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302" r:id="rId4"/>
    <p:sldId id="303" r:id="rId5"/>
    <p:sldId id="301" r:id="rId6"/>
    <p:sldId id="304" r:id="rId7"/>
    <p:sldId id="305" r:id="rId8"/>
    <p:sldId id="306" r:id="rId9"/>
    <p:sldId id="284" r:id="rId10"/>
    <p:sldId id="286" r:id="rId11"/>
    <p:sldId id="279" r:id="rId12"/>
    <p:sldId id="287" r:id="rId13"/>
    <p:sldId id="280" r:id="rId14"/>
    <p:sldId id="282" r:id="rId15"/>
    <p:sldId id="283" r:id="rId16"/>
    <p:sldId id="307" r:id="rId17"/>
    <p:sldId id="288" r:id="rId18"/>
    <p:sldId id="289" r:id="rId19"/>
    <p:sldId id="290" r:id="rId20"/>
    <p:sldId id="291" r:id="rId21"/>
    <p:sldId id="292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8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C00000"/>
    <a:srgbClr val="0070C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91915" autoAdjust="0"/>
  </p:normalViewPr>
  <p:slideViewPr>
    <p:cSldViewPr snapToGrid="0">
      <p:cViewPr varScale="1">
        <p:scale>
          <a:sx n="101" d="100"/>
          <a:sy n="101" d="100"/>
        </p:scale>
        <p:origin x="1224" y="11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3B89E-2D31-4923-AB7A-25B2D571C3CC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2DBE8-4551-4FC0-A6D3-F029AE22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vertical depth of the model</a:t>
            </a:r>
          </a:p>
          <a:p>
            <a:r>
              <a:rPr lang="en-US" altLang="zh-TW" dirty="0"/>
              <a:t>show that the wave signal is remarkably weakened, character-</a:t>
            </a:r>
          </a:p>
          <a:p>
            <a:r>
              <a:rPr lang="en-US" altLang="zh-TW" dirty="0" err="1"/>
              <a:t>ized</a:t>
            </a:r>
            <a:r>
              <a:rPr lang="en-US" altLang="zh-TW" dirty="0"/>
              <a:t> by decreased amplitude and increased speed (figure not</a:t>
            </a:r>
          </a:p>
          <a:p>
            <a:r>
              <a:rPr lang="en-US" altLang="zh-TW" dirty="0"/>
              <a:t>shown), which suggests another possibility is that the response</a:t>
            </a:r>
          </a:p>
          <a:p>
            <a:r>
              <a:rPr lang="en-US" altLang="zh-TW" dirty="0"/>
              <a:t>of n 5 1 wave to the entire vertical simulation domain may not</a:t>
            </a:r>
          </a:p>
          <a:p>
            <a:r>
              <a:rPr lang="en-US" altLang="zh-TW" dirty="0"/>
              <a:t>be representative of what would occur in an actual atmosphere</a:t>
            </a:r>
          </a:p>
          <a:p>
            <a:r>
              <a:rPr lang="en-US" altLang="zh-TW" dirty="0"/>
              <a:t>without a top boundary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143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Q_linear</a:t>
            </a:r>
            <a:r>
              <a:rPr lang="en-US" altLang="zh-TW" dirty="0"/>
              <a:t> </a:t>
            </a:r>
            <a:r>
              <a:rPr lang="zh-TW" altLang="en-US" dirty="0"/>
              <a:t>實驗有一些</a:t>
            </a:r>
            <a:r>
              <a:rPr lang="en-US" altLang="zh-TW" dirty="0"/>
              <a:t>n=2 n=3</a:t>
            </a:r>
            <a:r>
              <a:rPr lang="zh-TW" altLang="en-US" dirty="0"/>
              <a:t>高頻波，有可能是</a:t>
            </a:r>
            <a:r>
              <a:rPr lang="en-US" altLang="zh-TW" dirty="0"/>
              <a:t>N^2</a:t>
            </a:r>
            <a:r>
              <a:rPr lang="zh-TW" altLang="en-US" dirty="0"/>
              <a:t>不均勻分布造成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20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與前人研究</a:t>
            </a:r>
            <a:r>
              <a:rPr lang="en-US" altLang="zh-TW" dirty="0"/>
              <a:t>periodic development of latent heating</a:t>
            </a:r>
            <a:r>
              <a:rPr lang="zh-TW" altLang="en-US" dirty="0"/>
              <a:t>不同</a:t>
            </a:r>
            <a:endParaRPr lang="en-US" altLang="zh-TW" dirty="0"/>
          </a:p>
          <a:p>
            <a:r>
              <a:rPr lang="en-US" altLang="zh-TW" dirty="0"/>
              <a:t>n=1 </a:t>
            </a:r>
            <a:r>
              <a:rPr lang="zh-TW" altLang="en-US" dirty="0"/>
              <a:t>的</a:t>
            </a:r>
            <a:r>
              <a:rPr lang="en-US" altLang="zh-TW" dirty="0"/>
              <a:t>downward </a:t>
            </a:r>
            <a:r>
              <a:rPr lang="zh-TW" altLang="en-US" dirty="0"/>
              <a:t>主要是</a:t>
            </a:r>
            <a:r>
              <a:rPr lang="en-US" altLang="zh-TW" dirty="0"/>
              <a:t>latent heat</a:t>
            </a:r>
          </a:p>
          <a:p>
            <a:r>
              <a:rPr lang="en-US" altLang="zh-TW" dirty="0"/>
              <a:t>N=1</a:t>
            </a:r>
            <a:r>
              <a:rPr lang="zh-TW" altLang="en-US" dirty="0"/>
              <a:t>的</a:t>
            </a:r>
            <a:r>
              <a:rPr lang="en-US" altLang="zh-TW" dirty="0"/>
              <a:t>upward </a:t>
            </a:r>
            <a:r>
              <a:rPr lang="zh-TW" altLang="en-US" dirty="0"/>
              <a:t>是三項</a:t>
            </a:r>
            <a:r>
              <a:rPr lang="en-US" altLang="zh-TW" dirty="0"/>
              <a:t>(</a:t>
            </a:r>
            <a:r>
              <a:rPr lang="en-US" altLang="zh-TW" dirty="0" err="1"/>
              <a:t>latenet</a:t>
            </a:r>
            <a:r>
              <a:rPr lang="en-US" altLang="zh-TW" dirty="0"/>
              <a:t>, </a:t>
            </a:r>
            <a:r>
              <a:rPr lang="en-US" altLang="zh-TW" dirty="0" err="1"/>
              <a:t>nolinear,adiabatic</a:t>
            </a:r>
            <a:r>
              <a:rPr lang="en-US" altLang="zh-TW" dirty="0"/>
              <a:t>)</a:t>
            </a:r>
            <a:r>
              <a:rPr lang="zh-TW" altLang="en-US" dirty="0"/>
              <a:t>不平衡之結果</a:t>
            </a:r>
            <a:endParaRPr lang="en-US" altLang="zh-TW" dirty="0"/>
          </a:p>
          <a:p>
            <a:r>
              <a:rPr lang="en-US" altLang="zh-TW" dirty="0"/>
              <a:t>N=1 </a:t>
            </a:r>
            <a:r>
              <a:rPr lang="zh-TW" altLang="en-US" dirty="0"/>
              <a:t>的第二個</a:t>
            </a:r>
            <a:r>
              <a:rPr lang="en-US" altLang="zh-TW" dirty="0"/>
              <a:t>downward </a:t>
            </a:r>
            <a:r>
              <a:rPr lang="zh-TW" altLang="en-US" dirty="0"/>
              <a:t>是補償上升的</a:t>
            </a:r>
            <a:r>
              <a:rPr lang="en-US" altLang="zh-TW" dirty="0"/>
              <a:t>adiabatic cooling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79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(a)</a:t>
            </a:r>
            <a:r>
              <a:rPr lang="zh-TW" altLang="en-US" dirty="0"/>
              <a:t>主要有兩個</a:t>
            </a:r>
            <a:r>
              <a:rPr lang="en-US" altLang="zh-TW" dirty="0"/>
              <a:t>peak </a:t>
            </a:r>
            <a:r>
              <a:rPr lang="zh-TW" altLang="en-US" dirty="0"/>
              <a:t>其中 </a:t>
            </a:r>
            <a:r>
              <a:rPr lang="en-US" altLang="zh-TW" dirty="0"/>
              <a:t>y=0.004 (T=25min)</a:t>
            </a:r>
            <a:r>
              <a:rPr lang="zh-TW" altLang="en-US" dirty="0"/>
              <a:t>主要是人工加熱產生的</a:t>
            </a:r>
            <a:r>
              <a:rPr lang="en-US" altLang="zh-TW" dirty="0"/>
              <a:t>;mode y=0.008 </a:t>
            </a:r>
            <a:r>
              <a:rPr lang="zh-TW" altLang="en-US" dirty="0"/>
              <a:t>推論是</a:t>
            </a:r>
            <a:r>
              <a:rPr lang="en-US" altLang="zh-TW" dirty="0"/>
              <a:t>nonlinear advection(T=15min)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71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Dry </a:t>
            </a:r>
            <a:r>
              <a:rPr lang="zh-TW" altLang="en-US" dirty="0"/>
              <a:t>實驗 當人工加熱強烈上升運動後，絕熱補償下沉氣流沒有淺熱釋放加熱效應，於原地產生高頻波動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24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Downward branch </a:t>
            </a:r>
            <a:r>
              <a:rPr lang="en-US" altLang="zh-TW" dirty="0">
                <a:sym typeface="Wingdings" panose="05000000000000000000" pitchFamily="2" charset="2"/>
              </a:rPr>
              <a:t>positive heating rate</a:t>
            </a:r>
          </a:p>
          <a:p>
            <a:r>
              <a:rPr lang="en-US" altLang="zh-TW" dirty="0"/>
              <a:t>N=1</a:t>
            </a:r>
            <a:r>
              <a:rPr lang="zh-TW" altLang="en-US" dirty="0"/>
              <a:t> </a:t>
            </a:r>
            <a:r>
              <a:rPr lang="en-US" altLang="zh-TW" dirty="0"/>
              <a:t>model with large amplitude propagate further east as the field it goes, while the local heating rate magnitude is small. </a:t>
            </a:r>
            <a:r>
              <a:rPr lang="en-US" altLang="zh-TW" dirty="0">
                <a:sym typeface="Wingdings" panose="05000000000000000000" pitchFamily="2" charset="2"/>
              </a:rPr>
              <a:t> adiabatic heating</a:t>
            </a:r>
          </a:p>
          <a:p>
            <a:r>
              <a:rPr lang="en-US" altLang="zh-TW" dirty="0">
                <a:sym typeface="Wingdings" panose="05000000000000000000" pitchFamily="2" charset="2"/>
              </a:rPr>
              <a:t>Local heating rate </a:t>
            </a:r>
            <a:r>
              <a:rPr lang="zh-TW" altLang="en-US" dirty="0">
                <a:sym typeface="Wingdings" panose="05000000000000000000" pitchFamily="2" charset="2"/>
              </a:rPr>
              <a:t>有很強的負振幅</a:t>
            </a:r>
            <a:r>
              <a:rPr lang="en-US" altLang="zh-TW" dirty="0">
                <a:sym typeface="Wingdings" panose="05000000000000000000" pitchFamily="2" charset="2"/>
              </a:rPr>
              <a:t>n=1mode </a:t>
            </a:r>
            <a:r>
              <a:rPr lang="zh-TW" altLang="en-US" dirty="0">
                <a:sym typeface="Wingdings" panose="05000000000000000000" pitchFamily="2" charset="2"/>
              </a:rPr>
              <a:t>是由於補償絕熱冷卻與非線性平流共同產生</a:t>
            </a:r>
            <a:endParaRPr lang="en-US" altLang="zh-TW" dirty="0">
              <a:sym typeface="Wingdings" panose="05000000000000000000" pitchFamily="2" charset="2"/>
            </a:endParaRPr>
          </a:p>
          <a:p>
            <a:r>
              <a:rPr lang="zh-TW" altLang="en-US" dirty="0">
                <a:sym typeface="Wingdings" panose="05000000000000000000" pitchFamily="2" charset="2"/>
              </a:rPr>
              <a:t>而本身加熱也是</a:t>
            </a:r>
            <a:r>
              <a:rPr lang="en-US" altLang="zh-TW" dirty="0">
                <a:sym typeface="Wingdings" panose="05000000000000000000" pitchFamily="2" charset="2"/>
              </a:rPr>
              <a:t>n=1mode</a:t>
            </a:r>
          </a:p>
          <a:p>
            <a:endParaRPr lang="en-US" altLang="zh-TW" dirty="0"/>
          </a:p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37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Nonlinear effect</a:t>
            </a:r>
            <a:r>
              <a:rPr lang="zh-TW" altLang="en-US" dirty="0"/>
              <a:t>於</a:t>
            </a:r>
            <a:r>
              <a:rPr lang="en-US" altLang="zh-TW" dirty="0"/>
              <a:t>10km</a:t>
            </a:r>
            <a:r>
              <a:rPr lang="zh-TW" altLang="en-US" dirty="0"/>
              <a:t>高層相對抵銷絕熱冷卻效應，使得不平衡狀態持續，造成</a:t>
            </a:r>
            <a:r>
              <a:rPr lang="en-US" altLang="zh-TW" dirty="0"/>
              <a:t>10km</a:t>
            </a:r>
            <a:r>
              <a:rPr lang="zh-TW" altLang="en-US" dirty="0"/>
              <a:t>高度的後續</a:t>
            </a:r>
            <a:r>
              <a:rPr lang="en-US" altLang="zh-TW" dirty="0"/>
              <a:t>n=1waves </a:t>
            </a:r>
            <a:r>
              <a:rPr lang="zh-TW" altLang="en-US" dirty="0"/>
              <a:t>產生</a:t>
            </a:r>
            <a:br>
              <a:rPr lang="en-US" altLang="zh-TW" dirty="0"/>
            </a:br>
            <a:r>
              <a:rPr lang="en-US" altLang="zh-TW" dirty="0"/>
              <a:t>Adiabatic heating</a:t>
            </a:r>
            <a:r>
              <a:rPr lang="zh-TW" altLang="en-US" dirty="0"/>
              <a:t>只是被動產生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1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Gravity wave period around 10~10mins</a:t>
            </a:r>
            <a:br>
              <a:rPr lang="en-US" altLang="zh-TW" dirty="0"/>
            </a:br>
            <a:r>
              <a:rPr lang="zh-TW" altLang="en-US" dirty="0"/>
              <a:t>圖</a:t>
            </a:r>
            <a:r>
              <a:rPr lang="en-US" altLang="zh-TW" dirty="0"/>
              <a:t>b</a:t>
            </a:r>
            <a:r>
              <a:rPr lang="zh-TW" altLang="en-US" dirty="0"/>
              <a:t>與圖</a:t>
            </a:r>
            <a:r>
              <a:rPr lang="en-US" altLang="zh-TW" dirty="0"/>
              <a:t>a</a:t>
            </a:r>
            <a:r>
              <a:rPr lang="zh-TW" altLang="en-US" dirty="0"/>
              <a:t>差最多 圖</a:t>
            </a:r>
            <a:r>
              <a:rPr lang="en-US" altLang="zh-TW" dirty="0"/>
              <a:t>b</a:t>
            </a:r>
            <a:r>
              <a:rPr lang="zh-TW" altLang="en-US" dirty="0"/>
              <a:t>在長期加熱時產生很多</a:t>
            </a:r>
            <a:r>
              <a:rPr lang="en-US" altLang="zh-TW" dirty="0"/>
              <a:t>n=1 waves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42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Steady heat </a:t>
            </a:r>
            <a:r>
              <a:rPr lang="zh-TW" altLang="en-US" dirty="0"/>
              <a:t>產生許多</a:t>
            </a:r>
            <a:r>
              <a:rPr lang="en-US" altLang="zh-TW" dirty="0"/>
              <a:t>n=1</a:t>
            </a:r>
            <a:r>
              <a:rPr lang="zh-TW" altLang="en-US" dirty="0"/>
              <a:t> </a:t>
            </a:r>
            <a:r>
              <a:rPr lang="en-US" altLang="zh-TW" dirty="0"/>
              <a:t>waves =&gt;</a:t>
            </a:r>
            <a:r>
              <a:rPr lang="en-US" altLang="zh-TW" dirty="0" err="1"/>
              <a:t>nolinear</a:t>
            </a:r>
            <a:r>
              <a:rPr lang="en-US" altLang="zh-TW" dirty="0"/>
              <a:t> advection </a:t>
            </a:r>
            <a:r>
              <a:rPr lang="zh-TW" altLang="en-US" dirty="0"/>
              <a:t>造成的</a:t>
            </a:r>
            <a:endParaRPr lang="en-US" altLang="zh-TW" dirty="0"/>
          </a:p>
          <a:p>
            <a:r>
              <a:rPr lang="zh-TW" altLang="en-US" dirty="0"/>
              <a:t>左側</a:t>
            </a:r>
            <a:r>
              <a:rPr lang="en-US" altLang="zh-TW" dirty="0"/>
              <a:t>:</a:t>
            </a:r>
            <a:r>
              <a:rPr lang="zh-TW" altLang="en-US" dirty="0"/>
              <a:t>當 </a:t>
            </a:r>
            <a:r>
              <a:rPr lang="en-US" altLang="zh-TW" dirty="0"/>
              <a:t>d g j </a:t>
            </a:r>
            <a:r>
              <a:rPr lang="zh-TW" altLang="en-US" dirty="0"/>
              <a:t>三項都平衡時不再產生明顯的</a:t>
            </a:r>
            <a:r>
              <a:rPr lang="en-US" altLang="zh-TW" dirty="0"/>
              <a:t>wave</a:t>
            </a:r>
            <a:br>
              <a:rPr lang="en-US" altLang="zh-TW" dirty="0"/>
            </a:br>
            <a:r>
              <a:rPr lang="zh-TW" altLang="en-US" dirty="0"/>
              <a:t>仔細看可以發現，絕熱冷卻效應中上層冷卻較強，直接抵銷人工加熱與垂直平流加熱之量值</a:t>
            </a:r>
            <a:endParaRPr lang="en-US" altLang="zh-TW" dirty="0"/>
          </a:p>
          <a:p>
            <a:r>
              <a:rPr lang="en-US" altLang="zh-TW" dirty="0"/>
              <a:t>Two peak exp: </a:t>
            </a:r>
            <a:r>
              <a:rPr lang="zh-TW" altLang="en-US" dirty="0"/>
              <a:t>由於</a:t>
            </a:r>
            <a:r>
              <a:rPr lang="en-US" altLang="zh-TW" dirty="0"/>
              <a:t>first peak </a:t>
            </a:r>
            <a:r>
              <a:rPr lang="zh-TW" altLang="en-US" dirty="0"/>
              <a:t> 非線性向項</a:t>
            </a:r>
            <a:r>
              <a:rPr lang="en-US" altLang="zh-TW" dirty="0"/>
              <a:t>adiabatic </a:t>
            </a:r>
            <a:r>
              <a:rPr lang="zh-TW" altLang="en-US" dirty="0"/>
              <a:t>未平衡就出現第二個</a:t>
            </a:r>
            <a:r>
              <a:rPr lang="en-US" altLang="zh-TW" dirty="0"/>
              <a:t>peak</a:t>
            </a:r>
            <a:r>
              <a:rPr lang="zh-TW" altLang="en-US" dirty="0"/>
              <a:t>，越緩的</a:t>
            </a:r>
            <a:r>
              <a:rPr lang="en-US" altLang="zh-TW" dirty="0"/>
              <a:t>heat </a:t>
            </a:r>
            <a:r>
              <a:rPr lang="zh-TW" altLang="en-US" dirty="0"/>
              <a:t>會有反應相對緩的</a:t>
            </a:r>
            <a:r>
              <a:rPr lang="en-US" altLang="zh-TW" dirty="0"/>
              <a:t>nonlinear </a:t>
            </a:r>
            <a:r>
              <a:rPr lang="en-US" altLang="zh-TW" dirty="0" err="1"/>
              <a:t>advect</a:t>
            </a:r>
            <a:r>
              <a:rPr lang="zh-TW" altLang="en-US" dirty="0"/>
              <a:t>，造成</a:t>
            </a:r>
            <a:r>
              <a:rPr lang="en-US" altLang="zh-TW" dirty="0"/>
              <a:t>local latent heat max</a:t>
            </a:r>
            <a:r>
              <a:rPr lang="zh-TW" altLang="en-US" dirty="0"/>
              <a:t> 延後，波的產生也延後，並且這個人工</a:t>
            </a:r>
            <a:r>
              <a:rPr lang="en-US" altLang="zh-TW" dirty="0"/>
              <a:t>peak </a:t>
            </a:r>
            <a:r>
              <a:rPr lang="zh-TW" altLang="en-US" dirty="0"/>
              <a:t>造成較強的</a:t>
            </a:r>
            <a:r>
              <a:rPr lang="en-US" altLang="zh-TW" dirty="0"/>
              <a:t>second n=1model (comparing to CTL)</a:t>
            </a:r>
          </a:p>
          <a:p>
            <a:endParaRPr lang="en-US" altLang="zh-TW" dirty="0"/>
          </a:p>
          <a:p>
            <a:r>
              <a:rPr lang="zh-TW" altLang="en-US" dirty="0"/>
              <a:t>不太了解的敘述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This is because the non-</a:t>
            </a:r>
          </a:p>
          <a:p>
            <a:r>
              <a:rPr lang="en-US" altLang="zh-TW" dirty="0"/>
              <a:t>linear advection induced by the first latent heat release is</a:t>
            </a:r>
          </a:p>
          <a:p>
            <a:r>
              <a:rPr lang="en-US" altLang="zh-TW" dirty="0"/>
              <a:t>not fully balanced when the latent heating is enhanced</a:t>
            </a:r>
          </a:p>
          <a:p>
            <a:r>
              <a:rPr lang="en-US" altLang="zh-TW" dirty="0"/>
              <a:t>again (Fig. 17h). And the more gradual onset of the sec-</a:t>
            </a:r>
          </a:p>
          <a:p>
            <a:r>
              <a:rPr lang="en-US" altLang="zh-TW" dirty="0" err="1"/>
              <a:t>ond</a:t>
            </a:r>
            <a:r>
              <a:rPr lang="en-US" altLang="zh-TW" dirty="0"/>
              <a:t> latent heating, as well as the slower strengthening of</a:t>
            </a:r>
          </a:p>
          <a:p>
            <a:r>
              <a:rPr lang="en-US" altLang="zh-TW" dirty="0"/>
              <a:t>nonlinear advection, may also contribute to the local heat-</a:t>
            </a:r>
          </a:p>
          <a:p>
            <a:r>
              <a:rPr lang="en-US" altLang="zh-TW" dirty="0" err="1"/>
              <a:t>ing</a:t>
            </a:r>
            <a:r>
              <a:rPr lang="en-US" altLang="zh-TW" dirty="0"/>
              <a:t> rate to peak earlier.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970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Q_linear</a:t>
            </a:r>
            <a:r>
              <a:rPr lang="en-US" altLang="zh-TW" dirty="0"/>
              <a:t> </a:t>
            </a:r>
            <a:r>
              <a:rPr lang="zh-TW" altLang="en-US" dirty="0"/>
              <a:t>上的黑線是</a:t>
            </a:r>
            <a:r>
              <a:rPr lang="en-US" altLang="zh-TW" dirty="0"/>
              <a:t>CTRL</a:t>
            </a:r>
            <a:r>
              <a:rPr lang="zh-TW" altLang="en-US" dirty="0"/>
              <a:t>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2DBE8-4551-4FC0-A6D3-F029AE2292C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28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B54C01-7CED-4BB0-9926-F836D6A7D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8DFA47-2B2E-4FA4-AA92-822D58C4A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39532F-FDEC-4E05-B6E8-746A3DB4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03AA19-2CC3-4E53-A5E4-A8AA3721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A1CC86-5426-48AD-8C4C-D77A29EB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74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62DB59-7A1A-4039-9A11-5C0035D3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9399B5-DEE8-4FB5-B376-988A7A6C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823814-71D4-4D03-B539-93368DA10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516963-984E-4CC9-8579-A96B3209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1E812D-63B0-4CB5-94EF-6FCE67B1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513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114A9F4-5BBB-400B-82BC-07EF8A187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94D832B-EBE8-4CB5-8DC5-1CE14B636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D88F89-45F8-4841-A06C-C8FF5CBF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DD371F-00E7-4B9B-B62D-CACF86D7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C53F66-676D-4098-8F5F-DD3F58CE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27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09B6F5-870A-43DB-8B12-55DC6CD0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7CFF29-423C-48EA-B19B-F0B7C28D1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7C9FF5-58F0-44F1-9F60-80D268D7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593AA1-7D36-47D5-BBA7-77607D30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D8EC20-3FA9-4EBF-8EBB-DB07FA28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03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7817F2-773C-466A-B92C-A5753BD4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CE40FB9-65CA-44D5-AEAE-DF95374B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C41350-410D-40DE-B6B5-26513F71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04AE0E-0BF3-4C19-BD4D-A14568C8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6D130F-2123-4D41-BE8E-5C832048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17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E0D3CA-C783-4251-AE9F-860DEB99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3779B2-9639-4D43-940B-88C6FF324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DE28BA4-BB11-4013-88DF-958B08BB2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0CBF438-DF16-4599-92BB-D73A3A37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785635D-6B7B-4792-AE8D-E1176DDD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461089B-C77F-43EC-883B-08DE96DD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53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94EA4B-E1D9-47B3-9372-5B4ABECF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10A19C-4EA4-4230-A4F8-E6258B1B2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C574F7D-BC5D-421D-820F-195C0B0A2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B6287F5-0FF4-404B-879F-DEE615607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C883C10-E324-42AF-B0F1-B33F28C4E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FCA8464-C070-4C27-807D-85DC8ADC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F7D92CE-7E98-44E5-AEC9-AF566226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7F854AC-7840-470C-8F34-5DF58845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34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CD2333-0BD2-4D96-A27C-249A3442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0CE344-A827-4B53-88D0-CBFA77E0C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1F03719-CBD4-41D8-BFED-4B5F000B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9B743B6-BBD9-4844-BDB1-6E915078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83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E2A2EAC-9F0A-48C3-BDCF-0E7479CE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DF83ECF-91EF-4351-AA6B-D96B4C45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C742DE-9E43-47BD-A47C-955892DA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0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8A41C-8CFA-46F3-851C-B86AC51C7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E7E928-5C13-49CB-BFD5-D0C33B980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98C2A9B-304D-43F8-A748-A6F9C6C5E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557585B-954C-4197-93F5-E6374BB4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42B7E3-4BDC-4935-9AB7-3DF5AF13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A5F0FE6-DF9A-4739-879D-B5262F8E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03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C3314D-1BBF-4A2F-AA98-768F8BD4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60A192F-5191-4D78-8625-9F58949D8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04360F-5E38-4FF3-A8B9-DAE88F499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A067FD-7B8C-4188-A241-F0A6759C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6DC385-D239-4798-A308-B39CE6FD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00012D-357C-47DF-BEB8-2C4B58FF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95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2A49F70-5B5C-4B2E-9C0F-63B92644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AA3C914-E2F0-4238-9A8A-7C3AE400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166764-7EFD-4C23-ABF9-E27F5FD08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86DAC-5814-435D-A7F6-6C62FDB5F608}" type="datetimeFigureOut">
              <a:rPr lang="zh-TW" altLang="en-US" smtClean="0"/>
              <a:t>2024/6/4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C19D26-DEF2-4334-9B22-123EB9DDA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8BBA84-4AF1-4D3C-AE50-ED511A4F1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DA3E-97AF-403F-8DA6-15A8811BCB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90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5CA6E-76D4-4A5D-94F7-B00844D25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Generation of Multiple Gravity Wave Couplets from Convection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893F982-42AB-42B7-84D7-7C07AB6B98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Hongpei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 , Yu Du and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Junghong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Wei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93AA65-D73A-48EB-9749-C22D2FFC8082}"/>
              </a:ext>
            </a:extLst>
          </p:cNvPr>
          <p:cNvSpPr txBox="1"/>
          <p:nvPr/>
        </p:nvSpPr>
        <p:spPr>
          <a:xfrm>
            <a:off x="8595360" y="5020887"/>
            <a:ext cx="2541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2024/6/4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Speaker: Ying-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Jhang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Wu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E70C4F-EBAE-4803-A2E4-C6E8377ED7C3}"/>
              </a:ext>
            </a:extLst>
          </p:cNvPr>
          <p:cNvSpPr/>
          <p:nvPr/>
        </p:nvSpPr>
        <p:spPr>
          <a:xfrm>
            <a:off x="80962" y="5735637"/>
            <a:ext cx="11482388" cy="88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TW" sz="1400" dirty="0">
                <a:latin typeface="Times New Roman" panose="02020603050405020304" pitchFamily="18" charset="0"/>
              </a:rPr>
              <a:t>Yang, H., Du, Y., &amp; Wei, J. (2023). Generation of Multiple Gravity Wave Couplets from Convection. </a:t>
            </a:r>
            <a:r>
              <a:rPr lang="en-US" altLang="zh-TW" sz="1400" i="1" dirty="0">
                <a:latin typeface="Times New Roman" panose="02020603050405020304" pitchFamily="18" charset="0"/>
              </a:rPr>
              <a:t>J. Atmos. Sci.</a:t>
            </a:r>
            <a:r>
              <a:rPr lang="en-US" altLang="zh-TW" sz="1400" dirty="0">
                <a:latin typeface="Times New Roman" panose="02020603050405020304" pitchFamily="18" charset="0"/>
              </a:rPr>
              <a:t>, </a:t>
            </a:r>
            <a:r>
              <a:rPr lang="en-US" altLang="zh-TW" sz="1400" b="1" dirty="0">
                <a:latin typeface="Times New Roman" panose="02020603050405020304" pitchFamily="18" charset="0"/>
              </a:rPr>
              <a:t>80</a:t>
            </a:r>
            <a:r>
              <a:rPr lang="en-US" altLang="zh-TW" sz="1400" dirty="0">
                <a:latin typeface="Times New Roman" panose="02020603050405020304" pitchFamily="18" charset="0"/>
              </a:rPr>
              <a:t>, 2323–2343. https://doi.org/10.1175/jas-d-22-0212.1</a:t>
            </a:r>
          </a:p>
        </p:txBody>
      </p:sp>
    </p:spTree>
    <p:extLst>
      <p:ext uri="{BB962C8B-B14F-4D97-AF65-F5344CB8AC3E}">
        <p14:creationId xmlns:p14="http://schemas.microsoft.com/office/powerpoint/2010/main" val="192586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00E9BCE-A73A-46FE-A335-C813024CC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401"/>
            <a:ext cx="11799607" cy="458664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C5D09F3-76A6-4C1C-9C45-3C4CD747D36D}"/>
              </a:ext>
            </a:extLst>
          </p:cNvPr>
          <p:cNvSpPr txBox="1"/>
          <p:nvPr/>
        </p:nvSpPr>
        <p:spPr>
          <a:xfrm>
            <a:off x="10348686" y="134648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highlight>
                  <a:srgbClr val="000000"/>
                </a:highlight>
              </a:rPr>
              <a:t>n=1 wave</a:t>
            </a:r>
          </a:p>
          <a:p>
            <a:r>
              <a:rPr lang="en-US" altLang="zh-TW" dirty="0">
                <a:highlight>
                  <a:srgbClr val="00FF00"/>
                </a:highlight>
              </a:rPr>
              <a:t>n=2 wave</a:t>
            </a:r>
          </a:p>
          <a:p>
            <a:r>
              <a:rPr lang="en-US" altLang="zh-TW" dirty="0">
                <a:highlight>
                  <a:srgbClr val="FFFF00"/>
                </a:highlight>
              </a:rPr>
              <a:t>Cloud</a:t>
            </a:r>
          </a:p>
          <a:p>
            <a:r>
              <a:rPr lang="en-US" altLang="zh-TW" dirty="0"/>
              <a:t>ice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30F8BA-33F9-49B1-988F-186315772D26}"/>
              </a:ext>
            </a:extLst>
          </p:cNvPr>
          <p:cNvSpPr/>
          <p:nvPr/>
        </p:nvSpPr>
        <p:spPr>
          <a:xfrm>
            <a:off x="838200" y="5829465"/>
            <a:ext cx="836238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+mj-lt"/>
              </a:rPr>
              <a:t>n=2 waves are generated at the same time with n=1 upward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+mj-lt"/>
              </a:rPr>
              <a:t>New cloud formation is a response to the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strong upward motion due to the combination of n=1 and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n=2 waves </a:t>
            </a:r>
            <a:endParaRPr lang="zh-TW" altLang="en-US" dirty="0">
              <a:latin typeface="+mj-lt"/>
            </a:endParaRP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8FD98FF3-AEB2-4FC4-972D-B80A97A3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080"/>
            <a:ext cx="10515600" cy="1325563"/>
          </a:xfrm>
        </p:spPr>
        <p:txBody>
          <a:bodyPr/>
          <a:lstStyle/>
          <a:p>
            <a:r>
              <a:rPr lang="en-US" altLang="zh-TW" dirty="0"/>
              <a:t>Wave propagation pattern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586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0">
            <a:extLst>
              <a:ext uri="{FF2B5EF4-FFF2-40B4-BE49-F238E27FC236}">
                <a16:creationId xmlns:a16="http://schemas.microsoft.com/office/drawing/2014/main" id="{AA4A02B1-B9CE-4331-97E5-BDAE899B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77" y="0"/>
            <a:ext cx="6823846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B1D927-E60B-41B7-ADFD-2E14DE970274}"/>
              </a:ext>
            </a:extLst>
          </p:cNvPr>
          <p:cNvSpPr/>
          <p:nvPr/>
        </p:nvSpPr>
        <p:spPr>
          <a:xfrm>
            <a:off x="847764" y="1067427"/>
            <a:ext cx="1709745" cy="738664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+mj-lt"/>
              </a:rPr>
              <a:t>Slightly slower speed near the convective area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F72B3FA-39D7-4F67-A82A-2661A268765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557509" y="1436759"/>
            <a:ext cx="1260438" cy="1759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E1606AC-C67D-4639-88AA-7B8397943BD2}"/>
              </a:ext>
            </a:extLst>
          </p:cNvPr>
          <p:cNvCxnSpPr>
            <a:cxnSpLocks/>
          </p:cNvCxnSpPr>
          <p:nvPr/>
        </p:nvCxnSpPr>
        <p:spPr>
          <a:xfrm flipV="1">
            <a:off x="5268685" y="274161"/>
            <a:ext cx="0" cy="1770744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102AA35B-B890-47C8-9BC1-FB791CA6B24C}"/>
              </a:ext>
            </a:extLst>
          </p:cNvPr>
          <p:cNvSpPr/>
          <p:nvPr/>
        </p:nvSpPr>
        <p:spPr>
          <a:xfrm>
            <a:off x="5166180" y="2111828"/>
            <a:ext cx="205011" cy="362857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7886CCD-604E-4ED8-AB55-D377C5A6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7" y="3643545"/>
            <a:ext cx="1743318" cy="74305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8BEBB0C-2126-431A-858E-07DF9377848C}"/>
              </a:ext>
            </a:extLst>
          </p:cNvPr>
          <p:cNvSpPr/>
          <p:nvPr/>
        </p:nvSpPr>
        <p:spPr>
          <a:xfrm>
            <a:off x="97095" y="2293256"/>
            <a:ext cx="2530777" cy="1169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latin typeface="+mj-lt"/>
              </a:rPr>
              <a:t>maximum downward (upward) motions are quarter downstream of the maximum (minimum) potential temperature (horizontal velocity) perturbation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1685A7E-F09F-453C-B59A-D02DC444B85F}"/>
              </a:ext>
            </a:extLst>
          </p:cNvPr>
          <p:cNvCxnSpPr>
            <a:cxnSpLocks/>
          </p:cNvCxnSpPr>
          <p:nvPr/>
        </p:nvCxnSpPr>
        <p:spPr>
          <a:xfrm>
            <a:off x="2627872" y="2886075"/>
            <a:ext cx="1991753" cy="596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1A442581-1AAF-4727-9694-A9154DDAC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27045">
            <a:off x="1608830" y="4501776"/>
            <a:ext cx="1002370" cy="88550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3628C2E0-04C8-488F-B920-517EBD70F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26" y="4500777"/>
            <a:ext cx="799675" cy="887501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9E97A3AE-2259-478E-B76E-644CCB942387}"/>
              </a:ext>
            </a:extLst>
          </p:cNvPr>
          <p:cNvSpPr/>
          <p:nvPr/>
        </p:nvSpPr>
        <p:spPr>
          <a:xfrm>
            <a:off x="61913" y="5421241"/>
            <a:ext cx="2530777" cy="138499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+mj-lt"/>
              </a:rPr>
              <a:t>warming and drying (cooling and moistening) associated with the downward (upward) motion are responsible for the significant decrease (increase) in MUCAPE</a:t>
            </a:r>
            <a:endParaRPr lang="zh-TW" altLang="en-US" sz="1400" dirty="0">
              <a:latin typeface="+mj-lt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AD925179-6CD7-430D-A85E-DDAC6D2884CC}"/>
              </a:ext>
            </a:extLst>
          </p:cNvPr>
          <p:cNvSpPr/>
          <p:nvPr/>
        </p:nvSpPr>
        <p:spPr>
          <a:xfrm rot="20529634">
            <a:off x="5826069" y="5294263"/>
            <a:ext cx="731051" cy="2539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dirty="0">
                <a:solidFill>
                  <a:schemeClr val="tx1"/>
                </a:solidFill>
              </a:rPr>
              <a:t>Cold</a:t>
            </a:r>
            <a:endParaRPr lang="zh-TW" altLang="en-US" sz="1000" dirty="0">
              <a:solidFill>
                <a:schemeClr val="tx1"/>
              </a:solidFill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0F266658-F637-47CD-98A8-06AD38173356}"/>
              </a:ext>
            </a:extLst>
          </p:cNvPr>
          <p:cNvSpPr/>
          <p:nvPr/>
        </p:nvSpPr>
        <p:spPr>
          <a:xfrm rot="20538830">
            <a:off x="5720538" y="5572013"/>
            <a:ext cx="773701" cy="2114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000" dirty="0">
                <a:solidFill>
                  <a:schemeClr val="tx1"/>
                </a:solidFill>
              </a:rPr>
              <a:t>Warm</a:t>
            </a:r>
            <a:endParaRPr lang="zh-TW" altLang="en-US" sz="1000" dirty="0">
              <a:solidFill>
                <a:schemeClr val="tx1"/>
              </a:solidFill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CCDC256E-643E-4EA3-80E3-94A93941742B}"/>
              </a:ext>
            </a:extLst>
          </p:cNvPr>
          <p:cNvGrpSpPr/>
          <p:nvPr/>
        </p:nvGrpSpPr>
        <p:grpSpPr>
          <a:xfrm>
            <a:off x="9166414" y="2158915"/>
            <a:ext cx="3530411" cy="2233963"/>
            <a:chOff x="8499320" y="2111828"/>
            <a:chExt cx="3530411" cy="2233963"/>
          </a:xfrm>
        </p:grpSpPr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1627B5CB-65FA-4F74-A799-6FB88E26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950" t="32981" r="40525" b="34444"/>
            <a:stretch/>
          </p:blipFill>
          <p:spPr>
            <a:xfrm>
              <a:off x="9010651" y="2111828"/>
              <a:ext cx="3019080" cy="2233963"/>
            </a:xfrm>
            <a:prstGeom prst="rect">
              <a:avLst/>
            </a:prstGeom>
          </p:spPr>
        </p:pic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4DB23B84-D86A-4CB7-8119-8AF6C8B61FEE}"/>
                </a:ext>
              </a:extLst>
            </p:cNvPr>
            <p:cNvGrpSpPr/>
            <p:nvPr/>
          </p:nvGrpSpPr>
          <p:grpSpPr>
            <a:xfrm>
              <a:off x="8499320" y="2774198"/>
              <a:ext cx="2450197" cy="1416842"/>
              <a:chOff x="3226188" y="2823247"/>
              <a:chExt cx="2450197" cy="1416842"/>
            </a:xfrm>
          </p:grpSpPr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352A029F-0460-4CDC-BF0E-F1208E1B70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6180" y="3643545"/>
                <a:ext cx="0" cy="596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>
                <a:extLst>
                  <a:ext uri="{FF2B5EF4-FFF2-40B4-BE49-F238E27FC236}">
                    <a16:creationId xmlns:a16="http://schemas.microsoft.com/office/drawing/2014/main" id="{B0E5FC21-BDE0-4C0F-B145-47AF0763FC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1210" y="3818143"/>
                <a:ext cx="0" cy="3774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A8D8F465-60E0-4D13-B342-71DC581BF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8675" y="3838575"/>
                <a:ext cx="0" cy="357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>
                <a:extLst>
                  <a:ext uri="{FF2B5EF4-FFF2-40B4-BE49-F238E27FC236}">
                    <a16:creationId xmlns:a16="http://schemas.microsoft.com/office/drawing/2014/main" id="{A88C2E1F-B3B0-46B0-B98E-BD966D763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8955" y="3727203"/>
                <a:ext cx="0" cy="51288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0A567656-1D51-44B2-8B8B-0E7D14BDEA71}"/>
                  </a:ext>
                </a:extLst>
              </p:cNvPr>
              <p:cNvSpPr/>
              <p:nvPr/>
            </p:nvSpPr>
            <p:spPr>
              <a:xfrm>
                <a:off x="4523860" y="2823247"/>
                <a:ext cx="1152525" cy="552851"/>
              </a:xfrm>
              <a:custGeom>
                <a:avLst/>
                <a:gdLst>
                  <a:gd name="connsiteX0" fmla="*/ 0 w 1152525"/>
                  <a:gd name="connsiteY0" fmla="*/ 286141 h 552851"/>
                  <a:gd name="connsiteX1" fmla="*/ 342900 w 1152525"/>
                  <a:gd name="connsiteY1" fmla="*/ 552841 h 552851"/>
                  <a:gd name="connsiteX2" fmla="*/ 600075 w 1152525"/>
                  <a:gd name="connsiteY2" fmla="*/ 295666 h 552851"/>
                  <a:gd name="connsiteX3" fmla="*/ 771525 w 1152525"/>
                  <a:gd name="connsiteY3" fmla="*/ 67066 h 552851"/>
                  <a:gd name="connsiteX4" fmla="*/ 895350 w 1152525"/>
                  <a:gd name="connsiteY4" fmla="*/ 19441 h 552851"/>
                  <a:gd name="connsiteX5" fmla="*/ 1152525 w 1152525"/>
                  <a:gd name="connsiteY5" fmla="*/ 352816 h 552851"/>
                  <a:gd name="connsiteX6" fmla="*/ 1152525 w 1152525"/>
                  <a:gd name="connsiteY6" fmla="*/ 352816 h 552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2525" h="552851">
                    <a:moveTo>
                      <a:pt x="0" y="286141"/>
                    </a:moveTo>
                    <a:cubicBezTo>
                      <a:pt x="121444" y="418697"/>
                      <a:pt x="242888" y="551254"/>
                      <a:pt x="342900" y="552841"/>
                    </a:cubicBezTo>
                    <a:cubicBezTo>
                      <a:pt x="442912" y="554428"/>
                      <a:pt x="528638" y="376629"/>
                      <a:pt x="600075" y="295666"/>
                    </a:cubicBezTo>
                    <a:cubicBezTo>
                      <a:pt x="671513" y="214703"/>
                      <a:pt x="722312" y="113104"/>
                      <a:pt x="771525" y="67066"/>
                    </a:cubicBezTo>
                    <a:cubicBezTo>
                      <a:pt x="820738" y="21028"/>
                      <a:pt x="831850" y="-28184"/>
                      <a:pt x="895350" y="19441"/>
                    </a:cubicBezTo>
                    <a:cubicBezTo>
                      <a:pt x="958850" y="67066"/>
                      <a:pt x="1152525" y="352816"/>
                      <a:pt x="1152525" y="352816"/>
                    </a:cubicBezTo>
                    <a:lnTo>
                      <a:pt x="1152525" y="352816"/>
                    </a:lnTo>
                  </a:path>
                </a:pathLst>
              </a:cu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 dirty="0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4D31217B-DF76-49FC-9640-8C8A24436CC4}"/>
                  </a:ext>
                </a:extLst>
              </p:cNvPr>
              <p:cNvSpPr/>
              <p:nvPr/>
            </p:nvSpPr>
            <p:spPr>
              <a:xfrm>
                <a:off x="3226188" y="2997341"/>
                <a:ext cx="1282767" cy="261610"/>
              </a:xfrm>
              <a:prstGeom prst="rect">
                <a:avLst/>
              </a:prstGeom>
              <a:solidFill>
                <a:srgbClr val="FFFFFF">
                  <a:alpha val="74118"/>
                </a:srgb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1050" dirty="0">
                    <a:latin typeface="+mj-lt"/>
                  </a:rPr>
                  <a:t>Parcel displacement</a:t>
                </a:r>
                <a:endParaRPr lang="zh-TW" altLang="en-US" sz="1050" dirty="0">
                  <a:latin typeface="+mj-lt"/>
                </a:endParaRPr>
              </a:p>
            </p:txBody>
          </p:sp>
        </p:grpSp>
      </p:grpSp>
      <p:sp>
        <p:nvSpPr>
          <p:cNvPr id="75" name="標題 7">
            <a:extLst>
              <a:ext uri="{FF2B5EF4-FFF2-40B4-BE49-F238E27FC236}">
                <a16:creationId xmlns:a16="http://schemas.microsoft.com/office/drawing/2014/main" id="{4CFC231D-7D2E-4B7B-A8C7-BC17982D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23" y="-103413"/>
            <a:ext cx="2530777" cy="1325563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Vertical Structures</a:t>
            </a:r>
            <a:endParaRPr lang="zh-TW" altLang="en-US" sz="3200" dirty="0"/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4CF38CE5-32AA-4598-9B71-5807D0F5CBD8}"/>
              </a:ext>
            </a:extLst>
          </p:cNvPr>
          <p:cNvSpPr/>
          <p:nvPr/>
        </p:nvSpPr>
        <p:spPr>
          <a:xfrm rot="20529634">
            <a:off x="6237246" y="4731256"/>
            <a:ext cx="731051" cy="2539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dirty="0">
                <a:solidFill>
                  <a:schemeClr val="tx1"/>
                </a:solidFill>
              </a:rPr>
              <a:t>Cold</a:t>
            </a:r>
            <a:endParaRPr lang="zh-TW" altLang="en-US" sz="1000" dirty="0">
              <a:solidFill>
                <a:schemeClr val="tx1"/>
              </a:solidFill>
            </a:endParaRPr>
          </a:p>
        </p:txBody>
      </p:sp>
      <p:sp>
        <p:nvSpPr>
          <p:cNvPr id="78" name="橢圓 77">
            <a:extLst>
              <a:ext uri="{FF2B5EF4-FFF2-40B4-BE49-F238E27FC236}">
                <a16:creationId xmlns:a16="http://schemas.microsoft.com/office/drawing/2014/main" id="{6D6FE6E1-0D39-4357-A0CB-3B6880E49932}"/>
              </a:ext>
            </a:extLst>
          </p:cNvPr>
          <p:cNvSpPr/>
          <p:nvPr/>
        </p:nvSpPr>
        <p:spPr>
          <a:xfrm rot="20538830">
            <a:off x="6088460" y="5029771"/>
            <a:ext cx="773701" cy="2114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000" dirty="0">
                <a:solidFill>
                  <a:schemeClr val="tx1"/>
                </a:solidFill>
              </a:rPr>
              <a:t>Warm</a:t>
            </a:r>
            <a:endParaRPr lang="zh-TW" altLang="en-US" sz="1000" dirty="0">
              <a:solidFill>
                <a:schemeClr val="tx1"/>
              </a:solidFill>
            </a:endParaRPr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D0F67C27-742C-42F0-BBDD-FD429E596C6E}"/>
              </a:ext>
            </a:extLst>
          </p:cNvPr>
          <p:cNvCxnSpPr>
            <a:cxnSpLocks/>
          </p:cNvCxnSpPr>
          <p:nvPr/>
        </p:nvCxnSpPr>
        <p:spPr>
          <a:xfrm flipV="1">
            <a:off x="2592690" y="5811848"/>
            <a:ext cx="1322085" cy="30189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E6F7B3D4-2EA6-4A39-8576-E0E146953EE2}"/>
              </a:ext>
            </a:extLst>
          </p:cNvPr>
          <p:cNvSpPr/>
          <p:nvPr/>
        </p:nvSpPr>
        <p:spPr>
          <a:xfrm>
            <a:off x="7110825" y="6021535"/>
            <a:ext cx="4860195" cy="430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100" dirty="0"/>
              <a:t>subsequent larger upward branch offset the </a:t>
            </a:r>
            <a:r>
              <a:rPr lang="en-US" altLang="zh-TW" sz="1100" dirty="0"/>
              <a:t>previous </a:t>
            </a:r>
            <a:r>
              <a:rPr lang="zh-TW" altLang="en-US" sz="1100" dirty="0"/>
              <a:t>reduction in MUCAPE and even destabilize the environment</a:t>
            </a:r>
            <a:r>
              <a:rPr lang="en-US" altLang="zh-TW" sz="1100" dirty="0">
                <a:sym typeface="Wingdings" panose="05000000000000000000" pitchFamily="2" charset="2"/>
              </a:rPr>
              <a:t></a:t>
            </a:r>
            <a:r>
              <a:rPr lang="en-US" altLang="zh-TW" sz="1100" dirty="0"/>
              <a:t>cloud anvils broadening </a:t>
            </a:r>
            <a:endParaRPr lang="zh-TW" altLang="en-US" sz="1100" dirty="0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5333F38C-109F-4008-91FE-80D3F8CC58E8}"/>
              </a:ext>
            </a:extLst>
          </p:cNvPr>
          <p:cNvCxnSpPr>
            <a:cxnSpLocks/>
            <a:stCxn id="82" idx="1"/>
          </p:cNvCxnSpPr>
          <p:nvPr/>
        </p:nvCxnSpPr>
        <p:spPr>
          <a:xfrm flipH="1" flipV="1">
            <a:off x="4084601" y="6111991"/>
            <a:ext cx="3026224" cy="12498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矩形 90">
            <a:extLst>
              <a:ext uri="{FF2B5EF4-FFF2-40B4-BE49-F238E27FC236}">
                <a16:creationId xmlns:a16="http://schemas.microsoft.com/office/drawing/2014/main" id="{072356E2-641B-4607-9EE2-86799279A6EA}"/>
              </a:ext>
            </a:extLst>
          </p:cNvPr>
          <p:cNvSpPr/>
          <p:nvPr/>
        </p:nvSpPr>
        <p:spPr>
          <a:xfrm>
            <a:off x="6989621" y="1675286"/>
            <a:ext cx="1401891" cy="2616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1100" b="1" dirty="0">
                <a:latin typeface="+mj-lt"/>
              </a:rPr>
              <a:t>Fast mode: c=75m/s</a:t>
            </a:r>
            <a:r>
              <a:rPr lang="zh-TW" altLang="en-US" sz="1100" b="1" dirty="0">
                <a:latin typeface="+mj-lt"/>
              </a:rPr>
              <a:t> </a:t>
            </a:r>
          </a:p>
        </p:txBody>
      </p: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4175E788-201F-4EFC-A72A-B7EACF48012D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1745808"/>
            <a:ext cx="1046022" cy="87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88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AE8CEA-F5D7-47E1-B6BE-DB8E6B72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318" y="0"/>
            <a:ext cx="7926364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B5A94B0-F931-46EB-8412-D39F551F2A2D}"/>
              </a:ext>
            </a:extLst>
          </p:cNvPr>
          <p:cNvSpPr/>
          <p:nvPr/>
        </p:nvSpPr>
        <p:spPr>
          <a:xfrm>
            <a:off x="356288" y="5422990"/>
            <a:ext cx="295841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Waves with higher frequency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lose energy more significantly due to more vertical propagation</a:t>
            </a:r>
            <a:endParaRPr lang="zh-TW" altLang="en-US" dirty="0">
              <a:latin typeface="+mj-lt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2D9CB0D8-61DE-49A0-8636-C7FDC0B13A7E}"/>
              </a:ext>
            </a:extLst>
          </p:cNvPr>
          <p:cNvCxnSpPr>
            <a:cxnSpLocks/>
          </p:cNvCxnSpPr>
          <p:nvPr/>
        </p:nvCxnSpPr>
        <p:spPr>
          <a:xfrm>
            <a:off x="3245241" y="1981537"/>
            <a:ext cx="889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2BA6DD7-6FC4-455C-B7C7-F2E99C6D1D26}"/>
              </a:ext>
            </a:extLst>
          </p:cNvPr>
          <p:cNvCxnSpPr>
            <a:cxnSpLocks/>
          </p:cNvCxnSpPr>
          <p:nvPr/>
        </p:nvCxnSpPr>
        <p:spPr>
          <a:xfrm flipV="1">
            <a:off x="3314700" y="5994400"/>
            <a:ext cx="4635500" cy="24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89820B52-D3B4-43F3-9D8E-9A0339B62BA8}"/>
              </a:ext>
            </a:extLst>
          </p:cNvPr>
          <p:cNvSpPr/>
          <p:nvPr/>
        </p:nvSpPr>
        <p:spPr>
          <a:xfrm>
            <a:off x="680529" y="1796871"/>
            <a:ext cx="25647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Dominance of n=1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waves</a:t>
            </a:r>
          </a:p>
          <a:p>
            <a:r>
              <a:rPr lang="en-US" altLang="zh-TW" dirty="0">
                <a:latin typeface="+mj-lt"/>
              </a:rPr>
              <a:t>c=37.45 m/s</a:t>
            </a:r>
            <a:endParaRPr lang="zh-TW" altLang="en-US" dirty="0">
              <a:latin typeface="+mj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C199012-C686-44B7-8961-43863C0D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9" y="323530"/>
            <a:ext cx="1957272" cy="8764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AA84BE8-9A63-4E2D-BB6A-38F37AF8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9" y="2560167"/>
            <a:ext cx="976841" cy="64633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DE06074-B5BA-43C1-8402-E06599E95EE7}"/>
              </a:ext>
            </a:extLst>
          </p:cNvPr>
          <p:cNvSpPr/>
          <p:nvPr/>
        </p:nvSpPr>
        <p:spPr>
          <a:xfrm>
            <a:off x="4690121" y="2514000"/>
            <a:ext cx="1466840" cy="3077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+mj-lt"/>
              </a:rPr>
              <a:t>Latent heat mode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78FD61E-A514-4A32-A622-6C7E780C65B1}"/>
              </a:ext>
            </a:extLst>
          </p:cNvPr>
          <p:cNvCxnSpPr>
            <a:cxnSpLocks/>
          </p:cNvCxnSpPr>
          <p:nvPr/>
        </p:nvCxnSpPr>
        <p:spPr>
          <a:xfrm flipH="1" flipV="1">
            <a:off x="4365879" y="2120036"/>
            <a:ext cx="324242" cy="44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8B289D09-4028-48EB-9C04-169AA518D2AF}"/>
              </a:ext>
            </a:extLst>
          </p:cNvPr>
          <p:cNvSpPr/>
          <p:nvPr/>
        </p:nvSpPr>
        <p:spPr>
          <a:xfrm>
            <a:off x="4556771" y="365505"/>
            <a:ext cx="1733540" cy="27699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+mj-lt"/>
              </a:rPr>
              <a:t>Nonlinear </a:t>
            </a:r>
            <a:r>
              <a:rPr lang="en-US" altLang="zh-TW" sz="1200" dirty="0" err="1">
                <a:latin typeface="+mj-lt"/>
              </a:rPr>
              <a:t>advect</a:t>
            </a:r>
            <a:r>
              <a:rPr lang="en-US" altLang="zh-TW" sz="1200" dirty="0">
                <a:latin typeface="+mj-lt"/>
              </a:rPr>
              <a:t>. mode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AA0B350-C14C-4C8B-ADF0-D2A74798AFF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528000" y="504005"/>
            <a:ext cx="28771" cy="111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49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37B2C9-3482-4F6A-B8D8-3F202CA29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982"/>
          <a:stretch/>
        </p:blipFill>
        <p:spPr>
          <a:xfrm>
            <a:off x="6956588" y="-1"/>
            <a:ext cx="5235412" cy="3429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BB8C80E-346B-4FDA-B743-ED55BEFD9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77" t="2754"/>
          <a:stretch/>
        </p:blipFill>
        <p:spPr>
          <a:xfrm>
            <a:off x="7328169" y="3248026"/>
            <a:ext cx="4712514" cy="3609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871B06-3D4B-42FB-AD86-2C9C27911EFD}"/>
              </a:ext>
            </a:extLst>
          </p:cNvPr>
          <p:cNvSpPr/>
          <p:nvPr/>
        </p:nvSpPr>
        <p:spPr>
          <a:xfrm>
            <a:off x="8280264" y="2940049"/>
            <a:ext cx="269875" cy="685800"/>
          </a:xfrm>
          <a:prstGeom prst="rect">
            <a:avLst/>
          </a:prstGeom>
          <a:solidFill>
            <a:srgbClr val="0070C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78889F-5A74-46AA-A90E-E6604A8A9753}"/>
              </a:ext>
            </a:extLst>
          </p:cNvPr>
          <p:cNvSpPr/>
          <p:nvPr/>
        </p:nvSpPr>
        <p:spPr>
          <a:xfrm>
            <a:off x="8623164" y="2931179"/>
            <a:ext cx="355600" cy="694670"/>
          </a:xfrm>
          <a:prstGeom prst="rect">
            <a:avLst/>
          </a:prstGeom>
          <a:solidFill>
            <a:srgbClr val="C000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24A064D-A1A3-41FD-BDF2-968598B4BA4B}"/>
              </a:ext>
            </a:extLst>
          </p:cNvPr>
          <p:cNvSpPr/>
          <p:nvPr/>
        </p:nvSpPr>
        <p:spPr>
          <a:xfrm>
            <a:off x="8921720" y="2931179"/>
            <a:ext cx="393594" cy="694670"/>
          </a:xfrm>
          <a:prstGeom prst="rect">
            <a:avLst/>
          </a:prstGeom>
          <a:solidFill>
            <a:srgbClr val="0070C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B872BA-6477-4B78-8769-059C3C72C6F3}"/>
              </a:ext>
            </a:extLst>
          </p:cNvPr>
          <p:cNvSpPr/>
          <p:nvPr/>
        </p:nvSpPr>
        <p:spPr>
          <a:xfrm>
            <a:off x="9220276" y="2931179"/>
            <a:ext cx="393594" cy="694670"/>
          </a:xfrm>
          <a:prstGeom prst="rect">
            <a:avLst/>
          </a:prstGeom>
          <a:solidFill>
            <a:srgbClr val="C000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FBE6B1-365C-4CB4-A7E1-3E894B102AAB}"/>
              </a:ext>
            </a:extLst>
          </p:cNvPr>
          <p:cNvSpPr/>
          <p:nvPr/>
        </p:nvSpPr>
        <p:spPr>
          <a:xfrm>
            <a:off x="9521495" y="2931179"/>
            <a:ext cx="463955" cy="694670"/>
          </a:xfrm>
          <a:prstGeom prst="rect">
            <a:avLst/>
          </a:prstGeom>
          <a:solidFill>
            <a:srgbClr val="0070C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AD945D-C969-4997-8CDA-E85CBAA40A31}"/>
              </a:ext>
            </a:extLst>
          </p:cNvPr>
          <p:cNvSpPr/>
          <p:nvPr/>
        </p:nvSpPr>
        <p:spPr>
          <a:xfrm>
            <a:off x="9829131" y="2931179"/>
            <a:ext cx="463955" cy="694670"/>
          </a:xfrm>
          <a:prstGeom prst="rect">
            <a:avLst/>
          </a:prstGeom>
          <a:solidFill>
            <a:srgbClr val="C000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E11A7B0E-FEE4-452F-B082-275D4871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Generation of wave couplets</a:t>
            </a:r>
            <a:endParaRPr lang="zh-TW" altLang="en-US" dirty="0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0B056278-5032-43EE-BF76-D3AFB00AF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2333" cy="4351338"/>
          </a:xfrm>
        </p:spPr>
        <p:txBody>
          <a:bodyPr/>
          <a:lstStyle/>
          <a:p>
            <a:r>
              <a:rPr lang="en-US" altLang="zh-TW" dirty="0"/>
              <a:t>Vertical Fourier decomposition to extract the n=1 component  </a:t>
            </a:r>
          </a:p>
          <a:p>
            <a:r>
              <a:rPr lang="en-US" altLang="zh-TW" dirty="0"/>
              <a:t>n =1 waves propagate at speeds of 35.7,31.2, 27.8, 27.8, 25, and 25 m/s</a:t>
            </a:r>
          </a:p>
          <a:p>
            <a:r>
              <a:rPr lang="en-US" altLang="zh-TW" dirty="0"/>
              <a:t>Track it backward linearly to determine the wave generation time at the source (X=0 km), where higher-frequency waves are more evident.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938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21B82B-2E30-441E-A39F-66D80A8AA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" b="-1"/>
          <a:stretch/>
        </p:blipFill>
        <p:spPr>
          <a:xfrm>
            <a:off x="4297623" y="78602"/>
            <a:ext cx="7894377" cy="6779398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9DD6FA38-E34E-4747-A70F-6EA0FACDB017}"/>
              </a:ext>
            </a:extLst>
          </p:cNvPr>
          <p:cNvCxnSpPr/>
          <p:nvPr/>
        </p:nvCxnSpPr>
        <p:spPr>
          <a:xfrm>
            <a:off x="6234963" y="822881"/>
            <a:ext cx="223284" cy="195639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3639B3C4-A3E2-4864-9BB0-586964DA45B6}"/>
              </a:ext>
            </a:extLst>
          </p:cNvPr>
          <p:cNvCxnSpPr>
            <a:cxnSpLocks/>
          </p:cNvCxnSpPr>
          <p:nvPr/>
        </p:nvCxnSpPr>
        <p:spPr>
          <a:xfrm>
            <a:off x="6234963" y="4235932"/>
            <a:ext cx="223284" cy="12971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內容版面配置區 6">
                <a:extLst>
                  <a:ext uri="{FF2B5EF4-FFF2-40B4-BE49-F238E27FC236}">
                    <a16:creationId xmlns:a16="http://schemas.microsoft.com/office/drawing/2014/main" id="{BD62BA6F-6E19-45E9-8599-2E2B1C183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229" y="304800"/>
                <a:ext cx="3938394" cy="584761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zh-TW" sz="2000" dirty="0"/>
                  <a:t>Timing of n=1wave generation is found to best correlate with the local heating rate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altLang="zh-TW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Local heating rate reaches its maximum (minimum) value, a downward (upward) branch of n=1 wave is generated</a:t>
                </a:r>
              </a:p>
              <a:p>
                <a:r>
                  <a:rPr lang="en-US" altLang="zh-TW" sz="2000" dirty="0">
                    <a:solidFill>
                      <a:srgbClr val="0000CC"/>
                    </a:solidFill>
                  </a:rPr>
                  <a:t>Second upward motion forced by adiabatic cooling</a:t>
                </a:r>
                <a:r>
                  <a:rPr lang="en-US" altLang="zh-TW" sz="2000" dirty="0"/>
                  <a:t>, while latent heating acts to decrease wave amplitude.</a:t>
                </a:r>
              </a:p>
              <a:p>
                <a:r>
                  <a:rPr lang="en-US" altLang="zh-TW" sz="2000" dirty="0"/>
                  <a:t>Amplitude of the first upward branch is larger</a:t>
                </a:r>
                <a:r>
                  <a:rPr lang="zh-TW" altLang="en-US" sz="2000" dirty="0"/>
                  <a:t> </a:t>
                </a:r>
                <a:r>
                  <a:rPr lang="en-US" altLang="zh-TW" sz="2000" dirty="0"/>
                  <a:t>than that of the first downward branch, which can be explained through their corresponding amplitude of the local heating rate</a:t>
                </a:r>
              </a:p>
              <a:p>
                <a:r>
                  <a:rPr lang="en-US" altLang="zh-TW" sz="2000" dirty="0"/>
                  <a:t>Increased vertical motion inside convection enhances nonlinear advection of which the amplitude is comparable to that of latent The amplitude of </a:t>
                </a:r>
                <a:r>
                  <a:rPr lang="en-US" altLang="zh-TW" sz="2000" dirty="0">
                    <a:solidFill>
                      <a:srgbClr val="0000CC"/>
                    </a:solidFill>
                  </a:rPr>
                  <a:t>nonlinear advection is roughly twice as intense as latent heating at high levels</a:t>
                </a:r>
              </a:p>
              <a:p>
                <a:r>
                  <a:rPr lang="en-US" altLang="zh-TW" sz="2000" dirty="0"/>
                  <a:t>n = 1 upward branch is attributed to the combination of latent heating, nonlinear advection, and adiabatic cooling.</a:t>
                </a:r>
                <a:endParaRPr lang="zh-TW" altLang="en-US" sz="2000" dirty="0"/>
              </a:p>
            </p:txBody>
          </p:sp>
        </mc:Choice>
        <mc:Fallback>
          <p:sp>
            <p:nvSpPr>
              <p:cNvPr id="7" name="內容版面配置區 6">
                <a:extLst>
                  <a:ext uri="{FF2B5EF4-FFF2-40B4-BE49-F238E27FC236}">
                    <a16:creationId xmlns:a16="http://schemas.microsoft.com/office/drawing/2014/main" id="{BD62BA6F-6E19-45E9-8599-2E2B1C183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229" y="304800"/>
                <a:ext cx="3938394" cy="5847614"/>
              </a:xfrm>
              <a:blipFill>
                <a:blip r:embed="rId4"/>
                <a:stretch>
                  <a:fillRect l="-774" t="-1043" r="-2012" b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26BA65DB-8749-45E3-A39C-000A2123B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469" y="135135"/>
            <a:ext cx="4240531" cy="107364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50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580EB27-D8BE-419F-A0C7-053F928B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28" y="0"/>
            <a:ext cx="9616272" cy="6858000"/>
          </a:xfrm>
          <a:prstGeom prst="rect">
            <a:avLst/>
          </a:prstGeom>
        </p:spPr>
      </p:pic>
      <p:sp>
        <p:nvSpPr>
          <p:cNvPr id="2" name="箭號: 向上 1">
            <a:extLst>
              <a:ext uri="{FF2B5EF4-FFF2-40B4-BE49-F238E27FC236}">
                <a16:creationId xmlns:a16="http://schemas.microsoft.com/office/drawing/2014/main" id="{4BAAE5C4-5329-40F6-8D40-9B6C619A7598}"/>
              </a:ext>
            </a:extLst>
          </p:cNvPr>
          <p:cNvSpPr/>
          <p:nvPr/>
        </p:nvSpPr>
        <p:spPr>
          <a:xfrm rot="1837285">
            <a:off x="7708468" y="2013772"/>
            <a:ext cx="154915" cy="8272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內容版面配置區 6">
            <a:extLst>
              <a:ext uri="{FF2B5EF4-FFF2-40B4-BE49-F238E27FC236}">
                <a16:creationId xmlns:a16="http://schemas.microsoft.com/office/drawing/2014/main" id="{129FE83C-0A71-4BD8-9467-8B6C6441C277}"/>
              </a:ext>
            </a:extLst>
          </p:cNvPr>
          <p:cNvSpPr txBox="1">
            <a:spLocks/>
          </p:cNvSpPr>
          <p:nvPr/>
        </p:nvSpPr>
        <p:spPr>
          <a:xfrm>
            <a:off x="114301" y="304800"/>
            <a:ext cx="2762250" cy="58476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 </a:t>
            </a:r>
            <a:r>
              <a:rPr lang="en-US" altLang="zh-TW" sz="2000" dirty="0">
                <a:latin typeface="+mj-lt"/>
              </a:rPr>
              <a:t>Latent heating is the primary contributor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for initial n =1 wave generation</a:t>
            </a:r>
          </a:p>
          <a:p>
            <a:r>
              <a:rPr lang="en-US" altLang="zh-TW" sz="2000" dirty="0">
                <a:latin typeface="+mj-lt"/>
              </a:rPr>
              <a:t>Nonlinear advection may play a role in generating both n=1 and n=2 waves</a:t>
            </a:r>
          </a:p>
          <a:p>
            <a:r>
              <a:rPr lang="en-US" altLang="zh-TW" sz="2000" dirty="0">
                <a:latin typeface="+mj-lt"/>
              </a:rPr>
              <a:t>Nonlinear advection roughly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follows latent heat release and time scale is about half that of latent heating</a:t>
            </a:r>
          </a:p>
          <a:p>
            <a:endParaRPr lang="zh-TW" alt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5F18DE9-733C-43F6-B3A7-F3104AF86661}"/>
              </a:ext>
            </a:extLst>
          </p:cNvPr>
          <p:cNvSpPr/>
          <p:nvPr/>
        </p:nvSpPr>
        <p:spPr>
          <a:xfrm>
            <a:off x="114301" y="6161203"/>
            <a:ext cx="6096000" cy="646331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altLang="zh-TW" dirty="0">
                <a:latin typeface="+mj-lt"/>
              </a:rPr>
              <a:t>I</a:t>
            </a:r>
            <a:r>
              <a:rPr lang="zh-TW" altLang="en-US" dirty="0">
                <a:latin typeface="+mj-lt"/>
              </a:rPr>
              <a:t>mbalance initially induced by latent heating is found to be</a:t>
            </a:r>
          </a:p>
          <a:p>
            <a:r>
              <a:rPr lang="zh-TW" altLang="en-US" dirty="0">
                <a:latin typeface="+mj-lt"/>
              </a:rPr>
              <a:t>further enhanced by nonlinear advection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384A450-8CA6-4793-9026-8D203D2CA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6" t="1639" r="22256" b="50000"/>
          <a:stretch/>
        </p:blipFill>
        <p:spPr>
          <a:xfrm>
            <a:off x="4768850" y="3636689"/>
            <a:ext cx="2142824" cy="522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75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580EB27-D8BE-419F-A0C7-053F928B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64" y="0"/>
            <a:ext cx="9616272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F9761A-72F8-4DBA-905B-1699FF92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2" t="1482" r="12270" b="52222"/>
          <a:stretch/>
        </p:blipFill>
        <p:spPr>
          <a:xfrm>
            <a:off x="-2507625" y="254000"/>
            <a:ext cx="3860800" cy="3175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A3F8E0-0AFB-4A41-9E30-49BDA4490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1" t="48959" r="53431" b="4745"/>
          <a:stretch/>
        </p:blipFill>
        <p:spPr>
          <a:xfrm>
            <a:off x="-2459688" y="3429000"/>
            <a:ext cx="3860800" cy="3175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3205464-BD94-4DAC-BF98-B1AD4FA12153}"/>
              </a:ext>
            </a:extLst>
          </p:cNvPr>
          <p:cNvSpPr txBox="1"/>
          <p:nvPr/>
        </p:nvSpPr>
        <p:spPr>
          <a:xfrm>
            <a:off x="-2271562" y="6673334"/>
            <a:ext cx="302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Redevelopment of cloud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A7320C-B4FF-42B1-9677-8D0EA0438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15" t="565" r="21825" b="55614"/>
          <a:stretch/>
        </p:blipFill>
        <p:spPr>
          <a:xfrm>
            <a:off x="3580598" y="3619099"/>
            <a:ext cx="2358190" cy="587142"/>
          </a:xfrm>
          <a:prstGeom prst="rect">
            <a:avLst/>
          </a:prstGeom>
          <a:ln w="9525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75A75B-C4B2-408A-8A53-C90714FFC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6" t="48704" r="12046" b="5000"/>
          <a:stretch/>
        </p:blipFill>
        <p:spPr>
          <a:xfrm>
            <a:off x="10904136" y="342900"/>
            <a:ext cx="3860800" cy="3175000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AF2C8D6-742E-4AC6-A7E6-193CB6F5E30C}"/>
              </a:ext>
            </a:extLst>
          </p:cNvPr>
          <p:cNvCxnSpPr/>
          <p:nvPr/>
        </p:nvCxnSpPr>
        <p:spPr>
          <a:xfrm>
            <a:off x="-517793" y="2710149"/>
            <a:ext cx="7634689" cy="2445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箭號: 向上 1">
            <a:extLst>
              <a:ext uri="{FF2B5EF4-FFF2-40B4-BE49-F238E27FC236}">
                <a16:creationId xmlns:a16="http://schemas.microsoft.com/office/drawing/2014/main" id="{4BAAE5C4-5329-40F6-8D40-9B6C619A7598}"/>
              </a:ext>
            </a:extLst>
          </p:cNvPr>
          <p:cNvSpPr/>
          <p:nvPr/>
        </p:nvSpPr>
        <p:spPr>
          <a:xfrm rot="1837285">
            <a:off x="6420604" y="2013772"/>
            <a:ext cx="154915" cy="8272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7515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F692B4C-D4F6-41D7-82F8-4C09D8CDA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0"/>
          <a:stretch/>
        </p:blipFill>
        <p:spPr>
          <a:xfrm>
            <a:off x="-85060" y="826914"/>
            <a:ext cx="12192000" cy="50881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9552F1-E1B6-4048-ACB4-51EF0BB49B4D}"/>
              </a:ext>
            </a:extLst>
          </p:cNvPr>
          <p:cNvSpPr/>
          <p:nvPr/>
        </p:nvSpPr>
        <p:spPr>
          <a:xfrm>
            <a:off x="125172" y="152000"/>
            <a:ext cx="9733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+mj-lt"/>
              </a:rPr>
              <a:t>Dry exp</a:t>
            </a:r>
            <a:endParaRPr lang="zh-TW" altLang="en-US" b="1" dirty="0">
              <a:latin typeface="+mj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A058A2B-925A-4A64-94FF-DC903CEA9BD7}"/>
              </a:ext>
            </a:extLst>
          </p:cNvPr>
          <p:cNvSpPr/>
          <p:nvPr/>
        </p:nvSpPr>
        <p:spPr>
          <a:xfrm>
            <a:off x="838200" y="5829465"/>
            <a:ext cx="836238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+mj-lt"/>
              </a:rPr>
              <a:t>Subsequent n=1 waves are generated with smaller amplitudes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+mj-lt"/>
              </a:rPr>
              <a:t>n= 2 waves are also produced and propagate outward with a slower wave speed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050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EE1384A-761C-46DB-9F02-3AE91FA41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61" y="0"/>
            <a:ext cx="8987907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593E8A3-FD02-43E7-81F0-6670D4C96FBC}"/>
              </a:ext>
            </a:extLst>
          </p:cNvPr>
          <p:cNvSpPr/>
          <p:nvPr/>
        </p:nvSpPr>
        <p:spPr>
          <a:xfrm>
            <a:off x="172389" y="577671"/>
            <a:ext cx="222068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Higher-frequency waves does not match the n=1 curve neatly</a:t>
            </a:r>
          </a:p>
          <a:p>
            <a:r>
              <a:rPr lang="en-US" altLang="zh-TW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altLang="zh-TW" dirty="0">
                <a:latin typeface="+mj-lt"/>
              </a:rPr>
              <a:t>wave ducting,</a:t>
            </a:r>
          </a:p>
          <a:p>
            <a:r>
              <a:rPr lang="en-US" altLang="zh-TW" dirty="0">
                <a:latin typeface="+mj-lt"/>
              </a:rPr>
              <a:t>inversion of the temperature gradient at the tropopause.</a:t>
            </a:r>
            <a:endParaRPr lang="zh-TW" altLang="en-US" dirty="0">
              <a:latin typeface="+mj-lt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31762E0-13B0-44BA-88A6-DD0F198639C8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393075" y="1219202"/>
            <a:ext cx="1177439" cy="37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968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901001-5CF4-4374-A062-1E4FFE898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0"/>
          <a:stretch/>
        </p:blipFill>
        <p:spPr>
          <a:xfrm>
            <a:off x="1038225" y="2237921"/>
            <a:ext cx="10115550" cy="4620079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DD5ECE45-2349-40F6-A89A-7C5473BBAC25}"/>
              </a:ext>
            </a:extLst>
          </p:cNvPr>
          <p:cNvCxnSpPr/>
          <p:nvPr/>
        </p:nvCxnSpPr>
        <p:spPr>
          <a:xfrm>
            <a:off x="2775098" y="4476751"/>
            <a:ext cx="0" cy="11748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C80300B6-458E-4625-9100-B22EF921A88A}"/>
              </a:ext>
            </a:extLst>
          </p:cNvPr>
          <p:cNvCxnSpPr>
            <a:cxnSpLocks/>
          </p:cNvCxnSpPr>
          <p:nvPr/>
        </p:nvCxnSpPr>
        <p:spPr>
          <a:xfrm flipH="1">
            <a:off x="2332134" y="5991226"/>
            <a:ext cx="2662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130F5C9-BFE1-40BB-9B58-3475AEC36714}"/>
              </a:ext>
            </a:extLst>
          </p:cNvPr>
          <p:cNvCxnSpPr>
            <a:cxnSpLocks/>
          </p:cNvCxnSpPr>
          <p:nvPr/>
        </p:nvCxnSpPr>
        <p:spPr>
          <a:xfrm flipV="1">
            <a:off x="2831834" y="5991226"/>
            <a:ext cx="352204" cy="11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C7AA519-DDCF-474A-BBB3-6676E24AD8F6}"/>
              </a:ext>
            </a:extLst>
          </p:cNvPr>
          <p:cNvCxnSpPr>
            <a:cxnSpLocks/>
          </p:cNvCxnSpPr>
          <p:nvPr/>
        </p:nvCxnSpPr>
        <p:spPr>
          <a:xfrm flipH="1">
            <a:off x="3276600" y="5991226"/>
            <a:ext cx="680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A648239-4564-4AA6-86C6-C99D39A63E0B}"/>
              </a:ext>
            </a:extLst>
          </p:cNvPr>
          <p:cNvCxnSpPr>
            <a:cxnSpLocks/>
          </p:cNvCxnSpPr>
          <p:nvPr/>
        </p:nvCxnSpPr>
        <p:spPr>
          <a:xfrm flipV="1">
            <a:off x="3397398" y="4568974"/>
            <a:ext cx="0" cy="1082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F927881B-3ABC-4E16-BFD4-DEF0A37E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2" y="11586"/>
            <a:ext cx="5489903" cy="2226335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F2A699D-326B-4972-B5A2-1E788F6A2135}"/>
              </a:ext>
            </a:extLst>
          </p:cNvPr>
          <p:cNvCxnSpPr>
            <a:cxnSpLocks/>
          </p:cNvCxnSpPr>
          <p:nvPr/>
        </p:nvCxnSpPr>
        <p:spPr>
          <a:xfrm flipV="1">
            <a:off x="7381301" y="3504512"/>
            <a:ext cx="0" cy="8552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4DC16D63-EB21-42DF-A123-564FB38D1825}"/>
              </a:ext>
            </a:extLst>
          </p:cNvPr>
          <p:cNvSpPr/>
          <p:nvPr/>
        </p:nvSpPr>
        <p:spPr>
          <a:xfrm>
            <a:off x="7381301" y="5250011"/>
            <a:ext cx="3315272" cy="5232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b="1" dirty="0">
                <a:latin typeface="+mj-lt"/>
              </a:rPr>
              <a:t>Nearly horizontally propagating waves carry little net vertical momentum flux</a:t>
            </a:r>
            <a:endParaRPr lang="zh-TW" altLang="en-US" sz="1400" b="1" dirty="0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DF47A0B-F9AB-414F-B096-DAE02832177D}"/>
              </a:ext>
            </a:extLst>
          </p:cNvPr>
          <p:cNvSpPr/>
          <p:nvPr/>
        </p:nvSpPr>
        <p:spPr>
          <a:xfrm>
            <a:off x="9086606" y="3135180"/>
            <a:ext cx="2994599" cy="7386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b="1" dirty="0">
                <a:latin typeface="+mj-lt"/>
              </a:rPr>
              <a:t>Higher-frequency waves  with substantial concentration of net momentum flux</a:t>
            </a:r>
            <a:endParaRPr lang="zh-TW" alt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605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36223955_1135361544439534_3267965695829593712_n">
            <a:hlinkClick r:id="" action="ppaction://media"/>
            <a:extLst>
              <a:ext uri="{FF2B5EF4-FFF2-40B4-BE49-F238E27FC236}">
                <a16:creationId xmlns:a16="http://schemas.microsoft.com/office/drawing/2014/main" id="{E5B19C96-4E24-44BA-B971-5A1FAE9E63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4" end="18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8400" y="3081744"/>
            <a:ext cx="4463845" cy="3095219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CB94DC3-073F-401F-B71D-9F36C8733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1743"/>
            <a:ext cx="6384403" cy="3095219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Low-frequency wave couplets can propagate for a long horizontal distance with little vertical energy escape</a:t>
            </a:r>
          </a:p>
          <a:p>
            <a:r>
              <a:rPr lang="en-US" altLang="zh-TW" dirty="0"/>
              <a:t>Higher-frequency waves triggered in the evolution of convection have been paid less attention in previous studies due to their large vertical component of group velocities.</a:t>
            </a:r>
          </a:p>
          <a:p>
            <a:r>
              <a:rPr lang="en-US" altLang="zh-TW" dirty="0"/>
              <a:t>The shorter time scales correspond to more vertical propagation of wave energy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01E0919-837F-48B2-971D-2E22F1F2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711" y="1088061"/>
            <a:ext cx="5712331" cy="160425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7CDFA7D0-57B0-4EE3-AFAF-25BCF63A40B1}"/>
              </a:ext>
            </a:extLst>
          </p:cNvPr>
          <p:cNvGrpSpPr/>
          <p:nvPr/>
        </p:nvGrpSpPr>
        <p:grpSpPr>
          <a:xfrm>
            <a:off x="838200" y="1728700"/>
            <a:ext cx="4991798" cy="1307285"/>
            <a:chOff x="1287274" y="3675825"/>
            <a:chExt cx="5495224" cy="143912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020154C-49CB-43E4-9260-7544CA59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87274" y="3675825"/>
              <a:ext cx="5343049" cy="143912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2D40D3-BA65-4F2D-B129-36EF2E79B675}"/>
                </a:ext>
              </a:extLst>
            </p:cNvPr>
            <p:cNvSpPr/>
            <p:nvPr/>
          </p:nvSpPr>
          <p:spPr>
            <a:xfrm>
              <a:off x="1343237" y="3886200"/>
              <a:ext cx="579394" cy="296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15B90E5-F940-4326-959B-B8E1B0E3AFBB}"/>
                </a:ext>
              </a:extLst>
            </p:cNvPr>
            <p:cNvSpPr/>
            <p:nvPr/>
          </p:nvSpPr>
          <p:spPr>
            <a:xfrm>
              <a:off x="3773170" y="4038600"/>
              <a:ext cx="3009328" cy="169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8317BCD-EC76-4FB9-901A-D42E3050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Recall-Internal gravity waves</a:t>
            </a:r>
            <a:endParaRPr lang="zh-TW" altLang="en-US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F3C401A-2A2F-4D5E-9475-B67C59CE1133}"/>
              </a:ext>
            </a:extLst>
          </p:cNvPr>
          <p:cNvCxnSpPr/>
          <p:nvPr/>
        </p:nvCxnSpPr>
        <p:spPr>
          <a:xfrm flipV="1">
            <a:off x="5772499" y="5948362"/>
            <a:ext cx="647002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389AECEA-7800-4AF2-A0DB-1FB22778EE43}"/>
              </a:ext>
            </a:extLst>
          </p:cNvPr>
          <p:cNvSpPr/>
          <p:nvPr/>
        </p:nvSpPr>
        <p:spPr>
          <a:xfrm rot="19539649">
            <a:off x="5351612" y="5878531"/>
            <a:ext cx="1155700" cy="315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Cold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E32AB80-CD22-4B67-A357-1F96C0EE50A6}"/>
              </a:ext>
            </a:extLst>
          </p:cNvPr>
          <p:cNvSpPr/>
          <p:nvPr/>
        </p:nvSpPr>
        <p:spPr>
          <a:xfrm rot="19539649">
            <a:off x="5687862" y="6176962"/>
            <a:ext cx="1155700" cy="3159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Warm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490BD67-470B-4516-8735-C3C29D2305FE}"/>
              </a:ext>
            </a:extLst>
          </p:cNvPr>
          <p:cNvCxnSpPr>
            <a:cxnSpLocks/>
          </p:cNvCxnSpPr>
          <p:nvPr/>
        </p:nvCxnSpPr>
        <p:spPr>
          <a:xfrm flipH="1">
            <a:off x="6098865" y="6313516"/>
            <a:ext cx="657626" cy="44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6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9F01F67-D354-4298-AE1E-D4C6173A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331"/>
            <a:ext cx="12192000" cy="5329338"/>
          </a:xfrm>
          <a:prstGeom prst="rect">
            <a:avLst/>
          </a:prstGeom>
        </p:spPr>
      </p:pic>
      <p:sp>
        <p:nvSpPr>
          <p:cNvPr id="4" name="標題 11">
            <a:extLst>
              <a:ext uri="{FF2B5EF4-FFF2-40B4-BE49-F238E27FC236}">
                <a16:creationId xmlns:a16="http://schemas.microsoft.com/office/drawing/2014/main" id="{42349B20-9A6D-4467-8F03-B390609FD2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/>
              <a:t>Generation of wave couplets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280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4A1DB35-9CFD-4FC4-9E96-33C58CA3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179" y="0"/>
            <a:ext cx="9625642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9A1A580-23AF-436C-826E-5792EBE3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7739" y="2318784"/>
            <a:ext cx="4028689" cy="278041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E4DDDDE-15AA-43A8-A805-64956C298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362" y="0"/>
            <a:ext cx="972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68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6E74E9-14F7-4ED7-8608-28E60729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0" y="603517"/>
            <a:ext cx="11679280" cy="40867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D9C90E-C73E-4B5F-8F44-60B1E40A0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912"/>
          <a:stretch/>
        </p:blipFill>
        <p:spPr>
          <a:xfrm>
            <a:off x="12526190" y="1187974"/>
            <a:ext cx="12493094" cy="42844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CA27BB-63CB-475A-8524-ADB0F51005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72" t="3275" r="37636" b="72947"/>
          <a:stretch/>
        </p:blipFill>
        <p:spPr>
          <a:xfrm>
            <a:off x="419100" y="7106582"/>
            <a:ext cx="6147882" cy="44590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E25E62-006A-4BB5-9F6A-DAF8D338C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5" t="26162" r="37353" b="50060"/>
          <a:stretch/>
        </p:blipFill>
        <p:spPr>
          <a:xfrm>
            <a:off x="6566982" y="6858000"/>
            <a:ext cx="6335949" cy="44590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0AB7FAC-A4A1-45BA-AD29-6FFD9A125AD4}"/>
              </a:ext>
            </a:extLst>
          </p:cNvPr>
          <p:cNvSpPr/>
          <p:nvPr/>
        </p:nvSpPr>
        <p:spPr>
          <a:xfrm>
            <a:off x="1267543" y="4920777"/>
            <a:ext cx="5127080" cy="12003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+mj-lt"/>
              </a:rPr>
              <a:t>Why the local heating rate</a:t>
            </a:r>
            <a:r>
              <a:rPr lang="zh-TW" altLang="en-US" sz="2400" dirty="0">
                <a:latin typeface="+mj-lt"/>
              </a:rPr>
              <a:t> </a:t>
            </a:r>
            <a:r>
              <a:rPr lang="en-US" altLang="zh-TW" sz="2400" dirty="0">
                <a:latin typeface="+mj-lt"/>
              </a:rPr>
              <a:t>profile could still contain a large n=1 component when latent heating is weak?</a:t>
            </a:r>
            <a:endParaRPr lang="zh-TW" altLang="en-US" sz="2400" dirty="0">
              <a:latin typeface="+mj-lt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348ED3B8-F846-4BEA-B336-9B7AA0EE1DF8}"/>
              </a:ext>
            </a:extLst>
          </p:cNvPr>
          <p:cNvCxnSpPr>
            <a:cxnSpLocks/>
          </p:cNvCxnSpPr>
          <p:nvPr/>
        </p:nvCxnSpPr>
        <p:spPr>
          <a:xfrm flipH="1" flipV="1">
            <a:off x="3562350" y="3429000"/>
            <a:ext cx="13521" cy="14917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0082C169-8F2B-4E96-B2C3-35B046810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03" r="17852" b="52242"/>
          <a:stretch/>
        </p:blipFill>
        <p:spPr>
          <a:xfrm>
            <a:off x="9045782" y="4624079"/>
            <a:ext cx="1878675" cy="2233921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C493B8D-9A43-4704-9831-6C631E6FFD28}"/>
              </a:ext>
            </a:extLst>
          </p:cNvPr>
          <p:cNvCxnSpPr>
            <a:cxnSpLocks/>
          </p:cNvCxnSpPr>
          <p:nvPr/>
        </p:nvCxnSpPr>
        <p:spPr>
          <a:xfrm>
            <a:off x="7754017" y="4624079"/>
            <a:ext cx="1513090" cy="1515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13998DF5-A5B6-4DB6-BDF8-4A3E2AA20E71}"/>
              </a:ext>
            </a:extLst>
          </p:cNvPr>
          <p:cNvSpPr/>
          <p:nvPr/>
        </p:nvSpPr>
        <p:spPr>
          <a:xfrm>
            <a:off x="6513616" y="5000567"/>
            <a:ext cx="1360854" cy="3077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+mj-lt"/>
              </a:rPr>
              <a:t>Period~26min</a:t>
            </a:r>
            <a:endParaRPr lang="zh-TW" altLang="en-US" sz="1400" dirty="0">
              <a:latin typeface="+mj-lt"/>
            </a:endParaRPr>
          </a:p>
        </p:txBody>
      </p:sp>
      <p:sp>
        <p:nvSpPr>
          <p:cNvPr id="14" name="右大括弧 13">
            <a:extLst>
              <a:ext uri="{FF2B5EF4-FFF2-40B4-BE49-F238E27FC236}">
                <a16:creationId xmlns:a16="http://schemas.microsoft.com/office/drawing/2014/main" id="{6DC6C0C2-F334-4CCA-92F8-17FDB0F9F416}"/>
              </a:ext>
            </a:extLst>
          </p:cNvPr>
          <p:cNvSpPr/>
          <p:nvPr/>
        </p:nvSpPr>
        <p:spPr>
          <a:xfrm rot="5400000">
            <a:off x="6830769" y="4044479"/>
            <a:ext cx="328687" cy="1388899"/>
          </a:xfrm>
          <a:prstGeom prst="rightBrace">
            <a:avLst>
              <a:gd name="adj1" fmla="val 2687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98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0C9F4CE-19F7-4371-8789-1802342E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202" y="0"/>
            <a:ext cx="9649683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A91F337-28DF-4BD9-B91F-076BDAC3C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8252" y="0"/>
            <a:ext cx="9616272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D2B6A30-5887-4831-8E34-1C158F147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038" y="-2932190"/>
            <a:ext cx="8379640" cy="29321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04E6E3F-C55B-4B01-8BB6-8A8630EA03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03" r="17852" b="52242"/>
          <a:stretch/>
        </p:blipFill>
        <p:spPr>
          <a:xfrm>
            <a:off x="331820" y="712941"/>
            <a:ext cx="1878675" cy="2233921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974A071-D155-4D51-99CB-4218BEC06005}"/>
              </a:ext>
            </a:extLst>
          </p:cNvPr>
          <p:cNvCxnSpPr>
            <a:cxnSpLocks/>
          </p:cNvCxnSpPr>
          <p:nvPr/>
        </p:nvCxnSpPr>
        <p:spPr>
          <a:xfrm>
            <a:off x="856343" y="1596571"/>
            <a:ext cx="2786743" cy="116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D9D4DF1-0DC1-4C09-9008-88BF5F03F09B}"/>
              </a:ext>
            </a:extLst>
          </p:cNvPr>
          <p:cNvSpPr/>
          <p:nvPr/>
        </p:nvSpPr>
        <p:spPr>
          <a:xfrm>
            <a:off x="3289349" y="428763"/>
            <a:ext cx="1360854" cy="3077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+mj-lt"/>
              </a:rPr>
              <a:t>Period~15min</a:t>
            </a:r>
            <a:endParaRPr lang="zh-TW" altLang="en-US" sz="1400" dirty="0">
              <a:latin typeface="+mj-lt"/>
            </a:endParaRPr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17B51D61-BAD1-4752-8D1E-50BBE56864F3}"/>
              </a:ext>
            </a:extLst>
          </p:cNvPr>
          <p:cNvSpPr/>
          <p:nvPr/>
        </p:nvSpPr>
        <p:spPr>
          <a:xfrm rot="16200000">
            <a:off x="3806091" y="498428"/>
            <a:ext cx="106225" cy="66359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59AE7B-CA3D-4E6C-BB0F-2D0C3FBA5747}"/>
              </a:ext>
            </a:extLst>
          </p:cNvPr>
          <p:cNvSpPr/>
          <p:nvPr/>
        </p:nvSpPr>
        <p:spPr>
          <a:xfrm>
            <a:off x="67377" y="3075215"/>
            <a:ext cx="2719366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+mj-lt"/>
              </a:rPr>
              <a:t> nonlinear advection also</a:t>
            </a:r>
            <a:endParaRPr lang="en-US" altLang="zh-TW" b="1" dirty="0">
              <a:latin typeface="+mj-lt"/>
            </a:endParaRPr>
          </a:p>
          <a:p>
            <a:pPr algn="ctr"/>
            <a:r>
              <a:rPr lang="zh-TW" altLang="en-US" b="1" dirty="0">
                <a:latin typeface="+mj-lt"/>
              </a:rPr>
              <a:t> plays a significant role</a:t>
            </a:r>
            <a:endParaRPr lang="en-US" altLang="zh-TW" b="1" dirty="0">
              <a:latin typeface="+mj-lt"/>
            </a:endParaRPr>
          </a:p>
          <a:p>
            <a:pPr algn="ctr"/>
            <a:endParaRPr lang="en-US" altLang="zh-TW" dirty="0">
              <a:latin typeface="+mj-lt"/>
            </a:endParaRPr>
          </a:p>
          <a:p>
            <a:pPr algn="ctr"/>
            <a:r>
              <a:rPr lang="en-US" altLang="zh-TW" dirty="0">
                <a:latin typeface="+mj-lt"/>
              </a:rPr>
              <a:t>The balance effect of adiabatic heating/cooling is partially offset by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nonlinear, resulting in a more persistent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imbalance in the upper and a larger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n =1 component in the local heating rate profile</a:t>
            </a:r>
            <a:endParaRPr lang="zh-TW" altLang="en-US" dirty="0">
              <a:latin typeface="+mj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F1634AC-4290-45DF-BDD1-2512D5E0E0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36" t="1639" r="22256" b="50000"/>
          <a:stretch/>
        </p:blipFill>
        <p:spPr>
          <a:xfrm>
            <a:off x="4872960" y="362370"/>
            <a:ext cx="1979484" cy="482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103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EC5A505-DF1B-4A29-A3B4-C2DD31D1A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73" y="0"/>
            <a:ext cx="9547861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17A0318-EEA6-4308-A657-C10EC7E28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370"/>
          <a:stretch/>
        </p:blipFill>
        <p:spPr>
          <a:xfrm>
            <a:off x="730491" y="7162800"/>
            <a:ext cx="3772928" cy="33401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1E3D0755-7915-4788-9D0D-D4DAE889B1F8}"/>
              </a:ext>
            </a:extLst>
          </p:cNvPr>
          <p:cNvSpPr txBox="1">
            <a:spLocks/>
          </p:cNvSpPr>
          <p:nvPr/>
        </p:nvSpPr>
        <p:spPr>
          <a:xfrm>
            <a:off x="205739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Sensitivity </a:t>
            </a:r>
          </a:p>
          <a:p>
            <a:r>
              <a:rPr lang="en-US" altLang="zh-TW" sz="3600" dirty="0"/>
              <a:t>experiments</a:t>
            </a:r>
            <a:endParaRPr lang="zh-TW" altLang="en-US" sz="3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5EB9B57-123A-4E7B-B9CF-9CADB64137AD}"/>
              </a:ext>
            </a:extLst>
          </p:cNvPr>
          <p:cNvSpPr/>
          <p:nvPr/>
        </p:nvSpPr>
        <p:spPr>
          <a:xfrm>
            <a:off x="8727152" y="293449"/>
            <a:ext cx="2144048" cy="7386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+mj-lt"/>
              </a:rPr>
              <a:t>n=1 wave </a:t>
            </a:r>
            <a:r>
              <a:rPr lang="zh-TW" altLang="en-US" sz="1400" dirty="0">
                <a:latin typeface="+mj-lt"/>
              </a:rPr>
              <a:t>signals cannot simply correspond to the variation in latent heating</a:t>
            </a:r>
          </a:p>
        </p:txBody>
      </p:sp>
    </p:spTree>
    <p:extLst>
      <p:ext uri="{BB962C8B-B14F-4D97-AF65-F5344CB8AC3E}">
        <p14:creationId xmlns:p14="http://schemas.microsoft.com/office/powerpoint/2010/main" val="23593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E635A28-3B54-48F7-A3A3-B5857D7A7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838" y="0"/>
            <a:ext cx="609832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434531A-A93A-4AC8-92B6-30CE5F7C9CF9}"/>
              </a:ext>
            </a:extLst>
          </p:cNvPr>
          <p:cNvSpPr/>
          <p:nvPr/>
        </p:nvSpPr>
        <p:spPr>
          <a:xfrm>
            <a:off x="785350" y="3970099"/>
            <a:ext cx="2144048" cy="7386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+mj-lt"/>
              </a:rPr>
              <a:t>n=1 wave </a:t>
            </a:r>
            <a:r>
              <a:rPr lang="zh-TW" altLang="en-US" sz="1400" dirty="0">
                <a:latin typeface="+mj-lt"/>
              </a:rPr>
              <a:t>signals </a:t>
            </a:r>
            <a:r>
              <a:rPr lang="en-US" altLang="zh-TW" sz="1400" dirty="0">
                <a:latin typeface="+mj-lt"/>
              </a:rPr>
              <a:t>related to fluctuation of nonlinear advection 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1A202000-F3FD-4624-8B47-44BBB3AB0E55}"/>
              </a:ext>
            </a:extLst>
          </p:cNvPr>
          <p:cNvCxnSpPr>
            <a:cxnSpLocks/>
          </p:cNvCxnSpPr>
          <p:nvPr/>
        </p:nvCxnSpPr>
        <p:spPr>
          <a:xfrm>
            <a:off x="2929398" y="4297362"/>
            <a:ext cx="5377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76B5EC20-5844-4E3F-9637-1C8D9E325CD0}"/>
              </a:ext>
            </a:extLst>
          </p:cNvPr>
          <p:cNvSpPr/>
          <p:nvPr/>
        </p:nvSpPr>
        <p:spPr>
          <a:xfrm>
            <a:off x="619123" y="350599"/>
            <a:ext cx="2144048" cy="11695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+mj-lt"/>
              </a:rPr>
              <a:t>Quasi balance between latent heating, nonlinear advection and adiabatic heating </a:t>
            </a:r>
            <a:r>
              <a:rPr lang="en-US" altLang="zh-TW" sz="1400" dirty="0">
                <a:latin typeface="+mj-lt"/>
                <a:sym typeface="Wingdings" panose="05000000000000000000" pitchFamily="2" charset="2"/>
              </a:rPr>
              <a:t> less wavelets been generated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570183F-572B-4FEC-AE74-3E1CF3807DA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63171" y="935375"/>
            <a:ext cx="1189704" cy="369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2AF4BD3-A5F9-4E78-B5D9-45685AE0215D}"/>
              </a:ext>
            </a:extLst>
          </p:cNvPr>
          <p:cNvSpPr/>
          <p:nvPr/>
        </p:nvSpPr>
        <p:spPr>
          <a:xfrm>
            <a:off x="7617102" y="4370209"/>
            <a:ext cx="1126848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800" dirty="0"/>
              <a:t>nonlinear advection</a:t>
            </a:r>
            <a:endParaRPr lang="en-US" altLang="zh-TW" sz="800" dirty="0"/>
          </a:p>
          <a:p>
            <a:pPr algn="ctr"/>
            <a:r>
              <a:rPr lang="zh-TW" altLang="en-US" sz="800" dirty="0"/>
              <a:t> is weaker</a:t>
            </a:r>
            <a:endParaRPr lang="en-US" altLang="zh-TW" sz="800" dirty="0"/>
          </a:p>
          <a:p>
            <a:pPr algn="ctr"/>
            <a:r>
              <a:rPr lang="en-US" altLang="zh-TW" sz="800" dirty="0"/>
              <a:t>(faster recovery)</a:t>
            </a:r>
            <a:endParaRPr lang="zh-TW" altLang="en-US" sz="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4B34BD4-7C05-45F9-87A2-BDB47296F7C8}"/>
              </a:ext>
            </a:extLst>
          </p:cNvPr>
          <p:cNvSpPr/>
          <p:nvPr/>
        </p:nvSpPr>
        <p:spPr>
          <a:xfrm>
            <a:off x="5934074" y="4247098"/>
            <a:ext cx="916429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800" dirty="0"/>
              <a:t>nonlinear advection</a:t>
            </a:r>
            <a:endParaRPr lang="en-US" altLang="zh-TW" sz="800" dirty="0"/>
          </a:p>
          <a:p>
            <a:pPr algn="ctr"/>
            <a:r>
              <a:rPr lang="zh-TW" altLang="en-US" sz="800" dirty="0"/>
              <a:t> is </a:t>
            </a:r>
            <a:r>
              <a:rPr lang="en-US" altLang="zh-TW" sz="800" dirty="0"/>
              <a:t>stronger</a:t>
            </a:r>
          </a:p>
          <a:p>
            <a:pPr algn="ctr"/>
            <a:r>
              <a:rPr lang="en-US" altLang="zh-TW" sz="800" dirty="0"/>
              <a:t>(higher mode generated)</a:t>
            </a:r>
            <a:endParaRPr lang="zh-TW" altLang="en-US" sz="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F3AC0D7-4E30-4417-84C4-4EF8F2E9E48F}"/>
              </a:ext>
            </a:extLst>
          </p:cNvPr>
          <p:cNvSpPr txBox="1"/>
          <p:nvPr/>
        </p:nvSpPr>
        <p:spPr>
          <a:xfrm>
            <a:off x="9501915" y="3720281"/>
            <a:ext cx="211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Nonlinear advection and latent heating are in phased</a:t>
            </a:r>
          </a:p>
        </p:txBody>
      </p:sp>
    </p:spTree>
    <p:extLst>
      <p:ext uri="{BB962C8B-B14F-4D97-AF65-F5344CB8AC3E}">
        <p14:creationId xmlns:p14="http://schemas.microsoft.com/office/powerpoint/2010/main" val="330024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D55A581-3A55-4E23-B67B-2F7C3A6C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428"/>
            <a:ext cx="12192000" cy="66943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E1F3215-F87E-4176-9789-7AB677F28844}"/>
              </a:ext>
            </a:extLst>
          </p:cNvPr>
          <p:cNvSpPr txBox="1"/>
          <p:nvPr/>
        </p:nvSpPr>
        <p:spPr>
          <a:xfrm>
            <a:off x="2057400" y="4131032"/>
            <a:ext cx="19685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Faster recovery</a:t>
            </a:r>
            <a:endParaRPr lang="zh-TW" altLang="en-US" dirty="0"/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B7D1FAD8-14BC-4DD0-8E12-65695948C5FD}"/>
              </a:ext>
            </a:extLst>
          </p:cNvPr>
          <p:cNvCxnSpPr>
            <a:cxnSpLocks/>
          </p:cNvCxnSpPr>
          <p:nvPr/>
        </p:nvCxnSpPr>
        <p:spPr>
          <a:xfrm flipH="1" flipV="1">
            <a:off x="4381502" y="5609578"/>
            <a:ext cx="825498" cy="859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86D2A7E-F295-4B5C-B591-3EC2CC4BC6A5}"/>
              </a:ext>
            </a:extLst>
          </p:cNvPr>
          <p:cNvCxnSpPr>
            <a:cxnSpLocks/>
          </p:cNvCxnSpPr>
          <p:nvPr/>
        </p:nvCxnSpPr>
        <p:spPr>
          <a:xfrm flipV="1">
            <a:off x="8280400" y="5609578"/>
            <a:ext cx="685800" cy="859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65A7FDB-F9C1-4F10-BD7B-B12D75DA6493}"/>
              </a:ext>
            </a:extLst>
          </p:cNvPr>
          <p:cNvSpPr/>
          <p:nvPr/>
        </p:nvSpPr>
        <p:spPr>
          <a:xfrm>
            <a:off x="4794251" y="6373133"/>
            <a:ext cx="43688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D</a:t>
            </a:r>
            <a:r>
              <a:rPr lang="zh-TW" altLang="en-US" dirty="0"/>
              <a:t>iabatic cooling can offset latent heating</a:t>
            </a:r>
          </a:p>
        </p:txBody>
      </p:sp>
    </p:spTree>
    <p:extLst>
      <p:ext uri="{BB962C8B-B14F-4D97-AF65-F5344CB8AC3E}">
        <p14:creationId xmlns:p14="http://schemas.microsoft.com/office/powerpoint/2010/main" val="1055493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DD3E710-1F9D-47FC-9735-9D21F72E5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365"/>
            <a:ext cx="12192000" cy="54392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6D504EB-AC25-4148-B461-05227D0B7997}"/>
              </a:ext>
            </a:extLst>
          </p:cNvPr>
          <p:cNvSpPr/>
          <p:nvPr/>
        </p:nvSpPr>
        <p:spPr>
          <a:xfrm>
            <a:off x="5270500" y="146735"/>
            <a:ext cx="32893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A</a:t>
            </a:r>
            <a:r>
              <a:rPr lang="zh-TW" altLang="en-US" dirty="0"/>
              <a:t>dditional n</a:t>
            </a:r>
            <a:r>
              <a:rPr lang="en-US" altLang="zh-TW" dirty="0"/>
              <a:t>=</a:t>
            </a:r>
            <a:r>
              <a:rPr lang="zh-TW" altLang="en-US" dirty="0"/>
              <a:t>2 and n</a:t>
            </a:r>
            <a:r>
              <a:rPr lang="en-US" altLang="zh-TW" dirty="0"/>
              <a:t>=</a:t>
            </a:r>
            <a:r>
              <a:rPr lang="zh-TW" altLang="en-US" dirty="0"/>
              <a:t>3 waves (only one branch of them) are generated</a:t>
            </a:r>
          </a:p>
        </p:txBody>
      </p:sp>
      <p:sp>
        <p:nvSpPr>
          <p:cNvPr id="6" name="箭號: 向下 5">
            <a:extLst>
              <a:ext uri="{FF2B5EF4-FFF2-40B4-BE49-F238E27FC236}">
                <a16:creationId xmlns:a16="http://schemas.microsoft.com/office/drawing/2014/main" id="{E8A57A45-070C-40C3-94CE-97D629C7B8C9}"/>
              </a:ext>
            </a:extLst>
          </p:cNvPr>
          <p:cNvSpPr/>
          <p:nvPr/>
        </p:nvSpPr>
        <p:spPr>
          <a:xfrm>
            <a:off x="6845300" y="1070065"/>
            <a:ext cx="139700" cy="12065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560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5B3F380-8000-41DD-B65C-FCDFE0B4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104"/>
            <a:ext cx="12192000" cy="465179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3FBAAD2D-3223-481C-8E89-BCEB4322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Adiabatic heating generates </a:t>
            </a:r>
            <a:r>
              <a:rPr lang="zh-TW" altLang="en-US" sz="3600" dirty="0"/>
              <a:t>n</a:t>
            </a:r>
            <a:r>
              <a:rPr lang="en-US" altLang="zh-TW" sz="3600" dirty="0"/>
              <a:t>=</a:t>
            </a:r>
            <a:r>
              <a:rPr lang="zh-TW" altLang="en-US" sz="3600" dirty="0"/>
              <a:t>2 and n</a:t>
            </a:r>
            <a:r>
              <a:rPr lang="en-US" altLang="zh-TW" sz="3600" dirty="0"/>
              <a:t>=</a:t>
            </a:r>
            <a:r>
              <a:rPr lang="zh-TW" altLang="en-US" sz="3600" dirty="0"/>
              <a:t>3 waves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1EACC1-354D-447F-A14C-FD353091E665}"/>
              </a:ext>
            </a:extLst>
          </p:cNvPr>
          <p:cNvSpPr/>
          <p:nvPr/>
        </p:nvSpPr>
        <p:spPr>
          <a:xfrm>
            <a:off x="457200" y="5633135"/>
            <a:ext cx="9613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M</a:t>
            </a:r>
            <a:r>
              <a:rPr lang="zh-TW" altLang="en-US" dirty="0"/>
              <a:t>ight be attributed to the vertically heterogeneous distribution of buoyancy frequency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Vertical motion response to buoyancy frequency, especially when the strength of latent heating is relatively weak higher-order waves might be excited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868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2E7345-5984-49BF-9552-DAE2389D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 and discussion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B52B4F-3CD1-4E31-A59E-D54AE4F0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dirty="0"/>
              <a:t>Multiple significant n=1 wave couplets with wave fronts that cover the entire depth of the troposphere are generated during the evolution of a convective cloud, as well as in dry experiments with prescribed latent heating.</a:t>
            </a:r>
          </a:p>
          <a:p>
            <a:r>
              <a:rPr lang="en-US" altLang="zh-TW" dirty="0"/>
              <a:t>The n=1</a:t>
            </a:r>
            <a:r>
              <a:rPr lang="zh-TW" altLang="en-US" dirty="0"/>
              <a:t> </a:t>
            </a:r>
            <a:r>
              <a:rPr lang="en-US" altLang="zh-TW" dirty="0"/>
              <a:t>hydrostatic waves propagate away from the convective cloud at a high speed, greatly impacting the cloud environment by changing the MUCAPE field.</a:t>
            </a:r>
          </a:p>
          <a:p>
            <a:r>
              <a:rPr lang="en-US" altLang="zh-TW" dirty="0">
                <a:solidFill>
                  <a:srgbClr val="0000CC"/>
                </a:solidFill>
              </a:rPr>
              <a:t>First wave couplet is mainly driven by strong latent heating</a:t>
            </a:r>
            <a:r>
              <a:rPr lang="en-US" altLang="zh-TW" dirty="0"/>
              <a:t>, with adiabatic heating/cooling immediately balancing it. The upward heat transfer from the strong updraft in the source region, greatly enhances nonlinear advection.</a:t>
            </a:r>
          </a:p>
          <a:p>
            <a:r>
              <a:rPr lang="en-US" altLang="zh-TW" dirty="0"/>
              <a:t>Persistent buoyancy oscillation over the entire troposphere could </a:t>
            </a:r>
            <a:r>
              <a:rPr lang="en-US" altLang="zh-TW" dirty="0">
                <a:solidFill>
                  <a:srgbClr val="0000CC"/>
                </a:solidFill>
              </a:rPr>
              <a:t>persist for a longer time due to the opposite contribution of nonlinear advection </a:t>
            </a:r>
            <a:r>
              <a:rPr lang="en-US" altLang="zh-TW" dirty="0"/>
              <a:t>and adiabatic heating/cooling at high levels, leading to the generation of successive n=1 wave couplets and higher-order waves.</a:t>
            </a:r>
          </a:p>
          <a:p>
            <a:r>
              <a:rPr lang="en-US" altLang="zh-TW" dirty="0"/>
              <a:t>Nonlinear advection, which has been shown to be closely related to latent heating, is found to interact with latent heating and create a more persistent state of imbalance.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645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98F4DF-6345-47AD-BC53-3F6A56573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16075"/>
            <a:ext cx="4370832" cy="4876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28F6709-5507-495B-A40C-5584E0DC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Low frequency internal gravity waves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1D7D21-6D7D-4B96-9D97-57607F082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0D6146-9870-40EC-BCA3-9BFAC4686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5"/>
          <a:stretch/>
        </p:blipFill>
        <p:spPr>
          <a:xfrm>
            <a:off x="5847938" y="2119077"/>
            <a:ext cx="5906324" cy="32403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CD7A8C9-4204-4DDF-A25A-19BEC999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87" y="1690688"/>
            <a:ext cx="1402882" cy="50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8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B38BC5-235D-4635-9823-AE3B77F7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E6AD94-82BA-4455-A628-DADC95987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rgbClr val="0000CC"/>
                </a:solidFill>
              </a:rPr>
              <a:t>Nonlinear motions </a:t>
            </a:r>
            <a:r>
              <a:rPr lang="en-US" altLang="zh-TW" dirty="0"/>
              <a:t>within clouds have also been proposed to play a role in generating gravity waves</a:t>
            </a:r>
          </a:p>
          <a:p>
            <a:r>
              <a:rPr lang="en-US" altLang="zh-TW" dirty="0"/>
              <a:t>The contribution of </a:t>
            </a:r>
            <a:r>
              <a:rPr lang="en-US" altLang="zh-TW" dirty="0">
                <a:solidFill>
                  <a:srgbClr val="0000CC"/>
                </a:solidFill>
              </a:rPr>
              <a:t>nonlinear advection </a:t>
            </a:r>
            <a:r>
              <a:rPr lang="en-US" altLang="zh-TW" dirty="0"/>
              <a:t>to wave generation in the troposphere is not well understood.</a:t>
            </a:r>
          </a:p>
          <a:p>
            <a:r>
              <a:rPr lang="en-US" altLang="zh-TW" dirty="0"/>
              <a:t>The time scale of nonlinear advection is approximately half of the latent heating time scale, and the two can act to balance or counteract each other</a:t>
            </a:r>
          </a:p>
          <a:p>
            <a:r>
              <a:rPr lang="en-US" altLang="zh-TW" dirty="0"/>
              <a:t>Recent studies by Adams-Selin (2020, hereafter AS20) and Groff et al. (2021) argued </a:t>
            </a:r>
            <a:r>
              <a:rPr lang="en-US" altLang="zh-TW" dirty="0">
                <a:solidFill>
                  <a:srgbClr val="0000CC"/>
                </a:solidFill>
              </a:rPr>
              <a:t>that n=1 wave couplets are generated repeatedly </a:t>
            </a:r>
            <a:r>
              <a:rPr lang="en-US" altLang="zh-TW" dirty="0"/>
              <a:t>due to variations in the latent heating profile during the </a:t>
            </a:r>
            <a:r>
              <a:rPr lang="en-US" altLang="zh-TW" dirty="0">
                <a:solidFill>
                  <a:srgbClr val="0000CC"/>
                </a:solidFill>
              </a:rPr>
              <a:t>periodic development of mesoscale convective system (MCS) updrafts</a:t>
            </a:r>
            <a:r>
              <a:rPr lang="en-US" altLang="zh-TW" dirty="0"/>
              <a:t>.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8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9A7B6EE-174D-4FF1-BFE2-12085FE8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176" y="0"/>
            <a:ext cx="6982824" cy="6858000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2CE6EEA2-7180-42C7-9633-DC71F3DF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FBA54E6A-A72B-46AD-A977-25531017A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630"/>
            <a:ext cx="4370976" cy="4351338"/>
          </a:xfrm>
        </p:spPr>
        <p:txBody>
          <a:bodyPr/>
          <a:lstStyle/>
          <a:p>
            <a:r>
              <a:rPr lang="en-US" altLang="zh-TW" dirty="0"/>
              <a:t>The correlation between n=1 waves and latent heating is not always straightforward, as not all peaks in latent heating correspond to n=1 waves</a:t>
            </a:r>
          </a:p>
          <a:p>
            <a:r>
              <a:rPr lang="en-US" altLang="zh-TW" dirty="0"/>
              <a:t>the wave amplitude is not necessarily proportional to the intensity of latent heating. </a:t>
            </a:r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8DC99A-FB0C-49DD-8471-E4BD86DFE1AE}"/>
              </a:ext>
            </a:extLst>
          </p:cNvPr>
          <p:cNvSpPr txBox="1"/>
          <p:nvPr/>
        </p:nvSpPr>
        <p:spPr>
          <a:xfrm>
            <a:off x="263555" y="5380672"/>
            <a:ext cx="5361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Does the generation of n =1 gravity waves exactly and directly correspond to the temporal variation in latent heating?</a:t>
            </a:r>
          </a:p>
          <a:p>
            <a:r>
              <a:rPr lang="en-US" altLang="zh-TW" dirty="0"/>
              <a:t>Nonlinear advection, may also play a role in the generation of n=1 gravity waves.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52F7E5-DEAD-44B7-BA09-2102BBD1F86B}"/>
              </a:ext>
            </a:extLst>
          </p:cNvPr>
          <p:cNvSpPr txBox="1"/>
          <p:nvPr/>
        </p:nvSpPr>
        <p:spPr>
          <a:xfrm>
            <a:off x="9887282" y="3270633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Groff et al. (2021)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0772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DA10D1-D832-462F-ACEA-72699B003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Methodology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BC9EA93-E684-4974-A167-5F039844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865716" cy="4802187"/>
          </a:xfrm>
        </p:spPr>
        <p:txBody>
          <a:bodyPr>
            <a:normAutofit/>
          </a:bodyPr>
          <a:lstStyle/>
          <a:p>
            <a:r>
              <a:rPr lang="en-US" altLang="zh-TW" dirty="0"/>
              <a:t>Coriolis force, surface fluxes, and radiative processes were not included in 2D simulations.</a:t>
            </a:r>
          </a:p>
          <a:p>
            <a:r>
              <a:rPr lang="en-US" altLang="zh-TW" dirty="0"/>
              <a:t>No background wind or shear</a:t>
            </a:r>
          </a:p>
          <a:p>
            <a:r>
              <a:rPr lang="en-US" altLang="zh-TW" dirty="0"/>
              <a:t>Modified sounding from Weisman and </a:t>
            </a:r>
            <a:r>
              <a:rPr lang="en-US" altLang="zh-TW" dirty="0" err="1"/>
              <a:t>Klemp</a:t>
            </a:r>
            <a:r>
              <a:rPr lang="en-US" altLang="zh-TW" dirty="0"/>
              <a:t> (1982) for moist experiment</a:t>
            </a:r>
          </a:p>
          <a:p>
            <a:r>
              <a:rPr lang="en-US" altLang="zh-TW" dirty="0"/>
              <a:t>Artificial latent heating for dry simulations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776B1A-E453-47C4-B7E4-7B06AA6F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16" y="86648"/>
            <a:ext cx="6296891" cy="41979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F08AC7-2A45-4715-9568-E6854436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432" y="4203459"/>
            <a:ext cx="3846305" cy="26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2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344FCE1-E8DB-47D1-9EA0-50437760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1" y="440254"/>
            <a:ext cx="10855036" cy="624349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7A14686-25CA-437F-B190-E2E62231B883}"/>
              </a:ext>
            </a:extLst>
          </p:cNvPr>
          <p:cNvSpPr txBox="1">
            <a:spLocks/>
          </p:cNvSpPr>
          <p:nvPr/>
        </p:nvSpPr>
        <p:spPr>
          <a:xfrm>
            <a:off x="515391" y="-863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/>
              <a:t>Methodology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509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243A42-EF40-4A5B-AFDE-A1171C05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Methodology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578F16-619F-4974-80F5-5A8290E1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Heat budget analysis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Vertical Fourier decomposition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C4581D-E0E5-4F66-A7E9-FD33B305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2414813"/>
            <a:ext cx="8011394" cy="2028373"/>
          </a:xfrm>
          <a:prstGeom prst="rect">
            <a:avLst/>
          </a:prstGeom>
        </p:spPr>
      </p:pic>
      <p:sp>
        <p:nvSpPr>
          <p:cNvPr id="6" name="左大括弧 5">
            <a:extLst>
              <a:ext uri="{FF2B5EF4-FFF2-40B4-BE49-F238E27FC236}">
                <a16:creationId xmlns:a16="http://schemas.microsoft.com/office/drawing/2014/main" id="{09CF98E0-CB0A-488C-A266-9DA8D2B2A456}"/>
              </a:ext>
            </a:extLst>
          </p:cNvPr>
          <p:cNvSpPr/>
          <p:nvPr/>
        </p:nvSpPr>
        <p:spPr>
          <a:xfrm rot="5400000">
            <a:off x="5447418" y="1213076"/>
            <a:ext cx="369333" cy="2133600"/>
          </a:xfrm>
          <a:prstGeom prst="leftBrace">
            <a:avLst>
              <a:gd name="adj1" fmla="val 68453"/>
              <a:gd name="adj2" fmla="val 4940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611A26E-E62A-41CB-B0AC-20EBBAAB6D89}"/>
              </a:ext>
            </a:extLst>
          </p:cNvPr>
          <p:cNvSpPr txBox="1"/>
          <p:nvPr/>
        </p:nvSpPr>
        <p:spPr>
          <a:xfrm>
            <a:off x="4635500" y="1714765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+mj-lt"/>
              </a:rPr>
              <a:t>Nonlinear advection</a:t>
            </a:r>
            <a:endParaRPr lang="zh-TW" altLang="en-US" dirty="0">
              <a:latin typeface="+mj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AEEA074-4288-4189-BD78-1D9DEAD4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884" y="5398798"/>
            <a:ext cx="3649945" cy="1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88D69E-394C-4320-B9D5-DF789BC1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59" y="0"/>
            <a:ext cx="9727881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10DDF68-1AAE-4077-8046-2432DBE22B47}"/>
              </a:ext>
            </a:extLst>
          </p:cNvPr>
          <p:cNvSpPr/>
          <p:nvPr/>
        </p:nvSpPr>
        <p:spPr>
          <a:xfrm>
            <a:off x="125172" y="152000"/>
            <a:ext cx="13538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+mj-lt"/>
              </a:rPr>
              <a:t>MOIST exp</a:t>
            </a:r>
            <a:endParaRPr lang="zh-TW" altLang="en-US" b="1" dirty="0">
              <a:latin typeface="+mj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9C798D-7A0E-4C18-94FF-D8227D11C541}"/>
              </a:ext>
            </a:extLst>
          </p:cNvPr>
          <p:cNvSpPr/>
          <p:nvPr/>
        </p:nvSpPr>
        <p:spPr>
          <a:xfrm>
            <a:off x="4932699" y="4028502"/>
            <a:ext cx="1736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+mj-lt"/>
              </a:rPr>
              <a:t>Cloud anvil dev</a:t>
            </a:r>
            <a:endParaRPr lang="zh-TW" altLang="en-US" b="1" dirty="0">
              <a:latin typeface="+mj-lt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0AD33B67-A521-4901-9E9B-464D786044A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322619" y="4213168"/>
            <a:ext cx="610080" cy="275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5B5A248-7C0B-4900-82CF-A41C70A1FF33}"/>
              </a:ext>
            </a:extLst>
          </p:cNvPr>
          <p:cNvCxnSpPr>
            <a:cxnSpLocks/>
          </p:cNvCxnSpPr>
          <p:nvPr/>
        </p:nvCxnSpPr>
        <p:spPr>
          <a:xfrm>
            <a:off x="6667822" y="4225291"/>
            <a:ext cx="504503" cy="172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FC19970C-7D87-4712-B8DF-421E124B85F8}"/>
              </a:ext>
            </a:extLst>
          </p:cNvPr>
          <p:cNvSpPr/>
          <p:nvPr/>
        </p:nvSpPr>
        <p:spPr>
          <a:xfrm>
            <a:off x="24677" y="1437875"/>
            <a:ext cx="120738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dirty="0">
                <a:latin typeface="+mj-lt"/>
              </a:rPr>
              <a:t>Filled color</a:t>
            </a:r>
          </a:p>
          <a:p>
            <a:r>
              <a:rPr lang="en-US" altLang="zh-TW" sz="1400" dirty="0">
                <a:latin typeface="+mj-lt"/>
              </a:rPr>
              <a:t>W&gt;0 read</a:t>
            </a:r>
          </a:p>
          <a:p>
            <a:r>
              <a:rPr lang="en-US" altLang="zh-TW" sz="1400" dirty="0">
                <a:latin typeface="+mj-lt"/>
              </a:rPr>
              <a:t>W&lt;0 blue</a:t>
            </a:r>
          </a:p>
          <a:p>
            <a:r>
              <a:rPr lang="en-US" altLang="zh-TW" sz="1400" dirty="0">
                <a:latin typeface="+mj-lt"/>
              </a:rPr>
              <a:t>Contour</a:t>
            </a:r>
          </a:p>
          <a:p>
            <a:r>
              <a:rPr lang="en-US" altLang="zh-TW" sz="1400" dirty="0">
                <a:latin typeface="+mj-lt"/>
              </a:rPr>
              <a:t>Ice: white </a:t>
            </a:r>
          </a:p>
          <a:p>
            <a:r>
              <a:rPr lang="en-US" altLang="zh-TW" sz="1400" dirty="0">
                <a:latin typeface="+mj-lt"/>
              </a:rPr>
              <a:t>Cloud: yellow</a:t>
            </a:r>
            <a:endParaRPr lang="zh-TW" alt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67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</TotalTime>
  <Words>1855</Words>
  <Application>Microsoft Office PowerPoint</Application>
  <PresentationFormat>寬螢幕</PresentationFormat>
  <Paragraphs>170</Paragraphs>
  <Slides>29</Slides>
  <Notes>10</Notes>
  <HiddenSlides>1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微軟正黑體</vt:lpstr>
      <vt:lpstr>新細明體</vt:lpstr>
      <vt:lpstr>Arial</vt:lpstr>
      <vt:lpstr>Calibri</vt:lpstr>
      <vt:lpstr>Cambria Math</vt:lpstr>
      <vt:lpstr>Times New Roman</vt:lpstr>
      <vt:lpstr>Wingdings</vt:lpstr>
      <vt:lpstr>Office 佈景主題</vt:lpstr>
      <vt:lpstr>Generation of Multiple Gravity Wave Couplets from Convection</vt:lpstr>
      <vt:lpstr>Recall-Internal gravity waves</vt:lpstr>
      <vt:lpstr>Low frequency internal gravity waves</vt:lpstr>
      <vt:lpstr>Introduction</vt:lpstr>
      <vt:lpstr>Introduction</vt:lpstr>
      <vt:lpstr>Methodology</vt:lpstr>
      <vt:lpstr>PowerPoint 簡報</vt:lpstr>
      <vt:lpstr>Methodology</vt:lpstr>
      <vt:lpstr>PowerPoint 簡報</vt:lpstr>
      <vt:lpstr>Wave propagation pattern</vt:lpstr>
      <vt:lpstr>Vertical Structures</vt:lpstr>
      <vt:lpstr>PowerPoint 簡報</vt:lpstr>
      <vt:lpstr>Generation of wave couplets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Adiabatic heating generates n=2 and n=3 waves </vt:lpstr>
      <vt:lpstr>Conclusions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Warm-Season Precipitation in High-Resolution Rapid Refresh (HRRR) Model Forecasts over the Contiguous United States</dc:title>
  <dc:creator>c164</dc:creator>
  <cp:lastModifiedBy>c164</cp:lastModifiedBy>
  <cp:revision>274</cp:revision>
  <dcterms:created xsi:type="dcterms:W3CDTF">2024-04-10T08:00:28Z</dcterms:created>
  <dcterms:modified xsi:type="dcterms:W3CDTF">2024-06-04T06:55:25Z</dcterms:modified>
</cp:coreProperties>
</file>