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58" r:id="rId4"/>
    <p:sldId id="281" r:id="rId5"/>
    <p:sldId id="301" r:id="rId6"/>
    <p:sldId id="302" r:id="rId7"/>
    <p:sldId id="303" r:id="rId8"/>
    <p:sldId id="284" r:id="rId9"/>
    <p:sldId id="354" r:id="rId10"/>
    <p:sldId id="355" r:id="rId11"/>
    <p:sldId id="358" r:id="rId12"/>
    <p:sldId id="359" r:id="rId13"/>
    <p:sldId id="360" r:id="rId14"/>
    <p:sldId id="361" r:id="rId15"/>
    <p:sldId id="298" r:id="rId16"/>
    <p:sldId id="288" r:id="rId17"/>
    <p:sldId id="289" r:id="rId18"/>
    <p:sldId id="296" r:id="rId19"/>
    <p:sldId id="297" r:id="rId20"/>
    <p:sldId id="290" r:id="rId21"/>
    <p:sldId id="291" r:id="rId22"/>
    <p:sldId id="292" r:id="rId23"/>
    <p:sldId id="293" r:id="rId24"/>
    <p:sldId id="294" r:id="rId25"/>
    <p:sldId id="295" r:id="rId26"/>
    <p:sldId id="299" r:id="rId27"/>
    <p:sldId id="300" r:id="rId28"/>
    <p:sldId id="304" r:id="rId29"/>
    <p:sldId id="353"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87588" autoAdjust="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4FE30-3B64-4B5C-97A2-29E560EAEA31}" type="datetimeFigureOut">
              <a:rPr lang="zh-TW" altLang="en-US" smtClean="0"/>
              <a:t>2024/5/28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B26C-DD8E-43AE-A450-BAEC954DF232}" type="slidenum">
              <a:rPr lang="zh-TW" altLang="en-US" smtClean="0"/>
              <a:t>‹#›</a:t>
            </a:fld>
            <a:endParaRPr lang="zh-TW" altLang="en-US"/>
          </a:p>
        </p:txBody>
      </p:sp>
    </p:spTree>
    <p:extLst>
      <p:ext uri="{BB962C8B-B14F-4D97-AF65-F5344CB8AC3E}">
        <p14:creationId xmlns:p14="http://schemas.microsoft.com/office/powerpoint/2010/main" val="302943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大家午安</a:t>
            </a:r>
            <a:r>
              <a:rPr lang="en-US" altLang="zh-TW" dirty="0"/>
              <a:t>~</a:t>
            </a:r>
            <a:r>
              <a:rPr lang="zh-TW" altLang="en-US" dirty="0"/>
              <a:t>今天由我負責幫大家進行</a:t>
            </a:r>
            <a:r>
              <a:rPr lang="en-US" altLang="zh-TW" dirty="0"/>
              <a:t>paper review</a:t>
            </a:r>
            <a:r>
              <a:rPr lang="zh-TW" altLang="en-US" dirty="0"/>
              <a:t>。</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341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剛剛的這段文字說明可能沒有那麼好理解，因此接下來我用這張示意圖舉例，描述</a:t>
            </a:r>
            <a:r>
              <a:rPr lang="en-US" altLang="zh-TW" sz="1200" dirty="0"/>
              <a:t>MCS</a:t>
            </a:r>
            <a:r>
              <a:rPr lang="zh-TW" altLang="en-US" sz="1200" dirty="0"/>
              <a:t>、雨帶及多重平行雨帶之間的關係。</a:t>
            </a:r>
            <a:endParaRPr lang="en-US" altLang="zh-TW" sz="1200" dirty="0"/>
          </a:p>
          <a:p>
            <a:endParaRPr lang="en-US" altLang="zh-TW" sz="1200" dirty="0"/>
          </a:p>
          <a:p>
            <a:r>
              <a:rPr lang="zh-TW" altLang="en-US" sz="1200" dirty="0"/>
              <a:t>我們剛剛說，</a:t>
            </a:r>
            <a:r>
              <a:rPr lang="en-US" altLang="zh-TW" sz="1200" dirty="0"/>
              <a:t>MCS</a:t>
            </a:r>
            <a:r>
              <a:rPr lang="zh-TW" altLang="en-US" sz="1200" dirty="0"/>
              <a:t>必須滿足雷達回波大於</a:t>
            </a:r>
            <a:r>
              <a:rPr lang="en-US" altLang="zh-TW" sz="1200" dirty="0"/>
              <a:t>40</a:t>
            </a:r>
            <a:r>
              <a:rPr lang="zh-TW" altLang="en-US" sz="1200" dirty="0"/>
              <a:t> </a:t>
            </a:r>
            <a:r>
              <a:rPr lang="en-US" altLang="zh-TW" sz="1200" dirty="0"/>
              <a:t>dBZ</a:t>
            </a:r>
            <a:r>
              <a:rPr lang="zh-TW" altLang="en-US" sz="1200" dirty="0"/>
              <a:t>的區域</a:t>
            </a:r>
            <a:r>
              <a:rPr lang="en-US" altLang="zh-TW" sz="1200" dirty="0"/>
              <a:t>(</a:t>
            </a:r>
            <a:r>
              <a:rPr lang="zh-TW" altLang="en-US" sz="1200" dirty="0"/>
              <a:t>也就是圖中這些橘色與紅色的區域</a:t>
            </a:r>
            <a:r>
              <a:rPr lang="en-US" altLang="zh-TW" sz="1200" dirty="0"/>
              <a:t>)</a:t>
            </a:r>
            <a:r>
              <a:rPr lang="zh-TW" altLang="en-US" sz="1200" dirty="0"/>
              <a:t>至少要持續三小時，且雷達回波大於</a:t>
            </a:r>
            <a:r>
              <a:rPr lang="en-US" altLang="zh-TW" sz="1200" dirty="0"/>
              <a:t>30</a:t>
            </a:r>
            <a:r>
              <a:rPr lang="zh-TW" altLang="en-US" sz="1200" dirty="0"/>
              <a:t> </a:t>
            </a:r>
            <a:r>
              <a:rPr lang="en-US" altLang="zh-TW" sz="1200" dirty="0"/>
              <a:t>dBZ</a:t>
            </a:r>
            <a:r>
              <a:rPr lang="zh-TW" altLang="en-US" sz="1200" dirty="0"/>
              <a:t>的區域</a:t>
            </a:r>
            <a:r>
              <a:rPr lang="en-US" altLang="zh-TW" sz="1200" dirty="0"/>
              <a:t>(</a:t>
            </a:r>
            <a:r>
              <a:rPr lang="zh-TW" altLang="en-US" sz="1200" dirty="0"/>
              <a:t>也就是圖中除了綠色以外的所有區域</a:t>
            </a:r>
            <a:r>
              <a:rPr lang="en-US" altLang="zh-TW" sz="1200" dirty="0"/>
              <a:t>)</a:t>
            </a:r>
            <a:r>
              <a:rPr lang="zh-TW" altLang="en-US" sz="1200" dirty="0"/>
              <a:t>至少在其中一個水平方向上的尺度要超過</a:t>
            </a:r>
            <a:r>
              <a:rPr lang="en-US" altLang="zh-TW" sz="1200" dirty="0"/>
              <a:t>100</a:t>
            </a:r>
            <a:r>
              <a:rPr lang="zh-TW" altLang="en-US" sz="1200" dirty="0"/>
              <a:t>公里並持續三小時以上，因此</a:t>
            </a:r>
            <a:r>
              <a:rPr lang="en-US" altLang="zh-TW" sz="1200" dirty="0"/>
              <a:t>MCS</a:t>
            </a:r>
            <a:r>
              <a:rPr lang="zh-TW" altLang="en-US" sz="1200" dirty="0"/>
              <a:t>的範圍就是深紅色框線所圍的區域。</a:t>
            </a:r>
            <a:endParaRPr lang="en-US" altLang="zh-TW" sz="1200" dirty="0"/>
          </a:p>
          <a:p>
            <a:endParaRPr lang="en-US" altLang="zh-TW" sz="1200" dirty="0"/>
          </a:p>
          <a:p>
            <a:r>
              <a:rPr lang="zh-TW" altLang="en-US" sz="1200" dirty="0"/>
              <a:t>那在這個</a:t>
            </a:r>
            <a:r>
              <a:rPr lang="en-US" altLang="zh-TW" sz="1200" dirty="0"/>
              <a:t>MCS</a:t>
            </a:r>
            <a:r>
              <a:rPr lang="zh-TW" altLang="en-US" sz="1200" dirty="0"/>
              <a:t>中，若雷達回波超過</a:t>
            </a:r>
            <a:r>
              <a:rPr lang="en-US" altLang="zh-TW" sz="1200" dirty="0"/>
              <a:t>40 dBZ</a:t>
            </a:r>
            <a:r>
              <a:rPr lang="zh-TW" altLang="en-US" sz="1200" dirty="0"/>
              <a:t>的區域之長度超過</a:t>
            </a:r>
            <a:r>
              <a:rPr lang="en-US" altLang="zh-TW" sz="1200" dirty="0"/>
              <a:t>30</a:t>
            </a:r>
            <a:r>
              <a:rPr lang="zh-TW" altLang="en-US" sz="1200" dirty="0"/>
              <a:t>公里，且其長軸與短軸之比超過</a:t>
            </a:r>
            <a:r>
              <a:rPr lang="en-US" altLang="zh-TW" sz="1200" dirty="0"/>
              <a:t>2</a:t>
            </a:r>
            <a:r>
              <a:rPr lang="zh-TW" altLang="en-US" sz="1200" dirty="0"/>
              <a:t>，則將這些區域定義為雨帶，因此雨帶的範圍就是這五個深藍色框線所圍的區域，分別標記為</a:t>
            </a:r>
            <a:r>
              <a:rPr lang="en-US" altLang="zh-TW" sz="1200" dirty="0"/>
              <a:t>rainband1</a:t>
            </a:r>
            <a:r>
              <a:rPr lang="zh-TW" altLang="en-US" sz="1200" dirty="0"/>
              <a:t>至</a:t>
            </a:r>
            <a:r>
              <a:rPr lang="en-US" altLang="zh-TW" sz="1200" dirty="0"/>
              <a:t>rainband5</a:t>
            </a:r>
            <a:r>
              <a:rPr lang="zh-TW" altLang="en-US" sz="1200" dirty="0"/>
              <a:t>。</a:t>
            </a:r>
            <a:endParaRPr lang="en-US" altLang="zh-TW" sz="1200" dirty="0"/>
          </a:p>
          <a:p>
            <a:endParaRPr lang="en-US" altLang="zh-TW" sz="1200" dirty="0"/>
          </a:p>
          <a:p>
            <a:r>
              <a:rPr lang="zh-TW" altLang="en-US" sz="1200" dirty="0"/>
              <a:t>最後，我們可以很明顯地看出這五條雨帶長軸之間的夾角都小於</a:t>
            </a:r>
            <a:r>
              <a:rPr lang="en-US" altLang="zh-TW" sz="1200" dirty="0"/>
              <a:t>45</a:t>
            </a:r>
            <a:r>
              <a:rPr lang="zh-TW" altLang="en-US" sz="1200" dirty="0"/>
              <a:t>度，但是對於最上方的這條雨帶</a:t>
            </a:r>
            <a:r>
              <a:rPr lang="en-US" altLang="zh-TW" sz="1200" dirty="0"/>
              <a:t>(rainband5)</a:t>
            </a:r>
            <a:r>
              <a:rPr lang="zh-TW" altLang="en-US" sz="1200" dirty="0"/>
              <a:t>而言，在平行於其短軸的方向上，我們無法找到任何一條直線能與下方這四條雨帶相交，因此只有下方這四條雨帶，也就是</a:t>
            </a:r>
            <a:r>
              <a:rPr lang="en-US" altLang="zh-TW" sz="1200" dirty="0"/>
              <a:t>rainband1</a:t>
            </a:r>
            <a:r>
              <a:rPr lang="zh-TW" altLang="en-US" sz="1200" dirty="0"/>
              <a:t>、</a:t>
            </a:r>
            <a:r>
              <a:rPr lang="en-US" altLang="zh-TW" sz="1200" dirty="0"/>
              <a:t>rainband2</a:t>
            </a:r>
            <a:r>
              <a:rPr lang="zh-TW" altLang="en-US" sz="1200" dirty="0"/>
              <a:t>、</a:t>
            </a:r>
            <a:r>
              <a:rPr lang="en-US" altLang="zh-TW" sz="1200" dirty="0"/>
              <a:t>rainband3</a:t>
            </a:r>
            <a:r>
              <a:rPr lang="zh-TW" altLang="en-US" sz="1200" dirty="0"/>
              <a:t>與</a:t>
            </a:r>
            <a:r>
              <a:rPr lang="en-US" altLang="zh-TW" sz="1200" dirty="0"/>
              <a:t>rainband4</a:t>
            </a:r>
            <a:r>
              <a:rPr lang="zh-TW" altLang="en-US" sz="1200" dirty="0"/>
              <a:t>，會被定義為一組多重平行雨帶。</a:t>
            </a:r>
            <a:endParaRPr lang="en-US" altLang="zh-TW" sz="1200" dirty="0"/>
          </a:p>
          <a:p>
            <a:endParaRPr lang="en-US" altLang="zh-TW" sz="1200" dirty="0"/>
          </a:p>
          <a:p>
            <a:r>
              <a:rPr lang="zh-TW" altLang="en-US" sz="1200" dirty="0"/>
              <a:t>而根據這張示意圖，我們也可以很明顯地看出，個別對流胞</a:t>
            </a:r>
            <a:r>
              <a:rPr lang="en-US" altLang="zh-TW" sz="1200" dirty="0"/>
              <a:t>(</a:t>
            </a:r>
            <a:r>
              <a:rPr lang="zh-TW" altLang="en-US" sz="1200" dirty="0"/>
              <a:t>雨帶</a:t>
            </a:r>
            <a:r>
              <a:rPr lang="en-US" altLang="zh-TW" sz="1200" dirty="0"/>
              <a:t>)</a:t>
            </a:r>
            <a:r>
              <a:rPr lang="zh-TW" altLang="en-US" sz="1200" dirty="0"/>
              <a:t>往北北東方移動，但整個包含多條雨帶的</a:t>
            </a:r>
            <a:r>
              <a:rPr lang="en-US" altLang="zh-TW" sz="1200" dirty="0"/>
              <a:t>parent MCS</a:t>
            </a:r>
            <a:r>
              <a:rPr lang="zh-TW" altLang="en-US" sz="1200" dirty="0"/>
              <a:t>往東移動，因此多重平行雨帶受到這兩個拉力的影響，而近乎往東北東方移動；也就是說，</a:t>
            </a:r>
            <a:r>
              <a:rPr lang="zh-TW" altLang="en-US" sz="1200" b="1" dirty="0"/>
              <a:t>多重平行雨帶的移動會受到個別對流胞以及</a:t>
            </a:r>
            <a:r>
              <a:rPr lang="en-US" altLang="zh-TW" sz="1200" b="1" dirty="0"/>
              <a:t>parent MCS</a:t>
            </a:r>
            <a:r>
              <a:rPr lang="zh-TW" altLang="en-US" sz="1200" b="1" dirty="0"/>
              <a:t>移動的影響</a:t>
            </a:r>
            <a:r>
              <a:rPr lang="zh-TW" altLang="en-US" sz="1200" dirty="0"/>
              <a:t>。</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9505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200" dirty="0"/>
              <a:t>根據多重平行雨帶形成方式的不同，前人的研究與作者會將他們再細分為兩大種類，分別是</a:t>
            </a:r>
            <a:r>
              <a:rPr lang="en-US" altLang="zh-TW" sz="1200" dirty="0"/>
              <a:t>initiation type</a:t>
            </a:r>
            <a:r>
              <a:rPr lang="zh-TW" altLang="en-US" sz="1200" dirty="0"/>
              <a:t>與</a:t>
            </a:r>
            <a:r>
              <a:rPr lang="en-US" altLang="zh-TW" sz="1200" dirty="0"/>
              <a:t>differentiation type</a:t>
            </a:r>
            <a:r>
              <a:rPr lang="zh-TW" altLang="en-US" sz="1200" dirty="0"/>
              <a:t>。</a:t>
            </a:r>
            <a:endParaRPr lang="en-US" altLang="zh-TW" sz="12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200" dirty="0"/>
              <a:t>initiation type</a:t>
            </a:r>
            <a:r>
              <a:rPr lang="zh-TW" altLang="en-US" sz="1200" dirty="0"/>
              <a:t>通常發生在其</a:t>
            </a:r>
            <a:r>
              <a:rPr lang="en-US" altLang="zh-TW" sz="1200" dirty="0"/>
              <a:t>parent MCS</a:t>
            </a:r>
            <a:r>
              <a:rPr lang="zh-TW" altLang="en-US" sz="1200" dirty="0"/>
              <a:t>的初生階段，因此假設某個地區是對流肇始</a:t>
            </a:r>
            <a:r>
              <a:rPr lang="en-US" altLang="zh-TW" sz="1200" dirty="0"/>
              <a:t>(CI)</a:t>
            </a:r>
            <a:r>
              <a:rPr lang="zh-TW" altLang="en-US" sz="1200" dirty="0"/>
              <a:t>的熱點，且該區的大氣條件足以形成多重平行雨帶，則這些雨帶就高機率會是屬於</a:t>
            </a:r>
            <a:r>
              <a:rPr lang="en-US" altLang="zh-TW" sz="1200" dirty="0"/>
              <a:t>initiation type</a:t>
            </a:r>
            <a:r>
              <a:rPr lang="zh-TW" altLang="en-US" sz="1200" dirty="0"/>
              <a:t>，中國海南島西北方的北部灣就是這樣子的情況，稍後我們可以看到相關的統計結果。同時，對於</a:t>
            </a:r>
            <a:r>
              <a:rPr lang="en-US" altLang="zh-TW" sz="1200" dirty="0"/>
              <a:t>initiation type</a:t>
            </a:r>
            <a:r>
              <a:rPr lang="zh-TW" altLang="en-US" sz="1200" dirty="0"/>
              <a:t>而言，雨帶彼此之間偏向獨立發展，缺少明顯的交互作用，如圖</a:t>
            </a:r>
            <a:r>
              <a:rPr lang="en-US" altLang="zh-TW" sz="1200" dirty="0"/>
              <a:t>(a)</a:t>
            </a:r>
            <a:r>
              <a:rPr lang="zh-TW" altLang="en-US" sz="1200" dirty="0"/>
              <a:t>至圖</a:t>
            </a:r>
            <a:r>
              <a:rPr lang="en-US" altLang="zh-TW" sz="1200" dirty="0"/>
              <a:t>(d)</a:t>
            </a:r>
            <a:r>
              <a:rPr lang="zh-TW" altLang="en-US" sz="1200" dirty="0"/>
              <a:t>所示。</a:t>
            </a:r>
            <a:endParaRPr lang="en-US" altLang="zh-TW" sz="1200" dirty="0"/>
          </a:p>
          <a:p>
            <a:endParaRPr lang="en-US" altLang="zh-TW" sz="1200" dirty="0"/>
          </a:p>
          <a:p>
            <a:r>
              <a:rPr lang="en-US" altLang="zh-TW" sz="1200" dirty="0"/>
              <a:t>differentiation type</a:t>
            </a:r>
            <a:r>
              <a:rPr lang="zh-TW" altLang="en-US" sz="1200" dirty="0"/>
              <a:t>則通常發生在其</a:t>
            </a:r>
            <a:r>
              <a:rPr lang="en-US" altLang="zh-TW" sz="1200" dirty="0"/>
              <a:t>parent MCS</a:t>
            </a:r>
            <a:r>
              <a:rPr lang="zh-TW" altLang="en-US" sz="1200" dirty="0"/>
              <a:t>的成熟階段，通常來自大雨帶的分裂或獨立的小對流胞之合併，如圖</a:t>
            </a:r>
            <a:r>
              <a:rPr lang="en-US" altLang="zh-TW" sz="1200" dirty="0"/>
              <a:t>(e)</a:t>
            </a:r>
            <a:r>
              <a:rPr lang="zh-TW" altLang="en-US" sz="1200" dirty="0"/>
              <a:t>至圖</a:t>
            </a:r>
            <a:r>
              <a:rPr lang="en-US" altLang="zh-TW" sz="1200" dirty="0"/>
              <a:t>(h)</a:t>
            </a:r>
            <a:r>
              <a:rPr lang="zh-TW" altLang="en-US" sz="1200" dirty="0"/>
              <a:t>所示。</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8117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sz="1200" dirty="0"/>
              <a:t>接著，以這張多重平行雨帶的示意圖為例，作者將其中心點</a:t>
            </a:r>
            <a:r>
              <a:rPr lang="en-US" altLang="zh-TW" sz="1200" dirty="0"/>
              <a:t>(</a:t>
            </a:r>
            <a:r>
              <a:rPr lang="zh-TW" altLang="en-US" sz="1200" dirty="0"/>
              <a:t>也就是圖上的黑色星號</a:t>
            </a:r>
            <a:r>
              <a:rPr lang="en-US" altLang="zh-TW" sz="1200" dirty="0"/>
              <a:t>)</a:t>
            </a:r>
            <a:r>
              <a:rPr lang="zh-TW" altLang="en-US" sz="1200" dirty="0"/>
              <a:t>定義為由該組多重平行雨帶所包含的兩個最外圍的雨帶所形成的四邊形之中心，而該中心在</a:t>
            </a:r>
            <a:r>
              <a:rPr lang="en-US" altLang="zh-TW" sz="1200" dirty="0"/>
              <a:t>t1</a:t>
            </a:r>
            <a:r>
              <a:rPr lang="zh-TW" altLang="en-US" sz="1200" dirty="0"/>
              <a:t>時刻與</a:t>
            </a:r>
            <a:r>
              <a:rPr lang="en-US" altLang="zh-TW" sz="1200" dirty="0"/>
              <a:t>t2</a:t>
            </a:r>
            <a:r>
              <a:rPr lang="zh-TW" altLang="en-US" sz="1200" dirty="0"/>
              <a:t>時刻之間的位移，則代表多重平行雨帶之移動距離，若除上移動時間，則可得到其移動速度。</a:t>
            </a:r>
            <a:endParaRPr lang="en-US" altLang="zh-TW" sz="1200" dirty="0"/>
          </a:p>
          <a:p>
            <a:pPr algn="just"/>
            <a:endParaRPr lang="en-US" altLang="zh-TW" sz="1200" dirty="0"/>
          </a:p>
          <a:p>
            <a:pPr algn="just"/>
            <a:r>
              <a:rPr lang="zh-TW" altLang="en-US" sz="1200" dirty="0"/>
              <a:t>至於個別雨帶的移動，作者則只看在</a:t>
            </a:r>
            <a:r>
              <a:rPr lang="en-US" altLang="zh-TW" sz="1200" dirty="0"/>
              <a:t>t1</a:t>
            </a:r>
            <a:r>
              <a:rPr lang="zh-TW" altLang="en-US" sz="1200" dirty="0"/>
              <a:t>時刻的時候，最強雨帶之中心的移動情況。同樣以這張示意圖為例，我們可以看到最左側的這條雨帶有最大的強度，因此對於雨帶的移動而言，作者就是以其移動情況做為代表，其餘的定義方式均與前述相同，就不多贅述。</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7186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sz="1200" dirty="0"/>
              <a:t>接下來看到的是前人研究與作者對於</a:t>
            </a:r>
            <a:r>
              <a:rPr lang="en-US" altLang="zh-TW" sz="1200" dirty="0"/>
              <a:t>training effect</a:t>
            </a:r>
            <a:r>
              <a:rPr lang="zh-TW" altLang="en-US" sz="1200" dirty="0"/>
              <a:t>的定義。在</a:t>
            </a:r>
            <a:r>
              <a:rPr lang="en-US" altLang="zh-TW" sz="1200" dirty="0"/>
              <a:t>introduction</a:t>
            </a:r>
            <a:r>
              <a:rPr lang="zh-TW" altLang="en-US" sz="1200" dirty="0"/>
              <a:t>中，我們已經有提到</a:t>
            </a:r>
            <a:r>
              <a:rPr lang="en-US" altLang="zh-TW" sz="1200" dirty="0"/>
              <a:t>training effect</a:t>
            </a:r>
            <a:r>
              <a:rPr lang="zh-TW" altLang="en-US" sz="1200" dirty="0"/>
              <a:t>可以細分為兩大種類，其一為</a:t>
            </a:r>
            <a:r>
              <a:rPr lang="en-US" altLang="zh-TW" sz="1200" dirty="0"/>
              <a:t>echo training</a:t>
            </a:r>
            <a:r>
              <a:rPr lang="zh-TW" altLang="en-US" sz="1200" dirty="0"/>
              <a:t>，其二則為</a:t>
            </a:r>
            <a:r>
              <a:rPr lang="en-US" altLang="zh-TW" sz="1200" dirty="0"/>
              <a:t>rainband training</a:t>
            </a:r>
            <a:r>
              <a:rPr lang="zh-TW" altLang="en-US" sz="1200" dirty="0"/>
              <a:t>。</a:t>
            </a:r>
            <a:endParaRPr lang="en-US" altLang="zh-TW" sz="1200" dirty="0"/>
          </a:p>
          <a:p>
            <a:pPr algn="just"/>
            <a:endParaRPr lang="en-US" altLang="zh-TW" sz="1200" dirty="0"/>
          </a:p>
          <a:p>
            <a:pPr algn="just"/>
            <a:r>
              <a:rPr lang="en-US" altLang="zh-TW" sz="1200" dirty="0"/>
              <a:t>Echo training</a:t>
            </a:r>
            <a:r>
              <a:rPr lang="zh-TW" altLang="en-US" sz="1200" dirty="0"/>
              <a:t>代表回波像火車一樣重複通過同一個地區，因此當每一個對流胞</a:t>
            </a:r>
            <a:r>
              <a:rPr lang="en-US" altLang="zh-TW" sz="1200" dirty="0"/>
              <a:t>(</a:t>
            </a:r>
            <a:r>
              <a:rPr lang="zh-TW" altLang="en-US" sz="1200" dirty="0"/>
              <a:t>雨帶</a:t>
            </a:r>
            <a:r>
              <a:rPr lang="en-US" altLang="zh-TW" sz="1200" dirty="0"/>
              <a:t>)</a:t>
            </a:r>
            <a:r>
              <a:rPr lang="zh-TW" altLang="en-US" sz="1200" dirty="0"/>
              <a:t>的走向與其移動方向之間的夾角小於</a:t>
            </a:r>
            <a:r>
              <a:rPr lang="en-US" altLang="zh-TW" sz="1200" dirty="0"/>
              <a:t>20</a:t>
            </a:r>
            <a:r>
              <a:rPr lang="zh-TW" altLang="en-US" sz="1200" dirty="0"/>
              <a:t>度時，作者即稱之為</a:t>
            </a:r>
            <a:r>
              <a:rPr lang="en-US" altLang="zh-TW" sz="1200" dirty="0"/>
              <a:t>echo training</a:t>
            </a:r>
            <a:r>
              <a:rPr lang="zh-TW" altLang="en-US" sz="1200" dirty="0"/>
              <a:t>。</a:t>
            </a:r>
            <a:endParaRPr lang="en-US" altLang="zh-TW" sz="1200" dirty="0"/>
          </a:p>
          <a:p>
            <a:pPr algn="just"/>
            <a:endParaRPr lang="en-US" altLang="zh-TW" sz="1200" dirty="0"/>
          </a:p>
          <a:p>
            <a:pPr algn="just"/>
            <a:r>
              <a:rPr lang="en-US" altLang="zh-TW" sz="1200" dirty="0"/>
              <a:t>(</a:t>
            </a:r>
            <a:r>
              <a:rPr lang="zh-TW" altLang="en-US" sz="1200" dirty="0"/>
              <a:t>按動畫</a:t>
            </a:r>
            <a:r>
              <a:rPr lang="en-US" altLang="zh-TW" sz="1200"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200" dirty="0"/>
              <a:t>Rainband training</a:t>
            </a:r>
            <a:r>
              <a:rPr lang="zh-TW" altLang="en-US" sz="1200" dirty="0"/>
              <a:t>代表雨帶像火車一樣重複通過同一個地區，因此當通過所有多重平行雨帶中個別雨帶的直線</a:t>
            </a:r>
            <a:r>
              <a:rPr lang="en-US" altLang="zh-TW" sz="1200" dirty="0"/>
              <a:t>(</a:t>
            </a:r>
            <a:r>
              <a:rPr lang="zh-TW" altLang="en-US" sz="1200" dirty="0"/>
              <a:t>也就是圖中的紫色粗虛線</a:t>
            </a:r>
            <a:r>
              <a:rPr lang="en-US" altLang="zh-TW" sz="1200" dirty="0"/>
              <a:t>)</a:t>
            </a:r>
            <a:r>
              <a:rPr lang="zh-TW" altLang="en-US" sz="1200" dirty="0"/>
              <a:t>與多重平行雨帶移動方向之間的夾角小於</a:t>
            </a:r>
            <a:r>
              <a:rPr lang="en-US" altLang="zh-TW" sz="1200" dirty="0"/>
              <a:t>20</a:t>
            </a:r>
            <a:r>
              <a:rPr lang="zh-TW" altLang="en-US" sz="1200" dirty="0"/>
              <a:t>度時，作者即稱之為</a:t>
            </a:r>
            <a:r>
              <a:rPr lang="en-US" altLang="zh-TW" sz="1200" dirty="0"/>
              <a:t>rainband training</a:t>
            </a:r>
            <a:r>
              <a:rPr lang="zh-TW" altLang="en-US" sz="1200" dirty="0"/>
              <a:t>。</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712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sz="1200" dirty="0"/>
              <a:t>最後，要介紹什麼是</a:t>
            </a:r>
            <a:r>
              <a:rPr lang="en-US" altLang="zh-TW" sz="1200" dirty="0"/>
              <a:t>MPRB</a:t>
            </a:r>
            <a:r>
              <a:rPr lang="zh-TW" altLang="en-US" sz="1200" dirty="0"/>
              <a:t> </a:t>
            </a:r>
            <a:r>
              <a:rPr lang="en-US" altLang="zh-TW" sz="1200" dirty="0"/>
              <a:t>period</a:t>
            </a:r>
            <a:r>
              <a:rPr lang="zh-TW" altLang="en-US" sz="1200" dirty="0"/>
              <a:t>內的最大一小時降水。在這張示意圖中，叉叉的位置就代表測站。</a:t>
            </a:r>
            <a:endParaRPr lang="en-US" altLang="zh-TW" sz="1200" dirty="0"/>
          </a:p>
          <a:p>
            <a:pPr algn="just"/>
            <a:endParaRPr lang="en-US" altLang="zh-TW" sz="1200" dirty="0"/>
          </a:p>
          <a:p>
            <a:pPr algn="just"/>
            <a:r>
              <a:rPr lang="zh-TW" altLang="en-US" sz="1200" dirty="0"/>
              <a:t>在整個</a:t>
            </a:r>
            <a:r>
              <a:rPr lang="en-US" altLang="zh-TW" sz="1200" dirty="0"/>
              <a:t>MCS</a:t>
            </a:r>
            <a:r>
              <a:rPr lang="zh-TW" altLang="en-US" sz="1200" dirty="0"/>
              <a:t>的生命期當中，如果在某一小時內，比方說下午兩點到三點，多重平行雨帶的特徵持續了超過</a:t>
            </a:r>
            <a:r>
              <a:rPr lang="en-US" altLang="zh-TW" sz="1200" dirty="0"/>
              <a:t>20</a:t>
            </a:r>
            <a:r>
              <a:rPr lang="zh-TW" altLang="en-US" sz="1200" dirty="0"/>
              <a:t>分鐘，則我們就把下午兩點到三點的這一小時稱作</a:t>
            </a:r>
            <a:r>
              <a:rPr lang="en-US" altLang="zh-TW" sz="1200" dirty="0"/>
              <a:t>MPRB hour</a:t>
            </a:r>
            <a:r>
              <a:rPr lang="zh-TW" altLang="en-US" sz="1200" dirty="0"/>
              <a:t>。</a:t>
            </a:r>
            <a:endParaRPr lang="en-US" altLang="zh-TW" sz="1200" dirty="0"/>
          </a:p>
          <a:p>
            <a:pPr algn="just"/>
            <a:endParaRPr lang="en-US" altLang="zh-TW" sz="1200" dirty="0"/>
          </a:p>
          <a:p>
            <a:pPr algn="just"/>
            <a:r>
              <a:rPr lang="zh-TW" altLang="en-US" sz="1200" dirty="0"/>
              <a:t>實際上我們可能可以分析出許許多多個</a:t>
            </a:r>
            <a:r>
              <a:rPr lang="en-US" altLang="zh-TW" sz="1200" dirty="0"/>
              <a:t>MPRB hour(</a:t>
            </a:r>
            <a:r>
              <a:rPr lang="zh-TW" altLang="en-US" sz="1200" dirty="0"/>
              <a:t>比方說早上九點到十點、下午兩點到三點、晚上七點到八點</a:t>
            </a:r>
            <a:r>
              <a:rPr lang="en-US" altLang="zh-TW" sz="1200" dirty="0"/>
              <a:t>……)</a:t>
            </a:r>
            <a:r>
              <a:rPr lang="zh-TW" altLang="en-US" sz="1200" dirty="0"/>
              <a:t>，而在每一個</a:t>
            </a:r>
            <a:r>
              <a:rPr lang="en-US" altLang="zh-TW" sz="1200" dirty="0"/>
              <a:t>MPRB hour</a:t>
            </a:r>
            <a:r>
              <a:rPr lang="zh-TW" altLang="en-US" sz="1200" dirty="0"/>
              <a:t>當中，在能夠完整涵蓋多重平行雨帶的矩形區域內之測站的一小時累積雨量，就稱為</a:t>
            </a:r>
            <a:r>
              <a:rPr lang="en-US" altLang="zh-TW" sz="1200" dirty="0"/>
              <a:t>MPRB hour</a:t>
            </a:r>
            <a:r>
              <a:rPr lang="zh-TW" altLang="en-US" sz="1200" dirty="0"/>
              <a:t>內的一小時累積雨量，不同測站會有不同的數值，因此作者可以據此進行統計分析。而所有</a:t>
            </a:r>
            <a:r>
              <a:rPr lang="en-US" altLang="zh-TW" sz="1200" dirty="0"/>
              <a:t>MPRB hour</a:t>
            </a:r>
            <a:r>
              <a:rPr lang="zh-TW" altLang="en-US" sz="1200" dirty="0"/>
              <a:t>內的測站一小時累積雨量的最大值，作者就稱之為</a:t>
            </a:r>
            <a:r>
              <a:rPr lang="en-US" altLang="zh-TW" sz="1200" dirty="0"/>
              <a:t>MPRB hour</a:t>
            </a:r>
            <a:r>
              <a:rPr lang="zh-TW" altLang="en-US" sz="1200" dirty="0"/>
              <a:t>內的最大一小時累積雨量。</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8417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在</a:t>
            </a:r>
            <a:r>
              <a:rPr lang="en-US" altLang="zh-TW" dirty="0"/>
              <a:t>2016</a:t>
            </a:r>
            <a:r>
              <a:rPr lang="zh-TW" altLang="en-US" dirty="0"/>
              <a:t>到</a:t>
            </a:r>
            <a:r>
              <a:rPr lang="en-US" altLang="zh-TW" dirty="0"/>
              <a:t>2020</a:t>
            </a:r>
            <a:r>
              <a:rPr lang="zh-TW" altLang="en-US" dirty="0"/>
              <a:t>年總共五年的期間內，作者統計了</a:t>
            </a:r>
            <a:r>
              <a:rPr lang="en-US" altLang="zh-TW" dirty="0"/>
              <a:t>178</a:t>
            </a:r>
            <a:r>
              <a:rPr lang="zh-TW" altLang="en-US" dirty="0"/>
              <a:t>個具有多重平行雨帶</a:t>
            </a:r>
            <a:r>
              <a:rPr lang="en-US" altLang="zh-TW" dirty="0"/>
              <a:t>(MPRB)</a:t>
            </a:r>
            <a:r>
              <a:rPr lang="zh-TW" altLang="en-US" dirty="0"/>
              <a:t>的</a:t>
            </a:r>
            <a:r>
              <a:rPr lang="en-US" altLang="zh-TW" dirty="0"/>
              <a:t>MCS</a:t>
            </a:r>
            <a:r>
              <a:rPr lang="zh-TW" altLang="en-US" dirty="0"/>
              <a:t>個案，其中有</a:t>
            </a:r>
            <a:r>
              <a:rPr lang="en-US" altLang="zh-TW" dirty="0"/>
              <a:t>71</a:t>
            </a:r>
            <a:r>
              <a:rPr lang="zh-TW" altLang="en-US" dirty="0"/>
              <a:t>個個案屬於</a:t>
            </a:r>
            <a:r>
              <a:rPr lang="en-US" altLang="zh-TW" dirty="0"/>
              <a:t>initiation type</a:t>
            </a:r>
            <a:r>
              <a:rPr lang="zh-TW" altLang="en-US" dirty="0"/>
              <a:t>，而</a:t>
            </a:r>
            <a:r>
              <a:rPr lang="en-US" altLang="zh-TW" dirty="0"/>
              <a:t>107</a:t>
            </a:r>
            <a:r>
              <a:rPr lang="zh-TW" altLang="en-US" dirty="0"/>
              <a:t>個個案屬於</a:t>
            </a:r>
            <a:r>
              <a:rPr lang="en-US" altLang="zh-TW" dirty="0"/>
              <a:t>differentiation type</a:t>
            </a:r>
            <a:r>
              <a:rPr lang="zh-TW" altLang="en-US" dirty="0"/>
              <a:t>。</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根據圖</a:t>
            </a:r>
            <a:r>
              <a:rPr lang="en-US" altLang="zh-TW" dirty="0"/>
              <a:t>(a)</a:t>
            </a:r>
            <a:r>
              <a:rPr lang="zh-TW" altLang="en-US" dirty="0"/>
              <a:t>，我們可知整體而言，多重平行雨帶主要由非線狀</a:t>
            </a:r>
            <a:r>
              <a:rPr lang="en-US" altLang="zh-TW" dirty="0"/>
              <a:t>(nonlinear)</a:t>
            </a:r>
            <a:r>
              <a:rPr lang="zh-TW" altLang="en-US" dirty="0"/>
              <a:t>的</a:t>
            </a:r>
            <a:r>
              <a:rPr lang="en-US" altLang="zh-TW" dirty="0"/>
              <a:t>MCSs</a:t>
            </a:r>
            <a:r>
              <a:rPr lang="zh-TW" altLang="en-US" dirty="0"/>
              <a:t>發展而來，佔了</a:t>
            </a:r>
            <a:r>
              <a:rPr lang="en-US" altLang="zh-TW" dirty="0"/>
              <a:t>46%</a:t>
            </a:r>
            <a:r>
              <a:rPr lang="zh-TW" altLang="en-US" dirty="0"/>
              <a:t>，其次則是各種線狀的</a:t>
            </a:r>
            <a:r>
              <a:rPr lang="en-US" altLang="zh-TW" dirty="0"/>
              <a:t>MCSs(</a:t>
            </a:r>
            <a:r>
              <a:rPr lang="zh-TW" altLang="en-US" dirty="0"/>
              <a:t>如：</a:t>
            </a:r>
            <a:r>
              <a:rPr lang="en-US" altLang="zh-TW" dirty="0"/>
              <a:t>TS, PS, LS</a:t>
            </a:r>
            <a:r>
              <a:rPr lang="zh-TW" altLang="en-US" dirty="0"/>
              <a:t>等</a:t>
            </a:r>
            <a:r>
              <a:rPr lang="en-US" altLang="zh-TW" dirty="0"/>
              <a:t>)</a:t>
            </a:r>
            <a:r>
              <a:rPr lang="zh-TW" altLang="en-US" dirty="0"/>
              <a:t>，佔了</a:t>
            </a:r>
            <a:r>
              <a:rPr lang="en-US" altLang="zh-TW" dirty="0"/>
              <a:t>36%</a:t>
            </a:r>
            <a:r>
              <a:rPr lang="zh-TW" altLang="en-US" dirty="0"/>
              <a:t>。至於</a:t>
            </a:r>
            <a:r>
              <a:rPr lang="en-US" altLang="zh-TW" dirty="0"/>
              <a:t>initiation type</a:t>
            </a:r>
            <a:r>
              <a:rPr lang="zh-TW" altLang="en-US" dirty="0"/>
              <a:t>與</a:t>
            </a:r>
            <a:r>
              <a:rPr lang="en-US" altLang="zh-TW" dirty="0"/>
              <a:t>differentiation type</a:t>
            </a:r>
            <a:r>
              <a:rPr lang="zh-TW" altLang="en-US" dirty="0"/>
              <a:t>，則分別主要由胞狀</a:t>
            </a:r>
            <a:r>
              <a:rPr lang="en-US" altLang="zh-TW" dirty="0"/>
              <a:t>(cellular)</a:t>
            </a:r>
            <a:r>
              <a:rPr lang="zh-TW" altLang="en-US" dirty="0"/>
              <a:t>的</a:t>
            </a:r>
            <a:r>
              <a:rPr lang="en-US" altLang="zh-TW" dirty="0"/>
              <a:t>MCSs</a:t>
            </a:r>
            <a:r>
              <a:rPr lang="zh-TW" altLang="en-US" dirty="0"/>
              <a:t>與非線狀的</a:t>
            </a:r>
            <a:r>
              <a:rPr lang="en-US" altLang="zh-TW" dirty="0"/>
              <a:t>MCSs</a:t>
            </a:r>
            <a:r>
              <a:rPr lang="zh-TW" altLang="en-US" dirty="0"/>
              <a:t>發展而來。</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那多重平行雨帶較常出現在哪些地理位置上呢</a:t>
            </a:r>
            <a:r>
              <a:rPr lang="en-US" altLang="zh-TW" dirty="0"/>
              <a:t>?</a:t>
            </a:r>
            <a:r>
              <a:rPr lang="zh-TW" altLang="en-US" dirty="0"/>
              <a:t>圖上的數字與色階代表多重平行雨帶的幾何中心在這五年內坐落於每個</a:t>
            </a:r>
            <a:r>
              <a:rPr lang="en-US" altLang="zh-TW" dirty="0"/>
              <a:t>2</a:t>
            </a:r>
            <a:r>
              <a:rPr lang="zh-TW" altLang="en-US" dirty="0"/>
              <a:t>度乘以</a:t>
            </a:r>
            <a:r>
              <a:rPr lang="en-US" altLang="zh-TW" dirty="0"/>
              <a:t>2</a:t>
            </a:r>
            <a:r>
              <a:rPr lang="zh-TW" altLang="en-US" dirty="0"/>
              <a:t>度矩形網格內的次數，作者以頻率</a:t>
            </a:r>
            <a:r>
              <a:rPr lang="en-US" altLang="zh-TW" dirty="0"/>
              <a:t>(frequency)</a:t>
            </a:r>
            <a:r>
              <a:rPr lang="zh-TW" altLang="en-US" dirty="0"/>
              <a:t>稱之。</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整體而言，多重平行雨帶發生頻率最高的地點位於海南島西北方的北部灣及其沿岸地區，而在廣東、江西與山東等地則有一些次大值零星分布；對於</a:t>
            </a:r>
            <a:r>
              <a:rPr lang="en-US" altLang="zh-TW" dirty="0"/>
              <a:t>initiation</a:t>
            </a:r>
            <a:r>
              <a:rPr lang="zh-TW" altLang="en-US" dirty="0"/>
              <a:t> </a:t>
            </a:r>
            <a:r>
              <a:rPr lang="en-US" altLang="zh-TW" dirty="0"/>
              <a:t>type</a:t>
            </a:r>
            <a:r>
              <a:rPr lang="zh-TW" altLang="en-US" dirty="0"/>
              <a:t>而言，其發生頻率最高的位置同樣位於北部灣，這與該處往往是對流肇始的熱點相關，在前人的研究中亦有提及此點；對於</a:t>
            </a:r>
            <a:r>
              <a:rPr lang="en-US" altLang="zh-TW" dirty="0"/>
              <a:t>differentiation</a:t>
            </a:r>
            <a:r>
              <a:rPr lang="zh-TW" altLang="en-US" dirty="0"/>
              <a:t> </a:t>
            </a:r>
            <a:r>
              <a:rPr lang="en-US" altLang="zh-TW" dirty="0"/>
              <a:t>type</a:t>
            </a:r>
            <a:r>
              <a:rPr lang="zh-TW" altLang="en-US" dirty="0"/>
              <a:t>而言，其在空間上的分布與整體的多重平行雨帶分布較為相似，因此可以推知北部灣的頻率極值與</a:t>
            </a:r>
            <a:r>
              <a:rPr lang="en-US" altLang="zh-TW" dirty="0"/>
              <a:t>initiation type</a:t>
            </a:r>
            <a:r>
              <a:rPr lang="zh-TW" altLang="en-US" dirty="0"/>
              <a:t>及</a:t>
            </a:r>
            <a:r>
              <a:rPr lang="en-US" altLang="zh-TW" dirty="0"/>
              <a:t>differentiation type</a:t>
            </a:r>
            <a:r>
              <a:rPr lang="zh-TW" altLang="en-US" dirty="0"/>
              <a:t>相關，但其他地區的次大值則主要由</a:t>
            </a:r>
            <a:r>
              <a:rPr lang="en-US" altLang="zh-TW" dirty="0"/>
              <a:t>differentiation type</a:t>
            </a:r>
            <a:r>
              <a:rPr lang="zh-TW" altLang="en-US" dirty="0"/>
              <a:t>所貢獻。</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最後值得一提的是，根據這三張圖我們可以發現，多重平行雨帶發生頻率較高之處並未被地形鎖定，因此顯然還有受到其他因素的控制。基於此想法，作者接下來就對背景的流場進行了一系列的分析，希望了解可能是什麼因素造成多重平行雨帶有這樣的空間分布。</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如同前頁所述，作者利用</a:t>
            </a:r>
            <a:r>
              <a:rPr lang="en-US" altLang="zh-TW" dirty="0"/>
              <a:t>ERA5</a:t>
            </a:r>
            <a:r>
              <a:rPr lang="zh-TW" altLang="en-US" dirty="0"/>
              <a:t>再分析資料針對了</a:t>
            </a:r>
            <a:r>
              <a:rPr lang="en-US" altLang="zh-TW" dirty="0"/>
              <a:t>4</a:t>
            </a:r>
            <a:r>
              <a:rPr lang="zh-TW" altLang="en-US" dirty="0"/>
              <a:t>個出現多重平行雨帶頻率較高的區域進行綜觀環境分析，此四張圖分別為不同時間與不同地點</a:t>
            </a:r>
            <a:r>
              <a:rPr lang="en-US" altLang="zh-TW" dirty="0"/>
              <a:t>(</a:t>
            </a:r>
            <a:r>
              <a:rPr lang="zh-TW" altLang="en-US" dirty="0"/>
              <a:t>包含山東、北部灣、江西與珠江三角洲</a:t>
            </a:r>
            <a:r>
              <a:rPr lang="en-US" altLang="zh-TW" dirty="0"/>
              <a:t>)</a:t>
            </a:r>
            <a:r>
              <a:rPr lang="zh-TW" altLang="en-US" dirty="0"/>
              <a:t>的個案分析結果，藍色實線為</a:t>
            </a:r>
            <a:r>
              <a:rPr lang="en-US" altLang="zh-TW" dirty="0"/>
              <a:t>500 hPa</a:t>
            </a:r>
            <a:r>
              <a:rPr lang="zh-TW" altLang="en-US" dirty="0"/>
              <a:t>的重力位高度，黑色實線為</a:t>
            </a:r>
            <a:r>
              <a:rPr lang="en-US" altLang="zh-TW" dirty="0"/>
              <a:t>850</a:t>
            </a:r>
            <a:r>
              <a:rPr lang="zh-TW" altLang="en-US" dirty="0"/>
              <a:t> </a:t>
            </a:r>
            <a:r>
              <a:rPr lang="en-US" altLang="zh-TW" dirty="0"/>
              <a:t>hPa</a:t>
            </a:r>
            <a:r>
              <a:rPr lang="zh-TW" altLang="en-US" dirty="0"/>
              <a:t>的重力位高度，紅色線代表多重平行雨帶的位置，而黑色箭頭與灰階則分別代表</a:t>
            </a:r>
            <a:r>
              <a:rPr lang="en-US" altLang="zh-TW" dirty="0"/>
              <a:t>850</a:t>
            </a:r>
            <a:r>
              <a:rPr lang="zh-TW" altLang="en-US" dirty="0"/>
              <a:t> </a:t>
            </a:r>
            <a:r>
              <a:rPr lang="en-US" altLang="zh-TW" dirty="0"/>
              <a:t>hPa</a:t>
            </a:r>
            <a:r>
              <a:rPr lang="zh-TW" altLang="en-US" dirty="0"/>
              <a:t>的風向與風速。</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無論是哪一個個案，我們都可以發現多重平行雨帶出現的位置都在太平洋副熱帶高壓以西盛行西南風的區域，其風速甚強，並往往伴隨著</a:t>
            </a:r>
            <a:r>
              <a:rPr lang="en-US" altLang="zh-TW" dirty="0"/>
              <a:t>850</a:t>
            </a:r>
            <a:r>
              <a:rPr lang="zh-TW" altLang="en-US" dirty="0"/>
              <a:t> </a:t>
            </a:r>
            <a:r>
              <a:rPr lang="en-US" altLang="zh-TW" dirty="0"/>
              <a:t>hPa</a:t>
            </a:r>
            <a:r>
              <a:rPr lang="zh-TW" altLang="en-US" dirty="0"/>
              <a:t>的低層噴流，代表低層大氣具有較強的垂直風切。在這樣的環境下，初生期的對流胞會持續被往東北方向平流，形成東北</a:t>
            </a:r>
            <a:r>
              <a:rPr lang="en-US" altLang="zh-TW" dirty="0"/>
              <a:t>-</a:t>
            </a:r>
            <a:r>
              <a:rPr lang="zh-TW" altLang="en-US" dirty="0"/>
              <a:t>西南走向的多重平行雨帶；同時，雨帶也往往發生在</a:t>
            </a:r>
            <a:r>
              <a:rPr lang="en-US" altLang="zh-TW" dirty="0"/>
              <a:t>500</a:t>
            </a:r>
            <a:r>
              <a:rPr lang="zh-TW" altLang="en-US" dirty="0"/>
              <a:t> </a:t>
            </a:r>
            <a:r>
              <a:rPr lang="en-US" altLang="zh-TW" dirty="0"/>
              <a:t>hPa</a:t>
            </a:r>
            <a:r>
              <a:rPr lang="zh-TW" altLang="en-US" dirty="0"/>
              <a:t>西風槽的槽前，但在部份的個案中較不顯著。</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而在江西的個案中，我們還可以看到來自南方的暖濕氣流與來自北方的乾冷氣流約在紅框處以北發生輻合，代表環境不但具有較強的垂直風切，也具有較強的水平風切；事實上在作者的統計當中，約有一半的多重平行雨帶是在具有明顯水平風切的環境下形成，意即</a:t>
            </a:r>
            <a:r>
              <a:rPr lang="zh-TW" altLang="en-US" b="1" dirty="0"/>
              <a:t>環境的水平風切與垂直風切是決定多重平行雨帶空間分布的重要角色</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為了了解環境的垂直風切如何影響到多重平行雨帶的分布或走向，作者在與前一頁相同的個案中分析了其</a:t>
            </a:r>
            <a:r>
              <a:rPr lang="en-US" altLang="zh-TW" dirty="0"/>
              <a:t>0~1</a:t>
            </a:r>
            <a:r>
              <a:rPr lang="zh-TW" altLang="en-US" dirty="0"/>
              <a:t>公里的垂直風切</a:t>
            </a:r>
            <a:r>
              <a:rPr lang="en-US" altLang="zh-TW" dirty="0"/>
              <a:t>(</a:t>
            </a:r>
            <a:r>
              <a:rPr lang="zh-TW" altLang="en-US" dirty="0"/>
              <a:t>黑色箭頭</a:t>
            </a:r>
            <a:r>
              <a:rPr lang="en-US" altLang="zh-TW" dirty="0"/>
              <a:t>)</a:t>
            </a:r>
            <a:r>
              <a:rPr lang="zh-TW" altLang="en-US" dirty="0"/>
              <a:t>、</a:t>
            </a:r>
            <a:r>
              <a:rPr lang="en-US" altLang="zh-TW" dirty="0"/>
              <a:t>0~3</a:t>
            </a:r>
            <a:r>
              <a:rPr lang="zh-TW" altLang="en-US" dirty="0"/>
              <a:t>公里的垂直風切</a:t>
            </a:r>
            <a:r>
              <a:rPr lang="en-US" altLang="zh-TW" dirty="0"/>
              <a:t>(</a:t>
            </a:r>
            <a:r>
              <a:rPr lang="zh-TW" altLang="en-US" dirty="0"/>
              <a:t>綠色箭頭</a:t>
            </a:r>
            <a:r>
              <a:rPr lang="en-US" altLang="zh-TW" dirty="0"/>
              <a:t>)</a:t>
            </a:r>
            <a:r>
              <a:rPr lang="zh-TW" altLang="en-US" dirty="0"/>
              <a:t>與</a:t>
            </a:r>
            <a:r>
              <a:rPr lang="en-US" altLang="zh-TW" dirty="0"/>
              <a:t>0~6</a:t>
            </a:r>
            <a:r>
              <a:rPr lang="zh-TW" altLang="en-US" dirty="0"/>
              <a:t>公里的垂直風切</a:t>
            </a:r>
            <a:r>
              <a:rPr lang="en-US" altLang="zh-TW" dirty="0"/>
              <a:t>(</a:t>
            </a:r>
            <a:r>
              <a:rPr lang="zh-TW" altLang="en-US" dirty="0"/>
              <a:t>藍色箭頭</a:t>
            </a:r>
            <a:r>
              <a:rPr lang="en-US" altLang="zh-TW" dirty="0"/>
              <a:t>)</a:t>
            </a:r>
            <a:r>
              <a:rPr lang="zh-TW" altLang="en-US" dirty="0"/>
              <a:t>，發現了</a:t>
            </a:r>
            <a:r>
              <a:rPr lang="zh-TW" altLang="en-US" b="1" dirty="0"/>
              <a:t>大約有</a:t>
            </a:r>
            <a:r>
              <a:rPr lang="en-US" altLang="zh-TW" b="1" dirty="0"/>
              <a:t>70%</a:t>
            </a:r>
            <a:r>
              <a:rPr lang="zh-TW" altLang="en-US" b="1" dirty="0"/>
              <a:t>的多重平行雨帶之走向會與這三層的垂直風切方向平行</a:t>
            </a:r>
            <a:r>
              <a:rPr lang="zh-TW" altLang="en-US" dirty="0"/>
              <a:t>，其中又以</a:t>
            </a:r>
            <a:r>
              <a:rPr lang="en-US" altLang="zh-TW" dirty="0"/>
              <a:t>0~1</a:t>
            </a:r>
            <a:r>
              <a:rPr lang="zh-TW" altLang="en-US" dirty="0"/>
              <a:t>公里的垂直風切貢獻最大，約有</a:t>
            </a:r>
            <a:r>
              <a:rPr lang="en-US" altLang="zh-TW" dirty="0"/>
              <a:t>51%</a:t>
            </a:r>
            <a:r>
              <a:rPr lang="zh-TW" altLang="en-US" dirty="0"/>
              <a:t>的多重平行雨帶是沿著</a:t>
            </a:r>
            <a:r>
              <a:rPr lang="en-US" altLang="zh-TW" dirty="0"/>
              <a:t>0~1</a:t>
            </a:r>
            <a:r>
              <a:rPr lang="zh-TW" altLang="en-US" dirty="0"/>
              <a:t>公里的垂直風切方向所分布。</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總結來說，多重平行雨帶往往會發生在具有較大的低層垂直風切之處，而其平均之</a:t>
            </a:r>
            <a:r>
              <a:rPr lang="en-US" altLang="zh-TW" dirty="0"/>
              <a:t>0~6</a:t>
            </a:r>
            <a:r>
              <a:rPr lang="zh-TW" altLang="en-US" dirty="0"/>
              <a:t>公里垂直風切為</a:t>
            </a:r>
            <a:r>
              <a:rPr lang="en-US" altLang="zh-TW" dirty="0"/>
              <a:t>15.4</a:t>
            </a:r>
            <a:r>
              <a:rPr lang="zh-TW" altLang="en-US" dirty="0"/>
              <a:t> </a:t>
            </a:r>
            <a:r>
              <a:rPr lang="en-US" altLang="zh-TW" dirty="0"/>
              <a:t>m/s</a:t>
            </a:r>
            <a:r>
              <a:rPr lang="zh-TW" altLang="en-US" dirty="0"/>
              <a:t>，高於東亞地區颮線的</a:t>
            </a:r>
            <a:r>
              <a:rPr lang="en-US" altLang="zh-TW" dirty="0"/>
              <a:t>10</a:t>
            </a:r>
            <a:r>
              <a:rPr lang="zh-TW" altLang="en-US" dirty="0"/>
              <a:t> </a:t>
            </a:r>
            <a:r>
              <a:rPr lang="en-US" altLang="zh-TW" dirty="0"/>
              <a:t>m/s</a:t>
            </a:r>
            <a:r>
              <a:rPr lang="zh-TW" altLang="en-US" dirty="0"/>
              <a:t>。</a:t>
            </a:r>
            <a:r>
              <a:rPr lang="en-US" altLang="zh-TW" dirty="0"/>
              <a:t>(</a:t>
            </a:r>
            <a:r>
              <a:rPr lang="zh-TW" altLang="en-US" dirty="0"/>
              <a:t>典型數值</a:t>
            </a:r>
            <a:r>
              <a:rPr lang="en-US" altLang="zh-TW" dirty="0"/>
              <a:t>)</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作者在此處並推論這些雨帶得以形成並具有如此走向的原因單純為由在</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1~3</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公里高之處的低層噴流對初始對流胞往下游</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東北方</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的平流作用所造成，而與</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RKW</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理論無關。</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RKW</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理論告訴我們，當冷池所產生的渦度與環境垂直風切所產生的渦度彼此大小相同、旋轉方向相反時，對流上衝流得以具有最為直立</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(upright)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的結構，稱為</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optimal updraft</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在這樣的情況下，不穩定度能夠得到最完整的釋放，因此也是最有利於對流發展的型態，如右上方這張示意圖所示。但是在作者分析的這些個案中，冷池所產生的渦度與環境垂直風切所產生的渦度彼此旋轉方向相同，因此作者認為不適合使用</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RKW</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理論來解釋多重平行雨帶的發展。</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我要報告的是由</a:t>
            </a:r>
            <a:r>
              <a:rPr lang="en-US" altLang="zh-TW" dirty="0"/>
              <a:t>Wang and Meng</a:t>
            </a:r>
            <a:r>
              <a:rPr lang="zh-TW" altLang="en-US" dirty="0"/>
              <a:t>在</a:t>
            </a:r>
            <a:r>
              <a:rPr lang="en-US" altLang="zh-TW" dirty="0"/>
              <a:t>2023</a:t>
            </a:r>
            <a:r>
              <a:rPr lang="zh-TW" altLang="en-US" dirty="0"/>
              <a:t>年</a:t>
            </a:r>
            <a:r>
              <a:rPr lang="en-US" altLang="zh-TW" dirty="0"/>
              <a:t>9</a:t>
            </a:r>
            <a:r>
              <a:rPr lang="zh-TW" altLang="en-US" dirty="0"/>
              <a:t>月所發表的文章，而這篇文章要探討的議題是中國地區具有多重平行雨帶的</a:t>
            </a:r>
            <a:r>
              <a:rPr lang="en-US" altLang="zh-TW" dirty="0"/>
              <a:t>MCSs</a:t>
            </a:r>
            <a:r>
              <a:rPr lang="zh-TW" altLang="en-US" dirty="0"/>
              <a:t>之典型特徵，是一篇呈現統計結果的文章。</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1009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就如同其他種類的</a:t>
            </a:r>
            <a:r>
              <a:rPr lang="en-US" altLang="zh-TW" dirty="0"/>
              <a:t>MCS</a:t>
            </a:r>
            <a:r>
              <a:rPr lang="zh-TW" altLang="en-US" dirty="0"/>
              <a:t>，多重平行雨帶的數量與空間分布也會隨著季節的不同而改變。整體來說，多重平行雨帶的發生時間主要位於春季與夏季，在春季時</a:t>
            </a:r>
            <a:r>
              <a:rPr lang="en-US" altLang="zh-TW" dirty="0"/>
              <a:t>(</a:t>
            </a:r>
            <a:r>
              <a:rPr lang="zh-TW" altLang="en-US" dirty="0"/>
              <a:t>看圖上的紅點</a:t>
            </a:r>
            <a:r>
              <a:rPr lang="en-US" altLang="zh-TW" dirty="0"/>
              <a:t>)</a:t>
            </a:r>
            <a:r>
              <a:rPr lang="zh-TW" altLang="en-US" dirty="0"/>
              <a:t>，多重平行雨帶主要分佈於北緯</a:t>
            </a:r>
            <a:r>
              <a:rPr lang="en-US" altLang="zh-TW" dirty="0"/>
              <a:t>30</a:t>
            </a:r>
            <a:r>
              <a:rPr lang="zh-TW" altLang="en-US" dirty="0"/>
              <a:t>度以南的區域；而在夏季時</a:t>
            </a:r>
            <a:r>
              <a:rPr lang="en-US" altLang="zh-TW" dirty="0"/>
              <a:t>(</a:t>
            </a:r>
            <a:r>
              <a:rPr lang="zh-TW" altLang="en-US" dirty="0"/>
              <a:t>看圖上的黑點</a:t>
            </a:r>
            <a:r>
              <a:rPr lang="en-US" altLang="zh-TW" dirty="0"/>
              <a:t>)</a:t>
            </a:r>
            <a:r>
              <a:rPr lang="zh-TW" altLang="en-US" dirty="0"/>
              <a:t>，多重平行雨帶則主要分佈於北緯</a:t>
            </a:r>
            <a:r>
              <a:rPr lang="en-US" altLang="zh-TW" dirty="0"/>
              <a:t>30</a:t>
            </a:r>
            <a:r>
              <a:rPr lang="zh-TW" altLang="en-US" dirty="0"/>
              <a:t>度至北緯</a:t>
            </a:r>
            <a:r>
              <a:rPr lang="en-US" altLang="zh-TW" dirty="0"/>
              <a:t>40</a:t>
            </a:r>
            <a:r>
              <a:rPr lang="zh-TW" altLang="en-US" dirty="0"/>
              <a:t>度之間，以及海南島西北方的北部灣；而在冬季時</a:t>
            </a:r>
            <a:r>
              <a:rPr lang="en-US" altLang="zh-TW" dirty="0"/>
              <a:t>(</a:t>
            </a:r>
            <a:r>
              <a:rPr lang="zh-TW" altLang="en-US" dirty="0"/>
              <a:t>看圖上的藍點</a:t>
            </a:r>
            <a:r>
              <a:rPr lang="en-US" altLang="zh-TW" dirty="0"/>
              <a:t>)</a:t>
            </a:r>
            <a:r>
              <a:rPr lang="zh-TW" altLang="en-US" dirty="0"/>
              <a:t>，多重平行雨帶則主要分佈於北部灣。</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而就</a:t>
            </a:r>
            <a:r>
              <a:rPr lang="en-US" altLang="zh-TW" dirty="0"/>
              <a:t>initiation type</a:t>
            </a:r>
            <a:r>
              <a:rPr lang="zh-TW" altLang="en-US" dirty="0"/>
              <a:t>與</a:t>
            </a:r>
            <a:r>
              <a:rPr lang="en-US" altLang="zh-TW" dirty="0"/>
              <a:t>differentiation type</a:t>
            </a:r>
            <a:r>
              <a:rPr lang="zh-TW" altLang="en-US" dirty="0"/>
              <a:t>而言，其季節變化的形式差異並不大，均與先前所述相同。</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就年際變化而言，我們可見</a:t>
            </a:r>
            <a:r>
              <a:rPr lang="en-US" altLang="zh-TW" dirty="0"/>
              <a:t>2017</a:t>
            </a:r>
            <a:r>
              <a:rPr lang="zh-TW" altLang="en-US" dirty="0"/>
              <a:t>年夏季的多重平行雨帶數量約是其他年份的兩倍；就月份變化而言，其數量具有雙峰的結構，主要的</a:t>
            </a:r>
            <a:r>
              <a:rPr lang="en-US" altLang="zh-TW" dirty="0"/>
              <a:t>peak</a:t>
            </a:r>
            <a:r>
              <a:rPr lang="zh-TW" altLang="en-US" dirty="0"/>
              <a:t>發生在</a:t>
            </a:r>
            <a:r>
              <a:rPr lang="en-US" altLang="zh-TW" dirty="0"/>
              <a:t>7</a:t>
            </a:r>
            <a:r>
              <a:rPr lang="zh-TW" altLang="en-US" dirty="0"/>
              <a:t>月，共有</a:t>
            </a:r>
            <a:r>
              <a:rPr lang="en-US" altLang="zh-TW" dirty="0"/>
              <a:t>40</a:t>
            </a:r>
            <a:r>
              <a:rPr lang="zh-TW" altLang="en-US" dirty="0"/>
              <a:t>個個案，而次要的</a:t>
            </a:r>
            <a:r>
              <a:rPr lang="en-US" altLang="zh-TW" dirty="0"/>
              <a:t>peak</a:t>
            </a:r>
            <a:r>
              <a:rPr lang="zh-TW" altLang="en-US" dirty="0"/>
              <a:t>則發生在</a:t>
            </a:r>
            <a:r>
              <a:rPr lang="en-US" altLang="zh-TW" dirty="0"/>
              <a:t>3</a:t>
            </a:r>
            <a:r>
              <a:rPr lang="zh-TW" altLang="en-US" dirty="0"/>
              <a:t>月，共有</a:t>
            </a:r>
            <a:r>
              <a:rPr lang="en-US" altLang="zh-TW" dirty="0"/>
              <a:t>19</a:t>
            </a:r>
            <a:r>
              <a:rPr lang="zh-TW" altLang="en-US" dirty="0"/>
              <a:t>個個案。同時，不管是哪一種類型的多重平行雨帶，其數量在</a:t>
            </a:r>
            <a:r>
              <a:rPr lang="en-US" altLang="zh-TW" dirty="0"/>
              <a:t>7</a:t>
            </a:r>
            <a:r>
              <a:rPr lang="zh-TW" altLang="en-US" dirty="0"/>
              <a:t>月以後都會迅速遞減，也就是我們在上一頁中提到的，多重平行雨帶主要發生的季節為春季與夏季；就日變化而言，其數量同樣具有雙峰的結構，主要的</a:t>
            </a:r>
            <a:r>
              <a:rPr lang="en-US" altLang="zh-TW" dirty="0"/>
              <a:t>peak</a:t>
            </a:r>
            <a:r>
              <a:rPr lang="zh-TW" altLang="en-US" dirty="0"/>
              <a:t>發生在半夜</a:t>
            </a:r>
            <a:r>
              <a:rPr lang="en-US" altLang="zh-TW" dirty="0"/>
              <a:t>(</a:t>
            </a:r>
            <a:r>
              <a:rPr lang="zh-TW" altLang="en-US" dirty="0"/>
              <a:t>約</a:t>
            </a:r>
            <a:r>
              <a:rPr lang="en-US" altLang="zh-TW" dirty="0"/>
              <a:t>23</a:t>
            </a:r>
            <a:r>
              <a:rPr lang="zh-TW" altLang="en-US" dirty="0"/>
              <a:t>時至</a:t>
            </a:r>
            <a:r>
              <a:rPr lang="en-US" altLang="zh-TW" dirty="0"/>
              <a:t>2</a:t>
            </a:r>
            <a:r>
              <a:rPr lang="zh-TW" altLang="en-US" dirty="0"/>
              <a:t>時</a:t>
            </a:r>
            <a:r>
              <a:rPr lang="en-US" altLang="zh-TW" dirty="0"/>
              <a:t>)</a:t>
            </a:r>
            <a:r>
              <a:rPr lang="zh-TW" altLang="en-US" dirty="0"/>
              <a:t>，而次要的</a:t>
            </a:r>
            <a:r>
              <a:rPr lang="en-US" altLang="zh-TW" dirty="0"/>
              <a:t>peak</a:t>
            </a:r>
            <a:r>
              <a:rPr lang="zh-TW" altLang="en-US" dirty="0"/>
              <a:t>則發生在早上</a:t>
            </a:r>
            <a:r>
              <a:rPr lang="en-US" altLang="zh-TW" dirty="0"/>
              <a:t>(</a:t>
            </a:r>
            <a:r>
              <a:rPr lang="zh-TW" altLang="en-US" dirty="0"/>
              <a:t>約</a:t>
            </a:r>
            <a:r>
              <a:rPr lang="en-US" altLang="zh-TW" dirty="0"/>
              <a:t>8</a:t>
            </a:r>
            <a:r>
              <a:rPr lang="zh-TW" altLang="en-US" dirty="0"/>
              <a:t>時至</a:t>
            </a:r>
            <a:r>
              <a:rPr lang="en-US" altLang="zh-TW" dirty="0"/>
              <a:t>11</a:t>
            </a:r>
            <a:r>
              <a:rPr lang="zh-TW" altLang="en-US" dirty="0"/>
              <a:t>時</a:t>
            </a:r>
            <a:r>
              <a:rPr lang="en-US" altLang="zh-TW" dirty="0"/>
              <a:t>)</a:t>
            </a:r>
            <a:r>
              <a:rPr lang="zh-TW" altLang="en-US" dirty="0"/>
              <a:t>，其中</a:t>
            </a:r>
            <a:r>
              <a:rPr lang="en-US" altLang="zh-TW" dirty="0"/>
              <a:t>differentiation type</a:t>
            </a:r>
            <a:r>
              <a:rPr lang="zh-TW" altLang="en-US" dirty="0"/>
              <a:t>的雙峰情況又較</a:t>
            </a:r>
            <a:r>
              <a:rPr lang="en-US" altLang="zh-TW" dirty="0"/>
              <a:t>initiation type</a:t>
            </a:r>
            <a:r>
              <a:rPr lang="zh-TW" altLang="en-US" dirty="0"/>
              <a:t>更為清楚。</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就生命期而言，可以發現多重平行雨帶是屬於短延時的降水系統，統計上大約有</a:t>
            </a:r>
            <a:r>
              <a:rPr lang="en-US" altLang="zh-TW" dirty="0"/>
              <a:t>78%</a:t>
            </a:r>
            <a:r>
              <a:rPr lang="zh-TW" altLang="en-US" dirty="0"/>
              <a:t>的多重平行雨帶在兩小時之內就會消散，而</a:t>
            </a:r>
            <a:r>
              <a:rPr lang="en-US" altLang="zh-TW" dirty="0"/>
              <a:t>differentiation type</a:t>
            </a:r>
            <a:r>
              <a:rPr lang="zh-TW" altLang="en-US" dirty="0"/>
              <a:t>的生命期又較</a:t>
            </a:r>
            <a:r>
              <a:rPr lang="en-US" altLang="zh-TW" dirty="0"/>
              <a:t>initiation type</a:t>
            </a:r>
            <a:r>
              <a:rPr lang="zh-TW" altLang="en-US" dirty="0"/>
              <a:t>更短一些。</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再來，我們已知多重平行雨帶的前身為</a:t>
            </a:r>
            <a:r>
              <a:rPr lang="en-US" altLang="zh-TW" dirty="0"/>
              <a:t>MCS</a:t>
            </a:r>
            <a:r>
              <a:rPr lang="zh-TW" altLang="en-US" dirty="0"/>
              <a:t>，由圖</a:t>
            </a:r>
            <a:r>
              <a:rPr lang="en-US" altLang="zh-TW" dirty="0"/>
              <a:t>(e)</a:t>
            </a:r>
            <a:r>
              <a:rPr lang="zh-TW" altLang="en-US" dirty="0"/>
              <a:t>，可知隨後將發展成</a:t>
            </a:r>
            <a:r>
              <a:rPr lang="en-US" altLang="zh-TW" dirty="0"/>
              <a:t>initiation type</a:t>
            </a:r>
            <a:r>
              <a:rPr lang="zh-TW" altLang="en-US" dirty="0"/>
              <a:t>與</a:t>
            </a:r>
            <a:r>
              <a:rPr lang="en-US" altLang="zh-TW" dirty="0"/>
              <a:t>differentiation type</a:t>
            </a:r>
            <a:r>
              <a:rPr lang="zh-TW" altLang="en-US" dirty="0"/>
              <a:t>多重平行雨帶的</a:t>
            </a:r>
            <a:r>
              <a:rPr lang="en-US" altLang="zh-TW" dirty="0"/>
              <a:t>MCS</a:t>
            </a:r>
            <a:r>
              <a:rPr lang="zh-TW" altLang="en-US" dirty="0"/>
              <a:t>在一日當中生成的時間其實差異不大；但根據圖</a:t>
            </a:r>
            <a:r>
              <a:rPr lang="en-US" altLang="zh-TW" dirty="0"/>
              <a:t>(f)</a:t>
            </a:r>
            <a:r>
              <a:rPr lang="zh-TW" altLang="en-US" dirty="0"/>
              <a:t>，也就是「</a:t>
            </a:r>
            <a:r>
              <a:rPr lang="en-US" altLang="zh-TW" dirty="0"/>
              <a:t>MCS</a:t>
            </a:r>
            <a:r>
              <a:rPr lang="zh-TW" altLang="en-US" dirty="0"/>
              <a:t>生成」與「多重平行雨帶生成」這兩件事情之間的時間差來看，由於</a:t>
            </a:r>
            <a:r>
              <a:rPr lang="en-US" altLang="zh-TW" dirty="0"/>
              <a:t>differentiation type</a:t>
            </a:r>
            <a:r>
              <a:rPr lang="zh-TW" altLang="en-US" dirty="0"/>
              <a:t>的時間差約為</a:t>
            </a:r>
            <a:r>
              <a:rPr lang="en-US" altLang="zh-TW" dirty="0"/>
              <a:t>5~11</a:t>
            </a:r>
            <a:r>
              <a:rPr lang="zh-TW" altLang="en-US" dirty="0"/>
              <a:t>小時，長於</a:t>
            </a:r>
            <a:r>
              <a:rPr lang="en-US" altLang="zh-TW" dirty="0"/>
              <a:t>initiation</a:t>
            </a:r>
            <a:r>
              <a:rPr lang="zh-TW" altLang="en-US" dirty="0"/>
              <a:t> </a:t>
            </a:r>
            <a:r>
              <a:rPr lang="en-US" altLang="zh-TW" dirty="0"/>
              <a:t>type</a:t>
            </a:r>
            <a:r>
              <a:rPr lang="zh-TW" altLang="en-US" dirty="0"/>
              <a:t>的</a:t>
            </a:r>
            <a:r>
              <a:rPr lang="en-US" altLang="zh-TW" dirty="0"/>
              <a:t>1~2</a:t>
            </a:r>
            <a:r>
              <a:rPr lang="zh-TW" altLang="en-US" dirty="0"/>
              <a:t>小時，因此在下午生成的</a:t>
            </a:r>
            <a:r>
              <a:rPr lang="en-US" altLang="zh-TW" dirty="0"/>
              <a:t>MCS</a:t>
            </a:r>
            <a:r>
              <a:rPr lang="zh-TW" altLang="en-US" dirty="0"/>
              <a:t>會傾向在半夜發展出</a:t>
            </a:r>
            <a:r>
              <a:rPr lang="en-US" altLang="zh-TW" dirty="0"/>
              <a:t>differentiation type</a:t>
            </a:r>
            <a:r>
              <a:rPr lang="zh-TW" altLang="en-US" dirty="0"/>
              <a:t>的多重平行雨帶，而在晚上生成的</a:t>
            </a:r>
            <a:r>
              <a:rPr lang="en-US" altLang="zh-TW" dirty="0"/>
              <a:t>MCS</a:t>
            </a:r>
            <a:r>
              <a:rPr lang="zh-TW" altLang="en-US" dirty="0"/>
              <a:t>則會在隔天的早上發展出</a:t>
            </a:r>
            <a:r>
              <a:rPr lang="en-US" altLang="zh-TW" dirty="0"/>
              <a:t>differentiation type</a:t>
            </a:r>
            <a:r>
              <a:rPr lang="zh-TW" altLang="en-US" dirty="0"/>
              <a:t>的多重平行雨帶，造就了</a:t>
            </a:r>
            <a:r>
              <a:rPr lang="en-US" altLang="zh-TW" dirty="0"/>
              <a:t>differentiation type</a:t>
            </a:r>
            <a:r>
              <a:rPr lang="zh-TW" altLang="en-US" dirty="0"/>
              <a:t>在圖</a:t>
            </a:r>
            <a:r>
              <a:rPr lang="en-US" altLang="zh-TW" dirty="0"/>
              <a:t>(c)</a:t>
            </a:r>
            <a:r>
              <a:rPr lang="zh-TW" altLang="en-US" dirty="0"/>
              <a:t>中明顯的雙峰結構。</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接下來我們看到的是多重平行雨帶在移動方向與速度上的統計結果。在盛行風的作用之下，大部分的多重平行雨帶在移動上都具有往東的分量，約佔了</a:t>
            </a:r>
            <a:r>
              <a:rPr lang="en-US" altLang="zh-TW" dirty="0"/>
              <a:t>75%</a:t>
            </a:r>
            <a:r>
              <a:rPr lang="zh-TW" altLang="en-US" dirty="0"/>
              <a:t>；在移動速度方面，大部分的多重平行雨帶之移速都小於</a:t>
            </a:r>
            <a:r>
              <a:rPr lang="en-US" altLang="zh-TW" dirty="0"/>
              <a:t>16 m/s</a:t>
            </a:r>
            <a:r>
              <a:rPr lang="zh-TW" altLang="en-US" dirty="0"/>
              <a:t>，最普遍者為</a:t>
            </a:r>
            <a:r>
              <a:rPr lang="en-US" altLang="zh-TW" dirty="0"/>
              <a:t>4 m/s</a:t>
            </a:r>
            <a:r>
              <a:rPr lang="zh-TW" altLang="en-US" dirty="0"/>
              <a:t>至</a:t>
            </a:r>
            <a:r>
              <a:rPr lang="en-US" altLang="zh-TW" dirty="0"/>
              <a:t>8</a:t>
            </a:r>
            <a:r>
              <a:rPr lang="zh-TW" altLang="en-US" dirty="0"/>
              <a:t> </a:t>
            </a:r>
            <a:r>
              <a:rPr lang="en-US" altLang="zh-TW" dirty="0"/>
              <a:t>m/s</a:t>
            </a:r>
            <a:r>
              <a:rPr lang="zh-TW" altLang="en-US" dirty="0"/>
              <a:t>，平均移速為</a:t>
            </a:r>
            <a:r>
              <a:rPr lang="en-US" altLang="zh-TW" dirty="0"/>
              <a:t>11.5</a:t>
            </a:r>
            <a:r>
              <a:rPr lang="zh-TW" altLang="en-US" dirty="0"/>
              <a:t> </a:t>
            </a:r>
            <a:r>
              <a:rPr lang="en-US" altLang="zh-TW" dirty="0"/>
              <a:t>m/s</a:t>
            </a:r>
            <a:r>
              <a:rPr lang="zh-TW" altLang="en-US" dirty="0"/>
              <a:t>，比東亞地區颮線的移動速度</a:t>
            </a:r>
            <a:r>
              <a:rPr lang="en-US" altLang="zh-TW" dirty="0"/>
              <a:t>12~16 m/s</a:t>
            </a:r>
            <a:r>
              <a:rPr lang="zh-TW" altLang="en-US" dirty="0"/>
              <a:t>略慢一些，然而如果我們看的是它內部細部的雨帶，也就是這張圖中的每一個</a:t>
            </a:r>
            <a:r>
              <a:rPr lang="en-US" altLang="zh-TW" dirty="0"/>
              <a:t>cell</a:t>
            </a:r>
            <a:r>
              <a:rPr lang="zh-TW" altLang="en-US" dirty="0"/>
              <a:t>，可以發現其最普遍的移速為</a:t>
            </a:r>
            <a:r>
              <a:rPr lang="en-US" altLang="zh-TW" dirty="0"/>
              <a:t>8 m/s</a:t>
            </a:r>
            <a:r>
              <a:rPr lang="zh-TW" altLang="en-US" dirty="0"/>
              <a:t>至</a:t>
            </a:r>
            <a:r>
              <a:rPr lang="en-US" altLang="zh-TW" dirty="0"/>
              <a:t>12</a:t>
            </a:r>
            <a:r>
              <a:rPr lang="zh-TW" altLang="en-US" dirty="0"/>
              <a:t> </a:t>
            </a:r>
            <a:r>
              <a:rPr lang="en-US" altLang="zh-TW" dirty="0"/>
              <a:t>m/s</a:t>
            </a:r>
            <a:r>
              <a:rPr lang="zh-TW" altLang="en-US" dirty="0"/>
              <a:t>，相較於整體的</a:t>
            </a:r>
            <a:r>
              <a:rPr lang="en-US" altLang="zh-TW" dirty="0"/>
              <a:t>MPRB</a:t>
            </a:r>
            <a:r>
              <a:rPr lang="zh-TW" altLang="en-US" dirty="0"/>
              <a:t>而言略快一些。</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最後根據圖</a:t>
            </a:r>
            <a:r>
              <a:rPr lang="en-US" altLang="zh-TW" dirty="0"/>
              <a:t>(d)</a:t>
            </a:r>
            <a:r>
              <a:rPr lang="zh-TW" altLang="en-US" dirty="0"/>
              <a:t>，我們可以發現多重平行雨帶與</a:t>
            </a:r>
            <a:r>
              <a:rPr lang="en-US" altLang="zh-TW" dirty="0"/>
              <a:t>parent MCSs</a:t>
            </a:r>
            <a:r>
              <a:rPr lang="zh-TW" altLang="en-US" dirty="0"/>
              <a:t>移動方向之間的角度以</a:t>
            </a:r>
            <a:r>
              <a:rPr lang="en-US" altLang="zh-TW" dirty="0"/>
              <a:t>0</a:t>
            </a:r>
            <a:r>
              <a:rPr lang="zh-TW" altLang="en-US" dirty="0"/>
              <a:t>度至</a:t>
            </a:r>
            <a:r>
              <a:rPr lang="en-US" altLang="zh-TW" dirty="0"/>
              <a:t>10</a:t>
            </a:r>
            <a:r>
              <a:rPr lang="zh-TW" altLang="en-US" dirty="0"/>
              <a:t>度最為普遍，代表絕大部分的多重平行雨帶與</a:t>
            </a:r>
            <a:r>
              <a:rPr lang="en-US" altLang="zh-TW" dirty="0"/>
              <a:t>MCSs</a:t>
            </a:r>
            <a:r>
              <a:rPr lang="zh-TW" altLang="en-US" dirty="0"/>
              <a:t>的移動方向幾乎相同，因此可以重複地通過同一地區，增加局地的累積雨量，稱為</a:t>
            </a:r>
            <a:r>
              <a:rPr lang="en-US" altLang="zh-TW" dirty="0"/>
              <a:t>rainfall enhancement</a:t>
            </a:r>
            <a:r>
              <a:rPr lang="zh-TW" altLang="en-US" dirty="0"/>
              <a:t>，稍後會看到相關的統計結果。</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接下來我們講到的是多重平行雨帶的形態學。根據過往的研究顯示，</a:t>
            </a:r>
            <a:r>
              <a:rPr lang="en-US" altLang="zh-TW" b="1" dirty="0"/>
              <a:t>training effect</a:t>
            </a:r>
            <a:r>
              <a:rPr lang="zh-TW" altLang="en-US" b="1" dirty="0"/>
              <a:t>是多重平行雨帶最主要的形態</a:t>
            </a:r>
            <a:r>
              <a:rPr lang="zh-TW" altLang="en-US" dirty="0"/>
              <a:t>，分成</a:t>
            </a:r>
            <a:r>
              <a:rPr lang="en-US" altLang="zh-TW" dirty="0"/>
              <a:t>echo training</a:t>
            </a:r>
            <a:r>
              <a:rPr lang="zh-TW" altLang="en-US" dirty="0"/>
              <a:t>與</a:t>
            </a:r>
            <a:r>
              <a:rPr lang="en-US" altLang="zh-TW" dirty="0"/>
              <a:t>rainband training</a:t>
            </a:r>
            <a:r>
              <a:rPr lang="zh-TW" altLang="en-US" dirty="0"/>
              <a:t>兩大種類，我們在一開始時有介紹過；而作者的研究亦顯示有高達</a:t>
            </a:r>
            <a:r>
              <a:rPr lang="en-US" altLang="zh-TW" dirty="0"/>
              <a:t>90%</a:t>
            </a:r>
            <a:r>
              <a:rPr lang="zh-TW" altLang="en-US" dirty="0"/>
              <a:t>的多重平行雨帶具有此特徵，其中，</a:t>
            </a:r>
            <a:r>
              <a:rPr lang="en-US" altLang="zh-TW" dirty="0"/>
              <a:t>differentiation type</a:t>
            </a:r>
            <a:r>
              <a:rPr lang="zh-TW" altLang="en-US" dirty="0"/>
              <a:t>所佔的比例</a:t>
            </a:r>
            <a:r>
              <a:rPr lang="en-US" altLang="zh-TW" dirty="0"/>
              <a:t>(92%)</a:t>
            </a:r>
            <a:r>
              <a:rPr lang="zh-TW" altLang="en-US" dirty="0"/>
              <a:t>略高於</a:t>
            </a:r>
            <a:r>
              <a:rPr lang="en-US" altLang="zh-TW" dirty="0"/>
              <a:t>initiation type</a:t>
            </a:r>
            <a:r>
              <a:rPr lang="zh-TW" altLang="en-US" dirty="0"/>
              <a:t>所佔的比例</a:t>
            </a:r>
            <a:r>
              <a:rPr lang="en-US" altLang="zh-TW" dirty="0"/>
              <a:t>(89%)</a:t>
            </a:r>
            <a:r>
              <a:rPr lang="zh-TW" altLang="en-US" dirty="0"/>
              <a:t>。</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而在這</a:t>
            </a:r>
            <a:r>
              <a:rPr lang="en-US" altLang="zh-TW" dirty="0"/>
              <a:t>90%</a:t>
            </a:r>
            <a:r>
              <a:rPr lang="zh-TW" altLang="en-US" dirty="0"/>
              <a:t>具有</a:t>
            </a:r>
            <a:r>
              <a:rPr lang="en-US" altLang="zh-TW" dirty="0"/>
              <a:t>training effect</a:t>
            </a:r>
            <a:r>
              <a:rPr lang="zh-TW" altLang="en-US" dirty="0"/>
              <a:t>的多重平行雨帶中，以單純為</a:t>
            </a:r>
            <a:r>
              <a:rPr lang="en-US" altLang="zh-TW" dirty="0"/>
              <a:t>echo training</a:t>
            </a:r>
            <a:r>
              <a:rPr lang="zh-TW" altLang="en-US" dirty="0"/>
              <a:t>或單純為</a:t>
            </a:r>
            <a:r>
              <a:rPr lang="en-US" altLang="zh-TW" dirty="0"/>
              <a:t>rainband training</a:t>
            </a:r>
            <a:r>
              <a:rPr lang="zh-TW" altLang="en-US" dirty="0"/>
              <a:t>者在作者的統計分析中較為常見，僅有</a:t>
            </a:r>
            <a:r>
              <a:rPr lang="en-US" altLang="zh-TW" dirty="0"/>
              <a:t>24%</a:t>
            </a:r>
            <a:r>
              <a:rPr lang="zh-TW" altLang="en-US" dirty="0"/>
              <a:t>的個案同時具有</a:t>
            </a:r>
            <a:r>
              <a:rPr lang="en-US" altLang="zh-TW" dirty="0"/>
              <a:t>echo training</a:t>
            </a:r>
            <a:r>
              <a:rPr lang="zh-TW" altLang="en-US" dirty="0"/>
              <a:t>與</a:t>
            </a:r>
            <a:r>
              <a:rPr lang="en-US" altLang="zh-TW" dirty="0"/>
              <a:t>rainband training</a:t>
            </a:r>
            <a:r>
              <a:rPr lang="zh-TW" altLang="en-US" dirty="0"/>
              <a:t>的特徵，此為和過往研究的不同之處。</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同時，作者亦有看到另外一種型態，我們稱之為</a:t>
            </a:r>
            <a:r>
              <a:rPr lang="en-US" altLang="zh-TW" dirty="0"/>
              <a:t>back building</a:t>
            </a:r>
            <a:r>
              <a:rPr lang="zh-TW" altLang="en-US" dirty="0"/>
              <a:t>，通常發生於</a:t>
            </a:r>
            <a:r>
              <a:rPr lang="en-US" altLang="zh-TW" dirty="0"/>
              <a:t>MCSs</a:t>
            </a:r>
            <a:r>
              <a:rPr lang="zh-TW" altLang="en-US" dirty="0"/>
              <a:t>產生之冷池的上風處，得以與環境盛行風產生輻合的地方，可以進一步分為</a:t>
            </a:r>
            <a:r>
              <a:rPr lang="zh-TW" altLang="en-US" b="1" dirty="0"/>
              <a:t>對流胞始終新生於雨帶上風處的</a:t>
            </a:r>
            <a:r>
              <a:rPr lang="en-US" altLang="zh-TW" b="1" dirty="0"/>
              <a:t>echo back building</a:t>
            </a:r>
            <a:r>
              <a:rPr lang="zh-TW" altLang="en-US" dirty="0"/>
              <a:t>與</a:t>
            </a:r>
            <a:r>
              <a:rPr lang="zh-TW" altLang="en-US" b="1" dirty="0"/>
              <a:t>對流胞始終新生於多重平行雨帶移動方向之上游處</a:t>
            </a:r>
            <a:r>
              <a:rPr lang="en-US" altLang="zh-TW" b="1" dirty="0"/>
              <a:t>(</a:t>
            </a:r>
            <a:r>
              <a:rPr lang="zh-TW" altLang="en-US" b="1" dirty="0"/>
              <a:t>反方向</a:t>
            </a:r>
            <a:r>
              <a:rPr lang="en-US" altLang="zh-TW" b="1" dirty="0"/>
              <a:t>)</a:t>
            </a:r>
            <a:r>
              <a:rPr lang="zh-TW" altLang="en-US" b="1" dirty="0"/>
              <a:t>的</a:t>
            </a:r>
            <a:r>
              <a:rPr lang="en-US" altLang="zh-TW" b="1" dirty="0"/>
              <a:t>rainband back building</a:t>
            </a:r>
            <a:r>
              <a:rPr lang="zh-TW" altLang="en-US" dirty="0"/>
              <a:t>兩大種類。作者的研究亦顯示有</a:t>
            </a:r>
            <a:r>
              <a:rPr lang="en-US" altLang="zh-TW" dirty="0"/>
              <a:t>69%</a:t>
            </a:r>
            <a:r>
              <a:rPr lang="zh-TW" altLang="en-US" dirty="0"/>
              <a:t>的多重平行雨帶具有</a:t>
            </a:r>
            <a:r>
              <a:rPr lang="en-US" altLang="zh-TW" dirty="0"/>
              <a:t>back</a:t>
            </a:r>
            <a:r>
              <a:rPr lang="zh-TW" altLang="en-US" dirty="0"/>
              <a:t> </a:t>
            </a:r>
            <a:r>
              <a:rPr lang="en-US" altLang="zh-TW" dirty="0"/>
              <a:t>building</a:t>
            </a:r>
            <a:r>
              <a:rPr lang="zh-TW" altLang="en-US" dirty="0"/>
              <a:t>的特徵，而且有</a:t>
            </a:r>
            <a:r>
              <a:rPr lang="en-US" altLang="zh-TW" dirty="0"/>
              <a:t>62%</a:t>
            </a:r>
            <a:r>
              <a:rPr lang="zh-TW" altLang="en-US" dirty="0"/>
              <a:t>的多重平行雨帶是透過</a:t>
            </a:r>
            <a:r>
              <a:rPr lang="en-US" altLang="zh-TW" dirty="0"/>
              <a:t>back building</a:t>
            </a:r>
            <a:r>
              <a:rPr lang="zh-TW" altLang="en-US" dirty="0"/>
              <a:t>的機制在其</a:t>
            </a:r>
            <a:r>
              <a:rPr lang="en-US" altLang="zh-TW" dirty="0"/>
              <a:t>parent MCSs</a:t>
            </a:r>
            <a:r>
              <a:rPr lang="zh-TW" altLang="en-US" dirty="0"/>
              <a:t>的冷池區域所生成，因此除了剛剛講過的環境水平風切與垂直風切以外，</a:t>
            </a:r>
            <a:r>
              <a:rPr lang="zh-TW" altLang="en-US" b="1" dirty="0"/>
              <a:t>冷池在多重平行雨帶的生成過程中亦扮演了非常重要的角色</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而</a:t>
            </a:r>
            <a:r>
              <a:rPr lang="en-US" altLang="zh-TW" dirty="0"/>
              <a:t>back</a:t>
            </a:r>
            <a:r>
              <a:rPr lang="zh-TW" altLang="en-US" dirty="0"/>
              <a:t> </a:t>
            </a:r>
            <a:r>
              <a:rPr lang="en-US" altLang="zh-TW" dirty="0"/>
              <a:t>building</a:t>
            </a:r>
            <a:r>
              <a:rPr lang="zh-TW" altLang="en-US" dirty="0"/>
              <a:t>的形態對於多重平行雨帶的影響主要反映在其移動速度與影響的時間上。根據作者的統計，</a:t>
            </a:r>
            <a:r>
              <a:rPr lang="en-US" altLang="zh-TW" dirty="0"/>
              <a:t>double back</a:t>
            </a:r>
            <a:r>
              <a:rPr lang="zh-TW" altLang="en-US" dirty="0"/>
              <a:t> </a:t>
            </a:r>
            <a:r>
              <a:rPr lang="en-US" altLang="zh-TW" dirty="0"/>
              <a:t>building</a:t>
            </a:r>
            <a:r>
              <a:rPr lang="zh-TW" altLang="en-US" dirty="0"/>
              <a:t>，也就是同時具有</a:t>
            </a:r>
            <a:r>
              <a:rPr lang="en-US" altLang="zh-TW" dirty="0"/>
              <a:t>echo back building</a:t>
            </a:r>
            <a:r>
              <a:rPr lang="zh-TW" altLang="en-US" dirty="0"/>
              <a:t>與</a:t>
            </a:r>
            <a:r>
              <a:rPr lang="en-US" altLang="zh-TW" dirty="0"/>
              <a:t>rainband back building</a:t>
            </a:r>
            <a:r>
              <a:rPr lang="zh-TW" altLang="en-US" dirty="0"/>
              <a:t>特徵者的移動速度會是最慢的，小於</a:t>
            </a:r>
            <a:r>
              <a:rPr lang="en-US" altLang="zh-TW" dirty="0"/>
              <a:t>4 m/s</a:t>
            </a:r>
            <a:r>
              <a:rPr lang="zh-TW" altLang="en-US" dirty="0"/>
              <a:t>的比例最高，因此可想而知，</a:t>
            </a:r>
            <a:r>
              <a:rPr lang="en-US" altLang="zh-TW" dirty="0"/>
              <a:t>double back</a:t>
            </a:r>
            <a:r>
              <a:rPr lang="zh-TW" altLang="en-US" dirty="0"/>
              <a:t> </a:t>
            </a:r>
            <a:r>
              <a:rPr lang="en-US" altLang="zh-TW" dirty="0"/>
              <a:t>building</a:t>
            </a:r>
            <a:r>
              <a:rPr lang="zh-TW" altLang="en-US" dirty="0"/>
              <a:t>持續的時間就會是最久的，大於</a:t>
            </a:r>
            <a:r>
              <a:rPr lang="en-US" altLang="zh-TW" dirty="0"/>
              <a:t>3</a:t>
            </a:r>
            <a:r>
              <a:rPr lang="zh-TW" altLang="en-US" dirty="0"/>
              <a:t>小時的比例最高。</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如果我們比較的是單純的</a:t>
            </a:r>
            <a:r>
              <a:rPr lang="en-US" altLang="zh-TW" dirty="0"/>
              <a:t>echo back building</a:t>
            </a:r>
            <a:r>
              <a:rPr lang="zh-TW" altLang="en-US" dirty="0"/>
              <a:t>與</a:t>
            </a:r>
            <a:r>
              <a:rPr lang="en-US" altLang="zh-TW" dirty="0"/>
              <a:t>rainband back building</a:t>
            </a:r>
            <a:r>
              <a:rPr lang="zh-TW" altLang="en-US" dirty="0"/>
              <a:t>，可以發現</a:t>
            </a:r>
            <a:r>
              <a:rPr lang="en-US" altLang="zh-TW" dirty="0"/>
              <a:t>rainband back building</a:t>
            </a:r>
            <a:r>
              <a:rPr lang="zh-TW" altLang="en-US" dirty="0"/>
              <a:t>的移動速度相對較慢，因此持續的時間就會比較長，以防災的角度來看會是比較不利的</a:t>
            </a:r>
            <a:r>
              <a:rPr lang="en-US" altLang="zh-TW" dirty="0"/>
              <a:t>back building</a:t>
            </a:r>
            <a:r>
              <a:rPr lang="zh-TW" altLang="en-US" dirty="0"/>
              <a:t>類型。</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其實這兩張圖就是很符合直覺的結果，</a:t>
            </a:r>
            <a:r>
              <a:rPr lang="en-US" altLang="zh-TW" dirty="0"/>
              <a:t>back building</a:t>
            </a:r>
            <a:r>
              <a:rPr lang="zh-TW" altLang="en-US" dirty="0"/>
              <a:t>會使系統的移動速度減慢，因此其延時就會被拉長，其中又以</a:t>
            </a:r>
            <a:r>
              <a:rPr lang="en-US" altLang="zh-TW" dirty="0"/>
              <a:t>double</a:t>
            </a:r>
            <a:r>
              <a:rPr lang="zh-TW" altLang="en-US" dirty="0"/>
              <a:t> </a:t>
            </a:r>
            <a:r>
              <a:rPr lang="en-US" altLang="zh-TW" dirty="0"/>
              <a:t>back building</a:t>
            </a:r>
            <a:r>
              <a:rPr lang="zh-TW" altLang="en-US" dirty="0"/>
              <a:t>的減速效果最為明顯。對於不具</a:t>
            </a:r>
            <a:r>
              <a:rPr lang="en-US" altLang="zh-TW" dirty="0"/>
              <a:t>back building</a:t>
            </a:r>
            <a:r>
              <a:rPr lang="zh-TW" altLang="en-US" dirty="0"/>
              <a:t>特徵的系統而言，其移動的速度最快，同時也很快就會消散，約有高達</a:t>
            </a:r>
            <a:r>
              <a:rPr lang="en-US" altLang="zh-TW" dirty="0"/>
              <a:t>61%</a:t>
            </a:r>
            <a:r>
              <a:rPr lang="zh-TW" altLang="en-US" dirty="0"/>
              <a:t>的個案之生命期不足</a:t>
            </a:r>
            <a:r>
              <a:rPr lang="en-US" altLang="zh-TW" dirty="0"/>
              <a:t>1</a:t>
            </a:r>
            <a:r>
              <a:rPr lang="zh-TW" altLang="en-US" dirty="0"/>
              <a:t>小時。</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作者也針對了多重平行雨帶內部所含之雨帶數量及雨帶之間的間隔距離進行統計。就雨帶數量而言，以具有</a:t>
            </a:r>
            <a:r>
              <a:rPr lang="en-US" altLang="zh-TW" dirty="0"/>
              <a:t>3~4</a:t>
            </a:r>
            <a:r>
              <a:rPr lang="zh-TW" altLang="en-US" dirty="0"/>
              <a:t>條雨帶的個案為主，其中又以</a:t>
            </a:r>
            <a:r>
              <a:rPr lang="en-US" altLang="zh-TW" dirty="0"/>
              <a:t>4</a:t>
            </a:r>
            <a:r>
              <a:rPr lang="zh-TW" altLang="en-US" dirty="0"/>
              <a:t>條雨帶的類型最為常見，此時，我們可以發現</a:t>
            </a:r>
            <a:r>
              <a:rPr lang="en-US" altLang="zh-TW" dirty="0"/>
              <a:t>differentiation type</a:t>
            </a:r>
            <a:r>
              <a:rPr lang="zh-TW" altLang="en-US" dirty="0"/>
              <a:t>所含的雨帶數量會較</a:t>
            </a:r>
            <a:r>
              <a:rPr lang="en-US" altLang="zh-TW" dirty="0"/>
              <a:t>initiation type</a:t>
            </a:r>
            <a:r>
              <a:rPr lang="zh-TW" altLang="en-US" dirty="0"/>
              <a:t>多；同時，隨著內部所含的雨帶數量增加，個案的數量也會隨之減少。</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就雨帶之間的間隔距離而言，可以發現不管我們看的是整體、</a:t>
            </a:r>
            <a:r>
              <a:rPr lang="en-US" altLang="zh-TW" dirty="0"/>
              <a:t>initiation type</a:t>
            </a:r>
            <a:r>
              <a:rPr lang="zh-TW" altLang="en-US" dirty="0"/>
              <a:t>或</a:t>
            </a:r>
            <a:r>
              <a:rPr lang="en-US" altLang="zh-TW" dirty="0"/>
              <a:t>differentiation type</a:t>
            </a:r>
            <a:r>
              <a:rPr lang="zh-TW" altLang="en-US" dirty="0"/>
              <a:t>，雨帶之間的距離大約都落在</a:t>
            </a:r>
            <a:r>
              <a:rPr lang="en-US" altLang="zh-TW" dirty="0"/>
              <a:t>30~50</a:t>
            </a:r>
            <a:r>
              <a:rPr lang="zh-TW" altLang="en-US" dirty="0"/>
              <a:t>公里之間，彼此的差異並不明顯。</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最後，我們看到的是多重平行雨帶在降雨特徵上的統計結果。一般而言，多重平行雨帶的出現往往會造成累積雨量的增加，由圖</a:t>
            </a:r>
            <a:r>
              <a:rPr lang="en-US" altLang="zh-TW" dirty="0"/>
              <a:t>(a)</a:t>
            </a:r>
            <a:r>
              <a:rPr lang="zh-TW" altLang="en-US" dirty="0"/>
              <a:t>，我們可知其最大的一小時累積雨量可以達到</a:t>
            </a:r>
            <a:r>
              <a:rPr lang="en-US" altLang="zh-TW" dirty="0"/>
              <a:t>160</a:t>
            </a:r>
            <a:r>
              <a:rPr lang="zh-TW" altLang="en-US" dirty="0"/>
              <a:t>毫米左右，而平均值則約為</a:t>
            </a:r>
            <a:r>
              <a:rPr lang="en-US" altLang="zh-TW" dirty="0"/>
              <a:t>39</a:t>
            </a:r>
            <a:r>
              <a:rPr lang="zh-TW" altLang="en-US" dirty="0"/>
              <a:t>毫米。同時，在北緯</a:t>
            </a:r>
            <a:r>
              <a:rPr lang="en-US" altLang="zh-TW" dirty="0"/>
              <a:t>30</a:t>
            </a:r>
            <a:r>
              <a:rPr lang="zh-TW" altLang="en-US" dirty="0"/>
              <a:t>度以南的多重平行雨帶不論在最大的或平均的一小時累積雨量上，都較在北緯</a:t>
            </a:r>
            <a:r>
              <a:rPr lang="en-US" altLang="zh-TW" dirty="0"/>
              <a:t>30</a:t>
            </a:r>
            <a:r>
              <a:rPr lang="zh-TW" altLang="en-US" dirty="0"/>
              <a:t>度以北者大。</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圖</a:t>
            </a:r>
            <a:r>
              <a:rPr lang="en-US" altLang="zh-TW" dirty="0"/>
              <a:t>(b)</a:t>
            </a:r>
            <a:r>
              <a:rPr lang="zh-TW" altLang="en-US" dirty="0"/>
              <a:t>則是</a:t>
            </a:r>
            <a:r>
              <a:rPr lang="en-US" altLang="zh-TW" dirty="0"/>
              <a:t>MPRB period</a:t>
            </a:r>
            <a:r>
              <a:rPr lang="zh-TW" altLang="en-US" dirty="0"/>
              <a:t>與相鄰的非</a:t>
            </a:r>
            <a:r>
              <a:rPr lang="en-US" altLang="zh-TW" dirty="0"/>
              <a:t>MPRB period</a:t>
            </a:r>
            <a:r>
              <a:rPr lang="zh-TW" altLang="en-US" dirty="0"/>
              <a:t>之間的最大時雨量比較</a:t>
            </a:r>
            <a:r>
              <a:rPr lang="en-US" altLang="zh-TW" dirty="0"/>
              <a:t>(</a:t>
            </a:r>
            <a:r>
              <a:rPr lang="zh-TW" altLang="en-US" dirty="0"/>
              <a:t>兩者</a:t>
            </a:r>
            <a:r>
              <a:rPr lang="en-US" altLang="zh-TW" dirty="0"/>
              <a:t>with the same length of time)</a:t>
            </a:r>
            <a:r>
              <a:rPr lang="zh-TW" altLang="en-US" dirty="0"/>
              <a:t>，我們可以發現整體來說，在</a:t>
            </a:r>
            <a:r>
              <a:rPr lang="en-US" altLang="zh-TW" dirty="0"/>
              <a:t>MPRB period</a:t>
            </a:r>
            <a:r>
              <a:rPr lang="zh-TW" altLang="en-US" dirty="0"/>
              <a:t>內的最大時雨量相較於非</a:t>
            </a:r>
            <a:r>
              <a:rPr lang="en-US" altLang="zh-TW" dirty="0"/>
              <a:t>MPRB period</a:t>
            </a:r>
            <a:r>
              <a:rPr lang="zh-TW" altLang="en-US" dirty="0"/>
              <a:t>內的最大時雨量有所增加的個案佔了</a:t>
            </a:r>
            <a:r>
              <a:rPr lang="en-US" altLang="zh-TW" dirty="0"/>
              <a:t>71%</a:t>
            </a:r>
            <a:r>
              <a:rPr lang="zh-TW" altLang="en-US" dirty="0"/>
              <a:t>，其中增加超過</a:t>
            </a:r>
            <a:r>
              <a:rPr lang="en-US" altLang="zh-TW" dirty="0"/>
              <a:t>5</a:t>
            </a:r>
            <a:r>
              <a:rPr lang="zh-TW" altLang="en-US" dirty="0"/>
              <a:t>毫米者佔了</a:t>
            </a:r>
            <a:r>
              <a:rPr lang="en-US" altLang="zh-TW" dirty="0"/>
              <a:t>50%</a:t>
            </a:r>
            <a:r>
              <a:rPr lang="zh-TW" altLang="en-US" dirty="0"/>
              <a:t> </a:t>
            </a:r>
            <a:r>
              <a:rPr lang="en-US" altLang="zh-TW" dirty="0"/>
              <a:t>(17%</a:t>
            </a:r>
            <a:r>
              <a:rPr lang="zh-TW" altLang="en-US" dirty="0"/>
              <a:t> </a:t>
            </a:r>
            <a:r>
              <a:rPr lang="en-US" altLang="zh-TW" dirty="0"/>
              <a:t>+</a:t>
            </a:r>
            <a:r>
              <a:rPr lang="zh-TW" altLang="en-US" dirty="0"/>
              <a:t> </a:t>
            </a:r>
            <a:r>
              <a:rPr lang="en-US" altLang="zh-TW" dirty="0"/>
              <a:t>33%)</a:t>
            </a:r>
            <a:r>
              <a:rPr lang="zh-TW" altLang="en-US" dirty="0"/>
              <a:t>，而增加超過</a:t>
            </a:r>
            <a:r>
              <a:rPr lang="en-US" altLang="zh-TW" dirty="0"/>
              <a:t>10</a:t>
            </a:r>
            <a:r>
              <a:rPr lang="zh-TW" altLang="en-US" dirty="0"/>
              <a:t>毫米者則佔了</a:t>
            </a:r>
            <a:r>
              <a:rPr lang="en-US" altLang="zh-TW" dirty="0"/>
              <a:t>33%</a:t>
            </a:r>
            <a:r>
              <a:rPr lang="zh-TW" altLang="en-US" dirty="0"/>
              <a:t>。</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下方的四張圖則為四個不同個案的逐時累積雨量圖，據此我們發現在所有的</a:t>
            </a:r>
            <a:r>
              <a:rPr lang="en-US" altLang="zh-TW" dirty="0"/>
              <a:t>MPRB period</a:t>
            </a:r>
            <a:r>
              <a:rPr lang="zh-TW" altLang="en-US" dirty="0"/>
              <a:t>中，都可以看到降水的極值存在，呼應了先前所述之「多重平行雨帶的出現往往會造成累積雨量的增加」。</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just">
              <a:buFont typeface="Arial" panose="020B0604020202020204" pitchFamily="34" charset="0"/>
              <a:buNone/>
            </a:pPr>
            <a:r>
              <a:rPr lang="zh-TW" altLang="en-US" dirty="0"/>
              <a:t>那當多重平行雨帶具有</a:t>
            </a:r>
            <a:r>
              <a:rPr lang="en-US" altLang="zh-TW" dirty="0"/>
              <a:t>training effect</a:t>
            </a:r>
            <a:r>
              <a:rPr lang="zh-TW" altLang="en-US" dirty="0"/>
              <a:t>或</a:t>
            </a:r>
            <a:r>
              <a:rPr lang="en-US" altLang="zh-TW" dirty="0"/>
              <a:t>back building</a:t>
            </a:r>
            <a:r>
              <a:rPr lang="zh-TW" altLang="en-US" dirty="0"/>
              <a:t>的特徵時，對其時雨量有沒有什麼影響呢</a:t>
            </a:r>
            <a:r>
              <a:rPr lang="en-US" altLang="zh-TW" dirty="0"/>
              <a:t>?</a:t>
            </a:r>
            <a:r>
              <a:rPr lang="zh-TW" altLang="en-US" dirty="0"/>
              <a:t>會增加的更多嗎</a:t>
            </a:r>
            <a:r>
              <a:rPr lang="en-US" altLang="zh-TW" dirty="0"/>
              <a:t>?</a:t>
            </a:r>
            <a:r>
              <a:rPr lang="zh-TW" altLang="en-US" dirty="0"/>
              <a:t>答案是，會的。</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左圖描述的是</a:t>
            </a:r>
            <a:r>
              <a:rPr lang="en-US" altLang="zh-TW" dirty="0"/>
              <a:t>training effect</a:t>
            </a:r>
            <a:r>
              <a:rPr lang="zh-TW" altLang="en-US" dirty="0"/>
              <a:t>與時雨量之間的統計結果，右圖描述的則是</a:t>
            </a:r>
            <a:r>
              <a:rPr lang="en-US" altLang="zh-TW" dirty="0"/>
              <a:t>back building</a:t>
            </a:r>
            <a:r>
              <a:rPr lang="zh-TW" altLang="en-US" dirty="0"/>
              <a:t>與時雨量之間的統計結果，我們可以很明顯地看到不論是</a:t>
            </a:r>
            <a:r>
              <a:rPr lang="en-US" altLang="zh-TW" dirty="0"/>
              <a:t>training effect</a:t>
            </a:r>
            <a:r>
              <a:rPr lang="zh-TW" altLang="en-US" dirty="0"/>
              <a:t>或</a:t>
            </a:r>
            <a:r>
              <a:rPr lang="en-US" altLang="zh-TW" dirty="0"/>
              <a:t>back building</a:t>
            </a:r>
            <a:r>
              <a:rPr lang="zh-TW" altLang="en-US" dirty="0"/>
              <a:t>，相比於沒有這些效果的多重平行雨帶個案而言，其時雨量都較高，尤其又以</a:t>
            </a:r>
            <a:r>
              <a:rPr lang="en-US" altLang="zh-TW" dirty="0"/>
              <a:t>double training</a:t>
            </a:r>
            <a:r>
              <a:rPr lang="zh-TW" altLang="en-US" dirty="0"/>
              <a:t>與</a:t>
            </a:r>
            <a:r>
              <a:rPr lang="en-US" altLang="zh-TW" dirty="0"/>
              <a:t>double back building</a:t>
            </a:r>
            <a:r>
              <a:rPr lang="zh-TW" altLang="en-US" dirty="0"/>
              <a:t>所造成的</a:t>
            </a:r>
            <a:r>
              <a:rPr lang="en-US" altLang="zh-TW" dirty="0"/>
              <a:t>rainfall enhancement</a:t>
            </a:r>
            <a:r>
              <a:rPr lang="zh-TW" altLang="en-US" dirty="0"/>
              <a:t>效果最為顯著。</a:t>
            </a:r>
            <a:endParaRPr lang="en-US" altLang="zh-TW" dirty="0"/>
          </a:p>
          <a:p>
            <a:pPr marL="0" indent="0" algn="just">
              <a:buFont typeface="Arial" panose="020B0604020202020204" pitchFamily="34" charset="0"/>
              <a:buNone/>
            </a:pPr>
            <a:endParaRPr lang="en-US" altLang="zh-TW" dirty="0"/>
          </a:p>
          <a:p>
            <a:pPr marL="0" indent="0" algn="just">
              <a:buFont typeface="Arial" panose="020B0604020202020204" pitchFamily="34" charset="0"/>
              <a:buNone/>
            </a:pPr>
            <a:r>
              <a:rPr lang="zh-TW" altLang="en-US" dirty="0"/>
              <a:t>而就如同先前所述，</a:t>
            </a:r>
            <a:r>
              <a:rPr lang="en-US" altLang="zh-TW" dirty="0"/>
              <a:t>back building</a:t>
            </a:r>
            <a:r>
              <a:rPr lang="zh-TW" altLang="en-US" dirty="0"/>
              <a:t>之所以可以產生</a:t>
            </a:r>
            <a:r>
              <a:rPr lang="en-US" altLang="zh-TW" dirty="0"/>
              <a:t>rainfall enhancement</a:t>
            </a:r>
            <a:r>
              <a:rPr lang="zh-TW" altLang="en-US" dirty="0"/>
              <a:t>，主要是與其會減慢系統的移速並增加</a:t>
            </a:r>
            <a:r>
              <a:rPr lang="en-US" altLang="zh-TW" dirty="0"/>
              <a:t>duration</a:t>
            </a:r>
            <a:r>
              <a:rPr lang="zh-TW" altLang="en-US" dirty="0"/>
              <a:t>所致。</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dirty="0"/>
              <a:t>多重平行雨帶可以依照其形成過程的不同而區分為兩類，其一為</a:t>
            </a:r>
            <a:r>
              <a:rPr lang="en-US" altLang="zh-TW" dirty="0"/>
              <a:t>initiation type</a:t>
            </a:r>
            <a:r>
              <a:rPr lang="zh-TW" altLang="en-US" dirty="0"/>
              <a:t>，其二則為</a:t>
            </a:r>
            <a:r>
              <a:rPr lang="en-US" altLang="zh-TW" dirty="0"/>
              <a:t>differentiation type</a:t>
            </a:r>
            <a:r>
              <a:rPr lang="zh-TW" altLang="en-US" dirty="0"/>
              <a:t>，在作者於</a:t>
            </a:r>
            <a:r>
              <a:rPr lang="en-US" altLang="zh-TW" dirty="0"/>
              <a:t>2016</a:t>
            </a:r>
            <a:r>
              <a:rPr lang="zh-TW" altLang="en-US" dirty="0"/>
              <a:t>年至</a:t>
            </a:r>
            <a:r>
              <a:rPr lang="en-US" altLang="zh-TW" dirty="0"/>
              <a:t>2020</a:t>
            </a:r>
            <a:r>
              <a:rPr lang="zh-TW" altLang="en-US" dirty="0"/>
              <a:t>年總共五年的分析中，約有將近三分之二的個案屬於</a:t>
            </a:r>
            <a:r>
              <a:rPr lang="en-US" altLang="zh-TW" dirty="0"/>
              <a:t>differentiation</a:t>
            </a:r>
            <a:r>
              <a:rPr lang="zh-TW" altLang="en-US" dirty="0"/>
              <a:t> </a:t>
            </a:r>
            <a:r>
              <a:rPr lang="en-US" altLang="zh-TW" dirty="0"/>
              <a:t>type</a:t>
            </a:r>
            <a:r>
              <a:rPr lang="zh-TW" altLang="en-US" dirty="0"/>
              <a:t>。</a:t>
            </a:r>
            <a:endParaRPr lang="en-US" altLang="zh-TW" dirty="0"/>
          </a:p>
          <a:p>
            <a:pPr algn="just"/>
            <a:endParaRPr lang="en-US" altLang="zh-TW" dirty="0"/>
          </a:p>
          <a:p>
            <a:pPr algn="just"/>
            <a:r>
              <a:rPr lang="zh-TW" altLang="en-US" dirty="0"/>
              <a:t>對於多重平行雨帶的生成、分布與走向而言，最重要的影響因子為背景綜觀尺度的流場，包含了水平風切、</a:t>
            </a:r>
            <a:r>
              <a:rPr lang="en-US" altLang="zh-TW" dirty="0"/>
              <a:t>850</a:t>
            </a:r>
            <a:r>
              <a:rPr lang="zh-TW" altLang="en-US" dirty="0"/>
              <a:t> </a:t>
            </a:r>
            <a:r>
              <a:rPr lang="en-US" altLang="zh-TW" dirty="0"/>
              <a:t>hPa</a:t>
            </a:r>
            <a:r>
              <a:rPr lang="zh-TW" altLang="en-US" dirty="0"/>
              <a:t>等壓面處的低層西南風噴流，以及低層大氣的垂直風切，其中又以</a:t>
            </a:r>
            <a:r>
              <a:rPr lang="en-US" altLang="zh-TW" dirty="0"/>
              <a:t>0~1</a:t>
            </a:r>
            <a:r>
              <a:rPr lang="zh-TW" altLang="en-US" dirty="0"/>
              <a:t>公里的垂直風切貢獻最大，而其機制主要與對流胞的平流作用相關，並不適合利用</a:t>
            </a:r>
            <a:r>
              <a:rPr lang="en-US" altLang="zh-TW" dirty="0"/>
              <a:t>RKW</a:t>
            </a:r>
            <a:r>
              <a:rPr lang="zh-TW" altLang="en-US" dirty="0"/>
              <a:t>理論來解釋。</a:t>
            </a:r>
            <a:r>
              <a:rPr lang="en-US" altLang="zh-TW" dirty="0"/>
              <a:t>(</a:t>
            </a:r>
            <a:r>
              <a:rPr lang="zh-TW" altLang="en-US" dirty="0"/>
              <a:t>當然，冷池的影響也是另外一個重要的因素</a:t>
            </a:r>
            <a:r>
              <a:rPr lang="en-US" altLang="zh-TW" dirty="0"/>
              <a:t>)</a:t>
            </a:r>
          </a:p>
          <a:p>
            <a:pPr algn="just"/>
            <a:endParaRPr lang="en-US" altLang="zh-TW" dirty="0"/>
          </a:p>
          <a:p>
            <a:pPr algn="just"/>
            <a:r>
              <a:rPr lang="zh-TW" altLang="en-US" dirty="0"/>
              <a:t>最後，由於多重平行雨帶往往因</a:t>
            </a:r>
            <a:r>
              <a:rPr lang="en-US" altLang="zh-TW" dirty="0"/>
              <a:t>training effect</a:t>
            </a:r>
            <a:r>
              <a:rPr lang="zh-TW" altLang="en-US" dirty="0"/>
              <a:t>或</a:t>
            </a:r>
            <a:r>
              <a:rPr lang="en-US" altLang="zh-TW" dirty="0"/>
              <a:t>back building</a:t>
            </a:r>
            <a:r>
              <a:rPr lang="zh-TW" altLang="en-US" dirty="0"/>
              <a:t>的作用而使移動速度減慢，因此其對於局地的降水常有增強的效果，稱為</a:t>
            </a:r>
            <a:r>
              <a:rPr lang="en-US" altLang="zh-TW" dirty="0"/>
              <a:t>rainfall enhancement</a:t>
            </a:r>
            <a:r>
              <a:rPr lang="zh-TW" altLang="en-US" dirty="0"/>
              <a:t>；不過幸好其生命期</a:t>
            </a:r>
            <a:r>
              <a:rPr lang="en-US" altLang="zh-TW" dirty="0"/>
              <a:t>(</a:t>
            </a:r>
            <a:r>
              <a:rPr lang="zh-TW" altLang="en-US" dirty="0"/>
              <a:t>或說降水延時</a:t>
            </a:r>
            <a:r>
              <a:rPr lang="en-US" altLang="zh-TW" dirty="0"/>
              <a:t>)</a:t>
            </a:r>
            <a:r>
              <a:rPr lang="zh-TW" altLang="en-US" dirty="0"/>
              <a:t>通常都比較短，甚至小於</a:t>
            </a:r>
            <a:r>
              <a:rPr lang="en-US" altLang="zh-TW" dirty="0"/>
              <a:t>1</a:t>
            </a:r>
            <a:r>
              <a:rPr lang="zh-TW" altLang="en-US" dirty="0"/>
              <a:t>小時，因此在某種程度上可以降低發生極端劇烈降水的可能性，就防災的角度而言是有利的。</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60611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此格式為</a:t>
            </a:r>
            <a:r>
              <a:rPr lang="en-US" altLang="zh-TW" dirty="0"/>
              <a:t>APA</a:t>
            </a:r>
            <a:r>
              <a:rPr lang="zh-TW" altLang="en-US" dirty="0"/>
              <a:t>第七版，與</a:t>
            </a:r>
            <a:r>
              <a:rPr lang="en-US" altLang="zh-TW" dirty="0"/>
              <a:t>AMS</a:t>
            </a:r>
            <a:r>
              <a:rPr lang="zh-TW" altLang="en-US" dirty="0"/>
              <a:t>規定之格式略有不同。</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828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這是我的報告大綱，分成此處所列的五個部分。</a:t>
            </a:r>
            <a:endParaRPr lang="en-US" altLang="zh-TW" dirty="0"/>
          </a:p>
          <a:p>
            <a:endParaRPr lang="en-US" altLang="zh-TW" dirty="0"/>
          </a:p>
          <a:p>
            <a:r>
              <a:rPr lang="zh-TW" altLang="en-US" dirty="0"/>
              <a:t>首先，會先介紹一下中尺度對流系統</a:t>
            </a:r>
            <a:r>
              <a:rPr lang="en-US" altLang="zh-TW" dirty="0"/>
              <a:t>(MCSs)</a:t>
            </a:r>
            <a:r>
              <a:rPr lang="zh-TW" altLang="en-US" dirty="0"/>
              <a:t>的各種型態與過往研究，並引入多重平行雨帶的概念；接著，將介紹本篇文章所使用的資料及分析方法；再來進入統計結果的呈現，包含多重平行雨帶在時、空上的分布特徵、移動特徵、形態學與降水特徵；最後，進入總結的部分。</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5231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dirty="0"/>
              <a:t>中尺度對流系統</a:t>
            </a:r>
            <a:r>
              <a:rPr lang="en-US" altLang="zh-TW" dirty="0"/>
              <a:t>(</a:t>
            </a:r>
            <a:r>
              <a:rPr lang="zh-TW" altLang="en-US" dirty="0"/>
              <a:t>簡稱為</a:t>
            </a:r>
            <a:r>
              <a:rPr lang="en-US" altLang="zh-TW" dirty="0"/>
              <a:t>MCS)</a:t>
            </a:r>
            <a:r>
              <a:rPr lang="zh-TW" altLang="en-US" dirty="0"/>
              <a:t>是一種常見的降水系統，其空間尺度</a:t>
            </a:r>
            <a:r>
              <a:rPr lang="en-US" altLang="zh-TW" dirty="0"/>
              <a:t>(</a:t>
            </a:r>
            <a:r>
              <a:rPr lang="zh-TW" altLang="en-US" dirty="0"/>
              <a:t>也就是延展的範圍</a:t>
            </a:r>
            <a:r>
              <a:rPr lang="en-US" altLang="zh-TW" dirty="0"/>
              <a:t>)</a:t>
            </a:r>
            <a:r>
              <a:rPr lang="zh-TW" altLang="en-US" dirty="0"/>
              <a:t>至少在水平某一方向上需要為</a:t>
            </a:r>
            <a:r>
              <a:rPr lang="en-US" altLang="zh-TW" dirty="0"/>
              <a:t>100</a:t>
            </a:r>
            <a:r>
              <a:rPr lang="zh-TW" altLang="en-US" dirty="0"/>
              <a:t>公里或更大的數量級；而其所伴隨的劇烈天氣現象往往與本身之組織型態緊密相關。</a:t>
            </a:r>
            <a:endParaRPr lang="en-US" altLang="zh-TW" dirty="0"/>
          </a:p>
          <a:p>
            <a:pPr algn="just"/>
            <a:endParaRPr lang="en-US" altLang="zh-TW" dirty="0"/>
          </a:p>
          <a:p>
            <a:pPr algn="just"/>
            <a:r>
              <a:rPr lang="zh-TW" altLang="en-US" dirty="0"/>
              <a:t>根據</a:t>
            </a:r>
            <a:r>
              <a:rPr lang="en-US" altLang="zh-TW" dirty="0"/>
              <a:t>MCS</a:t>
            </a:r>
            <a:r>
              <a:rPr lang="zh-TW" altLang="en-US" dirty="0"/>
              <a:t>對流</a:t>
            </a:r>
            <a:r>
              <a:rPr lang="zh-TW" altLang="en-US" b="1" dirty="0"/>
              <a:t>降水</a:t>
            </a:r>
            <a:r>
              <a:rPr lang="zh-TW" altLang="en-US" dirty="0"/>
              <a:t>區與層狀</a:t>
            </a:r>
            <a:r>
              <a:rPr lang="zh-TW" altLang="en-US" b="1" dirty="0"/>
              <a:t>降水</a:t>
            </a:r>
            <a:r>
              <a:rPr lang="zh-TW" altLang="en-US" dirty="0"/>
              <a:t>區不同的配置方式，我們可以據此定義出各種</a:t>
            </a:r>
            <a:r>
              <a:rPr lang="en-US" altLang="zh-TW" dirty="0"/>
              <a:t>MCS</a:t>
            </a:r>
            <a:r>
              <a:rPr lang="zh-TW" altLang="en-US" dirty="0"/>
              <a:t>的組織型態。許多學者都對此議題進行過很詳細的探討，接下來我們將借用兩篇經典的研究，包含</a:t>
            </a:r>
            <a:r>
              <a:rPr lang="en-US" altLang="zh-TW" dirty="0"/>
              <a:t>Parker and Johnson (2000)</a:t>
            </a:r>
            <a:r>
              <a:rPr lang="zh-TW" altLang="en-US" dirty="0"/>
              <a:t>與</a:t>
            </a:r>
            <a:r>
              <a:rPr lang="en-US" altLang="zh-TW" dirty="0"/>
              <a:t>Gallus et al. (2008)</a:t>
            </a:r>
            <a:r>
              <a:rPr lang="zh-TW" altLang="en-US" dirty="0"/>
              <a:t>，來說明</a:t>
            </a:r>
            <a:r>
              <a:rPr lang="en-US" altLang="zh-TW" dirty="0"/>
              <a:t>MCS</a:t>
            </a:r>
            <a:r>
              <a:rPr lang="zh-TW" altLang="en-US" dirty="0"/>
              <a:t>的組織型態有哪些。</a:t>
            </a:r>
            <a:endParaRPr lang="en-US" altLang="zh-TW" dirty="0"/>
          </a:p>
          <a:p>
            <a:pPr algn="just"/>
            <a:endParaRPr lang="en-US" altLang="zh-TW" dirty="0"/>
          </a:p>
          <a:p>
            <a:pPr algn="just"/>
            <a:r>
              <a:rPr lang="en-US" altLang="zh-TW" b="1" dirty="0"/>
              <a:t>【</a:t>
            </a:r>
            <a:r>
              <a:rPr lang="zh-TW" altLang="en-US" b="1" dirty="0"/>
              <a:t>注意</a:t>
            </a:r>
            <a:r>
              <a:rPr lang="en-US" altLang="zh-TW" b="1" dirty="0"/>
              <a:t>】</a:t>
            </a:r>
          </a:p>
          <a:p>
            <a:pPr algn="just"/>
            <a:r>
              <a:rPr lang="zh-TW" altLang="en-US" dirty="0"/>
              <a:t>對流區可以是對流降水區，也可以是對流雲區；層狀區可以是層狀降水區，也可以是層狀雲區。</a:t>
            </a:r>
            <a:r>
              <a:rPr lang="en-US" altLang="zh-TW" dirty="0"/>
              <a:t>MCS</a:t>
            </a:r>
            <a:r>
              <a:rPr lang="zh-TW" altLang="en-US" dirty="0"/>
              <a:t>之分類是依照對流降水區與層狀降水區之配置不同而做的區分，用字上要精準。</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6264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a:t>
            </a:r>
            <a:r>
              <a:rPr lang="en-US" altLang="zh-TW" dirty="0"/>
              <a:t>Parker and Johnson (2000)</a:t>
            </a:r>
            <a:r>
              <a:rPr lang="zh-TW" altLang="en-US" dirty="0"/>
              <a:t>將線狀對流系統分成三大種類，分別是</a:t>
            </a:r>
            <a:endParaRPr lang="en-US" altLang="zh-TW" dirty="0"/>
          </a:p>
          <a:p>
            <a:pPr marL="171450" indent="-171450">
              <a:buFont typeface="Arial" panose="020B0604020202020204" pitchFamily="34" charset="0"/>
              <a:buChar char="•"/>
            </a:pPr>
            <a:r>
              <a:rPr lang="zh-TW" altLang="en-US" dirty="0"/>
              <a:t>層狀降水區在對流降水區後方的「</a:t>
            </a:r>
            <a:r>
              <a:rPr lang="en-US" altLang="zh-TW" dirty="0"/>
              <a:t>trailing stratiform</a:t>
            </a:r>
            <a:r>
              <a:rPr lang="zh-TW" altLang="en-US" dirty="0"/>
              <a:t>」，簡稱為</a:t>
            </a:r>
            <a:r>
              <a:rPr lang="en-US" altLang="zh-TW" dirty="0"/>
              <a:t>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層狀降水區在對流降水區前方的「</a:t>
            </a:r>
            <a:r>
              <a:rPr lang="en-US" altLang="zh-TW" dirty="0"/>
              <a:t>leading stratiform</a:t>
            </a:r>
            <a:r>
              <a:rPr lang="zh-TW" altLang="en-US" dirty="0"/>
              <a:t>」，簡稱為</a:t>
            </a:r>
            <a:r>
              <a:rPr lang="en-US" altLang="zh-TW" dirty="0"/>
              <a:t>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層狀降水區與對流降水區平行排列的「</a:t>
            </a:r>
            <a:r>
              <a:rPr lang="en-US" altLang="zh-TW" dirty="0"/>
              <a:t>parallel stratiform</a:t>
            </a:r>
            <a:r>
              <a:rPr lang="zh-TW" altLang="en-US" dirty="0"/>
              <a:t>」，簡稱為</a:t>
            </a:r>
            <a:r>
              <a:rPr lang="en-US" altLang="zh-TW" dirty="0"/>
              <a: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zh-TW" altLang="en-US" dirty="0"/>
              <a:t>而</a:t>
            </a:r>
            <a:r>
              <a:rPr lang="en-US" altLang="zh-TW" dirty="0"/>
              <a:t>Gallus et al. (2008)</a:t>
            </a:r>
            <a:r>
              <a:rPr lang="zh-TW" altLang="en-US" dirty="0"/>
              <a:t>則將中尺度對流系統再細分為更多種類，如：獨立的對流胞</a:t>
            </a:r>
            <a:r>
              <a:rPr lang="en-US" altLang="zh-TW" dirty="0"/>
              <a:t>(IC)</a:t>
            </a:r>
            <a:r>
              <a:rPr lang="zh-TW" altLang="en-US" dirty="0"/>
              <a:t>、簇擁在一起的對流胞</a:t>
            </a:r>
            <a:r>
              <a:rPr lang="en-US" altLang="zh-TW" dirty="0"/>
              <a:t>(CC)</a:t>
            </a:r>
            <a:r>
              <a:rPr lang="zh-TW" altLang="en-US" dirty="0"/>
              <a:t>等等的九大類。</a:t>
            </a:r>
            <a:endParaRPr lang="en-US" altLang="zh-TW" dirty="0"/>
          </a:p>
          <a:p>
            <a:endParaRPr lang="en-US" altLang="zh-TW" dirty="0"/>
          </a:p>
          <a:p>
            <a:r>
              <a:rPr lang="en-US" altLang="zh-TW" b="1" dirty="0"/>
              <a:t>【</a:t>
            </a:r>
            <a:r>
              <a:rPr lang="zh-TW" altLang="en-US" b="1" dirty="0"/>
              <a:t>注意</a:t>
            </a:r>
            <a:r>
              <a:rPr lang="en-US" altLang="zh-TW" b="1" dirty="0"/>
              <a:t>】</a:t>
            </a:r>
          </a:p>
          <a:p>
            <a:r>
              <a:rPr lang="en-US" altLang="zh-TW" dirty="0"/>
              <a:t>RKW theory</a:t>
            </a:r>
            <a:r>
              <a:rPr lang="zh-TW" altLang="en-US" dirty="0"/>
              <a:t>主要是在描述層狀降水區在對流降水區後方的</a:t>
            </a:r>
            <a:r>
              <a:rPr lang="en-US" altLang="zh-TW" dirty="0"/>
              <a:t>MCS(</a:t>
            </a:r>
            <a:r>
              <a:rPr lang="zh-TW" altLang="en-US" dirty="0"/>
              <a:t>如：</a:t>
            </a:r>
            <a:r>
              <a:rPr lang="en-US" altLang="zh-TW" dirty="0"/>
              <a:t>TS)</a:t>
            </a:r>
            <a:r>
              <a:rPr lang="zh-TW" altLang="en-US" dirty="0"/>
              <a:t>之發展情況；而且其是在完全平坦的地面上</a:t>
            </a:r>
            <a:r>
              <a:rPr lang="en-US" altLang="zh-TW" dirty="0"/>
              <a:t>(</a:t>
            </a:r>
            <a:r>
              <a:rPr lang="zh-TW" altLang="en-US" dirty="0"/>
              <a:t>無地形</a:t>
            </a:r>
            <a:r>
              <a:rPr lang="en-US" altLang="zh-TW" dirty="0"/>
              <a:t>)</a:t>
            </a:r>
            <a:r>
              <a:rPr lang="zh-TW" altLang="en-US" dirty="0"/>
              <a:t>，同時針對的是</a:t>
            </a:r>
            <a:r>
              <a:rPr lang="en-US" altLang="zh-TW" dirty="0"/>
              <a:t>long-lived</a:t>
            </a:r>
            <a:r>
              <a:rPr lang="zh-TW" altLang="en-US" dirty="0"/>
              <a:t>的</a:t>
            </a:r>
            <a:r>
              <a:rPr lang="en-US" altLang="zh-TW" dirty="0"/>
              <a:t>squall line system</a:t>
            </a:r>
            <a:r>
              <a:rPr lang="zh-TW" altLang="en-US" dirty="0"/>
              <a:t>，生命期至少超過</a:t>
            </a:r>
            <a:r>
              <a:rPr lang="en-US" altLang="zh-TW" dirty="0"/>
              <a:t>12</a:t>
            </a:r>
            <a:r>
              <a:rPr lang="zh-TW" altLang="en-US" dirty="0"/>
              <a:t>小時。</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9284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dirty="0"/>
              <a:t>除此之外，他們也發現當對流系統組織成線狀時，往往會帶來較為劇烈的天氣。</a:t>
            </a:r>
            <a:endParaRPr lang="en-US" altLang="zh-TW" dirty="0"/>
          </a:p>
          <a:p>
            <a:pPr algn="just"/>
            <a:endParaRPr lang="en-US" altLang="zh-TW" dirty="0"/>
          </a:p>
          <a:p>
            <a:pPr algn="just"/>
            <a:r>
              <a:rPr lang="zh-TW" altLang="en-US" dirty="0"/>
              <a:t>羅等人在其</a:t>
            </a:r>
            <a:r>
              <a:rPr lang="en-US" altLang="zh-TW" dirty="0"/>
              <a:t>2014</a:t>
            </a:r>
            <a:r>
              <a:rPr lang="zh-TW" altLang="en-US" dirty="0"/>
              <a:t>年的研究裡發現</a:t>
            </a:r>
            <a:r>
              <a:rPr lang="en-US" altLang="zh-TW" dirty="0"/>
              <a:t>MCS</a:t>
            </a:r>
            <a:r>
              <a:rPr lang="zh-TW" altLang="en-US" dirty="0"/>
              <a:t>含有多重平行雨帶</a:t>
            </a:r>
            <a:r>
              <a:rPr lang="en-US" altLang="zh-TW" dirty="0"/>
              <a:t>(</a:t>
            </a:r>
            <a:r>
              <a:rPr lang="zh-TW" altLang="en-US" dirty="0"/>
              <a:t>簡稱為</a:t>
            </a:r>
            <a:r>
              <a:rPr lang="en-US" altLang="zh-TW" dirty="0"/>
              <a:t>MPRB)</a:t>
            </a:r>
            <a:r>
              <a:rPr lang="zh-TW" altLang="en-US" dirty="0"/>
              <a:t>的結構，這算是此種類型的</a:t>
            </a:r>
            <a:r>
              <a:rPr lang="en-US" altLang="zh-TW" dirty="0"/>
              <a:t>MCS</a:t>
            </a:r>
            <a:r>
              <a:rPr lang="zh-TW" altLang="en-US" dirty="0"/>
              <a:t>首次在研究中被提出，其實際的雷達回波圖結構如圖</a:t>
            </a:r>
            <a:r>
              <a:rPr lang="en-US" altLang="zh-TW" dirty="0"/>
              <a:t>(a)</a:t>
            </a:r>
            <a:r>
              <a:rPr lang="zh-TW" altLang="en-US" dirty="0"/>
              <a:t>所示。針對多重平行雨帶而言，它有以下兩種</a:t>
            </a:r>
            <a:r>
              <a:rPr lang="en-US" altLang="zh-TW" dirty="0"/>
              <a:t>training effects:</a:t>
            </a:r>
          </a:p>
          <a:p>
            <a:pPr marL="171450" indent="-171450" algn="just">
              <a:buFont typeface="Arial" panose="020B0604020202020204" pitchFamily="34" charset="0"/>
              <a:buChar char="•"/>
            </a:pPr>
            <a:r>
              <a:rPr lang="zh-TW" altLang="en-US" dirty="0"/>
              <a:t>當對流胞沿著個別雨帶的走向移動，使回波</a:t>
            </a:r>
            <a:r>
              <a:rPr lang="en-US" altLang="zh-TW" dirty="0"/>
              <a:t>(</a:t>
            </a:r>
            <a:r>
              <a:rPr lang="zh-TW" altLang="en-US" dirty="0"/>
              <a:t>對流胞</a:t>
            </a:r>
            <a:r>
              <a:rPr lang="en-US" altLang="zh-TW" dirty="0"/>
              <a:t>)</a:t>
            </a:r>
            <a:r>
              <a:rPr lang="zh-TW" altLang="en-US" dirty="0"/>
              <a:t>像火車一樣重複通過同一地區</a:t>
            </a:r>
            <a:r>
              <a:rPr lang="en-US" altLang="zh-TW" dirty="0"/>
              <a:t>=&gt;echo training</a:t>
            </a:r>
            <a:r>
              <a:rPr lang="zh-TW" altLang="en-US" dirty="0"/>
              <a:t> </a:t>
            </a:r>
            <a:r>
              <a:rPr lang="en-US" altLang="zh-TW" dirty="0"/>
              <a:t>(</a:t>
            </a:r>
            <a:r>
              <a:rPr lang="zh-TW" altLang="en-US" dirty="0"/>
              <a:t>像火車一樣的回波</a:t>
            </a:r>
            <a:r>
              <a:rPr lang="en-US" altLang="zh-TW" dirty="0"/>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當雨帶本身沿著</a:t>
            </a:r>
            <a:r>
              <a:rPr lang="en-US" altLang="zh-TW" dirty="0"/>
              <a:t>MCS</a:t>
            </a:r>
            <a:r>
              <a:rPr lang="zh-TW" altLang="en-US" dirty="0"/>
              <a:t>移動的方向移動，使雨帶像火車一樣重複通過同一地區</a:t>
            </a:r>
            <a:r>
              <a:rPr lang="en-US" altLang="zh-TW" dirty="0"/>
              <a:t>=&gt;rainband training</a:t>
            </a:r>
            <a:r>
              <a:rPr lang="zh-TW" altLang="en-US" dirty="0"/>
              <a:t> </a:t>
            </a:r>
            <a:r>
              <a:rPr lang="en-US" altLang="zh-TW" dirty="0"/>
              <a:t>(</a:t>
            </a:r>
            <a:r>
              <a:rPr lang="zh-TW" altLang="en-US" dirty="0"/>
              <a:t>像火車一樣的雨帶</a:t>
            </a:r>
            <a:r>
              <a:rPr lang="en-US" altLang="zh-TW" dirty="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dirty="0"/>
              <a:t>圖</a:t>
            </a:r>
            <a:r>
              <a:rPr lang="en-US" altLang="zh-TW" dirty="0"/>
              <a:t>(b)</a:t>
            </a:r>
            <a:r>
              <a:rPr lang="zh-TW" altLang="en-US" dirty="0"/>
              <a:t>則是多重平行雨帶的示意圖，我們可以把它想像成許多條個別雨帶的大總和，是一個整體的概念，在後續資料與方法的章節中還會再提及，因此關於這部分就先留到稍後再做詳細的說明。</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4626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dirty="0"/>
              <a:t>近年來，許多</a:t>
            </a:r>
            <a:r>
              <a:rPr lang="en-US" altLang="zh-TW" dirty="0"/>
              <a:t>case studies</a:t>
            </a:r>
            <a:r>
              <a:rPr lang="zh-TW" altLang="en-US" dirty="0"/>
              <a:t>的重點都放在探討多重平行雨帶的形成機制，包含陣風鋒面將暖空氣舉升、雨帶的快速分裂與重新建立</a:t>
            </a:r>
            <a:r>
              <a:rPr lang="en-US" altLang="zh-TW" dirty="0"/>
              <a:t>(RSRE)</a:t>
            </a:r>
            <a:r>
              <a:rPr lang="zh-TW" altLang="en-US" dirty="0"/>
              <a:t>及地形的影響等。然而，具有多重平行雨帶的</a:t>
            </a:r>
            <a:r>
              <a:rPr lang="en-US" altLang="zh-TW" dirty="0"/>
              <a:t>MCSs</a:t>
            </a:r>
            <a:r>
              <a:rPr lang="zh-TW" altLang="en-US" dirty="0"/>
              <a:t>之時、空分布特徵以及其形成時之環境特徵均尚未被清楚地研究與討論，因此，這便是作者在本篇文章中想要著重的科學議題。</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808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作者進行研究分析的資料來源大致可以分為以下兩類：</a:t>
            </a:r>
            <a:endParaRPr lang="en-US" altLang="zh-TW" dirty="0"/>
          </a:p>
          <a:p>
            <a:pPr marL="171450" indent="-171450">
              <a:buFont typeface="Arial" panose="020B0604020202020204" pitchFamily="34" charset="0"/>
              <a:buChar char="•"/>
            </a:pPr>
            <a:r>
              <a:rPr lang="zh-TW" altLang="en-US" b="1" dirty="0"/>
              <a:t>中國氣象局：區域雷達合成回波圖與綜觀氣象站每小時的降水資料</a:t>
            </a:r>
            <a:endParaRPr lang="en-US" altLang="zh-TW" dirty="0"/>
          </a:p>
          <a:p>
            <a:pPr marL="172800" indent="0">
              <a:buFont typeface="Arial" panose="020B0604020202020204" pitchFamily="34" charset="0"/>
              <a:buNone/>
            </a:pPr>
            <a:r>
              <a:rPr lang="zh-TW" altLang="en-US" dirty="0"/>
              <a:t>雷達回波資料主要是用來辨識</a:t>
            </a:r>
            <a:r>
              <a:rPr lang="en-US" altLang="zh-TW" dirty="0"/>
              <a:t>MCS</a:t>
            </a:r>
            <a:r>
              <a:rPr lang="zh-TW" altLang="en-US" dirty="0"/>
              <a:t>的生成與其後續的發展及演變過程，有採用的仰角為</a:t>
            </a:r>
            <a:r>
              <a:rPr lang="en-US" altLang="zh-TW" dirty="0"/>
              <a:t>0.5</a:t>
            </a:r>
            <a:r>
              <a:rPr lang="zh-TW" altLang="en-US" dirty="0"/>
              <a:t>度、</a:t>
            </a:r>
            <a:r>
              <a:rPr lang="en-US" altLang="zh-TW" dirty="0"/>
              <a:t>1.5</a:t>
            </a:r>
            <a:r>
              <a:rPr lang="zh-TW" altLang="en-US" dirty="0"/>
              <a:t>度與</a:t>
            </a:r>
            <a:r>
              <a:rPr lang="en-US" altLang="zh-TW" dirty="0"/>
              <a:t>2.4</a:t>
            </a:r>
            <a:r>
              <a:rPr lang="zh-TW" altLang="en-US" dirty="0"/>
              <a:t>度</a:t>
            </a:r>
            <a:r>
              <a:rPr lang="en-US" altLang="zh-TW" dirty="0"/>
              <a:t>(</a:t>
            </a:r>
            <a:r>
              <a:rPr lang="zh-TW" altLang="en-US" dirty="0"/>
              <a:t>也就是其雷達前三低的仰角</a:t>
            </a:r>
            <a:r>
              <a:rPr lang="en-US" altLang="zh-TW" dirty="0"/>
              <a:t>)</a:t>
            </a:r>
            <a:r>
              <a:rPr lang="zh-TW" altLang="en-US" dirty="0"/>
              <a:t>。作者制定了一系列的條件與閾值，視情況選擇要使用哪一個仰角的資料，這樣做主要是為了避免低仰角有大範圍的超折射現象</a:t>
            </a:r>
            <a:r>
              <a:rPr lang="en-US" altLang="zh-TW" dirty="0"/>
              <a:t>(</a:t>
            </a:r>
            <a:r>
              <a:rPr lang="zh-TW" altLang="en-US" dirty="0"/>
              <a:t>槽化現象</a:t>
            </a:r>
            <a:r>
              <a:rPr lang="en-US" altLang="zh-TW" dirty="0"/>
              <a:t>)</a:t>
            </a:r>
            <a:r>
              <a:rPr lang="zh-TW" altLang="en-US" dirty="0"/>
              <a:t>與地形的阻擋效應。簡而言之，作者這套方法的精神其實很單純，就是如果這個仰角的資料可能因地形阻擋的緣故有很多缺值，或受到超折射現象的影響而有很多雜波，就選擇使用其他仰角的資料來取代。</a:t>
            </a:r>
            <a:r>
              <a:rPr lang="en-US" altLang="zh-TW" dirty="0"/>
              <a:t>(</a:t>
            </a:r>
            <a:r>
              <a:rPr lang="zh-TW" altLang="en-US" dirty="0"/>
              <a:t>作者並未交代其操作手法的細節</a:t>
            </a:r>
            <a:r>
              <a:rPr lang="en-US" altLang="zh-TW" dirty="0"/>
              <a:t>)</a:t>
            </a:r>
          </a:p>
          <a:p>
            <a:pPr marL="172800" indent="0">
              <a:buFont typeface="Arial" panose="020B0604020202020204" pitchFamily="34" charset="0"/>
              <a:buNone/>
            </a:pPr>
            <a:endParaRPr lang="en-US" altLang="zh-TW" dirty="0"/>
          </a:p>
          <a:p>
            <a:pPr marL="171450" indent="-171450">
              <a:buFont typeface="Arial" panose="020B0604020202020204" pitchFamily="34" charset="0"/>
              <a:buChar char="•"/>
            </a:pPr>
            <a:r>
              <a:rPr lang="en-US" altLang="zh-TW" b="1" dirty="0"/>
              <a:t>ERA5</a:t>
            </a:r>
            <a:r>
              <a:rPr lang="zh-TW" altLang="en-US" b="1" dirty="0"/>
              <a:t>之再分析資料</a:t>
            </a:r>
            <a:endParaRPr lang="en-US" altLang="zh-TW" b="1" dirty="0"/>
          </a:p>
          <a:p>
            <a:pPr marL="172800" indent="0">
              <a:buFont typeface="Arial" panose="020B0604020202020204" pitchFamily="34" charset="0"/>
              <a:buNone/>
            </a:pPr>
            <a:r>
              <a:rPr lang="zh-TW" altLang="en-US" dirty="0"/>
              <a:t>其水平解析度為</a:t>
            </a:r>
            <a:r>
              <a:rPr lang="en-US" altLang="zh-TW" dirty="0"/>
              <a:t>0.25</a:t>
            </a:r>
            <a:r>
              <a:rPr lang="zh-TW" altLang="en-US" dirty="0"/>
              <a:t>度乘上</a:t>
            </a:r>
            <a:r>
              <a:rPr lang="en-US" altLang="zh-TW" dirty="0"/>
              <a:t>0.25</a:t>
            </a:r>
            <a:r>
              <a:rPr lang="zh-TW" altLang="en-US" dirty="0"/>
              <a:t>度，主要是用來分析多重平行雨帶出現時的綜觀環境特徵。</a:t>
            </a:r>
            <a:endParaRPr lang="en-US" altLang="zh-TW"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en-US" altLang="zh-TW" sz="1200" b="1" dirty="0"/>
              <a:t>【</a:t>
            </a:r>
            <a:r>
              <a:rPr lang="zh-TW" altLang="en-US" sz="1200" b="1" dirty="0"/>
              <a:t>補充資料：超折射現象</a:t>
            </a:r>
            <a:r>
              <a:rPr lang="en-US" altLang="zh-TW" sz="1200" b="1" dirty="0"/>
              <a:t>】</a:t>
            </a:r>
          </a:p>
          <a:p>
            <a:pPr marL="0" indent="0">
              <a:buFont typeface="Arial" panose="020B0604020202020204" pitchFamily="34" charset="0"/>
              <a:buNone/>
            </a:pPr>
            <a:r>
              <a:rPr lang="zh-TW" altLang="en-US" sz="1200" dirty="0"/>
              <a:t>當低層大氣存在</a:t>
            </a:r>
            <a:r>
              <a:rPr lang="zh-TW" altLang="en-US" sz="1200" b="1" dirty="0"/>
              <a:t>逆溫</a:t>
            </a:r>
            <a:r>
              <a:rPr lang="en-US" altLang="zh-TW" sz="1200" dirty="0"/>
              <a:t>(inversion)</a:t>
            </a:r>
            <a:r>
              <a:rPr lang="zh-TW" altLang="en-US" sz="1200" dirty="0"/>
              <a:t>現象，或者在剛下過雨使得近地面的空氣</a:t>
            </a:r>
            <a:r>
              <a:rPr lang="zh-TW" altLang="en-US" sz="1200" b="1" dirty="0"/>
              <a:t>相當潮濕</a:t>
            </a:r>
            <a:r>
              <a:rPr lang="zh-TW" altLang="en-US" sz="1200" dirty="0"/>
              <a:t>的狀態下，空氣的折射率將隨高度上升而迅速減小，進一步使雷達電磁波在大氣中傳遞的過程向折射率大的一方偏移，這種電磁波偏移的過程又稱為超折射</a:t>
            </a:r>
            <a:r>
              <a:rPr lang="en-US" altLang="zh-TW" sz="1200" dirty="0"/>
              <a:t>(super refraction)</a:t>
            </a:r>
            <a:r>
              <a:rPr lang="zh-TW" altLang="en-US" sz="1200" dirty="0"/>
              <a:t>現象。當偏移的狀況過於極端，造成雷達波下彎照射到海面或陸地時，來自地表的反射能量會被雷達接收到，因而使雷達螢幕上出現大範圍的弱回波區，但是這種回波屬於非氣象回波，該處實際並無降雨發生。</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4868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sz="1200" dirty="0"/>
              <a:t>有了雷達、降水與再分析資料之後，作者的下一步就開始尋找，究竟多重平行雨帶在哪裡。簡單來說，他主要依據以下的三個步驟來進行：首先，先找出中尺度對流系統</a:t>
            </a:r>
            <a:r>
              <a:rPr lang="en-US" altLang="zh-TW" sz="1200" dirty="0"/>
              <a:t>(MCS)</a:t>
            </a:r>
            <a:r>
              <a:rPr lang="zh-TW" altLang="en-US" sz="1200" dirty="0"/>
              <a:t>的位置，再於這些</a:t>
            </a:r>
            <a:r>
              <a:rPr lang="en-US" altLang="zh-TW" sz="1200" dirty="0"/>
              <a:t>MCS</a:t>
            </a:r>
            <a:r>
              <a:rPr lang="zh-TW" altLang="en-US" sz="1200" dirty="0"/>
              <a:t>中尋找其雨帶，最後，在這些已經尋找出的雨帶中，辨別出哪些屬於多重平行雨帶。</a:t>
            </a:r>
            <a:endParaRPr lang="en-US" altLang="zh-TW" sz="1200" dirty="0"/>
          </a:p>
          <a:p>
            <a:pPr algn="just"/>
            <a:endParaRPr lang="en-US" altLang="zh-TW" sz="1200" dirty="0"/>
          </a:p>
          <a:p>
            <a:pPr algn="just"/>
            <a:r>
              <a:rPr lang="zh-TW" altLang="en-US" sz="1200" dirty="0"/>
              <a:t>在作者的研究中，</a:t>
            </a:r>
            <a:r>
              <a:rPr lang="en-US" altLang="zh-TW" sz="1200" dirty="0"/>
              <a:t>MCS</a:t>
            </a:r>
            <a:r>
              <a:rPr lang="zh-TW" altLang="en-US" sz="1200" dirty="0"/>
              <a:t>必須滿足雷達回波大於</a:t>
            </a:r>
            <a:r>
              <a:rPr lang="en-US" altLang="zh-TW" sz="1200" dirty="0"/>
              <a:t>40</a:t>
            </a:r>
            <a:r>
              <a:rPr lang="zh-TW" altLang="en-US" sz="1200" dirty="0"/>
              <a:t> </a:t>
            </a:r>
            <a:r>
              <a:rPr lang="en-US" altLang="zh-TW" sz="1200" dirty="0"/>
              <a:t>dBZ</a:t>
            </a:r>
            <a:r>
              <a:rPr lang="zh-TW" altLang="en-US" sz="1200" dirty="0"/>
              <a:t>的區域至少要持續三小時，且雷達回波大於</a:t>
            </a:r>
            <a:r>
              <a:rPr lang="en-US" altLang="zh-TW" sz="1200" dirty="0"/>
              <a:t>30</a:t>
            </a:r>
            <a:r>
              <a:rPr lang="zh-TW" altLang="en-US" sz="1200" dirty="0"/>
              <a:t> </a:t>
            </a:r>
            <a:r>
              <a:rPr lang="en-US" altLang="zh-TW" sz="1200" dirty="0"/>
              <a:t>dBZ</a:t>
            </a:r>
            <a:r>
              <a:rPr lang="zh-TW" altLang="en-US" sz="1200" dirty="0"/>
              <a:t>的區域至少在其中一個水平方向上的尺度要超過</a:t>
            </a:r>
            <a:r>
              <a:rPr lang="en-US" altLang="zh-TW" sz="1200" dirty="0"/>
              <a:t>100</a:t>
            </a:r>
            <a:r>
              <a:rPr lang="zh-TW" altLang="en-US" sz="1200" dirty="0"/>
              <a:t>公里並持續三小時以上。滿足這個條件的對流系統，即為本研究中的</a:t>
            </a:r>
            <a:r>
              <a:rPr lang="en-US" altLang="zh-TW" sz="1200" dirty="0"/>
              <a:t>MCS</a:t>
            </a:r>
            <a:r>
              <a:rPr lang="zh-TW" altLang="en-US" sz="1200" dirty="0"/>
              <a:t>。</a:t>
            </a:r>
            <a:endParaRPr lang="en-US" altLang="zh-TW" sz="1200" dirty="0"/>
          </a:p>
          <a:p>
            <a:pPr algn="just"/>
            <a:endParaRPr lang="en-US" altLang="zh-TW" sz="1200" dirty="0"/>
          </a:p>
          <a:p>
            <a:pPr algn="just"/>
            <a:r>
              <a:rPr lang="zh-TW" altLang="en-US" sz="1200" dirty="0"/>
              <a:t>接著在這些</a:t>
            </a:r>
            <a:r>
              <a:rPr lang="en-US" altLang="zh-TW" sz="1200" dirty="0"/>
              <a:t>MCS</a:t>
            </a:r>
            <a:r>
              <a:rPr lang="zh-TW" altLang="en-US" sz="1200" dirty="0"/>
              <a:t>中，若雷達回波超過</a:t>
            </a:r>
            <a:r>
              <a:rPr lang="en-US" altLang="zh-TW" sz="1200" dirty="0"/>
              <a:t>40 dBZ</a:t>
            </a:r>
            <a:r>
              <a:rPr lang="zh-TW" altLang="en-US" sz="1200" dirty="0"/>
              <a:t>的區域之長度超過</a:t>
            </a:r>
            <a:r>
              <a:rPr lang="en-US" altLang="zh-TW" sz="1200" dirty="0"/>
              <a:t>30</a:t>
            </a:r>
            <a:r>
              <a:rPr lang="zh-TW" altLang="en-US" sz="1200" dirty="0"/>
              <a:t>公里，且其長軸與短軸之比超過</a:t>
            </a:r>
            <a:r>
              <a:rPr lang="en-US" altLang="zh-TW" sz="1200" dirty="0"/>
              <a:t>2(</a:t>
            </a:r>
            <a:r>
              <a:rPr lang="zh-TW" altLang="en-US" sz="1200" dirty="0"/>
              <a:t>也就是長軸的長度至少為短軸的兩倍，表示其為帶狀結構</a:t>
            </a:r>
            <a:r>
              <a:rPr lang="en-US" altLang="zh-TW" sz="1200" dirty="0"/>
              <a:t>)</a:t>
            </a:r>
            <a:r>
              <a:rPr lang="zh-TW" altLang="en-US" sz="1200" dirty="0"/>
              <a:t>，則便將這些區域定義為雨帶。</a:t>
            </a:r>
            <a:endParaRPr lang="en-US" altLang="zh-TW" sz="1200" dirty="0"/>
          </a:p>
          <a:p>
            <a:pPr algn="just"/>
            <a:endParaRPr lang="en-US" altLang="zh-TW" sz="1200" dirty="0"/>
          </a:p>
          <a:p>
            <a:pPr algn="just"/>
            <a:r>
              <a:rPr lang="zh-TW" altLang="en-US" sz="1200" dirty="0"/>
              <a:t>最後，這些雨帶如果又滿足以下的三個條件，則稱為多重平行雨帶：第一，至少要有三條雨帶同時存在超過</a:t>
            </a:r>
            <a:r>
              <a:rPr lang="en-US" altLang="zh-TW" sz="1200" dirty="0"/>
              <a:t>20</a:t>
            </a:r>
            <a:r>
              <a:rPr lang="zh-TW" altLang="en-US" sz="1200" dirty="0"/>
              <a:t>分鐘；第二，每條雨帶長軸之間的夾角必須要小於</a:t>
            </a:r>
            <a:r>
              <a:rPr lang="en-US" altLang="zh-TW" sz="1200" dirty="0"/>
              <a:t>45</a:t>
            </a:r>
            <a:r>
              <a:rPr lang="zh-TW" altLang="en-US" sz="1200" dirty="0"/>
              <a:t>度，以確保雨帶之間近乎平行；第三，在平行於每條雨帶的短軸方向上，至少都能找到一條直線能與其他雨帶相交，以確保雨帶之間是屬於同一個群體的。</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6655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63A2D4-9B5A-4065-BF51-73564E7C516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9F34B35-4904-4209-9635-707096497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FBAC3DB-C821-4D31-98CB-DC9F643BE420}"/>
              </a:ext>
            </a:extLst>
          </p:cNvPr>
          <p:cNvSpPr>
            <a:spLocks noGrp="1"/>
          </p:cNvSpPr>
          <p:nvPr>
            <p:ph type="dt" sz="half" idx="10"/>
          </p:nvPr>
        </p:nvSpPr>
        <p:spPr/>
        <p:txBody>
          <a:bodyPr/>
          <a:lstStyle/>
          <a:p>
            <a:fld id="{236678AE-FFBE-4F94-98F0-B3B7D4C39069}"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6C0C5552-9A5B-421F-ADA3-83D93D17271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BFE52F-92B1-4886-8E59-3CE93F6B61FC}"/>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6019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E3CE83-15EE-4073-8023-E9A635E27C2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D13AADA-3949-4EC1-B349-BD2E3870F60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C7E4966-116C-4EE1-BF12-5D3DD4800831}"/>
              </a:ext>
            </a:extLst>
          </p:cNvPr>
          <p:cNvSpPr>
            <a:spLocks noGrp="1"/>
          </p:cNvSpPr>
          <p:nvPr>
            <p:ph type="dt" sz="half" idx="10"/>
          </p:nvPr>
        </p:nvSpPr>
        <p:spPr/>
        <p:txBody>
          <a:bodyPr/>
          <a:lstStyle/>
          <a:p>
            <a:fld id="{CCAE4118-8933-4C76-A7F3-66CA42EB3C1A}"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5115616A-AD62-4CCF-BA3A-7AE2555B1F9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E00D44F-D9BA-4556-9090-0116702C8B29}"/>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42829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4F52203-CA46-442B-8A76-398DE241111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1F87DD6-4815-4BA4-A97B-42B19DB9B51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F7680E-641D-459B-8932-7A0AFD0912C2}"/>
              </a:ext>
            </a:extLst>
          </p:cNvPr>
          <p:cNvSpPr>
            <a:spLocks noGrp="1"/>
          </p:cNvSpPr>
          <p:nvPr>
            <p:ph type="dt" sz="half" idx="10"/>
          </p:nvPr>
        </p:nvSpPr>
        <p:spPr/>
        <p:txBody>
          <a:bodyPr/>
          <a:lstStyle/>
          <a:p>
            <a:fld id="{49822F86-7179-4EDB-91D8-AF993E3AE354}"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48350AAF-094A-4A25-AE43-B08232EF7B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6CFA596-25AA-494C-A025-1C87A67874BC}"/>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95400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9703D6-8693-4F8F-8D5E-3C41201464F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D53D3F5-BA07-40FF-839A-CD13D0CD9B2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066E0D-FC0D-4B50-B38F-219877A45226}"/>
              </a:ext>
            </a:extLst>
          </p:cNvPr>
          <p:cNvSpPr>
            <a:spLocks noGrp="1"/>
          </p:cNvSpPr>
          <p:nvPr>
            <p:ph type="dt" sz="half" idx="10"/>
          </p:nvPr>
        </p:nvSpPr>
        <p:spPr/>
        <p:txBody>
          <a:bodyPr/>
          <a:lstStyle/>
          <a:p>
            <a:fld id="{0E1686E1-7DF6-45AB-86AA-60024FD75FE7}"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70718691-5655-404D-880E-FB286666823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6E59AAB-3D79-4C22-BE77-10A5E0453181}"/>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5090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4C617-BDB6-492D-90FD-45C849702CE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64F8138-CBA6-42A3-A27C-8DB96AB75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3853B5A5-07B2-42BC-A09B-97549D71E3DF}"/>
              </a:ext>
            </a:extLst>
          </p:cNvPr>
          <p:cNvSpPr>
            <a:spLocks noGrp="1"/>
          </p:cNvSpPr>
          <p:nvPr>
            <p:ph type="dt" sz="half" idx="10"/>
          </p:nvPr>
        </p:nvSpPr>
        <p:spPr/>
        <p:txBody>
          <a:bodyPr/>
          <a:lstStyle/>
          <a:p>
            <a:fld id="{AF0AC11F-4F15-4144-AADE-39B7FEFA55A9}"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27E2851E-09DE-4820-B7B2-D226EBD77D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D6A0D2-94DC-4ACC-BAC5-5AC0E6CB0602}"/>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11279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FA1CA8-4743-4518-83D0-F7BBCB92F62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ABEADE9-C87E-4283-9123-59D8BF2F705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D414D22-2768-490A-ADE8-EAB717C1EFD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98EA72C5-E3EE-41A4-BB91-B01FA99535AF}"/>
              </a:ext>
            </a:extLst>
          </p:cNvPr>
          <p:cNvSpPr>
            <a:spLocks noGrp="1"/>
          </p:cNvSpPr>
          <p:nvPr>
            <p:ph type="dt" sz="half" idx="10"/>
          </p:nvPr>
        </p:nvSpPr>
        <p:spPr/>
        <p:txBody>
          <a:bodyPr/>
          <a:lstStyle/>
          <a:p>
            <a:fld id="{47D3D75E-3412-4047-95E5-8B19E361C2A2}"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ECD9A233-B647-4303-956C-D2BF7EBFFB0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FD6DB3-8538-4752-8ADC-937380596B1A}"/>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328699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39809-1EF8-40BC-BA67-BD566DB981B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ED42210-5F4F-4EB2-9CA6-63484D24E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DB91A08-43F4-4E1E-B91E-372C6B81DD4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F3C0A86-286A-42BB-9530-474C27E2C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E244817-D97E-4F1F-97C3-2AEB40BF397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8518E90-459B-410B-B2D3-461DF707B480}"/>
              </a:ext>
            </a:extLst>
          </p:cNvPr>
          <p:cNvSpPr>
            <a:spLocks noGrp="1"/>
          </p:cNvSpPr>
          <p:nvPr>
            <p:ph type="dt" sz="half" idx="10"/>
          </p:nvPr>
        </p:nvSpPr>
        <p:spPr/>
        <p:txBody>
          <a:bodyPr/>
          <a:lstStyle/>
          <a:p>
            <a:fld id="{31B59210-025D-420C-8015-B59F787BB708}" type="datetime1">
              <a:rPr lang="zh-TW" altLang="en-US" smtClean="0"/>
              <a:t>2024/5/28</a:t>
            </a:fld>
            <a:endParaRPr lang="zh-TW" altLang="en-US"/>
          </a:p>
        </p:txBody>
      </p:sp>
      <p:sp>
        <p:nvSpPr>
          <p:cNvPr id="8" name="頁尾版面配置區 7">
            <a:extLst>
              <a:ext uri="{FF2B5EF4-FFF2-40B4-BE49-F238E27FC236}">
                <a16:creationId xmlns:a16="http://schemas.microsoft.com/office/drawing/2014/main" id="{717E3FD4-163D-4C40-BB70-30F179C2143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891FCF6-0831-4382-BEF8-EFABB3E91E1F}"/>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55404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DCE8F7-FD2A-4980-9A8B-C39C48F6C8E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F06805C-FA56-497E-A73F-516D94119F76}"/>
              </a:ext>
            </a:extLst>
          </p:cNvPr>
          <p:cNvSpPr>
            <a:spLocks noGrp="1"/>
          </p:cNvSpPr>
          <p:nvPr>
            <p:ph type="dt" sz="half" idx="10"/>
          </p:nvPr>
        </p:nvSpPr>
        <p:spPr/>
        <p:txBody>
          <a:bodyPr/>
          <a:lstStyle/>
          <a:p>
            <a:fld id="{54BA03E0-D6B4-4A3D-9100-5EA01F48EFF5}" type="datetime1">
              <a:rPr lang="zh-TW" altLang="en-US" smtClean="0"/>
              <a:t>2024/5/28</a:t>
            </a:fld>
            <a:endParaRPr lang="zh-TW" altLang="en-US"/>
          </a:p>
        </p:txBody>
      </p:sp>
      <p:sp>
        <p:nvSpPr>
          <p:cNvPr id="4" name="頁尾版面配置區 3">
            <a:extLst>
              <a:ext uri="{FF2B5EF4-FFF2-40B4-BE49-F238E27FC236}">
                <a16:creationId xmlns:a16="http://schemas.microsoft.com/office/drawing/2014/main" id="{A497E059-6EEC-43F6-AFAD-3EDD388A1E1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7B1F315-E87F-4F5C-8F51-20B04356A336}"/>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48864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814E3BC-3480-4D5D-8C18-84DA07F73934}"/>
              </a:ext>
            </a:extLst>
          </p:cNvPr>
          <p:cNvSpPr>
            <a:spLocks noGrp="1"/>
          </p:cNvSpPr>
          <p:nvPr>
            <p:ph type="dt" sz="half" idx="10"/>
          </p:nvPr>
        </p:nvSpPr>
        <p:spPr/>
        <p:txBody>
          <a:bodyPr/>
          <a:lstStyle/>
          <a:p>
            <a:fld id="{44341E34-2867-4BFB-9690-EC3D8A7C33D1}" type="datetime1">
              <a:rPr lang="zh-TW" altLang="en-US" smtClean="0"/>
              <a:t>2024/5/28</a:t>
            </a:fld>
            <a:endParaRPr lang="zh-TW" altLang="en-US"/>
          </a:p>
        </p:txBody>
      </p:sp>
      <p:sp>
        <p:nvSpPr>
          <p:cNvPr id="3" name="頁尾版面配置區 2">
            <a:extLst>
              <a:ext uri="{FF2B5EF4-FFF2-40B4-BE49-F238E27FC236}">
                <a16:creationId xmlns:a16="http://schemas.microsoft.com/office/drawing/2014/main" id="{10DEA551-343E-4963-AD30-97AA4326693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7C61BC4-9689-45E0-9AFD-9DA2BB495C82}"/>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02676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21738-0AE2-459A-937B-E27B4020373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0E0EF8A-A39E-467E-A363-3D3558DF2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09A776D-2820-461F-876E-F4D44A55B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D4E73F0-2A3F-44FB-AE17-F3B6A12CFB70}"/>
              </a:ext>
            </a:extLst>
          </p:cNvPr>
          <p:cNvSpPr>
            <a:spLocks noGrp="1"/>
          </p:cNvSpPr>
          <p:nvPr>
            <p:ph type="dt" sz="half" idx="10"/>
          </p:nvPr>
        </p:nvSpPr>
        <p:spPr/>
        <p:txBody>
          <a:bodyPr/>
          <a:lstStyle/>
          <a:p>
            <a:fld id="{10348B7B-BD06-4132-A112-36B01993CC52}"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5D603A63-FB2C-47E9-93F4-C8156C5095D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FFB13B6-4518-4AE5-8F05-4367EB76DB60}"/>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427357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9F1F82-C9E2-48FE-95A5-3175DCCD46A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1FD7454-4E16-45F1-8501-7D601BACE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77E0652-44CA-41A4-8D76-BACFD1239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197244F-EE70-483A-90FF-0054713CA5BD}"/>
              </a:ext>
            </a:extLst>
          </p:cNvPr>
          <p:cNvSpPr>
            <a:spLocks noGrp="1"/>
          </p:cNvSpPr>
          <p:nvPr>
            <p:ph type="dt" sz="half" idx="10"/>
          </p:nvPr>
        </p:nvSpPr>
        <p:spPr/>
        <p:txBody>
          <a:bodyPr/>
          <a:lstStyle/>
          <a:p>
            <a:fld id="{F48F3744-DE71-4F08-A8AE-774F84781A12}"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6CAF63DB-9C35-490E-8155-8914491EA1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C180C60-E689-4CC7-8EFF-7021F628B26B}"/>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93816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13000"/>
          </a:srgb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E643BD8-FFE8-40E6-8307-CAB7C2739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698DE2-FCD5-4F88-B809-99B80C1B0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9331483-E307-4641-86B9-A5413C8DB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D3333-57D1-4ECE-9AC3-D3C41AA4259C}"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3150D926-E227-450C-9C7C-2FEF82E70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2B07BFA-E41F-49C0-BE5C-EF2EA35BF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3156516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87B987-2225-4E29-BD5D-2AD2E3D15A6E}"/>
              </a:ext>
            </a:extLst>
          </p:cNvPr>
          <p:cNvSpPr>
            <a:spLocks noGrp="1"/>
          </p:cNvSpPr>
          <p:nvPr>
            <p:ph type="ctrTitle"/>
          </p:nvPr>
        </p:nvSpPr>
        <p:spPr>
          <a:xfrm>
            <a:off x="1399309" y="735890"/>
            <a:ext cx="9393382" cy="2387600"/>
          </a:xfrm>
        </p:spPr>
        <p:txBody>
          <a:bodyPr>
            <a:normAutofit/>
          </a:bodyPr>
          <a:lstStyle/>
          <a:p>
            <a:r>
              <a:rPr lang="en-US" altLang="zh-TW" sz="5400" dirty="0">
                <a:latin typeface="+mn-lt"/>
              </a:rPr>
              <a:t>Paper review</a:t>
            </a:r>
            <a:endParaRPr lang="zh-TW" altLang="en-US" sz="5400" dirty="0">
              <a:latin typeface="+mn-lt"/>
            </a:endParaRPr>
          </a:p>
        </p:txBody>
      </p:sp>
      <p:sp>
        <p:nvSpPr>
          <p:cNvPr id="3" name="副標題 2">
            <a:extLst>
              <a:ext uri="{FF2B5EF4-FFF2-40B4-BE49-F238E27FC236}">
                <a16:creationId xmlns:a16="http://schemas.microsoft.com/office/drawing/2014/main" id="{DC2AD5EE-9717-4CC9-97D5-DF66A3AB2166}"/>
              </a:ext>
            </a:extLst>
          </p:cNvPr>
          <p:cNvSpPr>
            <a:spLocks noGrp="1"/>
          </p:cNvSpPr>
          <p:nvPr>
            <p:ph type="subTitle" idx="1"/>
          </p:nvPr>
        </p:nvSpPr>
        <p:spPr>
          <a:xfrm>
            <a:off x="1639186" y="3832225"/>
            <a:ext cx="8913628" cy="1251492"/>
          </a:xfrm>
        </p:spPr>
        <p:txBody>
          <a:bodyPr>
            <a:normAutofit/>
          </a:bodyPr>
          <a:lstStyle/>
          <a:p>
            <a:r>
              <a:rPr lang="en-US" altLang="zh-TW" sz="2800" dirty="0">
                <a:solidFill>
                  <a:schemeClr val="bg1">
                    <a:lumMod val="50000"/>
                  </a:schemeClr>
                </a:solidFill>
                <a:ea typeface="標楷體" panose="03000509000000000000" pitchFamily="65" charset="-120"/>
              </a:rPr>
              <a:t>Speaker</a:t>
            </a:r>
            <a:r>
              <a:rPr lang="zh-TW" altLang="en-US" sz="2800" dirty="0">
                <a:solidFill>
                  <a:schemeClr val="bg1">
                    <a:lumMod val="50000"/>
                  </a:schemeClr>
                </a:solidFill>
                <a:ea typeface="標楷體" panose="03000509000000000000" pitchFamily="65" charset="-120"/>
              </a:rPr>
              <a:t>：</a:t>
            </a:r>
            <a:r>
              <a:rPr lang="en-US" altLang="zh-TW" sz="2800" dirty="0">
                <a:solidFill>
                  <a:schemeClr val="bg1">
                    <a:lumMod val="50000"/>
                  </a:schemeClr>
                </a:solidFill>
                <a:ea typeface="標楷體" panose="03000509000000000000" pitchFamily="65" charset="-120"/>
              </a:rPr>
              <a:t>Pin-Rui</a:t>
            </a:r>
            <a:r>
              <a:rPr lang="zh-TW" altLang="en-US" sz="2800" dirty="0">
                <a:solidFill>
                  <a:schemeClr val="bg1">
                    <a:lumMod val="50000"/>
                  </a:schemeClr>
                </a:solidFill>
                <a:ea typeface="標楷體" panose="03000509000000000000" pitchFamily="65" charset="-120"/>
              </a:rPr>
              <a:t> </a:t>
            </a:r>
            <a:r>
              <a:rPr lang="en-US" altLang="zh-TW" sz="2800" dirty="0">
                <a:solidFill>
                  <a:schemeClr val="bg1">
                    <a:lumMod val="50000"/>
                  </a:schemeClr>
                </a:solidFill>
                <a:ea typeface="標楷體" panose="03000509000000000000" pitchFamily="65" charset="-120"/>
              </a:rPr>
              <a:t>Zhu</a:t>
            </a:r>
          </a:p>
          <a:p>
            <a:r>
              <a:rPr lang="en-US" altLang="zh-TW" sz="2800" dirty="0">
                <a:solidFill>
                  <a:schemeClr val="bg1">
                    <a:lumMod val="50000"/>
                  </a:schemeClr>
                </a:solidFill>
                <a:ea typeface="標楷體" panose="03000509000000000000" pitchFamily="65" charset="-120"/>
              </a:rPr>
              <a:t> </a:t>
            </a:r>
            <a:r>
              <a:rPr lang="zh-TW" altLang="en-US" sz="2800" dirty="0">
                <a:solidFill>
                  <a:schemeClr val="bg1">
                    <a:lumMod val="50000"/>
                  </a:schemeClr>
                </a:solidFill>
                <a:ea typeface="標楷體" panose="03000509000000000000" pitchFamily="65" charset="-120"/>
              </a:rPr>
              <a:t>   </a:t>
            </a:r>
            <a:r>
              <a:rPr lang="en-US" altLang="zh-TW" sz="2800" dirty="0">
                <a:solidFill>
                  <a:schemeClr val="bg1">
                    <a:lumMod val="50000"/>
                  </a:schemeClr>
                </a:solidFill>
                <a:ea typeface="標楷體" panose="03000509000000000000" pitchFamily="65" charset="-120"/>
              </a:rPr>
              <a:t>2024.05.28</a:t>
            </a:r>
            <a:endParaRPr lang="zh-TW" altLang="en-US" sz="2800" dirty="0">
              <a:solidFill>
                <a:schemeClr val="bg1">
                  <a:lumMod val="50000"/>
                </a:schemeClr>
              </a:solidFill>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FF859406-0EF0-495E-A06E-40D95DF4CA56}"/>
              </a:ext>
            </a:extLst>
          </p:cNvPr>
          <p:cNvSpPr>
            <a:spLocks noGrp="1"/>
          </p:cNvSpPr>
          <p:nvPr>
            <p:ph type="sldNum" sz="quarter" idx="12"/>
          </p:nvPr>
        </p:nvSpPr>
        <p:spPr>
          <a:xfrm>
            <a:off x="11638800" y="6494400"/>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6208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marL="342900" lvl="1" indent="-342900" algn="just">
              <a:lnSpc>
                <a:spcPct val="100000"/>
              </a:lnSpc>
            </a:pPr>
            <a:r>
              <a:rPr lang="en-US" altLang="zh-TW" sz="2300" b="1" dirty="0"/>
              <a:t>Identification of MPRBs</a:t>
            </a:r>
            <a:r>
              <a:rPr lang="zh-TW" altLang="en-US" sz="2300" b="1" dirty="0"/>
              <a:t> </a:t>
            </a:r>
            <a:r>
              <a:rPr lang="en-US" altLang="zh-TW" sz="2300" b="1" dirty="0"/>
              <a:t>(example):</a:t>
            </a:r>
          </a:p>
          <a:p>
            <a:pPr marL="0" lvl="1" indent="0" algn="just">
              <a:lnSpc>
                <a:spcPct val="100000"/>
              </a:lnSpc>
              <a:spcAft>
                <a:spcPts val="600"/>
              </a:spcAft>
              <a:buNone/>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04267503-58FF-41EA-B71D-69FEFCE70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502" y="1699971"/>
            <a:ext cx="7243010" cy="4479068"/>
          </a:xfrm>
          <a:prstGeom prst="rect">
            <a:avLst/>
          </a:prstGeom>
        </p:spPr>
      </p:pic>
      <p:sp>
        <p:nvSpPr>
          <p:cNvPr id="11" name="文字方塊 10">
            <a:extLst>
              <a:ext uri="{FF2B5EF4-FFF2-40B4-BE49-F238E27FC236}">
                <a16:creationId xmlns:a16="http://schemas.microsoft.com/office/drawing/2014/main" id="{30B1218D-0BD6-469D-81E4-CD643D040139}"/>
              </a:ext>
            </a:extLst>
          </p:cNvPr>
          <p:cNvSpPr txBox="1"/>
          <p:nvPr/>
        </p:nvSpPr>
        <p:spPr>
          <a:xfrm>
            <a:off x="2045836" y="3697765"/>
            <a:ext cx="876301" cy="523220"/>
          </a:xfrm>
          <a:prstGeom prst="rect">
            <a:avLst/>
          </a:prstGeom>
          <a:noFill/>
        </p:spPr>
        <p:txBody>
          <a:bodyPr wrap="square" rtlCol="0">
            <a:spAutoFit/>
          </a:bodyPr>
          <a:lstStyle/>
          <a:p>
            <a:r>
              <a:rPr lang="en-US" altLang="zh-TW" sz="2800" b="1" dirty="0">
                <a:solidFill>
                  <a:srgbClr val="C00000"/>
                </a:solidFill>
              </a:rPr>
              <a:t>MCS</a:t>
            </a:r>
            <a:endParaRPr lang="zh-TW" altLang="en-US" sz="2800" b="1" dirty="0">
              <a:solidFill>
                <a:srgbClr val="C00000"/>
              </a:solidFill>
            </a:endParaRPr>
          </a:p>
        </p:txBody>
      </p:sp>
      <p:sp>
        <p:nvSpPr>
          <p:cNvPr id="12" name="手繪多邊形: 圖案 11">
            <a:extLst>
              <a:ext uri="{FF2B5EF4-FFF2-40B4-BE49-F238E27FC236}">
                <a16:creationId xmlns:a16="http://schemas.microsoft.com/office/drawing/2014/main" id="{1A1A3DE7-2C24-4256-BA64-C4F2825D4FBE}"/>
              </a:ext>
            </a:extLst>
          </p:cNvPr>
          <p:cNvSpPr/>
          <p:nvPr/>
        </p:nvSpPr>
        <p:spPr>
          <a:xfrm>
            <a:off x="2998228" y="3471041"/>
            <a:ext cx="787028" cy="1842538"/>
          </a:xfrm>
          <a:custGeom>
            <a:avLst/>
            <a:gdLst>
              <a:gd name="connsiteX0" fmla="*/ 600893 w 787028"/>
              <a:gd name="connsiteY0" fmla="*/ 122764 h 1842538"/>
              <a:gd name="connsiteX1" fmla="*/ 664688 w 787028"/>
              <a:gd name="connsiteY1" fmla="*/ 43019 h 1842538"/>
              <a:gd name="connsiteX2" fmla="*/ 728484 w 787028"/>
              <a:gd name="connsiteY2" fmla="*/ 489 h 1842538"/>
              <a:gd name="connsiteX3" fmla="*/ 786963 w 787028"/>
              <a:gd name="connsiteY3" fmla="*/ 69601 h 1842538"/>
              <a:gd name="connsiteX4" fmla="*/ 739116 w 787028"/>
              <a:gd name="connsiteY4" fmla="*/ 377945 h 1842538"/>
              <a:gd name="connsiteX5" fmla="*/ 696586 w 787028"/>
              <a:gd name="connsiteY5" fmla="*/ 532117 h 1842538"/>
              <a:gd name="connsiteX6" fmla="*/ 680637 w 787028"/>
              <a:gd name="connsiteY6" fmla="*/ 654392 h 1842538"/>
              <a:gd name="connsiteX7" fmla="*/ 568995 w 787028"/>
              <a:gd name="connsiteY7" fmla="*/ 771350 h 1842538"/>
              <a:gd name="connsiteX8" fmla="*/ 483935 w 787028"/>
              <a:gd name="connsiteY8" fmla="*/ 840461 h 1842538"/>
              <a:gd name="connsiteX9" fmla="*/ 563679 w 787028"/>
              <a:gd name="connsiteY9" fmla="*/ 946787 h 1842538"/>
              <a:gd name="connsiteX10" fmla="*/ 595577 w 787028"/>
              <a:gd name="connsiteY10" fmla="*/ 1005266 h 1842538"/>
              <a:gd name="connsiteX11" fmla="*/ 616842 w 787028"/>
              <a:gd name="connsiteY11" fmla="*/ 1191336 h 1842538"/>
              <a:gd name="connsiteX12" fmla="*/ 499884 w 787028"/>
              <a:gd name="connsiteY12" fmla="*/ 1473099 h 1842538"/>
              <a:gd name="connsiteX13" fmla="*/ 425456 w 787028"/>
              <a:gd name="connsiteY13" fmla="*/ 1600689 h 1842538"/>
              <a:gd name="connsiteX14" fmla="*/ 297865 w 787028"/>
              <a:gd name="connsiteY14" fmla="*/ 1781443 h 1842538"/>
              <a:gd name="connsiteX15" fmla="*/ 170274 w 787028"/>
              <a:gd name="connsiteY15" fmla="*/ 1839922 h 1842538"/>
              <a:gd name="connsiteX16" fmla="*/ 85214 w 787028"/>
              <a:gd name="connsiteY16" fmla="*/ 1823973 h 1842538"/>
              <a:gd name="connsiteX17" fmla="*/ 16102 w 787028"/>
              <a:gd name="connsiteY17" fmla="*/ 1749545 h 1842538"/>
              <a:gd name="connsiteX18" fmla="*/ 153 w 787028"/>
              <a:gd name="connsiteY18" fmla="*/ 1590057 h 1842538"/>
              <a:gd name="connsiteX19" fmla="*/ 21419 w 787028"/>
              <a:gd name="connsiteY19" fmla="*/ 1494364 h 1842538"/>
              <a:gd name="connsiteX20" fmla="*/ 63949 w 787028"/>
              <a:gd name="connsiteY20" fmla="*/ 1334875 h 1842538"/>
              <a:gd name="connsiteX21" fmla="*/ 117112 w 787028"/>
              <a:gd name="connsiteY21" fmla="*/ 1175387 h 1842538"/>
              <a:gd name="connsiteX22" fmla="*/ 138377 w 787028"/>
              <a:gd name="connsiteY22" fmla="*/ 1037164 h 1842538"/>
              <a:gd name="connsiteX23" fmla="*/ 170274 w 787028"/>
              <a:gd name="connsiteY23" fmla="*/ 920206 h 1842538"/>
              <a:gd name="connsiteX24" fmla="*/ 250019 w 787028"/>
              <a:gd name="connsiteY24" fmla="*/ 797931 h 1842538"/>
              <a:gd name="connsiteX25" fmla="*/ 308498 w 787028"/>
              <a:gd name="connsiteY25" fmla="*/ 718187 h 1842538"/>
              <a:gd name="connsiteX26" fmla="*/ 324446 w 787028"/>
              <a:gd name="connsiteY26" fmla="*/ 494903 h 1842538"/>
              <a:gd name="connsiteX27" fmla="*/ 329763 w 787028"/>
              <a:gd name="connsiteY27" fmla="*/ 361996 h 1842538"/>
              <a:gd name="connsiteX28" fmla="*/ 436088 w 787028"/>
              <a:gd name="connsiteY28" fmla="*/ 229089 h 1842538"/>
              <a:gd name="connsiteX29" fmla="*/ 483935 w 787028"/>
              <a:gd name="connsiteY29" fmla="*/ 165294 h 1842538"/>
              <a:gd name="connsiteX30" fmla="*/ 600893 w 787028"/>
              <a:gd name="connsiteY30" fmla="*/ 122764 h 1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7028" h="1842538">
                <a:moveTo>
                  <a:pt x="600893" y="122764"/>
                </a:moveTo>
                <a:cubicBezTo>
                  <a:pt x="631018" y="102385"/>
                  <a:pt x="643423" y="63398"/>
                  <a:pt x="664688" y="43019"/>
                </a:cubicBezTo>
                <a:cubicBezTo>
                  <a:pt x="685953" y="22640"/>
                  <a:pt x="708105" y="-3941"/>
                  <a:pt x="728484" y="489"/>
                </a:cubicBezTo>
                <a:cubicBezTo>
                  <a:pt x="748863" y="4919"/>
                  <a:pt x="785191" y="6692"/>
                  <a:pt x="786963" y="69601"/>
                </a:cubicBezTo>
                <a:cubicBezTo>
                  <a:pt x="788735" y="132510"/>
                  <a:pt x="754179" y="300859"/>
                  <a:pt x="739116" y="377945"/>
                </a:cubicBezTo>
                <a:cubicBezTo>
                  <a:pt x="724053" y="455031"/>
                  <a:pt x="706332" y="486043"/>
                  <a:pt x="696586" y="532117"/>
                </a:cubicBezTo>
                <a:cubicBezTo>
                  <a:pt x="686840" y="578191"/>
                  <a:pt x="701902" y="614520"/>
                  <a:pt x="680637" y="654392"/>
                </a:cubicBezTo>
                <a:cubicBezTo>
                  <a:pt x="659372" y="694264"/>
                  <a:pt x="601779" y="740339"/>
                  <a:pt x="568995" y="771350"/>
                </a:cubicBezTo>
                <a:cubicBezTo>
                  <a:pt x="536211" y="802362"/>
                  <a:pt x="484821" y="811222"/>
                  <a:pt x="483935" y="840461"/>
                </a:cubicBezTo>
                <a:cubicBezTo>
                  <a:pt x="483049" y="869700"/>
                  <a:pt x="545072" y="919320"/>
                  <a:pt x="563679" y="946787"/>
                </a:cubicBezTo>
                <a:cubicBezTo>
                  <a:pt x="582286" y="974254"/>
                  <a:pt x="586717" y="964508"/>
                  <a:pt x="595577" y="1005266"/>
                </a:cubicBezTo>
                <a:cubicBezTo>
                  <a:pt x="604437" y="1046024"/>
                  <a:pt x="632791" y="1113364"/>
                  <a:pt x="616842" y="1191336"/>
                </a:cubicBezTo>
                <a:cubicBezTo>
                  <a:pt x="600893" y="1269308"/>
                  <a:pt x="531782" y="1404874"/>
                  <a:pt x="499884" y="1473099"/>
                </a:cubicBezTo>
                <a:cubicBezTo>
                  <a:pt x="467986" y="1541325"/>
                  <a:pt x="459126" y="1549298"/>
                  <a:pt x="425456" y="1600689"/>
                </a:cubicBezTo>
                <a:cubicBezTo>
                  <a:pt x="391786" y="1652080"/>
                  <a:pt x="340395" y="1741571"/>
                  <a:pt x="297865" y="1781443"/>
                </a:cubicBezTo>
                <a:cubicBezTo>
                  <a:pt x="255335" y="1821315"/>
                  <a:pt x="205716" y="1832834"/>
                  <a:pt x="170274" y="1839922"/>
                </a:cubicBezTo>
                <a:cubicBezTo>
                  <a:pt x="134832" y="1847010"/>
                  <a:pt x="110909" y="1839036"/>
                  <a:pt x="85214" y="1823973"/>
                </a:cubicBezTo>
                <a:cubicBezTo>
                  <a:pt x="59519" y="1808910"/>
                  <a:pt x="30279" y="1788531"/>
                  <a:pt x="16102" y="1749545"/>
                </a:cubicBezTo>
                <a:cubicBezTo>
                  <a:pt x="1925" y="1710559"/>
                  <a:pt x="-733" y="1632587"/>
                  <a:pt x="153" y="1590057"/>
                </a:cubicBezTo>
                <a:cubicBezTo>
                  <a:pt x="1039" y="1547527"/>
                  <a:pt x="10786" y="1536894"/>
                  <a:pt x="21419" y="1494364"/>
                </a:cubicBezTo>
                <a:cubicBezTo>
                  <a:pt x="32052" y="1451834"/>
                  <a:pt x="48000" y="1388038"/>
                  <a:pt x="63949" y="1334875"/>
                </a:cubicBezTo>
                <a:cubicBezTo>
                  <a:pt x="79898" y="1281712"/>
                  <a:pt x="104707" y="1225005"/>
                  <a:pt x="117112" y="1175387"/>
                </a:cubicBezTo>
                <a:cubicBezTo>
                  <a:pt x="129517" y="1125769"/>
                  <a:pt x="129517" y="1079694"/>
                  <a:pt x="138377" y="1037164"/>
                </a:cubicBezTo>
                <a:cubicBezTo>
                  <a:pt x="147237" y="994634"/>
                  <a:pt x="151667" y="960078"/>
                  <a:pt x="170274" y="920206"/>
                </a:cubicBezTo>
                <a:cubicBezTo>
                  <a:pt x="188881" y="880334"/>
                  <a:pt x="226982" y="831601"/>
                  <a:pt x="250019" y="797931"/>
                </a:cubicBezTo>
                <a:cubicBezTo>
                  <a:pt x="273056" y="764261"/>
                  <a:pt x="296093" y="768692"/>
                  <a:pt x="308498" y="718187"/>
                </a:cubicBezTo>
                <a:cubicBezTo>
                  <a:pt x="320902" y="667682"/>
                  <a:pt x="320902" y="554268"/>
                  <a:pt x="324446" y="494903"/>
                </a:cubicBezTo>
                <a:cubicBezTo>
                  <a:pt x="327990" y="435538"/>
                  <a:pt x="311156" y="406298"/>
                  <a:pt x="329763" y="361996"/>
                </a:cubicBezTo>
                <a:cubicBezTo>
                  <a:pt x="348370" y="317694"/>
                  <a:pt x="410393" y="261873"/>
                  <a:pt x="436088" y="229089"/>
                </a:cubicBezTo>
                <a:cubicBezTo>
                  <a:pt x="461783" y="196305"/>
                  <a:pt x="460898" y="184787"/>
                  <a:pt x="483935" y="165294"/>
                </a:cubicBezTo>
                <a:cubicBezTo>
                  <a:pt x="506972" y="145801"/>
                  <a:pt x="570768" y="143143"/>
                  <a:pt x="600893" y="122764"/>
                </a:cubicBez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手繪多邊形: 圖案 12">
            <a:extLst>
              <a:ext uri="{FF2B5EF4-FFF2-40B4-BE49-F238E27FC236}">
                <a16:creationId xmlns:a16="http://schemas.microsoft.com/office/drawing/2014/main" id="{623A140A-DE21-4550-84CF-AEBD0A27DAD7}"/>
              </a:ext>
            </a:extLst>
          </p:cNvPr>
          <p:cNvSpPr/>
          <p:nvPr/>
        </p:nvSpPr>
        <p:spPr>
          <a:xfrm>
            <a:off x="3521929" y="3877109"/>
            <a:ext cx="890642" cy="1896542"/>
          </a:xfrm>
          <a:custGeom>
            <a:avLst/>
            <a:gdLst>
              <a:gd name="connsiteX0" fmla="*/ 491862 w 890642"/>
              <a:gd name="connsiteY0" fmla="*/ 487556 h 1896542"/>
              <a:gd name="connsiteX1" fmla="*/ 550341 w 890642"/>
              <a:gd name="connsiteY1" fmla="*/ 306803 h 1896542"/>
              <a:gd name="connsiteX2" fmla="*/ 592871 w 890642"/>
              <a:gd name="connsiteY2" fmla="*/ 184528 h 1896542"/>
              <a:gd name="connsiteX3" fmla="*/ 677931 w 890642"/>
              <a:gd name="connsiteY3" fmla="*/ 78203 h 1896542"/>
              <a:gd name="connsiteX4" fmla="*/ 747043 w 890642"/>
              <a:gd name="connsiteY4" fmla="*/ 3775 h 1896542"/>
              <a:gd name="connsiteX5" fmla="*/ 858685 w 890642"/>
              <a:gd name="connsiteY5" fmla="*/ 35672 h 1896542"/>
              <a:gd name="connsiteX6" fmla="*/ 890583 w 890642"/>
              <a:gd name="connsiteY6" fmla="*/ 243007 h 1896542"/>
              <a:gd name="connsiteX7" fmla="*/ 853369 w 890642"/>
              <a:gd name="connsiteY7" fmla="*/ 498189 h 1896542"/>
              <a:gd name="connsiteX8" fmla="*/ 762992 w 890642"/>
              <a:gd name="connsiteY8" fmla="*/ 902226 h 1896542"/>
              <a:gd name="connsiteX9" fmla="*/ 672615 w 890642"/>
              <a:gd name="connsiteY9" fmla="*/ 1082979 h 1896542"/>
              <a:gd name="connsiteX10" fmla="*/ 560973 w 890642"/>
              <a:gd name="connsiteY10" fmla="*/ 1316896 h 1896542"/>
              <a:gd name="connsiteX11" fmla="*/ 428066 w 890642"/>
              <a:gd name="connsiteY11" fmla="*/ 1534863 h 1896542"/>
              <a:gd name="connsiteX12" fmla="*/ 321741 w 890642"/>
              <a:gd name="connsiteY12" fmla="*/ 1673086 h 1896542"/>
              <a:gd name="connsiteX13" fmla="*/ 220731 w 890642"/>
              <a:gd name="connsiteY13" fmla="*/ 1768779 h 1896542"/>
              <a:gd name="connsiteX14" fmla="*/ 87824 w 890642"/>
              <a:gd name="connsiteY14" fmla="*/ 1811310 h 1896542"/>
              <a:gd name="connsiteX15" fmla="*/ 13397 w 890642"/>
              <a:gd name="connsiteY15" fmla="*/ 1896370 h 1896542"/>
              <a:gd name="connsiteX16" fmla="*/ 8080 w 890642"/>
              <a:gd name="connsiteY16" fmla="*/ 1827258 h 1896542"/>
              <a:gd name="connsiteX17" fmla="*/ 98457 w 890642"/>
              <a:gd name="connsiteY17" fmla="*/ 1635872 h 1896542"/>
              <a:gd name="connsiteX18" fmla="*/ 156936 w 890642"/>
              <a:gd name="connsiteY18" fmla="*/ 1481700 h 1896542"/>
              <a:gd name="connsiteX19" fmla="*/ 236680 w 890642"/>
              <a:gd name="connsiteY19" fmla="*/ 1263733 h 1896542"/>
              <a:gd name="connsiteX20" fmla="*/ 268578 w 890642"/>
              <a:gd name="connsiteY20" fmla="*/ 1072347 h 1896542"/>
              <a:gd name="connsiteX21" fmla="*/ 348322 w 890642"/>
              <a:gd name="connsiteY21" fmla="*/ 896910 h 1896542"/>
              <a:gd name="connsiteX22" fmla="*/ 428066 w 890642"/>
              <a:gd name="connsiteY22" fmla="*/ 737421 h 1896542"/>
              <a:gd name="connsiteX23" fmla="*/ 470597 w 890642"/>
              <a:gd name="connsiteY23" fmla="*/ 625779 h 1896542"/>
              <a:gd name="connsiteX24" fmla="*/ 491862 w 890642"/>
              <a:gd name="connsiteY24" fmla="*/ 487556 h 189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642" h="1896542">
                <a:moveTo>
                  <a:pt x="491862" y="487556"/>
                </a:moveTo>
                <a:cubicBezTo>
                  <a:pt x="505153" y="434393"/>
                  <a:pt x="533506" y="357308"/>
                  <a:pt x="550341" y="306803"/>
                </a:cubicBezTo>
                <a:cubicBezTo>
                  <a:pt x="567176" y="256298"/>
                  <a:pt x="571606" y="222628"/>
                  <a:pt x="592871" y="184528"/>
                </a:cubicBezTo>
                <a:cubicBezTo>
                  <a:pt x="614136" y="146428"/>
                  <a:pt x="652236" y="108328"/>
                  <a:pt x="677931" y="78203"/>
                </a:cubicBezTo>
                <a:cubicBezTo>
                  <a:pt x="703626" y="48078"/>
                  <a:pt x="716917" y="10863"/>
                  <a:pt x="747043" y="3775"/>
                </a:cubicBezTo>
                <a:cubicBezTo>
                  <a:pt x="777169" y="-3314"/>
                  <a:pt x="834762" y="-4200"/>
                  <a:pt x="858685" y="35672"/>
                </a:cubicBezTo>
                <a:cubicBezTo>
                  <a:pt x="882608" y="75544"/>
                  <a:pt x="891469" y="165921"/>
                  <a:pt x="890583" y="243007"/>
                </a:cubicBezTo>
                <a:cubicBezTo>
                  <a:pt x="889697" y="320093"/>
                  <a:pt x="874634" y="388319"/>
                  <a:pt x="853369" y="498189"/>
                </a:cubicBezTo>
                <a:cubicBezTo>
                  <a:pt x="832104" y="608059"/>
                  <a:pt x="793118" y="804761"/>
                  <a:pt x="762992" y="902226"/>
                </a:cubicBezTo>
                <a:cubicBezTo>
                  <a:pt x="732866" y="999691"/>
                  <a:pt x="706285" y="1013867"/>
                  <a:pt x="672615" y="1082979"/>
                </a:cubicBezTo>
                <a:cubicBezTo>
                  <a:pt x="638945" y="1152091"/>
                  <a:pt x="601731" y="1241582"/>
                  <a:pt x="560973" y="1316896"/>
                </a:cubicBezTo>
                <a:cubicBezTo>
                  <a:pt x="520215" y="1392210"/>
                  <a:pt x="467938" y="1475498"/>
                  <a:pt x="428066" y="1534863"/>
                </a:cubicBezTo>
                <a:cubicBezTo>
                  <a:pt x="388194" y="1594228"/>
                  <a:pt x="356297" y="1634100"/>
                  <a:pt x="321741" y="1673086"/>
                </a:cubicBezTo>
                <a:cubicBezTo>
                  <a:pt x="287185" y="1712072"/>
                  <a:pt x="259717" y="1745742"/>
                  <a:pt x="220731" y="1768779"/>
                </a:cubicBezTo>
                <a:cubicBezTo>
                  <a:pt x="181745" y="1791816"/>
                  <a:pt x="122380" y="1790045"/>
                  <a:pt x="87824" y="1811310"/>
                </a:cubicBezTo>
                <a:cubicBezTo>
                  <a:pt x="53268" y="1832575"/>
                  <a:pt x="26688" y="1893712"/>
                  <a:pt x="13397" y="1896370"/>
                </a:cubicBezTo>
                <a:cubicBezTo>
                  <a:pt x="106" y="1899028"/>
                  <a:pt x="-6097" y="1870674"/>
                  <a:pt x="8080" y="1827258"/>
                </a:cubicBezTo>
                <a:cubicBezTo>
                  <a:pt x="22257" y="1783842"/>
                  <a:pt x="73648" y="1693465"/>
                  <a:pt x="98457" y="1635872"/>
                </a:cubicBezTo>
                <a:cubicBezTo>
                  <a:pt x="123266" y="1578279"/>
                  <a:pt x="133899" y="1543723"/>
                  <a:pt x="156936" y="1481700"/>
                </a:cubicBezTo>
                <a:cubicBezTo>
                  <a:pt x="179973" y="1419677"/>
                  <a:pt x="218073" y="1331959"/>
                  <a:pt x="236680" y="1263733"/>
                </a:cubicBezTo>
                <a:cubicBezTo>
                  <a:pt x="255287" y="1195508"/>
                  <a:pt x="249971" y="1133484"/>
                  <a:pt x="268578" y="1072347"/>
                </a:cubicBezTo>
                <a:cubicBezTo>
                  <a:pt x="287185" y="1011210"/>
                  <a:pt x="321741" y="952731"/>
                  <a:pt x="348322" y="896910"/>
                </a:cubicBezTo>
                <a:cubicBezTo>
                  <a:pt x="374903" y="841089"/>
                  <a:pt x="407687" y="782610"/>
                  <a:pt x="428066" y="737421"/>
                </a:cubicBezTo>
                <a:cubicBezTo>
                  <a:pt x="448445" y="692232"/>
                  <a:pt x="459964" y="670081"/>
                  <a:pt x="470597" y="625779"/>
                </a:cubicBezTo>
                <a:cubicBezTo>
                  <a:pt x="481230" y="581477"/>
                  <a:pt x="478571" y="540719"/>
                  <a:pt x="491862" y="487556"/>
                </a:cubicBez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手繪多邊形: 圖案 13">
            <a:extLst>
              <a:ext uri="{FF2B5EF4-FFF2-40B4-BE49-F238E27FC236}">
                <a16:creationId xmlns:a16="http://schemas.microsoft.com/office/drawing/2014/main" id="{020E1765-5FC7-4BA0-A4A3-DC19602C1FBC}"/>
              </a:ext>
            </a:extLst>
          </p:cNvPr>
          <p:cNvSpPr/>
          <p:nvPr/>
        </p:nvSpPr>
        <p:spPr>
          <a:xfrm>
            <a:off x="4393057" y="3959375"/>
            <a:ext cx="714513" cy="1934880"/>
          </a:xfrm>
          <a:custGeom>
            <a:avLst/>
            <a:gdLst>
              <a:gd name="connsiteX0" fmla="*/ 194892 w 714513"/>
              <a:gd name="connsiteY0" fmla="*/ 857174 h 1934880"/>
              <a:gd name="connsiteX1" fmla="*/ 221473 w 714513"/>
              <a:gd name="connsiteY1" fmla="*/ 660472 h 1934880"/>
              <a:gd name="connsiteX2" fmla="*/ 242738 w 714513"/>
              <a:gd name="connsiteY2" fmla="*/ 437188 h 1934880"/>
              <a:gd name="connsiteX3" fmla="*/ 290585 w 714513"/>
              <a:gd name="connsiteY3" fmla="*/ 293648 h 1934880"/>
              <a:gd name="connsiteX4" fmla="*/ 365013 w 714513"/>
              <a:gd name="connsiteY4" fmla="*/ 176690 h 1934880"/>
              <a:gd name="connsiteX5" fmla="*/ 428808 w 714513"/>
              <a:gd name="connsiteY5" fmla="*/ 65048 h 1934880"/>
              <a:gd name="connsiteX6" fmla="*/ 551083 w 714513"/>
              <a:gd name="connsiteY6" fmla="*/ 22518 h 1934880"/>
              <a:gd name="connsiteX7" fmla="*/ 652092 w 714513"/>
              <a:gd name="connsiteY7" fmla="*/ 11885 h 1934880"/>
              <a:gd name="connsiteX8" fmla="*/ 710571 w 714513"/>
              <a:gd name="connsiteY8" fmla="*/ 192639 h 1934880"/>
              <a:gd name="connsiteX9" fmla="*/ 694622 w 714513"/>
              <a:gd name="connsiteY9" fmla="*/ 378709 h 1934880"/>
              <a:gd name="connsiteX10" fmla="*/ 577664 w 714513"/>
              <a:gd name="connsiteY10" fmla="*/ 623258 h 1934880"/>
              <a:gd name="connsiteX11" fmla="*/ 476655 w 714513"/>
              <a:gd name="connsiteY11" fmla="*/ 862490 h 1934880"/>
              <a:gd name="connsiteX12" fmla="*/ 380962 w 714513"/>
              <a:gd name="connsiteY12" fmla="*/ 1096406 h 1934880"/>
              <a:gd name="connsiteX13" fmla="*/ 370329 w 714513"/>
              <a:gd name="connsiteY13" fmla="*/ 1410067 h 1934880"/>
              <a:gd name="connsiteX14" fmla="*/ 274636 w 714513"/>
              <a:gd name="connsiteY14" fmla="*/ 1606769 h 1934880"/>
              <a:gd name="connsiteX15" fmla="*/ 173627 w 714513"/>
              <a:gd name="connsiteY15" fmla="*/ 1729044 h 1934880"/>
              <a:gd name="connsiteX16" fmla="*/ 67301 w 714513"/>
              <a:gd name="connsiteY16" fmla="*/ 1867267 h 1934880"/>
              <a:gd name="connsiteX17" fmla="*/ 19455 w 714513"/>
              <a:gd name="connsiteY17" fmla="*/ 1931062 h 1934880"/>
              <a:gd name="connsiteX18" fmla="*/ 3506 w 714513"/>
              <a:gd name="connsiteY18" fmla="*/ 1760941 h 1934880"/>
              <a:gd name="connsiteX19" fmla="*/ 83250 w 714513"/>
              <a:gd name="connsiteY19" fmla="*/ 1601453 h 1934880"/>
              <a:gd name="connsiteX20" fmla="*/ 120464 w 714513"/>
              <a:gd name="connsiteY20" fmla="*/ 1378169 h 1934880"/>
              <a:gd name="connsiteX21" fmla="*/ 152362 w 714513"/>
              <a:gd name="connsiteY21" fmla="*/ 1218681 h 1934880"/>
              <a:gd name="connsiteX22" fmla="*/ 168310 w 714513"/>
              <a:gd name="connsiteY22" fmla="*/ 1027295 h 1934880"/>
              <a:gd name="connsiteX23" fmla="*/ 194892 w 714513"/>
              <a:gd name="connsiteY23" fmla="*/ 857174 h 19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4513" h="1934880">
                <a:moveTo>
                  <a:pt x="194892" y="857174"/>
                </a:moveTo>
                <a:cubicBezTo>
                  <a:pt x="203753" y="796037"/>
                  <a:pt x="213499" y="730470"/>
                  <a:pt x="221473" y="660472"/>
                </a:cubicBezTo>
                <a:cubicBezTo>
                  <a:pt x="229447" y="590474"/>
                  <a:pt x="231219" y="498325"/>
                  <a:pt x="242738" y="437188"/>
                </a:cubicBezTo>
                <a:cubicBezTo>
                  <a:pt x="254257" y="376051"/>
                  <a:pt x="270206" y="337064"/>
                  <a:pt x="290585" y="293648"/>
                </a:cubicBezTo>
                <a:cubicBezTo>
                  <a:pt x="310964" y="250232"/>
                  <a:pt x="341976" y="214790"/>
                  <a:pt x="365013" y="176690"/>
                </a:cubicBezTo>
                <a:cubicBezTo>
                  <a:pt x="388050" y="138590"/>
                  <a:pt x="397796" y="90743"/>
                  <a:pt x="428808" y="65048"/>
                </a:cubicBezTo>
                <a:cubicBezTo>
                  <a:pt x="459820" y="39353"/>
                  <a:pt x="513869" y="31378"/>
                  <a:pt x="551083" y="22518"/>
                </a:cubicBezTo>
                <a:cubicBezTo>
                  <a:pt x="588297" y="13658"/>
                  <a:pt x="625511" y="-16468"/>
                  <a:pt x="652092" y="11885"/>
                </a:cubicBezTo>
                <a:cubicBezTo>
                  <a:pt x="678673" y="40238"/>
                  <a:pt x="703483" y="131502"/>
                  <a:pt x="710571" y="192639"/>
                </a:cubicBezTo>
                <a:cubicBezTo>
                  <a:pt x="717659" y="253776"/>
                  <a:pt x="716773" y="306939"/>
                  <a:pt x="694622" y="378709"/>
                </a:cubicBezTo>
                <a:cubicBezTo>
                  <a:pt x="672471" y="450479"/>
                  <a:pt x="613992" y="542628"/>
                  <a:pt x="577664" y="623258"/>
                </a:cubicBezTo>
                <a:cubicBezTo>
                  <a:pt x="541336" y="703888"/>
                  <a:pt x="509439" y="783632"/>
                  <a:pt x="476655" y="862490"/>
                </a:cubicBezTo>
                <a:cubicBezTo>
                  <a:pt x="443871" y="941348"/>
                  <a:pt x="398683" y="1005143"/>
                  <a:pt x="380962" y="1096406"/>
                </a:cubicBezTo>
                <a:cubicBezTo>
                  <a:pt x="363241" y="1187669"/>
                  <a:pt x="388050" y="1325007"/>
                  <a:pt x="370329" y="1410067"/>
                </a:cubicBezTo>
                <a:cubicBezTo>
                  <a:pt x="352608" y="1495127"/>
                  <a:pt x="307420" y="1553606"/>
                  <a:pt x="274636" y="1606769"/>
                </a:cubicBezTo>
                <a:cubicBezTo>
                  <a:pt x="241852" y="1659932"/>
                  <a:pt x="208183" y="1685628"/>
                  <a:pt x="173627" y="1729044"/>
                </a:cubicBezTo>
                <a:cubicBezTo>
                  <a:pt x="139071" y="1772460"/>
                  <a:pt x="92996" y="1833597"/>
                  <a:pt x="67301" y="1867267"/>
                </a:cubicBezTo>
                <a:cubicBezTo>
                  <a:pt x="41606" y="1900937"/>
                  <a:pt x="30087" y="1948783"/>
                  <a:pt x="19455" y="1931062"/>
                </a:cubicBezTo>
                <a:cubicBezTo>
                  <a:pt x="8823" y="1913341"/>
                  <a:pt x="-7126" y="1815876"/>
                  <a:pt x="3506" y="1760941"/>
                </a:cubicBezTo>
                <a:cubicBezTo>
                  <a:pt x="14138" y="1706006"/>
                  <a:pt x="63757" y="1665248"/>
                  <a:pt x="83250" y="1601453"/>
                </a:cubicBezTo>
                <a:cubicBezTo>
                  <a:pt x="102743" y="1537658"/>
                  <a:pt x="108945" y="1441964"/>
                  <a:pt x="120464" y="1378169"/>
                </a:cubicBezTo>
                <a:cubicBezTo>
                  <a:pt x="131983" y="1314374"/>
                  <a:pt x="144388" y="1277160"/>
                  <a:pt x="152362" y="1218681"/>
                </a:cubicBezTo>
                <a:cubicBezTo>
                  <a:pt x="160336" y="1160202"/>
                  <a:pt x="161222" y="1085774"/>
                  <a:pt x="168310" y="1027295"/>
                </a:cubicBezTo>
                <a:cubicBezTo>
                  <a:pt x="175398" y="968816"/>
                  <a:pt x="186031" y="918311"/>
                  <a:pt x="194892" y="857174"/>
                </a:cubicBez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手繪多邊形: 圖案 15">
            <a:extLst>
              <a:ext uri="{FF2B5EF4-FFF2-40B4-BE49-F238E27FC236}">
                <a16:creationId xmlns:a16="http://schemas.microsoft.com/office/drawing/2014/main" id="{5B19FF9A-30DC-4329-B20C-2DDAD21DD023}"/>
              </a:ext>
            </a:extLst>
          </p:cNvPr>
          <p:cNvSpPr/>
          <p:nvPr/>
        </p:nvSpPr>
        <p:spPr>
          <a:xfrm>
            <a:off x="4959963" y="3883374"/>
            <a:ext cx="1030300" cy="1796781"/>
          </a:xfrm>
          <a:custGeom>
            <a:avLst/>
            <a:gdLst>
              <a:gd name="connsiteX0" fmla="*/ 127716 w 1030300"/>
              <a:gd name="connsiteY0" fmla="*/ 1507333 h 1796781"/>
              <a:gd name="connsiteX1" fmla="*/ 180879 w 1030300"/>
              <a:gd name="connsiteY1" fmla="*/ 1358477 h 1796781"/>
              <a:gd name="connsiteX2" fmla="*/ 249990 w 1030300"/>
              <a:gd name="connsiteY2" fmla="*/ 1177724 h 1796781"/>
              <a:gd name="connsiteX3" fmla="*/ 319102 w 1030300"/>
              <a:gd name="connsiteY3" fmla="*/ 981021 h 1796781"/>
              <a:gd name="connsiteX4" fmla="*/ 393530 w 1030300"/>
              <a:gd name="connsiteY4" fmla="*/ 832166 h 1796781"/>
              <a:gd name="connsiteX5" fmla="*/ 473274 w 1030300"/>
              <a:gd name="connsiteY5" fmla="*/ 614198 h 1796781"/>
              <a:gd name="connsiteX6" fmla="*/ 537070 w 1030300"/>
              <a:gd name="connsiteY6" fmla="*/ 422812 h 1796781"/>
              <a:gd name="connsiteX7" fmla="*/ 579600 w 1030300"/>
              <a:gd name="connsiteY7" fmla="*/ 295221 h 1796781"/>
              <a:gd name="connsiteX8" fmla="*/ 643395 w 1030300"/>
              <a:gd name="connsiteY8" fmla="*/ 119784 h 1796781"/>
              <a:gd name="connsiteX9" fmla="*/ 701874 w 1030300"/>
              <a:gd name="connsiteY9" fmla="*/ 66621 h 1796781"/>
              <a:gd name="connsiteX10" fmla="*/ 792251 w 1030300"/>
              <a:gd name="connsiteY10" fmla="*/ 18775 h 1796781"/>
              <a:gd name="connsiteX11" fmla="*/ 866679 w 1030300"/>
              <a:gd name="connsiteY11" fmla="*/ 8142 h 1796781"/>
              <a:gd name="connsiteX12" fmla="*/ 946423 w 1030300"/>
              <a:gd name="connsiteY12" fmla="*/ 135733 h 1796781"/>
              <a:gd name="connsiteX13" fmla="*/ 1026167 w 1030300"/>
              <a:gd name="connsiteY13" fmla="*/ 337752 h 1796781"/>
              <a:gd name="connsiteX14" fmla="*/ 1010218 w 1030300"/>
              <a:gd name="connsiteY14" fmla="*/ 614198 h 1796781"/>
              <a:gd name="connsiteX15" fmla="*/ 935790 w 1030300"/>
              <a:gd name="connsiteY15" fmla="*/ 874696 h 1796781"/>
              <a:gd name="connsiteX16" fmla="*/ 770986 w 1030300"/>
              <a:gd name="connsiteY16" fmla="*/ 1167091 h 1796781"/>
              <a:gd name="connsiteX17" fmla="*/ 574284 w 1030300"/>
              <a:gd name="connsiteY17" fmla="*/ 1416956 h 1796781"/>
              <a:gd name="connsiteX18" fmla="*/ 436060 w 1030300"/>
              <a:gd name="connsiteY18" fmla="*/ 1555179 h 1796781"/>
              <a:gd name="connsiteX19" fmla="*/ 324418 w 1030300"/>
              <a:gd name="connsiteY19" fmla="*/ 1634924 h 1796781"/>
              <a:gd name="connsiteX20" fmla="*/ 202144 w 1030300"/>
              <a:gd name="connsiteY20" fmla="*/ 1757198 h 1796781"/>
              <a:gd name="connsiteX21" fmla="*/ 85186 w 1030300"/>
              <a:gd name="connsiteY21" fmla="*/ 1794412 h 1796781"/>
              <a:gd name="connsiteX22" fmla="*/ 10758 w 1030300"/>
              <a:gd name="connsiteY22" fmla="*/ 1778463 h 1796781"/>
              <a:gd name="connsiteX23" fmla="*/ 5442 w 1030300"/>
              <a:gd name="connsiteY23" fmla="*/ 1661505 h 1796781"/>
              <a:gd name="connsiteX24" fmla="*/ 58604 w 1030300"/>
              <a:gd name="connsiteY24" fmla="*/ 1576445 h 1796781"/>
              <a:gd name="connsiteX25" fmla="*/ 127716 w 1030300"/>
              <a:gd name="connsiteY25" fmla="*/ 1507333 h 179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0300" h="1796781">
                <a:moveTo>
                  <a:pt x="127716" y="1507333"/>
                </a:moveTo>
                <a:cubicBezTo>
                  <a:pt x="148095" y="1471005"/>
                  <a:pt x="160500" y="1413412"/>
                  <a:pt x="180879" y="1358477"/>
                </a:cubicBezTo>
                <a:cubicBezTo>
                  <a:pt x="201258" y="1303542"/>
                  <a:pt x="226953" y="1240633"/>
                  <a:pt x="249990" y="1177724"/>
                </a:cubicBezTo>
                <a:cubicBezTo>
                  <a:pt x="273027" y="1114815"/>
                  <a:pt x="295179" y="1038614"/>
                  <a:pt x="319102" y="981021"/>
                </a:cubicBezTo>
                <a:cubicBezTo>
                  <a:pt x="343025" y="923428"/>
                  <a:pt x="367835" y="893303"/>
                  <a:pt x="393530" y="832166"/>
                </a:cubicBezTo>
                <a:cubicBezTo>
                  <a:pt x="419225" y="771029"/>
                  <a:pt x="449351" y="682424"/>
                  <a:pt x="473274" y="614198"/>
                </a:cubicBezTo>
                <a:cubicBezTo>
                  <a:pt x="497197" y="545972"/>
                  <a:pt x="519349" y="475975"/>
                  <a:pt x="537070" y="422812"/>
                </a:cubicBezTo>
                <a:cubicBezTo>
                  <a:pt x="554791" y="369649"/>
                  <a:pt x="561879" y="345726"/>
                  <a:pt x="579600" y="295221"/>
                </a:cubicBezTo>
                <a:cubicBezTo>
                  <a:pt x="597321" y="244716"/>
                  <a:pt x="623016" y="157884"/>
                  <a:pt x="643395" y="119784"/>
                </a:cubicBezTo>
                <a:cubicBezTo>
                  <a:pt x="663774" y="81684"/>
                  <a:pt x="677065" y="83456"/>
                  <a:pt x="701874" y="66621"/>
                </a:cubicBezTo>
                <a:cubicBezTo>
                  <a:pt x="726683" y="49786"/>
                  <a:pt x="764784" y="28521"/>
                  <a:pt x="792251" y="18775"/>
                </a:cubicBezTo>
                <a:cubicBezTo>
                  <a:pt x="819718" y="9029"/>
                  <a:pt x="840984" y="-11351"/>
                  <a:pt x="866679" y="8142"/>
                </a:cubicBezTo>
                <a:cubicBezTo>
                  <a:pt x="892374" y="27635"/>
                  <a:pt x="919842" y="80798"/>
                  <a:pt x="946423" y="135733"/>
                </a:cubicBezTo>
                <a:cubicBezTo>
                  <a:pt x="973004" y="190668"/>
                  <a:pt x="1015535" y="258008"/>
                  <a:pt x="1026167" y="337752"/>
                </a:cubicBezTo>
                <a:cubicBezTo>
                  <a:pt x="1036799" y="417496"/>
                  <a:pt x="1025281" y="524707"/>
                  <a:pt x="1010218" y="614198"/>
                </a:cubicBezTo>
                <a:cubicBezTo>
                  <a:pt x="995155" y="703689"/>
                  <a:pt x="975662" y="782547"/>
                  <a:pt x="935790" y="874696"/>
                </a:cubicBezTo>
                <a:cubicBezTo>
                  <a:pt x="895918" y="966845"/>
                  <a:pt x="831237" y="1076714"/>
                  <a:pt x="770986" y="1167091"/>
                </a:cubicBezTo>
                <a:cubicBezTo>
                  <a:pt x="710735" y="1257468"/>
                  <a:pt x="630105" y="1352275"/>
                  <a:pt x="574284" y="1416956"/>
                </a:cubicBezTo>
                <a:cubicBezTo>
                  <a:pt x="518463" y="1481637"/>
                  <a:pt x="477704" y="1518851"/>
                  <a:pt x="436060" y="1555179"/>
                </a:cubicBezTo>
                <a:cubicBezTo>
                  <a:pt x="394416" y="1591507"/>
                  <a:pt x="363404" y="1601254"/>
                  <a:pt x="324418" y="1634924"/>
                </a:cubicBezTo>
                <a:cubicBezTo>
                  <a:pt x="285432" y="1668594"/>
                  <a:pt x="242016" y="1730617"/>
                  <a:pt x="202144" y="1757198"/>
                </a:cubicBezTo>
                <a:cubicBezTo>
                  <a:pt x="162272" y="1783779"/>
                  <a:pt x="117084" y="1790868"/>
                  <a:pt x="85186" y="1794412"/>
                </a:cubicBezTo>
                <a:cubicBezTo>
                  <a:pt x="53288" y="1797956"/>
                  <a:pt x="24049" y="1800614"/>
                  <a:pt x="10758" y="1778463"/>
                </a:cubicBezTo>
                <a:cubicBezTo>
                  <a:pt x="-2533" y="1756312"/>
                  <a:pt x="-2532" y="1695175"/>
                  <a:pt x="5442" y="1661505"/>
                </a:cubicBezTo>
                <a:cubicBezTo>
                  <a:pt x="13416" y="1627835"/>
                  <a:pt x="38225" y="1600368"/>
                  <a:pt x="58604" y="1576445"/>
                </a:cubicBezTo>
                <a:cubicBezTo>
                  <a:pt x="78983" y="1552522"/>
                  <a:pt x="107337" y="1543661"/>
                  <a:pt x="127716" y="1507333"/>
                </a:cubicBez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手繪多邊形: 圖案 16">
            <a:extLst>
              <a:ext uri="{FF2B5EF4-FFF2-40B4-BE49-F238E27FC236}">
                <a16:creationId xmlns:a16="http://schemas.microsoft.com/office/drawing/2014/main" id="{E8454639-026E-4339-86E8-C069BFEC1B75}"/>
              </a:ext>
            </a:extLst>
          </p:cNvPr>
          <p:cNvSpPr/>
          <p:nvPr/>
        </p:nvSpPr>
        <p:spPr>
          <a:xfrm>
            <a:off x="3305150" y="2162930"/>
            <a:ext cx="509737" cy="969783"/>
          </a:xfrm>
          <a:custGeom>
            <a:avLst/>
            <a:gdLst>
              <a:gd name="connsiteX0" fmla="*/ 1576 w 509737"/>
              <a:gd name="connsiteY0" fmla="*/ 941777 h 969783"/>
              <a:gd name="connsiteX1" fmla="*/ 86636 w 509737"/>
              <a:gd name="connsiteY1" fmla="*/ 814186 h 969783"/>
              <a:gd name="connsiteX2" fmla="*/ 145115 w 509737"/>
              <a:gd name="connsiteY2" fmla="*/ 638749 h 969783"/>
              <a:gd name="connsiteX3" fmla="*/ 219543 w 509737"/>
              <a:gd name="connsiteY3" fmla="*/ 415465 h 969783"/>
              <a:gd name="connsiteX4" fmla="*/ 272706 w 509737"/>
              <a:gd name="connsiteY4" fmla="*/ 330405 h 969783"/>
              <a:gd name="connsiteX5" fmla="*/ 299287 w 509737"/>
              <a:gd name="connsiteY5" fmla="*/ 208130 h 969783"/>
              <a:gd name="connsiteX6" fmla="*/ 283338 w 509737"/>
              <a:gd name="connsiteY6" fmla="*/ 85856 h 969783"/>
              <a:gd name="connsiteX7" fmla="*/ 389664 w 509737"/>
              <a:gd name="connsiteY7" fmla="*/ 22061 h 969783"/>
              <a:gd name="connsiteX8" fmla="*/ 474724 w 509737"/>
              <a:gd name="connsiteY8" fmla="*/ 11428 h 969783"/>
              <a:gd name="connsiteX9" fmla="*/ 506622 w 509737"/>
              <a:gd name="connsiteY9" fmla="*/ 176233 h 969783"/>
              <a:gd name="connsiteX10" fmla="*/ 501306 w 509737"/>
              <a:gd name="connsiteY10" fmla="*/ 346354 h 969783"/>
              <a:gd name="connsiteX11" fmla="*/ 442827 w 509737"/>
              <a:gd name="connsiteY11" fmla="*/ 505842 h 969783"/>
              <a:gd name="connsiteX12" fmla="*/ 368399 w 509737"/>
              <a:gd name="connsiteY12" fmla="*/ 612168 h 969783"/>
              <a:gd name="connsiteX13" fmla="*/ 347134 w 509737"/>
              <a:gd name="connsiteY13" fmla="*/ 739758 h 969783"/>
              <a:gd name="connsiteX14" fmla="*/ 293971 w 509737"/>
              <a:gd name="connsiteY14" fmla="*/ 877982 h 969783"/>
              <a:gd name="connsiteX15" fmla="*/ 166380 w 509737"/>
              <a:gd name="connsiteY15" fmla="*/ 963042 h 969783"/>
              <a:gd name="connsiteX16" fmla="*/ 1576 w 509737"/>
              <a:gd name="connsiteY16" fmla="*/ 941777 h 9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737" h="969783">
                <a:moveTo>
                  <a:pt x="1576" y="941777"/>
                </a:moveTo>
                <a:cubicBezTo>
                  <a:pt x="-11715" y="916968"/>
                  <a:pt x="62713" y="864691"/>
                  <a:pt x="86636" y="814186"/>
                </a:cubicBezTo>
                <a:cubicBezTo>
                  <a:pt x="110559" y="763681"/>
                  <a:pt x="145115" y="638749"/>
                  <a:pt x="145115" y="638749"/>
                </a:cubicBezTo>
                <a:cubicBezTo>
                  <a:pt x="167266" y="572296"/>
                  <a:pt x="198278" y="466856"/>
                  <a:pt x="219543" y="415465"/>
                </a:cubicBezTo>
                <a:cubicBezTo>
                  <a:pt x="240808" y="364074"/>
                  <a:pt x="259415" y="364961"/>
                  <a:pt x="272706" y="330405"/>
                </a:cubicBezTo>
                <a:cubicBezTo>
                  <a:pt x="285997" y="295849"/>
                  <a:pt x="297515" y="248888"/>
                  <a:pt x="299287" y="208130"/>
                </a:cubicBezTo>
                <a:cubicBezTo>
                  <a:pt x="301059" y="167372"/>
                  <a:pt x="268275" y="116867"/>
                  <a:pt x="283338" y="85856"/>
                </a:cubicBezTo>
                <a:cubicBezTo>
                  <a:pt x="298401" y="54845"/>
                  <a:pt x="357766" y="34466"/>
                  <a:pt x="389664" y="22061"/>
                </a:cubicBezTo>
                <a:cubicBezTo>
                  <a:pt x="421562" y="9656"/>
                  <a:pt x="455231" y="-14267"/>
                  <a:pt x="474724" y="11428"/>
                </a:cubicBezTo>
                <a:cubicBezTo>
                  <a:pt x="494217" y="37123"/>
                  <a:pt x="502192" y="120412"/>
                  <a:pt x="506622" y="176233"/>
                </a:cubicBezTo>
                <a:cubicBezTo>
                  <a:pt x="511052" y="232054"/>
                  <a:pt x="511938" y="291419"/>
                  <a:pt x="501306" y="346354"/>
                </a:cubicBezTo>
                <a:cubicBezTo>
                  <a:pt x="490674" y="401289"/>
                  <a:pt x="464978" y="461540"/>
                  <a:pt x="442827" y="505842"/>
                </a:cubicBezTo>
                <a:cubicBezTo>
                  <a:pt x="420676" y="550144"/>
                  <a:pt x="384348" y="573182"/>
                  <a:pt x="368399" y="612168"/>
                </a:cubicBezTo>
                <a:cubicBezTo>
                  <a:pt x="352450" y="651154"/>
                  <a:pt x="359539" y="695456"/>
                  <a:pt x="347134" y="739758"/>
                </a:cubicBezTo>
                <a:cubicBezTo>
                  <a:pt x="334729" y="784060"/>
                  <a:pt x="324097" y="840768"/>
                  <a:pt x="293971" y="877982"/>
                </a:cubicBezTo>
                <a:cubicBezTo>
                  <a:pt x="263845" y="915196"/>
                  <a:pt x="215112" y="947979"/>
                  <a:pt x="166380" y="963042"/>
                </a:cubicBezTo>
                <a:cubicBezTo>
                  <a:pt x="117648" y="978105"/>
                  <a:pt x="14867" y="966586"/>
                  <a:pt x="1576" y="941777"/>
                </a:cubicBez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B99C0A5-9307-4D4A-B31D-F2ABC8E62422}"/>
              </a:ext>
            </a:extLst>
          </p:cNvPr>
          <p:cNvSpPr txBox="1"/>
          <p:nvPr/>
        </p:nvSpPr>
        <p:spPr>
          <a:xfrm rot="17268581">
            <a:off x="2967704" y="4659599"/>
            <a:ext cx="612000" cy="400110"/>
          </a:xfrm>
          <a:prstGeom prst="rect">
            <a:avLst/>
          </a:prstGeom>
          <a:noFill/>
        </p:spPr>
        <p:txBody>
          <a:bodyPr wrap="square" rtlCol="0">
            <a:spAutoFit/>
          </a:bodyPr>
          <a:lstStyle/>
          <a:p>
            <a:r>
              <a:rPr lang="en-US" altLang="zh-TW" sz="2000" b="1" dirty="0">
                <a:solidFill>
                  <a:srgbClr val="002060"/>
                </a:solidFill>
              </a:rPr>
              <a:t>RB1</a:t>
            </a:r>
            <a:endParaRPr lang="zh-TW" altLang="en-US" sz="2000" b="1" dirty="0">
              <a:solidFill>
                <a:srgbClr val="002060"/>
              </a:solidFill>
            </a:endParaRPr>
          </a:p>
        </p:txBody>
      </p:sp>
      <p:sp>
        <p:nvSpPr>
          <p:cNvPr id="9" name="手繪多邊形: 圖案 8">
            <a:extLst>
              <a:ext uri="{FF2B5EF4-FFF2-40B4-BE49-F238E27FC236}">
                <a16:creationId xmlns:a16="http://schemas.microsoft.com/office/drawing/2014/main" id="{214CBF3E-EFF9-42AF-BFE1-C7A3FB3F55F9}"/>
              </a:ext>
            </a:extLst>
          </p:cNvPr>
          <p:cNvSpPr/>
          <p:nvPr/>
        </p:nvSpPr>
        <p:spPr>
          <a:xfrm>
            <a:off x="2868418" y="2052040"/>
            <a:ext cx="3547735" cy="3978618"/>
          </a:xfrm>
          <a:custGeom>
            <a:avLst/>
            <a:gdLst>
              <a:gd name="connsiteX0" fmla="*/ 135280 w 3547735"/>
              <a:gd name="connsiteY0" fmla="*/ 2036179 h 3978618"/>
              <a:gd name="connsiteX1" fmla="*/ 60852 w 3547735"/>
              <a:gd name="connsiteY1" fmla="*/ 1823527 h 3978618"/>
              <a:gd name="connsiteX2" fmla="*/ 23638 w 3547735"/>
              <a:gd name="connsiteY2" fmla="*/ 1706569 h 3978618"/>
              <a:gd name="connsiteX3" fmla="*/ 13005 w 3547735"/>
              <a:gd name="connsiteY3" fmla="*/ 1536448 h 3978618"/>
              <a:gd name="connsiteX4" fmla="*/ 18322 w 3547735"/>
              <a:gd name="connsiteY4" fmla="*/ 1366327 h 3978618"/>
              <a:gd name="connsiteX5" fmla="*/ 98066 w 3547735"/>
              <a:gd name="connsiteY5" fmla="*/ 1153676 h 3978618"/>
              <a:gd name="connsiteX6" fmla="*/ 145912 w 3547735"/>
              <a:gd name="connsiteY6" fmla="*/ 1063300 h 3978618"/>
              <a:gd name="connsiteX7" fmla="*/ 215024 w 3547735"/>
              <a:gd name="connsiteY7" fmla="*/ 941025 h 3978618"/>
              <a:gd name="connsiteX8" fmla="*/ 241605 w 3547735"/>
              <a:gd name="connsiteY8" fmla="*/ 797486 h 3978618"/>
              <a:gd name="connsiteX9" fmla="*/ 252238 w 3547735"/>
              <a:gd name="connsiteY9" fmla="*/ 680527 h 3978618"/>
              <a:gd name="connsiteX10" fmla="*/ 305401 w 3547735"/>
              <a:gd name="connsiteY10" fmla="*/ 616732 h 3978618"/>
              <a:gd name="connsiteX11" fmla="*/ 342615 w 3547735"/>
              <a:gd name="connsiteY11" fmla="*/ 552937 h 3978618"/>
              <a:gd name="connsiteX12" fmla="*/ 374512 w 3547735"/>
              <a:gd name="connsiteY12" fmla="*/ 478509 h 3978618"/>
              <a:gd name="connsiteX13" fmla="*/ 417042 w 3547735"/>
              <a:gd name="connsiteY13" fmla="*/ 404081 h 3978618"/>
              <a:gd name="connsiteX14" fmla="*/ 448940 w 3547735"/>
              <a:gd name="connsiteY14" fmla="*/ 255225 h 3978618"/>
              <a:gd name="connsiteX15" fmla="*/ 576531 w 3547735"/>
              <a:gd name="connsiteY15" fmla="*/ 122318 h 3978618"/>
              <a:gd name="connsiteX16" fmla="*/ 666908 w 3547735"/>
              <a:gd name="connsiteY16" fmla="*/ 58523 h 3978618"/>
              <a:gd name="connsiteX17" fmla="*/ 757284 w 3547735"/>
              <a:gd name="connsiteY17" fmla="*/ 21309 h 3978618"/>
              <a:gd name="connsiteX18" fmla="*/ 863610 w 3547735"/>
              <a:gd name="connsiteY18" fmla="*/ 44 h 3978618"/>
              <a:gd name="connsiteX19" fmla="*/ 964619 w 3547735"/>
              <a:gd name="connsiteY19" fmla="*/ 26625 h 3978618"/>
              <a:gd name="connsiteX20" fmla="*/ 1097526 w 3547735"/>
              <a:gd name="connsiteY20" fmla="*/ 101053 h 3978618"/>
              <a:gd name="connsiteX21" fmla="*/ 1166638 w 3547735"/>
              <a:gd name="connsiteY21" fmla="*/ 148900 h 3978618"/>
              <a:gd name="connsiteX22" fmla="*/ 1214484 w 3547735"/>
              <a:gd name="connsiteY22" fmla="*/ 212695 h 3978618"/>
              <a:gd name="connsiteX23" fmla="*/ 1278280 w 3547735"/>
              <a:gd name="connsiteY23" fmla="*/ 308388 h 3978618"/>
              <a:gd name="connsiteX24" fmla="*/ 1342075 w 3547735"/>
              <a:gd name="connsiteY24" fmla="*/ 446611 h 3978618"/>
              <a:gd name="connsiteX25" fmla="*/ 1411187 w 3547735"/>
              <a:gd name="connsiteY25" fmla="*/ 579518 h 3978618"/>
              <a:gd name="connsiteX26" fmla="*/ 1469666 w 3547735"/>
              <a:gd name="connsiteY26" fmla="*/ 685844 h 3978618"/>
              <a:gd name="connsiteX27" fmla="*/ 1522829 w 3547735"/>
              <a:gd name="connsiteY27" fmla="*/ 797486 h 3978618"/>
              <a:gd name="connsiteX28" fmla="*/ 1565359 w 3547735"/>
              <a:gd name="connsiteY28" fmla="*/ 893179 h 3978618"/>
              <a:gd name="connsiteX29" fmla="*/ 1687633 w 3547735"/>
              <a:gd name="connsiteY29" fmla="*/ 1010137 h 3978618"/>
              <a:gd name="connsiteX30" fmla="*/ 1831173 w 3547735"/>
              <a:gd name="connsiteY30" fmla="*/ 1127095 h 3978618"/>
              <a:gd name="connsiteX31" fmla="*/ 1990661 w 3547735"/>
              <a:gd name="connsiteY31" fmla="*/ 1217472 h 3978618"/>
              <a:gd name="connsiteX32" fmla="*/ 2144833 w 3547735"/>
              <a:gd name="connsiteY32" fmla="*/ 1334430 h 3978618"/>
              <a:gd name="connsiteX33" fmla="*/ 2277740 w 3547735"/>
              <a:gd name="connsiteY33" fmla="*/ 1371644 h 3978618"/>
              <a:gd name="connsiteX34" fmla="*/ 2415963 w 3547735"/>
              <a:gd name="connsiteY34" fmla="*/ 1398225 h 3978618"/>
              <a:gd name="connsiteX35" fmla="*/ 2532922 w 3547735"/>
              <a:gd name="connsiteY35" fmla="*/ 1403541 h 3978618"/>
              <a:gd name="connsiteX36" fmla="*/ 2692410 w 3547735"/>
              <a:gd name="connsiteY36" fmla="*/ 1376960 h 3978618"/>
              <a:gd name="connsiteX37" fmla="*/ 2889112 w 3547735"/>
              <a:gd name="connsiteY37" fmla="*/ 1339746 h 3978618"/>
              <a:gd name="connsiteX38" fmla="*/ 3107080 w 3547735"/>
              <a:gd name="connsiteY38" fmla="*/ 1345062 h 3978618"/>
              <a:gd name="connsiteX39" fmla="*/ 3319731 w 3547735"/>
              <a:gd name="connsiteY39" fmla="*/ 1424807 h 3978618"/>
              <a:gd name="connsiteX40" fmla="*/ 3452638 w 3547735"/>
              <a:gd name="connsiteY40" fmla="*/ 1557713 h 3978618"/>
              <a:gd name="connsiteX41" fmla="*/ 3500484 w 3547735"/>
              <a:gd name="connsiteY41" fmla="*/ 1658723 h 3978618"/>
              <a:gd name="connsiteX42" fmla="*/ 3543015 w 3547735"/>
              <a:gd name="connsiteY42" fmla="*/ 1796946 h 3978618"/>
              <a:gd name="connsiteX43" fmla="*/ 3543015 w 3547735"/>
              <a:gd name="connsiteY43" fmla="*/ 2084025 h 3978618"/>
              <a:gd name="connsiteX44" fmla="*/ 3537698 w 3547735"/>
              <a:gd name="connsiteY44" fmla="*/ 2216932 h 3978618"/>
              <a:gd name="connsiteX45" fmla="*/ 3426056 w 3547735"/>
              <a:gd name="connsiteY45" fmla="*/ 2525276 h 3978618"/>
              <a:gd name="connsiteX46" fmla="*/ 3351629 w 3547735"/>
              <a:gd name="connsiteY46" fmla="*/ 2658183 h 3978618"/>
              <a:gd name="connsiteX47" fmla="*/ 3239987 w 3547735"/>
              <a:gd name="connsiteY47" fmla="*/ 2801723 h 3978618"/>
              <a:gd name="connsiteX48" fmla="*/ 3123029 w 3547735"/>
              <a:gd name="connsiteY48" fmla="*/ 3009058 h 3978618"/>
              <a:gd name="connsiteX49" fmla="*/ 3022019 w 3547735"/>
              <a:gd name="connsiteY49" fmla="*/ 3110067 h 3978618"/>
              <a:gd name="connsiteX50" fmla="*/ 2825317 w 3547735"/>
              <a:gd name="connsiteY50" fmla="*/ 3290820 h 3978618"/>
              <a:gd name="connsiteX51" fmla="*/ 2543554 w 3547735"/>
              <a:gd name="connsiteY51" fmla="*/ 3466258 h 3978618"/>
              <a:gd name="connsiteX52" fmla="*/ 2474442 w 3547735"/>
              <a:gd name="connsiteY52" fmla="*/ 3508788 h 3978618"/>
              <a:gd name="connsiteX53" fmla="*/ 2400015 w 3547735"/>
              <a:gd name="connsiteY53" fmla="*/ 3561951 h 3978618"/>
              <a:gd name="connsiteX54" fmla="*/ 2346852 w 3547735"/>
              <a:gd name="connsiteY54" fmla="*/ 3604481 h 3978618"/>
              <a:gd name="connsiteX55" fmla="*/ 2267108 w 3547735"/>
              <a:gd name="connsiteY55" fmla="*/ 3652327 h 3978618"/>
              <a:gd name="connsiteX56" fmla="*/ 2176731 w 3547735"/>
              <a:gd name="connsiteY56" fmla="*/ 3673593 h 3978618"/>
              <a:gd name="connsiteX57" fmla="*/ 2075722 w 3547735"/>
              <a:gd name="connsiteY57" fmla="*/ 3668276 h 3978618"/>
              <a:gd name="connsiteX58" fmla="*/ 2006610 w 3547735"/>
              <a:gd name="connsiteY58" fmla="*/ 3636379 h 3978618"/>
              <a:gd name="connsiteX59" fmla="*/ 2054456 w 3547735"/>
              <a:gd name="connsiteY59" fmla="*/ 3402462 h 3978618"/>
              <a:gd name="connsiteX60" fmla="*/ 2086354 w 3547735"/>
              <a:gd name="connsiteY60" fmla="*/ 3317402 h 3978618"/>
              <a:gd name="connsiteX61" fmla="*/ 2086354 w 3547735"/>
              <a:gd name="connsiteY61" fmla="*/ 3216393 h 3978618"/>
              <a:gd name="connsiteX62" fmla="*/ 2054456 w 3547735"/>
              <a:gd name="connsiteY62" fmla="*/ 3083486 h 3978618"/>
              <a:gd name="connsiteX63" fmla="*/ 1985345 w 3547735"/>
              <a:gd name="connsiteY63" fmla="*/ 3211076 h 3978618"/>
              <a:gd name="connsiteX64" fmla="*/ 1953447 w 3547735"/>
              <a:gd name="connsiteY64" fmla="*/ 3328034 h 3978618"/>
              <a:gd name="connsiteX65" fmla="*/ 1894968 w 3547735"/>
              <a:gd name="connsiteY65" fmla="*/ 3423727 h 3978618"/>
              <a:gd name="connsiteX66" fmla="*/ 1820540 w 3547735"/>
              <a:gd name="connsiteY66" fmla="*/ 3631062 h 3978618"/>
              <a:gd name="connsiteX67" fmla="*/ 1751429 w 3547735"/>
              <a:gd name="connsiteY67" fmla="*/ 3753337 h 3978618"/>
              <a:gd name="connsiteX68" fmla="*/ 1677001 w 3547735"/>
              <a:gd name="connsiteY68" fmla="*/ 3875611 h 3978618"/>
              <a:gd name="connsiteX69" fmla="*/ 1602573 w 3547735"/>
              <a:gd name="connsiteY69" fmla="*/ 3923458 h 3978618"/>
              <a:gd name="connsiteX70" fmla="*/ 1474982 w 3547735"/>
              <a:gd name="connsiteY70" fmla="*/ 3976620 h 3978618"/>
              <a:gd name="connsiteX71" fmla="*/ 1443084 w 3547735"/>
              <a:gd name="connsiteY71" fmla="*/ 3849030 h 3978618"/>
              <a:gd name="connsiteX72" fmla="*/ 1469666 w 3547735"/>
              <a:gd name="connsiteY72" fmla="*/ 3705490 h 3978618"/>
              <a:gd name="connsiteX73" fmla="*/ 1496247 w 3547735"/>
              <a:gd name="connsiteY73" fmla="*/ 3487523 h 3978618"/>
              <a:gd name="connsiteX74" fmla="*/ 1501563 w 3547735"/>
              <a:gd name="connsiteY74" fmla="*/ 3312086 h 3978618"/>
              <a:gd name="connsiteX75" fmla="*/ 1501563 w 3547735"/>
              <a:gd name="connsiteY75" fmla="*/ 3126016 h 3978618"/>
              <a:gd name="connsiteX76" fmla="*/ 1506880 w 3547735"/>
              <a:gd name="connsiteY76" fmla="*/ 2993109 h 3978618"/>
              <a:gd name="connsiteX77" fmla="*/ 1490931 w 3547735"/>
              <a:gd name="connsiteY77" fmla="*/ 2865518 h 3978618"/>
              <a:gd name="connsiteX78" fmla="*/ 1395238 w 3547735"/>
              <a:gd name="connsiteY78" fmla="*/ 3062220 h 3978618"/>
              <a:gd name="connsiteX79" fmla="*/ 1331442 w 3547735"/>
              <a:gd name="connsiteY79" fmla="*/ 3205760 h 3978618"/>
              <a:gd name="connsiteX80" fmla="*/ 1177270 w 3547735"/>
              <a:gd name="connsiteY80" fmla="*/ 3343983 h 3978618"/>
              <a:gd name="connsiteX81" fmla="*/ 1086894 w 3547735"/>
              <a:gd name="connsiteY81" fmla="*/ 3434360 h 3978618"/>
              <a:gd name="connsiteX82" fmla="*/ 975252 w 3547735"/>
              <a:gd name="connsiteY82" fmla="*/ 3588532 h 3978618"/>
              <a:gd name="connsiteX83" fmla="*/ 911456 w 3547735"/>
              <a:gd name="connsiteY83" fmla="*/ 3673593 h 3978618"/>
              <a:gd name="connsiteX84" fmla="*/ 805131 w 3547735"/>
              <a:gd name="connsiteY84" fmla="*/ 3763969 h 3978618"/>
              <a:gd name="connsiteX85" fmla="*/ 730703 w 3547735"/>
              <a:gd name="connsiteY85" fmla="*/ 3801183 h 3978618"/>
              <a:gd name="connsiteX86" fmla="*/ 624377 w 3547735"/>
              <a:gd name="connsiteY86" fmla="*/ 3811816 h 3978618"/>
              <a:gd name="connsiteX87" fmla="*/ 549949 w 3547735"/>
              <a:gd name="connsiteY87" fmla="*/ 3811816 h 3978618"/>
              <a:gd name="connsiteX88" fmla="*/ 587163 w 3547735"/>
              <a:gd name="connsiteY88" fmla="*/ 3636379 h 3978618"/>
              <a:gd name="connsiteX89" fmla="*/ 619061 w 3547735"/>
              <a:gd name="connsiteY89" fmla="*/ 3476890 h 3978618"/>
              <a:gd name="connsiteX90" fmla="*/ 677540 w 3547735"/>
              <a:gd name="connsiteY90" fmla="*/ 3333351 h 3978618"/>
              <a:gd name="connsiteX91" fmla="*/ 709438 w 3547735"/>
              <a:gd name="connsiteY91" fmla="*/ 3136648 h 3978618"/>
              <a:gd name="connsiteX92" fmla="*/ 773233 w 3547735"/>
              <a:gd name="connsiteY92" fmla="*/ 2923997 h 3978618"/>
              <a:gd name="connsiteX93" fmla="*/ 640326 w 3547735"/>
              <a:gd name="connsiteY93" fmla="*/ 3131332 h 3978618"/>
              <a:gd name="connsiteX94" fmla="*/ 560582 w 3547735"/>
              <a:gd name="connsiteY94" fmla="*/ 3227025 h 3978618"/>
              <a:gd name="connsiteX95" fmla="*/ 459573 w 3547735"/>
              <a:gd name="connsiteY95" fmla="*/ 3317402 h 3978618"/>
              <a:gd name="connsiteX96" fmla="*/ 241605 w 3547735"/>
              <a:gd name="connsiteY96" fmla="*/ 3365248 h 3978618"/>
              <a:gd name="connsiteX97" fmla="*/ 129963 w 3547735"/>
              <a:gd name="connsiteY97" fmla="*/ 3365248 h 3978618"/>
              <a:gd name="connsiteX98" fmla="*/ 50219 w 3547735"/>
              <a:gd name="connsiteY98" fmla="*/ 3338667 h 3978618"/>
              <a:gd name="connsiteX99" fmla="*/ 7689 w 3547735"/>
              <a:gd name="connsiteY99" fmla="*/ 3296137 h 3978618"/>
              <a:gd name="connsiteX100" fmla="*/ 2373 w 3547735"/>
              <a:gd name="connsiteY100" fmla="*/ 3189811 h 3978618"/>
              <a:gd name="connsiteX101" fmla="*/ 34270 w 3547735"/>
              <a:gd name="connsiteY101" fmla="*/ 2807039 h 3978618"/>
              <a:gd name="connsiteX102" fmla="*/ 66168 w 3547735"/>
              <a:gd name="connsiteY102" fmla="*/ 2610337 h 3978618"/>
              <a:gd name="connsiteX103" fmla="*/ 135280 w 3547735"/>
              <a:gd name="connsiteY103" fmla="*/ 2472113 h 3978618"/>
              <a:gd name="connsiteX104" fmla="*/ 151229 w 3547735"/>
              <a:gd name="connsiteY104" fmla="*/ 2211616 h 3978618"/>
              <a:gd name="connsiteX105" fmla="*/ 135280 w 3547735"/>
              <a:gd name="connsiteY105" fmla="*/ 2036179 h 39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547735" h="3978618">
                <a:moveTo>
                  <a:pt x="135280" y="2036179"/>
                </a:moveTo>
                <a:cubicBezTo>
                  <a:pt x="120217" y="1971498"/>
                  <a:pt x="79459" y="1878462"/>
                  <a:pt x="60852" y="1823527"/>
                </a:cubicBezTo>
                <a:cubicBezTo>
                  <a:pt x="42245" y="1768592"/>
                  <a:pt x="31612" y="1754415"/>
                  <a:pt x="23638" y="1706569"/>
                </a:cubicBezTo>
                <a:cubicBezTo>
                  <a:pt x="15664" y="1658723"/>
                  <a:pt x="13891" y="1593155"/>
                  <a:pt x="13005" y="1536448"/>
                </a:cubicBezTo>
                <a:cubicBezTo>
                  <a:pt x="12119" y="1479741"/>
                  <a:pt x="4145" y="1430122"/>
                  <a:pt x="18322" y="1366327"/>
                </a:cubicBezTo>
                <a:cubicBezTo>
                  <a:pt x="32499" y="1302532"/>
                  <a:pt x="76801" y="1204180"/>
                  <a:pt x="98066" y="1153676"/>
                </a:cubicBezTo>
                <a:cubicBezTo>
                  <a:pt x="119331" y="1103171"/>
                  <a:pt x="126419" y="1098742"/>
                  <a:pt x="145912" y="1063300"/>
                </a:cubicBezTo>
                <a:cubicBezTo>
                  <a:pt x="165405" y="1027858"/>
                  <a:pt x="199075" y="985327"/>
                  <a:pt x="215024" y="941025"/>
                </a:cubicBezTo>
                <a:cubicBezTo>
                  <a:pt x="230973" y="896723"/>
                  <a:pt x="235403" y="840902"/>
                  <a:pt x="241605" y="797486"/>
                </a:cubicBezTo>
                <a:cubicBezTo>
                  <a:pt x="247807" y="754070"/>
                  <a:pt x="241605" y="710653"/>
                  <a:pt x="252238" y="680527"/>
                </a:cubicBezTo>
                <a:cubicBezTo>
                  <a:pt x="262871" y="650401"/>
                  <a:pt x="290338" y="637997"/>
                  <a:pt x="305401" y="616732"/>
                </a:cubicBezTo>
                <a:cubicBezTo>
                  <a:pt x="320464" y="595467"/>
                  <a:pt x="331097" y="575974"/>
                  <a:pt x="342615" y="552937"/>
                </a:cubicBezTo>
                <a:cubicBezTo>
                  <a:pt x="354133" y="529900"/>
                  <a:pt x="362108" y="503318"/>
                  <a:pt x="374512" y="478509"/>
                </a:cubicBezTo>
                <a:cubicBezTo>
                  <a:pt x="386916" y="453700"/>
                  <a:pt x="404637" y="441295"/>
                  <a:pt x="417042" y="404081"/>
                </a:cubicBezTo>
                <a:cubicBezTo>
                  <a:pt x="429447" y="366867"/>
                  <a:pt x="422358" y="302186"/>
                  <a:pt x="448940" y="255225"/>
                </a:cubicBezTo>
                <a:cubicBezTo>
                  <a:pt x="475522" y="208264"/>
                  <a:pt x="540203" y="155102"/>
                  <a:pt x="576531" y="122318"/>
                </a:cubicBezTo>
                <a:cubicBezTo>
                  <a:pt x="612859" y="89534"/>
                  <a:pt x="636783" y="75358"/>
                  <a:pt x="666908" y="58523"/>
                </a:cubicBezTo>
                <a:cubicBezTo>
                  <a:pt x="697033" y="41688"/>
                  <a:pt x="724500" y="31055"/>
                  <a:pt x="757284" y="21309"/>
                </a:cubicBezTo>
                <a:cubicBezTo>
                  <a:pt x="790068" y="11563"/>
                  <a:pt x="829054" y="-842"/>
                  <a:pt x="863610" y="44"/>
                </a:cubicBezTo>
                <a:cubicBezTo>
                  <a:pt x="898166" y="930"/>
                  <a:pt x="925633" y="9790"/>
                  <a:pt x="964619" y="26625"/>
                </a:cubicBezTo>
                <a:cubicBezTo>
                  <a:pt x="1003605" y="43460"/>
                  <a:pt x="1063856" y="80674"/>
                  <a:pt x="1097526" y="101053"/>
                </a:cubicBezTo>
                <a:cubicBezTo>
                  <a:pt x="1131196" y="121432"/>
                  <a:pt x="1147145" y="130293"/>
                  <a:pt x="1166638" y="148900"/>
                </a:cubicBezTo>
                <a:cubicBezTo>
                  <a:pt x="1186131" y="167507"/>
                  <a:pt x="1195877" y="186114"/>
                  <a:pt x="1214484" y="212695"/>
                </a:cubicBezTo>
                <a:cubicBezTo>
                  <a:pt x="1233091" y="239276"/>
                  <a:pt x="1257015" y="269402"/>
                  <a:pt x="1278280" y="308388"/>
                </a:cubicBezTo>
                <a:cubicBezTo>
                  <a:pt x="1299545" y="347374"/>
                  <a:pt x="1319924" y="401423"/>
                  <a:pt x="1342075" y="446611"/>
                </a:cubicBezTo>
                <a:cubicBezTo>
                  <a:pt x="1364226" y="491799"/>
                  <a:pt x="1389922" y="539646"/>
                  <a:pt x="1411187" y="579518"/>
                </a:cubicBezTo>
                <a:cubicBezTo>
                  <a:pt x="1432452" y="619390"/>
                  <a:pt x="1451059" y="649516"/>
                  <a:pt x="1469666" y="685844"/>
                </a:cubicBezTo>
                <a:cubicBezTo>
                  <a:pt x="1488273" y="722172"/>
                  <a:pt x="1506880" y="762930"/>
                  <a:pt x="1522829" y="797486"/>
                </a:cubicBezTo>
                <a:cubicBezTo>
                  <a:pt x="1538778" y="832042"/>
                  <a:pt x="1537892" y="857737"/>
                  <a:pt x="1565359" y="893179"/>
                </a:cubicBezTo>
                <a:cubicBezTo>
                  <a:pt x="1592826" y="928621"/>
                  <a:pt x="1643331" y="971151"/>
                  <a:pt x="1687633" y="1010137"/>
                </a:cubicBezTo>
                <a:cubicBezTo>
                  <a:pt x="1731935" y="1049123"/>
                  <a:pt x="1780668" y="1092539"/>
                  <a:pt x="1831173" y="1127095"/>
                </a:cubicBezTo>
                <a:cubicBezTo>
                  <a:pt x="1881678" y="1161651"/>
                  <a:pt x="1938384" y="1182916"/>
                  <a:pt x="1990661" y="1217472"/>
                </a:cubicBezTo>
                <a:cubicBezTo>
                  <a:pt x="2042938" y="1252028"/>
                  <a:pt x="2096987" y="1308735"/>
                  <a:pt x="2144833" y="1334430"/>
                </a:cubicBezTo>
                <a:cubicBezTo>
                  <a:pt x="2192679" y="1360125"/>
                  <a:pt x="2232552" y="1361012"/>
                  <a:pt x="2277740" y="1371644"/>
                </a:cubicBezTo>
                <a:cubicBezTo>
                  <a:pt x="2322928" y="1382276"/>
                  <a:pt x="2373433" y="1392909"/>
                  <a:pt x="2415963" y="1398225"/>
                </a:cubicBezTo>
                <a:cubicBezTo>
                  <a:pt x="2458493" y="1403541"/>
                  <a:pt x="2486848" y="1407085"/>
                  <a:pt x="2532922" y="1403541"/>
                </a:cubicBezTo>
                <a:cubicBezTo>
                  <a:pt x="2578996" y="1399997"/>
                  <a:pt x="2633045" y="1387592"/>
                  <a:pt x="2692410" y="1376960"/>
                </a:cubicBezTo>
                <a:cubicBezTo>
                  <a:pt x="2751775" y="1366328"/>
                  <a:pt x="2820000" y="1345062"/>
                  <a:pt x="2889112" y="1339746"/>
                </a:cubicBezTo>
                <a:cubicBezTo>
                  <a:pt x="2958224" y="1334430"/>
                  <a:pt x="3035310" y="1330885"/>
                  <a:pt x="3107080" y="1345062"/>
                </a:cubicBezTo>
                <a:cubicBezTo>
                  <a:pt x="3178850" y="1359239"/>
                  <a:pt x="3262138" y="1389365"/>
                  <a:pt x="3319731" y="1424807"/>
                </a:cubicBezTo>
                <a:cubicBezTo>
                  <a:pt x="3377324" y="1460249"/>
                  <a:pt x="3422513" y="1518727"/>
                  <a:pt x="3452638" y="1557713"/>
                </a:cubicBezTo>
                <a:cubicBezTo>
                  <a:pt x="3482764" y="1596699"/>
                  <a:pt x="3485421" y="1618851"/>
                  <a:pt x="3500484" y="1658723"/>
                </a:cubicBezTo>
                <a:cubicBezTo>
                  <a:pt x="3515547" y="1698595"/>
                  <a:pt x="3535927" y="1726062"/>
                  <a:pt x="3543015" y="1796946"/>
                </a:cubicBezTo>
                <a:cubicBezTo>
                  <a:pt x="3550104" y="1867830"/>
                  <a:pt x="3543015" y="2084025"/>
                  <a:pt x="3543015" y="2084025"/>
                </a:cubicBezTo>
                <a:cubicBezTo>
                  <a:pt x="3542129" y="2154023"/>
                  <a:pt x="3557191" y="2143390"/>
                  <a:pt x="3537698" y="2216932"/>
                </a:cubicBezTo>
                <a:cubicBezTo>
                  <a:pt x="3518205" y="2290474"/>
                  <a:pt x="3457067" y="2451734"/>
                  <a:pt x="3426056" y="2525276"/>
                </a:cubicBezTo>
                <a:cubicBezTo>
                  <a:pt x="3395045" y="2598818"/>
                  <a:pt x="3382640" y="2612109"/>
                  <a:pt x="3351629" y="2658183"/>
                </a:cubicBezTo>
                <a:cubicBezTo>
                  <a:pt x="3320618" y="2704257"/>
                  <a:pt x="3278087" y="2743244"/>
                  <a:pt x="3239987" y="2801723"/>
                </a:cubicBezTo>
                <a:cubicBezTo>
                  <a:pt x="3201887" y="2860202"/>
                  <a:pt x="3159357" y="2957667"/>
                  <a:pt x="3123029" y="3009058"/>
                </a:cubicBezTo>
                <a:cubicBezTo>
                  <a:pt x="3086701" y="3060449"/>
                  <a:pt x="3071638" y="3063107"/>
                  <a:pt x="3022019" y="3110067"/>
                </a:cubicBezTo>
                <a:cubicBezTo>
                  <a:pt x="2972400" y="3157027"/>
                  <a:pt x="2905061" y="3231455"/>
                  <a:pt x="2825317" y="3290820"/>
                </a:cubicBezTo>
                <a:cubicBezTo>
                  <a:pt x="2745573" y="3350185"/>
                  <a:pt x="2543554" y="3466258"/>
                  <a:pt x="2543554" y="3466258"/>
                </a:cubicBezTo>
                <a:cubicBezTo>
                  <a:pt x="2485075" y="3502586"/>
                  <a:pt x="2498365" y="3492839"/>
                  <a:pt x="2474442" y="3508788"/>
                </a:cubicBezTo>
                <a:cubicBezTo>
                  <a:pt x="2450519" y="3524737"/>
                  <a:pt x="2421280" y="3546002"/>
                  <a:pt x="2400015" y="3561951"/>
                </a:cubicBezTo>
                <a:cubicBezTo>
                  <a:pt x="2378750" y="3577900"/>
                  <a:pt x="2369003" y="3589418"/>
                  <a:pt x="2346852" y="3604481"/>
                </a:cubicBezTo>
                <a:cubicBezTo>
                  <a:pt x="2324701" y="3619544"/>
                  <a:pt x="2295462" y="3640808"/>
                  <a:pt x="2267108" y="3652327"/>
                </a:cubicBezTo>
                <a:cubicBezTo>
                  <a:pt x="2238754" y="3663846"/>
                  <a:pt x="2208629" y="3670935"/>
                  <a:pt x="2176731" y="3673593"/>
                </a:cubicBezTo>
                <a:cubicBezTo>
                  <a:pt x="2144833" y="3676251"/>
                  <a:pt x="2104075" y="3674478"/>
                  <a:pt x="2075722" y="3668276"/>
                </a:cubicBezTo>
                <a:cubicBezTo>
                  <a:pt x="2047369" y="3662074"/>
                  <a:pt x="2010154" y="3680681"/>
                  <a:pt x="2006610" y="3636379"/>
                </a:cubicBezTo>
                <a:cubicBezTo>
                  <a:pt x="2003066" y="3592077"/>
                  <a:pt x="2041165" y="3455625"/>
                  <a:pt x="2054456" y="3402462"/>
                </a:cubicBezTo>
                <a:cubicBezTo>
                  <a:pt x="2067747" y="3349299"/>
                  <a:pt x="2081038" y="3348414"/>
                  <a:pt x="2086354" y="3317402"/>
                </a:cubicBezTo>
                <a:cubicBezTo>
                  <a:pt x="2091670" y="3286391"/>
                  <a:pt x="2091670" y="3255379"/>
                  <a:pt x="2086354" y="3216393"/>
                </a:cubicBezTo>
                <a:cubicBezTo>
                  <a:pt x="2081038" y="3177407"/>
                  <a:pt x="2071291" y="3084372"/>
                  <a:pt x="2054456" y="3083486"/>
                </a:cubicBezTo>
                <a:cubicBezTo>
                  <a:pt x="2037621" y="3082600"/>
                  <a:pt x="2002180" y="3170318"/>
                  <a:pt x="1985345" y="3211076"/>
                </a:cubicBezTo>
                <a:cubicBezTo>
                  <a:pt x="1968510" y="3251834"/>
                  <a:pt x="1968510" y="3292592"/>
                  <a:pt x="1953447" y="3328034"/>
                </a:cubicBezTo>
                <a:cubicBezTo>
                  <a:pt x="1938384" y="3363476"/>
                  <a:pt x="1917119" y="3373222"/>
                  <a:pt x="1894968" y="3423727"/>
                </a:cubicBezTo>
                <a:cubicBezTo>
                  <a:pt x="1872817" y="3474232"/>
                  <a:pt x="1844463" y="3576127"/>
                  <a:pt x="1820540" y="3631062"/>
                </a:cubicBezTo>
                <a:cubicBezTo>
                  <a:pt x="1796617" y="3685997"/>
                  <a:pt x="1775352" y="3712579"/>
                  <a:pt x="1751429" y="3753337"/>
                </a:cubicBezTo>
                <a:cubicBezTo>
                  <a:pt x="1727506" y="3794095"/>
                  <a:pt x="1701810" y="3847257"/>
                  <a:pt x="1677001" y="3875611"/>
                </a:cubicBezTo>
                <a:cubicBezTo>
                  <a:pt x="1652192" y="3903965"/>
                  <a:pt x="1636243" y="3906623"/>
                  <a:pt x="1602573" y="3923458"/>
                </a:cubicBezTo>
                <a:cubicBezTo>
                  <a:pt x="1568903" y="3940293"/>
                  <a:pt x="1501563" y="3989025"/>
                  <a:pt x="1474982" y="3976620"/>
                </a:cubicBezTo>
                <a:cubicBezTo>
                  <a:pt x="1448401" y="3964215"/>
                  <a:pt x="1443970" y="3894218"/>
                  <a:pt x="1443084" y="3849030"/>
                </a:cubicBezTo>
                <a:cubicBezTo>
                  <a:pt x="1442198" y="3803842"/>
                  <a:pt x="1460806" y="3765741"/>
                  <a:pt x="1469666" y="3705490"/>
                </a:cubicBezTo>
                <a:cubicBezTo>
                  <a:pt x="1478526" y="3645239"/>
                  <a:pt x="1490931" y="3553090"/>
                  <a:pt x="1496247" y="3487523"/>
                </a:cubicBezTo>
                <a:cubicBezTo>
                  <a:pt x="1501563" y="3421956"/>
                  <a:pt x="1500677" y="3372337"/>
                  <a:pt x="1501563" y="3312086"/>
                </a:cubicBezTo>
                <a:cubicBezTo>
                  <a:pt x="1502449" y="3251835"/>
                  <a:pt x="1500677" y="3179179"/>
                  <a:pt x="1501563" y="3126016"/>
                </a:cubicBezTo>
                <a:cubicBezTo>
                  <a:pt x="1502449" y="3072853"/>
                  <a:pt x="1508652" y="3036525"/>
                  <a:pt x="1506880" y="2993109"/>
                </a:cubicBezTo>
                <a:cubicBezTo>
                  <a:pt x="1505108" y="2949693"/>
                  <a:pt x="1509538" y="2854000"/>
                  <a:pt x="1490931" y="2865518"/>
                </a:cubicBezTo>
                <a:cubicBezTo>
                  <a:pt x="1472324" y="2877036"/>
                  <a:pt x="1421820" y="3005513"/>
                  <a:pt x="1395238" y="3062220"/>
                </a:cubicBezTo>
                <a:cubicBezTo>
                  <a:pt x="1368657" y="3118927"/>
                  <a:pt x="1367770" y="3158799"/>
                  <a:pt x="1331442" y="3205760"/>
                </a:cubicBezTo>
                <a:cubicBezTo>
                  <a:pt x="1295114" y="3252721"/>
                  <a:pt x="1218028" y="3305883"/>
                  <a:pt x="1177270" y="3343983"/>
                </a:cubicBezTo>
                <a:cubicBezTo>
                  <a:pt x="1136512" y="3382083"/>
                  <a:pt x="1120564" y="3393602"/>
                  <a:pt x="1086894" y="3434360"/>
                </a:cubicBezTo>
                <a:cubicBezTo>
                  <a:pt x="1053224" y="3475118"/>
                  <a:pt x="1004492" y="3548660"/>
                  <a:pt x="975252" y="3588532"/>
                </a:cubicBezTo>
                <a:cubicBezTo>
                  <a:pt x="946012" y="3628404"/>
                  <a:pt x="939809" y="3644354"/>
                  <a:pt x="911456" y="3673593"/>
                </a:cubicBezTo>
                <a:cubicBezTo>
                  <a:pt x="883103" y="3702832"/>
                  <a:pt x="835256" y="3742704"/>
                  <a:pt x="805131" y="3763969"/>
                </a:cubicBezTo>
                <a:cubicBezTo>
                  <a:pt x="775006" y="3785234"/>
                  <a:pt x="760829" y="3793209"/>
                  <a:pt x="730703" y="3801183"/>
                </a:cubicBezTo>
                <a:cubicBezTo>
                  <a:pt x="700577" y="3809157"/>
                  <a:pt x="654503" y="3810044"/>
                  <a:pt x="624377" y="3811816"/>
                </a:cubicBezTo>
                <a:cubicBezTo>
                  <a:pt x="594251" y="3813588"/>
                  <a:pt x="556151" y="3841055"/>
                  <a:pt x="549949" y="3811816"/>
                </a:cubicBezTo>
                <a:cubicBezTo>
                  <a:pt x="543747" y="3782577"/>
                  <a:pt x="575644" y="3692200"/>
                  <a:pt x="587163" y="3636379"/>
                </a:cubicBezTo>
                <a:cubicBezTo>
                  <a:pt x="598682" y="3580558"/>
                  <a:pt x="603998" y="3527394"/>
                  <a:pt x="619061" y="3476890"/>
                </a:cubicBezTo>
                <a:cubicBezTo>
                  <a:pt x="634124" y="3426386"/>
                  <a:pt x="662477" y="3390058"/>
                  <a:pt x="677540" y="3333351"/>
                </a:cubicBezTo>
                <a:cubicBezTo>
                  <a:pt x="692603" y="3276644"/>
                  <a:pt x="693489" y="3204874"/>
                  <a:pt x="709438" y="3136648"/>
                </a:cubicBezTo>
                <a:cubicBezTo>
                  <a:pt x="725387" y="3068422"/>
                  <a:pt x="784752" y="2924883"/>
                  <a:pt x="773233" y="2923997"/>
                </a:cubicBezTo>
                <a:cubicBezTo>
                  <a:pt x="761714" y="2923111"/>
                  <a:pt x="675768" y="3080827"/>
                  <a:pt x="640326" y="3131332"/>
                </a:cubicBezTo>
                <a:cubicBezTo>
                  <a:pt x="604884" y="3181837"/>
                  <a:pt x="590707" y="3196013"/>
                  <a:pt x="560582" y="3227025"/>
                </a:cubicBezTo>
                <a:cubicBezTo>
                  <a:pt x="530457" y="3258037"/>
                  <a:pt x="512736" y="3294365"/>
                  <a:pt x="459573" y="3317402"/>
                </a:cubicBezTo>
                <a:cubicBezTo>
                  <a:pt x="406410" y="3340439"/>
                  <a:pt x="296540" y="3357274"/>
                  <a:pt x="241605" y="3365248"/>
                </a:cubicBezTo>
                <a:cubicBezTo>
                  <a:pt x="186670" y="3373222"/>
                  <a:pt x="161861" y="3369678"/>
                  <a:pt x="129963" y="3365248"/>
                </a:cubicBezTo>
                <a:cubicBezTo>
                  <a:pt x="98065" y="3360818"/>
                  <a:pt x="70598" y="3350185"/>
                  <a:pt x="50219" y="3338667"/>
                </a:cubicBezTo>
                <a:cubicBezTo>
                  <a:pt x="29840" y="3327149"/>
                  <a:pt x="15663" y="3320946"/>
                  <a:pt x="7689" y="3296137"/>
                </a:cubicBezTo>
                <a:cubicBezTo>
                  <a:pt x="-285" y="3271328"/>
                  <a:pt x="-2057" y="3271327"/>
                  <a:pt x="2373" y="3189811"/>
                </a:cubicBezTo>
                <a:cubicBezTo>
                  <a:pt x="6803" y="3108295"/>
                  <a:pt x="23638" y="2903618"/>
                  <a:pt x="34270" y="2807039"/>
                </a:cubicBezTo>
                <a:cubicBezTo>
                  <a:pt x="44902" y="2710460"/>
                  <a:pt x="49333" y="2666158"/>
                  <a:pt x="66168" y="2610337"/>
                </a:cubicBezTo>
                <a:cubicBezTo>
                  <a:pt x="83003" y="2554516"/>
                  <a:pt x="121103" y="2538566"/>
                  <a:pt x="135280" y="2472113"/>
                </a:cubicBezTo>
                <a:cubicBezTo>
                  <a:pt x="149457" y="2405660"/>
                  <a:pt x="153001" y="2289588"/>
                  <a:pt x="151229" y="2211616"/>
                </a:cubicBezTo>
                <a:cubicBezTo>
                  <a:pt x="149457" y="2133644"/>
                  <a:pt x="150343" y="2100860"/>
                  <a:pt x="135280" y="2036179"/>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文字方塊 25">
            <a:extLst>
              <a:ext uri="{FF2B5EF4-FFF2-40B4-BE49-F238E27FC236}">
                <a16:creationId xmlns:a16="http://schemas.microsoft.com/office/drawing/2014/main" id="{C38BBD4F-9555-4022-A7F8-4C06106C7AE2}"/>
              </a:ext>
            </a:extLst>
          </p:cNvPr>
          <p:cNvSpPr txBox="1"/>
          <p:nvPr/>
        </p:nvSpPr>
        <p:spPr>
          <a:xfrm rot="17363436">
            <a:off x="3620471" y="4907424"/>
            <a:ext cx="612000" cy="400110"/>
          </a:xfrm>
          <a:prstGeom prst="rect">
            <a:avLst/>
          </a:prstGeom>
          <a:noFill/>
        </p:spPr>
        <p:txBody>
          <a:bodyPr wrap="square" rtlCol="0">
            <a:spAutoFit/>
          </a:bodyPr>
          <a:lstStyle/>
          <a:p>
            <a:r>
              <a:rPr lang="en-US" altLang="zh-TW" sz="2000" b="1" dirty="0">
                <a:solidFill>
                  <a:srgbClr val="002060"/>
                </a:solidFill>
              </a:rPr>
              <a:t>RB2</a:t>
            </a:r>
            <a:endParaRPr lang="zh-TW" altLang="en-US" sz="2000" b="1" dirty="0">
              <a:solidFill>
                <a:srgbClr val="002060"/>
              </a:solidFill>
            </a:endParaRPr>
          </a:p>
        </p:txBody>
      </p:sp>
      <p:sp>
        <p:nvSpPr>
          <p:cNvPr id="27" name="文字方塊 26">
            <a:extLst>
              <a:ext uri="{FF2B5EF4-FFF2-40B4-BE49-F238E27FC236}">
                <a16:creationId xmlns:a16="http://schemas.microsoft.com/office/drawing/2014/main" id="{C7217644-4210-4886-BDBD-D5BB94232989}"/>
              </a:ext>
            </a:extLst>
          </p:cNvPr>
          <p:cNvSpPr txBox="1"/>
          <p:nvPr/>
        </p:nvSpPr>
        <p:spPr>
          <a:xfrm rot="17168461">
            <a:off x="4561030" y="4204533"/>
            <a:ext cx="612000" cy="400110"/>
          </a:xfrm>
          <a:prstGeom prst="rect">
            <a:avLst/>
          </a:prstGeom>
          <a:noFill/>
        </p:spPr>
        <p:txBody>
          <a:bodyPr wrap="square" rtlCol="0">
            <a:spAutoFit/>
          </a:bodyPr>
          <a:lstStyle/>
          <a:p>
            <a:r>
              <a:rPr lang="en-US" altLang="zh-TW" sz="2000" b="1" dirty="0">
                <a:solidFill>
                  <a:srgbClr val="002060"/>
                </a:solidFill>
              </a:rPr>
              <a:t>RB3</a:t>
            </a:r>
            <a:endParaRPr lang="zh-TW" altLang="en-US" sz="2000" b="1" dirty="0">
              <a:solidFill>
                <a:srgbClr val="002060"/>
              </a:solidFill>
            </a:endParaRPr>
          </a:p>
        </p:txBody>
      </p:sp>
      <p:sp>
        <p:nvSpPr>
          <p:cNvPr id="28" name="文字方塊 27">
            <a:extLst>
              <a:ext uri="{FF2B5EF4-FFF2-40B4-BE49-F238E27FC236}">
                <a16:creationId xmlns:a16="http://schemas.microsoft.com/office/drawing/2014/main" id="{E220AA15-756D-4F29-AAA6-F68D5C85B014}"/>
              </a:ext>
            </a:extLst>
          </p:cNvPr>
          <p:cNvSpPr txBox="1"/>
          <p:nvPr/>
        </p:nvSpPr>
        <p:spPr>
          <a:xfrm rot="17495384">
            <a:off x="5249034" y="4599830"/>
            <a:ext cx="612000" cy="400110"/>
          </a:xfrm>
          <a:prstGeom prst="rect">
            <a:avLst/>
          </a:prstGeom>
          <a:noFill/>
        </p:spPr>
        <p:txBody>
          <a:bodyPr wrap="square" rtlCol="0">
            <a:spAutoFit/>
          </a:bodyPr>
          <a:lstStyle/>
          <a:p>
            <a:r>
              <a:rPr lang="en-US" altLang="zh-TW" sz="2000" b="1" dirty="0">
                <a:solidFill>
                  <a:srgbClr val="002060"/>
                </a:solidFill>
              </a:rPr>
              <a:t>RB4</a:t>
            </a:r>
            <a:endParaRPr lang="zh-TW" altLang="en-US" sz="2000" b="1" dirty="0">
              <a:solidFill>
                <a:srgbClr val="002060"/>
              </a:solidFill>
            </a:endParaRPr>
          </a:p>
        </p:txBody>
      </p:sp>
      <p:sp>
        <p:nvSpPr>
          <p:cNvPr id="29" name="文字方塊 28">
            <a:extLst>
              <a:ext uri="{FF2B5EF4-FFF2-40B4-BE49-F238E27FC236}">
                <a16:creationId xmlns:a16="http://schemas.microsoft.com/office/drawing/2014/main" id="{2AF42E47-0A39-4573-BDC2-47E8DDC42A60}"/>
              </a:ext>
            </a:extLst>
          </p:cNvPr>
          <p:cNvSpPr txBox="1"/>
          <p:nvPr/>
        </p:nvSpPr>
        <p:spPr>
          <a:xfrm rot="17453859">
            <a:off x="3324408" y="2454149"/>
            <a:ext cx="612000" cy="400110"/>
          </a:xfrm>
          <a:prstGeom prst="rect">
            <a:avLst/>
          </a:prstGeom>
          <a:noFill/>
        </p:spPr>
        <p:txBody>
          <a:bodyPr wrap="square" rtlCol="0">
            <a:spAutoFit/>
          </a:bodyPr>
          <a:lstStyle/>
          <a:p>
            <a:r>
              <a:rPr lang="en-US" altLang="zh-TW" sz="2000" b="1" dirty="0">
                <a:solidFill>
                  <a:srgbClr val="002060"/>
                </a:solidFill>
              </a:rPr>
              <a:t>RB5</a:t>
            </a:r>
            <a:endParaRPr lang="zh-TW" altLang="en-US" sz="2000" b="1" dirty="0">
              <a:solidFill>
                <a:srgbClr val="002060"/>
              </a:solidFill>
            </a:endParaRPr>
          </a:p>
        </p:txBody>
      </p:sp>
      <p:sp>
        <p:nvSpPr>
          <p:cNvPr id="30" name="文字方塊 29">
            <a:extLst>
              <a:ext uri="{FF2B5EF4-FFF2-40B4-BE49-F238E27FC236}">
                <a16:creationId xmlns:a16="http://schemas.microsoft.com/office/drawing/2014/main" id="{1E67B3B6-CFD2-4198-B370-AD51608FC259}"/>
              </a:ext>
            </a:extLst>
          </p:cNvPr>
          <p:cNvSpPr txBox="1"/>
          <p:nvPr/>
        </p:nvSpPr>
        <p:spPr>
          <a:xfrm>
            <a:off x="4216773" y="6257563"/>
            <a:ext cx="4032000" cy="461665"/>
          </a:xfrm>
          <a:prstGeom prst="rect">
            <a:avLst/>
          </a:prstGeom>
          <a:noFill/>
        </p:spPr>
        <p:txBody>
          <a:bodyPr wrap="square" rtlCol="0">
            <a:spAutoFit/>
          </a:bodyPr>
          <a:lstStyle/>
          <a:p>
            <a:r>
              <a:rPr lang="en-US" altLang="zh-TW" sz="2400" b="1" dirty="0">
                <a:solidFill>
                  <a:srgbClr val="002060"/>
                </a:solidFill>
              </a:rPr>
              <a:t>RB1 + RB2 + RB3 +RB4 = MPRB</a:t>
            </a:r>
            <a:endParaRPr lang="zh-TW" altLang="en-US" sz="2400" b="1" dirty="0">
              <a:solidFill>
                <a:srgbClr val="002060"/>
              </a:solidFill>
            </a:endParaRPr>
          </a:p>
        </p:txBody>
      </p:sp>
    </p:spTree>
    <p:extLst>
      <p:ext uri="{BB962C8B-B14F-4D97-AF65-F5344CB8AC3E}">
        <p14:creationId xmlns:p14="http://schemas.microsoft.com/office/powerpoint/2010/main" val="29855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32" presetClass="emph" presetSubtype="0" repeatCount="7000" fill="hold" grpId="1" nodeType="withEffect">
                                  <p:stCondLst>
                                    <p:cond delay="0"/>
                                  </p:stCondLst>
                                  <p:childTnLst>
                                    <p:animRot by="120000">
                                      <p:cBhvr>
                                        <p:cTn id="36" dur="100" fill="hold">
                                          <p:stCondLst>
                                            <p:cond delay="0"/>
                                          </p:stCondLst>
                                        </p:cTn>
                                        <p:tgtEl>
                                          <p:spTgt spid="30"/>
                                        </p:tgtEl>
                                        <p:attrNameLst>
                                          <p:attrName>r</p:attrName>
                                        </p:attrNameLst>
                                      </p:cBhvr>
                                    </p:animRot>
                                    <p:animRot by="-240000">
                                      <p:cBhvr>
                                        <p:cTn id="37" dur="200" fill="hold">
                                          <p:stCondLst>
                                            <p:cond delay="200"/>
                                          </p:stCondLst>
                                        </p:cTn>
                                        <p:tgtEl>
                                          <p:spTgt spid="30"/>
                                        </p:tgtEl>
                                        <p:attrNameLst>
                                          <p:attrName>r</p:attrName>
                                        </p:attrNameLst>
                                      </p:cBhvr>
                                    </p:animRot>
                                    <p:animRot by="240000">
                                      <p:cBhvr>
                                        <p:cTn id="38" dur="200" fill="hold">
                                          <p:stCondLst>
                                            <p:cond delay="400"/>
                                          </p:stCondLst>
                                        </p:cTn>
                                        <p:tgtEl>
                                          <p:spTgt spid="30"/>
                                        </p:tgtEl>
                                        <p:attrNameLst>
                                          <p:attrName>r</p:attrName>
                                        </p:attrNameLst>
                                      </p:cBhvr>
                                    </p:animRot>
                                    <p:animRot by="-240000">
                                      <p:cBhvr>
                                        <p:cTn id="39" dur="200" fill="hold">
                                          <p:stCondLst>
                                            <p:cond delay="600"/>
                                          </p:stCondLst>
                                        </p:cTn>
                                        <p:tgtEl>
                                          <p:spTgt spid="30"/>
                                        </p:tgtEl>
                                        <p:attrNameLst>
                                          <p:attrName>r</p:attrName>
                                        </p:attrNameLst>
                                      </p:cBhvr>
                                    </p:animRot>
                                    <p:animRot by="120000">
                                      <p:cBhvr>
                                        <p:cTn id="40" dur="200" fill="hold">
                                          <p:stCondLst>
                                            <p:cond delay="800"/>
                                          </p:stCondLst>
                                        </p:cTn>
                                        <p:tgtEl>
                                          <p:spTgt spid="30"/>
                                        </p:tgtEl>
                                        <p:attrNameLst>
                                          <p:attrName>r</p:attrName>
                                        </p:attrNameLst>
                                      </p:cBhvr>
                                    </p:animRot>
                                  </p:childTnLst>
                                </p:cTn>
                              </p:par>
                              <p:par>
                                <p:cTn id="41" presetID="32" presetClass="emph" presetSubtype="0" repeatCount="7000" fill="hold" grpId="1" nodeType="with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par>
                                <p:cTn id="47" presetID="32" presetClass="emph" presetSubtype="0" repeatCount="7000" fill="hold" grpId="1" nodeType="withEffect">
                                  <p:stCondLst>
                                    <p:cond delay="0"/>
                                  </p:stCondLst>
                                  <p:childTnLst>
                                    <p:animRot by="120000">
                                      <p:cBhvr>
                                        <p:cTn id="48" dur="100" fill="hold">
                                          <p:stCondLst>
                                            <p:cond delay="0"/>
                                          </p:stCondLst>
                                        </p:cTn>
                                        <p:tgtEl>
                                          <p:spTgt spid="13"/>
                                        </p:tgtEl>
                                        <p:attrNameLst>
                                          <p:attrName>r</p:attrName>
                                        </p:attrNameLst>
                                      </p:cBhvr>
                                    </p:animRot>
                                    <p:animRot by="-240000">
                                      <p:cBhvr>
                                        <p:cTn id="49" dur="200" fill="hold">
                                          <p:stCondLst>
                                            <p:cond delay="200"/>
                                          </p:stCondLst>
                                        </p:cTn>
                                        <p:tgtEl>
                                          <p:spTgt spid="13"/>
                                        </p:tgtEl>
                                        <p:attrNameLst>
                                          <p:attrName>r</p:attrName>
                                        </p:attrNameLst>
                                      </p:cBhvr>
                                    </p:animRot>
                                    <p:animRot by="240000">
                                      <p:cBhvr>
                                        <p:cTn id="50" dur="200" fill="hold">
                                          <p:stCondLst>
                                            <p:cond delay="400"/>
                                          </p:stCondLst>
                                        </p:cTn>
                                        <p:tgtEl>
                                          <p:spTgt spid="13"/>
                                        </p:tgtEl>
                                        <p:attrNameLst>
                                          <p:attrName>r</p:attrName>
                                        </p:attrNameLst>
                                      </p:cBhvr>
                                    </p:animRot>
                                    <p:animRot by="-240000">
                                      <p:cBhvr>
                                        <p:cTn id="51" dur="200" fill="hold">
                                          <p:stCondLst>
                                            <p:cond delay="600"/>
                                          </p:stCondLst>
                                        </p:cTn>
                                        <p:tgtEl>
                                          <p:spTgt spid="13"/>
                                        </p:tgtEl>
                                        <p:attrNameLst>
                                          <p:attrName>r</p:attrName>
                                        </p:attrNameLst>
                                      </p:cBhvr>
                                    </p:animRot>
                                    <p:animRot by="120000">
                                      <p:cBhvr>
                                        <p:cTn id="52" dur="200" fill="hold">
                                          <p:stCondLst>
                                            <p:cond delay="800"/>
                                          </p:stCondLst>
                                        </p:cTn>
                                        <p:tgtEl>
                                          <p:spTgt spid="13"/>
                                        </p:tgtEl>
                                        <p:attrNameLst>
                                          <p:attrName>r</p:attrName>
                                        </p:attrNameLst>
                                      </p:cBhvr>
                                    </p:animRot>
                                  </p:childTnLst>
                                </p:cTn>
                              </p:par>
                              <p:par>
                                <p:cTn id="53" presetID="32" presetClass="emph" presetSubtype="0" repeatCount="7000" fill="hold" grpId="1" nodeType="withEffect">
                                  <p:stCondLst>
                                    <p:cond delay="0"/>
                                  </p:stCondLst>
                                  <p:childTnLst>
                                    <p:animRot by="120000">
                                      <p:cBhvr>
                                        <p:cTn id="54" dur="100" fill="hold">
                                          <p:stCondLst>
                                            <p:cond delay="0"/>
                                          </p:stCondLst>
                                        </p:cTn>
                                        <p:tgtEl>
                                          <p:spTgt spid="14"/>
                                        </p:tgtEl>
                                        <p:attrNameLst>
                                          <p:attrName>r</p:attrName>
                                        </p:attrNameLst>
                                      </p:cBhvr>
                                    </p:animRot>
                                    <p:animRot by="-240000">
                                      <p:cBhvr>
                                        <p:cTn id="55" dur="200" fill="hold">
                                          <p:stCondLst>
                                            <p:cond delay="200"/>
                                          </p:stCondLst>
                                        </p:cTn>
                                        <p:tgtEl>
                                          <p:spTgt spid="14"/>
                                        </p:tgtEl>
                                        <p:attrNameLst>
                                          <p:attrName>r</p:attrName>
                                        </p:attrNameLst>
                                      </p:cBhvr>
                                    </p:animRot>
                                    <p:animRot by="240000">
                                      <p:cBhvr>
                                        <p:cTn id="56" dur="200" fill="hold">
                                          <p:stCondLst>
                                            <p:cond delay="400"/>
                                          </p:stCondLst>
                                        </p:cTn>
                                        <p:tgtEl>
                                          <p:spTgt spid="14"/>
                                        </p:tgtEl>
                                        <p:attrNameLst>
                                          <p:attrName>r</p:attrName>
                                        </p:attrNameLst>
                                      </p:cBhvr>
                                    </p:animRot>
                                    <p:animRot by="-240000">
                                      <p:cBhvr>
                                        <p:cTn id="57" dur="200" fill="hold">
                                          <p:stCondLst>
                                            <p:cond delay="600"/>
                                          </p:stCondLst>
                                        </p:cTn>
                                        <p:tgtEl>
                                          <p:spTgt spid="14"/>
                                        </p:tgtEl>
                                        <p:attrNameLst>
                                          <p:attrName>r</p:attrName>
                                        </p:attrNameLst>
                                      </p:cBhvr>
                                    </p:animRot>
                                    <p:animRot by="120000">
                                      <p:cBhvr>
                                        <p:cTn id="58" dur="200" fill="hold">
                                          <p:stCondLst>
                                            <p:cond delay="800"/>
                                          </p:stCondLst>
                                        </p:cTn>
                                        <p:tgtEl>
                                          <p:spTgt spid="14"/>
                                        </p:tgtEl>
                                        <p:attrNameLst>
                                          <p:attrName>r</p:attrName>
                                        </p:attrNameLst>
                                      </p:cBhvr>
                                    </p:animRot>
                                  </p:childTnLst>
                                </p:cTn>
                              </p:par>
                              <p:par>
                                <p:cTn id="59" presetID="32" presetClass="emph" presetSubtype="0" repeatCount="7000" fill="hold" grpId="1" nodeType="withEffect">
                                  <p:stCondLst>
                                    <p:cond delay="0"/>
                                  </p:stCondLst>
                                  <p:childTnLst>
                                    <p:animRot by="120000">
                                      <p:cBhvr>
                                        <p:cTn id="60" dur="100" fill="hold">
                                          <p:stCondLst>
                                            <p:cond delay="0"/>
                                          </p:stCondLst>
                                        </p:cTn>
                                        <p:tgtEl>
                                          <p:spTgt spid="16"/>
                                        </p:tgtEl>
                                        <p:attrNameLst>
                                          <p:attrName>r</p:attrName>
                                        </p:attrNameLst>
                                      </p:cBhvr>
                                    </p:animRot>
                                    <p:animRot by="-240000">
                                      <p:cBhvr>
                                        <p:cTn id="61" dur="200" fill="hold">
                                          <p:stCondLst>
                                            <p:cond delay="200"/>
                                          </p:stCondLst>
                                        </p:cTn>
                                        <p:tgtEl>
                                          <p:spTgt spid="16"/>
                                        </p:tgtEl>
                                        <p:attrNameLst>
                                          <p:attrName>r</p:attrName>
                                        </p:attrNameLst>
                                      </p:cBhvr>
                                    </p:animRot>
                                    <p:animRot by="240000">
                                      <p:cBhvr>
                                        <p:cTn id="62" dur="200" fill="hold">
                                          <p:stCondLst>
                                            <p:cond delay="400"/>
                                          </p:stCondLst>
                                        </p:cTn>
                                        <p:tgtEl>
                                          <p:spTgt spid="16"/>
                                        </p:tgtEl>
                                        <p:attrNameLst>
                                          <p:attrName>r</p:attrName>
                                        </p:attrNameLst>
                                      </p:cBhvr>
                                    </p:animRot>
                                    <p:animRot by="-240000">
                                      <p:cBhvr>
                                        <p:cTn id="63" dur="200" fill="hold">
                                          <p:stCondLst>
                                            <p:cond delay="600"/>
                                          </p:stCondLst>
                                        </p:cTn>
                                        <p:tgtEl>
                                          <p:spTgt spid="16"/>
                                        </p:tgtEl>
                                        <p:attrNameLst>
                                          <p:attrName>r</p:attrName>
                                        </p:attrNameLst>
                                      </p:cBhvr>
                                    </p:animRot>
                                    <p:animRot by="120000">
                                      <p:cBhvr>
                                        <p:cTn id="64" dur="200" fill="hold">
                                          <p:stCondLst>
                                            <p:cond delay="800"/>
                                          </p:stCondLst>
                                        </p:cTn>
                                        <p:tgtEl>
                                          <p:spTgt spid="16"/>
                                        </p:tgtEl>
                                        <p:attrNameLst>
                                          <p:attrName>r</p:attrName>
                                        </p:attrNameLst>
                                      </p:cBhvr>
                                    </p:animRot>
                                  </p:childTnLst>
                                </p:cTn>
                              </p:par>
                              <p:par>
                                <p:cTn id="65" presetID="32" presetClass="emph" presetSubtype="0" repeatCount="7000" fill="hold" grpId="1" nodeType="withEffect">
                                  <p:stCondLst>
                                    <p:cond delay="0"/>
                                  </p:stCondLst>
                                  <p:childTnLst>
                                    <p:animRot by="120000">
                                      <p:cBhvr>
                                        <p:cTn id="66" dur="100" fill="hold">
                                          <p:stCondLst>
                                            <p:cond delay="0"/>
                                          </p:stCondLst>
                                        </p:cTn>
                                        <p:tgtEl>
                                          <p:spTgt spid="18"/>
                                        </p:tgtEl>
                                        <p:attrNameLst>
                                          <p:attrName>r</p:attrName>
                                        </p:attrNameLst>
                                      </p:cBhvr>
                                    </p:animRot>
                                    <p:animRot by="-240000">
                                      <p:cBhvr>
                                        <p:cTn id="67" dur="200" fill="hold">
                                          <p:stCondLst>
                                            <p:cond delay="200"/>
                                          </p:stCondLst>
                                        </p:cTn>
                                        <p:tgtEl>
                                          <p:spTgt spid="18"/>
                                        </p:tgtEl>
                                        <p:attrNameLst>
                                          <p:attrName>r</p:attrName>
                                        </p:attrNameLst>
                                      </p:cBhvr>
                                    </p:animRot>
                                    <p:animRot by="240000">
                                      <p:cBhvr>
                                        <p:cTn id="68" dur="200" fill="hold">
                                          <p:stCondLst>
                                            <p:cond delay="400"/>
                                          </p:stCondLst>
                                        </p:cTn>
                                        <p:tgtEl>
                                          <p:spTgt spid="18"/>
                                        </p:tgtEl>
                                        <p:attrNameLst>
                                          <p:attrName>r</p:attrName>
                                        </p:attrNameLst>
                                      </p:cBhvr>
                                    </p:animRot>
                                    <p:animRot by="-240000">
                                      <p:cBhvr>
                                        <p:cTn id="69" dur="200" fill="hold">
                                          <p:stCondLst>
                                            <p:cond delay="600"/>
                                          </p:stCondLst>
                                        </p:cTn>
                                        <p:tgtEl>
                                          <p:spTgt spid="18"/>
                                        </p:tgtEl>
                                        <p:attrNameLst>
                                          <p:attrName>r</p:attrName>
                                        </p:attrNameLst>
                                      </p:cBhvr>
                                    </p:animRot>
                                    <p:animRot by="120000">
                                      <p:cBhvr>
                                        <p:cTn id="70" dur="200" fill="hold">
                                          <p:stCondLst>
                                            <p:cond delay="800"/>
                                          </p:stCondLst>
                                        </p:cTn>
                                        <p:tgtEl>
                                          <p:spTgt spid="18"/>
                                        </p:tgtEl>
                                        <p:attrNameLst>
                                          <p:attrName>r</p:attrName>
                                        </p:attrNameLst>
                                      </p:cBhvr>
                                    </p:animRot>
                                  </p:childTnLst>
                                </p:cTn>
                              </p:par>
                              <p:par>
                                <p:cTn id="71" presetID="32" presetClass="emph" presetSubtype="0" repeatCount="7000" fill="hold" grpId="1" nodeType="withEffect">
                                  <p:stCondLst>
                                    <p:cond delay="0"/>
                                  </p:stCondLst>
                                  <p:childTnLst>
                                    <p:animRot by="120000">
                                      <p:cBhvr>
                                        <p:cTn id="72" dur="100" fill="hold">
                                          <p:stCondLst>
                                            <p:cond delay="0"/>
                                          </p:stCondLst>
                                        </p:cTn>
                                        <p:tgtEl>
                                          <p:spTgt spid="26"/>
                                        </p:tgtEl>
                                        <p:attrNameLst>
                                          <p:attrName>r</p:attrName>
                                        </p:attrNameLst>
                                      </p:cBhvr>
                                    </p:animRot>
                                    <p:animRot by="-240000">
                                      <p:cBhvr>
                                        <p:cTn id="73" dur="200" fill="hold">
                                          <p:stCondLst>
                                            <p:cond delay="200"/>
                                          </p:stCondLst>
                                        </p:cTn>
                                        <p:tgtEl>
                                          <p:spTgt spid="26"/>
                                        </p:tgtEl>
                                        <p:attrNameLst>
                                          <p:attrName>r</p:attrName>
                                        </p:attrNameLst>
                                      </p:cBhvr>
                                    </p:animRot>
                                    <p:animRot by="240000">
                                      <p:cBhvr>
                                        <p:cTn id="74" dur="200" fill="hold">
                                          <p:stCondLst>
                                            <p:cond delay="400"/>
                                          </p:stCondLst>
                                        </p:cTn>
                                        <p:tgtEl>
                                          <p:spTgt spid="26"/>
                                        </p:tgtEl>
                                        <p:attrNameLst>
                                          <p:attrName>r</p:attrName>
                                        </p:attrNameLst>
                                      </p:cBhvr>
                                    </p:animRot>
                                    <p:animRot by="-240000">
                                      <p:cBhvr>
                                        <p:cTn id="75" dur="200" fill="hold">
                                          <p:stCondLst>
                                            <p:cond delay="600"/>
                                          </p:stCondLst>
                                        </p:cTn>
                                        <p:tgtEl>
                                          <p:spTgt spid="26"/>
                                        </p:tgtEl>
                                        <p:attrNameLst>
                                          <p:attrName>r</p:attrName>
                                        </p:attrNameLst>
                                      </p:cBhvr>
                                    </p:animRot>
                                    <p:animRot by="120000">
                                      <p:cBhvr>
                                        <p:cTn id="76" dur="200" fill="hold">
                                          <p:stCondLst>
                                            <p:cond delay="800"/>
                                          </p:stCondLst>
                                        </p:cTn>
                                        <p:tgtEl>
                                          <p:spTgt spid="26"/>
                                        </p:tgtEl>
                                        <p:attrNameLst>
                                          <p:attrName>r</p:attrName>
                                        </p:attrNameLst>
                                      </p:cBhvr>
                                    </p:animRot>
                                  </p:childTnLst>
                                </p:cTn>
                              </p:par>
                              <p:par>
                                <p:cTn id="77" presetID="32" presetClass="emph" presetSubtype="0" repeatCount="7000" fill="hold" grpId="1" nodeType="withEffect">
                                  <p:stCondLst>
                                    <p:cond delay="0"/>
                                  </p:stCondLst>
                                  <p:childTnLst>
                                    <p:animRot by="120000">
                                      <p:cBhvr>
                                        <p:cTn id="78" dur="100" fill="hold">
                                          <p:stCondLst>
                                            <p:cond delay="0"/>
                                          </p:stCondLst>
                                        </p:cTn>
                                        <p:tgtEl>
                                          <p:spTgt spid="27"/>
                                        </p:tgtEl>
                                        <p:attrNameLst>
                                          <p:attrName>r</p:attrName>
                                        </p:attrNameLst>
                                      </p:cBhvr>
                                    </p:animRot>
                                    <p:animRot by="-240000">
                                      <p:cBhvr>
                                        <p:cTn id="79" dur="200" fill="hold">
                                          <p:stCondLst>
                                            <p:cond delay="200"/>
                                          </p:stCondLst>
                                        </p:cTn>
                                        <p:tgtEl>
                                          <p:spTgt spid="27"/>
                                        </p:tgtEl>
                                        <p:attrNameLst>
                                          <p:attrName>r</p:attrName>
                                        </p:attrNameLst>
                                      </p:cBhvr>
                                    </p:animRot>
                                    <p:animRot by="240000">
                                      <p:cBhvr>
                                        <p:cTn id="80" dur="200" fill="hold">
                                          <p:stCondLst>
                                            <p:cond delay="400"/>
                                          </p:stCondLst>
                                        </p:cTn>
                                        <p:tgtEl>
                                          <p:spTgt spid="27"/>
                                        </p:tgtEl>
                                        <p:attrNameLst>
                                          <p:attrName>r</p:attrName>
                                        </p:attrNameLst>
                                      </p:cBhvr>
                                    </p:animRot>
                                    <p:animRot by="-240000">
                                      <p:cBhvr>
                                        <p:cTn id="81" dur="200" fill="hold">
                                          <p:stCondLst>
                                            <p:cond delay="600"/>
                                          </p:stCondLst>
                                        </p:cTn>
                                        <p:tgtEl>
                                          <p:spTgt spid="27"/>
                                        </p:tgtEl>
                                        <p:attrNameLst>
                                          <p:attrName>r</p:attrName>
                                        </p:attrNameLst>
                                      </p:cBhvr>
                                    </p:animRot>
                                    <p:animRot by="120000">
                                      <p:cBhvr>
                                        <p:cTn id="82" dur="200" fill="hold">
                                          <p:stCondLst>
                                            <p:cond delay="800"/>
                                          </p:stCondLst>
                                        </p:cTn>
                                        <p:tgtEl>
                                          <p:spTgt spid="27"/>
                                        </p:tgtEl>
                                        <p:attrNameLst>
                                          <p:attrName>r</p:attrName>
                                        </p:attrNameLst>
                                      </p:cBhvr>
                                    </p:animRot>
                                  </p:childTnLst>
                                </p:cTn>
                              </p:par>
                              <p:par>
                                <p:cTn id="83" presetID="32" presetClass="emph" presetSubtype="0" repeatCount="7000" fill="hold" grpId="1" nodeType="withEffect">
                                  <p:stCondLst>
                                    <p:cond delay="0"/>
                                  </p:stCondLst>
                                  <p:childTnLst>
                                    <p:animRot by="120000">
                                      <p:cBhvr>
                                        <p:cTn id="84" dur="100" fill="hold">
                                          <p:stCondLst>
                                            <p:cond delay="0"/>
                                          </p:stCondLst>
                                        </p:cTn>
                                        <p:tgtEl>
                                          <p:spTgt spid="28"/>
                                        </p:tgtEl>
                                        <p:attrNameLst>
                                          <p:attrName>r</p:attrName>
                                        </p:attrNameLst>
                                      </p:cBhvr>
                                    </p:animRot>
                                    <p:animRot by="-240000">
                                      <p:cBhvr>
                                        <p:cTn id="85" dur="200" fill="hold">
                                          <p:stCondLst>
                                            <p:cond delay="200"/>
                                          </p:stCondLst>
                                        </p:cTn>
                                        <p:tgtEl>
                                          <p:spTgt spid="28"/>
                                        </p:tgtEl>
                                        <p:attrNameLst>
                                          <p:attrName>r</p:attrName>
                                        </p:attrNameLst>
                                      </p:cBhvr>
                                    </p:animRot>
                                    <p:animRot by="240000">
                                      <p:cBhvr>
                                        <p:cTn id="86" dur="200" fill="hold">
                                          <p:stCondLst>
                                            <p:cond delay="400"/>
                                          </p:stCondLst>
                                        </p:cTn>
                                        <p:tgtEl>
                                          <p:spTgt spid="28"/>
                                        </p:tgtEl>
                                        <p:attrNameLst>
                                          <p:attrName>r</p:attrName>
                                        </p:attrNameLst>
                                      </p:cBhvr>
                                    </p:animRot>
                                    <p:animRot by="-240000">
                                      <p:cBhvr>
                                        <p:cTn id="87" dur="200" fill="hold">
                                          <p:stCondLst>
                                            <p:cond delay="600"/>
                                          </p:stCondLst>
                                        </p:cTn>
                                        <p:tgtEl>
                                          <p:spTgt spid="28"/>
                                        </p:tgtEl>
                                        <p:attrNameLst>
                                          <p:attrName>r</p:attrName>
                                        </p:attrNameLst>
                                      </p:cBhvr>
                                    </p:animRot>
                                    <p:animRot by="120000">
                                      <p:cBhvr>
                                        <p:cTn id="8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3" grpId="0" animBg="1"/>
      <p:bldP spid="13" grpId="1" animBg="1"/>
      <p:bldP spid="14" grpId="0" animBg="1"/>
      <p:bldP spid="14" grpId="1" animBg="1"/>
      <p:bldP spid="16" grpId="0" animBg="1"/>
      <p:bldP spid="16" grpId="1" animBg="1"/>
      <p:bldP spid="17" grpId="0" animBg="1"/>
      <p:bldP spid="18" grpId="0"/>
      <p:bldP spid="18" grpId="1"/>
      <p:bldP spid="9" grpId="0" animBg="1"/>
      <p:bldP spid="26" grpId="0"/>
      <p:bldP spid="26" grpId="1"/>
      <p:bldP spid="27" grpId="0"/>
      <p:bldP spid="27" grpId="1"/>
      <p:bldP spid="28" grpId="0"/>
      <p:bldP spid="28" grpId="1"/>
      <p:bldP spid="29" grpId="0"/>
      <p:bldP spid="30" grpId="0"/>
      <p:bldP spid="3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algn="just">
              <a:lnSpc>
                <a:spcPct val="100000"/>
              </a:lnSpc>
            </a:pPr>
            <a:r>
              <a:rPr lang="en-US" altLang="zh-TW" sz="2300" b="1" dirty="0"/>
              <a:t>Classification</a:t>
            </a:r>
            <a:r>
              <a:rPr lang="zh-TW" altLang="en-US" sz="2300" b="1" dirty="0"/>
              <a:t> </a:t>
            </a:r>
            <a:r>
              <a:rPr lang="en-US" altLang="zh-TW" sz="2300" b="1" dirty="0"/>
              <a:t>of MPRBs</a:t>
            </a:r>
            <a:r>
              <a:rPr lang="zh-TW" altLang="en-US" sz="2300" b="1" dirty="0"/>
              <a:t> </a:t>
            </a:r>
            <a:r>
              <a:rPr lang="en-US" altLang="zh-TW" sz="1800" b="1" dirty="0"/>
              <a:t>(Wang et al. 2014; Liu et al. 2018) </a:t>
            </a:r>
            <a:r>
              <a:rPr lang="en-US" altLang="zh-TW" sz="2300" b="1" dirty="0"/>
              <a:t>:</a:t>
            </a:r>
          </a:p>
          <a:p>
            <a:pPr lvl="1" algn="just">
              <a:lnSpc>
                <a:spcPct val="100000"/>
              </a:lnSpc>
            </a:pPr>
            <a:r>
              <a:rPr lang="en-US" altLang="zh-TW" sz="2100" b="1" dirty="0">
                <a:solidFill>
                  <a:srgbClr val="0070C0"/>
                </a:solidFill>
              </a:rPr>
              <a:t>Initiation type</a:t>
            </a:r>
          </a:p>
          <a:p>
            <a:pPr marL="1030500" lvl="1" indent="-342900" algn="just">
              <a:lnSpc>
                <a:spcPct val="100000"/>
              </a:lnSpc>
              <a:buFont typeface="Wingdings" panose="05000000000000000000" pitchFamily="2" charset="2"/>
              <a:buChar char="ü"/>
            </a:pPr>
            <a:r>
              <a:rPr lang="en-US" altLang="zh-TW" sz="2100" dirty="0"/>
              <a:t>Occur at the </a:t>
            </a:r>
            <a:r>
              <a:rPr lang="en-US" altLang="zh-TW" sz="2100" b="1" dirty="0">
                <a:solidFill>
                  <a:srgbClr val="FF0000"/>
                </a:solidFill>
              </a:rPr>
              <a:t>initiation stage </a:t>
            </a:r>
            <a:r>
              <a:rPr lang="en-US" altLang="zh-TW" sz="2100" dirty="0"/>
              <a:t>of their parent MCSs</a:t>
            </a:r>
          </a:p>
          <a:p>
            <a:pPr marL="1030500" lvl="1" indent="-342900" algn="just">
              <a:lnSpc>
                <a:spcPct val="100000"/>
              </a:lnSpc>
              <a:spcAft>
                <a:spcPts val="1200"/>
              </a:spcAft>
              <a:buFont typeface="Wingdings" panose="05000000000000000000" pitchFamily="2" charset="2"/>
              <a:buChar char="ü"/>
            </a:pPr>
            <a:r>
              <a:rPr lang="en-US" altLang="zh-TW" sz="2100" dirty="0"/>
              <a:t>Most rainbands initiate and develop individually </a:t>
            </a:r>
            <a:r>
              <a:rPr lang="en-US" altLang="zh-TW" sz="2100" b="1" dirty="0">
                <a:solidFill>
                  <a:srgbClr val="FF0000"/>
                </a:solidFill>
              </a:rPr>
              <a:t>without obvious interaction </a:t>
            </a:r>
          </a:p>
          <a:p>
            <a:pPr lvl="1" algn="just">
              <a:lnSpc>
                <a:spcPct val="100000"/>
              </a:lnSpc>
            </a:pPr>
            <a:r>
              <a:rPr lang="en-US" altLang="zh-TW" sz="2100" b="1" dirty="0">
                <a:solidFill>
                  <a:srgbClr val="0070C0"/>
                </a:solidFill>
              </a:rPr>
              <a:t>Differentiation type</a:t>
            </a:r>
            <a:r>
              <a:rPr lang="en-US" altLang="zh-TW" sz="2100" dirty="0">
                <a:solidFill>
                  <a:srgbClr val="0070C0"/>
                </a:solidFill>
              </a:rPr>
              <a:t> </a:t>
            </a:r>
          </a:p>
          <a:p>
            <a:pPr marL="1030500" lvl="1" indent="-342900" algn="just">
              <a:lnSpc>
                <a:spcPct val="100000"/>
              </a:lnSpc>
              <a:buFont typeface="Wingdings" panose="05000000000000000000" pitchFamily="2" charset="2"/>
              <a:buChar char="ü"/>
            </a:pPr>
            <a:r>
              <a:rPr lang="en-US" altLang="zh-TW" sz="2100" dirty="0"/>
              <a:t>Occur at the </a:t>
            </a:r>
            <a:r>
              <a:rPr lang="en-US" altLang="zh-TW" sz="2100" b="1" dirty="0">
                <a:solidFill>
                  <a:srgbClr val="FF0000"/>
                </a:solidFill>
              </a:rPr>
              <a:t>intensive and/or mature stages</a:t>
            </a:r>
            <a:r>
              <a:rPr lang="en-US" altLang="zh-TW" sz="2100" dirty="0"/>
              <a:t> of their parent MCSs</a:t>
            </a:r>
          </a:p>
          <a:p>
            <a:pPr marL="1030500" lvl="1" indent="-342900" algn="just">
              <a:lnSpc>
                <a:spcPct val="100000"/>
              </a:lnSpc>
              <a:spcAft>
                <a:spcPts val="1200"/>
              </a:spcAft>
              <a:buFont typeface="Wingdings" panose="05000000000000000000" pitchFamily="2" charset="2"/>
              <a:buChar char="ü"/>
            </a:pPr>
            <a:r>
              <a:rPr lang="en-US" altLang="zh-TW" sz="2100" dirty="0"/>
              <a:t>Mainly form through the splitting of large rainbands or merging of isolated cells</a:t>
            </a:r>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6EBEED2F-9259-40CB-8F4A-144A73DC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672" y="3827240"/>
            <a:ext cx="7328657" cy="2998564"/>
          </a:xfrm>
          <a:prstGeom prst="rect">
            <a:avLst/>
          </a:prstGeom>
        </p:spPr>
      </p:pic>
    </p:spTree>
    <p:extLst>
      <p:ext uri="{BB962C8B-B14F-4D97-AF65-F5344CB8AC3E}">
        <p14:creationId xmlns:p14="http://schemas.microsoft.com/office/powerpoint/2010/main" val="67245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algn="just">
              <a:lnSpc>
                <a:spcPct val="100000"/>
              </a:lnSpc>
            </a:pPr>
            <a:r>
              <a:rPr lang="en-US" altLang="zh-TW" sz="2300" b="1" dirty="0"/>
              <a:t>Movement of</a:t>
            </a:r>
            <a:r>
              <a:rPr lang="zh-TW" altLang="en-US" sz="2300" b="1" dirty="0"/>
              <a:t> </a:t>
            </a:r>
            <a:r>
              <a:rPr lang="en-US" altLang="zh-TW" sz="2300" b="1" dirty="0"/>
              <a:t>MPRBs:</a:t>
            </a:r>
          </a:p>
          <a:p>
            <a:pPr marL="230400" indent="0" algn="just">
              <a:lnSpc>
                <a:spcPct val="100000"/>
              </a:lnSpc>
              <a:spcBef>
                <a:spcPts val="500"/>
              </a:spcBef>
              <a:spcAft>
                <a:spcPts val="1200"/>
              </a:spcAft>
              <a:buNone/>
            </a:pPr>
            <a:r>
              <a:rPr lang="en-US" altLang="zh-TW" sz="2100" dirty="0"/>
              <a:t>The movement of MPRB is defined using the </a:t>
            </a:r>
            <a:r>
              <a:rPr lang="en-US" altLang="zh-TW" sz="2100" b="1" dirty="0">
                <a:solidFill>
                  <a:srgbClr val="C00000"/>
                </a:solidFill>
              </a:rPr>
              <a:t>center</a:t>
            </a:r>
            <a:r>
              <a:rPr lang="en-US" altLang="zh-TW" sz="2100" dirty="0"/>
              <a:t> of the</a:t>
            </a:r>
            <a:r>
              <a:rPr lang="zh-TW" altLang="en-US" sz="2100" dirty="0"/>
              <a:t> </a:t>
            </a:r>
            <a:r>
              <a:rPr lang="en-US" altLang="zh-TW" sz="2100" dirty="0"/>
              <a:t>MPRB at the beginning and ending times of MPRB duration.</a:t>
            </a:r>
            <a:r>
              <a:rPr lang="zh-TW" altLang="en-US" sz="2100" dirty="0"/>
              <a:t> </a:t>
            </a:r>
            <a:r>
              <a:rPr lang="en-US" altLang="zh-TW" sz="2100" dirty="0"/>
              <a:t>The center of MPRB is defined as </a:t>
            </a:r>
            <a:r>
              <a:rPr lang="en-US" altLang="zh-TW" sz="2100" b="1" dirty="0">
                <a:solidFill>
                  <a:srgbClr val="C00000"/>
                </a:solidFill>
              </a:rPr>
              <a:t>the center of the quadrilateral</a:t>
            </a:r>
            <a:r>
              <a:rPr lang="zh-TW" altLang="en-US" sz="2100" b="1" dirty="0">
                <a:solidFill>
                  <a:srgbClr val="C00000"/>
                </a:solidFill>
              </a:rPr>
              <a:t> </a:t>
            </a:r>
            <a:r>
              <a:rPr lang="en-US" altLang="zh-TW" sz="2100" b="1" dirty="0">
                <a:solidFill>
                  <a:srgbClr val="C00000"/>
                </a:solidFill>
              </a:rPr>
              <a:t>(</a:t>
            </a:r>
            <a:r>
              <a:rPr lang="zh-TW" altLang="en-US" sz="2100" b="1" dirty="0">
                <a:solidFill>
                  <a:srgbClr val="C00000"/>
                </a:solidFill>
                <a:latin typeface="標楷體" panose="03000509000000000000" pitchFamily="65" charset="-120"/>
                <a:ea typeface="標楷體" panose="03000509000000000000" pitchFamily="65" charset="-120"/>
              </a:rPr>
              <a:t>四邊形</a:t>
            </a:r>
            <a:r>
              <a:rPr lang="en-US" altLang="zh-TW" sz="2100" b="1" dirty="0">
                <a:solidFill>
                  <a:srgbClr val="C00000"/>
                </a:solidFill>
              </a:rPr>
              <a:t>) formed by the two outermost rainbands</a:t>
            </a:r>
            <a:r>
              <a:rPr lang="en-US" altLang="zh-TW" sz="2100" dirty="0"/>
              <a:t>.</a:t>
            </a:r>
          </a:p>
          <a:p>
            <a:pPr marL="230400" indent="0" algn="just">
              <a:lnSpc>
                <a:spcPct val="100000"/>
              </a:lnSpc>
              <a:spcBef>
                <a:spcPts val="500"/>
              </a:spcBef>
              <a:spcAft>
                <a:spcPts val="300"/>
              </a:spcAft>
              <a:buNone/>
            </a:pPr>
            <a:endParaRPr lang="en-US" altLang="zh-TW" sz="2100" dirty="0"/>
          </a:p>
          <a:p>
            <a:pPr marL="230400" indent="0" algn="just">
              <a:lnSpc>
                <a:spcPct val="100000"/>
              </a:lnSpc>
              <a:spcBef>
                <a:spcPts val="500"/>
              </a:spcBef>
              <a:spcAft>
                <a:spcPts val="300"/>
              </a:spcAft>
              <a:buNone/>
            </a:pPr>
            <a:endParaRPr lang="en-US" altLang="zh-TW" sz="2100" dirty="0"/>
          </a:p>
          <a:p>
            <a:pPr marL="230400" indent="0" algn="just">
              <a:lnSpc>
                <a:spcPct val="100000"/>
              </a:lnSpc>
              <a:spcBef>
                <a:spcPts val="500"/>
              </a:spcBef>
              <a:spcAft>
                <a:spcPts val="300"/>
              </a:spcAft>
              <a:buNone/>
            </a:pPr>
            <a:endParaRPr lang="en-US" altLang="zh-TW" sz="2100" dirty="0"/>
          </a:p>
          <a:p>
            <a:pPr algn="just">
              <a:lnSpc>
                <a:spcPct val="100000"/>
              </a:lnSpc>
            </a:pPr>
            <a:endParaRPr lang="en-US" altLang="zh-TW" sz="2300" b="1" dirty="0"/>
          </a:p>
          <a:p>
            <a:pPr algn="just">
              <a:lnSpc>
                <a:spcPct val="100000"/>
              </a:lnSpc>
            </a:pPr>
            <a:r>
              <a:rPr lang="en-US" altLang="zh-TW" sz="2300" b="1" dirty="0"/>
              <a:t>Movement of</a:t>
            </a:r>
            <a:r>
              <a:rPr lang="zh-TW" altLang="en-US" sz="2300" b="1" dirty="0"/>
              <a:t> </a:t>
            </a:r>
            <a:r>
              <a:rPr lang="en-US" altLang="zh-TW" sz="2300" b="1" dirty="0"/>
              <a:t>rainbands:</a:t>
            </a:r>
          </a:p>
          <a:p>
            <a:pPr marL="230400" indent="0" algn="just">
              <a:lnSpc>
                <a:spcPct val="100000"/>
              </a:lnSpc>
              <a:spcBef>
                <a:spcPts val="500"/>
              </a:spcBef>
              <a:spcAft>
                <a:spcPts val="1200"/>
              </a:spcAft>
              <a:buNone/>
            </a:pPr>
            <a:r>
              <a:rPr lang="en-US" altLang="zh-TW" sz="2100" dirty="0"/>
              <a:t>The movement of rainbands is defined using the </a:t>
            </a:r>
            <a:r>
              <a:rPr lang="en-US" altLang="zh-TW" sz="2100" b="1" dirty="0">
                <a:solidFill>
                  <a:srgbClr val="C00000"/>
                </a:solidFill>
              </a:rPr>
              <a:t>strongest rainband </a:t>
            </a:r>
            <a:r>
              <a:rPr lang="en-US" altLang="zh-TW" sz="2100" dirty="0"/>
              <a:t>at the beginning time of the MPRB with the distance between the centers of this rainband at the beginning and ending times of MPRB duration.</a:t>
            </a:r>
          </a:p>
          <a:p>
            <a:pPr algn="just">
              <a:lnSpc>
                <a:spcPct val="100000"/>
              </a:lnSpc>
            </a:pPr>
            <a:endParaRPr lang="en-US" altLang="zh-TW" sz="2300" b="1" dirty="0"/>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37" name="群組 36">
            <a:extLst>
              <a:ext uri="{FF2B5EF4-FFF2-40B4-BE49-F238E27FC236}">
                <a16:creationId xmlns:a16="http://schemas.microsoft.com/office/drawing/2014/main" id="{9B3DB2E6-A639-47C2-A479-2D2A1D4DC983}"/>
              </a:ext>
            </a:extLst>
          </p:cNvPr>
          <p:cNvGrpSpPr/>
          <p:nvPr/>
        </p:nvGrpSpPr>
        <p:grpSpPr>
          <a:xfrm>
            <a:off x="4465200" y="2465307"/>
            <a:ext cx="3261600" cy="1792225"/>
            <a:chOff x="8446184" y="2190987"/>
            <a:chExt cx="3261600" cy="1792225"/>
          </a:xfrm>
        </p:grpSpPr>
        <p:sp>
          <p:nvSpPr>
            <p:cNvPr id="4" name="橢圓 3">
              <a:extLst>
                <a:ext uri="{FF2B5EF4-FFF2-40B4-BE49-F238E27FC236}">
                  <a16:creationId xmlns:a16="http://schemas.microsoft.com/office/drawing/2014/main" id="{F8F570F3-EE68-4892-B4EB-5418CC73BF26}"/>
                </a:ext>
              </a:extLst>
            </p:cNvPr>
            <p:cNvSpPr/>
            <p:nvPr/>
          </p:nvSpPr>
          <p:spPr>
            <a:xfrm rot="17683366">
              <a:off x="8052337" y="2748772"/>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2192634C-35DF-4514-A7C1-B8707A86430D}"/>
                </a:ext>
              </a:extLst>
            </p:cNvPr>
            <p:cNvSpPr/>
            <p:nvPr/>
          </p:nvSpPr>
          <p:spPr>
            <a:xfrm rot="17683366">
              <a:off x="9183145" y="2748772"/>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3B163CBF-A898-42DF-B68D-06F031994A80}"/>
                </a:ext>
              </a:extLst>
            </p:cNvPr>
            <p:cNvSpPr/>
            <p:nvPr/>
          </p:nvSpPr>
          <p:spPr>
            <a:xfrm rot="17683366">
              <a:off x="10313953" y="2748771"/>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6F33CC54-B5A8-4159-A9A4-581D36B0357D}"/>
                </a:ext>
              </a:extLst>
            </p:cNvPr>
            <p:cNvSpPr/>
            <p:nvPr/>
          </p:nvSpPr>
          <p:spPr>
            <a:xfrm rot="17683366">
              <a:off x="8535579" y="2913226"/>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C30AD60B-70D3-4B27-B864-12C728AB2D71}"/>
                </a:ext>
              </a:extLst>
            </p:cNvPr>
            <p:cNvSpPr/>
            <p:nvPr/>
          </p:nvSpPr>
          <p:spPr>
            <a:xfrm>
              <a:off x="8446184" y="2252193"/>
              <a:ext cx="3261600" cy="1664208"/>
            </a:xfrm>
            <a:prstGeom prst="rect">
              <a:avLst/>
            </a:pr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D4772467-6CDE-4157-885E-FC30472D273B}"/>
                </a:ext>
              </a:extLst>
            </p:cNvPr>
            <p:cNvSpPr/>
            <p:nvPr/>
          </p:nvSpPr>
          <p:spPr>
            <a:xfrm rot="17683366">
              <a:off x="9666387" y="2913226"/>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星形: 五角 12">
              <a:extLst>
                <a:ext uri="{FF2B5EF4-FFF2-40B4-BE49-F238E27FC236}">
                  <a16:creationId xmlns:a16="http://schemas.microsoft.com/office/drawing/2014/main" id="{CB5FA767-464D-4A4C-B4EC-C946DF73A2EB}"/>
                </a:ext>
              </a:extLst>
            </p:cNvPr>
            <p:cNvSpPr/>
            <p:nvPr/>
          </p:nvSpPr>
          <p:spPr>
            <a:xfrm>
              <a:off x="9950322" y="2934693"/>
              <a:ext cx="274320" cy="26263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a:extLst>
                <a:ext uri="{FF2B5EF4-FFF2-40B4-BE49-F238E27FC236}">
                  <a16:creationId xmlns:a16="http://schemas.microsoft.com/office/drawing/2014/main" id="{F17FEF78-8853-4B13-A6F8-50567A0A8A3C}"/>
                </a:ext>
              </a:extLst>
            </p:cNvPr>
            <p:cNvSpPr/>
            <p:nvPr/>
          </p:nvSpPr>
          <p:spPr>
            <a:xfrm rot="17683366">
              <a:off x="10788423" y="2913228"/>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a:extLst>
                <a:ext uri="{FF2B5EF4-FFF2-40B4-BE49-F238E27FC236}">
                  <a16:creationId xmlns:a16="http://schemas.microsoft.com/office/drawing/2014/main" id="{21151A98-D0FE-42DE-AE5F-EE8C622F48AD}"/>
                </a:ext>
              </a:extLst>
            </p:cNvPr>
            <p:cNvSpPr/>
            <p:nvPr/>
          </p:nvSpPr>
          <p:spPr>
            <a:xfrm rot="17683366">
              <a:off x="8757512" y="3013496"/>
              <a:ext cx="400161" cy="1598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42079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algn="just">
              <a:lnSpc>
                <a:spcPct val="100000"/>
              </a:lnSpc>
            </a:pPr>
            <a:r>
              <a:rPr lang="en-US" altLang="zh-TW" sz="2300" b="1" dirty="0"/>
              <a:t>Training effects:</a:t>
            </a:r>
          </a:p>
          <a:p>
            <a:pPr lvl="1" algn="just">
              <a:lnSpc>
                <a:spcPct val="100000"/>
              </a:lnSpc>
            </a:pPr>
            <a:r>
              <a:rPr lang="en-US" altLang="zh-TW" sz="2100" b="1" dirty="0">
                <a:solidFill>
                  <a:srgbClr val="0070C0"/>
                </a:solidFill>
              </a:rPr>
              <a:t>Echo training</a:t>
            </a:r>
          </a:p>
          <a:p>
            <a:pPr marL="1030500" lvl="1" indent="-342900" algn="just">
              <a:lnSpc>
                <a:spcPct val="100000"/>
              </a:lnSpc>
              <a:buFont typeface="Wingdings" panose="05000000000000000000" pitchFamily="2" charset="2"/>
              <a:buChar char="ü"/>
            </a:pPr>
            <a:r>
              <a:rPr lang="en-US" altLang="zh-TW" sz="2100" dirty="0"/>
              <a:t>Many </a:t>
            </a:r>
            <a:r>
              <a:rPr lang="en-US" altLang="zh-TW" sz="2100" b="1" dirty="0">
                <a:solidFill>
                  <a:srgbClr val="FF0000"/>
                </a:solidFill>
              </a:rPr>
              <a:t>intense convective cells</a:t>
            </a:r>
            <a:r>
              <a:rPr lang="en-US" altLang="zh-TW" sz="2100" dirty="0"/>
              <a:t> pass in succession across the same location</a:t>
            </a:r>
          </a:p>
          <a:p>
            <a:pPr marL="1030500" lvl="1" indent="-342900" algn="just">
              <a:lnSpc>
                <a:spcPct val="100000"/>
              </a:lnSpc>
              <a:spcAft>
                <a:spcPts val="1200"/>
              </a:spcAft>
              <a:buFont typeface="Wingdings" panose="05000000000000000000" pitchFamily="2" charset="2"/>
              <a:buChar char="ü"/>
            </a:pPr>
            <a:r>
              <a:rPr lang="en-US" altLang="zh-TW" sz="2100" dirty="0"/>
              <a:t>The angle between the orientation and movement of the rainband is less than 20</a:t>
            </a:r>
            <a:r>
              <a:rPr lang="en-US" altLang="zh-TW" sz="2100" baseline="40000" dirty="0"/>
              <a:t>o</a:t>
            </a:r>
            <a:r>
              <a:rPr lang="en-US" altLang="zh-TW" sz="2100" dirty="0"/>
              <a:t> </a:t>
            </a:r>
            <a:r>
              <a:rPr lang="en-US" altLang="zh-TW" sz="1800" dirty="0"/>
              <a:t>(Doswell et al. 1996)</a:t>
            </a:r>
            <a:r>
              <a:rPr lang="en-US" altLang="zh-TW" sz="2100" dirty="0"/>
              <a:t>.</a:t>
            </a:r>
          </a:p>
          <a:p>
            <a:pPr lvl="1" algn="just">
              <a:lnSpc>
                <a:spcPct val="100000"/>
              </a:lnSpc>
            </a:pPr>
            <a:r>
              <a:rPr lang="en-US" altLang="zh-TW" sz="2100" b="1" dirty="0">
                <a:solidFill>
                  <a:srgbClr val="0070C0"/>
                </a:solidFill>
              </a:rPr>
              <a:t>Rainband training</a:t>
            </a:r>
            <a:endParaRPr lang="en-US" altLang="zh-TW" sz="2100" dirty="0">
              <a:solidFill>
                <a:srgbClr val="0070C0"/>
              </a:solidFill>
            </a:endParaRPr>
          </a:p>
          <a:p>
            <a:pPr marL="1030500" lvl="1" indent="-342900" algn="just">
              <a:lnSpc>
                <a:spcPct val="100000"/>
              </a:lnSpc>
              <a:buFont typeface="Wingdings" panose="05000000000000000000" pitchFamily="2" charset="2"/>
              <a:buChar char="ü"/>
            </a:pPr>
            <a:r>
              <a:rPr lang="en-US" altLang="zh-TW" sz="2100" dirty="0"/>
              <a:t>Many </a:t>
            </a:r>
            <a:r>
              <a:rPr lang="en-US" altLang="zh-TW" sz="2100" b="1" dirty="0">
                <a:solidFill>
                  <a:srgbClr val="FF0000"/>
                </a:solidFill>
              </a:rPr>
              <a:t>intense rainbands</a:t>
            </a:r>
            <a:r>
              <a:rPr lang="en-US" altLang="zh-TW" sz="2100" dirty="0"/>
              <a:t> pass in succession across the same location</a:t>
            </a:r>
          </a:p>
          <a:p>
            <a:pPr marL="1030500" lvl="1" indent="-342900" algn="just">
              <a:lnSpc>
                <a:spcPct val="100000"/>
              </a:lnSpc>
              <a:spcAft>
                <a:spcPts val="1200"/>
              </a:spcAft>
              <a:buFont typeface="Wingdings" panose="05000000000000000000" pitchFamily="2" charset="2"/>
              <a:buChar char="ü"/>
            </a:pPr>
            <a:r>
              <a:rPr lang="en-US" altLang="zh-TW" sz="2100" dirty="0"/>
              <a:t>At least one straight line can be drawn connecting all the rainbands of an MPRB with an angle from the direction of the MPRB movement of less than 20</a:t>
            </a:r>
            <a:r>
              <a:rPr lang="en-US" altLang="zh-TW" sz="2100" baseline="40000" dirty="0"/>
              <a:t>o</a:t>
            </a:r>
            <a:r>
              <a:rPr lang="en-US" altLang="zh-TW" sz="2100" dirty="0"/>
              <a:t>.</a:t>
            </a:r>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0" name="群組 39">
            <a:extLst>
              <a:ext uri="{FF2B5EF4-FFF2-40B4-BE49-F238E27FC236}">
                <a16:creationId xmlns:a16="http://schemas.microsoft.com/office/drawing/2014/main" id="{67D56AF5-533B-4762-AC69-546A73271EA3}"/>
              </a:ext>
            </a:extLst>
          </p:cNvPr>
          <p:cNvGrpSpPr/>
          <p:nvPr/>
        </p:nvGrpSpPr>
        <p:grpSpPr>
          <a:xfrm>
            <a:off x="3783395" y="4507993"/>
            <a:ext cx="5363210" cy="2194559"/>
            <a:chOff x="3783395" y="4507993"/>
            <a:chExt cx="5363210" cy="2194559"/>
          </a:xfrm>
        </p:grpSpPr>
        <p:sp>
          <p:nvSpPr>
            <p:cNvPr id="31" name="手繪多邊形: 圖案 30">
              <a:extLst>
                <a:ext uri="{FF2B5EF4-FFF2-40B4-BE49-F238E27FC236}">
                  <a16:creationId xmlns:a16="http://schemas.microsoft.com/office/drawing/2014/main" id="{0DBB5654-EDF7-412C-B5CF-4AF7E0ED6E29}"/>
                </a:ext>
              </a:extLst>
            </p:cNvPr>
            <p:cNvSpPr/>
            <p:nvPr/>
          </p:nvSpPr>
          <p:spPr>
            <a:xfrm>
              <a:off x="4175255" y="4507993"/>
              <a:ext cx="3841490" cy="2194559"/>
            </a:xfrm>
            <a:custGeom>
              <a:avLst/>
              <a:gdLst>
                <a:gd name="connsiteX0" fmla="*/ 119882 w 3921824"/>
                <a:gd name="connsiteY0" fmla="*/ 1968119 h 2087582"/>
                <a:gd name="connsiteX1" fmla="*/ 1010 w 3921824"/>
                <a:gd name="connsiteY1" fmla="*/ 1483487 h 2087582"/>
                <a:gd name="connsiteX2" fmla="*/ 74162 w 3921824"/>
                <a:gd name="connsiteY2" fmla="*/ 980567 h 2087582"/>
                <a:gd name="connsiteX3" fmla="*/ 266186 w 3921824"/>
                <a:gd name="connsiteY3" fmla="*/ 623951 h 2087582"/>
                <a:gd name="connsiteX4" fmla="*/ 476498 w 3921824"/>
                <a:gd name="connsiteY4" fmla="*/ 267335 h 2087582"/>
                <a:gd name="connsiteX5" fmla="*/ 732530 w 3921824"/>
                <a:gd name="connsiteY5" fmla="*/ 93599 h 2087582"/>
                <a:gd name="connsiteX6" fmla="*/ 1372610 w 3921824"/>
                <a:gd name="connsiteY6" fmla="*/ 38735 h 2087582"/>
                <a:gd name="connsiteX7" fmla="*/ 1930394 w 3921824"/>
                <a:gd name="connsiteY7" fmla="*/ 29591 h 2087582"/>
                <a:gd name="connsiteX8" fmla="*/ 2607050 w 3921824"/>
                <a:gd name="connsiteY8" fmla="*/ 2159 h 2087582"/>
                <a:gd name="connsiteX9" fmla="*/ 3128258 w 3921824"/>
                <a:gd name="connsiteY9" fmla="*/ 93599 h 2087582"/>
                <a:gd name="connsiteX10" fmla="*/ 3612890 w 3921824"/>
                <a:gd name="connsiteY10" fmla="*/ 139319 h 2087582"/>
                <a:gd name="connsiteX11" fmla="*/ 3914642 w 3921824"/>
                <a:gd name="connsiteY11" fmla="*/ 623951 h 2087582"/>
                <a:gd name="connsiteX12" fmla="*/ 3795770 w 3921824"/>
                <a:gd name="connsiteY12" fmla="*/ 1264031 h 2087582"/>
                <a:gd name="connsiteX13" fmla="*/ 3448298 w 3921824"/>
                <a:gd name="connsiteY13" fmla="*/ 1611503 h 2087582"/>
                <a:gd name="connsiteX14" fmla="*/ 3201410 w 3921824"/>
                <a:gd name="connsiteY14" fmla="*/ 2004695 h 2087582"/>
                <a:gd name="connsiteX15" fmla="*/ 2460746 w 3921824"/>
                <a:gd name="connsiteY15" fmla="*/ 2086991 h 2087582"/>
                <a:gd name="connsiteX16" fmla="*/ 2030978 w 3921824"/>
                <a:gd name="connsiteY16" fmla="*/ 1986407 h 2087582"/>
                <a:gd name="connsiteX17" fmla="*/ 1436618 w 3921824"/>
                <a:gd name="connsiteY17" fmla="*/ 1986407 h 2087582"/>
                <a:gd name="connsiteX18" fmla="*/ 833114 w 3921824"/>
                <a:gd name="connsiteY18" fmla="*/ 2032127 h 2087582"/>
                <a:gd name="connsiteX19" fmla="*/ 348482 w 3921824"/>
                <a:gd name="connsiteY19" fmla="*/ 2013839 h 2087582"/>
                <a:gd name="connsiteX20" fmla="*/ 119882 w 3921824"/>
                <a:gd name="connsiteY20" fmla="*/ 1968119 h 208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1824" h="2087582">
                  <a:moveTo>
                    <a:pt x="119882" y="1968119"/>
                  </a:moveTo>
                  <a:cubicBezTo>
                    <a:pt x="61970" y="1879727"/>
                    <a:pt x="8630" y="1648079"/>
                    <a:pt x="1010" y="1483487"/>
                  </a:cubicBezTo>
                  <a:cubicBezTo>
                    <a:pt x="-6610" y="1318895"/>
                    <a:pt x="29966" y="1123823"/>
                    <a:pt x="74162" y="980567"/>
                  </a:cubicBezTo>
                  <a:cubicBezTo>
                    <a:pt x="118358" y="837311"/>
                    <a:pt x="199130" y="742823"/>
                    <a:pt x="266186" y="623951"/>
                  </a:cubicBezTo>
                  <a:cubicBezTo>
                    <a:pt x="333242" y="505079"/>
                    <a:pt x="398774" y="355727"/>
                    <a:pt x="476498" y="267335"/>
                  </a:cubicBezTo>
                  <a:cubicBezTo>
                    <a:pt x="554222" y="178943"/>
                    <a:pt x="583178" y="131699"/>
                    <a:pt x="732530" y="93599"/>
                  </a:cubicBezTo>
                  <a:cubicBezTo>
                    <a:pt x="881882" y="55499"/>
                    <a:pt x="1172966" y="49403"/>
                    <a:pt x="1372610" y="38735"/>
                  </a:cubicBezTo>
                  <a:cubicBezTo>
                    <a:pt x="1572254" y="28067"/>
                    <a:pt x="1724654" y="35687"/>
                    <a:pt x="1930394" y="29591"/>
                  </a:cubicBezTo>
                  <a:cubicBezTo>
                    <a:pt x="2136134" y="23495"/>
                    <a:pt x="2407406" y="-8509"/>
                    <a:pt x="2607050" y="2159"/>
                  </a:cubicBezTo>
                  <a:cubicBezTo>
                    <a:pt x="2806694" y="12827"/>
                    <a:pt x="2960618" y="70739"/>
                    <a:pt x="3128258" y="93599"/>
                  </a:cubicBezTo>
                  <a:cubicBezTo>
                    <a:pt x="3295898" y="116459"/>
                    <a:pt x="3481826" y="50927"/>
                    <a:pt x="3612890" y="139319"/>
                  </a:cubicBezTo>
                  <a:cubicBezTo>
                    <a:pt x="3743954" y="227711"/>
                    <a:pt x="3884162" y="436499"/>
                    <a:pt x="3914642" y="623951"/>
                  </a:cubicBezTo>
                  <a:cubicBezTo>
                    <a:pt x="3945122" y="811403"/>
                    <a:pt x="3873494" y="1099439"/>
                    <a:pt x="3795770" y="1264031"/>
                  </a:cubicBezTo>
                  <a:cubicBezTo>
                    <a:pt x="3718046" y="1428623"/>
                    <a:pt x="3547358" y="1488059"/>
                    <a:pt x="3448298" y="1611503"/>
                  </a:cubicBezTo>
                  <a:cubicBezTo>
                    <a:pt x="3349238" y="1734947"/>
                    <a:pt x="3366002" y="1925447"/>
                    <a:pt x="3201410" y="2004695"/>
                  </a:cubicBezTo>
                  <a:cubicBezTo>
                    <a:pt x="3036818" y="2083943"/>
                    <a:pt x="2655818" y="2090039"/>
                    <a:pt x="2460746" y="2086991"/>
                  </a:cubicBezTo>
                  <a:cubicBezTo>
                    <a:pt x="2265674" y="2083943"/>
                    <a:pt x="2201666" y="2003171"/>
                    <a:pt x="2030978" y="1986407"/>
                  </a:cubicBezTo>
                  <a:cubicBezTo>
                    <a:pt x="1860290" y="1969643"/>
                    <a:pt x="1636262" y="1978787"/>
                    <a:pt x="1436618" y="1986407"/>
                  </a:cubicBezTo>
                  <a:cubicBezTo>
                    <a:pt x="1236974" y="1994027"/>
                    <a:pt x="1014470" y="2027555"/>
                    <a:pt x="833114" y="2032127"/>
                  </a:cubicBezTo>
                  <a:cubicBezTo>
                    <a:pt x="651758" y="2036699"/>
                    <a:pt x="468878" y="2026031"/>
                    <a:pt x="348482" y="2013839"/>
                  </a:cubicBezTo>
                  <a:cubicBezTo>
                    <a:pt x="228086" y="2001647"/>
                    <a:pt x="177794" y="2056511"/>
                    <a:pt x="119882" y="196811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橢圓 16">
              <a:extLst>
                <a:ext uri="{FF2B5EF4-FFF2-40B4-BE49-F238E27FC236}">
                  <a16:creationId xmlns:a16="http://schemas.microsoft.com/office/drawing/2014/main" id="{45881040-99F3-4743-9B01-EB4C15534913}"/>
                </a:ext>
              </a:extLst>
            </p:cNvPr>
            <p:cNvSpPr/>
            <p:nvPr/>
          </p:nvSpPr>
          <p:spPr>
            <a:xfrm rot="17683366">
              <a:off x="4023090" y="5258436"/>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CE948EDE-71CB-497A-9728-663D86806799}"/>
                </a:ext>
              </a:extLst>
            </p:cNvPr>
            <p:cNvSpPr/>
            <p:nvPr/>
          </p:nvSpPr>
          <p:spPr>
            <a:xfrm rot="17683366">
              <a:off x="5153898" y="5258436"/>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1493D584-E26D-415D-8FA6-A9138B282127}"/>
                </a:ext>
              </a:extLst>
            </p:cNvPr>
            <p:cNvSpPr/>
            <p:nvPr/>
          </p:nvSpPr>
          <p:spPr>
            <a:xfrm rot="17683366">
              <a:off x="6284706" y="5258435"/>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C405FF9D-4323-4988-8203-4D9E4D706604}"/>
                </a:ext>
              </a:extLst>
            </p:cNvPr>
            <p:cNvSpPr/>
            <p:nvPr/>
          </p:nvSpPr>
          <p:spPr>
            <a:xfrm rot="17683366">
              <a:off x="4506332" y="5422890"/>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8807C72C-0883-470B-9F39-AD232F6E6D3B}"/>
                </a:ext>
              </a:extLst>
            </p:cNvPr>
            <p:cNvSpPr/>
            <p:nvPr/>
          </p:nvSpPr>
          <p:spPr>
            <a:xfrm rot="17683366">
              <a:off x="5637140" y="5422890"/>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星形: 五角 22">
              <a:extLst>
                <a:ext uri="{FF2B5EF4-FFF2-40B4-BE49-F238E27FC236}">
                  <a16:creationId xmlns:a16="http://schemas.microsoft.com/office/drawing/2014/main" id="{0C19EF4B-BB79-438D-9E53-BE590664FF88}"/>
                </a:ext>
              </a:extLst>
            </p:cNvPr>
            <p:cNvSpPr/>
            <p:nvPr/>
          </p:nvSpPr>
          <p:spPr>
            <a:xfrm>
              <a:off x="5921075" y="5444357"/>
              <a:ext cx="274320" cy="26263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a:extLst>
                <a:ext uri="{FF2B5EF4-FFF2-40B4-BE49-F238E27FC236}">
                  <a16:creationId xmlns:a16="http://schemas.microsoft.com/office/drawing/2014/main" id="{FBD0BEE9-E054-4BCE-8D4F-BD683E229AD1}"/>
                </a:ext>
              </a:extLst>
            </p:cNvPr>
            <p:cNvSpPr/>
            <p:nvPr/>
          </p:nvSpPr>
          <p:spPr>
            <a:xfrm rot="17683366">
              <a:off x="6759176" y="5422892"/>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a:extLst>
                <a:ext uri="{FF2B5EF4-FFF2-40B4-BE49-F238E27FC236}">
                  <a16:creationId xmlns:a16="http://schemas.microsoft.com/office/drawing/2014/main" id="{372CF820-3EF1-41E2-92BB-92886A2E397E}"/>
                </a:ext>
              </a:extLst>
            </p:cNvPr>
            <p:cNvSpPr/>
            <p:nvPr/>
          </p:nvSpPr>
          <p:spPr>
            <a:xfrm rot="17683366">
              <a:off x="4728265" y="5523160"/>
              <a:ext cx="400161" cy="1598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箭號: 向右 32">
              <a:extLst>
                <a:ext uri="{FF2B5EF4-FFF2-40B4-BE49-F238E27FC236}">
                  <a16:creationId xmlns:a16="http://schemas.microsoft.com/office/drawing/2014/main" id="{DAE6E8AD-D6DA-4DAE-A879-C76A44D59EFE}"/>
                </a:ext>
              </a:extLst>
            </p:cNvPr>
            <p:cNvSpPr/>
            <p:nvPr/>
          </p:nvSpPr>
          <p:spPr>
            <a:xfrm>
              <a:off x="7670605" y="5290707"/>
              <a:ext cx="1476000" cy="2849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4D31240E-1DDC-47C2-A38A-D4A6644D4D19}"/>
                </a:ext>
              </a:extLst>
            </p:cNvPr>
            <p:cNvSpPr txBox="1"/>
            <p:nvPr/>
          </p:nvSpPr>
          <p:spPr>
            <a:xfrm>
              <a:off x="7634605" y="4990492"/>
              <a:ext cx="1512000" cy="324000"/>
            </a:xfrm>
            <a:prstGeom prst="rect">
              <a:avLst/>
            </a:prstGeom>
            <a:noFill/>
          </p:spPr>
          <p:txBody>
            <a:bodyPr wrap="square" rtlCol="0">
              <a:spAutoFit/>
            </a:bodyPr>
            <a:lstStyle/>
            <a:p>
              <a:r>
                <a:rPr lang="en-US" altLang="zh-TW" b="1" dirty="0"/>
                <a:t>MPRB motion</a:t>
              </a:r>
              <a:endParaRPr lang="zh-TW" altLang="en-US" b="1" dirty="0"/>
            </a:p>
          </p:txBody>
        </p:sp>
        <p:cxnSp>
          <p:nvCxnSpPr>
            <p:cNvPr id="36" name="直線接點 35">
              <a:extLst>
                <a:ext uri="{FF2B5EF4-FFF2-40B4-BE49-F238E27FC236}">
                  <a16:creationId xmlns:a16="http://schemas.microsoft.com/office/drawing/2014/main" id="{B52931A6-952C-4C00-84C1-FC3B4D256117}"/>
                </a:ext>
              </a:extLst>
            </p:cNvPr>
            <p:cNvCxnSpPr>
              <a:cxnSpLocks/>
            </p:cNvCxnSpPr>
            <p:nvPr/>
          </p:nvCxnSpPr>
          <p:spPr>
            <a:xfrm>
              <a:off x="3783395" y="5342207"/>
              <a:ext cx="4903405" cy="511741"/>
            </a:xfrm>
            <a:prstGeom prst="line">
              <a:avLst/>
            </a:pr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BB250ABF-DE1A-44EE-8AF4-E0F3E95F6C56}"/>
                </a:ext>
              </a:extLst>
            </p:cNvPr>
            <p:cNvSpPr/>
            <p:nvPr/>
          </p:nvSpPr>
          <p:spPr>
            <a:xfrm>
              <a:off x="4419210" y="4771000"/>
              <a:ext cx="3261600" cy="1664208"/>
            </a:xfrm>
            <a:prstGeom prst="rect">
              <a:avLst/>
            </a:pr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41845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algn="just">
              <a:lnSpc>
                <a:spcPct val="100000"/>
              </a:lnSpc>
            </a:pPr>
            <a:r>
              <a:rPr lang="en-US" altLang="zh-TW" sz="2300" b="1" dirty="0"/>
              <a:t> Maximum 1-h precipitation during the MPRB period:</a:t>
            </a:r>
          </a:p>
          <a:p>
            <a:pPr lvl="1" algn="just">
              <a:lnSpc>
                <a:spcPct val="100000"/>
              </a:lnSpc>
              <a:spcAft>
                <a:spcPts val="600"/>
              </a:spcAft>
            </a:pPr>
            <a:r>
              <a:rPr lang="en-US" altLang="zh-TW" sz="2100" dirty="0"/>
              <a:t>During the entire duration of an MCS, if the </a:t>
            </a:r>
            <a:r>
              <a:rPr lang="en-US" altLang="zh-TW" sz="2100" b="1" dirty="0">
                <a:solidFill>
                  <a:srgbClr val="FF0000"/>
                </a:solidFill>
              </a:rPr>
              <a:t>MPRB duration exceeds 20 min within a certain hour</a:t>
            </a:r>
            <a:r>
              <a:rPr lang="en-US" altLang="zh-TW" sz="2100" dirty="0"/>
              <a:t>, this hour is counted</a:t>
            </a:r>
            <a:r>
              <a:rPr lang="zh-TW" altLang="en-US" sz="2100" dirty="0"/>
              <a:t> </a:t>
            </a:r>
            <a:r>
              <a:rPr lang="en-US" altLang="zh-TW" sz="2100" dirty="0"/>
              <a:t>as the </a:t>
            </a:r>
            <a:r>
              <a:rPr lang="en-US" altLang="zh-TW" sz="2100" b="1" dirty="0">
                <a:solidFill>
                  <a:srgbClr val="FF0000"/>
                </a:solidFill>
              </a:rPr>
              <a:t>MPRB hour</a:t>
            </a:r>
            <a:r>
              <a:rPr lang="en-US" altLang="zh-TW" sz="2100" dirty="0"/>
              <a:t>.</a:t>
            </a:r>
          </a:p>
          <a:p>
            <a:pPr lvl="1" algn="just">
              <a:lnSpc>
                <a:spcPct val="100000"/>
              </a:lnSpc>
              <a:spcAft>
                <a:spcPts val="600"/>
              </a:spcAft>
            </a:pPr>
            <a:r>
              <a:rPr lang="en-US" altLang="zh-TW" sz="2100" dirty="0"/>
              <a:t>For each MPRB hour, the </a:t>
            </a:r>
            <a:r>
              <a:rPr lang="en-US" altLang="zh-TW" sz="2100" b="1" dirty="0">
                <a:solidFill>
                  <a:srgbClr val="FF0000"/>
                </a:solidFill>
              </a:rPr>
              <a:t>1-h accumulated rainfall</a:t>
            </a:r>
            <a:r>
              <a:rPr lang="en-US" altLang="zh-TW" sz="2100" dirty="0"/>
              <a:t> is calculated over the rainfall stations located in a rectangular area covering all MPRBs during this particular MPRB hour.</a:t>
            </a:r>
          </a:p>
          <a:p>
            <a:pPr lvl="1" algn="just">
              <a:lnSpc>
                <a:spcPct val="100000"/>
              </a:lnSpc>
            </a:pPr>
            <a:r>
              <a:rPr lang="en-US" altLang="zh-TW" sz="2100" dirty="0"/>
              <a:t>The maximum 1-h rainfall within all MPRB hours is adopted to represent the </a:t>
            </a:r>
            <a:r>
              <a:rPr lang="en-US" altLang="zh-TW" sz="2100" b="1" dirty="0">
                <a:solidFill>
                  <a:srgbClr val="FF0000"/>
                </a:solidFill>
              </a:rPr>
              <a:t>1-h maximum precipitation</a:t>
            </a:r>
            <a:r>
              <a:rPr lang="en-US" altLang="zh-TW" sz="2100" dirty="0"/>
              <a:t> during the MPRB period.</a:t>
            </a:r>
          </a:p>
          <a:p>
            <a:pPr lvl="1" algn="just">
              <a:lnSpc>
                <a:spcPct val="100000"/>
              </a:lnSpc>
            </a:pPr>
            <a:endParaRPr lang="en-US" altLang="zh-TW" sz="2100" dirty="0"/>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20" name="群組 19">
            <a:extLst>
              <a:ext uri="{FF2B5EF4-FFF2-40B4-BE49-F238E27FC236}">
                <a16:creationId xmlns:a16="http://schemas.microsoft.com/office/drawing/2014/main" id="{E099386A-7142-418E-A981-A060F9BCA9B9}"/>
              </a:ext>
            </a:extLst>
          </p:cNvPr>
          <p:cNvGrpSpPr/>
          <p:nvPr/>
        </p:nvGrpSpPr>
        <p:grpSpPr>
          <a:xfrm>
            <a:off x="4465200" y="4176863"/>
            <a:ext cx="3261600" cy="1792225"/>
            <a:chOff x="4465200" y="3974067"/>
            <a:chExt cx="3261600" cy="1792225"/>
          </a:xfrm>
        </p:grpSpPr>
        <p:sp>
          <p:nvSpPr>
            <p:cNvPr id="7" name="橢圓 6">
              <a:extLst>
                <a:ext uri="{FF2B5EF4-FFF2-40B4-BE49-F238E27FC236}">
                  <a16:creationId xmlns:a16="http://schemas.microsoft.com/office/drawing/2014/main" id="{1C398142-4206-436E-8820-4908710E9560}"/>
                </a:ext>
              </a:extLst>
            </p:cNvPr>
            <p:cNvSpPr/>
            <p:nvPr/>
          </p:nvSpPr>
          <p:spPr>
            <a:xfrm rot="17683366">
              <a:off x="4071353" y="4531852"/>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90171370-B69D-4A49-A8F6-5CCF4571E364}"/>
                </a:ext>
              </a:extLst>
            </p:cNvPr>
            <p:cNvSpPr/>
            <p:nvPr/>
          </p:nvSpPr>
          <p:spPr>
            <a:xfrm rot="17683366">
              <a:off x="5202161" y="4531852"/>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E1AE2AF2-5A82-4015-A5A3-8C7CE3FDFF9F}"/>
                </a:ext>
              </a:extLst>
            </p:cNvPr>
            <p:cNvSpPr/>
            <p:nvPr/>
          </p:nvSpPr>
          <p:spPr>
            <a:xfrm rot="17683366">
              <a:off x="6332969" y="4531851"/>
              <a:ext cx="1792224" cy="676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77434E3C-4D6E-418D-BDF1-C2D099150608}"/>
                </a:ext>
              </a:extLst>
            </p:cNvPr>
            <p:cNvSpPr/>
            <p:nvPr/>
          </p:nvSpPr>
          <p:spPr>
            <a:xfrm rot="17683366">
              <a:off x="4554595" y="4696306"/>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8CD3D0C-71BB-4E1E-8448-84DA7B0773E2}"/>
                </a:ext>
              </a:extLst>
            </p:cNvPr>
            <p:cNvSpPr/>
            <p:nvPr/>
          </p:nvSpPr>
          <p:spPr>
            <a:xfrm>
              <a:off x="4465200" y="4035273"/>
              <a:ext cx="3261600" cy="1664208"/>
            </a:xfrm>
            <a:prstGeom prst="rect">
              <a:avLst/>
            </a:pr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F9458932-5FD3-41D0-A6ED-F4AAFD2E5577}"/>
                </a:ext>
              </a:extLst>
            </p:cNvPr>
            <p:cNvSpPr/>
            <p:nvPr/>
          </p:nvSpPr>
          <p:spPr>
            <a:xfrm rot="17683366">
              <a:off x="5685403" y="4696306"/>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C5B6C38E-7B39-45D3-A501-E0FBFC9697BD}"/>
                </a:ext>
              </a:extLst>
            </p:cNvPr>
            <p:cNvSpPr/>
            <p:nvPr/>
          </p:nvSpPr>
          <p:spPr>
            <a:xfrm rot="17683366">
              <a:off x="6807439" y="4696308"/>
              <a:ext cx="843286" cy="3421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3AF1455F-A238-495B-A2D9-2956B96DF99A}"/>
                </a:ext>
              </a:extLst>
            </p:cNvPr>
            <p:cNvSpPr/>
            <p:nvPr/>
          </p:nvSpPr>
          <p:spPr>
            <a:xfrm rot="17683366">
              <a:off x="4776528" y="4796576"/>
              <a:ext cx="400161" cy="1598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乘號 3">
              <a:extLst>
                <a:ext uri="{FF2B5EF4-FFF2-40B4-BE49-F238E27FC236}">
                  <a16:creationId xmlns:a16="http://schemas.microsoft.com/office/drawing/2014/main" id="{E9696FB9-4DB5-41D1-B511-848E0BC8E804}"/>
                </a:ext>
              </a:extLst>
            </p:cNvPr>
            <p:cNvSpPr/>
            <p:nvPr/>
          </p:nvSpPr>
          <p:spPr>
            <a:xfrm>
              <a:off x="4833055" y="4720400"/>
              <a:ext cx="283464" cy="29898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乘號 15">
              <a:extLst>
                <a:ext uri="{FF2B5EF4-FFF2-40B4-BE49-F238E27FC236}">
                  <a16:creationId xmlns:a16="http://schemas.microsoft.com/office/drawing/2014/main" id="{B0F46A9B-72EF-4929-9194-6F92687F65EB}"/>
                </a:ext>
              </a:extLst>
            </p:cNvPr>
            <p:cNvSpPr/>
            <p:nvPr/>
          </p:nvSpPr>
          <p:spPr>
            <a:xfrm>
              <a:off x="5981045" y="4373919"/>
              <a:ext cx="283464" cy="29898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乘號 16">
              <a:extLst>
                <a:ext uri="{FF2B5EF4-FFF2-40B4-BE49-F238E27FC236}">
                  <a16:creationId xmlns:a16="http://schemas.microsoft.com/office/drawing/2014/main" id="{49A779D1-0236-4F61-AA40-5C0074F03922}"/>
                </a:ext>
              </a:extLst>
            </p:cNvPr>
            <p:cNvSpPr/>
            <p:nvPr/>
          </p:nvSpPr>
          <p:spPr>
            <a:xfrm>
              <a:off x="6400708" y="5235515"/>
              <a:ext cx="283464" cy="29898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乘號 17">
              <a:extLst>
                <a:ext uri="{FF2B5EF4-FFF2-40B4-BE49-F238E27FC236}">
                  <a16:creationId xmlns:a16="http://schemas.microsoft.com/office/drawing/2014/main" id="{A2C470AC-0E10-4E0C-B898-02E317AC64EF}"/>
                </a:ext>
              </a:extLst>
            </p:cNvPr>
            <p:cNvSpPr/>
            <p:nvPr/>
          </p:nvSpPr>
          <p:spPr>
            <a:xfrm>
              <a:off x="4541597" y="4137168"/>
              <a:ext cx="283464" cy="29898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乘號 18">
              <a:extLst>
                <a:ext uri="{FF2B5EF4-FFF2-40B4-BE49-F238E27FC236}">
                  <a16:creationId xmlns:a16="http://schemas.microsoft.com/office/drawing/2014/main" id="{BA4FA1A8-CB67-4EBF-BAC0-937AA94B86FE}"/>
                </a:ext>
              </a:extLst>
            </p:cNvPr>
            <p:cNvSpPr/>
            <p:nvPr/>
          </p:nvSpPr>
          <p:spPr>
            <a:xfrm>
              <a:off x="7389103" y="4068799"/>
              <a:ext cx="283464" cy="29898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833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Organizational</a:t>
            </a:r>
            <a:r>
              <a:rPr lang="zh-TW" altLang="en-US" dirty="0">
                <a:latin typeface="+mn-lt"/>
              </a:rPr>
              <a:t> </a:t>
            </a:r>
            <a:r>
              <a:rPr lang="en-US" altLang="zh-TW" dirty="0">
                <a:latin typeface="+mn-lt"/>
              </a:rPr>
              <a:t>Transformation of MPRBs</a:t>
            </a:r>
            <a:endParaRPr lang="zh-TW" altLang="en-US" dirty="0">
              <a:latin typeface="+mn-lt"/>
            </a:endParaRPr>
          </a:p>
        </p:txBody>
      </p:sp>
      <p:pic>
        <p:nvPicPr>
          <p:cNvPr id="7" name="內容版面配置區 6">
            <a:extLst>
              <a:ext uri="{FF2B5EF4-FFF2-40B4-BE49-F238E27FC236}">
                <a16:creationId xmlns:a16="http://schemas.microsoft.com/office/drawing/2014/main" id="{DD3CF6E7-A1BC-4ADA-8405-B9672C4C2E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875" y="1247175"/>
            <a:ext cx="11196373" cy="4441626"/>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0019869A-CC6F-4465-BB16-196B33F3B704}"/>
              </a:ext>
            </a:extLst>
          </p:cNvPr>
          <p:cNvSpPr/>
          <p:nvPr/>
        </p:nvSpPr>
        <p:spPr>
          <a:xfrm>
            <a:off x="3342080" y="3221813"/>
            <a:ext cx="493776" cy="49377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86438DE-0B5F-4F83-B9E6-F18E1DB80300}"/>
              </a:ext>
            </a:extLst>
          </p:cNvPr>
          <p:cNvSpPr/>
          <p:nvPr/>
        </p:nvSpPr>
        <p:spPr>
          <a:xfrm>
            <a:off x="6786320" y="3410712"/>
            <a:ext cx="748336" cy="49377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BD18A8B4-1EE7-4355-BE7A-877FF311BC4C}"/>
              </a:ext>
            </a:extLst>
          </p:cNvPr>
          <p:cNvSpPr/>
          <p:nvPr/>
        </p:nvSpPr>
        <p:spPr>
          <a:xfrm>
            <a:off x="10788462" y="3803904"/>
            <a:ext cx="493776" cy="49377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C7B03BF6-43F3-41E7-A959-14CACFDE8864}"/>
              </a:ext>
            </a:extLst>
          </p:cNvPr>
          <p:cNvSpPr txBox="1"/>
          <p:nvPr/>
        </p:nvSpPr>
        <p:spPr>
          <a:xfrm>
            <a:off x="2596721" y="1321777"/>
            <a:ext cx="612000" cy="369332"/>
          </a:xfrm>
          <a:prstGeom prst="rect">
            <a:avLst/>
          </a:prstGeom>
          <a:noFill/>
        </p:spPr>
        <p:txBody>
          <a:bodyPr wrap="square" rtlCol="0">
            <a:spAutoFit/>
          </a:bodyPr>
          <a:lstStyle/>
          <a:p>
            <a:r>
              <a:rPr lang="en-US" altLang="zh-TW" b="1" dirty="0">
                <a:solidFill>
                  <a:srgbClr val="7030A0"/>
                </a:solidFill>
              </a:rPr>
              <a:t>(178)</a:t>
            </a:r>
            <a:endParaRPr lang="zh-TW" altLang="en-US" b="1" dirty="0">
              <a:solidFill>
                <a:srgbClr val="7030A0"/>
              </a:solidFill>
            </a:endParaRPr>
          </a:p>
        </p:txBody>
      </p:sp>
      <p:sp>
        <p:nvSpPr>
          <p:cNvPr id="24" name="文字方塊 23">
            <a:extLst>
              <a:ext uri="{FF2B5EF4-FFF2-40B4-BE49-F238E27FC236}">
                <a16:creationId xmlns:a16="http://schemas.microsoft.com/office/drawing/2014/main" id="{E869DDC0-0753-40D6-94E9-899CB43B80DE}"/>
              </a:ext>
            </a:extLst>
          </p:cNvPr>
          <p:cNvSpPr txBox="1"/>
          <p:nvPr/>
        </p:nvSpPr>
        <p:spPr>
          <a:xfrm>
            <a:off x="6491896" y="1321777"/>
            <a:ext cx="504000" cy="369332"/>
          </a:xfrm>
          <a:prstGeom prst="rect">
            <a:avLst/>
          </a:prstGeom>
          <a:noFill/>
        </p:spPr>
        <p:txBody>
          <a:bodyPr wrap="square" rtlCol="0">
            <a:spAutoFit/>
          </a:bodyPr>
          <a:lstStyle/>
          <a:p>
            <a:r>
              <a:rPr lang="en-US" altLang="zh-TW" b="1" dirty="0">
                <a:solidFill>
                  <a:srgbClr val="7030A0"/>
                </a:solidFill>
              </a:rPr>
              <a:t>(71)</a:t>
            </a:r>
            <a:endParaRPr lang="zh-TW" altLang="en-US" b="1" dirty="0">
              <a:solidFill>
                <a:srgbClr val="7030A0"/>
              </a:solidFill>
            </a:endParaRPr>
          </a:p>
        </p:txBody>
      </p:sp>
      <p:sp>
        <p:nvSpPr>
          <p:cNvPr id="25" name="文字方塊 24">
            <a:extLst>
              <a:ext uri="{FF2B5EF4-FFF2-40B4-BE49-F238E27FC236}">
                <a16:creationId xmlns:a16="http://schemas.microsoft.com/office/drawing/2014/main" id="{49AB26F9-33E3-4342-8AA1-07E249951ECE}"/>
              </a:ext>
            </a:extLst>
          </p:cNvPr>
          <p:cNvSpPr txBox="1"/>
          <p:nvPr/>
        </p:nvSpPr>
        <p:spPr>
          <a:xfrm>
            <a:off x="10816623" y="1321777"/>
            <a:ext cx="612000" cy="369332"/>
          </a:xfrm>
          <a:prstGeom prst="rect">
            <a:avLst/>
          </a:prstGeom>
          <a:noFill/>
        </p:spPr>
        <p:txBody>
          <a:bodyPr wrap="square" rtlCol="0">
            <a:spAutoFit/>
          </a:bodyPr>
          <a:lstStyle/>
          <a:p>
            <a:r>
              <a:rPr lang="en-US" altLang="zh-TW" b="1" dirty="0">
                <a:solidFill>
                  <a:srgbClr val="7030A0"/>
                </a:solidFill>
              </a:rPr>
              <a:t>(107)</a:t>
            </a:r>
            <a:endParaRPr lang="zh-TW" altLang="en-US" b="1" dirty="0">
              <a:solidFill>
                <a:srgbClr val="7030A0"/>
              </a:solidFill>
            </a:endParaRPr>
          </a:p>
        </p:txBody>
      </p:sp>
      <p:sp>
        <p:nvSpPr>
          <p:cNvPr id="26" name="文字方塊 25">
            <a:extLst>
              <a:ext uri="{FF2B5EF4-FFF2-40B4-BE49-F238E27FC236}">
                <a16:creationId xmlns:a16="http://schemas.microsoft.com/office/drawing/2014/main" id="{2DB2AC2C-1D18-444A-887F-4B1C143EBD18}"/>
              </a:ext>
            </a:extLst>
          </p:cNvPr>
          <p:cNvSpPr txBox="1"/>
          <p:nvPr/>
        </p:nvSpPr>
        <p:spPr>
          <a:xfrm>
            <a:off x="625307" y="5287213"/>
            <a:ext cx="1836000" cy="369332"/>
          </a:xfrm>
          <a:prstGeom prst="rect">
            <a:avLst/>
          </a:prstGeom>
          <a:noFill/>
        </p:spPr>
        <p:txBody>
          <a:bodyPr wrap="square" rtlCol="0">
            <a:spAutoFit/>
          </a:bodyPr>
          <a:lstStyle/>
          <a:p>
            <a:r>
              <a:rPr lang="en-US" altLang="zh-TW" b="1" dirty="0">
                <a:solidFill>
                  <a:srgbClr val="00B050"/>
                </a:solidFill>
              </a:rPr>
              <a:t>linear</a:t>
            </a:r>
            <a:r>
              <a:rPr lang="zh-TW" altLang="en-US" b="1" dirty="0">
                <a:solidFill>
                  <a:srgbClr val="00B050"/>
                </a:solidFill>
              </a:rPr>
              <a:t> </a:t>
            </a:r>
            <a:r>
              <a:rPr lang="en-US" altLang="zh-TW" b="1" dirty="0">
                <a:solidFill>
                  <a:srgbClr val="00B050"/>
                </a:solidFill>
              </a:rPr>
              <a:t>mode: 36%</a:t>
            </a:r>
            <a:r>
              <a:rPr lang="zh-TW" altLang="en-US" b="1" dirty="0">
                <a:solidFill>
                  <a:srgbClr val="00B050"/>
                </a:solidFill>
              </a:rPr>
              <a:t> </a:t>
            </a:r>
          </a:p>
        </p:txBody>
      </p:sp>
      <p:sp>
        <p:nvSpPr>
          <p:cNvPr id="27" name="文字方塊 26">
            <a:extLst>
              <a:ext uri="{FF2B5EF4-FFF2-40B4-BE49-F238E27FC236}">
                <a16:creationId xmlns:a16="http://schemas.microsoft.com/office/drawing/2014/main" id="{ADEFD708-1462-4367-9E1B-66D09099BAD9}"/>
              </a:ext>
            </a:extLst>
          </p:cNvPr>
          <p:cNvSpPr txBox="1"/>
          <p:nvPr/>
        </p:nvSpPr>
        <p:spPr>
          <a:xfrm>
            <a:off x="4323485" y="5287213"/>
            <a:ext cx="1836000" cy="369332"/>
          </a:xfrm>
          <a:prstGeom prst="rect">
            <a:avLst/>
          </a:prstGeom>
          <a:noFill/>
        </p:spPr>
        <p:txBody>
          <a:bodyPr wrap="square" rtlCol="0">
            <a:spAutoFit/>
          </a:bodyPr>
          <a:lstStyle/>
          <a:p>
            <a:r>
              <a:rPr lang="en-US" altLang="zh-TW" b="1" dirty="0">
                <a:solidFill>
                  <a:srgbClr val="00B050"/>
                </a:solidFill>
              </a:rPr>
              <a:t>linear</a:t>
            </a:r>
            <a:r>
              <a:rPr lang="zh-TW" altLang="en-US" b="1" dirty="0">
                <a:solidFill>
                  <a:srgbClr val="00B050"/>
                </a:solidFill>
              </a:rPr>
              <a:t> </a:t>
            </a:r>
            <a:r>
              <a:rPr lang="en-US" altLang="zh-TW" b="1" dirty="0">
                <a:solidFill>
                  <a:srgbClr val="00B050"/>
                </a:solidFill>
              </a:rPr>
              <a:t>mode: 30%</a:t>
            </a:r>
            <a:r>
              <a:rPr lang="zh-TW" altLang="en-US" b="1" dirty="0">
                <a:solidFill>
                  <a:srgbClr val="00B050"/>
                </a:solidFill>
              </a:rPr>
              <a:t> </a:t>
            </a:r>
          </a:p>
        </p:txBody>
      </p:sp>
    </p:spTree>
    <p:extLst>
      <p:ext uri="{BB962C8B-B14F-4D97-AF65-F5344CB8AC3E}">
        <p14:creationId xmlns:p14="http://schemas.microsoft.com/office/powerpoint/2010/main" val="390076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98439354-87D1-4AC3-962D-964C98B8F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800" y="1149107"/>
            <a:ext cx="11354400" cy="4640564"/>
          </a:xfrm>
        </p:spPr>
      </p:pic>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Geographical Distribution of MPRBs</a:t>
            </a:r>
            <a:endParaRPr lang="zh-TW" altLang="en-US" dirty="0">
              <a:latin typeface="+mn-lt"/>
            </a:endParaRP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F33C5729-A0F7-433F-AADF-6CC3D4E8484F}"/>
              </a:ext>
            </a:extLst>
          </p:cNvPr>
          <p:cNvSpPr txBox="1"/>
          <p:nvPr/>
        </p:nvSpPr>
        <p:spPr>
          <a:xfrm>
            <a:off x="1609169" y="1495513"/>
            <a:ext cx="612000" cy="369332"/>
          </a:xfrm>
          <a:prstGeom prst="rect">
            <a:avLst/>
          </a:prstGeom>
          <a:noFill/>
        </p:spPr>
        <p:txBody>
          <a:bodyPr wrap="square" rtlCol="0">
            <a:spAutoFit/>
          </a:bodyPr>
          <a:lstStyle/>
          <a:p>
            <a:r>
              <a:rPr lang="en-US" altLang="zh-TW" b="1" dirty="0">
                <a:solidFill>
                  <a:srgbClr val="7030A0"/>
                </a:solidFill>
              </a:rPr>
              <a:t>(178)</a:t>
            </a:r>
            <a:endParaRPr lang="zh-TW" altLang="en-US" b="1" dirty="0">
              <a:solidFill>
                <a:srgbClr val="7030A0"/>
              </a:solidFill>
            </a:endParaRPr>
          </a:p>
        </p:txBody>
      </p:sp>
      <p:sp>
        <p:nvSpPr>
          <p:cNvPr id="18" name="文字方塊 17">
            <a:extLst>
              <a:ext uri="{FF2B5EF4-FFF2-40B4-BE49-F238E27FC236}">
                <a16:creationId xmlns:a16="http://schemas.microsoft.com/office/drawing/2014/main" id="{99A8D62C-5FFE-46F4-9495-C823150C6312}"/>
              </a:ext>
            </a:extLst>
          </p:cNvPr>
          <p:cNvSpPr txBox="1"/>
          <p:nvPr/>
        </p:nvSpPr>
        <p:spPr>
          <a:xfrm>
            <a:off x="5486398" y="1495513"/>
            <a:ext cx="504000" cy="369332"/>
          </a:xfrm>
          <a:prstGeom prst="rect">
            <a:avLst/>
          </a:prstGeom>
          <a:noFill/>
        </p:spPr>
        <p:txBody>
          <a:bodyPr wrap="square" rtlCol="0">
            <a:spAutoFit/>
          </a:bodyPr>
          <a:lstStyle/>
          <a:p>
            <a:r>
              <a:rPr lang="en-US" altLang="zh-TW" b="1" dirty="0">
                <a:solidFill>
                  <a:srgbClr val="7030A0"/>
                </a:solidFill>
              </a:rPr>
              <a:t>(71)</a:t>
            </a:r>
            <a:endParaRPr lang="zh-TW" altLang="en-US" b="1" dirty="0">
              <a:solidFill>
                <a:srgbClr val="7030A0"/>
              </a:solidFill>
            </a:endParaRPr>
          </a:p>
        </p:txBody>
      </p:sp>
      <p:sp>
        <p:nvSpPr>
          <p:cNvPr id="21" name="文字方塊 20">
            <a:extLst>
              <a:ext uri="{FF2B5EF4-FFF2-40B4-BE49-F238E27FC236}">
                <a16:creationId xmlns:a16="http://schemas.microsoft.com/office/drawing/2014/main" id="{D284BE38-AC68-4809-869E-2A7A17D527D0}"/>
              </a:ext>
            </a:extLst>
          </p:cNvPr>
          <p:cNvSpPr txBox="1"/>
          <p:nvPr/>
        </p:nvSpPr>
        <p:spPr>
          <a:xfrm>
            <a:off x="9143271" y="1495513"/>
            <a:ext cx="612000" cy="369332"/>
          </a:xfrm>
          <a:prstGeom prst="rect">
            <a:avLst/>
          </a:prstGeom>
          <a:noFill/>
        </p:spPr>
        <p:txBody>
          <a:bodyPr wrap="square" rtlCol="0">
            <a:spAutoFit/>
          </a:bodyPr>
          <a:lstStyle/>
          <a:p>
            <a:r>
              <a:rPr lang="en-US" altLang="zh-TW" b="1" dirty="0">
                <a:solidFill>
                  <a:srgbClr val="7030A0"/>
                </a:solidFill>
              </a:rPr>
              <a:t>(107)</a:t>
            </a:r>
            <a:endParaRPr lang="zh-TW" altLang="en-US" b="1" dirty="0">
              <a:solidFill>
                <a:srgbClr val="7030A0"/>
              </a:solidFill>
            </a:endParaRPr>
          </a:p>
        </p:txBody>
      </p:sp>
      <p:sp>
        <p:nvSpPr>
          <p:cNvPr id="10" name="橢圓 9">
            <a:extLst>
              <a:ext uri="{FF2B5EF4-FFF2-40B4-BE49-F238E27FC236}">
                <a16:creationId xmlns:a16="http://schemas.microsoft.com/office/drawing/2014/main" id="{AF198737-189B-42EE-8BF6-00EF736F1436}"/>
              </a:ext>
            </a:extLst>
          </p:cNvPr>
          <p:cNvSpPr/>
          <p:nvPr/>
        </p:nvSpPr>
        <p:spPr>
          <a:xfrm>
            <a:off x="1014155" y="4983336"/>
            <a:ext cx="473823" cy="4826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A04D5AF2-786B-41EA-A2BF-E0B0941DA4A6}"/>
              </a:ext>
            </a:extLst>
          </p:cNvPr>
          <p:cNvSpPr/>
          <p:nvPr/>
        </p:nvSpPr>
        <p:spPr>
          <a:xfrm>
            <a:off x="2527069" y="4975023"/>
            <a:ext cx="748146" cy="23324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F536D4CA-467C-42AE-BA75-99955DA4A294}"/>
              </a:ext>
            </a:extLst>
          </p:cNvPr>
          <p:cNvSpPr/>
          <p:nvPr/>
        </p:nvSpPr>
        <p:spPr>
          <a:xfrm>
            <a:off x="3042462" y="4138208"/>
            <a:ext cx="468000" cy="23324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C5573F59-6430-46D5-99C5-6289E303FD91}"/>
              </a:ext>
            </a:extLst>
          </p:cNvPr>
          <p:cNvSpPr/>
          <p:nvPr/>
        </p:nvSpPr>
        <p:spPr>
          <a:xfrm>
            <a:off x="3252768" y="2695569"/>
            <a:ext cx="684000" cy="23324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5705086F-0EFE-4831-AAF7-26D5D18CE6F2}"/>
              </a:ext>
            </a:extLst>
          </p:cNvPr>
          <p:cNvSpPr txBox="1"/>
          <p:nvPr/>
        </p:nvSpPr>
        <p:spPr>
          <a:xfrm>
            <a:off x="5867930" y="4901484"/>
            <a:ext cx="1775847" cy="646331"/>
          </a:xfrm>
          <a:prstGeom prst="rect">
            <a:avLst/>
          </a:prstGeom>
          <a:noFill/>
        </p:spPr>
        <p:txBody>
          <a:bodyPr wrap="square" rtlCol="0">
            <a:spAutoFit/>
          </a:bodyPr>
          <a:lstStyle/>
          <a:p>
            <a:r>
              <a:rPr lang="en-US" altLang="zh-TW" b="1" dirty="0">
                <a:solidFill>
                  <a:srgbClr val="FF0000"/>
                </a:solidFill>
              </a:rPr>
              <a:t>favor convection initiation</a:t>
            </a:r>
            <a:endParaRPr lang="zh-TW" altLang="en-US" b="1" dirty="0">
              <a:solidFill>
                <a:srgbClr val="FF0000"/>
              </a:solidFill>
            </a:endParaRPr>
          </a:p>
        </p:txBody>
      </p:sp>
      <p:sp>
        <p:nvSpPr>
          <p:cNvPr id="26" name="橢圓 25">
            <a:extLst>
              <a:ext uri="{FF2B5EF4-FFF2-40B4-BE49-F238E27FC236}">
                <a16:creationId xmlns:a16="http://schemas.microsoft.com/office/drawing/2014/main" id="{67EEEF52-17F9-4C63-81B1-E235D36F3066}"/>
              </a:ext>
            </a:extLst>
          </p:cNvPr>
          <p:cNvSpPr/>
          <p:nvPr/>
        </p:nvSpPr>
        <p:spPr>
          <a:xfrm>
            <a:off x="4968617" y="4662166"/>
            <a:ext cx="813107" cy="754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2950BE71-64A6-4674-B9FE-BDB72E4E748D}"/>
              </a:ext>
            </a:extLst>
          </p:cNvPr>
          <p:cNvSpPr txBox="1"/>
          <p:nvPr/>
        </p:nvSpPr>
        <p:spPr>
          <a:xfrm>
            <a:off x="2354669" y="6048686"/>
            <a:ext cx="7482663" cy="461665"/>
          </a:xfrm>
          <a:prstGeom prst="rect">
            <a:avLst/>
          </a:prstGeom>
          <a:noFill/>
        </p:spPr>
        <p:txBody>
          <a:bodyPr wrap="square" rtlCol="0">
            <a:spAutoFit/>
          </a:bodyPr>
          <a:lstStyle/>
          <a:p>
            <a:r>
              <a:rPr lang="en-US" altLang="zh-TW" sz="2400" b="1" dirty="0">
                <a:solidFill>
                  <a:srgbClr val="0070C0"/>
                </a:solidFill>
              </a:rPr>
              <a:t>The locations of MPRBs are not apparently terrain locked.</a:t>
            </a:r>
            <a:endParaRPr lang="zh-TW" altLang="en-US" sz="2400" b="1" dirty="0">
              <a:solidFill>
                <a:srgbClr val="0070C0"/>
              </a:solidFill>
            </a:endParaRPr>
          </a:p>
        </p:txBody>
      </p:sp>
    </p:spTree>
    <p:extLst>
      <p:ext uri="{BB962C8B-B14F-4D97-AF65-F5344CB8AC3E}">
        <p14:creationId xmlns:p14="http://schemas.microsoft.com/office/powerpoint/2010/main" val="5813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2" grpId="0" animBg="1"/>
      <p:bldP spid="24" grpId="0" animBg="1"/>
      <p:bldP spid="25" grpId="0"/>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Background Circulation Analysis</a:t>
            </a:r>
            <a:endParaRPr lang="zh-TW" altLang="en-US" dirty="0">
              <a:latin typeface="+mn-lt"/>
            </a:endParaRPr>
          </a:p>
        </p:txBody>
      </p:sp>
      <p:pic>
        <p:nvPicPr>
          <p:cNvPr id="7" name="內容版面配置區 6">
            <a:extLst>
              <a:ext uri="{FF2B5EF4-FFF2-40B4-BE49-F238E27FC236}">
                <a16:creationId xmlns:a16="http://schemas.microsoft.com/office/drawing/2014/main" id="{8E706AB7-1831-4C60-BEBA-DF07804D5B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7957" y="780462"/>
            <a:ext cx="6512657" cy="6032699"/>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E67E2D74-D550-442F-9A7B-476F77A25809}"/>
              </a:ext>
            </a:extLst>
          </p:cNvPr>
          <p:cNvSpPr/>
          <p:nvPr/>
        </p:nvSpPr>
        <p:spPr>
          <a:xfrm>
            <a:off x="5093355" y="1788462"/>
            <a:ext cx="381964" cy="237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36D4FEF7-C27C-4CFD-B598-CB0F3A8BA1D9}"/>
              </a:ext>
            </a:extLst>
          </p:cNvPr>
          <p:cNvSpPr/>
          <p:nvPr/>
        </p:nvSpPr>
        <p:spPr>
          <a:xfrm>
            <a:off x="7809548" y="2160781"/>
            <a:ext cx="381964" cy="237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E75B73A1-CB7A-4436-A867-EF9DF7E9AF1D}"/>
              </a:ext>
            </a:extLst>
          </p:cNvPr>
          <p:cNvSpPr/>
          <p:nvPr/>
        </p:nvSpPr>
        <p:spPr>
          <a:xfrm>
            <a:off x="4720802" y="4754126"/>
            <a:ext cx="422474" cy="237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BF49C1C-DF66-4D95-B75C-845ED1E6A6DA}"/>
              </a:ext>
            </a:extLst>
          </p:cNvPr>
          <p:cNvSpPr/>
          <p:nvPr/>
        </p:nvSpPr>
        <p:spPr>
          <a:xfrm>
            <a:off x="8000530" y="4866979"/>
            <a:ext cx="530504" cy="237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C86A1088-2E93-4B96-BB95-D7F643D0989D}"/>
              </a:ext>
            </a:extLst>
          </p:cNvPr>
          <p:cNvSpPr txBox="1"/>
          <p:nvPr/>
        </p:nvSpPr>
        <p:spPr>
          <a:xfrm>
            <a:off x="3430172" y="3193200"/>
            <a:ext cx="1656000" cy="307777"/>
          </a:xfrm>
          <a:prstGeom prst="rect">
            <a:avLst/>
          </a:prstGeom>
          <a:noFill/>
        </p:spPr>
        <p:txBody>
          <a:bodyPr wrap="square" rtlCol="0">
            <a:spAutoFit/>
          </a:bodyPr>
          <a:lstStyle/>
          <a:p>
            <a:r>
              <a:rPr lang="en-US" altLang="zh-TW" sz="1400" b="1" dirty="0">
                <a:solidFill>
                  <a:srgbClr val="7030A0"/>
                </a:solidFill>
                <a:highlight>
                  <a:srgbClr val="C0C0C0"/>
                </a:highlight>
              </a:rPr>
              <a:t>southern Shandong</a:t>
            </a:r>
            <a:endParaRPr lang="zh-TW" altLang="en-US" sz="1400" b="1" dirty="0">
              <a:solidFill>
                <a:srgbClr val="7030A0"/>
              </a:solidFill>
              <a:highlight>
                <a:srgbClr val="C0C0C0"/>
              </a:highlight>
            </a:endParaRPr>
          </a:p>
        </p:txBody>
      </p:sp>
      <p:sp>
        <p:nvSpPr>
          <p:cNvPr id="11" name="文字方塊 10">
            <a:extLst>
              <a:ext uri="{FF2B5EF4-FFF2-40B4-BE49-F238E27FC236}">
                <a16:creationId xmlns:a16="http://schemas.microsoft.com/office/drawing/2014/main" id="{87EDBA1B-676A-459A-B8A7-32849131E05F}"/>
              </a:ext>
            </a:extLst>
          </p:cNvPr>
          <p:cNvSpPr txBox="1"/>
          <p:nvPr/>
        </p:nvSpPr>
        <p:spPr>
          <a:xfrm>
            <a:off x="6574346" y="3192505"/>
            <a:ext cx="972000" cy="307777"/>
          </a:xfrm>
          <a:prstGeom prst="rect">
            <a:avLst/>
          </a:prstGeom>
          <a:noFill/>
        </p:spPr>
        <p:txBody>
          <a:bodyPr wrap="square" rtlCol="0">
            <a:spAutoFit/>
          </a:bodyPr>
          <a:lstStyle/>
          <a:p>
            <a:r>
              <a:rPr lang="en-US" altLang="zh-TW" sz="1400" b="1" dirty="0">
                <a:solidFill>
                  <a:srgbClr val="7030A0"/>
                </a:solidFill>
                <a:highlight>
                  <a:srgbClr val="C0C0C0"/>
                </a:highlight>
              </a:rPr>
              <a:t>Beibu Gulf</a:t>
            </a:r>
            <a:endParaRPr lang="zh-TW" altLang="en-US" sz="1400" b="1" dirty="0">
              <a:solidFill>
                <a:srgbClr val="7030A0"/>
              </a:solidFill>
              <a:highlight>
                <a:srgbClr val="C0C0C0"/>
              </a:highlight>
            </a:endParaRPr>
          </a:p>
        </p:txBody>
      </p:sp>
      <p:sp>
        <p:nvSpPr>
          <p:cNvPr id="12" name="文字方塊 11">
            <a:extLst>
              <a:ext uri="{FF2B5EF4-FFF2-40B4-BE49-F238E27FC236}">
                <a16:creationId xmlns:a16="http://schemas.microsoft.com/office/drawing/2014/main" id="{9BA90ACB-5D6F-415E-BB96-B5069085DBEC}"/>
              </a:ext>
            </a:extLst>
          </p:cNvPr>
          <p:cNvSpPr txBox="1"/>
          <p:nvPr/>
        </p:nvSpPr>
        <p:spPr>
          <a:xfrm>
            <a:off x="3430172" y="6014993"/>
            <a:ext cx="1404000" cy="307777"/>
          </a:xfrm>
          <a:prstGeom prst="rect">
            <a:avLst/>
          </a:prstGeom>
          <a:noFill/>
        </p:spPr>
        <p:txBody>
          <a:bodyPr wrap="square" rtlCol="0">
            <a:spAutoFit/>
          </a:bodyPr>
          <a:lstStyle/>
          <a:p>
            <a:r>
              <a:rPr lang="en-US" altLang="zh-TW" sz="1400" b="1" dirty="0">
                <a:solidFill>
                  <a:srgbClr val="7030A0"/>
                </a:solidFill>
                <a:highlight>
                  <a:srgbClr val="C0C0C0"/>
                </a:highlight>
              </a:rPr>
              <a:t>northern Jiangxi</a:t>
            </a:r>
            <a:endParaRPr lang="zh-TW" altLang="en-US" sz="1400" b="1" dirty="0">
              <a:solidFill>
                <a:srgbClr val="7030A0"/>
              </a:solidFill>
              <a:highlight>
                <a:srgbClr val="C0C0C0"/>
              </a:highlight>
            </a:endParaRPr>
          </a:p>
        </p:txBody>
      </p:sp>
      <p:sp>
        <p:nvSpPr>
          <p:cNvPr id="13" name="文字方塊 12">
            <a:extLst>
              <a:ext uri="{FF2B5EF4-FFF2-40B4-BE49-F238E27FC236}">
                <a16:creationId xmlns:a16="http://schemas.microsoft.com/office/drawing/2014/main" id="{BDF83EC5-CF2F-4D92-A60E-3CA451999B7A}"/>
              </a:ext>
            </a:extLst>
          </p:cNvPr>
          <p:cNvSpPr txBox="1"/>
          <p:nvPr/>
        </p:nvSpPr>
        <p:spPr>
          <a:xfrm>
            <a:off x="6574346" y="6014993"/>
            <a:ext cx="1944000" cy="288000"/>
          </a:xfrm>
          <a:prstGeom prst="rect">
            <a:avLst/>
          </a:prstGeom>
          <a:noFill/>
        </p:spPr>
        <p:txBody>
          <a:bodyPr wrap="square" rtlCol="0">
            <a:spAutoFit/>
          </a:bodyPr>
          <a:lstStyle/>
          <a:p>
            <a:r>
              <a:rPr lang="en-US" altLang="zh-TW" sz="1400" b="1" dirty="0">
                <a:solidFill>
                  <a:srgbClr val="7030A0"/>
                </a:solidFill>
                <a:highlight>
                  <a:srgbClr val="C0C0C0"/>
                </a:highlight>
              </a:rPr>
              <a:t>Pearl River Delta region</a:t>
            </a:r>
            <a:endParaRPr lang="zh-TW" altLang="en-US" sz="1400" b="1" dirty="0">
              <a:solidFill>
                <a:srgbClr val="7030A0"/>
              </a:solidFill>
              <a:highlight>
                <a:srgbClr val="C0C0C0"/>
              </a:highlight>
            </a:endParaRPr>
          </a:p>
        </p:txBody>
      </p:sp>
      <p:sp>
        <p:nvSpPr>
          <p:cNvPr id="14" name="文字方塊 13">
            <a:extLst>
              <a:ext uri="{FF2B5EF4-FFF2-40B4-BE49-F238E27FC236}">
                <a16:creationId xmlns:a16="http://schemas.microsoft.com/office/drawing/2014/main" id="{17CBAA22-A0D9-498F-923E-389D69D94B89}"/>
              </a:ext>
            </a:extLst>
          </p:cNvPr>
          <p:cNvSpPr txBox="1"/>
          <p:nvPr/>
        </p:nvSpPr>
        <p:spPr>
          <a:xfrm>
            <a:off x="134746" y="929150"/>
            <a:ext cx="2874673" cy="923330"/>
          </a:xfrm>
          <a:prstGeom prst="rect">
            <a:avLst/>
          </a:prstGeom>
          <a:noFill/>
        </p:spPr>
        <p:txBody>
          <a:bodyPr wrap="square" rtlCol="0">
            <a:spAutoFit/>
          </a:bodyPr>
          <a:lstStyle/>
          <a:p>
            <a:pPr algn="just"/>
            <a:r>
              <a:rPr lang="en-US" altLang="zh-TW" b="1" dirty="0">
                <a:solidFill>
                  <a:srgbClr val="00B050"/>
                </a:solidFill>
              </a:rPr>
              <a:t>in the southwesterly </a:t>
            </a:r>
            <a:r>
              <a:rPr lang="zh-TW" altLang="en-US" b="1" dirty="0">
                <a:solidFill>
                  <a:srgbClr val="00B050"/>
                </a:solidFill>
              </a:rPr>
              <a:t> </a:t>
            </a:r>
            <a:r>
              <a:rPr lang="en-US" altLang="zh-TW" b="1" dirty="0">
                <a:solidFill>
                  <a:srgbClr val="00B050"/>
                </a:solidFill>
              </a:rPr>
              <a:t>flow</a:t>
            </a:r>
            <a:r>
              <a:rPr lang="zh-TW" altLang="en-US" b="1" dirty="0">
                <a:solidFill>
                  <a:srgbClr val="00B050"/>
                </a:solidFill>
              </a:rPr>
              <a:t> </a:t>
            </a:r>
            <a:r>
              <a:rPr lang="en-US" altLang="zh-TW" b="1" dirty="0">
                <a:solidFill>
                  <a:srgbClr val="00B050"/>
                </a:solidFill>
              </a:rPr>
              <a:t>and the southwesterly low- level jet at</a:t>
            </a:r>
            <a:r>
              <a:rPr lang="zh-TW" altLang="en-US" b="1" dirty="0">
                <a:solidFill>
                  <a:srgbClr val="00B050"/>
                </a:solidFill>
              </a:rPr>
              <a:t> </a:t>
            </a:r>
            <a:r>
              <a:rPr lang="en-US" altLang="zh-TW" b="1" dirty="0">
                <a:solidFill>
                  <a:srgbClr val="00B050"/>
                </a:solidFill>
              </a:rPr>
              <a:t>850</a:t>
            </a:r>
            <a:r>
              <a:rPr lang="zh-TW" altLang="en-US" b="1" dirty="0">
                <a:solidFill>
                  <a:srgbClr val="00B050"/>
                </a:solidFill>
              </a:rPr>
              <a:t> </a:t>
            </a:r>
            <a:r>
              <a:rPr lang="en-US" altLang="zh-TW" b="1" dirty="0">
                <a:solidFill>
                  <a:srgbClr val="00B050"/>
                </a:solidFill>
              </a:rPr>
              <a:t>hPa</a:t>
            </a:r>
            <a:endParaRPr lang="zh-TW" altLang="en-US" b="1" dirty="0">
              <a:solidFill>
                <a:srgbClr val="00B050"/>
              </a:solidFill>
            </a:endParaRPr>
          </a:p>
        </p:txBody>
      </p:sp>
      <p:sp>
        <p:nvSpPr>
          <p:cNvPr id="6" name="箭號: 向右 5">
            <a:extLst>
              <a:ext uri="{FF2B5EF4-FFF2-40B4-BE49-F238E27FC236}">
                <a16:creationId xmlns:a16="http://schemas.microsoft.com/office/drawing/2014/main" id="{DB45C519-83B5-4A5F-BA38-51B9035B0FC4}"/>
              </a:ext>
            </a:extLst>
          </p:cNvPr>
          <p:cNvSpPr/>
          <p:nvPr/>
        </p:nvSpPr>
        <p:spPr>
          <a:xfrm rot="19056817">
            <a:off x="4761228" y="2221407"/>
            <a:ext cx="486137" cy="1970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16">
            <a:extLst>
              <a:ext uri="{FF2B5EF4-FFF2-40B4-BE49-F238E27FC236}">
                <a16:creationId xmlns:a16="http://schemas.microsoft.com/office/drawing/2014/main" id="{B7698ED0-D66E-4FFA-97A5-F5D09F256194}"/>
              </a:ext>
            </a:extLst>
          </p:cNvPr>
          <p:cNvSpPr/>
          <p:nvPr/>
        </p:nvSpPr>
        <p:spPr>
          <a:xfrm rot="17162963">
            <a:off x="8110345" y="2332545"/>
            <a:ext cx="486137" cy="1970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876BEAC0-53E4-4712-B7D9-B524EEC2A25B}"/>
              </a:ext>
            </a:extLst>
          </p:cNvPr>
          <p:cNvSpPr/>
          <p:nvPr/>
        </p:nvSpPr>
        <p:spPr>
          <a:xfrm rot="18183560">
            <a:off x="4378616" y="5210480"/>
            <a:ext cx="486137" cy="1970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右 19">
            <a:extLst>
              <a:ext uri="{FF2B5EF4-FFF2-40B4-BE49-F238E27FC236}">
                <a16:creationId xmlns:a16="http://schemas.microsoft.com/office/drawing/2014/main" id="{38FA26A5-DED7-4314-B270-FDE7AEB46E44}"/>
              </a:ext>
            </a:extLst>
          </p:cNvPr>
          <p:cNvSpPr/>
          <p:nvPr/>
        </p:nvSpPr>
        <p:spPr>
          <a:xfrm rot="19408402">
            <a:off x="7557254" y="5229578"/>
            <a:ext cx="486137" cy="1970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手繪多邊形: 圖案 15">
            <a:extLst>
              <a:ext uri="{FF2B5EF4-FFF2-40B4-BE49-F238E27FC236}">
                <a16:creationId xmlns:a16="http://schemas.microsoft.com/office/drawing/2014/main" id="{252C7EE9-60C9-401E-8684-A36B5231551C}"/>
              </a:ext>
            </a:extLst>
          </p:cNvPr>
          <p:cNvSpPr/>
          <p:nvPr/>
        </p:nvSpPr>
        <p:spPr>
          <a:xfrm>
            <a:off x="4621685" y="1079500"/>
            <a:ext cx="102554" cy="817033"/>
          </a:xfrm>
          <a:custGeom>
            <a:avLst/>
            <a:gdLst>
              <a:gd name="connsiteX0" fmla="*/ 0 w 102554"/>
              <a:gd name="connsiteY0" fmla="*/ 0 h 817033"/>
              <a:gd name="connsiteX1" fmla="*/ 46567 w 102554"/>
              <a:gd name="connsiteY1" fmla="*/ 101600 h 817033"/>
              <a:gd name="connsiteX2" fmla="*/ 71967 w 102554"/>
              <a:gd name="connsiteY2" fmla="*/ 296333 h 817033"/>
              <a:gd name="connsiteX3" fmla="*/ 97367 w 102554"/>
              <a:gd name="connsiteY3" fmla="*/ 402167 h 817033"/>
              <a:gd name="connsiteX4" fmla="*/ 97367 w 102554"/>
              <a:gd name="connsiteY4" fmla="*/ 563033 h 817033"/>
              <a:gd name="connsiteX5" fmla="*/ 42333 w 102554"/>
              <a:gd name="connsiteY5" fmla="*/ 817033 h 81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54" h="817033">
                <a:moveTo>
                  <a:pt x="0" y="0"/>
                </a:moveTo>
                <a:cubicBezTo>
                  <a:pt x="17286" y="26105"/>
                  <a:pt x="34573" y="52211"/>
                  <a:pt x="46567" y="101600"/>
                </a:cubicBezTo>
                <a:cubicBezTo>
                  <a:pt x="58561" y="150989"/>
                  <a:pt x="63500" y="246239"/>
                  <a:pt x="71967" y="296333"/>
                </a:cubicBezTo>
                <a:cubicBezTo>
                  <a:pt x="80434" y="346427"/>
                  <a:pt x="93134" y="357717"/>
                  <a:pt x="97367" y="402167"/>
                </a:cubicBezTo>
                <a:cubicBezTo>
                  <a:pt x="101600" y="446617"/>
                  <a:pt x="106539" y="493889"/>
                  <a:pt x="97367" y="563033"/>
                </a:cubicBezTo>
                <a:cubicBezTo>
                  <a:pt x="88195" y="632177"/>
                  <a:pt x="65264" y="724605"/>
                  <a:pt x="42333" y="817033"/>
                </a:cubicBezTo>
              </a:path>
            </a:pathLst>
          </a:cu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圖案 25">
            <a:extLst>
              <a:ext uri="{FF2B5EF4-FFF2-40B4-BE49-F238E27FC236}">
                <a16:creationId xmlns:a16="http://schemas.microsoft.com/office/drawing/2014/main" id="{6F96A796-850D-474F-8823-2ADAD399F6EF}"/>
              </a:ext>
            </a:extLst>
          </p:cNvPr>
          <p:cNvSpPr/>
          <p:nvPr/>
        </p:nvSpPr>
        <p:spPr>
          <a:xfrm>
            <a:off x="4254862" y="4210493"/>
            <a:ext cx="106415" cy="728330"/>
          </a:xfrm>
          <a:custGeom>
            <a:avLst/>
            <a:gdLst>
              <a:gd name="connsiteX0" fmla="*/ 95693 w 106415"/>
              <a:gd name="connsiteY0" fmla="*/ 0 h 728330"/>
              <a:gd name="connsiteX1" fmla="*/ 106325 w 106415"/>
              <a:gd name="connsiteY1" fmla="*/ 202019 h 728330"/>
              <a:gd name="connsiteX2" fmla="*/ 90376 w 106415"/>
              <a:gd name="connsiteY2" fmla="*/ 393405 h 728330"/>
              <a:gd name="connsiteX3" fmla="*/ 47846 w 106415"/>
              <a:gd name="connsiteY3" fmla="*/ 579474 h 728330"/>
              <a:gd name="connsiteX4" fmla="*/ 0 w 106415"/>
              <a:gd name="connsiteY4" fmla="*/ 728330 h 72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5" h="728330">
                <a:moveTo>
                  <a:pt x="95693" y="0"/>
                </a:moveTo>
                <a:cubicBezTo>
                  <a:pt x="101452" y="68226"/>
                  <a:pt x="107211" y="136452"/>
                  <a:pt x="106325" y="202019"/>
                </a:cubicBezTo>
                <a:cubicBezTo>
                  <a:pt x="105439" y="267586"/>
                  <a:pt x="100123" y="330496"/>
                  <a:pt x="90376" y="393405"/>
                </a:cubicBezTo>
                <a:cubicBezTo>
                  <a:pt x="80629" y="456314"/>
                  <a:pt x="62909" y="523653"/>
                  <a:pt x="47846" y="579474"/>
                </a:cubicBezTo>
                <a:cubicBezTo>
                  <a:pt x="32783" y="635295"/>
                  <a:pt x="16391" y="681812"/>
                  <a:pt x="0" y="728330"/>
                </a:cubicBezTo>
              </a:path>
            </a:pathLst>
          </a:cu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1C32A28E-CEBC-43B4-9B38-C21DCF98DDBA}"/>
              </a:ext>
            </a:extLst>
          </p:cNvPr>
          <p:cNvSpPr txBox="1"/>
          <p:nvPr/>
        </p:nvSpPr>
        <p:spPr>
          <a:xfrm>
            <a:off x="1230263" y="1881933"/>
            <a:ext cx="381575" cy="646331"/>
          </a:xfrm>
          <a:prstGeom prst="rect">
            <a:avLst/>
          </a:prstGeom>
          <a:noFill/>
        </p:spPr>
        <p:txBody>
          <a:bodyPr wrap="square" rtlCol="0">
            <a:spAutoFit/>
          </a:bodyPr>
          <a:lstStyle/>
          <a:p>
            <a:r>
              <a:rPr lang="en-US" altLang="zh-TW" sz="3600" b="1" dirty="0"/>
              <a:t>+</a:t>
            </a:r>
            <a:endParaRPr lang="zh-TW" altLang="en-US" sz="3600" b="1" dirty="0"/>
          </a:p>
        </p:txBody>
      </p:sp>
      <p:sp>
        <p:nvSpPr>
          <p:cNvPr id="28" name="文字方塊 27">
            <a:extLst>
              <a:ext uri="{FF2B5EF4-FFF2-40B4-BE49-F238E27FC236}">
                <a16:creationId xmlns:a16="http://schemas.microsoft.com/office/drawing/2014/main" id="{EBEAFE01-D3C8-4D0A-BF8C-91F9763468E9}"/>
              </a:ext>
            </a:extLst>
          </p:cNvPr>
          <p:cNvSpPr txBox="1"/>
          <p:nvPr/>
        </p:nvSpPr>
        <p:spPr>
          <a:xfrm>
            <a:off x="48681" y="2556593"/>
            <a:ext cx="3046802" cy="646331"/>
          </a:xfrm>
          <a:prstGeom prst="rect">
            <a:avLst/>
          </a:prstGeom>
          <a:noFill/>
        </p:spPr>
        <p:txBody>
          <a:bodyPr wrap="square" rtlCol="0">
            <a:spAutoFit/>
          </a:bodyPr>
          <a:lstStyle/>
          <a:p>
            <a:pPr algn="just"/>
            <a:r>
              <a:rPr lang="en-US" altLang="zh-TW" b="1" dirty="0">
                <a:solidFill>
                  <a:srgbClr val="C00000"/>
                </a:solidFill>
              </a:rPr>
              <a:t>in the</a:t>
            </a:r>
            <a:r>
              <a:rPr lang="zh-TW" altLang="en-US" b="1" dirty="0">
                <a:solidFill>
                  <a:srgbClr val="C00000"/>
                </a:solidFill>
              </a:rPr>
              <a:t> </a:t>
            </a:r>
            <a:r>
              <a:rPr lang="en-US" altLang="zh-TW" b="1" dirty="0">
                <a:solidFill>
                  <a:srgbClr val="C00000"/>
                </a:solidFill>
              </a:rPr>
              <a:t>front side</a:t>
            </a:r>
            <a:r>
              <a:rPr lang="zh-TW" altLang="en-US" b="1" dirty="0">
                <a:solidFill>
                  <a:srgbClr val="C00000"/>
                </a:solidFill>
              </a:rPr>
              <a:t> </a:t>
            </a:r>
            <a:r>
              <a:rPr lang="en-US" altLang="zh-TW" b="1" dirty="0">
                <a:solidFill>
                  <a:srgbClr val="C00000"/>
                </a:solidFill>
              </a:rPr>
              <a:t>of a westerly trough at 500 hPa</a:t>
            </a:r>
            <a:r>
              <a:rPr lang="zh-TW" altLang="en-US" b="1" dirty="0">
                <a:solidFill>
                  <a:srgbClr val="C00000"/>
                </a:solidFill>
              </a:rPr>
              <a:t> </a:t>
            </a:r>
          </a:p>
        </p:txBody>
      </p:sp>
    </p:spTree>
    <p:extLst>
      <p:ext uri="{BB962C8B-B14F-4D97-AF65-F5344CB8AC3E}">
        <p14:creationId xmlns:p14="http://schemas.microsoft.com/office/powerpoint/2010/main" val="4187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17" grpId="0" animBg="1"/>
      <p:bldP spid="19" grpId="0" animBg="1"/>
      <p:bldP spid="20" grpId="0" animBg="1"/>
      <p:bldP spid="16" grpId="0" animBg="1"/>
      <p:bldP spid="26"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Vertical Wind Shear</a:t>
            </a:r>
            <a:r>
              <a:rPr lang="zh-TW" altLang="en-US" dirty="0">
                <a:latin typeface="+mn-lt"/>
              </a:rPr>
              <a:t> </a:t>
            </a:r>
            <a:r>
              <a:rPr lang="en-US" altLang="zh-TW" dirty="0">
                <a:latin typeface="+mn-lt"/>
              </a:rPr>
              <a:t>(VWS) Analysis</a:t>
            </a:r>
            <a:endParaRPr lang="zh-TW" altLang="en-US" dirty="0">
              <a:latin typeface="+mn-lt"/>
            </a:endParaRPr>
          </a:p>
        </p:txBody>
      </p:sp>
      <p:pic>
        <p:nvPicPr>
          <p:cNvPr id="7" name="內容版面配置區 6">
            <a:extLst>
              <a:ext uri="{FF2B5EF4-FFF2-40B4-BE49-F238E27FC236}">
                <a16:creationId xmlns:a16="http://schemas.microsoft.com/office/drawing/2014/main" id="{C8AB1EAD-03D6-4B58-9DA6-F95DB698C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999" y="821029"/>
            <a:ext cx="6300284" cy="5968691"/>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6F3E1F4A-9106-4A01-AD0C-177B940B92E3}"/>
              </a:ext>
            </a:extLst>
          </p:cNvPr>
          <p:cNvSpPr txBox="1"/>
          <p:nvPr/>
        </p:nvSpPr>
        <p:spPr>
          <a:xfrm>
            <a:off x="6898641" y="836990"/>
            <a:ext cx="1438774" cy="923330"/>
          </a:xfrm>
          <a:prstGeom prst="rect">
            <a:avLst/>
          </a:prstGeom>
          <a:noFill/>
        </p:spPr>
        <p:txBody>
          <a:bodyPr wrap="square" rtlCol="0">
            <a:spAutoFit/>
          </a:bodyPr>
          <a:lstStyle/>
          <a:p>
            <a:r>
              <a:rPr lang="en-US" altLang="zh-TW" b="1" dirty="0">
                <a:solidFill>
                  <a:srgbClr val="0070C0"/>
                </a:solidFill>
              </a:rPr>
              <a:t>0~6</a:t>
            </a:r>
            <a:r>
              <a:rPr lang="zh-TW" altLang="en-US" b="1" dirty="0">
                <a:solidFill>
                  <a:srgbClr val="0070C0"/>
                </a:solidFill>
              </a:rPr>
              <a:t> </a:t>
            </a:r>
            <a:r>
              <a:rPr lang="en-US" altLang="zh-TW" b="1" dirty="0">
                <a:solidFill>
                  <a:srgbClr val="0070C0"/>
                </a:solidFill>
              </a:rPr>
              <a:t>km VWS</a:t>
            </a:r>
          </a:p>
          <a:p>
            <a:r>
              <a:rPr lang="en-US" altLang="zh-TW" b="1" dirty="0">
                <a:solidFill>
                  <a:srgbClr val="00B050"/>
                </a:solidFill>
              </a:rPr>
              <a:t>0~3</a:t>
            </a:r>
            <a:r>
              <a:rPr lang="zh-TW" altLang="en-US" b="1" dirty="0">
                <a:solidFill>
                  <a:srgbClr val="00B050"/>
                </a:solidFill>
              </a:rPr>
              <a:t> </a:t>
            </a:r>
            <a:r>
              <a:rPr lang="en-US" altLang="zh-TW" b="1" dirty="0">
                <a:solidFill>
                  <a:srgbClr val="00B050"/>
                </a:solidFill>
              </a:rPr>
              <a:t>km VWS</a:t>
            </a:r>
          </a:p>
          <a:p>
            <a:r>
              <a:rPr lang="en-US" altLang="zh-TW" b="1" dirty="0"/>
              <a:t>0~1</a:t>
            </a:r>
            <a:r>
              <a:rPr lang="zh-TW" altLang="en-US" b="1" dirty="0"/>
              <a:t> </a:t>
            </a:r>
            <a:r>
              <a:rPr lang="en-US" altLang="zh-TW" b="1" dirty="0"/>
              <a:t>km VWS</a:t>
            </a:r>
            <a:endParaRPr lang="zh-TW" altLang="en-US" b="1" dirty="0"/>
          </a:p>
        </p:txBody>
      </p:sp>
      <p:sp>
        <p:nvSpPr>
          <p:cNvPr id="18" name="文字方塊 17">
            <a:extLst>
              <a:ext uri="{FF2B5EF4-FFF2-40B4-BE49-F238E27FC236}">
                <a16:creationId xmlns:a16="http://schemas.microsoft.com/office/drawing/2014/main" id="{ADA94D80-AC91-40CE-B2AC-81B24BFE11BD}"/>
              </a:ext>
            </a:extLst>
          </p:cNvPr>
          <p:cNvSpPr txBox="1"/>
          <p:nvPr/>
        </p:nvSpPr>
        <p:spPr>
          <a:xfrm>
            <a:off x="696116" y="3308788"/>
            <a:ext cx="1656000" cy="307777"/>
          </a:xfrm>
          <a:prstGeom prst="rect">
            <a:avLst/>
          </a:prstGeom>
          <a:noFill/>
        </p:spPr>
        <p:txBody>
          <a:bodyPr wrap="square" rtlCol="0">
            <a:spAutoFit/>
          </a:bodyPr>
          <a:lstStyle/>
          <a:p>
            <a:r>
              <a:rPr lang="en-US" altLang="zh-TW" sz="1400" b="1" dirty="0">
                <a:solidFill>
                  <a:srgbClr val="7030A0"/>
                </a:solidFill>
                <a:highlight>
                  <a:srgbClr val="C0C0C0"/>
                </a:highlight>
              </a:rPr>
              <a:t>southern Shandong</a:t>
            </a:r>
            <a:endParaRPr lang="zh-TW" altLang="en-US" sz="1400" b="1" dirty="0">
              <a:solidFill>
                <a:srgbClr val="7030A0"/>
              </a:solidFill>
              <a:highlight>
                <a:srgbClr val="C0C0C0"/>
              </a:highlight>
            </a:endParaRPr>
          </a:p>
        </p:txBody>
      </p:sp>
      <p:sp>
        <p:nvSpPr>
          <p:cNvPr id="21" name="文字方塊 20">
            <a:extLst>
              <a:ext uri="{FF2B5EF4-FFF2-40B4-BE49-F238E27FC236}">
                <a16:creationId xmlns:a16="http://schemas.microsoft.com/office/drawing/2014/main" id="{CC5F1056-7AE6-4B6B-A789-46F03E79F33E}"/>
              </a:ext>
            </a:extLst>
          </p:cNvPr>
          <p:cNvSpPr txBox="1"/>
          <p:nvPr/>
        </p:nvSpPr>
        <p:spPr>
          <a:xfrm>
            <a:off x="3857136" y="3308788"/>
            <a:ext cx="972000" cy="307777"/>
          </a:xfrm>
          <a:prstGeom prst="rect">
            <a:avLst/>
          </a:prstGeom>
          <a:noFill/>
        </p:spPr>
        <p:txBody>
          <a:bodyPr wrap="square" rtlCol="0">
            <a:spAutoFit/>
          </a:bodyPr>
          <a:lstStyle/>
          <a:p>
            <a:r>
              <a:rPr lang="en-US" altLang="zh-TW" sz="1400" b="1" dirty="0">
                <a:solidFill>
                  <a:srgbClr val="7030A0"/>
                </a:solidFill>
                <a:highlight>
                  <a:srgbClr val="C0C0C0"/>
                </a:highlight>
              </a:rPr>
              <a:t>Beibu Gulf</a:t>
            </a:r>
            <a:endParaRPr lang="zh-TW" altLang="en-US" sz="1400" b="1" dirty="0">
              <a:solidFill>
                <a:srgbClr val="7030A0"/>
              </a:solidFill>
              <a:highlight>
                <a:srgbClr val="C0C0C0"/>
              </a:highlight>
            </a:endParaRPr>
          </a:p>
        </p:txBody>
      </p:sp>
      <p:sp>
        <p:nvSpPr>
          <p:cNvPr id="22" name="文字方塊 21">
            <a:extLst>
              <a:ext uri="{FF2B5EF4-FFF2-40B4-BE49-F238E27FC236}">
                <a16:creationId xmlns:a16="http://schemas.microsoft.com/office/drawing/2014/main" id="{47E5F5E7-E9AD-4F2F-AC38-EC340B6C6364}"/>
              </a:ext>
            </a:extLst>
          </p:cNvPr>
          <p:cNvSpPr txBox="1"/>
          <p:nvPr/>
        </p:nvSpPr>
        <p:spPr>
          <a:xfrm>
            <a:off x="696116" y="6288166"/>
            <a:ext cx="1404000" cy="307777"/>
          </a:xfrm>
          <a:prstGeom prst="rect">
            <a:avLst/>
          </a:prstGeom>
          <a:noFill/>
        </p:spPr>
        <p:txBody>
          <a:bodyPr wrap="square" rtlCol="0">
            <a:spAutoFit/>
          </a:bodyPr>
          <a:lstStyle/>
          <a:p>
            <a:r>
              <a:rPr lang="en-US" altLang="zh-TW" sz="1400" b="1" dirty="0">
                <a:solidFill>
                  <a:srgbClr val="7030A0"/>
                </a:solidFill>
                <a:highlight>
                  <a:srgbClr val="C0C0C0"/>
                </a:highlight>
              </a:rPr>
              <a:t>northern Jiangxi</a:t>
            </a:r>
            <a:endParaRPr lang="zh-TW" altLang="en-US" sz="1400" b="1" dirty="0">
              <a:solidFill>
                <a:srgbClr val="7030A0"/>
              </a:solidFill>
              <a:highlight>
                <a:srgbClr val="C0C0C0"/>
              </a:highlight>
            </a:endParaRPr>
          </a:p>
        </p:txBody>
      </p:sp>
      <p:sp>
        <p:nvSpPr>
          <p:cNvPr id="24" name="文字方塊 23">
            <a:extLst>
              <a:ext uri="{FF2B5EF4-FFF2-40B4-BE49-F238E27FC236}">
                <a16:creationId xmlns:a16="http://schemas.microsoft.com/office/drawing/2014/main" id="{6517A7B3-4E0E-466C-807D-FFD7F4D7BC4A}"/>
              </a:ext>
            </a:extLst>
          </p:cNvPr>
          <p:cNvSpPr txBox="1"/>
          <p:nvPr/>
        </p:nvSpPr>
        <p:spPr>
          <a:xfrm>
            <a:off x="3857136" y="6289200"/>
            <a:ext cx="1944000" cy="288000"/>
          </a:xfrm>
          <a:prstGeom prst="rect">
            <a:avLst/>
          </a:prstGeom>
          <a:noFill/>
        </p:spPr>
        <p:txBody>
          <a:bodyPr wrap="square" rtlCol="0">
            <a:spAutoFit/>
          </a:bodyPr>
          <a:lstStyle/>
          <a:p>
            <a:r>
              <a:rPr lang="en-US" altLang="zh-TW" sz="1400" b="1" dirty="0">
                <a:solidFill>
                  <a:srgbClr val="7030A0"/>
                </a:solidFill>
                <a:highlight>
                  <a:srgbClr val="C0C0C0"/>
                </a:highlight>
              </a:rPr>
              <a:t>Pearl River Delta region</a:t>
            </a:r>
            <a:endParaRPr lang="zh-TW" altLang="en-US" sz="1400" b="1" dirty="0">
              <a:solidFill>
                <a:srgbClr val="7030A0"/>
              </a:solidFill>
              <a:highlight>
                <a:srgbClr val="C0C0C0"/>
              </a:highlight>
            </a:endParaRPr>
          </a:p>
        </p:txBody>
      </p:sp>
      <p:pic>
        <p:nvPicPr>
          <p:cNvPr id="12" name="圖片 11">
            <a:extLst>
              <a:ext uri="{FF2B5EF4-FFF2-40B4-BE49-F238E27FC236}">
                <a16:creationId xmlns:a16="http://schemas.microsoft.com/office/drawing/2014/main" id="{A1BA5376-FA6B-46EF-9301-8915FBC7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8641" y="3150662"/>
            <a:ext cx="4753638" cy="3639058"/>
          </a:xfrm>
          <a:prstGeom prst="rect">
            <a:avLst/>
          </a:prstGeom>
        </p:spPr>
      </p:pic>
      <p:sp>
        <p:nvSpPr>
          <p:cNvPr id="25" name="文字方塊 24">
            <a:extLst>
              <a:ext uri="{FF2B5EF4-FFF2-40B4-BE49-F238E27FC236}">
                <a16:creationId xmlns:a16="http://schemas.microsoft.com/office/drawing/2014/main" id="{936D1491-6D9E-4610-A6EB-94E7E0B42A46}"/>
              </a:ext>
            </a:extLst>
          </p:cNvPr>
          <p:cNvSpPr txBox="1"/>
          <p:nvPr/>
        </p:nvSpPr>
        <p:spPr>
          <a:xfrm>
            <a:off x="11184279" y="4988479"/>
            <a:ext cx="936000" cy="338554"/>
          </a:xfrm>
          <a:prstGeom prst="rect">
            <a:avLst/>
          </a:prstGeom>
          <a:noFill/>
        </p:spPr>
        <p:txBody>
          <a:bodyPr wrap="square" rtlCol="0">
            <a:spAutoFit/>
          </a:bodyPr>
          <a:lstStyle/>
          <a:p>
            <a:r>
              <a:rPr lang="en-US" altLang="zh-TW" sz="1600" b="1" dirty="0">
                <a:solidFill>
                  <a:srgbClr val="FF0000"/>
                </a:solidFill>
                <a:highlight>
                  <a:srgbClr val="C0C0C0"/>
                </a:highlight>
              </a:rPr>
              <a:t>15.4</a:t>
            </a:r>
            <a:r>
              <a:rPr lang="zh-TW" altLang="en-US" sz="1600" b="1" dirty="0">
                <a:solidFill>
                  <a:srgbClr val="FF0000"/>
                </a:solidFill>
                <a:highlight>
                  <a:srgbClr val="C0C0C0"/>
                </a:highlight>
              </a:rPr>
              <a:t> </a:t>
            </a:r>
            <a:r>
              <a:rPr lang="en-US" altLang="zh-TW" sz="1600" b="1" dirty="0">
                <a:solidFill>
                  <a:srgbClr val="FF0000"/>
                </a:solidFill>
                <a:highlight>
                  <a:srgbClr val="C0C0C0"/>
                </a:highlight>
              </a:rPr>
              <a:t>m/s</a:t>
            </a:r>
            <a:endParaRPr lang="zh-TW" altLang="en-US" sz="1600" b="1" dirty="0">
              <a:solidFill>
                <a:srgbClr val="FF0000"/>
              </a:solidFill>
              <a:highlight>
                <a:srgbClr val="C0C0C0"/>
              </a:highlight>
            </a:endParaRPr>
          </a:p>
        </p:txBody>
      </p:sp>
    </p:spTree>
    <p:extLst>
      <p:ext uri="{BB962C8B-B14F-4D97-AF65-F5344CB8AC3E}">
        <p14:creationId xmlns:p14="http://schemas.microsoft.com/office/powerpoint/2010/main" val="411733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Vertical Wind Shear (VWS) Analysis</a:t>
            </a:r>
            <a:endParaRPr lang="zh-TW" altLang="en-US" dirty="0">
              <a:latin typeface="+mn-lt"/>
            </a:endParaRPr>
          </a:p>
        </p:txBody>
      </p:sp>
      <p:pic>
        <p:nvPicPr>
          <p:cNvPr id="7" name="內容版面配置區 6">
            <a:extLst>
              <a:ext uri="{FF2B5EF4-FFF2-40B4-BE49-F238E27FC236}">
                <a16:creationId xmlns:a16="http://schemas.microsoft.com/office/drawing/2014/main" id="{85DC84A2-B3E2-4F4E-BA33-FDD17E47E2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00825" y="44489"/>
            <a:ext cx="3545455" cy="1947899"/>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2" name="圖片 11">
            <a:extLst>
              <a:ext uri="{FF2B5EF4-FFF2-40B4-BE49-F238E27FC236}">
                <a16:creationId xmlns:a16="http://schemas.microsoft.com/office/drawing/2014/main" id="{3B155C85-08AC-45D7-96A2-CEEB419BF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36" y="2473701"/>
            <a:ext cx="10761711" cy="3670661"/>
          </a:xfrm>
          <a:prstGeom prst="rect">
            <a:avLst/>
          </a:prstGeom>
        </p:spPr>
      </p:pic>
      <p:sp>
        <p:nvSpPr>
          <p:cNvPr id="21" name="文字方塊 20">
            <a:extLst>
              <a:ext uri="{FF2B5EF4-FFF2-40B4-BE49-F238E27FC236}">
                <a16:creationId xmlns:a16="http://schemas.microsoft.com/office/drawing/2014/main" id="{A1565450-4FA7-4825-BB93-7B066449476E}"/>
              </a:ext>
            </a:extLst>
          </p:cNvPr>
          <p:cNvSpPr txBox="1"/>
          <p:nvPr/>
        </p:nvSpPr>
        <p:spPr>
          <a:xfrm>
            <a:off x="8511272" y="1992388"/>
            <a:ext cx="1908000" cy="324000"/>
          </a:xfrm>
          <a:prstGeom prst="rect">
            <a:avLst/>
          </a:prstGeom>
          <a:noFill/>
        </p:spPr>
        <p:txBody>
          <a:bodyPr wrap="square" rtlCol="0">
            <a:spAutoFit/>
          </a:bodyPr>
          <a:lstStyle/>
          <a:p>
            <a:r>
              <a:rPr lang="en-US" altLang="zh-TW" sz="1600" b="1" dirty="0">
                <a:solidFill>
                  <a:srgbClr val="0070C0"/>
                </a:solidFill>
              </a:rPr>
              <a:t>Rotunno</a:t>
            </a:r>
            <a:r>
              <a:rPr lang="zh-TW" altLang="en-US" sz="1600" b="1" dirty="0">
                <a:solidFill>
                  <a:srgbClr val="0070C0"/>
                </a:solidFill>
              </a:rPr>
              <a:t> </a:t>
            </a:r>
            <a:r>
              <a:rPr lang="en-US" altLang="zh-TW" sz="1600" b="1" dirty="0">
                <a:solidFill>
                  <a:srgbClr val="0070C0"/>
                </a:solidFill>
              </a:rPr>
              <a:t>et al. (1988)</a:t>
            </a:r>
            <a:endParaRPr lang="zh-TW" altLang="en-US" sz="1600" b="1" dirty="0">
              <a:solidFill>
                <a:srgbClr val="0070C0"/>
              </a:solidFill>
            </a:endParaRPr>
          </a:p>
        </p:txBody>
      </p:sp>
      <p:sp>
        <p:nvSpPr>
          <p:cNvPr id="15" name="箭號: 向下 14">
            <a:extLst>
              <a:ext uri="{FF2B5EF4-FFF2-40B4-BE49-F238E27FC236}">
                <a16:creationId xmlns:a16="http://schemas.microsoft.com/office/drawing/2014/main" id="{39C227AF-AAE3-47F1-BB50-F25473101C08}"/>
              </a:ext>
            </a:extLst>
          </p:cNvPr>
          <p:cNvSpPr/>
          <p:nvPr/>
        </p:nvSpPr>
        <p:spPr>
          <a:xfrm rot="297991">
            <a:off x="2450592" y="4453126"/>
            <a:ext cx="219456" cy="5669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755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87B987-2225-4E29-BD5D-2AD2E3D15A6E}"/>
              </a:ext>
            </a:extLst>
          </p:cNvPr>
          <p:cNvSpPr>
            <a:spLocks noGrp="1"/>
          </p:cNvSpPr>
          <p:nvPr>
            <p:ph type="ctrTitle"/>
          </p:nvPr>
        </p:nvSpPr>
        <p:spPr>
          <a:xfrm>
            <a:off x="872835" y="881361"/>
            <a:ext cx="10446330" cy="2077970"/>
          </a:xfrm>
        </p:spPr>
        <p:txBody>
          <a:bodyPr>
            <a:normAutofit/>
          </a:bodyPr>
          <a:lstStyle/>
          <a:p>
            <a:r>
              <a:rPr lang="en-US" altLang="zh-TW" sz="2800" dirty="0">
                <a:latin typeface="+mn-lt"/>
              </a:rPr>
              <a:t>General Features of MCSs with the Organization of Multiple Parallel</a:t>
            </a:r>
            <a:br>
              <a:rPr lang="en-US" altLang="zh-TW" sz="2800" dirty="0">
                <a:latin typeface="+mn-lt"/>
              </a:rPr>
            </a:br>
            <a:r>
              <a:rPr lang="en-US" altLang="zh-TW" sz="2800" dirty="0">
                <a:latin typeface="+mn-lt"/>
              </a:rPr>
              <a:t>Rainbands in China</a:t>
            </a:r>
            <a:endParaRPr lang="zh-TW" altLang="en-US" sz="2800" dirty="0">
              <a:latin typeface="+mn-lt"/>
            </a:endParaRPr>
          </a:p>
        </p:txBody>
      </p:sp>
      <p:sp>
        <p:nvSpPr>
          <p:cNvPr id="3" name="副標題 2">
            <a:extLst>
              <a:ext uri="{FF2B5EF4-FFF2-40B4-BE49-F238E27FC236}">
                <a16:creationId xmlns:a16="http://schemas.microsoft.com/office/drawing/2014/main" id="{DC2AD5EE-9717-4CC9-97D5-DF66A3AB2166}"/>
              </a:ext>
            </a:extLst>
          </p:cNvPr>
          <p:cNvSpPr>
            <a:spLocks noGrp="1"/>
          </p:cNvSpPr>
          <p:nvPr>
            <p:ph type="subTitle" idx="1"/>
          </p:nvPr>
        </p:nvSpPr>
        <p:spPr>
          <a:xfrm>
            <a:off x="1595448" y="3429000"/>
            <a:ext cx="9001105" cy="1467196"/>
          </a:xfrm>
        </p:spPr>
        <p:txBody>
          <a:bodyPr>
            <a:normAutofit/>
          </a:bodyPr>
          <a:lstStyle/>
          <a:p>
            <a:pPr>
              <a:lnSpc>
                <a:spcPct val="130000"/>
              </a:lnSpc>
            </a:pPr>
            <a:r>
              <a:rPr lang="en-US" altLang="zh-TW" dirty="0">
                <a:solidFill>
                  <a:schemeClr val="bg1">
                    <a:lumMod val="50000"/>
                  </a:schemeClr>
                </a:solidFill>
                <a:ea typeface="標楷體" panose="03000509000000000000" pitchFamily="65" charset="-120"/>
              </a:rPr>
              <a:t>PEIYU WANG AND ZHIYONG MENG</a:t>
            </a:r>
          </a:p>
          <a:p>
            <a:pPr>
              <a:lnSpc>
                <a:spcPct val="130000"/>
              </a:lnSpc>
            </a:pPr>
            <a:r>
              <a:rPr lang="en-US" altLang="zh-TW" dirty="0">
                <a:solidFill>
                  <a:schemeClr val="bg1">
                    <a:lumMod val="50000"/>
                  </a:schemeClr>
                </a:solidFill>
                <a:ea typeface="標楷體" panose="03000509000000000000" pitchFamily="65" charset="-120"/>
              </a:rPr>
              <a:t>(</a:t>
            </a:r>
            <a:r>
              <a:rPr lang="en-US" altLang="zh-TW" i="1" dirty="0">
                <a:solidFill>
                  <a:schemeClr val="bg1">
                    <a:lumMod val="50000"/>
                  </a:schemeClr>
                </a:solidFill>
                <a:ea typeface="標楷體" panose="03000509000000000000" pitchFamily="65" charset="-120"/>
              </a:rPr>
              <a:t>Monthly Weather Review</a:t>
            </a:r>
            <a:r>
              <a:rPr lang="en-US" altLang="zh-TW" dirty="0">
                <a:solidFill>
                  <a:schemeClr val="bg1">
                    <a:lumMod val="50000"/>
                  </a:schemeClr>
                </a:solidFill>
                <a:ea typeface="標楷體" panose="03000509000000000000" pitchFamily="65" charset="-120"/>
              </a:rPr>
              <a:t>, 2023)</a:t>
            </a:r>
            <a:endParaRPr lang="zh-TW" altLang="en-US" dirty="0">
              <a:solidFill>
                <a:schemeClr val="bg1">
                  <a:lumMod val="50000"/>
                </a:schemeClr>
              </a:solidFill>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FF859406-0EF0-495E-A06E-40D95DF4CA56}"/>
              </a:ext>
            </a:extLst>
          </p:cNvPr>
          <p:cNvSpPr>
            <a:spLocks noGrp="1"/>
          </p:cNvSpPr>
          <p:nvPr>
            <p:ph type="sldNum" sz="quarter" idx="12"/>
          </p:nvPr>
        </p:nvSpPr>
        <p:spPr>
          <a:xfrm>
            <a:off x="11638800" y="6494400"/>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25630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Seasonal Distribution of MPRBs</a:t>
            </a:r>
            <a:endParaRPr lang="zh-TW" altLang="en-US" dirty="0">
              <a:latin typeface="+mn-lt"/>
            </a:endParaRPr>
          </a:p>
        </p:txBody>
      </p:sp>
      <p:pic>
        <p:nvPicPr>
          <p:cNvPr id="7" name="內容版面配置區 6">
            <a:extLst>
              <a:ext uri="{FF2B5EF4-FFF2-40B4-BE49-F238E27FC236}">
                <a16:creationId xmlns:a16="http://schemas.microsoft.com/office/drawing/2014/main" id="{94C4A439-D99A-41DA-9C3A-A03369BE6E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5862" y="1218544"/>
            <a:ext cx="9831172" cy="5048955"/>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手繪多邊形: 圖案 14">
            <a:extLst>
              <a:ext uri="{FF2B5EF4-FFF2-40B4-BE49-F238E27FC236}">
                <a16:creationId xmlns:a16="http://schemas.microsoft.com/office/drawing/2014/main" id="{4091AFB5-75BF-4C27-960A-1680F82845E4}"/>
              </a:ext>
            </a:extLst>
          </p:cNvPr>
          <p:cNvSpPr/>
          <p:nvPr/>
        </p:nvSpPr>
        <p:spPr>
          <a:xfrm>
            <a:off x="1867919" y="4112355"/>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手繪多邊形: 圖案 20">
            <a:extLst>
              <a:ext uri="{FF2B5EF4-FFF2-40B4-BE49-F238E27FC236}">
                <a16:creationId xmlns:a16="http://schemas.microsoft.com/office/drawing/2014/main" id="{726E1FEB-7926-41C9-B6DD-B1A7D0CA06EE}"/>
              </a:ext>
            </a:extLst>
          </p:cNvPr>
          <p:cNvSpPr/>
          <p:nvPr/>
        </p:nvSpPr>
        <p:spPr>
          <a:xfrm>
            <a:off x="4964003" y="4132729"/>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圖案 24">
            <a:extLst>
              <a:ext uri="{FF2B5EF4-FFF2-40B4-BE49-F238E27FC236}">
                <a16:creationId xmlns:a16="http://schemas.microsoft.com/office/drawing/2014/main" id="{3504A6C7-38D7-43AA-B0D6-D9456A46053E}"/>
              </a:ext>
            </a:extLst>
          </p:cNvPr>
          <p:cNvSpPr/>
          <p:nvPr/>
        </p:nvSpPr>
        <p:spPr>
          <a:xfrm>
            <a:off x="1867919" y="2622584"/>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圖案 25">
            <a:extLst>
              <a:ext uri="{FF2B5EF4-FFF2-40B4-BE49-F238E27FC236}">
                <a16:creationId xmlns:a16="http://schemas.microsoft.com/office/drawing/2014/main" id="{110E24D5-8922-49E7-ABB9-88AB79F94C76}"/>
              </a:ext>
            </a:extLst>
          </p:cNvPr>
          <p:cNvSpPr/>
          <p:nvPr/>
        </p:nvSpPr>
        <p:spPr>
          <a:xfrm>
            <a:off x="4964003" y="2638068"/>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圖案 26">
            <a:extLst>
              <a:ext uri="{FF2B5EF4-FFF2-40B4-BE49-F238E27FC236}">
                <a16:creationId xmlns:a16="http://schemas.microsoft.com/office/drawing/2014/main" id="{C8EC7AEE-35DE-4547-B5FE-39525B9DCA23}"/>
              </a:ext>
            </a:extLst>
          </p:cNvPr>
          <p:cNvSpPr/>
          <p:nvPr/>
        </p:nvSpPr>
        <p:spPr>
          <a:xfrm>
            <a:off x="8076654" y="2642958"/>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手繪多邊形: 圖案 27">
            <a:extLst>
              <a:ext uri="{FF2B5EF4-FFF2-40B4-BE49-F238E27FC236}">
                <a16:creationId xmlns:a16="http://schemas.microsoft.com/office/drawing/2014/main" id="{194B6B42-75A6-4F28-9AF0-28E5642E5277}"/>
              </a:ext>
            </a:extLst>
          </p:cNvPr>
          <p:cNvSpPr/>
          <p:nvPr/>
        </p:nvSpPr>
        <p:spPr>
          <a:xfrm>
            <a:off x="8076654" y="4127839"/>
            <a:ext cx="3041480" cy="195594"/>
          </a:xfrm>
          <a:custGeom>
            <a:avLst/>
            <a:gdLst>
              <a:gd name="connsiteX0" fmla="*/ 0 w 3041480"/>
              <a:gd name="connsiteY0" fmla="*/ 141805 h 195594"/>
              <a:gd name="connsiteX1" fmla="*/ 268941 w 3041480"/>
              <a:gd name="connsiteY1" fmla="*/ 171144 h 195594"/>
              <a:gd name="connsiteX2" fmla="*/ 606340 w 3041480"/>
              <a:gd name="connsiteY2" fmla="*/ 185814 h 195594"/>
              <a:gd name="connsiteX3" fmla="*/ 894840 w 3041480"/>
              <a:gd name="connsiteY3" fmla="*/ 195594 h 195594"/>
              <a:gd name="connsiteX4" fmla="*/ 1271358 w 3041480"/>
              <a:gd name="connsiteY4" fmla="*/ 190704 h 195594"/>
              <a:gd name="connsiteX5" fmla="*/ 1608757 w 3041480"/>
              <a:gd name="connsiteY5" fmla="*/ 176034 h 195594"/>
              <a:gd name="connsiteX6" fmla="*/ 1863029 w 3041480"/>
              <a:gd name="connsiteY6" fmla="*/ 161365 h 195594"/>
              <a:gd name="connsiteX7" fmla="*/ 2092851 w 3041480"/>
              <a:gd name="connsiteY7" fmla="*/ 141805 h 195594"/>
              <a:gd name="connsiteX8" fmla="*/ 2293334 w 3041480"/>
              <a:gd name="connsiteY8" fmla="*/ 127136 h 195594"/>
              <a:gd name="connsiteX9" fmla="*/ 2640513 w 3041480"/>
              <a:gd name="connsiteY9" fmla="*/ 78238 h 195594"/>
              <a:gd name="connsiteX10" fmla="*/ 2850776 w 3041480"/>
              <a:gd name="connsiteY10" fmla="*/ 48898 h 195594"/>
              <a:gd name="connsiteX11" fmla="*/ 3041480 w 3041480"/>
              <a:gd name="connsiteY11" fmla="*/ 0 h 1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480" h="195594">
                <a:moveTo>
                  <a:pt x="0" y="141805"/>
                </a:moveTo>
                <a:cubicBezTo>
                  <a:pt x="83942" y="152807"/>
                  <a:pt x="167884" y="163809"/>
                  <a:pt x="268941" y="171144"/>
                </a:cubicBezTo>
                <a:cubicBezTo>
                  <a:pt x="369998" y="178479"/>
                  <a:pt x="606340" y="185814"/>
                  <a:pt x="606340" y="185814"/>
                </a:cubicBezTo>
                <a:lnTo>
                  <a:pt x="894840" y="195594"/>
                </a:lnTo>
                <a:lnTo>
                  <a:pt x="1271358" y="190704"/>
                </a:lnTo>
                <a:cubicBezTo>
                  <a:pt x="1390344" y="187444"/>
                  <a:pt x="1608757" y="176034"/>
                  <a:pt x="1608757" y="176034"/>
                </a:cubicBezTo>
                <a:lnTo>
                  <a:pt x="1863029" y="161365"/>
                </a:lnTo>
                <a:cubicBezTo>
                  <a:pt x="1943711" y="155660"/>
                  <a:pt x="2092851" y="141805"/>
                  <a:pt x="2092851" y="141805"/>
                </a:cubicBezTo>
                <a:cubicBezTo>
                  <a:pt x="2164568" y="136100"/>
                  <a:pt x="2202057" y="137730"/>
                  <a:pt x="2293334" y="127136"/>
                </a:cubicBezTo>
                <a:cubicBezTo>
                  <a:pt x="2384611" y="116542"/>
                  <a:pt x="2640513" y="78238"/>
                  <a:pt x="2640513" y="78238"/>
                </a:cubicBezTo>
                <a:cubicBezTo>
                  <a:pt x="2733420" y="65198"/>
                  <a:pt x="2783948" y="61938"/>
                  <a:pt x="2850776" y="48898"/>
                </a:cubicBezTo>
                <a:cubicBezTo>
                  <a:pt x="2917604" y="35858"/>
                  <a:pt x="2979542" y="17929"/>
                  <a:pt x="3041480" y="0"/>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2102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Temporal Distribution of MPRBs </a:t>
            </a:r>
            <a:endParaRPr lang="zh-TW" altLang="en-US" dirty="0">
              <a:latin typeface="+mn-lt"/>
            </a:endParaRPr>
          </a:p>
        </p:txBody>
      </p:sp>
      <p:pic>
        <p:nvPicPr>
          <p:cNvPr id="7" name="內容版面配置區 6">
            <a:extLst>
              <a:ext uri="{FF2B5EF4-FFF2-40B4-BE49-F238E27FC236}">
                <a16:creationId xmlns:a16="http://schemas.microsoft.com/office/drawing/2014/main" id="{5CEBD28E-3212-4D6F-AB73-549A4B91A8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3231" y="880223"/>
            <a:ext cx="7871992" cy="5868049"/>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8" name="直線單箭頭接點 17">
            <a:extLst>
              <a:ext uri="{FF2B5EF4-FFF2-40B4-BE49-F238E27FC236}">
                <a16:creationId xmlns:a16="http://schemas.microsoft.com/office/drawing/2014/main" id="{6734922E-74EC-4A94-9746-85B1C85B99D3}"/>
              </a:ext>
            </a:extLst>
          </p:cNvPr>
          <p:cNvCxnSpPr>
            <a:cxnSpLocks/>
          </p:cNvCxnSpPr>
          <p:nvPr/>
        </p:nvCxnSpPr>
        <p:spPr>
          <a:xfrm>
            <a:off x="8396878" y="1337797"/>
            <a:ext cx="365760" cy="7315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2353EB1F-CBBA-447E-AD3F-1BC63C3E2A98}"/>
              </a:ext>
            </a:extLst>
          </p:cNvPr>
          <p:cNvSpPr txBox="1"/>
          <p:nvPr/>
        </p:nvSpPr>
        <p:spPr>
          <a:xfrm>
            <a:off x="8762363" y="1884651"/>
            <a:ext cx="1922247" cy="369332"/>
          </a:xfrm>
          <a:prstGeom prst="rect">
            <a:avLst/>
          </a:prstGeom>
          <a:noFill/>
        </p:spPr>
        <p:txBody>
          <a:bodyPr wrap="square" rtlCol="0">
            <a:spAutoFit/>
          </a:bodyPr>
          <a:lstStyle/>
          <a:p>
            <a:r>
              <a:rPr lang="en-US" altLang="zh-TW" b="1" dirty="0">
                <a:solidFill>
                  <a:srgbClr val="00B050"/>
                </a:solidFill>
              </a:rPr>
              <a:t>decreased rapidly</a:t>
            </a:r>
            <a:endParaRPr lang="zh-TW" altLang="en-US" b="1" dirty="0">
              <a:solidFill>
                <a:srgbClr val="00B050"/>
              </a:solidFill>
            </a:endParaRPr>
          </a:p>
        </p:txBody>
      </p:sp>
      <p:sp>
        <p:nvSpPr>
          <p:cNvPr id="21" name="星形: 五角 20">
            <a:extLst>
              <a:ext uri="{FF2B5EF4-FFF2-40B4-BE49-F238E27FC236}">
                <a16:creationId xmlns:a16="http://schemas.microsoft.com/office/drawing/2014/main" id="{2973AF92-C7DA-4967-8681-426E58FBC2BC}"/>
              </a:ext>
            </a:extLst>
          </p:cNvPr>
          <p:cNvSpPr/>
          <p:nvPr/>
        </p:nvSpPr>
        <p:spPr>
          <a:xfrm>
            <a:off x="8064924" y="1106424"/>
            <a:ext cx="27432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星形: 五角 23">
            <a:extLst>
              <a:ext uri="{FF2B5EF4-FFF2-40B4-BE49-F238E27FC236}">
                <a16:creationId xmlns:a16="http://schemas.microsoft.com/office/drawing/2014/main" id="{97170E2E-4690-44D4-8D92-D33360A6E35F}"/>
              </a:ext>
            </a:extLst>
          </p:cNvPr>
          <p:cNvSpPr/>
          <p:nvPr/>
        </p:nvSpPr>
        <p:spPr>
          <a:xfrm>
            <a:off x="6865291" y="1819656"/>
            <a:ext cx="27432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F3CBC948-EA15-42C8-9BF7-65070B6BF81F}"/>
              </a:ext>
            </a:extLst>
          </p:cNvPr>
          <p:cNvSpPr txBox="1"/>
          <p:nvPr/>
        </p:nvSpPr>
        <p:spPr>
          <a:xfrm>
            <a:off x="7600536" y="804096"/>
            <a:ext cx="1260000" cy="360000"/>
          </a:xfrm>
          <a:prstGeom prst="rect">
            <a:avLst/>
          </a:prstGeom>
          <a:noFill/>
        </p:spPr>
        <p:txBody>
          <a:bodyPr wrap="square" rtlCol="0">
            <a:spAutoFit/>
          </a:bodyPr>
          <a:lstStyle/>
          <a:p>
            <a:r>
              <a:rPr lang="en-US" altLang="zh-TW" b="1" dirty="0">
                <a:solidFill>
                  <a:srgbClr val="FF0000"/>
                </a:solidFill>
              </a:rPr>
              <a:t>major</a:t>
            </a:r>
            <a:r>
              <a:rPr lang="zh-TW" altLang="en-US" b="1" dirty="0">
                <a:solidFill>
                  <a:srgbClr val="FF0000"/>
                </a:solidFill>
              </a:rPr>
              <a:t> </a:t>
            </a:r>
            <a:r>
              <a:rPr lang="en-US" altLang="zh-TW" b="1" dirty="0">
                <a:solidFill>
                  <a:srgbClr val="FF0000"/>
                </a:solidFill>
              </a:rPr>
              <a:t>peak</a:t>
            </a:r>
            <a:endParaRPr lang="zh-TW" altLang="en-US" b="1" dirty="0">
              <a:solidFill>
                <a:srgbClr val="FF0000"/>
              </a:solidFill>
            </a:endParaRPr>
          </a:p>
        </p:txBody>
      </p:sp>
      <p:sp>
        <p:nvSpPr>
          <p:cNvPr id="26" name="文字方塊 25">
            <a:extLst>
              <a:ext uri="{FF2B5EF4-FFF2-40B4-BE49-F238E27FC236}">
                <a16:creationId xmlns:a16="http://schemas.microsoft.com/office/drawing/2014/main" id="{AADC0680-3CF9-495E-988B-DAF61D6A42C2}"/>
              </a:ext>
            </a:extLst>
          </p:cNvPr>
          <p:cNvSpPr txBox="1"/>
          <p:nvPr/>
        </p:nvSpPr>
        <p:spPr>
          <a:xfrm>
            <a:off x="6361491" y="1518891"/>
            <a:ext cx="1296000" cy="369332"/>
          </a:xfrm>
          <a:prstGeom prst="rect">
            <a:avLst/>
          </a:prstGeom>
          <a:noFill/>
        </p:spPr>
        <p:txBody>
          <a:bodyPr wrap="square" rtlCol="0">
            <a:spAutoFit/>
          </a:bodyPr>
          <a:lstStyle/>
          <a:p>
            <a:r>
              <a:rPr lang="en-US" altLang="zh-TW" b="1" dirty="0">
                <a:solidFill>
                  <a:srgbClr val="FFC000"/>
                </a:solidFill>
              </a:rPr>
              <a:t>minor</a:t>
            </a:r>
            <a:r>
              <a:rPr lang="zh-TW" altLang="en-US" b="1" dirty="0">
                <a:solidFill>
                  <a:srgbClr val="FFC000"/>
                </a:solidFill>
              </a:rPr>
              <a:t> </a:t>
            </a:r>
            <a:r>
              <a:rPr lang="en-US" altLang="zh-TW" b="1" dirty="0">
                <a:solidFill>
                  <a:srgbClr val="FFC000"/>
                </a:solidFill>
              </a:rPr>
              <a:t>peak</a:t>
            </a:r>
            <a:endParaRPr lang="zh-TW" altLang="en-US" b="1" dirty="0">
              <a:solidFill>
                <a:srgbClr val="FFC000"/>
              </a:solidFill>
            </a:endParaRPr>
          </a:p>
        </p:txBody>
      </p:sp>
      <p:cxnSp>
        <p:nvCxnSpPr>
          <p:cNvPr id="29" name="直線接點 28">
            <a:extLst>
              <a:ext uri="{FF2B5EF4-FFF2-40B4-BE49-F238E27FC236}">
                <a16:creationId xmlns:a16="http://schemas.microsoft.com/office/drawing/2014/main" id="{5B81ADA3-C23D-44B3-89AA-43CB366EC9F7}"/>
              </a:ext>
            </a:extLst>
          </p:cNvPr>
          <p:cNvCxnSpPr/>
          <p:nvPr/>
        </p:nvCxnSpPr>
        <p:spPr>
          <a:xfrm>
            <a:off x="7296912" y="3310128"/>
            <a:ext cx="0" cy="1618488"/>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5CAAFC96-4326-41EB-925D-92816CDB24F3}"/>
              </a:ext>
            </a:extLst>
          </p:cNvPr>
          <p:cNvSpPr txBox="1"/>
          <p:nvPr/>
        </p:nvSpPr>
        <p:spPr>
          <a:xfrm>
            <a:off x="8762363" y="3782136"/>
            <a:ext cx="1735929" cy="369332"/>
          </a:xfrm>
          <a:prstGeom prst="rect">
            <a:avLst/>
          </a:prstGeom>
          <a:noFill/>
        </p:spPr>
        <p:txBody>
          <a:bodyPr wrap="square" rtlCol="0">
            <a:spAutoFit/>
          </a:bodyPr>
          <a:lstStyle/>
          <a:p>
            <a:r>
              <a:rPr lang="en-US" altLang="zh-TW" b="1" dirty="0">
                <a:solidFill>
                  <a:srgbClr val="00B050"/>
                </a:solidFill>
              </a:rPr>
              <a:t>shorter</a:t>
            </a:r>
            <a:r>
              <a:rPr lang="zh-TW" altLang="en-US" b="1" dirty="0">
                <a:solidFill>
                  <a:srgbClr val="00B050"/>
                </a:solidFill>
              </a:rPr>
              <a:t> </a:t>
            </a:r>
            <a:r>
              <a:rPr lang="en-US" altLang="zh-TW" b="1" dirty="0">
                <a:solidFill>
                  <a:srgbClr val="00B050"/>
                </a:solidFill>
              </a:rPr>
              <a:t>life cycle</a:t>
            </a:r>
            <a:endParaRPr lang="zh-TW" altLang="en-US" b="1" dirty="0">
              <a:solidFill>
                <a:srgbClr val="00B050"/>
              </a:solidFill>
            </a:endParaRPr>
          </a:p>
        </p:txBody>
      </p:sp>
      <p:sp>
        <p:nvSpPr>
          <p:cNvPr id="31" name="文字方塊 30">
            <a:extLst>
              <a:ext uri="{FF2B5EF4-FFF2-40B4-BE49-F238E27FC236}">
                <a16:creationId xmlns:a16="http://schemas.microsoft.com/office/drawing/2014/main" id="{0B7FF1D1-FD73-4AB4-A279-F9C245F52179}"/>
              </a:ext>
            </a:extLst>
          </p:cNvPr>
          <p:cNvSpPr txBox="1"/>
          <p:nvPr/>
        </p:nvSpPr>
        <p:spPr>
          <a:xfrm>
            <a:off x="6527611" y="3189023"/>
            <a:ext cx="612000" cy="369332"/>
          </a:xfrm>
          <a:prstGeom prst="rect">
            <a:avLst/>
          </a:prstGeom>
          <a:noFill/>
        </p:spPr>
        <p:txBody>
          <a:bodyPr wrap="square" rtlCol="0">
            <a:spAutoFit/>
          </a:bodyPr>
          <a:lstStyle/>
          <a:p>
            <a:r>
              <a:rPr lang="en-US" altLang="zh-TW" b="1" dirty="0">
                <a:solidFill>
                  <a:srgbClr val="00B050"/>
                </a:solidFill>
              </a:rPr>
              <a:t>78%</a:t>
            </a:r>
            <a:endParaRPr lang="zh-TW" altLang="en-US" b="1" dirty="0">
              <a:solidFill>
                <a:srgbClr val="00B050"/>
              </a:solidFill>
            </a:endParaRPr>
          </a:p>
        </p:txBody>
      </p:sp>
      <p:sp>
        <p:nvSpPr>
          <p:cNvPr id="32" name="矩形 31">
            <a:extLst>
              <a:ext uri="{FF2B5EF4-FFF2-40B4-BE49-F238E27FC236}">
                <a16:creationId xmlns:a16="http://schemas.microsoft.com/office/drawing/2014/main" id="{FE4010D4-A41C-4B70-AAEB-A160DFFD1A31}"/>
              </a:ext>
            </a:extLst>
          </p:cNvPr>
          <p:cNvSpPr/>
          <p:nvPr/>
        </p:nvSpPr>
        <p:spPr>
          <a:xfrm>
            <a:off x="8570614" y="5248656"/>
            <a:ext cx="1131170" cy="2011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id="{FA881EB6-CCC3-4C95-94C5-762A1E3327C0}"/>
              </a:ext>
            </a:extLst>
          </p:cNvPr>
          <p:cNvSpPr txBox="1"/>
          <p:nvPr/>
        </p:nvSpPr>
        <p:spPr>
          <a:xfrm>
            <a:off x="8762363" y="5422392"/>
            <a:ext cx="1620000" cy="369332"/>
          </a:xfrm>
          <a:prstGeom prst="rect">
            <a:avLst/>
          </a:prstGeom>
          <a:noFill/>
        </p:spPr>
        <p:txBody>
          <a:bodyPr wrap="square" rtlCol="0">
            <a:spAutoFit/>
          </a:bodyPr>
          <a:lstStyle/>
          <a:p>
            <a:r>
              <a:rPr lang="en-US" altLang="zh-TW" b="1" dirty="0">
                <a:solidFill>
                  <a:srgbClr val="00B050"/>
                </a:solidFill>
              </a:rPr>
              <a:t>longer time lag</a:t>
            </a:r>
            <a:endParaRPr lang="zh-TW" altLang="en-US" b="1" dirty="0">
              <a:solidFill>
                <a:srgbClr val="00B050"/>
              </a:solidFill>
            </a:endParaRPr>
          </a:p>
        </p:txBody>
      </p:sp>
      <p:sp>
        <p:nvSpPr>
          <p:cNvPr id="34" name="星形: 五角 33">
            <a:extLst>
              <a:ext uri="{FF2B5EF4-FFF2-40B4-BE49-F238E27FC236}">
                <a16:creationId xmlns:a16="http://schemas.microsoft.com/office/drawing/2014/main" id="{2A7E9565-B0E6-4724-9AF6-25E146EE1870}"/>
              </a:ext>
            </a:extLst>
          </p:cNvPr>
          <p:cNvSpPr/>
          <p:nvPr/>
        </p:nvSpPr>
        <p:spPr>
          <a:xfrm>
            <a:off x="5169103" y="3063240"/>
            <a:ext cx="27432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C4354FB8-60A4-43E9-8151-CB8FFCC02FE7}"/>
              </a:ext>
            </a:extLst>
          </p:cNvPr>
          <p:cNvSpPr txBox="1"/>
          <p:nvPr/>
        </p:nvSpPr>
        <p:spPr>
          <a:xfrm>
            <a:off x="4676263" y="2725912"/>
            <a:ext cx="1260000" cy="369332"/>
          </a:xfrm>
          <a:prstGeom prst="rect">
            <a:avLst/>
          </a:prstGeom>
          <a:noFill/>
        </p:spPr>
        <p:txBody>
          <a:bodyPr wrap="square" rtlCol="0">
            <a:spAutoFit/>
          </a:bodyPr>
          <a:lstStyle/>
          <a:p>
            <a:r>
              <a:rPr lang="en-US" altLang="zh-TW" b="1" dirty="0">
                <a:solidFill>
                  <a:srgbClr val="FF0000"/>
                </a:solidFill>
                <a:highlight>
                  <a:srgbClr val="C0C0C0"/>
                </a:highlight>
              </a:rPr>
              <a:t>major</a:t>
            </a:r>
            <a:r>
              <a:rPr lang="zh-TW" altLang="en-US" b="1" dirty="0">
                <a:solidFill>
                  <a:srgbClr val="FF0000"/>
                </a:solidFill>
                <a:highlight>
                  <a:srgbClr val="C0C0C0"/>
                </a:highlight>
              </a:rPr>
              <a:t> </a:t>
            </a:r>
            <a:r>
              <a:rPr lang="en-US" altLang="zh-TW" b="1" dirty="0">
                <a:solidFill>
                  <a:srgbClr val="FF0000"/>
                </a:solidFill>
                <a:highlight>
                  <a:srgbClr val="C0C0C0"/>
                </a:highlight>
              </a:rPr>
              <a:t>peak</a:t>
            </a:r>
            <a:endParaRPr lang="zh-TW" altLang="en-US" b="1" dirty="0">
              <a:solidFill>
                <a:srgbClr val="FF0000"/>
              </a:solidFill>
              <a:highlight>
                <a:srgbClr val="C0C0C0"/>
              </a:highlight>
            </a:endParaRPr>
          </a:p>
        </p:txBody>
      </p:sp>
      <p:sp>
        <p:nvSpPr>
          <p:cNvPr id="36" name="星形: 五角 35">
            <a:extLst>
              <a:ext uri="{FF2B5EF4-FFF2-40B4-BE49-F238E27FC236}">
                <a16:creationId xmlns:a16="http://schemas.microsoft.com/office/drawing/2014/main" id="{F9F6B8CF-19B1-4DDA-A118-B3F36A45874F}"/>
              </a:ext>
            </a:extLst>
          </p:cNvPr>
          <p:cNvSpPr/>
          <p:nvPr/>
        </p:nvSpPr>
        <p:spPr>
          <a:xfrm>
            <a:off x="3049195" y="3527820"/>
            <a:ext cx="274320" cy="2286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a:extLst>
              <a:ext uri="{FF2B5EF4-FFF2-40B4-BE49-F238E27FC236}">
                <a16:creationId xmlns:a16="http://schemas.microsoft.com/office/drawing/2014/main" id="{F928ED25-221B-4AE0-9965-2DEB07527161}"/>
              </a:ext>
            </a:extLst>
          </p:cNvPr>
          <p:cNvSpPr txBox="1"/>
          <p:nvPr/>
        </p:nvSpPr>
        <p:spPr>
          <a:xfrm>
            <a:off x="2547597" y="3217290"/>
            <a:ext cx="1296000" cy="369332"/>
          </a:xfrm>
          <a:prstGeom prst="rect">
            <a:avLst/>
          </a:prstGeom>
          <a:noFill/>
        </p:spPr>
        <p:txBody>
          <a:bodyPr wrap="square" rtlCol="0">
            <a:spAutoFit/>
          </a:bodyPr>
          <a:lstStyle/>
          <a:p>
            <a:r>
              <a:rPr lang="en-US" altLang="zh-TW" b="1" dirty="0">
                <a:solidFill>
                  <a:srgbClr val="FFC000"/>
                </a:solidFill>
              </a:rPr>
              <a:t>minor</a:t>
            </a:r>
            <a:r>
              <a:rPr lang="zh-TW" altLang="en-US" b="1" dirty="0">
                <a:solidFill>
                  <a:srgbClr val="FFC000"/>
                </a:solidFill>
              </a:rPr>
              <a:t> </a:t>
            </a:r>
            <a:r>
              <a:rPr lang="en-US" altLang="zh-TW" b="1" dirty="0">
                <a:solidFill>
                  <a:srgbClr val="FFC000"/>
                </a:solidFill>
              </a:rPr>
              <a:t>peak</a:t>
            </a:r>
            <a:endParaRPr lang="zh-TW" altLang="en-US" b="1" dirty="0">
              <a:solidFill>
                <a:srgbClr val="FFC000"/>
              </a:solidFill>
            </a:endParaRPr>
          </a:p>
        </p:txBody>
      </p:sp>
      <p:sp>
        <p:nvSpPr>
          <p:cNvPr id="38" name="矩形 37">
            <a:extLst>
              <a:ext uri="{FF2B5EF4-FFF2-40B4-BE49-F238E27FC236}">
                <a16:creationId xmlns:a16="http://schemas.microsoft.com/office/drawing/2014/main" id="{A2B4EAA5-F608-4139-8BF8-E761E26A3904}"/>
              </a:ext>
            </a:extLst>
          </p:cNvPr>
          <p:cNvSpPr/>
          <p:nvPr/>
        </p:nvSpPr>
        <p:spPr>
          <a:xfrm>
            <a:off x="8547196" y="3614865"/>
            <a:ext cx="1131170" cy="2011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5019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animBg="1"/>
      <p:bldP spid="24" grpId="0" animBg="1"/>
      <p:bldP spid="25" grpId="0"/>
      <p:bldP spid="26" grpId="0"/>
      <p:bldP spid="30" grpId="0"/>
      <p:bldP spid="31" grpId="0"/>
      <p:bldP spid="32" grpId="0" animBg="1"/>
      <p:bldP spid="33" grpId="0"/>
      <p:bldP spid="34" grpId="0" animBg="1"/>
      <p:bldP spid="35" grpId="0"/>
      <p:bldP spid="36" grpId="0" animBg="1"/>
      <p:bldP spid="37"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Movement Direction and Speed of MPRBs </a:t>
            </a:r>
            <a:endParaRPr lang="zh-TW" altLang="en-US" dirty="0">
              <a:latin typeface="+mn-lt"/>
            </a:endParaRPr>
          </a:p>
        </p:txBody>
      </p:sp>
      <p:pic>
        <p:nvPicPr>
          <p:cNvPr id="7" name="內容版面配置區 6">
            <a:extLst>
              <a:ext uri="{FF2B5EF4-FFF2-40B4-BE49-F238E27FC236}">
                <a16:creationId xmlns:a16="http://schemas.microsoft.com/office/drawing/2014/main" id="{47791B9B-6E4A-4C98-8CBB-5B19E89234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2351" y="906780"/>
            <a:ext cx="8942832" cy="5768657"/>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15DF7BF1-58F2-4737-9855-2D760240DE61}"/>
              </a:ext>
            </a:extLst>
          </p:cNvPr>
          <p:cNvSpPr/>
          <p:nvPr/>
        </p:nvSpPr>
        <p:spPr>
          <a:xfrm>
            <a:off x="4032504" y="2157984"/>
            <a:ext cx="694944" cy="4389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21B00870-BFE5-44C7-BCED-5563B04CEE70}"/>
              </a:ext>
            </a:extLst>
          </p:cNvPr>
          <p:cNvSpPr/>
          <p:nvPr/>
        </p:nvSpPr>
        <p:spPr>
          <a:xfrm>
            <a:off x="3965448" y="3145454"/>
            <a:ext cx="694944" cy="4389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7BD35581-9822-44E4-B55B-867F800D8A8C}"/>
              </a:ext>
            </a:extLst>
          </p:cNvPr>
          <p:cNvSpPr/>
          <p:nvPr/>
        </p:nvSpPr>
        <p:spPr>
          <a:xfrm>
            <a:off x="2990088" y="3041582"/>
            <a:ext cx="393192" cy="4389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03A30F3C-B006-48A8-B074-02A52DA39503}"/>
              </a:ext>
            </a:extLst>
          </p:cNvPr>
          <p:cNvSpPr txBox="1"/>
          <p:nvPr/>
        </p:nvSpPr>
        <p:spPr>
          <a:xfrm>
            <a:off x="4866211" y="3513418"/>
            <a:ext cx="612000" cy="369332"/>
          </a:xfrm>
          <a:prstGeom prst="rect">
            <a:avLst/>
          </a:prstGeom>
          <a:noFill/>
        </p:spPr>
        <p:txBody>
          <a:bodyPr wrap="square" rtlCol="0">
            <a:spAutoFit/>
          </a:bodyPr>
          <a:lstStyle/>
          <a:p>
            <a:r>
              <a:rPr lang="en-US" altLang="zh-TW" b="1" dirty="0">
                <a:solidFill>
                  <a:srgbClr val="C00000"/>
                </a:solidFill>
              </a:rPr>
              <a:t>75%</a:t>
            </a:r>
            <a:endParaRPr lang="zh-TW" altLang="en-US" b="1" dirty="0">
              <a:solidFill>
                <a:srgbClr val="C00000"/>
              </a:solidFill>
            </a:endParaRPr>
          </a:p>
        </p:txBody>
      </p:sp>
      <p:cxnSp>
        <p:nvCxnSpPr>
          <p:cNvPr id="24" name="直線接點 23">
            <a:extLst>
              <a:ext uri="{FF2B5EF4-FFF2-40B4-BE49-F238E27FC236}">
                <a16:creationId xmlns:a16="http://schemas.microsoft.com/office/drawing/2014/main" id="{6B4F0371-AC9D-479A-AC31-60CEEE65A5B7}"/>
              </a:ext>
            </a:extLst>
          </p:cNvPr>
          <p:cNvCxnSpPr>
            <a:cxnSpLocks/>
          </p:cNvCxnSpPr>
          <p:nvPr/>
        </p:nvCxnSpPr>
        <p:spPr>
          <a:xfrm>
            <a:off x="8732520" y="1348740"/>
            <a:ext cx="0" cy="251917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3885382E-4484-4D79-ACFD-355742443402}"/>
              </a:ext>
            </a:extLst>
          </p:cNvPr>
          <p:cNvSpPr txBox="1"/>
          <p:nvPr/>
        </p:nvSpPr>
        <p:spPr>
          <a:xfrm>
            <a:off x="6497999" y="1261108"/>
            <a:ext cx="2181807" cy="369332"/>
          </a:xfrm>
          <a:prstGeom prst="rect">
            <a:avLst/>
          </a:prstGeom>
          <a:noFill/>
        </p:spPr>
        <p:txBody>
          <a:bodyPr wrap="square" rtlCol="0">
            <a:spAutoFit/>
          </a:bodyPr>
          <a:lstStyle/>
          <a:p>
            <a:r>
              <a:rPr lang="en-US" altLang="zh-TW" b="1" dirty="0">
                <a:solidFill>
                  <a:srgbClr val="00B050"/>
                </a:solidFill>
              </a:rPr>
              <a:t>mostly</a:t>
            </a:r>
            <a:r>
              <a:rPr lang="zh-TW" altLang="en-US" b="1" dirty="0">
                <a:solidFill>
                  <a:srgbClr val="00B050"/>
                </a:solidFill>
              </a:rPr>
              <a:t> </a:t>
            </a:r>
            <a:r>
              <a:rPr lang="en-US" altLang="zh-TW" b="1" dirty="0">
                <a:solidFill>
                  <a:srgbClr val="00B050"/>
                </a:solidFill>
              </a:rPr>
              <a:t>below 16 m/s</a:t>
            </a:r>
            <a:endParaRPr lang="zh-TW" altLang="en-US" b="1" dirty="0">
              <a:solidFill>
                <a:srgbClr val="00B050"/>
              </a:solidFill>
            </a:endParaRPr>
          </a:p>
        </p:txBody>
      </p:sp>
      <p:sp>
        <p:nvSpPr>
          <p:cNvPr id="26" name="星形: 五角 25">
            <a:extLst>
              <a:ext uri="{FF2B5EF4-FFF2-40B4-BE49-F238E27FC236}">
                <a16:creationId xmlns:a16="http://schemas.microsoft.com/office/drawing/2014/main" id="{0F82DCCE-2AAA-473D-9E85-1D42568FB6B0}"/>
              </a:ext>
            </a:extLst>
          </p:cNvPr>
          <p:cNvSpPr/>
          <p:nvPr/>
        </p:nvSpPr>
        <p:spPr>
          <a:xfrm>
            <a:off x="7191247" y="1863388"/>
            <a:ext cx="27432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星形: 五角 26">
            <a:extLst>
              <a:ext uri="{FF2B5EF4-FFF2-40B4-BE49-F238E27FC236}">
                <a16:creationId xmlns:a16="http://schemas.microsoft.com/office/drawing/2014/main" id="{21F20A1A-5A2A-4E67-AA39-207F5B79F265}"/>
              </a:ext>
            </a:extLst>
          </p:cNvPr>
          <p:cNvSpPr/>
          <p:nvPr/>
        </p:nvSpPr>
        <p:spPr>
          <a:xfrm>
            <a:off x="3282696" y="4278662"/>
            <a:ext cx="27432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星形: 五角 27">
            <a:extLst>
              <a:ext uri="{FF2B5EF4-FFF2-40B4-BE49-F238E27FC236}">
                <a16:creationId xmlns:a16="http://schemas.microsoft.com/office/drawing/2014/main" id="{CC825936-378D-43D6-ACC2-845268FD4EA3}"/>
              </a:ext>
            </a:extLst>
          </p:cNvPr>
          <p:cNvSpPr/>
          <p:nvPr/>
        </p:nvSpPr>
        <p:spPr>
          <a:xfrm>
            <a:off x="6461423" y="4516406"/>
            <a:ext cx="27432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6">
            <a:extLst>
              <a:ext uri="{FF2B5EF4-FFF2-40B4-BE49-F238E27FC236}">
                <a16:creationId xmlns:a16="http://schemas.microsoft.com/office/drawing/2014/main" id="{DCC8A2CF-2A08-4CCE-A39D-CB8D41AB5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293" y="1008256"/>
            <a:ext cx="3313860" cy="2874494"/>
          </a:xfrm>
          <a:prstGeom prst="rect">
            <a:avLst/>
          </a:prstGeom>
        </p:spPr>
      </p:pic>
    </p:spTree>
    <p:extLst>
      <p:ext uri="{BB962C8B-B14F-4D97-AF65-F5344CB8AC3E}">
        <p14:creationId xmlns:p14="http://schemas.microsoft.com/office/powerpoint/2010/main" val="6335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1" grpId="0" animBg="1"/>
      <p:bldP spid="22" grpId="0"/>
      <p:bldP spid="25" grpId="0"/>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Morphology:</a:t>
            </a:r>
            <a:r>
              <a:rPr lang="zh-TW" altLang="en-US" dirty="0">
                <a:latin typeface="+mn-lt"/>
              </a:rPr>
              <a:t> </a:t>
            </a:r>
            <a:r>
              <a:rPr lang="en-US" altLang="zh-TW" dirty="0">
                <a:latin typeface="+mn-lt"/>
              </a:rPr>
              <a:t>Training Effect</a:t>
            </a:r>
            <a:r>
              <a:rPr lang="zh-TW" altLang="en-US" dirty="0">
                <a:latin typeface="+mn-lt"/>
              </a:rPr>
              <a:t> </a:t>
            </a:r>
            <a:r>
              <a:rPr lang="en-US" altLang="zh-TW" dirty="0">
                <a:latin typeface="+mn-lt"/>
              </a:rPr>
              <a:t>and Back Building</a:t>
            </a:r>
            <a:endParaRPr lang="zh-TW" altLang="en-US" dirty="0">
              <a:latin typeface="+mn-lt"/>
            </a:endParaRP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49" name="內容版面配置區 48">
            <a:extLst>
              <a:ext uri="{FF2B5EF4-FFF2-40B4-BE49-F238E27FC236}">
                <a16:creationId xmlns:a16="http://schemas.microsoft.com/office/drawing/2014/main" id="{8275F2AD-9A59-44C3-BF56-BCE2AC17FA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461" y="1359511"/>
            <a:ext cx="11141339" cy="3907433"/>
          </a:xfrm>
        </p:spPr>
      </p:pic>
      <p:sp>
        <p:nvSpPr>
          <p:cNvPr id="39" name="文字方塊 38">
            <a:extLst>
              <a:ext uri="{FF2B5EF4-FFF2-40B4-BE49-F238E27FC236}">
                <a16:creationId xmlns:a16="http://schemas.microsoft.com/office/drawing/2014/main" id="{8E3043F2-406F-4876-A7DF-B8FC848D3A1B}"/>
              </a:ext>
            </a:extLst>
          </p:cNvPr>
          <p:cNvSpPr txBox="1"/>
          <p:nvPr/>
        </p:nvSpPr>
        <p:spPr>
          <a:xfrm>
            <a:off x="1381392" y="1788652"/>
            <a:ext cx="612000" cy="369332"/>
          </a:xfrm>
          <a:prstGeom prst="rect">
            <a:avLst/>
          </a:prstGeom>
          <a:noFill/>
        </p:spPr>
        <p:txBody>
          <a:bodyPr wrap="square" rtlCol="0">
            <a:spAutoFit/>
          </a:bodyPr>
          <a:lstStyle/>
          <a:p>
            <a:r>
              <a:rPr lang="en-US" altLang="zh-TW" b="1" dirty="0">
                <a:solidFill>
                  <a:srgbClr val="00B050"/>
                </a:solidFill>
              </a:rPr>
              <a:t>90%</a:t>
            </a:r>
            <a:endParaRPr lang="zh-TW" altLang="en-US" b="1" dirty="0">
              <a:solidFill>
                <a:srgbClr val="00B050"/>
              </a:solidFill>
            </a:endParaRPr>
          </a:p>
        </p:txBody>
      </p:sp>
      <p:cxnSp>
        <p:nvCxnSpPr>
          <p:cNvPr id="41" name="直線單箭頭接點 40">
            <a:extLst>
              <a:ext uri="{FF2B5EF4-FFF2-40B4-BE49-F238E27FC236}">
                <a16:creationId xmlns:a16="http://schemas.microsoft.com/office/drawing/2014/main" id="{0DAC2028-778F-47E9-BA26-7163F95747D0}"/>
              </a:ext>
            </a:extLst>
          </p:cNvPr>
          <p:cNvCxnSpPr/>
          <p:nvPr/>
        </p:nvCxnSpPr>
        <p:spPr>
          <a:xfrm flipH="1">
            <a:off x="1860804" y="4752960"/>
            <a:ext cx="228600" cy="93268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41">
            <a:extLst>
              <a:ext uri="{FF2B5EF4-FFF2-40B4-BE49-F238E27FC236}">
                <a16:creationId xmlns:a16="http://schemas.microsoft.com/office/drawing/2014/main" id="{7499B412-4961-4786-BB8B-98ED864172BC}"/>
              </a:ext>
            </a:extLst>
          </p:cNvPr>
          <p:cNvSpPr txBox="1"/>
          <p:nvPr/>
        </p:nvSpPr>
        <p:spPr>
          <a:xfrm>
            <a:off x="576857" y="5633287"/>
            <a:ext cx="2221070" cy="646331"/>
          </a:xfrm>
          <a:prstGeom prst="rect">
            <a:avLst/>
          </a:prstGeom>
          <a:noFill/>
        </p:spPr>
        <p:txBody>
          <a:bodyPr wrap="square" rtlCol="0">
            <a:spAutoFit/>
          </a:bodyPr>
          <a:lstStyle/>
          <a:p>
            <a:r>
              <a:rPr lang="en-US" altLang="zh-TW" b="1" dirty="0">
                <a:solidFill>
                  <a:srgbClr val="0070C0"/>
                </a:solidFill>
              </a:rPr>
              <a:t>more common in the differentiation type</a:t>
            </a:r>
            <a:endParaRPr lang="zh-TW" altLang="en-US" b="1" dirty="0">
              <a:solidFill>
                <a:srgbClr val="0070C0"/>
              </a:solidFill>
            </a:endParaRPr>
          </a:p>
        </p:txBody>
      </p:sp>
      <p:sp>
        <p:nvSpPr>
          <p:cNvPr id="43" name="文字方塊 42">
            <a:extLst>
              <a:ext uri="{FF2B5EF4-FFF2-40B4-BE49-F238E27FC236}">
                <a16:creationId xmlns:a16="http://schemas.microsoft.com/office/drawing/2014/main" id="{D4D381EE-A551-4DD5-8BAF-25416D4659A7}"/>
              </a:ext>
            </a:extLst>
          </p:cNvPr>
          <p:cNvSpPr txBox="1"/>
          <p:nvPr/>
        </p:nvSpPr>
        <p:spPr>
          <a:xfrm>
            <a:off x="4412299" y="3917495"/>
            <a:ext cx="612000" cy="369332"/>
          </a:xfrm>
          <a:prstGeom prst="rect">
            <a:avLst/>
          </a:prstGeom>
          <a:noFill/>
        </p:spPr>
        <p:txBody>
          <a:bodyPr wrap="square" rtlCol="0">
            <a:spAutoFit/>
          </a:bodyPr>
          <a:lstStyle/>
          <a:p>
            <a:r>
              <a:rPr lang="en-US" altLang="zh-TW" b="1" dirty="0">
                <a:solidFill>
                  <a:srgbClr val="00B050"/>
                </a:solidFill>
              </a:rPr>
              <a:t>24%</a:t>
            </a:r>
            <a:endParaRPr lang="zh-TW" altLang="en-US" b="1" dirty="0">
              <a:solidFill>
                <a:srgbClr val="00B050"/>
              </a:solidFill>
            </a:endParaRPr>
          </a:p>
        </p:txBody>
      </p:sp>
      <p:sp>
        <p:nvSpPr>
          <p:cNvPr id="44" name="文字方塊 43">
            <a:extLst>
              <a:ext uri="{FF2B5EF4-FFF2-40B4-BE49-F238E27FC236}">
                <a16:creationId xmlns:a16="http://schemas.microsoft.com/office/drawing/2014/main" id="{AD98D082-7DE4-421E-843B-B6F3B420E99D}"/>
              </a:ext>
            </a:extLst>
          </p:cNvPr>
          <p:cNvSpPr txBox="1"/>
          <p:nvPr/>
        </p:nvSpPr>
        <p:spPr>
          <a:xfrm>
            <a:off x="3366835" y="3250558"/>
            <a:ext cx="612000" cy="369332"/>
          </a:xfrm>
          <a:prstGeom prst="rect">
            <a:avLst/>
          </a:prstGeom>
          <a:noFill/>
        </p:spPr>
        <p:txBody>
          <a:bodyPr wrap="square" rtlCol="0">
            <a:spAutoFit/>
          </a:bodyPr>
          <a:lstStyle/>
          <a:p>
            <a:r>
              <a:rPr lang="en-US" altLang="zh-TW" b="1" dirty="0">
                <a:solidFill>
                  <a:srgbClr val="00B050"/>
                </a:solidFill>
              </a:rPr>
              <a:t>44%</a:t>
            </a:r>
            <a:endParaRPr lang="zh-TW" altLang="en-US" b="1" dirty="0">
              <a:solidFill>
                <a:srgbClr val="00B050"/>
              </a:solidFill>
            </a:endParaRPr>
          </a:p>
        </p:txBody>
      </p:sp>
      <p:sp>
        <p:nvSpPr>
          <p:cNvPr id="45" name="文字方塊 44">
            <a:extLst>
              <a:ext uri="{FF2B5EF4-FFF2-40B4-BE49-F238E27FC236}">
                <a16:creationId xmlns:a16="http://schemas.microsoft.com/office/drawing/2014/main" id="{ECB4BA67-3BB5-4D3A-9EE9-9BD6BC7179F7}"/>
              </a:ext>
            </a:extLst>
          </p:cNvPr>
          <p:cNvSpPr txBox="1"/>
          <p:nvPr/>
        </p:nvSpPr>
        <p:spPr>
          <a:xfrm>
            <a:off x="2370139" y="3917495"/>
            <a:ext cx="612000" cy="369332"/>
          </a:xfrm>
          <a:prstGeom prst="rect">
            <a:avLst/>
          </a:prstGeom>
          <a:noFill/>
        </p:spPr>
        <p:txBody>
          <a:bodyPr wrap="square" rtlCol="0">
            <a:spAutoFit/>
          </a:bodyPr>
          <a:lstStyle/>
          <a:p>
            <a:r>
              <a:rPr lang="en-US" altLang="zh-TW" b="1" dirty="0">
                <a:solidFill>
                  <a:srgbClr val="00B050"/>
                </a:solidFill>
              </a:rPr>
              <a:t>23%</a:t>
            </a:r>
            <a:endParaRPr lang="zh-TW" altLang="en-US" b="1" dirty="0">
              <a:solidFill>
                <a:srgbClr val="00B050"/>
              </a:solidFill>
            </a:endParaRPr>
          </a:p>
        </p:txBody>
      </p:sp>
      <p:sp>
        <p:nvSpPr>
          <p:cNvPr id="50" name="文字方塊 49">
            <a:extLst>
              <a:ext uri="{FF2B5EF4-FFF2-40B4-BE49-F238E27FC236}">
                <a16:creationId xmlns:a16="http://schemas.microsoft.com/office/drawing/2014/main" id="{A6E93030-295A-4C3E-B7B0-3D20D8A91AEA}"/>
              </a:ext>
            </a:extLst>
          </p:cNvPr>
          <p:cNvSpPr txBox="1"/>
          <p:nvPr/>
        </p:nvSpPr>
        <p:spPr>
          <a:xfrm>
            <a:off x="6498984" y="2443972"/>
            <a:ext cx="612000" cy="369332"/>
          </a:xfrm>
          <a:prstGeom prst="rect">
            <a:avLst/>
          </a:prstGeom>
          <a:noFill/>
        </p:spPr>
        <p:txBody>
          <a:bodyPr wrap="square" rtlCol="0">
            <a:spAutoFit/>
          </a:bodyPr>
          <a:lstStyle/>
          <a:p>
            <a:r>
              <a:rPr lang="en-US" altLang="zh-TW" b="1" dirty="0">
                <a:solidFill>
                  <a:srgbClr val="00B050"/>
                </a:solidFill>
              </a:rPr>
              <a:t>69%</a:t>
            </a:r>
            <a:endParaRPr lang="zh-TW" altLang="en-US" b="1" dirty="0">
              <a:solidFill>
                <a:srgbClr val="00B050"/>
              </a:solidFill>
            </a:endParaRPr>
          </a:p>
        </p:txBody>
      </p:sp>
      <p:sp>
        <p:nvSpPr>
          <p:cNvPr id="51" name="文字方塊 50">
            <a:extLst>
              <a:ext uri="{FF2B5EF4-FFF2-40B4-BE49-F238E27FC236}">
                <a16:creationId xmlns:a16="http://schemas.microsoft.com/office/drawing/2014/main" id="{DC41F1EF-F760-4902-AAB0-9F72645B0AF2}"/>
              </a:ext>
            </a:extLst>
          </p:cNvPr>
          <p:cNvSpPr txBox="1"/>
          <p:nvPr/>
        </p:nvSpPr>
        <p:spPr>
          <a:xfrm>
            <a:off x="7529208" y="3723685"/>
            <a:ext cx="612000" cy="369332"/>
          </a:xfrm>
          <a:prstGeom prst="rect">
            <a:avLst/>
          </a:prstGeom>
          <a:noFill/>
        </p:spPr>
        <p:txBody>
          <a:bodyPr wrap="square" rtlCol="0">
            <a:spAutoFit/>
          </a:bodyPr>
          <a:lstStyle/>
          <a:p>
            <a:r>
              <a:rPr lang="en-US" altLang="zh-TW" b="1" dirty="0">
                <a:solidFill>
                  <a:srgbClr val="00B050"/>
                </a:solidFill>
              </a:rPr>
              <a:t>29%</a:t>
            </a:r>
            <a:endParaRPr lang="zh-TW" altLang="en-US" b="1" dirty="0">
              <a:solidFill>
                <a:srgbClr val="00B050"/>
              </a:solidFill>
            </a:endParaRPr>
          </a:p>
        </p:txBody>
      </p:sp>
      <p:sp>
        <p:nvSpPr>
          <p:cNvPr id="52" name="文字方塊 51">
            <a:extLst>
              <a:ext uri="{FF2B5EF4-FFF2-40B4-BE49-F238E27FC236}">
                <a16:creationId xmlns:a16="http://schemas.microsoft.com/office/drawing/2014/main" id="{418D296B-FC46-474E-B7A8-C170FEC636F8}"/>
              </a:ext>
            </a:extLst>
          </p:cNvPr>
          <p:cNvSpPr txBox="1"/>
          <p:nvPr/>
        </p:nvSpPr>
        <p:spPr>
          <a:xfrm>
            <a:off x="8541144" y="4013245"/>
            <a:ext cx="612000" cy="369332"/>
          </a:xfrm>
          <a:prstGeom prst="rect">
            <a:avLst/>
          </a:prstGeom>
          <a:noFill/>
        </p:spPr>
        <p:txBody>
          <a:bodyPr wrap="square" rtlCol="0">
            <a:spAutoFit/>
          </a:bodyPr>
          <a:lstStyle/>
          <a:p>
            <a:r>
              <a:rPr lang="en-US" altLang="zh-TW" b="1" dirty="0">
                <a:solidFill>
                  <a:srgbClr val="00B050"/>
                </a:solidFill>
              </a:rPr>
              <a:t>19%</a:t>
            </a:r>
            <a:endParaRPr lang="zh-TW" altLang="en-US" b="1" dirty="0">
              <a:solidFill>
                <a:srgbClr val="00B050"/>
              </a:solidFill>
            </a:endParaRPr>
          </a:p>
        </p:txBody>
      </p:sp>
    </p:spTree>
    <p:extLst>
      <p:ext uri="{BB962C8B-B14F-4D97-AF65-F5344CB8AC3E}">
        <p14:creationId xmlns:p14="http://schemas.microsoft.com/office/powerpoint/2010/main" val="6843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2BFBB899-D5C1-482F-A361-A009A91452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800" y="1360800"/>
            <a:ext cx="11142000" cy="4049908"/>
          </a:xfrm>
        </p:spPr>
      </p:pic>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Morphology:</a:t>
            </a:r>
            <a:r>
              <a:rPr lang="zh-TW" altLang="en-US" dirty="0">
                <a:latin typeface="+mn-lt"/>
              </a:rPr>
              <a:t> </a:t>
            </a:r>
            <a:r>
              <a:rPr lang="en-US" altLang="zh-TW" dirty="0">
                <a:latin typeface="+mn-lt"/>
              </a:rPr>
              <a:t>Back Building</a:t>
            </a:r>
            <a:endParaRPr lang="zh-TW" altLang="en-US" dirty="0">
              <a:latin typeface="+mn-lt"/>
            </a:endParaRP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ADC3135A-01BA-464D-827C-5C20EB7C32EC}"/>
              </a:ext>
            </a:extLst>
          </p:cNvPr>
          <p:cNvSpPr/>
          <p:nvPr/>
        </p:nvSpPr>
        <p:spPr>
          <a:xfrm>
            <a:off x="3749040" y="1929384"/>
            <a:ext cx="859536" cy="348132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A5580A40-287E-4226-989E-F912562F2C62}"/>
              </a:ext>
            </a:extLst>
          </p:cNvPr>
          <p:cNvSpPr txBox="1"/>
          <p:nvPr/>
        </p:nvSpPr>
        <p:spPr>
          <a:xfrm>
            <a:off x="3383280" y="5432521"/>
            <a:ext cx="1764000" cy="369332"/>
          </a:xfrm>
          <a:prstGeom prst="rect">
            <a:avLst/>
          </a:prstGeom>
          <a:noFill/>
        </p:spPr>
        <p:txBody>
          <a:bodyPr wrap="square" rtlCol="0">
            <a:spAutoFit/>
          </a:bodyPr>
          <a:lstStyle/>
          <a:p>
            <a:r>
              <a:rPr lang="en-US" altLang="zh-TW" b="1" dirty="0">
                <a:solidFill>
                  <a:srgbClr val="00B050"/>
                </a:solidFill>
              </a:rPr>
              <a:t>longest duration</a:t>
            </a:r>
            <a:endParaRPr lang="zh-TW" altLang="en-US" b="1" dirty="0">
              <a:solidFill>
                <a:srgbClr val="00B050"/>
              </a:solidFill>
            </a:endParaRPr>
          </a:p>
        </p:txBody>
      </p:sp>
      <p:sp>
        <p:nvSpPr>
          <p:cNvPr id="22" name="文字方塊 21">
            <a:extLst>
              <a:ext uri="{FF2B5EF4-FFF2-40B4-BE49-F238E27FC236}">
                <a16:creationId xmlns:a16="http://schemas.microsoft.com/office/drawing/2014/main" id="{D2CB6190-BA47-4814-9E14-E64693E63C0D}"/>
              </a:ext>
            </a:extLst>
          </p:cNvPr>
          <p:cNvSpPr txBox="1"/>
          <p:nvPr/>
        </p:nvSpPr>
        <p:spPr>
          <a:xfrm>
            <a:off x="2004822" y="1744718"/>
            <a:ext cx="900000" cy="369332"/>
          </a:xfrm>
          <a:prstGeom prst="rect">
            <a:avLst/>
          </a:prstGeom>
          <a:noFill/>
        </p:spPr>
        <p:txBody>
          <a:bodyPr wrap="square" rtlCol="0">
            <a:spAutoFit/>
          </a:bodyPr>
          <a:lstStyle/>
          <a:p>
            <a:r>
              <a:rPr lang="en-US" altLang="zh-TW" b="1" dirty="0">
                <a:solidFill>
                  <a:srgbClr val="7030A0"/>
                </a:solidFill>
              </a:rPr>
              <a:t>shorter</a:t>
            </a:r>
            <a:endParaRPr lang="zh-TW" altLang="en-US" b="1" dirty="0">
              <a:solidFill>
                <a:srgbClr val="7030A0"/>
              </a:solidFill>
            </a:endParaRPr>
          </a:p>
        </p:txBody>
      </p:sp>
      <p:sp>
        <p:nvSpPr>
          <p:cNvPr id="24" name="文字方塊 23">
            <a:extLst>
              <a:ext uri="{FF2B5EF4-FFF2-40B4-BE49-F238E27FC236}">
                <a16:creationId xmlns:a16="http://schemas.microsoft.com/office/drawing/2014/main" id="{D466395E-E521-4C01-BA64-410B3CA9C494}"/>
              </a:ext>
            </a:extLst>
          </p:cNvPr>
          <p:cNvSpPr txBox="1"/>
          <p:nvPr/>
        </p:nvSpPr>
        <p:spPr>
          <a:xfrm>
            <a:off x="2922228" y="1744718"/>
            <a:ext cx="792000" cy="369332"/>
          </a:xfrm>
          <a:prstGeom prst="rect">
            <a:avLst/>
          </a:prstGeom>
          <a:noFill/>
        </p:spPr>
        <p:txBody>
          <a:bodyPr wrap="square" rtlCol="0">
            <a:spAutoFit/>
          </a:bodyPr>
          <a:lstStyle/>
          <a:p>
            <a:r>
              <a:rPr lang="en-US" altLang="zh-TW" b="1" dirty="0">
                <a:solidFill>
                  <a:srgbClr val="7030A0"/>
                </a:solidFill>
              </a:rPr>
              <a:t>longer</a:t>
            </a:r>
            <a:endParaRPr lang="zh-TW" altLang="en-US" b="1" dirty="0">
              <a:solidFill>
                <a:srgbClr val="7030A0"/>
              </a:solidFill>
            </a:endParaRPr>
          </a:p>
        </p:txBody>
      </p:sp>
      <p:sp>
        <p:nvSpPr>
          <p:cNvPr id="25" name="矩形: 圓角 24">
            <a:extLst>
              <a:ext uri="{FF2B5EF4-FFF2-40B4-BE49-F238E27FC236}">
                <a16:creationId xmlns:a16="http://schemas.microsoft.com/office/drawing/2014/main" id="{FD2B2486-C63B-402F-8876-7502E9ED439B}"/>
              </a:ext>
            </a:extLst>
          </p:cNvPr>
          <p:cNvSpPr/>
          <p:nvPr/>
        </p:nvSpPr>
        <p:spPr>
          <a:xfrm>
            <a:off x="9022080" y="1929384"/>
            <a:ext cx="859536" cy="348132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61CF18D5-0736-4E86-8FEF-8AC3F6FB061B}"/>
              </a:ext>
            </a:extLst>
          </p:cNvPr>
          <p:cNvSpPr txBox="1"/>
          <p:nvPr/>
        </p:nvSpPr>
        <p:spPr>
          <a:xfrm>
            <a:off x="8751108" y="5432521"/>
            <a:ext cx="1548000" cy="369332"/>
          </a:xfrm>
          <a:prstGeom prst="rect">
            <a:avLst/>
          </a:prstGeom>
          <a:noFill/>
        </p:spPr>
        <p:txBody>
          <a:bodyPr wrap="square" rtlCol="0">
            <a:spAutoFit/>
          </a:bodyPr>
          <a:lstStyle/>
          <a:p>
            <a:r>
              <a:rPr lang="en-US" altLang="zh-TW" b="1" dirty="0">
                <a:solidFill>
                  <a:srgbClr val="00B050"/>
                </a:solidFill>
              </a:rPr>
              <a:t>slowest</a:t>
            </a:r>
            <a:r>
              <a:rPr lang="zh-TW" altLang="en-US" b="1" dirty="0">
                <a:solidFill>
                  <a:srgbClr val="00B050"/>
                </a:solidFill>
              </a:rPr>
              <a:t> </a:t>
            </a:r>
            <a:r>
              <a:rPr lang="en-US" altLang="zh-TW" b="1" dirty="0">
                <a:solidFill>
                  <a:srgbClr val="00B050"/>
                </a:solidFill>
              </a:rPr>
              <a:t>speed</a:t>
            </a:r>
            <a:endParaRPr lang="zh-TW" altLang="en-US" b="1" dirty="0">
              <a:solidFill>
                <a:srgbClr val="00B050"/>
              </a:solidFill>
            </a:endParaRPr>
          </a:p>
        </p:txBody>
      </p:sp>
      <p:sp>
        <p:nvSpPr>
          <p:cNvPr id="27" name="文字方塊 26">
            <a:extLst>
              <a:ext uri="{FF2B5EF4-FFF2-40B4-BE49-F238E27FC236}">
                <a16:creationId xmlns:a16="http://schemas.microsoft.com/office/drawing/2014/main" id="{00E62C6F-C7B9-46D5-9437-C2D4515ACC43}"/>
              </a:ext>
            </a:extLst>
          </p:cNvPr>
          <p:cNvSpPr txBox="1"/>
          <p:nvPr/>
        </p:nvSpPr>
        <p:spPr>
          <a:xfrm>
            <a:off x="8194080" y="1744718"/>
            <a:ext cx="828000" cy="324000"/>
          </a:xfrm>
          <a:prstGeom prst="rect">
            <a:avLst/>
          </a:prstGeom>
          <a:noFill/>
        </p:spPr>
        <p:txBody>
          <a:bodyPr wrap="square" rtlCol="0">
            <a:spAutoFit/>
          </a:bodyPr>
          <a:lstStyle/>
          <a:p>
            <a:r>
              <a:rPr lang="en-US" altLang="zh-TW" b="1" dirty="0">
                <a:solidFill>
                  <a:srgbClr val="7030A0"/>
                </a:solidFill>
              </a:rPr>
              <a:t>slower</a:t>
            </a:r>
            <a:endParaRPr lang="zh-TW" altLang="en-US" b="1" dirty="0">
              <a:solidFill>
                <a:srgbClr val="7030A0"/>
              </a:solidFill>
            </a:endParaRPr>
          </a:p>
        </p:txBody>
      </p:sp>
      <p:sp>
        <p:nvSpPr>
          <p:cNvPr id="28" name="文字方塊 27">
            <a:extLst>
              <a:ext uri="{FF2B5EF4-FFF2-40B4-BE49-F238E27FC236}">
                <a16:creationId xmlns:a16="http://schemas.microsoft.com/office/drawing/2014/main" id="{3048F1BD-F42E-466B-80CE-8655CEB9E43B}"/>
              </a:ext>
            </a:extLst>
          </p:cNvPr>
          <p:cNvSpPr txBox="1"/>
          <p:nvPr/>
        </p:nvSpPr>
        <p:spPr>
          <a:xfrm>
            <a:off x="7384674" y="1744718"/>
            <a:ext cx="756000" cy="369332"/>
          </a:xfrm>
          <a:prstGeom prst="rect">
            <a:avLst/>
          </a:prstGeom>
          <a:noFill/>
        </p:spPr>
        <p:txBody>
          <a:bodyPr wrap="square" rtlCol="0">
            <a:spAutoFit/>
          </a:bodyPr>
          <a:lstStyle/>
          <a:p>
            <a:r>
              <a:rPr lang="en-US" altLang="zh-TW" b="1" dirty="0">
                <a:solidFill>
                  <a:srgbClr val="7030A0"/>
                </a:solidFill>
              </a:rPr>
              <a:t>faster</a:t>
            </a:r>
            <a:endParaRPr lang="zh-TW" altLang="en-US" b="1" dirty="0">
              <a:solidFill>
                <a:srgbClr val="7030A0"/>
              </a:solidFill>
            </a:endParaRPr>
          </a:p>
        </p:txBody>
      </p:sp>
    </p:spTree>
    <p:extLst>
      <p:ext uri="{BB962C8B-B14F-4D97-AF65-F5344CB8AC3E}">
        <p14:creationId xmlns:p14="http://schemas.microsoft.com/office/powerpoint/2010/main" val="28522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22" grpId="0"/>
      <p:bldP spid="24" grpId="0"/>
      <p:bldP spid="25" grpId="0" animBg="1"/>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Morphology:</a:t>
            </a:r>
            <a:r>
              <a:rPr lang="zh-TW" altLang="en-US" dirty="0">
                <a:latin typeface="+mn-lt"/>
              </a:rPr>
              <a:t> </a:t>
            </a:r>
            <a:r>
              <a:rPr lang="en-US" altLang="zh-TW" dirty="0">
                <a:latin typeface="+mn-lt"/>
              </a:rPr>
              <a:t>Number of</a:t>
            </a:r>
            <a:r>
              <a:rPr lang="zh-TW" altLang="en-US" dirty="0">
                <a:latin typeface="+mn-lt"/>
              </a:rPr>
              <a:t> </a:t>
            </a:r>
            <a:r>
              <a:rPr lang="en-US" altLang="zh-TW" dirty="0">
                <a:latin typeface="+mn-lt"/>
              </a:rPr>
              <a:t>Rainbands</a:t>
            </a:r>
            <a:endParaRPr lang="zh-TW" altLang="en-US" dirty="0">
              <a:latin typeface="+mn-lt"/>
            </a:endParaRPr>
          </a:p>
        </p:txBody>
      </p:sp>
      <p:pic>
        <p:nvPicPr>
          <p:cNvPr id="7" name="內容版面配置區 6">
            <a:extLst>
              <a:ext uri="{FF2B5EF4-FFF2-40B4-BE49-F238E27FC236}">
                <a16:creationId xmlns:a16="http://schemas.microsoft.com/office/drawing/2014/main" id="{F9C94C54-248A-46DE-828E-43F5FD4765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800" y="1360800"/>
            <a:ext cx="11374437" cy="3943900"/>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0C36D755-3610-4805-87FA-35B27A78DB60}"/>
              </a:ext>
            </a:extLst>
          </p:cNvPr>
          <p:cNvSpPr/>
          <p:nvPr/>
        </p:nvSpPr>
        <p:spPr>
          <a:xfrm>
            <a:off x="2523744" y="2368296"/>
            <a:ext cx="859536" cy="293640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B9BF1583-91A9-4C1B-A18C-C78E020A715C}"/>
              </a:ext>
            </a:extLst>
          </p:cNvPr>
          <p:cNvSpPr txBox="1"/>
          <p:nvPr/>
        </p:nvSpPr>
        <p:spPr>
          <a:xfrm>
            <a:off x="1908144" y="5344789"/>
            <a:ext cx="2090736" cy="369332"/>
          </a:xfrm>
          <a:prstGeom prst="rect">
            <a:avLst/>
          </a:prstGeom>
          <a:noFill/>
        </p:spPr>
        <p:txBody>
          <a:bodyPr wrap="square" rtlCol="0">
            <a:spAutoFit/>
          </a:bodyPr>
          <a:lstStyle/>
          <a:p>
            <a:r>
              <a:rPr lang="en-US" altLang="zh-TW" b="1" dirty="0">
                <a:solidFill>
                  <a:srgbClr val="00B050"/>
                </a:solidFill>
              </a:rPr>
              <a:t>most common (33%)</a:t>
            </a:r>
            <a:endParaRPr lang="zh-TW" altLang="en-US" b="1" dirty="0">
              <a:solidFill>
                <a:srgbClr val="00B050"/>
              </a:solidFill>
            </a:endParaRPr>
          </a:p>
        </p:txBody>
      </p:sp>
      <p:cxnSp>
        <p:nvCxnSpPr>
          <p:cNvPr id="12" name="直線單箭頭接點 11">
            <a:extLst>
              <a:ext uri="{FF2B5EF4-FFF2-40B4-BE49-F238E27FC236}">
                <a16:creationId xmlns:a16="http://schemas.microsoft.com/office/drawing/2014/main" id="{0F8ECDD0-B3DF-473F-A884-FEB2F6FA1FF0}"/>
              </a:ext>
            </a:extLst>
          </p:cNvPr>
          <p:cNvCxnSpPr>
            <a:cxnSpLocks/>
          </p:cNvCxnSpPr>
          <p:nvPr/>
        </p:nvCxnSpPr>
        <p:spPr>
          <a:xfrm>
            <a:off x="3601632" y="2325701"/>
            <a:ext cx="2494368" cy="16062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F7658E9C-6149-4040-9229-183CCC767A76}"/>
              </a:ext>
            </a:extLst>
          </p:cNvPr>
          <p:cNvSpPr txBox="1"/>
          <p:nvPr/>
        </p:nvSpPr>
        <p:spPr>
          <a:xfrm>
            <a:off x="4885392" y="2867983"/>
            <a:ext cx="1872000" cy="369332"/>
          </a:xfrm>
          <a:prstGeom prst="rect">
            <a:avLst/>
          </a:prstGeom>
          <a:noFill/>
        </p:spPr>
        <p:txBody>
          <a:bodyPr wrap="square" rtlCol="0">
            <a:spAutoFit/>
          </a:bodyPr>
          <a:lstStyle/>
          <a:p>
            <a:r>
              <a:rPr lang="en-US" altLang="zh-TW" b="1" dirty="0">
                <a:solidFill>
                  <a:srgbClr val="7030A0"/>
                </a:solidFill>
              </a:rPr>
              <a:t>decreased rapidly</a:t>
            </a:r>
            <a:endParaRPr lang="zh-TW" altLang="en-US" b="1" dirty="0">
              <a:solidFill>
                <a:srgbClr val="7030A0"/>
              </a:solidFill>
            </a:endParaRPr>
          </a:p>
        </p:txBody>
      </p:sp>
    </p:spTree>
    <p:extLst>
      <p:ext uri="{BB962C8B-B14F-4D97-AF65-F5344CB8AC3E}">
        <p14:creationId xmlns:p14="http://schemas.microsoft.com/office/powerpoint/2010/main" val="217223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Precipitation Features</a:t>
            </a:r>
            <a:r>
              <a:rPr lang="zh-TW" altLang="en-US" dirty="0">
                <a:latin typeface="+mn-lt"/>
              </a:rPr>
              <a:t> </a:t>
            </a:r>
            <a:r>
              <a:rPr lang="en-US" altLang="zh-TW" dirty="0">
                <a:latin typeface="+mn-lt"/>
              </a:rPr>
              <a:t>of MPRBs</a:t>
            </a:r>
            <a:endParaRPr lang="zh-TW" altLang="en-US" dirty="0">
              <a:latin typeface="+mn-lt"/>
            </a:endParaRPr>
          </a:p>
        </p:txBody>
      </p:sp>
      <p:pic>
        <p:nvPicPr>
          <p:cNvPr id="7" name="內容版面配置區 6">
            <a:extLst>
              <a:ext uri="{FF2B5EF4-FFF2-40B4-BE49-F238E27FC236}">
                <a16:creationId xmlns:a16="http://schemas.microsoft.com/office/drawing/2014/main" id="{F2E89A1A-E795-438F-BBC9-9251164F0B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666" y="778447"/>
            <a:ext cx="8035966" cy="6024689"/>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058DBF4E-C495-46FE-85F4-A8F714639FD7}"/>
              </a:ext>
            </a:extLst>
          </p:cNvPr>
          <p:cNvSpPr txBox="1"/>
          <p:nvPr/>
        </p:nvSpPr>
        <p:spPr>
          <a:xfrm>
            <a:off x="5075856" y="4714732"/>
            <a:ext cx="1188000" cy="307777"/>
          </a:xfrm>
          <a:prstGeom prst="rect">
            <a:avLst/>
          </a:prstGeom>
          <a:noFill/>
        </p:spPr>
        <p:txBody>
          <a:bodyPr wrap="square" rtlCol="0">
            <a:spAutoFit/>
          </a:bodyPr>
          <a:lstStyle/>
          <a:p>
            <a:r>
              <a:rPr lang="en-US" altLang="zh-TW" sz="1400" b="1" dirty="0">
                <a:solidFill>
                  <a:srgbClr val="00B050"/>
                </a:solidFill>
              </a:rPr>
              <a:t>MPRB</a:t>
            </a:r>
            <a:r>
              <a:rPr lang="zh-TW" altLang="en-US" sz="1400" b="1" dirty="0">
                <a:solidFill>
                  <a:srgbClr val="00B050"/>
                </a:solidFill>
              </a:rPr>
              <a:t> </a:t>
            </a:r>
            <a:r>
              <a:rPr lang="en-US" altLang="zh-TW" sz="1400" b="1" dirty="0">
                <a:solidFill>
                  <a:srgbClr val="00B050"/>
                </a:solidFill>
              </a:rPr>
              <a:t>period</a:t>
            </a:r>
            <a:endParaRPr lang="zh-TW" altLang="en-US" sz="1400" b="1" dirty="0">
              <a:solidFill>
                <a:srgbClr val="00B050"/>
              </a:solidFill>
            </a:endParaRPr>
          </a:p>
        </p:txBody>
      </p:sp>
      <p:sp>
        <p:nvSpPr>
          <p:cNvPr id="18" name="文字方塊 17">
            <a:extLst>
              <a:ext uri="{FF2B5EF4-FFF2-40B4-BE49-F238E27FC236}">
                <a16:creationId xmlns:a16="http://schemas.microsoft.com/office/drawing/2014/main" id="{A3A696A6-ECEE-4E15-896F-5188C9D0115C}"/>
              </a:ext>
            </a:extLst>
          </p:cNvPr>
          <p:cNvSpPr txBox="1"/>
          <p:nvPr/>
        </p:nvSpPr>
        <p:spPr>
          <a:xfrm>
            <a:off x="8648112" y="4714732"/>
            <a:ext cx="1188000" cy="307777"/>
          </a:xfrm>
          <a:prstGeom prst="rect">
            <a:avLst/>
          </a:prstGeom>
          <a:noFill/>
        </p:spPr>
        <p:txBody>
          <a:bodyPr wrap="square" rtlCol="0">
            <a:spAutoFit/>
          </a:bodyPr>
          <a:lstStyle/>
          <a:p>
            <a:r>
              <a:rPr lang="en-US" altLang="zh-TW" sz="1400" b="1" dirty="0">
                <a:solidFill>
                  <a:srgbClr val="00B050"/>
                </a:solidFill>
              </a:rPr>
              <a:t>MPRB</a:t>
            </a:r>
            <a:r>
              <a:rPr lang="zh-TW" altLang="en-US" sz="1400" b="1" dirty="0">
                <a:solidFill>
                  <a:srgbClr val="00B050"/>
                </a:solidFill>
              </a:rPr>
              <a:t> </a:t>
            </a:r>
            <a:r>
              <a:rPr lang="en-US" altLang="zh-TW" sz="1400" b="1" dirty="0">
                <a:solidFill>
                  <a:srgbClr val="00B050"/>
                </a:solidFill>
              </a:rPr>
              <a:t>period</a:t>
            </a:r>
            <a:endParaRPr lang="zh-TW" altLang="en-US" sz="1400" b="1" dirty="0">
              <a:solidFill>
                <a:srgbClr val="00B050"/>
              </a:solidFill>
            </a:endParaRPr>
          </a:p>
        </p:txBody>
      </p:sp>
      <p:sp>
        <p:nvSpPr>
          <p:cNvPr id="21" name="文字方塊 20">
            <a:extLst>
              <a:ext uri="{FF2B5EF4-FFF2-40B4-BE49-F238E27FC236}">
                <a16:creationId xmlns:a16="http://schemas.microsoft.com/office/drawing/2014/main" id="{73C46CB2-73A9-4816-9073-88EB6DFCA5AD}"/>
              </a:ext>
            </a:extLst>
          </p:cNvPr>
          <p:cNvSpPr txBox="1"/>
          <p:nvPr/>
        </p:nvSpPr>
        <p:spPr>
          <a:xfrm>
            <a:off x="5264832" y="6238732"/>
            <a:ext cx="1188000" cy="307777"/>
          </a:xfrm>
          <a:prstGeom prst="rect">
            <a:avLst/>
          </a:prstGeom>
          <a:noFill/>
        </p:spPr>
        <p:txBody>
          <a:bodyPr wrap="square" rtlCol="0">
            <a:spAutoFit/>
          </a:bodyPr>
          <a:lstStyle/>
          <a:p>
            <a:r>
              <a:rPr lang="en-US" altLang="zh-TW" sz="1400" b="1" dirty="0">
                <a:solidFill>
                  <a:srgbClr val="00B050"/>
                </a:solidFill>
              </a:rPr>
              <a:t>MPRB</a:t>
            </a:r>
            <a:r>
              <a:rPr lang="zh-TW" altLang="en-US" sz="1400" b="1" dirty="0">
                <a:solidFill>
                  <a:srgbClr val="00B050"/>
                </a:solidFill>
              </a:rPr>
              <a:t> </a:t>
            </a:r>
            <a:r>
              <a:rPr lang="en-US" altLang="zh-TW" sz="1400" b="1" dirty="0">
                <a:solidFill>
                  <a:srgbClr val="00B050"/>
                </a:solidFill>
              </a:rPr>
              <a:t>period</a:t>
            </a:r>
            <a:endParaRPr lang="zh-TW" altLang="en-US" sz="1400" b="1" dirty="0">
              <a:solidFill>
                <a:srgbClr val="00B050"/>
              </a:solidFill>
            </a:endParaRPr>
          </a:p>
        </p:txBody>
      </p:sp>
      <p:sp>
        <p:nvSpPr>
          <p:cNvPr id="22" name="文字方塊 21">
            <a:extLst>
              <a:ext uri="{FF2B5EF4-FFF2-40B4-BE49-F238E27FC236}">
                <a16:creationId xmlns:a16="http://schemas.microsoft.com/office/drawing/2014/main" id="{1AA63F84-C7E6-45E8-A41A-ACBB5B5331B9}"/>
              </a:ext>
            </a:extLst>
          </p:cNvPr>
          <p:cNvSpPr txBox="1"/>
          <p:nvPr/>
        </p:nvSpPr>
        <p:spPr>
          <a:xfrm>
            <a:off x="8483520" y="6257020"/>
            <a:ext cx="1188000" cy="307777"/>
          </a:xfrm>
          <a:prstGeom prst="rect">
            <a:avLst/>
          </a:prstGeom>
          <a:noFill/>
        </p:spPr>
        <p:txBody>
          <a:bodyPr wrap="square" rtlCol="0">
            <a:spAutoFit/>
          </a:bodyPr>
          <a:lstStyle/>
          <a:p>
            <a:r>
              <a:rPr lang="en-US" altLang="zh-TW" sz="1400" b="1" dirty="0">
                <a:solidFill>
                  <a:srgbClr val="00B050"/>
                </a:solidFill>
              </a:rPr>
              <a:t>MPRB</a:t>
            </a:r>
            <a:r>
              <a:rPr lang="zh-TW" altLang="en-US" sz="1400" b="1" dirty="0">
                <a:solidFill>
                  <a:srgbClr val="00B050"/>
                </a:solidFill>
              </a:rPr>
              <a:t> </a:t>
            </a:r>
            <a:r>
              <a:rPr lang="en-US" altLang="zh-TW" sz="1400" b="1" dirty="0">
                <a:solidFill>
                  <a:srgbClr val="00B050"/>
                </a:solidFill>
              </a:rPr>
              <a:t>period</a:t>
            </a:r>
            <a:endParaRPr lang="zh-TW" altLang="en-US" sz="1400" b="1" dirty="0">
              <a:solidFill>
                <a:srgbClr val="00B050"/>
              </a:solidFill>
            </a:endParaRPr>
          </a:p>
        </p:txBody>
      </p:sp>
      <p:sp>
        <p:nvSpPr>
          <p:cNvPr id="10" name="矩形: 圓角 9">
            <a:extLst>
              <a:ext uri="{FF2B5EF4-FFF2-40B4-BE49-F238E27FC236}">
                <a16:creationId xmlns:a16="http://schemas.microsoft.com/office/drawing/2014/main" id="{57644FCA-2BDC-4B23-AB77-6BE937A8A20B}"/>
              </a:ext>
            </a:extLst>
          </p:cNvPr>
          <p:cNvSpPr/>
          <p:nvPr/>
        </p:nvSpPr>
        <p:spPr>
          <a:xfrm>
            <a:off x="8165592" y="2642616"/>
            <a:ext cx="731520" cy="43200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1908040C-D22E-453F-8C92-D6FA48B32C24}"/>
              </a:ext>
            </a:extLst>
          </p:cNvPr>
          <p:cNvSpPr/>
          <p:nvPr/>
        </p:nvSpPr>
        <p:spPr>
          <a:xfrm>
            <a:off x="8994864" y="2749442"/>
            <a:ext cx="731520" cy="43200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C036F1CD-CC59-4FC0-9404-5B6558026466}"/>
              </a:ext>
            </a:extLst>
          </p:cNvPr>
          <p:cNvSpPr/>
          <p:nvPr/>
        </p:nvSpPr>
        <p:spPr>
          <a:xfrm>
            <a:off x="9251256" y="1740145"/>
            <a:ext cx="792000" cy="46800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7AE2F3AB-0B4A-4F61-90FE-5D34C5D6DEE0}"/>
              </a:ext>
            </a:extLst>
          </p:cNvPr>
          <p:cNvSpPr txBox="1"/>
          <p:nvPr/>
        </p:nvSpPr>
        <p:spPr>
          <a:xfrm>
            <a:off x="8830632" y="3256823"/>
            <a:ext cx="2016000" cy="288000"/>
          </a:xfrm>
          <a:prstGeom prst="rect">
            <a:avLst/>
          </a:prstGeom>
          <a:noFill/>
        </p:spPr>
        <p:txBody>
          <a:bodyPr wrap="square" rtlCol="0">
            <a:spAutoFit/>
          </a:bodyPr>
          <a:lstStyle/>
          <a:p>
            <a:r>
              <a:rPr lang="en-US" altLang="zh-TW" sz="1600" b="1" dirty="0">
                <a:solidFill>
                  <a:srgbClr val="7030A0"/>
                </a:solidFill>
              </a:rPr>
              <a:t>enhanced effect: 71%</a:t>
            </a:r>
            <a:endParaRPr lang="zh-TW" altLang="en-US" sz="1600" b="1" dirty="0">
              <a:solidFill>
                <a:srgbClr val="7030A0"/>
              </a:solidFill>
            </a:endParaRPr>
          </a:p>
        </p:txBody>
      </p:sp>
      <p:sp>
        <p:nvSpPr>
          <p:cNvPr id="12" name="橢圓 11">
            <a:extLst>
              <a:ext uri="{FF2B5EF4-FFF2-40B4-BE49-F238E27FC236}">
                <a16:creationId xmlns:a16="http://schemas.microsoft.com/office/drawing/2014/main" id="{3D6933AE-99EF-4C6F-8890-B092C8F2C89F}"/>
              </a:ext>
            </a:extLst>
          </p:cNvPr>
          <p:cNvSpPr/>
          <p:nvPr/>
        </p:nvSpPr>
        <p:spPr>
          <a:xfrm>
            <a:off x="3767328" y="877824"/>
            <a:ext cx="180000" cy="1800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橢圓 26">
            <a:extLst>
              <a:ext uri="{FF2B5EF4-FFF2-40B4-BE49-F238E27FC236}">
                <a16:creationId xmlns:a16="http://schemas.microsoft.com/office/drawing/2014/main" id="{16F5EFE0-A213-4445-8EBE-AF54788D1074}"/>
              </a:ext>
            </a:extLst>
          </p:cNvPr>
          <p:cNvSpPr/>
          <p:nvPr/>
        </p:nvSpPr>
        <p:spPr>
          <a:xfrm>
            <a:off x="5126736" y="893064"/>
            <a:ext cx="180000" cy="1800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橢圓 27">
            <a:extLst>
              <a:ext uri="{FF2B5EF4-FFF2-40B4-BE49-F238E27FC236}">
                <a16:creationId xmlns:a16="http://schemas.microsoft.com/office/drawing/2014/main" id="{ED412F37-8D70-43FE-8753-02BA114FC075}"/>
              </a:ext>
            </a:extLst>
          </p:cNvPr>
          <p:cNvSpPr/>
          <p:nvPr/>
        </p:nvSpPr>
        <p:spPr>
          <a:xfrm>
            <a:off x="5818632" y="890016"/>
            <a:ext cx="180000" cy="1800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文字方塊 28">
            <a:extLst>
              <a:ext uri="{FF2B5EF4-FFF2-40B4-BE49-F238E27FC236}">
                <a16:creationId xmlns:a16="http://schemas.microsoft.com/office/drawing/2014/main" id="{0820BDB2-5F53-4039-B62A-4EA22AE2A410}"/>
              </a:ext>
            </a:extLst>
          </p:cNvPr>
          <p:cNvSpPr txBox="1"/>
          <p:nvPr/>
        </p:nvSpPr>
        <p:spPr>
          <a:xfrm>
            <a:off x="6056542" y="839279"/>
            <a:ext cx="504000" cy="307777"/>
          </a:xfrm>
          <a:prstGeom prst="rect">
            <a:avLst/>
          </a:prstGeom>
          <a:noFill/>
        </p:spPr>
        <p:txBody>
          <a:bodyPr wrap="square" rtlCol="0">
            <a:spAutoFit/>
          </a:bodyPr>
          <a:lstStyle/>
          <a:p>
            <a:r>
              <a:rPr lang="en-US" altLang="zh-TW" sz="1400" b="1" dirty="0">
                <a:solidFill>
                  <a:srgbClr val="0070C0"/>
                </a:solidFill>
              </a:rPr>
              <a:t>max.</a:t>
            </a:r>
            <a:endParaRPr lang="zh-TW" altLang="en-US" sz="1400" b="1" dirty="0">
              <a:solidFill>
                <a:srgbClr val="0070C0"/>
              </a:solidFill>
            </a:endParaRPr>
          </a:p>
        </p:txBody>
      </p:sp>
      <p:sp>
        <p:nvSpPr>
          <p:cNvPr id="30" name="文字方塊 29">
            <a:extLst>
              <a:ext uri="{FF2B5EF4-FFF2-40B4-BE49-F238E27FC236}">
                <a16:creationId xmlns:a16="http://schemas.microsoft.com/office/drawing/2014/main" id="{62F66E06-5AEA-43D3-A8C5-0581E5F702A5}"/>
              </a:ext>
            </a:extLst>
          </p:cNvPr>
          <p:cNvSpPr txBox="1"/>
          <p:nvPr/>
        </p:nvSpPr>
        <p:spPr>
          <a:xfrm>
            <a:off x="3502318" y="2659154"/>
            <a:ext cx="720000" cy="288000"/>
          </a:xfrm>
          <a:prstGeom prst="rect">
            <a:avLst/>
          </a:prstGeom>
          <a:noFill/>
        </p:spPr>
        <p:txBody>
          <a:bodyPr wrap="square" rtlCol="0">
            <a:spAutoFit/>
          </a:bodyPr>
          <a:lstStyle/>
          <a:p>
            <a:r>
              <a:rPr lang="en-US" altLang="zh-TW" sz="1400" b="1" dirty="0">
                <a:solidFill>
                  <a:srgbClr val="0070C0"/>
                </a:solidFill>
              </a:rPr>
              <a:t>39</a:t>
            </a:r>
            <a:r>
              <a:rPr lang="zh-TW" altLang="en-US" sz="1400" b="1" dirty="0">
                <a:solidFill>
                  <a:srgbClr val="0070C0"/>
                </a:solidFill>
              </a:rPr>
              <a:t> </a:t>
            </a:r>
            <a:r>
              <a:rPr lang="en-US" altLang="zh-TW" sz="1400" b="1" dirty="0">
                <a:solidFill>
                  <a:srgbClr val="0070C0"/>
                </a:solidFill>
              </a:rPr>
              <a:t>mm</a:t>
            </a:r>
            <a:endParaRPr lang="zh-TW" altLang="en-US" sz="1400" b="1" dirty="0">
              <a:solidFill>
                <a:srgbClr val="0070C0"/>
              </a:solidFill>
            </a:endParaRPr>
          </a:p>
        </p:txBody>
      </p:sp>
      <p:sp>
        <p:nvSpPr>
          <p:cNvPr id="15" name="矩形: 圓角 14">
            <a:extLst>
              <a:ext uri="{FF2B5EF4-FFF2-40B4-BE49-F238E27FC236}">
                <a16:creationId xmlns:a16="http://schemas.microsoft.com/office/drawing/2014/main" id="{0F35109E-621B-457E-BB6C-F47EBECB4A0C}"/>
              </a:ext>
            </a:extLst>
          </p:cNvPr>
          <p:cNvSpPr/>
          <p:nvPr/>
        </p:nvSpPr>
        <p:spPr>
          <a:xfrm>
            <a:off x="4187952" y="2121408"/>
            <a:ext cx="1280160" cy="167335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A8E78671-48A3-4DAC-AD44-D233FDCCD4BE}"/>
              </a:ext>
            </a:extLst>
          </p:cNvPr>
          <p:cNvSpPr txBox="1"/>
          <p:nvPr/>
        </p:nvSpPr>
        <p:spPr>
          <a:xfrm>
            <a:off x="142214" y="3900519"/>
            <a:ext cx="2729004" cy="646331"/>
          </a:xfrm>
          <a:prstGeom prst="rect">
            <a:avLst/>
          </a:prstGeom>
          <a:noFill/>
        </p:spPr>
        <p:txBody>
          <a:bodyPr wrap="square" rtlCol="0">
            <a:spAutoFit/>
          </a:bodyPr>
          <a:lstStyle/>
          <a:p>
            <a:r>
              <a:rPr lang="en-US" altLang="zh-TW" b="1" dirty="0">
                <a:solidFill>
                  <a:srgbClr val="FF0000"/>
                </a:solidFill>
              </a:rPr>
              <a:t>All</a:t>
            </a:r>
            <a:r>
              <a:rPr lang="zh-TW" altLang="en-US" b="1" dirty="0">
                <a:solidFill>
                  <a:srgbClr val="FF0000"/>
                </a:solidFill>
              </a:rPr>
              <a:t> </a:t>
            </a:r>
            <a:r>
              <a:rPr lang="en-US" altLang="zh-TW" b="1" dirty="0">
                <a:solidFill>
                  <a:srgbClr val="FF0000"/>
                </a:solidFill>
              </a:rPr>
              <a:t>MPRB</a:t>
            </a:r>
            <a:r>
              <a:rPr lang="zh-TW" altLang="en-US" b="1" dirty="0">
                <a:solidFill>
                  <a:srgbClr val="FF0000"/>
                </a:solidFill>
              </a:rPr>
              <a:t> </a:t>
            </a:r>
            <a:r>
              <a:rPr lang="en-US" altLang="zh-TW" b="1" dirty="0">
                <a:solidFill>
                  <a:srgbClr val="FF0000"/>
                </a:solidFill>
              </a:rPr>
              <a:t>periods contain peak rainfall conditions.</a:t>
            </a:r>
            <a:endParaRPr lang="zh-TW" altLang="en-US" b="1" dirty="0">
              <a:solidFill>
                <a:srgbClr val="FF0000"/>
              </a:solidFill>
            </a:endParaRPr>
          </a:p>
        </p:txBody>
      </p:sp>
      <p:sp>
        <p:nvSpPr>
          <p:cNvPr id="32" name="文字方塊 31">
            <a:extLst>
              <a:ext uri="{FF2B5EF4-FFF2-40B4-BE49-F238E27FC236}">
                <a16:creationId xmlns:a16="http://schemas.microsoft.com/office/drawing/2014/main" id="{C21E302F-87D0-453A-AE2A-302623AC16D6}"/>
              </a:ext>
            </a:extLst>
          </p:cNvPr>
          <p:cNvSpPr txBox="1"/>
          <p:nvPr/>
        </p:nvSpPr>
        <p:spPr>
          <a:xfrm>
            <a:off x="110122" y="5145377"/>
            <a:ext cx="2889110" cy="646331"/>
          </a:xfrm>
          <a:prstGeom prst="rect">
            <a:avLst/>
          </a:prstGeom>
          <a:noFill/>
        </p:spPr>
        <p:txBody>
          <a:bodyPr wrap="square" rtlCol="0">
            <a:spAutoFit/>
          </a:bodyPr>
          <a:lstStyle/>
          <a:p>
            <a:r>
              <a:rPr lang="en-US" altLang="zh-TW" b="1" dirty="0">
                <a:solidFill>
                  <a:srgbClr val="FF0000"/>
                </a:solidFill>
              </a:rPr>
              <a:t>MPRBs</a:t>
            </a:r>
            <a:r>
              <a:rPr lang="zh-TW" altLang="en-US" b="1" dirty="0">
                <a:solidFill>
                  <a:srgbClr val="FF0000"/>
                </a:solidFill>
              </a:rPr>
              <a:t> </a:t>
            </a:r>
            <a:r>
              <a:rPr lang="en-US" altLang="zh-TW" b="1" dirty="0">
                <a:solidFill>
                  <a:srgbClr val="FF0000"/>
                </a:solidFill>
              </a:rPr>
              <a:t>apparently enhance the hourly rainfall.</a:t>
            </a:r>
            <a:endParaRPr lang="zh-TW" altLang="en-US" b="1" dirty="0">
              <a:solidFill>
                <a:srgbClr val="FF0000"/>
              </a:solidFill>
            </a:endParaRPr>
          </a:p>
        </p:txBody>
      </p:sp>
      <p:sp>
        <p:nvSpPr>
          <p:cNvPr id="33" name="箭號: 向下 32">
            <a:extLst>
              <a:ext uri="{FF2B5EF4-FFF2-40B4-BE49-F238E27FC236}">
                <a16:creationId xmlns:a16="http://schemas.microsoft.com/office/drawing/2014/main" id="{65CE6CD5-1201-4CB3-832B-B751661A2E9F}"/>
              </a:ext>
            </a:extLst>
          </p:cNvPr>
          <p:cNvSpPr/>
          <p:nvPr/>
        </p:nvSpPr>
        <p:spPr>
          <a:xfrm>
            <a:off x="1280357" y="4600353"/>
            <a:ext cx="274320" cy="464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86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25" grpId="0" animBg="1"/>
      <p:bldP spid="26" grpId="0"/>
      <p:bldP spid="12" grpId="0" animBg="1"/>
      <p:bldP spid="27" grpId="0" animBg="1"/>
      <p:bldP spid="28" grpId="0" animBg="1"/>
      <p:bldP spid="29" grpId="0"/>
      <p:bldP spid="30" grpId="0"/>
      <p:bldP spid="15" grpId="0" animBg="1"/>
      <p:bldP spid="31" grpId="0"/>
      <p:bldP spid="32" grpId="0"/>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Precipitation Features</a:t>
            </a:r>
            <a:r>
              <a:rPr lang="zh-TW" altLang="en-US" dirty="0">
                <a:latin typeface="+mn-lt"/>
              </a:rPr>
              <a:t> </a:t>
            </a:r>
            <a:r>
              <a:rPr lang="en-US" altLang="zh-TW" dirty="0">
                <a:latin typeface="+mn-lt"/>
              </a:rPr>
              <a:t>of MPRBs</a:t>
            </a:r>
            <a:endParaRPr lang="zh-TW" altLang="en-US" dirty="0">
              <a:latin typeface="+mn-lt"/>
            </a:endParaRPr>
          </a:p>
        </p:txBody>
      </p:sp>
      <p:pic>
        <p:nvPicPr>
          <p:cNvPr id="7" name="內容版面配置區 6">
            <a:extLst>
              <a:ext uri="{FF2B5EF4-FFF2-40B4-BE49-F238E27FC236}">
                <a16:creationId xmlns:a16="http://schemas.microsoft.com/office/drawing/2014/main" id="{7A6633F4-C502-4F0E-B9E7-7B57BB4F4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882" y="1435178"/>
            <a:ext cx="10588492" cy="3767758"/>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05BFC8EA-0506-4984-B439-1E17A113351C}"/>
              </a:ext>
            </a:extLst>
          </p:cNvPr>
          <p:cNvSpPr/>
          <p:nvPr/>
        </p:nvSpPr>
        <p:spPr>
          <a:xfrm>
            <a:off x="4690872" y="1463790"/>
            <a:ext cx="813816" cy="3744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01227E47-8290-4B39-8C40-4B7CFEBEEE05}"/>
              </a:ext>
            </a:extLst>
          </p:cNvPr>
          <p:cNvSpPr/>
          <p:nvPr/>
        </p:nvSpPr>
        <p:spPr>
          <a:xfrm>
            <a:off x="9605772" y="1463790"/>
            <a:ext cx="813816" cy="3744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672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Summary</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859360"/>
          </a:xfrm>
        </p:spPr>
        <p:txBody>
          <a:bodyPr>
            <a:normAutofit/>
          </a:bodyPr>
          <a:lstStyle/>
          <a:p>
            <a:pPr algn="just">
              <a:lnSpc>
                <a:spcPct val="100000"/>
              </a:lnSpc>
              <a:spcAft>
                <a:spcPts val="600"/>
              </a:spcAft>
            </a:pPr>
            <a:r>
              <a:rPr lang="en-US" altLang="zh-TW" sz="2300" dirty="0"/>
              <a:t>The  MPRBs were divided into initiation type and differentiation type according to their formation patterns, and </a:t>
            </a:r>
            <a:r>
              <a:rPr lang="en-US" altLang="zh-TW" sz="2300" b="1" dirty="0">
                <a:solidFill>
                  <a:srgbClr val="FF0000"/>
                </a:solidFill>
              </a:rPr>
              <a:t>nearly two-thirds of the cases were of the differentiation type</a:t>
            </a:r>
            <a:r>
              <a:rPr lang="en-US" altLang="zh-TW" sz="2300" dirty="0"/>
              <a:t>.</a:t>
            </a:r>
          </a:p>
          <a:p>
            <a:pPr algn="just">
              <a:lnSpc>
                <a:spcPct val="100000"/>
              </a:lnSpc>
              <a:spcAft>
                <a:spcPts val="600"/>
              </a:spcAft>
            </a:pPr>
            <a:r>
              <a:rPr lang="en-US" altLang="zh-TW" sz="2300" b="1" dirty="0">
                <a:solidFill>
                  <a:srgbClr val="FF0000"/>
                </a:solidFill>
              </a:rPr>
              <a:t>Background circulations</a:t>
            </a:r>
            <a:r>
              <a:rPr lang="en-US" altLang="zh-TW" sz="2300" dirty="0"/>
              <a:t> rather than terrain impact may have played an important role in the formation of high-frequency areas of MPRBs. Such background circulations include the</a:t>
            </a:r>
            <a:r>
              <a:rPr lang="zh-TW" altLang="en-US" sz="2300" dirty="0"/>
              <a:t> </a:t>
            </a:r>
            <a:r>
              <a:rPr lang="en-US" altLang="zh-TW" sz="2300" b="1" dirty="0">
                <a:solidFill>
                  <a:srgbClr val="0070C0"/>
                </a:solidFill>
              </a:rPr>
              <a:t>horizontal wind shear</a:t>
            </a:r>
            <a:r>
              <a:rPr lang="en-US" altLang="zh-TW" sz="2300" dirty="0"/>
              <a:t>, the </a:t>
            </a:r>
            <a:r>
              <a:rPr lang="en-US" altLang="zh-TW" sz="2300" b="1" dirty="0">
                <a:solidFill>
                  <a:srgbClr val="0070C0"/>
                </a:solidFill>
              </a:rPr>
              <a:t>southwesterly low-level jet at 850 hPa</a:t>
            </a:r>
            <a:r>
              <a:rPr lang="en-US" altLang="zh-TW" sz="2300" dirty="0"/>
              <a:t>, and the </a:t>
            </a:r>
            <a:r>
              <a:rPr lang="en-US" altLang="zh-TW" sz="2300" b="1" dirty="0">
                <a:solidFill>
                  <a:srgbClr val="0070C0"/>
                </a:solidFill>
              </a:rPr>
              <a:t>low-level vertical wind shear</a:t>
            </a:r>
            <a:r>
              <a:rPr lang="en-US" altLang="zh-TW" sz="2300" dirty="0"/>
              <a:t>.</a:t>
            </a:r>
          </a:p>
          <a:p>
            <a:pPr algn="just">
              <a:lnSpc>
                <a:spcPct val="100000"/>
              </a:lnSpc>
              <a:spcAft>
                <a:spcPts val="600"/>
              </a:spcAft>
            </a:pPr>
            <a:r>
              <a:rPr lang="en-US" altLang="zh-TW" sz="2300" dirty="0"/>
              <a:t>Resulting from their </a:t>
            </a:r>
            <a:r>
              <a:rPr lang="en-US" altLang="zh-TW" sz="2300" b="1" dirty="0">
                <a:solidFill>
                  <a:srgbClr val="FF0000"/>
                </a:solidFill>
              </a:rPr>
              <a:t>slower movement</a:t>
            </a:r>
            <a:r>
              <a:rPr lang="en-US" altLang="zh-TW" sz="2300" dirty="0"/>
              <a:t> as well as </a:t>
            </a:r>
            <a:r>
              <a:rPr lang="en-US" altLang="zh-TW" sz="2300" b="1" dirty="0">
                <a:solidFill>
                  <a:srgbClr val="FF0000"/>
                </a:solidFill>
              </a:rPr>
              <a:t>training effects</a:t>
            </a:r>
            <a:r>
              <a:rPr lang="en-US" altLang="zh-TW" sz="2300" dirty="0"/>
              <a:t>, especially band training effects, MPRBs impose an enhanced effect on precipitation.</a:t>
            </a:r>
          </a:p>
          <a:p>
            <a:pPr algn="just">
              <a:lnSpc>
                <a:spcPct val="100000"/>
              </a:lnSpc>
            </a:pPr>
            <a:r>
              <a:rPr lang="en-US" altLang="zh-TW" sz="2300" dirty="0"/>
              <a:t>Fortunately, </a:t>
            </a:r>
            <a:r>
              <a:rPr lang="en-US" altLang="zh-TW" sz="2300" b="1" dirty="0">
                <a:solidFill>
                  <a:srgbClr val="FF0000"/>
                </a:solidFill>
              </a:rPr>
              <a:t>the duration of MPRBs is relatively short</a:t>
            </a:r>
            <a:r>
              <a:rPr lang="en-US" altLang="zh-TW" sz="2300" dirty="0"/>
              <a:t>, which may have helped alleviate (</a:t>
            </a:r>
            <a:r>
              <a:rPr lang="zh-TW" altLang="en-US" sz="2300" dirty="0">
                <a:latin typeface="標楷體" panose="03000509000000000000" pitchFamily="65" charset="-120"/>
                <a:ea typeface="標楷體" panose="03000509000000000000" pitchFamily="65" charset="-120"/>
              </a:rPr>
              <a:t>緩和</a:t>
            </a:r>
            <a:r>
              <a:rPr lang="en-US" altLang="zh-TW" sz="2300" dirty="0"/>
              <a:t>) the possibility of severe rainfall accumulation.</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37385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857" cy="1008000"/>
          </a:xfrm>
        </p:spPr>
        <p:txBody>
          <a:bodyPr>
            <a:normAutofit/>
          </a:bodyPr>
          <a:lstStyle/>
          <a:p>
            <a:r>
              <a:rPr lang="en-US" altLang="zh-TW" sz="4000" dirty="0">
                <a:latin typeface="+mn-lt"/>
              </a:rPr>
              <a:t>References</a:t>
            </a: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169748" y="849600"/>
            <a:ext cx="11739253" cy="5781600"/>
          </a:xfrm>
        </p:spPr>
        <p:txBody>
          <a:bodyPr>
            <a:noAutofit/>
          </a:bodyPr>
          <a:lstStyle/>
          <a:p>
            <a:pPr algn="just">
              <a:lnSpc>
                <a:spcPct val="110000"/>
              </a:lnSpc>
              <a:spcAft>
                <a:spcPts val="600"/>
              </a:spcAft>
            </a:pPr>
            <a:r>
              <a:rPr lang="en-US" altLang="zh-TW" sz="2100" dirty="0"/>
              <a:t>Gallus, W. A., Snook, N. A., &amp; Johnson, E. V. (2008). Spring and summer severe weather reports over the Midwest as a function of convective mode: A preliminary study. </a:t>
            </a:r>
            <a:r>
              <a:rPr lang="en-US" altLang="zh-TW" sz="2100" i="1" dirty="0"/>
              <a:t>Weather and Forecasting</a:t>
            </a:r>
            <a:r>
              <a:rPr lang="en-US" altLang="zh-TW" sz="2100" dirty="0"/>
              <a:t>, </a:t>
            </a:r>
            <a:r>
              <a:rPr lang="en-US" altLang="zh-TW" sz="2100" b="1" dirty="0"/>
              <a:t>23(1)</a:t>
            </a:r>
            <a:r>
              <a:rPr lang="en-US" altLang="zh-TW" sz="2100" dirty="0"/>
              <a:t>, 101-113.</a:t>
            </a:r>
          </a:p>
          <a:p>
            <a:pPr algn="just">
              <a:lnSpc>
                <a:spcPct val="110000"/>
              </a:lnSpc>
              <a:spcAft>
                <a:spcPts val="600"/>
              </a:spcAft>
            </a:pPr>
            <a:r>
              <a:rPr lang="en-US" altLang="zh-TW" sz="2100" dirty="0"/>
              <a:t>Parker, M. D., &amp; Johnson, R. H. (2000). Organizational modes of midlatitude mesoscale convective systems. </a:t>
            </a:r>
            <a:r>
              <a:rPr lang="en-US" altLang="zh-TW" sz="2100" i="1" dirty="0"/>
              <a:t>Monthly weather review</a:t>
            </a:r>
            <a:r>
              <a:rPr lang="en-US" altLang="zh-TW" sz="2100" dirty="0"/>
              <a:t>, </a:t>
            </a:r>
            <a:r>
              <a:rPr lang="en-US" altLang="zh-TW" sz="2100" b="1" dirty="0"/>
              <a:t>128(10)</a:t>
            </a:r>
            <a:r>
              <a:rPr lang="en-US" altLang="zh-TW" sz="2100" dirty="0"/>
              <a:t>, 3413-3436.</a:t>
            </a:r>
          </a:p>
          <a:p>
            <a:pPr algn="just">
              <a:lnSpc>
                <a:spcPct val="110000"/>
              </a:lnSpc>
            </a:pPr>
            <a:r>
              <a:rPr lang="en-US" altLang="zh-TW" sz="2100" dirty="0"/>
              <a:t>Rotunno, R., Klemp, J. B., &amp; Weisman, M. L. (1988). A theory for strong, long-lived squall lines. </a:t>
            </a:r>
            <a:r>
              <a:rPr lang="en-US" altLang="zh-TW" sz="2100" i="1" dirty="0"/>
              <a:t>Journal of Atmospheric Sciences</a:t>
            </a:r>
            <a:r>
              <a:rPr lang="en-US" altLang="zh-TW" sz="2100" dirty="0"/>
              <a:t>, </a:t>
            </a:r>
            <a:r>
              <a:rPr lang="en-US" altLang="zh-TW" sz="2100" b="1" dirty="0"/>
              <a:t>45(3)</a:t>
            </a:r>
            <a:r>
              <a:rPr lang="en-US" altLang="zh-TW" sz="2100" dirty="0"/>
              <a:t>, 463-485.</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76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129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9" y="0"/>
            <a:ext cx="11761200" cy="1008000"/>
          </a:xfrm>
        </p:spPr>
        <p:txBody>
          <a:bodyPr/>
          <a:lstStyle/>
          <a:p>
            <a:r>
              <a:rPr lang="en-US" altLang="zh-TW" dirty="0">
                <a:latin typeface="+mn-lt"/>
              </a:rPr>
              <a:t>Outline</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432187" cy="5685624"/>
          </a:xfrm>
        </p:spPr>
        <p:txBody>
          <a:bodyPr>
            <a:normAutofit/>
          </a:bodyPr>
          <a:lstStyle/>
          <a:p>
            <a:pPr>
              <a:lnSpc>
                <a:spcPct val="100000"/>
              </a:lnSpc>
              <a:spcAft>
                <a:spcPts val="1200"/>
              </a:spcAft>
            </a:pPr>
            <a:r>
              <a:rPr lang="en-US" altLang="zh-TW" sz="2300" b="1" dirty="0"/>
              <a:t>Introduction</a:t>
            </a:r>
          </a:p>
          <a:p>
            <a:pPr>
              <a:lnSpc>
                <a:spcPct val="100000"/>
              </a:lnSpc>
              <a:spcAft>
                <a:spcPts val="1200"/>
              </a:spcAft>
            </a:pPr>
            <a:r>
              <a:rPr lang="en-US" altLang="zh-TW" sz="2300" b="1" dirty="0"/>
              <a:t>Data and Methods</a:t>
            </a:r>
          </a:p>
          <a:p>
            <a:pPr>
              <a:lnSpc>
                <a:spcPct val="100000"/>
              </a:lnSpc>
            </a:pPr>
            <a:r>
              <a:rPr lang="en-US" altLang="zh-TW" sz="2300" b="1" dirty="0"/>
              <a:t>Results</a:t>
            </a:r>
          </a:p>
          <a:p>
            <a:pPr lvl="1">
              <a:lnSpc>
                <a:spcPct val="100000"/>
              </a:lnSpc>
            </a:pPr>
            <a:r>
              <a:rPr lang="en-US" altLang="zh-TW" sz="2100" dirty="0"/>
              <a:t>Spatial Distribution</a:t>
            </a:r>
          </a:p>
          <a:p>
            <a:pPr lvl="1">
              <a:lnSpc>
                <a:spcPct val="100000"/>
              </a:lnSpc>
            </a:pPr>
            <a:r>
              <a:rPr lang="en-US" altLang="zh-TW" sz="2100" dirty="0"/>
              <a:t>Temporal Distribution</a:t>
            </a:r>
          </a:p>
          <a:p>
            <a:pPr lvl="1">
              <a:lnSpc>
                <a:spcPct val="100000"/>
              </a:lnSpc>
            </a:pPr>
            <a:r>
              <a:rPr lang="en-US" altLang="zh-TW" sz="2100" dirty="0"/>
              <a:t>Movement and Duration</a:t>
            </a:r>
          </a:p>
          <a:p>
            <a:pPr lvl="1">
              <a:lnSpc>
                <a:spcPct val="100000"/>
              </a:lnSpc>
            </a:pPr>
            <a:r>
              <a:rPr lang="en-US" altLang="zh-TW" sz="2100" dirty="0"/>
              <a:t>Morphology</a:t>
            </a:r>
          </a:p>
          <a:p>
            <a:pPr lvl="1">
              <a:lnSpc>
                <a:spcPct val="100000"/>
              </a:lnSpc>
              <a:spcAft>
                <a:spcPts val="1200"/>
              </a:spcAft>
            </a:pPr>
            <a:r>
              <a:rPr lang="en-US" altLang="zh-TW" sz="2100" dirty="0"/>
              <a:t>Precipitation Features</a:t>
            </a:r>
          </a:p>
          <a:p>
            <a:pPr>
              <a:lnSpc>
                <a:spcPct val="100000"/>
              </a:lnSpc>
              <a:spcAft>
                <a:spcPts val="1200"/>
              </a:spcAft>
            </a:pPr>
            <a:r>
              <a:rPr lang="en-US" altLang="zh-TW" sz="2300" b="1" dirty="0"/>
              <a:t>Summary</a:t>
            </a:r>
          </a:p>
          <a:p>
            <a:pPr>
              <a:lnSpc>
                <a:spcPct val="100000"/>
              </a:lnSpc>
            </a:pPr>
            <a:r>
              <a:rPr lang="en-US" altLang="zh-TW" sz="2300" b="1" dirty="0"/>
              <a:t>References</a:t>
            </a:r>
            <a:endParaRPr lang="zh-TW" altLang="en-US" sz="2300" b="1"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5961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Aft>
                <a:spcPts val="1200"/>
              </a:spcAft>
            </a:pPr>
            <a:r>
              <a:rPr lang="en-US" altLang="zh-TW" sz="2300" dirty="0"/>
              <a:t>A </a:t>
            </a:r>
            <a:r>
              <a:rPr lang="en-US" altLang="zh-TW" sz="2300" b="1" dirty="0">
                <a:solidFill>
                  <a:srgbClr val="FF0000"/>
                </a:solidFill>
              </a:rPr>
              <a:t>mesoscale convective system (MCS)</a:t>
            </a:r>
            <a:r>
              <a:rPr lang="en-US" altLang="zh-TW" sz="2300" dirty="0"/>
              <a:t> is a cloud system</a:t>
            </a:r>
            <a:r>
              <a:rPr lang="zh-TW" altLang="en-US" sz="2300" dirty="0"/>
              <a:t> </a:t>
            </a:r>
            <a:r>
              <a:rPr lang="en-US" altLang="zh-TW" sz="2300" dirty="0"/>
              <a:t>occurring in connection with an ensemble of thunderstorms</a:t>
            </a:r>
            <a:r>
              <a:rPr lang="zh-TW" altLang="en-US" sz="2300" dirty="0"/>
              <a:t> </a:t>
            </a:r>
            <a:r>
              <a:rPr lang="en-US" altLang="zh-TW" sz="2300" dirty="0"/>
              <a:t>and produces a contiguous precipitation area </a:t>
            </a:r>
            <a:r>
              <a:rPr lang="en-US" altLang="zh-TW" sz="2300" b="1" dirty="0">
                <a:solidFill>
                  <a:srgbClr val="FF0000"/>
                </a:solidFill>
              </a:rPr>
              <a:t>on the </a:t>
            </a:r>
            <a:r>
              <a:rPr lang="en-US" altLang="zh-TW" sz="2300" b="1" u="heavy" dirty="0">
                <a:solidFill>
                  <a:srgbClr val="FF0000"/>
                </a:solidFill>
              </a:rPr>
              <a:t>order</a:t>
            </a:r>
            <a:r>
              <a:rPr lang="en-US" altLang="zh-TW" sz="2300" b="1" dirty="0">
                <a:solidFill>
                  <a:srgbClr val="FF0000"/>
                </a:solidFill>
              </a:rPr>
              <a:t> of</a:t>
            </a:r>
            <a:r>
              <a:rPr lang="zh-TW" altLang="en-US" sz="2300" b="1" dirty="0">
                <a:solidFill>
                  <a:srgbClr val="FF0000"/>
                </a:solidFill>
              </a:rPr>
              <a:t> </a:t>
            </a:r>
            <a:r>
              <a:rPr lang="en-US" altLang="zh-TW" sz="2300" b="1" dirty="0">
                <a:solidFill>
                  <a:srgbClr val="FF0000"/>
                </a:solidFill>
              </a:rPr>
              <a:t>100 km or more</a:t>
            </a:r>
            <a:r>
              <a:rPr lang="en-US" altLang="zh-TW" sz="2300" dirty="0"/>
              <a:t> at the horizontal scale </a:t>
            </a:r>
            <a:r>
              <a:rPr lang="en-US" altLang="zh-TW" sz="2300" b="1" dirty="0">
                <a:solidFill>
                  <a:srgbClr val="FF0000"/>
                </a:solidFill>
              </a:rPr>
              <a:t>along at least one</a:t>
            </a:r>
            <a:r>
              <a:rPr lang="zh-TW" altLang="en-US" sz="2300" b="1" dirty="0">
                <a:solidFill>
                  <a:srgbClr val="FF0000"/>
                </a:solidFill>
              </a:rPr>
              <a:t> </a:t>
            </a:r>
            <a:r>
              <a:rPr lang="en-US" altLang="zh-TW" sz="2300" b="1" dirty="0">
                <a:solidFill>
                  <a:srgbClr val="FF0000"/>
                </a:solidFill>
              </a:rPr>
              <a:t>direction</a:t>
            </a:r>
            <a:r>
              <a:rPr lang="en-US" altLang="zh-TW" sz="2300" dirty="0"/>
              <a:t> </a:t>
            </a:r>
            <a:r>
              <a:rPr lang="en-US" altLang="zh-TW" sz="1800" dirty="0"/>
              <a:t>(Houze et al. 1989; Laing and Fritsch 1997; Houze</a:t>
            </a:r>
            <a:r>
              <a:rPr lang="zh-TW" altLang="en-US" sz="1800" dirty="0"/>
              <a:t> </a:t>
            </a:r>
            <a:r>
              <a:rPr lang="en-US" altLang="zh-TW" sz="1800" dirty="0"/>
              <a:t>2018)</a:t>
            </a:r>
            <a:r>
              <a:rPr lang="en-US" altLang="zh-TW" sz="2300" dirty="0"/>
              <a:t>.</a:t>
            </a:r>
          </a:p>
          <a:p>
            <a:pPr algn="just">
              <a:lnSpc>
                <a:spcPct val="100000"/>
              </a:lnSpc>
              <a:spcAft>
                <a:spcPts val="1200"/>
              </a:spcAft>
            </a:pPr>
            <a:r>
              <a:rPr lang="en-US" altLang="zh-TW" sz="2300" dirty="0"/>
              <a:t>Severe weather associated with MCSs is closely related</a:t>
            </a:r>
            <a:r>
              <a:rPr lang="zh-TW" altLang="en-US" sz="2300" dirty="0"/>
              <a:t> </a:t>
            </a:r>
            <a:r>
              <a:rPr lang="en-US" altLang="zh-TW" sz="2300" dirty="0"/>
              <a:t>to their </a:t>
            </a:r>
            <a:r>
              <a:rPr lang="en-US" altLang="zh-TW" sz="2300" b="1" dirty="0">
                <a:solidFill>
                  <a:srgbClr val="0070C0"/>
                </a:solidFill>
              </a:rPr>
              <a:t>organizational modes</a:t>
            </a:r>
            <a:r>
              <a:rPr lang="en-US" altLang="zh-TW" sz="2300" dirty="0"/>
              <a:t>.</a:t>
            </a:r>
          </a:p>
          <a:p>
            <a:pPr algn="just">
              <a:lnSpc>
                <a:spcPct val="100000"/>
              </a:lnSpc>
            </a:pPr>
            <a:r>
              <a:rPr lang="en-US" altLang="zh-TW" sz="2300" dirty="0"/>
              <a:t>According to the </a:t>
            </a:r>
            <a:r>
              <a:rPr lang="en-US" altLang="zh-TW" sz="2300" b="1" dirty="0">
                <a:solidFill>
                  <a:srgbClr val="FF0000"/>
                </a:solidFill>
              </a:rPr>
              <a:t>different arrangements of convective and</a:t>
            </a:r>
            <a:r>
              <a:rPr lang="zh-TW" altLang="en-US" sz="2300" b="1" dirty="0">
                <a:solidFill>
                  <a:srgbClr val="FF0000"/>
                </a:solidFill>
              </a:rPr>
              <a:t> </a:t>
            </a:r>
            <a:r>
              <a:rPr lang="en-US" altLang="zh-TW" sz="2300" b="1" dirty="0">
                <a:solidFill>
                  <a:srgbClr val="FF0000"/>
                </a:solidFill>
              </a:rPr>
              <a:t>stratiform </a:t>
            </a:r>
            <a:r>
              <a:rPr lang="en-US" altLang="zh-TW" sz="2300" b="1" dirty="0">
                <a:solidFill>
                  <a:srgbClr val="FF0000"/>
                </a:solidFill>
                <a:highlight>
                  <a:srgbClr val="FFFF00"/>
                </a:highlight>
              </a:rPr>
              <a:t>rainfall</a:t>
            </a:r>
            <a:r>
              <a:rPr lang="en-US" altLang="zh-TW" sz="2300" b="1" dirty="0">
                <a:solidFill>
                  <a:srgbClr val="FF0000"/>
                </a:solidFill>
              </a:rPr>
              <a:t> regions</a:t>
            </a:r>
            <a:r>
              <a:rPr lang="en-US" altLang="zh-TW" sz="2300" dirty="0"/>
              <a:t>, various organizational modes have</a:t>
            </a:r>
            <a:r>
              <a:rPr lang="zh-TW" altLang="en-US" sz="2300" dirty="0"/>
              <a:t> </a:t>
            </a:r>
            <a:r>
              <a:rPr lang="en-US" altLang="zh-TW" sz="2300" dirty="0"/>
              <a:t>been identified.</a:t>
            </a:r>
          </a:p>
          <a:p>
            <a:pPr lvl="1" algn="just">
              <a:lnSpc>
                <a:spcPct val="100000"/>
              </a:lnSpc>
            </a:pPr>
            <a:r>
              <a:rPr lang="en-US" altLang="zh-TW" sz="2100" dirty="0"/>
              <a:t>Parker and Johnson (2000)</a:t>
            </a:r>
          </a:p>
          <a:p>
            <a:pPr lvl="1" algn="just">
              <a:lnSpc>
                <a:spcPct val="100000"/>
              </a:lnSpc>
              <a:spcAft>
                <a:spcPts val="1200"/>
              </a:spcAft>
            </a:pPr>
            <a:r>
              <a:rPr lang="en-US" altLang="zh-TW" sz="2100" dirty="0"/>
              <a:t>Gallus et al. (2008)</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329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7561152" cy="5703912"/>
          </a:xfrm>
        </p:spPr>
        <p:txBody>
          <a:bodyPr>
            <a:normAutofit lnSpcReduction="10000"/>
          </a:bodyPr>
          <a:lstStyle/>
          <a:p>
            <a:pPr algn="just">
              <a:lnSpc>
                <a:spcPct val="100000"/>
              </a:lnSpc>
            </a:pPr>
            <a:r>
              <a:rPr lang="en-US" altLang="zh-TW" sz="2300" dirty="0"/>
              <a:t>For example, Parker and Johnson (2000) proposed three</a:t>
            </a:r>
            <a:r>
              <a:rPr lang="zh-TW" altLang="en-US" sz="2300" dirty="0"/>
              <a:t> </a:t>
            </a:r>
            <a:r>
              <a:rPr lang="en-US" altLang="zh-TW" sz="2300" dirty="0"/>
              <a:t>organizational forms of </a:t>
            </a:r>
            <a:r>
              <a:rPr lang="en-US" altLang="zh-TW" sz="2300" b="1" dirty="0">
                <a:solidFill>
                  <a:srgbClr val="FF0000"/>
                </a:solidFill>
              </a:rPr>
              <a:t>linear convective systems</a:t>
            </a:r>
            <a:r>
              <a:rPr lang="en-US" altLang="zh-TW" sz="2300" dirty="0"/>
              <a:t>:</a:t>
            </a:r>
          </a:p>
          <a:p>
            <a:pPr lvl="1" algn="just">
              <a:lnSpc>
                <a:spcPct val="100000"/>
              </a:lnSpc>
            </a:pPr>
            <a:r>
              <a:rPr lang="en-US" altLang="zh-TW" sz="2100" b="1" dirty="0">
                <a:solidFill>
                  <a:srgbClr val="0070C0"/>
                </a:solidFill>
              </a:rPr>
              <a:t>Trailing stratiform</a:t>
            </a:r>
            <a:r>
              <a:rPr lang="en-US" altLang="zh-TW" sz="2100" dirty="0">
                <a:solidFill>
                  <a:srgbClr val="0070C0"/>
                </a:solidFill>
              </a:rPr>
              <a:t> </a:t>
            </a:r>
            <a:r>
              <a:rPr lang="en-US" altLang="zh-TW" sz="2100" b="1" dirty="0">
                <a:solidFill>
                  <a:srgbClr val="0070C0"/>
                </a:solidFill>
              </a:rPr>
              <a:t>(TS)</a:t>
            </a:r>
          </a:p>
          <a:p>
            <a:pPr lvl="1" algn="just">
              <a:lnSpc>
                <a:spcPct val="100000"/>
              </a:lnSpc>
            </a:pPr>
            <a:r>
              <a:rPr lang="en-US" altLang="zh-TW" sz="2100" b="1" dirty="0">
                <a:solidFill>
                  <a:srgbClr val="0070C0"/>
                </a:solidFill>
              </a:rPr>
              <a:t>Leading stratiform</a:t>
            </a:r>
            <a:r>
              <a:rPr lang="en-US" altLang="zh-TW" sz="2100" dirty="0">
                <a:solidFill>
                  <a:srgbClr val="0070C0"/>
                </a:solidFill>
              </a:rPr>
              <a:t> </a:t>
            </a:r>
            <a:r>
              <a:rPr lang="en-US" altLang="zh-TW" sz="2100" b="1" dirty="0">
                <a:solidFill>
                  <a:srgbClr val="0070C0"/>
                </a:solidFill>
              </a:rPr>
              <a:t>(LS)</a:t>
            </a:r>
          </a:p>
          <a:p>
            <a:pPr lvl="1" algn="just">
              <a:lnSpc>
                <a:spcPct val="100000"/>
              </a:lnSpc>
              <a:spcAft>
                <a:spcPts val="3000"/>
              </a:spcAft>
            </a:pPr>
            <a:r>
              <a:rPr lang="en-US" altLang="zh-TW" sz="2100" b="1" dirty="0">
                <a:solidFill>
                  <a:srgbClr val="0070C0"/>
                </a:solidFill>
              </a:rPr>
              <a:t>Parallel stratiform</a:t>
            </a:r>
            <a:r>
              <a:rPr lang="en-US" altLang="zh-TW" sz="2100" dirty="0">
                <a:solidFill>
                  <a:srgbClr val="0070C0"/>
                </a:solidFill>
              </a:rPr>
              <a:t> </a:t>
            </a:r>
            <a:r>
              <a:rPr lang="en-US" altLang="zh-TW" sz="2100" b="1" dirty="0">
                <a:solidFill>
                  <a:srgbClr val="0070C0"/>
                </a:solidFill>
              </a:rPr>
              <a:t>(PS)</a:t>
            </a:r>
          </a:p>
          <a:p>
            <a:pPr algn="just">
              <a:lnSpc>
                <a:spcPct val="100000"/>
              </a:lnSpc>
            </a:pPr>
            <a:r>
              <a:rPr lang="en-US" altLang="zh-TW" sz="2300" dirty="0"/>
              <a:t>Also, Gallus et al. (2008) divided convective storms occurring in ten central states of the United States as the following categories:</a:t>
            </a:r>
          </a:p>
          <a:p>
            <a:pPr lvl="1" algn="just">
              <a:lnSpc>
                <a:spcPct val="100000"/>
              </a:lnSpc>
            </a:pPr>
            <a:r>
              <a:rPr lang="en-US" altLang="zh-TW" sz="2100" b="1" dirty="0"/>
              <a:t>Isolated cells (IC)</a:t>
            </a:r>
          </a:p>
          <a:p>
            <a:pPr lvl="1" algn="just">
              <a:lnSpc>
                <a:spcPct val="100000"/>
              </a:lnSpc>
            </a:pPr>
            <a:r>
              <a:rPr lang="en-US" altLang="zh-TW" sz="2100" b="1" dirty="0"/>
              <a:t>Clusters of cells (CC)</a:t>
            </a:r>
          </a:p>
          <a:p>
            <a:pPr lvl="1" algn="just">
              <a:lnSpc>
                <a:spcPct val="100000"/>
              </a:lnSpc>
            </a:pPr>
            <a:r>
              <a:rPr lang="en-US" altLang="zh-TW" sz="2100" b="1" dirty="0"/>
              <a:t>Broken line (BL)</a:t>
            </a:r>
          </a:p>
          <a:p>
            <a:pPr lvl="1" algn="just">
              <a:lnSpc>
                <a:spcPct val="100000"/>
              </a:lnSpc>
            </a:pPr>
            <a:r>
              <a:rPr lang="en-US" altLang="zh-TW" sz="2100" b="1" dirty="0"/>
              <a:t>Squall line with no stratiform rain (NS)</a:t>
            </a:r>
          </a:p>
          <a:p>
            <a:pPr lvl="1" algn="just">
              <a:lnSpc>
                <a:spcPct val="100000"/>
              </a:lnSpc>
            </a:pPr>
            <a:r>
              <a:rPr lang="en-US" altLang="zh-TW" sz="2100" b="1" dirty="0"/>
              <a:t>TS, PS, LS</a:t>
            </a:r>
          </a:p>
          <a:p>
            <a:pPr lvl="1" algn="just">
              <a:lnSpc>
                <a:spcPct val="100000"/>
              </a:lnSpc>
            </a:pPr>
            <a:r>
              <a:rPr lang="en-US" altLang="zh-TW" sz="2100" b="1" dirty="0"/>
              <a:t>Bow</a:t>
            </a:r>
            <a:r>
              <a:rPr lang="zh-TW" altLang="en-US" sz="2100" b="1" dirty="0"/>
              <a:t> </a:t>
            </a:r>
            <a:r>
              <a:rPr lang="en-US" altLang="zh-TW" sz="2100" b="1" dirty="0"/>
              <a:t>echo (BE)</a:t>
            </a:r>
          </a:p>
          <a:p>
            <a:pPr lvl="1" algn="just">
              <a:lnSpc>
                <a:spcPct val="100000"/>
              </a:lnSpc>
            </a:pPr>
            <a:r>
              <a:rPr lang="en-US" altLang="zh-TW" sz="2100" b="1" dirty="0"/>
              <a:t>Nonlinear system (NL)</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8" name="圖片 7">
            <a:extLst>
              <a:ext uri="{FF2B5EF4-FFF2-40B4-BE49-F238E27FC236}">
                <a16:creationId xmlns:a16="http://schemas.microsoft.com/office/drawing/2014/main" id="{4AB0F667-70D4-4F13-9CF0-0059F07B3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923" y="138240"/>
            <a:ext cx="3809904" cy="2879280"/>
          </a:xfrm>
          <a:prstGeom prst="rect">
            <a:avLst/>
          </a:prstGeom>
        </p:spPr>
      </p:pic>
      <p:pic>
        <p:nvPicPr>
          <p:cNvPr id="10" name="圖片 9">
            <a:extLst>
              <a:ext uri="{FF2B5EF4-FFF2-40B4-BE49-F238E27FC236}">
                <a16:creationId xmlns:a16="http://schemas.microsoft.com/office/drawing/2014/main" id="{3F8BA787-6883-4C8F-8294-A2DFA21B6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563" y="3455797"/>
            <a:ext cx="3812264" cy="3063875"/>
          </a:xfrm>
          <a:prstGeom prst="rect">
            <a:avLst/>
          </a:prstGeom>
        </p:spPr>
      </p:pic>
      <p:sp>
        <p:nvSpPr>
          <p:cNvPr id="11" name="文字方塊 10">
            <a:extLst>
              <a:ext uri="{FF2B5EF4-FFF2-40B4-BE49-F238E27FC236}">
                <a16:creationId xmlns:a16="http://schemas.microsoft.com/office/drawing/2014/main" id="{82743AA8-0983-4EB7-98FD-03EA9B5AEF5D}"/>
              </a:ext>
            </a:extLst>
          </p:cNvPr>
          <p:cNvSpPr txBox="1"/>
          <p:nvPr/>
        </p:nvSpPr>
        <p:spPr>
          <a:xfrm>
            <a:off x="7962632" y="2986483"/>
            <a:ext cx="2360944" cy="338554"/>
          </a:xfrm>
          <a:prstGeom prst="rect">
            <a:avLst/>
          </a:prstGeom>
          <a:noFill/>
        </p:spPr>
        <p:txBody>
          <a:bodyPr wrap="square" rtlCol="0">
            <a:spAutoFit/>
          </a:bodyPr>
          <a:lstStyle/>
          <a:p>
            <a:r>
              <a:rPr lang="en-US" altLang="zh-TW" sz="1600" b="1" dirty="0">
                <a:solidFill>
                  <a:srgbClr val="0070C0"/>
                </a:solidFill>
              </a:rPr>
              <a:t>Parker and Johnson (2000)</a:t>
            </a:r>
            <a:endParaRPr lang="zh-TW" altLang="en-US" sz="1600" b="1" dirty="0">
              <a:solidFill>
                <a:srgbClr val="0070C0"/>
              </a:solidFill>
            </a:endParaRPr>
          </a:p>
        </p:txBody>
      </p:sp>
      <p:sp>
        <p:nvSpPr>
          <p:cNvPr id="12" name="文字方塊 11">
            <a:extLst>
              <a:ext uri="{FF2B5EF4-FFF2-40B4-BE49-F238E27FC236}">
                <a16:creationId xmlns:a16="http://schemas.microsoft.com/office/drawing/2014/main" id="{8B42FB70-72DF-49C2-9EE0-2D61A26FF87B}"/>
              </a:ext>
            </a:extLst>
          </p:cNvPr>
          <p:cNvSpPr txBox="1"/>
          <p:nvPr/>
        </p:nvSpPr>
        <p:spPr>
          <a:xfrm>
            <a:off x="7962632" y="6501271"/>
            <a:ext cx="1692000" cy="338554"/>
          </a:xfrm>
          <a:prstGeom prst="rect">
            <a:avLst/>
          </a:prstGeom>
          <a:noFill/>
        </p:spPr>
        <p:txBody>
          <a:bodyPr wrap="square" rtlCol="0">
            <a:spAutoFit/>
          </a:bodyPr>
          <a:lstStyle/>
          <a:p>
            <a:r>
              <a:rPr lang="en-US" altLang="zh-TW" sz="1600" b="1" dirty="0">
                <a:solidFill>
                  <a:srgbClr val="0070C0"/>
                </a:solidFill>
              </a:rPr>
              <a:t>Gallus et al. (2008)</a:t>
            </a:r>
            <a:endParaRPr lang="zh-TW" altLang="en-US" sz="1600" b="1" dirty="0">
              <a:solidFill>
                <a:srgbClr val="0070C0"/>
              </a:solidFill>
            </a:endParaRPr>
          </a:p>
        </p:txBody>
      </p:sp>
    </p:spTree>
    <p:extLst>
      <p:ext uri="{BB962C8B-B14F-4D97-AF65-F5344CB8AC3E}">
        <p14:creationId xmlns:p14="http://schemas.microsoft.com/office/powerpoint/2010/main" val="61964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Aft>
                <a:spcPts val="1200"/>
              </a:spcAft>
            </a:pPr>
            <a:r>
              <a:rPr lang="en-US" altLang="zh-TW" sz="2300" dirty="0"/>
              <a:t>Furthermore, they</a:t>
            </a:r>
            <a:r>
              <a:rPr lang="zh-TW" altLang="en-US" sz="2300" dirty="0"/>
              <a:t> </a:t>
            </a:r>
            <a:r>
              <a:rPr lang="en-US" altLang="zh-TW" sz="2300" dirty="0"/>
              <a:t>found that </a:t>
            </a:r>
            <a:r>
              <a:rPr lang="en-US" altLang="zh-TW" sz="2300" b="1" dirty="0">
                <a:solidFill>
                  <a:srgbClr val="FF0000"/>
                </a:solidFill>
              </a:rPr>
              <a:t>linear systems</a:t>
            </a:r>
            <a:r>
              <a:rPr lang="en-US" altLang="zh-TW" sz="2300" dirty="0"/>
              <a:t> could generate more severe weather</a:t>
            </a:r>
            <a:r>
              <a:rPr lang="zh-TW" altLang="en-US" sz="2300" dirty="0"/>
              <a:t> </a:t>
            </a:r>
            <a:r>
              <a:rPr lang="en-US" altLang="zh-TW" sz="2300" dirty="0"/>
              <a:t>than nonlinear (NL) systems.</a:t>
            </a:r>
          </a:p>
          <a:p>
            <a:pPr algn="just">
              <a:lnSpc>
                <a:spcPct val="100000"/>
              </a:lnSpc>
            </a:pPr>
            <a:r>
              <a:rPr lang="en-US" altLang="zh-TW" sz="2300" dirty="0"/>
              <a:t>MCSs which contain </a:t>
            </a:r>
            <a:r>
              <a:rPr lang="en-US" altLang="zh-TW" sz="2300" b="1" dirty="0">
                <a:solidFill>
                  <a:srgbClr val="FF0000"/>
                </a:solidFill>
              </a:rPr>
              <a:t>multiple</a:t>
            </a:r>
            <a:r>
              <a:rPr lang="zh-TW" altLang="en-US" sz="2300" b="1" dirty="0">
                <a:solidFill>
                  <a:srgbClr val="FF0000"/>
                </a:solidFill>
              </a:rPr>
              <a:t> </a:t>
            </a:r>
            <a:r>
              <a:rPr lang="en-US" altLang="zh-TW" sz="2300" b="1" dirty="0">
                <a:solidFill>
                  <a:srgbClr val="FF0000"/>
                </a:solidFill>
              </a:rPr>
              <a:t>parallel rainbands (MPRBs)</a:t>
            </a:r>
            <a:r>
              <a:rPr lang="en-US" altLang="zh-TW" sz="2300" dirty="0"/>
              <a:t> were</a:t>
            </a:r>
            <a:r>
              <a:rPr lang="zh-TW" altLang="en-US" sz="2300" dirty="0"/>
              <a:t> </a:t>
            </a:r>
            <a:r>
              <a:rPr lang="en-US" altLang="zh-TW" sz="2300" dirty="0"/>
              <a:t>proposed by Luo et al. (2014).</a:t>
            </a:r>
            <a:r>
              <a:rPr lang="zh-TW" altLang="en-US" sz="2300" dirty="0"/>
              <a:t> </a:t>
            </a:r>
            <a:r>
              <a:rPr lang="en-US" altLang="zh-TW" sz="2300" dirty="0"/>
              <a:t>According to their study, MPRBs possess the following two types of training effects:</a:t>
            </a:r>
          </a:p>
          <a:p>
            <a:pPr lvl="1" algn="just">
              <a:lnSpc>
                <a:spcPct val="100000"/>
              </a:lnSpc>
            </a:pPr>
            <a:r>
              <a:rPr lang="en-US" altLang="zh-TW" sz="2100" b="1" dirty="0">
                <a:solidFill>
                  <a:srgbClr val="0070C0"/>
                </a:solidFill>
              </a:rPr>
              <a:t>Echo training</a:t>
            </a:r>
            <a:r>
              <a:rPr lang="en-US" altLang="zh-TW" sz="2100" dirty="0"/>
              <a:t>: The convective cells move along individual rainbands.</a:t>
            </a:r>
          </a:p>
          <a:p>
            <a:pPr lvl="1" algn="just">
              <a:lnSpc>
                <a:spcPct val="100000"/>
              </a:lnSpc>
              <a:spcAft>
                <a:spcPts val="1200"/>
              </a:spcAft>
            </a:pPr>
            <a:r>
              <a:rPr lang="en-US" altLang="zh-TW" sz="2100" b="1" dirty="0">
                <a:solidFill>
                  <a:srgbClr val="0070C0"/>
                </a:solidFill>
              </a:rPr>
              <a:t>Rainband training</a:t>
            </a:r>
            <a:r>
              <a:rPr lang="en-US" altLang="zh-TW" sz="2100" dirty="0"/>
              <a:t>: The parallel rainbands move along the direction of movement of the MCS.</a:t>
            </a:r>
          </a:p>
          <a:p>
            <a:pPr algn="just">
              <a:lnSpc>
                <a:spcPct val="100000"/>
              </a:lnSpc>
              <a:spcAft>
                <a:spcPts val="12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77E12E30-0F0A-4147-BE6D-A647E08A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164" y="3537100"/>
            <a:ext cx="8597672" cy="3101443"/>
          </a:xfrm>
          <a:prstGeom prst="rect">
            <a:avLst/>
          </a:prstGeom>
        </p:spPr>
      </p:pic>
    </p:spTree>
    <p:extLst>
      <p:ext uri="{BB962C8B-B14F-4D97-AF65-F5344CB8AC3E}">
        <p14:creationId xmlns:p14="http://schemas.microsoft.com/office/powerpoint/2010/main" val="374157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dirty="0"/>
              <a:t>In recent years, many case studies have been conducted to examine the </a:t>
            </a:r>
            <a:r>
              <a:rPr lang="en-US" altLang="zh-TW" sz="2300" b="1" dirty="0">
                <a:solidFill>
                  <a:srgbClr val="FF0000"/>
                </a:solidFill>
              </a:rPr>
              <a:t>formation mechanism</a:t>
            </a:r>
            <a:r>
              <a:rPr lang="en-US" altLang="zh-TW" sz="2300" dirty="0"/>
              <a:t> of the MPRB structure in coastal South China.</a:t>
            </a:r>
          </a:p>
          <a:p>
            <a:pPr lvl="1" algn="just">
              <a:lnSpc>
                <a:spcPct val="100000"/>
              </a:lnSpc>
            </a:pPr>
            <a:r>
              <a:rPr lang="en-US" altLang="zh-TW" sz="2100" b="1" dirty="0"/>
              <a:t>The lifting of warm air by a gust front </a:t>
            </a:r>
            <a:r>
              <a:rPr lang="en-US" altLang="zh-TW" sz="1800" dirty="0"/>
              <a:t>(Wang et al. 2014)</a:t>
            </a:r>
          </a:p>
          <a:p>
            <a:pPr lvl="1" algn="just">
              <a:lnSpc>
                <a:spcPct val="100000"/>
              </a:lnSpc>
            </a:pPr>
            <a:r>
              <a:rPr lang="en-US" altLang="zh-TW" sz="2100" b="1" dirty="0"/>
              <a:t>Rapid splitting and reestablishment (RSRE) of rainbands </a:t>
            </a:r>
            <a:r>
              <a:rPr lang="en-US" altLang="zh-TW" sz="1800" dirty="0"/>
              <a:t>(Liu et al. 2018)</a:t>
            </a:r>
            <a:endParaRPr lang="en-US" altLang="zh-TW" sz="2100" dirty="0"/>
          </a:p>
          <a:p>
            <a:pPr lvl="1" algn="just">
              <a:lnSpc>
                <a:spcPct val="100000"/>
              </a:lnSpc>
              <a:spcAft>
                <a:spcPts val="1200"/>
              </a:spcAft>
            </a:pPr>
            <a:r>
              <a:rPr lang="en-US" altLang="zh-TW" sz="2100" b="1" dirty="0"/>
              <a:t>Terrain</a:t>
            </a:r>
            <a:r>
              <a:rPr lang="en-US" altLang="zh-TW" sz="2100" dirty="0"/>
              <a:t> </a:t>
            </a:r>
            <a:r>
              <a:rPr lang="en-US" altLang="zh-TW" sz="1800" dirty="0"/>
              <a:t>(Wang et al. 2021)</a:t>
            </a:r>
          </a:p>
          <a:p>
            <a:pPr algn="just">
              <a:lnSpc>
                <a:spcPct val="100000"/>
              </a:lnSpc>
              <a:spcAft>
                <a:spcPts val="1200"/>
              </a:spcAft>
            </a:pPr>
            <a:r>
              <a:rPr lang="en-US" altLang="zh-TW" sz="2300" dirty="0"/>
              <a:t>However, the general features of the spatial and temporal distributions of MCSs with MPRBs and their formation environment in China remain unknown.</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25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algn="just">
              <a:lnSpc>
                <a:spcPct val="100000"/>
              </a:lnSpc>
            </a:pPr>
            <a:r>
              <a:rPr lang="en-US" altLang="zh-TW" sz="2300" b="1" dirty="0"/>
              <a:t>Dataset:</a:t>
            </a:r>
          </a:p>
          <a:p>
            <a:pPr lvl="1" algn="just">
              <a:lnSpc>
                <a:spcPct val="100000"/>
              </a:lnSpc>
            </a:pPr>
            <a:r>
              <a:rPr lang="en-US" altLang="zh-TW" sz="2100" b="1" dirty="0"/>
              <a:t>China Meteorological Administration (CMA)</a:t>
            </a:r>
          </a:p>
          <a:p>
            <a:pPr marL="1030500" lvl="1" indent="-342900" algn="just">
              <a:lnSpc>
                <a:spcPct val="100000"/>
              </a:lnSpc>
              <a:buFont typeface="Wingdings" panose="05000000000000000000" pitchFamily="2" charset="2"/>
              <a:buChar char="ü"/>
            </a:pPr>
            <a:r>
              <a:rPr lang="en-US" altLang="zh-TW" sz="2100" b="1" dirty="0">
                <a:solidFill>
                  <a:srgbClr val="0070C0"/>
                </a:solidFill>
              </a:rPr>
              <a:t>Regional radar mosaic of basic reflectivity</a:t>
            </a:r>
          </a:p>
          <a:p>
            <a:pPr marL="1029600" lvl="1" indent="0" algn="just">
              <a:lnSpc>
                <a:spcPct val="100000"/>
              </a:lnSpc>
              <a:spcAft>
                <a:spcPts val="600"/>
              </a:spcAft>
              <a:buNone/>
            </a:pPr>
            <a:r>
              <a:rPr lang="en-US" altLang="zh-TW" sz="2100" dirty="0"/>
              <a:t>an optimal selection from the lowest three elevation angles (i.e., 0.5</a:t>
            </a:r>
            <a:r>
              <a:rPr lang="en-US" altLang="zh-TW" sz="2100" baseline="40000" dirty="0"/>
              <a:t>o</a:t>
            </a:r>
            <a:r>
              <a:rPr lang="en-US" altLang="zh-TW" sz="2100" dirty="0"/>
              <a:t>, 1.5</a:t>
            </a:r>
            <a:r>
              <a:rPr lang="en-US" altLang="zh-TW" sz="2100" baseline="40000" dirty="0"/>
              <a:t>o</a:t>
            </a:r>
            <a:r>
              <a:rPr lang="en-US" altLang="zh-TW" sz="2100" dirty="0"/>
              <a:t>, and 2.4</a:t>
            </a:r>
            <a:r>
              <a:rPr lang="en-US" altLang="zh-TW" sz="2100" baseline="40000" dirty="0"/>
              <a:t>o</a:t>
            </a:r>
            <a:r>
              <a:rPr lang="en-US" altLang="zh-TW" sz="2100" dirty="0"/>
              <a:t>) </a:t>
            </a:r>
          </a:p>
          <a:p>
            <a:pPr marL="1030500" lvl="1" indent="-342900" algn="just">
              <a:lnSpc>
                <a:spcPct val="100000"/>
              </a:lnSpc>
              <a:spcAft>
                <a:spcPts val="1200"/>
              </a:spcAft>
              <a:buFont typeface="Wingdings" panose="05000000000000000000" pitchFamily="2" charset="2"/>
              <a:buChar char="ü"/>
            </a:pPr>
            <a:r>
              <a:rPr lang="en-US" altLang="zh-TW" sz="2100" b="1" dirty="0">
                <a:solidFill>
                  <a:srgbClr val="0070C0"/>
                </a:solidFill>
              </a:rPr>
              <a:t>Hourly rainfall observation data</a:t>
            </a:r>
          </a:p>
          <a:p>
            <a:pPr lvl="1" algn="just">
              <a:lnSpc>
                <a:spcPct val="100000"/>
              </a:lnSpc>
            </a:pPr>
            <a:r>
              <a:rPr lang="en-US" altLang="zh-TW" sz="2100" b="1" dirty="0"/>
              <a:t>ECMWF fifth-generation of atmospheric reanalysis (ERA5)</a:t>
            </a:r>
            <a:r>
              <a:rPr lang="en-US" altLang="zh-TW" sz="2100" dirty="0"/>
              <a:t> </a:t>
            </a:r>
          </a:p>
          <a:p>
            <a:pPr marL="687600" lvl="1" indent="0" algn="just">
              <a:lnSpc>
                <a:spcPct val="100000"/>
              </a:lnSpc>
              <a:spcAft>
                <a:spcPts val="1200"/>
              </a:spcAft>
              <a:buNone/>
            </a:pPr>
            <a:r>
              <a:rPr lang="en-US" altLang="zh-TW" sz="2100" dirty="0"/>
              <a:t>Hourly data with a 0.25</a:t>
            </a:r>
            <a:r>
              <a:rPr lang="en-US" altLang="zh-TW" sz="2100" baseline="40000" dirty="0"/>
              <a:t>o</a:t>
            </a:r>
            <a:r>
              <a:rPr lang="en-US" altLang="zh-TW" sz="2100" dirty="0"/>
              <a:t> x 0.25</a:t>
            </a:r>
            <a:r>
              <a:rPr lang="en-US" altLang="zh-TW" sz="2100" baseline="40000" dirty="0"/>
              <a:t>o</a:t>
            </a:r>
            <a:r>
              <a:rPr lang="en-US" altLang="zh-TW" sz="2100" dirty="0"/>
              <a:t> horizontal resolution</a:t>
            </a:r>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3669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95352"/>
          </a:xfrm>
        </p:spPr>
        <p:txBody>
          <a:bodyPr>
            <a:normAutofit/>
          </a:bodyPr>
          <a:lstStyle/>
          <a:p>
            <a:pPr marL="342900" lvl="1" indent="-342900" algn="just">
              <a:lnSpc>
                <a:spcPct val="100000"/>
              </a:lnSpc>
            </a:pPr>
            <a:r>
              <a:rPr lang="en-US" altLang="zh-TW" sz="2300" b="1" dirty="0"/>
              <a:t>Identification of MPRBs:</a:t>
            </a:r>
          </a:p>
          <a:p>
            <a:pPr marL="800100" lvl="2" indent="-342900" algn="just">
              <a:lnSpc>
                <a:spcPct val="100000"/>
              </a:lnSpc>
            </a:pPr>
            <a:r>
              <a:rPr lang="en-US" altLang="zh-TW" sz="2100" b="1" dirty="0">
                <a:solidFill>
                  <a:srgbClr val="0070C0"/>
                </a:solidFill>
              </a:rPr>
              <a:t>Find MCSs</a:t>
            </a:r>
            <a:r>
              <a:rPr lang="en-US" altLang="zh-TW" sz="2100" b="1" dirty="0"/>
              <a:t>:</a:t>
            </a:r>
          </a:p>
          <a:p>
            <a:pPr marL="799200" lvl="2" indent="0" algn="just">
              <a:lnSpc>
                <a:spcPct val="100000"/>
              </a:lnSpc>
              <a:spcAft>
                <a:spcPts val="600"/>
              </a:spcAft>
              <a:buNone/>
            </a:pPr>
            <a:r>
              <a:rPr lang="en-US" altLang="zh-TW" sz="2100" dirty="0"/>
              <a:t>An MCS is defined when the area of radar </a:t>
            </a:r>
            <a:r>
              <a:rPr lang="en-US" altLang="zh-TW" sz="2100" b="1" dirty="0">
                <a:solidFill>
                  <a:srgbClr val="FF0000"/>
                </a:solidFill>
              </a:rPr>
              <a:t>reflectivity above 40 dB</a:t>
            </a:r>
            <a:r>
              <a:rPr lang="en-US" altLang="zh-TW" sz="2100" b="1" i="1" dirty="0">
                <a:solidFill>
                  <a:srgbClr val="FF0000"/>
                </a:solidFill>
              </a:rPr>
              <a:t>Z</a:t>
            </a:r>
            <a:r>
              <a:rPr lang="en-US" altLang="zh-TW" sz="2100" dirty="0"/>
              <a:t> in the radar mosaic </a:t>
            </a:r>
            <a:r>
              <a:rPr lang="en-US" altLang="zh-TW" sz="2100" b="1" dirty="0">
                <a:solidFill>
                  <a:srgbClr val="FF0000"/>
                </a:solidFill>
              </a:rPr>
              <a:t>persists at least 3 h</a:t>
            </a:r>
            <a:r>
              <a:rPr lang="en-US" altLang="zh-TW" sz="2100" dirty="0"/>
              <a:t> and the area with </a:t>
            </a:r>
            <a:r>
              <a:rPr lang="en-US" altLang="zh-TW" sz="2100" b="1" dirty="0">
                <a:solidFill>
                  <a:srgbClr val="FF0000"/>
                </a:solidFill>
              </a:rPr>
              <a:t>reflectivity above 30 dB</a:t>
            </a:r>
            <a:r>
              <a:rPr lang="en-US" altLang="zh-TW" sz="2100" b="1" i="1" dirty="0">
                <a:solidFill>
                  <a:srgbClr val="FF0000"/>
                </a:solidFill>
              </a:rPr>
              <a:t>Z</a:t>
            </a:r>
            <a:r>
              <a:rPr lang="en-US" altLang="zh-TW" sz="2100" b="1" dirty="0">
                <a:solidFill>
                  <a:srgbClr val="FF0000"/>
                </a:solidFill>
              </a:rPr>
              <a:t> longer than 100 km along at least one direction persists for longer than 3 h</a:t>
            </a:r>
            <a:r>
              <a:rPr lang="en-US" altLang="zh-TW" sz="2100" dirty="0"/>
              <a:t>.</a:t>
            </a:r>
          </a:p>
          <a:p>
            <a:pPr marL="800100" lvl="2" indent="-342900" algn="just">
              <a:lnSpc>
                <a:spcPct val="100000"/>
              </a:lnSpc>
            </a:pPr>
            <a:r>
              <a:rPr lang="en-US" altLang="zh-TW" sz="2100" b="1" dirty="0">
                <a:solidFill>
                  <a:srgbClr val="0070C0"/>
                </a:solidFill>
              </a:rPr>
              <a:t>Find rainbands in the identified MCSs</a:t>
            </a:r>
            <a:r>
              <a:rPr lang="en-US" altLang="zh-TW" sz="2100" b="1" dirty="0"/>
              <a:t>:</a:t>
            </a:r>
          </a:p>
          <a:p>
            <a:pPr marL="799200" lvl="2" indent="0" algn="just">
              <a:lnSpc>
                <a:spcPct val="100000"/>
              </a:lnSpc>
              <a:spcAft>
                <a:spcPts val="600"/>
              </a:spcAft>
              <a:buNone/>
            </a:pPr>
            <a:r>
              <a:rPr lang="en-US" altLang="zh-TW" sz="2100" dirty="0"/>
              <a:t>Rainbands are determined when the area with a continuous radar reflectivity above 40 dB</a:t>
            </a:r>
            <a:r>
              <a:rPr lang="en-US" altLang="zh-TW" sz="2100" i="1" dirty="0"/>
              <a:t>Z</a:t>
            </a:r>
            <a:r>
              <a:rPr lang="en-US" altLang="zh-TW" sz="2100" dirty="0"/>
              <a:t> exhibits a length of more than 30 km with a </a:t>
            </a:r>
            <a:r>
              <a:rPr lang="en-US" altLang="zh-TW" sz="2100" b="1" dirty="0">
                <a:solidFill>
                  <a:srgbClr val="FF0000"/>
                </a:solidFill>
              </a:rPr>
              <a:t>long-axis to short-axis ratio greater than 2</a:t>
            </a:r>
            <a:r>
              <a:rPr lang="en-US" altLang="zh-TW" sz="2100" dirty="0"/>
              <a:t>.</a:t>
            </a:r>
          </a:p>
          <a:p>
            <a:pPr marL="800100" lvl="2" indent="-342900" algn="just">
              <a:lnSpc>
                <a:spcPct val="100000"/>
              </a:lnSpc>
            </a:pPr>
            <a:r>
              <a:rPr lang="en-US" altLang="zh-TW" sz="2100" b="1" dirty="0">
                <a:solidFill>
                  <a:srgbClr val="0070C0"/>
                </a:solidFill>
              </a:rPr>
              <a:t>Find MPRBs</a:t>
            </a:r>
            <a:r>
              <a:rPr lang="en-US" altLang="zh-TW" sz="2100" b="1" dirty="0"/>
              <a:t>:</a:t>
            </a:r>
          </a:p>
          <a:p>
            <a:pPr marL="799200" lvl="2" indent="0" algn="just">
              <a:lnSpc>
                <a:spcPct val="100000"/>
              </a:lnSpc>
              <a:buNone/>
            </a:pPr>
            <a:r>
              <a:rPr lang="en-US" altLang="zh-TW" sz="2100" dirty="0"/>
              <a:t>MPRBs are defined when the following criteria are satisfied:</a:t>
            </a:r>
          </a:p>
          <a:p>
            <a:pPr marL="1142100" lvl="2" indent="-342900" algn="just">
              <a:lnSpc>
                <a:spcPct val="100000"/>
              </a:lnSpc>
              <a:buFont typeface="Wingdings" panose="05000000000000000000" pitchFamily="2" charset="2"/>
              <a:buChar char="ü"/>
            </a:pPr>
            <a:r>
              <a:rPr lang="en-US" altLang="zh-TW" sz="2100" dirty="0"/>
              <a:t>at least </a:t>
            </a:r>
            <a:r>
              <a:rPr lang="en-US" altLang="zh-TW" sz="2100" b="1" dirty="0">
                <a:solidFill>
                  <a:srgbClr val="FF0000"/>
                </a:solidFill>
              </a:rPr>
              <a:t>three rainbands</a:t>
            </a:r>
            <a:r>
              <a:rPr lang="en-US" altLang="zh-TW" sz="2100" dirty="0"/>
              <a:t> simultaneously exist for </a:t>
            </a:r>
            <a:r>
              <a:rPr lang="en-US" altLang="zh-TW" sz="2100" b="1" dirty="0">
                <a:solidFill>
                  <a:srgbClr val="FF0000"/>
                </a:solidFill>
              </a:rPr>
              <a:t>more than 20 min</a:t>
            </a:r>
          </a:p>
          <a:p>
            <a:pPr marL="1142100" lvl="2" indent="-342900" algn="just">
              <a:lnSpc>
                <a:spcPct val="100000"/>
              </a:lnSpc>
              <a:buFont typeface="Wingdings" panose="05000000000000000000" pitchFamily="2" charset="2"/>
              <a:buChar char="ü"/>
            </a:pPr>
            <a:r>
              <a:rPr lang="en-US" altLang="zh-TW" sz="2100" dirty="0"/>
              <a:t>the angles between the long axes of all rainbands are </a:t>
            </a:r>
            <a:r>
              <a:rPr lang="en-US" altLang="zh-TW" sz="2100" b="1" dirty="0">
                <a:solidFill>
                  <a:srgbClr val="FF0000"/>
                </a:solidFill>
              </a:rPr>
              <a:t>less than 45</a:t>
            </a:r>
            <a:r>
              <a:rPr lang="en-US" altLang="zh-TW" sz="2100" b="1" baseline="40000" dirty="0">
                <a:solidFill>
                  <a:srgbClr val="FF0000"/>
                </a:solidFill>
              </a:rPr>
              <a:t>o</a:t>
            </a:r>
          </a:p>
          <a:p>
            <a:pPr marL="1142100" lvl="2" indent="-342900" algn="just">
              <a:lnSpc>
                <a:spcPct val="100000"/>
              </a:lnSpc>
              <a:buFont typeface="Wingdings" panose="05000000000000000000" pitchFamily="2" charset="2"/>
              <a:buChar char="ü"/>
            </a:pPr>
            <a:r>
              <a:rPr lang="en-US" altLang="zh-TW" sz="2100" dirty="0"/>
              <a:t>On the entire major axis of any rainband within the examined MPRB, there exists at least one point through which a straight line parallel to the minor axis of the rainband intersects with other rainbands</a:t>
            </a:r>
          </a:p>
          <a:p>
            <a:pPr marL="342900" lvl="1" indent="-342900" algn="just">
              <a:lnSpc>
                <a:spcPct val="100000"/>
              </a:lnSpc>
              <a:spcAft>
                <a:spcPts val="6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959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6555</TotalTime>
  <Words>7281</Words>
  <Application>Microsoft Office PowerPoint</Application>
  <PresentationFormat>寬螢幕</PresentationFormat>
  <Paragraphs>380</Paragraphs>
  <Slides>29</Slides>
  <Notes>29</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29</vt:i4>
      </vt:variant>
    </vt:vector>
  </HeadingPairs>
  <TitlesOfParts>
    <vt:vector size="35" baseType="lpstr">
      <vt:lpstr>標楷體</vt:lpstr>
      <vt:lpstr>Arial</vt:lpstr>
      <vt:lpstr>Calibri</vt:lpstr>
      <vt:lpstr>Calibri Light</vt:lpstr>
      <vt:lpstr>Wingdings</vt:lpstr>
      <vt:lpstr>1_Office 佈景主題</vt:lpstr>
      <vt:lpstr>Paper review</vt:lpstr>
      <vt:lpstr>General Features of MCSs with the Organization of Multiple Parallel Rainbands in China</vt:lpstr>
      <vt:lpstr>Outline</vt:lpstr>
      <vt:lpstr>Introduction</vt:lpstr>
      <vt:lpstr>Introduction</vt:lpstr>
      <vt:lpstr>Introduction</vt:lpstr>
      <vt:lpstr>Introduction</vt:lpstr>
      <vt:lpstr>Data and Methods</vt:lpstr>
      <vt:lpstr>Data and Methods</vt:lpstr>
      <vt:lpstr>Data and Methods</vt:lpstr>
      <vt:lpstr>Data and Methods</vt:lpstr>
      <vt:lpstr>Data and Methods</vt:lpstr>
      <vt:lpstr>Data and Methods</vt:lpstr>
      <vt:lpstr>Data and Methods</vt:lpstr>
      <vt:lpstr>Organizational Transformation of MPRBs</vt:lpstr>
      <vt:lpstr>Geographical Distribution of MPRBs</vt:lpstr>
      <vt:lpstr>Background Circulation Analysis</vt:lpstr>
      <vt:lpstr>Vertical Wind Shear (VWS) Analysis</vt:lpstr>
      <vt:lpstr>Vertical Wind Shear (VWS) Analysis</vt:lpstr>
      <vt:lpstr>Seasonal Distribution of MPRBs</vt:lpstr>
      <vt:lpstr>Temporal Distribution of MPRBs </vt:lpstr>
      <vt:lpstr>Movement Direction and Speed of MPRBs </vt:lpstr>
      <vt:lpstr>Morphology: Training Effect and Back Building</vt:lpstr>
      <vt:lpstr>Morphology: Back Building</vt:lpstr>
      <vt:lpstr>Morphology: Number of Rainbands</vt:lpstr>
      <vt:lpstr>Precipitation Features of MPRBs</vt:lpstr>
      <vt:lpstr>Precipitation Features of MPRBs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review</dc:title>
  <dc:creator>品瑞 朱</dc:creator>
  <cp:lastModifiedBy>品瑞 朱</cp:lastModifiedBy>
  <cp:revision>212</cp:revision>
  <dcterms:created xsi:type="dcterms:W3CDTF">2024-05-18T18:34:39Z</dcterms:created>
  <dcterms:modified xsi:type="dcterms:W3CDTF">2024-05-28T10:45:40Z</dcterms:modified>
</cp:coreProperties>
</file>