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9" r:id="rId3"/>
    <p:sldId id="258" r:id="rId4"/>
    <p:sldId id="281" r:id="rId5"/>
    <p:sldId id="282" r:id="rId6"/>
    <p:sldId id="283" r:id="rId7"/>
    <p:sldId id="284" r:id="rId8"/>
    <p:sldId id="285" r:id="rId9"/>
    <p:sldId id="286" r:id="rId10"/>
    <p:sldId id="267" r:id="rId11"/>
    <p:sldId id="287" r:id="rId12"/>
    <p:sldId id="265" r:id="rId13"/>
    <p:sldId id="266" r:id="rId14"/>
    <p:sldId id="288" r:id="rId15"/>
    <p:sldId id="289" r:id="rId16"/>
    <p:sldId id="290" r:id="rId17"/>
    <p:sldId id="291" r:id="rId18"/>
    <p:sldId id="292" r:id="rId19"/>
    <p:sldId id="293" r:id="rId20"/>
    <p:sldId id="294" r:id="rId21"/>
    <p:sldId id="297" r:id="rId22"/>
    <p:sldId id="298" r:id="rId23"/>
    <p:sldId id="295" r:id="rId24"/>
    <p:sldId id="277" r:id="rId25"/>
    <p:sldId id="278" r:id="rId26"/>
    <p:sldId id="279" r:id="rId27"/>
    <p:sldId id="280" r:id="rId28"/>
    <p:sldId id="296" r:id="rId29"/>
    <p:sldId id="299" r:id="rId30"/>
    <p:sldId id="300" r:id="rId31"/>
    <p:sldId id="301" r:id="rId32"/>
    <p:sldId id="353" r:id="rId3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p:scale>
          <a:sx n="70" d="100"/>
          <a:sy n="70" d="100"/>
        </p:scale>
        <p:origin x="5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10F89-115B-4FA6-81D7-72C74B28C408}" type="datetimeFigureOut">
              <a:rPr lang="zh-TW" altLang="en-US" smtClean="0"/>
              <a:t>2024/3/29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725C8-9624-40DB-B21E-D0767B3C5F2E}" type="slidenum">
              <a:rPr lang="zh-TW" altLang="en-US" smtClean="0"/>
              <a:t>‹#›</a:t>
            </a:fld>
            <a:endParaRPr lang="zh-TW" altLang="en-US"/>
          </a:p>
        </p:txBody>
      </p:sp>
    </p:spTree>
    <p:extLst>
      <p:ext uri="{BB962C8B-B14F-4D97-AF65-F5344CB8AC3E}">
        <p14:creationId xmlns:p14="http://schemas.microsoft.com/office/powerpoint/2010/main" val="367666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大家午安</a:t>
            </a:r>
            <a:r>
              <a:rPr lang="en-US" altLang="zh-TW" dirty="0"/>
              <a:t>~</a:t>
            </a:r>
            <a:r>
              <a:rPr lang="zh-TW" altLang="en-US" dirty="0"/>
              <a:t>今天由我負責幫大家進行</a:t>
            </a:r>
            <a:r>
              <a:rPr lang="en-US" altLang="zh-TW" dirty="0"/>
              <a:t>paper review</a:t>
            </a:r>
            <a:r>
              <a:rPr lang="zh-TW" altLang="en-US" dirty="0"/>
              <a:t>。</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341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首先，為了分析對流層頂的狀況隨時間之演變，作者使用了</a:t>
                </a:r>
                <a:r>
                  <a:rPr lang="en-US" altLang="zh-TW" dirty="0"/>
                  <a:t>PV tendency equation</a:t>
                </a:r>
                <a:r>
                  <a:rPr lang="zh-TW" altLang="en-US" dirty="0"/>
                  <a:t>進行了位渦收支分析。</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這條式子就是</a:t>
                </a:r>
                <a:r>
                  <a:rPr lang="en-US" altLang="zh-TW" dirty="0"/>
                  <a:t>PV tendency equation</a:t>
                </a:r>
                <a:r>
                  <a:rPr lang="zh-TW" altLang="en-US" dirty="0"/>
                  <a:t>，其中大寫的</a:t>
                </a:r>
                <a:r>
                  <a:rPr lang="en-US" altLang="zh-TW" dirty="0"/>
                  <a:t>P</a:t>
                </a:r>
                <a:r>
                  <a:rPr lang="zh-TW" altLang="en-US" dirty="0"/>
                  <a:t>為</a:t>
                </a:r>
                <a:r>
                  <a:rPr lang="en-US" altLang="zh-TW" dirty="0"/>
                  <a:t>Ertel’s potential vorticity</a:t>
                </a:r>
                <a:r>
                  <a:rPr lang="zh-TW" altLang="en-US" dirty="0"/>
                  <a:t> </a:t>
                </a:r>
                <a:r>
                  <a:rPr lang="en-US" altLang="zh-TW" dirty="0"/>
                  <a:t>(</a:t>
                </a:r>
                <a:r>
                  <a:rPr lang="zh-TW" altLang="en-US" dirty="0"/>
                  <a:t>直接由</a:t>
                </a:r>
                <a:r>
                  <a:rPr lang="en-US" altLang="zh-TW" dirty="0"/>
                  <a:t>ERA5</a:t>
                </a:r>
                <a:r>
                  <a:rPr lang="zh-TW" altLang="en-US" dirty="0"/>
                  <a:t> </a:t>
                </a:r>
                <a:r>
                  <a:rPr lang="en-US" altLang="zh-TW" dirty="0"/>
                  <a:t>dataset</a:t>
                </a:r>
                <a:r>
                  <a:rPr lang="zh-TW" altLang="en-US" dirty="0"/>
                  <a:t>反演出</a:t>
                </a:r>
                <a:r>
                  <a:rPr lang="en-US" altLang="zh-TW" dirty="0"/>
                  <a:t>)</a:t>
                </a:r>
                <a:r>
                  <a:rPr lang="zh-TW" altLang="en-US" dirty="0"/>
                  <a:t>，小寫的</a:t>
                </a:r>
                <a:r>
                  <a:rPr lang="en-US" altLang="zh-TW" dirty="0"/>
                  <a:t>p</a:t>
                </a:r>
                <a:r>
                  <a:rPr lang="zh-TW" altLang="en-US" dirty="0"/>
                  <a:t>為</a:t>
                </a:r>
                <a:r>
                  <a:rPr lang="en-US" altLang="zh-TW" dirty="0"/>
                  <a:t>pressure</a:t>
                </a:r>
                <a:r>
                  <a:rPr lang="zh-TW" altLang="en-US" dirty="0"/>
                  <a:t>，</a:t>
                </a:r>
                <a:r>
                  <a:rPr lang="en-US" altLang="zh-TW" dirty="0"/>
                  <a:t>zeta</a:t>
                </a:r>
                <a:r>
                  <a:rPr lang="zh-TW" altLang="en-US" dirty="0"/>
                  <a:t>為相對渦度，</a:t>
                </a:r>
                <a:r>
                  <a:rPr lang="en-US" altLang="zh-TW" dirty="0"/>
                  <a:t>f</a:t>
                </a:r>
                <a:r>
                  <a:rPr lang="zh-TW" altLang="en-US" dirty="0"/>
                  <a:t>為行星渦度，而因為非絕熱作用所造成之位溫隨時間的變化</a:t>
                </a:r>
                <a:r>
                  <a:rPr lang="en-US" altLang="zh-TW" dirty="0"/>
                  <a:t>(</a:t>
                </a:r>
                <a14:m>
                  <m:oMath xmlns:m="http://schemas.openxmlformats.org/officeDocument/2006/math">
                    <m:sSub>
                      <m:sSubPr>
                        <m:ctrlPr>
                          <a:rPr lang="en-US" altLang="zh-TW" sz="1200" i="1" smtClean="0">
                            <a:latin typeface="Cambria Math" panose="02040503050406030204" pitchFamily="18" charset="0"/>
                          </a:rPr>
                        </m:ctrlPr>
                      </m:sSubPr>
                      <m:e>
                        <m:acc>
                          <m:accPr>
                            <m:chr m:val="̇"/>
                            <m:ctrlPr>
                              <a:rPr lang="en-US" altLang="zh-TW" sz="1200" i="1">
                                <a:latin typeface="Cambria Math" panose="02040503050406030204" pitchFamily="18" charset="0"/>
                              </a:rPr>
                            </m:ctrlPr>
                          </m:accPr>
                          <m:e>
                            <m:r>
                              <a:rPr lang="zh-TW" altLang="en-US" sz="1200" i="1">
                                <a:latin typeface="Cambria Math" panose="02040503050406030204" pitchFamily="18" charset="0"/>
                              </a:rPr>
                              <m:t>𝜃</m:t>
                            </m:r>
                          </m:e>
                        </m:acc>
                      </m:e>
                      <m:sub>
                        <m:r>
                          <a:rPr lang="en-US" altLang="zh-TW" sz="1200" i="1">
                            <a:latin typeface="Cambria Math" panose="02040503050406030204" pitchFamily="18" charset="0"/>
                          </a:rPr>
                          <m:t>𝐷𝑖𝑎</m:t>
                        </m:r>
                      </m:sub>
                    </m:sSub>
                  </m:oMath>
                </a14:m>
                <a:r>
                  <a:rPr lang="en-US" altLang="zh-TW" dirty="0"/>
                  <a:t>)</a:t>
                </a:r>
                <a:r>
                  <a:rPr lang="zh-TW" altLang="en-US" dirty="0"/>
                  <a:t>則如下方之</a:t>
                </a:r>
                <a:r>
                  <a:rPr lang="en-US" altLang="zh-TW" dirty="0"/>
                  <a:t>Poisson equation</a:t>
                </a:r>
                <a:r>
                  <a:rPr lang="zh-TW" altLang="en-US" dirty="0"/>
                  <a:t>所示。</a:t>
                </a:r>
                <a:endParaRPr lang="en-US" altLang="zh-TW" dirty="0"/>
              </a:p>
              <a:p>
                <a:endParaRPr lang="en-US" altLang="zh-TW" dirty="0"/>
              </a:p>
              <a:p>
                <a:r>
                  <a:rPr lang="zh-TW" altLang="en-US" dirty="0"/>
                  <a:t>回到</a:t>
                </a:r>
                <a:r>
                  <a:rPr lang="en-US" altLang="zh-TW" dirty="0"/>
                  <a:t>PV tendency equation</a:t>
                </a:r>
                <a:r>
                  <a:rPr lang="zh-TW" altLang="en-US" dirty="0"/>
                  <a:t>，等號左側這項為局地的位渦隨時間的變化，直接由</a:t>
                </a:r>
                <a:r>
                  <a:rPr lang="en-US" altLang="zh-TW" dirty="0"/>
                  <a:t>ERA5</a:t>
                </a:r>
                <a:r>
                  <a:rPr lang="zh-TW" altLang="en-US" dirty="0"/>
                  <a:t>的</a:t>
                </a:r>
                <a:r>
                  <a:rPr lang="en-US" altLang="zh-TW" dirty="0"/>
                  <a:t>PV</a:t>
                </a:r>
                <a:r>
                  <a:rPr lang="zh-TW" altLang="en-US" dirty="0"/>
                  <a:t>來計算；等號右側的前三項為位渦的水平平流與垂直平流項，而後三項則合稱為</a:t>
                </a:r>
                <a:r>
                  <a:rPr lang="en-US" altLang="zh-TW" dirty="0"/>
                  <a:t>diabatic PV generation</a:t>
                </a:r>
                <a:r>
                  <a:rPr lang="zh-TW" altLang="en-US" dirty="0"/>
                  <a:t>，即由非絕熱過程所產生的位渦。</a:t>
                </a:r>
                <a:endParaRPr lang="en-US" altLang="zh-TW" dirty="0"/>
              </a:p>
              <a:p>
                <a:endParaRPr lang="en-US" altLang="zh-TW" dirty="0"/>
              </a:p>
              <a:p>
                <a:r>
                  <a:rPr lang="en-US" altLang="zh-TW" b="1" dirty="0"/>
                  <a:t>【</a:t>
                </a:r>
                <a:r>
                  <a:rPr lang="zh-TW" altLang="en-US" b="1" dirty="0"/>
                  <a:t>備註但不講的部分</a:t>
                </a:r>
                <a:r>
                  <a:rPr lang="en-US" altLang="zh-TW" b="1" dirty="0"/>
                  <a:t>】</a:t>
                </a:r>
              </a:p>
              <a:p>
                <a:r>
                  <a:rPr lang="zh-TW" altLang="en-US" dirty="0"/>
                  <a:t>由於大氣穩定層化的性質，</a:t>
                </a:r>
                <a:r>
                  <a:rPr lang="en-US" altLang="zh-TW" dirty="0"/>
                  <a:t>diabatic PV generation</a:t>
                </a:r>
                <a:r>
                  <a:rPr lang="zh-TW" altLang="en-US" dirty="0"/>
                  <a:t>又以</a:t>
                </a:r>
                <a:r>
                  <a:rPr lang="en-US" altLang="zh-TW" dirty="0"/>
                  <a:t>(</a:t>
                </a:r>
                <a:r>
                  <a:rPr lang="en-US" altLang="zh-TW" dirty="0" err="1"/>
                  <a:t>zeta+f</a:t>
                </a:r>
                <a:r>
                  <a:rPr lang="en-US" altLang="zh-TW" dirty="0"/>
                  <a:t>) * d(</a:t>
                </a:r>
                <a:r>
                  <a:rPr lang="en-US" altLang="zh-TW" dirty="0" err="1"/>
                  <a:t>theta_dot</a:t>
                </a:r>
                <a:r>
                  <a:rPr lang="en-US" altLang="zh-TW" dirty="0"/>
                  <a:t>)/dt</a:t>
                </a:r>
                <a:r>
                  <a:rPr lang="zh-TW" altLang="en-US" dirty="0"/>
                  <a:t>這項為最主要的貢獻者。</a:t>
                </a:r>
                <a:endParaRPr lang="en-US" altLang="zh-TW" dirty="0"/>
              </a:p>
              <a:p>
                <a:endParaRPr lang="zh-TW" altLang="en-US" dirty="0"/>
              </a:p>
            </p:txBody>
          </p:sp>
        </mc:Choice>
        <mc:Fallback>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首先，為了分析對流層頂的狀況隨時間之演變，作者使用了</a:t>
                </a:r>
                <a:r>
                  <a:rPr lang="en-US" altLang="zh-TW" dirty="0"/>
                  <a:t>PV tendency equation</a:t>
                </a:r>
                <a:r>
                  <a:rPr lang="zh-TW" altLang="en-US" dirty="0"/>
                  <a:t>進行了位渦收支分析。</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這條式子就是</a:t>
                </a:r>
                <a:r>
                  <a:rPr lang="en-US" altLang="zh-TW" dirty="0"/>
                  <a:t>PV tendency equation</a:t>
                </a:r>
                <a:r>
                  <a:rPr lang="zh-TW" altLang="en-US" dirty="0"/>
                  <a:t>，其中大寫的</a:t>
                </a:r>
                <a:r>
                  <a:rPr lang="en-US" altLang="zh-TW" dirty="0"/>
                  <a:t>P</a:t>
                </a:r>
                <a:r>
                  <a:rPr lang="zh-TW" altLang="en-US" dirty="0"/>
                  <a:t>為</a:t>
                </a:r>
                <a:r>
                  <a:rPr lang="en-US" altLang="zh-TW" dirty="0"/>
                  <a:t>Ertel’s potential vorticity</a:t>
                </a:r>
                <a:r>
                  <a:rPr lang="zh-TW" altLang="en-US" dirty="0"/>
                  <a:t> </a:t>
                </a:r>
                <a:r>
                  <a:rPr lang="en-US" altLang="zh-TW" dirty="0"/>
                  <a:t>(</a:t>
                </a:r>
                <a:r>
                  <a:rPr lang="zh-TW" altLang="en-US" dirty="0"/>
                  <a:t>直接由</a:t>
                </a:r>
                <a:r>
                  <a:rPr lang="en-US" altLang="zh-TW" dirty="0"/>
                  <a:t>ERA5</a:t>
                </a:r>
                <a:r>
                  <a:rPr lang="zh-TW" altLang="en-US" dirty="0"/>
                  <a:t> </a:t>
                </a:r>
                <a:r>
                  <a:rPr lang="en-US" altLang="zh-TW" dirty="0"/>
                  <a:t>dataset</a:t>
                </a:r>
                <a:r>
                  <a:rPr lang="zh-TW" altLang="en-US" dirty="0"/>
                  <a:t>反演出</a:t>
                </a:r>
                <a:r>
                  <a:rPr lang="en-US" altLang="zh-TW" dirty="0"/>
                  <a:t>)</a:t>
                </a:r>
                <a:r>
                  <a:rPr lang="zh-TW" altLang="en-US" dirty="0"/>
                  <a:t>，小寫的</a:t>
                </a:r>
                <a:r>
                  <a:rPr lang="en-US" altLang="zh-TW" dirty="0"/>
                  <a:t>p</a:t>
                </a:r>
                <a:r>
                  <a:rPr lang="zh-TW" altLang="en-US" dirty="0"/>
                  <a:t>為</a:t>
                </a:r>
                <a:r>
                  <a:rPr lang="en-US" altLang="zh-TW" dirty="0"/>
                  <a:t>pressure</a:t>
                </a:r>
                <a:r>
                  <a:rPr lang="zh-TW" altLang="en-US" dirty="0"/>
                  <a:t>，</a:t>
                </a:r>
                <a:r>
                  <a:rPr lang="en-US" altLang="zh-TW" dirty="0"/>
                  <a:t>zeta</a:t>
                </a:r>
                <a:r>
                  <a:rPr lang="zh-TW" altLang="en-US" dirty="0"/>
                  <a:t>為相對渦度，</a:t>
                </a:r>
                <a:r>
                  <a:rPr lang="en-US" altLang="zh-TW" dirty="0"/>
                  <a:t>f</a:t>
                </a:r>
                <a:r>
                  <a:rPr lang="zh-TW" altLang="en-US" dirty="0"/>
                  <a:t>為行星渦度，而因為非絕熱作用所造成之位溫隨時間的變化</a:t>
                </a:r>
                <a:r>
                  <a:rPr lang="en-US" altLang="zh-TW" dirty="0"/>
                  <a:t>(</a:t>
                </a:r>
                <a:r>
                  <a:rPr lang="zh-TW" altLang="en-US" sz="1200" i="0">
                    <a:latin typeface="Cambria Math" panose="02040503050406030204" pitchFamily="18" charset="0"/>
                  </a:rPr>
                  <a:t>𝜃</a:t>
                </a:r>
                <a:r>
                  <a:rPr lang="en-US" altLang="zh-TW" sz="1200" i="0">
                    <a:latin typeface="Cambria Math" panose="02040503050406030204" pitchFamily="18" charset="0"/>
                  </a:rPr>
                  <a:t> ̇_𝐷𝑖𝑎</a:t>
                </a:r>
                <a:r>
                  <a:rPr lang="en-US" altLang="zh-TW" dirty="0"/>
                  <a:t>)</a:t>
                </a:r>
                <a:r>
                  <a:rPr lang="zh-TW" altLang="en-US" dirty="0"/>
                  <a:t>則如下方之</a:t>
                </a:r>
                <a:r>
                  <a:rPr lang="en-US" altLang="zh-TW" dirty="0"/>
                  <a:t>Poisson equation</a:t>
                </a:r>
                <a:r>
                  <a:rPr lang="zh-TW" altLang="en-US" dirty="0"/>
                  <a:t>所示。</a:t>
                </a:r>
                <a:endParaRPr lang="en-US" altLang="zh-TW" dirty="0"/>
              </a:p>
              <a:p>
                <a:endParaRPr lang="en-US" altLang="zh-TW" dirty="0"/>
              </a:p>
              <a:p>
                <a:r>
                  <a:rPr lang="zh-TW" altLang="en-US" dirty="0"/>
                  <a:t>回到</a:t>
                </a:r>
                <a:r>
                  <a:rPr lang="en-US" altLang="zh-TW" dirty="0"/>
                  <a:t>PV tendency equation</a:t>
                </a:r>
                <a:r>
                  <a:rPr lang="zh-TW" altLang="en-US" dirty="0"/>
                  <a:t>，等號左側這項為局地的位渦隨時間的變化，直接由</a:t>
                </a:r>
                <a:r>
                  <a:rPr lang="en-US" altLang="zh-TW" dirty="0"/>
                  <a:t>ERA5</a:t>
                </a:r>
                <a:r>
                  <a:rPr lang="zh-TW" altLang="en-US" dirty="0"/>
                  <a:t>的</a:t>
                </a:r>
                <a:r>
                  <a:rPr lang="en-US" altLang="zh-TW" dirty="0"/>
                  <a:t>PV</a:t>
                </a:r>
                <a:r>
                  <a:rPr lang="zh-TW" altLang="en-US" dirty="0"/>
                  <a:t>來計算；等號右側的前三項為位渦的水平平流與垂直平流項，而後三項則合稱為</a:t>
                </a:r>
                <a:r>
                  <a:rPr lang="en-US" altLang="zh-TW" dirty="0"/>
                  <a:t>diabatic PV generation</a:t>
                </a:r>
                <a:r>
                  <a:rPr lang="zh-TW" altLang="en-US" dirty="0"/>
                  <a:t>，即由非絕熱過程所產生的位渦。</a:t>
                </a:r>
                <a:endParaRPr lang="en-US" altLang="zh-TW" dirty="0"/>
              </a:p>
              <a:p>
                <a:endParaRPr lang="en-US" altLang="zh-TW" dirty="0"/>
              </a:p>
              <a:p>
                <a:r>
                  <a:rPr lang="en-US" altLang="zh-TW" b="1" dirty="0"/>
                  <a:t>【</a:t>
                </a:r>
                <a:r>
                  <a:rPr lang="zh-TW" altLang="en-US" b="1" dirty="0"/>
                  <a:t>備註但不講的部分</a:t>
                </a:r>
                <a:r>
                  <a:rPr lang="en-US" altLang="zh-TW" b="1" dirty="0"/>
                  <a:t>】</a:t>
                </a:r>
              </a:p>
              <a:p>
                <a:r>
                  <a:rPr lang="zh-TW" altLang="en-US" dirty="0"/>
                  <a:t>由於大氣穩定層化的性質，</a:t>
                </a:r>
                <a:r>
                  <a:rPr lang="en-US" altLang="zh-TW" dirty="0"/>
                  <a:t>diabatic PV generation</a:t>
                </a:r>
                <a:r>
                  <a:rPr lang="zh-TW" altLang="en-US" dirty="0"/>
                  <a:t>又以</a:t>
                </a:r>
                <a:r>
                  <a:rPr lang="en-US" altLang="zh-TW" dirty="0"/>
                  <a:t>(</a:t>
                </a:r>
                <a:r>
                  <a:rPr lang="en-US" altLang="zh-TW" dirty="0" err="1"/>
                  <a:t>zeta+f</a:t>
                </a:r>
                <a:r>
                  <a:rPr lang="en-US" altLang="zh-TW" dirty="0"/>
                  <a:t>) * d(</a:t>
                </a:r>
                <a:r>
                  <a:rPr lang="en-US" altLang="zh-TW" dirty="0" err="1"/>
                  <a:t>theta_dot</a:t>
                </a:r>
                <a:r>
                  <a:rPr lang="en-US" altLang="zh-TW" dirty="0"/>
                  <a:t>)/dt</a:t>
                </a:r>
                <a:r>
                  <a:rPr lang="zh-TW" altLang="en-US" dirty="0"/>
                  <a:t>這項為最主要的貢獻者。</a:t>
                </a:r>
                <a:endParaRPr lang="en-US" altLang="zh-TW"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0228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在本研究中，作者將位渦的水平平流再進一步拆解為由旋轉風所造成的水平平流與由輻散風所造成的水平平流。之所以能夠這麼做，主要是基於</a:t>
            </a:r>
            <a:r>
              <a:rPr lang="en-US" altLang="zh-TW" sz="1200" dirty="0"/>
              <a:t>Helmholtz decomposition theorem</a:t>
            </a:r>
            <a:r>
              <a:rPr lang="zh-TW" altLang="en-US" sz="1200" dirty="0"/>
              <a:t>。</a:t>
            </a:r>
            <a:endParaRPr lang="en-US" altLang="zh-TW" sz="1200" dirty="0"/>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en-US" altLang="zh-TW" sz="1200" dirty="0"/>
              <a:t>Helmholtz decomposition theorem</a:t>
            </a:r>
            <a:r>
              <a:rPr lang="zh-TW" altLang="en-US" sz="1200" dirty="0"/>
              <a:t>告訴我們，在給定適當邊界條件的情況下，任何向量均可獨一無二地被分解為兩個部分，其一為旋轉場，其二則為輻合輻散場，因此，水平平流自然而然就能拆解為旋轉風的貢獻與輻散風的貢獻兩部分。</a:t>
            </a:r>
            <a:endParaRPr lang="en-US" altLang="zh-TW" sz="1200" dirty="0"/>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zh-TW" altLang="en-US" sz="1200" dirty="0"/>
              <a:t>而旋轉風與輻散風則可能與以下幾個因素相關。</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97344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接著，為了了解豪大雨事件中，大氣的垂直運動分布，以及知道這些垂直運動主要是由何種因素所貢獻，作者使用了</a:t>
            </a:r>
            <a:r>
              <a:rPr lang="en-US" altLang="zh-TW" dirty="0"/>
              <a:t>Q</a:t>
            </a:r>
            <a:r>
              <a:rPr lang="zh-TW" altLang="en-US" dirty="0"/>
              <a:t>向量形式的</a:t>
            </a:r>
            <a:r>
              <a:rPr lang="en-US" altLang="zh-TW" dirty="0"/>
              <a:t>QG omega equation</a:t>
            </a:r>
            <a:r>
              <a:rPr lang="zh-TW" altLang="en-US" dirty="0"/>
              <a:t>進行診斷。</a:t>
            </a:r>
            <a:endParaRPr lang="en-US" altLang="zh-TW" dirty="0"/>
          </a:p>
          <a:p>
            <a:endParaRPr lang="en-US" altLang="zh-TW" dirty="0"/>
          </a:p>
          <a:p>
            <a:r>
              <a:rPr lang="en-US" altLang="zh-TW" dirty="0"/>
              <a:t>(</a:t>
            </a:r>
            <a:r>
              <a:rPr lang="zh-TW" altLang="en-US" dirty="0"/>
              <a:t>開始照著投影片介紹這條方程式，</a:t>
            </a:r>
            <a:r>
              <a:rPr lang="en-US" altLang="zh-TW" dirty="0"/>
              <a:t>L</a:t>
            </a:r>
            <a:r>
              <a:rPr lang="zh-TW" altLang="en-US" dirty="0"/>
              <a:t>是橢圓微分算子</a:t>
            </a:r>
            <a:r>
              <a:rPr lang="en-US" altLang="zh-TW" dirty="0"/>
              <a:t>)</a:t>
            </a:r>
          </a:p>
          <a:p>
            <a:endParaRPr lang="en-US" altLang="zh-TW" dirty="0"/>
          </a:p>
          <a:p>
            <a:r>
              <a:rPr lang="zh-TW" altLang="en-US" dirty="0"/>
              <a:t>需特別注意的是，</a:t>
            </a:r>
            <a:r>
              <a:rPr lang="en-US" altLang="zh-TW" dirty="0"/>
              <a:t>f0</a:t>
            </a:r>
            <a:r>
              <a:rPr lang="zh-TW" altLang="en-US" dirty="0"/>
              <a:t>是在北緯</a:t>
            </a:r>
            <a:r>
              <a:rPr lang="en-US" altLang="zh-TW" dirty="0"/>
              <a:t>38</a:t>
            </a:r>
            <a:r>
              <a:rPr lang="zh-TW" altLang="en-US" dirty="0"/>
              <a:t>度時的科氏參數，而</a:t>
            </a:r>
            <a:r>
              <a:rPr lang="en-US" altLang="zh-TW" dirty="0"/>
              <a:t>beta_0</a:t>
            </a:r>
            <a:r>
              <a:rPr lang="zh-TW" altLang="en-US" dirty="0"/>
              <a:t>則是在北緯</a:t>
            </a:r>
            <a:r>
              <a:rPr lang="en-US" altLang="zh-TW" dirty="0"/>
              <a:t>38</a:t>
            </a:r>
            <a:r>
              <a:rPr lang="zh-TW" altLang="en-US" dirty="0"/>
              <a:t>度時的南北向行星渦度梯度，這是為了配合南韓地區所在的緯度而採用的設定，和一般大氣動力學中設定為北緯</a:t>
            </a:r>
            <a:r>
              <a:rPr lang="en-US" altLang="zh-TW" dirty="0"/>
              <a:t>45</a:t>
            </a:r>
            <a:r>
              <a:rPr lang="zh-TW" altLang="en-US" dirty="0"/>
              <a:t>度是不同的，故在此提出和大家說明。</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9326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開始照著投影片介紹各項的物理意義，等號右手邊的第一項為動力項，第三項則為非絕熱項</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而第二項</a:t>
            </a:r>
            <a:r>
              <a:rPr lang="en-US" altLang="zh-TW" dirty="0"/>
              <a:t>planetary vorticity advection by thermal wind</a:t>
            </a:r>
            <a:r>
              <a:rPr lang="zh-TW" altLang="en-US" dirty="0"/>
              <a:t>在稍後分析時會忽略，因為其尺度與貢獻都很小。</a:t>
            </a:r>
            <a:endParaRPr lang="en-US" altLang="zh-TW" dirty="0"/>
          </a:p>
          <a:p>
            <a:endParaRPr lang="en-US" altLang="zh-TW" dirty="0"/>
          </a:p>
          <a:p>
            <a:r>
              <a:rPr lang="zh-TW" altLang="en-US" dirty="0"/>
              <a:t>如果我們想要知道各項所貢獻的垂直速度究竟有多少，我們可以透過中間這三條式子來計算，也就是將其對於</a:t>
            </a:r>
            <a:r>
              <a:rPr lang="en-US" altLang="zh-TW" dirty="0"/>
              <a:t>L</a:t>
            </a:r>
            <a:r>
              <a:rPr lang="zh-TW" altLang="en-US" dirty="0"/>
              <a:t>這個微分算子進行反運算，得到</a:t>
            </a:r>
            <a:r>
              <a:rPr lang="en-US" altLang="zh-TW" dirty="0" err="1"/>
              <a:t>omega_dynamic</a:t>
            </a:r>
            <a:r>
              <a:rPr lang="en-US" altLang="zh-TW" dirty="0"/>
              <a:t>, </a:t>
            </a:r>
            <a:r>
              <a:rPr lang="en-US" altLang="zh-TW" dirty="0" err="1"/>
              <a:t>omega_beta</a:t>
            </a:r>
            <a:r>
              <a:rPr lang="zh-TW" altLang="en-US" dirty="0"/>
              <a:t>與</a:t>
            </a:r>
            <a:r>
              <a:rPr lang="en-US" altLang="zh-TW" dirty="0" err="1"/>
              <a:t>omega_diabatic</a:t>
            </a:r>
            <a:r>
              <a:rPr lang="zh-TW" altLang="en-US" dirty="0"/>
              <a:t>。把這些項目相加後，就可以得到由</a:t>
            </a:r>
            <a:r>
              <a:rPr lang="en-US" altLang="zh-TW" dirty="0"/>
              <a:t>QG forcing</a:t>
            </a:r>
            <a:r>
              <a:rPr lang="zh-TW" altLang="en-US" dirty="0"/>
              <a:t>所產生的垂直速度</a:t>
            </a:r>
            <a:r>
              <a:rPr lang="en-US" altLang="zh-TW" dirty="0"/>
              <a:t>(omega QG)</a:t>
            </a:r>
            <a:r>
              <a:rPr lang="zh-TW" altLang="en-US" dirty="0"/>
              <a:t>，注意此處我們還有加上因各種邊界層過程</a:t>
            </a:r>
            <a:r>
              <a:rPr lang="en-US" altLang="zh-TW" dirty="0"/>
              <a:t>(boundary layer processes)</a:t>
            </a:r>
            <a:r>
              <a:rPr lang="zh-TW" altLang="en-US" dirty="0"/>
              <a:t>所產生的垂直速度</a:t>
            </a:r>
            <a:r>
              <a:rPr lang="en-US" altLang="zh-TW" dirty="0" err="1"/>
              <a:t>omega_boundary</a:t>
            </a:r>
            <a:r>
              <a:rPr lang="zh-TW" altLang="en-US" dirty="0"/>
              <a:t>，當系統位在青藏高原東側的山麓地區時會較顯著，其餘時間則可忽略。</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7313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我們剛剛提過，作者總共選出了</a:t>
            </a:r>
            <a:r>
              <a:rPr lang="en-US" altLang="zh-TW" dirty="0"/>
              <a:t>68</a:t>
            </a:r>
            <a:r>
              <a:rPr lang="zh-TW" altLang="en-US" dirty="0"/>
              <a:t>場由熱帶氣旋所誘發的豪大雨事件，而這張圖就是這</a:t>
            </a:r>
            <a:r>
              <a:rPr lang="en-US" altLang="zh-TW" dirty="0"/>
              <a:t>68</a:t>
            </a:r>
            <a:r>
              <a:rPr lang="zh-TW" altLang="en-US" dirty="0"/>
              <a:t>個熱帶氣旋的路徑分布。圖上實線的顏色代表不同的強度，或說不同的階段：橘色為熱帶性低氣壓；紫色為颱風；藍色則為溫帶氣旋，也就是經歷過</a:t>
            </a:r>
            <a:r>
              <a:rPr lang="en-US" altLang="zh-TW" dirty="0"/>
              <a:t>extratropical</a:t>
            </a:r>
            <a:r>
              <a:rPr lang="zh-TW" altLang="en-US" dirty="0"/>
              <a:t> </a:t>
            </a:r>
            <a:r>
              <a:rPr lang="en-US" altLang="zh-TW" dirty="0"/>
              <a:t>transition</a:t>
            </a:r>
            <a:r>
              <a:rPr lang="zh-TW" altLang="en-US" dirty="0"/>
              <a:t>過程的</a:t>
            </a:r>
            <a:r>
              <a:rPr lang="en-US" altLang="zh-TW" dirty="0"/>
              <a:t>TCs</a:t>
            </a:r>
            <a:r>
              <a:rPr lang="zh-TW" altLang="en-US" dirty="0"/>
              <a:t>。</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除此之外，圖上的紫色小點代表每個</a:t>
            </a:r>
            <a:r>
              <a:rPr lang="en-US" altLang="zh-TW" dirty="0"/>
              <a:t>TC</a:t>
            </a:r>
            <a:r>
              <a:rPr lang="zh-TW" altLang="en-US" dirty="0"/>
              <a:t>生成時的位置，廣泛地分佈在熱帶洋面上，也有著各式各樣的路徑；然而隨著時間的推移，</a:t>
            </a:r>
            <a:r>
              <a:rPr lang="en-US" altLang="zh-TW" dirty="0"/>
              <a:t>TCs</a:t>
            </a:r>
            <a:r>
              <a:rPr lang="zh-TW" altLang="en-US" dirty="0"/>
              <a:t>逐漸往中高緯度地區移動，在其路徑上亦有逐漸集中的趨勢。</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黑色線代表這</a:t>
            </a:r>
            <a:r>
              <a:rPr lang="en-US" altLang="zh-TW" dirty="0"/>
              <a:t>68</a:t>
            </a:r>
            <a:r>
              <a:rPr lang="zh-TW" altLang="en-US" dirty="0"/>
              <a:t>個熱帶氣旋的平均路徑，可以看到</a:t>
            </a:r>
            <a:r>
              <a:rPr lang="en-US" altLang="zh-TW" dirty="0"/>
              <a:t>TCs</a:t>
            </a:r>
            <a:r>
              <a:rPr lang="zh-TW" altLang="en-US" dirty="0"/>
              <a:t>大致由低緯度地區往西北方移動，到了</a:t>
            </a:r>
            <a:r>
              <a:rPr lang="en-US" altLang="zh-TW" dirty="0"/>
              <a:t>-24</a:t>
            </a:r>
            <a:r>
              <a:rPr lang="zh-TW" altLang="en-US" dirty="0"/>
              <a:t>小時的時候路徑開始有</a:t>
            </a:r>
            <a:r>
              <a:rPr lang="en-US" altLang="zh-TW" dirty="0"/>
              <a:t>recurve</a:t>
            </a:r>
            <a:r>
              <a:rPr lang="zh-TW" altLang="en-US" dirty="0"/>
              <a:t>的現象，逐漸往北與東北方轉彎，到了</a:t>
            </a:r>
            <a:r>
              <a:rPr lang="en-US" altLang="zh-TW" dirty="0"/>
              <a:t>0</a:t>
            </a:r>
            <a:r>
              <a:rPr lang="zh-TW" altLang="en-US" dirty="0"/>
              <a:t>小時，也就是豪大雨事件的成熟期時，</a:t>
            </a:r>
            <a:r>
              <a:rPr lang="en-US" altLang="zh-TW" dirty="0"/>
              <a:t>TCs</a:t>
            </a:r>
            <a:r>
              <a:rPr lang="zh-TW" altLang="en-US" dirty="0"/>
              <a:t>平均的位置大約是在南韓的西南側，隨後</a:t>
            </a:r>
            <a:r>
              <a:rPr lang="en-US" altLang="zh-TW" dirty="0"/>
              <a:t>+24</a:t>
            </a:r>
            <a:r>
              <a:rPr lang="zh-TW" altLang="en-US" dirty="0"/>
              <a:t>小時的時候，進入到日本海一帶。</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5491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b="1" dirty="0"/>
              <a:t>(</a:t>
            </a:r>
            <a:r>
              <a:rPr lang="zh-TW" altLang="en-US" b="1" dirty="0"/>
              <a:t>左圖，對流層頂</a:t>
            </a:r>
            <a:r>
              <a:rPr lang="en-US" altLang="zh-TW" b="1" dirty="0"/>
              <a:t>)</a:t>
            </a:r>
          </a:p>
          <a:p>
            <a:pPr marL="0" indent="0">
              <a:buFont typeface="Arial" panose="020B0604020202020204" pitchFamily="34" charset="0"/>
              <a:buNone/>
            </a:pPr>
            <a:r>
              <a:rPr lang="zh-TW" altLang="en-US" dirty="0"/>
              <a:t>熱帶氣旋位於南韓的西南側，而朝鮮半島的西側有槽線的結構，對應負高度距平；東側則有脊線的結構，對應正高度距平，兩者形成</a:t>
            </a:r>
            <a:r>
              <a:rPr lang="en-US" altLang="zh-TW" dirty="0"/>
              <a:t>trough-ridge</a:t>
            </a:r>
            <a:r>
              <a:rPr lang="zh-TW" altLang="en-US" dirty="0"/>
              <a:t> </a:t>
            </a:r>
            <a:r>
              <a:rPr lang="en-US" altLang="zh-TW" dirty="0"/>
              <a:t>couplet</a:t>
            </a:r>
            <a:r>
              <a:rPr lang="zh-TW" altLang="en-US" dirty="0"/>
              <a:t>。</a:t>
            </a:r>
            <a:endParaRPr lang="en-US" altLang="zh-TW" dirty="0"/>
          </a:p>
          <a:p>
            <a:pPr marL="0" indent="0">
              <a:buFont typeface="Arial" panose="020B0604020202020204" pitchFamily="34" charset="0"/>
              <a:buNone/>
            </a:pPr>
            <a:r>
              <a:rPr lang="zh-TW" altLang="en-US" dirty="0"/>
              <a:t>同時，噴流條大致在脊線的位置發展，並呈現東西走向的形態，南韓地區豪大雨事件發生的位置恰好位於噴流條的入區右側，有利於高層輻散。</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en-US" altLang="zh-TW" b="1" dirty="0"/>
              <a:t>(</a:t>
            </a:r>
            <a:r>
              <a:rPr lang="zh-TW" altLang="en-US" b="1" dirty="0"/>
              <a:t>右圖，低層大氣</a:t>
            </a:r>
            <a:r>
              <a:rPr lang="en-US" altLang="zh-TW" b="1" dirty="0"/>
              <a:t>)</a:t>
            </a:r>
          </a:p>
          <a:p>
            <a:pPr marL="0" indent="0">
              <a:buFont typeface="Arial" panose="020B0604020202020204" pitchFamily="34" charset="0"/>
              <a:buNone/>
            </a:pPr>
            <a:r>
              <a:rPr lang="zh-TW" altLang="en-US" dirty="0"/>
              <a:t>朝鮮半島的西南側有負重力位高度距平，對應平均的熱帶氣旋位置；東側則有正重力位高度距平</a:t>
            </a:r>
            <a:r>
              <a:rPr lang="en-US" altLang="zh-TW" dirty="0"/>
              <a:t>(anticyclonic anomaly)</a:t>
            </a:r>
            <a:r>
              <a:rPr lang="zh-TW" altLang="en-US" dirty="0"/>
              <a:t>，與太平洋副熱帶高壓西北側的脊線相關。</a:t>
            </a:r>
            <a:endParaRPr lang="en-US" altLang="zh-TW" dirty="0"/>
          </a:p>
          <a:p>
            <a:pPr marL="0" indent="0">
              <a:buFont typeface="Arial" panose="020B0604020202020204" pitchFamily="34" charset="0"/>
              <a:buNone/>
            </a:pPr>
            <a:r>
              <a:rPr lang="zh-TW" altLang="en-US" dirty="0"/>
              <a:t>同時，在熱帶氣旋的東側與副熱帶高壓的西側，可見明顯的垂直積分水氣通量，位朝鮮半島提供充足的水氣來源。</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en-US" altLang="zh-TW" b="1" dirty="0"/>
              <a:t>(</a:t>
            </a:r>
            <a:r>
              <a:rPr lang="zh-TW" altLang="en-US" b="1" dirty="0"/>
              <a:t>左圖</a:t>
            </a:r>
            <a:r>
              <a:rPr lang="en-US" altLang="zh-TW" b="1" dirty="0"/>
              <a:t>+</a:t>
            </a:r>
            <a:r>
              <a:rPr lang="zh-TW" altLang="en-US" b="1" dirty="0"/>
              <a:t>右圖</a:t>
            </a:r>
            <a:r>
              <a:rPr lang="en-US" altLang="zh-TW" b="1" dirty="0"/>
              <a:t>)</a:t>
            </a:r>
          </a:p>
          <a:p>
            <a:pPr marL="0" indent="0">
              <a:buFont typeface="Arial" panose="020B0604020202020204" pitchFamily="34" charset="0"/>
              <a:buNone/>
            </a:pPr>
            <a:r>
              <a:rPr lang="zh-TW" altLang="en-US" dirty="0"/>
              <a:t>如果我們把兩張圖一起看，可以發現在這些豪大雨事件中，低層大氣中的熱帶氣旋普遍位於朝鮮半島的西南側，而在高層大氣中則有明顯的波動與槽脊系統存在，且高層大氣的槽線位於低層熱帶氣旋的上游處</a:t>
            </a:r>
            <a:r>
              <a:rPr lang="en-US" altLang="zh-TW" dirty="0"/>
              <a:t>(upstream side)</a:t>
            </a:r>
            <a:r>
              <a:rPr lang="zh-TW" altLang="en-US" dirty="0"/>
              <a:t>，這樣子的斜壓</a:t>
            </a:r>
            <a:r>
              <a:rPr lang="en-US" altLang="zh-TW" dirty="0"/>
              <a:t>(upshear tilt)</a:t>
            </a:r>
            <a:r>
              <a:rPr lang="zh-TW" altLang="en-US" dirty="0"/>
              <a:t>結構得以促使上升運動與組織性對流持續發展，使得豪大雨事件分佈在較大範圍的區域。</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換句話說，由熱帶氣旋所誘發的豪大雨事件其實不僅僅取決於熱帶氣旋本身，更重要的是低層熱帶氣旋與高層中緯度流場槽線系統的交互作用。</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0415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在探討完所有豪大雨事件的</a:t>
            </a:r>
            <a:r>
              <a:rPr lang="en-US" altLang="zh-TW" dirty="0"/>
              <a:t>TCs</a:t>
            </a:r>
            <a:r>
              <a:rPr lang="zh-TW" altLang="en-US" dirty="0"/>
              <a:t>路徑與高低層環流場分析後，作者進一步利用剛剛提到的機器學習、叢集分析方法，將這</a:t>
            </a:r>
            <a:r>
              <a:rPr lang="en-US" altLang="zh-TW" dirty="0"/>
              <a:t>68</a:t>
            </a:r>
            <a:r>
              <a:rPr lang="zh-TW" altLang="en-US" dirty="0"/>
              <a:t>場事件分成兩大類，第一類是背景環境條件為強斜壓者，為</a:t>
            </a:r>
            <a:r>
              <a:rPr lang="en-US" altLang="zh-TW" dirty="0"/>
              <a:t>cluster 1</a:t>
            </a:r>
            <a:r>
              <a:rPr lang="zh-TW" altLang="en-US" dirty="0"/>
              <a:t>，總共有</a:t>
            </a:r>
            <a:r>
              <a:rPr lang="en-US" altLang="zh-TW" dirty="0"/>
              <a:t>40</a:t>
            </a:r>
            <a:r>
              <a:rPr lang="zh-TW" altLang="en-US" dirty="0"/>
              <a:t>場事件屬於此類，佔了</a:t>
            </a:r>
            <a:r>
              <a:rPr lang="en-US" altLang="zh-TW" dirty="0"/>
              <a:t>58.8%</a:t>
            </a:r>
            <a:r>
              <a:rPr lang="zh-TW" altLang="en-US" dirty="0"/>
              <a:t>；第二類則是背景環境條件為弱斜壓者，為</a:t>
            </a:r>
            <a:r>
              <a:rPr lang="en-US" altLang="zh-TW" dirty="0"/>
              <a:t>cluster 2</a:t>
            </a:r>
            <a:r>
              <a:rPr lang="zh-TW" altLang="en-US" dirty="0"/>
              <a:t>，總共有</a:t>
            </a:r>
            <a:r>
              <a:rPr lang="en-US" altLang="zh-TW" dirty="0"/>
              <a:t>28</a:t>
            </a:r>
            <a:r>
              <a:rPr lang="zh-TW" altLang="en-US" dirty="0"/>
              <a:t>場事件屬於此類，佔了</a:t>
            </a:r>
            <a:r>
              <a:rPr lang="en-US" altLang="zh-TW" dirty="0"/>
              <a:t>41.2%</a:t>
            </a:r>
            <a:r>
              <a:rPr lang="zh-TW" altLang="en-US" dirty="0"/>
              <a:t>。</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在第一類強斜壓的事件中，最大的特徵是它有非常清楚的高層槽脊系統，波動的型態相當明顯；同時，上游處的槽線非常深，且部分區段呈現西北</a:t>
            </a:r>
            <a:r>
              <a:rPr lang="en-US" altLang="zh-TW" dirty="0"/>
              <a:t>-</a:t>
            </a:r>
            <a:r>
              <a:rPr lang="zh-TW" altLang="en-US" dirty="0"/>
              <a:t>東南走向的負傾斜結構。而從下方的柱狀圖中，我們可見此類型多見於夏季晚期。</a:t>
            </a:r>
            <a:endParaRPr lang="en-US" altLang="zh-TW" dirty="0"/>
          </a:p>
          <a:p>
            <a:pPr marL="0" indent="0">
              <a:buFont typeface="Arial" panose="020B0604020202020204" pitchFamily="34" charset="0"/>
              <a:buNone/>
            </a:pPr>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在第二類弱斜壓的事件中，高槽的波動型態非常微弱，上游處的槽線較淺，並呈現東北</a:t>
            </a:r>
            <a:r>
              <a:rPr lang="en-US" altLang="zh-TW" dirty="0"/>
              <a:t>-</a:t>
            </a:r>
            <a:r>
              <a:rPr lang="zh-TW" altLang="en-US" dirty="0"/>
              <a:t>西南走向的正傾斜結構；同時，對流層頂高度梯度較小，代表整層大氣的溫度梯度較小，導致熱力風較小，因此高層噴流的強度亦較第一類事件來得微弱。而從下方的柱狀圖中，我們可見此類型多見於夏季中期。</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7806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當然，這兩個類別的差異除了反映在對流層頂波動的結構以及發生的時間不同之外，在</a:t>
            </a:r>
            <a:r>
              <a:rPr lang="en-US" altLang="zh-TW" dirty="0"/>
              <a:t>TCs</a:t>
            </a:r>
            <a:r>
              <a:rPr lang="zh-TW" altLang="en-US" dirty="0"/>
              <a:t>的路徑上也可見到其差別。</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第一個是</a:t>
            </a:r>
            <a:r>
              <a:rPr lang="en-US" altLang="zh-TW" dirty="0"/>
              <a:t>TCs recurve</a:t>
            </a:r>
            <a:r>
              <a:rPr lang="zh-TW" altLang="en-US" dirty="0"/>
              <a:t>的時間早晚與幅度；</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第二個是降水是在</a:t>
            </a:r>
            <a:r>
              <a:rPr lang="en-US" altLang="zh-TW" dirty="0"/>
              <a:t>TCs</a:t>
            </a:r>
            <a:r>
              <a:rPr lang="zh-TW" altLang="en-US" dirty="0"/>
              <a:t>路徑的左側或右側；</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第三個是在</a:t>
            </a:r>
            <a:r>
              <a:rPr lang="en-US" altLang="zh-TW" dirty="0"/>
              <a:t>0</a:t>
            </a:r>
            <a:r>
              <a:rPr lang="zh-TW" altLang="en-US" dirty="0"/>
              <a:t>小時的時候之</a:t>
            </a:r>
            <a:r>
              <a:rPr lang="en-US" altLang="zh-TW" dirty="0"/>
              <a:t>TCs</a:t>
            </a:r>
            <a:r>
              <a:rPr lang="zh-TW" altLang="en-US" dirty="0"/>
              <a:t>位置；</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最後一個則是往東北離開的速度。</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2679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除此之外，在最大的</a:t>
            </a:r>
            <a:r>
              <a:rPr lang="en-US" altLang="zh-TW" dirty="0"/>
              <a:t>12</a:t>
            </a:r>
            <a:r>
              <a:rPr lang="zh-TW" altLang="en-US" dirty="0"/>
              <a:t>小時累積雨量之時間與空間分布上，我們也可以看出一些端倪。</a:t>
            </a:r>
            <a:endParaRPr lang="en-US" altLang="zh-TW" dirty="0"/>
          </a:p>
          <a:p>
            <a:pPr marL="0" indent="0">
              <a:buFont typeface="Arial" panose="020B0604020202020204" pitchFamily="34" charset="0"/>
              <a:buNone/>
            </a:pPr>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圖</a:t>
            </a:r>
            <a:r>
              <a:rPr lang="en-US" altLang="zh-TW" dirty="0"/>
              <a:t>a</a:t>
            </a:r>
            <a:r>
              <a:rPr lang="zh-TW" altLang="en-US" dirty="0"/>
              <a:t>與圖</a:t>
            </a:r>
            <a:r>
              <a:rPr lang="en-US" altLang="zh-TW" dirty="0"/>
              <a:t>b</a:t>
            </a:r>
            <a:r>
              <a:rPr lang="zh-TW" altLang="en-US" dirty="0"/>
              <a:t>是在</a:t>
            </a:r>
            <a:r>
              <a:rPr lang="en-US" altLang="zh-TW" dirty="0"/>
              <a:t>0</a:t>
            </a:r>
            <a:r>
              <a:rPr lang="zh-TW" altLang="en-US" dirty="0"/>
              <a:t>小時的時候，有發生最大</a:t>
            </a:r>
            <a:r>
              <a:rPr lang="en-US" altLang="zh-TW" dirty="0"/>
              <a:t>12</a:t>
            </a:r>
            <a:r>
              <a:rPr lang="zh-TW" altLang="en-US" dirty="0"/>
              <a:t>小時累積雨量的測站之雨量時序圖，首先我們看到時間分布的部分，平均而言，強斜壓條件者與弱斜壓條件者在局地</a:t>
            </a:r>
            <a:r>
              <a:rPr lang="en-US" altLang="zh-TW" dirty="0"/>
              <a:t>12</a:t>
            </a:r>
            <a:r>
              <a:rPr lang="zh-TW" altLang="en-US" dirty="0"/>
              <a:t>小時累積雨量的極大值上似乎沒有什麼太明顯的差異；唯獨弱斜壓條件者似乎具有較大的個案間差異。</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接著我們看到空間分布的部分，可以發現不論是強斜壓條件者或弱斜壓條件者，南韓南側與東側的沿岸地區都有很大的</a:t>
            </a:r>
            <a:r>
              <a:rPr lang="en-US" altLang="zh-TW" dirty="0"/>
              <a:t>12</a:t>
            </a:r>
            <a:r>
              <a:rPr lang="zh-TW" altLang="en-US" dirty="0"/>
              <a:t>小時累積雨量，但強斜壓條件者在內陸地區所產生的降水較弱斜壓條件者明顯，代表此種環境下的</a:t>
            </a:r>
            <a:r>
              <a:rPr lang="en-US" altLang="zh-TW" dirty="0"/>
              <a:t>TCs</a:t>
            </a:r>
            <a:r>
              <a:rPr lang="zh-TW" altLang="en-US" dirty="0"/>
              <a:t>降水範圍較廣，因此較有可能發生大範圍、大規模的水災。</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7740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接下來，作者比較了兩個</a:t>
            </a:r>
            <a:r>
              <a:rPr lang="en-US" altLang="zh-TW" dirty="0"/>
              <a:t>cluster</a:t>
            </a:r>
            <a:r>
              <a:rPr lang="zh-TW" altLang="en-US" dirty="0"/>
              <a:t>在動力對流層頂處的波動結構與環流差異。</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當環境條件是強斜壓時，在豪大雨事件的前兩天，我們就已經可以看到對流層頂有強西風，而朝鮮半島的東西兩側分別出現一個正的高度距平與一個負的高度距平，並在</a:t>
            </a:r>
            <a:r>
              <a:rPr lang="en-US" altLang="zh-TW" dirty="0"/>
              <a:t>24</a:t>
            </a:r>
            <a:r>
              <a:rPr lang="zh-TW" altLang="en-US" dirty="0"/>
              <a:t>小時後發展為完整的</a:t>
            </a:r>
            <a:r>
              <a:rPr lang="en-US" altLang="zh-TW" dirty="0"/>
              <a:t>trough-ridge couplet</a:t>
            </a:r>
            <a:r>
              <a:rPr lang="zh-TW" altLang="en-US" dirty="0"/>
              <a:t>，同時，可見槽線結構為西北</a:t>
            </a:r>
            <a:r>
              <a:rPr lang="en-US" altLang="zh-TW" dirty="0"/>
              <a:t>-</a:t>
            </a:r>
            <a:r>
              <a:rPr lang="zh-TW" altLang="en-US" dirty="0"/>
              <a:t>東南走向的負傾斜，並位處地面氣旋的西側上游處，因此有利於綜觀尺度的上升運動與地面天氣系統之發展。再過</a:t>
            </a:r>
            <a:r>
              <a:rPr lang="en-US" altLang="zh-TW" dirty="0"/>
              <a:t>24</a:t>
            </a:r>
            <a:r>
              <a:rPr lang="zh-TW" altLang="en-US" dirty="0"/>
              <a:t>小時來到豪大雨事件的成熟期，可見非常清楚且明顯的槽脊與波動結構，並伴隨著顯著的西風噴流，南韓地區位於該噴流的入區右側，得以讓南韓地區的降水更加劇烈與廣泛。</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最後值得一提的是，從</a:t>
            </a:r>
            <a:r>
              <a:rPr lang="en-US" altLang="zh-TW" dirty="0"/>
              <a:t>-24</a:t>
            </a:r>
            <a:r>
              <a:rPr lang="zh-TW" altLang="en-US" dirty="0"/>
              <a:t>小時到</a:t>
            </a:r>
            <a:r>
              <a:rPr lang="en-US" altLang="zh-TW" dirty="0"/>
              <a:t>+24</a:t>
            </a:r>
            <a:r>
              <a:rPr lang="zh-TW" altLang="en-US" dirty="0"/>
              <a:t>的這段期間，可以發現朝鮮半島西側的槽線幾乎都沒有怎麼移動，呈現近似靜止的狀態，這便是我們剛剛提到槽線會因受到</a:t>
            </a:r>
            <a:r>
              <a:rPr lang="en-US" altLang="zh-TW" dirty="0"/>
              <a:t>TCs</a:t>
            </a:r>
            <a:r>
              <a:rPr lang="zh-TW" altLang="en-US" dirty="0"/>
              <a:t>高層輻散氣流的影響而減速甚至滯留的情況。</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上述講到的這些特徵在當環境條件是弱斜壓時，幾乎就都看不到了，沒有明顯的槽脊與波動結構，也沒有較強的西風噴流。</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1817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我要報告的是由</a:t>
            </a:r>
            <a:r>
              <a:rPr lang="en-US" altLang="zh-TW" b="1" dirty="0"/>
              <a:t>Park et al.</a:t>
            </a:r>
            <a:r>
              <a:rPr lang="zh-TW" altLang="en-US" dirty="0"/>
              <a:t>在</a:t>
            </a:r>
            <a:r>
              <a:rPr lang="en-US" altLang="zh-TW" dirty="0"/>
              <a:t>2023</a:t>
            </a:r>
            <a:r>
              <a:rPr lang="zh-TW" altLang="en-US" dirty="0"/>
              <a:t>年</a:t>
            </a:r>
            <a:r>
              <a:rPr lang="en-US" altLang="zh-TW" dirty="0"/>
              <a:t>12</a:t>
            </a:r>
            <a:r>
              <a:rPr lang="zh-TW" altLang="en-US" dirty="0"/>
              <a:t>月所發表的文章，而這篇文章要探討的議題是</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1009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利用類似的手法，作者也比較了兩個</a:t>
            </a:r>
            <a:r>
              <a:rPr lang="en-US" altLang="zh-TW" dirty="0"/>
              <a:t>cluster</a:t>
            </a:r>
            <a:r>
              <a:rPr lang="zh-TW" altLang="en-US" dirty="0"/>
              <a:t>在</a:t>
            </a:r>
            <a:r>
              <a:rPr lang="en-US" altLang="zh-TW" dirty="0"/>
              <a:t>700 hPa</a:t>
            </a:r>
            <a:r>
              <a:rPr lang="zh-TW" altLang="en-US" dirty="0"/>
              <a:t>等壓面處的環流差異。</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在</a:t>
            </a:r>
            <a:r>
              <a:rPr lang="en-US" altLang="zh-TW" dirty="0"/>
              <a:t>-48</a:t>
            </a:r>
            <a:r>
              <a:rPr lang="zh-TW" altLang="en-US" dirty="0"/>
              <a:t>小時的時候，可見不論是</a:t>
            </a:r>
            <a:r>
              <a:rPr lang="en-US" altLang="zh-TW" dirty="0"/>
              <a:t>cluster</a:t>
            </a:r>
            <a:r>
              <a:rPr lang="zh-TW" altLang="en-US" dirty="0"/>
              <a:t> </a:t>
            </a:r>
            <a:r>
              <a:rPr lang="en-US" altLang="zh-TW" dirty="0"/>
              <a:t>1</a:t>
            </a:r>
            <a:r>
              <a:rPr lang="zh-TW" altLang="en-US" dirty="0"/>
              <a:t>或</a:t>
            </a:r>
            <a:r>
              <a:rPr lang="en-US" altLang="zh-TW" dirty="0"/>
              <a:t>cluster 2</a:t>
            </a:r>
            <a:r>
              <a:rPr lang="zh-TW" altLang="en-US" dirty="0"/>
              <a:t>，</a:t>
            </a:r>
            <a:r>
              <a:rPr lang="en-US" altLang="zh-TW" dirty="0"/>
              <a:t>TCs</a:t>
            </a:r>
            <a:r>
              <a:rPr lang="zh-TW" altLang="en-US" dirty="0"/>
              <a:t>的強度大致相當，但是隨著時間的推移，當環境條件是強斜壓時，其熱帶氣旋一邊往北移動，強度也一邊持續成長；但當環境條件是弱斜壓時，熱帶氣旋的強度則快速的減弱，尤其是</a:t>
            </a:r>
            <a:r>
              <a:rPr lang="en-US" altLang="zh-TW" dirty="0"/>
              <a:t>0~+24</a:t>
            </a:r>
            <a:r>
              <a:rPr lang="zh-TW" altLang="en-US" dirty="0"/>
              <a:t>小時。</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在</a:t>
            </a:r>
            <a:r>
              <a:rPr lang="en-US" altLang="zh-TW" dirty="0"/>
              <a:t>0</a:t>
            </a:r>
            <a:r>
              <a:rPr lang="zh-TW" altLang="en-US" dirty="0"/>
              <a:t>小時的時候，當環境條件是強斜壓時，由重力位高度的等值線可見熱帶氣旋已經開始與中緯度地區的流場合併，並在</a:t>
            </a:r>
            <a:r>
              <a:rPr lang="en-US" altLang="zh-TW" dirty="0"/>
              <a:t>+24</a:t>
            </a:r>
            <a:r>
              <a:rPr lang="zh-TW" altLang="en-US" dirty="0"/>
              <a:t>小時的時候完成合併的過程；但當環境條件是弱斜壓時則沒有發生這個現象，中緯度流場與熱帶氣旋各自獨立，熱帶氣旋亦維持著在熱帶時所具有的特徵。</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5327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接下來，作者使用了垂直剖面圖以更進一步分析這兩個</a:t>
            </a:r>
            <a:r>
              <a:rPr lang="en-US" altLang="zh-TW" dirty="0"/>
              <a:t>cluster</a:t>
            </a:r>
            <a:r>
              <a:rPr lang="zh-TW" altLang="en-US" dirty="0"/>
              <a:t>的環流隨時間之演變。首先看到的是</a:t>
            </a:r>
            <a:r>
              <a:rPr lang="en-US" altLang="zh-TW" dirty="0"/>
              <a:t>longitude-pressure cross section</a:t>
            </a:r>
            <a:r>
              <a:rPr lang="zh-TW" altLang="en-US" dirty="0"/>
              <a:t>，橫軸為東西方向，每張圖中的左側為西邊，右側則為東邊，圖上的</a:t>
            </a:r>
            <a:r>
              <a:rPr lang="en-US" altLang="zh-TW" dirty="0"/>
              <a:t>color</a:t>
            </a:r>
            <a:r>
              <a:rPr lang="zh-TW" altLang="en-US" dirty="0"/>
              <a:t>為重力位高度距平值。</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當環境是強斜壓條件</a:t>
            </a:r>
            <a:r>
              <a:rPr lang="en-US" altLang="zh-TW" dirty="0"/>
              <a:t>(cluster 1)</a:t>
            </a:r>
            <a:r>
              <a:rPr lang="zh-TW" altLang="en-US" dirty="0"/>
              <a:t>時，在</a:t>
            </a:r>
            <a:r>
              <a:rPr lang="en-US" altLang="zh-TW" dirty="0"/>
              <a:t>-48</a:t>
            </a:r>
            <a:r>
              <a:rPr lang="zh-TW" altLang="en-US" dirty="0"/>
              <a:t>小時的時候，即可見到高層已有槽脊系統的出現，隨著時間的推移，該槽脊系統不斷增強，在</a:t>
            </a:r>
            <a:r>
              <a:rPr lang="en-US" altLang="zh-TW" dirty="0"/>
              <a:t>-24</a:t>
            </a:r>
            <a:r>
              <a:rPr lang="zh-TW" altLang="en-US" dirty="0"/>
              <a:t>小時的時候，可見脊線的範圍較槽線更加廣闊，且重力位高度距平值之數值亦較槽線來得大。同時，我們可以觀察到高層槽近似滯留於同一個位置，而在</a:t>
            </a:r>
            <a:r>
              <a:rPr lang="en-US" altLang="zh-TW" dirty="0"/>
              <a:t>0</a:t>
            </a:r>
            <a:r>
              <a:rPr lang="zh-TW" altLang="en-US" dirty="0"/>
              <a:t>小時的時候，熱帶氣旋來到南韓的附近，需注意在這個時刻，槽線系統位於低層熱帶氣旋之上游處，彼此形成相位鎖定，具有明顯的交互作用，持續至</a:t>
            </a:r>
            <a:r>
              <a:rPr lang="en-US" altLang="zh-TW" dirty="0"/>
              <a:t>+24</a:t>
            </a:r>
            <a:r>
              <a:rPr lang="zh-TW" altLang="en-US" dirty="0"/>
              <a:t>小時為止。</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而當環境是弱斜壓條件</a:t>
            </a:r>
            <a:r>
              <a:rPr lang="en-US" altLang="zh-TW" dirty="0"/>
              <a:t>(cluster 2)</a:t>
            </a:r>
            <a:r>
              <a:rPr lang="zh-TW" altLang="en-US" dirty="0"/>
              <a:t>時，可以看到高層槽脊系統相較於</a:t>
            </a:r>
            <a:r>
              <a:rPr lang="en-US" altLang="zh-TW" dirty="0"/>
              <a:t>cluster 1</a:t>
            </a:r>
            <a:r>
              <a:rPr lang="zh-TW" altLang="en-US" dirty="0"/>
              <a:t>而言始終都不顯著，隨著</a:t>
            </a:r>
            <a:r>
              <a:rPr lang="en-US" altLang="zh-TW" dirty="0"/>
              <a:t>TCs</a:t>
            </a:r>
            <a:r>
              <a:rPr lang="zh-TW" altLang="en-US" dirty="0"/>
              <a:t>的接近，高層正重力位高度距平的區域變得十分顯著，範圍亦很廣；也因為如此，當熱帶氣旋在</a:t>
            </a:r>
            <a:r>
              <a:rPr lang="en-US" altLang="zh-TW" dirty="0"/>
              <a:t>0</a:t>
            </a:r>
            <a:r>
              <a:rPr lang="zh-TW" altLang="en-US" dirty="0"/>
              <a:t>小時的時候來到南韓的附近時，其始終會被限制在</a:t>
            </a:r>
            <a:r>
              <a:rPr lang="en-US" altLang="zh-TW" dirty="0"/>
              <a:t>400 hPa</a:t>
            </a:r>
            <a:r>
              <a:rPr lang="zh-TW" altLang="en-US" dirty="0"/>
              <a:t>等壓面以下的區域，即熱帶氣旋與高層的系統彼此獨立，無顯著之交互作用發生，也就是說，當</a:t>
            </a:r>
            <a:r>
              <a:rPr lang="en-US" altLang="zh-TW" dirty="0"/>
              <a:t>cluster 2</a:t>
            </a:r>
            <a:r>
              <a:rPr lang="zh-TW" altLang="en-US" dirty="0"/>
              <a:t>的熱帶氣旋離開熱帶來到中緯度地區之後，在沒有了充足的海水熱含量後，又沒有中緯度斜壓波動的幫忙，因此消散速度相對而言較快。</a:t>
            </a:r>
            <a:endParaRPr lang="en-US" altLang="zh-TW" dirty="0"/>
          </a:p>
          <a:p>
            <a:pPr marL="0" indent="0">
              <a:buFont typeface="Arial" panose="020B0604020202020204" pitchFamily="34" charset="0"/>
              <a:buNone/>
            </a:pP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7537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再來看到的是</a:t>
            </a:r>
            <a:r>
              <a:rPr lang="en-US" altLang="zh-TW" dirty="0"/>
              <a:t>latitude-pressure cross section</a:t>
            </a:r>
            <a:r>
              <a:rPr lang="zh-TW" altLang="en-US" dirty="0"/>
              <a:t>，橫軸為南北方向，每張圖中的左側為南邊，右側則為北邊，圖上的</a:t>
            </a:r>
            <a:r>
              <a:rPr lang="en-US" altLang="zh-TW" dirty="0"/>
              <a:t>color</a:t>
            </a:r>
            <a:r>
              <a:rPr lang="zh-TW" altLang="en-US" dirty="0"/>
              <a:t>為位渦。</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當環境是強斜壓條件</a:t>
            </a:r>
            <a:r>
              <a:rPr lang="en-US" altLang="zh-TW" dirty="0"/>
              <a:t>(cluster 1)</a:t>
            </a:r>
            <a:r>
              <a:rPr lang="zh-TW" altLang="en-US" dirty="0"/>
              <a:t>時，在</a:t>
            </a:r>
            <a:r>
              <a:rPr lang="en-US" altLang="zh-TW" dirty="0"/>
              <a:t>-48</a:t>
            </a:r>
            <a:r>
              <a:rPr lang="zh-TW" altLang="en-US" dirty="0"/>
              <a:t>小時的時候，可見兩個上升氣流中心，位於北緯</a:t>
            </a:r>
            <a:r>
              <a:rPr lang="en-US" altLang="zh-TW" dirty="0"/>
              <a:t>20</a:t>
            </a:r>
            <a:r>
              <a:rPr lang="zh-TW" altLang="en-US" dirty="0"/>
              <a:t>度附近的是直立的熱帶氣旋對流，而位於北緯</a:t>
            </a:r>
            <a:r>
              <a:rPr lang="en-US" altLang="zh-TW" dirty="0"/>
              <a:t>34</a:t>
            </a:r>
            <a:r>
              <a:rPr lang="zh-TW" altLang="en-US" dirty="0"/>
              <a:t>度附近，噴流南側的則是斜向上升運動。而在高對流層處，上升氣流中心</a:t>
            </a:r>
            <a:r>
              <a:rPr lang="en-US" altLang="zh-TW" dirty="0"/>
              <a:t>2</a:t>
            </a:r>
            <a:r>
              <a:rPr lang="zh-TW" altLang="en-US" dirty="0"/>
              <a:t>的</a:t>
            </a:r>
            <a:r>
              <a:rPr lang="en-US" altLang="zh-TW" dirty="0"/>
              <a:t>poleward outflow</a:t>
            </a:r>
            <a:r>
              <a:rPr lang="zh-TW" altLang="en-US" dirty="0"/>
              <a:t>會持續撞擊、推動原本傾斜的對流層頂，並將低</a:t>
            </a:r>
            <a:r>
              <a:rPr lang="en-US" altLang="zh-TW" dirty="0"/>
              <a:t>PV</a:t>
            </a:r>
            <a:r>
              <a:rPr lang="zh-TW" altLang="en-US" dirty="0"/>
              <a:t>的空氣注入平流層中，使對流層頂的高度上升。到了</a:t>
            </a:r>
            <a:r>
              <a:rPr lang="en-US" altLang="zh-TW" dirty="0"/>
              <a:t>0</a:t>
            </a:r>
            <a:r>
              <a:rPr lang="zh-TW" altLang="en-US" dirty="0"/>
              <a:t>小時的時候，可見兩個上升氣流中心合而為一，為南韓地區帶來強烈的上升運動，且此上升運動主要為斜向的，集中在熱帶氣旋中心之北側，反映出熱帶氣旋眼牆的結構正逐漸瓦解。最後到了</a:t>
            </a:r>
            <a:r>
              <a:rPr lang="en-US" altLang="zh-TW" dirty="0"/>
              <a:t>+24</a:t>
            </a:r>
            <a:r>
              <a:rPr lang="zh-TW" altLang="en-US" dirty="0"/>
              <a:t>小時的時候，</a:t>
            </a:r>
            <a:r>
              <a:rPr lang="en-US" altLang="zh-TW" dirty="0"/>
              <a:t>TCs</a:t>
            </a:r>
            <a:r>
              <a:rPr lang="zh-TW" altLang="en-US" dirty="0"/>
              <a:t>離開南韓，就不再有強對流</a:t>
            </a:r>
            <a:r>
              <a:rPr lang="en-US" altLang="zh-TW" dirty="0"/>
              <a:t>/</a:t>
            </a:r>
            <a:r>
              <a:rPr lang="zh-TW" altLang="en-US" dirty="0"/>
              <a:t>強上升運動出現了。</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當環境是弱斜壓條件</a:t>
            </a:r>
            <a:r>
              <a:rPr lang="en-US" altLang="zh-TW" dirty="0"/>
              <a:t>(cluster 2)</a:t>
            </a:r>
            <a:r>
              <a:rPr lang="zh-TW" altLang="en-US" dirty="0"/>
              <a:t>時，我們只可見到熱帶氣旋的對流，無中緯度地區的斜向上升運動；在</a:t>
            </a:r>
            <a:r>
              <a:rPr lang="en-US" altLang="zh-TW" dirty="0"/>
              <a:t>0</a:t>
            </a:r>
            <a:r>
              <a:rPr lang="zh-TW" altLang="en-US" dirty="0"/>
              <a:t>小時的時候，相較於</a:t>
            </a:r>
            <a:r>
              <a:rPr lang="en-US" altLang="zh-TW" dirty="0"/>
              <a:t>cluster 1</a:t>
            </a:r>
            <a:r>
              <a:rPr lang="zh-TW" altLang="en-US" dirty="0"/>
              <a:t>，</a:t>
            </a:r>
            <a:r>
              <a:rPr lang="en-US" altLang="zh-TW" b="1" dirty="0"/>
              <a:t>TCs</a:t>
            </a:r>
            <a:r>
              <a:rPr lang="zh-TW" altLang="en-US" b="1" dirty="0"/>
              <a:t>的上升運動區仍較為直立</a:t>
            </a:r>
            <a:r>
              <a:rPr lang="zh-TW" altLang="en-US" dirty="0"/>
              <a:t>，且其</a:t>
            </a:r>
            <a:r>
              <a:rPr lang="en-US" altLang="zh-TW" dirty="0"/>
              <a:t>outflow</a:t>
            </a:r>
            <a:r>
              <a:rPr lang="zh-TW" altLang="en-US" dirty="0"/>
              <a:t>十分微弱，因此</a:t>
            </a:r>
            <a:r>
              <a:rPr lang="zh-TW" altLang="en-US" b="1" dirty="0"/>
              <a:t>所造成之對流層頂的變化並不顯著</a:t>
            </a:r>
            <a:r>
              <a:rPr lang="zh-TW" altLang="en-US" dirty="0"/>
              <a:t>，</a:t>
            </a:r>
            <a:r>
              <a:rPr lang="zh-TW" altLang="en-US" b="1" dirty="0"/>
              <a:t>代表在弱斜壓條件下</a:t>
            </a:r>
            <a:r>
              <a:rPr lang="zh-TW" altLang="en-US" dirty="0"/>
              <a:t>，</a:t>
            </a:r>
            <a:r>
              <a:rPr lang="zh-TW" altLang="en-US" b="1" dirty="0"/>
              <a:t>無論是熱帶氣旋或中緯度的流場</a:t>
            </a:r>
            <a:r>
              <a:rPr lang="zh-TW" altLang="en-US" dirty="0"/>
              <a:t>，</a:t>
            </a:r>
            <a:r>
              <a:rPr lang="zh-TW" altLang="en-US" b="1" dirty="0"/>
              <a:t>均不會經歷顯著的結構改變</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505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62373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36492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Overbar</a:t>
            </a:r>
            <a:r>
              <a:rPr lang="zh-TW" altLang="en-US" dirty="0"/>
              <a:t>代表此半徑</a:t>
            </a:r>
            <a:r>
              <a:rPr lang="en-US" altLang="zh-TW" dirty="0"/>
              <a:t>500</a:t>
            </a:r>
            <a:r>
              <a:rPr lang="zh-TW" altLang="en-US" dirty="0"/>
              <a:t>公里的半圓內之區域平均</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85294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7390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此處省略數學推導，只要知道基本概念，即可看懂下一頁本文作者所繪製的圖了。</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17951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sz="1200" dirty="0"/>
              <a:t>有了這些概念之後，我們就可以實際使用</a:t>
            </a:r>
            <a:r>
              <a:rPr lang="en-US" altLang="zh-TW" sz="1200" dirty="0"/>
              <a:t>cyclone phase space diagram</a:t>
            </a:r>
            <a:r>
              <a:rPr lang="zh-TW" altLang="en-US" sz="1200" dirty="0"/>
              <a:t>來分析熱帶氣旋結構的演變。</a:t>
            </a:r>
            <a:endParaRPr lang="en-US" altLang="zh-TW" sz="1200" dirty="0"/>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zh-TW" altLang="en-US" sz="1200" dirty="0"/>
              <a:t>這兩張圖的看法是這樣子的：如先前的投影片所示，熱帶氣旋為熱力對稱的結構，</a:t>
            </a:r>
            <a:r>
              <a:rPr lang="en-US" altLang="zh-TW" sz="1200" dirty="0"/>
              <a:t>B</a:t>
            </a:r>
            <a:r>
              <a:rPr lang="zh-TW" altLang="en-US" sz="1200" dirty="0"/>
              <a:t>值大致接近</a:t>
            </a:r>
            <a:r>
              <a:rPr lang="en-US" altLang="zh-TW" sz="1200" dirty="0"/>
              <a:t>0</a:t>
            </a:r>
            <a:r>
              <a:rPr lang="zh-TW" altLang="en-US" sz="1200" dirty="0"/>
              <a:t>，因此代表在一開始時，熱帶氣旋一定會位在左圖上的第三或第四象限。同時</a:t>
            </a:r>
            <a:r>
              <a:rPr lang="en-US" altLang="zh-TW" sz="1200" dirty="0"/>
              <a:t>(</a:t>
            </a:r>
            <a:r>
              <a:rPr lang="zh-TW" altLang="en-US" sz="1200" dirty="0"/>
              <a:t>按動畫</a:t>
            </a:r>
            <a:r>
              <a:rPr lang="en-US" altLang="zh-TW" sz="1200" dirty="0"/>
              <a:t>)</a:t>
            </a:r>
            <a:r>
              <a:rPr lang="zh-TW" altLang="en-US" sz="1200" dirty="0"/>
              <a:t>，借用一下</a:t>
            </a:r>
            <a:r>
              <a:rPr lang="en-US" altLang="zh-TW" sz="1200" dirty="0" err="1"/>
              <a:t>Houze</a:t>
            </a:r>
            <a:r>
              <a:rPr lang="zh-TW" altLang="en-US" sz="1200" dirty="0"/>
              <a:t> </a:t>
            </a:r>
            <a:r>
              <a:rPr lang="en-US" altLang="zh-TW" sz="1200" dirty="0"/>
              <a:t>&lt;Cloud Dynamics&gt;</a:t>
            </a:r>
            <a:r>
              <a:rPr lang="zh-TW" altLang="en-US" sz="1200" dirty="0"/>
              <a:t>的熱帶氣旋切向風之垂直剖面圖，我們知道在邊界層之上，熱帶氣旋的氣旋式風場隨高度遞減，也就是具有出紙面的熱力風，因此其為暖心的結構；就熱力風的數值正負來說，若假設入紙面的方向為正，則出紙面的熱力風便為負，再加一個負號負負得正，因此暖心結構對應的是正值的</a:t>
            </a:r>
            <a:r>
              <a:rPr lang="en-US" altLang="zh-TW" sz="1200" dirty="0"/>
              <a:t>-VLT</a:t>
            </a:r>
            <a:r>
              <a:rPr lang="zh-TW" altLang="en-US" sz="1200" dirty="0"/>
              <a:t>與</a:t>
            </a:r>
            <a:r>
              <a:rPr lang="en-US" altLang="zh-TW" sz="1200" dirty="0"/>
              <a:t>-VUT</a:t>
            </a:r>
            <a:r>
              <a:rPr lang="zh-TW" altLang="en-US" sz="1200" dirty="0"/>
              <a:t>，冷心結構則相反，也就是說，在一開始時，熱帶氣旋一定會位在左圖上的第四象限、右圖上的第一象限。</a:t>
            </a:r>
            <a:r>
              <a:rPr lang="en-US" altLang="zh-TW" sz="1200" dirty="0"/>
              <a:t>(</a:t>
            </a:r>
            <a:r>
              <a:rPr lang="zh-TW" altLang="en-US" sz="1200" dirty="0"/>
              <a:t>按動畫把</a:t>
            </a:r>
            <a:r>
              <a:rPr lang="en-US" altLang="zh-TW" sz="1200" dirty="0" err="1"/>
              <a:t>Houze</a:t>
            </a:r>
            <a:r>
              <a:rPr lang="zh-TW" altLang="en-US" sz="1200" dirty="0"/>
              <a:t>的圖消掉</a:t>
            </a:r>
            <a:r>
              <a:rPr lang="en-US" altLang="zh-TW" sz="1200" dirty="0"/>
              <a:t>)</a:t>
            </a:r>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zh-TW" altLang="en-US" sz="1200" dirty="0"/>
              <a:t>先看左圖，在</a:t>
            </a:r>
            <a:r>
              <a:rPr lang="en-US" altLang="zh-TW" sz="1200" dirty="0"/>
              <a:t>-24~0</a:t>
            </a:r>
            <a:r>
              <a:rPr lang="zh-TW" altLang="en-US" sz="1200" dirty="0"/>
              <a:t>小時的時候，不論環境為強斜壓</a:t>
            </a:r>
            <a:r>
              <a:rPr lang="en-US" altLang="zh-TW" sz="1200" dirty="0"/>
              <a:t>(cluster 1)</a:t>
            </a:r>
            <a:r>
              <a:rPr lang="zh-TW" altLang="en-US" sz="1200" dirty="0"/>
              <a:t>或弱斜壓</a:t>
            </a:r>
            <a:r>
              <a:rPr lang="en-US" altLang="zh-TW" sz="1200" dirty="0"/>
              <a:t>(cluster 2)</a:t>
            </a:r>
            <a:r>
              <a:rPr lang="zh-TW" altLang="en-US" sz="1200" dirty="0"/>
              <a:t>，熱帶氣旋都仍是對稱且暖心的結構。然而，在</a:t>
            </a:r>
            <a:r>
              <a:rPr lang="en-US" altLang="zh-TW" sz="1200" dirty="0"/>
              <a:t>0</a:t>
            </a:r>
            <a:r>
              <a:rPr lang="zh-TW" altLang="en-US" sz="1200" dirty="0"/>
              <a:t>小時之後，兩個類別的發展開始有了變化：在強斜壓環境下，熱帶氣旋的</a:t>
            </a:r>
            <a:r>
              <a:rPr lang="en-US" altLang="zh-TW" sz="1200" dirty="0"/>
              <a:t>B</a:t>
            </a:r>
            <a:r>
              <a:rPr lang="zh-TW" altLang="en-US" sz="1200" dirty="0"/>
              <a:t>值快速增加，代表其不對稱性提高；同時，其低層亦由暖心的結構轉變為冷心的結構，</a:t>
            </a:r>
            <a:r>
              <a:rPr lang="zh-TW" altLang="en-US" sz="1200" b="1" dirty="0"/>
              <a:t>代表其經歷了顯著的</a:t>
            </a:r>
            <a:r>
              <a:rPr lang="en-US" altLang="zh-TW" sz="1200" b="1" dirty="0"/>
              <a:t>extratropical transition</a:t>
            </a:r>
            <a:r>
              <a:rPr lang="zh-TW" altLang="en-US" sz="1200" b="1" dirty="0"/>
              <a:t>過程</a:t>
            </a:r>
            <a:r>
              <a:rPr lang="zh-TW" altLang="en-US" sz="1200" dirty="0"/>
              <a:t>；而在弱斜壓環境下，熱帶氣旋的</a:t>
            </a:r>
            <a:r>
              <a:rPr lang="en-US" altLang="zh-TW" sz="1200" dirty="0"/>
              <a:t>B</a:t>
            </a:r>
            <a:r>
              <a:rPr lang="zh-TW" altLang="en-US" sz="1200" dirty="0"/>
              <a:t>值雖然也是在增加，但速度沒有那麼快，</a:t>
            </a:r>
            <a:r>
              <a:rPr lang="zh-TW" altLang="en-US" sz="1200" b="1" dirty="0"/>
              <a:t>代表其往往較能在中緯度地區維持著如在熱帶一般的對稱結構</a:t>
            </a:r>
            <a:r>
              <a:rPr lang="zh-TW" altLang="en-US" sz="1200" dirty="0"/>
              <a:t>。</a:t>
            </a:r>
            <a:endParaRPr lang="en-US" altLang="zh-TW" sz="1200" dirty="0"/>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zh-TW" altLang="en-US" sz="1200" dirty="0"/>
              <a:t>右圖也顯示了類似的演變過程，我們可以發現在強斜壓環境中，熱帶氣旋高層暖心結構被置換為冷心結構的速度較弱斜壓環境中的熱帶氣旋來得迅速，顯見在環境條件為強斜壓的情況下，熱帶氣旋會經歷較為顯著的</a:t>
            </a:r>
            <a:r>
              <a:rPr lang="en-US" altLang="zh-TW" sz="1200" dirty="0"/>
              <a:t>extratropical transition</a:t>
            </a:r>
            <a:r>
              <a:rPr lang="zh-TW" altLang="en-US" sz="1200" dirty="0"/>
              <a:t>過程。</a:t>
            </a:r>
            <a:endParaRPr lang="en-US" altLang="zh-TW" sz="1200"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87733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接下來，作者進行的是對流層頂處的位渦收支分析，由於垂直平流項與</a:t>
            </a:r>
            <a:r>
              <a:rPr lang="en-US" altLang="zh-TW" dirty="0"/>
              <a:t>diabatic PV generation</a:t>
            </a:r>
            <a:r>
              <a:rPr lang="zh-TW" altLang="en-US" dirty="0"/>
              <a:t>的數值均非常小，可以忽略，因此作者在文章中只分析了</a:t>
            </a:r>
            <a:r>
              <a:rPr lang="en-US" altLang="zh-TW" dirty="0"/>
              <a:t>PV tendency</a:t>
            </a:r>
            <a:r>
              <a:rPr lang="zh-TW" altLang="en-US" dirty="0"/>
              <a:t>與水平的位渦平流，而水平的位渦平流又進一步被拆解為由旋轉風所造成的平流與輻散風所造成的平流。</a:t>
            </a:r>
            <a:endParaRPr lang="en-US" altLang="zh-TW" dirty="0"/>
          </a:p>
          <a:p>
            <a:endParaRPr lang="en-US" altLang="zh-TW" dirty="0"/>
          </a:p>
          <a:p>
            <a:r>
              <a:rPr lang="zh-TW" altLang="en-US" dirty="0"/>
              <a:t>當環境為強斜壓的情況時，由於槽為</a:t>
            </a:r>
            <a:r>
              <a:rPr lang="en-US" altLang="zh-TW" dirty="0"/>
              <a:t>cyclonic rotation</a:t>
            </a:r>
            <a:r>
              <a:rPr lang="zh-TW" altLang="en-US" dirty="0"/>
              <a:t>，脊為</a:t>
            </a:r>
            <a:r>
              <a:rPr lang="en-US" altLang="zh-TW" dirty="0"/>
              <a:t>anticyclonic rotation</a:t>
            </a:r>
            <a:r>
              <a:rPr lang="zh-TW" altLang="en-US" dirty="0"/>
              <a:t>，因此可見槽的東側具有正的</a:t>
            </a:r>
            <a:r>
              <a:rPr lang="en-US" altLang="zh-TW" dirty="0"/>
              <a:t>PV tendency</a:t>
            </a:r>
            <a:r>
              <a:rPr lang="zh-TW" altLang="en-US" dirty="0"/>
              <a:t>，而脊上則有非常顯著之負的</a:t>
            </a:r>
            <a:r>
              <a:rPr lang="en-US" altLang="zh-TW" dirty="0"/>
              <a:t>PV tendency</a:t>
            </a:r>
            <a:r>
              <a:rPr lang="zh-TW" altLang="en-US" dirty="0"/>
              <a:t>，這代表了脊正在明顯加強中</a:t>
            </a:r>
            <a:r>
              <a:rPr lang="en-US" altLang="zh-TW" dirty="0"/>
              <a:t>(rapid ridge building)</a:t>
            </a:r>
            <a:r>
              <a:rPr lang="zh-TW" altLang="en-US" dirty="0"/>
              <a:t>，如此的</a:t>
            </a:r>
            <a:r>
              <a:rPr lang="en-US" altLang="zh-TW" dirty="0"/>
              <a:t>PV</a:t>
            </a:r>
            <a:r>
              <a:rPr lang="zh-TW" altLang="en-US" dirty="0"/>
              <a:t> </a:t>
            </a:r>
            <a:r>
              <a:rPr lang="en-US" altLang="zh-TW" dirty="0"/>
              <a:t>tendency</a:t>
            </a:r>
            <a:r>
              <a:rPr lang="zh-TW" altLang="en-US" dirty="0"/>
              <a:t>配置將造成此</a:t>
            </a:r>
            <a:r>
              <a:rPr lang="en-US" altLang="zh-TW" dirty="0"/>
              <a:t>trough-ridge couplet</a:t>
            </a:r>
            <a:r>
              <a:rPr lang="zh-TW" altLang="en-US" dirty="0"/>
              <a:t>之增強，但不會有明顯的東移發生，原因如後所示。</a:t>
            </a:r>
            <a:endParaRPr lang="en-US" altLang="zh-TW" dirty="0"/>
          </a:p>
          <a:p>
            <a:endParaRPr lang="en-US" altLang="zh-TW" dirty="0"/>
          </a:p>
          <a:p>
            <a:r>
              <a:rPr lang="zh-TW" altLang="en-US" dirty="0"/>
              <a:t>在旋轉風平流的部分，由於旋轉風並未完全平行於</a:t>
            </a:r>
            <a:r>
              <a:rPr lang="en-US" altLang="zh-TW" dirty="0"/>
              <a:t>PV</a:t>
            </a:r>
            <a:r>
              <a:rPr lang="zh-TW" altLang="en-US" dirty="0"/>
              <a:t>等值線，因此在槽的西側帶來弱的負位渦平流，而在槽的東側則帶來強的正位渦平流，也就是說，單看旋轉風造成的水平位渦平流，由於在下一個時刻，槽線東側的位渦會變得較大，因此理論上槽線必須要東移；然而，源自於熱帶氣旋高層的輻散風會帶來強度極強、範圍極廣的負位渦平流，將旋轉風帶來的正位渦平流將近完全抵消，所以在</a:t>
            </a:r>
            <a:r>
              <a:rPr lang="en-US" altLang="zh-TW" dirty="0"/>
              <a:t>HREs</a:t>
            </a:r>
            <a:r>
              <a:rPr lang="zh-TW" altLang="en-US" dirty="0"/>
              <a:t>的成熟期</a:t>
            </a:r>
            <a:r>
              <a:rPr lang="en-US" altLang="zh-TW" dirty="0"/>
              <a:t>(0</a:t>
            </a:r>
            <a:r>
              <a:rPr lang="zh-TW" altLang="en-US" dirty="0"/>
              <a:t> </a:t>
            </a:r>
            <a:r>
              <a:rPr lang="en-US" altLang="zh-TW" dirty="0"/>
              <a:t>h)</a:t>
            </a:r>
            <a:r>
              <a:rPr lang="zh-TW" altLang="en-US" dirty="0"/>
              <a:t>時，槽脊系統會因為</a:t>
            </a:r>
            <a:r>
              <a:rPr lang="en-US" altLang="zh-TW" dirty="0"/>
              <a:t>TCs</a:t>
            </a:r>
            <a:r>
              <a:rPr lang="zh-TW" altLang="en-US" dirty="0"/>
              <a:t>的作用而近似滯留於原地；在另一方面，</a:t>
            </a:r>
            <a:r>
              <a:rPr lang="en-US" altLang="zh-TW" dirty="0"/>
              <a:t>TCs</a:t>
            </a:r>
            <a:r>
              <a:rPr lang="zh-TW" altLang="en-US" dirty="0"/>
              <a:t>也因為受惠於與高層槽的這種斜壓結構的配置，而能持續</a:t>
            </a:r>
            <a:r>
              <a:rPr lang="zh-TW" altLang="en-US" b="1" dirty="0"/>
              <a:t>維持甚至增強其上升運動</a:t>
            </a:r>
            <a:r>
              <a:rPr lang="zh-TW" altLang="en-US" dirty="0"/>
              <a:t>，導致較大範圍的降水，這與我們先前所說</a:t>
            </a:r>
            <a:r>
              <a:rPr lang="en-US" altLang="zh-TW" dirty="0" err="1"/>
              <a:t>clusterc</a:t>
            </a:r>
            <a:r>
              <a:rPr lang="en-US" altLang="zh-TW" dirty="0"/>
              <a:t> 1</a:t>
            </a:r>
            <a:r>
              <a:rPr lang="zh-TW" altLang="en-US" dirty="0"/>
              <a:t>的熱帶氣旋雖然在豪大雨事件成熟期時仍距離南韓較遠，但卻可以為南韓的內陸地區帶來較明顯的降水相吻合。</a:t>
            </a:r>
            <a:endParaRPr lang="en-US" altLang="zh-TW" dirty="0"/>
          </a:p>
          <a:p>
            <a:endParaRPr lang="en-US" altLang="zh-TW" dirty="0"/>
          </a:p>
          <a:p>
            <a:r>
              <a:rPr lang="zh-TW" altLang="en-US" dirty="0"/>
              <a:t>而當環境為弱斜壓的情況時，可見其</a:t>
            </a:r>
            <a:r>
              <a:rPr lang="en-US" altLang="zh-TW" dirty="0"/>
              <a:t>PV tendency</a:t>
            </a:r>
            <a:r>
              <a:rPr lang="zh-TW" altLang="en-US" dirty="0"/>
              <a:t>微弱且豪於系統性可言，因此幾乎可以忽略。</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8758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我的報告大綱，分成五個部分，首先先介紹一下發生在中國長江流域的大量降水事件，接著介紹本篇文章所使用的資料及方法，再來進入事件的綜觀環境條件分析與探討非絕熱加熱效應的重要性，此處再分為兩個小部分，一部分探討非絕熱加熱在系統垂直運動中的重要性，另一部分則探討非絕熱加熱在系統東移過程中的重要性，最後進入總結的部分。</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52315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最後，作者利用了</a:t>
            </a:r>
            <a:r>
              <a:rPr lang="en-US" altLang="zh-TW" dirty="0"/>
              <a:t>QG omega equation</a:t>
            </a:r>
            <a:r>
              <a:rPr lang="zh-TW" altLang="en-US" dirty="0"/>
              <a:t>對這兩個</a:t>
            </a:r>
            <a:r>
              <a:rPr lang="en-US" altLang="zh-TW" dirty="0"/>
              <a:t>cluster</a:t>
            </a:r>
            <a:r>
              <a:rPr lang="zh-TW" altLang="en-US" dirty="0"/>
              <a:t>的上升運動進行了診斷，左圖是環境為強斜壓條件，右圖則是環境為弱斜壓條件。</a:t>
            </a:r>
            <a:endParaRPr lang="en-US" altLang="zh-TW" dirty="0"/>
          </a:p>
          <a:p>
            <a:endParaRPr lang="en-US" altLang="zh-TW" dirty="0"/>
          </a:p>
          <a:p>
            <a:r>
              <a:rPr lang="zh-TW" altLang="en-US" dirty="0"/>
              <a:t>我們可見不論環境為強斜壓或弱斜壓，在自由大氣的部分由</a:t>
            </a:r>
            <a:r>
              <a:rPr lang="en-US" altLang="zh-TW" dirty="0"/>
              <a:t>QG</a:t>
            </a:r>
            <a:r>
              <a:rPr lang="zh-TW" altLang="en-US" dirty="0"/>
              <a:t>理論所診斷出的上升速度均由動力項與非絕熱項所主導，</a:t>
            </a:r>
            <a:r>
              <a:rPr lang="en-US" altLang="zh-TW" dirty="0" err="1"/>
              <a:t>omega_beta</a:t>
            </a:r>
            <a:r>
              <a:rPr lang="zh-TW" altLang="en-US" dirty="0"/>
              <a:t>在整層大氣中都非常小，可以忽略；由邊界層所造成的上升運動則僅侷限於邊界層內部。</a:t>
            </a:r>
            <a:endParaRPr lang="en-US" altLang="zh-TW" dirty="0"/>
          </a:p>
          <a:p>
            <a:endParaRPr lang="en-US" altLang="zh-TW" dirty="0"/>
          </a:p>
          <a:p>
            <a:r>
              <a:rPr lang="zh-TW" altLang="en-US" dirty="0"/>
              <a:t>同時，最強的上升速度都出現於</a:t>
            </a:r>
            <a:r>
              <a:rPr lang="en-US" altLang="zh-TW" dirty="0"/>
              <a:t>500</a:t>
            </a:r>
            <a:r>
              <a:rPr lang="zh-TW" altLang="en-US" dirty="0"/>
              <a:t> </a:t>
            </a:r>
            <a:r>
              <a:rPr lang="en-US" altLang="zh-TW" dirty="0"/>
              <a:t>hPa</a:t>
            </a:r>
            <a:r>
              <a:rPr lang="zh-TW" altLang="en-US" dirty="0"/>
              <a:t>等壓面附近，且當環境為強斜壓時，其上升速度較弱斜壓環境大，與我們在上一頁中的敘述相吻合。但是如果我們回憶先前看過的</a:t>
            </a:r>
            <a:r>
              <a:rPr lang="en-US" altLang="zh-TW" dirty="0"/>
              <a:t>12</a:t>
            </a:r>
            <a:r>
              <a:rPr lang="zh-TW" altLang="en-US" dirty="0"/>
              <a:t>小時累積雨量圖，強斜壓與弱斜壓環境所造成的</a:t>
            </a:r>
            <a:r>
              <a:rPr lang="en-US" altLang="zh-TW" dirty="0"/>
              <a:t>local rainfall maximum</a:t>
            </a:r>
            <a:r>
              <a:rPr lang="zh-TW" altLang="en-US" dirty="0"/>
              <a:t>之差異並不大，代表在弱斜壓的環境中，必定還有一些無法由</a:t>
            </a:r>
            <a:r>
              <a:rPr lang="en-US" altLang="zh-TW" dirty="0"/>
              <a:t>QG</a:t>
            </a:r>
            <a:r>
              <a:rPr lang="zh-TW" altLang="en-US" dirty="0"/>
              <a:t>理論詮釋的</a:t>
            </a:r>
            <a:r>
              <a:rPr lang="en-US" altLang="zh-TW" dirty="0"/>
              <a:t>local process</a:t>
            </a:r>
            <a:r>
              <a:rPr lang="zh-TW" altLang="en-US" dirty="0"/>
              <a:t>參與其中，如：地形舉升的過程，畢竟這篇研究其實是從非常綜觀的角度來看待南韓地區的豪大雨事件，作者自己也有說，如果想更精細地探討，必須要再做更小尺度的分析。</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5615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作者利用一些自定義的條件，在</a:t>
            </a:r>
            <a:r>
              <a:rPr lang="en-US" altLang="zh-TW" dirty="0"/>
              <a:t>1979</a:t>
            </a:r>
            <a:r>
              <a:rPr lang="zh-TW" altLang="en-US" dirty="0"/>
              <a:t>到</a:t>
            </a:r>
            <a:r>
              <a:rPr lang="en-US" altLang="zh-TW" dirty="0"/>
              <a:t>2020</a:t>
            </a:r>
            <a:r>
              <a:rPr lang="zh-TW" altLang="en-US" dirty="0"/>
              <a:t>年間選出了</a:t>
            </a:r>
            <a:r>
              <a:rPr lang="en-US" altLang="zh-TW" dirty="0"/>
              <a:t>68</a:t>
            </a:r>
            <a:r>
              <a:rPr lang="zh-TW" altLang="en-US" dirty="0"/>
              <a:t>個由熱帶氣旋所誘導出的豪大雨事件，並利用一種稱為自組織映射的機器學習方法，將這</a:t>
            </a:r>
            <a:r>
              <a:rPr lang="en-US" altLang="zh-TW" dirty="0"/>
              <a:t>68</a:t>
            </a:r>
            <a:r>
              <a:rPr lang="zh-TW" altLang="en-US" dirty="0"/>
              <a:t>個事件分為兩大種類，其一為在環境為強斜壓時的豪大雨事件，總共有</a:t>
            </a:r>
            <a:r>
              <a:rPr lang="en-US" altLang="zh-TW" dirty="0"/>
              <a:t>40</a:t>
            </a:r>
            <a:r>
              <a:rPr lang="zh-TW" altLang="en-US" dirty="0"/>
              <a:t>個事件屬於此類，佔了</a:t>
            </a:r>
            <a:r>
              <a:rPr lang="en-US" altLang="zh-TW" dirty="0"/>
              <a:t>58.8%</a:t>
            </a:r>
            <a:r>
              <a:rPr lang="zh-TW" altLang="en-US" dirty="0"/>
              <a:t>；其二則為在環境為弱斜壓時的豪大雨事件，總共有</a:t>
            </a:r>
            <a:r>
              <a:rPr lang="en-US" altLang="zh-TW" dirty="0"/>
              <a:t>28</a:t>
            </a:r>
            <a:r>
              <a:rPr lang="zh-TW" altLang="en-US" dirty="0"/>
              <a:t>個事件屬於此類，佔了</a:t>
            </a:r>
            <a:r>
              <a:rPr lang="en-US" altLang="zh-TW" dirty="0"/>
              <a:t>41.2%</a:t>
            </a:r>
            <a:r>
              <a:rPr lang="zh-TW" altLang="en-US" dirty="0"/>
              <a:t>。</a:t>
            </a:r>
            <a:endParaRPr lang="en-US" altLang="zh-TW" dirty="0"/>
          </a:p>
          <a:p>
            <a:endParaRPr lang="en-US" altLang="zh-TW" dirty="0"/>
          </a:p>
          <a:p>
            <a:r>
              <a:rPr lang="en-US" altLang="zh-TW" dirty="0"/>
              <a:t>TCs</a:t>
            </a:r>
            <a:r>
              <a:rPr lang="zh-TW" altLang="en-US" dirty="0"/>
              <a:t>與中緯度流場的交互作用包含以下兩者，</a:t>
            </a:r>
            <a:endParaRPr lang="en-US" altLang="zh-TW" dirty="0"/>
          </a:p>
          <a:p>
            <a:r>
              <a:rPr lang="zh-TW" altLang="en-US" b="1" dirty="0"/>
              <a:t>就熱帶氣旋對中緯度流場而言：</a:t>
            </a:r>
            <a:endParaRPr lang="en-US" altLang="zh-TW" b="1" dirty="0"/>
          </a:p>
          <a:p>
            <a:r>
              <a:rPr lang="en-US" altLang="zh-TW" dirty="0"/>
              <a:t>divergent outflow of TCs anchors the upstream</a:t>
            </a:r>
            <a:r>
              <a:rPr lang="zh-TW" altLang="en-US" dirty="0"/>
              <a:t> </a:t>
            </a:r>
            <a:r>
              <a:rPr lang="en-US" altLang="zh-TW" dirty="0"/>
              <a:t>trough</a:t>
            </a:r>
            <a:r>
              <a:rPr lang="zh-TW" altLang="en-US" dirty="0"/>
              <a:t> </a:t>
            </a:r>
            <a:r>
              <a:rPr lang="en-US" altLang="zh-TW" dirty="0"/>
              <a:t>-&gt;</a:t>
            </a:r>
            <a:r>
              <a:rPr lang="zh-TW" altLang="en-US" dirty="0"/>
              <a:t> </a:t>
            </a:r>
            <a:r>
              <a:rPr lang="en-US" altLang="zh-TW" dirty="0"/>
              <a:t> phase lock</a:t>
            </a:r>
            <a:r>
              <a:rPr lang="zh-TW" altLang="en-US" dirty="0"/>
              <a:t> </a:t>
            </a:r>
            <a:r>
              <a:rPr lang="en-US" altLang="zh-TW" dirty="0"/>
              <a:t>between the two (</a:t>
            </a:r>
            <a:r>
              <a:rPr lang="zh-TW" altLang="en-US" dirty="0"/>
              <a:t>兩者之間的相位鎖定，呈現斜壓結構</a:t>
            </a:r>
            <a:r>
              <a:rPr lang="en-US" altLang="zh-TW" dirty="0"/>
              <a:t>)</a:t>
            </a:r>
          </a:p>
          <a:p>
            <a:endParaRPr lang="en-US" altLang="zh-TW" dirty="0"/>
          </a:p>
          <a:p>
            <a:r>
              <a:rPr lang="zh-TW" altLang="en-US" b="1" dirty="0"/>
              <a:t>就中緯度流場對熱帶氣旋而言：</a:t>
            </a:r>
            <a:endParaRPr lang="en-US" altLang="zh-TW" b="1" dirty="0"/>
          </a:p>
          <a:p>
            <a:r>
              <a:rPr lang="en-US" altLang="zh-TW" dirty="0"/>
              <a:t>TCs</a:t>
            </a:r>
            <a:r>
              <a:rPr lang="zh-TW" altLang="en-US" dirty="0"/>
              <a:t>會經過</a:t>
            </a:r>
            <a:r>
              <a:rPr lang="en-US" altLang="zh-TW" dirty="0"/>
              <a:t>extratropical transition</a:t>
            </a:r>
            <a:r>
              <a:rPr lang="zh-TW" altLang="en-US" dirty="0"/>
              <a:t>過程而變性為溫帶氣旋，因而有非常顯著的結構變化</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60611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8288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眾所周知，熱帶氣旋是一種極為強烈的天氣系統，往往會帶來豪大雨、暴潮，以及極具破壞力的強風。而對於南韓而言，又以豪大雨所造成的災損最為嚴重，尤其是在其南側以及東側的沿海地區；統計上，大約有</a:t>
            </a:r>
            <a:r>
              <a:rPr lang="en-US" altLang="zh-TW" dirty="0"/>
              <a:t>18%</a:t>
            </a:r>
            <a:r>
              <a:rPr lang="zh-TW" altLang="en-US" dirty="0"/>
              <a:t>的豪大雨事件是直接由熱帶氣旋所引發的。</a:t>
            </a:r>
            <a:endParaRPr lang="en-US" altLang="zh-TW" dirty="0"/>
          </a:p>
          <a:p>
            <a:endParaRPr lang="en-US" altLang="zh-TW" dirty="0"/>
          </a:p>
          <a:p>
            <a:r>
              <a:rPr lang="zh-TW" altLang="en-US" dirty="0"/>
              <a:t>南韓作為一個也算是蠻常遭受熱帶氣旋侵襲的國家，對於熱帶氣旋所引發的降水亦有進行過許多面向的研究，包含地形效應、區域海表溫度、環境的垂直風切以及熱帶氣旋本身的路徑等因素對於降水的影響。</a:t>
            </a:r>
            <a:endParaRPr lang="en-US" altLang="zh-TW" dirty="0"/>
          </a:p>
          <a:p>
            <a:endParaRPr lang="en-US" altLang="zh-TW" dirty="0"/>
          </a:p>
          <a:p>
            <a:r>
              <a:rPr lang="zh-TW" altLang="en-US" dirty="0"/>
              <a:t>然而，我們目前還沒完全弄清楚</a:t>
            </a:r>
            <a:r>
              <a:rPr lang="zh-TW" altLang="en-US" b="1" dirty="0"/>
              <a:t>中緯度地區的斜壓條件究竟是如何影響到朝鮮半島上由熱帶氣旋所引發的豪大雨</a:t>
            </a:r>
            <a:r>
              <a:rPr lang="zh-TW" altLang="en-US" dirty="0"/>
              <a:t>，儘管我們早就知道當西北太平洋上的熱帶氣旋來到中緯度地區，且路徑發生</a:t>
            </a:r>
            <a:r>
              <a:rPr lang="en-US" altLang="zh-TW" dirty="0"/>
              <a:t>recurve</a:t>
            </a:r>
            <a:r>
              <a:rPr lang="zh-TW" altLang="en-US" dirty="0"/>
              <a:t>時，其與中緯度地區的流場會有諸多交互作用發生。也因此，這便是作者在本文中所要探討的核心科學議題。</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6264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熱帶氣旋與中緯度地區流場發生的交互作用可以有很多面向，其中一個非常有名的稱為</a:t>
            </a:r>
            <a:r>
              <a:rPr lang="en-US" altLang="zh-TW" dirty="0"/>
              <a:t>extratropical transition</a:t>
            </a:r>
            <a:r>
              <a:rPr lang="zh-TW" altLang="en-US" dirty="0"/>
              <a:t> </a:t>
            </a:r>
            <a:r>
              <a:rPr lang="en-US" altLang="zh-TW" dirty="0"/>
              <a:t>(ET)</a:t>
            </a:r>
            <a:r>
              <a:rPr lang="zh-TW" altLang="en-US" dirty="0"/>
              <a:t>，它泛指當熱帶氣旋移動至中高緯度較冷且斜壓性高的環境時，逐漸由對稱且暖心的系統轉變為不對稱且冷心的溫帶氣旋之過程。</a:t>
            </a:r>
            <a:endParaRPr lang="en-US" altLang="zh-TW" dirty="0"/>
          </a:p>
          <a:p>
            <a:endParaRPr lang="en-US" altLang="zh-TW" dirty="0"/>
          </a:p>
          <a:p>
            <a:r>
              <a:rPr lang="zh-TW" altLang="en-US" dirty="0"/>
              <a:t>在這個過程中，熱帶氣旋的結構會有相當巨大的轉變，除了剛剛提到的對稱變不對稱、暖心變冷心之外，熱帶氣旋原本直立的對流也會開始往極區的方向傾斜，形成斜向的上衝流，也就是一種暖空氣輸送帶，這在稍後作者的分析中都會看到。</a:t>
            </a:r>
            <a:endParaRPr lang="en-US" altLang="zh-TW" dirty="0"/>
          </a:p>
          <a:p>
            <a:endParaRPr lang="en-US" altLang="zh-TW" dirty="0"/>
          </a:p>
          <a:p>
            <a:r>
              <a:rPr lang="zh-TW" altLang="en-US" dirty="0"/>
              <a:t>同時，如果低層的熱帶氣旋與上游中高層的槽線位於適當的位置時，便可以透過</a:t>
            </a:r>
            <a:r>
              <a:rPr lang="en-US" altLang="zh-TW" sz="1200" dirty="0"/>
              <a:t>Petterssen</a:t>
            </a:r>
            <a:r>
              <a:rPr lang="zh-TW" altLang="en-US" sz="1200" dirty="0"/>
              <a:t> </a:t>
            </a:r>
            <a:r>
              <a:rPr lang="en-US" altLang="zh-TW" sz="1200" dirty="0"/>
              <a:t>Type-B</a:t>
            </a:r>
            <a:r>
              <a:rPr lang="zh-TW" altLang="en-US" sz="1200" dirty="0"/>
              <a:t>旋生，也就是由</a:t>
            </a:r>
            <a:r>
              <a:rPr lang="en-US" altLang="zh-TW" sz="1200" dirty="0"/>
              <a:t>500 mb</a:t>
            </a:r>
            <a:r>
              <a:rPr lang="zh-TW" altLang="en-US" sz="1200" dirty="0"/>
              <a:t>或更高層槽脊系統之</a:t>
            </a:r>
            <a:r>
              <a:rPr lang="en-US" altLang="zh-TW" sz="1200" dirty="0"/>
              <a:t>dynamic forcing</a:t>
            </a:r>
            <a:r>
              <a:rPr lang="zh-TW" altLang="en-US" sz="1200" dirty="0"/>
              <a:t>所主導的旋生過程來加速其</a:t>
            </a:r>
            <a:r>
              <a:rPr lang="en-US" altLang="zh-TW" dirty="0"/>
              <a:t>extratropical transition</a:t>
            </a:r>
            <a:r>
              <a:rPr lang="zh-TW" altLang="en-US" dirty="0"/>
              <a:t>的進行。</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4819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除了熱帶氣旋結構的轉變以外，在</a:t>
            </a:r>
            <a:r>
              <a:rPr lang="en-US" altLang="zh-TW" dirty="0"/>
              <a:t>extratropical transition</a:t>
            </a:r>
            <a:r>
              <a:rPr lang="zh-TW" altLang="en-US" dirty="0"/>
              <a:t>的過程中，中緯度地區的流場亦會被顯著地改變，而關鍵就在於熱帶氣旋高層的輻散外流。</a:t>
            </a:r>
            <a:endParaRPr lang="en-US" altLang="zh-TW" dirty="0"/>
          </a:p>
          <a:p>
            <a:endParaRPr lang="en-US" altLang="zh-TW" dirty="0"/>
          </a:p>
          <a:p>
            <a:r>
              <a:rPr lang="zh-TW" altLang="en-US" dirty="0"/>
              <a:t>它的影響可以從兩個層面來說明：其一，輻散外流會將來自低緯度地區具有較小</a:t>
            </a:r>
            <a:r>
              <a:rPr lang="zh-TW" altLang="en-US" b="1" dirty="0"/>
              <a:t>位渦</a:t>
            </a:r>
            <a:r>
              <a:rPr lang="zh-TW" altLang="en-US" dirty="0"/>
              <a:t>的空氣往中緯度地區傾斜的對流層頂輸送，因此會造成該處的波動在行進時往北偏折；其二，輻散外流也會使位於熱帶氣旋上游的槽線減速，使其呈現近似滯留的狀態，形成槽線與熱帶氣旋之間的相位鎖定。</a:t>
            </a:r>
            <a:endParaRPr lang="en-US" altLang="zh-TW" dirty="0"/>
          </a:p>
          <a:p>
            <a:endParaRPr lang="en-US" altLang="zh-TW" dirty="0"/>
          </a:p>
          <a:p>
            <a:r>
              <a:rPr lang="zh-TW" altLang="en-US" dirty="0"/>
              <a:t>基於上述的這些理論基礎，作者就可以開始探討他所設定的科學議題，也就是</a:t>
            </a:r>
            <a:r>
              <a:rPr lang="zh-TW" altLang="en-US" b="1" dirty="0"/>
              <a:t>熱帶氣旋與中緯度流場之間的交互作用會如何影響到在南韓所產生的豪大雨事件</a:t>
            </a:r>
            <a:r>
              <a:rPr lang="zh-TW" altLang="en-US" dirty="0"/>
              <a:t>，</a:t>
            </a:r>
            <a:endParaRPr lang="en-US" altLang="zh-TW" dirty="0"/>
          </a:p>
          <a:p>
            <a:r>
              <a:rPr lang="zh-TW" altLang="en-US" b="1" dirty="0"/>
              <a:t>以及中緯度斜壓條件所扮演的角色</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1556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作者進行研究分析的資料來源大致可以分為以下三類：</a:t>
            </a:r>
            <a:endParaRPr lang="en-US" altLang="zh-TW" dirty="0"/>
          </a:p>
          <a:p>
            <a:pPr marL="171450" indent="-171450">
              <a:buFont typeface="Arial" panose="020B0604020202020204" pitchFamily="34" charset="0"/>
              <a:buChar char="•"/>
            </a:pPr>
            <a:r>
              <a:rPr lang="zh-TW" altLang="en-US" dirty="0"/>
              <a:t>大韓民國氣象廳：綜觀氣象站每小時的降水資料。</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r>
              <a:rPr lang="en-US" altLang="zh-TW" dirty="0"/>
              <a:t>JMA</a:t>
            </a:r>
            <a:r>
              <a:rPr lang="zh-TW" altLang="en-US" dirty="0"/>
              <a:t>區域專業氣象中心：熱帶氣旋之最佳軌跡資料。合計</a:t>
            </a:r>
            <a:r>
              <a:rPr lang="en-US" altLang="zh-TW" dirty="0"/>
              <a:t>41</a:t>
            </a:r>
            <a:r>
              <a:rPr lang="zh-TW" altLang="en-US" dirty="0"/>
              <a:t>年，每年只取</a:t>
            </a:r>
            <a:r>
              <a:rPr lang="en-US" altLang="zh-TW" dirty="0"/>
              <a:t>6~9</a:t>
            </a:r>
            <a:r>
              <a:rPr lang="zh-TW" altLang="en-US" dirty="0"/>
              <a:t>月。</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en-US" altLang="zh-TW" dirty="0"/>
              <a:t>ERA5</a:t>
            </a:r>
            <a:r>
              <a:rPr lang="zh-TW" altLang="en-US" dirty="0"/>
              <a:t>之再分析資料，時間解析度為</a:t>
            </a:r>
            <a:r>
              <a:rPr lang="en-US" altLang="zh-TW" dirty="0"/>
              <a:t>6</a:t>
            </a:r>
            <a:r>
              <a:rPr lang="zh-TW" altLang="en-US" dirty="0"/>
              <a:t>小時，空間解析度則為水平上</a:t>
            </a:r>
            <a:r>
              <a:rPr lang="en-US" altLang="zh-TW" dirty="0"/>
              <a:t>1.5</a:t>
            </a:r>
            <a:r>
              <a:rPr lang="zh-TW" altLang="en-US" dirty="0"/>
              <a:t>度乘</a:t>
            </a:r>
            <a:r>
              <a:rPr lang="en-US" altLang="zh-TW" dirty="0"/>
              <a:t>1.5</a:t>
            </a:r>
            <a:r>
              <a:rPr lang="zh-TW" altLang="en-US" dirty="0"/>
              <a:t>度，垂直上</a:t>
            </a:r>
            <a:r>
              <a:rPr lang="en-US" altLang="zh-TW" dirty="0"/>
              <a:t>37</a:t>
            </a:r>
            <a:r>
              <a:rPr lang="zh-TW" altLang="en-US" dirty="0"/>
              <a:t>個氣壓層。作者採用的</a:t>
            </a:r>
            <a:r>
              <a:rPr lang="en-US" altLang="zh-TW" dirty="0"/>
              <a:t>ERA5</a:t>
            </a:r>
            <a:r>
              <a:rPr lang="zh-TW" altLang="en-US" dirty="0"/>
              <a:t>資料無論是在時間解析度或空間解析度上都較原始的</a:t>
            </a:r>
            <a:r>
              <a:rPr lang="en-US" altLang="zh-TW" dirty="0"/>
              <a:t>ERA5</a:t>
            </a:r>
            <a:r>
              <a:rPr lang="zh-TW" altLang="en-US" dirty="0"/>
              <a:t>資料來得粗糙，但因為作者是想探討豪大雨事件之</a:t>
            </a:r>
            <a:r>
              <a:rPr lang="zh-TW" altLang="en-US" b="1" dirty="0"/>
              <a:t>綜觀特徵</a:t>
            </a:r>
            <a:r>
              <a:rPr lang="zh-TW" altLang="en-US" dirty="0"/>
              <a:t>，所以這樣子就已經足夠。此外，作者還有計算</a:t>
            </a:r>
            <a:r>
              <a:rPr lang="en-US" altLang="zh-TW" dirty="0"/>
              <a:t>2</a:t>
            </a:r>
            <a:r>
              <a:rPr lang="zh-TW" altLang="en-US" dirty="0"/>
              <a:t> </a:t>
            </a:r>
            <a:r>
              <a:rPr lang="en-US" altLang="zh-TW" dirty="0"/>
              <a:t>PVU</a:t>
            </a:r>
            <a:r>
              <a:rPr lang="zh-TW" altLang="en-US" dirty="0"/>
              <a:t> </a:t>
            </a:r>
            <a:r>
              <a:rPr lang="en-US" altLang="zh-TW" dirty="0"/>
              <a:t>surface</a:t>
            </a:r>
            <a:r>
              <a:rPr lang="zh-TW" altLang="en-US" dirty="0"/>
              <a:t>，也就是動力對流層頂</a:t>
            </a:r>
            <a:r>
              <a:rPr lang="en-US" altLang="zh-TW" dirty="0"/>
              <a:t>(dynamic tropopause)</a:t>
            </a:r>
            <a:r>
              <a:rPr lang="zh-TW" altLang="en-US" dirty="0"/>
              <a:t>處的變數，主要是用來分析對流層頂隨時間的演變，為了移除小尺度的擾動，該處所有的變數都會被</a:t>
            </a:r>
            <a:r>
              <a:rPr lang="en-US" altLang="zh-TW" sz="1200" dirty="0"/>
              <a:t>truncate</a:t>
            </a:r>
            <a:r>
              <a:rPr lang="zh-TW" altLang="en-US" sz="1200" dirty="0"/>
              <a:t>至</a:t>
            </a:r>
            <a:r>
              <a:rPr lang="en-US" altLang="zh-TW" sz="1200" dirty="0"/>
              <a:t>T42</a:t>
            </a:r>
            <a:r>
              <a:rPr lang="zh-TW" altLang="en-US" sz="1200" dirty="0"/>
              <a:t>的網格解析度上。</a:t>
            </a:r>
            <a:endParaRPr lang="en-US" altLang="zh-TW" dirty="0"/>
          </a:p>
          <a:p>
            <a:pPr marL="0" indent="0">
              <a:buFont typeface="Arial" panose="020B0604020202020204" pitchFamily="34" charset="0"/>
              <a:buNone/>
            </a:pPr>
            <a:endParaRPr lang="en-US" altLang="zh-TW" sz="1200" dirty="0"/>
          </a:p>
          <a:p>
            <a:pPr marL="0" indent="0">
              <a:buFont typeface="Arial" panose="020B0604020202020204" pitchFamily="34" charset="0"/>
              <a:buNone/>
            </a:pPr>
            <a:r>
              <a:rPr lang="en-US" altLang="zh-TW" sz="1200" b="1" dirty="0"/>
              <a:t>【</a:t>
            </a:r>
            <a:r>
              <a:rPr lang="zh-TW" altLang="en-US" sz="1200" b="1" dirty="0"/>
              <a:t>補充</a:t>
            </a:r>
            <a:r>
              <a:rPr lang="en-US" altLang="zh-TW" sz="1200" b="1" dirty="0"/>
              <a:t>】</a:t>
            </a:r>
          </a:p>
          <a:p>
            <a:pPr marL="0" indent="0">
              <a:buFont typeface="Arial" panose="020B0604020202020204" pitchFamily="34" charset="0"/>
              <a:buNone/>
            </a:pPr>
            <a:r>
              <a:rPr lang="en-US" altLang="zh-TW" sz="1200" dirty="0"/>
              <a:t>T42</a:t>
            </a:r>
            <a:r>
              <a:rPr lang="zh-TW" altLang="en-US" sz="1200" dirty="0"/>
              <a:t> </a:t>
            </a:r>
            <a:r>
              <a:rPr lang="en-US" altLang="zh-TW" sz="1200" dirty="0"/>
              <a:t>resolution</a:t>
            </a:r>
            <a:r>
              <a:rPr lang="zh-TW" altLang="en-US" sz="1200" dirty="0"/>
              <a:t>是波譜模式的其中一種網格解析度，為標準的全球經緯度網格，具有</a:t>
            </a:r>
            <a:r>
              <a:rPr lang="en-US" altLang="zh-TW" sz="1200" dirty="0"/>
              <a:t>128</a:t>
            </a:r>
            <a:r>
              <a:rPr lang="zh-TW" altLang="en-US" sz="1200" dirty="0"/>
              <a:t> </a:t>
            </a:r>
            <a:r>
              <a:rPr lang="en-US" altLang="zh-TW" sz="1200" dirty="0"/>
              <a:t>x</a:t>
            </a:r>
            <a:r>
              <a:rPr lang="zh-TW" altLang="en-US" sz="1200" dirty="0"/>
              <a:t> </a:t>
            </a:r>
            <a:r>
              <a:rPr lang="en-US" altLang="zh-TW" sz="1200" dirty="0"/>
              <a:t>64</a:t>
            </a:r>
            <a:r>
              <a:rPr lang="zh-TW" altLang="en-US" sz="1200" dirty="0"/>
              <a:t>個</a:t>
            </a:r>
            <a:r>
              <a:rPr lang="en-US" altLang="zh-TW" sz="1200" dirty="0"/>
              <a:t>horizontal grid cells</a:t>
            </a:r>
            <a:r>
              <a:rPr lang="zh-TW" altLang="en-US" sz="1200" dirty="0"/>
              <a:t>，大約是</a:t>
            </a:r>
            <a:r>
              <a:rPr lang="en-US" altLang="zh-TW" sz="1200" dirty="0"/>
              <a:t>2.8</a:t>
            </a:r>
            <a:r>
              <a:rPr lang="zh-TW" altLang="en-US" sz="1200" dirty="0"/>
              <a:t>度的</a:t>
            </a:r>
            <a:r>
              <a:rPr lang="en-US" altLang="zh-TW" sz="1200" dirty="0"/>
              <a:t>resolution</a:t>
            </a:r>
            <a:r>
              <a:rPr lang="zh-TW" altLang="en-US" sz="1200" dirty="0"/>
              <a:t>。</a:t>
            </a:r>
            <a:endParaRPr lang="en-US" altLang="zh-TW" sz="1200"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4868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在介紹完資料來源之後，就要來看看作者是如何定義豪大雨事件，以及由熱帶氣旋所誘發的豪大雨事件。</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首先，當有任何一個測站在</a:t>
            </a:r>
            <a:r>
              <a:rPr lang="en-US" altLang="zh-TW" dirty="0"/>
              <a:t>12</a:t>
            </a:r>
            <a:r>
              <a:rPr lang="zh-TW" altLang="en-US" dirty="0"/>
              <a:t>小時內的累積雨量達到</a:t>
            </a:r>
            <a:r>
              <a:rPr lang="en-US" altLang="zh-TW" dirty="0"/>
              <a:t>110</a:t>
            </a:r>
            <a:r>
              <a:rPr lang="zh-TW" altLang="en-US" dirty="0"/>
              <a:t>毫米或更多時，該事件就會被定義為是一場豪大雨事件</a:t>
            </a:r>
            <a:r>
              <a:rPr lang="en-US" altLang="zh-TW" dirty="0"/>
              <a:t>(HRE)</a:t>
            </a:r>
            <a:r>
              <a:rPr lang="zh-TW" altLang="en-US" dirty="0"/>
              <a:t>；而兩場豪大雨事件之間如果間隔超過</a:t>
            </a:r>
            <a:r>
              <a:rPr lang="en-US" altLang="zh-TW" dirty="0"/>
              <a:t>12</a:t>
            </a:r>
            <a:r>
              <a:rPr lang="zh-TW" altLang="en-US" dirty="0"/>
              <a:t>個小時，就會被認定是彼此獨立的個案。</a:t>
            </a:r>
            <a:endParaRPr lang="en-US" altLang="zh-TW" dirty="0"/>
          </a:p>
          <a:p>
            <a:pPr marL="0" indent="0">
              <a:buFont typeface="Arial" panose="020B0604020202020204" pitchFamily="34" charset="0"/>
              <a:buNone/>
            </a:pPr>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接著，如果在一場豪大雨事件中，熱帶氣旋的中心曾經至少一次進入北緯</a:t>
            </a:r>
            <a:r>
              <a:rPr lang="en-US" altLang="zh-TW" dirty="0"/>
              <a:t>32~35</a:t>
            </a:r>
            <a:r>
              <a:rPr lang="zh-TW" altLang="en-US" dirty="0"/>
              <a:t>度、東經</a:t>
            </a:r>
            <a:r>
              <a:rPr lang="en-US" altLang="zh-TW" dirty="0"/>
              <a:t>120~135</a:t>
            </a:r>
            <a:r>
              <a:rPr lang="zh-TW" altLang="en-US" dirty="0"/>
              <a:t>度的矩形範圍內，則判定此豪大雨事件為由熱帶氣旋所誘發的豪大雨事件。而假設同一熱帶氣旋與多場豪大雨事件同時發生，則只有熱帶氣旋最靠近朝鮮半島時發生的那場豪大雨事件會被列入計算，透過這樣的手法，希望可以去除並非由</a:t>
            </a:r>
            <a:r>
              <a:rPr lang="en-US" altLang="zh-TW" dirty="0"/>
              <a:t>TC”</a:t>
            </a:r>
            <a:r>
              <a:rPr lang="zh-TW" altLang="en-US" dirty="0"/>
              <a:t>直接</a:t>
            </a:r>
            <a:r>
              <a:rPr lang="en-US" altLang="zh-TW" dirty="0"/>
              <a:t>”</a:t>
            </a:r>
            <a:r>
              <a:rPr lang="zh-TW" altLang="en-US" dirty="0"/>
              <a:t>導致的豪大雨事件。因此在作者本次的研究中，總共有</a:t>
            </a:r>
            <a:r>
              <a:rPr lang="en-US" altLang="zh-TW" dirty="0"/>
              <a:t>68</a:t>
            </a:r>
            <a:r>
              <a:rPr lang="zh-TW" altLang="en-US" dirty="0"/>
              <a:t>場豪大雨事件被認定是由熱帶氣旋所誘發的。</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8210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t>稍後作者在分析時會用到很多時間，其中，豪大雨事件的參考時間</a:t>
            </a:r>
            <a:r>
              <a:rPr lang="en-US" altLang="zh-TW" dirty="0"/>
              <a:t>(reference time)</a:t>
            </a:r>
            <a:r>
              <a:rPr lang="zh-TW" altLang="en-US" dirty="0"/>
              <a:t>，也就是</a:t>
            </a:r>
            <a:r>
              <a:rPr lang="en-US" altLang="zh-TW" dirty="0"/>
              <a:t>0</a:t>
            </a:r>
            <a:r>
              <a:rPr lang="zh-TW" altLang="en-US" dirty="0"/>
              <a:t>小時，其定義為</a:t>
            </a:r>
            <a:r>
              <a:rPr lang="zh-TW" altLang="en-US" b="1" dirty="0"/>
              <a:t>產生最大</a:t>
            </a:r>
            <a:r>
              <a:rPr lang="en-US" altLang="zh-TW" b="1" dirty="0"/>
              <a:t>12</a:t>
            </a:r>
            <a:r>
              <a:rPr lang="zh-TW" altLang="en-US" b="1" dirty="0"/>
              <a:t>小時累積降水的時間區段之中點</a:t>
            </a:r>
            <a:r>
              <a:rPr lang="zh-TW" altLang="en-US" dirty="0"/>
              <a:t>，對應的是該豪大雨事件之成熟期，只要記得這個資訊就可以了。</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同時，每場豪大雨事件皆會客觀地使用一種叫做自組織映射的方式進行分類，該方法屬於機器學習的一環，此處主要是利用北緯</a:t>
            </a:r>
            <a:r>
              <a:rPr lang="en-US" altLang="zh-TW" dirty="0"/>
              <a:t>30~53</a:t>
            </a:r>
            <a:r>
              <a:rPr lang="zh-TW" altLang="en-US" dirty="0"/>
              <a:t>度、東經</a:t>
            </a:r>
            <a:r>
              <a:rPr lang="en-US" altLang="zh-TW" dirty="0"/>
              <a:t>105~145</a:t>
            </a:r>
            <a:r>
              <a:rPr lang="zh-TW" altLang="en-US" dirty="0"/>
              <a:t>度的矩形範圍內之動力對流層頂做為叢集分析的依據。之所以選擇動力對流層頂做為依據，是因為它可以良好掌握羅士培波的波動特徵與噴流強度，足以總結高層斜壓環境的特徵。</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r>
              <a:rPr lang="zh-TW" altLang="en-US" dirty="0"/>
              <a:t>接下來在進入作者的研究結果分析之前，我們還需要介紹一下他所使用的幾條數學公式。</a:t>
            </a:r>
            <a:endParaRPr lang="en-US" altLang="zh-TW"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F9355-3770-4E8C-8527-48663DA1288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5253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63A2D4-9B5A-4065-BF51-73564E7C516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9F34B35-4904-4209-9635-707096497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FBAC3DB-C821-4D31-98CB-DC9F643BE420}"/>
              </a:ext>
            </a:extLst>
          </p:cNvPr>
          <p:cNvSpPr>
            <a:spLocks noGrp="1"/>
          </p:cNvSpPr>
          <p:nvPr>
            <p:ph type="dt" sz="half" idx="10"/>
          </p:nvPr>
        </p:nvSpPr>
        <p:spPr/>
        <p:txBody>
          <a:bodyPr/>
          <a:lstStyle/>
          <a:p>
            <a:fld id="{236678AE-FFBE-4F94-98F0-B3B7D4C39069}" type="datetime1">
              <a:rPr lang="zh-TW" altLang="en-US" smtClean="0"/>
              <a:t>2024/3/29</a:t>
            </a:fld>
            <a:endParaRPr lang="zh-TW" altLang="en-US"/>
          </a:p>
        </p:txBody>
      </p:sp>
      <p:sp>
        <p:nvSpPr>
          <p:cNvPr id="5" name="頁尾版面配置區 4">
            <a:extLst>
              <a:ext uri="{FF2B5EF4-FFF2-40B4-BE49-F238E27FC236}">
                <a16:creationId xmlns:a16="http://schemas.microsoft.com/office/drawing/2014/main" id="{6C0C5552-9A5B-421F-ADA3-83D93D17271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BFE52F-92B1-4886-8E59-3CE93F6B61FC}"/>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55621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E3CE83-15EE-4073-8023-E9A635E27C2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D13AADA-3949-4EC1-B349-BD2E3870F60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C7E4966-116C-4EE1-BF12-5D3DD4800831}"/>
              </a:ext>
            </a:extLst>
          </p:cNvPr>
          <p:cNvSpPr>
            <a:spLocks noGrp="1"/>
          </p:cNvSpPr>
          <p:nvPr>
            <p:ph type="dt" sz="half" idx="10"/>
          </p:nvPr>
        </p:nvSpPr>
        <p:spPr/>
        <p:txBody>
          <a:bodyPr/>
          <a:lstStyle/>
          <a:p>
            <a:fld id="{CCAE4118-8933-4C76-A7F3-66CA42EB3C1A}" type="datetime1">
              <a:rPr lang="zh-TW" altLang="en-US" smtClean="0"/>
              <a:t>2024/3/29</a:t>
            </a:fld>
            <a:endParaRPr lang="zh-TW" altLang="en-US"/>
          </a:p>
        </p:txBody>
      </p:sp>
      <p:sp>
        <p:nvSpPr>
          <p:cNvPr id="5" name="頁尾版面配置區 4">
            <a:extLst>
              <a:ext uri="{FF2B5EF4-FFF2-40B4-BE49-F238E27FC236}">
                <a16:creationId xmlns:a16="http://schemas.microsoft.com/office/drawing/2014/main" id="{5115616A-AD62-4CCF-BA3A-7AE2555B1F9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E00D44F-D9BA-4556-9090-0116702C8B29}"/>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76296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4F52203-CA46-442B-8A76-398DE241111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91F87DD6-4815-4BA4-A97B-42B19DB9B51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3F7680E-641D-459B-8932-7A0AFD0912C2}"/>
              </a:ext>
            </a:extLst>
          </p:cNvPr>
          <p:cNvSpPr>
            <a:spLocks noGrp="1"/>
          </p:cNvSpPr>
          <p:nvPr>
            <p:ph type="dt" sz="half" idx="10"/>
          </p:nvPr>
        </p:nvSpPr>
        <p:spPr/>
        <p:txBody>
          <a:bodyPr/>
          <a:lstStyle/>
          <a:p>
            <a:fld id="{49822F86-7179-4EDB-91D8-AF993E3AE354}" type="datetime1">
              <a:rPr lang="zh-TW" altLang="en-US" smtClean="0"/>
              <a:t>2024/3/29</a:t>
            </a:fld>
            <a:endParaRPr lang="zh-TW" altLang="en-US"/>
          </a:p>
        </p:txBody>
      </p:sp>
      <p:sp>
        <p:nvSpPr>
          <p:cNvPr id="5" name="頁尾版面配置區 4">
            <a:extLst>
              <a:ext uri="{FF2B5EF4-FFF2-40B4-BE49-F238E27FC236}">
                <a16:creationId xmlns:a16="http://schemas.microsoft.com/office/drawing/2014/main" id="{48350AAF-094A-4A25-AE43-B08232EF7B6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6CFA596-25AA-494C-A025-1C87A67874BC}"/>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5894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9703D6-8693-4F8F-8D5E-3C41201464F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D53D3F5-BA07-40FF-839A-CD13D0CD9B2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066E0D-FC0D-4B50-B38F-219877A45226}"/>
              </a:ext>
            </a:extLst>
          </p:cNvPr>
          <p:cNvSpPr>
            <a:spLocks noGrp="1"/>
          </p:cNvSpPr>
          <p:nvPr>
            <p:ph type="dt" sz="half" idx="10"/>
          </p:nvPr>
        </p:nvSpPr>
        <p:spPr/>
        <p:txBody>
          <a:bodyPr/>
          <a:lstStyle/>
          <a:p>
            <a:fld id="{0E1686E1-7DF6-45AB-86AA-60024FD75FE7}" type="datetime1">
              <a:rPr lang="zh-TW" altLang="en-US" smtClean="0"/>
              <a:t>2024/3/29</a:t>
            </a:fld>
            <a:endParaRPr lang="zh-TW" altLang="en-US"/>
          </a:p>
        </p:txBody>
      </p:sp>
      <p:sp>
        <p:nvSpPr>
          <p:cNvPr id="5" name="頁尾版面配置區 4">
            <a:extLst>
              <a:ext uri="{FF2B5EF4-FFF2-40B4-BE49-F238E27FC236}">
                <a16:creationId xmlns:a16="http://schemas.microsoft.com/office/drawing/2014/main" id="{70718691-5655-404D-880E-FB286666823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6E59AAB-3D79-4C22-BE77-10A5E0453181}"/>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75073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4C617-BDB6-492D-90FD-45C849702CE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64F8138-CBA6-42A3-A27C-8DB96AB75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3853B5A5-07B2-42BC-A09B-97549D71E3DF}"/>
              </a:ext>
            </a:extLst>
          </p:cNvPr>
          <p:cNvSpPr>
            <a:spLocks noGrp="1"/>
          </p:cNvSpPr>
          <p:nvPr>
            <p:ph type="dt" sz="half" idx="10"/>
          </p:nvPr>
        </p:nvSpPr>
        <p:spPr/>
        <p:txBody>
          <a:bodyPr/>
          <a:lstStyle/>
          <a:p>
            <a:fld id="{AF0AC11F-4F15-4144-AADE-39B7FEFA55A9}" type="datetime1">
              <a:rPr lang="zh-TW" altLang="en-US" smtClean="0"/>
              <a:t>2024/3/29</a:t>
            </a:fld>
            <a:endParaRPr lang="zh-TW" altLang="en-US"/>
          </a:p>
        </p:txBody>
      </p:sp>
      <p:sp>
        <p:nvSpPr>
          <p:cNvPr id="5" name="頁尾版面配置區 4">
            <a:extLst>
              <a:ext uri="{FF2B5EF4-FFF2-40B4-BE49-F238E27FC236}">
                <a16:creationId xmlns:a16="http://schemas.microsoft.com/office/drawing/2014/main" id="{27E2851E-09DE-4820-B7B2-D226EBD77D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D6A0D2-94DC-4ACC-BAC5-5AC0E6CB0602}"/>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217094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FA1CA8-4743-4518-83D0-F7BBCB92F62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ABEADE9-C87E-4283-9123-59D8BF2F705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D414D22-2768-490A-ADE8-EAB717C1EFD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98EA72C5-E3EE-41A4-BB91-B01FA99535AF}"/>
              </a:ext>
            </a:extLst>
          </p:cNvPr>
          <p:cNvSpPr>
            <a:spLocks noGrp="1"/>
          </p:cNvSpPr>
          <p:nvPr>
            <p:ph type="dt" sz="half" idx="10"/>
          </p:nvPr>
        </p:nvSpPr>
        <p:spPr/>
        <p:txBody>
          <a:bodyPr/>
          <a:lstStyle/>
          <a:p>
            <a:fld id="{47D3D75E-3412-4047-95E5-8B19E361C2A2}" type="datetime1">
              <a:rPr lang="zh-TW" altLang="en-US" smtClean="0"/>
              <a:t>2024/3/29</a:t>
            </a:fld>
            <a:endParaRPr lang="zh-TW" altLang="en-US"/>
          </a:p>
        </p:txBody>
      </p:sp>
      <p:sp>
        <p:nvSpPr>
          <p:cNvPr id="6" name="頁尾版面配置區 5">
            <a:extLst>
              <a:ext uri="{FF2B5EF4-FFF2-40B4-BE49-F238E27FC236}">
                <a16:creationId xmlns:a16="http://schemas.microsoft.com/office/drawing/2014/main" id="{ECD9A233-B647-4303-956C-D2BF7EBFFB0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FD6DB3-8538-4752-8ADC-937380596B1A}"/>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15141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39809-1EF8-40BC-BA67-BD566DB981B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ED42210-5F4F-4EB2-9CA6-63484D24E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DB91A08-43F4-4E1E-B91E-372C6B81DD4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F3C0A86-286A-42BB-9530-474C27E2C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E244817-D97E-4F1F-97C3-2AEB40BF397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8518E90-459B-410B-B2D3-461DF707B480}"/>
              </a:ext>
            </a:extLst>
          </p:cNvPr>
          <p:cNvSpPr>
            <a:spLocks noGrp="1"/>
          </p:cNvSpPr>
          <p:nvPr>
            <p:ph type="dt" sz="half" idx="10"/>
          </p:nvPr>
        </p:nvSpPr>
        <p:spPr/>
        <p:txBody>
          <a:bodyPr/>
          <a:lstStyle/>
          <a:p>
            <a:fld id="{31B59210-025D-420C-8015-B59F787BB708}" type="datetime1">
              <a:rPr lang="zh-TW" altLang="en-US" smtClean="0"/>
              <a:t>2024/3/29</a:t>
            </a:fld>
            <a:endParaRPr lang="zh-TW" altLang="en-US"/>
          </a:p>
        </p:txBody>
      </p:sp>
      <p:sp>
        <p:nvSpPr>
          <p:cNvPr id="8" name="頁尾版面配置區 7">
            <a:extLst>
              <a:ext uri="{FF2B5EF4-FFF2-40B4-BE49-F238E27FC236}">
                <a16:creationId xmlns:a16="http://schemas.microsoft.com/office/drawing/2014/main" id="{717E3FD4-163D-4C40-BB70-30F179C2143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891FCF6-0831-4382-BEF8-EFABB3E91E1F}"/>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398457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DCE8F7-FD2A-4980-9A8B-C39C48F6C8E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F06805C-FA56-497E-A73F-516D94119F76}"/>
              </a:ext>
            </a:extLst>
          </p:cNvPr>
          <p:cNvSpPr>
            <a:spLocks noGrp="1"/>
          </p:cNvSpPr>
          <p:nvPr>
            <p:ph type="dt" sz="half" idx="10"/>
          </p:nvPr>
        </p:nvSpPr>
        <p:spPr/>
        <p:txBody>
          <a:bodyPr/>
          <a:lstStyle/>
          <a:p>
            <a:fld id="{54BA03E0-D6B4-4A3D-9100-5EA01F48EFF5}" type="datetime1">
              <a:rPr lang="zh-TW" altLang="en-US" smtClean="0"/>
              <a:t>2024/3/29</a:t>
            </a:fld>
            <a:endParaRPr lang="zh-TW" altLang="en-US"/>
          </a:p>
        </p:txBody>
      </p:sp>
      <p:sp>
        <p:nvSpPr>
          <p:cNvPr id="4" name="頁尾版面配置區 3">
            <a:extLst>
              <a:ext uri="{FF2B5EF4-FFF2-40B4-BE49-F238E27FC236}">
                <a16:creationId xmlns:a16="http://schemas.microsoft.com/office/drawing/2014/main" id="{A497E059-6EEC-43F6-AFAD-3EDD388A1E1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7B1F315-E87F-4F5C-8F51-20B04356A336}"/>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85349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814E3BC-3480-4D5D-8C18-84DA07F73934}"/>
              </a:ext>
            </a:extLst>
          </p:cNvPr>
          <p:cNvSpPr>
            <a:spLocks noGrp="1"/>
          </p:cNvSpPr>
          <p:nvPr>
            <p:ph type="dt" sz="half" idx="10"/>
          </p:nvPr>
        </p:nvSpPr>
        <p:spPr/>
        <p:txBody>
          <a:bodyPr/>
          <a:lstStyle/>
          <a:p>
            <a:fld id="{44341E34-2867-4BFB-9690-EC3D8A7C33D1}" type="datetime1">
              <a:rPr lang="zh-TW" altLang="en-US" smtClean="0"/>
              <a:t>2024/3/29</a:t>
            </a:fld>
            <a:endParaRPr lang="zh-TW" altLang="en-US"/>
          </a:p>
        </p:txBody>
      </p:sp>
      <p:sp>
        <p:nvSpPr>
          <p:cNvPr id="3" name="頁尾版面配置區 2">
            <a:extLst>
              <a:ext uri="{FF2B5EF4-FFF2-40B4-BE49-F238E27FC236}">
                <a16:creationId xmlns:a16="http://schemas.microsoft.com/office/drawing/2014/main" id="{10DEA551-343E-4963-AD30-97AA4326693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7C61BC4-9689-45E0-9AFD-9DA2BB495C82}"/>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355167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721738-0AE2-459A-937B-E27B4020373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0E0EF8A-A39E-467E-A363-3D3558DF2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09A776D-2820-461F-876E-F4D44A55B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D4E73F0-2A3F-44FB-AE17-F3B6A12CFB70}"/>
              </a:ext>
            </a:extLst>
          </p:cNvPr>
          <p:cNvSpPr>
            <a:spLocks noGrp="1"/>
          </p:cNvSpPr>
          <p:nvPr>
            <p:ph type="dt" sz="half" idx="10"/>
          </p:nvPr>
        </p:nvSpPr>
        <p:spPr/>
        <p:txBody>
          <a:bodyPr/>
          <a:lstStyle/>
          <a:p>
            <a:fld id="{10348B7B-BD06-4132-A112-36B01993CC52}" type="datetime1">
              <a:rPr lang="zh-TW" altLang="en-US" smtClean="0"/>
              <a:t>2024/3/29</a:t>
            </a:fld>
            <a:endParaRPr lang="zh-TW" altLang="en-US"/>
          </a:p>
        </p:txBody>
      </p:sp>
      <p:sp>
        <p:nvSpPr>
          <p:cNvPr id="6" name="頁尾版面配置區 5">
            <a:extLst>
              <a:ext uri="{FF2B5EF4-FFF2-40B4-BE49-F238E27FC236}">
                <a16:creationId xmlns:a16="http://schemas.microsoft.com/office/drawing/2014/main" id="{5D603A63-FB2C-47E9-93F4-C8156C5095D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FFB13B6-4518-4AE5-8F05-4367EB76DB60}"/>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411137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9F1F82-C9E2-48FE-95A5-3175DCCD46A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1FD7454-4E16-45F1-8501-7D601BACE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77E0652-44CA-41A4-8D76-BACFD1239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197244F-EE70-483A-90FF-0054713CA5BD}"/>
              </a:ext>
            </a:extLst>
          </p:cNvPr>
          <p:cNvSpPr>
            <a:spLocks noGrp="1"/>
          </p:cNvSpPr>
          <p:nvPr>
            <p:ph type="dt" sz="half" idx="10"/>
          </p:nvPr>
        </p:nvSpPr>
        <p:spPr/>
        <p:txBody>
          <a:bodyPr/>
          <a:lstStyle/>
          <a:p>
            <a:fld id="{F48F3744-DE71-4F08-A8AE-774F84781A12}" type="datetime1">
              <a:rPr lang="zh-TW" altLang="en-US" smtClean="0"/>
              <a:t>2024/3/29</a:t>
            </a:fld>
            <a:endParaRPr lang="zh-TW" altLang="en-US"/>
          </a:p>
        </p:txBody>
      </p:sp>
      <p:sp>
        <p:nvSpPr>
          <p:cNvPr id="6" name="頁尾版面配置區 5">
            <a:extLst>
              <a:ext uri="{FF2B5EF4-FFF2-40B4-BE49-F238E27FC236}">
                <a16:creationId xmlns:a16="http://schemas.microsoft.com/office/drawing/2014/main" id="{6CAF63DB-9C35-490E-8155-8914491EA14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C180C60-E689-4CC7-8EFF-7021F628B26B}"/>
              </a:ext>
            </a:extLst>
          </p:cNvPr>
          <p:cNvSpPr>
            <a:spLocks noGrp="1"/>
          </p:cNvSpPr>
          <p:nvPr>
            <p:ph type="sldNum" sz="quarter" idx="12"/>
          </p:nvPr>
        </p:nvSpPr>
        <p:spPr/>
        <p:txBody>
          <a:body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25814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13000"/>
          </a:srgb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E643BD8-FFE8-40E6-8307-CAB7C2739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D698DE2-FCD5-4F88-B809-99B80C1B0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9331483-E307-4641-86B9-A5413C8DB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D3333-57D1-4ECE-9AC3-D3C41AA4259C}" type="datetime1">
              <a:rPr lang="zh-TW" altLang="en-US" smtClean="0"/>
              <a:t>2024/3/29</a:t>
            </a:fld>
            <a:endParaRPr lang="zh-TW" altLang="en-US"/>
          </a:p>
        </p:txBody>
      </p:sp>
      <p:sp>
        <p:nvSpPr>
          <p:cNvPr id="5" name="頁尾版面配置區 4">
            <a:extLst>
              <a:ext uri="{FF2B5EF4-FFF2-40B4-BE49-F238E27FC236}">
                <a16:creationId xmlns:a16="http://schemas.microsoft.com/office/drawing/2014/main" id="{3150D926-E227-450C-9C7C-2FEF82E70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2B07BFA-E41F-49C0-BE5C-EF2EA35BF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7E04F-D21B-49A7-98AB-121CC57177E7}" type="slidenum">
              <a:rPr lang="zh-TW" altLang="en-US" smtClean="0"/>
              <a:t>‹#›</a:t>
            </a:fld>
            <a:endParaRPr lang="zh-TW" altLang="en-US"/>
          </a:p>
        </p:txBody>
      </p:sp>
    </p:spTree>
    <p:extLst>
      <p:ext uri="{BB962C8B-B14F-4D97-AF65-F5344CB8AC3E}">
        <p14:creationId xmlns:p14="http://schemas.microsoft.com/office/powerpoint/2010/main" val="563710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0.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87B987-2225-4E29-BD5D-2AD2E3D15A6E}"/>
              </a:ext>
            </a:extLst>
          </p:cNvPr>
          <p:cNvSpPr>
            <a:spLocks noGrp="1"/>
          </p:cNvSpPr>
          <p:nvPr>
            <p:ph type="ctrTitle"/>
          </p:nvPr>
        </p:nvSpPr>
        <p:spPr>
          <a:xfrm>
            <a:off x="1399309" y="735890"/>
            <a:ext cx="9393382" cy="2387600"/>
          </a:xfrm>
        </p:spPr>
        <p:txBody>
          <a:bodyPr>
            <a:normAutofit/>
          </a:bodyPr>
          <a:lstStyle/>
          <a:p>
            <a:r>
              <a:rPr lang="en-US" altLang="zh-TW" sz="5400" dirty="0">
                <a:latin typeface="+mn-lt"/>
              </a:rPr>
              <a:t>Paper review</a:t>
            </a:r>
            <a:endParaRPr lang="zh-TW" altLang="en-US" sz="5400" dirty="0">
              <a:latin typeface="+mn-lt"/>
            </a:endParaRPr>
          </a:p>
        </p:txBody>
      </p:sp>
      <p:sp>
        <p:nvSpPr>
          <p:cNvPr id="3" name="副標題 2">
            <a:extLst>
              <a:ext uri="{FF2B5EF4-FFF2-40B4-BE49-F238E27FC236}">
                <a16:creationId xmlns:a16="http://schemas.microsoft.com/office/drawing/2014/main" id="{DC2AD5EE-9717-4CC9-97D5-DF66A3AB2166}"/>
              </a:ext>
            </a:extLst>
          </p:cNvPr>
          <p:cNvSpPr>
            <a:spLocks noGrp="1"/>
          </p:cNvSpPr>
          <p:nvPr>
            <p:ph type="subTitle" idx="1"/>
          </p:nvPr>
        </p:nvSpPr>
        <p:spPr>
          <a:xfrm>
            <a:off x="1639186" y="3832225"/>
            <a:ext cx="8913628" cy="1251492"/>
          </a:xfrm>
        </p:spPr>
        <p:txBody>
          <a:bodyPr>
            <a:normAutofit/>
          </a:bodyPr>
          <a:lstStyle/>
          <a:p>
            <a:r>
              <a:rPr lang="en-US" altLang="zh-TW" sz="2800" dirty="0">
                <a:solidFill>
                  <a:schemeClr val="bg1">
                    <a:lumMod val="50000"/>
                  </a:schemeClr>
                </a:solidFill>
                <a:ea typeface="標楷體" panose="03000509000000000000" pitchFamily="65" charset="-120"/>
              </a:rPr>
              <a:t>Speaker</a:t>
            </a:r>
            <a:r>
              <a:rPr lang="zh-TW" altLang="en-US" sz="2800" dirty="0">
                <a:solidFill>
                  <a:schemeClr val="bg1">
                    <a:lumMod val="50000"/>
                  </a:schemeClr>
                </a:solidFill>
                <a:ea typeface="標楷體" panose="03000509000000000000" pitchFamily="65" charset="-120"/>
              </a:rPr>
              <a:t>：</a:t>
            </a:r>
            <a:r>
              <a:rPr lang="en-US" altLang="zh-TW" sz="2800" dirty="0">
                <a:solidFill>
                  <a:schemeClr val="bg1">
                    <a:lumMod val="50000"/>
                  </a:schemeClr>
                </a:solidFill>
                <a:ea typeface="標楷體" panose="03000509000000000000" pitchFamily="65" charset="-120"/>
              </a:rPr>
              <a:t>Pin-Rui</a:t>
            </a:r>
            <a:r>
              <a:rPr lang="zh-TW" altLang="en-US" sz="2800" dirty="0">
                <a:solidFill>
                  <a:schemeClr val="bg1">
                    <a:lumMod val="50000"/>
                  </a:schemeClr>
                </a:solidFill>
                <a:ea typeface="標楷體" panose="03000509000000000000" pitchFamily="65" charset="-120"/>
              </a:rPr>
              <a:t> </a:t>
            </a:r>
            <a:r>
              <a:rPr lang="en-US" altLang="zh-TW" sz="2800" dirty="0">
                <a:solidFill>
                  <a:schemeClr val="bg1">
                    <a:lumMod val="50000"/>
                  </a:schemeClr>
                </a:solidFill>
                <a:ea typeface="標楷體" panose="03000509000000000000" pitchFamily="65" charset="-120"/>
              </a:rPr>
              <a:t>Zhu</a:t>
            </a:r>
          </a:p>
          <a:p>
            <a:r>
              <a:rPr lang="en-US" altLang="zh-TW" sz="2800" dirty="0">
                <a:solidFill>
                  <a:schemeClr val="bg1">
                    <a:lumMod val="50000"/>
                  </a:schemeClr>
                </a:solidFill>
                <a:ea typeface="標楷體" panose="03000509000000000000" pitchFamily="65" charset="-120"/>
              </a:rPr>
              <a:t> </a:t>
            </a:r>
            <a:r>
              <a:rPr lang="zh-TW" altLang="en-US" sz="2800" dirty="0">
                <a:solidFill>
                  <a:schemeClr val="bg1">
                    <a:lumMod val="50000"/>
                  </a:schemeClr>
                </a:solidFill>
                <a:ea typeface="標楷體" panose="03000509000000000000" pitchFamily="65" charset="-120"/>
              </a:rPr>
              <a:t>   </a:t>
            </a:r>
            <a:r>
              <a:rPr lang="en-US" altLang="zh-TW" sz="2800" dirty="0">
                <a:solidFill>
                  <a:schemeClr val="bg1">
                    <a:lumMod val="50000"/>
                  </a:schemeClr>
                </a:solidFill>
                <a:ea typeface="標楷體" panose="03000509000000000000" pitchFamily="65" charset="-120"/>
              </a:rPr>
              <a:t>2024.04.02</a:t>
            </a:r>
            <a:endParaRPr lang="zh-TW" altLang="en-US" sz="2800" dirty="0">
              <a:solidFill>
                <a:schemeClr val="bg1">
                  <a:lumMod val="50000"/>
                </a:schemeClr>
              </a:solidFill>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FF859406-0EF0-495E-A06E-40D95DF4CA56}"/>
              </a:ext>
            </a:extLst>
          </p:cNvPr>
          <p:cNvSpPr>
            <a:spLocks noGrp="1"/>
          </p:cNvSpPr>
          <p:nvPr>
            <p:ph type="sldNum" sz="quarter" idx="12"/>
          </p:nvPr>
        </p:nvSpPr>
        <p:spPr>
          <a:xfrm>
            <a:off x="11638800" y="6494400"/>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6208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9" y="0"/>
            <a:ext cx="11761200" cy="1008000"/>
          </a:xfrm>
        </p:spPr>
        <p:txBody>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399" y="973703"/>
            <a:ext cx="11584800" cy="5676481"/>
          </a:xfrm>
        </p:spPr>
        <p:txBody>
          <a:bodyPr>
            <a:normAutofit fontScale="85000" lnSpcReduction="20000"/>
          </a:bodyPr>
          <a:lstStyle/>
          <a:p>
            <a:pPr algn="just">
              <a:lnSpc>
                <a:spcPct val="100000"/>
              </a:lnSpc>
            </a:pPr>
            <a:r>
              <a:rPr lang="en-US" altLang="zh-TW" sz="2700" b="1" dirty="0"/>
              <a:t>PV tendency equation:</a:t>
            </a:r>
          </a:p>
          <a:p>
            <a:pPr marL="230400" indent="0" algn="just">
              <a:lnSpc>
                <a:spcPct val="100000"/>
              </a:lnSpc>
              <a:buNone/>
            </a:pPr>
            <a:r>
              <a:rPr kumimoji="0" lang="en-US" altLang="zh-TW" sz="27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The PV tendency equation is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5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TW" sz="2000" dirty="0">
              <a:solidFill>
                <a:prstClr val="black"/>
              </a:solidFill>
              <a:latin typeface="Calibri" panose="020F0502020204030204"/>
              <a:ea typeface="新細明體" panose="02020500000000000000" pitchFamily="18" charset="-12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sz="2000" dirty="0">
                <a:solidFill>
                  <a:prstClr val="black"/>
                </a:solidFill>
                <a:latin typeface="Calibri" panose="020F0502020204030204"/>
                <a:ea typeface="新細明體" panose="02020500000000000000" pitchFamily="18" charset="-12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TW" sz="2000" dirty="0">
              <a:solidFill>
                <a:prstClr val="black"/>
              </a:solidFill>
              <a:latin typeface="Calibri" panose="020F0502020204030204"/>
              <a:ea typeface="新細明體" panose="02020500000000000000" pitchFamily="18" charset="-12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TW" sz="2000" dirty="0">
              <a:solidFill>
                <a:prstClr val="black"/>
              </a:solidFill>
              <a:latin typeface="Calibri" panose="020F0502020204030204"/>
              <a:ea typeface="新細明體" panose="02020500000000000000" pitchFamily="18" charset="-12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TW" sz="2000" dirty="0">
                <a:solidFill>
                  <a:prstClr val="black"/>
                </a:solidFill>
                <a:latin typeface="Calibri" panose="020F0502020204030204"/>
                <a:ea typeface="新細明體" panose="02020500000000000000" pitchFamily="18" charset="-12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23040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5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23040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5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23040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27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where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TW" sz="2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zh-TW" sz="2000" dirty="0">
              <a:solidFill>
                <a:prstClr val="black"/>
              </a:solidFill>
              <a:latin typeface="Calibri" panose="020F0502020204030204"/>
              <a:ea typeface="新細明體" panose="02020500000000000000" pitchFamily="18" charset="-12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TW" altLang="en-US" sz="2000" dirty="0">
                <a:solidFill>
                  <a:prstClr val="black"/>
                </a:solidFill>
                <a:latin typeface="Calibri" panose="020F0502020204030204"/>
                <a:ea typeface="新細明體" panose="02020500000000000000" pitchFamily="18" charset="-120"/>
              </a:rPr>
              <a:t>    </a:t>
            </a:r>
            <a:endParaRPr lang="zh-TW" altLang="en-US" sz="24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D3BF1413-0A8F-42BE-8CB6-050FD30A6C63}"/>
                  </a:ext>
                </a:extLst>
              </p:cNvPr>
              <p:cNvSpPr txBox="1"/>
              <p:nvPr/>
            </p:nvSpPr>
            <p:spPr>
              <a:xfrm>
                <a:off x="1262164" y="2934065"/>
                <a:ext cx="9667673" cy="9083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300" b="1" i="1" smtClean="0">
                          <a:solidFill>
                            <a:srgbClr val="FF0000"/>
                          </a:solidFill>
                          <a:latin typeface="Cambria Math" panose="02040503050406030204" pitchFamily="18" charset="0"/>
                          <a:ea typeface="Cambria Math" panose="02040503050406030204" pitchFamily="18" charset="0"/>
                        </a:rPr>
                        <m:t>⇒</m:t>
                      </m:r>
                      <m:f>
                        <m:fPr>
                          <m:ctrlPr>
                            <a:rPr lang="en-US" altLang="zh-TW" sz="2300" b="1" i="1">
                              <a:solidFill>
                                <a:srgbClr val="FF0000"/>
                              </a:solidFill>
                              <a:latin typeface="Cambria Math" panose="02040503050406030204" pitchFamily="18" charset="0"/>
                            </a:rPr>
                          </m:ctrlPr>
                        </m:fPr>
                        <m:num>
                          <m:r>
                            <a:rPr lang="en-US" altLang="zh-TW" sz="2300" b="1" i="1">
                              <a:solidFill>
                                <a:srgbClr val="FF0000"/>
                              </a:solidFill>
                              <a:latin typeface="Cambria Math" panose="02040503050406030204" pitchFamily="18" charset="0"/>
                            </a:rPr>
                            <m:t>𝝏</m:t>
                          </m:r>
                          <m:r>
                            <a:rPr lang="en-US" altLang="zh-TW" sz="2300" b="1" i="1">
                              <a:solidFill>
                                <a:srgbClr val="FF0000"/>
                              </a:solidFill>
                              <a:latin typeface="Cambria Math" panose="02040503050406030204" pitchFamily="18" charset="0"/>
                            </a:rPr>
                            <m:t>𝑷</m:t>
                          </m:r>
                        </m:num>
                        <m:den>
                          <m:r>
                            <a:rPr lang="en-US" altLang="zh-TW" sz="2300" b="1" i="1">
                              <a:solidFill>
                                <a:srgbClr val="FF0000"/>
                              </a:solidFill>
                              <a:latin typeface="Cambria Math" panose="02040503050406030204" pitchFamily="18" charset="0"/>
                            </a:rPr>
                            <m:t>𝝏</m:t>
                          </m:r>
                          <m:r>
                            <a:rPr lang="en-US" altLang="zh-TW" sz="2300" b="1" i="1">
                              <a:solidFill>
                                <a:srgbClr val="FF0000"/>
                              </a:solidFill>
                              <a:latin typeface="Cambria Math" panose="02040503050406030204" pitchFamily="18" charset="0"/>
                            </a:rPr>
                            <m:t>𝒕</m:t>
                          </m:r>
                        </m:den>
                      </m:f>
                      <m:r>
                        <a:rPr lang="en-US" altLang="zh-TW" sz="2300" b="0" i="1" smtClean="0">
                          <a:latin typeface="Cambria Math" panose="02040503050406030204" pitchFamily="18" charset="0"/>
                        </a:rPr>
                        <m:t>=</m:t>
                      </m:r>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𝒖</m:t>
                      </m:r>
                      <m:f>
                        <m:fPr>
                          <m:ctrlPr>
                            <a:rPr lang="en-US" altLang="zh-TW" sz="2300" b="1" i="1" smtClean="0">
                              <a:solidFill>
                                <a:srgbClr val="0070C0"/>
                              </a:solidFill>
                              <a:latin typeface="Cambria Math" panose="02040503050406030204" pitchFamily="18" charset="0"/>
                            </a:rPr>
                          </m:ctrlPr>
                        </m:fPr>
                        <m:num>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𝑷</m:t>
                          </m:r>
                        </m:num>
                        <m:den>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𝒙</m:t>
                          </m:r>
                        </m:den>
                      </m:f>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𝒗</m:t>
                      </m:r>
                      <m:f>
                        <m:fPr>
                          <m:ctrlPr>
                            <a:rPr lang="en-US" altLang="zh-TW" sz="2300" b="1" i="1" smtClean="0">
                              <a:solidFill>
                                <a:srgbClr val="0070C0"/>
                              </a:solidFill>
                              <a:latin typeface="Cambria Math" panose="02040503050406030204" pitchFamily="18" charset="0"/>
                            </a:rPr>
                          </m:ctrlPr>
                        </m:fPr>
                        <m:num>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𝑷</m:t>
                          </m:r>
                        </m:num>
                        <m:den>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𝒚</m:t>
                          </m:r>
                        </m:den>
                      </m:f>
                      <m:r>
                        <a:rPr lang="en-US" altLang="zh-TW" sz="2300" b="1" i="1" smtClean="0">
                          <a:solidFill>
                            <a:srgbClr val="0070C0"/>
                          </a:solidFill>
                          <a:latin typeface="Cambria Math" panose="02040503050406030204" pitchFamily="18" charset="0"/>
                        </a:rPr>
                        <m:t>−</m:t>
                      </m:r>
                      <m:r>
                        <a:rPr lang="zh-TW" altLang="en-US" sz="2300" b="1" i="1" smtClean="0">
                          <a:solidFill>
                            <a:srgbClr val="0070C0"/>
                          </a:solidFill>
                          <a:latin typeface="Cambria Math" panose="02040503050406030204" pitchFamily="18" charset="0"/>
                        </a:rPr>
                        <m:t>𝝎</m:t>
                      </m:r>
                      <m:f>
                        <m:fPr>
                          <m:ctrlPr>
                            <a:rPr lang="en-US" altLang="zh-TW" sz="2300" b="1" i="1" smtClean="0">
                              <a:solidFill>
                                <a:srgbClr val="0070C0"/>
                              </a:solidFill>
                              <a:latin typeface="Cambria Math" panose="02040503050406030204" pitchFamily="18" charset="0"/>
                            </a:rPr>
                          </m:ctrlPr>
                        </m:fPr>
                        <m:num>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𝑷</m:t>
                          </m:r>
                        </m:num>
                        <m:den>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𝒑</m:t>
                          </m:r>
                        </m:den>
                      </m:f>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𝒈</m:t>
                      </m:r>
                      <m:d>
                        <m:dPr>
                          <m:begChr m:val="["/>
                          <m:endChr m:val="]"/>
                          <m:ctrlPr>
                            <a:rPr lang="en-US" altLang="zh-TW" sz="2300" b="1" i="1" smtClean="0">
                              <a:solidFill>
                                <a:srgbClr val="00B050"/>
                              </a:solidFill>
                              <a:latin typeface="Cambria Math" panose="02040503050406030204" pitchFamily="18" charset="0"/>
                            </a:rPr>
                          </m:ctrlPr>
                        </m:dPr>
                        <m:e>
                          <m:d>
                            <m:dPr>
                              <m:ctrlPr>
                                <a:rPr lang="en-US" altLang="zh-TW" sz="2300" b="1" i="1" smtClean="0">
                                  <a:solidFill>
                                    <a:srgbClr val="00B050"/>
                                  </a:solidFill>
                                  <a:latin typeface="Cambria Math" panose="02040503050406030204" pitchFamily="18" charset="0"/>
                                </a:rPr>
                              </m:ctrlPr>
                            </m:dPr>
                            <m:e>
                              <m:r>
                                <a:rPr lang="zh-TW" altLang="en-US" sz="2300" b="1" i="1" smtClean="0">
                                  <a:solidFill>
                                    <a:srgbClr val="00B050"/>
                                  </a:solidFill>
                                  <a:latin typeface="Cambria Math" panose="02040503050406030204" pitchFamily="18" charset="0"/>
                                </a:rPr>
                                <m:t>𝜻</m:t>
                              </m:r>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𝒇</m:t>
                              </m:r>
                            </m:e>
                          </m:d>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sSub>
                                <m:sSubPr>
                                  <m:ctrlPr>
                                    <a:rPr lang="en-US" altLang="zh-TW" sz="2300" b="1" i="1" smtClean="0">
                                      <a:solidFill>
                                        <a:srgbClr val="00B050"/>
                                      </a:solidFill>
                                      <a:latin typeface="Cambria Math" panose="02040503050406030204" pitchFamily="18" charset="0"/>
                                    </a:rPr>
                                  </m:ctrlPr>
                                </m:sSubPr>
                                <m:e>
                                  <m:acc>
                                    <m:accPr>
                                      <m:chr m:val="̇"/>
                                      <m:ctrlPr>
                                        <a:rPr lang="en-US" altLang="zh-TW" sz="2300" b="1" i="1" smtClean="0">
                                          <a:solidFill>
                                            <a:srgbClr val="00B050"/>
                                          </a:solidFill>
                                          <a:latin typeface="Cambria Math" panose="02040503050406030204" pitchFamily="18" charset="0"/>
                                        </a:rPr>
                                      </m:ctrlPr>
                                    </m:accPr>
                                    <m:e>
                                      <m:r>
                                        <a:rPr lang="zh-TW" altLang="en-US" sz="2300" b="1" i="1" smtClean="0">
                                          <a:solidFill>
                                            <a:srgbClr val="00B050"/>
                                          </a:solidFill>
                                          <a:latin typeface="Cambria Math" panose="02040503050406030204" pitchFamily="18" charset="0"/>
                                        </a:rPr>
                                        <m:t>𝜽</m:t>
                                      </m:r>
                                    </m:e>
                                  </m:acc>
                                </m:e>
                                <m:sub>
                                  <m:r>
                                    <a:rPr lang="en-US" altLang="zh-TW" sz="2300" b="1" i="1" smtClean="0">
                                      <a:solidFill>
                                        <a:srgbClr val="00B050"/>
                                      </a:solidFill>
                                      <a:latin typeface="Cambria Math" panose="02040503050406030204" pitchFamily="18" charset="0"/>
                                    </a:rPr>
                                    <m:t>𝑫𝒊𝒂</m:t>
                                  </m:r>
                                </m:sub>
                              </m:sSub>
                            </m:num>
                            <m:den>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𝒑</m:t>
                              </m:r>
                            </m:den>
                          </m:f>
                          <m:r>
                            <a:rPr lang="en-US" altLang="zh-TW" sz="2300" b="1" i="1" smtClean="0">
                              <a:solidFill>
                                <a:srgbClr val="00B050"/>
                              </a:solidFill>
                              <a:latin typeface="Cambria Math" panose="02040503050406030204" pitchFamily="18" charset="0"/>
                            </a:rPr>
                            <m:t>+</m:t>
                          </m:r>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sSub>
                                <m:sSubPr>
                                  <m:ctrlPr>
                                    <a:rPr lang="en-US" altLang="zh-TW" sz="2300" b="1" i="1">
                                      <a:solidFill>
                                        <a:srgbClr val="00B050"/>
                                      </a:solidFill>
                                      <a:latin typeface="Cambria Math" panose="02040503050406030204" pitchFamily="18" charset="0"/>
                                    </a:rPr>
                                  </m:ctrlPr>
                                </m:sSubPr>
                                <m:e>
                                  <m:acc>
                                    <m:accPr>
                                      <m:chr m:val="̇"/>
                                      <m:ctrlPr>
                                        <a:rPr lang="en-US" altLang="zh-TW" sz="2300" b="1" i="1">
                                          <a:solidFill>
                                            <a:srgbClr val="00B050"/>
                                          </a:solidFill>
                                          <a:latin typeface="Cambria Math" panose="02040503050406030204" pitchFamily="18" charset="0"/>
                                        </a:rPr>
                                      </m:ctrlPr>
                                    </m:accPr>
                                    <m:e>
                                      <m:r>
                                        <a:rPr lang="zh-TW" altLang="en-US" sz="2300" b="1" i="1">
                                          <a:solidFill>
                                            <a:srgbClr val="00B050"/>
                                          </a:solidFill>
                                          <a:latin typeface="Cambria Math" panose="02040503050406030204" pitchFamily="18" charset="0"/>
                                        </a:rPr>
                                        <m:t>𝜽</m:t>
                                      </m:r>
                                    </m:e>
                                  </m:acc>
                                </m:e>
                                <m:sub>
                                  <m:r>
                                    <a:rPr lang="en-US" altLang="zh-TW" sz="2300" b="1" i="1">
                                      <a:solidFill>
                                        <a:srgbClr val="00B050"/>
                                      </a:solidFill>
                                      <a:latin typeface="Cambria Math" panose="02040503050406030204" pitchFamily="18" charset="0"/>
                                    </a:rPr>
                                    <m:t>𝑫𝒊𝒂</m:t>
                                  </m:r>
                                </m:sub>
                              </m:sSub>
                            </m:num>
                            <m:den>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𝒚</m:t>
                              </m:r>
                            </m:den>
                          </m:f>
                          <m:f>
                            <m:fPr>
                              <m:ctrlPr>
                                <a:rPr lang="en-US" altLang="zh-TW" sz="2300" b="1" i="1" smtClean="0">
                                  <a:solidFill>
                                    <a:srgbClr val="00B050"/>
                                  </a:solidFill>
                                  <a:latin typeface="Cambria Math" panose="02040503050406030204" pitchFamily="18" charset="0"/>
                                </a:rPr>
                              </m:ctrlPr>
                            </m:fPr>
                            <m:num>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𝒖</m:t>
                              </m:r>
                            </m:num>
                            <m:den>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𝒑</m:t>
                              </m:r>
                            </m:den>
                          </m:f>
                          <m:r>
                            <a:rPr lang="en-US" altLang="zh-TW" sz="2300" b="1" i="1" smtClean="0">
                              <a:solidFill>
                                <a:srgbClr val="00B050"/>
                              </a:solidFill>
                              <a:latin typeface="Cambria Math" panose="02040503050406030204" pitchFamily="18" charset="0"/>
                            </a:rPr>
                            <m:t>−</m:t>
                          </m:r>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sSub>
                                <m:sSubPr>
                                  <m:ctrlPr>
                                    <a:rPr lang="en-US" altLang="zh-TW" sz="2300" b="1" i="1">
                                      <a:solidFill>
                                        <a:srgbClr val="00B050"/>
                                      </a:solidFill>
                                      <a:latin typeface="Cambria Math" panose="02040503050406030204" pitchFamily="18" charset="0"/>
                                    </a:rPr>
                                  </m:ctrlPr>
                                </m:sSubPr>
                                <m:e>
                                  <m:acc>
                                    <m:accPr>
                                      <m:chr m:val="̇"/>
                                      <m:ctrlPr>
                                        <a:rPr lang="en-US" altLang="zh-TW" sz="2300" b="1" i="1">
                                          <a:solidFill>
                                            <a:srgbClr val="00B050"/>
                                          </a:solidFill>
                                          <a:latin typeface="Cambria Math" panose="02040503050406030204" pitchFamily="18" charset="0"/>
                                        </a:rPr>
                                      </m:ctrlPr>
                                    </m:accPr>
                                    <m:e>
                                      <m:r>
                                        <a:rPr lang="zh-TW" altLang="en-US" sz="2300" b="1" i="1">
                                          <a:solidFill>
                                            <a:srgbClr val="00B050"/>
                                          </a:solidFill>
                                          <a:latin typeface="Cambria Math" panose="02040503050406030204" pitchFamily="18" charset="0"/>
                                        </a:rPr>
                                        <m:t>𝜽</m:t>
                                      </m:r>
                                    </m:e>
                                  </m:acc>
                                </m:e>
                                <m:sub>
                                  <m:r>
                                    <a:rPr lang="en-US" altLang="zh-TW" sz="2300" b="1" i="1">
                                      <a:solidFill>
                                        <a:srgbClr val="00B050"/>
                                      </a:solidFill>
                                      <a:latin typeface="Cambria Math" panose="02040503050406030204" pitchFamily="18" charset="0"/>
                                    </a:rPr>
                                    <m:t>𝑫𝒊𝒂</m:t>
                                  </m:r>
                                </m:sub>
                              </m:sSub>
                            </m:num>
                            <m:den>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𝒙</m:t>
                              </m:r>
                            </m:den>
                          </m:f>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𝒗</m:t>
                              </m:r>
                            </m:num>
                            <m:den>
                              <m:r>
                                <a:rPr lang="en-US" altLang="zh-TW" sz="2300" b="1" i="1">
                                  <a:solidFill>
                                    <a:srgbClr val="00B050"/>
                                  </a:solidFill>
                                  <a:latin typeface="Cambria Math" panose="02040503050406030204" pitchFamily="18" charset="0"/>
                                </a:rPr>
                                <m:t>𝝏</m:t>
                              </m:r>
                              <m:r>
                                <a:rPr lang="en-US" altLang="zh-TW" sz="2300" b="1" i="1">
                                  <a:solidFill>
                                    <a:srgbClr val="00B050"/>
                                  </a:solidFill>
                                  <a:latin typeface="Cambria Math" panose="02040503050406030204" pitchFamily="18" charset="0"/>
                                </a:rPr>
                                <m:t>𝒑</m:t>
                              </m:r>
                            </m:den>
                          </m:f>
                        </m:e>
                      </m:d>
                    </m:oMath>
                  </m:oMathPara>
                </a14:m>
                <a:endParaRPr lang="zh-TW" altLang="en-US" sz="2300" b="1" dirty="0"/>
              </a:p>
            </p:txBody>
          </p:sp>
        </mc:Choice>
        <mc:Fallback>
          <p:sp>
            <p:nvSpPr>
              <p:cNvPr id="6" name="文字方塊 5">
                <a:extLst>
                  <a:ext uri="{FF2B5EF4-FFF2-40B4-BE49-F238E27FC236}">
                    <a16:creationId xmlns:a16="http://schemas.microsoft.com/office/drawing/2014/main" id="{D3BF1413-0A8F-42BE-8CB6-050FD30A6C63}"/>
                  </a:ext>
                </a:extLst>
              </p:cNvPr>
              <p:cNvSpPr txBox="1">
                <a:spLocks noRot="1" noChangeAspect="1" noMove="1" noResize="1" noEditPoints="1" noAdjustHandles="1" noChangeArrowheads="1" noChangeShapeType="1" noTextEdit="1"/>
              </p:cNvSpPr>
              <p:nvPr/>
            </p:nvSpPr>
            <p:spPr>
              <a:xfrm>
                <a:off x="1262164" y="2934065"/>
                <a:ext cx="9667673" cy="90839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32409CF8-0A83-41F2-8A1A-5DD041B99233}"/>
                  </a:ext>
                </a:extLst>
              </p:cNvPr>
              <p:cNvSpPr txBox="1"/>
              <p:nvPr/>
            </p:nvSpPr>
            <p:spPr>
              <a:xfrm>
                <a:off x="2670237" y="5593118"/>
                <a:ext cx="6851527" cy="846963"/>
              </a:xfrm>
              <a:prstGeom prst="rect">
                <a:avLst/>
              </a:prstGeom>
              <a:noFill/>
            </p:spPr>
            <p:txBody>
              <a:bodyPr wrap="square" rtlCol="0">
                <a:spAutoFit/>
              </a:bodyPr>
              <a:lstStyle/>
              <a:p>
                <a:pPr/>
                <a14:m>
                  <m:oMath xmlns:m="http://schemas.openxmlformats.org/officeDocument/2006/math">
                    <m:sSub>
                      <m:sSubPr>
                        <m:ctrlPr>
                          <a:rPr lang="en-US" altLang="zh-TW" sz="2300" i="1" smtClean="0">
                            <a:latin typeface="Cambria Math" panose="02040503050406030204" pitchFamily="18" charset="0"/>
                          </a:rPr>
                        </m:ctrlPr>
                      </m:sSubPr>
                      <m:e>
                        <m:acc>
                          <m:accPr>
                            <m:chr m:val="̇"/>
                            <m:ctrlPr>
                              <a:rPr lang="en-US" altLang="zh-TW" sz="2300" i="1">
                                <a:latin typeface="Cambria Math" panose="02040503050406030204" pitchFamily="18" charset="0"/>
                              </a:rPr>
                            </m:ctrlPr>
                          </m:accPr>
                          <m:e>
                            <m:r>
                              <a:rPr lang="zh-TW" altLang="en-US" sz="2300" i="1">
                                <a:latin typeface="Cambria Math" panose="02040503050406030204" pitchFamily="18" charset="0"/>
                              </a:rPr>
                              <m:t>𝜃</m:t>
                            </m:r>
                          </m:e>
                        </m:acc>
                      </m:e>
                      <m:sub>
                        <m:r>
                          <a:rPr lang="en-US" altLang="zh-TW" sz="2300" i="1">
                            <a:latin typeface="Cambria Math" panose="02040503050406030204" pitchFamily="18" charset="0"/>
                          </a:rPr>
                          <m:t>𝐷𝑖𝑎</m:t>
                        </m:r>
                      </m:sub>
                    </m:sSub>
                    <m:r>
                      <a:rPr lang="en-US" altLang="zh-TW" sz="2300" b="0" i="1" smtClean="0">
                        <a:latin typeface="Cambria Math" panose="02040503050406030204" pitchFamily="18" charset="0"/>
                      </a:rPr>
                      <m:t>=</m:t>
                    </m:r>
                    <m:sSub>
                      <m:sSubPr>
                        <m:ctrlPr>
                          <a:rPr lang="en-US" altLang="zh-TW" sz="2300" i="1">
                            <a:latin typeface="Cambria Math" panose="02040503050406030204" pitchFamily="18" charset="0"/>
                          </a:rPr>
                        </m:ctrlPr>
                      </m:sSubPr>
                      <m:e>
                        <m:acc>
                          <m:accPr>
                            <m:chr m:val="̇"/>
                            <m:ctrlPr>
                              <a:rPr lang="en-US" altLang="zh-TW" sz="2300" i="1">
                                <a:latin typeface="Cambria Math" panose="02040503050406030204" pitchFamily="18" charset="0"/>
                              </a:rPr>
                            </m:ctrlPr>
                          </m:accPr>
                          <m:e>
                            <m:r>
                              <a:rPr lang="en-US" altLang="zh-TW" sz="2300" b="0" i="1" smtClean="0">
                                <a:latin typeface="Cambria Math" panose="02040503050406030204" pitchFamily="18" charset="0"/>
                              </a:rPr>
                              <m:t>𝑇</m:t>
                            </m:r>
                          </m:e>
                        </m:acc>
                      </m:e>
                      <m:sub>
                        <m:r>
                          <a:rPr lang="en-US" altLang="zh-TW" sz="2300" i="1">
                            <a:latin typeface="Cambria Math" panose="02040503050406030204" pitchFamily="18" charset="0"/>
                          </a:rPr>
                          <m:t>𝐷𝑖𝑎</m:t>
                        </m:r>
                      </m:sub>
                    </m:sSub>
                    <m:sSup>
                      <m:sSupPr>
                        <m:ctrlPr>
                          <a:rPr lang="en-US" altLang="zh-TW" sz="2300" i="1" smtClean="0">
                            <a:latin typeface="Cambria Math" panose="02040503050406030204" pitchFamily="18" charset="0"/>
                          </a:rPr>
                        </m:ctrlPr>
                      </m:sSupPr>
                      <m:e>
                        <m:d>
                          <m:dPr>
                            <m:ctrlPr>
                              <a:rPr lang="en-US" altLang="zh-TW" sz="2300" i="1">
                                <a:latin typeface="Cambria Math" panose="02040503050406030204" pitchFamily="18" charset="0"/>
                              </a:rPr>
                            </m:ctrlPr>
                          </m:dPr>
                          <m:e>
                            <m:f>
                              <m:fPr>
                                <m:ctrlPr>
                                  <a:rPr lang="en-US" altLang="zh-TW" sz="2300" i="1">
                                    <a:latin typeface="Cambria Math" panose="02040503050406030204" pitchFamily="18" charset="0"/>
                                  </a:rPr>
                                </m:ctrlPr>
                              </m:fPr>
                              <m:num>
                                <m:r>
                                  <a:rPr lang="en-US" altLang="zh-TW" sz="2300" i="1" smtClean="0">
                                    <a:latin typeface="Cambria Math" panose="02040503050406030204" pitchFamily="18" charset="0"/>
                                  </a:rPr>
                                  <m:t>1</m:t>
                                </m:r>
                                <m:r>
                                  <a:rPr lang="en-US" altLang="zh-TW" sz="2300" i="1">
                                    <a:latin typeface="Cambria Math" panose="02040503050406030204" pitchFamily="18" charset="0"/>
                                  </a:rPr>
                                  <m:t>0</m:t>
                                </m:r>
                                <m:r>
                                  <a:rPr lang="en-US" altLang="zh-TW" sz="2300" i="1" smtClean="0">
                                    <a:latin typeface="Cambria Math" panose="02040503050406030204" pitchFamily="18" charset="0"/>
                                  </a:rPr>
                                  <m:t>0</m:t>
                                </m:r>
                                <m:r>
                                  <a:rPr lang="en-US" altLang="zh-TW" sz="2300" i="1">
                                    <a:latin typeface="Cambria Math" panose="02040503050406030204" pitchFamily="18" charset="0"/>
                                  </a:rPr>
                                  <m:t>0</m:t>
                                </m:r>
                              </m:num>
                              <m:den>
                                <m:r>
                                  <a:rPr lang="en-US" altLang="zh-TW" sz="2300" i="1">
                                    <a:latin typeface="Cambria Math" panose="02040503050406030204" pitchFamily="18" charset="0"/>
                                  </a:rPr>
                                  <m:t>𝑝</m:t>
                                </m:r>
                              </m:den>
                            </m:f>
                          </m:e>
                        </m:d>
                      </m:e>
                      <m:sup>
                        <m:f>
                          <m:fPr>
                            <m:ctrlPr>
                              <a:rPr lang="en-US" altLang="zh-TW" sz="2300" i="1">
                                <a:latin typeface="Cambria Math" panose="02040503050406030204" pitchFamily="18" charset="0"/>
                              </a:rPr>
                            </m:ctrlPr>
                          </m:fPr>
                          <m:num>
                            <m:sSub>
                              <m:sSubPr>
                                <m:ctrlPr>
                                  <a:rPr lang="en-US" altLang="zh-TW" sz="2300" i="1">
                                    <a:latin typeface="Cambria Math" panose="02040503050406030204" pitchFamily="18" charset="0"/>
                                  </a:rPr>
                                </m:ctrlPr>
                              </m:sSubPr>
                              <m:e>
                                <m:r>
                                  <a:rPr lang="en-US" altLang="zh-TW" sz="2300" i="1">
                                    <a:latin typeface="Cambria Math" panose="02040503050406030204" pitchFamily="18" charset="0"/>
                                  </a:rPr>
                                  <m:t>𝑅</m:t>
                                </m:r>
                              </m:e>
                              <m:sub>
                                <m:r>
                                  <a:rPr lang="en-US" altLang="zh-TW" sz="2300" i="1">
                                    <a:latin typeface="Cambria Math" panose="02040503050406030204" pitchFamily="18" charset="0"/>
                                  </a:rPr>
                                  <m:t>𝑑</m:t>
                                </m:r>
                              </m:sub>
                            </m:sSub>
                          </m:num>
                          <m:den>
                            <m:sSub>
                              <m:sSubPr>
                                <m:ctrlPr>
                                  <a:rPr lang="en-US" altLang="zh-TW" sz="2300" i="1">
                                    <a:latin typeface="Cambria Math" panose="02040503050406030204" pitchFamily="18" charset="0"/>
                                  </a:rPr>
                                </m:ctrlPr>
                              </m:sSubPr>
                              <m:e>
                                <m:r>
                                  <a:rPr lang="en-US" altLang="zh-TW" sz="2300" i="1">
                                    <a:latin typeface="Cambria Math" panose="02040503050406030204" pitchFamily="18" charset="0"/>
                                  </a:rPr>
                                  <m:t>𝐶</m:t>
                                </m:r>
                              </m:e>
                              <m:sub>
                                <m:r>
                                  <a:rPr lang="en-US" altLang="zh-TW" sz="2300" i="1">
                                    <a:latin typeface="Cambria Math" panose="02040503050406030204" pitchFamily="18" charset="0"/>
                                  </a:rPr>
                                  <m:t>𝑝</m:t>
                                </m:r>
                              </m:sub>
                            </m:sSub>
                          </m:den>
                        </m:f>
                      </m:sup>
                    </m:sSup>
                  </m:oMath>
                </a14:m>
                <a:r>
                  <a:rPr lang="en-US" altLang="zh-TW" sz="2300" dirty="0"/>
                  <a:t>,</a:t>
                </a:r>
                <a:r>
                  <a:rPr lang="zh-TW" altLang="en-US" sz="2300" dirty="0"/>
                  <a:t>    </a:t>
                </a:r>
                <a14:m>
                  <m:oMath xmlns:m="http://schemas.openxmlformats.org/officeDocument/2006/math">
                    <m:sSub>
                      <m:sSubPr>
                        <m:ctrlPr>
                          <a:rPr lang="en-US" altLang="zh-TW" sz="2300" i="1">
                            <a:latin typeface="Cambria Math" panose="02040503050406030204" pitchFamily="18" charset="0"/>
                          </a:rPr>
                        </m:ctrlPr>
                      </m:sSubPr>
                      <m:e>
                        <m:acc>
                          <m:accPr>
                            <m:chr m:val="̇"/>
                            <m:ctrlPr>
                              <a:rPr lang="en-US" altLang="zh-TW" sz="2300" i="1">
                                <a:latin typeface="Cambria Math" panose="02040503050406030204" pitchFamily="18" charset="0"/>
                              </a:rPr>
                            </m:ctrlPr>
                          </m:accPr>
                          <m:e>
                            <m:r>
                              <a:rPr lang="en-US" altLang="zh-TW" sz="2300" i="1">
                                <a:latin typeface="Cambria Math" panose="02040503050406030204" pitchFamily="18" charset="0"/>
                              </a:rPr>
                              <m:t>𝑇</m:t>
                            </m:r>
                          </m:e>
                        </m:acc>
                      </m:e>
                      <m:sub>
                        <m:r>
                          <a:rPr lang="en-US" altLang="zh-TW" sz="2300" i="1">
                            <a:latin typeface="Cambria Math" panose="02040503050406030204" pitchFamily="18" charset="0"/>
                          </a:rPr>
                          <m:t>𝐷𝑖𝑎</m:t>
                        </m:r>
                      </m:sub>
                    </m:sSub>
                    <m:r>
                      <a:rPr lang="en-US" altLang="zh-TW" sz="2300" i="1">
                        <a:latin typeface="Cambria Math" panose="02040503050406030204" pitchFamily="18" charset="0"/>
                      </a:rPr>
                      <m:t>=</m:t>
                    </m:r>
                    <m:f>
                      <m:fPr>
                        <m:ctrlPr>
                          <a:rPr lang="en-US" altLang="zh-TW" sz="2300" i="1" smtClean="0">
                            <a:latin typeface="Cambria Math" panose="02040503050406030204" pitchFamily="18" charset="0"/>
                          </a:rPr>
                        </m:ctrlPr>
                      </m:fPr>
                      <m:num>
                        <m:r>
                          <a:rPr lang="en-US" altLang="zh-TW" sz="2300" i="1" smtClean="0">
                            <a:latin typeface="Cambria Math" panose="02040503050406030204" pitchFamily="18" charset="0"/>
                          </a:rPr>
                          <m:t>𝜕</m:t>
                        </m:r>
                        <m:r>
                          <a:rPr lang="en-US" altLang="zh-TW" sz="2300" i="1">
                            <a:latin typeface="Cambria Math" panose="02040503050406030204" pitchFamily="18" charset="0"/>
                          </a:rPr>
                          <m:t>𝑇</m:t>
                        </m:r>
                      </m:num>
                      <m:den>
                        <m:r>
                          <a:rPr lang="en-US" altLang="zh-TW" sz="2300" i="1" smtClean="0">
                            <a:latin typeface="Cambria Math" panose="02040503050406030204" pitchFamily="18" charset="0"/>
                          </a:rPr>
                          <m:t>𝜕</m:t>
                        </m:r>
                        <m:r>
                          <a:rPr lang="en-US" altLang="zh-TW" sz="2300" b="0" i="1" smtClean="0">
                            <a:latin typeface="Cambria Math" panose="02040503050406030204" pitchFamily="18" charset="0"/>
                          </a:rPr>
                          <m:t>𝑡</m:t>
                        </m:r>
                      </m:den>
                    </m:f>
                    <m:r>
                      <a:rPr lang="en-US" altLang="zh-TW" sz="2300" b="0" i="1" smtClean="0">
                        <a:latin typeface="Cambria Math" panose="02040503050406030204" pitchFamily="18" charset="0"/>
                      </a:rPr>
                      <m:t>+</m:t>
                    </m:r>
                    <m:acc>
                      <m:accPr>
                        <m:chr m:val="⃑"/>
                        <m:ctrlPr>
                          <a:rPr lang="en-US" altLang="zh-TW" sz="2300" i="1" smtClean="0">
                            <a:solidFill>
                              <a:schemeClr val="tx1"/>
                            </a:solidFill>
                            <a:latin typeface="Cambria Math" panose="02040503050406030204" pitchFamily="18" charset="0"/>
                          </a:rPr>
                        </m:ctrlPr>
                      </m:accPr>
                      <m:e>
                        <m:sSub>
                          <m:sSubPr>
                            <m:ctrlPr>
                              <a:rPr lang="en-US" altLang="zh-TW" sz="2300" i="1">
                                <a:solidFill>
                                  <a:schemeClr val="tx1"/>
                                </a:solidFill>
                                <a:latin typeface="Cambria Math" panose="02040503050406030204" pitchFamily="18" charset="0"/>
                              </a:rPr>
                            </m:ctrlPr>
                          </m:sSubPr>
                          <m:e>
                            <m:r>
                              <a:rPr lang="en-US" altLang="zh-TW" sz="2300" b="0" i="1">
                                <a:solidFill>
                                  <a:schemeClr val="tx1"/>
                                </a:solidFill>
                                <a:latin typeface="Cambria Math" panose="02040503050406030204" pitchFamily="18" charset="0"/>
                              </a:rPr>
                              <m:t>𝑣</m:t>
                            </m:r>
                          </m:e>
                          <m:sub>
                            <m:r>
                              <a:rPr lang="en-US" altLang="zh-TW" sz="2300" b="0" i="1">
                                <a:solidFill>
                                  <a:schemeClr val="tx1"/>
                                </a:solidFill>
                                <a:latin typeface="Cambria Math" panose="02040503050406030204" pitchFamily="18" charset="0"/>
                              </a:rPr>
                              <m:t>h</m:t>
                            </m:r>
                          </m:sub>
                        </m:sSub>
                      </m:e>
                    </m:acc>
                    <m:r>
                      <a:rPr lang="en-US" altLang="zh-TW" sz="2300" b="0" i="1">
                        <a:solidFill>
                          <a:schemeClr val="tx1"/>
                        </a:solidFill>
                        <a:latin typeface="Cambria Math" panose="02040503050406030204" pitchFamily="18" charset="0"/>
                        <a:ea typeface="Cambria Math" panose="02040503050406030204" pitchFamily="18" charset="0"/>
                      </a:rPr>
                      <m:t>∙</m:t>
                    </m:r>
                    <m:sSub>
                      <m:sSubPr>
                        <m:ctrlPr>
                          <a:rPr lang="en-US" altLang="zh-TW" sz="2300" i="1">
                            <a:solidFill>
                              <a:schemeClr val="tx1"/>
                            </a:solidFill>
                            <a:latin typeface="Cambria Math" panose="02040503050406030204" pitchFamily="18" charset="0"/>
                            <a:ea typeface="Cambria Math" panose="02040503050406030204" pitchFamily="18" charset="0"/>
                          </a:rPr>
                        </m:ctrlPr>
                      </m:sSubPr>
                      <m:e>
                        <m:r>
                          <a:rPr lang="zh-TW" altLang="en-US" sz="2300" b="0" i="1">
                            <a:solidFill>
                              <a:schemeClr val="tx1"/>
                            </a:solidFill>
                            <a:latin typeface="Cambria Math" panose="02040503050406030204" pitchFamily="18" charset="0"/>
                            <a:ea typeface="Cambria Math" panose="02040503050406030204" pitchFamily="18" charset="0"/>
                          </a:rPr>
                          <m:t>𝛻</m:t>
                        </m:r>
                      </m:e>
                      <m:sub>
                        <m:r>
                          <a:rPr lang="en-US" altLang="zh-TW" sz="2300" b="0" i="1">
                            <a:solidFill>
                              <a:schemeClr val="tx1"/>
                            </a:solidFill>
                            <a:latin typeface="Cambria Math" panose="02040503050406030204" pitchFamily="18" charset="0"/>
                            <a:ea typeface="Cambria Math" panose="02040503050406030204" pitchFamily="18" charset="0"/>
                          </a:rPr>
                          <m:t>h</m:t>
                        </m:r>
                      </m:sub>
                    </m:sSub>
                    <m:r>
                      <a:rPr lang="en-US" altLang="zh-TW" sz="2300" b="0" i="1" smtClean="0">
                        <a:solidFill>
                          <a:schemeClr val="tx1"/>
                        </a:solidFill>
                        <a:latin typeface="Cambria Math" panose="02040503050406030204" pitchFamily="18" charset="0"/>
                        <a:ea typeface="Cambria Math" panose="02040503050406030204" pitchFamily="18" charset="0"/>
                      </a:rPr>
                      <m:t>𝑇</m:t>
                    </m:r>
                    <m:r>
                      <a:rPr lang="en-US" altLang="zh-TW" sz="2300" b="0" i="0" smtClean="0">
                        <a:solidFill>
                          <a:schemeClr val="tx1"/>
                        </a:solidFill>
                        <a:latin typeface="Cambria Math" panose="02040503050406030204" pitchFamily="18" charset="0"/>
                        <a:ea typeface="Cambria Math" panose="02040503050406030204" pitchFamily="18" charset="0"/>
                      </a:rPr>
                      <m:t>−</m:t>
                    </m:r>
                    <m:r>
                      <m:rPr>
                        <m:sty m:val="p"/>
                      </m:rPr>
                      <a:rPr lang="el-GR" altLang="zh-TW" sz="2300" b="0" i="1" smtClean="0">
                        <a:solidFill>
                          <a:schemeClr val="tx1"/>
                        </a:solidFill>
                        <a:latin typeface="Cambria Math" panose="02040503050406030204" pitchFamily="18" charset="0"/>
                        <a:ea typeface="Cambria Math" panose="02040503050406030204" pitchFamily="18" charset="0"/>
                      </a:rPr>
                      <m:t>ω</m:t>
                    </m:r>
                    <m:f>
                      <m:fPr>
                        <m:ctrlPr>
                          <a:rPr lang="el-GR" altLang="zh-TW" sz="2300" b="0" i="1" smtClean="0">
                            <a:solidFill>
                              <a:schemeClr val="tx1"/>
                            </a:solidFill>
                            <a:latin typeface="Cambria Math" panose="02040503050406030204" pitchFamily="18" charset="0"/>
                            <a:ea typeface="Cambria Math" panose="02040503050406030204" pitchFamily="18" charset="0"/>
                          </a:rPr>
                        </m:ctrlPr>
                      </m:fPr>
                      <m:num>
                        <m:r>
                          <a:rPr lang="en-US" altLang="zh-TW" sz="2300" b="0" i="1" smtClean="0">
                            <a:solidFill>
                              <a:schemeClr val="tx1"/>
                            </a:solidFill>
                            <a:latin typeface="Cambria Math" panose="02040503050406030204" pitchFamily="18" charset="0"/>
                            <a:ea typeface="Cambria Math" panose="02040503050406030204" pitchFamily="18" charset="0"/>
                          </a:rPr>
                          <m:t>𝑝</m:t>
                        </m:r>
                      </m:num>
                      <m:den>
                        <m:sSub>
                          <m:sSubPr>
                            <m:ctrlPr>
                              <a:rPr lang="el-GR" altLang="zh-TW" sz="2300" b="0" i="1" smtClean="0">
                                <a:solidFill>
                                  <a:schemeClr val="tx1"/>
                                </a:solidFill>
                                <a:latin typeface="Cambria Math" panose="02040503050406030204" pitchFamily="18" charset="0"/>
                                <a:ea typeface="Cambria Math" panose="02040503050406030204" pitchFamily="18" charset="0"/>
                              </a:rPr>
                            </m:ctrlPr>
                          </m:sSubPr>
                          <m:e>
                            <m:r>
                              <a:rPr lang="en-US" altLang="zh-TW" sz="2300" b="0" i="1" smtClean="0">
                                <a:solidFill>
                                  <a:schemeClr val="tx1"/>
                                </a:solidFill>
                                <a:latin typeface="Cambria Math" panose="02040503050406030204" pitchFamily="18" charset="0"/>
                                <a:ea typeface="Cambria Math" panose="02040503050406030204" pitchFamily="18" charset="0"/>
                              </a:rPr>
                              <m:t>𝑅</m:t>
                            </m:r>
                          </m:e>
                          <m:sub>
                            <m:r>
                              <a:rPr lang="en-US" altLang="zh-TW" sz="2300" b="0" i="1" smtClean="0">
                                <a:solidFill>
                                  <a:schemeClr val="tx1"/>
                                </a:solidFill>
                                <a:latin typeface="Cambria Math" panose="02040503050406030204" pitchFamily="18" charset="0"/>
                                <a:ea typeface="Cambria Math" panose="02040503050406030204" pitchFamily="18" charset="0"/>
                              </a:rPr>
                              <m:t>𝑑</m:t>
                            </m:r>
                          </m:sub>
                        </m:sSub>
                      </m:den>
                    </m:f>
                    <m:r>
                      <a:rPr lang="zh-TW" altLang="el-GR" sz="2300" b="0" i="1" smtClean="0">
                        <a:solidFill>
                          <a:schemeClr val="tx1"/>
                        </a:solidFill>
                        <a:latin typeface="Cambria Math" panose="02040503050406030204" pitchFamily="18" charset="0"/>
                        <a:ea typeface="Cambria Math" panose="02040503050406030204" pitchFamily="18" charset="0"/>
                      </a:rPr>
                      <m:t>𝜎</m:t>
                    </m:r>
                  </m:oMath>
                </a14:m>
                <a:endParaRPr lang="zh-TW" altLang="en-US" sz="2300" dirty="0"/>
              </a:p>
            </p:txBody>
          </p:sp>
        </mc:Choice>
        <mc:Fallback>
          <p:sp>
            <p:nvSpPr>
              <p:cNvPr id="7" name="文字方塊 6">
                <a:extLst>
                  <a:ext uri="{FF2B5EF4-FFF2-40B4-BE49-F238E27FC236}">
                    <a16:creationId xmlns:a16="http://schemas.microsoft.com/office/drawing/2014/main" id="{32409CF8-0A83-41F2-8A1A-5DD041B99233}"/>
                  </a:ext>
                </a:extLst>
              </p:cNvPr>
              <p:cNvSpPr txBox="1">
                <a:spLocks noRot="1" noChangeAspect="1" noMove="1" noResize="1" noEditPoints="1" noAdjustHandles="1" noChangeArrowheads="1" noChangeShapeType="1" noTextEdit="1"/>
              </p:cNvSpPr>
              <p:nvPr/>
            </p:nvSpPr>
            <p:spPr>
              <a:xfrm>
                <a:off x="2670237" y="5593118"/>
                <a:ext cx="6851527" cy="846963"/>
              </a:xfrm>
              <a:prstGeom prst="rect">
                <a:avLst/>
              </a:prstGeom>
              <a:blipFill>
                <a:blip r:embed="rId4"/>
                <a:stretch>
                  <a:fillRect b="-2174"/>
                </a:stretch>
              </a:blipFill>
            </p:spPr>
            <p:txBody>
              <a:bodyPr/>
              <a:lstStyle/>
              <a:p>
                <a:r>
                  <a:rPr lang="zh-TW" altLang="en-US">
                    <a:noFill/>
                  </a:rPr>
                  <a:t> </a:t>
                </a:r>
              </a:p>
            </p:txBody>
          </p:sp>
        </mc:Fallback>
      </mc:AlternateContent>
      <p:cxnSp>
        <p:nvCxnSpPr>
          <p:cNvPr id="8" name="直線單箭頭接點 7">
            <a:extLst>
              <a:ext uri="{FF2B5EF4-FFF2-40B4-BE49-F238E27FC236}">
                <a16:creationId xmlns:a16="http://schemas.microsoft.com/office/drawing/2014/main" id="{26B1D6EC-6BF0-4B37-9A24-4075A989BD3C}"/>
              </a:ext>
            </a:extLst>
          </p:cNvPr>
          <p:cNvCxnSpPr>
            <a:cxnSpLocks/>
          </p:cNvCxnSpPr>
          <p:nvPr/>
        </p:nvCxnSpPr>
        <p:spPr>
          <a:xfrm flipH="1">
            <a:off x="1708041" y="3874415"/>
            <a:ext cx="100258" cy="4483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F83251A7-20ED-467D-A211-B3496DEEDDD9}"/>
              </a:ext>
            </a:extLst>
          </p:cNvPr>
          <p:cNvSpPr txBox="1"/>
          <p:nvPr/>
        </p:nvSpPr>
        <p:spPr>
          <a:xfrm>
            <a:off x="434365" y="4334773"/>
            <a:ext cx="2304000" cy="446276"/>
          </a:xfrm>
          <a:prstGeom prst="rect">
            <a:avLst/>
          </a:prstGeom>
          <a:noFill/>
          <a:ln w="28575">
            <a:solidFill>
              <a:srgbClr val="FF0000"/>
            </a:solidFill>
          </a:ln>
        </p:spPr>
        <p:txBody>
          <a:bodyPr wrap="square" rtlCol="0">
            <a:spAutoFit/>
          </a:bodyPr>
          <a:lstStyle/>
          <a:p>
            <a:pPr algn="ctr"/>
            <a:r>
              <a:rPr lang="en-US" altLang="zh-TW" sz="2300" dirty="0"/>
              <a:t>local PV tendency</a:t>
            </a:r>
            <a:endParaRPr lang="zh-TW" altLang="en-US" sz="2300" dirty="0"/>
          </a:p>
        </p:txBody>
      </p:sp>
      <p:cxnSp>
        <p:nvCxnSpPr>
          <p:cNvPr id="10" name="直線單箭頭接點 9">
            <a:extLst>
              <a:ext uri="{FF2B5EF4-FFF2-40B4-BE49-F238E27FC236}">
                <a16:creationId xmlns:a16="http://schemas.microsoft.com/office/drawing/2014/main" id="{7EB35B96-8243-43A6-B61D-605EB1D2DFB0}"/>
              </a:ext>
            </a:extLst>
          </p:cNvPr>
          <p:cNvCxnSpPr>
            <a:cxnSpLocks/>
          </p:cNvCxnSpPr>
          <p:nvPr/>
        </p:nvCxnSpPr>
        <p:spPr>
          <a:xfrm>
            <a:off x="4085744" y="3870076"/>
            <a:ext cx="38889" cy="450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E26FB68F-3734-475B-844C-467E5300BD59}"/>
              </a:ext>
            </a:extLst>
          </p:cNvPr>
          <p:cNvSpPr txBox="1"/>
          <p:nvPr/>
        </p:nvSpPr>
        <p:spPr>
          <a:xfrm>
            <a:off x="3354073" y="4332857"/>
            <a:ext cx="1788635" cy="446276"/>
          </a:xfrm>
          <a:prstGeom prst="rect">
            <a:avLst/>
          </a:prstGeom>
          <a:noFill/>
          <a:ln w="28575">
            <a:solidFill>
              <a:srgbClr val="0070C0"/>
            </a:solidFill>
          </a:ln>
        </p:spPr>
        <p:txBody>
          <a:bodyPr wrap="square" rtlCol="0">
            <a:spAutoFit/>
          </a:bodyPr>
          <a:lstStyle/>
          <a:p>
            <a:pPr algn="ctr"/>
            <a:r>
              <a:rPr lang="en-US" altLang="zh-TW" sz="2300" dirty="0"/>
              <a:t>PV advection</a:t>
            </a:r>
            <a:endParaRPr lang="zh-TW" altLang="en-US" sz="2300" dirty="0"/>
          </a:p>
        </p:txBody>
      </p:sp>
      <p:cxnSp>
        <p:nvCxnSpPr>
          <p:cNvPr id="13" name="直線單箭頭接點 12">
            <a:extLst>
              <a:ext uri="{FF2B5EF4-FFF2-40B4-BE49-F238E27FC236}">
                <a16:creationId xmlns:a16="http://schemas.microsoft.com/office/drawing/2014/main" id="{9A8090B0-8377-44E6-BE62-6C56EC1BEB29}"/>
              </a:ext>
            </a:extLst>
          </p:cNvPr>
          <p:cNvCxnSpPr>
            <a:cxnSpLocks/>
          </p:cNvCxnSpPr>
          <p:nvPr/>
        </p:nvCxnSpPr>
        <p:spPr>
          <a:xfrm>
            <a:off x="8701920" y="3870076"/>
            <a:ext cx="100800" cy="450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B1D55950-21A3-4A1A-99DD-8504BD4599FC}"/>
              </a:ext>
            </a:extLst>
          </p:cNvPr>
          <p:cNvSpPr txBox="1"/>
          <p:nvPr/>
        </p:nvSpPr>
        <p:spPr>
          <a:xfrm>
            <a:off x="7365329" y="4329908"/>
            <a:ext cx="2874781" cy="446276"/>
          </a:xfrm>
          <a:prstGeom prst="rect">
            <a:avLst/>
          </a:prstGeom>
          <a:noFill/>
          <a:ln w="28575">
            <a:solidFill>
              <a:srgbClr val="00B050"/>
            </a:solidFill>
          </a:ln>
        </p:spPr>
        <p:txBody>
          <a:bodyPr wrap="square" rtlCol="0">
            <a:spAutoFit/>
          </a:bodyPr>
          <a:lstStyle/>
          <a:p>
            <a:pPr algn="ctr"/>
            <a:r>
              <a:rPr lang="en-US" altLang="zh-TW" sz="2300" dirty="0"/>
              <a:t>diabatic PV generation</a:t>
            </a:r>
            <a:endParaRPr lang="zh-TW" altLang="en-US" sz="2300" dirty="0"/>
          </a:p>
        </p:txBody>
      </p:sp>
      <mc:AlternateContent xmlns:mc="http://schemas.openxmlformats.org/markup-compatibility/2006">
        <mc:Choice xmlns:a14="http://schemas.microsoft.com/office/drawing/2010/main" Requires="a14">
          <p:sp>
            <p:nvSpPr>
              <p:cNvPr id="15" name="文字方塊 14">
                <a:extLst>
                  <a:ext uri="{FF2B5EF4-FFF2-40B4-BE49-F238E27FC236}">
                    <a16:creationId xmlns:a16="http://schemas.microsoft.com/office/drawing/2014/main" id="{FCF63269-0DFB-4B66-B4D6-E2166B6C73A8}"/>
                  </a:ext>
                </a:extLst>
              </p:cNvPr>
              <p:cNvSpPr txBox="1"/>
              <p:nvPr/>
            </p:nvSpPr>
            <p:spPr>
              <a:xfrm>
                <a:off x="1175078" y="1944678"/>
                <a:ext cx="9667673" cy="9083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300" b="1" i="1" smtClean="0">
                              <a:solidFill>
                                <a:srgbClr val="FF0000"/>
                              </a:solidFill>
                              <a:latin typeface="Cambria Math" panose="02040503050406030204" pitchFamily="18" charset="0"/>
                            </a:rPr>
                          </m:ctrlPr>
                        </m:fPr>
                        <m:num>
                          <m:r>
                            <a:rPr lang="en-US" altLang="zh-TW" sz="2300" b="1" i="1" smtClean="0">
                              <a:solidFill>
                                <a:srgbClr val="FF0000"/>
                              </a:solidFill>
                              <a:latin typeface="Cambria Math" panose="02040503050406030204" pitchFamily="18" charset="0"/>
                            </a:rPr>
                            <m:t>𝝏</m:t>
                          </m:r>
                          <m:r>
                            <a:rPr lang="en-US" altLang="zh-TW" sz="2300" b="1" i="1" smtClean="0">
                              <a:solidFill>
                                <a:srgbClr val="FF0000"/>
                              </a:solidFill>
                              <a:latin typeface="Cambria Math" panose="02040503050406030204" pitchFamily="18" charset="0"/>
                            </a:rPr>
                            <m:t>𝑷</m:t>
                          </m:r>
                        </m:num>
                        <m:den>
                          <m:r>
                            <a:rPr lang="en-US" altLang="zh-TW" sz="2300" b="1" i="1" smtClean="0">
                              <a:solidFill>
                                <a:srgbClr val="FF0000"/>
                              </a:solidFill>
                              <a:latin typeface="Cambria Math" panose="02040503050406030204" pitchFamily="18" charset="0"/>
                            </a:rPr>
                            <m:t>𝝏</m:t>
                          </m:r>
                          <m:r>
                            <a:rPr lang="en-US" altLang="zh-TW" sz="2300" b="1" i="1" smtClean="0">
                              <a:solidFill>
                                <a:srgbClr val="FF0000"/>
                              </a:solidFill>
                              <a:latin typeface="Cambria Math" panose="02040503050406030204" pitchFamily="18" charset="0"/>
                            </a:rPr>
                            <m:t>𝒕</m:t>
                          </m:r>
                        </m:den>
                      </m:f>
                      <m:r>
                        <a:rPr lang="en-US" altLang="zh-TW" sz="2300" b="0" i="1" smtClean="0">
                          <a:latin typeface="Cambria Math" panose="02040503050406030204" pitchFamily="18" charset="0"/>
                        </a:rPr>
                        <m:t>=</m:t>
                      </m:r>
                      <m:r>
                        <a:rPr lang="en-US" altLang="zh-TW" sz="2300" b="1" i="1" smtClean="0">
                          <a:solidFill>
                            <a:srgbClr val="0070C0"/>
                          </a:solidFill>
                          <a:latin typeface="Cambria Math" panose="02040503050406030204" pitchFamily="18" charset="0"/>
                        </a:rPr>
                        <m:t>−</m:t>
                      </m:r>
                      <m:acc>
                        <m:accPr>
                          <m:chr m:val="⃑"/>
                          <m:ctrlPr>
                            <a:rPr lang="en-US" altLang="zh-TW" sz="2300" b="1" i="1" smtClean="0">
                              <a:solidFill>
                                <a:srgbClr val="0070C0"/>
                              </a:solidFill>
                              <a:latin typeface="Cambria Math" panose="02040503050406030204" pitchFamily="18" charset="0"/>
                            </a:rPr>
                          </m:ctrlPr>
                        </m:accPr>
                        <m:e>
                          <m:sSub>
                            <m:sSubPr>
                              <m:ctrlPr>
                                <a:rPr lang="en-US" altLang="zh-TW" sz="2300" b="1" i="1" smtClean="0">
                                  <a:solidFill>
                                    <a:srgbClr val="0070C0"/>
                                  </a:solidFill>
                                  <a:latin typeface="Cambria Math" panose="02040503050406030204" pitchFamily="18" charset="0"/>
                                </a:rPr>
                              </m:ctrlPr>
                            </m:sSubPr>
                            <m:e>
                              <m:r>
                                <a:rPr lang="en-US" altLang="zh-TW" sz="2300" b="1" i="1" smtClean="0">
                                  <a:solidFill>
                                    <a:srgbClr val="0070C0"/>
                                  </a:solidFill>
                                  <a:latin typeface="Cambria Math" panose="02040503050406030204" pitchFamily="18" charset="0"/>
                                </a:rPr>
                                <m:t>𝒗</m:t>
                              </m:r>
                            </m:e>
                            <m:sub>
                              <m:r>
                                <a:rPr lang="en-US" altLang="zh-TW" sz="2300" b="1" i="1" smtClean="0">
                                  <a:solidFill>
                                    <a:srgbClr val="0070C0"/>
                                  </a:solidFill>
                                  <a:latin typeface="Cambria Math" panose="02040503050406030204" pitchFamily="18" charset="0"/>
                                </a:rPr>
                                <m:t>𝒉</m:t>
                              </m:r>
                            </m:sub>
                          </m:sSub>
                        </m:e>
                      </m:acc>
                      <m:r>
                        <a:rPr lang="en-US" altLang="zh-TW" sz="2300" b="1" i="1" smtClean="0">
                          <a:solidFill>
                            <a:srgbClr val="0070C0"/>
                          </a:solidFill>
                          <a:latin typeface="Cambria Math" panose="02040503050406030204" pitchFamily="18" charset="0"/>
                          <a:ea typeface="Cambria Math" panose="02040503050406030204" pitchFamily="18" charset="0"/>
                        </a:rPr>
                        <m:t>∙</m:t>
                      </m:r>
                      <m:sSub>
                        <m:sSubPr>
                          <m:ctrlPr>
                            <a:rPr lang="en-US" altLang="zh-TW" sz="2300" b="1" i="1" smtClean="0">
                              <a:solidFill>
                                <a:srgbClr val="0070C0"/>
                              </a:solidFill>
                              <a:latin typeface="Cambria Math" panose="02040503050406030204" pitchFamily="18" charset="0"/>
                              <a:ea typeface="Cambria Math" panose="02040503050406030204" pitchFamily="18" charset="0"/>
                            </a:rPr>
                          </m:ctrlPr>
                        </m:sSubPr>
                        <m:e>
                          <m:r>
                            <a:rPr lang="zh-TW" altLang="en-US" sz="2300" b="1" i="1" smtClean="0">
                              <a:solidFill>
                                <a:srgbClr val="0070C0"/>
                              </a:solidFill>
                              <a:latin typeface="Cambria Math" panose="02040503050406030204" pitchFamily="18" charset="0"/>
                              <a:ea typeface="Cambria Math" panose="02040503050406030204" pitchFamily="18" charset="0"/>
                            </a:rPr>
                            <m:t>𝛁</m:t>
                          </m:r>
                        </m:e>
                        <m:sub>
                          <m:r>
                            <a:rPr lang="en-US" altLang="zh-TW" sz="2300" b="1" i="1" smtClean="0">
                              <a:solidFill>
                                <a:srgbClr val="0070C0"/>
                              </a:solidFill>
                              <a:latin typeface="Cambria Math" panose="02040503050406030204" pitchFamily="18" charset="0"/>
                              <a:ea typeface="Cambria Math" panose="02040503050406030204" pitchFamily="18" charset="0"/>
                            </a:rPr>
                            <m:t>𝒉</m:t>
                          </m:r>
                        </m:sub>
                      </m:sSub>
                      <m:r>
                        <a:rPr lang="en-US" altLang="zh-TW" sz="2300" b="1" i="1" smtClean="0">
                          <a:solidFill>
                            <a:srgbClr val="0070C0"/>
                          </a:solidFill>
                          <a:latin typeface="Cambria Math" panose="02040503050406030204" pitchFamily="18" charset="0"/>
                          <a:ea typeface="Cambria Math" panose="02040503050406030204" pitchFamily="18" charset="0"/>
                        </a:rPr>
                        <m:t>𝑷</m:t>
                      </m:r>
                      <m:r>
                        <a:rPr lang="en-US" altLang="zh-TW" sz="2300" b="1" i="1" smtClean="0">
                          <a:solidFill>
                            <a:srgbClr val="0070C0"/>
                          </a:solidFill>
                          <a:latin typeface="Cambria Math" panose="02040503050406030204" pitchFamily="18" charset="0"/>
                        </a:rPr>
                        <m:t>−</m:t>
                      </m:r>
                      <m:r>
                        <a:rPr lang="zh-TW" altLang="en-US" sz="2300" b="1" i="1" smtClean="0">
                          <a:solidFill>
                            <a:srgbClr val="0070C0"/>
                          </a:solidFill>
                          <a:latin typeface="Cambria Math" panose="02040503050406030204" pitchFamily="18" charset="0"/>
                        </a:rPr>
                        <m:t>𝝎</m:t>
                      </m:r>
                      <m:f>
                        <m:fPr>
                          <m:ctrlPr>
                            <a:rPr lang="en-US" altLang="zh-TW" sz="2300" b="1" i="1" smtClean="0">
                              <a:solidFill>
                                <a:srgbClr val="0070C0"/>
                              </a:solidFill>
                              <a:latin typeface="Cambria Math" panose="02040503050406030204" pitchFamily="18" charset="0"/>
                            </a:rPr>
                          </m:ctrlPr>
                        </m:fPr>
                        <m:num>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𝑷</m:t>
                          </m:r>
                        </m:num>
                        <m:den>
                          <m:r>
                            <a:rPr lang="en-US" altLang="zh-TW" sz="2300" b="1" i="1" smtClean="0">
                              <a:solidFill>
                                <a:srgbClr val="0070C0"/>
                              </a:solidFill>
                              <a:latin typeface="Cambria Math" panose="02040503050406030204" pitchFamily="18" charset="0"/>
                            </a:rPr>
                            <m:t>𝝏</m:t>
                          </m:r>
                          <m:r>
                            <a:rPr lang="en-US" altLang="zh-TW" sz="2300" b="1" i="1" smtClean="0">
                              <a:solidFill>
                                <a:srgbClr val="0070C0"/>
                              </a:solidFill>
                              <a:latin typeface="Cambria Math" panose="02040503050406030204" pitchFamily="18" charset="0"/>
                            </a:rPr>
                            <m:t>𝒑</m:t>
                          </m:r>
                        </m:den>
                      </m:f>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𝒈</m:t>
                      </m:r>
                      <m:d>
                        <m:dPr>
                          <m:begChr m:val="["/>
                          <m:endChr m:val="]"/>
                          <m:ctrlPr>
                            <a:rPr lang="en-US" altLang="zh-TW" sz="2300" b="1" i="1" smtClean="0">
                              <a:solidFill>
                                <a:srgbClr val="00B050"/>
                              </a:solidFill>
                              <a:latin typeface="Cambria Math" panose="02040503050406030204" pitchFamily="18" charset="0"/>
                            </a:rPr>
                          </m:ctrlPr>
                        </m:dPr>
                        <m:e>
                          <m:d>
                            <m:dPr>
                              <m:ctrlPr>
                                <a:rPr lang="en-US" altLang="zh-TW" sz="2300" b="1" i="1" smtClean="0">
                                  <a:solidFill>
                                    <a:srgbClr val="00B050"/>
                                  </a:solidFill>
                                  <a:latin typeface="Cambria Math" panose="02040503050406030204" pitchFamily="18" charset="0"/>
                                </a:rPr>
                              </m:ctrlPr>
                            </m:dPr>
                            <m:e>
                              <m:r>
                                <a:rPr lang="zh-TW" altLang="en-US" sz="2300" b="1" i="1" smtClean="0">
                                  <a:solidFill>
                                    <a:srgbClr val="00B050"/>
                                  </a:solidFill>
                                  <a:latin typeface="Cambria Math" panose="02040503050406030204" pitchFamily="18" charset="0"/>
                                </a:rPr>
                                <m:t>𝜻</m:t>
                              </m:r>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𝒇</m:t>
                              </m:r>
                            </m:e>
                          </m:d>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sSub>
                                <m:sSubPr>
                                  <m:ctrlPr>
                                    <a:rPr lang="en-US" altLang="zh-TW" sz="2300" b="1" i="1" smtClean="0">
                                      <a:solidFill>
                                        <a:srgbClr val="00B050"/>
                                      </a:solidFill>
                                      <a:latin typeface="Cambria Math" panose="02040503050406030204" pitchFamily="18" charset="0"/>
                                    </a:rPr>
                                  </m:ctrlPr>
                                </m:sSubPr>
                                <m:e>
                                  <m:acc>
                                    <m:accPr>
                                      <m:chr m:val="̇"/>
                                      <m:ctrlPr>
                                        <a:rPr lang="en-US" altLang="zh-TW" sz="2300" b="1" i="1" smtClean="0">
                                          <a:solidFill>
                                            <a:srgbClr val="00B050"/>
                                          </a:solidFill>
                                          <a:latin typeface="Cambria Math" panose="02040503050406030204" pitchFamily="18" charset="0"/>
                                        </a:rPr>
                                      </m:ctrlPr>
                                    </m:accPr>
                                    <m:e>
                                      <m:r>
                                        <a:rPr lang="zh-TW" altLang="en-US" sz="2300" b="1" i="1" smtClean="0">
                                          <a:solidFill>
                                            <a:srgbClr val="00B050"/>
                                          </a:solidFill>
                                          <a:latin typeface="Cambria Math" panose="02040503050406030204" pitchFamily="18" charset="0"/>
                                        </a:rPr>
                                        <m:t>𝜽</m:t>
                                      </m:r>
                                    </m:e>
                                  </m:acc>
                                </m:e>
                                <m:sub>
                                  <m:r>
                                    <a:rPr lang="en-US" altLang="zh-TW" sz="2300" b="1" i="1" smtClean="0">
                                      <a:solidFill>
                                        <a:srgbClr val="00B050"/>
                                      </a:solidFill>
                                      <a:latin typeface="Cambria Math" panose="02040503050406030204" pitchFamily="18" charset="0"/>
                                    </a:rPr>
                                    <m:t>𝑫𝒊𝒂</m:t>
                                  </m:r>
                                </m:sub>
                              </m:sSub>
                            </m:num>
                            <m:den>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𝒑</m:t>
                              </m:r>
                            </m:den>
                          </m:f>
                          <m:r>
                            <a:rPr lang="en-US" altLang="zh-TW" sz="2300" b="1" i="1" smtClean="0">
                              <a:solidFill>
                                <a:srgbClr val="00B050"/>
                              </a:solidFill>
                              <a:latin typeface="Cambria Math" panose="02040503050406030204" pitchFamily="18" charset="0"/>
                            </a:rPr>
                            <m:t>+</m:t>
                          </m:r>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sSub>
                                <m:sSubPr>
                                  <m:ctrlPr>
                                    <a:rPr lang="en-US" altLang="zh-TW" sz="2300" b="1" i="1">
                                      <a:solidFill>
                                        <a:srgbClr val="00B050"/>
                                      </a:solidFill>
                                      <a:latin typeface="Cambria Math" panose="02040503050406030204" pitchFamily="18" charset="0"/>
                                    </a:rPr>
                                  </m:ctrlPr>
                                </m:sSubPr>
                                <m:e>
                                  <m:acc>
                                    <m:accPr>
                                      <m:chr m:val="̇"/>
                                      <m:ctrlPr>
                                        <a:rPr lang="en-US" altLang="zh-TW" sz="2300" b="1" i="1">
                                          <a:solidFill>
                                            <a:srgbClr val="00B050"/>
                                          </a:solidFill>
                                          <a:latin typeface="Cambria Math" panose="02040503050406030204" pitchFamily="18" charset="0"/>
                                        </a:rPr>
                                      </m:ctrlPr>
                                    </m:accPr>
                                    <m:e>
                                      <m:r>
                                        <a:rPr lang="zh-TW" altLang="en-US" sz="2300" b="1" i="1">
                                          <a:solidFill>
                                            <a:srgbClr val="00B050"/>
                                          </a:solidFill>
                                          <a:latin typeface="Cambria Math" panose="02040503050406030204" pitchFamily="18" charset="0"/>
                                        </a:rPr>
                                        <m:t>𝜽</m:t>
                                      </m:r>
                                    </m:e>
                                  </m:acc>
                                </m:e>
                                <m:sub>
                                  <m:r>
                                    <a:rPr lang="en-US" altLang="zh-TW" sz="2300" b="1" i="1">
                                      <a:solidFill>
                                        <a:srgbClr val="00B050"/>
                                      </a:solidFill>
                                      <a:latin typeface="Cambria Math" panose="02040503050406030204" pitchFamily="18" charset="0"/>
                                    </a:rPr>
                                    <m:t>𝑫𝒊𝒂</m:t>
                                  </m:r>
                                </m:sub>
                              </m:sSub>
                            </m:num>
                            <m:den>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𝒚</m:t>
                              </m:r>
                            </m:den>
                          </m:f>
                          <m:f>
                            <m:fPr>
                              <m:ctrlPr>
                                <a:rPr lang="en-US" altLang="zh-TW" sz="2300" b="1" i="1" smtClean="0">
                                  <a:solidFill>
                                    <a:srgbClr val="00B050"/>
                                  </a:solidFill>
                                  <a:latin typeface="Cambria Math" panose="02040503050406030204" pitchFamily="18" charset="0"/>
                                </a:rPr>
                              </m:ctrlPr>
                            </m:fPr>
                            <m:num>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𝒖</m:t>
                              </m:r>
                            </m:num>
                            <m:den>
                              <m:r>
                                <a:rPr lang="en-US" altLang="zh-TW" sz="2300" b="1" i="1" smtClean="0">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𝒑</m:t>
                              </m:r>
                            </m:den>
                          </m:f>
                          <m:r>
                            <a:rPr lang="en-US" altLang="zh-TW" sz="2300" b="1" i="1" smtClean="0">
                              <a:solidFill>
                                <a:srgbClr val="00B050"/>
                              </a:solidFill>
                              <a:latin typeface="Cambria Math" panose="02040503050406030204" pitchFamily="18" charset="0"/>
                            </a:rPr>
                            <m:t>−</m:t>
                          </m:r>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sSub>
                                <m:sSubPr>
                                  <m:ctrlPr>
                                    <a:rPr lang="en-US" altLang="zh-TW" sz="2300" b="1" i="1">
                                      <a:solidFill>
                                        <a:srgbClr val="00B050"/>
                                      </a:solidFill>
                                      <a:latin typeface="Cambria Math" panose="02040503050406030204" pitchFamily="18" charset="0"/>
                                    </a:rPr>
                                  </m:ctrlPr>
                                </m:sSubPr>
                                <m:e>
                                  <m:acc>
                                    <m:accPr>
                                      <m:chr m:val="̇"/>
                                      <m:ctrlPr>
                                        <a:rPr lang="en-US" altLang="zh-TW" sz="2300" b="1" i="1">
                                          <a:solidFill>
                                            <a:srgbClr val="00B050"/>
                                          </a:solidFill>
                                          <a:latin typeface="Cambria Math" panose="02040503050406030204" pitchFamily="18" charset="0"/>
                                        </a:rPr>
                                      </m:ctrlPr>
                                    </m:accPr>
                                    <m:e>
                                      <m:r>
                                        <a:rPr lang="zh-TW" altLang="en-US" sz="2300" b="1" i="1">
                                          <a:solidFill>
                                            <a:srgbClr val="00B050"/>
                                          </a:solidFill>
                                          <a:latin typeface="Cambria Math" panose="02040503050406030204" pitchFamily="18" charset="0"/>
                                        </a:rPr>
                                        <m:t>𝜽</m:t>
                                      </m:r>
                                    </m:e>
                                  </m:acc>
                                </m:e>
                                <m:sub>
                                  <m:r>
                                    <a:rPr lang="en-US" altLang="zh-TW" sz="2300" b="1" i="1">
                                      <a:solidFill>
                                        <a:srgbClr val="00B050"/>
                                      </a:solidFill>
                                      <a:latin typeface="Cambria Math" panose="02040503050406030204" pitchFamily="18" charset="0"/>
                                    </a:rPr>
                                    <m:t>𝑫𝒊𝒂</m:t>
                                  </m:r>
                                </m:sub>
                              </m:sSub>
                            </m:num>
                            <m:den>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𝒙</m:t>
                              </m:r>
                            </m:den>
                          </m:f>
                          <m:f>
                            <m:fPr>
                              <m:ctrlPr>
                                <a:rPr lang="en-US" altLang="zh-TW" sz="2300" b="1" i="1">
                                  <a:solidFill>
                                    <a:srgbClr val="00B050"/>
                                  </a:solidFill>
                                  <a:latin typeface="Cambria Math" panose="02040503050406030204" pitchFamily="18" charset="0"/>
                                </a:rPr>
                              </m:ctrlPr>
                            </m:fPr>
                            <m:num>
                              <m:r>
                                <a:rPr lang="en-US" altLang="zh-TW" sz="2300" b="1" i="1">
                                  <a:solidFill>
                                    <a:srgbClr val="00B050"/>
                                  </a:solidFill>
                                  <a:latin typeface="Cambria Math" panose="02040503050406030204" pitchFamily="18" charset="0"/>
                                </a:rPr>
                                <m:t>𝝏</m:t>
                              </m:r>
                              <m:r>
                                <a:rPr lang="en-US" altLang="zh-TW" sz="2300" b="1" i="1" smtClean="0">
                                  <a:solidFill>
                                    <a:srgbClr val="00B050"/>
                                  </a:solidFill>
                                  <a:latin typeface="Cambria Math" panose="02040503050406030204" pitchFamily="18" charset="0"/>
                                </a:rPr>
                                <m:t>𝒗</m:t>
                              </m:r>
                            </m:num>
                            <m:den>
                              <m:r>
                                <a:rPr lang="en-US" altLang="zh-TW" sz="2300" b="1" i="1">
                                  <a:solidFill>
                                    <a:srgbClr val="00B050"/>
                                  </a:solidFill>
                                  <a:latin typeface="Cambria Math" panose="02040503050406030204" pitchFamily="18" charset="0"/>
                                </a:rPr>
                                <m:t>𝝏</m:t>
                              </m:r>
                              <m:r>
                                <a:rPr lang="en-US" altLang="zh-TW" sz="2300" b="1" i="1">
                                  <a:solidFill>
                                    <a:srgbClr val="00B050"/>
                                  </a:solidFill>
                                  <a:latin typeface="Cambria Math" panose="02040503050406030204" pitchFamily="18" charset="0"/>
                                </a:rPr>
                                <m:t>𝒑</m:t>
                              </m:r>
                            </m:den>
                          </m:f>
                        </m:e>
                      </m:d>
                    </m:oMath>
                  </m:oMathPara>
                </a14:m>
                <a:endParaRPr lang="zh-TW" altLang="en-US" sz="2300" b="1" dirty="0"/>
              </a:p>
            </p:txBody>
          </p:sp>
        </mc:Choice>
        <mc:Fallback>
          <p:sp>
            <p:nvSpPr>
              <p:cNvPr id="15" name="文字方塊 14">
                <a:extLst>
                  <a:ext uri="{FF2B5EF4-FFF2-40B4-BE49-F238E27FC236}">
                    <a16:creationId xmlns:a16="http://schemas.microsoft.com/office/drawing/2014/main" id="{FCF63269-0DFB-4B66-B4D6-E2166B6C73A8}"/>
                  </a:ext>
                </a:extLst>
              </p:cNvPr>
              <p:cNvSpPr txBox="1">
                <a:spLocks noRot="1" noChangeAspect="1" noMove="1" noResize="1" noEditPoints="1" noAdjustHandles="1" noChangeArrowheads="1" noChangeShapeType="1" noTextEdit="1"/>
              </p:cNvSpPr>
              <p:nvPr/>
            </p:nvSpPr>
            <p:spPr>
              <a:xfrm>
                <a:off x="1175078" y="1944678"/>
                <a:ext cx="9667673" cy="908390"/>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6180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b="1" dirty="0"/>
                  <a:t>PV tendency equation:</a:t>
                </a:r>
              </a:p>
              <a:p>
                <a:pPr marL="230400" indent="0" algn="just">
                  <a:lnSpc>
                    <a:spcPct val="100000"/>
                  </a:lnSpc>
                  <a:spcAft>
                    <a:spcPts val="1200"/>
                  </a:spcAft>
                  <a:buNone/>
                </a:pPr>
                <a:r>
                  <a:rPr lang="en-US" altLang="zh-TW" sz="2300" dirty="0"/>
                  <a:t>In this study, the horizontal advection is further decomposed into that by </a:t>
                </a:r>
                <a:r>
                  <a:rPr lang="en-US" altLang="zh-TW" sz="2300" b="1" dirty="0">
                    <a:solidFill>
                      <a:srgbClr val="FF0000"/>
                    </a:solidFill>
                  </a:rPr>
                  <a:t>rotational winds</a:t>
                </a:r>
                <a:r>
                  <a:rPr lang="zh-TW" altLang="en-US" sz="2300" b="1" dirty="0">
                    <a:solidFill>
                      <a:srgbClr val="FF0000"/>
                    </a:solidFill>
                  </a:rPr>
                  <a:t> </a:t>
                </a:r>
                <a:r>
                  <a:rPr lang="en-US" altLang="zh-TW" sz="2300" b="1" dirty="0">
                    <a:solidFill>
                      <a:srgbClr val="FF0000"/>
                    </a:solidFill>
                  </a:rPr>
                  <a:t>(</a:t>
                </a:r>
                <a14:m>
                  <m:oMath xmlns:m="http://schemas.openxmlformats.org/officeDocument/2006/math">
                    <m:sSub>
                      <m:sSubPr>
                        <m:ctrlPr>
                          <a:rPr lang="en-US" altLang="zh-TW" sz="2300" b="1" i="1">
                            <a:solidFill>
                              <a:srgbClr val="FF0000"/>
                            </a:solidFill>
                            <a:latin typeface="Cambria Math" panose="02040503050406030204" pitchFamily="18" charset="0"/>
                          </a:rPr>
                        </m:ctrlPr>
                      </m:sSubPr>
                      <m:e>
                        <m:r>
                          <a:rPr lang="en-US" altLang="zh-TW" sz="2300" b="1" i="1">
                            <a:solidFill>
                              <a:srgbClr val="FF0000"/>
                            </a:solidFill>
                            <a:latin typeface="Cambria Math" panose="02040503050406030204" pitchFamily="18" charset="0"/>
                          </a:rPr>
                          <m:t>𝒗</m:t>
                        </m:r>
                      </m:e>
                      <m:sub>
                        <m:r>
                          <a:rPr lang="zh-TW" altLang="en-US" sz="2300" b="1" i="1">
                            <a:solidFill>
                              <a:srgbClr val="FF0000"/>
                            </a:solidFill>
                            <a:latin typeface="Cambria Math" panose="02040503050406030204" pitchFamily="18" charset="0"/>
                          </a:rPr>
                          <m:t>𝝋</m:t>
                        </m:r>
                      </m:sub>
                    </m:sSub>
                  </m:oMath>
                </a14:m>
                <a:r>
                  <a:rPr lang="en-US" altLang="zh-TW" sz="2300" b="1" dirty="0">
                    <a:solidFill>
                      <a:srgbClr val="FF0000"/>
                    </a:solidFill>
                  </a:rPr>
                  <a:t>)</a:t>
                </a:r>
                <a:r>
                  <a:rPr lang="en-US" altLang="zh-TW" sz="2300" dirty="0"/>
                  <a:t> and </a:t>
                </a:r>
                <a:r>
                  <a:rPr lang="en-US" altLang="zh-TW" sz="2300" b="1" dirty="0">
                    <a:solidFill>
                      <a:srgbClr val="00B050"/>
                    </a:solidFill>
                  </a:rPr>
                  <a:t>divergent winds (</a:t>
                </a:r>
                <a14:m>
                  <m:oMath xmlns:m="http://schemas.openxmlformats.org/officeDocument/2006/math">
                    <m:sSub>
                      <m:sSubPr>
                        <m:ctrlPr>
                          <a:rPr lang="en-US" altLang="zh-TW" sz="2300" b="1" i="1">
                            <a:solidFill>
                              <a:srgbClr val="00B050"/>
                            </a:solidFill>
                            <a:latin typeface="Cambria Math" panose="02040503050406030204" pitchFamily="18" charset="0"/>
                          </a:rPr>
                        </m:ctrlPr>
                      </m:sSubPr>
                      <m:e>
                        <m:r>
                          <a:rPr lang="en-US" altLang="zh-TW" sz="2300" b="1" i="1">
                            <a:solidFill>
                              <a:srgbClr val="00B050"/>
                            </a:solidFill>
                            <a:latin typeface="Cambria Math" panose="02040503050406030204" pitchFamily="18" charset="0"/>
                          </a:rPr>
                          <m:t>𝒗</m:t>
                        </m:r>
                      </m:e>
                      <m:sub>
                        <m:r>
                          <a:rPr lang="zh-TW" altLang="en-US" sz="2300" b="1" i="1" smtClean="0">
                            <a:solidFill>
                              <a:srgbClr val="00B050"/>
                            </a:solidFill>
                            <a:latin typeface="Cambria Math" panose="02040503050406030204" pitchFamily="18" charset="0"/>
                          </a:rPr>
                          <m:t>𝝌</m:t>
                        </m:r>
                      </m:sub>
                    </m:sSub>
                  </m:oMath>
                </a14:m>
                <a:r>
                  <a:rPr lang="en-US" altLang="zh-TW" sz="2300" b="1" dirty="0">
                    <a:solidFill>
                      <a:srgbClr val="00B050"/>
                    </a:solidFill>
                  </a:rPr>
                  <a:t>) </a:t>
                </a:r>
                <a:r>
                  <a:rPr lang="en-US" altLang="zh-TW" sz="2300" dirty="0"/>
                  <a:t>using the Helmholtz decomposition theorem:</a:t>
                </a:r>
              </a:p>
              <a:p>
                <a:pPr marL="230400" indent="0" algn="just">
                  <a:lnSpc>
                    <a:spcPct val="100000"/>
                  </a:lnSpc>
                  <a:spcAft>
                    <a:spcPts val="1200"/>
                  </a:spcAft>
                  <a:buNone/>
                </a:pPr>
                <a:endParaRPr lang="en-US" altLang="zh-TW" sz="2300" dirty="0"/>
              </a:p>
              <a:p>
                <a:pPr algn="just">
                  <a:lnSpc>
                    <a:spcPct val="100000"/>
                  </a:lnSpc>
                </a:pPr>
                <a:r>
                  <a:rPr kumimoji="0" lang="en-US" altLang="zh-TW" sz="2300" b="1" i="0" u="none" strike="noStrike" kern="1200" cap="none" spc="0" normalizeH="0" baseline="0" noProof="0" dirty="0">
                    <a:ln>
                      <a:noFill/>
                    </a:ln>
                    <a:solidFill>
                      <a:schemeClr val="tx1"/>
                    </a:solidFill>
                    <a:effectLst/>
                    <a:uLnTx/>
                    <a:uFillTx/>
                    <a:latin typeface="Calibri" panose="020F0502020204030204"/>
                    <a:ea typeface="新細明體" panose="02020500000000000000" pitchFamily="18" charset="-120"/>
                  </a:rPr>
                  <a:t>Rotational winds (</a:t>
                </a:r>
                <a14:m>
                  <m:oMath xmlns:m="http://schemas.openxmlformats.org/officeDocument/2006/math">
                    <m:sSub>
                      <m:sSubPr>
                        <m:ctrlPr>
                          <a:rPr kumimoji="0" lang="en-US" altLang="zh-TW" sz="23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altLang="zh-TW" sz="2300" b="1" i="1" u="none" strike="noStrike" kern="1200" cap="none" spc="0" normalizeH="0" baseline="0" noProof="0" smtClean="0">
                            <a:ln>
                              <a:noFill/>
                            </a:ln>
                            <a:solidFill>
                              <a:schemeClr val="tx1"/>
                            </a:solidFill>
                            <a:effectLst/>
                            <a:uLnTx/>
                            <a:uFillTx/>
                            <a:latin typeface="Cambria Math" panose="02040503050406030204" pitchFamily="18" charset="0"/>
                          </a:rPr>
                          <m:t>𝒗</m:t>
                        </m:r>
                      </m:e>
                      <m:sub>
                        <m:r>
                          <a:rPr kumimoji="0" lang="zh-TW" altLang="en-US" sz="2300" b="1" i="1" u="none" strike="noStrike" kern="1200" cap="none" spc="0" normalizeH="0" baseline="0" noProof="0" smtClean="0">
                            <a:ln>
                              <a:noFill/>
                            </a:ln>
                            <a:solidFill>
                              <a:schemeClr val="tx1"/>
                            </a:solidFill>
                            <a:effectLst/>
                            <a:uLnTx/>
                            <a:uFillTx/>
                            <a:latin typeface="Cambria Math" panose="02040503050406030204" pitchFamily="18" charset="0"/>
                          </a:rPr>
                          <m:t>𝝋</m:t>
                        </m:r>
                      </m:sub>
                    </m:sSub>
                  </m:oMath>
                </a14:m>
                <a:r>
                  <a:rPr kumimoji="0" lang="en-US" altLang="zh-TW" sz="2300" b="1" i="0" u="none" strike="noStrike" kern="1200" cap="none" spc="0" normalizeH="0" baseline="0" noProof="0" dirty="0">
                    <a:ln>
                      <a:noFill/>
                    </a:ln>
                    <a:solidFill>
                      <a:schemeClr val="tx1"/>
                    </a:solidFill>
                    <a:effectLst/>
                    <a:uLnTx/>
                    <a:uFillTx/>
                    <a:latin typeface="Calibri" panose="020F0502020204030204"/>
                    <a:ea typeface="新細明體" panose="02020500000000000000" pitchFamily="18" charset="-120"/>
                  </a:rPr>
                  <a:t>):</a:t>
                </a:r>
                <a:endParaRPr kumimoji="0" lang="en-US" altLang="zh-TW" sz="2300" b="1" i="0" u="none" strike="noStrike" kern="1200" cap="none" spc="0" normalizeH="0" baseline="0" dirty="0">
                  <a:ln>
                    <a:noFill/>
                  </a:ln>
                  <a:solidFill>
                    <a:schemeClr val="tx1"/>
                  </a:solidFill>
                  <a:effectLst/>
                  <a:uLnTx/>
                  <a:uFillTx/>
                  <a:latin typeface="Calibri" panose="020F0502020204030204"/>
                  <a:ea typeface="新細明體" panose="02020500000000000000" pitchFamily="18" charset="-120"/>
                </a:endParaRPr>
              </a:p>
              <a:p>
                <a:pPr marL="230400" indent="0" algn="just">
                  <a:lnSpc>
                    <a:spcPct val="100000"/>
                  </a:lnSpc>
                  <a:spcAft>
                    <a:spcPts val="1200"/>
                  </a:spcAft>
                  <a:buNone/>
                </a:pPr>
                <a:r>
                  <a:rPr lang="en-US" altLang="zh-TW" sz="2300" dirty="0"/>
                  <a:t>midlatitude baroclinic waves, cyclonic PV towers in TCs, and anomalous anticyclonic outflow</a:t>
                </a:r>
              </a:p>
              <a:p>
                <a:pPr algn="just">
                  <a:lnSpc>
                    <a:spcPct val="100000"/>
                  </a:lnSpc>
                </a:pPr>
                <a:r>
                  <a:rPr lang="en-US" altLang="zh-TW" sz="2300" b="1" dirty="0">
                    <a:latin typeface="Calibri" panose="020F0502020204030204"/>
                    <a:ea typeface="新細明體" panose="02020500000000000000" pitchFamily="18" charset="-120"/>
                  </a:rPr>
                  <a:t>Divergent</a:t>
                </a:r>
                <a:r>
                  <a:rPr kumimoji="0" lang="en-US" altLang="zh-TW" sz="2300" b="1" i="0" u="none" strike="noStrike" kern="1200" cap="none" spc="0" normalizeH="0" baseline="0" noProof="0" dirty="0">
                    <a:ln>
                      <a:noFill/>
                    </a:ln>
                    <a:solidFill>
                      <a:schemeClr val="tx1"/>
                    </a:solidFill>
                    <a:effectLst/>
                    <a:uLnTx/>
                    <a:uFillTx/>
                    <a:latin typeface="Calibri" panose="020F0502020204030204"/>
                    <a:ea typeface="新細明體" panose="02020500000000000000" pitchFamily="18" charset="-120"/>
                  </a:rPr>
                  <a:t> winds (</a:t>
                </a:r>
                <a14:m>
                  <m:oMath xmlns:m="http://schemas.openxmlformats.org/officeDocument/2006/math">
                    <m:sSub>
                      <m:sSubPr>
                        <m:ctrlPr>
                          <a:rPr kumimoji="0" lang="en-US" altLang="zh-TW" sz="23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altLang="zh-TW" sz="2300" b="1" i="1" u="none" strike="noStrike" kern="1200" cap="none" spc="0" normalizeH="0" baseline="0" noProof="0" smtClean="0">
                            <a:ln>
                              <a:noFill/>
                            </a:ln>
                            <a:solidFill>
                              <a:schemeClr val="tx1"/>
                            </a:solidFill>
                            <a:effectLst/>
                            <a:uLnTx/>
                            <a:uFillTx/>
                            <a:latin typeface="Cambria Math" panose="02040503050406030204" pitchFamily="18" charset="0"/>
                          </a:rPr>
                          <m:t>𝒗</m:t>
                        </m:r>
                      </m:e>
                      <m:sub>
                        <m:r>
                          <a:rPr kumimoji="0" lang="zh-TW" altLang="en-US" sz="2300" b="1" i="1" u="none" strike="noStrike" kern="1200" cap="none" spc="0" normalizeH="0" baseline="0" noProof="0" smtClean="0">
                            <a:ln>
                              <a:noFill/>
                            </a:ln>
                            <a:solidFill>
                              <a:schemeClr val="tx1"/>
                            </a:solidFill>
                            <a:effectLst/>
                            <a:uLnTx/>
                            <a:uFillTx/>
                            <a:latin typeface="Cambria Math" panose="02040503050406030204" pitchFamily="18" charset="0"/>
                          </a:rPr>
                          <m:t>𝝌</m:t>
                        </m:r>
                      </m:sub>
                    </m:sSub>
                  </m:oMath>
                </a14:m>
                <a:r>
                  <a:rPr kumimoji="0" lang="en-US" altLang="zh-TW" sz="2300" b="1" i="0" u="none" strike="noStrike" kern="1200" cap="none" spc="0" normalizeH="0" baseline="0" noProof="0" dirty="0">
                    <a:ln>
                      <a:noFill/>
                    </a:ln>
                    <a:solidFill>
                      <a:schemeClr val="tx1"/>
                    </a:solidFill>
                    <a:effectLst/>
                    <a:uLnTx/>
                    <a:uFillTx/>
                    <a:latin typeface="Calibri" panose="020F0502020204030204"/>
                    <a:ea typeface="新細明體" panose="02020500000000000000" pitchFamily="18" charset="-120"/>
                  </a:rPr>
                  <a:t>):</a:t>
                </a:r>
                <a:endParaRPr kumimoji="0" lang="en-US" altLang="zh-TW" sz="2300" b="1" i="0" u="none" strike="noStrike" kern="1200" cap="none" spc="0" normalizeH="0" baseline="0" dirty="0">
                  <a:ln>
                    <a:noFill/>
                  </a:ln>
                  <a:solidFill>
                    <a:schemeClr val="tx1"/>
                  </a:solidFill>
                  <a:effectLst/>
                  <a:uLnTx/>
                  <a:uFillTx/>
                  <a:latin typeface="Calibri" panose="020F0502020204030204"/>
                  <a:ea typeface="新細明體" panose="02020500000000000000" pitchFamily="18" charset="-120"/>
                </a:endParaRPr>
              </a:p>
              <a:p>
                <a:pPr marL="230400" indent="0" algn="just">
                  <a:lnSpc>
                    <a:spcPct val="100000"/>
                  </a:lnSpc>
                  <a:buNone/>
                </a:pPr>
                <a:r>
                  <a:rPr lang="en-US" altLang="zh-TW" sz="2300" dirty="0"/>
                  <a:t>TC inner-core convection and slantwise ascent along the baroclinic zone</a:t>
                </a:r>
                <a:endParaRPr lang="en-US" altLang="zh-TW" sz="2300" dirty="0">
                  <a:solidFill>
                    <a:schemeClr val="tx1"/>
                  </a:solidFill>
                </a:endParaRPr>
              </a:p>
            </p:txBody>
          </p:sp>
        </mc:Choice>
        <mc:Fallback>
          <p:sp>
            <p:nvSpPr>
              <p:cNvPr id="3" name="內容版面配置區 2">
                <a:extLst>
                  <a:ext uri="{FF2B5EF4-FFF2-40B4-BE49-F238E27FC236}">
                    <a16:creationId xmlns:a16="http://schemas.microsoft.com/office/drawing/2014/main" id="{1B0E914B-7227-4B45-80E5-D1FFD12A2B2C}"/>
                  </a:ext>
                </a:extLst>
              </p:cNvPr>
              <p:cNvSpPr>
                <a:spLocks noGrp="1" noRot="1" noChangeAspect="1" noMove="1" noResize="1" noEditPoints="1" noAdjustHandles="1" noChangeArrowheads="1" noChangeShapeType="1" noTextEdit="1"/>
              </p:cNvSpPr>
              <p:nvPr>
                <p:ph idx="1"/>
              </p:nvPr>
            </p:nvSpPr>
            <p:spPr>
              <a:xfrm>
                <a:off x="284400" y="907200"/>
                <a:ext cx="11584800" cy="5518800"/>
              </a:xfrm>
              <a:blipFill>
                <a:blip r:embed="rId3"/>
                <a:stretch>
                  <a:fillRect l="-632" t="-884" r="-737"/>
                </a:stretch>
              </a:blipFill>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0AA7D52B-A5D9-44F3-AA74-67A0B742304F}"/>
                  </a:ext>
                </a:extLst>
              </p:cNvPr>
              <p:cNvSpPr txBox="1"/>
              <p:nvPr/>
            </p:nvSpPr>
            <p:spPr>
              <a:xfrm>
                <a:off x="3688973" y="2359511"/>
                <a:ext cx="4814054" cy="478272"/>
              </a:xfrm>
              <a:prstGeom prst="rect">
                <a:avLst/>
              </a:prstGeom>
              <a:noFill/>
            </p:spPr>
            <p:txBody>
              <a:bodyPr wrap="square" rtlCol="0">
                <a:spAutoFit/>
              </a:bodyPr>
              <a:lstStyle/>
              <a:p>
                <a:pPr/>
                <a14:m>
                  <m:oMath xmlns:m="http://schemas.openxmlformats.org/officeDocument/2006/math">
                    <m:r>
                      <a:rPr lang="en-US" altLang="zh-TW" sz="2300" b="1" i="1" smtClean="0">
                        <a:solidFill>
                          <a:schemeClr val="tx1"/>
                        </a:solidFill>
                        <a:latin typeface="Cambria Math" panose="02040503050406030204" pitchFamily="18" charset="0"/>
                      </a:rPr>
                      <m:t>−</m:t>
                    </m:r>
                    <m:acc>
                      <m:accPr>
                        <m:chr m:val="⃑"/>
                        <m:ctrlPr>
                          <a:rPr lang="en-US" altLang="zh-TW" sz="2300" b="1" i="1" smtClean="0">
                            <a:solidFill>
                              <a:schemeClr val="tx1"/>
                            </a:solidFill>
                            <a:latin typeface="Cambria Math" panose="02040503050406030204" pitchFamily="18" charset="0"/>
                          </a:rPr>
                        </m:ctrlPr>
                      </m:accPr>
                      <m:e>
                        <m:sSub>
                          <m:sSubPr>
                            <m:ctrlPr>
                              <a:rPr lang="en-US" altLang="zh-TW" sz="2300" b="1" i="1" smtClean="0">
                                <a:solidFill>
                                  <a:schemeClr val="tx1"/>
                                </a:solidFill>
                                <a:latin typeface="Cambria Math" panose="02040503050406030204" pitchFamily="18" charset="0"/>
                              </a:rPr>
                            </m:ctrlPr>
                          </m:sSubPr>
                          <m:e>
                            <m:r>
                              <a:rPr lang="en-US" altLang="zh-TW" sz="2300" b="1" i="1" smtClean="0">
                                <a:solidFill>
                                  <a:schemeClr val="tx1"/>
                                </a:solidFill>
                                <a:latin typeface="Cambria Math" panose="02040503050406030204" pitchFamily="18" charset="0"/>
                              </a:rPr>
                              <m:t>𝒗</m:t>
                            </m:r>
                          </m:e>
                          <m:sub>
                            <m:r>
                              <a:rPr lang="en-US" altLang="zh-TW" sz="2300" b="1" i="1" smtClean="0">
                                <a:solidFill>
                                  <a:schemeClr val="tx1"/>
                                </a:solidFill>
                                <a:latin typeface="Cambria Math" panose="02040503050406030204" pitchFamily="18" charset="0"/>
                              </a:rPr>
                              <m:t>𝒉</m:t>
                            </m:r>
                          </m:sub>
                        </m:sSub>
                      </m:e>
                    </m:acc>
                    <m:r>
                      <a:rPr lang="en-US" altLang="zh-TW" sz="2300" b="1" i="1" smtClean="0">
                        <a:solidFill>
                          <a:schemeClr val="tx1"/>
                        </a:solidFill>
                        <a:latin typeface="Cambria Math" panose="02040503050406030204" pitchFamily="18" charset="0"/>
                        <a:ea typeface="Cambria Math" panose="02040503050406030204" pitchFamily="18" charset="0"/>
                      </a:rPr>
                      <m:t>∙</m:t>
                    </m:r>
                    <m:sSub>
                      <m:sSubPr>
                        <m:ctrlPr>
                          <a:rPr lang="en-US" altLang="zh-TW" sz="2300" b="1" i="1" smtClean="0">
                            <a:solidFill>
                              <a:schemeClr val="tx1"/>
                            </a:solidFill>
                            <a:latin typeface="Cambria Math" panose="02040503050406030204" pitchFamily="18" charset="0"/>
                            <a:ea typeface="Cambria Math" panose="02040503050406030204" pitchFamily="18" charset="0"/>
                          </a:rPr>
                        </m:ctrlPr>
                      </m:sSubPr>
                      <m:e>
                        <m:r>
                          <a:rPr lang="zh-TW" altLang="en-US" sz="2300" b="1" i="1" smtClean="0">
                            <a:solidFill>
                              <a:schemeClr val="tx1"/>
                            </a:solidFill>
                            <a:latin typeface="Cambria Math" panose="02040503050406030204" pitchFamily="18" charset="0"/>
                            <a:ea typeface="Cambria Math" panose="02040503050406030204" pitchFamily="18" charset="0"/>
                          </a:rPr>
                          <m:t>𝛁</m:t>
                        </m:r>
                      </m:e>
                      <m:sub>
                        <m:r>
                          <a:rPr lang="en-US" altLang="zh-TW" sz="2300" b="1" i="1" smtClean="0">
                            <a:solidFill>
                              <a:schemeClr val="tx1"/>
                            </a:solidFill>
                            <a:latin typeface="Cambria Math" panose="02040503050406030204" pitchFamily="18" charset="0"/>
                            <a:ea typeface="Cambria Math" panose="02040503050406030204" pitchFamily="18" charset="0"/>
                          </a:rPr>
                          <m:t>𝒉</m:t>
                        </m:r>
                      </m:sub>
                    </m:sSub>
                    <m:r>
                      <a:rPr lang="en-US" altLang="zh-TW" sz="2300" b="1" i="1" smtClean="0">
                        <a:solidFill>
                          <a:schemeClr val="tx1"/>
                        </a:solidFill>
                        <a:latin typeface="Cambria Math" panose="02040503050406030204" pitchFamily="18" charset="0"/>
                        <a:ea typeface="Cambria Math" panose="02040503050406030204" pitchFamily="18" charset="0"/>
                      </a:rPr>
                      <m:t>𝑷</m:t>
                    </m:r>
                    <m:r>
                      <a:rPr lang="en-US" altLang="zh-TW" sz="2300" b="1" i="1" smtClean="0">
                        <a:solidFill>
                          <a:schemeClr val="tx1"/>
                        </a:solidFill>
                        <a:latin typeface="Cambria Math" panose="02040503050406030204" pitchFamily="18" charset="0"/>
                        <a:ea typeface="Cambria Math" panose="02040503050406030204" pitchFamily="18" charset="0"/>
                      </a:rPr>
                      <m:t>=−</m:t>
                    </m:r>
                    <m:sSub>
                      <m:sSubPr>
                        <m:ctrlPr>
                          <a:rPr lang="en-US" altLang="zh-TW" sz="2300" b="1" i="1">
                            <a:solidFill>
                              <a:srgbClr val="FF0000"/>
                            </a:solidFill>
                            <a:latin typeface="Cambria Math" panose="02040503050406030204" pitchFamily="18" charset="0"/>
                          </a:rPr>
                        </m:ctrlPr>
                      </m:sSubPr>
                      <m:e>
                        <m:r>
                          <a:rPr lang="en-US" altLang="zh-TW" sz="2300" b="1" i="1">
                            <a:solidFill>
                              <a:srgbClr val="FF0000"/>
                            </a:solidFill>
                            <a:latin typeface="Cambria Math" panose="02040503050406030204" pitchFamily="18" charset="0"/>
                          </a:rPr>
                          <m:t>𝒗</m:t>
                        </m:r>
                      </m:e>
                      <m:sub>
                        <m:r>
                          <a:rPr lang="zh-TW" altLang="en-US" sz="2300" b="1" i="1">
                            <a:solidFill>
                              <a:srgbClr val="FF0000"/>
                            </a:solidFill>
                            <a:latin typeface="Cambria Math" panose="02040503050406030204" pitchFamily="18" charset="0"/>
                          </a:rPr>
                          <m:t>𝝋</m:t>
                        </m:r>
                      </m:sub>
                    </m:sSub>
                    <m:r>
                      <a:rPr lang="zh-TW" altLang="en-US" sz="2300" b="1" i="1" smtClean="0">
                        <a:solidFill>
                          <a:srgbClr val="FF0000"/>
                        </a:solidFill>
                        <a:latin typeface="Cambria Math" panose="02040503050406030204" pitchFamily="18" charset="0"/>
                      </a:rPr>
                      <m:t>∙</m:t>
                    </m:r>
                    <m:sSub>
                      <m:sSubPr>
                        <m:ctrlPr>
                          <a:rPr lang="en-US" altLang="zh-TW" sz="2300" b="1" i="1" smtClean="0">
                            <a:solidFill>
                              <a:srgbClr val="FF0000"/>
                            </a:solidFill>
                            <a:latin typeface="Cambria Math" panose="02040503050406030204" pitchFamily="18" charset="0"/>
                            <a:ea typeface="Cambria Math" panose="02040503050406030204" pitchFamily="18" charset="0"/>
                          </a:rPr>
                        </m:ctrlPr>
                      </m:sSubPr>
                      <m:e>
                        <m:r>
                          <a:rPr lang="zh-TW" altLang="en-US" sz="2300" b="1" i="1">
                            <a:solidFill>
                              <a:srgbClr val="FF0000"/>
                            </a:solidFill>
                            <a:latin typeface="Cambria Math" panose="02040503050406030204" pitchFamily="18" charset="0"/>
                            <a:ea typeface="Cambria Math" panose="02040503050406030204" pitchFamily="18" charset="0"/>
                          </a:rPr>
                          <m:t>𝛁</m:t>
                        </m:r>
                      </m:e>
                      <m:sub>
                        <m:r>
                          <a:rPr lang="en-US" altLang="zh-TW" sz="2300" b="1" i="1">
                            <a:solidFill>
                              <a:srgbClr val="FF0000"/>
                            </a:solidFill>
                            <a:latin typeface="Cambria Math" panose="02040503050406030204" pitchFamily="18" charset="0"/>
                            <a:ea typeface="Cambria Math" panose="02040503050406030204" pitchFamily="18" charset="0"/>
                          </a:rPr>
                          <m:t>𝒉</m:t>
                        </m:r>
                      </m:sub>
                    </m:sSub>
                    <m:r>
                      <a:rPr lang="en-US" altLang="zh-TW" sz="2300" b="1" i="1" smtClean="0">
                        <a:solidFill>
                          <a:srgbClr val="FF0000"/>
                        </a:solidFill>
                        <a:latin typeface="Cambria Math" panose="02040503050406030204" pitchFamily="18" charset="0"/>
                      </a:rPr>
                      <m:t>𝑷</m:t>
                    </m:r>
                    <m:r>
                      <a:rPr lang="en-US" altLang="zh-TW" sz="2300" b="1" i="1" smtClean="0">
                        <a:solidFill>
                          <a:srgbClr val="00B050"/>
                        </a:solidFill>
                        <a:latin typeface="Cambria Math" panose="02040503050406030204" pitchFamily="18" charset="0"/>
                      </a:rPr>
                      <m:t>−</m:t>
                    </m:r>
                    <m:sSub>
                      <m:sSubPr>
                        <m:ctrlPr>
                          <a:rPr lang="en-US" altLang="zh-TW" sz="2300" b="1" i="1">
                            <a:solidFill>
                              <a:srgbClr val="00B050"/>
                            </a:solidFill>
                            <a:latin typeface="Cambria Math" panose="02040503050406030204" pitchFamily="18" charset="0"/>
                          </a:rPr>
                        </m:ctrlPr>
                      </m:sSubPr>
                      <m:e>
                        <m:r>
                          <a:rPr lang="en-US" altLang="zh-TW" sz="2300" b="1" i="1">
                            <a:solidFill>
                              <a:srgbClr val="00B050"/>
                            </a:solidFill>
                            <a:latin typeface="Cambria Math" panose="02040503050406030204" pitchFamily="18" charset="0"/>
                          </a:rPr>
                          <m:t>𝒗</m:t>
                        </m:r>
                      </m:e>
                      <m:sub>
                        <m:r>
                          <a:rPr lang="zh-TW" altLang="en-US" sz="2300" b="1" i="1">
                            <a:solidFill>
                              <a:srgbClr val="00B050"/>
                            </a:solidFill>
                            <a:latin typeface="Cambria Math" panose="02040503050406030204" pitchFamily="18" charset="0"/>
                          </a:rPr>
                          <m:t>𝝌</m:t>
                        </m:r>
                      </m:sub>
                    </m:sSub>
                  </m:oMath>
                </a14:m>
                <a:r>
                  <a:rPr lang="en-US" altLang="zh-TW" sz="2300" b="1" dirty="0">
                    <a:solidFill>
                      <a:srgbClr val="00B050"/>
                    </a:solidFill>
                    <a:ea typeface="Cambria Math" panose="02040503050406030204" pitchFamily="18" charset="0"/>
                  </a:rPr>
                  <a:t> </a:t>
                </a:r>
                <a14:m>
                  <m:oMath xmlns:m="http://schemas.openxmlformats.org/officeDocument/2006/math">
                    <m:r>
                      <a:rPr lang="en-US" altLang="zh-TW" sz="2300" b="1" i="1">
                        <a:solidFill>
                          <a:srgbClr val="00B050"/>
                        </a:solidFill>
                        <a:latin typeface="Cambria Math" panose="02040503050406030204" pitchFamily="18" charset="0"/>
                        <a:ea typeface="Cambria Math" panose="02040503050406030204" pitchFamily="18" charset="0"/>
                      </a:rPr>
                      <m:t>∙</m:t>
                    </m:r>
                    <m:sSub>
                      <m:sSubPr>
                        <m:ctrlPr>
                          <a:rPr lang="en-US" altLang="zh-TW" sz="2300" b="1" i="1">
                            <a:solidFill>
                              <a:srgbClr val="00B050"/>
                            </a:solidFill>
                            <a:latin typeface="Cambria Math" panose="02040503050406030204" pitchFamily="18" charset="0"/>
                            <a:ea typeface="Cambria Math" panose="02040503050406030204" pitchFamily="18" charset="0"/>
                          </a:rPr>
                        </m:ctrlPr>
                      </m:sSubPr>
                      <m:e>
                        <m:r>
                          <a:rPr lang="zh-TW" altLang="en-US" sz="2300" b="1" i="1">
                            <a:solidFill>
                              <a:srgbClr val="00B050"/>
                            </a:solidFill>
                            <a:latin typeface="Cambria Math" panose="02040503050406030204" pitchFamily="18" charset="0"/>
                            <a:ea typeface="Cambria Math" panose="02040503050406030204" pitchFamily="18" charset="0"/>
                          </a:rPr>
                          <m:t>𝛁</m:t>
                        </m:r>
                      </m:e>
                      <m:sub>
                        <m:r>
                          <a:rPr lang="en-US" altLang="zh-TW" sz="2300" b="1" i="1">
                            <a:solidFill>
                              <a:srgbClr val="00B050"/>
                            </a:solidFill>
                            <a:latin typeface="Cambria Math" panose="02040503050406030204" pitchFamily="18" charset="0"/>
                            <a:ea typeface="Cambria Math" panose="02040503050406030204" pitchFamily="18" charset="0"/>
                          </a:rPr>
                          <m:t>𝒉</m:t>
                        </m:r>
                      </m:sub>
                    </m:sSub>
                    <m:r>
                      <a:rPr lang="en-US" altLang="zh-TW" sz="2300" b="1" i="1">
                        <a:solidFill>
                          <a:srgbClr val="00B050"/>
                        </a:solidFill>
                        <a:latin typeface="Cambria Math" panose="02040503050406030204" pitchFamily="18" charset="0"/>
                        <a:ea typeface="Cambria Math" panose="02040503050406030204" pitchFamily="18" charset="0"/>
                      </a:rPr>
                      <m:t>𝑷</m:t>
                    </m:r>
                  </m:oMath>
                </a14:m>
                <a:endParaRPr lang="zh-TW" altLang="en-US" sz="2300" b="1" dirty="0"/>
              </a:p>
            </p:txBody>
          </p:sp>
        </mc:Choice>
        <mc:Fallback>
          <p:sp>
            <p:nvSpPr>
              <p:cNvPr id="6" name="文字方塊 5">
                <a:extLst>
                  <a:ext uri="{FF2B5EF4-FFF2-40B4-BE49-F238E27FC236}">
                    <a16:creationId xmlns:a16="http://schemas.microsoft.com/office/drawing/2014/main" id="{0AA7D52B-A5D9-44F3-AA74-67A0B742304F}"/>
                  </a:ext>
                </a:extLst>
              </p:cNvPr>
              <p:cNvSpPr txBox="1">
                <a:spLocks noRot="1" noChangeAspect="1" noMove="1" noResize="1" noEditPoints="1" noAdjustHandles="1" noChangeArrowheads="1" noChangeShapeType="1" noTextEdit="1"/>
              </p:cNvSpPr>
              <p:nvPr/>
            </p:nvSpPr>
            <p:spPr>
              <a:xfrm>
                <a:off x="3688973" y="2359511"/>
                <a:ext cx="4814054" cy="478272"/>
              </a:xfrm>
              <a:prstGeom prst="rect">
                <a:avLst/>
              </a:prstGeom>
              <a:blipFill>
                <a:blip r:embed="rId4"/>
                <a:stretch>
                  <a:fillRect b="-50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9307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9" y="0"/>
            <a:ext cx="11761200" cy="1008000"/>
          </a:xfrm>
        </p:spPr>
        <p:txBody>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43776"/>
            <a:ext cx="11432187" cy="5767920"/>
          </a:xfrm>
        </p:spPr>
        <p:txBody>
          <a:bodyPr>
            <a:normAutofit/>
          </a:bodyPr>
          <a:lstStyle/>
          <a:p>
            <a:pPr algn="just"/>
            <a:r>
              <a:rPr lang="en-US" altLang="zh-TW" sz="2300" b="1" dirty="0"/>
              <a:t>Q-vector form of the QG omega equation:</a:t>
            </a:r>
          </a:p>
          <a:p>
            <a:pPr marL="230400" indent="0" algn="just">
              <a:buNone/>
            </a:pPr>
            <a:r>
              <a:rPr lang="en-US" altLang="zh-TW" sz="2300" dirty="0"/>
              <a:t>The Q-vector form of the QG omega equation is</a:t>
            </a:r>
          </a:p>
          <a:p>
            <a:pPr marL="0" indent="0" algn="just">
              <a:buNone/>
            </a:pPr>
            <a:endParaRPr lang="en-US" altLang="zh-TW" sz="2400" dirty="0"/>
          </a:p>
          <a:p>
            <a:pPr marL="0" indent="0" algn="just">
              <a:buNone/>
            </a:pPr>
            <a:r>
              <a:rPr lang="en-US" altLang="zh-TW" sz="2400" dirty="0"/>
              <a:t>   </a:t>
            </a:r>
            <a:endParaRPr lang="en-US" altLang="zh-TW" sz="2000" dirty="0"/>
          </a:p>
          <a:p>
            <a:pPr marL="230400" indent="0" algn="just">
              <a:buNone/>
            </a:pPr>
            <a:r>
              <a:rPr lang="en-US" altLang="zh-TW" sz="2300" dirty="0"/>
              <a:t>where</a:t>
            </a:r>
          </a:p>
          <a:p>
            <a:pPr marL="0" indent="0" algn="just">
              <a:buNone/>
            </a:pPr>
            <a:r>
              <a:rPr lang="en-US" altLang="zh-TW" sz="2400" dirty="0"/>
              <a:t>   </a:t>
            </a:r>
            <a:endParaRPr lang="en-US" altLang="zh-TW" sz="2200" dirty="0"/>
          </a:p>
          <a:p>
            <a:pPr marL="0" indent="0" algn="just">
              <a:buNone/>
            </a:pPr>
            <a:endParaRPr lang="en-US" altLang="zh-TW" sz="2200" dirty="0"/>
          </a:p>
          <a:p>
            <a:pPr marL="0" indent="0" algn="just">
              <a:buNone/>
            </a:pPr>
            <a:endParaRPr lang="en-US" altLang="zh-TW" sz="2200" dirty="0"/>
          </a:p>
          <a:p>
            <a:pPr marL="0" indent="0" algn="just">
              <a:buNone/>
            </a:pPr>
            <a:endParaRPr lang="en-US" altLang="zh-TW" sz="2400" dirty="0"/>
          </a:p>
          <a:p>
            <a:pPr algn="just"/>
            <a:endParaRPr lang="zh-TW" altLang="en-US" sz="2400" dirty="0"/>
          </a:p>
          <a:p>
            <a:pPr algn="just"/>
            <a:endParaRPr lang="zh-TW" altLang="en-US" sz="24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4" name="文字方塊 3">
                <a:extLst>
                  <a:ext uri="{FF2B5EF4-FFF2-40B4-BE49-F238E27FC236}">
                    <a16:creationId xmlns:a16="http://schemas.microsoft.com/office/drawing/2014/main" id="{AAA5FD06-0E0E-45E1-8602-9A5058F748BA}"/>
                  </a:ext>
                </a:extLst>
              </p:cNvPr>
              <p:cNvSpPr txBox="1"/>
              <p:nvPr/>
            </p:nvSpPr>
            <p:spPr>
              <a:xfrm>
                <a:off x="2556180" y="1993929"/>
                <a:ext cx="4994643" cy="6505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TW" sz="1600" i="1" smtClean="0">
                              <a:latin typeface="Cambria Math" panose="02040503050406030204" pitchFamily="18" charset="0"/>
                            </a:rPr>
                          </m:ctrlPr>
                        </m:dPr>
                        <m:e>
                          <m:sSub>
                            <m:sSubPr>
                              <m:ctrlPr>
                                <a:rPr lang="en-US" altLang="zh-TW" sz="1600" i="1" smtClean="0">
                                  <a:latin typeface="Cambria Math" panose="02040503050406030204" pitchFamily="18" charset="0"/>
                                </a:rPr>
                              </m:ctrlPr>
                            </m:sSubPr>
                            <m:e>
                              <m:r>
                                <a:rPr lang="zh-TW" altLang="en-US" sz="1600" i="1">
                                  <a:latin typeface="Cambria Math" panose="02040503050406030204" pitchFamily="18" charset="0"/>
                                </a:rPr>
                                <m:t>𝜎</m:t>
                              </m:r>
                            </m:e>
                            <m:sub>
                              <m:r>
                                <a:rPr lang="en-US" altLang="zh-TW" sz="1600" b="0" i="1" smtClean="0">
                                  <a:latin typeface="Cambria Math" panose="02040503050406030204" pitchFamily="18" charset="0"/>
                                </a:rPr>
                                <m:t>0</m:t>
                              </m:r>
                            </m:sub>
                          </m:sSub>
                          <m:sSup>
                            <m:sSupPr>
                              <m:ctrlPr>
                                <a:rPr lang="en-US" altLang="zh-TW" sz="1600" i="1">
                                  <a:latin typeface="Cambria Math" panose="02040503050406030204" pitchFamily="18" charset="0"/>
                                </a:rPr>
                              </m:ctrlPr>
                            </m:sSupPr>
                            <m:e>
                              <m:r>
                                <m:rPr>
                                  <m:sty m:val="p"/>
                                </m:rPr>
                                <a:rPr lang="en-US" altLang="zh-TW" sz="1600" i="1">
                                  <a:latin typeface="Cambria Math" panose="02040503050406030204" pitchFamily="18" charset="0"/>
                                  <a:ea typeface="Cambria Math" panose="02040503050406030204" pitchFamily="18" charset="0"/>
                                </a:rPr>
                                <m:t>∇</m:t>
                              </m:r>
                            </m:e>
                            <m:sup>
                              <m:r>
                                <a:rPr lang="en-US" altLang="zh-TW" sz="1600" i="1">
                                  <a:latin typeface="Cambria Math" panose="02040503050406030204" pitchFamily="18" charset="0"/>
                                </a:rPr>
                                <m:t>2</m:t>
                              </m:r>
                            </m:sup>
                          </m:sSup>
                          <m:r>
                            <a:rPr lang="en-US" altLang="zh-TW" sz="1600" i="1">
                              <a:latin typeface="Cambria Math" panose="02040503050406030204" pitchFamily="18" charset="0"/>
                            </a:rPr>
                            <m:t>+</m:t>
                          </m:r>
                          <m:sSup>
                            <m:sSupPr>
                              <m:ctrlPr>
                                <a:rPr lang="en-US" altLang="zh-TW" sz="1600" i="1">
                                  <a:latin typeface="Cambria Math" panose="02040503050406030204" pitchFamily="18" charset="0"/>
                                </a:rPr>
                              </m:ctrlPr>
                            </m:sSupPr>
                            <m:e>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𝑓</m:t>
                                  </m:r>
                                </m:e>
                                <m:sub>
                                  <m:r>
                                    <a:rPr lang="en-US" altLang="zh-TW" sz="1600" i="1">
                                      <a:latin typeface="Cambria Math" panose="02040503050406030204" pitchFamily="18" charset="0"/>
                                    </a:rPr>
                                    <m:t>0</m:t>
                                  </m:r>
                                </m:sub>
                              </m:sSub>
                            </m:e>
                            <m:sup>
                              <m:r>
                                <a:rPr lang="en-US" altLang="zh-TW" sz="1600" i="1">
                                  <a:latin typeface="Cambria Math" panose="02040503050406030204" pitchFamily="18" charset="0"/>
                                </a:rPr>
                                <m:t>2</m:t>
                              </m:r>
                            </m:sup>
                          </m:sSup>
                          <m:f>
                            <m:fPr>
                              <m:ctrlPr>
                                <a:rPr lang="en-US" altLang="zh-TW" sz="1600" i="1">
                                  <a:latin typeface="Cambria Math" panose="02040503050406030204" pitchFamily="18" charset="0"/>
                                </a:rPr>
                              </m:ctrlPr>
                            </m:fPr>
                            <m:num>
                              <m:sSup>
                                <m:sSupPr>
                                  <m:ctrlPr>
                                    <a:rPr lang="en-US" altLang="zh-TW" sz="1600" i="1">
                                      <a:latin typeface="Cambria Math" panose="02040503050406030204" pitchFamily="18" charset="0"/>
                                    </a:rPr>
                                  </m:ctrlPr>
                                </m:sSupPr>
                                <m:e>
                                  <m:r>
                                    <a:rPr lang="zh-TW" altLang="en-US" sz="1600" i="1">
                                      <a:latin typeface="Cambria Math" panose="02040503050406030204" pitchFamily="18" charset="0"/>
                                    </a:rPr>
                                    <m:t>𝜕</m:t>
                                  </m:r>
                                </m:e>
                                <m:sup>
                                  <m:r>
                                    <a:rPr lang="en-US" altLang="zh-TW" sz="1600" i="1">
                                      <a:latin typeface="Cambria Math" panose="02040503050406030204" pitchFamily="18" charset="0"/>
                                    </a:rPr>
                                    <m:t>2</m:t>
                                  </m:r>
                                </m:sup>
                              </m:sSup>
                            </m:num>
                            <m:den>
                              <m:r>
                                <a:rPr lang="zh-TW" altLang="en-US" sz="1600" i="1">
                                  <a:latin typeface="Cambria Math" panose="02040503050406030204" pitchFamily="18" charset="0"/>
                                </a:rPr>
                                <m:t>𝜕</m:t>
                              </m:r>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𝑝</m:t>
                                  </m:r>
                                </m:e>
                                <m:sup>
                                  <m:r>
                                    <a:rPr lang="en-US" altLang="zh-TW" sz="1600" i="1">
                                      <a:latin typeface="Cambria Math" panose="02040503050406030204" pitchFamily="18" charset="0"/>
                                    </a:rPr>
                                    <m:t>2</m:t>
                                  </m:r>
                                </m:sup>
                              </m:sSup>
                            </m:den>
                          </m:f>
                        </m:e>
                      </m:d>
                      <m:r>
                        <a:rPr lang="zh-TW" altLang="en-US" sz="1600" i="1" smtClean="0">
                          <a:latin typeface="Cambria Math" panose="02040503050406030204" pitchFamily="18" charset="0"/>
                        </a:rPr>
                        <m:t>𝜔</m:t>
                      </m:r>
                      <m:r>
                        <a:rPr lang="en-US" altLang="zh-TW" sz="1600" b="0" i="1" smtClean="0">
                          <a:latin typeface="Cambria Math" panose="02040503050406030204" pitchFamily="18" charset="0"/>
                        </a:rPr>
                        <m:t>=−2</m:t>
                      </m:r>
                      <m:r>
                        <m:rPr>
                          <m:sty m:val="p"/>
                        </m:rP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m:t>
                      </m:r>
                      <m:acc>
                        <m:accPr>
                          <m:chr m:val="⃑"/>
                          <m:ctrlPr>
                            <a:rPr lang="en-US" altLang="zh-TW" sz="1600" b="0" i="1" smtClean="0">
                              <a:latin typeface="Cambria Math" panose="02040503050406030204" pitchFamily="18" charset="0"/>
                              <a:ea typeface="Cambria Math" panose="02040503050406030204" pitchFamily="18" charset="0"/>
                            </a:rPr>
                          </m:ctrlPr>
                        </m:accPr>
                        <m:e>
                          <m:r>
                            <a:rPr lang="en-US" altLang="zh-TW" sz="1600" b="0" i="1" smtClean="0">
                              <a:latin typeface="Cambria Math" panose="02040503050406030204" pitchFamily="18" charset="0"/>
                              <a:ea typeface="Cambria Math" panose="02040503050406030204" pitchFamily="18" charset="0"/>
                            </a:rPr>
                            <m:t>𝑄</m:t>
                          </m:r>
                        </m:e>
                      </m:acc>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𝑓</m:t>
                          </m:r>
                        </m:e>
                        <m:sub>
                          <m:r>
                            <a:rPr lang="en-US" altLang="zh-TW" sz="1600" b="0" i="1" smtClean="0">
                              <a:latin typeface="Cambria Math" panose="02040503050406030204" pitchFamily="18" charset="0"/>
                            </a:rPr>
                            <m:t>0</m:t>
                          </m:r>
                        </m:sub>
                      </m:sSub>
                      <m:sSub>
                        <m:sSubPr>
                          <m:ctrlPr>
                            <a:rPr lang="en-US" altLang="zh-TW" sz="1600" b="0" i="1" smtClean="0">
                              <a:latin typeface="Cambria Math" panose="02040503050406030204" pitchFamily="18" charset="0"/>
                            </a:rPr>
                          </m:ctrlPr>
                        </m:sSubPr>
                        <m:e>
                          <m:r>
                            <a:rPr lang="zh-TW" altLang="en-US" sz="1600" b="0" i="1" smtClean="0">
                              <a:latin typeface="Cambria Math" panose="02040503050406030204" pitchFamily="18" charset="0"/>
                            </a:rPr>
                            <m:t>𝛽</m:t>
                          </m:r>
                        </m:e>
                        <m:sub>
                          <m:r>
                            <a:rPr lang="en-US" altLang="zh-TW" sz="1600" b="0" i="1" smtClean="0">
                              <a:latin typeface="Cambria Math" panose="02040503050406030204" pitchFamily="18" charset="0"/>
                            </a:rPr>
                            <m:t>0</m:t>
                          </m:r>
                        </m:sub>
                      </m:sSub>
                      <m:f>
                        <m:fPr>
                          <m:ctrlPr>
                            <a:rPr lang="en-US" altLang="zh-TW" sz="1600" b="0" i="1" smtClean="0">
                              <a:latin typeface="Cambria Math" panose="02040503050406030204" pitchFamily="18" charset="0"/>
                            </a:rPr>
                          </m:ctrlPr>
                        </m:fPr>
                        <m:num>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𝑣</m:t>
                              </m:r>
                            </m:e>
                            <m:sub>
                              <m:r>
                                <a:rPr lang="en-US" altLang="zh-TW" sz="1600" b="0" i="1" smtClean="0">
                                  <a:latin typeface="Cambria Math" panose="02040503050406030204" pitchFamily="18" charset="0"/>
                                </a:rPr>
                                <m:t>𝑔</m:t>
                              </m:r>
                            </m:sub>
                          </m:sSub>
                        </m:num>
                        <m:den>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𝑝</m:t>
                          </m:r>
                        </m:den>
                      </m:f>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r>
                            <a:rPr lang="zh-TW" altLang="en-US" sz="1600" b="0" i="1" smtClean="0">
                              <a:latin typeface="Cambria Math" panose="02040503050406030204" pitchFamily="18" charset="0"/>
                            </a:rPr>
                            <m:t>𝜅</m:t>
                          </m:r>
                        </m:num>
                        <m:den>
                          <m:r>
                            <a:rPr lang="en-US" altLang="zh-TW" sz="1600" b="0" i="1" smtClean="0">
                              <a:latin typeface="Cambria Math" panose="02040503050406030204" pitchFamily="18" charset="0"/>
                            </a:rPr>
                            <m:t>𝑝</m:t>
                          </m:r>
                        </m:den>
                      </m:f>
                      <m:sSup>
                        <m:sSupPr>
                          <m:ctrlPr>
                            <a:rPr lang="en-US" altLang="zh-TW" sz="1600" b="0" i="1" smtClean="0">
                              <a:latin typeface="Cambria Math" panose="02040503050406030204" pitchFamily="18" charset="0"/>
                            </a:rPr>
                          </m:ctrlPr>
                        </m:sSupPr>
                        <m:e>
                          <m:r>
                            <m:rPr>
                              <m:sty m:val="p"/>
                            </m:rPr>
                            <a:rPr lang="en-US" altLang="zh-TW" sz="1600" b="0" i="1" smtClean="0">
                              <a:latin typeface="Cambria Math" panose="02040503050406030204" pitchFamily="18" charset="0"/>
                              <a:ea typeface="Cambria Math" panose="02040503050406030204" pitchFamily="18" charset="0"/>
                            </a:rPr>
                            <m:t>∇</m:t>
                          </m:r>
                        </m:e>
                        <m:sup>
                          <m:r>
                            <a:rPr lang="en-US" altLang="zh-TW" sz="1600" b="0" i="1" smtClean="0">
                              <a:latin typeface="Cambria Math" panose="02040503050406030204" pitchFamily="18" charset="0"/>
                            </a:rPr>
                            <m:t>2</m:t>
                          </m:r>
                        </m:sup>
                      </m:sSup>
                      <m:r>
                        <a:rPr lang="en-US" altLang="zh-TW" sz="1600" b="0" i="1" smtClean="0">
                          <a:latin typeface="Cambria Math" panose="02040503050406030204" pitchFamily="18" charset="0"/>
                        </a:rPr>
                        <m:t>𝐽</m:t>
                      </m:r>
                    </m:oMath>
                  </m:oMathPara>
                </a14:m>
                <a:endParaRPr lang="zh-TW" altLang="en-US" sz="1600" dirty="0"/>
              </a:p>
            </p:txBody>
          </p:sp>
        </mc:Choice>
        <mc:Fallback>
          <p:sp>
            <p:nvSpPr>
              <p:cNvPr id="4" name="文字方塊 3">
                <a:extLst>
                  <a:ext uri="{FF2B5EF4-FFF2-40B4-BE49-F238E27FC236}">
                    <a16:creationId xmlns:a16="http://schemas.microsoft.com/office/drawing/2014/main" id="{AAA5FD06-0E0E-45E1-8602-9A5058F748BA}"/>
                  </a:ext>
                </a:extLst>
              </p:cNvPr>
              <p:cNvSpPr txBox="1">
                <a:spLocks noRot="1" noChangeAspect="1" noMove="1" noResize="1" noEditPoints="1" noAdjustHandles="1" noChangeArrowheads="1" noChangeShapeType="1" noTextEdit="1"/>
              </p:cNvSpPr>
              <p:nvPr/>
            </p:nvSpPr>
            <p:spPr>
              <a:xfrm>
                <a:off x="2556180" y="1993929"/>
                <a:ext cx="4994643" cy="650563"/>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FA1F5E00-1A9D-4EA2-B44D-4BCB8DCD57BA}"/>
                  </a:ext>
                </a:extLst>
              </p:cNvPr>
              <p:cNvSpPr txBox="1"/>
              <p:nvPr/>
            </p:nvSpPr>
            <p:spPr>
              <a:xfrm>
                <a:off x="4323184" y="2917177"/>
                <a:ext cx="1527135" cy="60234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1600" i="1" smtClean="0">
                          <a:latin typeface="Cambria Math" panose="02040503050406030204" pitchFamily="18" charset="0"/>
                          <a:ea typeface="Cambria Math" panose="02040503050406030204" pitchFamily="18" charset="0"/>
                        </a:rPr>
                        <m:t>𝜎</m:t>
                      </m:r>
                      <m:r>
                        <a:rPr lang="en-US" altLang="zh-TW" sz="1600" i="1">
                          <a:latin typeface="Cambria Math" panose="02040503050406030204" pitchFamily="18" charset="0"/>
                          <a:ea typeface="Cambria Math" panose="02040503050406030204" pitchFamily="18" charset="0"/>
                        </a:rPr>
                        <m:t>=</m:t>
                      </m:r>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m:t>
                          </m:r>
                        </m:num>
                        <m:den>
                          <m:sSub>
                            <m:sSubPr>
                              <m:ctrlP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zh-TW" altLang="en-US" sz="1600" b="0" i="1" u="none" strike="noStrike" kern="1200" cap="none" spc="0" normalizeH="0" baseline="0" noProof="0" smtClean="0">
                                  <a:ln>
                                    <a:noFill/>
                                  </a:ln>
                                  <a:solidFill>
                                    <a:prstClr val="black"/>
                                  </a:solidFill>
                                  <a:effectLst/>
                                  <a:uLnTx/>
                                  <a:uFillTx/>
                                  <a:latin typeface="Cambria Math" panose="02040503050406030204" pitchFamily="18" charset="0"/>
                                </a:rPr>
                                <m:t>𝜌</m:t>
                              </m:r>
                            </m:e>
                            <m:sub>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0</m:t>
                              </m:r>
                            </m:sub>
                          </m:sSub>
                          <m:sSub>
                            <m:sSubPr>
                              <m:ctrlP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zh-TW" altLang="en-US" sz="1600" b="0" i="1" u="none" strike="noStrike" kern="1200" cap="none" spc="0" normalizeH="0" baseline="0" noProof="0" smtClean="0">
                                  <a:ln>
                                    <a:noFill/>
                                  </a:ln>
                                  <a:solidFill>
                                    <a:prstClr val="black"/>
                                  </a:solidFill>
                                  <a:effectLst/>
                                  <a:uLnTx/>
                                  <a:uFillTx/>
                                  <a:latin typeface="Cambria Math" panose="02040503050406030204" pitchFamily="18" charset="0"/>
                                </a:rPr>
                                <m:t>𝜃</m:t>
                              </m:r>
                            </m:e>
                            <m:sub>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0</m:t>
                              </m:r>
                            </m:sub>
                          </m:sSub>
                        </m:den>
                      </m:f>
                      <m:f>
                        <m:fPr>
                          <m:ctrlP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zh-TW" altLang="en-US" sz="1600" b="0" i="1" u="none" strike="noStrike" kern="1200" cap="none" spc="0" normalizeH="0" baseline="0" noProof="0" smtClean="0">
                              <a:ln>
                                <a:noFill/>
                              </a:ln>
                              <a:solidFill>
                                <a:prstClr val="black"/>
                              </a:solidFill>
                              <a:effectLst/>
                              <a:uLnTx/>
                              <a:uFillTx/>
                              <a:latin typeface="Cambria Math" panose="02040503050406030204" pitchFamily="18" charset="0"/>
                            </a:rPr>
                            <m:t>𝜃</m:t>
                          </m:r>
                        </m:num>
                        <m:den>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𝑝</m:t>
                          </m:r>
                        </m:den>
                      </m:f>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m:oMathPara>
                </a14:m>
                <a:endParaRPr lang="zh-TW" altLang="en-US" sz="2000" dirty="0">
                  <a:latin typeface="Cambria Math" panose="02040503050406030204" pitchFamily="18" charset="0"/>
                </a:endParaRPr>
              </a:p>
            </p:txBody>
          </p:sp>
        </mc:Choice>
        <mc:Fallback xmlns="">
          <p:sp>
            <p:nvSpPr>
              <p:cNvPr id="6" name="文字方塊 5">
                <a:extLst>
                  <a:ext uri="{FF2B5EF4-FFF2-40B4-BE49-F238E27FC236}">
                    <a16:creationId xmlns:a16="http://schemas.microsoft.com/office/drawing/2014/main" id="{FA1F5E00-1A9D-4EA2-B44D-4BCB8DCD57BA}"/>
                  </a:ext>
                </a:extLst>
              </p:cNvPr>
              <p:cNvSpPr txBox="1">
                <a:spLocks noRot="1" noChangeAspect="1" noMove="1" noResize="1" noEditPoints="1" noAdjustHandles="1" noChangeArrowheads="1" noChangeShapeType="1" noTextEdit="1"/>
              </p:cNvSpPr>
              <p:nvPr/>
            </p:nvSpPr>
            <p:spPr>
              <a:xfrm>
                <a:off x="4323184" y="2917177"/>
                <a:ext cx="1527135" cy="602344"/>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67AC8881-9F22-4B0D-8EE6-F11B64BC0EEB}"/>
                  </a:ext>
                </a:extLst>
              </p:cNvPr>
              <p:cNvSpPr txBox="1"/>
              <p:nvPr/>
            </p:nvSpPr>
            <p:spPr>
              <a:xfrm>
                <a:off x="4289933" y="3546917"/>
                <a:ext cx="1527135" cy="370101"/>
              </a:xfrm>
              <a:prstGeom prst="rect">
                <a:avLst/>
              </a:prstGeom>
              <a:noFill/>
            </p:spPr>
            <p:txBody>
              <a:bodyPr wrap="square" rtlCol="0">
                <a:spAutoFit/>
              </a:bodyPr>
              <a:lstStyle/>
              <a:p>
                <a:pPr algn="ctr"/>
                <a14:m>
                  <m:oMath xmlns:m="http://schemas.openxmlformats.org/officeDocument/2006/math">
                    <m:acc>
                      <m:accPr>
                        <m:chr m:val="⃑"/>
                        <m:ctrlPr>
                          <a:rPr lang="en-US" altLang="zh-TW" sz="1600" b="0" i="1" smtClean="0">
                            <a:latin typeface="Cambria Math" panose="02040503050406030204" pitchFamily="18" charset="0"/>
                            <a:ea typeface="Cambria Math" panose="02040503050406030204" pitchFamily="18" charset="0"/>
                          </a:rPr>
                        </m:ctrlPr>
                      </m:accPr>
                      <m:e>
                        <m:r>
                          <a:rPr lang="en-US" altLang="zh-TW" sz="1600" b="0" i="1" smtClean="0">
                            <a:latin typeface="Cambria Math" panose="02040503050406030204" pitchFamily="18" charset="0"/>
                            <a:ea typeface="Cambria Math" panose="02040503050406030204" pitchFamily="18" charset="0"/>
                          </a:rPr>
                          <m:t>𝑄</m:t>
                        </m:r>
                      </m:e>
                    </m:acc>
                    <m:r>
                      <a:rPr lang="en-US" altLang="zh-TW" sz="1600" b="0" i="1" smtClean="0">
                        <a:latin typeface="Cambria Math" panose="02040503050406030204" pitchFamily="18" charset="0"/>
                        <a:ea typeface="Cambria Math" panose="02040503050406030204" pitchFamily="18" charset="0"/>
                      </a:rPr>
                      <m:t>=</m:t>
                    </m:r>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𝑄</m:t>
                        </m:r>
                      </m:e>
                      <m:sub>
                        <m:r>
                          <a:rPr lang="en-US" altLang="zh-TW" sz="1600" b="0" i="1" smtClean="0">
                            <a:latin typeface="Cambria Math" panose="02040503050406030204" pitchFamily="18" charset="0"/>
                            <a:ea typeface="Cambria Math" panose="02040503050406030204" pitchFamily="18" charset="0"/>
                          </a:rPr>
                          <m:t>1</m:t>
                        </m:r>
                      </m:sub>
                    </m:sSub>
                    <m:acc>
                      <m:accPr>
                        <m:chr m:val="̂"/>
                        <m:ctrlPr>
                          <a:rPr lang="en-US" altLang="zh-TW" sz="1600" b="0" i="1" smtClean="0">
                            <a:latin typeface="Cambria Math" panose="02040503050406030204" pitchFamily="18" charset="0"/>
                            <a:ea typeface="Cambria Math" panose="02040503050406030204" pitchFamily="18" charset="0"/>
                          </a:rPr>
                        </m:ctrlPr>
                      </m:accPr>
                      <m:e>
                        <m:r>
                          <a:rPr lang="en-US" altLang="zh-TW" sz="1600" b="0" i="1" smtClean="0">
                            <a:latin typeface="Cambria Math" panose="02040503050406030204" pitchFamily="18" charset="0"/>
                            <a:ea typeface="Cambria Math" panose="02040503050406030204" pitchFamily="18" charset="0"/>
                          </a:rPr>
                          <m:t>𝑖</m:t>
                        </m:r>
                      </m:e>
                    </m:acc>
                    <m:r>
                      <a:rPr lang="en-US" altLang="zh-TW" sz="1600" b="0" i="1" smtClean="0">
                        <a:latin typeface="Cambria Math" panose="02040503050406030204" pitchFamily="18" charset="0"/>
                        <a:ea typeface="Cambria Math" panose="02040503050406030204" pitchFamily="18" charset="0"/>
                      </a:rPr>
                      <m:t>+</m:t>
                    </m:r>
                  </m:oMath>
                </a14:m>
                <a:r>
                  <a:rPr lang="en-US" altLang="zh-TW" sz="1600" dirty="0">
                    <a:ea typeface="Cambria Math" panose="02040503050406030204" pitchFamily="18" charset="0"/>
                  </a:rPr>
                  <a:t> </a:t>
                </a:r>
                <a14:m>
                  <m:oMath xmlns:m="http://schemas.openxmlformats.org/officeDocument/2006/math">
                    <m:sSub>
                      <m:sSubPr>
                        <m:ctrlPr>
                          <a:rPr lang="en-US" altLang="zh-TW" sz="1600" i="1">
                            <a:latin typeface="Cambria Math" panose="02040503050406030204" pitchFamily="18" charset="0"/>
                            <a:ea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𝑄</m:t>
                        </m:r>
                      </m:e>
                      <m:sub>
                        <m:r>
                          <a:rPr lang="en-US" altLang="zh-TW" sz="1600" b="0" i="1" smtClean="0">
                            <a:latin typeface="Cambria Math" panose="02040503050406030204" pitchFamily="18" charset="0"/>
                            <a:ea typeface="Cambria Math" panose="02040503050406030204" pitchFamily="18" charset="0"/>
                          </a:rPr>
                          <m:t>2</m:t>
                        </m:r>
                      </m:sub>
                    </m:sSub>
                    <m:acc>
                      <m:accPr>
                        <m:chr m:val="̂"/>
                        <m:ctrlPr>
                          <a:rPr lang="en-US" altLang="zh-TW" sz="1600" i="1">
                            <a:latin typeface="Cambria Math" panose="02040503050406030204" pitchFamily="18" charset="0"/>
                            <a:ea typeface="Cambria Math" panose="02040503050406030204" pitchFamily="18" charset="0"/>
                          </a:rPr>
                        </m:ctrlPr>
                      </m:accPr>
                      <m:e>
                        <m:r>
                          <a:rPr lang="en-US" altLang="zh-TW" sz="1600" b="0" i="1" smtClean="0">
                            <a:latin typeface="Cambria Math" panose="02040503050406030204" pitchFamily="18" charset="0"/>
                            <a:ea typeface="Cambria Math" panose="02040503050406030204" pitchFamily="18" charset="0"/>
                          </a:rPr>
                          <m:t>𝑗</m:t>
                        </m:r>
                      </m:e>
                    </m:acc>
                  </m:oMath>
                </a14:m>
                <a:endParaRPr lang="zh-TW" altLang="en-US" dirty="0"/>
              </a:p>
            </p:txBody>
          </p:sp>
        </mc:Choice>
        <mc:Fallback xmlns="">
          <p:sp>
            <p:nvSpPr>
              <p:cNvPr id="7" name="文字方塊 6">
                <a:extLst>
                  <a:ext uri="{FF2B5EF4-FFF2-40B4-BE49-F238E27FC236}">
                    <a16:creationId xmlns:a16="http://schemas.microsoft.com/office/drawing/2014/main" id="{67AC8881-9F22-4B0D-8EE6-F11B64BC0EEB}"/>
                  </a:ext>
                </a:extLst>
              </p:cNvPr>
              <p:cNvSpPr txBox="1">
                <a:spLocks noRot="1" noChangeAspect="1" noMove="1" noResize="1" noEditPoints="1" noAdjustHandles="1" noChangeArrowheads="1" noChangeShapeType="1" noTextEdit="1"/>
              </p:cNvSpPr>
              <p:nvPr/>
            </p:nvSpPr>
            <p:spPr>
              <a:xfrm>
                <a:off x="4289933" y="3546917"/>
                <a:ext cx="1527135" cy="370101"/>
              </a:xfrm>
              <a:prstGeom prst="rect">
                <a:avLst/>
              </a:prstGeom>
              <a:blipFill>
                <a:blip r:embed="rId5"/>
                <a:stretch>
                  <a:fillRect r="-12000" b="-6557"/>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文字方塊 7">
                <a:extLst>
                  <a:ext uri="{FF2B5EF4-FFF2-40B4-BE49-F238E27FC236}">
                    <a16:creationId xmlns:a16="http://schemas.microsoft.com/office/drawing/2014/main" id="{D107023A-BAAF-41F9-8F27-6F2ADFA2ED79}"/>
                  </a:ext>
                </a:extLst>
              </p:cNvPr>
              <p:cNvSpPr txBox="1"/>
              <p:nvPr/>
            </p:nvSpPr>
            <p:spPr>
              <a:xfrm>
                <a:off x="1115568" y="3984865"/>
                <a:ext cx="5688965" cy="705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𝑄</m:t>
                          </m:r>
                        </m:e>
                        <m:sub>
                          <m:r>
                            <a:rPr lang="en-US" altLang="zh-TW" sz="1600" b="0" i="1" smtClean="0">
                              <a:latin typeface="Cambria Math" panose="02040503050406030204" pitchFamily="18" charset="0"/>
                              <a:ea typeface="Cambria Math" panose="02040503050406030204" pitchFamily="18" charset="0"/>
                            </a:rPr>
                            <m:t>1</m:t>
                          </m:r>
                        </m:sub>
                      </m:sSub>
                      <m:r>
                        <a:rPr lang="en-US" altLang="zh-TW" sz="1600" b="0" i="1" smtClean="0">
                          <a:latin typeface="Cambria Math" panose="02040503050406030204" pitchFamily="18" charset="0"/>
                          <a:ea typeface="Cambria Math" panose="02040503050406030204" pitchFamily="18" charset="0"/>
                        </a:rPr>
                        <m:t>=−</m:t>
                      </m:r>
                      <m:f>
                        <m:fPr>
                          <m:ctrlPr>
                            <a:rPr lang="en-US" altLang="zh-TW" sz="1600" b="0" i="1" smtClean="0">
                              <a:latin typeface="Cambria Math" panose="02040503050406030204" pitchFamily="18" charset="0"/>
                              <a:ea typeface="Cambria Math" panose="02040503050406030204" pitchFamily="18" charset="0"/>
                            </a:rPr>
                          </m:ctrlPr>
                        </m:fPr>
                        <m:num>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𝑅</m:t>
                              </m:r>
                            </m:e>
                            <m:sub>
                              <m:r>
                                <a:rPr lang="en-US" altLang="zh-TW" sz="1600" b="0" i="1" smtClean="0">
                                  <a:latin typeface="Cambria Math" panose="02040503050406030204" pitchFamily="18" charset="0"/>
                                  <a:ea typeface="Cambria Math" panose="02040503050406030204" pitchFamily="18" charset="0"/>
                                </a:rPr>
                                <m:t>𝑑</m:t>
                              </m:r>
                            </m:sub>
                          </m:sSub>
                        </m:num>
                        <m:den>
                          <m:r>
                            <a:rPr lang="en-US" altLang="zh-TW" sz="1600" b="0" i="1" smtClean="0">
                              <a:latin typeface="Cambria Math" panose="02040503050406030204" pitchFamily="18" charset="0"/>
                              <a:ea typeface="Cambria Math" panose="02040503050406030204" pitchFamily="18" charset="0"/>
                            </a:rPr>
                            <m:t>𝑝</m:t>
                          </m:r>
                        </m:den>
                      </m:f>
                      <m:sSup>
                        <m:sSupPr>
                          <m:ctrlPr>
                            <a:rPr lang="en-US" altLang="zh-TW" sz="1600" b="0" i="1" smtClean="0">
                              <a:latin typeface="Cambria Math" panose="02040503050406030204" pitchFamily="18" charset="0"/>
                              <a:ea typeface="Cambria Math" panose="02040503050406030204" pitchFamily="18" charset="0"/>
                            </a:rPr>
                          </m:ctrlPr>
                        </m:sSupPr>
                        <m:e>
                          <m:d>
                            <m:dPr>
                              <m:ctrlPr>
                                <a:rPr lang="en-US" altLang="zh-TW" sz="1600" b="0" i="1" smtClean="0">
                                  <a:latin typeface="Cambria Math" panose="02040503050406030204" pitchFamily="18" charset="0"/>
                                  <a:ea typeface="Cambria Math" panose="02040503050406030204" pitchFamily="18" charset="0"/>
                                </a:rPr>
                              </m:ctrlPr>
                            </m:dPr>
                            <m:e>
                              <m:f>
                                <m:fPr>
                                  <m:ctrlPr>
                                    <a:rPr lang="en-US" altLang="zh-TW" sz="1600" b="0" i="1" smtClean="0">
                                      <a:latin typeface="Cambria Math" panose="02040503050406030204" pitchFamily="18" charset="0"/>
                                      <a:ea typeface="Cambria Math" panose="02040503050406030204" pitchFamily="18" charset="0"/>
                                    </a:rPr>
                                  </m:ctrlPr>
                                </m:fPr>
                                <m:num>
                                  <m:r>
                                    <a:rPr lang="en-US" altLang="zh-TW" sz="1600" b="0" i="1" smtClean="0">
                                      <a:latin typeface="Cambria Math" panose="02040503050406030204" pitchFamily="18" charset="0"/>
                                      <a:ea typeface="Cambria Math" panose="02040503050406030204" pitchFamily="18" charset="0"/>
                                    </a:rPr>
                                    <m:t>𝑝</m:t>
                                  </m:r>
                                </m:num>
                                <m:den>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𝑝</m:t>
                                      </m:r>
                                    </m:e>
                                    <m:sub>
                                      <m:r>
                                        <a:rPr lang="en-US" altLang="zh-TW" sz="1600" b="0" i="1" smtClean="0">
                                          <a:latin typeface="Cambria Math" panose="02040503050406030204" pitchFamily="18" charset="0"/>
                                          <a:ea typeface="Cambria Math" panose="02040503050406030204" pitchFamily="18" charset="0"/>
                                        </a:rPr>
                                        <m:t>0</m:t>
                                      </m:r>
                                    </m:sub>
                                  </m:sSub>
                                </m:den>
                              </m:f>
                            </m:e>
                          </m:d>
                        </m:e>
                        <m:sup>
                          <m:r>
                            <a:rPr lang="zh-TW" altLang="en-US" sz="1600" i="1">
                              <a:latin typeface="Cambria Math" panose="02040503050406030204" pitchFamily="18" charset="0"/>
                            </a:rPr>
                            <m:t>𝜅</m:t>
                          </m:r>
                        </m:sup>
                      </m:sSup>
                      <m:d>
                        <m:dPr>
                          <m:begChr m:val="["/>
                          <m:endChr m:val="]"/>
                          <m:ctrlPr>
                            <a:rPr lang="en-US" altLang="zh-TW" sz="1600" b="0" i="1" smtClean="0">
                              <a:latin typeface="Cambria Math" panose="02040503050406030204" pitchFamily="18" charset="0"/>
                              <a:ea typeface="Cambria Math" panose="02040503050406030204" pitchFamily="18" charset="0"/>
                            </a:rPr>
                          </m:ctrlPr>
                        </m:dPr>
                        <m:e>
                          <m:f>
                            <m:fPr>
                              <m:ctrlPr>
                                <a:rPr lang="en-US" altLang="zh-TW" sz="1600" b="0" i="1" smtClean="0">
                                  <a:latin typeface="Cambria Math" panose="02040503050406030204" pitchFamily="18" charset="0"/>
                                  <a:ea typeface="Cambria Math" panose="02040503050406030204" pitchFamily="18" charset="0"/>
                                </a:rPr>
                              </m:ctrlPr>
                            </m:fPr>
                            <m:num>
                              <m:r>
                                <a:rPr lang="en-US" altLang="zh-TW" sz="1600" b="0" i="1" smtClean="0">
                                  <a:latin typeface="Cambria Math" panose="02040503050406030204" pitchFamily="18" charset="0"/>
                                  <a:ea typeface="Cambria Math" panose="02040503050406030204" pitchFamily="18" charset="0"/>
                                </a:rPr>
                                <m:t>𝜕</m:t>
                              </m:r>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𝑢</m:t>
                                  </m:r>
                                </m:e>
                                <m:sub>
                                  <m:r>
                                    <a:rPr lang="en-US" altLang="zh-TW" sz="1600" b="0" i="1" smtClean="0">
                                      <a:latin typeface="Cambria Math" panose="02040503050406030204" pitchFamily="18" charset="0"/>
                                      <a:ea typeface="Cambria Math" panose="02040503050406030204" pitchFamily="18" charset="0"/>
                                    </a:rPr>
                                    <m:t>𝑔</m:t>
                                  </m:r>
                                </m:sub>
                              </m:sSub>
                            </m:num>
                            <m:den>
                              <m: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𝑥</m:t>
                              </m:r>
                            </m:den>
                          </m:f>
                          <m:f>
                            <m:fPr>
                              <m:ctrlPr>
                                <a:rPr lang="en-US" altLang="zh-TW" sz="1600" b="0" i="1" smtClean="0">
                                  <a:latin typeface="Cambria Math" panose="02040503050406030204" pitchFamily="18" charset="0"/>
                                  <a:ea typeface="Cambria Math" panose="02040503050406030204" pitchFamily="18" charset="0"/>
                                </a:rPr>
                              </m:ctrlPr>
                            </m:fPr>
                            <m:num>
                              <m:r>
                                <a:rPr lang="en-US" altLang="zh-TW" sz="1600" b="0" i="1" smtClean="0">
                                  <a:latin typeface="Cambria Math" panose="02040503050406030204" pitchFamily="18" charset="0"/>
                                  <a:ea typeface="Cambria Math" panose="02040503050406030204" pitchFamily="18" charset="0"/>
                                </a:rPr>
                                <m:t>𝜕</m:t>
                              </m:r>
                              <m:r>
                                <a:rPr lang="zh-TW" altLang="en-US" sz="1600" b="0" i="1" smtClean="0">
                                  <a:latin typeface="Cambria Math" panose="02040503050406030204" pitchFamily="18" charset="0"/>
                                  <a:ea typeface="Cambria Math" panose="02040503050406030204" pitchFamily="18" charset="0"/>
                                </a:rPr>
                                <m:t>𝜃</m:t>
                              </m:r>
                            </m:num>
                            <m:den>
                              <m: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𝑥</m:t>
                              </m:r>
                            </m:den>
                          </m:f>
                          <m:r>
                            <a:rPr lang="en-US" altLang="zh-TW" sz="1600" b="0" i="1" smtClean="0">
                              <a:latin typeface="Cambria Math" panose="02040503050406030204" pitchFamily="18" charset="0"/>
                              <a:ea typeface="Cambria Math" panose="02040503050406030204" pitchFamily="18" charset="0"/>
                            </a:rPr>
                            <m:t>+</m:t>
                          </m:r>
                          <m:f>
                            <m:fPr>
                              <m:ctrlPr>
                                <a:rPr lang="en-US" altLang="zh-TW" sz="1600" i="1">
                                  <a:latin typeface="Cambria Math" panose="02040503050406030204" pitchFamily="18" charset="0"/>
                                  <a:ea typeface="Cambria Math" panose="02040503050406030204" pitchFamily="18" charset="0"/>
                                </a:rPr>
                              </m:ctrlPr>
                            </m:fPr>
                            <m:num>
                              <m:r>
                                <a:rPr lang="en-US" altLang="zh-TW" sz="1600" i="1">
                                  <a:latin typeface="Cambria Math" panose="02040503050406030204" pitchFamily="18" charset="0"/>
                                  <a:ea typeface="Cambria Math" panose="02040503050406030204" pitchFamily="18" charset="0"/>
                                </a:rPr>
                                <m:t>𝜕</m:t>
                              </m:r>
                              <m:sSub>
                                <m:sSubPr>
                                  <m:ctrlPr>
                                    <a:rPr lang="en-US" altLang="zh-TW" sz="1600" i="1">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𝑣</m:t>
                                  </m:r>
                                </m:e>
                                <m:sub>
                                  <m:r>
                                    <a:rPr lang="en-US" altLang="zh-TW" sz="1600" i="1">
                                      <a:latin typeface="Cambria Math" panose="02040503050406030204" pitchFamily="18" charset="0"/>
                                      <a:ea typeface="Cambria Math" panose="02040503050406030204" pitchFamily="18" charset="0"/>
                                    </a:rPr>
                                    <m:t>𝑔</m:t>
                                  </m:r>
                                </m:sub>
                              </m:sSub>
                            </m:num>
                            <m:den>
                              <m:r>
                                <a:rPr lang="en-US" altLang="zh-TW" sz="1600" i="1">
                                  <a:latin typeface="Cambria Math" panose="02040503050406030204" pitchFamily="18" charset="0"/>
                                  <a:ea typeface="Cambria Math" panose="02040503050406030204" pitchFamily="18" charset="0"/>
                                </a:rPr>
                                <m:t>𝜕</m:t>
                              </m:r>
                              <m:r>
                                <a:rPr lang="en-US" altLang="zh-TW" sz="1600" i="1">
                                  <a:latin typeface="Cambria Math" panose="02040503050406030204" pitchFamily="18" charset="0"/>
                                  <a:ea typeface="Cambria Math" panose="02040503050406030204" pitchFamily="18" charset="0"/>
                                </a:rPr>
                                <m:t>𝑥</m:t>
                              </m:r>
                            </m:den>
                          </m:f>
                          <m:f>
                            <m:fPr>
                              <m:ctrlPr>
                                <a:rPr lang="en-US" altLang="zh-TW" sz="1600" i="1">
                                  <a:latin typeface="Cambria Math" panose="02040503050406030204" pitchFamily="18" charset="0"/>
                                  <a:ea typeface="Cambria Math" panose="02040503050406030204" pitchFamily="18" charset="0"/>
                                </a:rPr>
                              </m:ctrlPr>
                            </m:fPr>
                            <m:num>
                              <m:r>
                                <a:rPr lang="en-US" altLang="zh-TW" sz="1600" i="1">
                                  <a:latin typeface="Cambria Math" panose="02040503050406030204" pitchFamily="18" charset="0"/>
                                  <a:ea typeface="Cambria Math" panose="02040503050406030204" pitchFamily="18" charset="0"/>
                                </a:rPr>
                                <m:t>𝜕</m:t>
                              </m:r>
                              <m:r>
                                <a:rPr lang="zh-TW" altLang="en-US" sz="1600" i="1" smtClean="0">
                                  <a:latin typeface="Cambria Math" panose="02040503050406030204" pitchFamily="18" charset="0"/>
                                  <a:ea typeface="Cambria Math" panose="02040503050406030204" pitchFamily="18" charset="0"/>
                                </a:rPr>
                                <m:t>𝜃</m:t>
                              </m:r>
                            </m:num>
                            <m:den>
                              <m:r>
                                <a:rPr lang="en-US" altLang="zh-TW" sz="1600" i="1">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𝑦</m:t>
                              </m:r>
                            </m:den>
                          </m:f>
                        </m:e>
                      </m:d>
                      <m:r>
                        <a:rPr lang="en-US" altLang="zh-TW" sz="1600" b="0" i="1" smtClean="0">
                          <a:latin typeface="Cambria Math" panose="02040503050406030204" pitchFamily="18" charset="0"/>
                          <a:ea typeface="Cambria Math" panose="02040503050406030204" pitchFamily="18" charset="0"/>
                        </a:rPr>
                        <m:t>=−</m:t>
                      </m:r>
                      <m:r>
                        <a:rPr lang="zh-TW" altLang="en-US" sz="1600" b="0" i="1" smtClean="0">
                          <a:latin typeface="Cambria Math" panose="02040503050406030204" pitchFamily="18" charset="0"/>
                          <a:ea typeface="Cambria Math" panose="02040503050406030204" pitchFamily="18" charset="0"/>
                        </a:rPr>
                        <m:t>𝛾</m:t>
                      </m:r>
                      <m:d>
                        <m:dPr>
                          <m:begChr m:val="["/>
                          <m:endChr m:val="]"/>
                          <m:ctrlPr>
                            <a:rPr lang="en-US" altLang="zh-TW" i="1">
                              <a:latin typeface="Cambria Math" panose="02040503050406030204" pitchFamily="18" charset="0"/>
                              <a:ea typeface="Cambria Math" panose="02040503050406030204" pitchFamily="18" charset="0"/>
                            </a:rPr>
                          </m:ctrlPr>
                        </m:dPr>
                        <m:e>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𝑢</m:t>
                                  </m:r>
                                </m:e>
                                <m:sub>
                                  <m:r>
                                    <a:rPr lang="en-US" altLang="zh-TW" i="1">
                                      <a:latin typeface="Cambria Math" panose="02040503050406030204" pitchFamily="18" charset="0"/>
                                      <a:ea typeface="Cambria Math" panose="02040503050406030204" pitchFamily="18" charset="0"/>
                                    </a:rPr>
                                    <m:t>𝑔</m:t>
                                  </m:r>
                                </m:sub>
                              </m:sSub>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𝑥</m:t>
                              </m:r>
                            </m:den>
                          </m:f>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r>
                                <a:rPr lang="zh-TW" altLang="en-US" i="1">
                                  <a:latin typeface="Cambria Math" panose="02040503050406030204" pitchFamily="18" charset="0"/>
                                  <a:ea typeface="Cambria Math" panose="02040503050406030204" pitchFamily="18" charset="0"/>
                                </a:rPr>
                                <m:t>𝜃</m:t>
                              </m:r>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𝑥</m:t>
                              </m:r>
                            </m:den>
                          </m:f>
                          <m:r>
                            <a:rPr lang="en-US" altLang="zh-TW" i="1">
                              <a:latin typeface="Cambria Math" panose="02040503050406030204" pitchFamily="18" charset="0"/>
                              <a:ea typeface="Cambria Math" panose="02040503050406030204" pitchFamily="18" charset="0"/>
                            </a:rPr>
                            <m:t>+</m:t>
                          </m:r>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𝑣</m:t>
                                  </m:r>
                                </m:e>
                                <m:sub>
                                  <m:r>
                                    <a:rPr lang="en-US" altLang="zh-TW" i="1">
                                      <a:latin typeface="Cambria Math" panose="02040503050406030204" pitchFamily="18" charset="0"/>
                                      <a:ea typeface="Cambria Math" panose="02040503050406030204" pitchFamily="18" charset="0"/>
                                    </a:rPr>
                                    <m:t>𝑔</m:t>
                                  </m:r>
                                </m:sub>
                              </m:sSub>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𝑥</m:t>
                              </m:r>
                            </m:den>
                          </m:f>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r>
                                <a:rPr lang="zh-TW" altLang="en-US" i="1">
                                  <a:latin typeface="Cambria Math" panose="02040503050406030204" pitchFamily="18" charset="0"/>
                                  <a:ea typeface="Cambria Math" panose="02040503050406030204" pitchFamily="18" charset="0"/>
                                </a:rPr>
                                <m:t>𝜃</m:t>
                              </m:r>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𝑦</m:t>
                              </m:r>
                            </m:den>
                          </m:f>
                        </m:e>
                      </m:d>
                    </m:oMath>
                  </m:oMathPara>
                </a14:m>
                <a:endParaRPr lang="zh-TW" altLang="en-US" dirty="0"/>
              </a:p>
            </p:txBody>
          </p:sp>
        </mc:Choice>
        <mc:Fallback>
          <p:sp>
            <p:nvSpPr>
              <p:cNvPr id="8" name="文字方塊 7">
                <a:extLst>
                  <a:ext uri="{FF2B5EF4-FFF2-40B4-BE49-F238E27FC236}">
                    <a16:creationId xmlns:a16="http://schemas.microsoft.com/office/drawing/2014/main" id="{D107023A-BAAF-41F9-8F27-6F2ADFA2ED79}"/>
                  </a:ext>
                </a:extLst>
              </p:cNvPr>
              <p:cNvSpPr txBox="1">
                <a:spLocks noRot="1" noChangeAspect="1" noMove="1" noResize="1" noEditPoints="1" noAdjustHandles="1" noChangeArrowheads="1" noChangeShapeType="1" noTextEdit="1"/>
              </p:cNvSpPr>
              <p:nvPr/>
            </p:nvSpPr>
            <p:spPr>
              <a:xfrm>
                <a:off x="1115568" y="3984865"/>
                <a:ext cx="5688965" cy="705001"/>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49D68706-8330-4427-91BA-ACA98411A9D3}"/>
                  </a:ext>
                </a:extLst>
              </p:cNvPr>
              <p:cNvSpPr txBox="1"/>
              <p:nvPr/>
            </p:nvSpPr>
            <p:spPr>
              <a:xfrm>
                <a:off x="1115568" y="4713817"/>
                <a:ext cx="5688965" cy="705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𝑄</m:t>
                          </m:r>
                        </m:e>
                        <m:sub>
                          <m:r>
                            <a:rPr lang="en-US" altLang="zh-TW" sz="1600" b="0" i="1" smtClean="0">
                              <a:latin typeface="Cambria Math" panose="02040503050406030204" pitchFamily="18" charset="0"/>
                              <a:ea typeface="Cambria Math" panose="02040503050406030204" pitchFamily="18" charset="0"/>
                            </a:rPr>
                            <m:t>2</m:t>
                          </m:r>
                        </m:sub>
                      </m:sSub>
                      <m:r>
                        <a:rPr lang="en-US" altLang="zh-TW" sz="1600" b="0" i="1" smtClean="0">
                          <a:latin typeface="Cambria Math" panose="02040503050406030204" pitchFamily="18" charset="0"/>
                          <a:ea typeface="Cambria Math" panose="02040503050406030204" pitchFamily="18" charset="0"/>
                        </a:rPr>
                        <m:t>=−</m:t>
                      </m:r>
                      <m:f>
                        <m:fPr>
                          <m:ctrlPr>
                            <a:rPr lang="en-US" altLang="zh-TW" sz="1600" b="0" i="1" smtClean="0">
                              <a:latin typeface="Cambria Math" panose="02040503050406030204" pitchFamily="18" charset="0"/>
                              <a:ea typeface="Cambria Math" panose="02040503050406030204" pitchFamily="18" charset="0"/>
                            </a:rPr>
                          </m:ctrlPr>
                        </m:fPr>
                        <m:num>
                          <m:sSub>
                            <m:sSubPr>
                              <m:ctrlPr>
                                <a:rPr lang="en-US" altLang="zh-TW" sz="1600" i="1">
                                  <a:latin typeface="Cambria Math" panose="02040503050406030204" pitchFamily="18" charset="0"/>
                                  <a:ea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𝑅</m:t>
                              </m:r>
                            </m:e>
                            <m:sub>
                              <m:r>
                                <a:rPr lang="en-US" altLang="zh-TW" sz="1600" i="1">
                                  <a:latin typeface="Cambria Math" panose="02040503050406030204" pitchFamily="18" charset="0"/>
                                  <a:ea typeface="Cambria Math" panose="02040503050406030204" pitchFamily="18" charset="0"/>
                                </a:rPr>
                                <m:t>𝑑</m:t>
                              </m:r>
                            </m:sub>
                          </m:sSub>
                        </m:num>
                        <m:den>
                          <m:r>
                            <a:rPr lang="en-US" altLang="zh-TW" sz="1600" b="0" i="1" smtClean="0">
                              <a:latin typeface="Cambria Math" panose="02040503050406030204" pitchFamily="18" charset="0"/>
                              <a:ea typeface="Cambria Math" panose="02040503050406030204" pitchFamily="18" charset="0"/>
                            </a:rPr>
                            <m:t>𝑝</m:t>
                          </m:r>
                        </m:den>
                      </m:f>
                      <m:sSup>
                        <m:sSupPr>
                          <m:ctrlPr>
                            <a:rPr lang="en-US" altLang="zh-TW" sz="1600" b="0" i="1" smtClean="0">
                              <a:latin typeface="Cambria Math" panose="02040503050406030204" pitchFamily="18" charset="0"/>
                              <a:ea typeface="Cambria Math" panose="02040503050406030204" pitchFamily="18" charset="0"/>
                            </a:rPr>
                          </m:ctrlPr>
                        </m:sSupPr>
                        <m:e>
                          <m:d>
                            <m:dPr>
                              <m:ctrlPr>
                                <a:rPr lang="en-US" altLang="zh-TW" sz="1600" b="0" i="1" smtClean="0">
                                  <a:latin typeface="Cambria Math" panose="02040503050406030204" pitchFamily="18" charset="0"/>
                                  <a:ea typeface="Cambria Math" panose="02040503050406030204" pitchFamily="18" charset="0"/>
                                </a:rPr>
                              </m:ctrlPr>
                            </m:dPr>
                            <m:e>
                              <m:f>
                                <m:fPr>
                                  <m:ctrlPr>
                                    <a:rPr lang="en-US" altLang="zh-TW" sz="1600" b="0" i="1" smtClean="0">
                                      <a:latin typeface="Cambria Math" panose="02040503050406030204" pitchFamily="18" charset="0"/>
                                      <a:ea typeface="Cambria Math" panose="02040503050406030204" pitchFamily="18" charset="0"/>
                                    </a:rPr>
                                  </m:ctrlPr>
                                </m:fPr>
                                <m:num>
                                  <m:r>
                                    <a:rPr lang="en-US" altLang="zh-TW" sz="1600" b="0" i="1" smtClean="0">
                                      <a:latin typeface="Cambria Math" panose="02040503050406030204" pitchFamily="18" charset="0"/>
                                      <a:ea typeface="Cambria Math" panose="02040503050406030204" pitchFamily="18" charset="0"/>
                                    </a:rPr>
                                    <m:t>𝑝</m:t>
                                  </m:r>
                                </m:num>
                                <m:den>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𝑝</m:t>
                                      </m:r>
                                    </m:e>
                                    <m:sub>
                                      <m:r>
                                        <a:rPr lang="en-US" altLang="zh-TW" sz="1600" b="0" i="1" smtClean="0">
                                          <a:latin typeface="Cambria Math" panose="02040503050406030204" pitchFamily="18" charset="0"/>
                                          <a:ea typeface="Cambria Math" panose="02040503050406030204" pitchFamily="18" charset="0"/>
                                        </a:rPr>
                                        <m:t>0</m:t>
                                      </m:r>
                                    </m:sub>
                                  </m:sSub>
                                </m:den>
                              </m:f>
                            </m:e>
                          </m:d>
                        </m:e>
                        <m:sup>
                          <m:r>
                            <a:rPr lang="zh-TW" altLang="en-US" sz="1600" i="1">
                              <a:latin typeface="Cambria Math" panose="02040503050406030204" pitchFamily="18" charset="0"/>
                            </a:rPr>
                            <m:t>𝜅</m:t>
                          </m:r>
                        </m:sup>
                      </m:sSup>
                      <m:d>
                        <m:dPr>
                          <m:begChr m:val="["/>
                          <m:endChr m:val="]"/>
                          <m:ctrlPr>
                            <a:rPr lang="en-US" altLang="zh-TW" sz="1600" b="0" i="1" smtClean="0">
                              <a:latin typeface="Cambria Math" panose="02040503050406030204" pitchFamily="18" charset="0"/>
                              <a:ea typeface="Cambria Math" panose="02040503050406030204" pitchFamily="18" charset="0"/>
                            </a:rPr>
                          </m:ctrlPr>
                        </m:dPr>
                        <m:e>
                          <m:f>
                            <m:fPr>
                              <m:ctrlPr>
                                <a:rPr lang="en-US" altLang="zh-TW" sz="1600" b="0" i="1" smtClean="0">
                                  <a:latin typeface="Cambria Math" panose="02040503050406030204" pitchFamily="18" charset="0"/>
                                  <a:ea typeface="Cambria Math" panose="02040503050406030204" pitchFamily="18" charset="0"/>
                                </a:rPr>
                              </m:ctrlPr>
                            </m:fPr>
                            <m:num>
                              <m:r>
                                <a:rPr lang="en-US" altLang="zh-TW" sz="1600" b="0" i="1" smtClean="0">
                                  <a:latin typeface="Cambria Math" panose="02040503050406030204" pitchFamily="18" charset="0"/>
                                  <a:ea typeface="Cambria Math" panose="02040503050406030204" pitchFamily="18" charset="0"/>
                                </a:rPr>
                                <m:t>𝜕</m:t>
                              </m:r>
                              <m:sSub>
                                <m:sSubPr>
                                  <m:ctrlPr>
                                    <a:rPr lang="en-US" altLang="zh-TW" sz="1600" b="0" i="1" smtClean="0">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𝑢</m:t>
                                  </m:r>
                                </m:e>
                                <m:sub>
                                  <m:r>
                                    <a:rPr lang="en-US" altLang="zh-TW" sz="1600" b="0" i="1" smtClean="0">
                                      <a:latin typeface="Cambria Math" panose="02040503050406030204" pitchFamily="18" charset="0"/>
                                      <a:ea typeface="Cambria Math" panose="02040503050406030204" pitchFamily="18" charset="0"/>
                                    </a:rPr>
                                    <m:t>𝑔</m:t>
                                  </m:r>
                                </m:sub>
                              </m:sSub>
                            </m:num>
                            <m:den>
                              <m: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𝑦</m:t>
                              </m:r>
                            </m:den>
                          </m:f>
                          <m:f>
                            <m:fPr>
                              <m:ctrlPr>
                                <a:rPr lang="en-US" altLang="zh-TW" sz="1600" b="0" i="1" smtClean="0">
                                  <a:latin typeface="Cambria Math" panose="02040503050406030204" pitchFamily="18" charset="0"/>
                                  <a:ea typeface="Cambria Math" panose="02040503050406030204" pitchFamily="18" charset="0"/>
                                </a:rPr>
                              </m:ctrlPr>
                            </m:fPr>
                            <m:num>
                              <m:r>
                                <a:rPr lang="en-US" altLang="zh-TW" sz="1600" b="0" i="1" smtClean="0">
                                  <a:latin typeface="Cambria Math" panose="02040503050406030204" pitchFamily="18" charset="0"/>
                                  <a:ea typeface="Cambria Math" panose="02040503050406030204" pitchFamily="18" charset="0"/>
                                </a:rPr>
                                <m:t>𝜕</m:t>
                              </m:r>
                              <m:r>
                                <a:rPr lang="zh-TW" altLang="en-US" sz="1600" b="0" i="1" smtClean="0">
                                  <a:latin typeface="Cambria Math" panose="02040503050406030204" pitchFamily="18" charset="0"/>
                                  <a:ea typeface="Cambria Math" panose="02040503050406030204" pitchFamily="18" charset="0"/>
                                </a:rPr>
                                <m:t>𝜃</m:t>
                              </m:r>
                            </m:num>
                            <m:den>
                              <m: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𝑥</m:t>
                              </m:r>
                            </m:den>
                          </m:f>
                          <m:r>
                            <a:rPr lang="en-US" altLang="zh-TW" sz="1600" b="0" i="1" smtClean="0">
                              <a:latin typeface="Cambria Math" panose="02040503050406030204" pitchFamily="18" charset="0"/>
                              <a:ea typeface="Cambria Math" panose="02040503050406030204" pitchFamily="18" charset="0"/>
                            </a:rPr>
                            <m:t>+</m:t>
                          </m:r>
                          <m:f>
                            <m:fPr>
                              <m:ctrlPr>
                                <a:rPr lang="en-US" altLang="zh-TW" sz="1600" i="1">
                                  <a:latin typeface="Cambria Math" panose="02040503050406030204" pitchFamily="18" charset="0"/>
                                  <a:ea typeface="Cambria Math" panose="02040503050406030204" pitchFamily="18" charset="0"/>
                                </a:rPr>
                              </m:ctrlPr>
                            </m:fPr>
                            <m:num>
                              <m:r>
                                <a:rPr lang="en-US" altLang="zh-TW" sz="1600" i="1">
                                  <a:latin typeface="Cambria Math" panose="02040503050406030204" pitchFamily="18" charset="0"/>
                                  <a:ea typeface="Cambria Math" panose="02040503050406030204" pitchFamily="18" charset="0"/>
                                </a:rPr>
                                <m:t>𝜕</m:t>
                              </m:r>
                              <m:sSub>
                                <m:sSubPr>
                                  <m:ctrlPr>
                                    <a:rPr lang="en-US" altLang="zh-TW" sz="1600" i="1">
                                      <a:latin typeface="Cambria Math" panose="02040503050406030204" pitchFamily="18" charset="0"/>
                                      <a:ea typeface="Cambria Math" panose="02040503050406030204" pitchFamily="18" charset="0"/>
                                    </a:rPr>
                                  </m:ctrlPr>
                                </m:sSubPr>
                                <m:e>
                                  <m:r>
                                    <a:rPr lang="en-US" altLang="zh-TW" sz="1600" b="0" i="1" smtClean="0">
                                      <a:latin typeface="Cambria Math" panose="02040503050406030204" pitchFamily="18" charset="0"/>
                                      <a:ea typeface="Cambria Math" panose="02040503050406030204" pitchFamily="18" charset="0"/>
                                    </a:rPr>
                                    <m:t>𝑣</m:t>
                                  </m:r>
                                </m:e>
                                <m:sub>
                                  <m:r>
                                    <a:rPr lang="en-US" altLang="zh-TW" sz="1600" i="1">
                                      <a:latin typeface="Cambria Math" panose="02040503050406030204" pitchFamily="18" charset="0"/>
                                      <a:ea typeface="Cambria Math" panose="02040503050406030204" pitchFamily="18" charset="0"/>
                                    </a:rPr>
                                    <m:t>𝑔</m:t>
                                  </m:r>
                                </m:sub>
                              </m:sSub>
                            </m:num>
                            <m:den>
                              <m:r>
                                <a:rPr lang="en-US" altLang="zh-TW" sz="1600" i="1">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𝑦</m:t>
                              </m:r>
                            </m:den>
                          </m:f>
                          <m:f>
                            <m:fPr>
                              <m:ctrlPr>
                                <a:rPr lang="en-US" altLang="zh-TW" sz="1600" i="1">
                                  <a:latin typeface="Cambria Math" panose="02040503050406030204" pitchFamily="18" charset="0"/>
                                  <a:ea typeface="Cambria Math" panose="02040503050406030204" pitchFamily="18" charset="0"/>
                                </a:rPr>
                              </m:ctrlPr>
                            </m:fPr>
                            <m:num>
                              <m:r>
                                <a:rPr lang="en-US" altLang="zh-TW" sz="1600" i="1">
                                  <a:latin typeface="Cambria Math" panose="02040503050406030204" pitchFamily="18" charset="0"/>
                                  <a:ea typeface="Cambria Math" panose="02040503050406030204" pitchFamily="18" charset="0"/>
                                </a:rPr>
                                <m:t>𝜕</m:t>
                              </m:r>
                              <m:r>
                                <a:rPr lang="zh-TW" altLang="en-US" sz="1600" i="1" smtClean="0">
                                  <a:latin typeface="Cambria Math" panose="02040503050406030204" pitchFamily="18" charset="0"/>
                                  <a:ea typeface="Cambria Math" panose="02040503050406030204" pitchFamily="18" charset="0"/>
                                </a:rPr>
                                <m:t>𝜃</m:t>
                              </m:r>
                            </m:num>
                            <m:den>
                              <m:r>
                                <a:rPr lang="en-US" altLang="zh-TW" sz="1600" i="1">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𝑦</m:t>
                              </m:r>
                            </m:den>
                          </m:f>
                        </m:e>
                      </m:d>
                      <m:r>
                        <a:rPr lang="en-US" altLang="zh-TW" sz="1600" b="0" i="1" smtClean="0">
                          <a:latin typeface="Cambria Math" panose="02040503050406030204" pitchFamily="18" charset="0"/>
                          <a:ea typeface="Cambria Math" panose="02040503050406030204" pitchFamily="18" charset="0"/>
                        </a:rPr>
                        <m:t>=−</m:t>
                      </m:r>
                      <m:r>
                        <a:rPr lang="zh-TW" altLang="en-US" sz="1600" b="0" i="1" smtClean="0">
                          <a:latin typeface="Cambria Math" panose="02040503050406030204" pitchFamily="18" charset="0"/>
                          <a:ea typeface="Cambria Math" panose="02040503050406030204" pitchFamily="18" charset="0"/>
                        </a:rPr>
                        <m:t>𝛾</m:t>
                      </m:r>
                      <m:d>
                        <m:dPr>
                          <m:begChr m:val="["/>
                          <m:endChr m:val="]"/>
                          <m:ctrlPr>
                            <a:rPr lang="en-US" altLang="zh-TW" i="1">
                              <a:latin typeface="Cambria Math" panose="02040503050406030204" pitchFamily="18" charset="0"/>
                              <a:ea typeface="Cambria Math" panose="02040503050406030204" pitchFamily="18" charset="0"/>
                            </a:rPr>
                          </m:ctrlPr>
                        </m:dPr>
                        <m:e>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𝑢</m:t>
                                  </m:r>
                                </m:e>
                                <m:sub>
                                  <m:r>
                                    <a:rPr lang="en-US" altLang="zh-TW" i="1">
                                      <a:latin typeface="Cambria Math" panose="02040503050406030204" pitchFamily="18" charset="0"/>
                                      <a:ea typeface="Cambria Math" panose="02040503050406030204" pitchFamily="18" charset="0"/>
                                    </a:rPr>
                                    <m:t>𝑔</m:t>
                                  </m:r>
                                </m:sub>
                              </m:sSub>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𝑦</m:t>
                              </m:r>
                            </m:den>
                          </m:f>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r>
                                <a:rPr lang="zh-TW" altLang="en-US" i="1">
                                  <a:latin typeface="Cambria Math" panose="02040503050406030204" pitchFamily="18" charset="0"/>
                                  <a:ea typeface="Cambria Math" panose="02040503050406030204" pitchFamily="18" charset="0"/>
                                </a:rPr>
                                <m:t>𝜃</m:t>
                              </m:r>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𝑥</m:t>
                              </m:r>
                            </m:den>
                          </m:f>
                          <m:r>
                            <a:rPr lang="en-US" altLang="zh-TW" i="1">
                              <a:latin typeface="Cambria Math" panose="02040503050406030204" pitchFamily="18" charset="0"/>
                              <a:ea typeface="Cambria Math" panose="02040503050406030204" pitchFamily="18" charset="0"/>
                            </a:rPr>
                            <m:t>+</m:t>
                          </m:r>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𝑣</m:t>
                                  </m:r>
                                </m:e>
                                <m:sub>
                                  <m:r>
                                    <a:rPr lang="en-US" altLang="zh-TW" i="1">
                                      <a:latin typeface="Cambria Math" panose="02040503050406030204" pitchFamily="18" charset="0"/>
                                      <a:ea typeface="Cambria Math" panose="02040503050406030204" pitchFamily="18" charset="0"/>
                                    </a:rPr>
                                    <m:t>𝑔</m:t>
                                  </m:r>
                                </m:sub>
                              </m:sSub>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𝑦</m:t>
                              </m:r>
                            </m:den>
                          </m:f>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m:t>
                              </m:r>
                              <m:r>
                                <a:rPr lang="zh-TW" altLang="en-US" i="1">
                                  <a:latin typeface="Cambria Math" panose="02040503050406030204" pitchFamily="18" charset="0"/>
                                  <a:ea typeface="Cambria Math" panose="02040503050406030204" pitchFamily="18" charset="0"/>
                                </a:rPr>
                                <m:t>𝜃</m:t>
                              </m:r>
                            </m:num>
                            <m:den>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𝑦</m:t>
                              </m:r>
                            </m:den>
                          </m:f>
                        </m:e>
                      </m:d>
                    </m:oMath>
                  </m:oMathPara>
                </a14:m>
                <a:endParaRPr lang="zh-TW" altLang="en-US" dirty="0"/>
              </a:p>
            </p:txBody>
          </p:sp>
        </mc:Choice>
        <mc:Fallback>
          <p:sp>
            <p:nvSpPr>
              <p:cNvPr id="9" name="文字方塊 8">
                <a:extLst>
                  <a:ext uri="{FF2B5EF4-FFF2-40B4-BE49-F238E27FC236}">
                    <a16:creationId xmlns:a16="http://schemas.microsoft.com/office/drawing/2014/main" id="{49D68706-8330-4427-91BA-ACA98411A9D3}"/>
                  </a:ext>
                </a:extLst>
              </p:cNvPr>
              <p:cNvSpPr txBox="1">
                <a:spLocks noRot="1" noChangeAspect="1" noMove="1" noResize="1" noEditPoints="1" noAdjustHandles="1" noChangeArrowheads="1" noChangeShapeType="1" noTextEdit="1"/>
              </p:cNvSpPr>
              <p:nvPr/>
            </p:nvSpPr>
            <p:spPr>
              <a:xfrm>
                <a:off x="1115568" y="4713817"/>
                <a:ext cx="5688965" cy="705001"/>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2D9F1A1B-850C-4C46-A0AE-D5360DF89085}"/>
                  </a:ext>
                </a:extLst>
              </p:cNvPr>
              <p:cNvSpPr txBox="1"/>
              <p:nvPr/>
            </p:nvSpPr>
            <p:spPr>
              <a:xfrm>
                <a:off x="4103493" y="5387976"/>
                <a:ext cx="1900014" cy="5598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𝐽</m:t>
                      </m:r>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𝐶</m:t>
                          </m:r>
                        </m:e>
                        <m:sub>
                          <m:r>
                            <a:rPr lang="en-US" altLang="zh-TW" sz="1600" b="0" i="1" smtClean="0">
                              <a:latin typeface="Cambria Math" panose="02040503050406030204" pitchFamily="18" charset="0"/>
                            </a:rPr>
                            <m:t>𝑝</m:t>
                          </m:r>
                        </m:sub>
                      </m:sSub>
                      <m:sSub>
                        <m:sSubPr>
                          <m:ctrlPr>
                            <a:rPr lang="en-US" altLang="zh-TW" sz="1600" i="1">
                              <a:latin typeface="Cambria Math" panose="02040503050406030204" pitchFamily="18" charset="0"/>
                            </a:rPr>
                          </m:ctrlPr>
                        </m:sSubPr>
                        <m:e>
                          <m:acc>
                            <m:accPr>
                              <m:chr m:val="̇"/>
                              <m:ctrlPr>
                                <a:rPr lang="en-US" altLang="zh-TW" sz="1600" i="1">
                                  <a:latin typeface="Cambria Math" panose="02040503050406030204" pitchFamily="18" charset="0"/>
                                </a:rPr>
                              </m:ctrlPr>
                            </m:accPr>
                            <m:e>
                              <m:r>
                                <a:rPr lang="en-US" altLang="zh-TW" sz="1600" i="1">
                                  <a:latin typeface="Cambria Math" panose="02040503050406030204" pitchFamily="18" charset="0"/>
                                </a:rPr>
                                <m:t>𝑇</m:t>
                              </m:r>
                            </m:e>
                          </m:acc>
                        </m:e>
                        <m:sub>
                          <m:r>
                            <a:rPr lang="en-US" altLang="zh-TW" sz="1600" i="1">
                              <a:latin typeface="Cambria Math" panose="02040503050406030204" pitchFamily="18" charset="0"/>
                            </a:rPr>
                            <m:t>𝐷𝑖𝑎</m:t>
                          </m:r>
                        </m:sub>
                      </m:sSub>
                      <m:r>
                        <a:rPr lang="en-US" altLang="zh-TW" sz="1600" b="0" i="1" smtClean="0">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𝐶</m:t>
                          </m:r>
                        </m:e>
                        <m:sub>
                          <m:r>
                            <a:rPr lang="en-US" altLang="zh-TW" sz="1600" i="1">
                              <a:latin typeface="Cambria Math" panose="02040503050406030204" pitchFamily="18" charset="0"/>
                            </a:rPr>
                            <m:t>𝑝</m:t>
                          </m:r>
                        </m:sub>
                      </m:sSub>
                      <m:f>
                        <m:fPr>
                          <m:ctrlPr>
                            <a:rPr lang="en-US" altLang="zh-TW" sz="1600" i="1" smtClean="0">
                              <a:latin typeface="Cambria Math" panose="02040503050406030204" pitchFamily="18" charset="0"/>
                            </a:rPr>
                          </m:ctrlPr>
                        </m:fPr>
                        <m:num>
                          <m:r>
                            <a:rPr lang="en-US" altLang="zh-TW" sz="1600" i="1" smtClean="0">
                              <a:latin typeface="Cambria Math" panose="02040503050406030204" pitchFamily="18" charset="0"/>
                            </a:rPr>
                            <m:t>𝑑</m:t>
                          </m:r>
                          <m:r>
                            <a:rPr lang="en-US" altLang="zh-TW" sz="1600" b="0" i="1" smtClean="0">
                              <a:latin typeface="Cambria Math" panose="02040503050406030204" pitchFamily="18" charset="0"/>
                            </a:rPr>
                            <m:t>𝑇</m:t>
                          </m:r>
                        </m:num>
                        <m:den>
                          <m:r>
                            <a:rPr lang="en-US" altLang="zh-TW" sz="1600" i="1" smtClean="0">
                              <a:latin typeface="Cambria Math" panose="02040503050406030204" pitchFamily="18" charset="0"/>
                            </a:rPr>
                            <m:t>𝑑</m:t>
                          </m:r>
                          <m:r>
                            <a:rPr lang="en-US" altLang="zh-TW" sz="1600" b="0" i="1" smtClean="0">
                              <a:latin typeface="Cambria Math" panose="02040503050406030204" pitchFamily="18" charset="0"/>
                            </a:rPr>
                            <m:t>𝑡</m:t>
                          </m:r>
                        </m:den>
                      </m:f>
                    </m:oMath>
                  </m:oMathPara>
                </a14:m>
                <a:endParaRPr lang="zh-TW" altLang="en-US" sz="1600" dirty="0"/>
              </a:p>
            </p:txBody>
          </p:sp>
        </mc:Choice>
        <mc:Fallback xmlns="">
          <p:sp>
            <p:nvSpPr>
              <p:cNvPr id="11" name="文字方塊 10">
                <a:extLst>
                  <a:ext uri="{FF2B5EF4-FFF2-40B4-BE49-F238E27FC236}">
                    <a16:creationId xmlns:a16="http://schemas.microsoft.com/office/drawing/2014/main" id="{2D9F1A1B-850C-4C46-A0AE-D5360DF89085}"/>
                  </a:ext>
                </a:extLst>
              </p:cNvPr>
              <p:cNvSpPr txBox="1">
                <a:spLocks noRot="1" noChangeAspect="1" noMove="1" noResize="1" noEditPoints="1" noAdjustHandles="1" noChangeArrowheads="1" noChangeShapeType="1" noTextEdit="1"/>
              </p:cNvSpPr>
              <p:nvPr/>
            </p:nvSpPr>
            <p:spPr>
              <a:xfrm>
                <a:off x="4103493" y="5387976"/>
                <a:ext cx="1900014" cy="559833"/>
              </a:xfrm>
              <a:prstGeom prst="rect">
                <a:avLst/>
              </a:prstGeom>
              <a:blipFill>
                <a:blip r:embed="rId8"/>
                <a:stretch>
                  <a:fillRect/>
                </a:stretch>
              </a:blipFill>
            </p:spPr>
            <p:txBody>
              <a:bodyPr/>
              <a:lstStyle/>
              <a:p>
                <a:r>
                  <a:rPr lang="zh-TW" altLang="en-US">
                    <a:noFill/>
                  </a:rPr>
                  <a:t> </a:t>
                </a:r>
              </a:p>
            </p:txBody>
          </p:sp>
        </mc:Fallback>
      </mc:AlternateContent>
      <p:sp>
        <p:nvSpPr>
          <p:cNvPr id="12" name="文字方塊 11">
            <a:extLst>
              <a:ext uri="{FF2B5EF4-FFF2-40B4-BE49-F238E27FC236}">
                <a16:creationId xmlns:a16="http://schemas.microsoft.com/office/drawing/2014/main" id="{18AD0F85-C5CB-49AB-9151-FA881D37AEBB}"/>
              </a:ext>
            </a:extLst>
          </p:cNvPr>
          <p:cNvSpPr txBox="1"/>
          <p:nvPr/>
        </p:nvSpPr>
        <p:spPr>
          <a:xfrm>
            <a:off x="7257767" y="3018953"/>
            <a:ext cx="2294467" cy="338554"/>
          </a:xfrm>
          <a:prstGeom prst="rect">
            <a:avLst/>
          </a:prstGeom>
          <a:noFill/>
        </p:spPr>
        <p:txBody>
          <a:bodyPr wrap="square" rtlCol="0">
            <a:spAutoFit/>
          </a:bodyPr>
          <a:lstStyle/>
          <a:p>
            <a:r>
              <a:rPr lang="en-US" altLang="zh-TW" sz="1600" dirty="0"/>
              <a:t>(static stability parameter)</a:t>
            </a:r>
            <a:endParaRPr lang="zh-TW" altLang="en-US" sz="1600" dirty="0"/>
          </a:p>
        </p:txBody>
      </p:sp>
      <p:sp>
        <p:nvSpPr>
          <p:cNvPr id="13" name="文字方塊 12">
            <a:extLst>
              <a:ext uri="{FF2B5EF4-FFF2-40B4-BE49-F238E27FC236}">
                <a16:creationId xmlns:a16="http://schemas.microsoft.com/office/drawing/2014/main" id="{2B310ED1-8A1E-451F-A72E-5AB015EF87BC}"/>
              </a:ext>
            </a:extLst>
          </p:cNvPr>
          <p:cNvSpPr txBox="1"/>
          <p:nvPr/>
        </p:nvSpPr>
        <p:spPr>
          <a:xfrm>
            <a:off x="7257767" y="5498615"/>
            <a:ext cx="3109666" cy="338554"/>
          </a:xfrm>
          <a:prstGeom prst="rect">
            <a:avLst/>
          </a:prstGeom>
          <a:noFill/>
        </p:spPr>
        <p:txBody>
          <a:bodyPr wrap="square" rtlCol="0">
            <a:spAutoFit/>
          </a:bodyPr>
          <a:lstStyle/>
          <a:p>
            <a:r>
              <a:rPr lang="en-US" altLang="zh-TW" sz="1600" dirty="0"/>
              <a:t>(diabatic heating rate per unit mass)</a:t>
            </a:r>
            <a:endParaRPr lang="zh-TW" altLang="en-US" sz="1600" dirty="0"/>
          </a:p>
        </p:txBody>
      </p:sp>
      <p:sp>
        <p:nvSpPr>
          <p:cNvPr id="14" name="文字方塊 13">
            <a:extLst>
              <a:ext uri="{FF2B5EF4-FFF2-40B4-BE49-F238E27FC236}">
                <a16:creationId xmlns:a16="http://schemas.microsoft.com/office/drawing/2014/main" id="{8E057FF4-16A7-4A5E-8687-9B4BA98B7038}"/>
              </a:ext>
            </a:extLst>
          </p:cNvPr>
          <p:cNvSpPr txBox="1"/>
          <p:nvPr/>
        </p:nvSpPr>
        <p:spPr>
          <a:xfrm>
            <a:off x="7257767" y="3561647"/>
            <a:ext cx="1022634" cy="338554"/>
          </a:xfrm>
          <a:prstGeom prst="rect">
            <a:avLst/>
          </a:prstGeom>
          <a:noFill/>
        </p:spPr>
        <p:txBody>
          <a:bodyPr wrap="square" rtlCol="0">
            <a:spAutoFit/>
          </a:bodyPr>
          <a:lstStyle/>
          <a:p>
            <a:r>
              <a:rPr lang="en-US" altLang="zh-TW" sz="1600" dirty="0"/>
              <a:t>(Q-vector)</a:t>
            </a:r>
            <a:endParaRPr lang="zh-TW" altLang="en-US" sz="1600" dirty="0"/>
          </a:p>
        </p:txBody>
      </p:sp>
      <p:sp>
        <p:nvSpPr>
          <p:cNvPr id="15" name="文字方塊 14">
            <a:extLst>
              <a:ext uri="{FF2B5EF4-FFF2-40B4-BE49-F238E27FC236}">
                <a16:creationId xmlns:a16="http://schemas.microsoft.com/office/drawing/2014/main" id="{62533724-2050-4EBE-A1D3-F5AEA0A3173D}"/>
              </a:ext>
            </a:extLst>
          </p:cNvPr>
          <p:cNvSpPr txBox="1"/>
          <p:nvPr/>
        </p:nvSpPr>
        <p:spPr>
          <a:xfrm>
            <a:off x="7257767" y="4152667"/>
            <a:ext cx="2893766" cy="338554"/>
          </a:xfrm>
          <a:prstGeom prst="rect">
            <a:avLst/>
          </a:prstGeom>
          <a:noFill/>
        </p:spPr>
        <p:txBody>
          <a:bodyPr wrap="square" rtlCol="0">
            <a:spAutoFit/>
          </a:bodyPr>
          <a:lstStyle/>
          <a:p>
            <a:r>
              <a:rPr lang="en-US" altLang="zh-TW" sz="1600" dirty="0"/>
              <a:t>(the first component of Q-vector)</a:t>
            </a:r>
            <a:endParaRPr lang="zh-TW" altLang="en-US" sz="1600" dirty="0"/>
          </a:p>
        </p:txBody>
      </p:sp>
      <p:sp>
        <p:nvSpPr>
          <p:cNvPr id="16" name="文字方塊 15">
            <a:extLst>
              <a:ext uri="{FF2B5EF4-FFF2-40B4-BE49-F238E27FC236}">
                <a16:creationId xmlns:a16="http://schemas.microsoft.com/office/drawing/2014/main" id="{677F9D9C-35C0-4608-BDBC-861AE599E315}"/>
              </a:ext>
            </a:extLst>
          </p:cNvPr>
          <p:cNvSpPr txBox="1"/>
          <p:nvPr/>
        </p:nvSpPr>
        <p:spPr>
          <a:xfrm>
            <a:off x="7257767" y="4881619"/>
            <a:ext cx="3189266" cy="338554"/>
          </a:xfrm>
          <a:prstGeom prst="rect">
            <a:avLst/>
          </a:prstGeom>
          <a:noFill/>
        </p:spPr>
        <p:txBody>
          <a:bodyPr wrap="square" rtlCol="0">
            <a:spAutoFit/>
          </a:bodyPr>
          <a:lstStyle/>
          <a:p>
            <a:r>
              <a:rPr lang="en-US" altLang="zh-TW" sz="1600" dirty="0"/>
              <a:t>(the second component of Q-vector)</a:t>
            </a:r>
            <a:endParaRPr lang="zh-TW" altLang="en-US" sz="1600" dirty="0"/>
          </a:p>
        </p:txBody>
      </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E014790D-D788-4056-8122-89174DE905FD}"/>
                  </a:ext>
                </a:extLst>
              </p:cNvPr>
              <p:cNvSpPr txBox="1"/>
              <p:nvPr/>
            </p:nvSpPr>
            <p:spPr>
              <a:xfrm>
                <a:off x="4573393" y="5952018"/>
                <a:ext cx="960214" cy="61645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𝜅</m:t>
                      </m:r>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𝑅</m:t>
                              </m:r>
                            </m:e>
                            <m:sub>
                              <m:r>
                                <a:rPr lang="en-US" altLang="zh-TW" sz="1600" b="0" i="1" smtClean="0">
                                  <a:latin typeface="Cambria Math" panose="02040503050406030204" pitchFamily="18" charset="0"/>
                                </a:rPr>
                                <m:t>𝑑</m:t>
                              </m:r>
                            </m:sub>
                          </m:sSub>
                        </m:num>
                        <m:den>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𝐶</m:t>
                              </m:r>
                            </m:e>
                            <m:sub>
                              <m:r>
                                <a:rPr lang="en-US" altLang="zh-TW" sz="1600" b="0" i="1" smtClean="0">
                                  <a:latin typeface="Cambria Math" panose="02040503050406030204" pitchFamily="18" charset="0"/>
                                </a:rPr>
                                <m:t>𝑝</m:t>
                              </m:r>
                            </m:sub>
                          </m:sSub>
                        </m:den>
                      </m:f>
                    </m:oMath>
                  </m:oMathPara>
                </a14:m>
                <a:endParaRPr lang="zh-TW" altLang="en-US" sz="1600" dirty="0"/>
              </a:p>
            </p:txBody>
          </p:sp>
        </mc:Choice>
        <mc:Fallback xmlns="">
          <p:sp>
            <p:nvSpPr>
              <p:cNvPr id="17" name="文字方塊 16">
                <a:extLst>
                  <a:ext uri="{FF2B5EF4-FFF2-40B4-BE49-F238E27FC236}">
                    <a16:creationId xmlns:a16="http://schemas.microsoft.com/office/drawing/2014/main" id="{E014790D-D788-4056-8122-89174DE905FD}"/>
                  </a:ext>
                </a:extLst>
              </p:cNvPr>
              <p:cNvSpPr txBox="1">
                <a:spLocks noRot="1" noChangeAspect="1" noMove="1" noResize="1" noEditPoints="1" noAdjustHandles="1" noChangeArrowheads="1" noChangeShapeType="1" noTextEdit="1"/>
              </p:cNvSpPr>
              <p:nvPr/>
            </p:nvSpPr>
            <p:spPr>
              <a:xfrm>
                <a:off x="4573393" y="5952018"/>
                <a:ext cx="960214" cy="616451"/>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2BFC054E-0671-4660-842C-2D3BD690CF44}"/>
                  </a:ext>
                </a:extLst>
              </p:cNvPr>
              <p:cNvSpPr txBox="1"/>
              <p:nvPr/>
            </p:nvSpPr>
            <p:spPr>
              <a:xfrm>
                <a:off x="7971214" y="1990326"/>
                <a:ext cx="2196714" cy="65056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en-US" altLang="zh-TW"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ctrlPr>
                            <a:rPr lang="en-US" altLang="zh-TW" sz="1600" i="1">
                              <a:latin typeface="Cambria Math" panose="02040503050406030204" pitchFamily="18" charset="0"/>
                            </a:rPr>
                          </m:ctrlPr>
                        </m:dPr>
                        <m:e>
                          <m:r>
                            <a:rPr lang="zh-TW" altLang="en-US" sz="1600" i="1">
                              <a:latin typeface="Cambria Math" panose="02040503050406030204" pitchFamily="18" charset="0"/>
                            </a:rPr>
                            <m:t>𝜎</m:t>
                          </m:r>
                          <m:sSup>
                            <m:sSupPr>
                              <m:ctrlPr>
                                <a:rPr lang="en-US" altLang="zh-TW" sz="1600" i="1">
                                  <a:latin typeface="Cambria Math" panose="02040503050406030204" pitchFamily="18" charset="0"/>
                                </a:rPr>
                              </m:ctrlPr>
                            </m:sSupPr>
                            <m:e>
                              <m:r>
                                <m:rPr>
                                  <m:sty m:val="p"/>
                                </m:rPr>
                                <a:rPr lang="en-US" altLang="zh-TW" sz="1600" i="1">
                                  <a:latin typeface="Cambria Math" panose="02040503050406030204" pitchFamily="18" charset="0"/>
                                  <a:ea typeface="Cambria Math" panose="02040503050406030204" pitchFamily="18" charset="0"/>
                                </a:rPr>
                                <m:t>∇</m:t>
                              </m:r>
                            </m:e>
                            <m:sup>
                              <m:r>
                                <a:rPr lang="en-US" altLang="zh-TW" sz="1600" i="1">
                                  <a:latin typeface="Cambria Math" panose="02040503050406030204" pitchFamily="18" charset="0"/>
                                </a:rPr>
                                <m:t>2</m:t>
                              </m:r>
                            </m:sup>
                          </m:sSup>
                          <m:r>
                            <a:rPr lang="en-US" altLang="zh-TW" sz="1600" i="1">
                              <a:latin typeface="Cambria Math" panose="02040503050406030204" pitchFamily="18" charset="0"/>
                            </a:rPr>
                            <m:t>+</m:t>
                          </m:r>
                          <m:sSup>
                            <m:sSupPr>
                              <m:ctrlPr>
                                <a:rPr lang="en-US" altLang="zh-TW" sz="1600" i="1">
                                  <a:latin typeface="Cambria Math" panose="02040503050406030204" pitchFamily="18" charset="0"/>
                                </a:rPr>
                              </m:ctrlPr>
                            </m:sSupPr>
                            <m:e>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𝑓</m:t>
                                  </m:r>
                                </m:e>
                                <m:sub>
                                  <m:r>
                                    <a:rPr lang="en-US" altLang="zh-TW" sz="1600" i="1">
                                      <a:latin typeface="Cambria Math" panose="02040503050406030204" pitchFamily="18" charset="0"/>
                                    </a:rPr>
                                    <m:t>0</m:t>
                                  </m:r>
                                </m:sub>
                              </m:sSub>
                            </m:e>
                            <m:sup>
                              <m:r>
                                <a:rPr lang="en-US" altLang="zh-TW" sz="1600" i="1">
                                  <a:latin typeface="Cambria Math" panose="02040503050406030204" pitchFamily="18" charset="0"/>
                                </a:rPr>
                                <m:t>2</m:t>
                              </m:r>
                            </m:sup>
                          </m:sSup>
                          <m:f>
                            <m:fPr>
                              <m:ctrlPr>
                                <a:rPr lang="en-US" altLang="zh-TW" sz="1600" i="1">
                                  <a:latin typeface="Cambria Math" panose="02040503050406030204" pitchFamily="18" charset="0"/>
                                </a:rPr>
                              </m:ctrlPr>
                            </m:fPr>
                            <m:num>
                              <m:sSup>
                                <m:sSupPr>
                                  <m:ctrlPr>
                                    <a:rPr lang="en-US" altLang="zh-TW" sz="1600" i="1">
                                      <a:latin typeface="Cambria Math" panose="02040503050406030204" pitchFamily="18" charset="0"/>
                                    </a:rPr>
                                  </m:ctrlPr>
                                </m:sSupPr>
                                <m:e>
                                  <m:r>
                                    <a:rPr lang="zh-TW" altLang="en-US" sz="1600" i="1">
                                      <a:latin typeface="Cambria Math" panose="02040503050406030204" pitchFamily="18" charset="0"/>
                                    </a:rPr>
                                    <m:t>𝜕</m:t>
                                  </m:r>
                                </m:e>
                                <m:sup>
                                  <m:r>
                                    <a:rPr lang="en-US" altLang="zh-TW" sz="1600" i="1">
                                      <a:latin typeface="Cambria Math" panose="02040503050406030204" pitchFamily="18" charset="0"/>
                                    </a:rPr>
                                    <m:t>2</m:t>
                                  </m:r>
                                </m:sup>
                              </m:sSup>
                            </m:num>
                            <m:den>
                              <m:r>
                                <a:rPr lang="zh-TW" altLang="en-US" sz="1600" i="1">
                                  <a:latin typeface="Cambria Math" panose="02040503050406030204" pitchFamily="18" charset="0"/>
                                </a:rPr>
                                <m:t>𝜕</m:t>
                              </m:r>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𝑝</m:t>
                                  </m:r>
                                </m:e>
                                <m:sup>
                                  <m:r>
                                    <a:rPr lang="en-US" altLang="zh-TW" sz="1600" i="1">
                                      <a:latin typeface="Cambria Math" panose="02040503050406030204" pitchFamily="18" charset="0"/>
                                    </a:rPr>
                                    <m:t>2</m:t>
                                  </m:r>
                                </m:sup>
                              </m:sSup>
                            </m:den>
                          </m:f>
                        </m:e>
                      </m:d>
                    </m:oMath>
                  </m:oMathPara>
                </a14:m>
                <a:endParaRPr lang="zh-TW" altLang="en-US" sz="1600" dirty="0"/>
              </a:p>
            </p:txBody>
          </p:sp>
        </mc:Choice>
        <mc:Fallback xmlns="">
          <p:sp>
            <p:nvSpPr>
              <p:cNvPr id="18" name="文字方塊 17">
                <a:extLst>
                  <a:ext uri="{FF2B5EF4-FFF2-40B4-BE49-F238E27FC236}">
                    <a16:creationId xmlns:a16="http://schemas.microsoft.com/office/drawing/2014/main" id="{2BFC054E-0671-4660-842C-2D3BD690CF44}"/>
                  </a:ext>
                </a:extLst>
              </p:cNvPr>
              <p:cNvSpPr txBox="1">
                <a:spLocks noRot="1" noChangeAspect="1" noMove="1" noResize="1" noEditPoints="1" noAdjustHandles="1" noChangeArrowheads="1" noChangeShapeType="1" noTextEdit="1"/>
              </p:cNvSpPr>
              <p:nvPr/>
            </p:nvSpPr>
            <p:spPr>
              <a:xfrm>
                <a:off x="7971214" y="1990326"/>
                <a:ext cx="2196714" cy="650563"/>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66672FB8-0FE9-4BCB-97B8-01CF17C7A9B9}"/>
                  </a:ext>
                </a:extLst>
              </p:cNvPr>
              <p:cNvSpPr txBox="1"/>
              <p:nvPr/>
            </p:nvSpPr>
            <p:spPr>
              <a:xfrm>
                <a:off x="7273701" y="6081476"/>
                <a:ext cx="1979168" cy="357534"/>
              </a:xfrm>
              <a:prstGeom prst="rect">
                <a:avLst/>
              </a:prstGeom>
              <a:noFill/>
            </p:spPr>
            <p:txBody>
              <a:bodyPr wrap="square" rtlCol="0">
                <a:spAutoFit/>
              </a:bodyPr>
              <a:lstStyle/>
              <a:p>
                <a:r>
                  <a:rPr lang="en-US" altLang="zh-TW" sz="1600" dirty="0"/>
                  <a:t>(the ratio of </a:t>
                </a:r>
                <a14:m>
                  <m:oMath xmlns:m="http://schemas.openxmlformats.org/officeDocument/2006/math">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𝑅</m:t>
                        </m:r>
                      </m:e>
                      <m:sub>
                        <m:r>
                          <a:rPr lang="en-US" altLang="zh-TW" sz="1600" b="0" i="1" smtClean="0">
                            <a:latin typeface="Cambria Math" panose="02040503050406030204" pitchFamily="18" charset="0"/>
                          </a:rPr>
                          <m:t>𝑑</m:t>
                        </m:r>
                      </m:sub>
                    </m:sSub>
                  </m:oMath>
                </a14:m>
                <a:r>
                  <a:rPr lang="en-US" altLang="zh-TW" sz="1600" dirty="0"/>
                  <a:t> to </a:t>
                </a:r>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𝐶</m:t>
                        </m:r>
                      </m:e>
                      <m:sub>
                        <m:r>
                          <a:rPr lang="en-US" altLang="zh-TW" sz="1600" i="1">
                            <a:latin typeface="Cambria Math" panose="02040503050406030204" pitchFamily="18" charset="0"/>
                          </a:rPr>
                          <m:t>𝑝</m:t>
                        </m:r>
                      </m:sub>
                    </m:sSub>
                  </m:oMath>
                </a14:m>
                <a:r>
                  <a:rPr lang="en-US" altLang="zh-TW" sz="1600" dirty="0"/>
                  <a:t>)</a:t>
                </a:r>
                <a:endParaRPr lang="zh-TW" altLang="en-US" sz="1600" dirty="0"/>
              </a:p>
            </p:txBody>
          </p:sp>
        </mc:Choice>
        <mc:Fallback xmlns="">
          <p:sp>
            <p:nvSpPr>
              <p:cNvPr id="19" name="文字方塊 18">
                <a:extLst>
                  <a:ext uri="{FF2B5EF4-FFF2-40B4-BE49-F238E27FC236}">
                    <a16:creationId xmlns:a16="http://schemas.microsoft.com/office/drawing/2014/main" id="{66672FB8-0FE9-4BCB-97B8-01CF17C7A9B9}"/>
                  </a:ext>
                </a:extLst>
              </p:cNvPr>
              <p:cNvSpPr txBox="1">
                <a:spLocks noRot="1" noChangeAspect="1" noMove="1" noResize="1" noEditPoints="1" noAdjustHandles="1" noChangeArrowheads="1" noChangeShapeType="1" noTextEdit="1"/>
              </p:cNvSpPr>
              <p:nvPr/>
            </p:nvSpPr>
            <p:spPr>
              <a:xfrm>
                <a:off x="7273701" y="6081476"/>
                <a:ext cx="1979168" cy="357534"/>
              </a:xfrm>
              <a:prstGeom prst="rect">
                <a:avLst/>
              </a:prstGeom>
              <a:blipFill>
                <a:blip r:embed="rId11"/>
                <a:stretch>
                  <a:fillRect l="-1538" t="-3448" r="-4923" b="-1896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9736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9" y="0"/>
            <a:ext cx="11761200" cy="1008000"/>
          </a:xfrm>
        </p:spPr>
        <p:txBody>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43200"/>
            <a:ext cx="11432187" cy="5528838"/>
          </a:xfrm>
        </p:spPr>
        <p:txBody>
          <a:bodyPr>
            <a:normAutofit/>
          </a:bodyPr>
          <a:lstStyle/>
          <a:p>
            <a:pPr algn="just"/>
            <a:r>
              <a:rPr lang="en-US" altLang="zh-TW" sz="2300" b="1" dirty="0"/>
              <a:t>Q-vector form of the QG</a:t>
            </a:r>
            <a:r>
              <a:rPr lang="zh-TW" altLang="en-US" sz="2300" b="1" dirty="0"/>
              <a:t> </a:t>
            </a:r>
            <a:r>
              <a:rPr lang="en-US" altLang="zh-TW" sz="2300" b="1" dirty="0"/>
              <a:t>omega equation:</a:t>
            </a:r>
          </a:p>
          <a:p>
            <a:pPr marL="230400" indent="0" algn="just">
              <a:buNone/>
            </a:pPr>
            <a:r>
              <a:rPr lang="en-US" altLang="zh-TW" sz="2300" dirty="0"/>
              <a:t>The physical meaning for each term in the Q-vector form of the QG omega equation is</a:t>
            </a:r>
          </a:p>
          <a:p>
            <a:pPr marL="0" indent="0" algn="just">
              <a:buNone/>
            </a:pPr>
            <a:endParaRPr lang="en-US" altLang="zh-TW" sz="2400" dirty="0"/>
          </a:p>
          <a:p>
            <a:pPr marL="0" indent="0" algn="just">
              <a:buNone/>
            </a:pPr>
            <a:r>
              <a:rPr lang="en-US" altLang="zh-TW" sz="2400" dirty="0"/>
              <a:t>   </a:t>
            </a:r>
          </a:p>
          <a:p>
            <a:pPr marL="0" indent="0" algn="just">
              <a:buNone/>
            </a:pPr>
            <a:endParaRPr lang="en-US" altLang="zh-TW" sz="2400" dirty="0"/>
          </a:p>
          <a:p>
            <a:pPr marL="0" indent="0" algn="just">
              <a:buNone/>
            </a:pPr>
            <a:endParaRPr lang="en-US" altLang="zh-TW" sz="2400" dirty="0"/>
          </a:p>
          <a:p>
            <a:pPr marL="0" indent="0" algn="just">
              <a:buNone/>
            </a:pPr>
            <a:endParaRPr lang="en-US" altLang="zh-TW" sz="2400" dirty="0"/>
          </a:p>
          <a:p>
            <a:pPr marL="0" indent="0" algn="just">
              <a:buNone/>
            </a:pPr>
            <a:r>
              <a:rPr lang="zh-TW" altLang="en-US" sz="2400" dirty="0"/>
              <a:t>  </a:t>
            </a:r>
            <a:r>
              <a:rPr lang="en-US" altLang="zh-TW" sz="2300" dirty="0"/>
              <a:t>Also, their resulting vertical motion can be expressed mathematically as</a:t>
            </a:r>
          </a:p>
          <a:p>
            <a:pPr marL="0" indent="0" algn="just">
              <a:buNone/>
            </a:pPr>
            <a:endParaRPr lang="en-US" altLang="zh-TW" sz="2000" dirty="0"/>
          </a:p>
          <a:p>
            <a:pPr marL="0" indent="0" algn="just">
              <a:spcBef>
                <a:spcPts val="2400"/>
              </a:spcBef>
              <a:buNone/>
            </a:pPr>
            <a:r>
              <a:rPr lang="en-US" altLang="zh-TW" sz="2400" dirty="0"/>
              <a:t>  </a:t>
            </a:r>
            <a:r>
              <a:rPr lang="en-US" altLang="zh-TW" sz="2300" dirty="0"/>
              <a:t>Hence, the </a:t>
            </a:r>
            <a:r>
              <a:rPr lang="en-US" altLang="zh-TW" sz="2300" b="1" dirty="0">
                <a:solidFill>
                  <a:srgbClr val="FF0000"/>
                </a:solidFill>
              </a:rPr>
              <a:t>QG vertical motion</a:t>
            </a:r>
            <a:r>
              <a:rPr lang="en-US" altLang="zh-TW" sz="2300" dirty="0"/>
              <a:t> is then represented by linearly combining each term as</a:t>
            </a:r>
          </a:p>
          <a:p>
            <a:pPr marL="0" indent="0" algn="just">
              <a:buNone/>
            </a:pPr>
            <a:endParaRPr lang="en-US" altLang="zh-TW" sz="2200" dirty="0"/>
          </a:p>
          <a:p>
            <a:pPr marL="0" indent="0" algn="just">
              <a:buNone/>
            </a:pPr>
            <a:endParaRPr lang="en-US" altLang="zh-TW" sz="2400" dirty="0"/>
          </a:p>
          <a:p>
            <a:pPr algn="just"/>
            <a:endParaRPr lang="zh-TW" altLang="en-US" sz="2400" dirty="0"/>
          </a:p>
          <a:p>
            <a:pPr algn="just"/>
            <a:endParaRPr lang="zh-TW" altLang="en-US" sz="24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4" name="文字方塊 3">
                <a:extLst>
                  <a:ext uri="{FF2B5EF4-FFF2-40B4-BE49-F238E27FC236}">
                    <a16:creationId xmlns:a16="http://schemas.microsoft.com/office/drawing/2014/main" id="{AAA5FD06-0E0E-45E1-8602-9A5058F748BA}"/>
                  </a:ext>
                </a:extLst>
              </p:cNvPr>
              <p:cNvSpPr txBox="1"/>
              <p:nvPr/>
            </p:nvSpPr>
            <p:spPr>
              <a:xfrm>
                <a:off x="3237167" y="1822615"/>
                <a:ext cx="4994643" cy="6505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TW" sz="1600" i="1" smtClean="0">
                              <a:latin typeface="Cambria Math" panose="02040503050406030204" pitchFamily="18" charset="0"/>
                            </a:rPr>
                          </m:ctrlPr>
                        </m:dPr>
                        <m:e>
                          <m:r>
                            <a:rPr lang="zh-TW" altLang="en-US" sz="1600" i="1">
                              <a:latin typeface="Cambria Math" panose="02040503050406030204" pitchFamily="18" charset="0"/>
                            </a:rPr>
                            <m:t>𝜎</m:t>
                          </m:r>
                          <m:sSup>
                            <m:sSupPr>
                              <m:ctrlPr>
                                <a:rPr lang="en-US" altLang="zh-TW" sz="1600" i="1">
                                  <a:latin typeface="Cambria Math" panose="02040503050406030204" pitchFamily="18" charset="0"/>
                                </a:rPr>
                              </m:ctrlPr>
                            </m:sSupPr>
                            <m:e>
                              <m:r>
                                <m:rPr>
                                  <m:sty m:val="p"/>
                                </m:rPr>
                                <a:rPr lang="en-US" altLang="zh-TW" sz="1600" i="1">
                                  <a:latin typeface="Cambria Math" panose="02040503050406030204" pitchFamily="18" charset="0"/>
                                  <a:ea typeface="Cambria Math" panose="02040503050406030204" pitchFamily="18" charset="0"/>
                                </a:rPr>
                                <m:t>∇</m:t>
                              </m:r>
                            </m:e>
                            <m:sup>
                              <m:r>
                                <a:rPr lang="en-US" altLang="zh-TW" sz="1600" i="1">
                                  <a:latin typeface="Cambria Math" panose="02040503050406030204" pitchFamily="18" charset="0"/>
                                </a:rPr>
                                <m:t>2</m:t>
                              </m:r>
                            </m:sup>
                          </m:sSup>
                          <m:r>
                            <a:rPr lang="en-US" altLang="zh-TW" sz="1600" i="1">
                              <a:latin typeface="Cambria Math" panose="02040503050406030204" pitchFamily="18" charset="0"/>
                            </a:rPr>
                            <m:t>+</m:t>
                          </m:r>
                          <m:sSup>
                            <m:sSupPr>
                              <m:ctrlPr>
                                <a:rPr lang="en-US" altLang="zh-TW" sz="1600" i="1">
                                  <a:latin typeface="Cambria Math" panose="02040503050406030204" pitchFamily="18" charset="0"/>
                                </a:rPr>
                              </m:ctrlPr>
                            </m:sSupPr>
                            <m:e>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𝑓</m:t>
                                  </m:r>
                                </m:e>
                                <m:sub>
                                  <m:r>
                                    <a:rPr lang="en-US" altLang="zh-TW" sz="1600" i="1">
                                      <a:latin typeface="Cambria Math" panose="02040503050406030204" pitchFamily="18" charset="0"/>
                                    </a:rPr>
                                    <m:t>0</m:t>
                                  </m:r>
                                </m:sub>
                              </m:sSub>
                            </m:e>
                            <m:sup>
                              <m:r>
                                <a:rPr lang="en-US" altLang="zh-TW" sz="1600" i="1">
                                  <a:latin typeface="Cambria Math" panose="02040503050406030204" pitchFamily="18" charset="0"/>
                                </a:rPr>
                                <m:t>2</m:t>
                              </m:r>
                            </m:sup>
                          </m:sSup>
                          <m:f>
                            <m:fPr>
                              <m:ctrlPr>
                                <a:rPr lang="en-US" altLang="zh-TW" sz="1600" i="1">
                                  <a:latin typeface="Cambria Math" panose="02040503050406030204" pitchFamily="18" charset="0"/>
                                </a:rPr>
                              </m:ctrlPr>
                            </m:fPr>
                            <m:num>
                              <m:sSup>
                                <m:sSupPr>
                                  <m:ctrlPr>
                                    <a:rPr lang="en-US" altLang="zh-TW" sz="1600" i="1">
                                      <a:latin typeface="Cambria Math" panose="02040503050406030204" pitchFamily="18" charset="0"/>
                                    </a:rPr>
                                  </m:ctrlPr>
                                </m:sSupPr>
                                <m:e>
                                  <m:r>
                                    <a:rPr lang="zh-TW" altLang="en-US" sz="1600" i="1">
                                      <a:latin typeface="Cambria Math" panose="02040503050406030204" pitchFamily="18" charset="0"/>
                                    </a:rPr>
                                    <m:t>𝜕</m:t>
                                  </m:r>
                                </m:e>
                                <m:sup>
                                  <m:r>
                                    <a:rPr lang="en-US" altLang="zh-TW" sz="1600" i="1">
                                      <a:latin typeface="Cambria Math" panose="02040503050406030204" pitchFamily="18" charset="0"/>
                                    </a:rPr>
                                    <m:t>2</m:t>
                                  </m:r>
                                </m:sup>
                              </m:sSup>
                            </m:num>
                            <m:den>
                              <m:r>
                                <a:rPr lang="zh-TW" altLang="en-US" sz="1600" i="1">
                                  <a:latin typeface="Cambria Math" panose="02040503050406030204" pitchFamily="18" charset="0"/>
                                </a:rPr>
                                <m:t>𝜕</m:t>
                              </m:r>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𝑝</m:t>
                                  </m:r>
                                </m:e>
                                <m:sup>
                                  <m:r>
                                    <a:rPr lang="en-US" altLang="zh-TW" sz="1600" i="1">
                                      <a:latin typeface="Cambria Math" panose="02040503050406030204" pitchFamily="18" charset="0"/>
                                    </a:rPr>
                                    <m:t>2</m:t>
                                  </m:r>
                                </m:sup>
                              </m:sSup>
                            </m:den>
                          </m:f>
                        </m:e>
                      </m:d>
                      <m:r>
                        <a:rPr lang="zh-TW" altLang="en-US" sz="1600" i="1" smtClean="0">
                          <a:latin typeface="Cambria Math" panose="02040503050406030204" pitchFamily="18" charset="0"/>
                        </a:rPr>
                        <m:t>𝜔</m:t>
                      </m:r>
                      <m:r>
                        <a:rPr lang="en-US" altLang="zh-TW" sz="1600" b="0" i="1" smtClean="0">
                          <a:latin typeface="Cambria Math" panose="02040503050406030204" pitchFamily="18" charset="0"/>
                        </a:rPr>
                        <m:t>=</m:t>
                      </m:r>
                      <m:r>
                        <a:rPr lang="en-US" altLang="zh-TW" sz="1600" b="0" i="1" smtClean="0">
                          <a:solidFill>
                            <a:srgbClr val="FF0000"/>
                          </a:solidFill>
                          <a:latin typeface="Cambria Math" panose="02040503050406030204" pitchFamily="18" charset="0"/>
                        </a:rPr>
                        <m:t>−2</m:t>
                      </m:r>
                      <m:r>
                        <m:rPr>
                          <m:sty m:val="p"/>
                        </m:rPr>
                        <a:rPr lang="en-US" altLang="zh-TW" sz="1600" b="0" i="1" smtClean="0">
                          <a:solidFill>
                            <a:srgbClr val="FF0000"/>
                          </a:solidFill>
                          <a:latin typeface="Cambria Math" panose="02040503050406030204" pitchFamily="18" charset="0"/>
                          <a:ea typeface="Cambria Math" panose="02040503050406030204" pitchFamily="18" charset="0"/>
                        </a:rPr>
                        <m:t>∇</m:t>
                      </m:r>
                      <m:r>
                        <a:rPr lang="en-US" altLang="zh-TW" sz="1600" b="0" i="1" smtClean="0">
                          <a:solidFill>
                            <a:srgbClr val="FF0000"/>
                          </a:solidFill>
                          <a:latin typeface="Cambria Math" panose="02040503050406030204" pitchFamily="18" charset="0"/>
                          <a:ea typeface="Cambria Math" panose="02040503050406030204" pitchFamily="18" charset="0"/>
                        </a:rPr>
                        <m:t>∙</m:t>
                      </m:r>
                      <m:acc>
                        <m:accPr>
                          <m:chr m:val="⃑"/>
                          <m:ctrlPr>
                            <a:rPr lang="en-US" altLang="zh-TW" sz="1600" b="0" i="1" smtClean="0">
                              <a:solidFill>
                                <a:srgbClr val="FF0000"/>
                              </a:solidFill>
                              <a:latin typeface="Cambria Math" panose="02040503050406030204" pitchFamily="18" charset="0"/>
                              <a:ea typeface="Cambria Math" panose="02040503050406030204" pitchFamily="18" charset="0"/>
                            </a:rPr>
                          </m:ctrlPr>
                        </m:accPr>
                        <m:e>
                          <m:r>
                            <a:rPr lang="en-US" altLang="zh-TW" sz="1600" b="0" i="1" smtClean="0">
                              <a:solidFill>
                                <a:srgbClr val="FF0000"/>
                              </a:solidFill>
                              <a:latin typeface="Cambria Math" panose="02040503050406030204" pitchFamily="18" charset="0"/>
                              <a:ea typeface="Cambria Math" panose="02040503050406030204" pitchFamily="18" charset="0"/>
                            </a:rPr>
                            <m:t>𝑄</m:t>
                          </m:r>
                        </m:e>
                      </m:acc>
                      <m:r>
                        <a:rPr lang="en-US" altLang="zh-TW" sz="1600" b="0" i="1" smtClean="0">
                          <a:solidFill>
                            <a:srgbClr val="0070C0"/>
                          </a:solidFill>
                          <a:latin typeface="Cambria Math" panose="02040503050406030204" pitchFamily="18" charset="0"/>
                        </a:rPr>
                        <m:t>+</m:t>
                      </m:r>
                      <m:sSub>
                        <m:sSubPr>
                          <m:ctrlPr>
                            <a:rPr lang="en-US" altLang="zh-TW" sz="1600" b="0" i="1" smtClean="0">
                              <a:solidFill>
                                <a:srgbClr val="0070C0"/>
                              </a:solidFill>
                              <a:latin typeface="Cambria Math" panose="02040503050406030204" pitchFamily="18" charset="0"/>
                            </a:rPr>
                          </m:ctrlPr>
                        </m:sSubPr>
                        <m:e>
                          <m:r>
                            <a:rPr lang="en-US" altLang="zh-TW" sz="1600" b="0" i="1" smtClean="0">
                              <a:solidFill>
                                <a:srgbClr val="0070C0"/>
                              </a:solidFill>
                              <a:latin typeface="Cambria Math" panose="02040503050406030204" pitchFamily="18" charset="0"/>
                            </a:rPr>
                            <m:t>𝑓</m:t>
                          </m:r>
                        </m:e>
                        <m:sub>
                          <m:r>
                            <a:rPr lang="en-US" altLang="zh-TW" sz="1600" b="0" i="1" smtClean="0">
                              <a:solidFill>
                                <a:srgbClr val="0070C0"/>
                              </a:solidFill>
                              <a:latin typeface="Cambria Math" panose="02040503050406030204" pitchFamily="18" charset="0"/>
                            </a:rPr>
                            <m:t>0</m:t>
                          </m:r>
                        </m:sub>
                      </m:sSub>
                      <m:sSub>
                        <m:sSubPr>
                          <m:ctrlPr>
                            <a:rPr lang="en-US" altLang="zh-TW" sz="1600" b="0" i="1" smtClean="0">
                              <a:solidFill>
                                <a:srgbClr val="0070C0"/>
                              </a:solidFill>
                              <a:latin typeface="Cambria Math" panose="02040503050406030204" pitchFamily="18" charset="0"/>
                            </a:rPr>
                          </m:ctrlPr>
                        </m:sSubPr>
                        <m:e>
                          <m:r>
                            <a:rPr lang="zh-TW" altLang="en-US" sz="1600" b="0" i="1" smtClean="0">
                              <a:solidFill>
                                <a:srgbClr val="0070C0"/>
                              </a:solidFill>
                              <a:latin typeface="Cambria Math" panose="02040503050406030204" pitchFamily="18" charset="0"/>
                            </a:rPr>
                            <m:t>𝛽</m:t>
                          </m:r>
                        </m:e>
                        <m:sub>
                          <m:r>
                            <a:rPr lang="en-US" altLang="zh-TW" sz="1600" b="0" i="1" smtClean="0">
                              <a:solidFill>
                                <a:srgbClr val="0070C0"/>
                              </a:solidFill>
                              <a:latin typeface="Cambria Math" panose="02040503050406030204" pitchFamily="18" charset="0"/>
                            </a:rPr>
                            <m:t>0</m:t>
                          </m:r>
                        </m:sub>
                      </m:sSub>
                      <m:f>
                        <m:fPr>
                          <m:ctrlPr>
                            <a:rPr lang="en-US" altLang="zh-TW" sz="1600" b="0" i="1" smtClean="0">
                              <a:solidFill>
                                <a:srgbClr val="0070C0"/>
                              </a:solidFill>
                              <a:latin typeface="Cambria Math" panose="02040503050406030204" pitchFamily="18" charset="0"/>
                            </a:rPr>
                          </m:ctrlPr>
                        </m:fPr>
                        <m:num>
                          <m:r>
                            <a:rPr lang="en-US" altLang="zh-TW" sz="1600" b="0" i="1" smtClean="0">
                              <a:solidFill>
                                <a:srgbClr val="0070C0"/>
                              </a:solidFill>
                              <a:latin typeface="Cambria Math" panose="02040503050406030204" pitchFamily="18" charset="0"/>
                            </a:rPr>
                            <m:t>𝜕</m:t>
                          </m:r>
                          <m:sSub>
                            <m:sSubPr>
                              <m:ctrlPr>
                                <a:rPr lang="en-US" altLang="zh-TW" sz="1600" b="0" i="1" smtClean="0">
                                  <a:solidFill>
                                    <a:srgbClr val="0070C0"/>
                                  </a:solidFill>
                                  <a:latin typeface="Cambria Math" panose="02040503050406030204" pitchFamily="18" charset="0"/>
                                </a:rPr>
                              </m:ctrlPr>
                            </m:sSubPr>
                            <m:e>
                              <m:r>
                                <a:rPr lang="en-US" altLang="zh-TW" sz="1600" b="0" i="1" smtClean="0">
                                  <a:solidFill>
                                    <a:srgbClr val="0070C0"/>
                                  </a:solidFill>
                                  <a:latin typeface="Cambria Math" panose="02040503050406030204" pitchFamily="18" charset="0"/>
                                </a:rPr>
                                <m:t>𝑣</m:t>
                              </m:r>
                            </m:e>
                            <m:sub>
                              <m:r>
                                <a:rPr lang="en-US" altLang="zh-TW" sz="1600" b="0" i="1" smtClean="0">
                                  <a:solidFill>
                                    <a:srgbClr val="0070C0"/>
                                  </a:solidFill>
                                  <a:latin typeface="Cambria Math" panose="02040503050406030204" pitchFamily="18" charset="0"/>
                                </a:rPr>
                                <m:t>𝑔</m:t>
                              </m:r>
                            </m:sub>
                          </m:sSub>
                        </m:num>
                        <m:den>
                          <m:r>
                            <a:rPr lang="en-US" altLang="zh-TW" sz="1600" b="0" i="1" smtClean="0">
                              <a:solidFill>
                                <a:srgbClr val="0070C0"/>
                              </a:solidFill>
                              <a:latin typeface="Cambria Math" panose="02040503050406030204" pitchFamily="18" charset="0"/>
                            </a:rPr>
                            <m:t>𝜕</m:t>
                          </m:r>
                          <m:r>
                            <a:rPr lang="en-US" altLang="zh-TW" sz="1600" b="0" i="1" smtClean="0">
                              <a:solidFill>
                                <a:srgbClr val="0070C0"/>
                              </a:solidFill>
                              <a:latin typeface="Cambria Math" panose="02040503050406030204" pitchFamily="18" charset="0"/>
                            </a:rPr>
                            <m:t>𝑝</m:t>
                          </m:r>
                        </m:den>
                      </m:f>
                      <m:r>
                        <a:rPr lang="en-US" altLang="zh-TW" sz="1600" b="0" i="1" smtClean="0">
                          <a:solidFill>
                            <a:srgbClr val="00B050"/>
                          </a:solidFill>
                          <a:latin typeface="Cambria Math" panose="02040503050406030204" pitchFamily="18" charset="0"/>
                        </a:rPr>
                        <m:t>−</m:t>
                      </m:r>
                      <m:f>
                        <m:fPr>
                          <m:ctrlPr>
                            <a:rPr lang="en-US" altLang="zh-TW" sz="1600" b="0" i="1" smtClean="0">
                              <a:solidFill>
                                <a:srgbClr val="00B050"/>
                              </a:solidFill>
                              <a:latin typeface="Cambria Math" panose="02040503050406030204" pitchFamily="18" charset="0"/>
                            </a:rPr>
                          </m:ctrlPr>
                        </m:fPr>
                        <m:num>
                          <m:r>
                            <a:rPr lang="zh-TW" altLang="en-US" sz="1600" b="0" i="1" smtClean="0">
                              <a:solidFill>
                                <a:srgbClr val="00B050"/>
                              </a:solidFill>
                              <a:latin typeface="Cambria Math" panose="02040503050406030204" pitchFamily="18" charset="0"/>
                            </a:rPr>
                            <m:t>𝜅</m:t>
                          </m:r>
                        </m:num>
                        <m:den>
                          <m:r>
                            <a:rPr lang="en-US" altLang="zh-TW" sz="1600" b="0" i="1" smtClean="0">
                              <a:solidFill>
                                <a:srgbClr val="00B050"/>
                              </a:solidFill>
                              <a:latin typeface="Cambria Math" panose="02040503050406030204" pitchFamily="18" charset="0"/>
                            </a:rPr>
                            <m:t>𝑝</m:t>
                          </m:r>
                        </m:den>
                      </m:f>
                      <m:sSup>
                        <m:sSupPr>
                          <m:ctrlPr>
                            <a:rPr lang="en-US" altLang="zh-TW" sz="1600" b="0" i="1" smtClean="0">
                              <a:solidFill>
                                <a:srgbClr val="00B050"/>
                              </a:solidFill>
                              <a:latin typeface="Cambria Math" panose="02040503050406030204" pitchFamily="18" charset="0"/>
                            </a:rPr>
                          </m:ctrlPr>
                        </m:sSupPr>
                        <m:e>
                          <m:r>
                            <m:rPr>
                              <m:sty m:val="p"/>
                            </m:rPr>
                            <a:rPr lang="en-US" altLang="zh-TW" sz="1600" b="0" i="1" smtClean="0">
                              <a:solidFill>
                                <a:srgbClr val="00B050"/>
                              </a:solidFill>
                              <a:latin typeface="Cambria Math" panose="02040503050406030204" pitchFamily="18" charset="0"/>
                              <a:ea typeface="Cambria Math" panose="02040503050406030204" pitchFamily="18" charset="0"/>
                            </a:rPr>
                            <m:t>∇</m:t>
                          </m:r>
                        </m:e>
                        <m:sup>
                          <m:r>
                            <a:rPr lang="en-US" altLang="zh-TW" sz="1600" b="0" i="1" smtClean="0">
                              <a:solidFill>
                                <a:srgbClr val="00B050"/>
                              </a:solidFill>
                              <a:latin typeface="Cambria Math" panose="02040503050406030204" pitchFamily="18" charset="0"/>
                            </a:rPr>
                            <m:t>2</m:t>
                          </m:r>
                        </m:sup>
                      </m:sSup>
                      <m:r>
                        <a:rPr lang="en-US" altLang="zh-TW" sz="1600" b="0" i="1" smtClean="0">
                          <a:solidFill>
                            <a:srgbClr val="00B050"/>
                          </a:solidFill>
                          <a:latin typeface="Cambria Math" panose="02040503050406030204" pitchFamily="18" charset="0"/>
                        </a:rPr>
                        <m:t>𝐽</m:t>
                      </m:r>
                    </m:oMath>
                  </m:oMathPara>
                </a14:m>
                <a:endParaRPr lang="zh-TW" altLang="en-US" sz="1600" dirty="0"/>
              </a:p>
            </p:txBody>
          </p:sp>
        </mc:Choice>
        <mc:Fallback>
          <p:sp>
            <p:nvSpPr>
              <p:cNvPr id="4" name="文字方塊 3">
                <a:extLst>
                  <a:ext uri="{FF2B5EF4-FFF2-40B4-BE49-F238E27FC236}">
                    <a16:creationId xmlns:a16="http://schemas.microsoft.com/office/drawing/2014/main" id="{AAA5FD06-0E0E-45E1-8602-9A5058F748BA}"/>
                  </a:ext>
                </a:extLst>
              </p:cNvPr>
              <p:cNvSpPr txBox="1">
                <a:spLocks noRot="1" noChangeAspect="1" noMove="1" noResize="1" noEditPoints="1" noAdjustHandles="1" noChangeArrowheads="1" noChangeShapeType="1" noTextEdit="1"/>
              </p:cNvSpPr>
              <p:nvPr/>
            </p:nvSpPr>
            <p:spPr>
              <a:xfrm>
                <a:off x="3237167" y="1822615"/>
                <a:ext cx="4994643" cy="650563"/>
              </a:xfrm>
              <a:prstGeom prst="rect">
                <a:avLst/>
              </a:prstGeom>
              <a:blipFill>
                <a:blip r:embed="rId3"/>
                <a:stretch>
                  <a:fillRect/>
                </a:stretch>
              </a:blipFill>
            </p:spPr>
            <p:txBody>
              <a:bodyPr/>
              <a:lstStyle/>
              <a:p>
                <a:r>
                  <a:rPr lang="zh-TW" altLang="en-US">
                    <a:noFill/>
                  </a:rPr>
                  <a:t> </a:t>
                </a:r>
              </a:p>
            </p:txBody>
          </p:sp>
        </mc:Fallback>
      </mc:AlternateContent>
      <p:cxnSp>
        <p:nvCxnSpPr>
          <p:cNvPr id="18" name="直線單箭頭接點 17">
            <a:extLst>
              <a:ext uri="{FF2B5EF4-FFF2-40B4-BE49-F238E27FC236}">
                <a16:creationId xmlns:a16="http://schemas.microsoft.com/office/drawing/2014/main" id="{FB2808AF-2285-4C6D-9957-37B99E303DB1}"/>
              </a:ext>
            </a:extLst>
          </p:cNvPr>
          <p:cNvCxnSpPr>
            <a:cxnSpLocks/>
          </p:cNvCxnSpPr>
          <p:nvPr/>
        </p:nvCxnSpPr>
        <p:spPr>
          <a:xfrm flipH="1">
            <a:off x="5620035" y="2307451"/>
            <a:ext cx="100258" cy="3084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EECE90BD-0962-48AE-B283-2B47654A4AD7}"/>
              </a:ext>
            </a:extLst>
          </p:cNvPr>
          <p:cNvSpPr txBox="1"/>
          <p:nvPr/>
        </p:nvSpPr>
        <p:spPr>
          <a:xfrm>
            <a:off x="3949700" y="2629042"/>
            <a:ext cx="2146300" cy="584775"/>
          </a:xfrm>
          <a:prstGeom prst="rect">
            <a:avLst/>
          </a:prstGeom>
          <a:noFill/>
          <a:ln w="28575">
            <a:solidFill>
              <a:srgbClr val="FF0000"/>
            </a:solidFill>
          </a:ln>
        </p:spPr>
        <p:txBody>
          <a:bodyPr wrap="square" rtlCol="0">
            <a:spAutoFit/>
          </a:bodyPr>
          <a:lstStyle/>
          <a:p>
            <a:pPr algn="ctr"/>
            <a:r>
              <a:rPr lang="en-US" altLang="zh-TW" sz="1600" dirty="0"/>
              <a:t>Q-vector convergence</a:t>
            </a:r>
          </a:p>
          <a:p>
            <a:pPr algn="ctr"/>
            <a:r>
              <a:rPr lang="en-US" altLang="zh-TW" sz="1600" dirty="0"/>
              <a:t>(dynamic contribution)</a:t>
            </a:r>
            <a:endParaRPr lang="zh-TW" altLang="en-US" sz="1600" dirty="0"/>
          </a:p>
        </p:txBody>
      </p:sp>
      <p:cxnSp>
        <p:nvCxnSpPr>
          <p:cNvPr id="20" name="直線單箭頭接點 19">
            <a:extLst>
              <a:ext uri="{FF2B5EF4-FFF2-40B4-BE49-F238E27FC236}">
                <a16:creationId xmlns:a16="http://schemas.microsoft.com/office/drawing/2014/main" id="{D0F11389-6D5C-4B59-AF81-D12FEA6C4B05}"/>
              </a:ext>
            </a:extLst>
          </p:cNvPr>
          <p:cNvCxnSpPr>
            <a:cxnSpLocks/>
          </p:cNvCxnSpPr>
          <p:nvPr/>
        </p:nvCxnSpPr>
        <p:spPr>
          <a:xfrm>
            <a:off x="6790366" y="2410417"/>
            <a:ext cx="100885" cy="94396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66C7D977-2F68-4D71-8CB8-4DC78461A500}"/>
              </a:ext>
            </a:extLst>
          </p:cNvPr>
          <p:cNvSpPr txBox="1"/>
          <p:nvPr/>
        </p:nvSpPr>
        <p:spPr>
          <a:xfrm>
            <a:off x="5786612" y="3354382"/>
            <a:ext cx="2461782" cy="584775"/>
          </a:xfrm>
          <a:prstGeom prst="rect">
            <a:avLst/>
          </a:prstGeom>
          <a:noFill/>
          <a:ln w="28575">
            <a:solidFill>
              <a:srgbClr val="0070C0"/>
            </a:solidFill>
          </a:ln>
        </p:spPr>
        <p:txBody>
          <a:bodyPr wrap="square" rtlCol="0">
            <a:spAutoFit/>
          </a:bodyPr>
          <a:lstStyle/>
          <a:p>
            <a:pPr algn="ctr"/>
            <a:r>
              <a:rPr lang="en-US" altLang="zh-TW" sz="1600" dirty="0"/>
              <a:t>planetary vorticity advection by thermal wind</a:t>
            </a:r>
            <a:endParaRPr lang="zh-TW" altLang="en-US" sz="1600" dirty="0"/>
          </a:p>
        </p:txBody>
      </p:sp>
      <p:cxnSp>
        <p:nvCxnSpPr>
          <p:cNvPr id="25" name="直線單箭頭接點 24">
            <a:extLst>
              <a:ext uri="{FF2B5EF4-FFF2-40B4-BE49-F238E27FC236}">
                <a16:creationId xmlns:a16="http://schemas.microsoft.com/office/drawing/2014/main" id="{B3226146-3BDD-467B-B64A-DAB510B5C018}"/>
              </a:ext>
            </a:extLst>
          </p:cNvPr>
          <p:cNvCxnSpPr>
            <a:cxnSpLocks/>
          </p:cNvCxnSpPr>
          <p:nvPr/>
        </p:nvCxnSpPr>
        <p:spPr>
          <a:xfrm>
            <a:off x="7629934" y="2360198"/>
            <a:ext cx="100800" cy="3096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文字方塊 27">
            <a:extLst>
              <a:ext uri="{FF2B5EF4-FFF2-40B4-BE49-F238E27FC236}">
                <a16:creationId xmlns:a16="http://schemas.microsoft.com/office/drawing/2014/main" id="{6C8812C1-83CC-4EFB-A5DF-B6D606A7F79A}"/>
              </a:ext>
            </a:extLst>
          </p:cNvPr>
          <p:cNvSpPr txBox="1"/>
          <p:nvPr/>
        </p:nvSpPr>
        <p:spPr>
          <a:xfrm>
            <a:off x="7387528" y="2674145"/>
            <a:ext cx="1908000" cy="338554"/>
          </a:xfrm>
          <a:prstGeom prst="rect">
            <a:avLst/>
          </a:prstGeom>
          <a:noFill/>
          <a:ln w="28575">
            <a:solidFill>
              <a:srgbClr val="00B050"/>
            </a:solidFill>
          </a:ln>
        </p:spPr>
        <p:txBody>
          <a:bodyPr wrap="square" rtlCol="0">
            <a:spAutoFit/>
          </a:bodyPr>
          <a:lstStyle/>
          <a:p>
            <a:pPr algn="ctr"/>
            <a:r>
              <a:rPr lang="en-US" altLang="zh-TW" sz="1600" dirty="0"/>
              <a:t>diabatic contribution</a:t>
            </a:r>
            <a:endParaRPr lang="zh-TW" altLang="en-US" sz="1600" dirty="0"/>
          </a:p>
        </p:txBody>
      </p:sp>
      <mc:AlternateContent xmlns:mc="http://schemas.openxmlformats.org/markup-compatibility/2006">
        <mc:Choice xmlns:a14="http://schemas.microsoft.com/office/drawing/2010/main" Requires="a14">
          <p:sp>
            <p:nvSpPr>
              <p:cNvPr id="35" name="文字方塊 34">
                <a:extLst>
                  <a:ext uri="{FF2B5EF4-FFF2-40B4-BE49-F238E27FC236}">
                    <a16:creationId xmlns:a16="http://schemas.microsoft.com/office/drawing/2014/main" id="{20485FD5-939F-4480-8F48-CAE6F0D2D7F2}"/>
                  </a:ext>
                </a:extLst>
              </p:cNvPr>
              <p:cNvSpPr txBox="1"/>
              <p:nvPr/>
            </p:nvSpPr>
            <p:spPr>
              <a:xfrm>
                <a:off x="989361" y="4600405"/>
                <a:ext cx="2068182" cy="3951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zh-TW" altLang="en-US" sz="1600" i="1" smtClean="0">
                              <a:latin typeface="Cambria Math" panose="02040503050406030204" pitchFamily="18" charset="0"/>
                            </a:rPr>
                            <m:t>𝜔</m:t>
                          </m:r>
                        </m:e>
                        <m:sub>
                          <m:r>
                            <a:rPr lang="en-US" altLang="zh-TW" sz="1600" b="0" i="1" smtClean="0">
                              <a:latin typeface="Cambria Math" panose="02040503050406030204" pitchFamily="18" charset="0"/>
                            </a:rPr>
                            <m:t>𝐷𝑦𝑛</m:t>
                          </m:r>
                        </m:sub>
                      </m:sSub>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𝐿</m:t>
                          </m:r>
                        </m:e>
                        <m:sup>
                          <m:r>
                            <a:rPr lang="en-US" altLang="zh-TW" sz="1600" b="0" i="1" smtClean="0">
                              <a:latin typeface="Cambria Math" panose="02040503050406030204" pitchFamily="18" charset="0"/>
                            </a:rPr>
                            <m:t>−1</m:t>
                          </m:r>
                        </m:sup>
                      </m:sSup>
                      <m:d>
                        <m:dPr>
                          <m:ctrlPr>
                            <a:rPr lang="en-US" altLang="zh-TW" sz="1600" b="0" i="1" smtClean="0">
                              <a:latin typeface="Cambria Math" panose="02040503050406030204" pitchFamily="18" charset="0"/>
                            </a:rPr>
                          </m:ctrlPr>
                        </m:dPr>
                        <m:e>
                          <m:r>
                            <a:rPr lang="en-US" altLang="zh-TW" sz="1600" i="1" smtClean="0">
                              <a:solidFill>
                                <a:schemeClr val="tx1"/>
                              </a:solidFill>
                              <a:latin typeface="Cambria Math" panose="02040503050406030204" pitchFamily="18" charset="0"/>
                            </a:rPr>
                            <m:t>−2</m:t>
                          </m:r>
                          <m:r>
                            <m:rPr>
                              <m:sty m:val="p"/>
                            </m:rPr>
                            <a:rPr lang="en-US" altLang="zh-TW" sz="1600" i="1">
                              <a:solidFill>
                                <a:schemeClr val="tx1"/>
                              </a:solidFill>
                              <a:latin typeface="Cambria Math" panose="02040503050406030204" pitchFamily="18" charset="0"/>
                              <a:ea typeface="Cambria Math" panose="02040503050406030204" pitchFamily="18" charset="0"/>
                            </a:rPr>
                            <m:t>∇</m:t>
                          </m:r>
                          <m:r>
                            <a:rPr lang="en-US" altLang="zh-TW" sz="1600" i="1">
                              <a:solidFill>
                                <a:schemeClr val="tx1"/>
                              </a:solidFill>
                              <a:latin typeface="Cambria Math" panose="02040503050406030204" pitchFamily="18" charset="0"/>
                              <a:ea typeface="Cambria Math" panose="02040503050406030204" pitchFamily="18" charset="0"/>
                            </a:rPr>
                            <m:t>∙</m:t>
                          </m:r>
                          <m:acc>
                            <m:accPr>
                              <m:chr m:val="⃑"/>
                              <m:ctrlPr>
                                <a:rPr lang="en-US" altLang="zh-TW" sz="1600" i="1">
                                  <a:solidFill>
                                    <a:schemeClr val="tx1"/>
                                  </a:solidFill>
                                  <a:latin typeface="Cambria Math" panose="02040503050406030204" pitchFamily="18" charset="0"/>
                                  <a:ea typeface="Cambria Math" panose="02040503050406030204" pitchFamily="18" charset="0"/>
                                </a:rPr>
                              </m:ctrlPr>
                            </m:accPr>
                            <m:e>
                              <m:r>
                                <a:rPr lang="en-US" altLang="zh-TW" sz="1600" i="1">
                                  <a:solidFill>
                                    <a:schemeClr val="tx1"/>
                                  </a:solidFill>
                                  <a:latin typeface="Cambria Math" panose="02040503050406030204" pitchFamily="18" charset="0"/>
                                  <a:ea typeface="Cambria Math" panose="02040503050406030204" pitchFamily="18" charset="0"/>
                                </a:rPr>
                                <m:t>𝑄</m:t>
                              </m:r>
                            </m:e>
                          </m:acc>
                        </m:e>
                      </m:d>
                    </m:oMath>
                  </m:oMathPara>
                </a14:m>
                <a:endParaRPr lang="zh-TW" altLang="en-US" dirty="0"/>
              </a:p>
            </p:txBody>
          </p:sp>
        </mc:Choice>
        <mc:Fallback>
          <p:sp>
            <p:nvSpPr>
              <p:cNvPr id="35" name="文字方塊 34">
                <a:extLst>
                  <a:ext uri="{FF2B5EF4-FFF2-40B4-BE49-F238E27FC236}">
                    <a16:creationId xmlns:a16="http://schemas.microsoft.com/office/drawing/2014/main" id="{20485FD5-939F-4480-8F48-CAE6F0D2D7F2}"/>
                  </a:ext>
                </a:extLst>
              </p:cNvPr>
              <p:cNvSpPr txBox="1">
                <a:spLocks noRot="1" noChangeAspect="1" noMove="1" noResize="1" noEditPoints="1" noAdjustHandles="1" noChangeArrowheads="1" noChangeShapeType="1" noTextEdit="1"/>
              </p:cNvSpPr>
              <p:nvPr/>
            </p:nvSpPr>
            <p:spPr>
              <a:xfrm>
                <a:off x="989361" y="4600405"/>
                <a:ext cx="2068182" cy="395173"/>
              </a:xfrm>
              <a:prstGeom prst="rect">
                <a:avLst/>
              </a:prstGeom>
              <a:blipFill>
                <a:blip r:embed="rId4"/>
                <a:stretch>
                  <a:fillRect b="-625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6" name="文字方塊 35">
                <a:extLst>
                  <a:ext uri="{FF2B5EF4-FFF2-40B4-BE49-F238E27FC236}">
                    <a16:creationId xmlns:a16="http://schemas.microsoft.com/office/drawing/2014/main" id="{82E5DA42-8C77-4031-8956-08C1E6EE797D}"/>
                  </a:ext>
                </a:extLst>
              </p:cNvPr>
              <p:cNvSpPr txBox="1"/>
              <p:nvPr/>
            </p:nvSpPr>
            <p:spPr>
              <a:xfrm>
                <a:off x="4224883" y="4459087"/>
                <a:ext cx="2294467" cy="645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zh-TW" altLang="en-US" sz="1600" i="1" smtClean="0">
                              <a:latin typeface="Cambria Math" panose="02040503050406030204" pitchFamily="18" charset="0"/>
                            </a:rPr>
                            <m:t>𝜔</m:t>
                          </m:r>
                        </m:e>
                        <m:sub>
                          <m:r>
                            <a:rPr lang="en-US" altLang="zh-TW" sz="1600" b="0" i="1" smtClean="0">
                              <a:latin typeface="Cambria Math" panose="02040503050406030204" pitchFamily="18" charset="0"/>
                            </a:rPr>
                            <m:t>𝐵𝑒𝑡𝑎</m:t>
                          </m:r>
                        </m:sub>
                      </m:sSub>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𝐿</m:t>
                          </m:r>
                        </m:e>
                        <m:sup>
                          <m:r>
                            <a:rPr lang="en-US" altLang="zh-TW" sz="1600" b="0" i="1" smtClean="0">
                              <a:latin typeface="Cambria Math" panose="02040503050406030204" pitchFamily="18" charset="0"/>
                            </a:rPr>
                            <m:t>−1</m:t>
                          </m:r>
                        </m:sup>
                      </m:sSup>
                      <m:d>
                        <m:dPr>
                          <m:ctrlPr>
                            <a:rPr lang="en-US" altLang="zh-TW" sz="1600" b="0" i="1" smtClean="0">
                              <a:latin typeface="Cambria Math" panose="02040503050406030204" pitchFamily="18" charset="0"/>
                            </a:rPr>
                          </m:ctrlPr>
                        </m:dPr>
                        <m:e>
                          <m:sSub>
                            <m:sSubPr>
                              <m:ctrlPr>
                                <a:rPr lang="en-US" altLang="zh-TW" sz="1600" i="1" smtClean="0">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𝑓</m:t>
                              </m:r>
                            </m:e>
                            <m:sub>
                              <m:r>
                                <a:rPr lang="en-US" altLang="zh-TW" sz="1600" i="1">
                                  <a:solidFill>
                                    <a:schemeClr val="tx1"/>
                                  </a:solidFill>
                                  <a:latin typeface="Cambria Math" panose="02040503050406030204" pitchFamily="18" charset="0"/>
                                </a:rPr>
                                <m:t>0</m:t>
                              </m:r>
                            </m:sub>
                          </m:sSub>
                          <m:sSub>
                            <m:sSubPr>
                              <m:ctrlPr>
                                <a:rPr lang="en-US" altLang="zh-TW" sz="1600" i="1">
                                  <a:solidFill>
                                    <a:schemeClr val="tx1"/>
                                  </a:solidFill>
                                  <a:latin typeface="Cambria Math" panose="02040503050406030204" pitchFamily="18" charset="0"/>
                                </a:rPr>
                              </m:ctrlPr>
                            </m:sSubPr>
                            <m:e>
                              <m:r>
                                <a:rPr lang="zh-TW" altLang="en-US" sz="1600" i="1">
                                  <a:solidFill>
                                    <a:schemeClr val="tx1"/>
                                  </a:solidFill>
                                  <a:latin typeface="Cambria Math" panose="02040503050406030204" pitchFamily="18" charset="0"/>
                                </a:rPr>
                                <m:t>𝛽</m:t>
                              </m:r>
                            </m:e>
                            <m:sub>
                              <m:r>
                                <a:rPr lang="en-US" altLang="zh-TW" sz="1600" i="1">
                                  <a:solidFill>
                                    <a:schemeClr val="tx1"/>
                                  </a:solidFill>
                                  <a:latin typeface="Cambria Math" panose="02040503050406030204" pitchFamily="18" charset="0"/>
                                </a:rPr>
                                <m:t>0</m:t>
                              </m:r>
                            </m:sub>
                          </m:sSub>
                          <m:f>
                            <m:fPr>
                              <m:ctrlPr>
                                <a:rPr lang="en-US" altLang="zh-TW" sz="1600" i="1">
                                  <a:solidFill>
                                    <a:schemeClr val="tx1"/>
                                  </a:solidFill>
                                  <a:latin typeface="Cambria Math" panose="02040503050406030204" pitchFamily="18" charset="0"/>
                                </a:rPr>
                              </m:ctrlPr>
                            </m:fPr>
                            <m:num>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𝑣</m:t>
                                  </m:r>
                                </m:e>
                                <m:sub>
                                  <m:r>
                                    <a:rPr lang="en-US" altLang="zh-TW" sz="1600" i="1">
                                      <a:solidFill>
                                        <a:schemeClr val="tx1"/>
                                      </a:solidFill>
                                      <a:latin typeface="Cambria Math" panose="02040503050406030204" pitchFamily="18" charset="0"/>
                                    </a:rPr>
                                    <m:t>𝑔</m:t>
                                  </m:r>
                                </m:sub>
                              </m:sSub>
                            </m:num>
                            <m:den>
                              <m:r>
                                <a:rPr lang="en-US" altLang="zh-TW" sz="1600" i="1">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𝑝</m:t>
                              </m:r>
                            </m:den>
                          </m:f>
                        </m:e>
                      </m:d>
                    </m:oMath>
                  </m:oMathPara>
                </a14:m>
                <a:endParaRPr lang="zh-TW" altLang="en-US" dirty="0"/>
              </a:p>
            </p:txBody>
          </p:sp>
        </mc:Choice>
        <mc:Fallback>
          <p:sp>
            <p:nvSpPr>
              <p:cNvPr id="36" name="文字方塊 35">
                <a:extLst>
                  <a:ext uri="{FF2B5EF4-FFF2-40B4-BE49-F238E27FC236}">
                    <a16:creationId xmlns:a16="http://schemas.microsoft.com/office/drawing/2014/main" id="{82E5DA42-8C77-4031-8956-08C1E6EE797D}"/>
                  </a:ext>
                </a:extLst>
              </p:cNvPr>
              <p:cNvSpPr txBox="1">
                <a:spLocks noRot="1" noChangeAspect="1" noMove="1" noResize="1" noEditPoints="1" noAdjustHandles="1" noChangeArrowheads="1" noChangeShapeType="1" noTextEdit="1"/>
              </p:cNvSpPr>
              <p:nvPr/>
            </p:nvSpPr>
            <p:spPr>
              <a:xfrm>
                <a:off x="4224883" y="4459087"/>
                <a:ext cx="2294467" cy="64556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9" name="文字方塊 38">
                <a:extLst>
                  <a:ext uri="{FF2B5EF4-FFF2-40B4-BE49-F238E27FC236}">
                    <a16:creationId xmlns:a16="http://schemas.microsoft.com/office/drawing/2014/main" id="{66491783-F20F-44E8-9D89-003DBBB939DA}"/>
                  </a:ext>
                </a:extLst>
              </p:cNvPr>
              <p:cNvSpPr txBox="1"/>
              <p:nvPr/>
            </p:nvSpPr>
            <p:spPr>
              <a:xfrm>
                <a:off x="7714494" y="4459087"/>
                <a:ext cx="2068182" cy="645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zh-TW" altLang="en-US" sz="1600" i="1" smtClean="0">
                              <a:latin typeface="Cambria Math" panose="02040503050406030204" pitchFamily="18" charset="0"/>
                            </a:rPr>
                            <m:t>𝜔</m:t>
                          </m:r>
                        </m:e>
                        <m:sub>
                          <m:r>
                            <a:rPr lang="en-US" altLang="zh-TW" sz="1600" b="0" i="1" smtClean="0">
                              <a:latin typeface="Cambria Math" panose="02040503050406030204" pitchFamily="18" charset="0"/>
                            </a:rPr>
                            <m:t>𝐷𝑖𝑎</m:t>
                          </m:r>
                        </m:sub>
                      </m:sSub>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𝐿</m:t>
                          </m:r>
                        </m:e>
                        <m:sup>
                          <m:r>
                            <a:rPr lang="en-US" altLang="zh-TW" sz="1600" b="0" i="1" smtClean="0">
                              <a:latin typeface="Cambria Math" panose="02040503050406030204" pitchFamily="18" charset="0"/>
                            </a:rPr>
                            <m:t>−1</m:t>
                          </m:r>
                        </m:sup>
                      </m:sSup>
                      <m:d>
                        <m:dPr>
                          <m:ctrlPr>
                            <a:rPr lang="en-US" altLang="zh-TW" sz="1600" b="0" i="1" smtClean="0">
                              <a:solidFill>
                                <a:schemeClr val="tx1"/>
                              </a:solidFill>
                              <a:latin typeface="Cambria Math" panose="02040503050406030204" pitchFamily="18" charset="0"/>
                            </a:rPr>
                          </m:ctrlPr>
                        </m:dPr>
                        <m:e>
                          <m:r>
                            <a:rPr lang="en-US" altLang="zh-TW" sz="1600" i="1">
                              <a:solidFill>
                                <a:schemeClr val="tx1"/>
                              </a:solidFill>
                              <a:latin typeface="Cambria Math" panose="02040503050406030204" pitchFamily="18" charset="0"/>
                            </a:rPr>
                            <m:t>−</m:t>
                          </m:r>
                          <m:f>
                            <m:fPr>
                              <m:ctrlPr>
                                <a:rPr lang="en-US" altLang="zh-TW" sz="1600" i="1">
                                  <a:solidFill>
                                    <a:schemeClr val="tx1"/>
                                  </a:solidFill>
                                  <a:latin typeface="Cambria Math" panose="02040503050406030204" pitchFamily="18" charset="0"/>
                                </a:rPr>
                              </m:ctrlPr>
                            </m:fPr>
                            <m:num>
                              <m:r>
                                <a:rPr lang="zh-TW" altLang="en-US" sz="1600" i="1">
                                  <a:solidFill>
                                    <a:schemeClr val="tx1"/>
                                  </a:solidFill>
                                  <a:latin typeface="Cambria Math" panose="02040503050406030204" pitchFamily="18" charset="0"/>
                                </a:rPr>
                                <m:t>𝜅</m:t>
                              </m:r>
                            </m:num>
                            <m:den>
                              <m:r>
                                <a:rPr lang="en-US" altLang="zh-TW" sz="1600" i="1">
                                  <a:solidFill>
                                    <a:schemeClr val="tx1"/>
                                  </a:solidFill>
                                  <a:latin typeface="Cambria Math" panose="02040503050406030204" pitchFamily="18" charset="0"/>
                                </a:rPr>
                                <m:t>𝑝</m:t>
                              </m:r>
                            </m:den>
                          </m:f>
                          <m:sSup>
                            <m:sSupPr>
                              <m:ctrlPr>
                                <a:rPr lang="en-US" altLang="zh-TW" sz="1600" i="1">
                                  <a:solidFill>
                                    <a:schemeClr val="tx1"/>
                                  </a:solidFill>
                                  <a:latin typeface="Cambria Math" panose="02040503050406030204" pitchFamily="18" charset="0"/>
                                </a:rPr>
                              </m:ctrlPr>
                            </m:sSupPr>
                            <m:e>
                              <m:r>
                                <m:rPr>
                                  <m:sty m:val="p"/>
                                </m:rPr>
                                <a:rPr lang="en-US" altLang="zh-TW" sz="1600" i="1">
                                  <a:solidFill>
                                    <a:schemeClr val="tx1"/>
                                  </a:solidFill>
                                  <a:latin typeface="Cambria Math" panose="02040503050406030204" pitchFamily="18" charset="0"/>
                                  <a:ea typeface="Cambria Math" panose="02040503050406030204" pitchFamily="18" charset="0"/>
                                </a:rPr>
                                <m:t>∇</m:t>
                              </m:r>
                            </m:e>
                            <m:sup>
                              <m:r>
                                <a:rPr lang="en-US" altLang="zh-TW" sz="1600" i="1">
                                  <a:solidFill>
                                    <a:schemeClr val="tx1"/>
                                  </a:solidFill>
                                  <a:latin typeface="Cambria Math" panose="02040503050406030204" pitchFamily="18" charset="0"/>
                                </a:rPr>
                                <m:t>2</m:t>
                              </m:r>
                            </m:sup>
                          </m:sSup>
                          <m:r>
                            <a:rPr lang="en-US" altLang="zh-TW" sz="1600" i="1">
                              <a:solidFill>
                                <a:schemeClr val="tx1"/>
                              </a:solidFill>
                              <a:latin typeface="Cambria Math" panose="02040503050406030204" pitchFamily="18" charset="0"/>
                            </a:rPr>
                            <m:t>𝐽</m:t>
                          </m:r>
                        </m:e>
                      </m:d>
                    </m:oMath>
                  </m:oMathPara>
                </a14:m>
                <a:endParaRPr lang="zh-TW" altLang="en-US" dirty="0"/>
              </a:p>
            </p:txBody>
          </p:sp>
        </mc:Choice>
        <mc:Fallback>
          <p:sp>
            <p:nvSpPr>
              <p:cNvPr id="39" name="文字方塊 38">
                <a:extLst>
                  <a:ext uri="{FF2B5EF4-FFF2-40B4-BE49-F238E27FC236}">
                    <a16:creationId xmlns:a16="http://schemas.microsoft.com/office/drawing/2014/main" id="{66491783-F20F-44E8-9D89-003DBBB939DA}"/>
                  </a:ext>
                </a:extLst>
              </p:cNvPr>
              <p:cNvSpPr txBox="1">
                <a:spLocks noRot="1" noChangeAspect="1" noMove="1" noResize="1" noEditPoints="1" noAdjustHandles="1" noChangeArrowheads="1" noChangeShapeType="1" noTextEdit="1"/>
              </p:cNvSpPr>
              <p:nvPr/>
            </p:nvSpPr>
            <p:spPr>
              <a:xfrm>
                <a:off x="7714494" y="4459087"/>
                <a:ext cx="2068182" cy="645561"/>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5" name="文字方塊 14">
                <a:extLst>
                  <a:ext uri="{FF2B5EF4-FFF2-40B4-BE49-F238E27FC236}">
                    <a16:creationId xmlns:a16="http://schemas.microsoft.com/office/drawing/2014/main" id="{8042BD1C-C3A9-42E5-AEBB-08445D5E26F3}"/>
                  </a:ext>
                </a:extLst>
              </p:cNvPr>
              <p:cNvSpPr txBox="1"/>
              <p:nvPr/>
            </p:nvSpPr>
            <p:spPr>
              <a:xfrm>
                <a:off x="3829868" y="5686278"/>
                <a:ext cx="3913488" cy="3947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smtClean="0">
                              <a:solidFill>
                                <a:srgbClr val="FF0000"/>
                              </a:solidFill>
                              <a:latin typeface="Cambria Math" panose="02040503050406030204" pitchFamily="18" charset="0"/>
                            </a:rPr>
                            <m:t>𝑸𝑮</m:t>
                          </m:r>
                        </m:sub>
                      </m:sSub>
                      <m:r>
                        <a:rPr lang="en-US" altLang="zh-TW" b="1" i="1" smtClean="0">
                          <a:solidFill>
                            <a:srgbClr val="FF0000"/>
                          </a:solidFill>
                          <a:latin typeface="Cambria Math" panose="02040503050406030204" pitchFamily="18" charset="0"/>
                        </a:rPr>
                        <m:t>=</m:t>
                      </m:r>
                      <m:sSub>
                        <m:sSubPr>
                          <m:ctrlPr>
                            <a:rPr lang="en-US" altLang="zh-TW" b="1" i="1" smtClean="0">
                              <a:solidFill>
                                <a:srgbClr val="FF0000"/>
                              </a:solidFill>
                              <a:latin typeface="Cambria Math" panose="02040503050406030204" pitchFamily="18" charset="0"/>
                            </a:rPr>
                          </m:ctrlPr>
                        </m:sSubPr>
                        <m:e>
                          <m:r>
                            <a:rPr lang="zh-TW" altLang="en-US" b="1" i="1" smtClean="0">
                              <a:solidFill>
                                <a:srgbClr val="FF0000"/>
                              </a:solidFill>
                              <a:latin typeface="Cambria Math" panose="02040503050406030204" pitchFamily="18" charset="0"/>
                            </a:rPr>
                            <m:t>𝝎</m:t>
                          </m:r>
                        </m:e>
                        <m:sub>
                          <m:r>
                            <a:rPr lang="en-US" altLang="zh-TW" b="1" i="1" smtClean="0">
                              <a:solidFill>
                                <a:srgbClr val="FF0000"/>
                              </a:solidFill>
                              <a:latin typeface="Cambria Math" panose="02040503050406030204" pitchFamily="18" charset="0"/>
                            </a:rPr>
                            <m:t>𝑫𝒚𝒏</m:t>
                          </m:r>
                        </m:sub>
                      </m:sSub>
                      <m:r>
                        <a:rPr lang="en-US" altLang="zh-TW" b="1" i="1" smtClean="0">
                          <a:solidFill>
                            <a:srgbClr val="FF0000"/>
                          </a:solidFill>
                          <a:latin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𝑩𝒆𝒕𝒂</m:t>
                          </m:r>
                        </m:sub>
                      </m:sSub>
                      <m:r>
                        <a:rPr lang="en-US" altLang="zh-TW" b="1" i="1" smtClean="0">
                          <a:solidFill>
                            <a:srgbClr val="FF0000"/>
                          </a:solidFill>
                          <a:latin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𝑫𝒊𝒂</m:t>
                          </m:r>
                        </m:sub>
                      </m:sSub>
                      <m:r>
                        <a:rPr lang="en-US" altLang="zh-TW" b="1" i="1" smtClean="0">
                          <a:solidFill>
                            <a:srgbClr val="FF0000"/>
                          </a:solidFill>
                          <a:latin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𝒃𝒇</m:t>
                          </m:r>
                        </m:sub>
                      </m:sSub>
                    </m:oMath>
                  </m:oMathPara>
                </a14:m>
                <a:endParaRPr lang="zh-TW" altLang="en-US" sz="1600" b="1" dirty="0"/>
              </a:p>
            </p:txBody>
          </p:sp>
        </mc:Choice>
        <mc:Fallback>
          <p:sp>
            <p:nvSpPr>
              <p:cNvPr id="15" name="文字方塊 14">
                <a:extLst>
                  <a:ext uri="{FF2B5EF4-FFF2-40B4-BE49-F238E27FC236}">
                    <a16:creationId xmlns:a16="http://schemas.microsoft.com/office/drawing/2014/main" id="{8042BD1C-C3A9-42E5-AEBB-08445D5E26F3}"/>
                  </a:ext>
                </a:extLst>
              </p:cNvPr>
              <p:cNvSpPr txBox="1">
                <a:spLocks noRot="1" noChangeAspect="1" noMove="1" noResize="1" noEditPoints="1" noAdjustHandles="1" noChangeArrowheads="1" noChangeShapeType="1" noTextEdit="1"/>
              </p:cNvSpPr>
              <p:nvPr/>
            </p:nvSpPr>
            <p:spPr>
              <a:xfrm>
                <a:off x="3829868" y="5686278"/>
                <a:ext cx="3913488" cy="394788"/>
              </a:xfrm>
              <a:prstGeom prst="rect">
                <a:avLst/>
              </a:prstGeom>
              <a:blipFill>
                <a:blip r:embed="rId7"/>
                <a:stretch>
                  <a:fillRect b="-923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3742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14832"/>
            <a:ext cx="11761200" cy="1008000"/>
          </a:xfrm>
        </p:spPr>
        <p:txBody>
          <a:bodyPr>
            <a:normAutofit/>
          </a:bodyPr>
          <a:lstStyle/>
          <a:p>
            <a:r>
              <a:rPr lang="en-US" altLang="zh-TW" dirty="0">
                <a:latin typeface="+mn-lt"/>
              </a:rPr>
              <a:t>Track of 68 HRE-producing TCs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FF4562E8-3E48-4782-AF6C-8DA771D28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197" y="1087102"/>
            <a:ext cx="5949606" cy="5259796"/>
          </a:xfrm>
          <a:prstGeom prst="rect">
            <a:avLst/>
          </a:prstGeom>
        </p:spPr>
      </p:pic>
      <p:grpSp>
        <p:nvGrpSpPr>
          <p:cNvPr id="20" name="群組 19">
            <a:extLst>
              <a:ext uri="{FF2B5EF4-FFF2-40B4-BE49-F238E27FC236}">
                <a16:creationId xmlns:a16="http://schemas.microsoft.com/office/drawing/2014/main" id="{65928187-F4B8-4DFA-82BF-921ACAC1F64F}"/>
              </a:ext>
            </a:extLst>
          </p:cNvPr>
          <p:cNvGrpSpPr/>
          <p:nvPr/>
        </p:nvGrpSpPr>
        <p:grpSpPr>
          <a:xfrm>
            <a:off x="5223933" y="3240101"/>
            <a:ext cx="3649132" cy="369332"/>
            <a:chOff x="5223933" y="3240101"/>
            <a:chExt cx="3649132" cy="369332"/>
          </a:xfrm>
        </p:grpSpPr>
        <p:cxnSp>
          <p:nvCxnSpPr>
            <p:cNvPr id="8" name="直線接點 7">
              <a:extLst>
                <a:ext uri="{FF2B5EF4-FFF2-40B4-BE49-F238E27FC236}">
                  <a16:creationId xmlns:a16="http://schemas.microsoft.com/office/drawing/2014/main" id="{D29B242F-0F74-40AA-AEAA-5CA4F64352EF}"/>
                </a:ext>
              </a:extLst>
            </p:cNvPr>
            <p:cNvCxnSpPr>
              <a:cxnSpLocks/>
            </p:cNvCxnSpPr>
            <p:nvPr/>
          </p:nvCxnSpPr>
          <p:spPr>
            <a:xfrm>
              <a:off x="5223933" y="3390900"/>
              <a:ext cx="1083734" cy="38100"/>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D8BC6D25-9357-4123-AD2C-AA447276393E}"/>
                </a:ext>
              </a:extLst>
            </p:cNvPr>
            <p:cNvSpPr txBox="1"/>
            <p:nvPr/>
          </p:nvSpPr>
          <p:spPr>
            <a:xfrm>
              <a:off x="6261099" y="3240101"/>
              <a:ext cx="2611966" cy="369332"/>
            </a:xfrm>
            <a:prstGeom prst="rect">
              <a:avLst/>
            </a:prstGeom>
            <a:noFill/>
          </p:spPr>
          <p:txBody>
            <a:bodyPr wrap="square" rtlCol="0">
              <a:spAutoFit/>
            </a:bodyPr>
            <a:lstStyle/>
            <a:p>
              <a:r>
                <a:rPr lang="en-US" altLang="zh-TW" dirty="0">
                  <a:solidFill>
                    <a:srgbClr val="C00000"/>
                  </a:solidFill>
                </a:rPr>
                <a:t>0</a:t>
              </a:r>
              <a:r>
                <a:rPr lang="zh-TW" altLang="en-US" dirty="0">
                  <a:solidFill>
                    <a:srgbClr val="C00000"/>
                  </a:solidFill>
                </a:rPr>
                <a:t> </a:t>
              </a:r>
              <a:r>
                <a:rPr lang="en-US" altLang="zh-TW" dirty="0">
                  <a:solidFill>
                    <a:srgbClr val="C00000"/>
                  </a:solidFill>
                </a:rPr>
                <a:t>h</a:t>
              </a:r>
              <a:r>
                <a:rPr lang="zh-TW" altLang="en-US" dirty="0">
                  <a:solidFill>
                    <a:srgbClr val="C00000"/>
                  </a:solidFill>
                </a:rPr>
                <a:t> </a:t>
              </a:r>
              <a:r>
                <a:rPr lang="en-US" altLang="zh-TW" dirty="0">
                  <a:solidFill>
                    <a:srgbClr val="C00000"/>
                  </a:solidFill>
                </a:rPr>
                <a:t>(mature stage of HREs)</a:t>
              </a:r>
              <a:endParaRPr lang="zh-TW" altLang="en-US" dirty="0">
                <a:solidFill>
                  <a:srgbClr val="C00000"/>
                </a:solidFill>
              </a:endParaRPr>
            </a:p>
          </p:txBody>
        </p:sp>
      </p:grpSp>
      <p:grpSp>
        <p:nvGrpSpPr>
          <p:cNvPr id="19" name="群組 18">
            <a:extLst>
              <a:ext uri="{FF2B5EF4-FFF2-40B4-BE49-F238E27FC236}">
                <a16:creationId xmlns:a16="http://schemas.microsoft.com/office/drawing/2014/main" id="{105320BE-33CC-4B82-A09C-28359F5B710D}"/>
              </a:ext>
            </a:extLst>
          </p:cNvPr>
          <p:cNvGrpSpPr/>
          <p:nvPr/>
        </p:nvGrpSpPr>
        <p:grpSpPr>
          <a:xfrm>
            <a:off x="5135033" y="3635917"/>
            <a:ext cx="2637371" cy="369332"/>
            <a:chOff x="5135033" y="3635917"/>
            <a:chExt cx="2637371" cy="369332"/>
          </a:xfrm>
        </p:grpSpPr>
        <p:cxnSp>
          <p:nvCxnSpPr>
            <p:cNvPr id="11" name="直線接點 10">
              <a:extLst>
                <a:ext uri="{FF2B5EF4-FFF2-40B4-BE49-F238E27FC236}">
                  <a16:creationId xmlns:a16="http://schemas.microsoft.com/office/drawing/2014/main" id="{2D460000-E20E-48CA-8652-6F7CA8250F06}"/>
                </a:ext>
              </a:extLst>
            </p:cNvPr>
            <p:cNvCxnSpPr>
              <a:cxnSpLocks/>
            </p:cNvCxnSpPr>
            <p:nvPr/>
          </p:nvCxnSpPr>
          <p:spPr>
            <a:xfrm>
              <a:off x="5135033" y="3797301"/>
              <a:ext cx="1172634" cy="38099"/>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200FA9A1-B716-4485-A214-F9C127AAC1F9}"/>
                </a:ext>
              </a:extLst>
            </p:cNvPr>
            <p:cNvSpPr txBox="1"/>
            <p:nvPr/>
          </p:nvSpPr>
          <p:spPr>
            <a:xfrm>
              <a:off x="6269570" y="3635917"/>
              <a:ext cx="1502834" cy="369332"/>
            </a:xfrm>
            <a:prstGeom prst="rect">
              <a:avLst/>
            </a:prstGeom>
            <a:noFill/>
          </p:spPr>
          <p:txBody>
            <a:bodyPr wrap="square" rtlCol="0">
              <a:spAutoFit/>
            </a:bodyPr>
            <a:lstStyle/>
            <a:p>
              <a:r>
                <a:rPr lang="en-US" altLang="zh-TW" dirty="0">
                  <a:solidFill>
                    <a:srgbClr val="C00000"/>
                  </a:solidFill>
                </a:rPr>
                <a:t>-24</a:t>
              </a:r>
              <a:r>
                <a:rPr lang="zh-TW" altLang="en-US" dirty="0">
                  <a:solidFill>
                    <a:srgbClr val="C00000"/>
                  </a:solidFill>
                </a:rPr>
                <a:t> </a:t>
              </a:r>
              <a:r>
                <a:rPr lang="en-US" altLang="zh-TW" dirty="0">
                  <a:solidFill>
                    <a:srgbClr val="C00000"/>
                  </a:solidFill>
                </a:rPr>
                <a:t>h</a:t>
              </a:r>
              <a:r>
                <a:rPr lang="zh-TW" altLang="en-US" dirty="0">
                  <a:solidFill>
                    <a:srgbClr val="C00000"/>
                  </a:solidFill>
                </a:rPr>
                <a:t> </a:t>
              </a:r>
              <a:r>
                <a:rPr lang="en-US" altLang="zh-TW" dirty="0">
                  <a:solidFill>
                    <a:srgbClr val="C00000"/>
                  </a:solidFill>
                </a:rPr>
                <a:t>(recurve)</a:t>
              </a:r>
              <a:endParaRPr lang="zh-TW" altLang="en-US" dirty="0">
                <a:solidFill>
                  <a:srgbClr val="C00000"/>
                </a:solidFill>
              </a:endParaRPr>
            </a:p>
          </p:txBody>
        </p:sp>
      </p:grpSp>
      <p:grpSp>
        <p:nvGrpSpPr>
          <p:cNvPr id="23" name="群組 22">
            <a:extLst>
              <a:ext uri="{FF2B5EF4-FFF2-40B4-BE49-F238E27FC236}">
                <a16:creationId xmlns:a16="http://schemas.microsoft.com/office/drawing/2014/main" id="{91B24692-E201-4D23-B8CC-25D4C5414141}"/>
              </a:ext>
            </a:extLst>
          </p:cNvPr>
          <p:cNvGrpSpPr/>
          <p:nvPr/>
        </p:nvGrpSpPr>
        <p:grpSpPr>
          <a:xfrm>
            <a:off x="5613401" y="2879235"/>
            <a:ext cx="1416052" cy="369332"/>
            <a:chOff x="5613401" y="2879235"/>
            <a:chExt cx="1416052" cy="369332"/>
          </a:xfrm>
        </p:grpSpPr>
        <p:cxnSp>
          <p:nvCxnSpPr>
            <p:cNvPr id="14" name="直線接點 13">
              <a:extLst>
                <a:ext uri="{FF2B5EF4-FFF2-40B4-BE49-F238E27FC236}">
                  <a16:creationId xmlns:a16="http://schemas.microsoft.com/office/drawing/2014/main" id="{F849FB35-D033-4426-AD10-DE2AFD2C41F3}"/>
                </a:ext>
              </a:extLst>
            </p:cNvPr>
            <p:cNvCxnSpPr>
              <a:cxnSpLocks/>
            </p:cNvCxnSpPr>
            <p:nvPr/>
          </p:nvCxnSpPr>
          <p:spPr>
            <a:xfrm>
              <a:off x="5613401" y="2926984"/>
              <a:ext cx="753532" cy="129483"/>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31724A97-1152-4E07-ADEB-93DA556BF13E}"/>
                </a:ext>
              </a:extLst>
            </p:cNvPr>
            <p:cNvSpPr txBox="1"/>
            <p:nvPr/>
          </p:nvSpPr>
          <p:spPr>
            <a:xfrm>
              <a:off x="6322485" y="2879235"/>
              <a:ext cx="706968" cy="369332"/>
            </a:xfrm>
            <a:prstGeom prst="rect">
              <a:avLst/>
            </a:prstGeom>
            <a:noFill/>
          </p:spPr>
          <p:txBody>
            <a:bodyPr wrap="square" rtlCol="0">
              <a:spAutoFit/>
            </a:bodyPr>
            <a:lstStyle/>
            <a:p>
              <a:r>
                <a:rPr lang="en-US" altLang="zh-TW" dirty="0">
                  <a:solidFill>
                    <a:srgbClr val="C00000"/>
                  </a:solidFill>
                </a:rPr>
                <a:t>+24</a:t>
              </a:r>
              <a:r>
                <a:rPr lang="zh-TW" altLang="en-US" dirty="0">
                  <a:solidFill>
                    <a:srgbClr val="C00000"/>
                  </a:solidFill>
                </a:rPr>
                <a:t> </a:t>
              </a:r>
              <a:r>
                <a:rPr lang="en-US" altLang="zh-TW" dirty="0">
                  <a:solidFill>
                    <a:srgbClr val="C00000"/>
                  </a:solidFill>
                </a:rPr>
                <a:t>h</a:t>
              </a:r>
              <a:endParaRPr lang="zh-TW" altLang="en-US" dirty="0">
                <a:solidFill>
                  <a:srgbClr val="C00000"/>
                </a:solidFill>
              </a:endParaRPr>
            </a:p>
          </p:txBody>
        </p:sp>
      </p:grpSp>
    </p:spTree>
    <p:extLst>
      <p:ext uri="{BB962C8B-B14F-4D97-AF65-F5344CB8AC3E}">
        <p14:creationId xmlns:p14="http://schemas.microsoft.com/office/powerpoint/2010/main" val="58134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Circulation Patterns at 0</a:t>
            </a:r>
            <a:r>
              <a:rPr lang="zh-TW" altLang="en-US" dirty="0">
                <a:latin typeface="+mn-lt"/>
              </a:rPr>
              <a:t> </a:t>
            </a:r>
            <a:r>
              <a:rPr lang="en-US" altLang="zh-TW" dirty="0">
                <a:latin typeface="+mn-lt"/>
              </a:rPr>
              <a:t>h</a:t>
            </a:r>
            <a:endParaRPr lang="zh-TW" altLang="en-US" dirty="0">
              <a:latin typeface="+mn-lt"/>
            </a:endParaRPr>
          </a:p>
        </p:txBody>
      </p:sp>
      <p:pic>
        <p:nvPicPr>
          <p:cNvPr id="7" name="內容版面配置區 6">
            <a:extLst>
              <a:ext uri="{FF2B5EF4-FFF2-40B4-BE49-F238E27FC236}">
                <a16:creationId xmlns:a16="http://schemas.microsoft.com/office/drawing/2014/main" id="{6A8C8A87-5BF9-480A-8B1A-476BFAA6E9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674" y="2135243"/>
            <a:ext cx="11394651" cy="3491450"/>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A06DE0E6-D627-410E-9786-CFA634AFB749}"/>
              </a:ext>
            </a:extLst>
          </p:cNvPr>
          <p:cNvSpPr txBox="1"/>
          <p:nvPr/>
        </p:nvSpPr>
        <p:spPr>
          <a:xfrm>
            <a:off x="1981034" y="1231306"/>
            <a:ext cx="3048166" cy="800219"/>
          </a:xfrm>
          <a:prstGeom prst="rect">
            <a:avLst/>
          </a:prstGeom>
          <a:noFill/>
        </p:spPr>
        <p:txBody>
          <a:bodyPr wrap="square" rtlCol="0">
            <a:spAutoFit/>
          </a:bodyPr>
          <a:lstStyle/>
          <a:p>
            <a:r>
              <a:rPr lang="en-US" altLang="zh-TW" sz="2300" b="1" dirty="0">
                <a:solidFill>
                  <a:srgbClr val="7030A0"/>
                </a:solidFill>
              </a:rPr>
              <a:t>2-PVU Surface Height</a:t>
            </a:r>
          </a:p>
          <a:p>
            <a:r>
              <a:rPr lang="en-US" altLang="zh-TW" sz="2300" b="1" dirty="0">
                <a:solidFill>
                  <a:srgbClr val="7030A0"/>
                </a:solidFill>
              </a:rPr>
              <a:t>Horizontal Wind Speed</a:t>
            </a:r>
            <a:endParaRPr lang="zh-TW" altLang="en-US" sz="2300" b="1" dirty="0">
              <a:solidFill>
                <a:srgbClr val="7030A0"/>
              </a:solidFill>
            </a:endParaRPr>
          </a:p>
        </p:txBody>
      </p:sp>
      <p:sp>
        <p:nvSpPr>
          <p:cNvPr id="18" name="文字方塊 17">
            <a:extLst>
              <a:ext uri="{FF2B5EF4-FFF2-40B4-BE49-F238E27FC236}">
                <a16:creationId xmlns:a16="http://schemas.microsoft.com/office/drawing/2014/main" id="{5C423FC2-18E0-4BD9-AB2A-58AAD6F42F34}"/>
              </a:ext>
            </a:extLst>
          </p:cNvPr>
          <p:cNvSpPr txBox="1"/>
          <p:nvPr/>
        </p:nvSpPr>
        <p:spPr>
          <a:xfrm>
            <a:off x="675131" y="5101573"/>
            <a:ext cx="1240536" cy="369332"/>
          </a:xfrm>
          <a:prstGeom prst="rect">
            <a:avLst/>
          </a:prstGeom>
          <a:noFill/>
        </p:spPr>
        <p:txBody>
          <a:bodyPr wrap="square" rtlCol="0">
            <a:spAutoFit/>
          </a:bodyPr>
          <a:lstStyle/>
          <a:p>
            <a:r>
              <a:rPr lang="en-US" altLang="zh-TW" dirty="0"/>
              <a:t>(anomaly)</a:t>
            </a:r>
          </a:p>
        </p:txBody>
      </p:sp>
      <p:sp>
        <p:nvSpPr>
          <p:cNvPr id="21" name="文字方塊 20">
            <a:extLst>
              <a:ext uri="{FF2B5EF4-FFF2-40B4-BE49-F238E27FC236}">
                <a16:creationId xmlns:a16="http://schemas.microsoft.com/office/drawing/2014/main" id="{61ABDFA6-3A1E-4E7A-9F7A-86A9F38E76B0}"/>
              </a:ext>
            </a:extLst>
          </p:cNvPr>
          <p:cNvSpPr txBox="1"/>
          <p:nvPr/>
        </p:nvSpPr>
        <p:spPr>
          <a:xfrm>
            <a:off x="6163598" y="5101573"/>
            <a:ext cx="1240536" cy="369332"/>
          </a:xfrm>
          <a:prstGeom prst="rect">
            <a:avLst/>
          </a:prstGeom>
          <a:noFill/>
        </p:spPr>
        <p:txBody>
          <a:bodyPr wrap="square" rtlCol="0">
            <a:spAutoFit/>
          </a:bodyPr>
          <a:lstStyle/>
          <a:p>
            <a:r>
              <a:rPr lang="en-US" altLang="zh-TW" dirty="0"/>
              <a:t>(anomaly)</a:t>
            </a:r>
          </a:p>
        </p:txBody>
      </p:sp>
      <p:sp>
        <p:nvSpPr>
          <p:cNvPr id="22" name="文字方塊 21">
            <a:extLst>
              <a:ext uri="{FF2B5EF4-FFF2-40B4-BE49-F238E27FC236}">
                <a16:creationId xmlns:a16="http://schemas.microsoft.com/office/drawing/2014/main" id="{4D07F86F-91A5-47F8-B048-28EF8D0457CC}"/>
              </a:ext>
            </a:extLst>
          </p:cNvPr>
          <p:cNvSpPr txBox="1"/>
          <p:nvPr/>
        </p:nvSpPr>
        <p:spPr>
          <a:xfrm>
            <a:off x="7994906" y="1231306"/>
            <a:ext cx="3048166" cy="800219"/>
          </a:xfrm>
          <a:prstGeom prst="rect">
            <a:avLst/>
          </a:prstGeom>
          <a:noFill/>
        </p:spPr>
        <p:txBody>
          <a:bodyPr wrap="square" rtlCol="0">
            <a:spAutoFit/>
          </a:bodyPr>
          <a:lstStyle/>
          <a:p>
            <a:r>
              <a:rPr lang="en-US" altLang="zh-TW" sz="2300" b="1" dirty="0">
                <a:solidFill>
                  <a:srgbClr val="7030A0"/>
                </a:solidFill>
              </a:rPr>
              <a:t>700 hPa GPH</a:t>
            </a:r>
          </a:p>
          <a:p>
            <a:r>
              <a:rPr lang="en-US" altLang="zh-TW" sz="2300" b="1" dirty="0">
                <a:solidFill>
                  <a:srgbClr val="7030A0"/>
                </a:solidFill>
              </a:rPr>
              <a:t>IVT &gt; 300 kg m</a:t>
            </a:r>
            <a:r>
              <a:rPr lang="en-US" altLang="zh-TW" sz="2300" b="1" baseline="40000" dirty="0">
                <a:solidFill>
                  <a:srgbClr val="7030A0"/>
                </a:solidFill>
              </a:rPr>
              <a:t>-1</a:t>
            </a:r>
            <a:r>
              <a:rPr lang="en-US" altLang="zh-TW" sz="2300" b="1" dirty="0">
                <a:solidFill>
                  <a:srgbClr val="7030A0"/>
                </a:solidFill>
              </a:rPr>
              <a:t> s</a:t>
            </a:r>
            <a:r>
              <a:rPr lang="en-US" altLang="zh-TW" sz="2300" b="1" baseline="40000" dirty="0">
                <a:solidFill>
                  <a:srgbClr val="7030A0"/>
                </a:solidFill>
              </a:rPr>
              <a:t>-1</a:t>
            </a:r>
            <a:endParaRPr lang="zh-TW" altLang="en-US" sz="2300" b="1" baseline="40000" dirty="0">
              <a:solidFill>
                <a:srgbClr val="7030A0"/>
              </a:solidFill>
            </a:endParaRPr>
          </a:p>
        </p:txBody>
      </p:sp>
      <p:sp>
        <p:nvSpPr>
          <p:cNvPr id="24" name="文字方塊 23">
            <a:extLst>
              <a:ext uri="{FF2B5EF4-FFF2-40B4-BE49-F238E27FC236}">
                <a16:creationId xmlns:a16="http://schemas.microsoft.com/office/drawing/2014/main" id="{17498492-01E6-4D5F-8E3E-F306D5623D72}"/>
              </a:ext>
            </a:extLst>
          </p:cNvPr>
          <p:cNvSpPr txBox="1"/>
          <p:nvPr/>
        </p:nvSpPr>
        <p:spPr>
          <a:xfrm>
            <a:off x="2084831" y="3982957"/>
            <a:ext cx="868681" cy="369332"/>
          </a:xfrm>
          <a:prstGeom prst="rect">
            <a:avLst/>
          </a:prstGeom>
          <a:noFill/>
        </p:spPr>
        <p:txBody>
          <a:bodyPr wrap="square" rtlCol="0">
            <a:spAutoFit/>
          </a:bodyPr>
          <a:lstStyle/>
          <a:p>
            <a:r>
              <a:rPr lang="en-US" altLang="zh-TW" b="1" dirty="0">
                <a:solidFill>
                  <a:srgbClr val="0070C0"/>
                </a:solidFill>
                <a:highlight>
                  <a:srgbClr val="FFFF00"/>
                </a:highlight>
              </a:rPr>
              <a:t>trough</a:t>
            </a:r>
          </a:p>
        </p:txBody>
      </p:sp>
      <p:sp>
        <p:nvSpPr>
          <p:cNvPr id="25" name="文字方塊 24">
            <a:extLst>
              <a:ext uri="{FF2B5EF4-FFF2-40B4-BE49-F238E27FC236}">
                <a16:creationId xmlns:a16="http://schemas.microsoft.com/office/drawing/2014/main" id="{53587639-466F-46DA-95EC-9D420D2644C7}"/>
              </a:ext>
            </a:extLst>
          </p:cNvPr>
          <p:cNvSpPr txBox="1"/>
          <p:nvPr/>
        </p:nvSpPr>
        <p:spPr>
          <a:xfrm>
            <a:off x="3299377" y="3429000"/>
            <a:ext cx="704087" cy="369332"/>
          </a:xfrm>
          <a:prstGeom prst="rect">
            <a:avLst/>
          </a:prstGeom>
          <a:noFill/>
        </p:spPr>
        <p:txBody>
          <a:bodyPr wrap="square" rtlCol="0">
            <a:spAutoFit/>
          </a:bodyPr>
          <a:lstStyle/>
          <a:p>
            <a:r>
              <a:rPr lang="en-US" altLang="zh-TW" b="1" dirty="0">
                <a:solidFill>
                  <a:srgbClr val="FF0000"/>
                </a:solidFill>
                <a:highlight>
                  <a:srgbClr val="FFFF00"/>
                </a:highlight>
              </a:rPr>
              <a:t>ridge</a:t>
            </a:r>
          </a:p>
        </p:txBody>
      </p:sp>
      <p:sp>
        <p:nvSpPr>
          <p:cNvPr id="26" name="文字方塊 25">
            <a:extLst>
              <a:ext uri="{FF2B5EF4-FFF2-40B4-BE49-F238E27FC236}">
                <a16:creationId xmlns:a16="http://schemas.microsoft.com/office/drawing/2014/main" id="{643687AA-0482-4A56-9F81-F2304D0D042D}"/>
              </a:ext>
            </a:extLst>
          </p:cNvPr>
          <p:cNvSpPr txBox="1"/>
          <p:nvPr/>
        </p:nvSpPr>
        <p:spPr>
          <a:xfrm>
            <a:off x="2508421" y="2293045"/>
            <a:ext cx="1133855" cy="369332"/>
          </a:xfrm>
          <a:prstGeom prst="rect">
            <a:avLst/>
          </a:prstGeom>
          <a:noFill/>
        </p:spPr>
        <p:txBody>
          <a:bodyPr wrap="square" rtlCol="0">
            <a:spAutoFit/>
          </a:bodyPr>
          <a:lstStyle/>
          <a:p>
            <a:r>
              <a:rPr lang="en-US" altLang="zh-TW" b="1" dirty="0">
                <a:solidFill>
                  <a:srgbClr val="00B050"/>
                </a:solidFill>
              </a:rPr>
              <a:t>jet streak</a:t>
            </a:r>
          </a:p>
        </p:txBody>
      </p:sp>
      <p:sp>
        <p:nvSpPr>
          <p:cNvPr id="10" name="文字方塊 9">
            <a:extLst>
              <a:ext uri="{FF2B5EF4-FFF2-40B4-BE49-F238E27FC236}">
                <a16:creationId xmlns:a16="http://schemas.microsoft.com/office/drawing/2014/main" id="{F245A480-9BCB-4432-8605-6C55CC78C80A}"/>
              </a:ext>
            </a:extLst>
          </p:cNvPr>
          <p:cNvSpPr txBox="1"/>
          <p:nvPr/>
        </p:nvSpPr>
        <p:spPr>
          <a:xfrm>
            <a:off x="5641848" y="2958084"/>
            <a:ext cx="65" cy="276999"/>
          </a:xfrm>
          <a:prstGeom prst="rect">
            <a:avLst/>
          </a:prstGeom>
          <a:noFill/>
        </p:spPr>
        <p:txBody>
          <a:bodyPr wrap="none" lIns="0" tIns="0" rIns="0" bIns="0" rtlCol="0">
            <a:spAutoFit/>
          </a:bodyPr>
          <a:lstStyle/>
          <a:p>
            <a:endParaRPr lang="zh-TW" altLang="en-US" dirty="0"/>
          </a:p>
        </p:txBody>
      </p:sp>
      <mc:AlternateContent xmlns:mc="http://schemas.openxmlformats.org/markup-compatibility/2006">
        <mc:Choice xmlns:a14="http://schemas.microsoft.com/office/drawing/2010/main" Requires="a14">
          <p:sp>
            <p:nvSpPr>
              <p:cNvPr id="12" name="文字方塊 11">
                <a:extLst>
                  <a:ext uri="{FF2B5EF4-FFF2-40B4-BE49-F238E27FC236}">
                    <a16:creationId xmlns:a16="http://schemas.microsoft.com/office/drawing/2014/main" id="{C92D9699-2BFB-4441-9551-0022290687A2}"/>
                  </a:ext>
                </a:extLst>
              </p:cNvPr>
              <p:cNvSpPr txBox="1"/>
              <p:nvPr/>
            </p:nvSpPr>
            <p:spPr>
              <a:xfrm>
                <a:off x="7294032" y="5808254"/>
                <a:ext cx="3749040" cy="72090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rPr>
                        <m:t>𝐼𝑉𝑇</m:t>
                      </m:r>
                      <m:r>
                        <a:rPr lang="en-US" altLang="zh-TW"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𝑔</m:t>
                          </m:r>
                        </m:den>
                      </m:f>
                      <m:nary>
                        <m:naryPr>
                          <m:ctrlPr>
                            <a:rPr lang="en-US" altLang="zh-TW" b="0" i="1" smtClean="0">
                              <a:latin typeface="Cambria Math" panose="02040503050406030204" pitchFamily="18" charset="0"/>
                            </a:rPr>
                          </m:ctrlPr>
                        </m:naryPr>
                        <m:sub>
                          <m:r>
                            <m:rPr>
                              <m:brk m:alnAt="23"/>
                            </m:rPr>
                            <a:rPr lang="en-US" altLang="zh-TW" b="0" i="1" smtClean="0">
                              <a:latin typeface="Cambria Math" panose="02040503050406030204" pitchFamily="18" charset="0"/>
                            </a:rPr>
                            <m:t>1000 </m:t>
                          </m:r>
                          <m:r>
                            <a:rPr lang="en-US" altLang="zh-TW" b="0" i="1" smtClean="0">
                              <a:latin typeface="Cambria Math" panose="02040503050406030204" pitchFamily="18" charset="0"/>
                            </a:rPr>
                            <m:t>h𝑃𝑎</m:t>
                          </m:r>
                        </m:sub>
                        <m:sup>
                          <m:r>
                            <a:rPr lang="en-US" altLang="zh-TW" b="0" i="1" smtClean="0">
                              <a:latin typeface="Cambria Math" panose="02040503050406030204" pitchFamily="18" charset="0"/>
                            </a:rPr>
                            <m:t>300 </m:t>
                          </m:r>
                          <m:r>
                            <a:rPr lang="en-US" altLang="zh-TW" b="0" i="1" smtClean="0">
                              <a:latin typeface="Cambria Math" panose="02040503050406030204" pitchFamily="18" charset="0"/>
                            </a:rPr>
                            <m:t>h𝑃𝑎</m:t>
                          </m:r>
                        </m:sup>
                        <m:e>
                          <m:r>
                            <a:rPr lang="en-US" altLang="zh-TW" b="0" i="1" smtClean="0">
                              <a:latin typeface="Cambria Math" panose="02040503050406030204" pitchFamily="18" charset="0"/>
                            </a:rPr>
                            <m:t>𝑞</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𝑢</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𝑖</m:t>
                                  </m:r>
                                </m:e>
                              </m:acc>
                              <m:r>
                                <a:rPr lang="en-US" altLang="zh-TW" b="0" i="1" smtClean="0">
                                  <a:latin typeface="Cambria Math" panose="02040503050406030204" pitchFamily="18" charset="0"/>
                                </a:rPr>
                                <m:t>+</m:t>
                              </m:r>
                              <m:r>
                                <a:rPr lang="en-US" altLang="zh-TW" b="0" i="1" smtClean="0">
                                  <a:latin typeface="Cambria Math" panose="02040503050406030204" pitchFamily="18" charset="0"/>
                                </a:rPr>
                                <m:t>𝑣</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𝑗</m:t>
                                  </m:r>
                                </m:e>
                              </m:acc>
                            </m:e>
                          </m:d>
                          <m:r>
                            <a:rPr lang="en-US" altLang="zh-TW" b="0" i="1" smtClean="0">
                              <a:latin typeface="Cambria Math" panose="02040503050406030204" pitchFamily="18" charset="0"/>
                            </a:rPr>
                            <m:t>𝑑𝑝</m:t>
                          </m:r>
                        </m:e>
                      </m:nary>
                    </m:oMath>
                  </m:oMathPara>
                </a14:m>
                <a:endParaRPr lang="zh-TW" altLang="en-US" i="1" dirty="0"/>
              </a:p>
            </p:txBody>
          </p:sp>
        </mc:Choice>
        <mc:Fallback>
          <p:sp>
            <p:nvSpPr>
              <p:cNvPr id="12" name="文字方塊 11">
                <a:extLst>
                  <a:ext uri="{FF2B5EF4-FFF2-40B4-BE49-F238E27FC236}">
                    <a16:creationId xmlns:a16="http://schemas.microsoft.com/office/drawing/2014/main" id="{C92D9699-2BFB-4441-9551-0022290687A2}"/>
                  </a:ext>
                </a:extLst>
              </p:cNvPr>
              <p:cNvSpPr txBox="1">
                <a:spLocks noRot="1" noChangeAspect="1" noMove="1" noResize="1" noEditPoints="1" noAdjustHandles="1" noChangeArrowheads="1" noChangeShapeType="1" noTextEdit="1"/>
              </p:cNvSpPr>
              <p:nvPr/>
            </p:nvSpPr>
            <p:spPr>
              <a:xfrm>
                <a:off x="7294032" y="5808254"/>
                <a:ext cx="3749040" cy="720903"/>
              </a:xfrm>
              <a:prstGeom prst="rect">
                <a:avLst/>
              </a:prstGeom>
              <a:blipFill>
                <a:blip r:embed="rId4"/>
                <a:stretch>
                  <a:fillRect/>
                </a:stretch>
              </a:blipFill>
            </p:spPr>
            <p:txBody>
              <a:bodyPr/>
              <a:lstStyle/>
              <a:p>
                <a:r>
                  <a:rPr lang="zh-TW" altLang="en-US">
                    <a:noFill/>
                  </a:rPr>
                  <a:t> </a:t>
                </a:r>
              </a:p>
            </p:txBody>
          </p:sp>
        </mc:Fallback>
      </mc:AlternateContent>
      <p:sp>
        <p:nvSpPr>
          <p:cNvPr id="27" name="文字方塊 26">
            <a:extLst>
              <a:ext uri="{FF2B5EF4-FFF2-40B4-BE49-F238E27FC236}">
                <a16:creationId xmlns:a16="http://schemas.microsoft.com/office/drawing/2014/main" id="{E38F7185-53B5-4501-A437-81AEC229654B}"/>
              </a:ext>
            </a:extLst>
          </p:cNvPr>
          <p:cNvSpPr txBox="1"/>
          <p:nvPr/>
        </p:nvSpPr>
        <p:spPr>
          <a:xfrm>
            <a:off x="8080247" y="3952222"/>
            <a:ext cx="944881" cy="369332"/>
          </a:xfrm>
          <a:prstGeom prst="rect">
            <a:avLst/>
          </a:prstGeom>
          <a:noFill/>
        </p:spPr>
        <p:txBody>
          <a:bodyPr wrap="square" rtlCol="0">
            <a:spAutoFit/>
          </a:bodyPr>
          <a:lstStyle/>
          <a:p>
            <a:r>
              <a:rPr lang="en-US" altLang="zh-TW" b="1" dirty="0">
                <a:solidFill>
                  <a:srgbClr val="0070C0"/>
                </a:solidFill>
                <a:highlight>
                  <a:srgbClr val="FFFF00"/>
                </a:highlight>
              </a:rPr>
              <a:t>cyclone</a:t>
            </a:r>
          </a:p>
        </p:txBody>
      </p:sp>
    </p:spTree>
    <p:extLst>
      <p:ext uri="{BB962C8B-B14F-4D97-AF65-F5344CB8AC3E}">
        <p14:creationId xmlns:p14="http://schemas.microsoft.com/office/powerpoint/2010/main" val="20011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Overview of Two HRE Clusters</a:t>
            </a:r>
            <a:endParaRPr lang="zh-TW" altLang="en-US" dirty="0">
              <a:latin typeface="+mn-lt"/>
            </a:endParaRPr>
          </a:p>
        </p:txBody>
      </p:sp>
      <p:pic>
        <p:nvPicPr>
          <p:cNvPr id="7" name="內容版面配置區 6">
            <a:extLst>
              <a:ext uri="{FF2B5EF4-FFF2-40B4-BE49-F238E27FC236}">
                <a16:creationId xmlns:a16="http://schemas.microsoft.com/office/drawing/2014/main" id="{CC13158C-A53C-4ECB-BA56-387A353EB2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0625" y="1008000"/>
            <a:ext cx="7430750" cy="5631987"/>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78D1B14C-9AD5-44EC-A2F3-E5641007BED1}"/>
              </a:ext>
            </a:extLst>
          </p:cNvPr>
          <p:cNvSpPr txBox="1"/>
          <p:nvPr/>
        </p:nvSpPr>
        <p:spPr>
          <a:xfrm>
            <a:off x="5106107" y="912301"/>
            <a:ext cx="1057491" cy="646331"/>
          </a:xfrm>
          <a:prstGeom prst="rect">
            <a:avLst/>
          </a:prstGeom>
          <a:noFill/>
        </p:spPr>
        <p:txBody>
          <a:bodyPr wrap="square" rtlCol="0">
            <a:spAutoFit/>
          </a:bodyPr>
          <a:lstStyle/>
          <a:p>
            <a:pPr algn="ctr"/>
            <a:r>
              <a:rPr lang="en-US" altLang="zh-TW" b="1" dirty="0">
                <a:solidFill>
                  <a:srgbClr val="7030A0"/>
                </a:solidFill>
              </a:rPr>
              <a:t>40 HREs</a:t>
            </a:r>
          </a:p>
          <a:p>
            <a:pPr algn="ctr"/>
            <a:r>
              <a:rPr lang="en-US" altLang="zh-TW" b="1" dirty="0">
                <a:solidFill>
                  <a:srgbClr val="7030A0"/>
                </a:solidFill>
              </a:rPr>
              <a:t>(58.8 %)</a:t>
            </a:r>
          </a:p>
        </p:txBody>
      </p:sp>
      <p:sp>
        <p:nvSpPr>
          <p:cNvPr id="21" name="文字方塊 20">
            <a:extLst>
              <a:ext uri="{FF2B5EF4-FFF2-40B4-BE49-F238E27FC236}">
                <a16:creationId xmlns:a16="http://schemas.microsoft.com/office/drawing/2014/main" id="{CD45687F-D245-49B9-8482-E8D675992E3F}"/>
              </a:ext>
            </a:extLst>
          </p:cNvPr>
          <p:cNvSpPr txBox="1"/>
          <p:nvPr/>
        </p:nvSpPr>
        <p:spPr>
          <a:xfrm>
            <a:off x="8233793" y="912301"/>
            <a:ext cx="1057491" cy="646331"/>
          </a:xfrm>
          <a:prstGeom prst="rect">
            <a:avLst/>
          </a:prstGeom>
          <a:noFill/>
        </p:spPr>
        <p:txBody>
          <a:bodyPr wrap="square" rtlCol="0">
            <a:spAutoFit/>
          </a:bodyPr>
          <a:lstStyle/>
          <a:p>
            <a:pPr algn="ctr"/>
            <a:r>
              <a:rPr lang="en-US" altLang="zh-TW" b="1" dirty="0">
                <a:solidFill>
                  <a:srgbClr val="7030A0"/>
                </a:solidFill>
              </a:rPr>
              <a:t>28 HREs</a:t>
            </a:r>
          </a:p>
          <a:p>
            <a:pPr algn="ctr"/>
            <a:r>
              <a:rPr lang="en-US" altLang="zh-TW" b="1" dirty="0">
                <a:solidFill>
                  <a:srgbClr val="7030A0"/>
                </a:solidFill>
              </a:rPr>
              <a:t>(41.2 %)</a:t>
            </a:r>
          </a:p>
        </p:txBody>
      </p:sp>
      <p:sp>
        <p:nvSpPr>
          <p:cNvPr id="22" name="文字方塊 21">
            <a:extLst>
              <a:ext uri="{FF2B5EF4-FFF2-40B4-BE49-F238E27FC236}">
                <a16:creationId xmlns:a16="http://schemas.microsoft.com/office/drawing/2014/main" id="{C73E93BB-7D38-4D9C-9925-9D2FD8A24798}"/>
              </a:ext>
            </a:extLst>
          </p:cNvPr>
          <p:cNvSpPr txBox="1"/>
          <p:nvPr/>
        </p:nvSpPr>
        <p:spPr>
          <a:xfrm>
            <a:off x="2913942" y="2016000"/>
            <a:ext cx="2292179" cy="369332"/>
          </a:xfrm>
          <a:prstGeom prst="rect">
            <a:avLst/>
          </a:prstGeom>
          <a:noFill/>
        </p:spPr>
        <p:txBody>
          <a:bodyPr wrap="square" rtlCol="0">
            <a:spAutoFit/>
          </a:bodyPr>
          <a:lstStyle/>
          <a:p>
            <a:r>
              <a:rPr lang="en-US" altLang="zh-TW" b="1" dirty="0">
                <a:solidFill>
                  <a:srgbClr val="0070C0"/>
                </a:solidFill>
                <a:highlight>
                  <a:srgbClr val="FFFF00"/>
                </a:highlight>
              </a:rPr>
              <a:t>trough-ridge couplet</a:t>
            </a:r>
          </a:p>
        </p:txBody>
      </p:sp>
      <p:sp>
        <p:nvSpPr>
          <p:cNvPr id="12" name="手繪多邊形: 圖案 11">
            <a:extLst>
              <a:ext uri="{FF2B5EF4-FFF2-40B4-BE49-F238E27FC236}">
                <a16:creationId xmlns:a16="http://schemas.microsoft.com/office/drawing/2014/main" id="{68A9D16F-24B2-4B00-ACDC-D01C16931885}"/>
              </a:ext>
            </a:extLst>
          </p:cNvPr>
          <p:cNvSpPr/>
          <p:nvPr/>
        </p:nvSpPr>
        <p:spPr>
          <a:xfrm>
            <a:off x="3556591" y="2806995"/>
            <a:ext cx="135508" cy="1036675"/>
          </a:xfrm>
          <a:custGeom>
            <a:avLst/>
            <a:gdLst>
              <a:gd name="connsiteX0" fmla="*/ 0 w 135508"/>
              <a:gd name="connsiteY0" fmla="*/ 0 h 1036675"/>
              <a:gd name="connsiteX1" fmla="*/ 79744 w 135508"/>
              <a:gd name="connsiteY1" fmla="*/ 287079 h 1036675"/>
              <a:gd name="connsiteX2" fmla="*/ 127590 w 135508"/>
              <a:gd name="connsiteY2" fmla="*/ 489098 h 1036675"/>
              <a:gd name="connsiteX3" fmla="*/ 132907 w 135508"/>
              <a:gd name="connsiteY3" fmla="*/ 696433 h 1036675"/>
              <a:gd name="connsiteX4" fmla="*/ 101009 w 135508"/>
              <a:gd name="connsiteY4" fmla="*/ 1036675 h 103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08" h="1036675">
                <a:moveTo>
                  <a:pt x="0" y="0"/>
                </a:moveTo>
                <a:cubicBezTo>
                  <a:pt x="29239" y="102781"/>
                  <a:pt x="58479" y="205563"/>
                  <a:pt x="79744" y="287079"/>
                </a:cubicBezTo>
                <a:cubicBezTo>
                  <a:pt x="101009" y="368595"/>
                  <a:pt x="118730" y="420872"/>
                  <a:pt x="127590" y="489098"/>
                </a:cubicBezTo>
                <a:cubicBezTo>
                  <a:pt x="136450" y="557324"/>
                  <a:pt x="137337" y="605170"/>
                  <a:pt x="132907" y="696433"/>
                </a:cubicBezTo>
                <a:cubicBezTo>
                  <a:pt x="128477" y="787696"/>
                  <a:pt x="114743" y="912185"/>
                  <a:pt x="101009" y="103667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71685112-4EBE-46ED-945A-D6691F70C9DE}"/>
              </a:ext>
            </a:extLst>
          </p:cNvPr>
          <p:cNvSpPr txBox="1"/>
          <p:nvPr/>
        </p:nvSpPr>
        <p:spPr>
          <a:xfrm>
            <a:off x="1910623" y="3474338"/>
            <a:ext cx="1729624" cy="369332"/>
          </a:xfrm>
          <a:prstGeom prst="rect">
            <a:avLst/>
          </a:prstGeom>
          <a:noFill/>
        </p:spPr>
        <p:txBody>
          <a:bodyPr wrap="square" rtlCol="0">
            <a:spAutoFit/>
          </a:bodyPr>
          <a:lstStyle/>
          <a:p>
            <a:r>
              <a:rPr lang="en-US" altLang="zh-TW" b="1" dirty="0">
                <a:solidFill>
                  <a:srgbClr val="00B050"/>
                </a:solidFill>
                <a:highlight>
                  <a:srgbClr val="FFFF00"/>
                </a:highlight>
              </a:rPr>
              <a:t>negatively-tilted</a:t>
            </a:r>
          </a:p>
        </p:txBody>
      </p:sp>
      <p:sp>
        <p:nvSpPr>
          <p:cNvPr id="25" name="文字方塊 24">
            <a:extLst>
              <a:ext uri="{FF2B5EF4-FFF2-40B4-BE49-F238E27FC236}">
                <a16:creationId xmlns:a16="http://schemas.microsoft.com/office/drawing/2014/main" id="{983335C3-8C0D-4EBE-9383-22CD60EA7BF2}"/>
              </a:ext>
            </a:extLst>
          </p:cNvPr>
          <p:cNvSpPr txBox="1"/>
          <p:nvPr/>
        </p:nvSpPr>
        <p:spPr>
          <a:xfrm>
            <a:off x="4274600" y="4412914"/>
            <a:ext cx="1392056" cy="369332"/>
          </a:xfrm>
          <a:prstGeom prst="rect">
            <a:avLst/>
          </a:prstGeom>
          <a:noFill/>
        </p:spPr>
        <p:txBody>
          <a:bodyPr wrap="square" rtlCol="0">
            <a:spAutoFit/>
          </a:bodyPr>
          <a:lstStyle/>
          <a:p>
            <a:r>
              <a:rPr lang="en-US" altLang="zh-TW" b="1" dirty="0">
                <a:solidFill>
                  <a:srgbClr val="FF0000"/>
                </a:solidFill>
              </a:rPr>
              <a:t>late</a:t>
            </a:r>
            <a:r>
              <a:rPr lang="zh-TW" altLang="en-US" b="1" dirty="0">
                <a:solidFill>
                  <a:srgbClr val="FF0000"/>
                </a:solidFill>
              </a:rPr>
              <a:t> </a:t>
            </a:r>
            <a:r>
              <a:rPr lang="en-US" altLang="zh-TW" b="1" dirty="0">
                <a:solidFill>
                  <a:srgbClr val="FF0000"/>
                </a:solidFill>
              </a:rPr>
              <a:t>summer</a:t>
            </a:r>
          </a:p>
        </p:txBody>
      </p:sp>
      <p:sp>
        <p:nvSpPr>
          <p:cNvPr id="26" name="文字方塊 25">
            <a:extLst>
              <a:ext uri="{FF2B5EF4-FFF2-40B4-BE49-F238E27FC236}">
                <a16:creationId xmlns:a16="http://schemas.microsoft.com/office/drawing/2014/main" id="{12D60890-A7E2-440D-B647-31AD14226D0F}"/>
              </a:ext>
            </a:extLst>
          </p:cNvPr>
          <p:cNvSpPr txBox="1"/>
          <p:nvPr/>
        </p:nvSpPr>
        <p:spPr>
          <a:xfrm>
            <a:off x="7467569" y="339328"/>
            <a:ext cx="3488902" cy="446276"/>
          </a:xfrm>
          <a:prstGeom prst="rect">
            <a:avLst/>
          </a:prstGeom>
          <a:noFill/>
        </p:spPr>
        <p:txBody>
          <a:bodyPr wrap="square" rtlCol="0">
            <a:spAutoFit/>
          </a:bodyPr>
          <a:lstStyle/>
          <a:p>
            <a:pPr algn="just"/>
            <a:r>
              <a:rPr lang="en-US" altLang="zh-TW" sz="2300" b="1" dirty="0">
                <a:solidFill>
                  <a:srgbClr val="7030A0"/>
                </a:solidFill>
              </a:rPr>
              <a:t>2-PVU surface height</a:t>
            </a:r>
            <a:r>
              <a:rPr lang="zh-TW" altLang="en-US" sz="2300" b="1" dirty="0">
                <a:solidFill>
                  <a:srgbClr val="7030A0"/>
                </a:solidFill>
              </a:rPr>
              <a:t> </a:t>
            </a:r>
            <a:r>
              <a:rPr lang="en-US" altLang="zh-TW" sz="2300" b="1" dirty="0">
                <a:solidFill>
                  <a:srgbClr val="7030A0"/>
                </a:solidFill>
              </a:rPr>
              <a:t>at 0 h</a:t>
            </a:r>
          </a:p>
        </p:txBody>
      </p:sp>
      <p:sp>
        <p:nvSpPr>
          <p:cNvPr id="27" name="文字方塊 26">
            <a:extLst>
              <a:ext uri="{FF2B5EF4-FFF2-40B4-BE49-F238E27FC236}">
                <a16:creationId xmlns:a16="http://schemas.microsoft.com/office/drawing/2014/main" id="{8C81CE13-E3B4-44A2-9DA4-F02844605DA0}"/>
              </a:ext>
            </a:extLst>
          </p:cNvPr>
          <p:cNvSpPr txBox="1"/>
          <p:nvPr/>
        </p:nvSpPr>
        <p:spPr>
          <a:xfrm>
            <a:off x="7081919" y="1687171"/>
            <a:ext cx="1966164" cy="369332"/>
          </a:xfrm>
          <a:prstGeom prst="rect">
            <a:avLst/>
          </a:prstGeom>
          <a:noFill/>
        </p:spPr>
        <p:txBody>
          <a:bodyPr wrap="square" rtlCol="0">
            <a:spAutoFit/>
          </a:bodyPr>
          <a:lstStyle/>
          <a:p>
            <a:r>
              <a:rPr lang="en-US" altLang="zh-TW" b="1" dirty="0">
                <a:solidFill>
                  <a:srgbClr val="0070C0"/>
                </a:solidFill>
                <a:highlight>
                  <a:srgbClr val="FFFF00"/>
                </a:highlight>
              </a:rPr>
              <a:t>weakly undulating</a:t>
            </a:r>
          </a:p>
        </p:txBody>
      </p:sp>
      <p:cxnSp>
        <p:nvCxnSpPr>
          <p:cNvPr id="28" name="直線單箭頭接點 27">
            <a:extLst>
              <a:ext uri="{FF2B5EF4-FFF2-40B4-BE49-F238E27FC236}">
                <a16:creationId xmlns:a16="http://schemas.microsoft.com/office/drawing/2014/main" id="{2303B2EF-07D3-4325-BA2D-80D2FF66E41A}"/>
              </a:ext>
            </a:extLst>
          </p:cNvPr>
          <p:cNvCxnSpPr>
            <a:cxnSpLocks/>
          </p:cNvCxnSpPr>
          <p:nvPr/>
        </p:nvCxnSpPr>
        <p:spPr>
          <a:xfrm flipV="1">
            <a:off x="8929614" y="1490958"/>
            <a:ext cx="809753" cy="2638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AD14598D-5482-46ED-9216-4D44D16DA8D5}"/>
              </a:ext>
            </a:extLst>
          </p:cNvPr>
          <p:cNvSpPr txBox="1"/>
          <p:nvPr/>
        </p:nvSpPr>
        <p:spPr>
          <a:xfrm>
            <a:off x="9687629" y="1306292"/>
            <a:ext cx="1899433" cy="369332"/>
          </a:xfrm>
          <a:prstGeom prst="rect">
            <a:avLst/>
          </a:prstGeom>
          <a:noFill/>
        </p:spPr>
        <p:txBody>
          <a:bodyPr wrap="square" rtlCol="0">
            <a:spAutoFit/>
          </a:bodyPr>
          <a:lstStyle/>
          <a:p>
            <a:r>
              <a:rPr lang="en-US" altLang="zh-TW" b="1" dirty="0">
                <a:solidFill>
                  <a:srgbClr val="0070C0"/>
                </a:solidFill>
                <a:highlight>
                  <a:srgbClr val="FFFF00"/>
                </a:highlight>
              </a:rPr>
              <a:t>weaker jet stream</a:t>
            </a:r>
          </a:p>
        </p:txBody>
      </p:sp>
      <p:sp>
        <p:nvSpPr>
          <p:cNvPr id="31" name="手繪多邊形: 圖案 30">
            <a:extLst>
              <a:ext uri="{FF2B5EF4-FFF2-40B4-BE49-F238E27FC236}">
                <a16:creationId xmlns:a16="http://schemas.microsoft.com/office/drawing/2014/main" id="{A73D51CB-B20C-414D-8836-34BCAD33B252}"/>
              </a:ext>
            </a:extLst>
          </p:cNvPr>
          <p:cNvSpPr/>
          <p:nvPr/>
        </p:nvSpPr>
        <p:spPr>
          <a:xfrm>
            <a:off x="6615485" y="3005593"/>
            <a:ext cx="469127" cy="803082"/>
          </a:xfrm>
          <a:custGeom>
            <a:avLst/>
            <a:gdLst>
              <a:gd name="connsiteX0" fmla="*/ 469127 w 469127"/>
              <a:gd name="connsiteY0" fmla="*/ 0 h 803082"/>
              <a:gd name="connsiteX1" fmla="*/ 381663 w 469127"/>
              <a:gd name="connsiteY1" fmla="*/ 254442 h 803082"/>
              <a:gd name="connsiteX2" fmla="*/ 254442 w 469127"/>
              <a:gd name="connsiteY2" fmla="*/ 508884 h 803082"/>
              <a:gd name="connsiteX3" fmla="*/ 0 w 469127"/>
              <a:gd name="connsiteY3" fmla="*/ 803082 h 803082"/>
            </a:gdLst>
            <a:ahLst/>
            <a:cxnLst>
              <a:cxn ang="0">
                <a:pos x="connsiteX0" y="connsiteY0"/>
              </a:cxn>
              <a:cxn ang="0">
                <a:pos x="connsiteX1" y="connsiteY1"/>
              </a:cxn>
              <a:cxn ang="0">
                <a:pos x="connsiteX2" y="connsiteY2"/>
              </a:cxn>
              <a:cxn ang="0">
                <a:pos x="connsiteX3" y="connsiteY3"/>
              </a:cxn>
            </a:cxnLst>
            <a:rect l="l" t="t" r="r" b="b"/>
            <a:pathLst>
              <a:path w="469127" h="803082">
                <a:moveTo>
                  <a:pt x="469127" y="0"/>
                </a:moveTo>
                <a:cubicBezTo>
                  <a:pt x="443285" y="84814"/>
                  <a:pt x="417444" y="169628"/>
                  <a:pt x="381663" y="254442"/>
                </a:cubicBezTo>
                <a:cubicBezTo>
                  <a:pt x="345882" y="339256"/>
                  <a:pt x="318052" y="417444"/>
                  <a:pt x="254442" y="508884"/>
                </a:cubicBezTo>
                <a:cubicBezTo>
                  <a:pt x="190832" y="600324"/>
                  <a:pt x="95416" y="701703"/>
                  <a:pt x="0" y="803082"/>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13C2C090-8085-4BB0-96CD-5A52565B77C9}"/>
              </a:ext>
            </a:extLst>
          </p:cNvPr>
          <p:cNvSpPr txBox="1"/>
          <p:nvPr/>
        </p:nvSpPr>
        <p:spPr>
          <a:xfrm>
            <a:off x="6901821" y="3490374"/>
            <a:ext cx="1692000" cy="360000"/>
          </a:xfrm>
          <a:prstGeom prst="rect">
            <a:avLst/>
          </a:prstGeom>
          <a:noFill/>
        </p:spPr>
        <p:txBody>
          <a:bodyPr wrap="square" rtlCol="0">
            <a:spAutoFit/>
          </a:bodyPr>
          <a:lstStyle/>
          <a:p>
            <a:r>
              <a:rPr lang="en-US" altLang="zh-TW" b="1" dirty="0">
                <a:solidFill>
                  <a:srgbClr val="00B050"/>
                </a:solidFill>
                <a:highlight>
                  <a:srgbClr val="FFFF00"/>
                </a:highlight>
              </a:rPr>
              <a:t>positively-tilted</a:t>
            </a:r>
          </a:p>
        </p:txBody>
      </p:sp>
      <p:sp>
        <p:nvSpPr>
          <p:cNvPr id="33" name="文字方塊 32">
            <a:extLst>
              <a:ext uri="{FF2B5EF4-FFF2-40B4-BE49-F238E27FC236}">
                <a16:creationId xmlns:a16="http://schemas.microsoft.com/office/drawing/2014/main" id="{68029EB8-FA61-461C-9FB5-1E87EBB42715}"/>
              </a:ext>
            </a:extLst>
          </p:cNvPr>
          <p:cNvSpPr txBox="1"/>
          <p:nvPr/>
        </p:nvSpPr>
        <p:spPr>
          <a:xfrm>
            <a:off x="7082165" y="4891750"/>
            <a:ext cx="1347213" cy="369332"/>
          </a:xfrm>
          <a:prstGeom prst="rect">
            <a:avLst/>
          </a:prstGeom>
          <a:noFill/>
        </p:spPr>
        <p:txBody>
          <a:bodyPr wrap="square" rtlCol="0">
            <a:spAutoFit/>
          </a:bodyPr>
          <a:lstStyle/>
          <a:p>
            <a:r>
              <a:rPr lang="en-US" altLang="zh-TW" b="1" dirty="0">
                <a:solidFill>
                  <a:srgbClr val="FF0000"/>
                </a:solidFill>
              </a:rPr>
              <a:t>midsummer</a:t>
            </a:r>
          </a:p>
        </p:txBody>
      </p:sp>
    </p:spTree>
    <p:extLst>
      <p:ext uri="{BB962C8B-B14F-4D97-AF65-F5344CB8AC3E}">
        <p14:creationId xmlns:p14="http://schemas.microsoft.com/office/powerpoint/2010/main" val="35092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animBg="1"/>
      <p:bldP spid="24" grpId="0"/>
      <p:bldP spid="25" grpId="0"/>
      <p:bldP spid="27" grpId="0"/>
      <p:bldP spid="30" grpId="0"/>
      <p:bldP spid="31" grpId="0" animBg="1"/>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Overview of Two HRE Clusters</a:t>
            </a:r>
            <a:endParaRPr lang="zh-TW" altLang="en-US" dirty="0">
              <a:latin typeface="+mn-lt"/>
            </a:endParaRPr>
          </a:p>
        </p:txBody>
      </p:sp>
      <p:pic>
        <p:nvPicPr>
          <p:cNvPr id="7" name="內容版面配置區 6">
            <a:extLst>
              <a:ext uri="{FF2B5EF4-FFF2-40B4-BE49-F238E27FC236}">
                <a16:creationId xmlns:a16="http://schemas.microsoft.com/office/drawing/2014/main" id="{F892894E-FEF3-4836-B582-0F16CB1C79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7037" y="1431279"/>
            <a:ext cx="10017927" cy="4479289"/>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B0DC48DE-6F29-4AB1-810C-3D5CF5F1783B}"/>
              </a:ext>
            </a:extLst>
          </p:cNvPr>
          <p:cNvSpPr txBox="1"/>
          <p:nvPr/>
        </p:nvSpPr>
        <p:spPr>
          <a:xfrm>
            <a:off x="3132821" y="5012546"/>
            <a:ext cx="1948064" cy="338554"/>
          </a:xfrm>
          <a:prstGeom prst="rect">
            <a:avLst/>
          </a:prstGeom>
          <a:noFill/>
        </p:spPr>
        <p:txBody>
          <a:bodyPr wrap="square" rtlCol="0">
            <a:spAutoFit/>
          </a:bodyPr>
          <a:lstStyle/>
          <a:p>
            <a:r>
              <a:rPr lang="en-US" altLang="zh-TW" sz="1600" b="1" dirty="0">
                <a:solidFill>
                  <a:srgbClr val="FF0000"/>
                </a:solidFill>
                <a:highlight>
                  <a:srgbClr val="C0C0C0"/>
                </a:highlight>
              </a:rPr>
              <a:t>-24</a:t>
            </a:r>
            <a:r>
              <a:rPr lang="zh-TW" altLang="en-US" sz="1600" b="1" dirty="0">
                <a:solidFill>
                  <a:srgbClr val="FF0000"/>
                </a:solidFill>
                <a:highlight>
                  <a:srgbClr val="C0C0C0"/>
                </a:highlight>
              </a:rPr>
              <a:t> </a:t>
            </a:r>
            <a:r>
              <a:rPr lang="en-US" altLang="zh-TW" sz="1600" b="1" dirty="0">
                <a:solidFill>
                  <a:srgbClr val="FF0000"/>
                </a:solidFill>
                <a:highlight>
                  <a:srgbClr val="C0C0C0"/>
                </a:highlight>
              </a:rPr>
              <a:t>h, recurve earlier</a:t>
            </a:r>
          </a:p>
        </p:txBody>
      </p:sp>
      <p:sp>
        <p:nvSpPr>
          <p:cNvPr id="18" name="文字方塊 17">
            <a:extLst>
              <a:ext uri="{FF2B5EF4-FFF2-40B4-BE49-F238E27FC236}">
                <a16:creationId xmlns:a16="http://schemas.microsoft.com/office/drawing/2014/main" id="{0D51528A-D3BA-49DC-8B32-58FC78648AF9}"/>
              </a:ext>
            </a:extLst>
          </p:cNvPr>
          <p:cNvSpPr txBox="1"/>
          <p:nvPr/>
        </p:nvSpPr>
        <p:spPr>
          <a:xfrm>
            <a:off x="8167313" y="4595509"/>
            <a:ext cx="3320817" cy="338554"/>
          </a:xfrm>
          <a:prstGeom prst="rect">
            <a:avLst/>
          </a:prstGeom>
          <a:noFill/>
        </p:spPr>
        <p:txBody>
          <a:bodyPr wrap="square" rtlCol="0">
            <a:spAutoFit/>
          </a:bodyPr>
          <a:lstStyle/>
          <a:p>
            <a:r>
              <a:rPr lang="en-US" altLang="zh-TW" sz="1600" b="1" dirty="0">
                <a:solidFill>
                  <a:srgbClr val="FF0000"/>
                </a:solidFill>
                <a:highlight>
                  <a:srgbClr val="C0C0C0"/>
                </a:highlight>
              </a:rPr>
              <a:t>-24 h, recurve later but more sharply</a:t>
            </a:r>
          </a:p>
        </p:txBody>
      </p:sp>
      <p:sp>
        <p:nvSpPr>
          <p:cNvPr id="21" name="文字方塊 20">
            <a:extLst>
              <a:ext uri="{FF2B5EF4-FFF2-40B4-BE49-F238E27FC236}">
                <a16:creationId xmlns:a16="http://schemas.microsoft.com/office/drawing/2014/main" id="{E369B4E9-A198-4E18-A883-75BCE3C24698}"/>
              </a:ext>
            </a:extLst>
          </p:cNvPr>
          <p:cNvSpPr txBox="1"/>
          <p:nvPr/>
        </p:nvSpPr>
        <p:spPr>
          <a:xfrm>
            <a:off x="565874" y="3330819"/>
            <a:ext cx="2582848" cy="369332"/>
          </a:xfrm>
          <a:prstGeom prst="rect">
            <a:avLst/>
          </a:prstGeom>
          <a:noFill/>
        </p:spPr>
        <p:txBody>
          <a:bodyPr wrap="square" rtlCol="0">
            <a:spAutoFit/>
          </a:bodyPr>
          <a:lstStyle/>
          <a:p>
            <a:r>
              <a:rPr lang="en-US" altLang="zh-TW" b="1" dirty="0">
                <a:solidFill>
                  <a:srgbClr val="0070C0"/>
                </a:solidFill>
                <a:highlight>
                  <a:srgbClr val="FFFF00"/>
                </a:highlight>
              </a:rPr>
              <a:t>left-of-track precipitation</a:t>
            </a:r>
          </a:p>
        </p:txBody>
      </p:sp>
      <p:sp>
        <p:nvSpPr>
          <p:cNvPr id="22" name="文字方塊 21">
            <a:extLst>
              <a:ext uri="{FF2B5EF4-FFF2-40B4-BE49-F238E27FC236}">
                <a16:creationId xmlns:a16="http://schemas.microsoft.com/office/drawing/2014/main" id="{042920E1-C82D-433E-AB9F-895D2CEB7052}"/>
              </a:ext>
            </a:extLst>
          </p:cNvPr>
          <p:cNvSpPr txBox="1"/>
          <p:nvPr/>
        </p:nvSpPr>
        <p:spPr>
          <a:xfrm>
            <a:off x="8788130" y="3330819"/>
            <a:ext cx="2700000" cy="369332"/>
          </a:xfrm>
          <a:prstGeom prst="rect">
            <a:avLst/>
          </a:prstGeom>
          <a:noFill/>
        </p:spPr>
        <p:txBody>
          <a:bodyPr wrap="square" rtlCol="0">
            <a:spAutoFit/>
          </a:bodyPr>
          <a:lstStyle/>
          <a:p>
            <a:r>
              <a:rPr lang="en-US" altLang="zh-TW" b="1" dirty="0">
                <a:solidFill>
                  <a:srgbClr val="0070C0"/>
                </a:solidFill>
                <a:highlight>
                  <a:srgbClr val="FFFF00"/>
                </a:highlight>
              </a:rPr>
              <a:t>right-of-track precipitation</a:t>
            </a:r>
          </a:p>
        </p:txBody>
      </p:sp>
      <p:sp>
        <p:nvSpPr>
          <p:cNvPr id="24" name="文字方塊 23">
            <a:extLst>
              <a:ext uri="{FF2B5EF4-FFF2-40B4-BE49-F238E27FC236}">
                <a16:creationId xmlns:a16="http://schemas.microsoft.com/office/drawing/2014/main" id="{602074AD-5A30-436C-A3AD-547A997DA993}"/>
              </a:ext>
            </a:extLst>
          </p:cNvPr>
          <p:cNvSpPr txBox="1"/>
          <p:nvPr/>
        </p:nvSpPr>
        <p:spPr>
          <a:xfrm>
            <a:off x="3268164" y="4012443"/>
            <a:ext cx="3100832" cy="338554"/>
          </a:xfrm>
          <a:prstGeom prst="rect">
            <a:avLst/>
          </a:prstGeom>
          <a:noFill/>
        </p:spPr>
        <p:txBody>
          <a:bodyPr wrap="square" rtlCol="0">
            <a:spAutoFit/>
          </a:bodyPr>
          <a:lstStyle/>
          <a:p>
            <a:r>
              <a:rPr lang="en-US" altLang="zh-TW" sz="1600" b="1" dirty="0">
                <a:solidFill>
                  <a:srgbClr val="FF0000"/>
                </a:solidFill>
                <a:highlight>
                  <a:srgbClr val="C0C0C0"/>
                </a:highlight>
              </a:rPr>
              <a:t>0 h, located further south of Korea</a:t>
            </a:r>
          </a:p>
        </p:txBody>
      </p:sp>
      <p:sp>
        <p:nvSpPr>
          <p:cNvPr id="25" name="文字方塊 24">
            <a:extLst>
              <a:ext uri="{FF2B5EF4-FFF2-40B4-BE49-F238E27FC236}">
                <a16:creationId xmlns:a16="http://schemas.microsoft.com/office/drawing/2014/main" id="{AA1ECDDD-AA95-4F47-BF15-EAEB6BF0FB7F}"/>
              </a:ext>
            </a:extLst>
          </p:cNvPr>
          <p:cNvSpPr txBox="1"/>
          <p:nvPr/>
        </p:nvSpPr>
        <p:spPr>
          <a:xfrm>
            <a:off x="8253454" y="3738743"/>
            <a:ext cx="3570136" cy="338554"/>
          </a:xfrm>
          <a:prstGeom prst="rect">
            <a:avLst/>
          </a:prstGeom>
          <a:noFill/>
        </p:spPr>
        <p:txBody>
          <a:bodyPr wrap="square" rtlCol="0">
            <a:spAutoFit/>
          </a:bodyPr>
          <a:lstStyle/>
          <a:p>
            <a:r>
              <a:rPr lang="en-US" altLang="zh-TW" sz="1600" b="1" dirty="0">
                <a:solidFill>
                  <a:srgbClr val="FF0000"/>
                </a:solidFill>
                <a:highlight>
                  <a:srgbClr val="C0C0C0"/>
                </a:highlight>
              </a:rPr>
              <a:t>0 h, located in the right vicinity of Korea</a:t>
            </a:r>
          </a:p>
        </p:txBody>
      </p:sp>
      <p:sp>
        <p:nvSpPr>
          <p:cNvPr id="26" name="文字方塊 25">
            <a:extLst>
              <a:ext uri="{FF2B5EF4-FFF2-40B4-BE49-F238E27FC236}">
                <a16:creationId xmlns:a16="http://schemas.microsoft.com/office/drawing/2014/main" id="{4437340A-E3CB-4CA8-81D8-CCACD9CF195C}"/>
              </a:ext>
            </a:extLst>
          </p:cNvPr>
          <p:cNvSpPr txBox="1"/>
          <p:nvPr/>
        </p:nvSpPr>
        <p:spPr>
          <a:xfrm>
            <a:off x="4136009" y="2573610"/>
            <a:ext cx="2312499" cy="338554"/>
          </a:xfrm>
          <a:prstGeom prst="rect">
            <a:avLst/>
          </a:prstGeom>
          <a:noFill/>
        </p:spPr>
        <p:txBody>
          <a:bodyPr wrap="square" rtlCol="0">
            <a:spAutoFit/>
          </a:bodyPr>
          <a:lstStyle/>
          <a:p>
            <a:r>
              <a:rPr lang="en-US" altLang="zh-TW" sz="1600" b="1" dirty="0">
                <a:solidFill>
                  <a:srgbClr val="FF0000"/>
                </a:solidFill>
                <a:highlight>
                  <a:srgbClr val="C0C0C0"/>
                </a:highlight>
              </a:rPr>
              <a:t>+24</a:t>
            </a:r>
            <a:r>
              <a:rPr lang="zh-TW" altLang="en-US" sz="1600" b="1" dirty="0">
                <a:solidFill>
                  <a:srgbClr val="FF0000"/>
                </a:solidFill>
                <a:highlight>
                  <a:srgbClr val="C0C0C0"/>
                </a:highlight>
              </a:rPr>
              <a:t> </a:t>
            </a:r>
            <a:r>
              <a:rPr lang="en-US" altLang="zh-TW" sz="1600" b="1" dirty="0">
                <a:solidFill>
                  <a:srgbClr val="FF0000"/>
                </a:solidFill>
                <a:highlight>
                  <a:srgbClr val="C0C0C0"/>
                </a:highlight>
              </a:rPr>
              <a:t>h, leave more rapidly</a:t>
            </a:r>
          </a:p>
        </p:txBody>
      </p:sp>
      <p:sp>
        <p:nvSpPr>
          <p:cNvPr id="27" name="文字方塊 26">
            <a:extLst>
              <a:ext uri="{FF2B5EF4-FFF2-40B4-BE49-F238E27FC236}">
                <a16:creationId xmlns:a16="http://schemas.microsoft.com/office/drawing/2014/main" id="{7C6759D6-2332-471D-982F-BB238E9B431D}"/>
              </a:ext>
            </a:extLst>
          </p:cNvPr>
          <p:cNvSpPr txBox="1"/>
          <p:nvPr/>
        </p:nvSpPr>
        <p:spPr>
          <a:xfrm>
            <a:off x="8922027" y="2965805"/>
            <a:ext cx="2312499" cy="338554"/>
          </a:xfrm>
          <a:prstGeom prst="rect">
            <a:avLst/>
          </a:prstGeom>
          <a:noFill/>
        </p:spPr>
        <p:txBody>
          <a:bodyPr wrap="square" rtlCol="0">
            <a:spAutoFit/>
          </a:bodyPr>
          <a:lstStyle/>
          <a:p>
            <a:r>
              <a:rPr lang="en-US" altLang="zh-TW" sz="1600" b="1" dirty="0">
                <a:solidFill>
                  <a:srgbClr val="FF0000"/>
                </a:solidFill>
                <a:highlight>
                  <a:srgbClr val="C0C0C0"/>
                </a:highlight>
              </a:rPr>
              <a:t>+24</a:t>
            </a:r>
            <a:r>
              <a:rPr lang="zh-TW" altLang="en-US" sz="1600" b="1" dirty="0">
                <a:solidFill>
                  <a:srgbClr val="FF0000"/>
                </a:solidFill>
                <a:highlight>
                  <a:srgbClr val="C0C0C0"/>
                </a:highlight>
              </a:rPr>
              <a:t> </a:t>
            </a:r>
            <a:r>
              <a:rPr lang="en-US" altLang="zh-TW" sz="1600" b="1" dirty="0">
                <a:solidFill>
                  <a:srgbClr val="FF0000"/>
                </a:solidFill>
                <a:highlight>
                  <a:srgbClr val="C0C0C0"/>
                </a:highlight>
              </a:rPr>
              <a:t>h, leave more slowly</a:t>
            </a:r>
          </a:p>
        </p:txBody>
      </p:sp>
      <p:grpSp>
        <p:nvGrpSpPr>
          <p:cNvPr id="15" name="群組 14">
            <a:extLst>
              <a:ext uri="{FF2B5EF4-FFF2-40B4-BE49-F238E27FC236}">
                <a16:creationId xmlns:a16="http://schemas.microsoft.com/office/drawing/2014/main" id="{7E891A84-C1F5-4A6C-97EC-617C9139AC06}"/>
              </a:ext>
            </a:extLst>
          </p:cNvPr>
          <p:cNvGrpSpPr/>
          <p:nvPr/>
        </p:nvGrpSpPr>
        <p:grpSpPr>
          <a:xfrm>
            <a:off x="3835970" y="6113564"/>
            <a:ext cx="5066052" cy="720000"/>
            <a:chOff x="3419061" y="834327"/>
            <a:chExt cx="5066052" cy="684000"/>
          </a:xfrm>
        </p:grpSpPr>
        <p:sp>
          <p:nvSpPr>
            <p:cNvPr id="29" name="矩形: 圓角 28">
              <a:extLst>
                <a:ext uri="{FF2B5EF4-FFF2-40B4-BE49-F238E27FC236}">
                  <a16:creationId xmlns:a16="http://schemas.microsoft.com/office/drawing/2014/main" id="{F3A13A2F-CC7F-4399-A49E-C2D983618C4E}"/>
                </a:ext>
              </a:extLst>
            </p:cNvPr>
            <p:cNvSpPr/>
            <p:nvPr/>
          </p:nvSpPr>
          <p:spPr>
            <a:xfrm>
              <a:off x="3419061" y="871811"/>
              <a:ext cx="5050149" cy="556260"/>
            </a:xfrm>
            <a:prstGeom prst="roundRect">
              <a:avLst/>
            </a:prstGeom>
            <a:solidFill>
              <a:srgbClr val="0070C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5C0CF571-6677-4657-B77E-9098DFEF42C4}"/>
                </a:ext>
              </a:extLst>
            </p:cNvPr>
            <p:cNvSpPr txBox="1"/>
            <p:nvPr/>
          </p:nvSpPr>
          <p:spPr>
            <a:xfrm>
              <a:off x="3434964" y="834327"/>
              <a:ext cx="5050149" cy="684000"/>
            </a:xfrm>
            <a:prstGeom prst="rect">
              <a:avLst/>
            </a:prstGeom>
            <a:noFill/>
          </p:spPr>
          <p:txBody>
            <a:bodyPr wrap="square">
              <a:spAutoFit/>
            </a:bodyPr>
            <a:lstStyle/>
            <a:p>
              <a:pPr algn="just"/>
              <a:r>
                <a:rPr lang="en-US" altLang="zh-TW" b="1" dirty="0">
                  <a:solidFill>
                    <a:srgbClr val="FF0000"/>
                  </a:solidFill>
                </a:rPr>
                <a:t>HREs under strongly baroclinic condition reach the mature</a:t>
              </a:r>
              <a:r>
                <a:rPr lang="zh-TW" altLang="en-US" b="1" dirty="0">
                  <a:solidFill>
                    <a:srgbClr val="FF0000"/>
                  </a:solidFill>
                </a:rPr>
                <a:t> </a:t>
              </a:r>
              <a:r>
                <a:rPr lang="en-US" altLang="zh-TW" b="1" dirty="0">
                  <a:solidFill>
                    <a:srgbClr val="FF0000"/>
                  </a:solidFill>
                </a:rPr>
                <a:t>stage even before the landfall of TCs.</a:t>
              </a:r>
              <a:endParaRPr lang="zh-TW" altLang="en-US" b="1" dirty="0">
                <a:solidFill>
                  <a:srgbClr val="FF0000"/>
                </a:solidFill>
              </a:endParaRPr>
            </a:p>
          </p:txBody>
        </p:sp>
      </p:grpSp>
    </p:spTree>
    <p:extLst>
      <p:ext uri="{BB962C8B-B14F-4D97-AF65-F5344CB8AC3E}">
        <p14:creationId xmlns:p14="http://schemas.microsoft.com/office/powerpoint/2010/main" val="37024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Overview of Two HRE Clusters</a:t>
            </a:r>
            <a:endParaRPr lang="zh-TW" altLang="en-US" dirty="0">
              <a:latin typeface="+mn-lt"/>
            </a:endParaRPr>
          </a:p>
        </p:txBody>
      </p:sp>
      <p:pic>
        <p:nvPicPr>
          <p:cNvPr id="12" name="內容版面配置區 11">
            <a:extLst>
              <a:ext uri="{FF2B5EF4-FFF2-40B4-BE49-F238E27FC236}">
                <a16:creationId xmlns:a16="http://schemas.microsoft.com/office/drawing/2014/main" id="{437179CE-D6EA-45C5-A2F7-9A2FBC71E2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9466" y="1050820"/>
            <a:ext cx="8308481" cy="5442055"/>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文字方塊 20">
            <a:extLst>
              <a:ext uri="{FF2B5EF4-FFF2-40B4-BE49-F238E27FC236}">
                <a16:creationId xmlns:a16="http://schemas.microsoft.com/office/drawing/2014/main" id="{DDCBAA1F-7610-40D2-B810-AE0248E6019A}"/>
              </a:ext>
            </a:extLst>
          </p:cNvPr>
          <p:cNvSpPr txBox="1"/>
          <p:nvPr/>
        </p:nvSpPr>
        <p:spPr>
          <a:xfrm>
            <a:off x="214684" y="1943668"/>
            <a:ext cx="1344262" cy="800219"/>
          </a:xfrm>
          <a:prstGeom prst="rect">
            <a:avLst/>
          </a:prstGeom>
          <a:noFill/>
        </p:spPr>
        <p:txBody>
          <a:bodyPr wrap="square" rtlCol="0">
            <a:spAutoFit/>
          </a:bodyPr>
          <a:lstStyle/>
          <a:p>
            <a:pPr algn="ctr"/>
            <a:r>
              <a:rPr lang="en-US" altLang="zh-TW" sz="2300" b="1" dirty="0">
                <a:solidFill>
                  <a:srgbClr val="7030A0"/>
                </a:solidFill>
              </a:rPr>
              <a:t>Time</a:t>
            </a:r>
            <a:r>
              <a:rPr lang="zh-TW" altLang="en-US" sz="2300" b="1" dirty="0">
                <a:solidFill>
                  <a:srgbClr val="7030A0"/>
                </a:solidFill>
              </a:rPr>
              <a:t> </a:t>
            </a:r>
            <a:r>
              <a:rPr lang="en-US" altLang="zh-TW" sz="2300" b="1" dirty="0">
                <a:solidFill>
                  <a:srgbClr val="7030A0"/>
                </a:solidFill>
              </a:rPr>
              <a:t>evolution</a:t>
            </a:r>
          </a:p>
        </p:txBody>
      </p:sp>
      <p:sp>
        <p:nvSpPr>
          <p:cNvPr id="22" name="文字方塊 21">
            <a:extLst>
              <a:ext uri="{FF2B5EF4-FFF2-40B4-BE49-F238E27FC236}">
                <a16:creationId xmlns:a16="http://schemas.microsoft.com/office/drawing/2014/main" id="{093A330B-DD65-49F0-BF09-14A9D287F4E1}"/>
              </a:ext>
            </a:extLst>
          </p:cNvPr>
          <p:cNvSpPr txBox="1"/>
          <p:nvPr/>
        </p:nvSpPr>
        <p:spPr>
          <a:xfrm>
            <a:off x="74962" y="4337048"/>
            <a:ext cx="1623705" cy="800219"/>
          </a:xfrm>
          <a:prstGeom prst="rect">
            <a:avLst/>
          </a:prstGeom>
          <a:noFill/>
        </p:spPr>
        <p:txBody>
          <a:bodyPr wrap="square" rtlCol="0">
            <a:spAutoFit/>
          </a:bodyPr>
          <a:lstStyle/>
          <a:p>
            <a:pPr algn="ctr"/>
            <a:r>
              <a:rPr lang="en-US" altLang="zh-TW" sz="2300" b="1" dirty="0">
                <a:solidFill>
                  <a:srgbClr val="7030A0"/>
                </a:solidFill>
              </a:rPr>
              <a:t>Spacial</a:t>
            </a:r>
            <a:r>
              <a:rPr lang="zh-TW" altLang="en-US" sz="2300" b="1" dirty="0">
                <a:solidFill>
                  <a:srgbClr val="7030A0"/>
                </a:solidFill>
              </a:rPr>
              <a:t> </a:t>
            </a:r>
            <a:r>
              <a:rPr lang="en-US" altLang="zh-TW" sz="2300" b="1" dirty="0">
                <a:solidFill>
                  <a:srgbClr val="7030A0"/>
                </a:solidFill>
              </a:rPr>
              <a:t>distribution</a:t>
            </a:r>
          </a:p>
        </p:txBody>
      </p:sp>
      <p:sp>
        <p:nvSpPr>
          <p:cNvPr id="15" name="星形: 五角 14">
            <a:extLst>
              <a:ext uri="{FF2B5EF4-FFF2-40B4-BE49-F238E27FC236}">
                <a16:creationId xmlns:a16="http://schemas.microsoft.com/office/drawing/2014/main" id="{F36C18CD-34F0-4FC2-81F6-438F21838653}"/>
              </a:ext>
            </a:extLst>
          </p:cNvPr>
          <p:cNvSpPr/>
          <p:nvPr/>
        </p:nvSpPr>
        <p:spPr>
          <a:xfrm>
            <a:off x="4719918" y="2318379"/>
            <a:ext cx="138329" cy="1303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星形: 五角 23">
            <a:extLst>
              <a:ext uri="{FF2B5EF4-FFF2-40B4-BE49-F238E27FC236}">
                <a16:creationId xmlns:a16="http://schemas.microsoft.com/office/drawing/2014/main" id="{A805A219-89D6-4488-BF53-67496DC4E9C2}"/>
              </a:ext>
            </a:extLst>
          </p:cNvPr>
          <p:cNvSpPr/>
          <p:nvPr/>
        </p:nvSpPr>
        <p:spPr>
          <a:xfrm>
            <a:off x="8553773" y="2278623"/>
            <a:ext cx="138329" cy="1303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DDBC2974-D7C1-47AA-B03C-D6162E59990B}"/>
              </a:ext>
            </a:extLst>
          </p:cNvPr>
          <p:cNvSpPr txBox="1"/>
          <p:nvPr/>
        </p:nvSpPr>
        <p:spPr>
          <a:xfrm>
            <a:off x="8985607" y="2176310"/>
            <a:ext cx="2739659" cy="646331"/>
          </a:xfrm>
          <a:prstGeom prst="rect">
            <a:avLst/>
          </a:prstGeom>
          <a:noFill/>
        </p:spPr>
        <p:txBody>
          <a:bodyPr wrap="square" rtlCol="0">
            <a:spAutoFit/>
          </a:bodyPr>
          <a:lstStyle/>
          <a:p>
            <a:pPr algn="just"/>
            <a:r>
              <a:rPr lang="en-US" altLang="zh-TW" b="1" dirty="0">
                <a:solidFill>
                  <a:srgbClr val="FF0000"/>
                </a:solidFill>
              </a:rPr>
              <a:t>no significant difference in</a:t>
            </a:r>
            <a:r>
              <a:rPr lang="zh-TW" altLang="en-US" b="1" dirty="0">
                <a:solidFill>
                  <a:srgbClr val="FF0000"/>
                </a:solidFill>
              </a:rPr>
              <a:t> </a:t>
            </a:r>
            <a:r>
              <a:rPr lang="en-US" altLang="zh-TW" b="1" dirty="0">
                <a:solidFill>
                  <a:srgbClr val="FF0000"/>
                </a:solidFill>
              </a:rPr>
              <a:t>the local</a:t>
            </a:r>
            <a:r>
              <a:rPr lang="zh-TW" altLang="en-US" b="1" dirty="0">
                <a:solidFill>
                  <a:srgbClr val="FF0000"/>
                </a:solidFill>
              </a:rPr>
              <a:t> </a:t>
            </a:r>
            <a:r>
              <a:rPr lang="en-US" altLang="zh-TW" b="1" dirty="0">
                <a:solidFill>
                  <a:srgbClr val="FF0000"/>
                </a:solidFill>
              </a:rPr>
              <a:t>rainfall maximum</a:t>
            </a:r>
          </a:p>
        </p:txBody>
      </p:sp>
      <p:cxnSp>
        <p:nvCxnSpPr>
          <p:cNvPr id="18" name="直線接點 17">
            <a:extLst>
              <a:ext uri="{FF2B5EF4-FFF2-40B4-BE49-F238E27FC236}">
                <a16:creationId xmlns:a16="http://schemas.microsoft.com/office/drawing/2014/main" id="{792BAD51-4EF3-4A4A-8E3F-B5BA9A50C7C5}"/>
              </a:ext>
            </a:extLst>
          </p:cNvPr>
          <p:cNvCxnSpPr>
            <a:cxnSpLocks/>
          </p:cNvCxnSpPr>
          <p:nvPr/>
        </p:nvCxnSpPr>
        <p:spPr>
          <a:xfrm flipV="1">
            <a:off x="8611263" y="1749287"/>
            <a:ext cx="0" cy="917655"/>
          </a:xfrm>
          <a:prstGeom prst="line">
            <a:avLst/>
          </a:prstGeom>
          <a:ln w="28575">
            <a:solidFill>
              <a:srgbClr val="0070C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EA2D431B-D7A3-4297-861C-F6BF97D0FA3E}"/>
              </a:ext>
            </a:extLst>
          </p:cNvPr>
          <p:cNvSpPr txBox="1"/>
          <p:nvPr/>
        </p:nvSpPr>
        <p:spPr>
          <a:xfrm>
            <a:off x="8692102" y="1703215"/>
            <a:ext cx="3137760" cy="369332"/>
          </a:xfrm>
          <a:prstGeom prst="rect">
            <a:avLst/>
          </a:prstGeom>
          <a:noFill/>
        </p:spPr>
        <p:txBody>
          <a:bodyPr wrap="square" rtlCol="0">
            <a:spAutoFit/>
          </a:bodyPr>
          <a:lstStyle/>
          <a:p>
            <a:pPr algn="just"/>
            <a:r>
              <a:rPr lang="en-US" altLang="zh-TW" b="1" dirty="0">
                <a:solidFill>
                  <a:srgbClr val="0070C0"/>
                </a:solidFill>
              </a:rPr>
              <a:t>large event-to-event variability</a:t>
            </a:r>
          </a:p>
        </p:txBody>
      </p:sp>
      <p:cxnSp>
        <p:nvCxnSpPr>
          <p:cNvPr id="28" name="直線接點 27">
            <a:extLst>
              <a:ext uri="{FF2B5EF4-FFF2-40B4-BE49-F238E27FC236}">
                <a16:creationId xmlns:a16="http://schemas.microsoft.com/office/drawing/2014/main" id="{FEE125CB-D12D-48F6-94AF-8AA5A998567E}"/>
              </a:ext>
            </a:extLst>
          </p:cNvPr>
          <p:cNvCxnSpPr>
            <a:cxnSpLocks/>
          </p:cNvCxnSpPr>
          <p:nvPr/>
        </p:nvCxnSpPr>
        <p:spPr>
          <a:xfrm flipV="1">
            <a:off x="4789082" y="1983423"/>
            <a:ext cx="0" cy="684000"/>
          </a:xfrm>
          <a:prstGeom prst="line">
            <a:avLst/>
          </a:prstGeom>
          <a:ln w="28575">
            <a:solidFill>
              <a:srgbClr val="0070C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7BB95F0E-EA94-4F7F-8727-D53EA80AAAAE}"/>
              </a:ext>
            </a:extLst>
          </p:cNvPr>
          <p:cNvSpPr/>
          <p:nvPr/>
        </p:nvSpPr>
        <p:spPr>
          <a:xfrm>
            <a:off x="3593989" y="3983604"/>
            <a:ext cx="858741" cy="11536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B8E52683-197E-47A0-9695-1B56A32FE669}"/>
              </a:ext>
            </a:extLst>
          </p:cNvPr>
          <p:cNvSpPr/>
          <p:nvPr/>
        </p:nvSpPr>
        <p:spPr>
          <a:xfrm>
            <a:off x="7475551" y="3983603"/>
            <a:ext cx="858741" cy="11536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3C81BB00-4211-4D9D-A813-21FBDCA1D229}"/>
              </a:ext>
            </a:extLst>
          </p:cNvPr>
          <p:cNvSpPr txBox="1"/>
          <p:nvPr/>
        </p:nvSpPr>
        <p:spPr>
          <a:xfrm>
            <a:off x="2691758" y="3638124"/>
            <a:ext cx="3311475" cy="369332"/>
          </a:xfrm>
          <a:prstGeom prst="rect">
            <a:avLst/>
          </a:prstGeom>
          <a:noFill/>
        </p:spPr>
        <p:txBody>
          <a:bodyPr wrap="square" rtlCol="0">
            <a:spAutoFit/>
          </a:bodyPr>
          <a:lstStyle/>
          <a:p>
            <a:pPr algn="just"/>
            <a:r>
              <a:rPr lang="en-US" altLang="zh-TW" b="1" dirty="0">
                <a:solidFill>
                  <a:srgbClr val="C00000"/>
                </a:solidFill>
              </a:rPr>
              <a:t>more accumulated rainfall inland</a:t>
            </a:r>
          </a:p>
        </p:txBody>
      </p:sp>
    </p:spTree>
    <p:extLst>
      <p:ext uri="{BB962C8B-B14F-4D97-AF65-F5344CB8AC3E}">
        <p14:creationId xmlns:p14="http://schemas.microsoft.com/office/powerpoint/2010/main" val="23385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p:bldP spid="27" grpId="0"/>
      <p:bldP spid="30" grpId="0" animBg="1"/>
      <p:bldP spid="31"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32" name="內容版面配置區 31">
            <a:extLst>
              <a:ext uri="{FF2B5EF4-FFF2-40B4-BE49-F238E27FC236}">
                <a16:creationId xmlns:a16="http://schemas.microsoft.com/office/drawing/2014/main" id="{AF5BEB83-070D-4C6F-A3B6-E4936D66C4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0807" y="109631"/>
            <a:ext cx="5748271" cy="6638737"/>
          </a:xfrm>
        </p:spPr>
      </p:pic>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295407"/>
            <a:ext cx="9357621" cy="1008000"/>
          </a:xfrm>
        </p:spPr>
        <p:txBody>
          <a:bodyPr>
            <a:noAutofit/>
          </a:bodyPr>
          <a:lstStyle/>
          <a:p>
            <a:r>
              <a:rPr lang="en-US" altLang="zh-TW" dirty="0">
                <a:latin typeface="+mn-lt"/>
              </a:rPr>
              <a:t>Circulations of Two </a:t>
            </a:r>
            <a:br>
              <a:rPr lang="en-US" altLang="zh-TW" dirty="0">
                <a:latin typeface="+mn-lt"/>
              </a:rPr>
            </a:br>
            <a:r>
              <a:rPr lang="en-US" altLang="zh-TW" dirty="0">
                <a:latin typeface="+mn-lt"/>
              </a:rPr>
              <a:t>HRE Clusters</a:t>
            </a:r>
            <a:endParaRPr lang="zh-TW" altLang="en-US" dirty="0">
              <a:latin typeface="+mn-lt"/>
            </a:endParaRPr>
          </a:p>
        </p:txBody>
      </p:sp>
      <p:sp>
        <p:nvSpPr>
          <p:cNvPr id="33" name="文字方塊 32">
            <a:extLst>
              <a:ext uri="{FF2B5EF4-FFF2-40B4-BE49-F238E27FC236}">
                <a16:creationId xmlns:a16="http://schemas.microsoft.com/office/drawing/2014/main" id="{48096B32-87B4-470E-A623-B6B7D0D1D19C}"/>
              </a:ext>
            </a:extLst>
          </p:cNvPr>
          <p:cNvSpPr txBox="1"/>
          <p:nvPr/>
        </p:nvSpPr>
        <p:spPr>
          <a:xfrm>
            <a:off x="284400" y="1489183"/>
            <a:ext cx="2744550" cy="446276"/>
          </a:xfrm>
          <a:prstGeom prst="rect">
            <a:avLst/>
          </a:prstGeom>
          <a:noFill/>
        </p:spPr>
        <p:txBody>
          <a:bodyPr wrap="square" rtlCol="0">
            <a:spAutoFit/>
          </a:bodyPr>
          <a:lstStyle/>
          <a:p>
            <a:pPr algn="just"/>
            <a:r>
              <a:rPr lang="en-US" altLang="zh-TW" sz="2300" b="1" dirty="0">
                <a:solidFill>
                  <a:srgbClr val="7030A0"/>
                </a:solidFill>
              </a:rPr>
              <a:t>2-PVU surface height</a:t>
            </a:r>
          </a:p>
        </p:txBody>
      </p:sp>
      <p:sp>
        <p:nvSpPr>
          <p:cNvPr id="34" name="矩形 33">
            <a:extLst>
              <a:ext uri="{FF2B5EF4-FFF2-40B4-BE49-F238E27FC236}">
                <a16:creationId xmlns:a16="http://schemas.microsoft.com/office/drawing/2014/main" id="{A3197322-4E71-4BCA-9FB2-182C01E40BAB}"/>
              </a:ext>
            </a:extLst>
          </p:cNvPr>
          <p:cNvSpPr/>
          <p:nvPr/>
        </p:nvSpPr>
        <p:spPr>
          <a:xfrm>
            <a:off x="4840808" y="3334524"/>
            <a:ext cx="5748270" cy="142525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63F8DD87-EEEF-4878-A1A1-E6D8909F8E26}"/>
              </a:ext>
            </a:extLst>
          </p:cNvPr>
          <p:cNvSpPr txBox="1"/>
          <p:nvPr/>
        </p:nvSpPr>
        <p:spPr>
          <a:xfrm>
            <a:off x="6831608" y="4432064"/>
            <a:ext cx="2252054" cy="369332"/>
          </a:xfrm>
          <a:prstGeom prst="rect">
            <a:avLst/>
          </a:prstGeom>
          <a:noFill/>
        </p:spPr>
        <p:txBody>
          <a:bodyPr wrap="square" rtlCol="0">
            <a:spAutoFit/>
          </a:bodyPr>
          <a:lstStyle/>
          <a:p>
            <a:pPr algn="just"/>
            <a:r>
              <a:rPr lang="en-US" altLang="zh-TW" b="1" dirty="0">
                <a:solidFill>
                  <a:srgbClr val="7030A0"/>
                </a:solidFill>
                <a:highlight>
                  <a:srgbClr val="C0C0C0"/>
                </a:highlight>
              </a:rPr>
              <a:t>mature stage of HREs</a:t>
            </a:r>
          </a:p>
        </p:txBody>
      </p:sp>
      <p:sp>
        <p:nvSpPr>
          <p:cNvPr id="36" name="文字方塊 35">
            <a:extLst>
              <a:ext uri="{FF2B5EF4-FFF2-40B4-BE49-F238E27FC236}">
                <a16:creationId xmlns:a16="http://schemas.microsoft.com/office/drawing/2014/main" id="{91831BFF-E818-4FEA-A0BE-F8F4F47FFA50}"/>
              </a:ext>
            </a:extLst>
          </p:cNvPr>
          <p:cNvSpPr txBox="1"/>
          <p:nvPr/>
        </p:nvSpPr>
        <p:spPr>
          <a:xfrm>
            <a:off x="5404758" y="1926492"/>
            <a:ext cx="1918607" cy="338554"/>
          </a:xfrm>
          <a:prstGeom prst="rect">
            <a:avLst/>
          </a:prstGeom>
          <a:noFill/>
        </p:spPr>
        <p:txBody>
          <a:bodyPr wrap="square" rtlCol="0">
            <a:spAutoFit/>
          </a:bodyPr>
          <a:lstStyle/>
          <a:p>
            <a:r>
              <a:rPr lang="en-US" altLang="zh-TW" sz="1600" b="1" dirty="0">
                <a:solidFill>
                  <a:srgbClr val="0070C0"/>
                </a:solidFill>
                <a:highlight>
                  <a:srgbClr val="FFFF00"/>
                </a:highlight>
              </a:rPr>
              <a:t>trough-ridge couplet</a:t>
            </a:r>
          </a:p>
        </p:txBody>
      </p:sp>
      <p:sp>
        <p:nvSpPr>
          <p:cNvPr id="37" name="手繪多邊形: 圖案 36">
            <a:extLst>
              <a:ext uri="{FF2B5EF4-FFF2-40B4-BE49-F238E27FC236}">
                <a16:creationId xmlns:a16="http://schemas.microsoft.com/office/drawing/2014/main" id="{9BC635CF-AD3E-4D68-B865-26EA0338060C}"/>
              </a:ext>
            </a:extLst>
          </p:cNvPr>
          <p:cNvSpPr/>
          <p:nvPr/>
        </p:nvSpPr>
        <p:spPr>
          <a:xfrm>
            <a:off x="5853223" y="2477386"/>
            <a:ext cx="127591" cy="542261"/>
          </a:xfrm>
          <a:custGeom>
            <a:avLst/>
            <a:gdLst>
              <a:gd name="connsiteX0" fmla="*/ 0 w 127591"/>
              <a:gd name="connsiteY0" fmla="*/ 0 h 542261"/>
              <a:gd name="connsiteX1" fmla="*/ 42530 w 127591"/>
              <a:gd name="connsiteY1" fmla="*/ 138223 h 542261"/>
              <a:gd name="connsiteX2" fmla="*/ 101010 w 127591"/>
              <a:gd name="connsiteY2" fmla="*/ 324293 h 542261"/>
              <a:gd name="connsiteX3" fmla="*/ 127591 w 127591"/>
              <a:gd name="connsiteY3" fmla="*/ 542261 h 542261"/>
            </a:gdLst>
            <a:ahLst/>
            <a:cxnLst>
              <a:cxn ang="0">
                <a:pos x="connsiteX0" y="connsiteY0"/>
              </a:cxn>
              <a:cxn ang="0">
                <a:pos x="connsiteX1" y="connsiteY1"/>
              </a:cxn>
              <a:cxn ang="0">
                <a:pos x="connsiteX2" y="connsiteY2"/>
              </a:cxn>
              <a:cxn ang="0">
                <a:pos x="connsiteX3" y="connsiteY3"/>
              </a:cxn>
            </a:cxnLst>
            <a:rect l="l" t="t" r="r" b="b"/>
            <a:pathLst>
              <a:path w="127591" h="542261">
                <a:moveTo>
                  <a:pt x="0" y="0"/>
                </a:moveTo>
                <a:cubicBezTo>
                  <a:pt x="12847" y="42087"/>
                  <a:pt x="25695" y="84174"/>
                  <a:pt x="42530" y="138223"/>
                </a:cubicBezTo>
                <a:cubicBezTo>
                  <a:pt x="59365" y="192272"/>
                  <a:pt x="86833" y="256953"/>
                  <a:pt x="101010" y="324293"/>
                </a:cubicBezTo>
                <a:cubicBezTo>
                  <a:pt x="115187" y="391633"/>
                  <a:pt x="121389" y="466947"/>
                  <a:pt x="127591" y="542261"/>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手繪多邊形: 圖案 38">
            <a:extLst>
              <a:ext uri="{FF2B5EF4-FFF2-40B4-BE49-F238E27FC236}">
                <a16:creationId xmlns:a16="http://schemas.microsoft.com/office/drawing/2014/main" id="{CFFA6567-C769-4734-B11A-5E0D3CB14A35}"/>
              </a:ext>
            </a:extLst>
          </p:cNvPr>
          <p:cNvSpPr/>
          <p:nvPr/>
        </p:nvSpPr>
        <p:spPr>
          <a:xfrm>
            <a:off x="5927651" y="3923414"/>
            <a:ext cx="79925" cy="515679"/>
          </a:xfrm>
          <a:custGeom>
            <a:avLst/>
            <a:gdLst>
              <a:gd name="connsiteX0" fmla="*/ 0 w 79925"/>
              <a:gd name="connsiteY0" fmla="*/ 0 h 515679"/>
              <a:gd name="connsiteX1" fmla="*/ 47847 w 79925"/>
              <a:gd name="connsiteY1" fmla="*/ 132907 h 515679"/>
              <a:gd name="connsiteX2" fmla="*/ 79744 w 79925"/>
              <a:gd name="connsiteY2" fmla="*/ 324293 h 515679"/>
              <a:gd name="connsiteX3" fmla="*/ 58479 w 79925"/>
              <a:gd name="connsiteY3" fmla="*/ 515679 h 515679"/>
            </a:gdLst>
            <a:ahLst/>
            <a:cxnLst>
              <a:cxn ang="0">
                <a:pos x="connsiteX0" y="connsiteY0"/>
              </a:cxn>
              <a:cxn ang="0">
                <a:pos x="connsiteX1" y="connsiteY1"/>
              </a:cxn>
              <a:cxn ang="0">
                <a:pos x="connsiteX2" y="connsiteY2"/>
              </a:cxn>
              <a:cxn ang="0">
                <a:pos x="connsiteX3" y="connsiteY3"/>
              </a:cxn>
            </a:cxnLst>
            <a:rect l="l" t="t" r="r" b="b"/>
            <a:pathLst>
              <a:path w="79925" h="515679">
                <a:moveTo>
                  <a:pt x="0" y="0"/>
                </a:moveTo>
                <a:cubicBezTo>
                  <a:pt x="17278" y="39429"/>
                  <a:pt x="34556" y="78858"/>
                  <a:pt x="47847" y="132907"/>
                </a:cubicBezTo>
                <a:cubicBezTo>
                  <a:pt x="61138" y="186956"/>
                  <a:pt x="77972" y="260498"/>
                  <a:pt x="79744" y="324293"/>
                </a:cubicBezTo>
                <a:cubicBezTo>
                  <a:pt x="81516" y="388088"/>
                  <a:pt x="69997" y="451883"/>
                  <a:pt x="58479" y="51567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a:extLst>
              <a:ext uri="{FF2B5EF4-FFF2-40B4-BE49-F238E27FC236}">
                <a16:creationId xmlns:a16="http://schemas.microsoft.com/office/drawing/2014/main" id="{9670C1EE-4A63-451D-9C57-97B3E50974A9}"/>
              </a:ext>
            </a:extLst>
          </p:cNvPr>
          <p:cNvSpPr txBox="1"/>
          <p:nvPr/>
        </p:nvSpPr>
        <p:spPr>
          <a:xfrm>
            <a:off x="4786531" y="2993067"/>
            <a:ext cx="1561582" cy="338554"/>
          </a:xfrm>
          <a:prstGeom prst="rect">
            <a:avLst/>
          </a:prstGeom>
          <a:noFill/>
        </p:spPr>
        <p:txBody>
          <a:bodyPr wrap="square" rtlCol="0">
            <a:spAutoFit/>
          </a:bodyPr>
          <a:lstStyle/>
          <a:p>
            <a:r>
              <a:rPr lang="en-US" altLang="zh-TW" sz="1600" b="1" dirty="0">
                <a:solidFill>
                  <a:srgbClr val="C00000"/>
                </a:solidFill>
                <a:highlight>
                  <a:srgbClr val="FFFF00"/>
                </a:highlight>
              </a:rPr>
              <a:t>negatively-tilted</a:t>
            </a:r>
          </a:p>
        </p:txBody>
      </p:sp>
      <p:sp>
        <p:nvSpPr>
          <p:cNvPr id="42" name="手繪多邊形: 圖案 41">
            <a:extLst>
              <a:ext uri="{FF2B5EF4-FFF2-40B4-BE49-F238E27FC236}">
                <a16:creationId xmlns:a16="http://schemas.microsoft.com/office/drawing/2014/main" id="{2A15EEB1-1DE7-4D59-BB84-74648487AE0A}"/>
              </a:ext>
            </a:extLst>
          </p:cNvPr>
          <p:cNvSpPr/>
          <p:nvPr/>
        </p:nvSpPr>
        <p:spPr>
          <a:xfrm>
            <a:off x="5858540" y="5305647"/>
            <a:ext cx="167961" cy="499730"/>
          </a:xfrm>
          <a:custGeom>
            <a:avLst/>
            <a:gdLst>
              <a:gd name="connsiteX0" fmla="*/ 159488 w 167961"/>
              <a:gd name="connsiteY0" fmla="*/ 0 h 499730"/>
              <a:gd name="connsiteX1" fmla="*/ 164804 w 167961"/>
              <a:gd name="connsiteY1" fmla="*/ 159488 h 499730"/>
              <a:gd name="connsiteX2" fmla="*/ 116958 w 167961"/>
              <a:gd name="connsiteY2" fmla="*/ 297711 h 499730"/>
              <a:gd name="connsiteX3" fmla="*/ 0 w 167961"/>
              <a:gd name="connsiteY3" fmla="*/ 499730 h 499730"/>
            </a:gdLst>
            <a:ahLst/>
            <a:cxnLst>
              <a:cxn ang="0">
                <a:pos x="connsiteX0" y="connsiteY0"/>
              </a:cxn>
              <a:cxn ang="0">
                <a:pos x="connsiteX1" y="connsiteY1"/>
              </a:cxn>
              <a:cxn ang="0">
                <a:pos x="connsiteX2" y="connsiteY2"/>
              </a:cxn>
              <a:cxn ang="0">
                <a:pos x="connsiteX3" y="connsiteY3"/>
              </a:cxn>
            </a:cxnLst>
            <a:rect l="l" t="t" r="r" b="b"/>
            <a:pathLst>
              <a:path w="167961" h="499730">
                <a:moveTo>
                  <a:pt x="159488" y="0"/>
                </a:moveTo>
                <a:cubicBezTo>
                  <a:pt x="165690" y="54935"/>
                  <a:pt x="171892" y="109870"/>
                  <a:pt x="164804" y="159488"/>
                </a:cubicBezTo>
                <a:cubicBezTo>
                  <a:pt x="157716" y="209107"/>
                  <a:pt x="144425" y="241004"/>
                  <a:pt x="116958" y="297711"/>
                </a:cubicBezTo>
                <a:cubicBezTo>
                  <a:pt x="89491" y="354418"/>
                  <a:pt x="44745" y="427074"/>
                  <a:pt x="0" y="49973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a:extLst>
              <a:ext uri="{FF2B5EF4-FFF2-40B4-BE49-F238E27FC236}">
                <a16:creationId xmlns:a16="http://schemas.microsoft.com/office/drawing/2014/main" id="{D0BBDC23-2266-4AAE-8E2D-5B0A3DDB2B76}"/>
              </a:ext>
            </a:extLst>
          </p:cNvPr>
          <p:cNvSpPr txBox="1"/>
          <p:nvPr/>
        </p:nvSpPr>
        <p:spPr>
          <a:xfrm>
            <a:off x="5413886" y="3433784"/>
            <a:ext cx="1133855" cy="369332"/>
          </a:xfrm>
          <a:prstGeom prst="rect">
            <a:avLst/>
          </a:prstGeom>
          <a:noFill/>
        </p:spPr>
        <p:txBody>
          <a:bodyPr wrap="square" rtlCol="0">
            <a:spAutoFit/>
          </a:bodyPr>
          <a:lstStyle/>
          <a:p>
            <a:r>
              <a:rPr lang="en-US" altLang="zh-TW" b="1" dirty="0">
                <a:solidFill>
                  <a:srgbClr val="00B050"/>
                </a:solidFill>
              </a:rPr>
              <a:t>jet streak</a:t>
            </a:r>
          </a:p>
        </p:txBody>
      </p:sp>
      <p:sp>
        <p:nvSpPr>
          <p:cNvPr id="44" name="文字方塊 43">
            <a:extLst>
              <a:ext uri="{FF2B5EF4-FFF2-40B4-BE49-F238E27FC236}">
                <a16:creationId xmlns:a16="http://schemas.microsoft.com/office/drawing/2014/main" id="{83B5D321-B499-4046-88A7-73EC3204E23D}"/>
              </a:ext>
            </a:extLst>
          </p:cNvPr>
          <p:cNvSpPr txBox="1"/>
          <p:nvPr/>
        </p:nvSpPr>
        <p:spPr>
          <a:xfrm>
            <a:off x="4786531" y="6080358"/>
            <a:ext cx="2744550" cy="584775"/>
          </a:xfrm>
          <a:prstGeom prst="rect">
            <a:avLst/>
          </a:prstGeom>
          <a:noFill/>
        </p:spPr>
        <p:txBody>
          <a:bodyPr wrap="square" rtlCol="0">
            <a:spAutoFit/>
          </a:bodyPr>
          <a:lstStyle/>
          <a:p>
            <a:r>
              <a:rPr lang="en-US" altLang="zh-TW" sz="1600" b="1" dirty="0">
                <a:solidFill>
                  <a:srgbClr val="0070C0"/>
                </a:solidFill>
                <a:highlight>
                  <a:srgbClr val="FFFF00"/>
                </a:highlight>
              </a:rPr>
              <a:t>trough-ridge couplet</a:t>
            </a:r>
            <a:r>
              <a:rPr lang="zh-TW" altLang="en-US" sz="1600" b="1" dirty="0">
                <a:solidFill>
                  <a:srgbClr val="0070C0"/>
                </a:solidFill>
                <a:highlight>
                  <a:srgbClr val="FFFF00"/>
                </a:highlight>
              </a:rPr>
              <a:t> </a:t>
            </a:r>
            <a:r>
              <a:rPr lang="en-US" altLang="zh-TW" sz="1600" b="1" dirty="0">
                <a:solidFill>
                  <a:srgbClr val="0070C0"/>
                </a:solidFill>
                <a:highlight>
                  <a:srgbClr val="FFFF00"/>
                </a:highlight>
              </a:rPr>
              <a:t>is nearly stationary</a:t>
            </a:r>
          </a:p>
        </p:txBody>
      </p:sp>
    </p:spTree>
    <p:extLst>
      <p:ext uri="{BB962C8B-B14F-4D97-AF65-F5344CB8AC3E}">
        <p14:creationId xmlns:p14="http://schemas.microsoft.com/office/powerpoint/2010/main" val="20424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9" grpId="0" animBg="1"/>
      <p:bldP spid="40" grpId="0"/>
      <p:bldP spid="42" grpId="0" animBg="1"/>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87B987-2225-4E29-BD5D-2AD2E3D15A6E}"/>
              </a:ext>
            </a:extLst>
          </p:cNvPr>
          <p:cNvSpPr>
            <a:spLocks noGrp="1"/>
          </p:cNvSpPr>
          <p:nvPr>
            <p:ph type="ctrTitle"/>
          </p:nvPr>
        </p:nvSpPr>
        <p:spPr>
          <a:xfrm>
            <a:off x="872835" y="881361"/>
            <a:ext cx="10446330" cy="2077970"/>
          </a:xfrm>
        </p:spPr>
        <p:txBody>
          <a:bodyPr>
            <a:normAutofit/>
          </a:bodyPr>
          <a:lstStyle/>
          <a:p>
            <a:r>
              <a:rPr lang="en-US" altLang="zh-TW" sz="2800" dirty="0">
                <a:latin typeface="+mn-lt"/>
              </a:rPr>
              <a:t>Role of Midlatitude Baroclinic Condition in Heavy Rainfall Events Directly Induced</a:t>
            </a:r>
            <a:r>
              <a:rPr lang="zh-TW" altLang="en-US" sz="2800" dirty="0">
                <a:latin typeface="+mn-lt"/>
              </a:rPr>
              <a:t> </a:t>
            </a:r>
            <a:r>
              <a:rPr lang="en-US" altLang="zh-TW" sz="2800" dirty="0">
                <a:latin typeface="+mn-lt"/>
              </a:rPr>
              <a:t>by Tropical Cyclones in South Korea</a:t>
            </a:r>
            <a:endParaRPr lang="zh-TW" altLang="en-US" sz="2800" dirty="0">
              <a:latin typeface="+mn-lt"/>
            </a:endParaRPr>
          </a:p>
        </p:txBody>
      </p:sp>
      <p:sp>
        <p:nvSpPr>
          <p:cNvPr id="3" name="副標題 2">
            <a:extLst>
              <a:ext uri="{FF2B5EF4-FFF2-40B4-BE49-F238E27FC236}">
                <a16:creationId xmlns:a16="http://schemas.microsoft.com/office/drawing/2014/main" id="{DC2AD5EE-9717-4CC9-97D5-DF66A3AB2166}"/>
              </a:ext>
            </a:extLst>
          </p:cNvPr>
          <p:cNvSpPr>
            <a:spLocks noGrp="1"/>
          </p:cNvSpPr>
          <p:nvPr>
            <p:ph type="subTitle" idx="1"/>
          </p:nvPr>
        </p:nvSpPr>
        <p:spPr>
          <a:xfrm>
            <a:off x="1595448" y="3429000"/>
            <a:ext cx="9001105" cy="1467196"/>
          </a:xfrm>
        </p:spPr>
        <p:txBody>
          <a:bodyPr>
            <a:normAutofit fontScale="25000" lnSpcReduction="20000"/>
          </a:bodyPr>
          <a:lstStyle/>
          <a:p>
            <a:pPr>
              <a:lnSpc>
                <a:spcPct val="130000"/>
              </a:lnSpc>
            </a:pPr>
            <a:r>
              <a:rPr lang="en-US" altLang="zh-TW" sz="9600" dirty="0">
                <a:solidFill>
                  <a:schemeClr val="bg1">
                    <a:lumMod val="50000"/>
                  </a:schemeClr>
                </a:solidFill>
                <a:ea typeface="標楷體" panose="03000509000000000000" pitchFamily="65" charset="-120"/>
              </a:rPr>
              <a:t>CHANIL PARK, SEOK-WOO SON,</a:t>
            </a:r>
            <a:r>
              <a:rPr lang="zh-TW" altLang="en-US" sz="9600" dirty="0">
                <a:solidFill>
                  <a:schemeClr val="bg1">
                    <a:lumMod val="50000"/>
                  </a:schemeClr>
                </a:solidFill>
                <a:ea typeface="標楷體" panose="03000509000000000000" pitchFamily="65" charset="-120"/>
              </a:rPr>
              <a:t> </a:t>
            </a:r>
            <a:r>
              <a:rPr lang="en-US" altLang="zh-TW" sz="9600" dirty="0">
                <a:solidFill>
                  <a:schemeClr val="bg1">
                    <a:lumMod val="50000"/>
                  </a:schemeClr>
                </a:solidFill>
                <a:ea typeface="標楷體" panose="03000509000000000000" pitchFamily="65" charset="-120"/>
              </a:rPr>
              <a:t>YUKARI N. TAKAYABU, SANG-HUN PARK, DONG-HYUN CHA,</a:t>
            </a:r>
            <a:r>
              <a:rPr lang="zh-TW" altLang="en-US" sz="9600" dirty="0">
                <a:solidFill>
                  <a:schemeClr val="bg1">
                    <a:lumMod val="50000"/>
                  </a:schemeClr>
                </a:solidFill>
                <a:ea typeface="標楷體" panose="03000509000000000000" pitchFamily="65" charset="-120"/>
              </a:rPr>
              <a:t> </a:t>
            </a:r>
            <a:r>
              <a:rPr lang="en-US" altLang="zh-TW" sz="9600" dirty="0">
                <a:solidFill>
                  <a:schemeClr val="bg1">
                    <a:lumMod val="50000"/>
                  </a:schemeClr>
                </a:solidFill>
                <a:ea typeface="標楷體" panose="03000509000000000000" pitchFamily="65" charset="-120"/>
              </a:rPr>
              <a:t>AND EUN JEONG CHA</a:t>
            </a:r>
          </a:p>
          <a:p>
            <a:r>
              <a:rPr lang="en-US" altLang="zh-TW" sz="9600" dirty="0">
                <a:solidFill>
                  <a:schemeClr val="bg1">
                    <a:lumMod val="50000"/>
                  </a:schemeClr>
                </a:solidFill>
                <a:ea typeface="標楷體" panose="03000509000000000000" pitchFamily="65" charset="-120"/>
              </a:rPr>
              <a:t>(</a:t>
            </a:r>
            <a:r>
              <a:rPr lang="en-US" altLang="zh-TW" sz="9600" i="1" dirty="0">
                <a:solidFill>
                  <a:schemeClr val="bg1">
                    <a:lumMod val="50000"/>
                  </a:schemeClr>
                </a:solidFill>
                <a:ea typeface="標楷體" panose="03000509000000000000" pitchFamily="65" charset="-120"/>
              </a:rPr>
              <a:t>Monthly Weather Review</a:t>
            </a:r>
            <a:r>
              <a:rPr lang="en-US" altLang="zh-TW" sz="9600" dirty="0">
                <a:solidFill>
                  <a:schemeClr val="bg1">
                    <a:lumMod val="50000"/>
                  </a:schemeClr>
                </a:solidFill>
                <a:ea typeface="標楷體" panose="03000509000000000000" pitchFamily="65" charset="-120"/>
              </a:rPr>
              <a:t>, 2023)</a:t>
            </a:r>
            <a:endParaRPr lang="zh-TW" altLang="en-US" dirty="0">
              <a:solidFill>
                <a:schemeClr val="bg1">
                  <a:lumMod val="50000"/>
                </a:schemeClr>
              </a:solidFill>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FF859406-0EF0-495E-A06E-40D95DF4CA56}"/>
              </a:ext>
            </a:extLst>
          </p:cNvPr>
          <p:cNvSpPr>
            <a:spLocks noGrp="1"/>
          </p:cNvSpPr>
          <p:nvPr>
            <p:ph type="sldNum" sz="quarter" idx="12"/>
          </p:nvPr>
        </p:nvSpPr>
        <p:spPr>
          <a:xfrm>
            <a:off x="11638800" y="6494400"/>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25630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295407"/>
            <a:ext cx="9357621" cy="1008000"/>
          </a:xfrm>
        </p:spPr>
        <p:txBody>
          <a:bodyPr>
            <a:noAutofit/>
          </a:bodyPr>
          <a:lstStyle/>
          <a:p>
            <a:r>
              <a:rPr lang="en-US" altLang="zh-TW" dirty="0">
                <a:latin typeface="+mn-lt"/>
              </a:rPr>
              <a:t>Circulations of Two </a:t>
            </a:r>
            <a:br>
              <a:rPr lang="en-US" altLang="zh-TW" dirty="0">
                <a:latin typeface="+mn-lt"/>
              </a:rPr>
            </a:br>
            <a:r>
              <a:rPr lang="en-US" altLang="zh-TW" dirty="0">
                <a:latin typeface="+mn-lt"/>
              </a:rPr>
              <a:t>HRE Clusters</a:t>
            </a:r>
            <a:endParaRPr lang="zh-TW" altLang="en-US" dirty="0">
              <a:latin typeface="+mn-lt"/>
            </a:endParaRPr>
          </a:p>
        </p:txBody>
      </p:sp>
      <p:sp>
        <p:nvSpPr>
          <p:cNvPr id="33" name="文字方塊 32">
            <a:extLst>
              <a:ext uri="{FF2B5EF4-FFF2-40B4-BE49-F238E27FC236}">
                <a16:creationId xmlns:a16="http://schemas.microsoft.com/office/drawing/2014/main" id="{48096B32-87B4-470E-A623-B6B7D0D1D19C}"/>
              </a:ext>
            </a:extLst>
          </p:cNvPr>
          <p:cNvSpPr txBox="1"/>
          <p:nvPr/>
        </p:nvSpPr>
        <p:spPr>
          <a:xfrm>
            <a:off x="284400" y="1489183"/>
            <a:ext cx="2916000" cy="446276"/>
          </a:xfrm>
          <a:prstGeom prst="rect">
            <a:avLst/>
          </a:prstGeom>
          <a:noFill/>
        </p:spPr>
        <p:txBody>
          <a:bodyPr wrap="square" rtlCol="0">
            <a:spAutoFit/>
          </a:bodyPr>
          <a:lstStyle/>
          <a:p>
            <a:pPr algn="just"/>
            <a:r>
              <a:rPr lang="en-US" altLang="zh-TW" sz="2300" b="1" dirty="0">
                <a:solidFill>
                  <a:srgbClr val="7030A0"/>
                </a:solidFill>
              </a:rPr>
              <a:t>700 hPa pressure level</a:t>
            </a:r>
          </a:p>
        </p:txBody>
      </p:sp>
      <p:pic>
        <p:nvPicPr>
          <p:cNvPr id="11" name="內容版面配置區 10">
            <a:extLst>
              <a:ext uri="{FF2B5EF4-FFF2-40B4-BE49-F238E27FC236}">
                <a16:creationId xmlns:a16="http://schemas.microsoft.com/office/drawing/2014/main" id="{F8B3EE54-7B5B-4804-9B6A-19004F8293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2165" y="143367"/>
            <a:ext cx="5746913" cy="6638400"/>
          </a:xfrm>
        </p:spPr>
      </p:pic>
      <p:sp>
        <p:nvSpPr>
          <p:cNvPr id="34" name="矩形 33">
            <a:extLst>
              <a:ext uri="{FF2B5EF4-FFF2-40B4-BE49-F238E27FC236}">
                <a16:creationId xmlns:a16="http://schemas.microsoft.com/office/drawing/2014/main" id="{A3197322-4E71-4BCA-9FB2-182C01E40BAB}"/>
              </a:ext>
            </a:extLst>
          </p:cNvPr>
          <p:cNvSpPr/>
          <p:nvPr/>
        </p:nvSpPr>
        <p:spPr>
          <a:xfrm>
            <a:off x="4840808" y="3345157"/>
            <a:ext cx="5748270" cy="142525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5EA35E44-6CC5-4D89-AE0C-D771E10ABA9A}"/>
              </a:ext>
            </a:extLst>
          </p:cNvPr>
          <p:cNvSpPr txBox="1"/>
          <p:nvPr/>
        </p:nvSpPr>
        <p:spPr>
          <a:xfrm>
            <a:off x="6831608" y="4432064"/>
            <a:ext cx="2252054" cy="369332"/>
          </a:xfrm>
          <a:prstGeom prst="rect">
            <a:avLst/>
          </a:prstGeom>
          <a:noFill/>
        </p:spPr>
        <p:txBody>
          <a:bodyPr wrap="square" rtlCol="0">
            <a:spAutoFit/>
          </a:bodyPr>
          <a:lstStyle/>
          <a:p>
            <a:pPr algn="just"/>
            <a:r>
              <a:rPr lang="en-US" altLang="zh-TW" b="1" dirty="0">
                <a:solidFill>
                  <a:srgbClr val="7030A0"/>
                </a:solidFill>
                <a:highlight>
                  <a:srgbClr val="C0C0C0"/>
                </a:highlight>
              </a:rPr>
              <a:t>mature stage of HREs</a:t>
            </a:r>
          </a:p>
        </p:txBody>
      </p:sp>
      <p:cxnSp>
        <p:nvCxnSpPr>
          <p:cNvPr id="14" name="直線單箭頭接點 13">
            <a:extLst>
              <a:ext uri="{FF2B5EF4-FFF2-40B4-BE49-F238E27FC236}">
                <a16:creationId xmlns:a16="http://schemas.microsoft.com/office/drawing/2014/main" id="{125656D9-5B33-4623-B531-5FE51E2C8F8A}"/>
              </a:ext>
            </a:extLst>
          </p:cNvPr>
          <p:cNvCxnSpPr/>
          <p:nvPr/>
        </p:nvCxnSpPr>
        <p:spPr>
          <a:xfrm>
            <a:off x="4688963" y="1489183"/>
            <a:ext cx="0" cy="41460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FAAE011E-5CED-4DE9-AEC2-B82843511588}"/>
              </a:ext>
            </a:extLst>
          </p:cNvPr>
          <p:cNvSpPr txBox="1"/>
          <p:nvPr/>
        </p:nvSpPr>
        <p:spPr>
          <a:xfrm>
            <a:off x="3185452" y="3239053"/>
            <a:ext cx="1426826" cy="646331"/>
          </a:xfrm>
          <a:prstGeom prst="rect">
            <a:avLst/>
          </a:prstGeom>
          <a:noFill/>
        </p:spPr>
        <p:txBody>
          <a:bodyPr wrap="square" rtlCol="0">
            <a:spAutoFit/>
          </a:bodyPr>
          <a:lstStyle/>
          <a:p>
            <a:r>
              <a:rPr lang="en-US" altLang="zh-TW" b="1" dirty="0">
                <a:solidFill>
                  <a:srgbClr val="FF0000"/>
                </a:solidFill>
              </a:rPr>
              <a:t>TC continues to grow</a:t>
            </a:r>
          </a:p>
        </p:txBody>
      </p:sp>
      <p:cxnSp>
        <p:nvCxnSpPr>
          <p:cNvPr id="22" name="直線單箭頭接點 21">
            <a:extLst>
              <a:ext uri="{FF2B5EF4-FFF2-40B4-BE49-F238E27FC236}">
                <a16:creationId xmlns:a16="http://schemas.microsoft.com/office/drawing/2014/main" id="{72881E43-0197-4769-8A68-5017978B416F}"/>
              </a:ext>
            </a:extLst>
          </p:cNvPr>
          <p:cNvCxnSpPr/>
          <p:nvPr/>
        </p:nvCxnSpPr>
        <p:spPr>
          <a:xfrm>
            <a:off x="10742448" y="1492726"/>
            <a:ext cx="0" cy="414607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772CB3CD-47DB-45B2-A66B-24097902A637}"/>
              </a:ext>
            </a:extLst>
          </p:cNvPr>
          <p:cNvSpPr txBox="1"/>
          <p:nvPr/>
        </p:nvSpPr>
        <p:spPr>
          <a:xfrm>
            <a:off x="10779765" y="3239053"/>
            <a:ext cx="1451078" cy="646331"/>
          </a:xfrm>
          <a:prstGeom prst="rect">
            <a:avLst/>
          </a:prstGeom>
          <a:noFill/>
        </p:spPr>
        <p:txBody>
          <a:bodyPr wrap="square" rtlCol="0">
            <a:spAutoFit/>
          </a:bodyPr>
          <a:lstStyle/>
          <a:p>
            <a:r>
              <a:rPr lang="en-US" altLang="zh-TW" b="1" dirty="0">
                <a:solidFill>
                  <a:srgbClr val="00B050"/>
                </a:solidFill>
              </a:rPr>
              <a:t>TC continues to dissipate</a:t>
            </a:r>
          </a:p>
        </p:txBody>
      </p:sp>
      <p:sp>
        <p:nvSpPr>
          <p:cNvPr id="24" name="文字方塊 23">
            <a:extLst>
              <a:ext uri="{FF2B5EF4-FFF2-40B4-BE49-F238E27FC236}">
                <a16:creationId xmlns:a16="http://schemas.microsoft.com/office/drawing/2014/main" id="{2E5D0411-D67B-424B-81F5-606B7BFFF44F}"/>
              </a:ext>
            </a:extLst>
          </p:cNvPr>
          <p:cNvSpPr txBox="1"/>
          <p:nvPr/>
        </p:nvSpPr>
        <p:spPr>
          <a:xfrm>
            <a:off x="9087107" y="4166643"/>
            <a:ext cx="1116000" cy="338554"/>
          </a:xfrm>
          <a:prstGeom prst="rect">
            <a:avLst/>
          </a:prstGeom>
          <a:noFill/>
        </p:spPr>
        <p:txBody>
          <a:bodyPr wrap="square" rtlCol="0">
            <a:spAutoFit/>
          </a:bodyPr>
          <a:lstStyle/>
          <a:p>
            <a:r>
              <a:rPr lang="en-US" altLang="zh-TW" sz="1600" b="1" dirty="0">
                <a:solidFill>
                  <a:srgbClr val="0070C0"/>
                </a:solidFill>
                <a:highlight>
                  <a:srgbClr val="FFFF00"/>
                </a:highlight>
              </a:rPr>
              <a:t>isolated TC</a:t>
            </a:r>
            <a:r>
              <a:rPr lang="zh-TW" altLang="en-US" sz="1600" b="1" dirty="0">
                <a:solidFill>
                  <a:srgbClr val="0070C0"/>
                </a:solidFill>
                <a:highlight>
                  <a:srgbClr val="FFFF00"/>
                </a:highlight>
              </a:rPr>
              <a:t> </a:t>
            </a:r>
            <a:endParaRPr lang="en-US" altLang="zh-TW" sz="1600" b="1" dirty="0">
              <a:solidFill>
                <a:srgbClr val="0070C0"/>
              </a:solidFill>
              <a:highlight>
                <a:srgbClr val="FFFF00"/>
              </a:highlight>
            </a:endParaRPr>
          </a:p>
        </p:txBody>
      </p:sp>
      <p:sp>
        <p:nvSpPr>
          <p:cNvPr id="25" name="文字方塊 24">
            <a:extLst>
              <a:ext uri="{FF2B5EF4-FFF2-40B4-BE49-F238E27FC236}">
                <a16:creationId xmlns:a16="http://schemas.microsoft.com/office/drawing/2014/main" id="{C9372986-AE37-4EE8-9FC9-0B4E5CC83C58}"/>
              </a:ext>
            </a:extLst>
          </p:cNvPr>
          <p:cNvSpPr txBox="1"/>
          <p:nvPr/>
        </p:nvSpPr>
        <p:spPr>
          <a:xfrm>
            <a:off x="5197737" y="3557695"/>
            <a:ext cx="2900892" cy="584775"/>
          </a:xfrm>
          <a:prstGeom prst="rect">
            <a:avLst/>
          </a:prstGeom>
          <a:noFill/>
        </p:spPr>
        <p:txBody>
          <a:bodyPr wrap="square" rtlCol="0">
            <a:spAutoFit/>
          </a:bodyPr>
          <a:lstStyle/>
          <a:p>
            <a:r>
              <a:rPr lang="en-US" altLang="zh-TW" sz="1600" b="1" dirty="0">
                <a:solidFill>
                  <a:srgbClr val="0070C0"/>
                </a:solidFill>
                <a:highlight>
                  <a:srgbClr val="FFFF00"/>
                </a:highlight>
              </a:rPr>
              <a:t>TC</a:t>
            </a:r>
            <a:r>
              <a:rPr lang="zh-TW" altLang="en-US" sz="1600" b="1" dirty="0">
                <a:solidFill>
                  <a:srgbClr val="0070C0"/>
                </a:solidFill>
                <a:highlight>
                  <a:srgbClr val="FFFF00"/>
                </a:highlight>
              </a:rPr>
              <a:t> </a:t>
            </a:r>
            <a:r>
              <a:rPr lang="en-US" altLang="zh-TW" sz="1600" b="1" dirty="0">
                <a:solidFill>
                  <a:srgbClr val="0070C0"/>
                </a:solidFill>
                <a:highlight>
                  <a:srgbClr val="FFFF00"/>
                </a:highlight>
              </a:rPr>
              <a:t>is embedded in midlatitude flow </a:t>
            </a:r>
            <a:r>
              <a:rPr lang="zh-TW" altLang="en-US" sz="1600" b="1" dirty="0">
                <a:solidFill>
                  <a:srgbClr val="0070C0"/>
                </a:solidFill>
                <a:highlight>
                  <a:srgbClr val="FFFF00"/>
                </a:highlight>
              </a:rPr>
              <a:t> </a:t>
            </a:r>
            <a:endParaRPr lang="en-US" altLang="zh-TW" sz="1600" b="1" dirty="0">
              <a:solidFill>
                <a:srgbClr val="0070C0"/>
              </a:solidFill>
              <a:highlight>
                <a:srgbClr val="FFFF00"/>
              </a:highlight>
            </a:endParaRPr>
          </a:p>
        </p:txBody>
      </p:sp>
    </p:spTree>
    <p:extLst>
      <p:ext uri="{BB962C8B-B14F-4D97-AF65-F5344CB8AC3E}">
        <p14:creationId xmlns:p14="http://schemas.microsoft.com/office/powerpoint/2010/main" val="33302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5730885E-71A8-4817-90FE-93633ED4B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5026" y="798623"/>
            <a:ext cx="7175006" cy="5976781"/>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0"/>
            <a:ext cx="11630232" cy="1008000"/>
          </a:xfrm>
        </p:spPr>
        <p:txBody>
          <a:bodyPr>
            <a:noAutofit/>
          </a:bodyPr>
          <a:lstStyle/>
          <a:p>
            <a:r>
              <a:rPr lang="en-US" altLang="zh-TW" dirty="0">
                <a:latin typeface="+mn-lt"/>
              </a:rPr>
              <a:t>Circulations of Two</a:t>
            </a:r>
            <a:r>
              <a:rPr lang="zh-TW" altLang="en-US" dirty="0">
                <a:latin typeface="+mn-lt"/>
              </a:rPr>
              <a:t> </a:t>
            </a:r>
            <a:r>
              <a:rPr lang="en-US" altLang="zh-TW" dirty="0">
                <a:latin typeface="+mn-lt"/>
              </a:rPr>
              <a:t>HRE Clusters</a:t>
            </a:r>
            <a:endParaRPr lang="zh-TW" altLang="en-US" dirty="0">
              <a:latin typeface="+mn-lt"/>
            </a:endParaRPr>
          </a:p>
        </p:txBody>
      </p:sp>
      <p:sp>
        <p:nvSpPr>
          <p:cNvPr id="33" name="文字方塊 32">
            <a:extLst>
              <a:ext uri="{FF2B5EF4-FFF2-40B4-BE49-F238E27FC236}">
                <a16:creationId xmlns:a16="http://schemas.microsoft.com/office/drawing/2014/main" id="{48096B32-87B4-470E-A623-B6B7D0D1D19C}"/>
              </a:ext>
            </a:extLst>
          </p:cNvPr>
          <p:cNvSpPr txBox="1"/>
          <p:nvPr/>
        </p:nvSpPr>
        <p:spPr>
          <a:xfrm>
            <a:off x="7928330" y="334059"/>
            <a:ext cx="4113864" cy="446276"/>
          </a:xfrm>
          <a:prstGeom prst="rect">
            <a:avLst/>
          </a:prstGeom>
          <a:noFill/>
        </p:spPr>
        <p:txBody>
          <a:bodyPr wrap="square" rtlCol="0">
            <a:spAutoFit/>
          </a:bodyPr>
          <a:lstStyle/>
          <a:p>
            <a:pPr algn="just"/>
            <a:r>
              <a:rPr lang="en-US" altLang="zh-TW" sz="2300" b="1" dirty="0">
                <a:solidFill>
                  <a:srgbClr val="7030A0"/>
                </a:solidFill>
              </a:rPr>
              <a:t>longitude-pressure</a:t>
            </a:r>
            <a:r>
              <a:rPr lang="zh-TW" altLang="en-US" sz="2300" b="1" dirty="0">
                <a:solidFill>
                  <a:srgbClr val="7030A0"/>
                </a:solidFill>
              </a:rPr>
              <a:t> </a:t>
            </a:r>
            <a:r>
              <a:rPr lang="en-US" altLang="zh-TW" sz="2300" b="1" dirty="0">
                <a:solidFill>
                  <a:srgbClr val="7030A0"/>
                </a:solidFill>
              </a:rPr>
              <a:t>cross section</a:t>
            </a:r>
          </a:p>
        </p:txBody>
      </p:sp>
      <p:sp>
        <p:nvSpPr>
          <p:cNvPr id="19" name="文字方塊 18">
            <a:extLst>
              <a:ext uri="{FF2B5EF4-FFF2-40B4-BE49-F238E27FC236}">
                <a16:creationId xmlns:a16="http://schemas.microsoft.com/office/drawing/2014/main" id="{7B436492-488F-4196-820C-320C2264A779}"/>
              </a:ext>
            </a:extLst>
          </p:cNvPr>
          <p:cNvSpPr txBox="1"/>
          <p:nvPr/>
        </p:nvSpPr>
        <p:spPr>
          <a:xfrm>
            <a:off x="2474940" y="6228195"/>
            <a:ext cx="383134" cy="369332"/>
          </a:xfrm>
          <a:prstGeom prst="rect">
            <a:avLst/>
          </a:prstGeom>
          <a:noFill/>
        </p:spPr>
        <p:txBody>
          <a:bodyPr wrap="square" rtlCol="0">
            <a:spAutoFit/>
          </a:bodyPr>
          <a:lstStyle/>
          <a:p>
            <a:r>
              <a:rPr lang="en-US" altLang="zh-TW" b="1" dirty="0">
                <a:solidFill>
                  <a:srgbClr val="7030A0"/>
                </a:solidFill>
              </a:rPr>
              <a:t>W</a:t>
            </a:r>
            <a:endParaRPr lang="zh-TW" altLang="en-US" b="1" dirty="0">
              <a:solidFill>
                <a:srgbClr val="7030A0"/>
              </a:solidFill>
            </a:endParaRPr>
          </a:p>
        </p:txBody>
      </p:sp>
      <p:sp>
        <p:nvSpPr>
          <p:cNvPr id="20" name="文字方塊 19">
            <a:extLst>
              <a:ext uri="{FF2B5EF4-FFF2-40B4-BE49-F238E27FC236}">
                <a16:creationId xmlns:a16="http://schemas.microsoft.com/office/drawing/2014/main" id="{7053B54F-5DC7-46F1-9E57-43E6A74F6B9E}"/>
              </a:ext>
            </a:extLst>
          </p:cNvPr>
          <p:cNvSpPr txBox="1"/>
          <p:nvPr/>
        </p:nvSpPr>
        <p:spPr>
          <a:xfrm>
            <a:off x="5722046" y="6228195"/>
            <a:ext cx="303850" cy="369332"/>
          </a:xfrm>
          <a:prstGeom prst="rect">
            <a:avLst/>
          </a:prstGeom>
          <a:noFill/>
        </p:spPr>
        <p:txBody>
          <a:bodyPr wrap="square" rtlCol="0">
            <a:spAutoFit/>
          </a:bodyPr>
          <a:lstStyle/>
          <a:p>
            <a:r>
              <a:rPr lang="en-US" altLang="zh-TW" b="1" dirty="0">
                <a:solidFill>
                  <a:srgbClr val="7030A0"/>
                </a:solidFill>
              </a:rPr>
              <a:t>E</a:t>
            </a:r>
            <a:endParaRPr lang="zh-TW" altLang="en-US" b="1" dirty="0">
              <a:solidFill>
                <a:srgbClr val="7030A0"/>
              </a:solidFill>
            </a:endParaRPr>
          </a:p>
        </p:txBody>
      </p:sp>
      <p:sp>
        <p:nvSpPr>
          <p:cNvPr id="21" name="文字方塊 20">
            <a:extLst>
              <a:ext uri="{FF2B5EF4-FFF2-40B4-BE49-F238E27FC236}">
                <a16:creationId xmlns:a16="http://schemas.microsoft.com/office/drawing/2014/main" id="{288A1EF1-B869-4E77-AA4A-CEBA0BE09F22}"/>
              </a:ext>
            </a:extLst>
          </p:cNvPr>
          <p:cNvSpPr txBox="1"/>
          <p:nvPr/>
        </p:nvSpPr>
        <p:spPr>
          <a:xfrm>
            <a:off x="5974539" y="6228195"/>
            <a:ext cx="383134" cy="369332"/>
          </a:xfrm>
          <a:prstGeom prst="rect">
            <a:avLst/>
          </a:prstGeom>
          <a:noFill/>
        </p:spPr>
        <p:txBody>
          <a:bodyPr wrap="square" rtlCol="0">
            <a:spAutoFit/>
          </a:bodyPr>
          <a:lstStyle/>
          <a:p>
            <a:r>
              <a:rPr lang="en-US" altLang="zh-TW" b="1" dirty="0">
                <a:solidFill>
                  <a:srgbClr val="7030A0"/>
                </a:solidFill>
              </a:rPr>
              <a:t>W</a:t>
            </a:r>
            <a:endParaRPr lang="zh-TW" altLang="en-US" b="1" dirty="0">
              <a:solidFill>
                <a:srgbClr val="7030A0"/>
              </a:solidFill>
            </a:endParaRPr>
          </a:p>
        </p:txBody>
      </p:sp>
      <p:sp>
        <p:nvSpPr>
          <p:cNvPr id="22" name="文字方塊 21">
            <a:extLst>
              <a:ext uri="{FF2B5EF4-FFF2-40B4-BE49-F238E27FC236}">
                <a16:creationId xmlns:a16="http://schemas.microsoft.com/office/drawing/2014/main" id="{6F0A33B3-ECE3-407B-8C77-C80678FD782C}"/>
              </a:ext>
            </a:extLst>
          </p:cNvPr>
          <p:cNvSpPr txBox="1"/>
          <p:nvPr/>
        </p:nvSpPr>
        <p:spPr>
          <a:xfrm>
            <a:off x="9155865" y="6228195"/>
            <a:ext cx="303850" cy="369332"/>
          </a:xfrm>
          <a:prstGeom prst="rect">
            <a:avLst/>
          </a:prstGeom>
          <a:noFill/>
        </p:spPr>
        <p:txBody>
          <a:bodyPr wrap="square" rtlCol="0">
            <a:spAutoFit/>
          </a:bodyPr>
          <a:lstStyle/>
          <a:p>
            <a:r>
              <a:rPr lang="en-US" altLang="zh-TW" b="1" dirty="0">
                <a:solidFill>
                  <a:srgbClr val="7030A0"/>
                </a:solidFill>
              </a:rPr>
              <a:t>E</a:t>
            </a:r>
            <a:endParaRPr lang="zh-TW" altLang="en-US" b="1" dirty="0">
              <a:solidFill>
                <a:srgbClr val="7030A0"/>
              </a:solidFill>
            </a:endParaRPr>
          </a:p>
        </p:txBody>
      </p:sp>
      <p:sp>
        <p:nvSpPr>
          <p:cNvPr id="23" name="矩形 22">
            <a:extLst>
              <a:ext uri="{FF2B5EF4-FFF2-40B4-BE49-F238E27FC236}">
                <a16:creationId xmlns:a16="http://schemas.microsoft.com/office/drawing/2014/main" id="{93AD967B-7D54-437E-8B24-C9013896D40A}"/>
              </a:ext>
            </a:extLst>
          </p:cNvPr>
          <p:cNvSpPr/>
          <p:nvPr/>
        </p:nvSpPr>
        <p:spPr>
          <a:xfrm>
            <a:off x="2225026" y="3712464"/>
            <a:ext cx="7175006" cy="125272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3413B7CF-0BE7-4F87-A58E-D1B8146CE831}"/>
              </a:ext>
            </a:extLst>
          </p:cNvPr>
          <p:cNvSpPr txBox="1"/>
          <p:nvPr/>
        </p:nvSpPr>
        <p:spPr>
          <a:xfrm>
            <a:off x="9548" y="4246532"/>
            <a:ext cx="2252054" cy="369332"/>
          </a:xfrm>
          <a:prstGeom prst="rect">
            <a:avLst/>
          </a:prstGeom>
          <a:noFill/>
        </p:spPr>
        <p:txBody>
          <a:bodyPr wrap="square" rtlCol="0">
            <a:spAutoFit/>
          </a:bodyPr>
          <a:lstStyle/>
          <a:p>
            <a:pPr algn="just"/>
            <a:r>
              <a:rPr lang="en-US" altLang="zh-TW" b="1" dirty="0">
                <a:solidFill>
                  <a:srgbClr val="7030A0"/>
                </a:solidFill>
              </a:rPr>
              <a:t>mature stage of HREs</a:t>
            </a:r>
          </a:p>
        </p:txBody>
      </p:sp>
      <p:sp>
        <p:nvSpPr>
          <p:cNvPr id="25" name="文字方塊 24">
            <a:extLst>
              <a:ext uri="{FF2B5EF4-FFF2-40B4-BE49-F238E27FC236}">
                <a16:creationId xmlns:a16="http://schemas.microsoft.com/office/drawing/2014/main" id="{21636453-3FC3-42BD-BFFC-C9E9C60B3A51}"/>
              </a:ext>
            </a:extLst>
          </p:cNvPr>
          <p:cNvSpPr txBox="1"/>
          <p:nvPr/>
        </p:nvSpPr>
        <p:spPr>
          <a:xfrm>
            <a:off x="7722942" y="6424360"/>
            <a:ext cx="1677090" cy="369332"/>
          </a:xfrm>
          <a:prstGeom prst="rect">
            <a:avLst/>
          </a:prstGeom>
          <a:noFill/>
        </p:spPr>
        <p:txBody>
          <a:bodyPr wrap="square" rtlCol="0">
            <a:spAutoFit/>
          </a:bodyPr>
          <a:lstStyle/>
          <a:p>
            <a:r>
              <a:rPr lang="en-US" altLang="zh-TW" b="1" dirty="0"/>
              <a:t>(GPH</a:t>
            </a:r>
            <a:r>
              <a:rPr lang="zh-TW" altLang="en-US" b="1" dirty="0"/>
              <a:t> </a:t>
            </a:r>
            <a:r>
              <a:rPr lang="en-US" altLang="zh-TW" b="1" dirty="0"/>
              <a:t>anomaly)</a:t>
            </a:r>
          </a:p>
        </p:txBody>
      </p:sp>
      <p:sp>
        <p:nvSpPr>
          <p:cNvPr id="27" name="文字方塊 26">
            <a:extLst>
              <a:ext uri="{FF2B5EF4-FFF2-40B4-BE49-F238E27FC236}">
                <a16:creationId xmlns:a16="http://schemas.microsoft.com/office/drawing/2014/main" id="{13987CF8-A0B9-4D13-9F41-5394788AEA12}"/>
              </a:ext>
            </a:extLst>
          </p:cNvPr>
          <p:cNvSpPr txBox="1"/>
          <p:nvPr/>
        </p:nvSpPr>
        <p:spPr>
          <a:xfrm>
            <a:off x="4199963" y="1621957"/>
            <a:ext cx="704087" cy="369332"/>
          </a:xfrm>
          <a:prstGeom prst="rect">
            <a:avLst/>
          </a:prstGeom>
          <a:noFill/>
        </p:spPr>
        <p:txBody>
          <a:bodyPr wrap="square" rtlCol="0">
            <a:spAutoFit/>
          </a:bodyPr>
          <a:lstStyle/>
          <a:p>
            <a:r>
              <a:rPr lang="en-US" altLang="zh-TW" b="1" dirty="0">
                <a:solidFill>
                  <a:srgbClr val="FF0000"/>
                </a:solidFill>
                <a:highlight>
                  <a:srgbClr val="FFFF00"/>
                </a:highlight>
              </a:rPr>
              <a:t>ridge</a:t>
            </a:r>
          </a:p>
        </p:txBody>
      </p:sp>
      <p:sp>
        <p:nvSpPr>
          <p:cNvPr id="28" name="文字方塊 27">
            <a:extLst>
              <a:ext uri="{FF2B5EF4-FFF2-40B4-BE49-F238E27FC236}">
                <a16:creationId xmlns:a16="http://schemas.microsoft.com/office/drawing/2014/main" id="{3BC21C31-FF1B-4588-AB8A-028F764CB640}"/>
              </a:ext>
            </a:extLst>
          </p:cNvPr>
          <p:cNvSpPr txBox="1"/>
          <p:nvPr/>
        </p:nvSpPr>
        <p:spPr>
          <a:xfrm>
            <a:off x="4025552" y="3018389"/>
            <a:ext cx="1536192" cy="369332"/>
          </a:xfrm>
          <a:prstGeom prst="rect">
            <a:avLst/>
          </a:prstGeom>
          <a:noFill/>
        </p:spPr>
        <p:txBody>
          <a:bodyPr wrap="square" rtlCol="0">
            <a:spAutoFit/>
          </a:bodyPr>
          <a:lstStyle/>
          <a:p>
            <a:r>
              <a:rPr lang="en-US" altLang="zh-TW" b="1" dirty="0">
                <a:solidFill>
                  <a:srgbClr val="FF0000"/>
                </a:solidFill>
                <a:highlight>
                  <a:srgbClr val="FFFF00"/>
                </a:highlight>
              </a:rPr>
              <a:t>greater extent</a:t>
            </a:r>
          </a:p>
        </p:txBody>
      </p:sp>
      <p:sp>
        <p:nvSpPr>
          <p:cNvPr id="29" name="文字方塊 28">
            <a:extLst>
              <a:ext uri="{FF2B5EF4-FFF2-40B4-BE49-F238E27FC236}">
                <a16:creationId xmlns:a16="http://schemas.microsoft.com/office/drawing/2014/main" id="{A9B4B8B0-C69E-4A13-B80B-35D47F2576EA}"/>
              </a:ext>
            </a:extLst>
          </p:cNvPr>
          <p:cNvSpPr txBox="1"/>
          <p:nvPr/>
        </p:nvSpPr>
        <p:spPr>
          <a:xfrm>
            <a:off x="4140497" y="4801689"/>
            <a:ext cx="416627" cy="369332"/>
          </a:xfrm>
          <a:prstGeom prst="rect">
            <a:avLst/>
          </a:prstGeom>
          <a:noFill/>
        </p:spPr>
        <p:txBody>
          <a:bodyPr wrap="square" rtlCol="0">
            <a:spAutoFit/>
          </a:bodyPr>
          <a:lstStyle/>
          <a:p>
            <a:r>
              <a:rPr lang="en-US" altLang="zh-TW" b="1" dirty="0">
                <a:solidFill>
                  <a:srgbClr val="00B050"/>
                </a:solidFill>
              </a:rPr>
              <a:t>TC</a:t>
            </a:r>
          </a:p>
        </p:txBody>
      </p:sp>
      <p:sp>
        <p:nvSpPr>
          <p:cNvPr id="8" name="橢圓 7">
            <a:extLst>
              <a:ext uri="{FF2B5EF4-FFF2-40B4-BE49-F238E27FC236}">
                <a16:creationId xmlns:a16="http://schemas.microsoft.com/office/drawing/2014/main" id="{BADCB319-21D4-496A-8715-6C63A732AA78}"/>
              </a:ext>
            </a:extLst>
          </p:cNvPr>
          <p:cNvSpPr/>
          <p:nvPr/>
        </p:nvSpPr>
        <p:spPr>
          <a:xfrm>
            <a:off x="3683261" y="4456522"/>
            <a:ext cx="542363" cy="5509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a:extLst>
              <a:ext uri="{FF2B5EF4-FFF2-40B4-BE49-F238E27FC236}">
                <a16:creationId xmlns:a16="http://schemas.microsoft.com/office/drawing/2014/main" id="{B24CB67A-A1F1-41C9-B2FA-8627CD042866}"/>
              </a:ext>
            </a:extLst>
          </p:cNvPr>
          <p:cNvCxnSpPr>
            <a:cxnSpLocks/>
          </p:cNvCxnSpPr>
          <p:nvPr/>
        </p:nvCxnSpPr>
        <p:spPr>
          <a:xfrm>
            <a:off x="3306855" y="1508760"/>
            <a:ext cx="228260" cy="392550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7330C8A1-45EE-45F3-B64D-9C74AA1C6430}"/>
              </a:ext>
            </a:extLst>
          </p:cNvPr>
          <p:cNvSpPr txBox="1"/>
          <p:nvPr/>
        </p:nvSpPr>
        <p:spPr>
          <a:xfrm>
            <a:off x="2915986" y="1681010"/>
            <a:ext cx="868681" cy="369332"/>
          </a:xfrm>
          <a:prstGeom prst="rect">
            <a:avLst/>
          </a:prstGeom>
          <a:noFill/>
        </p:spPr>
        <p:txBody>
          <a:bodyPr wrap="square" rtlCol="0">
            <a:spAutoFit/>
          </a:bodyPr>
          <a:lstStyle/>
          <a:p>
            <a:r>
              <a:rPr lang="en-US" altLang="zh-TW" b="1" dirty="0">
                <a:solidFill>
                  <a:srgbClr val="0070C0"/>
                </a:solidFill>
                <a:highlight>
                  <a:srgbClr val="FFFF00"/>
                </a:highlight>
              </a:rPr>
              <a:t>trough</a:t>
            </a:r>
          </a:p>
        </p:txBody>
      </p:sp>
      <p:sp>
        <p:nvSpPr>
          <p:cNvPr id="38" name="文字方塊 37">
            <a:extLst>
              <a:ext uri="{FF2B5EF4-FFF2-40B4-BE49-F238E27FC236}">
                <a16:creationId xmlns:a16="http://schemas.microsoft.com/office/drawing/2014/main" id="{75BCDD5D-1402-42D8-9D07-6A087C8607C2}"/>
              </a:ext>
            </a:extLst>
          </p:cNvPr>
          <p:cNvSpPr txBox="1"/>
          <p:nvPr/>
        </p:nvSpPr>
        <p:spPr>
          <a:xfrm>
            <a:off x="1665696" y="3341426"/>
            <a:ext cx="1819656" cy="369332"/>
          </a:xfrm>
          <a:prstGeom prst="rect">
            <a:avLst/>
          </a:prstGeom>
          <a:noFill/>
        </p:spPr>
        <p:txBody>
          <a:bodyPr wrap="square" rtlCol="0">
            <a:spAutoFit/>
          </a:bodyPr>
          <a:lstStyle/>
          <a:p>
            <a:r>
              <a:rPr lang="en-US" altLang="zh-TW" b="1" dirty="0">
                <a:solidFill>
                  <a:srgbClr val="FFC000"/>
                </a:solidFill>
              </a:rPr>
              <a:t>nearly stationary</a:t>
            </a:r>
          </a:p>
        </p:txBody>
      </p:sp>
      <p:sp>
        <p:nvSpPr>
          <p:cNvPr id="41" name="文字方塊 40">
            <a:extLst>
              <a:ext uri="{FF2B5EF4-FFF2-40B4-BE49-F238E27FC236}">
                <a16:creationId xmlns:a16="http://schemas.microsoft.com/office/drawing/2014/main" id="{1E9C895D-8FFF-4EF5-9B7D-9AE14BE60F55}"/>
              </a:ext>
            </a:extLst>
          </p:cNvPr>
          <p:cNvSpPr txBox="1"/>
          <p:nvPr/>
        </p:nvSpPr>
        <p:spPr>
          <a:xfrm>
            <a:off x="6199906" y="3276891"/>
            <a:ext cx="2203430" cy="646331"/>
          </a:xfrm>
          <a:prstGeom prst="rect">
            <a:avLst/>
          </a:prstGeom>
          <a:noFill/>
        </p:spPr>
        <p:txBody>
          <a:bodyPr wrap="square" rtlCol="0">
            <a:spAutoFit/>
          </a:bodyPr>
          <a:lstStyle/>
          <a:p>
            <a:r>
              <a:rPr lang="en-US" altLang="zh-TW" b="1" dirty="0">
                <a:solidFill>
                  <a:srgbClr val="FF0000"/>
                </a:solidFill>
                <a:highlight>
                  <a:srgbClr val="FFFF00"/>
                </a:highlight>
              </a:rPr>
              <a:t>wide</a:t>
            </a:r>
            <a:r>
              <a:rPr lang="zh-TW" altLang="en-US" b="1" dirty="0">
                <a:solidFill>
                  <a:srgbClr val="FF0000"/>
                </a:solidFill>
                <a:highlight>
                  <a:srgbClr val="FFFF00"/>
                </a:highlight>
              </a:rPr>
              <a:t> </a:t>
            </a:r>
            <a:r>
              <a:rPr lang="en-US" altLang="zh-TW" b="1" dirty="0">
                <a:solidFill>
                  <a:srgbClr val="FF0000"/>
                </a:solidFill>
                <a:highlight>
                  <a:srgbClr val="FFFF00"/>
                </a:highlight>
              </a:rPr>
              <a:t>area of</a:t>
            </a:r>
            <a:r>
              <a:rPr lang="zh-TW" altLang="en-US" b="1" dirty="0">
                <a:solidFill>
                  <a:srgbClr val="FF0000"/>
                </a:solidFill>
                <a:highlight>
                  <a:srgbClr val="FFFF00"/>
                </a:highlight>
              </a:rPr>
              <a:t> </a:t>
            </a:r>
            <a:r>
              <a:rPr lang="en-US" altLang="zh-TW" b="1" dirty="0">
                <a:solidFill>
                  <a:srgbClr val="FF0000"/>
                </a:solidFill>
                <a:highlight>
                  <a:srgbClr val="FFFF00"/>
                </a:highlight>
              </a:rPr>
              <a:t>positive</a:t>
            </a:r>
            <a:r>
              <a:rPr lang="zh-TW" altLang="en-US" b="1" dirty="0">
                <a:solidFill>
                  <a:srgbClr val="FF0000"/>
                </a:solidFill>
                <a:highlight>
                  <a:srgbClr val="FFFF00"/>
                </a:highlight>
              </a:rPr>
              <a:t> </a:t>
            </a:r>
            <a:r>
              <a:rPr lang="en-US" altLang="zh-TW" b="1" dirty="0">
                <a:solidFill>
                  <a:srgbClr val="FF0000"/>
                </a:solidFill>
                <a:highlight>
                  <a:srgbClr val="FFFF00"/>
                </a:highlight>
              </a:rPr>
              <a:t>GPH anomaly</a:t>
            </a:r>
            <a:r>
              <a:rPr lang="zh-TW" altLang="en-US" b="1" dirty="0">
                <a:solidFill>
                  <a:srgbClr val="FF0000"/>
                </a:solidFill>
                <a:highlight>
                  <a:srgbClr val="FFFF00"/>
                </a:highlight>
              </a:rPr>
              <a:t> </a:t>
            </a:r>
            <a:endParaRPr lang="en-US" altLang="zh-TW" b="1" dirty="0">
              <a:solidFill>
                <a:srgbClr val="FF0000"/>
              </a:solidFill>
              <a:highlight>
                <a:srgbClr val="FFFF00"/>
              </a:highlight>
            </a:endParaRPr>
          </a:p>
        </p:txBody>
      </p:sp>
      <p:sp>
        <p:nvSpPr>
          <p:cNvPr id="45" name="橢圓 44">
            <a:extLst>
              <a:ext uri="{FF2B5EF4-FFF2-40B4-BE49-F238E27FC236}">
                <a16:creationId xmlns:a16="http://schemas.microsoft.com/office/drawing/2014/main" id="{775DF0C1-3C95-4588-B197-E7B2CCEBF2E7}"/>
              </a:ext>
            </a:extLst>
          </p:cNvPr>
          <p:cNvSpPr/>
          <p:nvPr/>
        </p:nvSpPr>
        <p:spPr>
          <a:xfrm>
            <a:off x="6983240" y="4365185"/>
            <a:ext cx="683024" cy="64233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a:extLst>
              <a:ext uri="{FF2B5EF4-FFF2-40B4-BE49-F238E27FC236}">
                <a16:creationId xmlns:a16="http://schemas.microsoft.com/office/drawing/2014/main" id="{27C92F8E-787B-43A4-9905-275F7CA180CE}"/>
              </a:ext>
            </a:extLst>
          </p:cNvPr>
          <p:cNvSpPr txBox="1"/>
          <p:nvPr/>
        </p:nvSpPr>
        <p:spPr>
          <a:xfrm>
            <a:off x="7587846" y="4798814"/>
            <a:ext cx="416627" cy="369332"/>
          </a:xfrm>
          <a:prstGeom prst="rect">
            <a:avLst/>
          </a:prstGeom>
          <a:noFill/>
        </p:spPr>
        <p:txBody>
          <a:bodyPr wrap="square" rtlCol="0">
            <a:spAutoFit/>
          </a:bodyPr>
          <a:lstStyle/>
          <a:p>
            <a:r>
              <a:rPr lang="en-US" altLang="zh-TW" b="1" dirty="0">
                <a:solidFill>
                  <a:srgbClr val="00B050"/>
                </a:solidFill>
              </a:rPr>
              <a:t>TC</a:t>
            </a:r>
          </a:p>
        </p:txBody>
      </p:sp>
      <p:sp>
        <p:nvSpPr>
          <p:cNvPr id="47" name="文字方塊 46">
            <a:extLst>
              <a:ext uri="{FF2B5EF4-FFF2-40B4-BE49-F238E27FC236}">
                <a16:creationId xmlns:a16="http://schemas.microsoft.com/office/drawing/2014/main" id="{BD1CF678-7E04-4D79-AEBD-A53269B6F32A}"/>
              </a:ext>
            </a:extLst>
          </p:cNvPr>
          <p:cNvSpPr txBox="1"/>
          <p:nvPr/>
        </p:nvSpPr>
        <p:spPr>
          <a:xfrm>
            <a:off x="7640556" y="4509277"/>
            <a:ext cx="2451824" cy="369332"/>
          </a:xfrm>
          <a:prstGeom prst="rect">
            <a:avLst/>
          </a:prstGeom>
          <a:noFill/>
        </p:spPr>
        <p:txBody>
          <a:bodyPr wrap="square" rtlCol="0">
            <a:spAutoFit/>
          </a:bodyPr>
          <a:lstStyle/>
          <a:p>
            <a:r>
              <a:rPr lang="en-US" altLang="zh-TW" b="1" dirty="0">
                <a:solidFill>
                  <a:srgbClr val="0070C0"/>
                </a:solidFill>
                <a:highlight>
                  <a:srgbClr val="FFFF00"/>
                </a:highlight>
              </a:rPr>
              <a:t>confined below 400 hPa </a:t>
            </a:r>
          </a:p>
        </p:txBody>
      </p:sp>
      <p:sp>
        <p:nvSpPr>
          <p:cNvPr id="13" name="左大括弧 12">
            <a:extLst>
              <a:ext uri="{FF2B5EF4-FFF2-40B4-BE49-F238E27FC236}">
                <a16:creationId xmlns:a16="http://schemas.microsoft.com/office/drawing/2014/main" id="{8C980A67-968A-4E6A-91F9-C8D04F2868C1}"/>
              </a:ext>
            </a:extLst>
          </p:cNvPr>
          <p:cNvSpPr/>
          <p:nvPr/>
        </p:nvSpPr>
        <p:spPr>
          <a:xfrm>
            <a:off x="3068675" y="5556457"/>
            <a:ext cx="178497" cy="60258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8" name="文字方塊 47">
            <a:extLst>
              <a:ext uri="{FF2B5EF4-FFF2-40B4-BE49-F238E27FC236}">
                <a16:creationId xmlns:a16="http://schemas.microsoft.com/office/drawing/2014/main" id="{F3AE8772-171A-44F3-8CFD-935138856023}"/>
              </a:ext>
            </a:extLst>
          </p:cNvPr>
          <p:cNvSpPr txBox="1"/>
          <p:nvPr/>
        </p:nvSpPr>
        <p:spPr>
          <a:xfrm>
            <a:off x="1768251" y="5674852"/>
            <a:ext cx="1216152" cy="369332"/>
          </a:xfrm>
          <a:prstGeom prst="rect">
            <a:avLst/>
          </a:prstGeom>
          <a:noFill/>
        </p:spPr>
        <p:txBody>
          <a:bodyPr wrap="square" rtlCol="0">
            <a:spAutoFit/>
          </a:bodyPr>
          <a:lstStyle/>
          <a:p>
            <a:r>
              <a:rPr lang="en-US" altLang="zh-TW" b="1" dirty="0">
                <a:solidFill>
                  <a:srgbClr val="0070C0"/>
                </a:solidFill>
                <a:highlight>
                  <a:srgbClr val="FFFF00"/>
                </a:highlight>
              </a:rPr>
              <a:t>interaction</a:t>
            </a:r>
          </a:p>
        </p:txBody>
      </p:sp>
      <p:sp>
        <p:nvSpPr>
          <p:cNvPr id="49" name="左大括弧 48">
            <a:extLst>
              <a:ext uri="{FF2B5EF4-FFF2-40B4-BE49-F238E27FC236}">
                <a16:creationId xmlns:a16="http://schemas.microsoft.com/office/drawing/2014/main" id="{9F4AA9C5-5F03-4655-95F5-C4C941E599D3}"/>
              </a:ext>
            </a:extLst>
          </p:cNvPr>
          <p:cNvSpPr/>
          <p:nvPr/>
        </p:nvSpPr>
        <p:spPr>
          <a:xfrm flipH="1">
            <a:off x="7747922" y="5552440"/>
            <a:ext cx="178497" cy="60258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4072ACC0-0C2A-456F-A892-3E11E8DF3EE7}"/>
              </a:ext>
            </a:extLst>
          </p:cNvPr>
          <p:cNvSpPr txBox="1"/>
          <p:nvPr/>
        </p:nvSpPr>
        <p:spPr>
          <a:xfrm>
            <a:off x="8017218" y="5662613"/>
            <a:ext cx="937062" cy="369332"/>
          </a:xfrm>
          <a:prstGeom prst="rect">
            <a:avLst/>
          </a:prstGeom>
          <a:noFill/>
        </p:spPr>
        <p:txBody>
          <a:bodyPr wrap="square" rtlCol="0">
            <a:spAutoFit/>
          </a:bodyPr>
          <a:lstStyle/>
          <a:p>
            <a:r>
              <a:rPr lang="en-US" altLang="zh-TW" b="1" dirty="0">
                <a:solidFill>
                  <a:srgbClr val="0070C0"/>
                </a:solidFill>
                <a:highlight>
                  <a:srgbClr val="FFFF00"/>
                </a:highlight>
              </a:rPr>
              <a:t>isolated</a:t>
            </a:r>
          </a:p>
        </p:txBody>
      </p:sp>
    </p:spTree>
    <p:extLst>
      <p:ext uri="{BB962C8B-B14F-4D97-AF65-F5344CB8AC3E}">
        <p14:creationId xmlns:p14="http://schemas.microsoft.com/office/powerpoint/2010/main" val="20885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8" grpId="0" animBg="1"/>
      <p:bldP spid="26" grpId="0"/>
      <p:bldP spid="38" grpId="0"/>
      <p:bldP spid="41" grpId="0"/>
      <p:bldP spid="45" grpId="0" animBg="1"/>
      <p:bldP spid="46" grpId="0"/>
      <p:bldP spid="47" grpId="0"/>
      <p:bldP spid="13" grpId="0" animBg="1"/>
      <p:bldP spid="48" grpId="0"/>
      <p:bldP spid="49" grpId="0" animBg="1"/>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a:extLst>
              <a:ext uri="{FF2B5EF4-FFF2-40B4-BE49-F238E27FC236}">
                <a16:creationId xmlns:a16="http://schemas.microsoft.com/office/drawing/2014/main" id="{B2E3A49F-2446-40A9-91DC-FB037C9301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2586" y="791391"/>
            <a:ext cx="7158302" cy="5976000"/>
          </a:xfrm>
        </p:spPr>
      </p:pic>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4400" y="0"/>
            <a:ext cx="11630232" cy="1008000"/>
          </a:xfrm>
        </p:spPr>
        <p:txBody>
          <a:bodyPr>
            <a:noAutofit/>
          </a:bodyPr>
          <a:lstStyle/>
          <a:p>
            <a:r>
              <a:rPr lang="en-US" altLang="zh-TW" dirty="0">
                <a:latin typeface="+mn-lt"/>
              </a:rPr>
              <a:t>Circulations of Two</a:t>
            </a:r>
            <a:r>
              <a:rPr lang="zh-TW" altLang="en-US" dirty="0">
                <a:latin typeface="+mn-lt"/>
              </a:rPr>
              <a:t> </a:t>
            </a:r>
            <a:r>
              <a:rPr lang="en-US" altLang="zh-TW" dirty="0">
                <a:latin typeface="+mn-lt"/>
              </a:rPr>
              <a:t>HRE Clusters</a:t>
            </a:r>
            <a:endParaRPr lang="zh-TW" altLang="en-US" dirty="0">
              <a:latin typeface="+mn-lt"/>
            </a:endParaRPr>
          </a:p>
        </p:txBody>
      </p:sp>
      <p:sp>
        <p:nvSpPr>
          <p:cNvPr id="33" name="文字方塊 32">
            <a:extLst>
              <a:ext uri="{FF2B5EF4-FFF2-40B4-BE49-F238E27FC236}">
                <a16:creationId xmlns:a16="http://schemas.microsoft.com/office/drawing/2014/main" id="{48096B32-87B4-470E-A623-B6B7D0D1D19C}"/>
              </a:ext>
            </a:extLst>
          </p:cNvPr>
          <p:cNvSpPr txBox="1"/>
          <p:nvPr/>
        </p:nvSpPr>
        <p:spPr>
          <a:xfrm>
            <a:off x="8138160" y="334059"/>
            <a:ext cx="3885746" cy="446276"/>
          </a:xfrm>
          <a:prstGeom prst="rect">
            <a:avLst/>
          </a:prstGeom>
          <a:noFill/>
        </p:spPr>
        <p:txBody>
          <a:bodyPr wrap="square" rtlCol="0">
            <a:spAutoFit/>
          </a:bodyPr>
          <a:lstStyle/>
          <a:p>
            <a:pPr algn="just"/>
            <a:r>
              <a:rPr lang="en-US" altLang="zh-TW" sz="2300" b="1" dirty="0">
                <a:solidFill>
                  <a:srgbClr val="7030A0"/>
                </a:solidFill>
              </a:rPr>
              <a:t>latitude-pressure</a:t>
            </a:r>
            <a:r>
              <a:rPr lang="zh-TW" altLang="en-US" sz="2300" b="1" dirty="0">
                <a:solidFill>
                  <a:srgbClr val="7030A0"/>
                </a:solidFill>
              </a:rPr>
              <a:t> </a:t>
            </a:r>
            <a:r>
              <a:rPr lang="en-US" altLang="zh-TW" sz="2300" b="1" dirty="0">
                <a:solidFill>
                  <a:srgbClr val="7030A0"/>
                </a:solidFill>
              </a:rPr>
              <a:t>cross section</a:t>
            </a:r>
          </a:p>
        </p:txBody>
      </p:sp>
      <p:sp>
        <p:nvSpPr>
          <p:cNvPr id="19" name="文字方塊 18">
            <a:extLst>
              <a:ext uri="{FF2B5EF4-FFF2-40B4-BE49-F238E27FC236}">
                <a16:creationId xmlns:a16="http://schemas.microsoft.com/office/drawing/2014/main" id="{7B436492-488F-4196-820C-320C2264A779}"/>
              </a:ext>
            </a:extLst>
          </p:cNvPr>
          <p:cNvSpPr txBox="1"/>
          <p:nvPr/>
        </p:nvSpPr>
        <p:spPr>
          <a:xfrm>
            <a:off x="2526792" y="6228195"/>
            <a:ext cx="303850" cy="369332"/>
          </a:xfrm>
          <a:prstGeom prst="rect">
            <a:avLst/>
          </a:prstGeom>
          <a:noFill/>
        </p:spPr>
        <p:txBody>
          <a:bodyPr wrap="square" rtlCol="0">
            <a:spAutoFit/>
          </a:bodyPr>
          <a:lstStyle/>
          <a:p>
            <a:r>
              <a:rPr lang="en-US" altLang="zh-TW" b="1" dirty="0">
                <a:solidFill>
                  <a:srgbClr val="7030A0"/>
                </a:solidFill>
              </a:rPr>
              <a:t>S</a:t>
            </a:r>
            <a:endParaRPr lang="zh-TW" altLang="en-US" b="1" dirty="0">
              <a:solidFill>
                <a:srgbClr val="7030A0"/>
              </a:solidFill>
            </a:endParaRPr>
          </a:p>
        </p:txBody>
      </p:sp>
      <p:sp>
        <p:nvSpPr>
          <p:cNvPr id="20" name="文字方塊 19">
            <a:extLst>
              <a:ext uri="{FF2B5EF4-FFF2-40B4-BE49-F238E27FC236}">
                <a16:creationId xmlns:a16="http://schemas.microsoft.com/office/drawing/2014/main" id="{7053B54F-5DC7-46F1-9E57-43E6A74F6B9E}"/>
              </a:ext>
            </a:extLst>
          </p:cNvPr>
          <p:cNvSpPr txBox="1"/>
          <p:nvPr/>
        </p:nvSpPr>
        <p:spPr>
          <a:xfrm>
            <a:off x="5703758" y="6228195"/>
            <a:ext cx="303850" cy="369332"/>
          </a:xfrm>
          <a:prstGeom prst="rect">
            <a:avLst/>
          </a:prstGeom>
          <a:noFill/>
        </p:spPr>
        <p:txBody>
          <a:bodyPr wrap="square" rtlCol="0">
            <a:spAutoFit/>
          </a:bodyPr>
          <a:lstStyle/>
          <a:p>
            <a:r>
              <a:rPr lang="en-US" altLang="zh-TW" b="1" dirty="0">
                <a:solidFill>
                  <a:srgbClr val="7030A0"/>
                </a:solidFill>
              </a:rPr>
              <a:t>N</a:t>
            </a:r>
            <a:endParaRPr lang="zh-TW" altLang="en-US" b="1" dirty="0">
              <a:solidFill>
                <a:srgbClr val="7030A0"/>
              </a:solidFill>
            </a:endParaRPr>
          </a:p>
        </p:txBody>
      </p:sp>
      <p:sp>
        <p:nvSpPr>
          <p:cNvPr id="21" name="文字方塊 20">
            <a:extLst>
              <a:ext uri="{FF2B5EF4-FFF2-40B4-BE49-F238E27FC236}">
                <a16:creationId xmlns:a16="http://schemas.microsoft.com/office/drawing/2014/main" id="{288A1EF1-B869-4E77-AA4A-CEBA0BE09F22}"/>
              </a:ext>
            </a:extLst>
          </p:cNvPr>
          <p:cNvSpPr txBox="1"/>
          <p:nvPr/>
        </p:nvSpPr>
        <p:spPr>
          <a:xfrm>
            <a:off x="5980671" y="6228195"/>
            <a:ext cx="303850" cy="369332"/>
          </a:xfrm>
          <a:prstGeom prst="rect">
            <a:avLst/>
          </a:prstGeom>
          <a:noFill/>
        </p:spPr>
        <p:txBody>
          <a:bodyPr wrap="square" rtlCol="0">
            <a:spAutoFit/>
          </a:bodyPr>
          <a:lstStyle/>
          <a:p>
            <a:r>
              <a:rPr lang="en-US" altLang="zh-TW" b="1" dirty="0">
                <a:solidFill>
                  <a:srgbClr val="7030A0"/>
                </a:solidFill>
              </a:rPr>
              <a:t>S</a:t>
            </a:r>
            <a:endParaRPr lang="zh-TW" altLang="en-US" b="1" dirty="0">
              <a:solidFill>
                <a:srgbClr val="7030A0"/>
              </a:solidFill>
            </a:endParaRPr>
          </a:p>
        </p:txBody>
      </p:sp>
      <p:sp>
        <p:nvSpPr>
          <p:cNvPr id="22" name="文字方塊 21">
            <a:extLst>
              <a:ext uri="{FF2B5EF4-FFF2-40B4-BE49-F238E27FC236}">
                <a16:creationId xmlns:a16="http://schemas.microsoft.com/office/drawing/2014/main" id="{6F0A33B3-ECE3-407B-8C77-C80678FD782C}"/>
              </a:ext>
            </a:extLst>
          </p:cNvPr>
          <p:cNvSpPr txBox="1"/>
          <p:nvPr/>
        </p:nvSpPr>
        <p:spPr>
          <a:xfrm>
            <a:off x="9119289" y="6228195"/>
            <a:ext cx="303850" cy="369332"/>
          </a:xfrm>
          <a:prstGeom prst="rect">
            <a:avLst/>
          </a:prstGeom>
          <a:noFill/>
        </p:spPr>
        <p:txBody>
          <a:bodyPr wrap="square" rtlCol="0">
            <a:spAutoFit/>
          </a:bodyPr>
          <a:lstStyle/>
          <a:p>
            <a:r>
              <a:rPr lang="en-US" altLang="zh-TW" b="1" dirty="0">
                <a:solidFill>
                  <a:srgbClr val="7030A0"/>
                </a:solidFill>
              </a:rPr>
              <a:t>N</a:t>
            </a:r>
            <a:endParaRPr lang="zh-TW" altLang="en-US" b="1" dirty="0">
              <a:solidFill>
                <a:srgbClr val="7030A0"/>
              </a:solidFill>
            </a:endParaRPr>
          </a:p>
        </p:txBody>
      </p:sp>
      <p:sp>
        <p:nvSpPr>
          <p:cNvPr id="23" name="矩形 22">
            <a:extLst>
              <a:ext uri="{FF2B5EF4-FFF2-40B4-BE49-F238E27FC236}">
                <a16:creationId xmlns:a16="http://schemas.microsoft.com/office/drawing/2014/main" id="{93AD967B-7D54-437E-8B24-C9013896D40A}"/>
              </a:ext>
            </a:extLst>
          </p:cNvPr>
          <p:cNvSpPr/>
          <p:nvPr/>
        </p:nvSpPr>
        <p:spPr>
          <a:xfrm>
            <a:off x="2232586" y="3712464"/>
            <a:ext cx="7150742" cy="125272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3413B7CF-0BE7-4F87-A58E-D1B8146CE831}"/>
              </a:ext>
            </a:extLst>
          </p:cNvPr>
          <p:cNvSpPr txBox="1"/>
          <p:nvPr/>
        </p:nvSpPr>
        <p:spPr>
          <a:xfrm>
            <a:off x="9548" y="4246532"/>
            <a:ext cx="2252054" cy="369332"/>
          </a:xfrm>
          <a:prstGeom prst="rect">
            <a:avLst/>
          </a:prstGeom>
          <a:noFill/>
        </p:spPr>
        <p:txBody>
          <a:bodyPr wrap="square" rtlCol="0">
            <a:spAutoFit/>
          </a:bodyPr>
          <a:lstStyle/>
          <a:p>
            <a:pPr algn="just"/>
            <a:r>
              <a:rPr lang="en-US" altLang="zh-TW" b="1" dirty="0">
                <a:solidFill>
                  <a:srgbClr val="7030A0"/>
                </a:solidFill>
              </a:rPr>
              <a:t>mature stage of HREs</a:t>
            </a:r>
          </a:p>
        </p:txBody>
      </p:sp>
      <p:sp>
        <p:nvSpPr>
          <p:cNvPr id="25" name="文字方塊 24">
            <a:extLst>
              <a:ext uri="{FF2B5EF4-FFF2-40B4-BE49-F238E27FC236}">
                <a16:creationId xmlns:a16="http://schemas.microsoft.com/office/drawing/2014/main" id="{21636453-3FC3-42BD-BFFC-C9E9C60B3A51}"/>
              </a:ext>
            </a:extLst>
          </p:cNvPr>
          <p:cNvSpPr txBox="1"/>
          <p:nvPr/>
        </p:nvSpPr>
        <p:spPr>
          <a:xfrm>
            <a:off x="7722942" y="6424360"/>
            <a:ext cx="550866" cy="369332"/>
          </a:xfrm>
          <a:prstGeom prst="rect">
            <a:avLst/>
          </a:prstGeom>
          <a:noFill/>
        </p:spPr>
        <p:txBody>
          <a:bodyPr wrap="square" rtlCol="0">
            <a:spAutoFit/>
          </a:bodyPr>
          <a:lstStyle/>
          <a:p>
            <a:r>
              <a:rPr lang="en-US" altLang="zh-TW" b="1" dirty="0"/>
              <a:t>(PV)</a:t>
            </a:r>
          </a:p>
        </p:txBody>
      </p:sp>
      <p:sp>
        <p:nvSpPr>
          <p:cNvPr id="34" name="文字方塊 33">
            <a:extLst>
              <a:ext uri="{FF2B5EF4-FFF2-40B4-BE49-F238E27FC236}">
                <a16:creationId xmlns:a16="http://schemas.microsoft.com/office/drawing/2014/main" id="{E0600FF4-BEFE-4FEB-BB5E-143BB1B92F54}"/>
              </a:ext>
            </a:extLst>
          </p:cNvPr>
          <p:cNvSpPr txBox="1"/>
          <p:nvPr/>
        </p:nvSpPr>
        <p:spPr>
          <a:xfrm>
            <a:off x="2678717" y="1733645"/>
            <a:ext cx="257141" cy="369332"/>
          </a:xfrm>
          <a:prstGeom prst="rect">
            <a:avLst/>
          </a:prstGeom>
          <a:noFill/>
        </p:spPr>
        <p:txBody>
          <a:bodyPr wrap="square" rtlCol="0">
            <a:spAutoFit/>
          </a:bodyPr>
          <a:lstStyle/>
          <a:p>
            <a:pPr algn="just"/>
            <a:r>
              <a:rPr lang="en-US" altLang="zh-TW" b="1" dirty="0">
                <a:solidFill>
                  <a:srgbClr val="FF0000"/>
                </a:solidFill>
                <a:highlight>
                  <a:srgbClr val="FFFF00"/>
                </a:highlight>
              </a:rPr>
              <a:t>1</a:t>
            </a:r>
          </a:p>
        </p:txBody>
      </p:sp>
      <p:sp>
        <p:nvSpPr>
          <p:cNvPr id="35" name="文字方塊 34">
            <a:extLst>
              <a:ext uri="{FF2B5EF4-FFF2-40B4-BE49-F238E27FC236}">
                <a16:creationId xmlns:a16="http://schemas.microsoft.com/office/drawing/2014/main" id="{4ED16F33-E313-45DC-99B1-4B4C1B9760A3}"/>
              </a:ext>
            </a:extLst>
          </p:cNvPr>
          <p:cNvSpPr txBox="1"/>
          <p:nvPr/>
        </p:nvSpPr>
        <p:spPr>
          <a:xfrm>
            <a:off x="4013740" y="1751790"/>
            <a:ext cx="257141" cy="369332"/>
          </a:xfrm>
          <a:prstGeom prst="rect">
            <a:avLst/>
          </a:prstGeom>
          <a:noFill/>
        </p:spPr>
        <p:txBody>
          <a:bodyPr wrap="square" rtlCol="0">
            <a:spAutoFit/>
          </a:bodyPr>
          <a:lstStyle/>
          <a:p>
            <a:pPr algn="just"/>
            <a:r>
              <a:rPr lang="en-US" altLang="zh-TW" b="1" dirty="0">
                <a:solidFill>
                  <a:srgbClr val="FF0000"/>
                </a:solidFill>
                <a:highlight>
                  <a:srgbClr val="FFFF00"/>
                </a:highlight>
              </a:rPr>
              <a:t>2</a:t>
            </a:r>
          </a:p>
        </p:txBody>
      </p:sp>
      <p:cxnSp>
        <p:nvCxnSpPr>
          <p:cNvPr id="15" name="直線單箭頭接點 14">
            <a:extLst>
              <a:ext uri="{FF2B5EF4-FFF2-40B4-BE49-F238E27FC236}">
                <a16:creationId xmlns:a16="http://schemas.microsoft.com/office/drawing/2014/main" id="{D4174937-9C75-494D-B486-AC402C5E9A46}"/>
              </a:ext>
            </a:extLst>
          </p:cNvPr>
          <p:cNvCxnSpPr>
            <a:cxnSpLocks/>
            <a:stCxn id="34" idx="1"/>
          </p:cNvCxnSpPr>
          <p:nvPr/>
        </p:nvCxnSpPr>
        <p:spPr>
          <a:xfrm flipH="1">
            <a:off x="1765831" y="1918311"/>
            <a:ext cx="912886" cy="3526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13ACEA70-07A3-4937-97F9-846C8ED152A7}"/>
              </a:ext>
            </a:extLst>
          </p:cNvPr>
          <p:cNvSpPr txBox="1"/>
          <p:nvPr/>
        </p:nvSpPr>
        <p:spPr>
          <a:xfrm>
            <a:off x="511955" y="2037066"/>
            <a:ext cx="1218225" cy="646331"/>
          </a:xfrm>
          <a:prstGeom prst="rect">
            <a:avLst/>
          </a:prstGeom>
          <a:noFill/>
        </p:spPr>
        <p:txBody>
          <a:bodyPr wrap="square" rtlCol="0">
            <a:spAutoFit/>
          </a:bodyPr>
          <a:lstStyle/>
          <a:p>
            <a:pPr algn="just"/>
            <a:r>
              <a:rPr lang="en-US" altLang="zh-TW" b="1" dirty="0">
                <a:solidFill>
                  <a:srgbClr val="FF0000"/>
                </a:solidFill>
              </a:rPr>
              <a:t>upright</a:t>
            </a:r>
            <a:r>
              <a:rPr lang="zh-TW" altLang="en-US" b="1" dirty="0">
                <a:solidFill>
                  <a:srgbClr val="FF0000"/>
                </a:solidFill>
              </a:rPr>
              <a:t> </a:t>
            </a:r>
            <a:r>
              <a:rPr lang="en-US" altLang="zh-TW" b="1" dirty="0">
                <a:solidFill>
                  <a:srgbClr val="FF0000"/>
                </a:solidFill>
              </a:rPr>
              <a:t>TC convection</a:t>
            </a:r>
          </a:p>
        </p:txBody>
      </p:sp>
      <p:cxnSp>
        <p:nvCxnSpPr>
          <p:cNvPr id="44" name="直線單箭頭接點 43">
            <a:extLst>
              <a:ext uri="{FF2B5EF4-FFF2-40B4-BE49-F238E27FC236}">
                <a16:creationId xmlns:a16="http://schemas.microsoft.com/office/drawing/2014/main" id="{5A579553-155E-4F03-B35E-7A05FA80A0DC}"/>
              </a:ext>
            </a:extLst>
          </p:cNvPr>
          <p:cNvCxnSpPr>
            <a:cxnSpLocks/>
          </p:cNvCxnSpPr>
          <p:nvPr/>
        </p:nvCxnSpPr>
        <p:spPr>
          <a:xfrm>
            <a:off x="4280163" y="1942669"/>
            <a:ext cx="227829" cy="151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文字方塊 50">
            <a:extLst>
              <a:ext uri="{FF2B5EF4-FFF2-40B4-BE49-F238E27FC236}">
                <a16:creationId xmlns:a16="http://schemas.microsoft.com/office/drawing/2014/main" id="{E06749F1-D60B-4ADB-9ABE-9C8E83F5DFEB}"/>
              </a:ext>
            </a:extLst>
          </p:cNvPr>
          <p:cNvSpPr txBox="1"/>
          <p:nvPr/>
        </p:nvSpPr>
        <p:spPr>
          <a:xfrm>
            <a:off x="4241331" y="2028627"/>
            <a:ext cx="1835130" cy="369332"/>
          </a:xfrm>
          <a:prstGeom prst="rect">
            <a:avLst/>
          </a:prstGeom>
          <a:noFill/>
        </p:spPr>
        <p:txBody>
          <a:bodyPr wrap="square" rtlCol="0">
            <a:spAutoFit/>
          </a:bodyPr>
          <a:lstStyle/>
          <a:p>
            <a:pPr algn="just"/>
            <a:r>
              <a:rPr lang="en-US" altLang="zh-TW" b="1" dirty="0">
                <a:solidFill>
                  <a:srgbClr val="FF0000"/>
                </a:solidFill>
              </a:rPr>
              <a:t>slantwise ascent</a:t>
            </a:r>
          </a:p>
        </p:txBody>
      </p:sp>
      <p:sp>
        <p:nvSpPr>
          <p:cNvPr id="53" name="文字方塊 52">
            <a:extLst>
              <a:ext uri="{FF2B5EF4-FFF2-40B4-BE49-F238E27FC236}">
                <a16:creationId xmlns:a16="http://schemas.microsoft.com/office/drawing/2014/main" id="{16ABD176-07F3-43AA-B789-A0ABFEC57A3B}"/>
              </a:ext>
            </a:extLst>
          </p:cNvPr>
          <p:cNvSpPr txBox="1"/>
          <p:nvPr/>
        </p:nvSpPr>
        <p:spPr>
          <a:xfrm>
            <a:off x="2200335" y="3793382"/>
            <a:ext cx="2087992" cy="369332"/>
          </a:xfrm>
          <a:prstGeom prst="rect">
            <a:avLst/>
          </a:prstGeom>
          <a:noFill/>
        </p:spPr>
        <p:txBody>
          <a:bodyPr wrap="square" rtlCol="0">
            <a:spAutoFit/>
          </a:bodyPr>
          <a:lstStyle/>
          <a:p>
            <a:pPr algn="just"/>
            <a:r>
              <a:rPr lang="en-US" altLang="zh-TW" b="1" dirty="0">
                <a:solidFill>
                  <a:srgbClr val="C00000"/>
                </a:solidFill>
                <a:highlight>
                  <a:srgbClr val="FFFF00"/>
                </a:highlight>
              </a:rPr>
              <a:t>warm conveyor belt</a:t>
            </a:r>
          </a:p>
        </p:txBody>
      </p:sp>
      <p:sp>
        <p:nvSpPr>
          <p:cNvPr id="55" name="文字方塊 54">
            <a:extLst>
              <a:ext uri="{FF2B5EF4-FFF2-40B4-BE49-F238E27FC236}">
                <a16:creationId xmlns:a16="http://schemas.microsoft.com/office/drawing/2014/main" id="{085708FC-5C73-4144-A816-15609D48E112}"/>
              </a:ext>
            </a:extLst>
          </p:cNvPr>
          <p:cNvSpPr txBox="1"/>
          <p:nvPr/>
        </p:nvSpPr>
        <p:spPr>
          <a:xfrm>
            <a:off x="3713169" y="4453560"/>
            <a:ext cx="928343" cy="369332"/>
          </a:xfrm>
          <a:prstGeom prst="rect">
            <a:avLst/>
          </a:prstGeom>
          <a:noFill/>
        </p:spPr>
        <p:txBody>
          <a:bodyPr wrap="square" rtlCol="0">
            <a:spAutoFit/>
          </a:bodyPr>
          <a:lstStyle/>
          <a:p>
            <a:pPr algn="just"/>
            <a:r>
              <a:rPr lang="en-US" altLang="zh-TW" b="1" dirty="0">
                <a:solidFill>
                  <a:srgbClr val="FF0000"/>
                </a:solidFill>
                <a:highlight>
                  <a:srgbClr val="FFFF00"/>
                </a:highlight>
              </a:rPr>
              <a:t>merged</a:t>
            </a:r>
          </a:p>
        </p:txBody>
      </p:sp>
      <p:sp>
        <p:nvSpPr>
          <p:cNvPr id="40" name="橢圓 39">
            <a:extLst>
              <a:ext uri="{FF2B5EF4-FFF2-40B4-BE49-F238E27FC236}">
                <a16:creationId xmlns:a16="http://schemas.microsoft.com/office/drawing/2014/main" id="{A6638338-6968-47AD-B9F7-E2607FB34548}"/>
              </a:ext>
            </a:extLst>
          </p:cNvPr>
          <p:cNvSpPr/>
          <p:nvPr/>
        </p:nvSpPr>
        <p:spPr>
          <a:xfrm rot="20909067">
            <a:off x="4133308" y="4007075"/>
            <a:ext cx="998404" cy="3693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a:extLst>
              <a:ext uri="{FF2B5EF4-FFF2-40B4-BE49-F238E27FC236}">
                <a16:creationId xmlns:a16="http://schemas.microsoft.com/office/drawing/2014/main" id="{1DDD1072-9A61-41E2-94E0-1B33DA83874F}"/>
              </a:ext>
            </a:extLst>
          </p:cNvPr>
          <p:cNvSpPr/>
          <p:nvPr/>
        </p:nvSpPr>
        <p:spPr>
          <a:xfrm rot="20909067">
            <a:off x="4135638" y="1434626"/>
            <a:ext cx="766825" cy="3693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a:extLst>
              <a:ext uri="{FF2B5EF4-FFF2-40B4-BE49-F238E27FC236}">
                <a16:creationId xmlns:a16="http://schemas.microsoft.com/office/drawing/2014/main" id="{3DFF4242-158E-495C-8E25-D87780F4A36D}"/>
              </a:ext>
            </a:extLst>
          </p:cNvPr>
          <p:cNvSpPr txBox="1"/>
          <p:nvPr/>
        </p:nvSpPr>
        <p:spPr>
          <a:xfrm>
            <a:off x="6650828" y="1895084"/>
            <a:ext cx="1976493" cy="369332"/>
          </a:xfrm>
          <a:prstGeom prst="rect">
            <a:avLst/>
          </a:prstGeom>
          <a:noFill/>
        </p:spPr>
        <p:txBody>
          <a:bodyPr wrap="square" rtlCol="0">
            <a:spAutoFit/>
          </a:bodyPr>
          <a:lstStyle/>
          <a:p>
            <a:pPr algn="just"/>
            <a:r>
              <a:rPr lang="en-US" altLang="zh-TW" b="1" dirty="0">
                <a:solidFill>
                  <a:srgbClr val="FF0000"/>
                </a:solidFill>
                <a:highlight>
                  <a:srgbClr val="FFFF00"/>
                </a:highlight>
              </a:rPr>
              <a:t>TC convection only</a:t>
            </a:r>
          </a:p>
        </p:txBody>
      </p:sp>
      <p:sp>
        <p:nvSpPr>
          <p:cNvPr id="59" name="橢圓 58">
            <a:extLst>
              <a:ext uri="{FF2B5EF4-FFF2-40B4-BE49-F238E27FC236}">
                <a16:creationId xmlns:a16="http://schemas.microsoft.com/office/drawing/2014/main" id="{BD916209-1A1D-4027-9314-5CA78921D347}"/>
              </a:ext>
            </a:extLst>
          </p:cNvPr>
          <p:cNvSpPr/>
          <p:nvPr/>
        </p:nvSpPr>
        <p:spPr>
          <a:xfrm rot="20909067">
            <a:off x="7834085" y="3930889"/>
            <a:ext cx="608149" cy="3693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文字方塊 59">
            <a:extLst>
              <a:ext uri="{FF2B5EF4-FFF2-40B4-BE49-F238E27FC236}">
                <a16:creationId xmlns:a16="http://schemas.microsoft.com/office/drawing/2014/main" id="{401315D1-94AB-488B-BAFC-D85DA6F160B0}"/>
              </a:ext>
            </a:extLst>
          </p:cNvPr>
          <p:cNvSpPr txBox="1"/>
          <p:nvPr/>
        </p:nvSpPr>
        <p:spPr>
          <a:xfrm>
            <a:off x="8379143" y="4192981"/>
            <a:ext cx="1514151" cy="369332"/>
          </a:xfrm>
          <a:prstGeom prst="rect">
            <a:avLst/>
          </a:prstGeom>
          <a:noFill/>
        </p:spPr>
        <p:txBody>
          <a:bodyPr wrap="square" rtlCol="0">
            <a:spAutoFit/>
          </a:bodyPr>
          <a:lstStyle/>
          <a:p>
            <a:pPr algn="just"/>
            <a:r>
              <a:rPr lang="en-US" altLang="zh-TW" b="1" dirty="0">
                <a:solidFill>
                  <a:srgbClr val="C00000"/>
                </a:solidFill>
                <a:highlight>
                  <a:srgbClr val="FFFF00"/>
                </a:highlight>
              </a:rPr>
              <a:t>weak</a:t>
            </a:r>
            <a:r>
              <a:rPr lang="zh-TW" altLang="en-US" b="1" dirty="0">
                <a:solidFill>
                  <a:srgbClr val="C00000"/>
                </a:solidFill>
                <a:highlight>
                  <a:srgbClr val="FFFF00"/>
                </a:highlight>
              </a:rPr>
              <a:t> </a:t>
            </a:r>
            <a:r>
              <a:rPr lang="en-US" altLang="zh-TW" b="1" dirty="0">
                <a:solidFill>
                  <a:srgbClr val="C00000"/>
                </a:solidFill>
                <a:highlight>
                  <a:srgbClr val="FFFF00"/>
                </a:highlight>
              </a:rPr>
              <a:t>outflow</a:t>
            </a:r>
          </a:p>
        </p:txBody>
      </p:sp>
    </p:spTree>
    <p:extLst>
      <p:ext uri="{BB962C8B-B14F-4D97-AF65-F5344CB8AC3E}">
        <p14:creationId xmlns:p14="http://schemas.microsoft.com/office/powerpoint/2010/main" val="19789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9" grpId="0"/>
      <p:bldP spid="51" grpId="0"/>
      <p:bldP spid="53" grpId="0"/>
      <p:bldP spid="55" grpId="0"/>
      <p:bldP spid="40" grpId="0" animBg="1"/>
      <p:bldP spid="56" grpId="0" animBg="1"/>
      <p:bldP spid="58" grpId="0"/>
      <p:bldP spid="59" grpId="0" animBg="1"/>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Cyclone Phase Space</a:t>
            </a:r>
            <a:r>
              <a:rPr lang="zh-TW" altLang="en-US" dirty="0">
                <a:latin typeface="+mn-lt"/>
              </a:rPr>
              <a:t> </a:t>
            </a:r>
            <a:r>
              <a:rPr lang="en-US" altLang="zh-TW" dirty="0">
                <a:latin typeface="+mn-lt"/>
              </a:rPr>
              <a:t>Diagram</a:t>
            </a:r>
            <a:endParaRPr lang="zh-TW" altLang="en-US" dirty="0">
              <a:latin typeface="+mn-lt"/>
            </a:endParaRP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spcAft>
                    <a:spcPts val="1200"/>
                  </a:spcAft>
                </a:pPr>
                <a:r>
                  <a:rPr lang="en-US" altLang="zh-TW" sz="2300" dirty="0">
                    <a:solidFill>
                      <a:schemeClr val="tx1"/>
                    </a:solidFill>
                  </a:rPr>
                  <a:t>In order to further visualize the structural change of TCs, the cyclone phase space diagram is used.</a:t>
                </a:r>
              </a:p>
              <a:p>
                <a:pPr algn="just">
                  <a:lnSpc>
                    <a:spcPct val="100000"/>
                  </a:lnSpc>
                </a:pPr>
                <a:r>
                  <a:rPr lang="en-US" altLang="zh-TW" sz="2300" dirty="0"/>
                  <a:t>This diagram is determined by three parameters: </a:t>
                </a:r>
              </a:p>
              <a:p>
                <a:pPr lvl="1" algn="just">
                  <a:lnSpc>
                    <a:spcPct val="100000"/>
                  </a:lnSpc>
                </a:pPr>
                <a:r>
                  <a:rPr lang="en-US" altLang="zh-TW" sz="2100" b="1" dirty="0">
                    <a:solidFill>
                      <a:srgbClr val="FF0000"/>
                    </a:solidFill>
                  </a:rPr>
                  <a:t>Cyclone thermal symmetry (</a:t>
                </a:r>
                <a14:m>
                  <m:oMath xmlns:m="http://schemas.openxmlformats.org/officeDocument/2006/math">
                    <m:r>
                      <a:rPr lang="en-US" altLang="zh-TW" sz="2100" b="1" i="1" smtClean="0">
                        <a:solidFill>
                          <a:srgbClr val="FF0000"/>
                        </a:solidFill>
                        <a:latin typeface="Cambria Math" panose="02040503050406030204" pitchFamily="18" charset="0"/>
                      </a:rPr>
                      <m:t>𝑩</m:t>
                    </m:r>
                  </m:oMath>
                </a14:m>
                <a:r>
                  <a:rPr lang="en-US" altLang="zh-TW" sz="2100" b="1" dirty="0">
                    <a:solidFill>
                      <a:srgbClr val="FF0000"/>
                    </a:solidFill>
                  </a:rPr>
                  <a:t>)</a:t>
                </a:r>
              </a:p>
              <a:p>
                <a:pPr lvl="1" algn="just">
                  <a:lnSpc>
                    <a:spcPct val="100000"/>
                  </a:lnSpc>
                </a:pPr>
                <a:r>
                  <a:rPr lang="en-US" altLang="zh-TW" sz="2100" b="1" dirty="0">
                    <a:solidFill>
                      <a:srgbClr val="FF0000"/>
                    </a:solidFill>
                  </a:rPr>
                  <a:t>Low-level cyclone thermal winds (</a:t>
                </a:r>
                <a14:m>
                  <m:oMath xmlns:m="http://schemas.openxmlformats.org/officeDocument/2006/math">
                    <m:r>
                      <a:rPr lang="en-US" altLang="zh-TW" sz="2100" b="1" i="1" smtClean="0">
                        <a:solidFill>
                          <a:srgbClr val="FF0000"/>
                        </a:solidFill>
                        <a:latin typeface="Cambria Math" panose="02040503050406030204" pitchFamily="18" charset="0"/>
                      </a:rPr>
                      <m:t>−</m:t>
                    </m:r>
                    <m:sSubSup>
                      <m:sSubSupPr>
                        <m:ctrlPr>
                          <a:rPr lang="en-US" altLang="zh-TW" sz="2100" b="1" i="1" smtClean="0">
                            <a:solidFill>
                              <a:srgbClr val="FF0000"/>
                            </a:solidFill>
                            <a:latin typeface="Cambria Math" panose="02040503050406030204" pitchFamily="18" charset="0"/>
                          </a:rPr>
                        </m:ctrlPr>
                      </m:sSubSupPr>
                      <m:e>
                        <m:r>
                          <a:rPr lang="en-US" altLang="zh-TW" sz="2100" b="1" i="1" smtClean="0">
                            <a:solidFill>
                              <a:srgbClr val="FF0000"/>
                            </a:solidFill>
                            <a:latin typeface="Cambria Math" panose="02040503050406030204" pitchFamily="18" charset="0"/>
                          </a:rPr>
                          <m:t>𝑽</m:t>
                        </m:r>
                      </m:e>
                      <m:sub>
                        <m:r>
                          <a:rPr lang="en-US" altLang="zh-TW" sz="2100" b="1" i="1" smtClean="0">
                            <a:solidFill>
                              <a:srgbClr val="FF0000"/>
                            </a:solidFill>
                            <a:latin typeface="Cambria Math" panose="02040503050406030204" pitchFamily="18" charset="0"/>
                          </a:rPr>
                          <m:t>𝑻</m:t>
                        </m:r>
                      </m:sub>
                      <m:sup>
                        <m:r>
                          <a:rPr lang="en-US" altLang="zh-TW" sz="2100" b="1" i="1" smtClean="0">
                            <a:solidFill>
                              <a:srgbClr val="FF0000"/>
                            </a:solidFill>
                            <a:latin typeface="Cambria Math" panose="02040503050406030204" pitchFamily="18" charset="0"/>
                          </a:rPr>
                          <m:t>𝑳</m:t>
                        </m:r>
                      </m:sup>
                    </m:sSubSup>
                  </m:oMath>
                </a14:m>
                <a:r>
                  <a:rPr lang="en-US" altLang="zh-TW" sz="2100" b="1" dirty="0">
                    <a:solidFill>
                      <a:srgbClr val="FF0000"/>
                    </a:solidFill>
                  </a:rPr>
                  <a:t>)</a:t>
                </a:r>
              </a:p>
              <a:p>
                <a:pPr lvl="1" algn="just">
                  <a:lnSpc>
                    <a:spcPct val="100000"/>
                  </a:lnSpc>
                  <a:spcAft>
                    <a:spcPts val="1200"/>
                  </a:spcAft>
                </a:pPr>
                <a:r>
                  <a:rPr lang="en-US" altLang="zh-TW" sz="2100" b="1" dirty="0">
                    <a:solidFill>
                      <a:srgbClr val="FF0000"/>
                    </a:solidFill>
                  </a:rPr>
                  <a:t>Upper-level cyclone thermal winds (</a:t>
                </a:r>
                <a14:m>
                  <m:oMath xmlns:m="http://schemas.openxmlformats.org/officeDocument/2006/math">
                    <m:r>
                      <a:rPr lang="en-US" altLang="zh-TW" sz="2100" b="1" i="1" smtClean="0">
                        <a:solidFill>
                          <a:srgbClr val="FF0000"/>
                        </a:solidFill>
                        <a:latin typeface="Cambria Math" panose="02040503050406030204" pitchFamily="18" charset="0"/>
                      </a:rPr>
                      <m:t>−</m:t>
                    </m:r>
                    <m:sSubSup>
                      <m:sSubSupPr>
                        <m:ctrlPr>
                          <a:rPr lang="en-US" altLang="zh-TW" sz="2100" b="1" i="1">
                            <a:solidFill>
                              <a:srgbClr val="FF0000"/>
                            </a:solidFill>
                            <a:latin typeface="Cambria Math" panose="02040503050406030204" pitchFamily="18" charset="0"/>
                          </a:rPr>
                        </m:ctrlPr>
                      </m:sSubSupPr>
                      <m:e>
                        <m:r>
                          <a:rPr lang="en-US" altLang="zh-TW" sz="2100" b="1" i="1">
                            <a:solidFill>
                              <a:srgbClr val="FF0000"/>
                            </a:solidFill>
                            <a:latin typeface="Cambria Math" panose="02040503050406030204" pitchFamily="18" charset="0"/>
                          </a:rPr>
                          <m:t>𝑽</m:t>
                        </m:r>
                      </m:e>
                      <m:sub>
                        <m:r>
                          <a:rPr lang="en-US" altLang="zh-TW" sz="2100" b="1" i="1">
                            <a:solidFill>
                              <a:srgbClr val="FF0000"/>
                            </a:solidFill>
                            <a:latin typeface="Cambria Math" panose="02040503050406030204" pitchFamily="18" charset="0"/>
                          </a:rPr>
                          <m:t>𝑻</m:t>
                        </m:r>
                      </m:sub>
                      <m:sup>
                        <m:r>
                          <a:rPr lang="en-US" altLang="zh-TW" sz="2100" b="1" i="1" smtClean="0">
                            <a:solidFill>
                              <a:srgbClr val="FF0000"/>
                            </a:solidFill>
                            <a:latin typeface="Cambria Math" panose="02040503050406030204" pitchFamily="18" charset="0"/>
                          </a:rPr>
                          <m:t>𝑼</m:t>
                        </m:r>
                      </m:sup>
                    </m:sSubSup>
                  </m:oMath>
                </a14:m>
                <a:r>
                  <a:rPr lang="en-US" altLang="zh-TW" sz="2100" b="1" dirty="0">
                    <a:solidFill>
                      <a:srgbClr val="FF0000"/>
                    </a:solidFill>
                  </a:rPr>
                  <a:t>)</a:t>
                </a:r>
              </a:p>
              <a:p>
                <a:pPr algn="just">
                  <a:lnSpc>
                    <a:spcPct val="100000"/>
                  </a:lnSpc>
                </a:pPr>
                <a:r>
                  <a:rPr lang="en-US" altLang="zh-TW" sz="2300" dirty="0"/>
                  <a:t>The phases are expressed in the four quadrants separated by</a:t>
                </a:r>
              </a:p>
              <a:p>
                <a:pPr lvl="1" algn="just">
                  <a:lnSpc>
                    <a:spcPct val="100000"/>
                  </a:lnSpc>
                </a:pPr>
                <a14:m>
                  <m:oMath xmlns:m="http://schemas.openxmlformats.org/officeDocument/2006/math">
                    <m:r>
                      <a:rPr lang="en-US" altLang="zh-TW" sz="2100" b="0" i="1" smtClean="0">
                        <a:solidFill>
                          <a:schemeClr val="tx1"/>
                        </a:solidFill>
                        <a:latin typeface="Cambria Math" panose="02040503050406030204" pitchFamily="18" charset="0"/>
                      </a:rPr>
                      <m:t>𝐵</m:t>
                    </m:r>
                    <m:r>
                      <a:rPr lang="en-US" altLang="zh-TW" sz="2100" b="0" i="1" smtClean="0">
                        <a:solidFill>
                          <a:schemeClr val="tx1"/>
                        </a:solidFill>
                        <a:latin typeface="Cambria Math" panose="02040503050406030204" pitchFamily="18" charset="0"/>
                      </a:rPr>
                      <m:t>=10</m:t>
                    </m:r>
                  </m:oMath>
                </a14:m>
                <a:r>
                  <a:rPr lang="en-US" altLang="zh-TW" sz="2100" dirty="0">
                    <a:solidFill>
                      <a:schemeClr val="tx1"/>
                    </a:solidFill>
                  </a:rPr>
                  <a:t> and </a:t>
                </a:r>
                <a14:m>
                  <m:oMath xmlns:m="http://schemas.openxmlformats.org/officeDocument/2006/math">
                    <m:r>
                      <a:rPr lang="en-US" altLang="zh-TW" sz="2100" b="0" i="1" smtClean="0">
                        <a:solidFill>
                          <a:schemeClr val="tx1"/>
                        </a:solidFill>
                        <a:latin typeface="Cambria Math" panose="02040503050406030204" pitchFamily="18" charset="0"/>
                      </a:rPr>
                      <m:t>−</m:t>
                    </m:r>
                    <m:sSubSup>
                      <m:sSubSupPr>
                        <m:ctrlPr>
                          <a:rPr lang="en-US" altLang="zh-TW" sz="2100" i="1">
                            <a:solidFill>
                              <a:schemeClr val="tx1"/>
                            </a:solidFill>
                            <a:latin typeface="Cambria Math" panose="02040503050406030204" pitchFamily="18" charset="0"/>
                          </a:rPr>
                        </m:ctrlPr>
                      </m:sSubSupPr>
                      <m:e>
                        <m:r>
                          <a:rPr lang="en-US" altLang="zh-TW" sz="2100" b="0" i="1">
                            <a:solidFill>
                              <a:schemeClr val="tx1"/>
                            </a:solidFill>
                            <a:latin typeface="Cambria Math" panose="02040503050406030204" pitchFamily="18" charset="0"/>
                          </a:rPr>
                          <m:t>𝑉</m:t>
                        </m:r>
                      </m:e>
                      <m:sub>
                        <m:r>
                          <a:rPr lang="en-US" altLang="zh-TW" sz="2100" b="0" i="1">
                            <a:solidFill>
                              <a:schemeClr val="tx1"/>
                            </a:solidFill>
                            <a:latin typeface="Cambria Math" panose="02040503050406030204" pitchFamily="18" charset="0"/>
                          </a:rPr>
                          <m:t>𝑇</m:t>
                        </m:r>
                      </m:sub>
                      <m:sup>
                        <m:r>
                          <a:rPr lang="en-US" altLang="zh-TW" sz="2100" b="0" i="1">
                            <a:solidFill>
                              <a:schemeClr val="tx1"/>
                            </a:solidFill>
                            <a:latin typeface="Cambria Math" panose="02040503050406030204" pitchFamily="18" charset="0"/>
                          </a:rPr>
                          <m:t>𝐿</m:t>
                        </m:r>
                      </m:sup>
                    </m:sSubSup>
                    <m:r>
                      <a:rPr lang="en-US" altLang="zh-TW" sz="2100" b="0" i="1" smtClean="0">
                        <a:solidFill>
                          <a:schemeClr val="tx1"/>
                        </a:solidFill>
                        <a:latin typeface="Cambria Math" panose="02040503050406030204" pitchFamily="18" charset="0"/>
                      </a:rPr>
                      <m:t>=0</m:t>
                    </m:r>
                  </m:oMath>
                </a14:m>
                <a:endParaRPr lang="en-US" altLang="zh-TW" sz="2100" dirty="0">
                  <a:solidFill>
                    <a:schemeClr val="tx1"/>
                  </a:solidFill>
                </a:endParaRPr>
              </a:p>
              <a:p>
                <a:pPr lvl="1" algn="just">
                  <a:lnSpc>
                    <a:spcPct val="100000"/>
                  </a:lnSpc>
                </a:pPr>
                <a14:m>
                  <m:oMath xmlns:m="http://schemas.openxmlformats.org/officeDocument/2006/math">
                    <m:r>
                      <a:rPr lang="en-US" altLang="zh-TW" sz="2100" b="0" i="1" smtClean="0">
                        <a:solidFill>
                          <a:schemeClr val="tx1"/>
                        </a:solidFill>
                        <a:latin typeface="Cambria Math" panose="02040503050406030204" pitchFamily="18" charset="0"/>
                      </a:rPr>
                      <m:t>−</m:t>
                    </m:r>
                    <m:sSubSup>
                      <m:sSubSupPr>
                        <m:ctrlPr>
                          <a:rPr lang="en-US" altLang="zh-TW" sz="2100" i="1">
                            <a:solidFill>
                              <a:schemeClr val="tx1"/>
                            </a:solidFill>
                            <a:latin typeface="Cambria Math" panose="02040503050406030204" pitchFamily="18" charset="0"/>
                          </a:rPr>
                        </m:ctrlPr>
                      </m:sSubSupPr>
                      <m:e>
                        <m:r>
                          <a:rPr lang="en-US" altLang="zh-TW" sz="2100" b="0" i="1">
                            <a:solidFill>
                              <a:schemeClr val="tx1"/>
                            </a:solidFill>
                            <a:latin typeface="Cambria Math" panose="02040503050406030204" pitchFamily="18" charset="0"/>
                          </a:rPr>
                          <m:t>𝑉</m:t>
                        </m:r>
                      </m:e>
                      <m:sub>
                        <m:r>
                          <a:rPr lang="en-US" altLang="zh-TW" sz="2100" b="0" i="1">
                            <a:solidFill>
                              <a:schemeClr val="tx1"/>
                            </a:solidFill>
                            <a:latin typeface="Cambria Math" panose="02040503050406030204" pitchFamily="18" charset="0"/>
                          </a:rPr>
                          <m:t>𝑇</m:t>
                        </m:r>
                      </m:sub>
                      <m:sup>
                        <m:r>
                          <a:rPr lang="en-US" altLang="zh-TW" sz="2100" b="0" i="1">
                            <a:solidFill>
                              <a:schemeClr val="tx1"/>
                            </a:solidFill>
                            <a:latin typeface="Cambria Math" panose="02040503050406030204" pitchFamily="18" charset="0"/>
                          </a:rPr>
                          <m:t>𝐿</m:t>
                        </m:r>
                      </m:sup>
                    </m:sSubSup>
                    <m:r>
                      <a:rPr lang="en-US" altLang="zh-TW" sz="2100" b="0" i="1" smtClean="0">
                        <a:solidFill>
                          <a:schemeClr val="tx1"/>
                        </a:solidFill>
                        <a:latin typeface="Cambria Math" panose="02040503050406030204" pitchFamily="18" charset="0"/>
                      </a:rPr>
                      <m:t>=0</m:t>
                    </m:r>
                  </m:oMath>
                </a14:m>
                <a:r>
                  <a:rPr lang="en-US" altLang="zh-TW" sz="2100" dirty="0">
                    <a:solidFill>
                      <a:schemeClr val="tx1"/>
                    </a:solidFill>
                  </a:rPr>
                  <a:t> and </a:t>
                </a:r>
                <a14:m>
                  <m:oMath xmlns:m="http://schemas.openxmlformats.org/officeDocument/2006/math">
                    <m:r>
                      <a:rPr lang="en-US" altLang="zh-TW" sz="2100" i="1">
                        <a:latin typeface="Cambria Math" panose="02040503050406030204" pitchFamily="18" charset="0"/>
                      </a:rPr>
                      <m:t>−</m:t>
                    </m:r>
                    <m:sSubSup>
                      <m:sSubSupPr>
                        <m:ctrlPr>
                          <a:rPr lang="en-US" altLang="zh-TW" sz="2100" i="1">
                            <a:latin typeface="Cambria Math" panose="02040503050406030204" pitchFamily="18" charset="0"/>
                          </a:rPr>
                        </m:ctrlPr>
                      </m:sSubSupPr>
                      <m:e>
                        <m:r>
                          <a:rPr lang="en-US" altLang="zh-TW" sz="2100" i="1">
                            <a:latin typeface="Cambria Math" panose="02040503050406030204" pitchFamily="18" charset="0"/>
                          </a:rPr>
                          <m:t>𝑉</m:t>
                        </m:r>
                      </m:e>
                      <m:sub>
                        <m:r>
                          <a:rPr lang="en-US" altLang="zh-TW" sz="2100" i="1">
                            <a:latin typeface="Cambria Math" panose="02040503050406030204" pitchFamily="18" charset="0"/>
                          </a:rPr>
                          <m:t>𝑇</m:t>
                        </m:r>
                      </m:sub>
                      <m:sup>
                        <m:r>
                          <a:rPr lang="en-US" altLang="zh-TW" sz="2100" b="0" i="1" smtClean="0">
                            <a:latin typeface="Cambria Math" panose="02040503050406030204" pitchFamily="18" charset="0"/>
                          </a:rPr>
                          <m:t>𝑈</m:t>
                        </m:r>
                      </m:sup>
                    </m:sSubSup>
                    <m:r>
                      <a:rPr lang="en-US" altLang="zh-TW" sz="2100" i="1">
                        <a:latin typeface="Cambria Math" panose="02040503050406030204" pitchFamily="18" charset="0"/>
                      </a:rPr>
                      <m:t>=0</m:t>
                    </m:r>
                  </m:oMath>
                </a14:m>
                <a:endParaRPr lang="en-US" altLang="zh-TW" sz="2100" dirty="0">
                  <a:solidFill>
                    <a:schemeClr val="tx1"/>
                  </a:solidFill>
                </a:endParaRPr>
              </a:p>
              <a:p>
                <a:pPr lvl="1" algn="just">
                  <a:lnSpc>
                    <a:spcPct val="100000"/>
                  </a:lnSpc>
                </a:pPr>
                <a:endParaRPr lang="en-US" altLang="zh-TW" sz="2100" dirty="0">
                  <a:solidFill>
                    <a:schemeClr val="tx1"/>
                  </a:solidFill>
                </a:endParaRPr>
              </a:p>
              <a:p>
                <a:pPr algn="just">
                  <a:lnSpc>
                    <a:spcPct val="100000"/>
                  </a:lnSpc>
                </a:pPr>
                <a:endParaRPr lang="en-US" altLang="zh-TW" sz="2300" dirty="0">
                  <a:solidFill>
                    <a:schemeClr val="tx1"/>
                  </a:solidFill>
                </a:endParaRPr>
              </a:p>
            </p:txBody>
          </p:sp>
        </mc:Choice>
        <mc:Fallback>
          <p:sp>
            <p:nvSpPr>
              <p:cNvPr id="3" name="內容版面配置區 2">
                <a:extLst>
                  <a:ext uri="{FF2B5EF4-FFF2-40B4-BE49-F238E27FC236}">
                    <a16:creationId xmlns:a16="http://schemas.microsoft.com/office/drawing/2014/main" id="{1B0E914B-7227-4B45-80E5-D1FFD12A2B2C}"/>
                  </a:ext>
                </a:extLst>
              </p:cNvPr>
              <p:cNvSpPr>
                <a:spLocks noGrp="1" noRot="1" noChangeAspect="1" noMove="1" noResize="1" noEditPoints="1" noAdjustHandles="1" noChangeArrowheads="1" noChangeShapeType="1" noTextEdit="1"/>
              </p:cNvSpPr>
              <p:nvPr>
                <p:ph idx="1"/>
              </p:nvPr>
            </p:nvSpPr>
            <p:spPr>
              <a:xfrm>
                <a:off x="284400" y="907200"/>
                <a:ext cx="11584800" cy="5518800"/>
              </a:xfrm>
              <a:blipFill>
                <a:blip r:embed="rId3"/>
                <a:stretch>
                  <a:fillRect l="-632" t="-884" r="-737"/>
                </a:stretch>
              </a:blipFill>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7503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Cyclone Thermal Symmetry</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dirty="0"/>
              <a:t>The distribution of cyclones in the world can first be split into roughly two idealized classes </a:t>
            </a:r>
            <a:r>
              <a:rPr lang="en-US" altLang="zh-TW" sz="1800" dirty="0"/>
              <a:t>(Hart 2003)</a:t>
            </a:r>
            <a:r>
              <a:rPr lang="en-US" altLang="zh-TW" sz="2300" dirty="0"/>
              <a:t>.</a:t>
            </a:r>
          </a:p>
          <a:p>
            <a:pPr lvl="1" algn="just">
              <a:lnSpc>
                <a:spcPct val="100000"/>
              </a:lnSpc>
            </a:pPr>
            <a:r>
              <a:rPr lang="en-US" altLang="zh-TW" sz="2100" b="1" dirty="0">
                <a:solidFill>
                  <a:srgbClr val="0070C0"/>
                </a:solidFill>
              </a:rPr>
              <a:t>Asymmetric or Frontal (e.g. Extratropical Cyclone)</a:t>
            </a:r>
            <a:r>
              <a:rPr lang="en-US" altLang="zh-TW" sz="2100" b="1" dirty="0"/>
              <a:t>: </a:t>
            </a:r>
          </a:p>
          <a:p>
            <a:pPr marL="687600" lvl="1" indent="0" algn="just">
              <a:lnSpc>
                <a:spcPct val="100000"/>
              </a:lnSpc>
              <a:buNone/>
            </a:pPr>
            <a:r>
              <a:rPr lang="en-US" altLang="zh-TW" sz="2100" dirty="0"/>
              <a:t>Derive some fraction of their development from the horizontal temperature gradients</a:t>
            </a:r>
          </a:p>
          <a:p>
            <a:pPr lvl="1" algn="just">
              <a:lnSpc>
                <a:spcPct val="100000"/>
              </a:lnSpc>
            </a:pPr>
            <a:r>
              <a:rPr lang="en-US" altLang="zh-TW" sz="2100" b="1" dirty="0">
                <a:solidFill>
                  <a:srgbClr val="0070C0"/>
                </a:solidFill>
              </a:rPr>
              <a:t>Symmetric or Nonfrontal (e.g. Tropical Cyclone)</a:t>
            </a:r>
            <a:r>
              <a:rPr lang="en-US" altLang="zh-TW" sz="2100" b="1" dirty="0"/>
              <a:t>:</a:t>
            </a:r>
            <a:r>
              <a:rPr lang="en-US" altLang="zh-TW" sz="1900" b="1" dirty="0"/>
              <a:t> </a:t>
            </a:r>
          </a:p>
          <a:p>
            <a:pPr marL="687600" lvl="1" indent="0" algn="just">
              <a:lnSpc>
                <a:spcPct val="100000"/>
              </a:lnSpc>
              <a:buNone/>
            </a:pPr>
            <a:r>
              <a:rPr lang="en-US" altLang="zh-TW" sz="2100" dirty="0"/>
              <a:t>Do not derive some fraction of their development from the horizontal temperature gradients</a:t>
            </a:r>
          </a:p>
          <a:p>
            <a:pPr algn="just">
              <a:lnSpc>
                <a:spcPct val="100000"/>
              </a:lnSpc>
              <a:spcBef>
                <a:spcPts val="1800"/>
              </a:spcBef>
            </a:pPr>
            <a:r>
              <a:rPr lang="en-US" altLang="zh-TW" sz="2300" dirty="0"/>
              <a:t>It is well established that the strength of the temperature gradients in the asymmetric group varies with time, depending on the stage of cyclone development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(Hart 2003)</a:t>
            </a:r>
            <a:r>
              <a:rPr lang="en-US" altLang="zh-TW" sz="2300" dirty="0"/>
              <a:t>.</a:t>
            </a:r>
          </a:p>
          <a:p>
            <a:pPr algn="just">
              <a:lnSpc>
                <a:spcPct val="100000"/>
              </a:lnSpc>
              <a:spcBef>
                <a:spcPts val="1800"/>
              </a:spcBef>
            </a:pPr>
            <a:r>
              <a:rPr lang="en-US" altLang="zh-TW" sz="2300" dirty="0"/>
              <a:t>Hence, we can use the “</a:t>
            </a:r>
            <a:r>
              <a:rPr lang="en-US" altLang="zh-TW" sz="2300" b="1" dirty="0">
                <a:solidFill>
                  <a:srgbClr val="FF0000"/>
                </a:solidFill>
              </a:rPr>
              <a:t>cyclone</a:t>
            </a:r>
            <a:r>
              <a:rPr lang="en-US" altLang="zh-TW" sz="2300" dirty="0"/>
              <a:t> </a:t>
            </a:r>
            <a:r>
              <a:rPr lang="en-US" altLang="zh-TW" sz="2300" b="1" dirty="0">
                <a:solidFill>
                  <a:srgbClr val="FF0000"/>
                </a:solidFill>
              </a:rPr>
              <a:t>thermal symmetry (B)</a:t>
            </a:r>
            <a:r>
              <a:rPr lang="en-US" altLang="zh-TW" sz="2300" dirty="0"/>
              <a:t>” to indicate the type of cyclone and the stage of evolution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(Hart 2003)</a:t>
            </a:r>
            <a:r>
              <a:rPr lang="en-US" altLang="zh-TW" sz="2300" dirty="0"/>
              <a:t>.</a:t>
            </a:r>
          </a:p>
          <a:p>
            <a:pPr algn="just">
              <a:lnSpc>
                <a:spcPct val="100000"/>
              </a:lnSpc>
              <a:spcBef>
                <a:spcPts val="1200"/>
              </a:spcBef>
            </a:pPr>
            <a:endParaRPr lang="en-US" altLang="zh-TW" sz="2300" dirty="0"/>
          </a:p>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1479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Cyclone Thermal Symmetry</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spcBef>
                <a:spcPts val="1200"/>
              </a:spcBef>
            </a:pPr>
            <a:r>
              <a:rPr lang="en-US" altLang="zh-TW" sz="2300" dirty="0"/>
              <a:t>The thermal symmetry is defined as the </a:t>
            </a:r>
            <a:r>
              <a:rPr lang="en-US" altLang="zh-TW" sz="2300" b="1" dirty="0">
                <a:solidFill>
                  <a:srgbClr val="FF0000"/>
                </a:solidFill>
              </a:rPr>
              <a:t>storm-motion-relative 900~600 hPa thickness asymmetry across the cyclone within 500 km radius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(Hart 2003)</a:t>
            </a:r>
            <a:r>
              <a:rPr lang="en-US" altLang="zh-TW" sz="2300" dirty="0"/>
              <a:t>.</a:t>
            </a:r>
          </a:p>
          <a:p>
            <a:pPr algn="just">
              <a:lnSpc>
                <a:spcPct val="100000"/>
              </a:lnSpc>
              <a:spcBef>
                <a:spcPts val="1200"/>
              </a:spcBef>
            </a:pPr>
            <a:endParaRPr lang="en-US" altLang="zh-TW" sz="2300" dirty="0"/>
          </a:p>
          <a:p>
            <a:pPr algn="just">
              <a:lnSpc>
                <a:spcPct val="100000"/>
              </a:lnSpc>
            </a:pPr>
            <a:endParaRPr lang="en-US" altLang="zh-TW" sz="2300" dirty="0"/>
          </a:p>
          <a:p>
            <a:pPr algn="just">
              <a:lnSpc>
                <a:spcPct val="100000"/>
              </a:lnSpc>
            </a:pPr>
            <a:endParaRPr lang="en-US" altLang="zh-TW" sz="2300" dirty="0"/>
          </a:p>
          <a:p>
            <a:pPr algn="just">
              <a:lnSpc>
                <a:spcPct val="100000"/>
              </a:lnSpc>
            </a:pPr>
            <a:endParaRPr lang="en-US" altLang="zh-TW" sz="2300" dirty="0"/>
          </a:p>
          <a:p>
            <a:pPr algn="just">
              <a:lnSpc>
                <a:spcPct val="100000"/>
              </a:lnSpc>
            </a:pPr>
            <a:endParaRPr lang="en-US" altLang="zh-TW" sz="2300" dirty="0"/>
          </a:p>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4" name="文字方塊 3">
                <a:extLst>
                  <a:ext uri="{FF2B5EF4-FFF2-40B4-BE49-F238E27FC236}">
                    <a16:creationId xmlns:a16="http://schemas.microsoft.com/office/drawing/2014/main" id="{DA8DF9CB-87EC-4B45-BF44-12138DC72A62}"/>
                  </a:ext>
                </a:extLst>
              </p:cNvPr>
              <p:cNvSpPr txBox="1"/>
              <p:nvPr/>
            </p:nvSpPr>
            <p:spPr>
              <a:xfrm>
                <a:off x="2336803" y="1717962"/>
                <a:ext cx="7301344" cy="7454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𝑩</m:t>
                      </m:r>
                      <m:r>
                        <a:rPr lang="en-US" altLang="zh-TW" sz="2400" b="1" i="1" smtClean="0">
                          <a:latin typeface="Cambria Math" panose="02040503050406030204" pitchFamily="18" charset="0"/>
                        </a:rPr>
                        <m:t>=</m:t>
                      </m:r>
                      <m:r>
                        <a:rPr lang="en-US" altLang="zh-TW" sz="2400" b="1" i="1" smtClean="0">
                          <a:solidFill>
                            <a:srgbClr val="00B050"/>
                          </a:solidFill>
                          <a:latin typeface="Cambria Math" panose="02040503050406030204" pitchFamily="18" charset="0"/>
                        </a:rPr>
                        <m:t>𝒉</m:t>
                      </m:r>
                      <m:d>
                        <m:dPr>
                          <m:ctrlPr>
                            <a:rPr lang="en-US" altLang="zh-TW" sz="2400" b="1" i="1" smtClean="0">
                              <a:latin typeface="Cambria Math" panose="02040503050406030204" pitchFamily="18" charset="0"/>
                            </a:rPr>
                          </m:ctrlPr>
                        </m:dPr>
                        <m:e>
                          <m:sSub>
                            <m:sSubPr>
                              <m:ctrlPr>
                                <a:rPr lang="en-US" altLang="zh-TW" sz="2400" b="1" i="1" smtClean="0">
                                  <a:solidFill>
                                    <a:srgbClr val="FF0000"/>
                                  </a:solidFill>
                                  <a:latin typeface="Cambria Math" panose="02040503050406030204" pitchFamily="18" charset="0"/>
                                </a:rPr>
                              </m:ctrlPr>
                            </m:sSubPr>
                            <m:e>
                              <m:d>
                                <m:dPr>
                                  <m:begChr m:val=""/>
                                  <m:endChr m:val="|"/>
                                  <m:ctrlPr>
                                    <a:rPr lang="en-US" altLang="zh-TW" sz="2400" b="1" i="1" smtClean="0">
                                      <a:solidFill>
                                        <a:srgbClr val="FF0000"/>
                                      </a:solidFill>
                                      <a:latin typeface="Cambria Math" panose="02040503050406030204" pitchFamily="18" charset="0"/>
                                    </a:rPr>
                                  </m:ctrlPr>
                                </m:dPr>
                                <m:e>
                                  <m:acc>
                                    <m:accPr>
                                      <m:chr m:val="̅"/>
                                      <m:ctrlPr>
                                        <a:rPr lang="en-US" altLang="zh-TW" sz="2400" b="1" i="1" smtClean="0">
                                          <a:solidFill>
                                            <a:srgbClr val="FF0000"/>
                                          </a:solidFill>
                                          <a:latin typeface="Cambria Math" panose="02040503050406030204" pitchFamily="18" charset="0"/>
                                        </a:rPr>
                                      </m:ctrlPr>
                                    </m:accPr>
                                    <m:e>
                                      <m:sSub>
                                        <m:sSubPr>
                                          <m:ctrlPr>
                                            <a:rPr lang="en-US" altLang="zh-TW" sz="2400" b="1" i="1">
                                              <a:solidFill>
                                                <a:srgbClr val="FF0000"/>
                                              </a:solidFill>
                                              <a:latin typeface="Cambria Math" panose="02040503050406030204" pitchFamily="18" charset="0"/>
                                            </a:rPr>
                                          </m:ctrlPr>
                                        </m:sSubPr>
                                        <m:e>
                                          <m:r>
                                            <a:rPr lang="en-US" altLang="zh-TW" sz="2400" b="1" i="1">
                                              <a:solidFill>
                                                <a:srgbClr val="FF0000"/>
                                              </a:solidFill>
                                              <a:latin typeface="Cambria Math" panose="02040503050406030204" pitchFamily="18" charset="0"/>
                                            </a:rPr>
                                            <m:t>𝒁</m:t>
                                          </m:r>
                                        </m:e>
                                        <m:sub>
                                          <m:r>
                                            <a:rPr lang="en-US" altLang="zh-TW" sz="2400" b="1" i="1">
                                              <a:solidFill>
                                                <a:srgbClr val="FF0000"/>
                                              </a:solidFill>
                                              <a:latin typeface="Cambria Math" panose="02040503050406030204" pitchFamily="18" charset="0"/>
                                            </a:rPr>
                                            <m:t>𝟔𝟎𝟎</m:t>
                                          </m:r>
                                          <m:r>
                                            <a:rPr lang="en-US" altLang="zh-TW" sz="2400" b="1" i="1">
                                              <a:solidFill>
                                                <a:srgbClr val="FF0000"/>
                                              </a:solidFill>
                                              <a:latin typeface="Cambria Math" panose="02040503050406030204" pitchFamily="18" charset="0"/>
                                            </a:rPr>
                                            <m:t> </m:t>
                                          </m:r>
                                          <m:r>
                                            <a:rPr lang="en-US" altLang="zh-TW" sz="2400" b="1" i="1">
                                              <a:solidFill>
                                                <a:srgbClr val="FF0000"/>
                                              </a:solidFill>
                                              <a:latin typeface="Cambria Math" panose="02040503050406030204" pitchFamily="18" charset="0"/>
                                            </a:rPr>
                                            <m:t>𝒉𝑷𝒂</m:t>
                                          </m:r>
                                        </m:sub>
                                      </m:sSub>
                                      <m:r>
                                        <a:rPr lang="en-US" altLang="zh-TW" sz="2400" b="1" i="1">
                                          <a:solidFill>
                                            <a:srgbClr val="FF0000"/>
                                          </a:solidFill>
                                          <a:latin typeface="Cambria Math" panose="02040503050406030204" pitchFamily="18" charset="0"/>
                                        </a:rPr>
                                        <m:t>−</m:t>
                                      </m:r>
                                      <m:sSub>
                                        <m:sSubPr>
                                          <m:ctrlPr>
                                            <a:rPr lang="en-US" altLang="zh-TW" sz="2400" b="1" i="1">
                                              <a:solidFill>
                                                <a:srgbClr val="FF0000"/>
                                              </a:solidFill>
                                              <a:latin typeface="Cambria Math" panose="02040503050406030204" pitchFamily="18" charset="0"/>
                                            </a:rPr>
                                          </m:ctrlPr>
                                        </m:sSubPr>
                                        <m:e>
                                          <m:r>
                                            <a:rPr lang="en-US" altLang="zh-TW" sz="2400" b="1" i="1">
                                              <a:solidFill>
                                                <a:srgbClr val="FF0000"/>
                                              </a:solidFill>
                                              <a:latin typeface="Cambria Math" panose="02040503050406030204" pitchFamily="18" charset="0"/>
                                            </a:rPr>
                                            <m:t>𝒁</m:t>
                                          </m:r>
                                        </m:e>
                                        <m:sub>
                                          <m:r>
                                            <a:rPr lang="en-US" altLang="zh-TW" sz="2400" b="1" i="1">
                                              <a:solidFill>
                                                <a:srgbClr val="FF0000"/>
                                              </a:solidFill>
                                              <a:latin typeface="Cambria Math" panose="02040503050406030204" pitchFamily="18" charset="0"/>
                                            </a:rPr>
                                            <m:t>𝟗𝟎𝟎</m:t>
                                          </m:r>
                                          <m:r>
                                            <a:rPr lang="en-US" altLang="zh-TW" sz="2400" b="1" i="1">
                                              <a:solidFill>
                                                <a:srgbClr val="FF0000"/>
                                              </a:solidFill>
                                              <a:latin typeface="Cambria Math" panose="02040503050406030204" pitchFamily="18" charset="0"/>
                                            </a:rPr>
                                            <m:t> </m:t>
                                          </m:r>
                                          <m:r>
                                            <a:rPr lang="en-US" altLang="zh-TW" sz="2400" b="1" i="1">
                                              <a:solidFill>
                                                <a:srgbClr val="FF0000"/>
                                              </a:solidFill>
                                              <a:latin typeface="Cambria Math" panose="02040503050406030204" pitchFamily="18" charset="0"/>
                                            </a:rPr>
                                            <m:t>𝒉𝑷𝒂</m:t>
                                          </m:r>
                                        </m:sub>
                                      </m:sSub>
                                    </m:e>
                                  </m:acc>
                                </m:e>
                              </m:d>
                            </m:e>
                            <m:sub>
                              <m:r>
                                <a:rPr lang="en-US" altLang="zh-TW" sz="2400" b="1" i="1" smtClean="0">
                                  <a:solidFill>
                                    <a:srgbClr val="FF0000"/>
                                  </a:solidFill>
                                  <a:latin typeface="Cambria Math" panose="02040503050406030204" pitchFamily="18" charset="0"/>
                                </a:rPr>
                                <m:t>𝑹</m:t>
                              </m:r>
                            </m:sub>
                          </m:sSub>
                          <m:r>
                            <a:rPr lang="en-US" altLang="zh-TW" sz="2400" b="1" i="1" smtClean="0">
                              <a:latin typeface="Cambria Math" panose="02040503050406030204" pitchFamily="18" charset="0"/>
                            </a:rPr>
                            <m:t>−</m:t>
                          </m:r>
                          <m:sSub>
                            <m:sSubPr>
                              <m:ctrlPr>
                                <a:rPr lang="en-US" altLang="zh-TW" sz="2400" b="1" i="1" smtClean="0">
                                  <a:solidFill>
                                    <a:srgbClr val="7030A0"/>
                                  </a:solidFill>
                                  <a:latin typeface="Cambria Math" panose="02040503050406030204" pitchFamily="18" charset="0"/>
                                </a:rPr>
                              </m:ctrlPr>
                            </m:sSubPr>
                            <m:e>
                              <m:d>
                                <m:dPr>
                                  <m:begChr m:val=""/>
                                  <m:endChr m:val="|"/>
                                  <m:ctrlPr>
                                    <a:rPr lang="en-US" altLang="zh-TW" sz="2400" b="1" i="1" smtClean="0">
                                      <a:solidFill>
                                        <a:srgbClr val="7030A0"/>
                                      </a:solidFill>
                                      <a:latin typeface="Cambria Math" panose="02040503050406030204" pitchFamily="18" charset="0"/>
                                    </a:rPr>
                                  </m:ctrlPr>
                                </m:dPr>
                                <m:e>
                                  <m:acc>
                                    <m:accPr>
                                      <m:chr m:val="̅"/>
                                      <m:ctrlPr>
                                        <a:rPr lang="en-US" altLang="zh-TW" sz="2400" b="1" i="1" smtClean="0">
                                          <a:solidFill>
                                            <a:srgbClr val="7030A0"/>
                                          </a:solidFill>
                                          <a:latin typeface="Cambria Math" panose="02040503050406030204" pitchFamily="18" charset="0"/>
                                        </a:rPr>
                                      </m:ctrlPr>
                                    </m:accPr>
                                    <m:e>
                                      <m:sSub>
                                        <m:sSubPr>
                                          <m:ctrlPr>
                                            <a:rPr lang="en-US" altLang="zh-TW" sz="2400" b="1" i="1">
                                              <a:solidFill>
                                                <a:srgbClr val="7030A0"/>
                                              </a:solidFill>
                                              <a:latin typeface="Cambria Math" panose="02040503050406030204" pitchFamily="18" charset="0"/>
                                            </a:rPr>
                                          </m:ctrlPr>
                                        </m:sSubPr>
                                        <m:e>
                                          <m:r>
                                            <a:rPr lang="en-US" altLang="zh-TW" sz="2400" b="1" i="1">
                                              <a:solidFill>
                                                <a:srgbClr val="7030A0"/>
                                              </a:solidFill>
                                              <a:latin typeface="Cambria Math" panose="02040503050406030204" pitchFamily="18" charset="0"/>
                                            </a:rPr>
                                            <m:t>𝒁</m:t>
                                          </m:r>
                                        </m:e>
                                        <m:sub>
                                          <m:r>
                                            <a:rPr lang="en-US" altLang="zh-TW" sz="2400" b="1" i="1">
                                              <a:solidFill>
                                                <a:srgbClr val="7030A0"/>
                                              </a:solidFill>
                                              <a:latin typeface="Cambria Math" panose="02040503050406030204" pitchFamily="18" charset="0"/>
                                            </a:rPr>
                                            <m:t>𝟔𝟎𝟎</m:t>
                                          </m:r>
                                          <m:r>
                                            <a:rPr lang="en-US" altLang="zh-TW" sz="2400" b="1" i="1">
                                              <a:solidFill>
                                                <a:srgbClr val="7030A0"/>
                                              </a:solidFill>
                                              <a:latin typeface="Cambria Math" panose="02040503050406030204" pitchFamily="18" charset="0"/>
                                            </a:rPr>
                                            <m:t> </m:t>
                                          </m:r>
                                          <m:r>
                                            <a:rPr lang="en-US" altLang="zh-TW" sz="2400" b="1" i="1">
                                              <a:solidFill>
                                                <a:srgbClr val="7030A0"/>
                                              </a:solidFill>
                                              <a:latin typeface="Cambria Math" panose="02040503050406030204" pitchFamily="18" charset="0"/>
                                            </a:rPr>
                                            <m:t>𝒉𝑷𝒂</m:t>
                                          </m:r>
                                        </m:sub>
                                      </m:sSub>
                                      <m:r>
                                        <a:rPr lang="en-US" altLang="zh-TW" sz="2400" b="1" i="1">
                                          <a:solidFill>
                                            <a:srgbClr val="7030A0"/>
                                          </a:solidFill>
                                          <a:latin typeface="Cambria Math" panose="02040503050406030204" pitchFamily="18" charset="0"/>
                                        </a:rPr>
                                        <m:t>−</m:t>
                                      </m:r>
                                      <m:sSub>
                                        <m:sSubPr>
                                          <m:ctrlPr>
                                            <a:rPr lang="en-US" altLang="zh-TW" sz="2400" b="1" i="1">
                                              <a:solidFill>
                                                <a:srgbClr val="7030A0"/>
                                              </a:solidFill>
                                              <a:latin typeface="Cambria Math" panose="02040503050406030204" pitchFamily="18" charset="0"/>
                                            </a:rPr>
                                          </m:ctrlPr>
                                        </m:sSubPr>
                                        <m:e>
                                          <m:r>
                                            <a:rPr lang="en-US" altLang="zh-TW" sz="2400" b="1" i="1">
                                              <a:solidFill>
                                                <a:srgbClr val="7030A0"/>
                                              </a:solidFill>
                                              <a:latin typeface="Cambria Math" panose="02040503050406030204" pitchFamily="18" charset="0"/>
                                            </a:rPr>
                                            <m:t>𝒁</m:t>
                                          </m:r>
                                        </m:e>
                                        <m:sub>
                                          <m:r>
                                            <a:rPr lang="en-US" altLang="zh-TW" sz="2400" b="1" i="1">
                                              <a:solidFill>
                                                <a:srgbClr val="7030A0"/>
                                              </a:solidFill>
                                              <a:latin typeface="Cambria Math" panose="02040503050406030204" pitchFamily="18" charset="0"/>
                                            </a:rPr>
                                            <m:t>𝟗𝟎𝟎</m:t>
                                          </m:r>
                                          <m:r>
                                            <a:rPr lang="en-US" altLang="zh-TW" sz="2400" b="1" i="1">
                                              <a:solidFill>
                                                <a:srgbClr val="7030A0"/>
                                              </a:solidFill>
                                              <a:latin typeface="Cambria Math" panose="02040503050406030204" pitchFamily="18" charset="0"/>
                                            </a:rPr>
                                            <m:t> </m:t>
                                          </m:r>
                                          <m:r>
                                            <a:rPr lang="en-US" altLang="zh-TW" sz="2400" b="1" i="1">
                                              <a:solidFill>
                                                <a:srgbClr val="7030A0"/>
                                              </a:solidFill>
                                              <a:latin typeface="Cambria Math" panose="02040503050406030204" pitchFamily="18" charset="0"/>
                                            </a:rPr>
                                            <m:t>𝒉𝑷𝒂</m:t>
                                          </m:r>
                                        </m:sub>
                                      </m:sSub>
                                    </m:e>
                                  </m:acc>
                                </m:e>
                              </m:d>
                            </m:e>
                            <m:sub>
                              <m:r>
                                <a:rPr lang="en-US" altLang="zh-TW" sz="2400" b="1" i="1" smtClean="0">
                                  <a:solidFill>
                                    <a:srgbClr val="7030A0"/>
                                  </a:solidFill>
                                  <a:latin typeface="Cambria Math" panose="02040503050406030204" pitchFamily="18" charset="0"/>
                                </a:rPr>
                                <m:t>𝑳</m:t>
                              </m:r>
                            </m:sub>
                          </m:sSub>
                        </m:e>
                      </m:d>
                    </m:oMath>
                  </m:oMathPara>
                </a14:m>
                <a:endParaRPr lang="zh-TW" altLang="en-US" b="1" dirty="0"/>
              </a:p>
            </p:txBody>
          </p:sp>
        </mc:Choice>
        <mc:Fallback>
          <p:sp>
            <p:nvSpPr>
              <p:cNvPr id="4" name="文字方塊 3">
                <a:extLst>
                  <a:ext uri="{FF2B5EF4-FFF2-40B4-BE49-F238E27FC236}">
                    <a16:creationId xmlns:a16="http://schemas.microsoft.com/office/drawing/2014/main" id="{DA8DF9CB-87EC-4B45-BF44-12138DC72A62}"/>
                  </a:ext>
                </a:extLst>
              </p:cNvPr>
              <p:cNvSpPr txBox="1">
                <a:spLocks noRot="1" noChangeAspect="1" noMove="1" noResize="1" noEditPoints="1" noAdjustHandles="1" noChangeArrowheads="1" noChangeShapeType="1" noTextEdit="1"/>
              </p:cNvSpPr>
              <p:nvPr/>
            </p:nvSpPr>
            <p:spPr>
              <a:xfrm>
                <a:off x="2336803" y="1717962"/>
                <a:ext cx="7301344" cy="74546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文字方塊 7">
                <a:extLst>
                  <a:ext uri="{FF2B5EF4-FFF2-40B4-BE49-F238E27FC236}">
                    <a16:creationId xmlns:a16="http://schemas.microsoft.com/office/drawing/2014/main" id="{0A9B313E-B8A8-471B-8198-AEF93E02B843}"/>
                  </a:ext>
                </a:extLst>
              </p:cNvPr>
              <p:cNvSpPr txBox="1"/>
              <p:nvPr/>
            </p:nvSpPr>
            <p:spPr>
              <a:xfrm>
                <a:off x="1943072" y="2822400"/>
                <a:ext cx="1634837"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b="1" i="1" smtClean="0">
                              <a:solidFill>
                                <a:srgbClr val="00B050"/>
                              </a:solidFill>
                              <a:latin typeface="Cambria Math" panose="02040503050406030204" pitchFamily="18" charset="0"/>
                            </a:rPr>
                          </m:ctrlPr>
                        </m:dPr>
                        <m:e>
                          <m:eqArr>
                            <m:eqArrPr>
                              <m:ctrlPr>
                                <a:rPr lang="en-US" altLang="zh-TW" b="1" i="1" smtClean="0">
                                  <a:solidFill>
                                    <a:srgbClr val="00B050"/>
                                  </a:solidFill>
                                  <a:latin typeface="Cambria Math" panose="02040503050406030204" pitchFamily="18" charset="0"/>
                                </a:rPr>
                              </m:ctrlPr>
                            </m:eqArrPr>
                            <m:e>
                              <m:r>
                                <a:rPr lang="en-US" altLang="zh-TW" b="1" i="1" smtClean="0">
                                  <a:solidFill>
                                    <a:srgbClr val="00B050"/>
                                  </a:solidFill>
                                  <a:latin typeface="Cambria Math" panose="02040503050406030204" pitchFamily="18" charset="0"/>
                                </a:rPr>
                                <m:t>+</m:t>
                              </m:r>
                              <m:r>
                                <a:rPr lang="en-US" altLang="zh-TW" b="1" i="1" smtClean="0">
                                  <a:solidFill>
                                    <a:srgbClr val="00B050"/>
                                  </a:solidFill>
                                  <a:latin typeface="Cambria Math" panose="02040503050406030204" pitchFamily="18" charset="0"/>
                                </a:rPr>
                                <m:t>𝟏</m:t>
                              </m:r>
                              <m:r>
                                <a:rPr lang="en-US" altLang="zh-TW" b="1" i="1" smtClean="0">
                                  <a:solidFill>
                                    <a:srgbClr val="00B050"/>
                                  </a:solidFill>
                                  <a:latin typeface="Cambria Math" panose="02040503050406030204" pitchFamily="18" charset="0"/>
                                </a:rPr>
                                <m:t> </m:t>
                              </m:r>
                              <m:r>
                                <a:rPr lang="en-US" altLang="zh-TW" b="1" i="1" smtClean="0">
                                  <a:solidFill>
                                    <a:srgbClr val="00B050"/>
                                  </a:solidFill>
                                  <a:latin typeface="Cambria Math" panose="02040503050406030204" pitchFamily="18" charset="0"/>
                                </a:rPr>
                                <m:t>𝒇𝒐𝒓</m:t>
                              </m:r>
                              <m:r>
                                <a:rPr lang="en-US" altLang="zh-TW" b="1" i="1" smtClean="0">
                                  <a:solidFill>
                                    <a:srgbClr val="00B050"/>
                                  </a:solidFill>
                                  <a:latin typeface="Cambria Math" panose="02040503050406030204" pitchFamily="18" charset="0"/>
                                </a:rPr>
                                <m:t> </m:t>
                              </m:r>
                              <m:r>
                                <a:rPr lang="en-US" altLang="zh-TW" b="1" i="1" smtClean="0">
                                  <a:solidFill>
                                    <a:srgbClr val="00B050"/>
                                  </a:solidFill>
                                  <a:latin typeface="Cambria Math" panose="02040503050406030204" pitchFamily="18" charset="0"/>
                                </a:rPr>
                                <m:t>𝑵</m:t>
                              </m:r>
                              <m:r>
                                <a:rPr lang="en-US" altLang="zh-TW" b="1" i="1" smtClean="0">
                                  <a:solidFill>
                                    <a:srgbClr val="00B050"/>
                                  </a:solidFill>
                                  <a:latin typeface="Cambria Math" panose="02040503050406030204" pitchFamily="18" charset="0"/>
                                </a:rPr>
                                <m:t>.</m:t>
                              </m:r>
                              <m:r>
                                <a:rPr lang="en-US" altLang="zh-TW" b="1" i="1" smtClean="0">
                                  <a:solidFill>
                                    <a:srgbClr val="00B050"/>
                                  </a:solidFill>
                                  <a:latin typeface="Cambria Math" panose="02040503050406030204" pitchFamily="18" charset="0"/>
                                </a:rPr>
                                <m:t>𝑯</m:t>
                              </m:r>
                              <m:r>
                                <a:rPr lang="en-US" altLang="zh-TW" b="1" i="1" smtClean="0">
                                  <a:solidFill>
                                    <a:srgbClr val="00B050"/>
                                  </a:solidFill>
                                  <a:latin typeface="Cambria Math" panose="02040503050406030204" pitchFamily="18" charset="0"/>
                                </a:rPr>
                                <m:t>.</m:t>
                              </m:r>
                            </m:e>
                            <m:e>
                              <m:r>
                                <a:rPr lang="en-US" altLang="zh-TW" b="1" i="1" smtClean="0">
                                  <a:solidFill>
                                    <a:srgbClr val="00B050"/>
                                  </a:solidFill>
                                  <a:latin typeface="Cambria Math" panose="02040503050406030204" pitchFamily="18" charset="0"/>
                                </a:rPr>
                                <m:t>−</m:t>
                              </m:r>
                              <m:r>
                                <a:rPr lang="en-US" altLang="zh-TW" b="1" i="1" smtClean="0">
                                  <a:solidFill>
                                    <a:srgbClr val="00B050"/>
                                  </a:solidFill>
                                  <a:latin typeface="Cambria Math" panose="02040503050406030204" pitchFamily="18" charset="0"/>
                                </a:rPr>
                                <m:t>𝟏</m:t>
                              </m:r>
                              <m:r>
                                <a:rPr lang="en-US" altLang="zh-TW" b="1" i="1" smtClean="0">
                                  <a:solidFill>
                                    <a:srgbClr val="00B050"/>
                                  </a:solidFill>
                                  <a:latin typeface="Cambria Math" panose="02040503050406030204" pitchFamily="18" charset="0"/>
                                </a:rPr>
                                <m:t> </m:t>
                              </m:r>
                              <m:r>
                                <a:rPr lang="en-US" altLang="zh-TW" b="1" i="1" smtClean="0">
                                  <a:solidFill>
                                    <a:srgbClr val="00B050"/>
                                  </a:solidFill>
                                  <a:latin typeface="Cambria Math" panose="02040503050406030204" pitchFamily="18" charset="0"/>
                                </a:rPr>
                                <m:t>𝒇𝒐𝒓</m:t>
                              </m:r>
                              <m:r>
                                <a:rPr lang="en-US" altLang="zh-TW" b="1" i="1" smtClean="0">
                                  <a:solidFill>
                                    <a:srgbClr val="00B050"/>
                                  </a:solidFill>
                                  <a:latin typeface="Cambria Math" panose="02040503050406030204" pitchFamily="18" charset="0"/>
                                </a:rPr>
                                <m:t> </m:t>
                              </m:r>
                              <m:r>
                                <a:rPr lang="en-US" altLang="zh-TW" b="1" i="1" smtClean="0">
                                  <a:solidFill>
                                    <a:srgbClr val="00B050"/>
                                  </a:solidFill>
                                  <a:latin typeface="Cambria Math" panose="02040503050406030204" pitchFamily="18" charset="0"/>
                                </a:rPr>
                                <m:t>𝑺</m:t>
                              </m:r>
                              <m:r>
                                <a:rPr lang="en-US" altLang="zh-TW" b="1" i="1" smtClean="0">
                                  <a:solidFill>
                                    <a:srgbClr val="00B050"/>
                                  </a:solidFill>
                                  <a:latin typeface="Cambria Math" panose="02040503050406030204" pitchFamily="18" charset="0"/>
                                </a:rPr>
                                <m:t>.</m:t>
                              </m:r>
                              <m:r>
                                <a:rPr lang="en-US" altLang="zh-TW" b="1" i="1" smtClean="0">
                                  <a:solidFill>
                                    <a:srgbClr val="00B050"/>
                                  </a:solidFill>
                                  <a:latin typeface="Cambria Math" panose="02040503050406030204" pitchFamily="18" charset="0"/>
                                </a:rPr>
                                <m:t>𝑯</m:t>
                              </m:r>
                              <m:r>
                                <a:rPr lang="en-US" altLang="zh-TW" b="1" i="1" smtClean="0">
                                  <a:solidFill>
                                    <a:srgbClr val="00B050"/>
                                  </a:solidFill>
                                  <a:latin typeface="Cambria Math" panose="02040503050406030204" pitchFamily="18" charset="0"/>
                                </a:rPr>
                                <m:t>.</m:t>
                              </m:r>
                            </m:e>
                          </m:eqArr>
                        </m:e>
                      </m:d>
                    </m:oMath>
                  </m:oMathPara>
                </a14:m>
                <a:endParaRPr lang="zh-TW" altLang="en-US" b="1" dirty="0"/>
              </a:p>
            </p:txBody>
          </p:sp>
        </mc:Choice>
        <mc:Fallback>
          <p:sp>
            <p:nvSpPr>
              <p:cNvPr id="8" name="文字方塊 7">
                <a:extLst>
                  <a:ext uri="{FF2B5EF4-FFF2-40B4-BE49-F238E27FC236}">
                    <a16:creationId xmlns:a16="http://schemas.microsoft.com/office/drawing/2014/main" id="{0A9B313E-B8A8-471B-8198-AEF93E02B843}"/>
                  </a:ext>
                </a:extLst>
              </p:cNvPr>
              <p:cNvSpPr txBox="1">
                <a:spLocks noRot="1" noChangeAspect="1" noMove="1" noResize="1" noEditPoints="1" noAdjustHandles="1" noChangeArrowheads="1" noChangeShapeType="1" noTextEdit="1"/>
              </p:cNvSpPr>
              <p:nvPr/>
            </p:nvSpPr>
            <p:spPr>
              <a:xfrm>
                <a:off x="1943072" y="2822400"/>
                <a:ext cx="1634837" cy="710194"/>
              </a:xfrm>
              <a:prstGeom prst="rect">
                <a:avLst/>
              </a:prstGeom>
              <a:blipFill>
                <a:blip r:embed="rId4"/>
                <a:stretch>
                  <a:fillRect/>
                </a:stretch>
              </a:blipFill>
            </p:spPr>
            <p:txBody>
              <a:bodyPr/>
              <a:lstStyle/>
              <a:p>
                <a:r>
                  <a:rPr lang="zh-TW" altLang="en-US">
                    <a:noFill/>
                  </a:rPr>
                  <a:t> </a:t>
                </a:r>
              </a:p>
            </p:txBody>
          </p:sp>
        </mc:Fallback>
      </mc:AlternateContent>
      <p:cxnSp>
        <p:nvCxnSpPr>
          <p:cNvPr id="11" name="直線單箭頭接點 10">
            <a:extLst>
              <a:ext uri="{FF2B5EF4-FFF2-40B4-BE49-F238E27FC236}">
                <a16:creationId xmlns:a16="http://schemas.microsoft.com/office/drawing/2014/main" id="{A47F6148-AE53-4CA9-B4BC-085E47A5773F}"/>
              </a:ext>
            </a:extLst>
          </p:cNvPr>
          <p:cNvCxnSpPr>
            <a:cxnSpLocks/>
          </p:cNvCxnSpPr>
          <p:nvPr/>
        </p:nvCxnSpPr>
        <p:spPr>
          <a:xfrm>
            <a:off x="4830374" y="2334161"/>
            <a:ext cx="0" cy="489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8429EDB6-23C0-4B91-9C0D-593E12898D70}"/>
              </a:ext>
            </a:extLst>
          </p:cNvPr>
          <p:cNvSpPr txBox="1"/>
          <p:nvPr/>
        </p:nvSpPr>
        <p:spPr>
          <a:xfrm>
            <a:off x="3752907" y="2823761"/>
            <a:ext cx="2410691" cy="646331"/>
          </a:xfrm>
          <a:prstGeom prst="rect">
            <a:avLst/>
          </a:prstGeom>
          <a:noFill/>
        </p:spPr>
        <p:txBody>
          <a:bodyPr wrap="square" rtlCol="0">
            <a:spAutoFit/>
          </a:bodyPr>
          <a:lstStyle/>
          <a:p>
            <a:pPr/>
            <a:r>
              <a:rPr lang="en-US" altLang="zh-TW" b="1" dirty="0">
                <a:solidFill>
                  <a:srgbClr val="FF0000"/>
                </a:solidFill>
              </a:rPr>
              <a:t>layer thickness right of current storm motion</a:t>
            </a:r>
            <a:endParaRPr lang="zh-TW" altLang="en-US" b="1" dirty="0">
              <a:solidFill>
                <a:srgbClr val="FF0000"/>
              </a:solidFill>
            </a:endParaRPr>
          </a:p>
        </p:txBody>
      </p:sp>
      <p:cxnSp>
        <p:nvCxnSpPr>
          <p:cNvPr id="15" name="直線單箭頭接點 14">
            <a:extLst>
              <a:ext uri="{FF2B5EF4-FFF2-40B4-BE49-F238E27FC236}">
                <a16:creationId xmlns:a16="http://schemas.microsoft.com/office/drawing/2014/main" id="{7C4B6631-DE4D-4539-93FF-F784EC035BDA}"/>
              </a:ext>
            </a:extLst>
          </p:cNvPr>
          <p:cNvCxnSpPr>
            <a:cxnSpLocks/>
          </p:cNvCxnSpPr>
          <p:nvPr/>
        </p:nvCxnSpPr>
        <p:spPr>
          <a:xfrm>
            <a:off x="8086192" y="2334460"/>
            <a:ext cx="0" cy="48960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93A850E6-B969-4DDD-8592-48688F85F975}"/>
              </a:ext>
            </a:extLst>
          </p:cNvPr>
          <p:cNvSpPr txBox="1"/>
          <p:nvPr/>
        </p:nvSpPr>
        <p:spPr>
          <a:xfrm>
            <a:off x="6880846" y="2823674"/>
            <a:ext cx="2410691" cy="646331"/>
          </a:xfrm>
          <a:prstGeom prst="rect">
            <a:avLst/>
          </a:prstGeom>
          <a:noFill/>
        </p:spPr>
        <p:txBody>
          <a:bodyPr wrap="square" rtlCol="0">
            <a:spAutoFit/>
          </a:bodyPr>
          <a:lstStyle/>
          <a:p>
            <a:pPr/>
            <a:r>
              <a:rPr lang="en-US" altLang="zh-TW" b="1" dirty="0">
                <a:solidFill>
                  <a:srgbClr val="7030A0"/>
                </a:solidFill>
              </a:rPr>
              <a:t>layer thickness left of current storm motion</a:t>
            </a:r>
            <a:endParaRPr lang="zh-TW" altLang="en-US" b="1" dirty="0">
              <a:solidFill>
                <a:srgbClr val="7030A0"/>
              </a:solidFill>
            </a:endParaRPr>
          </a:p>
        </p:txBody>
      </p:sp>
      <p:cxnSp>
        <p:nvCxnSpPr>
          <p:cNvPr id="18" name="直線單箭頭接點 17">
            <a:extLst>
              <a:ext uri="{FF2B5EF4-FFF2-40B4-BE49-F238E27FC236}">
                <a16:creationId xmlns:a16="http://schemas.microsoft.com/office/drawing/2014/main" id="{8777B1CB-B437-435C-82F4-A44346DD1E6F}"/>
              </a:ext>
            </a:extLst>
          </p:cNvPr>
          <p:cNvCxnSpPr>
            <a:cxnSpLocks/>
          </p:cNvCxnSpPr>
          <p:nvPr/>
        </p:nvCxnSpPr>
        <p:spPr>
          <a:xfrm>
            <a:off x="3120756" y="2334460"/>
            <a:ext cx="0" cy="4896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2E061283-21B6-4D1B-9B73-135F13E41199}"/>
              </a:ext>
            </a:extLst>
          </p:cNvPr>
          <p:cNvSpPr txBox="1"/>
          <p:nvPr/>
        </p:nvSpPr>
        <p:spPr>
          <a:xfrm>
            <a:off x="10259374" y="6475083"/>
            <a:ext cx="1188000" cy="369332"/>
          </a:xfrm>
          <a:prstGeom prst="rect">
            <a:avLst/>
          </a:prstGeom>
          <a:noFill/>
        </p:spPr>
        <p:txBody>
          <a:bodyPr wrap="square" rtlCol="0">
            <a:spAutoFit/>
          </a:bodyPr>
          <a:lstStyle/>
          <a:p>
            <a:r>
              <a:rPr lang="en-US" altLang="zh-TW" dirty="0"/>
              <a:t>Hart (2003)</a:t>
            </a:r>
            <a:endParaRPr lang="zh-TW" altLang="en-US" dirty="0"/>
          </a:p>
        </p:txBody>
      </p:sp>
      <p:pic>
        <p:nvPicPr>
          <p:cNvPr id="22" name="圖片 21">
            <a:extLst>
              <a:ext uri="{FF2B5EF4-FFF2-40B4-BE49-F238E27FC236}">
                <a16:creationId xmlns:a16="http://schemas.microsoft.com/office/drawing/2014/main" id="{59596DBC-5547-4453-A8F5-B25B99A76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046" y="3620224"/>
            <a:ext cx="4391267" cy="3124800"/>
          </a:xfrm>
          <a:prstGeom prst="rect">
            <a:avLst/>
          </a:prstGeom>
        </p:spPr>
      </p:pic>
      <p:pic>
        <p:nvPicPr>
          <p:cNvPr id="20" name="圖片 19">
            <a:extLst>
              <a:ext uri="{FF2B5EF4-FFF2-40B4-BE49-F238E27FC236}">
                <a16:creationId xmlns:a16="http://schemas.microsoft.com/office/drawing/2014/main" id="{CBBE984A-AC33-4C7B-93C8-85C893BCF8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546" y="3620663"/>
            <a:ext cx="4388076" cy="3124361"/>
          </a:xfrm>
          <a:prstGeom prst="rect">
            <a:avLst/>
          </a:prstGeom>
        </p:spPr>
      </p:pic>
      <p:sp>
        <p:nvSpPr>
          <p:cNvPr id="24" name="文字方塊 23">
            <a:extLst>
              <a:ext uri="{FF2B5EF4-FFF2-40B4-BE49-F238E27FC236}">
                <a16:creationId xmlns:a16="http://schemas.microsoft.com/office/drawing/2014/main" id="{7C06DB5F-AF1D-4D38-85DB-BC6E3F4AA8E1}"/>
              </a:ext>
            </a:extLst>
          </p:cNvPr>
          <p:cNvSpPr txBox="1"/>
          <p:nvPr/>
        </p:nvSpPr>
        <p:spPr>
          <a:xfrm>
            <a:off x="3577909" y="4093156"/>
            <a:ext cx="302778" cy="369332"/>
          </a:xfrm>
          <a:prstGeom prst="rect">
            <a:avLst/>
          </a:prstGeom>
          <a:noFill/>
        </p:spPr>
        <p:txBody>
          <a:bodyPr wrap="square" rtlCol="0">
            <a:spAutoFit/>
          </a:bodyPr>
          <a:lstStyle/>
          <a:p>
            <a:r>
              <a:rPr lang="en-US" altLang="zh-TW" b="1" dirty="0">
                <a:solidFill>
                  <a:srgbClr val="FF0000"/>
                </a:solidFill>
              </a:rPr>
              <a:t>R</a:t>
            </a:r>
            <a:endParaRPr lang="zh-TW" altLang="en-US" b="1" dirty="0">
              <a:solidFill>
                <a:srgbClr val="FF0000"/>
              </a:solidFill>
            </a:endParaRPr>
          </a:p>
        </p:txBody>
      </p:sp>
      <p:sp>
        <p:nvSpPr>
          <p:cNvPr id="25" name="文字方塊 24">
            <a:extLst>
              <a:ext uri="{FF2B5EF4-FFF2-40B4-BE49-F238E27FC236}">
                <a16:creationId xmlns:a16="http://schemas.microsoft.com/office/drawing/2014/main" id="{E81B1684-1196-48A6-BA01-7B18DBF283BF}"/>
              </a:ext>
            </a:extLst>
          </p:cNvPr>
          <p:cNvSpPr txBox="1"/>
          <p:nvPr/>
        </p:nvSpPr>
        <p:spPr>
          <a:xfrm>
            <a:off x="3120756" y="6031514"/>
            <a:ext cx="302778" cy="369332"/>
          </a:xfrm>
          <a:prstGeom prst="rect">
            <a:avLst/>
          </a:prstGeom>
          <a:noFill/>
        </p:spPr>
        <p:txBody>
          <a:bodyPr wrap="square" rtlCol="0">
            <a:spAutoFit/>
          </a:bodyPr>
          <a:lstStyle/>
          <a:p>
            <a:r>
              <a:rPr lang="en-US" altLang="zh-TW" b="1" dirty="0">
                <a:solidFill>
                  <a:srgbClr val="7030A0"/>
                </a:solidFill>
              </a:rPr>
              <a:t>L</a:t>
            </a:r>
            <a:endParaRPr lang="zh-TW" altLang="en-US" b="1" dirty="0">
              <a:solidFill>
                <a:srgbClr val="7030A0"/>
              </a:solidFill>
            </a:endParaRPr>
          </a:p>
        </p:txBody>
      </p:sp>
      <p:sp>
        <p:nvSpPr>
          <p:cNvPr id="28" name="箭號: 向右 27">
            <a:extLst>
              <a:ext uri="{FF2B5EF4-FFF2-40B4-BE49-F238E27FC236}">
                <a16:creationId xmlns:a16="http://schemas.microsoft.com/office/drawing/2014/main" id="{BA566EA5-61A7-4DB9-B6BA-77007FFAE9E1}"/>
              </a:ext>
            </a:extLst>
          </p:cNvPr>
          <p:cNvSpPr/>
          <p:nvPr/>
        </p:nvSpPr>
        <p:spPr>
          <a:xfrm rot="11682713">
            <a:off x="3037582" y="5087172"/>
            <a:ext cx="1080654" cy="3693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127CA780-BD30-4EC4-9237-3CF1844DC011}"/>
              </a:ext>
            </a:extLst>
          </p:cNvPr>
          <p:cNvSpPr txBox="1"/>
          <p:nvPr/>
        </p:nvSpPr>
        <p:spPr>
          <a:xfrm>
            <a:off x="8784447" y="5376087"/>
            <a:ext cx="302778" cy="369332"/>
          </a:xfrm>
          <a:prstGeom prst="rect">
            <a:avLst/>
          </a:prstGeom>
          <a:noFill/>
        </p:spPr>
        <p:txBody>
          <a:bodyPr wrap="square" rtlCol="0">
            <a:spAutoFit/>
          </a:bodyPr>
          <a:lstStyle/>
          <a:p>
            <a:r>
              <a:rPr lang="en-US" altLang="zh-TW" b="1" dirty="0">
                <a:solidFill>
                  <a:srgbClr val="FF0000"/>
                </a:solidFill>
              </a:rPr>
              <a:t>R</a:t>
            </a:r>
            <a:endParaRPr lang="zh-TW" altLang="en-US" b="1" dirty="0">
              <a:solidFill>
                <a:srgbClr val="FF0000"/>
              </a:solidFill>
            </a:endParaRPr>
          </a:p>
        </p:txBody>
      </p:sp>
      <p:sp>
        <p:nvSpPr>
          <p:cNvPr id="27" name="文字方塊 26">
            <a:extLst>
              <a:ext uri="{FF2B5EF4-FFF2-40B4-BE49-F238E27FC236}">
                <a16:creationId xmlns:a16="http://schemas.microsoft.com/office/drawing/2014/main" id="{C7DEB7D3-776F-4103-84A6-C5E82B0F4040}"/>
              </a:ext>
            </a:extLst>
          </p:cNvPr>
          <p:cNvSpPr txBox="1"/>
          <p:nvPr/>
        </p:nvSpPr>
        <p:spPr>
          <a:xfrm>
            <a:off x="6785052" y="4813292"/>
            <a:ext cx="302778" cy="369332"/>
          </a:xfrm>
          <a:prstGeom prst="rect">
            <a:avLst/>
          </a:prstGeom>
          <a:noFill/>
        </p:spPr>
        <p:txBody>
          <a:bodyPr wrap="square" rtlCol="0">
            <a:spAutoFit/>
          </a:bodyPr>
          <a:lstStyle/>
          <a:p>
            <a:r>
              <a:rPr lang="en-US" altLang="zh-TW" b="1" dirty="0">
                <a:solidFill>
                  <a:srgbClr val="7030A0"/>
                </a:solidFill>
              </a:rPr>
              <a:t>L</a:t>
            </a:r>
            <a:endParaRPr lang="zh-TW" altLang="en-US" b="1" dirty="0">
              <a:solidFill>
                <a:srgbClr val="7030A0"/>
              </a:solidFill>
            </a:endParaRPr>
          </a:p>
        </p:txBody>
      </p:sp>
      <p:sp>
        <p:nvSpPr>
          <p:cNvPr id="29" name="箭號: 向右 28">
            <a:extLst>
              <a:ext uri="{FF2B5EF4-FFF2-40B4-BE49-F238E27FC236}">
                <a16:creationId xmlns:a16="http://schemas.microsoft.com/office/drawing/2014/main" id="{F4D655E2-7AC0-487E-96BB-40A51EC323A6}"/>
              </a:ext>
            </a:extLst>
          </p:cNvPr>
          <p:cNvSpPr/>
          <p:nvPr/>
        </p:nvSpPr>
        <p:spPr>
          <a:xfrm rot="17699401">
            <a:off x="7402306" y="5087172"/>
            <a:ext cx="1080654" cy="3693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593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24" grpId="0"/>
      <p:bldP spid="25" grpId="0"/>
      <p:bldP spid="28" grpId="0" animBg="1"/>
      <p:bldP spid="26" grpId="0"/>
      <p:bldP spid="27"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Cyclone Thermal Symmetry</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lvl="0" algn="just">
              <a:lnSpc>
                <a:spcPct val="100000"/>
              </a:lnSpc>
              <a:spcBef>
                <a:spcPts val="1800"/>
              </a:spcBef>
            </a:pPr>
            <a:r>
              <a:rPr lang="en-US" altLang="zh-TW" sz="2300" dirty="0">
                <a:solidFill>
                  <a:prstClr val="black"/>
                </a:solidFill>
              </a:rPr>
              <a:t>A mature tropical cyclone has a value for B that is approximately zero (i.e. thermally symmetric or nonfrontal), while a developing extratropical cyclone has a large positive value for B (i.e. thermally asymmetric or frontal) </a:t>
            </a:r>
            <a:r>
              <a:rPr lang="en-US" altLang="zh-TW" sz="1800" dirty="0">
                <a:solidFill>
                  <a:prstClr val="black"/>
                </a:solidFill>
              </a:rPr>
              <a:t>(Hart 2003)</a:t>
            </a:r>
            <a:r>
              <a:rPr lang="en-US" altLang="zh-TW" sz="2300" dirty="0">
                <a:solidFill>
                  <a:prstClr val="black"/>
                </a:solidFill>
              </a:rPr>
              <a:t>.</a:t>
            </a:r>
          </a:p>
          <a:p>
            <a:pPr lvl="0" algn="just">
              <a:lnSpc>
                <a:spcPct val="100000"/>
              </a:lnSpc>
              <a:spcBef>
                <a:spcPts val="1200"/>
              </a:spcBef>
            </a:pPr>
            <a:r>
              <a:rPr lang="en-US" altLang="zh-TW" sz="2300" dirty="0">
                <a:solidFill>
                  <a:prstClr val="black"/>
                </a:solidFill>
              </a:rPr>
              <a:t>In fact, this parameter measures a </a:t>
            </a:r>
            <a:r>
              <a:rPr lang="en-US" altLang="zh-TW" sz="2300" b="1" dirty="0">
                <a:solidFill>
                  <a:srgbClr val="FF0000"/>
                </a:solidFill>
              </a:rPr>
              <a:t>gradient of mean layer temperature </a:t>
            </a:r>
            <a:r>
              <a:rPr lang="en-US" altLang="zh-TW" sz="2300" b="1" u="heavy" dirty="0">
                <a:solidFill>
                  <a:prstClr val="black"/>
                </a:solidFill>
              </a:rPr>
              <a:t>perpendicular</a:t>
            </a:r>
            <a:r>
              <a:rPr lang="en-US" altLang="zh-TW" sz="2300" dirty="0">
                <a:solidFill>
                  <a:prstClr val="black"/>
                </a:solidFill>
              </a:rPr>
              <a:t> to the motion of the storm </a:t>
            </a:r>
            <a:r>
              <a:rPr lang="en-US" altLang="zh-TW" sz="1800" dirty="0">
                <a:solidFill>
                  <a:prstClr val="black"/>
                </a:solidFill>
              </a:rPr>
              <a:t>(Hart 2003)</a:t>
            </a:r>
            <a:r>
              <a:rPr lang="en-US" altLang="zh-TW" sz="2300" dirty="0">
                <a:solidFill>
                  <a:prstClr val="black"/>
                </a:solidFill>
              </a:rPr>
              <a:t>. </a:t>
            </a:r>
          </a:p>
          <a:p>
            <a:pPr algn="just">
              <a:lnSpc>
                <a:spcPct val="100000"/>
              </a:lnSpc>
              <a:spcBef>
                <a:spcPts val="1800"/>
              </a:spcBef>
            </a:pPr>
            <a:endParaRPr lang="en-US" altLang="zh-TW" sz="2300" dirty="0"/>
          </a:p>
          <a:p>
            <a:pPr algn="just">
              <a:lnSpc>
                <a:spcPct val="100000"/>
              </a:lnSpc>
              <a:spcBef>
                <a:spcPts val="1800"/>
              </a:spcBef>
            </a:pPr>
            <a:endParaRPr lang="en-US" altLang="zh-TW" sz="2300" dirty="0"/>
          </a:p>
          <a:p>
            <a:pPr algn="just">
              <a:lnSpc>
                <a:spcPct val="100000"/>
              </a:lnSpc>
              <a:spcBef>
                <a:spcPts val="1800"/>
              </a:spcBef>
            </a:pPr>
            <a:endParaRPr lang="en-US" altLang="zh-TW" sz="2300" dirty="0"/>
          </a:p>
          <a:p>
            <a:pPr algn="just">
              <a:lnSpc>
                <a:spcPct val="100000"/>
              </a:lnSpc>
              <a:spcBef>
                <a:spcPts val="1800"/>
              </a:spcBef>
            </a:pPr>
            <a:endParaRPr lang="en-US" altLang="zh-TW" sz="2300" dirty="0"/>
          </a:p>
          <a:p>
            <a:pPr algn="just">
              <a:lnSpc>
                <a:spcPct val="100000"/>
              </a:lnSpc>
              <a:spcBef>
                <a:spcPts val="1800"/>
              </a:spcBef>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5D0CFAF3-A51A-4B7F-8142-B68C3AA3C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860" y="2929577"/>
            <a:ext cx="4388076" cy="3124361"/>
          </a:xfrm>
          <a:prstGeom prst="rect">
            <a:avLst/>
          </a:prstGeom>
        </p:spPr>
      </p:pic>
      <p:sp>
        <p:nvSpPr>
          <p:cNvPr id="7" name="箭號: 向右 6">
            <a:extLst>
              <a:ext uri="{FF2B5EF4-FFF2-40B4-BE49-F238E27FC236}">
                <a16:creationId xmlns:a16="http://schemas.microsoft.com/office/drawing/2014/main" id="{E96B9919-1AD7-4BAF-9EE8-0661FAE43975}"/>
              </a:ext>
            </a:extLst>
          </p:cNvPr>
          <p:cNvSpPr/>
          <p:nvPr/>
        </p:nvSpPr>
        <p:spPr>
          <a:xfrm rot="11682713">
            <a:off x="2821451" y="4363138"/>
            <a:ext cx="1080654" cy="3693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AC3E972C-2C72-40C1-B4C5-B825CDA0546F}"/>
              </a:ext>
            </a:extLst>
          </p:cNvPr>
          <p:cNvSpPr txBox="1"/>
          <p:nvPr/>
        </p:nvSpPr>
        <p:spPr>
          <a:xfrm>
            <a:off x="2982403" y="3718882"/>
            <a:ext cx="396000" cy="369332"/>
          </a:xfrm>
          <a:prstGeom prst="rect">
            <a:avLst/>
          </a:prstGeom>
          <a:noFill/>
        </p:spPr>
        <p:txBody>
          <a:bodyPr wrap="square" rtlCol="0">
            <a:spAutoFit/>
          </a:bodyPr>
          <a:lstStyle/>
          <a:p>
            <a:r>
              <a:rPr lang="en-US" altLang="zh-TW" b="1" dirty="0">
                <a:solidFill>
                  <a:srgbClr val="FF0000"/>
                </a:solidFill>
              </a:rPr>
              <a:t>W</a:t>
            </a:r>
            <a:endParaRPr lang="zh-TW" altLang="en-US" b="1" dirty="0">
              <a:solidFill>
                <a:srgbClr val="FF0000"/>
              </a:solidFill>
            </a:endParaRPr>
          </a:p>
        </p:txBody>
      </p:sp>
      <p:sp>
        <p:nvSpPr>
          <p:cNvPr id="9" name="文字方塊 8">
            <a:extLst>
              <a:ext uri="{FF2B5EF4-FFF2-40B4-BE49-F238E27FC236}">
                <a16:creationId xmlns:a16="http://schemas.microsoft.com/office/drawing/2014/main" id="{E8E9E02B-DBDA-4A98-8512-E99872511DD2}"/>
              </a:ext>
            </a:extLst>
          </p:cNvPr>
          <p:cNvSpPr txBox="1"/>
          <p:nvPr/>
        </p:nvSpPr>
        <p:spPr>
          <a:xfrm>
            <a:off x="2818920" y="4920600"/>
            <a:ext cx="396000" cy="369332"/>
          </a:xfrm>
          <a:prstGeom prst="rect">
            <a:avLst/>
          </a:prstGeom>
          <a:noFill/>
        </p:spPr>
        <p:txBody>
          <a:bodyPr wrap="square" rtlCol="0">
            <a:spAutoFit/>
          </a:bodyPr>
          <a:lstStyle/>
          <a:p>
            <a:r>
              <a:rPr lang="en-US" altLang="zh-TW" b="1" dirty="0">
                <a:solidFill>
                  <a:srgbClr val="0070C0"/>
                </a:solidFill>
              </a:rPr>
              <a:t>K</a:t>
            </a:r>
            <a:endParaRPr lang="zh-TW" altLang="en-US" b="1" dirty="0">
              <a:solidFill>
                <a:srgbClr val="0070C0"/>
              </a:solidFill>
            </a:endParaRPr>
          </a:p>
        </p:txBody>
      </p:sp>
      <p:sp>
        <p:nvSpPr>
          <p:cNvPr id="10" name="箭號: 向右 9">
            <a:extLst>
              <a:ext uri="{FF2B5EF4-FFF2-40B4-BE49-F238E27FC236}">
                <a16:creationId xmlns:a16="http://schemas.microsoft.com/office/drawing/2014/main" id="{F9E14B9D-61A8-4174-A61F-794008ADCB03}"/>
              </a:ext>
            </a:extLst>
          </p:cNvPr>
          <p:cNvSpPr/>
          <p:nvPr/>
        </p:nvSpPr>
        <p:spPr>
          <a:xfrm rot="17069800">
            <a:off x="3385064" y="4474511"/>
            <a:ext cx="504000" cy="2723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11" name="文字方塊 10">
                <a:extLst>
                  <a:ext uri="{FF2B5EF4-FFF2-40B4-BE49-F238E27FC236}">
                    <a16:creationId xmlns:a16="http://schemas.microsoft.com/office/drawing/2014/main" id="{CE78B9A9-D40F-4D05-9720-D110FA2A1EFF}"/>
                  </a:ext>
                </a:extLst>
              </p:cNvPr>
              <p:cNvSpPr txBox="1"/>
              <p:nvPr/>
            </p:nvSpPr>
            <p:spPr>
              <a:xfrm>
                <a:off x="3480231" y="4072243"/>
                <a:ext cx="50707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zh-TW" altLang="en-US" b="1" i="1" smtClean="0">
                          <a:solidFill>
                            <a:srgbClr val="C00000"/>
                          </a:solidFill>
                          <a:latin typeface="Cambria Math" panose="02040503050406030204" pitchFamily="18" charset="0"/>
                        </a:rPr>
                        <m:t>𝛁</m:t>
                      </m:r>
                      <m:r>
                        <a:rPr lang="en-US" altLang="zh-TW" b="1" i="1" smtClean="0">
                          <a:solidFill>
                            <a:srgbClr val="C00000"/>
                          </a:solidFill>
                          <a:latin typeface="Cambria Math" panose="02040503050406030204" pitchFamily="18" charset="0"/>
                        </a:rPr>
                        <m:t>𝑻</m:t>
                      </m:r>
                    </m:oMath>
                  </m:oMathPara>
                </a14:m>
                <a:endParaRPr lang="zh-TW" altLang="en-US" b="1" dirty="0">
                  <a:solidFill>
                    <a:srgbClr val="C00000"/>
                  </a:solidFill>
                </a:endParaRPr>
              </a:p>
            </p:txBody>
          </p:sp>
        </mc:Choice>
        <mc:Fallback>
          <p:sp>
            <p:nvSpPr>
              <p:cNvPr id="11" name="文字方塊 10">
                <a:extLst>
                  <a:ext uri="{FF2B5EF4-FFF2-40B4-BE49-F238E27FC236}">
                    <a16:creationId xmlns:a16="http://schemas.microsoft.com/office/drawing/2014/main" id="{CE78B9A9-D40F-4D05-9720-D110FA2A1EFF}"/>
                  </a:ext>
                </a:extLst>
              </p:cNvPr>
              <p:cNvSpPr txBox="1">
                <a:spLocks noRot="1" noChangeAspect="1" noMove="1" noResize="1" noEditPoints="1" noAdjustHandles="1" noChangeArrowheads="1" noChangeShapeType="1" noTextEdit="1"/>
              </p:cNvSpPr>
              <p:nvPr/>
            </p:nvSpPr>
            <p:spPr>
              <a:xfrm>
                <a:off x="3480231" y="4072243"/>
                <a:ext cx="507076" cy="369332"/>
              </a:xfrm>
              <a:prstGeom prst="rect">
                <a:avLst/>
              </a:prstGeom>
              <a:blipFill>
                <a:blip r:embed="rId4"/>
                <a:stretch>
                  <a:fillRect/>
                </a:stretch>
              </a:blipFill>
            </p:spPr>
            <p:txBody>
              <a:bodyPr/>
              <a:lstStyle/>
              <a:p>
                <a:r>
                  <a:rPr lang="zh-TW" altLang="en-US">
                    <a:noFill/>
                  </a:rPr>
                  <a:t> </a:t>
                </a:r>
              </a:p>
            </p:txBody>
          </p:sp>
        </mc:Fallback>
      </mc:AlternateContent>
      <p:pic>
        <p:nvPicPr>
          <p:cNvPr id="12" name="圖片 11">
            <a:extLst>
              <a:ext uri="{FF2B5EF4-FFF2-40B4-BE49-F238E27FC236}">
                <a16:creationId xmlns:a16="http://schemas.microsoft.com/office/drawing/2014/main" id="{EB6E9F0F-75B1-4D81-9E45-AFB4B1A7C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935" y="2929138"/>
            <a:ext cx="4391267" cy="3124800"/>
          </a:xfrm>
          <a:prstGeom prst="rect">
            <a:avLst/>
          </a:prstGeom>
        </p:spPr>
      </p:pic>
      <p:sp>
        <p:nvSpPr>
          <p:cNvPr id="13" name="文字方塊 12">
            <a:extLst>
              <a:ext uri="{FF2B5EF4-FFF2-40B4-BE49-F238E27FC236}">
                <a16:creationId xmlns:a16="http://schemas.microsoft.com/office/drawing/2014/main" id="{EF9B00CD-3808-4BFE-B8DC-1634A41C8AE8}"/>
              </a:ext>
            </a:extLst>
          </p:cNvPr>
          <p:cNvSpPr txBox="1"/>
          <p:nvPr/>
        </p:nvSpPr>
        <p:spPr>
          <a:xfrm>
            <a:off x="10087201" y="5793790"/>
            <a:ext cx="1188000" cy="369332"/>
          </a:xfrm>
          <a:prstGeom prst="rect">
            <a:avLst/>
          </a:prstGeom>
          <a:noFill/>
        </p:spPr>
        <p:txBody>
          <a:bodyPr wrap="square" rtlCol="0">
            <a:spAutoFit/>
          </a:bodyPr>
          <a:lstStyle/>
          <a:p>
            <a:r>
              <a:rPr lang="en-US" altLang="zh-TW" dirty="0"/>
              <a:t>Hart (2003)</a:t>
            </a:r>
            <a:endParaRPr lang="zh-TW" altLang="en-US" dirty="0"/>
          </a:p>
        </p:txBody>
      </p:sp>
      <p:sp>
        <p:nvSpPr>
          <p:cNvPr id="14" name="箭號: 向右 13">
            <a:extLst>
              <a:ext uri="{FF2B5EF4-FFF2-40B4-BE49-F238E27FC236}">
                <a16:creationId xmlns:a16="http://schemas.microsoft.com/office/drawing/2014/main" id="{4C20DF47-80C0-43CC-95A1-A63F5F785580}"/>
              </a:ext>
            </a:extLst>
          </p:cNvPr>
          <p:cNvSpPr/>
          <p:nvPr/>
        </p:nvSpPr>
        <p:spPr>
          <a:xfrm rot="17699401">
            <a:off x="7258722" y="4372158"/>
            <a:ext cx="1080654" cy="3693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E8D1FD65-4B7C-4DDC-B7E0-BB72AEDD9B60}"/>
              </a:ext>
            </a:extLst>
          </p:cNvPr>
          <p:cNvSpPr txBox="1"/>
          <p:nvPr/>
        </p:nvSpPr>
        <p:spPr>
          <a:xfrm>
            <a:off x="7542864" y="5074707"/>
            <a:ext cx="396000" cy="369332"/>
          </a:xfrm>
          <a:prstGeom prst="rect">
            <a:avLst/>
          </a:prstGeom>
          <a:noFill/>
        </p:spPr>
        <p:txBody>
          <a:bodyPr wrap="square" rtlCol="0">
            <a:spAutoFit/>
          </a:bodyPr>
          <a:lstStyle/>
          <a:p>
            <a:r>
              <a:rPr lang="en-US" altLang="zh-TW" b="1" dirty="0">
                <a:solidFill>
                  <a:srgbClr val="FF0000"/>
                </a:solidFill>
              </a:rPr>
              <a:t>W</a:t>
            </a:r>
            <a:endParaRPr lang="zh-TW" altLang="en-US" b="1" dirty="0">
              <a:solidFill>
                <a:srgbClr val="FF0000"/>
              </a:solidFill>
            </a:endParaRPr>
          </a:p>
        </p:txBody>
      </p:sp>
      <p:sp>
        <p:nvSpPr>
          <p:cNvPr id="16" name="文字方塊 15">
            <a:extLst>
              <a:ext uri="{FF2B5EF4-FFF2-40B4-BE49-F238E27FC236}">
                <a16:creationId xmlns:a16="http://schemas.microsoft.com/office/drawing/2014/main" id="{7DDD59C5-AFFB-48D1-AAC6-A4EC3561A745}"/>
              </a:ext>
            </a:extLst>
          </p:cNvPr>
          <p:cNvSpPr txBox="1"/>
          <p:nvPr/>
        </p:nvSpPr>
        <p:spPr>
          <a:xfrm>
            <a:off x="7189357" y="4930132"/>
            <a:ext cx="396000" cy="369332"/>
          </a:xfrm>
          <a:prstGeom prst="rect">
            <a:avLst/>
          </a:prstGeom>
          <a:noFill/>
        </p:spPr>
        <p:txBody>
          <a:bodyPr wrap="square" rtlCol="0">
            <a:spAutoFit/>
          </a:bodyPr>
          <a:lstStyle/>
          <a:p>
            <a:r>
              <a:rPr lang="en-US" altLang="zh-TW" b="1" dirty="0">
                <a:solidFill>
                  <a:srgbClr val="0070C0"/>
                </a:solidFill>
              </a:rPr>
              <a:t>K</a:t>
            </a:r>
            <a:endParaRPr lang="zh-TW" altLang="en-US" b="1" dirty="0">
              <a:solidFill>
                <a:srgbClr val="0070C0"/>
              </a:solidFill>
            </a:endParaRPr>
          </a:p>
        </p:txBody>
      </p:sp>
      <p:sp>
        <p:nvSpPr>
          <p:cNvPr id="17" name="箭號: 向右 16">
            <a:extLst>
              <a:ext uri="{FF2B5EF4-FFF2-40B4-BE49-F238E27FC236}">
                <a16:creationId xmlns:a16="http://schemas.microsoft.com/office/drawing/2014/main" id="{30023AC9-55A0-451D-9708-1711A66E03B3}"/>
              </a:ext>
            </a:extLst>
          </p:cNvPr>
          <p:cNvSpPr/>
          <p:nvPr/>
        </p:nvSpPr>
        <p:spPr>
          <a:xfrm rot="1509952">
            <a:off x="7202988" y="4451375"/>
            <a:ext cx="1080654" cy="2723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18" name="文字方塊 17">
                <a:extLst>
                  <a:ext uri="{FF2B5EF4-FFF2-40B4-BE49-F238E27FC236}">
                    <a16:creationId xmlns:a16="http://schemas.microsoft.com/office/drawing/2014/main" id="{D44DF964-F7E7-4EE3-8C25-A7B3889BFABA}"/>
                  </a:ext>
                </a:extLst>
              </p:cNvPr>
              <p:cNvSpPr txBox="1"/>
              <p:nvPr/>
            </p:nvSpPr>
            <p:spPr>
              <a:xfrm>
                <a:off x="8205087" y="4720529"/>
                <a:ext cx="50707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zh-TW" altLang="en-US" b="1" i="1" smtClean="0">
                          <a:solidFill>
                            <a:srgbClr val="C00000"/>
                          </a:solidFill>
                          <a:latin typeface="Cambria Math" panose="02040503050406030204" pitchFamily="18" charset="0"/>
                        </a:rPr>
                        <m:t>𝛁</m:t>
                      </m:r>
                      <m:r>
                        <a:rPr lang="en-US" altLang="zh-TW" b="1" i="1" smtClean="0">
                          <a:solidFill>
                            <a:srgbClr val="C00000"/>
                          </a:solidFill>
                          <a:latin typeface="Cambria Math" panose="02040503050406030204" pitchFamily="18" charset="0"/>
                        </a:rPr>
                        <m:t>𝑻</m:t>
                      </m:r>
                    </m:oMath>
                  </m:oMathPara>
                </a14:m>
                <a:endParaRPr lang="zh-TW" altLang="en-US" b="1" dirty="0">
                  <a:solidFill>
                    <a:srgbClr val="C00000"/>
                  </a:solidFill>
                </a:endParaRPr>
              </a:p>
            </p:txBody>
          </p:sp>
        </mc:Choice>
        <mc:Fallback>
          <p:sp>
            <p:nvSpPr>
              <p:cNvPr id="18" name="文字方塊 17">
                <a:extLst>
                  <a:ext uri="{FF2B5EF4-FFF2-40B4-BE49-F238E27FC236}">
                    <a16:creationId xmlns:a16="http://schemas.microsoft.com/office/drawing/2014/main" id="{D44DF964-F7E7-4EE3-8C25-A7B3889BFABA}"/>
                  </a:ext>
                </a:extLst>
              </p:cNvPr>
              <p:cNvSpPr txBox="1">
                <a:spLocks noRot="1" noChangeAspect="1" noMove="1" noResize="1" noEditPoints="1" noAdjustHandles="1" noChangeArrowheads="1" noChangeShapeType="1" noTextEdit="1"/>
              </p:cNvSpPr>
              <p:nvPr/>
            </p:nvSpPr>
            <p:spPr>
              <a:xfrm>
                <a:off x="8205087" y="4720529"/>
                <a:ext cx="507076" cy="369332"/>
              </a:xfrm>
              <a:prstGeom prst="rect">
                <a:avLst/>
              </a:prstGeom>
              <a:blipFill>
                <a:blip r:embed="rId6"/>
                <a:stretch>
                  <a:fillRect/>
                </a:stretch>
              </a:blipFill>
            </p:spPr>
            <p:txBody>
              <a:bodyPr/>
              <a:lstStyle/>
              <a:p>
                <a:r>
                  <a:rPr lang="zh-TW" altLang="en-US">
                    <a:noFill/>
                  </a:rPr>
                  <a:t> </a:t>
                </a:r>
              </a:p>
            </p:txBody>
          </p:sp>
        </mc:Fallback>
      </mc:AlternateContent>
      <p:grpSp>
        <p:nvGrpSpPr>
          <p:cNvPr id="4" name="群組 3">
            <a:extLst>
              <a:ext uri="{FF2B5EF4-FFF2-40B4-BE49-F238E27FC236}">
                <a16:creationId xmlns:a16="http://schemas.microsoft.com/office/drawing/2014/main" id="{991096BC-ADBC-4822-AD79-F9825A3933E8}"/>
              </a:ext>
            </a:extLst>
          </p:cNvPr>
          <p:cNvGrpSpPr/>
          <p:nvPr/>
        </p:nvGrpSpPr>
        <p:grpSpPr>
          <a:xfrm>
            <a:off x="1853252" y="6125983"/>
            <a:ext cx="7745654" cy="646331"/>
            <a:chOff x="1853252" y="6125983"/>
            <a:chExt cx="7745654" cy="646331"/>
          </a:xfrm>
        </p:grpSpPr>
        <p:sp>
          <p:nvSpPr>
            <p:cNvPr id="21" name="矩形: 圓角 20">
              <a:extLst>
                <a:ext uri="{FF2B5EF4-FFF2-40B4-BE49-F238E27FC236}">
                  <a16:creationId xmlns:a16="http://schemas.microsoft.com/office/drawing/2014/main" id="{E50D774E-9F55-425E-AC1B-A88932FDE978}"/>
                </a:ext>
              </a:extLst>
            </p:cNvPr>
            <p:cNvSpPr/>
            <p:nvPr/>
          </p:nvSpPr>
          <p:spPr>
            <a:xfrm>
              <a:off x="1853252" y="6161193"/>
              <a:ext cx="7737344" cy="587810"/>
            </a:xfrm>
            <a:prstGeom prst="roundRect">
              <a:avLst/>
            </a:prstGeom>
            <a:solidFill>
              <a:srgbClr val="0070C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F86FB778-42D6-451E-A8DD-E5A2F6495714}"/>
                </a:ext>
              </a:extLst>
            </p:cNvPr>
            <p:cNvSpPr txBox="1"/>
            <p:nvPr/>
          </p:nvSpPr>
          <p:spPr>
            <a:xfrm>
              <a:off x="1861562" y="6125983"/>
              <a:ext cx="7737344" cy="646331"/>
            </a:xfrm>
            <a:prstGeom prst="rect">
              <a:avLst/>
            </a:prstGeom>
            <a:noFill/>
          </p:spPr>
          <p:txBody>
            <a:bodyPr wrap="square" rtlCol="0">
              <a:spAutoFit/>
            </a:bodyPr>
            <a:lstStyle/>
            <a:p>
              <a:pPr lvl="0" algn="just">
                <a:lnSpc>
                  <a:spcPct val="100000"/>
                </a:lnSpc>
                <a:spcBef>
                  <a:spcPts val="1800"/>
                </a:spcBef>
              </a:pPr>
              <a:r>
                <a:rPr lang="en-US" altLang="zh-TW" sz="1800" dirty="0"/>
                <a:t>A positive value of B indicates </a:t>
              </a:r>
              <a:r>
                <a:rPr lang="en-US" altLang="zh-TW" sz="1800" b="1" dirty="0">
                  <a:solidFill>
                    <a:srgbClr val="FF0000"/>
                  </a:solidFill>
                </a:rPr>
                <a:t>cold air left</a:t>
              </a:r>
              <a:r>
                <a:rPr lang="en-US" altLang="zh-TW" sz="1800" dirty="0"/>
                <a:t> and </a:t>
              </a:r>
              <a:r>
                <a:rPr lang="en-US" altLang="zh-TW" sz="1800" b="1" dirty="0">
                  <a:solidFill>
                    <a:srgbClr val="FF0000"/>
                  </a:solidFill>
                </a:rPr>
                <a:t>warm air right</a:t>
              </a:r>
              <a:r>
                <a:rPr lang="en-US" altLang="zh-TW" sz="1800" dirty="0"/>
                <a:t> of the cyclone track for the Northern Hemisphere, consistent with the thermal wind relationship.</a:t>
              </a:r>
            </a:p>
          </p:txBody>
        </p:sp>
      </p:grpSp>
    </p:spTree>
    <p:extLst>
      <p:ext uri="{BB962C8B-B14F-4D97-AF65-F5344CB8AC3E}">
        <p14:creationId xmlns:p14="http://schemas.microsoft.com/office/powerpoint/2010/main" val="3108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5" grpId="0"/>
      <p:bldP spid="16" grpId="0"/>
      <p:bldP spid="17"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Cyclone Thermal Wind: Cold vs. Warm Core</a:t>
            </a:r>
            <a:endParaRPr lang="zh-TW" altLang="en-US" dirty="0">
              <a:latin typeface="+mn-lt"/>
            </a:endParaRP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713056"/>
              </a:xfrm>
            </p:spPr>
            <p:txBody>
              <a:bodyPr>
                <a:normAutofit/>
              </a:bodyPr>
              <a:lstStyle/>
              <a:p>
                <a:pPr algn="just">
                  <a:lnSpc>
                    <a:spcPct val="100000"/>
                  </a:lnSpc>
                </a:pPr>
                <a:r>
                  <a:rPr lang="en-US" altLang="zh-TW" sz="2300" dirty="0"/>
                  <a:t>The determination of cold- versus warm-core vertical structure is the distinction of whether </a:t>
                </a:r>
                <a:r>
                  <a:rPr lang="en-US" altLang="zh-TW" sz="2300" b="1" dirty="0">
                    <a:solidFill>
                      <a:srgbClr val="7030A0"/>
                    </a:solidFill>
                  </a:rPr>
                  <a:t>the magnitude of the geostrophic wind above the surface cyclone center</a:t>
                </a:r>
                <a:r>
                  <a:rPr lang="en-US" altLang="zh-TW" sz="2300" b="1" dirty="0"/>
                  <a:t> </a:t>
                </a:r>
                <a:r>
                  <a:rPr lang="en-US" altLang="zh-TW" sz="2300" b="1" dirty="0">
                    <a:solidFill>
                      <a:srgbClr val="0070C0"/>
                    </a:solidFill>
                  </a:rPr>
                  <a:t>increases (cold core)</a:t>
                </a:r>
                <a:r>
                  <a:rPr lang="en-US" altLang="zh-TW" sz="2300" dirty="0"/>
                  <a:t> </a:t>
                </a:r>
                <a:r>
                  <a:rPr lang="en-US" altLang="zh-TW" sz="2300" b="1" dirty="0">
                    <a:solidFill>
                      <a:srgbClr val="7030A0"/>
                    </a:solidFill>
                  </a:rPr>
                  <a:t>or</a:t>
                </a:r>
                <a:r>
                  <a:rPr lang="en-US" altLang="zh-TW" sz="2300" dirty="0"/>
                  <a:t> </a:t>
                </a:r>
                <a:r>
                  <a:rPr lang="en-US" altLang="zh-TW" sz="2300" b="1" dirty="0">
                    <a:solidFill>
                      <a:srgbClr val="FF0000"/>
                    </a:solidFill>
                  </a:rPr>
                  <a:t>decreases (warm core)</a:t>
                </a:r>
                <a:r>
                  <a:rPr lang="en-US" altLang="zh-TW" sz="2300" dirty="0"/>
                  <a:t> </a:t>
                </a:r>
                <a:r>
                  <a:rPr lang="en-US" altLang="zh-TW" sz="2300" b="1" dirty="0">
                    <a:solidFill>
                      <a:srgbClr val="7030A0"/>
                    </a:solidFill>
                  </a:rPr>
                  <a:t>with height </a:t>
                </a: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(Hart 2003)</a:t>
                </a:r>
                <a:r>
                  <a:rPr lang="en-US" altLang="zh-TW" sz="2300" dirty="0"/>
                  <a:t>.</a:t>
                </a:r>
              </a:p>
              <a:p>
                <a:pPr algn="just">
                  <a:lnSpc>
                    <a:spcPct val="100000"/>
                  </a:lnSpc>
                  <a:spcBef>
                    <a:spcPts val="1800"/>
                  </a:spcBef>
                </a:pPr>
                <a:r>
                  <a:rPr lang="en-US" altLang="zh-TW" sz="2300" dirty="0"/>
                  <a:t>Hence, we can use the “</a:t>
                </a:r>
                <a:r>
                  <a:rPr lang="en-US" altLang="zh-TW" sz="2300" b="1" dirty="0">
                    <a:solidFill>
                      <a:srgbClr val="FF0000"/>
                    </a:solidFill>
                  </a:rPr>
                  <a:t>cyclone</a:t>
                </a:r>
                <a:r>
                  <a:rPr lang="en-US" altLang="zh-TW" sz="2300" dirty="0"/>
                  <a:t> </a:t>
                </a:r>
                <a:r>
                  <a:rPr lang="en-US" altLang="zh-TW" sz="2300" b="1" dirty="0">
                    <a:solidFill>
                      <a:srgbClr val="FF0000"/>
                    </a:solidFill>
                  </a:rPr>
                  <a:t>thermal wind (</a:t>
                </a:r>
                <a14:m>
                  <m:oMath xmlns:m="http://schemas.openxmlformats.org/officeDocument/2006/math">
                    <m:r>
                      <a:rPr lang="en-US" altLang="zh-TW" sz="2300" b="1" i="1" smtClean="0">
                        <a:solidFill>
                          <a:srgbClr val="FF0000"/>
                        </a:solidFill>
                        <a:latin typeface="Cambria Math" panose="02040503050406030204" pitchFamily="18" charset="0"/>
                      </a:rPr>
                      <m:t>−</m:t>
                    </m:r>
                    <m:sSubSup>
                      <m:sSubSupPr>
                        <m:ctrlPr>
                          <a:rPr lang="en-US" altLang="zh-TW" sz="2300" b="1" i="1" smtClean="0">
                            <a:solidFill>
                              <a:srgbClr val="FF0000"/>
                            </a:solidFill>
                            <a:latin typeface="Cambria Math" panose="02040503050406030204" pitchFamily="18" charset="0"/>
                          </a:rPr>
                        </m:ctrlPr>
                      </m:sSubSupPr>
                      <m:e>
                        <m:r>
                          <a:rPr lang="en-US" altLang="zh-TW" sz="2300" b="1" i="1" smtClean="0">
                            <a:solidFill>
                              <a:srgbClr val="FF0000"/>
                            </a:solidFill>
                            <a:latin typeface="Cambria Math" panose="02040503050406030204" pitchFamily="18" charset="0"/>
                          </a:rPr>
                          <m:t>𝑽</m:t>
                        </m:r>
                      </m:e>
                      <m:sub>
                        <m:r>
                          <a:rPr lang="en-US" altLang="zh-TW" sz="2300" b="1" i="1" smtClean="0">
                            <a:solidFill>
                              <a:srgbClr val="FF0000"/>
                            </a:solidFill>
                            <a:latin typeface="Cambria Math" panose="02040503050406030204" pitchFamily="18" charset="0"/>
                          </a:rPr>
                          <m:t>𝑻</m:t>
                        </m:r>
                      </m:sub>
                      <m:sup>
                        <m:r>
                          <a:rPr lang="en-US" altLang="zh-TW" sz="2300" b="1" i="1" smtClean="0">
                            <a:solidFill>
                              <a:srgbClr val="FF0000"/>
                            </a:solidFill>
                            <a:latin typeface="Cambria Math" panose="02040503050406030204" pitchFamily="18" charset="0"/>
                          </a:rPr>
                          <m:t>𝑳</m:t>
                        </m:r>
                      </m:sup>
                    </m:sSubSup>
                  </m:oMath>
                </a14:m>
                <a:r>
                  <a:rPr lang="en-US" altLang="zh-TW" sz="2300" b="1" dirty="0">
                    <a:solidFill>
                      <a:srgbClr val="FF0000"/>
                    </a:solidFill>
                  </a:rPr>
                  <a:t> and </a:t>
                </a:r>
                <a14:m>
                  <m:oMath xmlns:m="http://schemas.openxmlformats.org/officeDocument/2006/math">
                    <m:r>
                      <a:rPr lang="en-US" altLang="zh-TW" sz="2300" b="1" i="1">
                        <a:solidFill>
                          <a:srgbClr val="FF0000"/>
                        </a:solidFill>
                        <a:latin typeface="Cambria Math" panose="02040503050406030204" pitchFamily="18" charset="0"/>
                      </a:rPr>
                      <m:t>−</m:t>
                    </m:r>
                    <m:sSubSup>
                      <m:sSubSupPr>
                        <m:ctrlPr>
                          <a:rPr lang="en-US" altLang="zh-TW" sz="2300" b="1" i="1">
                            <a:solidFill>
                              <a:srgbClr val="FF0000"/>
                            </a:solidFill>
                            <a:latin typeface="Cambria Math" panose="02040503050406030204" pitchFamily="18" charset="0"/>
                          </a:rPr>
                        </m:ctrlPr>
                      </m:sSubSupPr>
                      <m:e>
                        <m:r>
                          <a:rPr lang="en-US" altLang="zh-TW" sz="2300" b="1" i="1">
                            <a:solidFill>
                              <a:srgbClr val="FF0000"/>
                            </a:solidFill>
                            <a:latin typeface="Cambria Math" panose="02040503050406030204" pitchFamily="18" charset="0"/>
                          </a:rPr>
                          <m:t>𝑽</m:t>
                        </m:r>
                      </m:e>
                      <m:sub>
                        <m:r>
                          <a:rPr lang="en-US" altLang="zh-TW" sz="2300" b="1" i="1">
                            <a:solidFill>
                              <a:srgbClr val="FF0000"/>
                            </a:solidFill>
                            <a:latin typeface="Cambria Math" panose="02040503050406030204" pitchFamily="18" charset="0"/>
                          </a:rPr>
                          <m:t>𝑻</m:t>
                        </m:r>
                      </m:sub>
                      <m:sup>
                        <m:r>
                          <a:rPr lang="en-US" altLang="zh-TW" sz="2300" b="1" i="1" smtClean="0">
                            <a:solidFill>
                              <a:srgbClr val="FF0000"/>
                            </a:solidFill>
                            <a:latin typeface="Cambria Math" panose="02040503050406030204" pitchFamily="18" charset="0"/>
                          </a:rPr>
                          <m:t>𝑼</m:t>
                        </m:r>
                      </m:sup>
                    </m:sSubSup>
                  </m:oMath>
                </a14:m>
                <a:r>
                  <a:rPr lang="en-US" altLang="zh-TW" sz="2300" b="1" dirty="0">
                    <a:solidFill>
                      <a:srgbClr val="FF0000"/>
                    </a:solidFill>
                  </a:rPr>
                  <a:t>)</a:t>
                </a:r>
                <a:r>
                  <a:rPr lang="en-US" altLang="zh-TW" sz="2300" dirty="0"/>
                  <a:t>” to  diagnose the cold- versus warm-core evolution of cyclones </a:t>
                </a:r>
                <a:r>
                  <a:rPr lang="en-US" altLang="zh-TW" sz="1800" dirty="0">
                    <a:solidFill>
                      <a:prstClr val="black"/>
                    </a:solidFill>
                  </a:rPr>
                  <a:t>(Hart 2003)</a:t>
                </a:r>
                <a:r>
                  <a:rPr lang="en-US" altLang="zh-TW" sz="2300" dirty="0"/>
                  <a:t>.</a:t>
                </a:r>
              </a:p>
              <a:p>
                <a:pPr algn="just">
                  <a:lnSpc>
                    <a:spcPct val="100000"/>
                  </a:lnSpc>
                  <a:spcBef>
                    <a:spcPts val="1800"/>
                  </a:spcBef>
                </a:pPr>
                <a:r>
                  <a:rPr lang="en-US" altLang="zh-TW" sz="2300" dirty="0"/>
                  <a:t>Warm-cold core distinction is made based upon the examination of two tropospheric layers of equal mass:  </a:t>
                </a:r>
                <a:r>
                  <a:rPr lang="en-US" altLang="zh-TW" sz="2300" b="1" dirty="0">
                    <a:solidFill>
                      <a:srgbClr val="00B050"/>
                    </a:solidFill>
                  </a:rPr>
                  <a:t>900~600 hPa</a:t>
                </a:r>
                <a:r>
                  <a:rPr lang="en-US" altLang="zh-TW" sz="2300" dirty="0"/>
                  <a:t> and </a:t>
                </a:r>
                <a:r>
                  <a:rPr lang="en-US" altLang="zh-TW" sz="2300" b="1" dirty="0">
                    <a:solidFill>
                      <a:srgbClr val="0070C0"/>
                    </a:solidFill>
                  </a:rPr>
                  <a:t>600~300 hPa</a:t>
                </a:r>
                <a:r>
                  <a:rPr lang="en-US" altLang="zh-TW" sz="2300" noProof="0" dirty="0"/>
                  <a:t>, </a:t>
                </a:r>
                <a:r>
                  <a:rPr lang="en-US" altLang="zh-TW" sz="2300" dirty="0"/>
                  <a:t>and this is also evaluated within a radius of 500 km </a:t>
                </a:r>
                <a:r>
                  <a:rPr lang="en-US" altLang="zh-TW" sz="1800" dirty="0">
                    <a:solidFill>
                      <a:prstClr val="black"/>
                    </a:solidFill>
                  </a:rPr>
                  <a:t>(Hart 2003)</a:t>
                </a:r>
                <a:r>
                  <a:rPr lang="en-US" altLang="zh-TW" sz="2300" dirty="0"/>
                  <a:t>.</a:t>
                </a:r>
              </a:p>
              <a:p>
                <a:pPr algn="just">
                  <a:lnSpc>
                    <a:spcPct val="100000"/>
                  </a:lnSpc>
                </a:pPr>
                <a:endParaRPr lang="en-US" altLang="zh-TW" sz="2300" dirty="0"/>
              </a:p>
              <a:p>
                <a:pPr algn="just">
                  <a:lnSpc>
                    <a:spcPct val="100000"/>
                  </a:lnSpc>
                </a:pPr>
                <a:endParaRPr lang="en-US" altLang="zh-TW" sz="2300" dirty="0"/>
              </a:p>
            </p:txBody>
          </p:sp>
        </mc:Choice>
        <mc:Fallback>
          <p:sp>
            <p:nvSpPr>
              <p:cNvPr id="3" name="內容版面配置區 2">
                <a:extLst>
                  <a:ext uri="{FF2B5EF4-FFF2-40B4-BE49-F238E27FC236}">
                    <a16:creationId xmlns:a16="http://schemas.microsoft.com/office/drawing/2014/main" id="{1B0E914B-7227-4B45-80E5-D1FFD12A2B2C}"/>
                  </a:ext>
                </a:extLst>
              </p:cNvPr>
              <p:cNvSpPr>
                <a:spLocks noGrp="1" noRot="1" noChangeAspect="1" noMove="1" noResize="1" noEditPoints="1" noAdjustHandles="1" noChangeArrowheads="1" noChangeShapeType="1" noTextEdit="1"/>
              </p:cNvSpPr>
              <p:nvPr>
                <p:ph idx="1"/>
              </p:nvPr>
            </p:nvSpPr>
            <p:spPr>
              <a:xfrm>
                <a:off x="284400" y="907200"/>
                <a:ext cx="11584800" cy="5713056"/>
              </a:xfrm>
              <a:blipFill>
                <a:blip r:embed="rId3"/>
                <a:stretch>
                  <a:fillRect l="-632" t="-854" r="-737"/>
                </a:stretch>
              </a:blipFill>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6" name="直線單箭頭接點 5">
            <a:extLst>
              <a:ext uri="{FF2B5EF4-FFF2-40B4-BE49-F238E27FC236}">
                <a16:creationId xmlns:a16="http://schemas.microsoft.com/office/drawing/2014/main" id="{E75F7BC4-1594-491F-A336-801A775CA064}"/>
              </a:ext>
            </a:extLst>
          </p:cNvPr>
          <p:cNvCxnSpPr>
            <a:cxnSpLocks/>
          </p:cNvCxnSpPr>
          <p:nvPr/>
        </p:nvCxnSpPr>
        <p:spPr>
          <a:xfrm>
            <a:off x="2696807" y="3922191"/>
            <a:ext cx="0" cy="4896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38104048-E158-429D-8A7E-B1EF80801BD9}"/>
              </a:ext>
            </a:extLst>
          </p:cNvPr>
          <p:cNvCxnSpPr>
            <a:cxnSpLocks/>
          </p:cNvCxnSpPr>
          <p:nvPr/>
        </p:nvCxnSpPr>
        <p:spPr>
          <a:xfrm>
            <a:off x="4852575" y="3922191"/>
            <a:ext cx="0" cy="4896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文字方塊 3">
                <a:extLst>
                  <a:ext uri="{FF2B5EF4-FFF2-40B4-BE49-F238E27FC236}">
                    <a16:creationId xmlns:a16="http://schemas.microsoft.com/office/drawing/2014/main" id="{65763976-C7A3-430E-ACE7-17844B06AB02}"/>
                  </a:ext>
                </a:extLst>
              </p:cNvPr>
              <p:cNvSpPr txBox="1"/>
              <p:nvPr/>
            </p:nvSpPr>
            <p:spPr>
              <a:xfrm>
                <a:off x="2335878" y="4438995"/>
                <a:ext cx="565265" cy="38459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TW" sz="1800" b="1" i="1" smtClean="0">
                          <a:solidFill>
                            <a:srgbClr val="00B050"/>
                          </a:solidFill>
                          <a:latin typeface="Cambria Math" panose="02040503050406030204" pitchFamily="18" charset="0"/>
                        </a:rPr>
                        <m:t>−</m:t>
                      </m:r>
                      <m:sSubSup>
                        <m:sSubSupPr>
                          <m:ctrlPr>
                            <a:rPr lang="en-US" altLang="zh-TW" sz="1800" b="1" i="1" smtClean="0">
                              <a:solidFill>
                                <a:srgbClr val="00B050"/>
                              </a:solidFill>
                              <a:latin typeface="Cambria Math" panose="02040503050406030204" pitchFamily="18" charset="0"/>
                            </a:rPr>
                          </m:ctrlPr>
                        </m:sSubSupPr>
                        <m:e>
                          <m:r>
                            <a:rPr lang="en-US" altLang="zh-TW" sz="1800" b="1" i="1" smtClean="0">
                              <a:solidFill>
                                <a:srgbClr val="00B050"/>
                              </a:solidFill>
                              <a:latin typeface="Cambria Math" panose="02040503050406030204" pitchFamily="18" charset="0"/>
                            </a:rPr>
                            <m:t>𝑽</m:t>
                          </m:r>
                        </m:e>
                        <m:sub>
                          <m:r>
                            <a:rPr lang="en-US" altLang="zh-TW" sz="1800" b="1" i="1" smtClean="0">
                              <a:solidFill>
                                <a:srgbClr val="00B050"/>
                              </a:solidFill>
                              <a:latin typeface="Cambria Math" panose="02040503050406030204" pitchFamily="18" charset="0"/>
                            </a:rPr>
                            <m:t>𝑻</m:t>
                          </m:r>
                        </m:sub>
                        <m:sup>
                          <m:r>
                            <a:rPr lang="en-US" altLang="zh-TW" sz="1800" b="1" i="1" smtClean="0">
                              <a:solidFill>
                                <a:srgbClr val="00B050"/>
                              </a:solidFill>
                              <a:latin typeface="Cambria Math" panose="02040503050406030204" pitchFamily="18" charset="0"/>
                            </a:rPr>
                            <m:t>𝑳</m:t>
                          </m:r>
                        </m:sup>
                      </m:sSubSup>
                    </m:oMath>
                  </m:oMathPara>
                </a14:m>
                <a:endParaRPr lang="zh-TW" altLang="en-US" dirty="0"/>
              </a:p>
            </p:txBody>
          </p:sp>
        </mc:Choice>
        <mc:Fallback>
          <p:sp>
            <p:nvSpPr>
              <p:cNvPr id="4" name="文字方塊 3">
                <a:extLst>
                  <a:ext uri="{FF2B5EF4-FFF2-40B4-BE49-F238E27FC236}">
                    <a16:creationId xmlns:a16="http://schemas.microsoft.com/office/drawing/2014/main" id="{65763976-C7A3-430E-ACE7-17844B06AB02}"/>
                  </a:ext>
                </a:extLst>
              </p:cNvPr>
              <p:cNvSpPr txBox="1">
                <a:spLocks noRot="1" noChangeAspect="1" noMove="1" noResize="1" noEditPoints="1" noAdjustHandles="1" noChangeArrowheads="1" noChangeShapeType="1" noTextEdit="1"/>
              </p:cNvSpPr>
              <p:nvPr/>
            </p:nvSpPr>
            <p:spPr>
              <a:xfrm>
                <a:off x="2335878" y="4438995"/>
                <a:ext cx="565265" cy="384592"/>
              </a:xfrm>
              <a:prstGeom prst="rect">
                <a:avLst/>
              </a:prstGeom>
              <a:blipFill>
                <a:blip r:embed="rId4"/>
                <a:stretch>
                  <a:fillRect r="-2151" b="-317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文字方塊 7">
                <a:extLst>
                  <a:ext uri="{FF2B5EF4-FFF2-40B4-BE49-F238E27FC236}">
                    <a16:creationId xmlns:a16="http://schemas.microsoft.com/office/drawing/2014/main" id="{5146BF3B-6BF5-43EC-85AF-DA7F66CA1F80}"/>
                  </a:ext>
                </a:extLst>
              </p:cNvPr>
              <p:cNvSpPr txBox="1"/>
              <p:nvPr/>
            </p:nvSpPr>
            <p:spPr>
              <a:xfrm>
                <a:off x="4491646" y="4438995"/>
                <a:ext cx="565265" cy="3858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TW" sz="1800" b="1" i="1" smtClean="0">
                          <a:solidFill>
                            <a:srgbClr val="0070C0"/>
                          </a:solidFill>
                          <a:latin typeface="Cambria Math" panose="02040503050406030204" pitchFamily="18" charset="0"/>
                        </a:rPr>
                        <m:t>−</m:t>
                      </m:r>
                      <m:sSubSup>
                        <m:sSubSupPr>
                          <m:ctrlPr>
                            <a:rPr lang="en-US" altLang="zh-TW" sz="1800" b="1" i="1" smtClean="0">
                              <a:solidFill>
                                <a:srgbClr val="0070C0"/>
                              </a:solidFill>
                              <a:latin typeface="Cambria Math" panose="02040503050406030204" pitchFamily="18" charset="0"/>
                            </a:rPr>
                          </m:ctrlPr>
                        </m:sSubSupPr>
                        <m:e>
                          <m:r>
                            <a:rPr lang="en-US" altLang="zh-TW" sz="1800" b="1" i="1" smtClean="0">
                              <a:solidFill>
                                <a:srgbClr val="0070C0"/>
                              </a:solidFill>
                              <a:latin typeface="Cambria Math" panose="02040503050406030204" pitchFamily="18" charset="0"/>
                            </a:rPr>
                            <m:t>𝑽</m:t>
                          </m:r>
                        </m:e>
                        <m:sub>
                          <m:r>
                            <a:rPr lang="en-US" altLang="zh-TW" sz="1800" b="1" i="1" smtClean="0">
                              <a:solidFill>
                                <a:srgbClr val="0070C0"/>
                              </a:solidFill>
                              <a:latin typeface="Cambria Math" panose="02040503050406030204" pitchFamily="18" charset="0"/>
                            </a:rPr>
                            <m:t>𝑻</m:t>
                          </m:r>
                        </m:sub>
                        <m:sup>
                          <m:r>
                            <a:rPr lang="en-US" altLang="zh-TW" sz="1800" b="1" i="1" smtClean="0">
                              <a:solidFill>
                                <a:srgbClr val="0070C0"/>
                              </a:solidFill>
                              <a:latin typeface="Cambria Math" panose="02040503050406030204" pitchFamily="18" charset="0"/>
                            </a:rPr>
                            <m:t>𝑼</m:t>
                          </m:r>
                        </m:sup>
                      </m:sSubSup>
                    </m:oMath>
                  </m:oMathPara>
                </a14:m>
                <a:endParaRPr lang="zh-TW" altLang="en-US" dirty="0"/>
              </a:p>
            </p:txBody>
          </p:sp>
        </mc:Choice>
        <mc:Fallback>
          <p:sp>
            <p:nvSpPr>
              <p:cNvPr id="8" name="文字方塊 7">
                <a:extLst>
                  <a:ext uri="{FF2B5EF4-FFF2-40B4-BE49-F238E27FC236}">
                    <a16:creationId xmlns:a16="http://schemas.microsoft.com/office/drawing/2014/main" id="{5146BF3B-6BF5-43EC-85AF-DA7F66CA1F80}"/>
                  </a:ext>
                </a:extLst>
              </p:cNvPr>
              <p:cNvSpPr txBox="1">
                <a:spLocks noRot="1" noChangeAspect="1" noMove="1" noResize="1" noEditPoints="1" noAdjustHandles="1" noChangeArrowheads="1" noChangeShapeType="1" noTextEdit="1"/>
              </p:cNvSpPr>
              <p:nvPr/>
            </p:nvSpPr>
            <p:spPr>
              <a:xfrm>
                <a:off x="4491646" y="4438995"/>
                <a:ext cx="565265" cy="385875"/>
              </a:xfrm>
              <a:prstGeom prst="rect">
                <a:avLst/>
              </a:prstGeom>
              <a:blipFill>
                <a:blip r:embed="rId5"/>
                <a:stretch>
                  <a:fillRect r="-5376" b="-31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3773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Cyclone Phase Space</a:t>
            </a:r>
            <a:r>
              <a:rPr lang="zh-TW" altLang="en-US" dirty="0">
                <a:latin typeface="+mn-lt"/>
              </a:rPr>
              <a:t> </a:t>
            </a:r>
            <a:r>
              <a:rPr lang="en-US" altLang="zh-TW" dirty="0">
                <a:latin typeface="+mn-lt"/>
              </a:rPr>
              <a:t>Diagram</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spcAft>
                <a:spcPts val="1200"/>
              </a:spcAft>
            </a:pPr>
            <a:endParaRPr lang="en-US" altLang="zh-TW" sz="2100" dirty="0">
              <a:solidFill>
                <a:schemeClr val="tx1"/>
              </a:solidFill>
            </a:endParaRPr>
          </a:p>
          <a:p>
            <a:pPr algn="just">
              <a:lnSpc>
                <a:spcPct val="100000"/>
              </a:lnSpc>
            </a:pPr>
            <a:endParaRPr lang="en-US" altLang="zh-TW" sz="2300" dirty="0">
              <a:solidFill>
                <a:schemeClr val="tx1"/>
              </a:solidFill>
            </a:endParaRP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1417D379-594F-4391-AA58-4AB89E3B6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556" y="1320086"/>
            <a:ext cx="9978888" cy="4722153"/>
          </a:xfrm>
          <a:prstGeom prst="rect">
            <a:avLst/>
          </a:prstGeom>
        </p:spPr>
      </p:pic>
      <p:cxnSp>
        <p:nvCxnSpPr>
          <p:cNvPr id="8" name="直線單箭頭接點 7">
            <a:extLst>
              <a:ext uri="{FF2B5EF4-FFF2-40B4-BE49-F238E27FC236}">
                <a16:creationId xmlns:a16="http://schemas.microsoft.com/office/drawing/2014/main" id="{81267A53-2961-4DE2-B8FE-916AEB2ADE7B}"/>
              </a:ext>
            </a:extLst>
          </p:cNvPr>
          <p:cNvCxnSpPr>
            <a:cxnSpLocks/>
          </p:cNvCxnSpPr>
          <p:nvPr/>
        </p:nvCxnSpPr>
        <p:spPr>
          <a:xfrm flipV="1">
            <a:off x="4754880" y="2980944"/>
            <a:ext cx="256032" cy="4937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426BE87B-FF54-450B-9BBF-214DE41A6978}"/>
              </a:ext>
            </a:extLst>
          </p:cNvPr>
          <p:cNvSpPr txBox="1"/>
          <p:nvPr/>
        </p:nvSpPr>
        <p:spPr>
          <a:xfrm>
            <a:off x="4821211" y="2675135"/>
            <a:ext cx="554401" cy="369332"/>
          </a:xfrm>
          <a:prstGeom prst="rect">
            <a:avLst/>
          </a:prstGeom>
          <a:noFill/>
        </p:spPr>
        <p:txBody>
          <a:bodyPr wrap="square" rtlCol="0">
            <a:spAutoFit/>
          </a:bodyPr>
          <a:lstStyle/>
          <a:p>
            <a:r>
              <a:rPr lang="en-US" altLang="zh-TW" b="1" dirty="0">
                <a:solidFill>
                  <a:srgbClr val="C00000"/>
                </a:solidFill>
              </a:rPr>
              <a:t>0 h</a:t>
            </a:r>
            <a:endParaRPr lang="zh-TW" altLang="en-US" b="1" dirty="0">
              <a:solidFill>
                <a:srgbClr val="C00000"/>
              </a:solidFill>
            </a:endParaRPr>
          </a:p>
        </p:txBody>
      </p:sp>
      <p:cxnSp>
        <p:nvCxnSpPr>
          <p:cNvPr id="11" name="直線單箭頭接點 10">
            <a:extLst>
              <a:ext uri="{FF2B5EF4-FFF2-40B4-BE49-F238E27FC236}">
                <a16:creationId xmlns:a16="http://schemas.microsoft.com/office/drawing/2014/main" id="{F7BFD5C8-3D3F-496F-8D87-735C8F9C1065}"/>
              </a:ext>
            </a:extLst>
          </p:cNvPr>
          <p:cNvCxnSpPr>
            <a:cxnSpLocks/>
          </p:cNvCxnSpPr>
          <p:nvPr/>
        </p:nvCxnSpPr>
        <p:spPr>
          <a:xfrm flipV="1">
            <a:off x="5101292" y="3549126"/>
            <a:ext cx="256032" cy="4937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876BEA31-471E-4071-A270-25430AB36BCB}"/>
              </a:ext>
            </a:extLst>
          </p:cNvPr>
          <p:cNvSpPr txBox="1"/>
          <p:nvPr/>
        </p:nvSpPr>
        <p:spPr>
          <a:xfrm>
            <a:off x="5164831" y="3244334"/>
            <a:ext cx="668237" cy="369332"/>
          </a:xfrm>
          <a:prstGeom prst="rect">
            <a:avLst/>
          </a:prstGeom>
          <a:noFill/>
        </p:spPr>
        <p:txBody>
          <a:bodyPr wrap="square" rtlCol="0">
            <a:spAutoFit/>
          </a:bodyPr>
          <a:lstStyle/>
          <a:p>
            <a:r>
              <a:rPr lang="en-US" altLang="zh-TW" b="1" dirty="0">
                <a:solidFill>
                  <a:srgbClr val="C00000"/>
                </a:solidFill>
              </a:rPr>
              <a:t>-24 h</a:t>
            </a:r>
            <a:endParaRPr lang="zh-TW" altLang="en-US" b="1" dirty="0">
              <a:solidFill>
                <a:srgbClr val="C00000"/>
              </a:solidFill>
            </a:endParaRPr>
          </a:p>
        </p:txBody>
      </p:sp>
      <p:cxnSp>
        <p:nvCxnSpPr>
          <p:cNvPr id="14" name="直線單箭頭接點 13">
            <a:extLst>
              <a:ext uri="{FF2B5EF4-FFF2-40B4-BE49-F238E27FC236}">
                <a16:creationId xmlns:a16="http://schemas.microsoft.com/office/drawing/2014/main" id="{A8A1CFE1-BEE1-4D14-844C-D3641A7639C8}"/>
              </a:ext>
            </a:extLst>
          </p:cNvPr>
          <p:cNvCxnSpPr/>
          <p:nvPr/>
        </p:nvCxnSpPr>
        <p:spPr>
          <a:xfrm flipH="1">
            <a:off x="4297680" y="3814302"/>
            <a:ext cx="301752" cy="493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D5BB24E4-98B3-4472-ADC1-798DA6A71A91}"/>
              </a:ext>
            </a:extLst>
          </p:cNvPr>
          <p:cNvSpPr txBox="1"/>
          <p:nvPr/>
        </p:nvSpPr>
        <p:spPr>
          <a:xfrm>
            <a:off x="3921587" y="4241112"/>
            <a:ext cx="554401" cy="369332"/>
          </a:xfrm>
          <a:prstGeom prst="rect">
            <a:avLst/>
          </a:prstGeom>
          <a:noFill/>
        </p:spPr>
        <p:txBody>
          <a:bodyPr wrap="square" rtlCol="0">
            <a:spAutoFit/>
          </a:bodyPr>
          <a:lstStyle/>
          <a:p>
            <a:r>
              <a:rPr lang="en-US" altLang="zh-TW" b="1" dirty="0">
                <a:solidFill>
                  <a:srgbClr val="00B050"/>
                </a:solidFill>
              </a:rPr>
              <a:t>0 h</a:t>
            </a:r>
            <a:endParaRPr lang="zh-TW" altLang="en-US" b="1" dirty="0">
              <a:solidFill>
                <a:srgbClr val="00B050"/>
              </a:solidFill>
            </a:endParaRPr>
          </a:p>
        </p:txBody>
      </p:sp>
      <p:cxnSp>
        <p:nvCxnSpPr>
          <p:cNvPr id="16" name="直線單箭頭接點 15">
            <a:extLst>
              <a:ext uri="{FF2B5EF4-FFF2-40B4-BE49-F238E27FC236}">
                <a16:creationId xmlns:a16="http://schemas.microsoft.com/office/drawing/2014/main" id="{8F065444-C66C-4CDD-BE3C-A0B0EB7AB49B}"/>
              </a:ext>
            </a:extLst>
          </p:cNvPr>
          <p:cNvCxnSpPr/>
          <p:nvPr/>
        </p:nvCxnSpPr>
        <p:spPr>
          <a:xfrm flipH="1">
            <a:off x="4642903" y="4160890"/>
            <a:ext cx="301752" cy="493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3B16B080-385A-45DF-B675-56914EDD54B4}"/>
              </a:ext>
            </a:extLst>
          </p:cNvPr>
          <p:cNvSpPr txBox="1"/>
          <p:nvPr/>
        </p:nvSpPr>
        <p:spPr>
          <a:xfrm>
            <a:off x="4123581" y="4593355"/>
            <a:ext cx="668237" cy="369332"/>
          </a:xfrm>
          <a:prstGeom prst="rect">
            <a:avLst/>
          </a:prstGeom>
          <a:noFill/>
        </p:spPr>
        <p:txBody>
          <a:bodyPr wrap="square" rtlCol="0">
            <a:spAutoFit/>
          </a:bodyPr>
          <a:lstStyle/>
          <a:p>
            <a:r>
              <a:rPr lang="en-US" altLang="zh-TW" b="1" dirty="0">
                <a:solidFill>
                  <a:srgbClr val="00B050"/>
                </a:solidFill>
              </a:rPr>
              <a:t>-24 h</a:t>
            </a:r>
            <a:endParaRPr lang="zh-TW" altLang="en-US" b="1" dirty="0">
              <a:solidFill>
                <a:srgbClr val="00B050"/>
              </a:solidFill>
            </a:endParaRPr>
          </a:p>
        </p:txBody>
      </p:sp>
      <p:sp>
        <p:nvSpPr>
          <p:cNvPr id="18" name="文字方塊 17">
            <a:extLst>
              <a:ext uri="{FF2B5EF4-FFF2-40B4-BE49-F238E27FC236}">
                <a16:creationId xmlns:a16="http://schemas.microsoft.com/office/drawing/2014/main" id="{D86CA5B1-5FEE-475B-93FC-FD186DCC9F02}"/>
              </a:ext>
            </a:extLst>
          </p:cNvPr>
          <p:cNvSpPr txBox="1"/>
          <p:nvPr/>
        </p:nvSpPr>
        <p:spPr>
          <a:xfrm>
            <a:off x="3876654" y="2228640"/>
            <a:ext cx="1756452" cy="338554"/>
          </a:xfrm>
          <a:prstGeom prst="rect">
            <a:avLst/>
          </a:prstGeom>
          <a:noFill/>
        </p:spPr>
        <p:txBody>
          <a:bodyPr wrap="square" rtlCol="0">
            <a:spAutoFit/>
          </a:bodyPr>
          <a:lstStyle/>
          <a:p>
            <a:r>
              <a:rPr lang="en-US" altLang="zh-TW" sz="1600" b="1" dirty="0">
                <a:solidFill>
                  <a:srgbClr val="C00000"/>
                </a:solidFill>
                <a:highlight>
                  <a:srgbClr val="FFFF00"/>
                </a:highlight>
              </a:rPr>
              <a:t>rapid increase in B</a:t>
            </a:r>
          </a:p>
        </p:txBody>
      </p:sp>
      <p:sp>
        <p:nvSpPr>
          <p:cNvPr id="19" name="文字方塊 18">
            <a:extLst>
              <a:ext uri="{FF2B5EF4-FFF2-40B4-BE49-F238E27FC236}">
                <a16:creationId xmlns:a16="http://schemas.microsoft.com/office/drawing/2014/main" id="{A5C7FAF8-59A2-4FD8-A98A-836715C89E2C}"/>
              </a:ext>
            </a:extLst>
          </p:cNvPr>
          <p:cNvSpPr txBox="1"/>
          <p:nvPr/>
        </p:nvSpPr>
        <p:spPr>
          <a:xfrm>
            <a:off x="2282870" y="3602639"/>
            <a:ext cx="1900128" cy="338554"/>
          </a:xfrm>
          <a:prstGeom prst="rect">
            <a:avLst/>
          </a:prstGeom>
          <a:noFill/>
        </p:spPr>
        <p:txBody>
          <a:bodyPr wrap="square" rtlCol="0">
            <a:spAutoFit/>
          </a:bodyPr>
          <a:lstStyle/>
          <a:p>
            <a:r>
              <a:rPr lang="en-US" altLang="zh-TW" sz="1600" b="1" dirty="0">
                <a:solidFill>
                  <a:srgbClr val="00B050"/>
                </a:solidFill>
                <a:highlight>
                  <a:srgbClr val="FFFF00"/>
                </a:highlight>
              </a:rPr>
              <a:t>slower increase in B</a:t>
            </a:r>
          </a:p>
        </p:txBody>
      </p:sp>
      <p:cxnSp>
        <p:nvCxnSpPr>
          <p:cNvPr id="20" name="直線單箭頭接點 19">
            <a:extLst>
              <a:ext uri="{FF2B5EF4-FFF2-40B4-BE49-F238E27FC236}">
                <a16:creationId xmlns:a16="http://schemas.microsoft.com/office/drawing/2014/main" id="{FAEAC45C-2EE4-42B9-BF5C-EA13D477BD9C}"/>
              </a:ext>
            </a:extLst>
          </p:cNvPr>
          <p:cNvCxnSpPr>
            <a:cxnSpLocks/>
          </p:cNvCxnSpPr>
          <p:nvPr/>
        </p:nvCxnSpPr>
        <p:spPr>
          <a:xfrm>
            <a:off x="9762744" y="2555056"/>
            <a:ext cx="414528" cy="2401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203523F5-2824-42B6-96C8-18FA850407C5}"/>
              </a:ext>
            </a:extLst>
          </p:cNvPr>
          <p:cNvSpPr txBox="1"/>
          <p:nvPr/>
        </p:nvSpPr>
        <p:spPr>
          <a:xfrm>
            <a:off x="10131820" y="2701392"/>
            <a:ext cx="554401" cy="369332"/>
          </a:xfrm>
          <a:prstGeom prst="rect">
            <a:avLst/>
          </a:prstGeom>
          <a:noFill/>
        </p:spPr>
        <p:txBody>
          <a:bodyPr wrap="square" rtlCol="0">
            <a:spAutoFit/>
          </a:bodyPr>
          <a:lstStyle/>
          <a:p>
            <a:r>
              <a:rPr lang="en-US" altLang="zh-TW" b="1" dirty="0">
                <a:solidFill>
                  <a:srgbClr val="C00000"/>
                </a:solidFill>
              </a:rPr>
              <a:t>0 h</a:t>
            </a:r>
            <a:endParaRPr lang="zh-TW" altLang="en-US" b="1" dirty="0">
              <a:solidFill>
                <a:srgbClr val="C00000"/>
              </a:solidFill>
            </a:endParaRPr>
          </a:p>
        </p:txBody>
      </p:sp>
      <p:cxnSp>
        <p:nvCxnSpPr>
          <p:cNvPr id="23" name="直線單箭頭接點 22">
            <a:extLst>
              <a:ext uri="{FF2B5EF4-FFF2-40B4-BE49-F238E27FC236}">
                <a16:creationId xmlns:a16="http://schemas.microsoft.com/office/drawing/2014/main" id="{893FF08C-E17A-458B-97B8-C0374BA9C7F8}"/>
              </a:ext>
            </a:extLst>
          </p:cNvPr>
          <p:cNvCxnSpPr>
            <a:cxnSpLocks/>
          </p:cNvCxnSpPr>
          <p:nvPr/>
        </p:nvCxnSpPr>
        <p:spPr>
          <a:xfrm flipH="1" flipV="1">
            <a:off x="9090267" y="2675135"/>
            <a:ext cx="534689" cy="3013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12423CFA-D395-4551-A364-648994E61446}"/>
              </a:ext>
            </a:extLst>
          </p:cNvPr>
          <p:cNvSpPr txBox="1"/>
          <p:nvPr/>
        </p:nvSpPr>
        <p:spPr>
          <a:xfrm>
            <a:off x="8665105" y="2490469"/>
            <a:ext cx="554401" cy="369332"/>
          </a:xfrm>
          <a:prstGeom prst="rect">
            <a:avLst/>
          </a:prstGeom>
          <a:noFill/>
        </p:spPr>
        <p:txBody>
          <a:bodyPr wrap="square" rtlCol="0">
            <a:spAutoFit/>
          </a:bodyPr>
          <a:lstStyle/>
          <a:p>
            <a:r>
              <a:rPr lang="en-US" altLang="zh-TW" b="1" dirty="0">
                <a:solidFill>
                  <a:srgbClr val="00B050"/>
                </a:solidFill>
              </a:rPr>
              <a:t>0 h</a:t>
            </a:r>
            <a:endParaRPr lang="zh-TW" altLang="en-US" b="1" dirty="0">
              <a:solidFill>
                <a:srgbClr val="00B050"/>
              </a:solidFill>
            </a:endParaRPr>
          </a:p>
        </p:txBody>
      </p:sp>
      <p:cxnSp>
        <p:nvCxnSpPr>
          <p:cNvPr id="28" name="直線單箭頭接點 27">
            <a:extLst>
              <a:ext uri="{FF2B5EF4-FFF2-40B4-BE49-F238E27FC236}">
                <a16:creationId xmlns:a16="http://schemas.microsoft.com/office/drawing/2014/main" id="{9B247E53-E922-4405-B3EE-8E14273C7F4F}"/>
              </a:ext>
            </a:extLst>
          </p:cNvPr>
          <p:cNvCxnSpPr>
            <a:cxnSpLocks/>
          </p:cNvCxnSpPr>
          <p:nvPr/>
        </p:nvCxnSpPr>
        <p:spPr>
          <a:xfrm flipH="1" flipV="1">
            <a:off x="3747937" y="2043445"/>
            <a:ext cx="136014" cy="5644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C4712D81-B71A-4A4C-8CF5-9C93D567484A}"/>
              </a:ext>
            </a:extLst>
          </p:cNvPr>
          <p:cNvSpPr txBox="1"/>
          <p:nvPr/>
        </p:nvSpPr>
        <p:spPr>
          <a:xfrm>
            <a:off x="3366994" y="1750105"/>
            <a:ext cx="778769" cy="369332"/>
          </a:xfrm>
          <a:prstGeom prst="rect">
            <a:avLst/>
          </a:prstGeom>
          <a:noFill/>
        </p:spPr>
        <p:txBody>
          <a:bodyPr wrap="square" rtlCol="0">
            <a:spAutoFit/>
          </a:bodyPr>
          <a:lstStyle/>
          <a:p>
            <a:r>
              <a:rPr lang="en-US" altLang="zh-TW" b="1" dirty="0">
                <a:solidFill>
                  <a:srgbClr val="C00000"/>
                </a:solidFill>
              </a:rPr>
              <a:t>+24 h</a:t>
            </a:r>
            <a:endParaRPr lang="zh-TW" altLang="en-US" b="1" dirty="0">
              <a:solidFill>
                <a:srgbClr val="C00000"/>
              </a:solidFill>
            </a:endParaRPr>
          </a:p>
        </p:txBody>
      </p:sp>
      <p:cxnSp>
        <p:nvCxnSpPr>
          <p:cNvPr id="31" name="直線單箭頭接點 30">
            <a:extLst>
              <a:ext uri="{FF2B5EF4-FFF2-40B4-BE49-F238E27FC236}">
                <a16:creationId xmlns:a16="http://schemas.microsoft.com/office/drawing/2014/main" id="{0E6A3E40-FB7E-46F7-8C19-2A7BA2F399BC}"/>
              </a:ext>
            </a:extLst>
          </p:cNvPr>
          <p:cNvCxnSpPr>
            <a:cxnSpLocks/>
          </p:cNvCxnSpPr>
          <p:nvPr/>
        </p:nvCxnSpPr>
        <p:spPr>
          <a:xfrm flipH="1">
            <a:off x="3366994" y="3469348"/>
            <a:ext cx="59341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EB161332-196A-4EC4-8BCB-180EBD0BC017}"/>
              </a:ext>
            </a:extLst>
          </p:cNvPr>
          <p:cNvSpPr txBox="1"/>
          <p:nvPr/>
        </p:nvSpPr>
        <p:spPr>
          <a:xfrm>
            <a:off x="2712734" y="3266394"/>
            <a:ext cx="778769" cy="369332"/>
          </a:xfrm>
          <a:prstGeom prst="rect">
            <a:avLst/>
          </a:prstGeom>
          <a:noFill/>
        </p:spPr>
        <p:txBody>
          <a:bodyPr wrap="square" rtlCol="0">
            <a:spAutoFit/>
          </a:bodyPr>
          <a:lstStyle/>
          <a:p>
            <a:r>
              <a:rPr lang="en-US" altLang="zh-TW" b="1" dirty="0">
                <a:solidFill>
                  <a:srgbClr val="00B050"/>
                </a:solidFill>
              </a:rPr>
              <a:t>+24 h</a:t>
            </a:r>
            <a:endParaRPr lang="zh-TW" altLang="en-US" b="1" dirty="0">
              <a:solidFill>
                <a:srgbClr val="00B050"/>
              </a:solidFill>
            </a:endParaRPr>
          </a:p>
        </p:txBody>
      </p:sp>
      <p:cxnSp>
        <p:nvCxnSpPr>
          <p:cNvPr id="35" name="直線單箭頭接點 34">
            <a:extLst>
              <a:ext uri="{FF2B5EF4-FFF2-40B4-BE49-F238E27FC236}">
                <a16:creationId xmlns:a16="http://schemas.microsoft.com/office/drawing/2014/main" id="{C652FD5B-EC46-431E-AEC3-197D428CAE83}"/>
              </a:ext>
            </a:extLst>
          </p:cNvPr>
          <p:cNvCxnSpPr>
            <a:cxnSpLocks/>
          </p:cNvCxnSpPr>
          <p:nvPr/>
        </p:nvCxnSpPr>
        <p:spPr>
          <a:xfrm>
            <a:off x="8910435" y="4342854"/>
            <a:ext cx="414528" cy="2401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id="{18499638-BA5F-4F33-8EF1-EAF20173C0AF}"/>
              </a:ext>
            </a:extLst>
          </p:cNvPr>
          <p:cNvSpPr txBox="1"/>
          <p:nvPr/>
        </p:nvSpPr>
        <p:spPr>
          <a:xfrm>
            <a:off x="9254884" y="4462933"/>
            <a:ext cx="778769" cy="369332"/>
          </a:xfrm>
          <a:prstGeom prst="rect">
            <a:avLst/>
          </a:prstGeom>
          <a:noFill/>
        </p:spPr>
        <p:txBody>
          <a:bodyPr wrap="square" rtlCol="0">
            <a:spAutoFit/>
          </a:bodyPr>
          <a:lstStyle/>
          <a:p>
            <a:r>
              <a:rPr lang="en-US" altLang="zh-TW" b="1" dirty="0">
                <a:solidFill>
                  <a:srgbClr val="C00000"/>
                </a:solidFill>
              </a:rPr>
              <a:t>+24 h</a:t>
            </a:r>
            <a:endParaRPr lang="zh-TW" altLang="en-US" b="1" dirty="0">
              <a:solidFill>
                <a:srgbClr val="C00000"/>
              </a:solidFill>
            </a:endParaRPr>
          </a:p>
        </p:txBody>
      </p:sp>
      <p:cxnSp>
        <p:nvCxnSpPr>
          <p:cNvPr id="37" name="直線單箭頭接點 36">
            <a:extLst>
              <a:ext uri="{FF2B5EF4-FFF2-40B4-BE49-F238E27FC236}">
                <a16:creationId xmlns:a16="http://schemas.microsoft.com/office/drawing/2014/main" id="{E881AEBB-8753-4B26-9802-BB757DEF7ADC}"/>
              </a:ext>
            </a:extLst>
          </p:cNvPr>
          <p:cNvCxnSpPr>
            <a:cxnSpLocks/>
          </p:cNvCxnSpPr>
          <p:nvPr/>
        </p:nvCxnSpPr>
        <p:spPr>
          <a:xfrm rot="10800000" flipH="1" flipV="1">
            <a:off x="10002172" y="1961502"/>
            <a:ext cx="406479" cy="1638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B5DFAAFA-E6E8-4FD8-B9A0-1ACA249C1C93}"/>
              </a:ext>
            </a:extLst>
          </p:cNvPr>
          <p:cNvSpPr txBox="1"/>
          <p:nvPr/>
        </p:nvSpPr>
        <p:spPr>
          <a:xfrm>
            <a:off x="10352102" y="1991351"/>
            <a:ext cx="668237" cy="369332"/>
          </a:xfrm>
          <a:prstGeom prst="rect">
            <a:avLst/>
          </a:prstGeom>
          <a:noFill/>
        </p:spPr>
        <p:txBody>
          <a:bodyPr wrap="square" rtlCol="0">
            <a:spAutoFit/>
          </a:bodyPr>
          <a:lstStyle/>
          <a:p>
            <a:r>
              <a:rPr lang="en-US" altLang="zh-TW" b="1" dirty="0">
                <a:solidFill>
                  <a:srgbClr val="C00000"/>
                </a:solidFill>
              </a:rPr>
              <a:t>-24 h</a:t>
            </a:r>
            <a:endParaRPr lang="zh-TW" altLang="en-US" b="1" dirty="0">
              <a:solidFill>
                <a:srgbClr val="C00000"/>
              </a:solidFill>
            </a:endParaRPr>
          </a:p>
        </p:txBody>
      </p:sp>
      <p:cxnSp>
        <p:nvCxnSpPr>
          <p:cNvPr id="40" name="直線單箭頭接點 39">
            <a:extLst>
              <a:ext uri="{FF2B5EF4-FFF2-40B4-BE49-F238E27FC236}">
                <a16:creationId xmlns:a16="http://schemas.microsoft.com/office/drawing/2014/main" id="{755AD352-B003-4D90-9EF9-F4F7286EAC33}"/>
              </a:ext>
            </a:extLst>
          </p:cNvPr>
          <p:cNvCxnSpPr>
            <a:cxnSpLocks/>
          </p:cNvCxnSpPr>
          <p:nvPr/>
        </p:nvCxnSpPr>
        <p:spPr>
          <a:xfrm flipH="1">
            <a:off x="8385463" y="3717776"/>
            <a:ext cx="59341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文字方塊 40">
            <a:extLst>
              <a:ext uri="{FF2B5EF4-FFF2-40B4-BE49-F238E27FC236}">
                <a16:creationId xmlns:a16="http://schemas.microsoft.com/office/drawing/2014/main" id="{0A8E5688-C1F6-4E3D-910C-03388B83245A}"/>
              </a:ext>
            </a:extLst>
          </p:cNvPr>
          <p:cNvSpPr txBox="1"/>
          <p:nvPr/>
        </p:nvSpPr>
        <p:spPr>
          <a:xfrm>
            <a:off x="7735350" y="3518395"/>
            <a:ext cx="778769" cy="369332"/>
          </a:xfrm>
          <a:prstGeom prst="rect">
            <a:avLst/>
          </a:prstGeom>
          <a:noFill/>
        </p:spPr>
        <p:txBody>
          <a:bodyPr wrap="square" rtlCol="0">
            <a:spAutoFit/>
          </a:bodyPr>
          <a:lstStyle/>
          <a:p>
            <a:r>
              <a:rPr lang="en-US" altLang="zh-TW" b="1" dirty="0">
                <a:solidFill>
                  <a:srgbClr val="00B050"/>
                </a:solidFill>
              </a:rPr>
              <a:t>+24 h</a:t>
            </a:r>
            <a:endParaRPr lang="zh-TW" altLang="en-US" b="1" dirty="0">
              <a:solidFill>
                <a:srgbClr val="00B050"/>
              </a:solidFill>
            </a:endParaRPr>
          </a:p>
        </p:txBody>
      </p:sp>
      <p:cxnSp>
        <p:nvCxnSpPr>
          <p:cNvPr id="42" name="直線單箭頭接點 41">
            <a:extLst>
              <a:ext uri="{FF2B5EF4-FFF2-40B4-BE49-F238E27FC236}">
                <a16:creationId xmlns:a16="http://schemas.microsoft.com/office/drawing/2014/main" id="{CACD752E-1146-4472-BF78-A0B3F38E57F0}"/>
              </a:ext>
            </a:extLst>
          </p:cNvPr>
          <p:cNvCxnSpPr>
            <a:cxnSpLocks/>
          </p:cNvCxnSpPr>
          <p:nvPr/>
        </p:nvCxnSpPr>
        <p:spPr>
          <a:xfrm flipH="1" flipV="1">
            <a:off x="9399488" y="2173108"/>
            <a:ext cx="534689" cy="3013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42">
            <a:extLst>
              <a:ext uri="{FF2B5EF4-FFF2-40B4-BE49-F238E27FC236}">
                <a16:creationId xmlns:a16="http://schemas.microsoft.com/office/drawing/2014/main" id="{3AF5E992-F271-4C77-81CA-7D5ACD8737BE}"/>
              </a:ext>
            </a:extLst>
          </p:cNvPr>
          <p:cNvSpPr txBox="1"/>
          <p:nvPr/>
        </p:nvSpPr>
        <p:spPr>
          <a:xfrm>
            <a:off x="8790854" y="1983382"/>
            <a:ext cx="668237" cy="369332"/>
          </a:xfrm>
          <a:prstGeom prst="rect">
            <a:avLst/>
          </a:prstGeom>
          <a:noFill/>
        </p:spPr>
        <p:txBody>
          <a:bodyPr wrap="square" rtlCol="0">
            <a:spAutoFit/>
          </a:bodyPr>
          <a:lstStyle/>
          <a:p>
            <a:r>
              <a:rPr lang="en-US" altLang="zh-TW" b="1" dirty="0">
                <a:solidFill>
                  <a:srgbClr val="00B050"/>
                </a:solidFill>
              </a:rPr>
              <a:t>-24 h</a:t>
            </a:r>
            <a:endParaRPr lang="zh-TW" altLang="en-US" b="1" dirty="0">
              <a:solidFill>
                <a:srgbClr val="00B050"/>
              </a:solidFill>
            </a:endParaRPr>
          </a:p>
        </p:txBody>
      </p:sp>
      <p:sp>
        <p:nvSpPr>
          <p:cNvPr id="44" name="文字方塊 43">
            <a:extLst>
              <a:ext uri="{FF2B5EF4-FFF2-40B4-BE49-F238E27FC236}">
                <a16:creationId xmlns:a16="http://schemas.microsoft.com/office/drawing/2014/main" id="{159CC14E-9773-4866-AEF8-C09D764262C3}"/>
              </a:ext>
            </a:extLst>
          </p:cNvPr>
          <p:cNvSpPr txBox="1"/>
          <p:nvPr/>
        </p:nvSpPr>
        <p:spPr>
          <a:xfrm>
            <a:off x="9399488" y="3606256"/>
            <a:ext cx="2146019" cy="584775"/>
          </a:xfrm>
          <a:prstGeom prst="rect">
            <a:avLst/>
          </a:prstGeom>
          <a:noFill/>
        </p:spPr>
        <p:txBody>
          <a:bodyPr wrap="square" rtlCol="0">
            <a:spAutoFit/>
          </a:bodyPr>
          <a:lstStyle/>
          <a:p>
            <a:r>
              <a:rPr lang="en-US" altLang="zh-TW" sz="1600" b="1" dirty="0">
                <a:solidFill>
                  <a:srgbClr val="C00000"/>
                </a:solidFill>
                <a:highlight>
                  <a:srgbClr val="FFFF00"/>
                </a:highlight>
              </a:rPr>
              <a:t>rapid replacement of upper-level warm core</a:t>
            </a:r>
          </a:p>
        </p:txBody>
      </p:sp>
      <p:sp>
        <p:nvSpPr>
          <p:cNvPr id="46" name="文字方塊 45">
            <a:extLst>
              <a:ext uri="{FF2B5EF4-FFF2-40B4-BE49-F238E27FC236}">
                <a16:creationId xmlns:a16="http://schemas.microsoft.com/office/drawing/2014/main" id="{90C9647B-B319-428D-9355-4A89B2B6767B}"/>
              </a:ext>
            </a:extLst>
          </p:cNvPr>
          <p:cNvSpPr txBox="1"/>
          <p:nvPr/>
        </p:nvSpPr>
        <p:spPr>
          <a:xfrm>
            <a:off x="6971680" y="2900103"/>
            <a:ext cx="2146019" cy="584775"/>
          </a:xfrm>
          <a:prstGeom prst="rect">
            <a:avLst/>
          </a:prstGeom>
          <a:noFill/>
        </p:spPr>
        <p:txBody>
          <a:bodyPr wrap="square" rtlCol="0">
            <a:spAutoFit/>
          </a:bodyPr>
          <a:lstStyle/>
          <a:p>
            <a:r>
              <a:rPr lang="en-US" altLang="zh-TW" sz="1600" b="1" dirty="0">
                <a:solidFill>
                  <a:srgbClr val="00B050"/>
                </a:solidFill>
                <a:highlight>
                  <a:srgbClr val="FFFF00"/>
                </a:highlight>
              </a:rPr>
              <a:t>slower replacement of upper-level warm core</a:t>
            </a:r>
          </a:p>
        </p:txBody>
      </p:sp>
      <p:sp>
        <p:nvSpPr>
          <p:cNvPr id="47" name="文字方塊 46">
            <a:extLst>
              <a:ext uri="{FF2B5EF4-FFF2-40B4-BE49-F238E27FC236}">
                <a16:creationId xmlns:a16="http://schemas.microsoft.com/office/drawing/2014/main" id="{4683EAA2-C255-4D55-B927-BB0A541974AD}"/>
              </a:ext>
            </a:extLst>
          </p:cNvPr>
          <p:cNvSpPr txBox="1"/>
          <p:nvPr/>
        </p:nvSpPr>
        <p:spPr>
          <a:xfrm>
            <a:off x="3023461" y="6008400"/>
            <a:ext cx="1425095" cy="369332"/>
          </a:xfrm>
          <a:prstGeom prst="rect">
            <a:avLst/>
          </a:prstGeom>
          <a:noFill/>
        </p:spPr>
        <p:txBody>
          <a:bodyPr wrap="square" rtlCol="0">
            <a:spAutoFit/>
          </a:bodyPr>
          <a:lstStyle/>
          <a:p>
            <a:r>
              <a:rPr lang="en-US" altLang="zh-TW" b="1" dirty="0">
                <a:solidFill>
                  <a:srgbClr val="7030A0"/>
                </a:solidFill>
              </a:rPr>
              <a:t>900~600 hPa</a:t>
            </a:r>
            <a:endParaRPr lang="zh-TW" altLang="en-US" b="1" dirty="0">
              <a:solidFill>
                <a:srgbClr val="7030A0"/>
              </a:solidFill>
            </a:endParaRPr>
          </a:p>
        </p:txBody>
      </p:sp>
      <p:sp>
        <p:nvSpPr>
          <p:cNvPr id="48" name="文字方塊 47">
            <a:extLst>
              <a:ext uri="{FF2B5EF4-FFF2-40B4-BE49-F238E27FC236}">
                <a16:creationId xmlns:a16="http://schemas.microsoft.com/office/drawing/2014/main" id="{B010ACE7-F6AA-4B37-BC9F-98D4A735C74D}"/>
              </a:ext>
            </a:extLst>
          </p:cNvPr>
          <p:cNvSpPr txBox="1"/>
          <p:nvPr/>
        </p:nvSpPr>
        <p:spPr>
          <a:xfrm>
            <a:off x="8052284" y="6007953"/>
            <a:ext cx="1425095" cy="369332"/>
          </a:xfrm>
          <a:prstGeom prst="rect">
            <a:avLst/>
          </a:prstGeom>
          <a:noFill/>
        </p:spPr>
        <p:txBody>
          <a:bodyPr wrap="square" rtlCol="0">
            <a:spAutoFit/>
          </a:bodyPr>
          <a:lstStyle/>
          <a:p>
            <a:r>
              <a:rPr lang="en-US" altLang="zh-TW" b="1" dirty="0">
                <a:solidFill>
                  <a:srgbClr val="7030A0"/>
                </a:solidFill>
              </a:rPr>
              <a:t>900~600 hPa</a:t>
            </a:r>
            <a:endParaRPr lang="zh-TW" altLang="en-US" b="1" dirty="0">
              <a:solidFill>
                <a:srgbClr val="7030A0"/>
              </a:solidFill>
            </a:endParaRPr>
          </a:p>
        </p:txBody>
      </p:sp>
      <p:sp>
        <p:nvSpPr>
          <p:cNvPr id="49" name="文字方塊 48">
            <a:extLst>
              <a:ext uri="{FF2B5EF4-FFF2-40B4-BE49-F238E27FC236}">
                <a16:creationId xmlns:a16="http://schemas.microsoft.com/office/drawing/2014/main" id="{E407559B-4EF7-4DF6-A567-FAE222310272}"/>
              </a:ext>
            </a:extLst>
          </p:cNvPr>
          <p:cNvSpPr txBox="1"/>
          <p:nvPr/>
        </p:nvSpPr>
        <p:spPr>
          <a:xfrm rot="16200000">
            <a:off x="5681816" y="3564677"/>
            <a:ext cx="1425095" cy="369332"/>
          </a:xfrm>
          <a:prstGeom prst="rect">
            <a:avLst/>
          </a:prstGeom>
          <a:noFill/>
        </p:spPr>
        <p:txBody>
          <a:bodyPr wrap="square" rtlCol="0">
            <a:spAutoFit/>
          </a:bodyPr>
          <a:lstStyle/>
          <a:p>
            <a:r>
              <a:rPr lang="en-US" altLang="zh-TW" b="1" dirty="0">
                <a:solidFill>
                  <a:srgbClr val="7030A0"/>
                </a:solidFill>
              </a:rPr>
              <a:t>600~300 hPa</a:t>
            </a:r>
            <a:endParaRPr lang="zh-TW" altLang="en-US" b="1" dirty="0">
              <a:solidFill>
                <a:srgbClr val="7030A0"/>
              </a:solidFill>
            </a:endParaRPr>
          </a:p>
        </p:txBody>
      </p:sp>
      <p:grpSp>
        <p:nvGrpSpPr>
          <p:cNvPr id="58" name="群組 57">
            <a:extLst>
              <a:ext uri="{FF2B5EF4-FFF2-40B4-BE49-F238E27FC236}">
                <a16:creationId xmlns:a16="http://schemas.microsoft.com/office/drawing/2014/main" id="{1F9A0EB1-CADF-4934-A9BB-0DF1A1B98BB0}"/>
              </a:ext>
            </a:extLst>
          </p:cNvPr>
          <p:cNvGrpSpPr/>
          <p:nvPr/>
        </p:nvGrpSpPr>
        <p:grpSpPr>
          <a:xfrm>
            <a:off x="8940887" y="37962"/>
            <a:ext cx="3200368" cy="3946634"/>
            <a:chOff x="507688" y="480268"/>
            <a:chExt cx="3200368" cy="3946634"/>
          </a:xfrm>
        </p:grpSpPr>
        <p:pic>
          <p:nvPicPr>
            <p:cNvPr id="51" name="圖片 50">
              <a:extLst>
                <a:ext uri="{FF2B5EF4-FFF2-40B4-BE49-F238E27FC236}">
                  <a16:creationId xmlns:a16="http://schemas.microsoft.com/office/drawing/2014/main" id="{F0EE1465-D585-4D87-BD35-65B689C3A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88" y="480268"/>
              <a:ext cx="3200368" cy="3918633"/>
            </a:xfrm>
            <a:prstGeom prst="rect">
              <a:avLst/>
            </a:prstGeom>
            <a:ln w="28575">
              <a:solidFill>
                <a:schemeClr val="bg1">
                  <a:lumMod val="50000"/>
                </a:schemeClr>
              </a:solidFill>
            </a:ln>
          </p:spPr>
        </p:pic>
        <p:cxnSp>
          <p:nvCxnSpPr>
            <p:cNvPr id="53" name="直線單箭頭接點 52">
              <a:extLst>
                <a:ext uri="{FF2B5EF4-FFF2-40B4-BE49-F238E27FC236}">
                  <a16:creationId xmlns:a16="http://schemas.microsoft.com/office/drawing/2014/main" id="{00B08D13-3AC1-49EE-BEE0-F49928542A6D}"/>
                </a:ext>
              </a:extLst>
            </p:cNvPr>
            <p:cNvCxnSpPr>
              <a:cxnSpLocks/>
            </p:cNvCxnSpPr>
            <p:nvPr/>
          </p:nvCxnSpPr>
          <p:spPr>
            <a:xfrm flipV="1">
              <a:off x="1368634" y="1574800"/>
              <a:ext cx="0" cy="197432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6" name="文字方塊 55">
              <a:extLst>
                <a:ext uri="{FF2B5EF4-FFF2-40B4-BE49-F238E27FC236}">
                  <a16:creationId xmlns:a16="http://schemas.microsoft.com/office/drawing/2014/main" id="{1F6BCCB8-5204-45DF-9501-16EB28224A7F}"/>
                </a:ext>
              </a:extLst>
            </p:cNvPr>
            <p:cNvSpPr txBox="1"/>
            <p:nvPr/>
          </p:nvSpPr>
          <p:spPr>
            <a:xfrm>
              <a:off x="507688" y="4088348"/>
              <a:ext cx="1301810" cy="338554"/>
            </a:xfrm>
            <a:prstGeom prst="rect">
              <a:avLst/>
            </a:prstGeom>
            <a:noFill/>
          </p:spPr>
          <p:txBody>
            <a:bodyPr wrap="square" rtlCol="0">
              <a:spAutoFit/>
            </a:bodyPr>
            <a:lstStyle/>
            <a:p>
              <a:r>
                <a:rPr lang="en-US" altLang="zh-TW" sz="1600" dirty="0" err="1">
                  <a:solidFill>
                    <a:srgbClr val="7030A0"/>
                  </a:solidFill>
                </a:rPr>
                <a:t>Houze</a:t>
              </a:r>
              <a:r>
                <a:rPr lang="en-US" altLang="zh-TW" sz="1600" dirty="0">
                  <a:solidFill>
                    <a:srgbClr val="7030A0"/>
                  </a:solidFill>
                </a:rPr>
                <a:t> (2014)</a:t>
              </a:r>
              <a:endParaRPr lang="zh-TW" altLang="en-US" sz="1600" dirty="0">
                <a:solidFill>
                  <a:srgbClr val="7030A0"/>
                </a:solidFill>
              </a:endParaRPr>
            </a:p>
          </p:txBody>
        </p:sp>
        <p:sp>
          <p:nvSpPr>
            <p:cNvPr id="57" name="文字方塊 56">
              <a:extLst>
                <a:ext uri="{FF2B5EF4-FFF2-40B4-BE49-F238E27FC236}">
                  <a16:creationId xmlns:a16="http://schemas.microsoft.com/office/drawing/2014/main" id="{6CDE9D9F-03F0-451A-A48D-0BA234F66F5F}"/>
                </a:ext>
              </a:extLst>
            </p:cNvPr>
            <p:cNvSpPr txBox="1"/>
            <p:nvPr/>
          </p:nvSpPr>
          <p:spPr>
            <a:xfrm>
              <a:off x="1362891" y="2275029"/>
              <a:ext cx="2237798" cy="584775"/>
            </a:xfrm>
            <a:prstGeom prst="rect">
              <a:avLst/>
            </a:prstGeom>
            <a:noFill/>
          </p:spPr>
          <p:txBody>
            <a:bodyPr wrap="square" rtlCol="0">
              <a:spAutoFit/>
            </a:bodyPr>
            <a:lstStyle/>
            <a:p>
              <a:r>
                <a:rPr lang="en-US" altLang="zh-TW" sz="1600" b="1" dirty="0">
                  <a:solidFill>
                    <a:srgbClr val="00B0F0"/>
                  </a:solidFill>
                </a:rPr>
                <a:t>Cyclonic tangential wind decreases with height.</a:t>
              </a:r>
              <a:endParaRPr lang="zh-TW" altLang="en-US" sz="1600" b="1" dirty="0">
                <a:solidFill>
                  <a:srgbClr val="00B0F0"/>
                </a:solidFill>
              </a:endParaRPr>
            </a:p>
          </p:txBody>
        </p:sp>
      </p:grpSp>
    </p:spTree>
    <p:extLst>
      <p:ext uri="{BB962C8B-B14F-4D97-AF65-F5344CB8AC3E}">
        <p14:creationId xmlns:p14="http://schemas.microsoft.com/office/powerpoint/2010/main" val="1281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8"/>
                                        </p:tgtEl>
                                        <p:attrNameLst>
                                          <p:attrName>ppt_x</p:attrName>
                                        </p:attrNameLst>
                                      </p:cBhvr>
                                      <p:tavLst>
                                        <p:tav tm="0">
                                          <p:val>
                                            <p:strVal val="ppt_x"/>
                                          </p:val>
                                        </p:tav>
                                        <p:tav tm="100000">
                                          <p:val>
                                            <p:strVal val="ppt_x"/>
                                          </p:val>
                                        </p:tav>
                                      </p:tavLst>
                                    </p:anim>
                                    <p:anim calcmode="lin" valueType="num">
                                      <p:cBhvr additive="base">
                                        <p:cTn id="13" dur="500"/>
                                        <p:tgtEl>
                                          <p:spTgt spid="58"/>
                                        </p:tgtEl>
                                        <p:attrNameLst>
                                          <p:attrName>ppt_y</p:attrName>
                                        </p:attrNameLst>
                                      </p:cBhvr>
                                      <p:tavLst>
                                        <p:tav tm="0">
                                          <p:val>
                                            <p:strVal val="ppt_y"/>
                                          </p:val>
                                        </p:tav>
                                        <p:tav tm="100000">
                                          <p:val>
                                            <p:strVal val="1+ppt_h/2"/>
                                          </p:val>
                                        </p:tav>
                                      </p:tavLst>
                                    </p:anim>
                                    <p:set>
                                      <p:cBhvr>
                                        <p:cTn id="14" dur="1" fill="hold">
                                          <p:stCondLst>
                                            <p:cond delay="499"/>
                                          </p:stCondLst>
                                        </p:cTn>
                                        <p:tgtEl>
                                          <p:spTgt spid="5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4"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5432002" cy="1008000"/>
          </a:xfrm>
        </p:spPr>
        <p:txBody>
          <a:bodyPr>
            <a:normAutofit/>
          </a:bodyPr>
          <a:lstStyle/>
          <a:p>
            <a:r>
              <a:rPr lang="en-US" altLang="zh-TW" dirty="0">
                <a:latin typeface="+mn-lt"/>
              </a:rPr>
              <a:t>PV</a:t>
            </a:r>
            <a:r>
              <a:rPr lang="zh-TW" altLang="en-US" dirty="0">
                <a:latin typeface="+mn-lt"/>
              </a:rPr>
              <a:t> </a:t>
            </a:r>
            <a:r>
              <a:rPr lang="en-US" altLang="zh-TW" dirty="0">
                <a:latin typeface="+mn-lt"/>
              </a:rPr>
              <a:t>Tendency</a:t>
            </a:r>
            <a:r>
              <a:rPr lang="zh-TW" altLang="en-US" dirty="0">
                <a:latin typeface="+mn-lt"/>
              </a:rPr>
              <a:t> </a:t>
            </a:r>
            <a:r>
              <a:rPr lang="en-US" altLang="zh-TW" dirty="0">
                <a:latin typeface="+mn-lt"/>
              </a:rPr>
              <a:t>Budget</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endParaRPr lang="en-US" altLang="zh-TW" sz="2300" dirty="0"/>
          </a:p>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BCD3059A-D5DA-4911-B978-035535C9A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154" y="116164"/>
            <a:ext cx="6074870" cy="6665172"/>
          </a:xfrm>
          <a:prstGeom prst="rect">
            <a:avLst/>
          </a:prstGeom>
        </p:spPr>
      </p:pic>
      <p:sp>
        <p:nvSpPr>
          <p:cNvPr id="7" name="文字方塊 6">
            <a:extLst>
              <a:ext uri="{FF2B5EF4-FFF2-40B4-BE49-F238E27FC236}">
                <a16:creationId xmlns:a16="http://schemas.microsoft.com/office/drawing/2014/main" id="{0711E809-2703-4121-8DFF-46BEE1ECED99}"/>
              </a:ext>
            </a:extLst>
          </p:cNvPr>
          <p:cNvSpPr txBox="1"/>
          <p:nvPr/>
        </p:nvSpPr>
        <p:spPr>
          <a:xfrm>
            <a:off x="5687568" y="6357498"/>
            <a:ext cx="1572768" cy="369332"/>
          </a:xfrm>
          <a:prstGeom prst="rect">
            <a:avLst/>
          </a:prstGeom>
          <a:noFill/>
        </p:spPr>
        <p:txBody>
          <a:bodyPr wrap="square" rtlCol="0">
            <a:spAutoFit/>
          </a:bodyPr>
          <a:lstStyle/>
          <a:p>
            <a:r>
              <a:rPr lang="en-US" altLang="zh-TW" b="1" dirty="0"/>
              <a:t>(PV</a:t>
            </a:r>
            <a:r>
              <a:rPr lang="zh-TW" altLang="en-US" b="1" dirty="0"/>
              <a:t> </a:t>
            </a:r>
            <a:r>
              <a:rPr lang="en-US" altLang="zh-TW" b="1" dirty="0"/>
              <a:t>advection)</a:t>
            </a:r>
          </a:p>
        </p:txBody>
      </p:sp>
      <p:sp>
        <p:nvSpPr>
          <p:cNvPr id="8" name="文字方塊 7">
            <a:extLst>
              <a:ext uri="{FF2B5EF4-FFF2-40B4-BE49-F238E27FC236}">
                <a16:creationId xmlns:a16="http://schemas.microsoft.com/office/drawing/2014/main" id="{74AEA822-9FF4-454E-B6B5-09B6136D99EA}"/>
              </a:ext>
            </a:extLst>
          </p:cNvPr>
          <p:cNvSpPr txBox="1"/>
          <p:nvPr/>
        </p:nvSpPr>
        <p:spPr>
          <a:xfrm>
            <a:off x="1756584" y="6492875"/>
            <a:ext cx="3816000" cy="338554"/>
          </a:xfrm>
          <a:prstGeom prst="rect">
            <a:avLst/>
          </a:prstGeom>
          <a:noFill/>
        </p:spPr>
        <p:txBody>
          <a:bodyPr wrap="square" rtlCol="0">
            <a:spAutoFit/>
          </a:bodyPr>
          <a:lstStyle/>
          <a:p>
            <a:pPr algn="just"/>
            <a:r>
              <a:rPr lang="en-US" altLang="zh-TW" sz="1600" b="1" dirty="0">
                <a:solidFill>
                  <a:srgbClr val="7030A0"/>
                </a:solidFill>
              </a:rPr>
              <a:t>black contour: 250~150 hPa layer-mean PV</a:t>
            </a:r>
          </a:p>
        </p:txBody>
      </p:sp>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8ACBA601-24EC-4428-87E8-1D0CE731B4CE}"/>
                  </a:ext>
                </a:extLst>
              </p:cNvPr>
              <p:cNvSpPr txBox="1"/>
              <p:nvPr/>
            </p:nvSpPr>
            <p:spPr>
              <a:xfrm>
                <a:off x="749807" y="1915200"/>
                <a:ext cx="3702427" cy="394339"/>
              </a:xfrm>
              <a:prstGeom prst="rect">
                <a:avLst/>
              </a:prstGeom>
              <a:noFill/>
            </p:spPr>
            <p:txBody>
              <a:bodyPr wrap="square" rtlCol="0">
                <a:spAutoFit/>
              </a:bodyPr>
              <a:lstStyle/>
              <a:p>
                <a:pPr/>
                <a14:m>
                  <m:oMath xmlns:m="http://schemas.openxmlformats.org/officeDocument/2006/math">
                    <m:r>
                      <a:rPr lang="en-US" altLang="zh-TW" b="1" i="1" smtClean="0">
                        <a:solidFill>
                          <a:schemeClr val="tx1"/>
                        </a:solidFill>
                        <a:latin typeface="Cambria Math" panose="02040503050406030204" pitchFamily="18" charset="0"/>
                      </a:rPr>
                      <m:t>−</m:t>
                    </m:r>
                    <m:acc>
                      <m:accPr>
                        <m:chr m:val="⃑"/>
                        <m:ctrlPr>
                          <a:rPr lang="en-US" altLang="zh-TW" b="1" i="1" smtClean="0">
                            <a:solidFill>
                              <a:schemeClr val="tx1"/>
                            </a:solidFill>
                            <a:latin typeface="Cambria Math" panose="02040503050406030204" pitchFamily="18" charset="0"/>
                          </a:rPr>
                        </m:ctrlPr>
                      </m:accPr>
                      <m:e>
                        <m:sSub>
                          <m:sSubPr>
                            <m:ctrlPr>
                              <a:rPr lang="en-US" altLang="zh-TW" b="1" i="1" smtClean="0">
                                <a:solidFill>
                                  <a:schemeClr val="tx1"/>
                                </a:solidFill>
                                <a:latin typeface="Cambria Math" panose="02040503050406030204" pitchFamily="18" charset="0"/>
                              </a:rPr>
                            </m:ctrlPr>
                          </m:sSubPr>
                          <m:e>
                            <m:r>
                              <a:rPr lang="en-US" altLang="zh-TW" b="1" i="1" smtClean="0">
                                <a:solidFill>
                                  <a:schemeClr val="tx1"/>
                                </a:solidFill>
                                <a:latin typeface="Cambria Math" panose="02040503050406030204" pitchFamily="18" charset="0"/>
                              </a:rPr>
                              <m:t>𝒗</m:t>
                            </m:r>
                          </m:e>
                          <m:sub>
                            <m:r>
                              <a:rPr lang="en-US" altLang="zh-TW" b="1" i="1" smtClean="0">
                                <a:solidFill>
                                  <a:schemeClr val="tx1"/>
                                </a:solidFill>
                                <a:latin typeface="Cambria Math" panose="02040503050406030204" pitchFamily="18" charset="0"/>
                              </a:rPr>
                              <m:t>𝒉</m:t>
                            </m:r>
                          </m:sub>
                        </m:sSub>
                      </m:e>
                    </m:acc>
                    <m:r>
                      <a:rPr lang="en-US" altLang="zh-TW" b="1" i="1" smtClean="0">
                        <a:solidFill>
                          <a:schemeClr val="tx1"/>
                        </a:solidFill>
                        <a:latin typeface="Cambria Math" panose="02040503050406030204" pitchFamily="18" charset="0"/>
                        <a:ea typeface="Cambria Math" panose="02040503050406030204" pitchFamily="18" charset="0"/>
                      </a:rPr>
                      <m:t>∙</m:t>
                    </m:r>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zh-TW" altLang="en-US" b="1" i="1" smtClean="0">
                            <a:solidFill>
                              <a:schemeClr val="tx1"/>
                            </a:solidFill>
                            <a:latin typeface="Cambria Math" panose="02040503050406030204" pitchFamily="18" charset="0"/>
                            <a:ea typeface="Cambria Math" panose="02040503050406030204" pitchFamily="18" charset="0"/>
                          </a:rPr>
                          <m:t>𝛁</m:t>
                        </m:r>
                      </m:e>
                      <m:sub>
                        <m:r>
                          <a:rPr lang="en-US" altLang="zh-TW" b="1" i="1" smtClean="0">
                            <a:solidFill>
                              <a:schemeClr val="tx1"/>
                            </a:solidFill>
                            <a:latin typeface="Cambria Math" panose="02040503050406030204" pitchFamily="18" charset="0"/>
                            <a:ea typeface="Cambria Math" panose="02040503050406030204" pitchFamily="18" charset="0"/>
                          </a:rPr>
                          <m:t>𝒉</m:t>
                        </m:r>
                      </m:sub>
                    </m:sSub>
                    <m:r>
                      <a:rPr lang="en-US" altLang="zh-TW" b="1" i="1" smtClean="0">
                        <a:solidFill>
                          <a:schemeClr val="tx1"/>
                        </a:solidFill>
                        <a:latin typeface="Cambria Math" panose="02040503050406030204" pitchFamily="18" charset="0"/>
                        <a:ea typeface="Cambria Math" panose="02040503050406030204" pitchFamily="18" charset="0"/>
                      </a:rPr>
                      <m:t>𝑷</m:t>
                    </m:r>
                    <m:r>
                      <a:rPr lang="en-US" altLang="zh-TW" b="1" i="1" smtClean="0">
                        <a:solidFill>
                          <a:schemeClr val="tx1"/>
                        </a:solidFill>
                        <a:latin typeface="Cambria Math" panose="02040503050406030204" pitchFamily="18" charset="0"/>
                        <a:ea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en-US" altLang="zh-TW" b="1" i="1">
                            <a:solidFill>
                              <a:srgbClr val="FF0000"/>
                            </a:solidFill>
                            <a:latin typeface="Cambria Math" panose="02040503050406030204" pitchFamily="18" charset="0"/>
                          </a:rPr>
                          <m:t>𝒗</m:t>
                        </m:r>
                      </m:e>
                      <m:sub>
                        <m:r>
                          <a:rPr lang="zh-TW" altLang="en-US" b="1" i="1">
                            <a:solidFill>
                              <a:srgbClr val="FF0000"/>
                            </a:solidFill>
                            <a:latin typeface="Cambria Math" panose="02040503050406030204" pitchFamily="18" charset="0"/>
                          </a:rPr>
                          <m:t>𝝋</m:t>
                        </m:r>
                      </m:sub>
                    </m:sSub>
                    <m:r>
                      <a:rPr lang="zh-TW" altLang="en-US" b="1" i="1" smtClean="0">
                        <a:solidFill>
                          <a:srgbClr val="FF0000"/>
                        </a:solidFill>
                        <a:latin typeface="Cambria Math" panose="02040503050406030204" pitchFamily="18" charset="0"/>
                      </a:rPr>
                      <m:t>∙</m:t>
                    </m:r>
                    <m:sSub>
                      <m:sSubPr>
                        <m:ctrlPr>
                          <a:rPr lang="en-US" altLang="zh-TW" b="1" i="1" smtClean="0">
                            <a:solidFill>
                              <a:srgbClr val="FF0000"/>
                            </a:solidFill>
                            <a:latin typeface="Cambria Math" panose="02040503050406030204" pitchFamily="18" charset="0"/>
                            <a:ea typeface="Cambria Math" panose="02040503050406030204" pitchFamily="18" charset="0"/>
                          </a:rPr>
                        </m:ctrlPr>
                      </m:sSubPr>
                      <m:e>
                        <m:r>
                          <a:rPr lang="zh-TW" altLang="en-US" b="1" i="1">
                            <a:solidFill>
                              <a:srgbClr val="FF0000"/>
                            </a:solidFill>
                            <a:latin typeface="Cambria Math" panose="02040503050406030204" pitchFamily="18" charset="0"/>
                            <a:ea typeface="Cambria Math" panose="02040503050406030204" pitchFamily="18" charset="0"/>
                          </a:rPr>
                          <m:t>𝛁</m:t>
                        </m:r>
                      </m:e>
                      <m:sub>
                        <m:r>
                          <a:rPr lang="en-US" altLang="zh-TW" b="1" i="1">
                            <a:solidFill>
                              <a:srgbClr val="FF0000"/>
                            </a:solidFill>
                            <a:latin typeface="Cambria Math" panose="02040503050406030204" pitchFamily="18" charset="0"/>
                            <a:ea typeface="Cambria Math" panose="02040503050406030204" pitchFamily="18" charset="0"/>
                          </a:rPr>
                          <m:t>𝒉</m:t>
                        </m:r>
                      </m:sub>
                    </m:sSub>
                    <m:r>
                      <a:rPr lang="en-US" altLang="zh-TW" b="1" i="1" smtClean="0">
                        <a:solidFill>
                          <a:srgbClr val="FF0000"/>
                        </a:solidFill>
                        <a:latin typeface="Cambria Math" panose="02040503050406030204" pitchFamily="18" charset="0"/>
                      </a:rPr>
                      <m:t>𝑷</m:t>
                    </m:r>
                    <m:r>
                      <a:rPr lang="en-US" altLang="zh-TW" b="1" i="1" smtClean="0">
                        <a:solidFill>
                          <a:srgbClr val="00B050"/>
                        </a:solidFill>
                        <a:latin typeface="Cambria Math" panose="02040503050406030204" pitchFamily="18" charset="0"/>
                      </a:rPr>
                      <m:t>−</m:t>
                    </m:r>
                    <m:sSub>
                      <m:sSubPr>
                        <m:ctrlPr>
                          <a:rPr lang="en-US" altLang="zh-TW" b="1" i="1">
                            <a:solidFill>
                              <a:srgbClr val="00B050"/>
                            </a:solidFill>
                            <a:latin typeface="Cambria Math" panose="02040503050406030204" pitchFamily="18" charset="0"/>
                          </a:rPr>
                        </m:ctrlPr>
                      </m:sSubPr>
                      <m:e>
                        <m:r>
                          <a:rPr lang="en-US" altLang="zh-TW" b="1" i="1">
                            <a:solidFill>
                              <a:srgbClr val="00B050"/>
                            </a:solidFill>
                            <a:latin typeface="Cambria Math" panose="02040503050406030204" pitchFamily="18" charset="0"/>
                          </a:rPr>
                          <m:t>𝒗</m:t>
                        </m:r>
                      </m:e>
                      <m:sub>
                        <m:r>
                          <a:rPr lang="zh-TW" altLang="en-US" b="1" i="1">
                            <a:solidFill>
                              <a:srgbClr val="00B050"/>
                            </a:solidFill>
                            <a:latin typeface="Cambria Math" panose="02040503050406030204" pitchFamily="18" charset="0"/>
                          </a:rPr>
                          <m:t>𝝌</m:t>
                        </m:r>
                      </m:sub>
                    </m:sSub>
                  </m:oMath>
                </a14:m>
                <a:r>
                  <a:rPr lang="en-US" altLang="zh-TW" b="1" dirty="0">
                    <a:solidFill>
                      <a:srgbClr val="00B050"/>
                    </a:solidFill>
                    <a:ea typeface="Cambria Math" panose="02040503050406030204" pitchFamily="18" charset="0"/>
                  </a:rPr>
                  <a:t> </a:t>
                </a:r>
                <a14:m>
                  <m:oMath xmlns:m="http://schemas.openxmlformats.org/officeDocument/2006/math">
                    <m:r>
                      <a:rPr lang="en-US" altLang="zh-TW" b="1" i="1">
                        <a:solidFill>
                          <a:srgbClr val="00B050"/>
                        </a:solidFill>
                        <a:latin typeface="Cambria Math" panose="02040503050406030204" pitchFamily="18" charset="0"/>
                        <a:ea typeface="Cambria Math" panose="02040503050406030204" pitchFamily="18" charset="0"/>
                      </a:rPr>
                      <m:t>∙</m:t>
                    </m:r>
                    <m:sSub>
                      <m:sSubPr>
                        <m:ctrlPr>
                          <a:rPr lang="en-US" altLang="zh-TW" b="1" i="1">
                            <a:solidFill>
                              <a:srgbClr val="00B050"/>
                            </a:solidFill>
                            <a:latin typeface="Cambria Math" panose="02040503050406030204" pitchFamily="18" charset="0"/>
                            <a:ea typeface="Cambria Math" panose="02040503050406030204" pitchFamily="18" charset="0"/>
                          </a:rPr>
                        </m:ctrlPr>
                      </m:sSubPr>
                      <m:e>
                        <m:r>
                          <a:rPr lang="zh-TW" altLang="en-US" b="1" i="1">
                            <a:solidFill>
                              <a:srgbClr val="00B050"/>
                            </a:solidFill>
                            <a:latin typeface="Cambria Math" panose="02040503050406030204" pitchFamily="18" charset="0"/>
                            <a:ea typeface="Cambria Math" panose="02040503050406030204" pitchFamily="18" charset="0"/>
                          </a:rPr>
                          <m:t>𝛁</m:t>
                        </m:r>
                      </m:e>
                      <m:sub>
                        <m:r>
                          <a:rPr lang="en-US" altLang="zh-TW" b="1" i="1">
                            <a:solidFill>
                              <a:srgbClr val="00B050"/>
                            </a:solidFill>
                            <a:latin typeface="Cambria Math" panose="02040503050406030204" pitchFamily="18" charset="0"/>
                            <a:ea typeface="Cambria Math" panose="02040503050406030204" pitchFamily="18" charset="0"/>
                          </a:rPr>
                          <m:t>𝒉</m:t>
                        </m:r>
                      </m:sub>
                    </m:sSub>
                    <m:r>
                      <a:rPr lang="en-US" altLang="zh-TW" b="1" i="1">
                        <a:solidFill>
                          <a:srgbClr val="00B050"/>
                        </a:solidFill>
                        <a:latin typeface="Cambria Math" panose="02040503050406030204" pitchFamily="18" charset="0"/>
                        <a:ea typeface="Cambria Math" panose="02040503050406030204" pitchFamily="18" charset="0"/>
                      </a:rPr>
                      <m:t>𝑷</m:t>
                    </m:r>
                  </m:oMath>
                </a14:m>
                <a:endParaRPr lang="zh-TW" altLang="en-US" b="1" dirty="0"/>
              </a:p>
            </p:txBody>
          </p:sp>
        </mc:Choice>
        <mc:Fallback>
          <p:sp>
            <p:nvSpPr>
              <p:cNvPr id="9" name="文字方塊 8">
                <a:extLst>
                  <a:ext uri="{FF2B5EF4-FFF2-40B4-BE49-F238E27FC236}">
                    <a16:creationId xmlns:a16="http://schemas.microsoft.com/office/drawing/2014/main" id="{8ACBA601-24EC-4428-87E8-1D0CE731B4CE}"/>
                  </a:ext>
                </a:extLst>
              </p:cNvPr>
              <p:cNvSpPr txBox="1">
                <a:spLocks noRot="1" noChangeAspect="1" noMove="1" noResize="1" noEditPoints="1" noAdjustHandles="1" noChangeArrowheads="1" noChangeShapeType="1" noTextEdit="1"/>
              </p:cNvSpPr>
              <p:nvPr/>
            </p:nvSpPr>
            <p:spPr>
              <a:xfrm>
                <a:off x="749807" y="1915200"/>
                <a:ext cx="3702427" cy="394339"/>
              </a:xfrm>
              <a:prstGeom prst="rect">
                <a:avLst/>
              </a:prstGeom>
              <a:blipFill>
                <a:blip r:embed="rId4"/>
                <a:stretch>
                  <a:fillRect b="-46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文字方塊 9">
                <a:extLst>
                  <a:ext uri="{FF2B5EF4-FFF2-40B4-BE49-F238E27FC236}">
                    <a16:creationId xmlns:a16="http://schemas.microsoft.com/office/drawing/2014/main" id="{C6752C1C-73DB-491D-AB47-FF1A438A1945}"/>
                  </a:ext>
                </a:extLst>
              </p:cNvPr>
              <p:cNvSpPr txBox="1"/>
              <p:nvPr/>
            </p:nvSpPr>
            <p:spPr>
              <a:xfrm>
                <a:off x="60785" y="1017097"/>
                <a:ext cx="5511799" cy="665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b="1" i="1" smtClean="0">
                              <a:solidFill>
                                <a:srgbClr val="FF0000"/>
                              </a:solidFill>
                              <a:latin typeface="Cambria Math" panose="02040503050406030204" pitchFamily="18" charset="0"/>
                            </a:rPr>
                          </m:ctrlPr>
                        </m:fPr>
                        <m:num>
                          <m:r>
                            <a:rPr lang="en-US" altLang="zh-TW" b="1" i="1" smtClean="0">
                              <a:solidFill>
                                <a:srgbClr val="FF0000"/>
                              </a:solidFill>
                              <a:latin typeface="Cambria Math" panose="02040503050406030204" pitchFamily="18" charset="0"/>
                            </a:rPr>
                            <m:t>𝝏</m:t>
                          </m:r>
                          <m:r>
                            <a:rPr lang="en-US" altLang="zh-TW" b="1" i="1" smtClean="0">
                              <a:solidFill>
                                <a:srgbClr val="FF0000"/>
                              </a:solidFill>
                              <a:latin typeface="Cambria Math" panose="02040503050406030204" pitchFamily="18" charset="0"/>
                            </a:rPr>
                            <m:t>𝑷</m:t>
                          </m:r>
                        </m:num>
                        <m:den>
                          <m:r>
                            <a:rPr lang="en-US" altLang="zh-TW" b="1" i="1" smtClean="0">
                              <a:solidFill>
                                <a:srgbClr val="FF0000"/>
                              </a:solidFill>
                              <a:latin typeface="Cambria Math" panose="02040503050406030204" pitchFamily="18" charset="0"/>
                            </a:rPr>
                            <m:t>𝝏</m:t>
                          </m:r>
                          <m:r>
                            <a:rPr lang="en-US" altLang="zh-TW" b="1" i="1" smtClean="0">
                              <a:solidFill>
                                <a:srgbClr val="FF0000"/>
                              </a:solidFill>
                              <a:latin typeface="Cambria Math" panose="02040503050406030204" pitchFamily="18" charset="0"/>
                            </a:rPr>
                            <m:t>𝒕</m:t>
                          </m:r>
                        </m:den>
                      </m:f>
                      <m:r>
                        <a:rPr lang="en-US" altLang="zh-TW" b="0" i="1" smtClean="0">
                          <a:latin typeface="Cambria Math" panose="02040503050406030204" pitchFamily="18" charset="0"/>
                        </a:rPr>
                        <m:t>=</m:t>
                      </m:r>
                      <m:r>
                        <a:rPr lang="en-US" altLang="zh-TW" b="1" i="1" smtClean="0">
                          <a:solidFill>
                            <a:srgbClr val="0070C0"/>
                          </a:solidFill>
                          <a:latin typeface="Cambria Math" panose="02040503050406030204" pitchFamily="18" charset="0"/>
                        </a:rPr>
                        <m:t>−</m:t>
                      </m:r>
                      <m:acc>
                        <m:accPr>
                          <m:chr m:val="⃑"/>
                          <m:ctrlPr>
                            <a:rPr lang="en-US" altLang="zh-TW" b="1" i="1" smtClean="0">
                              <a:solidFill>
                                <a:srgbClr val="0070C0"/>
                              </a:solidFill>
                              <a:latin typeface="Cambria Math" panose="02040503050406030204" pitchFamily="18" charset="0"/>
                            </a:rPr>
                          </m:ctrlPr>
                        </m:accPr>
                        <m:e>
                          <m:sSub>
                            <m:sSubPr>
                              <m:ctrlPr>
                                <a:rPr lang="en-US" altLang="zh-TW" b="1" i="1" smtClean="0">
                                  <a:solidFill>
                                    <a:srgbClr val="0070C0"/>
                                  </a:solidFill>
                                  <a:latin typeface="Cambria Math" panose="02040503050406030204" pitchFamily="18" charset="0"/>
                                </a:rPr>
                              </m:ctrlPr>
                            </m:sSubPr>
                            <m:e>
                              <m:r>
                                <a:rPr lang="en-US" altLang="zh-TW" b="1" i="1" smtClean="0">
                                  <a:solidFill>
                                    <a:srgbClr val="0070C0"/>
                                  </a:solidFill>
                                  <a:latin typeface="Cambria Math" panose="02040503050406030204" pitchFamily="18" charset="0"/>
                                </a:rPr>
                                <m:t>𝒗</m:t>
                              </m:r>
                            </m:e>
                            <m:sub>
                              <m:r>
                                <a:rPr lang="en-US" altLang="zh-TW" b="1" i="1" smtClean="0">
                                  <a:solidFill>
                                    <a:srgbClr val="0070C0"/>
                                  </a:solidFill>
                                  <a:latin typeface="Cambria Math" panose="02040503050406030204" pitchFamily="18" charset="0"/>
                                </a:rPr>
                                <m:t>𝒉</m:t>
                              </m:r>
                            </m:sub>
                          </m:sSub>
                        </m:e>
                      </m:acc>
                      <m:r>
                        <a:rPr lang="en-US" altLang="zh-TW" b="1" i="1" smtClean="0">
                          <a:solidFill>
                            <a:srgbClr val="0070C0"/>
                          </a:solidFill>
                          <a:latin typeface="Cambria Math" panose="02040503050406030204" pitchFamily="18" charset="0"/>
                          <a:ea typeface="Cambria Math" panose="02040503050406030204" pitchFamily="18" charset="0"/>
                        </a:rPr>
                        <m:t>∙</m:t>
                      </m:r>
                      <m:sSub>
                        <m:sSubPr>
                          <m:ctrlPr>
                            <a:rPr lang="en-US" altLang="zh-TW" b="1" i="1" smtClean="0">
                              <a:solidFill>
                                <a:srgbClr val="0070C0"/>
                              </a:solidFill>
                              <a:latin typeface="Cambria Math" panose="02040503050406030204" pitchFamily="18" charset="0"/>
                              <a:ea typeface="Cambria Math" panose="02040503050406030204" pitchFamily="18" charset="0"/>
                            </a:rPr>
                          </m:ctrlPr>
                        </m:sSubPr>
                        <m:e>
                          <m:r>
                            <a:rPr lang="zh-TW" altLang="en-US" b="1" i="1" smtClean="0">
                              <a:solidFill>
                                <a:srgbClr val="0070C0"/>
                              </a:solidFill>
                              <a:latin typeface="Cambria Math" panose="02040503050406030204" pitchFamily="18" charset="0"/>
                              <a:ea typeface="Cambria Math" panose="02040503050406030204" pitchFamily="18" charset="0"/>
                            </a:rPr>
                            <m:t>𝛁</m:t>
                          </m:r>
                        </m:e>
                        <m:sub>
                          <m:r>
                            <a:rPr lang="en-US" altLang="zh-TW" b="1" i="1" smtClean="0">
                              <a:solidFill>
                                <a:srgbClr val="0070C0"/>
                              </a:solidFill>
                              <a:latin typeface="Cambria Math" panose="02040503050406030204" pitchFamily="18" charset="0"/>
                              <a:ea typeface="Cambria Math" panose="02040503050406030204" pitchFamily="18" charset="0"/>
                            </a:rPr>
                            <m:t>𝒉</m:t>
                          </m:r>
                        </m:sub>
                      </m:sSub>
                      <m:r>
                        <a:rPr lang="en-US" altLang="zh-TW" b="1" i="1" smtClean="0">
                          <a:solidFill>
                            <a:srgbClr val="0070C0"/>
                          </a:solidFill>
                          <a:latin typeface="Cambria Math" panose="02040503050406030204" pitchFamily="18" charset="0"/>
                          <a:ea typeface="Cambria Math" panose="02040503050406030204" pitchFamily="18" charset="0"/>
                        </a:rPr>
                        <m:t>𝑷</m:t>
                      </m:r>
                      <m:r>
                        <a:rPr lang="en-US" altLang="zh-TW" b="1" i="1" smtClean="0">
                          <a:solidFill>
                            <a:srgbClr val="0070C0"/>
                          </a:solidFill>
                          <a:latin typeface="Cambria Math" panose="02040503050406030204" pitchFamily="18" charset="0"/>
                        </a:rPr>
                        <m:t>−</m:t>
                      </m:r>
                      <m:r>
                        <a:rPr lang="zh-TW" altLang="en-US" b="1" i="1" smtClean="0">
                          <a:solidFill>
                            <a:srgbClr val="0070C0"/>
                          </a:solidFill>
                          <a:latin typeface="Cambria Math" panose="02040503050406030204" pitchFamily="18" charset="0"/>
                        </a:rPr>
                        <m:t>𝝎</m:t>
                      </m:r>
                      <m:f>
                        <m:fPr>
                          <m:ctrlPr>
                            <a:rPr lang="en-US" altLang="zh-TW" b="1" i="1" smtClean="0">
                              <a:solidFill>
                                <a:srgbClr val="0070C0"/>
                              </a:solidFill>
                              <a:latin typeface="Cambria Math" panose="02040503050406030204" pitchFamily="18" charset="0"/>
                            </a:rPr>
                          </m:ctrlPr>
                        </m:fPr>
                        <m:num>
                          <m:r>
                            <a:rPr lang="en-US" altLang="zh-TW" b="1" i="1" smtClean="0">
                              <a:solidFill>
                                <a:srgbClr val="0070C0"/>
                              </a:solidFill>
                              <a:latin typeface="Cambria Math" panose="02040503050406030204" pitchFamily="18" charset="0"/>
                            </a:rPr>
                            <m:t>𝝏</m:t>
                          </m:r>
                          <m:r>
                            <a:rPr lang="en-US" altLang="zh-TW" b="1" i="1" smtClean="0">
                              <a:solidFill>
                                <a:srgbClr val="0070C0"/>
                              </a:solidFill>
                              <a:latin typeface="Cambria Math" panose="02040503050406030204" pitchFamily="18" charset="0"/>
                            </a:rPr>
                            <m:t>𝑷</m:t>
                          </m:r>
                        </m:num>
                        <m:den>
                          <m:r>
                            <a:rPr lang="en-US" altLang="zh-TW" b="1" i="1" smtClean="0">
                              <a:solidFill>
                                <a:srgbClr val="0070C0"/>
                              </a:solidFill>
                              <a:latin typeface="Cambria Math" panose="02040503050406030204" pitchFamily="18" charset="0"/>
                            </a:rPr>
                            <m:t>𝝏</m:t>
                          </m:r>
                          <m:r>
                            <a:rPr lang="en-US" altLang="zh-TW" b="1" i="1" smtClean="0">
                              <a:solidFill>
                                <a:srgbClr val="0070C0"/>
                              </a:solidFill>
                              <a:latin typeface="Cambria Math" panose="02040503050406030204" pitchFamily="18" charset="0"/>
                            </a:rPr>
                            <m:t>𝒑</m:t>
                          </m:r>
                        </m:den>
                      </m:f>
                      <m:r>
                        <a:rPr lang="en-US" altLang="zh-TW" b="1" i="1">
                          <a:solidFill>
                            <a:srgbClr val="00B050"/>
                          </a:solidFill>
                          <a:latin typeface="Cambria Math" panose="02040503050406030204" pitchFamily="18" charset="0"/>
                        </a:rPr>
                        <m:t>+</m:t>
                      </m:r>
                      <m:r>
                        <a:rPr lang="en-US" altLang="zh-TW" b="1" i="1">
                          <a:solidFill>
                            <a:srgbClr val="00B050"/>
                          </a:solidFill>
                          <a:latin typeface="Cambria Math" panose="02040503050406030204" pitchFamily="18" charset="0"/>
                        </a:rPr>
                        <m:t>𝒅𝒊𝒂𝒃𝒂𝒕𝒊𝒄</m:t>
                      </m:r>
                      <m:r>
                        <a:rPr lang="en-US" altLang="zh-TW" b="1" i="1">
                          <a:solidFill>
                            <a:srgbClr val="00B050"/>
                          </a:solidFill>
                          <a:latin typeface="Cambria Math" panose="02040503050406030204" pitchFamily="18" charset="0"/>
                        </a:rPr>
                        <m:t> </m:t>
                      </m:r>
                      <m:r>
                        <a:rPr lang="en-US" altLang="zh-TW" b="1" i="1">
                          <a:solidFill>
                            <a:srgbClr val="00B050"/>
                          </a:solidFill>
                          <a:latin typeface="Cambria Math" panose="02040503050406030204" pitchFamily="18" charset="0"/>
                        </a:rPr>
                        <m:t>𝑷𝑽</m:t>
                      </m:r>
                      <m:r>
                        <a:rPr lang="en-US" altLang="zh-TW" b="1" i="1">
                          <a:solidFill>
                            <a:srgbClr val="00B050"/>
                          </a:solidFill>
                          <a:latin typeface="Cambria Math" panose="02040503050406030204" pitchFamily="18" charset="0"/>
                        </a:rPr>
                        <m:t> </m:t>
                      </m:r>
                      <m:r>
                        <a:rPr lang="en-US" altLang="zh-TW" b="1" i="1">
                          <a:solidFill>
                            <a:srgbClr val="00B050"/>
                          </a:solidFill>
                          <a:latin typeface="Cambria Math" panose="02040503050406030204" pitchFamily="18" charset="0"/>
                        </a:rPr>
                        <m:t>𝒈𝒆𝒏𝒆𝒓𝒂𝒕𝒊𝒐𝒏</m:t>
                      </m:r>
                    </m:oMath>
                  </m:oMathPara>
                </a14:m>
              </a:p>
            </p:txBody>
          </p:sp>
        </mc:Choice>
        <mc:Fallback>
          <p:sp>
            <p:nvSpPr>
              <p:cNvPr id="10" name="文字方塊 9">
                <a:extLst>
                  <a:ext uri="{FF2B5EF4-FFF2-40B4-BE49-F238E27FC236}">
                    <a16:creationId xmlns:a16="http://schemas.microsoft.com/office/drawing/2014/main" id="{C6752C1C-73DB-491D-AB47-FF1A438A1945}"/>
                  </a:ext>
                </a:extLst>
              </p:cNvPr>
              <p:cNvSpPr txBox="1">
                <a:spLocks noRot="1" noChangeAspect="1" noMove="1" noResize="1" noEditPoints="1" noAdjustHandles="1" noChangeArrowheads="1" noChangeShapeType="1" noTextEdit="1"/>
              </p:cNvSpPr>
              <p:nvPr/>
            </p:nvSpPr>
            <p:spPr>
              <a:xfrm>
                <a:off x="60785" y="1017097"/>
                <a:ext cx="5511799" cy="665695"/>
              </a:xfrm>
              <a:prstGeom prst="rect">
                <a:avLst/>
              </a:prstGeom>
              <a:blipFill>
                <a:blip r:embed="rId5"/>
                <a:stretch>
                  <a:fillRect/>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F1E519C0-3137-4CE3-BB9C-E7F887BF347D}"/>
              </a:ext>
            </a:extLst>
          </p:cNvPr>
          <p:cNvSpPr txBox="1"/>
          <p:nvPr/>
        </p:nvSpPr>
        <p:spPr>
          <a:xfrm>
            <a:off x="5989320" y="2071569"/>
            <a:ext cx="1548000" cy="338554"/>
          </a:xfrm>
          <a:prstGeom prst="rect">
            <a:avLst/>
          </a:prstGeom>
          <a:noFill/>
        </p:spPr>
        <p:txBody>
          <a:bodyPr wrap="square" rtlCol="0">
            <a:spAutoFit/>
          </a:bodyPr>
          <a:lstStyle/>
          <a:p>
            <a:pPr algn="ctr"/>
            <a:r>
              <a:rPr lang="en-US" altLang="zh-TW" sz="1600" b="1" dirty="0">
                <a:solidFill>
                  <a:srgbClr val="0070C0"/>
                </a:solidFill>
                <a:highlight>
                  <a:srgbClr val="FFFF00"/>
                </a:highlight>
              </a:rPr>
              <a:t>trough (cyclonic)</a:t>
            </a:r>
          </a:p>
        </p:txBody>
      </p:sp>
      <p:sp>
        <p:nvSpPr>
          <p:cNvPr id="13" name="文字方塊 12">
            <a:extLst>
              <a:ext uri="{FF2B5EF4-FFF2-40B4-BE49-F238E27FC236}">
                <a16:creationId xmlns:a16="http://schemas.microsoft.com/office/drawing/2014/main" id="{D5C2BFB5-9100-4483-BEA4-AF2F1A5A9BAF}"/>
              </a:ext>
            </a:extLst>
          </p:cNvPr>
          <p:cNvSpPr txBox="1"/>
          <p:nvPr/>
        </p:nvSpPr>
        <p:spPr>
          <a:xfrm>
            <a:off x="7059500" y="669446"/>
            <a:ext cx="1728000" cy="338554"/>
          </a:xfrm>
          <a:prstGeom prst="rect">
            <a:avLst/>
          </a:prstGeom>
          <a:noFill/>
        </p:spPr>
        <p:txBody>
          <a:bodyPr wrap="square" rtlCol="0">
            <a:spAutoFit/>
          </a:bodyPr>
          <a:lstStyle/>
          <a:p>
            <a:r>
              <a:rPr lang="en-US" altLang="zh-TW" sz="1600" b="1" dirty="0">
                <a:solidFill>
                  <a:srgbClr val="FF0000"/>
                </a:solidFill>
                <a:highlight>
                  <a:srgbClr val="FFFF00"/>
                </a:highlight>
              </a:rPr>
              <a:t>ridge (anticyclonic)</a:t>
            </a:r>
          </a:p>
        </p:txBody>
      </p:sp>
      <p:sp>
        <p:nvSpPr>
          <p:cNvPr id="14" name="文字方塊 13">
            <a:extLst>
              <a:ext uri="{FF2B5EF4-FFF2-40B4-BE49-F238E27FC236}">
                <a16:creationId xmlns:a16="http://schemas.microsoft.com/office/drawing/2014/main" id="{4BC2C127-93E0-4C77-893E-7263AAD9111A}"/>
              </a:ext>
            </a:extLst>
          </p:cNvPr>
          <p:cNvSpPr txBox="1"/>
          <p:nvPr/>
        </p:nvSpPr>
        <p:spPr>
          <a:xfrm>
            <a:off x="6943052" y="1485400"/>
            <a:ext cx="502536" cy="461665"/>
          </a:xfrm>
          <a:prstGeom prst="rect">
            <a:avLst/>
          </a:prstGeom>
          <a:noFill/>
        </p:spPr>
        <p:txBody>
          <a:bodyPr wrap="square" rtlCol="0">
            <a:spAutoFit/>
          </a:bodyPr>
          <a:lstStyle/>
          <a:p>
            <a:pPr algn="ctr"/>
            <a:r>
              <a:rPr lang="en-US" altLang="zh-TW" sz="2400" b="1" dirty="0">
                <a:solidFill>
                  <a:srgbClr val="C00000"/>
                </a:solidFill>
              </a:rPr>
              <a:t>+</a:t>
            </a:r>
          </a:p>
        </p:txBody>
      </p:sp>
      <p:sp>
        <p:nvSpPr>
          <p:cNvPr id="15" name="文字方塊 14">
            <a:extLst>
              <a:ext uri="{FF2B5EF4-FFF2-40B4-BE49-F238E27FC236}">
                <a16:creationId xmlns:a16="http://schemas.microsoft.com/office/drawing/2014/main" id="{00DD54CC-81FE-4BF0-BC75-1617AD4C107F}"/>
              </a:ext>
            </a:extLst>
          </p:cNvPr>
          <p:cNvSpPr txBox="1"/>
          <p:nvPr/>
        </p:nvSpPr>
        <p:spPr>
          <a:xfrm>
            <a:off x="7455392" y="795946"/>
            <a:ext cx="420624" cy="1107996"/>
          </a:xfrm>
          <a:prstGeom prst="rect">
            <a:avLst/>
          </a:prstGeom>
          <a:noFill/>
        </p:spPr>
        <p:txBody>
          <a:bodyPr wrap="square" rtlCol="0">
            <a:spAutoFit/>
          </a:bodyPr>
          <a:lstStyle/>
          <a:p>
            <a:pPr algn="ctr"/>
            <a:r>
              <a:rPr lang="en-US" altLang="zh-TW" sz="6600" b="1" dirty="0">
                <a:solidFill>
                  <a:srgbClr val="00B050"/>
                </a:solidFill>
              </a:rPr>
              <a:t>-</a:t>
            </a:r>
          </a:p>
        </p:txBody>
      </p:sp>
      <p:sp>
        <p:nvSpPr>
          <p:cNvPr id="17" name="文字方塊 16">
            <a:extLst>
              <a:ext uri="{FF2B5EF4-FFF2-40B4-BE49-F238E27FC236}">
                <a16:creationId xmlns:a16="http://schemas.microsoft.com/office/drawing/2014/main" id="{22745547-EDF4-413E-BF2B-35C1384FB57A}"/>
              </a:ext>
            </a:extLst>
          </p:cNvPr>
          <p:cNvSpPr txBox="1"/>
          <p:nvPr/>
        </p:nvSpPr>
        <p:spPr>
          <a:xfrm>
            <a:off x="6342696" y="2739494"/>
            <a:ext cx="420624" cy="461665"/>
          </a:xfrm>
          <a:prstGeom prst="rect">
            <a:avLst/>
          </a:prstGeom>
          <a:noFill/>
        </p:spPr>
        <p:txBody>
          <a:bodyPr wrap="square" rtlCol="0">
            <a:spAutoFit/>
          </a:bodyPr>
          <a:lstStyle/>
          <a:p>
            <a:pPr algn="ctr"/>
            <a:r>
              <a:rPr lang="en-US" altLang="zh-TW" sz="2400" b="1" dirty="0">
                <a:solidFill>
                  <a:srgbClr val="00B050"/>
                </a:solidFill>
                <a:highlight>
                  <a:srgbClr val="FFFF00"/>
                </a:highlight>
              </a:rPr>
              <a:t>-</a:t>
            </a:r>
          </a:p>
        </p:txBody>
      </p:sp>
      <p:sp>
        <p:nvSpPr>
          <p:cNvPr id="18" name="文字方塊 17">
            <a:extLst>
              <a:ext uri="{FF2B5EF4-FFF2-40B4-BE49-F238E27FC236}">
                <a16:creationId xmlns:a16="http://schemas.microsoft.com/office/drawing/2014/main" id="{CA8F85B3-DAB3-46B3-8F59-68E88AC1812C}"/>
              </a:ext>
            </a:extLst>
          </p:cNvPr>
          <p:cNvSpPr txBox="1"/>
          <p:nvPr/>
        </p:nvSpPr>
        <p:spPr>
          <a:xfrm>
            <a:off x="7215640" y="3042019"/>
            <a:ext cx="502536" cy="769441"/>
          </a:xfrm>
          <a:prstGeom prst="rect">
            <a:avLst/>
          </a:prstGeom>
          <a:noFill/>
        </p:spPr>
        <p:txBody>
          <a:bodyPr wrap="square" rtlCol="0">
            <a:spAutoFit/>
          </a:bodyPr>
          <a:lstStyle/>
          <a:p>
            <a:pPr algn="ctr"/>
            <a:r>
              <a:rPr lang="en-US" altLang="zh-TW" sz="4400" b="1" dirty="0">
                <a:solidFill>
                  <a:srgbClr val="C00000"/>
                </a:solidFill>
              </a:rPr>
              <a:t>+</a:t>
            </a:r>
            <a:endParaRPr lang="en-US" altLang="zh-TW" sz="4000" b="1" dirty="0">
              <a:solidFill>
                <a:srgbClr val="C00000"/>
              </a:solidFill>
            </a:endParaRPr>
          </a:p>
        </p:txBody>
      </p:sp>
      <p:sp>
        <p:nvSpPr>
          <p:cNvPr id="20" name="文字方塊 19">
            <a:extLst>
              <a:ext uri="{FF2B5EF4-FFF2-40B4-BE49-F238E27FC236}">
                <a16:creationId xmlns:a16="http://schemas.microsoft.com/office/drawing/2014/main" id="{66392CCF-21F5-422C-AA63-00756C990908}"/>
              </a:ext>
            </a:extLst>
          </p:cNvPr>
          <p:cNvSpPr txBox="1"/>
          <p:nvPr/>
        </p:nvSpPr>
        <p:spPr>
          <a:xfrm>
            <a:off x="7327008" y="4443356"/>
            <a:ext cx="420624" cy="1446550"/>
          </a:xfrm>
          <a:prstGeom prst="rect">
            <a:avLst/>
          </a:prstGeom>
          <a:noFill/>
        </p:spPr>
        <p:txBody>
          <a:bodyPr wrap="square" rtlCol="0">
            <a:spAutoFit/>
          </a:bodyPr>
          <a:lstStyle/>
          <a:p>
            <a:pPr algn="ctr"/>
            <a:r>
              <a:rPr lang="en-US" altLang="zh-TW" sz="8800" b="1" dirty="0">
                <a:solidFill>
                  <a:srgbClr val="00B050"/>
                </a:solidFill>
              </a:rPr>
              <a:t>-</a:t>
            </a:r>
          </a:p>
        </p:txBody>
      </p:sp>
      <p:sp>
        <p:nvSpPr>
          <p:cNvPr id="21" name="文字方塊 20">
            <a:extLst>
              <a:ext uri="{FF2B5EF4-FFF2-40B4-BE49-F238E27FC236}">
                <a16:creationId xmlns:a16="http://schemas.microsoft.com/office/drawing/2014/main" id="{5571E0A7-55FD-4251-AD7B-2D59611241E1}"/>
              </a:ext>
            </a:extLst>
          </p:cNvPr>
          <p:cNvSpPr txBox="1"/>
          <p:nvPr/>
        </p:nvSpPr>
        <p:spPr>
          <a:xfrm>
            <a:off x="10098288" y="1915200"/>
            <a:ext cx="1098216" cy="369332"/>
          </a:xfrm>
          <a:prstGeom prst="rect">
            <a:avLst/>
          </a:prstGeom>
          <a:noFill/>
        </p:spPr>
        <p:txBody>
          <a:bodyPr wrap="square" rtlCol="0">
            <a:spAutoFit/>
          </a:bodyPr>
          <a:lstStyle/>
          <a:p>
            <a:r>
              <a:rPr lang="en-US" altLang="zh-TW" b="1" dirty="0">
                <a:solidFill>
                  <a:srgbClr val="C00000"/>
                </a:solidFill>
              </a:rPr>
              <a:t>negligible</a:t>
            </a:r>
          </a:p>
        </p:txBody>
      </p:sp>
    </p:spTree>
    <p:extLst>
      <p:ext uri="{BB962C8B-B14F-4D97-AF65-F5344CB8AC3E}">
        <p14:creationId xmlns:p14="http://schemas.microsoft.com/office/powerpoint/2010/main" val="22582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9" y="0"/>
            <a:ext cx="11761200" cy="1008000"/>
          </a:xfrm>
        </p:spPr>
        <p:txBody>
          <a:bodyPr/>
          <a:lstStyle/>
          <a:p>
            <a:r>
              <a:rPr lang="en-US" altLang="zh-TW" dirty="0">
                <a:latin typeface="+mn-lt"/>
              </a:rPr>
              <a:t>Outline</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432187" cy="5685624"/>
          </a:xfrm>
        </p:spPr>
        <p:txBody>
          <a:bodyPr>
            <a:normAutofit/>
          </a:bodyPr>
          <a:lstStyle/>
          <a:p>
            <a:pPr>
              <a:lnSpc>
                <a:spcPct val="100000"/>
              </a:lnSpc>
              <a:spcAft>
                <a:spcPts val="1200"/>
              </a:spcAft>
            </a:pPr>
            <a:r>
              <a:rPr lang="en-US" altLang="zh-TW" sz="2300" b="1" dirty="0"/>
              <a:t>Introduction</a:t>
            </a:r>
          </a:p>
          <a:p>
            <a:pPr>
              <a:lnSpc>
                <a:spcPct val="100000"/>
              </a:lnSpc>
              <a:spcAft>
                <a:spcPts val="1200"/>
              </a:spcAft>
            </a:pPr>
            <a:r>
              <a:rPr lang="en-US" altLang="zh-TW" sz="2300" b="1" dirty="0"/>
              <a:t>Data and Methods</a:t>
            </a:r>
          </a:p>
          <a:p>
            <a:pPr>
              <a:lnSpc>
                <a:spcPct val="100000"/>
              </a:lnSpc>
            </a:pPr>
            <a:r>
              <a:rPr lang="en-US" altLang="zh-TW" sz="2300" b="1" dirty="0"/>
              <a:t>Results</a:t>
            </a:r>
          </a:p>
          <a:p>
            <a:pPr lvl="1">
              <a:lnSpc>
                <a:spcPct val="100000"/>
              </a:lnSpc>
            </a:pPr>
            <a:r>
              <a:rPr lang="en-US" altLang="zh-TW" sz="2100" dirty="0"/>
              <a:t>Track of 68 HRE-producing TCs</a:t>
            </a:r>
          </a:p>
          <a:p>
            <a:pPr lvl="1">
              <a:lnSpc>
                <a:spcPct val="100000"/>
              </a:lnSpc>
            </a:pPr>
            <a:r>
              <a:rPr lang="en-US" altLang="zh-TW" sz="2100" dirty="0"/>
              <a:t>Circulation Patterns at 0 h</a:t>
            </a:r>
          </a:p>
          <a:p>
            <a:pPr lvl="1">
              <a:lnSpc>
                <a:spcPct val="100000"/>
              </a:lnSpc>
            </a:pPr>
            <a:r>
              <a:rPr lang="en-US" altLang="zh-TW" sz="2100" dirty="0"/>
              <a:t>Overview of Two HRE Clusters</a:t>
            </a:r>
          </a:p>
          <a:p>
            <a:pPr lvl="1">
              <a:lnSpc>
                <a:spcPct val="100000"/>
              </a:lnSpc>
            </a:pPr>
            <a:r>
              <a:rPr lang="en-US" altLang="zh-TW" sz="2100" dirty="0"/>
              <a:t>Circulations of Two HRE Clusters</a:t>
            </a:r>
          </a:p>
          <a:p>
            <a:pPr lvl="1">
              <a:lnSpc>
                <a:spcPct val="100000"/>
              </a:lnSpc>
            </a:pPr>
            <a:r>
              <a:rPr lang="en-US" altLang="zh-TW" sz="2100" dirty="0"/>
              <a:t>Cyclone Phase Space Diagram</a:t>
            </a:r>
          </a:p>
          <a:p>
            <a:pPr lvl="1">
              <a:lnSpc>
                <a:spcPct val="100000"/>
              </a:lnSpc>
            </a:pPr>
            <a:r>
              <a:rPr lang="en-US" altLang="zh-TW" sz="2100" dirty="0"/>
              <a:t>PV Tendency Budget</a:t>
            </a:r>
          </a:p>
          <a:p>
            <a:pPr lvl="1">
              <a:lnSpc>
                <a:spcPct val="100000"/>
              </a:lnSpc>
              <a:spcAft>
                <a:spcPts val="1200"/>
              </a:spcAft>
            </a:pPr>
            <a:r>
              <a:rPr lang="en-US" altLang="zh-TW" sz="2100" dirty="0"/>
              <a:t>QG Diagnosis</a:t>
            </a:r>
          </a:p>
          <a:p>
            <a:pPr>
              <a:lnSpc>
                <a:spcPct val="100000"/>
              </a:lnSpc>
              <a:spcAft>
                <a:spcPts val="1200"/>
              </a:spcAft>
            </a:pPr>
            <a:r>
              <a:rPr lang="en-US" altLang="zh-TW" sz="2300" b="1" dirty="0"/>
              <a:t>Summary</a:t>
            </a:r>
          </a:p>
          <a:p>
            <a:pPr>
              <a:lnSpc>
                <a:spcPct val="100000"/>
              </a:lnSpc>
            </a:pPr>
            <a:r>
              <a:rPr lang="en-US" altLang="zh-TW" sz="2300" b="1" dirty="0"/>
              <a:t>References</a:t>
            </a:r>
            <a:endParaRPr lang="zh-TW" altLang="en-US" sz="2300" b="1"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5961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5432002" cy="1008000"/>
          </a:xfrm>
        </p:spPr>
        <p:txBody>
          <a:bodyPr>
            <a:normAutofit/>
          </a:bodyPr>
          <a:lstStyle/>
          <a:p>
            <a:r>
              <a:rPr lang="en-US" altLang="zh-TW" dirty="0">
                <a:latin typeface="+mn-lt"/>
              </a:rPr>
              <a:t>QG</a:t>
            </a:r>
            <a:r>
              <a:rPr lang="zh-TW" altLang="en-US" dirty="0">
                <a:latin typeface="+mn-lt"/>
              </a:rPr>
              <a:t> </a:t>
            </a:r>
            <a:r>
              <a:rPr lang="en-US" altLang="zh-TW" dirty="0">
                <a:latin typeface="+mn-lt"/>
              </a:rPr>
              <a:t>Diagnosis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endParaRPr lang="en-US" altLang="zh-TW" sz="2300" dirty="0"/>
          </a:p>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19" name="圖片 18">
            <a:extLst>
              <a:ext uri="{FF2B5EF4-FFF2-40B4-BE49-F238E27FC236}">
                <a16:creationId xmlns:a16="http://schemas.microsoft.com/office/drawing/2014/main" id="{54FACC5D-92C6-423F-9D3A-1E1942598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68" y="1290566"/>
            <a:ext cx="5746861" cy="4025280"/>
          </a:xfrm>
          <a:prstGeom prst="rect">
            <a:avLst/>
          </a:prstGeom>
        </p:spPr>
      </p:pic>
      <p:pic>
        <p:nvPicPr>
          <p:cNvPr id="23" name="圖片 22">
            <a:extLst>
              <a:ext uri="{FF2B5EF4-FFF2-40B4-BE49-F238E27FC236}">
                <a16:creationId xmlns:a16="http://schemas.microsoft.com/office/drawing/2014/main" id="{28C5FE2A-858B-4946-BDDA-5AC5B9C49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573" y="1087174"/>
            <a:ext cx="5794141" cy="4720227"/>
          </a:xfrm>
          <a:prstGeom prst="rect">
            <a:avLst/>
          </a:prstGeom>
        </p:spPr>
      </p:pic>
      <mc:AlternateContent xmlns:mc="http://schemas.openxmlformats.org/markup-compatibility/2006">
        <mc:Choice xmlns:a14="http://schemas.microsoft.com/office/drawing/2010/main" Requires="a14">
          <p:sp>
            <p:nvSpPr>
              <p:cNvPr id="24" name="文字方塊 23">
                <a:extLst>
                  <a:ext uri="{FF2B5EF4-FFF2-40B4-BE49-F238E27FC236}">
                    <a16:creationId xmlns:a16="http://schemas.microsoft.com/office/drawing/2014/main" id="{34242D68-E187-494E-BD6E-14AC4DEB8235}"/>
                  </a:ext>
                </a:extLst>
              </p:cNvPr>
              <p:cNvSpPr txBox="1"/>
              <p:nvPr/>
            </p:nvSpPr>
            <p:spPr>
              <a:xfrm>
                <a:off x="4027717" y="282566"/>
                <a:ext cx="3913488" cy="3947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smtClean="0">
                              <a:solidFill>
                                <a:srgbClr val="FF0000"/>
                              </a:solidFill>
                              <a:latin typeface="Cambria Math" panose="02040503050406030204" pitchFamily="18" charset="0"/>
                            </a:rPr>
                            <m:t>𝑸𝑮</m:t>
                          </m:r>
                        </m:sub>
                      </m:sSub>
                      <m:r>
                        <a:rPr lang="en-US" altLang="zh-TW" b="1" i="1" smtClean="0">
                          <a:solidFill>
                            <a:srgbClr val="FF0000"/>
                          </a:solidFill>
                          <a:latin typeface="Cambria Math" panose="02040503050406030204" pitchFamily="18" charset="0"/>
                        </a:rPr>
                        <m:t>=</m:t>
                      </m:r>
                      <m:sSub>
                        <m:sSubPr>
                          <m:ctrlPr>
                            <a:rPr lang="en-US" altLang="zh-TW" b="1" i="1" smtClean="0">
                              <a:solidFill>
                                <a:srgbClr val="FF0000"/>
                              </a:solidFill>
                              <a:latin typeface="Cambria Math" panose="02040503050406030204" pitchFamily="18" charset="0"/>
                            </a:rPr>
                          </m:ctrlPr>
                        </m:sSubPr>
                        <m:e>
                          <m:r>
                            <a:rPr lang="zh-TW" altLang="en-US" b="1" i="1" smtClean="0">
                              <a:solidFill>
                                <a:srgbClr val="FF0000"/>
                              </a:solidFill>
                              <a:latin typeface="Cambria Math" panose="02040503050406030204" pitchFamily="18" charset="0"/>
                            </a:rPr>
                            <m:t>𝝎</m:t>
                          </m:r>
                        </m:e>
                        <m:sub>
                          <m:r>
                            <a:rPr lang="en-US" altLang="zh-TW" b="1" i="1" smtClean="0">
                              <a:solidFill>
                                <a:srgbClr val="FF0000"/>
                              </a:solidFill>
                              <a:latin typeface="Cambria Math" panose="02040503050406030204" pitchFamily="18" charset="0"/>
                            </a:rPr>
                            <m:t>𝑫𝒚𝒏</m:t>
                          </m:r>
                        </m:sub>
                      </m:sSub>
                      <m:r>
                        <a:rPr lang="en-US" altLang="zh-TW" b="1" i="1" smtClean="0">
                          <a:solidFill>
                            <a:srgbClr val="FF0000"/>
                          </a:solidFill>
                          <a:latin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𝑩𝒆𝒕𝒂</m:t>
                          </m:r>
                        </m:sub>
                      </m:sSub>
                      <m:r>
                        <a:rPr lang="en-US" altLang="zh-TW" b="1" i="1" smtClean="0">
                          <a:solidFill>
                            <a:srgbClr val="FF0000"/>
                          </a:solidFill>
                          <a:latin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𝑫𝒊𝒂</m:t>
                          </m:r>
                        </m:sub>
                      </m:sSub>
                      <m:r>
                        <a:rPr lang="en-US" altLang="zh-TW" b="1" i="1" smtClean="0">
                          <a:solidFill>
                            <a:srgbClr val="FF0000"/>
                          </a:solidFill>
                          <a:latin typeface="Cambria Math" panose="02040503050406030204" pitchFamily="18" charset="0"/>
                        </a:rPr>
                        <m:t>+</m:t>
                      </m:r>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𝒃𝒇</m:t>
                          </m:r>
                        </m:sub>
                      </m:sSub>
                    </m:oMath>
                  </m:oMathPara>
                </a14:m>
                <a:endParaRPr lang="zh-TW" altLang="en-US" sz="1600" b="1" dirty="0"/>
              </a:p>
            </p:txBody>
          </p:sp>
        </mc:Choice>
        <mc:Fallback>
          <p:sp>
            <p:nvSpPr>
              <p:cNvPr id="24" name="文字方塊 23">
                <a:extLst>
                  <a:ext uri="{FF2B5EF4-FFF2-40B4-BE49-F238E27FC236}">
                    <a16:creationId xmlns:a16="http://schemas.microsoft.com/office/drawing/2014/main" id="{34242D68-E187-494E-BD6E-14AC4DEB8235}"/>
                  </a:ext>
                </a:extLst>
              </p:cNvPr>
              <p:cNvSpPr txBox="1">
                <a:spLocks noRot="1" noChangeAspect="1" noMove="1" noResize="1" noEditPoints="1" noAdjustHandles="1" noChangeArrowheads="1" noChangeShapeType="1" noTextEdit="1"/>
              </p:cNvSpPr>
              <p:nvPr/>
            </p:nvSpPr>
            <p:spPr>
              <a:xfrm>
                <a:off x="4027717" y="282566"/>
                <a:ext cx="3913488" cy="394788"/>
              </a:xfrm>
              <a:prstGeom prst="rect">
                <a:avLst/>
              </a:prstGeom>
              <a:blipFill>
                <a:blip r:embed="rId5"/>
                <a:stretch>
                  <a:fillRect b="-10769"/>
                </a:stretch>
              </a:blipFill>
            </p:spPr>
            <p:txBody>
              <a:bodyPr/>
              <a:lstStyle/>
              <a:p>
                <a:r>
                  <a:rPr lang="zh-TW" altLang="en-US">
                    <a:noFill/>
                  </a:rPr>
                  <a:t> </a:t>
                </a:r>
              </a:p>
            </p:txBody>
          </p:sp>
        </mc:Fallback>
      </mc:AlternateContent>
      <p:cxnSp>
        <p:nvCxnSpPr>
          <p:cNvPr id="26" name="直線接點 25">
            <a:extLst>
              <a:ext uri="{FF2B5EF4-FFF2-40B4-BE49-F238E27FC236}">
                <a16:creationId xmlns:a16="http://schemas.microsoft.com/office/drawing/2014/main" id="{C771FE64-CB20-45C6-B266-47FC84AA7B6E}"/>
              </a:ext>
            </a:extLst>
          </p:cNvPr>
          <p:cNvCxnSpPr/>
          <p:nvPr/>
        </p:nvCxnSpPr>
        <p:spPr>
          <a:xfrm>
            <a:off x="1197864" y="4416552"/>
            <a:ext cx="459943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18C9D9BA-B3AD-4EF5-B85D-822E5C5D00F1}"/>
              </a:ext>
            </a:extLst>
          </p:cNvPr>
          <p:cNvCxnSpPr/>
          <p:nvPr/>
        </p:nvCxnSpPr>
        <p:spPr>
          <a:xfrm>
            <a:off x="7120128" y="4194048"/>
            <a:ext cx="4644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270679D6-1E78-4FBD-9E73-7642BB4A2A9A}"/>
              </a:ext>
            </a:extLst>
          </p:cNvPr>
          <p:cNvSpPr/>
          <p:nvPr/>
        </p:nvSpPr>
        <p:spPr>
          <a:xfrm>
            <a:off x="4178808" y="282566"/>
            <a:ext cx="1344168" cy="46724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F8811D4C-4F1F-4440-9039-9D46CB058455}"/>
              </a:ext>
            </a:extLst>
          </p:cNvPr>
          <p:cNvSpPr/>
          <p:nvPr/>
        </p:nvSpPr>
        <p:spPr>
          <a:xfrm>
            <a:off x="6557761" y="279523"/>
            <a:ext cx="562367" cy="46724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5E448647-DEEA-4ED8-9F92-68D9C9448918}"/>
              </a:ext>
            </a:extLst>
          </p:cNvPr>
          <p:cNvSpPr/>
          <p:nvPr/>
        </p:nvSpPr>
        <p:spPr>
          <a:xfrm>
            <a:off x="1443217" y="3213666"/>
            <a:ext cx="562367" cy="46724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FC276CC1-96BE-47A0-9C53-F825F6BFFB95}"/>
              </a:ext>
            </a:extLst>
          </p:cNvPr>
          <p:cNvSpPr/>
          <p:nvPr/>
        </p:nvSpPr>
        <p:spPr>
          <a:xfrm>
            <a:off x="8426185" y="3108207"/>
            <a:ext cx="562367" cy="46724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32" name="文字方塊 31">
                <a:extLst>
                  <a:ext uri="{FF2B5EF4-FFF2-40B4-BE49-F238E27FC236}">
                    <a16:creationId xmlns:a16="http://schemas.microsoft.com/office/drawing/2014/main" id="{5B12057C-62E3-4E48-B31C-0338F132AF4D}"/>
                  </a:ext>
                </a:extLst>
              </p:cNvPr>
              <p:cNvSpPr txBox="1"/>
              <p:nvPr/>
            </p:nvSpPr>
            <p:spPr>
              <a:xfrm>
                <a:off x="1197864" y="2844334"/>
                <a:ext cx="897421" cy="369332"/>
              </a:xfrm>
              <a:prstGeom prst="rect">
                <a:avLst/>
              </a:prstGeom>
              <a:noFill/>
            </p:spPr>
            <p:txBody>
              <a:bodyPr wrap="square" rtlCol="0">
                <a:spAutoFit/>
              </a:bodyPr>
              <a:lstStyle/>
              <a:p>
                <a:r>
                  <a:rPr lang="en-US" altLang="zh-TW" b="1" dirty="0">
                    <a:solidFill>
                      <a:srgbClr val="00B050"/>
                    </a:solidFill>
                  </a:rPr>
                  <a:t>max.</a:t>
                </a:r>
                <a:r>
                  <a:rPr lang="zh-TW" altLang="en-US" b="1" dirty="0">
                    <a:solidFill>
                      <a:srgbClr val="00B050"/>
                    </a:solidFill>
                  </a:rPr>
                  <a:t> </a:t>
                </a:r>
                <a14:m>
                  <m:oMath xmlns:m="http://schemas.openxmlformats.org/officeDocument/2006/math">
                    <m:r>
                      <a:rPr lang="zh-TW" altLang="en-US" b="1" i="1" smtClean="0">
                        <a:solidFill>
                          <a:srgbClr val="00B050"/>
                        </a:solidFill>
                        <a:latin typeface="Cambria Math" panose="02040503050406030204" pitchFamily="18" charset="0"/>
                      </a:rPr>
                      <m:t>𝝎</m:t>
                    </m:r>
                  </m:oMath>
                </a14:m>
                <a:endParaRPr lang="en-US" altLang="zh-TW" b="1" dirty="0">
                  <a:solidFill>
                    <a:srgbClr val="00B050"/>
                  </a:solidFill>
                </a:endParaRPr>
              </a:p>
            </p:txBody>
          </p:sp>
        </mc:Choice>
        <mc:Fallback>
          <p:sp>
            <p:nvSpPr>
              <p:cNvPr id="32" name="文字方塊 31">
                <a:extLst>
                  <a:ext uri="{FF2B5EF4-FFF2-40B4-BE49-F238E27FC236}">
                    <a16:creationId xmlns:a16="http://schemas.microsoft.com/office/drawing/2014/main" id="{5B12057C-62E3-4E48-B31C-0338F132AF4D}"/>
                  </a:ext>
                </a:extLst>
              </p:cNvPr>
              <p:cNvSpPr txBox="1">
                <a:spLocks noRot="1" noChangeAspect="1" noMove="1" noResize="1" noEditPoints="1" noAdjustHandles="1" noChangeArrowheads="1" noChangeShapeType="1" noTextEdit="1"/>
              </p:cNvSpPr>
              <p:nvPr/>
            </p:nvSpPr>
            <p:spPr>
              <a:xfrm>
                <a:off x="1197864" y="2844334"/>
                <a:ext cx="897421" cy="369332"/>
              </a:xfrm>
              <a:prstGeom prst="rect">
                <a:avLst/>
              </a:prstGeom>
              <a:blipFill>
                <a:blip r:embed="rId6"/>
                <a:stretch>
                  <a:fillRect l="-6122" t="-10000" b="-26667"/>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3" name="文字方塊 32">
                <a:extLst>
                  <a:ext uri="{FF2B5EF4-FFF2-40B4-BE49-F238E27FC236}">
                    <a16:creationId xmlns:a16="http://schemas.microsoft.com/office/drawing/2014/main" id="{09E5823C-63CD-4ADC-8207-E9B6BC0B80EE}"/>
                  </a:ext>
                </a:extLst>
              </p:cNvPr>
              <p:cNvSpPr txBox="1"/>
              <p:nvPr/>
            </p:nvSpPr>
            <p:spPr>
              <a:xfrm>
                <a:off x="8110728" y="2733999"/>
                <a:ext cx="897421" cy="369332"/>
              </a:xfrm>
              <a:prstGeom prst="rect">
                <a:avLst/>
              </a:prstGeom>
              <a:noFill/>
            </p:spPr>
            <p:txBody>
              <a:bodyPr wrap="square" rtlCol="0">
                <a:spAutoFit/>
              </a:bodyPr>
              <a:lstStyle/>
              <a:p>
                <a:r>
                  <a:rPr lang="en-US" altLang="zh-TW" b="1" dirty="0">
                    <a:solidFill>
                      <a:srgbClr val="00B050"/>
                    </a:solidFill>
                  </a:rPr>
                  <a:t>max.</a:t>
                </a:r>
                <a:r>
                  <a:rPr lang="zh-TW" altLang="en-US" b="1" dirty="0">
                    <a:solidFill>
                      <a:srgbClr val="00B050"/>
                    </a:solidFill>
                  </a:rPr>
                  <a:t> </a:t>
                </a:r>
                <a14:m>
                  <m:oMath xmlns:m="http://schemas.openxmlformats.org/officeDocument/2006/math">
                    <m:r>
                      <a:rPr lang="zh-TW" altLang="en-US" b="1" i="1" smtClean="0">
                        <a:solidFill>
                          <a:srgbClr val="00B050"/>
                        </a:solidFill>
                        <a:latin typeface="Cambria Math" panose="02040503050406030204" pitchFamily="18" charset="0"/>
                      </a:rPr>
                      <m:t>𝝎</m:t>
                    </m:r>
                  </m:oMath>
                </a14:m>
                <a:endParaRPr lang="en-US" altLang="zh-TW" b="1" dirty="0">
                  <a:solidFill>
                    <a:srgbClr val="00B050"/>
                  </a:solidFill>
                </a:endParaRPr>
              </a:p>
            </p:txBody>
          </p:sp>
        </mc:Choice>
        <mc:Fallback>
          <p:sp>
            <p:nvSpPr>
              <p:cNvPr id="33" name="文字方塊 32">
                <a:extLst>
                  <a:ext uri="{FF2B5EF4-FFF2-40B4-BE49-F238E27FC236}">
                    <a16:creationId xmlns:a16="http://schemas.microsoft.com/office/drawing/2014/main" id="{09E5823C-63CD-4ADC-8207-E9B6BC0B80EE}"/>
                  </a:ext>
                </a:extLst>
              </p:cNvPr>
              <p:cNvSpPr txBox="1">
                <a:spLocks noRot="1" noChangeAspect="1" noMove="1" noResize="1" noEditPoints="1" noAdjustHandles="1" noChangeArrowheads="1" noChangeShapeType="1" noTextEdit="1"/>
              </p:cNvSpPr>
              <p:nvPr/>
            </p:nvSpPr>
            <p:spPr>
              <a:xfrm>
                <a:off x="8110728" y="2733999"/>
                <a:ext cx="897421" cy="369332"/>
              </a:xfrm>
              <a:prstGeom prst="rect">
                <a:avLst/>
              </a:prstGeom>
              <a:blipFill>
                <a:blip r:embed="rId7"/>
                <a:stretch>
                  <a:fillRect l="-6122" t="-8197" b="-2459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4" name="文字方塊 33">
                <a:extLst>
                  <a:ext uri="{FF2B5EF4-FFF2-40B4-BE49-F238E27FC236}">
                    <a16:creationId xmlns:a16="http://schemas.microsoft.com/office/drawing/2014/main" id="{49D70EFE-59BB-4607-81AF-5313D12F975A}"/>
                  </a:ext>
                </a:extLst>
              </p:cNvPr>
              <p:cNvSpPr txBox="1"/>
              <p:nvPr/>
            </p:nvSpPr>
            <p:spPr>
              <a:xfrm>
                <a:off x="2627911" y="3341828"/>
                <a:ext cx="6125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𝑫𝒊𝒂</m:t>
                          </m:r>
                        </m:sub>
                      </m:sSub>
                    </m:oMath>
                  </m:oMathPara>
                </a14:m>
                <a:endParaRPr lang="zh-TW" altLang="en-US" sz="1600" b="1" dirty="0"/>
              </a:p>
            </p:txBody>
          </p:sp>
        </mc:Choice>
        <mc:Fallback>
          <p:sp>
            <p:nvSpPr>
              <p:cNvPr id="34" name="文字方塊 33">
                <a:extLst>
                  <a:ext uri="{FF2B5EF4-FFF2-40B4-BE49-F238E27FC236}">
                    <a16:creationId xmlns:a16="http://schemas.microsoft.com/office/drawing/2014/main" id="{49D70EFE-59BB-4607-81AF-5313D12F975A}"/>
                  </a:ext>
                </a:extLst>
              </p:cNvPr>
              <p:cNvSpPr txBox="1">
                <a:spLocks noRot="1" noChangeAspect="1" noMove="1" noResize="1" noEditPoints="1" noAdjustHandles="1" noChangeArrowheads="1" noChangeShapeType="1" noTextEdit="1"/>
              </p:cNvSpPr>
              <p:nvPr/>
            </p:nvSpPr>
            <p:spPr>
              <a:xfrm>
                <a:off x="2627911" y="3341828"/>
                <a:ext cx="612576" cy="369332"/>
              </a:xfrm>
              <a:prstGeom prst="rect">
                <a:avLst/>
              </a:prstGeom>
              <a:blipFill>
                <a:blip r:embed="rId8"/>
                <a:stretch>
                  <a:fillRect r="-198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5" name="文字方塊 34">
                <a:extLst>
                  <a:ext uri="{FF2B5EF4-FFF2-40B4-BE49-F238E27FC236}">
                    <a16:creationId xmlns:a16="http://schemas.microsoft.com/office/drawing/2014/main" id="{41AA70AE-766C-4653-BBE3-7EC408D5423F}"/>
                  </a:ext>
                </a:extLst>
              </p:cNvPr>
              <p:cNvSpPr txBox="1"/>
              <p:nvPr/>
            </p:nvSpPr>
            <p:spPr>
              <a:xfrm>
                <a:off x="9257801" y="3217349"/>
                <a:ext cx="6125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a:solidFill>
                                <a:srgbClr val="FF0000"/>
                              </a:solidFill>
                              <a:latin typeface="Cambria Math" panose="02040503050406030204" pitchFamily="18" charset="0"/>
                            </a:rPr>
                          </m:ctrlPr>
                        </m:sSubPr>
                        <m:e>
                          <m:r>
                            <a:rPr lang="zh-TW" altLang="en-US" b="1" i="1">
                              <a:solidFill>
                                <a:srgbClr val="FF0000"/>
                              </a:solidFill>
                              <a:latin typeface="Cambria Math" panose="02040503050406030204" pitchFamily="18" charset="0"/>
                            </a:rPr>
                            <m:t>𝝎</m:t>
                          </m:r>
                        </m:e>
                        <m:sub>
                          <m:r>
                            <a:rPr lang="en-US" altLang="zh-TW" b="1" i="1">
                              <a:solidFill>
                                <a:srgbClr val="FF0000"/>
                              </a:solidFill>
                              <a:latin typeface="Cambria Math" panose="02040503050406030204" pitchFamily="18" charset="0"/>
                            </a:rPr>
                            <m:t>𝑫𝒊𝒂</m:t>
                          </m:r>
                        </m:sub>
                      </m:sSub>
                    </m:oMath>
                  </m:oMathPara>
                </a14:m>
                <a:endParaRPr lang="zh-TW" altLang="en-US" sz="1600" b="1" dirty="0"/>
              </a:p>
            </p:txBody>
          </p:sp>
        </mc:Choice>
        <mc:Fallback>
          <p:sp>
            <p:nvSpPr>
              <p:cNvPr id="35" name="文字方塊 34">
                <a:extLst>
                  <a:ext uri="{FF2B5EF4-FFF2-40B4-BE49-F238E27FC236}">
                    <a16:creationId xmlns:a16="http://schemas.microsoft.com/office/drawing/2014/main" id="{41AA70AE-766C-4653-BBE3-7EC408D5423F}"/>
                  </a:ext>
                </a:extLst>
              </p:cNvPr>
              <p:cNvSpPr txBox="1">
                <a:spLocks noRot="1" noChangeAspect="1" noMove="1" noResize="1" noEditPoints="1" noAdjustHandles="1" noChangeArrowheads="1" noChangeShapeType="1" noTextEdit="1"/>
              </p:cNvSpPr>
              <p:nvPr/>
            </p:nvSpPr>
            <p:spPr>
              <a:xfrm>
                <a:off x="9257801" y="3217349"/>
                <a:ext cx="612576" cy="369332"/>
              </a:xfrm>
              <a:prstGeom prst="rect">
                <a:avLst/>
              </a:prstGeom>
              <a:blipFill>
                <a:blip r:embed="rId9"/>
                <a:stretch>
                  <a:fillRect r="-3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6" name="文字方塊 35">
                <a:extLst>
                  <a:ext uri="{FF2B5EF4-FFF2-40B4-BE49-F238E27FC236}">
                    <a16:creationId xmlns:a16="http://schemas.microsoft.com/office/drawing/2014/main" id="{EB7D7C53-203B-4AB6-908E-9AAFB50A727F}"/>
                  </a:ext>
                </a:extLst>
              </p:cNvPr>
              <p:cNvSpPr txBox="1"/>
              <p:nvPr/>
            </p:nvSpPr>
            <p:spPr>
              <a:xfrm>
                <a:off x="10071521" y="2900236"/>
                <a:ext cx="651114" cy="3947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070C0"/>
                              </a:solidFill>
                              <a:latin typeface="Cambria Math" panose="02040503050406030204" pitchFamily="18" charset="0"/>
                            </a:rPr>
                          </m:ctrlPr>
                        </m:sSubPr>
                        <m:e>
                          <m:r>
                            <a:rPr lang="zh-TW" altLang="en-US" b="1" i="1" smtClean="0">
                              <a:solidFill>
                                <a:srgbClr val="0070C0"/>
                              </a:solidFill>
                              <a:latin typeface="Cambria Math" panose="02040503050406030204" pitchFamily="18" charset="0"/>
                            </a:rPr>
                            <m:t>𝝎</m:t>
                          </m:r>
                        </m:e>
                        <m:sub>
                          <m:r>
                            <a:rPr lang="en-US" altLang="zh-TW" b="1" i="1" smtClean="0">
                              <a:solidFill>
                                <a:srgbClr val="0070C0"/>
                              </a:solidFill>
                              <a:latin typeface="Cambria Math" panose="02040503050406030204" pitchFamily="18" charset="0"/>
                            </a:rPr>
                            <m:t>𝑫𝒚𝒏</m:t>
                          </m:r>
                        </m:sub>
                      </m:sSub>
                    </m:oMath>
                  </m:oMathPara>
                </a14:m>
                <a:endParaRPr lang="zh-TW" altLang="en-US" sz="1600" b="1" dirty="0"/>
              </a:p>
            </p:txBody>
          </p:sp>
        </mc:Choice>
        <mc:Fallback>
          <p:sp>
            <p:nvSpPr>
              <p:cNvPr id="36" name="文字方塊 35">
                <a:extLst>
                  <a:ext uri="{FF2B5EF4-FFF2-40B4-BE49-F238E27FC236}">
                    <a16:creationId xmlns:a16="http://schemas.microsoft.com/office/drawing/2014/main" id="{EB7D7C53-203B-4AB6-908E-9AAFB50A727F}"/>
                  </a:ext>
                </a:extLst>
              </p:cNvPr>
              <p:cNvSpPr txBox="1">
                <a:spLocks noRot="1" noChangeAspect="1" noMove="1" noResize="1" noEditPoints="1" noAdjustHandles="1" noChangeArrowheads="1" noChangeShapeType="1" noTextEdit="1"/>
              </p:cNvSpPr>
              <p:nvPr/>
            </p:nvSpPr>
            <p:spPr>
              <a:xfrm>
                <a:off x="10071521" y="2900236"/>
                <a:ext cx="651114" cy="394788"/>
              </a:xfrm>
              <a:prstGeom prst="rect">
                <a:avLst/>
              </a:prstGeom>
              <a:blipFill>
                <a:blip r:embed="rId10"/>
                <a:stretch>
                  <a:fillRect r="-6542" b="-7692"/>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7" name="文字方塊 36">
                <a:extLst>
                  <a:ext uri="{FF2B5EF4-FFF2-40B4-BE49-F238E27FC236}">
                    <a16:creationId xmlns:a16="http://schemas.microsoft.com/office/drawing/2014/main" id="{9323F707-34BF-48E2-8598-91AC37A2ABAD}"/>
                  </a:ext>
                </a:extLst>
              </p:cNvPr>
              <p:cNvSpPr txBox="1"/>
              <p:nvPr/>
            </p:nvSpPr>
            <p:spPr>
              <a:xfrm>
                <a:off x="4113071" y="3341828"/>
                <a:ext cx="651114" cy="3947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rgbClr val="0070C0"/>
                              </a:solidFill>
                              <a:latin typeface="Cambria Math" panose="02040503050406030204" pitchFamily="18" charset="0"/>
                            </a:rPr>
                          </m:ctrlPr>
                        </m:sSubPr>
                        <m:e>
                          <m:r>
                            <a:rPr lang="zh-TW" altLang="en-US" b="1" i="1" smtClean="0">
                              <a:solidFill>
                                <a:srgbClr val="0070C0"/>
                              </a:solidFill>
                              <a:latin typeface="Cambria Math" panose="02040503050406030204" pitchFamily="18" charset="0"/>
                            </a:rPr>
                            <m:t>𝝎</m:t>
                          </m:r>
                        </m:e>
                        <m:sub>
                          <m:r>
                            <a:rPr lang="en-US" altLang="zh-TW" b="1" i="1" smtClean="0">
                              <a:solidFill>
                                <a:srgbClr val="0070C0"/>
                              </a:solidFill>
                              <a:latin typeface="Cambria Math" panose="02040503050406030204" pitchFamily="18" charset="0"/>
                            </a:rPr>
                            <m:t>𝑫𝒚𝒏</m:t>
                          </m:r>
                        </m:sub>
                      </m:sSub>
                    </m:oMath>
                  </m:oMathPara>
                </a14:m>
                <a:endParaRPr lang="zh-TW" altLang="en-US" sz="1600" b="1" dirty="0"/>
              </a:p>
            </p:txBody>
          </p:sp>
        </mc:Choice>
        <mc:Fallback>
          <p:sp>
            <p:nvSpPr>
              <p:cNvPr id="37" name="文字方塊 36">
                <a:extLst>
                  <a:ext uri="{FF2B5EF4-FFF2-40B4-BE49-F238E27FC236}">
                    <a16:creationId xmlns:a16="http://schemas.microsoft.com/office/drawing/2014/main" id="{9323F707-34BF-48E2-8598-91AC37A2ABAD}"/>
                  </a:ext>
                </a:extLst>
              </p:cNvPr>
              <p:cNvSpPr txBox="1">
                <a:spLocks noRot="1" noChangeAspect="1" noMove="1" noResize="1" noEditPoints="1" noAdjustHandles="1" noChangeArrowheads="1" noChangeShapeType="1" noTextEdit="1"/>
              </p:cNvSpPr>
              <p:nvPr/>
            </p:nvSpPr>
            <p:spPr>
              <a:xfrm>
                <a:off x="4113071" y="3341828"/>
                <a:ext cx="651114" cy="394788"/>
              </a:xfrm>
              <a:prstGeom prst="rect">
                <a:avLst/>
              </a:prstGeom>
              <a:blipFill>
                <a:blip r:embed="rId11"/>
                <a:stretch>
                  <a:fillRect r="-6542" b="-923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342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Summary</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859360"/>
          </a:xfrm>
        </p:spPr>
        <p:txBody>
          <a:bodyPr>
            <a:normAutofit lnSpcReduction="10000"/>
          </a:bodyPr>
          <a:lstStyle/>
          <a:p>
            <a:pPr algn="just">
              <a:lnSpc>
                <a:spcPct val="100000"/>
              </a:lnSpc>
            </a:pPr>
            <a:r>
              <a:rPr lang="en-US" altLang="zh-TW" sz="2300" b="1" dirty="0">
                <a:solidFill>
                  <a:srgbClr val="0070C0"/>
                </a:solidFill>
              </a:rPr>
              <a:t>HREs under strongly baroclinic condition (C1; 58.8%)</a:t>
            </a:r>
            <a:r>
              <a:rPr lang="en-US" altLang="zh-TW" sz="2300" b="1" dirty="0"/>
              <a:t>:</a:t>
            </a:r>
          </a:p>
          <a:p>
            <a:pPr lvl="1" algn="just">
              <a:lnSpc>
                <a:spcPct val="100000"/>
              </a:lnSpc>
            </a:pPr>
            <a:r>
              <a:rPr lang="en-US" altLang="zh-TW" sz="2100" dirty="0"/>
              <a:t>Common in late summer</a:t>
            </a:r>
          </a:p>
          <a:p>
            <a:pPr lvl="1" algn="just">
              <a:lnSpc>
                <a:spcPct val="100000"/>
              </a:lnSpc>
            </a:pPr>
            <a:r>
              <a:rPr lang="en-US" altLang="zh-TW" sz="2100" dirty="0"/>
              <a:t>The trough-ridge couplet and jet streak on the tropopause are well-defined.</a:t>
            </a:r>
          </a:p>
          <a:p>
            <a:pPr lvl="1" algn="just">
              <a:lnSpc>
                <a:spcPct val="100000"/>
              </a:lnSpc>
            </a:pPr>
            <a:r>
              <a:rPr lang="en-US" altLang="zh-TW" sz="2100" dirty="0"/>
              <a:t>Many synergistic interactions between the TCs and midlatitude flows occur.</a:t>
            </a:r>
          </a:p>
          <a:p>
            <a:pPr lvl="1" algn="just">
              <a:lnSpc>
                <a:spcPct val="100000"/>
              </a:lnSpc>
            </a:pPr>
            <a:r>
              <a:rPr lang="en-US" altLang="zh-TW" sz="2100" b="1" dirty="0">
                <a:solidFill>
                  <a:srgbClr val="FF0000"/>
                </a:solidFill>
              </a:rPr>
              <a:t>Both the upper-level undulating flow and</a:t>
            </a:r>
            <a:r>
              <a:rPr lang="zh-TW" altLang="en-US" sz="2100" b="1" dirty="0">
                <a:solidFill>
                  <a:srgbClr val="FF0000"/>
                </a:solidFill>
              </a:rPr>
              <a:t> </a:t>
            </a:r>
            <a:r>
              <a:rPr lang="en-US" altLang="zh-TW" sz="2100" b="1" dirty="0">
                <a:solidFill>
                  <a:srgbClr val="FF0000"/>
                </a:solidFill>
              </a:rPr>
              <a:t>low-level TC circulation drive QG dynamic ascent over</a:t>
            </a:r>
            <a:r>
              <a:rPr lang="zh-TW" altLang="en-US" sz="2100" b="1" dirty="0">
                <a:solidFill>
                  <a:srgbClr val="FF0000"/>
                </a:solidFill>
              </a:rPr>
              <a:t> </a:t>
            </a:r>
            <a:r>
              <a:rPr lang="en-US" altLang="zh-TW" sz="2100" b="1" dirty="0">
                <a:solidFill>
                  <a:srgbClr val="FF0000"/>
                </a:solidFill>
              </a:rPr>
              <a:t>the wide area to the north of TCs</a:t>
            </a:r>
            <a:r>
              <a:rPr lang="en-US" altLang="zh-TW" sz="2100" dirty="0"/>
              <a:t>, which further supports</a:t>
            </a:r>
            <a:r>
              <a:rPr lang="zh-TW" altLang="en-US" sz="2100" dirty="0"/>
              <a:t> </a:t>
            </a:r>
            <a:r>
              <a:rPr lang="en-US" altLang="zh-TW" sz="2100" dirty="0"/>
              <a:t>diabatic uplift.</a:t>
            </a:r>
          </a:p>
          <a:p>
            <a:pPr lvl="1" algn="just">
              <a:lnSpc>
                <a:spcPct val="100000"/>
              </a:lnSpc>
              <a:spcAft>
                <a:spcPts val="1200"/>
              </a:spcAft>
            </a:pPr>
            <a:r>
              <a:rPr lang="en-US" altLang="zh-TW" sz="2100" dirty="0"/>
              <a:t>Mature</a:t>
            </a:r>
            <a:r>
              <a:rPr lang="zh-TW" altLang="en-US" sz="2100" dirty="0"/>
              <a:t> </a:t>
            </a:r>
            <a:r>
              <a:rPr lang="en-US" altLang="zh-TW" sz="2100" dirty="0"/>
              <a:t>HREs to be observed</a:t>
            </a:r>
            <a:r>
              <a:rPr lang="zh-TW" altLang="en-US" sz="2100" dirty="0"/>
              <a:t> </a:t>
            </a:r>
            <a:r>
              <a:rPr lang="en-US" altLang="zh-TW" sz="2100" dirty="0"/>
              <a:t>even before TCs get sufficiently close to South Korea</a:t>
            </a:r>
            <a:r>
              <a:rPr lang="zh-TW" altLang="en-US" sz="2100" dirty="0"/>
              <a:t> </a:t>
            </a:r>
            <a:r>
              <a:rPr lang="en-US" altLang="zh-TW" sz="2100" dirty="0"/>
              <a:t>(nationwide impacts).</a:t>
            </a:r>
          </a:p>
          <a:p>
            <a:pPr algn="just">
              <a:lnSpc>
                <a:spcPct val="100000"/>
              </a:lnSpc>
            </a:pPr>
            <a:r>
              <a:rPr lang="en-US" altLang="zh-TW" sz="2300" b="1" dirty="0">
                <a:solidFill>
                  <a:srgbClr val="0070C0"/>
                </a:solidFill>
              </a:rPr>
              <a:t>HREs under weakly baroclinic condition (C2; 41.2%)</a:t>
            </a:r>
            <a:r>
              <a:rPr lang="en-US" altLang="zh-TW" sz="2300" b="1" dirty="0"/>
              <a:t>:</a:t>
            </a:r>
          </a:p>
          <a:p>
            <a:pPr lvl="1" algn="just">
              <a:lnSpc>
                <a:spcPct val="100000"/>
              </a:lnSpc>
            </a:pPr>
            <a:r>
              <a:rPr lang="en-US" altLang="zh-TW" sz="2100" dirty="0"/>
              <a:t>Common in midsummer</a:t>
            </a:r>
          </a:p>
          <a:p>
            <a:pPr lvl="1" algn="just">
              <a:lnSpc>
                <a:spcPct val="100000"/>
              </a:lnSpc>
            </a:pPr>
            <a:r>
              <a:rPr lang="en-US" altLang="zh-TW" sz="2100" dirty="0"/>
              <a:t>No organized upper-level wave pattern is preconditioned.</a:t>
            </a:r>
          </a:p>
          <a:p>
            <a:pPr lvl="1" algn="just">
              <a:lnSpc>
                <a:spcPct val="100000"/>
              </a:lnSpc>
            </a:pPr>
            <a:r>
              <a:rPr lang="en-US" altLang="zh-TW" sz="2100" dirty="0"/>
              <a:t>No  strong TC-midlatitude flow interactions occur.</a:t>
            </a:r>
          </a:p>
          <a:p>
            <a:pPr lvl="1" algn="just">
              <a:lnSpc>
                <a:spcPct val="100000"/>
              </a:lnSpc>
            </a:pPr>
            <a:r>
              <a:rPr lang="en-US" altLang="zh-TW" sz="2100" dirty="0"/>
              <a:t>TCs rapidly dissipate during and after</a:t>
            </a:r>
            <a:r>
              <a:rPr lang="zh-TW" altLang="en-US" sz="2100" dirty="0"/>
              <a:t> </a:t>
            </a:r>
            <a:r>
              <a:rPr lang="en-US" altLang="zh-TW" sz="2100" dirty="0"/>
              <a:t>HREs while retaining their tropical features.</a:t>
            </a:r>
          </a:p>
          <a:p>
            <a:pPr lvl="1" algn="just">
              <a:lnSpc>
                <a:spcPct val="100000"/>
              </a:lnSpc>
            </a:pPr>
            <a:r>
              <a:rPr lang="en-US" altLang="zh-TW" sz="2100" dirty="0"/>
              <a:t>Mature</a:t>
            </a:r>
            <a:r>
              <a:rPr lang="zh-TW" altLang="en-US" sz="2100" dirty="0"/>
              <a:t> </a:t>
            </a:r>
            <a:r>
              <a:rPr lang="en-US" altLang="zh-TW" sz="2100" dirty="0"/>
              <a:t>HREs to occur only when TCs are located</a:t>
            </a:r>
            <a:r>
              <a:rPr lang="zh-TW" altLang="en-US" sz="2100" dirty="0"/>
              <a:t> </a:t>
            </a:r>
            <a:r>
              <a:rPr lang="en-US" altLang="zh-TW" sz="2100" dirty="0"/>
              <a:t>in the vicinity of the country with rainfall concentrated on</a:t>
            </a:r>
            <a:r>
              <a:rPr lang="zh-TW" altLang="en-US" sz="2100" dirty="0"/>
              <a:t> </a:t>
            </a:r>
            <a:r>
              <a:rPr lang="en-US" altLang="zh-TW" sz="2100" dirty="0"/>
              <a:t>the coastal regions.</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3738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857" cy="1008000"/>
          </a:xfrm>
        </p:spPr>
        <p:txBody>
          <a:bodyPr>
            <a:normAutofit/>
          </a:bodyPr>
          <a:lstStyle/>
          <a:p>
            <a:r>
              <a:rPr lang="en-US" altLang="zh-TW" sz="4000" dirty="0">
                <a:latin typeface="+mn-lt"/>
              </a:rPr>
              <a:t>References</a:t>
            </a: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169748" y="849600"/>
            <a:ext cx="11739253" cy="5781600"/>
          </a:xfrm>
        </p:spPr>
        <p:txBody>
          <a:bodyPr>
            <a:noAutofit/>
          </a:bodyPr>
          <a:lstStyle/>
          <a:p>
            <a:pPr algn="just"/>
            <a:r>
              <a:rPr lang="en-US" altLang="zh-TW" sz="2300" dirty="0"/>
              <a:t>Hart, R. E. (2003). A cyclone phase space derived from thermal wind and thermal asymmetry. </a:t>
            </a:r>
            <a:r>
              <a:rPr lang="en-US" altLang="zh-TW" sz="2300" i="1" dirty="0"/>
              <a:t>Monthly weather review</a:t>
            </a:r>
            <a:r>
              <a:rPr lang="en-US" altLang="zh-TW" sz="2300" dirty="0"/>
              <a:t>, </a:t>
            </a:r>
            <a:r>
              <a:rPr lang="en-US" altLang="zh-TW" sz="2300" i="1" dirty="0"/>
              <a:t>131</a:t>
            </a:r>
            <a:r>
              <a:rPr lang="en-US" altLang="zh-TW" sz="2300" dirty="0"/>
              <a:t>(4), 585-616.</a:t>
            </a:r>
          </a:p>
          <a:p>
            <a:pPr algn="just"/>
            <a:r>
              <a:rPr lang="en-US" altLang="zh-TW" sz="2300" dirty="0" err="1"/>
              <a:t>Houze</a:t>
            </a:r>
            <a:r>
              <a:rPr lang="en-US" altLang="zh-TW" sz="2300" dirty="0"/>
              <a:t>, R. A. Jr, 2014: Cloud Dynamics (2nd Edition). Elsevier, 432pp.</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76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1291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spcAft>
                <a:spcPts val="1200"/>
              </a:spcAft>
            </a:pPr>
            <a:r>
              <a:rPr lang="en-US" altLang="zh-TW" sz="2300" dirty="0"/>
              <a:t>Tropical cyclones (TCs) are the most intense weather systems bringing heavy rainfall, storm surges, and damaging wind gusts.</a:t>
            </a:r>
          </a:p>
          <a:p>
            <a:pPr algn="just">
              <a:lnSpc>
                <a:spcPct val="100000"/>
              </a:lnSpc>
              <a:spcAft>
                <a:spcPts val="1200"/>
              </a:spcAft>
            </a:pPr>
            <a:r>
              <a:rPr lang="en-US" altLang="zh-TW" sz="2300" dirty="0"/>
              <a:t>Among others, </a:t>
            </a:r>
            <a:r>
              <a:rPr lang="en-US" altLang="zh-TW" sz="2300" b="1" dirty="0">
                <a:solidFill>
                  <a:srgbClr val="FF0000"/>
                </a:solidFill>
              </a:rPr>
              <a:t>heavy rainfall</a:t>
            </a:r>
            <a:r>
              <a:rPr lang="en-US" altLang="zh-TW" sz="2300" dirty="0"/>
              <a:t> is the costliest TC-related weather hazard in South Korea, especially on the south and east coasts of the country </a:t>
            </a:r>
            <a:r>
              <a:rPr lang="da-DK" altLang="zh-TW" sz="1800" dirty="0"/>
              <a:t>(Park et al. 2015; Park et al. 2021a)</a:t>
            </a:r>
            <a:r>
              <a:rPr lang="en-US" altLang="zh-TW" sz="2300" dirty="0"/>
              <a:t>.</a:t>
            </a:r>
            <a:r>
              <a:rPr lang="zh-TW" altLang="en-US" sz="2300" dirty="0"/>
              <a:t> </a:t>
            </a:r>
            <a:r>
              <a:rPr lang="en-US" altLang="zh-TW" sz="2300" dirty="0"/>
              <a:t>About 18%</a:t>
            </a:r>
            <a:r>
              <a:rPr lang="zh-TW" altLang="en-US" sz="2300" dirty="0"/>
              <a:t> </a:t>
            </a:r>
            <a:r>
              <a:rPr lang="en-US" altLang="zh-TW" sz="2300" dirty="0"/>
              <a:t>of heavy rainfall events (HREs) in the country are directly</a:t>
            </a:r>
            <a:r>
              <a:rPr lang="zh-TW" altLang="en-US" sz="2300" dirty="0"/>
              <a:t> </a:t>
            </a:r>
            <a:r>
              <a:rPr lang="en-US" altLang="zh-TW" sz="2300" dirty="0"/>
              <a:t>caused by TCs </a:t>
            </a:r>
            <a:r>
              <a:rPr lang="en-US" altLang="zh-TW" sz="1800" dirty="0"/>
              <a:t>(Park et al. 2021a)</a:t>
            </a:r>
            <a:r>
              <a:rPr lang="en-US" altLang="zh-TW" sz="2300" dirty="0"/>
              <a:t>.</a:t>
            </a:r>
          </a:p>
          <a:p>
            <a:pPr algn="just">
              <a:lnSpc>
                <a:spcPct val="100000"/>
              </a:lnSpc>
            </a:pPr>
            <a:r>
              <a:rPr lang="en-US" altLang="zh-TW" sz="2300" dirty="0"/>
              <a:t>The various meteorological factors of TC rainfall in South Korea have been explored:</a:t>
            </a:r>
          </a:p>
          <a:p>
            <a:pPr lvl="1" algn="just">
              <a:lnSpc>
                <a:spcPct val="100000"/>
              </a:lnSpc>
            </a:pPr>
            <a:r>
              <a:rPr lang="en-US" altLang="zh-TW" sz="2100" b="1" dirty="0"/>
              <a:t>Topography</a:t>
            </a:r>
            <a:r>
              <a:rPr lang="en-US" altLang="zh-TW" sz="2100" dirty="0"/>
              <a:t> </a:t>
            </a:r>
            <a:r>
              <a:rPr lang="en-US" altLang="zh-TW" sz="1800" dirty="0"/>
              <a:t>(Park and Lee 2007; Cho et al. 2022)</a:t>
            </a:r>
          </a:p>
          <a:p>
            <a:pPr lvl="1" algn="just">
              <a:lnSpc>
                <a:spcPct val="100000"/>
              </a:lnSpc>
            </a:pPr>
            <a:r>
              <a:rPr lang="en-US" altLang="zh-TW" sz="2100" b="1" dirty="0"/>
              <a:t>Regional sea surface temperature</a:t>
            </a:r>
            <a:r>
              <a:rPr lang="en-US" altLang="zh-TW" sz="2100" dirty="0"/>
              <a:t> </a:t>
            </a:r>
            <a:r>
              <a:rPr lang="en-US" altLang="zh-TW" sz="1800" dirty="0"/>
              <a:t>(Cho et al. 2022)</a:t>
            </a:r>
          </a:p>
          <a:p>
            <a:pPr lvl="1" algn="just">
              <a:lnSpc>
                <a:spcPct val="100000"/>
              </a:lnSpc>
            </a:pPr>
            <a:r>
              <a:rPr lang="en-US" altLang="zh-TW" sz="2100" b="1" dirty="0"/>
              <a:t>Environmental vertical wind shear</a:t>
            </a:r>
            <a:r>
              <a:rPr lang="en-US" altLang="zh-TW" sz="2100" dirty="0"/>
              <a:t> </a:t>
            </a:r>
            <a:r>
              <a:rPr lang="en-US" altLang="zh-TW" sz="1800" dirty="0"/>
              <a:t>(Kim et al. 2019)</a:t>
            </a:r>
          </a:p>
          <a:p>
            <a:pPr lvl="1" algn="just">
              <a:lnSpc>
                <a:spcPct val="100000"/>
              </a:lnSpc>
              <a:spcAft>
                <a:spcPts val="1200"/>
              </a:spcAft>
            </a:pPr>
            <a:r>
              <a:rPr lang="en-US" altLang="zh-TW" sz="2100" b="1" dirty="0"/>
              <a:t>TC track itself </a:t>
            </a:r>
            <a:r>
              <a:rPr lang="en-US" altLang="zh-TW" sz="1800" dirty="0"/>
              <a:t>(Nam et al. 2018)</a:t>
            </a:r>
            <a:endParaRPr lang="en-US" altLang="zh-TW" sz="2100" dirty="0"/>
          </a:p>
          <a:p>
            <a:pPr algn="just">
              <a:lnSpc>
                <a:spcPct val="100000"/>
              </a:lnSpc>
            </a:pPr>
            <a:r>
              <a:rPr lang="en-US" altLang="zh-TW" sz="2300" dirty="0"/>
              <a:t>However, it has been still not well understood </a:t>
            </a:r>
            <a:r>
              <a:rPr lang="en-US" altLang="zh-TW" sz="2300" b="1" dirty="0">
                <a:solidFill>
                  <a:srgbClr val="FF0000"/>
                </a:solidFill>
              </a:rPr>
              <a:t>how midlatitude baroclinic condition affects TC-induced HREs around the Korean Peninsula</a:t>
            </a:r>
            <a:r>
              <a:rPr lang="en-US" altLang="zh-TW" sz="2300" dirty="0"/>
              <a:t>.</a:t>
            </a:r>
          </a:p>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329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b="1" dirty="0">
                <a:solidFill>
                  <a:srgbClr val="0070C0"/>
                </a:solidFill>
              </a:rPr>
              <a:t>Extratropical Transition (ET)</a:t>
            </a:r>
            <a:r>
              <a:rPr lang="en-US" altLang="zh-TW" sz="2300" b="1" dirty="0"/>
              <a:t>:</a:t>
            </a:r>
          </a:p>
          <a:p>
            <a:pPr marL="230400" lvl="1" indent="0" algn="just">
              <a:lnSpc>
                <a:spcPct val="100000"/>
              </a:lnSpc>
              <a:spcAft>
                <a:spcPts val="1200"/>
              </a:spcAft>
              <a:buNone/>
            </a:pPr>
            <a:r>
              <a:rPr lang="en-US" altLang="zh-TW" sz="2300" dirty="0"/>
              <a:t>As tropical cyclones pass over the cool and baroclinic environment, they gradually </a:t>
            </a:r>
            <a:r>
              <a:rPr lang="en-US" altLang="zh-TW" sz="2300" b="1" dirty="0">
                <a:solidFill>
                  <a:srgbClr val="FF0000"/>
                </a:solidFill>
              </a:rPr>
              <a:t>transform from </a:t>
            </a:r>
            <a:r>
              <a:rPr lang="en-US" altLang="zh-TW" sz="2300" b="1" u="heavy" dirty="0">
                <a:solidFill>
                  <a:srgbClr val="FF0000"/>
                </a:solidFill>
              </a:rPr>
              <a:t>symmetric warm-core</a:t>
            </a:r>
            <a:r>
              <a:rPr lang="en-US" altLang="zh-TW" sz="2300" b="1" dirty="0">
                <a:solidFill>
                  <a:srgbClr val="FF0000"/>
                </a:solidFill>
              </a:rPr>
              <a:t> systems to </a:t>
            </a:r>
            <a:r>
              <a:rPr lang="en-US" altLang="zh-TW" sz="2300" b="1" u="heavy" dirty="0">
                <a:solidFill>
                  <a:srgbClr val="FF0000"/>
                </a:solidFill>
              </a:rPr>
              <a:t>asymmetric cold-core</a:t>
            </a:r>
            <a:r>
              <a:rPr lang="en-US" altLang="zh-TW" sz="2300" b="1" dirty="0">
                <a:solidFill>
                  <a:srgbClr val="FF0000"/>
                </a:solidFill>
              </a:rPr>
              <a:t> extratropical cyclones</a:t>
            </a:r>
            <a:r>
              <a:rPr lang="en-US" altLang="zh-TW" sz="2300" dirty="0"/>
              <a:t>.</a:t>
            </a:r>
          </a:p>
          <a:p>
            <a:pPr algn="just">
              <a:lnSpc>
                <a:spcPct val="100000"/>
              </a:lnSpc>
              <a:spcAft>
                <a:spcPts val="1200"/>
              </a:spcAft>
            </a:pPr>
            <a:r>
              <a:rPr lang="en-US" altLang="zh-TW" sz="2300" dirty="0"/>
              <a:t>During this process, the upright TC convection is replaced by </a:t>
            </a:r>
            <a:r>
              <a:rPr lang="en-US" altLang="zh-TW" sz="2300" b="1" dirty="0">
                <a:solidFill>
                  <a:srgbClr val="FF0000"/>
                </a:solidFill>
              </a:rPr>
              <a:t>slantwise ascent</a:t>
            </a:r>
            <a:r>
              <a:rPr lang="en-US" altLang="zh-TW" sz="2300" dirty="0"/>
              <a:t> along the moist isentropes which deviate poleward from the TC center </a:t>
            </a:r>
            <a:r>
              <a:rPr lang="en-US" altLang="zh-TW" sz="1800" dirty="0"/>
              <a:t>(Grams et al. 2013a)</a:t>
            </a:r>
            <a:r>
              <a:rPr lang="en-US" altLang="zh-TW" sz="2300" dirty="0"/>
              <a:t>. Then, a </a:t>
            </a:r>
            <a:r>
              <a:rPr lang="en-US" altLang="zh-TW" sz="2300" b="1" dirty="0">
                <a:solidFill>
                  <a:srgbClr val="FF0000"/>
                </a:solidFill>
              </a:rPr>
              <a:t>warm conveyor belt</a:t>
            </a:r>
            <a:r>
              <a:rPr lang="en-US" altLang="zh-TW" sz="2300" dirty="0"/>
              <a:t> forms.</a:t>
            </a:r>
          </a:p>
          <a:p>
            <a:pPr algn="just">
              <a:lnSpc>
                <a:spcPct val="100000"/>
              </a:lnSpc>
              <a:spcAft>
                <a:spcPts val="1200"/>
              </a:spcAft>
            </a:pPr>
            <a:r>
              <a:rPr lang="en-US" altLang="zh-TW" sz="2300" dirty="0"/>
              <a:t>The proper</a:t>
            </a:r>
            <a:r>
              <a:rPr lang="zh-TW" altLang="en-US" sz="2300" dirty="0"/>
              <a:t> </a:t>
            </a:r>
            <a:r>
              <a:rPr lang="en-US" altLang="zh-TW" sz="2300" dirty="0"/>
              <a:t>phasing with an upstream trough catalyzes ET by prompting</a:t>
            </a:r>
            <a:r>
              <a:rPr lang="zh-TW" altLang="en-US" sz="2300" dirty="0"/>
              <a:t> </a:t>
            </a:r>
            <a:r>
              <a:rPr lang="en-US" altLang="zh-TW" sz="2300" dirty="0"/>
              <a:t>the Petterssen-Smebye Type-B cyclogenesis </a:t>
            </a:r>
            <a:r>
              <a:rPr lang="en-US" altLang="zh-TW" sz="1800" dirty="0"/>
              <a:t>(Petterssen and</a:t>
            </a:r>
            <a:r>
              <a:rPr lang="zh-TW" altLang="en-US" sz="1800" dirty="0"/>
              <a:t> </a:t>
            </a:r>
            <a:r>
              <a:rPr lang="en-US" altLang="zh-TW" sz="1800" dirty="0"/>
              <a:t>Smebye 1971; Harr and Elsberry 2000; Ritchie and Elsberry</a:t>
            </a:r>
            <a:r>
              <a:rPr lang="zh-TW" altLang="en-US" sz="1800" dirty="0"/>
              <a:t> </a:t>
            </a:r>
            <a:r>
              <a:rPr lang="en-US" altLang="zh-TW" sz="1800" dirty="0"/>
              <a:t>2003, 2007)</a:t>
            </a:r>
            <a:r>
              <a:rPr lang="en-US" altLang="zh-TW" sz="2300" dirty="0"/>
              <a:t>.</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244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Introduction</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dirty="0"/>
              <a:t>Besides the change in TC structure, the midlatitude flows also dramatically change during ET</a:t>
            </a:r>
            <a:r>
              <a:rPr lang="zh-TW" altLang="en-US" sz="2300" dirty="0"/>
              <a:t> </a:t>
            </a:r>
            <a:r>
              <a:rPr lang="en-US" altLang="zh-TW" sz="1800" dirty="0"/>
              <a:t>(Keller et al. 2019)</a:t>
            </a:r>
            <a:r>
              <a:rPr lang="en-US" altLang="zh-TW" sz="2300" dirty="0"/>
              <a:t>, and the key lies in the </a:t>
            </a:r>
            <a:r>
              <a:rPr lang="en-US" altLang="zh-TW" sz="2300" b="1" dirty="0">
                <a:solidFill>
                  <a:srgbClr val="0070C0"/>
                </a:solidFill>
              </a:rPr>
              <a:t>upper-level divergent outflow</a:t>
            </a:r>
            <a:r>
              <a:rPr lang="en-US" altLang="zh-TW" sz="2300" dirty="0"/>
              <a:t> of TCs.</a:t>
            </a:r>
          </a:p>
          <a:p>
            <a:pPr lvl="1" algn="just">
              <a:lnSpc>
                <a:spcPct val="100000"/>
              </a:lnSpc>
              <a:spcAft>
                <a:spcPts val="600"/>
              </a:spcAft>
            </a:pPr>
            <a:r>
              <a:rPr lang="en-US" altLang="zh-TW" sz="2100" dirty="0"/>
              <a:t>The divergent outflow often transports relatively low-potential vorticity (PV) air from low latitudes toward the steeply sloped tropopause in midlatitudes, resulting in a</a:t>
            </a:r>
            <a:r>
              <a:rPr lang="en-US" altLang="zh-TW" sz="2100" b="1" dirty="0">
                <a:solidFill>
                  <a:srgbClr val="FF0000"/>
                </a:solidFill>
              </a:rPr>
              <a:t> northward deflection of the midlatitude waveguide</a:t>
            </a:r>
            <a:r>
              <a:rPr lang="en-US" altLang="zh-TW" sz="2100" dirty="0"/>
              <a:t> </a:t>
            </a:r>
            <a:r>
              <a:rPr lang="en-US" altLang="zh-TW" sz="1800" dirty="0"/>
              <a:t>(Archambault et al. 2013; Grams et al. 2013a)</a:t>
            </a:r>
            <a:r>
              <a:rPr lang="en-US" altLang="zh-TW" sz="2100" dirty="0"/>
              <a:t>.</a:t>
            </a:r>
          </a:p>
          <a:p>
            <a:pPr lvl="1" algn="just">
              <a:lnSpc>
                <a:spcPct val="100000"/>
              </a:lnSpc>
              <a:spcAft>
                <a:spcPts val="1200"/>
              </a:spcAft>
            </a:pPr>
            <a:r>
              <a:rPr lang="en-US" altLang="zh-TW" sz="2100" dirty="0"/>
              <a:t>A </a:t>
            </a:r>
            <a:r>
              <a:rPr lang="en-US" altLang="zh-TW" sz="2100" b="1" dirty="0">
                <a:solidFill>
                  <a:srgbClr val="FF0000"/>
                </a:solidFill>
              </a:rPr>
              <a:t>transient upstream trough is often decelerated</a:t>
            </a:r>
            <a:r>
              <a:rPr lang="en-US" altLang="zh-TW" sz="2100" dirty="0"/>
              <a:t> by TC divergent outflow, prompting the juxtaposition of the trough and TCs when they arrive in the baroclinic zone </a:t>
            </a:r>
            <a:r>
              <a:rPr lang="en-US" altLang="zh-TW" sz="1800" dirty="0"/>
              <a:t>(Grams et al. 2013a; </a:t>
            </a:r>
            <a:r>
              <a:rPr lang="en-US" altLang="zh-TW" sz="1800" dirty="0" err="1"/>
              <a:t>Riboldi</a:t>
            </a:r>
            <a:r>
              <a:rPr lang="en-US" altLang="zh-TW" sz="1800" dirty="0"/>
              <a:t> et al. 2019)</a:t>
            </a:r>
            <a:r>
              <a:rPr lang="en-US" altLang="zh-TW" sz="2100" dirty="0"/>
              <a:t>.</a:t>
            </a:r>
          </a:p>
          <a:p>
            <a:pPr algn="just">
              <a:lnSpc>
                <a:spcPct val="100000"/>
              </a:lnSpc>
              <a:spcAft>
                <a:spcPts val="1200"/>
              </a:spcAft>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9" name="群組 8">
            <a:extLst>
              <a:ext uri="{FF2B5EF4-FFF2-40B4-BE49-F238E27FC236}">
                <a16:creationId xmlns:a16="http://schemas.microsoft.com/office/drawing/2014/main" id="{8D77093E-5F55-40C2-9D77-01AF9D8DE4FD}"/>
              </a:ext>
            </a:extLst>
          </p:cNvPr>
          <p:cNvGrpSpPr/>
          <p:nvPr/>
        </p:nvGrpSpPr>
        <p:grpSpPr>
          <a:xfrm>
            <a:off x="2004172" y="4520445"/>
            <a:ext cx="8183657" cy="1292662"/>
            <a:chOff x="1784806" y="4520445"/>
            <a:chExt cx="7908283" cy="1292662"/>
          </a:xfrm>
        </p:grpSpPr>
        <p:sp>
          <p:nvSpPr>
            <p:cNvPr id="7" name="矩形: 圓角 6">
              <a:extLst>
                <a:ext uri="{FF2B5EF4-FFF2-40B4-BE49-F238E27FC236}">
                  <a16:creationId xmlns:a16="http://schemas.microsoft.com/office/drawing/2014/main" id="{52047B51-EEBB-4379-81BA-1CD3A446F93B}"/>
                </a:ext>
              </a:extLst>
            </p:cNvPr>
            <p:cNvSpPr/>
            <p:nvPr/>
          </p:nvSpPr>
          <p:spPr>
            <a:xfrm>
              <a:off x="1784806" y="4520445"/>
              <a:ext cx="7908283" cy="1292662"/>
            </a:xfrm>
            <a:prstGeom prst="roundRect">
              <a:avLst/>
            </a:prstGeom>
            <a:solidFill>
              <a:srgbClr val="0070C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994F3A4F-06AF-4A54-8A7F-1F967EF61147}"/>
                </a:ext>
              </a:extLst>
            </p:cNvPr>
            <p:cNvSpPr txBox="1"/>
            <p:nvPr/>
          </p:nvSpPr>
          <p:spPr>
            <a:xfrm>
              <a:off x="1784806" y="4520445"/>
              <a:ext cx="7908283" cy="1292662"/>
            </a:xfrm>
            <a:prstGeom prst="rect">
              <a:avLst/>
            </a:prstGeom>
            <a:noFill/>
          </p:spPr>
          <p:txBody>
            <a:bodyPr wrap="square" rtlCol="0">
              <a:spAutoFit/>
            </a:bodyPr>
            <a:lstStyle/>
            <a:p>
              <a:pPr lvl="0" algn="just">
                <a:lnSpc>
                  <a:spcPct val="100000"/>
                </a:lnSpc>
                <a:spcBef>
                  <a:spcPts val="1800"/>
                </a:spcBef>
              </a:pPr>
              <a:r>
                <a:rPr lang="en-US" altLang="zh-TW" sz="2600" b="1" dirty="0">
                  <a:solidFill>
                    <a:srgbClr val="C00000"/>
                  </a:solidFill>
                </a:rPr>
                <a:t>How</a:t>
              </a:r>
              <a:r>
                <a:rPr lang="zh-TW" altLang="en-US" sz="2600" b="1" dirty="0">
                  <a:solidFill>
                    <a:srgbClr val="C00000"/>
                  </a:solidFill>
                </a:rPr>
                <a:t> </a:t>
              </a:r>
              <a:r>
                <a:rPr lang="en-US" altLang="zh-TW" sz="2600" b="1" dirty="0">
                  <a:solidFill>
                    <a:srgbClr val="C00000"/>
                  </a:solidFill>
                </a:rPr>
                <a:t>do TC-midlatitude flow interactions modulate</a:t>
              </a:r>
              <a:r>
                <a:rPr lang="zh-TW" altLang="en-US" sz="2600" b="1" dirty="0">
                  <a:solidFill>
                    <a:srgbClr val="C00000"/>
                  </a:solidFill>
                </a:rPr>
                <a:t> </a:t>
              </a:r>
              <a:r>
                <a:rPr lang="en-US" altLang="zh-TW" sz="2600" b="1" dirty="0">
                  <a:solidFill>
                    <a:srgbClr val="C00000"/>
                  </a:solidFill>
                </a:rPr>
                <a:t>HREs induced by TCs</a:t>
              </a:r>
              <a:r>
                <a:rPr lang="zh-TW" altLang="en-US" sz="2600" b="1" dirty="0">
                  <a:solidFill>
                    <a:srgbClr val="C00000"/>
                  </a:solidFill>
                </a:rPr>
                <a:t> </a:t>
              </a:r>
              <a:r>
                <a:rPr lang="en-US" altLang="zh-TW" sz="2600" b="1" dirty="0">
                  <a:solidFill>
                    <a:srgbClr val="C00000"/>
                  </a:solidFill>
                </a:rPr>
                <a:t>in South Korea?</a:t>
              </a:r>
              <a:r>
                <a:rPr lang="zh-TW" altLang="en-US" sz="2600" b="1" dirty="0">
                  <a:solidFill>
                    <a:srgbClr val="C00000"/>
                  </a:solidFill>
                </a:rPr>
                <a:t> </a:t>
              </a:r>
              <a:r>
                <a:rPr lang="en-US" altLang="zh-TW" sz="2600" b="1" dirty="0">
                  <a:solidFill>
                    <a:srgbClr val="C00000"/>
                  </a:solidFill>
                </a:rPr>
                <a:t>What’s the role of midlatitude baroclinic condition?</a:t>
              </a:r>
            </a:p>
          </p:txBody>
        </p:sp>
      </p:grpSp>
    </p:spTree>
    <p:extLst>
      <p:ext uri="{BB962C8B-B14F-4D97-AF65-F5344CB8AC3E}">
        <p14:creationId xmlns:p14="http://schemas.microsoft.com/office/powerpoint/2010/main" val="416077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b="1" dirty="0"/>
              <a:t>Dataset:</a:t>
            </a:r>
          </a:p>
          <a:p>
            <a:pPr lvl="1" algn="just">
              <a:lnSpc>
                <a:spcPct val="100000"/>
              </a:lnSpc>
            </a:pPr>
            <a:r>
              <a:rPr lang="en-US" altLang="zh-TW" sz="2100" b="1" dirty="0"/>
              <a:t>Korea Meteorological Administration (KMA)</a:t>
            </a:r>
          </a:p>
          <a:p>
            <a:pPr marL="687600" lvl="1" indent="0" algn="just">
              <a:lnSpc>
                <a:spcPct val="100000"/>
              </a:lnSpc>
              <a:spcAft>
                <a:spcPts val="600"/>
              </a:spcAft>
              <a:buNone/>
            </a:pPr>
            <a:r>
              <a:rPr lang="en-US" altLang="zh-TW" sz="2100" b="1" dirty="0">
                <a:solidFill>
                  <a:srgbClr val="0070C0"/>
                </a:solidFill>
              </a:rPr>
              <a:t>hourly</a:t>
            </a:r>
            <a:r>
              <a:rPr lang="en-US" altLang="zh-TW" sz="2100" dirty="0"/>
              <a:t> precipitation data recorded at synoptic weather stations (57 stations in total, stations in </a:t>
            </a:r>
            <a:r>
              <a:rPr lang="en-US" altLang="zh-TW" sz="2100" dirty="0" err="1"/>
              <a:t>Jeju</a:t>
            </a:r>
            <a:r>
              <a:rPr lang="en-US" altLang="zh-TW" sz="2100" dirty="0"/>
              <a:t> Island are excluded)</a:t>
            </a:r>
          </a:p>
          <a:p>
            <a:pPr lvl="1" algn="just">
              <a:lnSpc>
                <a:spcPct val="100000"/>
              </a:lnSpc>
            </a:pPr>
            <a:r>
              <a:rPr lang="en-US" altLang="zh-TW" sz="2100" b="1" dirty="0"/>
              <a:t>Regional Specialized Meteorological </a:t>
            </a:r>
            <a:r>
              <a:rPr lang="en-US" altLang="zh-TW" sz="2100" b="1" dirty="0" err="1"/>
              <a:t>Centres</a:t>
            </a:r>
            <a:r>
              <a:rPr lang="en-US" altLang="zh-TW" sz="2100" b="1" dirty="0"/>
              <a:t> (RSMCs) Tokyo - Typhoon Center</a:t>
            </a:r>
          </a:p>
          <a:p>
            <a:pPr marL="687600" lvl="1" indent="0" algn="just">
              <a:lnSpc>
                <a:spcPct val="100000"/>
              </a:lnSpc>
              <a:spcAft>
                <a:spcPts val="600"/>
              </a:spcAft>
              <a:buNone/>
            </a:pPr>
            <a:r>
              <a:rPr lang="en-US" altLang="zh-TW" sz="2100" dirty="0"/>
              <a:t>the </a:t>
            </a:r>
            <a:r>
              <a:rPr lang="en-US" altLang="zh-TW" sz="2100" b="1" dirty="0">
                <a:solidFill>
                  <a:srgbClr val="0070C0"/>
                </a:solidFill>
              </a:rPr>
              <a:t>best track data of TCs</a:t>
            </a:r>
            <a:r>
              <a:rPr lang="zh-TW" altLang="en-US" sz="2100" b="1" dirty="0">
                <a:solidFill>
                  <a:srgbClr val="0070C0"/>
                </a:solidFill>
              </a:rPr>
              <a:t> </a:t>
            </a:r>
            <a:r>
              <a:rPr lang="en-US" altLang="zh-TW" sz="2100" dirty="0"/>
              <a:t>(Only the summer monsoon period (June-September) is considered from 1979 to 2020.)</a:t>
            </a:r>
          </a:p>
          <a:p>
            <a:pPr lvl="1" algn="just">
              <a:lnSpc>
                <a:spcPct val="100000"/>
              </a:lnSpc>
            </a:pPr>
            <a:r>
              <a:rPr lang="en-US" altLang="zh-TW" sz="2100" b="1" dirty="0"/>
              <a:t>ECMWF fifth-generation of atmospheric reanalysis (ERA5)</a:t>
            </a:r>
            <a:r>
              <a:rPr lang="en-US" altLang="zh-TW" sz="2100" dirty="0"/>
              <a:t> </a:t>
            </a:r>
          </a:p>
          <a:p>
            <a:pPr marL="687600" lvl="1" indent="0" algn="just">
              <a:lnSpc>
                <a:spcPct val="100000"/>
              </a:lnSpc>
              <a:spcAft>
                <a:spcPts val="600"/>
              </a:spcAft>
              <a:buNone/>
            </a:pPr>
            <a:r>
              <a:rPr lang="en-US" altLang="zh-TW" sz="2100" b="1" dirty="0">
                <a:solidFill>
                  <a:srgbClr val="0070C0"/>
                </a:solidFill>
              </a:rPr>
              <a:t>6-hourly</a:t>
            </a:r>
            <a:r>
              <a:rPr lang="en-US" altLang="zh-TW" sz="2100" dirty="0"/>
              <a:t> data with a 1.5</a:t>
            </a:r>
            <a:r>
              <a:rPr lang="en-US" altLang="zh-TW" sz="2100" baseline="40000" dirty="0"/>
              <a:t>o</a:t>
            </a:r>
            <a:r>
              <a:rPr lang="en-US" altLang="zh-TW" sz="2100" dirty="0"/>
              <a:t> x 1.5</a:t>
            </a:r>
            <a:r>
              <a:rPr lang="en-US" altLang="zh-TW" sz="2100" baseline="40000" dirty="0"/>
              <a:t>o</a:t>
            </a:r>
            <a:r>
              <a:rPr lang="en-US" altLang="zh-TW" sz="2100" dirty="0"/>
              <a:t> horizontal resolution</a:t>
            </a:r>
            <a:r>
              <a:rPr lang="zh-TW" altLang="en-US" sz="2100" dirty="0"/>
              <a:t> </a:t>
            </a:r>
            <a:r>
              <a:rPr lang="en-US" altLang="zh-TW" sz="2100" dirty="0"/>
              <a:t>and 37 pressure levels</a:t>
            </a:r>
          </a:p>
          <a:p>
            <a:pPr marL="687600" lvl="1" indent="0" algn="just">
              <a:lnSpc>
                <a:spcPct val="100000"/>
              </a:lnSpc>
              <a:buNone/>
            </a:pPr>
            <a:r>
              <a:rPr lang="en-US" altLang="zh-TW" sz="2100" dirty="0"/>
              <a:t>The variables on the 2 (PVU) surface are also retrieved. To remove small-scale features, the</a:t>
            </a:r>
          </a:p>
          <a:p>
            <a:pPr marL="687600" lvl="1" indent="0" algn="just">
              <a:lnSpc>
                <a:spcPct val="100000"/>
              </a:lnSpc>
              <a:spcAft>
                <a:spcPts val="1200"/>
              </a:spcAft>
              <a:buNone/>
            </a:pPr>
            <a:r>
              <a:rPr lang="en-US" altLang="zh-TW" sz="2100" dirty="0"/>
              <a:t>2-PVU-level variables are truncated to a T42 resolution.</a:t>
            </a:r>
          </a:p>
          <a:p>
            <a:pPr algn="just">
              <a:lnSpc>
                <a:spcPct val="100000"/>
              </a:lnSpc>
            </a:pPr>
            <a:r>
              <a:rPr lang="en-US" altLang="zh-TW" sz="2300" dirty="0"/>
              <a:t>Note that</a:t>
            </a:r>
            <a:r>
              <a:rPr lang="zh-TW" altLang="en-US" sz="2300" dirty="0"/>
              <a:t> </a:t>
            </a:r>
            <a:r>
              <a:rPr lang="en-US" altLang="zh-TW" sz="2300" dirty="0"/>
              <a:t>the anomaly is defined as deviation from the 6-h climatology.</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 name="矩形 3">
            <a:extLst>
              <a:ext uri="{FF2B5EF4-FFF2-40B4-BE49-F238E27FC236}">
                <a16:creationId xmlns:a16="http://schemas.microsoft.com/office/drawing/2014/main" id="{5C657889-BC89-46CB-96FC-F9333EA55ADA}"/>
              </a:ext>
            </a:extLst>
          </p:cNvPr>
          <p:cNvSpPr/>
          <p:nvPr/>
        </p:nvSpPr>
        <p:spPr>
          <a:xfrm>
            <a:off x="1001485" y="4513835"/>
            <a:ext cx="9945189" cy="7461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669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b="1" dirty="0"/>
              <a:t>Definition of HREs:</a:t>
            </a:r>
          </a:p>
          <a:p>
            <a:pPr marL="230400" indent="0" algn="just">
              <a:lnSpc>
                <a:spcPct val="100000"/>
              </a:lnSpc>
              <a:spcAft>
                <a:spcPts val="600"/>
              </a:spcAft>
              <a:buNone/>
            </a:pPr>
            <a:r>
              <a:rPr lang="en-US" altLang="zh-TW" sz="2300" dirty="0"/>
              <a:t>An HRE is first defined as </a:t>
            </a:r>
            <a:r>
              <a:rPr lang="en-US" altLang="zh-TW" sz="2300" b="1" dirty="0">
                <a:solidFill>
                  <a:srgbClr val="FF0000"/>
                </a:solidFill>
              </a:rPr>
              <a:t>an event with 12-h accumulated rainfall of 110 mm or more at any single station</a:t>
            </a:r>
            <a:r>
              <a:rPr lang="en-US" altLang="zh-TW" sz="2300" dirty="0"/>
              <a:t>.</a:t>
            </a:r>
          </a:p>
          <a:p>
            <a:pPr marL="230400" indent="0" algn="just">
              <a:lnSpc>
                <a:spcPct val="100000"/>
              </a:lnSpc>
              <a:spcAft>
                <a:spcPts val="1200"/>
              </a:spcAft>
              <a:buNone/>
            </a:pPr>
            <a:r>
              <a:rPr lang="en-US" altLang="zh-TW" sz="2300" dirty="0"/>
              <a:t>Consecutive</a:t>
            </a:r>
            <a:r>
              <a:rPr lang="zh-TW" altLang="en-US" sz="2300" dirty="0"/>
              <a:t> </a:t>
            </a:r>
            <a:r>
              <a:rPr lang="en-US" altLang="zh-TW" sz="2300" dirty="0"/>
              <a:t>HREs are considered to be </a:t>
            </a:r>
            <a:r>
              <a:rPr lang="en-US" altLang="zh-TW" sz="2300" b="1" dirty="0">
                <a:solidFill>
                  <a:srgbClr val="0070C0"/>
                </a:solidFill>
              </a:rPr>
              <a:t>independent</a:t>
            </a:r>
            <a:r>
              <a:rPr lang="en-US" altLang="zh-TW" sz="2300" dirty="0"/>
              <a:t> if they are </a:t>
            </a:r>
            <a:r>
              <a:rPr lang="en-US" altLang="zh-TW" sz="2300" b="1" dirty="0">
                <a:solidFill>
                  <a:srgbClr val="0070C0"/>
                </a:solidFill>
              </a:rPr>
              <a:t>separated for</a:t>
            </a:r>
            <a:r>
              <a:rPr lang="zh-TW" altLang="en-US" sz="2300" b="1" dirty="0">
                <a:solidFill>
                  <a:srgbClr val="0070C0"/>
                </a:solidFill>
              </a:rPr>
              <a:t> </a:t>
            </a:r>
            <a:r>
              <a:rPr lang="en-US" altLang="zh-TW" sz="2300" b="1" dirty="0">
                <a:solidFill>
                  <a:srgbClr val="0070C0"/>
                </a:solidFill>
              </a:rPr>
              <a:t>at least 12 hours</a:t>
            </a:r>
            <a:r>
              <a:rPr lang="en-US" altLang="zh-TW" sz="2300" dirty="0"/>
              <a:t>.</a:t>
            </a:r>
          </a:p>
          <a:p>
            <a:pPr algn="just">
              <a:lnSpc>
                <a:spcPct val="100000"/>
              </a:lnSpc>
            </a:pPr>
            <a:r>
              <a:rPr lang="en-US" altLang="zh-TW" sz="2300" b="1" dirty="0"/>
              <a:t>Definition of TC-induced HREs:</a:t>
            </a:r>
          </a:p>
          <a:p>
            <a:pPr marL="230400" indent="0" algn="just">
              <a:lnSpc>
                <a:spcPct val="100000"/>
              </a:lnSpc>
              <a:spcAft>
                <a:spcPts val="600"/>
              </a:spcAft>
              <a:buNone/>
            </a:pPr>
            <a:r>
              <a:rPr lang="en-US" altLang="zh-TW" sz="2300" dirty="0"/>
              <a:t>If a </a:t>
            </a:r>
            <a:r>
              <a:rPr lang="en-US" altLang="zh-TW" sz="2300" b="1" dirty="0">
                <a:solidFill>
                  <a:srgbClr val="FF0000"/>
                </a:solidFill>
              </a:rPr>
              <a:t>TC</a:t>
            </a:r>
            <a:r>
              <a:rPr lang="zh-TW" altLang="en-US" sz="2300" b="1" dirty="0">
                <a:solidFill>
                  <a:srgbClr val="FF0000"/>
                </a:solidFill>
              </a:rPr>
              <a:t> </a:t>
            </a:r>
            <a:r>
              <a:rPr lang="en-US" altLang="zh-TW" sz="2300" b="1" dirty="0">
                <a:solidFill>
                  <a:srgbClr val="FF0000"/>
                </a:solidFill>
              </a:rPr>
              <a:t>center is located within the domain of 32-35</a:t>
            </a:r>
            <a:r>
              <a:rPr lang="en-US" altLang="zh-TW" sz="2300" b="1" baseline="40000" dirty="0">
                <a:solidFill>
                  <a:srgbClr val="FF0000"/>
                </a:solidFill>
              </a:rPr>
              <a:t>o</a:t>
            </a:r>
            <a:r>
              <a:rPr lang="en-US" altLang="zh-TW" sz="2300" b="1" dirty="0">
                <a:solidFill>
                  <a:srgbClr val="FF0000"/>
                </a:solidFill>
              </a:rPr>
              <a:t>N, 120-135</a:t>
            </a:r>
            <a:r>
              <a:rPr lang="en-US" altLang="zh-TW" sz="2300" b="1" baseline="40000" dirty="0">
                <a:solidFill>
                  <a:srgbClr val="FF0000"/>
                </a:solidFill>
              </a:rPr>
              <a:t>o</a:t>
            </a:r>
            <a:r>
              <a:rPr lang="en-US" altLang="zh-TW" sz="2300" b="1" dirty="0">
                <a:solidFill>
                  <a:srgbClr val="FF0000"/>
                </a:solidFill>
              </a:rPr>
              <a:t>E at</a:t>
            </a:r>
            <a:r>
              <a:rPr lang="zh-TW" altLang="en-US" sz="2300" b="1" dirty="0">
                <a:solidFill>
                  <a:srgbClr val="FF0000"/>
                </a:solidFill>
              </a:rPr>
              <a:t> </a:t>
            </a:r>
            <a:r>
              <a:rPr lang="en-US" altLang="zh-TW" sz="2300" b="1" dirty="0">
                <a:solidFill>
                  <a:srgbClr val="FF0000"/>
                </a:solidFill>
              </a:rPr>
              <a:t>least once during HREs</a:t>
            </a:r>
            <a:r>
              <a:rPr lang="en-US" altLang="zh-TW" sz="2300" dirty="0"/>
              <a:t>, these HREs are viewed as TC-induced HREs.</a:t>
            </a:r>
          </a:p>
          <a:p>
            <a:pPr marL="230400" indent="0" algn="just">
              <a:lnSpc>
                <a:spcPct val="100000"/>
              </a:lnSpc>
              <a:buNone/>
            </a:pPr>
            <a:r>
              <a:rPr lang="en-US" altLang="zh-TW" sz="2300" dirty="0"/>
              <a:t>If the same TC is concurrent with multiple HREs,</a:t>
            </a:r>
            <a:r>
              <a:rPr lang="zh-TW" altLang="en-US" sz="2300" dirty="0"/>
              <a:t> </a:t>
            </a:r>
            <a:r>
              <a:rPr lang="en-US" altLang="zh-TW" sz="2300" b="1" dirty="0">
                <a:solidFill>
                  <a:srgbClr val="0070C0"/>
                </a:solidFill>
              </a:rPr>
              <a:t>only the HRE with the TC nearest to the Korean Peninsula is selected</a:t>
            </a:r>
            <a:r>
              <a:rPr lang="en-US" altLang="zh-TW" sz="2300" dirty="0"/>
              <a:t>.</a:t>
            </a:r>
            <a:r>
              <a:rPr lang="zh-TW" altLang="en-US" sz="2300" dirty="0"/>
              <a:t> </a:t>
            </a:r>
            <a:r>
              <a:rPr lang="en-US" altLang="zh-TW" sz="2300" dirty="0"/>
              <a:t>As a result, a total of </a:t>
            </a:r>
            <a:r>
              <a:rPr lang="en-US" altLang="zh-TW" sz="2300" b="1" dirty="0">
                <a:solidFill>
                  <a:srgbClr val="FF0000"/>
                </a:solidFill>
              </a:rPr>
              <a:t>68 HREs</a:t>
            </a:r>
            <a:r>
              <a:rPr lang="en-US" altLang="zh-TW" sz="2300" dirty="0"/>
              <a:t> are selected to be TC-induced HREs.</a:t>
            </a:r>
          </a:p>
          <a:p>
            <a:pPr algn="just">
              <a:lnSpc>
                <a:spcPct val="100000"/>
              </a:lnSpc>
            </a:pPr>
            <a:endParaRPr lang="en-US" altLang="zh-TW" sz="2300" dirty="0"/>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9437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59F004-74A9-40C9-AEAA-DC5BD393196A}"/>
              </a:ext>
            </a:extLst>
          </p:cNvPr>
          <p:cNvSpPr>
            <a:spLocks noGrp="1"/>
          </p:cNvSpPr>
          <p:nvPr>
            <p:ph type="title"/>
          </p:nvPr>
        </p:nvSpPr>
        <p:spPr>
          <a:xfrm>
            <a:off x="282998" y="0"/>
            <a:ext cx="11761200" cy="1008000"/>
          </a:xfrm>
        </p:spPr>
        <p:txBody>
          <a:bodyPr>
            <a:normAutofit/>
          </a:bodyPr>
          <a:lstStyle/>
          <a:p>
            <a:r>
              <a:rPr lang="en-US" altLang="zh-TW" dirty="0">
                <a:latin typeface="+mn-lt"/>
              </a:rPr>
              <a:t>Data and Methods</a:t>
            </a:r>
            <a:endParaRPr lang="zh-TW" altLang="en-US" dirty="0">
              <a:latin typeface="+mn-lt"/>
            </a:endParaRPr>
          </a:p>
        </p:txBody>
      </p:sp>
      <p:sp>
        <p:nvSpPr>
          <p:cNvPr id="3" name="內容版面配置區 2">
            <a:extLst>
              <a:ext uri="{FF2B5EF4-FFF2-40B4-BE49-F238E27FC236}">
                <a16:creationId xmlns:a16="http://schemas.microsoft.com/office/drawing/2014/main" id="{1B0E914B-7227-4B45-80E5-D1FFD12A2B2C}"/>
              </a:ext>
            </a:extLst>
          </p:cNvPr>
          <p:cNvSpPr>
            <a:spLocks noGrp="1"/>
          </p:cNvSpPr>
          <p:nvPr>
            <p:ph idx="1"/>
          </p:nvPr>
        </p:nvSpPr>
        <p:spPr>
          <a:xfrm>
            <a:off x="284400" y="907200"/>
            <a:ext cx="11584800" cy="5518800"/>
          </a:xfrm>
        </p:spPr>
        <p:txBody>
          <a:bodyPr>
            <a:normAutofit/>
          </a:bodyPr>
          <a:lstStyle/>
          <a:p>
            <a:pPr algn="just">
              <a:lnSpc>
                <a:spcPct val="100000"/>
              </a:lnSpc>
            </a:pPr>
            <a:r>
              <a:rPr lang="en-US" altLang="zh-TW" sz="2300" b="1" dirty="0"/>
              <a:t>The reference time of HREs:</a:t>
            </a:r>
          </a:p>
          <a:p>
            <a:pPr marL="230400" indent="0" algn="just">
              <a:lnSpc>
                <a:spcPct val="100000"/>
              </a:lnSpc>
              <a:spcAft>
                <a:spcPts val="1200"/>
              </a:spcAft>
              <a:buNone/>
            </a:pPr>
            <a:r>
              <a:rPr lang="en-US" altLang="zh-TW" sz="2300" dirty="0"/>
              <a:t>The reference time of HREs, </a:t>
            </a:r>
            <a:r>
              <a:rPr lang="en-US" altLang="zh-TW" sz="2300" b="1" dirty="0">
                <a:solidFill>
                  <a:srgbClr val="FF0000"/>
                </a:solidFill>
              </a:rPr>
              <a:t>0 h</a:t>
            </a:r>
            <a:r>
              <a:rPr lang="en-US" altLang="zh-TW" sz="2300" dirty="0"/>
              <a:t>, is defined as </a:t>
            </a:r>
            <a:r>
              <a:rPr lang="en-US" altLang="zh-TW" sz="2300" b="1" dirty="0">
                <a:solidFill>
                  <a:srgbClr val="FF0000"/>
                </a:solidFill>
              </a:rPr>
              <a:t>the center of the 12-h window</a:t>
            </a:r>
            <a:r>
              <a:rPr lang="en-US" altLang="zh-TW" sz="2300" dirty="0"/>
              <a:t> of the maximum 12-h accumulated rainfall, which corresponds to the </a:t>
            </a:r>
            <a:r>
              <a:rPr lang="en-US" altLang="zh-TW" sz="2300" b="1" u="heavy" dirty="0">
                <a:solidFill>
                  <a:srgbClr val="FF0000"/>
                </a:solidFill>
              </a:rPr>
              <a:t>mature stage</a:t>
            </a:r>
            <a:r>
              <a:rPr lang="en-US" altLang="zh-TW" sz="2300" dirty="0"/>
              <a:t> of HREs.</a:t>
            </a:r>
          </a:p>
          <a:p>
            <a:pPr algn="just">
              <a:lnSpc>
                <a:spcPct val="100000"/>
              </a:lnSpc>
            </a:pPr>
            <a:r>
              <a:rPr lang="en-US" altLang="zh-TW" sz="2300" b="1" dirty="0"/>
              <a:t>HRE</a:t>
            </a:r>
            <a:r>
              <a:rPr lang="zh-TW" altLang="en-US" sz="2300" b="1" dirty="0"/>
              <a:t> </a:t>
            </a:r>
            <a:r>
              <a:rPr lang="en-US" altLang="zh-TW" sz="2300" b="1" dirty="0"/>
              <a:t>classification:</a:t>
            </a:r>
          </a:p>
          <a:p>
            <a:pPr marL="230400" indent="0" algn="just">
              <a:lnSpc>
                <a:spcPct val="100000"/>
              </a:lnSpc>
              <a:spcAft>
                <a:spcPts val="600"/>
              </a:spcAft>
              <a:buNone/>
            </a:pPr>
            <a:r>
              <a:rPr lang="en-US" altLang="zh-TW" sz="2300" dirty="0"/>
              <a:t>The HREs are objectively classified by utilizing a </a:t>
            </a:r>
            <a:r>
              <a:rPr lang="en-US" altLang="zh-TW" sz="2300" b="1" dirty="0">
                <a:solidFill>
                  <a:srgbClr val="FF0000"/>
                </a:solidFill>
              </a:rPr>
              <a:t>self-organizing</a:t>
            </a:r>
            <a:r>
              <a:rPr lang="zh-TW" altLang="en-US" sz="2300" b="1" dirty="0">
                <a:solidFill>
                  <a:srgbClr val="FF0000"/>
                </a:solidFill>
              </a:rPr>
              <a:t> </a:t>
            </a:r>
            <a:r>
              <a:rPr lang="en-US" altLang="zh-TW" sz="2300" b="1" dirty="0">
                <a:solidFill>
                  <a:srgbClr val="FF0000"/>
                </a:solidFill>
              </a:rPr>
              <a:t>map algorithm (</a:t>
            </a:r>
            <a:r>
              <a:rPr lang="zh-TW" altLang="en-US" sz="2300" b="1" dirty="0">
                <a:solidFill>
                  <a:srgbClr val="FF0000"/>
                </a:solidFill>
                <a:latin typeface="標楷體" panose="03000509000000000000" pitchFamily="65" charset="-120"/>
                <a:ea typeface="標楷體" panose="03000509000000000000" pitchFamily="65" charset="-120"/>
              </a:rPr>
              <a:t>自組織映射</a:t>
            </a:r>
            <a:r>
              <a:rPr lang="en-US" altLang="zh-TW" sz="2300" b="1" dirty="0">
                <a:solidFill>
                  <a:srgbClr val="FF0000"/>
                </a:solidFill>
              </a:rPr>
              <a:t>)</a:t>
            </a:r>
            <a:r>
              <a:rPr lang="en-US" altLang="zh-TW" sz="2300" dirty="0"/>
              <a:t>.</a:t>
            </a:r>
            <a:r>
              <a:rPr lang="zh-TW" altLang="en-US" sz="2300" dirty="0"/>
              <a:t> </a:t>
            </a:r>
            <a:r>
              <a:rPr lang="en-US" altLang="zh-TW" sz="2300" dirty="0"/>
              <a:t>During</a:t>
            </a:r>
            <a:r>
              <a:rPr lang="zh-TW" altLang="en-US" sz="2300" dirty="0"/>
              <a:t> </a:t>
            </a:r>
            <a:r>
              <a:rPr lang="en-US" altLang="zh-TW" sz="2300" dirty="0"/>
              <a:t>this process, dynamic tropopause (2-PVU height) in the domain of 30-53</a:t>
            </a:r>
            <a:r>
              <a:rPr lang="en-US" altLang="zh-TW" sz="2300" baseline="40000" dirty="0"/>
              <a:t>o</a:t>
            </a:r>
            <a:r>
              <a:rPr lang="en-US" altLang="zh-TW" sz="2300" dirty="0"/>
              <a:t>N, 105-145</a:t>
            </a:r>
            <a:r>
              <a:rPr lang="en-US" altLang="zh-TW" sz="2300" baseline="40000" dirty="0"/>
              <a:t>o</a:t>
            </a:r>
            <a:r>
              <a:rPr lang="en-US" altLang="zh-TW" sz="2300" dirty="0"/>
              <a:t>E is utilized for the clustering.</a:t>
            </a:r>
          </a:p>
          <a:p>
            <a:pPr marL="230400" indent="0" algn="just">
              <a:lnSpc>
                <a:spcPct val="100000"/>
              </a:lnSpc>
              <a:spcAft>
                <a:spcPts val="600"/>
              </a:spcAft>
              <a:buNone/>
            </a:pPr>
            <a:r>
              <a:rPr lang="en-US" altLang="zh-TW" sz="2300" dirty="0"/>
              <a:t>Note that the clustering is </a:t>
            </a:r>
            <a:r>
              <a:rPr lang="en-US" altLang="zh-TW" sz="2300" b="1" dirty="0">
                <a:solidFill>
                  <a:srgbClr val="0070C0"/>
                </a:solidFill>
              </a:rPr>
              <a:t>conducted for the mature stage of HREs (0 h)</a:t>
            </a:r>
            <a:r>
              <a:rPr lang="en-US" altLang="zh-TW" sz="2300" dirty="0"/>
              <a:t>.</a:t>
            </a:r>
          </a:p>
        </p:txBody>
      </p:sp>
      <p:sp>
        <p:nvSpPr>
          <p:cNvPr id="5" name="投影片編號版面配置區 4">
            <a:extLst>
              <a:ext uri="{FF2B5EF4-FFF2-40B4-BE49-F238E27FC236}">
                <a16:creationId xmlns:a16="http://schemas.microsoft.com/office/drawing/2014/main" id="{3FDCC538-4CDD-4F99-B9BB-A145DA4FE801}"/>
              </a:ext>
            </a:extLst>
          </p:cNvPr>
          <p:cNvSpPr>
            <a:spLocks noGrp="1"/>
          </p:cNvSpPr>
          <p:nvPr>
            <p:ph type="sldNum" sz="quarter" idx="12"/>
          </p:nvPr>
        </p:nvSpPr>
        <p:spPr>
          <a:xfrm>
            <a:off x="11638800" y="6492875"/>
            <a:ext cx="554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7E04F-D21B-49A7-98AB-121CC57177E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05066935"/>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5639</TotalTime>
  <Words>8025</Words>
  <Application>Microsoft Office PowerPoint</Application>
  <PresentationFormat>寬螢幕</PresentationFormat>
  <Paragraphs>558</Paragraphs>
  <Slides>32</Slides>
  <Notes>32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32</vt:i4>
      </vt:variant>
    </vt:vector>
  </HeadingPairs>
  <TitlesOfParts>
    <vt:vector size="38" baseType="lpstr">
      <vt:lpstr>標楷體</vt:lpstr>
      <vt:lpstr>Arial</vt:lpstr>
      <vt:lpstr>Calibri</vt:lpstr>
      <vt:lpstr>Calibri Light</vt:lpstr>
      <vt:lpstr>Cambria Math</vt:lpstr>
      <vt:lpstr>1_Office 佈景主題</vt:lpstr>
      <vt:lpstr>Paper review</vt:lpstr>
      <vt:lpstr>Role of Midlatitude Baroclinic Condition in Heavy Rainfall Events Directly Induced by Tropical Cyclones in South Korea</vt:lpstr>
      <vt:lpstr>Outline</vt:lpstr>
      <vt:lpstr>Introduction</vt:lpstr>
      <vt:lpstr>Introduction</vt:lpstr>
      <vt:lpstr>Introduction</vt:lpstr>
      <vt:lpstr>Data and Methods</vt:lpstr>
      <vt:lpstr>Data and Methods</vt:lpstr>
      <vt:lpstr>Data and Methods</vt:lpstr>
      <vt:lpstr>Data and Methods</vt:lpstr>
      <vt:lpstr>Data and Methods</vt:lpstr>
      <vt:lpstr>Data and Methods</vt:lpstr>
      <vt:lpstr>Data and Methods</vt:lpstr>
      <vt:lpstr>Track of 68 HRE-producing TCs</vt:lpstr>
      <vt:lpstr>Circulation Patterns at 0 h</vt:lpstr>
      <vt:lpstr>Overview of Two HRE Clusters</vt:lpstr>
      <vt:lpstr>Overview of Two HRE Clusters</vt:lpstr>
      <vt:lpstr>Overview of Two HRE Clusters</vt:lpstr>
      <vt:lpstr>Circulations of Two  HRE Clusters</vt:lpstr>
      <vt:lpstr>Circulations of Two  HRE Clusters</vt:lpstr>
      <vt:lpstr>Circulations of Two HRE Clusters</vt:lpstr>
      <vt:lpstr>Circulations of Two HRE Clusters</vt:lpstr>
      <vt:lpstr>Cyclone Phase Space Diagram</vt:lpstr>
      <vt:lpstr>Cyclone Thermal Symmetry</vt:lpstr>
      <vt:lpstr>Cyclone Thermal Symmetry</vt:lpstr>
      <vt:lpstr>Cyclone Thermal Symmetry</vt:lpstr>
      <vt:lpstr>Cyclone Thermal Wind: Cold vs. Warm Core</vt:lpstr>
      <vt:lpstr>Cyclone Phase Space Diagram</vt:lpstr>
      <vt:lpstr>PV Tendency Budget</vt:lpstr>
      <vt:lpstr>QG Diagnosis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review</dc:title>
  <dc:creator>品瑞 朱</dc:creator>
  <cp:lastModifiedBy>品瑞 朱</cp:lastModifiedBy>
  <cp:revision>184</cp:revision>
  <dcterms:created xsi:type="dcterms:W3CDTF">2024-03-29T08:47:30Z</dcterms:created>
  <dcterms:modified xsi:type="dcterms:W3CDTF">2024-04-02T06:47:56Z</dcterms:modified>
</cp:coreProperties>
</file>