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6" r:id="rId3"/>
    <p:sldId id="274" r:id="rId4"/>
    <p:sldId id="258" r:id="rId5"/>
    <p:sldId id="262" r:id="rId6"/>
    <p:sldId id="264" r:id="rId7"/>
    <p:sldId id="260" r:id="rId8"/>
    <p:sldId id="265" r:id="rId9"/>
    <p:sldId id="261" r:id="rId10"/>
    <p:sldId id="266" r:id="rId11"/>
    <p:sldId id="271" r:id="rId12"/>
    <p:sldId id="267" r:id="rId13"/>
    <p:sldId id="268" r:id="rId14"/>
    <p:sldId id="269" r:id="rId15"/>
    <p:sldId id="270" r:id="rId16"/>
    <p:sldId id="272" r:id="rId17"/>
    <p:sldId id="273" r:id="rId18"/>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819" autoAdjust="0"/>
  </p:normalViewPr>
  <p:slideViewPr>
    <p:cSldViewPr snapToGrid="0" showGuides="1">
      <p:cViewPr varScale="1">
        <p:scale>
          <a:sx n="43" d="100"/>
          <a:sy n="43" d="100"/>
        </p:scale>
        <p:origin x="1484" y="36"/>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D90E7-EC24-4DC8-AFA5-7912438157EF}" type="datetimeFigureOut">
              <a:rPr lang="zh-TW" altLang="en-US" smtClean="0"/>
              <a:t>2024/3/26</a:t>
            </a:fld>
            <a:endParaRPr lang="zh-TW" altLang="en-US"/>
          </a:p>
        </p:txBody>
      </p:sp>
      <p:sp>
        <p:nvSpPr>
          <p:cNvPr id="4" name="投影片影像版面配置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8D4A2C-963C-489D-9618-E1F1E272E7F9}" type="slidenum">
              <a:rPr lang="zh-TW" altLang="en-US" smtClean="0"/>
              <a:t>‹#›</a:t>
            </a:fld>
            <a:endParaRPr lang="zh-TW" altLang="en-US"/>
          </a:p>
        </p:txBody>
      </p:sp>
    </p:spTree>
    <p:extLst>
      <p:ext uri="{BB962C8B-B14F-4D97-AF65-F5344CB8AC3E}">
        <p14:creationId xmlns:p14="http://schemas.microsoft.com/office/powerpoint/2010/main" val="1368824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journals.ametsoc.org/view/journals/wefo/38/9/WAF-D-22-0171.1.xml#bib67"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這一篇文獻主要是要測試美國</a:t>
            </a:r>
            <a:r>
              <a:rPr lang="en-US" altLang="zh-TW" dirty="0"/>
              <a:t>NOAA</a:t>
            </a:r>
            <a:r>
              <a:rPr lang="zh-TW" altLang="en-US" dirty="0"/>
              <a:t>與</a:t>
            </a:r>
            <a:r>
              <a:rPr lang="en-US" altLang="zh-TW" dirty="0"/>
              <a:t>HWT(</a:t>
            </a:r>
            <a:r>
              <a:rPr lang="en-US" altLang="zh-TW" dirty="0" err="1"/>
              <a:t>Harzard</a:t>
            </a:r>
            <a:r>
              <a:rPr lang="en-US" altLang="zh-TW" dirty="0"/>
              <a:t> weather )</a:t>
            </a:r>
            <a:r>
              <a:rPr lang="zh-TW" altLang="en-US" dirty="0"/>
              <a:t>合作，旨在測試評估不同微物理方案、資料同化、初始擾動等策略。為物理過程參數化對對流預報影響很大，但是我們知道物理參數化仍具有很大的不確定性，在對流尺度的預報中使用的</a:t>
            </a:r>
            <a:r>
              <a:rPr lang="en-US" altLang="zh-TW" dirty="0"/>
              <a:t>MP</a:t>
            </a:r>
            <a:r>
              <a:rPr lang="zh-TW" altLang="en-US" dirty="0"/>
              <a:t>方案非常重要，也因此透過實際環境評估物理參數化實際表現是很重要的。</a:t>
            </a:r>
            <a:endParaRPr lang="en-US" altLang="zh-TW" dirty="0"/>
          </a:p>
          <a:p>
            <a:pPr marL="228600" indent="-228600">
              <a:buAutoNum type="arabicPeriod"/>
            </a:pPr>
            <a:r>
              <a:rPr lang="zh-TW" altLang="en-US" dirty="0"/>
              <a:t>我們知道在物理參數化中，最常用的其中一個方式就是</a:t>
            </a:r>
            <a:r>
              <a:rPr lang="en-US" altLang="zh-TW" dirty="0"/>
              <a:t>(BMPs)</a:t>
            </a:r>
            <a:r>
              <a:rPr lang="zh-TW" altLang="en-US" dirty="0"/>
              <a:t>，將水相粒子的粒徑分佈以一個數學函數的形式描述，因其計算成本低，所以常使用於</a:t>
            </a:r>
            <a:r>
              <a:rPr lang="en-US" altLang="zh-TW" dirty="0"/>
              <a:t>NWP</a:t>
            </a:r>
            <a:r>
              <a:rPr lang="zh-TW" altLang="en-US" dirty="0"/>
              <a:t>模型中。而這個參數化方案又分成兩個</a:t>
            </a:r>
            <a:r>
              <a:rPr lang="en-US" altLang="zh-TW" dirty="0"/>
              <a:t>single-moment and double moment </a:t>
            </a:r>
            <a:r>
              <a:rPr lang="zh-TW" altLang="en-US" dirty="0"/>
              <a:t>方案，單矩量方案僅預報水相粒子的質量混合比，雙矩量方案則是多加上粒子濃度個數的預報，使得水相粒子的粒子濃度可以隨時間直接變化，理論上會更加接近真實觀測結果。也有很多文獻提出雙矩量的方案在短時對流的預測好很多。</a:t>
            </a:r>
            <a:endParaRPr lang="en-US" altLang="zh-TW" dirty="0"/>
          </a:p>
          <a:p>
            <a:pPr marL="228600" indent="-228600">
              <a:buAutoNum type="arabicPeriod"/>
            </a:pPr>
            <a:r>
              <a:rPr lang="zh-TW" altLang="en-US" dirty="0"/>
              <a:t>因此很多微物理方案都逐漸改為部分雙矩量或是完全的雙矩量，這篇文章作者所使用的參數化方案總共四個，都是</a:t>
            </a:r>
            <a:r>
              <a:rPr lang="en-US" altLang="zh-TW" dirty="0"/>
              <a:t>partially double moment</a:t>
            </a:r>
            <a:r>
              <a:rPr lang="zh-TW" altLang="en-US" dirty="0"/>
              <a:t>。</a:t>
            </a:r>
            <a:endParaRPr lang="en-US" altLang="zh-TW" dirty="0"/>
          </a:p>
          <a:p>
            <a:pPr marL="228600" indent="-228600">
              <a:buAutoNum type="arabicPeriod"/>
            </a:pPr>
            <a:r>
              <a:rPr lang="zh-TW" altLang="en-US" dirty="0"/>
              <a:t>這篇文章主要驗證的是合成回波、累積雨量、與龍捲風旋轉相關的方位風切、和最大冰雹量。因此這邊總共會使用到兩個驗證方法，後續會介紹。</a:t>
            </a:r>
            <a:endParaRPr lang="en-US" altLang="zh-TW"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3</a:t>
            </a:fld>
            <a:endParaRPr lang="zh-TW" altLang="en-US"/>
          </a:p>
        </p:txBody>
      </p:sp>
    </p:spTree>
    <p:extLst>
      <p:ext uri="{BB962C8B-B14F-4D97-AF65-F5344CB8AC3E}">
        <p14:creationId xmlns:p14="http://schemas.microsoft.com/office/powerpoint/2010/main" val="35304720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b="0" i="0" dirty="0">
                <a:solidFill>
                  <a:srgbClr val="333333"/>
                </a:solidFill>
                <a:effectLst/>
                <a:latin typeface="Times New Roman" panose="02020603050405020304" pitchFamily="18" charset="0"/>
              </a:rPr>
              <a:t>Rotation and hail (both hazards of interest to forecasters)</a:t>
            </a:r>
          </a:p>
          <a:p>
            <a:pPr marL="228600" indent="-228600">
              <a:buAutoNum type="arabicPeriod"/>
            </a:pPr>
            <a:r>
              <a:rPr lang="zh-TW" altLang="en-US" b="0" i="0" dirty="0">
                <a:solidFill>
                  <a:srgbClr val="333333"/>
                </a:solidFill>
                <a:effectLst/>
                <a:latin typeface="Times New Roman" panose="02020603050405020304" pitchFamily="18" charset="0"/>
              </a:rPr>
              <a:t>核密度是用來估計未知的密度函數</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dirty="0"/>
              <a:t>所以在物件特徵的驗證，特別針對這兩者去做驗證，是否觀測與模式具有足夠的相關性與特徵，可以互相比較。首先是旋轉的部分，這邊他模式和觀測使用的是兩個不同的參數，一個是模擬中</a:t>
            </a:r>
            <a:r>
              <a:rPr lang="en-US" altLang="zh-TW" dirty="0"/>
              <a:t>1-6km</a:t>
            </a:r>
            <a:r>
              <a:rPr lang="zh-TW" altLang="en-US" dirty="0"/>
              <a:t>上升氣流螺旋度，與觀測上的</a:t>
            </a:r>
            <a:r>
              <a:rPr lang="en-US" altLang="zh-TW" dirty="0"/>
              <a:t>3-6km</a:t>
            </a:r>
            <a:r>
              <a:rPr lang="zh-TW" altLang="en-US" dirty="0"/>
              <a:t>方位風切變</a:t>
            </a:r>
            <a:r>
              <a:rPr lang="en-US" altLang="zh-TW" dirty="0"/>
              <a:t>(azimuthal shear)</a:t>
            </a:r>
            <a:r>
              <a:rPr lang="zh-TW" altLang="en-US" dirty="0"/>
              <a:t>，而透過四個不同物理參數化的方案，可以看到其核密度函數基本上是很窄的，也就是說兩個函數接近線性關係，且相關係數大致位在</a:t>
            </a:r>
            <a:r>
              <a:rPr lang="en-US" altLang="zh-TW" dirty="0"/>
              <a:t>0.51-0.56(</a:t>
            </a:r>
            <a:r>
              <a:rPr lang="zh-TW" altLang="en-US" dirty="0"/>
              <a:t>顯著相關</a:t>
            </a:r>
            <a:r>
              <a:rPr lang="en-US" altLang="zh-TW" dirty="0"/>
              <a:t>)</a:t>
            </a:r>
            <a:r>
              <a:rPr lang="zh-TW" altLang="en-US" dirty="0"/>
              <a:t>，故作者認為這兩個參數是適合作為旋轉物體的指標來比較。</a:t>
            </a:r>
            <a:endParaRPr lang="en-US" altLang="zh-TW" dirty="0"/>
          </a:p>
          <a:p>
            <a:pPr marL="228600" indent="-228600">
              <a:buAutoNum type="arabicPeriod"/>
            </a:pPr>
            <a:r>
              <a:rPr lang="zh-TW" altLang="en-US" dirty="0"/>
              <a:t>而旁邊兩個</a:t>
            </a:r>
            <a:r>
              <a:rPr lang="en-US" altLang="zh-TW" dirty="0"/>
              <a:t>Hail</a:t>
            </a:r>
            <a:r>
              <a:rPr lang="zh-TW" altLang="en-US" dirty="0"/>
              <a:t>的計算比較不同，一個是來自</a:t>
            </a:r>
            <a:r>
              <a:rPr lang="en-US" altLang="zh-TW" dirty="0"/>
              <a:t>MESH</a:t>
            </a:r>
            <a:r>
              <a:rPr lang="zh-TW" altLang="en-US" dirty="0"/>
              <a:t>這個比較大的數據，主要是基於反射率來計算冰雹，這筆數據總共有將近</a:t>
            </a:r>
            <a:r>
              <a:rPr lang="en-US" altLang="zh-TW" dirty="0"/>
              <a:t>6000</a:t>
            </a:r>
            <a:r>
              <a:rPr lang="zh-TW" altLang="en-US" dirty="0"/>
              <a:t>份，</a:t>
            </a:r>
            <a:r>
              <a:rPr lang="en-US" altLang="zh-TW" dirty="0"/>
              <a:t>MHS</a:t>
            </a:r>
            <a:r>
              <a:rPr lang="zh-TW" altLang="en-US" dirty="0"/>
              <a:t>則是透過</a:t>
            </a:r>
            <a:r>
              <a:rPr lang="en-US" altLang="zh-TW" dirty="0"/>
              <a:t>PSD</a:t>
            </a:r>
            <a:r>
              <a:rPr lang="zh-TW" altLang="en-US" dirty="0"/>
              <a:t>得出的最大冰雹尺寸，但是因為觀測上的</a:t>
            </a:r>
            <a:r>
              <a:rPr lang="en-US" altLang="zh-TW" dirty="0"/>
              <a:t>PSD</a:t>
            </a:r>
            <a:r>
              <a:rPr lang="zh-TW" altLang="en-US" dirty="0"/>
              <a:t>較少，所以後續還是會以</a:t>
            </a:r>
            <a:r>
              <a:rPr lang="en-US" altLang="zh-TW" dirty="0"/>
              <a:t>MESH</a:t>
            </a:r>
            <a:r>
              <a:rPr lang="zh-TW" altLang="en-US" dirty="0"/>
              <a:t>作為主要比較指標。且從</a:t>
            </a:r>
            <a:r>
              <a:rPr lang="en-US" altLang="zh-TW" dirty="0"/>
              <a:t>MORR</a:t>
            </a:r>
            <a:r>
              <a:rPr lang="zh-TW" altLang="en-US" dirty="0"/>
              <a:t>和</a:t>
            </a:r>
            <a:r>
              <a:rPr lang="en-US" altLang="zh-TW" dirty="0"/>
              <a:t>P3</a:t>
            </a:r>
            <a:r>
              <a:rPr lang="zh-TW" altLang="en-US" dirty="0"/>
              <a:t>的分布狹窄來說，不適合做為合適的指標</a:t>
            </a:r>
            <a:endParaRPr lang="en-US" altLang="zh-TW" dirty="0"/>
          </a:p>
          <a:p>
            <a:pPr marL="228600" indent="-228600">
              <a:buAutoNum type="arabicPeriod"/>
            </a:pPr>
            <a:r>
              <a:rPr lang="zh-TW" altLang="en-US" dirty="0"/>
              <a:t>從這張郵票圖可以看到</a:t>
            </a:r>
            <a:r>
              <a:rPr lang="en-US" altLang="zh-TW" dirty="0"/>
              <a:t>MORR</a:t>
            </a:r>
            <a:r>
              <a:rPr lang="zh-TW" altLang="en-US" dirty="0"/>
              <a:t>方案所模擬出來的最大冰雹尺寸是相對觀測小很多的，作者提到這應該與其</a:t>
            </a:r>
            <a:r>
              <a:rPr lang="en-US" altLang="zh-TW" b="0" i="0" dirty="0">
                <a:solidFill>
                  <a:srgbClr val="333333"/>
                </a:solidFill>
                <a:effectLst/>
                <a:latin typeface="Times New Roman" panose="02020603050405020304" pitchFamily="18" charset="0"/>
              </a:rPr>
              <a:t>Rimed ice</a:t>
            </a:r>
            <a:r>
              <a:rPr lang="zh-TW" altLang="en-US" b="0" i="0" dirty="0">
                <a:solidFill>
                  <a:srgbClr val="333333"/>
                </a:solidFill>
                <a:effectLst/>
                <a:latin typeface="Times New Roman" panose="02020603050405020304" pitchFamily="18" charset="0"/>
              </a:rPr>
              <a:t>預設為中等密度且緩速降落的冰雹，這個設定有關，這導致其在緩慢降落的過程中會產生更快的上升氣流噴流，使</a:t>
            </a:r>
            <a:r>
              <a:rPr lang="en-US" altLang="zh-TW" b="0" i="0" dirty="0">
                <a:solidFill>
                  <a:srgbClr val="333333"/>
                </a:solidFill>
                <a:effectLst/>
                <a:latin typeface="Times New Roman" panose="02020603050405020304" pitchFamily="18" charset="0"/>
              </a:rPr>
              <a:t>rime</a:t>
            </a:r>
            <a:r>
              <a:rPr lang="zh-TW" altLang="en-US" b="0" i="0" dirty="0">
                <a:solidFill>
                  <a:srgbClr val="333333"/>
                </a:solidFill>
                <a:effectLst/>
                <a:latin typeface="Times New Roman" panose="02020603050405020304" pitchFamily="18" charset="0"/>
              </a:rPr>
              <a:t>的生長較慢，因此整體最大濃度轉移到較小的尺寸。但是因為其相關係數仍達到</a:t>
            </a:r>
            <a:r>
              <a:rPr lang="en-US" altLang="zh-TW" b="0" i="0" dirty="0">
                <a:solidFill>
                  <a:srgbClr val="333333"/>
                </a:solidFill>
                <a:effectLst/>
                <a:latin typeface="Times New Roman" panose="02020603050405020304" pitchFamily="18" charset="0"/>
              </a:rPr>
              <a:t>0.48(</a:t>
            </a:r>
            <a:r>
              <a:rPr lang="zh-TW" altLang="en-US" b="0" i="0" dirty="0">
                <a:solidFill>
                  <a:srgbClr val="333333"/>
                </a:solidFill>
                <a:effectLst/>
                <a:latin typeface="Times New Roman" panose="02020603050405020304" pitchFamily="18" charset="0"/>
              </a:rPr>
              <a:t>顯著相關</a:t>
            </a:r>
            <a:r>
              <a:rPr lang="en-US" altLang="zh-TW" b="0" i="0" dirty="0">
                <a:solidFill>
                  <a:srgbClr val="333333"/>
                </a:solidFill>
                <a:effectLst/>
                <a:latin typeface="Times New Roman" panose="02020603050405020304" pitchFamily="18" charset="0"/>
              </a:rPr>
              <a:t>)</a:t>
            </a:r>
            <a:r>
              <a:rPr lang="zh-TW" altLang="en-US" b="0" i="0" dirty="0">
                <a:solidFill>
                  <a:srgbClr val="333333"/>
                </a:solidFill>
                <a:effectLst/>
                <a:latin typeface="Times New Roman" panose="02020603050405020304" pitchFamily="18" charset="0"/>
              </a:rPr>
              <a:t>，且</a:t>
            </a:r>
            <a:r>
              <a:rPr lang="en-US" altLang="zh-TW" b="0" i="0" dirty="0">
                <a:solidFill>
                  <a:srgbClr val="333333"/>
                </a:solidFill>
                <a:effectLst/>
                <a:latin typeface="Times New Roman" panose="02020603050405020304" pitchFamily="18" charset="0"/>
              </a:rPr>
              <a:t>KDE</a:t>
            </a:r>
            <a:r>
              <a:rPr lang="zh-TW" altLang="en-US" b="0" i="0" dirty="0">
                <a:solidFill>
                  <a:srgbClr val="333333"/>
                </a:solidFill>
                <a:effectLst/>
                <a:latin typeface="Times New Roman" panose="02020603050405020304" pitchFamily="18" charset="0"/>
              </a:rPr>
              <a:t>在冰雹的四個方案中基本上都顯示為線姓，所以還是可以進行合理的物件比較。</a:t>
            </a:r>
            <a:endParaRPr lang="zh-TW" altLang="en-US"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12</a:t>
            </a:fld>
            <a:endParaRPr lang="zh-TW" altLang="en-US"/>
          </a:p>
        </p:txBody>
      </p:sp>
    </p:spTree>
    <p:extLst>
      <p:ext uri="{BB962C8B-B14F-4D97-AF65-F5344CB8AC3E}">
        <p14:creationId xmlns:p14="http://schemas.microsoft.com/office/powerpoint/2010/main" val="4113725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這邊有兩張圖，分別是觀測旋轉定義為</a:t>
            </a:r>
            <a:r>
              <a:rPr lang="en-US" altLang="zh-TW" dirty="0"/>
              <a:t>1-6km</a:t>
            </a:r>
            <a:r>
              <a:rPr lang="zh-TW" altLang="en-US" dirty="0"/>
              <a:t>上升氣流璇度 </a:t>
            </a:r>
            <a:r>
              <a:rPr lang="en-US" altLang="zh-TW" dirty="0"/>
              <a:t>&gt;= 28m2s-2</a:t>
            </a:r>
            <a:r>
              <a:rPr lang="zh-TW" altLang="en-US" dirty="0"/>
              <a:t>對應</a:t>
            </a:r>
            <a:r>
              <a:rPr lang="en-US" altLang="zh-TW" dirty="0"/>
              <a:t>3-6km</a:t>
            </a:r>
            <a:r>
              <a:rPr lang="zh-TW" altLang="en-US" dirty="0"/>
              <a:t>方位風切</a:t>
            </a:r>
            <a:r>
              <a:rPr lang="en-US" altLang="zh-TW" dirty="0"/>
              <a:t>&gt;=0.0035 or 0.0039</a:t>
            </a:r>
            <a:r>
              <a:rPr lang="zh-TW" altLang="en-US" dirty="0"/>
              <a:t>，會這樣做的原因是因為</a:t>
            </a:r>
            <a:r>
              <a:rPr lang="en-US" altLang="zh-TW" dirty="0"/>
              <a:t>MORR</a:t>
            </a:r>
            <a:r>
              <a:rPr lang="zh-TW" altLang="en-US" dirty="0"/>
              <a:t>觀測和預測的數量接近，但另外三個觀測和預報的數量比較不同，因此訂定了兩個不同的閾值，用以緩解為物理實驗之間的偏差，也提供預測旋轉為物理實驗範圍的洞察。很明顯的可以看到</a:t>
            </a:r>
            <a:r>
              <a:rPr lang="en-US" altLang="zh-TW" dirty="0"/>
              <a:t>MORR</a:t>
            </a:r>
            <a:r>
              <a:rPr lang="zh-TW" altLang="en-US" dirty="0"/>
              <a:t>在臨界質不同時從小偏差轉為過度預測，</a:t>
            </a:r>
            <a:r>
              <a:rPr lang="en-US" altLang="zh-TW" dirty="0"/>
              <a:t>NSSL</a:t>
            </a:r>
            <a:r>
              <a:rPr lang="zh-TW" altLang="en-US" dirty="0"/>
              <a:t>和</a:t>
            </a:r>
            <a:r>
              <a:rPr lang="en-US" altLang="zh-TW" dirty="0"/>
              <a:t>THOM</a:t>
            </a:r>
            <a:r>
              <a:rPr lang="zh-TW" altLang="en-US" dirty="0"/>
              <a:t>雖然也有，但比較小，</a:t>
            </a:r>
            <a:r>
              <a:rPr lang="en-US" altLang="zh-TW" dirty="0"/>
              <a:t>P3</a:t>
            </a:r>
            <a:r>
              <a:rPr lang="zh-TW" altLang="en-US" dirty="0"/>
              <a:t>則是從低預報轉換成中立，這反映</a:t>
            </a:r>
            <a:r>
              <a:rPr lang="zh-TW" altLang="en-US" b="0" i="0" dirty="0">
                <a:solidFill>
                  <a:srgbClr val="0D0D0D"/>
                </a:solidFill>
                <a:effectLst/>
                <a:latin typeface="Söhne"/>
              </a:rPr>
              <a:t>隨著預測和觀測對象的數量越來越接近，偏差減少，也揭示了在實驗中選擇最佳旋轉對象閾值的重要性</a:t>
            </a:r>
            <a:endParaRPr lang="en-US" altLang="zh-TW" b="0" i="0" dirty="0">
              <a:solidFill>
                <a:srgbClr val="0D0D0D"/>
              </a:solidFill>
              <a:effectLst/>
              <a:latin typeface="Söhne"/>
            </a:endParaRPr>
          </a:p>
          <a:p>
            <a:pPr marL="228600" indent="-228600">
              <a:buAutoNum type="arabicPeriod"/>
            </a:pPr>
            <a:r>
              <a:rPr lang="zh-TW" altLang="en-US" b="0" i="0" dirty="0">
                <a:solidFill>
                  <a:srgbClr val="0D0D0D"/>
                </a:solidFill>
                <a:effectLst/>
                <a:latin typeface="Söhne"/>
              </a:rPr>
              <a:t>下面的圓圈，則是將預測的質心減去觀測質心，觀察預報所產生的偏移。兩張圖都顯現出明顯的向東偏差，這個偏移與過往其他對流尺度的文獻研究是一致的，但仍未能原因，作者也有提到，預報和觀測之間不同的時空間演變，也可能導致偏移對象質心與平流偏差是互相獨立的</a:t>
            </a:r>
            <a:r>
              <a:rPr lang="en-US" altLang="zh-TW" b="0" i="0" dirty="0">
                <a:solidFill>
                  <a:srgbClr val="0D0D0D"/>
                </a:solidFill>
                <a:effectLst/>
                <a:latin typeface="Söhne"/>
              </a:rPr>
              <a:t>(independent)</a:t>
            </a:r>
            <a:r>
              <a:rPr lang="zh-TW" altLang="en-US" b="0" i="0" dirty="0">
                <a:solidFill>
                  <a:srgbClr val="0D0D0D"/>
                </a:solidFill>
                <a:effectLst/>
                <a:latin typeface="Söhne"/>
              </a:rPr>
              <a:t>，而更改閾值，也能明顯看到偏差是有變化的，足以顯示風暴型態對於偏移的影響。</a:t>
            </a:r>
            <a:endParaRPr lang="zh-TW" altLang="en-US"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13</a:t>
            </a:fld>
            <a:endParaRPr lang="zh-TW" altLang="en-US"/>
          </a:p>
        </p:txBody>
      </p:sp>
    </p:spTree>
    <p:extLst>
      <p:ext uri="{BB962C8B-B14F-4D97-AF65-F5344CB8AC3E}">
        <p14:creationId xmlns:p14="http://schemas.microsoft.com/office/powerpoint/2010/main" val="3711241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冰雹定義的閾值也與前述類似，會有兩個不同的閾值，分別是大於</a:t>
            </a:r>
            <a:r>
              <a:rPr lang="en-US" altLang="zh-TW" dirty="0"/>
              <a:t>8mm</a:t>
            </a:r>
            <a:r>
              <a:rPr lang="zh-TW" altLang="en-US" dirty="0"/>
              <a:t>和</a:t>
            </a:r>
            <a:r>
              <a:rPr lang="en-US" altLang="zh-TW" dirty="0"/>
              <a:t>10mm</a:t>
            </a:r>
            <a:r>
              <a:rPr lang="zh-TW" altLang="en-US" dirty="0"/>
              <a:t>。與旋轉對象類似，</a:t>
            </a:r>
            <a:r>
              <a:rPr lang="en-US" altLang="zh-TW" dirty="0"/>
              <a:t>P3</a:t>
            </a:r>
            <a:r>
              <a:rPr lang="zh-TW" altLang="en-US" dirty="0"/>
              <a:t>的實驗整體而言都是低預報，</a:t>
            </a:r>
            <a:r>
              <a:rPr lang="en-US" altLang="zh-TW" dirty="0"/>
              <a:t>MORR</a:t>
            </a:r>
            <a:r>
              <a:rPr lang="zh-TW" altLang="en-US" dirty="0"/>
              <a:t>的偏差較小，</a:t>
            </a:r>
            <a:r>
              <a:rPr lang="en-US" altLang="zh-TW" dirty="0"/>
              <a:t>NSSL</a:t>
            </a:r>
            <a:r>
              <a:rPr lang="zh-TW" altLang="en-US" dirty="0"/>
              <a:t>和</a:t>
            </a:r>
            <a:r>
              <a:rPr lang="en-US" altLang="zh-TW" dirty="0"/>
              <a:t>THOM</a:t>
            </a:r>
            <a:r>
              <a:rPr lang="zh-TW" altLang="en-US" dirty="0"/>
              <a:t>在</a:t>
            </a:r>
            <a:r>
              <a:rPr lang="en-US" altLang="zh-TW" dirty="0"/>
              <a:t>8mm</a:t>
            </a:r>
            <a:r>
              <a:rPr lang="zh-TW" altLang="en-US" dirty="0"/>
              <a:t>的閾值過度預測。</a:t>
            </a:r>
            <a:r>
              <a:rPr lang="en-US" altLang="zh-TW" dirty="0"/>
              <a:t>10mm</a:t>
            </a:r>
            <a:r>
              <a:rPr lang="zh-TW" altLang="en-US" dirty="0"/>
              <a:t>則是減少了</a:t>
            </a:r>
            <a:r>
              <a:rPr lang="en-US" altLang="zh-TW" dirty="0"/>
              <a:t>MORR</a:t>
            </a:r>
            <a:r>
              <a:rPr lang="zh-TW" altLang="en-US" dirty="0"/>
              <a:t>的冰雹數量，</a:t>
            </a:r>
            <a:r>
              <a:rPr lang="en-US" altLang="zh-TW" dirty="0"/>
              <a:t>P3</a:t>
            </a:r>
            <a:r>
              <a:rPr lang="zh-TW" altLang="en-US" dirty="0"/>
              <a:t>更明顯的地域報，</a:t>
            </a:r>
            <a:r>
              <a:rPr lang="en-US" altLang="zh-TW" dirty="0"/>
              <a:t>THOM</a:t>
            </a:r>
            <a:r>
              <a:rPr lang="zh-TW" altLang="en-US" dirty="0"/>
              <a:t>受影響較小，顯示中立</a:t>
            </a:r>
            <a:r>
              <a:rPr lang="en-US" altLang="zh-TW" dirty="0"/>
              <a:t>/</a:t>
            </a:r>
            <a:r>
              <a:rPr lang="zh-TW" altLang="en-US" dirty="0"/>
              <a:t>輕微過度預測。</a:t>
            </a:r>
            <a:endParaRPr lang="en-US" altLang="zh-TW" dirty="0"/>
          </a:p>
          <a:p>
            <a:pPr marL="228600" indent="-228600">
              <a:buAutoNum type="arabicPeriod"/>
            </a:pPr>
            <a:r>
              <a:rPr lang="en-US" altLang="zh-TW" dirty="0"/>
              <a:t>[</a:t>
            </a:r>
            <a:r>
              <a:rPr lang="zh-TW" altLang="en-US" dirty="0"/>
              <a:t>就像前面提及的，</a:t>
            </a:r>
            <a:r>
              <a:rPr lang="en-US" altLang="zh-TW" dirty="0"/>
              <a:t>MORR</a:t>
            </a:r>
            <a:r>
              <a:rPr lang="zh-TW" altLang="en-US" dirty="0"/>
              <a:t>最大模擬冰的尺寸，會集中在較小的尺寸，這是由於其方案類似較慢下落的</a:t>
            </a:r>
            <a:r>
              <a:rPr lang="en-US" altLang="zh-TW" dirty="0"/>
              <a:t>(</a:t>
            </a:r>
            <a:r>
              <a:rPr lang="en-US" altLang="zh-TW" b="0" i="0" dirty="0">
                <a:solidFill>
                  <a:srgbClr val="333333"/>
                </a:solidFill>
                <a:effectLst/>
                <a:latin typeface="Times New Roman" panose="02020603050405020304" pitchFamily="18" charset="0"/>
              </a:rPr>
              <a:t>slow-falling, graupel-like rimed-ice category</a:t>
            </a:r>
            <a:r>
              <a:rPr lang="en-US" altLang="zh-TW" dirty="0"/>
              <a:t>)</a:t>
            </a:r>
            <a:r>
              <a:rPr lang="zh-TW" altLang="en-US" dirty="0"/>
              <a:t>，會讓顆粒快速從上升氣流被噴射出來</a:t>
            </a:r>
            <a:r>
              <a:rPr lang="en-US" altLang="zh-TW" dirty="0"/>
              <a:t>]</a:t>
            </a:r>
            <a:r>
              <a:rPr lang="zh-TW" altLang="en-US" dirty="0"/>
              <a:t>；而偏移則是與先前研究相同，有向北、向東不一致的變化。</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14</a:t>
            </a:fld>
            <a:endParaRPr lang="zh-TW" altLang="en-US"/>
          </a:p>
        </p:txBody>
      </p:sp>
    </p:spTree>
    <p:extLst>
      <p:ext uri="{BB962C8B-B14F-4D97-AF65-F5344CB8AC3E}">
        <p14:creationId xmlns:p14="http://schemas.microsoft.com/office/powerpoint/2010/main" val="527499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因為閾值增加，本就比較狹窄的對流線，符合閾值區域會收縮或是消失，所以這邊都會採用比較低的閾值，而這張圖上不同色塊，表示不同物件</a:t>
            </a:r>
            <a:r>
              <a:rPr lang="en-US" altLang="zh-TW" dirty="0"/>
              <a:t>(object)</a:t>
            </a:r>
            <a:r>
              <a:rPr lang="zh-TW" altLang="en-US" dirty="0"/>
              <a:t>。最下面是觀測的圖，另外其他四個方案中的陰影，表示這個觀測對象也存在預測圖當中</a:t>
            </a:r>
            <a:endParaRPr lang="en-US" altLang="zh-TW" dirty="0"/>
          </a:p>
          <a:p>
            <a:pPr marL="228600" indent="-228600">
              <a:buAutoNum type="arabicPeriod"/>
            </a:pPr>
            <a:r>
              <a:rPr lang="zh-TW" altLang="en-US" dirty="0"/>
              <a:t>這邊是觀測旋轉特性，明顯來說針對</a:t>
            </a:r>
            <a:r>
              <a:rPr lang="en-US" altLang="zh-TW" dirty="0"/>
              <a:t>0100UTC</a:t>
            </a:r>
            <a:r>
              <a:rPr lang="zh-TW" altLang="en-US" dirty="0"/>
              <a:t>的預測，幾乎所有的實驗對於旋轉對象都是低估的，除了</a:t>
            </a:r>
            <a:r>
              <a:rPr lang="en-US" altLang="zh-TW" dirty="0"/>
              <a:t>5/18MORR</a:t>
            </a:r>
            <a:r>
              <a:rPr lang="zh-TW" altLang="en-US" dirty="0"/>
              <a:t>和</a:t>
            </a:r>
            <a:r>
              <a:rPr lang="en-US" altLang="zh-TW" dirty="0"/>
              <a:t>NSSL</a:t>
            </a:r>
            <a:r>
              <a:rPr lang="zh-TW" altLang="en-US" dirty="0"/>
              <a:t>，這與前述做出來的統計結果一致；而且模擬的位置相較於觀測，也有顯著的向東位移</a:t>
            </a:r>
            <a:endParaRPr lang="en-US" altLang="zh-TW" dirty="0"/>
          </a:p>
          <a:p>
            <a:pPr marL="228600" indent="-228600">
              <a:buAutoNum type="arabicPeriod"/>
            </a:pPr>
            <a:r>
              <a:rPr lang="zh-TW" altLang="en-US" dirty="0"/>
              <a:t>另外作者也表示，雖然覆蓋面積看起來是類似的，但這個驗證方法就是要驗證特徵點，所以實際上針對單個對象</a:t>
            </a:r>
            <a:r>
              <a:rPr lang="en-US" altLang="zh-TW" dirty="0"/>
              <a:t>(</a:t>
            </a:r>
            <a:r>
              <a:rPr lang="zh-TW" altLang="en-US" dirty="0"/>
              <a:t>過多或不足特徵</a:t>
            </a:r>
            <a:r>
              <a:rPr lang="en-US" altLang="zh-TW" dirty="0"/>
              <a:t>)</a:t>
            </a:r>
            <a:r>
              <a:rPr lang="zh-TW" altLang="en-US" dirty="0"/>
              <a:t>的部分都顯示預報技能不足。</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15</a:t>
            </a:fld>
            <a:endParaRPr lang="zh-TW" altLang="en-US"/>
          </a:p>
        </p:txBody>
      </p:sp>
    </p:spTree>
    <p:extLst>
      <p:ext uri="{BB962C8B-B14F-4D97-AF65-F5344CB8AC3E}">
        <p14:creationId xmlns:p14="http://schemas.microsoft.com/office/powerpoint/2010/main" val="23481375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這邊定義冰雹是大於</a:t>
            </a:r>
            <a:r>
              <a:rPr lang="en-US" altLang="zh-TW" dirty="0"/>
              <a:t>8mm</a:t>
            </a:r>
            <a:r>
              <a:rPr lang="zh-TW" altLang="en-US" dirty="0"/>
              <a:t>的閾值</a:t>
            </a:r>
            <a:endParaRPr lang="en-US" altLang="zh-TW" dirty="0"/>
          </a:p>
          <a:p>
            <a:pPr marL="228600" indent="-228600">
              <a:buAutoNum type="arabicPeriod"/>
            </a:pPr>
            <a:r>
              <a:rPr lang="zh-TW" altLang="en-US" dirty="0"/>
              <a:t>在</a:t>
            </a:r>
            <a:r>
              <a:rPr lang="en-US" altLang="zh-TW" dirty="0"/>
              <a:t>0100UTC</a:t>
            </a:r>
            <a:r>
              <a:rPr lang="zh-TW" altLang="en-US" dirty="0"/>
              <a:t>時，基本上有高估也有低估，預測不足的部分主要是出現了對象合併</a:t>
            </a:r>
            <a:r>
              <a:rPr lang="en-US" altLang="zh-TW" dirty="0"/>
              <a:t>(</a:t>
            </a:r>
            <a:r>
              <a:rPr lang="zh-TW" altLang="en-US" dirty="0"/>
              <a:t>如</a:t>
            </a:r>
            <a:r>
              <a:rPr lang="en-US" altLang="zh-TW" dirty="0"/>
              <a:t>3/11)</a:t>
            </a:r>
            <a:r>
              <a:rPr lang="zh-TW" altLang="en-US" dirty="0"/>
              <a:t>，或是遺漏</a:t>
            </a:r>
            <a:r>
              <a:rPr lang="en-US" altLang="zh-TW" dirty="0"/>
              <a:t>(P3 5/30)</a:t>
            </a:r>
            <a:r>
              <a:rPr lang="zh-TW" altLang="en-US" dirty="0"/>
              <a:t>，而隨著其預測持續，未顯示圖片於此處，左者提及所有模擬都有冰雹數量嚴重高估的情況，也就是說模擬對流線都會有冰雹核心數量被過度預測的問題。</a:t>
            </a:r>
            <a:endParaRPr lang="en-US" altLang="zh-TW" dirty="0"/>
          </a:p>
          <a:p>
            <a:pPr marL="228600" indent="-228600">
              <a:buAutoNum type="arabicPeriod"/>
            </a:pPr>
            <a:r>
              <a:rPr lang="zh-TW" altLang="en-US" dirty="0"/>
              <a:t>且從</a:t>
            </a:r>
            <a:r>
              <a:rPr lang="en-US" altLang="zh-TW" dirty="0"/>
              <a:t>MORR</a:t>
            </a:r>
            <a:r>
              <a:rPr lang="zh-TW" altLang="en-US" dirty="0"/>
              <a:t>和</a:t>
            </a:r>
            <a:r>
              <a:rPr lang="en-US" altLang="zh-TW" dirty="0"/>
              <a:t>NSSL</a:t>
            </a:r>
            <a:r>
              <a:rPr lang="zh-TW" altLang="en-US" dirty="0"/>
              <a:t>也可以看到像北位移的存在</a:t>
            </a:r>
            <a:endParaRPr lang="en-US" altLang="zh-TW"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16</a:t>
            </a:fld>
            <a:endParaRPr lang="zh-TW" altLang="en-US"/>
          </a:p>
        </p:txBody>
      </p:sp>
    </p:spTree>
    <p:extLst>
      <p:ext uri="{BB962C8B-B14F-4D97-AF65-F5344CB8AC3E}">
        <p14:creationId xmlns:p14="http://schemas.microsoft.com/office/powerpoint/2010/main" val="11964486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所以整體來說，在累積降雨量與風暴覆蓋範圍的部分</a:t>
            </a:r>
            <a:r>
              <a:rPr lang="en-US" altLang="zh-TW" dirty="0"/>
              <a:t>MORR</a:t>
            </a:r>
            <a:r>
              <a:rPr lang="zh-TW" altLang="en-US" dirty="0"/>
              <a:t>基本上都有預測到，而</a:t>
            </a:r>
            <a:r>
              <a:rPr lang="en-US" altLang="zh-TW" dirty="0"/>
              <a:t>P3</a:t>
            </a:r>
            <a:r>
              <a:rPr lang="zh-TW" altLang="en-US" dirty="0"/>
              <a:t>則是大部分低於預測，也導致驗證分數幾乎都是最低的。而強降雨的部分則是幾乎所有都是嚴重低估</a:t>
            </a:r>
            <a:endParaRPr lang="en-US" altLang="zh-TW" dirty="0"/>
          </a:p>
          <a:p>
            <a:pPr marL="228600" indent="-228600">
              <a:buAutoNum type="arabicPeriod"/>
            </a:pPr>
            <a:r>
              <a:rPr lang="zh-TW" altLang="en-US" dirty="0"/>
              <a:t>旋轉與冰雹則顯示了不同閾值對於實驗結果的影響。冰雹實驗中，大部分都有低於預報的情況產生，且兩者都具有一定的物體偏移</a:t>
            </a:r>
            <a:endParaRPr lang="en-US" altLang="zh-TW" dirty="0"/>
          </a:p>
          <a:p>
            <a:pPr marL="228600" indent="-228600">
              <a:buAutoNum type="arabicPeriod"/>
            </a:pPr>
            <a:r>
              <a:rPr lang="zh-TW" altLang="en-US" b="0" i="0" dirty="0">
                <a:solidFill>
                  <a:srgbClr val="333333"/>
                </a:solidFill>
                <a:effectLst/>
                <a:latin typeface="Times New Roman" panose="02020603050405020304" pitchFamily="18" charset="0"/>
              </a:rPr>
              <a:t>莫里森方案將霧凇冰表示為中等密度、緩慢下落的顆粒，這可以導致更快的上升氣流噴射（限制霧凇生長）和相對於其他方案優先的水平平流。這也限制了其實驗模擬的使用</a:t>
            </a:r>
            <a:r>
              <a:rPr lang="en-US" altLang="zh-TW" b="0" i="0" dirty="0">
                <a:solidFill>
                  <a:srgbClr val="333333"/>
                </a:solidFill>
                <a:effectLst/>
                <a:latin typeface="Times New Roman" panose="02020603050405020304" pitchFamily="18" charset="0"/>
              </a:rPr>
              <a:t>MESH</a:t>
            </a:r>
            <a:r>
              <a:rPr lang="zh-TW" altLang="en-US" b="0" i="0" dirty="0">
                <a:solidFill>
                  <a:srgbClr val="333333"/>
                </a:solidFill>
                <a:effectLst/>
                <a:latin typeface="Times New Roman" panose="02020603050405020304" pitchFamily="18" charset="0"/>
              </a:rPr>
              <a:t>定義的冰雹核心物體的數量。</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湯普森方案存在已知的造雪偏差，其代價是雲冰，從而減少了實驗中的冰通量和隨後的降水覆蓋範圍。</a:t>
            </a:r>
            <a:endParaRPr lang="en-US" altLang="zh-TW" b="0" i="0" dirty="0">
              <a:solidFill>
                <a:srgbClr val="333333"/>
              </a:solidFill>
              <a:effectLst/>
              <a:latin typeface="Times New Roman" panose="02020603050405020304" pitchFamily="18" charset="0"/>
            </a:endParaRPr>
          </a:p>
          <a:p>
            <a:pPr marL="228600" indent="-228600">
              <a:buAutoNum type="arabicPeriod"/>
            </a:pPr>
            <a:r>
              <a:rPr lang="en-US" altLang="zh-TW" b="0" i="0" dirty="0">
                <a:solidFill>
                  <a:srgbClr val="333333"/>
                </a:solidFill>
                <a:effectLst/>
                <a:latin typeface="Times New Roman" panose="02020603050405020304" pitchFamily="18" charset="0"/>
              </a:rPr>
              <a:t>NSSL </a:t>
            </a:r>
            <a:r>
              <a:rPr lang="zh-TW" altLang="en-US" b="0" i="0" dirty="0">
                <a:solidFill>
                  <a:srgbClr val="333333"/>
                </a:solidFill>
                <a:effectLst/>
                <a:latin typeface="Times New Roman" panose="02020603050405020304" pitchFamily="18" charset="0"/>
              </a:rPr>
              <a:t>方案模擬了大的冰雹，因為霰正在濕生長成冰雹，而相對緩慢的降雪在實驗中也透過增強的水平平流對整體風暴覆蓋做出了貢獻。</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在本研究中檢查的 </a:t>
            </a:r>
            <a:r>
              <a:rPr lang="en-US" altLang="zh-TW" b="0" i="0" dirty="0">
                <a:solidFill>
                  <a:srgbClr val="333333"/>
                </a:solidFill>
                <a:effectLst/>
                <a:latin typeface="Times New Roman" panose="02020603050405020304" pitchFamily="18" charset="0"/>
              </a:rPr>
              <a:t>P3 </a:t>
            </a:r>
            <a:r>
              <a:rPr lang="zh-TW" altLang="en-US" b="0" i="0" dirty="0">
                <a:solidFill>
                  <a:srgbClr val="333333"/>
                </a:solidFill>
                <a:effectLst/>
                <a:latin typeface="Times New Roman" panose="02020603050405020304" pitchFamily="18" charset="0"/>
              </a:rPr>
              <a:t>方案版本中，平均冰尺寸限制器可以限制霧化引起的顆粒生長，從而減少風暴覆蓋範圍和實驗產生的冰雹物體的數量。</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因此以有限量的水象粒子表示觀測到的冰模式，會使物理方案之間的冰參數化有所差異，對後續風暴影響很大</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另外作者也有提到，在這個實驗進行的同時</a:t>
            </a:r>
            <a:r>
              <a:rPr lang="en-US" altLang="zh-TW" b="0" i="0" dirty="0">
                <a:solidFill>
                  <a:srgbClr val="333333"/>
                </a:solidFill>
                <a:effectLst/>
                <a:latin typeface="Times New Roman" panose="02020603050405020304" pitchFamily="18" charset="0"/>
              </a:rPr>
              <a:t>P3</a:t>
            </a:r>
            <a:r>
              <a:rPr lang="zh-TW" altLang="en-US" b="0" i="0" dirty="0">
                <a:solidFill>
                  <a:srgbClr val="333333"/>
                </a:solidFill>
                <a:effectLst/>
                <a:latin typeface="Times New Roman" panose="02020603050405020304" pitchFamily="18" charset="0"/>
              </a:rPr>
              <a:t>有進行很多的跟動與進步，最大的差異其實就是把冰的生長限制摘掉。像這種冰表示法的持續更新優化，會是預測系統進一步改進的重要關鍵</a:t>
            </a:r>
            <a:endParaRPr lang="en-US" altLang="zh-TW" dirty="0"/>
          </a:p>
          <a:p>
            <a:pPr marL="228600" indent="-228600">
              <a:buAutoNum type="arabicPeriod"/>
            </a:pPr>
            <a:endParaRPr lang="zh-TW" altLang="en-US"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17</a:t>
            </a:fld>
            <a:endParaRPr lang="zh-TW" altLang="en-US"/>
          </a:p>
        </p:txBody>
      </p:sp>
    </p:spTree>
    <p:extLst>
      <p:ext uri="{BB962C8B-B14F-4D97-AF65-F5344CB8AC3E}">
        <p14:creationId xmlns:p14="http://schemas.microsoft.com/office/powerpoint/2010/main" val="3671280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這一篇文獻主要是要測試</a:t>
            </a:r>
            <a:r>
              <a:rPr lang="en-US" altLang="zh-TW" sz="1200" b="0" i="0" kern="1200" dirty="0">
                <a:solidFill>
                  <a:schemeClr val="tx1"/>
                </a:solidFill>
                <a:effectLst/>
                <a:latin typeface="+mn-lt"/>
                <a:ea typeface="+mn-ea"/>
                <a:cs typeface="+mn-cs"/>
              </a:rPr>
              <a:t>the Center for Analysis and Prediction of Storms (CAPS) has collaborated with the NOAA Hazardous Weather Testbed (HWT)</a:t>
            </a:r>
            <a:r>
              <a:rPr lang="zh-TW" altLang="en-US" dirty="0"/>
              <a:t>合作，旨在測試評估不同微物理方案、資料同化、初始擾動等策略。為物理過程參數化對對流預報影響很大，但是我們知道物理參數化仍具有很大的不確定性，在對流尺度的預報中使用的</a:t>
            </a:r>
            <a:r>
              <a:rPr lang="en-US" altLang="zh-TW" dirty="0"/>
              <a:t>MP</a:t>
            </a:r>
            <a:r>
              <a:rPr lang="zh-TW" altLang="en-US" dirty="0"/>
              <a:t>方案非常重要，也因此透過實際環境評估物理參數化實際表現是很重要的。</a:t>
            </a:r>
            <a:endParaRPr lang="en-US" altLang="zh-TW" dirty="0"/>
          </a:p>
          <a:p>
            <a:pPr marL="228600" indent="-228600">
              <a:buAutoNum type="arabicPeriod"/>
            </a:pPr>
            <a:r>
              <a:rPr lang="zh-TW" altLang="en-US" dirty="0"/>
              <a:t>我們知道在物理參數化中，最常用的其中一個方式就是</a:t>
            </a:r>
            <a:r>
              <a:rPr lang="en-US" altLang="zh-TW" dirty="0"/>
              <a:t>(BMPs)</a:t>
            </a:r>
            <a:r>
              <a:rPr lang="zh-TW" altLang="en-US" dirty="0"/>
              <a:t>，將水相粒子的粒徑分佈以一個數學函數的形式描述，因其計算成本低，所以常使用於</a:t>
            </a:r>
            <a:r>
              <a:rPr lang="en-US" altLang="zh-TW" dirty="0"/>
              <a:t>NWP</a:t>
            </a:r>
            <a:r>
              <a:rPr lang="zh-TW" altLang="en-US" dirty="0"/>
              <a:t>模型中。而這個參數化方案又分成兩個</a:t>
            </a:r>
            <a:r>
              <a:rPr lang="en-US" altLang="zh-TW" dirty="0"/>
              <a:t>single-moment and double moment </a:t>
            </a:r>
            <a:r>
              <a:rPr lang="zh-TW" altLang="en-US" dirty="0"/>
              <a:t>方案，單矩量方案僅預報水相粒子的質量混合比，雙矩量方案則是多加上粒子濃度個數的預報，使得水相粒子的粒子濃度可以隨時間直接變化，理論上會更加接近真實觀測結果。也有很多文獻提出雙矩量的方案在短時對流的預測好很多。</a:t>
            </a:r>
            <a:endParaRPr lang="en-US" altLang="zh-TW" dirty="0"/>
          </a:p>
          <a:p>
            <a:pPr marL="228600" indent="-228600">
              <a:buAutoNum type="arabicPeriod"/>
            </a:pPr>
            <a:r>
              <a:rPr lang="zh-TW" altLang="en-US" dirty="0"/>
              <a:t>因此很多微物理方案都逐漸改為部分雙矩量或是完全的雙矩量，這篇文章作者所使用的參數化方案總共四個，都是</a:t>
            </a:r>
            <a:r>
              <a:rPr lang="en-US" altLang="zh-TW" dirty="0"/>
              <a:t>partially double moment</a:t>
            </a:r>
            <a:r>
              <a:rPr lang="zh-TW" altLang="en-US" dirty="0"/>
              <a:t>。</a:t>
            </a:r>
            <a:endParaRPr lang="en-US" altLang="zh-TW" dirty="0"/>
          </a:p>
          <a:p>
            <a:pPr marL="228600" indent="-228600">
              <a:buAutoNum type="arabicPeriod"/>
            </a:pPr>
            <a:r>
              <a:rPr lang="zh-TW" altLang="en-US" dirty="0"/>
              <a:t>這篇文章主要驗證的是合成回波、累積雨量、與龍捲風旋轉相關的方位風切、和最大冰雹量。因此這邊總共會使用到兩個驗證方法，後續會介紹。</a:t>
            </a:r>
            <a:endParaRPr lang="en-US" altLang="zh-TW"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4</a:t>
            </a:fld>
            <a:endParaRPr lang="zh-TW" altLang="en-US"/>
          </a:p>
        </p:txBody>
      </p:sp>
    </p:spTree>
    <p:extLst>
      <p:ext uri="{BB962C8B-B14F-4D97-AF65-F5344CB8AC3E}">
        <p14:creationId xmlns:p14="http://schemas.microsoft.com/office/powerpoint/2010/main" val="2176173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en-US" altLang="zh-TW" b="0" i="0" dirty="0">
                <a:solidFill>
                  <a:srgbClr val="333333"/>
                </a:solidFill>
                <a:effectLst/>
                <a:latin typeface="Times New Roman" panose="02020603050405020304" pitchFamily="18" charset="0"/>
              </a:rPr>
              <a:t>The ensemble was initialized at 1800 UTC from North American Mesoscale (NAM) analysis plus perturbations derived from 3-h forecasts of the 1500 UTC cycle Short-Range Ensemble Forecast (SREF).</a:t>
            </a:r>
          </a:p>
          <a:p>
            <a:pPr marL="228600" indent="-228600">
              <a:buAutoNum type="arabicPeriod"/>
            </a:pPr>
            <a:r>
              <a:rPr lang="zh-TW" altLang="en-US" b="0" i="0" dirty="0">
                <a:solidFill>
                  <a:srgbClr val="333333"/>
                </a:solidFill>
                <a:effectLst/>
                <a:latin typeface="Times New Roman" panose="02020603050405020304" pitchFamily="18" charset="0"/>
              </a:rPr>
              <a:t>這一篇所使用到的預報，其初始場是來自</a:t>
            </a:r>
            <a:r>
              <a:rPr lang="en-US" altLang="zh-TW" b="0" i="0" dirty="0">
                <a:solidFill>
                  <a:srgbClr val="333333"/>
                </a:solidFill>
                <a:effectLst/>
                <a:latin typeface="Times New Roman" panose="02020603050405020304" pitchFamily="18" charset="0"/>
              </a:rPr>
              <a:t>40</a:t>
            </a:r>
            <a:r>
              <a:rPr lang="zh-TW" altLang="en-US" b="0" i="0" dirty="0">
                <a:solidFill>
                  <a:srgbClr val="333333"/>
                </a:solidFill>
                <a:effectLst/>
                <a:latin typeface="Times New Roman" panose="02020603050405020304" pitchFamily="18" charset="0"/>
              </a:rPr>
              <a:t>個不同的系集的分析場，且在前系集有童話觀測資料與雷達資料</a:t>
            </a:r>
            <a:endParaRPr lang="en-US" altLang="zh-TW" b="0" i="0" dirty="0">
              <a:solidFill>
                <a:srgbClr val="333333"/>
              </a:solidFill>
              <a:effectLst/>
              <a:latin typeface="Times New Roman" panose="02020603050405020304" pitchFamily="18" charset="0"/>
            </a:endParaRPr>
          </a:p>
          <a:p>
            <a:pPr marL="228600" indent="-228600">
              <a:buAutoNum type="arabicPeriod"/>
            </a:pPr>
            <a:r>
              <a:rPr lang="en-US" altLang="zh-TW" b="0" i="0" dirty="0">
                <a:solidFill>
                  <a:srgbClr val="333333"/>
                </a:solidFill>
                <a:effectLst/>
                <a:latin typeface="Times New Roman" panose="02020603050405020304" pitchFamily="18" charset="0"/>
              </a:rPr>
              <a:t>10 </a:t>
            </a:r>
            <a:r>
              <a:rPr lang="zh-TW" altLang="en-US" b="0" i="0" dirty="0">
                <a:solidFill>
                  <a:srgbClr val="333333"/>
                </a:solidFill>
                <a:effectLst/>
                <a:latin typeface="Times New Roman" panose="02020603050405020304" pitchFamily="18" charset="0"/>
              </a:rPr>
              <a:t>成員集合預報中使用的微觀物理方案包括 </a:t>
            </a:r>
            <a:r>
              <a:rPr lang="en-US" altLang="zh-TW" b="0" i="0" dirty="0">
                <a:solidFill>
                  <a:srgbClr val="333333"/>
                </a:solidFill>
                <a:effectLst/>
                <a:latin typeface="Times New Roman" panose="02020603050405020304" pitchFamily="18" charset="0"/>
              </a:rPr>
              <a:t>Morrison</a:t>
            </a:r>
            <a:r>
              <a:rPr lang="zh-TW" altLang="en-US" b="0" i="0" dirty="0">
                <a:solidFill>
                  <a:srgbClr val="333333"/>
                </a:solidFill>
                <a:effectLst/>
                <a:latin typeface="Times New Roman" panose="02020603050405020304" pitchFamily="18" charset="0"/>
              </a:rPr>
              <a:t>、</a:t>
            </a:r>
            <a:r>
              <a:rPr lang="en-US" altLang="zh-TW" b="0" i="0" dirty="0">
                <a:solidFill>
                  <a:srgbClr val="333333"/>
                </a:solidFill>
                <a:effectLst/>
                <a:latin typeface="Times New Roman" panose="02020603050405020304" pitchFamily="18" charset="0"/>
              </a:rPr>
              <a:t>NSSL </a:t>
            </a:r>
            <a:r>
              <a:rPr lang="zh-TW" altLang="en-US" b="0" i="0" dirty="0">
                <a:solidFill>
                  <a:srgbClr val="333333"/>
                </a:solidFill>
                <a:effectLst/>
                <a:latin typeface="Times New Roman" panose="02020603050405020304" pitchFamily="18" charset="0"/>
              </a:rPr>
              <a:t>、</a:t>
            </a:r>
            <a:r>
              <a:rPr lang="en-US" altLang="zh-TW" b="0" i="0" dirty="0">
                <a:solidFill>
                  <a:srgbClr val="333333"/>
                </a:solidFill>
                <a:effectLst/>
                <a:latin typeface="Times New Roman" panose="02020603050405020304" pitchFamily="18" charset="0"/>
              </a:rPr>
              <a:t>P3 </a:t>
            </a:r>
            <a:r>
              <a:rPr lang="zh-TW" altLang="en-US" b="0" i="0" dirty="0">
                <a:solidFill>
                  <a:srgbClr val="333333"/>
                </a:solidFill>
                <a:effectLst/>
                <a:latin typeface="Times New Roman" panose="02020603050405020304" pitchFamily="18" charset="0"/>
              </a:rPr>
              <a:t>和 </a:t>
            </a:r>
            <a:r>
              <a:rPr lang="en-US" altLang="zh-TW" b="0" i="0" dirty="0">
                <a:solidFill>
                  <a:srgbClr val="333333"/>
                </a:solidFill>
                <a:effectLst/>
                <a:latin typeface="Times New Roman" panose="02020603050405020304" pitchFamily="18" charset="0"/>
              </a:rPr>
              <a:t>Thompson</a:t>
            </a:r>
            <a:r>
              <a:rPr lang="zh-TW" altLang="en-US" b="0" i="0" dirty="0">
                <a:solidFill>
                  <a:srgbClr val="333333"/>
                </a:solidFill>
                <a:effectLst/>
                <a:latin typeface="Times New Roman" panose="02020603050405020304" pitchFamily="18" charset="0"/>
              </a:rPr>
              <a:t>計劃。在過去的研究中，都有表現出可以模擬身對流的能力。</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作者取預報最終系集分析</a:t>
            </a:r>
            <a:r>
              <a:rPr lang="en-US" altLang="zh-TW" b="0" i="0" dirty="0">
                <a:solidFill>
                  <a:srgbClr val="333333"/>
                </a:solidFill>
                <a:effectLst/>
                <a:latin typeface="Times New Roman" panose="02020603050405020304" pitchFamily="18" charset="0"/>
              </a:rPr>
              <a:t>00UTC</a:t>
            </a:r>
            <a:r>
              <a:rPr lang="zh-TW" altLang="en-US" b="0" i="0" dirty="0">
                <a:solidFill>
                  <a:srgbClr val="333333"/>
                </a:solidFill>
                <a:effectLst/>
                <a:latin typeface="Times New Roman" panose="02020603050405020304" pitchFamily="18" charset="0"/>
              </a:rPr>
              <a:t>作為初始場，從每周一的</a:t>
            </a:r>
            <a:r>
              <a:rPr lang="en-US" altLang="zh-TW" b="0" i="0" dirty="0">
                <a:solidFill>
                  <a:srgbClr val="333333"/>
                </a:solidFill>
                <a:effectLst/>
                <a:latin typeface="Times New Roman" panose="02020603050405020304" pitchFamily="18" charset="0"/>
              </a:rPr>
              <a:t>00UTC</a:t>
            </a:r>
            <a:r>
              <a:rPr lang="zh-TW" altLang="en-US" b="0" i="0" dirty="0">
                <a:solidFill>
                  <a:srgbClr val="333333"/>
                </a:solidFill>
                <a:effectLst/>
                <a:latin typeface="Times New Roman" panose="02020603050405020304" pitchFamily="18" charset="0"/>
              </a:rPr>
              <a:t>到每周五的</a:t>
            </a:r>
            <a:r>
              <a:rPr lang="en-US" altLang="zh-TW" b="0" i="0" dirty="0">
                <a:solidFill>
                  <a:srgbClr val="333333"/>
                </a:solidFill>
                <a:effectLst/>
                <a:latin typeface="Times New Roman" panose="02020603050405020304" pitchFamily="18" charset="0"/>
              </a:rPr>
              <a:t>00UTC(</a:t>
            </a:r>
            <a:r>
              <a:rPr lang="zh-TW" altLang="en-US" b="0" i="0" dirty="0">
                <a:solidFill>
                  <a:srgbClr val="333333"/>
                </a:solidFill>
                <a:effectLst/>
                <a:latin typeface="Times New Roman" panose="02020603050405020304" pitchFamily="18" charset="0"/>
              </a:rPr>
              <a:t>不知道為什麼沒有周末</a:t>
            </a:r>
            <a:r>
              <a:rPr lang="en-US" altLang="zh-TW" b="0" i="0" dirty="0">
                <a:solidFill>
                  <a:srgbClr val="333333"/>
                </a:solidFill>
                <a:effectLst/>
                <a:latin typeface="Times New Roman" panose="02020603050405020304" pitchFamily="18" charset="0"/>
              </a:rPr>
              <a:t>Q)</a:t>
            </a:r>
            <a:r>
              <a:rPr lang="zh-TW" altLang="en-US" b="0" i="0" dirty="0">
                <a:solidFill>
                  <a:srgbClr val="333333"/>
                </a:solidFill>
                <a:effectLst/>
                <a:latin typeface="Times New Roman" panose="02020603050405020304" pitchFamily="18" charset="0"/>
              </a:rPr>
              <a:t>，並且從</a:t>
            </a:r>
            <a:r>
              <a:rPr lang="en-US" altLang="zh-TW" b="0" i="0" dirty="0">
                <a:solidFill>
                  <a:srgbClr val="333333"/>
                </a:solidFill>
                <a:effectLst/>
                <a:latin typeface="Times New Roman" panose="02020603050405020304" pitchFamily="18" charset="0"/>
              </a:rPr>
              <a:t>4/30-6/30</a:t>
            </a:r>
            <a:r>
              <a:rPr lang="zh-TW" altLang="en-US" b="0" i="0" dirty="0">
                <a:solidFill>
                  <a:srgbClr val="333333"/>
                </a:solidFill>
                <a:effectLst/>
                <a:latin typeface="Times New Roman" panose="02020603050405020304" pitchFamily="18" charset="0"/>
              </a:rPr>
              <a:t>並外加</a:t>
            </a:r>
            <a:r>
              <a:rPr lang="en-US" altLang="zh-TW" b="0" i="0" dirty="0">
                <a:solidFill>
                  <a:srgbClr val="333333"/>
                </a:solidFill>
                <a:effectLst/>
                <a:latin typeface="Times New Roman" panose="02020603050405020304" pitchFamily="18" charset="0"/>
              </a:rPr>
              <a:t>4/27</a:t>
            </a:r>
          </a:p>
          <a:p>
            <a:pPr marL="228600" indent="-228600">
              <a:buAutoNum type="arabicPeriod"/>
            </a:pPr>
            <a:r>
              <a:rPr lang="zh-TW" altLang="en-US" b="0" i="0" dirty="0">
                <a:solidFill>
                  <a:srgbClr val="333333"/>
                </a:solidFill>
                <a:effectLst/>
                <a:latin typeface="Times New Roman" panose="02020603050405020304" pitchFamily="18" charset="0"/>
              </a:rPr>
              <a:t>下方地圖則是此次驗證的所有區域，另外有四次</a:t>
            </a:r>
            <a:r>
              <a:rPr lang="en-US" altLang="zh-TW" b="0" i="0" dirty="0">
                <a:solidFill>
                  <a:srgbClr val="333333"/>
                </a:solidFill>
                <a:effectLst/>
                <a:latin typeface="Times New Roman" panose="02020603050405020304" pitchFamily="18" charset="0"/>
              </a:rPr>
              <a:t>convection line</a:t>
            </a:r>
            <a:r>
              <a:rPr lang="zh-TW" altLang="en-US" b="0" i="0" dirty="0">
                <a:solidFill>
                  <a:srgbClr val="333333"/>
                </a:solidFill>
                <a:effectLst/>
                <a:latin typeface="Times New Roman" panose="02020603050405020304" pitchFamily="18" charset="0"/>
              </a:rPr>
              <a:t>的發展，故其圈出此區域會特別去驗證這四個</a:t>
            </a:r>
            <a:r>
              <a:rPr lang="en-US" altLang="zh-TW" b="0" i="0" dirty="0">
                <a:solidFill>
                  <a:srgbClr val="333333"/>
                </a:solidFill>
                <a:effectLst/>
                <a:latin typeface="Times New Roman" panose="02020603050405020304" pitchFamily="18" charset="0"/>
              </a:rPr>
              <a:t>convection line</a:t>
            </a:r>
          </a:p>
          <a:p>
            <a:pPr marL="228600" indent="-228600">
              <a:buAutoNum type="arabicPeriod"/>
            </a:pPr>
            <a:r>
              <a:rPr lang="zh-TW" altLang="en-US" b="0" i="0" dirty="0">
                <a:solidFill>
                  <a:srgbClr val="333333"/>
                </a:solidFill>
                <a:effectLst/>
                <a:latin typeface="Times New Roman" panose="02020603050405020304" pitchFamily="18" charset="0"/>
              </a:rPr>
              <a:t>預報的格點為</a:t>
            </a:r>
            <a:r>
              <a:rPr lang="en-US" altLang="zh-TW" b="0" i="0" dirty="0">
                <a:solidFill>
                  <a:srgbClr val="333333"/>
                </a:solidFill>
                <a:effectLst/>
                <a:latin typeface="Times New Roman" panose="02020603050405020304" pitchFamily="18" charset="0"/>
              </a:rPr>
              <a:t>3km</a:t>
            </a:r>
            <a:r>
              <a:rPr lang="zh-TW" altLang="en-US" b="0" i="0" dirty="0">
                <a:solidFill>
                  <a:srgbClr val="333333"/>
                </a:solidFill>
                <a:effectLst/>
                <a:latin typeface="Times New Roman" panose="02020603050405020304" pitchFamily="18" charset="0"/>
              </a:rPr>
              <a:t>格點</a:t>
            </a:r>
            <a:endParaRPr lang="en-US" altLang="zh-TW" b="0" i="0" dirty="0">
              <a:solidFill>
                <a:srgbClr val="333333"/>
              </a:solidFill>
              <a:effectLst/>
              <a:latin typeface="Times New Roman" panose="02020603050405020304" pitchFamily="18" charset="0"/>
            </a:endParaRPr>
          </a:p>
          <a:p>
            <a:pPr marL="228600" indent="-228600">
              <a:buAutoNum type="arabicPeriod"/>
            </a:pPr>
            <a:endParaRPr lang="en-US" altLang="zh-TW" b="0" i="0" dirty="0">
              <a:solidFill>
                <a:srgbClr val="333333"/>
              </a:solidFill>
              <a:effectLst/>
              <a:latin typeface="Times New Roman" panose="02020603050405020304" pitchFamily="18" charset="0"/>
            </a:endParaRPr>
          </a:p>
          <a:p>
            <a:pPr marL="228600" indent="-228600">
              <a:buAutoNum type="arabicPeriod"/>
            </a:pPr>
            <a:endParaRPr lang="en-US" altLang="zh-TW" b="0" i="0" dirty="0">
              <a:solidFill>
                <a:srgbClr val="333333"/>
              </a:solidFill>
              <a:effectLst/>
              <a:latin typeface="Times New Roman" panose="02020603050405020304" pitchFamily="18" charset="0"/>
            </a:endParaRPr>
          </a:p>
          <a:p>
            <a:pPr marL="228600" indent="-228600">
              <a:buAutoNum type="arabicPeriod"/>
            </a:pPr>
            <a:r>
              <a:rPr lang="zh-CN" altLang="en-US" dirty="0"/>
              <a:t>除了對整個 </a:t>
            </a:r>
            <a:r>
              <a:rPr lang="en-US" altLang="zh-CN" dirty="0"/>
              <a:t>HWT SFE </a:t>
            </a:r>
            <a:r>
              <a:rPr lang="zh-CN" altLang="en-US" dirty="0"/>
              <a:t>期間的 </a:t>
            </a:r>
            <a:r>
              <a:rPr lang="en-US" altLang="zh-CN" dirty="0"/>
              <a:t>“</a:t>
            </a:r>
            <a:r>
              <a:rPr lang="zh-CN" altLang="en-US" dirty="0"/>
              <a:t>全季節 </a:t>
            </a:r>
            <a:r>
              <a:rPr lang="en-US" altLang="zh-CN" dirty="0"/>
              <a:t>”</a:t>
            </a:r>
            <a:r>
              <a:rPr lang="zh-CN" altLang="en-US" dirty="0"/>
              <a:t>預測外，還進一步檢查了四個對流線案例（</a:t>
            </a:r>
            <a:r>
              <a:rPr lang="en-US" altLang="zh-CN" dirty="0"/>
              <a:t>2018 </a:t>
            </a:r>
            <a:r>
              <a:rPr lang="zh-CN" altLang="en-US" dirty="0"/>
              <a:t>年 </a:t>
            </a:r>
            <a:r>
              <a:rPr lang="en-US" altLang="zh-CN" dirty="0"/>
              <a:t>5 </a:t>
            </a:r>
            <a:r>
              <a:rPr lang="zh-CN" altLang="en-US" dirty="0"/>
              <a:t>月 </a:t>
            </a:r>
            <a:r>
              <a:rPr lang="en-US" altLang="zh-CN" dirty="0"/>
              <a:t>3 </a:t>
            </a:r>
            <a:r>
              <a:rPr lang="zh-CN" altLang="en-US" dirty="0"/>
              <a:t>日、</a:t>
            </a:r>
            <a:r>
              <a:rPr lang="en-US" altLang="zh-CN" dirty="0"/>
              <a:t>11 </a:t>
            </a:r>
            <a:r>
              <a:rPr lang="zh-CN" altLang="en-US" dirty="0"/>
              <a:t>日、</a:t>
            </a:r>
            <a:r>
              <a:rPr lang="en-US" altLang="zh-CN" dirty="0"/>
              <a:t>18 </a:t>
            </a:r>
            <a:r>
              <a:rPr lang="zh-CN" altLang="en-US" dirty="0"/>
              <a:t>日和 </a:t>
            </a:r>
            <a:r>
              <a:rPr lang="en-US" altLang="zh-CN" dirty="0"/>
              <a:t>30 </a:t>
            </a:r>
            <a:r>
              <a:rPr lang="zh-CN" altLang="en-US" dirty="0"/>
              <a:t>日），以詳細說明相對的系統偏差</a:t>
            </a:r>
            <a:r>
              <a:rPr lang="en-US" altLang="zh-CN" dirty="0"/>
              <a:t>/</a:t>
            </a:r>
            <a:r>
              <a:rPr lang="zh-CN" altLang="en-US" dirty="0"/>
              <a:t>技能。與全季節的 </a:t>
            </a:r>
            <a:r>
              <a:rPr lang="en-US" altLang="zh-CN" dirty="0"/>
              <a:t>CONUS </a:t>
            </a:r>
            <a:r>
              <a:rPr lang="zh-CN" altLang="en-US" dirty="0"/>
              <a:t>東部域（圖 </a:t>
            </a:r>
            <a:r>
              <a:rPr lang="en-US" altLang="zh-CN" dirty="0"/>
              <a:t>1</a:t>
            </a:r>
            <a:r>
              <a:rPr lang="zh-CN" altLang="en-US" dirty="0"/>
              <a:t>）相比，每個案例都使用了更有限的驗證域，以將驗證限制在主要的對流系統上。</a:t>
            </a:r>
            <a:r>
              <a:rPr lang="zh-TW" altLang="en-US" dirty="0"/>
              <a:t>上圖綠色的線是感興趣的主要區域</a:t>
            </a:r>
            <a:endParaRPr lang="en-US" altLang="zh-CN" dirty="0"/>
          </a:p>
          <a:p>
            <a:pPr marL="228600" indent="-228600">
              <a:buAutoNum type="arabicPeriod"/>
            </a:pPr>
            <a:endParaRPr lang="en-US" altLang="zh-TW" dirty="0"/>
          </a:p>
          <a:p>
            <a:pPr marL="228600" indent="-228600">
              <a:buAutoNum type="arabicPeriod"/>
            </a:pPr>
            <a:r>
              <a:rPr lang="en-US" altLang="zh-TW" dirty="0"/>
              <a:t>5/3</a:t>
            </a:r>
            <a:r>
              <a:rPr lang="zh-TW" altLang="en-US" dirty="0"/>
              <a:t>案例來自兩個不同中尺度結構的對流線，在</a:t>
            </a:r>
            <a:r>
              <a:rPr lang="en-US" altLang="zh-TW" dirty="0"/>
              <a:t>5/2 16-17UTC</a:t>
            </a:r>
            <a:r>
              <a:rPr lang="zh-TW" altLang="en-US" dirty="0"/>
              <a:t>造成對流，滯留鋒南邊有南北走向的乾線，並在</a:t>
            </a:r>
            <a:r>
              <a:rPr lang="en-US" altLang="zh-TW" dirty="0"/>
              <a:t>Oklahoma</a:t>
            </a:r>
            <a:r>
              <a:rPr lang="zh-TW" altLang="en-US" dirty="0"/>
              <a:t>中部造成對流，此乾線會逐漸向北移動與北邊滯留鋒會合。</a:t>
            </a:r>
            <a:endParaRPr lang="en-US" altLang="zh-TW" dirty="0"/>
          </a:p>
          <a:p>
            <a:pPr marL="228600" indent="-228600">
              <a:buAutoNum type="arabicPeriod"/>
            </a:pPr>
            <a:r>
              <a:rPr lang="en-US" altLang="zh-TW" dirty="0"/>
              <a:t>5/11 </a:t>
            </a:r>
            <a:r>
              <a:rPr lang="zh-TW" altLang="en-US" dirty="0"/>
              <a:t>則是短波槽與地形環流交互作用</a:t>
            </a:r>
            <a:r>
              <a:rPr lang="en-US" altLang="zh-TW" dirty="0"/>
              <a:t>1900-2000UTC</a:t>
            </a:r>
            <a:r>
              <a:rPr lang="zh-TW" altLang="en-US" dirty="0"/>
              <a:t>發生對流</a:t>
            </a:r>
            <a:r>
              <a:rPr lang="en-US" altLang="zh-TW" dirty="0"/>
              <a:t>; 5/18</a:t>
            </a:r>
            <a:r>
              <a:rPr lang="zh-TW" altLang="en-US" dirty="0"/>
              <a:t>晝夜加熱加上先前對流外流邊界，</a:t>
            </a:r>
            <a:r>
              <a:rPr lang="en-US" altLang="zh-TW" dirty="0"/>
              <a:t>17-18UTC</a:t>
            </a:r>
            <a:r>
              <a:rPr lang="zh-TW" altLang="en-US" dirty="0"/>
              <a:t>在南</a:t>
            </a:r>
            <a:r>
              <a:rPr lang="en-US" altLang="zh-TW" dirty="0"/>
              <a:t>Dakota</a:t>
            </a:r>
            <a:r>
              <a:rPr lang="zh-TW" altLang="en-US" dirty="0"/>
              <a:t>引起對流，並在</a:t>
            </a:r>
            <a:r>
              <a:rPr lang="en-US" altLang="zh-TW" dirty="0"/>
              <a:t>23UTC</a:t>
            </a:r>
            <a:r>
              <a:rPr lang="zh-TW" altLang="en-US" dirty="0"/>
              <a:t>橫跨南北合併成</a:t>
            </a:r>
            <a:r>
              <a:rPr lang="en-US" altLang="zh-TW" dirty="0"/>
              <a:t>MCS</a:t>
            </a:r>
            <a:r>
              <a:rPr lang="zh-TW" altLang="en-US" dirty="0"/>
              <a:t>。</a:t>
            </a:r>
            <a:endParaRPr lang="en-US" altLang="zh-TW" dirty="0"/>
          </a:p>
          <a:p>
            <a:pPr marL="228600" indent="-228600">
              <a:buAutoNum type="arabicPeriod"/>
            </a:pPr>
            <a:r>
              <a:rPr lang="en-US" altLang="zh-TW" dirty="0"/>
              <a:t>5/29 18-19 </a:t>
            </a:r>
            <a:r>
              <a:rPr lang="en-US" altLang="zh-TW" dirty="0" err="1"/>
              <a:t>Okalahoma</a:t>
            </a:r>
            <a:r>
              <a:rPr lang="zh-TW" altLang="en-US" dirty="0"/>
              <a:t>外流邊界使風暴產生，早期對流較為分燦，到約</a:t>
            </a:r>
            <a:r>
              <a:rPr lang="en-US" altLang="zh-TW" dirty="0"/>
              <a:t>03UTC</a:t>
            </a:r>
            <a:r>
              <a:rPr lang="zh-TW" altLang="en-US" dirty="0"/>
              <a:t>對流向上游會合。另外此乾線還催生一個叫離散的超級胞</a:t>
            </a:r>
            <a:r>
              <a:rPr lang="en-US" altLang="zh-TW" dirty="0"/>
              <a:t>(20-21UTC)</a:t>
            </a:r>
          </a:p>
          <a:p>
            <a:pPr marL="0" indent="0">
              <a:buNone/>
            </a:pPr>
            <a:endParaRPr lang="en-US" altLang="zh-TW" b="0" i="0" dirty="0">
              <a:solidFill>
                <a:srgbClr val="333333"/>
              </a:solidFill>
              <a:effectLst/>
              <a:latin typeface="Times New Roman" panose="02020603050405020304" pitchFamily="18" charset="0"/>
            </a:endParaRPr>
          </a:p>
          <a:p>
            <a:pPr marL="228600" indent="-228600">
              <a:buAutoNum type="arabicPeriod"/>
            </a:pPr>
            <a:endParaRPr lang="zh-TW" altLang="en-US"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5</a:t>
            </a:fld>
            <a:endParaRPr lang="zh-TW" altLang="en-US"/>
          </a:p>
        </p:txBody>
      </p:sp>
    </p:spTree>
    <p:extLst>
      <p:ext uri="{BB962C8B-B14F-4D97-AF65-F5344CB8AC3E}">
        <p14:creationId xmlns:p14="http://schemas.microsoft.com/office/powerpoint/2010/main" val="36188670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主要使用兩個驗證方法</a:t>
            </a:r>
            <a:endParaRPr lang="en-US" altLang="zh-TW" dirty="0"/>
          </a:p>
          <a:p>
            <a:pPr marL="228600" indent="-228600">
              <a:buAutoNum type="arabicPeriod"/>
            </a:pPr>
            <a:r>
              <a:rPr lang="zh-TW" altLang="en-US" dirty="0"/>
              <a:t>第一個試點對點的驗證，但是他這邊使用的是所謂最大臨域的方法，也就是說它不是預報會不會發生，而是預報這個格點發生的機率有多高</a:t>
            </a:r>
            <a:r>
              <a:rPr lang="en-US" altLang="zh-TW" dirty="0"/>
              <a:t>(</a:t>
            </a:r>
            <a:r>
              <a:rPr lang="zh-TW" altLang="en-US" dirty="0"/>
              <a:t>網格點大小是</a:t>
            </a:r>
            <a:r>
              <a:rPr lang="en-US" altLang="zh-TW" dirty="0"/>
              <a:t>18*18km)</a:t>
            </a:r>
            <a:r>
              <a:rPr lang="zh-TW" altLang="en-US" dirty="0"/>
              <a:t>。也就是說，只要這個格點，與其臨域方格內有中任意</a:t>
            </a:r>
            <a:r>
              <a:rPr lang="en-US" altLang="zh-TW" dirty="0"/>
              <a:t>(any)</a:t>
            </a:r>
            <a:r>
              <a:rPr lang="zh-TW" altLang="en-US" dirty="0"/>
              <a:t>觀測格點有超過臨界機率，就算是有預報到。預報的範圍與前一張圖相同，都是灰色區域</a:t>
            </a:r>
            <a:endParaRPr lang="en-US" altLang="zh-TW" dirty="0"/>
          </a:p>
          <a:p>
            <a:pPr marL="228600" indent="-228600">
              <a:buAutoNum type="arabicPeriod"/>
            </a:pPr>
            <a:endParaRPr lang="en-US" altLang="zh-TW" dirty="0"/>
          </a:p>
          <a:p>
            <a:pPr marL="228600" indent="-228600">
              <a:buAutoNum type="arabicPeriod"/>
            </a:pPr>
            <a:r>
              <a:rPr lang="zh-TW" altLang="en-US" dirty="0"/>
              <a:t>另一個驗證方法，比起著重點對點的驗證，更著重［物件特徵］是否有被預報出來。所以其方法稍微有點複雜，但可以理解為在某個固定距離內，尋找並配對與觀測相符的最佳預測。其做法簡單來說會先平滑資料</a:t>
            </a:r>
            <a:r>
              <a:rPr lang="en-US" altLang="zh-TW" dirty="0"/>
              <a:t>(</a:t>
            </a:r>
            <a:r>
              <a:rPr lang="zh-TW" altLang="en-US" dirty="0"/>
              <a:t>因為著重重要特徵，所以濾除雜訊</a:t>
            </a:r>
            <a:r>
              <a:rPr lang="en-US" altLang="zh-TW" dirty="0"/>
              <a:t>)</a:t>
            </a:r>
            <a:r>
              <a:rPr lang="zh-TW" altLang="en-US" dirty="0"/>
              <a:t>，並定義物件的臨界值</a:t>
            </a:r>
            <a:r>
              <a:rPr lang="en-US" altLang="zh-TW" dirty="0"/>
              <a:t>(</a:t>
            </a:r>
            <a:r>
              <a:rPr lang="zh-TW" altLang="en-US" dirty="0"/>
              <a:t>如</a:t>
            </a:r>
            <a:r>
              <a:rPr lang="en-US" altLang="zh-TW" dirty="0"/>
              <a:t>15dBz</a:t>
            </a:r>
            <a:r>
              <a:rPr lang="zh-TW" altLang="en-US" dirty="0"/>
              <a:t>等等</a:t>
            </a:r>
            <a:r>
              <a:rPr lang="en-US" altLang="zh-TW" dirty="0"/>
              <a:t>)</a:t>
            </a:r>
            <a:r>
              <a:rPr lang="zh-TW" altLang="en-US" dirty="0"/>
              <a:t>，最後這邊作者設定了以物件臨界值質心為中心，往外</a:t>
            </a:r>
            <a:r>
              <a:rPr lang="en-US" altLang="zh-TW" dirty="0"/>
              <a:t>39km</a:t>
            </a:r>
            <a:r>
              <a:rPr lang="zh-TW" altLang="en-US" dirty="0"/>
              <a:t>為半徑，尋找該範圍內具有相似特徵的預報物件。他們會去計算這個所謂</a:t>
            </a:r>
            <a:r>
              <a:rPr lang="en-US" altLang="zh-TW" dirty="0"/>
              <a:t>interest function</a:t>
            </a:r>
            <a:r>
              <a:rPr lang="zh-TW" altLang="en-US" dirty="0"/>
              <a:t>，當此</a:t>
            </a:r>
            <a:r>
              <a:rPr lang="en-US" altLang="zh-TW" dirty="0"/>
              <a:t>function</a:t>
            </a:r>
            <a:r>
              <a:rPr lang="zh-TW" altLang="en-US" dirty="0"/>
              <a:t>計算出來的值超過</a:t>
            </a:r>
            <a:r>
              <a:rPr lang="en-US" altLang="zh-TW" dirty="0"/>
              <a:t>0.2</a:t>
            </a:r>
            <a:r>
              <a:rPr lang="zh-TW" altLang="en-US" dirty="0"/>
              <a:t>＝</a:t>
            </a:r>
            <a:r>
              <a:rPr lang="en-US" altLang="zh-TW" dirty="0"/>
              <a:t>&gt;</a:t>
            </a:r>
            <a:r>
              <a:rPr lang="zh-TW" altLang="en-US" dirty="0"/>
              <a:t>即被定義為「</a:t>
            </a:r>
            <a:r>
              <a:rPr lang="en-US" altLang="zh-TW" dirty="0"/>
              <a:t>matched</a:t>
            </a:r>
            <a:r>
              <a:rPr lang="zh-TW" altLang="en-US" dirty="0"/>
              <a:t>」。關於這個</a:t>
            </a:r>
            <a:r>
              <a:rPr lang="en-US" altLang="zh-TW" dirty="0"/>
              <a:t>function</a:t>
            </a:r>
            <a:r>
              <a:rPr lang="zh-TW" altLang="en-US" dirty="0"/>
              <a:t>，我們可以著重在</a:t>
            </a:r>
            <a:r>
              <a:rPr lang="en-US" altLang="zh-TW" dirty="0" err="1"/>
              <a:t>wi</a:t>
            </a:r>
            <a:r>
              <a:rPr lang="zh-TW" altLang="en-US" dirty="0"/>
              <a:t>的部分，這個地方就是銓重，離前面所提的質心越遠，權重越低，與質心相同即是</a:t>
            </a:r>
            <a:r>
              <a:rPr lang="en-US" altLang="zh-TW" dirty="0"/>
              <a:t>1</a:t>
            </a:r>
            <a:r>
              <a:rPr lang="zh-TW" altLang="en-US" dirty="0"/>
              <a:t>，離質心</a:t>
            </a:r>
            <a:r>
              <a:rPr lang="en-US" altLang="zh-TW" dirty="0"/>
              <a:t>39km</a:t>
            </a:r>
            <a:r>
              <a:rPr lang="zh-TW" altLang="en-US" dirty="0"/>
              <a:t>即為</a:t>
            </a:r>
            <a:r>
              <a:rPr lang="en-US" altLang="zh-TW" dirty="0"/>
              <a:t>0</a:t>
            </a:r>
            <a:r>
              <a:rPr lang="zh-TW" altLang="en-US" dirty="0"/>
              <a:t>，但因為作者沒有過多解釋其他參數的運作方法，這邊就也不提。</a:t>
            </a:r>
            <a:endParaRPr lang="en-US" altLang="zh-TW" dirty="0"/>
          </a:p>
          <a:p>
            <a:pPr marL="228600" indent="-228600">
              <a:buAutoNum type="arabicPeriod"/>
            </a:pPr>
            <a:r>
              <a:rPr lang="zh-TW" altLang="en-US" dirty="0"/>
              <a:t>所以這個方法的定義可以很淺顯的看出，如果放大距離質心的限制，會增加命中率。</a:t>
            </a:r>
            <a:endParaRPr lang="en-US" altLang="zh-TW" dirty="0"/>
          </a:p>
          <a:p>
            <a:pPr marL="228600" indent="-228600">
              <a:buAutoNum type="arabicPeriod"/>
            </a:pPr>
            <a:r>
              <a:rPr lang="zh-TW" altLang="en-US" b="0" i="0" dirty="0">
                <a:solidFill>
                  <a:srgbClr val="333333"/>
                </a:solidFill>
                <a:effectLst/>
                <a:latin typeface="Times New Roman" panose="02020603050405020304" pitchFamily="18" charset="0"/>
              </a:rPr>
              <a:t>所有觀測資料集均由</a:t>
            </a:r>
            <a:r>
              <a:rPr lang="en-US" altLang="zh-TW" b="0" i="0" dirty="0">
                <a:solidFill>
                  <a:srgbClr val="333333"/>
                </a:solidFill>
                <a:effectLst/>
                <a:latin typeface="Times New Roman" panose="02020603050405020304" pitchFamily="18" charset="0"/>
              </a:rPr>
              <a:t>NSSL</a:t>
            </a:r>
            <a:r>
              <a:rPr lang="zh-TW" altLang="en-US" b="0" i="0" dirty="0">
                <a:solidFill>
                  <a:srgbClr val="333333"/>
                </a:solidFill>
                <a:effectLst/>
                <a:latin typeface="Times New Roman" panose="02020603050405020304" pitchFamily="18" charset="0"/>
              </a:rPr>
              <a:t>的</a:t>
            </a:r>
            <a:r>
              <a:rPr lang="en-US" altLang="zh-TW" b="0" i="0" dirty="0">
                <a:solidFill>
                  <a:srgbClr val="333333"/>
                </a:solidFill>
                <a:effectLst/>
                <a:latin typeface="Times New Roman" panose="02020603050405020304" pitchFamily="18" charset="0"/>
              </a:rPr>
              <a:t>MRMS</a:t>
            </a:r>
            <a:r>
              <a:rPr lang="zh-TW" altLang="en-US" b="0" i="0" dirty="0">
                <a:solidFill>
                  <a:srgbClr val="333333"/>
                </a:solidFill>
                <a:effectLst/>
                <a:latin typeface="Times New Roman" panose="02020603050405020304" pitchFamily="18" charset="0"/>
              </a:rPr>
              <a:t>系統提供。另外關於如何驗證旋轉這個特徵，使用模擬的 </a:t>
            </a:r>
            <a:r>
              <a:rPr lang="en-US" altLang="zh-TW" b="0" i="0" dirty="0">
                <a:solidFill>
                  <a:srgbClr val="333333"/>
                </a:solidFill>
                <a:effectLst/>
                <a:latin typeface="Times New Roman" panose="02020603050405020304" pitchFamily="18" charset="0"/>
              </a:rPr>
              <a:t>1-6 </a:t>
            </a:r>
            <a:r>
              <a:rPr lang="zh-TW" altLang="en-US" b="0" i="0" dirty="0">
                <a:solidFill>
                  <a:srgbClr val="333333"/>
                </a:solidFill>
                <a:effectLst/>
                <a:latin typeface="Times New Roman" panose="02020603050405020304" pitchFamily="18" charset="0"/>
              </a:rPr>
              <a:t>公里上升氣流螺旋度和觀測的 </a:t>
            </a:r>
            <a:r>
              <a:rPr lang="en-US" altLang="zh-TW" b="0" i="0" dirty="0">
                <a:solidFill>
                  <a:srgbClr val="333333"/>
                </a:solidFill>
                <a:effectLst/>
                <a:latin typeface="Times New Roman" panose="02020603050405020304" pitchFamily="18" charset="0"/>
              </a:rPr>
              <a:t>3-6 </a:t>
            </a:r>
            <a:r>
              <a:rPr lang="zh-TW" altLang="en-US" b="0" i="0" dirty="0">
                <a:solidFill>
                  <a:srgbClr val="333333"/>
                </a:solidFill>
                <a:effectLst/>
                <a:latin typeface="Times New Roman" panose="02020603050405020304" pitchFamily="18" charset="0"/>
              </a:rPr>
              <a:t>公里方位角風切變來驗證旋轉物體，這是兩種流行的旋轉驗證代理，觀測上的冰雹對象則採用</a:t>
            </a:r>
            <a:r>
              <a:rPr lang="en-US" altLang="zh-TW" b="0" i="0" dirty="0">
                <a:solidFill>
                  <a:srgbClr val="333333"/>
                </a:solidFill>
                <a:effectLst/>
                <a:latin typeface="Times New Roman" panose="02020603050405020304" pitchFamily="18" charset="0"/>
              </a:rPr>
              <a:t>Murillo2019</a:t>
            </a:r>
            <a:r>
              <a:rPr lang="zh-TW" altLang="en-US" b="0" i="0" dirty="0">
                <a:solidFill>
                  <a:srgbClr val="333333"/>
                </a:solidFill>
                <a:effectLst/>
                <a:latin typeface="Times New Roman" panose="02020603050405020304" pitchFamily="18" charset="0"/>
              </a:rPr>
              <a:t>年修訂過後的</a:t>
            </a:r>
            <a:r>
              <a:rPr lang="en-US" altLang="zh-TW" b="0" i="0" dirty="0">
                <a:solidFill>
                  <a:srgbClr val="333333"/>
                </a:solidFill>
                <a:effectLst/>
                <a:latin typeface="Times New Roman" panose="02020603050405020304" pitchFamily="18" charset="0"/>
              </a:rPr>
              <a:t>MESH</a:t>
            </a:r>
            <a:r>
              <a:rPr lang="zh-TW" altLang="en-US" b="0" i="0" dirty="0">
                <a:solidFill>
                  <a:srgbClr val="333333"/>
                </a:solidFill>
                <a:effectLst/>
                <a:latin typeface="Times New Roman" panose="02020603050405020304" pitchFamily="18" charset="0"/>
              </a:rPr>
              <a:t>公式</a:t>
            </a:r>
            <a:r>
              <a:rPr lang="en-US" altLang="zh-TW" b="0" i="0" dirty="0">
                <a:solidFill>
                  <a:srgbClr val="333333"/>
                </a:solidFill>
                <a:effectLst/>
                <a:latin typeface="Times New Roman" panose="02020603050405020304" pitchFamily="18" charset="0"/>
              </a:rPr>
              <a:t>(</a:t>
            </a:r>
            <a:r>
              <a:rPr lang="zh-TW" altLang="en-US" b="0" i="0" dirty="0">
                <a:solidFill>
                  <a:srgbClr val="333333"/>
                </a:solidFill>
                <a:effectLst/>
                <a:latin typeface="Times New Roman" panose="02020603050405020304" pitchFamily="18" charset="0"/>
              </a:rPr>
              <a:t>基於反射率計算</a:t>
            </a:r>
            <a:r>
              <a:rPr lang="en-US" altLang="zh-TW" b="0" i="0" dirty="0">
                <a:solidFill>
                  <a:srgbClr val="333333"/>
                </a:solidFill>
                <a:effectLst/>
                <a:latin typeface="Times New Roman" panose="02020603050405020304" pitchFamily="18" charset="0"/>
              </a:rPr>
              <a:t>)</a:t>
            </a:r>
            <a:r>
              <a:rPr lang="en-US" altLang="zh-TW" sz="1200" b="0" i="0" kern="1200" dirty="0">
                <a:solidFill>
                  <a:schemeClr val="tx1"/>
                </a:solidFill>
                <a:effectLst/>
                <a:latin typeface="+mn-lt"/>
                <a:ea typeface="+mn-ea"/>
                <a:cs typeface="+mn-cs"/>
              </a:rPr>
              <a:t> maximum expected size of hail (MESH; </a:t>
            </a:r>
            <a:r>
              <a:rPr lang="en-US" altLang="zh-TW" sz="1200" b="0" i="0" u="none" strike="noStrike" kern="1200" dirty="0">
                <a:solidFill>
                  <a:schemeClr val="tx1"/>
                </a:solidFill>
                <a:effectLst/>
                <a:latin typeface="+mn-lt"/>
                <a:ea typeface="+mn-ea"/>
                <a:cs typeface="+mn-cs"/>
                <a:hlinkClick r:id="rId3"/>
              </a:rPr>
              <a:t>Witt et al. 1998</a:t>
            </a:r>
            <a:r>
              <a:rPr lang="en-US" altLang="zh-TW" sz="1200" b="0" i="0" kern="1200" dirty="0">
                <a:solidFill>
                  <a:schemeClr val="tx1"/>
                </a:solidFill>
                <a:effectLst/>
                <a:latin typeface="+mn-lt"/>
                <a:ea typeface="+mn-ea"/>
                <a:cs typeface="+mn-cs"/>
              </a:rPr>
              <a:t>)</a:t>
            </a:r>
            <a:endParaRPr lang="en-US" altLang="zh-TW" dirty="0"/>
          </a:p>
          <a:p>
            <a:pPr marL="228600" indent="-228600">
              <a:buAutoNum type="arabicPeriod"/>
            </a:pPr>
            <a:endParaRPr lang="en-US" altLang="zh-TW" dirty="0"/>
          </a:p>
          <a:p>
            <a:pPr marL="228600" indent="-228600">
              <a:buAutoNum type="arabicPeriod"/>
            </a:pPr>
            <a:endParaRPr lang="en-US" altLang="zh-TW"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6</a:t>
            </a:fld>
            <a:endParaRPr lang="zh-TW" altLang="en-US"/>
          </a:p>
        </p:txBody>
      </p:sp>
    </p:spTree>
    <p:extLst>
      <p:ext uri="{BB962C8B-B14F-4D97-AF65-F5344CB8AC3E}">
        <p14:creationId xmlns:p14="http://schemas.microsoft.com/office/powerpoint/2010/main" val="15262297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在</a:t>
            </a:r>
            <a:r>
              <a:rPr lang="en-US" altLang="zh-TW" dirty="0"/>
              <a:t>2018</a:t>
            </a:r>
            <a:r>
              <a:rPr lang="zh-TW" altLang="en-US" dirty="0"/>
              <a:t>年，他們就透過完全相同的初始條件、</a:t>
            </a:r>
            <a:r>
              <a:rPr lang="en-US" altLang="zh-TW" dirty="0"/>
              <a:t>BC</a:t>
            </a:r>
            <a:r>
              <a:rPr lang="zh-TW" altLang="en-US" dirty="0"/>
              <a:t>等等測試過四種不同參數化方案的差異，因次這邊使用了與該次實驗相同的定義，包含預報</a:t>
            </a:r>
            <a:r>
              <a:rPr lang="en-US" altLang="zh-TW" dirty="0"/>
              <a:t>storm</a:t>
            </a:r>
            <a:r>
              <a:rPr lang="zh-TW" altLang="en-US" dirty="0"/>
              <a:t>覆蓋範圍</a:t>
            </a:r>
            <a:r>
              <a:rPr lang="en-US" altLang="zh-TW" dirty="0"/>
              <a:t>Z&gt;=15dBz(</a:t>
            </a:r>
            <a:r>
              <a:rPr lang="zh-TW" altLang="en-US" dirty="0"/>
              <a:t>涵蓋了層積和對流降水的整體面積</a:t>
            </a:r>
            <a:r>
              <a:rPr lang="en-US" altLang="zh-TW" dirty="0"/>
              <a:t>)</a:t>
            </a:r>
            <a:r>
              <a:rPr lang="zh-TW" altLang="en-US" dirty="0"/>
              <a:t>和</a:t>
            </a:r>
            <a:r>
              <a:rPr lang="en-US" altLang="zh-TW" dirty="0"/>
              <a:t>Z&gt;=40dBz</a:t>
            </a:r>
            <a:r>
              <a:rPr lang="zh-TW" altLang="en-US" dirty="0"/>
              <a:t>的杜流區，以及每小時</a:t>
            </a:r>
            <a:r>
              <a:rPr lang="en-US" altLang="zh-TW" b="0" i="0" dirty="0">
                <a:solidFill>
                  <a:srgbClr val="333333"/>
                </a:solidFill>
                <a:effectLst/>
                <a:latin typeface="Times New Roman" panose="02020603050405020304" pitchFamily="18" charset="0"/>
              </a:rPr>
              <a:t>accumulated precipitation(AP)</a:t>
            </a:r>
            <a:r>
              <a:rPr lang="zh-TW" altLang="en-US" b="0" i="0" dirty="0">
                <a:solidFill>
                  <a:srgbClr val="333333"/>
                </a:solidFill>
                <a:effectLst/>
                <a:latin typeface="Times New Roman" panose="02020603050405020304" pitchFamily="18" charset="0"/>
              </a:rPr>
              <a:t>大於等於</a:t>
            </a:r>
            <a:r>
              <a:rPr lang="en-US" altLang="zh-TW" b="0" i="0" dirty="0">
                <a:solidFill>
                  <a:srgbClr val="333333"/>
                </a:solidFill>
                <a:effectLst/>
                <a:latin typeface="Times New Roman" panose="02020603050405020304" pitchFamily="18" charset="0"/>
              </a:rPr>
              <a:t>0.01</a:t>
            </a:r>
            <a:r>
              <a:rPr lang="zh-TW" altLang="en-US" b="0" i="0" dirty="0">
                <a:solidFill>
                  <a:srgbClr val="333333"/>
                </a:solidFill>
                <a:effectLst/>
                <a:latin typeface="Times New Roman" panose="02020603050405020304" pitchFamily="18" charset="0"/>
              </a:rPr>
              <a:t>和</a:t>
            </a:r>
            <a:r>
              <a:rPr lang="en-US" altLang="zh-TW" b="0" i="0" dirty="0">
                <a:solidFill>
                  <a:srgbClr val="333333"/>
                </a:solidFill>
                <a:effectLst/>
                <a:latin typeface="Times New Roman" panose="02020603050405020304" pitchFamily="18" charset="0"/>
              </a:rPr>
              <a:t>0.5</a:t>
            </a:r>
            <a:r>
              <a:rPr lang="zh-TW" altLang="en-US" b="0" i="0" dirty="0">
                <a:solidFill>
                  <a:srgbClr val="333333"/>
                </a:solidFill>
                <a:effectLst/>
                <a:latin typeface="Times New Roman" panose="02020603050405020304" pitchFamily="18" charset="0"/>
              </a:rPr>
              <a:t>英寸作為小雨和大雨的分界線。那主要就是區分前面有提到的</a:t>
            </a:r>
            <a:r>
              <a:rPr lang="en-US" altLang="zh-TW" b="0" i="0" dirty="0">
                <a:solidFill>
                  <a:srgbClr val="333333"/>
                </a:solidFill>
                <a:effectLst/>
                <a:latin typeface="Times New Roman" panose="02020603050405020304" pitchFamily="18" charset="0"/>
              </a:rPr>
              <a:t>Seasonal</a:t>
            </a:r>
            <a:r>
              <a:rPr lang="zh-TW" altLang="en-US" b="0" i="0" dirty="0">
                <a:solidFill>
                  <a:srgbClr val="333333"/>
                </a:solidFill>
                <a:effectLst/>
                <a:latin typeface="Times New Roman" panose="02020603050405020304" pitchFamily="18" charset="0"/>
              </a:rPr>
              <a:t>和四個針對</a:t>
            </a:r>
            <a:r>
              <a:rPr lang="en-US" altLang="zh-TW" b="0" i="0" dirty="0">
                <a:solidFill>
                  <a:srgbClr val="333333"/>
                </a:solidFill>
                <a:effectLst/>
                <a:latin typeface="Times New Roman" panose="02020603050405020304" pitchFamily="18" charset="0"/>
              </a:rPr>
              <a:t>Convective Line</a:t>
            </a:r>
            <a:r>
              <a:rPr lang="zh-TW" altLang="en-US" b="0" i="0" dirty="0">
                <a:solidFill>
                  <a:srgbClr val="333333"/>
                </a:solidFill>
                <a:effectLst/>
                <a:latin typeface="Times New Roman" panose="02020603050405020304" pitchFamily="18" charset="0"/>
              </a:rPr>
              <a:t>的特徵去做驗證</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b="0" i="0" dirty="0">
                <a:solidFill>
                  <a:srgbClr val="333333"/>
                </a:solidFill>
                <a:effectLst/>
                <a:latin typeface="Times New Roman" panose="02020603050405020304" pitchFamily="18" charset="0"/>
              </a:rPr>
              <a:t>從整體的先來看，在</a:t>
            </a:r>
            <a:r>
              <a:rPr lang="en-US" altLang="zh-TW" b="0" i="0" dirty="0">
                <a:solidFill>
                  <a:srgbClr val="333333"/>
                </a:solidFill>
                <a:effectLst/>
                <a:latin typeface="Times New Roman" panose="02020603050405020304" pitchFamily="18" charset="0"/>
              </a:rPr>
              <a:t>15dBz</a:t>
            </a:r>
            <a:r>
              <a:rPr lang="zh-TW" altLang="en-US" b="0" i="0" dirty="0">
                <a:solidFill>
                  <a:srgbClr val="333333"/>
                </a:solidFill>
                <a:effectLst/>
                <a:latin typeface="Times New Roman" panose="02020603050405020304" pitchFamily="18" charset="0"/>
              </a:rPr>
              <a:t>時</a:t>
            </a:r>
            <a:r>
              <a:rPr lang="en-US" altLang="zh-TW" b="0" i="0" dirty="0">
                <a:solidFill>
                  <a:srgbClr val="333333"/>
                </a:solidFill>
                <a:effectLst/>
                <a:latin typeface="Times New Roman" panose="02020603050405020304" pitchFamily="18" charset="0"/>
              </a:rPr>
              <a:t>MORR(</a:t>
            </a:r>
            <a:r>
              <a:rPr lang="zh-TW" altLang="en-US" b="0" i="0" dirty="0">
                <a:solidFill>
                  <a:srgbClr val="333333"/>
                </a:solidFill>
                <a:effectLst/>
                <a:latin typeface="Times New Roman" panose="02020603050405020304" pitchFamily="18" charset="0"/>
              </a:rPr>
              <a:t>紅色</a:t>
            </a:r>
            <a:r>
              <a:rPr lang="en-US" altLang="zh-TW" b="0" i="0" dirty="0">
                <a:solidFill>
                  <a:srgbClr val="333333"/>
                </a:solidFill>
                <a:effectLst/>
                <a:latin typeface="Times New Roman" panose="02020603050405020304" pitchFamily="18" charset="0"/>
              </a:rPr>
              <a:t>)</a:t>
            </a:r>
            <a:r>
              <a:rPr lang="zh-TW" altLang="en-US" b="0" i="0" dirty="0">
                <a:solidFill>
                  <a:srgbClr val="333333"/>
                </a:solidFill>
                <a:effectLst/>
                <a:latin typeface="Times New Roman" panose="02020603050405020304" pitchFamily="18" charset="0"/>
              </a:rPr>
              <a:t>分布接近中間虛線</a:t>
            </a:r>
            <a:r>
              <a:rPr lang="en-US" altLang="zh-TW" b="0" i="0" dirty="0">
                <a:solidFill>
                  <a:srgbClr val="333333"/>
                </a:solidFill>
                <a:effectLst/>
                <a:latin typeface="Times New Roman" panose="02020603050405020304" pitchFamily="18" charset="0"/>
              </a:rPr>
              <a:t>(</a:t>
            </a:r>
            <a:r>
              <a:rPr lang="zh-TW" altLang="en-US" b="0" i="0" dirty="0">
                <a:solidFill>
                  <a:srgbClr val="333333"/>
                </a:solidFill>
                <a:effectLst/>
                <a:latin typeface="Times New Roman" panose="02020603050405020304" pitchFamily="18" charset="0"/>
              </a:rPr>
              <a:t>表示</a:t>
            </a:r>
            <a:r>
              <a:rPr lang="en-US" altLang="zh-TW" b="0" i="0" dirty="0">
                <a:solidFill>
                  <a:srgbClr val="333333"/>
                </a:solidFill>
                <a:effectLst/>
                <a:latin typeface="Times New Roman" panose="02020603050405020304" pitchFamily="18" charset="0"/>
              </a:rPr>
              <a:t>FBIAS)</a:t>
            </a:r>
            <a:r>
              <a:rPr lang="zh-TW" altLang="en-US" b="0" i="0" dirty="0">
                <a:solidFill>
                  <a:srgbClr val="333333"/>
                </a:solidFill>
                <a:effectLst/>
                <a:latin typeface="Times New Roman" panose="02020603050405020304" pitchFamily="18" charset="0"/>
              </a:rPr>
              <a:t>的</a:t>
            </a:r>
            <a:r>
              <a:rPr lang="en-US" altLang="zh-TW" b="0" i="0" dirty="0">
                <a:solidFill>
                  <a:srgbClr val="333333"/>
                </a:solidFill>
                <a:effectLst/>
                <a:latin typeface="Times New Roman" panose="02020603050405020304" pitchFamily="18" charset="0"/>
              </a:rPr>
              <a:t>1.0</a:t>
            </a:r>
            <a:r>
              <a:rPr lang="zh-TW" altLang="en-US" b="0" i="0" dirty="0">
                <a:solidFill>
                  <a:srgbClr val="333333"/>
                </a:solidFill>
                <a:effectLst/>
                <a:latin typeface="Times New Roman" panose="02020603050405020304" pitchFamily="18" charset="0"/>
              </a:rPr>
              <a:t>，表示其沒有報到，和誤報是相當的；但是另外三種都低於</a:t>
            </a:r>
            <a:r>
              <a:rPr lang="en-US" altLang="zh-TW" b="0" i="0" dirty="0">
                <a:solidFill>
                  <a:srgbClr val="333333"/>
                </a:solidFill>
                <a:effectLst/>
                <a:latin typeface="Times New Roman" panose="02020603050405020304" pitchFamily="18" charset="0"/>
              </a:rPr>
              <a:t>1</a:t>
            </a:r>
            <a:r>
              <a:rPr lang="zh-TW" altLang="en-US" b="0" i="0" dirty="0">
                <a:solidFill>
                  <a:srgbClr val="333333"/>
                </a:solidFill>
                <a:effectLst/>
                <a:latin typeface="Times New Roman" panose="02020603050405020304" pitchFamily="18" charset="0"/>
              </a:rPr>
              <a:t>，表示其預報不足</a:t>
            </a:r>
            <a:r>
              <a:rPr lang="en-US" altLang="zh-TW" b="0" i="0" dirty="0">
                <a:solidFill>
                  <a:srgbClr val="333333"/>
                </a:solidFill>
                <a:effectLst/>
                <a:latin typeface="Times New Roman" panose="02020603050405020304" pitchFamily="18" charset="0"/>
              </a:rPr>
              <a:t>(underprediction)</a:t>
            </a:r>
            <a:r>
              <a:rPr lang="zh-TW" altLang="en-US" b="0" i="0" dirty="0">
                <a:solidFill>
                  <a:srgbClr val="333333"/>
                </a:solidFill>
                <a:effectLst/>
                <a:latin typeface="Times New Roman" panose="02020603050405020304" pitchFamily="18" charset="0"/>
              </a:rPr>
              <a:t>；隨著迴波臨界值提高，因為小尺度結構比大尺度更難預測，我們可以看到</a:t>
            </a:r>
            <a:r>
              <a:rPr lang="en-US" altLang="zh-TW" b="0" i="0" dirty="0">
                <a:solidFill>
                  <a:srgbClr val="333333"/>
                </a:solidFill>
                <a:effectLst/>
                <a:latin typeface="Times New Roman" panose="02020603050405020304" pitchFamily="18" charset="0"/>
              </a:rPr>
              <a:t>CSI(</a:t>
            </a:r>
            <a:r>
              <a:rPr lang="zh-TW" altLang="en-US" b="0" i="0" dirty="0">
                <a:solidFill>
                  <a:srgbClr val="333333"/>
                </a:solidFill>
                <a:effectLst/>
                <a:latin typeface="Times New Roman" panose="02020603050405020304" pitchFamily="18" charset="0"/>
              </a:rPr>
              <a:t>即三中預報中成功預報的指數</a:t>
            </a:r>
            <a:r>
              <a:rPr lang="en-US" altLang="zh-TW" b="0" i="0" dirty="0">
                <a:solidFill>
                  <a:srgbClr val="333333"/>
                </a:solidFill>
                <a:effectLst/>
                <a:latin typeface="Times New Roman" panose="02020603050405020304" pitchFamily="18" charset="0"/>
              </a:rPr>
              <a:t>)</a:t>
            </a:r>
            <a:r>
              <a:rPr lang="zh-TW" altLang="en-US" b="0" i="0" dirty="0">
                <a:solidFill>
                  <a:srgbClr val="333333"/>
                </a:solidFill>
                <a:effectLst/>
                <a:latin typeface="Times New Roman" panose="02020603050405020304" pitchFamily="18" charset="0"/>
              </a:rPr>
              <a:t>降低。另外從</a:t>
            </a:r>
            <a:r>
              <a:rPr lang="en-US" altLang="zh-TW" b="0" i="0" dirty="0">
                <a:solidFill>
                  <a:srgbClr val="333333"/>
                </a:solidFill>
                <a:effectLst/>
                <a:latin typeface="Times New Roman" panose="02020603050405020304" pitchFamily="18" charset="0"/>
              </a:rPr>
              <a:t>convective line</a:t>
            </a:r>
            <a:r>
              <a:rPr lang="zh-TW" altLang="en-US" b="0" i="0" dirty="0">
                <a:solidFill>
                  <a:srgbClr val="333333"/>
                </a:solidFill>
                <a:effectLst/>
                <a:latin typeface="Times New Roman" panose="02020603050405020304" pitchFamily="18" charset="0"/>
              </a:rPr>
              <a:t>來說其</a:t>
            </a:r>
            <a:r>
              <a:rPr lang="en-US" altLang="zh-TW" b="0" i="0" dirty="0">
                <a:solidFill>
                  <a:srgbClr val="333333"/>
                </a:solidFill>
                <a:effectLst/>
                <a:latin typeface="Times New Roman" panose="02020603050405020304" pitchFamily="18" charset="0"/>
              </a:rPr>
              <a:t>FBIAS</a:t>
            </a:r>
            <a:r>
              <a:rPr lang="zh-TW" altLang="en-US" b="0" i="0" dirty="0">
                <a:solidFill>
                  <a:srgbClr val="333333"/>
                </a:solidFill>
                <a:effectLst/>
                <a:latin typeface="Times New Roman" panose="02020603050405020304" pitchFamily="18" charset="0"/>
              </a:rPr>
              <a:t>是相似的，但是</a:t>
            </a:r>
            <a:r>
              <a:rPr lang="en-US" altLang="zh-TW" b="0" i="0" dirty="0">
                <a:solidFill>
                  <a:srgbClr val="333333"/>
                </a:solidFill>
                <a:effectLst/>
                <a:latin typeface="Times New Roman" panose="02020603050405020304" pitchFamily="18" charset="0"/>
              </a:rPr>
              <a:t>CSI</a:t>
            </a:r>
            <a:r>
              <a:rPr lang="zh-TW" altLang="en-US" b="0" i="0" dirty="0">
                <a:solidFill>
                  <a:srgbClr val="333333"/>
                </a:solidFill>
                <a:effectLst/>
                <a:latin typeface="Times New Roman" panose="02020603050405020304" pitchFamily="18" charset="0"/>
              </a:rPr>
              <a:t>反而較全季節高，作者解釋認為這是因為對流線存在顯著對流中心，所以需要驗證區域也較集中。</a:t>
            </a:r>
            <a:endParaRPr lang="en-US" altLang="zh-TW" b="0" i="0" dirty="0">
              <a:solidFill>
                <a:srgbClr val="333333"/>
              </a:solidFill>
              <a:effectLst/>
              <a:latin typeface="Times New Roman" panose="02020603050405020304" pitchFamily="18" charset="0"/>
            </a:endParaRPr>
          </a:p>
          <a:p>
            <a:pPr marL="228600" indent="-228600">
              <a:buAutoNum type="arabicPeriod"/>
            </a:pPr>
            <a:r>
              <a:rPr lang="zh-TW" altLang="en-US" dirty="0"/>
              <a:t>弱</a:t>
            </a:r>
            <a:r>
              <a:rPr lang="en-US" altLang="zh-TW" dirty="0"/>
              <a:t>/</a:t>
            </a:r>
            <a:r>
              <a:rPr lang="zh-TW" altLang="en-US" dirty="0"/>
              <a:t>強降水則比較不同，全季節和對流線</a:t>
            </a:r>
            <a:r>
              <a:rPr lang="en-US" altLang="zh-TW" dirty="0"/>
              <a:t>FBIAS</a:t>
            </a:r>
            <a:r>
              <a:rPr lang="zh-TW" altLang="en-US" dirty="0"/>
              <a:t>都小於</a:t>
            </a:r>
            <a:r>
              <a:rPr lang="en-US" altLang="zh-TW" dirty="0"/>
              <a:t>1.0</a:t>
            </a:r>
            <a:r>
              <a:rPr lang="zh-TW" altLang="en-US" dirty="0"/>
              <a:t>，顯示預報不足的偏差。輕度降雨與左方層狀降雨</a:t>
            </a:r>
            <a:r>
              <a:rPr lang="en-US" altLang="zh-TW" dirty="0"/>
              <a:t>(15dBz)</a:t>
            </a:r>
            <a:r>
              <a:rPr lang="zh-TW" altLang="en-US" dirty="0"/>
              <a:t>有為弱的不同分布，作者嘗試連結兩者，並認為是因為降水更依賴低層</a:t>
            </a:r>
            <a:r>
              <a:rPr lang="en-US" altLang="zh-TW" dirty="0"/>
              <a:t>hydrometeors(</a:t>
            </a:r>
            <a:r>
              <a:rPr lang="zh-TW" altLang="en-US" dirty="0"/>
              <a:t>反映有眾多原因影響</a:t>
            </a:r>
            <a:r>
              <a:rPr lang="en-US" altLang="zh-TW" dirty="0"/>
              <a:t>hydrometeor sedimentation)</a:t>
            </a:r>
            <a:r>
              <a:rPr lang="zh-TW" altLang="en-US" dirty="0"/>
              <a:t>而不是柱狀最大值。</a:t>
            </a:r>
            <a:endParaRPr lang="en-US" altLang="zh-TW" dirty="0"/>
          </a:p>
          <a:p>
            <a:pPr marL="228600" indent="-228600">
              <a:buAutoNum type="arabicPeriod"/>
            </a:pPr>
            <a:r>
              <a:rPr lang="zh-TW" altLang="en-US" dirty="0"/>
              <a:t>強降水相較於弱降水的</a:t>
            </a:r>
            <a:r>
              <a:rPr lang="en-US" altLang="zh-TW" dirty="0"/>
              <a:t>CSI</a:t>
            </a:r>
            <a:r>
              <a:rPr lang="zh-TW" altLang="en-US" dirty="0"/>
              <a:t>較低，顯示這些預報案例比實驗中對為物理方案更敏感。另外對流線個案的</a:t>
            </a:r>
            <a:r>
              <a:rPr lang="en-US" altLang="zh-TW" dirty="0"/>
              <a:t>CSI</a:t>
            </a:r>
            <a:r>
              <a:rPr lang="zh-TW" altLang="en-US" dirty="0"/>
              <a:t>也比痊癒覆蓋的暴風高，推測原因還是因為範圍變小，較集中</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7</a:t>
            </a:fld>
            <a:endParaRPr lang="zh-TW" altLang="en-US"/>
          </a:p>
        </p:txBody>
      </p:sp>
    </p:spTree>
    <p:extLst>
      <p:ext uri="{BB962C8B-B14F-4D97-AF65-F5344CB8AC3E}">
        <p14:creationId xmlns:p14="http://schemas.microsoft.com/office/powerpoint/2010/main" val="5174057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因為這裡</a:t>
            </a:r>
            <a:r>
              <a:rPr lang="en-US" altLang="zh-TW" dirty="0"/>
              <a:t>ETS</a:t>
            </a:r>
            <a:r>
              <a:rPr lang="zh-TW" altLang="en-US" dirty="0"/>
              <a:t>並沒有消除隨機成功的個數，因此與前面</a:t>
            </a:r>
            <a:r>
              <a:rPr lang="en-US" altLang="zh-TW" dirty="0"/>
              <a:t>CSI</a:t>
            </a:r>
            <a:r>
              <a:rPr lang="zh-TW" altLang="en-US" dirty="0"/>
              <a:t>是相同的變數</a:t>
            </a:r>
            <a:r>
              <a:rPr lang="en-US" altLang="zh-TW" dirty="0"/>
              <a:t>(</a:t>
            </a:r>
            <a:r>
              <a:rPr lang="zh-TW" altLang="en-US" dirty="0"/>
              <a:t>代表越高</a:t>
            </a:r>
            <a:r>
              <a:rPr lang="en-US" altLang="zh-TW" dirty="0"/>
              <a:t>CSI</a:t>
            </a:r>
            <a:r>
              <a:rPr lang="zh-TW" altLang="en-US" dirty="0"/>
              <a:t>，成功預報指數越高</a:t>
            </a:r>
            <a:r>
              <a:rPr lang="en-US" altLang="zh-TW" dirty="0"/>
              <a:t>)</a:t>
            </a:r>
            <a:r>
              <a:rPr lang="zh-TW" altLang="en-US" dirty="0"/>
              <a:t>，下面的時間表示的是從</a:t>
            </a:r>
            <a:r>
              <a:rPr lang="en-US" altLang="zh-TW" dirty="0"/>
              <a:t>01UTC-05UTC</a:t>
            </a:r>
            <a:r>
              <a:rPr lang="zh-TW" altLang="en-US" dirty="0"/>
              <a:t>；在</a:t>
            </a:r>
            <a:r>
              <a:rPr lang="en-US" altLang="zh-TW" dirty="0"/>
              <a:t>0200UTC</a:t>
            </a:r>
            <a:r>
              <a:rPr lang="zh-TW" altLang="en-US" dirty="0"/>
              <a:t>之前，</a:t>
            </a:r>
            <a:r>
              <a:rPr lang="en-US" altLang="zh-TW" dirty="0"/>
              <a:t>NSSL</a:t>
            </a:r>
            <a:r>
              <a:rPr lang="zh-TW" altLang="en-US" dirty="0"/>
              <a:t>最高，之後</a:t>
            </a:r>
            <a:r>
              <a:rPr lang="en-US" altLang="zh-TW" dirty="0"/>
              <a:t>MORR</a:t>
            </a:r>
            <a:r>
              <a:rPr lang="zh-TW" altLang="en-US" dirty="0"/>
              <a:t>超過</a:t>
            </a:r>
            <a:r>
              <a:rPr lang="en-US" altLang="zh-TW" dirty="0"/>
              <a:t>NSSL</a:t>
            </a:r>
            <a:r>
              <a:rPr lang="zh-TW" altLang="en-US" dirty="0"/>
              <a:t>。與</a:t>
            </a:r>
            <a:r>
              <a:rPr lang="en-US" altLang="zh-TW" dirty="0"/>
              <a:t>NSSL</a:t>
            </a:r>
            <a:r>
              <a:rPr lang="zh-TW" altLang="en-US" dirty="0"/>
              <a:t>相比，</a:t>
            </a:r>
            <a:r>
              <a:rPr lang="en-US" altLang="zh-TW" dirty="0"/>
              <a:t>MORR</a:t>
            </a:r>
            <a:r>
              <a:rPr lang="zh-TW" altLang="en-US" dirty="0"/>
              <a:t>在</a:t>
            </a:r>
            <a:r>
              <a:rPr lang="en-US" altLang="zh-TW" dirty="0"/>
              <a:t>1h</a:t>
            </a:r>
            <a:r>
              <a:rPr lang="zh-TW" altLang="en-US" dirty="0"/>
              <a:t>時整體預測過高，這表明</a:t>
            </a:r>
            <a:r>
              <a:rPr lang="en-US" altLang="zh-TW" dirty="0"/>
              <a:t>NSSL</a:t>
            </a:r>
            <a:r>
              <a:rPr lang="zh-TW" altLang="en-US" dirty="0"/>
              <a:t>較高的</a:t>
            </a:r>
            <a:r>
              <a:rPr lang="en-US" altLang="zh-TW" dirty="0"/>
              <a:t>ETS</a:t>
            </a:r>
            <a:r>
              <a:rPr lang="zh-TW" altLang="en-US" dirty="0"/>
              <a:t>來自於</a:t>
            </a:r>
            <a:r>
              <a:rPr lang="en-US" altLang="zh-TW" dirty="0"/>
              <a:t>fewer false alarms(</a:t>
            </a:r>
            <a:r>
              <a:rPr lang="zh-TW" altLang="en-US" dirty="0"/>
              <a:t>誤報</a:t>
            </a:r>
            <a:r>
              <a:rPr lang="en-US" altLang="zh-TW" dirty="0"/>
              <a:t>)</a:t>
            </a:r>
            <a:r>
              <a:rPr lang="zh-TW" altLang="en-US" dirty="0"/>
              <a:t>較少</a:t>
            </a:r>
            <a:endParaRPr lang="en-US" altLang="zh-TW" dirty="0"/>
          </a:p>
          <a:p>
            <a:pPr marL="228600" indent="-228600">
              <a:buAutoNum type="arabicPeriod"/>
            </a:pPr>
            <a:r>
              <a:rPr lang="en-US" altLang="zh-TW" dirty="0"/>
              <a:t>P3</a:t>
            </a:r>
            <a:r>
              <a:rPr lang="zh-TW" altLang="en-US" dirty="0"/>
              <a:t>整體</a:t>
            </a:r>
            <a:r>
              <a:rPr lang="en-US" altLang="zh-TW" dirty="0"/>
              <a:t>ETS</a:t>
            </a:r>
            <a:r>
              <a:rPr lang="zh-TW" altLang="en-US" dirty="0"/>
              <a:t>最低，</a:t>
            </a:r>
            <a:r>
              <a:rPr lang="en-US" altLang="zh-TW" dirty="0"/>
              <a:t>MORR</a:t>
            </a:r>
            <a:r>
              <a:rPr lang="zh-TW" altLang="en-US" dirty="0"/>
              <a:t>和</a:t>
            </a:r>
            <a:r>
              <a:rPr lang="en-US" altLang="zh-TW" dirty="0"/>
              <a:t>NSLL</a:t>
            </a:r>
            <a:r>
              <a:rPr lang="zh-TW" altLang="en-US" dirty="0"/>
              <a:t>最高，且較高的</a:t>
            </a:r>
            <a:r>
              <a:rPr lang="en-US" altLang="zh-TW" dirty="0"/>
              <a:t>ETS</a:t>
            </a:r>
            <a:r>
              <a:rPr lang="zh-TW" altLang="en-US" dirty="0"/>
              <a:t>也反映</a:t>
            </a:r>
            <a:r>
              <a:rPr lang="en-US" altLang="zh-TW" dirty="0"/>
              <a:t>MORR NSSL</a:t>
            </a:r>
            <a:r>
              <a:rPr lang="zh-TW" altLang="en-US" dirty="0"/>
              <a:t>在預報內較高的偏差</a:t>
            </a:r>
            <a:r>
              <a:rPr lang="en-US" altLang="zh-TW" dirty="0"/>
              <a:t>(</a:t>
            </a:r>
            <a:r>
              <a:rPr lang="zh-TW" altLang="en-US" dirty="0"/>
              <a:t>大於</a:t>
            </a:r>
            <a:r>
              <a:rPr lang="en-US" altLang="zh-TW" dirty="0"/>
              <a:t>1);</a:t>
            </a:r>
            <a:r>
              <a:rPr lang="zh-TW" altLang="en-US" dirty="0"/>
              <a:t>另外對流線的</a:t>
            </a:r>
            <a:r>
              <a:rPr lang="en-US" altLang="zh-TW" dirty="0"/>
              <a:t>ETS</a:t>
            </a:r>
            <a:r>
              <a:rPr lang="zh-TW" altLang="en-US" dirty="0"/>
              <a:t>整體變化和時間跨度都差異很大，表示單個風暴的演變所產生的</a:t>
            </a:r>
            <a:r>
              <a:rPr lang="en-US" altLang="zh-TW" dirty="0"/>
              <a:t>ETS</a:t>
            </a:r>
            <a:r>
              <a:rPr lang="zh-TW" altLang="en-US" dirty="0"/>
              <a:t>，並不能可靠的說明全季風暴</a:t>
            </a:r>
            <a:r>
              <a:rPr lang="en-US" altLang="zh-TW" dirty="0"/>
              <a:t>ETS</a:t>
            </a:r>
            <a:r>
              <a:rPr lang="zh-TW" altLang="en-US" dirty="0"/>
              <a:t>的趨勢，與</a:t>
            </a:r>
            <a:r>
              <a:rPr lang="en-US" altLang="zh-TW" dirty="0"/>
              <a:t>CSI</a:t>
            </a:r>
            <a:r>
              <a:rPr lang="zh-TW" altLang="en-US" dirty="0"/>
              <a:t>相似，對流線</a:t>
            </a:r>
            <a:r>
              <a:rPr lang="en-US" altLang="zh-TW" dirty="0"/>
              <a:t>ETS</a:t>
            </a:r>
            <a:r>
              <a:rPr lang="zh-TW" altLang="en-US" dirty="0"/>
              <a:t>也因為顯著中心原因大於全季節的</a:t>
            </a:r>
            <a:r>
              <a:rPr lang="en-US" altLang="zh-TW" dirty="0"/>
              <a:t>ETS</a:t>
            </a:r>
            <a:r>
              <a:rPr lang="zh-TW" altLang="en-US" dirty="0"/>
              <a:t>。</a:t>
            </a:r>
            <a:endParaRPr lang="en-US" altLang="zh-TW" dirty="0"/>
          </a:p>
          <a:p>
            <a:pPr marL="228600" indent="-228600">
              <a:buAutoNum type="arabicPeriod"/>
            </a:pPr>
            <a:r>
              <a:rPr lang="en-US" altLang="zh-TW" dirty="0"/>
              <a:t>ETS</a:t>
            </a:r>
            <a:r>
              <a:rPr lang="zh-TW" altLang="en-US" dirty="0"/>
              <a:t>質和跨度都很相似，但在弱降水中</a:t>
            </a:r>
            <a:r>
              <a:rPr lang="en-US" altLang="zh-TW" dirty="0"/>
              <a:t>P3</a:t>
            </a:r>
            <a:r>
              <a:rPr lang="zh-TW" altLang="en-US" dirty="0"/>
              <a:t>一職都是最小的。</a:t>
            </a:r>
            <a:r>
              <a:rPr lang="en-US" altLang="zh-TW" dirty="0"/>
              <a:t>NSSL</a:t>
            </a:r>
            <a:r>
              <a:rPr lang="zh-TW" altLang="en-US" dirty="0"/>
              <a:t>則是有最大的小降水和偏差，整體來說和上方的總體風暴相似。但強降水中</a:t>
            </a:r>
            <a:r>
              <a:rPr lang="en-US" altLang="zh-TW" dirty="0"/>
              <a:t>ETS</a:t>
            </a:r>
            <a:r>
              <a:rPr lang="zh-TW" altLang="en-US" dirty="0"/>
              <a:t>的直都很小，偏差則是</a:t>
            </a:r>
            <a:r>
              <a:rPr lang="en-US" altLang="zh-TW" dirty="0"/>
              <a:t>NSSL</a:t>
            </a:r>
            <a:r>
              <a:rPr lang="zh-TW" altLang="en-US" dirty="0"/>
              <a:t>整段都最大；至於對流線，整體來說差異很大，也顯示四個物理方案對於中尺度系統更為敏感。</a:t>
            </a:r>
            <a:endParaRPr lang="en-US" altLang="zh-TW" dirty="0"/>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8</a:t>
            </a:fld>
            <a:endParaRPr lang="zh-TW" altLang="en-US"/>
          </a:p>
        </p:txBody>
      </p:sp>
    </p:spTree>
    <p:extLst>
      <p:ext uri="{BB962C8B-B14F-4D97-AF65-F5344CB8AC3E}">
        <p14:creationId xmlns:p14="http://schemas.microsoft.com/office/powerpoint/2010/main" val="413776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這邊使用</a:t>
            </a:r>
            <a:r>
              <a:rPr lang="en-US" altLang="zh-TW" dirty="0"/>
              <a:t>FSS</a:t>
            </a:r>
            <a:r>
              <a:rPr lang="zh-TW" altLang="en-US" dirty="0"/>
              <a:t>參數，只要此參數越接近</a:t>
            </a:r>
            <a:r>
              <a:rPr lang="en-US" altLang="zh-TW" dirty="0"/>
              <a:t>1</a:t>
            </a:r>
            <a:r>
              <a:rPr lang="zh-TW" altLang="en-US" dirty="0"/>
              <a:t>，就表示越接近完美預報</a:t>
            </a:r>
            <a:r>
              <a:rPr lang="en-US" altLang="zh-TW" dirty="0"/>
              <a:t>(</a:t>
            </a:r>
            <a:r>
              <a:rPr lang="zh-TW" altLang="en-US" dirty="0"/>
              <a:t>也可以說是預報中的對流覆蓋區域越大</a:t>
            </a:r>
            <a:r>
              <a:rPr lang="en-US" altLang="zh-TW" dirty="0"/>
              <a:t>)</a:t>
            </a:r>
          </a:p>
          <a:p>
            <a:pPr marL="228600" indent="-228600">
              <a:buAutoNum type="arabicPeriod"/>
            </a:pPr>
            <a:r>
              <a:rPr lang="zh-TW" altLang="en-US" dirty="0"/>
              <a:t>首先可以看到通常選取的臨域範圍越大</a:t>
            </a:r>
            <a:r>
              <a:rPr lang="en-US" altLang="zh-TW" dirty="0"/>
              <a:t>(</a:t>
            </a:r>
            <a:r>
              <a:rPr lang="zh-TW" altLang="en-US" dirty="0"/>
              <a:t>包含網格點越多</a:t>
            </a:r>
            <a:r>
              <a:rPr lang="en-US" altLang="zh-TW" dirty="0"/>
              <a:t>)</a:t>
            </a:r>
            <a:r>
              <a:rPr lang="zh-TW" altLang="en-US" dirty="0"/>
              <a:t>，</a:t>
            </a:r>
            <a:r>
              <a:rPr lang="en-US" altLang="zh-TW" dirty="0"/>
              <a:t>FSS</a:t>
            </a:r>
            <a:r>
              <a:rPr lang="zh-TW" altLang="en-US" dirty="0"/>
              <a:t>分數越接近</a:t>
            </a:r>
            <a:r>
              <a:rPr lang="en-US" altLang="zh-TW" dirty="0"/>
              <a:t>1</a:t>
            </a:r>
            <a:r>
              <a:rPr lang="zh-TW" altLang="en-US" dirty="0"/>
              <a:t>，表示預報度越高；其中</a:t>
            </a:r>
            <a:r>
              <a:rPr lang="en-US" altLang="zh-TW" dirty="0"/>
              <a:t>THOM</a:t>
            </a:r>
            <a:r>
              <a:rPr lang="zh-TW" altLang="en-US" dirty="0"/>
              <a:t>有最大的</a:t>
            </a:r>
            <a:r>
              <a:rPr lang="en-US" altLang="zh-TW" dirty="0"/>
              <a:t>FSS</a:t>
            </a:r>
            <a:r>
              <a:rPr lang="zh-TW" altLang="en-US" dirty="0"/>
              <a:t>，而</a:t>
            </a:r>
            <a:r>
              <a:rPr lang="en-US" altLang="zh-TW" dirty="0"/>
              <a:t>P3</a:t>
            </a:r>
            <a:r>
              <a:rPr lang="zh-TW" altLang="en-US" dirty="0"/>
              <a:t>則是最低，例外雖然在</a:t>
            </a:r>
            <a:r>
              <a:rPr lang="en-US" altLang="zh-TW" dirty="0"/>
              <a:t>40dBz</a:t>
            </a:r>
            <a:r>
              <a:rPr lang="zh-TW" altLang="en-US" dirty="0"/>
              <a:t>中</a:t>
            </a:r>
            <a:r>
              <a:rPr lang="en-US" altLang="zh-TW" dirty="0"/>
              <a:t>(</a:t>
            </a:r>
            <a:r>
              <a:rPr lang="zh-TW" altLang="en-US" dirty="0"/>
              <a:t>對流區</a:t>
            </a:r>
            <a:r>
              <a:rPr lang="en-US" altLang="zh-TW" dirty="0"/>
              <a:t>)THOM</a:t>
            </a:r>
            <a:r>
              <a:rPr lang="zh-TW" altLang="en-US" dirty="0"/>
              <a:t>和</a:t>
            </a:r>
            <a:r>
              <a:rPr lang="en-US" altLang="zh-TW" dirty="0"/>
              <a:t>P3</a:t>
            </a:r>
            <a:r>
              <a:rPr lang="zh-TW" altLang="en-US" dirty="0"/>
              <a:t>有比較好的預報，但僅限於擁有較高覆蓋臨域的時候。另外在對流線中雨</a:t>
            </a:r>
            <a:r>
              <a:rPr lang="en-US" altLang="zh-TW" dirty="0"/>
              <a:t>40dBz</a:t>
            </a:r>
            <a:r>
              <a:rPr lang="zh-TW" altLang="en-US" dirty="0"/>
              <a:t>都有明顯反映</a:t>
            </a:r>
            <a:r>
              <a:rPr lang="en-US" altLang="zh-TW" dirty="0"/>
              <a:t>NSSL</a:t>
            </a:r>
            <a:r>
              <a:rPr lang="zh-TW" altLang="en-US" dirty="0"/>
              <a:t>的對流覆蓋區域是最小的；但是</a:t>
            </a:r>
            <a:r>
              <a:rPr lang="en-US" altLang="zh-TW" dirty="0"/>
              <a:t>MORR</a:t>
            </a:r>
            <a:r>
              <a:rPr lang="zh-TW" altLang="en-US" dirty="0"/>
              <a:t> </a:t>
            </a:r>
            <a:r>
              <a:rPr lang="en-US" altLang="zh-TW" dirty="0"/>
              <a:t>NSSL</a:t>
            </a:r>
            <a:r>
              <a:rPr lang="zh-TW" altLang="en-US" dirty="0"/>
              <a:t>在</a:t>
            </a:r>
            <a:r>
              <a:rPr lang="en-US" altLang="zh-TW" dirty="0"/>
              <a:t>convection line</a:t>
            </a:r>
            <a:r>
              <a:rPr lang="zh-TW" altLang="en-US" dirty="0"/>
              <a:t>中當臨域變寬時，其增幅較全季節明顯，有可能是因為縮小了驗證區域，對流區域覆蓋率預測過高。</a:t>
            </a:r>
            <a:endParaRPr lang="en-US" altLang="zh-TW" dirty="0"/>
          </a:p>
          <a:p>
            <a:pPr marL="228600" indent="-228600">
              <a:buAutoNum type="arabicPeriod"/>
            </a:pPr>
            <a:r>
              <a:rPr lang="zh-TW" altLang="en-US" dirty="0"/>
              <a:t>盡管</a:t>
            </a:r>
            <a:r>
              <a:rPr lang="en-US" altLang="zh-TW" dirty="0"/>
              <a:t>NSSL</a:t>
            </a:r>
            <a:r>
              <a:rPr lang="zh-TW" altLang="en-US" dirty="0"/>
              <a:t>全季</a:t>
            </a:r>
            <a:r>
              <a:rPr lang="en-US" altLang="zh-TW" dirty="0"/>
              <a:t>FSS</a:t>
            </a:r>
            <a:r>
              <a:rPr lang="zh-TW" altLang="en-US" dirty="0"/>
              <a:t>最高，但</a:t>
            </a:r>
            <a:r>
              <a:rPr lang="en-US" altLang="zh-TW" dirty="0"/>
              <a:t>MORR</a:t>
            </a:r>
            <a:r>
              <a:rPr lang="zh-TW" altLang="en-US" dirty="0"/>
              <a:t>弱降水</a:t>
            </a:r>
            <a:r>
              <a:rPr lang="en-US" altLang="zh-TW" dirty="0"/>
              <a:t>FSS</a:t>
            </a:r>
            <a:r>
              <a:rPr lang="zh-TW" altLang="en-US" dirty="0"/>
              <a:t>較高。除了</a:t>
            </a:r>
            <a:r>
              <a:rPr lang="en-US" altLang="zh-TW" dirty="0"/>
              <a:t>P3</a:t>
            </a:r>
            <a:r>
              <a:rPr lang="zh-TW" altLang="en-US" dirty="0"/>
              <a:t>在小區域內的表現比較糟糕外，全季節的弱降水表現四種物理參數化都較佳，也間接反映在對流線的預報中，而對流線預報中</a:t>
            </a:r>
            <a:r>
              <a:rPr lang="en-US" altLang="zh-TW" dirty="0"/>
              <a:t>P3</a:t>
            </a:r>
            <a:r>
              <a:rPr lang="zh-TW" altLang="en-US" dirty="0"/>
              <a:t>也有所改善。全季和對流線的強降水都筆名</a:t>
            </a:r>
            <a:r>
              <a:rPr lang="en-US" altLang="zh-TW" dirty="0"/>
              <a:t>NSSL</a:t>
            </a:r>
            <a:r>
              <a:rPr lang="zh-TW" altLang="en-US" dirty="0"/>
              <a:t>觀測到與強降水最吻合，其他表現都較差，因為強降水與對流區</a:t>
            </a:r>
            <a:r>
              <a:rPr lang="en-US" altLang="zh-TW" dirty="0"/>
              <a:t>(40dBz)</a:t>
            </a:r>
            <a:r>
              <a:rPr lang="zh-TW" altLang="en-US" dirty="0"/>
              <a:t>類似，需要較大的驗證尺度。</a:t>
            </a:r>
            <a:r>
              <a:rPr lang="en-US" altLang="zh-TW" dirty="0"/>
              <a:t>MORR</a:t>
            </a:r>
            <a:r>
              <a:rPr lang="zh-TW" altLang="en-US" dirty="0"/>
              <a:t>和</a:t>
            </a:r>
            <a:r>
              <a:rPr lang="en-US" altLang="zh-TW" dirty="0"/>
              <a:t>THOM</a:t>
            </a:r>
            <a:r>
              <a:rPr lang="zh-TW" altLang="en-US" dirty="0"/>
              <a:t>的實驗改進了對流線強降水的</a:t>
            </a:r>
            <a:r>
              <a:rPr lang="en-US" altLang="zh-TW" dirty="0"/>
              <a:t>FSS</a:t>
            </a:r>
            <a:r>
              <a:rPr lang="zh-TW" altLang="en-US" dirty="0"/>
              <a:t>，當驗證區域縮小到強對流區時，對流線降水</a:t>
            </a:r>
            <a:r>
              <a:rPr lang="en-US" altLang="zh-TW" dirty="0"/>
              <a:t>FSS</a:t>
            </a:r>
            <a:r>
              <a:rPr lang="zh-TW" altLang="en-US" dirty="0"/>
              <a:t>會大於全季</a:t>
            </a:r>
            <a:r>
              <a:rPr lang="en-US" altLang="zh-TW" dirty="0"/>
              <a:t>FSS</a:t>
            </a:r>
            <a:r>
              <a:rPr lang="zh-TW" altLang="en-US" dirty="0"/>
              <a:t>。</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9</a:t>
            </a:fld>
            <a:endParaRPr lang="zh-TW" altLang="en-US"/>
          </a:p>
        </p:txBody>
      </p:sp>
    </p:spTree>
    <p:extLst>
      <p:ext uri="{BB962C8B-B14F-4D97-AF65-F5344CB8AC3E}">
        <p14:creationId xmlns:p14="http://schemas.microsoft.com/office/powerpoint/2010/main" val="2520103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TW" altLang="en-US" dirty="0"/>
              <a:t>接下來，作者想要圖像化去觀察為什麼會造成不同物理方案上會有</a:t>
            </a:r>
            <a:r>
              <a:rPr lang="en-US" altLang="zh-TW" dirty="0"/>
              <a:t>ETS</a:t>
            </a:r>
            <a:r>
              <a:rPr lang="zh-TW" altLang="en-US" dirty="0"/>
              <a:t>等計算上的差異</a:t>
            </a:r>
            <a:endParaRPr lang="en-US" altLang="zh-TW" dirty="0"/>
          </a:p>
          <a:p>
            <a:pPr marL="228600" indent="-228600">
              <a:buAutoNum type="arabicPeriod"/>
            </a:pPr>
            <a:r>
              <a:rPr lang="zh-TW" altLang="en-US" dirty="0"/>
              <a:t>這張圖為臨界值覆蓋範圍</a:t>
            </a:r>
            <a:r>
              <a:rPr lang="en-US" altLang="zh-TW" dirty="0"/>
              <a:t>(</a:t>
            </a:r>
            <a:r>
              <a:rPr lang="zh-TW" altLang="en-US" dirty="0"/>
              <a:t>百分比</a:t>
            </a:r>
            <a:r>
              <a:rPr lang="en-US" altLang="zh-TW" dirty="0"/>
              <a:t>)</a:t>
            </a:r>
            <a:r>
              <a:rPr lang="zh-TW" altLang="en-US" dirty="0"/>
              <a:t>顏色代表不同參數化方案、黑色代表實際觀測得到的範圍。使用的是</a:t>
            </a:r>
            <a:r>
              <a:rPr lang="en-US" altLang="zh-TW" dirty="0"/>
              <a:t>0100UTC</a:t>
            </a:r>
            <a:r>
              <a:rPr lang="zh-TW" altLang="en-US" dirty="0"/>
              <a:t>的時間，因為這個時間預報的</a:t>
            </a:r>
            <a:r>
              <a:rPr lang="en-US" altLang="zh-TW" dirty="0"/>
              <a:t>ETS</a:t>
            </a:r>
            <a:r>
              <a:rPr lang="zh-TW" altLang="en-US" dirty="0"/>
              <a:t>是最高的</a:t>
            </a:r>
            <a:endParaRPr lang="en-US" altLang="zh-TW" dirty="0"/>
          </a:p>
          <a:p>
            <a:pPr marL="228600" indent="-228600">
              <a:buAutoNum type="arabicPeriod"/>
            </a:pPr>
            <a:r>
              <a:rPr lang="zh-TW" altLang="en-US" dirty="0"/>
              <a:t>在全季與對流線預測中</a:t>
            </a:r>
            <a:r>
              <a:rPr lang="en-US" altLang="zh-TW" dirty="0"/>
              <a:t>MORR</a:t>
            </a:r>
            <a:r>
              <a:rPr lang="zh-TW" altLang="en-US" dirty="0"/>
              <a:t>和</a:t>
            </a:r>
            <a:r>
              <a:rPr lang="en-US" altLang="zh-TW" dirty="0"/>
              <a:t>NSSL</a:t>
            </a:r>
            <a:r>
              <a:rPr lang="zh-TW" altLang="en-US" dirty="0"/>
              <a:t>過預報區域較大，但隨著時間減少</a:t>
            </a:r>
            <a:r>
              <a:rPr lang="en-US" altLang="zh-TW" dirty="0"/>
              <a:t>(</a:t>
            </a:r>
            <a:r>
              <a:rPr lang="zh-TW" altLang="en-US" dirty="0"/>
              <a:t>這邊沒放</a:t>
            </a:r>
            <a:r>
              <a:rPr lang="en-US" altLang="zh-TW" dirty="0"/>
              <a:t>)</a:t>
            </a:r>
            <a:r>
              <a:rPr lang="zh-TW" altLang="en-US" dirty="0"/>
              <a:t>，其過預報面積有減少，從前面</a:t>
            </a:r>
            <a:r>
              <a:rPr lang="en-US" altLang="zh-TW" dirty="0"/>
              <a:t>FBIAS</a:t>
            </a:r>
            <a:r>
              <a:rPr lang="zh-TW" altLang="en-US" dirty="0"/>
              <a:t>的圖也可以看到這個趨勢；</a:t>
            </a:r>
            <a:r>
              <a:rPr lang="zh-CN" altLang="en-US" dirty="0"/>
              <a:t>在 </a:t>
            </a:r>
            <a:r>
              <a:rPr lang="en-US" altLang="zh-CN" dirty="0"/>
              <a:t>P3 </a:t>
            </a:r>
            <a:r>
              <a:rPr lang="zh-CN" altLang="en-US" dirty="0"/>
              <a:t>試驗中，風暴的總體覆蓋範圍最小，而相對於其他試驗往往比較零碎，這在觀測資料中是看不到的（如圖 </a:t>
            </a:r>
            <a:r>
              <a:rPr lang="en-US" altLang="zh-CN" dirty="0"/>
              <a:t>6d</a:t>
            </a:r>
            <a:r>
              <a:rPr lang="zh-CN" altLang="en-US" dirty="0"/>
              <a:t>）。這與該實驗最大的全季節和對流線預測偏差以及最低的全季節 </a:t>
            </a:r>
            <a:r>
              <a:rPr lang="en-US" altLang="zh-CN" dirty="0"/>
              <a:t>ETS </a:t>
            </a:r>
            <a:r>
              <a:rPr lang="zh-CN" altLang="en-US" dirty="0"/>
              <a:t>是一致的</a:t>
            </a:r>
            <a:r>
              <a:rPr lang="zh-TW" altLang="en-US" dirty="0"/>
              <a:t>。</a:t>
            </a:r>
            <a:endParaRPr lang="en-US" altLang="zh-TW" dirty="0"/>
          </a:p>
          <a:p>
            <a:pPr marL="228600" indent="-228600">
              <a:buAutoNum type="arabicPeriod"/>
            </a:pPr>
            <a:r>
              <a:rPr lang="zh-TW" altLang="en-US" dirty="0"/>
              <a:t>作者推測，</a:t>
            </a:r>
            <a:r>
              <a:rPr lang="en-US" altLang="zh-TW" dirty="0"/>
              <a:t>MORR</a:t>
            </a:r>
            <a:r>
              <a:rPr lang="zh-TW" altLang="en-US" dirty="0"/>
              <a:t>具有最大的覆蓋面積，可能是因為方案中使用</a:t>
            </a:r>
            <a:r>
              <a:rPr lang="en-US" altLang="zh-TW" dirty="0"/>
              <a:t>single slow-scheme</a:t>
            </a:r>
            <a:r>
              <a:rPr lang="zh-TW" altLang="en-US" dirty="0"/>
              <a:t>的</a:t>
            </a:r>
            <a:r>
              <a:rPr lang="en-US" altLang="zh-TW" dirty="0"/>
              <a:t>graupel-like rimed ice category</a:t>
            </a:r>
            <a:r>
              <a:rPr lang="zh-TW" altLang="en-US" dirty="0"/>
              <a:t>緣故，導致</a:t>
            </a:r>
            <a:r>
              <a:rPr lang="zh-CN" altLang="en-US" dirty="0"/>
              <a:t>更容易產生更快的上升氣流噴射和水平平流</a:t>
            </a:r>
            <a:r>
              <a:rPr lang="zh-TW" altLang="en-US" dirty="0"/>
              <a:t>；而</a:t>
            </a:r>
            <a:r>
              <a:rPr lang="en-US" altLang="zh-TW" dirty="0"/>
              <a:t>P3</a:t>
            </a:r>
            <a:r>
              <a:rPr lang="zh-TW" altLang="en-US" dirty="0"/>
              <a:t>則是因為本實驗使用的方案中，限制了平均冰的大小，因此使冰的成長有所限制，導致產生出來的雷達迴波較低；另外前面有提到</a:t>
            </a:r>
            <a:r>
              <a:rPr lang="en-US" altLang="zh-TW" dirty="0"/>
              <a:t>FSS</a:t>
            </a:r>
            <a:r>
              <a:rPr lang="zh-TW" altLang="en-US" dirty="0"/>
              <a:t>最好的分數是</a:t>
            </a:r>
            <a:r>
              <a:rPr lang="en-US" altLang="zh-TW" dirty="0"/>
              <a:t>THOM</a:t>
            </a:r>
            <a:r>
              <a:rPr lang="zh-TW" altLang="en-US" dirty="0"/>
              <a:t>，作者認為可能是因為</a:t>
            </a:r>
            <a:r>
              <a:rPr lang="en-US" altLang="zh-TW" dirty="0"/>
              <a:t>MORR</a:t>
            </a:r>
            <a:r>
              <a:rPr lang="zh-TW" altLang="en-US" dirty="0"/>
              <a:t>和</a:t>
            </a:r>
            <a:r>
              <a:rPr lang="en-US" altLang="zh-TW" dirty="0"/>
              <a:t>NSSL</a:t>
            </a:r>
            <a:r>
              <a:rPr lang="zh-TW" altLang="en-US" dirty="0"/>
              <a:t>都有過預報的問題，才導致分數較</a:t>
            </a:r>
            <a:r>
              <a:rPr lang="en-US" altLang="zh-TW" dirty="0"/>
              <a:t>THOM</a:t>
            </a:r>
            <a:r>
              <a:rPr lang="zh-TW" altLang="en-US" dirty="0"/>
              <a:t>略低。</a:t>
            </a:r>
            <a:endParaRPr lang="en-US" altLang="zh-TW" dirty="0"/>
          </a:p>
          <a:p>
            <a:pPr marL="228600" indent="-228600">
              <a:buAutoNum type="arabicPeriod"/>
            </a:pPr>
            <a:endParaRPr lang="en-US" altLang="zh-TW" dirty="0"/>
          </a:p>
          <a:p>
            <a:pPr marL="228600" indent="-228600">
              <a:buAutoNum type="arabicPeriod"/>
            </a:pPr>
            <a:r>
              <a:rPr lang="zh-TW" altLang="en-US" dirty="0"/>
              <a:t>當我們提高回波數值，可以發現</a:t>
            </a:r>
            <a:r>
              <a:rPr lang="en-US" altLang="zh-TW" dirty="0"/>
              <a:t>MORR</a:t>
            </a:r>
            <a:r>
              <a:rPr lang="zh-TW" altLang="en-US" dirty="0"/>
              <a:t>和</a:t>
            </a:r>
            <a:r>
              <a:rPr lang="en-US" altLang="zh-TW" dirty="0"/>
              <a:t>NSSL</a:t>
            </a:r>
            <a:r>
              <a:rPr lang="zh-TW" altLang="en-US" dirty="0"/>
              <a:t>過預報區域仍然較大，由於這兩個方案對於</a:t>
            </a:r>
            <a:r>
              <a:rPr lang="en-US" altLang="zh-TW" dirty="0"/>
              <a:t>hydrometeor size sorting</a:t>
            </a:r>
            <a:r>
              <a:rPr lang="zh-TW" altLang="en-US" dirty="0"/>
              <a:t>和</a:t>
            </a:r>
            <a:r>
              <a:rPr lang="en-US" altLang="zh-TW" dirty="0"/>
              <a:t>graupel</a:t>
            </a:r>
            <a:r>
              <a:rPr lang="zh-TW" altLang="en-US" dirty="0"/>
              <a:t>的建置，導致其雷達回波較高。</a:t>
            </a:r>
            <a:endParaRPr lang="en-US" altLang="zh-TW" dirty="0"/>
          </a:p>
          <a:p>
            <a:pPr marL="228600" indent="-228600">
              <a:buAutoNum type="arabicPeriod"/>
            </a:pPr>
            <a:r>
              <a:rPr lang="zh-TW" altLang="en-US" dirty="0"/>
              <a:t>而另外兩個較低的預報，</a:t>
            </a:r>
            <a:r>
              <a:rPr lang="en-US" altLang="zh-TW" dirty="0"/>
              <a:t>P3</a:t>
            </a:r>
            <a:r>
              <a:rPr lang="zh-TW" altLang="en-US" dirty="0"/>
              <a:t>是透過</a:t>
            </a:r>
            <a:r>
              <a:rPr lang="en-US" altLang="zh-TW" dirty="0"/>
              <a:t>riming(</a:t>
            </a:r>
            <a:r>
              <a:rPr lang="zh-TW" altLang="en-US" dirty="0"/>
              <a:t>霧淞化</a:t>
            </a:r>
            <a:r>
              <a:rPr lang="en-US" altLang="zh-TW" dirty="0"/>
              <a:t>)</a:t>
            </a:r>
            <a:r>
              <a:rPr lang="zh-TW" altLang="en-US" dirty="0"/>
              <a:t>去限制顆粒生長，但其實很複雜，簡單來講對於更大風暴範圍</a:t>
            </a:r>
            <a:r>
              <a:rPr lang="en-US" altLang="zh-TW" dirty="0"/>
              <a:t>P3</a:t>
            </a:r>
            <a:r>
              <a:rPr lang="zh-TW" altLang="en-US" dirty="0"/>
              <a:t>的預報能力是較差的，</a:t>
            </a:r>
            <a:r>
              <a:rPr lang="en-US" altLang="zh-TW" dirty="0"/>
              <a:t>THOM</a:t>
            </a:r>
            <a:r>
              <a:rPr lang="zh-TW" altLang="en-US" dirty="0"/>
              <a:t>則是</a:t>
            </a:r>
            <a:r>
              <a:rPr lang="en-US" altLang="zh-TW" dirty="0"/>
              <a:t>The Thompson scheme’s modeling of rimed ice as a single-moment graupel–hail hybrid category combined with fast rimed ice fall speed for large particles precludes large hail reflectivity coverage, as well as enhanced graupel horizontal advection in its experiment. </a:t>
            </a:r>
            <a:r>
              <a:rPr lang="zh-TW" altLang="en-US" dirty="0"/>
              <a:t>導致預報較低。</a:t>
            </a:r>
            <a:endParaRPr lang="en-US" altLang="zh-TW" dirty="0"/>
          </a:p>
          <a:p>
            <a:pPr marL="228600" indent="-228600">
              <a:buAutoNum type="arabicPeriod"/>
            </a:pPr>
            <a:r>
              <a:rPr lang="zh-TW" altLang="en-US" dirty="0"/>
              <a:t>總之後續兩者也在後來的文獻中逐步改進，</a:t>
            </a:r>
            <a:r>
              <a:rPr lang="zh-CN" altLang="en-US" dirty="0"/>
              <a:t>無論如何，與 </a:t>
            </a:r>
            <a:r>
              <a:rPr lang="en-US" altLang="zh-CN" dirty="0"/>
              <a:t>THOM </a:t>
            </a:r>
            <a:r>
              <a:rPr lang="zh-CN" altLang="en-US" dirty="0"/>
              <a:t>和 </a:t>
            </a:r>
            <a:r>
              <a:rPr lang="en-US" altLang="zh-CN" dirty="0"/>
              <a:t>P3 </a:t>
            </a:r>
            <a:r>
              <a:rPr lang="zh-CN" altLang="en-US" dirty="0"/>
              <a:t>相比，</a:t>
            </a:r>
            <a:r>
              <a:rPr lang="en-US" altLang="zh-CN" dirty="0"/>
              <a:t>MORR </a:t>
            </a:r>
            <a:r>
              <a:rPr lang="zh-CN" altLang="en-US" dirty="0"/>
              <a:t>和 </a:t>
            </a:r>
            <a:r>
              <a:rPr lang="en-US" altLang="zh-CN" dirty="0"/>
              <a:t>NSSL </a:t>
            </a:r>
            <a:r>
              <a:rPr lang="zh-CN" altLang="en-US" dirty="0"/>
              <a:t>試驗中明顯的對流區域覆蓋過大降低了其 </a:t>
            </a:r>
            <a:r>
              <a:rPr lang="en-US" altLang="zh-CN" dirty="0"/>
              <a:t>FSS</a:t>
            </a:r>
            <a:r>
              <a:rPr lang="en-US" altLang="zh-TW" dirty="0"/>
              <a:t>(</a:t>
            </a:r>
            <a:r>
              <a:rPr lang="zh-CN" altLang="en-US" dirty="0"/>
              <a:t>圖 </a:t>
            </a:r>
            <a:r>
              <a:rPr lang="en-US" altLang="zh-CN" dirty="0"/>
              <a:t>5c,d</a:t>
            </a:r>
            <a:r>
              <a:rPr lang="en-US" altLang="zh-TW" dirty="0"/>
              <a:t>)</a:t>
            </a:r>
            <a:r>
              <a:rPr lang="zh-CN" altLang="en-US" dirty="0"/>
              <a:t>。</a:t>
            </a:r>
            <a:endParaRPr lang="en-US" altLang="zh-CN" dirty="0"/>
          </a:p>
          <a:p>
            <a:pPr marL="228600" indent="-228600">
              <a:buAutoNum type="arabicPeriod"/>
            </a:pPr>
            <a:endParaRPr lang="en-US" altLang="zh-TW" dirty="0"/>
          </a:p>
          <a:p>
            <a:pPr marL="228600" indent="-228600">
              <a:buAutoNum type="arabicPeriod"/>
            </a:pPr>
            <a:r>
              <a:rPr lang="zh-TW" altLang="en-US" dirty="0"/>
              <a:t>在</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10</a:t>
            </a:fld>
            <a:endParaRPr lang="zh-TW" altLang="en-US"/>
          </a:p>
        </p:txBody>
      </p:sp>
    </p:spTree>
    <p:extLst>
      <p:ext uri="{BB962C8B-B14F-4D97-AF65-F5344CB8AC3E}">
        <p14:creationId xmlns:p14="http://schemas.microsoft.com/office/powerpoint/2010/main" val="5711532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228600" indent="-228600">
              <a:buAutoNum type="arabicPeriod"/>
            </a:pPr>
            <a:r>
              <a:rPr lang="zh-CN" altLang="en-US" dirty="0"/>
              <a:t>在 </a:t>
            </a:r>
            <a:r>
              <a:rPr lang="en-US" altLang="zh-CN" dirty="0"/>
              <a:t>P3 </a:t>
            </a:r>
            <a:r>
              <a:rPr lang="zh-CN" altLang="en-US" dirty="0"/>
              <a:t>和 </a:t>
            </a:r>
            <a:r>
              <a:rPr lang="en-US" altLang="zh-CN" dirty="0"/>
              <a:t>THOM </a:t>
            </a:r>
            <a:r>
              <a:rPr lang="zh-CN" altLang="en-US" dirty="0"/>
              <a:t>試驗中，</a:t>
            </a:r>
            <a:r>
              <a:rPr lang="en-US" altLang="zh-CN" dirty="0"/>
              <a:t>0100 UTC </a:t>
            </a:r>
            <a:r>
              <a:rPr lang="zh-CN" altLang="en-US" dirty="0"/>
              <a:t>時整個對流線的系統性小降水區域預報不足最為明顯（圖 </a:t>
            </a:r>
            <a:r>
              <a:rPr lang="en-US" altLang="zh-CN" dirty="0"/>
              <a:t>6i-l</a:t>
            </a:r>
            <a:r>
              <a:rPr lang="zh-CN" altLang="en-US" dirty="0"/>
              <a:t>），這與它們的偏差（圖 </a:t>
            </a:r>
            <a:r>
              <a:rPr lang="en-US" altLang="zh-CN" dirty="0"/>
              <a:t>3f </a:t>
            </a:r>
            <a:r>
              <a:rPr lang="zh-CN" altLang="en-US" dirty="0"/>
              <a:t>和圖 </a:t>
            </a:r>
            <a:r>
              <a:rPr lang="en-US" altLang="zh-CN" dirty="0"/>
              <a:t>4l t = 0100 UTC</a:t>
            </a:r>
            <a:r>
              <a:rPr lang="zh-CN" altLang="en-US" dirty="0"/>
              <a:t>）和 </a:t>
            </a:r>
            <a:r>
              <a:rPr lang="en-US" altLang="zh-CN" dirty="0"/>
              <a:t>P3 </a:t>
            </a:r>
            <a:r>
              <a:rPr lang="zh-CN" altLang="en-US" dirty="0"/>
              <a:t>的最低 </a:t>
            </a:r>
            <a:r>
              <a:rPr lang="en-US" altLang="zh-CN" dirty="0"/>
              <a:t>FSS</a:t>
            </a:r>
            <a:r>
              <a:rPr lang="zh-CN" altLang="en-US" dirty="0"/>
              <a:t>（圖 </a:t>
            </a:r>
            <a:r>
              <a:rPr lang="en-US" altLang="zh-CN" dirty="0"/>
              <a:t>5e,f</a:t>
            </a:r>
            <a:r>
              <a:rPr lang="zh-CN" altLang="en-US" dirty="0"/>
              <a:t>）相一致。</a:t>
            </a:r>
            <a:r>
              <a:rPr lang="en-US" altLang="zh-CN" dirty="0"/>
              <a:t>THOM</a:t>
            </a:r>
            <a:r>
              <a:rPr lang="zh-TW" altLang="en-US" dirty="0"/>
              <a:t>方案</a:t>
            </a:r>
            <a:r>
              <a:rPr lang="zh-CN" altLang="en-US" dirty="0"/>
              <a:t>已知的高產雪量偏差會降低其相對於其他方案的冰通量，從而降低其試驗中的降水量。在四個對流線案例中，</a:t>
            </a:r>
            <a:r>
              <a:rPr lang="en-US" altLang="zh-CN" dirty="0"/>
              <a:t>MORR </a:t>
            </a:r>
            <a:r>
              <a:rPr lang="zh-CN" altLang="en-US" dirty="0"/>
              <a:t>和 </a:t>
            </a:r>
            <a:r>
              <a:rPr lang="en-US" altLang="zh-CN" dirty="0"/>
              <a:t>NSSL </a:t>
            </a:r>
            <a:r>
              <a:rPr lang="zh-CN" altLang="en-US" dirty="0"/>
              <a:t>實驗對其中三個案例的預測最初偏高，之後轉向預測偏低（圖中未顯示）。</a:t>
            </a:r>
            <a:r>
              <a:rPr lang="en-US" altLang="zh-CN" dirty="0"/>
              <a:t>NSSL </a:t>
            </a:r>
            <a:r>
              <a:rPr lang="zh-CN" altLang="en-US" dirty="0"/>
              <a:t>試驗中的小降水覆蓋率比 </a:t>
            </a:r>
            <a:r>
              <a:rPr lang="en-US" altLang="zh-CN" dirty="0"/>
              <a:t>MORR </a:t>
            </a:r>
            <a:r>
              <a:rPr lang="zh-CN" altLang="en-US" dirty="0"/>
              <a:t>減少得更快，這與 </a:t>
            </a:r>
            <a:r>
              <a:rPr lang="en-US" altLang="zh-CN" dirty="0"/>
              <a:t>MORR </a:t>
            </a:r>
            <a:r>
              <a:rPr lang="zh-CN" altLang="en-US" dirty="0"/>
              <a:t>的全季小降水 </a:t>
            </a:r>
            <a:r>
              <a:rPr lang="en-US" altLang="zh-CN" dirty="0"/>
              <a:t>ETS </a:t>
            </a:r>
            <a:r>
              <a:rPr lang="zh-CN" altLang="en-US" dirty="0"/>
              <a:t>在後期超過 </a:t>
            </a:r>
            <a:r>
              <a:rPr lang="en-US" altLang="zh-CN" dirty="0"/>
              <a:t>NSSL </a:t>
            </a:r>
            <a:r>
              <a:rPr lang="zh-CN" altLang="en-US" dirty="0"/>
              <a:t>是一致的（圖 </a:t>
            </a:r>
            <a:r>
              <a:rPr lang="en-US" altLang="zh-CN" dirty="0"/>
              <a:t>4i</a:t>
            </a:r>
            <a:r>
              <a:rPr lang="zh-CN" altLang="en-US" dirty="0"/>
              <a:t>）。這也解釋了為什麼考慮到持續預測不足，</a:t>
            </a:r>
            <a:r>
              <a:rPr lang="en-US" altLang="zh-CN" dirty="0"/>
              <a:t>MORR </a:t>
            </a:r>
            <a:r>
              <a:rPr lang="zh-CN" altLang="en-US" dirty="0"/>
              <a:t>試驗在這些情況下通常產生最高的 </a:t>
            </a:r>
            <a:r>
              <a:rPr lang="en-US" altLang="zh-CN" dirty="0"/>
              <a:t>FSSs</a:t>
            </a:r>
            <a:r>
              <a:rPr lang="zh-CN" altLang="en-US" dirty="0"/>
              <a:t>（圖 </a:t>
            </a:r>
            <a:r>
              <a:rPr lang="en-US" altLang="zh-CN" dirty="0"/>
              <a:t>5f</a:t>
            </a:r>
            <a:r>
              <a:rPr lang="zh-CN" altLang="en-US" dirty="0"/>
              <a:t>）。</a:t>
            </a:r>
            <a:endParaRPr lang="en-US" altLang="zh-CN" dirty="0"/>
          </a:p>
          <a:p>
            <a:pPr marL="228600" indent="-228600">
              <a:buAutoNum type="arabicPeriod"/>
            </a:pPr>
            <a:r>
              <a:rPr lang="zh-CN" altLang="en-US" dirty="0"/>
              <a:t>加強向下降水通量是所有微物理方案在其實驗中需要改進的地方，特別是</a:t>
            </a:r>
            <a:r>
              <a:rPr lang="zh-TW" altLang="en-US" dirty="0"/>
              <a:t>落速</a:t>
            </a:r>
            <a:r>
              <a:rPr lang="zh-CN" altLang="en-US" dirty="0"/>
              <a:t>和</a:t>
            </a:r>
            <a:r>
              <a:rPr lang="en-US" altLang="zh-CN" dirty="0"/>
              <a:t>rime representation</a:t>
            </a:r>
            <a:r>
              <a:rPr lang="en-US" altLang="zh-TW" dirty="0"/>
              <a:t>(</a:t>
            </a:r>
            <a:r>
              <a:rPr lang="zh-TW" altLang="en-US" dirty="0"/>
              <a:t>霧淞</a:t>
            </a:r>
            <a:r>
              <a:rPr lang="en-US" altLang="zh-TW" dirty="0"/>
              <a:t>)</a:t>
            </a:r>
            <a:r>
              <a:rPr lang="zh-CN" altLang="en-US" dirty="0"/>
              <a:t>（</a:t>
            </a:r>
            <a:r>
              <a:rPr lang="en-US" altLang="zh-CN" dirty="0"/>
              <a:t>graupel-like and/or hail-like categories or within the P3 scheme’s ice PSD, snow versus rimed ice mass production</a:t>
            </a:r>
            <a:r>
              <a:rPr lang="zh-CN" altLang="en-US" dirty="0"/>
              <a:t>），儘管修改可能會削弱風暴覆蓋範圍預測。</a:t>
            </a:r>
            <a:r>
              <a:rPr lang="zh-TW" altLang="en-US" dirty="0"/>
              <a:t>作者也有提到後續</a:t>
            </a:r>
            <a:r>
              <a:rPr lang="en-US" altLang="zh-TW" dirty="0"/>
              <a:t>P3</a:t>
            </a:r>
            <a:r>
              <a:rPr lang="zh-TW" altLang="en-US" dirty="0"/>
              <a:t>和</a:t>
            </a:r>
            <a:r>
              <a:rPr lang="en-US" altLang="zh-TW" dirty="0"/>
              <a:t>THOM</a:t>
            </a:r>
            <a:r>
              <a:rPr lang="zh-TW" altLang="en-US" dirty="0"/>
              <a:t>可能已經改善了，但這篇實驗製作時還沒有使用</a:t>
            </a:r>
            <a:endParaRPr lang="en-US" altLang="zh-TW" dirty="0"/>
          </a:p>
          <a:p>
            <a:pPr marL="228600" indent="-228600">
              <a:buAutoNum type="arabicPeriod"/>
            </a:pPr>
            <a:endParaRPr lang="en-US" altLang="zh-TW" dirty="0"/>
          </a:p>
          <a:p>
            <a:pPr marL="228600" indent="-228600">
              <a:buAutoNum type="arabicPeriod"/>
            </a:pPr>
            <a:r>
              <a:rPr lang="zh-CN" altLang="en-US" dirty="0"/>
              <a:t>強降水被大大低估了（圖 </a:t>
            </a:r>
            <a:r>
              <a:rPr lang="en-US" altLang="zh-CN" dirty="0"/>
              <a:t>6m-p</a:t>
            </a:r>
            <a:r>
              <a:rPr lang="zh-CN" altLang="en-US" dirty="0"/>
              <a:t>）</a:t>
            </a:r>
            <a:r>
              <a:rPr lang="zh-TW" altLang="en-US" dirty="0"/>
              <a:t>，這可能與</a:t>
            </a:r>
            <a:r>
              <a:rPr lang="en-US" altLang="zh-TW" dirty="0"/>
              <a:t>scheme’s hail flux</a:t>
            </a:r>
            <a:r>
              <a:rPr lang="zh-TW" altLang="en-US" dirty="0"/>
              <a:t>有關</a:t>
            </a:r>
          </a:p>
        </p:txBody>
      </p:sp>
      <p:sp>
        <p:nvSpPr>
          <p:cNvPr id="4" name="投影片編號版面配置區 3"/>
          <p:cNvSpPr>
            <a:spLocks noGrp="1"/>
          </p:cNvSpPr>
          <p:nvPr>
            <p:ph type="sldNum" sz="quarter" idx="5"/>
          </p:nvPr>
        </p:nvSpPr>
        <p:spPr/>
        <p:txBody>
          <a:bodyPr/>
          <a:lstStyle/>
          <a:p>
            <a:fld id="{FE8D4A2C-963C-489D-9618-E1F1E272E7F9}" type="slidenum">
              <a:rPr lang="zh-TW" altLang="en-US" smtClean="0"/>
              <a:t>11</a:t>
            </a:fld>
            <a:endParaRPr lang="zh-TW" altLang="en-US"/>
          </a:p>
        </p:txBody>
      </p:sp>
    </p:spTree>
    <p:extLst>
      <p:ext uri="{BB962C8B-B14F-4D97-AF65-F5344CB8AC3E}">
        <p14:creationId xmlns:p14="http://schemas.microsoft.com/office/powerpoint/2010/main" val="22475161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F357CB-7D9E-4D17-BD74-449F92B4E84F}"/>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BC398876-A54D-4B61-8BB0-9D3A02B05D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A23297E0-B973-465A-B4E5-A664A05421C3}"/>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26898117-04F1-4DE9-8650-FA5D6B4BAF8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FFD61A6B-0276-4DB3-BC06-460662750F76}"/>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14296145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C27C68B-2469-4ED7-ACB1-7C736E2A5275}"/>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65E93061-0F8D-40C6-9830-9252028895E7}"/>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8FB59476-CB4C-4A8E-ABB4-304395CB3D87}"/>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D470677C-309B-4DFD-A0B7-12259C999D9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701575D-97D7-4EEA-9C2C-9930DFB0EA5A}"/>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341023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A0FFBDB2-ED45-492C-A381-A5F3DBF06C17}"/>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D1E17658-82E0-4315-BEB3-643FD679C86D}"/>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DA38ED97-5E3E-4BB6-BBF6-76145518D671}"/>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F42E5F7D-B349-4D77-AB42-20FE9E2DD90E}"/>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17E9A746-5EAE-4B63-8568-A451029F450B}"/>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3199796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D9E9E7-0B4D-478C-903F-A8ED984BDDF3}"/>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44F10032-E5A7-469D-81F8-8A4A6C1BCC17}"/>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152851D5-A5BF-4FAB-A84E-FEE79C0F2DD2}"/>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4DBC8C9B-DFDC-43BE-8BDC-8A0B866EC64C}"/>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07673D6E-237D-4CCE-B194-A31082B17DD0}"/>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1055476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36E8B58-33D8-4867-A739-1B119B417E6C}"/>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CFF58D57-B0F8-4D9A-BF15-D2455B03A5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7FCEF177-08A4-4497-8A61-38C19A4458DD}"/>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8FC329C0-7A06-4F1B-890B-6625D5494FF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17CBBDA-C25A-460D-9D1A-2ABE50F03BEC}"/>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3971187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382A2E6-7BDA-4EF3-9CF8-1603F0225675}"/>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167BA93F-8274-4C98-9607-CFD7E2A33CC2}"/>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5B2F6DD7-8B1F-4EDE-8D1E-0777E196B734}"/>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C4B5E482-7D43-4591-B43F-09841F0A0E0B}"/>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6" name="頁尾版面配置區 5">
            <a:extLst>
              <a:ext uri="{FF2B5EF4-FFF2-40B4-BE49-F238E27FC236}">
                <a16:creationId xmlns:a16="http://schemas.microsoft.com/office/drawing/2014/main" id="{AD5B4E8F-48F0-4DCB-A10B-7C2A962E409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53E7444-B44C-45AC-8987-CE390CB659E8}"/>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3869555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861091-1E2E-4397-BD2C-CE71F152A45E}"/>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946AA4C5-928A-4F26-B999-B9749F77DA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1B4D8C32-75B9-4B82-8E1E-B221EB57EB87}"/>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C8DD2B65-E859-47D6-AC31-CCF52F8B1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CC8CEA44-B588-46EA-BF4D-BE519DBC18D0}"/>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3E7A5734-E811-41CE-9281-92A9FE728500}"/>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8" name="頁尾版面配置區 7">
            <a:extLst>
              <a:ext uri="{FF2B5EF4-FFF2-40B4-BE49-F238E27FC236}">
                <a16:creationId xmlns:a16="http://schemas.microsoft.com/office/drawing/2014/main" id="{FE3BD32E-2566-4CA5-AB09-C66A3EE96C3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AACF44E3-EB00-4613-A8E1-54C8EBDCEECF}"/>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1588747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13AAB8-B924-4A9E-8DCC-3805D38C0D93}"/>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DCDE24BD-3514-4AB5-BD92-18AA2F804993}"/>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4" name="頁尾版面配置區 3">
            <a:extLst>
              <a:ext uri="{FF2B5EF4-FFF2-40B4-BE49-F238E27FC236}">
                <a16:creationId xmlns:a16="http://schemas.microsoft.com/office/drawing/2014/main" id="{FDB2302E-C993-42DD-9848-336FB3F722FC}"/>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F1E7194C-C6BB-432F-8581-A4DD8AEE0A83}"/>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2276142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1FF60FF-3B0A-47CE-AF5C-8F24C3415F1F}"/>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3" name="頁尾版面配置區 2">
            <a:extLst>
              <a:ext uri="{FF2B5EF4-FFF2-40B4-BE49-F238E27FC236}">
                <a16:creationId xmlns:a16="http://schemas.microsoft.com/office/drawing/2014/main" id="{9B4F605D-B587-43EA-BEA6-13CA69600A9C}"/>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0E3D921F-1696-4F52-9AAA-76CFBAF9B63A}"/>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3270029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931D143-C912-40D0-B36C-E9B098CFC029}"/>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4BE19C6-45B5-429E-923F-7514428CA9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3967E832-A7E7-4491-A4AD-66860A554B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F413B3-8D32-4940-B0ED-E3AF4DA171D0}"/>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6" name="頁尾版面配置區 5">
            <a:extLst>
              <a:ext uri="{FF2B5EF4-FFF2-40B4-BE49-F238E27FC236}">
                <a16:creationId xmlns:a16="http://schemas.microsoft.com/office/drawing/2014/main" id="{1B197615-044E-4FC6-84E4-C8224EA6FE14}"/>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5A42D06E-150A-46DE-AD33-9F7E2BD60658}"/>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269306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F962308-6006-4A42-AEA1-BF9ABE5E87CA}"/>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3D5A7D22-4122-4187-B2B0-76AB343E1E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06555CF3-087C-4840-9432-08B4562E5C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B0D8F857-E09D-42F5-B5D9-E0C6D8BDBD57}"/>
              </a:ext>
            </a:extLst>
          </p:cNvPr>
          <p:cNvSpPr>
            <a:spLocks noGrp="1"/>
          </p:cNvSpPr>
          <p:nvPr>
            <p:ph type="dt" sz="half" idx="10"/>
          </p:nvPr>
        </p:nvSpPr>
        <p:spPr/>
        <p:txBody>
          <a:bodyPr/>
          <a:lstStyle/>
          <a:p>
            <a:fld id="{B6077991-E412-4E05-8363-1CB73C3E1737}" type="datetimeFigureOut">
              <a:rPr lang="zh-TW" altLang="en-US" smtClean="0"/>
              <a:t>2024/3/26</a:t>
            </a:fld>
            <a:endParaRPr lang="zh-TW" altLang="en-US"/>
          </a:p>
        </p:txBody>
      </p:sp>
      <p:sp>
        <p:nvSpPr>
          <p:cNvPr id="6" name="頁尾版面配置區 5">
            <a:extLst>
              <a:ext uri="{FF2B5EF4-FFF2-40B4-BE49-F238E27FC236}">
                <a16:creationId xmlns:a16="http://schemas.microsoft.com/office/drawing/2014/main" id="{533E43C0-7CF7-4D64-B07D-AC7DE7456756}"/>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2EBFC822-CE82-4098-B3D4-84C8D07DA8E0}"/>
              </a:ext>
            </a:extLst>
          </p:cNvPr>
          <p:cNvSpPr>
            <a:spLocks noGrp="1"/>
          </p:cNvSpPr>
          <p:nvPr>
            <p:ph type="sldNum" sz="quarter" idx="12"/>
          </p:nvPr>
        </p:nvSpPr>
        <p:spPr/>
        <p:txBody>
          <a:body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1982482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C892CFC8-437F-4973-B43D-DA50CE25D71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1A994ECC-B997-48CB-AD18-3B786E26E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AFC14DDA-3218-4113-92B1-346D2002D3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77991-E412-4E05-8363-1CB73C3E1737}" type="datetimeFigureOut">
              <a:rPr lang="zh-TW" altLang="en-US" smtClean="0"/>
              <a:t>2024/3/26</a:t>
            </a:fld>
            <a:endParaRPr lang="zh-TW" altLang="en-US"/>
          </a:p>
        </p:txBody>
      </p:sp>
      <p:sp>
        <p:nvSpPr>
          <p:cNvPr id="5" name="頁尾版面配置區 4">
            <a:extLst>
              <a:ext uri="{FF2B5EF4-FFF2-40B4-BE49-F238E27FC236}">
                <a16:creationId xmlns:a16="http://schemas.microsoft.com/office/drawing/2014/main" id="{ACB603F0-7396-4293-AA31-864238BCF2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E8AA60E5-4BAA-41CF-B111-78298A8EC9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50035C-43DC-4D20-B61C-AFDEA51CF799}" type="slidenum">
              <a:rPr lang="zh-TW" altLang="en-US" smtClean="0"/>
              <a:t>‹#›</a:t>
            </a:fld>
            <a:endParaRPr lang="zh-TW" altLang="en-US"/>
          </a:p>
        </p:txBody>
      </p:sp>
    </p:spTree>
    <p:extLst>
      <p:ext uri="{BB962C8B-B14F-4D97-AF65-F5344CB8AC3E}">
        <p14:creationId xmlns:p14="http://schemas.microsoft.com/office/powerpoint/2010/main" val="12011725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ontiersin.org/articles/10.3389/feart.2023.1128672/full#B18" TargetMode="External"/><Relationship Id="rId2" Type="http://schemas.openxmlformats.org/officeDocument/2006/relationships/hyperlink" Target="https://www.frontiersin.org/articles/10.3389/feart.2023.1128672/full#B32" TargetMode="External"/><Relationship Id="rId1" Type="http://schemas.openxmlformats.org/officeDocument/2006/relationships/slideLayout" Target="../slideLayouts/slideLayout1.xml"/><Relationship Id="rId4" Type="http://schemas.openxmlformats.org/officeDocument/2006/relationships/hyperlink" Target="https://www.frontiersin.org/articles/10.3389/feart.2023.1128672/full#B34"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58336" y="172612"/>
            <a:ext cx="8953997" cy="461665"/>
          </a:xfrm>
          <a:prstGeom prst="rect">
            <a:avLst/>
          </a:prstGeom>
          <a:noFill/>
        </p:spPr>
        <p:txBody>
          <a:bodyPr wrap="square" rtlCol="0">
            <a:spAutoFit/>
          </a:bodyPr>
          <a:lstStyle/>
          <a:p>
            <a:r>
              <a:rPr lang="en-US" altLang="zh-TW" sz="2400" dirty="0">
                <a:cs typeface="Times New Roman" panose="02020603050405020304" pitchFamily="18" charset="0"/>
              </a:rPr>
              <a:t>Tables</a:t>
            </a:r>
          </a:p>
        </p:txBody>
      </p:sp>
      <p:sp>
        <p:nvSpPr>
          <p:cNvPr id="6" name="文字方塊 5">
            <a:extLst>
              <a:ext uri="{FF2B5EF4-FFF2-40B4-BE49-F238E27FC236}">
                <a16:creationId xmlns:a16="http://schemas.microsoft.com/office/drawing/2014/main" id="{C6D5338A-4EF1-43C7-9C6D-CFECF561E928}"/>
              </a:ext>
            </a:extLst>
          </p:cNvPr>
          <p:cNvSpPr txBox="1"/>
          <p:nvPr/>
        </p:nvSpPr>
        <p:spPr>
          <a:xfrm>
            <a:off x="388918" y="726695"/>
            <a:ext cx="8280070" cy="4247317"/>
          </a:xfrm>
          <a:prstGeom prst="rect">
            <a:avLst/>
          </a:prstGeom>
          <a:noFill/>
        </p:spPr>
        <p:txBody>
          <a:bodyPr wrap="square">
            <a:spAutoFit/>
          </a:bodyPr>
          <a:lstStyle/>
          <a:p>
            <a:r>
              <a:rPr lang="en-US" altLang="zh-TW" b="0" i="0" dirty="0">
                <a:solidFill>
                  <a:srgbClr val="282828"/>
                </a:solidFill>
                <a:effectLst/>
                <a:latin typeface="MuseoSans"/>
              </a:rPr>
              <a:t>The description of cloud microphysical processes in numerical weather models is achieved using microphysical parameterization schemes. Depending on the description of the hydrometeors, cloud microphysical parameterization schemes can be divided broadly into two categories: bulk schemes (hereafter, BULK) and bin schemes (hereafter, BIN). In a BULK scheme, the particle size distribution (PSD) of the hydrometeors is assumed as an empirical function that does not change during the simulation. A BULK scheme consumes fewer computational resources and is therefore used widely in practical operations and theoretical studies. However, a BULK scheme is suitable only for describing the overall PSD of the hydrometeors in clouds, and is not suitable for describing the evolution of the PSD caused by the change in particle size within a specific range (</a:t>
            </a:r>
            <a:r>
              <a:rPr lang="en-US" altLang="zh-TW" b="0" i="0" u="none" strike="noStrike" dirty="0">
                <a:solidFill>
                  <a:srgbClr val="1DB5C3"/>
                </a:solidFill>
                <a:effectLst/>
                <a:latin typeface="MuseoSans"/>
                <a:hlinkClick r:id="rId2"/>
              </a:rPr>
              <a:t>Xu and Duan, 1999</a:t>
            </a:r>
            <a:r>
              <a:rPr lang="en-US" altLang="zh-TW" b="0" i="0" dirty="0">
                <a:solidFill>
                  <a:srgbClr val="282828"/>
                </a:solidFill>
                <a:effectLst/>
                <a:latin typeface="MuseoSans"/>
              </a:rPr>
              <a:t>). In contrast, a BIN scheme divides cloud particles into tens or hundreds of bins according to the microphysical characteristics of the hydrometeors, e.g., phase state, particle size, shape, and density, and it describes the prediction equations of each bin of particles and the interconversion process between them (</a:t>
            </a:r>
            <a:r>
              <a:rPr lang="en-US" altLang="zh-TW" b="0" i="0" u="none" strike="noStrike" dirty="0">
                <a:solidFill>
                  <a:srgbClr val="1DB5C3"/>
                </a:solidFill>
                <a:effectLst/>
                <a:latin typeface="MuseoSans"/>
                <a:hlinkClick r:id="rId3"/>
              </a:rPr>
              <a:t>Li et al., 2009a</a:t>
            </a:r>
            <a:r>
              <a:rPr lang="en-US" altLang="zh-TW" b="0" i="0" dirty="0">
                <a:solidFill>
                  <a:srgbClr val="282828"/>
                </a:solidFill>
                <a:effectLst/>
                <a:latin typeface="MuseoSans"/>
              </a:rPr>
              <a:t>; </a:t>
            </a:r>
            <a:r>
              <a:rPr lang="en-US" altLang="zh-TW" b="0" i="0" u="none" strike="noStrike" dirty="0">
                <a:solidFill>
                  <a:srgbClr val="1DB5C3"/>
                </a:solidFill>
                <a:effectLst/>
                <a:latin typeface="MuseoSans"/>
                <a:hlinkClick r:id="rId4"/>
              </a:rPr>
              <a:t>Yin et al., 2017</a:t>
            </a:r>
            <a:r>
              <a:rPr lang="en-US" altLang="zh-TW" b="0" i="0" dirty="0">
                <a:solidFill>
                  <a:srgbClr val="282828"/>
                </a:solidFill>
                <a:effectLst/>
                <a:latin typeface="MuseoSans"/>
              </a:rPr>
              <a:t>).</a:t>
            </a:r>
            <a:endParaRPr lang="zh-TW" altLang="en-US" dirty="0"/>
          </a:p>
        </p:txBody>
      </p:sp>
      <p:sp>
        <p:nvSpPr>
          <p:cNvPr id="8" name="文字方塊 7">
            <a:extLst>
              <a:ext uri="{FF2B5EF4-FFF2-40B4-BE49-F238E27FC236}">
                <a16:creationId xmlns:a16="http://schemas.microsoft.com/office/drawing/2014/main" id="{BAAB5CDE-CCBC-44B2-894A-FD546CF3DB6A}"/>
              </a:ext>
            </a:extLst>
          </p:cNvPr>
          <p:cNvSpPr txBox="1"/>
          <p:nvPr/>
        </p:nvSpPr>
        <p:spPr>
          <a:xfrm>
            <a:off x="400794" y="4974012"/>
            <a:ext cx="6097978" cy="1477328"/>
          </a:xfrm>
          <a:prstGeom prst="rect">
            <a:avLst/>
          </a:prstGeom>
          <a:noFill/>
        </p:spPr>
        <p:txBody>
          <a:bodyPr wrap="square">
            <a:spAutoFit/>
          </a:bodyPr>
          <a:lstStyle/>
          <a:p>
            <a:r>
              <a:rPr lang="en-US" altLang="zh-TW" b="0" i="0" dirty="0">
                <a:solidFill>
                  <a:srgbClr val="222222"/>
                </a:solidFill>
                <a:effectLst/>
                <a:latin typeface="Arial" panose="020B0604020202020204" pitchFamily="34" charset="0"/>
              </a:rPr>
              <a:t>In a single moment (1M) scheme, the slope parameter is controlled by predicting the mixing ratio of all hydrometeor species with a fixed intercept, whereas in a double moment (2M) scheme, the intercept varies with additional prediction of the total number concentration.</a:t>
            </a:r>
            <a:endParaRPr lang="zh-TW" altLang="en-US" dirty="0"/>
          </a:p>
        </p:txBody>
      </p:sp>
      <p:sp>
        <p:nvSpPr>
          <p:cNvPr id="10" name="文字方塊 9">
            <a:extLst>
              <a:ext uri="{FF2B5EF4-FFF2-40B4-BE49-F238E27FC236}">
                <a16:creationId xmlns:a16="http://schemas.microsoft.com/office/drawing/2014/main" id="{4693C52E-C866-4F62-A1B8-1127F5DB3762}"/>
              </a:ext>
            </a:extLst>
          </p:cNvPr>
          <p:cNvSpPr txBox="1"/>
          <p:nvPr/>
        </p:nvSpPr>
        <p:spPr>
          <a:xfrm>
            <a:off x="6623463" y="5066430"/>
            <a:ext cx="6097978" cy="1200329"/>
          </a:xfrm>
          <a:prstGeom prst="rect">
            <a:avLst/>
          </a:prstGeom>
          <a:noFill/>
        </p:spPr>
        <p:txBody>
          <a:bodyPr wrap="square">
            <a:spAutoFit/>
          </a:bodyPr>
          <a:lstStyle/>
          <a:p>
            <a:r>
              <a:rPr lang="zh-TW" altLang="en-US" dirty="0"/>
              <a:t>The single-moment scheme, which uses only mass for each of the water phases, and the two-moment scheme, which adds the particle concentration for each of the hydrometeor category.</a:t>
            </a:r>
          </a:p>
        </p:txBody>
      </p:sp>
    </p:spTree>
    <p:extLst>
      <p:ext uri="{BB962C8B-B14F-4D97-AF65-F5344CB8AC3E}">
        <p14:creationId xmlns:p14="http://schemas.microsoft.com/office/powerpoint/2010/main" val="41463453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Fig. 3.">
            <a:extLst>
              <a:ext uri="{FF2B5EF4-FFF2-40B4-BE49-F238E27FC236}">
                <a16:creationId xmlns:a16="http://schemas.microsoft.com/office/drawing/2014/main" id="{87921501-1923-4780-B9CC-7685C9C15D8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845"/>
          <a:stretch/>
        </p:blipFill>
        <p:spPr bwMode="auto">
          <a:xfrm>
            <a:off x="6424373" y="844422"/>
            <a:ext cx="5767627" cy="4462241"/>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
            <a:extLst>
              <a:ext uri="{FF2B5EF4-FFF2-40B4-BE49-F238E27FC236}">
                <a16:creationId xmlns:a16="http://schemas.microsoft.com/office/drawing/2014/main" id="{82847D66-6695-4F36-9D85-E74EEB5BBB93}"/>
              </a:ext>
            </a:extLst>
          </p:cNvPr>
          <p:cNvGrpSpPr/>
          <p:nvPr/>
        </p:nvGrpSpPr>
        <p:grpSpPr>
          <a:xfrm>
            <a:off x="339341" y="855134"/>
            <a:ext cx="9083542" cy="5240866"/>
            <a:chOff x="339340" y="457200"/>
            <a:chExt cx="8267639" cy="4770120"/>
          </a:xfrm>
        </p:grpSpPr>
        <p:pic>
          <p:nvPicPr>
            <p:cNvPr id="7170" name="Picture 2" descr="Fig. 6.">
              <a:extLst>
                <a:ext uri="{FF2B5EF4-FFF2-40B4-BE49-F238E27FC236}">
                  <a16:creationId xmlns:a16="http://schemas.microsoft.com/office/drawing/2014/main" id="{92B50DB3-13F3-4711-B37A-1FA2B088B0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53778"/>
            <a:stretch/>
          </p:blipFill>
          <p:spPr bwMode="auto">
            <a:xfrm>
              <a:off x="339340" y="457200"/>
              <a:ext cx="8267639" cy="408432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 6.">
              <a:extLst>
                <a:ext uri="{FF2B5EF4-FFF2-40B4-BE49-F238E27FC236}">
                  <a16:creationId xmlns:a16="http://schemas.microsoft.com/office/drawing/2014/main" id="{B9A8E54E-2ED0-4EA5-B249-00DA32259B9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0665"/>
            <a:stretch/>
          </p:blipFill>
          <p:spPr bwMode="auto">
            <a:xfrm>
              <a:off x="455797" y="4419600"/>
              <a:ext cx="8095684" cy="80772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文字方塊 6">
            <a:extLst>
              <a:ext uri="{FF2B5EF4-FFF2-40B4-BE49-F238E27FC236}">
                <a16:creationId xmlns:a16="http://schemas.microsoft.com/office/drawing/2014/main" id="{1BF8D955-A630-4057-8024-F422008C7F9E}"/>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Point-based forecast verification</a:t>
            </a:r>
          </a:p>
        </p:txBody>
      </p:sp>
    </p:spTree>
    <p:extLst>
      <p:ext uri="{BB962C8B-B14F-4D97-AF65-F5344CB8AC3E}">
        <p14:creationId xmlns:p14="http://schemas.microsoft.com/office/powerpoint/2010/main" val="3935233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群組 5">
            <a:extLst>
              <a:ext uri="{FF2B5EF4-FFF2-40B4-BE49-F238E27FC236}">
                <a16:creationId xmlns:a16="http://schemas.microsoft.com/office/drawing/2014/main" id="{C27BAD4F-0956-4408-B300-A8C1A713DCC4}"/>
              </a:ext>
            </a:extLst>
          </p:cNvPr>
          <p:cNvGrpSpPr/>
          <p:nvPr/>
        </p:nvGrpSpPr>
        <p:grpSpPr>
          <a:xfrm>
            <a:off x="6791186" y="885615"/>
            <a:ext cx="5207683" cy="4854786"/>
            <a:chOff x="6266037" y="1481213"/>
            <a:chExt cx="5767629" cy="5376787"/>
          </a:xfrm>
        </p:grpSpPr>
        <p:pic>
          <p:nvPicPr>
            <p:cNvPr id="7" name="Picture 4" descr="Fig. 3.">
              <a:extLst>
                <a:ext uri="{FF2B5EF4-FFF2-40B4-BE49-F238E27FC236}">
                  <a16:creationId xmlns:a16="http://schemas.microsoft.com/office/drawing/2014/main" id="{EC066081-5C3B-4064-9C53-E000280ACF7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831" b="-1439"/>
            <a:stretch/>
          </p:blipFill>
          <p:spPr bwMode="auto">
            <a:xfrm>
              <a:off x="6266039" y="1690424"/>
              <a:ext cx="5767627" cy="51675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ig. 3.">
              <a:extLst>
                <a:ext uri="{FF2B5EF4-FFF2-40B4-BE49-F238E27FC236}">
                  <a16:creationId xmlns:a16="http://schemas.microsoft.com/office/drawing/2014/main" id="{B8AA09E1-4995-4C35-91DE-2AEF37E9E2E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96798"/>
            <a:stretch/>
          </p:blipFill>
          <p:spPr bwMode="auto">
            <a:xfrm>
              <a:off x="6266037" y="1481213"/>
              <a:ext cx="5767627" cy="30288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群組 1">
            <a:extLst>
              <a:ext uri="{FF2B5EF4-FFF2-40B4-BE49-F238E27FC236}">
                <a16:creationId xmlns:a16="http://schemas.microsoft.com/office/drawing/2014/main" id="{97EAB8F2-D170-4869-8742-AE733604BF10}"/>
              </a:ext>
            </a:extLst>
          </p:cNvPr>
          <p:cNvGrpSpPr/>
          <p:nvPr/>
        </p:nvGrpSpPr>
        <p:grpSpPr>
          <a:xfrm>
            <a:off x="293620" y="784014"/>
            <a:ext cx="9144641" cy="5328444"/>
            <a:chOff x="5216140" y="1463040"/>
            <a:chExt cx="6447155" cy="3756660"/>
          </a:xfrm>
        </p:grpSpPr>
        <p:pic>
          <p:nvPicPr>
            <p:cNvPr id="7170" name="Picture 2" descr="Fig. 6.">
              <a:extLst>
                <a:ext uri="{FF2B5EF4-FFF2-40B4-BE49-F238E27FC236}">
                  <a16:creationId xmlns:a16="http://schemas.microsoft.com/office/drawing/2014/main" id="{92B50DB3-13F3-4711-B37A-1FA2B088B04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7778"/>
            <a:stretch/>
          </p:blipFill>
          <p:spPr bwMode="auto">
            <a:xfrm>
              <a:off x="5216140" y="1638300"/>
              <a:ext cx="6416675" cy="35814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Fig. 6.">
              <a:extLst>
                <a:ext uri="{FF2B5EF4-FFF2-40B4-BE49-F238E27FC236}">
                  <a16:creationId xmlns:a16="http://schemas.microsoft.com/office/drawing/2014/main" id="{FF1D4C3B-0308-4D8E-9362-2D04E574490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889" b="97445"/>
            <a:stretch/>
          </p:blipFill>
          <p:spPr bwMode="auto">
            <a:xfrm>
              <a:off x="5246620" y="1463040"/>
              <a:ext cx="6416675" cy="236220"/>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文字方塊 4">
            <a:extLst>
              <a:ext uri="{FF2B5EF4-FFF2-40B4-BE49-F238E27FC236}">
                <a16:creationId xmlns:a16="http://schemas.microsoft.com/office/drawing/2014/main" id="{C6B82BAB-68AE-42B0-80A6-3A66CDBFE44F}"/>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Point-based forecast verification</a:t>
            </a:r>
          </a:p>
        </p:txBody>
      </p:sp>
      <p:sp>
        <p:nvSpPr>
          <p:cNvPr id="12" name="文字方塊 11">
            <a:extLst>
              <a:ext uri="{FF2B5EF4-FFF2-40B4-BE49-F238E27FC236}">
                <a16:creationId xmlns:a16="http://schemas.microsoft.com/office/drawing/2014/main" id="{0371EE6B-EC7E-4514-85BB-274A90964A36}"/>
              </a:ext>
            </a:extLst>
          </p:cNvPr>
          <p:cNvSpPr txBox="1"/>
          <p:nvPr/>
        </p:nvSpPr>
        <p:spPr>
          <a:xfrm>
            <a:off x="6497566" y="5947811"/>
            <a:ext cx="5400814" cy="523220"/>
          </a:xfrm>
          <a:prstGeom prst="rect">
            <a:avLst/>
          </a:prstGeom>
          <a:solidFill>
            <a:srgbClr val="7030A0"/>
          </a:solidFill>
          <a:ln>
            <a:noFill/>
          </a:ln>
        </p:spPr>
        <p:txBody>
          <a:bodyPr wrap="square">
            <a:spAutoFit/>
          </a:bodyPr>
          <a:lstStyle/>
          <a:p>
            <a:pPr algn="ctr"/>
            <a:r>
              <a:rPr lang="en-US" altLang="zh-TW" sz="2800" dirty="0">
                <a:solidFill>
                  <a:schemeClr val="bg1"/>
                </a:solidFill>
              </a:rPr>
              <a:t>fall speed and rime representation</a:t>
            </a:r>
            <a:endParaRPr lang="zh-TW" altLang="en-US" sz="2800" dirty="0">
              <a:solidFill>
                <a:schemeClr val="bg1"/>
              </a:solidFill>
            </a:endParaRPr>
          </a:p>
        </p:txBody>
      </p:sp>
    </p:spTree>
    <p:extLst>
      <p:ext uri="{BB962C8B-B14F-4D97-AF65-F5344CB8AC3E}">
        <p14:creationId xmlns:p14="http://schemas.microsoft.com/office/powerpoint/2010/main" val="1711383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Fig. 7.">
            <a:extLst>
              <a:ext uri="{FF2B5EF4-FFF2-40B4-BE49-F238E27FC236}">
                <a16:creationId xmlns:a16="http://schemas.microsoft.com/office/drawing/2014/main" id="{6EA5D535-0E69-485A-9ED1-7404AC04B2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18745"/>
          <a:stretch/>
        </p:blipFill>
        <p:spPr bwMode="auto">
          <a:xfrm>
            <a:off x="4648200" y="167892"/>
            <a:ext cx="6302780" cy="6580762"/>
          </a:xfrm>
          <a:prstGeom prst="rect">
            <a:avLst/>
          </a:prstGeom>
          <a:noFill/>
          <a:extLst>
            <a:ext uri="{909E8E84-426E-40DD-AFC4-6F175D3DCCD1}">
              <a14:hiddenFill xmlns:a14="http://schemas.microsoft.com/office/drawing/2010/main">
                <a:solidFill>
                  <a:srgbClr val="FFFFFF"/>
                </a:solidFill>
              </a14:hiddenFill>
            </a:ext>
          </a:extLst>
        </p:spPr>
      </p:pic>
      <p:grpSp>
        <p:nvGrpSpPr>
          <p:cNvPr id="2" name="群組 1">
            <a:extLst>
              <a:ext uri="{FF2B5EF4-FFF2-40B4-BE49-F238E27FC236}">
                <a16:creationId xmlns:a16="http://schemas.microsoft.com/office/drawing/2014/main" id="{CD3E470B-DEA0-40BB-9015-8C364D6758B0}"/>
              </a:ext>
            </a:extLst>
          </p:cNvPr>
          <p:cNvGrpSpPr/>
          <p:nvPr/>
        </p:nvGrpSpPr>
        <p:grpSpPr>
          <a:xfrm>
            <a:off x="12497633" y="4762324"/>
            <a:ext cx="6096001" cy="1649088"/>
            <a:chOff x="6095999" y="2606762"/>
            <a:chExt cx="6096001" cy="1649088"/>
          </a:xfrm>
        </p:grpSpPr>
        <p:pic>
          <p:nvPicPr>
            <p:cNvPr id="3" name="Picture 2" descr="Fig. 7.">
              <a:extLst>
                <a:ext uri="{FF2B5EF4-FFF2-40B4-BE49-F238E27FC236}">
                  <a16:creationId xmlns:a16="http://schemas.microsoft.com/office/drawing/2014/main" id="{0C19FCCE-2D7D-4F64-8E95-FF19094E450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80997"/>
            <a:stretch/>
          </p:blipFill>
          <p:spPr bwMode="auto">
            <a:xfrm>
              <a:off x="6096000" y="2767268"/>
              <a:ext cx="6096000" cy="14885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Fig. 7.">
              <a:extLst>
                <a:ext uri="{FF2B5EF4-FFF2-40B4-BE49-F238E27FC236}">
                  <a16:creationId xmlns:a16="http://schemas.microsoft.com/office/drawing/2014/main" id="{244C54C1-5B77-4DBE-9A35-0DBD52EAD88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7951"/>
            <a:stretch/>
          </p:blipFill>
          <p:spPr bwMode="auto">
            <a:xfrm>
              <a:off x="6095999" y="2606762"/>
              <a:ext cx="6096000" cy="160506"/>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文字方塊 8">
            <a:extLst>
              <a:ext uri="{FF2B5EF4-FFF2-40B4-BE49-F238E27FC236}">
                <a16:creationId xmlns:a16="http://schemas.microsoft.com/office/drawing/2014/main" id="{7A03FBA2-D55C-442B-8968-303036730E7D}"/>
              </a:ext>
            </a:extLst>
          </p:cNvPr>
          <p:cNvSpPr txBox="1"/>
          <p:nvPr/>
        </p:nvSpPr>
        <p:spPr>
          <a:xfrm>
            <a:off x="0" y="167892"/>
            <a:ext cx="9296400" cy="461665"/>
          </a:xfrm>
          <a:prstGeom prst="rect">
            <a:avLst/>
          </a:prstGeom>
          <a:noFill/>
        </p:spPr>
        <p:txBody>
          <a:bodyPr wrap="square">
            <a:spAutoFit/>
          </a:bodyPr>
          <a:lstStyle/>
          <a:p>
            <a:r>
              <a:rPr lang="en-US" altLang="zh-TW" sz="2400" dirty="0"/>
              <a:t>Object-based forecast verification</a:t>
            </a:r>
          </a:p>
        </p:txBody>
      </p:sp>
    </p:spTree>
    <p:extLst>
      <p:ext uri="{BB962C8B-B14F-4D97-AF65-F5344CB8AC3E}">
        <p14:creationId xmlns:p14="http://schemas.microsoft.com/office/powerpoint/2010/main" val="15594187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E497B87-9563-4FFC-8D52-4D3AD4873948}"/>
              </a:ext>
            </a:extLst>
          </p:cNvPr>
          <p:cNvPicPr>
            <a:picLocks noChangeAspect="1"/>
          </p:cNvPicPr>
          <p:nvPr/>
        </p:nvPicPr>
        <p:blipFill>
          <a:blip r:embed="rId3"/>
          <a:stretch>
            <a:fillRect/>
          </a:stretch>
        </p:blipFill>
        <p:spPr>
          <a:xfrm>
            <a:off x="2150723" y="647402"/>
            <a:ext cx="7145677" cy="6210598"/>
          </a:xfrm>
          <a:prstGeom prst="rect">
            <a:avLst/>
          </a:prstGeom>
        </p:spPr>
      </p:pic>
      <p:sp>
        <p:nvSpPr>
          <p:cNvPr id="6" name="文字方塊 5">
            <a:extLst>
              <a:ext uri="{FF2B5EF4-FFF2-40B4-BE49-F238E27FC236}">
                <a16:creationId xmlns:a16="http://schemas.microsoft.com/office/drawing/2014/main" id="{B79B5DC1-1101-4288-96A8-309CC04B4C65}"/>
              </a:ext>
            </a:extLst>
          </p:cNvPr>
          <p:cNvSpPr txBox="1"/>
          <p:nvPr/>
        </p:nvSpPr>
        <p:spPr>
          <a:xfrm>
            <a:off x="0" y="167892"/>
            <a:ext cx="9296400" cy="461665"/>
          </a:xfrm>
          <a:prstGeom prst="rect">
            <a:avLst/>
          </a:prstGeom>
          <a:noFill/>
        </p:spPr>
        <p:txBody>
          <a:bodyPr wrap="square">
            <a:spAutoFit/>
          </a:bodyPr>
          <a:lstStyle/>
          <a:p>
            <a:r>
              <a:rPr lang="en-US" altLang="zh-TW" sz="2400" dirty="0"/>
              <a:t>Object-based forecast verification</a:t>
            </a:r>
          </a:p>
        </p:txBody>
      </p:sp>
    </p:spTree>
    <p:extLst>
      <p:ext uri="{BB962C8B-B14F-4D97-AF65-F5344CB8AC3E}">
        <p14:creationId xmlns:p14="http://schemas.microsoft.com/office/powerpoint/2010/main" val="18434074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Fig. 9.">
            <a:extLst>
              <a:ext uri="{FF2B5EF4-FFF2-40B4-BE49-F238E27FC236}">
                <a16:creationId xmlns:a16="http://schemas.microsoft.com/office/drawing/2014/main" id="{01016A64-AC04-4892-91C3-39254964F3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5031" y="644360"/>
            <a:ext cx="7141369" cy="6213639"/>
          </a:xfrm>
          <a:prstGeom prst="rect">
            <a:avLst/>
          </a:prstGeom>
          <a:noFill/>
          <a:extLst>
            <a:ext uri="{909E8E84-426E-40DD-AFC4-6F175D3DCCD1}">
              <a14:hiddenFill xmlns:a14="http://schemas.microsoft.com/office/drawing/2010/main">
                <a:solidFill>
                  <a:srgbClr val="FFFFFF"/>
                </a:solidFill>
              </a14:hiddenFill>
            </a:ext>
          </a:extLst>
        </p:spPr>
      </p:pic>
      <p:sp>
        <p:nvSpPr>
          <p:cNvPr id="5" name="文字方塊 4">
            <a:extLst>
              <a:ext uri="{FF2B5EF4-FFF2-40B4-BE49-F238E27FC236}">
                <a16:creationId xmlns:a16="http://schemas.microsoft.com/office/drawing/2014/main" id="{0D315415-5E3B-4EF7-BA83-C8CB2609C28D}"/>
              </a:ext>
            </a:extLst>
          </p:cNvPr>
          <p:cNvSpPr txBox="1"/>
          <p:nvPr/>
        </p:nvSpPr>
        <p:spPr>
          <a:xfrm>
            <a:off x="0" y="167892"/>
            <a:ext cx="9296400" cy="461665"/>
          </a:xfrm>
          <a:prstGeom prst="rect">
            <a:avLst/>
          </a:prstGeom>
          <a:noFill/>
        </p:spPr>
        <p:txBody>
          <a:bodyPr wrap="square">
            <a:spAutoFit/>
          </a:bodyPr>
          <a:lstStyle/>
          <a:p>
            <a:r>
              <a:rPr lang="en-US" altLang="zh-TW" sz="2400" dirty="0"/>
              <a:t>Object-based forecast verification</a:t>
            </a:r>
          </a:p>
        </p:txBody>
      </p:sp>
    </p:spTree>
    <p:extLst>
      <p:ext uri="{BB962C8B-B14F-4D97-AF65-F5344CB8AC3E}">
        <p14:creationId xmlns:p14="http://schemas.microsoft.com/office/powerpoint/2010/main" val="385554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Fig. 10.">
            <a:extLst>
              <a:ext uri="{FF2B5EF4-FFF2-40B4-BE49-F238E27FC236}">
                <a16:creationId xmlns:a16="http://schemas.microsoft.com/office/drawing/2014/main" id="{D85B8BA7-BC30-4F6C-90D3-73BF416B73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9535" y="0"/>
            <a:ext cx="5576047" cy="6862827"/>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660724BA-B372-4293-B822-ABD418904254}"/>
              </a:ext>
            </a:extLst>
          </p:cNvPr>
          <p:cNvSpPr txBox="1"/>
          <p:nvPr/>
        </p:nvSpPr>
        <p:spPr>
          <a:xfrm>
            <a:off x="0" y="167892"/>
            <a:ext cx="9296400" cy="461665"/>
          </a:xfrm>
          <a:prstGeom prst="rect">
            <a:avLst/>
          </a:prstGeom>
          <a:noFill/>
        </p:spPr>
        <p:txBody>
          <a:bodyPr wrap="square">
            <a:spAutoFit/>
          </a:bodyPr>
          <a:lstStyle/>
          <a:p>
            <a:r>
              <a:rPr lang="en-US" altLang="zh-TW" sz="2400" dirty="0"/>
              <a:t>Object-based forecast verification</a:t>
            </a:r>
          </a:p>
        </p:txBody>
      </p:sp>
    </p:spTree>
    <p:extLst>
      <p:ext uri="{BB962C8B-B14F-4D97-AF65-F5344CB8AC3E}">
        <p14:creationId xmlns:p14="http://schemas.microsoft.com/office/powerpoint/2010/main" val="3480581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Fig. 11.">
            <a:extLst>
              <a:ext uri="{FF2B5EF4-FFF2-40B4-BE49-F238E27FC236}">
                <a16:creationId xmlns:a16="http://schemas.microsoft.com/office/drawing/2014/main" id="{4A1F64AA-758F-4318-9B32-20E32D462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9037" y="58361"/>
            <a:ext cx="5565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文字方塊 3">
            <a:extLst>
              <a:ext uri="{FF2B5EF4-FFF2-40B4-BE49-F238E27FC236}">
                <a16:creationId xmlns:a16="http://schemas.microsoft.com/office/drawing/2014/main" id="{F87EEBF2-FA88-410F-8670-EE4FBF262313}"/>
              </a:ext>
            </a:extLst>
          </p:cNvPr>
          <p:cNvSpPr txBox="1"/>
          <p:nvPr/>
        </p:nvSpPr>
        <p:spPr>
          <a:xfrm>
            <a:off x="0" y="167892"/>
            <a:ext cx="9296400" cy="461665"/>
          </a:xfrm>
          <a:prstGeom prst="rect">
            <a:avLst/>
          </a:prstGeom>
          <a:noFill/>
        </p:spPr>
        <p:txBody>
          <a:bodyPr wrap="square">
            <a:spAutoFit/>
          </a:bodyPr>
          <a:lstStyle/>
          <a:p>
            <a:r>
              <a:rPr lang="en-US" altLang="zh-TW" sz="2400" dirty="0"/>
              <a:t>Object-based forecast verification</a:t>
            </a:r>
          </a:p>
        </p:txBody>
      </p:sp>
    </p:spTree>
    <p:extLst>
      <p:ext uri="{BB962C8B-B14F-4D97-AF65-F5344CB8AC3E}">
        <p14:creationId xmlns:p14="http://schemas.microsoft.com/office/powerpoint/2010/main" val="322924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字方塊 1">
            <a:extLst>
              <a:ext uri="{FF2B5EF4-FFF2-40B4-BE49-F238E27FC236}">
                <a16:creationId xmlns:a16="http://schemas.microsoft.com/office/drawing/2014/main" id="{EA648604-986C-427F-A3A3-51E6562CBAE3}"/>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Discussion and Summary</a:t>
            </a:r>
          </a:p>
        </p:txBody>
      </p:sp>
      <p:sp>
        <p:nvSpPr>
          <p:cNvPr id="6" name="文字方塊 5">
            <a:extLst>
              <a:ext uri="{FF2B5EF4-FFF2-40B4-BE49-F238E27FC236}">
                <a16:creationId xmlns:a16="http://schemas.microsoft.com/office/drawing/2014/main" id="{D415B774-9913-48FF-81F2-3D83A0622E53}"/>
              </a:ext>
            </a:extLst>
          </p:cNvPr>
          <p:cNvSpPr txBox="1"/>
          <p:nvPr/>
        </p:nvSpPr>
        <p:spPr>
          <a:xfrm>
            <a:off x="200085" y="658927"/>
            <a:ext cx="11722973" cy="6247864"/>
          </a:xfrm>
          <a:prstGeom prst="rect">
            <a:avLst/>
          </a:prstGeom>
          <a:noFill/>
        </p:spPr>
        <p:txBody>
          <a:bodyPr wrap="square">
            <a:spAutoFit/>
          </a:bodyPr>
          <a:lstStyle/>
          <a:p>
            <a:pPr marL="342900" indent="-342900" algn="just">
              <a:buFont typeface="Arial" panose="020B0604020202020204" pitchFamily="34" charset="0"/>
              <a:buChar char="•"/>
            </a:pPr>
            <a:r>
              <a:rPr lang="en-US" altLang="zh-TW" sz="2000" dirty="0"/>
              <a:t>Our forecast verification framework reveals that ice representation in microphysics remains a challenging, but crucial component in forecasts.</a:t>
            </a:r>
          </a:p>
          <a:p>
            <a:pPr marL="800100" lvl="1" indent="-342900" algn="just">
              <a:buFont typeface="Arial" panose="020B0604020202020204" pitchFamily="34" charset="0"/>
              <a:buChar char="•"/>
            </a:pPr>
            <a:endParaRPr lang="en-US" altLang="zh-TW" sz="2000" dirty="0"/>
          </a:p>
          <a:p>
            <a:pPr marL="800100" lvl="1" indent="-342900" algn="just">
              <a:buFont typeface="Arial" panose="020B0604020202020204" pitchFamily="34" charset="0"/>
              <a:buChar char="•"/>
            </a:pPr>
            <a:r>
              <a:rPr lang="en-US" altLang="zh-TW" sz="2000" dirty="0"/>
              <a:t>The </a:t>
            </a:r>
            <a:r>
              <a:rPr lang="en-US" altLang="zh-TW" sz="2000" b="1" dirty="0">
                <a:solidFill>
                  <a:srgbClr val="0070C0"/>
                </a:solidFill>
              </a:rPr>
              <a:t>Morrison scheme</a:t>
            </a:r>
            <a:r>
              <a:rPr lang="en-US" altLang="zh-TW" sz="2000" dirty="0">
                <a:solidFill>
                  <a:srgbClr val="0070C0"/>
                </a:solidFill>
              </a:rPr>
              <a:t> </a:t>
            </a:r>
            <a:r>
              <a:rPr lang="en-US" altLang="zh-TW" sz="2000" dirty="0"/>
              <a:t>represents rimed ice as a medium-density, slow-falling particle, which can lead to quicker updraft ejection (limiting rime growth) and preferential horizontal advection relative to other schemes.</a:t>
            </a:r>
          </a:p>
          <a:p>
            <a:pPr marL="800100" lvl="1" indent="-342900" algn="just">
              <a:buFont typeface="Arial" panose="020B0604020202020204" pitchFamily="34" charset="0"/>
              <a:buChar char="•"/>
            </a:pPr>
            <a:endParaRPr lang="en-US" altLang="zh-TW" sz="2000" dirty="0"/>
          </a:p>
          <a:p>
            <a:pPr marL="800100" lvl="1" indent="-342900" algn="just">
              <a:buFont typeface="Arial" panose="020B0604020202020204" pitchFamily="34" charset="0"/>
              <a:buChar char="•"/>
            </a:pPr>
            <a:r>
              <a:rPr lang="en-US" altLang="zh-TW" sz="2000" dirty="0"/>
              <a:t>The </a:t>
            </a:r>
            <a:r>
              <a:rPr lang="en-US" altLang="zh-TW" sz="2000" b="1" dirty="0">
                <a:solidFill>
                  <a:srgbClr val="0070C0"/>
                </a:solidFill>
              </a:rPr>
              <a:t>Thompson scheme</a:t>
            </a:r>
            <a:r>
              <a:rPr lang="en-US" altLang="zh-TW" sz="2000" dirty="0"/>
              <a:t> has a known snow production bias at the expense of cloud ice relative to other schemes, reducing ice flux and subsequent precipitation coverage in its experiment.</a:t>
            </a:r>
          </a:p>
          <a:p>
            <a:pPr marL="800100" lvl="1" indent="-342900" algn="just">
              <a:buFont typeface="Arial" panose="020B0604020202020204" pitchFamily="34" charset="0"/>
              <a:buChar char="•"/>
            </a:pPr>
            <a:endParaRPr lang="en-US" altLang="zh-TW" sz="2000" dirty="0"/>
          </a:p>
          <a:p>
            <a:pPr marL="800100" lvl="1" indent="-342900" algn="just">
              <a:buFont typeface="Arial" panose="020B0604020202020204" pitchFamily="34" charset="0"/>
              <a:buChar char="•"/>
            </a:pPr>
            <a:r>
              <a:rPr lang="en-US" altLang="zh-TW" sz="2000" dirty="0"/>
              <a:t>The </a:t>
            </a:r>
            <a:r>
              <a:rPr lang="en-US" altLang="zh-TW" sz="2000" b="1" dirty="0">
                <a:solidFill>
                  <a:srgbClr val="0070C0"/>
                </a:solidFill>
              </a:rPr>
              <a:t>NSSL scheme</a:t>
            </a:r>
            <a:r>
              <a:rPr lang="en-US" altLang="zh-TW" sz="2000" dirty="0"/>
              <a:t> simulates large rimed ice as graupel undergoing wet growth to hail, with relatively slow-falling snow additionally contributing to overall storm coverage via enhanced horizontal advection in its experiment.</a:t>
            </a:r>
          </a:p>
          <a:p>
            <a:pPr marL="800100" lvl="1" indent="-342900" algn="just">
              <a:buFont typeface="Arial" panose="020B0604020202020204" pitchFamily="34" charset="0"/>
              <a:buChar char="•"/>
            </a:pPr>
            <a:endParaRPr lang="en-US" altLang="zh-TW" sz="2000" dirty="0"/>
          </a:p>
          <a:p>
            <a:pPr marL="800100" lvl="1" indent="-342900" algn="just">
              <a:buFont typeface="Arial" panose="020B0604020202020204" pitchFamily="34" charset="0"/>
              <a:buChar char="•"/>
            </a:pPr>
            <a:r>
              <a:rPr lang="en-US" altLang="zh-TW" sz="2000" dirty="0"/>
              <a:t>The </a:t>
            </a:r>
            <a:r>
              <a:rPr lang="en-US" altLang="zh-TW" sz="2000" b="1" dirty="0">
                <a:solidFill>
                  <a:srgbClr val="0070C0"/>
                </a:solidFill>
              </a:rPr>
              <a:t>P3 scheme</a:t>
            </a:r>
            <a:r>
              <a:rPr lang="en-US" altLang="zh-TW" sz="2000" dirty="0"/>
              <a:t> examined in this study, particle growth by riming can be limited by the mean ice size limiter, reducing storm coverage and the number of hail objects created by its experiment.</a:t>
            </a:r>
          </a:p>
          <a:p>
            <a:pPr marL="342900" indent="-342900" algn="just">
              <a:buFont typeface="Arial" panose="020B0604020202020204" pitchFamily="34" charset="0"/>
              <a:buChar char="•"/>
            </a:pPr>
            <a:endParaRPr lang="en-US" altLang="zh-TW" sz="2000" dirty="0"/>
          </a:p>
          <a:p>
            <a:pPr marL="342900" indent="-342900" algn="just">
              <a:buFont typeface="Arial" panose="020B0604020202020204" pitchFamily="34" charset="0"/>
              <a:buChar char="•"/>
            </a:pPr>
            <a:r>
              <a:rPr lang="en-US" altLang="zh-TW" sz="2000" dirty="0"/>
              <a:t>Representing observed ice modes </a:t>
            </a:r>
            <a:r>
              <a:rPr lang="en-US" altLang="zh-TW" sz="2000" b="1" dirty="0">
                <a:solidFill>
                  <a:srgbClr val="0070C0"/>
                </a:solidFill>
              </a:rPr>
              <a:t>with a finite number</a:t>
            </a:r>
            <a:r>
              <a:rPr lang="en-US" altLang="zh-TW" sz="2000" dirty="0"/>
              <a:t> of hydrometeor categories inevitably leads to ice parameterization differences among microphysics schemes, which have a large effect on subsequent storm evolution.</a:t>
            </a:r>
            <a:endParaRPr lang="zh-TW" altLang="en-US" sz="2000" dirty="0"/>
          </a:p>
        </p:txBody>
      </p:sp>
    </p:spTree>
    <p:extLst>
      <p:ext uri="{BB962C8B-B14F-4D97-AF65-F5344CB8AC3E}">
        <p14:creationId xmlns:p14="http://schemas.microsoft.com/office/powerpoint/2010/main" val="26256973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619001" y="2228671"/>
            <a:ext cx="8953997" cy="1200329"/>
          </a:xfrm>
          <a:prstGeom prst="rect">
            <a:avLst/>
          </a:prstGeom>
          <a:noFill/>
        </p:spPr>
        <p:txBody>
          <a:bodyPr wrap="square" rtlCol="0">
            <a:spAutoFit/>
          </a:bodyPr>
          <a:lstStyle/>
          <a:p>
            <a:pPr algn="ctr"/>
            <a:r>
              <a:rPr lang="en-US" altLang="zh-TW" sz="2400" dirty="0">
                <a:cs typeface="Times New Roman" panose="02020603050405020304" pitchFamily="18" charset="0"/>
              </a:rPr>
              <a:t>Biases and Skill of Four Two-Moment Bulk Microphysics Schemes in Convection-Allowing Forecasts for the 2018 Hazardous Weather Testbed Spring Forecasting Experiment Period</a:t>
            </a:r>
          </a:p>
        </p:txBody>
      </p:sp>
      <p:sp>
        <p:nvSpPr>
          <p:cNvPr id="5" name="文字方塊 4">
            <a:extLst>
              <a:ext uri="{FF2B5EF4-FFF2-40B4-BE49-F238E27FC236}">
                <a16:creationId xmlns:a16="http://schemas.microsoft.com/office/drawing/2014/main" id="{45BBDF67-39C6-476F-A1A8-107A28631051}"/>
              </a:ext>
            </a:extLst>
          </p:cNvPr>
          <p:cNvSpPr txBox="1"/>
          <p:nvPr/>
        </p:nvSpPr>
        <p:spPr>
          <a:xfrm>
            <a:off x="1619001" y="3429000"/>
            <a:ext cx="8953997" cy="707886"/>
          </a:xfrm>
          <a:prstGeom prst="rect">
            <a:avLst/>
          </a:prstGeom>
          <a:noFill/>
        </p:spPr>
        <p:txBody>
          <a:bodyPr wrap="square" rtlCol="0">
            <a:spAutoFit/>
          </a:bodyPr>
          <a:lstStyle/>
          <a:p>
            <a:pPr algn="ctr"/>
            <a:r>
              <a:rPr lang="en-US" altLang="zh-TW" sz="2000" dirty="0">
                <a:solidFill>
                  <a:schemeClr val="bg2">
                    <a:lumMod val="50000"/>
                  </a:schemeClr>
                </a:solidFill>
                <a:cs typeface="Times New Roman" panose="02020603050405020304" pitchFamily="18" charset="0"/>
              </a:rPr>
              <a:t>Speaker: Yu-Ming Liu</a:t>
            </a:r>
          </a:p>
          <a:p>
            <a:pPr algn="ctr"/>
            <a:r>
              <a:rPr lang="en-US" altLang="zh-TW" sz="2000" dirty="0">
                <a:solidFill>
                  <a:schemeClr val="bg2">
                    <a:lumMod val="50000"/>
                  </a:schemeClr>
                </a:solidFill>
                <a:cs typeface="Times New Roman" panose="02020603050405020304" pitchFamily="18" charset="0"/>
              </a:rPr>
              <a:t>Date: 3/26</a:t>
            </a:r>
          </a:p>
        </p:txBody>
      </p:sp>
      <p:sp>
        <p:nvSpPr>
          <p:cNvPr id="7" name="文字方塊 6">
            <a:extLst>
              <a:ext uri="{FF2B5EF4-FFF2-40B4-BE49-F238E27FC236}">
                <a16:creationId xmlns:a16="http://schemas.microsoft.com/office/drawing/2014/main" id="{9AD184F0-CAB1-4C05-8569-7324B8484348}"/>
              </a:ext>
            </a:extLst>
          </p:cNvPr>
          <p:cNvSpPr txBox="1"/>
          <p:nvPr/>
        </p:nvSpPr>
        <p:spPr>
          <a:xfrm>
            <a:off x="158336" y="5669725"/>
            <a:ext cx="11641778" cy="1015663"/>
          </a:xfrm>
          <a:prstGeom prst="rect">
            <a:avLst/>
          </a:prstGeom>
          <a:noFill/>
        </p:spPr>
        <p:txBody>
          <a:bodyPr wrap="square" rtlCol="0">
            <a:spAutoFit/>
          </a:bodyPr>
          <a:lstStyle/>
          <a:p>
            <a:pPr algn="just"/>
            <a:r>
              <a:rPr lang="en-US" altLang="zh-TW" sz="2000" b="0" i="0" dirty="0">
                <a:solidFill>
                  <a:schemeClr val="bg2">
                    <a:lumMod val="50000"/>
                  </a:schemeClr>
                </a:solidFill>
                <a:effectLst/>
              </a:rPr>
              <a:t>Johnson, M., </a:t>
            </a:r>
            <a:r>
              <a:rPr lang="en-US" altLang="zh-TW" sz="2000" b="0" i="0" dirty="0" err="1">
                <a:solidFill>
                  <a:schemeClr val="bg2">
                    <a:lumMod val="50000"/>
                  </a:schemeClr>
                </a:solidFill>
                <a:effectLst/>
              </a:rPr>
              <a:t>Xue</a:t>
            </a:r>
            <a:r>
              <a:rPr lang="en-US" altLang="zh-TW" sz="2000" b="0" i="0" dirty="0">
                <a:solidFill>
                  <a:schemeClr val="bg2">
                    <a:lumMod val="50000"/>
                  </a:schemeClr>
                </a:solidFill>
                <a:effectLst/>
              </a:rPr>
              <a:t>, M., &amp; Jung, Y. (2023). Biases and Skill of Four Two-Moment Bulk Microphysics Schemes in Convection-Allowing Forecasts for the 2018 Hazardous Weather Testbed Spring Forecasting Experiment Period. </a:t>
            </a:r>
            <a:r>
              <a:rPr lang="en-US" altLang="zh-TW" sz="2000" b="1" i="1" dirty="0">
                <a:solidFill>
                  <a:schemeClr val="bg2">
                    <a:lumMod val="50000"/>
                  </a:schemeClr>
                </a:solidFill>
                <a:effectLst/>
              </a:rPr>
              <a:t>Weather and Forecasting</a:t>
            </a:r>
            <a:r>
              <a:rPr lang="en-US" altLang="zh-TW" sz="2000" i="0" dirty="0">
                <a:solidFill>
                  <a:schemeClr val="bg2">
                    <a:lumMod val="50000"/>
                  </a:schemeClr>
                </a:solidFill>
                <a:effectLst/>
              </a:rPr>
              <a:t>, </a:t>
            </a:r>
            <a:r>
              <a:rPr lang="en-US" altLang="zh-TW" sz="2000" i="1" dirty="0">
                <a:solidFill>
                  <a:schemeClr val="bg2">
                    <a:lumMod val="50000"/>
                  </a:schemeClr>
                </a:solidFill>
                <a:effectLst/>
              </a:rPr>
              <a:t>38</a:t>
            </a:r>
            <a:r>
              <a:rPr lang="en-US" altLang="zh-TW" sz="2000" i="0" dirty="0">
                <a:solidFill>
                  <a:schemeClr val="bg2">
                    <a:lumMod val="50000"/>
                  </a:schemeClr>
                </a:solidFill>
                <a:effectLst/>
              </a:rPr>
              <a:t>(9),</a:t>
            </a:r>
            <a:r>
              <a:rPr lang="en-US" altLang="zh-TW" sz="2000" b="0" i="0" dirty="0">
                <a:solidFill>
                  <a:schemeClr val="bg2">
                    <a:lumMod val="50000"/>
                  </a:schemeClr>
                </a:solidFill>
                <a:effectLst/>
              </a:rPr>
              <a:t> 1621-1642.</a:t>
            </a:r>
            <a:endParaRPr lang="en-US" altLang="zh-TW" sz="2000" dirty="0">
              <a:solidFill>
                <a:schemeClr val="bg2">
                  <a:lumMod val="50000"/>
                </a:schemeClr>
              </a:solidFill>
              <a:cs typeface="Times New Roman" panose="02020603050405020304" pitchFamily="18" charset="0"/>
            </a:endParaRPr>
          </a:p>
        </p:txBody>
      </p:sp>
    </p:spTree>
    <p:extLst>
      <p:ext uri="{BB962C8B-B14F-4D97-AF65-F5344CB8AC3E}">
        <p14:creationId xmlns:p14="http://schemas.microsoft.com/office/powerpoint/2010/main" val="35727525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58336" y="172612"/>
            <a:ext cx="8953997" cy="461665"/>
          </a:xfrm>
          <a:prstGeom prst="rect">
            <a:avLst/>
          </a:prstGeom>
          <a:noFill/>
        </p:spPr>
        <p:txBody>
          <a:bodyPr wrap="square" rtlCol="0">
            <a:spAutoFit/>
          </a:bodyPr>
          <a:lstStyle/>
          <a:p>
            <a:r>
              <a:rPr lang="en-US" altLang="zh-TW" sz="2400" dirty="0">
                <a:cs typeface="Times New Roman" panose="02020603050405020304" pitchFamily="18" charset="0"/>
              </a:rPr>
              <a:t>Tables</a:t>
            </a:r>
          </a:p>
        </p:txBody>
      </p:sp>
      <p:sp>
        <p:nvSpPr>
          <p:cNvPr id="3" name="文字方塊 2">
            <a:extLst>
              <a:ext uri="{FF2B5EF4-FFF2-40B4-BE49-F238E27FC236}">
                <a16:creationId xmlns:a16="http://schemas.microsoft.com/office/drawing/2014/main" id="{2A377854-5607-460C-91A0-4F59F42DCA4C}"/>
              </a:ext>
            </a:extLst>
          </p:cNvPr>
          <p:cNvSpPr txBox="1"/>
          <p:nvPr/>
        </p:nvSpPr>
        <p:spPr>
          <a:xfrm>
            <a:off x="158336" y="745124"/>
            <a:ext cx="11728864" cy="6129050"/>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US" altLang="zh-TW" sz="2400" dirty="0">
                <a:cs typeface="Times New Roman" panose="02020603050405020304" pitchFamily="18" charset="0"/>
              </a:rPr>
              <a:t>Introduction</a:t>
            </a:r>
          </a:p>
          <a:p>
            <a:pPr marL="285750" indent="-285750" algn="just">
              <a:lnSpc>
                <a:spcPct val="150000"/>
              </a:lnSpc>
              <a:buFont typeface="Arial" panose="020B0604020202020204" pitchFamily="34" charset="0"/>
              <a:buChar char="•"/>
            </a:pPr>
            <a:r>
              <a:rPr lang="en-US" altLang="zh-TW" sz="2400" dirty="0">
                <a:cs typeface="Times New Roman" panose="02020603050405020304" pitchFamily="18" charset="0"/>
              </a:rPr>
              <a:t>2018 CAPS HWT ensemble forecasts</a:t>
            </a:r>
            <a:r>
              <a:rPr lang="zh-TW" altLang="en-US" sz="2400" dirty="0">
                <a:cs typeface="Times New Roman" panose="02020603050405020304" pitchFamily="18" charset="0"/>
              </a:rPr>
              <a:t> </a:t>
            </a:r>
            <a:r>
              <a:rPr lang="en-US" altLang="zh-TW" sz="2400" dirty="0">
                <a:cs typeface="Times New Roman" panose="02020603050405020304" pitchFamily="18" charset="0"/>
              </a:rPr>
              <a:t>and convective line cases</a:t>
            </a:r>
          </a:p>
          <a:p>
            <a:pPr marL="285750" indent="-285750" algn="just">
              <a:lnSpc>
                <a:spcPct val="150000"/>
              </a:lnSpc>
              <a:buFont typeface="Arial" panose="020B0604020202020204" pitchFamily="34" charset="0"/>
              <a:buChar char="•"/>
            </a:pPr>
            <a:r>
              <a:rPr lang="en-US" altLang="zh-TW" sz="2400" dirty="0">
                <a:cs typeface="Times New Roman" panose="02020603050405020304" pitchFamily="18" charset="0"/>
              </a:rPr>
              <a:t>Model Evaluation Tools (MET) and verification datasets</a:t>
            </a:r>
          </a:p>
          <a:p>
            <a:pPr marL="285750" indent="-285750" algn="just">
              <a:lnSpc>
                <a:spcPct val="150000"/>
              </a:lnSpc>
              <a:buFont typeface="Arial" panose="020B0604020202020204" pitchFamily="34" charset="0"/>
              <a:buChar char="•"/>
            </a:pPr>
            <a:r>
              <a:rPr lang="en-US" altLang="zh-TW" sz="2400" dirty="0">
                <a:cs typeface="Times New Roman" panose="02020603050405020304" pitchFamily="18" charset="0"/>
              </a:rPr>
              <a:t>Point-based forecast verification</a:t>
            </a:r>
          </a:p>
          <a:p>
            <a:pPr marL="285750" indent="-285750" algn="just">
              <a:lnSpc>
                <a:spcPct val="150000"/>
              </a:lnSpc>
              <a:buFont typeface="Arial" panose="020B0604020202020204" pitchFamily="34" charset="0"/>
              <a:buChar char="•"/>
            </a:pPr>
            <a:r>
              <a:rPr lang="en-US" altLang="zh-TW" sz="2400" dirty="0"/>
              <a:t>Object-based forecast verification</a:t>
            </a:r>
          </a:p>
          <a:p>
            <a:pPr marL="285750" indent="-285750" algn="just">
              <a:lnSpc>
                <a:spcPct val="150000"/>
              </a:lnSpc>
              <a:buFont typeface="Arial" panose="020B0604020202020204" pitchFamily="34" charset="0"/>
              <a:buChar char="•"/>
            </a:pPr>
            <a:r>
              <a:rPr lang="en-US" altLang="zh-TW" sz="2400" dirty="0">
                <a:cs typeface="Times New Roman" panose="02020603050405020304" pitchFamily="18" charset="0"/>
              </a:rPr>
              <a:t>Discussion and summary</a:t>
            </a:r>
          </a:p>
          <a:p>
            <a:pPr marL="285750" indent="-285750" algn="just">
              <a:lnSpc>
                <a:spcPct val="150000"/>
              </a:lnSpc>
              <a:buFont typeface="Arial" panose="020B0604020202020204" pitchFamily="34" charset="0"/>
              <a:buChar char="•"/>
            </a:pPr>
            <a:endParaRPr lang="en-US" altLang="zh-TW" sz="2400" dirty="0"/>
          </a:p>
          <a:p>
            <a:pPr marL="285750" indent="-285750" algn="just">
              <a:lnSpc>
                <a:spcPct val="150000"/>
              </a:lnSpc>
              <a:buFont typeface="Arial" panose="020B0604020202020204" pitchFamily="34" charset="0"/>
              <a:buChar char="•"/>
            </a:pPr>
            <a:endParaRPr lang="en-US" altLang="zh-TW" sz="2400" dirty="0">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TW" sz="2400" dirty="0">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TW" sz="2400" dirty="0">
              <a:cs typeface="Times New Roman" panose="02020603050405020304" pitchFamily="18" charset="0"/>
            </a:endParaRPr>
          </a:p>
          <a:p>
            <a:pPr marL="285750" indent="-285750" algn="just">
              <a:lnSpc>
                <a:spcPct val="150000"/>
              </a:lnSpc>
              <a:buFont typeface="Arial" panose="020B0604020202020204" pitchFamily="34" charset="0"/>
              <a:buChar char="•"/>
            </a:pPr>
            <a:endParaRPr lang="en-US" altLang="zh-TW" sz="2400" dirty="0">
              <a:cs typeface="Times New Roman" panose="02020603050405020304" pitchFamily="18" charset="0"/>
            </a:endParaRPr>
          </a:p>
        </p:txBody>
      </p:sp>
    </p:spTree>
    <p:extLst>
      <p:ext uri="{BB962C8B-B14F-4D97-AF65-F5344CB8AC3E}">
        <p14:creationId xmlns:p14="http://schemas.microsoft.com/office/powerpoint/2010/main" val="6856924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58336" y="172612"/>
            <a:ext cx="8953997" cy="461665"/>
          </a:xfrm>
          <a:prstGeom prst="rect">
            <a:avLst/>
          </a:prstGeom>
          <a:noFill/>
        </p:spPr>
        <p:txBody>
          <a:bodyPr wrap="square" rtlCol="0">
            <a:spAutoFit/>
          </a:bodyPr>
          <a:lstStyle/>
          <a:p>
            <a:r>
              <a:rPr lang="en-US" altLang="zh-TW" sz="2400" dirty="0">
                <a:cs typeface="Times New Roman" panose="02020603050405020304" pitchFamily="18" charset="0"/>
              </a:rPr>
              <a:t>Introduction</a:t>
            </a:r>
          </a:p>
        </p:txBody>
      </p:sp>
      <p:sp>
        <p:nvSpPr>
          <p:cNvPr id="3" name="文字方塊 2">
            <a:extLst>
              <a:ext uri="{FF2B5EF4-FFF2-40B4-BE49-F238E27FC236}">
                <a16:creationId xmlns:a16="http://schemas.microsoft.com/office/drawing/2014/main" id="{2A377854-5607-460C-91A0-4F59F42DCA4C}"/>
              </a:ext>
            </a:extLst>
          </p:cNvPr>
          <p:cNvSpPr txBox="1"/>
          <p:nvPr/>
        </p:nvSpPr>
        <p:spPr>
          <a:xfrm>
            <a:off x="158336" y="745124"/>
            <a:ext cx="11728864" cy="5324535"/>
          </a:xfrm>
          <a:prstGeom prst="rect">
            <a:avLst/>
          </a:prstGeom>
          <a:noFill/>
        </p:spPr>
        <p:txBody>
          <a:bodyPr wrap="square" rtlCol="0">
            <a:spAutoFit/>
          </a:bodyPr>
          <a:lstStyle/>
          <a:p>
            <a:pPr marL="285750" indent="-285750" algn="just">
              <a:buFont typeface="Arial" panose="020B0604020202020204" pitchFamily="34" charset="0"/>
              <a:buChar char="•"/>
            </a:pPr>
            <a:r>
              <a:rPr lang="en-US" altLang="zh-TW" sz="2000" dirty="0">
                <a:cs typeface="Times New Roman" panose="02020603050405020304" pitchFamily="18" charset="0"/>
              </a:rPr>
              <a:t>Microphysics (MP) processes and parameterizations have profound impact in convective storm forecasting, but as parameterization of MP still contains large uncertainties, it is important to use as skillful as possible MP schemes within convective-scale ensembles. (Johnson et al. 2016; Morrison et al. 2020)</a:t>
            </a:r>
          </a:p>
          <a:p>
            <a:pPr marL="285750" indent="-285750" algn="just">
              <a:buFont typeface="Arial" panose="020B0604020202020204" pitchFamily="34" charset="0"/>
              <a:buChar char="•"/>
            </a:pPr>
            <a:endParaRPr lang="en-US" altLang="zh-TW" sz="2000" dirty="0">
              <a:cs typeface="Times New Roman" panose="02020603050405020304" pitchFamily="18" charset="0"/>
            </a:endParaRPr>
          </a:p>
          <a:p>
            <a:pPr marL="285750" indent="-285750" algn="just">
              <a:buFont typeface="Arial" panose="020B0604020202020204" pitchFamily="34" charset="0"/>
              <a:buChar char="•"/>
            </a:pPr>
            <a:r>
              <a:rPr lang="en-US" altLang="zh-TW" sz="2000" b="0" i="0" dirty="0">
                <a:solidFill>
                  <a:srgbClr val="333333"/>
                </a:solidFill>
                <a:effectLst/>
              </a:rPr>
              <a:t>The steady increase in computational power has enabled the use of Bulk microphysics parameterization schemes(BMPs) in real-time NWP that predict two moments instead of one moment of hydrometeor particle size distribution(PSDs). </a:t>
            </a:r>
          </a:p>
          <a:p>
            <a:pPr marL="285750" indent="-285750" algn="just">
              <a:buFont typeface="Arial" panose="020B0604020202020204" pitchFamily="34" charset="0"/>
              <a:buChar char="•"/>
            </a:pPr>
            <a:endParaRPr lang="en-US" altLang="zh-TW" sz="2000" dirty="0">
              <a:solidFill>
                <a:srgbClr val="333333"/>
              </a:solidFill>
              <a:cs typeface="Times New Roman" panose="02020603050405020304" pitchFamily="18" charset="0"/>
            </a:endParaRPr>
          </a:p>
          <a:p>
            <a:pPr marL="285750" indent="-285750" algn="just">
              <a:buFont typeface="Arial" panose="020B0604020202020204" pitchFamily="34" charset="0"/>
              <a:buChar char="•"/>
            </a:pPr>
            <a:r>
              <a:rPr lang="en-US" altLang="zh-TW" sz="2000" dirty="0">
                <a:cs typeface="Times New Roman" panose="02020603050405020304" pitchFamily="18" charset="0"/>
              </a:rPr>
              <a:t>The improvement of two-moment BMPs over their one-moment counterparts due to their PSD flexibility at the convective scale is well-documented (Dawson et al. 2010; Jung et al. 2012).</a:t>
            </a:r>
          </a:p>
          <a:p>
            <a:pPr marL="285750" indent="-285750" algn="just">
              <a:buFont typeface="Arial" panose="020B0604020202020204" pitchFamily="34" charset="0"/>
              <a:buChar char="•"/>
            </a:pPr>
            <a:endParaRPr lang="en-US" altLang="zh-TW" sz="2000" dirty="0">
              <a:cs typeface="Times New Roman" panose="02020603050405020304" pitchFamily="18" charset="0"/>
            </a:endParaRPr>
          </a:p>
          <a:p>
            <a:pPr marL="285750" indent="-285750" algn="just">
              <a:buFont typeface="Arial" panose="020B0604020202020204" pitchFamily="34" charset="0"/>
              <a:buChar char="•"/>
            </a:pPr>
            <a:r>
              <a:rPr lang="en-US" altLang="zh-TW" sz="2000" dirty="0">
                <a:cs typeface="Times New Roman" panose="02020603050405020304" pitchFamily="18" charset="0"/>
              </a:rPr>
              <a:t>Forecasts are verified using Multi-Radar Multi-Sensor (MRMS; Smith et al. 2016; Zhang et al. 2016) observations: </a:t>
            </a:r>
            <a:r>
              <a:rPr lang="en-US" altLang="zh-TW" sz="2000" b="1" dirty="0">
                <a:solidFill>
                  <a:srgbClr val="0070C0"/>
                </a:solidFill>
                <a:cs typeface="Times New Roman" panose="02020603050405020304" pitchFamily="18" charset="0"/>
              </a:rPr>
              <a:t>composite reflectivity, accumulated precipitation, azimuthal shear, and maximum expected size of hail </a:t>
            </a:r>
            <a:r>
              <a:rPr lang="en-US" altLang="zh-TW" sz="2000" dirty="0">
                <a:cs typeface="Times New Roman" panose="02020603050405020304" pitchFamily="18" charset="0"/>
              </a:rPr>
              <a:t>(MESH; Witt et al. 1998).</a:t>
            </a:r>
          </a:p>
          <a:p>
            <a:pPr marL="285750" indent="-285750" algn="just">
              <a:buFont typeface="Arial" panose="020B0604020202020204" pitchFamily="34" charset="0"/>
              <a:buChar char="•"/>
            </a:pPr>
            <a:endParaRPr lang="en-US" altLang="zh-TW" sz="2000" dirty="0">
              <a:cs typeface="Times New Roman" panose="02020603050405020304" pitchFamily="18" charset="0"/>
            </a:endParaRPr>
          </a:p>
          <a:p>
            <a:pPr marL="285750" indent="-285750" algn="just">
              <a:buFont typeface="Arial" panose="020B0604020202020204" pitchFamily="34" charset="0"/>
              <a:buChar char="•"/>
            </a:pPr>
            <a:r>
              <a:rPr lang="en-US" altLang="zh-TW" sz="2000" dirty="0">
                <a:cs typeface="Times New Roman" panose="02020603050405020304" pitchFamily="18" charset="0"/>
              </a:rPr>
              <a:t>Both point-based neighborhood and object-based verifications are employed to assess relative forecast skill and biases.</a:t>
            </a:r>
          </a:p>
        </p:txBody>
      </p:sp>
    </p:spTree>
    <p:extLst>
      <p:ext uri="{BB962C8B-B14F-4D97-AF65-F5344CB8AC3E}">
        <p14:creationId xmlns:p14="http://schemas.microsoft.com/office/powerpoint/2010/main" val="6696374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58336" y="172612"/>
            <a:ext cx="8953997" cy="461665"/>
          </a:xfrm>
          <a:prstGeom prst="rect">
            <a:avLst/>
          </a:prstGeom>
          <a:noFill/>
        </p:spPr>
        <p:txBody>
          <a:bodyPr wrap="square" rtlCol="0">
            <a:spAutoFit/>
          </a:bodyPr>
          <a:lstStyle/>
          <a:p>
            <a:r>
              <a:rPr lang="en-US" altLang="zh-TW" sz="2400" dirty="0">
                <a:cs typeface="Times New Roman" panose="02020603050405020304" pitchFamily="18" charset="0"/>
              </a:rPr>
              <a:t>2018 CAPS HWT ensemble forecasts</a:t>
            </a:r>
            <a:r>
              <a:rPr lang="zh-TW" altLang="en-US" sz="2400" dirty="0">
                <a:cs typeface="Times New Roman" panose="02020603050405020304" pitchFamily="18" charset="0"/>
              </a:rPr>
              <a:t> </a:t>
            </a:r>
            <a:r>
              <a:rPr lang="en-US" altLang="zh-TW" sz="2400" dirty="0">
                <a:cs typeface="Times New Roman" panose="02020603050405020304" pitchFamily="18" charset="0"/>
              </a:rPr>
              <a:t>and convective line cases</a:t>
            </a:r>
          </a:p>
        </p:txBody>
      </p:sp>
      <p:grpSp>
        <p:nvGrpSpPr>
          <p:cNvPr id="7" name="群組 6">
            <a:extLst>
              <a:ext uri="{FF2B5EF4-FFF2-40B4-BE49-F238E27FC236}">
                <a16:creationId xmlns:a16="http://schemas.microsoft.com/office/drawing/2014/main" id="{3546D563-0AAA-4779-A7DB-13587E99720D}"/>
              </a:ext>
            </a:extLst>
          </p:cNvPr>
          <p:cNvGrpSpPr/>
          <p:nvPr/>
        </p:nvGrpSpPr>
        <p:grpSpPr>
          <a:xfrm>
            <a:off x="-67377" y="792992"/>
            <a:ext cx="6242885" cy="5501929"/>
            <a:chOff x="366081" y="1012843"/>
            <a:chExt cx="5982007" cy="5272014"/>
          </a:xfrm>
        </p:grpSpPr>
        <p:pic>
          <p:nvPicPr>
            <p:cNvPr id="6" name="圖片 5">
              <a:extLst>
                <a:ext uri="{FF2B5EF4-FFF2-40B4-BE49-F238E27FC236}">
                  <a16:creationId xmlns:a16="http://schemas.microsoft.com/office/drawing/2014/main" id="{EEF804D3-2EE0-45D3-BCDF-517FAAC3E0D8}"/>
                </a:ext>
              </a:extLst>
            </p:cNvPr>
            <p:cNvPicPr>
              <a:picLocks noChangeAspect="1"/>
            </p:cNvPicPr>
            <p:nvPr/>
          </p:nvPicPr>
          <p:blipFill>
            <a:blip r:embed="rId3"/>
            <a:stretch>
              <a:fillRect/>
            </a:stretch>
          </p:blipFill>
          <p:spPr>
            <a:xfrm>
              <a:off x="366081" y="4449613"/>
              <a:ext cx="5982007" cy="1835244"/>
            </a:xfrm>
            <a:prstGeom prst="rect">
              <a:avLst/>
            </a:prstGeom>
          </p:spPr>
        </p:pic>
        <p:pic>
          <p:nvPicPr>
            <p:cNvPr id="3" name="圖片 2">
              <a:extLst>
                <a:ext uri="{FF2B5EF4-FFF2-40B4-BE49-F238E27FC236}">
                  <a16:creationId xmlns:a16="http://schemas.microsoft.com/office/drawing/2014/main" id="{A07534FF-CEB8-4556-A5FB-BB4E8E6ABE46}"/>
                </a:ext>
              </a:extLst>
            </p:cNvPr>
            <p:cNvPicPr>
              <a:picLocks noChangeAspect="1"/>
            </p:cNvPicPr>
            <p:nvPr/>
          </p:nvPicPr>
          <p:blipFill rotWithShape="1">
            <a:blip r:embed="rId4"/>
            <a:srcRect b="1564"/>
            <a:stretch/>
          </p:blipFill>
          <p:spPr>
            <a:xfrm>
              <a:off x="588340" y="1012843"/>
              <a:ext cx="5639090" cy="3650597"/>
            </a:xfrm>
            <a:prstGeom prst="rect">
              <a:avLst/>
            </a:prstGeom>
          </p:spPr>
        </p:pic>
      </p:grpSp>
      <p:pic>
        <p:nvPicPr>
          <p:cNvPr id="9" name="圖片 8">
            <a:extLst>
              <a:ext uri="{FF2B5EF4-FFF2-40B4-BE49-F238E27FC236}">
                <a16:creationId xmlns:a16="http://schemas.microsoft.com/office/drawing/2014/main" id="{92601A5F-B468-429E-85F1-D1E52F30FA64}"/>
              </a:ext>
            </a:extLst>
          </p:cNvPr>
          <p:cNvPicPr>
            <a:picLocks noChangeAspect="1"/>
          </p:cNvPicPr>
          <p:nvPr/>
        </p:nvPicPr>
        <p:blipFill>
          <a:blip r:embed="rId5"/>
          <a:stretch>
            <a:fillRect/>
          </a:stretch>
        </p:blipFill>
        <p:spPr>
          <a:xfrm>
            <a:off x="6175508" y="2596873"/>
            <a:ext cx="5829078" cy="3495169"/>
          </a:xfrm>
          <a:prstGeom prst="rect">
            <a:avLst/>
          </a:prstGeom>
        </p:spPr>
      </p:pic>
      <p:sp>
        <p:nvSpPr>
          <p:cNvPr id="11" name="文字方塊 10">
            <a:extLst>
              <a:ext uri="{FF2B5EF4-FFF2-40B4-BE49-F238E27FC236}">
                <a16:creationId xmlns:a16="http://schemas.microsoft.com/office/drawing/2014/main" id="{1A482C59-AC25-4455-8FC4-F3EC7DDB9BA3}"/>
              </a:ext>
            </a:extLst>
          </p:cNvPr>
          <p:cNvSpPr txBox="1"/>
          <p:nvPr/>
        </p:nvSpPr>
        <p:spPr>
          <a:xfrm>
            <a:off x="6142415" y="974911"/>
            <a:ext cx="5829078" cy="1938992"/>
          </a:xfrm>
          <a:prstGeom prst="rect">
            <a:avLst/>
          </a:prstGeom>
          <a:noFill/>
        </p:spPr>
        <p:txBody>
          <a:bodyPr wrap="square" rtlCol="0">
            <a:spAutoFit/>
          </a:bodyPr>
          <a:lstStyle/>
          <a:p>
            <a:pPr marL="285750" indent="-285750">
              <a:buFont typeface="Arial" panose="020B0604020202020204" pitchFamily="34" charset="0"/>
              <a:buChar char="•"/>
            </a:pPr>
            <a:r>
              <a:rPr lang="en-US" altLang="zh-TW" sz="2000" dirty="0">
                <a:cs typeface="Times New Roman" panose="02020603050405020304" pitchFamily="18" charset="0"/>
              </a:rPr>
              <a:t>IC has been assimilated by conventional observation and radar(</a:t>
            </a:r>
            <a:r>
              <a:rPr lang="en-US" altLang="zh-TW" sz="2000" i="1" dirty="0">
                <a:cs typeface="Times New Roman" panose="02020603050405020304" pitchFamily="18" charset="0"/>
              </a:rPr>
              <a:t>Z</a:t>
            </a:r>
            <a:r>
              <a:rPr lang="en-US" altLang="zh-TW" sz="2000" dirty="0">
                <a:cs typeface="Times New Roman" panose="02020603050405020304" pitchFamily="18" charset="0"/>
              </a:rPr>
              <a:t> and </a:t>
            </a:r>
            <a:r>
              <a:rPr lang="en-US" altLang="zh-TW" sz="2000" i="1" dirty="0" err="1">
                <a:cs typeface="Times New Roman" panose="02020603050405020304" pitchFamily="18" charset="0"/>
              </a:rPr>
              <a:t>Vr</a:t>
            </a:r>
            <a:r>
              <a:rPr lang="en-US" altLang="zh-TW" sz="2000" dirty="0">
                <a:cs typeface="Times New Roman" panose="02020603050405020304" pitchFamily="18" charset="0"/>
              </a:rPr>
              <a:t>)</a:t>
            </a:r>
          </a:p>
          <a:p>
            <a:pPr marL="285750" indent="-285750">
              <a:buFont typeface="Arial" panose="020B0604020202020204" pitchFamily="34" charset="0"/>
              <a:buChar char="•"/>
            </a:pPr>
            <a:r>
              <a:rPr lang="en-US" altLang="zh-TW" sz="2000" dirty="0">
                <a:cs typeface="Times New Roman" panose="02020603050405020304" pitchFamily="18" charset="0"/>
              </a:rPr>
              <a:t>The forecasts initiated 0000 UTC Monday through 0000 UTC Friday from 30 April to 1 June 2018 plus 27 April.</a:t>
            </a:r>
          </a:p>
          <a:p>
            <a:pPr marL="285750" indent="-285750">
              <a:buFont typeface="Arial" panose="020B0604020202020204" pitchFamily="34" charset="0"/>
              <a:buChar char="•"/>
            </a:pPr>
            <a:endParaRPr lang="en-US" altLang="zh-TW" sz="2000" dirty="0">
              <a:cs typeface="Times New Roman" panose="02020603050405020304" pitchFamily="18" charset="0"/>
            </a:endParaRPr>
          </a:p>
        </p:txBody>
      </p:sp>
      <p:grpSp>
        <p:nvGrpSpPr>
          <p:cNvPr id="12" name="群組 11">
            <a:extLst>
              <a:ext uri="{FF2B5EF4-FFF2-40B4-BE49-F238E27FC236}">
                <a16:creationId xmlns:a16="http://schemas.microsoft.com/office/drawing/2014/main" id="{834393F5-149C-4281-A836-C3B5EEE9F470}"/>
              </a:ext>
            </a:extLst>
          </p:cNvPr>
          <p:cNvGrpSpPr/>
          <p:nvPr/>
        </p:nvGrpSpPr>
        <p:grpSpPr>
          <a:xfrm>
            <a:off x="138249" y="1279618"/>
            <a:ext cx="5937664" cy="4198114"/>
            <a:chOff x="4355582" y="2234656"/>
            <a:chExt cx="5937664" cy="4198114"/>
          </a:xfrm>
        </p:grpSpPr>
        <p:pic>
          <p:nvPicPr>
            <p:cNvPr id="13" name="圖片 12">
              <a:extLst>
                <a:ext uri="{FF2B5EF4-FFF2-40B4-BE49-F238E27FC236}">
                  <a16:creationId xmlns:a16="http://schemas.microsoft.com/office/drawing/2014/main" id="{8F9E3BDC-382F-4131-A4BC-B0B50682EF4C}"/>
                </a:ext>
              </a:extLst>
            </p:cNvPr>
            <p:cNvPicPr>
              <a:picLocks noChangeAspect="1"/>
            </p:cNvPicPr>
            <p:nvPr/>
          </p:nvPicPr>
          <p:blipFill>
            <a:blip r:embed="rId6"/>
            <a:stretch>
              <a:fillRect/>
            </a:stretch>
          </p:blipFill>
          <p:spPr>
            <a:xfrm>
              <a:off x="4355582" y="2234656"/>
              <a:ext cx="5937664" cy="4198114"/>
            </a:xfrm>
            <a:prstGeom prst="rect">
              <a:avLst/>
            </a:prstGeom>
          </p:spPr>
        </p:pic>
        <p:sp>
          <p:nvSpPr>
            <p:cNvPr id="14" name="文字方塊 13">
              <a:extLst>
                <a:ext uri="{FF2B5EF4-FFF2-40B4-BE49-F238E27FC236}">
                  <a16:creationId xmlns:a16="http://schemas.microsoft.com/office/drawing/2014/main" id="{3E56012F-380B-43CF-95AE-4449F7B34DD9}"/>
                </a:ext>
              </a:extLst>
            </p:cNvPr>
            <p:cNvSpPr txBox="1"/>
            <p:nvPr/>
          </p:nvSpPr>
          <p:spPr>
            <a:xfrm>
              <a:off x="6566803" y="3913931"/>
              <a:ext cx="572553" cy="381282"/>
            </a:xfrm>
            <a:prstGeom prst="rect">
              <a:avLst/>
            </a:prstGeom>
            <a:solidFill>
              <a:schemeClr val="bg1">
                <a:alpha val="71000"/>
              </a:schemeClr>
            </a:solidFill>
          </p:spPr>
          <p:txBody>
            <a:bodyPr wrap="square">
              <a:spAutoFit/>
            </a:bodyPr>
            <a:lstStyle/>
            <a:p>
              <a:r>
                <a:rPr lang="en-US" altLang="zh-TW" dirty="0">
                  <a:cs typeface="Times New Roman" panose="02020603050405020304" pitchFamily="18" charset="0"/>
                </a:rPr>
                <a:t>5/3</a:t>
              </a:r>
            </a:p>
          </p:txBody>
        </p:sp>
        <p:sp>
          <p:nvSpPr>
            <p:cNvPr id="15" name="文字方塊 14">
              <a:extLst>
                <a:ext uri="{FF2B5EF4-FFF2-40B4-BE49-F238E27FC236}">
                  <a16:creationId xmlns:a16="http://schemas.microsoft.com/office/drawing/2014/main" id="{979798FC-4CB5-48B1-B3E2-981CC0879394}"/>
                </a:ext>
              </a:extLst>
            </p:cNvPr>
            <p:cNvSpPr txBox="1"/>
            <p:nvPr/>
          </p:nvSpPr>
          <p:spPr>
            <a:xfrm>
              <a:off x="9496824" y="3913931"/>
              <a:ext cx="671643" cy="369332"/>
            </a:xfrm>
            <a:prstGeom prst="rect">
              <a:avLst/>
            </a:prstGeom>
            <a:solidFill>
              <a:schemeClr val="bg1">
                <a:alpha val="71000"/>
              </a:schemeClr>
            </a:solidFill>
          </p:spPr>
          <p:txBody>
            <a:bodyPr wrap="square">
              <a:spAutoFit/>
            </a:bodyPr>
            <a:lstStyle/>
            <a:p>
              <a:r>
                <a:rPr lang="en-US" altLang="zh-TW" dirty="0">
                  <a:cs typeface="Times New Roman" panose="02020603050405020304" pitchFamily="18" charset="0"/>
                </a:rPr>
                <a:t>5/11</a:t>
              </a:r>
            </a:p>
          </p:txBody>
        </p:sp>
        <p:sp>
          <p:nvSpPr>
            <p:cNvPr id="16" name="文字方塊 15">
              <a:extLst>
                <a:ext uri="{FF2B5EF4-FFF2-40B4-BE49-F238E27FC236}">
                  <a16:creationId xmlns:a16="http://schemas.microsoft.com/office/drawing/2014/main" id="{B0FF5674-741B-4CCA-AC63-69CAF5A5F134}"/>
                </a:ext>
              </a:extLst>
            </p:cNvPr>
            <p:cNvSpPr txBox="1"/>
            <p:nvPr/>
          </p:nvSpPr>
          <p:spPr>
            <a:xfrm>
              <a:off x="9496824" y="5990551"/>
              <a:ext cx="671643" cy="369332"/>
            </a:xfrm>
            <a:prstGeom prst="rect">
              <a:avLst/>
            </a:prstGeom>
            <a:solidFill>
              <a:schemeClr val="bg1">
                <a:alpha val="71000"/>
              </a:schemeClr>
            </a:solidFill>
          </p:spPr>
          <p:txBody>
            <a:bodyPr wrap="square">
              <a:spAutoFit/>
            </a:bodyPr>
            <a:lstStyle/>
            <a:p>
              <a:r>
                <a:rPr lang="en-US" altLang="zh-TW" dirty="0">
                  <a:cs typeface="Times New Roman" panose="02020603050405020304" pitchFamily="18" charset="0"/>
                </a:rPr>
                <a:t>5/29</a:t>
              </a:r>
            </a:p>
          </p:txBody>
        </p:sp>
        <p:sp>
          <p:nvSpPr>
            <p:cNvPr id="17" name="文字方塊 16">
              <a:extLst>
                <a:ext uri="{FF2B5EF4-FFF2-40B4-BE49-F238E27FC236}">
                  <a16:creationId xmlns:a16="http://schemas.microsoft.com/office/drawing/2014/main" id="{97A1A10D-4880-41CD-8B19-EA224094DB95}"/>
                </a:ext>
              </a:extLst>
            </p:cNvPr>
            <p:cNvSpPr txBox="1"/>
            <p:nvPr/>
          </p:nvSpPr>
          <p:spPr>
            <a:xfrm>
              <a:off x="6566803" y="5990551"/>
              <a:ext cx="671643" cy="369332"/>
            </a:xfrm>
            <a:prstGeom prst="rect">
              <a:avLst/>
            </a:prstGeom>
            <a:solidFill>
              <a:schemeClr val="bg1">
                <a:alpha val="71000"/>
              </a:schemeClr>
            </a:solidFill>
          </p:spPr>
          <p:txBody>
            <a:bodyPr wrap="square">
              <a:spAutoFit/>
            </a:bodyPr>
            <a:lstStyle/>
            <a:p>
              <a:r>
                <a:rPr lang="en-US" altLang="zh-TW" dirty="0">
                  <a:cs typeface="Times New Roman" panose="02020603050405020304" pitchFamily="18" charset="0"/>
                </a:rPr>
                <a:t>5/18</a:t>
              </a:r>
            </a:p>
          </p:txBody>
        </p:sp>
      </p:grpSp>
      <p:sp>
        <p:nvSpPr>
          <p:cNvPr id="19" name="文字方塊 18">
            <a:extLst>
              <a:ext uri="{FF2B5EF4-FFF2-40B4-BE49-F238E27FC236}">
                <a16:creationId xmlns:a16="http://schemas.microsoft.com/office/drawing/2014/main" id="{72AA2C5F-A376-4491-A72A-A35631E77AB9}"/>
              </a:ext>
            </a:extLst>
          </p:cNvPr>
          <p:cNvSpPr txBox="1"/>
          <p:nvPr/>
        </p:nvSpPr>
        <p:spPr>
          <a:xfrm>
            <a:off x="7822095" y="6098806"/>
            <a:ext cx="6129130" cy="400110"/>
          </a:xfrm>
          <a:prstGeom prst="rect">
            <a:avLst/>
          </a:prstGeom>
          <a:noFill/>
        </p:spPr>
        <p:txBody>
          <a:bodyPr wrap="square">
            <a:spAutoFit/>
          </a:bodyPr>
          <a:lstStyle/>
          <a:p>
            <a:r>
              <a:rPr lang="en-US" altLang="zh-TW" sz="2000" dirty="0"/>
              <a:t>contiguous United States (CONUS)</a:t>
            </a:r>
            <a:endParaRPr lang="zh-TW" altLang="en-US" sz="2000" dirty="0"/>
          </a:p>
        </p:txBody>
      </p:sp>
    </p:spTree>
    <p:extLst>
      <p:ext uri="{BB962C8B-B14F-4D97-AF65-F5344CB8AC3E}">
        <p14:creationId xmlns:p14="http://schemas.microsoft.com/office/powerpoint/2010/main" val="385860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字方塊 3">
            <a:extLst>
              <a:ext uri="{FF2B5EF4-FFF2-40B4-BE49-F238E27FC236}">
                <a16:creationId xmlns:a16="http://schemas.microsoft.com/office/drawing/2014/main" id="{BE496057-6E72-4AB4-83AE-666F5D15E19A}"/>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Model Evaluation Tools (MET) and verification datasets</a:t>
            </a:r>
            <a:r>
              <a:rPr lang="zh-TW" altLang="en-US" sz="2400" dirty="0">
                <a:cs typeface="Times New Roman" panose="02020603050405020304" pitchFamily="18" charset="0"/>
              </a:rPr>
              <a:t> </a:t>
            </a:r>
            <a:r>
              <a:rPr lang="en-US" altLang="zh-TW" sz="2400" b="0" i="0" strike="noStrike" dirty="0">
                <a:effectLst/>
              </a:rPr>
              <a:t>(Brown et al. 2021)</a:t>
            </a:r>
            <a:endParaRPr lang="en-US" altLang="zh-TW" sz="2400" dirty="0">
              <a:cs typeface="Times New Roman" panose="02020603050405020304" pitchFamily="18" charset="0"/>
            </a:endParaRPr>
          </a:p>
        </p:txBody>
      </p:sp>
      <p:sp>
        <p:nvSpPr>
          <p:cNvPr id="11" name="文字方塊 10">
            <a:extLst>
              <a:ext uri="{FF2B5EF4-FFF2-40B4-BE49-F238E27FC236}">
                <a16:creationId xmlns:a16="http://schemas.microsoft.com/office/drawing/2014/main" id="{1A482C59-AC25-4455-8FC4-F3EC7DDB9BA3}"/>
              </a:ext>
            </a:extLst>
          </p:cNvPr>
          <p:cNvSpPr txBox="1"/>
          <p:nvPr/>
        </p:nvSpPr>
        <p:spPr>
          <a:xfrm>
            <a:off x="158336" y="789380"/>
            <a:ext cx="5791890" cy="1938992"/>
          </a:xfrm>
          <a:prstGeom prst="rect">
            <a:avLst/>
          </a:prstGeom>
          <a:noFill/>
        </p:spPr>
        <p:txBody>
          <a:bodyPr wrap="square" rtlCol="0">
            <a:spAutoFit/>
          </a:bodyPr>
          <a:lstStyle/>
          <a:p>
            <a:r>
              <a:rPr lang="en-US" altLang="zh-TW" sz="2000" b="1" dirty="0">
                <a:cs typeface="Times New Roman" panose="02020603050405020304" pitchFamily="18" charset="0"/>
              </a:rPr>
              <a:t>Point-based verification</a:t>
            </a:r>
          </a:p>
          <a:p>
            <a:pPr marL="285750" indent="-285750">
              <a:buFont typeface="Arial" panose="020B0604020202020204" pitchFamily="34" charset="0"/>
              <a:buChar char="•"/>
            </a:pPr>
            <a:r>
              <a:rPr lang="en-US" altLang="zh-TW" sz="2000" dirty="0">
                <a:solidFill>
                  <a:srgbClr val="333333"/>
                </a:solidFill>
              </a:rPr>
              <a:t>N</a:t>
            </a:r>
            <a:r>
              <a:rPr lang="en-US" altLang="zh-TW" sz="2000" b="0" i="0" dirty="0">
                <a:solidFill>
                  <a:srgbClr val="333333"/>
                </a:solidFill>
                <a:effectLst/>
              </a:rPr>
              <a:t>eighborhood maximum approach</a:t>
            </a:r>
          </a:p>
          <a:p>
            <a:r>
              <a:rPr lang="zh-TW" altLang="en-US" sz="2000" b="0" i="0" dirty="0">
                <a:solidFill>
                  <a:srgbClr val="333333"/>
                </a:solidFill>
                <a:effectLst/>
              </a:rPr>
              <a:t>     </a:t>
            </a:r>
            <a:r>
              <a:rPr lang="da-DK" altLang="zh-TW" sz="2000" b="0" i="0" dirty="0">
                <a:solidFill>
                  <a:srgbClr val="333333"/>
                </a:solidFill>
                <a:effectLst/>
              </a:rPr>
              <a:t>(Sobash et al. 2011)</a:t>
            </a:r>
            <a:endParaRPr lang="en-US" altLang="zh-TW" sz="2000" dirty="0">
              <a:cs typeface="Times New Roman" panose="02020603050405020304" pitchFamily="18" charset="0"/>
            </a:endParaRPr>
          </a:p>
          <a:p>
            <a:pPr marL="285750" indent="-285750">
              <a:buFont typeface="Arial" panose="020B0604020202020204" pitchFamily="34" charset="0"/>
              <a:buChar char="•"/>
            </a:pPr>
            <a:r>
              <a:rPr lang="en-US" altLang="zh-TW" sz="2000" dirty="0">
                <a:cs typeface="Times New Roman" panose="02020603050405020304" pitchFamily="18" charset="0"/>
              </a:rPr>
              <a:t>A square neighborhood of length 18 km</a:t>
            </a:r>
          </a:p>
          <a:p>
            <a:pPr marL="285750" indent="-285750">
              <a:buFont typeface="Arial" panose="020B0604020202020204" pitchFamily="34" charset="0"/>
              <a:buChar char="•"/>
            </a:pPr>
            <a:r>
              <a:rPr lang="en-US" altLang="zh-TW" sz="2000" dirty="0">
                <a:cs typeface="Times New Roman" panose="02020603050405020304" pitchFamily="18" charset="0"/>
              </a:rPr>
              <a:t>Exceeding the given threshold</a:t>
            </a:r>
            <a:r>
              <a:rPr lang="zh-TW" altLang="en-US" sz="2000" dirty="0">
                <a:cs typeface="Times New Roman" panose="02020603050405020304" pitchFamily="18" charset="0"/>
              </a:rPr>
              <a:t> </a:t>
            </a:r>
            <a:r>
              <a:rPr lang="en-US" altLang="zh-TW" sz="2000" dirty="0">
                <a:cs typeface="Times New Roman" panose="02020603050405020304" pitchFamily="18" charset="0"/>
              </a:rPr>
              <a:t>or not</a:t>
            </a:r>
          </a:p>
          <a:p>
            <a:pPr marL="285750" indent="-285750">
              <a:buFont typeface="Arial" panose="020B0604020202020204" pitchFamily="34" charset="0"/>
              <a:buChar char="•"/>
            </a:pPr>
            <a:endParaRPr lang="en-US" altLang="zh-TW" sz="2000" dirty="0">
              <a:cs typeface="Times New Roman" panose="02020603050405020304" pitchFamily="18" charset="0"/>
            </a:endParaRPr>
          </a:p>
        </p:txBody>
      </p:sp>
      <p:pic>
        <p:nvPicPr>
          <p:cNvPr id="2050" name="Picture 2" descr="e2">
            <a:extLst>
              <a:ext uri="{FF2B5EF4-FFF2-40B4-BE49-F238E27FC236}">
                <a16:creationId xmlns:a16="http://schemas.microsoft.com/office/drawing/2014/main" id="{C2DE87F8-812C-4DB6-B9DC-4D2ACFD452C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750" t="-1" r="28106" b="-2470"/>
          <a:stretch/>
        </p:blipFill>
        <p:spPr bwMode="auto">
          <a:xfrm>
            <a:off x="253655" y="4208644"/>
            <a:ext cx="2874857" cy="73063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表格 4">
            <a:extLst>
              <a:ext uri="{FF2B5EF4-FFF2-40B4-BE49-F238E27FC236}">
                <a16:creationId xmlns:a16="http://schemas.microsoft.com/office/drawing/2014/main" id="{64D6BEFD-F3CA-4567-88F3-BC8BF79FC271}"/>
              </a:ext>
            </a:extLst>
          </p:cNvPr>
          <p:cNvGraphicFramePr>
            <a:graphicFrameLocks noGrp="1"/>
          </p:cNvGraphicFramePr>
          <p:nvPr>
            <p:extLst>
              <p:ext uri="{D42A27DB-BD31-4B8C-83A1-F6EECF244321}">
                <p14:modId xmlns:p14="http://schemas.microsoft.com/office/powerpoint/2010/main" val="1123363821"/>
              </p:ext>
            </p:extLst>
          </p:nvPr>
        </p:nvGraphicFramePr>
        <p:xfrm>
          <a:off x="253655" y="2435800"/>
          <a:ext cx="5521740" cy="1584960"/>
        </p:xfrm>
        <a:graphic>
          <a:graphicData uri="http://schemas.openxmlformats.org/drawingml/2006/table">
            <a:tbl>
              <a:tblPr firstRow="1" bandRow="1">
                <a:tableStyleId>{5C22544A-7EE6-4342-B048-85BDC9FD1C3A}</a:tableStyleId>
              </a:tblPr>
              <a:tblGrid>
                <a:gridCol w="1840580">
                  <a:extLst>
                    <a:ext uri="{9D8B030D-6E8A-4147-A177-3AD203B41FA5}">
                      <a16:colId xmlns:a16="http://schemas.microsoft.com/office/drawing/2014/main" val="520596675"/>
                    </a:ext>
                  </a:extLst>
                </a:gridCol>
                <a:gridCol w="1840580">
                  <a:extLst>
                    <a:ext uri="{9D8B030D-6E8A-4147-A177-3AD203B41FA5}">
                      <a16:colId xmlns:a16="http://schemas.microsoft.com/office/drawing/2014/main" val="3408095976"/>
                    </a:ext>
                  </a:extLst>
                </a:gridCol>
                <a:gridCol w="1840580">
                  <a:extLst>
                    <a:ext uri="{9D8B030D-6E8A-4147-A177-3AD203B41FA5}">
                      <a16:colId xmlns:a16="http://schemas.microsoft.com/office/drawing/2014/main" val="1513049498"/>
                    </a:ext>
                  </a:extLst>
                </a:gridCol>
              </a:tblGrid>
              <a:tr h="370840">
                <a:tc>
                  <a:txBody>
                    <a:bodyPr/>
                    <a:lstStyle/>
                    <a:p>
                      <a:pPr algn="ctr"/>
                      <a:endParaRPr lang="zh-TW" altLang="en-US" sz="2000" dirty="0">
                        <a:latin typeface="+mn-lt"/>
                      </a:endParaRPr>
                    </a:p>
                  </a:txBody>
                  <a:tcPr/>
                </a:tc>
                <a:tc>
                  <a:txBody>
                    <a:bodyPr/>
                    <a:lstStyle/>
                    <a:p>
                      <a:pPr algn="ctr"/>
                      <a:r>
                        <a:rPr lang="en-US" altLang="zh-TW" sz="2000" dirty="0">
                          <a:latin typeface="+mn-lt"/>
                        </a:rPr>
                        <a:t>model</a:t>
                      </a:r>
                      <a:endParaRPr lang="zh-TW" altLang="en-US" sz="2000" dirty="0">
                        <a:latin typeface="+mn-lt"/>
                      </a:endParaRPr>
                    </a:p>
                  </a:txBody>
                  <a:tcPr/>
                </a:tc>
                <a:tc>
                  <a:txBody>
                    <a:bodyPr/>
                    <a:lstStyle/>
                    <a:p>
                      <a:pPr algn="ctr"/>
                      <a:r>
                        <a:rPr lang="en-US" altLang="zh-TW" sz="2000" dirty="0">
                          <a:latin typeface="+mn-lt"/>
                        </a:rPr>
                        <a:t>observation</a:t>
                      </a:r>
                      <a:endParaRPr lang="zh-TW" altLang="en-US" sz="2000" dirty="0">
                        <a:latin typeface="+mn-lt"/>
                      </a:endParaRPr>
                    </a:p>
                  </a:txBody>
                  <a:tcPr/>
                </a:tc>
                <a:extLst>
                  <a:ext uri="{0D108BD9-81ED-4DB2-BD59-A6C34878D82A}">
                    <a16:rowId xmlns:a16="http://schemas.microsoft.com/office/drawing/2014/main" val="318340646"/>
                  </a:ext>
                </a:extLst>
              </a:tr>
              <a:tr h="370840">
                <a:tc>
                  <a:txBody>
                    <a:bodyPr/>
                    <a:lstStyle/>
                    <a:p>
                      <a:pPr algn="ctr"/>
                      <a:r>
                        <a:rPr lang="en-US" altLang="zh-TW" sz="2000" dirty="0">
                          <a:latin typeface="+mn-lt"/>
                        </a:rPr>
                        <a:t>hit</a:t>
                      </a:r>
                      <a:endParaRPr lang="zh-TW" altLang="en-US" sz="2000" dirty="0">
                        <a:latin typeface="+mn-lt"/>
                      </a:endParaRPr>
                    </a:p>
                  </a:txBody>
                  <a:tcPr/>
                </a:tc>
                <a:tc>
                  <a:txBody>
                    <a:bodyPr/>
                    <a:lstStyle/>
                    <a:p>
                      <a:pPr algn="ctr"/>
                      <a:r>
                        <a:rPr lang="en-US" altLang="zh-TW" sz="2000" dirty="0">
                          <a:latin typeface="+mn-lt"/>
                        </a:rPr>
                        <a:t>V</a:t>
                      </a:r>
                      <a:endParaRPr lang="zh-TW" altLang="en-US" sz="2000" dirty="0">
                        <a:latin typeface="+mn-lt"/>
                      </a:endParaRPr>
                    </a:p>
                  </a:txBody>
                  <a:tcPr/>
                </a:tc>
                <a:tc>
                  <a:txBody>
                    <a:bodyPr/>
                    <a:lstStyle/>
                    <a:p>
                      <a:pPr algn="ctr"/>
                      <a:r>
                        <a:rPr lang="en-US" altLang="zh-TW" sz="2000" dirty="0">
                          <a:latin typeface="+mn-lt"/>
                        </a:rPr>
                        <a:t>V</a:t>
                      </a:r>
                      <a:endParaRPr lang="zh-TW" altLang="en-US" sz="2000" dirty="0">
                        <a:latin typeface="+mn-lt"/>
                      </a:endParaRPr>
                    </a:p>
                  </a:txBody>
                  <a:tcPr/>
                </a:tc>
                <a:extLst>
                  <a:ext uri="{0D108BD9-81ED-4DB2-BD59-A6C34878D82A}">
                    <a16:rowId xmlns:a16="http://schemas.microsoft.com/office/drawing/2014/main" val="1620348741"/>
                  </a:ext>
                </a:extLst>
              </a:tr>
              <a:tr h="370840">
                <a:tc>
                  <a:txBody>
                    <a:bodyPr/>
                    <a:lstStyle/>
                    <a:p>
                      <a:pPr algn="ctr"/>
                      <a:r>
                        <a:rPr lang="en-US" altLang="zh-TW" sz="2000" dirty="0">
                          <a:latin typeface="+mn-lt"/>
                        </a:rPr>
                        <a:t>false alarm</a:t>
                      </a:r>
                      <a:endParaRPr lang="zh-TW" altLang="en-US" sz="2000" dirty="0">
                        <a:latin typeface="+mn-lt"/>
                      </a:endParaRPr>
                    </a:p>
                  </a:txBody>
                  <a:tcPr/>
                </a:tc>
                <a:tc>
                  <a:txBody>
                    <a:bodyPr/>
                    <a:lstStyle/>
                    <a:p>
                      <a:pPr algn="ctr"/>
                      <a:r>
                        <a:rPr lang="en-US" altLang="zh-TW" sz="2000" dirty="0">
                          <a:latin typeface="+mn-lt"/>
                        </a:rPr>
                        <a:t>V</a:t>
                      </a:r>
                      <a:endParaRPr lang="zh-TW" altLang="en-US" sz="2000" dirty="0">
                        <a:latin typeface="+mn-lt"/>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000" dirty="0">
                          <a:latin typeface="+mn-lt"/>
                        </a:rPr>
                        <a:t>X</a:t>
                      </a:r>
                      <a:endParaRPr lang="zh-TW" altLang="en-US" sz="2000" dirty="0">
                        <a:latin typeface="+mn-lt"/>
                      </a:endParaRPr>
                    </a:p>
                  </a:txBody>
                  <a:tcPr/>
                </a:tc>
                <a:extLst>
                  <a:ext uri="{0D108BD9-81ED-4DB2-BD59-A6C34878D82A}">
                    <a16:rowId xmlns:a16="http://schemas.microsoft.com/office/drawing/2014/main" val="3057466273"/>
                  </a:ext>
                </a:extLst>
              </a:tr>
              <a:tr h="370840">
                <a:tc>
                  <a:txBody>
                    <a:bodyPr/>
                    <a:lstStyle/>
                    <a:p>
                      <a:pPr algn="ctr"/>
                      <a:r>
                        <a:rPr lang="en-US" altLang="zh-TW" sz="2000" dirty="0">
                          <a:latin typeface="+mn-lt"/>
                        </a:rPr>
                        <a:t>miss</a:t>
                      </a:r>
                      <a:endParaRPr lang="zh-TW" altLang="en-US" sz="2000" dirty="0">
                        <a:latin typeface="+mn-lt"/>
                      </a:endParaRPr>
                    </a:p>
                  </a:txBody>
                  <a:tcPr/>
                </a:tc>
                <a:tc>
                  <a:txBody>
                    <a:bodyPr/>
                    <a:lstStyle/>
                    <a:p>
                      <a:pPr algn="ctr"/>
                      <a:r>
                        <a:rPr lang="en-US" altLang="zh-TW" sz="2000" dirty="0">
                          <a:latin typeface="+mn-lt"/>
                        </a:rPr>
                        <a:t>X</a:t>
                      </a:r>
                      <a:endParaRPr lang="zh-TW" altLang="en-US" sz="2000" dirty="0">
                        <a:latin typeface="+mn-lt"/>
                      </a:endParaRPr>
                    </a:p>
                  </a:txBody>
                  <a:tcPr/>
                </a:tc>
                <a:tc>
                  <a:txBody>
                    <a:bodyPr/>
                    <a:lstStyle/>
                    <a:p>
                      <a:pPr algn="ctr"/>
                      <a:r>
                        <a:rPr lang="en-US" altLang="zh-TW" sz="2000" dirty="0">
                          <a:latin typeface="+mn-lt"/>
                        </a:rPr>
                        <a:t>V</a:t>
                      </a:r>
                      <a:endParaRPr lang="zh-TW" altLang="en-US" sz="2000" dirty="0">
                        <a:latin typeface="+mn-lt"/>
                      </a:endParaRPr>
                    </a:p>
                  </a:txBody>
                  <a:tcPr/>
                </a:tc>
                <a:extLst>
                  <a:ext uri="{0D108BD9-81ED-4DB2-BD59-A6C34878D82A}">
                    <a16:rowId xmlns:a16="http://schemas.microsoft.com/office/drawing/2014/main" val="619584502"/>
                  </a:ext>
                </a:extLst>
              </a:tr>
            </a:tbl>
          </a:graphicData>
        </a:graphic>
      </p:graphicFrame>
      <p:sp>
        <p:nvSpPr>
          <p:cNvPr id="20" name="文字方塊 19">
            <a:extLst>
              <a:ext uri="{FF2B5EF4-FFF2-40B4-BE49-F238E27FC236}">
                <a16:creationId xmlns:a16="http://schemas.microsoft.com/office/drawing/2014/main" id="{0E046298-A2D2-44ED-83C7-A65162899B55}"/>
              </a:ext>
            </a:extLst>
          </p:cNvPr>
          <p:cNvSpPr txBox="1"/>
          <p:nvPr/>
        </p:nvSpPr>
        <p:spPr>
          <a:xfrm>
            <a:off x="6241776" y="789380"/>
            <a:ext cx="5791890" cy="707886"/>
          </a:xfrm>
          <a:prstGeom prst="rect">
            <a:avLst/>
          </a:prstGeom>
          <a:noFill/>
        </p:spPr>
        <p:txBody>
          <a:bodyPr wrap="square" rtlCol="0">
            <a:spAutoFit/>
          </a:bodyPr>
          <a:lstStyle/>
          <a:p>
            <a:r>
              <a:rPr lang="en-US" altLang="zh-TW" sz="2000" b="1" dirty="0">
                <a:cs typeface="Times New Roman" panose="02020603050405020304" pitchFamily="18" charset="0"/>
              </a:rPr>
              <a:t>Object-based forecast verification</a:t>
            </a:r>
          </a:p>
          <a:p>
            <a:pPr marL="285750" indent="-285750">
              <a:buFont typeface="Arial" panose="020B0604020202020204" pitchFamily="34" charset="0"/>
              <a:buChar char="•"/>
            </a:pPr>
            <a:r>
              <a:rPr lang="en-US" altLang="zh-TW" sz="2000" dirty="0">
                <a:cs typeface="Times New Roman" panose="02020603050405020304" pitchFamily="18" charset="0"/>
              </a:rPr>
              <a:t>MODE tools</a:t>
            </a:r>
            <a:r>
              <a:rPr lang="fr-FR" altLang="zh-TW" sz="2000" dirty="0">
                <a:cs typeface="Times New Roman" panose="02020603050405020304" pitchFamily="18" charset="0"/>
              </a:rPr>
              <a:t> (MODE; Davis et al. 2006, 2009)</a:t>
            </a:r>
          </a:p>
        </p:txBody>
      </p:sp>
      <p:sp>
        <p:nvSpPr>
          <p:cNvPr id="23" name="文字方塊 22">
            <a:extLst>
              <a:ext uri="{FF2B5EF4-FFF2-40B4-BE49-F238E27FC236}">
                <a16:creationId xmlns:a16="http://schemas.microsoft.com/office/drawing/2014/main" id="{70A42DB2-9FA5-4585-AB89-3D98910C79A9}"/>
              </a:ext>
            </a:extLst>
          </p:cNvPr>
          <p:cNvSpPr txBox="1"/>
          <p:nvPr/>
        </p:nvSpPr>
        <p:spPr>
          <a:xfrm>
            <a:off x="158336" y="4864458"/>
            <a:ext cx="11780009" cy="1938992"/>
          </a:xfrm>
          <a:prstGeom prst="rect">
            <a:avLst/>
          </a:prstGeom>
          <a:noFill/>
        </p:spPr>
        <p:txBody>
          <a:bodyPr wrap="square">
            <a:spAutoFit/>
          </a:bodyPr>
          <a:lstStyle/>
          <a:p>
            <a:pPr marL="342900" indent="-342900">
              <a:buFont typeface="Arial" panose="020B0604020202020204" pitchFamily="34" charset="0"/>
              <a:buChar char="•"/>
            </a:pPr>
            <a:r>
              <a:rPr lang="zh-TW" altLang="en-US" sz="2000" dirty="0"/>
              <a:t>All observation datasets are provided by the NSSL</a:t>
            </a:r>
            <a:r>
              <a:rPr lang="en-US" altLang="zh-TW" sz="2000" dirty="0"/>
              <a:t>’</a:t>
            </a:r>
            <a:r>
              <a:rPr lang="zh-TW" altLang="en-US" sz="2000" dirty="0"/>
              <a:t>s MRMS system (e.g., Smith et al. 2016; Zhang et al. 2016).</a:t>
            </a:r>
            <a:endParaRPr lang="en-US" altLang="zh-TW" sz="2000" dirty="0"/>
          </a:p>
          <a:p>
            <a:pPr marL="342900" indent="-342900">
              <a:buFont typeface="Arial" panose="020B0604020202020204" pitchFamily="34" charset="0"/>
              <a:buChar char="•"/>
            </a:pPr>
            <a:endParaRPr lang="en-US" altLang="zh-TW" sz="2000" dirty="0"/>
          </a:p>
          <a:p>
            <a:pPr marL="342900" indent="-342900">
              <a:buFont typeface="Arial" panose="020B0604020202020204" pitchFamily="34" charset="0"/>
              <a:buChar char="•"/>
            </a:pPr>
            <a:r>
              <a:rPr lang="en-US" altLang="zh-TW" sz="2000" dirty="0"/>
              <a:t>Rotation objects are verified using simulated 1–6-km updraft helicity and observed 3–6-km azimuthal wind shear, two popular rotation verification proxies (e.g., Skinner et al. 2016, 2018; Flora et al. 2019).</a:t>
            </a:r>
          </a:p>
          <a:p>
            <a:pPr marL="342900" indent="-342900">
              <a:buFont typeface="Arial" panose="020B0604020202020204" pitchFamily="34" charset="0"/>
              <a:buChar char="•"/>
            </a:pPr>
            <a:endParaRPr lang="en-US" altLang="zh-TW" sz="2000" dirty="0"/>
          </a:p>
          <a:p>
            <a:pPr marL="342900" indent="-342900">
              <a:buFont typeface="Arial" panose="020B0604020202020204" pitchFamily="34" charset="0"/>
              <a:buChar char="•"/>
            </a:pPr>
            <a:r>
              <a:rPr lang="en-US" altLang="zh-TW" sz="2000" dirty="0"/>
              <a:t>Hail objects employ the revised MESH formulation by Murillo and </a:t>
            </a:r>
            <a:r>
              <a:rPr lang="en-US" altLang="zh-TW" sz="2000" dirty="0" err="1"/>
              <a:t>Homeyer</a:t>
            </a:r>
            <a:r>
              <a:rPr lang="en-US" altLang="zh-TW" sz="2000" dirty="0"/>
              <a:t> (2019)</a:t>
            </a:r>
            <a:endParaRPr lang="zh-TW" altLang="en-US" sz="2000" dirty="0"/>
          </a:p>
        </p:txBody>
      </p:sp>
      <p:pic>
        <p:nvPicPr>
          <p:cNvPr id="22" name="圖片 21">
            <a:extLst>
              <a:ext uri="{FF2B5EF4-FFF2-40B4-BE49-F238E27FC236}">
                <a16:creationId xmlns:a16="http://schemas.microsoft.com/office/drawing/2014/main" id="{0B994911-885B-457B-A0AF-0182262AF6FD}"/>
              </a:ext>
            </a:extLst>
          </p:cNvPr>
          <p:cNvPicPr>
            <a:picLocks noChangeAspect="1"/>
          </p:cNvPicPr>
          <p:nvPr/>
        </p:nvPicPr>
        <p:blipFill>
          <a:blip r:embed="rId4"/>
          <a:stretch>
            <a:fillRect/>
          </a:stretch>
        </p:blipFill>
        <p:spPr>
          <a:xfrm>
            <a:off x="8911021" y="1758876"/>
            <a:ext cx="2722179" cy="1105885"/>
          </a:xfrm>
          <a:prstGeom prst="rect">
            <a:avLst/>
          </a:prstGeom>
        </p:spPr>
      </p:pic>
      <p:sp>
        <p:nvSpPr>
          <p:cNvPr id="24" name="矩形: 圓角 23">
            <a:extLst>
              <a:ext uri="{FF2B5EF4-FFF2-40B4-BE49-F238E27FC236}">
                <a16:creationId xmlns:a16="http://schemas.microsoft.com/office/drawing/2014/main" id="{6C0793E9-E0AF-4776-A5E7-2C8D128EE077}"/>
              </a:ext>
            </a:extLst>
          </p:cNvPr>
          <p:cNvSpPr/>
          <p:nvPr/>
        </p:nvSpPr>
        <p:spPr>
          <a:xfrm>
            <a:off x="6340269" y="1628103"/>
            <a:ext cx="2303431" cy="70788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t>Smooth the data</a:t>
            </a:r>
            <a:endParaRPr lang="zh-TW" altLang="en-US" sz="2000" b="1" dirty="0"/>
          </a:p>
        </p:txBody>
      </p:sp>
      <p:sp>
        <p:nvSpPr>
          <p:cNvPr id="27" name="矩形: 圓角 26">
            <a:extLst>
              <a:ext uri="{FF2B5EF4-FFF2-40B4-BE49-F238E27FC236}">
                <a16:creationId xmlns:a16="http://schemas.microsoft.com/office/drawing/2014/main" id="{0CAEFD42-34D2-4E75-B60C-F532EAC4F7FC}"/>
              </a:ext>
            </a:extLst>
          </p:cNvPr>
          <p:cNvSpPr/>
          <p:nvPr/>
        </p:nvSpPr>
        <p:spPr>
          <a:xfrm>
            <a:off x="6340269" y="2647945"/>
            <a:ext cx="2303431" cy="707886"/>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t>object-defining thresholds</a:t>
            </a:r>
            <a:endParaRPr lang="zh-TW" altLang="en-US" sz="2000" b="1" dirty="0"/>
          </a:p>
        </p:txBody>
      </p:sp>
      <p:sp>
        <p:nvSpPr>
          <p:cNvPr id="28" name="矩形: 圓角 27">
            <a:extLst>
              <a:ext uri="{FF2B5EF4-FFF2-40B4-BE49-F238E27FC236}">
                <a16:creationId xmlns:a16="http://schemas.microsoft.com/office/drawing/2014/main" id="{2CAD5008-8D8A-4EFB-8A6D-0DA923B47A53}"/>
              </a:ext>
            </a:extLst>
          </p:cNvPr>
          <p:cNvSpPr/>
          <p:nvPr/>
        </p:nvSpPr>
        <p:spPr>
          <a:xfrm>
            <a:off x="6340269" y="3673513"/>
            <a:ext cx="2330510" cy="1105885"/>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000" b="1" dirty="0"/>
              <a:t>Matching the characteristic within 39 km</a:t>
            </a:r>
            <a:endParaRPr lang="zh-TW" altLang="en-US" sz="2000" b="1" dirty="0"/>
          </a:p>
        </p:txBody>
      </p:sp>
      <p:sp>
        <p:nvSpPr>
          <p:cNvPr id="29" name="文字方塊 28">
            <a:extLst>
              <a:ext uri="{FF2B5EF4-FFF2-40B4-BE49-F238E27FC236}">
                <a16:creationId xmlns:a16="http://schemas.microsoft.com/office/drawing/2014/main" id="{EA7F84F2-7833-4559-B25A-9215C664FB80}"/>
              </a:ext>
            </a:extLst>
          </p:cNvPr>
          <p:cNvSpPr txBox="1"/>
          <p:nvPr/>
        </p:nvSpPr>
        <p:spPr>
          <a:xfrm>
            <a:off x="8906642" y="3005835"/>
            <a:ext cx="3031703" cy="707886"/>
          </a:xfrm>
          <a:prstGeom prst="rect">
            <a:avLst/>
          </a:prstGeom>
          <a:noFill/>
        </p:spPr>
        <p:txBody>
          <a:bodyPr wrap="square" rtlCol="0">
            <a:spAutoFit/>
          </a:bodyPr>
          <a:lstStyle/>
          <a:p>
            <a:r>
              <a:rPr lang="en-US" altLang="zh-TW" sz="2000" b="1" dirty="0">
                <a:cs typeface="Times New Roman" panose="02020603050405020304" pitchFamily="18" charset="0"/>
              </a:rPr>
              <a:t>Interest function</a:t>
            </a:r>
          </a:p>
          <a:p>
            <a:r>
              <a:rPr lang="en-US" altLang="zh-TW" sz="2000" dirty="0">
                <a:cs typeface="Times New Roman" panose="02020603050405020304" pitchFamily="18" charset="0"/>
              </a:rPr>
              <a:t>If values &gt; 0.2</a:t>
            </a:r>
            <a:r>
              <a:rPr lang="fr-FR" altLang="zh-TW" sz="2000" dirty="0">
                <a:cs typeface="Times New Roman" panose="02020603050405020304" pitchFamily="18" charset="0"/>
              </a:rPr>
              <a:t> </a:t>
            </a:r>
            <a:r>
              <a:rPr lang="zh-TW" altLang="en-US" sz="2000" dirty="0">
                <a:cs typeface="Times New Roman" panose="02020603050405020304" pitchFamily="18" charset="0"/>
                <a:sym typeface="Wingdings" panose="05000000000000000000" pitchFamily="2" charset="2"/>
              </a:rPr>
              <a:t> </a:t>
            </a:r>
            <a:r>
              <a:rPr lang="en-US" altLang="zh-TW" sz="2000" dirty="0">
                <a:cs typeface="Times New Roman" panose="02020603050405020304" pitchFamily="18" charset="0"/>
                <a:sym typeface="Wingdings" panose="05000000000000000000" pitchFamily="2" charset="2"/>
              </a:rPr>
              <a:t>matched</a:t>
            </a:r>
            <a:endParaRPr lang="en-US" altLang="zh-TW" sz="2000" dirty="0">
              <a:cs typeface="Times New Roman" panose="02020603050405020304" pitchFamily="18" charset="0"/>
            </a:endParaRPr>
          </a:p>
        </p:txBody>
      </p:sp>
    </p:spTree>
    <p:extLst>
      <p:ext uri="{BB962C8B-B14F-4D97-AF65-F5344CB8AC3E}">
        <p14:creationId xmlns:p14="http://schemas.microsoft.com/office/powerpoint/2010/main" val="4079126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文字方塊 11">
            <a:extLst>
              <a:ext uri="{FF2B5EF4-FFF2-40B4-BE49-F238E27FC236}">
                <a16:creationId xmlns:a16="http://schemas.microsoft.com/office/drawing/2014/main" id="{D67066A9-168F-40AE-A32D-AC051294A097}"/>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Point-based forecast verification</a:t>
            </a:r>
          </a:p>
        </p:txBody>
      </p:sp>
      <p:pic>
        <p:nvPicPr>
          <p:cNvPr id="1028" name="Picture 4" descr="Fig. 3.">
            <a:extLst>
              <a:ext uri="{FF2B5EF4-FFF2-40B4-BE49-F238E27FC236}">
                <a16:creationId xmlns:a16="http://schemas.microsoft.com/office/drawing/2014/main" id="{895EBFAD-DA83-45BD-B61D-4964B9637EC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845"/>
          <a:stretch/>
        </p:blipFill>
        <p:spPr bwMode="auto">
          <a:xfrm>
            <a:off x="158336" y="1496052"/>
            <a:ext cx="5767627" cy="4462241"/>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群組 13">
            <a:extLst>
              <a:ext uri="{FF2B5EF4-FFF2-40B4-BE49-F238E27FC236}">
                <a16:creationId xmlns:a16="http://schemas.microsoft.com/office/drawing/2014/main" id="{A9412318-63C8-49DD-B389-D2E0C1E5280F}"/>
              </a:ext>
            </a:extLst>
          </p:cNvPr>
          <p:cNvGrpSpPr/>
          <p:nvPr/>
        </p:nvGrpSpPr>
        <p:grpSpPr>
          <a:xfrm>
            <a:off x="6266037" y="1481213"/>
            <a:ext cx="5767629" cy="5376787"/>
            <a:chOff x="6266037" y="1481213"/>
            <a:chExt cx="5767629" cy="5376787"/>
          </a:xfrm>
        </p:grpSpPr>
        <p:pic>
          <p:nvPicPr>
            <p:cNvPr id="15" name="Picture 4" descr="Fig. 3.">
              <a:extLst>
                <a:ext uri="{FF2B5EF4-FFF2-40B4-BE49-F238E27FC236}">
                  <a16:creationId xmlns:a16="http://schemas.microsoft.com/office/drawing/2014/main" id="{42A73C45-63A8-4BB0-9AB8-AA5FB8D74C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831" b="-1439"/>
            <a:stretch/>
          </p:blipFill>
          <p:spPr bwMode="auto">
            <a:xfrm>
              <a:off x="6266039" y="1690424"/>
              <a:ext cx="5767627" cy="516757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4" descr="Fig. 3.">
              <a:extLst>
                <a:ext uri="{FF2B5EF4-FFF2-40B4-BE49-F238E27FC236}">
                  <a16:creationId xmlns:a16="http://schemas.microsoft.com/office/drawing/2014/main" id="{69D4D2D0-9328-4331-B99E-5DA78BAA42C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b="96798"/>
            <a:stretch/>
          </p:blipFill>
          <p:spPr bwMode="auto">
            <a:xfrm>
              <a:off x="6266037" y="1481213"/>
              <a:ext cx="5767627" cy="30288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9270312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g. 4.">
            <a:extLst>
              <a:ext uri="{FF2B5EF4-FFF2-40B4-BE49-F238E27FC236}">
                <a16:creationId xmlns:a16="http://schemas.microsoft.com/office/drawing/2014/main" id="{5D7BD7E1-0822-4DFB-9B1A-69D303ABC9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0730" y="66906"/>
            <a:ext cx="8137188" cy="6754929"/>
          </a:xfrm>
          <a:prstGeom prst="rect">
            <a:avLst/>
          </a:prstGeom>
          <a:noFill/>
          <a:extLst>
            <a:ext uri="{909E8E84-426E-40DD-AFC4-6F175D3DCCD1}">
              <a14:hiddenFill xmlns:a14="http://schemas.microsoft.com/office/drawing/2010/main">
                <a:solidFill>
                  <a:srgbClr val="FFFFFF"/>
                </a:solidFill>
              </a14:hiddenFill>
            </a:ext>
          </a:extLst>
        </p:spPr>
      </p:pic>
      <p:sp>
        <p:nvSpPr>
          <p:cNvPr id="8" name="文字方塊 7">
            <a:extLst>
              <a:ext uri="{FF2B5EF4-FFF2-40B4-BE49-F238E27FC236}">
                <a16:creationId xmlns:a16="http://schemas.microsoft.com/office/drawing/2014/main" id="{39E7F806-E2D5-4D7A-BF30-A7DF8CB0C028}"/>
              </a:ext>
            </a:extLst>
          </p:cNvPr>
          <p:cNvSpPr txBox="1"/>
          <p:nvPr/>
        </p:nvSpPr>
        <p:spPr>
          <a:xfrm>
            <a:off x="158336" y="172612"/>
            <a:ext cx="3490797" cy="830997"/>
          </a:xfrm>
          <a:prstGeom prst="rect">
            <a:avLst/>
          </a:prstGeom>
          <a:noFill/>
        </p:spPr>
        <p:txBody>
          <a:bodyPr wrap="square" rtlCol="0">
            <a:spAutoFit/>
          </a:bodyPr>
          <a:lstStyle/>
          <a:p>
            <a:r>
              <a:rPr lang="en-US" altLang="zh-TW" sz="2400" dirty="0">
                <a:cs typeface="Times New Roman" panose="02020603050405020304" pitchFamily="18" charset="0"/>
              </a:rPr>
              <a:t>Point-based forecast verification</a:t>
            </a:r>
          </a:p>
        </p:txBody>
      </p:sp>
    </p:spTree>
    <p:extLst>
      <p:ext uri="{BB962C8B-B14F-4D97-AF65-F5344CB8AC3E}">
        <p14:creationId xmlns:p14="http://schemas.microsoft.com/office/powerpoint/2010/main" val="24575408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Fig. 5.">
            <a:extLst>
              <a:ext uri="{FF2B5EF4-FFF2-40B4-BE49-F238E27FC236}">
                <a16:creationId xmlns:a16="http://schemas.microsoft.com/office/drawing/2014/main" id="{A58B400E-4E06-4151-9110-47DCE70F4D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606"/>
          <a:stretch/>
        </p:blipFill>
        <p:spPr bwMode="auto">
          <a:xfrm>
            <a:off x="186706" y="1410492"/>
            <a:ext cx="5745743" cy="441044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ig. 5.">
            <a:extLst>
              <a:ext uri="{FF2B5EF4-FFF2-40B4-BE49-F238E27FC236}">
                <a16:creationId xmlns:a16="http://schemas.microsoft.com/office/drawing/2014/main" id="{8AA9E2C7-7B82-4998-B099-F9297DFEB01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920" b="-1290"/>
          <a:stretch/>
        </p:blipFill>
        <p:spPr bwMode="auto">
          <a:xfrm>
            <a:off x="6259553" y="1701972"/>
            <a:ext cx="5745743" cy="51687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Fig. 5.">
            <a:extLst>
              <a:ext uri="{FF2B5EF4-FFF2-40B4-BE49-F238E27FC236}">
                <a16:creationId xmlns:a16="http://schemas.microsoft.com/office/drawing/2014/main" id="{BDEDA126-001E-490C-8EBA-39EAF197E3D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6934"/>
          <a:stretch/>
        </p:blipFill>
        <p:spPr bwMode="auto">
          <a:xfrm>
            <a:off x="6240096" y="1410492"/>
            <a:ext cx="5745743" cy="291480"/>
          </a:xfrm>
          <a:prstGeom prst="rect">
            <a:avLst/>
          </a:prstGeom>
          <a:noFill/>
          <a:extLst>
            <a:ext uri="{909E8E84-426E-40DD-AFC4-6F175D3DCCD1}">
              <a14:hiddenFill xmlns:a14="http://schemas.microsoft.com/office/drawing/2010/main">
                <a:solidFill>
                  <a:srgbClr val="FFFFFF"/>
                </a:solidFill>
              </a14:hiddenFill>
            </a:ext>
          </a:extLst>
        </p:spPr>
      </p:pic>
      <p:sp>
        <p:nvSpPr>
          <p:cNvPr id="7" name="文字方塊 6">
            <a:extLst>
              <a:ext uri="{FF2B5EF4-FFF2-40B4-BE49-F238E27FC236}">
                <a16:creationId xmlns:a16="http://schemas.microsoft.com/office/drawing/2014/main" id="{F2414072-D6EB-4FDA-8C22-1FCF66504B14}"/>
              </a:ext>
            </a:extLst>
          </p:cNvPr>
          <p:cNvSpPr txBox="1"/>
          <p:nvPr/>
        </p:nvSpPr>
        <p:spPr>
          <a:xfrm>
            <a:off x="158336" y="172612"/>
            <a:ext cx="10416899" cy="461665"/>
          </a:xfrm>
          <a:prstGeom prst="rect">
            <a:avLst/>
          </a:prstGeom>
          <a:noFill/>
        </p:spPr>
        <p:txBody>
          <a:bodyPr wrap="square" rtlCol="0">
            <a:spAutoFit/>
          </a:bodyPr>
          <a:lstStyle/>
          <a:p>
            <a:r>
              <a:rPr lang="en-US" altLang="zh-TW" sz="2400" dirty="0">
                <a:cs typeface="Times New Roman" panose="02020603050405020304" pitchFamily="18" charset="0"/>
              </a:rPr>
              <a:t>Point-based forecast verification</a:t>
            </a:r>
          </a:p>
        </p:txBody>
      </p:sp>
    </p:spTree>
    <p:extLst>
      <p:ext uri="{BB962C8B-B14F-4D97-AF65-F5344CB8AC3E}">
        <p14:creationId xmlns:p14="http://schemas.microsoft.com/office/powerpoint/2010/main" val="1662912130"/>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7847</TotalTime>
  <Words>5571</Words>
  <Application>Microsoft Office PowerPoint</Application>
  <PresentationFormat>寬螢幕</PresentationFormat>
  <Paragraphs>177</Paragraphs>
  <Slides>17</Slides>
  <Notes>15</Notes>
  <HiddenSlides>1</HiddenSlides>
  <MMClips>0</MMClips>
  <ScaleCrop>false</ScaleCrop>
  <HeadingPairs>
    <vt:vector size="6" baseType="variant">
      <vt:variant>
        <vt:lpstr>使用字型</vt:lpstr>
      </vt:variant>
      <vt:variant>
        <vt:i4>9</vt:i4>
      </vt:variant>
      <vt:variant>
        <vt:lpstr>佈景主題</vt:lpstr>
      </vt:variant>
      <vt:variant>
        <vt:i4>1</vt:i4>
      </vt:variant>
      <vt:variant>
        <vt:lpstr>投影片標題</vt:lpstr>
      </vt:variant>
      <vt:variant>
        <vt:i4>17</vt:i4>
      </vt:variant>
    </vt:vector>
  </HeadingPairs>
  <TitlesOfParts>
    <vt:vector size="27" baseType="lpstr">
      <vt:lpstr>等线</vt:lpstr>
      <vt:lpstr>MuseoSans</vt:lpstr>
      <vt:lpstr>Söhne</vt:lpstr>
      <vt:lpstr>新細明體</vt:lpstr>
      <vt:lpstr>Arial</vt:lpstr>
      <vt:lpstr>Calibri</vt:lpstr>
      <vt:lpstr>Calibri Light</vt:lpstr>
      <vt:lpstr>Times New Roman</vt:lpstr>
      <vt:lpstr>Wingdings</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劉伃茗</dc:creator>
  <cp:lastModifiedBy>劉伃茗</cp:lastModifiedBy>
  <cp:revision>281</cp:revision>
  <dcterms:created xsi:type="dcterms:W3CDTF">2024-03-20T06:14:13Z</dcterms:created>
  <dcterms:modified xsi:type="dcterms:W3CDTF">2024-03-26T11:17:06Z</dcterms:modified>
</cp:coreProperties>
</file>