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9" r:id="rId2"/>
    <p:sldId id="257" r:id="rId3"/>
    <p:sldId id="281" r:id="rId4"/>
    <p:sldId id="282" r:id="rId5"/>
    <p:sldId id="280" r:id="rId6"/>
    <p:sldId id="263" r:id="rId7"/>
    <p:sldId id="259" r:id="rId8"/>
    <p:sldId id="261" r:id="rId9"/>
    <p:sldId id="260" r:id="rId10"/>
    <p:sldId id="258" r:id="rId11"/>
    <p:sldId id="28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85" autoAdjust="0"/>
  </p:normalViewPr>
  <p:slideViewPr>
    <p:cSldViewPr snapToGrid="0">
      <p:cViewPr varScale="1">
        <p:scale>
          <a:sx n="51" d="100"/>
          <a:sy n="51" d="100"/>
        </p:scale>
        <p:origin x="5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5D573-0DCF-4BD9-838A-5A7EEBD8F9A6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ADF5-F819-40BE-9910-209C213106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16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回波常來自非氣象粒子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81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約有</a:t>
            </a:r>
            <a:r>
              <a:rPr lang="en-US" altLang="zh-TW" dirty="0"/>
              <a:t>75~80%</a:t>
            </a:r>
            <a:r>
              <a:rPr lang="zh-TW" altLang="en-US" dirty="0"/>
              <a:t>是前三者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00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CL</a:t>
            </a:r>
            <a:r>
              <a:rPr lang="zh-TW" altLang="en-US" dirty="0"/>
              <a:t>寬度和強度的分布在白天很類似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747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但在夜晚就差很多</a:t>
            </a:r>
            <a:endParaRPr lang="en-US" altLang="zh-TW" dirty="0"/>
          </a:p>
          <a:p>
            <a:r>
              <a:rPr lang="zh-TW" altLang="en-US" dirty="0"/>
              <a:t>可能跟夜晚</a:t>
            </a:r>
            <a:r>
              <a:rPr lang="en-US" altLang="zh-TW" dirty="0"/>
              <a:t>PBL</a:t>
            </a:r>
            <a:r>
              <a:rPr lang="zh-TW" altLang="en-US" dirty="0"/>
              <a:t>比較淺且穩定度較大有關</a:t>
            </a:r>
            <a:endParaRPr lang="en-US" altLang="zh-TW" dirty="0"/>
          </a:p>
          <a:p>
            <a:r>
              <a:rPr lang="zh-TW" altLang="en-US" dirty="0"/>
              <a:t>因為雷達包含地形和仰角，可能最低仰角也會掃描到高於</a:t>
            </a:r>
            <a:r>
              <a:rPr lang="en-US" altLang="zh-TW" dirty="0"/>
              <a:t>PBL</a:t>
            </a:r>
            <a:r>
              <a:rPr lang="zh-TW" altLang="en-US" dirty="0"/>
              <a:t>的高度，因此取樣到比較多</a:t>
            </a:r>
            <a:r>
              <a:rPr lang="en-US" altLang="zh-TW" dirty="0"/>
              <a:t>PBL</a:t>
            </a:r>
            <a:r>
              <a:rPr lang="zh-TW" altLang="en-US" dirty="0"/>
              <a:t>以上的穩定度較弱環境的</a:t>
            </a:r>
            <a:r>
              <a:rPr lang="en-US" altLang="zh-TW" dirty="0"/>
              <a:t>CL</a:t>
            </a:r>
          </a:p>
          <a:p>
            <a:r>
              <a:rPr lang="zh-TW" altLang="en-US" dirty="0"/>
              <a:t>因此日夜變化對</a:t>
            </a:r>
            <a:r>
              <a:rPr lang="en-US" altLang="zh-TW" dirty="0"/>
              <a:t>C-SAPR</a:t>
            </a:r>
            <a:r>
              <a:rPr lang="zh-TW" altLang="en-US" dirty="0"/>
              <a:t>站的影響較小</a:t>
            </a:r>
            <a:endParaRPr lang="en-US" altLang="zh-TW" dirty="0"/>
          </a:p>
          <a:p>
            <a:r>
              <a:rPr lang="en-US" altLang="zh-TW" dirty="0"/>
              <a:t>SGP</a:t>
            </a:r>
            <a:r>
              <a:rPr lang="zh-TW" altLang="en-US" dirty="0"/>
              <a:t>站</a:t>
            </a:r>
            <a:r>
              <a:rPr lang="en-US" altLang="zh-TW" dirty="0"/>
              <a:t>(</a:t>
            </a:r>
            <a:r>
              <a:rPr lang="zh-TW" altLang="en-US" dirty="0"/>
              <a:t>地面測站</a:t>
            </a:r>
            <a:r>
              <a:rPr lang="en-US" altLang="zh-TW" dirty="0"/>
              <a:t>)</a:t>
            </a:r>
            <a:r>
              <a:rPr lang="zh-TW" altLang="en-US" dirty="0"/>
              <a:t>算出來的夜間的</a:t>
            </a:r>
            <a:r>
              <a:rPr lang="en-US" altLang="zh-TW" dirty="0"/>
              <a:t>CL</a:t>
            </a:r>
            <a:r>
              <a:rPr lang="zh-TW" altLang="en-US" dirty="0"/>
              <a:t>相對是穩定度比較大、因此被壓扁的環流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718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只有雷達站有量</a:t>
            </a:r>
            <a:r>
              <a:rPr lang="en-US" altLang="zh-TW" dirty="0"/>
              <a:t>CL</a:t>
            </a:r>
            <a:r>
              <a:rPr lang="zh-TW" altLang="en-US" dirty="0"/>
              <a:t>高度</a:t>
            </a:r>
            <a:endParaRPr lang="en-US" altLang="zh-TW" dirty="0"/>
          </a:p>
          <a:p>
            <a:r>
              <a:rPr lang="zh-TW" altLang="en-US" dirty="0"/>
              <a:t>白天較高 晚上較低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113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用</a:t>
            </a:r>
            <a:r>
              <a:rPr lang="en-US" altLang="zh-TW" dirty="0"/>
              <a:t>DL</a:t>
            </a:r>
            <a:r>
              <a:rPr lang="zh-TW" altLang="en-US" dirty="0"/>
              <a:t>的資料 無因次化座標後平均白天的</a:t>
            </a:r>
            <a:r>
              <a:rPr lang="en-US" altLang="zh-TW" dirty="0"/>
              <a:t>CL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因為白天</a:t>
            </a:r>
            <a:r>
              <a:rPr lang="en-US" altLang="zh-TW" dirty="0"/>
              <a:t>CL</a:t>
            </a:r>
            <a:r>
              <a:rPr lang="zh-TW" altLang="en-US" dirty="0"/>
              <a:t>被</a:t>
            </a:r>
            <a:r>
              <a:rPr lang="en-US" altLang="zh-TW" dirty="0"/>
              <a:t>PBL</a:t>
            </a:r>
            <a:r>
              <a:rPr lang="zh-TW" altLang="en-US" dirty="0"/>
              <a:t>限制，但晚上可以突破</a:t>
            </a:r>
            <a:r>
              <a:rPr lang="en-US" altLang="zh-TW" dirty="0"/>
              <a:t>PBL)</a:t>
            </a:r>
          </a:p>
          <a:p>
            <a:r>
              <a:rPr lang="zh-TW" altLang="en-US" dirty="0"/>
              <a:t>中間時段上升最強 且向右傾斜</a:t>
            </a:r>
            <a:endParaRPr lang="en-US" altLang="zh-TW" dirty="0"/>
          </a:p>
          <a:p>
            <a:r>
              <a:rPr lang="zh-TW" altLang="en-US" dirty="0"/>
              <a:t>高度上大概在</a:t>
            </a:r>
            <a:r>
              <a:rPr lang="en-US" altLang="zh-TW" dirty="0"/>
              <a:t>0.6</a:t>
            </a:r>
            <a:r>
              <a:rPr lang="zh-TW" altLang="en-US" dirty="0"/>
              <a:t>最強，差不多是</a:t>
            </a:r>
            <a:r>
              <a:rPr lang="en-US" altLang="zh-TW" dirty="0"/>
              <a:t>CL</a:t>
            </a:r>
            <a:r>
              <a:rPr lang="zh-TW" altLang="en-US" dirty="0"/>
              <a:t>的高度</a:t>
            </a:r>
            <a:endParaRPr lang="en-US" altLang="zh-TW" dirty="0"/>
          </a:p>
          <a:p>
            <a:r>
              <a:rPr lang="zh-TW" altLang="en-US" dirty="0"/>
              <a:t>上升氣流越高越寬</a:t>
            </a:r>
            <a:r>
              <a:rPr lang="en-US" altLang="zh-TW" dirty="0"/>
              <a:t>(</a:t>
            </a:r>
            <a:r>
              <a:rPr lang="zh-TW" altLang="en-US" dirty="0"/>
              <a:t>可能跟</a:t>
            </a:r>
            <a:r>
              <a:rPr lang="en-US" altLang="zh-TW" dirty="0"/>
              <a:t>shear instability</a:t>
            </a:r>
            <a:r>
              <a:rPr lang="zh-TW" altLang="en-US" dirty="0"/>
              <a:t>或</a:t>
            </a:r>
            <a:r>
              <a:rPr lang="en-US" altLang="zh-TW" dirty="0"/>
              <a:t>turbulence</a:t>
            </a:r>
            <a:r>
              <a:rPr lang="zh-TW" altLang="en-US" dirty="0"/>
              <a:t>有關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970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兩個站白天中位數都很接近</a:t>
            </a:r>
            <a:r>
              <a:rPr lang="en-US" altLang="zh-TW" dirty="0"/>
              <a:t>1</a:t>
            </a:r>
            <a:r>
              <a:rPr lang="zh-TW" altLang="en-US" dirty="0"/>
              <a:t>，代表</a:t>
            </a:r>
            <a:r>
              <a:rPr lang="en-US" altLang="zh-TW" dirty="0"/>
              <a:t>CL</a:t>
            </a:r>
            <a:r>
              <a:rPr lang="zh-TW" altLang="en-US" dirty="0"/>
              <a:t>寬度和</a:t>
            </a:r>
            <a:r>
              <a:rPr lang="en-US" altLang="zh-TW" dirty="0"/>
              <a:t>PBL</a:t>
            </a:r>
            <a:r>
              <a:rPr lang="zh-TW" altLang="en-US" dirty="0"/>
              <a:t>高度接近</a:t>
            </a:r>
            <a:endParaRPr lang="en-US" altLang="zh-TW" dirty="0"/>
          </a:p>
          <a:p>
            <a:r>
              <a:rPr lang="zh-TW" altLang="en-US" dirty="0"/>
              <a:t>但晚上都大一個數量級，其中</a:t>
            </a:r>
            <a:r>
              <a:rPr lang="en-US" altLang="zh-TW" dirty="0"/>
              <a:t>SGP</a:t>
            </a:r>
            <a:r>
              <a:rPr lang="zh-TW" altLang="en-US" dirty="0"/>
              <a:t>站又更高</a:t>
            </a:r>
            <a:r>
              <a:rPr lang="en-US" altLang="zh-TW" dirty="0"/>
              <a:t>(</a:t>
            </a:r>
            <a:r>
              <a:rPr lang="zh-TW" altLang="en-US" dirty="0"/>
              <a:t>之前提到過的，晚上</a:t>
            </a:r>
            <a:r>
              <a:rPr lang="en-US" altLang="zh-TW" dirty="0"/>
              <a:t>PBL</a:t>
            </a:r>
            <a:r>
              <a:rPr lang="zh-TW" altLang="en-US" dirty="0"/>
              <a:t>較矮穩定度較大，且雷達掃描到較高高度的問題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400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呼應右圖上升流極值在中間</a:t>
            </a:r>
            <a:endParaRPr lang="en-US" altLang="zh-TW" dirty="0"/>
          </a:p>
          <a:p>
            <a:r>
              <a:rPr lang="zh-TW" altLang="en-US" dirty="0"/>
              <a:t>夜晚同樣是</a:t>
            </a:r>
            <a:r>
              <a:rPr lang="en-US" altLang="zh-TW" dirty="0"/>
              <a:t>PBL</a:t>
            </a:r>
            <a:r>
              <a:rPr lang="zh-TW" altLang="en-US" dirty="0"/>
              <a:t>太矮的關係</a:t>
            </a:r>
            <a:endParaRPr lang="en-US" altLang="zh-TW" dirty="0"/>
          </a:p>
          <a:p>
            <a:r>
              <a:rPr lang="zh-TW" altLang="en-US" dirty="0"/>
              <a:t>根據</a:t>
            </a:r>
            <a:r>
              <a:rPr lang="en-US" altLang="zh-TW" dirty="0"/>
              <a:t>PBL</a:t>
            </a:r>
            <a:r>
              <a:rPr lang="zh-TW" altLang="en-US" dirty="0"/>
              <a:t>高度與</a:t>
            </a:r>
            <a:r>
              <a:rPr lang="en-US" altLang="zh-TW" dirty="0"/>
              <a:t>CL</a:t>
            </a:r>
            <a:r>
              <a:rPr lang="zh-TW" altLang="en-US" dirty="0"/>
              <a:t>寬度高度的比較，他們發現一般邊界層亂流的尺度跟</a:t>
            </a:r>
            <a:r>
              <a:rPr lang="en-US" altLang="zh-TW" dirty="0"/>
              <a:t>CL</a:t>
            </a:r>
            <a:r>
              <a:rPr lang="zh-TW" altLang="en-US" dirty="0"/>
              <a:t>的尺度並沒有顯著的差距</a:t>
            </a:r>
            <a:endParaRPr lang="en-US" altLang="zh-TW" dirty="0"/>
          </a:p>
          <a:p>
            <a:r>
              <a:rPr lang="zh-TW" altLang="en-US" dirty="0"/>
              <a:t>因此這可能不是</a:t>
            </a:r>
            <a:r>
              <a:rPr lang="en-US" altLang="zh-TW" dirty="0"/>
              <a:t>CL</a:t>
            </a:r>
            <a:r>
              <a:rPr lang="zh-TW" altLang="en-US" dirty="0"/>
              <a:t>容易引發深對流的主因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970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定義上升流是</a:t>
            </a:r>
            <a:r>
              <a:rPr lang="en-US" altLang="zh-TW" dirty="0"/>
              <a:t>t-h</a:t>
            </a:r>
            <a:r>
              <a:rPr lang="zh-TW" altLang="en-US" dirty="0"/>
              <a:t>圖中相連的上升運動區 但</a:t>
            </a:r>
            <a:r>
              <a:rPr lang="en-US" altLang="zh-TW" dirty="0"/>
              <a:t>Zi</a:t>
            </a:r>
            <a:r>
              <a:rPr lang="zh-TW" altLang="en-US" dirty="0"/>
              <a:t>以上的值不考慮</a:t>
            </a:r>
            <a:endParaRPr lang="en-US" altLang="zh-TW" dirty="0"/>
          </a:p>
          <a:p>
            <a:r>
              <a:rPr lang="zh-TW" altLang="en-US" dirty="0"/>
              <a:t>至少一格在</a:t>
            </a:r>
            <a:r>
              <a:rPr lang="en-US" altLang="zh-TW" dirty="0"/>
              <a:t>CL</a:t>
            </a:r>
            <a:r>
              <a:rPr lang="zh-TW" altLang="en-US" dirty="0"/>
              <a:t>期間的算是</a:t>
            </a:r>
            <a:r>
              <a:rPr lang="en-US" altLang="zh-TW" dirty="0"/>
              <a:t>CL-associated</a:t>
            </a:r>
          </a:p>
          <a:p>
            <a:r>
              <a:rPr lang="en-US" altLang="zh-TW" dirty="0"/>
              <a:t>Updraft length Le</a:t>
            </a:r>
            <a:r>
              <a:rPr lang="zh-TW" altLang="en-US" dirty="0"/>
              <a:t>是水平格數乘以移速 移速可以是平均水平風或是</a:t>
            </a:r>
            <a:r>
              <a:rPr lang="en-US" altLang="zh-TW" dirty="0"/>
              <a:t>CL</a:t>
            </a:r>
            <a:r>
              <a:rPr lang="zh-TW" altLang="en-US" dirty="0"/>
              <a:t>移速 </a:t>
            </a:r>
            <a:r>
              <a:rPr lang="en-US" altLang="zh-TW" dirty="0"/>
              <a:t>(frozen turbulence)</a:t>
            </a:r>
          </a:p>
          <a:p>
            <a:r>
              <a:rPr lang="en-US" altLang="zh-TW" dirty="0"/>
              <a:t>Updraft depth De</a:t>
            </a:r>
            <a:r>
              <a:rPr lang="zh-TW" altLang="en-US" dirty="0"/>
              <a:t>是同一個上升運動區內最高高度減最低高度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547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CL</a:t>
            </a:r>
            <a:r>
              <a:rPr lang="zh-TW" altLang="en-US" dirty="0"/>
              <a:t>期間和</a:t>
            </a:r>
            <a:r>
              <a:rPr lang="en-US" altLang="zh-TW" dirty="0"/>
              <a:t>pre-CL</a:t>
            </a:r>
            <a:r>
              <a:rPr lang="zh-TW" altLang="en-US" dirty="0"/>
              <a:t>其間差距些微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590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在邊界層中層</a:t>
            </a:r>
            <a:endParaRPr lang="en-US" altLang="zh-TW" dirty="0"/>
          </a:p>
          <a:p>
            <a:r>
              <a:rPr lang="en-US" altLang="zh-TW" dirty="0"/>
              <a:t>Le</a:t>
            </a:r>
            <a:r>
              <a:rPr lang="zh-TW" altLang="en-US" dirty="0"/>
              <a:t>大了</a:t>
            </a:r>
            <a:r>
              <a:rPr lang="en-US" altLang="zh-TW" dirty="0"/>
              <a:t>20%</a:t>
            </a:r>
            <a:r>
              <a:rPr lang="zh-TW" altLang="en-US" dirty="0"/>
              <a:t> 而垂直速度大了約</a:t>
            </a:r>
            <a:r>
              <a:rPr lang="en-US" altLang="zh-TW" dirty="0"/>
              <a:t>40%</a:t>
            </a:r>
          </a:p>
          <a:p>
            <a:r>
              <a:rPr lang="zh-TW" altLang="en-US" dirty="0"/>
              <a:t>導致垂直質量通量多了</a:t>
            </a:r>
            <a:r>
              <a:rPr lang="en-US" altLang="zh-TW" dirty="0"/>
              <a:t>100%</a:t>
            </a:r>
          </a:p>
          <a:p>
            <a:r>
              <a:rPr lang="zh-TW" altLang="en-US" dirty="0"/>
              <a:t>這可能是</a:t>
            </a:r>
            <a:r>
              <a:rPr lang="en-US" altLang="zh-TW" dirty="0"/>
              <a:t>CL</a:t>
            </a:r>
            <a:r>
              <a:rPr lang="zh-TW" altLang="en-US" dirty="0"/>
              <a:t>容易導致</a:t>
            </a:r>
            <a:r>
              <a:rPr lang="en-US" altLang="zh-TW" dirty="0"/>
              <a:t>DCI</a:t>
            </a:r>
            <a:r>
              <a:rPr lang="zh-TW" altLang="en-US" dirty="0"/>
              <a:t>的原因之一</a:t>
            </a:r>
            <a:endParaRPr lang="en-US" altLang="zh-TW" dirty="0"/>
          </a:p>
          <a:p>
            <a:r>
              <a:rPr lang="zh-TW" altLang="en-US" dirty="0"/>
              <a:t>不過考慮到</a:t>
            </a:r>
            <a:r>
              <a:rPr lang="en-US" altLang="zh-TW" dirty="0"/>
              <a:t>CL</a:t>
            </a:r>
            <a:r>
              <a:rPr lang="zh-TW" altLang="en-US" dirty="0"/>
              <a:t>持續時間遠大於一般的亂流，在先前研究中提到的，長時間的上升氣流導致積雲可以較不受到逸入作用影響，可能也是一大因素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11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儀器有</a:t>
            </a:r>
            <a:endParaRPr lang="en-US" altLang="zh-TW" dirty="0"/>
          </a:p>
          <a:p>
            <a:r>
              <a:rPr lang="zh-TW" altLang="en-US" dirty="0"/>
              <a:t>雷達</a:t>
            </a:r>
            <a:endParaRPr lang="en-US" altLang="zh-TW" dirty="0"/>
          </a:p>
          <a:p>
            <a:r>
              <a:rPr lang="zh-TW" altLang="en-US" dirty="0"/>
              <a:t>光達</a:t>
            </a:r>
            <a:endParaRPr lang="en-US" altLang="zh-TW" dirty="0"/>
          </a:p>
          <a:p>
            <a:r>
              <a:rPr lang="en-US" altLang="zh-TW" dirty="0"/>
              <a:t>Ka band </a:t>
            </a:r>
            <a:r>
              <a:rPr lang="zh-TW" altLang="en-US" dirty="0"/>
              <a:t>雷達</a:t>
            </a:r>
            <a:endParaRPr lang="en-US" altLang="zh-TW" dirty="0"/>
          </a:p>
          <a:p>
            <a:r>
              <a:rPr lang="zh-TW" altLang="en-US" dirty="0"/>
              <a:t>氣象測站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797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134</a:t>
            </a:r>
            <a:r>
              <a:rPr lang="zh-TW" altLang="en-US" dirty="0"/>
              <a:t>都有不錯的相關性</a:t>
            </a:r>
            <a:endParaRPr lang="en-US" altLang="zh-TW" dirty="0"/>
          </a:p>
          <a:p>
            <a:r>
              <a:rPr lang="en-US" altLang="zh-TW" dirty="0"/>
              <a:t>2</a:t>
            </a:r>
            <a:r>
              <a:rPr lang="zh-TW" altLang="en-US" dirty="0"/>
              <a:t>只在低層有好的相關</a:t>
            </a:r>
            <a:endParaRPr lang="en-US" altLang="zh-TW" dirty="0"/>
          </a:p>
          <a:p>
            <a:r>
              <a:rPr lang="zh-TW" altLang="en-US" dirty="0"/>
              <a:t>用不可輻散假設計算減化的上升速度與真實上升速度相關性很差，可能是因為地面輻合量不能代表整體輻合，也可能受到</a:t>
            </a:r>
            <a:r>
              <a:rPr lang="en-US" altLang="zh-TW" dirty="0"/>
              <a:t>CL</a:t>
            </a:r>
            <a:r>
              <a:rPr lang="zh-TW" altLang="en-US" dirty="0"/>
              <a:t>以上的輻散影響</a:t>
            </a:r>
            <a:endParaRPr lang="en-US" altLang="zh-TW" dirty="0"/>
          </a:p>
          <a:p>
            <a:r>
              <a:rPr lang="zh-TW" altLang="en-US" dirty="0"/>
              <a:t>計算做了很多假設，和儀器本身的誤差，可能都導致相關性降低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517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23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照著流程圖講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71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先找</a:t>
            </a:r>
            <a:r>
              <a:rPr lang="en-US" altLang="zh-TW" dirty="0" err="1"/>
              <a:t>fineline</a:t>
            </a:r>
            <a:endParaRPr lang="en-US" altLang="zh-TW" dirty="0"/>
          </a:p>
          <a:p>
            <a:r>
              <a:rPr lang="en-US" altLang="zh-TW" dirty="0"/>
              <a:t>B 10</a:t>
            </a:r>
            <a:r>
              <a:rPr lang="zh-TW" altLang="en-US" dirty="0"/>
              <a:t>度寬的範圍平均 </a:t>
            </a:r>
            <a:r>
              <a:rPr lang="en-US" altLang="zh-TW" dirty="0"/>
              <a:t>-&gt;</a:t>
            </a:r>
            <a:r>
              <a:rPr lang="zh-TW" altLang="en-US" dirty="0"/>
              <a:t> </a:t>
            </a:r>
            <a:r>
              <a:rPr lang="en-US" altLang="zh-TW" dirty="0"/>
              <a:t>C</a:t>
            </a:r>
          </a:p>
          <a:p>
            <a:r>
              <a:rPr lang="en-US" altLang="zh-TW" dirty="0"/>
              <a:t>5</a:t>
            </a:r>
            <a:r>
              <a:rPr lang="zh-TW" altLang="en-US" dirty="0"/>
              <a:t> </a:t>
            </a:r>
            <a:r>
              <a:rPr lang="en-US" altLang="zh-TW" dirty="0"/>
              <a:t>point average</a:t>
            </a:r>
          </a:p>
          <a:p>
            <a:r>
              <a:rPr lang="zh-TW" altLang="en-US" dirty="0"/>
              <a:t>寬度和強度是看最低層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5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critical observation period (COP)</a:t>
            </a:r>
            <a:r>
              <a:rPr lang="zh-TW" altLang="en-US" dirty="0"/>
              <a:t>由雷達大致定出來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845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兩個都好就用</a:t>
                </a:r>
                <a:r>
                  <a:rPr lang="en-US" altLang="zh-TW" dirty="0"/>
                  <a:t>ceilometer</a:t>
                </a:r>
              </a:p>
              <a:p>
                <a:r>
                  <a:rPr lang="zh-TW" altLang="en-US" dirty="0"/>
                  <a:t>都不好的話取</a:t>
                </a:r>
                <a:r>
                  <a:rPr lang="en-US" altLang="zh-TW" dirty="0"/>
                  <a:t>3km</a:t>
                </a:r>
                <a:r>
                  <a:rPr lang="zh-TW" altLang="en-US" dirty="0"/>
                  <a:t>以下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dirty="0"/>
                  <a:t>的最大負梯度處</a:t>
                </a:r>
              </a:p>
            </p:txBody>
          </p:sp>
        </mc:Choice>
        <mc:Fallback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兩個都好就用</a:t>
                </a:r>
                <a:r>
                  <a:rPr lang="en-US" altLang="zh-TW" dirty="0"/>
                  <a:t>ceilometer</a:t>
                </a:r>
              </a:p>
              <a:p>
                <a:r>
                  <a:rPr lang="zh-TW" altLang="en-US" dirty="0"/>
                  <a:t>都不好的話取</a:t>
                </a:r>
                <a:r>
                  <a:rPr lang="en-US" altLang="zh-TW" dirty="0"/>
                  <a:t>3km</a:t>
                </a:r>
                <a:r>
                  <a:rPr lang="zh-TW" altLang="en-US" dirty="0"/>
                  <a:t>以下</a:t>
                </a:r>
                <a:r>
                  <a:rPr lang="en-US" altLang="zh-TW" dirty="0"/>
                  <a:t> </a:t>
                </a:r>
                <a:r>
                  <a:rPr lang="en-US" altLang="zh-TW" b="0" i="0">
                    <a:latin typeface="Cambria Math" panose="02040503050406030204" pitchFamily="18" charset="0"/>
                  </a:rPr>
                  <a:t>𝜎_𝑤^2</a:t>
                </a:r>
                <a:r>
                  <a:rPr lang="zh-TW" altLang="en-US" dirty="0"/>
                  <a:t>的最大負梯度處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73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BE</a:t>
            </a:r>
            <a:r>
              <a:rPr lang="zh-TW" altLang="en-US" dirty="0"/>
              <a:t>是</a:t>
            </a:r>
            <a:r>
              <a:rPr lang="en-US" altLang="zh-TW" dirty="0"/>
              <a:t>best estimate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064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errorbar</a:t>
            </a:r>
            <a:r>
              <a:rPr lang="zh-TW" altLang="en-US" dirty="0"/>
              <a:t>是</a:t>
            </a:r>
            <a:r>
              <a:rPr lang="en-US" altLang="zh-TW" dirty="0"/>
              <a:t>10th</a:t>
            </a:r>
            <a:r>
              <a:rPr lang="zh-TW" altLang="en-US" dirty="0"/>
              <a:t>和</a:t>
            </a:r>
            <a:r>
              <a:rPr lang="en-US" altLang="zh-TW" dirty="0"/>
              <a:t>90th</a:t>
            </a:r>
          </a:p>
          <a:p>
            <a:r>
              <a:rPr lang="zh-TW" altLang="en-US" dirty="0"/>
              <a:t>紅色是中位數</a:t>
            </a:r>
            <a:endParaRPr lang="en-US" altLang="zh-TW" dirty="0"/>
          </a:p>
          <a:p>
            <a:r>
              <a:rPr lang="zh-TW" altLang="en-US" dirty="0"/>
              <a:t>黑色正方形是平均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白天大約都在</a:t>
            </a:r>
            <a:r>
              <a:rPr lang="en-US" altLang="zh-TW" dirty="0"/>
              <a:t>1.2</a:t>
            </a:r>
            <a:r>
              <a:rPr lang="zh-TW" altLang="en-US" dirty="0"/>
              <a:t>公里高左右</a:t>
            </a:r>
            <a:endParaRPr lang="en-US" altLang="zh-TW" dirty="0"/>
          </a:p>
          <a:p>
            <a:r>
              <a:rPr lang="zh-TW" altLang="en-US" dirty="0"/>
              <a:t>晚上很矮，多在</a:t>
            </a:r>
            <a:r>
              <a:rPr lang="en-US" altLang="zh-TW" dirty="0"/>
              <a:t>200</a:t>
            </a:r>
            <a:r>
              <a:rPr lang="zh-TW" altLang="en-US" dirty="0"/>
              <a:t>公尺以下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051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CL</a:t>
            </a:r>
            <a:r>
              <a:rPr lang="zh-TW" altLang="en-US" dirty="0"/>
              <a:t>的發生時間</a:t>
            </a:r>
            <a:endParaRPr lang="en-US" altLang="zh-TW" dirty="0"/>
          </a:p>
          <a:p>
            <a:r>
              <a:rPr lang="zh-TW" altLang="en-US" dirty="0"/>
              <a:t>在兩站相近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1ADF5-F819-40BE-9910-209C2131068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52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CAAD3B-3854-44DA-800F-E4784C190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00E162-C227-4E48-8516-C3912BAB2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317FDE-845A-4B84-94AC-5DBB52F7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679EA8-7556-4372-878D-470781A1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C0DBD4-FD0A-421E-B60F-65D98AC2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07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408C82-FDBA-4AFF-AACE-028FB5A8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02A34F-2071-4642-9803-F7320D5D2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6F7854-80F5-44FE-B163-0C01234A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3BCB6C-99DC-4E53-B532-25828B99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38D35E-A6C0-4A44-B80E-ECDCF09A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86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0168FC3-B683-4F8D-9E60-84B18F15C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E3C3C3B-AECB-4E39-88C6-DE614BF20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95A1E5-214E-4D64-9751-16C16809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1504F4-50B4-480F-B871-F2A44546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292FDA-675D-469A-8EF9-1398F53E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76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A30943-F4BC-4217-A974-BE3332DE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F8E887-0671-40CE-BA19-870277CDF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B3213A-D2DA-45ED-ADD4-6596E1793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BB104B-7740-4569-A691-B424423D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9015EE-171C-44D9-8E86-618592FB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99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8937CB-497D-431B-B322-EADE4BAD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018582-2FE7-4E1A-B795-159BE25A9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DD6FE2-2852-43E0-B718-1F5A9341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76A6A8-C06E-418A-B6B0-627C05DB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899D5C-2798-4CD2-91A4-7C110AF6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67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1F84FE-EDF8-4CFD-99D8-E9B30C5F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F4EEF9-926D-4ED3-8D4A-F1BE656B0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AA86EB7-D401-4988-83A5-D4284ED62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B09804-691D-4552-9870-4F671F0A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4C52DA-2F9C-4CB1-9772-FC6D8EA2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BA64737-95D0-4579-BDA7-3D46D7C1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57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6BD439-8413-4CFF-BED3-7C27462A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E387AC-7BA3-43AD-A705-0A88CE922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D0C1D9D-F0BB-40D8-8410-80DA4EDE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0B10A92-3301-4324-BEC0-A443D471F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009210C-2EBB-4AEB-B5BD-4705EB8F1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CD7A5E5-DD6A-470A-9D14-A94ED463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CED4157-F724-41FE-BC8A-74E07DEB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F44CD29-FE7B-4E3A-BBC0-C567C76D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91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50B026-7DCE-4DB4-8742-6BA7473C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B8990E0-D2C2-4EE3-AF6A-FFFA30E3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266DCD8-DFCA-449C-82DB-A9A35E37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C34E7C-D899-49B9-BC1E-79775ED7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01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BE0690B-B774-4C3D-A296-7E16AE39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CAA8F51-8174-4751-A48C-26F06BE7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5D4A2B4-BC9E-4F14-AEF6-AE0625F0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27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FD4752-94DF-436E-955A-228D2B95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742359-B7AF-4113-9D4C-4B3F6E067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3AA614-B6EF-420B-8532-A568D3221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C247A43-7AA7-4436-AEB1-FEE46742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A09D7A-600B-447F-962A-B646FADE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D15B943-9352-48CD-857E-2D0BCF64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7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88B66E-DB18-4272-9BC6-7B27D2A8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5385C8D-F293-4499-8B1A-BE2D944DB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6F3F76-042B-45FC-B3EE-4C27068F6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75FF612-847F-4708-BC9C-1BE216F3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B9151D-4925-4D73-B304-83AC1260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70A980-37EB-4FD0-A32C-489ED09F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64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498649F-8ECB-49E2-8E82-D0E4726F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AE1DC9-998B-4082-A055-E82B0486B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E4CC87-5DDE-413F-9E38-A0FFF8F0C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A790-FC39-4E2C-B538-83F0B1DB57DE}" type="datetimeFigureOut">
              <a:rPr lang="zh-TW" altLang="en-US" smtClean="0"/>
              <a:t>2024/3/19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22F060-5B81-4112-B71D-616721AB7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01E662-4102-4D1B-8A18-FBD1323D0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D0A91-794A-438C-9950-7F795501F9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1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40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E9F59-F46E-4163-AA7A-4E1CA73A5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122362"/>
            <a:ext cx="11155680" cy="3841523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 Observations of Boundary Layer Convergence Lines and Associated Updrafts in the U.S. Southern Great Plains</a:t>
            </a:r>
            <a:br>
              <a:rPr lang="en-US" altLang="zh-TW" sz="2400" dirty="0"/>
            </a:br>
            <a:br>
              <a:rPr lang="en-US" altLang="zh-TW" sz="2400" dirty="0"/>
            </a:br>
            <a:r>
              <a:rPr lang="en-US" altLang="zh-TW" sz="2000" dirty="0"/>
              <a:t> SHANHE LIU, KAPIL D. SINDHU, AND DANIEL J. KIRSHBAUM</a:t>
            </a:r>
            <a:br>
              <a:rPr lang="en-US" altLang="zh-TW" sz="2000" dirty="0"/>
            </a:br>
            <a:br>
              <a:rPr lang="en-US" altLang="zh-TW" sz="2000" dirty="0"/>
            </a:br>
            <a:r>
              <a:rPr lang="en-US" altLang="zh-TW" sz="2400" dirty="0"/>
              <a:t>(2023, </a:t>
            </a:r>
            <a:r>
              <a:rPr lang="en-US" altLang="zh-TW" sz="2400" i="1" dirty="0"/>
              <a:t>Journal of the Atmospheric Sciences</a:t>
            </a:r>
            <a:r>
              <a:rPr lang="en-US" altLang="zh-TW" sz="2400" dirty="0"/>
              <a:t>)</a:t>
            </a:r>
            <a:br>
              <a:rPr lang="zh-TW" altLang="en-US" sz="2400" dirty="0"/>
            </a:b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144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D3DF6ED-D520-44DD-ACDD-06879B98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6715593" cy="311616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EE3BAD0-98AC-4272-B150-C7C92BAFBB51}"/>
              </a:ext>
            </a:extLst>
          </p:cNvPr>
          <p:cNvSpPr txBox="1"/>
          <p:nvPr/>
        </p:nvSpPr>
        <p:spPr>
          <a:xfrm>
            <a:off x="0" y="0"/>
            <a:ext cx="28931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Surface Method</a:t>
            </a:r>
            <a:endParaRPr lang="zh-TW" altLang="en-US" sz="3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3AE9C45-2FDD-4D70-9177-0FA933094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294" y="102529"/>
            <a:ext cx="5284906" cy="47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5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D3DF6ED-D520-44DD-ACDD-06879B98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6715593" cy="311616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8361777-8A87-4C03-8702-7D5163478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7" y="3809996"/>
            <a:ext cx="6400800" cy="246322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EE3BAD0-98AC-4272-B150-C7C92BAFBB51}"/>
              </a:ext>
            </a:extLst>
          </p:cNvPr>
          <p:cNvSpPr txBox="1"/>
          <p:nvPr/>
        </p:nvSpPr>
        <p:spPr>
          <a:xfrm>
            <a:off x="0" y="0"/>
            <a:ext cx="28931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Surface Method</a:t>
            </a:r>
            <a:endParaRPr lang="zh-TW" altLang="en-US" sz="32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1485D98-DCFA-4DB1-BC36-8BE2A5D22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975561"/>
            <a:ext cx="3891290" cy="159005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3AE9C45-2FDD-4D70-9177-0FA933094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294" y="102529"/>
            <a:ext cx="5284906" cy="47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13D9CE5-93AA-4A00-BBCF-FAF0839158DC}"/>
              </a:ext>
            </a:extLst>
          </p:cNvPr>
          <p:cNvSpPr txBox="1"/>
          <p:nvPr/>
        </p:nvSpPr>
        <p:spPr>
          <a:xfrm>
            <a:off x="1" y="0"/>
            <a:ext cx="190375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PBL Depth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442043D-4A1F-400C-B814-A7AC69179EAA}"/>
                  </a:ext>
                </a:extLst>
              </p:cNvPr>
              <p:cNvSpPr/>
              <p:nvPr/>
            </p:nvSpPr>
            <p:spPr>
              <a:xfrm>
                <a:off x="9547484" y="2488656"/>
                <a:ext cx="2418413" cy="9144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0" dirty="0">
                    <a:solidFill>
                      <a:schemeClr val="tx1"/>
                    </a:solidFill>
                  </a:rPr>
                  <a:t>30-min prior to CL</a:t>
                </a:r>
              </a:p>
              <a:p>
                <a:pPr algn="ctr"/>
                <a:r>
                  <a:rPr lang="en-US" altLang="zh-TW" sz="2400" b="0" dirty="0">
                    <a:solidFill>
                      <a:schemeClr val="tx1"/>
                    </a:solidFill>
                  </a:rPr>
                  <a:t>PBL depth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b="0" dirty="0">
                    <a:solidFill>
                      <a:schemeClr val="tx1"/>
                    </a:solidFill>
                  </a:rPr>
                  <a:t>)</a:t>
                </a:r>
                <a:endParaRPr lang="zh-TW" alt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442043D-4A1F-400C-B814-A7AC69179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484" y="2488656"/>
                <a:ext cx="2418413" cy="914400"/>
              </a:xfrm>
              <a:prstGeom prst="rect">
                <a:avLst/>
              </a:prstGeom>
              <a:blipFill>
                <a:blip r:embed="rId3"/>
                <a:stretch>
                  <a:fillRect l="-2978" r="-3226" b="-8333"/>
                </a:stretch>
              </a:blipFill>
              <a:ln w="3810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 39">
            <a:extLst>
              <a:ext uri="{FF2B5EF4-FFF2-40B4-BE49-F238E27FC236}">
                <a16:creationId xmlns:a16="http://schemas.microsoft.com/office/drawing/2014/main" id="{281B9782-4974-486C-A43C-523B30F775FE}"/>
              </a:ext>
            </a:extLst>
          </p:cNvPr>
          <p:cNvSpPr/>
          <p:nvPr/>
        </p:nvSpPr>
        <p:spPr>
          <a:xfrm>
            <a:off x="269823" y="1296940"/>
            <a:ext cx="1633928" cy="80946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ARM ceilometer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FCA50F0-DB62-4424-B404-51CD40AA81C0}"/>
              </a:ext>
            </a:extLst>
          </p:cNvPr>
          <p:cNvSpPr/>
          <p:nvPr/>
        </p:nvSpPr>
        <p:spPr>
          <a:xfrm>
            <a:off x="269823" y="5156324"/>
            <a:ext cx="1633928" cy="80946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Doppler Lidar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469C9DC-690A-4FA1-8BA9-F64A6A1320CE}"/>
                  </a:ext>
                </a:extLst>
              </p:cNvPr>
              <p:cNvSpPr/>
              <p:nvPr/>
            </p:nvSpPr>
            <p:spPr>
              <a:xfrm>
                <a:off x="2206053" y="3335309"/>
                <a:ext cx="2248524" cy="80946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Vertical velocity variance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)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469C9DC-690A-4FA1-8BA9-F64A6A132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53" y="3335309"/>
                <a:ext cx="2248524" cy="809469"/>
              </a:xfrm>
              <a:prstGeom prst="rect">
                <a:avLst/>
              </a:prstGeom>
              <a:blipFill>
                <a:blip r:embed="rId4"/>
                <a:stretch>
                  <a:fillRect l="-1067" t="-4317" r="-3733" b="-15108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886F6F82-1D53-45AB-8765-7F99620B902E}"/>
              </a:ext>
            </a:extLst>
          </p:cNvPr>
          <p:cNvCxnSpPr>
            <a:cxnSpLocks/>
            <a:stCxn id="48" idx="3"/>
            <a:endCxn id="51" idx="1"/>
          </p:cNvCxnSpPr>
          <p:nvPr/>
        </p:nvCxnSpPr>
        <p:spPr>
          <a:xfrm flipV="1">
            <a:off x="1903751" y="3740044"/>
            <a:ext cx="302302" cy="182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02CA7AAC-512E-431C-96A0-4DA61D000A0E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1903751" y="1701675"/>
            <a:ext cx="5155367" cy="1254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FCAB7CCB-F17F-480C-8104-99BF1E0BE3E7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4454577" y="2956596"/>
            <a:ext cx="2604541" cy="783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1406E1AB-A6C4-445C-89D7-1A973308F189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7059118" y="2945856"/>
            <a:ext cx="2488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809FEB79-A768-4C0E-BDFA-39BE8A1120EE}"/>
                  </a:ext>
                </a:extLst>
              </p:cNvPr>
              <p:cNvSpPr txBox="1"/>
              <p:nvPr/>
            </p:nvSpPr>
            <p:spPr>
              <a:xfrm>
                <a:off x="4711906" y="3290541"/>
                <a:ext cx="2248524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&lt;0.08</m:t>
                          </m: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8" name="文字方塊 67">
                <a:extLst>
                  <a:ext uri="{FF2B5EF4-FFF2-40B4-BE49-F238E27FC236}">
                    <a16:creationId xmlns:a16="http://schemas.microsoft.com/office/drawing/2014/main" id="{809FEB79-A768-4C0E-BDFA-39BE8A112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906" y="3290541"/>
                <a:ext cx="2248524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文字方塊 71">
            <a:extLst>
              <a:ext uri="{FF2B5EF4-FFF2-40B4-BE49-F238E27FC236}">
                <a16:creationId xmlns:a16="http://schemas.microsoft.com/office/drawing/2014/main" id="{2D639EA8-2DE2-419D-9936-1DD58CFFB4A6}"/>
              </a:ext>
            </a:extLst>
          </p:cNvPr>
          <p:cNvSpPr txBox="1"/>
          <p:nvPr/>
        </p:nvSpPr>
        <p:spPr>
          <a:xfrm>
            <a:off x="7016644" y="2957099"/>
            <a:ext cx="2503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subjective choose</a:t>
            </a:r>
            <a:endParaRPr lang="zh-TW" altLang="en-US" sz="2400" dirty="0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93D3974-005D-4F29-9A2E-0A9217423D2F}"/>
              </a:ext>
            </a:extLst>
          </p:cNvPr>
          <p:cNvCxnSpPr>
            <a:cxnSpLocks/>
            <a:stCxn id="48" idx="3"/>
            <a:endCxn id="35" idx="1"/>
          </p:cNvCxnSpPr>
          <p:nvPr/>
        </p:nvCxnSpPr>
        <p:spPr>
          <a:xfrm>
            <a:off x="1903751" y="5561059"/>
            <a:ext cx="1160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3F499E4-5E36-4607-889A-B7DFE0E66453}"/>
                  </a:ext>
                </a:extLst>
              </p:cNvPr>
              <p:cNvSpPr/>
              <p:nvPr/>
            </p:nvSpPr>
            <p:spPr>
              <a:xfrm>
                <a:off x="3064239" y="5156324"/>
                <a:ext cx="2248524" cy="80946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Time-height curtains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3F499E4-5E36-4607-889A-B7DFE0E66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239" y="5156324"/>
                <a:ext cx="2248524" cy="809469"/>
              </a:xfrm>
              <a:prstGeom prst="rect">
                <a:avLst/>
              </a:prstGeom>
              <a:blipFill>
                <a:blip r:embed="rId6"/>
                <a:stretch>
                  <a:fillRect t="-4317" b="-15108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7FCD1793-E1DF-423A-8C50-91246894A34F}"/>
              </a:ext>
            </a:extLst>
          </p:cNvPr>
          <p:cNvCxnSpPr>
            <a:stCxn id="35" idx="3"/>
            <a:endCxn id="72" idx="2"/>
          </p:cNvCxnSpPr>
          <p:nvPr/>
        </p:nvCxnSpPr>
        <p:spPr>
          <a:xfrm flipV="1">
            <a:off x="5312763" y="3418764"/>
            <a:ext cx="2955560" cy="2142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97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D3DF6ED-D520-44DD-ACDD-06879B98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0175"/>
            <a:ext cx="5816184" cy="269882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6986A5E-5BCC-4202-8736-C662EEFA47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353"/>
          <a:stretch/>
        </p:blipFill>
        <p:spPr>
          <a:xfrm>
            <a:off x="138098" y="3574400"/>
            <a:ext cx="8868558" cy="285638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2ACBA17-B106-41A3-A75E-B50741F953D1}"/>
              </a:ext>
            </a:extLst>
          </p:cNvPr>
          <p:cNvSpPr txBox="1"/>
          <p:nvPr/>
        </p:nvSpPr>
        <p:spPr>
          <a:xfrm>
            <a:off x="1" y="0"/>
            <a:ext cx="190375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PBL Depth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4071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8A45CBC-8E5C-4963-ACEE-F71D8AADE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16" y="1109272"/>
            <a:ext cx="9778584" cy="447086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FA1E072-80D7-4C88-A830-653CE30B17AA}"/>
              </a:ext>
            </a:extLst>
          </p:cNvPr>
          <p:cNvSpPr txBox="1"/>
          <p:nvPr/>
        </p:nvSpPr>
        <p:spPr>
          <a:xfrm>
            <a:off x="1" y="0"/>
            <a:ext cx="190375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PBL Depth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0699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9AFFF4C-9D60-4EA6-A82E-ED5C7BAE7640}"/>
              </a:ext>
            </a:extLst>
          </p:cNvPr>
          <p:cNvSpPr txBox="1"/>
          <p:nvPr/>
        </p:nvSpPr>
        <p:spPr>
          <a:xfrm>
            <a:off x="0" y="0"/>
            <a:ext cx="260828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CL Occurrence</a:t>
            </a:r>
            <a:endParaRPr lang="zh-TW" altLang="en-US" sz="3200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AEF57E2-5721-48DB-AD4F-426A7AB6A217}"/>
              </a:ext>
            </a:extLst>
          </p:cNvPr>
          <p:cNvGrpSpPr/>
          <p:nvPr/>
        </p:nvGrpSpPr>
        <p:grpSpPr>
          <a:xfrm>
            <a:off x="2356760" y="689706"/>
            <a:ext cx="9626454" cy="4257206"/>
            <a:chOff x="2423340" y="1300397"/>
            <a:chExt cx="9626454" cy="425720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DACBE53-954B-4477-9937-CDBC9A1C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3340" y="1300397"/>
              <a:ext cx="9626454" cy="4257206"/>
            </a:xfrm>
            <a:prstGeom prst="rect">
              <a:avLst/>
            </a:prstGeom>
          </p:spPr>
        </p:pic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44A7DB3C-0F39-41F0-B423-87F272263139}"/>
                </a:ext>
              </a:extLst>
            </p:cNvPr>
            <p:cNvSpPr/>
            <p:nvPr/>
          </p:nvSpPr>
          <p:spPr>
            <a:xfrm>
              <a:off x="5531370" y="3031760"/>
              <a:ext cx="854439" cy="7944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75FCFEFB-680B-4350-BA5C-10B2E8A817B6}"/>
                </a:ext>
              </a:extLst>
            </p:cNvPr>
            <p:cNvSpPr/>
            <p:nvPr/>
          </p:nvSpPr>
          <p:spPr>
            <a:xfrm>
              <a:off x="10540583" y="3031759"/>
              <a:ext cx="854439" cy="7944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23B2174E-FE76-4007-8A1D-5CEE03199830}"/>
                </a:ext>
              </a:extLst>
            </p:cNvPr>
            <p:cNvSpPr/>
            <p:nvPr/>
          </p:nvSpPr>
          <p:spPr>
            <a:xfrm>
              <a:off x="6595672" y="3429000"/>
              <a:ext cx="644576" cy="60959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56B7686A-BA34-481E-91AE-5C5A5B6697A1}"/>
                </a:ext>
              </a:extLst>
            </p:cNvPr>
            <p:cNvSpPr/>
            <p:nvPr/>
          </p:nvSpPr>
          <p:spPr>
            <a:xfrm>
              <a:off x="7998500" y="3497704"/>
              <a:ext cx="644576" cy="60959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029D40A-8083-404B-A200-06643CBFD9EA}"/>
                </a:ext>
              </a:extLst>
            </p:cNvPr>
            <p:cNvSpPr txBox="1"/>
            <p:nvPr/>
          </p:nvSpPr>
          <p:spPr>
            <a:xfrm>
              <a:off x="4362138" y="3031759"/>
              <a:ext cx="1169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Primary peak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D82E7E5-5550-4D7C-8225-7E43B617AA82}"/>
                </a:ext>
              </a:extLst>
            </p:cNvPr>
            <p:cNvSpPr txBox="1"/>
            <p:nvPr/>
          </p:nvSpPr>
          <p:spPr>
            <a:xfrm>
              <a:off x="8304550" y="2728141"/>
              <a:ext cx="1600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chemeClr val="accent1"/>
                  </a:solidFill>
                </a:rPr>
                <a:t>secondary peak</a:t>
              </a:r>
              <a:endParaRPr lang="zh-TW" altLang="en-US" sz="2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8C0AD8F0-F710-40FE-9369-AB851F1F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924" y="4946909"/>
            <a:ext cx="4602290" cy="18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2D16C44-F756-4582-BC88-A672977F5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31" y="2113613"/>
            <a:ext cx="11645704" cy="266824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6209E4A-02DA-4434-8764-65205CB2CE89}"/>
              </a:ext>
            </a:extLst>
          </p:cNvPr>
          <p:cNvSpPr txBox="1"/>
          <p:nvPr/>
        </p:nvSpPr>
        <p:spPr>
          <a:xfrm>
            <a:off x="1" y="0"/>
            <a:ext cx="167889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CL Types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6017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B79AE03-0130-45C0-9BAC-51F66B787ED5}"/>
              </a:ext>
            </a:extLst>
          </p:cNvPr>
          <p:cNvSpPr txBox="1"/>
          <p:nvPr/>
        </p:nvSpPr>
        <p:spPr>
          <a:xfrm>
            <a:off x="0" y="0"/>
            <a:ext cx="24134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CL Properties</a:t>
            </a:r>
            <a:endParaRPr lang="zh-TW" altLang="en-US" sz="3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9AB51F-9214-4E7D-85EF-1D4ADE13B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51" y="169790"/>
            <a:ext cx="7390151" cy="6404147"/>
          </a:xfrm>
          <a:prstGeom prst="rect">
            <a:avLst/>
          </a:prstGeom>
        </p:spPr>
      </p:pic>
      <p:sp>
        <p:nvSpPr>
          <p:cNvPr id="8" name="箭號: 向下 7">
            <a:extLst>
              <a:ext uri="{FF2B5EF4-FFF2-40B4-BE49-F238E27FC236}">
                <a16:creationId xmlns:a16="http://schemas.microsoft.com/office/drawing/2014/main" id="{D806F5C0-61B7-4197-9468-7A873ADB3070}"/>
              </a:ext>
            </a:extLst>
          </p:cNvPr>
          <p:cNvSpPr/>
          <p:nvPr/>
        </p:nvSpPr>
        <p:spPr>
          <a:xfrm>
            <a:off x="5096656" y="884420"/>
            <a:ext cx="404734" cy="76449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61C1D986-DF7A-4F82-B471-7BC606804344}"/>
              </a:ext>
            </a:extLst>
          </p:cNvPr>
          <p:cNvSpPr/>
          <p:nvPr/>
        </p:nvSpPr>
        <p:spPr>
          <a:xfrm>
            <a:off x="8801475" y="884420"/>
            <a:ext cx="404734" cy="76449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87547384-0EB0-4D77-8E02-0BB90740ECBE}"/>
              </a:ext>
            </a:extLst>
          </p:cNvPr>
          <p:cNvSpPr/>
          <p:nvPr/>
        </p:nvSpPr>
        <p:spPr>
          <a:xfrm rot="10800000">
            <a:off x="5096656" y="5973580"/>
            <a:ext cx="404734" cy="76449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A29A8CBB-CD1A-46EB-8DF3-586CB5DAA109}"/>
              </a:ext>
            </a:extLst>
          </p:cNvPr>
          <p:cNvSpPr/>
          <p:nvPr/>
        </p:nvSpPr>
        <p:spPr>
          <a:xfrm rot="10800000">
            <a:off x="8828957" y="5977403"/>
            <a:ext cx="404734" cy="76449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18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B79AE03-0130-45C0-9BAC-51F66B787ED5}"/>
              </a:ext>
            </a:extLst>
          </p:cNvPr>
          <p:cNvSpPr txBox="1"/>
          <p:nvPr/>
        </p:nvSpPr>
        <p:spPr>
          <a:xfrm>
            <a:off x="0" y="0"/>
            <a:ext cx="24134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CL Properties</a:t>
            </a:r>
            <a:endParaRPr lang="zh-TW" altLang="en-US" sz="32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9AB51F-9214-4E7D-85EF-1D4ADE13B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51" y="169790"/>
            <a:ext cx="7390151" cy="6404147"/>
          </a:xfrm>
          <a:prstGeom prst="rect">
            <a:avLst/>
          </a:prstGeom>
        </p:spPr>
      </p:pic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61C1D986-DF7A-4F82-B471-7BC606804344}"/>
              </a:ext>
            </a:extLst>
          </p:cNvPr>
          <p:cNvSpPr/>
          <p:nvPr/>
        </p:nvSpPr>
        <p:spPr>
          <a:xfrm rot="5400000">
            <a:off x="10930328" y="1364105"/>
            <a:ext cx="404734" cy="7644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D6C55FC8-0EEC-4F54-9B77-85F9674C6709}"/>
              </a:ext>
            </a:extLst>
          </p:cNvPr>
          <p:cNvSpPr/>
          <p:nvPr/>
        </p:nvSpPr>
        <p:spPr>
          <a:xfrm rot="5400000">
            <a:off x="7200275" y="2101121"/>
            <a:ext cx="404734" cy="7644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62042233-388C-41EF-ADE3-E0A4A24AEC41}"/>
              </a:ext>
            </a:extLst>
          </p:cNvPr>
          <p:cNvSpPr/>
          <p:nvPr/>
        </p:nvSpPr>
        <p:spPr>
          <a:xfrm rot="5400000">
            <a:off x="10930328" y="5147373"/>
            <a:ext cx="404734" cy="7644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16EE6EE1-277C-4209-A277-2104A403D175}"/>
              </a:ext>
            </a:extLst>
          </p:cNvPr>
          <p:cNvSpPr/>
          <p:nvPr/>
        </p:nvSpPr>
        <p:spPr>
          <a:xfrm rot="5400000">
            <a:off x="7200275" y="4742639"/>
            <a:ext cx="404734" cy="7644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00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39A3DC3-D95A-43A8-9383-2C390DFEF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887" y="1119036"/>
            <a:ext cx="5212226" cy="46199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4716E9A-88BF-4B02-B854-54AC9D6E07AF}"/>
              </a:ext>
            </a:extLst>
          </p:cNvPr>
          <p:cNvSpPr txBox="1"/>
          <p:nvPr/>
        </p:nvSpPr>
        <p:spPr>
          <a:xfrm>
            <a:off x="0" y="0"/>
            <a:ext cx="24134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CL Properties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085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DA4C2256-F4E4-4F8B-B46E-6F2FFE9F643D}"/>
              </a:ext>
            </a:extLst>
          </p:cNvPr>
          <p:cNvSpPr txBox="1"/>
          <p:nvPr/>
        </p:nvSpPr>
        <p:spPr>
          <a:xfrm>
            <a:off x="0" y="0"/>
            <a:ext cx="239267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Introduction</a:t>
            </a:r>
            <a:endParaRPr lang="zh-TW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27610B6-3AB2-4896-BAFA-7EAA9FFC6F31}"/>
                  </a:ext>
                </a:extLst>
              </p:cNvPr>
              <p:cNvSpPr txBox="1"/>
              <p:nvPr/>
            </p:nvSpPr>
            <p:spPr>
              <a:xfrm>
                <a:off x="960120" y="792480"/>
                <a:ext cx="1025652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Convergence lines (CLs):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Boundary layer convergence lines (or CLs) are narrow horizontal lines or arcs of intense horizontal convergence within the planetary boundary layer (PBL).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CLs are meteorologically important for their ventilation of PBL aerosols and pollutants </a:t>
                </a:r>
                <a:r>
                  <a:rPr lang="en-US" altLang="zh-TW" sz="1400" dirty="0"/>
                  <a:t>(e.g., Lu and Turco 1995)</a:t>
                </a:r>
                <a:r>
                  <a:rPr lang="en-US" altLang="zh-TW" sz="2400" dirty="0"/>
                  <a:t> as well as their initiation of deep convection </a:t>
                </a:r>
                <a:r>
                  <a:rPr lang="en-US" altLang="zh-TW" sz="1400" dirty="0"/>
                  <a:t>(e.g., Wilson and Schreiber 1986; Kingsmill 1995; Koch and Ray 1997; </a:t>
                </a:r>
                <a:r>
                  <a:rPr lang="en-US" altLang="zh-TW" sz="1400" dirty="0" err="1"/>
                  <a:t>Weckwerth</a:t>
                </a:r>
                <a:r>
                  <a:rPr lang="en-US" altLang="zh-TW" sz="1400" dirty="0"/>
                  <a:t> and Parsons 2006; Rousseau-</a:t>
                </a:r>
                <a:r>
                  <a:rPr lang="en-US" altLang="zh-TW" sz="1400" dirty="0" err="1"/>
                  <a:t>Rizzi</a:t>
                </a:r>
                <a:r>
                  <a:rPr lang="en-US" altLang="zh-TW" sz="1400" dirty="0"/>
                  <a:t> et al. 2017)</a:t>
                </a:r>
                <a:r>
                  <a:rPr lang="en-US" altLang="zh-TW" sz="2400" dirty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Detection of CLs: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Fine line: enhanced reflectivity, usually in the 0–20-dBZ range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sharp shifts in Doppler radial velocity, on the order of 3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TW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/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27610B6-3AB2-4896-BAFA-7EAA9FFC6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792480"/>
                <a:ext cx="10256520" cy="4524315"/>
              </a:xfrm>
              <a:prstGeom prst="rect">
                <a:avLst/>
              </a:prstGeom>
              <a:blipFill>
                <a:blip r:embed="rId3"/>
                <a:stretch>
                  <a:fillRect l="-951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82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74716E9A-88BF-4B02-B854-54AC9D6E07AF}"/>
              </a:ext>
            </a:extLst>
          </p:cNvPr>
          <p:cNvSpPr txBox="1"/>
          <p:nvPr/>
        </p:nvSpPr>
        <p:spPr>
          <a:xfrm>
            <a:off x="0" y="0"/>
            <a:ext cx="323088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CL vertical motion</a:t>
            </a:r>
            <a:endParaRPr lang="zh-TW" altLang="en-US" sz="32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B87C33C-43DE-4D6A-862C-94FD4045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831" y="1326105"/>
            <a:ext cx="8805169" cy="4205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1A691D9-0525-48CC-A613-41346A31EAD9}"/>
                  </a:ext>
                </a:extLst>
              </p:cNvPr>
              <p:cNvSpPr txBox="1"/>
              <p:nvPr/>
            </p:nvSpPr>
            <p:spPr>
              <a:xfrm>
                <a:off x="0" y="1767840"/>
                <a:ext cx="338683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 : CL start time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400" dirty="0"/>
                  <a:t> : CL end time</a:t>
                </a:r>
              </a:p>
              <a:p>
                <a:endParaRPr lang="en-US" altLang="zh-TW" sz="2400" dirty="0"/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 : surface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400" dirty="0"/>
                  <a:t> : PBL top</a:t>
                </a:r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1A691D9-0525-48CC-A613-41346A31E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67840"/>
                <a:ext cx="3386831" cy="2308324"/>
              </a:xfrm>
              <a:prstGeom prst="rect">
                <a:avLst/>
              </a:prstGeom>
              <a:blipFill>
                <a:blip r:embed="rId4"/>
                <a:stretch>
                  <a:fillRect t="-2111" r="-1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3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2C4641F-732A-47A4-849D-1AD7E1A27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235"/>
          <a:stretch/>
        </p:blipFill>
        <p:spPr>
          <a:xfrm>
            <a:off x="2388592" y="1684019"/>
            <a:ext cx="7974608" cy="348996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1EEDAAB-AD61-44D0-8295-70B807AEE581}"/>
              </a:ext>
            </a:extLst>
          </p:cNvPr>
          <p:cNvSpPr txBox="1"/>
          <p:nvPr/>
        </p:nvSpPr>
        <p:spPr>
          <a:xfrm>
            <a:off x="0" y="0"/>
            <a:ext cx="3810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Comparison</a:t>
            </a:r>
            <a:r>
              <a:rPr lang="zh-TW" altLang="en-US" sz="3200" dirty="0"/>
              <a:t> </a:t>
            </a:r>
            <a:r>
              <a:rPr lang="en-US" altLang="zh-TW" sz="3200" dirty="0"/>
              <a:t>with PBL </a:t>
            </a:r>
            <a:endParaRPr lang="zh-TW" altLang="en-US" sz="32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4E10FF6-56E0-40CE-A039-2C1104C885DF}"/>
              </a:ext>
            </a:extLst>
          </p:cNvPr>
          <p:cNvSpPr txBox="1"/>
          <p:nvPr/>
        </p:nvSpPr>
        <p:spPr>
          <a:xfrm>
            <a:off x="3185160" y="5173980"/>
            <a:ext cx="124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Median 1.11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F664CA6-1DA4-4581-84A1-9F7625DFD5A9}"/>
              </a:ext>
            </a:extLst>
          </p:cNvPr>
          <p:cNvSpPr txBox="1"/>
          <p:nvPr/>
        </p:nvSpPr>
        <p:spPr>
          <a:xfrm>
            <a:off x="7132322" y="5173979"/>
            <a:ext cx="124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Median 1.37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5384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6C256E23-2600-4224-A79A-BD76B7FA8C9F}"/>
              </a:ext>
            </a:extLst>
          </p:cNvPr>
          <p:cNvSpPr txBox="1"/>
          <p:nvPr/>
        </p:nvSpPr>
        <p:spPr>
          <a:xfrm>
            <a:off x="0" y="0"/>
            <a:ext cx="3810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Comparison</a:t>
            </a:r>
            <a:r>
              <a:rPr lang="zh-TW" altLang="en-US" sz="3200" dirty="0"/>
              <a:t> </a:t>
            </a:r>
            <a:r>
              <a:rPr lang="en-US" altLang="zh-TW" sz="3200" dirty="0"/>
              <a:t>with PBL </a:t>
            </a:r>
            <a:endParaRPr lang="zh-TW" altLang="en-US" sz="32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A233EF1-5FEC-4E07-A456-67D8E0C8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41" y="1520024"/>
            <a:ext cx="4618120" cy="381795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4DDC4AC-0B33-49FC-8667-56B6CF2314AF}"/>
              </a:ext>
            </a:extLst>
          </p:cNvPr>
          <p:cNvSpPr txBox="1"/>
          <p:nvPr/>
        </p:nvSpPr>
        <p:spPr>
          <a:xfrm>
            <a:off x="1282621" y="5334747"/>
            <a:ext cx="124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Median 0.54</a:t>
            </a:r>
            <a:endParaRPr lang="zh-TW" altLang="en-US" sz="24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4724DD1-57C4-45C3-9D31-17C988C9A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201" y="2164079"/>
            <a:ext cx="7050799" cy="33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61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8AC7E38D-F466-4713-AA09-18894AB50EEB}"/>
              </a:ext>
            </a:extLst>
          </p:cNvPr>
          <p:cNvSpPr txBox="1"/>
          <p:nvPr/>
        </p:nvSpPr>
        <p:spPr>
          <a:xfrm>
            <a:off x="0" y="0"/>
            <a:ext cx="28803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Updraft analysis</a:t>
            </a:r>
            <a:endParaRPr lang="zh-TW" altLang="en-US" sz="32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47D1255-16FB-4231-994C-AB09D31EB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290"/>
          <a:stretch/>
        </p:blipFill>
        <p:spPr>
          <a:xfrm>
            <a:off x="146320" y="1021421"/>
            <a:ext cx="11899359" cy="3946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78500AA-200A-4679-A419-CDE5768FEAF8}"/>
                  </a:ext>
                </a:extLst>
              </p:cNvPr>
              <p:cNvSpPr txBox="1"/>
              <p:nvPr/>
            </p:nvSpPr>
            <p:spPr>
              <a:xfrm>
                <a:off x="640080" y="5273040"/>
                <a:ext cx="25298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sz="2400" dirty="0"/>
                  <a:t>: updraft length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sz="2400" dirty="0"/>
                  <a:t>: updraft depth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78500AA-200A-4679-A419-CDE5768FE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5273040"/>
                <a:ext cx="2529840" cy="830997"/>
              </a:xfrm>
              <a:prstGeom prst="rect">
                <a:avLst/>
              </a:prstGeom>
              <a:blipFill>
                <a:blip r:embed="rId4"/>
                <a:stretch>
                  <a:fillRect l="-482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15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7220ABC-C61B-4E59-BB11-98C9C2200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150" y="0"/>
            <a:ext cx="6485130" cy="666131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AC7E38D-F466-4713-AA09-18894AB50EEB}"/>
              </a:ext>
            </a:extLst>
          </p:cNvPr>
          <p:cNvSpPr txBox="1"/>
          <p:nvPr/>
        </p:nvSpPr>
        <p:spPr>
          <a:xfrm>
            <a:off x="0" y="0"/>
            <a:ext cx="28803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Updraft analysis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E1BC8FD-7E6B-4F1B-8487-1F0D86A2B4BE}"/>
                  </a:ext>
                </a:extLst>
              </p:cNvPr>
              <p:cNvSpPr txBox="1"/>
              <p:nvPr/>
            </p:nvSpPr>
            <p:spPr>
              <a:xfrm>
                <a:off x="640080" y="5273040"/>
                <a:ext cx="25298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sz="2400" dirty="0"/>
                  <a:t>: updraft length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sz="2400" dirty="0"/>
                  <a:t>: updraft depth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: PBL depth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E1BC8FD-7E6B-4F1B-8487-1F0D86A2B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5273040"/>
                <a:ext cx="2529840" cy="1200329"/>
              </a:xfrm>
              <a:prstGeom prst="rect">
                <a:avLst/>
              </a:prstGeom>
              <a:blipFill>
                <a:blip r:embed="rId4"/>
                <a:stretch>
                  <a:fillRect l="-482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B9AE8495-9285-49BA-895C-148A44B9B8A5}"/>
              </a:ext>
            </a:extLst>
          </p:cNvPr>
          <p:cNvSpPr txBox="1"/>
          <p:nvPr/>
        </p:nvSpPr>
        <p:spPr>
          <a:xfrm>
            <a:off x="10065510" y="52321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lower PBL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CE85502-E2BA-4C82-AD56-8FC5CAE6BAB7}"/>
              </a:ext>
            </a:extLst>
          </p:cNvPr>
          <p:cNvSpPr txBox="1"/>
          <p:nvPr/>
        </p:nvSpPr>
        <p:spPr>
          <a:xfrm>
            <a:off x="10065510" y="2868990"/>
            <a:ext cx="176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middle PBL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7569029-24F6-4D0C-B3BD-040DFD0BB604}"/>
              </a:ext>
            </a:extLst>
          </p:cNvPr>
          <p:cNvSpPr txBox="1"/>
          <p:nvPr/>
        </p:nvSpPr>
        <p:spPr>
          <a:xfrm>
            <a:off x="10065510" y="517856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upper PBL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240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8AC7E38D-F466-4713-AA09-18894AB50EEB}"/>
              </a:ext>
            </a:extLst>
          </p:cNvPr>
          <p:cNvSpPr txBox="1"/>
          <p:nvPr/>
        </p:nvSpPr>
        <p:spPr>
          <a:xfrm>
            <a:off x="0" y="0"/>
            <a:ext cx="28803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Updraft analysis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E1BC8FD-7E6B-4F1B-8487-1F0D86A2B4BE}"/>
                  </a:ext>
                </a:extLst>
              </p:cNvPr>
              <p:cNvSpPr txBox="1"/>
              <p:nvPr/>
            </p:nvSpPr>
            <p:spPr>
              <a:xfrm>
                <a:off x="0" y="4823670"/>
                <a:ext cx="34899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sz="2400" dirty="0"/>
                  <a:t>: mean updraft speed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sz="2400" dirty="0"/>
                  <a:t>: vertical mass flux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EE1BC8FD-7E6B-4F1B-8487-1F0D86A2B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23670"/>
                <a:ext cx="3489960" cy="830997"/>
              </a:xfrm>
              <a:prstGeom prst="rect">
                <a:avLst/>
              </a:prstGeom>
              <a:blipFill>
                <a:blip r:embed="rId3"/>
                <a:stretch>
                  <a:fillRect l="-349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EC9C4CF-8481-45D6-9E6F-067C37BEA232}"/>
                  </a:ext>
                </a:extLst>
              </p:cNvPr>
              <p:cNvSpPr txBox="1"/>
              <p:nvPr/>
            </p:nvSpPr>
            <p:spPr>
              <a:xfrm>
                <a:off x="-152400" y="5654667"/>
                <a:ext cx="6736080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EC9C4CF-8481-45D6-9E6F-067C37BEA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654667"/>
                <a:ext cx="6736080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048A4D32-52E0-4FA6-A09D-B2057DF2A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706" y="561705"/>
            <a:ext cx="8929294" cy="47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2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F882946-D001-44EE-841B-5F5C74A60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46472"/>
            <a:ext cx="4517165" cy="446267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0C26F9A-9B75-4F2B-97D8-5D84FD77A8C0}"/>
              </a:ext>
            </a:extLst>
          </p:cNvPr>
          <p:cNvSpPr txBox="1"/>
          <p:nvPr/>
        </p:nvSpPr>
        <p:spPr>
          <a:xfrm>
            <a:off x="0" y="0"/>
            <a:ext cx="41757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CL</a:t>
            </a:r>
            <a:r>
              <a:rPr lang="zh-TW" altLang="en-US" sz="3200" dirty="0"/>
              <a:t> </a:t>
            </a:r>
            <a:r>
              <a:rPr lang="en-US" altLang="zh-TW" sz="3200" dirty="0"/>
              <a:t>&amp; updraft correlation</a:t>
            </a:r>
            <a:endParaRPr lang="zh-TW" altLang="en-US" sz="32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8A2979B-0F82-4ED5-BCE2-9368C84AA976}"/>
              </a:ext>
            </a:extLst>
          </p:cNvPr>
          <p:cNvSpPr txBox="1"/>
          <p:nvPr/>
        </p:nvSpPr>
        <p:spPr>
          <a:xfrm>
            <a:off x="4795727" y="370332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Lower PBL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9170522-90B8-471A-BA9C-6FD7D9E7F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58" y="4614212"/>
            <a:ext cx="11839284" cy="209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95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D0C26F9A-9B75-4F2B-97D8-5D84FD77A8C0}"/>
              </a:ext>
            </a:extLst>
          </p:cNvPr>
          <p:cNvSpPr txBox="1"/>
          <p:nvPr/>
        </p:nvSpPr>
        <p:spPr>
          <a:xfrm>
            <a:off x="0" y="0"/>
            <a:ext cx="2133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conclusions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DCFA613-95DB-4336-9869-DCBD1940114D}"/>
                  </a:ext>
                </a:extLst>
              </p:cNvPr>
              <p:cNvSpPr txBox="1"/>
              <p:nvPr/>
            </p:nvSpPr>
            <p:spPr>
              <a:xfrm>
                <a:off x="807720" y="1188720"/>
                <a:ext cx="1019556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The distributions of daytime CL width and intensity are statistically similar for both methods but different at night.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During the daytime, both CL width (at both sites) and CL depth (at the C-SAPR) only slightly exceeded PBL depth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The median CL updraft speeds were found to be 20%–60%larger throughout the PBL, leading to a substantial (50%–100%) enhancement in the vertical mass flux of the largest updrafts during the CL period.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The CL circulation and related updrafts are only slightly larger but considerably stronger than the largest PBL eddies.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5DCFA613-95DB-4336-9869-DCBD19401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" y="1188720"/>
                <a:ext cx="10195560" cy="4524315"/>
              </a:xfrm>
              <a:prstGeom prst="rect">
                <a:avLst/>
              </a:prstGeom>
              <a:blipFill>
                <a:blip r:embed="rId3"/>
                <a:stretch>
                  <a:fillRect l="-837" t="-1078" r="-359" b="-21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67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DA4C2256-F4E4-4F8B-B46E-6F2FFE9F643D}"/>
              </a:ext>
            </a:extLst>
          </p:cNvPr>
          <p:cNvSpPr txBox="1"/>
          <p:nvPr/>
        </p:nvSpPr>
        <p:spPr>
          <a:xfrm>
            <a:off x="0" y="0"/>
            <a:ext cx="239267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Introduction</a:t>
            </a:r>
            <a:endParaRPr lang="zh-TW" altLang="en-US" sz="32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27610B6-3AB2-4896-BAFA-7EAA9FFC6F31}"/>
              </a:ext>
            </a:extLst>
          </p:cNvPr>
          <p:cNvSpPr txBox="1"/>
          <p:nvPr/>
        </p:nvSpPr>
        <p:spPr>
          <a:xfrm>
            <a:off x="960120" y="792480"/>
            <a:ext cx="102565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Formation of CLs: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thermally direct circulations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synoptic fronts </a:t>
            </a:r>
            <a:r>
              <a:rPr lang="en-US" altLang="zh-TW" sz="1400" dirty="0"/>
              <a:t>(e.g., Carbone 1982; </a:t>
            </a:r>
            <a:r>
              <a:rPr lang="en-US" altLang="zh-TW" sz="1400" dirty="0" err="1"/>
              <a:t>Wakimoto</a:t>
            </a:r>
            <a:r>
              <a:rPr lang="en-US" altLang="zh-TW" sz="1400" dirty="0"/>
              <a:t> and </a:t>
            </a:r>
            <a:r>
              <a:rPr lang="en-US" altLang="zh-TW" sz="1400" dirty="0" err="1"/>
              <a:t>Bosart</a:t>
            </a:r>
            <a:r>
              <a:rPr lang="en-US" altLang="zh-TW" sz="1400" dirty="0"/>
              <a:t> 2000)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sea-breeze fronts </a:t>
            </a:r>
            <a:r>
              <a:rPr lang="en-US" altLang="zh-TW" sz="1400" dirty="0"/>
              <a:t>(e.g., Wilson and </a:t>
            </a:r>
            <a:r>
              <a:rPr lang="en-US" altLang="zh-TW" sz="1400" dirty="0" err="1"/>
              <a:t>Megenhardt</a:t>
            </a:r>
            <a:r>
              <a:rPr lang="en-US" altLang="zh-TW" sz="1400" dirty="0"/>
              <a:t> 1997; Bennett et al. 2006; Wang et al. 2019; Hock et al. 2022)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precipitation-induced cold out flows or gust fronts </a:t>
            </a:r>
            <a:r>
              <a:rPr lang="en-US" altLang="zh-TW" sz="1400" dirty="0"/>
              <a:t>(e.g., </a:t>
            </a:r>
            <a:r>
              <a:rPr lang="en-US" altLang="zh-TW" sz="1400" dirty="0" err="1"/>
              <a:t>Rotunno</a:t>
            </a:r>
            <a:r>
              <a:rPr lang="en-US" altLang="zh-TW" sz="1400" dirty="0"/>
              <a:t> et al. 1988; Parsons 1992; Coniglio et al. 2012; </a:t>
            </a:r>
            <a:r>
              <a:rPr lang="en-US" altLang="zh-TW" sz="1400" dirty="0" err="1"/>
              <a:t>Abulikemu</a:t>
            </a:r>
            <a:r>
              <a:rPr lang="en-US" altLang="zh-TW" sz="1400" dirty="0"/>
              <a:t> et al. 2019)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diurnal mountain thermal circulations</a:t>
            </a:r>
            <a:r>
              <a:rPr lang="zh-TW" altLang="en-US" sz="2400" dirty="0"/>
              <a:t> </a:t>
            </a:r>
            <a:r>
              <a:rPr lang="en-US" altLang="zh-TW" sz="1400" dirty="0"/>
              <a:t>(Kirshbaum 2013)</a:t>
            </a:r>
            <a:endParaRPr lang="zh-TW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dynamic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horizontal convective rolls (HCRs)</a:t>
            </a:r>
            <a:r>
              <a:rPr lang="zh-TW" altLang="en-US" sz="2400" dirty="0"/>
              <a:t> </a:t>
            </a:r>
            <a:r>
              <a:rPr lang="en-US" altLang="zh-TW" sz="1400" dirty="0"/>
              <a:t>(</a:t>
            </a:r>
            <a:r>
              <a:rPr lang="en-US" altLang="zh-TW" sz="1400" dirty="0" err="1"/>
              <a:t>Weckwerth</a:t>
            </a:r>
            <a:r>
              <a:rPr lang="en-US" altLang="zh-TW" sz="1400" dirty="0"/>
              <a:t> et al. 1999; </a:t>
            </a:r>
            <a:r>
              <a:rPr lang="en-US" altLang="zh-TW" sz="1400" dirty="0" err="1"/>
              <a:t>Weckwerth</a:t>
            </a:r>
            <a:r>
              <a:rPr lang="en-US" altLang="zh-TW" sz="1400" dirty="0"/>
              <a:t> and Parsons 2006)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orographically forced convergence</a:t>
            </a:r>
            <a:r>
              <a:rPr lang="zh-TW" altLang="en-US" sz="2400" dirty="0"/>
              <a:t> </a:t>
            </a:r>
            <a:r>
              <a:rPr lang="en-US" altLang="zh-TW" sz="1400" dirty="0"/>
              <a:t>(e.g., </a:t>
            </a:r>
            <a:r>
              <a:rPr lang="en-US" altLang="zh-TW" sz="1400" dirty="0" err="1"/>
              <a:t>Wasula</a:t>
            </a:r>
            <a:r>
              <a:rPr lang="en-US" altLang="zh-TW" sz="1400" dirty="0"/>
              <a:t> et al. 2002; Kovacs and Kirshbaum 2016)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differential drag over spatial variations in surface friction</a:t>
            </a:r>
            <a:r>
              <a:rPr lang="en-US" altLang="zh-TW" sz="1400" dirty="0"/>
              <a:t> </a:t>
            </a:r>
            <a:r>
              <a:rPr lang="nl-NL" altLang="zh-TW" sz="1400" dirty="0"/>
              <a:t>(e.g., Roeloffzen et al. 1986 and </a:t>
            </a:r>
            <a:r>
              <a:rPr lang="en-US" altLang="zh-TW" sz="1400" dirty="0"/>
              <a:t>Bornstein and Lin 2000</a:t>
            </a:r>
            <a:r>
              <a:rPr lang="nl-NL" altLang="zh-TW" sz="1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284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DA4C2256-F4E4-4F8B-B46E-6F2FFE9F643D}"/>
              </a:ext>
            </a:extLst>
          </p:cNvPr>
          <p:cNvSpPr txBox="1"/>
          <p:nvPr/>
        </p:nvSpPr>
        <p:spPr>
          <a:xfrm>
            <a:off x="0" y="0"/>
            <a:ext cx="239267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Introduction</a:t>
            </a:r>
            <a:endParaRPr lang="zh-TW" altLang="en-US" sz="32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27610B6-3AB2-4896-BAFA-7EAA9FFC6F31}"/>
              </a:ext>
            </a:extLst>
          </p:cNvPr>
          <p:cNvSpPr txBox="1"/>
          <p:nvPr/>
        </p:nvSpPr>
        <p:spPr>
          <a:xfrm>
            <a:off x="960120" y="792480"/>
            <a:ext cx="102565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CLs</a:t>
            </a:r>
            <a:r>
              <a:rPr lang="zh-TW" altLang="en-US" sz="2400" dirty="0"/>
              <a:t> </a:t>
            </a:r>
            <a:r>
              <a:rPr lang="en-US" altLang="zh-TW" sz="2400" dirty="0"/>
              <a:t>and deep-convection initiation (DCI):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The increased </a:t>
            </a:r>
            <a:r>
              <a:rPr lang="en-US" altLang="zh-TW" sz="2400" dirty="0" err="1"/>
              <a:t>subcloud</a:t>
            </a:r>
            <a:r>
              <a:rPr lang="en-US" altLang="zh-TW" sz="2400" dirty="0"/>
              <a:t> updraft width may promote DCI by initiating wider clouds that are less suppressed by entrainment-induced dilution. </a:t>
            </a:r>
            <a:r>
              <a:rPr lang="en-US" altLang="zh-TW" sz="1400" dirty="0"/>
              <a:t>(e.g., </a:t>
            </a:r>
            <a:r>
              <a:rPr lang="en-US" altLang="zh-TW" sz="1400" dirty="0" err="1"/>
              <a:t>Khairoutdinov</a:t>
            </a:r>
            <a:r>
              <a:rPr lang="en-US" altLang="zh-TW" sz="1400" dirty="0"/>
              <a:t> and Randall 2006; Rousseau-</a:t>
            </a:r>
            <a:r>
              <a:rPr lang="en-US" altLang="zh-TW" sz="1400" dirty="0" err="1"/>
              <a:t>Rizzi</a:t>
            </a:r>
            <a:r>
              <a:rPr lang="en-US" altLang="zh-TW" sz="1400" dirty="0"/>
              <a:t> et al.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CLs also tend to increase cloud base vertical velocity, cloud mass flux, and cloud duration, all of which are favorable for DCI </a:t>
            </a:r>
            <a:r>
              <a:rPr lang="en-US" altLang="zh-TW" sz="1400" dirty="0"/>
              <a:t>(Kirshbaum 2022)</a:t>
            </a:r>
            <a:r>
              <a:rPr lang="en-US" altLang="zh-TW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r>
              <a:rPr lang="en-US" altLang="zh-TW" sz="2400" dirty="0"/>
              <a:t>Purpose:</a:t>
            </a:r>
          </a:p>
          <a:p>
            <a:r>
              <a:rPr lang="en-US" altLang="zh-TW" sz="2400" dirty="0"/>
              <a:t>The objective of this study is to improve the observational quantification of CL properties and their contrasts with turbulent updrafts in the undisturbed PBL.</a:t>
            </a:r>
          </a:p>
        </p:txBody>
      </p:sp>
    </p:spTree>
    <p:extLst>
      <p:ext uri="{BB962C8B-B14F-4D97-AF65-F5344CB8AC3E}">
        <p14:creationId xmlns:p14="http://schemas.microsoft.com/office/powerpoint/2010/main" val="203010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0172F2E-9C38-47B1-881A-4D7FCE8E6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201" y="523081"/>
            <a:ext cx="6937653" cy="5811838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F6D69513-69CF-45B3-B454-55C46A0BE59D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4854359" y="3147934"/>
            <a:ext cx="3090428" cy="27939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F013105B-07DA-4DB2-98C9-D528B439241A}"/>
              </a:ext>
            </a:extLst>
          </p:cNvPr>
          <p:cNvSpPr txBox="1"/>
          <p:nvPr/>
        </p:nvSpPr>
        <p:spPr>
          <a:xfrm>
            <a:off x="533568" y="5341761"/>
            <a:ext cx="432079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doppler lidar</a:t>
            </a:r>
          </a:p>
          <a:p>
            <a:r>
              <a:rPr lang="en-US" altLang="zh-TW" sz="2400" dirty="0"/>
              <a:t>ka-band ARM zenith radar (KAZR)</a:t>
            </a:r>
          </a:p>
          <a:p>
            <a:r>
              <a:rPr lang="en-US" altLang="zh-TW" sz="2400" dirty="0"/>
              <a:t>MET</a:t>
            </a:r>
            <a:r>
              <a:rPr lang="zh-TW" altLang="en-US" sz="2400" dirty="0"/>
              <a:t> </a:t>
            </a:r>
            <a:r>
              <a:rPr lang="en-US" altLang="zh-TW" sz="2400" dirty="0"/>
              <a:t>station</a:t>
            </a:r>
            <a:endParaRPr lang="zh-TW" altLang="en-US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83BA722-81EB-4EEC-A8FA-73DD56DEE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21" y="1477638"/>
            <a:ext cx="4854359" cy="326395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A4C2256-F4E4-4F8B-B46E-6F2FFE9F643D}"/>
              </a:ext>
            </a:extLst>
          </p:cNvPr>
          <p:cNvSpPr txBox="1"/>
          <p:nvPr/>
        </p:nvSpPr>
        <p:spPr>
          <a:xfrm>
            <a:off x="1" y="0"/>
            <a:ext cx="10193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Data</a:t>
            </a:r>
            <a:endParaRPr lang="zh-TW" altLang="en-US" sz="3200" dirty="0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7AEF05D1-FB2D-4EFF-BEF7-1E3C50950BA7}"/>
              </a:ext>
            </a:extLst>
          </p:cNvPr>
          <p:cNvCxnSpPr>
            <a:cxnSpLocks/>
          </p:cNvCxnSpPr>
          <p:nvPr/>
        </p:nvCxnSpPr>
        <p:spPr>
          <a:xfrm flipH="1">
            <a:off x="8002905" y="2950845"/>
            <a:ext cx="36195" cy="197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B2B942A-C83F-4027-9076-50AE3BF26657}"/>
              </a:ext>
            </a:extLst>
          </p:cNvPr>
          <p:cNvSpPr txBox="1"/>
          <p:nvPr/>
        </p:nvSpPr>
        <p:spPr>
          <a:xfrm>
            <a:off x="8064708" y="2924951"/>
            <a:ext cx="9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22</a:t>
            </a:r>
            <a:r>
              <a:rPr lang="zh-TW" altLang="en-US" dirty="0"/>
              <a:t> </a:t>
            </a:r>
            <a:r>
              <a:rPr lang="en-US" altLang="zh-TW" dirty="0"/>
              <a:t>km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85EE287-E50A-4E20-BF02-F81BEE9028C2}"/>
              </a:ext>
            </a:extLst>
          </p:cNvPr>
          <p:cNvSpPr txBox="1"/>
          <p:nvPr/>
        </p:nvSpPr>
        <p:spPr>
          <a:xfrm>
            <a:off x="674558" y="962727"/>
            <a:ext cx="313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C-SAPR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633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直線單箭頭接點 115">
            <a:extLst>
              <a:ext uri="{FF2B5EF4-FFF2-40B4-BE49-F238E27FC236}">
                <a16:creationId xmlns:a16="http://schemas.microsoft.com/office/drawing/2014/main" id="{584501F4-4587-4DAC-A114-5361ECF26E73}"/>
              </a:ext>
            </a:extLst>
          </p:cNvPr>
          <p:cNvCxnSpPr>
            <a:cxnSpLocks/>
          </p:cNvCxnSpPr>
          <p:nvPr/>
        </p:nvCxnSpPr>
        <p:spPr>
          <a:xfrm>
            <a:off x="11195154" y="2929091"/>
            <a:ext cx="0" cy="271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445629E4-63CF-4BAC-AB4C-B805F375E6F7}"/>
                  </a:ext>
                </a:extLst>
              </p:cNvPr>
              <p:cNvSpPr txBox="1"/>
              <p:nvPr/>
            </p:nvSpPr>
            <p:spPr>
              <a:xfrm>
                <a:off x="6637244" y="3643181"/>
                <a:ext cx="3383638" cy="695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</a:t>
                </a:r>
                <a:r>
                  <a:rPr lang="en-US" altLang="zh-TW" sz="2400" b="0" dirty="0"/>
                  <a:t>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𝑑𝑟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𝐶𝐿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445629E4-63CF-4BAC-AB4C-B805F375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244" y="3643181"/>
                <a:ext cx="3383638" cy="695127"/>
              </a:xfrm>
              <a:prstGeom prst="rect">
                <a:avLst/>
              </a:prstGeom>
              <a:blipFill>
                <a:blip r:embed="rId3"/>
                <a:stretch>
                  <a:fillRect l="-28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F13D9CE5-93AA-4A00-BBCF-FAF0839158DC}"/>
              </a:ext>
            </a:extLst>
          </p:cNvPr>
          <p:cNvSpPr txBox="1"/>
          <p:nvPr/>
        </p:nvSpPr>
        <p:spPr>
          <a:xfrm>
            <a:off x="0" y="0"/>
            <a:ext cx="25833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Radar Method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8921472-E4EE-4D7C-BDDC-9B1E20826146}"/>
                  </a:ext>
                </a:extLst>
              </p:cNvPr>
              <p:cNvSpPr/>
              <p:nvPr/>
            </p:nvSpPr>
            <p:spPr>
              <a:xfrm>
                <a:off x="9773587" y="22489"/>
                <a:ext cx="2418412" cy="9144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i</a:t>
                </a:r>
                <a:r>
                  <a:rPr lang="en-US" altLang="zh-TW" sz="2400" b="0" dirty="0">
                    <a:solidFill>
                      <a:schemeClr val="tx1"/>
                    </a:solidFill>
                  </a:rPr>
                  <a:t>dentify CLs</a:t>
                </a:r>
              </a:p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&amp; CL range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𝐶𝐿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)</a:t>
                </a:r>
                <a:endParaRPr lang="zh-TW" alt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8921472-E4EE-4D7C-BDDC-9B1E20826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587" y="22489"/>
                <a:ext cx="2418412" cy="91440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 w="3810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342DC53-6CB1-40B5-8B8F-FF9FE755C438}"/>
                  </a:ext>
                </a:extLst>
              </p:cNvPr>
              <p:cNvSpPr/>
              <p:nvPr/>
            </p:nvSpPr>
            <p:spPr>
              <a:xfrm>
                <a:off x="9773587" y="2014691"/>
                <a:ext cx="2418412" cy="9144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0" dirty="0">
                    <a:solidFill>
                      <a:schemeClr val="tx1"/>
                    </a:solidFill>
                  </a:rPr>
                  <a:t>CL width</a:t>
                </a:r>
              </a:p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𝐶𝐿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)</a:t>
                </a:r>
                <a:endParaRPr lang="zh-TW" alt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342DC53-6CB1-40B5-8B8F-FF9FE755C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587" y="2014691"/>
                <a:ext cx="2418412" cy="914400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  <a:ln w="3810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8BF72B5B-A738-4D49-978E-9EA1BCF2FA75}"/>
              </a:ext>
            </a:extLst>
          </p:cNvPr>
          <p:cNvSpPr/>
          <p:nvPr/>
        </p:nvSpPr>
        <p:spPr>
          <a:xfrm>
            <a:off x="3423842" y="753238"/>
            <a:ext cx="1903751" cy="157620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3D cartesian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reflectivity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&amp; radial wind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56B0335-394E-4628-B619-19AFD36B4384}"/>
              </a:ext>
            </a:extLst>
          </p:cNvPr>
          <p:cNvSpPr/>
          <p:nvPr/>
        </p:nvSpPr>
        <p:spPr>
          <a:xfrm>
            <a:off x="0" y="1283053"/>
            <a:ext cx="1633928" cy="51658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C-SAPR PPI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981DE71-A3B1-414C-BCFE-AB9DA98EAA63}"/>
              </a:ext>
            </a:extLst>
          </p:cNvPr>
          <p:cNvCxnSpPr>
            <a:cxnSpLocks/>
            <a:stCxn id="29" idx="3"/>
            <a:endCxn id="8" idx="1"/>
          </p:cNvCxnSpPr>
          <p:nvPr/>
        </p:nvCxnSpPr>
        <p:spPr>
          <a:xfrm>
            <a:off x="1633928" y="1541343"/>
            <a:ext cx="1789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7AF4CA2-4AFD-4F55-BE10-1032B4F78507}"/>
              </a:ext>
            </a:extLst>
          </p:cNvPr>
          <p:cNvSpPr txBox="1"/>
          <p:nvPr/>
        </p:nvSpPr>
        <p:spPr>
          <a:xfrm>
            <a:off x="1933735" y="998338"/>
            <a:ext cx="163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LROSE</a:t>
            </a:r>
            <a:endParaRPr lang="zh-TW" altLang="en-US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ABA6A13D-44C2-451A-A1BC-67C46935F9B7}"/>
              </a:ext>
            </a:extLst>
          </p:cNvPr>
          <p:cNvSpPr txBox="1"/>
          <p:nvPr/>
        </p:nvSpPr>
        <p:spPr>
          <a:xfrm>
            <a:off x="6350831" y="53587"/>
            <a:ext cx="325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fine line &amp;</a:t>
            </a:r>
            <a:r>
              <a:rPr lang="zh-TW" altLang="en-US" sz="2400" dirty="0"/>
              <a:t> </a:t>
            </a:r>
            <a:r>
              <a:rPr lang="en-US" altLang="zh-TW" sz="2400" dirty="0"/>
              <a:t>confluence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32509B71-8E8E-4BAF-9404-C657ECE28225}"/>
                  </a:ext>
                </a:extLst>
              </p:cNvPr>
              <p:cNvSpPr txBox="1"/>
              <p:nvPr/>
            </p:nvSpPr>
            <p:spPr>
              <a:xfrm>
                <a:off x="1633928" y="1568800"/>
                <a:ext cx="1933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smoothed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32509B71-8E8E-4BAF-9404-C657ECE28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928" y="1568800"/>
                <a:ext cx="1933731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4E5FBD84-55FB-4401-ACCF-5420332FFFD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10982793" y="936889"/>
            <a:ext cx="0" cy="1077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B8894CDC-3495-47C6-9A2F-328A815E23D0}"/>
                  </a:ext>
                </a:extLst>
              </p:cNvPr>
              <p:cNvSpPr txBox="1"/>
              <p:nvPr/>
            </p:nvSpPr>
            <p:spPr>
              <a:xfrm>
                <a:off x="6733236" y="1817770"/>
                <a:ext cx="2435748" cy="106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𝑑𝑟</m:t>
                                </m:r>
                              </m:den>
                            </m:f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&lt;0 </m:t>
                    </m:r>
                  </m:oMath>
                </a14:m>
                <a:r>
                  <a:rPr lang="en-US" altLang="zh-TW" sz="2400" b="0" i="0" dirty="0"/>
                  <a:t>zones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𝐶𝐿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B8894CDC-3495-47C6-9A2F-328A815E2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236" y="1817770"/>
                <a:ext cx="2435748" cy="1064459"/>
              </a:xfrm>
              <a:prstGeom prst="rect">
                <a:avLst/>
              </a:prstGeom>
              <a:blipFill>
                <a:blip r:embed="rId7"/>
                <a:stretch>
                  <a:fillRect l="-4010" r="-6015" b="-1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BA3BAF12-CD69-4CE1-A203-6F40462A46F0}"/>
                  </a:ext>
                </a:extLst>
              </p:cNvPr>
              <p:cNvSpPr/>
              <p:nvPr/>
            </p:nvSpPr>
            <p:spPr>
              <a:xfrm>
                <a:off x="9773587" y="3829991"/>
                <a:ext cx="2418412" cy="9144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0" dirty="0">
                    <a:solidFill>
                      <a:schemeClr val="tx1"/>
                    </a:solidFill>
                  </a:rPr>
                  <a:t>CL convergence magnitude (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𝐶𝐿</m:t>
                        </m:r>
                      </m:sub>
                    </m:sSub>
                  </m:oMath>
                </a14:m>
                <a:r>
                  <a:rPr lang="en-US" altLang="zh-TW" sz="2400" b="0" dirty="0">
                    <a:solidFill>
                      <a:schemeClr val="tx1"/>
                    </a:solidFill>
                  </a:rPr>
                  <a:t>)</a:t>
                </a:r>
                <a:endParaRPr lang="zh-TW" alt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BA3BAF12-CD69-4CE1-A203-6F40462A4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587" y="3829991"/>
                <a:ext cx="2418412" cy="914400"/>
              </a:xfrm>
              <a:prstGeom prst="rect">
                <a:avLst/>
              </a:prstGeom>
              <a:blipFill>
                <a:blip r:embed="rId8"/>
                <a:stretch>
                  <a:fillRect l="-4963" r="-4963" b="-8333"/>
                </a:stretch>
              </a:blipFill>
              <a:ln w="3810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475AA1DC-C4D5-46B0-B8E8-8594F5ADBA23}"/>
              </a:ext>
            </a:extLst>
          </p:cNvPr>
          <p:cNvCxnSpPr>
            <a:stCxn id="7" idx="2"/>
            <a:endCxn id="74" idx="0"/>
          </p:cNvCxnSpPr>
          <p:nvPr/>
        </p:nvCxnSpPr>
        <p:spPr>
          <a:xfrm>
            <a:off x="10982793" y="2929091"/>
            <a:ext cx="0" cy="90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E1AF8DB7-53C2-4DC0-A568-B8D3B8E2BA6E}"/>
                  </a:ext>
                </a:extLst>
              </p:cNvPr>
              <p:cNvSpPr/>
              <p:nvPr/>
            </p:nvSpPr>
            <p:spPr>
              <a:xfrm>
                <a:off x="9764919" y="5645291"/>
                <a:ext cx="2418412" cy="9144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0" dirty="0">
                    <a:solidFill>
                      <a:schemeClr val="tx1"/>
                    </a:solidFill>
                  </a:rPr>
                  <a:t>CL depth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𝐶𝐿</m:t>
                        </m:r>
                      </m:sub>
                    </m:sSub>
                  </m:oMath>
                </a14:m>
                <a:r>
                  <a:rPr lang="en-US" altLang="zh-TW" sz="2400" b="0" dirty="0">
                    <a:solidFill>
                      <a:schemeClr val="tx1"/>
                    </a:solidFill>
                  </a:rPr>
                  <a:t>)</a:t>
                </a:r>
                <a:endParaRPr lang="zh-TW" alt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E1AF8DB7-53C2-4DC0-A568-B8D3B8E2B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919" y="5645291"/>
                <a:ext cx="2418412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4DBFC064-026D-4FFB-930E-6365DF911D39}"/>
                  </a:ext>
                </a:extLst>
              </p:cNvPr>
              <p:cNvSpPr txBox="1"/>
              <p:nvPr/>
            </p:nvSpPr>
            <p:spPr>
              <a:xfrm>
                <a:off x="6638689" y="5490356"/>
                <a:ext cx="2013367" cy="99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</a:t>
                </a:r>
                <a:r>
                  <a:rPr lang="en-US" altLang="zh-TW" sz="2400" b="0" dirty="0"/>
                  <a:t>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sz="2400" dirty="0"/>
                  <a:t>depth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𝐶𝐿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4DBFC064-026D-4FFB-930E-6365DF91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689" y="5490356"/>
                <a:ext cx="2013367" cy="993605"/>
              </a:xfrm>
              <a:prstGeom prst="rect">
                <a:avLst/>
              </a:prstGeom>
              <a:blipFill>
                <a:blip r:embed="rId10"/>
                <a:stretch>
                  <a:fillRect l="-4545" b="-128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99D6D534-EE83-4FE2-89A1-A21F06FC7A55}"/>
              </a:ext>
            </a:extLst>
          </p:cNvPr>
          <p:cNvSpPr txBox="1"/>
          <p:nvPr/>
        </p:nvSpPr>
        <p:spPr>
          <a:xfrm>
            <a:off x="219714" y="2941186"/>
            <a:ext cx="6048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CL tracking: fine-line radar reflectivity maxima and coincident strong gradients in radial Doppler velocity.</a:t>
            </a:r>
          </a:p>
          <a:p>
            <a:r>
              <a:rPr lang="en-US" altLang="zh-TW" sz="2000" dirty="0"/>
              <a:t>(only &gt; 10 km and &gt; 1 </a:t>
            </a:r>
            <a:r>
              <a:rPr lang="en-US" altLang="zh-TW" sz="2000" dirty="0" err="1"/>
              <a:t>hr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AFBDBF10-D482-41F1-8C97-83CD8BE3F172}"/>
              </a:ext>
            </a:extLst>
          </p:cNvPr>
          <p:cNvCxnSpPr>
            <a:stCxn id="8" idx="3"/>
            <a:endCxn id="112" idx="1"/>
          </p:cNvCxnSpPr>
          <p:nvPr/>
        </p:nvCxnSpPr>
        <p:spPr>
          <a:xfrm>
            <a:off x="5327593" y="1541343"/>
            <a:ext cx="4437326" cy="4561148"/>
          </a:xfrm>
          <a:prstGeom prst="bentConnector3">
            <a:avLst>
              <a:gd name="adj1" fmla="val 212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接點: 肘形 13">
            <a:extLst>
              <a:ext uri="{FF2B5EF4-FFF2-40B4-BE49-F238E27FC236}">
                <a16:creationId xmlns:a16="http://schemas.microsoft.com/office/drawing/2014/main" id="{8F38371F-FCFB-4438-BB2C-7BC63BB4D4EA}"/>
              </a:ext>
            </a:extLst>
          </p:cNvPr>
          <p:cNvCxnSpPr>
            <a:cxnSpLocks/>
            <a:stCxn id="8" idx="3"/>
            <a:endCxn id="74" idx="1"/>
          </p:cNvCxnSpPr>
          <p:nvPr/>
        </p:nvCxnSpPr>
        <p:spPr>
          <a:xfrm>
            <a:off x="5327593" y="1541343"/>
            <a:ext cx="4445994" cy="2745848"/>
          </a:xfrm>
          <a:prstGeom prst="bentConnector3">
            <a:avLst>
              <a:gd name="adj1" fmla="val 210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接點: 肘形 24">
            <a:extLst>
              <a:ext uri="{FF2B5EF4-FFF2-40B4-BE49-F238E27FC236}">
                <a16:creationId xmlns:a16="http://schemas.microsoft.com/office/drawing/2014/main" id="{57B950CF-CDFB-45D7-BAD7-1D01F6028952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5327593" y="1541343"/>
            <a:ext cx="4445994" cy="930548"/>
          </a:xfrm>
          <a:prstGeom prst="bentConnector3">
            <a:avLst>
              <a:gd name="adj1" fmla="val 210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接點: 肘形 27">
            <a:extLst>
              <a:ext uri="{FF2B5EF4-FFF2-40B4-BE49-F238E27FC236}">
                <a16:creationId xmlns:a16="http://schemas.microsoft.com/office/drawing/2014/main" id="{011CA995-E6F6-400E-8676-16D4E5E90BF4}"/>
              </a:ext>
            </a:extLst>
          </p:cNvPr>
          <p:cNvCxnSpPr>
            <a:stCxn id="8" idx="3"/>
            <a:endCxn id="6" idx="1"/>
          </p:cNvCxnSpPr>
          <p:nvPr/>
        </p:nvCxnSpPr>
        <p:spPr>
          <a:xfrm flipV="1">
            <a:off x="5327593" y="479689"/>
            <a:ext cx="4445994" cy="1061654"/>
          </a:xfrm>
          <a:prstGeom prst="bentConnector3">
            <a:avLst>
              <a:gd name="adj1" fmla="val 210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圖片 32">
            <a:extLst>
              <a:ext uri="{FF2B5EF4-FFF2-40B4-BE49-F238E27FC236}">
                <a16:creationId xmlns:a16="http://schemas.microsoft.com/office/drawing/2014/main" id="{DB578541-7B17-4BC4-8AC5-BAE70AA209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69" y="3903139"/>
            <a:ext cx="6187976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2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EA37C65-8C36-4263-AE50-A9F7FD1E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851" y="216745"/>
            <a:ext cx="7830427" cy="642451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46DC595-5E36-46FD-82A1-23E708FC26AB}"/>
              </a:ext>
            </a:extLst>
          </p:cNvPr>
          <p:cNvSpPr txBox="1"/>
          <p:nvPr/>
        </p:nvSpPr>
        <p:spPr>
          <a:xfrm>
            <a:off x="0" y="0"/>
            <a:ext cx="25833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Radar Method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6000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5E95380-4A79-4C41-BC5B-E591D15B30FE}"/>
                  </a:ext>
                </a:extLst>
              </p:cNvPr>
              <p:cNvSpPr txBox="1"/>
              <p:nvPr/>
            </p:nvSpPr>
            <p:spPr>
              <a:xfrm>
                <a:off x="789482" y="959370"/>
                <a:ext cx="5306518" cy="4153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Assume 2D circulation in n-z plane</a:t>
                </a: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CL-relative time derivative</a:t>
                </a:r>
                <a:endParaRPr lang="en-US" altLang="zh-TW" sz="24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𝐷𝑡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𝐶𝐿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r>
                  <a:rPr lang="en-US" altLang="zh-TW" sz="2400" dirty="0"/>
                  <a:t>Assume quasi-steady state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altLang="zh-TW" sz="24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  <a:p>
                <a:r>
                  <a:rPr lang="en-US" altLang="zh-TW" sz="2400" dirty="0">
                    <a:latin typeface="Cambria Math" panose="02040503050406030204" pitchFamily="18" charset="0"/>
                  </a:rPr>
                  <a:t>2D circulation assumption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</a:rPr>
                  <a:t>)</a:t>
                </a:r>
                <a:endParaRPr kumimoji="0" lang="en-US" altLang="zh-TW" sz="24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𝑠𝑓𝑐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altLang="zh-TW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∇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⋅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𝒗</m:t>
                      </m:r>
                      <m:r>
                        <a:rPr kumimoji="0" lang="en-US" altLang="zh-TW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kumimoji="0" lang="en-US" altLang="zh-TW" sz="24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5E95380-4A79-4C41-BC5B-E591D15B3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82" y="959370"/>
                <a:ext cx="5306518" cy="4153060"/>
              </a:xfrm>
              <a:prstGeom prst="rect">
                <a:avLst/>
              </a:prstGeom>
              <a:blipFill>
                <a:blip r:embed="rId2"/>
                <a:stretch>
                  <a:fillRect l="-1839" t="-11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0C6013C0-FF27-42B9-83A3-9F9E98EC980C}"/>
              </a:ext>
            </a:extLst>
          </p:cNvPr>
          <p:cNvSpPr txBox="1"/>
          <p:nvPr/>
        </p:nvSpPr>
        <p:spPr>
          <a:xfrm>
            <a:off x="0" y="0"/>
            <a:ext cx="28931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Surface Method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7751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13D9CE5-93AA-4A00-BBCF-FAF0839158DC}"/>
              </a:ext>
            </a:extLst>
          </p:cNvPr>
          <p:cNvSpPr txBox="1"/>
          <p:nvPr/>
        </p:nvSpPr>
        <p:spPr>
          <a:xfrm>
            <a:off x="0" y="0"/>
            <a:ext cx="28931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/>
              <a:t>Surface Method</a:t>
            </a:r>
            <a:endParaRPr lang="zh-TW" altLang="en-US" sz="32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8921472-E4EE-4D7C-BDDC-9B1E20826146}"/>
              </a:ext>
            </a:extLst>
          </p:cNvPr>
          <p:cNvSpPr/>
          <p:nvPr/>
        </p:nvSpPr>
        <p:spPr>
          <a:xfrm>
            <a:off x="9773587" y="1296649"/>
            <a:ext cx="2418412" cy="9144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0" dirty="0">
                <a:solidFill>
                  <a:schemeClr val="tx1"/>
                </a:solidFill>
              </a:rPr>
              <a:t>Identify CLs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&amp; COP</a:t>
            </a:r>
            <a:endParaRPr lang="zh-TW" alt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342DC53-6CB1-40B5-8B8F-FF9FE755C438}"/>
                  </a:ext>
                </a:extLst>
              </p:cNvPr>
              <p:cNvSpPr/>
              <p:nvPr/>
            </p:nvSpPr>
            <p:spPr>
              <a:xfrm>
                <a:off x="9773587" y="3138949"/>
                <a:ext cx="2418412" cy="9144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0" dirty="0">
                    <a:solidFill>
                      <a:schemeClr val="tx1"/>
                    </a:solidFill>
                  </a:rPr>
                  <a:t>CL width</a:t>
                </a:r>
              </a:p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TW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𝐶𝐿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)</a:t>
                </a:r>
                <a:endParaRPr lang="zh-TW" alt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342DC53-6CB1-40B5-8B8F-FF9FE755C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587" y="3138949"/>
                <a:ext cx="2418412" cy="91440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  <a:ln w="3810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8BF72B5B-A738-4D49-978E-9EA1BCF2FA75}"/>
              </a:ext>
            </a:extLst>
          </p:cNvPr>
          <p:cNvSpPr/>
          <p:nvPr/>
        </p:nvSpPr>
        <p:spPr>
          <a:xfrm>
            <a:off x="0" y="2250064"/>
            <a:ext cx="1903751" cy="80946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C-SAPR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3D cartesian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F536253-7C22-48FB-A8B2-2F3993F6B66B}"/>
              </a:ext>
            </a:extLst>
          </p:cNvPr>
          <p:cNvSpPr/>
          <p:nvPr/>
        </p:nvSpPr>
        <p:spPr>
          <a:xfrm>
            <a:off x="0" y="4053349"/>
            <a:ext cx="1903751" cy="80946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MET station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FC019BB-7AA4-4EED-A6DE-83A8133ED36F}"/>
                  </a:ext>
                </a:extLst>
              </p:cNvPr>
              <p:cNvSpPr/>
              <p:nvPr/>
            </p:nvSpPr>
            <p:spPr>
              <a:xfrm>
                <a:off x="5149122" y="2588816"/>
                <a:ext cx="2008682" cy="80946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Propagation</a:t>
                </a:r>
              </a:p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Speed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)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FC019BB-7AA4-4EED-A6DE-83A8133ED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122" y="2588816"/>
                <a:ext cx="2008682" cy="809469"/>
              </a:xfrm>
              <a:prstGeom prst="rect">
                <a:avLst/>
              </a:prstGeom>
              <a:blipFill>
                <a:blip r:embed="rId4"/>
                <a:stretch>
                  <a:fillRect t="-4348" b="-15942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6E8B871-0300-4958-879E-8CFA4F4CE683}"/>
                  </a:ext>
                </a:extLst>
              </p:cNvPr>
              <p:cNvSpPr/>
              <p:nvPr/>
            </p:nvSpPr>
            <p:spPr>
              <a:xfrm>
                <a:off x="5149122" y="4043670"/>
                <a:ext cx="2008682" cy="80946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tx1"/>
                    </a:solidFill>
                  </a:rPr>
                  <a:t>Duration of CL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𝐶𝐿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)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6E8B871-0300-4958-879E-8CFA4F4CE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122" y="4043670"/>
                <a:ext cx="2008682" cy="809469"/>
              </a:xfrm>
              <a:prstGeom prst="rect">
                <a:avLst/>
              </a:prstGeom>
              <a:blipFill>
                <a:blip r:embed="rId5"/>
                <a:stretch>
                  <a:fillRect l="-2687" t="-4317" r="-5373" b="-15108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22D9C9F-F55F-4E1F-83CE-AA444CEF6816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1903751" y="4448405"/>
            <a:ext cx="3245371" cy="9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DF1A691-404A-4588-85B7-E2E59C3BF97C}"/>
                  </a:ext>
                </a:extLst>
              </p:cNvPr>
              <p:cNvSpPr txBox="1"/>
              <p:nvPr/>
            </p:nvSpPr>
            <p:spPr>
              <a:xfrm>
                <a:off x="2016178" y="3991418"/>
                <a:ext cx="3207894" cy="49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𝑠𝑓𝑐</m:t>
                        </m:r>
                      </m:sub>
                    </m:sSub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period in COP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DF1A691-404A-4588-85B7-E2E59C3BF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78" y="3991418"/>
                <a:ext cx="3207894" cy="491288"/>
              </a:xfrm>
              <a:prstGeom prst="rect">
                <a:avLst/>
              </a:prstGeom>
              <a:blipFill>
                <a:blip r:embed="rId6"/>
                <a:stretch>
                  <a:fillRect l="-570" t="-8750" b="-2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32E444AE-9F0D-4F51-A424-A9A6472026AA}"/>
              </a:ext>
            </a:extLst>
          </p:cNvPr>
          <p:cNvCxnSpPr>
            <a:cxnSpLocks/>
            <a:stCxn id="6" idx="1"/>
            <a:endCxn id="10" idx="3"/>
          </p:cNvCxnSpPr>
          <p:nvPr/>
        </p:nvCxnSpPr>
        <p:spPr>
          <a:xfrm flipH="1">
            <a:off x="7157804" y="1753849"/>
            <a:ext cx="2615783" cy="1239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DE21FFF1-8DC0-41C8-961E-52C3F04BCCE0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 flipV="1">
            <a:off x="1903751" y="1753849"/>
            <a:ext cx="7869836" cy="900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55F974B8-2FBC-42BB-9256-216AFABBE738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7157804" y="2993551"/>
            <a:ext cx="2615783" cy="602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44B9D24B-13C0-4043-9D5D-EC8EC3BA1511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 flipV="1">
            <a:off x="7157804" y="3596149"/>
            <a:ext cx="2615783" cy="852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A9F29A82-8903-4678-98EB-67D538F0CCD1}"/>
              </a:ext>
            </a:extLst>
          </p:cNvPr>
          <p:cNvSpPr/>
          <p:nvPr/>
        </p:nvSpPr>
        <p:spPr>
          <a:xfrm>
            <a:off x="0" y="852207"/>
            <a:ext cx="1903751" cy="80946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KAZR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FBD2D0CA-A872-4BD3-B014-0363E2E7CF11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1903751" y="1256942"/>
            <a:ext cx="4302177" cy="900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E1A8886B-BA2B-4CFB-85F9-AB9C7ECC1FA7}"/>
              </a:ext>
            </a:extLst>
          </p:cNvPr>
          <p:cNvSpPr txBox="1"/>
          <p:nvPr/>
        </p:nvSpPr>
        <p:spPr>
          <a:xfrm>
            <a:off x="2945567" y="787961"/>
            <a:ext cx="2893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filter out precipitation CLs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D4D4F072-8E2F-4CFD-8E23-DF7E62248BE9}"/>
                  </a:ext>
                </a:extLst>
              </p:cNvPr>
              <p:cNvSpPr txBox="1"/>
              <p:nvPr/>
            </p:nvSpPr>
            <p:spPr>
              <a:xfrm>
                <a:off x="2016177" y="4520228"/>
                <a:ext cx="2503357" cy="857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𝑠𝑓𝑐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D4D4F072-8E2F-4CFD-8E23-DF7E6224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177" y="4520228"/>
                <a:ext cx="2503357" cy="8570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" name="圖片 94">
            <a:extLst>
              <a:ext uri="{FF2B5EF4-FFF2-40B4-BE49-F238E27FC236}">
                <a16:creationId xmlns:a16="http://schemas.microsoft.com/office/drawing/2014/main" id="{42741401-6EBB-4D87-9628-6DA1479037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809" t="32260" r="44981" b="40078"/>
          <a:stretch/>
        </p:blipFill>
        <p:spPr>
          <a:xfrm>
            <a:off x="9773587" y="4723570"/>
            <a:ext cx="2414161" cy="2134430"/>
          </a:xfrm>
          <a:prstGeom prst="rect">
            <a:avLst/>
          </a:prstGeom>
        </p:spPr>
      </p:pic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EBF8A872-1CE4-448D-B3DD-93B4E40A6000}"/>
              </a:ext>
            </a:extLst>
          </p:cNvPr>
          <p:cNvCxnSpPr>
            <a:cxnSpLocks/>
            <a:endCxn id="97" idx="3"/>
          </p:cNvCxnSpPr>
          <p:nvPr/>
        </p:nvCxnSpPr>
        <p:spPr>
          <a:xfrm flipH="1">
            <a:off x="9616679" y="5705856"/>
            <a:ext cx="1363988" cy="5519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7" name="文字方塊 96">
            <a:extLst>
              <a:ext uri="{FF2B5EF4-FFF2-40B4-BE49-F238E27FC236}">
                <a16:creationId xmlns:a16="http://schemas.microsoft.com/office/drawing/2014/main" id="{52DE5C71-0536-43E1-8372-A7D54651E1BF}"/>
              </a:ext>
            </a:extLst>
          </p:cNvPr>
          <p:cNvSpPr txBox="1"/>
          <p:nvPr/>
        </p:nvSpPr>
        <p:spPr>
          <a:xfrm>
            <a:off x="7465103" y="5657671"/>
            <a:ext cx="2151576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Doppler Lidar</a:t>
            </a:r>
          </a:p>
          <a:p>
            <a:r>
              <a:rPr lang="en-US" altLang="zh-TW" sz="2400" dirty="0"/>
              <a:t>KAZR</a:t>
            </a:r>
          </a:p>
          <a:p>
            <a:r>
              <a:rPr lang="en-US" altLang="zh-TW" sz="2400" dirty="0"/>
              <a:t>MET</a:t>
            </a:r>
            <a:r>
              <a:rPr lang="zh-TW" altLang="en-US" sz="2400" dirty="0"/>
              <a:t> </a:t>
            </a:r>
            <a:r>
              <a:rPr lang="en-US" altLang="zh-TW" sz="2400" dirty="0"/>
              <a:t>station</a:t>
            </a:r>
            <a:endParaRPr lang="zh-TW" altLang="en-US" sz="2400" dirty="0"/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40055BBF-1AA5-48B7-9D6D-887B7A211FE8}"/>
              </a:ext>
            </a:extLst>
          </p:cNvPr>
          <p:cNvSpPr txBox="1"/>
          <p:nvPr/>
        </p:nvSpPr>
        <p:spPr>
          <a:xfrm>
            <a:off x="9616679" y="5041264"/>
            <a:ext cx="1813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FF99FF"/>
                </a:solidFill>
              </a:rPr>
              <a:t>C-SAPR</a:t>
            </a:r>
            <a:endParaRPr lang="zh-TW" altLang="en-US" sz="2400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3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1548</Words>
  <Application>Microsoft Office PowerPoint</Application>
  <PresentationFormat>寬螢幕</PresentationFormat>
  <Paragraphs>214</Paragraphs>
  <Slides>27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佈景主題</vt:lpstr>
      <vt:lpstr> Observations of Boundary Layer Convergence Lines and Associated Updrafts in the U.S. Southern Great Plains   SHANHE LIU, KAPIL D. SINDHU, AND DANIEL J. KIRSHBAUM  (2023, Journal of the Atmospheric Sciences)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九令 廖</dc:creator>
  <cp:lastModifiedBy>九令 廖</cp:lastModifiedBy>
  <cp:revision>83</cp:revision>
  <dcterms:created xsi:type="dcterms:W3CDTF">2024-03-13T12:01:24Z</dcterms:created>
  <dcterms:modified xsi:type="dcterms:W3CDTF">2024-03-19T03:25:23Z</dcterms:modified>
</cp:coreProperties>
</file>