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2" r:id="rId2"/>
  </p:sldMasterIdLst>
  <p:notesMasterIdLst>
    <p:notesMasterId r:id="rId23"/>
  </p:notesMasterIdLst>
  <p:sldIdLst>
    <p:sldId id="975" r:id="rId3"/>
    <p:sldId id="976" r:id="rId4"/>
    <p:sldId id="1040" r:id="rId5"/>
    <p:sldId id="1046" r:id="rId6"/>
    <p:sldId id="1041" r:id="rId7"/>
    <p:sldId id="1045" r:id="rId8"/>
    <p:sldId id="1047" r:id="rId9"/>
    <p:sldId id="1048" r:id="rId10"/>
    <p:sldId id="1049" r:id="rId11"/>
    <p:sldId id="1050" r:id="rId12"/>
    <p:sldId id="1051" r:id="rId13"/>
    <p:sldId id="1052" r:id="rId14"/>
    <p:sldId id="1053" r:id="rId15"/>
    <p:sldId id="1056" r:id="rId16"/>
    <p:sldId id="1054" r:id="rId17"/>
    <p:sldId id="1055" r:id="rId18"/>
    <p:sldId id="1058" r:id="rId19"/>
    <p:sldId id="1059" r:id="rId20"/>
    <p:sldId id="1060" r:id="rId21"/>
    <p:sldId id="1061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4B139"/>
    <a:srgbClr val="EA751F"/>
    <a:srgbClr val="E6DC27"/>
    <a:srgbClr val="EEAF26"/>
    <a:srgbClr val="FA4037"/>
    <a:srgbClr val="EA0982"/>
    <a:srgbClr val="A508CF"/>
    <a:srgbClr val="7400D9"/>
    <a:srgbClr val="1E3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3" autoAdjust="0"/>
    <p:restoredTop sz="94810" autoAdjust="0"/>
  </p:normalViewPr>
  <p:slideViewPr>
    <p:cSldViewPr snapToGrid="0">
      <p:cViewPr varScale="1">
        <p:scale>
          <a:sx n="113" d="100"/>
          <a:sy n="113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5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F3BDA-546C-4D5B-9E40-837D10E1ECEB}" type="datetimeFigureOut">
              <a:rPr lang="zh-TW" altLang="en-US" smtClean="0"/>
              <a:t>2024/3/5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74BF-E5CE-4E27-90D2-09EAB96BF7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3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16410-A519-46CC-922C-DE3CE62A7051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Times New Roman" pitchFamily="18" charset="0"/>
              </a:rPr>
              <a:t>3/5/2024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867543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05706" y="6356350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96E8-7BC1-44D1-9407-422DEE20CBA7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15" name="手繪多邊形 14"/>
          <p:cNvSpPr/>
          <p:nvPr userDrawn="1"/>
        </p:nvSpPr>
        <p:spPr>
          <a:xfrm>
            <a:off x="2794475" y="2014718"/>
            <a:ext cx="9417467" cy="2278378"/>
          </a:xfrm>
          <a:custGeom>
            <a:avLst/>
            <a:gdLst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0 w 8316416"/>
              <a:gd name="connsiteY3" fmla="*/ 1512168 h 1512168"/>
              <a:gd name="connsiteX4" fmla="*/ 0 w 8316416"/>
              <a:gd name="connsiteY4" fmla="*/ 0 h 1512168"/>
              <a:gd name="connsiteX0" fmla="*/ 0 w 8316416"/>
              <a:gd name="connsiteY0" fmla="*/ 0 h 1512168"/>
              <a:gd name="connsiteX1" fmla="*/ 8316416 w 8316416"/>
              <a:gd name="connsiteY1" fmla="*/ 0 h 1512168"/>
              <a:gd name="connsiteX2" fmla="*/ 8316416 w 8316416"/>
              <a:gd name="connsiteY2" fmla="*/ 1512168 h 1512168"/>
              <a:gd name="connsiteX3" fmla="*/ 1440160 w 8316416"/>
              <a:gd name="connsiteY3" fmla="*/ 1512168 h 1512168"/>
              <a:gd name="connsiteX4" fmla="*/ 0 w 8316416"/>
              <a:gd name="connsiteY4" fmla="*/ 0 h 1512168"/>
              <a:gd name="connsiteX0" fmla="*/ 0 w 7740352"/>
              <a:gd name="connsiteY0" fmla="*/ 0 h 1512168"/>
              <a:gd name="connsiteX1" fmla="*/ 7740352 w 7740352"/>
              <a:gd name="connsiteY1" fmla="*/ 0 h 1512168"/>
              <a:gd name="connsiteX2" fmla="*/ 7740352 w 7740352"/>
              <a:gd name="connsiteY2" fmla="*/ 1512168 h 1512168"/>
              <a:gd name="connsiteX3" fmla="*/ 864096 w 7740352"/>
              <a:gd name="connsiteY3" fmla="*/ 1512168 h 1512168"/>
              <a:gd name="connsiteX4" fmla="*/ 0 w 7740352"/>
              <a:gd name="connsiteY4" fmla="*/ 0 h 1512168"/>
              <a:gd name="connsiteX0" fmla="*/ 0 w 8172400"/>
              <a:gd name="connsiteY0" fmla="*/ 0 h 1512168"/>
              <a:gd name="connsiteX1" fmla="*/ 8172400 w 8172400"/>
              <a:gd name="connsiteY1" fmla="*/ 0 h 1512168"/>
              <a:gd name="connsiteX2" fmla="*/ 8172400 w 8172400"/>
              <a:gd name="connsiteY2" fmla="*/ 1512168 h 1512168"/>
              <a:gd name="connsiteX3" fmla="*/ 1296144 w 8172400"/>
              <a:gd name="connsiteY3" fmla="*/ 1512168 h 1512168"/>
              <a:gd name="connsiteX4" fmla="*/ 0 w 8172400"/>
              <a:gd name="connsiteY4" fmla="*/ 0 h 151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2400" h="1512168">
                <a:moveTo>
                  <a:pt x="0" y="0"/>
                </a:moveTo>
                <a:lnTo>
                  <a:pt x="8172400" y="0"/>
                </a:lnTo>
                <a:lnTo>
                  <a:pt x="8172400" y="1512168"/>
                </a:lnTo>
                <a:lnTo>
                  <a:pt x="1296144" y="15121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bg1">
                  <a:alpha val="0"/>
                </a:schemeClr>
              </a:gs>
              <a:gs pos="45000">
                <a:schemeClr val="bg1"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16" name="直線接點 15"/>
          <p:cNvCxnSpPr/>
          <p:nvPr userDrawn="1"/>
        </p:nvCxnSpPr>
        <p:spPr>
          <a:xfrm>
            <a:off x="683568" y="1988840"/>
            <a:ext cx="11508432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 userDrawn="1"/>
        </p:nvCxnSpPr>
        <p:spPr>
          <a:xfrm>
            <a:off x="2051720" y="4293096"/>
            <a:ext cx="1014028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12700" dist="127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標題 1"/>
          <p:cNvSpPr>
            <a:spLocks noGrp="1"/>
          </p:cNvSpPr>
          <p:nvPr>
            <p:ph type="ctrTitle"/>
          </p:nvPr>
        </p:nvSpPr>
        <p:spPr>
          <a:xfrm>
            <a:off x="3033757" y="2309188"/>
            <a:ext cx="8900205" cy="674031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12700" prstMaterial="plastic">
              <a:bevelT w="88900"/>
              <a:extrusionClr>
                <a:schemeClr val="tx1"/>
              </a:extrusionClr>
              <a:contourClr>
                <a:schemeClr val="bg1"/>
              </a:contourClr>
            </a:sp3d>
          </a:bodyPr>
          <a:lstStyle>
            <a:lvl1pPr marL="0" algn="r" defTabSz="914400" rtl="0" eaLnBrk="1" latinLnBrk="0" hangingPunct="1">
              <a:defRPr lang="zh-TW" altLang="en-US" sz="4200" b="1" kern="1200" spc="50" dirty="0">
                <a:ln w="11430"/>
                <a:gradFill>
                  <a:gsLst>
                    <a:gs pos="0">
                      <a:srgbClr val="B00000"/>
                    </a:gs>
                    <a:gs pos="56000">
                      <a:srgbClr val="990000"/>
                    </a:gs>
                    <a:gs pos="100000">
                      <a:srgbClr val="6C0000"/>
                    </a:gs>
                  </a:gsLst>
                  <a:lin ang="18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9" name="副標題 2"/>
          <p:cNvSpPr>
            <a:spLocks noGrp="1"/>
          </p:cNvSpPr>
          <p:nvPr>
            <p:ph type="subTitle" idx="1"/>
          </p:nvPr>
        </p:nvSpPr>
        <p:spPr>
          <a:xfrm>
            <a:off x="4680853" y="3501008"/>
            <a:ext cx="7329581" cy="438582"/>
          </a:xfr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11" name="文字版面配置區 10">
            <a:extLst>
              <a:ext uri="{FF2B5EF4-FFF2-40B4-BE49-F238E27FC236}">
                <a16:creationId xmlns:a16="http://schemas.microsoft.com/office/drawing/2014/main" id="{1CEF23FF-8038-40CF-A509-7E6A82215A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7476" y="4731652"/>
            <a:ext cx="3651334" cy="914400"/>
          </a:xfrm>
        </p:spPr>
        <p:txBody>
          <a:bodyPr/>
          <a:lstStyle>
            <a:lvl1pPr marL="265113" indent="-265113">
              <a:buFontTx/>
              <a:buChar char="-"/>
              <a:defRPr lang="en-US" altLang="zh-TW" sz="2800" b="1" kern="1200" spc="50" dirty="0" smtClean="0">
                <a:ln w="11430"/>
                <a:solidFill>
                  <a:srgbClr val="0A2E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  <a:endParaRPr lang="en-US" altLang="zh-TW" dirty="0"/>
          </a:p>
          <a:p>
            <a:pPr lvl="0"/>
            <a:endParaRPr lang="zh-TW" altLang="en-US" dirty="0"/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362CBEDC-84BC-4EA3-AFCA-340D26E2F6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9101" y="4390022"/>
            <a:ext cx="3651333" cy="341629"/>
          </a:xfrm>
        </p:spPr>
        <p:txBody>
          <a:bodyPr anchor="ctr">
            <a:normAutofit/>
            <a:scene3d>
              <a:camera prst="orthographicFront"/>
              <a:lightRig rig="morning" dir="t"/>
            </a:scene3d>
            <a:sp3d contourW="6350" prstMaterial="plastic">
              <a:bevelT w="63500" h="38100"/>
            </a:sp3d>
          </a:bodyPr>
          <a:lstStyle>
            <a:lvl1pPr marL="0" indent="0" algn="r">
              <a:buNone/>
              <a:defRPr lang="zh-TW" altLang="en-US" sz="18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9122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9195-18B2-4070-A21B-CF8C72741E8F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32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413C-B47F-46C2-9C0B-B4760068FC02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646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BE30-F87D-4FD6-8998-56DCCF76DF13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932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7D8F-D02D-4C59-8119-BC2A43625B50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891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206A-71D5-4B54-B2F9-1ED4EDF2F280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69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819C-FC29-4890-93EF-E8827DEC5FBF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726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1785-411B-4325-A153-8B7049E1618C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896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ED3BC-8F08-4F30-A6FB-BF591E18CBC8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350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1A5D-6BBD-4BD3-8BBF-FD3CEFCE64A1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98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240B-D0D5-4AFB-B1DC-B6F3266E3171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10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55D9B-D6F5-49BD-B9D3-E7B07C1E5A72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334500" y="6356350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zh-TW" altLang="en-US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51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algn="l"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94532-622D-4667-B1D9-60B0F5BBD6FA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3581400" y="2941590"/>
            <a:ext cx="8458298" cy="57666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581400" y="3505200"/>
            <a:ext cx="8458298" cy="42783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accent1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橢圓 8"/>
          <p:cNvSpPr/>
          <p:nvPr userDrawn="1"/>
        </p:nvSpPr>
        <p:spPr>
          <a:xfrm>
            <a:off x="11528688" y="6450620"/>
            <a:ext cx="576999" cy="3274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2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11632382" y="6431766"/>
            <a:ext cx="40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lang="zh-TW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3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algn="l"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10821-C006-4C68-96FE-CEB8A70753A0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1583326" y="28932"/>
            <a:ext cx="9342340" cy="546100"/>
          </a:xfrm>
        </p:spPr>
        <p:txBody>
          <a:bodyPr anchor="ctr" anchorCtr="0"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1583326" y="584653"/>
            <a:ext cx="9342340" cy="40516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橢圓 8"/>
          <p:cNvSpPr/>
          <p:nvPr userDrawn="1"/>
        </p:nvSpPr>
        <p:spPr>
          <a:xfrm>
            <a:off x="11528688" y="6450620"/>
            <a:ext cx="576999" cy="3274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2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11632382" y="6431766"/>
            <a:ext cx="40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lang="zh-TW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360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algn="l"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EECFA-6E93-4377-A682-605C1603D4EE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2"/>
          </p:nvPr>
        </p:nvSpPr>
        <p:spPr>
          <a:xfrm>
            <a:off x="1583326" y="28932"/>
            <a:ext cx="9342340" cy="546100"/>
          </a:xfrm>
        </p:spPr>
        <p:txBody>
          <a:bodyPr anchor="ctr" anchorCtr="0"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1583326" y="584653"/>
            <a:ext cx="9342340" cy="40516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9" name="橢圓 8"/>
          <p:cNvSpPr/>
          <p:nvPr userDrawn="1"/>
        </p:nvSpPr>
        <p:spPr>
          <a:xfrm>
            <a:off x="11557263" y="6450620"/>
            <a:ext cx="576999" cy="3274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2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3"/>
          <p:cNvSpPr txBox="1">
            <a:spLocks/>
          </p:cNvSpPr>
          <p:nvPr userDrawn="1"/>
        </p:nvSpPr>
        <p:spPr>
          <a:xfrm>
            <a:off x="11660957" y="6431766"/>
            <a:ext cx="40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lang="zh-TW" altLang="en-US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4"/>
          </p:nvPr>
        </p:nvSpPr>
        <p:spPr>
          <a:xfrm>
            <a:off x="517508" y="1084083"/>
            <a:ext cx="11369691" cy="5272268"/>
          </a:xfrm>
        </p:spPr>
        <p:txBody>
          <a:bodyPr/>
          <a:lstStyle>
            <a:lvl1pPr marL="228600" indent="-228600">
              <a:buSzPct val="70000"/>
              <a:buFontTx/>
              <a:buBlip>
                <a:blip r:embed="rId2"/>
              </a:buBlip>
              <a:defRPr sz="2400">
                <a:latin typeface="+mn-lt"/>
                <a:ea typeface="微軟正黑體" panose="020B0604030504040204" pitchFamily="34" charset="-120"/>
              </a:defRPr>
            </a:lvl1pPr>
            <a:lvl2pPr marL="447675" indent="-266700">
              <a:buSzPct val="80000"/>
              <a:buFontTx/>
              <a:buBlip>
                <a:blip r:embed="rId3"/>
              </a:buBlip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631825" indent="-188913">
              <a:buSzPct val="75000"/>
              <a:buFontTx/>
              <a:buBlip>
                <a:blip r:embed="rId4"/>
              </a:buBlip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811213" indent="-179388">
              <a:buSzPct val="70000"/>
              <a:buFontTx/>
              <a:buBlip>
                <a:blip r:embed="rId5"/>
              </a:buBlip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990600" indent="-179388">
              <a:buSzPct val="75000"/>
              <a:buFontTx/>
              <a:buBlip>
                <a:blip r:embed="rId6"/>
              </a:buBlip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1944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D221E-7334-44EA-BF9F-8DB659E3E29E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1740244" y="6356350"/>
            <a:ext cx="389164" cy="365125"/>
          </a:xfrm>
        </p:spPr>
        <p:txBody>
          <a:bodyPr vert="horz" lIns="91440" tIns="45720" rIns="91440" bIns="45720" rtlCol="0" anchor="ctr"/>
          <a:lstStyle>
            <a:lvl1pPr>
              <a:defRPr lang="zh-TW" altLang="en-US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7219950" y="1028700"/>
            <a:ext cx="3800475" cy="16287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5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34041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空白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1234976" y="6356351"/>
            <a:ext cx="28448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8443809-A29A-4BC2-B837-A2122E8C6A8D}" type="datetime1">
              <a:rPr lang="en-US" altLang="zh-TW" smtClean="0"/>
              <a:t>3/5/2024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981659" y="6433392"/>
            <a:ext cx="864096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861414-C931-4D98-AB9E-E07DC5CF735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33" name="標題 1"/>
          <p:cNvSpPr>
            <a:spLocks noGrp="1"/>
          </p:cNvSpPr>
          <p:nvPr>
            <p:ph type="title"/>
          </p:nvPr>
        </p:nvSpPr>
        <p:spPr>
          <a:xfrm>
            <a:off x="623392" y="8164"/>
            <a:ext cx="10358267" cy="620688"/>
          </a:xfrm>
        </p:spPr>
        <p:txBody>
          <a:bodyPr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>
              <a:defRPr sz="3200">
                <a:ln w="6350">
                  <a:noFill/>
                </a:ln>
                <a:solidFill>
                  <a:schemeClr val="bg1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4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623392" y="638978"/>
            <a:ext cx="7967133" cy="424732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1122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標題及物件">
    <p:bg>
      <p:bgPr>
        <a:gradFill>
          <a:gsLst>
            <a:gs pos="4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4000" y="7200"/>
            <a:ext cx="10358400" cy="6192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hilly" dir="t"/>
            </a:scene3d>
            <a:sp3d extrusionH="6350" contourW="6350" prstMaterial="plastic">
              <a:bevelT w="6350" h="12700"/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zh-TW" altLang="en-US" sz="3200" b="0" kern="1200">
                <a:ln w="6350">
                  <a:noFill/>
                </a:ln>
                <a:solidFill>
                  <a:schemeClr val="bg1"/>
                </a:solidFill>
                <a:effectLst/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3392" y="1196752"/>
            <a:ext cx="10972800" cy="4680520"/>
          </a:xfrm>
        </p:spPr>
        <p:txBody>
          <a:bodyPr/>
          <a:lstStyle>
            <a:lvl1pPr marL="266700" indent="-266700" algn="l">
              <a:buSzPct val="110000"/>
              <a:buFontTx/>
              <a:buBlip>
                <a:blip r:embed="rId2"/>
              </a:buBlip>
              <a:defRPr sz="2400" b="1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1pPr>
            <a:lvl2pPr marL="622300" indent="-266700" algn="l">
              <a:buSzPct val="150000"/>
              <a:buFontTx/>
              <a:buBlip>
                <a:blip r:embed="rId3"/>
              </a:buBlip>
              <a:defRPr sz="2000">
                <a:latin typeface="Calibri" panose="020F0502020204030204" pitchFamily="34" charset="0"/>
                <a:ea typeface="微軟正黑體" pitchFamily="34" charset="-120"/>
                <a:cs typeface="Times New Roman" pitchFamily="18" charset="0"/>
              </a:defRPr>
            </a:lvl2pPr>
            <a:lvl3pPr marL="1079500" indent="-355600" algn="l">
              <a:buSzPct val="180000"/>
              <a:buFontTx/>
              <a:buBlip>
                <a:blip r:embed="rId4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3pPr>
            <a:lvl4pPr marL="1435100" indent="-266700" algn="l">
              <a:buSzPct val="150000"/>
              <a:buFontTx/>
              <a:buBlip>
                <a:blip r:embed="rId5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4pPr>
            <a:lvl5pPr marL="1790700" indent="-177800" algn="l">
              <a:buFontTx/>
              <a:buBlip>
                <a:blip r:embed="rId6"/>
              </a:buBlip>
              <a:defRPr sz="1600">
                <a:latin typeface="Calibri" panose="020F0502020204030204" pitchFamily="34" charset="0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234976" y="6356351"/>
            <a:ext cx="2844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12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5F8708C-5E81-4586-B2D7-07A8E4F23372}" type="datetime1">
              <a:rPr lang="en-US" altLang="zh-TW" smtClean="0"/>
              <a:t>3/5/2024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zh-TW" altLang="en-US" sz="12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996E8-7BC1-44D1-9407-422DEE20CBA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48"/>
          <p:cNvSpPr>
            <a:spLocks noGrp="1"/>
          </p:cNvSpPr>
          <p:nvPr>
            <p:ph type="body" sz="quarter" idx="13"/>
          </p:nvPr>
        </p:nvSpPr>
        <p:spPr>
          <a:xfrm>
            <a:off x="623392" y="638978"/>
            <a:ext cx="7967133" cy="424732"/>
          </a:xfr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400" kern="12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159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CB3E-06D1-411D-B9B8-2178E2F8DF1C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66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0C9C8-8E1E-4823-A571-BEE78B98F2D5}" type="datetime1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3/5/2024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E9E84-0AFC-45AC-B756-378B93D9B12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49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94B6-D409-4FFF-989B-5B21A55430F3}" type="datetime1">
              <a:rPr lang="en-US" altLang="zh-TW" smtClean="0"/>
              <a:t>3/5/2024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E879-252C-4D69-A735-141529A18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3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configurable/content/journals$002fatsc$002f80$002f9$002fJAS-D-22-0100.1.xml?t%3Aac=journals%24002fatsc%24002f80%24002f9%24002fJAS-D-22-0100.1.xml&amp;tab_body=fulltext-display#bib1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5210F2-AD09-4AEC-ABC7-AEAD992F1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19" y="2212238"/>
            <a:ext cx="11196844" cy="867930"/>
          </a:xfrm>
        </p:spPr>
        <p:txBody>
          <a:bodyPr/>
          <a:lstStyle/>
          <a:p>
            <a:r>
              <a:rPr lang="en-US" altLang="zh-TW" sz="2800" dirty="0"/>
              <a:t>Bifurcation Points for Tropical Cyclone Genesis and Intensification in Sheared and Dry Environments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D20148-607C-41F8-9065-A1602384C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853" y="4574035"/>
            <a:ext cx="7329581" cy="438582"/>
          </a:xfrm>
        </p:spPr>
        <p:txBody>
          <a:bodyPr/>
          <a:lstStyle/>
          <a:p>
            <a:r>
              <a:rPr lang="en-US" altLang="en-US" dirty="0">
                <a:gradFill>
                  <a:gsLst>
                    <a:gs pos="0">
                      <a:prstClr val="black"/>
                    </a:gs>
                    <a:gs pos="56000">
                      <a:prstClr val="black">
                        <a:lumMod val="75000"/>
                        <a:lumOff val="25000"/>
                      </a:prstClr>
                    </a:gs>
                    <a:gs pos="100000">
                      <a:prstClr val="black">
                        <a:lumMod val="85000"/>
                        <a:lumOff val="15000"/>
                      </a:prstClr>
                    </a:gs>
                  </a:gsLst>
                  <a:lin ang="1800000" scaled="0"/>
                </a:gradFill>
              </a:rPr>
              <a:t>Wei-Ting Fang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E8F9121-0521-42B1-8728-BC162E278A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9101" y="5248440"/>
            <a:ext cx="3651333" cy="341629"/>
          </a:xfrm>
        </p:spPr>
        <p:txBody>
          <a:bodyPr/>
          <a:lstStyle/>
          <a:p>
            <a:r>
              <a:rPr lang="en-US" altLang="zh-TW" dirty="0"/>
              <a:t>2024.03.05 @</a:t>
            </a:r>
            <a:r>
              <a:rPr lang="en-US" altLang="zh-TW" dirty="0" err="1"/>
              <a:t>CPLab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E740B3-FD95-491F-BFC6-9847A5AA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5706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996E8-7BC1-44D1-9407-422DEE20CBA7}" type="slidenum">
              <a:rPr kumimoji="0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Times New Roman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568E23E-5ABD-43D9-83AF-D705D6DC0B22}"/>
              </a:ext>
            </a:extLst>
          </p:cNvPr>
          <p:cNvSpPr txBox="1"/>
          <p:nvPr/>
        </p:nvSpPr>
        <p:spPr>
          <a:xfrm>
            <a:off x="4889067" y="837292"/>
            <a:ext cx="2413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/>
              <a:t>Paper review</a:t>
            </a:r>
          </a:p>
          <a:p>
            <a:pPr algn="ctr"/>
            <a:r>
              <a:rPr lang="en-US" altLang="zh-TW" sz="2400" dirty="0"/>
              <a:t>mainly refer to</a:t>
            </a:r>
            <a:endParaRPr lang="zh-TW" altLang="en-US" sz="2400" dirty="0"/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6E21A3FB-F3D0-4211-B69E-A1256DFB13B1}"/>
              </a:ext>
            </a:extLst>
          </p:cNvPr>
          <p:cNvSpPr txBox="1">
            <a:spLocks/>
          </p:cNvSpPr>
          <p:nvPr/>
        </p:nvSpPr>
        <p:spPr>
          <a:xfrm>
            <a:off x="4157099" y="3537624"/>
            <a:ext cx="777686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morning" dir="t"/>
            </a:scene3d>
            <a:sp3d contourW="6350" prstMaterial="plastic">
              <a:bevelT w="63500" h="38100"/>
              <a:contourClr>
                <a:schemeClr val="tx1"/>
              </a:contourClr>
            </a:sp3d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zh-TW" altLang="en-US" sz="2500" b="1" kern="1200" dirty="0">
                <a:gradFill>
                  <a:gsLst>
                    <a:gs pos="0">
                      <a:schemeClr val="tx1"/>
                    </a:gs>
                    <a:gs pos="56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1800000" scaled="0"/>
                </a:gra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/>
              <a:t> </a:t>
            </a:r>
            <a:r>
              <a:rPr lang="en-US" altLang="zh-TW" sz="1800" dirty="0" err="1"/>
              <a:t>Chaehyeon</a:t>
            </a:r>
            <a:r>
              <a:rPr lang="en-US" altLang="zh-TW" sz="1800" dirty="0"/>
              <a:t> C. Nam, Michael M. Bell, and </a:t>
            </a:r>
            <a:r>
              <a:rPr lang="en-US" altLang="zh-TW" sz="1800" dirty="0" err="1"/>
              <a:t>Dandan</a:t>
            </a:r>
            <a:r>
              <a:rPr lang="en-US" altLang="zh-TW" sz="1800" dirty="0"/>
              <a:t> Tao</a:t>
            </a:r>
            <a:endParaRPr lang="en-US" sz="18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2D70E71-A090-4B71-8CC3-6C93B2FDBEC4}"/>
              </a:ext>
            </a:extLst>
          </p:cNvPr>
          <p:cNvSpPr txBox="1"/>
          <p:nvPr/>
        </p:nvSpPr>
        <p:spPr>
          <a:xfrm>
            <a:off x="141645" y="5738693"/>
            <a:ext cx="89289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Other references: </a:t>
            </a:r>
          </a:p>
          <a:p>
            <a:r>
              <a:rPr lang="en-US" altLang="zh-TW" sz="1400" dirty="0">
                <a:solidFill>
                  <a:schemeClr val="bg1"/>
                </a:solidFill>
              </a:rPr>
              <a:t>Lin, K. J., S. C. Yang, and S. S. Chen, 2018: Reducing TC position uncertainty in an ensemble data assimilation and </a:t>
            </a:r>
            <a:r>
              <a:rPr lang="en-US" altLang="zh-TW" sz="1400" dirty="0" err="1">
                <a:solidFill>
                  <a:schemeClr val="bg1"/>
                </a:solidFill>
              </a:rPr>
              <a:t>rediction</a:t>
            </a:r>
            <a:r>
              <a:rPr lang="en-US" altLang="zh-TW" sz="1400" dirty="0">
                <a:solidFill>
                  <a:schemeClr val="bg1"/>
                </a:solidFill>
              </a:rPr>
              <a:t> system: A case study of Typhoon </a:t>
            </a:r>
            <a:r>
              <a:rPr lang="en-US" altLang="zh-TW" sz="1400" dirty="0" err="1">
                <a:solidFill>
                  <a:schemeClr val="bg1"/>
                </a:solidFill>
              </a:rPr>
              <a:t>Fanapi</a:t>
            </a:r>
            <a:r>
              <a:rPr lang="en-US" altLang="zh-TW" sz="1400" dirty="0">
                <a:solidFill>
                  <a:schemeClr val="bg1"/>
                </a:solidFill>
              </a:rPr>
              <a:t> (2010). </a:t>
            </a:r>
            <a:r>
              <a:rPr lang="en-US" altLang="zh-TW" sz="1400" i="1" dirty="0" err="1">
                <a:solidFill>
                  <a:schemeClr val="bg1"/>
                </a:solidFill>
              </a:rPr>
              <a:t>Wea</a:t>
            </a:r>
            <a:r>
              <a:rPr lang="en-US" altLang="zh-TW" sz="1400" i="1" dirty="0">
                <a:solidFill>
                  <a:schemeClr val="bg1"/>
                </a:solidFill>
              </a:rPr>
              <a:t>. Forecasting</a:t>
            </a:r>
            <a:r>
              <a:rPr lang="en-US" altLang="zh-TW" sz="1400" dirty="0">
                <a:solidFill>
                  <a:schemeClr val="bg1"/>
                </a:solidFill>
              </a:rPr>
              <a:t>, </a:t>
            </a:r>
            <a:r>
              <a:rPr lang="en-US" altLang="zh-TW" sz="1400" b="1" dirty="0">
                <a:solidFill>
                  <a:schemeClr val="bg1"/>
                </a:solidFill>
              </a:rPr>
              <a:t>33</a:t>
            </a:r>
            <a:r>
              <a:rPr lang="en-US" altLang="zh-TW" sz="1400" dirty="0">
                <a:solidFill>
                  <a:schemeClr val="bg1"/>
                </a:solidFill>
              </a:rPr>
              <a:t>, 561–582.</a:t>
            </a:r>
          </a:p>
        </p:txBody>
      </p:sp>
    </p:spTree>
    <p:extLst>
      <p:ext uri="{BB962C8B-B14F-4D97-AF65-F5344CB8AC3E}">
        <p14:creationId xmlns:p14="http://schemas.microsoft.com/office/powerpoint/2010/main" val="321621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C9FFD53F-86A0-4235-92F7-8F28AAAB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9" y="1227888"/>
            <a:ext cx="5680472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35685AD-B7F1-4DE0-995E-53B977F51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54" y="1227888"/>
            <a:ext cx="5657381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481C716-C02C-48F3-B4DB-3E89B161D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Latest-developing member at hour 115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AA4E08-1671-47F6-A661-B08CF1217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FB4AF5-6207-C9BE-5C75-D605258FCEF3}"/>
              </a:ext>
            </a:extLst>
          </p:cNvPr>
          <p:cNvSpPr/>
          <p:nvPr/>
        </p:nvSpPr>
        <p:spPr>
          <a:xfrm>
            <a:off x="7493021" y="1159933"/>
            <a:ext cx="821246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E2A0F0C-5C2B-3F6E-D013-35598649D251}"/>
              </a:ext>
            </a:extLst>
          </p:cNvPr>
          <p:cNvSpPr/>
          <p:nvPr/>
        </p:nvSpPr>
        <p:spPr>
          <a:xfrm>
            <a:off x="1481667" y="1159933"/>
            <a:ext cx="736600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35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481C716-C02C-48F3-B4DB-3E89B161D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Latest-developing member at hour 125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AA4E08-1671-47F6-A661-B08CF1217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45004D7-4367-4A4B-9BD4-23F70E89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39" y="1235512"/>
            <a:ext cx="5795929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8AC4BA3-DC15-4423-8A87-1DB42894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9" y="1227888"/>
            <a:ext cx="5680472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468AF0B-90D0-EA00-267A-54BF07F66878}"/>
              </a:ext>
            </a:extLst>
          </p:cNvPr>
          <p:cNvSpPr/>
          <p:nvPr/>
        </p:nvSpPr>
        <p:spPr>
          <a:xfrm>
            <a:off x="7493021" y="1159933"/>
            <a:ext cx="821246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AE7C26-EF01-5590-2B29-3E1D3DC00495}"/>
              </a:ext>
            </a:extLst>
          </p:cNvPr>
          <p:cNvSpPr/>
          <p:nvPr/>
        </p:nvSpPr>
        <p:spPr>
          <a:xfrm>
            <a:off x="1481667" y="1159933"/>
            <a:ext cx="736600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24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58F0F555-E105-4481-9BE7-8A3ABD8A5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9" y="1227888"/>
            <a:ext cx="5680472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481C716-C02C-48F3-B4DB-3E89B161D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Latest-developing member at hour 150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AA4E08-1671-47F6-A661-B08CF1217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820A0D7-FE45-47E2-A93E-A36BAFC03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338" y="1219421"/>
            <a:ext cx="5795929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7CE74E-7BFB-9FA5-AB55-BA6843606DCA}"/>
              </a:ext>
            </a:extLst>
          </p:cNvPr>
          <p:cNvSpPr/>
          <p:nvPr/>
        </p:nvSpPr>
        <p:spPr>
          <a:xfrm>
            <a:off x="7493021" y="1159933"/>
            <a:ext cx="821246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F91CFD-610F-7CFE-A238-F79C01078D1F}"/>
              </a:ext>
            </a:extLst>
          </p:cNvPr>
          <p:cNvSpPr/>
          <p:nvPr/>
        </p:nvSpPr>
        <p:spPr>
          <a:xfrm>
            <a:off x="1481667" y="1159933"/>
            <a:ext cx="736600" cy="2455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66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85CD1959-8AD3-47CB-92A1-E0D56EAA4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Key findings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40B5E7AF-40E0-48A6-9302-1850213649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9687403E-5463-4B36-AEE2-72E0FC19E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The earliest-developing member and the latest-developing member have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similar behavior of precursor events</a:t>
            </a:r>
            <a:r>
              <a:rPr lang="en-US" altLang="zh-TW" dirty="0"/>
              <a:t> until the 90-h mark.</a:t>
            </a:r>
          </a:p>
          <a:p>
            <a:r>
              <a:rPr lang="en-US" altLang="zh-TW" dirty="0"/>
              <a:t>The latest-developing member has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multiple attempts at increasing convective coverage</a:t>
            </a:r>
            <a:r>
              <a:rPr lang="en-US" altLang="zh-TW" dirty="0"/>
              <a:t> around the low and midlevel vortex centers that could possibly lead to TC intensification. Still, they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all failed until the sixth attempt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Only after vortex tilt decreases closer to zero, SLP starts to drop rapidly.</a:t>
            </a:r>
          </a:p>
          <a:p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Low-level convective coverage</a:t>
            </a:r>
            <a:r>
              <a:rPr lang="en-US" altLang="zh-TW" dirty="0"/>
              <a:t> is more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episodic</a:t>
            </a:r>
            <a:r>
              <a:rPr lang="en-US" altLang="zh-TW" dirty="0"/>
              <a:t> compared to midlevel convective coverage, and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midlevel convective coverage persists for a longer time</a:t>
            </a:r>
            <a:r>
              <a:rPr lang="en-US" altLang="zh-TW" dirty="0"/>
              <a:t> after tilt increases again.</a:t>
            </a:r>
          </a:p>
          <a:p>
            <a:r>
              <a:rPr lang="en-US" altLang="zh-TW" dirty="0"/>
              <a:t>Midlevel vorticity shows hints of increasing slightly sooner than low-level vorticity increasing and SLP decreasing.</a:t>
            </a:r>
          </a:p>
          <a:p>
            <a:r>
              <a:rPr lang="en-US" altLang="zh-TW" dirty="0"/>
              <a:t>Deep convection over a wider area inside the inner-core region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generates a smaller-scale midlevel vortex</a:t>
            </a:r>
            <a:r>
              <a:rPr lang="en-US" altLang="zh-TW" dirty="0"/>
              <a:t>, which results in an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instantaneous vortex tilt decrease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A key difference between the successful and failed precursor cycles in SH7.5_Moist50 ensembles is whether the newly generated midlevel vortex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sustains the alignment</a:t>
            </a:r>
            <a:r>
              <a:rPr lang="en-US" altLang="zh-TW" dirty="0"/>
              <a:t> with the low-level vortex or it is advected away by the VWS again.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134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6718BE5-41F2-4322-9202-760B4E09C1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Probabilistic approach to TC intensification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DF26A98-0548-4E2F-A772-4C638CE10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3362764-6D66-4CED-B0AD-C9A30E01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2013284"/>
            <a:ext cx="6408821" cy="47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7EA1159-AEAC-431F-9DDD-346DB494AC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Thresholds for the four precursors</a:t>
            </a:r>
            <a:br>
              <a:rPr lang="en-US" altLang="zh-TW" dirty="0"/>
            </a:br>
            <a:r>
              <a:rPr lang="en-US" altLang="zh-TW" dirty="0"/>
              <a:t>(mean value at the genesis timing for 140 developing members ):</a:t>
            </a:r>
          </a:p>
          <a:p>
            <a:pPr lvl="1"/>
            <a:r>
              <a:rPr lang="en-US" altLang="zh-TW" sz="1600" dirty="0"/>
              <a:t>Vortex tilt magnitude: &lt;82.0 km</a:t>
            </a:r>
          </a:p>
          <a:p>
            <a:pPr lvl="1"/>
            <a:r>
              <a:rPr lang="en-US" altLang="zh-TW" sz="1600" dirty="0"/>
              <a:t>Inner-core average midlevel vorticity: &gt;6 × 10</a:t>
            </a:r>
            <a:r>
              <a:rPr lang="en-US" altLang="zh-TW" sz="1600" baseline="30000" dirty="0"/>
              <a:t>−6</a:t>
            </a:r>
            <a:r>
              <a:rPr lang="en-US" altLang="zh-TW" sz="1600" dirty="0"/>
              <a:t> s</a:t>
            </a:r>
            <a:r>
              <a:rPr lang="en-US" altLang="zh-TW" sz="1600" baseline="30000" dirty="0"/>
              <a:t>−1</a:t>
            </a:r>
          </a:p>
          <a:p>
            <a:pPr lvl="1"/>
            <a:r>
              <a:rPr lang="en-US" altLang="zh-TW" sz="1600" dirty="0"/>
              <a:t>Inner-core low-level convective coverage: &gt;14.0%</a:t>
            </a:r>
          </a:p>
          <a:p>
            <a:pPr lvl="1"/>
            <a:r>
              <a:rPr lang="en-US" altLang="zh-TW" sz="1600" dirty="0"/>
              <a:t>Inner-core midlevel coverage: &gt;37.0%</a:t>
            </a:r>
            <a:endParaRPr lang="zh-TW" altLang="en-US" sz="16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0504215-A5F2-423A-884D-D2AB8C4DCF83}"/>
              </a:ext>
            </a:extLst>
          </p:cNvPr>
          <p:cNvSpPr/>
          <p:nvPr/>
        </p:nvSpPr>
        <p:spPr>
          <a:xfrm>
            <a:off x="7547810" y="516330"/>
            <a:ext cx="4824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spread of data points of each precursor variable at genesis time indicates reaching a threshold does not guarantee TC intensification.</a:t>
            </a:r>
            <a:endParaRPr lang="zh-TW" alt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F38FDD5-B59F-46AC-AC93-B5EF1F3B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7" y="3240505"/>
            <a:ext cx="5500758" cy="341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C384C10-AB4C-4D42-A5E9-053F3F8C65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Precursor events before TC genesis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5AC1EE41-C201-4B1F-A8CA-71A646E9B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C595867-7410-4654-83DE-280B660E6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06"/>
          <a:stretch/>
        </p:blipFill>
        <p:spPr bwMode="auto">
          <a:xfrm>
            <a:off x="527539" y="1516011"/>
            <a:ext cx="5400000" cy="38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1F02385-0641-4067-9DAC-0535C3500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9"/>
          <a:stretch/>
        </p:blipFill>
        <p:spPr bwMode="auto">
          <a:xfrm>
            <a:off x="6254496" y="1516011"/>
            <a:ext cx="5400000" cy="385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72340FE-ACE3-46BF-A08F-2AABE0586433}"/>
              </a:ext>
            </a:extLst>
          </p:cNvPr>
          <p:cNvSpPr/>
          <p:nvPr/>
        </p:nvSpPr>
        <p:spPr>
          <a:xfrm>
            <a:off x="3222893" y="1319134"/>
            <a:ext cx="2870617" cy="4065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C95F378-F2C5-4A12-B4D1-1DAA3A3C012D}"/>
              </a:ext>
            </a:extLst>
          </p:cNvPr>
          <p:cNvSpPr txBox="1"/>
          <p:nvPr/>
        </p:nvSpPr>
        <p:spPr>
          <a:xfrm>
            <a:off x="4279699" y="954591"/>
            <a:ext cx="8114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SH7.5</a:t>
            </a:r>
            <a:endParaRPr lang="zh-TW" altLang="en-US" dirty="0" err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F6B7D4-F298-4CAF-9203-3F36B1937E72}"/>
              </a:ext>
            </a:extLst>
          </p:cNvPr>
          <p:cNvSpPr/>
          <p:nvPr/>
        </p:nvSpPr>
        <p:spPr>
          <a:xfrm>
            <a:off x="8986616" y="1319134"/>
            <a:ext cx="2870617" cy="40657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6760D83-3812-44E8-93D8-A4B15839CF9D}"/>
              </a:ext>
            </a:extLst>
          </p:cNvPr>
          <p:cNvSpPr txBox="1"/>
          <p:nvPr/>
        </p:nvSpPr>
        <p:spPr>
          <a:xfrm>
            <a:off x="10073402" y="954591"/>
            <a:ext cx="8114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SH7.5</a:t>
            </a:r>
            <a:endParaRPr lang="zh-TW" altLang="en-US" dirty="0" err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08FD217-43D7-4123-9720-A603EDC7A990}"/>
              </a:ext>
            </a:extLst>
          </p:cNvPr>
          <p:cNvSpPr/>
          <p:nvPr/>
        </p:nvSpPr>
        <p:spPr>
          <a:xfrm>
            <a:off x="6101005" y="1319134"/>
            <a:ext cx="2870617" cy="40657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55490D7-7A0A-4E94-9C19-DBFF68F08964}"/>
              </a:ext>
            </a:extLst>
          </p:cNvPr>
          <p:cNvSpPr txBox="1"/>
          <p:nvPr/>
        </p:nvSpPr>
        <p:spPr>
          <a:xfrm>
            <a:off x="6932961" y="954591"/>
            <a:ext cx="12009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Mosit100</a:t>
            </a:r>
            <a:endParaRPr lang="zh-TW" altLang="en-US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D70095-BDD9-46A0-B330-7B5028E7461F}"/>
              </a:ext>
            </a:extLst>
          </p:cNvPr>
          <p:cNvSpPr/>
          <p:nvPr/>
        </p:nvSpPr>
        <p:spPr>
          <a:xfrm>
            <a:off x="337279" y="1319134"/>
            <a:ext cx="2870617" cy="40657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CF33047-7844-44AD-8B4E-33906AE7177E}"/>
              </a:ext>
            </a:extLst>
          </p:cNvPr>
          <p:cNvSpPr txBox="1"/>
          <p:nvPr/>
        </p:nvSpPr>
        <p:spPr>
          <a:xfrm>
            <a:off x="1184225" y="954591"/>
            <a:ext cx="12009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Mosit100</a:t>
            </a:r>
            <a:endParaRPr lang="zh-TW" altLang="en-US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8D47EE-531D-4E8E-90AC-26B51D5637EC}"/>
              </a:ext>
            </a:extLst>
          </p:cNvPr>
          <p:cNvSpPr/>
          <p:nvPr/>
        </p:nvSpPr>
        <p:spPr>
          <a:xfrm>
            <a:off x="78852" y="55340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AdvOTbb216540"/>
              </a:rPr>
              <a:t>Moist100 provides a very favorable thermodynamic setup of sea surface temperatures of 29C and moist tropical sounding; thus, it is likely that simulated TCs under Moist100 can afford a larger magnitude of vortex tilt.</a:t>
            </a:r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0294536-B522-4AC9-B851-98DE193C9522}"/>
              </a:ext>
            </a:extLst>
          </p:cNvPr>
          <p:cNvSpPr/>
          <p:nvPr/>
        </p:nvSpPr>
        <p:spPr>
          <a:xfrm>
            <a:off x="6121363" y="553407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Moist50 and Moist25, on the other hand, have a region of drier air in the outer-core region that can easily be brought into the inner-core region through radial ventilation if the vortex tower is tilted.</a:t>
            </a:r>
            <a:endParaRPr lang="zh-TW" altLang="en-US" dirty="0"/>
          </a:p>
        </p:txBody>
      </p:sp>
      <p:sp>
        <p:nvSpPr>
          <p:cNvPr id="25" name="橢圓 24">
            <a:extLst>
              <a:ext uri="{FF2B5EF4-FFF2-40B4-BE49-F238E27FC236}">
                <a16:creationId xmlns:a16="http://schemas.microsoft.com/office/drawing/2014/main" id="{4A4C48BF-E62B-4901-BE73-39EACCD27AD0}"/>
              </a:ext>
            </a:extLst>
          </p:cNvPr>
          <p:cNvSpPr/>
          <p:nvPr/>
        </p:nvSpPr>
        <p:spPr>
          <a:xfrm>
            <a:off x="7000407" y="4279692"/>
            <a:ext cx="659567" cy="98935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>
            <a:extLst>
              <a:ext uri="{FF2B5EF4-FFF2-40B4-BE49-F238E27FC236}">
                <a16:creationId xmlns:a16="http://schemas.microsoft.com/office/drawing/2014/main" id="{234E04C2-1254-480F-B7CD-24BB8F47A606}"/>
              </a:ext>
            </a:extLst>
          </p:cNvPr>
          <p:cNvSpPr/>
          <p:nvPr/>
        </p:nvSpPr>
        <p:spPr>
          <a:xfrm>
            <a:off x="7600013" y="4279693"/>
            <a:ext cx="1309857" cy="98935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01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E4EBB1-1719-4961-9CC1-093C957447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Precursor event vs. genesis timing</a:t>
            </a:r>
            <a:endParaRPr lang="zh-TW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4799D7-B2D5-477C-8200-8506416D4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38" y="1133255"/>
            <a:ext cx="7182852" cy="569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0BFBC9-85A9-45CC-A8B8-AE91E19F294C}"/>
              </a:ext>
            </a:extLst>
          </p:cNvPr>
          <p:cNvSpPr/>
          <p:nvPr/>
        </p:nvSpPr>
        <p:spPr>
          <a:xfrm>
            <a:off x="134910" y="515072"/>
            <a:ext cx="574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median time of the first, second, …, and seventh (if any) precursor events for 60 members of the three SH7.5 sets.</a:t>
            </a:r>
            <a:endParaRPr lang="zh-TW" altLang="en-US" dirty="0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821B35C-7E61-4EA8-B3EB-088E3FDABC41}"/>
              </a:ext>
            </a:extLst>
          </p:cNvPr>
          <p:cNvCxnSpPr>
            <a:cxnSpLocks/>
          </p:cNvCxnSpPr>
          <p:nvPr/>
        </p:nvCxnSpPr>
        <p:spPr>
          <a:xfrm flipH="1">
            <a:off x="1319134" y="1061172"/>
            <a:ext cx="164892" cy="13147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4FA30C7D-0825-43B9-BF3A-7FF3E262A6A4}"/>
              </a:ext>
            </a:extLst>
          </p:cNvPr>
          <p:cNvSpPr/>
          <p:nvPr/>
        </p:nvSpPr>
        <p:spPr>
          <a:xfrm>
            <a:off x="9316386" y="99615"/>
            <a:ext cx="1809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Convective burst</a:t>
            </a:r>
          </a:p>
          <a:p>
            <a:pPr marL="179388" indent="-179388">
              <a:buFontTx/>
              <a:buChar char="-"/>
            </a:pPr>
            <a:r>
              <a:rPr lang="en-US" altLang="zh-TW" dirty="0"/>
              <a:t>0~24 h</a:t>
            </a:r>
          </a:p>
          <a:p>
            <a:pPr marL="179388" indent="-179388">
              <a:buFontTx/>
              <a:buChar char="-"/>
            </a:pPr>
            <a:r>
              <a:rPr lang="en-US" altLang="zh-TW" dirty="0"/>
              <a:t>50~75 h</a:t>
            </a:r>
          </a:p>
          <a:p>
            <a:pPr marL="179388" indent="-179388">
              <a:buFontTx/>
              <a:buChar char="-"/>
            </a:pPr>
            <a:r>
              <a:rPr lang="en-US" altLang="zh-TW" dirty="0"/>
              <a:t>100~175 h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CAB18F-7C82-4955-B58C-6255C6A24A6D}"/>
              </a:ext>
            </a:extLst>
          </p:cNvPr>
          <p:cNvSpPr/>
          <p:nvPr/>
        </p:nvSpPr>
        <p:spPr>
          <a:xfrm>
            <a:off x="7809876" y="1438658"/>
            <a:ext cx="4322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SH7.5_Moist50 and SH7.5_Moist25:</a:t>
            </a:r>
          </a:p>
          <a:p>
            <a:pPr algn="just"/>
            <a:r>
              <a:rPr lang="en-US" altLang="zh-TW" dirty="0"/>
              <a:t>The latest occurrence of </a:t>
            </a:r>
          </a:p>
          <a:p>
            <a:pPr algn="just"/>
            <a:r>
              <a:rPr lang="en-US" altLang="zh-TW" dirty="0"/>
              <a:t>midlevel convective coverage: 31.4 and 34.4 h prior to genesis time</a:t>
            </a:r>
          </a:p>
          <a:p>
            <a:pPr algn="just"/>
            <a:r>
              <a:rPr lang="en-US" altLang="zh-TW" dirty="0"/>
              <a:t>low-level convective coverage: 15.6 and 8.7 h prior to genesis time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6148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C26AF5C6-B81F-481D-9CAD-7A128738FE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Time-lagged correlation analysis (1/2)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FB2A3E-294C-4827-B3BD-795503856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A278F-139A-4D10-9956-57B30116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15" y="1106905"/>
            <a:ext cx="2265122" cy="54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8488BCC-E510-4556-8719-F39F634E1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17" y="1106905"/>
            <a:ext cx="6921874" cy="544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8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5EF0158C-1579-477E-86FF-D9B34407DC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Time-lagged correlation analysis (2/2)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23AE1E-A871-48FF-ACE5-72722B921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310C1-2D7E-4181-BF41-5457C433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6" y="1082646"/>
            <a:ext cx="6743366" cy="55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E8B4563-58DD-40DD-B0C2-0CBD0E4876EA}"/>
              </a:ext>
            </a:extLst>
          </p:cNvPr>
          <p:cNvSpPr txBox="1"/>
          <p:nvPr/>
        </p:nvSpPr>
        <p:spPr>
          <a:xfrm>
            <a:off x="6505731" y="3988899"/>
            <a:ext cx="4459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endParaRPr lang="zh-TW" altLang="en-US" sz="2400" b="1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8D8C570-407B-4861-9A67-01B9EF7B1BE5}"/>
              </a:ext>
            </a:extLst>
          </p:cNvPr>
          <p:cNvSpPr txBox="1"/>
          <p:nvPr/>
        </p:nvSpPr>
        <p:spPr>
          <a:xfrm>
            <a:off x="3877456" y="1218217"/>
            <a:ext cx="4459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endParaRPr lang="zh-TW" altLang="en-US" sz="2400" b="1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30E4C79-C526-41A7-B824-C8E0FB6BDDAB}"/>
              </a:ext>
            </a:extLst>
          </p:cNvPr>
          <p:cNvSpPr txBox="1"/>
          <p:nvPr/>
        </p:nvSpPr>
        <p:spPr>
          <a:xfrm>
            <a:off x="6505731" y="1218216"/>
            <a:ext cx="4459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endParaRPr lang="zh-TW" altLang="en-US" sz="2400" b="1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A6A4AB9-8803-4CF8-A513-C666FD125D1C}"/>
              </a:ext>
            </a:extLst>
          </p:cNvPr>
          <p:cNvSpPr txBox="1"/>
          <p:nvPr/>
        </p:nvSpPr>
        <p:spPr>
          <a:xfrm>
            <a:off x="3877456" y="3988899"/>
            <a:ext cx="4459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endParaRPr lang="zh-TW" altLang="en-US" sz="2400" b="1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10B89F5-7F5A-7AC5-09E8-8DF5258A4641}"/>
              </a:ext>
            </a:extLst>
          </p:cNvPr>
          <p:cNvSpPr txBox="1"/>
          <p:nvPr/>
        </p:nvSpPr>
        <p:spPr>
          <a:xfrm>
            <a:off x="3389993" y="620981"/>
            <a:ext cx="21210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Leading time</a:t>
            </a:r>
            <a:endParaRPr lang="zh-TW" altLang="en-US" sz="2400" b="1" dirty="0" err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96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308B0B-0401-40BC-BE85-378EBB51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64" y="1605102"/>
            <a:ext cx="4207636" cy="3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8993B30-D940-FD15-B2AD-F1A04433A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Pyramid diagram of TC intensification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19A395BC-EA50-61A6-4BC7-6EDD96C1B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A96B7BA-1FBB-AFF2-099F-70EED14581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508" y="1084083"/>
            <a:ext cx="8643425" cy="52722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Synoptic-Scale Thermodynamic Conditions</a:t>
            </a:r>
          </a:p>
          <a:p>
            <a:pPr lvl="1"/>
            <a:r>
              <a:rPr lang="en-US" altLang="zh-TW" dirty="0"/>
              <a:t>Necessary conditions for TC genesis, including a moist atmosphere and a well-mixed, warm oceanic layer.</a:t>
            </a:r>
          </a:p>
          <a:p>
            <a:r>
              <a:rPr lang="en-US" altLang="zh-TW" dirty="0"/>
              <a:t>Closed Mesoscale Low-Level Circulation</a:t>
            </a:r>
          </a:p>
          <a:p>
            <a:pPr lvl="1"/>
            <a:r>
              <a:rPr lang="en-US" altLang="zh-TW" dirty="0"/>
              <a:t>Signals the existence of intensification, observed in tropical disturbances within the "Invest" and TD range.</a:t>
            </a:r>
          </a:p>
          <a:p>
            <a:r>
              <a:rPr lang="en-US" altLang="zh-TW" dirty="0"/>
              <a:t>Emergence of Wider Deep Convection Area</a:t>
            </a:r>
          </a:p>
          <a:p>
            <a:pPr lvl="1"/>
            <a:r>
              <a:rPr lang="en-US" altLang="zh-TW" dirty="0"/>
              <a:t>Marks the transition to synoptic- to meso-alpha-scale environments.</a:t>
            </a:r>
          </a:p>
          <a:p>
            <a:r>
              <a:rPr lang="en-US" altLang="zh-TW" dirty="0"/>
              <a:t>Formation of Midlevel Vortex within Mesoscale Convective System</a:t>
            </a:r>
          </a:p>
          <a:p>
            <a:pPr lvl="1"/>
            <a:r>
              <a:rPr lang="en-US" altLang="zh-TW" dirty="0"/>
              <a:t>Rapid vortex tilt decrease, preparing for sustained alignment.</a:t>
            </a:r>
          </a:p>
          <a:p>
            <a:r>
              <a:rPr lang="en-US" altLang="zh-TW" dirty="0"/>
              <a:t>Sustained Vertical Alignment</a:t>
            </a:r>
          </a:p>
          <a:p>
            <a:pPr lvl="1"/>
            <a:r>
              <a:rPr lang="en-US" altLang="zh-TW" dirty="0"/>
              <a:t>Ensures resilience against Vertical Wind Shear.</a:t>
            </a:r>
          </a:p>
          <a:p>
            <a:r>
              <a:rPr lang="en-US" altLang="zh-TW" dirty="0"/>
              <a:t>Organized Deep Convection near Low-Level Center</a:t>
            </a:r>
          </a:p>
          <a:p>
            <a:pPr lvl="1"/>
            <a:r>
              <a:rPr lang="en-US" altLang="zh-TW" dirty="0"/>
              <a:t>Marks successful vortex alignment, preparing for intensification.</a:t>
            </a:r>
          </a:p>
          <a:p>
            <a:r>
              <a:rPr lang="en-US" altLang="zh-TW" dirty="0"/>
              <a:t>TC Intensification</a:t>
            </a:r>
          </a:p>
          <a:p>
            <a:pPr lvl="1"/>
            <a:r>
              <a:rPr lang="en-US" altLang="zh-TW" dirty="0"/>
              <a:t>Further intensification observed through increasing midlevel vorticity.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735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4321806-97D9-4745-AADF-A50DD07DB9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b="1" dirty="0"/>
              <a:t>Outline</a:t>
            </a:r>
            <a:endParaRPr lang="zh-TW" altLang="en-US" b="1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DD0FD57C-8FE4-480A-A2EC-BA07E3F57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984B6DC-2BFE-4014-A850-811EF9BC1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b="1" dirty="0"/>
              <a:t>1. Introduction</a:t>
            </a:r>
          </a:p>
          <a:p>
            <a:pPr>
              <a:spcAft>
                <a:spcPts val="600"/>
              </a:spcAft>
            </a:pPr>
            <a:r>
              <a:rPr lang="en-US" altLang="zh-TW" b="1" dirty="0"/>
              <a:t>2. Experiment setup</a:t>
            </a:r>
          </a:p>
          <a:p>
            <a:pPr>
              <a:spcAft>
                <a:spcPts val="600"/>
              </a:spcAft>
            </a:pPr>
            <a:r>
              <a:rPr lang="en-US" altLang="zh-TW" b="1" dirty="0"/>
              <a:t>3. Results</a:t>
            </a:r>
          </a:p>
          <a:p>
            <a:pPr lvl="1">
              <a:spcAft>
                <a:spcPts val="600"/>
              </a:spcAft>
            </a:pPr>
            <a:r>
              <a:rPr lang="en-US" altLang="zh-TW" b="1" dirty="0"/>
              <a:t>a. Overview of TC development</a:t>
            </a:r>
          </a:p>
          <a:p>
            <a:pPr lvl="1">
              <a:spcAft>
                <a:spcPts val="600"/>
              </a:spcAft>
            </a:pPr>
            <a:r>
              <a:rPr lang="en-US" altLang="zh-TW" b="1" dirty="0"/>
              <a:t>b. Bifurcation points for TC intensification for SH7.5_Moist50</a:t>
            </a:r>
          </a:p>
          <a:p>
            <a:pPr lvl="1">
              <a:spcAft>
                <a:spcPts val="600"/>
              </a:spcAft>
            </a:pPr>
            <a:r>
              <a:rPr lang="en-US" altLang="zh-TW" b="1" dirty="0"/>
              <a:t>c. Probabilistic approach to TC intensification</a:t>
            </a:r>
          </a:p>
          <a:p>
            <a:pPr lvl="1">
              <a:spcAft>
                <a:spcPts val="600"/>
              </a:spcAft>
            </a:pPr>
            <a:r>
              <a:rPr lang="en-US" altLang="zh-TW" b="1" dirty="0"/>
              <a:t>d. Time-lagged correlation analysis</a:t>
            </a:r>
          </a:p>
          <a:p>
            <a:pPr>
              <a:spcAft>
                <a:spcPts val="600"/>
              </a:spcAft>
            </a:pPr>
            <a:r>
              <a:rPr lang="en-US" altLang="zh-TW" b="1" dirty="0"/>
              <a:t>4. Discussion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191418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22FEEEA-8A47-1E03-7113-CEC90E33D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Discussion and conclusions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59090E-2457-AC9B-2B07-C089EBBE5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DE3306-4EFA-9695-A641-A68EE195A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The study reveals key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multiscale precursors</a:t>
            </a:r>
            <a:r>
              <a:rPr lang="en-US" altLang="zh-TW" dirty="0"/>
              <a:t> influencing tropical cyclone intensification in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sheared and dry environments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pyramid analogy identifies critical processes acting as bifurcation points between developing and </a:t>
            </a:r>
            <a:r>
              <a:rPr lang="en-US" altLang="zh-TW" dirty="0" err="1"/>
              <a:t>nondeveloping</a:t>
            </a:r>
            <a:r>
              <a:rPr lang="en-US" altLang="zh-TW" dirty="0"/>
              <a:t> vortices.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sustained vortex alignment</a:t>
            </a:r>
            <a:r>
              <a:rPr lang="en-US" altLang="zh-TW" dirty="0"/>
              <a:t> process on the fifth floor of the pyramid is a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crucial bifurcation point</a:t>
            </a:r>
            <a:r>
              <a:rPr lang="en-US" altLang="zh-TW" dirty="0"/>
              <a:t> for certain configurations.</a:t>
            </a:r>
          </a:p>
          <a:p>
            <a:r>
              <a:rPr lang="en-US" altLang="zh-TW" dirty="0"/>
              <a:t>Overlaps in lead times and large variances present challenges in disentangling precise timing and causal relationships between various precursor events.</a:t>
            </a:r>
          </a:p>
          <a:p>
            <a:r>
              <a:rPr lang="en-US" altLang="zh-TW" dirty="0"/>
              <a:t>The study could not pinpoint differences between midlevel vortices that maintain sustained alignment and those carried away.</a:t>
            </a:r>
          </a:p>
          <a:p>
            <a:r>
              <a:rPr lang="en-US" altLang="zh-TW" dirty="0"/>
              <a:t>The uncertainty can be largely attributed to the probabilistic characteristics of precursor events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lining up together</a:t>
            </a:r>
            <a:r>
              <a:rPr lang="en-US" altLang="zh-TW" dirty="0"/>
              <a:t> before TC genesis and intensification.</a:t>
            </a:r>
          </a:p>
          <a:p>
            <a:r>
              <a:rPr lang="en-US" altLang="zh-TW" dirty="0"/>
              <a:t>The environmental conditions change; thus, a system that requires multiple repetitions of precursor events could miss the window of opportunity and dissipate as the environment becomes more hostile</a:t>
            </a:r>
            <a:r>
              <a:rPr lang="en-US" altLang="zh-TW"/>
              <a:t>. </a:t>
            </a:r>
          </a:p>
          <a:p>
            <a:r>
              <a:rPr lang="en-US" altLang="zh-TW"/>
              <a:t>On </a:t>
            </a:r>
            <a:r>
              <a:rPr lang="en-US" altLang="zh-TW" dirty="0"/>
              <a:t>the other hand, some systems could develop into a TC climbing up the pyramid rapidly after entering a more favorable environment like the case of </a:t>
            </a:r>
            <a:r>
              <a:rPr lang="en-US" altLang="zh-TW" dirty="0" err="1"/>
              <a:t>Hagupit</a:t>
            </a:r>
            <a:r>
              <a:rPr lang="en-US" altLang="zh-TW" dirty="0"/>
              <a:t> (2008) </a:t>
            </a:r>
            <a:r>
              <a:rPr lang="en-US" altLang="zh-TW" sz="1500" dirty="0"/>
              <a:t>(Nam and Bell 2021)</a:t>
            </a:r>
            <a:r>
              <a:rPr lang="en-US" altLang="zh-TW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89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BA9854D4-682F-4C1B-BEDB-355A741223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673CA1-BDC0-4314-BA07-6BD5527741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0227363-DD9F-4C46-868F-0722C8B7AE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Both ensemble modeling studies and analyses of operational intensity forecast errors have shown that tropical cyclogenesis and intensification are the most unpredictable with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moderate VWS</a:t>
            </a:r>
            <a:r>
              <a:rPr lang="en-US" altLang="zh-TW" dirty="0"/>
              <a:t> </a:t>
            </a:r>
            <a:r>
              <a:rPr lang="en-US" altLang="zh-TW" sz="1400" dirty="0"/>
              <a:t>(Zhang and Tao 2013; Finocchio and Majumdar 2017; Bhatia and Nolan 2013)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The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dry midlevel air</a:t>
            </a:r>
            <a:r>
              <a:rPr lang="en-US" altLang="zh-TW" dirty="0"/>
              <a:t> affects the overall upward vertical mass flux via entrainment of less buoyant air parcels (i.e.,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radial ventilation</a:t>
            </a:r>
            <a:r>
              <a:rPr lang="en-US" altLang="zh-TW" dirty="0"/>
              <a:t>; James and </a:t>
            </a:r>
            <a:r>
              <a:rPr lang="en-US" altLang="zh-TW" dirty="0" err="1"/>
              <a:t>Markowski</a:t>
            </a:r>
            <a:r>
              <a:rPr lang="en-US" altLang="zh-TW" dirty="0"/>
              <a:t> 2010) and convective downdrafts into the </a:t>
            </a:r>
            <a:r>
              <a:rPr lang="en-US" altLang="zh-TW" dirty="0" err="1"/>
              <a:t>subcloud</a:t>
            </a:r>
            <a:r>
              <a:rPr lang="en-US" altLang="zh-TW" dirty="0"/>
              <a:t> layer (i.e.,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downward ventilation</a:t>
            </a:r>
            <a:r>
              <a:rPr lang="en-US" altLang="zh-TW" dirty="0"/>
              <a:t>), which result in a longer recovery time for subsequent deep convection </a:t>
            </a:r>
            <a:r>
              <a:rPr lang="en-US" altLang="zh-TW" sz="1400" dirty="0"/>
              <a:t>(Riemer et al. 2010; </a:t>
            </a:r>
            <a:r>
              <a:rPr lang="en-US" altLang="zh-TW" sz="1400" dirty="0" err="1"/>
              <a:t>Alland</a:t>
            </a:r>
            <a:r>
              <a:rPr lang="en-US" altLang="zh-TW" sz="1400" dirty="0"/>
              <a:t> et al. 2017)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Recent observational and modeling studies have revealed that TCs that successfully develop or intensify under moderate to large VWS undergo vortex restructuring processes such as “</a:t>
            </a:r>
            <a:r>
              <a:rPr lang="en-US" altLang="zh-TW" dirty="0" err="1"/>
              <a:t>downshear</a:t>
            </a:r>
            <a:r>
              <a:rPr lang="en-US" altLang="zh-TW" dirty="0"/>
              <a:t> reformation” </a:t>
            </a:r>
            <a:r>
              <a:rPr lang="en-US" altLang="zh-TW" sz="1400" dirty="0"/>
              <a:t>(Nguyen and Molinari 2015; Rios-Berrios et al. 2018; Chen et al. 2018; Nam and Bell 2021)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Inside the convective area in the </a:t>
            </a:r>
            <a:r>
              <a:rPr lang="en-US" altLang="zh-TW" dirty="0" err="1"/>
              <a:t>downshear</a:t>
            </a:r>
            <a:r>
              <a:rPr lang="en-US" altLang="zh-TW" dirty="0"/>
              <a:t> region, the vertical component of vorticity is produced through tilting of horizontal vorticity, vortex stretching, and vertical advection of vorticity. The newly produced vorticity is accumulated inside the broader circulation through a vortex merger process.</a:t>
            </a:r>
          </a:p>
        </p:txBody>
      </p:sp>
    </p:spTree>
    <p:extLst>
      <p:ext uri="{BB962C8B-B14F-4D97-AF65-F5344CB8AC3E}">
        <p14:creationId xmlns:p14="http://schemas.microsoft.com/office/powerpoint/2010/main" val="291250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81BAAFB1-0BC9-4657-8A76-3C4EF19B4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Experiment setup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7C9594E-E879-4AAC-AC29-4E510257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9887FA-90E0-41CD-B288-4369B325EA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/>
              <a:t>Model:</a:t>
            </a:r>
            <a:r>
              <a:rPr lang="zh-TW" altLang="en-US" dirty="0"/>
              <a:t> </a:t>
            </a:r>
            <a:r>
              <a:rPr lang="en-US" altLang="zh-TW" dirty="0"/>
              <a:t>ARW-WRF 3.1.1</a:t>
            </a:r>
          </a:p>
          <a:p>
            <a:r>
              <a:rPr lang="en-US" altLang="zh-TW" dirty="0"/>
              <a:t>Nested Domains:</a:t>
            </a:r>
            <a:r>
              <a:rPr lang="zh-TW" altLang="en-US" dirty="0"/>
              <a:t> </a:t>
            </a:r>
            <a:r>
              <a:rPr lang="en-US" altLang="zh-TW" dirty="0"/>
              <a:t>18 km</a:t>
            </a:r>
            <a:r>
              <a:rPr lang="zh-TW" altLang="en-US" dirty="0"/>
              <a:t> </a:t>
            </a:r>
            <a:r>
              <a:rPr lang="en-US" altLang="zh-TW" dirty="0"/>
              <a:t>(240 × 240), 6 km</a:t>
            </a:r>
            <a:r>
              <a:rPr lang="zh-TW" altLang="en-US" dirty="0"/>
              <a:t> </a:t>
            </a:r>
            <a:r>
              <a:rPr lang="en-US" altLang="zh-TW" dirty="0"/>
              <a:t>(240 × 240), and 2 km</a:t>
            </a:r>
            <a:r>
              <a:rPr lang="zh-TW" altLang="en-US" dirty="0"/>
              <a:t> </a:t>
            </a:r>
            <a:r>
              <a:rPr lang="en-US" altLang="zh-TW" dirty="0"/>
              <a:t>(360 × 360)</a:t>
            </a:r>
          </a:p>
          <a:p>
            <a:pPr lvl="1"/>
            <a:r>
              <a:rPr lang="en-US" altLang="zh-TW" dirty="0"/>
              <a:t>The two inner domains were specifically designed to track the center of the vortex at the 850-hPa level.</a:t>
            </a:r>
          </a:p>
          <a:p>
            <a:r>
              <a:rPr lang="en-US" altLang="zh-TW" dirty="0"/>
              <a:t>Vertical Levels:</a:t>
            </a:r>
            <a:r>
              <a:rPr lang="zh-TW" altLang="en-US" dirty="0"/>
              <a:t> </a:t>
            </a:r>
            <a:r>
              <a:rPr lang="en-US" altLang="zh-TW" dirty="0"/>
              <a:t>40 vertical levels</a:t>
            </a:r>
            <a:r>
              <a:rPr lang="zh-TW" altLang="en-US" dirty="0"/>
              <a:t> </a:t>
            </a:r>
            <a:r>
              <a:rPr lang="en-US" altLang="zh-TW" dirty="0"/>
              <a:t>(model top: 20 km)</a:t>
            </a:r>
          </a:p>
          <a:p>
            <a:r>
              <a:rPr lang="en-US" altLang="zh-TW" dirty="0"/>
              <a:t>Physics:</a:t>
            </a:r>
            <a:r>
              <a:rPr lang="zh-TW" altLang="en-US" dirty="0"/>
              <a:t> </a:t>
            </a:r>
            <a:endParaRPr lang="en-US" altLang="zh-TW" dirty="0"/>
          </a:p>
          <a:p>
            <a:pPr lvl="1"/>
            <a:r>
              <a:rPr lang="en-US" altLang="zh-TW" dirty="0"/>
              <a:t>Yonsei University (YSU) boundary layer scheme </a:t>
            </a:r>
          </a:p>
          <a:p>
            <a:pPr lvl="1"/>
            <a:r>
              <a:rPr lang="en-US" altLang="zh-TW" dirty="0"/>
              <a:t>WRF single-moment 6-class microphysics scheme (WSM6)</a:t>
            </a:r>
          </a:p>
          <a:p>
            <a:r>
              <a:rPr lang="en-US" altLang="zh-TW" dirty="0"/>
              <a:t>Initial Conditions:</a:t>
            </a:r>
          </a:p>
          <a:p>
            <a:pPr lvl="1"/>
            <a:r>
              <a:rPr lang="en-US" altLang="zh-TW" dirty="0"/>
              <a:t>Maximum tangential wind: 15 m</a:t>
            </a:r>
            <a:r>
              <a:rPr lang="zh-TW" altLang="en-US" dirty="0"/>
              <a:t> </a:t>
            </a:r>
            <a:r>
              <a:rPr lang="en-US" altLang="zh-TW" dirty="0"/>
              <a:t>s</a:t>
            </a:r>
            <a:r>
              <a:rPr lang="en-US" altLang="zh-TW" baseline="30000" dirty="0"/>
              <a:t>-1</a:t>
            </a:r>
            <a:r>
              <a:rPr lang="en-US" altLang="zh-TW" dirty="0"/>
              <a:t> at 850 </a:t>
            </a:r>
            <a:r>
              <a:rPr lang="en-US" altLang="zh-TW" dirty="0" err="1"/>
              <a:t>hPa</a:t>
            </a:r>
            <a:endParaRPr lang="en-US" altLang="zh-TW" dirty="0"/>
          </a:p>
          <a:p>
            <a:pPr lvl="1"/>
            <a:r>
              <a:rPr lang="en-US" altLang="zh-TW" dirty="0"/>
              <a:t>Radius: 135 km</a:t>
            </a:r>
          </a:p>
          <a:p>
            <a:pPr lvl="1"/>
            <a:r>
              <a:rPr lang="en-US" altLang="zh-TW" dirty="0"/>
              <a:t>Tangential winds vanish at 800 km</a:t>
            </a:r>
          </a:p>
          <a:p>
            <a:pPr lvl="1"/>
            <a:r>
              <a:rPr lang="en-US" altLang="zh-TW" dirty="0"/>
              <a:t>Constant SST: 29°C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096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EFE08C5-1AAC-418A-AA1A-DB77C8F137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Experiment setup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68DB34A-57C0-4D68-8148-65B08CB11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5BE3F8-6DBF-45A4-8F8E-9F3926CCA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1"/>
          <a:stretch/>
        </p:blipFill>
        <p:spPr bwMode="auto">
          <a:xfrm>
            <a:off x="104983" y="1784688"/>
            <a:ext cx="4099675" cy="34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99727EE-71C4-466F-B9B3-B469E14BB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6" b="32370"/>
          <a:stretch/>
        </p:blipFill>
        <p:spPr bwMode="auto">
          <a:xfrm>
            <a:off x="3708530" y="1784688"/>
            <a:ext cx="4029487" cy="34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B8A9FC9-6231-477B-AA83-A379DF05C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4"/>
          <a:stretch/>
        </p:blipFill>
        <p:spPr bwMode="auto">
          <a:xfrm>
            <a:off x="7987344" y="1808637"/>
            <a:ext cx="3950579" cy="31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452F884-6A46-4716-BABC-58E34D8C7142}"/>
              </a:ext>
            </a:extLst>
          </p:cNvPr>
          <p:cNvSpPr/>
          <p:nvPr/>
        </p:nvSpPr>
        <p:spPr>
          <a:xfrm>
            <a:off x="197083" y="5405560"/>
            <a:ext cx="33821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Environmental zonal wind for SH5, SH7.5, and SH10 experiments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987D36-5C8A-4124-AE52-AEFDBCF41409}"/>
              </a:ext>
            </a:extLst>
          </p:cNvPr>
          <p:cNvSpPr/>
          <p:nvPr/>
        </p:nvSpPr>
        <p:spPr>
          <a:xfrm>
            <a:off x="3922762" y="5363023"/>
            <a:ext cx="380564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water vapor mixing ratio for the outer-core region (≥300-km radius) for Moist100, Moist50, and Moist 25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F797CD3-97C2-44F0-A516-A94274445097}"/>
              </a:ext>
            </a:extLst>
          </p:cNvPr>
          <p:cNvSpPr/>
          <p:nvPr/>
        </p:nvSpPr>
        <p:spPr>
          <a:xfrm>
            <a:off x="7899934" y="5086024"/>
            <a:ext cx="42920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/>
              <a:t>For all simulations, the moisture is the same in the inner-core regions (within a 200-km radius), and between 200- and 300-km radii, the moisture decreased linearly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D669CF-9217-4937-9175-E4E98D83ADE1}"/>
              </a:ext>
            </a:extLst>
          </p:cNvPr>
          <p:cNvSpPr/>
          <p:nvPr/>
        </p:nvSpPr>
        <p:spPr>
          <a:xfrm>
            <a:off x="3376863" y="940378"/>
            <a:ext cx="45800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err="1">
                <a:hlinkClick r:id="rId3"/>
              </a:rPr>
              <a:t>Dunion</a:t>
            </a:r>
            <a:r>
              <a:rPr lang="en-US" altLang="zh-TW" dirty="0">
                <a:hlinkClick r:id="rId3"/>
              </a:rPr>
              <a:t> and Marron (2008)</a:t>
            </a:r>
            <a:r>
              <a:rPr lang="en-US" altLang="zh-TW" dirty="0"/>
              <a:t> non–Saharan air layer (SAL) mean hurricane season sounding was used for the initial thermodynamic profile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737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DCBF4AC7-E1FD-4408-A7FD-98520F24D5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List of experiments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CFFF35-7B80-49E4-880F-D1F6B132FE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C12A58A-C2CA-41C5-81F4-86C17E6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195387"/>
            <a:ext cx="8963025" cy="44672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4F40C65-C1B1-4A64-BC89-968D7CD8320F}"/>
              </a:ext>
            </a:extLst>
          </p:cNvPr>
          <p:cNvSpPr/>
          <p:nvPr/>
        </p:nvSpPr>
        <p:spPr>
          <a:xfrm>
            <a:off x="1583326" y="5999565"/>
            <a:ext cx="7608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Each set of experiments consists of 20 ensemble members.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4955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28CE5AA6-C0B8-456D-8419-DF291438B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Overview of TC development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926D28-BC45-40B7-ABF3-B1A673EB8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25749-30AB-40BF-814A-E6BB48B1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9" y="626811"/>
            <a:ext cx="7500516" cy="59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6ABF7A8-EC23-4565-9996-7EBCD1E03CCE}"/>
              </a:ext>
            </a:extLst>
          </p:cNvPr>
          <p:cNvSpPr/>
          <p:nvPr/>
        </p:nvSpPr>
        <p:spPr>
          <a:xfrm>
            <a:off x="7957877" y="868213"/>
            <a:ext cx="4166936" cy="1077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600" dirty="0"/>
              <a:t>The timing of TC genesis is determined as the timing of the simulation obtaining minimum sea level pressure (MSLP) below a threshold of 996 </a:t>
            </a:r>
            <a:r>
              <a:rPr lang="en-US" altLang="zh-TW" sz="1600" dirty="0" err="1"/>
              <a:t>hPa</a:t>
            </a:r>
            <a:r>
              <a:rPr lang="en-US" altLang="zh-TW" sz="1600" dirty="0"/>
              <a:t> as the onset of sustained intensification.</a:t>
            </a:r>
            <a:endParaRPr lang="zh-TW" altLang="en-US" sz="1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6FE7A63-CBF0-4E9E-B860-AFC5C107DE79}"/>
              </a:ext>
            </a:extLst>
          </p:cNvPr>
          <p:cNvSpPr/>
          <p:nvPr/>
        </p:nvSpPr>
        <p:spPr>
          <a:xfrm>
            <a:off x="3224460" y="2510586"/>
            <a:ext cx="4693309" cy="19170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7A87684-26EF-4C55-B8C9-8B1FFCDD5983}"/>
              </a:ext>
            </a:extLst>
          </p:cNvPr>
          <p:cNvSpPr/>
          <p:nvPr/>
        </p:nvSpPr>
        <p:spPr>
          <a:xfrm>
            <a:off x="7957877" y="2305609"/>
            <a:ext cx="3937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The standard deviation of MSLP from 20 ensemble members of SH7.5_Moist50 was 18.8 </a:t>
            </a:r>
            <a:r>
              <a:rPr lang="en-US" altLang="zh-TW" dirty="0" err="1"/>
              <a:t>hPa</a:t>
            </a:r>
            <a:r>
              <a:rPr lang="en-US" altLang="zh-TW" dirty="0"/>
              <a:t> at median genesis time (153 h) and reached a maximum of 23.2 </a:t>
            </a:r>
            <a:r>
              <a:rPr lang="en-US" altLang="zh-TW" dirty="0" err="1"/>
              <a:t>hPa</a:t>
            </a:r>
            <a:r>
              <a:rPr lang="en-US" altLang="zh-TW" dirty="0"/>
              <a:t> at 191 h.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48ECA3-64B3-4E25-8A0C-9B9E99695958}"/>
              </a:ext>
            </a:extLst>
          </p:cNvPr>
          <p:cNvSpPr/>
          <p:nvPr/>
        </p:nvSpPr>
        <p:spPr>
          <a:xfrm>
            <a:off x="7957878" y="3829606"/>
            <a:ext cx="3937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The second largest ensemble spread was found from SH7.5_Moist25 with a maximum of 21.7 </a:t>
            </a:r>
            <a:r>
              <a:rPr lang="en-US" altLang="zh-TW" dirty="0" err="1"/>
              <a:t>hPa</a:t>
            </a:r>
            <a:r>
              <a:rPr lang="en-US" altLang="zh-TW" dirty="0"/>
              <a:t> at 166 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983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AEFCB246-5B1A-4FD0-8465-02E0AA129B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Bifurcation points for TC intensification for SH7.5_Moist50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93542A-81CA-4954-9010-65E1000F6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5E7F1-D339-4427-96B3-22291580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4" y="1240854"/>
            <a:ext cx="10327105" cy="519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6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F481C716-C02C-48F3-B4DB-3E89B161D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TW" dirty="0"/>
              <a:t>Earliest- and latest-developing member at hour 75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AA4E08-1671-47F6-A661-B08CF1217D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zh-TW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7D31C-06FC-443C-A59E-A6EAE51D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8" y="1227888"/>
            <a:ext cx="5731874" cy="507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8AA5206-2797-49B0-9A7C-31E5054D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96" y="1227888"/>
            <a:ext cx="5680472" cy="50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5C99EB0-F4BB-4C8F-BEE7-761864F0DBB7}"/>
              </a:ext>
            </a:extLst>
          </p:cNvPr>
          <p:cNvSpPr/>
          <p:nvPr/>
        </p:nvSpPr>
        <p:spPr>
          <a:xfrm>
            <a:off x="1363579" y="1066800"/>
            <a:ext cx="9228221" cy="405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1F2C7CD-B445-2F23-D026-93644F1F6F18}"/>
              </a:ext>
            </a:extLst>
          </p:cNvPr>
          <p:cNvSpPr txBox="1"/>
          <p:nvPr/>
        </p:nvSpPr>
        <p:spPr>
          <a:xfrm>
            <a:off x="2387600" y="989814"/>
            <a:ext cx="10994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altLang="zh-TW" sz="2400" dirty="0"/>
              <a:t>Earliest</a:t>
            </a:r>
            <a:endParaRPr lang="zh-TW" altLang="en-US" dirty="0" err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AC5D4530-475E-2ADF-2E7C-1A20DB6C4361}"/>
              </a:ext>
            </a:extLst>
          </p:cNvPr>
          <p:cNvSpPr txBox="1"/>
          <p:nvPr/>
        </p:nvSpPr>
        <p:spPr>
          <a:xfrm>
            <a:off x="8542868" y="999435"/>
            <a:ext cx="9316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l"/>
            <a:r>
              <a:rPr lang="en-US" altLang="zh-TW" sz="2400" dirty="0"/>
              <a:t>Latest</a:t>
            </a:r>
            <a:endParaRPr lang="zh-TW" altLang="en-US" dirty="0" err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26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 anchor="ctr">
        <a:spAutoFit/>
      </a:bodyPr>
      <a:lstStyle>
        <a:defPPr algn="l">
          <a:defRPr dirty="0" err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10686</TotalTime>
  <Words>1429</Words>
  <Application>Microsoft Office PowerPoint</Application>
  <PresentationFormat>寬螢幕</PresentationFormat>
  <Paragraphs>117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AdvOTbb216540</vt:lpstr>
      <vt:lpstr>微軟正黑體</vt:lpstr>
      <vt:lpstr>Arial</vt:lpstr>
      <vt:lpstr>Calibri</vt:lpstr>
      <vt:lpstr>Calibri Light</vt:lpstr>
      <vt:lpstr>1_Office 佈景主題</vt:lpstr>
      <vt:lpstr>自訂設計</vt:lpstr>
      <vt:lpstr>Bifurcation Points for Tropical Cyclone Genesis and Intensification in Sheared and Dry Environments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mmc-118</dc:creator>
  <cp:lastModifiedBy>Tin</cp:lastModifiedBy>
  <cp:revision>1665</cp:revision>
  <dcterms:created xsi:type="dcterms:W3CDTF">2020-02-10T06:48:09Z</dcterms:created>
  <dcterms:modified xsi:type="dcterms:W3CDTF">2024-03-05T06:16:21Z</dcterms:modified>
</cp:coreProperties>
</file>