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9" r:id="rId3"/>
  </p:sldMasterIdLst>
  <p:notesMasterIdLst>
    <p:notesMasterId r:id="rId25"/>
  </p:notesMasterIdLst>
  <p:sldIdLst>
    <p:sldId id="1135" r:id="rId4"/>
    <p:sldId id="1175" r:id="rId5"/>
    <p:sldId id="1134" r:id="rId6"/>
    <p:sldId id="1167" r:id="rId7"/>
    <p:sldId id="1154" r:id="rId8"/>
    <p:sldId id="1159" r:id="rId9"/>
    <p:sldId id="1161" r:id="rId10"/>
    <p:sldId id="1178" r:id="rId11"/>
    <p:sldId id="1137" r:id="rId12"/>
    <p:sldId id="1177" r:id="rId13"/>
    <p:sldId id="1180" r:id="rId14"/>
    <p:sldId id="1181" r:id="rId15"/>
    <p:sldId id="1092" r:id="rId16"/>
    <p:sldId id="1182" r:id="rId17"/>
    <p:sldId id="1183" r:id="rId18"/>
    <p:sldId id="1184" r:id="rId19"/>
    <p:sldId id="1185" r:id="rId20"/>
    <p:sldId id="1186" r:id="rId21"/>
    <p:sldId id="1131" r:id="rId22"/>
    <p:sldId id="1099" r:id="rId23"/>
    <p:sldId id="1172"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201C2"/>
    <a:srgbClr val="02D915"/>
    <a:srgbClr val="4169E1"/>
    <a:srgbClr val="7F7F7F"/>
    <a:srgbClr val="FF00FF"/>
    <a:srgbClr val="999999"/>
    <a:srgbClr val="0033CC"/>
    <a:srgbClr val="9B30FF"/>
    <a:srgbClr val="0A2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8" autoAdjust="0"/>
    <p:restoredTop sz="90821" autoAdjust="0"/>
  </p:normalViewPr>
  <p:slideViewPr>
    <p:cSldViewPr snapToGrid="0">
      <p:cViewPr varScale="1">
        <p:scale>
          <a:sx n="105" d="100"/>
          <a:sy n="105" d="100"/>
        </p:scale>
        <p:origin x="834" y="108"/>
      </p:cViewPr>
      <p:guideLst>
        <p:guide orient="horz" pos="2160"/>
        <p:guide pos="3840"/>
      </p:guideLst>
    </p:cSldViewPr>
  </p:slideViewPr>
  <p:notesTextViewPr>
    <p:cViewPr>
      <p:scale>
        <a:sx n="125" d="100"/>
        <a:sy n="125" d="100"/>
      </p:scale>
      <p:origin x="0" y="0"/>
    </p:cViewPr>
  </p:notesTextViewPr>
  <p:sorterViewPr>
    <p:cViewPr>
      <p:scale>
        <a:sx n="125" d="100"/>
        <a:sy n="125" d="100"/>
      </p:scale>
      <p:origin x="0" y="-5004"/>
    </p:cViewPr>
  </p:sorterViewPr>
  <p:notesViewPr>
    <p:cSldViewPr snapToGrid="0">
      <p:cViewPr varScale="1">
        <p:scale>
          <a:sx n="89" d="100"/>
          <a:sy n="89" d="100"/>
        </p:scale>
        <p:origin x="251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F3BDA-546C-4D5B-9E40-837D10E1ECEB}" type="datetimeFigureOut">
              <a:rPr lang="zh-TW" altLang="en-US" smtClean="0"/>
              <a:t>2024/3/27</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974BF-E5CE-4E27-90D2-09EAB96BF738}" type="slidenum">
              <a:rPr lang="zh-TW" altLang="en-US" smtClean="0"/>
              <a:t>‹#›</a:t>
            </a:fld>
            <a:endParaRPr lang="zh-TW" altLang="en-US"/>
          </a:p>
        </p:txBody>
      </p:sp>
    </p:spTree>
    <p:extLst>
      <p:ext uri="{BB962C8B-B14F-4D97-AF65-F5344CB8AC3E}">
        <p14:creationId xmlns:p14="http://schemas.microsoft.com/office/powerpoint/2010/main" val="220039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a:t>
            </a:fld>
            <a:endParaRPr lang="zh-TW" altLang="en-US"/>
          </a:p>
        </p:txBody>
      </p:sp>
    </p:spTree>
    <p:extLst>
      <p:ext uri="{BB962C8B-B14F-4D97-AF65-F5344CB8AC3E}">
        <p14:creationId xmlns:p14="http://schemas.microsoft.com/office/powerpoint/2010/main" val="88373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15</a:t>
            </a:fld>
            <a:endParaRPr lang="zh-TW" altLang="en-US"/>
          </a:p>
        </p:txBody>
      </p:sp>
    </p:spTree>
    <p:extLst>
      <p:ext uri="{BB962C8B-B14F-4D97-AF65-F5344CB8AC3E}">
        <p14:creationId xmlns:p14="http://schemas.microsoft.com/office/powerpoint/2010/main" val="993864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16</a:t>
            </a:fld>
            <a:endParaRPr lang="zh-TW" altLang="en-US"/>
          </a:p>
        </p:txBody>
      </p:sp>
    </p:spTree>
    <p:extLst>
      <p:ext uri="{BB962C8B-B14F-4D97-AF65-F5344CB8AC3E}">
        <p14:creationId xmlns:p14="http://schemas.microsoft.com/office/powerpoint/2010/main" val="3311973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17</a:t>
            </a:fld>
            <a:endParaRPr lang="zh-TW" altLang="en-US"/>
          </a:p>
        </p:txBody>
      </p:sp>
    </p:spTree>
    <p:extLst>
      <p:ext uri="{BB962C8B-B14F-4D97-AF65-F5344CB8AC3E}">
        <p14:creationId xmlns:p14="http://schemas.microsoft.com/office/powerpoint/2010/main" val="27269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18</a:t>
            </a:fld>
            <a:endParaRPr lang="zh-TW" altLang="en-US"/>
          </a:p>
        </p:txBody>
      </p:sp>
    </p:spTree>
    <p:extLst>
      <p:ext uri="{BB962C8B-B14F-4D97-AF65-F5344CB8AC3E}">
        <p14:creationId xmlns:p14="http://schemas.microsoft.com/office/powerpoint/2010/main" val="4096738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23974BF-E5CE-4E27-90D2-09EAB96BF738}" type="slidenum">
              <a:rPr lang="zh-TW" altLang="en-US" smtClean="0"/>
              <a:t>20</a:t>
            </a:fld>
            <a:endParaRPr lang="zh-TW" altLang="en-US"/>
          </a:p>
        </p:txBody>
      </p:sp>
    </p:spTree>
    <p:extLst>
      <p:ext uri="{BB962C8B-B14F-4D97-AF65-F5344CB8AC3E}">
        <p14:creationId xmlns:p14="http://schemas.microsoft.com/office/powerpoint/2010/main" val="77836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2</a:t>
            </a:fld>
            <a:endParaRPr lang="zh-TW" altLang="en-US"/>
          </a:p>
        </p:txBody>
      </p:sp>
    </p:spTree>
    <p:extLst>
      <p:ext uri="{BB962C8B-B14F-4D97-AF65-F5344CB8AC3E}">
        <p14:creationId xmlns:p14="http://schemas.microsoft.com/office/powerpoint/2010/main" val="241242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3</a:t>
            </a:fld>
            <a:endParaRPr lang="zh-TW" altLang="en-US"/>
          </a:p>
        </p:txBody>
      </p:sp>
    </p:spTree>
    <p:extLst>
      <p:ext uri="{BB962C8B-B14F-4D97-AF65-F5344CB8AC3E}">
        <p14:creationId xmlns:p14="http://schemas.microsoft.com/office/powerpoint/2010/main" val="127459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5</a:t>
            </a:fld>
            <a:endParaRPr lang="zh-TW" altLang="en-US"/>
          </a:p>
        </p:txBody>
      </p:sp>
    </p:spTree>
    <p:extLst>
      <p:ext uri="{BB962C8B-B14F-4D97-AF65-F5344CB8AC3E}">
        <p14:creationId xmlns:p14="http://schemas.microsoft.com/office/powerpoint/2010/main" val="75813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7</a:t>
            </a:fld>
            <a:endParaRPr lang="zh-TW" altLang="en-US"/>
          </a:p>
        </p:txBody>
      </p:sp>
    </p:spTree>
    <p:extLst>
      <p:ext uri="{BB962C8B-B14F-4D97-AF65-F5344CB8AC3E}">
        <p14:creationId xmlns:p14="http://schemas.microsoft.com/office/powerpoint/2010/main" val="66908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11</a:t>
            </a:fld>
            <a:endParaRPr lang="zh-TW" altLang="en-US"/>
          </a:p>
        </p:txBody>
      </p:sp>
    </p:spTree>
    <p:extLst>
      <p:ext uri="{BB962C8B-B14F-4D97-AF65-F5344CB8AC3E}">
        <p14:creationId xmlns:p14="http://schemas.microsoft.com/office/powerpoint/2010/main" val="2714078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12</a:t>
            </a:fld>
            <a:endParaRPr lang="zh-TW" altLang="en-US"/>
          </a:p>
        </p:txBody>
      </p:sp>
    </p:spTree>
    <p:extLst>
      <p:ext uri="{BB962C8B-B14F-4D97-AF65-F5344CB8AC3E}">
        <p14:creationId xmlns:p14="http://schemas.microsoft.com/office/powerpoint/2010/main" val="83159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13</a:t>
            </a:fld>
            <a:endParaRPr lang="zh-TW" altLang="en-US"/>
          </a:p>
        </p:txBody>
      </p:sp>
    </p:spTree>
    <p:extLst>
      <p:ext uri="{BB962C8B-B14F-4D97-AF65-F5344CB8AC3E}">
        <p14:creationId xmlns:p14="http://schemas.microsoft.com/office/powerpoint/2010/main" val="226454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23974BF-E5CE-4E27-90D2-09EAB96BF738}" type="slidenum">
              <a:rPr lang="zh-TW" altLang="en-US" smtClean="0"/>
              <a:t>14</a:t>
            </a:fld>
            <a:endParaRPr lang="zh-TW" altLang="en-US"/>
          </a:p>
        </p:txBody>
      </p:sp>
    </p:spTree>
    <p:extLst>
      <p:ext uri="{BB962C8B-B14F-4D97-AF65-F5344CB8AC3E}">
        <p14:creationId xmlns:p14="http://schemas.microsoft.com/office/powerpoint/2010/main" val="1580240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descr="mmc_1.png"/>
          <p:cNvPicPr>
            <a:picLocks noChangeAspect="1"/>
          </p:cNvPicPr>
          <p:nvPr userDrawn="1"/>
        </p:nvPicPr>
        <p:blipFill>
          <a:blip r:embed="rId2" cstate="print"/>
          <a:srcRect l="36613" r="9520" b="32925"/>
          <a:stretch>
            <a:fillRect/>
          </a:stretch>
        </p:blipFill>
        <p:spPr>
          <a:xfrm>
            <a:off x="-42253" y="0"/>
            <a:ext cx="9186253" cy="6858000"/>
          </a:xfrm>
          <a:prstGeom prst="rect">
            <a:avLst/>
          </a:prstGeom>
        </p:spPr>
      </p:pic>
      <p:sp>
        <p:nvSpPr>
          <p:cNvPr id="8" name="日期版面配置區 3"/>
          <p:cNvSpPr>
            <a:spLocks noGrp="1"/>
          </p:cNvSpPr>
          <p:nvPr>
            <p:ph type="dt" sz="half" idx="10"/>
          </p:nvPr>
        </p:nvSpPr>
        <p:spPr>
          <a:xfrm>
            <a:off x="457200" y="6356350"/>
            <a:ext cx="2133600" cy="365125"/>
          </a:xfrm>
        </p:spPr>
        <p:txBody>
          <a:bodyPr/>
          <a:lstStyle>
            <a:lvl1pPr>
              <a:defRPr>
                <a:solidFill>
                  <a:schemeClr val="tx1"/>
                </a:solidFill>
                <a:latin typeface="+mn-lt"/>
                <a:cs typeface="Times New Roman" pitchFamily="18" charset="0"/>
              </a:defRPr>
            </a:lvl1pPr>
          </a:lstStyle>
          <a:p>
            <a:fld id="{610614A6-0CC5-4C35-98A4-864B0403CA58}" type="datetimeFigureOut">
              <a:rPr lang="zh-TW" altLang="en-US" smtClean="0"/>
              <a:pPr/>
              <a:t>2024/3/27</a:t>
            </a:fld>
            <a:endParaRPr lang="zh-TW" altLang="en-US"/>
          </a:p>
        </p:txBody>
      </p:sp>
      <p:sp>
        <p:nvSpPr>
          <p:cNvPr id="9" name="頁尾版面配置區 4"/>
          <p:cNvSpPr>
            <a:spLocks noGrp="1"/>
          </p:cNvSpPr>
          <p:nvPr>
            <p:ph type="ftr" sz="quarter" idx="11"/>
          </p:nvPr>
        </p:nvSpPr>
        <p:spPr>
          <a:xfrm>
            <a:off x="4867543" y="6356350"/>
            <a:ext cx="2895600" cy="365125"/>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10" name="投影片編號版面配置區 5"/>
          <p:cNvSpPr>
            <a:spLocks noGrp="1"/>
          </p:cNvSpPr>
          <p:nvPr>
            <p:ph type="sldNum" sz="quarter" idx="12"/>
          </p:nvPr>
        </p:nvSpPr>
        <p:spPr>
          <a:xfrm>
            <a:off x="10005706" y="6356350"/>
            <a:ext cx="2133600" cy="365125"/>
          </a:xfrm>
        </p:spPr>
        <p:txBody>
          <a:bodyPr/>
          <a:lstStyle>
            <a:lvl1pPr>
              <a:defRPr sz="1400">
                <a:solidFill>
                  <a:schemeClr val="tx1">
                    <a:lumMod val="75000"/>
                    <a:lumOff val="25000"/>
                  </a:schemeClr>
                </a:solidFill>
                <a:latin typeface="+mn-lt"/>
                <a:cs typeface="Times New Roman" pitchFamily="18" charset="0"/>
              </a:defRPr>
            </a:lvl1pPr>
          </a:lstStyle>
          <a:p>
            <a:fld id="{B0C996E8-7BC1-44D1-9407-422DEE20CBA7}" type="slidenum">
              <a:rPr lang="zh-TW" altLang="en-US" smtClean="0"/>
              <a:pPr/>
              <a:t>‹#›</a:t>
            </a:fld>
            <a:endParaRPr lang="zh-TW" altLang="en-US"/>
          </a:p>
        </p:txBody>
      </p:sp>
      <p:pic>
        <p:nvPicPr>
          <p:cNvPr id="11" name="圖片 10" descr="單純logo.png"/>
          <p:cNvPicPr>
            <a:picLocks noChangeAspect="1"/>
          </p:cNvPicPr>
          <p:nvPr userDrawn="1"/>
        </p:nvPicPr>
        <p:blipFill>
          <a:blip r:embed="rId3" cstate="print"/>
          <a:stretch>
            <a:fillRect/>
          </a:stretch>
        </p:blipFill>
        <p:spPr>
          <a:xfrm>
            <a:off x="6449542" y="778956"/>
            <a:ext cx="1087849" cy="783250"/>
          </a:xfrm>
          <a:prstGeom prst="rect">
            <a:avLst/>
          </a:prstGeom>
        </p:spPr>
      </p:pic>
      <p:grpSp>
        <p:nvGrpSpPr>
          <p:cNvPr id="12" name="群組 11"/>
          <p:cNvGrpSpPr/>
          <p:nvPr userDrawn="1"/>
        </p:nvGrpSpPr>
        <p:grpSpPr>
          <a:xfrm>
            <a:off x="539552" y="778956"/>
            <a:ext cx="6120680" cy="597772"/>
            <a:chOff x="539552" y="778956"/>
            <a:chExt cx="6120680" cy="597772"/>
          </a:xfrm>
        </p:grpSpPr>
        <p:sp>
          <p:nvSpPr>
            <p:cNvPr id="13" name="文字方塊 12"/>
            <p:cNvSpPr txBox="1"/>
            <p:nvPr/>
          </p:nvSpPr>
          <p:spPr>
            <a:xfrm>
              <a:off x="539552" y="980728"/>
              <a:ext cx="5796000" cy="396000"/>
            </a:xfrm>
            <a:prstGeom prst="rect">
              <a:avLst/>
            </a:prstGeom>
            <a:noFill/>
          </p:spPr>
          <p:txBody>
            <a:bodyPr wrap="square" rtlCol="0">
              <a:prstTxWarp prst="textPlain">
                <a:avLst/>
              </a:prstTxWarp>
              <a:spAutoFit/>
              <a:scene3d>
                <a:camera prst="orthographicFront"/>
                <a:lightRig rig="morning" dir="t"/>
              </a:scene3d>
              <a:sp3d contourW="12700" prstMaterial="plastic">
                <a:bevelT w="88900"/>
                <a:contourClr>
                  <a:schemeClr val="bg1"/>
                </a:contourClr>
              </a:sp3d>
            </a:bodyPr>
            <a:lstStyle/>
            <a:p>
              <a:r>
                <a:rPr lang="en-US" altLang="zh-TW" sz="4000" b="1" dirty="0">
                  <a:gradFill>
                    <a:gsLst>
                      <a:gs pos="15000">
                        <a:srgbClr val="002060"/>
                      </a:gs>
                      <a:gs pos="50000">
                        <a:srgbClr val="4476B2"/>
                      </a:gs>
                      <a:gs pos="54000">
                        <a:srgbClr val="002060"/>
                      </a:gs>
                    </a:gsLst>
                    <a:lin ang="3600000" scaled="0"/>
                  </a:gradFill>
                  <a:effectLst>
                    <a:outerShdw blurRad="63500" dist="50800" dir="5400000" algn="ctr" rotWithShape="0">
                      <a:schemeClr val="tx1">
                        <a:alpha val="50000"/>
                      </a:schemeClr>
                    </a:outerShdw>
                  </a:effectLst>
                  <a:latin typeface="Times New Roman" pitchFamily="18" charset="0"/>
                  <a:cs typeface="Times New Roman" pitchFamily="18" charset="0"/>
                </a:rPr>
                <a:t>C</a:t>
              </a:r>
              <a:r>
                <a:rPr lang="en-US" altLang="zh-TW" sz="3600" b="1" dirty="0">
                  <a:gradFill>
                    <a:gsLst>
                      <a:gs pos="15000">
                        <a:srgbClr val="002060"/>
                      </a:gs>
                      <a:gs pos="50000">
                        <a:srgbClr val="4476B2"/>
                      </a:gs>
                      <a:gs pos="54000">
                        <a:srgbClr val="002060"/>
                      </a:gs>
                    </a:gsLst>
                    <a:lin ang="3600000" scaled="0"/>
                  </a:gradFill>
                  <a:effectLst>
                    <a:outerShdw blurRad="63500" dist="50800" dir="5400000" algn="ctr" rotWithShape="0">
                      <a:schemeClr val="tx1">
                        <a:alpha val="50000"/>
                      </a:schemeClr>
                    </a:outerShdw>
                  </a:effectLst>
                  <a:latin typeface="Times New Roman" pitchFamily="18" charset="0"/>
                  <a:cs typeface="Times New Roman" pitchFamily="18" charset="0"/>
                </a:rPr>
                <a:t>entral </a:t>
              </a:r>
              <a:r>
                <a:rPr lang="en-US" altLang="zh-TW" sz="4000" b="1" dirty="0">
                  <a:gradFill>
                    <a:gsLst>
                      <a:gs pos="15000">
                        <a:srgbClr val="002060"/>
                      </a:gs>
                      <a:gs pos="50000">
                        <a:srgbClr val="4476B2"/>
                      </a:gs>
                      <a:gs pos="54000">
                        <a:srgbClr val="002060"/>
                      </a:gs>
                    </a:gsLst>
                    <a:lin ang="3600000" scaled="0"/>
                  </a:gradFill>
                  <a:effectLst>
                    <a:outerShdw blurRad="63500" dist="50800" dir="5400000" algn="ctr" rotWithShape="0">
                      <a:schemeClr val="tx1">
                        <a:alpha val="50000"/>
                      </a:schemeClr>
                    </a:outerShdw>
                  </a:effectLst>
                  <a:latin typeface="Times New Roman" pitchFamily="18" charset="0"/>
                  <a:cs typeface="Times New Roman" pitchFamily="18" charset="0"/>
                </a:rPr>
                <a:t>W</a:t>
              </a:r>
              <a:r>
                <a:rPr lang="en-US" altLang="zh-TW" sz="3600" b="1" dirty="0">
                  <a:gradFill>
                    <a:gsLst>
                      <a:gs pos="15000">
                        <a:srgbClr val="002060"/>
                      </a:gs>
                      <a:gs pos="50000">
                        <a:srgbClr val="4476B2"/>
                      </a:gs>
                      <a:gs pos="54000">
                        <a:srgbClr val="002060"/>
                      </a:gs>
                    </a:gsLst>
                    <a:lin ang="3600000" scaled="0"/>
                  </a:gradFill>
                  <a:effectLst>
                    <a:outerShdw blurRad="63500" dist="50800" dir="5400000" algn="ctr" rotWithShape="0">
                      <a:schemeClr val="tx1">
                        <a:alpha val="50000"/>
                      </a:schemeClr>
                    </a:outerShdw>
                  </a:effectLst>
                  <a:latin typeface="Times New Roman" pitchFamily="18" charset="0"/>
                  <a:cs typeface="Times New Roman" pitchFamily="18" charset="0"/>
                </a:rPr>
                <a:t>eather </a:t>
              </a:r>
              <a:r>
                <a:rPr lang="en-US" altLang="zh-TW" sz="4000" b="1" dirty="0">
                  <a:gradFill>
                    <a:gsLst>
                      <a:gs pos="15000">
                        <a:srgbClr val="002060"/>
                      </a:gs>
                      <a:gs pos="50000">
                        <a:srgbClr val="4476B2"/>
                      </a:gs>
                      <a:gs pos="54000">
                        <a:srgbClr val="002060"/>
                      </a:gs>
                    </a:gsLst>
                    <a:lin ang="3600000" scaled="0"/>
                  </a:gradFill>
                  <a:effectLst>
                    <a:outerShdw blurRad="63500" dist="50800" dir="5400000" algn="ctr" rotWithShape="0">
                      <a:schemeClr val="tx1">
                        <a:alpha val="50000"/>
                      </a:schemeClr>
                    </a:outerShdw>
                  </a:effectLst>
                  <a:latin typeface="Times New Roman" pitchFamily="18" charset="0"/>
                  <a:cs typeface="Times New Roman" pitchFamily="18" charset="0"/>
                </a:rPr>
                <a:t>B</a:t>
              </a:r>
              <a:r>
                <a:rPr lang="en-US" altLang="zh-TW" sz="3600" b="1" dirty="0">
                  <a:gradFill>
                    <a:gsLst>
                      <a:gs pos="15000">
                        <a:srgbClr val="002060"/>
                      </a:gs>
                      <a:gs pos="50000">
                        <a:srgbClr val="4476B2"/>
                      </a:gs>
                      <a:gs pos="54000">
                        <a:srgbClr val="002060"/>
                      </a:gs>
                    </a:gsLst>
                    <a:lin ang="3600000" scaled="0"/>
                  </a:gradFill>
                  <a:effectLst>
                    <a:outerShdw blurRad="63500" dist="50800" dir="5400000" algn="ctr" rotWithShape="0">
                      <a:schemeClr val="tx1">
                        <a:alpha val="50000"/>
                      </a:schemeClr>
                    </a:outerShdw>
                  </a:effectLst>
                  <a:latin typeface="Times New Roman" pitchFamily="18" charset="0"/>
                  <a:cs typeface="Times New Roman" pitchFamily="18" charset="0"/>
                </a:rPr>
                <a:t>ureau</a:t>
              </a:r>
              <a:endParaRPr lang="zh-TW" altLang="en-US" sz="3600" b="1" dirty="0">
                <a:gradFill>
                  <a:gsLst>
                    <a:gs pos="15000">
                      <a:srgbClr val="002060"/>
                    </a:gs>
                    <a:gs pos="50000">
                      <a:srgbClr val="4476B2"/>
                    </a:gs>
                    <a:gs pos="54000">
                      <a:srgbClr val="002060"/>
                    </a:gs>
                  </a:gsLst>
                  <a:lin ang="3600000" scaled="0"/>
                </a:gradFill>
                <a:effectLst>
                  <a:outerShdw blurRad="63500" dist="50800" dir="5400000" algn="ctr" rotWithShape="0">
                    <a:schemeClr val="tx1">
                      <a:alpha val="50000"/>
                    </a:schemeClr>
                  </a:outerShdw>
                </a:effectLst>
                <a:latin typeface="Times New Roman" pitchFamily="18" charset="0"/>
                <a:cs typeface="Times New Roman" pitchFamily="18" charset="0"/>
              </a:endParaRPr>
            </a:p>
          </p:txBody>
        </p:sp>
        <p:sp>
          <p:nvSpPr>
            <p:cNvPr id="14" name="文字方塊 13"/>
            <p:cNvSpPr txBox="1"/>
            <p:nvPr/>
          </p:nvSpPr>
          <p:spPr>
            <a:xfrm>
              <a:off x="5004048" y="778956"/>
              <a:ext cx="1656184" cy="369332"/>
            </a:xfrm>
            <a:prstGeom prst="rect">
              <a:avLst/>
            </a:prstGeom>
            <a:noFill/>
          </p:spPr>
          <p:txBody>
            <a:bodyPr wrap="square" rtlCol="0">
              <a:spAutoFit/>
            </a:bodyPr>
            <a:lstStyle/>
            <a:p>
              <a:r>
                <a:rPr lang="en-US" altLang="zh-TW" i="1" dirty="0">
                  <a:solidFill>
                    <a:schemeClr val="tx1">
                      <a:lumMod val="65000"/>
                      <a:lumOff val="35000"/>
                    </a:schemeClr>
                  </a:solidFill>
                  <a:effectLst>
                    <a:outerShdw blurRad="50800" dist="50800" dir="5400000" algn="ctr" rotWithShape="0">
                      <a:schemeClr val="tx1">
                        <a:lumMod val="75000"/>
                        <a:lumOff val="25000"/>
                        <a:alpha val="50000"/>
                      </a:schemeClr>
                    </a:outerShdw>
                  </a:effectLst>
                  <a:latin typeface="Arial Unicode MS" pitchFamily="34" charset="-120"/>
                  <a:ea typeface="Arial Unicode MS" pitchFamily="34" charset="-120"/>
                  <a:cs typeface="Arial Unicode MS" pitchFamily="34" charset="-120"/>
                </a:rPr>
                <a:t>cwb.gov.tw</a:t>
              </a:r>
              <a:endParaRPr lang="zh-TW" altLang="en-US" i="1" dirty="0">
                <a:solidFill>
                  <a:schemeClr val="tx1">
                    <a:lumMod val="65000"/>
                    <a:lumOff val="35000"/>
                  </a:schemeClr>
                </a:solidFill>
                <a:effectLst>
                  <a:outerShdw blurRad="50800" dist="50800" dir="5400000" algn="ctr" rotWithShape="0">
                    <a:schemeClr val="tx1">
                      <a:lumMod val="75000"/>
                      <a:lumOff val="25000"/>
                      <a:alpha val="50000"/>
                    </a:schemeClr>
                  </a:outerShdw>
                </a:effectLst>
                <a:latin typeface="Arial Unicode MS" pitchFamily="34" charset="-120"/>
                <a:ea typeface="Arial Unicode MS" pitchFamily="34" charset="-120"/>
                <a:cs typeface="Arial Unicode MS" pitchFamily="34" charset="-120"/>
              </a:endParaRPr>
            </a:p>
          </p:txBody>
        </p:sp>
      </p:grpSp>
      <p:sp>
        <p:nvSpPr>
          <p:cNvPr id="15" name="手繪多邊形 14"/>
          <p:cNvSpPr/>
          <p:nvPr userDrawn="1"/>
        </p:nvSpPr>
        <p:spPr>
          <a:xfrm>
            <a:off x="2794475" y="2014718"/>
            <a:ext cx="9417467" cy="2278378"/>
          </a:xfrm>
          <a:custGeom>
            <a:avLst/>
            <a:gdLst>
              <a:gd name="connsiteX0" fmla="*/ 0 w 8316416"/>
              <a:gd name="connsiteY0" fmla="*/ 0 h 1512168"/>
              <a:gd name="connsiteX1" fmla="*/ 8316416 w 8316416"/>
              <a:gd name="connsiteY1" fmla="*/ 0 h 1512168"/>
              <a:gd name="connsiteX2" fmla="*/ 8316416 w 8316416"/>
              <a:gd name="connsiteY2" fmla="*/ 1512168 h 1512168"/>
              <a:gd name="connsiteX3" fmla="*/ 0 w 8316416"/>
              <a:gd name="connsiteY3" fmla="*/ 1512168 h 1512168"/>
              <a:gd name="connsiteX4" fmla="*/ 0 w 8316416"/>
              <a:gd name="connsiteY4" fmla="*/ 0 h 1512168"/>
              <a:gd name="connsiteX0" fmla="*/ 0 w 8316416"/>
              <a:gd name="connsiteY0" fmla="*/ 0 h 1512168"/>
              <a:gd name="connsiteX1" fmla="*/ 8316416 w 8316416"/>
              <a:gd name="connsiteY1" fmla="*/ 0 h 1512168"/>
              <a:gd name="connsiteX2" fmla="*/ 8316416 w 8316416"/>
              <a:gd name="connsiteY2" fmla="*/ 1512168 h 1512168"/>
              <a:gd name="connsiteX3" fmla="*/ 1440160 w 8316416"/>
              <a:gd name="connsiteY3" fmla="*/ 1512168 h 1512168"/>
              <a:gd name="connsiteX4" fmla="*/ 0 w 8316416"/>
              <a:gd name="connsiteY4" fmla="*/ 0 h 1512168"/>
              <a:gd name="connsiteX0" fmla="*/ 0 w 7740352"/>
              <a:gd name="connsiteY0" fmla="*/ 0 h 1512168"/>
              <a:gd name="connsiteX1" fmla="*/ 7740352 w 7740352"/>
              <a:gd name="connsiteY1" fmla="*/ 0 h 1512168"/>
              <a:gd name="connsiteX2" fmla="*/ 7740352 w 7740352"/>
              <a:gd name="connsiteY2" fmla="*/ 1512168 h 1512168"/>
              <a:gd name="connsiteX3" fmla="*/ 864096 w 7740352"/>
              <a:gd name="connsiteY3" fmla="*/ 1512168 h 1512168"/>
              <a:gd name="connsiteX4" fmla="*/ 0 w 7740352"/>
              <a:gd name="connsiteY4" fmla="*/ 0 h 1512168"/>
              <a:gd name="connsiteX0" fmla="*/ 0 w 8172400"/>
              <a:gd name="connsiteY0" fmla="*/ 0 h 1512168"/>
              <a:gd name="connsiteX1" fmla="*/ 8172400 w 8172400"/>
              <a:gd name="connsiteY1" fmla="*/ 0 h 1512168"/>
              <a:gd name="connsiteX2" fmla="*/ 8172400 w 8172400"/>
              <a:gd name="connsiteY2" fmla="*/ 1512168 h 1512168"/>
              <a:gd name="connsiteX3" fmla="*/ 1296144 w 8172400"/>
              <a:gd name="connsiteY3" fmla="*/ 1512168 h 1512168"/>
              <a:gd name="connsiteX4" fmla="*/ 0 w 8172400"/>
              <a:gd name="connsiteY4" fmla="*/ 0 h 151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2400" h="1512168">
                <a:moveTo>
                  <a:pt x="0" y="0"/>
                </a:moveTo>
                <a:lnTo>
                  <a:pt x="8172400" y="0"/>
                </a:lnTo>
                <a:lnTo>
                  <a:pt x="8172400" y="1512168"/>
                </a:lnTo>
                <a:lnTo>
                  <a:pt x="1296144" y="1512168"/>
                </a:lnTo>
                <a:lnTo>
                  <a:pt x="0" y="0"/>
                </a:lnTo>
                <a:close/>
              </a:path>
            </a:pathLst>
          </a:custGeom>
          <a:gradFill>
            <a:gsLst>
              <a:gs pos="10000">
                <a:schemeClr val="bg1">
                  <a:alpha val="0"/>
                </a:schemeClr>
              </a:gs>
              <a:gs pos="45000">
                <a:schemeClr val="bg1">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p:cNvCxnSpPr/>
          <p:nvPr userDrawn="1"/>
        </p:nvCxnSpPr>
        <p:spPr>
          <a:xfrm>
            <a:off x="683568" y="1988840"/>
            <a:ext cx="11508432" cy="0"/>
          </a:xfrm>
          <a:prstGeom prst="line">
            <a:avLst/>
          </a:prstGeom>
          <a:ln w="25400">
            <a:solidFill>
              <a:schemeClr val="bg1"/>
            </a:solidFill>
          </a:ln>
          <a:effectLst>
            <a:outerShdw blurRad="12700" dist="12700" dir="54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線接點 16"/>
          <p:cNvCxnSpPr/>
          <p:nvPr userDrawn="1"/>
        </p:nvCxnSpPr>
        <p:spPr>
          <a:xfrm>
            <a:off x="2051720" y="4293096"/>
            <a:ext cx="10140280" cy="0"/>
          </a:xfrm>
          <a:prstGeom prst="line">
            <a:avLst/>
          </a:prstGeom>
          <a:ln w="25400">
            <a:solidFill>
              <a:schemeClr val="bg1"/>
            </a:solidFill>
          </a:ln>
          <a:effectLst>
            <a:outerShdw blurRad="12700" dist="12700" dir="54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8" name="標題 1"/>
          <p:cNvSpPr>
            <a:spLocks noGrp="1"/>
          </p:cNvSpPr>
          <p:nvPr>
            <p:ph type="ctrTitle"/>
          </p:nvPr>
        </p:nvSpPr>
        <p:spPr>
          <a:xfrm>
            <a:off x="3033757" y="2309188"/>
            <a:ext cx="8900205" cy="674031"/>
          </a:xfrm>
          <a:noFill/>
        </p:spPr>
        <p:txBody>
          <a:bodyPr wrap="square" rtlCol="0">
            <a:spAutoFit/>
            <a:scene3d>
              <a:camera prst="orthographicFront"/>
              <a:lightRig rig="morning" dir="t"/>
            </a:scene3d>
            <a:sp3d contourW="12700" prstMaterial="plastic">
              <a:bevelT w="88900"/>
              <a:extrusionClr>
                <a:schemeClr val="tx1"/>
              </a:extrusionClr>
              <a:contourClr>
                <a:schemeClr val="bg1"/>
              </a:contourClr>
            </a:sp3d>
          </a:bodyPr>
          <a:lstStyle>
            <a:lvl1pPr marL="0" algn="r" defTabSz="914400" rtl="0" eaLnBrk="1" latinLnBrk="0" hangingPunct="1">
              <a:defRPr lang="zh-TW" altLang="en-US" sz="4200" b="1" kern="1200" spc="50" dirty="0">
                <a:ln w="11430"/>
                <a:gradFill>
                  <a:gsLst>
                    <a:gs pos="0">
                      <a:srgbClr val="B00000"/>
                    </a:gs>
                    <a:gs pos="56000">
                      <a:srgbClr val="990000"/>
                    </a:gs>
                    <a:gs pos="100000">
                      <a:srgbClr val="6C0000"/>
                    </a:gs>
                  </a:gsLst>
                  <a:lin ang="1800000" scaled="0"/>
                </a:gradFill>
                <a:effectLst>
                  <a:outerShdw blurRad="50800" dist="38100" dir="2700000" algn="tl" rotWithShape="0">
                    <a:prstClr val="black">
                      <a:alpha val="40000"/>
                    </a:prstClr>
                  </a:outerShdw>
                </a:effectLst>
                <a:latin typeface="微軟正黑體" pitchFamily="34" charset="-120"/>
                <a:ea typeface="微軟正黑體" pitchFamily="34" charset="-120"/>
                <a:cs typeface="+mn-cs"/>
              </a:defRPr>
            </a:lvl1pPr>
          </a:lstStyle>
          <a:p>
            <a:r>
              <a:rPr lang="zh-TW" altLang="en-US" dirty="0"/>
              <a:t>按一下以編輯母片標題樣式</a:t>
            </a:r>
          </a:p>
        </p:txBody>
      </p:sp>
      <p:sp>
        <p:nvSpPr>
          <p:cNvPr id="19" name="副標題 2"/>
          <p:cNvSpPr>
            <a:spLocks noGrp="1"/>
          </p:cNvSpPr>
          <p:nvPr>
            <p:ph type="subTitle" idx="1"/>
          </p:nvPr>
        </p:nvSpPr>
        <p:spPr>
          <a:xfrm>
            <a:off x="4680853" y="3501008"/>
            <a:ext cx="7329581" cy="438582"/>
          </a:xfrm>
          <a:noFill/>
        </p:spPr>
        <p:txBody>
          <a:bodyPr wrap="square" rtlCol="0">
            <a:spAutoFit/>
            <a:scene3d>
              <a:camera prst="orthographicFront"/>
              <a:lightRig rig="morning" dir="t"/>
            </a:scene3d>
            <a:sp3d contourW="6350" prstMaterial="plastic">
              <a:bevelT w="63500" h="38100"/>
              <a:contourClr>
                <a:schemeClr val="tx1"/>
              </a:contourClr>
            </a:sp3d>
          </a:bodyPr>
          <a:lstStyle>
            <a:lvl1pPr marL="0" indent="0" algn="r" defTabSz="914400" rtl="0" eaLnBrk="1" latinLnBrk="0" hangingPunct="1">
              <a:buNone/>
              <a:defRPr lang="zh-TW" altLang="en-US" sz="2500" b="1" kern="1200" dirty="0">
                <a:gradFill>
                  <a:gsLst>
                    <a:gs pos="0">
                      <a:schemeClr val="tx1"/>
                    </a:gs>
                    <a:gs pos="56000">
                      <a:schemeClr val="tx1">
                        <a:lumMod val="75000"/>
                        <a:lumOff val="25000"/>
                      </a:schemeClr>
                    </a:gs>
                    <a:gs pos="100000">
                      <a:schemeClr val="tx1">
                        <a:lumMod val="85000"/>
                        <a:lumOff val="15000"/>
                      </a:schemeClr>
                    </a:gs>
                  </a:gsLst>
                  <a:lin ang="1800000" scaled="0"/>
                </a:gradFill>
                <a:latin typeface="微軟正黑體" pitchFamily="34" charset="-120"/>
                <a:ea typeface="微軟正黑體" pitchFamily="34" charset="-120"/>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Tree>
    <p:extLst>
      <p:ext uri="{BB962C8B-B14F-4D97-AF65-F5344CB8AC3E}">
        <p14:creationId xmlns:p14="http://schemas.microsoft.com/office/powerpoint/2010/main" val="95335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8" name="日期版面配置區 3"/>
          <p:cNvSpPr>
            <a:spLocks noGrp="1"/>
          </p:cNvSpPr>
          <p:nvPr>
            <p:ph type="dt" sz="half" idx="10"/>
          </p:nvPr>
        </p:nvSpPr>
        <p:spPr>
          <a:xfrm>
            <a:off x="457200" y="6356350"/>
            <a:ext cx="2133600" cy="365125"/>
          </a:xfrm>
        </p:spPr>
        <p:txBody>
          <a:bodyPr/>
          <a:lstStyle>
            <a:lvl1pPr>
              <a:defRPr>
                <a:solidFill>
                  <a:schemeClr val="tx1"/>
                </a:solidFill>
                <a:latin typeface="+mn-lt"/>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C16410-A519-46CC-922C-DE3CE62A7051}" type="datetime1">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Times New Roman" pitchFamily="18" charset="0"/>
              </a:rPr>
              <a:t>3/27/2024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Times New Roman" pitchFamily="18" charset="0"/>
            </a:endParaRPr>
          </a:p>
        </p:txBody>
      </p:sp>
      <p:sp>
        <p:nvSpPr>
          <p:cNvPr id="9" name="頁尾版面配置區 4"/>
          <p:cNvSpPr>
            <a:spLocks noGrp="1"/>
          </p:cNvSpPr>
          <p:nvPr>
            <p:ph type="ftr" sz="quarter" idx="11"/>
          </p:nvPr>
        </p:nvSpPr>
        <p:spPr>
          <a:xfrm>
            <a:off x="4867543" y="6356350"/>
            <a:ext cx="2895600" cy="365125"/>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投影片編號版面配置區 5"/>
          <p:cNvSpPr>
            <a:spLocks noGrp="1"/>
          </p:cNvSpPr>
          <p:nvPr>
            <p:ph type="sldNum" sz="quarter" idx="12"/>
          </p:nvPr>
        </p:nvSpPr>
        <p:spPr>
          <a:xfrm>
            <a:off x="10005706" y="6356350"/>
            <a:ext cx="2133600" cy="365125"/>
          </a:xfrm>
        </p:spPr>
        <p:txBody>
          <a:bodyPr/>
          <a:lstStyle>
            <a:lvl1pPr>
              <a:defRPr sz="1400">
                <a:solidFill>
                  <a:schemeClr val="tx1">
                    <a:lumMod val="75000"/>
                    <a:lumOff val="25000"/>
                  </a:schemeClr>
                </a:solidFill>
                <a:latin typeface="+mn-lt"/>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C996E8-7BC1-44D1-9407-422DEE20CBA7}" type="slidenum">
              <a:rPr kumimoji="0" lang="zh-TW" altLang="en-US" sz="1400" b="0" i="0" u="none" strike="noStrike" kern="1200" cap="none" spc="0" normalizeH="0" baseline="0" noProof="0" smtClean="0">
                <a:ln>
                  <a:noFill/>
                </a:ln>
                <a:solidFill>
                  <a:prstClr val="black">
                    <a:lumMod val="75000"/>
                    <a:lumOff val="25000"/>
                  </a:prstClr>
                </a:solidFill>
                <a:effectLst/>
                <a:uLnTx/>
                <a:uFillTx/>
                <a:latin typeface="Calibri" panose="020F0502020204030204"/>
                <a:ea typeface="新細明體" panose="02020500000000000000" pitchFamily="18" charset="-120"/>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新細明體" panose="02020500000000000000" pitchFamily="18" charset="-120"/>
              <a:cs typeface="Times New Roman" pitchFamily="18" charset="0"/>
            </a:endParaRPr>
          </a:p>
        </p:txBody>
      </p:sp>
      <p:sp>
        <p:nvSpPr>
          <p:cNvPr id="15" name="手繪多邊形 14"/>
          <p:cNvSpPr/>
          <p:nvPr userDrawn="1"/>
        </p:nvSpPr>
        <p:spPr>
          <a:xfrm>
            <a:off x="2794475" y="2014718"/>
            <a:ext cx="9417467" cy="2278378"/>
          </a:xfrm>
          <a:custGeom>
            <a:avLst/>
            <a:gdLst>
              <a:gd name="connsiteX0" fmla="*/ 0 w 8316416"/>
              <a:gd name="connsiteY0" fmla="*/ 0 h 1512168"/>
              <a:gd name="connsiteX1" fmla="*/ 8316416 w 8316416"/>
              <a:gd name="connsiteY1" fmla="*/ 0 h 1512168"/>
              <a:gd name="connsiteX2" fmla="*/ 8316416 w 8316416"/>
              <a:gd name="connsiteY2" fmla="*/ 1512168 h 1512168"/>
              <a:gd name="connsiteX3" fmla="*/ 0 w 8316416"/>
              <a:gd name="connsiteY3" fmla="*/ 1512168 h 1512168"/>
              <a:gd name="connsiteX4" fmla="*/ 0 w 8316416"/>
              <a:gd name="connsiteY4" fmla="*/ 0 h 1512168"/>
              <a:gd name="connsiteX0" fmla="*/ 0 w 8316416"/>
              <a:gd name="connsiteY0" fmla="*/ 0 h 1512168"/>
              <a:gd name="connsiteX1" fmla="*/ 8316416 w 8316416"/>
              <a:gd name="connsiteY1" fmla="*/ 0 h 1512168"/>
              <a:gd name="connsiteX2" fmla="*/ 8316416 w 8316416"/>
              <a:gd name="connsiteY2" fmla="*/ 1512168 h 1512168"/>
              <a:gd name="connsiteX3" fmla="*/ 1440160 w 8316416"/>
              <a:gd name="connsiteY3" fmla="*/ 1512168 h 1512168"/>
              <a:gd name="connsiteX4" fmla="*/ 0 w 8316416"/>
              <a:gd name="connsiteY4" fmla="*/ 0 h 1512168"/>
              <a:gd name="connsiteX0" fmla="*/ 0 w 7740352"/>
              <a:gd name="connsiteY0" fmla="*/ 0 h 1512168"/>
              <a:gd name="connsiteX1" fmla="*/ 7740352 w 7740352"/>
              <a:gd name="connsiteY1" fmla="*/ 0 h 1512168"/>
              <a:gd name="connsiteX2" fmla="*/ 7740352 w 7740352"/>
              <a:gd name="connsiteY2" fmla="*/ 1512168 h 1512168"/>
              <a:gd name="connsiteX3" fmla="*/ 864096 w 7740352"/>
              <a:gd name="connsiteY3" fmla="*/ 1512168 h 1512168"/>
              <a:gd name="connsiteX4" fmla="*/ 0 w 7740352"/>
              <a:gd name="connsiteY4" fmla="*/ 0 h 1512168"/>
              <a:gd name="connsiteX0" fmla="*/ 0 w 8172400"/>
              <a:gd name="connsiteY0" fmla="*/ 0 h 1512168"/>
              <a:gd name="connsiteX1" fmla="*/ 8172400 w 8172400"/>
              <a:gd name="connsiteY1" fmla="*/ 0 h 1512168"/>
              <a:gd name="connsiteX2" fmla="*/ 8172400 w 8172400"/>
              <a:gd name="connsiteY2" fmla="*/ 1512168 h 1512168"/>
              <a:gd name="connsiteX3" fmla="*/ 1296144 w 8172400"/>
              <a:gd name="connsiteY3" fmla="*/ 1512168 h 1512168"/>
              <a:gd name="connsiteX4" fmla="*/ 0 w 8172400"/>
              <a:gd name="connsiteY4" fmla="*/ 0 h 151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2400" h="1512168">
                <a:moveTo>
                  <a:pt x="0" y="0"/>
                </a:moveTo>
                <a:lnTo>
                  <a:pt x="8172400" y="0"/>
                </a:lnTo>
                <a:lnTo>
                  <a:pt x="8172400" y="1512168"/>
                </a:lnTo>
                <a:lnTo>
                  <a:pt x="1296144" y="1512168"/>
                </a:lnTo>
                <a:lnTo>
                  <a:pt x="0" y="0"/>
                </a:lnTo>
                <a:close/>
              </a:path>
            </a:pathLst>
          </a:custGeom>
          <a:gradFill>
            <a:gsLst>
              <a:gs pos="10000">
                <a:schemeClr val="bg1">
                  <a:alpha val="0"/>
                </a:schemeClr>
              </a:gs>
              <a:gs pos="45000">
                <a:schemeClr val="bg1">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6" name="直線接點 15"/>
          <p:cNvCxnSpPr/>
          <p:nvPr userDrawn="1"/>
        </p:nvCxnSpPr>
        <p:spPr>
          <a:xfrm>
            <a:off x="683568" y="1988840"/>
            <a:ext cx="11508432" cy="0"/>
          </a:xfrm>
          <a:prstGeom prst="line">
            <a:avLst/>
          </a:prstGeom>
          <a:ln w="25400">
            <a:solidFill>
              <a:schemeClr val="bg1"/>
            </a:solidFill>
          </a:ln>
          <a:effectLst>
            <a:outerShdw blurRad="12700" dist="12700" dir="54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線接點 16"/>
          <p:cNvCxnSpPr/>
          <p:nvPr userDrawn="1"/>
        </p:nvCxnSpPr>
        <p:spPr>
          <a:xfrm>
            <a:off x="2051720" y="4293096"/>
            <a:ext cx="10140280" cy="0"/>
          </a:xfrm>
          <a:prstGeom prst="line">
            <a:avLst/>
          </a:prstGeom>
          <a:ln w="25400">
            <a:solidFill>
              <a:schemeClr val="bg1"/>
            </a:solidFill>
          </a:ln>
          <a:effectLst>
            <a:outerShdw blurRad="12700" dist="12700" dir="54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8" name="標題 1"/>
          <p:cNvSpPr>
            <a:spLocks noGrp="1"/>
          </p:cNvSpPr>
          <p:nvPr>
            <p:ph type="ctrTitle"/>
          </p:nvPr>
        </p:nvSpPr>
        <p:spPr>
          <a:xfrm>
            <a:off x="3033757" y="2309188"/>
            <a:ext cx="8900205" cy="674031"/>
          </a:xfrm>
          <a:noFill/>
        </p:spPr>
        <p:txBody>
          <a:bodyPr wrap="square" rtlCol="0">
            <a:spAutoFit/>
            <a:scene3d>
              <a:camera prst="orthographicFront"/>
              <a:lightRig rig="morning" dir="t"/>
            </a:scene3d>
            <a:sp3d contourW="12700" prstMaterial="plastic">
              <a:bevelT w="88900"/>
              <a:extrusionClr>
                <a:schemeClr val="tx1"/>
              </a:extrusionClr>
              <a:contourClr>
                <a:schemeClr val="bg1"/>
              </a:contourClr>
            </a:sp3d>
          </a:bodyPr>
          <a:lstStyle>
            <a:lvl1pPr marL="0" algn="r" defTabSz="914400" rtl="0" eaLnBrk="1" latinLnBrk="0" hangingPunct="1">
              <a:defRPr lang="zh-TW" altLang="en-US" sz="4200" b="1" kern="1200" spc="50" dirty="0">
                <a:ln w="11430"/>
                <a:gradFill>
                  <a:gsLst>
                    <a:gs pos="0">
                      <a:srgbClr val="B00000"/>
                    </a:gs>
                    <a:gs pos="56000">
                      <a:srgbClr val="990000"/>
                    </a:gs>
                    <a:gs pos="100000">
                      <a:srgbClr val="6C0000"/>
                    </a:gs>
                  </a:gsLst>
                  <a:lin ang="1800000" scaled="0"/>
                </a:gradFill>
                <a:effectLst>
                  <a:outerShdw blurRad="50800" dist="38100" dir="2700000" algn="tl" rotWithShape="0">
                    <a:prstClr val="black">
                      <a:alpha val="40000"/>
                    </a:prstClr>
                  </a:outerShdw>
                </a:effectLst>
                <a:latin typeface="微軟正黑體" pitchFamily="34" charset="-120"/>
                <a:ea typeface="微軟正黑體" pitchFamily="34" charset="-120"/>
                <a:cs typeface="+mn-cs"/>
              </a:defRPr>
            </a:lvl1pPr>
          </a:lstStyle>
          <a:p>
            <a:r>
              <a:rPr lang="zh-TW" altLang="en-US" dirty="0"/>
              <a:t>按一下以編輯母片標題樣式</a:t>
            </a:r>
          </a:p>
        </p:txBody>
      </p:sp>
      <p:sp>
        <p:nvSpPr>
          <p:cNvPr id="19" name="副標題 2"/>
          <p:cNvSpPr>
            <a:spLocks noGrp="1"/>
          </p:cNvSpPr>
          <p:nvPr>
            <p:ph type="subTitle" idx="1"/>
          </p:nvPr>
        </p:nvSpPr>
        <p:spPr>
          <a:xfrm>
            <a:off x="4680853" y="3501008"/>
            <a:ext cx="7329581" cy="438582"/>
          </a:xfrm>
          <a:noFill/>
        </p:spPr>
        <p:txBody>
          <a:bodyPr wrap="square" rtlCol="0">
            <a:spAutoFit/>
            <a:scene3d>
              <a:camera prst="orthographicFront"/>
              <a:lightRig rig="morning" dir="t"/>
            </a:scene3d>
            <a:sp3d contourW="6350" prstMaterial="plastic">
              <a:bevelT w="63500" h="38100"/>
              <a:contourClr>
                <a:schemeClr val="tx1"/>
              </a:contourClr>
            </a:sp3d>
          </a:bodyPr>
          <a:lstStyle>
            <a:lvl1pPr marL="0" indent="0" algn="r" defTabSz="914400" rtl="0" eaLnBrk="1" latinLnBrk="0" hangingPunct="1">
              <a:buNone/>
              <a:defRPr lang="zh-TW" altLang="en-US" sz="2500" b="1" kern="1200" dirty="0">
                <a:gradFill>
                  <a:gsLst>
                    <a:gs pos="0">
                      <a:schemeClr val="tx1"/>
                    </a:gs>
                    <a:gs pos="56000">
                      <a:schemeClr val="tx1">
                        <a:lumMod val="75000"/>
                        <a:lumOff val="25000"/>
                      </a:schemeClr>
                    </a:gs>
                    <a:gs pos="100000">
                      <a:schemeClr val="tx1">
                        <a:lumMod val="85000"/>
                        <a:lumOff val="15000"/>
                      </a:schemeClr>
                    </a:gs>
                  </a:gsLst>
                  <a:lin ang="1800000" scaled="0"/>
                </a:gradFill>
                <a:latin typeface="微軟正黑體" pitchFamily="34" charset="-120"/>
                <a:ea typeface="微軟正黑體" pitchFamily="34" charset="-120"/>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11" name="文字版面配置區 10">
            <a:extLst>
              <a:ext uri="{FF2B5EF4-FFF2-40B4-BE49-F238E27FC236}">
                <a16:creationId xmlns:a16="http://schemas.microsoft.com/office/drawing/2014/main" id="{1CEF23FF-8038-40CF-A509-7E6A82215AF5}"/>
              </a:ext>
            </a:extLst>
          </p:cNvPr>
          <p:cNvSpPr>
            <a:spLocks noGrp="1"/>
          </p:cNvSpPr>
          <p:nvPr>
            <p:ph type="body" sz="quarter" idx="16" hasCustomPrompt="1"/>
          </p:nvPr>
        </p:nvSpPr>
        <p:spPr>
          <a:xfrm>
            <a:off x="5937476" y="4731652"/>
            <a:ext cx="3651334" cy="914400"/>
          </a:xfrm>
        </p:spPr>
        <p:txBody>
          <a:bodyPr/>
          <a:lstStyle>
            <a:lvl1pPr marL="265113" indent="-265113">
              <a:buFontTx/>
              <a:buChar char="-"/>
              <a:defRPr lang="en-US" altLang="zh-TW" sz="2800" b="1" kern="1200" spc="50" dirty="0" smtClean="0">
                <a:ln w="11430"/>
                <a:solidFill>
                  <a:srgbClr val="0A2E4E"/>
                </a:solidFill>
                <a:effectLst>
                  <a:outerShdw blurRad="50800" dist="38100" dir="2700000" algn="tl" rotWithShape="0">
                    <a:prstClr val="black">
                      <a:alpha val="40000"/>
                    </a:prstClr>
                  </a:outerShdw>
                </a:effectLst>
                <a:latin typeface="微軟正黑體" pitchFamily="34" charset="-120"/>
                <a:ea typeface="微軟正黑體" pitchFamily="34" charset="-120"/>
                <a:cs typeface="+mn-cs"/>
              </a:defRPr>
            </a:lvl1pPr>
          </a:lstStyle>
          <a:p>
            <a:pPr lvl="0"/>
            <a:r>
              <a:rPr lang="zh-TW" altLang="en-US" dirty="0"/>
              <a:t>編輯母片文字樣式</a:t>
            </a:r>
            <a:endParaRPr lang="en-US" altLang="zh-TW" dirty="0"/>
          </a:p>
          <a:p>
            <a:pPr lvl="0"/>
            <a:endParaRPr lang="zh-TW" altLang="en-US" dirty="0"/>
          </a:p>
        </p:txBody>
      </p:sp>
      <p:sp>
        <p:nvSpPr>
          <p:cNvPr id="22" name="文字版面配置區 21">
            <a:extLst>
              <a:ext uri="{FF2B5EF4-FFF2-40B4-BE49-F238E27FC236}">
                <a16:creationId xmlns:a16="http://schemas.microsoft.com/office/drawing/2014/main" id="{362CBEDC-84BC-4EA3-AFCA-340D26E2F6F9}"/>
              </a:ext>
            </a:extLst>
          </p:cNvPr>
          <p:cNvSpPr>
            <a:spLocks noGrp="1"/>
          </p:cNvSpPr>
          <p:nvPr>
            <p:ph type="body" sz="quarter" idx="18"/>
          </p:nvPr>
        </p:nvSpPr>
        <p:spPr>
          <a:xfrm>
            <a:off x="8359101" y="4390022"/>
            <a:ext cx="3651333" cy="341629"/>
          </a:xfrm>
        </p:spPr>
        <p:txBody>
          <a:bodyPr anchor="ctr">
            <a:normAutofit/>
            <a:scene3d>
              <a:camera prst="orthographicFront"/>
              <a:lightRig rig="morning" dir="t"/>
            </a:scene3d>
            <a:sp3d contourW="6350" prstMaterial="plastic">
              <a:bevelT w="63500" h="38100"/>
            </a:sp3d>
          </a:bodyPr>
          <a:lstStyle>
            <a:lvl1pPr marL="0" indent="0" algn="r">
              <a:buNone/>
              <a:defRPr lang="zh-TW" altLang="en-US" sz="1800" b="1" kern="1200" dirty="0" smtClean="0">
                <a:solidFill>
                  <a:schemeClr val="tx1">
                    <a:lumMod val="50000"/>
                    <a:lumOff val="50000"/>
                  </a:schemeClr>
                </a:solidFill>
                <a:latin typeface="微軟正黑體" pitchFamily="34" charset="-120"/>
                <a:ea typeface="微軟正黑體" pitchFamily="34" charset="-120"/>
                <a:cs typeface="+mn-cs"/>
              </a:defRPr>
            </a:lvl1pPr>
          </a:lstStyle>
          <a:p>
            <a:pPr lvl="0"/>
            <a:r>
              <a:rPr lang="zh-TW" altLang="en-US" dirty="0"/>
              <a:t>編輯母片文字樣式</a:t>
            </a:r>
          </a:p>
        </p:txBody>
      </p:sp>
    </p:spTree>
    <p:extLst>
      <p:ext uri="{BB962C8B-B14F-4D97-AF65-F5344CB8AC3E}">
        <p14:creationId xmlns:p14="http://schemas.microsoft.com/office/powerpoint/2010/main" val="299692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261966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3806325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361464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387932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287891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97069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291726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2003896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378135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vert="horz" lIns="91440" tIns="45720" rIns="91440" bIns="45720" rtlCol="0" anchor="ctr"/>
          <a:lstStyle>
            <a:lvl1pPr>
              <a:defRPr lang="zh-TW" altLang="en-US" smtClean="0">
                <a:solidFill>
                  <a:schemeClr val="bg2">
                    <a:lumMod val="50000"/>
                  </a:schemeClr>
                </a:solidFill>
              </a:defRPr>
            </a:lvl1pPr>
          </a:lstStyle>
          <a:p>
            <a:fld id="{5B85FF47-2E3D-4AC3-97D9-1D5D3E5127BA}" type="datetimeFigureOut">
              <a:rPr lang="en-US" altLang="zh-TW" smtClean="0"/>
              <a:pPr/>
              <a:t>3/27/2024</a:t>
            </a:fld>
            <a:endParaRPr lang="en-US" altLang="zh-TW"/>
          </a:p>
        </p:txBody>
      </p:sp>
      <p:sp>
        <p:nvSpPr>
          <p:cNvPr id="3" name="頁尾版面配置區 2"/>
          <p:cNvSpPr>
            <a:spLocks noGrp="1"/>
          </p:cNvSpPr>
          <p:nvPr>
            <p:ph type="ftr" sz="quarter" idx="11"/>
          </p:nvPr>
        </p:nvSpPr>
        <p:spPr/>
        <p:txBody>
          <a:bodyPr vert="horz" lIns="91440" tIns="45720" rIns="91440" bIns="45720" rtlCol="0" anchor="ctr"/>
          <a:lstStyle>
            <a:lvl1pPr>
              <a:defRPr lang="zh-TW" altLang="en-US">
                <a:solidFill>
                  <a:schemeClr val="bg2">
                    <a:lumMod val="50000"/>
                  </a:schemeClr>
                </a:solidFill>
                <a:latin typeface="微軟正黑體" panose="020B0604030504040204" pitchFamily="34" charset="-120"/>
                <a:ea typeface="微軟正黑體" panose="020B0604030504040204" pitchFamily="34" charset="-120"/>
              </a:defRPr>
            </a:lvl1pPr>
          </a:lstStyle>
          <a:p>
            <a:endParaRPr lang="zh-TW" altLang="en-US"/>
          </a:p>
        </p:txBody>
      </p:sp>
      <p:sp>
        <p:nvSpPr>
          <p:cNvPr id="4" name="投影片編號版面配置區 3"/>
          <p:cNvSpPr>
            <a:spLocks noGrp="1"/>
          </p:cNvSpPr>
          <p:nvPr>
            <p:ph type="sldNum" sz="quarter" idx="12"/>
          </p:nvPr>
        </p:nvSpPr>
        <p:spPr>
          <a:xfrm>
            <a:off x="9334500" y="6356350"/>
            <a:ext cx="2743200" cy="365125"/>
          </a:xfrm>
        </p:spPr>
        <p:txBody>
          <a:bodyPr vert="horz" lIns="91440" tIns="45720" rIns="91440" bIns="45720" rtlCol="0" anchor="ctr"/>
          <a:lstStyle>
            <a:lvl1pPr>
              <a:defRPr lang="zh-TW" altLang="en-US" smtClean="0"/>
            </a:lvl1pPr>
          </a:lstStyle>
          <a:p>
            <a:fld id="{1C6E9E84-0AFC-45AC-B756-378B93D9B12E}" type="slidenum">
              <a:rPr lang="en-US" altLang="zh-TW" smtClean="0"/>
              <a:pPr/>
              <a:t>‹#›</a:t>
            </a:fld>
            <a:endParaRPr lang="en-US" altLang="zh-TW"/>
          </a:p>
        </p:txBody>
      </p:sp>
    </p:spTree>
    <p:extLst>
      <p:ext uri="{BB962C8B-B14F-4D97-AF65-F5344CB8AC3E}">
        <p14:creationId xmlns:p14="http://schemas.microsoft.com/office/powerpoint/2010/main" val="283315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650981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D21665A-B9C3-44B2-84D9-B9E261D91CD9}" type="datetimeFigureOut">
              <a:rPr lang="zh-TW" altLang="en-US" smtClean="0"/>
              <a:t>2024/3/27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3524104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8" name="日期版面配置區 3"/>
          <p:cNvSpPr>
            <a:spLocks noGrp="1"/>
          </p:cNvSpPr>
          <p:nvPr>
            <p:ph type="dt" sz="half" idx="10"/>
          </p:nvPr>
        </p:nvSpPr>
        <p:spPr>
          <a:xfrm>
            <a:off x="457200" y="6356350"/>
            <a:ext cx="2133600" cy="365125"/>
          </a:xfrm>
        </p:spPr>
        <p:txBody>
          <a:bodyPr/>
          <a:lstStyle>
            <a:lvl1pPr>
              <a:defRPr>
                <a:solidFill>
                  <a:schemeClr val="tx1"/>
                </a:solidFill>
                <a:latin typeface="+mn-lt"/>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C16410-A519-46CC-922C-DE3CE62A7051}" type="datetime1">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Times New Roman" pitchFamily="18" charset="0"/>
              </a:rPr>
              <a:t>3/27/2024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Times New Roman" pitchFamily="18" charset="0"/>
            </a:endParaRPr>
          </a:p>
        </p:txBody>
      </p:sp>
      <p:sp>
        <p:nvSpPr>
          <p:cNvPr id="9" name="頁尾版面配置區 4"/>
          <p:cNvSpPr>
            <a:spLocks noGrp="1"/>
          </p:cNvSpPr>
          <p:nvPr>
            <p:ph type="ftr" sz="quarter" idx="11"/>
          </p:nvPr>
        </p:nvSpPr>
        <p:spPr>
          <a:xfrm>
            <a:off x="4867543" y="6356350"/>
            <a:ext cx="2895600" cy="365125"/>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投影片編號版面配置區 5"/>
          <p:cNvSpPr>
            <a:spLocks noGrp="1"/>
          </p:cNvSpPr>
          <p:nvPr>
            <p:ph type="sldNum" sz="quarter" idx="12"/>
          </p:nvPr>
        </p:nvSpPr>
        <p:spPr>
          <a:xfrm>
            <a:off x="10005706" y="6356350"/>
            <a:ext cx="2133600" cy="365125"/>
          </a:xfrm>
        </p:spPr>
        <p:txBody>
          <a:bodyPr/>
          <a:lstStyle>
            <a:lvl1pPr>
              <a:defRPr sz="1400">
                <a:solidFill>
                  <a:schemeClr val="tx1">
                    <a:lumMod val="75000"/>
                    <a:lumOff val="25000"/>
                  </a:schemeClr>
                </a:solidFill>
                <a:latin typeface="+mn-lt"/>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C996E8-7BC1-44D1-9407-422DEE20CBA7}" type="slidenum">
              <a:rPr kumimoji="0" lang="zh-TW" altLang="en-US" sz="1400" b="0" i="0" u="none" strike="noStrike" kern="1200" cap="none" spc="0" normalizeH="0" baseline="0" noProof="0" smtClean="0">
                <a:ln>
                  <a:noFill/>
                </a:ln>
                <a:solidFill>
                  <a:prstClr val="black">
                    <a:lumMod val="75000"/>
                    <a:lumOff val="25000"/>
                  </a:prstClr>
                </a:solidFill>
                <a:effectLst/>
                <a:uLnTx/>
                <a:uFillTx/>
                <a:latin typeface="Calibri" panose="020F0502020204030204"/>
                <a:ea typeface="新細明體" panose="02020500000000000000" pitchFamily="18" charset="-120"/>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新細明體" panose="02020500000000000000" pitchFamily="18" charset="-120"/>
              <a:cs typeface="Times New Roman" pitchFamily="18" charset="0"/>
            </a:endParaRPr>
          </a:p>
        </p:txBody>
      </p:sp>
      <p:sp>
        <p:nvSpPr>
          <p:cNvPr id="15" name="手繪多邊形 14"/>
          <p:cNvSpPr/>
          <p:nvPr userDrawn="1"/>
        </p:nvSpPr>
        <p:spPr>
          <a:xfrm>
            <a:off x="2794475" y="2014718"/>
            <a:ext cx="9417467" cy="2278378"/>
          </a:xfrm>
          <a:custGeom>
            <a:avLst/>
            <a:gdLst>
              <a:gd name="connsiteX0" fmla="*/ 0 w 8316416"/>
              <a:gd name="connsiteY0" fmla="*/ 0 h 1512168"/>
              <a:gd name="connsiteX1" fmla="*/ 8316416 w 8316416"/>
              <a:gd name="connsiteY1" fmla="*/ 0 h 1512168"/>
              <a:gd name="connsiteX2" fmla="*/ 8316416 w 8316416"/>
              <a:gd name="connsiteY2" fmla="*/ 1512168 h 1512168"/>
              <a:gd name="connsiteX3" fmla="*/ 0 w 8316416"/>
              <a:gd name="connsiteY3" fmla="*/ 1512168 h 1512168"/>
              <a:gd name="connsiteX4" fmla="*/ 0 w 8316416"/>
              <a:gd name="connsiteY4" fmla="*/ 0 h 1512168"/>
              <a:gd name="connsiteX0" fmla="*/ 0 w 8316416"/>
              <a:gd name="connsiteY0" fmla="*/ 0 h 1512168"/>
              <a:gd name="connsiteX1" fmla="*/ 8316416 w 8316416"/>
              <a:gd name="connsiteY1" fmla="*/ 0 h 1512168"/>
              <a:gd name="connsiteX2" fmla="*/ 8316416 w 8316416"/>
              <a:gd name="connsiteY2" fmla="*/ 1512168 h 1512168"/>
              <a:gd name="connsiteX3" fmla="*/ 1440160 w 8316416"/>
              <a:gd name="connsiteY3" fmla="*/ 1512168 h 1512168"/>
              <a:gd name="connsiteX4" fmla="*/ 0 w 8316416"/>
              <a:gd name="connsiteY4" fmla="*/ 0 h 1512168"/>
              <a:gd name="connsiteX0" fmla="*/ 0 w 7740352"/>
              <a:gd name="connsiteY0" fmla="*/ 0 h 1512168"/>
              <a:gd name="connsiteX1" fmla="*/ 7740352 w 7740352"/>
              <a:gd name="connsiteY1" fmla="*/ 0 h 1512168"/>
              <a:gd name="connsiteX2" fmla="*/ 7740352 w 7740352"/>
              <a:gd name="connsiteY2" fmla="*/ 1512168 h 1512168"/>
              <a:gd name="connsiteX3" fmla="*/ 864096 w 7740352"/>
              <a:gd name="connsiteY3" fmla="*/ 1512168 h 1512168"/>
              <a:gd name="connsiteX4" fmla="*/ 0 w 7740352"/>
              <a:gd name="connsiteY4" fmla="*/ 0 h 1512168"/>
              <a:gd name="connsiteX0" fmla="*/ 0 w 8172400"/>
              <a:gd name="connsiteY0" fmla="*/ 0 h 1512168"/>
              <a:gd name="connsiteX1" fmla="*/ 8172400 w 8172400"/>
              <a:gd name="connsiteY1" fmla="*/ 0 h 1512168"/>
              <a:gd name="connsiteX2" fmla="*/ 8172400 w 8172400"/>
              <a:gd name="connsiteY2" fmla="*/ 1512168 h 1512168"/>
              <a:gd name="connsiteX3" fmla="*/ 1296144 w 8172400"/>
              <a:gd name="connsiteY3" fmla="*/ 1512168 h 1512168"/>
              <a:gd name="connsiteX4" fmla="*/ 0 w 8172400"/>
              <a:gd name="connsiteY4" fmla="*/ 0 h 151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2400" h="1512168">
                <a:moveTo>
                  <a:pt x="0" y="0"/>
                </a:moveTo>
                <a:lnTo>
                  <a:pt x="8172400" y="0"/>
                </a:lnTo>
                <a:lnTo>
                  <a:pt x="8172400" y="1512168"/>
                </a:lnTo>
                <a:lnTo>
                  <a:pt x="1296144" y="1512168"/>
                </a:lnTo>
                <a:lnTo>
                  <a:pt x="0" y="0"/>
                </a:lnTo>
                <a:close/>
              </a:path>
            </a:pathLst>
          </a:custGeom>
          <a:gradFill>
            <a:gsLst>
              <a:gs pos="10000">
                <a:schemeClr val="bg1">
                  <a:alpha val="0"/>
                </a:schemeClr>
              </a:gs>
              <a:gs pos="45000">
                <a:schemeClr val="bg1">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6" name="直線接點 15"/>
          <p:cNvCxnSpPr/>
          <p:nvPr userDrawn="1"/>
        </p:nvCxnSpPr>
        <p:spPr>
          <a:xfrm>
            <a:off x="683568" y="1988840"/>
            <a:ext cx="11508432" cy="0"/>
          </a:xfrm>
          <a:prstGeom prst="line">
            <a:avLst/>
          </a:prstGeom>
          <a:ln w="25400">
            <a:solidFill>
              <a:schemeClr val="bg1"/>
            </a:solidFill>
          </a:ln>
          <a:effectLst>
            <a:outerShdw blurRad="12700" dist="12700" dir="54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線接點 16"/>
          <p:cNvCxnSpPr/>
          <p:nvPr userDrawn="1"/>
        </p:nvCxnSpPr>
        <p:spPr>
          <a:xfrm>
            <a:off x="2051720" y="4293096"/>
            <a:ext cx="10140280" cy="0"/>
          </a:xfrm>
          <a:prstGeom prst="line">
            <a:avLst/>
          </a:prstGeom>
          <a:ln w="25400">
            <a:solidFill>
              <a:schemeClr val="bg1"/>
            </a:solidFill>
          </a:ln>
          <a:effectLst>
            <a:outerShdw blurRad="12700" dist="12700" dir="5400000" algn="t"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8" name="標題 1"/>
          <p:cNvSpPr>
            <a:spLocks noGrp="1"/>
          </p:cNvSpPr>
          <p:nvPr>
            <p:ph type="ctrTitle"/>
          </p:nvPr>
        </p:nvSpPr>
        <p:spPr>
          <a:xfrm>
            <a:off x="3033757" y="2309188"/>
            <a:ext cx="8900205" cy="674031"/>
          </a:xfrm>
          <a:noFill/>
        </p:spPr>
        <p:txBody>
          <a:bodyPr wrap="square" rtlCol="0">
            <a:spAutoFit/>
            <a:scene3d>
              <a:camera prst="orthographicFront"/>
              <a:lightRig rig="morning" dir="t"/>
            </a:scene3d>
            <a:sp3d contourW="12700" prstMaterial="plastic">
              <a:bevelT w="88900"/>
              <a:extrusionClr>
                <a:schemeClr val="tx1"/>
              </a:extrusionClr>
              <a:contourClr>
                <a:schemeClr val="bg1"/>
              </a:contourClr>
            </a:sp3d>
          </a:bodyPr>
          <a:lstStyle>
            <a:lvl1pPr marL="0" algn="r" defTabSz="914400" rtl="0" eaLnBrk="1" latinLnBrk="0" hangingPunct="1">
              <a:defRPr lang="zh-TW" altLang="en-US" sz="4200" b="1" kern="1200" spc="50" dirty="0">
                <a:ln w="11430"/>
                <a:gradFill>
                  <a:gsLst>
                    <a:gs pos="0">
                      <a:srgbClr val="B00000"/>
                    </a:gs>
                    <a:gs pos="56000">
                      <a:srgbClr val="990000"/>
                    </a:gs>
                    <a:gs pos="100000">
                      <a:srgbClr val="6C0000"/>
                    </a:gs>
                  </a:gsLst>
                  <a:lin ang="1800000" scaled="0"/>
                </a:gradFill>
                <a:effectLst>
                  <a:outerShdw blurRad="50800" dist="38100" dir="2700000" algn="tl" rotWithShape="0">
                    <a:prstClr val="black">
                      <a:alpha val="40000"/>
                    </a:prstClr>
                  </a:outerShdw>
                </a:effectLst>
                <a:latin typeface="微軟正黑體" pitchFamily="34" charset="-120"/>
                <a:ea typeface="微軟正黑體" pitchFamily="34" charset="-120"/>
                <a:cs typeface="+mn-cs"/>
              </a:defRPr>
            </a:lvl1pPr>
          </a:lstStyle>
          <a:p>
            <a:r>
              <a:rPr lang="zh-TW" altLang="en-US" dirty="0"/>
              <a:t>按一下以編輯母片標題樣式</a:t>
            </a:r>
          </a:p>
        </p:txBody>
      </p:sp>
      <p:sp>
        <p:nvSpPr>
          <p:cNvPr id="19" name="副標題 2"/>
          <p:cNvSpPr>
            <a:spLocks noGrp="1"/>
          </p:cNvSpPr>
          <p:nvPr>
            <p:ph type="subTitle" idx="1"/>
          </p:nvPr>
        </p:nvSpPr>
        <p:spPr>
          <a:xfrm>
            <a:off x="4680853" y="3501008"/>
            <a:ext cx="7329581" cy="438582"/>
          </a:xfrm>
          <a:noFill/>
        </p:spPr>
        <p:txBody>
          <a:bodyPr wrap="square" rtlCol="0">
            <a:spAutoFit/>
            <a:scene3d>
              <a:camera prst="orthographicFront"/>
              <a:lightRig rig="morning" dir="t"/>
            </a:scene3d>
            <a:sp3d contourW="6350" prstMaterial="plastic">
              <a:bevelT w="63500" h="38100"/>
              <a:contourClr>
                <a:schemeClr val="tx1"/>
              </a:contourClr>
            </a:sp3d>
          </a:bodyPr>
          <a:lstStyle>
            <a:lvl1pPr marL="0" indent="0" algn="r" defTabSz="914400" rtl="0" eaLnBrk="1" latinLnBrk="0" hangingPunct="1">
              <a:buNone/>
              <a:defRPr lang="zh-TW" altLang="en-US" sz="2500" b="1" kern="1200" dirty="0">
                <a:gradFill>
                  <a:gsLst>
                    <a:gs pos="0">
                      <a:schemeClr val="tx1"/>
                    </a:gs>
                    <a:gs pos="56000">
                      <a:schemeClr val="tx1">
                        <a:lumMod val="75000"/>
                        <a:lumOff val="25000"/>
                      </a:schemeClr>
                    </a:gs>
                    <a:gs pos="100000">
                      <a:schemeClr val="tx1">
                        <a:lumMod val="85000"/>
                        <a:lumOff val="15000"/>
                      </a:schemeClr>
                    </a:gs>
                  </a:gsLst>
                  <a:lin ang="1800000" scaled="0"/>
                </a:gradFill>
                <a:latin typeface="微軟正黑體" pitchFamily="34" charset="-120"/>
                <a:ea typeface="微軟正黑體" pitchFamily="34" charset="-120"/>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11" name="文字版面配置區 10">
            <a:extLst>
              <a:ext uri="{FF2B5EF4-FFF2-40B4-BE49-F238E27FC236}">
                <a16:creationId xmlns:a16="http://schemas.microsoft.com/office/drawing/2014/main" id="{1CEF23FF-8038-40CF-A509-7E6A82215AF5}"/>
              </a:ext>
            </a:extLst>
          </p:cNvPr>
          <p:cNvSpPr>
            <a:spLocks noGrp="1"/>
          </p:cNvSpPr>
          <p:nvPr>
            <p:ph type="body" sz="quarter" idx="16" hasCustomPrompt="1"/>
          </p:nvPr>
        </p:nvSpPr>
        <p:spPr>
          <a:xfrm>
            <a:off x="5937476" y="4731652"/>
            <a:ext cx="3651334" cy="914400"/>
          </a:xfrm>
        </p:spPr>
        <p:txBody>
          <a:bodyPr/>
          <a:lstStyle>
            <a:lvl1pPr marL="265113" indent="-265113">
              <a:buFontTx/>
              <a:buChar char="-"/>
              <a:defRPr lang="en-US" altLang="zh-TW" sz="2800" b="1" kern="1200" spc="50" dirty="0" smtClean="0">
                <a:ln w="11430"/>
                <a:solidFill>
                  <a:srgbClr val="0A2E4E"/>
                </a:solidFill>
                <a:effectLst>
                  <a:outerShdw blurRad="50800" dist="38100" dir="2700000" algn="tl" rotWithShape="0">
                    <a:prstClr val="black">
                      <a:alpha val="40000"/>
                    </a:prstClr>
                  </a:outerShdw>
                </a:effectLst>
                <a:latin typeface="微軟正黑體" pitchFamily="34" charset="-120"/>
                <a:ea typeface="微軟正黑體" pitchFamily="34" charset="-120"/>
                <a:cs typeface="+mn-cs"/>
              </a:defRPr>
            </a:lvl1pPr>
          </a:lstStyle>
          <a:p>
            <a:pPr lvl="0"/>
            <a:r>
              <a:rPr lang="zh-TW" altLang="en-US" dirty="0"/>
              <a:t>編輯母片文字樣式</a:t>
            </a:r>
            <a:endParaRPr lang="en-US" altLang="zh-TW" dirty="0"/>
          </a:p>
          <a:p>
            <a:pPr lvl="0"/>
            <a:endParaRPr lang="zh-TW" altLang="en-US" dirty="0"/>
          </a:p>
        </p:txBody>
      </p:sp>
      <p:sp>
        <p:nvSpPr>
          <p:cNvPr id="22" name="文字版面配置區 21">
            <a:extLst>
              <a:ext uri="{FF2B5EF4-FFF2-40B4-BE49-F238E27FC236}">
                <a16:creationId xmlns:a16="http://schemas.microsoft.com/office/drawing/2014/main" id="{362CBEDC-84BC-4EA3-AFCA-340D26E2F6F9}"/>
              </a:ext>
            </a:extLst>
          </p:cNvPr>
          <p:cNvSpPr>
            <a:spLocks noGrp="1"/>
          </p:cNvSpPr>
          <p:nvPr>
            <p:ph type="body" sz="quarter" idx="18"/>
          </p:nvPr>
        </p:nvSpPr>
        <p:spPr>
          <a:xfrm>
            <a:off x="8359101" y="4390022"/>
            <a:ext cx="3651333" cy="341629"/>
          </a:xfrm>
        </p:spPr>
        <p:txBody>
          <a:bodyPr anchor="ctr">
            <a:normAutofit/>
            <a:scene3d>
              <a:camera prst="orthographicFront"/>
              <a:lightRig rig="morning" dir="t"/>
            </a:scene3d>
            <a:sp3d contourW="6350" prstMaterial="plastic">
              <a:bevelT w="63500" h="38100"/>
            </a:sp3d>
          </a:bodyPr>
          <a:lstStyle>
            <a:lvl1pPr marL="0" indent="0" algn="r">
              <a:buNone/>
              <a:defRPr lang="zh-TW" altLang="en-US" sz="1800" b="1" kern="1200" dirty="0" smtClean="0">
                <a:solidFill>
                  <a:schemeClr val="tx1">
                    <a:lumMod val="50000"/>
                    <a:lumOff val="50000"/>
                  </a:schemeClr>
                </a:solidFill>
                <a:latin typeface="微軟正黑體" pitchFamily="34" charset="-120"/>
                <a:ea typeface="微軟正黑體" pitchFamily="34" charset="-120"/>
                <a:cs typeface="+mn-cs"/>
              </a:defRPr>
            </a:lvl1pPr>
          </a:lstStyle>
          <a:p>
            <a:pPr lvl="0"/>
            <a:r>
              <a:rPr lang="zh-TW" altLang="en-US" dirty="0"/>
              <a:t>編輯母片文字樣式</a:t>
            </a:r>
          </a:p>
        </p:txBody>
      </p:sp>
    </p:spTree>
    <p:extLst>
      <p:ext uri="{BB962C8B-B14F-4D97-AF65-F5344CB8AC3E}">
        <p14:creationId xmlns:p14="http://schemas.microsoft.com/office/powerpoint/2010/main" val="831505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空白">
    <p:bg>
      <p:bgRef idx="1001">
        <a:schemeClr val="bg1"/>
      </p:bgRef>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vert="horz" lIns="91440" tIns="45720" rIns="91440" bIns="45720" rtlCol="0" anchor="ctr"/>
          <a:lstStyle>
            <a:lvl1pPr>
              <a:defRPr lang="zh-TW" altLang="en-US" smtClean="0">
                <a:solidFill>
                  <a:schemeClr val="bg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F55D9B-D6F5-49BD-B9D3-E7B07C1E5A72}" type="datetime1">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t>3/27/2024</a:t>
            </a:fld>
            <a:endParaRPr kumimoji="0" lang="en-US" altLang="zh-TW" sz="1200" b="0" i="0" u="none" strike="noStrike" kern="1200" cap="none" spc="0" normalizeH="0" baseline="0" noProof="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3" name="頁尾版面配置區 2"/>
          <p:cNvSpPr>
            <a:spLocks noGrp="1"/>
          </p:cNvSpPr>
          <p:nvPr>
            <p:ph type="ftr" sz="quarter" idx="11"/>
          </p:nvPr>
        </p:nvSpPr>
        <p:spPr/>
        <p:txBody>
          <a:bodyPr vert="horz" lIns="91440" tIns="45720" rIns="91440" bIns="45720" rtlCol="0" anchor="ctr"/>
          <a:lstStyle>
            <a:lvl1pPr>
              <a:defRPr lang="zh-TW" altLang="en-US">
                <a:solidFill>
                  <a:schemeClr val="bg2">
                    <a:lumMod val="50000"/>
                  </a:schemeClr>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srgbClr val="E7E6E6">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4" name="投影片編號版面配置區 3"/>
          <p:cNvSpPr>
            <a:spLocks noGrp="1"/>
          </p:cNvSpPr>
          <p:nvPr>
            <p:ph type="sldNum" sz="quarter" idx="12"/>
          </p:nvPr>
        </p:nvSpPr>
        <p:spPr>
          <a:xfrm>
            <a:off x="9334500" y="6356350"/>
            <a:ext cx="2743200" cy="365125"/>
          </a:xfrm>
        </p:spPr>
        <p:txBody>
          <a:bodyPr vert="horz" lIns="91440" tIns="45720" rIns="91440" bIns="45720" rtlCol="0" anchor="ctr"/>
          <a:lstStyle>
            <a:lvl1pPr>
              <a:defRPr lang="zh-TW" altLang="en-US"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6E9E84-0AFC-45AC-B756-378B93D9B12E}" type="slidenum">
              <a:rPr kumimoji="0" lang="en-US" altLang="zh-TW"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zh-TW"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2644318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訂版面配置">
    <p:bg>
      <p:bgRef idx="1001">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lgn="l">
              <a:defRPr lang="zh-TW" altLang="en-US" smtClean="0">
                <a:solidFill>
                  <a:schemeClr val="bg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894532-622D-4667-B1D9-60B0F5BBD6FA}" type="datetime1">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t>3/27/2024</a:t>
            </a:fld>
            <a:endParaRPr kumimoji="0" lang="en-US" altLang="zh-TW" sz="1200" b="0" i="0" u="none" strike="noStrike" kern="1200" cap="none" spc="0" normalizeH="0" baseline="0" noProof="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lvl1pPr>
              <a:defRPr>
                <a:solidFill>
                  <a:schemeClr val="bg2">
                    <a:lumMod val="50000"/>
                  </a:schemeClr>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E7E6E6">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文字版面配置區 4"/>
          <p:cNvSpPr>
            <a:spLocks noGrp="1"/>
          </p:cNvSpPr>
          <p:nvPr>
            <p:ph type="body" sz="quarter" idx="12"/>
          </p:nvPr>
        </p:nvSpPr>
        <p:spPr>
          <a:xfrm>
            <a:off x="3581400" y="2941590"/>
            <a:ext cx="8458298" cy="576667"/>
          </a:xfrm>
        </p:spPr>
        <p:txBody>
          <a:bodyPr anchor="ctr" anchorCtr="0">
            <a:noAutofit/>
          </a:bodyPr>
          <a:lstStyle>
            <a:lvl1pPr marL="0" indent="0">
              <a:buNone/>
              <a:defRPr sz="3600">
                <a:solidFill>
                  <a:schemeClr val="bg1"/>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8" name="文字版面配置區 7"/>
          <p:cNvSpPr>
            <a:spLocks noGrp="1"/>
          </p:cNvSpPr>
          <p:nvPr>
            <p:ph type="body" sz="quarter" idx="13"/>
          </p:nvPr>
        </p:nvSpPr>
        <p:spPr>
          <a:xfrm>
            <a:off x="3581400" y="3505200"/>
            <a:ext cx="8458298" cy="427839"/>
          </a:xfrm>
        </p:spPr>
        <p:txBody>
          <a:bodyPr>
            <a:noAutofit/>
          </a:bodyPr>
          <a:lstStyle>
            <a:lvl1pPr marL="0" indent="0">
              <a:buNone/>
              <a:defRPr sz="2800">
                <a:solidFill>
                  <a:schemeClr val="accent1">
                    <a:lumMod val="20000"/>
                    <a:lumOff val="80000"/>
                  </a:schemeClr>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9" name="橢圓 8"/>
          <p:cNvSpPr/>
          <p:nvPr userDrawn="1"/>
        </p:nvSpPr>
        <p:spPr>
          <a:xfrm>
            <a:off x="11528688" y="6450620"/>
            <a:ext cx="576999" cy="327417"/>
          </a:xfrm>
          <a:prstGeom prst="ellipse">
            <a:avLst/>
          </a:prstGeom>
          <a:solidFill>
            <a:schemeClr val="bg1"/>
          </a:solidFill>
          <a:ln>
            <a:noFill/>
          </a:ln>
          <a:effectLst>
            <a:innerShdw blurRad="63500" dist="50800" dir="12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投影片編號版面配置區 3"/>
          <p:cNvSpPr txBox="1">
            <a:spLocks/>
          </p:cNvSpPr>
          <p:nvPr userDrawn="1"/>
        </p:nvSpPr>
        <p:spPr>
          <a:xfrm>
            <a:off x="11632382" y="6431766"/>
            <a:ext cx="407316" cy="365125"/>
          </a:xfrm>
          <a:prstGeom prst="rect">
            <a:avLst/>
          </a:prstGeom>
        </p:spPr>
        <p:txBody>
          <a:bodyPr vert="horz" lIns="91440" tIns="45720" rIns="91440" bIns="45720" rtlCol="0" anchor="ctr"/>
          <a:lstStyle>
            <a:defPPr>
              <a:defRPr lang="zh-TW"/>
            </a:defPPr>
            <a:lvl1pPr marL="0" algn="r" defTabSz="914400" rtl="0" eaLnBrk="1" latinLnBrk="0" hangingPunct="1">
              <a:defRPr lang="zh-TW"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C6E9E84-0AFC-45AC-B756-378B93D9B12E}" type="slidenum">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TW" sz="12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8352011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訂版面配置">
    <p:bg>
      <p:bgRef idx="1001">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lgn="l">
              <a:defRPr lang="zh-TW" altLang="en-US" smtClean="0">
                <a:solidFill>
                  <a:schemeClr val="bg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A10821-C006-4C68-96FE-CEB8A70753A0}" type="datetime1">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t>3/27/2024</a:t>
            </a:fld>
            <a:endParaRPr kumimoji="0" lang="en-US" altLang="zh-TW" sz="1200" b="0" i="0" u="none" strike="noStrike" kern="1200" cap="none" spc="0" normalizeH="0" baseline="0" noProof="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lvl1pPr>
              <a:defRPr>
                <a:solidFill>
                  <a:schemeClr val="bg2">
                    <a:lumMod val="50000"/>
                  </a:schemeClr>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E7E6E6">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文字版面配置區 4"/>
          <p:cNvSpPr>
            <a:spLocks noGrp="1"/>
          </p:cNvSpPr>
          <p:nvPr>
            <p:ph type="body" sz="quarter" idx="12"/>
          </p:nvPr>
        </p:nvSpPr>
        <p:spPr>
          <a:xfrm>
            <a:off x="1583326" y="28932"/>
            <a:ext cx="9342340" cy="546100"/>
          </a:xfrm>
        </p:spPr>
        <p:txBody>
          <a:bodyPr anchor="ctr" anchorCtr="0"/>
          <a:lstStyle>
            <a:lvl1pPr marL="0" indent="0">
              <a:buNone/>
              <a:defRPr>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8" name="文字版面配置區 7"/>
          <p:cNvSpPr>
            <a:spLocks noGrp="1"/>
          </p:cNvSpPr>
          <p:nvPr>
            <p:ph type="body" sz="quarter" idx="13"/>
          </p:nvPr>
        </p:nvSpPr>
        <p:spPr>
          <a:xfrm>
            <a:off x="1583326" y="584653"/>
            <a:ext cx="9342340" cy="405161"/>
          </a:xfrm>
        </p:spPr>
        <p:txBody>
          <a:bodyPr>
            <a:normAutofit/>
          </a:bodyPr>
          <a:lstStyle>
            <a:lvl1pPr marL="0" indent="0">
              <a:buNone/>
              <a:defRPr sz="2400">
                <a:solidFill>
                  <a:schemeClr val="accent5">
                    <a:lumMod val="75000"/>
                  </a:schemeClr>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9" name="橢圓 8"/>
          <p:cNvSpPr/>
          <p:nvPr userDrawn="1"/>
        </p:nvSpPr>
        <p:spPr>
          <a:xfrm>
            <a:off x="11528688" y="6450620"/>
            <a:ext cx="576999" cy="327417"/>
          </a:xfrm>
          <a:prstGeom prst="ellipse">
            <a:avLst/>
          </a:prstGeom>
          <a:solidFill>
            <a:schemeClr val="bg1"/>
          </a:solidFill>
          <a:ln>
            <a:noFill/>
          </a:ln>
          <a:effectLst>
            <a:innerShdw blurRad="63500" dist="50800" dir="12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投影片編號版面配置區 3"/>
          <p:cNvSpPr txBox="1">
            <a:spLocks/>
          </p:cNvSpPr>
          <p:nvPr userDrawn="1"/>
        </p:nvSpPr>
        <p:spPr>
          <a:xfrm>
            <a:off x="11632382" y="6431766"/>
            <a:ext cx="407316" cy="365125"/>
          </a:xfrm>
          <a:prstGeom prst="rect">
            <a:avLst/>
          </a:prstGeom>
        </p:spPr>
        <p:txBody>
          <a:bodyPr vert="horz" lIns="91440" tIns="45720" rIns="91440" bIns="45720" rtlCol="0" anchor="ctr"/>
          <a:lstStyle>
            <a:defPPr>
              <a:defRPr lang="zh-TW"/>
            </a:defPPr>
            <a:lvl1pPr marL="0" algn="r" defTabSz="914400" rtl="0" eaLnBrk="1" latinLnBrk="0" hangingPunct="1">
              <a:defRPr lang="zh-TW"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C6E9E84-0AFC-45AC-B756-378B93D9B12E}" type="slidenum">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TW" sz="12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5442786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訂版面配置">
    <p:bg>
      <p:bgRef idx="1001">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lgn="l">
              <a:defRPr lang="zh-TW" altLang="en-US" smtClean="0">
                <a:solidFill>
                  <a:schemeClr val="bg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0EECFA-6E93-4377-A682-605C1603D4EE}" type="datetime1">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t>3/27/2024</a:t>
            </a:fld>
            <a:endParaRPr kumimoji="0" lang="en-US" altLang="zh-TW" sz="1200" b="0" i="0" u="none" strike="noStrike" kern="1200" cap="none" spc="0" normalizeH="0" baseline="0" noProof="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lvl1pPr>
              <a:defRPr>
                <a:solidFill>
                  <a:schemeClr val="bg2">
                    <a:lumMod val="50000"/>
                  </a:schemeClr>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E7E6E6">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文字版面配置區 4"/>
          <p:cNvSpPr>
            <a:spLocks noGrp="1"/>
          </p:cNvSpPr>
          <p:nvPr>
            <p:ph type="body" sz="quarter" idx="12"/>
          </p:nvPr>
        </p:nvSpPr>
        <p:spPr>
          <a:xfrm>
            <a:off x="1583326" y="28932"/>
            <a:ext cx="9342340" cy="546100"/>
          </a:xfrm>
        </p:spPr>
        <p:txBody>
          <a:bodyPr anchor="ctr" anchorCtr="0"/>
          <a:lstStyle>
            <a:lvl1pPr marL="0" indent="0">
              <a:buNone/>
              <a:defRPr>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8" name="文字版面配置區 7"/>
          <p:cNvSpPr>
            <a:spLocks noGrp="1"/>
          </p:cNvSpPr>
          <p:nvPr>
            <p:ph type="body" sz="quarter" idx="13"/>
          </p:nvPr>
        </p:nvSpPr>
        <p:spPr>
          <a:xfrm>
            <a:off x="1583326" y="584653"/>
            <a:ext cx="9342340" cy="405161"/>
          </a:xfrm>
        </p:spPr>
        <p:txBody>
          <a:bodyPr>
            <a:normAutofit/>
          </a:bodyPr>
          <a:lstStyle>
            <a:lvl1pPr marL="0" indent="0">
              <a:buNone/>
              <a:defRPr sz="2400">
                <a:solidFill>
                  <a:schemeClr val="accent5">
                    <a:lumMod val="75000"/>
                  </a:schemeClr>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9" name="橢圓 8"/>
          <p:cNvSpPr/>
          <p:nvPr userDrawn="1"/>
        </p:nvSpPr>
        <p:spPr>
          <a:xfrm>
            <a:off x="11557263" y="6450620"/>
            <a:ext cx="576999" cy="327417"/>
          </a:xfrm>
          <a:prstGeom prst="ellipse">
            <a:avLst/>
          </a:prstGeom>
          <a:solidFill>
            <a:schemeClr val="bg1"/>
          </a:solidFill>
          <a:ln>
            <a:noFill/>
          </a:ln>
          <a:effectLst>
            <a:innerShdw blurRad="63500" dist="50800" dir="12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投影片編號版面配置區 3"/>
          <p:cNvSpPr txBox="1">
            <a:spLocks/>
          </p:cNvSpPr>
          <p:nvPr userDrawn="1"/>
        </p:nvSpPr>
        <p:spPr>
          <a:xfrm>
            <a:off x="11660957" y="6431766"/>
            <a:ext cx="407316" cy="365125"/>
          </a:xfrm>
          <a:prstGeom prst="rect">
            <a:avLst/>
          </a:prstGeom>
        </p:spPr>
        <p:txBody>
          <a:bodyPr vert="horz" lIns="91440" tIns="45720" rIns="91440" bIns="45720" rtlCol="0" anchor="ctr"/>
          <a:lstStyle>
            <a:defPPr>
              <a:defRPr lang="zh-TW"/>
            </a:defPPr>
            <a:lvl1pPr marL="0" algn="r" defTabSz="914400" rtl="0" eaLnBrk="1" latinLnBrk="0" hangingPunct="1">
              <a:defRPr lang="zh-TW"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C6E9E84-0AFC-45AC-B756-378B93D9B12E}" type="slidenum">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TW" sz="12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7" name="文字版面配置區 6"/>
          <p:cNvSpPr>
            <a:spLocks noGrp="1"/>
          </p:cNvSpPr>
          <p:nvPr>
            <p:ph type="body" sz="quarter" idx="14"/>
          </p:nvPr>
        </p:nvSpPr>
        <p:spPr>
          <a:xfrm>
            <a:off x="517508" y="1084083"/>
            <a:ext cx="11369691" cy="5272268"/>
          </a:xfrm>
        </p:spPr>
        <p:txBody>
          <a:bodyPr/>
          <a:lstStyle>
            <a:lvl1pPr marL="228600" indent="-228600">
              <a:buSzPct val="70000"/>
              <a:buFontTx/>
              <a:buBlip>
                <a:blip r:embed="rId2"/>
              </a:buBlip>
              <a:defRPr sz="2400">
                <a:latin typeface="+mn-lt"/>
                <a:ea typeface="微軟正黑體" panose="020B0604030504040204" pitchFamily="34" charset="-120"/>
              </a:defRPr>
            </a:lvl1pPr>
            <a:lvl2pPr marL="447675" indent="-266700">
              <a:buSzPct val="80000"/>
              <a:buFontTx/>
              <a:buBlip>
                <a:blip r:embed="rId3"/>
              </a:buBlip>
              <a:defRPr sz="2000">
                <a:latin typeface="微軟正黑體" panose="020B0604030504040204" pitchFamily="34" charset="-120"/>
                <a:ea typeface="微軟正黑體" panose="020B0604030504040204" pitchFamily="34" charset="-120"/>
              </a:defRPr>
            </a:lvl2pPr>
            <a:lvl3pPr marL="631825" indent="-188913">
              <a:buSzPct val="75000"/>
              <a:buFontTx/>
              <a:buBlip>
                <a:blip r:embed="rId4"/>
              </a:buBlip>
              <a:defRPr sz="1800">
                <a:latin typeface="微軟正黑體" panose="020B0604030504040204" pitchFamily="34" charset="-120"/>
                <a:ea typeface="微軟正黑體" panose="020B0604030504040204" pitchFamily="34" charset="-120"/>
              </a:defRPr>
            </a:lvl3pPr>
            <a:lvl4pPr marL="811213" indent="-179388">
              <a:buSzPct val="70000"/>
              <a:buFontTx/>
              <a:buBlip>
                <a:blip r:embed="rId5"/>
              </a:buBlip>
              <a:defRPr>
                <a:latin typeface="微軟正黑體" panose="020B0604030504040204" pitchFamily="34" charset="-120"/>
                <a:ea typeface="微軟正黑體" panose="020B0604030504040204" pitchFamily="34" charset="-120"/>
              </a:defRPr>
            </a:lvl4pPr>
            <a:lvl5pPr marL="990600" indent="-179388">
              <a:buSzPct val="75000"/>
              <a:buFontTx/>
              <a:buBlip>
                <a:blip r:embed="rId6"/>
              </a:buBlip>
              <a:defRPr sz="1600">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6894010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訂版面配置">
    <p:bg>
      <p:bgRef idx="1001">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defRPr lang="zh-TW" altLang="en-US" smtClean="0">
                <a:solidFill>
                  <a:schemeClr val="bg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ED221E-7334-44EA-BF9F-8DB659E3E29E}" type="datetime1">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t>3/27/2024</a:t>
            </a:fld>
            <a:endParaRPr kumimoji="0" lang="en-US" altLang="zh-TW" sz="1200" b="0" i="0" u="none" strike="noStrike" kern="1200" cap="none" spc="0" normalizeH="0" baseline="0" noProof="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vert="horz" lIns="91440" tIns="45720" rIns="91440" bIns="45720" rtlCol="0" anchor="ctr"/>
          <a:lstStyle>
            <a:lvl1pPr>
              <a:defRPr lang="zh-TW" altLang="en-US">
                <a:solidFill>
                  <a:schemeClr val="bg2">
                    <a:lumMod val="50000"/>
                  </a:schemeClr>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srgbClr val="E7E6E6">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投影片編號版面配置區 4"/>
          <p:cNvSpPr>
            <a:spLocks noGrp="1"/>
          </p:cNvSpPr>
          <p:nvPr>
            <p:ph type="sldNum" sz="quarter" idx="12"/>
          </p:nvPr>
        </p:nvSpPr>
        <p:spPr>
          <a:xfrm>
            <a:off x="11740244" y="6356350"/>
            <a:ext cx="389164" cy="365125"/>
          </a:xfrm>
        </p:spPr>
        <p:txBody>
          <a:bodyPr vert="horz" lIns="91440" tIns="45720" rIns="91440" bIns="45720" rtlCol="0" anchor="ctr"/>
          <a:lstStyle>
            <a:lvl1pPr>
              <a:defRPr lang="zh-TW" altLang="en-US" smtClean="0">
                <a:solidFill>
                  <a:schemeClr val="bg2">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C6E9E84-0AFC-45AC-B756-378B93D9B12E}" type="slidenum">
              <a:rPr kumimoji="0" lang="en-US" altLang="zh-TW" sz="1200" b="0" i="0" u="none" strike="noStrike" kern="1200" cap="none" spc="0" normalizeH="0" baseline="0" noProof="0" smtClean="0">
                <a:ln>
                  <a:noFill/>
                </a:ln>
                <a:solidFill>
                  <a:srgbClr val="E7E6E6">
                    <a:lumMod val="50000"/>
                  </a:srgbClr>
                </a:solidFill>
                <a:effectLst/>
                <a:uLnTx/>
                <a:uFillTx/>
                <a:latin typeface="Calibri" panose="020F0502020204030204"/>
                <a:ea typeface="新細明體" panose="02020500000000000000" pitchFamily="18" charset="-120"/>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TW" sz="1200" b="0" i="0" u="none" strike="noStrike" kern="1200" cap="none" spc="0" normalizeH="0" baseline="0" noProof="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7" name="文字版面配置區 6"/>
          <p:cNvSpPr>
            <a:spLocks noGrp="1"/>
          </p:cNvSpPr>
          <p:nvPr>
            <p:ph type="body" sz="quarter" idx="13"/>
          </p:nvPr>
        </p:nvSpPr>
        <p:spPr>
          <a:xfrm>
            <a:off x="7219950" y="1028700"/>
            <a:ext cx="3800475" cy="1628775"/>
          </a:xfrm>
        </p:spPr>
        <p:txBody>
          <a:bodyPr>
            <a:normAutofit/>
          </a:bodyPr>
          <a:lstStyle>
            <a:lvl1pPr marL="0" indent="0" algn="ctr">
              <a:buFontTx/>
              <a:buNone/>
              <a:defRPr sz="5000">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Tree>
    <p:extLst>
      <p:ext uri="{BB962C8B-B14F-4D97-AF65-F5344CB8AC3E}">
        <p14:creationId xmlns:p14="http://schemas.microsoft.com/office/powerpoint/2010/main" val="419043591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標題及物件">
    <p:bg>
      <p:bgPr>
        <a:gradFill>
          <a:gsLst>
            <a:gs pos="46000">
              <a:schemeClr val="bg2">
                <a:tint val="97000"/>
                <a:hueMod val="92000"/>
                <a:satMod val="169000"/>
                <a:lumMod val="164000"/>
              </a:schemeClr>
            </a:gs>
            <a:gs pos="100000">
              <a:schemeClr val="tx2">
                <a:lumMod val="75000"/>
              </a:schemeClr>
            </a:gs>
          </a:gsLst>
          <a:lin ang="16200000" scaled="1"/>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24000" y="7200"/>
            <a:ext cx="10358400" cy="619200"/>
          </a:xfrm>
        </p:spPr>
        <p:txBody>
          <a:bodyPr vert="horz" lIns="91440" tIns="45720" rIns="91440" bIns="45720" rtlCol="0" anchor="ctr">
            <a:normAutofit/>
            <a:scene3d>
              <a:camera prst="orthographicFront"/>
              <a:lightRig rig="chilly" dir="t"/>
            </a:scene3d>
            <a:sp3d extrusionH="6350" contourW="6350" prstMaterial="plastic">
              <a:bevelT w="6350" h="12700"/>
            </a:sp3d>
          </a:bodyPr>
          <a:lstStyle>
            <a:lvl1pPr algn="l" defTabSz="914400" rtl="0" eaLnBrk="1" latinLnBrk="0" hangingPunct="1">
              <a:spcBef>
                <a:spcPct val="0"/>
              </a:spcBef>
              <a:buNone/>
              <a:defRPr lang="zh-TW" altLang="en-US" sz="3200" b="0" kern="1200">
                <a:ln w="6350">
                  <a:noFill/>
                </a:ln>
                <a:solidFill>
                  <a:schemeClr val="bg1"/>
                </a:solidFill>
                <a:effectLst/>
                <a:latin typeface="微軟正黑體" pitchFamily="34" charset="-120"/>
                <a:ea typeface="微軟正黑體" pitchFamily="34" charset="-120"/>
                <a:cs typeface="+mj-cs"/>
              </a:defRPr>
            </a:lvl1pPr>
          </a:lstStyle>
          <a:p>
            <a:r>
              <a:rPr lang="zh-TW" altLang="en-US" dirty="0"/>
              <a:t>按一下以編輯母片標題樣式</a:t>
            </a:r>
          </a:p>
        </p:txBody>
      </p:sp>
      <p:sp>
        <p:nvSpPr>
          <p:cNvPr id="3" name="內容版面配置區 2"/>
          <p:cNvSpPr>
            <a:spLocks noGrp="1"/>
          </p:cNvSpPr>
          <p:nvPr>
            <p:ph idx="1"/>
          </p:nvPr>
        </p:nvSpPr>
        <p:spPr>
          <a:xfrm>
            <a:off x="623392" y="1196752"/>
            <a:ext cx="10972800" cy="4680520"/>
          </a:xfrm>
        </p:spPr>
        <p:txBody>
          <a:bodyPr/>
          <a:lstStyle>
            <a:lvl1pPr marL="266700" indent="-266700" algn="l">
              <a:buSzPct val="110000"/>
              <a:buFontTx/>
              <a:buBlip>
                <a:blip r:embed="rId2"/>
              </a:buBlip>
              <a:defRPr sz="2400" b="1">
                <a:latin typeface="Calibri" panose="020F0502020204030204" pitchFamily="34" charset="0"/>
                <a:ea typeface="微軟正黑體" pitchFamily="34" charset="-120"/>
                <a:cs typeface="Times New Roman" pitchFamily="18" charset="0"/>
              </a:defRPr>
            </a:lvl1pPr>
            <a:lvl2pPr marL="622300" indent="-266700" algn="l">
              <a:buSzPct val="150000"/>
              <a:buFontTx/>
              <a:buBlip>
                <a:blip r:embed="rId3"/>
              </a:buBlip>
              <a:defRPr sz="2000">
                <a:latin typeface="Calibri" panose="020F0502020204030204" pitchFamily="34" charset="0"/>
                <a:ea typeface="微軟正黑體" pitchFamily="34" charset="-120"/>
                <a:cs typeface="Times New Roman" pitchFamily="18" charset="0"/>
              </a:defRPr>
            </a:lvl2pPr>
            <a:lvl3pPr marL="1079500" indent="-355600" algn="l">
              <a:buSzPct val="180000"/>
              <a:buFontTx/>
              <a:buBlip>
                <a:blip r:embed="rId4"/>
              </a:buBlip>
              <a:defRPr sz="1600">
                <a:latin typeface="Calibri" panose="020F0502020204030204" pitchFamily="34" charset="0"/>
                <a:ea typeface="+mj-ea"/>
                <a:cs typeface="Times New Roman" pitchFamily="18" charset="0"/>
              </a:defRPr>
            </a:lvl3pPr>
            <a:lvl4pPr marL="1435100" indent="-266700" algn="l">
              <a:buSzPct val="150000"/>
              <a:buFontTx/>
              <a:buBlip>
                <a:blip r:embed="rId5"/>
              </a:buBlip>
              <a:defRPr sz="1600">
                <a:latin typeface="Calibri" panose="020F0502020204030204" pitchFamily="34" charset="0"/>
                <a:ea typeface="+mj-ea"/>
                <a:cs typeface="Times New Roman" pitchFamily="18" charset="0"/>
              </a:defRPr>
            </a:lvl4pPr>
            <a:lvl5pPr marL="1790700" indent="-177800" algn="l">
              <a:buFontTx/>
              <a:buBlip>
                <a:blip r:embed="rId6"/>
              </a:buBlip>
              <a:defRPr sz="1600">
                <a:latin typeface="Calibri" panose="020F0502020204030204" pitchFamily="34" charset="0"/>
                <a:ea typeface="+mj-ea"/>
                <a:cs typeface="Times New Roman" pitchFamily="18" charset="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1234976" y="6356351"/>
            <a:ext cx="2844800" cy="365125"/>
          </a:xfrm>
        </p:spPr>
        <p:txBody>
          <a:bodyPr vert="horz" lIns="91440" tIns="45720" rIns="91440" bIns="45720" rtlCol="0" anchor="ctr"/>
          <a:lstStyle>
            <a:lvl1pPr marL="0" algn="r" defTabSz="914400" rtl="0" eaLnBrk="1" latinLnBrk="0" hangingPunct="1">
              <a:defRPr lang="zh-TW" altLang="en-US" sz="1200" kern="1200" smtClean="0">
                <a:solidFill>
                  <a:schemeClr val="bg1">
                    <a:lumMod val="85000"/>
                  </a:schemeClr>
                </a:solidFill>
                <a:latin typeface="+mn-lt"/>
                <a:ea typeface="+mn-ea"/>
                <a:cs typeface="+mn-cs"/>
              </a:defRPr>
            </a:lvl1pPr>
          </a:lstStyle>
          <a:p>
            <a:fld id="{A5F8708C-5E81-4586-B2D7-07A8E4F23372}" type="datetime1">
              <a:rPr lang="en-US" altLang="zh-TW" smtClean="0"/>
              <a:t>3/27/2024</a:t>
            </a:fld>
            <a:endParaRPr lang="en-US" altLang="zh-TW"/>
          </a:p>
        </p:txBody>
      </p:sp>
      <p:sp>
        <p:nvSpPr>
          <p:cNvPr id="5" name="頁尾版面配置區 4"/>
          <p:cNvSpPr>
            <a:spLocks noGrp="1"/>
          </p:cNvSpPr>
          <p:nvPr>
            <p:ph type="ftr" sz="quarter" idx="11"/>
          </p:nvPr>
        </p:nvSpPr>
        <p:spPr/>
        <p:txBody>
          <a:bodyPr vert="horz" lIns="91440" tIns="45720" rIns="91440" bIns="45720" rtlCol="0" anchor="ctr"/>
          <a:lstStyle>
            <a:lvl1pPr marL="0" algn="ctr" defTabSz="914400" rtl="0" eaLnBrk="1" latinLnBrk="0" hangingPunct="1">
              <a:defRPr lang="zh-TW" altLang="en-US" sz="1200" kern="1200" dirty="0">
                <a:solidFill>
                  <a:schemeClr val="bg1">
                    <a:lumMod val="85000"/>
                  </a:schemeClr>
                </a:solidFill>
                <a:latin typeface="+mn-lt"/>
                <a:ea typeface="+mn-ea"/>
                <a:cs typeface="+mn-cs"/>
              </a:defRPr>
            </a:lvl1pPr>
          </a:lstStyle>
          <a:p>
            <a:endParaRPr lang="zh-TW" altLang="en-US"/>
          </a:p>
        </p:txBody>
      </p:sp>
      <p:sp>
        <p:nvSpPr>
          <p:cNvPr id="6" name="投影片編號版面配置區 5"/>
          <p:cNvSpPr>
            <a:spLocks noGrp="1"/>
          </p:cNvSpPr>
          <p:nvPr>
            <p:ph type="sldNum" sz="quarter" idx="12"/>
          </p:nvPr>
        </p:nvSpPr>
        <p:spPr/>
        <p:txBody>
          <a:bodyPr/>
          <a:lstStyle/>
          <a:p>
            <a:fld id="{B0C996E8-7BC1-44D1-9407-422DEE20CBA7}" type="slidenum">
              <a:rPr lang="zh-TW" altLang="en-US" smtClean="0"/>
              <a:pPr/>
              <a:t>‹#›</a:t>
            </a:fld>
            <a:endParaRPr lang="zh-TW" altLang="en-US"/>
          </a:p>
        </p:txBody>
      </p:sp>
      <p:sp>
        <p:nvSpPr>
          <p:cNvPr id="8" name="文字版面配置區 48"/>
          <p:cNvSpPr>
            <a:spLocks noGrp="1"/>
          </p:cNvSpPr>
          <p:nvPr>
            <p:ph type="body" sz="quarter" idx="13"/>
          </p:nvPr>
        </p:nvSpPr>
        <p:spPr>
          <a:xfrm>
            <a:off x="623392" y="638978"/>
            <a:ext cx="7967133" cy="424732"/>
          </a:xfrm>
        </p:spPr>
        <p:txBody>
          <a:bodyPr vert="horz" lIns="91440" tIns="45720" rIns="91440" bIns="45720" rtlCol="0" anchor="ctr" anchorCtr="0">
            <a:spAutoFit/>
          </a:bodyPr>
          <a:lstStyle>
            <a:lvl1pPr marL="0" indent="0" algn="l" defTabSz="914400" rtl="0" eaLnBrk="1" latinLnBrk="0" hangingPunct="1">
              <a:spcBef>
                <a:spcPct val="20000"/>
              </a:spcBef>
              <a:buFont typeface="Arial" pitchFamily="34" charset="0"/>
              <a:buNone/>
              <a:defRPr lang="zh-TW" altLang="en-US" sz="2400" kern="1200" dirty="0" smtClean="0">
                <a:ln>
                  <a:noFill/>
                </a:ln>
                <a:solidFill>
                  <a:srgbClr val="FFFF00"/>
                </a:solidFill>
                <a:effectLst>
                  <a:outerShdw blurRad="25400" dist="12700" dir="2700000" algn="tl" rotWithShape="0">
                    <a:prstClr val="black">
                      <a:alpha val="40000"/>
                    </a:prstClr>
                  </a:outerShdw>
                </a:effectLst>
                <a:latin typeface="微軟正黑體" pitchFamily="34" charset="-120"/>
                <a:ea typeface="微軟正黑體" pitchFamily="34" charset="-120"/>
                <a:cs typeface="+mn-cs"/>
              </a:defRPr>
            </a:lvl1pPr>
          </a:lstStyle>
          <a:p>
            <a:pPr lvl="0"/>
            <a:r>
              <a:rPr lang="zh-TW" altLang="en-US" dirty="0"/>
              <a:t>按一下以編輯母片文字樣式</a:t>
            </a:r>
          </a:p>
        </p:txBody>
      </p:sp>
    </p:spTree>
    <p:extLst>
      <p:ext uri="{BB962C8B-B14F-4D97-AF65-F5344CB8AC3E}">
        <p14:creationId xmlns:p14="http://schemas.microsoft.com/office/powerpoint/2010/main" val="147727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lgn="l">
              <a:defRPr lang="zh-TW" altLang="en-US" smtClean="0">
                <a:solidFill>
                  <a:schemeClr val="bg2">
                    <a:lumMod val="50000"/>
                  </a:schemeClr>
                </a:solidFill>
              </a:defRPr>
            </a:lvl1pPr>
          </a:lstStyle>
          <a:p>
            <a:fld id="{5B85FF47-2E3D-4AC3-97D9-1D5D3E5127BA}" type="datetimeFigureOut">
              <a:rPr lang="en-US" altLang="zh-TW" smtClean="0"/>
              <a:pPr/>
              <a:t>3/27/2024</a:t>
            </a:fld>
            <a:endParaRPr lang="en-US" altLang="zh-TW"/>
          </a:p>
        </p:txBody>
      </p:sp>
      <p:sp>
        <p:nvSpPr>
          <p:cNvPr id="4" name="頁尾版面配置區 3"/>
          <p:cNvSpPr>
            <a:spLocks noGrp="1"/>
          </p:cNvSpPr>
          <p:nvPr>
            <p:ph type="ftr" sz="quarter" idx="11"/>
          </p:nvPr>
        </p:nvSpPr>
        <p:spPr/>
        <p:txBody>
          <a:bodyPr/>
          <a:lstStyle>
            <a:lvl1pPr>
              <a:defRPr>
                <a:solidFill>
                  <a:schemeClr val="bg2">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5" name="文字版面配置區 4"/>
          <p:cNvSpPr>
            <a:spLocks noGrp="1"/>
          </p:cNvSpPr>
          <p:nvPr>
            <p:ph type="body" sz="quarter" idx="12"/>
          </p:nvPr>
        </p:nvSpPr>
        <p:spPr>
          <a:xfrm>
            <a:off x="3581400" y="2941590"/>
            <a:ext cx="8458298" cy="576667"/>
          </a:xfrm>
        </p:spPr>
        <p:txBody>
          <a:bodyPr anchor="ctr" anchorCtr="0">
            <a:noAutofit/>
          </a:bodyPr>
          <a:lstStyle>
            <a:lvl1pPr marL="0" indent="0">
              <a:buNone/>
              <a:defRPr sz="3600">
                <a:solidFill>
                  <a:schemeClr val="bg1"/>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8" name="文字版面配置區 7"/>
          <p:cNvSpPr>
            <a:spLocks noGrp="1"/>
          </p:cNvSpPr>
          <p:nvPr>
            <p:ph type="body" sz="quarter" idx="13"/>
          </p:nvPr>
        </p:nvSpPr>
        <p:spPr>
          <a:xfrm>
            <a:off x="3581400" y="3505200"/>
            <a:ext cx="8458298" cy="427839"/>
          </a:xfrm>
        </p:spPr>
        <p:txBody>
          <a:bodyPr>
            <a:noAutofit/>
          </a:bodyPr>
          <a:lstStyle>
            <a:lvl1pPr marL="0" indent="0">
              <a:buNone/>
              <a:defRPr sz="2800">
                <a:solidFill>
                  <a:schemeClr val="accent1">
                    <a:lumMod val="20000"/>
                    <a:lumOff val="80000"/>
                  </a:schemeClr>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9" name="橢圓 8"/>
          <p:cNvSpPr/>
          <p:nvPr userDrawn="1"/>
        </p:nvSpPr>
        <p:spPr>
          <a:xfrm>
            <a:off x="11528688" y="6450620"/>
            <a:ext cx="576999" cy="327417"/>
          </a:xfrm>
          <a:prstGeom prst="ellipse">
            <a:avLst/>
          </a:prstGeom>
          <a:solidFill>
            <a:schemeClr val="bg1"/>
          </a:solidFill>
          <a:ln>
            <a:noFill/>
          </a:ln>
          <a:effectLst>
            <a:innerShdw blurRad="63500" dist="50800" dir="12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3"/>
          <p:cNvSpPr txBox="1">
            <a:spLocks/>
          </p:cNvSpPr>
          <p:nvPr userDrawn="1"/>
        </p:nvSpPr>
        <p:spPr>
          <a:xfrm>
            <a:off x="11632382" y="6431766"/>
            <a:ext cx="407316" cy="365125"/>
          </a:xfrm>
          <a:prstGeom prst="rect">
            <a:avLst/>
          </a:prstGeom>
        </p:spPr>
        <p:txBody>
          <a:bodyPr vert="horz" lIns="91440" tIns="45720" rIns="91440" bIns="45720" rtlCol="0" anchor="ctr"/>
          <a:lstStyle>
            <a:defPPr>
              <a:defRPr lang="zh-TW"/>
            </a:defPPr>
            <a:lvl1pPr marL="0" algn="r" defTabSz="914400" rtl="0" eaLnBrk="1" latinLnBrk="0" hangingPunct="1">
              <a:defRPr lang="zh-TW"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6E9E84-0AFC-45AC-B756-378B93D9B12E}" type="slidenum">
              <a:rPr lang="en-US" altLang="zh-TW" smtClean="0">
                <a:solidFill>
                  <a:schemeClr val="bg2">
                    <a:lumMod val="50000"/>
                  </a:schemeClr>
                </a:solidFill>
              </a:rPr>
              <a:pPr algn="ctr"/>
              <a:t>‹#›</a:t>
            </a:fld>
            <a:endParaRPr lang="en-US" altLang="zh-TW" dirty="0">
              <a:solidFill>
                <a:schemeClr val="bg2">
                  <a:lumMod val="50000"/>
                </a:schemeClr>
              </a:solidFill>
            </a:endParaRPr>
          </a:p>
        </p:txBody>
      </p:sp>
    </p:spTree>
    <p:extLst>
      <p:ext uri="{BB962C8B-B14F-4D97-AF65-F5344CB8AC3E}">
        <p14:creationId xmlns:p14="http://schemas.microsoft.com/office/powerpoint/2010/main" val="4261591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lgn="l">
              <a:defRPr lang="zh-TW" altLang="en-US" smtClean="0">
                <a:solidFill>
                  <a:schemeClr val="bg2">
                    <a:lumMod val="50000"/>
                  </a:schemeClr>
                </a:solidFill>
              </a:defRPr>
            </a:lvl1pPr>
          </a:lstStyle>
          <a:p>
            <a:fld id="{5B85FF47-2E3D-4AC3-97D9-1D5D3E5127BA}" type="datetimeFigureOut">
              <a:rPr lang="en-US" altLang="zh-TW" smtClean="0"/>
              <a:pPr/>
              <a:t>3/27/2024</a:t>
            </a:fld>
            <a:endParaRPr lang="en-US" altLang="zh-TW"/>
          </a:p>
        </p:txBody>
      </p:sp>
      <p:sp>
        <p:nvSpPr>
          <p:cNvPr id="4" name="頁尾版面配置區 3"/>
          <p:cNvSpPr>
            <a:spLocks noGrp="1"/>
          </p:cNvSpPr>
          <p:nvPr>
            <p:ph type="ftr" sz="quarter" idx="11"/>
          </p:nvPr>
        </p:nvSpPr>
        <p:spPr/>
        <p:txBody>
          <a:bodyPr/>
          <a:lstStyle>
            <a:lvl1pPr>
              <a:defRPr>
                <a:solidFill>
                  <a:schemeClr val="bg2">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5" name="文字版面配置區 4"/>
          <p:cNvSpPr>
            <a:spLocks noGrp="1"/>
          </p:cNvSpPr>
          <p:nvPr>
            <p:ph type="body" sz="quarter" idx="12"/>
          </p:nvPr>
        </p:nvSpPr>
        <p:spPr>
          <a:xfrm>
            <a:off x="1583326" y="28932"/>
            <a:ext cx="9342340" cy="546100"/>
          </a:xfrm>
        </p:spPr>
        <p:txBody>
          <a:bodyPr anchor="ctr" anchorCtr="0"/>
          <a:lstStyle>
            <a:lvl1pPr marL="0" indent="0">
              <a:buNone/>
              <a:defRPr>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8" name="文字版面配置區 7"/>
          <p:cNvSpPr>
            <a:spLocks noGrp="1"/>
          </p:cNvSpPr>
          <p:nvPr>
            <p:ph type="body" sz="quarter" idx="13"/>
          </p:nvPr>
        </p:nvSpPr>
        <p:spPr>
          <a:xfrm>
            <a:off x="1583326" y="584653"/>
            <a:ext cx="9342340" cy="405161"/>
          </a:xfrm>
        </p:spPr>
        <p:txBody>
          <a:bodyPr>
            <a:normAutofit/>
          </a:bodyPr>
          <a:lstStyle>
            <a:lvl1pPr marL="0" indent="0">
              <a:buNone/>
              <a:defRPr sz="2400">
                <a:solidFill>
                  <a:schemeClr val="accent5">
                    <a:lumMod val="75000"/>
                  </a:schemeClr>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9" name="橢圓 8"/>
          <p:cNvSpPr/>
          <p:nvPr userDrawn="1"/>
        </p:nvSpPr>
        <p:spPr>
          <a:xfrm>
            <a:off x="11528688" y="6450620"/>
            <a:ext cx="576999" cy="327417"/>
          </a:xfrm>
          <a:prstGeom prst="ellipse">
            <a:avLst/>
          </a:prstGeom>
          <a:solidFill>
            <a:schemeClr val="bg1"/>
          </a:solidFill>
          <a:ln>
            <a:noFill/>
          </a:ln>
          <a:effectLst>
            <a:innerShdw blurRad="63500" dist="50800" dir="12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3"/>
          <p:cNvSpPr txBox="1">
            <a:spLocks/>
          </p:cNvSpPr>
          <p:nvPr userDrawn="1"/>
        </p:nvSpPr>
        <p:spPr>
          <a:xfrm>
            <a:off x="11632382" y="6431766"/>
            <a:ext cx="407316" cy="365125"/>
          </a:xfrm>
          <a:prstGeom prst="rect">
            <a:avLst/>
          </a:prstGeom>
        </p:spPr>
        <p:txBody>
          <a:bodyPr vert="horz" lIns="91440" tIns="45720" rIns="91440" bIns="45720" rtlCol="0" anchor="ctr"/>
          <a:lstStyle>
            <a:defPPr>
              <a:defRPr lang="zh-TW"/>
            </a:defPPr>
            <a:lvl1pPr marL="0" algn="r" defTabSz="914400" rtl="0" eaLnBrk="1" latinLnBrk="0" hangingPunct="1">
              <a:defRPr lang="zh-TW"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6E9E84-0AFC-45AC-B756-378B93D9B12E}" type="slidenum">
              <a:rPr lang="en-US" altLang="zh-TW" smtClean="0">
                <a:solidFill>
                  <a:schemeClr val="bg2">
                    <a:lumMod val="50000"/>
                  </a:schemeClr>
                </a:solidFill>
              </a:rPr>
              <a:pPr algn="ctr"/>
              <a:t>‹#›</a:t>
            </a:fld>
            <a:endParaRPr lang="en-US" altLang="zh-TW" dirty="0">
              <a:solidFill>
                <a:schemeClr val="bg2">
                  <a:lumMod val="50000"/>
                </a:schemeClr>
              </a:solidFill>
            </a:endParaRPr>
          </a:p>
        </p:txBody>
      </p:sp>
    </p:spTree>
    <p:extLst>
      <p:ext uri="{BB962C8B-B14F-4D97-AF65-F5344CB8AC3E}">
        <p14:creationId xmlns:p14="http://schemas.microsoft.com/office/powerpoint/2010/main" val="1445249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lgn="l">
              <a:defRPr lang="zh-TW" altLang="en-US" smtClean="0">
                <a:solidFill>
                  <a:schemeClr val="bg2">
                    <a:lumMod val="50000"/>
                  </a:schemeClr>
                </a:solidFill>
              </a:defRPr>
            </a:lvl1pPr>
          </a:lstStyle>
          <a:p>
            <a:fld id="{5B85FF47-2E3D-4AC3-97D9-1D5D3E5127BA}" type="datetimeFigureOut">
              <a:rPr lang="en-US" altLang="zh-TW" smtClean="0"/>
              <a:pPr/>
              <a:t>3/27/2024</a:t>
            </a:fld>
            <a:endParaRPr lang="en-US" altLang="zh-TW"/>
          </a:p>
        </p:txBody>
      </p:sp>
      <p:sp>
        <p:nvSpPr>
          <p:cNvPr id="4" name="頁尾版面配置區 3"/>
          <p:cNvSpPr>
            <a:spLocks noGrp="1"/>
          </p:cNvSpPr>
          <p:nvPr>
            <p:ph type="ftr" sz="quarter" idx="11"/>
          </p:nvPr>
        </p:nvSpPr>
        <p:spPr/>
        <p:txBody>
          <a:bodyPr/>
          <a:lstStyle>
            <a:lvl1pPr>
              <a:defRPr>
                <a:solidFill>
                  <a:schemeClr val="bg2">
                    <a:lumMod val="50000"/>
                  </a:schemeClr>
                </a:solidFill>
                <a:latin typeface="微軟正黑體" panose="020B0604030504040204" pitchFamily="34" charset="-120"/>
                <a:ea typeface="微軟正黑體" panose="020B0604030504040204" pitchFamily="34" charset="-120"/>
              </a:defRPr>
            </a:lvl1pPr>
          </a:lstStyle>
          <a:p>
            <a:endParaRPr lang="zh-TW" altLang="en-US" dirty="0"/>
          </a:p>
        </p:txBody>
      </p:sp>
      <p:sp>
        <p:nvSpPr>
          <p:cNvPr id="5" name="文字版面配置區 4"/>
          <p:cNvSpPr>
            <a:spLocks noGrp="1"/>
          </p:cNvSpPr>
          <p:nvPr>
            <p:ph type="body" sz="quarter" idx="12"/>
          </p:nvPr>
        </p:nvSpPr>
        <p:spPr>
          <a:xfrm>
            <a:off x="1583326" y="28932"/>
            <a:ext cx="9342340" cy="546100"/>
          </a:xfrm>
        </p:spPr>
        <p:txBody>
          <a:bodyPr anchor="ctr" anchorCtr="0"/>
          <a:lstStyle>
            <a:lvl1pPr marL="0" indent="0">
              <a:buNone/>
              <a:defRPr>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8" name="文字版面配置區 7"/>
          <p:cNvSpPr>
            <a:spLocks noGrp="1"/>
          </p:cNvSpPr>
          <p:nvPr>
            <p:ph type="body" sz="quarter" idx="13"/>
          </p:nvPr>
        </p:nvSpPr>
        <p:spPr>
          <a:xfrm>
            <a:off x="1583326" y="584653"/>
            <a:ext cx="9342340" cy="405161"/>
          </a:xfrm>
        </p:spPr>
        <p:txBody>
          <a:bodyPr>
            <a:normAutofit/>
          </a:bodyPr>
          <a:lstStyle>
            <a:lvl1pPr marL="0" indent="0">
              <a:buNone/>
              <a:defRPr sz="2400">
                <a:solidFill>
                  <a:schemeClr val="accent5">
                    <a:lumMod val="75000"/>
                  </a:schemeClr>
                </a:solidFill>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
        <p:nvSpPr>
          <p:cNvPr id="9" name="橢圓 8"/>
          <p:cNvSpPr/>
          <p:nvPr userDrawn="1"/>
        </p:nvSpPr>
        <p:spPr>
          <a:xfrm>
            <a:off x="11557263" y="6450620"/>
            <a:ext cx="576999" cy="327417"/>
          </a:xfrm>
          <a:prstGeom prst="ellipse">
            <a:avLst/>
          </a:prstGeom>
          <a:solidFill>
            <a:schemeClr val="bg1"/>
          </a:solidFill>
          <a:ln>
            <a:noFill/>
          </a:ln>
          <a:effectLst>
            <a:innerShdw blurRad="63500" dist="50800" dir="12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3"/>
          <p:cNvSpPr txBox="1">
            <a:spLocks/>
          </p:cNvSpPr>
          <p:nvPr userDrawn="1"/>
        </p:nvSpPr>
        <p:spPr>
          <a:xfrm>
            <a:off x="11660957" y="6431766"/>
            <a:ext cx="407316" cy="365125"/>
          </a:xfrm>
          <a:prstGeom prst="rect">
            <a:avLst/>
          </a:prstGeom>
        </p:spPr>
        <p:txBody>
          <a:bodyPr vert="horz" lIns="91440" tIns="45720" rIns="91440" bIns="45720" rtlCol="0" anchor="ctr"/>
          <a:lstStyle>
            <a:defPPr>
              <a:defRPr lang="zh-TW"/>
            </a:defPPr>
            <a:lvl1pPr marL="0" algn="r" defTabSz="914400" rtl="0" eaLnBrk="1" latinLnBrk="0" hangingPunct="1">
              <a:defRPr lang="zh-TW"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6E9E84-0AFC-45AC-B756-378B93D9B12E}" type="slidenum">
              <a:rPr lang="en-US" altLang="zh-TW" smtClean="0">
                <a:solidFill>
                  <a:schemeClr val="bg2">
                    <a:lumMod val="50000"/>
                  </a:schemeClr>
                </a:solidFill>
              </a:rPr>
              <a:pPr algn="ctr"/>
              <a:t>‹#›</a:t>
            </a:fld>
            <a:endParaRPr lang="en-US" altLang="zh-TW" dirty="0">
              <a:solidFill>
                <a:schemeClr val="bg2">
                  <a:lumMod val="50000"/>
                </a:schemeClr>
              </a:solidFill>
            </a:endParaRPr>
          </a:p>
        </p:txBody>
      </p:sp>
      <p:sp>
        <p:nvSpPr>
          <p:cNvPr id="7" name="文字版面配置區 6"/>
          <p:cNvSpPr>
            <a:spLocks noGrp="1"/>
          </p:cNvSpPr>
          <p:nvPr>
            <p:ph type="body" sz="quarter" idx="14"/>
          </p:nvPr>
        </p:nvSpPr>
        <p:spPr>
          <a:xfrm>
            <a:off x="517508" y="1084083"/>
            <a:ext cx="11369691" cy="5272268"/>
          </a:xfrm>
        </p:spPr>
        <p:txBody>
          <a:bodyPr/>
          <a:lstStyle>
            <a:lvl1pPr marL="228600" indent="-228600">
              <a:buSzPct val="70000"/>
              <a:buFontTx/>
              <a:buBlip>
                <a:blip r:embed="rId3"/>
              </a:buBlip>
              <a:defRPr sz="2400">
                <a:latin typeface="+mn-lt"/>
                <a:ea typeface="微軟正黑體" panose="020B0604030504040204" pitchFamily="34" charset="-120"/>
              </a:defRPr>
            </a:lvl1pPr>
            <a:lvl2pPr marL="447675" indent="-266700">
              <a:buSzPct val="80000"/>
              <a:buFontTx/>
              <a:buBlip>
                <a:blip r:embed="rId4"/>
              </a:buBlip>
              <a:defRPr sz="2000">
                <a:latin typeface="微軟正黑體" panose="020B0604030504040204" pitchFamily="34" charset="-120"/>
                <a:ea typeface="微軟正黑體" panose="020B0604030504040204" pitchFamily="34" charset="-120"/>
              </a:defRPr>
            </a:lvl2pPr>
            <a:lvl3pPr marL="631825" indent="-188913">
              <a:buSzPct val="75000"/>
              <a:buFontTx/>
              <a:buBlip>
                <a:blip r:embed="rId5"/>
              </a:buBlip>
              <a:defRPr sz="1800">
                <a:latin typeface="微軟正黑體" panose="020B0604030504040204" pitchFamily="34" charset="-120"/>
                <a:ea typeface="微軟正黑體" panose="020B0604030504040204" pitchFamily="34" charset="-120"/>
              </a:defRPr>
            </a:lvl3pPr>
            <a:lvl4pPr marL="811213" indent="-179388">
              <a:buSzPct val="70000"/>
              <a:buFontTx/>
              <a:buBlip>
                <a:blip r:embed="rId6"/>
              </a:buBlip>
              <a:defRPr>
                <a:latin typeface="微軟正黑體" panose="020B0604030504040204" pitchFamily="34" charset="-120"/>
                <a:ea typeface="微軟正黑體" panose="020B0604030504040204" pitchFamily="34" charset="-120"/>
              </a:defRPr>
            </a:lvl4pPr>
            <a:lvl5pPr marL="990600" indent="-179388">
              <a:buSzPct val="75000"/>
              <a:buFontTx/>
              <a:buBlip>
                <a:blip r:embed="rId7"/>
              </a:buBlip>
              <a:defRPr sz="1600">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426946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vert="horz" lIns="91440" tIns="45720" rIns="91440" bIns="45720" rtlCol="0" anchor="ctr"/>
          <a:lstStyle>
            <a:lvl1pPr>
              <a:defRPr lang="zh-TW" altLang="en-US" smtClean="0">
                <a:solidFill>
                  <a:schemeClr val="bg2">
                    <a:lumMod val="50000"/>
                  </a:schemeClr>
                </a:solidFill>
              </a:defRPr>
            </a:lvl1pPr>
          </a:lstStyle>
          <a:p>
            <a:fld id="{5B85FF47-2E3D-4AC3-97D9-1D5D3E5127BA}" type="datetimeFigureOut">
              <a:rPr lang="en-US" altLang="zh-TW" smtClean="0"/>
              <a:pPr/>
              <a:t>3/27/2024</a:t>
            </a:fld>
            <a:endParaRPr lang="en-US" altLang="zh-TW"/>
          </a:p>
        </p:txBody>
      </p:sp>
      <p:sp>
        <p:nvSpPr>
          <p:cNvPr id="4" name="頁尾版面配置區 3"/>
          <p:cNvSpPr>
            <a:spLocks noGrp="1"/>
          </p:cNvSpPr>
          <p:nvPr>
            <p:ph type="ftr" sz="quarter" idx="11"/>
          </p:nvPr>
        </p:nvSpPr>
        <p:spPr/>
        <p:txBody>
          <a:bodyPr vert="horz" lIns="91440" tIns="45720" rIns="91440" bIns="45720" rtlCol="0" anchor="ctr"/>
          <a:lstStyle>
            <a:lvl1pPr>
              <a:defRPr lang="zh-TW" altLang="en-US">
                <a:solidFill>
                  <a:schemeClr val="bg2">
                    <a:lumMod val="50000"/>
                  </a:schemeClr>
                </a:solidFill>
                <a:latin typeface="微軟正黑體" panose="020B0604030504040204" pitchFamily="34" charset="-120"/>
                <a:ea typeface="微軟正黑體" panose="020B0604030504040204" pitchFamily="34" charset="-120"/>
              </a:defRPr>
            </a:lvl1pPr>
          </a:lstStyle>
          <a:p>
            <a:endParaRPr lang="zh-TW" altLang="en-US"/>
          </a:p>
        </p:txBody>
      </p:sp>
      <p:sp>
        <p:nvSpPr>
          <p:cNvPr id="5" name="投影片編號版面配置區 4"/>
          <p:cNvSpPr>
            <a:spLocks noGrp="1"/>
          </p:cNvSpPr>
          <p:nvPr>
            <p:ph type="sldNum" sz="quarter" idx="12"/>
          </p:nvPr>
        </p:nvSpPr>
        <p:spPr>
          <a:xfrm>
            <a:off x="11740244" y="6356350"/>
            <a:ext cx="389164" cy="365125"/>
          </a:xfrm>
        </p:spPr>
        <p:txBody>
          <a:bodyPr vert="horz" lIns="91440" tIns="45720" rIns="91440" bIns="45720" rtlCol="0" anchor="ctr"/>
          <a:lstStyle>
            <a:lvl1pPr>
              <a:defRPr lang="zh-TW" altLang="en-US" smtClean="0">
                <a:solidFill>
                  <a:schemeClr val="bg2">
                    <a:lumMod val="50000"/>
                  </a:schemeClr>
                </a:solidFill>
              </a:defRPr>
            </a:lvl1pPr>
          </a:lstStyle>
          <a:p>
            <a:pPr algn="ctr"/>
            <a:fld id="{1C6E9E84-0AFC-45AC-B756-378B93D9B12E}" type="slidenum">
              <a:rPr lang="en-US" altLang="zh-TW" smtClean="0"/>
              <a:pPr algn="ctr"/>
              <a:t>‹#›</a:t>
            </a:fld>
            <a:endParaRPr lang="en-US" altLang="zh-TW"/>
          </a:p>
        </p:txBody>
      </p:sp>
      <p:sp>
        <p:nvSpPr>
          <p:cNvPr id="7" name="文字版面配置區 6"/>
          <p:cNvSpPr>
            <a:spLocks noGrp="1"/>
          </p:cNvSpPr>
          <p:nvPr>
            <p:ph type="body" sz="quarter" idx="13"/>
          </p:nvPr>
        </p:nvSpPr>
        <p:spPr>
          <a:xfrm>
            <a:off x="7219950" y="1028700"/>
            <a:ext cx="3800475" cy="1628775"/>
          </a:xfrm>
        </p:spPr>
        <p:txBody>
          <a:bodyPr>
            <a:normAutofit/>
          </a:bodyPr>
          <a:lstStyle>
            <a:lvl1pPr marL="0" indent="0" algn="ctr">
              <a:buFontTx/>
              <a:buNone/>
              <a:defRPr sz="5000">
                <a:latin typeface="微軟正黑體" panose="020B0604030504040204" pitchFamily="34" charset="-120"/>
                <a:ea typeface="微軟正黑體" panose="020B0604030504040204" pitchFamily="34" charset="-120"/>
              </a:defRPr>
            </a:lvl1pPr>
          </a:lstStyle>
          <a:p>
            <a:pPr lvl="0"/>
            <a:r>
              <a:rPr lang="zh-TW" altLang="en-US" dirty="0"/>
              <a:t>編輯母片文字樣式</a:t>
            </a:r>
          </a:p>
        </p:txBody>
      </p:sp>
    </p:spTree>
    <p:extLst>
      <p:ext uri="{BB962C8B-B14F-4D97-AF65-F5344CB8AC3E}">
        <p14:creationId xmlns:p14="http://schemas.microsoft.com/office/powerpoint/2010/main" val="121066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標題及物件">
    <p:bg>
      <p:bgPr>
        <a:gradFill>
          <a:gsLst>
            <a:gs pos="46000">
              <a:schemeClr val="bg2">
                <a:tint val="97000"/>
                <a:hueMod val="92000"/>
                <a:satMod val="169000"/>
                <a:lumMod val="164000"/>
              </a:schemeClr>
            </a:gs>
            <a:gs pos="100000">
              <a:schemeClr val="tx2">
                <a:lumMod val="75000"/>
              </a:schemeClr>
            </a:gs>
          </a:gsLst>
          <a:lin ang="16200000" scaled="1"/>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24000" y="7200"/>
            <a:ext cx="10358400" cy="619200"/>
          </a:xfrm>
        </p:spPr>
        <p:txBody>
          <a:bodyPr vert="horz" lIns="91440" tIns="45720" rIns="91440" bIns="45720" rtlCol="0" anchor="ctr">
            <a:normAutofit/>
            <a:scene3d>
              <a:camera prst="orthographicFront"/>
              <a:lightRig rig="chilly" dir="t"/>
            </a:scene3d>
            <a:sp3d extrusionH="6350" contourW="6350" prstMaterial="plastic">
              <a:bevelT w="6350" h="12700"/>
            </a:sp3d>
          </a:bodyPr>
          <a:lstStyle>
            <a:lvl1pPr algn="l" defTabSz="914400" rtl="0" eaLnBrk="1" latinLnBrk="0" hangingPunct="1">
              <a:spcBef>
                <a:spcPct val="0"/>
              </a:spcBef>
              <a:buNone/>
              <a:defRPr lang="zh-TW" altLang="en-US" sz="3200" b="0" kern="1200">
                <a:ln w="6350">
                  <a:noFill/>
                </a:ln>
                <a:solidFill>
                  <a:schemeClr val="bg1"/>
                </a:solidFill>
                <a:effectLst/>
                <a:latin typeface="微軟正黑體" pitchFamily="34" charset="-120"/>
                <a:ea typeface="微軟正黑體" pitchFamily="34" charset="-120"/>
                <a:cs typeface="+mj-cs"/>
              </a:defRPr>
            </a:lvl1pPr>
          </a:lstStyle>
          <a:p>
            <a:r>
              <a:rPr lang="zh-TW" altLang="en-US" dirty="0"/>
              <a:t>按一下以編輯母片標題樣式</a:t>
            </a:r>
          </a:p>
        </p:txBody>
      </p:sp>
      <p:sp>
        <p:nvSpPr>
          <p:cNvPr id="3" name="內容版面配置區 2"/>
          <p:cNvSpPr>
            <a:spLocks noGrp="1"/>
          </p:cNvSpPr>
          <p:nvPr>
            <p:ph idx="1"/>
          </p:nvPr>
        </p:nvSpPr>
        <p:spPr>
          <a:xfrm>
            <a:off x="623392" y="1196752"/>
            <a:ext cx="10972800" cy="4680520"/>
          </a:xfrm>
        </p:spPr>
        <p:txBody>
          <a:bodyPr/>
          <a:lstStyle>
            <a:lvl1pPr marL="266700" indent="-266700" algn="l">
              <a:buSzPct val="110000"/>
              <a:buFontTx/>
              <a:buBlip>
                <a:blip r:embed="rId2"/>
              </a:buBlip>
              <a:defRPr sz="2400" b="1">
                <a:latin typeface="Calibri" panose="020F0502020204030204" pitchFamily="34" charset="0"/>
                <a:ea typeface="微軟正黑體" pitchFamily="34" charset="-120"/>
                <a:cs typeface="Times New Roman" pitchFamily="18" charset="0"/>
              </a:defRPr>
            </a:lvl1pPr>
            <a:lvl2pPr marL="622300" indent="-266700" algn="l">
              <a:buSzPct val="150000"/>
              <a:buFontTx/>
              <a:buBlip>
                <a:blip r:embed="rId3"/>
              </a:buBlip>
              <a:defRPr sz="2000">
                <a:latin typeface="Calibri" panose="020F0502020204030204" pitchFamily="34" charset="0"/>
                <a:ea typeface="微軟正黑體" pitchFamily="34" charset="-120"/>
                <a:cs typeface="Times New Roman" pitchFamily="18" charset="0"/>
              </a:defRPr>
            </a:lvl2pPr>
            <a:lvl3pPr marL="1079500" indent="-355600" algn="l">
              <a:buSzPct val="180000"/>
              <a:buFontTx/>
              <a:buBlip>
                <a:blip r:embed="rId4"/>
              </a:buBlip>
              <a:defRPr sz="1600">
                <a:latin typeface="Calibri" panose="020F0502020204030204" pitchFamily="34" charset="0"/>
                <a:ea typeface="+mj-ea"/>
                <a:cs typeface="Times New Roman" pitchFamily="18" charset="0"/>
              </a:defRPr>
            </a:lvl3pPr>
            <a:lvl4pPr marL="1435100" indent="-266700" algn="l">
              <a:buSzPct val="150000"/>
              <a:buFontTx/>
              <a:buBlip>
                <a:blip r:embed="rId5"/>
              </a:buBlip>
              <a:defRPr sz="1600">
                <a:latin typeface="Calibri" panose="020F0502020204030204" pitchFamily="34" charset="0"/>
                <a:ea typeface="+mj-ea"/>
                <a:cs typeface="Times New Roman" pitchFamily="18" charset="0"/>
              </a:defRPr>
            </a:lvl4pPr>
            <a:lvl5pPr marL="1790700" indent="-177800" algn="l">
              <a:buFontTx/>
              <a:buBlip>
                <a:blip r:embed="rId6"/>
              </a:buBlip>
              <a:defRPr sz="1600">
                <a:latin typeface="Calibri" panose="020F0502020204030204" pitchFamily="34" charset="0"/>
                <a:ea typeface="+mj-ea"/>
                <a:cs typeface="Times New Roman" pitchFamily="18" charset="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1234976" y="6356351"/>
            <a:ext cx="2844800" cy="365125"/>
          </a:xfrm>
        </p:spPr>
        <p:txBody>
          <a:bodyPr vert="horz" lIns="91440" tIns="45720" rIns="91440" bIns="45720" rtlCol="0" anchor="ctr"/>
          <a:lstStyle>
            <a:lvl1pPr marL="0" algn="r" defTabSz="914400" rtl="0" eaLnBrk="1" latinLnBrk="0" hangingPunct="1">
              <a:defRPr lang="zh-TW" altLang="en-US" sz="1200" kern="1200" smtClean="0">
                <a:solidFill>
                  <a:schemeClr val="bg1">
                    <a:lumMod val="85000"/>
                  </a:schemeClr>
                </a:solidFill>
                <a:latin typeface="+mn-lt"/>
                <a:ea typeface="+mn-ea"/>
                <a:cs typeface="+mn-cs"/>
              </a:defRPr>
            </a:lvl1pPr>
          </a:lstStyle>
          <a:p>
            <a:fld id="{2F2B2FCF-CD10-49D3-8EA3-EE2BC20934F6}" type="datetime1">
              <a:rPr lang="zh-TW" altLang="en-US" smtClean="0"/>
              <a:t>2024/3/27</a:t>
            </a:fld>
            <a:endParaRPr lang="en-US" altLang="zh-TW"/>
          </a:p>
        </p:txBody>
      </p:sp>
      <p:sp>
        <p:nvSpPr>
          <p:cNvPr id="5" name="頁尾版面配置區 4"/>
          <p:cNvSpPr>
            <a:spLocks noGrp="1"/>
          </p:cNvSpPr>
          <p:nvPr>
            <p:ph type="ftr" sz="quarter" idx="11"/>
          </p:nvPr>
        </p:nvSpPr>
        <p:spPr/>
        <p:txBody>
          <a:bodyPr vert="horz" lIns="91440" tIns="45720" rIns="91440" bIns="45720" rtlCol="0" anchor="ctr"/>
          <a:lstStyle>
            <a:lvl1pPr marL="0" algn="ctr" defTabSz="914400" rtl="0" eaLnBrk="1" latinLnBrk="0" hangingPunct="1">
              <a:defRPr lang="zh-TW" altLang="en-US" sz="1200" kern="1200" dirty="0">
                <a:solidFill>
                  <a:schemeClr val="bg1">
                    <a:lumMod val="85000"/>
                  </a:schemeClr>
                </a:solidFill>
                <a:latin typeface="+mn-lt"/>
                <a:ea typeface="+mn-ea"/>
                <a:cs typeface="+mn-cs"/>
              </a:defRPr>
            </a:lvl1pPr>
          </a:lstStyle>
          <a:p>
            <a:endParaRPr lang="zh-TW" altLang="en-US"/>
          </a:p>
        </p:txBody>
      </p:sp>
      <p:sp>
        <p:nvSpPr>
          <p:cNvPr id="6" name="投影片編號版面配置區 5"/>
          <p:cNvSpPr>
            <a:spLocks noGrp="1"/>
          </p:cNvSpPr>
          <p:nvPr>
            <p:ph type="sldNum" sz="quarter" idx="12"/>
          </p:nvPr>
        </p:nvSpPr>
        <p:spPr/>
        <p:txBody>
          <a:bodyPr/>
          <a:lstStyle/>
          <a:p>
            <a:fld id="{B0C996E8-7BC1-44D1-9407-422DEE20CBA7}" type="slidenum">
              <a:rPr lang="zh-TW" altLang="en-US" smtClean="0"/>
              <a:pPr/>
              <a:t>‹#›</a:t>
            </a:fld>
            <a:endParaRPr lang="zh-TW" altLang="en-US"/>
          </a:p>
        </p:txBody>
      </p:sp>
      <p:sp>
        <p:nvSpPr>
          <p:cNvPr id="8" name="文字版面配置區 48"/>
          <p:cNvSpPr>
            <a:spLocks noGrp="1"/>
          </p:cNvSpPr>
          <p:nvPr>
            <p:ph type="body" sz="quarter" idx="13"/>
          </p:nvPr>
        </p:nvSpPr>
        <p:spPr>
          <a:xfrm>
            <a:off x="623392" y="638978"/>
            <a:ext cx="7967133" cy="424732"/>
          </a:xfrm>
        </p:spPr>
        <p:txBody>
          <a:bodyPr vert="horz" lIns="91440" tIns="45720" rIns="91440" bIns="45720" rtlCol="0" anchor="ctr" anchorCtr="0">
            <a:spAutoFit/>
          </a:bodyPr>
          <a:lstStyle>
            <a:lvl1pPr marL="0" indent="0" algn="l" defTabSz="914400" rtl="0" eaLnBrk="1" latinLnBrk="0" hangingPunct="1">
              <a:spcBef>
                <a:spcPct val="20000"/>
              </a:spcBef>
              <a:buFont typeface="Arial" pitchFamily="34" charset="0"/>
              <a:buNone/>
              <a:defRPr lang="zh-TW" altLang="en-US" sz="2400" kern="1200" dirty="0" smtClean="0">
                <a:ln>
                  <a:noFill/>
                </a:ln>
                <a:solidFill>
                  <a:srgbClr val="FFFF00"/>
                </a:solidFill>
                <a:effectLst>
                  <a:outerShdw blurRad="25400" dist="12700" dir="2700000" algn="tl" rotWithShape="0">
                    <a:prstClr val="black">
                      <a:alpha val="40000"/>
                    </a:prstClr>
                  </a:outerShdw>
                </a:effectLst>
                <a:latin typeface="微軟正黑體" pitchFamily="34" charset="-120"/>
                <a:ea typeface="微軟正黑體" pitchFamily="34" charset="-120"/>
                <a:cs typeface="+mn-cs"/>
              </a:defRPr>
            </a:lvl1pPr>
          </a:lstStyle>
          <a:p>
            <a:pPr lvl="0"/>
            <a:r>
              <a:rPr lang="zh-TW" altLang="en-US" dirty="0"/>
              <a:t>按一下以編輯母片文字樣式</a:t>
            </a:r>
          </a:p>
        </p:txBody>
      </p:sp>
    </p:spTree>
    <p:extLst>
      <p:ext uri="{BB962C8B-B14F-4D97-AF65-F5344CB8AC3E}">
        <p14:creationId xmlns:p14="http://schemas.microsoft.com/office/powerpoint/2010/main" val="160753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4BA1EC3-1176-42EA-A765-054AEBEB0D4E}" type="datetimeFigureOut">
              <a:rPr lang="zh-TW" altLang="en-US" smtClean="0"/>
              <a:t>2024/3/27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F363557-2FC5-44C0-B2BB-49EC755A3ACE}" type="slidenum">
              <a:rPr lang="zh-TW" altLang="en-US" smtClean="0"/>
              <a:t>‹#›</a:t>
            </a:fld>
            <a:endParaRPr lang="zh-TW" altLang="en-US"/>
          </a:p>
        </p:txBody>
      </p:sp>
    </p:spTree>
    <p:extLst>
      <p:ext uri="{BB962C8B-B14F-4D97-AF65-F5344CB8AC3E}">
        <p14:creationId xmlns:p14="http://schemas.microsoft.com/office/powerpoint/2010/main" val="416376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空白">
    <p:bg>
      <p:bgPr>
        <a:gradFill>
          <a:gsLst>
            <a:gs pos="46000">
              <a:schemeClr val="bg2">
                <a:tint val="97000"/>
                <a:hueMod val="92000"/>
                <a:satMod val="169000"/>
                <a:lumMod val="164000"/>
              </a:schemeClr>
            </a:gs>
            <a:gs pos="100000">
              <a:schemeClr val="tx2">
                <a:lumMod val="75000"/>
              </a:schemeClr>
            </a:gs>
          </a:gsLst>
          <a:lin ang="16200000" scaled="1"/>
        </a:gradFill>
        <a:effectLst/>
      </p:bgPr>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1234976" y="6356351"/>
            <a:ext cx="2844800" cy="365125"/>
          </a:xfrm>
        </p:spPr>
        <p:txBody>
          <a:bodyPr/>
          <a:lstStyle>
            <a:lvl1pPr algn="r">
              <a:defRPr>
                <a:solidFill>
                  <a:schemeClr val="bg1">
                    <a:lumMod val="85000"/>
                  </a:schemeClr>
                </a:solidFill>
              </a:defRPr>
            </a:lvl1pPr>
          </a:lstStyle>
          <a:p>
            <a:fld id="{96D3462D-3CD8-4123-A295-69E90CA6ACF7}" type="datetime1">
              <a:rPr lang="zh-TW" altLang="en-US" smtClean="0"/>
              <a:t>2024/3/27</a:t>
            </a:fld>
            <a:endParaRPr lang="zh-TW" altLang="en-US" dirty="0"/>
          </a:p>
        </p:txBody>
      </p:sp>
      <p:sp>
        <p:nvSpPr>
          <p:cNvPr id="3" name="頁尾版面配置區 2"/>
          <p:cNvSpPr>
            <a:spLocks noGrp="1"/>
          </p:cNvSpPr>
          <p:nvPr>
            <p:ph type="ftr" sz="quarter" idx="11"/>
          </p:nvPr>
        </p:nvSpPr>
        <p:spPr/>
        <p:txBody>
          <a:bodyPr/>
          <a:lstStyle>
            <a:lvl1pPr>
              <a:defRPr>
                <a:solidFill>
                  <a:schemeClr val="bg1">
                    <a:lumMod val="85000"/>
                  </a:schemeClr>
                </a:solidFill>
              </a:defRPr>
            </a:lvl1pPr>
          </a:lstStyle>
          <a:p>
            <a:endParaRPr lang="zh-TW" altLang="en-US" dirty="0"/>
          </a:p>
        </p:txBody>
      </p:sp>
      <p:sp>
        <p:nvSpPr>
          <p:cNvPr id="4" name="投影片編號版面配置區 3"/>
          <p:cNvSpPr>
            <a:spLocks noGrp="1"/>
          </p:cNvSpPr>
          <p:nvPr>
            <p:ph type="sldNum" sz="quarter" idx="12"/>
          </p:nvPr>
        </p:nvSpPr>
        <p:spPr>
          <a:xfrm>
            <a:off x="10981659" y="6433392"/>
            <a:ext cx="864096" cy="365125"/>
          </a:xfrm>
        </p:spPr>
        <p:txBody>
          <a:bodyPr/>
          <a:lstStyle>
            <a:lvl1pPr algn="ctr">
              <a:defRPr>
                <a:solidFill>
                  <a:schemeClr val="tx1">
                    <a:lumMod val="75000"/>
                    <a:lumOff val="25000"/>
                  </a:schemeClr>
                </a:solidFill>
              </a:defRPr>
            </a:lvl1pPr>
          </a:lstStyle>
          <a:p>
            <a:fld id="{72861414-C931-4D98-AB9E-E07DC5CF735E}" type="slidenum">
              <a:rPr kumimoji="0" lang="zh-TW" altLang="en-US" sz="1200" b="0"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zh-TW" altLang="en-US" dirty="0"/>
          </a:p>
        </p:txBody>
      </p:sp>
      <p:sp>
        <p:nvSpPr>
          <p:cNvPr id="33" name="標題 1"/>
          <p:cNvSpPr>
            <a:spLocks noGrp="1"/>
          </p:cNvSpPr>
          <p:nvPr>
            <p:ph type="title"/>
          </p:nvPr>
        </p:nvSpPr>
        <p:spPr>
          <a:xfrm>
            <a:off x="623392" y="8164"/>
            <a:ext cx="10358267" cy="620688"/>
          </a:xfrm>
        </p:spPr>
        <p:txBody>
          <a:bodyPr>
            <a:normAutofit/>
            <a:scene3d>
              <a:camera prst="orthographicFront"/>
              <a:lightRig rig="chilly" dir="t"/>
            </a:scene3d>
            <a:sp3d extrusionH="6350" contourW="6350" prstMaterial="plastic">
              <a:bevelT w="6350" h="12700"/>
            </a:sp3d>
          </a:bodyPr>
          <a:lstStyle>
            <a:lvl1pPr algn="l">
              <a:defRPr sz="3200">
                <a:ln w="6350">
                  <a:noFill/>
                </a:ln>
                <a:solidFill>
                  <a:schemeClr val="bg1"/>
                </a:solidFill>
                <a:effectLst>
                  <a:outerShdw blurRad="38100" dist="25400" dir="2700000" algn="tl" rotWithShape="0">
                    <a:prstClr val="black">
                      <a:alpha val="40000"/>
                    </a:prstClr>
                  </a:outerShdw>
                </a:effectLst>
                <a:latin typeface="微軟正黑體" pitchFamily="34" charset="-120"/>
                <a:ea typeface="微軟正黑體" pitchFamily="34" charset="-120"/>
              </a:defRPr>
            </a:lvl1pPr>
          </a:lstStyle>
          <a:p>
            <a:r>
              <a:rPr lang="zh-TW" altLang="en-US" dirty="0"/>
              <a:t>按一下以編輯母片標題樣式</a:t>
            </a:r>
          </a:p>
        </p:txBody>
      </p:sp>
      <p:sp>
        <p:nvSpPr>
          <p:cNvPr id="34" name="文字版面配置區 48"/>
          <p:cNvSpPr>
            <a:spLocks noGrp="1"/>
          </p:cNvSpPr>
          <p:nvPr>
            <p:ph type="body" sz="quarter" idx="13"/>
          </p:nvPr>
        </p:nvSpPr>
        <p:spPr>
          <a:xfrm>
            <a:off x="623392" y="638978"/>
            <a:ext cx="7967133" cy="424732"/>
          </a:xfrm>
        </p:spPr>
        <p:txBody>
          <a:bodyPr vert="horz" lIns="91440" tIns="45720" rIns="91440" bIns="45720" rtlCol="0" anchor="ctr" anchorCtr="0">
            <a:spAutoFit/>
          </a:bodyPr>
          <a:lstStyle>
            <a:lvl1pPr marL="0" indent="0" algn="l" defTabSz="914400" rtl="0" eaLnBrk="1" latinLnBrk="0" hangingPunct="1">
              <a:spcBef>
                <a:spcPct val="20000"/>
              </a:spcBef>
              <a:buFont typeface="Arial" pitchFamily="34" charset="0"/>
              <a:buNone/>
              <a:defRPr lang="zh-TW" altLang="en-US" sz="2400" kern="1200" dirty="0" smtClean="0">
                <a:ln>
                  <a:noFill/>
                </a:ln>
                <a:solidFill>
                  <a:srgbClr val="FFFF00"/>
                </a:solidFill>
                <a:effectLst>
                  <a:outerShdw blurRad="25400" dist="12700" dir="2700000" algn="tl" rotWithShape="0">
                    <a:prstClr val="black">
                      <a:alpha val="40000"/>
                    </a:prstClr>
                  </a:outerShdw>
                </a:effectLst>
                <a:latin typeface="微軟正黑體" pitchFamily="34" charset="-120"/>
                <a:ea typeface="微軟正黑體" pitchFamily="34" charset="-120"/>
                <a:cs typeface="+mn-cs"/>
              </a:defRPr>
            </a:lvl1pPr>
          </a:lstStyle>
          <a:p>
            <a:pPr lvl="0"/>
            <a:r>
              <a:rPr lang="zh-TW" altLang="en-US" dirty="0"/>
              <a:t>按一下以編輯母片文字樣式</a:t>
            </a:r>
          </a:p>
        </p:txBody>
      </p:sp>
    </p:spTree>
    <p:extLst>
      <p:ext uri="{BB962C8B-B14F-4D97-AF65-F5344CB8AC3E}">
        <p14:creationId xmlns:p14="http://schemas.microsoft.com/office/powerpoint/2010/main" val="162059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5FF47-2E3D-4AC3-97D9-1D5D3E5127BA}" type="datetimeFigureOut">
              <a:rPr lang="zh-TW" altLang="en-US" smtClean="0"/>
              <a:t>2024/3/27</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E9E84-0AFC-45AC-B756-378B93D9B12E}" type="slidenum">
              <a:rPr lang="zh-TW" altLang="en-US" smtClean="0"/>
              <a:t>‹#›</a:t>
            </a:fld>
            <a:endParaRPr lang="zh-TW" altLang="en-US"/>
          </a:p>
        </p:txBody>
      </p:sp>
    </p:spTree>
    <p:extLst>
      <p:ext uri="{BB962C8B-B14F-4D97-AF65-F5344CB8AC3E}">
        <p14:creationId xmlns:p14="http://schemas.microsoft.com/office/powerpoint/2010/main" val="213301914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83" r:id="rId3"/>
    <p:sldLayoutId id="2147483681" r:id="rId4"/>
    <p:sldLayoutId id="2147483679" r:id="rId5"/>
    <p:sldLayoutId id="2147483678" r:id="rId6"/>
    <p:sldLayoutId id="2147483685" r:id="rId7"/>
    <p:sldLayoutId id="2147483686" r:id="rId8"/>
    <p:sldLayoutId id="2147483687" r:id="rId9"/>
    <p:sldLayoutId id="214748369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1665A-B9C3-44B2-84D9-B9E261D91CD9}" type="datetimeFigureOut">
              <a:rPr lang="zh-TW" altLang="en-US" smtClean="0"/>
              <a:t>2024/3/27</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2E879-252C-4D69-A735-141529A18C3E}" type="slidenum">
              <a:rPr lang="zh-TW" altLang="en-US" smtClean="0"/>
              <a:t>‹#›</a:t>
            </a:fld>
            <a:endParaRPr lang="zh-TW" altLang="en-US"/>
          </a:p>
        </p:txBody>
      </p:sp>
    </p:spTree>
    <p:extLst>
      <p:ext uri="{BB962C8B-B14F-4D97-AF65-F5344CB8AC3E}">
        <p14:creationId xmlns:p14="http://schemas.microsoft.com/office/powerpoint/2010/main" val="26333657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70C9C8-8E1E-4823-A571-BEE78B98F2D5}" type="datetime1">
              <a:rPr kumimoji="0" lang="en-US" altLang="zh-TW"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t>3/27/2024</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6E9E84-0AFC-45AC-B756-378B93D9B12E}"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9934623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40.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6.jpeg"/><Relationship Id="rId12"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5.pn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48.png"/><Relationship Id="rId4" Type="http://schemas.openxmlformats.org/officeDocument/2006/relationships/image" Target="../media/image44.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image" Target="../media/image51.jp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notesSlide" Target="../notesSlides/notesSlide13.xml"/><Relationship Id="rId7" Type="http://schemas.openxmlformats.org/officeDocument/2006/relationships/image" Target="../media/image45.png"/><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5210F2-AD09-4AEC-ABC7-AEAD992F172A}"/>
              </a:ext>
            </a:extLst>
          </p:cNvPr>
          <p:cNvSpPr>
            <a:spLocks noGrp="1"/>
          </p:cNvSpPr>
          <p:nvPr>
            <p:ph type="ctrTitle"/>
          </p:nvPr>
        </p:nvSpPr>
        <p:spPr>
          <a:xfrm>
            <a:off x="3033757" y="2018339"/>
            <a:ext cx="8900205" cy="1255728"/>
          </a:xfrm>
        </p:spPr>
        <p:txBody>
          <a:bodyPr/>
          <a:lstStyle/>
          <a:p>
            <a:r>
              <a:rPr lang="en-US" altLang="zh-TW" sz="2800" dirty="0"/>
              <a:t>An Observational Study on the Rapid Intensiﬁcation of Typhoon </a:t>
            </a:r>
            <a:r>
              <a:rPr lang="en-US" altLang="zh-TW" sz="2800" dirty="0" err="1"/>
              <a:t>Chanthu</a:t>
            </a:r>
            <a:r>
              <a:rPr lang="en-US" altLang="zh-TW" sz="2800" dirty="0"/>
              <a:t> (2021) </a:t>
            </a:r>
            <a:br>
              <a:rPr lang="en-US" altLang="zh-TW" sz="2800" dirty="0"/>
            </a:br>
            <a:r>
              <a:rPr lang="en-US" altLang="zh-TW" sz="2800" dirty="0"/>
              <a:t>near the Complex Terrain of Taiwan</a:t>
            </a:r>
            <a:endParaRPr lang="zh-TW" altLang="en-US" sz="3200" dirty="0"/>
          </a:p>
        </p:txBody>
      </p:sp>
      <p:sp>
        <p:nvSpPr>
          <p:cNvPr id="6" name="投影片編號版面配置區 5">
            <a:extLst>
              <a:ext uri="{FF2B5EF4-FFF2-40B4-BE49-F238E27FC236}">
                <a16:creationId xmlns:a16="http://schemas.microsoft.com/office/drawing/2014/main" id="{4CE740B3-FD95-491F-BFC6-9847A5AA6747}"/>
              </a:ext>
            </a:extLst>
          </p:cNvPr>
          <p:cNvSpPr>
            <a:spLocks noGrp="1"/>
          </p:cNvSpPr>
          <p:nvPr>
            <p:ph type="sldNum" sz="quarter" idx="12"/>
          </p:nvPr>
        </p:nvSpPr>
        <p:spPr>
          <a:xfrm>
            <a:off x="10005706"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996E8-7BC1-44D1-9407-422DEE20CBA7}" type="slidenum">
              <a:rPr kumimoji="0" lang="zh-TW" altLang="en-US" sz="1400" b="0" i="0" u="none" strike="noStrike" kern="1200" cap="none" spc="0" normalizeH="0" baseline="0" noProof="0" smtClean="0">
                <a:ln>
                  <a:noFill/>
                </a:ln>
                <a:solidFill>
                  <a:prstClr val="black">
                    <a:lumMod val="75000"/>
                    <a:lumOff val="25000"/>
                  </a:prstClr>
                </a:solidFill>
                <a:effectLst/>
                <a:uLnTx/>
                <a:uFillTx/>
                <a:latin typeface="Calibri" panose="020F0502020204030204"/>
                <a:ea typeface="新細明體" panose="02020500000000000000" pitchFamily="18" charset="-120"/>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TW"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新細明體" panose="02020500000000000000" pitchFamily="18" charset="-120"/>
              <a:cs typeface="Times New Roman" pitchFamily="18" charset="0"/>
            </a:endParaRPr>
          </a:p>
        </p:txBody>
      </p:sp>
      <p:sp>
        <p:nvSpPr>
          <p:cNvPr id="15" name="副標題 4"/>
          <p:cNvSpPr>
            <a:spLocks noGrp="1"/>
          </p:cNvSpPr>
          <p:nvPr>
            <p:ph type="subTitle" idx="1"/>
          </p:nvPr>
        </p:nvSpPr>
        <p:spPr>
          <a:xfrm>
            <a:off x="4680853" y="3501008"/>
            <a:ext cx="7329581" cy="369332"/>
          </a:xfrm>
        </p:spPr>
        <p:txBody>
          <a:bodyPr/>
          <a:lstStyle/>
          <a:p>
            <a:pPr lvl="0"/>
            <a:r>
              <a:rPr lang="en-US" altLang="en-US" sz="2000" dirty="0">
                <a:gradFill>
                  <a:gsLst>
                    <a:gs pos="0">
                      <a:prstClr val="black"/>
                    </a:gs>
                    <a:gs pos="56000">
                      <a:prstClr val="black">
                        <a:lumMod val="75000"/>
                        <a:lumOff val="25000"/>
                      </a:prstClr>
                    </a:gs>
                    <a:gs pos="100000">
                      <a:prstClr val="black">
                        <a:lumMod val="85000"/>
                        <a:lumOff val="15000"/>
                      </a:prstClr>
                    </a:gs>
                  </a:gsLst>
                  <a:lin ang="1800000" scaled="0"/>
                </a:gradFill>
              </a:rPr>
              <a:t>Wei-Ting Fang</a:t>
            </a:r>
          </a:p>
        </p:txBody>
      </p:sp>
      <p:sp>
        <p:nvSpPr>
          <p:cNvPr id="16" name="副標題 2">
            <a:extLst>
              <a:ext uri="{FF2B5EF4-FFF2-40B4-BE49-F238E27FC236}">
                <a16:creationId xmlns:a16="http://schemas.microsoft.com/office/drawing/2014/main" id="{F11AA9F7-CE9C-4636-9737-D6EE912CC1D7}"/>
              </a:ext>
            </a:extLst>
          </p:cNvPr>
          <p:cNvSpPr txBox="1">
            <a:spLocks/>
          </p:cNvSpPr>
          <p:nvPr/>
        </p:nvSpPr>
        <p:spPr>
          <a:xfrm>
            <a:off x="5632537" y="4469048"/>
            <a:ext cx="6400800" cy="719171"/>
          </a:xfrm>
          <a:prstGeom prst="rect">
            <a:avLst/>
          </a:prstGeom>
          <a:noFill/>
        </p:spPr>
        <p:txBody>
          <a:bodyPr vert="horz" wrap="square" lIns="91440" tIns="45720" rIns="91440" bIns="45720" rtlCol="0">
            <a:spAutoFit/>
            <a:scene3d>
              <a:camera prst="orthographicFront"/>
              <a:lightRig rig="morning" dir="t"/>
            </a:scene3d>
            <a:sp3d contourW="6350" prstMaterial="plastic">
              <a:bevelT w="63500" h="38100"/>
              <a:contourClr>
                <a:schemeClr val="tx1"/>
              </a:contourClr>
            </a:sp3d>
          </a:bodyPr>
          <a:lstStyle>
            <a:lvl1pPr marL="0" indent="0" algn="r" defTabSz="914400" rtl="0" eaLnBrk="1" latinLnBrk="0" hangingPunct="1">
              <a:lnSpc>
                <a:spcPct val="90000"/>
              </a:lnSpc>
              <a:spcBef>
                <a:spcPts val="1000"/>
              </a:spcBef>
              <a:buFont typeface="Arial" panose="020B0604020202020204" pitchFamily="34" charset="0"/>
              <a:buNone/>
              <a:defRPr lang="zh-TW" altLang="en-US" sz="2500" b="1" kern="1200" dirty="0">
                <a:gradFill>
                  <a:gsLst>
                    <a:gs pos="0">
                      <a:schemeClr val="tx1"/>
                    </a:gs>
                    <a:gs pos="56000">
                      <a:schemeClr val="tx1">
                        <a:lumMod val="75000"/>
                        <a:lumOff val="25000"/>
                      </a:schemeClr>
                    </a:gs>
                    <a:gs pos="100000">
                      <a:schemeClr val="tx1">
                        <a:lumMod val="85000"/>
                        <a:lumOff val="15000"/>
                      </a:schemeClr>
                    </a:gs>
                  </a:gsLst>
                  <a:lin ang="1800000" scaled="0"/>
                </a:gradFill>
                <a:latin typeface="微軟正黑體" pitchFamily="34" charset="-120"/>
                <a:ea typeface="微軟正黑體"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altLang="zh-TW" sz="1800" dirty="0">
                <a:solidFill>
                  <a:schemeClr val="tx1">
                    <a:lumMod val="50000"/>
                    <a:lumOff val="50000"/>
                  </a:schemeClr>
                </a:solidFill>
              </a:rPr>
              <a:t>2024.02.20</a:t>
            </a:r>
          </a:p>
          <a:p>
            <a:r>
              <a:rPr lang="en-US" altLang="zh-TW" sz="1800" dirty="0">
                <a:solidFill>
                  <a:schemeClr val="tx1">
                    <a:lumMod val="50000"/>
                    <a:lumOff val="50000"/>
                  </a:schemeClr>
                </a:solidFill>
              </a:rPr>
              <a:t>@</a:t>
            </a:r>
            <a:r>
              <a:rPr lang="en-US" altLang="zh-TW" sz="1800" dirty="0" err="1">
                <a:solidFill>
                  <a:schemeClr val="tx1">
                    <a:lumMod val="50000"/>
                    <a:lumOff val="50000"/>
                  </a:schemeClr>
                </a:solidFill>
              </a:rPr>
              <a:t>CPLab</a:t>
            </a:r>
            <a:endParaRPr lang="en-US" altLang="zh-TW" sz="1800" dirty="0">
              <a:solidFill>
                <a:schemeClr val="tx1">
                  <a:lumMod val="50000"/>
                  <a:lumOff val="50000"/>
                </a:schemeClr>
              </a:solidFill>
            </a:endParaRPr>
          </a:p>
        </p:txBody>
      </p:sp>
      <p:sp>
        <p:nvSpPr>
          <p:cNvPr id="7" name="矩形 6">
            <a:extLst>
              <a:ext uri="{FF2B5EF4-FFF2-40B4-BE49-F238E27FC236}">
                <a16:creationId xmlns:a16="http://schemas.microsoft.com/office/drawing/2014/main" id="{11A6F9E7-169B-41A9-8393-B9CC95A158A4}"/>
              </a:ext>
            </a:extLst>
          </p:cNvPr>
          <p:cNvSpPr/>
          <p:nvPr/>
        </p:nvSpPr>
        <p:spPr>
          <a:xfrm>
            <a:off x="2952427" y="5954137"/>
            <a:ext cx="8772041" cy="584775"/>
          </a:xfrm>
          <a:prstGeom prst="rect">
            <a:avLst/>
          </a:prstGeom>
          <a:solidFill>
            <a:schemeClr val="bg1"/>
          </a:solidFill>
          <a:ln>
            <a:solidFill>
              <a:schemeClr val="tx1"/>
            </a:solidFill>
          </a:ln>
        </p:spPr>
        <p:txBody>
          <a:bodyPr wrap="square">
            <a:spAutoFit/>
          </a:bodyPr>
          <a:lstStyle/>
          <a:p>
            <a:pPr marL="360363" indent="-360363"/>
            <a:r>
              <a:rPr lang="en-US" altLang="zh-TW" sz="1600" dirty="0">
                <a:latin typeface="Times New Roman" panose="02020603050405020304" pitchFamily="18" charset="0"/>
                <a:cs typeface="Times New Roman" panose="02020603050405020304" pitchFamily="18" charset="0"/>
              </a:rPr>
              <a:t>Fang, W.-T., P.-L. Chang*, and M.-J. Yang, 2024: An observational study of rapid intensification of Typhoon </a:t>
            </a:r>
            <a:r>
              <a:rPr lang="en-US" altLang="zh-TW" sz="1600" dirty="0" err="1">
                <a:latin typeface="Times New Roman" panose="02020603050405020304" pitchFamily="18" charset="0"/>
                <a:cs typeface="Times New Roman" panose="02020603050405020304" pitchFamily="18" charset="0"/>
              </a:rPr>
              <a:t>Chanthu</a:t>
            </a:r>
            <a:r>
              <a:rPr lang="en-US" altLang="zh-TW" sz="1600" dirty="0">
                <a:latin typeface="Times New Roman" panose="02020603050405020304" pitchFamily="18" charset="0"/>
                <a:cs typeface="Times New Roman" panose="02020603050405020304" pitchFamily="18" charset="0"/>
              </a:rPr>
              <a:t> (2021) near the complex terrain of Taiwan. </a:t>
            </a:r>
            <a:r>
              <a:rPr lang="en-US" altLang="zh-TW" sz="1600" i="1" dirty="0">
                <a:latin typeface="Times New Roman" panose="02020603050405020304" pitchFamily="18" charset="0"/>
                <a:cs typeface="Times New Roman" panose="02020603050405020304" pitchFamily="18" charset="0"/>
              </a:rPr>
              <a:t>Mon. </a:t>
            </a:r>
            <a:r>
              <a:rPr lang="en-US" altLang="zh-TW" sz="1600" i="1" dirty="0" err="1">
                <a:latin typeface="Times New Roman" panose="02020603050405020304" pitchFamily="18" charset="0"/>
                <a:cs typeface="Times New Roman" panose="02020603050405020304" pitchFamily="18" charset="0"/>
              </a:rPr>
              <a:t>Wea</a:t>
            </a:r>
            <a:r>
              <a:rPr lang="en-US" altLang="zh-TW" sz="1600" i="1" dirty="0">
                <a:latin typeface="Times New Roman" panose="02020603050405020304" pitchFamily="18" charset="0"/>
                <a:cs typeface="Times New Roman" panose="02020603050405020304" pitchFamily="18" charset="0"/>
              </a:rPr>
              <a:t>. Rev.</a:t>
            </a:r>
            <a:r>
              <a:rPr lang="en-US" altLang="zh-TW" sz="1600" dirty="0">
                <a:latin typeface="Times New Roman" panose="02020603050405020304" pitchFamily="18" charset="0"/>
                <a:cs typeface="Times New Roman" panose="02020603050405020304" pitchFamily="18" charset="0"/>
              </a:rPr>
              <a:t>, Early Online Release.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88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a:extLst>
              <a:ext uri="{FF2B5EF4-FFF2-40B4-BE49-F238E27FC236}">
                <a16:creationId xmlns:a16="http://schemas.microsoft.com/office/drawing/2014/main" id="{D71D6C3C-3DDC-4510-AE2D-BAC495F0293B}"/>
              </a:ext>
            </a:extLst>
          </p:cNvPr>
          <p:cNvSpPr>
            <a:spLocks noGrp="1"/>
          </p:cNvSpPr>
          <p:nvPr>
            <p:ph type="body" sz="quarter" idx="12"/>
          </p:nvPr>
        </p:nvSpPr>
        <p:spPr>
          <a:xfrm>
            <a:off x="3581400" y="2480201"/>
            <a:ext cx="8458298" cy="576667"/>
          </a:xfrm>
        </p:spPr>
        <p:txBody>
          <a:bodyPr/>
          <a:lstStyle/>
          <a:p>
            <a:r>
              <a:rPr lang="en-US" altLang="zh-TW" dirty="0"/>
              <a:t>Results</a:t>
            </a:r>
            <a:endParaRPr lang="zh-TW" altLang="en-US" dirty="0"/>
          </a:p>
        </p:txBody>
      </p:sp>
      <p:sp>
        <p:nvSpPr>
          <p:cNvPr id="5" name="文字版面配置區 4">
            <a:extLst>
              <a:ext uri="{FF2B5EF4-FFF2-40B4-BE49-F238E27FC236}">
                <a16:creationId xmlns:a16="http://schemas.microsoft.com/office/drawing/2014/main" id="{9DCAB721-57C8-4601-874A-9F08B8FE9AF7}"/>
              </a:ext>
            </a:extLst>
          </p:cNvPr>
          <p:cNvSpPr>
            <a:spLocks noGrp="1"/>
          </p:cNvSpPr>
          <p:nvPr>
            <p:ph type="body" sz="quarter" idx="13"/>
          </p:nvPr>
        </p:nvSpPr>
        <p:spPr>
          <a:xfrm>
            <a:off x="3581400" y="3043812"/>
            <a:ext cx="8458298" cy="1742114"/>
          </a:xfrm>
        </p:spPr>
        <p:txBody>
          <a:bodyPr/>
          <a:lstStyle/>
          <a:p>
            <a:pPr marL="268288" indent="-268288">
              <a:buFontTx/>
              <a:buChar char="-"/>
            </a:pPr>
            <a:r>
              <a:rPr lang="en-US" altLang="zh-TW" dirty="0"/>
              <a:t>Inner-core evolution</a:t>
            </a:r>
          </a:p>
          <a:p>
            <a:pPr marL="268288" indent="-268288">
              <a:buFontTx/>
              <a:buChar char="-"/>
            </a:pPr>
            <a:r>
              <a:rPr lang="en-US" altLang="zh-TW" dirty="0"/>
              <a:t>Eyewall asymmetry and VWS</a:t>
            </a:r>
          </a:p>
          <a:p>
            <a:pPr marL="268288" indent="-268288">
              <a:buFontTx/>
              <a:buChar char="-"/>
            </a:pPr>
            <a:r>
              <a:rPr lang="en-US" altLang="zh-TW" dirty="0"/>
              <a:t>Possible intensification mechanisms</a:t>
            </a:r>
          </a:p>
        </p:txBody>
      </p:sp>
    </p:spTree>
    <p:extLst>
      <p:ext uri="{BB962C8B-B14F-4D97-AF65-F5344CB8AC3E}">
        <p14:creationId xmlns:p14="http://schemas.microsoft.com/office/powerpoint/2010/main" val="2370735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a:extLst>
              <a:ext uri="{FF2B5EF4-FFF2-40B4-BE49-F238E27FC236}">
                <a16:creationId xmlns:a16="http://schemas.microsoft.com/office/drawing/2014/main" id="{88A4F4EE-3D23-4012-B171-467C4B6B71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843" y="1285496"/>
            <a:ext cx="5376723" cy="3340800"/>
          </a:xfrm>
          <a:prstGeom prst="rect">
            <a:avLst/>
          </a:prstGeom>
        </p:spPr>
      </p:pic>
      <p:pic>
        <p:nvPicPr>
          <p:cNvPr id="43" name="圖片 42">
            <a:extLst>
              <a:ext uri="{FF2B5EF4-FFF2-40B4-BE49-F238E27FC236}">
                <a16:creationId xmlns:a16="http://schemas.microsoft.com/office/drawing/2014/main" id="{2C9B0F73-8018-4FD7-8498-CB78BB2C6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5430" y="819603"/>
            <a:ext cx="3750958" cy="5353200"/>
          </a:xfrm>
          <a:prstGeom prst="rect">
            <a:avLst/>
          </a:prstGeom>
        </p:spPr>
      </p:pic>
      <p:sp>
        <p:nvSpPr>
          <p:cNvPr id="50" name="文字方塊 49">
            <a:extLst>
              <a:ext uri="{FF2B5EF4-FFF2-40B4-BE49-F238E27FC236}">
                <a16:creationId xmlns:a16="http://schemas.microsoft.com/office/drawing/2014/main" id="{43023F58-FA6F-403C-B41A-997604CC07A5}"/>
              </a:ext>
            </a:extLst>
          </p:cNvPr>
          <p:cNvSpPr txBox="1"/>
          <p:nvPr/>
        </p:nvSpPr>
        <p:spPr>
          <a:xfrm>
            <a:off x="4112991" y="644739"/>
            <a:ext cx="2069734" cy="646331"/>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Azimuthal mean</a:t>
            </a:r>
          </a:p>
          <a:p>
            <a:pPr algn="l"/>
            <a:r>
              <a:rPr lang="en-US" altLang="zh-TW" dirty="0">
                <a:latin typeface="微軟正黑體" panose="020B0604030504040204" pitchFamily="34" charset="-120"/>
                <a:ea typeface="微軟正黑體" panose="020B0604030504040204" pitchFamily="34" charset="-120"/>
              </a:rPr>
              <a:t>reflectivity@ 3km</a:t>
            </a:r>
            <a:endParaRPr lang="zh-TW" altLang="en-US" dirty="0" err="1">
              <a:latin typeface="微軟正黑體" panose="020B0604030504040204" pitchFamily="34" charset="-120"/>
              <a:ea typeface="微軟正黑體" panose="020B0604030504040204" pitchFamily="34" charset="-120"/>
            </a:endParaRPr>
          </a:p>
        </p:txBody>
      </p:sp>
      <p:pic>
        <p:nvPicPr>
          <p:cNvPr id="42" name="圖片 41">
            <a:extLst>
              <a:ext uri="{FF2B5EF4-FFF2-40B4-BE49-F238E27FC236}">
                <a16:creationId xmlns:a16="http://schemas.microsoft.com/office/drawing/2014/main" id="{DEEB3A20-C920-425F-9328-744EE3E83F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7282" y="819603"/>
            <a:ext cx="3750958" cy="5353200"/>
          </a:xfrm>
          <a:prstGeom prst="rect">
            <a:avLst/>
          </a:prstGeom>
        </p:spPr>
      </p:pic>
      <p:pic>
        <p:nvPicPr>
          <p:cNvPr id="3" name="圖片 2">
            <a:extLst>
              <a:ext uri="{FF2B5EF4-FFF2-40B4-BE49-F238E27FC236}">
                <a16:creationId xmlns:a16="http://schemas.microsoft.com/office/drawing/2014/main" id="{FDD77038-4888-448D-999D-FBAFE69129F2}"/>
              </a:ext>
            </a:extLst>
          </p:cNvPr>
          <p:cNvPicPr>
            <a:picLocks noChangeAspect="1"/>
          </p:cNvPicPr>
          <p:nvPr/>
        </p:nvPicPr>
        <p:blipFill>
          <a:blip r:embed="rId7"/>
          <a:stretch>
            <a:fillRect/>
          </a:stretch>
        </p:blipFill>
        <p:spPr>
          <a:xfrm>
            <a:off x="4002" y="1378800"/>
            <a:ext cx="3203779" cy="4100400"/>
          </a:xfrm>
          <a:prstGeom prst="rect">
            <a:avLst/>
          </a:prstGeom>
        </p:spPr>
      </p:pic>
      <p:sp>
        <p:nvSpPr>
          <p:cNvPr id="2" name="文字版面配置區 1">
            <a:extLst>
              <a:ext uri="{FF2B5EF4-FFF2-40B4-BE49-F238E27FC236}">
                <a16:creationId xmlns:a16="http://schemas.microsoft.com/office/drawing/2014/main" id="{69B2DE0A-7F5D-4865-82E4-2D27FB39416B}"/>
              </a:ext>
            </a:extLst>
          </p:cNvPr>
          <p:cNvSpPr>
            <a:spLocks noGrp="1"/>
          </p:cNvSpPr>
          <p:nvPr>
            <p:ph type="body" sz="quarter" idx="12"/>
          </p:nvPr>
        </p:nvSpPr>
        <p:spPr/>
        <p:txBody>
          <a:bodyPr>
            <a:normAutofit/>
          </a:bodyPr>
          <a:lstStyle/>
          <a:p>
            <a:r>
              <a:rPr lang="en-US" altLang="zh-TW" sz="2400" dirty="0"/>
              <a:t>Overview of TY </a:t>
            </a:r>
            <a:r>
              <a:rPr lang="en-US" altLang="zh-TW" sz="2400" dirty="0" err="1"/>
              <a:t>Chanthu</a:t>
            </a:r>
            <a:r>
              <a:rPr lang="en-US" altLang="zh-TW" sz="2400" dirty="0"/>
              <a:t>(2021)</a:t>
            </a:r>
            <a:endParaRPr lang="zh-TW" altLang="en-US" sz="2400" dirty="0"/>
          </a:p>
        </p:txBody>
      </p:sp>
      <p:sp>
        <p:nvSpPr>
          <p:cNvPr id="5" name="文字版面配置區 4">
            <a:extLst>
              <a:ext uri="{FF2B5EF4-FFF2-40B4-BE49-F238E27FC236}">
                <a16:creationId xmlns:a16="http://schemas.microsoft.com/office/drawing/2014/main" id="{02661AC4-1117-9C99-02C3-163482324E55}"/>
              </a:ext>
            </a:extLst>
          </p:cNvPr>
          <p:cNvSpPr>
            <a:spLocks noGrp="1"/>
          </p:cNvSpPr>
          <p:nvPr>
            <p:ph type="body" sz="quarter" idx="13"/>
          </p:nvPr>
        </p:nvSpPr>
        <p:spPr/>
        <p:txBody>
          <a:bodyPr>
            <a:normAutofit lnSpcReduction="10000"/>
          </a:bodyPr>
          <a:lstStyle/>
          <a:p>
            <a:endParaRPr lang="zh-TW" altLang="en-US"/>
          </a:p>
        </p:txBody>
      </p:sp>
      <p:sp>
        <p:nvSpPr>
          <p:cNvPr id="9" name="矩形 8">
            <a:extLst>
              <a:ext uri="{FF2B5EF4-FFF2-40B4-BE49-F238E27FC236}">
                <a16:creationId xmlns:a16="http://schemas.microsoft.com/office/drawing/2014/main" id="{AB0259A0-9870-40E4-A3C5-6D2F3C3FF90F}"/>
              </a:ext>
            </a:extLst>
          </p:cNvPr>
          <p:cNvSpPr/>
          <p:nvPr/>
        </p:nvSpPr>
        <p:spPr>
          <a:xfrm>
            <a:off x="10173751" y="1597903"/>
            <a:ext cx="1476000" cy="2497541"/>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altLang="zh-TW" sz="1200" b="1" dirty="0">
                <a:solidFill>
                  <a:schemeClr val="tx1"/>
                </a:solidFill>
              </a:rPr>
              <a:t>Stage IV</a:t>
            </a:r>
            <a:endParaRPr lang="zh-TW" altLang="en-US" sz="1200" b="1" dirty="0">
              <a:solidFill>
                <a:schemeClr val="tx1"/>
              </a:solidFill>
            </a:endParaRPr>
          </a:p>
        </p:txBody>
      </p:sp>
      <p:sp>
        <p:nvSpPr>
          <p:cNvPr id="19" name="矩形 18">
            <a:extLst>
              <a:ext uri="{FF2B5EF4-FFF2-40B4-BE49-F238E27FC236}">
                <a16:creationId xmlns:a16="http://schemas.microsoft.com/office/drawing/2014/main" id="{9818F717-C67A-4F9F-AD3A-DF328C426735}"/>
              </a:ext>
            </a:extLst>
          </p:cNvPr>
          <p:cNvSpPr/>
          <p:nvPr/>
        </p:nvSpPr>
        <p:spPr>
          <a:xfrm>
            <a:off x="7230516" y="1597903"/>
            <a:ext cx="1116000" cy="2497541"/>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TW" sz="1200" b="1" dirty="0">
                <a:solidFill>
                  <a:schemeClr val="tx1"/>
                </a:solidFill>
              </a:rPr>
              <a:t>Stage I</a:t>
            </a:r>
            <a:endParaRPr lang="zh-TW" altLang="en-US" sz="1200" b="1" dirty="0">
              <a:solidFill>
                <a:schemeClr val="tx1"/>
              </a:solidFill>
            </a:endParaRPr>
          </a:p>
        </p:txBody>
      </p:sp>
      <p:sp>
        <p:nvSpPr>
          <p:cNvPr id="22" name="矩形 21">
            <a:extLst>
              <a:ext uri="{FF2B5EF4-FFF2-40B4-BE49-F238E27FC236}">
                <a16:creationId xmlns:a16="http://schemas.microsoft.com/office/drawing/2014/main" id="{20514AB2-0E58-471F-9C06-02318BF888AF}"/>
              </a:ext>
            </a:extLst>
          </p:cNvPr>
          <p:cNvSpPr/>
          <p:nvPr/>
        </p:nvSpPr>
        <p:spPr>
          <a:xfrm>
            <a:off x="8342879" y="1597903"/>
            <a:ext cx="914400" cy="2497541"/>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altLang="zh-TW" sz="1200" b="1" dirty="0">
                <a:solidFill>
                  <a:schemeClr val="tx1"/>
                </a:solidFill>
              </a:rPr>
              <a:t>Stage II</a:t>
            </a:r>
            <a:endParaRPr lang="zh-TW" altLang="en-US" sz="1200" b="1" dirty="0">
              <a:solidFill>
                <a:schemeClr val="tx1"/>
              </a:solidFill>
            </a:endParaRPr>
          </a:p>
        </p:txBody>
      </p:sp>
      <p:sp>
        <p:nvSpPr>
          <p:cNvPr id="23" name="矩形 22">
            <a:extLst>
              <a:ext uri="{FF2B5EF4-FFF2-40B4-BE49-F238E27FC236}">
                <a16:creationId xmlns:a16="http://schemas.microsoft.com/office/drawing/2014/main" id="{AB8A455F-C677-44BF-88B6-6B3203C6F2A6}"/>
              </a:ext>
            </a:extLst>
          </p:cNvPr>
          <p:cNvSpPr/>
          <p:nvPr/>
        </p:nvSpPr>
        <p:spPr>
          <a:xfrm>
            <a:off x="9259585" y="1597903"/>
            <a:ext cx="914400" cy="2497541"/>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altLang="zh-TW" sz="1200" b="1" dirty="0">
                <a:solidFill>
                  <a:schemeClr val="tx1"/>
                </a:solidFill>
              </a:rPr>
              <a:t>Stage III</a:t>
            </a:r>
            <a:endParaRPr lang="zh-TW" altLang="en-US" sz="1200" b="1" dirty="0">
              <a:solidFill>
                <a:schemeClr val="tx1"/>
              </a:solidFill>
            </a:endParaRPr>
          </a:p>
        </p:txBody>
      </p:sp>
      <p:sp>
        <p:nvSpPr>
          <p:cNvPr id="25" name="矩形 24">
            <a:extLst>
              <a:ext uri="{FF2B5EF4-FFF2-40B4-BE49-F238E27FC236}">
                <a16:creationId xmlns:a16="http://schemas.microsoft.com/office/drawing/2014/main" id="{C3B46ACD-1D2B-4315-98E6-4834F782BB22}"/>
              </a:ext>
            </a:extLst>
          </p:cNvPr>
          <p:cNvSpPr/>
          <p:nvPr/>
        </p:nvSpPr>
        <p:spPr>
          <a:xfrm>
            <a:off x="4015007" y="2763669"/>
            <a:ext cx="2196000" cy="9000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1600" dirty="0">
                <a:solidFill>
                  <a:schemeClr val="tx1"/>
                </a:solidFill>
              </a:rPr>
              <a:t>Stage III</a:t>
            </a:r>
            <a:endParaRPr lang="zh-TW" altLang="en-US" sz="1600" dirty="0">
              <a:solidFill>
                <a:schemeClr val="tx1"/>
              </a:solidFill>
            </a:endParaRPr>
          </a:p>
        </p:txBody>
      </p:sp>
      <p:sp>
        <p:nvSpPr>
          <p:cNvPr id="27" name="矩形 26">
            <a:extLst>
              <a:ext uri="{FF2B5EF4-FFF2-40B4-BE49-F238E27FC236}">
                <a16:creationId xmlns:a16="http://schemas.microsoft.com/office/drawing/2014/main" id="{31E4A0FF-2384-425B-B010-4BB2E9D85CCF}"/>
              </a:ext>
            </a:extLst>
          </p:cNvPr>
          <p:cNvSpPr/>
          <p:nvPr/>
        </p:nvSpPr>
        <p:spPr>
          <a:xfrm>
            <a:off x="4015007" y="4588088"/>
            <a:ext cx="2196000" cy="10800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1600" dirty="0">
                <a:solidFill>
                  <a:schemeClr val="tx1"/>
                </a:solidFill>
              </a:rPr>
              <a:t>Stage I</a:t>
            </a:r>
            <a:endParaRPr lang="zh-TW" altLang="en-US" sz="1600" dirty="0">
              <a:solidFill>
                <a:schemeClr val="tx1"/>
              </a:solidFill>
            </a:endParaRPr>
          </a:p>
        </p:txBody>
      </p:sp>
      <p:sp>
        <p:nvSpPr>
          <p:cNvPr id="28" name="矩形 27">
            <a:extLst>
              <a:ext uri="{FF2B5EF4-FFF2-40B4-BE49-F238E27FC236}">
                <a16:creationId xmlns:a16="http://schemas.microsoft.com/office/drawing/2014/main" id="{F6AD9E84-4905-421E-AEE0-73ADF6BB949E}"/>
              </a:ext>
            </a:extLst>
          </p:cNvPr>
          <p:cNvSpPr/>
          <p:nvPr/>
        </p:nvSpPr>
        <p:spPr>
          <a:xfrm>
            <a:off x="4015007" y="1312194"/>
            <a:ext cx="2196000" cy="14508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1600" dirty="0">
                <a:solidFill>
                  <a:schemeClr val="tx1"/>
                </a:solidFill>
              </a:rPr>
              <a:t>Stage IV</a:t>
            </a:r>
            <a:endParaRPr lang="zh-TW" altLang="en-US" sz="1600" dirty="0">
              <a:solidFill>
                <a:schemeClr val="tx1"/>
              </a:solidFill>
            </a:endParaRPr>
          </a:p>
        </p:txBody>
      </p:sp>
      <p:sp>
        <p:nvSpPr>
          <p:cNvPr id="32" name="矩形 31">
            <a:extLst>
              <a:ext uri="{FF2B5EF4-FFF2-40B4-BE49-F238E27FC236}">
                <a16:creationId xmlns:a16="http://schemas.microsoft.com/office/drawing/2014/main" id="{7424CDA5-A2AF-4C4C-ABA8-2308A7A21E68}"/>
              </a:ext>
            </a:extLst>
          </p:cNvPr>
          <p:cNvSpPr/>
          <p:nvPr/>
        </p:nvSpPr>
        <p:spPr>
          <a:xfrm>
            <a:off x="4015007" y="3664428"/>
            <a:ext cx="2196000" cy="9180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1600" dirty="0">
                <a:solidFill>
                  <a:schemeClr val="tx1"/>
                </a:solidFill>
              </a:rPr>
              <a:t>Stage II</a:t>
            </a:r>
            <a:endParaRPr lang="zh-TW" altLang="en-US" sz="1600" dirty="0">
              <a:solidFill>
                <a:schemeClr val="tx1"/>
              </a:solidFill>
            </a:endParaRPr>
          </a:p>
        </p:txBody>
      </p:sp>
      <p:sp>
        <p:nvSpPr>
          <p:cNvPr id="4" name="文字方塊 3">
            <a:extLst>
              <a:ext uri="{FF2B5EF4-FFF2-40B4-BE49-F238E27FC236}">
                <a16:creationId xmlns:a16="http://schemas.microsoft.com/office/drawing/2014/main" id="{C0BB8A1A-FD39-4F05-A6B2-8FAE06752328}"/>
              </a:ext>
            </a:extLst>
          </p:cNvPr>
          <p:cNvSpPr txBox="1"/>
          <p:nvPr/>
        </p:nvSpPr>
        <p:spPr>
          <a:xfrm>
            <a:off x="7676127" y="1998561"/>
            <a:ext cx="1212255" cy="307777"/>
          </a:xfrm>
          <a:prstGeom prst="rect">
            <a:avLst/>
          </a:prstGeom>
          <a:noFill/>
        </p:spPr>
        <p:txBody>
          <a:bodyPr wrap="none" rtlCol="0" anchor="ctr">
            <a:spAutoFit/>
          </a:bodyPr>
          <a:lstStyle/>
          <a:p>
            <a:pPr algn="l"/>
            <a:r>
              <a:rPr lang="en-US" altLang="zh-TW" sz="1400" b="1" dirty="0">
                <a:highlight>
                  <a:srgbClr val="00FFFF"/>
                </a:highlight>
                <a:latin typeface="微軟正黑體" panose="020B0604030504040204" pitchFamily="34" charset="-120"/>
                <a:ea typeface="微軟正黑體" panose="020B0604030504040204" pitchFamily="34" charset="-120"/>
              </a:rPr>
              <a:t>Intensifying</a:t>
            </a:r>
            <a:endParaRPr lang="zh-TW" altLang="en-US" sz="1400" b="1" dirty="0" err="1">
              <a:highlight>
                <a:srgbClr val="00FFFF"/>
              </a:highlight>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8670C1F6-0362-4437-90F1-6D1058FBF98A}"/>
              </a:ext>
            </a:extLst>
          </p:cNvPr>
          <p:cNvSpPr txBox="1"/>
          <p:nvPr/>
        </p:nvSpPr>
        <p:spPr>
          <a:xfrm>
            <a:off x="10364913" y="2150682"/>
            <a:ext cx="1158843" cy="307777"/>
          </a:xfrm>
          <a:prstGeom prst="rect">
            <a:avLst/>
          </a:prstGeom>
          <a:noFill/>
        </p:spPr>
        <p:txBody>
          <a:bodyPr wrap="none" rtlCol="0" anchor="ctr">
            <a:spAutoFit/>
          </a:bodyPr>
          <a:lstStyle/>
          <a:p>
            <a:pPr algn="l"/>
            <a:r>
              <a:rPr lang="en-US" altLang="zh-TW" sz="1400" b="1" dirty="0">
                <a:highlight>
                  <a:srgbClr val="00FFFF"/>
                </a:highlight>
                <a:latin typeface="微軟正黑體" panose="020B0604030504040204" pitchFamily="34" charset="-120"/>
                <a:ea typeface="微軟正黑體" panose="020B0604030504040204" pitchFamily="34" charset="-120"/>
              </a:rPr>
              <a:t>Weakening</a:t>
            </a:r>
            <a:endParaRPr lang="zh-TW" altLang="en-US" sz="1400" b="1" dirty="0" err="1">
              <a:highlight>
                <a:srgbClr val="00FFFF"/>
              </a:highlight>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BED144A8-E617-4084-A8D8-CCE1AE87EBF8}"/>
              </a:ext>
            </a:extLst>
          </p:cNvPr>
          <p:cNvSpPr txBox="1"/>
          <p:nvPr/>
        </p:nvSpPr>
        <p:spPr>
          <a:xfrm>
            <a:off x="9427514" y="1817307"/>
            <a:ext cx="594265" cy="307777"/>
          </a:xfrm>
          <a:prstGeom prst="rect">
            <a:avLst/>
          </a:prstGeom>
          <a:noFill/>
        </p:spPr>
        <p:txBody>
          <a:bodyPr wrap="none" rtlCol="0" anchor="ctr">
            <a:spAutoFit/>
          </a:bodyPr>
          <a:lstStyle/>
          <a:p>
            <a:pPr algn="l"/>
            <a:r>
              <a:rPr lang="en-US" altLang="zh-TW" sz="1400" b="1" dirty="0">
                <a:highlight>
                  <a:srgbClr val="00FFFF"/>
                </a:highlight>
                <a:latin typeface="微軟正黑體" panose="020B0604030504040204" pitchFamily="34" charset="-120"/>
                <a:ea typeface="微軟正黑體" panose="020B0604030504040204" pitchFamily="34" charset="-120"/>
              </a:rPr>
              <a:t>Peak</a:t>
            </a:r>
            <a:endParaRPr lang="zh-TW" altLang="en-US" sz="1400" b="1" dirty="0" err="1">
              <a:highlight>
                <a:srgbClr val="00FFFF"/>
              </a:highlight>
              <a:latin typeface="微軟正黑體" panose="020B0604030504040204" pitchFamily="34" charset="-120"/>
              <a:ea typeface="微軟正黑體" panose="020B0604030504040204" pitchFamily="34" charset="-120"/>
            </a:endParaRPr>
          </a:p>
        </p:txBody>
      </p:sp>
      <p:sp>
        <p:nvSpPr>
          <p:cNvPr id="36" name="文字方塊 35">
            <a:extLst>
              <a:ext uri="{FF2B5EF4-FFF2-40B4-BE49-F238E27FC236}">
                <a16:creationId xmlns:a16="http://schemas.microsoft.com/office/drawing/2014/main" id="{4D3D7D89-5A65-4FE9-8DB7-D9D5909DE5AC}"/>
              </a:ext>
            </a:extLst>
          </p:cNvPr>
          <p:cNvSpPr txBox="1"/>
          <p:nvPr/>
        </p:nvSpPr>
        <p:spPr>
          <a:xfrm>
            <a:off x="6372810" y="641391"/>
            <a:ext cx="4863767" cy="369332"/>
          </a:xfrm>
          <a:prstGeom prst="rect">
            <a:avLst/>
          </a:prstGeom>
          <a:noFill/>
        </p:spPr>
        <p:txBody>
          <a:bodyPr wrap="none" rtlCol="0" anchor="ctr">
            <a:spAutoFit/>
          </a:bodyPr>
          <a:lstStyle/>
          <a:p>
            <a:pPr algn="l"/>
            <a:r>
              <a:rPr lang="en-US" altLang="zh-TW" dirty="0">
                <a:solidFill>
                  <a:srgbClr val="0000FF"/>
                </a:solidFill>
                <a:latin typeface="微軟正黑體" panose="020B0604030504040204" pitchFamily="34" charset="-120"/>
                <a:ea typeface="微軟正黑體" panose="020B0604030504040204" pitchFamily="34" charset="-120"/>
              </a:rPr>
              <a:t>- Rapid weakening: 20 </a:t>
            </a:r>
            <a:r>
              <a:rPr lang="en-US" altLang="zh-TW" dirty="0" err="1">
                <a:solidFill>
                  <a:srgbClr val="0000FF"/>
                </a:solidFill>
                <a:latin typeface="微軟正黑體" panose="020B0604030504040204" pitchFamily="34" charset="-120"/>
                <a:ea typeface="微軟正黑體" panose="020B0604030504040204" pitchFamily="34" charset="-120"/>
              </a:rPr>
              <a:t>kt</a:t>
            </a:r>
            <a:r>
              <a:rPr lang="en-US" altLang="zh-TW" dirty="0">
                <a:solidFill>
                  <a:srgbClr val="0000FF"/>
                </a:solidFill>
                <a:latin typeface="微軟正黑體" panose="020B0604030504040204" pitchFamily="34" charset="-120"/>
                <a:ea typeface="微軟正黑體" panose="020B0604030504040204" pitchFamily="34" charset="-120"/>
              </a:rPr>
              <a:t> day</a:t>
            </a:r>
            <a:r>
              <a:rPr lang="en-US" altLang="zh-TW" baseline="30000" dirty="0">
                <a:solidFill>
                  <a:srgbClr val="0000FF"/>
                </a:solidFill>
                <a:latin typeface="微軟正黑體" panose="020B0604030504040204" pitchFamily="34" charset="-120"/>
                <a:ea typeface="微軟正黑體" panose="020B0604030504040204" pitchFamily="34" charset="-120"/>
              </a:rPr>
              <a:t>-1</a:t>
            </a:r>
            <a:r>
              <a:rPr lang="en-US" altLang="zh-TW" dirty="0">
                <a:solidFill>
                  <a:srgbClr val="0000FF"/>
                </a:solidFill>
                <a:latin typeface="微軟正黑體" panose="020B0604030504040204" pitchFamily="34" charset="-120"/>
                <a:ea typeface="微軟正黑體" panose="020B0604030504040204" pitchFamily="34" charset="-120"/>
              </a:rPr>
              <a:t> </a:t>
            </a:r>
            <a:r>
              <a:rPr lang="en-US" altLang="zh-TW" sz="1100" dirty="0">
                <a:solidFill>
                  <a:srgbClr val="0000FF"/>
                </a:solidFill>
                <a:latin typeface="微軟正黑體" panose="020B0604030504040204" pitchFamily="34" charset="-120"/>
                <a:ea typeface="微軟正黑體" panose="020B0604030504040204" pitchFamily="34" charset="-120"/>
              </a:rPr>
              <a:t>(</a:t>
            </a:r>
            <a:r>
              <a:rPr lang="en-US" altLang="zh-TW" sz="1100" dirty="0" err="1">
                <a:solidFill>
                  <a:srgbClr val="0000FF"/>
                </a:solidFill>
                <a:latin typeface="微軟正黑體" panose="020B0604030504040204" pitchFamily="34" charset="-120"/>
                <a:ea typeface="微軟正黑體" panose="020B0604030504040204" pitchFamily="34" charset="-120"/>
              </a:rPr>
              <a:t>DeMaria</a:t>
            </a:r>
            <a:r>
              <a:rPr lang="en-US" altLang="zh-TW" sz="1100" dirty="0">
                <a:solidFill>
                  <a:srgbClr val="0000FF"/>
                </a:solidFill>
                <a:latin typeface="微軟正黑體" panose="020B0604030504040204" pitchFamily="34" charset="-120"/>
                <a:ea typeface="微軟正黑體" panose="020B0604030504040204" pitchFamily="34" charset="-120"/>
              </a:rPr>
              <a:t> et al. 2012)</a:t>
            </a:r>
            <a:endParaRPr lang="zh-TW" altLang="en-US" dirty="0" err="1">
              <a:solidFill>
                <a:srgbClr val="0000FF"/>
              </a:solidFill>
              <a:latin typeface="微軟正黑體" panose="020B0604030504040204" pitchFamily="34" charset="-120"/>
              <a:ea typeface="微軟正黑體" panose="020B0604030504040204" pitchFamily="34" charset="-120"/>
            </a:endParaRPr>
          </a:p>
        </p:txBody>
      </p:sp>
      <p:grpSp>
        <p:nvGrpSpPr>
          <p:cNvPr id="39" name="群組 38">
            <a:extLst>
              <a:ext uri="{FF2B5EF4-FFF2-40B4-BE49-F238E27FC236}">
                <a16:creationId xmlns:a16="http://schemas.microsoft.com/office/drawing/2014/main" id="{FAE9E67F-1E67-40B1-946E-B17A2ED20440}"/>
              </a:ext>
            </a:extLst>
          </p:cNvPr>
          <p:cNvGrpSpPr/>
          <p:nvPr/>
        </p:nvGrpSpPr>
        <p:grpSpPr>
          <a:xfrm>
            <a:off x="7223125" y="2247900"/>
            <a:ext cx="2064180" cy="688975"/>
            <a:chOff x="7223125" y="2247900"/>
            <a:chExt cx="2064180" cy="688975"/>
          </a:xfrm>
        </p:grpSpPr>
        <p:cxnSp>
          <p:nvCxnSpPr>
            <p:cNvPr id="30" name="直線接點 29">
              <a:extLst>
                <a:ext uri="{FF2B5EF4-FFF2-40B4-BE49-F238E27FC236}">
                  <a16:creationId xmlns:a16="http://schemas.microsoft.com/office/drawing/2014/main" id="{1AB05061-EDC9-452B-B09B-ED0CF902B549}"/>
                </a:ext>
              </a:extLst>
            </p:cNvPr>
            <p:cNvCxnSpPr/>
            <p:nvPr/>
          </p:nvCxnSpPr>
          <p:spPr>
            <a:xfrm>
              <a:off x="7226300" y="2247900"/>
              <a:ext cx="20340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35B7E3C2-09D7-45DA-A830-D408E6D3A9FB}"/>
                </a:ext>
              </a:extLst>
            </p:cNvPr>
            <p:cNvCxnSpPr/>
            <p:nvPr/>
          </p:nvCxnSpPr>
          <p:spPr>
            <a:xfrm>
              <a:off x="7223125" y="2936875"/>
              <a:ext cx="20340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71A38760-9215-45F2-8B7C-A665893B891E}"/>
                </a:ext>
              </a:extLst>
            </p:cNvPr>
            <p:cNvCxnSpPr>
              <a:cxnSpLocks/>
            </p:cNvCxnSpPr>
            <p:nvPr/>
          </p:nvCxnSpPr>
          <p:spPr>
            <a:xfrm flipV="1">
              <a:off x="8800079" y="2247900"/>
              <a:ext cx="0" cy="688975"/>
            </a:xfrm>
            <a:prstGeom prst="straightConnector1">
              <a:avLst/>
            </a:prstGeom>
            <a:ln w="28575">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36FCD282-1D8D-42DF-B16B-FD799522FF97}"/>
                </a:ext>
              </a:extLst>
            </p:cNvPr>
            <p:cNvSpPr txBox="1"/>
            <p:nvPr/>
          </p:nvSpPr>
          <p:spPr>
            <a:xfrm>
              <a:off x="8403730" y="2568428"/>
              <a:ext cx="883575" cy="276999"/>
            </a:xfrm>
            <a:prstGeom prst="rect">
              <a:avLst/>
            </a:prstGeom>
            <a:noFill/>
          </p:spPr>
          <p:txBody>
            <a:bodyPr wrap="none" rtlCol="0" anchor="ctr">
              <a:spAutoFit/>
            </a:bodyPr>
            <a:lstStyle/>
            <a:p>
              <a:pPr algn="l"/>
              <a:r>
                <a:rPr lang="en-US" altLang="zh-TW" sz="1200" b="1" dirty="0">
                  <a:solidFill>
                    <a:schemeClr val="accent2">
                      <a:lumMod val="50000"/>
                    </a:schemeClr>
                  </a:solidFill>
                  <a:latin typeface="微軟正黑體" panose="020B0604030504040204" pitchFamily="34" charset="-120"/>
                  <a:ea typeface="微軟正黑體" panose="020B0604030504040204" pitchFamily="34" charset="-120"/>
                </a:rPr>
                <a:t>~18 m s</a:t>
              </a:r>
              <a:r>
                <a:rPr lang="en-US" altLang="zh-TW" sz="1200" b="1" baseline="30000" dirty="0">
                  <a:solidFill>
                    <a:schemeClr val="accent2">
                      <a:lumMod val="50000"/>
                    </a:schemeClr>
                  </a:solidFill>
                  <a:latin typeface="微軟正黑體" panose="020B0604030504040204" pitchFamily="34" charset="-120"/>
                  <a:ea typeface="微軟正黑體" panose="020B0604030504040204" pitchFamily="34" charset="-120"/>
                </a:rPr>
                <a:t>-1</a:t>
              </a:r>
              <a:endParaRPr lang="zh-TW" altLang="en-US" sz="1200" b="1" baseline="30000" dirty="0" err="1">
                <a:solidFill>
                  <a:schemeClr val="accent2">
                    <a:lumMod val="50000"/>
                  </a:schemeClr>
                </a:solidFill>
                <a:latin typeface="微軟正黑體" panose="020B0604030504040204" pitchFamily="34" charset="-120"/>
                <a:ea typeface="微軟正黑體" panose="020B0604030504040204" pitchFamily="34" charset="-120"/>
              </a:endParaRPr>
            </a:p>
          </p:txBody>
        </p:sp>
      </p:grpSp>
      <p:grpSp>
        <p:nvGrpSpPr>
          <p:cNvPr id="45" name="群組 44">
            <a:extLst>
              <a:ext uri="{FF2B5EF4-FFF2-40B4-BE49-F238E27FC236}">
                <a16:creationId xmlns:a16="http://schemas.microsoft.com/office/drawing/2014/main" id="{0570C362-24AF-4415-8982-3F24A16D0003}"/>
              </a:ext>
            </a:extLst>
          </p:cNvPr>
          <p:cNvGrpSpPr/>
          <p:nvPr/>
        </p:nvGrpSpPr>
        <p:grpSpPr>
          <a:xfrm>
            <a:off x="10173625" y="2206244"/>
            <a:ext cx="1767315" cy="796120"/>
            <a:chOff x="7223125" y="2247900"/>
            <a:chExt cx="1767315" cy="796120"/>
          </a:xfrm>
        </p:grpSpPr>
        <p:cxnSp>
          <p:nvCxnSpPr>
            <p:cNvPr id="46" name="直線接點 45">
              <a:extLst>
                <a:ext uri="{FF2B5EF4-FFF2-40B4-BE49-F238E27FC236}">
                  <a16:creationId xmlns:a16="http://schemas.microsoft.com/office/drawing/2014/main" id="{745EB3F5-70CB-46A0-90A1-48777E992903}"/>
                </a:ext>
              </a:extLst>
            </p:cNvPr>
            <p:cNvCxnSpPr>
              <a:cxnSpLocks/>
            </p:cNvCxnSpPr>
            <p:nvPr/>
          </p:nvCxnSpPr>
          <p:spPr>
            <a:xfrm>
              <a:off x="7226300" y="2247900"/>
              <a:ext cx="14760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0CB3A19D-5A90-41E4-9CDE-A0FB1300B2AB}"/>
                </a:ext>
              </a:extLst>
            </p:cNvPr>
            <p:cNvCxnSpPr>
              <a:cxnSpLocks/>
            </p:cNvCxnSpPr>
            <p:nvPr/>
          </p:nvCxnSpPr>
          <p:spPr>
            <a:xfrm>
              <a:off x="7223125" y="3044020"/>
              <a:ext cx="14760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EB35F7C2-0C60-41BC-B40A-E9F1CA8CF7FE}"/>
                </a:ext>
              </a:extLst>
            </p:cNvPr>
            <p:cNvCxnSpPr>
              <a:cxnSpLocks/>
            </p:cNvCxnSpPr>
            <p:nvPr/>
          </p:nvCxnSpPr>
          <p:spPr>
            <a:xfrm flipV="1">
              <a:off x="8515914" y="2247901"/>
              <a:ext cx="0" cy="796119"/>
            </a:xfrm>
            <a:prstGeom prst="straightConnector1">
              <a:avLst/>
            </a:prstGeom>
            <a:ln w="28575">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9" name="文字方塊 48">
              <a:extLst>
                <a:ext uri="{FF2B5EF4-FFF2-40B4-BE49-F238E27FC236}">
                  <a16:creationId xmlns:a16="http://schemas.microsoft.com/office/drawing/2014/main" id="{B8C437FC-7E91-47F7-970C-10474FDFAABC}"/>
                </a:ext>
              </a:extLst>
            </p:cNvPr>
            <p:cNvSpPr txBox="1"/>
            <p:nvPr/>
          </p:nvSpPr>
          <p:spPr>
            <a:xfrm>
              <a:off x="8106865" y="2438253"/>
              <a:ext cx="883575" cy="276999"/>
            </a:xfrm>
            <a:prstGeom prst="rect">
              <a:avLst/>
            </a:prstGeom>
            <a:noFill/>
          </p:spPr>
          <p:txBody>
            <a:bodyPr wrap="none" rtlCol="0" anchor="ctr">
              <a:spAutoFit/>
            </a:bodyPr>
            <a:lstStyle/>
            <a:p>
              <a:pPr algn="l"/>
              <a:r>
                <a:rPr lang="en-US" altLang="zh-TW" sz="1200" b="1" dirty="0">
                  <a:solidFill>
                    <a:srgbClr val="0000FF"/>
                  </a:solidFill>
                  <a:latin typeface="微軟正黑體" panose="020B0604030504040204" pitchFamily="34" charset="-120"/>
                  <a:ea typeface="微軟正黑體" panose="020B0604030504040204" pitchFamily="34" charset="-120"/>
                </a:rPr>
                <a:t>~19 m s</a:t>
              </a:r>
              <a:r>
                <a:rPr lang="en-US" altLang="zh-TW" sz="1200" b="1" baseline="30000" dirty="0">
                  <a:solidFill>
                    <a:srgbClr val="0000FF"/>
                  </a:solidFill>
                  <a:latin typeface="微軟正黑體" panose="020B0604030504040204" pitchFamily="34" charset="-120"/>
                  <a:ea typeface="微軟正黑體" panose="020B0604030504040204" pitchFamily="34" charset="-120"/>
                </a:rPr>
                <a:t>-1</a:t>
              </a:r>
              <a:endParaRPr lang="zh-TW" altLang="en-US" sz="1200" b="1" baseline="30000" dirty="0" err="1">
                <a:solidFill>
                  <a:srgbClr val="0000FF"/>
                </a:solidFill>
                <a:latin typeface="微軟正黑體" panose="020B0604030504040204" pitchFamily="34" charset="-120"/>
                <a:ea typeface="微軟正黑體" panose="020B0604030504040204" pitchFamily="34" charset="-120"/>
              </a:endParaRPr>
            </a:p>
          </p:txBody>
        </p:sp>
      </p:grpSp>
      <p:sp>
        <p:nvSpPr>
          <p:cNvPr id="13" name="文字方塊 12">
            <a:extLst>
              <a:ext uri="{FF2B5EF4-FFF2-40B4-BE49-F238E27FC236}">
                <a16:creationId xmlns:a16="http://schemas.microsoft.com/office/drawing/2014/main" id="{EC1A8C67-BA16-43F3-8D91-514BA1BEBA9F}"/>
              </a:ext>
            </a:extLst>
          </p:cNvPr>
          <p:cNvSpPr txBox="1"/>
          <p:nvPr/>
        </p:nvSpPr>
        <p:spPr>
          <a:xfrm>
            <a:off x="4026553" y="644739"/>
            <a:ext cx="2204321" cy="369332"/>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GBVTD VT0@ 3km</a:t>
            </a:r>
            <a:endParaRPr lang="zh-TW" altLang="en-US" dirty="0" err="1">
              <a:latin typeface="微軟正黑體" panose="020B0604030504040204" pitchFamily="34" charset="-120"/>
              <a:ea typeface="微軟正黑體" panose="020B0604030504040204" pitchFamily="34" charset="-120"/>
            </a:endParaRPr>
          </a:p>
        </p:txBody>
      </p:sp>
      <p:sp>
        <p:nvSpPr>
          <p:cNvPr id="38" name="文字方塊 37">
            <a:extLst>
              <a:ext uri="{FF2B5EF4-FFF2-40B4-BE49-F238E27FC236}">
                <a16:creationId xmlns:a16="http://schemas.microsoft.com/office/drawing/2014/main" id="{4CCF25A5-F296-4C1A-BB19-A261AF508A0B}"/>
              </a:ext>
            </a:extLst>
          </p:cNvPr>
          <p:cNvSpPr txBox="1"/>
          <p:nvPr/>
        </p:nvSpPr>
        <p:spPr>
          <a:xfrm>
            <a:off x="6372810" y="67187"/>
            <a:ext cx="5930791" cy="646331"/>
          </a:xfrm>
          <a:prstGeom prst="rect">
            <a:avLst/>
          </a:prstGeom>
          <a:noFill/>
        </p:spPr>
        <p:txBody>
          <a:bodyPr wrap="none" rtlCol="0" anchor="ctr">
            <a:spAutoFit/>
          </a:bodyPr>
          <a:lstStyle/>
          <a:p>
            <a:pPr>
              <a:buFontTx/>
              <a:buChar char="-"/>
            </a:pPr>
            <a:r>
              <a:rPr lang="en-US" altLang="zh-TW" dirty="0">
                <a:solidFill>
                  <a:schemeClr val="accent2">
                    <a:lumMod val="50000"/>
                  </a:schemeClr>
                </a:solidFill>
                <a:latin typeface="微軟正黑體" panose="020B0604030504040204" pitchFamily="34" charset="-120"/>
                <a:ea typeface="微軟正黑體" panose="020B0604030504040204" pitchFamily="34" charset="-120"/>
              </a:rPr>
              <a:t> Rapid intensification: 30 </a:t>
            </a:r>
            <a:r>
              <a:rPr lang="en-US" altLang="zh-TW" dirty="0" err="1">
                <a:solidFill>
                  <a:schemeClr val="accent2">
                    <a:lumMod val="50000"/>
                  </a:schemeClr>
                </a:solidFill>
                <a:latin typeface="微軟正黑體" panose="020B0604030504040204" pitchFamily="34" charset="-120"/>
                <a:ea typeface="微軟正黑體" panose="020B0604030504040204" pitchFamily="34" charset="-120"/>
              </a:rPr>
              <a:t>kt</a:t>
            </a:r>
            <a:r>
              <a:rPr lang="en-US" altLang="zh-TW" dirty="0">
                <a:solidFill>
                  <a:schemeClr val="accent2">
                    <a:lumMod val="50000"/>
                  </a:schemeClr>
                </a:solidFill>
                <a:latin typeface="微軟正黑體" panose="020B0604030504040204" pitchFamily="34" charset="-120"/>
                <a:ea typeface="微軟正黑體" panose="020B0604030504040204" pitchFamily="34" charset="-120"/>
              </a:rPr>
              <a:t> day</a:t>
            </a:r>
            <a:r>
              <a:rPr lang="en-US" altLang="zh-TW" baseline="30000" dirty="0">
                <a:solidFill>
                  <a:schemeClr val="accent2">
                    <a:lumMod val="50000"/>
                  </a:schemeClr>
                </a:solidFill>
                <a:latin typeface="微軟正黑體" panose="020B0604030504040204" pitchFamily="34" charset="-120"/>
                <a:ea typeface="微軟正黑體" panose="020B0604030504040204" pitchFamily="34" charset="-120"/>
              </a:rPr>
              <a:t>-1 </a:t>
            </a:r>
            <a:r>
              <a:rPr lang="en-US" altLang="zh-TW" sz="1200" dirty="0">
                <a:solidFill>
                  <a:schemeClr val="accent2">
                    <a:lumMod val="50000"/>
                  </a:schemeClr>
                </a:solidFill>
                <a:latin typeface="微軟正黑體" panose="020B0604030504040204" pitchFamily="34" charset="-120"/>
                <a:ea typeface="微軟正黑體" panose="020B0604030504040204" pitchFamily="34" charset="-120"/>
              </a:rPr>
              <a:t>(Kaplan and </a:t>
            </a:r>
            <a:r>
              <a:rPr lang="en-US" altLang="zh-TW" sz="1200" dirty="0" err="1">
                <a:solidFill>
                  <a:schemeClr val="accent2">
                    <a:lumMod val="50000"/>
                  </a:schemeClr>
                </a:solidFill>
                <a:latin typeface="微軟正黑體" panose="020B0604030504040204" pitchFamily="34" charset="-120"/>
                <a:ea typeface="微軟正黑體" panose="020B0604030504040204" pitchFamily="34" charset="-120"/>
              </a:rPr>
              <a:t>DeMaria</a:t>
            </a:r>
            <a:r>
              <a:rPr lang="en-US" altLang="zh-TW" sz="1200" dirty="0">
                <a:solidFill>
                  <a:schemeClr val="accent2">
                    <a:lumMod val="50000"/>
                  </a:schemeClr>
                </a:solidFill>
                <a:latin typeface="微軟正黑體" panose="020B0604030504040204" pitchFamily="34" charset="-120"/>
                <a:ea typeface="微軟正黑體" panose="020B0604030504040204" pitchFamily="34" charset="-120"/>
              </a:rPr>
              <a:t> 2003)</a:t>
            </a:r>
          </a:p>
          <a:p>
            <a:r>
              <a:rPr lang="zh-TW" altLang="en-US" sz="1200" dirty="0">
                <a:solidFill>
                  <a:schemeClr val="accent2">
                    <a:lumMod val="50000"/>
                  </a:schemeClr>
                </a:solidFill>
                <a:latin typeface="微軟正黑體" panose="020B0604030504040204" pitchFamily="34" charset="-120"/>
                <a:ea typeface="微軟正黑體" panose="020B0604030504040204" pitchFamily="34" charset="-120"/>
              </a:rPr>
              <a:t>                                                         </a:t>
            </a:r>
            <a:r>
              <a:rPr lang="en-US" altLang="zh-TW" dirty="0">
                <a:solidFill>
                  <a:schemeClr val="accent2">
                    <a:lumMod val="50000"/>
                  </a:schemeClr>
                </a:solidFill>
                <a:latin typeface="微軟正黑體" panose="020B0604030504040204" pitchFamily="34" charset="-120"/>
                <a:ea typeface="微軟正黑體" panose="020B0604030504040204" pitchFamily="34" charset="-120"/>
              </a:rPr>
              <a:t>or </a:t>
            </a:r>
            <a:r>
              <a:rPr lang="nl-NL" altLang="zh-TW" dirty="0">
                <a:solidFill>
                  <a:schemeClr val="accent2">
                    <a:lumMod val="50000"/>
                  </a:schemeClr>
                </a:solidFill>
                <a:latin typeface="微軟正黑體" panose="020B0604030504040204" pitchFamily="34" charset="-120"/>
                <a:ea typeface="微軟正黑體" panose="020B0604030504040204" pitchFamily="34" charset="-120"/>
              </a:rPr>
              <a:t>20 kt (12 hr)</a:t>
            </a:r>
            <a:r>
              <a:rPr lang="nl-NL" altLang="zh-TW" baseline="30000" dirty="0">
                <a:solidFill>
                  <a:schemeClr val="accent2">
                    <a:lumMod val="50000"/>
                  </a:schemeClr>
                </a:solidFill>
                <a:latin typeface="微軟正黑體" panose="020B0604030504040204" pitchFamily="34" charset="-120"/>
                <a:ea typeface="微軟正黑體" panose="020B0604030504040204" pitchFamily="34" charset="-120"/>
              </a:rPr>
              <a:t>-1</a:t>
            </a:r>
            <a:r>
              <a:rPr lang="nl-NL" altLang="zh-TW" sz="1200" dirty="0">
                <a:solidFill>
                  <a:schemeClr val="accent2">
                    <a:lumMod val="50000"/>
                  </a:schemeClr>
                </a:solidFill>
                <a:latin typeface="微軟正黑體" panose="020B0604030504040204" pitchFamily="34" charset="-120"/>
                <a:ea typeface="微軟正黑體" panose="020B0604030504040204" pitchFamily="34" charset="-120"/>
              </a:rPr>
              <a:t> (Kaplan et al. 2015)</a:t>
            </a:r>
            <a:endParaRPr lang="en-US" altLang="zh-TW" sz="1200" dirty="0">
              <a:solidFill>
                <a:schemeClr val="accent2">
                  <a:lumMod val="50000"/>
                </a:schemeClr>
              </a:solidFill>
              <a:latin typeface="微軟正黑體" panose="020B0604030504040204" pitchFamily="34" charset="-120"/>
              <a:ea typeface="微軟正黑體" panose="020B0604030504040204" pitchFamily="34" charset="-120"/>
            </a:endParaRPr>
          </a:p>
        </p:txBody>
      </p:sp>
      <p:cxnSp>
        <p:nvCxnSpPr>
          <p:cNvPr id="26" name="直線接點 25">
            <a:extLst>
              <a:ext uri="{FF2B5EF4-FFF2-40B4-BE49-F238E27FC236}">
                <a16:creationId xmlns:a16="http://schemas.microsoft.com/office/drawing/2014/main" id="{FC4D6788-CFDD-4EDC-BCFE-EAD49B74B024}"/>
              </a:ext>
            </a:extLst>
          </p:cNvPr>
          <p:cNvCxnSpPr>
            <a:cxnSpLocks/>
          </p:cNvCxnSpPr>
          <p:nvPr/>
        </p:nvCxnSpPr>
        <p:spPr>
          <a:xfrm flipV="1">
            <a:off x="2119738" y="1302707"/>
            <a:ext cx="1908735" cy="718142"/>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6704E77B-51B3-40D5-ACC2-E0B13373C2E5}"/>
              </a:ext>
            </a:extLst>
          </p:cNvPr>
          <p:cNvCxnSpPr>
            <a:cxnSpLocks/>
          </p:cNvCxnSpPr>
          <p:nvPr/>
        </p:nvCxnSpPr>
        <p:spPr>
          <a:xfrm>
            <a:off x="1724025" y="4081115"/>
            <a:ext cx="2311839" cy="501313"/>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8D5B272D-B1DC-4D42-A739-49661DBEA52C}"/>
              </a:ext>
            </a:extLst>
          </p:cNvPr>
          <p:cNvCxnSpPr>
            <a:cxnSpLocks/>
          </p:cNvCxnSpPr>
          <p:nvPr/>
        </p:nvCxnSpPr>
        <p:spPr>
          <a:xfrm>
            <a:off x="1881188" y="3576400"/>
            <a:ext cx="2130770" cy="87269"/>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10ADC270-EE79-47D8-B98E-9A56BF791788}"/>
              </a:ext>
            </a:extLst>
          </p:cNvPr>
          <p:cNvCxnSpPr>
            <a:cxnSpLocks/>
          </p:cNvCxnSpPr>
          <p:nvPr/>
        </p:nvCxnSpPr>
        <p:spPr>
          <a:xfrm flipV="1">
            <a:off x="2018015" y="2758011"/>
            <a:ext cx="2017849" cy="139970"/>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024ADC0-D2B5-45FA-89E8-3D2CA1C70FD3}"/>
              </a:ext>
            </a:extLst>
          </p:cNvPr>
          <p:cNvSpPr/>
          <p:nvPr/>
        </p:nvSpPr>
        <p:spPr>
          <a:xfrm>
            <a:off x="6838499" y="4694058"/>
            <a:ext cx="5283067" cy="1477328"/>
          </a:xfrm>
          <a:prstGeom prst="rect">
            <a:avLst/>
          </a:prstGeom>
        </p:spPr>
        <p:txBody>
          <a:bodyPr wrap="square">
            <a:spAutoFit/>
          </a:bodyPr>
          <a:lstStyle/>
          <a:p>
            <a:pPr marL="177800" indent="-177800">
              <a:buFontTx/>
              <a:buChar char="-"/>
            </a:pPr>
            <a:r>
              <a:rPr lang="en-US" altLang="zh-TW" dirty="0"/>
              <a:t>Before and during the RI period, the </a:t>
            </a:r>
            <a:r>
              <a:rPr lang="en-US" altLang="zh-TW" dirty="0">
                <a:solidFill>
                  <a:srgbClr val="0000FF"/>
                </a:solidFill>
              </a:rPr>
              <a:t>energy supply from the ocean only changed</a:t>
            </a:r>
            <a:r>
              <a:rPr lang="zh-TW" altLang="en-US" dirty="0">
                <a:solidFill>
                  <a:srgbClr val="0000FF"/>
                </a:solidFill>
              </a:rPr>
              <a:t> </a:t>
            </a:r>
            <a:r>
              <a:rPr lang="en-US" altLang="zh-TW" dirty="0">
                <a:solidFill>
                  <a:srgbClr val="0000FF"/>
                </a:solidFill>
              </a:rPr>
              <a:t>slightly</a:t>
            </a:r>
            <a:r>
              <a:rPr lang="en-US" altLang="zh-TW" dirty="0"/>
              <a:t>.</a:t>
            </a:r>
          </a:p>
          <a:p>
            <a:pPr marL="177800" indent="-177800">
              <a:buFontTx/>
              <a:buChar char="-"/>
            </a:pPr>
            <a:r>
              <a:rPr lang="en-US" altLang="zh-TW" dirty="0"/>
              <a:t>The eyewall convection with </a:t>
            </a:r>
            <a:r>
              <a:rPr lang="en-US" altLang="zh-TW" dirty="0">
                <a:solidFill>
                  <a:srgbClr val="0000FF"/>
                </a:solidFill>
              </a:rPr>
              <a:t>wavenumber-1 asymmetry</a:t>
            </a:r>
            <a:r>
              <a:rPr lang="en-US" altLang="zh-TW" dirty="0"/>
              <a:t> and a </a:t>
            </a:r>
            <a:r>
              <a:rPr lang="en-US" altLang="zh-TW" dirty="0">
                <a:solidFill>
                  <a:srgbClr val="0000FF"/>
                </a:solidFill>
              </a:rPr>
              <a:t>sudden change in orientation</a:t>
            </a:r>
            <a:r>
              <a:rPr lang="en-US" altLang="zh-TW" dirty="0"/>
              <a:t> may be attributed to vertical wind shear (VWS).</a:t>
            </a:r>
            <a:endParaRPr lang="en-US" altLang="zh-TW" dirty="0">
              <a:latin typeface="Times New Roman" panose="02020603050405020304" pitchFamily="18" charset="0"/>
              <a:ea typeface="Times New Roman" panose="02020603050405020304" pitchFamily="18" charset="0"/>
            </a:endParaRPr>
          </a:p>
        </p:txBody>
      </p:sp>
      <p:cxnSp>
        <p:nvCxnSpPr>
          <p:cNvPr id="20" name="直線接點 19">
            <a:extLst>
              <a:ext uri="{FF2B5EF4-FFF2-40B4-BE49-F238E27FC236}">
                <a16:creationId xmlns:a16="http://schemas.microsoft.com/office/drawing/2014/main" id="{21CF821D-9D51-43B4-9AAD-CEB3886C0375}"/>
              </a:ext>
            </a:extLst>
          </p:cNvPr>
          <p:cNvCxnSpPr>
            <a:cxnSpLocks/>
          </p:cNvCxnSpPr>
          <p:nvPr/>
        </p:nvCxnSpPr>
        <p:spPr>
          <a:xfrm>
            <a:off x="1674019" y="4645819"/>
            <a:ext cx="2354454" cy="1020011"/>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5" name="群組 14">
            <a:extLst>
              <a:ext uri="{FF2B5EF4-FFF2-40B4-BE49-F238E27FC236}">
                <a16:creationId xmlns:a16="http://schemas.microsoft.com/office/drawing/2014/main" id="{07DD7AA6-8A1B-08E3-9B00-286C27B2C060}"/>
              </a:ext>
            </a:extLst>
          </p:cNvPr>
          <p:cNvGrpSpPr/>
          <p:nvPr/>
        </p:nvGrpSpPr>
        <p:grpSpPr>
          <a:xfrm>
            <a:off x="1674019" y="494289"/>
            <a:ext cx="4438309" cy="6085435"/>
            <a:chOff x="1674019" y="494289"/>
            <a:chExt cx="4438309" cy="6085435"/>
          </a:xfrm>
        </p:grpSpPr>
        <p:pic>
          <p:nvPicPr>
            <p:cNvPr id="60" name="圖片 59">
              <a:extLst>
                <a:ext uri="{FF2B5EF4-FFF2-40B4-BE49-F238E27FC236}">
                  <a16:creationId xmlns:a16="http://schemas.microsoft.com/office/drawing/2014/main" id="{62D18B6A-8A58-4CD5-60DD-C27D8A2594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2328" y="2539441"/>
              <a:ext cx="1980000" cy="1980000"/>
            </a:xfrm>
            <a:prstGeom prst="rect">
              <a:avLst/>
            </a:prstGeom>
          </p:spPr>
        </p:pic>
        <p:cxnSp>
          <p:nvCxnSpPr>
            <p:cNvPr id="67" name="直線接點 66">
              <a:extLst>
                <a:ext uri="{FF2B5EF4-FFF2-40B4-BE49-F238E27FC236}">
                  <a16:creationId xmlns:a16="http://schemas.microsoft.com/office/drawing/2014/main" id="{FE7AD676-1D9C-E23E-163F-91C2DD60E05E}"/>
                </a:ext>
              </a:extLst>
            </p:cNvPr>
            <p:cNvCxnSpPr>
              <a:cxnSpLocks/>
            </p:cNvCxnSpPr>
            <p:nvPr/>
          </p:nvCxnSpPr>
          <p:spPr>
            <a:xfrm flipV="1">
              <a:off x="1703786" y="3807238"/>
              <a:ext cx="2491410" cy="367287"/>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6" name="圖片 5">
              <a:extLst>
                <a:ext uri="{FF2B5EF4-FFF2-40B4-BE49-F238E27FC236}">
                  <a16:creationId xmlns:a16="http://schemas.microsoft.com/office/drawing/2014/main" id="{34B1AB02-5A62-AE37-815F-488D1D7495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2328" y="4599724"/>
              <a:ext cx="1980000" cy="1980000"/>
            </a:xfrm>
            <a:prstGeom prst="rect">
              <a:avLst/>
            </a:prstGeom>
          </p:spPr>
        </p:pic>
        <p:cxnSp>
          <p:nvCxnSpPr>
            <p:cNvPr id="63" name="直線接點 62">
              <a:extLst>
                <a:ext uri="{FF2B5EF4-FFF2-40B4-BE49-F238E27FC236}">
                  <a16:creationId xmlns:a16="http://schemas.microsoft.com/office/drawing/2014/main" id="{476EB047-D102-538D-684C-2DC63CCC66B9}"/>
                </a:ext>
              </a:extLst>
            </p:cNvPr>
            <p:cNvCxnSpPr>
              <a:cxnSpLocks/>
            </p:cNvCxnSpPr>
            <p:nvPr/>
          </p:nvCxnSpPr>
          <p:spPr>
            <a:xfrm>
              <a:off x="1674019" y="4409475"/>
              <a:ext cx="2521177" cy="939400"/>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id="{C9F15AAE-23A5-848F-51D2-76914B6348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2328" y="494289"/>
              <a:ext cx="1980000" cy="1980000"/>
            </a:xfrm>
            <a:prstGeom prst="rect">
              <a:avLst/>
            </a:prstGeom>
          </p:spPr>
        </p:pic>
        <p:cxnSp>
          <p:nvCxnSpPr>
            <p:cNvPr id="70" name="直線接點 69">
              <a:extLst>
                <a:ext uri="{FF2B5EF4-FFF2-40B4-BE49-F238E27FC236}">
                  <a16:creationId xmlns:a16="http://schemas.microsoft.com/office/drawing/2014/main" id="{D7D4BC22-BE87-697F-5191-0F0C9067FE6A}"/>
                </a:ext>
              </a:extLst>
            </p:cNvPr>
            <p:cNvCxnSpPr>
              <a:cxnSpLocks/>
            </p:cNvCxnSpPr>
            <p:nvPr/>
          </p:nvCxnSpPr>
          <p:spPr>
            <a:xfrm flipV="1">
              <a:off x="1778000" y="1991290"/>
              <a:ext cx="2489388" cy="1879035"/>
            </a:xfrm>
            <a:prstGeom prst="line">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4" name="文字方塊 13">
            <a:extLst>
              <a:ext uri="{FF2B5EF4-FFF2-40B4-BE49-F238E27FC236}">
                <a16:creationId xmlns:a16="http://schemas.microsoft.com/office/drawing/2014/main" id="{7FA1B342-06B8-7E18-17BF-B940C3D28BD8}"/>
              </a:ext>
            </a:extLst>
          </p:cNvPr>
          <p:cNvSpPr txBox="1"/>
          <p:nvPr/>
        </p:nvSpPr>
        <p:spPr>
          <a:xfrm>
            <a:off x="176246" y="5532681"/>
            <a:ext cx="2831141"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TW" dirty="0"/>
              <a:t>Track determined by the tropical cyclone eye tracking (TCET) algorithm</a:t>
            </a:r>
            <a:endParaRPr lang="zh-TW" altLang="en-US" dirty="0"/>
          </a:p>
        </p:txBody>
      </p:sp>
    </p:spTree>
    <p:custDataLst>
      <p:tags r:id="rId1"/>
    </p:custDataLst>
    <p:extLst>
      <p:ext uri="{BB962C8B-B14F-4D97-AF65-F5344CB8AC3E}">
        <p14:creationId xmlns:p14="http://schemas.microsoft.com/office/powerpoint/2010/main" val="404378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5" grpId="0" animBg="1"/>
      <p:bldP spid="27" grpId="0" animBg="1"/>
      <p:bldP spid="28" grpId="0" animBg="1"/>
      <p:bldP spid="32" grpId="0" animBg="1"/>
      <p:bldP spid="36" grpId="0"/>
      <p:bldP spid="13"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FC912D0-1462-297B-1BAE-F00C3E0D4DD4}"/>
              </a:ext>
            </a:extLst>
          </p:cNvPr>
          <p:cNvPicPr>
            <a:picLocks noChangeAspect="1"/>
          </p:cNvPicPr>
          <p:nvPr/>
        </p:nvPicPr>
        <p:blipFill>
          <a:blip r:embed="rId3"/>
          <a:stretch>
            <a:fillRect/>
          </a:stretch>
        </p:blipFill>
        <p:spPr>
          <a:xfrm>
            <a:off x="6151690" y="575032"/>
            <a:ext cx="4822889" cy="6172640"/>
          </a:xfrm>
          <a:prstGeom prst="rect">
            <a:avLst/>
          </a:prstGeom>
        </p:spPr>
      </p:pic>
      <p:sp>
        <p:nvSpPr>
          <p:cNvPr id="2" name="文字版面配置區 1">
            <a:extLst>
              <a:ext uri="{FF2B5EF4-FFF2-40B4-BE49-F238E27FC236}">
                <a16:creationId xmlns:a16="http://schemas.microsoft.com/office/drawing/2014/main" id="{197CA3A2-71B9-4FD0-83E4-938BC11ACEA8}"/>
              </a:ext>
            </a:extLst>
          </p:cNvPr>
          <p:cNvSpPr>
            <a:spLocks noGrp="1"/>
          </p:cNvSpPr>
          <p:nvPr>
            <p:ph type="body" sz="quarter" idx="12"/>
          </p:nvPr>
        </p:nvSpPr>
        <p:spPr/>
        <p:txBody>
          <a:bodyPr/>
          <a:lstStyle/>
          <a:p>
            <a:r>
              <a:rPr lang="en-US" altLang="zh-TW" dirty="0"/>
              <a:t>Deep-layer</a:t>
            </a:r>
            <a:r>
              <a:rPr lang="en-US" altLang="zh-TW" sz="1600" dirty="0"/>
              <a:t>(2-8km)</a:t>
            </a:r>
            <a:r>
              <a:rPr lang="en-US" altLang="zh-TW" dirty="0"/>
              <a:t> mean flow and VWS</a:t>
            </a:r>
            <a:endParaRPr lang="zh-TW" altLang="en-US" dirty="0"/>
          </a:p>
        </p:txBody>
      </p:sp>
      <p:sp>
        <p:nvSpPr>
          <p:cNvPr id="33" name="文字版面配置區 32">
            <a:extLst>
              <a:ext uri="{FF2B5EF4-FFF2-40B4-BE49-F238E27FC236}">
                <a16:creationId xmlns:a16="http://schemas.microsoft.com/office/drawing/2014/main" id="{261BAFC5-A0F1-0686-5413-FBEDA226600C}"/>
              </a:ext>
            </a:extLst>
          </p:cNvPr>
          <p:cNvSpPr>
            <a:spLocks noGrp="1"/>
          </p:cNvSpPr>
          <p:nvPr>
            <p:ph type="body" sz="quarter" idx="13"/>
          </p:nvPr>
        </p:nvSpPr>
        <p:spPr/>
        <p:txBody>
          <a:bodyPr>
            <a:normAutofit lnSpcReduction="10000"/>
          </a:bodyPr>
          <a:lstStyle/>
          <a:p>
            <a:endParaRPr lang="zh-TW" altLang="en-US"/>
          </a:p>
        </p:txBody>
      </p:sp>
      <p:grpSp>
        <p:nvGrpSpPr>
          <p:cNvPr id="3" name="群組 2">
            <a:extLst>
              <a:ext uri="{FF2B5EF4-FFF2-40B4-BE49-F238E27FC236}">
                <a16:creationId xmlns:a16="http://schemas.microsoft.com/office/drawing/2014/main" id="{C5FA9081-04AF-4507-8085-5792DE18E808}"/>
              </a:ext>
            </a:extLst>
          </p:cNvPr>
          <p:cNvGrpSpPr/>
          <p:nvPr/>
        </p:nvGrpSpPr>
        <p:grpSpPr>
          <a:xfrm>
            <a:off x="279744" y="715316"/>
            <a:ext cx="5652000" cy="6042125"/>
            <a:chOff x="6279704" y="796882"/>
            <a:chExt cx="5652000" cy="6042125"/>
          </a:xfrm>
        </p:grpSpPr>
        <p:pic>
          <p:nvPicPr>
            <p:cNvPr id="40" name="圖片 39">
              <a:extLst>
                <a:ext uri="{FF2B5EF4-FFF2-40B4-BE49-F238E27FC236}">
                  <a16:creationId xmlns:a16="http://schemas.microsoft.com/office/drawing/2014/main" id="{20C72EFF-615A-45E2-8968-B260B2BC50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704" y="2048653"/>
              <a:ext cx="5652000" cy="3295026"/>
            </a:xfrm>
            <a:prstGeom prst="rect">
              <a:avLst/>
            </a:prstGeom>
          </p:spPr>
        </p:pic>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81AB52CE-3A1F-4A6B-8856-7691C72F9CA5}"/>
                    </a:ext>
                  </a:extLst>
                </p:cNvPr>
                <p:cNvSpPr txBox="1"/>
                <p:nvPr/>
              </p:nvSpPr>
              <p:spPr>
                <a:xfrm>
                  <a:off x="6406195" y="1249122"/>
                  <a:ext cx="5427576" cy="736099"/>
                </a:xfrm>
                <a:prstGeom prst="rect">
                  <a:avLst/>
                </a:prstGeom>
                <a:solidFill>
                  <a:schemeClr val="bg1"/>
                </a:solidFill>
              </p:spPr>
              <p:txBody>
                <a:bodyPr wrap="none" lIns="0" tIns="0" rIns="0" bIns="0" rtlCol="0" anchor="ctr">
                  <a:spAutoFit/>
                </a:bodyPr>
                <a:lstStyle/>
                <a:p>
                  <a:r>
                    <a:rPr lang="en-US" altLang="zh-TW" b="0" dirty="0">
                      <a:ea typeface="微軟正黑體" panose="020B0604030504040204" pitchFamily="34" charset="-120"/>
                    </a:rPr>
                    <a:t>Deep Layer </a:t>
                  </a:r>
                  <a:r>
                    <a:rPr lang="en-US" altLang="zh-TW" dirty="0">
                      <a:ea typeface="微軟正黑體" panose="020B0604030504040204" pitchFamily="34" charset="-120"/>
                    </a:rPr>
                    <a:t>Mean :</a:t>
                  </a:r>
                </a:p>
                <a:p>
                  <a:pPr/>
                  <a14:m>
                    <m:oMathPara xmlns:m="http://schemas.openxmlformats.org/officeDocument/2006/math">
                      <m:oMathParaPr>
                        <m:jc m:val="centerGroup"/>
                      </m:oMathParaPr>
                      <m:oMath xmlns:m="http://schemas.openxmlformats.org/officeDocument/2006/math">
                        <m:acc>
                          <m:accPr>
                            <m:chr m:val="⃑"/>
                            <m:ctrlPr>
                              <a:rPr lang="en-US" altLang="zh-TW" sz="1400" b="0" i="1" smtClean="0">
                                <a:latin typeface="Cambria Math" panose="02040503050406030204" pitchFamily="18" charset="0"/>
                                <a:ea typeface="微軟正黑體" panose="020B0604030504040204" pitchFamily="34" charset="-120"/>
                              </a:rPr>
                            </m:ctrlPr>
                          </m:accPr>
                          <m:e>
                            <m:r>
                              <a:rPr lang="en-US" altLang="zh-TW" sz="1400" b="0" i="1" smtClean="0">
                                <a:latin typeface="Cambria Math" panose="02040503050406030204" pitchFamily="18" charset="0"/>
                                <a:ea typeface="微軟正黑體" panose="020B0604030504040204" pitchFamily="34" charset="-120"/>
                              </a:rPr>
                              <m:t>𝑉</m:t>
                            </m:r>
                          </m:e>
                        </m:acc>
                        <m:r>
                          <a:rPr lang="en-US" altLang="zh-TW" sz="1400" b="0" i="1" smtClean="0">
                            <a:latin typeface="Cambria Math" panose="02040503050406030204" pitchFamily="18" charset="0"/>
                            <a:ea typeface="微軟正黑體" panose="020B0604030504040204" pitchFamily="34" charset="-120"/>
                          </a:rPr>
                          <m:t>=</m:t>
                        </m:r>
                        <m:f>
                          <m:fPr>
                            <m:ctrlPr>
                              <a:rPr lang="en-US" altLang="zh-TW" sz="1400" b="0" i="1" smtClean="0">
                                <a:latin typeface="Cambria Math" panose="02040503050406030204" pitchFamily="18" charset="0"/>
                                <a:ea typeface="微軟正黑體" panose="020B0604030504040204" pitchFamily="34" charset="-120"/>
                              </a:rPr>
                            </m:ctrlPr>
                          </m:fPr>
                          <m:num>
                            <m:r>
                              <a:rPr lang="en-US" altLang="zh-TW" sz="1400" b="0" i="1" smtClean="0">
                                <a:latin typeface="Cambria Math" panose="02040503050406030204" pitchFamily="18" charset="0"/>
                                <a:ea typeface="微軟正黑體" panose="020B0604030504040204" pitchFamily="34" charset="-120"/>
                              </a:rPr>
                              <m:t>75</m:t>
                            </m:r>
                            <m:sSub>
                              <m:sSubPr>
                                <m:ctrlPr>
                                  <a:rPr lang="en-US" altLang="zh-TW" sz="1400" b="0" i="1" smtClean="0">
                                    <a:latin typeface="Cambria Math" panose="02040503050406030204" pitchFamily="18" charset="0"/>
                                    <a:ea typeface="微軟正黑體" panose="020B0604030504040204" pitchFamily="34" charset="-120"/>
                                  </a:rPr>
                                </m:ctrlPr>
                              </m:sSubPr>
                              <m:e>
                                <m:acc>
                                  <m:accPr>
                                    <m:chr m:val="⃑"/>
                                    <m:ctrlPr>
                                      <a:rPr lang="en-US" altLang="zh-TW" sz="1400" b="0" i="1" smtClean="0">
                                        <a:latin typeface="Cambria Math" panose="02040503050406030204" pitchFamily="18" charset="0"/>
                                        <a:ea typeface="微軟正黑體" panose="020B0604030504040204" pitchFamily="34" charset="-120"/>
                                      </a:rPr>
                                    </m:ctrlPr>
                                  </m:accPr>
                                  <m:e>
                                    <m:r>
                                      <a:rPr lang="en-US" altLang="zh-TW" sz="1400" b="0" i="1" smtClean="0">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8</m:t>
                                </m:r>
                                <m:r>
                                  <a:rPr lang="en-US" altLang="zh-TW" sz="1400" b="0" i="1" smtClean="0">
                                    <a:latin typeface="Cambria Math" panose="02040503050406030204" pitchFamily="18" charset="0"/>
                                    <a:ea typeface="微軟正黑體" panose="020B0604030504040204" pitchFamily="34" charset="-120"/>
                                  </a:rPr>
                                  <m:t>𝑘𝑚</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100</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7</m:t>
                                </m:r>
                                <m:r>
                                  <a:rPr lang="en-US" altLang="zh-TW" sz="1400" b="0" i="1" smtClean="0">
                                    <a:latin typeface="Cambria Math" panose="02040503050406030204" pitchFamily="18" charset="0"/>
                                    <a:ea typeface="微軟正黑體" panose="020B0604030504040204" pitchFamily="34" charset="-120"/>
                                  </a:rPr>
                                  <m:t>𝑘𝑚</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150</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5</m:t>
                                </m:r>
                                <m:r>
                                  <a:rPr lang="en-US" altLang="zh-TW" sz="1400" b="0" i="1" smtClean="0">
                                    <a:latin typeface="Cambria Math" panose="02040503050406030204" pitchFamily="18" charset="0"/>
                                    <a:ea typeface="微軟正黑體" panose="020B0604030504040204" pitchFamily="34" charset="-120"/>
                                  </a:rPr>
                                  <m:t>𝑘𝑚</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m:t>
                            </m:r>
                            <m:r>
                              <a:rPr lang="en-US" altLang="zh-TW" sz="1400" i="1">
                                <a:latin typeface="Cambria Math" panose="02040503050406030204" pitchFamily="18" charset="0"/>
                                <a:ea typeface="微軟正黑體" panose="020B0604030504040204" pitchFamily="34" charset="-120"/>
                              </a:rPr>
                              <m:t>75</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4</m:t>
                                </m:r>
                                <m:r>
                                  <a:rPr lang="en-US" altLang="zh-TW" sz="1400" b="0" i="1" smtClean="0">
                                    <a:latin typeface="Cambria Math" panose="02040503050406030204" pitchFamily="18" charset="0"/>
                                    <a:ea typeface="微軟正黑體" panose="020B0604030504040204" pitchFamily="34" charset="-120"/>
                                  </a:rPr>
                                  <m:t>𝑘𝑚</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m:t>
                            </m:r>
                            <m:r>
                              <a:rPr lang="en-US" altLang="zh-TW" sz="1400" i="1">
                                <a:latin typeface="Cambria Math" panose="02040503050406030204" pitchFamily="18" charset="0"/>
                                <a:ea typeface="微軟正黑體" panose="020B0604030504040204" pitchFamily="34" charset="-120"/>
                              </a:rPr>
                              <m:t>75</m:t>
                            </m:r>
                            <m:sSub>
                              <m:sSubPr>
                                <m:ctrlPr>
                                  <a:rPr lang="en-US" altLang="zh-TW" sz="1400" i="1" smtClean="0">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3</m:t>
                                </m:r>
                                <m:r>
                                  <a:rPr lang="en-US" altLang="zh-TW" sz="1400" b="0" i="1" smtClean="0">
                                    <a:latin typeface="Cambria Math" panose="02040503050406030204" pitchFamily="18" charset="0"/>
                                    <a:ea typeface="微軟正黑體" panose="020B0604030504040204" pitchFamily="34" charset="-120"/>
                                  </a:rPr>
                                  <m:t>𝑘𝑚</m:t>
                                </m:r>
                              </m:sub>
                            </m:sSub>
                            <m:r>
                              <a:rPr lang="en-US" altLang="zh-TW" sz="1400" i="1" smtClean="0">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150</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2</m:t>
                                </m:r>
                                <m:r>
                                  <a:rPr lang="en-US" altLang="zh-TW" sz="1400" b="0" i="1" smtClean="0">
                                    <a:latin typeface="Cambria Math" panose="02040503050406030204" pitchFamily="18" charset="0"/>
                                    <a:ea typeface="微軟正黑體" panose="020B0604030504040204" pitchFamily="34" charset="-120"/>
                                  </a:rPr>
                                  <m:t>𝑘𝑚</m:t>
                                </m:r>
                              </m:sub>
                            </m:sSub>
                          </m:num>
                          <m:den>
                            <m:r>
                              <a:rPr lang="en-US" altLang="zh-TW" sz="1400" b="0" i="1" smtClean="0">
                                <a:latin typeface="Cambria Math" panose="02040503050406030204" pitchFamily="18" charset="0"/>
                                <a:ea typeface="微軟正黑體" panose="020B0604030504040204" pitchFamily="34" charset="-120"/>
                              </a:rPr>
                              <m:t>825</m:t>
                            </m:r>
                          </m:den>
                        </m:f>
                      </m:oMath>
                    </m:oMathPara>
                  </a14:m>
                  <a:endParaRPr lang="zh-TW" altLang="en-US" sz="1400" dirty="0" err="1">
                    <a:latin typeface="微軟正黑體" panose="020B0604030504040204" pitchFamily="34" charset="-120"/>
                    <a:ea typeface="微軟正黑體" panose="020B0604030504040204" pitchFamily="34" charset="-120"/>
                  </a:endParaRPr>
                </a:p>
              </p:txBody>
            </p:sp>
          </mc:Choice>
          <mc:Fallback xmlns="">
            <p:sp>
              <p:nvSpPr>
                <p:cNvPr id="23" name="文字方塊 22">
                  <a:extLst>
                    <a:ext uri="{FF2B5EF4-FFF2-40B4-BE49-F238E27FC236}">
                      <a16:creationId xmlns:a16="http://schemas.microsoft.com/office/drawing/2014/main" id="{81AB52CE-3A1F-4A6B-8856-7691C72F9CA5}"/>
                    </a:ext>
                  </a:extLst>
                </p:cNvPr>
                <p:cNvSpPr txBox="1">
                  <a:spLocks noRot="1" noChangeAspect="1" noMove="1" noResize="1" noEditPoints="1" noAdjustHandles="1" noChangeArrowheads="1" noChangeShapeType="1" noTextEdit="1"/>
                </p:cNvSpPr>
                <p:nvPr/>
              </p:nvSpPr>
              <p:spPr>
                <a:xfrm>
                  <a:off x="6406195" y="1249122"/>
                  <a:ext cx="5427576" cy="736099"/>
                </a:xfrm>
                <a:prstGeom prst="rect">
                  <a:avLst/>
                </a:prstGeom>
                <a:blipFill>
                  <a:blip r:embed="rId5"/>
                  <a:stretch>
                    <a:fillRect l="-2697" t="-10833"/>
                  </a:stretch>
                </a:blipFill>
              </p:spPr>
              <p:txBody>
                <a:bodyPr/>
                <a:lstStyle/>
                <a:p>
                  <a:r>
                    <a:rPr lang="zh-TW" altLang="en-US">
                      <a:noFill/>
                    </a:rPr>
                    <a:t> </a:t>
                  </a:r>
                </a:p>
              </p:txBody>
            </p:sp>
          </mc:Fallback>
        </mc:AlternateContent>
        <p:sp>
          <p:nvSpPr>
            <p:cNvPr id="25" name="文字方塊 24">
              <a:extLst>
                <a:ext uri="{FF2B5EF4-FFF2-40B4-BE49-F238E27FC236}">
                  <a16:creationId xmlns:a16="http://schemas.microsoft.com/office/drawing/2014/main" id="{81FF0B20-8903-4254-B653-064C1A37E09B}"/>
                </a:ext>
              </a:extLst>
            </p:cNvPr>
            <p:cNvSpPr txBox="1"/>
            <p:nvPr/>
          </p:nvSpPr>
          <p:spPr>
            <a:xfrm>
              <a:off x="7971190" y="796882"/>
              <a:ext cx="2290627" cy="461665"/>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sz="2400" b="1" dirty="0">
                  <a:latin typeface="微軟正黑體" panose="020B0604030504040204" pitchFamily="34" charset="-120"/>
                  <a:ea typeface="微軟正黑體" panose="020B0604030504040204" pitchFamily="34" charset="-120"/>
                </a:rPr>
                <a:t>Radar-derived</a:t>
              </a:r>
              <a:endParaRPr lang="zh-TW" altLang="en-US" sz="2400" b="1" dirty="0" err="1">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A46FBE39-8851-4049-B54C-1CBBCC23A135}"/>
                </a:ext>
              </a:extLst>
            </p:cNvPr>
            <p:cNvSpPr txBox="1"/>
            <p:nvPr/>
          </p:nvSpPr>
          <p:spPr>
            <a:xfrm>
              <a:off x="8663069" y="5906270"/>
              <a:ext cx="1832554" cy="830997"/>
            </a:xfrm>
            <a:prstGeom prst="rect">
              <a:avLst/>
            </a:prstGeom>
            <a:solidFill>
              <a:schemeClr val="bg1"/>
            </a:solidFill>
          </p:spPr>
          <p:txBody>
            <a:bodyPr wrap="none" rtlCol="0" anchor="ctr">
              <a:spAutoFit/>
            </a:bodyPr>
            <a:lstStyle/>
            <a:p>
              <a:pPr algn="ctr"/>
              <a:r>
                <a:rPr lang="en-US" altLang="zh-TW" sz="1600" dirty="0">
                  <a:latin typeface="微軟正黑體" panose="020B0604030504040204" pitchFamily="34" charset="-120"/>
                  <a:ea typeface="微軟正黑體" panose="020B0604030504040204" pitchFamily="34" charset="-120"/>
                </a:rPr>
                <a:t>Mean state of</a:t>
              </a:r>
            </a:p>
            <a:p>
              <a:pPr algn="ctr"/>
              <a:r>
                <a:rPr lang="en-US" altLang="zh-TW" sz="1600" dirty="0">
                  <a:latin typeface="微軟正黑體" panose="020B0604030504040204" pitchFamily="34" charset="-120"/>
                  <a:ea typeface="微軟正黑體" panose="020B0604030504040204" pitchFamily="34" charset="-120"/>
                </a:rPr>
                <a:t>30 km~60 km</a:t>
              </a:r>
            </a:p>
            <a:p>
              <a:pPr algn="ctr"/>
              <a:r>
                <a:rPr lang="en-US" altLang="zh-TW" sz="1600" dirty="0">
                  <a:latin typeface="微軟正黑體" panose="020B0604030504040204" pitchFamily="34" charset="-120"/>
                  <a:ea typeface="微軟正黑體" panose="020B0604030504040204" pitchFamily="34" charset="-120"/>
                </a:rPr>
                <a:t>(2RMW~4RMW)</a:t>
              </a:r>
              <a:endParaRPr lang="zh-TW" altLang="en-US" sz="1600" dirty="0" err="1">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a16="http://schemas.microsoft.com/office/drawing/2014/main" id="{54587C36-3F3F-4C13-8492-F2C9EBE66D2B}"/>
                </a:ext>
              </a:extLst>
            </p:cNvPr>
            <p:cNvSpPr txBox="1"/>
            <p:nvPr/>
          </p:nvSpPr>
          <p:spPr>
            <a:xfrm>
              <a:off x="8675893" y="5477650"/>
              <a:ext cx="1806906" cy="400110"/>
            </a:xfrm>
            <a:prstGeom prst="rect">
              <a:avLst/>
            </a:prstGeom>
            <a:solidFill>
              <a:schemeClr val="bg1"/>
            </a:solidFill>
            <a:ln w="19050">
              <a:solidFill>
                <a:schemeClr val="tx1"/>
              </a:solidFill>
            </a:ln>
          </p:spPr>
          <p:txBody>
            <a:bodyPr wrap="none" rtlCol="0" anchor="ctr">
              <a:spAutoFit/>
            </a:bodyPr>
            <a:lstStyle/>
            <a:p>
              <a:pPr algn="ctr"/>
              <a:r>
                <a:rPr lang="en-US" altLang="zh-TW" sz="2000" b="1" dirty="0">
                  <a:latin typeface="微軟正黑體" panose="020B0604030504040204" pitchFamily="34" charset="-120"/>
                  <a:ea typeface="微軟正黑體" panose="020B0604030504040204" pitchFamily="34" charset="-120"/>
                </a:rPr>
                <a:t>meso-</a:t>
              </a:r>
              <a:r>
                <a:rPr lang="el-GR" altLang="zh-TW" sz="2000" b="1" dirty="0">
                  <a:latin typeface="微軟正黑體" panose="020B0604030504040204" pitchFamily="34" charset="-120"/>
                  <a:ea typeface="微軟正黑體" panose="020B0604030504040204" pitchFamily="34" charset="-120"/>
                </a:rPr>
                <a:t>β </a:t>
              </a:r>
              <a:r>
                <a:rPr lang="en-US" altLang="zh-TW" sz="2000" b="1" dirty="0">
                  <a:latin typeface="微軟正黑體" panose="020B0604030504040204" pitchFamily="34" charset="-120"/>
                  <a:ea typeface="微軟正黑體" panose="020B0604030504040204" pitchFamily="34" charset="-120"/>
                </a:rPr>
                <a:t>scale</a:t>
              </a:r>
              <a:endParaRPr lang="zh-TW" altLang="en-US" sz="2000" b="1" dirty="0" err="1">
                <a:latin typeface="微軟正黑體" panose="020B0604030504040204" pitchFamily="34" charset="-120"/>
                <a:ea typeface="微軟正黑體" panose="020B0604030504040204" pitchFamily="34" charset="-120"/>
              </a:endParaRPr>
            </a:p>
          </p:txBody>
        </p:sp>
        <p:grpSp>
          <p:nvGrpSpPr>
            <p:cNvPr id="9" name="群組 8">
              <a:extLst>
                <a:ext uri="{FF2B5EF4-FFF2-40B4-BE49-F238E27FC236}">
                  <a16:creationId xmlns:a16="http://schemas.microsoft.com/office/drawing/2014/main" id="{7665A230-10F1-45D7-8CB9-81A028F4ADB6}"/>
                </a:ext>
              </a:extLst>
            </p:cNvPr>
            <p:cNvGrpSpPr/>
            <p:nvPr/>
          </p:nvGrpSpPr>
          <p:grpSpPr>
            <a:xfrm>
              <a:off x="7484643" y="5023171"/>
              <a:ext cx="1255511" cy="1815836"/>
              <a:chOff x="7524403" y="5013232"/>
              <a:chExt cx="1255511" cy="1815836"/>
            </a:xfrm>
          </p:grpSpPr>
          <p:sp>
            <p:nvSpPr>
              <p:cNvPr id="24" name="手繪多邊形: 圖案 23">
                <a:extLst>
                  <a:ext uri="{FF2B5EF4-FFF2-40B4-BE49-F238E27FC236}">
                    <a16:creationId xmlns:a16="http://schemas.microsoft.com/office/drawing/2014/main" id="{6267C417-C8C0-4C1B-B301-E7E7B1015095}"/>
                  </a:ext>
                </a:extLst>
              </p:cNvPr>
              <p:cNvSpPr>
                <a:spLocks noChangeAspect="1"/>
              </p:cNvSpPr>
              <p:nvPr/>
            </p:nvSpPr>
            <p:spPr>
              <a:xfrm>
                <a:off x="8203914" y="5994938"/>
                <a:ext cx="576000" cy="576000"/>
              </a:xfrm>
              <a:custGeom>
                <a:avLst/>
                <a:gdLst>
                  <a:gd name="connsiteX0" fmla="*/ 1080000 w 2160000"/>
                  <a:gd name="connsiteY0" fmla="*/ 540000 h 2160000"/>
                  <a:gd name="connsiteX1" fmla="*/ 540000 w 2160000"/>
                  <a:gd name="connsiteY1" fmla="*/ 1080000 h 2160000"/>
                  <a:gd name="connsiteX2" fmla="*/ 1080000 w 2160000"/>
                  <a:gd name="connsiteY2" fmla="*/ 1620000 h 2160000"/>
                  <a:gd name="connsiteX3" fmla="*/ 1620000 w 2160000"/>
                  <a:gd name="connsiteY3" fmla="*/ 1080000 h 2160000"/>
                  <a:gd name="connsiteX4" fmla="*/ 1080000 w 2160000"/>
                  <a:gd name="connsiteY4" fmla="*/ 540000 h 2160000"/>
                  <a:gd name="connsiteX5" fmla="*/ 1080000 w 2160000"/>
                  <a:gd name="connsiteY5" fmla="*/ 0 h 2160000"/>
                  <a:gd name="connsiteX6" fmla="*/ 2160000 w 2160000"/>
                  <a:gd name="connsiteY6" fmla="*/ 1080000 h 2160000"/>
                  <a:gd name="connsiteX7" fmla="*/ 1080000 w 2160000"/>
                  <a:gd name="connsiteY7" fmla="*/ 2160000 h 2160000"/>
                  <a:gd name="connsiteX8" fmla="*/ 0 w 2160000"/>
                  <a:gd name="connsiteY8" fmla="*/ 1080000 h 2160000"/>
                  <a:gd name="connsiteX9" fmla="*/ 1080000 w 2160000"/>
                  <a:gd name="connsiteY9"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0000" h="2160000">
                    <a:moveTo>
                      <a:pt x="1080000" y="540000"/>
                    </a:moveTo>
                    <a:cubicBezTo>
                      <a:pt x="781766" y="540000"/>
                      <a:pt x="540000" y="781766"/>
                      <a:pt x="540000" y="1080000"/>
                    </a:cubicBezTo>
                    <a:cubicBezTo>
                      <a:pt x="540000" y="1378234"/>
                      <a:pt x="781766" y="1620000"/>
                      <a:pt x="1080000" y="1620000"/>
                    </a:cubicBezTo>
                    <a:cubicBezTo>
                      <a:pt x="1378234" y="1620000"/>
                      <a:pt x="1620000" y="1378234"/>
                      <a:pt x="1620000" y="1080000"/>
                    </a:cubicBezTo>
                    <a:cubicBezTo>
                      <a:pt x="1620000" y="781766"/>
                      <a:pt x="1378234" y="540000"/>
                      <a:pt x="1080000" y="540000"/>
                    </a:cubicBezTo>
                    <a:close/>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9" name="圖片 28">
                <a:extLst>
                  <a:ext uri="{FF2B5EF4-FFF2-40B4-BE49-F238E27FC236}">
                    <a16:creationId xmlns:a16="http://schemas.microsoft.com/office/drawing/2014/main" id="{8D928A27-9FBD-48C8-B9AB-A98152CF68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9268" y="6192938"/>
                <a:ext cx="180000" cy="180000"/>
              </a:xfrm>
              <a:prstGeom prst="rect">
                <a:avLst/>
              </a:prstGeom>
            </p:spPr>
          </p:pic>
          <p:pic>
            <p:nvPicPr>
              <p:cNvPr id="41" name="圖片 40">
                <a:extLst>
                  <a:ext uri="{FF2B5EF4-FFF2-40B4-BE49-F238E27FC236}">
                    <a16:creationId xmlns:a16="http://schemas.microsoft.com/office/drawing/2014/main" id="{F4129CEE-47B2-4A41-979D-63E6F383ADB7}"/>
                  </a:ext>
                </a:extLst>
              </p:cNvPr>
              <p:cNvPicPr>
                <a:picLocks noChangeAspect="1"/>
              </p:cNvPicPr>
              <p:nvPr/>
            </p:nvPicPr>
            <p:blipFill>
              <a:blip r:embed="rId7" cstate="print">
                <a:clrChange>
                  <a:clrFrom>
                    <a:srgbClr val="FFFFFF"/>
                  </a:clrFrom>
                  <a:clrTo>
                    <a:srgbClr val="FFFFFF">
                      <a:alpha val="0"/>
                    </a:srgbClr>
                  </a:clrTo>
                </a:clrChange>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7524403" y="5013232"/>
                <a:ext cx="967511" cy="1815836"/>
              </a:xfrm>
              <a:prstGeom prst="rect">
                <a:avLst/>
              </a:prstGeom>
            </p:spPr>
          </p:pic>
        </p:grpSp>
        <p:sp>
          <p:nvSpPr>
            <p:cNvPr id="42" name="矩形 41">
              <a:extLst>
                <a:ext uri="{FF2B5EF4-FFF2-40B4-BE49-F238E27FC236}">
                  <a16:creationId xmlns:a16="http://schemas.microsoft.com/office/drawing/2014/main" id="{5548151C-5542-4E66-BDBB-86449370797F}"/>
                </a:ext>
              </a:extLst>
            </p:cNvPr>
            <p:cNvSpPr/>
            <p:nvPr/>
          </p:nvSpPr>
          <p:spPr>
            <a:xfrm>
              <a:off x="6977050" y="2178331"/>
              <a:ext cx="609526" cy="276999"/>
            </a:xfrm>
            <a:prstGeom prst="rect">
              <a:avLst/>
            </a:prstGeom>
          </p:spPr>
          <p:txBody>
            <a:bodyPr wrap="none">
              <a:spAutoFit/>
            </a:bodyPr>
            <a:lstStyle/>
            <a:p>
              <a:pPr lvl="0" algn="ctr"/>
              <a:r>
                <a:rPr lang="en-US" altLang="zh-TW" sz="1200" b="1" dirty="0">
                  <a:solidFill>
                    <a:prstClr val="black"/>
                  </a:solidFill>
                  <a:highlight>
                    <a:srgbClr val="00FFFF"/>
                  </a:highlight>
                </a:rPr>
                <a:t>Stage I</a:t>
              </a:r>
              <a:endParaRPr lang="zh-TW" altLang="en-US" sz="1200" b="1" dirty="0">
                <a:solidFill>
                  <a:prstClr val="black"/>
                </a:solidFill>
                <a:highlight>
                  <a:srgbClr val="00FFFF"/>
                </a:highlight>
              </a:endParaRPr>
            </a:p>
          </p:txBody>
        </p:sp>
        <p:sp>
          <p:nvSpPr>
            <p:cNvPr id="43" name="矩形 42">
              <a:extLst>
                <a:ext uri="{FF2B5EF4-FFF2-40B4-BE49-F238E27FC236}">
                  <a16:creationId xmlns:a16="http://schemas.microsoft.com/office/drawing/2014/main" id="{E05160EE-847C-444B-A70E-82E50A73D742}"/>
                </a:ext>
              </a:extLst>
            </p:cNvPr>
            <p:cNvSpPr/>
            <p:nvPr/>
          </p:nvSpPr>
          <p:spPr>
            <a:xfrm>
              <a:off x="7997800" y="2203682"/>
              <a:ext cx="651204" cy="276999"/>
            </a:xfrm>
            <a:prstGeom prst="rect">
              <a:avLst/>
            </a:prstGeom>
          </p:spPr>
          <p:txBody>
            <a:bodyPr wrap="none">
              <a:spAutoFit/>
            </a:bodyPr>
            <a:lstStyle/>
            <a:p>
              <a:pPr lvl="0" algn="ctr"/>
              <a:r>
                <a:rPr lang="en-US" altLang="zh-TW" sz="1200" b="1" dirty="0">
                  <a:solidFill>
                    <a:prstClr val="black"/>
                  </a:solidFill>
                  <a:highlight>
                    <a:srgbClr val="00FFFF"/>
                  </a:highlight>
                </a:rPr>
                <a:t>Stage II</a:t>
              </a:r>
              <a:endParaRPr lang="zh-TW" altLang="en-US" sz="1200" b="1" dirty="0">
                <a:solidFill>
                  <a:prstClr val="black"/>
                </a:solidFill>
                <a:highlight>
                  <a:srgbClr val="00FFFF"/>
                </a:highlight>
              </a:endParaRPr>
            </a:p>
          </p:txBody>
        </p:sp>
        <p:sp>
          <p:nvSpPr>
            <p:cNvPr id="44" name="矩形 43">
              <a:extLst>
                <a:ext uri="{FF2B5EF4-FFF2-40B4-BE49-F238E27FC236}">
                  <a16:creationId xmlns:a16="http://schemas.microsoft.com/office/drawing/2014/main" id="{4DCB093E-2793-42EF-8CA4-AD8A6CE05236}"/>
                </a:ext>
              </a:extLst>
            </p:cNvPr>
            <p:cNvSpPr/>
            <p:nvPr/>
          </p:nvSpPr>
          <p:spPr>
            <a:xfrm>
              <a:off x="9026491" y="2206123"/>
              <a:ext cx="692882" cy="276999"/>
            </a:xfrm>
            <a:prstGeom prst="rect">
              <a:avLst/>
            </a:prstGeom>
          </p:spPr>
          <p:txBody>
            <a:bodyPr wrap="none">
              <a:spAutoFit/>
            </a:bodyPr>
            <a:lstStyle/>
            <a:p>
              <a:pPr lvl="0" algn="ctr"/>
              <a:r>
                <a:rPr lang="en-US" altLang="zh-TW" sz="1200" b="1" dirty="0">
                  <a:solidFill>
                    <a:prstClr val="black"/>
                  </a:solidFill>
                  <a:highlight>
                    <a:srgbClr val="00FFFF"/>
                  </a:highlight>
                </a:rPr>
                <a:t>Stage III</a:t>
              </a:r>
              <a:endParaRPr lang="zh-TW" altLang="en-US" sz="1200" b="1" dirty="0">
                <a:solidFill>
                  <a:prstClr val="black"/>
                </a:solidFill>
                <a:highlight>
                  <a:srgbClr val="00FFFF"/>
                </a:highlight>
              </a:endParaRPr>
            </a:p>
          </p:txBody>
        </p:sp>
        <p:sp>
          <p:nvSpPr>
            <p:cNvPr id="45" name="矩形 44">
              <a:extLst>
                <a:ext uri="{FF2B5EF4-FFF2-40B4-BE49-F238E27FC236}">
                  <a16:creationId xmlns:a16="http://schemas.microsoft.com/office/drawing/2014/main" id="{ECB2836B-AC71-44F0-B2BA-68848BD909C8}"/>
                </a:ext>
              </a:extLst>
            </p:cNvPr>
            <p:cNvSpPr/>
            <p:nvPr/>
          </p:nvSpPr>
          <p:spPr>
            <a:xfrm>
              <a:off x="10140859" y="2204275"/>
              <a:ext cx="700898" cy="276999"/>
            </a:xfrm>
            <a:prstGeom prst="rect">
              <a:avLst/>
            </a:prstGeom>
          </p:spPr>
          <p:txBody>
            <a:bodyPr wrap="none">
              <a:spAutoFit/>
            </a:bodyPr>
            <a:lstStyle/>
            <a:p>
              <a:pPr lvl="0" algn="ctr"/>
              <a:r>
                <a:rPr lang="en-US" altLang="zh-TW" sz="1200" b="1" dirty="0">
                  <a:solidFill>
                    <a:prstClr val="black"/>
                  </a:solidFill>
                  <a:highlight>
                    <a:srgbClr val="00FFFF"/>
                  </a:highlight>
                </a:rPr>
                <a:t>Stage IV</a:t>
              </a:r>
              <a:endParaRPr lang="zh-TW" altLang="en-US" sz="1200" b="1" dirty="0">
                <a:solidFill>
                  <a:prstClr val="black"/>
                </a:solidFill>
                <a:highlight>
                  <a:srgbClr val="00FFFF"/>
                </a:highlight>
              </a:endParaRPr>
            </a:p>
          </p:txBody>
        </p:sp>
      </p:grpSp>
      <p:cxnSp>
        <p:nvCxnSpPr>
          <p:cNvPr id="34" name="直線接點 33">
            <a:extLst>
              <a:ext uri="{FF2B5EF4-FFF2-40B4-BE49-F238E27FC236}">
                <a16:creationId xmlns:a16="http://schemas.microsoft.com/office/drawing/2014/main" id="{2B9CC45A-3A59-1ED6-70B0-37028455AA56}"/>
              </a:ext>
            </a:extLst>
          </p:cNvPr>
          <p:cNvCxnSpPr/>
          <p:nvPr/>
        </p:nvCxnSpPr>
        <p:spPr>
          <a:xfrm>
            <a:off x="643812" y="4710290"/>
            <a:ext cx="1224777" cy="0"/>
          </a:xfrm>
          <a:prstGeom prst="line">
            <a:avLst/>
          </a:prstGeom>
          <a:ln w="57150">
            <a:solidFill>
              <a:srgbClr val="02D915">
                <a:alpha val="40000"/>
              </a:srgbClr>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C64F3E0E-6501-413F-245D-11EA14E1D2C9}"/>
              </a:ext>
            </a:extLst>
          </p:cNvPr>
          <p:cNvCxnSpPr>
            <a:cxnSpLocks/>
          </p:cNvCxnSpPr>
          <p:nvPr/>
        </p:nvCxnSpPr>
        <p:spPr>
          <a:xfrm>
            <a:off x="1858316" y="4710290"/>
            <a:ext cx="972000" cy="0"/>
          </a:xfrm>
          <a:prstGeom prst="line">
            <a:avLst/>
          </a:prstGeom>
          <a:ln w="5715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22AC1DBC-F4CA-6D11-D3CB-AD5DDC1EE3AE}"/>
              </a:ext>
            </a:extLst>
          </p:cNvPr>
          <p:cNvCxnSpPr>
            <a:cxnSpLocks/>
          </p:cNvCxnSpPr>
          <p:nvPr/>
        </p:nvCxnSpPr>
        <p:spPr>
          <a:xfrm>
            <a:off x="2845644" y="4710290"/>
            <a:ext cx="989045"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83D449A3-EBE8-4742-AD05-4B0FEF227B4C}"/>
              </a:ext>
            </a:extLst>
          </p:cNvPr>
          <p:cNvCxnSpPr>
            <a:cxnSpLocks/>
          </p:cNvCxnSpPr>
          <p:nvPr/>
        </p:nvCxnSpPr>
        <p:spPr>
          <a:xfrm>
            <a:off x="3836099" y="4710290"/>
            <a:ext cx="1584987" cy="0"/>
          </a:xfrm>
          <a:prstGeom prst="line">
            <a:avLst/>
          </a:prstGeom>
          <a:ln w="57150">
            <a:solidFill>
              <a:srgbClr val="0000FF">
                <a:alpha val="40000"/>
              </a:srgbClr>
            </a:soli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901D3349-E029-8E9E-5B13-2019C71178D8}"/>
              </a:ext>
            </a:extLst>
          </p:cNvPr>
          <p:cNvSpPr txBox="1"/>
          <p:nvPr/>
        </p:nvSpPr>
        <p:spPr>
          <a:xfrm>
            <a:off x="-42048" y="5081419"/>
            <a:ext cx="2185046" cy="1477328"/>
          </a:xfrm>
          <a:prstGeom prst="rect">
            <a:avLst/>
          </a:prstGeom>
          <a:noFill/>
        </p:spPr>
        <p:txBody>
          <a:bodyPr wrap="square" rtlCol="0" anchor="ctr">
            <a:spAutoFit/>
          </a:bodyPr>
          <a:lstStyle/>
          <a:p>
            <a:pPr algn="l"/>
            <a:r>
              <a:rPr lang="en-US" altLang="zh-TW" dirty="0">
                <a:latin typeface="微軟正黑體" panose="020B0604030504040204" pitchFamily="34" charset="-120"/>
                <a:ea typeface="微軟正黑體" panose="020B0604030504040204" pitchFamily="34" charset="-120"/>
              </a:rPr>
              <a:t>Terrain-induced direction change of lower-level flow</a:t>
            </a:r>
          </a:p>
          <a:p>
            <a:r>
              <a:rPr lang="en-US" altLang="zh-TW" dirty="0"/>
              <a:t>(Wu et al. 2015; Huang and Wu 2018)</a:t>
            </a:r>
            <a:endParaRPr lang="zh-TW" altLang="en-US" dirty="0"/>
          </a:p>
        </p:txBody>
      </p:sp>
      <p:pic>
        <p:nvPicPr>
          <p:cNvPr id="15" name="圖片 14">
            <a:extLst>
              <a:ext uri="{FF2B5EF4-FFF2-40B4-BE49-F238E27FC236}">
                <a16:creationId xmlns:a16="http://schemas.microsoft.com/office/drawing/2014/main" id="{58CBEC9F-9317-C1F8-11CE-055FFD831147}"/>
              </a:ext>
            </a:extLst>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artisticPlasticWrap/>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rot="20152536">
            <a:off x="8543997" y="4525586"/>
            <a:ext cx="360000" cy="310013"/>
          </a:xfrm>
          <a:prstGeom prst="rect">
            <a:avLst/>
          </a:prstGeom>
          <a:ln>
            <a:noFill/>
          </a:ln>
          <a:effectLst>
            <a:glow rad="63500">
              <a:schemeClr val="accent3">
                <a:satMod val="175000"/>
                <a:alpha val="40000"/>
              </a:schemeClr>
            </a:glow>
            <a:outerShdw blurRad="190500" algn="tl" rotWithShape="0">
              <a:srgbClr val="000000">
                <a:alpha val="70000"/>
              </a:srgbClr>
            </a:outerShdw>
          </a:effectLst>
        </p:spPr>
      </p:pic>
      <p:grpSp>
        <p:nvGrpSpPr>
          <p:cNvPr id="38" name="群組 37">
            <a:extLst>
              <a:ext uri="{FF2B5EF4-FFF2-40B4-BE49-F238E27FC236}">
                <a16:creationId xmlns:a16="http://schemas.microsoft.com/office/drawing/2014/main" id="{E66E1DB1-5263-6BD7-2A4C-E090925954F2}"/>
              </a:ext>
            </a:extLst>
          </p:cNvPr>
          <p:cNvGrpSpPr/>
          <p:nvPr/>
        </p:nvGrpSpPr>
        <p:grpSpPr>
          <a:xfrm>
            <a:off x="6267469" y="715316"/>
            <a:ext cx="5796000" cy="6020538"/>
            <a:chOff x="6267469" y="702437"/>
            <a:chExt cx="5796000" cy="6020538"/>
          </a:xfrm>
        </p:grpSpPr>
        <p:grpSp>
          <p:nvGrpSpPr>
            <p:cNvPr id="5" name="群組 4">
              <a:extLst>
                <a:ext uri="{FF2B5EF4-FFF2-40B4-BE49-F238E27FC236}">
                  <a16:creationId xmlns:a16="http://schemas.microsoft.com/office/drawing/2014/main" id="{F153DFF8-E20C-4DFB-BBDB-DC8752844DF1}"/>
                </a:ext>
              </a:extLst>
            </p:cNvPr>
            <p:cNvGrpSpPr/>
            <p:nvPr/>
          </p:nvGrpSpPr>
          <p:grpSpPr>
            <a:xfrm>
              <a:off x="6267469" y="702437"/>
              <a:ext cx="5796000" cy="6020538"/>
              <a:chOff x="89368" y="783602"/>
              <a:chExt cx="5796000" cy="6020538"/>
            </a:xfrm>
          </p:grpSpPr>
          <p:pic>
            <p:nvPicPr>
              <p:cNvPr id="30" name="圖片 29">
                <a:extLst>
                  <a:ext uri="{FF2B5EF4-FFF2-40B4-BE49-F238E27FC236}">
                    <a16:creationId xmlns:a16="http://schemas.microsoft.com/office/drawing/2014/main" id="{3A646DA9-D150-4E19-A9ED-720AAE198B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368" y="2048387"/>
                <a:ext cx="5796000" cy="3297958"/>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CF4ED91B-19B1-4C9F-B8A6-9DB400D1D45D}"/>
                      </a:ext>
                    </a:extLst>
                  </p:cNvPr>
                  <p:cNvSpPr txBox="1"/>
                  <p:nvPr/>
                </p:nvSpPr>
                <p:spPr>
                  <a:xfrm>
                    <a:off x="343362" y="1249121"/>
                    <a:ext cx="5450466" cy="736099"/>
                  </a:xfrm>
                  <a:prstGeom prst="rect">
                    <a:avLst/>
                  </a:prstGeom>
                  <a:solidFill>
                    <a:schemeClr val="bg1"/>
                  </a:solidFill>
                </p:spPr>
                <p:txBody>
                  <a:bodyPr wrap="none" lIns="0" tIns="0" rIns="0" bIns="0" rtlCol="0" anchor="ctr">
                    <a:spAutoFit/>
                  </a:bodyPr>
                  <a:lstStyle/>
                  <a:p>
                    <a:r>
                      <a:rPr lang="en-US" altLang="zh-TW" b="0" dirty="0">
                        <a:ea typeface="微軟正黑體" panose="020B0604030504040204" pitchFamily="34" charset="-120"/>
                      </a:rPr>
                      <a:t>Deep Layer </a:t>
                    </a:r>
                    <a:r>
                      <a:rPr lang="en-US" altLang="zh-TW" dirty="0">
                        <a:ea typeface="微軟正黑體" panose="020B0604030504040204" pitchFamily="34" charset="-120"/>
                      </a:rPr>
                      <a:t>Mean </a:t>
                    </a:r>
                    <a:r>
                      <a:rPr lang="en-US" altLang="zh-TW" sz="1200" dirty="0">
                        <a:ea typeface="微軟正黑體" panose="020B0604030504040204" pitchFamily="34" charset="-120"/>
                      </a:rPr>
                      <a:t>(Velden and Leslie 1991)</a:t>
                    </a:r>
                    <a:r>
                      <a:rPr lang="en-US" altLang="zh-TW" dirty="0">
                        <a:ea typeface="微軟正黑體" panose="020B0604030504040204" pitchFamily="34" charset="-120"/>
                      </a:rPr>
                      <a:t> :</a:t>
                    </a:r>
                  </a:p>
                  <a:p>
                    <a:pPr/>
                    <a14:m>
                      <m:oMathPara xmlns:m="http://schemas.openxmlformats.org/officeDocument/2006/math">
                        <m:oMathParaPr>
                          <m:jc m:val="centerGroup"/>
                        </m:oMathParaPr>
                        <m:oMath xmlns:m="http://schemas.openxmlformats.org/officeDocument/2006/math">
                          <m:acc>
                            <m:accPr>
                              <m:chr m:val="⃑"/>
                              <m:ctrlPr>
                                <a:rPr lang="en-US" altLang="zh-TW" sz="1400" b="0" i="1" smtClean="0">
                                  <a:latin typeface="Cambria Math" panose="02040503050406030204" pitchFamily="18" charset="0"/>
                                  <a:ea typeface="微軟正黑體" panose="020B0604030504040204" pitchFamily="34" charset="-120"/>
                                </a:rPr>
                              </m:ctrlPr>
                            </m:accPr>
                            <m:e>
                              <m:r>
                                <a:rPr lang="en-US" altLang="zh-TW" sz="1400" b="0" i="1" smtClean="0">
                                  <a:latin typeface="Cambria Math" panose="02040503050406030204" pitchFamily="18" charset="0"/>
                                  <a:ea typeface="微軟正黑體" panose="020B0604030504040204" pitchFamily="34" charset="-120"/>
                                </a:rPr>
                                <m:t>𝑉</m:t>
                              </m:r>
                            </m:e>
                          </m:acc>
                          <m:r>
                            <a:rPr lang="en-US" altLang="zh-TW" sz="1400" b="0" i="1" smtClean="0">
                              <a:latin typeface="Cambria Math" panose="02040503050406030204" pitchFamily="18" charset="0"/>
                              <a:ea typeface="微軟正黑體" panose="020B0604030504040204" pitchFamily="34" charset="-120"/>
                            </a:rPr>
                            <m:t>=</m:t>
                          </m:r>
                          <m:f>
                            <m:fPr>
                              <m:ctrlPr>
                                <a:rPr lang="en-US" altLang="zh-TW" sz="1400" b="0" i="1" smtClean="0">
                                  <a:latin typeface="Cambria Math" panose="02040503050406030204" pitchFamily="18" charset="0"/>
                                  <a:ea typeface="微軟正黑體" panose="020B0604030504040204" pitchFamily="34" charset="-120"/>
                                </a:rPr>
                              </m:ctrlPr>
                            </m:fPr>
                            <m:num>
                              <m:r>
                                <a:rPr lang="en-US" altLang="zh-TW" sz="1400" b="0" i="1" smtClean="0">
                                  <a:latin typeface="Cambria Math" panose="02040503050406030204" pitchFamily="18" charset="0"/>
                                  <a:ea typeface="微軟正黑體" panose="020B0604030504040204" pitchFamily="34" charset="-120"/>
                                </a:rPr>
                                <m:t>75</m:t>
                              </m:r>
                              <m:sSub>
                                <m:sSubPr>
                                  <m:ctrlPr>
                                    <a:rPr lang="en-US" altLang="zh-TW" sz="1400" b="0" i="1" smtClean="0">
                                      <a:latin typeface="Cambria Math" panose="02040503050406030204" pitchFamily="18" charset="0"/>
                                      <a:ea typeface="微軟正黑體" panose="020B0604030504040204" pitchFamily="34" charset="-120"/>
                                    </a:rPr>
                                  </m:ctrlPr>
                                </m:sSubPr>
                                <m:e>
                                  <m:acc>
                                    <m:accPr>
                                      <m:chr m:val="⃑"/>
                                      <m:ctrlPr>
                                        <a:rPr lang="en-US" altLang="zh-TW" sz="1400" b="0" i="1" smtClean="0">
                                          <a:latin typeface="Cambria Math" panose="02040503050406030204" pitchFamily="18" charset="0"/>
                                          <a:ea typeface="微軟正黑體" panose="020B0604030504040204" pitchFamily="34" charset="-120"/>
                                        </a:rPr>
                                      </m:ctrlPr>
                                    </m:accPr>
                                    <m:e>
                                      <m:r>
                                        <a:rPr lang="en-US" altLang="zh-TW" sz="1400" b="0" i="1" smtClean="0">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350</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100</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4</m:t>
                                  </m:r>
                                  <m:r>
                                    <a:rPr lang="en-US" altLang="zh-TW" sz="1400" i="1">
                                      <a:latin typeface="Cambria Math" panose="02040503050406030204" pitchFamily="18" charset="0"/>
                                      <a:ea typeface="微軟正黑體" panose="020B0604030504040204" pitchFamily="34" charset="-120"/>
                                    </a:rPr>
                                    <m:t>00</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150</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55</m:t>
                                  </m:r>
                                  <m:r>
                                    <a:rPr lang="en-US" altLang="zh-TW" sz="1400" i="1">
                                      <a:latin typeface="Cambria Math" panose="02040503050406030204" pitchFamily="18" charset="0"/>
                                      <a:ea typeface="微軟正黑體" panose="020B0604030504040204" pitchFamily="34" charset="-120"/>
                                    </a:rPr>
                                    <m:t>0</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m:t>
                              </m:r>
                              <m:r>
                                <a:rPr lang="en-US" altLang="zh-TW" sz="1400" i="1">
                                  <a:latin typeface="Cambria Math" panose="02040503050406030204" pitchFamily="18" charset="0"/>
                                  <a:ea typeface="微軟正黑體" panose="020B0604030504040204" pitchFamily="34" charset="-120"/>
                                </a:rPr>
                                <m:t>75</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6</m:t>
                                  </m:r>
                                  <m:r>
                                    <a:rPr lang="en-US" altLang="zh-TW" sz="1400" i="1">
                                      <a:latin typeface="Cambria Math" panose="02040503050406030204" pitchFamily="18" charset="0"/>
                                      <a:ea typeface="微軟正黑體" panose="020B0604030504040204" pitchFamily="34" charset="-120"/>
                                    </a:rPr>
                                    <m:t>00</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m:t>
                              </m:r>
                              <m:r>
                                <a:rPr lang="en-US" altLang="zh-TW" sz="1400" i="1">
                                  <a:latin typeface="Cambria Math" panose="02040503050406030204" pitchFamily="18" charset="0"/>
                                  <a:ea typeface="微軟正黑體" panose="020B0604030504040204" pitchFamily="34" charset="-120"/>
                                </a:rPr>
                                <m:t>75</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7</m:t>
                                  </m:r>
                                  <m:r>
                                    <a:rPr lang="en-US" altLang="zh-TW" sz="1400" i="1">
                                      <a:latin typeface="Cambria Math" panose="02040503050406030204" pitchFamily="18" charset="0"/>
                                      <a:ea typeface="微軟正黑體" panose="020B0604030504040204" pitchFamily="34" charset="-120"/>
                                    </a:rPr>
                                    <m:t>00</m:t>
                                  </m:r>
                                </m:sub>
                              </m:sSub>
                              <m:r>
                                <a:rPr lang="en-US" altLang="zh-TW" sz="1400" i="1">
                                  <a:latin typeface="Cambria Math" panose="02040503050406030204" pitchFamily="18" charset="0"/>
                                  <a:ea typeface="微軟正黑體" panose="020B0604030504040204" pitchFamily="34" charset="-120"/>
                                </a:rPr>
                                <m:t>+</m:t>
                              </m:r>
                              <m:r>
                                <a:rPr lang="en-US" altLang="zh-TW" sz="1400" b="0" i="1" smtClean="0">
                                  <a:latin typeface="Cambria Math" panose="02040503050406030204" pitchFamily="18" charset="0"/>
                                  <a:ea typeface="微軟正黑體" panose="020B0604030504040204" pitchFamily="34" charset="-120"/>
                                </a:rPr>
                                <m:t>150</m:t>
                              </m:r>
                              <m:sSub>
                                <m:sSubPr>
                                  <m:ctrlPr>
                                    <a:rPr lang="en-US" altLang="zh-TW" sz="1400" i="1">
                                      <a:latin typeface="Cambria Math" panose="02040503050406030204" pitchFamily="18" charset="0"/>
                                      <a:ea typeface="微軟正黑體" panose="020B0604030504040204" pitchFamily="34" charset="-120"/>
                                    </a:rPr>
                                  </m:ctrlPr>
                                </m:sSubPr>
                                <m:e>
                                  <m:acc>
                                    <m:accPr>
                                      <m:chr m:val="⃑"/>
                                      <m:ctrlPr>
                                        <a:rPr lang="en-US" altLang="zh-TW" sz="1400" i="1">
                                          <a:latin typeface="Cambria Math" panose="02040503050406030204" pitchFamily="18" charset="0"/>
                                          <a:ea typeface="微軟正黑體" panose="020B0604030504040204" pitchFamily="34" charset="-120"/>
                                        </a:rPr>
                                      </m:ctrlPr>
                                    </m:accPr>
                                    <m:e>
                                      <m:r>
                                        <a:rPr lang="en-US" altLang="zh-TW" sz="1400" i="1">
                                          <a:latin typeface="Cambria Math" panose="02040503050406030204" pitchFamily="18" charset="0"/>
                                          <a:ea typeface="微軟正黑體" panose="020B0604030504040204" pitchFamily="34" charset="-120"/>
                                        </a:rPr>
                                        <m:t>𝑉</m:t>
                                      </m:r>
                                    </m:e>
                                  </m:acc>
                                </m:e>
                                <m:sub>
                                  <m:r>
                                    <a:rPr lang="en-US" altLang="zh-TW" sz="1400" b="0" i="1" smtClean="0">
                                      <a:latin typeface="Cambria Math" panose="02040503050406030204" pitchFamily="18" charset="0"/>
                                      <a:ea typeface="微軟正黑體" panose="020B0604030504040204" pitchFamily="34" charset="-120"/>
                                    </a:rPr>
                                    <m:t>85</m:t>
                                  </m:r>
                                  <m:r>
                                    <a:rPr lang="en-US" altLang="zh-TW" sz="1400" i="1">
                                      <a:latin typeface="Cambria Math" panose="02040503050406030204" pitchFamily="18" charset="0"/>
                                      <a:ea typeface="微軟正黑體" panose="020B0604030504040204" pitchFamily="34" charset="-120"/>
                                    </a:rPr>
                                    <m:t>0</m:t>
                                  </m:r>
                                </m:sub>
                              </m:sSub>
                            </m:num>
                            <m:den>
                              <m:r>
                                <a:rPr lang="en-US" altLang="zh-TW" sz="1400" b="0" i="1" smtClean="0">
                                  <a:latin typeface="Cambria Math" panose="02040503050406030204" pitchFamily="18" charset="0"/>
                                  <a:ea typeface="微軟正黑體" panose="020B0604030504040204" pitchFamily="34" charset="-120"/>
                                </a:rPr>
                                <m:t>825</m:t>
                              </m:r>
                            </m:den>
                          </m:f>
                        </m:oMath>
                      </m:oMathPara>
                    </a14:m>
                    <a:endParaRPr lang="zh-TW" altLang="en-US" sz="1400" dirty="0" err="1">
                      <a:latin typeface="微軟正黑體" panose="020B0604030504040204" pitchFamily="34" charset="-120"/>
                      <a:ea typeface="微軟正黑體" panose="020B0604030504040204" pitchFamily="34" charset="-120"/>
                    </a:endParaRPr>
                  </a:p>
                </p:txBody>
              </p:sp>
            </mc:Choice>
            <mc:Fallback xmlns="">
              <p:sp>
                <p:nvSpPr>
                  <p:cNvPr id="6" name="文字方塊 5">
                    <a:extLst>
                      <a:ext uri="{FF2B5EF4-FFF2-40B4-BE49-F238E27FC236}">
                        <a16:creationId xmlns:a16="http://schemas.microsoft.com/office/drawing/2014/main" id="{CF4ED91B-19B1-4C9F-B8A6-9DB400D1D45D}"/>
                      </a:ext>
                    </a:extLst>
                  </p:cNvPr>
                  <p:cNvSpPr txBox="1">
                    <a:spLocks noRot="1" noChangeAspect="1" noMove="1" noResize="1" noEditPoints="1" noAdjustHandles="1" noChangeArrowheads="1" noChangeShapeType="1" noTextEdit="1"/>
                  </p:cNvSpPr>
                  <p:nvPr/>
                </p:nvSpPr>
                <p:spPr>
                  <a:xfrm>
                    <a:off x="343362" y="1249121"/>
                    <a:ext cx="5450466" cy="736099"/>
                  </a:xfrm>
                  <a:prstGeom prst="rect">
                    <a:avLst/>
                  </a:prstGeom>
                  <a:blipFill>
                    <a:blip r:embed="rId11"/>
                    <a:stretch>
                      <a:fillRect l="-2685" t="-10833"/>
                    </a:stretch>
                  </a:blipFill>
                </p:spPr>
                <p:txBody>
                  <a:bodyPr/>
                  <a:lstStyle/>
                  <a:p>
                    <a:r>
                      <a:rPr lang="zh-TW" altLang="en-US">
                        <a:noFill/>
                      </a:rPr>
                      <a:t> </a:t>
                    </a:r>
                  </a:p>
                </p:txBody>
              </p:sp>
            </mc:Fallback>
          </mc:AlternateContent>
          <p:sp>
            <p:nvSpPr>
              <p:cNvPr id="16" name="文字方塊 15">
                <a:extLst>
                  <a:ext uri="{FF2B5EF4-FFF2-40B4-BE49-F238E27FC236}">
                    <a16:creationId xmlns:a16="http://schemas.microsoft.com/office/drawing/2014/main" id="{3A3FB262-E929-4BA2-B108-84D60F345BB9}"/>
                  </a:ext>
                </a:extLst>
              </p:cNvPr>
              <p:cNvSpPr txBox="1"/>
              <p:nvPr/>
            </p:nvSpPr>
            <p:spPr>
              <a:xfrm>
                <a:off x="1707789" y="783602"/>
                <a:ext cx="2220160" cy="461665"/>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sz="2400" b="1" dirty="0">
                    <a:latin typeface="微軟正黑體" panose="020B0604030504040204" pitchFamily="34" charset="-120"/>
                    <a:ea typeface="微軟正黑體" panose="020B0604030504040204" pitchFamily="34" charset="-120"/>
                  </a:rPr>
                  <a:t>ERA5-derived</a:t>
                </a:r>
                <a:endParaRPr lang="zh-TW" altLang="en-US" sz="2400" b="1" dirty="0" err="1">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9E84C5A6-05B1-4066-9B51-DCFA9FA30912}"/>
                  </a:ext>
                </a:extLst>
              </p:cNvPr>
              <p:cNvSpPr txBox="1"/>
              <p:nvPr/>
            </p:nvSpPr>
            <p:spPr>
              <a:xfrm>
                <a:off x="2701380" y="5477650"/>
                <a:ext cx="1821332" cy="400110"/>
              </a:xfrm>
              <a:prstGeom prst="rect">
                <a:avLst/>
              </a:prstGeom>
              <a:solidFill>
                <a:schemeClr val="bg1"/>
              </a:solidFill>
              <a:ln w="19050">
                <a:solidFill>
                  <a:schemeClr val="tx1"/>
                </a:solidFill>
              </a:ln>
            </p:spPr>
            <p:txBody>
              <a:bodyPr wrap="none" rtlCol="0" anchor="ctr">
                <a:spAutoFit/>
              </a:bodyPr>
              <a:lstStyle>
                <a:defPPr>
                  <a:defRPr lang="zh-TW"/>
                </a:defPPr>
                <a:lvl1pPr algn="ctr">
                  <a:defRPr sz="2000" b="1">
                    <a:latin typeface="微軟正黑體" panose="020B0604030504040204" pitchFamily="34" charset="-120"/>
                    <a:ea typeface="微軟正黑體" panose="020B0604030504040204" pitchFamily="34" charset="-120"/>
                  </a:defRPr>
                </a:lvl1pPr>
              </a:lstStyle>
              <a:p>
                <a:r>
                  <a:rPr lang="en-US" altLang="zh-TW" dirty="0"/>
                  <a:t>meso-</a:t>
                </a:r>
                <a:r>
                  <a:rPr lang="el-GR" altLang="zh-TW" dirty="0"/>
                  <a:t>α</a:t>
                </a:r>
                <a:r>
                  <a:rPr lang="en-US" altLang="zh-TW" dirty="0"/>
                  <a:t> scale</a:t>
                </a:r>
                <a:endParaRPr lang="zh-TW" altLang="en-US" dirty="0" err="1"/>
              </a:p>
            </p:txBody>
          </p:sp>
          <p:sp>
            <p:nvSpPr>
              <p:cNvPr id="19" name="文字方塊 18">
                <a:extLst>
                  <a:ext uri="{FF2B5EF4-FFF2-40B4-BE49-F238E27FC236}">
                    <a16:creationId xmlns:a16="http://schemas.microsoft.com/office/drawing/2014/main" id="{DC31578F-C6C1-4B59-8B48-6667479EE2BD}"/>
                  </a:ext>
                </a:extLst>
              </p:cNvPr>
              <p:cNvSpPr txBox="1"/>
              <p:nvPr/>
            </p:nvSpPr>
            <p:spPr>
              <a:xfrm>
                <a:off x="2836834" y="6000489"/>
                <a:ext cx="1550424" cy="584775"/>
              </a:xfrm>
              <a:prstGeom prst="rect">
                <a:avLst/>
              </a:prstGeom>
              <a:solidFill>
                <a:schemeClr val="bg1"/>
              </a:solidFill>
            </p:spPr>
            <p:txBody>
              <a:bodyPr wrap="none" rtlCol="0" anchor="ctr">
                <a:spAutoFit/>
              </a:bodyPr>
              <a:lstStyle/>
              <a:p>
                <a:pPr algn="ctr"/>
                <a:r>
                  <a:rPr lang="en-US" altLang="zh-TW" sz="1600" dirty="0">
                    <a:latin typeface="微軟正黑體" panose="020B0604030504040204" pitchFamily="34" charset="-120"/>
                    <a:ea typeface="微軟正黑體" panose="020B0604030504040204" pitchFamily="34" charset="-120"/>
                  </a:rPr>
                  <a:t>Mean state of</a:t>
                </a:r>
              </a:p>
              <a:p>
                <a:pPr algn="ctr"/>
                <a:r>
                  <a:rPr lang="en-US" altLang="zh-TW" sz="1600" dirty="0">
                    <a:latin typeface="微軟正黑體" panose="020B0604030504040204" pitchFamily="34" charset="-120"/>
                    <a:ea typeface="微軟正黑體" panose="020B0604030504040204" pitchFamily="34" charset="-120"/>
                  </a:rPr>
                  <a:t>0 km~500 km</a:t>
                </a:r>
                <a:endParaRPr lang="zh-TW" altLang="en-US" sz="1600" dirty="0" err="1">
                  <a:latin typeface="微軟正黑體" panose="020B0604030504040204" pitchFamily="34" charset="-120"/>
                  <a:ea typeface="微軟正黑體" panose="020B0604030504040204" pitchFamily="34" charset="-120"/>
                </a:endParaRPr>
              </a:p>
            </p:txBody>
          </p:sp>
          <p:grpSp>
            <p:nvGrpSpPr>
              <p:cNvPr id="10" name="群組 9">
                <a:extLst>
                  <a:ext uri="{FF2B5EF4-FFF2-40B4-BE49-F238E27FC236}">
                    <a16:creationId xmlns:a16="http://schemas.microsoft.com/office/drawing/2014/main" id="{750EC24E-6246-40F8-9EF3-3D6368809318}"/>
                  </a:ext>
                </a:extLst>
              </p:cNvPr>
              <p:cNvGrpSpPr/>
              <p:nvPr/>
            </p:nvGrpSpPr>
            <p:grpSpPr>
              <a:xfrm>
                <a:off x="1284951" y="5427957"/>
                <a:ext cx="1376183" cy="1376183"/>
                <a:chOff x="2129778" y="5427957"/>
                <a:chExt cx="1376183" cy="1376183"/>
              </a:xfrm>
            </p:grpSpPr>
            <p:sp>
              <p:nvSpPr>
                <p:cNvPr id="20" name="橢圓 19">
                  <a:extLst>
                    <a:ext uri="{FF2B5EF4-FFF2-40B4-BE49-F238E27FC236}">
                      <a16:creationId xmlns:a16="http://schemas.microsoft.com/office/drawing/2014/main" id="{D268B140-751E-48AF-84EE-BDC372AFA15B}"/>
                    </a:ext>
                  </a:extLst>
                </p:cNvPr>
                <p:cNvSpPr>
                  <a:spLocks noChangeAspect="1"/>
                </p:cNvSpPr>
                <p:nvPr/>
              </p:nvSpPr>
              <p:spPr>
                <a:xfrm>
                  <a:off x="2129778" y="5427957"/>
                  <a:ext cx="1376183" cy="137618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p>
              </p:txBody>
            </p:sp>
            <p:pic>
              <p:nvPicPr>
                <p:cNvPr id="28" name="圖片 27">
                  <a:extLst>
                    <a:ext uri="{FF2B5EF4-FFF2-40B4-BE49-F238E27FC236}">
                      <a16:creationId xmlns:a16="http://schemas.microsoft.com/office/drawing/2014/main" id="{886D5832-520E-4499-9D31-B4C1656A1B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9747" y="6015482"/>
                  <a:ext cx="180000" cy="180000"/>
                </a:xfrm>
                <a:prstGeom prst="rect">
                  <a:avLst/>
                </a:prstGeom>
              </p:spPr>
            </p:pic>
            <p:pic>
              <p:nvPicPr>
                <p:cNvPr id="31" name="圖片 30">
                  <a:extLst>
                    <a:ext uri="{FF2B5EF4-FFF2-40B4-BE49-F238E27FC236}">
                      <a16:creationId xmlns:a16="http://schemas.microsoft.com/office/drawing/2014/main" id="{2186BB9D-EA59-4B3E-91BD-9154C71E7932}"/>
                    </a:ext>
                  </a:extLst>
                </p:cNvPr>
                <p:cNvPicPr>
                  <a:picLocks noChangeAspect="1"/>
                </p:cNvPicPr>
                <p:nvPr/>
              </p:nvPicPr>
              <p:blipFill>
                <a:blip r:embed="rId12" cstate="print">
                  <a:clrChange>
                    <a:clrFrom>
                      <a:srgbClr val="FFFFFF"/>
                    </a:clrFrom>
                    <a:clrTo>
                      <a:srgbClr val="FFFFFF">
                        <a:alpha val="0"/>
                      </a:srgbClr>
                    </a:clrTo>
                  </a:clrChange>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2551441" y="5752016"/>
                  <a:ext cx="276213" cy="518400"/>
                </a:xfrm>
                <a:prstGeom prst="rect">
                  <a:avLst/>
                </a:prstGeom>
              </p:spPr>
            </p:pic>
          </p:grpSp>
          <p:sp>
            <p:nvSpPr>
              <p:cNvPr id="46" name="矩形 45">
                <a:extLst>
                  <a:ext uri="{FF2B5EF4-FFF2-40B4-BE49-F238E27FC236}">
                    <a16:creationId xmlns:a16="http://schemas.microsoft.com/office/drawing/2014/main" id="{ADC2E746-1BE0-4C95-9191-ECF45FC0AE7C}"/>
                  </a:ext>
                </a:extLst>
              </p:cNvPr>
              <p:cNvSpPr/>
              <p:nvPr/>
            </p:nvSpPr>
            <p:spPr>
              <a:xfrm>
                <a:off x="787960" y="2178333"/>
                <a:ext cx="609526" cy="276999"/>
              </a:xfrm>
              <a:prstGeom prst="rect">
                <a:avLst/>
              </a:prstGeom>
            </p:spPr>
            <p:txBody>
              <a:bodyPr wrap="none">
                <a:spAutoFit/>
              </a:bodyPr>
              <a:lstStyle/>
              <a:p>
                <a:pPr lvl="0" algn="ctr"/>
                <a:r>
                  <a:rPr lang="en-US" altLang="zh-TW" sz="1200" b="1" dirty="0">
                    <a:solidFill>
                      <a:prstClr val="black"/>
                    </a:solidFill>
                    <a:highlight>
                      <a:srgbClr val="00FFFF"/>
                    </a:highlight>
                  </a:rPr>
                  <a:t>Stage I</a:t>
                </a:r>
                <a:endParaRPr lang="zh-TW" altLang="en-US" sz="1200" b="1" dirty="0">
                  <a:solidFill>
                    <a:prstClr val="black"/>
                  </a:solidFill>
                  <a:highlight>
                    <a:srgbClr val="00FFFF"/>
                  </a:highlight>
                </a:endParaRPr>
              </a:p>
            </p:txBody>
          </p:sp>
          <p:sp>
            <p:nvSpPr>
              <p:cNvPr id="47" name="矩形 46">
                <a:extLst>
                  <a:ext uri="{FF2B5EF4-FFF2-40B4-BE49-F238E27FC236}">
                    <a16:creationId xmlns:a16="http://schemas.microsoft.com/office/drawing/2014/main" id="{5C139A6D-01A7-4B1E-B763-3197E29A0D4A}"/>
                  </a:ext>
                </a:extLst>
              </p:cNvPr>
              <p:cNvSpPr/>
              <p:nvPr/>
            </p:nvSpPr>
            <p:spPr>
              <a:xfrm>
                <a:off x="1808710" y="2203684"/>
                <a:ext cx="651204" cy="276999"/>
              </a:xfrm>
              <a:prstGeom prst="rect">
                <a:avLst/>
              </a:prstGeom>
            </p:spPr>
            <p:txBody>
              <a:bodyPr wrap="none">
                <a:spAutoFit/>
              </a:bodyPr>
              <a:lstStyle/>
              <a:p>
                <a:pPr lvl="0" algn="ctr"/>
                <a:r>
                  <a:rPr lang="en-US" altLang="zh-TW" sz="1200" b="1" dirty="0">
                    <a:solidFill>
                      <a:prstClr val="black"/>
                    </a:solidFill>
                    <a:highlight>
                      <a:srgbClr val="00FFFF"/>
                    </a:highlight>
                  </a:rPr>
                  <a:t>Stage II</a:t>
                </a:r>
                <a:endParaRPr lang="zh-TW" altLang="en-US" sz="1200" b="1" dirty="0">
                  <a:solidFill>
                    <a:prstClr val="black"/>
                  </a:solidFill>
                  <a:highlight>
                    <a:srgbClr val="00FFFF"/>
                  </a:highlight>
                </a:endParaRPr>
              </a:p>
            </p:txBody>
          </p:sp>
          <p:sp>
            <p:nvSpPr>
              <p:cNvPr id="48" name="矩形 47">
                <a:extLst>
                  <a:ext uri="{FF2B5EF4-FFF2-40B4-BE49-F238E27FC236}">
                    <a16:creationId xmlns:a16="http://schemas.microsoft.com/office/drawing/2014/main" id="{B6731547-1225-411D-B194-924988EDEFBE}"/>
                  </a:ext>
                </a:extLst>
              </p:cNvPr>
              <p:cNvSpPr/>
              <p:nvPr/>
            </p:nvSpPr>
            <p:spPr>
              <a:xfrm>
                <a:off x="2837401" y="2206125"/>
                <a:ext cx="692882" cy="276999"/>
              </a:xfrm>
              <a:prstGeom prst="rect">
                <a:avLst/>
              </a:prstGeom>
            </p:spPr>
            <p:txBody>
              <a:bodyPr wrap="none">
                <a:spAutoFit/>
              </a:bodyPr>
              <a:lstStyle/>
              <a:p>
                <a:pPr lvl="0" algn="ctr"/>
                <a:r>
                  <a:rPr lang="en-US" altLang="zh-TW" sz="1200" b="1" dirty="0">
                    <a:solidFill>
                      <a:prstClr val="black"/>
                    </a:solidFill>
                    <a:highlight>
                      <a:srgbClr val="00FFFF"/>
                    </a:highlight>
                  </a:rPr>
                  <a:t>Stage III</a:t>
                </a:r>
                <a:endParaRPr lang="zh-TW" altLang="en-US" sz="1200" b="1" dirty="0">
                  <a:solidFill>
                    <a:prstClr val="black"/>
                  </a:solidFill>
                  <a:highlight>
                    <a:srgbClr val="00FFFF"/>
                  </a:highlight>
                </a:endParaRPr>
              </a:p>
            </p:txBody>
          </p:sp>
          <p:sp>
            <p:nvSpPr>
              <p:cNvPr id="49" name="矩形 48">
                <a:extLst>
                  <a:ext uri="{FF2B5EF4-FFF2-40B4-BE49-F238E27FC236}">
                    <a16:creationId xmlns:a16="http://schemas.microsoft.com/office/drawing/2014/main" id="{7795972A-2561-4913-AC68-A61575978680}"/>
                  </a:ext>
                </a:extLst>
              </p:cNvPr>
              <p:cNvSpPr/>
              <p:nvPr/>
            </p:nvSpPr>
            <p:spPr>
              <a:xfrm>
                <a:off x="3951769" y="2204277"/>
                <a:ext cx="700898" cy="276999"/>
              </a:xfrm>
              <a:prstGeom prst="rect">
                <a:avLst/>
              </a:prstGeom>
            </p:spPr>
            <p:txBody>
              <a:bodyPr wrap="none">
                <a:spAutoFit/>
              </a:bodyPr>
              <a:lstStyle/>
              <a:p>
                <a:pPr lvl="0" algn="ctr"/>
                <a:r>
                  <a:rPr lang="en-US" altLang="zh-TW" sz="1200" b="1" dirty="0">
                    <a:solidFill>
                      <a:prstClr val="black"/>
                    </a:solidFill>
                    <a:highlight>
                      <a:srgbClr val="00FFFF"/>
                    </a:highlight>
                  </a:rPr>
                  <a:t>Stage IV</a:t>
                </a:r>
                <a:endParaRPr lang="zh-TW" altLang="en-US" sz="1200" b="1" dirty="0">
                  <a:solidFill>
                    <a:prstClr val="black"/>
                  </a:solidFill>
                  <a:highlight>
                    <a:srgbClr val="00FFFF"/>
                  </a:highlight>
                </a:endParaRPr>
              </a:p>
            </p:txBody>
          </p:sp>
        </p:grpSp>
        <p:cxnSp>
          <p:nvCxnSpPr>
            <p:cNvPr id="13" name="直線接點 12">
              <a:extLst>
                <a:ext uri="{FF2B5EF4-FFF2-40B4-BE49-F238E27FC236}">
                  <a16:creationId xmlns:a16="http://schemas.microsoft.com/office/drawing/2014/main" id="{0BE47741-8A33-BFE3-C6BC-5022C580959C}"/>
                </a:ext>
              </a:extLst>
            </p:cNvPr>
            <p:cNvCxnSpPr/>
            <p:nvPr/>
          </p:nvCxnSpPr>
          <p:spPr>
            <a:xfrm>
              <a:off x="6658113" y="4710290"/>
              <a:ext cx="1224777" cy="0"/>
            </a:xfrm>
            <a:prstGeom prst="line">
              <a:avLst/>
            </a:prstGeom>
            <a:ln w="57150">
              <a:solidFill>
                <a:srgbClr val="02D915">
                  <a:alpha val="40000"/>
                </a:srgbClr>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DB677A60-EC4D-6376-F41D-F386567345BF}"/>
                </a:ext>
              </a:extLst>
            </p:cNvPr>
            <p:cNvCxnSpPr>
              <a:cxnSpLocks/>
            </p:cNvCxnSpPr>
            <p:nvPr/>
          </p:nvCxnSpPr>
          <p:spPr>
            <a:xfrm>
              <a:off x="7872617" y="4710290"/>
              <a:ext cx="972000" cy="0"/>
            </a:xfrm>
            <a:prstGeom prst="line">
              <a:avLst/>
            </a:prstGeom>
            <a:ln w="5715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D87D4F53-62ED-263A-2394-7DBE3139723B}"/>
                </a:ext>
              </a:extLst>
            </p:cNvPr>
            <p:cNvCxnSpPr>
              <a:cxnSpLocks/>
            </p:cNvCxnSpPr>
            <p:nvPr/>
          </p:nvCxnSpPr>
          <p:spPr>
            <a:xfrm>
              <a:off x="8859945" y="4710290"/>
              <a:ext cx="989045"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88402527-6910-1034-2FF4-2AED1CA045E5}"/>
                </a:ext>
              </a:extLst>
            </p:cNvPr>
            <p:cNvCxnSpPr>
              <a:cxnSpLocks/>
            </p:cNvCxnSpPr>
            <p:nvPr/>
          </p:nvCxnSpPr>
          <p:spPr>
            <a:xfrm>
              <a:off x="9850400" y="4710290"/>
              <a:ext cx="1584987" cy="0"/>
            </a:xfrm>
            <a:prstGeom prst="line">
              <a:avLst/>
            </a:prstGeom>
            <a:ln w="57150">
              <a:solidFill>
                <a:srgbClr val="0000FF">
                  <a:alpha val="40000"/>
                </a:srgbClr>
              </a:solidFill>
            </a:ln>
          </p:spPr>
          <p:style>
            <a:lnRef idx="1">
              <a:schemeClr val="accent1"/>
            </a:lnRef>
            <a:fillRef idx="0">
              <a:schemeClr val="accent1"/>
            </a:fillRef>
            <a:effectRef idx="0">
              <a:schemeClr val="accent1"/>
            </a:effectRef>
            <a:fontRef idx="minor">
              <a:schemeClr val="tx1"/>
            </a:fontRef>
          </p:style>
        </p:cxnSp>
      </p:grpSp>
      <p:cxnSp>
        <p:nvCxnSpPr>
          <p:cNvPr id="8" name="直線接點 7">
            <a:extLst>
              <a:ext uri="{FF2B5EF4-FFF2-40B4-BE49-F238E27FC236}">
                <a16:creationId xmlns:a16="http://schemas.microsoft.com/office/drawing/2014/main" id="{F313503E-365D-59DF-966F-BFD5F83B58AF}"/>
              </a:ext>
            </a:extLst>
          </p:cNvPr>
          <p:cNvCxnSpPr/>
          <p:nvPr/>
        </p:nvCxnSpPr>
        <p:spPr>
          <a:xfrm>
            <a:off x="659044" y="4710290"/>
            <a:ext cx="1224777" cy="0"/>
          </a:xfrm>
          <a:prstGeom prst="line">
            <a:avLst/>
          </a:prstGeom>
          <a:ln w="57150">
            <a:solidFill>
              <a:srgbClr val="02D915">
                <a:alpha val="40000"/>
              </a:srgbClr>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2436CB79-13D0-7921-C135-7876BA644F2D}"/>
              </a:ext>
            </a:extLst>
          </p:cNvPr>
          <p:cNvCxnSpPr>
            <a:cxnSpLocks/>
          </p:cNvCxnSpPr>
          <p:nvPr/>
        </p:nvCxnSpPr>
        <p:spPr>
          <a:xfrm>
            <a:off x="1873548" y="4710290"/>
            <a:ext cx="972000" cy="0"/>
          </a:xfrm>
          <a:prstGeom prst="line">
            <a:avLst/>
          </a:prstGeom>
          <a:ln w="5715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10BF813D-B11A-D3DA-01DB-AB34473F45BA}"/>
              </a:ext>
            </a:extLst>
          </p:cNvPr>
          <p:cNvCxnSpPr>
            <a:cxnSpLocks/>
          </p:cNvCxnSpPr>
          <p:nvPr/>
        </p:nvCxnSpPr>
        <p:spPr>
          <a:xfrm>
            <a:off x="2847054" y="4710290"/>
            <a:ext cx="989045"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DC39EB46-D5D4-C0AA-1091-F7E6FA00DFEB}"/>
              </a:ext>
            </a:extLst>
          </p:cNvPr>
          <p:cNvCxnSpPr/>
          <p:nvPr/>
        </p:nvCxnSpPr>
        <p:spPr>
          <a:xfrm>
            <a:off x="660454" y="4710290"/>
            <a:ext cx="1224777" cy="0"/>
          </a:xfrm>
          <a:prstGeom prst="line">
            <a:avLst/>
          </a:prstGeom>
          <a:ln w="57150">
            <a:solidFill>
              <a:srgbClr val="02D915">
                <a:alpha val="40000"/>
              </a:srgbClr>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C0CBBDE8-5884-916D-56AB-8A8E3492F4DC}"/>
              </a:ext>
            </a:extLst>
          </p:cNvPr>
          <p:cNvCxnSpPr>
            <a:cxnSpLocks/>
          </p:cNvCxnSpPr>
          <p:nvPr/>
        </p:nvCxnSpPr>
        <p:spPr>
          <a:xfrm>
            <a:off x="1874958" y="4710290"/>
            <a:ext cx="972000" cy="0"/>
          </a:xfrm>
          <a:prstGeom prst="line">
            <a:avLst/>
          </a:prstGeom>
          <a:ln w="5715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DAE3AC91-7BCF-A1AF-B5BD-D093F5DE636B}"/>
              </a:ext>
            </a:extLst>
          </p:cNvPr>
          <p:cNvCxnSpPr>
            <a:cxnSpLocks/>
          </p:cNvCxnSpPr>
          <p:nvPr/>
        </p:nvCxnSpPr>
        <p:spPr>
          <a:xfrm flipV="1">
            <a:off x="1023875" y="4627984"/>
            <a:ext cx="854045" cy="5505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81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275A0A6-3327-4EA1-9BEB-A745C435D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33" y="1080930"/>
            <a:ext cx="3772800" cy="4828669"/>
          </a:xfrm>
          <a:prstGeom prst="rect">
            <a:avLst/>
          </a:prstGeom>
        </p:spPr>
      </p:pic>
      <p:sp>
        <p:nvSpPr>
          <p:cNvPr id="2" name="文字版面配置區 1">
            <a:extLst>
              <a:ext uri="{FF2B5EF4-FFF2-40B4-BE49-F238E27FC236}">
                <a16:creationId xmlns:a16="http://schemas.microsoft.com/office/drawing/2014/main" id="{69B2DE0A-7F5D-4865-82E4-2D27FB39416B}"/>
              </a:ext>
            </a:extLst>
          </p:cNvPr>
          <p:cNvSpPr>
            <a:spLocks noGrp="1"/>
          </p:cNvSpPr>
          <p:nvPr>
            <p:ph type="body" sz="quarter" idx="12"/>
          </p:nvPr>
        </p:nvSpPr>
        <p:spPr/>
        <p:txBody>
          <a:bodyPr/>
          <a:lstStyle/>
          <a:p>
            <a:r>
              <a:rPr lang="en-US" altLang="zh-TW" dirty="0"/>
              <a:t>Eyewall asymmetry evolution</a:t>
            </a:r>
            <a:endParaRPr lang="zh-TW" altLang="en-US" dirty="0"/>
          </a:p>
        </p:txBody>
      </p:sp>
      <p:sp>
        <p:nvSpPr>
          <p:cNvPr id="4" name="文字版面配置區 3"/>
          <p:cNvSpPr>
            <a:spLocks noGrp="1"/>
          </p:cNvSpPr>
          <p:nvPr>
            <p:ph type="body" sz="quarter" idx="13"/>
          </p:nvPr>
        </p:nvSpPr>
        <p:spPr/>
        <p:txBody>
          <a:bodyPr>
            <a:normAutofit lnSpcReduction="10000"/>
          </a:bodyPr>
          <a:lstStyle/>
          <a:p>
            <a:endParaRPr lang="zh-TW" altLang="en-US"/>
          </a:p>
        </p:txBody>
      </p:sp>
      <p:grpSp>
        <p:nvGrpSpPr>
          <p:cNvPr id="34" name="群組 33">
            <a:extLst>
              <a:ext uri="{FF2B5EF4-FFF2-40B4-BE49-F238E27FC236}">
                <a16:creationId xmlns:a16="http://schemas.microsoft.com/office/drawing/2014/main" id="{08603EFC-2566-4A91-B98C-880C4B653A3E}"/>
              </a:ext>
            </a:extLst>
          </p:cNvPr>
          <p:cNvGrpSpPr/>
          <p:nvPr/>
        </p:nvGrpSpPr>
        <p:grpSpPr>
          <a:xfrm>
            <a:off x="9689366" y="2324405"/>
            <a:ext cx="2461532" cy="2408678"/>
            <a:chOff x="8724644" y="3611679"/>
            <a:chExt cx="2461532" cy="2408678"/>
          </a:xfrm>
        </p:grpSpPr>
        <p:pic>
          <p:nvPicPr>
            <p:cNvPr id="15" name="圖片 14">
              <a:extLst>
                <a:ext uri="{FF2B5EF4-FFF2-40B4-BE49-F238E27FC236}">
                  <a16:creationId xmlns:a16="http://schemas.microsoft.com/office/drawing/2014/main" id="{359530A3-694C-4151-928C-13F4F520B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4644" y="3611679"/>
              <a:ext cx="2461532" cy="1881705"/>
            </a:xfrm>
            <a:prstGeom prst="rect">
              <a:avLst/>
            </a:prstGeom>
            <a:ln w="19050">
              <a:solidFill>
                <a:schemeClr val="tx1"/>
              </a:solidFill>
            </a:ln>
          </p:spPr>
        </p:pic>
        <p:sp>
          <p:nvSpPr>
            <p:cNvPr id="17" name="文字方塊 16">
              <a:extLst>
                <a:ext uri="{FF2B5EF4-FFF2-40B4-BE49-F238E27FC236}">
                  <a16:creationId xmlns:a16="http://schemas.microsoft.com/office/drawing/2014/main" id="{B68E3523-8263-43A4-87B6-492D19C2217B}"/>
                </a:ext>
              </a:extLst>
            </p:cNvPr>
            <p:cNvSpPr txBox="1"/>
            <p:nvPr/>
          </p:nvSpPr>
          <p:spPr>
            <a:xfrm>
              <a:off x="9656590" y="5558692"/>
              <a:ext cx="1529586" cy="461665"/>
            </a:xfrm>
            <a:prstGeom prst="rect">
              <a:avLst/>
            </a:prstGeom>
            <a:solidFill>
              <a:schemeClr val="bg1"/>
            </a:solidFill>
            <a:ln>
              <a:solidFill>
                <a:schemeClr val="tx1"/>
              </a:solidFill>
            </a:ln>
          </p:spPr>
          <p:txBody>
            <a:bodyPr wrap="none" rtlCol="0" anchor="ctr">
              <a:spAutoFit/>
            </a:bodyPr>
            <a:lstStyle/>
            <a:p>
              <a:pPr algn="l"/>
              <a:r>
                <a:rPr lang="en-US" altLang="zh-TW" sz="1200" b="1" dirty="0">
                  <a:latin typeface="微軟正黑體" panose="020B0604030504040204" pitchFamily="34" charset="-120"/>
                  <a:ea typeface="微軟正黑體" panose="020B0604030504040204" pitchFamily="34" charset="-120"/>
                </a:rPr>
                <a:t>Black et al. (2002)</a:t>
              </a:r>
            </a:p>
            <a:p>
              <a:pPr algn="l"/>
              <a:r>
                <a:rPr lang="en-US" altLang="zh-TW" sz="1200" b="1" dirty="0">
                  <a:latin typeface="微軟正黑體" panose="020B0604030504040204" pitchFamily="34" charset="-120"/>
                  <a:ea typeface="微軟正黑體" panose="020B0604030504040204" pitchFamily="34" charset="-120"/>
                </a:rPr>
                <a:t>Eastin et al. (2005)</a:t>
              </a:r>
              <a:endParaRPr lang="zh-TW" altLang="en-US" sz="1200" b="1" dirty="0" err="1">
                <a:latin typeface="微軟正黑體" panose="020B0604030504040204" pitchFamily="34" charset="-120"/>
                <a:ea typeface="微軟正黑體" panose="020B0604030504040204" pitchFamily="34" charset="-120"/>
              </a:endParaRPr>
            </a:p>
          </p:txBody>
        </p:sp>
      </p:grpSp>
      <p:pic>
        <p:nvPicPr>
          <p:cNvPr id="5" name="圖片 4">
            <a:extLst>
              <a:ext uri="{FF2B5EF4-FFF2-40B4-BE49-F238E27FC236}">
                <a16:creationId xmlns:a16="http://schemas.microsoft.com/office/drawing/2014/main" id="{705B04EF-5099-426B-BD05-8DBA8E5F88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1654" y="640340"/>
            <a:ext cx="5786021" cy="6014041"/>
          </a:xfrm>
          <a:prstGeom prst="rect">
            <a:avLst/>
          </a:prstGeom>
        </p:spPr>
      </p:pic>
      <p:grpSp>
        <p:nvGrpSpPr>
          <p:cNvPr id="16" name="群組 15">
            <a:extLst>
              <a:ext uri="{FF2B5EF4-FFF2-40B4-BE49-F238E27FC236}">
                <a16:creationId xmlns:a16="http://schemas.microsoft.com/office/drawing/2014/main" id="{44B75FCD-F819-46E4-9F4C-D15939B60BED}"/>
              </a:ext>
            </a:extLst>
          </p:cNvPr>
          <p:cNvGrpSpPr/>
          <p:nvPr/>
        </p:nvGrpSpPr>
        <p:grpSpPr>
          <a:xfrm>
            <a:off x="9624304" y="82034"/>
            <a:ext cx="2510758" cy="1873063"/>
            <a:chOff x="9630654" y="3466584"/>
            <a:chExt cx="2510758" cy="1873063"/>
          </a:xfrm>
        </p:grpSpPr>
        <p:cxnSp>
          <p:nvCxnSpPr>
            <p:cNvPr id="8" name="直線單箭頭接點 7">
              <a:extLst>
                <a:ext uri="{FF2B5EF4-FFF2-40B4-BE49-F238E27FC236}">
                  <a16:creationId xmlns:a16="http://schemas.microsoft.com/office/drawing/2014/main" id="{A3811B88-A509-4681-BB9B-EF451E637B56}"/>
                </a:ext>
              </a:extLst>
            </p:cNvPr>
            <p:cNvCxnSpPr>
              <a:cxnSpLocks/>
            </p:cNvCxnSpPr>
            <p:nvPr/>
          </p:nvCxnSpPr>
          <p:spPr>
            <a:xfrm>
              <a:off x="11421411" y="4031096"/>
              <a:ext cx="720000" cy="0"/>
            </a:xfrm>
            <a:prstGeom prst="straightConnector1">
              <a:avLst/>
            </a:prstGeom>
            <a:ln w="57150">
              <a:solidFill>
                <a:srgbClr val="7F7F7F"/>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25A30CC6-37D8-404E-BACC-44049760B937}"/>
                </a:ext>
              </a:extLst>
            </p:cNvPr>
            <p:cNvCxnSpPr>
              <a:cxnSpLocks/>
            </p:cNvCxnSpPr>
            <p:nvPr/>
          </p:nvCxnSpPr>
          <p:spPr>
            <a:xfrm>
              <a:off x="11421412" y="4385775"/>
              <a:ext cx="720000" cy="0"/>
            </a:xfrm>
            <a:prstGeom prst="straightConnector1">
              <a:avLst/>
            </a:prstGeom>
            <a:ln w="57150">
              <a:solidFill>
                <a:srgbClr val="7F7F7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3299E3A1-8F7F-49CE-B6E8-AF6FA3B7D54F}"/>
                </a:ext>
              </a:extLst>
            </p:cNvPr>
            <p:cNvCxnSpPr>
              <a:cxnSpLocks/>
            </p:cNvCxnSpPr>
            <p:nvPr/>
          </p:nvCxnSpPr>
          <p:spPr>
            <a:xfrm>
              <a:off x="11421411" y="4795817"/>
              <a:ext cx="720000" cy="0"/>
            </a:xfrm>
            <a:prstGeom prst="straightConnector1">
              <a:avLst/>
            </a:prstGeom>
            <a:ln w="57150">
              <a:solidFill>
                <a:srgbClr val="4169E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8EC72490-2E35-4E7B-8C0A-B9103F976C98}"/>
                </a:ext>
              </a:extLst>
            </p:cNvPr>
            <p:cNvCxnSpPr>
              <a:cxnSpLocks/>
            </p:cNvCxnSpPr>
            <p:nvPr/>
          </p:nvCxnSpPr>
          <p:spPr>
            <a:xfrm>
              <a:off x="11421411" y="5169546"/>
              <a:ext cx="720000" cy="0"/>
            </a:xfrm>
            <a:prstGeom prst="straightConnector1">
              <a:avLst/>
            </a:prstGeom>
            <a:ln w="57150">
              <a:solidFill>
                <a:srgbClr val="4169E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66DFDBD3-851D-4841-BB86-0C5721E03837}"/>
                </a:ext>
              </a:extLst>
            </p:cNvPr>
            <p:cNvSpPr txBox="1"/>
            <p:nvPr/>
          </p:nvSpPr>
          <p:spPr>
            <a:xfrm>
              <a:off x="9660391" y="3827381"/>
              <a:ext cx="1715534" cy="369332"/>
            </a:xfrm>
            <a:prstGeom prst="rect">
              <a:avLst/>
            </a:prstGeom>
            <a:noFill/>
          </p:spPr>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ERA5 (2-8 km)</a:t>
              </a:r>
              <a:endParaRPr lang="zh-TW" altLang="en-US" dirty="0" err="1">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8DB33D33-A98A-4F3A-8EE6-46978F8494B8}"/>
                </a:ext>
              </a:extLst>
            </p:cNvPr>
            <p:cNvSpPr txBox="1"/>
            <p:nvPr/>
          </p:nvSpPr>
          <p:spPr>
            <a:xfrm>
              <a:off x="9675775" y="4196713"/>
              <a:ext cx="1715534" cy="369332"/>
            </a:xfrm>
            <a:prstGeom prst="rect">
              <a:avLst/>
            </a:prstGeom>
            <a:noFill/>
          </p:spPr>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ERA5 (2-5 km)</a:t>
              </a:r>
              <a:endParaRPr lang="zh-TW" altLang="en-US" dirty="0" err="1">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7740F629-164D-4AA8-8EAB-39BEE7758A9B}"/>
                </a:ext>
              </a:extLst>
            </p:cNvPr>
            <p:cNvSpPr txBox="1"/>
            <p:nvPr/>
          </p:nvSpPr>
          <p:spPr>
            <a:xfrm>
              <a:off x="9630654" y="4601008"/>
              <a:ext cx="1782860" cy="369332"/>
            </a:xfrm>
            <a:prstGeom prst="rect">
              <a:avLst/>
            </a:prstGeom>
            <a:noFill/>
          </p:spPr>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Radar (2-8 km)</a:t>
              </a:r>
              <a:endParaRPr lang="zh-TW" altLang="en-US" dirty="0" err="1">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F8F7A1C0-A92E-47A9-8B42-AD4196743229}"/>
                </a:ext>
              </a:extLst>
            </p:cNvPr>
            <p:cNvSpPr txBox="1"/>
            <p:nvPr/>
          </p:nvSpPr>
          <p:spPr>
            <a:xfrm>
              <a:off x="9637340" y="4970315"/>
              <a:ext cx="1782860" cy="369332"/>
            </a:xfrm>
            <a:prstGeom prst="rect">
              <a:avLst/>
            </a:prstGeom>
            <a:noFill/>
          </p:spPr>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Radar (2-5 km)</a:t>
              </a:r>
              <a:endParaRPr lang="zh-TW" altLang="en-US" dirty="0" err="1">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FC956EBE-334E-413E-854A-F2DB0EF6B6E4}"/>
                </a:ext>
              </a:extLst>
            </p:cNvPr>
            <p:cNvSpPr txBox="1"/>
            <p:nvPr/>
          </p:nvSpPr>
          <p:spPr>
            <a:xfrm>
              <a:off x="9772650" y="3466584"/>
              <a:ext cx="2285819" cy="369332"/>
            </a:xfrm>
            <a:prstGeom prst="rect">
              <a:avLst/>
            </a:prstGeom>
            <a:noFill/>
          </p:spPr>
          <p:txBody>
            <a:bodyPr wrap="none" rtlCol="0" anchor="ctr">
              <a:spAutoFit/>
            </a:bodyPr>
            <a:lstStyle/>
            <a:p>
              <a:pPr algn="l"/>
              <a:r>
                <a:rPr lang="en-US" altLang="zh-TW" b="1" dirty="0">
                  <a:latin typeface="微軟正黑體" panose="020B0604030504040204" pitchFamily="34" charset="-120"/>
                  <a:ea typeface="微軟正黑體" panose="020B0604030504040204" pitchFamily="34" charset="-120"/>
                </a:rPr>
                <a:t>Vertical wind shear</a:t>
              </a:r>
              <a:endParaRPr lang="zh-TW" altLang="en-US" b="1" dirty="0" err="1">
                <a:latin typeface="微軟正黑體" panose="020B0604030504040204" pitchFamily="34" charset="-120"/>
                <a:ea typeface="微軟正黑體" panose="020B0604030504040204" pitchFamily="34" charset="-120"/>
              </a:endParaRPr>
            </a:p>
          </p:txBody>
        </p:sp>
      </p:grpSp>
    </p:spTree>
    <p:custDataLst>
      <p:tags r:id="rId1"/>
    </p:custDataLst>
    <p:extLst>
      <p:ext uri="{BB962C8B-B14F-4D97-AF65-F5344CB8AC3E}">
        <p14:creationId xmlns:p14="http://schemas.microsoft.com/office/powerpoint/2010/main" val="2387587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F92AB0D-E177-4031-BC98-67D0EA677AFD}"/>
              </a:ext>
            </a:extLst>
          </p:cNvPr>
          <p:cNvPicPr>
            <a:picLocks noChangeAspect="1"/>
          </p:cNvPicPr>
          <p:nvPr/>
        </p:nvPicPr>
        <p:blipFill>
          <a:blip r:embed="rId4"/>
          <a:stretch>
            <a:fillRect/>
          </a:stretch>
        </p:blipFill>
        <p:spPr>
          <a:xfrm>
            <a:off x="1694753" y="798246"/>
            <a:ext cx="6882270" cy="5964987"/>
          </a:xfrm>
          <a:prstGeom prst="rect">
            <a:avLst/>
          </a:prstGeom>
        </p:spPr>
      </p:pic>
      <p:sp>
        <p:nvSpPr>
          <p:cNvPr id="2" name="文字版面配置區 1">
            <a:extLst>
              <a:ext uri="{FF2B5EF4-FFF2-40B4-BE49-F238E27FC236}">
                <a16:creationId xmlns:a16="http://schemas.microsoft.com/office/drawing/2014/main" id="{538640BB-AFE7-480B-9145-4E7F75829726}"/>
              </a:ext>
            </a:extLst>
          </p:cNvPr>
          <p:cNvSpPr>
            <a:spLocks noGrp="1"/>
          </p:cNvSpPr>
          <p:nvPr>
            <p:ph type="body" sz="quarter" idx="12"/>
          </p:nvPr>
        </p:nvSpPr>
        <p:spPr/>
        <p:txBody>
          <a:bodyPr/>
          <a:lstStyle/>
          <a:p>
            <a:r>
              <a:rPr lang="en-US" altLang="zh-TW" dirty="0"/>
              <a:t>Eyewall asymmetry </a:t>
            </a:r>
            <a:r>
              <a:rPr lang="en-US" altLang="zh-TW"/>
              <a:t>and deep-layer </a:t>
            </a:r>
            <a:r>
              <a:rPr lang="en-US" altLang="zh-TW" dirty="0"/>
              <a:t>VWS</a:t>
            </a:r>
            <a:endParaRPr lang="zh-TW" altLang="en-US" dirty="0"/>
          </a:p>
        </p:txBody>
      </p:sp>
      <p:sp>
        <p:nvSpPr>
          <p:cNvPr id="7" name="文字版面配置區 6">
            <a:extLst>
              <a:ext uri="{FF2B5EF4-FFF2-40B4-BE49-F238E27FC236}">
                <a16:creationId xmlns:a16="http://schemas.microsoft.com/office/drawing/2014/main" id="{83BDB53A-6A10-6869-A939-75A50A35D011}"/>
              </a:ext>
            </a:extLst>
          </p:cNvPr>
          <p:cNvSpPr>
            <a:spLocks noGrp="1"/>
          </p:cNvSpPr>
          <p:nvPr>
            <p:ph type="body" sz="quarter" idx="13"/>
          </p:nvPr>
        </p:nvSpPr>
        <p:spPr/>
        <p:txBody>
          <a:bodyPr>
            <a:normAutofit lnSpcReduction="10000"/>
          </a:bodyPr>
          <a:lstStyle/>
          <a:p>
            <a:endParaRPr lang="zh-TW" altLang="en-US"/>
          </a:p>
        </p:txBody>
      </p:sp>
      <p:sp>
        <p:nvSpPr>
          <p:cNvPr id="12" name="文字方塊 11">
            <a:extLst>
              <a:ext uri="{FF2B5EF4-FFF2-40B4-BE49-F238E27FC236}">
                <a16:creationId xmlns:a16="http://schemas.microsoft.com/office/drawing/2014/main" id="{199F9467-553B-432C-99BC-DB34BE5E3624}"/>
              </a:ext>
            </a:extLst>
          </p:cNvPr>
          <p:cNvSpPr txBox="1"/>
          <p:nvPr/>
        </p:nvSpPr>
        <p:spPr>
          <a:xfrm>
            <a:off x="3058848" y="1357267"/>
            <a:ext cx="2014013" cy="338554"/>
          </a:xfrm>
          <a:prstGeom prst="rect">
            <a:avLst/>
          </a:prstGeom>
          <a:solidFill>
            <a:schemeClr val="bg1"/>
          </a:solidFill>
          <a:ln w="12700">
            <a:solidFill>
              <a:schemeClr val="tx1"/>
            </a:solidFill>
          </a:ln>
        </p:spPr>
        <p:txBody>
          <a:bodyPr wrap="none" rtlCol="0" anchor="ctr">
            <a:spAutoFit/>
          </a:bodyPr>
          <a:lstStyle/>
          <a:p>
            <a:pPr algn="l"/>
            <a:r>
              <a:rPr lang="en-US" altLang="zh-TW" sz="1600" dirty="0">
                <a:latin typeface="微軟正黑體" panose="020B0604030504040204" pitchFamily="34" charset="-120"/>
                <a:ea typeface="微軟正黑體" panose="020B0604030504040204" pitchFamily="34" charset="-120"/>
              </a:rPr>
              <a:t>ERA5-derived VWS</a:t>
            </a:r>
            <a:endParaRPr lang="zh-TW" altLang="en-US" dirty="0" err="1">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92382865-2F16-4374-AE32-2E2804DF56E1}"/>
              </a:ext>
            </a:extLst>
          </p:cNvPr>
          <p:cNvSpPr txBox="1"/>
          <p:nvPr/>
        </p:nvSpPr>
        <p:spPr>
          <a:xfrm>
            <a:off x="5716676" y="1357267"/>
            <a:ext cx="2057807" cy="338554"/>
          </a:xfrm>
          <a:prstGeom prst="rect">
            <a:avLst/>
          </a:prstGeom>
          <a:solidFill>
            <a:schemeClr val="bg1"/>
          </a:solidFill>
          <a:ln w="12700">
            <a:solidFill>
              <a:schemeClr val="tx1"/>
            </a:solidFill>
          </a:ln>
        </p:spPr>
        <p:txBody>
          <a:bodyPr wrap="none" rtlCol="0" anchor="ctr">
            <a:spAutoFit/>
          </a:bodyPr>
          <a:lstStyle/>
          <a:p>
            <a:pPr algn="l"/>
            <a:r>
              <a:rPr lang="en-US" altLang="zh-TW" sz="1600" dirty="0">
                <a:latin typeface="微軟正黑體" panose="020B0604030504040204" pitchFamily="34" charset="-120"/>
                <a:ea typeface="微軟正黑體" panose="020B0604030504040204" pitchFamily="34" charset="-120"/>
              </a:rPr>
              <a:t>Radar-derived VWS</a:t>
            </a:r>
            <a:endParaRPr lang="zh-TW" altLang="en-US" dirty="0" err="1">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F9FEB43C-96E9-47ED-8689-2CE022DA4ADA}"/>
              </a:ext>
            </a:extLst>
          </p:cNvPr>
          <p:cNvSpPr txBox="1"/>
          <p:nvPr/>
        </p:nvSpPr>
        <p:spPr>
          <a:xfrm>
            <a:off x="241244" y="1372850"/>
            <a:ext cx="1736373" cy="1200329"/>
          </a:xfrm>
          <a:prstGeom prst="rect">
            <a:avLst/>
          </a:prstGeom>
          <a:noFill/>
        </p:spPr>
        <p:txBody>
          <a:bodyPr wrap="none" rtlCol="0" anchor="ctr">
            <a:spAutoFit/>
          </a:bodyPr>
          <a:lstStyle/>
          <a:p>
            <a:pPr marL="285750" indent="-285750" algn="l">
              <a:buFont typeface="Wingdings" panose="05000000000000000000" pitchFamily="2" charset="2"/>
              <a:buChar char="l"/>
            </a:pPr>
            <a:r>
              <a:rPr lang="en-US" altLang="zh-TW" b="1" dirty="0" err="1">
                <a:solidFill>
                  <a:srgbClr val="000000"/>
                </a:solidFill>
                <a:latin typeface="微軟正黑體" panose="020B0604030504040204" pitchFamily="34" charset="-120"/>
                <a:ea typeface="微軟正黑體" panose="020B0604030504040204" pitchFamily="34" charset="-120"/>
              </a:rPr>
              <a:t>Downshear</a:t>
            </a:r>
            <a:endParaRPr lang="en-US" altLang="zh-TW" b="1" dirty="0">
              <a:solidFill>
                <a:srgbClr val="000000"/>
              </a:solidFill>
              <a:latin typeface="微軟正黑體" panose="020B0604030504040204" pitchFamily="34" charset="-120"/>
              <a:ea typeface="微軟正黑體" panose="020B0604030504040204" pitchFamily="34" charset="-120"/>
            </a:endParaRPr>
          </a:p>
          <a:p>
            <a:pPr marL="285750" indent="-285750" algn="l">
              <a:buFont typeface="Wingdings" panose="05000000000000000000" pitchFamily="2" charset="2"/>
              <a:buChar char="l"/>
            </a:pPr>
            <a:r>
              <a:rPr lang="en-US" altLang="zh-TW" b="1" dirty="0">
                <a:solidFill>
                  <a:srgbClr val="27408B"/>
                </a:solidFill>
                <a:latin typeface="微軟正黑體" panose="020B0604030504040204" pitchFamily="34" charset="-120"/>
                <a:ea typeface="微軟正黑體" panose="020B0604030504040204" pitchFamily="34" charset="-120"/>
              </a:rPr>
              <a:t>Shear-left</a:t>
            </a:r>
          </a:p>
          <a:p>
            <a:pPr marL="285750" indent="-285750" algn="l">
              <a:buFont typeface="Wingdings" panose="05000000000000000000" pitchFamily="2" charset="2"/>
              <a:buChar char="l"/>
            </a:pPr>
            <a:r>
              <a:rPr lang="en-US" altLang="zh-TW" b="1" dirty="0" err="1">
                <a:solidFill>
                  <a:srgbClr val="7F7F7F"/>
                </a:solidFill>
                <a:latin typeface="微軟正黑體" panose="020B0604030504040204" pitchFamily="34" charset="-120"/>
                <a:ea typeface="微軟正黑體" panose="020B0604030504040204" pitchFamily="34" charset="-120"/>
              </a:rPr>
              <a:t>Upshear</a:t>
            </a:r>
            <a:endParaRPr lang="en-US" altLang="zh-TW" b="1" dirty="0">
              <a:solidFill>
                <a:srgbClr val="7F7F7F"/>
              </a:solidFill>
              <a:latin typeface="微軟正黑體" panose="020B0604030504040204" pitchFamily="34" charset="-120"/>
              <a:ea typeface="微軟正黑體" panose="020B0604030504040204" pitchFamily="34" charset="-120"/>
            </a:endParaRPr>
          </a:p>
          <a:p>
            <a:pPr marL="285750" indent="-285750" algn="l">
              <a:buFont typeface="Wingdings" panose="05000000000000000000" pitchFamily="2" charset="2"/>
              <a:buChar char="l"/>
            </a:pPr>
            <a:r>
              <a:rPr lang="en-US" altLang="zh-TW" b="1" dirty="0">
                <a:solidFill>
                  <a:srgbClr val="9B30FF"/>
                </a:solidFill>
                <a:latin typeface="微軟正黑體" panose="020B0604030504040204" pitchFamily="34" charset="-120"/>
                <a:ea typeface="微軟正黑體" panose="020B0604030504040204" pitchFamily="34" charset="-120"/>
              </a:rPr>
              <a:t>Shear-right</a:t>
            </a:r>
            <a:endParaRPr lang="zh-TW" altLang="en-US" b="1" dirty="0">
              <a:solidFill>
                <a:srgbClr val="9B30FF"/>
              </a:solidFill>
              <a:latin typeface="微軟正黑體" panose="020B0604030504040204" pitchFamily="34" charset="-120"/>
              <a:ea typeface="微軟正黑體" panose="020B0604030504040204" pitchFamily="34" charset="-120"/>
            </a:endParaRPr>
          </a:p>
        </p:txBody>
      </p:sp>
      <p:sp>
        <p:nvSpPr>
          <p:cNvPr id="48" name="文字方塊 47">
            <a:extLst>
              <a:ext uri="{FF2B5EF4-FFF2-40B4-BE49-F238E27FC236}">
                <a16:creationId xmlns:a16="http://schemas.microsoft.com/office/drawing/2014/main" id="{416C5D3B-8AF5-42CC-889C-1196DDA0374E}"/>
              </a:ext>
            </a:extLst>
          </p:cNvPr>
          <p:cNvSpPr txBox="1"/>
          <p:nvPr/>
        </p:nvSpPr>
        <p:spPr>
          <a:xfrm>
            <a:off x="3464677" y="768900"/>
            <a:ext cx="3851888" cy="400110"/>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spAutoFit/>
          </a:bodyPr>
          <a:lstStyle/>
          <a:p>
            <a:r>
              <a:rPr lang="en-US" altLang="zh-TW" sz="2000" dirty="0">
                <a:latin typeface="微軟正黑體" panose="020B0604030504040204" pitchFamily="34" charset="-120"/>
                <a:ea typeface="微軟正黑體" panose="020B0604030504040204" pitchFamily="34" charset="-120"/>
              </a:rPr>
              <a:t>Mean reflectivity (RMW±2 km)</a:t>
            </a:r>
            <a:endParaRPr lang="zh-TW" altLang="en-US" sz="1600" dirty="0" err="1">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F84B2234-70A1-49FF-BC9D-CF261F3585DA}"/>
              </a:ext>
            </a:extLst>
          </p:cNvPr>
          <p:cNvSpPr/>
          <p:nvPr/>
        </p:nvSpPr>
        <p:spPr>
          <a:xfrm>
            <a:off x="8631549" y="1437592"/>
            <a:ext cx="3538775" cy="2585323"/>
          </a:xfrm>
          <a:prstGeom prst="rect">
            <a:avLst/>
          </a:prstGeom>
        </p:spPr>
        <p:txBody>
          <a:bodyPr wrap="square">
            <a:spAutoFit/>
          </a:bodyPr>
          <a:lstStyle/>
          <a:p>
            <a:pPr marL="180975" indent="-180975">
              <a:buFontTx/>
              <a:buChar char="-"/>
            </a:pPr>
            <a:r>
              <a:rPr lang="en-US" altLang="zh-TW" kern="0" dirty="0"/>
              <a:t>The </a:t>
            </a:r>
            <a:r>
              <a:rPr lang="en-US" altLang="zh-TW" dirty="0"/>
              <a:t>GBVTD-derived </a:t>
            </a:r>
            <a:r>
              <a:rPr lang="en-US" altLang="zh-TW" dirty="0">
                <a:solidFill>
                  <a:srgbClr val="0000FF"/>
                </a:solidFill>
              </a:rPr>
              <a:t>meso-β scale VWS</a:t>
            </a:r>
            <a:r>
              <a:rPr lang="en-US" altLang="zh-TW" dirty="0"/>
              <a:t> can properly reflect the sudden change caused by the terrain and </a:t>
            </a:r>
            <a:r>
              <a:rPr lang="en-US" altLang="zh-TW" dirty="0">
                <a:solidFill>
                  <a:srgbClr val="0000FF"/>
                </a:solidFill>
              </a:rPr>
              <a:t>agrees better with the TC eyewall asymmetry</a:t>
            </a:r>
            <a:r>
              <a:rPr lang="en-US" altLang="zh-TW" dirty="0"/>
              <a:t>.</a:t>
            </a:r>
            <a:r>
              <a:rPr lang="en-US" altLang="zh-TW" kern="0" dirty="0"/>
              <a:t> </a:t>
            </a:r>
          </a:p>
          <a:p>
            <a:pPr marL="180975" indent="-180975">
              <a:buFontTx/>
              <a:buChar char="-"/>
            </a:pPr>
            <a:r>
              <a:rPr lang="en-US" altLang="zh-TW" dirty="0"/>
              <a:t>When the TC was near the Taiwan terrain, the applicability of the ERA5-derived </a:t>
            </a:r>
            <a:r>
              <a:rPr lang="en-US" altLang="zh-TW" dirty="0">
                <a:solidFill>
                  <a:srgbClr val="0000FF"/>
                </a:solidFill>
              </a:rPr>
              <a:t>meso-α scale VWS</a:t>
            </a:r>
            <a:r>
              <a:rPr lang="en-US" altLang="zh-TW" dirty="0"/>
              <a:t> may have been </a:t>
            </a:r>
            <a:r>
              <a:rPr lang="en-US" altLang="zh-TW" dirty="0">
                <a:solidFill>
                  <a:srgbClr val="0000FF"/>
                </a:solidFill>
              </a:rPr>
              <a:t>reduced</a:t>
            </a:r>
            <a:r>
              <a:rPr lang="en-US" altLang="zh-TW" dirty="0"/>
              <a:t>.</a:t>
            </a:r>
            <a:endParaRPr lang="zh-TW" altLang="en-US" dirty="0"/>
          </a:p>
        </p:txBody>
      </p:sp>
      <p:sp>
        <p:nvSpPr>
          <p:cNvPr id="5" name="文字方塊 4">
            <a:extLst>
              <a:ext uri="{FF2B5EF4-FFF2-40B4-BE49-F238E27FC236}">
                <a16:creationId xmlns:a16="http://schemas.microsoft.com/office/drawing/2014/main" id="{E6A0825F-3F99-431A-9AA2-0D380F229F47}"/>
              </a:ext>
            </a:extLst>
          </p:cNvPr>
          <p:cNvSpPr txBox="1"/>
          <p:nvPr/>
        </p:nvSpPr>
        <p:spPr>
          <a:xfrm>
            <a:off x="7369704" y="6338740"/>
            <a:ext cx="429926"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(W)</a:t>
            </a:r>
            <a:endParaRPr lang="zh-TW" altLang="en-US" sz="1200" b="1" dirty="0" err="1">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3B41D6F0-AE6B-4450-8B61-5CA402586B4C}"/>
              </a:ext>
            </a:extLst>
          </p:cNvPr>
          <p:cNvSpPr txBox="1"/>
          <p:nvPr/>
        </p:nvSpPr>
        <p:spPr>
          <a:xfrm>
            <a:off x="6761507" y="6338740"/>
            <a:ext cx="365806"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(S)</a:t>
            </a:r>
            <a:endParaRPr lang="zh-TW" altLang="en-US" sz="1200" b="1" dirty="0" err="1">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55FD0E09-10A0-4AB1-A299-B5CBCE8B2F15}"/>
              </a:ext>
            </a:extLst>
          </p:cNvPr>
          <p:cNvSpPr txBox="1"/>
          <p:nvPr/>
        </p:nvSpPr>
        <p:spPr>
          <a:xfrm>
            <a:off x="6128142" y="6338740"/>
            <a:ext cx="362600"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(E)</a:t>
            </a:r>
            <a:endParaRPr lang="zh-TW" altLang="en-US" sz="1200" b="1" dirty="0" err="1">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2BB79449-6660-46B9-B96F-0310D94DCE2A}"/>
              </a:ext>
            </a:extLst>
          </p:cNvPr>
          <p:cNvSpPr txBox="1"/>
          <p:nvPr/>
        </p:nvSpPr>
        <p:spPr>
          <a:xfrm>
            <a:off x="5486386" y="6338740"/>
            <a:ext cx="399468"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(N)</a:t>
            </a:r>
            <a:endParaRPr lang="zh-TW" altLang="en-US" sz="1200" b="1" dirty="0" err="1">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558C039C-05A9-4A7D-A0B3-151A65157026}"/>
              </a:ext>
            </a:extLst>
          </p:cNvPr>
          <p:cNvSpPr txBox="1"/>
          <p:nvPr/>
        </p:nvSpPr>
        <p:spPr>
          <a:xfrm>
            <a:off x="4672653" y="6338740"/>
            <a:ext cx="429926"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(W)</a:t>
            </a:r>
            <a:endParaRPr lang="zh-TW" altLang="en-US" sz="1200" b="1" dirty="0" err="1">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EB94E55D-04E9-4DE2-8785-18EBBDFBC869}"/>
              </a:ext>
            </a:extLst>
          </p:cNvPr>
          <p:cNvSpPr txBox="1"/>
          <p:nvPr/>
        </p:nvSpPr>
        <p:spPr>
          <a:xfrm>
            <a:off x="4064456" y="6338740"/>
            <a:ext cx="365806"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(S)</a:t>
            </a:r>
            <a:endParaRPr lang="zh-TW" altLang="en-US" sz="1200" b="1" dirty="0" err="1">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D8743C00-CB18-43E2-A9C1-E49D774C85DC}"/>
              </a:ext>
            </a:extLst>
          </p:cNvPr>
          <p:cNvSpPr txBox="1"/>
          <p:nvPr/>
        </p:nvSpPr>
        <p:spPr>
          <a:xfrm>
            <a:off x="3431091" y="6338740"/>
            <a:ext cx="362600"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(E)</a:t>
            </a:r>
            <a:endParaRPr lang="zh-TW" altLang="en-US" sz="1200" b="1" dirty="0" err="1">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8CC65D8A-D373-4488-8395-CC6276949524}"/>
              </a:ext>
            </a:extLst>
          </p:cNvPr>
          <p:cNvSpPr txBox="1"/>
          <p:nvPr/>
        </p:nvSpPr>
        <p:spPr>
          <a:xfrm>
            <a:off x="2789335" y="6338740"/>
            <a:ext cx="399468" cy="261610"/>
          </a:xfrm>
          <a:prstGeom prst="rect">
            <a:avLst/>
          </a:prstGeom>
          <a:noFill/>
        </p:spPr>
        <p:txBody>
          <a:bodyPr wrap="none" rtlCol="0" anchor="ctr">
            <a:spAutoFit/>
          </a:bodyPr>
          <a:lstStyle/>
          <a:p>
            <a:pPr algn="l"/>
            <a:r>
              <a:rPr lang="en-US" altLang="zh-TW" sz="1100" b="1" dirty="0">
                <a:latin typeface="微軟正黑體" panose="020B0604030504040204" pitchFamily="34" charset="-120"/>
                <a:ea typeface="微軟正黑體" panose="020B0604030504040204" pitchFamily="34" charset="-120"/>
              </a:rPr>
              <a:t>(N)</a:t>
            </a:r>
            <a:endParaRPr lang="zh-TW" altLang="en-US" sz="1200" b="1" dirty="0" err="1">
              <a:latin typeface="微軟正黑體" panose="020B0604030504040204" pitchFamily="34" charset="-120"/>
              <a:ea typeface="微軟正黑體" panose="020B0604030504040204" pitchFamily="34" charset="-120"/>
            </a:endParaRPr>
          </a:p>
        </p:txBody>
      </p:sp>
      <p:grpSp>
        <p:nvGrpSpPr>
          <p:cNvPr id="23" name="群組 22">
            <a:extLst>
              <a:ext uri="{FF2B5EF4-FFF2-40B4-BE49-F238E27FC236}">
                <a16:creationId xmlns:a16="http://schemas.microsoft.com/office/drawing/2014/main" id="{366CBD62-9CA4-4152-8705-BE302A020152}"/>
              </a:ext>
            </a:extLst>
          </p:cNvPr>
          <p:cNvGrpSpPr/>
          <p:nvPr/>
        </p:nvGrpSpPr>
        <p:grpSpPr>
          <a:xfrm>
            <a:off x="8819311" y="4265880"/>
            <a:ext cx="2461532" cy="2408678"/>
            <a:chOff x="8724644" y="3611679"/>
            <a:chExt cx="2461532" cy="2408678"/>
          </a:xfrm>
        </p:grpSpPr>
        <p:pic>
          <p:nvPicPr>
            <p:cNvPr id="24" name="圖片 23">
              <a:extLst>
                <a:ext uri="{FF2B5EF4-FFF2-40B4-BE49-F238E27FC236}">
                  <a16:creationId xmlns:a16="http://schemas.microsoft.com/office/drawing/2014/main" id="{BD99930C-BEE9-4749-B39E-252493B67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4644" y="3611679"/>
              <a:ext cx="2461532" cy="1881705"/>
            </a:xfrm>
            <a:prstGeom prst="rect">
              <a:avLst/>
            </a:prstGeom>
            <a:ln w="19050">
              <a:solidFill>
                <a:schemeClr val="tx1"/>
              </a:solidFill>
            </a:ln>
          </p:spPr>
        </p:pic>
        <p:sp>
          <p:nvSpPr>
            <p:cNvPr id="25" name="文字方塊 24">
              <a:extLst>
                <a:ext uri="{FF2B5EF4-FFF2-40B4-BE49-F238E27FC236}">
                  <a16:creationId xmlns:a16="http://schemas.microsoft.com/office/drawing/2014/main" id="{1B38E2CB-DE9C-4578-8F2A-E2833A9CA6F0}"/>
                </a:ext>
              </a:extLst>
            </p:cNvPr>
            <p:cNvSpPr txBox="1"/>
            <p:nvPr/>
          </p:nvSpPr>
          <p:spPr>
            <a:xfrm>
              <a:off x="9656590" y="5558692"/>
              <a:ext cx="1529586" cy="461665"/>
            </a:xfrm>
            <a:prstGeom prst="rect">
              <a:avLst/>
            </a:prstGeom>
            <a:solidFill>
              <a:schemeClr val="bg1"/>
            </a:solidFill>
            <a:ln>
              <a:solidFill>
                <a:schemeClr val="tx1"/>
              </a:solidFill>
            </a:ln>
          </p:spPr>
          <p:txBody>
            <a:bodyPr wrap="none" rtlCol="0" anchor="ctr">
              <a:spAutoFit/>
            </a:bodyPr>
            <a:lstStyle/>
            <a:p>
              <a:pPr algn="l"/>
              <a:r>
                <a:rPr lang="en-US" altLang="zh-TW" sz="1200" b="1" dirty="0">
                  <a:latin typeface="微軟正黑體" panose="020B0604030504040204" pitchFamily="34" charset="-120"/>
                  <a:ea typeface="微軟正黑體" panose="020B0604030504040204" pitchFamily="34" charset="-120"/>
                </a:rPr>
                <a:t>Black et al. (2002)</a:t>
              </a:r>
            </a:p>
            <a:p>
              <a:pPr algn="l"/>
              <a:r>
                <a:rPr lang="en-US" altLang="zh-TW" sz="1200" b="1" dirty="0">
                  <a:latin typeface="微軟正黑體" panose="020B0604030504040204" pitchFamily="34" charset="-120"/>
                  <a:ea typeface="微軟正黑體" panose="020B0604030504040204" pitchFamily="34" charset="-120"/>
                </a:rPr>
                <a:t>Eastin et al. (2005)</a:t>
              </a:r>
              <a:endParaRPr lang="zh-TW" altLang="en-US" sz="1200" b="1" dirty="0" err="1">
                <a:latin typeface="微軟正黑體" panose="020B0604030504040204" pitchFamily="34" charset="-120"/>
                <a:ea typeface="微軟正黑體" panose="020B0604030504040204" pitchFamily="34" charset="-120"/>
              </a:endParaRPr>
            </a:p>
          </p:txBody>
        </p:sp>
      </p:grpSp>
    </p:spTree>
    <p:custDataLst>
      <p:tags r:id="rId1"/>
    </p:custDataLst>
    <p:extLst>
      <p:ext uri="{BB962C8B-B14F-4D97-AF65-F5344CB8AC3E}">
        <p14:creationId xmlns:p14="http://schemas.microsoft.com/office/powerpoint/2010/main" val="427343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F544F6E1-29E6-41D7-BAE8-06D1B04FC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37" y="1967087"/>
            <a:ext cx="5650243" cy="3294000"/>
          </a:xfrm>
          <a:prstGeom prst="rect">
            <a:avLst/>
          </a:prstGeom>
        </p:spPr>
      </p:pic>
      <p:pic>
        <p:nvPicPr>
          <p:cNvPr id="32" name="圖片 31">
            <a:extLst>
              <a:ext uri="{FF2B5EF4-FFF2-40B4-BE49-F238E27FC236}">
                <a16:creationId xmlns:a16="http://schemas.microsoft.com/office/drawing/2014/main" id="{98DC4431-FB3D-4C06-A342-681D34D921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021" y="1967087"/>
            <a:ext cx="5789045" cy="3294000"/>
          </a:xfrm>
          <a:prstGeom prst="rect">
            <a:avLst/>
          </a:prstGeom>
        </p:spPr>
      </p:pic>
      <p:sp>
        <p:nvSpPr>
          <p:cNvPr id="2" name="文字版面配置區 1">
            <a:extLst>
              <a:ext uri="{FF2B5EF4-FFF2-40B4-BE49-F238E27FC236}">
                <a16:creationId xmlns:a16="http://schemas.microsoft.com/office/drawing/2014/main" id="{197CA3A2-71B9-4FD0-83E4-938BC11ACEA8}"/>
              </a:ext>
            </a:extLst>
          </p:cNvPr>
          <p:cNvSpPr>
            <a:spLocks noGrp="1"/>
          </p:cNvSpPr>
          <p:nvPr>
            <p:ph type="body" sz="quarter" idx="12"/>
          </p:nvPr>
        </p:nvSpPr>
        <p:spPr/>
        <p:txBody>
          <a:bodyPr>
            <a:normAutofit fontScale="85000" lnSpcReduction="10000"/>
          </a:bodyPr>
          <a:lstStyle/>
          <a:p>
            <a:r>
              <a:rPr lang="en-US" altLang="zh-TW" dirty="0"/>
              <a:t>Storm-relative mean flow and lower</a:t>
            </a:r>
            <a:r>
              <a:rPr lang="en-US" altLang="zh-TW" sz="1600" dirty="0"/>
              <a:t>(2-5km)</a:t>
            </a:r>
            <a:r>
              <a:rPr lang="en-US" altLang="zh-TW" dirty="0"/>
              <a:t> and upper</a:t>
            </a:r>
            <a:r>
              <a:rPr lang="en-US" altLang="zh-TW" sz="1600" dirty="0">
                <a:solidFill>
                  <a:prstClr val="black"/>
                </a:solidFill>
              </a:rPr>
              <a:t>(5-8km) </a:t>
            </a:r>
            <a:r>
              <a:rPr lang="en-US" altLang="zh-TW" dirty="0"/>
              <a:t>VWS</a:t>
            </a:r>
            <a:endParaRPr lang="zh-TW" altLang="en-US" dirty="0"/>
          </a:p>
        </p:txBody>
      </p:sp>
      <p:sp>
        <p:nvSpPr>
          <p:cNvPr id="18" name="文字版面配置區 17">
            <a:extLst>
              <a:ext uri="{FF2B5EF4-FFF2-40B4-BE49-F238E27FC236}">
                <a16:creationId xmlns:a16="http://schemas.microsoft.com/office/drawing/2014/main" id="{371BC1BB-2093-5CA7-0E7D-69C624A5712B}"/>
              </a:ext>
            </a:extLst>
          </p:cNvPr>
          <p:cNvSpPr>
            <a:spLocks noGrp="1"/>
          </p:cNvSpPr>
          <p:nvPr>
            <p:ph type="body" sz="quarter" idx="13"/>
          </p:nvPr>
        </p:nvSpPr>
        <p:spPr/>
        <p:txBody>
          <a:bodyPr>
            <a:normAutofit lnSpcReduction="10000"/>
          </a:bodyPr>
          <a:lstStyle/>
          <a:p>
            <a:endParaRPr lang="zh-TW" altLang="en-US"/>
          </a:p>
        </p:txBody>
      </p:sp>
      <p:sp>
        <p:nvSpPr>
          <p:cNvPr id="26" name="文字方塊 25">
            <a:extLst>
              <a:ext uri="{FF2B5EF4-FFF2-40B4-BE49-F238E27FC236}">
                <a16:creationId xmlns:a16="http://schemas.microsoft.com/office/drawing/2014/main" id="{A46FBE39-8851-4049-B54C-1CBBCC23A135}"/>
              </a:ext>
            </a:extLst>
          </p:cNvPr>
          <p:cNvSpPr txBox="1"/>
          <p:nvPr/>
        </p:nvSpPr>
        <p:spPr>
          <a:xfrm>
            <a:off x="2663109" y="5824704"/>
            <a:ext cx="1832554" cy="830997"/>
          </a:xfrm>
          <a:prstGeom prst="rect">
            <a:avLst/>
          </a:prstGeom>
          <a:solidFill>
            <a:schemeClr val="bg1"/>
          </a:solidFill>
        </p:spPr>
        <p:txBody>
          <a:bodyPr wrap="none" rtlCol="0" anchor="ctr">
            <a:spAutoFit/>
          </a:bodyPr>
          <a:lstStyle/>
          <a:p>
            <a:pPr algn="ctr"/>
            <a:r>
              <a:rPr lang="en-US" altLang="zh-TW" sz="1600" dirty="0">
                <a:latin typeface="微軟正黑體" panose="020B0604030504040204" pitchFamily="34" charset="-120"/>
                <a:ea typeface="微軟正黑體" panose="020B0604030504040204" pitchFamily="34" charset="-120"/>
              </a:rPr>
              <a:t>Mean state of</a:t>
            </a:r>
          </a:p>
          <a:p>
            <a:pPr algn="ctr"/>
            <a:r>
              <a:rPr lang="en-US" altLang="zh-TW" sz="1600" dirty="0">
                <a:latin typeface="微軟正黑體" panose="020B0604030504040204" pitchFamily="34" charset="-120"/>
                <a:ea typeface="微軟正黑體" panose="020B0604030504040204" pitchFamily="34" charset="-120"/>
              </a:rPr>
              <a:t>30 km~60 km</a:t>
            </a:r>
          </a:p>
          <a:p>
            <a:pPr algn="ctr"/>
            <a:r>
              <a:rPr lang="en-US" altLang="zh-TW" sz="1600" dirty="0">
                <a:latin typeface="微軟正黑體" panose="020B0604030504040204" pitchFamily="34" charset="-120"/>
                <a:ea typeface="微軟正黑體" panose="020B0604030504040204" pitchFamily="34" charset="-120"/>
              </a:rPr>
              <a:t>(2RMW~4RMW)</a:t>
            </a:r>
            <a:endParaRPr lang="zh-TW" altLang="en-US" sz="1600" dirty="0" err="1">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a16="http://schemas.microsoft.com/office/drawing/2014/main" id="{54587C36-3F3F-4C13-8492-F2C9EBE66D2B}"/>
              </a:ext>
            </a:extLst>
          </p:cNvPr>
          <p:cNvSpPr txBox="1"/>
          <p:nvPr/>
        </p:nvSpPr>
        <p:spPr>
          <a:xfrm>
            <a:off x="2675933" y="5396084"/>
            <a:ext cx="1806906" cy="400110"/>
          </a:xfrm>
          <a:prstGeom prst="rect">
            <a:avLst/>
          </a:prstGeom>
          <a:solidFill>
            <a:schemeClr val="bg1"/>
          </a:solidFill>
          <a:ln w="19050">
            <a:solidFill>
              <a:schemeClr val="tx1"/>
            </a:solidFill>
          </a:ln>
        </p:spPr>
        <p:txBody>
          <a:bodyPr wrap="none" rtlCol="0" anchor="ctr">
            <a:spAutoFit/>
          </a:bodyPr>
          <a:lstStyle/>
          <a:p>
            <a:pPr algn="ctr"/>
            <a:r>
              <a:rPr lang="en-US" altLang="zh-TW" sz="2000" b="1" dirty="0">
                <a:latin typeface="微軟正黑體" panose="020B0604030504040204" pitchFamily="34" charset="-120"/>
                <a:ea typeface="微軟正黑體" panose="020B0604030504040204" pitchFamily="34" charset="-120"/>
              </a:rPr>
              <a:t>meso-</a:t>
            </a:r>
            <a:r>
              <a:rPr lang="el-GR" altLang="zh-TW" sz="2000" b="1" dirty="0">
                <a:latin typeface="微軟正黑體" panose="020B0604030504040204" pitchFamily="34" charset="-120"/>
                <a:ea typeface="微軟正黑體" panose="020B0604030504040204" pitchFamily="34" charset="-120"/>
              </a:rPr>
              <a:t>β </a:t>
            </a:r>
            <a:r>
              <a:rPr lang="en-US" altLang="zh-TW" sz="2000" b="1" dirty="0">
                <a:latin typeface="微軟正黑體" panose="020B0604030504040204" pitchFamily="34" charset="-120"/>
                <a:ea typeface="微軟正黑體" panose="020B0604030504040204" pitchFamily="34" charset="-120"/>
              </a:rPr>
              <a:t>scale</a:t>
            </a:r>
            <a:endParaRPr lang="zh-TW" altLang="en-US" sz="2000" b="1" dirty="0" err="1">
              <a:latin typeface="微軟正黑體" panose="020B0604030504040204" pitchFamily="34" charset="-120"/>
              <a:ea typeface="微軟正黑體" panose="020B0604030504040204" pitchFamily="34" charset="-120"/>
            </a:endParaRPr>
          </a:p>
        </p:txBody>
      </p:sp>
      <p:grpSp>
        <p:nvGrpSpPr>
          <p:cNvPr id="9" name="群組 8">
            <a:extLst>
              <a:ext uri="{FF2B5EF4-FFF2-40B4-BE49-F238E27FC236}">
                <a16:creationId xmlns:a16="http://schemas.microsoft.com/office/drawing/2014/main" id="{7665A230-10F1-45D7-8CB9-81A028F4ADB6}"/>
              </a:ext>
            </a:extLst>
          </p:cNvPr>
          <p:cNvGrpSpPr/>
          <p:nvPr/>
        </p:nvGrpSpPr>
        <p:grpSpPr>
          <a:xfrm>
            <a:off x="1484683" y="4941605"/>
            <a:ext cx="1255511" cy="1815836"/>
            <a:chOff x="7524403" y="5013232"/>
            <a:chExt cx="1255511" cy="1815836"/>
          </a:xfrm>
        </p:grpSpPr>
        <p:sp>
          <p:nvSpPr>
            <p:cNvPr id="24" name="手繪多邊形: 圖案 23">
              <a:extLst>
                <a:ext uri="{FF2B5EF4-FFF2-40B4-BE49-F238E27FC236}">
                  <a16:creationId xmlns:a16="http://schemas.microsoft.com/office/drawing/2014/main" id="{6267C417-C8C0-4C1B-B301-E7E7B1015095}"/>
                </a:ext>
              </a:extLst>
            </p:cNvPr>
            <p:cNvSpPr>
              <a:spLocks noChangeAspect="1"/>
            </p:cNvSpPr>
            <p:nvPr/>
          </p:nvSpPr>
          <p:spPr>
            <a:xfrm>
              <a:off x="8203914" y="5994938"/>
              <a:ext cx="576000" cy="576000"/>
            </a:xfrm>
            <a:custGeom>
              <a:avLst/>
              <a:gdLst>
                <a:gd name="connsiteX0" fmla="*/ 1080000 w 2160000"/>
                <a:gd name="connsiteY0" fmla="*/ 540000 h 2160000"/>
                <a:gd name="connsiteX1" fmla="*/ 540000 w 2160000"/>
                <a:gd name="connsiteY1" fmla="*/ 1080000 h 2160000"/>
                <a:gd name="connsiteX2" fmla="*/ 1080000 w 2160000"/>
                <a:gd name="connsiteY2" fmla="*/ 1620000 h 2160000"/>
                <a:gd name="connsiteX3" fmla="*/ 1620000 w 2160000"/>
                <a:gd name="connsiteY3" fmla="*/ 1080000 h 2160000"/>
                <a:gd name="connsiteX4" fmla="*/ 1080000 w 2160000"/>
                <a:gd name="connsiteY4" fmla="*/ 540000 h 2160000"/>
                <a:gd name="connsiteX5" fmla="*/ 1080000 w 2160000"/>
                <a:gd name="connsiteY5" fmla="*/ 0 h 2160000"/>
                <a:gd name="connsiteX6" fmla="*/ 2160000 w 2160000"/>
                <a:gd name="connsiteY6" fmla="*/ 1080000 h 2160000"/>
                <a:gd name="connsiteX7" fmla="*/ 1080000 w 2160000"/>
                <a:gd name="connsiteY7" fmla="*/ 2160000 h 2160000"/>
                <a:gd name="connsiteX8" fmla="*/ 0 w 2160000"/>
                <a:gd name="connsiteY8" fmla="*/ 1080000 h 2160000"/>
                <a:gd name="connsiteX9" fmla="*/ 1080000 w 2160000"/>
                <a:gd name="connsiteY9"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0000" h="2160000">
                  <a:moveTo>
                    <a:pt x="1080000" y="540000"/>
                  </a:moveTo>
                  <a:cubicBezTo>
                    <a:pt x="781766" y="540000"/>
                    <a:pt x="540000" y="781766"/>
                    <a:pt x="540000" y="1080000"/>
                  </a:cubicBezTo>
                  <a:cubicBezTo>
                    <a:pt x="540000" y="1378234"/>
                    <a:pt x="781766" y="1620000"/>
                    <a:pt x="1080000" y="1620000"/>
                  </a:cubicBezTo>
                  <a:cubicBezTo>
                    <a:pt x="1378234" y="1620000"/>
                    <a:pt x="1620000" y="1378234"/>
                    <a:pt x="1620000" y="1080000"/>
                  </a:cubicBezTo>
                  <a:cubicBezTo>
                    <a:pt x="1620000" y="781766"/>
                    <a:pt x="1378234" y="540000"/>
                    <a:pt x="1080000" y="540000"/>
                  </a:cubicBezTo>
                  <a:close/>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9" name="圖片 28">
              <a:extLst>
                <a:ext uri="{FF2B5EF4-FFF2-40B4-BE49-F238E27FC236}">
                  <a16:creationId xmlns:a16="http://schemas.microsoft.com/office/drawing/2014/main" id="{8D928A27-9FBD-48C8-B9AB-A98152CF68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9268" y="6192938"/>
              <a:ext cx="180000" cy="180000"/>
            </a:xfrm>
            <a:prstGeom prst="rect">
              <a:avLst/>
            </a:prstGeom>
          </p:spPr>
        </p:pic>
        <p:pic>
          <p:nvPicPr>
            <p:cNvPr id="41" name="圖片 40">
              <a:extLst>
                <a:ext uri="{FF2B5EF4-FFF2-40B4-BE49-F238E27FC236}">
                  <a16:creationId xmlns:a16="http://schemas.microsoft.com/office/drawing/2014/main" id="{F4129CEE-47B2-4A41-979D-63E6F383ADB7}"/>
                </a:ext>
              </a:extLst>
            </p:cNvPr>
            <p:cNvPicPr>
              <a:picLocks noChangeAspect="1"/>
            </p:cNvPicPr>
            <p:nvPr/>
          </p:nvPicPr>
          <p:blipFill>
            <a:blip r:embed="rId6" cstate="print">
              <a:clrChange>
                <a:clrFrom>
                  <a:srgbClr val="FFFFFF"/>
                </a:clrFrom>
                <a:clrTo>
                  <a:srgbClr val="FFFFFF">
                    <a:alpha val="0"/>
                  </a:srgbClr>
                </a:clrTo>
              </a:clrChange>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7524403" y="5013232"/>
              <a:ext cx="967511" cy="1815836"/>
            </a:xfrm>
            <a:prstGeom prst="rect">
              <a:avLst/>
            </a:prstGeom>
          </p:spPr>
        </p:pic>
      </p:grpSp>
      <p:sp>
        <p:nvSpPr>
          <p:cNvPr id="42" name="矩形 41">
            <a:extLst>
              <a:ext uri="{FF2B5EF4-FFF2-40B4-BE49-F238E27FC236}">
                <a16:creationId xmlns:a16="http://schemas.microsoft.com/office/drawing/2014/main" id="{5548151C-5542-4E66-BDBB-86449370797F}"/>
              </a:ext>
            </a:extLst>
          </p:cNvPr>
          <p:cNvSpPr/>
          <p:nvPr/>
        </p:nvSpPr>
        <p:spPr>
          <a:xfrm>
            <a:off x="977090" y="2096765"/>
            <a:ext cx="609526" cy="276999"/>
          </a:xfrm>
          <a:prstGeom prst="rect">
            <a:avLst/>
          </a:prstGeom>
        </p:spPr>
        <p:txBody>
          <a:bodyPr wrap="none">
            <a:spAutoFit/>
          </a:bodyPr>
          <a:lstStyle/>
          <a:p>
            <a:pPr lvl="0" algn="ctr"/>
            <a:r>
              <a:rPr lang="en-US" altLang="zh-TW" sz="1200" b="1" dirty="0">
                <a:solidFill>
                  <a:prstClr val="black"/>
                </a:solidFill>
                <a:highlight>
                  <a:srgbClr val="00FFFF"/>
                </a:highlight>
              </a:rPr>
              <a:t>Stage I</a:t>
            </a:r>
            <a:endParaRPr lang="zh-TW" altLang="en-US" sz="1200" b="1" dirty="0">
              <a:solidFill>
                <a:prstClr val="black"/>
              </a:solidFill>
              <a:highlight>
                <a:srgbClr val="00FFFF"/>
              </a:highlight>
            </a:endParaRPr>
          </a:p>
        </p:txBody>
      </p:sp>
      <p:sp>
        <p:nvSpPr>
          <p:cNvPr id="43" name="矩形 42">
            <a:extLst>
              <a:ext uri="{FF2B5EF4-FFF2-40B4-BE49-F238E27FC236}">
                <a16:creationId xmlns:a16="http://schemas.microsoft.com/office/drawing/2014/main" id="{E05160EE-847C-444B-A70E-82E50A73D742}"/>
              </a:ext>
            </a:extLst>
          </p:cNvPr>
          <p:cNvSpPr/>
          <p:nvPr/>
        </p:nvSpPr>
        <p:spPr>
          <a:xfrm>
            <a:off x="1997840" y="2122116"/>
            <a:ext cx="651204" cy="276999"/>
          </a:xfrm>
          <a:prstGeom prst="rect">
            <a:avLst/>
          </a:prstGeom>
        </p:spPr>
        <p:txBody>
          <a:bodyPr wrap="none">
            <a:spAutoFit/>
          </a:bodyPr>
          <a:lstStyle/>
          <a:p>
            <a:pPr lvl="0" algn="ctr"/>
            <a:r>
              <a:rPr lang="en-US" altLang="zh-TW" sz="1200" b="1" dirty="0">
                <a:solidFill>
                  <a:prstClr val="black"/>
                </a:solidFill>
                <a:highlight>
                  <a:srgbClr val="00FFFF"/>
                </a:highlight>
              </a:rPr>
              <a:t>Stage II</a:t>
            </a:r>
            <a:endParaRPr lang="zh-TW" altLang="en-US" sz="1200" b="1" dirty="0">
              <a:solidFill>
                <a:prstClr val="black"/>
              </a:solidFill>
              <a:highlight>
                <a:srgbClr val="00FFFF"/>
              </a:highlight>
            </a:endParaRPr>
          </a:p>
        </p:txBody>
      </p:sp>
      <p:sp>
        <p:nvSpPr>
          <p:cNvPr id="44" name="矩形 43">
            <a:extLst>
              <a:ext uri="{FF2B5EF4-FFF2-40B4-BE49-F238E27FC236}">
                <a16:creationId xmlns:a16="http://schemas.microsoft.com/office/drawing/2014/main" id="{4DCB093E-2793-42EF-8CA4-AD8A6CE05236}"/>
              </a:ext>
            </a:extLst>
          </p:cNvPr>
          <p:cNvSpPr/>
          <p:nvPr/>
        </p:nvSpPr>
        <p:spPr>
          <a:xfrm>
            <a:off x="3026531" y="2124557"/>
            <a:ext cx="692882" cy="276999"/>
          </a:xfrm>
          <a:prstGeom prst="rect">
            <a:avLst/>
          </a:prstGeom>
        </p:spPr>
        <p:txBody>
          <a:bodyPr wrap="none">
            <a:spAutoFit/>
          </a:bodyPr>
          <a:lstStyle/>
          <a:p>
            <a:pPr lvl="0" algn="ctr"/>
            <a:r>
              <a:rPr lang="en-US" altLang="zh-TW" sz="1200" b="1" dirty="0">
                <a:solidFill>
                  <a:prstClr val="black"/>
                </a:solidFill>
                <a:highlight>
                  <a:srgbClr val="00FFFF"/>
                </a:highlight>
              </a:rPr>
              <a:t>Stage III</a:t>
            </a:r>
            <a:endParaRPr lang="zh-TW" altLang="en-US" sz="1200" b="1" dirty="0">
              <a:solidFill>
                <a:prstClr val="black"/>
              </a:solidFill>
              <a:highlight>
                <a:srgbClr val="00FFFF"/>
              </a:highlight>
            </a:endParaRPr>
          </a:p>
        </p:txBody>
      </p:sp>
      <p:sp>
        <p:nvSpPr>
          <p:cNvPr id="45" name="矩形 44">
            <a:extLst>
              <a:ext uri="{FF2B5EF4-FFF2-40B4-BE49-F238E27FC236}">
                <a16:creationId xmlns:a16="http://schemas.microsoft.com/office/drawing/2014/main" id="{ECB2836B-AC71-44F0-B2BA-68848BD909C8}"/>
              </a:ext>
            </a:extLst>
          </p:cNvPr>
          <p:cNvSpPr/>
          <p:nvPr/>
        </p:nvSpPr>
        <p:spPr>
          <a:xfrm>
            <a:off x="4140899" y="2122709"/>
            <a:ext cx="700898" cy="276999"/>
          </a:xfrm>
          <a:prstGeom prst="rect">
            <a:avLst/>
          </a:prstGeom>
        </p:spPr>
        <p:txBody>
          <a:bodyPr wrap="none">
            <a:spAutoFit/>
          </a:bodyPr>
          <a:lstStyle/>
          <a:p>
            <a:pPr lvl="0" algn="ctr"/>
            <a:r>
              <a:rPr lang="en-US" altLang="zh-TW" sz="1200" b="1" dirty="0">
                <a:solidFill>
                  <a:prstClr val="black"/>
                </a:solidFill>
                <a:highlight>
                  <a:srgbClr val="00FFFF"/>
                </a:highlight>
              </a:rPr>
              <a:t>Stage IV</a:t>
            </a:r>
            <a:endParaRPr lang="zh-TW" altLang="en-US" sz="1200" b="1" dirty="0">
              <a:solidFill>
                <a:prstClr val="black"/>
              </a:solidFill>
              <a:highlight>
                <a:srgbClr val="00FFFF"/>
              </a:highlight>
            </a:endParaRPr>
          </a:p>
        </p:txBody>
      </p:sp>
      <p:sp>
        <p:nvSpPr>
          <p:cNvPr id="16" name="文字方塊 15">
            <a:extLst>
              <a:ext uri="{FF2B5EF4-FFF2-40B4-BE49-F238E27FC236}">
                <a16:creationId xmlns:a16="http://schemas.microsoft.com/office/drawing/2014/main" id="{3A3FB262-E929-4BA2-B108-84D60F345BB9}"/>
              </a:ext>
            </a:extLst>
          </p:cNvPr>
          <p:cNvSpPr txBox="1"/>
          <p:nvPr/>
        </p:nvSpPr>
        <p:spPr>
          <a:xfrm>
            <a:off x="7885890" y="702437"/>
            <a:ext cx="2220160" cy="461665"/>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sz="2400" b="1" dirty="0">
                <a:latin typeface="微軟正黑體" panose="020B0604030504040204" pitchFamily="34" charset="-120"/>
                <a:ea typeface="微軟正黑體" panose="020B0604030504040204" pitchFamily="34" charset="-120"/>
              </a:rPr>
              <a:t>ERA5-derived</a:t>
            </a:r>
            <a:endParaRPr lang="zh-TW" altLang="en-US" sz="2400" b="1" dirty="0" err="1">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9E84C5A6-05B1-4066-9B51-DCFA9FA30912}"/>
              </a:ext>
            </a:extLst>
          </p:cNvPr>
          <p:cNvSpPr txBox="1"/>
          <p:nvPr/>
        </p:nvSpPr>
        <p:spPr>
          <a:xfrm>
            <a:off x="8879481" y="5396485"/>
            <a:ext cx="1821332" cy="400110"/>
          </a:xfrm>
          <a:prstGeom prst="rect">
            <a:avLst/>
          </a:prstGeom>
          <a:solidFill>
            <a:schemeClr val="bg1"/>
          </a:solidFill>
          <a:ln w="19050">
            <a:solidFill>
              <a:schemeClr val="tx1"/>
            </a:solidFill>
          </a:ln>
        </p:spPr>
        <p:txBody>
          <a:bodyPr wrap="none" rtlCol="0" anchor="ctr">
            <a:spAutoFit/>
          </a:bodyPr>
          <a:lstStyle>
            <a:defPPr>
              <a:defRPr lang="zh-TW"/>
            </a:defPPr>
            <a:lvl1pPr algn="ctr">
              <a:defRPr sz="2000" b="1">
                <a:latin typeface="微軟正黑體" panose="020B0604030504040204" pitchFamily="34" charset="-120"/>
                <a:ea typeface="微軟正黑體" panose="020B0604030504040204" pitchFamily="34" charset="-120"/>
              </a:defRPr>
            </a:lvl1pPr>
          </a:lstStyle>
          <a:p>
            <a:r>
              <a:rPr lang="en-US" altLang="zh-TW" dirty="0"/>
              <a:t>meso-</a:t>
            </a:r>
            <a:r>
              <a:rPr lang="el-GR" altLang="zh-TW" dirty="0"/>
              <a:t>α</a:t>
            </a:r>
            <a:r>
              <a:rPr lang="en-US" altLang="zh-TW" dirty="0"/>
              <a:t> scale</a:t>
            </a:r>
            <a:endParaRPr lang="zh-TW" altLang="en-US" dirty="0" err="1"/>
          </a:p>
        </p:txBody>
      </p:sp>
      <p:sp>
        <p:nvSpPr>
          <p:cNvPr id="19" name="文字方塊 18">
            <a:extLst>
              <a:ext uri="{FF2B5EF4-FFF2-40B4-BE49-F238E27FC236}">
                <a16:creationId xmlns:a16="http://schemas.microsoft.com/office/drawing/2014/main" id="{DC31578F-C6C1-4B59-8B48-6667479EE2BD}"/>
              </a:ext>
            </a:extLst>
          </p:cNvPr>
          <p:cNvSpPr txBox="1"/>
          <p:nvPr/>
        </p:nvSpPr>
        <p:spPr>
          <a:xfrm>
            <a:off x="9014935" y="5919324"/>
            <a:ext cx="1550424" cy="584775"/>
          </a:xfrm>
          <a:prstGeom prst="rect">
            <a:avLst/>
          </a:prstGeom>
          <a:solidFill>
            <a:schemeClr val="bg1"/>
          </a:solidFill>
        </p:spPr>
        <p:txBody>
          <a:bodyPr wrap="none" rtlCol="0" anchor="ctr">
            <a:spAutoFit/>
          </a:bodyPr>
          <a:lstStyle/>
          <a:p>
            <a:pPr algn="ctr"/>
            <a:r>
              <a:rPr lang="en-US" altLang="zh-TW" sz="1600" dirty="0">
                <a:latin typeface="微軟正黑體" panose="020B0604030504040204" pitchFamily="34" charset="-120"/>
                <a:ea typeface="微軟正黑體" panose="020B0604030504040204" pitchFamily="34" charset="-120"/>
              </a:rPr>
              <a:t>Mean state of</a:t>
            </a:r>
          </a:p>
          <a:p>
            <a:pPr algn="ctr"/>
            <a:r>
              <a:rPr lang="en-US" altLang="zh-TW" sz="1600" dirty="0">
                <a:latin typeface="微軟正黑體" panose="020B0604030504040204" pitchFamily="34" charset="-120"/>
                <a:ea typeface="微軟正黑體" panose="020B0604030504040204" pitchFamily="34" charset="-120"/>
              </a:rPr>
              <a:t>0 km~500 km</a:t>
            </a:r>
            <a:endParaRPr lang="zh-TW" altLang="en-US" sz="1600" dirty="0" err="1">
              <a:latin typeface="微軟正黑體" panose="020B0604030504040204" pitchFamily="34" charset="-120"/>
              <a:ea typeface="微軟正黑體" panose="020B0604030504040204" pitchFamily="34" charset="-120"/>
            </a:endParaRPr>
          </a:p>
        </p:txBody>
      </p:sp>
      <p:grpSp>
        <p:nvGrpSpPr>
          <p:cNvPr id="10" name="群組 9">
            <a:extLst>
              <a:ext uri="{FF2B5EF4-FFF2-40B4-BE49-F238E27FC236}">
                <a16:creationId xmlns:a16="http://schemas.microsoft.com/office/drawing/2014/main" id="{750EC24E-6246-40F8-9EF3-3D6368809318}"/>
              </a:ext>
            </a:extLst>
          </p:cNvPr>
          <p:cNvGrpSpPr/>
          <p:nvPr/>
        </p:nvGrpSpPr>
        <p:grpSpPr>
          <a:xfrm>
            <a:off x="7463052" y="5346792"/>
            <a:ext cx="1376183" cy="1376183"/>
            <a:chOff x="2129778" y="5427957"/>
            <a:chExt cx="1376183" cy="1376183"/>
          </a:xfrm>
        </p:grpSpPr>
        <p:sp>
          <p:nvSpPr>
            <p:cNvPr id="20" name="橢圓 19">
              <a:extLst>
                <a:ext uri="{FF2B5EF4-FFF2-40B4-BE49-F238E27FC236}">
                  <a16:creationId xmlns:a16="http://schemas.microsoft.com/office/drawing/2014/main" id="{D268B140-751E-48AF-84EE-BDC372AFA15B}"/>
                </a:ext>
              </a:extLst>
            </p:cNvPr>
            <p:cNvSpPr>
              <a:spLocks noChangeAspect="1"/>
            </p:cNvSpPr>
            <p:nvPr/>
          </p:nvSpPr>
          <p:spPr>
            <a:xfrm>
              <a:off x="2129778" y="5427957"/>
              <a:ext cx="1376183" cy="1376183"/>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p>
          </p:txBody>
        </p:sp>
        <p:pic>
          <p:nvPicPr>
            <p:cNvPr id="28" name="圖片 27">
              <a:extLst>
                <a:ext uri="{FF2B5EF4-FFF2-40B4-BE49-F238E27FC236}">
                  <a16:creationId xmlns:a16="http://schemas.microsoft.com/office/drawing/2014/main" id="{886D5832-520E-4499-9D31-B4C1656A1B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747" y="6015482"/>
              <a:ext cx="180000" cy="180000"/>
            </a:xfrm>
            <a:prstGeom prst="rect">
              <a:avLst/>
            </a:prstGeom>
          </p:spPr>
        </p:pic>
        <p:pic>
          <p:nvPicPr>
            <p:cNvPr id="31" name="圖片 30">
              <a:extLst>
                <a:ext uri="{FF2B5EF4-FFF2-40B4-BE49-F238E27FC236}">
                  <a16:creationId xmlns:a16="http://schemas.microsoft.com/office/drawing/2014/main" id="{2186BB9D-EA59-4B3E-91BD-9154C71E7932}"/>
                </a:ext>
              </a:extLst>
            </p:cNvPr>
            <p:cNvPicPr>
              <a:picLocks noChangeAspect="1"/>
            </p:cNvPicPr>
            <p:nvPr/>
          </p:nvPicPr>
          <p:blipFill>
            <a:blip r:embed="rId7" cstate="print">
              <a:clrChange>
                <a:clrFrom>
                  <a:srgbClr val="FFFFFF"/>
                </a:clrFrom>
                <a:clrTo>
                  <a:srgbClr val="FFFFFF">
                    <a:alpha val="0"/>
                  </a:srgbClr>
                </a:clrTo>
              </a:clrChange>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2551441" y="5752016"/>
              <a:ext cx="276213" cy="518400"/>
            </a:xfrm>
            <a:prstGeom prst="rect">
              <a:avLst/>
            </a:prstGeom>
          </p:spPr>
        </p:pic>
      </p:grpSp>
      <p:sp>
        <p:nvSpPr>
          <p:cNvPr id="46" name="矩形 45">
            <a:extLst>
              <a:ext uri="{FF2B5EF4-FFF2-40B4-BE49-F238E27FC236}">
                <a16:creationId xmlns:a16="http://schemas.microsoft.com/office/drawing/2014/main" id="{ADC2E746-1BE0-4C95-9191-ECF45FC0AE7C}"/>
              </a:ext>
            </a:extLst>
          </p:cNvPr>
          <p:cNvSpPr/>
          <p:nvPr/>
        </p:nvSpPr>
        <p:spPr>
          <a:xfrm>
            <a:off x="6966061" y="2097168"/>
            <a:ext cx="609526" cy="276999"/>
          </a:xfrm>
          <a:prstGeom prst="rect">
            <a:avLst/>
          </a:prstGeom>
        </p:spPr>
        <p:txBody>
          <a:bodyPr wrap="none">
            <a:spAutoFit/>
          </a:bodyPr>
          <a:lstStyle/>
          <a:p>
            <a:pPr lvl="0" algn="ctr"/>
            <a:r>
              <a:rPr lang="en-US" altLang="zh-TW" sz="1200" b="1" dirty="0">
                <a:solidFill>
                  <a:prstClr val="black"/>
                </a:solidFill>
                <a:highlight>
                  <a:srgbClr val="00FFFF"/>
                </a:highlight>
              </a:rPr>
              <a:t>Stage I</a:t>
            </a:r>
            <a:endParaRPr lang="zh-TW" altLang="en-US" sz="1200" b="1" dirty="0">
              <a:solidFill>
                <a:prstClr val="black"/>
              </a:solidFill>
              <a:highlight>
                <a:srgbClr val="00FFFF"/>
              </a:highlight>
            </a:endParaRPr>
          </a:p>
        </p:txBody>
      </p:sp>
      <p:sp>
        <p:nvSpPr>
          <p:cNvPr id="47" name="矩形 46">
            <a:extLst>
              <a:ext uri="{FF2B5EF4-FFF2-40B4-BE49-F238E27FC236}">
                <a16:creationId xmlns:a16="http://schemas.microsoft.com/office/drawing/2014/main" id="{5C139A6D-01A7-4B1E-B763-3197E29A0D4A}"/>
              </a:ext>
            </a:extLst>
          </p:cNvPr>
          <p:cNvSpPr/>
          <p:nvPr/>
        </p:nvSpPr>
        <p:spPr>
          <a:xfrm>
            <a:off x="7986811" y="2122519"/>
            <a:ext cx="651204" cy="276999"/>
          </a:xfrm>
          <a:prstGeom prst="rect">
            <a:avLst/>
          </a:prstGeom>
        </p:spPr>
        <p:txBody>
          <a:bodyPr wrap="none">
            <a:spAutoFit/>
          </a:bodyPr>
          <a:lstStyle/>
          <a:p>
            <a:pPr lvl="0" algn="ctr"/>
            <a:r>
              <a:rPr lang="en-US" altLang="zh-TW" sz="1200" b="1" dirty="0">
                <a:solidFill>
                  <a:prstClr val="black"/>
                </a:solidFill>
                <a:highlight>
                  <a:srgbClr val="00FFFF"/>
                </a:highlight>
              </a:rPr>
              <a:t>Stage II</a:t>
            </a:r>
            <a:endParaRPr lang="zh-TW" altLang="en-US" sz="1200" b="1" dirty="0">
              <a:solidFill>
                <a:prstClr val="black"/>
              </a:solidFill>
              <a:highlight>
                <a:srgbClr val="00FFFF"/>
              </a:highlight>
            </a:endParaRPr>
          </a:p>
        </p:txBody>
      </p:sp>
      <p:sp>
        <p:nvSpPr>
          <p:cNvPr id="48" name="矩形 47">
            <a:extLst>
              <a:ext uri="{FF2B5EF4-FFF2-40B4-BE49-F238E27FC236}">
                <a16:creationId xmlns:a16="http://schemas.microsoft.com/office/drawing/2014/main" id="{B6731547-1225-411D-B194-924988EDEFBE}"/>
              </a:ext>
            </a:extLst>
          </p:cNvPr>
          <p:cNvSpPr/>
          <p:nvPr/>
        </p:nvSpPr>
        <p:spPr>
          <a:xfrm>
            <a:off x="9015502" y="2124960"/>
            <a:ext cx="692882" cy="276999"/>
          </a:xfrm>
          <a:prstGeom prst="rect">
            <a:avLst/>
          </a:prstGeom>
        </p:spPr>
        <p:txBody>
          <a:bodyPr wrap="none">
            <a:spAutoFit/>
          </a:bodyPr>
          <a:lstStyle/>
          <a:p>
            <a:pPr lvl="0" algn="ctr"/>
            <a:r>
              <a:rPr lang="en-US" altLang="zh-TW" sz="1200" b="1" dirty="0">
                <a:solidFill>
                  <a:prstClr val="black"/>
                </a:solidFill>
                <a:highlight>
                  <a:srgbClr val="00FFFF"/>
                </a:highlight>
              </a:rPr>
              <a:t>Stage III</a:t>
            </a:r>
            <a:endParaRPr lang="zh-TW" altLang="en-US" sz="1200" b="1" dirty="0">
              <a:solidFill>
                <a:prstClr val="black"/>
              </a:solidFill>
              <a:highlight>
                <a:srgbClr val="00FFFF"/>
              </a:highlight>
            </a:endParaRPr>
          </a:p>
        </p:txBody>
      </p:sp>
      <p:sp>
        <p:nvSpPr>
          <p:cNvPr id="49" name="矩形 48">
            <a:extLst>
              <a:ext uri="{FF2B5EF4-FFF2-40B4-BE49-F238E27FC236}">
                <a16:creationId xmlns:a16="http://schemas.microsoft.com/office/drawing/2014/main" id="{7795972A-2561-4913-AC68-A61575978680}"/>
              </a:ext>
            </a:extLst>
          </p:cNvPr>
          <p:cNvSpPr/>
          <p:nvPr/>
        </p:nvSpPr>
        <p:spPr>
          <a:xfrm>
            <a:off x="10129870" y="2123112"/>
            <a:ext cx="700898" cy="276999"/>
          </a:xfrm>
          <a:prstGeom prst="rect">
            <a:avLst/>
          </a:prstGeom>
        </p:spPr>
        <p:txBody>
          <a:bodyPr wrap="none">
            <a:spAutoFit/>
          </a:bodyPr>
          <a:lstStyle/>
          <a:p>
            <a:pPr lvl="0" algn="ctr"/>
            <a:r>
              <a:rPr lang="en-US" altLang="zh-TW" sz="1200" b="1" dirty="0">
                <a:solidFill>
                  <a:prstClr val="black"/>
                </a:solidFill>
                <a:highlight>
                  <a:srgbClr val="00FFFF"/>
                </a:highlight>
              </a:rPr>
              <a:t>Stage IV</a:t>
            </a:r>
            <a:endParaRPr lang="zh-TW" altLang="en-US" sz="1200" b="1" dirty="0">
              <a:solidFill>
                <a:prstClr val="black"/>
              </a:solidFill>
              <a:highlight>
                <a:srgbClr val="00FFFF"/>
              </a:highlight>
            </a:endParaRPr>
          </a:p>
        </p:txBody>
      </p:sp>
      <p:sp>
        <p:nvSpPr>
          <p:cNvPr id="5" name="文字方塊 4">
            <a:extLst>
              <a:ext uri="{FF2B5EF4-FFF2-40B4-BE49-F238E27FC236}">
                <a16:creationId xmlns:a16="http://schemas.microsoft.com/office/drawing/2014/main" id="{C858197C-F63F-2062-0A6B-E218FBB001C9}"/>
              </a:ext>
            </a:extLst>
          </p:cNvPr>
          <p:cNvSpPr txBox="1"/>
          <p:nvPr/>
        </p:nvSpPr>
        <p:spPr>
          <a:xfrm>
            <a:off x="7040065" y="1263559"/>
            <a:ext cx="4030830" cy="646331"/>
          </a:xfrm>
          <a:prstGeom prst="rect">
            <a:avLst/>
          </a:prstGeom>
          <a:solidFill>
            <a:schemeClr val="accent1">
              <a:lumMod val="20000"/>
              <a:lumOff val="80000"/>
            </a:schemeClr>
          </a:solidFill>
        </p:spPr>
        <p:txBody>
          <a:bodyPr wrap="square" rtlCol="0" anchor="ctr">
            <a:spAutoFit/>
          </a:bodyPr>
          <a:lstStyle/>
          <a:p>
            <a:pPr algn="ctr"/>
            <a:r>
              <a:rPr lang="en-US" altLang="zh-TW" dirty="0">
                <a:solidFill>
                  <a:srgbClr val="0000FF"/>
                </a:solidFill>
                <a:latin typeface="微軟正黑體" panose="020B0604030504040204" pitchFamily="34" charset="-120"/>
                <a:ea typeface="微軟正黑體" panose="020B0604030504040204" pitchFamily="34" charset="-120"/>
              </a:rPr>
              <a:t>The magnitude of </a:t>
            </a:r>
            <a:r>
              <a:rPr lang="en-US" altLang="zh-TW" b="1" dirty="0">
                <a:solidFill>
                  <a:schemeClr val="bg1">
                    <a:lumMod val="50000"/>
                  </a:schemeClr>
                </a:solidFill>
                <a:latin typeface="微軟正黑體" panose="020B0604030504040204" pitchFamily="34" charset="-120"/>
                <a:ea typeface="微軟正黑體" panose="020B0604030504040204" pitchFamily="34" charset="-120"/>
              </a:rPr>
              <a:t>Lower-</a:t>
            </a:r>
            <a:r>
              <a:rPr lang="en-US" altLang="zh-TW" dirty="0">
                <a:solidFill>
                  <a:srgbClr val="0000FF"/>
                </a:solidFill>
                <a:latin typeface="微軟正黑體" panose="020B0604030504040204" pitchFamily="34" charset="-120"/>
                <a:ea typeface="微軟正黑體" panose="020B0604030504040204" pitchFamily="34" charset="-120"/>
              </a:rPr>
              <a:t> and </a:t>
            </a:r>
            <a:r>
              <a:rPr lang="en-US" altLang="zh-TW" b="1" dirty="0">
                <a:latin typeface="微軟正黑體" panose="020B0604030504040204" pitchFamily="34" charset="-120"/>
                <a:ea typeface="微軟正黑體" panose="020B0604030504040204" pitchFamily="34" charset="-120"/>
              </a:rPr>
              <a:t>upper-layer</a:t>
            </a:r>
            <a:r>
              <a:rPr lang="en-US" altLang="zh-TW" dirty="0">
                <a:solidFill>
                  <a:srgbClr val="0000FF"/>
                </a:solidFill>
                <a:latin typeface="微軟正黑體" panose="020B0604030504040204" pitchFamily="34" charset="-120"/>
                <a:ea typeface="微軟正黑體" panose="020B0604030504040204" pitchFamily="34" charset="-120"/>
              </a:rPr>
              <a:t> VWS are similar</a:t>
            </a:r>
            <a:endParaRPr lang="zh-TW" altLang="en-US" dirty="0" err="1">
              <a:solidFill>
                <a:srgbClr val="0000FF"/>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731FD8C9-7F72-013B-C5F6-E87A557BD14D}"/>
              </a:ext>
            </a:extLst>
          </p:cNvPr>
          <p:cNvSpPr txBox="1"/>
          <p:nvPr/>
        </p:nvSpPr>
        <p:spPr>
          <a:xfrm>
            <a:off x="886402" y="1263559"/>
            <a:ext cx="4273427" cy="646331"/>
          </a:xfrm>
          <a:prstGeom prst="rect">
            <a:avLst/>
          </a:prstGeom>
          <a:solidFill>
            <a:schemeClr val="accent1">
              <a:lumMod val="20000"/>
              <a:lumOff val="80000"/>
            </a:schemeClr>
          </a:solidFill>
        </p:spPr>
        <p:txBody>
          <a:bodyPr wrap="square" rtlCol="0" anchor="ctr">
            <a:spAutoFit/>
          </a:bodyPr>
          <a:lstStyle/>
          <a:p>
            <a:pPr algn="ctr"/>
            <a:r>
              <a:rPr lang="en-US" altLang="zh-TW" dirty="0">
                <a:solidFill>
                  <a:srgbClr val="0000FF"/>
                </a:solidFill>
                <a:latin typeface="微軟正黑體" panose="020B0604030504040204" pitchFamily="34" charset="-120"/>
                <a:ea typeface="微軟正黑體" panose="020B0604030504040204" pitchFamily="34" charset="-120"/>
              </a:rPr>
              <a:t>Significant difference between </a:t>
            </a:r>
            <a:r>
              <a:rPr lang="en-US" altLang="zh-TW" b="1" dirty="0">
                <a:solidFill>
                  <a:schemeClr val="bg1">
                    <a:lumMod val="50000"/>
                  </a:schemeClr>
                </a:solidFill>
                <a:latin typeface="微軟正黑體" panose="020B0604030504040204" pitchFamily="34" charset="-120"/>
                <a:ea typeface="微軟正黑體" panose="020B0604030504040204" pitchFamily="34" charset="-120"/>
              </a:rPr>
              <a:t>lower-</a:t>
            </a:r>
            <a:r>
              <a:rPr lang="en-US" altLang="zh-TW" dirty="0">
                <a:solidFill>
                  <a:srgbClr val="0000FF"/>
                </a:solidFill>
                <a:latin typeface="微軟正黑體" panose="020B0604030504040204" pitchFamily="34" charset="-120"/>
                <a:ea typeface="微軟正黑體" panose="020B0604030504040204" pitchFamily="34" charset="-120"/>
              </a:rPr>
              <a:t> and </a:t>
            </a:r>
            <a:r>
              <a:rPr lang="en-US" altLang="zh-TW" b="1" dirty="0">
                <a:latin typeface="微軟正黑體" panose="020B0604030504040204" pitchFamily="34" charset="-120"/>
                <a:ea typeface="微軟正黑體" panose="020B0604030504040204" pitchFamily="34" charset="-120"/>
              </a:rPr>
              <a:t>upper-layer</a:t>
            </a:r>
            <a:r>
              <a:rPr lang="en-US" altLang="zh-TW" dirty="0">
                <a:solidFill>
                  <a:srgbClr val="0000FF"/>
                </a:solidFill>
                <a:latin typeface="微軟正黑體" panose="020B0604030504040204" pitchFamily="34" charset="-120"/>
                <a:ea typeface="微軟正黑體" panose="020B0604030504040204" pitchFamily="34" charset="-120"/>
              </a:rPr>
              <a:t> VWS magnitude</a:t>
            </a:r>
            <a:endParaRPr lang="zh-TW" altLang="en-US" dirty="0" err="1">
              <a:solidFill>
                <a:srgbClr val="0000FF"/>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52C8B1EA-37EB-D197-4F27-2277C60A82AB}"/>
              </a:ext>
            </a:extLst>
          </p:cNvPr>
          <p:cNvSpPr txBox="1"/>
          <p:nvPr/>
        </p:nvSpPr>
        <p:spPr>
          <a:xfrm>
            <a:off x="1971230" y="715316"/>
            <a:ext cx="2290627" cy="461665"/>
          </a:xfrm>
          <a:prstGeom prst="rect">
            <a:avLst/>
          </a:prstGeom>
          <a:ln w="19050"/>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sz="2400" b="1" dirty="0">
                <a:latin typeface="微軟正黑體" panose="020B0604030504040204" pitchFamily="34" charset="-120"/>
                <a:ea typeface="微軟正黑體" panose="020B0604030504040204" pitchFamily="34" charset="-120"/>
              </a:rPr>
              <a:t>Radar-derived</a:t>
            </a:r>
            <a:endParaRPr lang="zh-TW" altLang="en-US" sz="2400" b="1" dirty="0" err="1">
              <a:latin typeface="微軟正黑體" panose="020B0604030504040204" pitchFamily="34" charset="-120"/>
              <a:ea typeface="微軟正黑體" panose="020B0604030504040204" pitchFamily="34" charset="-120"/>
            </a:endParaRPr>
          </a:p>
        </p:txBody>
      </p:sp>
      <p:cxnSp>
        <p:nvCxnSpPr>
          <p:cNvPr id="3" name="直線接點 2">
            <a:extLst>
              <a:ext uri="{FF2B5EF4-FFF2-40B4-BE49-F238E27FC236}">
                <a16:creationId xmlns:a16="http://schemas.microsoft.com/office/drawing/2014/main" id="{FAD2A645-2434-F45D-434B-A7DE1E566738}"/>
              </a:ext>
            </a:extLst>
          </p:cNvPr>
          <p:cNvCxnSpPr>
            <a:cxnSpLocks/>
          </p:cNvCxnSpPr>
          <p:nvPr/>
        </p:nvCxnSpPr>
        <p:spPr>
          <a:xfrm>
            <a:off x="9807691" y="4710290"/>
            <a:ext cx="1584987" cy="0"/>
          </a:xfrm>
          <a:prstGeom prst="line">
            <a:avLst/>
          </a:prstGeom>
          <a:ln w="57150">
            <a:solidFill>
              <a:srgbClr val="0000FF">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02F3E8C3-1FD2-6FC7-50AF-42935BC8C3F0}"/>
              </a:ext>
            </a:extLst>
          </p:cNvPr>
          <p:cNvCxnSpPr>
            <a:cxnSpLocks/>
          </p:cNvCxnSpPr>
          <p:nvPr/>
        </p:nvCxnSpPr>
        <p:spPr>
          <a:xfrm>
            <a:off x="8818646" y="4710290"/>
            <a:ext cx="989045"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A2709262-9D31-B283-3FB0-0DD193D36B12}"/>
              </a:ext>
            </a:extLst>
          </p:cNvPr>
          <p:cNvCxnSpPr/>
          <p:nvPr/>
        </p:nvCxnSpPr>
        <p:spPr>
          <a:xfrm>
            <a:off x="6632046" y="4710290"/>
            <a:ext cx="1224777" cy="0"/>
          </a:xfrm>
          <a:prstGeom prst="line">
            <a:avLst/>
          </a:prstGeom>
          <a:ln w="57150">
            <a:solidFill>
              <a:srgbClr val="02D915">
                <a:alpha val="40000"/>
              </a:srgbClr>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C0B4EA4F-3C95-C4F4-F714-5253113DBB82}"/>
              </a:ext>
            </a:extLst>
          </p:cNvPr>
          <p:cNvCxnSpPr>
            <a:cxnSpLocks/>
          </p:cNvCxnSpPr>
          <p:nvPr/>
        </p:nvCxnSpPr>
        <p:spPr>
          <a:xfrm>
            <a:off x="7846550" y="4710290"/>
            <a:ext cx="972000" cy="0"/>
          </a:xfrm>
          <a:prstGeom prst="line">
            <a:avLst/>
          </a:prstGeom>
          <a:ln w="5715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29F75628-FAC1-B407-7D5B-ECE626074F7A}"/>
              </a:ext>
            </a:extLst>
          </p:cNvPr>
          <p:cNvCxnSpPr>
            <a:cxnSpLocks/>
          </p:cNvCxnSpPr>
          <p:nvPr/>
        </p:nvCxnSpPr>
        <p:spPr>
          <a:xfrm>
            <a:off x="3836099" y="4710290"/>
            <a:ext cx="1584987" cy="0"/>
          </a:xfrm>
          <a:prstGeom prst="line">
            <a:avLst/>
          </a:prstGeom>
          <a:ln w="57150">
            <a:solidFill>
              <a:srgbClr val="0000FF">
                <a:alpha val="40000"/>
              </a:srgbClr>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819A40C0-959E-0299-5260-6FDFD94F5CEC}"/>
              </a:ext>
            </a:extLst>
          </p:cNvPr>
          <p:cNvCxnSpPr>
            <a:cxnSpLocks/>
          </p:cNvCxnSpPr>
          <p:nvPr/>
        </p:nvCxnSpPr>
        <p:spPr>
          <a:xfrm>
            <a:off x="2847054" y="4710290"/>
            <a:ext cx="989045"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11964486-7069-D42A-B99B-D801D9CEEED5}"/>
              </a:ext>
            </a:extLst>
          </p:cNvPr>
          <p:cNvCxnSpPr/>
          <p:nvPr/>
        </p:nvCxnSpPr>
        <p:spPr>
          <a:xfrm>
            <a:off x="660454" y="4710290"/>
            <a:ext cx="1224777" cy="0"/>
          </a:xfrm>
          <a:prstGeom prst="line">
            <a:avLst/>
          </a:prstGeom>
          <a:ln w="57150">
            <a:solidFill>
              <a:srgbClr val="02D915">
                <a:alpha val="40000"/>
              </a:srgbClr>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EEFEBDF8-3961-1F63-8CDB-4BBFB9879A1E}"/>
              </a:ext>
            </a:extLst>
          </p:cNvPr>
          <p:cNvCxnSpPr>
            <a:cxnSpLocks/>
          </p:cNvCxnSpPr>
          <p:nvPr/>
        </p:nvCxnSpPr>
        <p:spPr>
          <a:xfrm>
            <a:off x="1874958" y="4710290"/>
            <a:ext cx="972000" cy="0"/>
          </a:xfrm>
          <a:prstGeom prst="line">
            <a:avLst/>
          </a:prstGeom>
          <a:ln w="5715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841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85E38E1-036A-9BC2-11C4-3236E39F5C86}"/>
              </a:ext>
            </a:extLst>
          </p:cNvPr>
          <p:cNvGrpSpPr/>
          <p:nvPr/>
        </p:nvGrpSpPr>
        <p:grpSpPr>
          <a:xfrm>
            <a:off x="10114986" y="2768432"/>
            <a:ext cx="971725" cy="902381"/>
            <a:chOff x="2252157" y="5857215"/>
            <a:chExt cx="971725" cy="902381"/>
          </a:xfrm>
        </p:grpSpPr>
        <p:grpSp>
          <p:nvGrpSpPr>
            <p:cNvPr id="8" name="群組 7">
              <a:extLst>
                <a:ext uri="{FF2B5EF4-FFF2-40B4-BE49-F238E27FC236}">
                  <a16:creationId xmlns:a16="http://schemas.microsoft.com/office/drawing/2014/main" id="{9464D0B4-C51F-02BA-AD8A-556EB12D4C13}"/>
                </a:ext>
              </a:extLst>
            </p:cNvPr>
            <p:cNvGrpSpPr/>
            <p:nvPr/>
          </p:nvGrpSpPr>
          <p:grpSpPr>
            <a:xfrm>
              <a:off x="2289251" y="5857215"/>
              <a:ext cx="903692" cy="902381"/>
              <a:chOff x="2290462" y="5901500"/>
              <a:chExt cx="903692" cy="902381"/>
            </a:xfrm>
          </p:grpSpPr>
          <p:sp>
            <p:nvSpPr>
              <p:cNvPr id="13" name="橢圓 12">
                <a:extLst>
                  <a:ext uri="{FF2B5EF4-FFF2-40B4-BE49-F238E27FC236}">
                    <a16:creationId xmlns:a16="http://schemas.microsoft.com/office/drawing/2014/main" id="{268AF35C-A167-22BD-F029-0B12DA313B73}"/>
                  </a:ext>
                </a:extLst>
              </p:cNvPr>
              <p:cNvSpPr>
                <a:spLocks noChangeAspect="1"/>
              </p:cNvSpPr>
              <p:nvPr/>
            </p:nvSpPr>
            <p:spPr>
              <a:xfrm>
                <a:off x="2294154" y="5903036"/>
                <a:ext cx="900000" cy="90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局部圓 13">
                <a:extLst>
                  <a:ext uri="{FF2B5EF4-FFF2-40B4-BE49-F238E27FC236}">
                    <a16:creationId xmlns:a16="http://schemas.microsoft.com/office/drawing/2014/main" id="{30D64256-75CC-3049-DD0C-2B8B315D08F7}"/>
                  </a:ext>
                </a:extLst>
              </p:cNvPr>
              <p:cNvSpPr>
                <a:spLocks noChangeAspect="1"/>
              </p:cNvSpPr>
              <p:nvPr/>
            </p:nvSpPr>
            <p:spPr>
              <a:xfrm>
                <a:off x="2294141" y="5903881"/>
                <a:ext cx="900000" cy="900000"/>
              </a:xfrm>
              <a:prstGeom prst="pie">
                <a:avLst>
                  <a:gd name="adj1" fmla="val 18885560"/>
                  <a:gd name="adj2" fmla="val 26876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5" name="局部圓 14">
                <a:extLst>
                  <a:ext uri="{FF2B5EF4-FFF2-40B4-BE49-F238E27FC236}">
                    <a16:creationId xmlns:a16="http://schemas.microsoft.com/office/drawing/2014/main" id="{D0717833-8F03-1D3D-0D15-097ABA78F57E}"/>
                  </a:ext>
                </a:extLst>
              </p:cNvPr>
              <p:cNvSpPr>
                <a:spLocks noChangeAspect="1"/>
              </p:cNvSpPr>
              <p:nvPr/>
            </p:nvSpPr>
            <p:spPr>
              <a:xfrm>
                <a:off x="2293831" y="5903880"/>
                <a:ext cx="900000" cy="900000"/>
              </a:xfrm>
              <a:prstGeom prst="pie">
                <a:avLst>
                  <a:gd name="adj1" fmla="val 2691686"/>
                  <a:gd name="adj2" fmla="val 81296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6" name="局部圓 15">
                <a:extLst>
                  <a:ext uri="{FF2B5EF4-FFF2-40B4-BE49-F238E27FC236}">
                    <a16:creationId xmlns:a16="http://schemas.microsoft.com/office/drawing/2014/main" id="{7973F8FE-3B5F-6263-8B0B-9F1FA5AEC538}"/>
                  </a:ext>
                </a:extLst>
              </p:cNvPr>
              <p:cNvSpPr>
                <a:spLocks noChangeAspect="1"/>
              </p:cNvSpPr>
              <p:nvPr/>
            </p:nvSpPr>
            <p:spPr>
              <a:xfrm>
                <a:off x="2292308" y="5901500"/>
                <a:ext cx="900000" cy="900000"/>
              </a:xfrm>
              <a:prstGeom prst="pie">
                <a:avLst>
                  <a:gd name="adj1" fmla="val 8050508"/>
                  <a:gd name="adj2" fmla="val 135059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7" name="局部圓 16">
                <a:extLst>
                  <a:ext uri="{FF2B5EF4-FFF2-40B4-BE49-F238E27FC236}">
                    <a16:creationId xmlns:a16="http://schemas.microsoft.com/office/drawing/2014/main" id="{DABC515D-602D-ADC9-7237-9504ED77B258}"/>
                  </a:ext>
                </a:extLst>
              </p:cNvPr>
              <p:cNvSpPr>
                <a:spLocks noChangeAspect="1"/>
              </p:cNvSpPr>
              <p:nvPr/>
            </p:nvSpPr>
            <p:spPr>
              <a:xfrm>
                <a:off x="2290462" y="5902137"/>
                <a:ext cx="900000" cy="900000"/>
              </a:xfrm>
              <a:prstGeom prst="pie">
                <a:avLst>
                  <a:gd name="adj1" fmla="val 13510859"/>
                  <a:gd name="adj2" fmla="val 188896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grpSp>
        <p:sp>
          <p:nvSpPr>
            <p:cNvPr id="9" name="文字方塊 8">
              <a:extLst>
                <a:ext uri="{FF2B5EF4-FFF2-40B4-BE49-F238E27FC236}">
                  <a16:creationId xmlns:a16="http://schemas.microsoft.com/office/drawing/2014/main" id="{EA7A003A-3EDD-4FD6-CBF7-94D37A1D6938}"/>
                </a:ext>
              </a:extLst>
            </p:cNvPr>
            <p:cNvSpPr txBox="1"/>
            <p:nvPr/>
          </p:nvSpPr>
          <p:spPr>
            <a:xfrm>
              <a:off x="2533174" y="5880015"/>
              <a:ext cx="415498"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UL</a:t>
              </a:r>
              <a:endParaRPr lang="zh-TW" altLang="en-US" sz="1400" b="1" dirty="0" err="1">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84E45A16-C52C-DCA0-42F6-35094164E93D}"/>
                </a:ext>
              </a:extLst>
            </p:cNvPr>
            <p:cNvSpPr txBox="1"/>
            <p:nvPr/>
          </p:nvSpPr>
          <p:spPr>
            <a:xfrm>
              <a:off x="2806780" y="6132428"/>
              <a:ext cx="417102"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DL</a:t>
              </a:r>
              <a:endParaRPr lang="zh-TW" altLang="en-US" sz="1400" b="1" dirty="0" err="1">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BADB251B-77D2-17CC-7BFB-2C2614C68ACB}"/>
                </a:ext>
              </a:extLst>
            </p:cNvPr>
            <p:cNvSpPr txBox="1"/>
            <p:nvPr/>
          </p:nvSpPr>
          <p:spPr>
            <a:xfrm>
              <a:off x="2252157" y="6147373"/>
              <a:ext cx="441146"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UR</a:t>
              </a:r>
              <a:endParaRPr lang="zh-TW" altLang="en-US" sz="1400" b="1" dirty="0" err="1">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186207F4-7932-F771-93F8-352496928E13}"/>
                </a:ext>
              </a:extLst>
            </p:cNvPr>
            <p:cNvSpPr txBox="1"/>
            <p:nvPr/>
          </p:nvSpPr>
          <p:spPr>
            <a:xfrm>
              <a:off x="2526809" y="6422884"/>
              <a:ext cx="442750"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DR</a:t>
              </a:r>
              <a:endParaRPr lang="zh-TW" altLang="en-US" sz="1400" b="1" dirty="0" err="1">
                <a:latin typeface="微軟正黑體" panose="020B0604030504040204" pitchFamily="34" charset="-120"/>
                <a:ea typeface="微軟正黑體" panose="020B0604030504040204" pitchFamily="34" charset="-120"/>
              </a:endParaRPr>
            </a:p>
          </p:txBody>
        </p:sp>
      </p:grpSp>
      <p:pic>
        <p:nvPicPr>
          <p:cNvPr id="30" name="圖片 29">
            <a:extLst>
              <a:ext uri="{FF2B5EF4-FFF2-40B4-BE49-F238E27FC236}">
                <a16:creationId xmlns:a16="http://schemas.microsoft.com/office/drawing/2014/main" id="{CAD46BB1-699E-44FF-B70C-480D66FC4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93" y="1205664"/>
            <a:ext cx="8496000" cy="4953037"/>
          </a:xfrm>
          <a:prstGeom prst="rect">
            <a:avLst/>
          </a:prstGeom>
        </p:spPr>
      </p:pic>
      <p:sp>
        <p:nvSpPr>
          <p:cNvPr id="2" name="文字版面配置區 1">
            <a:extLst>
              <a:ext uri="{FF2B5EF4-FFF2-40B4-BE49-F238E27FC236}">
                <a16:creationId xmlns:a16="http://schemas.microsoft.com/office/drawing/2014/main" id="{1050306B-0DE1-4DB9-9B4C-02476D36A5BB}"/>
              </a:ext>
            </a:extLst>
          </p:cNvPr>
          <p:cNvSpPr>
            <a:spLocks noGrp="1"/>
          </p:cNvSpPr>
          <p:nvPr>
            <p:ph type="body" sz="quarter" idx="12"/>
          </p:nvPr>
        </p:nvSpPr>
        <p:spPr/>
        <p:txBody>
          <a:bodyPr/>
          <a:lstStyle/>
          <a:p>
            <a:r>
              <a:rPr lang="en-US" altLang="zh-TW" dirty="0"/>
              <a:t>Low-level flow direction</a:t>
            </a:r>
            <a:endParaRPr lang="zh-TW" altLang="en-US" dirty="0"/>
          </a:p>
        </p:txBody>
      </p:sp>
      <p:sp>
        <p:nvSpPr>
          <p:cNvPr id="21" name="文字版面配置區 20">
            <a:extLst>
              <a:ext uri="{FF2B5EF4-FFF2-40B4-BE49-F238E27FC236}">
                <a16:creationId xmlns:a16="http://schemas.microsoft.com/office/drawing/2014/main" id="{CCC21391-CAD3-7E46-FBD5-1B8082850A7D}"/>
              </a:ext>
            </a:extLst>
          </p:cNvPr>
          <p:cNvSpPr>
            <a:spLocks noGrp="1"/>
          </p:cNvSpPr>
          <p:nvPr>
            <p:ph type="body" sz="quarter" idx="13"/>
          </p:nvPr>
        </p:nvSpPr>
        <p:spPr/>
        <p:txBody>
          <a:bodyPr>
            <a:normAutofit lnSpcReduction="10000"/>
          </a:bodyPr>
          <a:lstStyle/>
          <a:p>
            <a:endParaRPr lang="zh-TW" altLang="en-US"/>
          </a:p>
        </p:txBody>
      </p:sp>
      <p:sp>
        <p:nvSpPr>
          <p:cNvPr id="6" name="矩形 5">
            <a:extLst>
              <a:ext uri="{FF2B5EF4-FFF2-40B4-BE49-F238E27FC236}">
                <a16:creationId xmlns:a16="http://schemas.microsoft.com/office/drawing/2014/main" id="{57986DF3-A022-41BC-BE57-6EC0ADEBE2E8}"/>
              </a:ext>
            </a:extLst>
          </p:cNvPr>
          <p:cNvSpPr/>
          <p:nvPr/>
        </p:nvSpPr>
        <p:spPr>
          <a:xfrm>
            <a:off x="8031241" y="4745288"/>
            <a:ext cx="4112893" cy="1200329"/>
          </a:xfrm>
          <a:prstGeom prst="rect">
            <a:avLst/>
          </a:prstGeom>
          <a:solidFill>
            <a:schemeClr val="bg1"/>
          </a:solidFill>
          <a:ln w="12700">
            <a:solidFill>
              <a:schemeClr val="tx1"/>
            </a:solidFill>
          </a:ln>
        </p:spPr>
        <p:txBody>
          <a:bodyPr wrap="square">
            <a:spAutoFit/>
          </a:bodyPr>
          <a:lstStyle/>
          <a:p>
            <a:r>
              <a:rPr lang="en-US" altLang="zh-TW" dirty="0"/>
              <a:t>The </a:t>
            </a:r>
            <a:r>
              <a:rPr lang="en-US" altLang="zh-TW" dirty="0">
                <a:solidFill>
                  <a:srgbClr val="0000FF"/>
                </a:solidFill>
              </a:rPr>
              <a:t>UL-pointing low-level flow (LLF) favors fast intensification</a:t>
            </a:r>
            <a:r>
              <a:rPr lang="en-US" altLang="zh-TW" dirty="0"/>
              <a:t>, while the DR-pointing LLF leads to slow intensification.</a:t>
            </a:r>
            <a:r>
              <a:rPr lang="en-US" altLang="zh-TW" dirty="0">
                <a:latin typeface="微軟正黑體" panose="020B0604030504040204" pitchFamily="34" charset="-120"/>
                <a:ea typeface="微軟正黑體" panose="020B0604030504040204" pitchFamily="34" charset="-120"/>
              </a:rPr>
              <a:t> </a:t>
            </a:r>
            <a:r>
              <a:rPr lang="en-US" altLang="zh-TW" dirty="0"/>
              <a:t>(</a:t>
            </a:r>
            <a:r>
              <a:rPr lang="en-US" altLang="zh-TW" dirty="0" err="1"/>
              <a:t>Rappin</a:t>
            </a:r>
            <a:r>
              <a:rPr lang="en-US" altLang="zh-TW" dirty="0"/>
              <a:t> and Nolan 2012; Lee et al. 2021)</a:t>
            </a:r>
            <a:endParaRPr lang="zh-TW" altLang="en-US" dirty="0"/>
          </a:p>
        </p:txBody>
      </p:sp>
      <p:sp>
        <p:nvSpPr>
          <p:cNvPr id="3" name="矩形 2">
            <a:extLst>
              <a:ext uri="{FF2B5EF4-FFF2-40B4-BE49-F238E27FC236}">
                <a16:creationId xmlns:a16="http://schemas.microsoft.com/office/drawing/2014/main" id="{05F4D388-34C8-40B3-8D7A-03A3504368D9}"/>
              </a:ext>
            </a:extLst>
          </p:cNvPr>
          <p:cNvSpPr/>
          <p:nvPr/>
        </p:nvSpPr>
        <p:spPr>
          <a:xfrm>
            <a:off x="2827283" y="4700019"/>
            <a:ext cx="2976357" cy="61281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FF"/>
              </a:solidFill>
            </a:endParaRPr>
          </a:p>
        </p:txBody>
      </p:sp>
      <p:sp>
        <p:nvSpPr>
          <p:cNvPr id="29" name="文字方塊 28">
            <a:extLst>
              <a:ext uri="{FF2B5EF4-FFF2-40B4-BE49-F238E27FC236}">
                <a16:creationId xmlns:a16="http://schemas.microsoft.com/office/drawing/2014/main" id="{40C1C9CB-93BE-4E03-A3FE-DF837BCDA0C8}"/>
              </a:ext>
            </a:extLst>
          </p:cNvPr>
          <p:cNvSpPr txBox="1"/>
          <p:nvPr/>
        </p:nvSpPr>
        <p:spPr>
          <a:xfrm>
            <a:off x="9070344" y="1944438"/>
            <a:ext cx="1983300" cy="646331"/>
          </a:xfrm>
          <a:prstGeom prst="rect">
            <a:avLst/>
          </a:prstGeom>
          <a:noFill/>
        </p:spPr>
        <p:txBody>
          <a:bodyPr wrap="none" rtlCol="0" anchor="ctr">
            <a:spAutoFit/>
          </a:bodyPr>
          <a:lstStyle/>
          <a:p>
            <a:pPr algn="l"/>
            <a:r>
              <a:rPr lang="en-US" altLang="zh-TW" b="1" dirty="0">
                <a:solidFill>
                  <a:schemeClr val="bg2">
                    <a:lumMod val="50000"/>
                  </a:schemeClr>
                </a:solidFill>
                <a:latin typeface="微軟正黑體" panose="020B0604030504040204" pitchFamily="34" charset="-120"/>
                <a:ea typeface="微軟正黑體" panose="020B0604030504040204" pitchFamily="34" charset="-120"/>
              </a:rPr>
              <a:t>GBVTD-derived </a:t>
            </a:r>
          </a:p>
          <a:p>
            <a:pPr algn="ctr"/>
            <a:r>
              <a:rPr lang="en-US" altLang="zh-TW" b="1" dirty="0">
                <a:solidFill>
                  <a:schemeClr val="bg2">
                    <a:lumMod val="50000"/>
                  </a:schemeClr>
                </a:solidFill>
                <a:latin typeface="微軟正黑體" panose="020B0604030504040204" pitchFamily="34" charset="-120"/>
                <a:ea typeface="微軟正黑體" panose="020B0604030504040204" pitchFamily="34" charset="-120"/>
              </a:rPr>
              <a:t>VWS</a:t>
            </a:r>
            <a:endParaRPr lang="zh-TW" altLang="en-US" b="1" dirty="0" err="1">
              <a:solidFill>
                <a:schemeClr val="bg2">
                  <a:lumMod val="50000"/>
                </a:schemeClr>
              </a:solidFill>
              <a:latin typeface="微軟正黑體" panose="020B0604030504040204" pitchFamily="34" charset="-120"/>
              <a:ea typeface="微軟正黑體" panose="020B0604030504040204" pitchFamily="34" charset="-120"/>
            </a:endParaRPr>
          </a:p>
        </p:txBody>
      </p:sp>
      <p:grpSp>
        <p:nvGrpSpPr>
          <p:cNvPr id="34" name="群組 33">
            <a:extLst>
              <a:ext uri="{FF2B5EF4-FFF2-40B4-BE49-F238E27FC236}">
                <a16:creationId xmlns:a16="http://schemas.microsoft.com/office/drawing/2014/main" id="{99B733B7-4AF3-41F4-B2D0-0C0868FBF8F5}"/>
              </a:ext>
            </a:extLst>
          </p:cNvPr>
          <p:cNvGrpSpPr/>
          <p:nvPr/>
        </p:nvGrpSpPr>
        <p:grpSpPr>
          <a:xfrm>
            <a:off x="10114986" y="2763964"/>
            <a:ext cx="971725" cy="902381"/>
            <a:chOff x="2252157" y="5857215"/>
            <a:chExt cx="971725" cy="902381"/>
          </a:xfrm>
        </p:grpSpPr>
        <p:grpSp>
          <p:nvGrpSpPr>
            <p:cNvPr id="35" name="群組 34">
              <a:extLst>
                <a:ext uri="{FF2B5EF4-FFF2-40B4-BE49-F238E27FC236}">
                  <a16:creationId xmlns:a16="http://schemas.microsoft.com/office/drawing/2014/main" id="{4834E454-6EC6-4CC8-95CD-B1ED42781E34}"/>
                </a:ext>
              </a:extLst>
            </p:cNvPr>
            <p:cNvGrpSpPr/>
            <p:nvPr/>
          </p:nvGrpSpPr>
          <p:grpSpPr>
            <a:xfrm>
              <a:off x="2288386" y="5857215"/>
              <a:ext cx="904557" cy="902381"/>
              <a:chOff x="2289597" y="5901500"/>
              <a:chExt cx="904557" cy="902381"/>
            </a:xfrm>
          </p:grpSpPr>
          <p:sp>
            <p:nvSpPr>
              <p:cNvPr id="40" name="橢圓 39">
                <a:extLst>
                  <a:ext uri="{FF2B5EF4-FFF2-40B4-BE49-F238E27FC236}">
                    <a16:creationId xmlns:a16="http://schemas.microsoft.com/office/drawing/2014/main" id="{6C3A4D6A-F79C-49E7-9F36-D154740E7C7B}"/>
                  </a:ext>
                </a:extLst>
              </p:cNvPr>
              <p:cNvSpPr>
                <a:spLocks noChangeAspect="1"/>
              </p:cNvSpPr>
              <p:nvPr/>
            </p:nvSpPr>
            <p:spPr>
              <a:xfrm>
                <a:off x="2294154" y="5903036"/>
                <a:ext cx="900000" cy="90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局部圓 40">
                <a:extLst>
                  <a:ext uri="{FF2B5EF4-FFF2-40B4-BE49-F238E27FC236}">
                    <a16:creationId xmlns:a16="http://schemas.microsoft.com/office/drawing/2014/main" id="{FFEB9137-9DFD-48E3-829F-4E4A87848F29}"/>
                  </a:ext>
                </a:extLst>
              </p:cNvPr>
              <p:cNvSpPr>
                <a:spLocks noChangeAspect="1"/>
              </p:cNvSpPr>
              <p:nvPr/>
            </p:nvSpPr>
            <p:spPr>
              <a:xfrm>
                <a:off x="2294141" y="5903881"/>
                <a:ext cx="900000" cy="900000"/>
              </a:xfrm>
              <a:prstGeom prst="pie">
                <a:avLst>
                  <a:gd name="adj1" fmla="val 18885560"/>
                  <a:gd name="adj2" fmla="val 26876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42" name="局部圓 41">
                <a:extLst>
                  <a:ext uri="{FF2B5EF4-FFF2-40B4-BE49-F238E27FC236}">
                    <a16:creationId xmlns:a16="http://schemas.microsoft.com/office/drawing/2014/main" id="{8A834234-A4B4-4289-9FF7-CA52CEB1660E}"/>
                  </a:ext>
                </a:extLst>
              </p:cNvPr>
              <p:cNvSpPr>
                <a:spLocks noChangeAspect="1"/>
              </p:cNvSpPr>
              <p:nvPr/>
            </p:nvSpPr>
            <p:spPr>
              <a:xfrm>
                <a:off x="2293831" y="5903880"/>
                <a:ext cx="900000" cy="900000"/>
              </a:xfrm>
              <a:prstGeom prst="pie">
                <a:avLst>
                  <a:gd name="adj1" fmla="val 2691686"/>
                  <a:gd name="adj2" fmla="val 81296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43" name="局部圓 42">
                <a:extLst>
                  <a:ext uri="{FF2B5EF4-FFF2-40B4-BE49-F238E27FC236}">
                    <a16:creationId xmlns:a16="http://schemas.microsoft.com/office/drawing/2014/main" id="{5517AEDA-5958-4253-979E-2E725FEA2DB5}"/>
                  </a:ext>
                </a:extLst>
              </p:cNvPr>
              <p:cNvSpPr>
                <a:spLocks noChangeAspect="1"/>
              </p:cNvSpPr>
              <p:nvPr/>
            </p:nvSpPr>
            <p:spPr>
              <a:xfrm>
                <a:off x="2292308" y="5901500"/>
                <a:ext cx="900000" cy="900000"/>
              </a:xfrm>
              <a:prstGeom prst="pie">
                <a:avLst>
                  <a:gd name="adj1" fmla="val 8050508"/>
                  <a:gd name="adj2" fmla="val 135059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44" name="局部圓 43">
                <a:extLst>
                  <a:ext uri="{FF2B5EF4-FFF2-40B4-BE49-F238E27FC236}">
                    <a16:creationId xmlns:a16="http://schemas.microsoft.com/office/drawing/2014/main" id="{35B72495-302D-468F-8F57-BB2EFFC4CE19}"/>
                  </a:ext>
                </a:extLst>
              </p:cNvPr>
              <p:cNvSpPr>
                <a:spLocks noChangeAspect="1"/>
              </p:cNvSpPr>
              <p:nvPr/>
            </p:nvSpPr>
            <p:spPr>
              <a:xfrm>
                <a:off x="2289597" y="5903881"/>
                <a:ext cx="900000" cy="900000"/>
              </a:xfrm>
              <a:prstGeom prst="pie">
                <a:avLst>
                  <a:gd name="adj1" fmla="val 13510859"/>
                  <a:gd name="adj2" fmla="val 18889659"/>
                </a:avLst>
              </a:prstGeom>
              <a:solidFill>
                <a:srgbClr val="0A2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grpSp>
        <p:sp>
          <p:nvSpPr>
            <p:cNvPr id="36" name="文字方塊 35">
              <a:extLst>
                <a:ext uri="{FF2B5EF4-FFF2-40B4-BE49-F238E27FC236}">
                  <a16:creationId xmlns:a16="http://schemas.microsoft.com/office/drawing/2014/main" id="{6C582500-E31C-4D04-8C60-C33D16D1926B}"/>
                </a:ext>
              </a:extLst>
            </p:cNvPr>
            <p:cNvSpPr txBox="1"/>
            <p:nvPr/>
          </p:nvSpPr>
          <p:spPr>
            <a:xfrm>
              <a:off x="2533174" y="5880015"/>
              <a:ext cx="415498" cy="307777"/>
            </a:xfrm>
            <a:prstGeom prst="rect">
              <a:avLst/>
            </a:prstGeom>
            <a:noFill/>
          </p:spPr>
          <p:txBody>
            <a:bodyPr wrap="none" rtlCol="0" anchor="ctr">
              <a:spAutoFit/>
            </a:bodyPr>
            <a:lstStyle/>
            <a:p>
              <a:pPr algn="l"/>
              <a:r>
                <a:rPr lang="en-US" altLang="zh-TW" sz="1400" b="1" dirty="0">
                  <a:solidFill>
                    <a:schemeClr val="bg1"/>
                  </a:solidFill>
                  <a:latin typeface="微軟正黑體" panose="020B0604030504040204" pitchFamily="34" charset="-120"/>
                  <a:ea typeface="微軟正黑體" panose="020B0604030504040204" pitchFamily="34" charset="-120"/>
                </a:rPr>
                <a:t>UL</a:t>
              </a:r>
              <a:endParaRPr lang="zh-TW" altLang="en-US" sz="1400" b="1" dirty="0" err="1">
                <a:solidFill>
                  <a:schemeClr val="bg1"/>
                </a:solidFill>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id="{2076CA9A-20B1-479A-AE50-37DED792168A}"/>
                </a:ext>
              </a:extLst>
            </p:cNvPr>
            <p:cNvSpPr txBox="1"/>
            <p:nvPr/>
          </p:nvSpPr>
          <p:spPr>
            <a:xfrm>
              <a:off x="2806780" y="6132428"/>
              <a:ext cx="417102"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DL</a:t>
              </a:r>
              <a:endParaRPr lang="zh-TW" altLang="en-US" sz="1400" b="1" dirty="0" err="1">
                <a:latin typeface="微軟正黑體" panose="020B0604030504040204" pitchFamily="34" charset="-120"/>
                <a:ea typeface="微軟正黑體" panose="020B0604030504040204" pitchFamily="34" charset="-120"/>
              </a:endParaRPr>
            </a:p>
          </p:txBody>
        </p:sp>
        <p:sp>
          <p:nvSpPr>
            <p:cNvPr id="38" name="文字方塊 37">
              <a:extLst>
                <a:ext uri="{FF2B5EF4-FFF2-40B4-BE49-F238E27FC236}">
                  <a16:creationId xmlns:a16="http://schemas.microsoft.com/office/drawing/2014/main" id="{84402F99-AAD2-4997-B93F-AB4F686074F8}"/>
                </a:ext>
              </a:extLst>
            </p:cNvPr>
            <p:cNvSpPr txBox="1"/>
            <p:nvPr/>
          </p:nvSpPr>
          <p:spPr>
            <a:xfrm>
              <a:off x="2252157" y="6147373"/>
              <a:ext cx="441146"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UR</a:t>
              </a:r>
              <a:endParaRPr lang="zh-TW" altLang="en-US" sz="1400" b="1" dirty="0" err="1">
                <a:latin typeface="微軟正黑體" panose="020B0604030504040204" pitchFamily="34" charset="-120"/>
                <a:ea typeface="微軟正黑體" panose="020B0604030504040204" pitchFamily="34" charset="-120"/>
              </a:endParaRPr>
            </a:p>
          </p:txBody>
        </p:sp>
        <p:sp>
          <p:nvSpPr>
            <p:cNvPr id="39" name="文字方塊 38">
              <a:extLst>
                <a:ext uri="{FF2B5EF4-FFF2-40B4-BE49-F238E27FC236}">
                  <a16:creationId xmlns:a16="http://schemas.microsoft.com/office/drawing/2014/main" id="{41FF406F-6C86-4503-B523-983C45531756}"/>
                </a:ext>
              </a:extLst>
            </p:cNvPr>
            <p:cNvSpPr txBox="1"/>
            <p:nvPr/>
          </p:nvSpPr>
          <p:spPr>
            <a:xfrm>
              <a:off x="2526809" y="6422884"/>
              <a:ext cx="442750"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DR</a:t>
              </a:r>
              <a:endParaRPr lang="zh-TW" altLang="en-US" sz="1400" b="1" dirty="0" err="1">
                <a:latin typeface="微軟正黑體" panose="020B0604030504040204" pitchFamily="34" charset="-120"/>
                <a:ea typeface="微軟正黑體" panose="020B0604030504040204" pitchFamily="34" charset="-120"/>
              </a:endParaRPr>
            </a:p>
          </p:txBody>
        </p:sp>
      </p:grpSp>
      <p:cxnSp>
        <p:nvCxnSpPr>
          <p:cNvPr id="28" name="直線單箭頭接點 27">
            <a:extLst>
              <a:ext uri="{FF2B5EF4-FFF2-40B4-BE49-F238E27FC236}">
                <a16:creationId xmlns:a16="http://schemas.microsoft.com/office/drawing/2014/main" id="{ED521210-19AB-4833-A743-C661BE3F45BA}"/>
              </a:ext>
            </a:extLst>
          </p:cNvPr>
          <p:cNvCxnSpPr>
            <a:cxnSpLocks/>
          </p:cNvCxnSpPr>
          <p:nvPr/>
        </p:nvCxnSpPr>
        <p:spPr>
          <a:xfrm>
            <a:off x="10022412" y="2613325"/>
            <a:ext cx="1167161" cy="1153881"/>
          </a:xfrm>
          <a:prstGeom prst="straightConnector1">
            <a:avLst/>
          </a:prstGeom>
          <a:noFill/>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3CC6A09A-C32D-4250-8157-75CD5651E3E5}"/>
              </a:ext>
            </a:extLst>
          </p:cNvPr>
          <p:cNvCxnSpPr>
            <a:cxnSpLocks/>
          </p:cNvCxnSpPr>
          <p:nvPr/>
        </p:nvCxnSpPr>
        <p:spPr>
          <a:xfrm flipH="1" flipV="1">
            <a:off x="10600849" y="3197956"/>
            <a:ext cx="388583" cy="1071198"/>
          </a:xfrm>
          <a:prstGeom prst="straightConnector1">
            <a:avLst/>
          </a:prstGeom>
          <a:noFill/>
          <a:ln w="76200">
            <a:solidFill>
              <a:srgbClr val="345ACC"/>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B6CCD636-A6EB-4450-8C84-EA2BFF2379CD}"/>
              </a:ext>
            </a:extLst>
          </p:cNvPr>
          <p:cNvSpPr txBox="1"/>
          <p:nvPr/>
        </p:nvSpPr>
        <p:spPr>
          <a:xfrm>
            <a:off x="9126546" y="4267232"/>
            <a:ext cx="2408095" cy="369332"/>
          </a:xfrm>
          <a:prstGeom prst="rect">
            <a:avLst/>
          </a:prstGeom>
          <a:noFill/>
        </p:spPr>
        <p:txBody>
          <a:bodyPr wrap="none" rtlCol="0" anchor="ctr">
            <a:spAutoFit/>
          </a:bodyPr>
          <a:lstStyle/>
          <a:p>
            <a:pPr algn="l"/>
            <a:r>
              <a:rPr lang="en-US" altLang="zh-TW" b="1" dirty="0">
                <a:solidFill>
                  <a:srgbClr val="345ACC"/>
                </a:solidFill>
                <a:latin typeface="微軟正黑體" panose="020B0604030504040204" pitchFamily="34" charset="-120"/>
                <a:ea typeface="微軟正黑體" panose="020B0604030504040204" pitchFamily="34" charset="-120"/>
              </a:rPr>
              <a:t>GBVTD-derived LLF</a:t>
            </a:r>
            <a:endParaRPr lang="zh-TW" altLang="en-US" b="1" dirty="0" err="1">
              <a:solidFill>
                <a:srgbClr val="345ACC"/>
              </a:solidFill>
              <a:latin typeface="微軟正黑體" panose="020B0604030504040204" pitchFamily="34" charset="-120"/>
              <a:ea typeface="微軟正黑體" panose="020B0604030504040204" pitchFamily="34" charset="-120"/>
            </a:endParaRPr>
          </a:p>
        </p:txBody>
      </p:sp>
      <p:sp>
        <p:nvSpPr>
          <p:cNvPr id="49" name="矩形 48">
            <a:extLst>
              <a:ext uri="{FF2B5EF4-FFF2-40B4-BE49-F238E27FC236}">
                <a16:creationId xmlns:a16="http://schemas.microsoft.com/office/drawing/2014/main" id="{D9E5AD52-AE22-4111-ABAD-DF31386EDB09}"/>
              </a:ext>
            </a:extLst>
          </p:cNvPr>
          <p:cNvSpPr/>
          <p:nvPr/>
        </p:nvSpPr>
        <p:spPr>
          <a:xfrm>
            <a:off x="2843751" y="2652162"/>
            <a:ext cx="2959889" cy="85303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4C61F084-9749-430B-BBEA-AC9C75AE1027}"/>
              </a:ext>
            </a:extLst>
          </p:cNvPr>
          <p:cNvSpPr/>
          <p:nvPr/>
        </p:nvSpPr>
        <p:spPr>
          <a:xfrm>
            <a:off x="8620282" y="675665"/>
            <a:ext cx="3427852" cy="1200329"/>
          </a:xfrm>
          <a:prstGeom prst="rect">
            <a:avLst/>
          </a:prstGeom>
        </p:spPr>
        <p:txBody>
          <a:bodyPr wrap="square">
            <a:spAutoFit/>
          </a:bodyPr>
          <a:lstStyle/>
          <a:p>
            <a:r>
              <a:rPr lang="en-US" altLang="zh-TW" b="1" dirty="0"/>
              <a:t>Enhance surface heat fluxes in the </a:t>
            </a:r>
            <a:r>
              <a:rPr lang="en-US" altLang="zh-TW" b="1" dirty="0" err="1"/>
              <a:t>downshear</a:t>
            </a:r>
            <a:r>
              <a:rPr lang="en-US" altLang="zh-TW" b="1" dirty="0"/>
              <a:t> side</a:t>
            </a:r>
          </a:p>
          <a:p>
            <a:pPr marL="269875" indent="-269875"/>
            <a:r>
              <a:rPr lang="en-US" altLang="zh-TW" dirty="0">
                <a:sym typeface="Wingdings 3" panose="05040102010807070707" pitchFamily="18" charset="2"/>
              </a:rPr>
              <a:t></a:t>
            </a:r>
            <a:r>
              <a:rPr lang="en-US" altLang="zh-TW" dirty="0"/>
              <a:t>higher energy supply to the </a:t>
            </a:r>
            <a:r>
              <a:rPr lang="en-US" altLang="zh-TW" dirty="0" err="1"/>
              <a:t>upshear</a:t>
            </a:r>
            <a:r>
              <a:rPr lang="en-US" altLang="zh-TW" dirty="0"/>
              <a:t>-left convection</a:t>
            </a:r>
            <a:endParaRPr lang="zh-TW" altLang="en-US" b="1" dirty="0"/>
          </a:p>
        </p:txBody>
      </p:sp>
      <p:sp>
        <p:nvSpPr>
          <p:cNvPr id="31" name="矩形 30">
            <a:extLst>
              <a:ext uri="{FF2B5EF4-FFF2-40B4-BE49-F238E27FC236}">
                <a16:creationId xmlns:a16="http://schemas.microsoft.com/office/drawing/2014/main" id="{BF3957F0-167E-4092-B3B3-6A14B323D250}"/>
              </a:ext>
            </a:extLst>
          </p:cNvPr>
          <p:cNvSpPr/>
          <p:nvPr/>
        </p:nvSpPr>
        <p:spPr>
          <a:xfrm>
            <a:off x="1583326" y="951351"/>
            <a:ext cx="751168" cy="338554"/>
          </a:xfrm>
          <a:prstGeom prst="rect">
            <a:avLst/>
          </a:prstGeom>
        </p:spPr>
        <p:txBody>
          <a:bodyPr wrap="none">
            <a:spAutoFit/>
          </a:bodyPr>
          <a:lstStyle/>
          <a:p>
            <a:pPr lvl="0" algn="ctr"/>
            <a:r>
              <a:rPr lang="en-US" altLang="zh-TW" sz="1600" b="1" dirty="0">
                <a:solidFill>
                  <a:prstClr val="black"/>
                </a:solidFill>
                <a:highlight>
                  <a:srgbClr val="00FFFF"/>
                </a:highlight>
              </a:rPr>
              <a:t>Stage I</a:t>
            </a:r>
            <a:endParaRPr lang="zh-TW" altLang="en-US" sz="1600" b="1" dirty="0">
              <a:solidFill>
                <a:prstClr val="black"/>
              </a:solidFill>
              <a:highlight>
                <a:srgbClr val="00FFFF"/>
              </a:highlight>
            </a:endParaRPr>
          </a:p>
        </p:txBody>
      </p:sp>
      <p:sp>
        <p:nvSpPr>
          <p:cNvPr id="32" name="矩形 31">
            <a:extLst>
              <a:ext uri="{FF2B5EF4-FFF2-40B4-BE49-F238E27FC236}">
                <a16:creationId xmlns:a16="http://schemas.microsoft.com/office/drawing/2014/main" id="{40181EC2-5652-45DC-8447-C6D09A0CC584}"/>
              </a:ext>
            </a:extLst>
          </p:cNvPr>
          <p:cNvSpPr/>
          <p:nvPr/>
        </p:nvSpPr>
        <p:spPr>
          <a:xfrm>
            <a:off x="3164361" y="951351"/>
            <a:ext cx="805670" cy="338554"/>
          </a:xfrm>
          <a:prstGeom prst="rect">
            <a:avLst/>
          </a:prstGeom>
        </p:spPr>
        <p:txBody>
          <a:bodyPr wrap="none">
            <a:spAutoFit/>
          </a:bodyPr>
          <a:lstStyle/>
          <a:p>
            <a:pPr lvl="0" algn="ctr"/>
            <a:r>
              <a:rPr lang="en-US" altLang="zh-TW" sz="1600" b="1" dirty="0">
                <a:solidFill>
                  <a:prstClr val="black"/>
                </a:solidFill>
                <a:highlight>
                  <a:srgbClr val="00FFFF"/>
                </a:highlight>
              </a:rPr>
              <a:t>Stage II</a:t>
            </a:r>
            <a:endParaRPr lang="zh-TW" altLang="en-US" sz="1600" b="1" dirty="0">
              <a:solidFill>
                <a:prstClr val="black"/>
              </a:solidFill>
              <a:highlight>
                <a:srgbClr val="00FFFF"/>
              </a:highlight>
            </a:endParaRPr>
          </a:p>
        </p:txBody>
      </p:sp>
      <p:sp>
        <p:nvSpPr>
          <p:cNvPr id="33" name="矩形 32">
            <a:extLst>
              <a:ext uri="{FF2B5EF4-FFF2-40B4-BE49-F238E27FC236}">
                <a16:creationId xmlns:a16="http://schemas.microsoft.com/office/drawing/2014/main" id="{6DA03867-4BF4-42A1-B9D4-2BF5B819A2B2}"/>
              </a:ext>
            </a:extLst>
          </p:cNvPr>
          <p:cNvSpPr/>
          <p:nvPr/>
        </p:nvSpPr>
        <p:spPr>
          <a:xfrm>
            <a:off x="4613852" y="951351"/>
            <a:ext cx="860172" cy="338554"/>
          </a:xfrm>
          <a:prstGeom prst="rect">
            <a:avLst/>
          </a:prstGeom>
        </p:spPr>
        <p:txBody>
          <a:bodyPr wrap="none">
            <a:spAutoFit/>
          </a:bodyPr>
          <a:lstStyle/>
          <a:p>
            <a:pPr lvl="0" algn="ctr"/>
            <a:r>
              <a:rPr lang="en-US" altLang="zh-TW" sz="1600" b="1" dirty="0">
                <a:solidFill>
                  <a:prstClr val="black"/>
                </a:solidFill>
                <a:highlight>
                  <a:srgbClr val="00FFFF"/>
                </a:highlight>
              </a:rPr>
              <a:t>Stage III</a:t>
            </a:r>
            <a:endParaRPr lang="zh-TW" altLang="en-US" sz="1600" b="1" dirty="0">
              <a:solidFill>
                <a:prstClr val="black"/>
              </a:solidFill>
              <a:highlight>
                <a:srgbClr val="00FFFF"/>
              </a:highlight>
            </a:endParaRPr>
          </a:p>
        </p:txBody>
      </p:sp>
      <p:sp>
        <p:nvSpPr>
          <p:cNvPr id="46" name="矩形 45">
            <a:extLst>
              <a:ext uri="{FF2B5EF4-FFF2-40B4-BE49-F238E27FC236}">
                <a16:creationId xmlns:a16="http://schemas.microsoft.com/office/drawing/2014/main" id="{A10E82D4-14D9-4C2A-873A-FC8B7BE79F0F}"/>
              </a:ext>
            </a:extLst>
          </p:cNvPr>
          <p:cNvSpPr/>
          <p:nvPr/>
        </p:nvSpPr>
        <p:spPr>
          <a:xfrm>
            <a:off x="6610655" y="951351"/>
            <a:ext cx="872996" cy="338554"/>
          </a:xfrm>
          <a:prstGeom prst="rect">
            <a:avLst/>
          </a:prstGeom>
        </p:spPr>
        <p:txBody>
          <a:bodyPr wrap="none">
            <a:spAutoFit/>
          </a:bodyPr>
          <a:lstStyle/>
          <a:p>
            <a:pPr lvl="0" algn="ctr"/>
            <a:r>
              <a:rPr lang="en-US" altLang="zh-TW" sz="1600" b="1" dirty="0">
                <a:solidFill>
                  <a:prstClr val="black"/>
                </a:solidFill>
                <a:highlight>
                  <a:srgbClr val="00FFFF"/>
                </a:highlight>
              </a:rPr>
              <a:t>Stage IV</a:t>
            </a:r>
            <a:endParaRPr lang="zh-TW" altLang="en-US" sz="1600" b="1" dirty="0">
              <a:solidFill>
                <a:prstClr val="black"/>
              </a:solidFill>
              <a:highlight>
                <a:srgbClr val="00FFFF"/>
              </a:highlight>
            </a:endParaRPr>
          </a:p>
        </p:txBody>
      </p:sp>
      <p:sp>
        <p:nvSpPr>
          <p:cNvPr id="18" name="文字方塊 17">
            <a:extLst>
              <a:ext uri="{FF2B5EF4-FFF2-40B4-BE49-F238E27FC236}">
                <a16:creationId xmlns:a16="http://schemas.microsoft.com/office/drawing/2014/main" id="{D0B015D0-D9D2-F410-8997-7BD3963CC5B8}"/>
              </a:ext>
            </a:extLst>
          </p:cNvPr>
          <p:cNvSpPr txBox="1"/>
          <p:nvPr/>
        </p:nvSpPr>
        <p:spPr>
          <a:xfrm>
            <a:off x="2096359" y="602875"/>
            <a:ext cx="1506053" cy="369332"/>
          </a:xfrm>
          <a:prstGeom prst="rect">
            <a:avLst/>
          </a:prstGeom>
          <a:noFill/>
        </p:spPr>
        <p:txBody>
          <a:bodyPr wrap="none" rtlCol="0" anchor="ctr">
            <a:spAutoFit/>
          </a:bodyPr>
          <a:lstStyle/>
          <a:p>
            <a:pPr algn="l"/>
            <a:r>
              <a:rPr lang="en-US" altLang="zh-TW" b="1" dirty="0">
                <a:highlight>
                  <a:srgbClr val="00FFFF"/>
                </a:highlight>
                <a:latin typeface="微軟正黑體" panose="020B0604030504040204" pitchFamily="34" charset="-120"/>
                <a:ea typeface="微軟正黑體" panose="020B0604030504040204" pitchFamily="34" charset="-120"/>
              </a:rPr>
              <a:t>Intensifying</a:t>
            </a:r>
            <a:endParaRPr lang="zh-TW" altLang="en-US" b="1" dirty="0" err="1">
              <a:highlight>
                <a:srgbClr val="00FFFF"/>
              </a:highlight>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44B5C81D-6374-91C3-4A26-B35396B9A6BA}"/>
              </a:ext>
            </a:extLst>
          </p:cNvPr>
          <p:cNvSpPr txBox="1"/>
          <p:nvPr/>
        </p:nvSpPr>
        <p:spPr>
          <a:xfrm>
            <a:off x="6328687" y="602567"/>
            <a:ext cx="1436932" cy="369332"/>
          </a:xfrm>
          <a:prstGeom prst="rect">
            <a:avLst/>
          </a:prstGeom>
          <a:noFill/>
        </p:spPr>
        <p:txBody>
          <a:bodyPr wrap="none" rtlCol="0" anchor="ctr">
            <a:spAutoFit/>
          </a:bodyPr>
          <a:lstStyle/>
          <a:p>
            <a:pPr algn="l"/>
            <a:r>
              <a:rPr lang="en-US" altLang="zh-TW" b="1" dirty="0">
                <a:highlight>
                  <a:srgbClr val="00FFFF"/>
                </a:highlight>
                <a:latin typeface="微軟正黑體" panose="020B0604030504040204" pitchFamily="34" charset="-120"/>
                <a:ea typeface="微軟正黑體" panose="020B0604030504040204" pitchFamily="34" charset="-120"/>
              </a:rPr>
              <a:t>Weakening</a:t>
            </a:r>
            <a:endParaRPr lang="zh-TW" altLang="en-US" b="1" dirty="0" err="1">
              <a:highlight>
                <a:srgbClr val="00FFFF"/>
              </a:highlight>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8D1E61FF-584B-3568-E0FF-E8C5E8BA3D97}"/>
              </a:ext>
            </a:extLst>
          </p:cNvPr>
          <p:cNvSpPr txBox="1"/>
          <p:nvPr/>
        </p:nvSpPr>
        <p:spPr>
          <a:xfrm>
            <a:off x="4688520" y="602567"/>
            <a:ext cx="710836" cy="369332"/>
          </a:xfrm>
          <a:prstGeom prst="rect">
            <a:avLst/>
          </a:prstGeom>
          <a:noFill/>
        </p:spPr>
        <p:txBody>
          <a:bodyPr wrap="none" rtlCol="0" anchor="ctr">
            <a:spAutoFit/>
          </a:bodyPr>
          <a:lstStyle/>
          <a:p>
            <a:pPr algn="l"/>
            <a:r>
              <a:rPr lang="en-US" altLang="zh-TW" b="1" dirty="0">
                <a:highlight>
                  <a:srgbClr val="00FFFF"/>
                </a:highlight>
                <a:latin typeface="微軟正黑體" panose="020B0604030504040204" pitchFamily="34" charset="-120"/>
                <a:ea typeface="微軟正黑體" panose="020B0604030504040204" pitchFamily="34" charset="-120"/>
              </a:rPr>
              <a:t>Peak</a:t>
            </a:r>
            <a:endParaRPr lang="zh-TW" altLang="en-US" b="1" dirty="0" err="1">
              <a:highlight>
                <a:srgbClr val="00FFFF"/>
              </a:highlight>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332369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9" grpId="0"/>
      <p:bldP spid="47" grpId="0"/>
      <p:bldP spid="49"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1ECBBDF1-F328-4C86-B303-1E9F92323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93" y="1205664"/>
            <a:ext cx="8496000" cy="4953037"/>
          </a:xfrm>
          <a:prstGeom prst="rect">
            <a:avLst/>
          </a:prstGeom>
        </p:spPr>
      </p:pic>
      <p:sp>
        <p:nvSpPr>
          <p:cNvPr id="2" name="文字版面配置區 1">
            <a:extLst>
              <a:ext uri="{FF2B5EF4-FFF2-40B4-BE49-F238E27FC236}">
                <a16:creationId xmlns:a16="http://schemas.microsoft.com/office/drawing/2014/main" id="{1D841356-3C57-4C6F-8CCA-1A9F450A229D}"/>
              </a:ext>
            </a:extLst>
          </p:cNvPr>
          <p:cNvSpPr>
            <a:spLocks noGrp="1"/>
          </p:cNvSpPr>
          <p:nvPr>
            <p:ph type="body" sz="quarter" idx="12"/>
          </p:nvPr>
        </p:nvSpPr>
        <p:spPr/>
        <p:txBody>
          <a:bodyPr/>
          <a:lstStyle/>
          <a:p>
            <a:r>
              <a:rPr lang="en-US" altLang="zh-TW" dirty="0"/>
              <a:t>Lower-layer vs. upper-layer VWS</a:t>
            </a:r>
            <a:endParaRPr lang="zh-TW" altLang="en-US" dirty="0"/>
          </a:p>
        </p:txBody>
      </p:sp>
      <p:sp>
        <p:nvSpPr>
          <p:cNvPr id="9" name="文字版面配置區 8">
            <a:extLst>
              <a:ext uri="{FF2B5EF4-FFF2-40B4-BE49-F238E27FC236}">
                <a16:creationId xmlns:a16="http://schemas.microsoft.com/office/drawing/2014/main" id="{5CD40610-AB96-50B0-2AB4-8F9BB2CC0401}"/>
              </a:ext>
            </a:extLst>
          </p:cNvPr>
          <p:cNvSpPr>
            <a:spLocks noGrp="1"/>
          </p:cNvSpPr>
          <p:nvPr>
            <p:ph type="body" sz="quarter" idx="13"/>
          </p:nvPr>
        </p:nvSpPr>
        <p:spPr/>
        <p:txBody>
          <a:bodyPr>
            <a:normAutofit lnSpcReduction="10000"/>
          </a:bodyPr>
          <a:lstStyle/>
          <a:p>
            <a:endParaRPr lang="zh-TW" altLang="en-US"/>
          </a:p>
        </p:txBody>
      </p:sp>
      <p:sp>
        <p:nvSpPr>
          <p:cNvPr id="19" name="文字方塊 18">
            <a:extLst>
              <a:ext uri="{FF2B5EF4-FFF2-40B4-BE49-F238E27FC236}">
                <a16:creationId xmlns:a16="http://schemas.microsoft.com/office/drawing/2014/main" id="{2AF911EC-49D4-4B14-A4D6-051FEF977900}"/>
              </a:ext>
            </a:extLst>
          </p:cNvPr>
          <p:cNvSpPr txBox="1"/>
          <p:nvPr/>
        </p:nvSpPr>
        <p:spPr>
          <a:xfrm>
            <a:off x="8715613" y="1649903"/>
            <a:ext cx="3086582" cy="369332"/>
          </a:xfrm>
          <a:prstGeom prst="rect">
            <a:avLst/>
          </a:prstGeom>
          <a:solidFill>
            <a:schemeClr val="bg1"/>
          </a:solidFill>
          <a:ln w="28575">
            <a:solidFill>
              <a:srgbClr val="999999"/>
            </a:solidFill>
          </a:ln>
        </p:spPr>
        <p:txBody>
          <a:bodyPr wrap="square" rtlCol="0" anchor="ctr">
            <a:spAutoFit/>
          </a:bodyPr>
          <a:lstStyle/>
          <a:p>
            <a:pPr algn="l"/>
            <a:r>
              <a:rPr lang="en-US" altLang="zh-TW" b="1" dirty="0">
                <a:solidFill>
                  <a:srgbClr val="999999"/>
                </a:solidFill>
                <a:latin typeface="微軟正黑體" panose="020B0604030504040204" pitchFamily="34" charset="-120"/>
                <a:ea typeface="微軟正黑體" panose="020B0604030504040204" pitchFamily="34" charset="-120"/>
              </a:rPr>
              <a:t>Lower-layer</a:t>
            </a:r>
            <a:r>
              <a:rPr lang="zh-TW" altLang="en-US" b="1" dirty="0">
                <a:solidFill>
                  <a:srgbClr val="999999"/>
                </a:solidFill>
                <a:latin typeface="微軟正黑體" panose="020B0604030504040204" pitchFamily="34" charset="-120"/>
                <a:ea typeface="微軟正黑體" panose="020B0604030504040204" pitchFamily="34" charset="-120"/>
              </a:rPr>
              <a:t> </a:t>
            </a:r>
            <a:r>
              <a:rPr lang="en-US" altLang="zh-TW" b="1" dirty="0">
                <a:solidFill>
                  <a:srgbClr val="999999"/>
                </a:solidFill>
                <a:latin typeface="微軟正黑體" panose="020B0604030504040204" pitchFamily="34" charset="-120"/>
                <a:ea typeface="微軟正黑體" panose="020B0604030504040204" pitchFamily="34" charset="-120"/>
              </a:rPr>
              <a:t>(2~5km) VWS</a:t>
            </a:r>
            <a:endParaRPr lang="zh-TW" altLang="en-US" b="1" dirty="0" err="1">
              <a:solidFill>
                <a:srgbClr val="999999"/>
              </a:solidFill>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59BF55D9-F99F-4178-89AF-59A592718937}"/>
              </a:ext>
            </a:extLst>
          </p:cNvPr>
          <p:cNvSpPr/>
          <p:nvPr/>
        </p:nvSpPr>
        <p:spPr>
          <a:xfrm>
            <a:off x="8501368" y="3549350"/>
            <a:ext cx="3595938" cy="1200329"/>
          </a:xfrm>
          <a:prstGeom prst="rect">
            <a:avLst/>
          </a:prstGeom>
          <a:solidFill>
            <a:schemeClr val="bg1"/>
          </a:solidFill>
          <a:ln w="19050">
            <a:solidFill>
              <a:schemeClr val="tx1"/>
            </a:solidFill>
          </a:ln>
        </p:spPr>
        <p:txBody>
          <a:bodyPr wrap="square">
            <a:spAutoFit/>
          </a:bodyPr>
          <a:lstStyle/>
          <a:p>
            <a:r>
              <a:rPr lang="en-US" altLang="zh-TW" dirty="0"/>
              <a:t>The </a:t>
            </a:r>
            <a:r>
              <a:rPr lang="en-US" altLang="zh-TW" dirty="0">
                <a:solidFill>
                  <a:srgbClr val="0000FF"/>
                </a:solidFill>
              </a:rPr>
              <a:t>upper-layer shear is much more detrimental</a:t>
            </a:r>
            <a:r>
              <a:rPr lang="en-US" altLang="zh-TW" dirty="0"/>
              <a:t> to the intensity of a mature tropical cyclone than the lower-layer shear. (Fu et al. 2019)</a:t>
            </a:r>
            <a:endParaRPr lang="zh-TW" altLang="en-US" dirty="0"/>
          </a:p>
        </p:txBody>
      </p:sp>
      <p:sp>
        <p:nvSpPr>
          <p:cNvPr id="29" name="矩形 28">
            <a:extLst>
              <a:ext uri="{FF2B5EF4-FFF2-40B4-BE49-F238E27FC236}">
                <a16:creationId xmlns:a16="http://schemas.microsoft.com/office/drawing/2014/main" id="{16BD993D-63D4-42A7-8D10-55EA5F53F041}"/>
              </a:ext>
            </a:extLst>
          </p:cNvPr>
          <p:cNvSpPr/>
          <p:nvPr/>
        </p:nvSpPr>
        <p:spPr>
          <a:xfrm>
            <a:off x="2828037" y="1609195"/>
            <a:ext cx="2966007" cy="11160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F7454E3F-0582-46E0-9D71-740EF357D6E2}"/>
              </a:ext>
            </a:extLst>
          </p:cNvPr>
          <p:cNvSpPr txBox="1"/>
          <p:nvPr/>
        </p:nvSpPr>
        <p:spPr>
          <a:xfrm>
            <a:off x="8715613" y="2249351"/>
            <a:ext cx="3167449" cy="369332"/>
          </a:xfrm>
          <a:prstGeom prst="rect">
            <a:avLst/>
          </a:prstGeom>
          <a:solidFill>
            <a:schemeClr val="bg1"/>
          </a:solidFill>
          <a:ln w="28575">
            <a:solidFill>
              <a:schemeClr val="tx1"/>
            </a:solidFill>
          </a:ln>
        </p:spPr>
        <p:txBody>
          <a:bodyPr wrap="square" rtlCol="0" anchor="ctr">
            <a:spAutoFit/>
          </a:bodyPr>
          <a:lstStyle/>
          <a:p>
            <a:pPr algn="l"/>
            <a:r>
              <a:rPr lang="en-US" altLang="zh-TW" b="1" dirty="0">
                <a:latin typeface="微軟正黑體" panose="020B0604030504040204" pitchFamily="34" charset="-120"/>
                <a:ea typeface="微軟正黑體" panose="020B0604030504040204" pitchFamily="34" charset="-120"/>
              </a:rPr>
              <a:t>Upper-layer (5~8 km) VWS</a:t>
            </a:r>
            <a:endParaRPr lang="zh-TW" altLang="en-US" b="1" dirty="0" err="1">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2031937C-8A18-4EE7-8C4E-1656DC852819}"/>
              </a:ext>
            </a:extLst>
          </p:cNvPr>
          <p:cNvSpPr/>
          <p:nvPr/>
        </p:nvSpPr>
        <p:spPr>
          <a:xfrm>
            <a:off x="1583326" y="951351"/>
            <a:ext cx="751168" cy="338554"/>
          </a:xfrm>
          <a:prstGeom prst="rect">
            <a:avLst/>
          </a:prstGeom>
        </p:spPr>
        <p:txBody>
          <a:bodyPr wrap="none">
            <a:spAutoFit/>
          </a:bodyPr>
          <a:lstStyle/>
          <a:p>
            <a:pPr lvl="0" algn="ctr"/>
            <a:r>
              <a:rPr lang="en-US" altLang="zh-TW" sz="1600" b="1" dirty="0">
                <a:solidFill>
                  <a:prstClr val="black"/>
                </a:solidFill>
                <a:highlight>
                  <a:srgbClr val="00FFFF"/>
                </a:highlight>
              </a:rPr>
              <a:t>Stage I</a:t>
            </a:r>
            <a:endParaRPr lang="zh-TW" altLang="en-US" sz="1600" b="1" dirty="0">
              <a:solidFill>
                <a:prstClr val="black"/>
              </a:solidFill>
              <a:highlight>
                <a:srgbClr val="00FFFF"/>
              </a:highlight>
            </a:endParaRPr>
          </a:p>
        </p:txBody>
      </p:sp>
      <p:sp>
        <p:nvSpPr>
          <p:cNvPr id="23" name="矩形 22">
            <a:extLst>
              <a:ext uri="{FF2B5EF4-FFF2-40B4-BE49-F238E27FC236}">
                <a16:creationId xmlns:a16="http://schemas.microsoft.com/office/drawing/2014/main" id="{B8124E81-79C5-47F9-ACBE-EBA55C46D00C}"/>
              </a:ext>
            </a:extLst>
          </p:cNvPr>
          <p:cNvSpPr/>
          <p:nvPr/>
        </p:nvSpPr>
        <p:spPr>
          <a:xfrm>
            <a:off x="3164361" y="951351"/>
            <a:ext cx="805670" cy="338554"/>
          </a:xfrm>
          <a:prstGeom prst="rect">
            <a:avLst/>
          </a:prstGeom>
        </p:spPr>
        <p:txBody>
          <a:bodyPr wrap="none">
            <a:spAutoFit/>
          </a:bodyPr>
          <a:lstStyle/>
          <a:p>
            <a:pPr lvl="0" algn="ctr"/>
            <a:r>
              <a:rPr lang="en-US" altLang="zh-TW" sz="1600" b="1" dirty="0">
                <a:solidFill>
                  <a:prstClr val="black"/>
                </a:solidFill>
                <a:highlight>
                  <a:srgbClr val="00FFFF"/>
                </a:highlight>
              </a:rPr>
              <a:t>Stage II</a:t>
            </a:r>
            <a:endParaRPr lang="zh-TW" altLang="en-US" sz="1600" b="1" dirty="0">
              <a:solidFill>
                <a:prstClr val="black"/>
              </a:solidFill>
              <a:highlight>
                <a:srgbClr val="00FFFF"/>
              </a:highlight>
            </a:endParaRPr>
          </a:p>
        </p:txBody>
      </p:sp>
      <p:sp>
        <p:nvSpPr>
          <p:cNvPr id="24" name="矩形 23">
            <a:extLst>
              <a:ext uri="{FF2B5EF4-FFF2-40B4-BE49-F238E27FC236}">
                <a16:creationId xmlns:a16="http://schemas.microsoft.com/office/drawing/2014/main" id="{F7685D95-929D-46A1-A83C-0E7BA0C3C68E}"/>
              </a:ext>
            </a:extLst>
          </p:cNvPr>
          <p:cNvSpPr/>
          <p:nvPr/>
        </p:nvSpPr>
        <p:spPr>
          <a:xfrm>
            <a:off x="4613852" y="951351"/>
            <a:ext cx="860172" cy="338554"/>
          </a:xfrm>
          <a:prstGeom prst="rect">
            <a:avLst/>
          </a:prstGeom>
        </p:spPr>
        <p:txBody>
          <a:bodyPr wrap="none">
            <a:spAutoFit/>
          </a:bodyPr>
          <a:lstStyle/>
          <a:p>
            <a:pPr lvl="0" algn="ctr"/>
            <a:r>
              <a:rPr lang="en-US" altLang="zh-TW" sz="1600" b="1" dirty="0">
                <a:solidFill>
                  <a:prstClr val="black"/>
                </a:solidFill>
                <a:highlight>
                  <a:srgbClr val="00FFFF"/>
                </a:highlight>
              </a:rPr>
              <a:t>Stage III</a:t>
            </a:r>
            <a:endParaRPr lang="zh-TW" altLang="en-US" sz="1600" b="1" dirty="0">
              <a:solidFill>
                <a:prstClr val="black"/>
              </a:solidFill>
              <a:highlight>
                <a:srgbClr val="00FFFF"/>
              </a:highlight>
            </a:endParaRPr>
          </a:p>
        </p:txBody>
      </p:sp>
      <p:sp>
        <p:nvSpPr>
          <p:cNvPr id="25" name="矩形 24">
            <a:extLst>
              <a:ext uri="{FF2B5EF4-FFF2-40B4-BE49-F238E27FC236}">
                <a16:creationId xmlns:a16="http://schemas.microsoft.com/office/drawing/2014/main" id="{D1A0EF75-22F2-4442-9FCA-7FB34528D23B}"/>
              </a:ext>
            </a:extLst>
          </p:cNvPr>
          <p:cNvSpPr/>
          <p:nvPr/>
        </p:nvSpPr>
        <p:spPr>
          <a:xfrm>
            <a:off x="6610655" y="951351"/>
            <a:ext cx="872996" cy="338554"/>
          </a:xfrm>
          <a:prstGeom prst="rect">
            <a:avLst/>
          </a:prstGeom>
        </p:spPr>
        <p:txBody>
          <a:bodyPr wrap="none">
            <a:spAutoFit/>
          </a:bodyPr>
          <a:lstStyle/>
          <a:p>
            <a:pPr lvl="0" algn="ctr"/>
            <a:r>
              <a:rPr lang="en-US" altLang="zh-TW" sz="1600" b="1" dirty="0">
                <a:solidFill>
                  <a:prstClr val="black"/>
                </a:solidFill>
                <a:highlight>
                  <a:srgbClr val="00FFFF"/>
                </a:highlight>
              </a:rPr>
              <a:t>Stage IV</a:t>
            </a:r>
            <a:endParaRPr lang="zh-TW" altLang="en-US" sz="1600" b="1" dirty="0">
              <a:solidFill>
                <a:prstClr val="black"/>
              </a:solidFill>
              <a:highlight>
                <a:srgbClr val="00FFFF"/>
              </a:highlight>
            </a:endParaRPr>
          </a:p>
        </p:txBody>
      </p:sp>
      <p:cxnSp>
        <p:nvCxnSpPr>
          <p:cNvPr id="5" name="直線單箭頭接點 4">
            <a:extLst>
              <a:ext uri="{FF2B5EF4-FFF2-40B4-BE49-F238E27FC236}">
                <a16:creationId xmlns:a16="http://schemas.microsoft.com/office/drawing/2014/main" id="{82C68EB9-14AA-448B-A497-16E73315A924}"/>
              </a:ext>
            </a:extLst>
          </p:cNvPr>
          <p:cNvCxnSpPr>
            <a:cxnSpLocks/>
            <a:endCxn id="30" idx="1"/>
          </p:cNvCxnSpPr>
          <p:nvPr/>
        </p:nvCxnSpPr>
        <p:spPr>
          <a:xfrm flipV="1">
            <a:off x="5474024" y="2434017"/>
            <a:ext cx="3241589" cy="129090"/>
          </a:xfrm>
          <a:prstGeom prst="straightConnector1">
            <a:avLst/>
          </a:prstGeom>
          <a:solidFill>
            <a:schemeClr val="bg1"/>
          </a:solidFill>
          <a:ln w="57150">
            <a:solidFill>
              <a:schemeClr val="tx1"/>
            </a:solidFill>
            <a:headEnd type="triangle" w="med" len="med"/>
          </a:ln>
        </p:spPr>
      </p:cxnSp>
      <p:cxnSp>
        <p:nvCxnSpPr>
          <p:cNvPr id="7" name="直線單箭頭接點 6">
            <a:extLst>
              <a:ext uri="{FF2B5EF4-FFF2-40B4-BE49-F238E27FC236}">
                <a16:creationId xmlns:a16="http://schemas.microsoft.com/office/drawing/2014/main" id="{0237FF74-E4B9-4A7C-815E-BFCC192BDFF8}"/>
              </a:ext>
            </a:extLst>
          </p:cNvPr>
          <p:cNvCxnSpPr>
            <a:cxnSpLocks/>
            <a:endCxn id="19" idx="1"/>
          </p:cNvCxnSpPr>
          <p:nvPr/>
        </p:nvCxnSpPr>
        <p:spPr>
          <a:xfrm flipV="1">
            <a:off x="5695950" y="1834569"/>
            <a:ext cx="3019663" cy="230116"/>
          </a:xfrm>
          <a:prstGeom prst="straightConnector1">
            <a:avLst/>
          </a:prstGeom>
          <a:solidFill>
            <a:schemeClr val="bg1"/>
          </a:solidFill>
          <a:ln w="57150">
            <a:solidFill>
              <a:srgbClr val="999999"/>
            </a:solidFill>
            <a:headEnd type="triangle"/>
          </a:ln>
        </p:spPr>
      </p:cxnSp>
      <p:sp>
        <p:nvSpPr>
          <p:cNvPr id="3" name="文字方塊 2">
            <a:extLst>
              <a:ext uri="{FF2B5EF4-FFF2-40B4-BE49-F238E27FC236}">
                <a16:creationId xmlns:a16="http://schemas.microsoft.com/office/drawing/2014/main" id="{B0CF4280-4BAD-B68A-118D-51ED9FC0FD55}"/>
              </a:ext>
            </a:extLst>
          </p:cNvPr>
          <p:cNvSpPr txBox="1"/>
          <p:nvPr/>
        </p:nvSpPr>
        <p:spPr>
          <a:xfrm>
            <a:off x="2096359" y="602875"/>
            <a:ext cx="1506053" cy="369332"/>
          </a:xfrm>
          <a:prstGeom prst="rect">
            <a:avLst/>
          </a:prstGeom>
          <a:noFill/>
        </p:spPr>
        <p:txBody>
          <a:bodyPr wrap="none" rtlCol="0" anchor="ctr">
            <a:spAutoFit/>
          </a:bodyPr>
          <a:lstStyle/>
          <a:p>
            <a:pPr algn="l"/>
            <a:r>
              <a:rPr lang="en-US" altLang="zh-TW" b="1" dirty="0">
                <a:highlight>
                  <a:srgbClr val="00FFFF"/>
                </a:highlight>
                <a:latin typeface="微軟正黑體" panose="020B0604030504040204" pitchFamily="34" charset="-120"/>
                <a:ea typeface="微軟正黑體" panose="020B0604030504040204" pitchFamily="34" charset="-120"/>
              </a:rPr>
              <a:t>Intensifying</a:t>
            </a:r>
            <a:endParaRPr lang="zh-TW" altLang="en-US" b="1" dirty="0" err="1">
              <a:highlight>
                <a:srgbClr val="00FFFF"/>
              </a:highlight>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7C764849-2617-04AD-11CE-629A6B3A5158}"/>
              </a:ext>
            </a:extLst>
          </p:cNvPr>
          <p:cNvSpPr txBox="1"/>
          <p:nvPr/>
        </p:nvSpPr>
        <p:spPr>
          <a:xfrm>
            <a:off x="6328687" y="602567"/>
            <a:ext cx="1436932" cy="369332"/>
          </a:xfrm>
          <a:prstGeom prst="rect">
            <a:avLst/>
          </a:prstGeom>
          <a:noFill/>
        </p:spPr>
        <p:txBody>
          <a:bodyPr wrap="none" rtlCol="0" anchor="ctr">
            <a:spAutoFit/>
          </a:bodyPr>
          <a:lstStyle/>
          <a:p>
            <a:pPr algn="l"/>
            <a:r>
              <a:rPr lang="en-US" altLang="zh-TW" b="1" dirty="0">
                <a:highlight>
                  <a:srgbClr val="00FFFF"/>
                </a:highlight>
                <a:latin typeface="微軟正黑體" panose="020B0604030504040204" pitchFamily="34" charset="-120"/>
                <a:ea typeface="微軟正黑體" panose="020B0604030504040204" pitchFamily="34" charset="-120"/>
              </a:rPr>
              <a:t>Weakening</a:t>
            </a:r>
            <a:endParaRPr lang="zh-TW" altLang="en-US" b="1" dirty="0" err="1">
              <a:highlight>
                <a:srgbClr val="00FFFF"/>
              </a:highlight>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033B83D0-DF49-5C43-C72C-06A4B4B206B6}"/>
              </a:ext>
            </a:extLst>
          </p:cNvPr>
          <p:cNvSpPr txBox="1"/>
          <p:nvPr/>
        </p:nvSpPr>
        <p:spPr>
          <a:xfrm>
            <a:off x="4688520" y="602567"/>
            <a:ext cx="710836" cy="369332"/>
          </a:xfrm>
          <a:prstGeom prst="rect">
            <a:avLst/>
          </a:prstGeom>
          <a:noFill/>
        </p:spPr>
        <p:txBody>
          <a:bodyPr wrap="none" rtlCol="0" anchor="ctr">
            <a:spAutoFit/>
          </a:bodyPr>
          <a:lstStyle/>
          <a:p>
            <a:pPr algn="l"/>
            <a:r>
              <a:rPr lang="en-US" altLang="zh-TW" b="1" dirty="0">
                <a:highlight>
                  <a:srgbClr val="00FFFF"/>
                </a:highlight>
                <a:latin typeface="微軟正黑體" panose="020B0604030504040204" pitchFamily="34" charset="-120"/>
                <a:ea typeface="微軟正黑體" panose="020B0604030504040204" pitchFamily="34" charset="-120"/>
              </a:rPr>
              <a:t>Peak</a:t>
            </a:r>
            <a:endParaRPr lang="zh-TW" altLang="en-US" b="1" dirty="0" err="1">
              <a:highlight>
                <a:srgbClr val="00FFFF"/>
              </a:highlight>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4050381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片 37">
            <a:extLst>
              <a:ext uri="{FF2B5EF4-FFF2-40B4-BE49-F238E27FC236}">
                <a16:creationId xmlns:a16="http://schemas.microsoft.com/office/drawing/2014/main" id="{8E9EA2D7-0504-4518-B6E9-FFB82DE9F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668" y="1134484"/>
            <a:ext cx="8883585" cy="5583600"/>
          </a:xfrm>
          <a:prstGeom prst="rect">
            <a:avLst/>
          </a:prstGeom>
        </p:spPr>
      </p:pic>
      <p:pic>
        <p:nvPicPr>
          <p:cNvPr id="35" name="圖片 34">
            <a:extLst>
              <a:ext uri="{FF2B5EF4-FFF2-40B4-BE49-F238E27FC236}">
                <a16:creationId xmlns:a16="http://schemas.microsoft.com/office/drawing/2014/main" id="{138C20B9-D766-4649-96F4-0C8801C9E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668" y="1134484"/>
            <a:ext cx="8883585" cy="5583600"/>
          </a:xfrm>
          <a:prstGeom prst="rect">
            <a:avLst/>
          </a:prstGeom>
        </p:spPr>
      </p:pic>
      <p:sp>
        <p:nvSpPr>
          <p:cNvPr id="2" name="文字版面配置區 1">
            <a:extLst>
              <a:ext uri="{FF2B5EF4-FFF2-40B4-BE49-F238E27FC236}">
                <a16:creationId xmlns:a16="http://schemas.microsoft.com/office/drawing/2014/main" id="{A4FA8FDC-CDBA-407B-8F78-21A092E43006}"/>
              </a:ext>
            </a:extLst>
          </p:cNvPr>
          <p:cNvSpPr>
            <a:spLocks noGrp="1"/>
          </p:cNvSpPr>
          <p:nvPr>
            <p:ph type="body" sz="quarter" idx="12"/>
          </p:nvPr>
        </p:nvSpPr>
        <p:spPr/>
        <p:txBody>
          <a:bodyPr>
            <a:normAutofit/>
          </a:bodyPr>
          <a:lstStyle/>
          <a:p>
            <a:r>
              <a:rPr lang="en-US" altLang="zh-TW" dirty="0"/>
              <a:t>Terrain-induced low-level inflow</a:t>
            </a:r>
            <a:endParaRPr lang="zh-TW" altLang="en-US" dirty="0"/>
          </a:p>
        </p:txBody>
      </p:sp>
      <p:sp>
        <p:nvSpPr>
          <p:cNvPr id="3" name="文字版面配置區 2">
            <a:extLst>
              <a:ext uri="{FF2B5EF4-FFF2-40B4-BE49-F238E27FC236}">
                <a16:creationId xmlns:a16="http://schemas.microsoft.com/office/drawing/2014/main" id="{02140DCF-EEEF-4841-AD54-08A88C3697CC}"/>
              </a:ext>
            </a:extLst>
          </p:cNvPr>
          <p:cNvSpPr>
            <a:spLocks noGrp="1"/>
          </p:cNvSpPr>
          <p:nvPr>
            <p:ph type="body" sz="quarter" idx="13"/>
          </p:nvPr>
        </p:nvSpPr>
        <p:spPr/>
        <p:txBody>
          <a:bodyPr>
            <a:normAutofit lnSpcReduction="10000"/>
          </a:bodyPr>
          <a:lstStyle/>
          <a:p>
            <a:r>
              <a:rPr lang="en-US" altLang="zh-TW" dirty="0"/>
              <a:t>@Lan-</a:t>
            </a:r>
            <a:r>
              <a:rPr lang="en-US" altLang="zh-TW" dirty="0" err="1"/>
              <a:t>yu</a:t>
            </a:r>
            <a:r>
              <a:rPr lang="en-US" altLang="zh-TW" dirty="0"/>
              <a:t> station</a:t>
            </a:r>
            <a:endParaRPr lang="zh-TW" altLang="en-US" dirty="0"/>
          </a:p>
        </p:txBody>
      </p:sp>
      <p:sp>
        <p:nvSpPr>
          <p:cNvPr id="6" name="矩形 5">
            <a:extLst>
              <a:ext uri="{FF2B5EF4-FFF2-40B4-BE49-F238E27FC236}">
                <a16:creationId xmlns:a16="http://schemas.microsoft.com/office/drawing/2014/main" id="{3B1E9594-9FE6-4738-8646-430BF104B35D}"/>
              </a:ext>
            </a:extLst>
          </p:cNvPr>
          <p:cNvSpPr/>
          <p:nvPr/>
        </p:nvSpPr>
        <p:spPr>
          <a:xfrm>
            <a:off x="9287135" y="1597903"/>
            <a:ext cx="1795769" cy="41256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altLang="zh-TW" sz="2000" b="1" dirty="0">
                <a:solidFill>
                  <a:schemeClr val="tx1"/>
                </a:solidFill>
              </a:rPr>
              <a:t>Stage IV</a:t>
            </a:r>
            <a:endParaRPr lang="zh-TW" altLang="en-US" sz="2000" b="1" dirty="0">
              <a:solidFill>
                <a:schemeClr val="tx1"/>
              </a:solidFill>
            </a:endParaRPr>
          </a:p>
        </p:txBody>
      </p:sp>
      <p:sp>
        <p:nvSpPr>
          <p:cNvPr id="7" name="矩形 6">
            <a:extLst>
              <a:ext uri="{FF2B5EF4-FFF2-40B4-BE49-F238E27FC236}">
                <a16:creationId xmlns:a16="http://schemas.microsoft.com/office/drawing/2014/main" id="{B224DCA7-E73A-4E94-B26E-6E478390E839}"/>
              </a:ext>
            </a:extLst>
          </p:cNvPr>
          <p:cNvSpPr/>
          <p:nvPr/>
        </p:nvSpPr>
        <p:spPr>
          <a:xfrm>
            <a:off x="3894499" y="1597902"/>
            <a:ext cx="2394000" cy="41256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TW" sz="2000" b="1" dirty="0">
                <a:solidFill>
                  <a:schemeClr val="tx1"/>
                </a:solidFill>
              </a:rPr>
              <a:t>Stage I</a:t>
            </a:r>
            <a:endParaRPr lang="zh-TW" altLang="en-US" sz="2000" b="1" dirty="0">
              <a:solidFill>
                <a:schemeClr val="tx1"/>
              </a:solidFill>
            </a:endParaRPr>
          </a:p>
        </p:txBody>
      </p:sp>
      <p:sp>
        <p:nvSpPr>
          <p:cNvPr id="8" name="矩形 7">
            <a:extLst>
              <a:ext uri="{FF2B5EF4-FFF2-40B4-BE49-F238E27FC236}">
                <a16:creationId xmlns:a16="http://schemas.microsoft.com/office/drawing/2014/main" id="{A94A9B33-0A8F-4CDA-B6A6-07AD39DC8B60}"/>
              </a:ext>
            </a:extLst>
          </p:cNvPr>
          <p:cNvSpPr/>
          <p:nvPr/>
        </p:nvSpPr>
        <p:spPr>
          <a:xfrm>
            <a:off x="6286621" y="1597902"/>
            <a:ext cx="1490400" cy="41256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altLang="zh-TW" sz="2000" b="1" dirty="0">
                <a:solidFill>
                  <a:schemeClr val="tx1"/>
                </a:solidFill>
              </a:rPr>
              <a:t>Stage II</a:t>
            </a:r>
            <a:endParaRPr lang="zh-TW" altLang="en-US" sz="2000" b="1" dirty="0">
              <a:solidFill>
                <a:schemeClr val="tx1"/>
              </a:solidFill>
            </a:endParaRPr>
          </a:p>
        </p:txBody>
      </p:sp>
      <p:sp>
        <p:nvSpPr>
          <p:cNvPr id="9" name="矩形 8">
            <a:extLst>
              <a:ext uri="{FF2B5EF4-FFF2-40B4-BE49-F238E27FC236}">
                <a16:creationId xmlns:a16="http://schemas.microsoft.com/office/drawing/2014/main" id="{9939701D-8829-4C79-AB1B-AD9EE377FF63}"/>
              </a:ext>
            </a:extLst>
          </p:cNvPr>
          <p:cNvSpPr/>
          <p:nvPr/>
        </p:nvSpPr>
        <p:spPr>
          <a:xfrm>
            <a:off x="7772560" y="1597902"/>
            <a:ext cx="1514576" cy="4125600"/>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altLang="zh-TW" sz="2000" b="1" dirty="0">
                <a:solidFill>
                  <a:schemeClr val="tx1"/>
                </a:solidFill>
              </a:rPr>
              <a:t>Stage III</a:t>
            </a:r>
            <a:endParaRPr lang="zh-TW" altLang="en-US" sz="2000" b="1" dirty="0">
              <a:solidFill>
                <a:schemeClr val="tx1"/>
              </a:solidFill>
            </a:endParaRPr>
          </a:p>
        </p:txBody>
      </p:sp>
      <p:grpSp>
        <p:nvGrpSpPr>
          <p:cNvPr id="10" name="群組 9">
            <a:extLst>
              <a:ext uri="{FF2B5EF4-FFF2-40B4-BE49-F238E27FC236}">
                <a16:creationId xmlns:a16="http://schemas.microsoft.com/office/drawing/2014/main" id="{90469B91-884C-4CE7-8A21-AA7A646D740C}"/>
              </a:ext>
            </a:extLst>
          </p:cNvPr>
          <p:cNvGrpSpPr/>
          <p:nvPr/>
        </p:nvGrpSpPr>
        <p:grpSpPr>
          <a:xfrm>
            <a:off x="6908413" y="49744"/>
            <a:ext cx="2479138" cy="1654645"/>
            <a:chOff x="9795907" y="2198433"/>
            <a:chExt cx="2479138" cy="1654645"/>
          </a:xfrm>
        </p:grpSpPr>
        <p:sp>
          <p:nvSpPr>
            <p:cNvPr id="4" name="橢圓 3">
              <a:extLst>
                <a:ext uri="{FF2B5EF4-FFF2-40B4-BE49-F238E27FC236}">
                  <a16:creationId xmlns:a16="http://schemas.microsoft.com/office/drawing/2014/main" id="{9D52C8FB-CF62-411F-B285-7CA68CCBF73E}"/>
                </a:ext>
              </a:extLst>
            </p:cNvPr>
            <p:cNvSpPr/>
            <p:nvPr/>
          </p:nvSpPr>
          <p:spPr>
            <a:xfrm>
              <a:off x="9795907" y="2567765"/>
              <a:ext cx="914400" cy="914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p>
          </p:txBody>
        </p:sp>
        <p:cxnSp>
          <p:nvCxnSpPr>
            <p:cNvPr id="11" name="直線單箭頭接點 10">
              <a:extLst>
                <a:ext uri="{FF2B5EF4-FFF2-40B4-BE49-F238E27FC236}">
                  <a16:creationId xmlns:a16="http://schemas.microsoft.com/office/drawing/2014/main" id="{35FA3B94-23D5-44A6-9219-F79C6AE35DC4}"/>
                </a:ext>
              </a:extLst>
            </p:cNvPr>
            <p:cNvCxnSpPr>
              <a:stCxn id="4" idx="5"/>
            </p:cNvCxnSpPr>
            <p:nvPr/>
          </p:nvCxnSpPr>
          <p:spPr>
            <a:xfrm flipV="1">
              <a:off x="10576396" y="2850208"/>
              <a:ext cx="466400" cy="4980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EE1E7B7E-52A4-4AAD-A828-58381AF1CF93}"/>
                </a:ext>
              </a:extLst>
            </p:cNvPr>
            <p:cNvCxnSpPr>
              <a:cxnSpLocks/>
              <a:stCxn id="4" idx="5"/>
            </p:cNvCxnSpPr>
            <p:nvPr/>
          </p:nvCxnSpPr>
          <p:spPr>
            <a:xfrm flipV="1">
              <a:off x="10576396" y="2629113"/>
              <a:ext cx="133911" cy="719141"/>
            </a:xfrm>
            <a:prstGeom prst="straightConnector1">
              <a:avLst/>
            </a:prstGeom>
            <a:ln w="38100">
              <a:solidFill>
                <a:srgbClr val="8A500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6042BD38-46C1-4E91-B29E-A7234356973B}"/>
                </a:ext>
              </a:extLst>
            </p:cNvPr>
            <p:cNvCxnSpPr>
              <a:cxnSpLocks/>
              <a:stCxn id="4" idx="5"/>
            </p:cNvCxnSpPr>
            <p:nvPr/>
          </p:nvCxnSpPr>
          <p:spPr>
            <a:xfrm flipV="1">
              <a:off x="10576396" y="3181563"/>
              <a:ext cx="594728" cy="166691"/>
            </a:xfrm>
            <a:prstGeom prst="straightConnector1">
              <a:avLst/>
            </a:prstGeom>
            <a:ln w="38100">
              <a:solidFill>
                <a:srgbClr val="32958D"/>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12BA7454-3B42-468F-8B0A-D402DF739106}"/>
                </a:ext>
              </a:extLst>
            </p:cNvPr>
            <p:cNvSpPr txBox="1"/>
            <p:nvPr/>
          </p:nvSpPr>
          <p:spPr>
            <a:xfrm>
              <a:off x="10324417" y="2198433"/>
              <a:ext cx="877163" cy="369332"/>
            </a:xfrm>
            <a:prstGeom prst="rect">
              <a:avLst/>
            </a:prstGeom>
            <a:noFill/>
          </p:spPr>
          <p:txBody>
            <a:bodyPr wrap="none" rtlCol="0" anchor="ctr">
              <a:spAutoFit/>
            </a:bodyPr>
            <a:lstStyle/>
            <a:p>
              <a:pPr algn="l"/>
              <a:r>
                <a:rPr lang="en-US" altLang="zh-TW" b="1" dirty="0">
                  <a:solidFill>
                    <a:srgbClr val="AA6E1F"/>
                  </a:solidFill>
                  <a:latin typeface="微軟正黑體" panose="020B0604030504040204" pitchFamily="34" charset="-120"/>
                  <a:ea typeface="微軟正黑體" panose="020B0604030504040204" pitchFamily="34" charset="-120"/>
                </a:rPr>
                <a:t>inflow</a:t>
              </a:r>
              <a:endParaRPr lang="zh-TW" altLang="en-US" b="1" dirty="0" err="1">
                <a:solidFill>
                  <a:srgbClr val="AA6E1F"/>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B5FBB2C3-609C-4B7D-8DEF-98F72DD6FDB7}"/>
                </a:ext>
              </a:extLst>
            </p:cNvPr>
            <p:cNvSpPr txBox="1"/>
            <p:nvPr/>
          </p:nvSpPr>
          <p:spPr>
            <a:xfrm>
              <a:off x="10740668" y="3246745"/>
              <a:ext cx="1050288" cy="369332"/>
            </a:xfrm>
            <a:prstGeom prst="rect">
              <a:avLst/>
            </a:prstGeom>
            <a:noFill/>
          </p:spPr>
          <p:txBody>
            <a:bodyPr wrap="none" rtlCol="0" anchor="ctr">
              <a:spAutoFit/>
            </a:bodyPr>
            <a:lstStyle/>
            <a:p>
              <a:pPr algn="l"/>
              <a:r>
                <a:rPr lang="en-US" altLang="zh-TW" b="1" dirty="0">
                  <a:solidFill>
                    <a:srgbClr val="32958D"/>
                  </a:solidFill>
                  <a:latin typeface="微軟正黑體" panose="020B0604030504040204" pitchFamily="34" charset="-120"/>
                  <a:ea typeface="微軟正黑體" panose="020B0604030504040204" pitchFamily="34" charset="-120"/>
                </a:rPr>
                <a:t>outflow</a:t>
              </a:r>
              <a:endParaRPr lang="zh-TW" altLang="en-US" b="1" dirty="0" err="1">
                <a:solidFill>
                  <a:srgbClr val="32958D"/>
                </a:solidFill>
                <a:latin typeface="微軟正黑體" panose="020B0604030504040204" pitchFamily="34" charset="-120"/>
                <a:ea typeface="微軟正黑體" panose="020B0604030504040204" pitchFamily="34" charset="-120"/>
              </a:endParaRPr>
            </a:p>
          </p:txBody>
        </p:sp>
        <p:sp>
          <p:nvSpPr>
            <p:cNvPr id="21" name="弧形 20">
              <a:extLst>
                <a:ext uri="{FF2B5EF4-FFF2-40B4-BE49-F238E27FC236}">
                  <a16:creationId xmlns:a16="http://schemas.microsoft.com/office/drawing/2014/main" id="{A8412DF4-5E9C-4500-888B-790F5BFDD77E}"/>
                </a:ext>
              </a:extLst>
            </p:cNvPr>
            <p:cNvSpPr/>
            <p:nvPr/>
          </p:nvSpPr>
          <p:spPr>
            <a:xfrm>
              <a:off x="10067319" y="2676737"/>
              <a:ext cx="1050287" cy="1176341"/>
            </a:xfrm>
            <a:prstGeom prst="arc">
              <a:avLst>
                <a:gd name="adj1" fmla="val 16947465"/>
                <a:gd name="adj2" fmla="val 18965110"/>
              </a:avLst>
            </a:prstGeom>
            <a:ln>
              <a:solidFill>
                <a:srgbClr val="AA6E1F"/>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2" name="弧形 21">
              <a:extLst>
                <a:ext uri="{FF2B5EF4-FFF2-40B4-BE49-F238E27FC236}">
                  <a16:creationId xmlns:a16="http://schemas.microsoft.com/office/drawing/2014/main" id="{A3E86C4B-27FF-4ED7-8561-02CEEBF84D95}"/>
                </a:ext>
              </a:extLst>
            </p:cNvPr>
            <p:cNvSpPr/>
            <p:nvPr/>
          </p:nvSpPr>
          <p:spPr>
            <a:xfrm>
              <a:off x="10067319" y="2676737"/>
              <a:ext cx="1050287" cy="1176341"/>
            </a:xfrm>
            <a:prstGeom prst="arc">
              <a:avLst>
                <a:gd name="adj1" fmla="val 18909191"/>
                <a:gd name="adj2" fmla="val 20997308"/>
              </a:avLst>
            </a:prstGeom>
            <a:ln>
              <a:solidFill>
                <a:srgbClr val="32958D"/>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0CBD5CD8-4E25-4F9A-8D93-790FC98B1C58}"/>
                </a:ext>
              </a:extLst>
            </p:cNvPr>
            <p:cNvSpPr txBox="1"/>
            <p:nvPr/>
          </p:nvSpPr>
          <p:spPr>
            <a:xfrm>
              <a:off x="10957055" y="2610706"/>
              <a:ext cx="1317990" cy="369332"/>
            </a:xfrm>
            <a:prstGeom prst="rect">
              <a:avLst/>
            </a:prstGeom>
            <a:noFill/>
          </p:spPr>
          <p:txBody>
            <a:bodyPr wrap="none" rtlCol="0" anchor="ctr">
              <a:spAutoFit/>
            </a:bodyPr>
            <a:lstStyle/>
            <a:p>
              <a:pPr algn="l"/>
              <a:r>
                <a:rPr lang="en-US" altLang="zh-TW" b="1" dirty="0">
                  <a:latin typeface="微軟正黑體" panose="020B0604030504040204" pitchFamily="34" charset="-120"/>
                  <a:ea typeface="微軟正黑體" panose="020B0604030504040204" pitchFamily="34" charset="-120"/>
                </a:rPr>
                <a:t>tangential</a:t>
              </a:r>
              <a:endParaRPr lang="zh-TW" altLang="en-US" b="1" dirty="0" err="1">
                <a:latin typeface="微軟正黑體" panose="020B0604030504040204" pitchFamily="34" charset="-120"/>
                <a:ea typeface="微軟正黑體" panose="020B0604030504040204" pitchFamily="34" charset="-120"/>
              </a:endParaRPr>
            </a:p>
          </p:txBody>
        </p:sp>
      </p:grpSp>
      <p:pic>
        <p:nvPicPr>
          <p:cNvPr id="18" name="圖片 17">
            <a:extLst>
              <a:ext uri="{FF2B5EF4-FFF2-40B4-BE49-F238E27FC236}">
                <a16:creationId xmlns:a16="http://schemas.microsoft.com/office/drawing/2014/main" id="{07201CE1-1B26-4653-8FD0-738B99DB8C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9" y="1597902"/>
            <a:ext cx="3204000" cy="4100682"/>
          </a:xfrm>
          <a:prstGeom prst="rect">
            <a:avLst/>
          </a:prstGeom>
        </p:spPr>
      </p:pic>
      <p:cxnSp>
        <p:nvCxnSpPr>
          <p:cNvPr id="24" name="直線接點 23">
            <a:extLst>
              <a:ext uri="{FF2B5EF4-FFF2-40B4-BE49-F238E27FC236}">
                <a16:creationId xmlns:a16="http://schemas.microsoft.com/office/drawing/2014/main" id="{8CA7A23E-6091-4F4F-9E7D-3556DF2942D3}"/>
              </a:ext>
            </a:extLst>
          </p:cNvPr>
          <p:cNvCxnSpPr>
            <a:cxnSpLocks/>
            <a:stCxn id="26" idx="3"/>
          </p:cNvCxnSpPr>
          <p:nvPr/>
        </p:nvCxnSpPr>
        <p:spPr>
          <a:xfrm>
            <a:off x="1849469" y="4292161"/>
            <a:ext cx="4437151" cy="984306"/>
          </a:xfrm>
          <a:prstGeom prst="line">
            <a:avLst/>
          </a:prstGeom>
          <a:ln w="28575">
            <a:solidFill>
              <a:schemeClr val="tx1"/>
            </a:solidFill>
            <a:prstDash val="solid"/>
            <a:headEnd type="triangle"/>
          </a:ln>
        </p:spPr>
        <p:style>
          <a:lnRef idx="1">
            <a:schemeClr val="accent1"/>
          </a:lnRef>
          <a:fillRef idx="0">
            <a:schemeClr val="accent1"/>
          </a:fillRef>
          <a:effectRef idx="0">
            <a:schemeClr val="accent1"/>
          </a:effectRef>
          <a:fontRef idx="minor">
            <a:schemeClr val="tx1"/>
          </a:fontRef>
        </p:style>
      </p:cxnSp>
      <p:sp>
        <p:nvSpPr>
          <p:cNvPr id="25" name="等腰三角形 24">
            <a:extLst>
              <a:ext uri="{FF2B5EF4-FFF2-40B4-BE49-F238E27FC236}">
                <a16:creationId xmlns:a16="http://schemas.microsoft.com/office/drawing/2014/main" id="{1CA4C380-6A88-46FA-949E-5E1FF79614C0}"/>
              </a:ext>
            </a:extLst>
          </p:cNvPr>
          <p:cNvSpPr>
            <a:spLocks noChangeAspect="1"/>
          </p:cNvSpPr>
          <p:nvPr/>
        </p:nvSpPr>
        <p:spPr>
          <a:xfrm>
            <a:off x="1428481" y="4462548"/>
            <a:ext cx="125280" cy="108000"/>
          </a:xfrm>
          <a:prstGeom prst="triangl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a:extLst>
              <a:ext uri="{FF2B5EF4-FFF2-40B4-BE49-F238E27FC236}">
                <a16:creationId xmlns:a16="http://schemas.microsoft.com/office/drawing/2014/main" id="{6A90F7BD-7D0D-4122-B462-9B7652317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69" y="4184161"/>
            <a:ext cx="216000" cy="216000"/>
          </a:xfrm>
          <a:prstGeom prst="rect">
            <a:avLst/>
          </a:prstGeom>
        </p:spPr>
      </p:pic>
      <p:sp>
        <p:nvSpPr>
          <p:cNvPr id="14" name="矩形 13">
            <a:extLst>
              <a:ext uri="{FF2B5EF4-FFF2-40B4-BE49-F238E27FC236}">
                <a16:creationId xmlns:a16="http://schemas.microsoft.com/office/drawing/2014/main" id="{29EF1891-FB6B-4533-8AB6-E3D22B1EFFD3}"/>
              </a:ext>
            </a:extLst>
          </p:cNvPr>
          <p:cNvSpPr/>
          <p:nvPr/>
        </p:nvSpPr>
        <p:spPr>
          <a:xfrm>
            <a:off x="833812" y="4523863"/>
            <a:ext cx="1537087" cy="369332"/>
          </a:xfrm>
          <a:prstGeom prst="rect">
            <a:avLst/>
          </a:prstGeom>
        </p:spPr>
        <p:txBody>
          <a:bodyPr wrap="none">
            <a:spAutoFit/>
          </a:bodyPr>
          <a:lstStyle/>
          <a:p>
            <a:r>
              <a:rPr lang="en-US" altLang="zh-TW" b="1" dirty="0">
                <a:solidFill>
                  <a:srgbClr val="FF00FF"/>
                </a:solidFill>
              </a:rPr>
              <a:t>Lan-</a:t>
            </a:r>
            <a:r>
              <a:rPr lang="en-US" altLang="zh-TW" b="1" dirty="0" err="1">
                <a:solidFill>
                  <a:srgbClr val="FF00FF"/>
                </a:solidFill>
              </a:rPr>
              <a:t>yu</a:t>
            </a:r>
            <a:r>
              <a:rPr lang="en-US" altLang="zh-TW" b="1" dirty="0">
                <a:solidFill>
                  <a:srgbClr val="FF00FF"/>
                </a:solidFill>
              </a:rPr>
              <a:t> station</a:t>
            </a:r>
            <a:endParaRPr lang="zh-TW" altLang="en-US" b="1" dirty="0">
              <a:solidFill>
                <a:srgbClr val="FF00FF"/>
              </a:solidFill>
            </a:endParaRPr>
          </a:p>
        </p:txBody>
      </p:sp>
      <p:sp>
        <p:nvSpPr>
          <p:cNvPr id="31" name="文字方塊 30">
            <a:extLst>
              <a:ext uri="{FF2B5EF4-FFF2-40B4-BE49-F238E27FC236}">
                <a16:creationId xmlns:a16="http://schemas.microsoft.com/office/drawing/2014/main" id="{6C450E5B-5C4F-45A9-B978-714D55E3DA26}"/>
              </a:ext>
            </a:extLst>
          </p:cNvPr>
          <p:cNvSpPr txBox="1"/>
          <p:nvPr/>
        </p:nvSpPr>
        <p:spPr>
          <a:xfrm>
            <a:off x="2728330" y="5395702"/>
            <a:ext cx="1409810"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(surface wind)</a:t>
            </a:r>
            <a:endParaRPr lang="zh-TW" altLang="en-US" sz="1400" b="1" dirty="0" err="1">
              <a:latin typeface="微軟正黑體" panose="020B0604030504040204" pitchFamily="34" charset="-120"/>
              <a:ea typeface="微軟正黑體" panose="020B0604030504040204" pitchFamily="34" charset="-120"/>
            </a:endParaRPr>
          </a:p>
        </p:txBody>
      </p:sp>
      <p:sp>
        <p:nvSpPr>
          <p:cNvPr id="32" name="矩形 31">
            <a:extLst>
              <a:ext uri="{FF2B5EF4-FFF2-40B4-BE49-F238E27FC236}">
                <a16:creationId xmlns:a16="http://schemas.microsoft.com/office/drawing/2014/main" id="{F7CDCF9A-51F3-4AE7-9C92-154766B7EB72}"/>
              </a:ext>
            </a:extLst>
          </p:cNvPr>
          <p:cNvSpPr/>
          <p:nvPr/>
        </p:nvSpPr>
        <p:spPr>
          <a:xfrm>
            <a:off x="4356410" y="5117203"/>
            <a:ext cx="6188987" cy="465841"/>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a:extLst>
              <a:ext uri="{FF2B5EF4-FFF2-40B4-BE49-F238E27FC236}">
                <a16:creationId xmlns:a16="http://schemas.microsoft.com/office/drawing/2014/main" id="{741020D2-8BD0-43E6-BF3F-2A931E2E1882}"/>
              </a:ext>
            </a:extLst>
          </p:cNvPr>
          <p:cNvSpPr txBox="1"/>
          <p:nvPr/>
        </p:nvSpPr>
        <p:spPr>
          <a:xfrm>
            <a:off x="8985231" y="4712542"/>
            <a:ext cx="1722844" cy="369332"/>
          </a:xfrm>
          <a:prstGeom prst="rect">
            <a:avLst/>
          </a:prstGeom>
          <a:noFill/>
        </p:spPr>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Storm-relative</a:t>
            </a:r>
            <a:endParaRPr lang="zh-TW" altLang="en-US" dirty="0" err="1">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0A4445A4-A218-4B46-BE26-6E22E4C6B129}"/>
              </a:ext>
            </a:extLst>
          </p:cNvPr>
          <p:cNvGrpSpPr/>
          <p:nvPr/>
        </p:nvGrpSpPr>
        <p:grpSpPr>
          <a:xfrm>
            <a:off x="7841913" y="1625250"/>
            <a:ext cx="2703484" cy="3376365"/>
            <a:chOff x="7841913" y="1625250"/>
            <a:chExt cx="2703484" cy="3376365"/>
          </a:xfrm>
        </p:grpSpPr>
        <p:pic>
          <p:nvPicPr>
            <p:cNvPr id="50" name="圖片 49">
              <a:extLst>
                <a:ext uri="{FF2B5EF4-FFF2-40B4-BE49-F238E27FC236}">
                  <a16:creationId xmlns:a16="http://schemas.microsoft.com/office/drawing/2014/main" id="{CA8C4183-49D4-4455-9D9D-21C2FE1F0431}"/>
                </a:ext>
              </a:extLst>
            </p:cNvPr>
            <p:cNvPicPr>
              <a:picLocks noChangeAspect="1"/>
            </p:cNvPicPr>
            <p:nvPr/>
          </p:nvPicPr>
          <p:blipFill>
            <a:blip r:embed="rId8"/>
            <a:stretch>
              <a:fillRect/>
            </a:stretch>
          </p:blipFill>
          <p:spPr>
            <a:xfrm>
              <a:off x="7841913" y="1625250"/>
              <a:ext cx="2703484" cy="3376365"/>
            </a:xfrm>
            <a:prstGeom prst="rect">
              <a:avLst/>
            </a:prstGeom>
          </p:spPr>
        </p:pic>
        <p:sp>
          <p:nvSpPr>
            <p:cNvPr id="28" name="文字方塊 27">
              <a:extLst>
                <a:ext uri="{FF2B5EF4-FFF2-40B4-BE49-F238E27FC236}">
                  <a16:creationId xmlns:a16="http://schemas.microsoft.com/office/drawing/2014/main" id="{4447CF0F-1C42-411D-9640-EEC36FBB6B9A}"/>
                </a:ext>
              </a:extLst>
            </p:cNvPr>
            <p:cNvSpPr txBox="1"/>
            <p:nvPr/>
          </p:nvSpPr>
          <p:spPr>
            <a:xfrm>
              <a:off x="7904434" y="4570548"/>
              <a:ext cx="2256452" cy="338554"/>
            </a:xfrm>
            <a:prstGeom prst="rect">
              <a:avLst/>
            </a:prstGeom>
            <a:solidFill>
              <a:schemeClr val="bg1"/>
            </a:solidFill>
            <a:ln w="12700">
              <a:solidFill>
                <a:schemeClr val="tx1"/>
              </a:solidFill>
            </a:ln>
          </p:spPr>
          <p:txBody>
            <a:bodyPr wrap="none" rtlCol="0" anchor="ctr">
              <a:spAutoFit/>
            </a:bodyPr>
            <a:lstStyle/>
            <a:p>
              <a:r>
                <a:rPr lang="en-US" altLang="zh-TW" sz="1600" dirty="0"/>
                <a:t>Yeh and Elsberry (1993b)</a:t>
              </a:r>
              <a:endParaRPr lang="zh-TW" altLang="en-US" sz="1600" dirty="0"/>
            </a:p>
          </p:txBody>
        </p:sp>
        <p:sp>
          <p:nvSpPr>
            <p:cNvPr id="51" name="橢圓 50">
              <a:extLst>
                <a:ext uri="{FF2B5EF4-FFF2-40B4-BE49-F238E27FC236}">
                  <a16:creationId xmlns:a16="http://schemas.microsoft.com/office/drawing/2014/main" id="{45B92DCE-6010-43EE-9D8B-5EBE051FBCF5}"/>
                </a:ext>
              </a:extLst>
            </p:cNvPr>
            <p:cNvSpPr/>
            <p:nvPr/>
          </p:nvSpPr>
          <p:spPr>
            <a:xfrm>
              <a:off x="9339846" y="3582428"/>
              <a:ext cx="768329" cy="510232"/>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a:extLst>
              <a:ext uri="{FF2B5EF4-FFF2-40B4-BE49-F238E27FC236}">
                <a16:creationId xmlns:a16="http://schemas.microsoft.com/office/drawing/2014/main" id="{F434053F-DBF1-4A72-9DCF-4376648B77DF}"/>
              </a:ext>
            </a:extLst>
          </p:cNvPr>
          <p:cNvGrpSpPr/>
          <p:nvPr/>
        </p:nvGrpSpPr>
        <p:grpSpPr>
          <a:xfrm>
            <a:off x="7796734" y="1592534"/>
            <a:ext cx="3244972" cy="3521785"/>
            <a:chOff x="7759019" y="1608466"/>
            <a:chExt cx="3244972" cy="3521785"/>
          </a:xfrm>
        </p:grpSpPr>
        <p:sp>
          <p:nvSpPr>
            <p:cNvPr id="105" name="矩形 104">
              <a:extLst>
                <a:ext uri="{FF2B5EF4-FFF2-40B4-BE49-F238E27FC236}">
                  <a16:creationId xmlns:a16="http://schemas.microsoft.com/office/drawing/2014/main" id="{42D4DD84-415F-461B-ADA4-1A43E2F030EF}"/>
                </a:ext>
              </a:extLst>
            </p:cNvPr>
            <p:cNvSpPr/>
            <p:nvPr/>
          </p:nvSpPr>
          <p:spPr>
            <a:xfrm>
              <a:off x="7807260" y="1621515"/>
              <a:ext cx="3130906" cy="35087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6" name="群組 105">
              <a:extLst>
                <a:ext uri="{FF2B5EF4-FFF2-40B4-BE49-F238E27FC236}">
                  <a16:creationId xmlns:a16="http://schemas.microsoft.com/office/drawing/2014/main" id="{DC13A419-93E0-4CD2-9B3B-3C36B46638C5}"/>
                </a:ext>
              </a:extLst>
            </p:cNvPr>
            <p:cNvGrpSpPr/>
            <p:nvPr/>
          </p:nvGrpSpPr>
          <p:grpSpPr>
            <a:xfrm>
              <a:off x="9041920" y="2766275"/>
              <a:ext cx="971725" cy="902381"/>
              <a:chOff x="2252157" y="5857215"/>
              <a:chExt cx="971725" cy="902381"/>
            </a:xfrm>
          </p:grpSpPr>
          <p:grpSp>
            <p:nvGrpSpPr>
              <p:cNvPr id="111" name="群組 110">
                <a:extLst>
                  <a:ext uri="{FF2B5EF4-FFF2-40B4-BE49-F238E27FC236}">
                    <a16:creationId xmlns:a16="http://schemas.microsoft.com/office/drawing/2014/main" id="{02CC0F55-9363-4CC7-9EC7-4B33887394B2}"/>
                  </a:ext>
                </a:extLst>
              </p:cNvPr>
              <p:cNvGrpSpPr/>
              <p:nvPr/>
            </p:nvGrpSpPr>
            <p:grpSpPr>
              <a:xfrm>
                <a:off x="2288386" y="5857215"/>
                <a:ext cx="904557" cy="902381"/>
                <a:chOff x="2289597" y="5901500"/>
                <a:chExt cx="904557" cy="902381"/>
              </a:xfrm>
            </p:grpSpPr>
            <p:sp>
              <p:nvSpPr>
                <p:cNvPr id="116" name="橢圓 115">
                  <a:extLst>
                    <a:ext uri="{FF2B5EF4-FFF2-40B4-BE49-F238E27FC236}">
                      <a16:creationId xmlns:a16="http://schemas.microsoft.com/office/drawing/2014/main" id="{95B6B2DB-3488-45DB-A6E6-B7C83032A29C}"/>
                    </a:ext>
                  </a:extLst>
                </p:cNvPr>
                <p:cNvSpPr>
                  <a:spLocks noChangeAspect="1"/>
                </p:cNvSpPr>
                <p:nvPr/>
              </p:nvSpPr>
              <p:spPr>
                <a:xfrm>
                  <a:off x="2294154" y="5903036"/>
                  <a:ext cx="900000" cy="90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7" name="局部圓 116">
                  <a:extLst>
                    <a:ext uri="{FF2B5EF4-FFF2-40B4-BE49-F238E27FC236}">
                      <a16:creationId xmlns:a16="http://schemas.microsoft.com/office/drawing/2014/main" id="{03F0EDEB-8782-4715-98B5-390670A89738}"/>
                    </a:ext>
                  </a:extLst>
                </p:cNvPr>
                <p:cNvSpPr>
                  <a:spLocks noChangeAspect="1"/>
                </p:cNvSpPr>
                <p:nvPr/>
              </p:nvSpPr>
              <p:spPr>
                <a:xfrm>
                  <a:off x="2294141" y="5903881"/>
                  <a:ext cx="900000" cy="900000"/>
                </a:xfrm>
                <a:prstGeom prst="pie">
                  <a:avLst>
                    <a:gd name="adj1" fmla="val 18885560"/>
                    <a:gd name="adj2" fmla="val 2687606"/>
                  </a:avLst>
                </a:prstGeom>
                <a:solidFill>
                  <a:srgbClr val="0A2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18" name="局部圓 117">
                  <a:extLst>
                    <a:ext uri="{FF2B5EF4-FFF2-40B4-BE49-F238E27FC236}">
                      <a16:creationId xmlns:a16="http://schemas.microsoft.com/office/drawing/2014/main" id="{5B3DBA53-EEC6-4C5B-AF03-BD48681AD27E}"/>
                    </a:ext>
                  </a:extLst>
                </p:cNvPr>
                <p:cNvSpPr>
                  <a:spLocks noChangeAspect="1"/>
                </p:cNvSpPr>
                <p:nvPr/>
              </p:nvSpPr>
              <p:spPr>
                <a:xfrm>
                  <a:off x="2293831" y="5903880"/>
                  <a:ext cx="900000" cy="900000"/>
                </a:xfrm>
                <a:prstGeom prst="pie">
                  <a:avLst>
                    <a:gd name="adj1" fmla="val 2691686"/>
                    <a:gd name="adj2" fmla="val 81296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19" name="局部圓 118">
                  <a:extLst>
                    <a:ext uri="{FF2B5EF4-FFF2-40B4-BE49-F238E27FC236}">
                      <a16:creationId xmlns:a16="http://schemas.microsoft.com/office/drawing/2014/main" id="{71C2ECBF-6100-408E-869D-360726609852}"/>
                    </a:ext>
                  </a:extLst>
                </p:cNvPr>
                <p:cNvSpPr>
                  <a:spLocks noChangeAspect="1"/>
                </p:cNvSpPr>
                <p:nvPr/>
              </p:nvSpPr>
              <p:spPr>
                <a:xfrm>
                  <a:off x="2292308" y="5901500"/>
                  <a:ext cx="900000" cy="900000"/>
                </a:xfrm>
                <a:prstGeom prst="pie">
                  <a:avLst>
                    <a:gd name="adj1" fmla="val 8050508"/>
                    <a:gd name="adj2" fmla="val 135059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20" name="局部圓 119">
                  <a:extLst>
                    <a:ext uri="{FF2B5EF4-FFF2-40B4-BE49-F238E27FC236}">
                      <a16:creationId xmlns:a16="http://schemas.microsoft.com/office/drawing/2014/main" id="{0C8C5662-F6FE-4452-88C0-72811E1BFBB5}"/>
                    </a:ext>
                  </a:extLst>
                </p:cNvPr>
                <p:cNvSpPr>
                  <a:spLocks noChangeAspect="1"/>
                </p:cNvSpPr>
                <p:nvPr/>
              </p:nvSpPr>
              <p:spPr>
                <a:xfrm>
                  <a:off x="2289597" y="5903881"/>
                  <a:ext cx="900000" cy="900000"/>
                </a:xfrm>
                <a:prstGeom prst="pie">
                  <a:avLst>
                    <a:gd name="adj1" fmla="val 13510859"/>
                    <a:gd name="adj2" fmla="val 188896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grpSp>
          <p:sp>
            <p:nvSpPr>
              <p:cNvPr id="112" name="文字方塊 111">
                <a:extLst>
                  <a:ext uri="{FF2B5EF4-FFF2-40B4-BE49-F238E27FC236}">
                    <a16:creationId xmlns:a16="http://schemas.microsoft.com/office/drawing/2014/main" id="{4591356F-9718-4A4D-AEE4-FEB324EB97F0}"/>
                  </a:ext>
                </a:extLst>
              </p:cNvPr>
              <p:cNvSpPr txBox="1"/>
              <p:nvPr/>
            </p:nvSpPr>
            <p:spPr>
              <a:xfrm>
                <a:off x="2533174" y="5880015"/>
                <a:ext cx="415498"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UL</a:t>
                </a:r>
                <a:endParaRPr lang="zh-TW" altLang="en-US" sz="1400" b="1" dirty="0" err="1">
                  <a:latin typeface="微軟正黑體" panose="020B0604030504040204" pitchFamily="34" charset="-120"/>
                  <a:ea typeface="微軟正黑體" panose="020B0604030504040204" pitchFamily="34" charset="-120"/>
                </a:endParaRPr>
              </a:p>
            </p:txBody>
          </p:sp>
          <p:sp>
            <p:nvSpPr>
              <p:cNvPr id="113" name="文字方塊 112">
                <a:extLst>
                  <a:ext uri="{FF2B5EF4-FFF2-40B4-BE49-F238E27FC236}">
                    <a16:creationId xmlns:a16="http://schemas.microsoft.com/office/drawing/2014/main" id="{851BB8B0-A82A-43A4-85EB-23FB8ABCB437}"/>
                  </a:ext>
                </a:extLst>
              </p:cNvPr>
              <p:cNvSpPr txBox="1"/>
              <p:nvPr/>
            </p:nvSpPr>
            <p:spPr>
              <a:xfrm>
                <a:off x="2806780" y="6132428"/>
                <a:ext cx="417102" cy="307777"/>
              </a:xfrm>
              <a:prstGeom prst="rect">
                <a:avLst/>
              </a:prstGeom>
              <a:noFill/>
            </p:spPr>
            <p:txBody>
              <a:bodyPr wrap="none" rtlCol="0" anchor="ctr">
                <a:spAutoFit/>
              </a:bodyPr>
              <a:lstStyle/>
              <a:p>
                <a:pPr algn="l"/>
                <a:r>
                  <a:rPr lang="en-US" altLang="zh-TW" sz="1400" b="1" dirty="0">
                    <a:solidFill>
                      <a:schemeClr val="bg1"/>
                    </a:solidFill>
                    <a:latin typeface="微軟正黑體" panose="020B0604030504040204" pitchFamily="34" charset="-120"/>
                    <a:ea typeface="微軟正黑體" panose="020B0604030504040204" pitchFamily="34" charset="-120"/>
                  </a:rPr>
                  <a:t>DL</a:t>
                </a:r>
                <a:endParaRPr lang="zh-TW" altLang="en-US" sz="1400" b="1" dirty="0" err="1">
                  <a:solidFill>
                    <a:schemeClr val="bg1"/>
                  </a:solidFill>
                  <a:latin typeface="微軟正黑體" panose="020B0604030504040204" pitchFamily="34" charset="-120"/>
                  <a:ea typeface="微軟正黑體" panose="020B0604030504040204" pitchFamily="34" charset="-120"/>
                </a:endParaRPr>
              </a:p>
            </p:txBody>
          </p:sp>
          <p:sp>
            <p:nvSpPr>
              <p:cNvPr id="114" name="文字方塊 113">
                <a:extLst>
                  <a:ext uri="{FF2B5EF4-FFF2-40B4-BE49-F238E27FC236}">
                    <a16:creationId xmlns:a16="http://schemas.microsoft.com/office/drawing/2014/main" id="{4BC48898-430E-4329-9F99-7408E26EB7E7}"/>
                  </a:ext>
                </a:extLst>
              </p:cNvPr>
              <p:cNvSpPr txBox="1"/>
              <p:nvPr/>
            </p:nvSpPr>
            <p:spPr>
              <a:xfrm>
                <a:off x="2252157" y="6147373"/>
                <a:ext cx="441146"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UR</a:t>
                </a:r>
                <a:endParaRPr lang="zh-TW" altLang="en-US" sz="1400" b="1" dirty="0" err="1">
                  <a:latin typeface="微軟正黑體" panose="020B0604030504040204" pitchFamily="34" charset="-120"/>
                  <a:ea typeface="微軟正黑體" panose="020B0604030504040204" pitchFamily="34" charset="-120"/>
                </a:endParaRPr>
              </a:p>
            </p:txBody>
          </p:sp>
          <p:sp>
            <p:nvSpPr>
              <p:cNvPr id="115" name="文字方塊 114">
                <a:extLst>
                  <a:ext uri="{FF2B5EF4-FFF2-40B4-BE49-F238E27FC236}">
                    <a16:creationId xmlns:a16="http://schemas.microsoft.com/office/drawing/2014/main" id="{7627FDF3-96F6-403A-8B5E-2C697B647260}"/>
                  </a:ext>
                </a:extLst>
              </p:cNvPr>
              <p:cNvSpPr txBox="1"/>
              <p:nvPr/>
            </p:nvSpPr>
            <p:spPr>
              <a:xfrm>
                <a:off x="2526809" y="6422884"/>
                <a:ext cx="442750" cy="307777"/>
              </a:xfrm>
              <a:prstGeom prst="rect">
                <a:avLst/>
              </a:prstGeom>
              <a:noFill/>
            </p:spPr>
            <p:txBody>
              <a:bodyPr wrap="none" rtlCol="0" anchor="ctr">
                <a:spAutoFit/>
              </a:bodyPr>
              <a:lstStyle/>
              <a:p>
                <a:pPr algn="l"/>
                <a:r>
                  <a:rPr lang="en-US" altLang="zh-TW" sz="1400" b="1" dirty="0">
                    <a:latin typeface="微軟正黑體" panose="020B0604030504040204" pitchFamily="34" charset="-120"/>
                    <a:ea typeface="微軟正黑體" panose="020B0604030504040204" pitchFamily="34" charset="-120"/>
                  </a:rPr>
                  <a:t>DR</a:t>
                </a:r>
                <a:endParaRPr lang="zh-TW" altLang="en-US" sz="1400" b="1" dirty="0" err="1">
                  <a:latin typeface="微軟正黑體" panose="020B0604030504040204" pitchFamily="34" charset="-120"/>
                  <a:ea typeface="微軟正黑體" panose="020B0604030504040204" pitchFamily="34" charset="-120"/>
                </a:endParaRPr>
              </a:p>
            </p:txBody>
          </p:sp>
        </p:grpSp>
        <p:cxnSp>
          <p:nvCxnSpPr>
            <p:cNvPr id="107" name="直線單箭頭接點 106">
              <a:extLst>
                <a:ext uri="{FF2B5EF4-FFF2-40B4-BE49-F238E27FC236}">
                  <a16:creationId xmlns:a16="http://schemas.microsoft.com/office/drawing/2014/main" id="{E7F63014-C7CA-47F7-BD1F-3FAA7A7B42BF}"/>
                </a:ext>
              </a:extLst>
            </p:cNvPr>
            <p:cNvCxnSpPr>
              <a:cxnSpLocks/>
            </p:cNvCxnSpPr>
            <p:nvPr/>
          </p:nvCxnSpPr>
          <p:spPr>
            <a:xfrm flipV="1">
              <a:off x="8889078" y="3796315"/>
              <a:ext cx="1029328" cy="434967"/>
            </a:xfrm>
            <a:prstGeom prst="straightConnector1">
              <a:avLst/>
            </a:prstGeom>
            <a:noFill/>
            <a:ln w="57150">
              <a:solidFill>
                <a:srgbClr val="345ACC"/>
              </a:solidFill>
              <a:tailEnd type="triangle"/>
            </a:ln>
          </p:spPr>
          <p:style>
            <a:lnRef idx="1">
              <a:schemeClr val="accent1"/>
            </a:lnRef>
            <a:fillRef idx="0">
              <a:schemeClr val="accent1"/>
            </a:fillRef>
            <a:effectRef idx="0">
              <a:schemeClr val="accent1"/>
            </a:effectRef>
            <a:fontRef idx="minor">
              <a:schemeClr val="tx1"/>
            </a:fontRef>
          </p:style>
        </p:cxnSp>
        <p:sp>
          <p:nvSpPr>
            <p:cNvPr id="108" name="文字方塊 107">
              <a:extLst>
                <a:ext uri="{FF2B5EF4-FFF2-40B4-BE49-F238E27FC236}">
                  <a16:creationId xmlns:a16="http://schemas.microsoft.com/office/drawing/2014/main" id="{58B7307B-F036-42B2-81B8-EF19B5AE5792}"/>
                </a:ext>
              </a:extLst>
            </p:cNvPr>
            <p:cNvSpPr txBox="1"/>
            <p:nvPr/>
          </p:nvSpPr>
          <p:spPr>
            <a:xfrm>
              <a:off x="7981411" y="4191603"/>
              <a:ext cx="2408095" cy="369332"/>
            </a:xfrm>
            <a:prstGeom prst="rect">
              <a:avLst/>
            </a:prstGeom>
            <a:noFill/>
          </p:spPr>
          <p:txBody>
            <a:bodyPr wrap="square" rtlCol="0" anchor="ctr">
              <a:spAutoFit/>
            </a:bodyPr>
            <a:lstStyle/>
            <a:p>
              <a:pPr algn="l"/>
              <a:r>
                <a:rPr lang="en-US" altLang="zh-TW" b="1" dirty="0">
                  <a:solidFill>
                    <a:srgbClr val="345ACC"/>
                  </a:solidFill>
                  <a:latin typeface="微軟正黑體" panose="020B0604030504040204" pitchFamily="34" charset="-120"/>
                  <a:ea typeface="微軟正黑體" panose="020B0604030504040204" pitchFamily="34" charset="-120"/>
                </a:rPr>
                <a:t>Boundary layer LLF</a:t>
              </a:r>
              <a:endParaRPr lang="zh-TW" altLang="en-US" b="1" dirty="0" err="1">
                <a:solidFill>
                  <a:srgbClr val="345ACC"/>
                </a:solidFill>
                <a:latin typeface="微軟正黑體" panose="020B0604030504040204" pitchFamily="34" charset="-120"/>
                <a:ea typeface="微軟正黑體" panose="020B0604030504040204" pitchFamily="34" charset="-120"/>
              </a:endParaRPr>
            </a:p>
          </p:txBody>
        </p:sp>
        <p:sp>
          <p:nvSpPr>
            <p:cNvPr id="109" name="矩形 108">
              <a:extLst>
                <a:ext uri="{FF2B5EF4-FFF2-40B4-BE49-F238E27FC236}">
                  <a16:creationId xmlns:a16="http://schemas.microsoft.com/office/drawing/2014/main" id="{9899858A-A377-4783-802C-B75115E4A030}"/>
                </a:ext>
              </a:extLst>
            </p:cNvPr>
            <p:cNvSpPr/>
            <p:nvPr/>
          </p:nvSpPr>
          <p:spPr>
            <a:xfrm>
              <a:off x="7759019" y="1608466"/>
              <a:ext cx="3244972" cy="707886"/>
            </a:xfrm>
            <a:prstGeom prst="rect">
              <a:avLst/>
            </a:prstGeom>
          </p:spPr>
          <p:txBody>
            <a:bodyPr wrap="square">
              <a:spAutoFit/>
            </a:bodyPr>
            <a:lstStyle/>
            <a:p>
              <a:r>
                <a:rPr lang="en-US" altLang="zh-TW" sz="2000" b="1" dirty="0"/>
                <a:t>Enhance the convergence in the </a:t>
              </a:r>
              <a:r>
                <a:rPr lang="en-US" altLang="zh-TW" sz="2000" b="1" dirty="0" err="1"/>
                <a:t>downshear</a:t>
              </a:r>
              <a:r>
                <a:rPr lang="en-US" altLang="zh-TW" sz="2000" b="1" dirty="0"/>
                <a:t>-left quadrant</a:t>
              </a:r>
              <a:endParaRPr lang="zh-TW" altLang="en-US" b="1" dirty="0"/>
            </a:p>
          </p:txBody>
        </p:sp>
        <p:sp>
          <p:nvSpPr>
            <p:cNvPr id="110" name="弧形 109">
              <a:extLst>
                <a:ext uri="{FF2B5EF4-FFF2-40B4-BE49-F238E27FC236}">
                  <a16:creationId xmlns:a16="http://schemas.microsoft.com/office/drawing/2014/main" id="{64D32E2D-28F0-43D3-9327-B5CE75510E67}"/>
                </a:ext>
              </a:extLst>
            </p:cNvPr>
            <p:cNvSpPr/>
            <p:nvPr/>
          </p:nvSpPr>
          <p:spPr>
            <a:xfrm>
              <a:off x="8997947" y="2670321"/>
              <a:ext cx="1080000" cy="1080000"/>
            </a:xfrm>
            <a:prstGeom prst="arc">
              <a:avLst>
                <a:gd name="adj1" fmla="val 2374967"/>
                <a:gd name="adj2" fmla="val 8057106"/>
              </a:avLst>
            </a:prstGeom>
            <a:ln w="5715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p>
          </p:txBody>
        </p:sp>
      </p:grpSp>
      <p:sp>
        <p:nvSpPr>
          <p:cNvPr id="12" name="文字方塊 11">
            <a:extLst>
              <a:ext uri="{FF2B5EF4-FFF2-40B4-BE49-F238E27FC236}">
                <a16:creationId xmlns:a16="http://schemas.microsoft.com/office/drawing/2014/main" id="{46D3A6A1-6D8A-FB0A-C094-DE9E25849E0F}"/>
              </a:ext>
            </a:extLst>
          </p:cNvPr>
          <p:cNvSpPr txBox="1"/>
          <p:nvPr/>
        </p:nvSpPr>
        <p:spPr>
          <a:xfrm>
            <a:off x="9731334" y="784655"/>
            <a:ext cx="1722844" cy="369332"/>
          </a:xfrm>
          <a:prstGeom prst="rect">
            <a:avLst/>
          </a:prstGeom>
          <a:noFill/>
        </p:spPr>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Storm-relative</a:t>
            </a:r>
            <a:endParaRPr lang="zh-TW" altLang="en-US" dirty="0" err="1">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27392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31514E46-88AA-4EC8-9F67-F556C0F86EF1}"/>
              </a:ext>
            </a:extLst>
          </p:cNvPr>
          <p:cNvSpPr>
            <a:spLocks noGrp="1"/>
          </p:cNvSpPr>
          <p:nvPr>
            <p:ph type="body" sz="quarter" idx="12"/>
          </p:nvPr>
        </p:nvSpPr>
        <p:spPr/>
        <p:txBody>
          <a:bodyPr/>
          <a:lstStyle/>
          <a:p>
            <a:r>
              <a:rPr lang="en-US" altLang="zh-TW" dirty="0"/>
              <a:t>Schematic illustration</a:t>
            </a:r>
            <a:endParaRPr lang="zh-TW" altLang="en-US" dirty="0"/>
          </a:p>
        </p:txBody>
      </p:sp>
      <p:sp>
        <p:nvSpPr>
          <p:cNvPr id="3" name="文字版面配置區 2">
            <a:extLst>
              <a:ext uri="{FF2B5EF4-FFF2-40B4-BE49-F238E27FC236}">
                <a16:creationId xmlns:a16="http://schemas.microsoft.com/office/drawing/2014/main" id="{045E5CDC-B88B-4A3C-BE29-96EBF8054674}"/>
              </a:ext>
            </a:extLst>
          </p:cNvPr>
          <p:cNvSpPr>
            <a:spLocks noGrp="1"/>
          </p:cNvSpPr>
          <p:nvPr>
            <p:ph type="body" sz="quarter" idx="13"/>
          </p:nvPr>
        </p:nvSpPr>
        <p:spPr/>
        <p:txBody>
          <a:bodyPr>
            <a:normAutofit lnSpcReduction="10000"/>
          </a:bodyPr>
          <a:lstStyle/>
          <a:p>
            <a:endParaRPr lang="zh-TW" altLang="en-US"/>
          </a:p>
        </p:txBody>
      </p:sp>
      <p:sp>
        <p:nvSpPr>
          <p:cNvPr id="10" name="文字方塊 9">
            <a:extLst>
              <a:ext uri="{FF2B5EF4-FFF2-40B4-BE49-F238E27FC236}">
                <a16:creationId xmlns:a16="http://schemas.microsoft.com/office/drawing/2014/main" id="{83BBD7A1-A2EF-4F0D-B795-6B7E4EEF4068}"/>
              </a:ext>
            </a:extLst>
          </p:cNvPr>
          <p:cNvSpPr txBox="1"/>
          <p:nvPr/>
        </p:nvSpPr>
        <p:spPr>
          <a:xfrm>
            <a:off x="6470549" y="1195369"/>
            <a:ext cx="4662558" cy="923330"/>
          </a:xfrm>
          <a:prstGeom prst="rect">
            <a:avLst/>
          </a:prstGeom>
          <a:noFill/>
        </p:spPr>
        <p:txBody>
          <a:bodyPr wrap="none" rtlCol="0" anchor="ctr">
            <a:spAutoFit/>
          </a:bodyPr>
          <a:lstStyle/>
          <a:p>
            <a:pPr marL="342900" indent="-342900">
              <a:buAutoNum type="arabicPeriod"/>
            </a:pPr>
            <a:r>
              <a:rPr lang="en-US" altLang="zh-TW" dirty="0">
                <a:latin typeface="微軟正黑體" panose="020B0604030504040204" pitchFamily="34" charset="-120"/>
                <a:ea typeface="微軟正黑體" panose="020B0604030504040204" pitchFamily="34" charset="-120"/>
              </a:rPr>
              <a:t>Terrain-induced boundary layer inflow</a:t>
            </a:r>
          </a:p>
          <a:p>
            <a:pPr marL="342900" indent="-342900">
              <a:buAutoNum type="arabicPeriod"/>
            </a:pPr>
            <a:r>
              <a:rPr lang="en-US" altLang="zh-TW" dirty="0" err="1">
                <a:latin typeface="微軟正黑體" panose="020B0604030504040204" pitchFamily="34" charset="-120"/>
                <a:ea typeface="微軟正黑體" panose="020B0604030504040204" pitchFamily="34" charset="-120"/>
              </a:rPr>
              <a:t>Upshear</a:t>
            </a:r>
            <a:r>
              <a:rPr lang="en-US" altLang="zh-TW" dirty="0">
                <a:latin typeface="微軟正黑體" panose="020B0604030504040204" pitchFamily="34" charset="-120"/>
                <a:ea typeface="微軟正黑體" panose="020B0604030504040204" pitchFamily="34" charset="-120"/>
              </a:rPr>
              <a:t>-left pointing low-level flow</a:t>
            </a:r>
          </a:p>
          <a:p>
            <a:pPr marL="342900" indent="-342900">
              <a:buAutoNum type="arabicPeriod"/>
            </a:pPr>
            <a:r>
              <a:rPr lang="en-US" altLang="zh-TW" dirty="0">
                <a:latin typeface="微軟正黑體" panose="020B0604030504040204" pitchFamily="34" charset="-120"/>
                <a:ea typeface="微軟正黑體" panose="020B0604030504040204" pitchFamily="34" charset="-120"/>
              </a:rPr>
              <a:t>Weak upper-layer vertical wind shear</a:t>
            </a:r>
          </a:p>
        </p:txBody>
      </p:sp>
      <p:pic>
        <p:nvPicPr>
          <p:cNvPr id="1026" name="Picture 2" descr="https://lh4.googleusercontent.com/iHCuJL2aj6BnMM2925wDBMpgP8C589odOnru-H4cHHsbosf_Lf7u0_-g2VOdSshL7HkzhJ52eoNVlkpHzA-A5Z_0Ho_-6W7Q7mmu0At6Gih-x79Ezi0fUgjb7VH-NOpQnAYnBhUQEOHxufOnpTNeJghpdmwKBPTCa5DKtSqHZpv0FJ3dC5K8trGJp_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87" y="1029734"/>
            <a:ext cx="7311363" cy="510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91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a:extLst>
              <a:ext uri="{FF2B5EF4-FFF2-40B4-BE49-F238E27FC236}">
                <a16:creationId xmlns:a16="http://schemas.microsoft.com/office/drawing/2014/main" id="{09967322-F6A3-469C-B2FE-6F20E4364AB7}"/>
              </a:ext>
            </a:extLst>
          </p:cNvPr>
          <p:cNvSpPr>
            <a:spLocks noGrp="1"/>
          </p:cNvSpPr>
          <p:nvPr>
            <p:ph type="body" sz="quarter" idx="12"/>
          </p:nvPr>
        </p:nvSpPr>
        <p:spPr/>
        <p:txBody>
          <a:bodyPr/>
          <a:lstStyle/>
          <a:p>
            <a:r>
              <a:rPr lang="en-US" altLang="zh-TW" dirty="0"/>
              <a:t>Outline</a:t>
            </a:r>
            <a:endParaRPr lang="zh-TW" altLang="en-US" dirty="0"/>
          </a:p>
        </p:txBody>
      </p:sp>
      <p:sp>
        <p:nvSpPr>
          <p:cNvPr id="7" name="文字版面配置區 6">
            <a:extLst>
              <a:ext uri="{FF2B5EF4-FFF2-40B4-BE49-F238E27FC236}">
                <a16:creationId xmlns:a16="http://schemas.microsoft.com/office/drawing/2014/main" id="{E98B165E-4294-4F5E-B49A-632D8B5757B9}"/>
              </a:ext>
            </a:extLst>
          </p:cNvPr>
          <p:cNvSpPr>
            <a:spLocks noGrp="1"/>
          </p:cNvSpPr>
          <p:nvPr>
            <p:ph type="body" sz="quarter" idx="13"/>
          </p:nvPr>
        </p:nvSpPr>
        <p:spPr/>
        <p:txBody>
          <a:bodyPr>
            <a:normAutofit lnSpcReduction="10000"/>
          </a:bodyPr>
          <a:lstStyle/>
          <a:p>
            <a:endParaRPr lang="zh-TW" altLang="en-US"/>
          </a:p>
        </p:txBody>
      </p:sp>
      <p:sp>
        <p:nvSpPr>
          <p:cNvPr id="8" name="文字版面配置區 7">
            <a:extLst>
              <a:ext uri="{FF2B5EF4-FFF2-40B4-BE49-F238E27FC236}">
                <a16:creationId xmlns:a16="http://schemas.microsoft.com/office/drawing/2014/main" id="{B4555FCE-7F41-423B-9C2F-141B32202E16}"/>
              </a:ext>
            </a:extLst>
          </p:cNvPr>
          <p:cNvSpPr>
            <a:spLocks noGrp="1"/>
          </p:cNvSpPr>
          <p:nvPr>
            <p:ph type="body" sz="quarter" idx="14"/>
          </p:nvPr>
        </p:nvSpPr>
        <p:spPr/>
        <p:txBody>
          <a:bodyPr/>
          <a:lstStyle/>
          <a:p>
            <a:r>
              <a:rPr lang="en-US" altLang="zh-TW" dirty="0"/>
              <a:t>Introduction</a:t>
            </a:r>
          </a:p>
          <a:p>
            <a:r>
              <a:rPr lang="en-US" altLang="zh-TW" dirty="0"/>
              <a:t>Data and methodology</a:t>
            </a:r>
          </a:p>
          <a:p>
            <a:r>
              <a:rPr lang="en-US" altLang="zh-TW" dirty="0"/>
              <a:t>Results</a:t>
            </a:r>
          </a:p>
          <a:p>
            <a:r>
              <a:rPr lang="en-US" altLang="zh-TW" dirty="0"/>
              <a:t>Summary</a:t>
            </a:r>
          </a:p>
          <a:p>
            <a:r>
              <a:rPr lang="en-US" altLang="zh-TW" dirty="0"/>
              <a:t>Future</a:t>
            </a:r>
            <a:r>
              <a:rPr lang="zh-TW" altLang="en-US" dirty="0"/>
              <a:t> </a:t>
            </a:r>
            <a:r>
              <a:rPr lang="en-US" altLang="zh-TW" dirty="0"/>
              <a:t>work</a:t>
            </a:r>
            <a:endParaRPr lang="zh-TW" altLang="en-US" dirty="0"/>
          </a:p>
        </p:txBody>
      </p:sp>
    </p:spTree>
    <p:extLst>
      <p:ext uri="{BB962C8B-B14F-4D97-AF65-F5344CB8AC3E}">
        <p14:creationId xmlns:p14="http://schemas.microsoft.com/office/powerpoint/2010/main" val="810455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a:extLst>
              <a:ext uri="{FF2B5EF4-FFF2-40B4-BE49-F238E27FC236}">
                <a16:creationId xmlns:a16="http://schemas.microsoft.com/office/drawing/2014/main" id="{5A99BCD1-EE64-4235-8E8C-9930E289D173}"/>
              </a:ext>
            </a:extLst>
          </p:cNvPr>
          <p:cNvSpPr>
            <a:spLocks noGrp="1"/>
          </p:cNvSpPr>
          <p:nvPr>
            <p:ph type="body" sz="quarter" idx="12"/>
          </p:nvPr>
        </p:nvSpPr>
        <p:spPr/>
        <p:txBody>
          <a:bodyPr/>
          <a:lstStyle/>
          <a:p>
            <a:r>
              <a:rPr lang="en-US" altLang="zh-TW" dirty="0"/>
              <a:t>Summary</a:t>
            </a:r>
            <a:r>
              <a:rPr lang="zh-TW" altLang="en-US" dirty="0"/>
              <a:t> </a:t>
            </a:r>
            <a:r>
              <a:rPr lang="en-US" altLang="zh-TW" dirty="0"/>
              <a:t>(1/2)</a:t>
            </a:r>
            <a:endParaRPr lang="zh-TW" altLang="en-US" dirty="0"/>
          </a:p>
        </p:txBody>
      </p:sp>
      <p:sp>
        <p:nvSpPr>
          <p:cNvPr id="2" name="文字版面配置區 1">
            <a:extLst>
              <a:ext uri="{FF2B5EF4-FFF2-40B4-BE49-F238E27FC236}">
                <a16:creationId xmlns:a16="http://schemas.microsoft.com/office/drawing/2014/main" id="{0A34B768-9420-4D3C-B6A4-6267CD0752EC}"/>
              </a:ext>
            </a:extLst>
          </p:cNvPr>
          <p:cNvSpPr>
            <a:spLocks noGrp="1"/>
          </p:cNvSpPr>
          <p:nvPr>
            <p:ph type="body" sz="quarter" idx="13"/>
          </p:nvPr>
        </p:nvSpPr>
        <p:spPr/>
        <p:txBody>
          <a:bodyPr>
            <a:normAutofit lnSpcReduction="10000"/>
          </a:bodyPr>
          <a:lstStyle/>
          <a:p>
            <a:endParaRPr lang="zh-TW" altLang="en-US" dirty="0"/>
          </a:p>
        </p:txBody>
      </p:sp>
      <p:sp>
        <p:nvSpPr>
          <p:cNvPr id="3" name="文字版面配置區 2"/>
          <p:cNvSpPr>
            <a:spLocks noGrp="1"/>
          </p:cNvSpPr>
          <p:nvPr>
            <p:ph type="body" sz="quarter" idx="14"/>
          </p:nvPr>
        </p:nvSpPr>
        <p:spPr/>
        <p:txBody>
          <a:bodyPr>
            <a:noAutofit/>
          </a:bodyPr>
          <a:lstStyle/>
          <a:p>
            <a:r>
              <a:rPr lang="en-US" altLang="zh-TW" sz="2000" dirty="0"/>
              <a:t>As Typhoon </a:t>
            </a:r>
            <a:r>
              <a:rPr lang="en-US" altLang="zh-TW" sz="2000" dirty="0" err="1"/>
              <a:t>Chanthu</a:t>
            </a:r>
            <a:r>
              <a:rPr lang="en-US" altLang="zh-TW" sz="2000" dirty="0"/>
              <a:t> (2021) passed through the east coast of Taiwan, a noticeable intensification was observed by the radar network around Taiwan.</a:t>
            </a:r>
          </a:p>
          <a:p>
            <a:r>
              <a:rPr lang="en-US" altLang="zh-TW" sz="2000" dirty="0"/>
              <a:t>During the intensification stage, the horizontal wind speed at an altitude of 3 km exhibited a rapid increase of approximately </a:t>
            </a:r>
            <a:r>
              <a:rPr lang="en-US" altLang="zh-TW" sz="2000" dirty="0">
                <a:solidFill>
                  <a:srgbClr val="0000FF"/>
                </a:solidFill>
              </a:rPr>
              <a:t>18 m s</a:t>
            </a:r>
            <a:r>
              <a:rPr lang="en-US" altLang="zh-TW" sz="2000" baseline="30000" dirty="0">
                <a:solidFill>
                  <a:srgbClr val="0000FF"/>
                </a:solidFill>
              </a:rPr>
              <a:t>-1</a:t>
            </a:r>
            <a:r>
              <a:rPr lang="en-US" altLang="zh-TW" sz="2000" dirty="0">
                <a:solidFill>
                  <a:srgbClr val="0000FF"/>
                </a:solidFill>
              </a:rPr>
              <a:t> within an 11-hour period</a:t>
            </a:r>
            <a:r>
              <a:rPr lang="en-US" altLang="zh-TW" sz="2000" dirty="0"/>
              <a:t>, indicative of RI. At the peak of the intensification stage, the maximum wind speed exceeded 65 m s</a:t>
            </a:r>
            <a:r>
              <a:rPr lang="en-US" altLang="zh-TW" sz="2000" baseline="30000" dirty="0"/>
              <a:t>-1</a:t>
            </a:r>
            <a:r>
              <a:rPr lang="en-US" altLang="zh-TW" sz="2000" dirty="0"/>
              <a:t>, with a RMW of only 12 km.</a:t>
            </a:r>
          </a:p>
          <a:p>
            <a:r>
              <a:rPr lang="en-US" altLang="zh-TW" sz="2000" dirty="0"/>
              <a:t>During the intensifying stages, a </a:t>
            </a:r>
            <a:r>
              <a:rPr lang="en-US" altLang="zh-TW" sz="2000" dirty="0">
                <a:solidFill>
                  <a:srgbClr val="0000FF"/>
                </a:solidFill>
              </a:rPr>
              <a:t>significant rotation of the eyewall convection maximum</a:t>
            </a:r>
            <a:r>
              <a:rPr lang="en-US" altLang="zh-TW" sz="2000" dirty="0"/>
              <a:t> in Typhoon </a:t>
            </a:r>
            <a:r>
              <a:rPr lang="en-US" altLang="zh-TW" sz="2000" dirty="0" err="1"/>
              <a:t>Chanthu</a:t>
            </a:r>
            <a:r>
              <a:rPr lang="en-US" altLang="zh-TW" sz="2000" dirty="0"/>
              <a:t> occurred, transitioning </a:t>
            </a:r>
            <a:r>
              <a:rPr lang="en-US" altLang="zh-TW" sz="2000" dirty="0">
                <a:solidFill>
                  <a:srgbClr val="0000FF"/>
                </a:solidFill>
              </a:rPr>
              <a:t>cyclonically from the eastern to the northern semicircle</a:t>
            </a:r>
            <a:r>
              <a:rPr lang="en-US" altLang="zh-TW" sz="2000" dirty="0"/>
              <a:t> at 1600 UTC on Sep 11, coinciding with the completion of an apparent ERC.</a:t>
            </a:r>
          </a:p>
          <a:p>
            <a:r>
              <a:rPr lang="en-US" altLang="zh-TW" sz="2000" dirty="0"/>
              <a:t>Simultaneously, the terrain-induced west-</a:t>
            </a:r>
            <a:r>
              <a:rPr lang="en-US" altLang="zh-TW" sz="2000" dirty="0" err="1"/>
              <a:t>southwestly</a:t>
            </a:r>
            <a:r>
              <a:rPr lang="en-US" altLang="zh-TW" sz="2000" dirty="0"/>
              <a:t> boundary inflow from the south of the TC was initiated. Additionally, it was observed that the LMF rotated from southwesterly to southeasterly. </a:t>
            </a:r>
            <a:r>
              <a:rPr lang="en-US" altLang="zh-TW" sz="2000" dirty="0">
                <a:solidFill>
                  <a:srgbClr val="0000FF"/>
                </a:solidFill>
              </a:rPr>
              <a:t>Both modifications in the flows are suggested to be influenced by the terrain.</a:t>
            </a:r>
          </a:p>
          <a:p>
            <a:r>
              <a:rPr lang="en-US" altLang="zh-TW" sz="2000" dirty="0"/>
              <a:t>The analysis of mean flow reveals that the </a:t>
            </a:r>
            <a:r>
              <a:rPr lang="en-US" altLang="zh-TW" sz="2000" dirty="0">
                <a:solidFill>
                  <a:srgbClr val="0000FF"/>
                </a:solidFill>
              </a:rPr>
              <a:t>meso-β scale VWS derived from the GBVTD</a:t>
            </a:r>
            <a:r>
              <a:rPr lang="en-US" altLang="zh-TW" sz="2000" dirty="0"/>
              <a:t> can effectively capture the abrupt changes induced by the terrain and is </a:t>
            </a:r>
            <a:r>
              <a:rPr lang="en-US" altLang="zh-TW" sz="2000" dirty="0">
                <a:solidFill>
                  <a:srgbClr val="0000FF"/>
                </a:solidFill>
              </a:rPr>
              <a:t>consistent with the observed eyewall convection asymmetry</a:t>
            </a:r>
            <a:r>
              <a:rPr lang="en-US" altLang="zh-TW" sz="2000" dirty="0"/>
              <a:t>. In contrast, the meso-α scale VWS derived from the ERA5 shows only minor directional changes throughout the analyzed period, resulting in the maximum reflectivity being located on the </a:t>
            </a:r>
            <a:r>
              <a:rPr lang="en-US" altLang="zh-TW" sz="2000" dirty="0" err="1"/>
              <a:t>upshear</a:t>
            </a:r>
            <a:r>
              <a:rPr lang="en-US" altLang="zh-TW" sz="2000" dirty="0"/>
              <a:t> side.</a:t>
            </a:r>
          </a:p>
        </p:txBody>
      </p:sp>
    </p:spTree>
    <p:extLst>
      <p:ext uri="{BB962C8B-B14F-4D97-AF65-F5344CB8AC3E}">
        <p14:creationId xmlns:p14="http://schemas.microsoft.com/office/powerpoint/2010/main" val="151464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125219EB-9222-4586-BAAD-ED7EFD067C07}"/>
              </a:ext>
            </a:extLst>
          </p:cNvPr>
          <p:cNvSpPr>
            <a:spLocks noGrp="1"/>
          </p:cNvSpPr>
          <p:nvPr>
            <p:ph type="body" sz="quarter" idx="12"/>
          </p:nvPr>
        </p:nvSpPr>
        <p:spPr/>
        <p:txBody>
          <a:bodyPr/>
          <a:lstStyle/>
          <a:p>
            <a:r>
              <a:rPr lang="en-US" altLang="zh-TW" dirty="0"/>
              <a:t>Summary</a:t>
            </a:r>
            <a:r>
              <a:rPr lang="zh-TW" altLang="en-US" dirty="0"/>
              <a:t> </a:t>
            </a:r>
            <a:r>
              <a:rPr lang="en-US" altLang="zh-TW" dirty="0"/>
              <a:t>(2/2)</a:t>
            </a:r>
            <a:endParaRPr lang="zh-TW" altLang="en-US" dirty="0"/>
          </a:p>
        </p:txBody>
      </p:sp>
      <p:sp>
        <p:nvSpPr>
          <p:cNvPr id="3" name="文字版面配置區 2">
            <a:extLst>
              <a:ext uri="{FF2B5EF4-FFF2-40B4-BE49-F238E27FC236}">
                <a16:creationId xmlns:a16="http://schemas.microsoft.com/office/drawing/2014/main" id="{BEC7E845-837E-426A-A646-D11518530F63}"/>
              </a:ext>
            </a:extLst>
          </p:cNvPr>
          <p:cNvSpPr>
            <a:spLocks noGrp="1"/>
          </p:cNvSpPr>
          <p:nvPr>
            <p:ph type="body" sz="quarter" idx="13"/>
          </p:nvPr>
        </p:nvSpPr>
        <p:spPr/>
        <p:txBody>
          <a:bodyPr>
            <a:normAutofit lnSpcReduction="10000"/>
          </a:bodyPr>
          <a:lstStyle/>
          <a:p>
            <a:endParaRPr lang="zh-TW" altLang="en-US"/>
          </a:p>
        </p:txBody>
      </p:sp>
      <p:sp>
        <p:nvSpPr>
          <p:cNvPr id="4" name="文字版面配置區 3">
            <a:extLst>
              <a:ext uri="{FF2B5EF4-FFF2-40B4-BE49-F238E27FC236}">
                <a16:creationId xmlns:a16="http://schemas.microsoft.com/office/drawing/2014/main" id="{4801E54E-9A44-43A1-9708-D752AF2B89AD}"/>
              </a:ext>
            </a:extLst>
          </p:cNvPr>
          <p:cNvSpPr>
            <a:spLocks noGrp="1"/>
          </p:cNvSpPr>
          <p:nvPr>
            <p:ph type="body" sz="quarter" idx="14"/>
          </p:nvPr>
        </p:nvSpPr>
        <p:spPr>
          <a:xfrm>
            <a:off x="502268" y="1094243"/>
            <a:ext cx="11369691" cy="5272268"/>
          </a:xfrm>
        </p:spPr>
        <p:txBody>
          <a:bodyPr>
            <a:normAutofit/>
          </a:bodyPr>
          <a:lstStyle/>
          <a:p>
            <a:r>
              <a:rPr lang="en-US" altLang="zh-TW" sz="2000" dirty="0"/>
              <a:t>Based on the analyses conducted in this study, the factors that possibly contributed to the intensification of Typhoon </a:t>
            </a:r>
            <a:r>
              <a:rPr lang="en-US" altLang="zh-TW" sz="2000" dirty="0" err="1"/>
              <a:t>Chanthu</a:t>
            </a:r>
            <a:r>
              <a:rPr lang="en-US" altLang="zh-TW" sz="2000" dirty="0"/>
              <a:t> are:</a:t>
            </a:r>
          </a:p>
          <a:p>
            <a:pPr lvl="1"/>
            <a:r>
              <a:rPr lang="en-US" altLang="zh-TW" dirty="0">
                <a:solidFill>
                  <a:srgbClr val="0000FF"/>
                </a:solidFill>
                <a:latin typeface="+mn-lt"/>
              </a:rPr>
              <a:t>Terrain-induced boundary inflow south of the TC</a:t>
            </a:r>
          </a:p>
          <a:p>
            <a:pPr lvl="2"/>
            <a:r>
              <a:rPr lang="en-US" altLang="zh-TW" dirty="0"/>
              <a:t>The terrain-induced boundary inflow and the primary circulation of the TC may potentially converge in the southeastern quadrant of the TC’s eyewall within the boundary layer, subsequently enhancing the convection on the </a:t>
            </a:r>
            <a:r>
              <a:rPr lang="en-US" altLang="zh-TW" dirty="0" err="1"/>
              <a:t>downshear</a:t>
            </a:r>
            <a:r>
              <a:rPr lang="en-US" altLang="zh-TW" dirty="0"/>
              <a:t> side of the TC.</a:t>
            </a:r>
            <a:endParaRPr lang="en-US" altLang="zh-TW" dirty="0">
              <a:solidFill>
                <a:srgbClr val="0000FF"/>
              </a:solidFill>
              <a:latin typeface="+mn-lt"/>
            </a:endParaRPr>
          </a:p>
          <a:p>
            <a:pPr lvl="1"/>
            <a:r>
              <a:rPr lang="en-US" altLang="zh-TW" dirty="0">
                <a:solidFill>
                  <a:srgbClr val="0000FF"/>
                </a:solidFill>
                <a:latin typeface="+mn-lt"/>
              </a:rPr>
              <a:t>UL-pointing low-level flow</a:t>
            </a:r>
          </a:p>
          <a:p>
            <a:pPr lvl="2"/>
            <a:r>
              <a:rPr lang="en-US" altLang="zh-TW" dirty="0"/>
              <a:t>The directions of VWS and low-level flow are </a:t>
            </a:r>
            <a:r>
              <a:rPr lang="en-US" altLang="zh-TW" dirty="0" err="1"/>
              <a:t>counteraligned</a:t>
            </a:r>
            <a:r>
              <a:rPr lang="en-US" altLang="zh-TW" dirty="0"/>
              <a:t>, surface heat fluxes can be enhanced on the </a:t>
            </a:r>
            <a:r>
              <a:rPr lang="en-US" altLang="zh-TW" dirty="0" err="1"/>
              <a:t>downshear</a:t>
            </a:r>
            <a:r>
              <a:rPr lang="en-US" altLang="zh-TW" dirty="0"/>
              <a:t> side, offsetting the ventilation effect in the UL quadrant.</a:t>
            </a:r>
            <a:endParaRPr lang="en-US" altLang="zh-TW" dirty="0">
              <a:latin typeface="+mn-lt"/>
            </a:endParaRPr>
          </a:p>
          <a:p>
            <a:pPr lvl="1"/>
            <a:r>
              <a:rPr lang="en-US" altLang="zh-TW" dirty="0">
                <a:solidFill>
                  <a:srgbClr val="0000FF"/>
                </a:solidFill>
                <a:latin typeface="+mn-lt"/>
              </a:rPr>
              <a:t>Weak upper-level VWS</a:t>
            </a:r>
          </a:p>
          <a:p>
            <a:pPr lvl="2"/>
            <a:r>
              <a:rPr lang="en-US" altLang="zh-TW" dirty="0"/>
              <a:t>Stronger upper-level VWS hampers TC intensification by weakening the warm core through ventilation in the middle-upper troposphere.</a:t>
            </a:r>
            <a:endParaRPr lang="en-US" altLang="zh-TW" dirty="0">
              <a:solidFill>
                <a:srgbClr val="0000FF"/>
              </a:solidFill>
              <a:latin typeface="+mn-lt"/>
            </a:endParaRPr>
          </a:p>
        </p:txBody>
      </p:sp>
    </p:spTree>
    <p:extLst>
      <p:ext uri="{BB962C8B-B14F-4D97-AF65-F5344CB8AC3E}">
        <p14:creationId xmlns:p14="http://schemas.microsoft.com/office/powerpoint/2010/main" val="48644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4"/>
          <p:cNvSpPr>
            <a:spLocks noGrp="1"/>
          </p:cNvSpPr>
          <p:nvPr>
            <p:ph type="body" sz="quarter" idx="12"/>
          </p:nvPr>
        </p:nvSpPr>
        <p:spPr/>
        <p:txBody>
          <a:bodyPr/>
          <a:lstStyle/>
          <a:p>
            <a:r>
              <a:rPr lang="en-US" altLang="zh-TW" dirty="0"/>
              <a:t>TY </a:t>
            </a:r>
            <a:r>
              <a:rPr lang="en-US" altLang="zh-TW" dirty="0" err="1"/>
              <a:t>Chanthu</a:t>
            </a:r>
            <a:r>
              <a:rPr lang="en-US" altLang="zh-TW" dirty="0"/>
              <a:t> (2021) – real-time intensity</a:t>
            </a:r>
            <a:endParaRPr lang="zh-TW" altLang="en-US" dirty="0"/>
          </a:p>
        </p:txBody>
      </p:sp>
      <p:sp>
        <p:nvSpPr>
          <p:cNvPr id="3" name="文字版面配置區 2">
            <a:extLst>
              <a:ext uri="{FF2B5EF4-FFF2-40B4-BE49-F238E27FC236}">
                <a16:creationId xmlns:a16="http://schemas.microsoft.com/office/drawing/2014/main" id="{A77263F4-6195-417A-AB2D-54FC3C6E1A23}"/>
              </a:ext>
            </a:extLst>
          </p:cNvPr>
          <p:cNvSpPr>
            <a:spLocks noGrp="1"/>
          </p:cNvSpPr>
          <p:nvPr>
            <p:ph type="body" sz="quarter" idx="13"/>
          </p:nvPr>
        </p:nvSpPr>
        <p:spPr/>
        <p:txBody>
          <a:bodyPr>
            <a:normAutofit lnSpcReduction="10000"/>
          </a:bodyPr>
          <a:lstStyle/>
          <a:p>
            <a:endParaRPr lang="zh-TW" altLang="en-US" dirty="0"/>
          </a:p>
        </p:txBody>
      </p:sp>
      <p:pic>
        <p:nvPicPr>
          <p:cNvPr id="8" name="圖片 7">
            <a:extLst>
              <a:ext uri="{FF2B5EF4-FFF2-40B4-BE49-F238E27FC236}">
                <a16:creationId xmlns:a16="http://schemas.microsoft.com/office/drawing/2014/main" id="{DE2BBFB0-C02C-4E11-9458-7302E3AD7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31" y="596960"/>
            <a:ext cx="7172325" cy="4629150"/>
          </a:xfrm>
          <a:prstGeom prst="rect">
            <a:avLst/>
          </a:prstGeom>
        </p:spPr>
      </p:pic>
      <p:pic>
        <p:nvPicPr>
          <p:cNvPr id="71" name="圖片 70">
            <a:extLst>
              <a:ext uri="{FF2B5EF4-FFF2-40B4-BE49-F238E27FC236}">
                <a16:creationId xmlns:a16="http://schemas.microsoft.com/office/drawing/2014/main" id="{F8ECBCDC-032A-4404-98FA-EB4A5E411B0B}"/>
              </a:ext>
            </a:extLst>
          </p:cNvPr>
          <p:cNvPicPr>
            <a:picLocks noChangeAspect="1"/>
          </p:cNvPicPr>
          <p:nvPr/>
        </p:nvPicPr>
        <p:blipFill rotWithShape="1">
          <a:blip r:embed="rId3">
            <a:extLst>
              <a:ext uri="{28A0092B-C50C-407E-A947-70E740481C1C}">
                <a14:useLocalDpi xmlns:a14="http://schemas.microsoft.com/office/drawing/2010/main" val="0"/>
              </a:ext>
            </a:extLst>
          </a:blip>
          <a:srcRect l="20153" t="38920" r="57080" b="29737"/>
          <a:stretch/>
        </p:blipFill>
        <p:spPr>
          <a:xfrm>
            <a:off x="2117718" y="1993131"/>
            <a:ext cx="2244122" cy="1994072"/>
          </a:xfrm>
          <a:prstGeom prst="rect">
            <a:avLst/>
          </a:prstGeom>
          <a:ln>
            <a:noFill/>
          </a:ln>
          <a:effectLst>
            <a:outerShdw blurRad="190500" algn="tl" rotWithShape="0">
              <a:srgbClr val="000000">
                <a:alpha val="70000"/>
              </a:srgbClr>
            </a:outerShdw>
          </a:effectLst>
        </p:spPr>
      </p:pic>
      <p:graphicFrame>
        <p:nvGraphicFramePr>
          <p:cNvPr id="42" name="表格 41">
            <a:extLst>
              <a:ext uri="{FF2B5EF4-FFF2-40B4-BE49-F238E27FC236}">
                <a16:creationId xmlns:a16="http://schemas.microsoft.com/office/drawing/2014/main" id="{EED64328-E879-4C77-8AF1-A0F7443AF8F2}"/>
              </a:ext>
            </a:extLst>
          </p:cNvPr>
          <p:cNvGraphicFramePr>
            <a:graphicFrameLocks noGrp="1"/>
          </p:cNvGraphicFramePr>
          <p:nvPr>
            <p:extLst>
              <p:ext uri="{D42A27DB-BD31-4B8C-83A1-F6EECF244321}">
                <p14:modId xmlns:p14="http://schemas.microsoft.com/office/powerpoint/2010/main" val="3273494959"/>
              </p:ext>
            </p:extLst>
          </p:nvPr>
        </p:nvGraphicFramePr>
        <p:xfrm>
          <a:off x="6970504" y="999435"/>
          <a:ext cx="4794773" cy="5348724"/>
        </p:xfrm>
        <a:graphic>
          <a:graphicData uri="http://schemas.openxmlformats.org/drawingml/2006/table">
            <a:tbl>
              <a:tblPr>
                <a:tableStyleId>{5C22544A-7EE6-4342-B048-85BDC9FD1C3A}</a:tableStyleId>
              </a:tblPr>
              <a:tblGrid>
                <a:gridCol w="795729">
                  <a:extLst>
                    <a:ext uri="{9D8B030D-6E8A-4147-A177-3AD203B41FA5}">
                      <a16:colId xmlns:a16="http://schemas.microsoft.com/office/drawing/2014/main" val="757644347"/>
                    </a:ext>
                  </a:extLst>
                </a:gridCol>
                <a:gridCol w="571292">
                  <a:extLst>
                    <a:ext uri="{9D8B030D-6E8A-4147-A177-3AD203B41FA5}">
                      <a16:colId xmlns:a16="http://schemas.microsoft.com/office/drawing/2014/main" val="3682107466"/>
                    </a:ext>
                  </a:extLst>
                </a:gridCol>
                <a:gridCol w="571292">
                  <a:extLst>
                    <a:ext uri="{9D8B030D-6E8A-4147-A177-3AD203B41FA5}">
                      <a16:colId xmlns:a16="http://schemas.microsoft.com/office/drawing/2014/main" val="3396229285"/>
                    </a:ext>
                  </a:extLst>
                </a:gridCol>
                <a:gridCol w="571292">
                  <a:extLst>
                    <a:ext uri="{9D8B030D-6E8A-4147-A177-3AD203B41FA5}">
                      <a16:colId xmlns:a16="http://schemas.microsoft.com/office/drawing/2014/main" val="2557218797"/>
                    </a:ext>
                  </a:extLst>
                </a:gridCol>
                <a:gridCol w="571292">
                  <a:extLst>
                    <a:ext uri="{9D8B030D-6E8A-4147-A177-3AD203B41FA5}">
                      <a16:colId xmlns:a16="http://schemas.microsoft.com/office/drawing/2014/main" val="376327867"/>
                    </a:ext>
                  </a:extLst>
                </a:gridCol>
                <a:gridCol w="571292">
                  <a:extLst>
                    <a:ext uri="{9D8B030D-6E8A-4147-A177-3AD203B41FA5}">
                      <a16:colId xmlns:a16="http://schemas.microsoft.com/office/drawing/2014/main" val="2417279492"/>
                    </a:ext>
                  </a:extLst>
                </a:gridCol>
                <a:gridCol w="571292">
                  <a:extLst>
                    <a:ext uri="{9D8B030D-6E8A-4147-A177-3AD203B41FA5}">
                      <a16:colId xmlns:a16="http://schemas.microsoft.com/office/drawing/2014/main" val="1663080344"/>
                    </a:ext>
                  </a:extLst>
                </a:gridCol>
                <a:gridCol w="571292">
                  <a:extLst>
                    <a:ext uri="{9D8B030D-6E8A-4147-A177-3AD203B41FA5}">
                      <a16:colId xmlns:a16="http://schemas.microsoft.com/office/drawing/2014/main" val="2323703053"/>
                    </a:ext>
                  </a:extLst>
                </a:gridCol>
              </a:tblGrid>
              <a:tr h="189189">
                <a:tc gridSpan="2">
                  <a:txBody>
                    <a:bodyPr/>
                    <a:lstStyle/>
                    <a:p>
                      <a:pPr algn="ctr" fontAlgn="b"/>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UTC</a:t>
                      </a:r>
                    </a:p>
                  </a:txBody>
                  <a:tcPr marL="9009" marR="9009" marT="9009" marB="0" anchor="b">
                    <a:lnR w="12700" cap="flat" cmpd="sng" algn="ctr">
                      <a:solidFill>
                        <a:schemeClr val="tx1"/>
                      </a:solidFill>
                      <a:prstDash val="solid"/>
                      <a:round/>
                      <a:headEnd type="none" w="med" len="med"/>
                      <a:tailEnd type="none" w="med" len="med"/>
                    </a:lnR>
                  </a:tcPr>
                </a:tc>
                <a:tc hMerge="1">
                  <a:txBody>
                    <a:bodyPr/>
                    <a:lstStyle/>
                    <a:p>
                      <a:pPr algn="ctr" fontAlgn="b"/>
                      <a:endParaRPr lang="en-US" altLang="zh-TW"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gridSpan="2">
                  <a:txBody>
                    <a:bodyPr/>
                    <a:lstStyle/>
                    <a:p>
                      <a:pPr algn="ctr" fontAlgn="b"/>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CWB</a:t>
                      </a:r>
                    </a:p>
                  </a:txBody>
                  <a:tcPr marL="9009" marR="9009" marT="900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fontAlgn="b"/>
                      <a:endParaRPr lang="en-US" altLang="zh-TW" sz="1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gridSpan="2">
                  <a:txBody>
                    <a:bodyPr/>
                    <a:lstStyle/>
                    <a:p>
                      <a:pPr algn="ctr" fontAlgn="b"/>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JMA</a:t>
                      </a:r>
                    </a:p>
                  </a:txBody>
                  <a:tcPr marL="9009" marR="9009" marT="9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r" fontAlgn="b"/>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gridSpan="2">
                  <a:txBody>
                    <a:bodyPr/>
                    <a:lstStyle/>
                    <a:p>
                      <a:pPr algn="ctr" fontAlgn="b"/>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ADT</a:t>
                      </a:r>
                    </a:p>
                  </a:txBody>
                  <a:tcPr marL="9009" marR="9009" marT="9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fontAlgn="b"/>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51529447"/>
                  </a:ext>
                </a:extLst>
              </a:tr>
              <a:tr h="189189">
                <a:tc>
                  <a:txBody>
                    <a:bodyPr/>
                    <a:lstStyle/>
                    <a:p>
                      <a:pPr algn="ctr" fontAlgn="b"/>
                      <a:r>
                        <a:rPr lang="en-US" altLang="zh-TW" sz="1400" u="none" strike="noStrike" dirty="0">
                          <a:effectLst/>
                        </a:rPr>
                        <a:t>2021/9/10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00:00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925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53</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935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940.3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a:solidFill>
                            <a:schemeClr val="dk1"/>
                          </a:solidFill>
                          <a:effectLst/>
                          <a:latin typeface="+mn-lt"/>
                          <a:ea typeface="+mn-ea"/>
                          <a:cs typeface="+mn-cs"/>
                        </a:rPr>
                        <a:t>104.6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68954200"/>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03:00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925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53</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935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918.6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a:solidFill>
                            <a:schemeClr val="dk1"/>
                          </a:solidFill>
                          <a:effectLst/>
                          <a:latin typeface="+mn-lt"/>
                          <a:ea typeface="+mn-ea"/>
                          <a:cs typeface="+mn-cs"/>
                        </a:rPr>
                        <a:t>124.6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13373193"/>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06:00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915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58</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925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912.7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a:solidFill>
                            <a:schemeClr val="dk1"/>
                          </a:solidFill>
                          <a:effectLst/>
                          <a:latin typeface="+mn-lt"/>
                          <a:ea typeface="+mn-ea"/>
                          <a:cs typeface="+mn-cs"/>
                        </a:rPr>
                        <a:t>129.6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5157866"/>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09:00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915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58</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920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884.6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152.0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51775395"/>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12:00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915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58</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910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60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884.5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152.0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58212707"/>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15:00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915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58</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905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60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880.5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155.0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25365162"/>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dirty="0">
                          <a:effectLst/>
                        </a:rPr>
                        <a:t>18:00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915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en-US" altLang="zh-TW" sz="1400" u="none" strike="noStrike" dirty="0">
                          <a:effectLst/>
                        </a:rPr>
                        <a:t>58</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pPr algn="ctr" fontAlgn="ctr"/>
                      <a:r>
                        <a:rPr lang="en-US" altLang="zh-TW" sz="1400" u="none" strike="noStrike">
                          <a:effectLst/>
                        </a:rPr>
                        <a:t>905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60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880.4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155.0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83869481"/>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21:00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920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905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60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880.3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155.0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7670046"/>
                  </a:ext>
                </a:extLst>
              </a:tr>
              <a:tr h="189189">
                <a:tc>
                  <a:txBody>
                    <a:bodyPr/>
                    <a:lstStyle/>
                    <a:p>
                      <a:pPr algn="ctr" fontAlgn="b"/>
                      <a:r>
                        <a:rPr lang="en-US" altLang="zh-TW" sz="1400" u="none" strike="noStrike">
                          <a:effectLst/>
                        </a:rPr>
                        <a:t>2021/9/11</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00:00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925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51</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dirty="0">
                          <a:effectLst/>
                        </a:rPr>
                        <a:t>905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en-US" altLang="zh-TW" sz="1400" u="none" strike="noStrike" dirty="0">
                          <a:effectLst/>
                        </a:rPr>
                        <a:t>60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pPr algn="ctr" fontAlgn="ctr"/>
                      <a:r>
                        <a:rPr lang="en-US" altLang="zh-TW" sz="1400" u="none" strike="noStrike" kern="1200">
                          <a:solidFill>
                            <a:schemeClr val="dk1"/>
                          </a:solidFill>
                          <a:effectLst/>
                          <a:latin typeface="+mn-lt"/>
                          <a:ea typeface="+mn-ea"/>
                          <a:cs typeface="+mn-cs"/>
                        </a:rPr>
                        <a:t>884</a:t>
                      </a:r>
                    </a:p>
                  </a:txBody>
                  <a:tcPr marL="9525" marR="9525" marT="9525" marB="0" anchor="ctr">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ctr"/>
                      <a:r>
                        <a:rPr lang="en-US" altLang="zh-TW" sz="1400" u="none" strike="noStrike" kern="1200" dirty="0">
                          <a:solidFill>
                            <a:schemeClr val="dk1"/>
                          </a:solidFill>
                          <a:effectLst/>
                          <a:latin typeface="+mn-lt"/>
                          <a:ea typeface="+mn-ea"/>
                          <a:cs typeface="+mn-cs"/>
                        </a:rPr>
                        <a:t>152.0</a:t>
                      </a:r>
                    </a:p>
                  </a:txBody>
                  <a:tcPr marL="9525" marR="9525" marT="9525" marB="0" anchor="ctr">
                    <a:lnR w="12700" cap="flat" cmpd="sng" algn="ctr">
                      <a:solidFill>
                        <a:schemeClr val="tx1"/>
                      </a:solidFill>
                      <a:prstDash val="solid"/>
                      <a:round/>
                      <a:headEnd type="none" w="med" len="med"/>
                      <a:tailEnd type="none" w="med" len="med"/>
                    </a:lnR>
                    <a:solidFill>
                      <a:schemeClr val="accent2">
                        <a:lumMod val="60000"/>
                        <a:lumOff val="40000"/>
                      </a:schemeClr>
                    </a:solidFill>
                  </a:tcPr>
                </a:tc>
                <a:extLst>
                  <a:ext uri="{0D108BD9-81ED-4DB2-BD59-A6C34878D82A}">
                    <a16:rowId xmlns:a16="http://schemas.microsoft.com/office/drawing/2014/main" val="3589828996"/>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03:00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930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48</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910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905.5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a:solidFill>
                            <a:schemeClr val="dk1"/>
                          </a:solidFill>
                          <a:effectLst/>
                          <a:latin typeface="+mn-lt"/>
                          <a:ea typeface="+mn-ea"/>
                          <a:cs typeface="+mn-cs"/>
                        </a:rPr>
                        <a:t>134.8</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47149101"/>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06:00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930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48</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910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911.8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129.6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26193295"/>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09:00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910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917.5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a:solidFill>
                            <a:schemeClr val="dk1"/>
                          </a:solidFill>
                          <a:effectLst/>
                          <a:latin typeface="+mn-lt"/>
                          <a:ea typeface="+mn-ea"/>
                          <a:cs typeface="+mn-cs"/>
                        </a:rPr>
                        <a:t>124.6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29613551"/>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12:00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45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920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925.1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a:solidFill>
                            <a:schemeClr val="dk1"/>
                          </a:solidFill>
                          <a:effectLst/>
                          <a:latin typeface="+mn-lt"/>
                          <a:ea typeface="+mn-ea"/>
                          <a:cs typeface="+mn-cs"/>
                        </a:rPr>
                        <a:t>117.4</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71830385"/>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15:00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940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solidFill>
                      <a:schemeClr val="accent1">
                        <a:lumMod val="60000"/>
                        <a:lumOff val="40000"/>
                      </a:schemeClr>
                    </a:solidFil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algn="ctr" fontAlgn="ctr"/>
                      <a:r>
                        <a:rPr lang="en-US" altLang="zh-TW" sz="1400" u="none" strike="noStrike" dirty="0">
                          <a:effectLst/>
                        </a:rPr>
                        <a:t>920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solidFill>
                      <a:schemeClr val="accent1">
                        <a:lumMod val="60000"/>
                        <a:lumOff val="40000"/>
                      </a:schemeClr>
                    </a:solidFill>
                  </a:tcPr>
                </a:tc>
                <a:tc>
                  <a:txBody>
                    <a:bodyPr/>
                    <a:lstStyle/>
                    <a:p>
                      <a:pPr algn="ctr" fontAlgn="b"/>
                      <a:r>
                        <a:rPr lang="en-US" altLang="zh-TW" sz="1400" u="none" strike="noStrike" dirty="0">
                          <a:effectLst/>
                        </a:rPr>
                        <a:t>55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algn="ctr" fontAlgn="ctr"/>
                      <a:r>
                        <a:rPr lang="en-US" altLang="zh-TW" sz="1400" u="none" strike="noStrike" kern="1200">
                          <a:solidFill>
                            <a:schemeClr val="dk1"/>
                          </a:solidFill>
                          <a:effectLst/>
                          <a:latin typeface="+mn-lt"/>
                          <a:ea typeface="+mn-ea"/>
                          <a:cs typeface="+mn-cs"/>
                        </a:rPr>
                        <a:t>933.2</a:t>
                      </a:r>
                    </a:p>
                  </a:txBody>
                  <a:tcPr marL="9525" marR="9525" marT="9525" marB="0" anchor="ctr">
                    <a:lnL w="12700" cap="flat" cmpd="sng" algn="ctr">
                      <a:solidFill>
                        <a:schemeClr val="tx1"/>
                      </a:solidFill>
                      <a:prstDash val="solid"/>
                      <a:round/>
                      <a:headEnd type="none" w="med" len="med"/>
                      <a:tailEnd type="none" w="med" len="med"/>
                    </a:lnL>
                    <a:solidFill>
                      <a:schemeClr val="accent1">
                        <a:lumMod val="60000"/>
                        <a:lumOff val="40000"/>
                      </a:schemeClr>
                    </a:solidFill>
                  </a:tcPr>
                </a:tc>
                <a:tc>
                  <a:txBody>
                    <a:bodyPr/>
                    <a:lstStyle/>
                    <a:p>
                      <a:pPr algn="ctr" fontAlgn="ctr"/>
                      <a:r>
                        <a:rPr lang="en-US" altLang="zh-TW" sz="1400" u="none" strike="noStrike" kern="1200" dirty="0">
                          <a:solidFill>
                            <a:schemeClr val="dk1"/>
                          </a:solidFill>
                          <a:effectLst/>
                          <a:latin typeface="+mn-lt"/>
                          <a:ea typeface="+mn-ea"/>
                          <a:cs typeface="+mn-cs"/>
                        </a:rPr>
                        <a:t>109.8</a:t>
                      </a:r>
                    </a:p>
                  </a:txBody>
                  <a:tcPr marL="9525" marR="9525" marT="9525" marB="0" anchor="ctr">
                    <a:lnR w="12700" cap="flat" cmpd="sng" algn="ctr">
                      <a:solidFill>
                        <a:schemeClr val="tx1"/>
                      </a:solidFill>
                      <a:prstDash val="solid"/>
                      <a:round/>
                      <a:headEnd type="none" w="med" len="med"/>
                      <a:tailEnd type="none" w="med" len="med"/>
                    </a:lnR>
                    <a:solidFill>
                      <a:schemeClr val="accent1">
                        <a:lumMod val="60000"/>
                        <a:lumOff val="40000"/>
                      </a:schemeClr>
                    </a:solidFill>
                  </a:tcPr>
                </a:tc>
                <a:extLst>
                  <a:ext uri="{0D108BD9-81ED-4DB2-BD59-A6C34878D82A}">
                    <a16:rowId xmlns:a16="http://schemas.microsoft.com/office/drawing/2014/main" val="2025453290"/>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18:00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935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50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938.7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104.6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0108778"/>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21:00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935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a:solidFill>
                            <a:schemeClr val="dk1"/>
                          </a:solidFill>
                          <a:effectLst/>
                          <a:latin typeface="+mn-lt"/>
                          <a:ea typeface="+mn-ea"/>
                          <a:cs typeface="+mn-cs"/>
                        </a:rPr>
                        <a:t>938.5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104.6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717973"/>
                  </a:ext>
                </a:extLst>
              </a:tr>
              <a:tr h="189189">
                <a:tc>
                  <a:txBody>
                    <a:bodyPr/>
                    <a:lstStyle/>
                    <a:p>
                      <a:pPr algn="ctr" fontAlgn="b"/>
                      <a:r>
                        <a:rPr lang="en-US" altLang="zh-TW" sz="1400" u="none" strike="noStrike">
                          <a:effectLst/>
                        </a:rPr>
                        <a:t>2021/9/12</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00:00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935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943.8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a:solidFill>
                            <a:schemeClr val="dk1"/>
                          </a:solidFill>
                          <a:effectLst/>
                          <a:latin typeface="+mn-lt"/>
                          <a:ea typeface="+mn-ea"/>
                          <a:cs typeface="+mn-cs"/>
                        </a:rPr>
                        <a:t>99.6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77168115"/>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03:00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50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943.5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99.6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42623702"/>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06:00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950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943.3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99.6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6501360"/>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09:00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955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45</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960.8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82.2</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50447597"/>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12:00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945</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43</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960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960.6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82.2</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03560465"/>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15:00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a:effectLst/>
                        </a:rPr>
                        <a:t>950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960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a:effectLst/>
                        </a:rPr>
                        <a:t>40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960.4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82.2</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5781659"/>
                  </a:ext>
                </a:extLst>
              </a:tr>
              <a:tr h="189189">
                <a:tc>
                  <a:txBody>
                    <a:bodyPr/>
                    <a:lstStyle/>
                    <a:p>
                      <a:pPr algn="ctr" fontAlgn="b"/>
                      <a:endParaRPr lang="zh-TW" altLang="en-US"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tc>
                <a:tc>
                  <a:txBody>
                    <a:bodyPr/>
                    <a:lstStyle/>
                    <a:p>
                      <a:pPr algn="ctr" fontAlgn="b"/>
                      <a:r>
                        <a:rPr lang="en-US" altLang="zh-TW" sz="1400" u="none" strike="noStrike">
                          <a:effectLst/>
                        </a:rPr>
                        <a:t>18:00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b"/>
                      <a:r>
                        <a:rPr lang="en-US" altLang="zh-TW" sz="1400" u="none" strike="noStrike" dirty="0">
                          <a:effectLst/>
                        </a:rPr>
                        <a:t>950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a:effectLst/>
                        </a:rPr>
                        <a:t>960</a:t>
                      </a:r>
                      <a:endParaRPr lang="en-US" altLang="zh-TW" sz="1400" b="0" i="0" u="none" strike="noStrike">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ctr">
                    <a:lnL w="12700" cap="flat" cmpd="sng" algn="ctr">
                      <a:solidFill>
                        <a:schemeClr val="tx1"/>
                      </a:solidFill>
                      <a:prstDash val="solid"/>
                      <a:round/>
                      <a:headEnd type="none" w="med" len="med"/>
                      <a:tailEnd type="none" w="med" len="med"/>
                    </a:lnL>
                  </a:tcPr>
                </a:tc>
                <a:tc>
                  <a:txBody>
                    <a:bodyPr/>
                    <a:lstStyle/>
                    <a:p>
                      <a:pPr algn="ctr" fontAlgn="b"/>
                      <a:r>
                        <a:rPr lang="en-US" altLang="zh-TW" sz="1400" u="none" strike="noStrike" dirty="0">
                          <a:effectLst/>
                        </a:rPr>
                        <a:t>40</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009" marR="9009" marT="9009" marB="0" anchor="b">
                    <a:lnR w="12700" cap="flat" cmpd="sng" algn="ctr">
                      <a:solidFill>
                        <a:schemeClr val="tx1"/>
                      </a:solidFill>
                      <a:prstDash val="solid"/>
                      <a:round/>
                      <a:headEnd type="none" w="med" len="med"/>
                      <a:tailEnd type="none" w="med" len="med"/>
                    </a:lnR>
                  </a:tcPr>
                </a:tc>
                <a:tc>
                  <a:txBody>
                    <a:bodyPr/>
                    <a:lstStyle/>
                    <a:p>
                      <a:pPr algn="ctr" fontAlgn="ctr"/>
                      <a:r>
                        <a:rPr lang="en-US" altLang="zh-TW" sz="1400" u="none" strike="noStrike" kern="1200" dirty="0">
                          <a:solidFill>
                            <a:schemeClr val="dk1"/>
                          </a:solidFill>
                          <a:effectLst/>
                          <a:latin typeface="+mn-lt"/>
                          <a:ea typeface="+mn-ea"/>
                          <a:cs typeface="+mn-cs"/>
                        </a:rPr>
                        <a:t>967.0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n-US" altLang="zh-TW" sz="1400" u="none" strike="noStrike" kern="1200" dirty="0">
                          <a:solidFill>
                            <a:schemeClr val="dk1"/>
                          </a:solidFill>
                          <a:effectLst/>
                          <a:latin typeface="+mn-lt"/>
                          <a:ea typeface="+mn-ea"/>
                          <a:cs typeface="+mn-cs"/>
                        </a:rPr>
                        <a:t>74.6</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4659801"/>
                  </a:ext>
                </a:extLst>
              </a:tr>
            </a:tbl>
          </a:graphicData>
        </a:graphic>
      </p:graphicFrame>
      <p:cxnSp>
        <p:nvCxnSpPr>
          <p:cNvPr id="45" name="直線單箭頭接點 44">
            <a:extLst>
              <a:ext uri="{FF2B5EF4-FFF2-40B4-BE49-F238E27FC236}">
                <a16:creationId xmlns:a16="http://schemas.microsoft.com/office/drawing/2014/main" id="{9F35AA00-3670-4674-9FD8-CA28AD2EBD8D}"/>
              </a:ext>
            </a:extLst>
          </p:cNvPr>
          <p:cNvCxnSpPr>
            <a:cxnSpLocks/>
            <a:stCxn id="7" idx="3"/>
            <a:endCxn id="53" idx="1"/>
          </p:cNvCxnSpPr>
          <p:nvPr/>
        </p:nvCxnSpPr>
        <p:spPr>
          <a:xfrm>
            <a:off x="3025775" y="3107923"/>
            <a:ext cx="1336065" cy="4097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文字方塊 52">
            <a:extLst>
              <a:ext uri="{FF2B5EF4-FFF2-40B4-BE49-F238E27FC236}">
                <a16:creationId xmlns:a16="http://schemas.microsoft.com/office/drawing/2014/main" id="{0982474B-004B-4C2E-A673-312A11802350}"/>
              </a:ext>
            </a:extLst>
          </p:cNvPr>
          <p:cNvSpPr txBox="1"/>
          <p:nvPr/>
        </p:nvSpPr>
        <p:spPr>
          <a:xfrm>
            <a:off x="4361840" y="3333037"/>
            <a:ext cx="2473434" cy="369332"/>
          </a:xfrm>
          <a:prstGeom prst="rect">
            <a:avLst/>
          </a:prstGeom>
          <a:noFill/>
        </p:spPr>
        <p:txBody>
          <a:bodyPr wrap="none" rtlCol="0" anchor="ctr">
            <a:spAutoFit/>
          </a:bodyPr>
          <a:lstStyle/>
          <a:p>
            <a:pPr algn="l"/>
            <a:r>
              <a:rPr lang="en-US" altLang="zh-TW" b="1" dirty="0">
                <a:latin typeface="微軟正黑體" panose="020B0604030504040204" pitchFamily="34" charset="-120"/>
                <a:ea typeface="微軟正黑體" panose="020B0604030504040204" pitchFamily="34" charset="-120"/>
              </a:rPr>
              <a:t>Rapid intensification</a:t>
            </a:r>
            <a:endParaRPr lang="zh-TW" altLang="en-US" b="1" dirty="0" err="1">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2EC30A8E-D4D9-42F2-812F-59EA6DDBB8FE}"/>
              </a:ext>
            </a:extLst>
          </p:cNvPr>
          <p:cNvSpPr/>
          <p:nvPr/>
        </p:nvSpPr>
        <p:spPr>
          <a:xfrm>
            <a:off x="8348723" y="1219756"/>
            <a:ext cx="3420000" cy="20041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TW" sz="3200" b="1" dirty="0">
                <a:ln>
                  <a:solidFill>
                    <a:srgbClr val="FF0000"/>
                  </a:solidFill>
                </a:ln>
                <a:solidFill>
                  <a:srgbClr val="FF0000">
                    <a:alpha val="40000"/>
                  </a:srgbClr>
                </a:solidFill>
              </a:rPr>
              <a:t>intensification</a:t>
            </a:r>
            <a:endParaRPr lang="zh-TW" altLang="en-US" b="1" dirty="0">
              <a:ln>
                <a:solidFill>
                  <a:srgbClr val="FF0000"/>
                </a:solidFill>
              </a:ln>
              <a:solidFill>
                <a:srgbClr val="FF0000">
                  <a:alpha val="40000"/>
                </a:srgbClr>
              </a:solidFill>
            </a:endParaRPr>
          </a:p>
        </p:txBody>
      </p:sp>
      <p:sp>
        <p:nvSpPr>
          <p:cNvPr id="4" name="矩形 3">
            <a:extLst>
              <a:ext uri="{FF2B5EF4-FFF2-40B4-BE49-F238E27FC236}">
                <a16:creationId xmlns:a16="http://schemas.microsoft.com/office/drawing/2014/main" id="{3B813B28-C759-48EA-B339-ACF4332E95DA}"/>
              </a:ext>
            </a:extLst>
          </p:cNvPr>
          <p:cNvSpPr/>
          <p:nvPr/>
        </p:nvSpPr>
        <p:spPr>
          <a:xfrm>
            <a:off x="8251556" y="6436292"/>
            <a:ext cx="3352200" cy="369332"/>
          </a:xfrm>
          <a:prstGeom prst="rect">
            <a:avLst/>
          </a:prstGeom>
        </p:spPr>
        <p:txBody>
          <a:bodyPr wrap="none">
            <a:spAutoFit/>
          </a:bodyPr>
          <a:lstStyle/>
          <a:p>
            <a:r>
              <a:rPr lang="en-US" altLang="zh-TW" dirty="0"/>
              <a:t>ADT:</a:t>
            </a:r>
            <a:r>
              <a:rPr lang="zh-TW" altLang="en-US" dirty="0"/>
              <a:t> Advanced Dvorak technique</a:t>
            </a:r>
          </a:p>
        </p:txBody>
      </p:sp>
      <p:sp>
        <p:nvSpPr>
          <p:cNvPr id="7" name="手繪多邊形: 圖案 6">
            <a:extLst>
              <a:ext uri="{FF2B5EF4-FFF2-40B4-BE49-F238E27FC236}">
                <a16:creationId xmlns:a16="http://schemas.microsoft.com/office/drawing/2014/main" id="{3FDA6435-3138-4570-ABE5-E6E178B464CB}"/>
              </a:ext>
            </a:extLst>
          </p:cNvPr>
          <p:cNvSpPr/>
          <p:nvPr/>
        </p:nvSpPr>
        <p:spPr>
          <a:xfrm>
            <a:off x="2978150" y="2968223"/>
            <a:ext cx="88906" cy="365125"/>
          </a:xfrm>
          <a:custGeom>
            <a:avLst/>
            <a:gdLst>
              <a:gd name="connsiteX0" fmla="*/ 0 w 88906"/>
              <a:gd name="connsiteY0" fmla="*/ 365125 h 365125"/>
              <a:gd name="connsiteX1" fmla="*/ 28575 w 88906"/>
              <a:gd name="connsiteY1" fmla="*/ 307975 h 365125"/>
              <a:gd name="connsiteX2" fmla="*/ 38100 w 88906"/>
              <a:gd name="connsiteY2" fmla="*/ 231775 h 365125"/>
              <a:gd name="connsiteX3" fmla="*/ 47625 w 88906"/>
              <a:gd name="connsiteY3" fmla="*/ 139700 h 365125"/>
              <a:gd name="connsiteX4" fmla="*/ 88900 w 88906"/>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6" h="365125">
                <a:moveTo>
                  <a:pt x="0" y="365125"/>
                </a:moveTo>
                <a:cubicBezTo>
                  <a:pt x="11112" y="347662"/>
                  <a:pt x="22225" y="330200"/>
                  <a:pt x="28575" y="307975"/>
                </a:cubicBezTo>
                <a:cubicBezTo>
                  <a:pt x="34925" y="285750"/>
                  <a:pt x="34925" y="259821"/>
                  <a:pt x="38100" y="231775"/>
                </a:cubicBezTo>
                <a:cubicBezTo>
                  <a:pt x="41275" y="203729"/>
                  <a:pt x="39158" y="178329"/>
                  <a:pt x="47625" y="139700"/>
                </a:cubicBezTo>
                <a:cubicBezTo>
                  <a:pt x="56092" y="101071"/>
                  <a:pt x="89429" y="20108"/>
                  <a:pt x="88900" y="0"/>
                </a:cubicBezTo>
              </a:path>
            </a:pathLst>
          </a:custGeom>
          <a:solidFill>
            <a:schemeClr val="accent1">
              <a:lumMod val="75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接點 10">
            <a:extLst>
              <a:ext uri="{FF2B5EF4-FFF2-40B4-BE49-F238E27FC236}">
                <a16:creationId xmlns:a16="http://schemas.microsoft.com/office/drawing/2014/main" id="{05D3484B-6FB8-46AD-B835-3EAE7DD1FF4C}"/>
              </a:ext>
            </a:extLst>
          </p:cNvPr>
          <p:cNvCxnSpPr>
            <a:cxnSpLocks/>
            <a:stCxn id="7" idx="4"/>
          </p:cNvCxnSpPr>
          <p:nvPr/>
        </p:nvCxnSpPr>
        <p:spPr>
          <a:xfrm>
            <a:off x="3067050" y="2968223"/>
            <a:ext cx="5281673" cy="672784"/>
          </a:xfrm>
          <a:prstGeom prst="line">
            <a:avLst/>
          </a:prstGeom>
          <a:ln w="285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5F41117A-5675-4B67-82A1-E05487070639}"/>
              </a:ext>
            </a:extLst>
          </p:cNvPr>
          <p:cNvCxnSpPr>
            <a:cxnSpLocks/>
            <a:stCxn id="7" idx="0"/>
          </p:cNvCxnSpPr>
          <p:nvPr/>
        </p:nvCxnSpPr>
        <p:spPr>
          <a:xfrm>
            <a:off x="2978150" y="3333348"/>
            <a:ext cx="5370573" cy="1452408"/>
          </a:xfrm>
          <a:prstGeom prst="line">
            <a:avLst/>
          </a:prstGeom>
          <a:ln w="285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076DEE33-BA8C-4A51-8C3B-00C6D29D7308}"/>
              </a:ext>
            </a:extLst>
          </p:cNvPr>
          <p:cNvSpPr/>
          <p:nvPr/>
        </p:nvSpPr>
        <p:spPr>
          <a:xfrm>
            <a:off x="8348723" y="3648269"/>
            <a:ext cx="3420000" cy="1137487"/>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altLang="zh-TW" sz="3200" b="1" dirty="0">
                <a:ln>
                  <a:solidFill>
                    <a:schemeClr val="accent1">
                      <a:lumMod val="75000"/>
                    </a:schemeClr>
                  </a:solidFill>
                </a:ln>
                <a:solidFill>
                  <a:schemeClr val="accent1">
                    <a:lumMod val="75000"/>
                    <a:alpha val="40000"/>
                  </a:schemeClr>
                </a:solidFill>
              </a:rPr>
              <a:t>Weakening</a:t>
            </a:r>
            <a:endParaRPr lang="zh-TW" altLang="en-US" b="1" dirty="0">
              <a:ln>
                <a:solidFill>
                  <a:schemeClr val="accent1">
                    <a:lumMod val="75000"/>
                  </a:schemeClr>
                </a:solidFill>
              </a:ln>
              <a:solidFill>
                <a:schemeClr val="accent1">
                  <a:lumMod val="75000"/>
                  <a:alpha val="40000"/>
                </a:schemeClr>
              </a:solidFill>
            </a:endParaRPr>
          </a:p>
        </p:txBody>
      </p:sp>
      <p:pic>
        <p:nvPicPr>
          <p:cNvPr id="15" name="圖片 14">
            <a:extLst>
              <a:ext uri="{FF2B5EF4-FFF2-40B4-BE49-F238E27FC236}">
                <a16:creationId xmlns:a16="http://schemas.microsoft.com/office/drawing/2014/main" id="{E08913CE-8484-44E0-B631-983D9C5F6445}"/>
              </a:ext>
            </a:extLst>
          </p:cNvPr>
          <p:cNvPicPr>
            <a:picLocks noChangeAspect="1"/>
          </p:cNvPicPr>
          <p:nvPr/>
        </p:nvPicPr>
        <p:blipFill>
          <a:blip r:embed="rId4"/>
          <a:stretch>
            <a:fillRect/>
          </a:stretch>
        </p:blipFill>
        <p:spPr>
          <a:xfrm>
            <a:off x="5055470" y="4309068"/>
            <a:ext cx="2034036" cy="2520000"/>
          </a:xfrm>
          <a:prstGeom prst="rect">
            <a:avLst/>
          </a:prstGeom>
        </p:spPr>
      </p:pic>
      <p:pic>
        <p:nvPicPr>
          <p:cNvPr id="16" name="圖片 15">
            <a:extLst>
              <a:ext uri="{FF2B5EF4-FFF2-40B4-BE49-F238E27FC236}">
                <a16:creationId xmlns:a16="http://schemas.microsoft.com/office/drawing/2014/main" id="{D4308D2B-0378-44F4-94BF-F2A1DCA389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107" y="4309068"/>
            <a:ext cx="2034035" cy="2520000"/>
          </a:xfrm>
          <a:prstGeom prst="rect">
            <a:avLst/>
          </a:prstGeom>
        </p:spPr>
      </p:pic>
      <p:pic>
        <p:nvPicPr>
          <p:cNvPr id="17" name="圖片 16">
            <a:extLst>
              <a:ext uri="{FF2B5EF4-FFF2-40B4-BE49-F238E27FC236}">
                <a16:creationId xmlns:a16="http://schemas.microsoft.com/office/drawing/2014/main" id="{7934A436-45A6-4601-9BA2-F275A25EC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41" y="4309068"/>
            <a:ext cx="2034037" cy="2520000"/>
          </a:xfrm>
          <a:prstGeom prst="rect">
            <a:avLst/>
          </a:prstGeom>
        </p:spPr>
      </p:pic>
      <p:sp>
        <p:nvSpPr>
          <p:cNvPr id="10" name="文字方塊 9">
            <a:extLst>
              <a:ext uri="{FF2B5EF4-FFF2-40B4-BE49-F238E27FC236}">
                <a16:creationId xmlns:a16="http://schemas.microsoft.com/office/drawing/2014/main" id="{E256438E-CEEE-4E55-83DD-709948B7AC18}"/>
              </a:ext>
            </a:extLst>
          </p:cNvPr>
          <p:cNvSpPr txBox="1"/>
          <p:nvPr/>
        </p:nvSpPr>
        <p:spPr>
          <a:xfrm>
            <a:off x="6345079" y="4574248"/>
            <a:ext cx="716863" cy="369332"/>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1900</a:t>
            </a:r>
            <a:endParaRPr lang="zh-TW" altLang="en-US" dirty="0" err="1">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A6D35EFB-D01B-47DF-B999-B450E91677A0}"/>
              </a:ext>
            </a:extLst>
          </p:cNvPr>
          <p:cNvSpPr txBox="1"/>
          <p:nvPr/>
        </p:nvSpPr>
        <p:spPr>
          <a:xfrm>
            <a:off x="4316705" y="4574248"/>
            <a:ext cx="716863" cy="369332"/>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1520</a:t>
            </a:r>
            <a:endParaRPr lang="zh-TW" altLang="en-US" dirty="0" err="1">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37456B4A-60C3-495C-8C2B-849A91B51E53}"/>
              </a:ext>
            </a:extLst>
          </p:cNvPr>
          <p:cNvSpPr txBox="1"/>
          <p:nvPr/>
        </p:nvSpPr>
        <p:spPr>
          <a:xfrm>
            <a:off x="2279034" y="4574248"/>
            <a:ext cx="716863" cy="369332"/>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zh-TW" dirty="0">
                <a:latin typeface="微軟正黑體" panose="020B0604030504040204" pitchFamily="34" charset="-120"/>
                <a:ea typeface="微軟正黑體" panose="020B0604030504040204" pitchFamily="34" charset="-120"/>
              </a:rPr>
              <a:t>1000</a:t>
            </a:r>
            <a:endParaRPr lang="zh-TW" altLang="en-US" dirty="0" err="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326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3432F4B2-5B1B-4D13-8317-9F8782153551}"/>
              </a:ext>
            </a:extLst>
          </p:cNvPr>
          <p:cNvSpPr>
            <a:spLocks noGrp="1"/>
          </p:cNvSpPr>
          <p:nvPr>
            <p:ph type="body" sz="quarter" idx="12"/>
          </p:nvPr>
        </p:nvSpPr>
        <p:spPr/>
        <p:txBody>
          <a:bodyPr/>
          <a:lstStyle/>
          <a:p>
            <a:endParaRPr lang="zh-TW" altLang="en-US"/>
          </a:p>
        </p:txBody>
      </p:sp>
      <p:sp>
        <p:nvSpPr>
          <p:cNvPr id="3" name="文字版面配置區 2">
            <a:extLst>
              <a:ext uri="{FF2B5EF4-FFF2-40B4-BE49-F238E27FC236}">
                <a16:creationId xmlns:a16="http://schemas.microsoft.com/office/drawing/2014/main" id="{DECB8015-1174-4CFB-8BEE-4EDF274838A3}"/>
              </a:ext>
            </a:extLst>
          </p:cNvPr>
          <p:cNvSpPr>
            <a:spLocks noGrp="1"/>
          </p:cNvSpPr>
          <p:nvPr>
            <p:ph type="body" sz="quarter" idx="13"/>
          </p:nvPr>
        </p:nvSpPr>
        <p:spPr/>
        <p:txBody>
          <a:bodyPr>
            <a:normAutofit lnSpcReduction="10000"/>
          </a:bodyPr>
          <a:lstStyle/>
          <a:p>
            <a:endParaRPr lang="zh-TW" altLang="en-US"/>
          </a:p>
        </p:txBody>
      </p:sp>
      <p:pic>
        <p:nvPicPr>
          <p:cNvPr id="4" name="圖片 3">
            <a:extLst>
              <a:ext uri="{FF2B5EF4-FFF2-40B4-BE49-F238E27FC236}">
                <a16:creationId xmlns:a16="http://schemas.microsoft.com/office/drawing/2014/main" id="{0D7F7DE3-D54B-44CB-B3F8-6CEA23EE37E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005" y="936541"/>
            <a:ext cx="2018486" cy="3788318"/>
          </a:xfrm>
          <a:prstGeom prst="rect">
            <a:avLst/>
          </a:prstGeom>
        </p:spPr>
      </p:pic>
      <p:sp>
        <p:nvSpPr>
          <p:cNvPr id="5" name="圖案 4">
            <a:extLst>
              <a:ext uri="{FF2B5EF4-FFF2-40B4-BE49-F238E27FC236}">
                <a16:creationId xmlns:a16="http://schemas.microsoft.com/office/drawing/2014/main" id="{39460EFA-623F-47B4-B0D1-BA3E635DFA47}"/>
              </a:ext>
            </a:extLst>
          </p:cNvPr>
          <p:cNvSpPr/>
          <p:nvPr/>
        </p:nvSpPr>
        <p:spPr>
          <a:xfrm rot="18348056">
            <a:off x="1162992" y="1529105"/>
            <a:ext cx="6608453" cy="3498391"/>
          </a:xfrm>
          <a:prstGeom prst="swooshArrow">
            <a:avLst>
              <a:gd name="adj1" fmla="val 14870"/>
              <a:gd name="adj2" fmla="val 31370"/>
            </a:avLst>
          </a:prstGeom>
          <a:solidFill>
            <a:schemeClr val="accent5">
              <a:alpha val="55000"/>
            </a:scheme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sp>
      <p:sp>
        <p:nvSpPr>
          <p:cNvPr id="12" name="矩形 11">
            <a:extLst>
              <a:ext uri="{FF2B5EF4-FFF2-40B4-BE49-F238E27FC236}">
                <a16:creationId xmlns:a16="http://schemas.microsoft.com/office/drawing/2014/main" id="{4B1937FB-8F85-477D-A047-1D6DD9D411DE}"/>
              </a:ext>
            </a:extLst>
          </p:cNvPr>
          <p:cNvSpPr/>
          <p:nvPr/>
        </p:nvSpPr>
        <p:spPr>
          <a:xfrm>
            <a:off x="3283559" y="1017023"/>
            <a:ext cx="6706369" cy="4247317"/>
          </a:xfrm>
          <a:prstGeom prst="rect">
            <a:avLst/>
          </a:prstGeom>
        </p:spPr>
        <p:txBody>
          <a:bodyPr wrap="square">
            <a:spAutoFit/>
          </a:bodyPr>
          <a:lstStyle/>
          <a:p>
            <a:pPr lvl="1"/>
            <a:r>
              <a:rPr lang="en-US" altLang="zh-TW" b="1" dirty="0"/>
              <a:t>Extreme rainfall:</a:t>
            </a:r>
            <a:r>
              <a:rPr lang="zh-TW" altLang="en-US" b="1" dirty="0"/>
              <a:t> </a:t>
            </a:r>
            <a:r>
              <a:rPr lang="en-US" altLang="zh-TW" dirty="0" err="1"/>
              <a:t>Nari</a:t>
            </a:r>
            <a:r>
              <a:rPr lang="en-US" altLang="zh-TW" dirty="0"/>
              <a:t> (2001) , </a:t>
            </a:r>
            <a:r>
              <a:rPr lang="en-US" altLang="zh-TW" dirty="0" err="1"/>
              <a:t>Morakot</a:t>
            </a:r>
            <a:r>
              <a:rPr lang="en-US" altLang="zh-TW" dirty="0"/>
              <a:t> (2009) …</a:t>
            </a:r>
            <a:br>
              <a:rPr lang="en-US" altLang="zh-TW" dirty="0"/>
            </a:br>
            <a:r>
              <a:rPr lang="en-US" altLang="zh-TW" sz="1200" dirty="0"/>
              <a:t>(</a:t>
            </a:r>
            <a:r>
              <a:rPr lang="zh-TW" altLang="en-US" sz="1200" dirty="0"/>
              <a:t>周等，</a:t>
            </a:r>
            <a:r>
              <a:rPr lang="en-US" altLang="zh-TW" sz="1200" dirty="0"/>
              <a:t>2004</a:t>
            </a:r>
            <a:r>
              <a:rPr lang="zh-TW" altLang="en-US" sz="1200" dirty="0"/>
              <a:t>，</a:t>
            </a:r>
            <a:r>
              <a:rPr lang="en-US" altLang="zh-TW" sz="1200" dirty="0"/>
              <a:t>2008;</a:t>
            </a:r>
            <a:r>
              <a:rPr lang="zh-TW" altLang="en-US" sz="1200" dirty="0"/>
              <a:t> </a:t>
            </a:r>
            <a:r>
              <a:rPr lang="da-DK" altLang="zh-TW" sz="1200" dirty="0"/>
              <a:t>Yang et al. 2008; Yang et al. 2011a;</a:t>
            </a:r>
            <a:br>
              <a:rPr lang="da-DK" altLang="zh-TW" sz="1200" dirty="0"/>
            </a:br>
            <a:r>
              <a:rPr lang="da-DK" altLang="zh-TW" sz="1200" dirty="0"/>
              <a:t> Yang et al. 2011b; Yu and Cheng 2013; Wu 2013; Huang et al. 2014</a:t>
            </a:r>
            <a:r>
              <a:rPr lang="en-US" altLang="zh-TW" sz="1200" dirty="0"/>
              <a:t>)</a:t>
            </a:r>
            <a:endParaRPr lang="en-US" altLang="zh-TW" sz="1200" b="1" dirty="0"/>
          </a:p>
          <a:p>
            <a:pPr lvl="1"/>
            <a:r>
              <a:rPr lang="en-US" altLang="zh-TW" b="1" dirty="0"/>
              <a:t>Track deflection:</a:t>
            </a:r>
            <a:r>
              <a:rPr lang="zh-TW" altLang="en-US" b="1" dirty="0"/>
              <a:t> </a:t>
            </a:r>
            <a:r>
              <a:rPr lang="en-US" altLang="zh-TW" dirty="0" err="1"/>
              <a:t>Haitang</a:t>
            </a:r>
            <a:r>
              <a:rPr lang="en-US" altLang="zh-TW" dirty="0"/>
              <a:t> (2005), </a:t>
            </a:r>
            <a:r>
              <a:rPr lang="en-US" altLang="zh-TW" dirty="0" err="1"/>
              <a:t>Krosa</a:t>
            </a:r>
            <a:r>
              <a:rPr lang="en-US" altLang="zh-TW" dirty="0"/>
              <a:t> (2007)</a:t>
            </a:r>
            <a:br>
              <a:rPr lang="en-US" altLang="zh-TW" dirty="0"/>
            </a:br>
            <a:r>
              <a:rPr lang="en-US" altLang="zh-TW" sz="1200" dirty="0"/>
              <a:t>(Yeh and Elsberry 1993a,b; Jian and Wu 2008; Huang et al. 2011; </a:t>
            </a:r>
            <a:br>
              <a:rPr lang="en-US" altLang="zh-TW" sz="1200" dirty="0"/>
            </a:br>
            <a:r>
              <a:rPr lang="zh-TW" altLang="en-US" sz="1200" dirty="0"/>
              <a:t> </a:t>
            </a:r>
            <a:r>
              <a:rPr lang="en-US" altLang="zh-TW" sz="1200" dirty="0"/>
              <a:t>Yeh et al. 2012; Hsu et al. 2018; Huang et al. 2020; Hsu et al. 2021)</a:t>
            </a:r>
          </a:p>
          <a:p>
            <a:pPr lvl="1"/>
            <a:r>
              <a:rPr lang="en-US" altLang="zh-TW" b="1" dirty="0"/>
              <a:t>Confluence of TC and secondary low circulation: </a:t>
            </a:r>
            <a:r>
              <a:rPr lang="en-US" altLang="zh-TW" dirty="0" err="1"/>
              <a:t>Mindulle</a:t>
            </a:r>
            <a:r>
              <a:rPr lang="en-US" altLang="zh-TW" dirty="0"/>
              <a:t>(2004)</a:t>
            </a:r>
            <a:br>
              <a:rPr lang="en-US" altLang="zh-TW" sz="1600" dirty="0"/>
            </a:br>
            <a:r>
              <a:rPr lang="en-US" altLang="zh-TW" sz="1200" dirty="0"/>
              <a:t>(Lee et al. 2008)</a:t>
            </a:r>
          </a:p>
          <a:p>
            <a:pPr lvl="1"/>
            <a:r>
              <a:rPr lang="en-US" altLang="zh-TW" b="1" dirty="0"/>
              <a:t>Eyewall </a:t>
            </a:r>
            <a:r>
              <a:rPr lang="en-US" altLang="zh-TW" b="1" dirty="0" err="1"/>
              <a:t>Reintensification</a:t>
            </a:r>
            <a:r>
              <a:rPr lang="en-US" altLang="zh-TW" b="1" dirty="0"/>
              <a:t>:</a:t>
            </a:r>
            <a:r>
              <a:rPr lang="zh-TW" altLang="en-US" b="1" dirty="0"/>
              <a:t> </a:t>
            </a:r>
            <a:r>
              <a:rPr lang="en-US" altLang="zh-TW" dirty="0" err="1"/>
              <a:t>Fanapi</a:t>
            </a:r>
            <a:r>
              <a:rPr lang="en-US" altLang="zh-TW" dirty="0"/>
              <a:t> (2010)</a:t>
            </a:r>
            <a:br>
              <a:rPr lang="en-US" altLang="zh-TW" sz="1600" dirty="0"/>
            </a:br>
            <a:r>
              <a:rPr lang="en-US" altLang="zh-TW" sz="1200" dirty="0"/>
              <a:t>(</a:t>
            </a:r>
            <a:r>
              <a:rPr lang="zh-TW" altLang="zh-TW" sz="1200" dirty="0"/>
              <a:t>李等，</a:t>
            </a:r>
            <a:r>
              <a:rPr lang="en-US" altLang="zh-TW" sz="1200" dirty="0"/>
              <a:t>2015; </a:t>
            </a:r>
            <a:r>
              <a:rPr lang="da-DK" altLang="zh-TW" sz="1200" dirty="0"/>
              <a:t>Liou et al. 2016; Yang et al. 2018; Lin et al. 2020</a:t>
            </a:r>
            <a:r>
              <a:rPr lang="en-US" altLang="zh-TW" sz="1200" dirty="0"/>
              <a:t>)</a:t>
            </a:r>
          </a:p>
          <a:p>
            <a:pPr lvl="1"/>
            <a:r>
              <a:rPr lang="en-US" altLang="zh-TW" b="1" dirty="0"/>
              <a:t>Coastal barrier jet</a:t>
            </a:r>
            <a:r>
              <a:rPr lang="en-US" altLang="zh-TW" dirty="0"/>
              <a:t> </a:t>
            </a:r>
          </a:p>
          <a:p>
            <a:pPr lvl="1"/>
            <a:r>
              <a:rPr lang="en-US" altLang="zh-TW" sz="1200" dirty="0"/>
              <a:t>(Kao et al. 2019)</a:t>
            </a:r>
            <a:endParaRPr lang="en-US" altLang="zh-TW" sz="1200" b="1" dirty="0"/>
          </a:p>
          <a:p>
            <a:pPr lvl="1"/>
            <a:r>
              <a:rPr lang="en-US" altLang="zh-TW" b="1" dirty="0"/>
              <a:t>Eyewall contraction</a:t>
            </a:r>
          </a:p>
          <a:p>
            <a:pPr lvl="1"/>
            <a:r>
              <a:rPr lang="en-US" altLang="zh-TW" sz="1200" dirty="0">
                <a:solidFill>
                  <a:prstClr val="black"/>
                </a:solidFill>
              </a:rPr>
              <a:t>(</a:t>
            </a:r>
            <a:r>
              <a:rPr lang="da-DK" altLang="zh-TW" sz="1200" dirty="0"/>
              <a:t>Jian and Wu 2008; Chang et al. 2009; Chang et al. 2019; Kao et al. 2019</a:t>
            </a:r>
            <a:r>
              <a:rPr lang="en-US" altLang="zh-TW" sz="1200" dirty="0">
                <a:solidFill>
                  <a:prstClr val="black"/>
                </a:solidFill>
              </a:rPr>
              <a:t>)</a:t>
            </a:r>
            <a:endParaRPr lang="en-US" altLang="zh-TW" b="1" dirty="0"/>
          </a:p>
          <a:p>
            <a:pPr lvl="1"/>
            <a:r>
              <a:rPr lang="en-US" altLang="zh-TW" b="1" dirty="0"/>
              <a:t>Translation speed change</a:t>
            </a:r>
            <a:br>
              <a:rPr lang="en-US" altLang="zh-TW" sz="1600" dirty="0"/>
            </a:br>
            <a:r>
              <a:rPr lang="en-US" altLang="zh-TW" sz="1200" dirty="0"/>
              <a:t>(Hsu and </a:t>
            </a:r>
            <a:r>
              <a:rPr lang="en-US" altLang="zh-TW" sz="1200" dirty="0" err="1"/>
              <a:t>Kuo</a:t>
            </a:r>
            <a:r>
              <a:rPr lang="en-US" altLang="zh-TW" sz="1200" dirty="0"/>
              <a:t> 2013)</a:t>
            </a:r>
          </a:p>
          <a:p>
            <a:pPr lvl="1"/>
            <a:r>
              <a:rPr lang="en-US" altLang="zh-TW" b="1" dirty="0" err="1"/>
              <a:t>Foehn</a:t>
            </a:r>
            <a:r>
              <a:rPr lang="en-US" altLang="zh-TW" b="1" dirty="0"/>
              <a:t> Winds (Radar Anomalous Propagation)</a:t>
            </a:r>
            <a:br>
              <a:rPr lang="en-US" altLang="zh-TW" sz="1600" b="1" dirty="0"/>
            </a:br>
            <a:r>
              <a:rPr lang="en-US" altLang="zh-TW" sz="1200" dirty="0"/>
              <a:t>(Chang and Lin 2011)</a:t>
            </a:r>
            <a:endParaRPr lang="zh-TW" altLang="en-US" sz="1600" dirty="0"/>
          </a:p>
        </p:txBody>
      </p:sp>
      <p:sp>
        <p:nvSpPr>
          <p:cNvPr id="13" name="矩形 12">
            <a:extLst>
              <a:ext uri="{FF2B5EF4-FFF2-40B4-BE49-F238E27FC236}">
                <a16:creationId xmlns:a16="http://schemas.microsoft.com/office/drawing/2014/main" id="{8D8D031B-F3F6-4520-A415-AFB3E41CC74E}"/>
              </a:ext>
            </a:extLst>
          </p:cNvPr>
          <p:cNvSpPr/>
          <p:nvPr/>
        </p:nvSpPr>
        <p:spPr>
          <a:xfrm>
            <a:off x="1119564" y="5048954"/>
            <a:ext cx="2934265" cy="646331"/>
          </a:xfrm>
          <a:prstGeom prst="rect">
            <a:avLst/>
          </a:prstGeom>
        </p:spPr>
        <p:txBody>
          <a:bodyPr wrap="none">
            <a:spAutoFit/>
          </a:bodyPr>
          <a:lstStyle/>
          <a:p>
            <a:r>
              <a:rPr lang="en-US" altLang="zh-TW" sz="3600" b="1" dirty="0"/>
              <a:t>Taiwan terrain</a:t>
            </a:r>
            <a:endParaRPr lang="zh-TW" altLang="en-US" sz="3200" b="1" dirty="0"/>
          </a:p>
        </p:txBody>
      </p:sp>
    </p:spTree>
    <p:extLst>
      <p:ext uri="{BB962C8B-B14F-4D97-AF65-F5344CB8AC3E}">
        <p14:creationId xmlns:p14="http://schemas.microsoft.com/office/powerpoint/2010/main" val="36957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par>
                                <p:cTn id="25" presetID="9" presetClass="emph" presetSubtype="0" nodeType="withEffect">
                                  <p:stCondLst>
                                    <p:cond delay="0"/>
                                  </p:stCondLst>
                                  <p:childTnLst>
                                    <p:set>
                                      <p:cBhvr>
                                        <p:cTn id="26" dur="indefinite"/>
                                        <p:tgtEl>
                                          <p:spTgt spid="12">
                                            <p:txEl>
                                              <p:pRg st="0" end="0"/>
                                            </p:txEl>
                                          </p:spTgt>
                                        </p:tgtEl>
                                        <p:attrNameLst>
                                          <p:attrName>style.opacity</p:attrName>
                                        </p:attrNameLst>
                                      </p:cBhvr>
                                      <p:to>
                                        <p:strVal val="0.25"/>
                                      </p:to>
                                    </p:set>
                                    <p:animEffect filter="image" prLst="opacity: 0.25">
                                      <p:cBhvr rctx="IE">
                                        <p:cTn id="27" dur="indefinite"/>
                                        <p:tgtEl>
                                          <p:spTgt spid="12">
                                            <p:txEl>
                                              <p:pRg st="0" end="0"/>
                                            </p:txEl>
                                          </p:spTgt>
                                        </p:tgtEl>
                                      </p:cBhvr>
                                    </p:animEffect>
                                  </p:childTnLst>
                                </p:cTn>
                              </p:par>
                              <p:par>
                                <p:cTn id="28" presetID="9" presetClass="emph" presetSubtype="0" nodeType="withEffect">
                                  <p:stCondLst>
                                    <p:cond delay="0"/>
                                  </p:stCondLst>
                                  <p:childTnLst>
                                    <p:set>
                                      <p:cBhvr>
                                        <p:cTn id="29" dur="indefinite"/>
                                        <p:tgtEl>
                                          <p:spTgt spid="12">
                                            <p:txEl>
                                              <p:pRg st="2" end="2"/>
                                            </p:txEl>
                                          </p:spTgt>
                                        </p:tgtEl>
                                        <p:attrNameLst>
                                          <p:attrName>style.opacity</p:attrName>
                                        </p:attrNameLst>
                                      </p:cBhvr>
                                      <p:to>
                                        <p:strVal val="0.25"/>
                                      </p:to>
                                    </p:set>
                                    <p:animEffect filter="image" prLst="opacity: 0.25">
                                      <p:cBhvr rctx="IE">
                                        <p:cTn id="30" dur="indefinite"/>
                                        <p:tgtEl>
                                          <p:spTgt spid="12">
                                            <p:txEl>
                                              <p:pRg st="2" end="2"/>
                                            </p:txEl>
                                          </p:spTgt>
                                        </p:tgtEl>
                                      </p:cBhvr>
                                    </p:animEffect>
                                  </p:childTnLst>
                                </p:cTn>
                              </p:par>
                              <p:par>
                                <p:cTn id="31" presetID="9" presetClass="emph" presetSubtype="0" nodeType="withEffect">
                                  <p:stCondLst>
                                    <p:cond delay="0"/>
                                  </p:stCondLst>
                                  <p:childTnLst>
                                    <p:set>
                                      <p:cBhvr>
                                        <p:cTn id="32" dur="indefinite"/>
                                        <p:tgtEl>
                                          <p:spTgt spid="12">
                                            <p:txEl>
                                              <p:pRg st="3" end="3"/>
                                            </p:txEl>
                                          </p:spTgt>
                                        </p:tgtEl>
                                        <p:attrNameLst>
                                          <p:attrName>style.opacity</p:attrName>
                                        </p:attrNameLst>
                                      </p:cBhvr>
                                      <p:to>
                                        <p:strVal val="0.25"/>
                                      </p:to>
                                    </p:set>
                                    <p:animEffect filter="image" prLst="opacity: 0.25">
                                      <p:cBhvr rctx="IE">
                                        <p:cTn id="33" dur="indefinite"/>
                                        <p:tgtEl>
                                          <p:spTgt spid="12">
                                            <p:txEl>
                                              <p:pRg st="3" end="3"/>
                                            </p:txEl>
                                          </p:spTgt>
                                        </p:tgtEl>
                                      </p:cBhvr>
                                    </p:animEffect>
                                  </p:childTnLst>
                                </p:cTn>
                              </p:par>
                              <p:par>
                                <p:cTn id="34" presetID="9" presetClass="emph" presetSubtype="0" nodeType="withEffect">
                                  <p:stCondLst>
                                    <p:cond delay="0"/>
                                  </p:stCondLst>
                                  <p:childTnLst>
                                    <p:set>
                                      <p:cBhvr>
                                        <p:cTn id="35" dur="indefinite"/>
                                        <p:tgtEl>
                                          <p:spTgt spid="12">
                                            <p:txEl>
                                              <p:pRg st="4" end="4"/>
                                            </p:txEl>
                                          </p:spTgt>
                                        </p:tgtEl>
                                        <p:attrNameLst>
                                          <p:attrName>style.opacity</p:attrName>
                                        </p:attrNameLst>
                                      </p:cBhvr>
                                      <p:to>
                                        <p:strVal val="0.25"/>
                                      </p:to>
                                    </p:set>
                                    <p:animEffect filter="image" prLst="opacity: 0.25">
                                      <p:cBhvr rctx="IE">
                                        <p:cTn id="36" dur="indefinite"/>
                                        <p:tgtEl>
                                          <p:spTgt spid="12">
                                            <p:txEl>
                                              <p:pRg st="4" end="4"/>
                                            </p:txEl>
                                          </p:spTgt>
                                        </p:tgtEl>
                                      </p:cBhvr>
                                    </p:animEffect>
                                  </p:childTnLst>
                                </p:cTn>
                              </p:par>
                              <p:par>
                                <p:cTn id="37" presetID="9" presetClass="emph" presetSubtype="0" nodeType="withEffect">
                                  <p:stCondLst>
                                    <p:cond delay="0"/>
                                  </p:stCondLst>
                                  <p:childTnLst>
                                    <p:set>
                                      <p:cBhvr>
                                        <p:cTn id="38" dur="indefinite"/>
                                        <p:tgtEl>
                                          <p:spTgt spid="12">
                                            <p:txEl>
                                              <p:pRg st="5" end="5"/>
                                            </p:txEl>
                                          </p:spTgt>
                                        </p:tgtEl>
                                        <p:attrNameLst>
                                          <p:attrName>style.opacity</p:attrName>
                                        </p:attrNameLst>
                                      </p:cBhvr>
                                      <p:to>
                                        <p:strVal val="0.25"/>
                                      </p:to>
                                    </p:set>
                                    <p:animEffect filter="image" prLst="opacity: 0.25">
                                      <p:cBhvr rctx="IE">
                                        <p:cTn id="39" dur="indefinite"/>
                                        <p:tgtEl>
                                          <p:spTgt spid="12">
                                            <p:txEl>
                                              <p:pRg st="5" end="5"/>
                                            </p:txEl>
                                          </p:spTgt>
                                        </p:tgtEl>
                                      </p:cBhvr>
                                    </p:animEffect>
                                  </p:childTnLst>
                                </p:cTn>
                              </p:par>
                              <p:par>
                                <p:cTn id="40" presetID="9" presetClass="emph" presetSubtype="0" nodeType="withEffect">
                                  <p:stCondLst>
                                    <p:cond delay="0"/>
                                  </p:stCondLst>
                                  <p:childTnLst>
                                    <p:set>
                                      <p:cBhvr>
                                        <p:cTn id="41" dur="indefinite"/>
                                        <p:tgtEl>
                                          <p:spTgt spid="12">
                                            <p:txEl>
                                              <p:pRg st="6" end="6"/>
                                            </p:txEl>
                                          </p:spTgt>
                                        </p:tgtEl>
                                        <p:attrNameLst>
                                          <p:attrName>style.opacity</p:attrName>
                                        </p:attrNameLst>
                                      </p:cBhvr>
                                      <p:to>
                                        <p:strVal val="0.25"/>
                                      </p:to>
                                    </p:set>
                                    <p:animEffect filter="image" prLst="opacity: 0.25">
                                      <p:cBhvr rctx="IE">
                                        <p:cTn id="42" dur="indefinite"/>
                                        <p:tgtEl>
                                          <p:spTgt spid="12">
                                            <p:txEl>
                                              <p:pRg st="6" end="6"/>
                                            </p:txEl>
                                          </p:spTgt>
                                        </p:tgtEl>
                                      </p:cBhvr>
                                    </p:animEffect>
                                  </p:childTnLst>
                                </p:cTn>
                              </p:par>
                              <p:par>
                                <p:cTn id="43" presetID="9" presetClass="emph" presetSubtype="0" nodeType="withEffect">
                                  <p:stCondLst>
                                    <p:cond delay="0"/>
                                  </p:stCondLst>
                                  <p:childTnLst>
                                    <p:set>
                                      <p:cBhvr>
                                        <p:cTn id="44" dur="indefinite"/>
                                        <p:tgtEl>
                                          <p:spTgt spid="12">
                                            <p:txEl>
                                              <p:pRg st="7" end="7"/>
                                            </p:txEl>
                                          </p:spTgt>
                                        </p:tgtEl>
                                        <p:attrNameLst>
                                          <p:attrName>style.opacity</p:attrName>
                                        </p:attrNameLst>
                                      </p:cBhvr>
                                      <p:to>
                                        <p:strVal val="0.25"/>
                                      </p:to>
                                    </p:set>
                                    <p:animEffect filter="image" prLst="opacity: 0.25">
                                      <p:cBhvr rctx="IE">
                                        <p:cTn id="45" dur="indefinite"/>
                                        <p:tgtEl>
                                          <p:spTgt spid="12">
                                            <p:txEl>
                                              <p:pRg st="7" end="7"/>
                                            </p:txEl>
                                          </p:spTgt>
                                        </p:tgtEl>
                                      </p:cBhvr>
                                    </p:animEffect>
                                  </p:childTnLst>
                                </p:cTn>
                              </p:par>
                              <p:par>
                                <p:cTn id="46" presetID="9" presetClass="emph" presetSubtype="0" nodeType="withEffect">
                                  <p:stCondLst>
                                    <p:cond delay="0"/>
                                  </p:stCondLst>
                                  <p:childTnLst>
                                    <p:set>
                                      <p:cBhvr>
                                        <p:cTn id="47" dur="indefinite"/>
                                        <p:tgtEl>
                                          <p:spTgt spid="12">
                                            <p:txEl>
                                              <p:pRg st="8" end="8"/>
                                            </p:txEl>
                                          </p:spTgt>
                                        </p:tgtEl>
                                        <p:attrNameLst>
                                          <p:attrName>style.opacity</p:attrName>
                                        </p:attrNameLst>
                                      </p:cBhvr>
                                      <p:to>
                                        <p:strVal val="0.25"/>
                                      </p:to>
                                    </p:set>
                                    <p:animEffect filter="image" prLst="opacity: 0.25">
                                      <p:cBhvr rctx="IE">
                                        <p:cTn id="48" dur="indefinite"/>
                                        <p:tgtEl>
                                          <p:spTgt spid="12">
                                            <p:txEl>
                                              <p:pRg st="8" end="8"/>
                                            </p:txEl>
                                          </p:spTgt>
                                        </p:tgtEl>
                                      </p:cBhvr>
                                    </p:animEffect>
                                  </p:childTnLst>
                                </p:cTn>
                              </p:par>
                              <p:par>
                                <p:cTn id="49" presetID="9" presetClass="emph" presetSubtype="0" nodeType="withEffect">
                                  <p:stCondLst>
                                    <p:cond delay="0"/>
                                  </p:stCondLst>
                                  <p:childTnLst>
                                    <p:set>
                                      <p:cBhvr>
                                        <p:cTn id="50" dur="indefinite"/>
                                        <p:tgtEl>
                                          <p:spTgt spid="12">
                                            <p:txEl>
                                              <p:pRg st="9" end="9"/>
                                            </p:txEl>
                                          </p:spTgt>
                                        </p:tgtEl>
                                        <p:attrNameLst>
                                          <p:attrName>style.opacity</p:attrName>
                                        </p:attrNameLst>
                                      </p:cBhvr>
                                      <p:to>
                                        <p:strVal val="0.25"/>
                                      </p:to>
                                    </p:set>
                                    <p:animEffect filter="image" prLst="opacity: 0.25">
                                      <p:cBhvr rctx="IE">
                                        <p:cTn id="51" dur="indefinite"/>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8247089-0031-498B-B9F9-DD8EE0614997}"/>
              </a:ext>
            </a:extLst>
          </p:cNvPr>
          <p:cNvPicPr>
            <a:picLocks noChangeAspect="1"/>
          </p:cNvPicPr>
          <p:nvPr/>
        </p:nvPicPr>
        <p:blipFill>
          <a:blip r:embed="rId3"/>
          <a:stretch>
            <a:fillRect/>
          </a:stretch>
        </p:blipFill>
        <p:spPr>
          <a:xfrm>
            <a:off x="5082639" y="4034645"/>
            <a:ext cx="5886994" cy="2721024"/>
          </a:xfrm>
          <a:prstGeom prst="rect">
            <a:avLst/>
          </a:prstGeom>
        </p:spPr>
      </p:pic>
      <p:sp>
        <p:nvSpPr>
          <p:cNvPr id="2" name="文字版面配置區 1">
            <a:extLst>
              <a:ext uri="{FF2B5EF4-FFF2-40B4-BE49-F238E27FC236}">
                <a16:creationId xmlns:a16="http://schemas.microsoft.com/office/drawing/2014/main" id="{99373ADA-7A21-4AF2-9D76-8DC8ABE077B9}"/>
              </a:ext>
            </a:extLst>
          </p:cNvPr>
          <p:cNvSpPr>
            <a:spLocks noGrp="1"/>
          </p:cNvSpPr>
          <p:nvPr>
            <p:ph type="body" sz="quarter" idx="12"/>
          </p:nvPr>
        </p:nvSpPr>
        <p:spPr/>
        <p:txBody>
          <a:bodyPr/>
          <a:lstStyle/>
          <a:p>
            <a:r>
              <a:rPr lang="en-US" altLang="zh-TW" dirty="0"/>
              <a:t>Upstream track deflection</a:t>
            </a:r>
            <a:endParaRPr lang="zh-TW" altLang="en-US" dirty="0"/>
          </a:p>
        </p:txBody>
      </p:sp>
      <p:sp>
        <p:nvSpPr>
          <p:cNvPr id="3" name="文字版面配置區 2">
            <a:extLst>
              <a:ext uri="{FF2B5EF4-FFF2-40B4-BE49-F238E27FC236}">
                <a16:creationId xmlns:a16="http://schemas.microsoft.com/office/drawing/2014/main" id="{841FE029-66DF-4CA1-A617-247E3D627A7B}"/>
              </a:ext>
            </a:extLst>
          </p:cNvPr>
          <p:cNvSpPr>
            <a:spLocks noGrp="1"/>
          </p:cNvSpPr>
          <p:nvPr>
            <p:ph type="body" sz="quarter" idx="13"/>
          </p:nvPr>
        </p:nvSpPr>
        <p:spPr/>
        <p:txBody>
          <a:bodyPr>
            <a:normAutofit lnSpcReduction="10000"/>
          </a:bodyPr>
          <a:lstStyle/>
          <a:p>
            <a:endParaRPr lang="zh-TW" altLang="en-US"/>
          </a:p>
        </p:txBody>
      </p:sp>
      <p:pic>
        <p:nvPicPr>
          <p:cNvPr id="4" name="圖片 3">
            <a:extLst>
              <a:ext uri="{FF2B5EF4-FFF2-40B4-BE49-F238E27FC236}">
                <a16:creationId xmlns:a16="http://schemas.microsoft.com/office/drawing/2014/main" id="{E558C3BB-A4A3-4187-AFEC-93764D39A720}"/>
              </a:ext>
            </a:extLst>
          </p:cNvPr>
          <p:cNvPicPr>
            <a:picLocks noChangeAspect="1"/>
          </p:cNvPicPr>
          <p:nvPr/>
        </p:nvPicPr>
        <p:blipFill>
          <a:blip r:embed="rId4"/>
          <a:stretch>
            <a:fillRect/>
          </a:stretch>
        </p:blipFill>
        <p:spPr>
          <a:xfrm>
            <a:off x="4885747" y="1121132"/>
            <a:ext cx="4171118" cy="2981832"/>
          </a:xfrm>
          <a:prstGeom prst="rect">
            <a:avLst/>
          </a:prstGeom>
        </p:spPr>
      </p:pic>
      <p:pic>
        <p:nvPicPr>
          <p:cNvPr id="5" name="圖片 4">
            <a:extLst>
              <a:ext uri="{FF2B5EF4-FFF2-40B4-BE49-F238E27FC236}">
                <a16:creationId xmlns:a16="http://schemas.microsoft.com/office/drawing/2014/main" id="{12E5D0CA-C95D-4ABF-8DFA-0E2AEE9BA7AB}"/>
              </a:ext>
            </a:extLst>
          </p:cNvPr>
          <p:cNvPicPr>
            <a:picLocks noChangeAspect="1"/>
          </p:cNvPicPr>
          <p:nvPr/>
        </p:nvPicPr>
        <p:blipFill>
          <a:blip r:embed="rId5"/>
          <a:stretch>
            <a:fillRect/>
          </a:stretch>
        </p:blipFill>
        <p:spPr>
          <a:xfrm>
            <a:off x="296091" y="1267989"/>
            <a:ext cx="2294828" cy="2045228"/>
          </a:xfrm>
          <a:prstGeom prst="rect">
            <a:avLst/>
          </a:prstGeom>
        </p:spPr>
      </p:pic>
      <p:pic>
        <p:nvPicPr>
          <p:cNvPr id="6" name="圖片 5">
            <a:extLst>
              <a:ext uri="{FF2B5EF4-FFF2-40B4-BE49-F238E27FC236}">
                <a16:creationId xmlns:a16="http://schemas.microsoft.com/office/drawing/2014/main" id="{F2AEAB0B-C482-4EB5-A77B-EBF32BE7C430}"/>
              </a:ext>
            </a:extLst>
          </p:cNvPr>
          <p:cNvPicPr>
            <a:picLocks noChangeAspect="1"/>
          </p:cNvPicPr>
          <p:nvPr/>
        </p:nvPicPr>
        <p:blipFill>
          <a:blip r:embed="rId6"/>
          <a:stretch>
            <a:fillRect/>
          </a:stretch>
        </p:blipFill>
        <p:spPr>
          <a:xfrm>
            <a:off x="2590919" y="1267989"/>
            <a:ext cx="2230463" cy="2025026"/>
          </a:xfrm>
          <a:prstGeom prst="rect">
            <a:avLst/>
          </a:prstGeom>
        </p:spPr>
      </p:pic>
      <p:pic>
        <p:nvPicPr>
          <p:cNvPr id="7" name="圖片 6">
            <a:extLst>
              <a:ext uri="{FF2B5EF4-FFF2-40B4-BE49-F238E27FC236}">
                <a16:creationId xmlns:a16="http://schemas.microsoft.com/office/drawing/2014/main" id="{3A56E0A2-3088-40AC-BBD1-BBE5B4214DD3}"/>
              </a:ext>
            </a:extLst>
          </p:cNvPr>
          <p:cNvPicPr>
            <a:picLocks noChangeAspect="1"/>
          </p:cNvPicPr>
          <p:nvPr/>
        </p:nvPicPr>
        <p:blipFill>
          <a:blip r:embed="rId7"/>
          <a:stretch>
            <a:fillRect/>
          </a:stretch>
        </p:blipFill>
        <p:spPr>
          <a:xfrm>
            <a:off x="296091" y="3313218"/>
            <a:ext cx="2263435" cy="2045228"/>
          </a:xfrm>
          <a:prstGeom prst="rect">
            <a:avLst/>
          </a:prstGeom>
        </p:spPr>
      </p:pic>
      <p:pic>
        <p:nvPicPr>
          <p:cNvPr id="8" name="圖片 7">
            <a:extLst>
              <a:ext uri="{FF2B5EF4-FFF2-40B4-BE49-F238E27FC236}">
                <a16:creationId xmlns:a16="http://schemas.microsoft.com/office/drawing/2014/main" id="{121D3270-7694-4230-B18A-5E33D2CD19DA}"/>
              </a:ext>
            </a:extLst>
          </p:cNvPr>
          <p:cNvPicPr>
            <a:picLocks noChangeAspect="1"/>
          </p:cNvPicPr>
          <p:nvPr/>
        </p:nvPicPr>
        <p:blipFill>
          <a:blip r:embed="rId8"/>
          <a:stretch>
            <a:fillRect/>
          </a:stretch>
        </p:blipFill>
        <p:spPr>
          <a:xfrm>
            <a:off x="2590919" y="3304891"/>
            <a:ext cx="2253302" cy="2025026"/>
          </a:xfrm>
          <a:prstGeom prst="rect">
            <a:avLst/>
          </a:prstGeom>
        </p:spPr>
      </p:pic>
      <p:sp>
        <p:nvSpPr>
          <p:cNvPr id="9" name="矩形 8">
            <a:extLst>
              <a:ext uri="{FF2B5EF4-FFF2-40B4-BE49-F238E27FC236}">
                <a16:creationId xmlns:a16="http://schemas.microsoft.com/office/drawing/2014/main" id="{8161B986-AED9-4A6D-9153-F2A77BA85FC9}"/>
              </a:ext>
            </a:extLst>
          </p:cNvPr>
          <p:cNvSpPr/>
          <p:nvPr/>
        </p:nvSpPr>
        <p:spPr>
          <a:xfrm>
            <a:off x="127934" y="6350734"/>
            <a:ext cx="2508059"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r>
              <a:rPr lang="en-US" altLang="zh-TW" dirty="0"/>
              <a:t>Yeh and Elsberry (1993a)</a:t>
            </a:r>
            <a:endParaRPr lang="zh-TW" altLang="en-US" dirty="0"/>
          </a:p>
        </p:txBody>
      </p:sp>
      <p:pic>
        <p:nvPicPr>
          <p:cNvPr id="10" name="圖片 9">
            <a:extLst>
              <a:ext uri="{FF2B5EF4-FFF2-40B4-BE49-F238E27FC236}">
                <a16:creationId xmlns:a16="http://schemas.microsoft.com/office/drawing/2014/main" id="{3975D02A-0BD7-4B3B-8FDA-F01ADF292ACC}"/>
              </a:ext>
            </a:extLst>
          </p:cNvPr>
          <p:cNvPicPr>
            <a:picLocks noChangeAspect="1"/>
          </p:cNvPicPr>
          <p:nvPr/>
        </p:nvPicPr>
        <p:blipFill>
          <a:blip r:embed="rId9"/>
          <a:stretch>
            <a:fillRect/>
          </a:stretch>
        </p:blipFill>
        <p:spPr>
          <a:xfrm>
            <a:off x="7586320" y="80294"/>
            <a:ext cx="4566811" cy="989476"/>
          </a:xfrm>
          <a:prstGeom prst="rect">
            <a:avLst/>
          </a:prstGeom>
        </p:spPr>
      </p:pic>
      <p:pic>
        <p:nvPicPr>
          <p:cNvPr id="12" name="圖片 11">
            <a:extLst>
              <a:ext uri="{FF2B5EF4-FFF2-40B4-BE49-F238E27FC236}">
                <a16:creationId xmlns:a16="http://schemas.microsoft.com/office/drawing/2014/main" id="{11591616-90C1-448A-AE1A-4FC79AAEC5ED}"/>
              </a:ext>
            </a:extLst>
          </p:cNvPr>
          <p:cNvPicPr>
            <a:picLocks noChangeAspect="1"/>
          </p:cNvPicPr>
          <p:nvPr/>
        </p:nvPicPr>
        <p:blipFill>
          <a:blip r:embed="rId10"/>
          <a:stretch>
            <a:fillRect/>
          </a:stretch>
        </p:blipFill>
        <p:spPr>
          <a:xfrm>
            <a:off x="9056865" y="1163343"/>
            <a:ext cx="3091586" cy="2819940"/>
          </a:xfrm>
          <a:prstGeom prst="rect">
            <a:avLst/>
          </a:prstGeom>
        </p:spPr>
      </p:pic>
    </p:spTree>
    <p:extLst>
      <p:ext uri="{BB962C8B-B14F-4D97-AF65-F5344CB8AC3E}">
        <p14:creationId xmlns:p14="http://schemas.microsoft.com/office/powerpoint/2010/main" val="2933174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2D9540A-ECF8-4F28-87E9-CFAF82EC5CB9}"/>
              </a:ext>
            </a:extLst>
          </p:cNvPr>
          <p:cNvSpPr>
            <a:spLocks noGrp="1"/>
          </p:cNvSpPr>
          <p:nvPr>
            <p:ph type="body" sz="quarter" idx="12"/>
          </p:nvPr>
        </p:nvSpPr>
        <p:spPr/>
        <p:txBody>
          <a:bodyPr/>
          <a:lstStyle/>
          <a:p>
            <a:r>
              <a:rPr lang="en-US" altLang="zh-TW" dirty="0"/>
              <a:t>Flow associated with gyre pairs</a:t>
            </a:r>
            <a:endParaRPr lang="zh-TW" altLang="en-US" dirty="0"/>
          </a:p>
        </p:txBody>
      </p:sp>
      <p:sp>
        <p:nvSpPr>
          <p:cNvPr id="3" name="文字版面配置區 2">
            <a:extLst>
              <a:ext uri="{FF2B5EF4-FFF2-40B4-BE49-F238E27FC236}">
                <a16:creationId xmlns:a16="http://schemas.microsoft.com/office/drawing/2014/main" id="{3B27F444-83C6-4BF4-BE26-EACD9C334B99}"/>
              </a:ext>
            </a:extLst>
          </p:cNvPr>
          <p:cNvSpPr>
            <a:spLocks noGrp="1"/>
          </p:cNvSpPr>
          <p:nvPr>
            <p:ph type="body" sz="quarter" idx="13"/>
          </p:nvPr>
        </p:nvSpPr>
        <p:spPr/>
        <p:txBody>
          <a:bodyPr>
            <a:normAutofit lnSpcReduction="10000"/>
          </a:bodyPr>
          <a:lstStyle/>
          <a:p>
            <a:endParaRPr lang="zh-TW" altLang="en-US"/>
          </a:p>
        </p:txBody>
      </p:sp>
      <p:pic>
        <p:nvPicPr>
          <p:cNvPr id="4" name="圖片 3">
            <a:extLst>
              <a:ext uri="{FF2B5EF4-FFF2-40B4-BE49-F238E27FC236}">
                <a16:creationId xmlns:a16="http://schemas.microsoft.com/office/drawing/2014/main" id="{65C0D07F-4BD7-4F57-905A-02A6F489D02F}"/>
              </a:ext>
            </a:extLst>
          </p:cNvPr>
          <p:cNvPicPr>
            <a:picLocks noChangeAspect="1"/>
          </p:cNvPicPr>
          <p:nvPr/>
        </p:nvPicPr>
        <p:blipFill>
          <a:blip r:embed="rId2" cstate="print"/>
          <a:stretch>
            <a:fillRect/>
          </a:stretch>
        </p:blipFill>
        <p:spPr>
          <a:xfrm>
            <a:off x="7302016" y="4445313"/>
            <a:ext cx="2124000" cy="2291370"/>
          </a:xfrm>
          <a:prstGeom prst="rect">
            <a:avLst/>
          </a:prstGeom>
        </p:spPr>
      </p:pic>
      <p:pic>
        <p:nvPicPr>
          <p:cNvPr id="5" name="圖片 4">
            <a:extLst>
              <a:ext uri="{FF2B5EF4-FFF2-40B4-BE49-F238E27FC236}">
                <a16:creationId xmlns:a16="http://schemas.microsoft.com/office/drawing/2014/main" id="{CABE6AB0-80F6-4B6E-9AEA-7BB55DFB0816}"/>
              </a:ext>
            </a:extLst>
          </p:cNvPr>
          <p:cNvPicPr>
            <a:picLocks noChangeAspect="1"/>
          </p:cNvPicPr>
          <p:nvPr/>
        </p:nvPicPr>
        <p:blipFill>
          <a:blip r:embed="rId3" cstate="print"/>
          <a:stretch>
            <a:fillRect/>
          </a:stretch>
        </p:blipFill>
        <p:spPr>
          <a:xfrm>
            <a:off x="8364016" y="2117480"/>
            <a:ext cx="2124000" cy="2299340"/>
          </a:xfrm>
          <a:prstGeom prst="rect">
            <a:avLst/>
          </a:prstGeom>
        </p:spPr>
      </p:pic>
      <p:pic>
        <p:nvPicPr>
          <p:cNvPr id="6" name="Picture 4" descr="Figure 9">
            <a:extLst>
              <a:ext uri="{FF2B5EF4-FFF2-40B4-BE49-F238E27FC236}">
                <a16:creationId xmlns:a16="http://schemas.microsoft.com/office/drawing/2014/main" id="{1C50D39B-C3AA-4396-954D-4338AB4CB2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536" y="2419653"/>
            <a:ext cx="3729932" cy="2783420"/>
          </a:xfrm>
          <a:prstGeom prst="rect">
            <a:avLst/>
          </a:prstGeom>
          <a:noFill/>
          <a:extLst>
            <a:ext uri="{909E8E84-426E-40DD-AFC4-6F175D3DCCD1}">
              <a14:hiddenFill xmlns:a14="http://schemas.microsoft.com/office/drawing/2010/main">
                <a:solidFill>
                  <a:srgbClr val="FFFFFF"/>
                </a:solidFill>
              </a14:hiddenFill>
            </a:ext>
          </a:extLst>
        </p:spPr>
      </p:pic>
      <p:sp>
        <p:nvSpPr>
          <p:cNvPr id="7" name="內容版面配置區 2">
            <a:extLst>
              <a:ext uri="{FF2B5EF4-FFF2-40B4-BE49-F238E27FC236}">
                <a16:creationId xmlns:a16="http://schemas.microsoft.com/office/drawing/2014/main" id="{BB134E21-BAFA-47EA-856A-F4AD92998BF1}"/>
              </a:ext>
            </a:extLst>
          </p:cNvPr>
          <p:cNvSpPr txBox="1">
            <a:spLocks/>
          </p:cNvSpPr>
          <p:nvPr/>
        </p:nvSpPr>
        <p:spPr>
          <a:xfrm>
            <a:off x="1523999" y="1013090"/>
            <a:ext cx="8522525" cy="316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zh-TW" dirty="0"/>
              <a:t>the presence of terrain can induce the formation of gyre pairs, leading to gyre-associated flow near the TC center that can influence the TC track prior to landfall.</a:t>
            </a:r>
            <a:endParaRPr lang="en-US" altLang="zh-TW" sz="1800" dirty="0"/>
          </a:p>
        </p:txBody>
      </p:sp>
      <p:sp>
        <p:nvSpPr>
          <p:cNvPr id="8" name="文字方塊 7">
            <a:extLst>
              <a:ext uri="{FF2B5EF4-FFF2-40B4-BE49-F238E27FC236}">
                <a16:creationId xmlns:a16="http://schemas.microsoft.com/office/drawing/2014/main" id="{F8D216A7-5A67-4BA6-9A4B-4B18CE858B7E}"/>
              </a:ext>
            </a:extLst>
          </p:cNvPr>
          <p:cNvSpPr txBox="1"/>
          <p:nvPr/>
        </p:nvSpPr>
        <p:spPr>
          <a:xfrm>
            <a:off x="1703513" y="5229200"/>
            <a:ext cx="4209217"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1600" b="1" dirty="0"/>
              <a:t>A looping track occurs for a medium-size (R</a:t>
            </a:r>
            <a:r>
              <a:rPr lang="en-US" altLang="zh-TW" sz="1600" b="1" baseline="-25000" dirty="0"/>
              <a:t>15</a:t>
            </a:r>
            <a:r>
              <a:rPr lang="en-US" altLang="zh-TW" sz="1600" b="1" dirty="0"/>
              <a:t>=350km) TC approaching central Taiwan and a V-shape track is found for a small-size (R</a:t>
            </a:r>
            <a:r>
              <a:rPr lang="en-US" altLang="zh-TW" sz="1600" b="1" baseline="-25000" dirty="0"/>
              <a:t>15</a:t>
            </a:r>
            <a:r>
              <a:rPr lang="en-US" altLang="zh-TW" sz="1600" b="1" dirty="0"/>
              <a:t>=250km) TC approaching northern Taiwan.</a:t>
            </a:r>
            <a:endParaRPr lang="zh-TW" altLang="en-US" sz="1600" b="1" dirty="0"/>
          </a:p>
        </p:txBody>
      </p:sp>
      <p:pic>
        <p:nvPicPr>
          <p:cNvPr id="9" name="圖片 8">
            <a:extLst>
              <a:ext uri="{FF2B5EF4-FFF2-40B4-BE49-F238E27FC236}">
                <a16:creationId xmlns:a16="http://schemas.microsoft.com/office/drawing/2014/main" id="{AB953287-29C2-47B2-8DA3-11826CA3CC1E}"/>
              </a:ext>
            </a:extLst>
          </p:cNvPr>
          <p:cNvPicPr>
            <a:picLocks noChangeAspect="1"/>
          </p:cNvPicPr>
          <p:nvPr/>
        </p:nvPicPr>
        <p:blipFill>
          <a:blip r:embed="rId5" cstate="print"/>
          <a:stretch>
            <a:fillRect/>
          </a:stretch>
        </p:blipFill>
        <p:spPr>
          <a:xfrm>
            <a:off x="6240016" y="2117480"/>
            <a:ext cx="2124000" cy="2319632"/>
          </a:xfrm>
          <a:prstGeom prst="rect">
            <a:avLst/>
          </a:prstGeom>
        </p:spPr>
      </p:pic>
      <p:sp>
        <p:nvSpPr>
          <p:cNvPr id="11" name="矩形 10">
            <a:extLst>
              <a:ext uri="{FF2B5EF4-FFF2-40B4-BE49-F238E27FC236}">
                <a16:creationId xmlns:a16="http://schemas.microsoft.com/office/drawing/2014/main" id="{9E54CCFC-DC84-404D-819B-F77F428EF0DF}"/>
              </a:ext>
            </a:extLst>
          </p:cNvPr>
          <p:cNvSpPr/>
          <p:nvPr/>
        </p:nvSpPr>
        <p:spPr>
          <a:xfrm>
            <a:off x="-2966" y="6459736"/>
            <a:ext cx="222009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altLang="zh-TW" dirty="0"/>
              <a:t>Tang and Chan (2015)</a:t>
            </a:r>
            <a:endParaRPr lang="zh-TW" altLang="en-US" dirty="0"/>
          </a:p>
        </p:txBody>
      </p:sp>
    </p:spTree>
    <p:extLst>
      <p:ext uri="{BB962C8B-B14F-4D97-AF65-F5344CB8AC3E}">
        <p14:creationId xmlns:p14="http://schemas.microsoft.com/office/powerpoint/2010/main" val="985598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3509C147-55CA-47CA-9F85-810CD181D203}"/>
              </a:ext>
            </a:extLst>
          </p:cNvPr>
          <p:cNvSpPr>
            <a:spLocks noGrp="1"/>
          </p:cNvSpPr>
          <p:nvPr>
            <p:ph type="body" sz="quarter" idx="12"/>
          </p:nvPr>
        </p:nvSpPr>
        <p:spPr/>
        <p:txBody>
          <a:bodyPr/>
          <a:lstStyle/>
          <a:p>
            <a:r>
              <a:rPr lang="en-US" altLang="zh-TW" dirty="0"/>
              <a:t>Vertical distribution of mean flows</a:t>
            </a:r>
            <a:endParaRPr lang="zh-TW" altLang="en-US" dirty="0"/>
          </a:p>
        </p:txBody>
      </p:sp>
      <p:sp>
        <p:nvSpPr>
          <p:cNvPr id="3" name="文字版面配置區 2">
            <a:extLst>
              <a:ext uri="{FF2B5EF4-FFF2-40B4-BE49-F238E27FC236}">
                <a16:creationId xmlns:a16="http://schemas.microsoft.com/office/drawing/2014/main" id="{1E9D95FF-BDF9-4FDC-88F5-3CB4EAF01094}"/>
              </a:ext>
            </a:extLst>
          </p:cNvPr>
          <p:cNvSpPr>
            <a:spLocks noGrp="1"/>
          </p:cNvSpPr>
          <p:nvPr>
            <p:ph type="body" sz="quarter" idx="13"/>
          </p:nvPr>
        </p:nvSpPr>
        <p:spPr/>
        <p:txBody>
          <a:bodyPr>
            <a:normAutofit lnSpcReduction="10000"/>
          </a:bodyPr>
          <a:lstStyle/>
          <a:p>
            <a:endParaRPr lang="zh-TW" altLang="en-US"/>
          </a:p>
        </p:txBody>
      </p:sp>
      <p:pic>
        <p:nvPicPr>
          <p:cNvPr id="5" name="圖片 4">
            <a:extLst>
              <a:ext uri="{FF2B5EF4-FFF2-40B4-BE49-F238E27FC236}">
                <a16:creationId xmlns:a16="http://schemas.microsoft.com/office/drawing/2014/main" id="{85E7CD85-5ADF-4388-9869-555A1D58E54E}"/>
              </a:ext>
            </a:extLst>
          </p:cNvPr>
          <p:cNvPicPr>
            <a:picLocks noChangeAspect="1"/>
          </p:cNvPicPr>
          <p:nvPr/>
        </p:nvPicPr>
        <p:blipFill>
          <a:blip r:embed="rId3"/>
          <a:stretch>
            <a:fillRect/>
          </a:stretch>
        </p:blipFill>
        <p:spPr>
          <a:xfrm>
            <a:off x="125237" y="3369336"/>
            <a:ext cx="6530869" cy="2965678"/>
          </a:xfrm>
          <a:prstGeom prst="rect">
            <a:avLst/>
          </a:prstGeom>
        </p:spPr>
      </p:pic>
      <p:pic>
        <p:nvPicPr>
          <p:cNvPr id="7" name="圖片 6">
            <a:extLst>
              <a:ext uri="{FF2B5EF4-FFF2-40B4-BE49-F238E27FC236}">
                <a16:creationId xmlns:a16="http://schemas.microsoft.com/office/drawing/2014/main" id="{E64FCCC4-F2FD-47C1-9CB7-56EDE5FCE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361" y="1349521"/>
            <a:ext cx="5020121" cy="4039629"/>
          </a:xfrm>
          <a:prstGeom prst="rect">
            <a:avLst/>
          </a:prstGeom>
        </p:spPr>
      </p:pic>
      <p:pic>
        <p:nvPicPr>
          <p:cNvPr id="8" name="圖片 7">
            <a:extLst>
              <a:ext uri="{FF2B5EF4-FFF2-40B4-BE49-F238E27FC236}">
                <a16:creationId xmlns:a16="http://schemas.microsoft.com/office/drawing/2014/main" id="{21CB58D0-5F8B-4CBA-868B-9DD337969D1D}"/>
              </a:ext>
            </a:extLst>
          </p:cNvPr>
          <p:cNvPicPr>
            <a:picLocks noChangeAspect="1"/>
          </p:cNvPicPr>
          <p:nvPr/>
        </p:nvPicPr>
        <p:blipFill rotWithShape="1">
          <a:blip r:embed="rId5"/>
          <a:srcRect l="5657"/>
          <a:stretch/>
        </p:blipFill>
        <p:spPr>
          <a:xfrm>
            <a:off x="119982" y="1300847"/>
            <a:ext cx="6530400" cy="2068489"/>
          </a:xfrm>
          <a:prstGeom prst="rect">
            <a:avLst/>
          </a:prstGeom>
        </p:spPr>
      </p:pic>
      <p:sp>
        <p:nvSpPr>
          <p:cNvPr id="12" name="文字方塊 11">
            <a:extLst>
              <a:ext uri="{FF2B5EF4-FFF2-40B4-BE49-F238E27FC236}">
                <a16:creationId xmlns:a16="http://schemas.microsoft.com/office/drawing/2014/main" id="{F6F9A512-345D-4493-8F12-353E4FB34666}"/>
              </a:ext>
            </a:extLst>
          </p:cNvPr>
          <p:cNvSpPr txBox="1"/>
          <p:nvPr/>
        </p:nvSpPr>
        <p:spPr>
          <a:xfrm>
            <a:off x="3680692" y="1577129"/>
            <a:ext cx="502061" cy="276999"/>
          </a:xfrm>
          <a:prstGeom prst="rect">
            <a:avLst/>
          </a:prstGeom>
          <a:noFill/>
        </p:spPr>
        <p:txBody>
          <a:bodyPr wrap="none" rtlCol="0" anchor="ctr">
            <a:spAutoFit/>
          </a:bodyPr>
          <a:lstStyle/>
          <a:p>
            <a:pPr algn="l"/>
            <a:r>
              <a:rPr lang="en-US" altLang="zh-TW" sz="1200" b="1" dirty="0">
                <a:latin typeface="微軟正黑體" panose="020B0604030504040204" pitchFamily="34" charset="-120"/>
                <a:ea typeface="微軟正黑體" panose="020B0604030504040204" pitchFamily="34" charset="-120"/>
              </a:rPr>
              <a:t>54 h</a:t>
            </a:r>
            <a:endParaRPr lang="zh-TW" altLang="en-US" sz="1200" b="1" dirty="0" err="1">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F6C98D27-D24E-4769-9159-B483912A8545}"/>
              </a:ext>
            </a:extLst>
          </p:cNvPr>
          <p:cNvSpPr txBox="1"/>
          <p:nvPr/>
        </p:nvSpPr>
        <p:spPr>
          <a:xfrm>
            <a:off x="3220672" y="1503559"/>
            <a:ext cx="502061" cy="276999"/>
          </a:xfrm>
          <a:prstGeom prst="rect">
            <a:avLst/>
          </a:prstGeom>
          <a:noFill/>
        </p:spPr>
        <p:txBody>
          <a:bodyPr wrap="none" rtlCol="0" anchor="ctr">
            <a:spAutoFit/>
          </a:bodyPr>
          <a:lstStyle/>
          <a:p>
            <a:pPr algn="l"/>
            <a:r>
              <a:rPr lang="en-US" altLang="zh-TW" sz="1200" b="1" dirty="0">
                <a:latin typeface="微軟正黑體" panose="020B0604030504040204" pitchFamily="34" charset="-120"/>
                <a:ea typeface="微軟正黑體" panose="020B0604030504040204" pitchFamily="34" charset="-120"/>
              </a:rPr>
              <a:t>60 h</a:t>
            </a:r>
            <a:endParaRPr lang="zh-TW" altLang="en-US" sz="1200" b="1" dirty="0" err="1">
              <a:latin typeface="微軟正黑體" panose="020B0604030504040204" pitchFamily="34" charset="-120"/>
              <a:ea typeface="微軟正黑體" panose="020B0604030504040204" pitchFamily="34" charset="-120"/>
            </a:endParaRPr>
          </a:p>
        </p:txBody>
      </p:sp>
      <p:cxnSp>
        <p:nvCxnSpPr>
          <p:cNvPr id="15" name="直線接點 14">
            <a:extLst>
              <a:ext uri="{FF2B5EF4-FFF2-40B4-BE49-F238E27FC236}">
                <a16:creationId xmlns:a16="http://schemas.microsoft.com/office/drawing/2014/main" id="{6D668322-147F-4540-8778-0D5FA3807F2C}"/>
              </a:ext>
            </a:extLst>
          </p:cNvPr>
          <p:cNvCxnSpPr>
            <a:cxnSpLocks/>
          </p:cNvCxnSpPr>
          <p:nvPr/>
        </p:nvCxnSpPr>
        <p:spPr>
          <a:xfrm flipH="1">
            <a:off x="3680693" y="1795954"/>
            <a:ext cx="146534" cy="1852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9ADA7071-4A02-4298-8D29-F4A65944A7C5}"/>
              </a:ext>
            </a:extLst>
          </p:cNvPr>
          <p:cNvCxnSpPr>
            <a:cxnSpLocks/>
          </p:cNvCxnSpPr>
          <p:nvPr/>
        </p:nvCxnSpPr>
        <p:spPr>
          <a:xfrm flipH="1">
            <a:off x="3429428" y="1726351"/>
            <a:ext cx="37868" cy="2330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9BE8F729-DD93-47C5-AFD9-D9B9E6040CE8}"/>
              </a:ext>
            </a:extLst>
          </p:cNvPr>
          <p:cNvSpPr txBox="1"/>
          <p:nvPr/>
        </p:nvSpPr>
        <p:spPr>
          <a:xfrm>
            <a:off x="2838122" y="1519536"/>
            <a:ext cx="502061" cy="276999"/>
          </a:xfrm>
          <a:prstGeom prst="rect">
            <a:avLst/>
          </a:prstGeom>
          <a:noFill/>
        </p:spPr>
        <p:txBody>
          <a:bodyPr wrap="none" rtlCol="0" anchor="ctr">
            <a:spAutoFit/>
          </a:bodyPr>
          <a:lstStyle/>
          <a:p>
            <a:pPr algn="l"/>
            <a:r>
              <a:rPr lang="en-US" altLang="zh-TW" sz="1200" b="1" dirty="0">
                <a:latin typeface="微軟正黑體" panose="020B0604030504040204" pitchFamily="34" charset="-120"/>
                <a:ea typeface="微軟正黑體" panose="020B0604030504040204" pitchFamily="34" charset="-120"/>
              </a:rPr>
              <a:t>66 h</a:t>
            </a:r>
            <a:endParaRPr lang="zh-TW" altLang="en-US" sz="1200" b="1" dirty="0" err="1">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AFE187B4-1E36-4A95-A1D4-A6EDAACBEEB9}"/>
              </a:ext>
            </a:extLst>
          </p:cNvPr>
          <p:cNvCxnSpPr>
            <a:cxnSpLocks/>
          </p:cNvCxnSpPr>
          <p:nvPr/>
        </p:nvCxnSpPr>
        <p:spPr>
          <a:xfrm>
            <a:off x="3041623" y="1726351"/>
            <a:ext cx="0" cy="247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E2F3DDE4-C5F1-4A3D-A4C1-9092CD4D32BE}"/>
              </a:ext>
            </a:extLst>
          </p:cNvPr>
          <p:cNvCxnSpPr/>
          <p:nvPr/>
        </p:nvCxnSpPr>
        <p:spPr>
          <a:xfrm flipV="1">
            <a:off x="9785129" y="1345693"/>
            <a:ext cx="0" cy="35738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B7A19BA-F52C-47E0-8D62-A6927FDEC80E}"/>
              </a:ext>
            </a:extLst>
          </p:cNvPr>
          <p:cNvCxnSpPr/>
          <p:nvPr/>
        </p:nvCxnSpPr>
        <p:spPr>
          <a:xfrm flipV="1">
            <a:off x="8371478" y="1345693"/>
            <a:ext cx="0" cy="35738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BE82FF19-6438-47D2-9F37-E6795538CDCD}"/>
              </a:ext>
            </a:extLst>
          </p:cNvPr>
          <p:cNvCxnSpPr/>
          <p:nvPr/>
        </p:nvCxnSpPr>
        <p:spPr>
          <a:xfrm flipV="1">
            <a:off x="11198772" y="1345693"/>
            <a:ext cx="0" cy="35738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0B7C4F71-6465-4462-983A-0CCCC5555603}"/>
              </a:ext>
            </a:extLst>
          </p:cNvPr>
          <p:cNvSpPr/>
          <p:nvPr/>
        </p:nvSpPr>
        <p:spPr>
          <a:xfrm>
            <a:off x="60704" y="6418459"/>
            <a:ext cx="385047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altLang="zh-TW" dirty="0"/>
              <a:t>Wu et al. (2015); Huang and Wu (2018)</a:t>
            </a:r>
            <a:endParaRPr lang="zh-TW" altLang="en-US" dirty="0"/>
          </a:p>
        </p:txBody>
      </p:sp>
    </p:spTree>
    <p:extLst>
      <p:ext uri="{BB962C8B-B14F-4D97-AF65-F5344CB8AC3E}">
        <p14:creationId xmlns:p14="http://schemas.microsoft.com/office/powerpoint/2010/main" val="3777153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1587143B-6BDD-4392-90ED-689A6C4D5ADC}"/>
              </a:ext>
            </a:extLst>
          </p:cNvPr>
          <p:cNvSpPr>
            <a:spLocks noGrp="1"/>
          </p:cNvSpPr>
          <p:nvPr>
            <p:ph type="body" sz="quarter" idx="12"/>
          </p:nvPr>
        </p:nvSpPr>
        <p:spPr/>
        <p:txBody>
          <a:bodyPr/>
          <a:lstStyle/>
          <a:p>
            <a:r>
              <a:rPr lang="en-US" altLang="zh-TW" dirty="0"/>
              <a:t>Motivation</a:t>
            </a:r>
            <a:endParaRPr lang="zh-TW" altLang="en-US" dirty="0"/>
          </a:p>
        </p:txBody>
      </p:sp>
      <p:sp>
        <p:nvSpPr>
          <p:cNvPr id="3" name="文字版面配置區 2">
            <a:extLst>
              <a:ext uri="{FF2B5EF4-FFF2-40B4-BE49-F238E27FC236}">
                <a16:creationId xmlns:a16="http://schemas.microsoft.com/office/drawing/2014/main" id="{BC45D184-3D27-E69B-DE05-394A54A39BB7}"/>
              </a:ext>
            </a:extLst>
          </p:cNvPr>
          <p:cNvSpPr>
            <a:spLocks noGrp="1"/>
          </p:cNvSpPr>
          <p:nvPr>
            <p:ph type="body" sz="quarter" idx="13"/>
          </p:nvPr>
        </p:nvSpPr>
        <p:spPr/>
        <p:txBody>
          <a:bodyPr>
            <a:normAutofit lnSpcReduction="10000"/>
          </a:bodyPr>
          <a:lstStyle/>
          <a:p>
            <a:endParaRPr lang="zh-TW" altLang="en-US"/>
          </a:p>
        </p:txBody>
      </p:sp>
      <p:sp>
        <p:nvSpPr>
          <p:cNvPr id="5" name="文字版面配置區 4">
            <a:extLst>
              <a:ext uri="{FF2B5EF4-FFF2-40B4-BE49-F238E27FC236}">
                <a16:creationId xmlns:a16="http://schemas.microsoft.com/office/drawing/2014/main" id="{4CB67476-013A-4F05-B460-5F9A46B1FD9A}"/>
              </a:ext>
            </a:extLst>
          </p:cNvPr>
          <p:cNvSpPr>
            <a:spLocks noGrp="1"/>
          </p:cNvSpPr>
          <p:nvPr>
            <p:ph type="body" sz="quarter" idx="14"/>
          </p:nvPr>
        </p:nvSpPr>
        <p:spPr/>
        <p:txBody>
          <a:bodyPr/>
          <a:lstStyle/>
          <a:p>
            <a:r>
              <a:rPr lang="en-US" altLang="zh-TW" dirty="0"/>
              <a:t>Previous studies have identified many key factors influencing the unique features caused by Taiwan's terrain.</a:t>
            </a:r>
          </a:p>
          <a:p>
            <a:r>
              <a:rPr lang="en-US" altLang="zh-TW" dirty="0"/>
              <a:t>However, the </a:t>
            </a:r>
            <a:r>
              <a:rPr lang="en-US" altLang="zh-TW" dirty="0">
                <a:solidFill>
                  <a:srgbClr val="0000FF"/>
                </a:solidFill>
              </a:rPr>
              <a:t>impact of terrain-induced flow</a:t>
            </a:r>
            <a:r>
              <a:rPr lang="en-US" altLang="zh-TW" dirty="0"/>
              <a:t> on the inner-core evolution of a tropical cyclone (TC) </a:t>
            </a:r>
            <a:r>
              <a:rPr lang="en-US" altLang="zh-TW" dirty="0">
                <a:solidFill>
                  <a:srgbClr val="0000FF"/>
                </a:solidFill>
              </a:rPr>
              <a:t>with a </a:t>
            </a:r>
            <a:r>
              <a:rPr lang="en-US" altLang="zh-TW" dirty="0" err="1">
                <a:solidFill>
                  <a:srgbClr val="0000FF"/>
                </a:solidFill>
              </a:rPr>
              <a:t>semiparallel</a:t>
            </a:r>
            <a:r>
              <a:rPr lang="en-US" altLang="zh-TW" dirty="0">
                <a:solidFill>
                  <a:srgbClr val="0000FF"/>
                </a:solidFill>
              </a:rPr>
              <a:t> track</a:t>
            </a:r>
            <a:r>
              <a:rPr lang="en-US" altLang="zh-TW" dirty="0"/>
              <a:t> to the eastern coast remains understudied.</a:t>
            </a:r>
          </a:p>
          <a:p>
            <a:r>
              <a:rPr lang="en-US" altLang="zh-TW" dirty="0"/>
              <a:t>The surrounding flow of the TC modulated by the terrain can influence its track, suggesting the possibility of its </a:t>
            </a:r>
            <a:r>
              <a:rPr lang="en-US" altLang="zh-TW" dirty="0">
                <a:solidFill>
                  <a:srgbClr val="0000FF"/>
                </a:solidFill>
              </a:rPr>
              <a:t>impact on the vertical wind shear (VWS)</a:t>
            </a:r>
            <a:r>
              <a:rPr lang="en-US" altLang="zh-TW" dirty="0"/>
              <a:t>.</a:t>
            </a:r>
          </a:p>
          <a:p>
            <a:r>
              <a:rPr lang="en-US" altLang="zh-TW" dirty="0"/>
              <a:t>The key directions for further exploration in this study are </a:t>
            </a:r>
            <a:r>
              <a:rPr lang="en-US" altLang="zh-TW" dirty="0">
                <a:solidFill>
                  <a:srgbClr val="0000FF"/>
                </a:solidFill>
              </a:rPr>
              <a:t>the roles of VWS </a:t>
            </a:r>
            <a:r>
              <a:rPr lang="en-US" altLang="zh-TW" dirty="0"/>
              <a:t>and</a:t>
            </a:r>
            <a:r>
              <a:rPr lang="en-US" altLang="zh-TW" dirty="0">
                <a:solidFill>
                  <a:srgbClr val="0000FF"/>
                </a:solidFill>
              </a:rPr>
              <a:t> the interaction between the terrain-induced flow and the primary circulation</a:t>
            </a:r>
            <a:r>
              <a:rPr lang="en-US" altLang="zh-TW" dirty="0"/>
              <a:t> of the TC. These aspects are crucial in understanding the inner-core evolution and intensification of TCs near Taiwan's terrain.</a:t>
            </a:r>
          </a:p>
          <a:p>
            <a:r>
              <a:rPr lang="en-US" altLang="zh-TW" dirty="0"/>
              <a:t>For a comprehensive investigation, it is crucial to accurately estimate </a:t>
            </a:r>
            <a:r>
              <a:rPr lang="en-US" altLang="zh-TW" dirty="0">
                <a:solidFill>
                  <a:srgbClr val="0000FF"/>
                </a:solidFill>
              </a:rPr>
              <a:t>the vertical distribution of mean flows</a:t>
            </a:r>
            <a:r>
              <a:rPr lang="en-US" altLang="zh-TW" dirty="0"/>
              <a:t> near a TC with </a:t>
            </a:r>
            <a:r>
              <a:rPr lang="en-US" altLang="zh-TW" dirty="0">
                <a:solidFill>
                  <a:srgbClr val="0000FF"/>
                </a:solidFill>
              </a:rPr>
              <a:t>high temporal and spatial resolution</a:t>
            </a:r>
            <a:r>
              <a:rPr lang="en-US" altLang="zh-TW" dirty="0"/>
              <a:t>.</a:t>
            </a:r>
          </a:p>
        </p:txBody>
      </p:sp>
    </p:spTree>
    <p:extLst>
      <p:ext uri="{BB962C8B-B14F-4D97-AF65-F5344CB8AC3E}">
        <p14:creationId xmlns:p14="http://schemas.microsoft.com/office/powerpoint/2010/main" val="288961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sz="quarter" idx="12"/>
          </p:nvPr>
        </p:nvSpPr>
        <p:spPr/>
        <p:txBody>
          <a:bodyPr/>
          <a:lstStyle/>
          <a:p>
            <a:r>
              <a:rPr lang="en-US" altLang="zh-TW" dirty="0"/>
              <a:t>Data and methodology</a:t>
            </a:r>
            <a:endParaRPr lang="zh-TW" altLang="en-US" dirty="0"/>
          </a:p>
        </p:txBody>
      </p:sp>
      <p:sp>
        <p:nvSpPr>
          <p:cNvPr id="3" name="文字版面配置區 2"/>
          <p:cNvSpPr>
            <a:spLocks noGrp="1"/>
          </p:cNvSpPr>
          <p:nvPr>
            <p:ph type="body" sz="quarter" idx="13"/>
          </p:nvPr>
        </p:nvSpPr>
        <p:spPr/>
        <p:txBody>
          <a:bodyPr>
            <a:normAutofit lnSpcReduction="10000"/>
          </a:bodyPr>
          <a:lstStyle/>
          <a:p>
            <a:endParaRPr lang="zh-TW" altLang="en-US"/>
          </a:p>
        </p:txBody>
      </p:sp>
      <p:sp>
        <p:nvSpPr>
          <p:cNvPr id="4" name="文字版面配置區 3"/>
          <p:cNvSpPr>
            <a:spLocks noGrp="1"/>
          </p:cNvSpPr>
          <p:nvPr>
            <p:ph type="body" sz="quarter" idx="14"/>
          </p:nvPr>
        </p:nvSpPr>
        <p:spPr/>
        <p:txBody>
          <a:bodyPr/>
          <a:lstStyle/>
          <a:p>
            <a:r>
              <a:rPr lang="en-US" altLang="zh-TW" sz="2800" dirty="0"/>
              <a:t>Data</a:t>
            </a:r>
          </a:p>
          <a:p>
            <a:pPr lvl="1"/>
            <a:r>
              <a:rPr lang="en-US" altLang="zh-TW" dirty="0"/>
              <a:t>Reflectivity </a:t>
            </a:r>
            <a:r>
              <a:rPr lang="en-US" altLang="zh-TW" sz="1200" dirty="0"/>
              <a:t>(APAR, RCKT, RCGI, RCHL and RCWF)</a:t>
            </a:r>
            <a:endParaRPr lang="en-US" altLang="zh-TW" sz="2400" dirty="0"/>
          </a:p>
          <a:p>
            <a:pPr lvl="1"/>
            <a:r>
              <a:rPr lang="en-US" altLang="zh-TW" dirty="0"/>
              <a:t>Doppler velocity </a:t>
            </a:r>
            <a:r>
              <a:rPr lang="en-US" altLang="zh-TW" sz="1200" dirty="0"/>
              <a:t>(RCKT, RCGI, RCHL and RCWF)</a:t>
            </a:r>
            <a:endParaRPr lang="en-US" altLang="zh-TW" dirty="0"/>
          </a:p>
          <a:p>
            <a:pPr lvl="1"/>
            <a:r>
              <a:rPr lang="en-US" altLang="zh-TW" dirty="0"/>
              <a:t>Weather station </a:t>
            </a:r>
            <a:endParaRPr lang="en-US" altLang="zh-TW" sz="2400" dirty="0"/>
          </a:p>
          <a:p>
            <a:r>
              <a:rPr lang="en-US" altLang="zh-TW" sz="2800" dirty="0"/>
              <a:t>Doppler velocity </a:t>
            </a:r>
            <a:r>
              <a:rPr lang="en-US" altLang="zh-TW" sz="2800" dirty="0" err="1"/>
              <a:t>dealiasing</a:t>
            </a:r>
            <a:endParaRPr lang="en-US" altLang="zh-TW" sz="2800" dirty="0"/>
          </a:p>
          <a:p>
            <a:pPr lvl="1"/>
            <a:r>
              <a:rPr lang="en-US" altLang="zh-TW" dirty="0"/>
              <a:t>Vortex-Based Doppler Velocity </a:t>
            </a:r>
            <a:r>
              <a:rPr lang="en-US" altLang="zh-TW" dirty="0" err="1"/>
              <a:t>Dealiasing</a:t>
            </a:r>
            <a:r>
              <a:rPr lang="en-US" altLang="zh-TW" dirty="0"/>
              <a:t> Algorithm</a:t>
            </a:r>
            <a:r>
              <a:rPr lang="zh-TW" altLang="en-US" dirty="0"/>
              <a:t> </a:t>
            </a:r>
            <a:r>
              <a:rPr lang="en-US" altLang="zh-TW" dirty="0"/>
              <a:t>(VDVD)</a:t>
            </a:r>
            <a:r>
              <a:rPr lang="zh-TW" altLang="en-US" dirty="0"/>
              <a:t> </a:t>
            </a:r>
            <a:r>
              <a:rPr lang="en-US" altLang="zh-TW" sz="1200" dirty="0"/>
              <a:t>(Chang et al. 2019)</a:t>
            </a:r>
            <a:endParaRPr lang="en-US" altLang="zh-TW" sz="2400" dirty="0"/>
          </a:p>
          <a:p>
            <a:r>
              <a:rPr lang="en-US" altLang="zh-TW" sz="2800" dirty="0"/>
              <a:t>Wind retrieval</a:t>
            </a:r>
          </a:p>
          <a:p>
            <a:pPr lvl="1"/>
            <a:r>
              <a:rPr lang="en-US" altLang="zh-TW" dirty="0"/>
              <a:t>Dual-Doppler synthetic wind</a:t>
            </a:r>
          </a:p>
          <a:p>
            <a:pPr lvl="1"/>
            <a:r>
              <a:rPr lang="en-US" altLang="zh-TW" dirty="0"/>
              <a:t>GBVTD</a:t>
            </a:r>
            <a:r>
              <a:rPr lang="zh-TW" altLang="en-US" dirty="0"/>
              <a:t> </a:t>
            </a:r>
            <a:r>
              <a:rPr lang="en-US" altLang="zh-TW" dirty="0"/>
              <a:t>(ground-based velocity tracking display) </a:t>
            </a:r>
            <a:r>
              <a:rPr lang="en-US" altLang="zh-TW" sz="1200" dirty="0"/>
              <a:t>(Lee et al. 1999)</a:t>
            </a:r>
            <a:endParaRPr lang="en-US" altLang="zh-TW" sz="2400" dirty="0"/>
          </a:p>
          <a:p>
            <a:r>
              <a:rPr lang="en-US" altLang="zh-TW" sz="2800" dirty="0"/>
              <a:t>Track</a:t>
            </a:r>
          </a:p>
          <a:p>
            <a:pPr lvl="1"/>
            <a:r>
              <a:rPr lang="en-US" altLang="zh-TW" dirty="0"/>
              <a:t>Tropical Cyclone Eye Tracking (TCET) </a:t>
            </a:r>
            <a:r>
              <a:rPr lang="en-US" altLang="zh-TW" sz="1200" dirty="0"/>
              <a:t>(Chang et al. 2009)</a:t>
            </a:r>
            <a:endParaRPr lang="en-US" altLang="zh-TW" sz="1100" dirty="0"/>
          </a:p>
          <a:p>
            <a:endParaRPr lang="zh-TW" altLang="en-US" dirty="0"/>
          </a:p>
        </p:txBody>
      </p:sp>
    </p:spTree>
    <p:extLst>
      <p:ext uri="{BB962C8B-B14F-4D97-AF65-F5344CB8AC3E}">
        <p14:creationId xmlns:p14="http://schemas.microsoft.com/office/powerpoint/2010/main" val="40529642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5|1.4|1.7|20.2|21.9|8.6|20.6"/>
</p:tagLst>
</file>

<file path=ppt/tags/tag2.xml><?xml version="1.0" encoding="utf-8"?>
<p:tagLst xmlns:a="http://schemas.openxmlformats.org/drawingml/2006/main" xmlns:r="http://schemas.openxmlformats.org/officeDocument/2006/relationships" xmlns:p="http://schemas.openxmlformats.org/presentationml/2006/main">
  <p:tag name="TIMING" val="|28.6"/>
</p:tagLst>
</file>

<file path=ppt/tags/tag3.xml><?xml version="1.0" encoding="utf-8"?>
<p:tagLst xmlns:a="http://schemas.openxmlformats.org/drawingml/2006/main" xmlns:r="http://schemas.openxmlformats.org/officeDocument/2006/relationships" xmlns:p="http://schemas.openxmlformats.org/presentationml/2006/main">
  <p:tag name="TIMING" val="|55.6"/>
</p:tagLst>
</file>

<file path=ppt/tags/tag4.xml><?xml version="1.0" encoding="utf-8"?>
<p:tagLst xmlns:a="http://schemas.openxmlformats.org/drawingml/2006/main" xmlns:r="http://schemas.openxmlformats.org/officeDocument/2006/relationships" xmlns:p="http://schemas.openxmlformats.org/presentationml/2006/main">
  <p:tag name="TIMING" val="|16.5|1.3|5.9|4.5"/>
</p:tagLst>
</file>

<file path=ppt/tags/tag5.xml><?xml version="1.0" encoding="utf-8"?>
<p:tagLst xmlns:a="http://schemas.openxmlformats.org/drawingml/2006/main" xmlns:r="http://schemas.openxmlformats.org/officeDocument/2006/relationships" xmlns:p="http://schemas.openxmlformats.org/presentationml/2006/main">
  <p:tag name="TIMING" val="|11.2|9.1|7.1"/>
</p:tagLst>
</file>

<file path=ppt/tags/tag6.xml><?xml version="1.0" encoding="utf-8"?>
<p:tagLst xmlns:a="http://schemas.openxmlformats.org/drawingml/2006/main" xmlns:r="http://schemas.openxmlformats.org/officeDocument/2006/relationships" xmlns:p="http://schemas.openxmlformats.org/presentationml/2006/main">
  <p:tag name="TIMING" val="|3.6|42.2|8.3"/>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chor="ctr">
        <a:spAutoFit/>
      </a:bodyPr>
      <a:lstStyle>
        <a:defPPr algn="l">
          <a:defRPr dirty="0" err="1" smtClean="0">
            <a:latin typeface="微軟正黑體" panose="020B0604030504040204" pitchFamily="34" charset="-120"/>
            <a:ea typeface="微軟正黑體" panose="020B0604030504040204" pitchFamily="34" charset="-12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chor="ctr">
        <a:spAutoFit/>
      </a:bodyPr>
      <a:lstStyle>
        <a:defPPr algn="l">
          <a:defRPr dirty="0" err="1" smtClean="0">
            <a:latin typeface="微軟正黑體" panose="020B0604030504040204" pitchFamily="34" charset="-120"/>
            <a:ea typeface="微軟正黑體" panose="020B0604030504040204" pitchFamily="34" charset="-12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14452</TotalTime>
  <Words>1864</Words>
  <Application>Microsoft Office PowerPoint</Application>
  <PresentationFormat>寬螢幕</PresentationFormat>
  <Paragraphs>412</Paragraphs>
  <Slides>21</Slides>
  <Notes>14</Notes>
  <HiddenSlides>0</HiddenSlides>
  <MMClips>0</MMClips>
  <ScaleCrop>false</ScaleCrop>
  <HeadingPairs>
    <vt:vector size="6" baseType="variant">
      <vt:variant>
        <vt:lpstr>使用字型</vt:lpstr>
      </vt:variant>
      <vt:variant>
        <vt:i4>9</vt:i4>
      </vt:variant>
      <vt:variant>
        <vt:lpstr>佈景主題</vt:lpstr>
      </vt:variant>
      <vt:variant>
        <vt:i4>3</vt:i4>
      </vt:variant>
      <vt:variant>
        <vt:lpstr>投影片標題</vt:lpstr>
      </vt:variant>
      <vt:variant>
        <vt:i4>21</vt:i4>
      </vt:variant>
    </vt:vector>
  </HeadingPairs>
  <TitlesOfParts>
    <vt:vector size="33" baseType="lpstr">
      <vt:lpstr>Arial Unicode MS</vt:lpstr>
      <vt:lpstr>微軟正黑體</vt:lpstr>
      <vt:lpstr>Arial</vt:lpstr>
      <vt:lpstr>Calibri</vt:lpstr>
      <vt:lpstr>Calibri Light</vt:lpstr>
      <vt:lpstr>Cambria Math</vt:lpstr>
      <vt:lpstr>Times New Roman</vt:lpstr>
      <vt:lpstr>Wingdings</vt:lpstr>
      <vt:lpstr>Wingdings 3</vt:lpstr>
      <vt:lpstr>Office 佈景主題</vt:lpstr>
      <vt:lpstr>自訂設計</vt:lpstr>
      <vt:lpstr>1_Office 佈景主題</vt:lpstr>
      <vt:lpstr>An Observational Study on the Rapid Intensiﬁcation of Typhoon Chanthu (2021)  near the Complex Terrain of Taiwan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mmc-118</dc:creator>
  <cp:lastModifiedBy>Tin</cp:lastModifiedBy>
  <cp:revision>2694</cp:revision>
  <dcterms:created xsi:type="dcterms:W3CDTF">2020-02-10T06:48:09Z</dcterms:created>
  <dcterms:modified xsi:type="dcterms:W3CDTF">2024-03-27T08:27:06Z</dcterms:modified>
</cp:coreProperties>
</file>