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271" r:id="rId2"/>
    <p:sldId id="302" r:id="rId3"/>
    <p:sldId id="314" r:id="rId4"/>
    <p:sldId id="335" r:id="rId5"/>
    <p:sldId id="309" r:id="rId6"/>
    <p:sldId id="311" r:id="rId7"/>
    <p:sldId id="272" r:id="rId8"/>
    <p:sldId id="305" r:id="rId9"/>
    <p:sldId id="329" r:id="rId10"/>
    <p:sldId id="315" r:id="rId11"/>
    <p:sldId id="308" r:id="rId12"/>
    <p:sldId id="312" r:id="rId13"/>
    <p:sldId id="322" r:id="rId14"/>
    <p:sldId id="323" r:id="rId15"/>
    <p:sldId id="340" r:id="rId16"/>
    <p:sldId id="316" r:id="rId17"/>
    <p:sldId id="334" r:id="rId18"/>
    <p:sldId id="324" r:id="rId19"/>
    <p:sldId id="32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58E"/>
    <a:srgbClr val="C2C4C1"/>
    <a:srgbClr val="858684"/>
    <a:srgbClr val="E9EAE8"/>
    <a:srgbClr val="0432FF"/>
    <a:srgbClr val="B2A894"/>
    <a:srgbClr val="BDB39F"/>
    <a:srgbClr val="FF2600"/>
    <a:srgbClr val="042433"/>
    <a:srgbClr val="B8B1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46"/>
    <p:restoredTop sz="96853"/>
  </p:normalViewPr>
  <p:slideViewPr>
    <p:cSldViewPr snapToGrid="0" showGuides="1">
      <p:cViewPr varScale="1">
        <p:scale>
          <a:sx n="109" d="100"/>
          <a:sy n="109" d="100"/>
        </p:scale>
        <p:origin x="208" y="1000"/>
      </p:cViewPr>
      <p:guideLst>
        <p:guide orient="horz" pos="127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114" d="100"/>
          <a:sy n="114" d="100"/>
        </p:scale>
        <p:origin x="3360" y="16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37942-D4A9-6546-98FF-D8A14A420371}" type="datetimeFigureOut">
              <a:rPr lang="en-US" smtClean="0"/>
              <a:t>1/31/24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27F41-8BEC-3644-A935-16323F478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09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27F41-8BEC-3644-A935-16323F478E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05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27F41-8BEC-3644-A935-16323F478E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11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27F41-8BEC-3644-A935-16323F478E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84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27F41-8BEC-3644-A935-16323F478E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60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27F41-8BEC-3644-A935-16323F478E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76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27F41-8BEC-3644-A935-16323F478E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98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particle identification (PID) algorithm provides only the probable dominant type, but will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a sense of the general microphysical characteristics of precipitating echo observed by S-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PolKa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27F41-8BEC-3644-A935-16323F478E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11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1/31/24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050F0A-58AB-CFFC-599C-D98F2AD10A18}"/>
              </a:ext>
            </a:extLst>
          </p:cNvPr>
          <p:cNvSpPr txBox="1"/>
          <p:nvPr/>
        </p:nvSpPr>
        <p:spPr>
          <a:xfrm>
            <a:off x="0" y="640808"/>
            <a:ext cx="12191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effectLst/>
                <a:latin typeface="Avenir Book" panose="02000503020000020003" pitchFamily="2" charset="0"/>
                <a:cs typeface="Calibri" panose="020F0502020204030204" pitchFamily="34" charset="0"/>
              </a:rPr>
              <a:t>Radar Observations of Tropical Convection in GATE, TOGA-COARE, and DYNAMO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48F109-F4AD-74D0-69F6-11941D8B0182}"/>
              </a:ext>
            </a:extLst>
          </p:cNvPr>
          <p:cNvSpPr txBox="1"/>
          <p:nvPr/>
        </p:nvSpPr>
        <p:spPr>
          <a:xfrm>
            <a:off x="0" y="6237463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venir Book" panose="02000503020000020003" pitchFamily="2" charset="0"/>
                <a:cs typeface="Calibri Light" panose="020F0302020204030204" pitchFamily="34" charset="0"/>
              </a:rPr>
              <a:t>Presented at American Meteorological Society Annual Meeting, February 1, 202</a:t>
            </a:r>
            <a:r>
              <a:rPr lang="en-US" sz="2000" dirty="0">
                <a:latin typeface="Avenir Book" panose="02000503020000020003" pitchFamily="2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E588B-8F79-4E4E-8AB2-31934963A10D}"/>
              </a:ext>
            </a:extLst>
          </p:cNvPr>
          <p:cNvSpPr txBox="1"/>
          <p:nvPr/>
        </p:nvSpPr>
        <p:spPr>
          <a:xfrm>
            <a:off x="1338105" y="2828835"/>
            <a:ext cx="98272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effectLst/>
                <a:latin typeface="Avenir Book" panose="02000503020000020003" pitchFamily="2" charset="0"/>
                <a:cs typeface="Calibri" panose="020F0502020204030204" pitchFamily="34" charset="0"/>
              </a:rPr>
              <a:t>Robert </a:t>
            </a:r>
            <a:r>
              <a:rPr lang="en-US" sz="3600" dirty="0" err="1">
                <a:effectLst/>
                <a:latin typeface="Avenir Book" panose="02000503020000020003" pitchFamily="2" charset="0"/>
                <a:cs typeface="Calibri" panose="020F0502020204030204" pitchFamily="34" charset="0"/>
              </a:rPr>
              <a:t>Houze</a:t>
            </a:r>
            <a:br>
              <a:rPr lang="en-US" sz="3600" dirty="0">
                <a:effectLst/>
                <a:latin typeface="Avenir Book" panose="02000503020000020003" pitchFamily="2" charset="0"/>
                <a:cs typeface="Calibri" panose="020F0502020204030204" pitchFamily="34" charset="0"/>
              </a:rPr>
            </a:br>
            <a:r>
              <a:rPr lang="en-US" sz="3600" dirty="0">
                <a:effectLst/>
                <a:latin typeface="Avenir Book" panose="02000503020000020003" pitchFamily="2" charset="0"/>
                <a:cs typeface="Calibri" panose="020F0502020204030204" pitchFamily="34" charset="0"/>
              </a:rPr>
              <a:t>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2772174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2FF5F0-26CF-0A85-7E69-029414575074}"/>
              </a:ext>
            </a:extLst>
          </p:cNvPr>
          <p:cNvSpPr txBox="1"/>
          <p:nvPr/>
        </p:nvSpPr>
        <p:spPr>
          <a:xfrm>
            <a:off x="0" y="2459504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venir Book" panose="02000503020000020003" pitchFamily="2" charset="0"/>
              </a:rPr>
              <a:t>TOGA-COARE</a:t>
            </a:r>
          </a:p>
          <a:p>
            <a:pPr algn="ctr"/>
            <a:r>
              <a:rPr lang="en-US" sz="4000" dirty="0">
                <a:latin typeface="Avenir Book" panose="02000503020000020003" pitchFamily="2" charset="0"/>
              </a:rPr>
              <a:t>Doppler Radar</a:t>
            </a:r>
          </a:p>
          <a:p>
            <a:pPr algn="ctr"/>
            <a:r>
              <a:rPr lang="en-US" sz="4000" dirty="0">
                <a:latin typeface="Avenir Book" panose="02000503020000020003" pitchFamily="2" charset="0"/>
              </a:rPr>
              <a:t>Precipitation + Doppler Velocity</a:t>
            </a:r>
          </a:p>
        </p:txBody>
      </p:sp>
    </p:spTree>
    <p:extLst>
      <p:ext uri="{BB962C8B-B14F-4D97-AF65-F5344CB8AC3E}">
        <p14:creationId xmlns:p14="http://schemas.microsoft.com/office/powerpoint/2010/main" val="137374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016D00-05CE-CEFB-6B19-65DA0C002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7" t="3720" r="5033" b="4598"/>
          <a:stretch/>
        </p:blipFill>
        <p:spPr>
          <a:xfrm>
            <a:off x="2540000" y="1290320"/>
            <a:ext cx="7051040" cy="4236720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1D01B283-85A1-E3F8-B152-C2CFB7E5D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6343"/>
            <a:ext cx="1219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Avenir Book" panose="02000503020000020003" pitchFamily="2" charset="0"/>
                <a:ea typeface="ＭＳ Ｐゴシック" charset="0"/>
                <a:cs typeface="Calibri"/>
              </a:rPr>
              <a:t>The Airborne Single Doppler Radar Purl Maneuver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A25649ED-DC6B-3D02-6BA6-F0D4113ED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12953"/>
            <a:ext cx="1219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Avenir Book" panose="02000503020000020003" pitchFamily="2" charset="0"/>
                <a:ea typeface="ＭＳ Ｐゴシック" charset="0"/>
                <a:cs typeface="Calibri"/>
              </a:rPr>
              <a:t>Mapes and </a:t>
            </a:r>
            <a:r>
              <a:rPr lang="en-US" sz="2400" dirty="0" err="1">
                <a:latin typeface="Avenir Book" panose="02000503020000020003" pitchFamily="2" charset="0"/>
                <a:ea typeface="ＭＳ Ｐゴシック" charset="0"/>
                <a:cs typeface="Calibri"/>
              </a:rPr>
              <a:t>Houze</a:t>
            </a:r>
            <a:r>
              <a:rPr lang="en-US" sz="2400" dirty="0">
                <a:latin typeface="Avenir Book" panose="02000503020000020003" pitchFamily="2" charset="0"/>
                <a:ea typeface="ＭＳ Ｐゴシック" charset="0"/>
                <a:cs typeface="Calibri"/>
              </a:rPr>
              <a:t> 1995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A0945B0-5EF3-C9B6-EFB7-FD439AA494A5}"/>
              </a:ext>
            </a:extLst>
          </p:cNvPr>
          <p:cNvGrpSpPr/>
          <p:nvPr/>
        </p:nvGrpSpPr>
        <p:grpSpPr>
          <a:xfrm>
            <a:off x="284479" y="1404730"/>
            <a:ext cx="7955281" cy="3827670"/>
            <a:chOff x="284479" y="1404730"/>
            <a:chExt cx="7955281" cy="382767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ED5EA3A-F58E-FAFD-69F3-59A95B4CD061}"/>
                </a:ext>
              </a:extLst>
            </p:cNvPr>
            <p:cNvGrpSpPr/>
            <p:nvPr/>
          </p:nvGrpSpPr>
          <p:grpSpPr>
            <a:xfrm>
              <a:off x="4188460" y="1404730"/>
              <a:ext cx="4051300" cy="3827670"/>
              <a:chOff x="4188460" y="1404730"/>
              <a:chExt cx="4051300" cy="3827670"/>
            </a:xfrm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FA0512D7-326E-86BE-200A-C2C0D34674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82080" y="3324509"/>
                <a:ext cx="1757680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578B11DC-3CA7-C5A8-9FDF-1B8247DEB2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58560" y="1404730"/>
                <a:ext cx="0" cy="1726739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2C50C9F6-9E6A-0E6E-E54B-489B014050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58560" y="3552999"/>
                <a:ext cx="0" cy="167940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A8A646FE-BDB9-708A-9B6E-51F4FE5303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88460" y="3312160"/>
                <a:ext cx="1907540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0BABD1B1-AE60-E677-3180-A3AA0D3345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10960" y="1971040"/>
                <a:ext cx="1280160" cy="124968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69494E81-B499-2D89-BA41-C6B284EEF9E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937760" y="1971040"/>
                <a:ext cx="1160780" cy="1223127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CF211E29-0869-1366-4066-81B3324DA6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04080" y="3465184"/>
                <a:ext cx="1391920" cy="115316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04734CC7-48D5-F8FC-A3E8-F0CD5AA0A4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0960" y="3465184"/>
                <a:ext cx="1280160" cy="1314323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6677EF9-18E9-303C-67E3-4C5552764C6B}"/>
                </a:ext>
              </a:extLst>
            </p:cNvPr>
            <p:cNvSpPr txBox="1"/>
            <p:nvPr/>
          </p:nvSpPr>
          <p:spPr>
            <a:xfrm>
              <a:off x="284479" y="2413338"/>
              <a:ext cx="2103121" cy="203132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venir Book" panose="02000503020000020003" pitchFamily="2" charset="0"/>
                </a:rPr>
                <a:t>The purl maneuver yields an accurate direct measurement of radial velocity and hence divergence 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350375E-4312-20C8-C3CC-6AAEC6F2B994}"/>
              </a:ext>
            </a:extLst>
          </p:cNvPr>
          <p:cNvCxnSpPr>
            <a:cxnSpLocks/>
          </p:cNvCxnSpPr>
          <p:nvPr/>
        </p:nvCxnSpPr>
        <p:spPr>
          <a:xfrm flipV="1">
            <a:off x="3667760" y="1738445"/>
            <a:ext cx="0" cy="17267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7FD8B245-ABEF-2FA6-AAC5-427939466FD5}"/>
              </a:ext>
            </a:extLst>
          </p:cNvPr>
          <p:cNvSpPr/>
          <p:nvPr/>
        </p:nvSpPr>
        <p:spPr>
          <a:xfrm>
            <a:off x="2540000" y="1290320"/>
            <a:ext cx="2728686" cy="262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289875-155D-CE35-F42F-518FC0D6DEAE}"/>
              </a:ext>
            </a:extLst>
          </p:cNvPr>
          <p:cNvSpPr/>
          <p:nvPr/>
        </p:nvSpPr>
        <p:spPr>
          <a:xfrm>
            <a:off x="3214919" y="1330960"/>
            <a:ext cx="118436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0000"/>
                </a:solidFill>
                <a:latin typeface="Avenir Book" panose="02000503020000020003" pitchFamily="2" charset="0"/>
              </a:rPr>
              <a:t>Doppler Velocity</a:t>
            </a:r>
          </a:p>
        </p:txBody>
      </p:sp>
    </p:spTree>
    <p:extLst>
      <p:ext uri="{BB962C8B-B14F-4D97-AF65-F5344CB8AC3E}">
        <p14:creationId xmlns:p14="http://schemas.microsoft.com/office/powerpoint/2010/main" val="29172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F02B43-E3A7-E791-1789-CCCE26921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54822"/>
            <a:ext cx="9144000" cy="45808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2328AC-6215-B312-4A74-4F1DC5D4F050}"/>
              </a:ext>
            </a:extLst>
          </p:cNvPr>
          <p:cNvSpPr txBox="1"/>
          <p:nvPr/>
        </p:nvSpPr>
        <p:spPr>
          <a:xfrm>
            <a:off x="6201788" y="6127216"/>
            <a:ext cx="5664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Graphs provided by Brian Mapes</a:t>
            </a:r>
            <a:br>
              <a:rPr lang="en-US" dirty="0">
                <a:latin typeface="Avenir Book" panose="02000503020000020003" pitchFamily="2" charset="0"/>
              </a:rPr>
            </a:br>
            <a:r>
              <a:rPr lang="en-US" dirty="0">
                <a:latin typeface="Avenir Book" panose="02000503020000020003" pitchFamily="2" charset="0"/>
              </a:rPr>
              <a:t>Dataset and Methodology in Mapes and </a:t>
            </a:r>
            <a:r>
              <a:rPr lang="en-US" dirty="0" err="1">
                <a:latin typeface="Avenir Book" panose="02000503020000020003" pitchFamily="2" charset="0"/>
              </a:rPr>
              <a:t>Houze</a:t>
            </a:r>
            <a:r>
              <a:rPr lang="en-US" dirty="0">
                <a:latin typeface="Avenir Book" panose="02000503020000020003" pitchFamily="2" charset="0"/>
              </a:rPr>
              <a:t> 1995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166A1C-4A66-0BFA-7904-F7E262900126}"/>
              </a:ext>
            </a:extLst>
          </p:cNvPr>
          <p:cNvSpPr txBox="1"/>
          <p:nvPr/>
        </p:nvSpPr>
        <p:spPr>
          <a:xfrm>
            <a:off x="1524000" y="19668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venir Book" panose="02000503020000020003" pitchFamily="2" charset="0"/>
              </a:rPr>
              <a:t>TOGA COARE aircraft purls showed top-heavy heating</a:t>
            </a:r>
            <a:br>
              <a:rPr lang="en-US" sz="2400" dirty="0">
                <a:latin typeface="Avenir Book" panose="02000503020000020003" pitchFamily="2" charset="0"/>
              </a:rPr>
            </a:br>
            <a:r>
              <a:rPr lang="en-US" sz="2400" dirty="0">
                <a:latin typeface="Avenir Book" panose="02000503020000020003" pitchFamily="2" charset="0"/>
              </a:rPr>
              <a:t>important in disturbed regions of MJO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413E5C-AC74-FBC9-6395-51D20728CAB4}"/>
              </a:ext>
            </a:extLst>
          </p:cNvPr>
          <p:cNvSpPr txBox="1"/>
          <p:nvPr/>
        </p:nvSpPr>
        <p:spPr>
          <a:xfrm>
            <a:off x="2743588" y="1942374"/>
            <a:ext cx="1215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Convective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01589D-C2A9-8BDC-9A2E-D64731EF535D}"/>
              </a:ext>
            </a:extLst>
          </p:cNvPr>
          <p:cNvSpPr txBox="1"/>
          <p:nvPr/>
        </p:nvSpPr>
        <p:spPr>
          <a:xfrm>
            <a:off x="7067229" y="1942374"/>
            <a:ext cx="114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Stratiform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AB3FB3-4B44-081F-39D5-B9528FF73CA3}"/>
              </a:ext>
            </a:extLst>
          </p:cNvPr>
          <p:cNvSpPr txBox="1"/>
          <p:nvPr/>
        </p:nvSpPr>
        <p:spPr>
          <a:xfrm>
            <a:off x="2236729" y="5521986"/>
            <a:ext cx="8918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  <a:cs typeface="Calibri"/>
              </a:rPr>
              <a:t>Divergence profiles from airborne Doppler radar measurements</a:t>
            </a:r>
          </a:p>
        </p:txBody>
      </p:sp>
    </p:spTree>
    <p:extLst>
      <p:ext uri="{BB962C8B-B14F-4D97-AF65-F5344CB8AC3E}">
        <p14:creationId xmlns:p14="http://schemas.microsoft.com/office/powerpoint/2010/main" val="2152173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CC1B47C9-91C6-C5B1-B8C8-8D5CCB394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73971"/>
            <a:ext cx="12192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Avenir Book" panose="02000503020000020003" pitchFamily="2" charset="0"/>
                <a:ea typeface="ＭＳ Ｐゴシック" charset="0"/>
                <a:cs typeface="Calibri"/>
              </a:rPr>
              <a:t>TOGA COARE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Avenir Book" panose="02000503020000020003" pitchFamily="2" charset="0"/>
                <a:ea typeface="ＭＳ Ｐゴシック" charset="0"/>
                <a:cs typeface="Calibri"/>
              </a:rPr>
              <a:t> Airborne Dual-Doppler Analyses of MCSs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A13285-3744-138A-277E-0D8AF50EE217}"/>
              </a:ext>
            </a:extLst>
          </p:cNvPr>
          <p:cNvGrpSpPr/>
          <p:nvPr/>
        </p:nvGrpSpPr>
        <p:grpSpPr>
          <a:xfrm>
            <a:off x="3695700" y="1341438"/>
            <a:ext cx="4800600" cy="4971494"/>
            <a:chOff x="2173288" y="1341438"/>
            <a:chExt cx="4800600" cy="4971494"/>
          </a:xfrm>
        </p:grpSpPr>
        <p:sp>
          <p:nvSpPr>
            <p:cNvPr id="2" name="Rectangle 2">
              <a:extLst>
                <a:ext uri="{FF2B5EF4-FFF2-40B4-BE49-F238E27FC236}">
                  <a16:creationId xmlns:a16="http://schemas.microsoft.com/office/drawing/2014/main" id="{00EA119D-CC71-A43F-85AB-7113D3669E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3288" y="2057400"/>
              <a:ext cx="4800600" cy="3581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Calibri"/>
                <a:ea typeface="ＭＳ Ｐゴシック" charset="0"/>
                <a:cs typeface="Calibri"/>
              </a:endParaRPr>
            </a:p>
          </p:txBody>
        </p:sp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3E616B27-9A73-2CF3-B88A-99CD88EFAB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63788" y="2133600"/>
              <a:ext cx="4419600" cy="3365500"/>
            </a:xfrm>
            <a:prstGeom prst="rect">
              <a:avLst/>
            </a:prstGeom>
          </p:spPr>
        </p:pic>
        <p:sp>
          <p:nvSpPr>
            <p:cNvPr id="5" name="Text Box 5">
              <a:extLst>
                <a:ext uri="{FF2B5EF4-FFF2-40B4-BE49-F238E27FC236}">
                  <a16:creationId xmlns:a16="http://schemas.microsoft.com/office/drawing/2014/main" id="{9A65EA20-F934-80EC-57CB-2EF055C63C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4680" y="1341438"/>
              <a:ext cx="301781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latin typeface="Avenir Book" panose="02000503020000020003" pitchFamily="2" charset="0"/>
                  <a:ea typeface="ＭＳ Ｐゴシック" charset="0"/>
                  <a:cs typeface="Calibri"/>
                </a:rPr>
                <a:t>25 convective region flights</a:t>
              </a:r>
            </a:p>
          </p:txBody>
        </p:sp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E5AE0A0B-3A8A-9618-0F47-0CF6D44142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2441" y="5943600"/>
              <a:ext cx="276229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latin typeface="Avenir Book" panose="02000503020000020003" pitchFamily="2" charset="0"/>
                  <a:ea typeface="ＭＳ Ｐゴシック" charset="0"/>
                  <a:cs typeface="Calibri"/>
                </a:rPr>
                <a:t>Kingsmill</a:t>
              </a:r>
              <a:r>
                <a:rPr lang="en-US" dirty="0">
                  <a:latin typeface="Avenir Book" panose="02000503020000020003" pitchFamily="2" charset="0"/>
                  <a:ea typeface="ＭＳ Ｐゴシック" charset="0"/>
                  <a:cs typeface="Calibri"/>
                </a:rPr>
                <a:t> &amp; Houze (1999)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948509-BE8A-BD07-DDC8-D298BE1915BC}"/>
                </a:ext>
              </a:extLst>
            </p:cNvPr>
            <p:cNvSpPr/>
            <p:nvPr/>
          </p:nvSpPr>
          <p:spPr bwMode="auto">
            <a:xfrm>
              <a:off x="2660649" y="5026026"/>
              <a:ext cx="123825" cy="101600"/>
            </a:xfrm>
            <a:prstGeom prst="rect">
              <a:avLst/>
            </a:prstGeom>
            <a:solidFill>
              <a:srgbClr val="DFDFD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8F39DD-4C5C-6F15-59E2-8868C3CCC213}"/>
                </a:ext>
              </a:extLst>
            </p:cNvPr>
            <p:cNvSpPr txBox="1"/>
            <p:nvPr/>
          </p:nvSpPr>
          <p:spPr>
            <a:xfrm>
              <a:off x="2581275" y="4921250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latin typeface="Calibri"/>
                  <a:ea typeface="ＭＳ Ｐゴシック" charset="0"/>
                  <a:cs typeface="Calibri"/>
                </a:rPr>
                <a:t>&lt;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41E7BB-5C27-C7A8-D2F9-7834016F4F12}"/>
              </a:ext>
            </a:extLst>
          </p:cNvPr>
          <p:cNvGrpSpPr/>
          <p:nvPr/>
        </p:nvGrpSpPr>
        <p:grpSpPr>
          <a:xfrm>
            <a:off x="4507328" y="3872753"/>
            <a:ext cx="1374094" cy="1702547"/>
            <a:chOff x="4507328" y="3872753"/>
            <a:chExt cx="1374094" cy="170254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A0B90E-EC8A-FEA5-FF37-33B1FED0D6E0}"/>
                </a:ext>
              </a:extLst>
            </p:cNvPr>
            <p:cNvSpPr/>
            <p:nvPr/>
          </p:nvSpPr>
          <p:spPr>
            <a:xfrm>
              <a:off x="4507328" y="3872753"/>
              <a:ext cx="1258771" cy="170254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79620CF-05B5-9544-F0E0-5414ADAD9079}"/>
                </a:ext>
              </a:extLst>
            </p:cNvPr>
            <p:cNvSpPr txBox="1"/>
            <p:nvPr/>
          </p:nvSpPr>
          <p:spPr>
            <a:xfrm>
              <a:off x="4507328" y="3872753"/>
              <a:ext cx="13740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venir Book" panose="02000503020000020003" pitchFamily="2" charset="0"/>
                </a:rPr>
                <a:t>Deep layer 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venir Book" panose="02000503020000020003" pitchFamily="2" charset="0"/>
                </a:rPr>
                <a:t>of inflow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01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C0E010-5F00-92AD-19B1-F49528EC712C}"/>
              </a:ext>
            </a:extLst>
          </p:cNvPr>
          <p:cNvGrpSpPr/>
          <p:nvPr/>
        </p:nvGrpSpPr>
        <p:grpSpPr>
          <a:xfrm>
            <a:off x="3668747" y="1341438"/>
            <a:ext cx="4854506" cy="4285694"/>
            <a:chOff x="2144747" y="1341438"/>
            <a:chExt cx="4854506" cy="4285694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878182A5-6916-07AB-3EFB-1BE90FA7AD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0444"/>
            <a:stretch/>
          </p:blipFill>
          <p:spPr bwMode="auto">
            <a:xfrm>
              <a:off x="2144747" y="2104007"/>
              <a:ext cx="4854506" cy="2463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Text Box 7">
              <a:extLst>
                <a:ext uri="{FF2B5EF4-FFF2-40B4-BE49-F238E27FC236}">
                  <a16:creationId xmlns:a16="http://schemas.microsoft.com/office/drawing/2014/main" id="{5E76B4D6-4508-C15F-410A-1C21349F42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3253" y="5257800"/>
              <a:ext cx="276229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000000"/>
                  </a:solidFill>
                  <a:latin typeface="Avenir Book" panose="02000503020000020003" pitchFamily="2" charset="0"/>
                  <a:ea typeface="ＭＳ Ｐゴシック" charset="0"/>
                  <a:cs typeface="Calibri"/>
                </a:rPr>
                <a:t>Kingsmill</a:t>
              </a:r>
              <a:r>
                <a:rPr lang="en-US" dirty="0">
                  <a:solidFill>
                    <a:srgbClr val="000000"/>
                  </a:solidFill>
                  <a:latin typeface="Avenir Book" panose="02000503020000020003" pitchFamily="2" charset="0"/>
                  <a:ea typeface="ＭＳ Ｐゴシック" charset="0"/>
                  <a:cs typeface="Calibri"/>
                </a:rPr>
                <a:t> &amp; Houze (1999)</a:t>
              </a:r>
            </a:p>
          </p:txBody>
        </p:sp>
        <p:sp>
          <p:nvSpPr>
            <p:cNvPr id="5" name="Text Box 5">
              <a:extLst>
                <a:ext uri="{FF2B5EF4-FFF2-40B4-BE49-F238E27FC236}">
                  <a16:creationId xmlns:a16="http://schemas.microsoft.com/office/drawing/2014/main" id="{E96A89F3-B930-C117-34E6-958D453407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8702" y="1341438"/>
              <a:ext cx="290977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latin typeface="Avenir Book" panose="02000503020000020003" pitchFamily="2" charset="0"/>
                  <a:ea typeface="ＭＳ Ｐゴシック" charset="0"/>
                  <a:cs typeface="Calibri"/>
                </a:rPr>
                <a:t>25 stratiform region flights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D1B207-7E18-F0BE-E90F-0FE0F0C79DED}"/>
              </a:ext>
            </a:extLst>
          </p:cNvPr>
          <p:cNvSpPr txBox="1"/>
          <p:nvPr/>
        </p:nvSpPr>
        <p:spPr>
          <a:xfrm>
            <a:off x="9465146" y="2386734"/>
            <a:ext cx="1693185" cy="20845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Direction of midlevel inflow </a:t>
            </a:r>
            <a:r>
              <a:rPr lang="en-US" sz="1600" dirty="0">
                <a:solidFill>
                  <a:srgbClr val="FF0000"/>
                </a:solidFill>
                <a:latin typeface="Avenir Book" panose="02000503020000020003" pitchFamily="2" charset="0"/>
              </a:rPr>
              <a:t>determined by direction of large-scale flow</a:t>
            </a:r>
            <a:r>
              <a:rPr lang="en-US" sz="1600" dirty="0">
                <a:latin typeface="Avenir Book" panose="02000503020000020003" pitchFamily="2" charset="0"/>
              </a:rPr>
              <a:t>—not orientation of a convective line</a:t>
            </a:r>
            <a:r>
              <a:rPr lang="en-US" sz="1600" dirty="0"/>
              <a:t>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16C0D6A7-9D14-E26C-B6D3-B0679087A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73971"/>
            <a:ext cx="12192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Avenir Book" panose="02000503020000020003" pitchFamily="2" charset="0"/>
                <a:ea typeface="ＭＳ Ｐゴシック" charset="0"/>
                <a:cs typeface="Calibri"/>
              </a:rPr>
              <a:t>TOGA COARE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Avenir Book" panose="02000503020000020003" pitchFamily="2" charset="0"/>
                <a:ea typeface="ＭＳ Ｐゴシック" charset="0"/>
                <a:cs typeface="Calibri"/>
              </a:rPr>
              <a:t> Airborne Dual-Doppler Analyses of MCSs</a:t>
            </a:r>
          </a:p>
        </p:txBody>
      </p:sp>
    </p:spTree>
    <p:extLst>
      <p:ext uri="{BB962C8B-B14F-4D97-AF65-F5344CB8AC3E}">
        <p14:creationId xmlns:p14="http://schemas.microsoft.com/office/powerpoint/2010/main" val="310046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1F163E-9479-3E6B-F243-73DC41054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35" t="-963" r="1835" b="31055"/>
          <a:stretch/>
        </p:blipFill>
        <p:spPr>
          <a:xfrm>
            <a:off x="2815771" y="1264578"/>
            <a:ext cx="6560458" cy="4996503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614C989F-12BC-54F6-F2DF-8D9390A01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73971"/>
            <a:ext cx="12192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Avenir Book" panose="02000503020000020003" pitchFamily="2" charset="0"/>
                <a:ea typeface="ＭＳ Ｐゴシック" charset="0"/>
                <a:cs typeface="Calibri"/>
              </a:rPr>
              <a:t>TOGA COARE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Avenir Book" panose="02000503020000020003" pitchFamily="2" charset="0"/>
                <a:ea typeface="ＭＳ Ｐゴシック" charset="0"/>
                <a:cs typeface="Calibri"/>
              </a:rPr>
              <a:t> Shipborne Doppler Radars in Relation to MJO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FB18BA-0BB6-B391-A544-A80E904F7646}"/>
              </a:ext>
            </a:extLst>
          </p:cNvPr>
          <p:cNvSpPr txBox="1"/>
          <p:nvPr/>
        </p:nvSpPr>
        <p:spPr>
          <a:xfrm>
            <a:off x="9026769" y="6382191"/>
            <a:ext cx="29893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Houze</a:t>
            </a:r>
            <a:r>
              <a:rPr lang="en-US" sz="1200" dirty="0"/>
              <a:t>, Chen, Kingsmill, Serra, </a:t>
            </a:r>
            <a:r>
              <a:rPr lang="en-US" sz="1200" dirty="0" err="1"/>
              <a:t>Yuter</a:t>
            </a:r>
            <a:r>
              <a:rPr lang="en-US" sz="1200" dirty="0"/>
              <a:t>, 2000</a:t>
            </a:r>
          </a:p>
        </p:txBody>
      </p:sp>
    </p:spTree>
    <p:extLst>
      <p:ext uri="{BB962C8B-B14F-4D97-AF65-F5344CB8AC3E}">
        <p14:creationId xmlns:p14="http://schemas.microsoft.com/office/powerpoint/2010/main" val="1048460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2FF5F0-26CF-0A85-7E69-029414575074}"/>
              </a:ext>
            </a:extLst>
          </p:cNvPr>
          <p:cNvSpPr txBox="1"/>
          <p:nvPr/>
        </p:nvSpPr>
        <p:spPr>
          <a:xfrm>
            <a:off x="0" y="2551837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venir Book" panose="02000503020000020003" pitchFamily="2" charset="0"/>
              </a:rPr>
              <a:t>DYNAMO </a:t>
            </a:r>
          </a:p>
          <a:p>
            <a:pPr algn="ctr"/>
            <a:r>
              <a:rPr lang="en-US" sz="3600" dirty="0">
                <a:latin typeface="Avenir Book" panose="02000503020000020003" pitchFamily="2" charset="0"/>
              </a:rPr>
              <a:t>Dual-Polarization Radar</a:t>
            </a:r>
          </a:p>
          <a:p>
            <a:pPr algn="ctr"/>
            <a:r>
              <a:rPr lang="en-US" sz="3600" dirty="0">
                <a:latin typeface="Avenir Book" panose="02000503020000020003" pitchFamily="2" charset="0"/>
              </a:rPr>
              <a:t>Precipitation + Doppler Velocity + Microphysics</a:t>
            </a:r>
          </a:p>
        </p:txBody>
      </p:sp>
    </p:spTree>
    <p:extLst>
      <p:ext uri="{BB962C8B-B14F-4D97-AF65-F5344CB8AC3E}">
        <p14:creationId xmlns:p14="http://schemas.microsoft.com/office/powerpoint/2010/main" val="3701209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8444DD5F-5DD1-D3DB-5820-754DC5169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260610"/>
            <a:ext cx="1219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latin typeface="Avenir Book" panose="02000503020000020003" pitchFamily="2" charset="0"/>
              </a:rPr>
              <a:t>Microphysics of hydrometeors in MCSs from dual-polarization radar </a:t>
            </a:r>
            <a:br>
              <a:rPr lang="en-US" sz="2800" dirty="0">
                <a:latin typeface="Avenir Book" panose="02000503020000020003" pitchFamily="2" charset="0"/>
              </a:rPr>
            </a:br>
            <a:r>
              <a:rPr lang="en-US" sz="2800" dirty="0">
                <a:latin typeface="Avenir Book" panose="02000503020000020003" pitchFamily="2" charset="0"/>
              </a:rPr>
              <a:t>disturbed period of DYNAMO October MJO over the Indian Ocean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C50D90F-6C7C-FDD5-093E-199A49CE5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7856" y="6374449"/>
            <a:ext cx="28503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Avenir Book" panose="02000503020000020003" pitchFamily="2" charset="0"/>
              </a:rPr>
              <a:t>Rowe and Houze (2014)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4EA35A-AD0C-469C-1C5D-E33A070A85A1}"/>
              </a:ext>
            </a:extLst>
          </p:cNvPr>
          <p:cNvGrpSpPr/>
          <p:nvPr/>
        </p:nvGrpSpPr>
        <p:grpSpPr>
          <a:xfrm>
            <a:off x="1895614" y="1415399"/>
            <a:ext cx="8400772" cy="4936083"/>
            <a:chOff x="2025755" y="1457439"/>
            <a:chExt cx="8400772" cy="4936083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25367EBB-0AD3-852E-1BFD-D3B7C6AAD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7" t="51435" r="63289" b="4146"/>
            <a:stretch/>
          </p:blipFill>
          <p:spPr bwMode="auto">
            <a:xfrm>
              <a:off x="6234177" y="1457439"/>
              <a:ext cx="4192350" cy="4935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5868B76-ABE8-D508-902C-75FA0B76A64E}"/>
                </a:ext>
              </a:extLst>
            </p:cNvPr>
            <p:cNvGrpSpPr/>
            <p:nvPr/>
          </p:nvGrpSpPr>
          <p:grpSpPr>
            <a:xfrm>
              <a:off x="2025755" y="1457441"/>
              <a:ext cx="4050673" cy="4936081"/>
              <a:chOff x="6156941" y="1457441"/>
              <a:chExt cx="4050673" cy="4936081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BFE0FB5C-DCBA-507F-CFFE-5A63D63DDF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5" t="7945" r="62901" b="49603"/>
              <a:stretch/>
            </p:blipFill>
            <p:spPr bwMode="auto">
              <a:xfrm>
                <a:off x="6156941" y="1457441"/>
                <a:ext cx="4045067" cy="4639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Box 5">
                <a:extLst>
                  <a:ext uri="{FF2B5EF4-FFF2-40B4-BE49-F238E27FC236}">
                    <a16:creationId xmlns:a16="http://schemas.microsoft.com/office/drawing/2014/main" id="{30CD06EE-8848-E233-7194-D5012A7AD6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97872" y="1762873"/>
                <a:ext cx="2276585" cy="13234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 dirty="0">
                    <a:solidFill>
                      <a:srgbClr val="59B62E"/>
                    </a:solidFill>
                    <a:latin typeface="Avenir Book" panose="02000503020000020003" pitchFamily="2" charset="0"/>
                  </a:rPr>
                  <a:t>Non-oriented ice </a:t>
                </a:r>
              </a:p>
              <a:p>
                <a:pPr eaLnBrk="1" hangingPunct="1"/>
                <a:r>
                  <a:rPr lang="en-US" sz="2000" b="1" dirty="0">
                    <a:solidFill>
                      <a:srgbClr val="3679B7"/>
                    </a:solidFill>
                    <a:latin typeface="Avenir Book" panose="02000503020000020003" pitchFamily="2" charset="0"/>
                  </a:rPr>
                  <a:t>Dry aggregates</a:t>
                </a:r>
              </a:p>
              <a:p>
                <a:pPr eaLnBrk="1" hangingPunct="1"/>
                <a:r>
                  <a:rPr lang="en-US" sz="2000" b="1" dirty="0">
                    <a:latin typeface="Avenir Book" panose="02000503020000020003" pitchFamily="2" charset="0"/>
                  </a:rPr>
                  <a:t>Wet aggregates</a:t>
                </a:r>
              </a:p>
              <a:p>
                <a:pPr eaLnBrk="1" hangingPunct="1"/>
                <a:r>
                  <a:rPr lang="en-US" sz="2000" b="1" dirty="0">
                    <a:solidFill>
                      <a:srgbClr val="FC0019"/>
                    </a:solidFill>
                    <a:latin typeface="Avenir Book" panose="02000503020000020003" pitchFamily="2" charset="0"/>
                  </a:rPr>
                  <a:t>Graupel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BD6C338-E666-1E80-E6C5-8B6692E67C97}"/>
                  </a:ext>
                </a:extLst>
              </p:cNvPr>
              <p:cNvSpPr txBox="1"/>
              <p:nvPr/>
            </p:nvSpPr>
            <p:spPr>
              <a:xfrm>
                <a:off x="7980075" y="5390958"/>
                <a:ext cx="1669247" cy="4001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Avenir Book" panose="02000503020000020003" pitchFamily="2" charset="0"/>
                  </a:rPr>
                  <a:t>Convective</a:t>
                </a:r>
              </a:p>
            </p:txBody>
          </p:sp>
          <p:pic>
            <p:nvPicPr>
              <p:cNvPr id="15" name="Picture 4">
                <a:extLst>
                  <a:ext uri="{FF2B5EF4-FFF2-40B4-BE49-F238E27FC236}">
                    <a16:creationId xmlns:a16="http://schemas.microsoft.com/office/drawing/2014/main" id="{70B60EBE-8284-30CC-358C-0FC171C251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15" t="92530" r="63288" b="4146"/>
              <a:stretch/>
            </p:blipFill>
            <p:spPr bwMode="auto">
              <a:xfrm>
                <a:off x="6356252" y="6024190"/>
                <a:ext cx="385136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5002585-9D7D-45EC-50BB-9C4554437EC8}"/>
              </a:ext>
            </a:extLst>
          </p:cNvPr>
          <p:cNvSpPr txBox="1"/>
          <p:nvPr/>
        </p:nvSpPr>
        <p:spPr>
          <a:xfrm>
            <a:off x="4924441" y="6262428"/>
            <a:ext cx="235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Percent of Particle ID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8B2624-4CBE-9236-1DB3-5FB457BC52AA}"/>
              </a:ext>
            </a:extLst>
          </p:cNvPr>
          <p:cNvGrpSpPr/>
          <p:nvPr/>
        </p:nvGrpSpPr>
        <p:grpSpPr>
          <a:xfrm>
            <a:off x="7749657" y="1762873"/>
            <a:ext cx="2276585" cy="4028195"/>
            <a:chOff x="3405882" y="1762873"/>
            <a:chExt cx="2276585" cy="4028195"/>
          </a:xfrm>
        </p:grpSpPr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C99C124A-4264-83D7-33D6-DF091ABA8E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5882" y="1762873"/>
              <a:ext cx="2276585" cy="1323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dirty="0">
                  <a:solidFill>
                    <a:srgbClr val="59B62E"/>
                  </a:solidFill>
                  <a:latin typeface="Avenir Book" panose="02000503020000020003" pitchFamily="2" charset="0"/>
                </a:rPr>
                <a:t>Non-oriented ice </a:t>
              </a:r>
            </a:p>
            <a:p>
              <a:pPr eaLnBrk="1" hangingPunct="1"/>
              <a:r>
                <a:rPr lang="en-US" sz="2000" b="1" dirty="0">
                  <a:solidFill>
                    <a:srgbClr val="3679B7"/>
                  </a:solidFill>
                  <a:latin typeface="Avenir Book" panose="02000503020000020003" pitchFamily="2" charset="0"/>
                </a:rPr>
                <a:t>Dry aggregates</a:t>
              </a:r>
            </a:p>
            <a:p>
              <a:pPr eaLnBrk="1" hangingPunct="1"/>
              <a:r>
                <a:rPr lang="en-US" sz="2000" b="1" dirty="0">
                  <a:latin typeface="Avenir Book" panose="02000503020000020003" pitchFamily="2" charset="0"/>
                </a:rPr>
                <a:t>Wet aggregates</a:t>
              </a:r>
            </a:p>
            <a:p>
              <a:pPr eaLnBrk="1" hangingPunct="1"/>
              <a:r>
                <a:rPr lang="en-US" sz="2000" b="1" dirty="0">
                  <a:solidFill>
                    <a:srgbClr val="FC0019"/>
                  </a:solidFill>
                  <a:latin typeface="Avenir Book" panose="02000503020000020003" pitchFamily="2" charset="0"/>
                </a:rPr>
                <a:t>Graupel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C8BDC0-E205-D8E9-EAB4-94C9B65C5FC0}"/>
                </a:ext>
              </a:extLst>
            </p:cNvPr>
            <p:cNvSpPr txBox="1"/>
            <p:nvPr/>
          </p:nvSpPr>
          <p:spPr>
            <a:xfrm>
              <a:off x="3940770" y="5390958"/>
              <a:ext cx="1669247" cy="4001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venir Book" panose="02000503020000020003" pitchFamily="2" charset="0"/>
                </a:rPr>
                <a:t>Stratiform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C9F3A8-7439-E5CD-9706-7CA7CC58A252}"/>
              </a:ext>
            </a:extLst>
          </p:cNvPr>
          <p:cNvGrpSpPr/>
          <p:nvPr/>
        </p:nvGrpSpPr>
        <p:grpSpPr>
          <a:xfrm>
            <a:off x="9233506" y="2717217"/>
            <a:ext cx="3061947" cy="1762432"/>
            <a:chOff x="9233506" y="2717217"/>
            <a:chExt cx="3061947" cy="17624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A90078-1A49-34F9-212C-20A747228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33506" y="2717217"/>
              <a:ext cx="3061947" cy="1762432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08F06B3-DECE-4ED0-F839-69E07CB3C441}"/>
                </a:ext>
              </a:extLst>
            </p:cNvPr>
            <p:cNvSpPr/>
            <p:nvPr/>
          </p:nvSpPr>
          <p:spPr>
            <a:xfrm>
              <a:off x="9836150" y="3752851"/>
              <a:ext cx="1295400" cy="1143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026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3DA9BD-195D-C573-9292-2C3C3FCA0FD2}"/>
              </a:ext>
            </a:extLst>
          </p:cNvPr>
          <p:cNvSpPr txBox="1"/>
          <p:nvPr/>
        </p:nvSpPr>
        <p:spPr>
          <a:xfrm>
            <a:off x="0" y="2274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FE31EE-394E-52A6-F0CD-C23A1011C490}"/>
              </a:ext>
            </a:extLst>
          </p:cNvPr>
          <p:cNvSpPr txBox="1"/>
          <p:nvPr/>
        </p:nvSpPr>
        <p:spPr>
          <a:xfrm>
            <a:off x="1813035" y="1156024"/>
            <a:ext cx="856593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1970’s </a:t>
            </a:r>
            <a:r>
              <a:rPr lang="en-US" sz="2400" b="1" dirty="0">
                <a:sym typeface="Wingdings" pitchFamily="2" charset="2"/>
              </a:rPr>
              <a:t></a:t>
            </a:r>
            <a:r>
              <a:rPr lang="en-US" sz="2400" b="1" dirty="0"/>
              <a:t> GATE &amp; WMONEX </a:t>
            </a:r>
            <a:r>
              <a:rPr lang="en-US" sz="2400" b="1" dirty="0">
                <a:sym typeface="Wingdings" pitchFamily="2" charset="2"/>
              </a:rPr>
              <a:t></a:t>
            </a:r>
            <a:r>
              <a:rPr lang="en-US" sz="2400" b="1" dirty="0"/>
              <a:t> 3D radar reflectivity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ym typeface="Wingdings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Quantified stratiform and convective precipitation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Implied heating maximized aloft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Indicated stratiform microphysics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ym typeface="Wingdings" pitchFamily="2" charset="2"/>
              </a:rPr>
              <a:t>1990’s  TOGA  COARE  Doppler radar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ym typeface="Wingdings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Airborne &amp; Ship Doppler radars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Measured divergence in convective and stratiform regions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Measured inflow and outflow layers of MCSs in MJO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ym typeface="Wingdings" pitchFamily="2" charset="2"/>
              </a:rPr>
              <a:t>2010’s  DYNAMO  Dual polarization radar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Vertical profiles of precipitation microphysical processes</a:t>
            </a:r>
          </a:p>
        </p:txBody>
      </p:sp>
    </p:spTree>
    <p:extLst>
      <p:ext uri="{BB962C8B-B14F-4D97-AF65-F5344CB8AC3E}">
        <p14:creationId xmlns:p14="http://schemas.microsoft.com/office/powerpoint/2010/main" val="1024369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18EB23-8156-C2FA-A062-6FB6ADD5C5DD}"/>
              </a:ext>
            </a:extLst>
          </p:cNvPr>
          <p:cNvSpPr txBox="1"/>
          <p:nvPr/>
        </p:nvSpPr>
        <p:spPr>
          <a:xfrm>
            <a:off x="0" y="313661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796125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D25E98EC-39CD-DEBB-A690-93FB50579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3387"/>
            <a:ext cx="12192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latin typeface="Avenir Book" panose="02000503020000020003" pitchFamily="2" charset="0"/>
                <a:cs typeface="Arial" charset="0"/>
              </a:rPr>
              <a:t>Tropical Oceanic Convective Cloud Population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5A2060-2BC1-E1B4-083F-DEE17EE281A6}"/>
              </a:ext>
            </a:extLst>
          </p:cNvPr>
          <p:cNvGrpSpPr/>
          <p:nvPr/>
        </p:nvGrpSpPr>
        <p:grpSpPr>
          <a:xfrm>
            <a:off x="1656160" y="1275715"/>
            <a:ext cx="9808824" cy="5062638"/>
            <a:chOff x="145257" y="1546227"/>
            <a:chExt cx="8865906" cy="4575969"/>
          </a:xfrm>
        </p:grpSpPr>
        <p:pic>
          <p:nvPicPr>
            <p:cNvPr id="4" name="Picture 1" descr="Bjerknes_postGATE_tropcloudpop_v4_speldrite.tif">
              <a:extLst>
                <a:ext uri="{FF2B5EF4-FFF2-40B4-BE49-F238E27FC236}">
                  <a16:creationId xmlns:a16="http://schemas.microsoft.com/office/drawing/2014/main" id="{C140FB89-4F14-BA02-72C6-9F32CC29C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57" y="1546227"/>
              <a:ext cx="8853487" cy="439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 Box 3">
              <a:extLst>
                <a:ext uri="{FF2B5EF4-FFF2-40B4-BE49-F238E27FC236}">
                  <a16:creationId xmlns:a16="http://schemas.microsoft.com/office/drawing/2014/main" id="{438D5AF5-BE36-7922-C47A-762780343B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9288" y="5752308"/>
              <a:ext cx="23018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 err="1">
                  <a:latin typeface="Arial" charset="0"/>
                  <a:cs typeface="Arial" charset="0"/>
                </a:rPr>
                <a:t>Houze</a:t>
              </a:r>
              <a:r>
                <a:rPr lang="en-US" sz="1800" dirty="0">
                  <a:latin typeface="Arial" charset="0"/>
                  <a:cs typeface="Arial" charset="0"/>
                </a:rPr>
                <a:t> et al. (1980)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9944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D20927A-10D2-FC4B-1B47-4B4A9007DBDE}"/>
              </a:ext>
            </a:extLst>
          </p:cNvPr>
          <p:cNvGrpSpPr/>
          <p:nvPr/>
        </p:nvGrpSpPr>
        <p:grpSpPr>
          <a:xfrm>
            <a:off x="8482" y="321633"/>
            <a:ext cx="12192000" cy="5719292"/>
            <a:chOff x="-1515518" y="272218"/>
            <a:chExt cx="12192000" cy="571929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6638C01-284D-4A37-0986-5D7D7DECD7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554" t="54343" r="13128" b="8211"/>
            <a:stretch/>
          </p:blipFill>
          <p:spPr>
            <a:xfrm>
              <a:off x="571954" y="767660"/>
              <a:ext cx="8017056" cy="522385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6AE74CD-2BDE-53E5-DB29-CEF711A34DA7}"/>
                </a:ext>
              </a:extLst>
            </p:cNvPr>
            <p:cNvSpPr txBox="1"/>
            <p:nvPr/>
          </p:nvSpPr>
          <p:spPr>
            <a:xfrm>
              <a:off x="-1515518" y="272218"/>
              <a:ext cx="12192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674688" algn="l"/>
                </a:tabLst>
              </a:pPr>
              <a:r>
                <a:rPr lang="en-US" sz="3600" dirty="0" err="1">
                  <a:latin typeface="Avenir Book" panose="02000503020000020003" pitchFamily="2" charset="0"/>
                  <a:cs typeface="Comic Sans MS"/>
                </a:rPr>
                <a:t>Zipser</a:t>
              </a:r>
              <a:r>
                <a:rPr lang="en-US" sz="3600" dirty="0">
                  <a:latin typeface="Avenir Book" panose="02000503020000020003" pitchFamily="2" charset="0"/>
                  <a:cs typeface="Comic Sans MS"/>
                </a:rPr>
                <a:t> 1969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4721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087B2AF3-9EBE-5286-D954-E3E9E9A73921}"/>
              </a:ext>
            </a:extLst>
          </p:cNvPr>
          <p:cNvGrpSpPr/>
          <p:nvPr/>
        </p:nvGrpSpPr>
        <p:grpSpPr>
          <a:xfrm>
            <a:off x="-23029" y="2319680"/>
            <a:ext cx="12448401" cy="4153312"/>
            <a:chOff x="-23029" y="2309170"/>
            <a:chExt cx="12448401" cy="415331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BA211A3-DABC-179F-96DF-433B6134A5A9}"/>
                </a:ext>
              </a:extLst>
            </p:cNvPr>
            <p:cNvGrpSpPr/>
            <p:nvPr/>
          </p:nvGrpSpPr>
          <p:grpSpPr>
            <a:xfrm>
              <a:off x="-23029" y="2309170"/>
              <a:ext cx="12187955" cy="2239660"/>
              <a:chOff x="27418" y="2379469"/>
              <a:chExt cx="12187955" cy="223966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CBFDC3B-5A27-BC2E-FD35-43A07400272D}"/>
                  </a:ext>
                </a:extLst>
              </p:cNvPr>
              <p:cNvGrpSpPr/>
              <p:nvPr/>
            </p:nvGrpSpPr>
            <p:grpSpPr>
              <a:xfrm>
                <a:off x="27418" y="2379469"/>
                <a:ext cx="12187955" cy="2239660"/>
                <a:chOff x="179012" y="2373119"/>
                <a:chExt cx="12187955" cy="2239660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E54D8D3A-CACD-7F3E-0D8C-B8C01F73716C}"/>
                    </a:ext>
                  </a:extLst>
                </p:cNvPr>
                <p:cNvGrpSpPr/>
                <p:nvPr/>
              </p:nvGrpSpPr>
              <p:grpSpPr>
                <a:xfrm>
                  <a:off x="179012" y="2373119"/>
                  <a:ext cx="12187955" cy="2239660"/>
                  <a:chOff x="50790" y="2455686"/>
                  <a:chExt cx="12187955" cy="2239660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B2C3D7F7-0AF1-3B3A-7A03-DED04604123A}"/>
                      </a:ext>
                    </a:extLst>
                  </p:cNvPr>
                  <p:cNvGrpSpPr/>
                  <p:nvPr/>
                </p:nvGrpSpPr>
                <p:grpSpPr>
                  <a:xfrm>
                    <a:off x="50790" y="2455686"/>
                    <a:ext cx="12187955" cy="2239660"/>
                    <a:chOff x="27418" y="2455687"/>
                    <a:chExt cx="12187955" cy="2239660"/>
                  </a:xfrm>
                </p:grpSpPr>
                <p:grpSp>
                  <p:nvGrpSpPr>
                    <p:cNvPr id="15" name="Group 14">
                      <a:extLst>
                        <a:ext uri="{FF2B5EF4-FFF2-40B4-BE49-F238E27FC236}">
                          <a16:creationId xmlns:a16="http://schemas.microsoft.com/office/drawing/2014/main" id="{DCD027C0-BDAD-747D-96BD-7654E4E8A4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418" y="2455687"/>
                      <a:ext cx="12187955" cy="2239660"/>
                      <a:chOff x="4045" y="2472939"/>
                      <a:chExt cx="12187955" cy="2239660"/>
                    </a:xfrm>
                  </p:grpSpPr>
                  <p:grpSp>
                    <p:nvGrpSpPr>
                      <p:cNvPr id="18" name="Group 17">
                        <a:extLst>
                          <a:ext uri="{FF2B5EF4-FFF2-40B4-BE49-F238E27FC236}">
                            <a16:creationId xmlns:a16="http://schemas.microsoft.com/office/drawing/2014/main" id="{C207B3C0-B3B7-0A23-36A1-CA23055EAB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045" y="2472939"/>
                        <a:ext cx="12187955" cy="2239660"/>
                        <a:chOff x="4045" y="2472939"/>
                        <a:chExt cx="12187955" cy="2239660"/>
                      </a:xfrm>
                    </p:grpSpPr>
                    <p:grpSp>
                      <p:nvGrpSpPr>
                        <p:cNvPr id="20" name="Group 19">
                          <a:extLst>
                            <a:ext uri="{FF2B5EF4-FFF2-40B4-BE49-F238E27FC236}">
                              <a16:creationId xmlns:a16="http://schemas.microsoft.com/office/drawing/2014/main" id="{A94211A7-E249-FE98-FD91-44AF6361F2F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045" y="2472939"/>
                          <a:ext cx="12187955" cy="2239660"/>
                          <a:chOff x="4045" y="2455686"/>
                          <a:chExt cx="12187955" cy="2239660"/>
                        </a:xfrm>
                      </p:grpSpPr>
                      <p:grpSp>
                        <p:nvGrpSpPr>
                          <p:cNvPr id="22" name="Group 21">
                            <a:extLst>
                              <a:ext uri="{FF2B5EF4-FFF2-40B4-BE49-F238E27FC236}">
                                <a16:creationId xmlns:a16="http://schemas.microsoft.com/office/drawing/2014/main" id="{663F5B48-ED8B-7750-E87E-06810418175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4045" y="2455686"/>
                            <a:ext cx="12187955" cy="2239660"/>
                            <a:chOff x="4045" y="2455686"/>
                            <a:chExt cx="12187955" cy="2239660"/>
                          </a:xfrm>
                        </p:grpSpPr>
                        <p:grpSp>
                          <p:nvGrpSpPr>
                            <p:cNvPr id="25" name="Group 24">
                              <a:extLst>
                                <a:ext uri="{FF2B5EF4-FFF2-40B4-BE49-F238E27FC236}">
                                  <a16:creationId xmlns:a16="http://schemas.microsoft.com/office/drawing/2014/main" id="{0C46B921-9DAB-D393-6705-40F8AC1ED976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4045" y="2455686"/>
                              <a:ext cx="12187955" cy="2239660"/>
                              <a:chOff x="1773399" y="2312006"/>
                              <a:chExt cx="12187955" cy="2239660"/>
                            </a:xfrm>
                            <a:noFill/>
                          </p:grpSpPr>
                          <p:grpSp>
                            <p:nvGrpSpPr>
                              <p:cNvPr id="29" name="Group 28">
                                <a:extLst>
                                  <a:ext uri="{FF2B5EF4-FFF2-40B4-BE49-F238E27FC236}">
                                    <a16:creationId xmlns:a16="http://schemas.microsoft.com/office/drawing/2014/main" id="{0CC3401C-DEA2-A2FC-4F4E-C3CE787ED607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773399" y="2312006"/>
                                <a:ext cx="12187955" cy="2239660"/>
                                <a:chOff x="5470514" y="1633356"/>
                                <a:chExt cx="12187955" cy="2239660"/>
                              </a:xfrm>
                              <a:grpFill/>
                            </p:grpSpPr>
                            <p:grpSp>
                              <p:nvGrpSpPr>
                                <p:cNvPr id="31" name="Group 30">
                                  <a:extLst>
                                    <a:ext uri="{FF2B5EF4-FFF2-40B4-BE49-F238E27FC236}">
                                      <a16:creationId xmlns:a16="http://schemas.microsoft.com/office/drawing/2014/main" id="{C06510D0-520F-D5D5-CBB3-3B42155A725A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5470514" y="1633356"/>
                                  <a:ext cx="12187955" cy="2239660"/>
                                  <a:chOff x="5010139" y="1982606"/>
                                  <a:chExt cx="12187955" cy="2239660"/>
                                </a:xfrm>
                                <a:grpFill/>
                              </p:grpSpPr>
                              <p:pic>
                                <p:nvPicPr>
                                  <p:cNvPr id="33" name="Picture 32">
                                    <a:extLst>
                                      <a:ext uri="{FF2B5EF4-FFF2-40B4-BE49-F238E27FC236}">
                                        <a16:creationId xmlns:a16="http://schemas.microsoft.com/office/drawing/2014/main" id="{E6587572-BB6C-DA20-ADBE-2DF3B3903EC9}"/>
                                      </a:ext>
                                    </a:extLst>
                                  </p:cNvPr>
                                  <p:cNvPicPr>
                                    <a:picLocks noChangeAspect="1"/>
                                  </p:cNvPicPr>
                                  <p:nvPr/>
                                </p:nvPicPr>
                                <p:blipFill rotWithShape="1">
                                  <a:blip r:embed="rId2"/>
                                  <a:srcRect l="848"/>
                                  <a:stretch/>
                                </p:blipFill>
                                <p:spPr>
                                  <a:xfrm>
                                    <a:off x="5063108" y="1982606"/>
                                    <a:ext cx="12134986" cy="2177202"/>
                                  </a:xfrm>
                                  <a:prstGeom prst="rect">
                                    <a:avLst/>
                                  </a:prstGeom>
                                  <a:grpFill/>
                                </p:spPr>
                              </p:pic>
                              <p:sp>
                                <p:nvSpPr>
                                  <p:cNvPr id="34" name="TextBox 33">
                                    <a:extLst>
                                      <a:ext uri="{FF2B5EF4-FFF2-40B4-BE49-F238E27FC236}">
                                        <a16:creationId xmlns:a16="http://schemas.microsoft.com/office/drawing/2014/main" id="{8A6321A6-911A-A93C-A81E-2D9D2D444AA1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10791741" y="3945267"/>
                                    <a:ext cx="266420" cy="276999"/>
                                  </a:xfrm>
                                  <a:prstGeom prst="rect">
                                    <a:avLst/>
                                  </a:prstGeom>
                                  <a:grpFill/>
                                </p:spPr>
                                <p:txBody>
                                  <a:bodyPr wrap="square" rtlCol="0">
                                    <a:spAutoFit/>
                                  </a:bodyPr>
                                  <a:lstStyle/>
                                  <a:p>
                                    <a:r>
                                      <a:rPr lang="en-US" sz="1200" dirty="0"/>
                                      <a:t>0</a:t>
                                    </a:r>
                                  </a:p>
                                </p:txBody>
                              </p:sp>
                              <p:sp>
                                <p:nvSpPr>
                                  <p:cNvPr id="35" name="TextBox 34">
                                    <a:extLst>
                                      <a:ext uri="{FF2B5EF4-FFF2-40B4-BE49-F238E27FC236}">
                                        <a16:creationId xmlns:a16="http://schemas.microsoft.com/office/drawing/2014/main" id="{66968F65-B507-6897-F6AE-A7DC6A2F55F8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9731243" y="3945267"/>
                                    <a:ext cx="518091" cy="276999"/>
                                  </a:xfrm>
                                  <a:prstGeom prst="rect">
                                    <a:avLst/>
                                  </a:prstGeom>
                                  <a:grpFill/>
                                </p:spPr>
                                <p:txBody>
                                  <a:bodyPr wrap="square" rtlCol="0">
                                    <a:spAutoFit/>
                                  </a:bodyPr>
                                  <a:lstStyle/>
                                  <a:p>
                                    <a:r>
                                      <a:rPr lang="en-US" sz="1200" dirty="0"/>
                                      <a:t>30</a:t>
                                    </a:r>
                                  </a:p>
                                </p:txBody>
                              </p:sp>
                              <p:sp>
                                <p:nvSpPr>
                                  <p:cNvPr id="36" name="TextBox 35">
                                    <a:extLst>
                                      <a:ext uri="{FF2B5EF4-FFF2-40B4-BE49-F238E27FC236}">
                                        <a16:creationId xmlns:a16="http://schemas.microsoft.com/office/drawing/2014/main" id="{9C4AC75D-3DDF-78FE-0175-CB7A751785F4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5010139" y="2929819"/>
                                    <a:ext cx="468826" cy="276999"/>
                                  </a:xfrm>
                                  <a:prstGeom prst="rect">
                                    <a:avLst/>
                                  </a:prstGeom>
                                  <a:grpFill/>
                                </p:spPr>
                                <p:txBody>
                                  <a:bodyPr wrap="square" rtlCol="0">
                                    <a:spAutoFit/>
                                  </a:bodyPr>
                                  <a:lstStyle/>
                                  <a:p>
                                    <a:r>
                                      <a:rPr lang="en-US" sz="1200" dirty="0"/>
                                      <a:t>EQ</a:t>
                                    </a: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32" name="TextBox 31">
                                  <a:extLst>
                                    <a:ext uri="{FF2B5EF4-FFF2-40B4-BE49-F238E27FC236}">
                                      <a16:creationId xmlns:a16="http://schemas.microsoft.com/office/drawing/2014/main" id="{8DB8B4B9-DC25-999C-1AAC-1C1B5054FD12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9667875" y="2244156"/>
                                  <a:ext cx="348172" cy="276999"/>
                                </a:xfrm>
                                <a:prstGeom prst="rect">
                                  <a:avLst/>
                                </a:prstGeom>
                                <a:grpFill/>
                              </p:spPr>
                              <p:txBody>
                                <a:bodyPr wrap="none" rtlCol="0">
                                  <a:spAutoFit/>
                                </a:bodyPr>
                                <a:lstStyle/>
                                <a:p>
                                  <a:r>
                                    <a:rPr lang="en-US" sz="1200" dirty="0"/>
                                    <a:t>10</a:t>
                                  </a:r>
                                </a:p>
                              </p:txBody>
                            </p:sp>
                          </p:grpSp>
                          <p:sp>
                            <p:nvSpPr>
                              <p:cNvPr id="30" name="Freeform 29">
                                <a:extLst>
                                  <a:ext uri="{FF2B5EF4-FFF2-40B4-BE49-F238E27FC236}">
                                    <a16:creationId xmlns:a16="http://schemas.microsoft.com/office/drawing/2014/main" id="{120FD440-FB49-4D67-0B86-7AB0566343A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759466" y="2987566"/>
                                <a:ext cx="264451" cy="228599"/>
                              </a:xfrm>
                              <a:custGeom>
                                <a:avLst/>
                                <a:gdLst>
                                  <a:gd name="connsiteX0" fmla="*/ 126124 w 350782"/>
                                  <a:gd name="connsiteY0" fmla="*/ 0 h 465083"/>
                                  <a:gd name="connsiteX1" fmla="*/ 0 w 350782"/>
                                  <a:gd name="connsiteY1" fmla="*/ 134007 h 465083"/>
                                  <a:gd name="connsiteX2" fmla="*/ 0 w 350782"/>
                                  <a:gd name="connsiteY2" fmla="*/ 394138 h 465083"/>
                                  <a:gd name="connsiteX3" fmla="*/ 177362 w 350782"/>
                                  <a:gd name="connsiteY3" fmla="*/ 465083 h 465083"/>
                                  <a:gd name="connsiteX4" fmla="*/ 342900 w 350782"/>
                                  <a:gd name="connsiteY4" fmla="*/ 382314 h 465083"/>
                                  <a:gd name="connsiteX5" fmla="*/ 350782 w 350782"/>
                                  <a:gd name="connsiteY5" fmla="*/ 114300 h 465083"/>
                                  <a:gd name="connsiteX6" fmla="*/ 126124 w 350782"/>
                                  <a:gd name="connsiteY6" fmla="*/ 0 h 465083"/>
                                  <a:gd name="connsiteX0" fmla="*/ 126124 w 342900"/>
                                  <a:gd name="connsiteY0" fmla="*/ 0 h 465083"/>
                                  <a:gd name="connsiteX1" fmla="*/ 0 w 342900"/>
                                  <a:gd name="connsiteY1" fmla="*/ 134007 h 465083"/>
                                  <a:gd name="connsiteX2" fmla="*/ 0 w 342900"/>
                                  <a:gd name="connsiteY2" fmla="*/ 394138 h 465083"/>
                                  <a:gd name="connsiteX3" fmla="*/ 177362 w 342900"/>
                                  <a:gd name="connsiteY3" fmla="*/ 465083 h 465083"/>
                                  <a:gd name="connsiteX4" fmla="*/ 342900 w 342900"/>
                                  <a:gd name="connsiteY4" fmla="*/ 382314 h 465083"/>
                                  <a:gd name="connsiteX5" fmla="*/ 256189 w 342900"/>
                                  <a:gd name="connsiteY5" fmla="*/ 90652 h 465083"/>
                                  <a:gd name="connsiteX6" fmla="*/ 126124 w 342900"/>
                                  <a:gd name="connsiteY6" fmla="*/ 0 h 465083"/>
                                  <a:gd name="connsiteX0" fmla="*/ 126124 w 342900"/>
                                  <a:gd name="connsiteY0" fmla="*/ 0 h 465083"/>
                                  <a:gd name="connsiteX1" fmla="*/ 0 w 342900"/>
                                  <a:gd name="connsiteY1" fmla="*/ 134007 h 465083"/>
                                  <a:gd name="connsiteX2" fmla="*/ 0 w 342900"/>
                                  <a:gd name="connsiteY2" fmla="*/ 394138 h 465083"/>
                                  <a:gd name="connsiteX3" fmla="*/ 177362 w 342900"/>
                                  <a:gd name="connsiteY3" fmla="*/ 465083 h 465083"/>
                                  <a:gd name="connsiteX4" fmla="*/ 342900 w 342900"/>
                                  <a:gd name="connsiteY4" fmla="*/ 382314 h 465083"/>
                                  <a:gd name="connsiteX5" fmla="*/ 264072 w 342900"/>
                                  <a:gd name="connsiteY5" fmla="*/ 126124 h 465083"/>
                                  <a:gd name="connsiteX6" fmla="*/ 126124 w 342900"/>
                                  <a:gd name="connsiteY6" fmla="*/ 0 h 465083"/>
                                  <a:gd name="connsiteX0" fmla="*/ 126124 w 264072"/>
                                  <a:gd name="connsiteY0" fmla="*/ 0 h 465083"/>
                                  <a:gd name="connsiteX1" fmla="*/ 0 w 264072"/>
                                  <a:gd name="connsiteY1" fmla="*/ 134007 h 465083"/>
                                  <a:gd name="connsiteX2" fmla="*/ 0 w 264072"/>
                                  <a:gd name="connsiteY2" fmla="*/ 394138 h 465083"/>
                                  <a:gd name="connsiteX3" fmla="*/ 177362 w 264072"/>
                                  <a:gd name="connsiteY3" fmla="*/ 465083 h 465083"/>
                                  <a:gd name="connsiteX4" fmla="*/ 260131 w 264072"/>
                                  <a:gd name="connsiteY4" fmla="*/ 374432 h 465083"/>
                                  <a:gd name="connsiteX5" fmla="*/ 264072 w 264072"/>
                                  <a:gd name="connsiteY5" fmla="*/ 126124 h 465083"/>
                                  <a:gd name="connsiteX6" fmla="*/ 126124 w 264072"/>
                                  <a:gd name="connsiteY6" fmla="*/ 0 h 465083"/>
                                  <a:gd name="connsiteX0" fmla="*/ 126124 w 264072"/>
                                  <a:gd name="connsiteY0" fmla="*/ 0 h 472966"/>
                                  <a:gd name="connsiteX1" fmla="*/ 0 w 264072"/>
                                  <a:gd name="connsiteY1" fmla="*/ 134007 h 472966"/>
                                  <a:gd name="connsiteX2" fmla="*/ 0 w 264072"/>
                                  <a:gd name="connsiteY2" fmla="*/ 394138 h 472966"/>
                                  <a:gd name="connsiteX3" fmla="*/ 130065 w 264072"/>
                                  <a:gd name="connsiteY3" fmla="*/ 472966 h 472966"/>
                                  <a:gd name="connsiteX4" fmla="*/ 260131 w 264072"/>
                                  <a:gd name="connsiteY4" fmla="*/ 374432 h 472966"/>
                                  <a:gd name="connsiteX5" fmla="*/ 264072 w 264072"/>
                                  <a:gd name="connsiteY5" fmla="*/ 126124 h 472966"/>
                                  <a:gd name="connsiteX6" fmla="*/ 126124 w 264072"/>
                                  <a:gd name="connsiteY6" fmla="*/ 0 h 472966"/>
                                  <a:gd name="connsiteX0" fmla="*/ 126124 w 264072"/>
                                  <a:gd name="connsiteY0" fmla="*/ 0 h 472966"/>
                                  <a:gd name="connsiteX1" fmla="*/ 0 w 264072"/>
                                  <a:gd name="connsiteY1" fmla="*/ 134007 h 472966"/>
                                  <a:gd name="connsiteX2" fmla="*/ 0 w 264072"/>
                                  <a:gd name="connsiteY2" fmla="*/ 394138 h 472966"/>
                                  <a:gd name="connsiteX3" fmla="*/ 149772 w 264072"/>
                                  <a:gd name="connsiteY3" fmla="*/ 472966 h 472966"/>
                                  <a:gd name="connsiteX4" fmla="*/ 260131 w 264072"/>
                                  <a:gd name="connsiteY4" fmla="*/ 374432 h 472966"/>
                                  <a:gd name="connsiteX5" fmla="*/ 264072 w 264072"/>
                                  <a:gd name="connsiteY5" fmla="*/ 126124 h 472966"/>
                                  <a:gd name="connsiteX6" fmla="*/ 126124 w 264072"/>
                                  <a:gd name="connsiteY6" fmla="*/ 0 h 472966"/>
                                  <a:gd name="connsiteX0" fmla="*/ 126124 w 264072"/>
                                  <a:gd name="connsiteY0" fmla="*/ 0 h 472966"/>
                                  <a:gd name="connsiteX1" fmla="*/ 0 w 264072"/>
                                  <a:gd name="connsiteY1" fmla="*/ 134007 h 472966"/>
                                  <a:gd name="connsiteX2" fmla="*/ 0 w 264072"/>
                                  <a:gd name="connsiteY2" fmla="*/ 394138 h 472966"/>
                                  <a:gd name="connsiteX3" fmla="*/ 114299 w 264072"/>
                                  <a:gd name="connsiteY3" fmla="*/ 472966 h 472966"/>
                                  <a:gd name="connsiteX4" fmla="*/ 260131 w 264072"/>
                                  <a:gd name="connsiteY4" fmla="*/ 374432 h 472966"/>
                                  <a:gd name="connsiteX5" fmla="*/ 264072 w 264072"/>
                                  <a:gd name="connsiteY5" fmla="*/ 126124 h 472966"/>
                                  <a:gd name="connsiteX6" fmla="*/ 126124 w 264072"/>
                                  <a:gd name="connsiteY6" fmla="*/ 0 h 472966"/>
                                  <a:gd name="connsiteX0" fmla="*/ 126124 w 264072"/>
                                  <a:gd name="connsiteY0" fmla="*/ 0 h 472966"/>
                                  <a:gd name="connsiteX1" fmla="*/ 0 w 264072"/>
                                  <a:gd name="connsiteY1" fmla="*/ 134007 h 472966"/>
                                  <a:gd name="connsiteX2" fmla="*/ 0 w 264072"/>
                                  <a:gd name="connsiteY2" fmla="*/ 394138 h 472966"/>
                                  <a:gd name="connsiteX3" fmla="*/ 114299 w 264072"/>
                                  <a:gd name="connsiteY3" fmla="*/ 472966 h 472966"/>
                                  <a:gd name="connsiteX4" fmla="*/ 260131 w 264072"/>
                                  <a:gd name="connsiteY4" fmla="*/ 405963 h 472966"/>
                                  <a:gd name="connsiteX5" fmla="*/ 264072 w 264072"/>
                                  <a:gd name="connsiteY5" fmla="*/ 126124 h 472966"/>
                                  <a:gd name="connsiteX6" fmla="*/ 126124 w 264072"/>
                                  <a:gd name="connsiteY6" fmla="*/ 0 h 472966"/>
                                  <a:gd name="connsiteX0" fmla="*/ 126124 w 264072"/>
                                  <a:gd name="connsiteY0" fmla="*/ 0 h 405963"/>
                                  <a:gd name="connsiteX1" fmla="*/ 0 w 264072"/>
                                  <a:gd name="connsiteY1" fmla="*/ 134007 h 405963"/>
                                  <a:gd name="connsiteX2" fmla="*/ 0 w 264072"/>
                                  <a:gd name="connsiteY2" fmla="*/ 394138 h 405963"/>
                                  <a:gd name="connsiteX3" fmla="*/ 126123 w 264072"/>
                                  <a:gd name="connsiteY3" fmla="*/ 299545 h 405963"/>
                                  <a:gd name="connsiteX4" fmla="*/ 260131 w 264072"/>
                                  <a:gd name="connsiteY4" fmla="*/ 405963 h 405963"/>
                                  <a:gd name="connsiteX5" fmla="*/ 264072 w 264072"/>
                                  <a:gd name="connsiteY5" fmla="*/ 126124 h 405963"/>
                                  <a:gd name="connsiteX6" fmla="*/ 126124 w 264072"/>
                                  <a:gd name="connsiteY6" fmla="*/ 0 h 405963"/>
                                  <a:gd name="connsiteX0" fmla="*/ 126124 w 264072"/>
                                  <a:gd name="connsiteY0" fmla="*/ 0 h 405963"/>
                                  <a:gd name="connsiteX1" fmla="*/ 0 w 264072"/>
                                  <a:gd name="connsiteY1" fmla="*/ 134007 h 405963"/>
                                  <a:gd name="connsiteX2" fmla="*/ 0 w 264072"/>
                                  <a:gd name="connsiteY2" fmla="*/ 256190 h 405963"/>
                                  <a:gd name="connsiteX3" fmla="*/ 126123 w 264072"/>
                                  <a:gd name="connsiteY3" fmla="*/ 299545 h 405963"/>
                                  <a:gd name="connsiteX4" fmla="*/ 260131 w 264072"/>
                                  <a:gd name="connsiteY4" fmla="*/ 405963 h 405963"/>
                                  <a:gd name="connsiteX5" fmla="*/ 264072 w 264072"/>
                                  <a:gd name="connsiteY5" fmla="*/ 126124 h 405963"/>
                                  <a:gd name="connsiteX6" fmla="*/ 126124 w 264072"/>
                                  <a:gd name="connsiteY6" fmla="*/ 0 h 405963"/>
                                  <a:gd name="connsiteX0" fmla="*/ 126124 w 264072"/>
                                  <a:gd name="connsiteY0" fmla="*/ 0 h 299545"/>
                                  <a:gd name="connsiteX1" fmla="*/ 0 w 264072"/>
                                  <a:gd name="connsiteY1" fmla="*/ 134007 h 299545"/>
                                  <a:gd name="connsiteX2" fmla="*/ 0 w 264072"/>
                                  <a:gd name="connsiteY2" fmla="*/ 256190 h 299545"/>
                                  <a:gd name="connsiteX3" fmla="*/ 126123 w 264072"/>
                                  <a:gd name="connsiteY3" fmla="*/ 299545 h 299545"/>
                                  <a:gd name="connsiteX4" fmla="*/ 260131 w 264072"/>
                                  <a:gd name="connsiteY4" fmla="*/ 283780 h 299545"/>
                                  <a:gd name="connsiteX5" fmla="*/ 264072 w 264072"/>
                                  <a:gd name="connsiteY5" fmla="*/ 126124 h 299545"/>
                                  <a:gd name="connsiteX6" fmla="*/ 126124 w 264072"/>
                                  <a:gd name="connsiteY6" fmla="*/ 0 h 299545"/>
                                  <a:gd name="connsiteX0" fmla="*/ 126124 w 264451"/>
                                  <a:gd name="connsiteY0" fmla="*/ 0 h 299545"/>
                                  <a:gd name="connsiteX1" fmla="*/ 0 w 264451"/>
                                  <a:gd name="connsiteY1" fmla="*/ 134007 h 299545"/>
                                  <a:gd name="connsiteX2" fmla="*/ 0 w 264451"/>
                                  <a:gd name="connsiteY2" fmla="*/ 256190 h 299545"/>
                                  <a:gd name="connsiteX3" fmla="*/ 126123 w 264451"/>
                                  <a:gd name="connsiteY3" fmla="*/ 299545 h 299545"/>
                                  <a:gd name="connsiteX4" fmla="*/ 264072 w 264451"/>
                                  <a:gd name="connsiteY4" fmla="*/ 248308 h 299545"/>
                                  <a:gd name="connsiteX5" fmla="*/ 264072 w 264451"/>
                                  <a:gd name="connsiteY5" fmla="*/ 126124 h 299545"/>
                                  <a:gd name="connsiteX6" fmla="*/ 126124 w 264451"/>
                                  <a:gd name="connsiteY6" fmla="*/ 0 h 299545"/>
                                  <a:gd name="connsiteX0" fmla="*/ 130066 w 264451"/>
                                  <a:gd name="connsiteY0" fmla="*/ 0 h 228600"/>
                                  <a:gd name="connsiteX1" fmla="*/ 0 w 264451"/>
                                  <a:gd name="connsiteY1" fmla="*/ 63062 h 228600"/>
                                  <a:gd name="connsiteX2" fmla="*/ 0 w 264451"/>
                                  <a:gd name="connsiteY2" fmla="*/ 185245 h 228600"/>
                                  <a:gd name="connsiteX3" fmla="*/ 126123 w 264451"/>
                                  <a:gd name="connsiteY3" fmla="*/ 228600 h 228600"/>
                                  <a:gd name="connsiteX4" fmla="*/ 264072 w 264451"/>
                                  <a:gd name="connsiteY4" fmla="*/ 177363 h 228600"/>
                                  <a:gd name="connsiteX5" fmla="*/ 264072 w 264451"/>
                                  <a:gd name="connsiteY5" fmla="*/ 55179 h 228600"/>
                                  <a:gd name="connsiteX6" fmla="*/ 130066 w 264451"/>
                                  <a:gd name="connsiteY6" fmla="*/ 0 h 228600"/>
                                  <a:gd name="connsiteX0" fmla="*/ 126124 w 264451"/>
                                  <a:gd name="connsiteY0" fmla="*/ 0 h 236482"/>
                                  <a:gd name="connsiteX1" fmla="*/ 0 w 264451"/>
                                  <a:gd name="connsiteY1" fmla="*/ 70944 h 236482"/>
                                  <a:gd name="connsiteX2" fmla="*/ 0 w 264451"/>
                                  <a:gd name="connsiteY2" fmla="*/ 193127 h 236482"/>
                                  <a:gd name="connsiteX3" fmla="*/ 126123 w 264451"/>
                                  <a:gd name="connsiteY3" fmla="*/ 236482 h 236482"/>
                                  <a:gd name="connsiteX4" fmla="*/ 264072 w 264451"/>
                                  <a:gd name="connsiteY4" fmla="*/ 185245 h 236482"/>
                                  <a:gd name="connsiteX5" fmla="*/ 264072 w 264451"/>
                                  <a:gd name="connsiteY5" fmla="*/ 63061 h 236482"/>
                                  <a:gd name="connsiteX6" fmla="*/ 126124 w 264451"/>
                                  <a:gd name="connsiteY6" fmla="*/ 0 h 236482"/>
                                  <a:gd name="connsiteX0" fmla="*/ 126124 w 264451"/>
                                  <a:gd name="connsiteY0" fmla="*/ 0 h 228599"/>
                                  <a:gd name="connsiteX1" fmla="*/ 0 w 264451"/>
                                  <a:gd name="connsiteY1" fmla="*/ 70944 h 228599"/>
                                  <a:gd name="connsiteX2" fmla="*/ 0 w 264451"/>
                                  <a:gd name="connsiteY2" fmla="*/ 193127 h 228599"/>
                                  <a:gd name="connsiteX3" fmla="*/ 126123 w 264451"/>
                                  <a:gd name="connsiteY3" fmla="*/ 228599 h 228599"/>
                                  <a:gd name="connsiteX4" fmla="*/ 264072 w 264451"/>
                                  <a:gd name="connsiteY4" fmla="*/ 185245 h 228599"/>
                                  <a:gd name="connsiteX5" fmla="*/ 264072 w 264451"/>
                                  <a:gd name="connsiteY5" fmla="*/ 63061 h 228599"/>
                                  <a:gd name="connsiteX6" fmla="*/ 126124 w 264451"/>
                                  <a:gd name="connsiteY6" fmla="*/ 0 h 228599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</a:cxnLst>
                                <a:rect l="l" t="t" r="r" b="b"/>
                                <a:pathLst>
                                  <a:path w="264451" h="228599">
                                    <a:moveTo>
                                      <a:pt x="126124" y="0"/>
                                    </a:moveTo>
                                    <a:lnTo>
                                      <a:pt x="0" y="70944"/>
                                    </a:lnTo>
                                    <a:lnTo>
                                      <a:pt x="0" y="193127"/>
                                    </a:lnTo>
                                    <a:lnTo>
                                      <a:pt x="126123" y="228599"/>
                                    </a:lnTo>
                                    <a:lnTo>
                                      <a:pt x="264072" y="185245"/>
                                    </a:lnTo>
                                    <a:cubicBezTo>
                                      <a:pt x="265386" y="102476"/>
                                      <a:pt x="262758" y="145830"/>
                                      <a:pt x="264072" y="63061"/>
                                    </a:cubicBezTo>
                                    <a:lnTo>
                                      <a:pt x="126124" y="0"/>
                                    </a:lnTo>
                                    <a:close/>
                                  </a:path>
                                </a:pathLst>
                              </a:custGeom>
                              <a:grpFill/>
                            </p:spPr>
                            <p:style>
                              <a:lnRef idx="2">
                                <a:schemeClr val="accent1">
                                  <a:shade val="15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 dirty="0"/>
                              </a:p>
                            </p:txBody>
                          </p:sp>
                        </p:grpSp>
                        <p:sp>
                          <p:nvSpPr>
                            <p:cNvPr id="26" name="Freeform 25">
                              <a:extLst>
                                <a:ext uri="{FF2B5EF4-FFF2-40B4-BE49-F238E27FC236}">
                                  <a16:creationId xmlns:a16="http://schemas.microsoft.com/office/drawing/2014/main" id="{CB57CC65-7AF0-7C8A-2AFD-CE49662D077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880725" y="2956041"/>
                              <a:ext cx="790575" cy="965200"/>
                            </a:xfrm>
                            <a:custGeom>
                              <a:avLst/>
                              <a:gdLst>
                                <a:gd name="connsiteX0" fmla="*/ 422275 w 666750"/>
                                <a:gd name="connsiteY0" fmla="*/ 904875 h 962025"/>
                                <a:gd name="connsiteX1" fmla="*/ 168275 w 666750"/>
                                <a:gd name="connsiteY1" fmla="*/ 962025 h 962025"/>
                                <a:gd name="connsiteX2" fmla="*/ 0 w 666750"/>
                                <a:gd name="connsiteY2" fmla="*/ 635000 h 962025"/>
                                <a:gd name="connsiteX3" fmla="*/ 149225 w 666750"/>
                                <a:gd name="connsiteY3" fmla="*/ 0 h 962025"/>
                                <a:gd name="connsiteX4" fmla="*/ 457200 w 666750"/>
                                <a:gd name="connsiteY4" fmla="*/ 41275 h 962025"/>
                                <a:gd name="connsiteX5" fmla="*/ 666750 w 666750"/>
                                <a:gd name="connsiteY5" fmla="*/ 628650 h 962025"/>
                                <a:gd name="connsiteX6" fmla="*/ 422275 w 666750"/>
                                <a:gd name="connsiteY6" fmla="*/ 904875 h 962025"/>
                                <a:gd name="connsiteX0" fmla="*/ 530225 w 774700"/>
                                <a:gd name="connsiteY0" fmla="*/ 904875 h 962025"/>
                                <a:gd name="connsiteX1" fmla="*/ 276225 w 774700"/>
                                <a:gd name="connsiteY1" fmla="*/ 962025 h 962025"/>
                                <a:gd name="connsiteX2" fmla="*/ 0 w 774700"/>
                                <a:gd name="connsiteY2" fmla="*/ 638175 h 962025"/>
                                <a:gd name="connsiteX3" fmla="*/ 257175 w 774700"/>
                                <a:gd name="connsiteY3" fmla="*/ 0 h 962025"/>
                                <a:gd name="connsiteX4" fmla="*/ 565150 w 774700"/>
                                <a:gd name="connsiteY4" fmla="*/ 41275 h 962025"/>
                                <a:gd name="connsiteX5" fmla="*/ 774700 w 774700"/>
                                <a:gd name="connsiteY5" fmla="*/ 628650 h 962025"/>
                                <a:gd name="connsiteX6" fmla="*/ 530225 w 774700"/>
                                <a:gd name="connsiteY6" fmla="*/ 904875 h 962025"/>
                                <a:gd name="connsiteX0" fmla="*/ 530225 w 774700"/>
                                <a:gd name="connsiteY0" fmla="*/ 904875 h 965200"/>
                                <a:gd name="connsiteX1" fmla="*/ 301625 w 774700"/>
                                <a:gd name="connsiteY1" fmla="*/ 965200 h 965200"/>
                                <a:gd name="connsiteX2" fmla="*/ 0 w 774700"/>
                                <a:gd name="connsiteY2" fmla="*/ 638175 h 965200"/>
                                <a:gd name="connsiteX3" fmla="*/ 257175 w 774700"/>
                                <a:gd name="connsiteY3" fmla="*/ 0 h 965200"/>
                                <a:gd name="connsiteX4" fmla="*/ 565150 w 774700"/>
                                <a:gd name="connsiteY4" fmla="*/ 41275 h 965200"/>
                                <a:gd name="connsiteX5" fmla="*/ 774700 w 774700"/>
                                <a:gd name="connsiteY5" fmla="*/ 628650 h 965200"/>
                                <a:gd name="connsiteX6" fmla="*/ 530225 w 774700"/>
                                <a:gd name="connsiteY6" fmla="*/ 904875 h 965200"/>
                                <a:gd name="connsiteX0" fmla="*/ 476250 w 720725"/>
                                <a:gd name="connsiteY0" fmla="*/ 904875 h 965200"/>
                                <a:gd name="connsiteX1" fmla="*/ 247650 w 720725"/>
                                <a:gd name="connsiteY1" fmla="*/ 965200 h 965200"/>
                                <a:gd name="connsiteX2" fmla="*/ 0 w 720725"/>
                                <a:gd name="connsiteY2" fmla="*/ 644525 h 965200"/>
                                <a:gd name="connsiteX3" fmla="*/ 203200 w 720725"/>
                                <a:gd name="connsiteY3" fmla="*/ 0 h 965200"/>
                                <a:gd name="connsiteX4" fmla="*/ 511175 w 720725"/>
                                <a:gd name="connsiteY4" fmla="*/ 41275 h 965200"/>
                                <a:gd name="connsiteX5" fmla="*/ 720725 w 720725"/>
                                <a:gd name="connsiteY5" fmla="*/ 628650 h 965200"/>
                                <a:gd name="connsiteX6" fmla="*/ 476250 w 720725"/>
                                <a:gd name="connsiteY6" fmla="*/ 904875 h 965200"/>
                                <a:gd name="connsiteX0" fmla="*/ 476250 w 790575"/>
                                <a:gd name="connsiteY0" fmla="*/ 904875 h 965200"/>
                                <a:gd name="connsiteX1" fmla="*/ 247650 w 790575"/>
                                <a:gd name="connsiteY1" fmla="*/ 965200 h 965200"/>
                                <a:gd name="connsiteX2" fmla="*/ 0 w 790575"/>
                                <a:gd name="connsiteY2" fmla="*/ 644525 h 965200"/>
                                <a:gd name="connsiteX3" fmla="*/ 203200 w 790575"/>
                                <a:gd name="connsiteY3" fmla="*/ 0 h 965200"/>
                                <a:gd name="connsiteX4" fmla="*/ 511175 w 790575"/>
                                <a:gd name="connsiteY4" fmla="*/ 41275 h 965200"/>
                                <a:gd name="connsiteX5" fmla="*/ 790575 w 790575"/>
                                <a:gd name="connsiteY5" fmla="*/ 638175 h 965200"/>
                                <a:gd name="connsiteX6" fmla="*/ 476250 w 790575"/>
                                <a:gd name="connsiteY6" fmla="*/ 904875 h 965200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</a:cxnLst>
                              <a:rect l="l" t="t" r="r" b="b"/>
                              <a:pathLst>
                                <a:path w="790575" h="965200">
                                  <a:moveTo>
                                    <a:pt x="476250" y="904875"/>
                                  </a:moveTo>
                                  <a:lnTo>
                                    <a:pt x="247650" y="965200"/>
                                  </a:lnTo>
                                  <a:lnTo>
                                    <a:pt x="0" y="644525"/>
                                  </a:lnTo>
                                  <a:lnTo>
                                    <a:pt x="203200" y="0"/>
                                  </a:lnTo>
                                  <a:lnTo>
                                    <a:pt x="511175" y="41275"/>
                                  </a:lnTo>
                                  <a:lnTo>
                                    <a:pt x="790575" y="638175"/>
                                  </a:lnTo>
                                  <a:lnTo>
                                    <a:pt x="476250" y="904875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</p:spPr>
                          <p:style>
                            <a:lnRef idx="2">
                              <a:schemeClr val="accent1">
                                <a:shade val="15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  <p:sp>
                          <p:nvSpPr>
                            <p:cNvPr id="27" name="Freeform 26">
                              <a:extLst>
                                <a:ext uri="{FF2B5EF4-FFF2-40B4-BE49-F238E27FC236}">
                                  <a16:creationId xmlns:a16="http://schemas.microsoft.com/office/drawing/2014/main" id="{EC2547DD-2DE0-4EE9-31D0-8B570E158F0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4050615" y="2998790"/>
                              <a:ext cx="1352550" cy="733425"/>
                            </a:xfrm>
                            <a:custGeom>
                              <a:avLst/>
                              <a:gdLst>
                                <a:gd name="connsiteX0" fmla="*/ 0 w 1260475"/>
                                <a:gd name="connsiteY0" fmla="*/ 0 h 733425"/>
                                <a:gd name="connsiteX1" fmla="*/ 965200 w 1260475"/>
                                <a:gd name="connsiteY1" fmla="*/ 733425 h 733425"/>
                                <a:gd name="connsiteX2" fmla="*/ 1260475 w 1260475"/>
                                <a:gd name="connsiteY2" fmla="*/ 314325 h 733425"/>
                                <a:gd name="connsiteX3" fmla="*/ 968375 w 1260475"/>
                                <a:gd name="connsiteY3" fmla="*/ 3175 h 733425"/>
                                <a:gd name="connsiteX4" fmla="*/ 0 w 1260475"/>
                                <a:gd name="connsiteY4" fmla="*/ 0 h 733425"/>
                                <a:gd name="connsiteX0" fmla="*/ 0 w 1250950"/>
                                <a:gd name="connsiteY0" fmla="*/ 0 h 730250"/>
                                <a:gd name="connsiteX1" fmla="*/ 955675 w 1250950"/>
                                <a:gd name="connsiteY1" fmla="*/ 730250 h 730250"/>
                                <a:gd name="connsiteX2" fmla="*/ 1250950 w 1250950"/>
                                <a:gd name="connsiteY2" fmla="*/ 311150 h 730250"/>
                                <a:gd name="connsiteX3" fmla="*/ 958850 w 1250950"/>
                                <a:gd name="connsiteY3" fmla="*/ 0 h 730250"/>
                                <a:gd name="connsiteX4" fmla="*/ 0 w 1250950"/>
                                <a:gd name="connsiteY4" fmla="*/ 0 h 730250"/>
                                <a:gd name="connsiteX0" fmla="*/ 0 w 1250950"/>
                                <a:gd name="connsiteY0" fmla="*/ 0 h 730250"/>
                                <a:gd name="connsiteX1" fmla="*/ 146049 w 1250950"/>
                                <a:gd name="connsiteY1" fmla="*/ 111124 h 730250"/>
                                <a:gd name="connsiteX2" fmla="*/ 955675 w 1250950"/>
                                <a:gd name="connsiteY2" fmla="*/ 730250 h 730250"/>
                                <a:gd name="connsiteX3" fmla="*/ 1250950 w 1250950"/>
                                <a:gd name="connsiteY3" fmla="*/ 311150 h 730250"/>
                                <a:gd name="connsiteX4" fmla="*/ 958850 w 1250950"/>
                                <a:gd name="connsiteY4" fmla="*/ 0 h 730250"/>
                                <a:gd name="connsiteX5" fmla="*/ 0 w 1250950"/>
                                <a:gd name="connsiteY5" fmla="*/ 0 h 730250"/>
                                <a:gd name="connsiteX0" fmla="*/ 0 w 1250950"/>
                                <a:gd name="connsiteY0" fmla="*/ 0 h 730250"/>
                                <a:gd name="connsiteX1" fmla="*/ 590549 w 1250950"/>
                                <a:gd name="connsiteY1" fmla="*/ 542924 h 730250"/>
                                <a:gd name="connsiteX2" fmla="*/ 955675 w 1250950"/>
                                <a:gd name="connsiteY2" fmla="*/ 730250 h 730250"/>
                                <a:gd name="connsiteX3" fmla="*/ 1250950 w 1250950"/>
                                <a:gd name="connsiteY3" fmla="*/ 311150 h 730250"/>
                                <a:gd name="connsiteX4" fmla="*/ 958850 w 1250950"/>
                                <a:gd name="connsiteY4" fmla="*/ 0 h 730250"/>
                                <a:gd name="connsiteX5" fmla="*/ 0 w 1250950"/>
                                <a:gd name="connsiteY5" fmla="*/ 0 h 730250"/>
                                <a:gd name="connsiteX0" fmla="*/ 0 w 1352550"/>
                                <a:gd name="connsiteY0" fmla="*/ 0 h 730250"/>
                                <a:gd name="connsiteX1" fmla="*/ 692149 w 1352550"/>
                                <a:gd name="connsiteY1" fmla="*/ 542924 h 730250"/>
                                <a:gd name="connsiteX2" fmla="*/ 1057275 w 1352550"/>
                                <a:gd name="connsiteY2" fmla="*/ 730250 h 730250"/>
                                <a:gd name="connsiteX3" fmla="*/ 1352550 w 1352550"/>
                                <a:gd name="connsiteY3" fmla="*/ 311150 h 730250"/>
                                <a:gd name="connsiteX4" fmla="*/ 1060450 w 1352550"/>
                                <a:gd name="connsiteY4" fmla="*/ 0 h 730250"/>
                                <a:gd name="connsiteX5" fmla="*/ 0 w 1352550"/>
                                <a:gd name="connsiteY5" fmla="*/ 0 h 730250"/>
                                <a:gd name="connsiteX0" fmla="*/ 0 w 1352550"/>
                                <a:gd name="connsiteY0" fmla="*/ 0 h 733425"/>
                                <a:gd name="connsiteX1" fmla="*/ 692149 w 1352550"/>
                                <a:gd name="connsiteY1" fmla="*/ 542924 h 733425"/>
                                <a:gd name="connsiteX2" fmla="*/ 1016000 w 1352550"/>
                                <a:gd name="connsiteY2" fmla="*/ 733425 h 733425"/>
                                <a:gd name="connsiteX3" fmla="*/ 1352550 w 1352550"/>
                                <a:gd name="connsiteY3" fmla="*/ 311150 h 733425"/>
                                <a:gd name="connsiteX4" fmla="*/ 1060450 w 1352550"/>
                                <a:gd name="connsiteY4" fmla="*/ 0 h 733425"/>
                                <a:gd name="connsiteX5" fmla="*/ 0 w 1352550"/>
                                <a:gd name="connsiteY5" fmla="*/ 0 h 73342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1352550" h="733425">
                                  <a:moveTo>
                                    <a:pt x="0" y="0"/>
                                  </a:moveTo>
                                  <a:lnTo>
                                    <a:pt x="692149" y="542924"/>
                                  </a:lnTo>
                                  <a:lnTo>
                                    <a:pt x="1016000" y="733425"/>
                                  </a:lnTo>
                                  <a:lnTo>
                                    <a:pt x="1352550" y="311150"/>
                                  </a:lnTo>
                                  <a:lnTo>
                                    <a:pt x="1060450" y="0"/>
                                  </a:lnTo>
                                  <a:lnTo>
                                    <a:pt x="0" y="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</p:spPr>
                          <p:style>
                            <a:lnRef idx="2">
                              <a:schemeClr val="accent1">
                                <a:shade val="15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  <p:sp>
                          <p:nvSpPr>
                            <p:cNvPr id="28" name="Freeform 27">
                              <a:extLst>
                                <a:ext uri="{FF2B5EF4-FFF2-40B4-BE49-F238E27FC236}">
                                  <a16:creationId xmlns:a16="http://schemas.microsoft.com/office/drawing/2014/main" id="{7B399D32-8A69-C489-C0F1-C6A4BE1C16B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041214" y="3201989"/>
                              <a:ext cx="152400" cy="117475"/>
                            </a:xfrm>
                            <a:custGeom>
                              <a:avLst/>
                              <a:gdLst>
                                <a:gd name="connsiteX0" fmla="*/ 76200 w 152400"/>
                                <a:gd name="connsiteY0" fmla="*/ 0 h 117475"/>
                                <a:gd name="connsiteX1" fmla="*/ 0 w 152400"/>
                                <a:gd name="connsiteY1" fmla="*/ 34925 h 117475"/>
                                <a:gd name="connsiteX2" fmla="*/ 9525 w 152400"/>
                                <a:gd name="connsiteY2" fmla="*/ 98425 h 117475"/>
                                <a:gd name="connsiteX3" fmla="*/ 82550 w 152400"/>
                                <a:gd name="connsiteY3" fmla="*/ 117475 h 117475"/>
                                <a:gd name="connsiteX4" fmla="*/ 152400 w 152400"/>
                                <a:gd name="connsiteY4" fmla="*/ 85725 h 117475"/>
                                <a:gd name="connsiteX5" fmla="*/ 76200 w 152400"/>
                                <a:gd name="connsiteY5" fmla="*/ 0 h 117475"/>
                                <a:gd name="connsiteX0" fmla="*/ 76200 w 152400"/>
                                <a:gd name="connsiteY0" fmla="*/ 0 h 117475"/>
                                <a:gd name="connsiteX1" fmla="*/ 0 w 152400"/>
                                <a:gd name="connsiteY1" fmla="*/ 34925 h 117475"/>
                                <a:gd name="connsiteX2" fmla="*/ 9525 w 152400"/>
                                <a:gd name="connsiteY2" fmla="*/ 98425 h 117475"/>
                                <a:gd name="connsiteX3" fmla="*/ 82550 w 152400"/>
                                <a:gd name="connsiteY3" fmla="*/ 117475 h 117475"/>
                                <a:gd name="connsiteX4" fmla="*/ 152400 w 152400"/>
                                <a:gd name="connsiteY4" fmla="*/ 85725 h 117475"/>
                                <a:gd name="connsiteX5" fmla="*/ 107950 w 152400"/>
                                <a:gd name="connsiteY5" fmla="*/ 41275 h 117475"/>
                                <a:gd name="connsiteX6" fmla="*/ 76200 w 152400"/>
                                <a:gd name="connsiteY6" fmla="*/ 0 h 117475"/>
                                <a:gd name="connsiteX0" fmla="*/ 76200 w 161925"/>
                                <a:gd name="connsiteY0" fmla="*/ 0 h 117475"/>
                                <a:gd name="connsiteX1" fmla="*/ 0 w 161925"/>
                                <a:gd name="connsiteY1" fmla="*/ 34925 h 117475"/>
                                <a:gd name="connsiteX2" fmla="*/ 9525 w 161925"/>
                                <a:gd name="connsiteY2" fmla="*/ 98425 h 117475"/>
                                <a:gd name="connsiteX3" fmla="*/ 82550 w 161925"/>
                                <a:gd name="connsiteY3" fmla="*/ 117475 h 117475"/>
                                <a:gd name="connsiteX4" fmla="*/ 152400 w 161925"/>
                                <a:gd name="connsiteY4" fmla="*/ 85725 h 117475"/>
                                <a:gd name="connsiteX5" fmla="*/ 161925 w 161925"/>
                                <a:gd name="connsiteY5" fmla="*/ 22225 h 117475"/>
                                <a:gd name="connsiteX6" fmla="*/ 76200 w 161925"/>
                                <a:gd name="connsiteY6" fmla="*/ 0 h 117475"/>
                                <a:gd name="connsiteX0" fmla="*/ 76200 w 152400"/>
                                <a:gd name="connsiteY0" fmla="*/ 0 h 117475"/>
                                <a:gd name="connsiteX1" fmla="*/ 0 w 152400"/>
                                <a:gd name="connsiteY1" fmla="*/ 34925 h 117475"/>
                                <a:gd name="connsiteX2" fmla="*/ 9525 w 152400"/>
                                <a:gd name="connsiteY2" fmla="*/ 98425 h 117475"/>
                                <a:gd name="connsiteX3" fmla="*/ 82550 w 152400"/>
                                <a:gd name="connsiteY3" fmla="*/ 117475 h 117475"/>
                                <a:gd name="connsiteX4" fmla="*/ 152400 w 152400"/>
                                <a:gd name="connsiteY4" fmla="*/ 85725 h 117475"/>
                                <a:gd name="connsiteX5" fmla="*/ 146050 w 152400"/>
                                <a:gd name="connsiteY5" fmla="*/ 19050 h 117475"/>
                                <a:gd name="connsiteX6" fmla="*/ 76200 w 152400"/>
                                <a:gd name="connsiteY6" fmla="*/ 0 h 117475"/>
                                <a:gd name="connsiteX0" fmla="*/ 76200 w 174625"/>
                                <a:gd name="connsiteY0" fmla="*/ 0 h 117475"/>
                                <a:gd name="connsiteX1" fmla="*/ 0 w 174625"/>
                                <a:gd name="connsiteY1" fmla="*/ 34925 h 117475"/>
                                <a:gd name="connsiteX2" fmla="*/ 9525 w 174625"/>
                                <a:gd name="connsiteY2" fmla="*/ 98425 h 117475"/>
                                <a:gd name="connsiteX3" fmla="*/ 82550 w 174625"/>
                                <a:gd name="connsiteY3" fmla="*/ 117475 h 117475"/>
                                <a:gd name="connsiteX4" fmla="*/ 152400 w 174625"/>
                                <a:gd name="connsiteY4" fmla="*/ 85725 h 117475"/>
                                <a:gd name="connsiteX5" fmla="*/ 174625 w 174625"/>
                                <a:gd name="connsiteY5" fmla="*/ 34925 h 117475"/>
                                <a:gd name="connsiteX6" fmla="*/ 76200 w 174625"/>
                                <a:gd name="connsiteY6" fmla="*/ 0 h 117475"/>
                                <a:gd name="connsiteX0" fmla="*/ 76200 w 152400"/>
                                <a:gd name="connsiteY0" fmla="*/ 0 h 117475"/>
                                <a:gd name="connsiteX1" fmla="*/ 0 w 152400"/>
                                <a:gd name="connsiteY1" fmla="*/ 34925 h 117475"/>
                                <a:gd name="connsiteX2" fmla="*/ 9525 w 152400"/>
                                <a:gd name="connsiteY2" fmla="*/ 98425 h 117475"/>
                                <a:gd name="connsiteX3" fmla="*/ 82550 w 152400"/>
                                <a:gd name="connsiteY3" fmla="*/ 117475 h 117475"/>
                                <a:gd name="connsiteX4" fmla="*/ 152400 w 152400"/>
                                <a:gd name="connsiteY4" fmla="*/ 85725 h 117475"/>
                                <a:gd name="connsiteX5" fmla="*/ 152400 w 152400"/>
                                <a:gd name="connsiteY5" fmla="*/ 38100 h 117475"/>
                                <a:gd name="connsiteX6" fmla="*/ 76200 w 152400"/>
                                <a:gd name="connsiteY6" fmla="*/ 0 h 11747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</a:cxnLst>
                              <a:rect l="l" t="t" r="r" b="b"/>
                              <a:pathLst>
                                <a:path w="152400" h="117475">
                                  <a:moveTo>
                                    <a:pt x="76200" y="0"/>
                                  </a:moveTo>
                                  <a:lnTo>
                                    <a:pt x="0" y="34925"/>
                                  </a:lnTo>
                                  <a:lnTo>
                                    <a:pt x="9525" y="98425"/>
                                  </a:lnTo>
                                  <a:lnTo>
                                    <a:pt x="82550" y="117475"/>
                                  </a:lnTo>
                                  <a:lnTo>
                                    <a:pt x="152400" y="85725"/>
                                  </a:lnTo>
                                  <a:lnTo>
                                    <a:pt x="152400" y="38100"/>
                                  </a:lnTo>
                                  <a:lnTo>
                                    <a:pt x="76200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42433"/>
                            </a:solidFill>
                          </p:spPr>
                          <p:style>
                            <a:lnRef idx="2">
                              <a:schemeClr val="accent1">
                                <a:shade val="15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</p:grpSp>
                      <p:sp>
                        <p:nvSpPr>
                          <p:cNvPr id="23" name="TextBox 22">
                            <a:extLst>
                              <a:ext uri="{FF2B5EF4-FFF2-40B4-BE49-F238E27FC236}">
                                <a16:creationId xmlns:a16="http://schemas.microsoft.com/office/drawing/2014/main" id="{392DC9A6-1712-92E3-158E-814BC9E8DAEB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10807674" y="4418347"/>
                            <a:ext cx="546945" cy="27699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n-US" sz="1200" dirty="0"/>
                              <a:t>150</a:t>
                            </a:r>
                          </a:p>
                        </p:txBody>
                      </p:sp>
                      <p:sp>
                        <p:nvSpPr>
                          <p:cNvPr id="24" name="Freeform 23">
                            <a:extLst>
                              <a:ext uri="{FF2B5EF4-FFF2-40B4-BE49-F238E27FC236}">
                                <a16:creationId xmlns:a16="http://schemas.microsoft.com/office/drawing/2014/main" id="{F5DD5B78-A575-AB50-3B76-22565AEB7D0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068804" y="3465513"/>
                            <a:ext cx="323850" cy="219075"/>
                          </a:xfrm>
                          <a:custGeom>
                            <a:avLst/>
                            <a:gdLst>
                              <a:gd name="connsiteX0" fmla="*/ 0 w 238125"/>
                              <a:gd name="connsiteY0" fmla="*/ 155575 h 209550"/>
                              <a:gd name="connsiteX1" fmla="*/ 107950 w 238125"/>
                              <a:gd name="connsiteY1" fmla="*/ 0 h 209550"/>
                              <a:gd name="connsiteX2" fmla="*/ 238125 w 238125"/>
                              <a:gd name="connsiteY2" fmla="*/ 98425 h 209550"/>
                              <a:gd name="connsiteX3" fmla="*/ 127000 w 238125"/>
                              <a:gd name="connsiteY3" fmla="*/ 209550 h 209550"/>
                              <a:gd name="connsiteX4" fmla="*/ 0 w 238125"/>
                              <a:gd name="connsiteY4" fmla="*/ 155575 h 209550"/>
                              <a:gd name="connsiteX0" fmla="*/ 0 w 292100"/>
                              <a:gd name="connsiteY0" fmla="*/ 155575 h 209550"/>
                              <a:gd name="connsiteX1" fmla="*/ 107950 w 292100"/>
                              <a:gd name="connsiteY1" fmla="*/ 0 h 209550"/>
                              <a:gd name="connsiteX2" fmla="*/ 292100 w 292100"/>
                              <a:gd name="connsiteY2" fmla="*/ 98425 h 209550"/>
                              <a:gd name="connsiteX3" fmla="*/ 127000 w 292100"/>
                              <a:gd name="connsiteY3" fmla="*/ 209550 h 209550"/>
                              <a:gd name="connsiteX4" fmla="*/ 0 w 292100"/>
                              <a:gd name="connsiteY4" fmla="*/ 155575 h 209550"/>
                              <a:gd name="connsiteX0" fmla="*/ 0 w 292100"/>
                              <a:gd name="connsiteY0" fmla="*/ 155575 h 215900"/>
                              <a:gd name="connsiteX1" fmla="*/ 107950 w 292100"/>
                              <a:gd name="connsiteY1" fmla="*/ 0 h 215900"/>
                              <a:gd name="connsiteX2" fmla="*/ 292100 w 292100"/>
                              <a:gd name="connsiteY2" fmla="*/ 98425 h 215900"/>
                              <a:gd name="connsiteX3" fmla="*/ 225425 w 292100"/>
                              <a:gd name="connsiteY3" fmla="*/ 215900 h 215900"/>
                              <a:gd name="connsiteX4" fmla="*/ 0 w 292100"/>
                              <a:gd name="connsiteY4" fmla="*/ 155575 h 215900"/>
                              <a:gd name="connsiteX0" fmla="*/ 0 w 292100"/>
                              <a:gd name="connsiteY0" fmla="*/ 158750 h 219075"/>
                              <a:gd name="connsiteX1" fmla="*/ 184150 w 292100"/>
                              <a:gd name="connsiteY1" fmla="*/ 0 h 219075"/>
                              <a:gd name="connsiteX2" fmla="*/ 292100 w 292100"/>
                              <a:gd name="connsiteY2" fmla="*/ 101600 h 219075"/>
                              <a:gd name="connsiteX3" fmla="*/ 225425 w 292100"/>
                              <a:gd name="connsiteY3" fmla="*/ 219075 h 219075"/>
                              <a:gd name="connsiteX4" fmla="*/ 0 w 292100"/>
                              <a:gd name="connsiteY4" fmla="*/ 158750 h 219075"/>
                              <a:gd name="connsiteX0" fmla="*/ 0 w 323850"/>
                              <a:gd name="connsiteY0" fmla="*/ 158750 h 219075"/>
                              <a:gd name="connsiteX1" fmla="*/ 184150 w 323850"/>
                              <a:gd name="connsiteY1" fmla="*/ 0 h 219075"/>
                              <a:gd name="connsiteX2" fmla="*/ 323850 w 323850"/>
                              <a:gd name="connsiteY2" fmla="*/ 111125 h 219075"/>
                              <a:gd name="connsiteX3" fmla="*/ 225425 w 323850"/>
                              <a:gd name="connsiteY3" fmla="*/ 219075 h 219075"/>
                              <a:gd name="connsiteX4" fmla="*/ 0 w 323850"/>
                              <a:gd name="connsiteY4" fmla="*/ 158750 h 21907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23850" h="219075">
                                <a:moveTo>
                                  <a:pt x="0" y="158750"/>
                                </a:moveTo>
                                <a:lnTo>
                                  <a:pt x="184150" y="0"/>
                                </a:lnTo>
                                <a:lnTo>
                                  <a:pt x="323850" y="111125"/>
                                </a:lnTo>
                                <a:lnTo>
                                  <a:pt x="225425" y="219075"/>
                                </a:lnTo>
                                <a:lnTo>
                                  <a:pt x="0" y="15875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42433"/>
                          </a:solidFill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21" name="Freeform 20">
                          <a:extLst>
                            <a:ext uri="{FF2B5EF4-FFF2-40B4-BE49-F238E27FC236}">
                              <a16:creationId xmlns:a16="http://schemas.microsoft.com/office/drawing/2014/main" id="{2ABE5865-B565-7011-571E-79945C169CB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66628" y="3317875"/>
                          <a:ext cx="282336" cy="524448"/>
                        </a:xfrm>
                        <a:custGeom>
                          <a:avLst/>
                          <a:gdLst>
                            <a:gd name="connsiteX0" fmla="*/ 317500 w 327025"/>
                            <a:gd name="connsiteY0" fmla="*/ 0 h 606425"/>
                            <a:gd name="connsiteX1" fmla="*/ 327025 w 327025"/>
                            <a:gd name="connsiteY1" fmla="*/ 600075 h 606425"/>
                            <a:gd name="connsiteX2" fmla="*/ 0 w 327025"/>
                            <a:gd name="connsiteY2" fmla="*/ 606425 h 606425"/>
                            <a:gd name="connsiteX3" fmla="*/ 25400 w 327025"/>
                            <a:gd name="connsiteY3" fmla="*/ 85725 h 606425"/>
                            <a:gd name="connsiteX4" fmla="*/ 317500 w 327025"/>
                            <a:gd name="connsiteY4" fmla="*/ 0 h 606425"/>
                            <a:gd name="connsiteX0" fmla="*/ 317500 w 330463"/>
                            <a:gd name="connsiteY0" fmla="*/ 0 h 606425"/>
                            <a:gd name="connsiteX1" fmla="*/ 330463 w 330463"/>
                            <a:gd name="connsiteY1" fmla="*/ 524448 h 606425"/>
                            <a:gd name="connsiteX2" fmla="*/ 0 w 330463"/>
                            <a:gd name="connsiteY2" fmla="*/ 606425 h 606425"/>
                            <a:gd name="connsiteX3" fmla="*/ 25400 w 330463"/>
                            <a:gd name="connsiteY3" fmla="*/ 85725 h 606425"/>
                            <a:gd name="connsiteX4" fmla="*/ 317500 w 330463"/>
                            <a:gd name="connsiteY4" fmla="*/ 0 h 606425"/>
                            <a:gd name="connsiteX0" fmla="*/ 310624 w 323587"/>
                            <a:gd name="connsiteY0" fmla="*/ 0 h 524448"/>
                            <a:gd name="connsiteX1" fmla="*/ 323587 w 323587"/>
                            <a:gd name="connsiteY1" fmla="*/ 524448 h 524448"/>
                            <a:gd name="connsiteX2" fmla="*/ 0 w 323587"/>
                            <a:gd name="connsiteY2" fmla="*/ 513610 h 524448"/>
                            <a:gd name="connsiteX3" fmla="*/ 18524 w 323587"/>
                            <a:gd name="connsiteY3" fmla="*/ 85725 h 524448"/>
                            <a:gd name="connsiteX4" fmla="*/ 310624 w 323587"/>
                            <a:gd name="connsiteY4" fmla="*/ 0 h 524448"/>
                            <a:gd name="connsiteX0" fmla="*/ 310624 w 323587"/>
                            <a:gd name="connsiteY0" fmla="*/ 0 h 524448"/>
                            <a:gd name="connsiteX1" fmla="*/ 323587 w 323587"/>
                            <a:gd name="connsiteY1" fmla="*/ 524448 h 524448"/>
                            <a:gd name="connsiteX2" fmla="*/ 0 w 323587"/>
                            <a:gd name="connsiteY2" fmla="*/ 513610 h 524448"/>
                            <a:gd name="connsiteX3" fmla="*/ 76963 w 323587"/>
                            <a:gd name="connsiteY3" fmla="*/ 102913 h 524448"/>
                            <a:gd name="connsiteX4" fmla="*/ 310624 w 323587"/>
                            <a:gd name="connsiteY4" fmla="*/ 0 h 524448"/>
                            <a:gd name="connsiteX0" fmla="*/ 269373 w 282336"/>
                            <a:gd name="connsiteY0" fmla="*/ 0 h 524448"/>
                            <a:gd name="connsiteX1" fmla="*/ 282336 w 282336"/>
                            <a:gd name="connsiteY1" fmla="*/ 524448 h 524448"/>
                            <a:gd name="connsiteX2" fmla="*/ 0 w 282336"/>
                            <a:gd name="connsiteY2" fmla="*/ 517048 h 524448"/>
                            <a:gd name="connsiteX3" fmla="*/ 35712 w 282336"/>
                            <a:gd name="connsiteY3" fmla="*/ 102913 h 524448"/>
                            <a:gd name="connsiteX4" fmla="*/ 269373 w 282336"/>
                            <a:gd name="connsiteY4" fmla="*/ 0 h 52444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82336" h="524448">
                              <a:moveTo>
                                <a:pt x="269373" y="0"/>
                              </a:moveTo>
                              <a:lnTo>
                                <a:pt x="282336" y="524448"/>
                              </a:lnTo>
                              <a:lnTo>
                                <a:pt x="0" y="517048"/>
                              </a:lnTo>
                              <a:lnTo>
                                <a:pt x="35712" y="102913"/>
                              </a:lnTo>
                              <a:lnTo>
                                <a:pt x="269373" y="0"/>
                              </a:lnTo>
                              <a:close/>
                            </a:path>
                          </a:pathLst>
                        </a:custGeom>
                        <a:noFill/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sp>
                    <p:nvSpPr>
                      <p:cNvPr id="19" name="Oval 18">
                        <a:extLst>
                          <a:ext uri="{FF2B5EF4-FFF2-40B4-BE49-F238E27FC236}">
                            <a16:creationId xmlns:a16="http://schemas.microsoft.com/office/drawing/2014/main" id="{4696A547-0A29-698C-3964-5CA25C30E9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33577" y="3503983"/>
                        <a:ext cx="117475" cy="115111"/>
                      </a:xfrm>
                      <a:prstGeom prst="ellipse">
                        <a:avLst/>
                      </a:prstGeom>
                      <a:solidFill>
                        <a:srgbClr val="042433"/>
                      </a:solidFill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1C64207C-6D46-533B-7B54-88E89CDA121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418" y="2709092"/>
                      <a:ext cx="48923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200" dirty="0"/>
                        <a:t>20 N</a:t>
                      </a:r>
                    </a:p>
                  </p:txBody>
                </p:sp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C82AC24D-C4C9-B52D-B6AA-4F80FAC8650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418" y="4099883"/>
                      <a:ext cx="46679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200" dirty="0"/>
                        <a:t>20 S</a:t>
                      </a:r>
                    </a:p>
                  </p:txBody>
                </p:sp>
              </p:grp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CF17C2BC-901A-0F9F-670C-25014ACADB77}"/>
                      </a:ext>
                    </a:extLst>
                  </p:cNvPr>
                  <p:cNvSpPr txBox="1"/>
                  <p:nvPr/>
                </p:nvSpPr>
                <p:spPr>
                  <a:xfrm>
                    <a:off x="3749188" y="4418347"/>
                    <a:ext cx="518091" cy="276999"/>
                  </a:xfrm>
                  <a:prstGeom prst="rect">
                    <a:avLst/>
                  </a:prstGeom>
                  <a:solidFill>
                    <a:schemeClr val="bg1">
                      <a:alpha val="27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/>
                      <a:t>60 W</a:t>
                    </a:r>
                  </a:p>
                </p:txBody>
              </p:sp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13D004B3-9A4A-D3F9-60A2-C491E127CAD9}"/>
                      </a:ext>
                    </a:extLst>
                  </p:cNvPr>
                  <p:cNvSpPr txBox="1"/>
                  <p:nvPr/>
                </p:nvSpPr>
                <p:spPr>
                  <a:xfrm>
                    <a:off x="2739050" y="4418347"/>
                    <a:ext cx="51809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/>
                      <a:t>90</a:t>
                    </a:r>
                  </a:p>
                </p:txBody>
              </p: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B48460F1-D78A-7F78-FB83-3D6EC8415557}"/>
                      </a:ext>
                    </a:extLst>
                  </p:cNvPr>
                  <p:cNvSpPr txBox="1"/>
                  <p:nvPr/>
                </p:nvSpPr>
                <p:spPr>
                  <a:xfrm>
                    <a:off x="1660452" y="4418347"/>
                    <a:ext cx="599844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/>
                      <a:t>120</a:t>
                    </a:r>
                  </a:p>
                </p:txBody>
              </p: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3217AF73-2E9D-7550-8477-35035C3D5A1F}"/>
                      </a:ext>
                    </a:extLst>
                  </p:cNvPr>
                  <p:cNvSpPr txBox="1"/>
                  <p:nvPr/>
                </p:nvSpPr>
                <p:spPr>
                  <a:xfrm>
                    <a:off x="639979" y="4418347"/>
                    <a:ext cx="59592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/>
                      <a:t>150 W</a:t>
                    </a:r>
                  </a:p>
                </p:txBody>
              </p:sp>
            </p:grp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5A22B1A-006B-65C4-8104-EFCDB10EC902}"/>
                    </a:ext>
                  </a:extLst>
                </p:cNvPr>
                <p:cNvSpPr txBox="1"/>
                <p:nvPr/>
              </p:nvSpPr>
              <p:spPr>
                <a:xfrm>
                  <a:off x="6937414" y="4335780"/>
                  <a:ext cx="465192" cy="276999"/>
                </a:xfrm>
                <a:prstGeom prst="rect">
                  <a:avLst/>
                </a:prstGeom>
                <a:solidFill>
                  <a:schemeClr val="bg1">
                    <a:alpha val="24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30</a:t>
                  </a: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EC40402-A5F7-DAD2-DD4F-85456576F4B1}"/>
                    </a:ext>
                  </a:extLst>
                </p:cNvPr>
                <p:cNvSpPr txBox="1"/>
                <p:nvPr/>
              </p:nvSpPr>
              <p:spPr>
                <a:xfrm>
                  <a:off x="7962066" y="4335780"/>
                  <a:ext cx="46519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60</a:t>
                  </a: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0CEE7E3-02A0-8FC7-71FA-EF4388A2B77E}"/>
                    </a:ext>
                  </a:extLst>
                </p:cNvPr>
                <p:cNvSpPr txBox="1"/>
                <p:nvPr/>
              </p:nvSpPr>
              <p:spPr>
                <a:xfrm>
                  <a:off x="9963518" y="4335780"/>
                  <a:ext cx="54694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120</a:t>
                  </a:r>
                </a:p>
              </p:txBody>
            </p:sp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605D049-7F88-70C5-B7FF-5055D2BAA954}"/>
                  </a:ext>
                </a:extLst>
              </p:cNvPr>
              <p:cNvSpPr txBox="1"/>
              <p:nvPr/>
            </p:nvSpPr>
            <p:spPr>
              <a:xfrm>
                <a:off x="8828499" y="4342130"/>
                <a:ext cx="4651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90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605D83F-3133-77B3-F30F-D257FCABD641}"/>
                </a:ext>
              </a:extLst>
            </p:cNvPr>
            <p:cNvSpPr txBox="1"/>
            <p:nvPr/>
          </p:nvSpPr>
          <p:spPr>
            <a:xfrm>
              <a:off x="3425243" y="4523490"/>
              <a:ext cx="254566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venir Book" panose="02000503020000020003" pitchFamily="2" charset="0"/>
                </a:rPr>
                <a:t>GATE</a:t>
              </a:r>
            </a:p>
            <a:p>
              <a:pPr algn="ctr"/>
              <a:r>
                <a:rPr lang="en-US" sz="2400" dirty="0">
                  <a:latin typeface="Avenir Book" panose="02000503020000020003" pitchFamily="2" charset="0"/>
                </a:rPr>
                <a:t>1974</a:t>
              </a:r>
            </a:p>
            <a:p>
              <a:pPr algn="ctr"/>
              <a:r>
                <a:rPr lang="en-US" sz="2400" dirty="0">
                  <a:latin typeface="Avenir Book" panose="02000503020000020003" pitchFamily="2" charset="0"/>
                </a:rPr>
                <a:t>13 Aircraft</a:t>
              </a:r>
            </a:p>
            <a:p>
              <a:pPr algn="ctr"/>
              <a:r>
                <a:rPr lang="en-US" sz="2400" dirty="0">
                  <a:latin typeface="Avenir Book" panose="02000503020000020003" pitchFamily="2" charset="0"/>
                </a:rPr>
                <a:t>39 Ships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5BA82CD-A2DD-61A1-6909-8A341F5F5E32}"/>
                </a:ext>
              </a:extLst>
            </p:cNvPr>
            <p:cNvSpPr txBox="1"/>
            <p:nvPr/>
          </p:nvSpPr>
          <p:spPr>
            <a:xfrm>
              <a:off x="9879709" y="4523490"/>
              <a:ext cx="25456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venir Book" panose="02000503020000020003" pitchFamily="2" charset="0"/>
                </a:rPr>
                <a:t>TOGA-</a:t>
              </a:r>
              <a:br>
                <a:rPr lang="en-US" sz="2400" dirty="0">
                  <a:latin typeface="Avenir Book" panose="02000503020000020003" pitchFamily="2" charset="0"/>
                </a:rPr>
              </a:br>
              <a:r>
                <a:rPr lang="en-US" sz="2400" dirty="0">
                  <a:latin typeface="Avenir Book" panose="02000503020000020003" pitchFamily="2" charset="0"/>
                </a:rPr>
                <a:t>COARE</a:t>
              </a:r>
            </a:p>
            <a:p>
              <a:pPr algn="ctr"/>
              <a:r>
                <a:rPr lang="en-US" sz="2400" dirty="0">
                  <a:latin typeface="Avenir Book" panose="02000503020000020003" pitchFamily="2" charset="0"/>
                </a:rPr>
                <a:t>1992-93</a:t>
              </a:r>
            </a:p>
            <a:p>
              <a:pPr algn="ctr"/>
              <a:r>
                <a:rPr lang="en-US" sz="2400" dirty="0">
                  <a:latin typeface="Avenir Book" panose="02000503020000020003" pitchFamily="2" charset="0"/>
                </a:rPr>
                <a:t>7 Aircraft</a:t>
              </a:r>
            </a:p>
            <a:p>
              <a:pPr algn="ctr"/>
              <a:r>
                <a:rPr lang="en-US" sz="2400" dirty="0">
                  <a:latin typeface="Avenir Book" panose="02000503020000020003" pitchFamily="2" charset="0"/>
                </a:rPr>
                <a:t>9 Ships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53BD2FC-29EA-7E53-79E0-873127EA66ED}"/>
                </a:ext>
              </a:extLst>
            </p:cNvPr>
            <p:cNvSpPr txBox="1"/>
            <p:nvPr/>
          </p:nvSpPr>
          <p:spPr>
            <a:xfrm>
              <a:off x="7200565" y="4523490"/>
              <a:ext cx="254566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venir Book" panose="02000503020000020003" pitchFamily="2" charset="0"/>
                </a:rPr>
                <a:t>DYNAMO</a:t>
              </a:r>
            </a:p>
            <a:p>
              <a:pPr algn="ctr"/>
              <a:r>
                <a:rPr lang="en-US" sz="2400" dirty="0">
                  <a:latin typeface="Avenir Book" panose="02000503020000020003" pitchFamily="2" charset="0"/>
                </a:rPr>
                <a:t>2011-12</a:t>
              </a:r>
            </a:p>
            <a:p>
              <a:pPr algn="ctr"/>
              <a:r>
                <a:rPr lang="en-US" sz="2400" dirty="0">
                  <a:latin typeface="Avenir Book" panose="02000503020000020003" pitchFamily="2" charset="0"/>
                </a:rPr>
                <a:t>2 Aircraft</a:t>
              </a:r>
            </a:p>
            <a:p>
              <a:pPr algn="ctr"/>
              <a:r>
                <a:rPr lang="en-US" sz="2400" dirty="0">
                  <a:latin typeface="Avenir Book" panose="02000503020000020003" pitchFamily="2" charset="0"/>
                </a:rPr>
                <a:t>5 Ships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754250D-C4C2-B436-0675-87E660B0FE85}"/>
              </a:ext>
            </a:extLst>
          </p:cNvPr>
          <p:cNvSpPr txBox="1"/>
          <p:nvPr/>
        </p:nvSpPr>
        <p:spPr>
          <a:xfrm>
            <a:off x="-23030" y="726510"/>
            <a:ext cx="12215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venir Book" panose="02000503020000020003" pitchFamily="2" charset="0"/>
              </a:rPr>
              <a:t>Oceanic Field Campaigns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6F90A6B-43EB-7B71-A901-FCF2B13EDDA4}"/>
              </a:ext>
            </a:extLst>
          </p:cNvPr>
          <p:cNvGrpSpPr/>
          <p:nvPr/>
        </p:nvGrpSpPr>
        <p:grpSpPr>
          <a:xfrm>
            <a:off x="8639897" y="3146425"/>
            <a:ext cx="2545663" cy="2726214"/>
            <a:chOff x="8639897" y="3146425"/>
            <a:chExt cx="2545663" cy="272621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28B4AF3-3252-92AF-7038-C352C469AEC9}"/>
                </a:ext>
              </a:extLst>
            </p:cNvPr>
            <p:cNvGrpSpPr/>
            <p:nvPr/>
          </p:nvGrpSpPr>
          <p:grpSpPr>
            <a:xfrm>
              <a:off x="9575800" y="3146425"/>
              <a:ext cx="220708" cy="148042"/>
              <a:chOff x="9575800" y="3146425"/>
              <a:chExt cx="220708" cy="148042"/>
            </a:xfrm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51E16A87-F323-850F-BD65-4146C7E915D4}"/>
                  </a:ext>
                </a:extLst>
              </p:cNvPr>
              <p:cNvSpPr/>
              <p:nvPr/>
            </p:nvSpPr>
            <p:spPr>
              <a:xfrm>
                <a:off x="9575800" y="3146425"/>
                <a:ext cx="184150" cy="133350"/>
              </a:xfrm>
              <a:custGeom>
                <a:avLst/>
                <a:gdLst>
                  <a:gd name="connsiteX0" fmla="*/ 98425 w 203200"/>
                  <a:gd name="connsiteY0" fmla="*/ 133350 h 133350"/>
                  <a:gd name="connsiteX1" fmla="*/ 0 w 203200"/>
                  <a:gd name="connsiteY1" fmla="*/ 0 h 133350"/>
                  <a:gd name="connsiteX2" fmla="*/ 203200 w 203200"/>
                  <a:gd name="connsiteY2" fmla="*/ 0 h 133350"/>
                  <a:gd name="connsiteX3" fmla="*/ 98425 w 203200"/>
                  <a:gd name="connsiteY3" fmla="*/ 133350 h 133350"/>
                  <a:gd name="connsiteX0" fmla="*/ 98425 w 184150"/>
                  <a:gd name="connsiteY0" fmla="*/ 133350 h 133350"/>
                  <a:gd name="connsiteX1" fmla="*/ 0 w 184150"/>
                  <a:gd name="connsiteY1" fmla="*/ 0 h 133350"/>
                  <a:gd name="connsiteX2" fmla="*/ 184150 w 184150"/>
                  <a:gd name="connsiteY2" fmla="*/ 0 h 133350"/>
                  <a:gd name="connsiteX3" fmla="*/ 98425 w 184150"/>
                  <a:gd name="connsiteY3" fmla="*/ 13335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150" h="133350">
                    <a:moveTo>
                      <a:pt x="98425" y="133350"/>
                    </a:moveTo>
                    <a:lnTo>
                      <a:pt x="0" y="0"/>
                    </a:lnTo>
                    <a:lnTo>
                      <a:pt x="184150" y="0"/>
                    </a:lnTo>
                    <a:lnTo>
                      <a:pt x="98425" y="133350"/>
                    </a:ln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DB30C02-1F16-ADF1-5E6E-0215E5C1B60A}"/>
                  </a:ext>
                </a:extLst>
              </p:cNvPr>
              <p:cNvSpPr/>
              <p:nvPr/>
            </p:nvSpPr>
            <p:spPr>
              <a:xfrm>
                <a:off x="9679033" y="3179356"/>
                <a:ext cx="117475" cy="115111"/>
              </a:xfrm>
              <a:prstGeom prst="ellipse">
                <a:avLst/>
              </a:prstGeom>
              <a:solidFill>
                <a:srgbClr val="042433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CAF10EE-D8F8-0DEA-76BC-576D975C87AB}"/>
                </a:ext>
              </a:extLst>
            </p:cNvPr>
            <p:cNvSpPr txBox="1"/>
            <p:nvPr/>
          </p:nvSpPr>
          <p:spPr>
            <a:xfrm>
              <a:off x="8639897" y="4549200"/>
              <a:ext cx="254566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venir Book" panose="02000503020000020003" pitchFamily="2" charset="0"/>
                </a:rPr>
                <a:t>WMONEX</a:t>
              </a:r>
            </a:p>
            <a:p>
              <a:pPr algn="ctr"/>
              <a:r>
                <a:rPr lang="en-US" sz="2000" dirty="0">
                  <a:latin typeface="Avenir Book" panose="02000503020000020003" pitchFamily="2" charset="0"/>
                </a:rPr>
                <a:t>1978</a:t>
              </a:r>
            </a:p>
            <a:p>
              <a:pPr algn="ctr"/>
              <a:r>
                <a:rPr lang="en-US" sz="2000" dirty="0">
                  <a:latin typeface="Avenir Book" panose="02000503020000020003" pitchFamily="2" charset="0"/>
                </a:rPr>
                <a:t>1 Aircraft</a:t>
              </a:r>
            </a:p>
            <a:p>
              <a:pPr algn="ctr"/>
              <a:r>
                <a:rPr lang="en-US" sz="2000" dirty="0">
                  <a:latin typeface="Avenir Book" panose="02000503020000020003" pitchFamily="2" charset="0"/>
                </a:rPr>
                <a:t>3 Ships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734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2FF5F0-26CF-0A85-7E69-029414575074}"/>
              </a:ext>
            </a:extLst>
          </p:cNvPr>
          <p:cNvSpPr txBox="1"/>
          <p:nvPr/>
        </p:nvSpPr>
        <p:spPr>
          <a:xfrm>
            <a:off x="0" y="2459504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venir Book" panose="02000503020000020003" pitchFamily="2" charset="0"/>
              </a:rPr>
              <a:t>GATE and WMONEX</a:t>
            </a:r>
          </a:p>
          <a:p>
            <a:pPr algn="ctr"/>
            <a:r>
              <a:rPr lang="en-US" sz="4000" dirty="0">
                <a:latin typeface="Avenir Book" panose="02000503020000020003" pitchFamily="2" charset="0"/>
              </a:rPr>
              <a:t>Digital Radar Reflectivity Processing</a:t>
            </a:r>
          </a:p>
          <a:p>
            <a:pPr algn="ctr"/>
            <a:r>
              <a:rPr lang="en-US" sz="4000" dirty="0">
                <a:latin typeface="Avenir Book" panose="02000503020000020003" pitchFamily="2" charset="0"/>
              </a:rPr>
              <a:t>Quantitative Precipitation and 3D structure</a:t>
            </a:r>
          </a:p>
        </p:txBody>
      </p:sp>
    </p:spTree>
    <p:extLst>
      <p:ext uri="{BB962C8B-B14F-4D97-AF65-F5344CB8AC3E}">
        <p14:creationId xmlns:p14="http://schemas.microsoft.com/office/powerpoint/2010/main" val="2940379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E7CBF19-DEB4-2419-8669-0A59043C9F5D}"/>
              </a:ext>
            </a:extLst>
          </p:cNvPr>
          <p:cNvGrpSpPr/>
          <p:nvPr/>
        </p:nvGrpSpPr>
        <p:grpSpPr>
          <a:xfrm>
            <a:off x="0" y="-820562"/>
            <a:ext cx="12192000" cy="7997872"/>
            <a:chOff x="-1524001" y="-1139871"/>
            <a:chExt cx="12192000" cy="7997872"/>
          </a:xfrm>
        </p:grpSpPr>
        <p:pic>
          <p:nvPicPr>
            <p:cNvPr id="2" name="Picture 1" descr="GATEsquallline_grab.tiff">
              <a:extLst>
                <a:ext uri="{FF2B5EF4-FFF2-40B4-BE49-F238E27FC236}">
                  <a16:creationId xmlns:a16="http://schemas.microsoft.com/office/drawing/2014/main" id="{38B01546-0FE8-2E4E-85A7-7CC0AEA48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24001" y="-1139871"/>
              <a:ext cx="12191999" cy="799787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35E7E97-C3B7-CCC3-CA5A-FDBCCA0C85C8}"/>
                </a:ext>
              </a:extLst>
            </p:cNvPr>
            <p:cNvSpPr txBox="1"/>
            <p:nvPr/>
          </p:nvSpPr>
          <p:spPr>
            <a:xfrm>
              <a:off x="-1524001" y="0"/>
              <a:ext cx="12192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Avenir Book" panose="02000503020000020003" pitchFamily="2" charset="0"/>
                  <a:cs typeface="Calibri" panose="020F0502020204030204" pitchFamily="34" charset="0"/>
                </a:rPr>
                <a:t>GATE</a:t>
              </a:r>
              <a:br>
                <a:rPr lang="en-US" sz="3600" b="1" dirty="0">
                  <a:latin typeface="Avenir Book" panose="02000503020000020003" pitchFamily="2" charset="0"/>
                  <a:cs typeface="Calibri" panose="020F0502020204030204" pitchFamily="34" charset="0"/>
                </a:rPr>
              </a:br>
              <a:r>
                <a:rPr lang="en-US" sz="3600" b="1" dirty="0">
                  <a:latin typeface="Avenir Book" panose="02000503020000020003" pitchFamily="2" charset="0"/>
                  <a:cs typeface="Calibri" panose="020F0502020204030204" pitchFamily="34" charset="0"/>
                </a:rPr>
                <a:t>4 September 1974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F1E7D1-97E0-B5D6-D187-77E9DA5D6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554" t="54343" r="13128" b="8211"/>
            <a:stretch/>
          </p:blipFill>
          <p:spPr>
            <a:xfrm>
              <a:off x="8111530" y="3176532"/>
              <a:ext cx="2081915" cy="135655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F20AB76-B5B5-37D6-81AF-9A7CC29146F2}"/>
              </a:ext>
            </a:extLst>
          </p:cNvPr>
          <p:cNvSpPr txBox="1"/>
          <p:nvPr/>
        </p:nvSpPr>
        <p:spPr>
          <a:xfrm>
            <a:off x="4757344" y="7380581"/>
            <a:ext cx="4647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Book" panose="02000503020000020003" pitchFamily="2" charset="0"/>
              </a:rPr>
              <a:t>NOAA Ship </a:t>
            </a:r>
            <a:r>
              <a:rPr lang="en-US" sz="2800" i="1" dirty="0">
                <a:latin typeface="Avenir Book" panose="02000503020000020003" pitchFamily="2" charset="0"/>
              </a:rPr>
              <a:t>Researcher</a:t>
            </a:r>
          </a:p>
        </p:txBody>
      </p:sp>
    </p:spTree>
    <p:extLst>
      <p:ext uri="{BB962C8B-B14F-4D97-AF65-F5344CB8AC3E}">
        <p14:creationId xmlns:p14="http://schemas.microsoft.com/office/powerpoint/2010/main" val="766150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1A5A8D-6F39-CF55-2457-42AFD8D3B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59" y="1479113"/>
            <a:ext cx="9914680" cy="4974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22D795-2B5A-0007-6C29-BB5946154A73}"/>
              </a:ext>
            </a:extLst>
          </p:cNvPr>
          <p:cNvSpPr txBox="1"/>
          <p:nvPr/>
        </p:nvSpPr>
        <p:spPr>
          <a:xfrm>
            <a:off x="0" y="27878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venir Book" panose="02000503020000020003" pitchFamily="2" charset="0"/>
                <a:cs typeface="Calibri" panose="020F0502020204030204" pitchFamily="34" charset="0"/>
              </a:rPr>
              <a:t>Precipitation Measured by GATE Radars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F8C98F-027A-7D2F-0E10-C910B9920CC4}"/>
              </a:ext>
            </a:extLst>
          </p:cNvPr>
          <p:cNvSpPr txBox="1"/>
          <p:nvPr/>
        </p:nvSpPr>
        <p:spPr>
          <a:xfrm>
            <a:off x="10384221" y="6394550"/>
            <a:ext cx="1362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Houze</a:t>
            </a:r>
            <a:r>
              <a:rPr lang="en-US" dirty="0"/>
              <a:t> 1977</a:t>
            </a:r>
          </a:p>
        </p:txBody>
      </p:sp>
    </p:spTree>
    <p:extLst>
      <p:ext uri="{BB962C8B-B14F-4D97-AF65-F5344CB8AC3E}">
        <p14:creationId xmlns:p14="http://schemas.microsoft.com/office/powerpoint/2010/main" val="2645229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58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FCCDD6FD-B017-BD2E-9FB6-09CAB288EF0C}"/>
              </a:ext>
            </a:extLst>
          </p:cNvPr>
          <p:cNvGrpSpPr/>
          <p:nvPr/>
        </p:nvGrpSpPr>
        <p:grpSpPr>
          <a:xfrm>
            <a:off x="2999740" y="923925"/>
            <a:ext cx="5651500" cy="5283200"/>
            <a:chOff x="1638300" y="1104900"/>
            <a:chExt cx="5651500" cy="5283200"/>
          </a:xfrm>
        </p:grpSpPr>
        <p:sp>
          <p:nvSpPr>
            <p:cNvPr id="2" name="Rectangle 25">
              <a:extLst>
                <a:ext uri="{FF2B5EF4-FFF2-40B4-BE49-F238E27FC236}">
                  <a16:creationId xmlns:a16="http://schemas.microsoft.com/office/drawing/2014/main" id="{813743EB-8396-7B41-8FC6-1A5E9BFB4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8300" y="1104900"/>
              <a:ext cx="5651500" cy="528320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2CA07E7-795F-7CB0-FC67-126F9B4221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081"/>
            <a:stretch>
              <a:fillRect/>
            </a:stretch>
          </p:blipFill>
          <p:spPr>
            <a:xfrm>
              <a:off x="1739900" y="1196975"/>
              <a:ext cx="5118100" cy="5105400"/>
            </a:xfrm>
            <a:prstGeom prst="rect">
              <a:avLst/>
            </a:prstGeom>
          </p:spPr>
        </p:pic>
        <p:grpSp>
          <p:nvGrpSpPr>
            <p:cNvPr id="5" name="Group 28">
              <a:extLst>
                <a:ext uri="{FF2B5EF4-FFF2-40B4-BE49-F238E27FC236}">
                  <a16:creationId xmlns:a16="http://schemas.microsoft.com/office/drawing/2014/main" id="{0244B4DE-DB25-0C28-411A-EA84D0F959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6500" y="1244600"/>
              <a:ext cx="4660900" cy="5054581"/>
              <a:chOff x="2209800" y="1130299"/>
              <a:chExt cx="4660900" cy="5054581"/>
            </a:xfrm>
          </p:grpSpPr>
          <p:pic>
            <p:nvPicPr>
              <p:cNvPr id="6" name="Picture 4" descr="MCSfligp.tif">
                <a:extLst>
                  <a:ext uri="{FF2B5EF4-FFF2-40B4-BE49-F238E27FC236}">
                    <a16:creationId xmlns:a16="http://schemas.microsoft.com/office/drawing/2014/main" id="{BA665A91-12EF-DA80-2721-A629A060FA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18" r="12907"/>
              <a:stretch>
                <a:fillRect/>
              </a:stretch>
            </p:blipFill>
            <p:spPr bwMode="auto">
              <a:xfrm>
                <a:off x="2298700" y="1130299"/>
                <a:ext cx="4572000" cy="5045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" name="Group 27">
                <a:extLst>
                  <a:ext uri="{FF2B5EF4-FFF2-40B4-BE49-F238E27FC236}">
                    <a16:creationId xmlns:a16="http://schemas.microsoft.com/office/drawing/2014/main" id="{3EB8C089-78DE-A753-CFAB-D52911A72E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86125" y="2749747"/>
                <a:ext cx="2606675" cy="3435133"/>
                <a:chOff x="3286125" y="2749747"/>
                <a:chExt cx="2606675" cy="3435133"/>
              </a:xfrm>
            </p:grpSpPr>
            <p:sp>
              <p:nvSpPr>
                <p:cNvPr id="15" name="Rectangle 7">
                  <a:extLst>
                    <a:ext uri="{FF2B5EF4-FFF2-40B4-BE49-F238E27FC236}">
                      <a16:creationId xmlns:a16="http://schemas.microsoft.com/office/drawing/2014/main" id="{4F7775E7-8B42-0959-9D7F-5204E9326D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32722" y="2749747"/>
                  <a:ext cx="523730" cy="261881"/>
                </a:xfrm>
                <a:prstGeom prst="rect">
                  <a:avLst/>
                </a:prstGeom>
                <a:solidFill>
                  <a:srgbClr val="E4E5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4400"/>
                  <a:endParaRPr lang="en-US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6" name="TextBox 6">
                  <a:extLst>
                    <a:ext uri="{FF2B5EF4-FFF2-40B4-BE49-F238E27FC236}">
                      <a16:creationId xmlns:a16="http://schemas.microsoft.com/office/drawing/2014/main" id="{AE364E5C-29F3-7F0C-3F7C-E38320DF2E6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58414" y="2813398"/>
                  <a:ext cx="1154182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0">
                      <a:solidFill>
                        <a:srgbClr val="000000"/>
                      </a:solidFill>
                      <a:latin typeface="Arial" charset="0"/>
                    </a:rPr>
                    <a:t>Deposition</a:t>
                  </a:r>
                </a:p>
              </p:txBody>
            </p:sp>
            <p:sp>
              <p:nvSpPr>
                <p:cNvPr id="17" name="Rectangle 10">
                  <a:extLst>
                    <a:ext uri="{FF2B5EF4-FFF2-40B4-BE49-F238E27FC236}">
                      <a16:creationId xmlns:a16="http://schemas.microsoft.com/office/drawing/2014/main" id="{7EE9FBB1-D8C6-36BB-960F-9EB3AE4B76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40175" y="3794125"/>
                  <a:ext cx="695325" cy="206375"/>
                </a:xfrm>
                <a:prstGeom prst="rect">
                  <a:avLst/>
                </a:prstGeom>
                <a:solidFill>
                  <a:srgbClr val="B5B7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4400"/>
                  <a:endParaRPr lang="en-US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8" name="TextBox 8">
                  <a:extLst>
                    <a:ext uri="{FF2B5EF4-FFF2-40B4-BE49-F238E27FC236}">
                      <a16:creationId xmlns:a16="http://schemas.microsoft.com/office/drawing/2014/main" id="{B1439C9C-BEFC-3D1E-23F6-2AFADFB1B34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05250" y="3733800"/>
                  <a:ext cx="898852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0">
                      <a:solidFill>
                        <a:srgbClr val="000000"/>
                      </a:solidFill>
                      <a:latin typeface="Arial" charset="0"/>
                    </a:rPr>
                    <a:t>Melting</a:t>
                  </a:r>
                </a:p>
              </p:txBody>
            </p:sp>
            <p:sp>
              <p:nvSpPr>
                <p:cNvPr id="19" name="Rectangle 12">
                  <a:extLst>
                    <a:ext uri="{FF2B5EF4-FFF2-40B4-BE49-F238E27FC236}">
                      <a16:creationId xmlns:a16="http://schemas.microsoft.com/office/drawing/2014/main" id="{A14C2CEA-F341-8D61-18E6-004392C0FA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10000" y="4206875"/>
                  <a:ext cx="914400" cy="276225"/>
                </a:xfrm>
                <a:prstGeom prst="rect">
                  <a:avLst/>
                </a:prstGeom>
                <a:solidFill>
                  <a:srgbClr val="B5B7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4400"/>
                  <a:endParaRPr lang="en-US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0" name="TextBox 11">
                  <a:extLst>
                    <a:ext uri="{FF2B5EF4-FFF2-40B4-BE49-F238E27FC236}">
                      <a16:creationId xmlns:a16="http://schemas.microsoft.com/office/drawing/2014/main" id="{A7C7F58C-FA52-B8E4-C70E-B811248498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11575" y="4191000"/>
                  <a:ext cx="1362076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0">
                      <a:solidFill>
                        <a:srgbClr val="000000"/>
                      </a:solidFill>
                      <a:latin typeface="Arial" charset="0"/>
                    </a:rPr>
                    <a:t>Evaporation</a:t>
                  </a:r>
                </a:p>
              </p:txBody>
            </p:sp>
            <p:sp>
              <p:nvSpPr>
                <p:cNvPr id="21" name="Rectangle 14">
                  <a:extLst>
                    <a:ext uri="{FF2B5EF4-FFF2-40B4-BE49-F238E27FC236}">
                      <a16:creationId xmlns:a16="http://schemas.microsoft.com/office/drawing/2014/main" id="{30A58F25-8CF9-C859-76D0-55DFE07EB3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9000" y="5727700"/>
                  <a:ext cx="2463800" cy="3810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4400"/>
                  <a:endParaRPr lang="en-US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2" name="TextBox 13">
                  <a:extLst>
                    <a:ext uri="{FF2B5EF4-FFF2-40B4-BE49-F238E27FC236}">
                      <a16:creationId xmlns:a16="http://schemas.microsoft.com/office/drawing/2014/main" id="{A2E1BE03-93AA-4215-CDCE-F1D410543A2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622800" y="5661660"/>
                  <a:ext cx="1154182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400" dirty="0">
                      <a:solidFill>
                        <a:srgbClr val="000000"/>
                      </a:solidFill>
                      <a:latin typeface="Arial" charset="0"/>
                    </a:rPr>
                    <a:t>Convective precipitation</a:t>
                  </a:r>
                </a:p>
              </p:txBody>
            </p:sp>
            <p:sp>
              <p:nvSpPr>
                <p:cNvPr id="23" name="TextBox 15">
                  <a:extLst>
                    <a:ext uri="{FF2B5EF4-FFF2-40B4-BE49-F238E27FC236}">
                      <a16:creationId xmlns:a16="http://schemas.microsoft.com/office/drawing/2014/main" id="{375CFF18-B708-0EC8-E2F7-26264E2178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86125" y="5661660"/>
                  <a:ext cx="1635996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400" dirty="0">
                      <a:solidFill>
                        <a:srgbClr val="000000"/>
                      </a:solidFill>
                      <a:latin typeface="Arial" charset="0"/>
                    </a:rPr>
                    <a:t>Stratiform precipitation</a:t>
                  </a:r>
                </a:p>
              </p:txBody>
            </p:sp>
            <p:sp>
              <p:nvSpPr>
                <p:cNvPr id="24" name="Rectangle 16">
                  <a:extLst>
                    <a:ext uri="{FF2B5EF4-FFF2-40B4-BE49-F238E27FC236}">
                      <a16:creationId xmlns:a16="http://schemas.microsoft.com/office/drawing/2014/main" id="{89367E2A-D5C7-4427-8D14-1F902E009F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58414" y="4775200"/>
                  <a:ext cx="1842286" cy="2667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4400"/>
                  <a:endParaRPr lang="en-US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5" name="TextBox 17">
                  <a:extLst>
                    <a:ext uri="{FF2B5EF4-FFF2-40B4-BE49-F238E27FC236}">
                      <a16:creationId xmlns:a16="http://schemas.microsoft.com/office/drawing/2014/main" id="{ADBBC2E8-A341-4ED0-3AAF-33C12D55561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89500" y="4800600"/>
                  <a:ext cx="673569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0">
                      <a:solidFill>
                        <a:srgbClr val="000000"/>
                      </a:solidFill>
                      <a:latin typeface="Arial" charset="0"/>
                    </a:rPr>
                    <a:t>30 km</a:t>
                  </a:r>
                </a:p>
              </p:txBody>
            </p:sp>
            <p:sp>
              <p:nvSpPr>
                <p:cNvPr id="26" name="TextBox 18">
                  <a:extLst>
                    <a:ext uri="{FF2B5EF4-FFF2-40B4-BE49-F238E27FC236}">
                      <a16:creationId xmlns:a16="http://schemas.microsoft.com/office/drawing/2014/main" id="{21F582DA-B563-D80B-EC18-1A24F7AACA3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86200" y="4800600"/>
                  <a:ext cx="773419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0">
                      <a:solidFill>
                        <a:srgbClr val="000000"/>
                      </a:solidFill>
                      <a:latin typeface="Arial" charset="0"/>
                    </a:rPr>
                    <a:t>125 km</a:t>
                  </a:r>
                </a:p>
              </p:txBody>
            </p:sp>
          </p:grpSp>
          <p:grpSp>
            <p:nvGrpSpPr>
              <p:cNvPr id="8" name="Group 26">
                <a:extLst>
                  <a:ext uri="{FF2B5EF4-FFF2-40B4-BE49-F238E27FC236}">
                    <a16:creationId xmlns:a16="http://schemas.microsoft.com/office/drawing/2014/main" id="{E9AFDCE6-BA44-D2D6-C4CD-05F449AC31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09800" y="1219200"/>
                <a:ext cx="1013763" cy="3396734"/>
                <a:chOff x="2209800" y="1219200"/>
                <a:chExt cx="1013763" cy="3396734"/>
              </a:xfrm>
            </p:grpSpPr>
            <p:sp>
              <p:nvSpPr>
                <p:cNvPr id="9" name="TextBox 19">
                  <a:extLst>
                    <a:ext uri="{FF2B5EF4-FFF2-40B4-BE49-F238E27FC236}">
                      <a16:creationId xmlns:a16="http://schemas.microsoft.com/office/drawing/2014/main" id="{66B295B4-DE38-4A1B-D200-919BD43E88B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67000" y="1219200"/>
                  <a:ext cx="556563" cy="36933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800">
                      <a:solidFill>
                        <a:srgbClr val="000000"/>
                      </a:solidFill>
                      <a:latin typeface="Arial" charset="0"/>
                    </a:rPr>
                    <a:t>SW</a:t>
                  </a:r>
                </a:p>
              </p:txBody>
            </p:sp>
            <p:sp>
              <p:nvSpPr>
                <p:cNvPr id="10" name="Rectangle 21">
                  <a:extLst>
                    <a:ext uri="{FF2B5EF4-FFF2-40B4-BE49-F238E27FC236}">
                      <a16:creationId xmlns:a16="http://schemas.microsoft.com/office/drawing/2014/main" id="{8E9028A7-EDA1-C846-8AF8-7F51682F72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98700" y="1588532"/>
                  <a:ext cx="520700" cy="24026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4400"/>
                  <a:endParaRPr lang="en-US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1" name="Rectangle 22">
                  <a:extLst>
                    <a:ext uri="{FF2B5EF4-FFF2-40B4-BE49-F238E27FC236}">
                      <a16:creationId xmlns:a16="http://schemas.microsoft.com/office/drawing/2014/main" id="{370EC9F4-6C52-5D32-3348-92183AD402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9800" y="3048000"/>
                  <a:ext cx="520700" cy="24026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4400"/>
                  <a:endParaRPr lang="en-US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2" name="Rectangle 23">
                  <a:extLst>
                    <a:ext uri="{FF2B5EF4-FFF2-40B4-BE49-F238E27FC236}">
                      <a16:creationId xmlns:a16="http://schemas.microsoft.com/office/drawing/2014/main" id="{1A3FDE40-44A4-09FB-7811-9608CEAB2E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9050" y="4191000"/>
                  <a:ext cx="520700" cy="24026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4400"/>
                  <a:endParaRPr lang="en-US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3" name="TextBox 20">
                  <a:extLst>
                    <a:ext uri="{FF2B5EF4-FFF2-40B4-BE49-F238E27FC236}">
                      <a16:creationId xmlns:a16="http://schemas.microsoft.com/office/drawing/2014/main" id="{4701B195-AFFB-6EFE-95C3-0EC24ED9B03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98700" y="3103602"/>
                  <a:ext cx="518091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800">
                      <a:solidFill>
                        <a:srgbClr val="000000"/>
                      </a:solidFill>
                      <a:latin typeface="Arial" charset="0"/>
                    </a:rPr>
                    <a:t>LW</a:t>
                  </a:r>
                </a:p>
              </p:txBody>
            </p:sp>
            <p:sp>
              <p:nvSpPr>
                <p:cNvPr id="14" name="TextBox 24">
                  <a:extLst>
                    <a:ext uri="{FF2B5EF4-FFF2-40B4-BE49-F238E27FC236}">
                      <a16:creationId xmlns:a16="http://schemas.microsoft.com/office/drawing/2014/main" id="{8B2855FD-2205-449B-55A0-7B1B4439F8F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50559" y="4246602"/>
                  <a:ext cx="518091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800">
                      <a:solidFill>
                        <a:srgbClr val="000000"/>
                      </a:solidFill>
                      <a:latin typeface="Arial" charset="0"/>
                    </a:rPr>
                    <a:t>LW</a:t>
                  </a:r>
                </a:p>
              </p:txBody>
            </p:sp>
          </p:grpSp>
        </p:grp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F5CFA550-841F-C249-3C52-44784437A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8600" y="1854200"/>
              <a:ext cx="3771900" cy="2857500"/>
            </a:xfrm>
            <a:custGeom>
              <a:avLst/>
              <a:gdLst>
                <a:gd name="T0" fmla="*/ 0 w 3771900"/>
                <a:gd name="T1" fmla="*/ 215900 h 2857500"/>
                <a:gd name="T2" fmla="*/ 0 w 3771900"/>
                <a:gd name="T3" fmla="*/ 1155700 h 2857500"/>
                <a:gd name="T4" fmla="*/ 939800 w 3771900"/>
                <a:gd name="T5" fmla="*/ 1181100 h 2857500"/>
                <a:gd name="T6" fmla="*/ 939800 w 3771900"/>
                <a:gd name="T7" fmla="*/ 1943100 h 2857500"/>
                <a:gd name="T8" fmla="*/ 2578100 w 3771900"/>
                <a:gd name="T9" fmla="*/ 1930400 h 2857500"/>
                <a:gd name="T10" fmla="*/ 2578100 w 3771900"/>
                <a:gd name="T11" fmla="*/ 2857500 h 2857500"/>
                <a:gd name="T12" fmla="*/ 2832100 w 3771900"/>
                <a:gd name="T13" fmla="*/ 2857500 h 2857500"/>
                <a:gd name="T14" fmla="*/ 2844800 w 3771900"/>
                <a:gd name="T15" fmla="*/ 1168400 h 2857500"/>
                <a:gd name="T16" fmla="*/ 3759200 w 3771900"/>
                <a:gd name="T17" fmla="*/ 1168400 h 2857500"/>
                <a:gd name="T18" fmla="*/ 3771900 w 3771900"/>
                <a:gd name="T19" fmla="*/ 215900 h 2857500"/>
                <a:gd name="T20" fmla="*/ 2832100 w 3771900"/>
                <a:gd name="T21" fmla="*/ 228600 h 2857500"/>
                <a:gd name="T22" fmla="*/ 2794000 w 3771900"/>
                <a:gd name="T23" fmla="*/ 114300 h 2857500"/>
                <a:gd name="T24" fmla="*/ 2794000 w 3771900"/>
                <a:gd name="T25" fmla="*/ 114300 h 2857500"/>
                <a:gd name="T26" fmla="*/ 2705100 w 3771900"/>
                <a:gd name="T27" fmla="*/ 0 h 2857500"/>
                <a:gd name="T28" fmla="*/ 2705100 w 3771900"/>
                <a:gd name="T29" fmla="*/ 0 h 2857500"/>
                <a:gd name="T30" fmla="*/ 2628900 w 3771900"/>
                <a:gd name="T31" fmla="*/ 38100 h 2857500"/>
                <a:gd name="T32" fmla="*/ 2628900 w 3771900"/>
                <a:gd name="T33" fmla="*/ 38100 h 2857500"/>
                <a:gd name="T34" fmla="*/ 2590800 w 3771900"/>
                <a:gd name="T35" fmla="*/ 165100 h 2857500"/>
                <a:gd name="T36" fmla="*/ 2590800 w 3771900"/>
                <a:gd name="T37" fmla="*/ 165100 h 2857500"/>
                <a:gd name="T38" fmla="*/ 2590800 w 3771900"/>
                <a:gd name="T39" fmla="*/ 165100 h 2857500"/>
                <a:gd name="T40" fmla="*/ 2552700 w 3771900"/>
                <a:gd name="T41" fmla="*/ 228600 h 2857500"/>
                <a:gd name="T42" fmla="*/ 0 w 3771900"/>
                <a:gd name="T43" fmla="*/ 215900 h 28575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771900"/>
                <a:gd name="T67" fmla="*/ 0 h 2857500"/>
                <a:gd name="T68" fmla="*/ 3771900 w 3771900"/>
                <a:gd name="T69" fmla="*/ 2857500 h 28575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771900" h="2857500">
                  <a:moveTo>
                    <a:pt x="0" y="215900"/>
                  </a:moveTo>
                  <a:lnTo>
                    <a:pt x="0" y="1155700"/>
                  </a:lnTo>
                  <a:lnTo>
                    <a:pt x="939800" y="1181100"/>
                  </a:lnTo>
                  <a:lnTo>
                    <a:pt x="939800" y="1943100"/>
                  </a:lnTo>
                  <a:lnTo>
                    <a:pt x="2578100" y="1930400"/>
                  </a:lnTo>
                  <a:lnTo>
                    <a:pt x="2578100" y="2857500"/>
                  </a:lnTo>
                  <a:lnTo>
                    <a:pt x="2832100" y="2857500"/>
                  </a:lnTo>
                  <a:cubicBezTo>
                    <a:pt x="2836333" y="2294467"/>
                    <a:pt x="2844800" y="1168400"/>
                    <a:pt x="2844800" y="1168400"/>
                  </a:cubicBezTo>
                  <a:lnTo>
                    <a:pt x="3759200" y="1168400"/>
                  </a:lnTo>
                  <a:lnTo>
                    <a:pt x="3771900" y="215900"/>
                  </a:lnTo>
                  <a:lnTo>
                    <a:pt x="2832100" y="228600"/>
                  </a:lnTo>
                  <a:lnTo>
                    <a:pt x="2794000" y="114300"/>
                  </a:lnTo>
                  <a:lnTo>
                    <a:pt x="2705100" y="0"/>
                  </a:lnTo>
                  <a:lnTo>
                    <a:pt x="2628900" y="38100"/>
                  </a:lnTo>
                  <a:lnTo>
                    <a:pt x="2590800" y="165100"/>
                  </a:lnTo>
                  <a:lnTo>
                    <a:pt x="2552700" y="228600"/>
                  </a:lnTo>
                  <a:lnTo>
                    <a:pt x="0" y="215900"/>
                  </a:lnTo>
                  <a:close/>
                </a:path>
              </a:pathLst>
            </a:custGeom>
            <a:noFill/>
            <a:ln w="38100">
              <a:solidFill>
                <a:srgbClr val="07118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5345028C-DB81-85F0-FD8C-1E7615233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5800" y="2400300"/>
              <a:ext cx="6540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Cloud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60E1479-2AE3-ABDB-4595-068960813970}"/>
              </a:ext>
            </a:extLst>
          </p:cNvPr>
          <p:cNvGrpSpPr/>
          <p:nvPr/>
        </p:nvGrpSpPr>
        <p:grpSpPr>
          <a:xfrm>
            <a:off x="5077651" y="1910027"/>
            <a:ext cx="5449630" cy="2774687"/>
            <a:chOff x="5514531" y="2153867"/>
            <a:chExt cx="5449630" cy="277468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353DBB8-FF9B-3952-0078-F134BBEC9172}"/>
                </a:ext>
              </a:extLst>
            </p:cNvPr>
            <p:cNvGrpSpPr/>
            <p:nvPr/>
          </p:nvGrpSpPr>
          <p:grpSpPr>
            <a:xfrm>
              <a:off x="5514531" y="2153867"/>
              <a:ext cx="1878687" cy="2774687"/>
              <a:chOff x="5514531" y="2153867"/>
              <a:chExt cx="1878687" cy="2774687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4051885-6B53-1AFD-2EEE-32F59D7B0E59}"/>
                  </a:ext>
                </a:extLst>
              </p:cNvPr>
              <p:cNvSpPr/>
              <p:nvPr/>
            </p:nvSpPr>
            <p:spPr>
              <a:xfrm>
                <a:off x="5560076" y="3873320"/>
                <a:ext cx="1552282" cy="1037772"/>
              </a:xfrm>
              <a:prstGeom prst="rect">
                <a:avLst/>
              </a:prstGeom>
              <a:solidFill>
                <a:srgbClr val="C2C4C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D49E024-0512-D2D3-4DA9-ED65E6ED8CE7}"/>
                  </a:ext>
                </a:extLst>
              </p:cNvPr>
              <p:cNvSpPr/>
              <p:nvPr/>
            </p:nvSpPr>
            <p:spPr>
              <a:xfrm>
                <a:off x="5582920" y="2153867"/>
                <a:ext cx="1529438" cy="1667359"/>
              </a:xfrm>
              <a:prstGeom prst="rect">
                <a:avLst/>
              </a:prstGeom>
              <a:solidFill>
                <a:srgbClr val="E9EAE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DCD6344-9C7D-53FA-935C-D60804721E99}"/>
                  </a:ext>
                </a:extLst>
              </p:cNvPr>
              <p:cNvSpPr txBox="1"/>
              <p:nvPr/>
            </p:nvSpPr>
            <p:spPr>
              <a:xfrm>
                <a:off x="5829422" y="2933721"/>
                <a:ext cx="10894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warming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9029BC5-1CE6-9FCC-B2B1-1A0CA1AA5DC0}"/>
                  </a:ext>
                </a:extLst>
              </p:cNvPr>
              <p:cNvSpPr txBox="1"/>
              <p:nvPr/>
            </p:nvSpPr>
            <p:spPr>
              <a:xfrm>
                <a:off x="5829422" y="3907855"/>
                <a:ext cx="9605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cooling</a:t>
                </a:r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E66D5136-8AD6-E828-CC2F-6C5B6B2903BC}"/>
                  </a:ext>
                </a:extLst>
              </p:cNvPr>
              <p:cNvGrpSpPr/>
              <p:nvPr/>
            </p:nvGrpSpPr>
            <p:grpSpPr>
              <a:xfrm>
                <a:off x="5514531" y="2153867"/>
                <a:ext cx="1878687" cy="2774687"/>
                <a:chOff x="5514531" y="2153867"/>
                <a:chExt cx="1878687" cy="2774687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6EBBDC77-8EFF-15EF-9334-39E9C5234B2A}"/>
                    </a:ext>
                  </a:extLst>
                </p:cNvPr>
                <p:cNvSpPr/>
                <p:nvPr/>
              </p:nvSpPr>
              <p:spPr>
                <a:xfrm>
                  <a:off x="5514531" y="3874532"/>
                  <a:ext cx="1600201" cy="1054022"/>
                </a:xfrm>
                <a:prstGeom prst="rect">
                  <a:avLst/>
                </a:prstGeom>
                <a:solidFill>
                  <a:srgbClr val="0432FF">
                    <a:alpha val="37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8A4FA34D-78A1-5989-FC03-684C00A03C25}"/>
                    </a:ext>
                  </a:extLst>
                </p:cNvPr>
                <p:cNvSpPr/>
                <p:nvPr/>
              </p:nvSpPr>
              <p:spPr>
                <a:xfrm>
                  <a:off x="5532120" y="2153868"/>
                  <a:ext cx="1669137" cy="1678376"/>
                </a:xfrm>
                <a:prstGeom prst="rect">
                  <a:avLst/>
                </a:prstGeom>
                <a:solidFill>
                  <a:srgbClr val="FF0000">
                    <a:alpha val="4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85062D19-FD97-A0E0-6B19-21F90E98C8F2}"/>
                    </a:ext>
                  </a:extLst>
                </p:cNvPr>
                <p:cNvSpPr/>
                <p:nvPr/>
              </p:nvSpPr>
              <p:spPr>
                <a:xfrm>
                  <a:off x="7173595" y="2153867"/>
                  <a:ext cx="219623" cy="2589583"/>
                </a:xfrm>
                <a:prstGeom prst="rect">
                  <a:avLst/>
                </a:prstGeom>
                <a:solidFill>
                  <a:srgbClr val="F8958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578BF9C-4FF1-60E1-A06B-464049099FFD}"/>
                </a:ext>
              </a:extLst>
            </p:cNvPr>
            <p:cNvSpPr txBox="1"/>
            <p:nvPr/>
          </p:nvSpPr>
          <p:spPr>
            <a:xfrm>
              <a:off x="9040495" y="2153867"/>
              <a:ext cx="1923666" cy="923330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venir Book" panose="02000503020000020003" pitchFamily="2" charset="0"/>
                </a:rPr>
                <a:t>MCS concentrates heating aloft</a:t>
              </a:r>
            </a:p>
          </p:txBody>
        </p:sp>
      </p:grpSp>
      <p:sp>
        <p:nvSpPr>
          <p:cNvPr id="4" name="Text Box 3">
            <a:extLst>
              <a:ext uri="{FF2B5EF4-FFF2-40B4-BE49-F238E27FC236}">
                <a16:creationId xmlns:a16="http://schemas.microsoft.com/office/drawing/2014/main" id="{81B31088-2D67-EFA0-E5AB-832F16309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2276" y="5851526"/>
            <a:ext cx="15584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2000" dirty="0" err="1">
                <a:solidFill>
                  <a:srgbClr val="000000"/>
                </a:solidFill>
                <a:latin typeface="Avenir Book" panose="02000503020000020003" pitchFamily="2" charset="0"/>
              </a:rPr>
              <a:t>Houze</a:t>
            </a:r>
            <a:r>
              <a:rPr lang="en-US" sz="2000" dirty="0">
                <a:solidFill>
                  <a:srgbClr val="000000"/>
                </a:solidFill>
                <a:latin typeface="Avenir Book" panose="02000503020000020003" pitchFamily="2" charset="0"/>
              </a:rPr>
              <a:t> 1982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8571BE5-DC2C-E74F-603F-F3012F75D271}"/>
              </a:ext>
            </a:extLst>
          </p:cNvPr>
          <p:cNvGrpSpPr/>
          <p:nvPr/>
        </p:nvGrpSpPr>
        <p:grpSpPr>
          <a:xfrm>
            <a:off x="4914265" y="5540670"/>
            <a:ext cx="1635996" cy="1015663"/>
            <a:chOff x="2186069" y="5649702"/>
            <a:chExt cx="1635996" cy="1015663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296A9EA-B52D-0D4E-1373-A875730AEFAB}"/>
                </a:ext>
              </a:extLst>
            </p:cNvPr>
            <p:cNvSpPr/>
            <p:nvPr/>
          </p:nvSpPr>
          <p:spPr>
            <a:xfrm>
              <a:off x="2428880" y="5742544"/>
              <a:ext cx="1141719" cy="85764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15">
              <a:extLst>
                <a:ext uri="{FF2B5EF4-FFF2-40B4-BE49-F238E27FC236}">
                  <a16:creationId xmlns:a16="http://schemas.microsoft.com/office/drawing/2014/main" id="{A3628085-B799-E92A-82F0-B5A4F5DBEC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6069" y="5649702"/>
              <a:ext cx="163599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1400" dirty="0">
                <a:solidFill>
                  <a:srgbClr val="000000"/>
                </a:solidFill>
                <a:latin typeface="Arial" charset="0"/>
              </a:endParaRPr>
            </a:p>
            <a:p>
              <a:pPr algn="ctr" eaLnBrk="1" hangingPunct="1"/>
              <a:endParaRPr lang="en-US" sz="1400" dirty="0">
                <a:solidFill>
                  <a:srgbClr val="000000"/>
                </a:solidFill>
                <a:latin typeface="Arial" charset="0"/>
              </a:endParaRPr>
            </a:p>
            <a:p>
              <a:pPr algn="ctr" eaLnBrk="1" hangingPunct="1"/>
              <a:r>
                <a:rPr lang="en-US" sz="3200" dirty="0">
                  <a:solidFill>
                    <a:srgbClr val="000000"/>
                  </a:solidFill>
                  <a:latin typeface="Arial" charset="0"/>
                </a:rPr>
                <a:t>~40%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CE927EF-E179-5588-1DD0-8E314D38E99B}"/>
              </a:ext>
            </a:extLst>
          </p:cNvPr>
          <p:cNvSpPr txBox="1"/>
          <p:nvPr/>
        </p:nvSpPr>
        <p:spPr>
          <a:xfrm>
            <a:off x="-80010" y="249793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Deductions based on  GATE and WMONEX  radar observations</a:t>
            </a:r>
          </a:p>
        </p:txBody>
      </p:sp>
    </p:spTree>
    <p:extLst>
      <p:ext uri="{BB962C8B-B14F-4D97-AF65-F5344CB8AC3E}">
        <p14:creationId xmlns:p14="http://schemas.microsoft.com/office/powerpoint/2010/main" val="330179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12D836-031F-0949-7A3C-0EE22836A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620" y="1271753"/>
            <a:ext cx="9274712" cy="53384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74C969-B40D-99EA-B3B8-993B965488A7}"/>
              </a:ext>
            </a:extLst>
          </p:cNvPr>
          <p:cNvSpPr txBox="1"/>
          <p:nvPr/>
        </p:nvSpPr>
        <p:spPr>
          <a:xfrm>
            <a:off x="0" y="27878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venir Book" panose="02000503020000020003" pitchFamily="2" charset="0"/>
                <a:cs typeface="Calibri" panose="020F0502020204030204" pitchFamily="34" charset="0"/>
              </a:rPr>
              <a:t>Microphysical Deductions Based on GATE Radar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9CD2513-5B74-74E8-6864-8F5704045FB8}"/>
              </a:ext>
            </a:extLst>
          </p:cNvPr>
          <p:cNvSpPr/>
          <p:nvPr/>
        </p:nvSpPr>
        <p:spPr>
          <a:xfrm>
            <a:off x="3584028" y="4403835"/>
            <a:ext cx="3752193" cy="3468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5A946962-8225-CACE-C4E6-F58336DE8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372" y="6231656"/>
            <a:ext cx="27446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2000" dirty="0">
                <a:solidFill>
                  <a:srgbClr val="000000"/>
                </a:solidFill>
                <a:latin typeface="Avenir Book" panose="02000503020000020003" pitchFamily="2" charset="0"/>
              </a:rPr>
              <a:t>Leary and </a:t>
            </a:r>
            <a:r>
              <a:rPr lang="en-US" sz="2000" dirty="0" err="1">
                <a:solidFill>
                  <a:srgbClr val="000000"/>
                </a:solidFill>
                <a:latin typeface="Avenir Book" panose="02000503020000020003" pitchFamily="2" charset="0"/>
              </a:rPr>
              <a:t>Houze</a:t>
            </a:r>
            <a:r>
              <a:rPr lang="en-US" sz="2000" dirty="0">
                <a:solidFill>
                  <a:srgbClr val="000000"/>
                </a:solidFill>
                <a:latin typeface="Avenir Book" panose="02000503020000020003" pitchFamily="2" charset="0"/>
              </a:rPr>
              <a:t> 1979</a:t>
            </a:r>
          </a:p>
        </p:txBody>
      </p:sp>
    </p:spTree>
    <p:extLst>
      <p:ext uri="{BB962C8B-B14F-4D97-AF65-F5344CB8AC3E}">
        <p14:creationId xmlns:p14="http://schemas.microsoft.com/office/powerpoint/2010/main" val="334878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19955</TotalTime>
  <Words>468</Words>
  <Application>Microsoft Macintosh PowerPoint</Application>
  <PresentationFormat>Widescreen</PresentationFormat>
  <Paragraphs>134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Aptos Display</vt:lpstr>
      <vt:lpstr>Arial</vt:lpstr>
      <vt:lpstr>Avenir Book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Houze</dc:creator>
  <cp:lastModifiedBy>Robert Houze</cp:lastModifiedBy>
  <cp:revision>63</cp:revision>
  <dcterms:created xsi:type="dcterms:W3CDTF">2023-12-02T21:48:32Z</dcterms:created>
  <dcterms:modified xsi:type="dcterms:W3CDTF">2024-02-02T14:52:20Z</dcterms:modified>
</cp:coreProperties>
</file>