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0" r:id="rId3"/>
    <p:sldId id="272" r:id="rId4"/>
    <p:sldId id="275" r:id="rId5"/>
    <p:sldId id="276" r:id="rId6"/>
    <p:sldId id="277" r:id="rId7"/>
    <p:sldId id="278" r:id="rId8"/>
    <p:sldId id="280" r:id="rId9"/>
    <p:sldId id="281" r:id="rId10"/>
    <p:sldId id="282" r:id="rId11"/>
    <p:sldId id="283" r:id="rId12"/>
    <p:sldId id="284" r:id="rId13"/>
    <p:sldId id="285" r:id="rId14"/>
    <p:sldId id="286" r:id="rId15"/>
    <p:sldId id="287" r:id="rId16"/>
    <p:sldId id="279" r:id="rId17"/>
    <p:sldId id="288" r:id="rId18"/>
    <p:sldId id="289" r:id="rId19"/>
    <p:sldId id="292" r:id="rId20"/>
    <p:sldId id="291" r:id="rId21"/>
    <p:sldId id="296" r:id="rId22"/>
    <p:sldId id="344" r:id="rId23"/>
    <p:sldId id="297" r:id="rId24"/>
    <p:sldId id="298" r:id="rId25"/>
    <p:sldId id="299" r:id="rId26"/>
    <p:sldId id="300" r:id="rId27"/>
    <p:sldId id="301" r:id="rId28"/>
    <p:sldId id="302" r:id="rId29"/>
    <p:sldId id="303" r:id="rId30"/>
    <p:sldId id="304" r:id="rId31"/>
    <p:sldId id="305" r:id="rId32"/>
    <p:sldId id="306" r:id="rId33"/>
    <p:sldId id="307" r:id="rId34"/>
    <p:sldId id="293" r:id="rId35"/>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82084" autoAdjust="0"/>
  </p:normalViewPr>
  <p:slideViewPr>
    <p:cSldViewPr snapToGrid="0">
      <p:cViewPr>
        <p:scale>
          <a:sx n="100" d="100"/>
          <a:sy n="100" d="100"/>
        </p:scale>
        <p:origin x="95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E000E4-7233-4B95-B114-6F9CE0C77D9A}"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zh-TW" altLang="en-US"/>
        </a:p>
      </dgm:t>
    </dgm:pt>
    <dgm:pt modelId="{99627A3B-3981-4282-A600-D9F97707E4A9}">
      <dgm:prSet phldrT="[文字]" custT="1"/>
      <dgm:spPr>
        <a:solidFill>
          <a:srgbClr val="FF0000"/>
        </a:solidFill>
        <a:ln>
          <a:solidFill>
            <a:srgbClr val="FF0000"/>
          </a:solidFill>
        </a:ln>
      </dgm:spPr>
      <dgm:t>
        <a:bodyPr/>
        <a:lstStyle/>
        <a:p>
          <a:r>
            <a:rPr lang="en-US" altLang="zh-TW" sz="2500" dirty="0">
              <a:latin typeface="Bahnschrift" panose="020B0502040204020203" pitchFamily="34" charset="0"/>
            </a:rPr>
            <a:t>2</a:t>
          </a:r>
          <a:endParaRPr lang="zh-TW" altLang="en-US" sz="2500" dirty="0">
            <a:latin typeface="Bahnschrift" panose="020B0502040204020203" pitchFamily="34" charset="0"/>
          </a:endParaRPr>
        </a:p>
      </dgm:t>
    </dgm:pt>
    <dgm:pt modelId="{AE0F75EE-D870-41B8-B003-8A17D5CE7927}" type="parTrans" cxnId="{8D12AD05-01B5-4FC9-B712-A8A331CB2A04}">
      <dgm:prSet/>
      <dgm:spPr/>
      <dgm:t>
        <a:bodyPr/>
        <a:lstStyle/>
        <a:p>
          <a:endParaRPr lang="zh-TW" altLang="en-US" sz="2500"/>
        </a:p>
      </dgm:t>
    </dgm:pt>
    <dgm:pt modelId="{F2B31F2E-4749-4200-BBDA-4AA60E8AB800}" type="sibTrans" cxnId="{8D12AD05-01B5-4FC9-B712-A8A331CB2A04}">
      <dgm:prSet/>
      <dgm:spPr/>
      <dgm:t>
        <a:bodyPr/>
        <a:lstStyle/>
        <a:p>
          <a:endParaRPr lang="zh-TW" altLang="en-US" sz="2500"/>
        </a:p>
      </dgm:t>
    </dgm:pt>
    <dgm:pt modelId="{127168D1-B8EA-4DDE-8EEB-9FA7A69F5F99}">
      <dgm:prSet phldrT="[文字]" custT="1"/>
      <dgm:spPr>
        <a:ln w="28575">
          <a:solidFill>
            <a:srgbClr val="FF0000"/>
          </a:solidFill>
        </a:ln>
      </dgm:spPr>
      <dgm:t>
        <a:bodyPr/>
        <a:lstStyle/>
        <a:p>
          <a:r>
            <a:rPr lang="en-US" altLang="zh-TW" sz="2500" dirty="0"/>
            <a:t>Data and Methods</a:t>
          </a:r>
          <a:endParaRPr lang="zh-TW" altLang="en-US" sz="2500" dirty="0"/>
        </a:p>
      </dgm:t>
    </dgm:pt>
    <dgm:pt modelId="{D79060F1-4E3A-469E-AE02-E38A3D9C7D3D}" type="parTrans" cxnId="{ADC44CA0-37C3-4348-AD45-3496FD07C527}">
      <dgm:prSet/>
      <dgm:spPr/>
      <dgm:t>
        <a:bodyPr/>
        <a:lstStyle/>
        <a:p>
          <a:endParaRPr lang="zh-TW" altLang="en-US" sz="2500"/>
        </a:p>
      </dgm:t>
    </dgm:pt>
    <dgm:pt modelId="{36DB2E57-8E5F-48C1-9FB6-9ECB4F38C9B5}" type="sibTrans" cxnId="{ADC44CA0-37C3-4348-AD45-3496FD07C527}">
      <dgm:prSet/>
      <dgm:spPr/>
      <dgm:t>
        <a:bodyPr/>
        <a:lstStyle/>
        <a:p>
          <a:endParaRPr lang="zh-TW" altLang="en-US" sz="2500"/>
        </a:p>
      </dgm:t>
    </dgm:pt>
    <dgm:pt modelId="{8A33A95C-2751-48E2-B8C6-0756AD3978B6}">
      <dgm:prSet phldrT="[文字]" custT="1"/>
      <dgm:spPr/>
      <dgm:t>
        <a:bodyPr/>
        <a:lstStyle/>
        <a:p>
          <a:r>
            <a:rPr lang="en-US" altLang="zh-TW" sz="2500" dirty="0">
              <a:latin typeface="Bahnschrift" panose="020B0502040204020203" pitchFamily="34" charset="0"/>
            </a:rPr>
            <a:t>3</a:t>
          </a:r>
          <a:endParaRPr lang="zh-TW" altLang="en-US" sz="2500" dirty="0">
            <a:latin typeface="Bahnschrift" panose="020B0502040204020203" pitchFamily="34" charset="0"/>
          </a:endParaRPr>
        </a:p>
      </dgm:t>
    </dgm:pt>
    <dgm:pt modelId="{0C01FD35-AD5D-4634-81F2-7C6DC1FA2880}" type="parTrans" cxnId="{2FEEE6EB-6EE2-4EFA-AE02-DE22586C9D4A}">
      <dgm:prSet/>
      <dgm:spPr/>
      <dgm:t>
        <a:bodyPr/>
        <a:lstStyle/>
        <a:p>
          <a:endParaRPr lang="zh-TW" altLang="en-US" sz="2500"/>
        </a:p>
      </dgm:t>
    </dgm:pt>
    <dgm:pt modelId="{8748CDD1-45D1-498F-AF22-F6B2C61A6F34}" type="sibTrans" cxnId="{2FEEE6EB-6EE2-4EFA-AE02-DE22586C9D4A}">
      <dgm:prSet/>
      <dgm:spPr/>
      <dgm:t>
        <a:bodyPr/>
        <a:lstStyle/>
        <a:p>
          <a:endParaRPr lang="zh-TW" altLang="en-US" sz="2500"/>
        </a:p>
      </dgm:t>
    </dgm:pt>
    <dgm:pt modelId="{26E40BA0-9048-4EF0-BD51-1234DA647993}">
      <dgm:prSet phldrT="[文字]" custT="1"/>
      <dgm:spPr>
        <a:solidFill>
          <a:srgbClr val="92D050"/>
        </a:solidFill>
        <a:ln>
          <a:solidFill>
            <a:srgbClr val="92D050"/>
          </a:solidFill>
        </a:ln>
      </dgm:spPr>
      <dgm:t>
        <a:bodyPr/>
        <a:lstStyle/>
        <a:p>
          <a:r>
            <a:rPr lang="en-US" altLang="zh-TW" sz="2500" dirty="0">
              <a:latin typeface="Bahnschrift" panose="020B0502040204020203" pitchFamily="34" charset="0"/>
            </a:rPr>
            <a:t>4</a:t>
          </a:r>
          <a:endParaRPr lang="zh-TW" altLang="en-US" sz="2500" dirty="0">
            <a:latin typeface="Bahnschrift" panose="020B0502040204020203" pitchFamily="34" charset="0"/>
          </a:endParaRPr>
        </a:p>
      </dgm:t>
    </dgm:pt>
    <dgm:pt modelId="{BD6E4A2C-5BF8-4FA4-AD63-15EB1C396CC8}" type="parTrans" cxnId="{28506D9F-9168-42D9-BEC3-57D1629E9511}">
      <dgm:prSet/>
      <dgm:spPr/>
      <dgm:t>
        <a:bodyPr/>
        <a:lstStyle/>
        <a:p>
          <a:endParaRPr lang="zh-TW" altLang="en-US" sz="2500"/>
        </a:p>
      </dgm:t>
    </dgm:pt>
    <dgm:pt modelId="{B886DD4D-3CD5-44C8-8EA7-97ED4B37F634}" type="sibTrans" cxnId="{28506D9F-9168-42D9-BEC3-57D1629E9511}">
      <dgm:prSet/>
      <dgm:spPr/>
      <dgm:t>
        <a:bodyPr/>
        <a:lstStyle/>
        <a:p>
          <a:endParaRPr lang="zh-TW" altLang="en-US" sz="2500"/>
        </a:p>
      </dgm:t>
    </dgm:pt>
    <dgm:pt modelId="{7E1152EC-CBDF-4867-B218-D0F5B874B233}">
      <dgm:prSet phldrT="[文字]" custT="1"/>
      <dgm:spPr>
        <a:ln w="28575">
          <a:solidFill>
            <a:srgbClr val="92D050"/>
          </a:solidFill>
        </a:ln>
      </dgm:spPr>
      <dgm:t>
        <a:bodyPr/>
        <a:lstStyle/>
        <a:p>
          <a:r>
            <a:rPr lang="en-US" altLang="zh-TW" sz="2500" dirty="0"/>
            <a:t>Discussion and conclusions</a:t>
          </a:r>
          <a:endParaRPr lang="zh-TW" altLang="en-US" sz="2500" dirty="0"/>
        </a:p>
      </dgm:t>
    </dgm:pt>
    <dgm:pt modelId="{E00BFB23-24FB-44EF-8E48-5FAEFE343E8B}" type="parTrans" cxnId="{82F940D7-E13A-4873-AF68-E21D290E0B9F}">
      <dgm:prSet/>
      <dgm:spPr/>
      <dgm:t>
        <a:bodyPr/>
        <a:lstStyle/>
        <a:p>
          <a:endParaRPr lang="zh-TW" altLang="en-US" sz="2500"/>
        </a:p>
      </dgm:t>
    </dgm:pt>
    <dgm:pt modelId="{1972D054-0308-47B7-BFAC-4AC0DA9B3ED8}" type="sibTrans" cxnId="{82F940D7-E13A-4873-AF68-E21D290E0B9F}">
      <dgm:prSet/>
      <dgm:spPr/>
      <dgm:t>
        <a:bodyPr/>
        <a:lstStyle/>
        <a:p>
          <a:endParaRPr lang="zh-TW" altLang="en-US" sz="2500"/>
        </a:p>
      </dgm:t>
    </dgm:pt>
    <dgm:pt modelId="{D2A58FAF-086B-460C-8C57-49077B2A1440}">
      <dgm:prSet phldrT="[文字]" custT="1"/>
      <dgm:spPr>
        <a:solidFill>
          <a:srgbClr val="00B0F0"/>
        </a:solidFill>
        <a:ln>
          <a:solidFill>
            <a:srgbClr val="00B0F0"/>
          </a:solidFill>
        </a:ln>
      </dgm:spPr>
      <dgm:t>
        <a:bodyPr/>
        <a:lstStyle/>
        <a:p>
          <a:r>
            <a:rPr lang="en-US" altLang="zh-TW" sz="2500" dirty="0">
              <a:latin typeface="Bahnschrift" panose="020B0502040204020203" pitchFamily="34" charset="0"/>
            </a:rPr>
            <a:t>1</a:t>
          </a:r>
          <a:endParaRPr lang="zh-TW" altLang="en-US" sz="2500" dirty="0">
            <a:latin typeface="Bahnschrift" panose="020B0502040204020203" pitchFamily="34" charset="0"/>
          </a:endParaRPr>
        </a:p>
      </dgm:t>
    </dgm:pt>
    <dgm:pt modelId="{911B289E-9336-4870-86DC-41EBC89AE013}" type="sibTrans" cxnId="{C9F076F7-28E4-48EC-AB98-893B7D66F63B}">
      <dgm:prSet/>
      <dgm:spPr/>
      <dgm:t>
        <a:bodyPr/>
        <a:lstStyle/>
        <a:p>
          <a:endParaRPr lang="zh-TW" altLang="en-US" sz="2500"/>
        </a:p>
      </dgm:t>
    </dgm:pt>
    <dgm:pt modelId="{69278D15-4F18-485C-9BAF-F6D2D61C6057}" type="parTrans" cxnId="{C9F076F7-28E4-48EC-AB98-893B7D66F63B}">
      <dgm:prSet/>
      <dgm:spPr/>
      <dgm:t>
        <a:bodyPr/>
        <a:lstStyle/>
        <a:p>
          <a:endParaRPr lang="zh-TW" altLang="en-US" sz="2500"/>
        </a:p>
      </dgm:t>
    </dgm:pt>
    <dgm:pt modelId="{E5E2DFB7-0412-4ED3-802B-AA111BEB625C}">
      <dgm:prSet phldrT="[文字]" custT="1"/>
      <dgm:spPr>
        <a:ln w="28575">
          <a:solidFill>
            <a:srgbClr val="00B0F0"/>
          </a:solidFill>
        </a:ln>
      </dgm:spPr>
      <dgm:t>
        <a:bodyPr/>
        <a:lstStyle/>
        <a:p>
          <a:r>
            <a:rPr lang="en-US" altLang="zh-TW" sz="2500" dirty="0"/>
            <a:t>Introduction</a:t>
          </a:r>
          <a:endParaRPr lang="zh-TW" altLang="en-US" sz="2500" dirty="0"/>
        </a:p>
      </dgm:t>
    </dgm:pt>
    <dgm:pt modelId="{016DD3D8-4D93-4099-BA6D-A5FEFF2620A6}" type="sibTrans" cxnId="{59AE44C3-47F2-4457-9E00-C070D2C8A782}">
      <dgm:prSet/>
      <dgm:spPr/>
      <dgm:t>
        <a:bodyPr/>
        <a:lstStyle/>
        <a:p>
          <a:endParaRPr lang="zh-TW" altLang="en-US" sz="2500"/>
        </a:p>
      </dgm:t>
    </dgm:pt>
    <dgm:pt modelId="{7CCD8B72-391C-45BD-8F55-BE196AB1F001}" type="parTrans" cxnId="{59AE44C3-47F2-4457-9E00-C070D2C8A782}">
      <dgm:prSet/>
      <dgm:spPr/>
      <dgm:t>
        <a:bodyPr/>
        <a:lstStyle/>
        <a:p>
          <a:endParaRPr lang="zh-TW" altLang="en-US" sz="2500"/>
        </a:p>
      </dgm:t>
    </dgm:pt>
    <dgm:pt modelId="{6A383164-AADE-4844-AB63-46ECE739D003}">
      <dgm:prSet phldrT="[文字]" custT="1"/>
      <dgm:spPr>
        <a:ln w="28575">
          <a:solidFill>
            <a:schemeClr val="accent4"/>
          </a:solidFill>
        </a:ln>
      </dgm:spPr>
      <dgm:t>
        <a:bodyPr/>
        <a:lstStyle/>
        <a:p>
          <a:r>
            <a:rPr lang="en-US" altLang="zh-TW" sz="2500" dirty="0"/>
            <a:t>Results</a:t>
          </a:r>
          <a:endParaRPr lang="zh-TW" altLang="en-US" sz="2500" dirty="0"/>
        </a:p>
      </dgm:t>
    </dgm:pt>
    <dgm:pt modelId="{EBBCC259-687B-4CB8-A18C-A0776F18C5FC}" type="sibTrans" cxnId="{99DF2628-FB58-4A27-97AC-E5C6C8C412C0}">
      <dgm:prSet/>
      <dgm:spPr/>
      <dgm:t>
        <a:bodyPr/>
        <a:lstStyle/>
        <a:p>
          <a:endParaRPr lang="zh-TW" altLang="en-US" sz="2500"/>
        </a:p>
      </dgm:t>
    </dgm:pt>
    <dgm:pt modelId="{9F25891C-DF3B-47A2-A62D-4B70358F8781}" type="parTrans" cxnId="{99DF2628-FB58-4A27-97AC-E5C6C8C412C0}">
      <dgm:prSet/>
      <dgm:spPr/>
      <dgm:t>
        <a:bodyPr/>
        <a:lstStyle/>
        <a:p>
          <a:endParaRPr lang="zh-TW" altLang="en-US" sz="2500"/>
        </a:p>
      </dgm:t>
    </dgm:pt>
    <dgm:pt modelId="{669D5AD0-51F7-48F8-8DCC-99E0843BC57B}" type="pres">
      <dgm:prSet presAssocID="{BFE000E4-7233-4B95-B114-6F9CE0C77D9A}" presName="linearFlow" presStyleCnt="0">
        <dgm:presLayoutVars>
          <dgm:dir/>
          <dgm:animLvl val="lvl"/>
          <dgm:resizeHandles val="exact"/>
        </dgm:presLayoutVars>
      </dgm:prSet>
      <dgm:spPr/>
    </dgm:pt>
    <dgm:pt modelId="{8DE23E67-DE60-4EC5-9070-C74A420A21B5}" type="pres">
      <dgm:prSet presAssocID="{D2A58FAF-086B-460C-8C57-49077B2A1440}" presName="composite" presStyleCnt="0"/>
      <dgm:spPr/>
    </dgm:pt>
    <dgm:pt modelId="{D0D0598C-019F-46A6-96B4-BDF2153F8644}" type="pres">
      <dgm:prSet presAssocID="{D2A58FAF-086B-460C-8C57-49077B2A1440}" presName="parentText" presStyleLbl="alignNode1" presStyleIdx="0" presStyleCnt="4">
        <dgm:presLayoutVars>
          <dgm:chMax val="1"/>
          <dgm:bulletEnabled val="1"/>
        </dgm:presLayoutVars>
      </dgm:prSet>
      <dgm:spPr/>
    </dgm:pt>
    <dgm:pt modelId="{1559547B-4608-444E-991F-2EFA912ECAAF}" type="pres">
      <dgm:prSet presAssocID="{D2A58FAF-086B-460C-8C57-49077B2A1440}" presName="descendantText" presStyleLbl="alignAcc1" presStyleIdx="0" presStyleCnt="4" custLinFactNeighborX="0" custLinFactNeighborY="-1053">
        <dgm:presLayoutVars>
          <dgm:bulletEnabled val="1"/>
        </dgm:presLayoutVars>
      </dgm:prSet>
      <dgm:spPr/>
    </dgm:pt>
    <dgm:pt modelId="{40951939-E957-4CBF-9DFA-59528C4E4CCB}" type="pres">
      <dgm:prSet presAssocID="{911B289E-9336-4870-86DC-41EBC89AE013}" presName="sp" presStyleCnt="0"/>
      <dgm:spPr/>
    </dgm:pt>
    <dgm:pt modelId="{98DEEBF6-EA59-4BA0-8DF5-62A640E5D1DA}" type="pres">
      <dgm:prSet presAssocID="{99627A3B-3981-4282-A600-D9F97707E4A9}" presName="composite" presStyleCnt="0"/>
      <dgm:spPr/>
    </dgm:pt>
    <dgm:pt modelId="{5131A864-D640-4237-8177-1E6431C18495}" type="pres">
      <dgm:prSet presAssocID="{99627A3B-3981-4282-A600-D9F97707E4A9}" presName="parentText" presStyleLbl="alignNode1" presStyleIdx="1" presStyleCnt="4">
        <dgm:presLayoutVars>
          <dgm:chMax val="1"/>
          <dgm:bulletEnabled val="1"/>
        </dgm:presLayoutVars>
      </dgm:prSet>
      <dgm:spPr/>
    </dgm:pt>
    <dgm:pt modelId="{F1A85C6A-A204-40F6-8E1E-A74D6FE6A1E7}" type="pres">
      <dgm:prSet presAssocID="{99627A3B-3981-4282-A600-D9F97707E4A9}" presName="descendantText" presStyleLbl="alignAcc1" presStyleIdx="1" presStyleCnt="4" custLinFactNeighborX="456">
        <dgm:presLayoutVars>
          <dgm:bulletEnabled val="1"/>
        </dgm:presLayoutVars>
      </dgm:prSet>
      <dgm:spPr/>
    </dgm:pt>
    <dgm:pt modelId="{3F30220C-BB9B-494B-ABCA-8FBE32F6CDEA}" type="pres">
      <dgm:prSet presAssocID="{F2B31F2E-4749-4200-BBDA-4AA60E8AB800}" presName="sp" presStyleCnt="0"/>
      <dgm:spPr/>
    </dgm:pt>
    <dgm:pt modelId="{61596B14-4908-4040-A3B7-5C2194351ED9}" type="pres">
      <dgm:prSet presAssocID="{8A33A95C-2751-48E2-B8C6-0756AD3978B6}" presName="composite" presStyleCnt="0"/>
      <dgm:spPr/>
    </dgm:pt>
    <dgm:pt modelId="{0C8D22DB-B327-4A73-82AC-7A01BD9BE470}" type="pres">
      <dgm:prSet presAssocID="{8A33A95C-2751-48E2-B8C6-0756AD3978B6}" presName="parentText" presStyleLbl="alignNode1" presStyleIdx="2" presStyleCnt="4">
        <dgm:presLayoutVars>
          <dgm:chMax val="1"/>
          <dgm:bulletEnabled val="1"/>
        </dgm:presLayoutVars>
      </dgm:prSet>
      <dgm:spPr/>
    </dgm:pt>
    <dgm:pt modelId="{B5E039AD-6E5F-4F54-A61B-CB41BA43F393}" type="pres">
      <dgm:prSet presAssocID="{8A33A95C-2751-48E2-B8C6-0756AD3978B6}" presName="descendantText" presStyleLbl="alignAcc1" presStyleIdx="2" presStyleCnt="4" custLinFactNeighborX="456">
        <dgm:presLayoutVars>
          <dgm:bulletEnabled val="1"/>
        </dgm:presLayoutVars>
      </dgm:prSet>
      <dgm:spPr/>
    </dgm:pt>
    <dgm:pt modelId="{F23B35DF-53B2-4EB5-9121-6F3486DE8B51}" type="pres">
      <dgm:prSet presAssocID="{8748CDD1-45D1-498F-AF22-F6B2C61A6F34}" presName="sp" presStyleCnt="0"/>
      <dgm:spPr/>
    </dgm:pt>
    <dgm:pt modelId="{EB76A14A-8AEF-45C1-A859-6CF4B023C962}" type="pres">
      <dgm:prSet presAssocID="{26E40BA0-9048-4EF0-BD51-1234DA647993}" presName="composite" presStyleCnt="0"/>
      <dgm:spPr/>
    </dgm:pt>
    <dgm:pt modelId="{41677B31-E043-4AF6-9B40-FF872307A6FE}" type="pres">
      <dgm:prSet presAssocID="{26E40BA0-9048-4EF0-BD51-1234DA647993}" presName="parentText" presStyleLbl="alignNode1" presStyleIdx="3" presStyleCnt="4">
        <dgm:presLayoutVars>
          <dgm:chMax val="1"/>
          <dgm:bulletEnabled val="1"/>
        </dgm:presLayoutVars>
      </dgm:prSet>
      <dgm:spPr/>
    </dgm:pt>
    <dgm:pt modelId="{6A30852E-E899-4722-B349-C1C3EB086AF5}" type="pres">
      <dgm:prSet presAssocID="{26E40BA0-9048-4EF0-BD51-1234DA647993}" presName="descendantText" presStyleLbl="alignAcc1" presStyleIdx="3" presStyleCnt="4" custLinFactNeighborX="456">
        <dgm:presLayoutVars>
          <dgm:bulletEnabled val="1"/>
        </dgm:presLayoutVars>
      </dgm:prSet>
      <dgm:spPr/>
    </dgm:pt>
  </dgm:ptLst>
  <dgm:cxnLst>
    <dgm:cxn modelId="{6546F902-23D5-42A7-A559-435BD427D47F}" type="presOf" srcId="{BFE000E4-7233-4B95-B114-6F9CE0C77D9A}" destId="{669D5AD0-51F7-48F8-8DCC-99E0843BC57B}" srcOrd="0" destOrd="0" presId="urn:microsoft.com/office/officeart/2005/8/layout/chevron2"/>
    <dgm:cxn modelId="{8D12AD05-01B5-4FC9-B712-A8A331CB2A04}" srcId="{BFE000E4-7233-4B95-B114-6F9CE0C77D9A}" destId="{99627A3B-3981-4282-A600-D9F97707E4A9}" srcOrd="1" destOrd="0" parTransId="{AE0F75EE-D870-41B8-B003-8A17D5CE7927}" sibTransId="{F2B31F2E-4749-4200-BBDA-4AA60E8AB800}"/>
    <dgm:cxn modelId="{99DF2628-FB58-4A27-97AC-E5C6C8C412C0}" srcId="{8A33A95C-2751-48E2-B8C6-0756AD3978B6}" destId="{6A383164-AADE-4844-AB63-46ECE739D003}" srcOrd="0" destOrd="0" parTransId="{9F25891C-DF3B-47A2-A62D-4B70358F8781}" sibTransId="{EBBCC259-687B-4CB8-A18C-A0776F18C5FC}"/>
    <dgm:cxn modelId="{D82B9A6B-8484-4339-84F0-BF9E559C1F82}" type="presOf" srcId="{6A383164-AADE-4844-AB63-46ECE739D003}" destId="{B5E039AD-6E5F-4F54-A61B-CB41BA43F393}" srcOrd="0" destOrd="0" presId="urn:microsoft.com/office/officeart/2005/8/layout/chevron2"/>
    <dgm:cxn modelId="{1ABE7F75-285D-47EE-997B-E860B95A9BD7}" type="presOf" srcId="{D2A58FAF-086B-460C-8C57-49077B2A1440}" destId="{D0D0598C-019F-46A6-96B4-BDF2153F8644}" srcOrd="0" destOrd="0" presId="urn:microsoft.com/office/officeart/2005/8/layout/chevron2"/>
    <dgm:cxn modelId="{253F5A80-12E7-4D9F-AB79-24493CBCCD02}" type="presOf" srcId="{7E1152EC-CBDF-4867-B218-D0F5B874B233}" destId="{6A30852E-E899-4722-B349-C1C3EB086AF5}" srcOrd="0" destOrd="0" presId="urn:microsoft.com/office/officeart/2005/8/layout/chevron2"/>
    <dgm:cxn modelId="{28506D9F-9168-42D9-BEC3-57D1629E9511}" srcId="{BFE000E4-7233-4B95-B114-6F9CE0C77D9A}" destId="{26E40BA0-9048-4EF0-BD51-1234DA647993}" srcOrd="3" destOrd="0" parTransId="{BD6E4A2C-5BF8-4FA4-AD63-15EB1C396CC8}" sibTransId="{B886DD4D-3CD5-44C8-8EA7-97ED4B37F634}"/>
    <dgm:cxn modelId="{ADC44CA0-37C3-4348-AD45-3496FD07C527}" srcId="{99627A3B-3981-4282-A600-D9F97707E4A9}" destId="{127168D1-B8EA-4DDE-8EEB-9FA7A69F5F99}" srcOrd="0" destOrd="0" parTransId="{D79060F1-4E3A-469E-AE02-E38A3D9C7D3D}" sibTransId="{36DB2E57-8E5F-48C1-9FB6-9ECB4F38C9B5}"/>
    <dgm:cxn modelId="{9EFB92BC-B855-4B01-BEE9-0C22D9D937AF}" type="presOf" srcId="{127168D1-B8EA-4DDE-8EEB-9FA7A69F5F99}" destId="{F1A85C6A-A204-40F6-8E1E-A74D6FE6A1E7}" srcOrd="0" destOrd="0" presId="urn:microsoft.com/office/officeart/2005/8/layout/chevron2"/>
    <dgm:cxn modelId="{59AE44C3-47F2-4457-9E00-C070D2C8A782}" srcId="{D2A58FAF-086B-460C-8C57-49077B2A1440}" destId="{E5E2DFB7-0412-4ED3-802B-AA111BEB625C}" srcOrd="0" destOrd="0" parTransId="{7CCD8B72-391C-45BD-8F55-BE196AB1F001}" sibTransId="{016DD3D8-4D93-4099-BA6D-A5FEFF2620A6}"/>
    <dgm:cxn modelId="{58B1DBCD-6E3F-4036-A63E-50A23C9AE25D}" type="presOf" srcId="{26E40BA0-9048-4EF0-BD51-1234DA647993}" destId="{41677B31-E043-4AF6-9B40-FF872307A6FE}" srcOrd="0" destOrd="0" presId="urn:microsoft.com/office/officeart/2005/8/layout/chevron2"/>
    <dgm:cxn modelId="{82F940D7-E13A-4873-AF68-E21D290E0B9F}" srcId="{26E40BA0-9048-4EF0-BD51-1234DA647993}" destId="{7E1152EC-CBDF-4867-B218-D0F5B874B233}" srcOrd="0" destOrd="0" parTransId="{E00BFB23-24FB-44EF-8E48-5FAEFE343E8B}" sibTransId="{1972D054-0308-47B7-BFAC-4AC0DA9B3ED8}"/>
    <dgm:cxn modelId="{1F87E2E4-6032-48A8-BC0A-24947ED8C00A}" type="presOf" srcId="{E5E2DFB7-0412-4ED3-802B-AA111BEB625C}" destId="{1559547B-4608-444E-991F-2EFA912ECAAF}" srcOrd="0" destOrd="0" presId="urn:microsoft.com/office/officeart/2005/8/layout/chevron2"/>
    <dgm:cxn modelId="{2F6366E5-1C68-47E9-863F-D3CC5F898EFB}" type="presOf" srcId="{99627A3B-3981-4282-A600-D9F97707E4A9}" destId="{5131A864-D640-4237-8177-1E6431C18495}" srcOrd="0" destOrd="0" presId="urn:microsoft.com/office/officeart/2005/8/layout/chevron2"/>
    <dgm:cxn modelId="{7805C7E6-70B2-4E16-A26A-FBA4BD78AFD5}" type="presOf" srcId="{8A33A95C-2751-48E2-B8C6-0756AD3978B6}" destId="{0C8D22DB-B327-4A73-82AC-7A01BD9BE470}" srcOrd="0" destOrd="0" presId="urn:microsoft.com/office/officeart/2005/8/layout/chevron2"/>
    <dgm:cxn modelId="{2FEEE6EB-6EE2-4EFA-AE02-DE22586C9D4A}" srcId="{BFE000E4-7233-4B95-B114-6F9CE0C77D9A}" destId="{8A33A95C-2751-48E2-B8C6-0756AD3978B6}" srcOrd="2" destOrd="0" parTransId="{0C01FD35-AD5D-4634-81F2-7C6DC1FA2880}" sibTransId="{8748CDD1-45D1-498F-AF22-F6B2C61A6F34}"/>
    <dgm:cxn modelId="{C9F076F7-28E4-48EC-AB98-893B7D66F63B}" srcId="{BFE000E4-7233-4B95-B114-6F9CE0C77D9A}" destId="{D2A58FAF-086B-460C-8C57-49077B2A1440}" srcOrd="0" destOrd="0" parTransId="{69278D15-4F18-485C-9BAF-F6D2D61C6057}" sibTransId="{911B289E-9336-4870-86DC-41EBC89AE013}"/>
    <dgm:cxn modelId="{B716C20E-1051-48F3-A090-B4A680AAF727}" type="presParOf" srcId="{669D5AD0-51F7-48F8-8DCC-99E0843BC57B}" destId="{8DE23E67-DE60-4EC5-9070-C74A420A21B5}" srcOrd="0" destOrd="0" presId="urn:microsoft.com/office/officeart/2005/8/layout/chevron2"/>
    <dgm:cxn modelId="{589E974F-2A70-4E24-86AB-778E9C40F9E1}" type="presParOf" srcId="{8DE23E67-DE60-4EC5-9070-C74A420A21B5}" destId="{D0D0598C-019F-46A6-96B4-BDF2153F8644}" srcOrd="0" destOrd="0" presId="urn:microsoft.com/office/officeart/2005/8/layout/chevron2"/>
    <dgm:cxn modelId="{53C74872-66EB-4CC1-B771-C55B470A9A6E}" type="presParOf" srcId="{8DE23E67-DE60-4EC5-9070-C74A420A21B5}" destId="{1559547B-4608-444E-991F-2EFA912ECAAF}" srcOrd="1" destOrd="0" presId="urn:microsoft.com/office/officeart/2005/8/layout/chevron2"/>
    <dgm:cxn modelId="{14CCD926-18C3-44FF-9635-ADA250BF8B33}" type="presParOf" srcId="{669D5AD0-51F7-48F8-8DCC-99E0843BC57B}" destId="{40951939-E957-4CBF-9DFA-59528C4E4CCB}" srcOrd="1" destOrd="0" presId="urn:microsoft.com/office/officeart/2005/8/layout/chevron2"/>
    <dgm:cxn modelId="{D8F9A108-9D38-4AA6-919F-A78BD14BA6D4}" type="presParOf" srcId="{669D5AD0-51F7-48F8-8DCC-99E0843BC57B}" destId="{98DEEBF6-EA59-4BA0-8DF5-62A640E5D1DA}" srcOrd="2" destOrd="0" presId="urn:microsoft.com/office/officeart/2005/8/layout/chevron2"/>
    <dgm:cxn modelId="{5BE23545-913D-428B-9C1F-FFDADC6DECC9}" type="presParOf" srcId="{98DEEBF6-EA59-4BA0-8DF5-62A640E5D1DA}" destId="{5131A864-D640-4237-8177-1E6431C18495}" srcOrd="0" destOrd="0" presId="urn:microsoft.com/office/officeart/2005/8/layout/chevron2"/>
    <dgm:cxn modelId="{1627EAC9-81C9-4A99-8DA6-C5306C470CEA}" type="presParOf" srcId="{98DEEBF6-EA59-4BA0-8DF5-62A640E5D1DA}" destId="{F1A85C6A-A204-40F6-8E1E-A74D6FE6A1E7}" srcOrd="1" destOrd="0" presId="urn:microsoft.com/office/officeart/2005/8/layout/chevron2"/>
    <dgm:cxn modelId="{4A9DB63B-2970-43F1-AA0C-04D6394A85CC}" type="presParOf" srcId="{669D5AD0-51F7-48F8-8DCC-99E0843BC57B}" destId="{3F30220C-BB9B-494B-ABCA-8FBE32F6CDEA}" srcOrd="3" destOrd="0" presId="urn:microsoft.com/office/officeart/2005/8/layout/chevron2"/>
    <dgm:cxn modelId="{CD611F06-F837-4BDB-926F-D386E9DB1E6A}" type="presParOf" srcId="{669D5AD0-51F7-48F8-8DCC-99E0843BC57B}" destId="{61596B14-4908-4040-A3B7-5C2194351ED9}" srcOrd="4" destOrd="0" presId="urn:microsoft.com/office/officeart/2005/8/layout/chevron2"/>
    <dgm:cxn modelId="{F899F8BE-1D89-4D4B-BA91-DEC2DB11C91C}" type="presParOf" srcId="{61596B14-4908-4040-A3B7-5C2194351ED9}" destId="{0C8D22DB-B327-4A73-82AC-7A01BD9BE470}" srcOrd="0" destOrd="0" presId="urn:microsoft.com/office/officeart/2005/8/layout/chevron2"/>
    <dgm:cxn modelId="{93354DD2-A2B8-42AC-B467-4AA95FB35A71}" type="presParOf" srcId="{61596B14-4908-4040-A3B7-5C2194351ED9}" destId="{B5E039AD-6E5F-4F54-A61B-CB41BA43F393}" srcOrd="1" destOrd="0" presId="urn:microsoft.com/office/officeart/2005/8/layout/chevron2"/>
    <dgm:cxn modelId="{3D20B3B6-8922-4BAD-BD0A-8A6D9DF850D2}" type="presParOf" srcId="{669D5AD0-51F7-48F8-8DCC-99E0843BC57B}" destId="{F23B35DF-53B2-4EB5-9121-6F3486DE8B51}" srcOrd="5" destOrd="0" presId="urn:microsoft.com/office/officeart/2005/8/layout/chevron2"/>
    <dgm:cxn modelId="{E4A8CA50-2CA1-45A1-8E74-A45EAC88CFB6}" type="presParOf" srcId="{669D5AD0-51F7-48F8-8DCC-99E0843BC57B}" destId="{EB76A14A-8AEF-45C1-A859-6CF4B023C962}" srcOrd="6" destOrd="0" presId="urn:microsoft.com/office/officeart/2005/8/layout/chevron2"/>
    <dgm:cxn modelId="{FB68B2AD-B5C1-4C14-BF3B-678F068D5A7F}" type="presParOf" srcId="{EB76A14A-8AEF-45C1-A859-6CF4B023C962}" destId="{41677B31-E043-4AF6-9B40-FF872307A6FE}" srcOrd="0" destOrd="0" presId="urn:microsoft.com/office/officeart/2005/8/layout/chevron2"/>
    <dgm:cxn modelId="{DB36DE21-9CC5-4648-929F-FE18CB693FBB}" type="presParOf" srcId="{EB76A14A-8AEF-45C1-A859-6CF4B023C962}" destId="{6A30852E-E899-4722-B349-C1C3EB086AF5}" srcOrd="1" destOrd="0" presId="urn:microsoft.com/office/officeart/2005/8/layout/chevron2"/>
  </dgm:cxnLst>
  <dgm:bg/>
  <dgm:whole>
    <a:ln w="7620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0598C-019F-46A6-96B4-BDF2153F8644}">
      <dsp:nvSpPr>
        <dsp:cNvPr id="0" name=""/>
        <dsp:cNvSpPr/>
      </dsp:nvSpPr>
      <dsp:spPr>
        <a:xfrm rot="5400000">
          <a:off x="-254137" y="257351"/>
          <a:ext cx="1694247" cy="1185973"/>
        </a:xfrm>
        <a:prstGeom prst="chevron">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TW" sz="2500" kern="1200" dirty="0">
              <a:latin typeface="Bahnschrift" panose="020B0502040204020203" pitchFamily="34" charset="0"/>
            </a:rPr>
            <a:t>1</a:t>
          </a:r>
          <a:endParaRPr lang="zh-TW" altLang="en-US" sz="2500" kern="1200" dirty="0">
            <a:latin typeface="Bahnschrift" panose="020B0502040204020203" pitchFamily="34" charset="0"/>
          </a:endParaRPr>
        </a:p>
      </dsp:txBody>
      <dsp:txXfrm rot="-5400000">
        <a:off x="1" y="596201"/>
        <a:ext cx="1185973" cy="508274"/>
      </dsp:txXfrm>
    </dsp:sp>
    <dsp:sp modelId="{1559547B-4608-444E-991F-2EFA912ECAAF}">
      <dsp:nvSpPr>
        <dsp:cNvPr id="0" name=""/>
        <dsp:cNvSpPr/>
      </dsp:nvSpPr>
      <dsp:spPr>
        <a:xfrm rot="5400000">
          <a:off x="4777641" y="-3591668"/>
          <a:ext cx="1101261" cy="8284597"/>
        </a:xfrm>
        <a:prstGeom prst="round2SameRect">
          <a:avLst/>
        </a:prstGeom>
        <a:solidFill>
          <a:schemeClr val="lt1">
            <a:alpha val="90000"/>
            <a:hueOff val="0"/>
            <a:satOff val="0"/>
            <a:lumOff val="0"/>
            <a:alphaOff val="0"/>
          </a:schemeClr>
        </a:solidFill>
        <a:ln w="28575"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altLang="zh-TW" sz="2500" kern="1200" dirty="0"/>
            <a:t>Introduction</a:t>
          </a:r>
          <a:endParaRPr lang="zh-TW" altLang="en-US" sz="2500" kern="1200" dirty="0"/>
        </a:p>
      </dsp:txBody>
      <dsp:txXfrm rot="-5400000">
        <a:off x="1185974" y="53758"/>
        <a:ext cx="8230838" cy="993743"/>
      </dsp:txXfrm>
    </dsp:sp>
    <dsp:sp modelId="{5131A864-D640-4237-8177-1E6431C18495}">
      <dsp:nvSpPr>
        <dsp:cNvPr id="0" name=""/>
        <dsp:cNvSpPr/>
      </dsp:nvSpPr>
      <dsp:spPr>
        <a:xfrm rot="5400000">
          <a:off x="-254137" y="1808786"/>
          <a:ext cx="1694247" cy="1185973"/>
        </a:xfrm>
        <a:prstGeom prst="chevron">
          <a:avLst/>
        </a:prstGeom>
        <a:solidFill>
          <a:srgbClr val="FF000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TW" sz="2500" kern="1200" dirty="0">
              <a:latin typeface="Bahnschrift" panose="020B0502040204020203" pitchFamily="34" charset="0"/>
            </a:rPr>
            <a:t>2</a:t>
          </a:r>
          <a:endParaRPr lang="zh-TW" altLang="en-US" sz="2500" kern="1200" dirty="0">
            <a:latin typeface="Bahnschrift" panose="020B0502040204020203" pitchFamily="34" charset="0"/>
          </a:endParaRPr>
        </a:p>
      </dsp:txBody>
      <dsp:txXfrm rot="-5400000">
        <a:off x="1" y="2147636"/>
        <a:ext cx="1185973" cy="508274"/>
      </dsp:txXfrm>
    </dsp:sp>
    <dsp:sp modelId="{F1A85C6A-A204-40F6-8E1E-A74D6FE6A1E7}">
      <dsp:nvSpPr>
        <dsp:cNvPr id="0" name=""/>
        <dsp:cNvSpPr/>
      </dsp:nvSpPr>
      <dsp:spPr>
        <a:xfrm rot="5400000">
          <a:off x="4777641" y="-2037018"/>
          <a:ext cx="1101261" cy="8284597"/>
        </a:xfrm>
        <a:prstGeom prst="round2SameRect">
          <a:avLst/>
        </a:prstGeom>
        <a:solidFill>
          <a:schemeClr val="lt1">
            <a:alpha val="90000"/>
            <a:hueOff val="0"/>
            <a:satOff val="0"/>
            <a:lumOff val="0"/>
            <a:alphaOff val="0"/>
          </a:schemeClr>
        </a:solidFill>
        <a:ln w="28575"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altLang="zh-TW" sz="2500" kern="1200" dirty="0"/>
            <a:t>Data and Methods</a:t>
          </a:r>
          <a:endParaRPr lang="zh-TW" altLang="en-US" sz="2500" kern="1200" dirty="0"/>
        </a:p>
      </dsp:txBody>
      <dsp:txXfrm rot="-5400000">
        <a:off x="1185974" y="1608408"/>
        <a:ext cx="8230838" cy="993743"/>
      </dsp:txXfrm>
    </dsp:sp>
    <dsp:sp modelId="{0C8D22DB-B327-4A73-82AC-7A01BD9BE470}">
      <dsp:nvSpPr>
        <dsp:cNvPr id="0" name=""/>
        <dsp:cNvSpPr/>
      </dsp:nvSpPr>
      <dsp:spPr>
        <a:xfrm rot="5400000">
          <a:off x="-254137" y="3360221"/>
          <a:ext cx="1694247" cy="1185973"/>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TW" sz="2500" kern="1200" dirty="0">
              <a:latin typeface="Bahnschrift" panose="020B0502040204020203" pitchFamily="34" charset="0"/>
            </a:rPr>
            <a:t>3</a:t>
          </a:r>
          <a:endParaRPr lang="zh-TW" altLang="en-US" sz="2500" kern="1200" dirty="0">
            <a:latin typeface="Bahnschrift" panose="020B0502040204020203" pitchFamily="34" charset="0"/>
          </a:endParaRPr>
        </a:p>
      </dsp:txBody>
      <dsp:txXfrm rot="-5400000">
        <a:off x="1" y="3699071"/>
        <a:ext cx="1185973" cy="508274"/>
      </dsp:txXfrm>
    </dsp:sp>
    <dsp:sp modelId="{B5E039AD-6E5F-4F54-A61B-CB41BA43F393}">
      <dsp:nvSpPr>
        <dsp:cNvPr id="0" name=""/>
        <dsp:cNvSpPr/>
      </dsp:nvSpPr>
      <dsp:spPr>
        <a:xfrm rot="5400000">
          <a:off x="4777641" y="-485584"/>
          <a:ext cx="1101261" cy="8284597"/>
        </a:xfrm>
        <a:prstGeom prst="round2SameRect">
          <a:avLst/>
        </a:prstGeom>
        <a:solidFill>
          <a:schemeClr val="lt1">
            <a:alpha val="90000"/>
            <a:hueOff val="0"/>
            <a:satOff val="0"/>
            <a:lumOff val="0"/>
            <a:alphaOff val="0"/>
          </a:schemeClr>
        </a:solidFill>
        <a:ln w="28575"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altLang="zh-TW" sz="2500" kern="1200" dirty="0"/>
            <a:t>Results</a:t>
          </a:r>
          <a:endParaRPr lang="zh-TW" altLang="en-US" sz="2500" kern="1200" dirty="0"/>
        </a:p>
      </dsp:txBody>
      <dsp:txXfrm rot="-5400000">
        <a:off x="1185974" y="3159842"/>
        <a:ext cx="8230838" cy="993743"/>
      </dsp:txXfrm>
    </dsp:sp>
    <dsp:sp modelId="{41677B31-E043-4AF6-9B40-FF872307A6FE}">
      <dsp:nvSpPr>
        <dsp:cNvPr id="0" name=""/>
        <dsp:cNvSpPr/>
      </dsp:nvSpPr>
      <dsp:spPr>
        <a:xfrm rot="5400000">
          <a:off x="-254137" y="4911655"/>
          <a:ext cx="1694247" cy="1185973"/>
        </a:xfrm>
        <a:prstGeom prst="chevron">
          <a:avLst/>
        </a:prstGeom>
        <a:solidFill>
          <a:srgbClr val="92D050"/>
        </a:solidFill>
        <a:ln w="127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TW" sz="2500" kern="1200" dirty="0">
              <a:latin typeface="Bahnschrift" panose="020B0502040204020203" pitchFamily="34" charset="0"/>
            </a:rPr>
            <a:t>4</a:t>
          </a:r>
          <a:endParaRPr lang="zh-TW" altLang="en-US" sz="2500" kern="1200" dirty="0">
            <a:latin typeface="Bahnschrift" panose="020B0502040204020203" pitchFamily="34" charset="0"/>
          </a:endParaRPr>
        </a:p>
      </dsp:txBody>
      <dsp:txXfrm rot="-5400000">
        <a:off x="1" y="5250505"/>
        <a:ext cx="1185973" cy="508274"/>
      </dsp:txXfrm>
    </dsp:sp>
    <dsp:sp modelId="{6A30852E-E899-4722-B349-C1C3EB086AF5}">
      <dsp:nvSpPr>
        <dsp:cNvPr id="0" name=""/>
        <dsp:cNvSpPr/>
      </dsp:nvSpPr>
      <dsp:spPr>
        <a:xfrm rot="5400000">
          <a:off x="4777641" y="1065850"/>
          <a:ext cx="1101261" cy="8284597"/>
        </a:xfrm>
        <a:prstGeom prst="round2SameRect">
          <a:avLst/>
        </a:prstGeom>
        <a:solidFill>
          <a:schemeClr val="lt1">
            <a:alpha val="90000"/>
            <a:hueOff val="0"/>
            <a:satOff val="0"/>
            <a:lumOff val="0"/>
            <a:alphaOff val="0"/>
          </a:schemeClr>
        </a:solidFill>
        <a:ln w="28575" cap="flat" cmpd="sng" algn="ctr">
          <a:solidFill>
            <a:srgbClr val="92D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altLang="zh-TW" sz="2500" kern="1200" dirty="0"/>
            <a:t>Discussion and conclusions</a:t>
          </a:r>
          <a:endParaRPr lang="zh-TW" altLang="en-US" sz="2500" kern="1200" dirty="0"/>
        </a:p>
      </dsp:txBody>
      <dsp:txXfrm rot="-5400000">
        <a:off x="1185974" y="4711277"/>
        <a:ext cx="8230838" cy="9937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70E92E-55AB-4394-A916-03E2D84F141F}" type="datetimeFigureOut">
              <a:rPr lang="zh-TW" altLang="en-US" smtClean="0"/>
              <a:t>2022/12/20</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224D1-D123-4E1D-A579-605AEB0F67A5}" type="slidenum">
              <a:rPr lang="zh-TW" altLang="en-US" smtClean="0"/>
              <a:t>‹#›</a:t>
            </a:fld>
            <a:endParaRPr lang="zh-TW" altLang="en-US"/>
          </a:p>
        </p:txBody>
      </p:sp>
    </p:spTree>
    <p:extLst>
      <p:ext uri="{BB962C8B-B14F-4D97-AF65-F5344CB8AC3E}">
        <p14:creationId xmlns:p14="http://schemas.microsoft.com/office/powerpoint/2010/main" val="573322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D6224D1-D123-4E1D-A579-605AEB0F67A5}" type="slidenum">
              <a:rPr lang="zh-TW" altLang="en-US" smtClean="0"/>
              <a:t>1</a:t>
            </a:fld>
            <a:endParaRPr lang="zh-TW" altLang="en-US"/>
          </a:p>
        </p:txBody>
      </p:sp>
    </p:spTree>
    <p:extLst>
      <p:ext uri="{BB962C8B-B14F-4D97-AF65-F5344CB8AC3E}">
        <p14:creationId xmlns:p14="http://schemas.microsoft.com/office/powerpoint/2010/main" val="1835051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把ＲＩ跟ＳＩ個案　一一配對　定義一個</a:t>
            </a:r>
            <a:r>
              <a:rPr lang="en-US" altLang="zh-TW" dirty="0"/>
              <a:t>COST function</a:t>
            </a:r>
          </a:p>
          <a:p>
            <a:endParaRPr lang="en-US" altLang="zh-TW" dirty="0"/>
          </a:p>
          <a:p>
            <a:r>
              <a:rPr lang="zh-TW" altLang="en-US" dirty="0"/>
              <a:t>先找一個</a:t>
            </a:r>
            <a:r>
              <a:rPr lang="en-US" altLang="zh-TW" dirty="0"/>
              <a:t>RI</a:t>
            </a:r>
            <a:r>
              <a:rPr lang="zh-TW" altLang="en-US" dirty="0"/>
              <a:t>個案 然後分別對每個</a:t>
            </a:r>
            <a:r>
              <a:rPr lang="en-US" altLang="zh-TW" dirty="0"/>
              <a:t>SI</a:t>
            </a:r>
            <a:r>
              <a:rPr lang="zh-TW" altLang="en-US" dirty="0"/>
              <a:t>個案都算一次</a:t>
            </a:r>
          </a:p>
        </p:txBody>
      </p:sp>
      <p:sp>
        <p:nvSpPr>
          <p:cNvPr id="4" name="投影片編號版面配置區 3"/>
          <p:cNvSpPr>
            <a:spLocks noGrp="1"/>
          </p:cNvSpPr>
          <p:nvPr>
            <p:ph type="sldNum" sz="quarter" idx="5"/>
          </p:nvPr>
        </p:nvSpPr>
        <p:spPr/>
        <p:txBody>
          <a:bodyPr/>
          <a:lstStyle/>
          <a:p>
            <a:fld id="{5DC0B01C-B660-4086-AFD0-1DFE01C7A142}" type="slidenum">
              <a:rPr lang="zh-TW" altLang="en-US" smtClean="0"/>
              <a:t>13</a:t>
            </a:fld>
            <a:endParaRPr lang="zh-TW" altLang="en-US"/>
          </a:p>
        </p:txBody>
      </p:sp>
    </p:spTree>
    <p:extLst>
      <p:ext uri="{BB962C8B-B14F-4D97-AF65-F5344CB8AC3E}">
        <p14:creationId xmlns:p14="http://schemas.microsoft.com/office/powerpoint/2010/main" val="1726826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第一項</a:t>
            </a:r>
            <a:r>
              <a:rPr lang="en-US" altLang="zh-TW" dirty="0"/>
              <a:t>(</a:t>
            </a:r>
            <a:r>
              <a:rPr lang="zh-TW" altLang="en-US" dirty="0"/>
              <a:t>紅線</a:t>
            </a:r>
            <a:r>
              <a:rPr lang="en-US" altLang="zh-TW" dirty="0"/>
              <a:t>)</a:t>
            </a:r>
            <a:r>
              <a:rPr lang="zh-TW" altLang="en-US" dirty="0"/>
              <a:t>是標準化 標度</a:t>
            </a:r>
            <a:r>
              <a:rPr lang="en-US" altLang="zh-TW" dirty="0"/>
              <a:t>(</a:t>
            </a:r>
            <a:r>
              <a:rPr lang="zh-TW" altLang="en-US" dirty="0"/>
              <a:t>在增強</a:t>
            </a:r>
            <a:r>
              <a:rPr lang="en-US" altLang="zh-TW" dirty="0"/>
              <a:t>onset</a:t>
            </a:r>
            <a:r>
              <a:rPr lang="zh-TW" altLang="en-US" dirty="0"/>
              <a:t>的時間點</a:t>
            </a:r>
            <a:r>
              <a:rPr lang="en-US" altLang="zh-TW" dirty="0"/>
              <a:t>)</a:t>
            </a:r>
          </a:p>
          <a:p>
            <a:r>
              <a:rPr lang="zh-TW" altLang="en-US" dirty="0"/>
              <a:t>第二項</a:t>
            </a:r>
            <a:r>
              <a:rPr lang="en-US" altLang="zh-TW" dirty="0"/>
              <a:t>(</a:t>
            </a:r>
            <a:r>
              <a:rPr lang="zh-TW" altLang="en-US" dirty="0"/>
              <a:t>綠線</a:t>
            </a:r>
            <a:r>
              <a:rPr lang="en-US" altLang="zh-TW" dirty="0"/>
              <a:t>)</a:t>
            </a:r>
            <a:r>
              <a:rPr lang="zh-TW" altLang="en-US" dirty="0"/>
              <a:t>是標準化</a:t>
            </a:r>
            <a:r>
              <a:rPr lang="en-US" altLang="zh-TW" dirty="0"/>
              <a:t>VWS</a:t>
            </a:r>
            <a:r>
              <a:rPr lang="zh-TW" altLang="en-US" dirty="0"/>
              <a:t> 把</a:t>
            </a:r>
            <a:r>
              <a:rPr lang="en-US" altLang="zh-TW" dirty="0"/>
              <a:t>t=0.6.12.18.24</a:t>
            </a:r>
            <a:r>
              <a:rPr lang="zh-TW" altLang="en-US" dirty="0"/>
              <a:t>都加起來</a:t>
            </a:r>
            <a:endParaRPr lang="en-US" altLang="zh-TW" dirty="0"/>
          </a:p>
          <a:p>
            <a:r>
              <a:rPr lang="zh-TW" altLang="en-US" dirty="0"/>
              <a:t>第三項</a:t>
            </a:r>
            <a:r>
              <a:rPr lang="en-US" altLang="zh-TW" dirty="0"/>
              <a:t>(</a:t>
            </a:r>
            <a:r>
              <a:rPr lang="zh-TW" altLang="en-US" dirty="0"/>
              <a:t>藍線</a:t>
            </a:r>
            <a:r>
              <a:rPr lang="en-US" altLang="zh-TW" dirty="0"/>
              <a:t>)</a:t>
            </a:r>
            <a:r>
              <a:rPr lang="zh-TW" altLang="en-US" dirty="0"/>
              <a:t>是標準化</a:t>
            </a:r>
            <a:r>
              <a:rPr lang="en-US" altLang="zh-TW" dirty="0"/>
              <a:t>MPI </a:t>
            </a:r>
            <a:r>
              <a:rPr lang="zh-TW" altLang="en-US" dirty="0"/>
              <a:t>把</a:t>
            </a:r>
            <a:r>
              <a:rPr lang="en-US" altLang="zh-TW" dirty="0"/>
              <a:t>t=0.6.12.18.24</a:t>
            </a:r>
            <a:r>
              <a:rPr lang="zh-TW" altLang="en-US" dirty="0"/>
              <a:t>都加起來</a:t>
            </a:r>
            <a:endParaRPr lang="en-US" altLang="zh-TW" dirty="0"/>
          </a:p>
          <a:p>
            <a:endParaRPr lang="en-US" altLang="zh-TW" dirty="0"/>
          </a:p>
          <a:p>
            <a:r>
              <a:rPr lang="zh-TW" altLang="en-US" dirty="0"/>
              <a:t>挑出一</a:t>
            </a:r>
            <a:r>
              <a:rPr lang="en-US" altLang="zh-TW" dirty="0"/>
              <a:t>RI</a:t>
            </a:r>
            <a:r>
              <a:rPr lang="zh-TW" altLang="en-US" dirty="0"/>
              <a:t>個案 </a:t>
            </a:r>
            <a:r>
              <a:rPr lang="en-US" altLang="zh-TW" dirty="0"/>
              <a:t>SI</a:t>
            </a:r>
            <a:r>
              <a:rPr lang="zh-TW" altLang="en-US" dirty="0"/>
              <a:t>每個都算一次 </a:t>
            </a:r>
            <a:r>
              <a:rPr lang="en-US" altLang="zh-TW" dirty="0"/>
              <a:t>J</a:t>
            </a:r>
            <a:r>
              <a:rPr lang="zh-TW" altLang="en-US" dirty="0"/>
              <a:t>最小的 兩者配對</a:t>
            </a:r>
            <a:endParaRPr lang="en-US" altLang="zh-TW" dirty="0"/>
          </a:p>
          <a:p>
            <a:r>
              <a:rPr lang="zh-TW" altLang="en-US" dirty="0"/>
              <a:t>但是當一個</a:t>
            </a:r>
            <a:r>
              <a:rPr lang="en-US" altLang="zh-TW" dirty="0"/>
              <a:t>SI</a:t>
            </a:r>
            <a:r>
              <a:rPr lang="zh-TW" altLang="en-US" dirty="0"/>
              <a:t>個案配對到很多颱風時 </a:t>
            </a:r>
            <a:r>
              <a:rPr lang="en-US" altLang="zh-TW" dirty="0"/>
              <a:t>,</a:t>
            </a:r>
            <a:r>
              <a:rPr lang="zh-TW" altLang="en-US" dirty="0"/>
              <a:t> 則比較每個配對時那個最小值 找出當中最大的 作為配對</a:t>
            </a:r>
          </a:p>
        </p:txBody>
      </p:sp>
      <p:sp>
        <p:nvSpPr>
          <p:cNvPr id="4" name="投影片編號版面配置區 3"/>
          <p:cNvSpPr>
            <a:spLocks noGrp="1"/>
          </p:cNvSpPr>
          <p:nvPr>
            <p:ph type="sldNum" sz="quarter" idx="5"/>
          </p:nvPr>
        </p:nvSpPr>
        <p:spPr/>
        <p:txBody>
          <a:bodyPr/>
          <a:lstStyle/>
          <a:p>
            <a:fld id="{5DC0B01C-B660-4086-AFD0-1DFE01C7A142}" type="slidenum">
              <a:rPr lang="zh-TW" altLang="en-US" smtClean="0"/>
              <a:t>14</a:t>
            </a:fld>
            <a:endParaRPr lang="zh-TW" altLang="en-US"/>
          </a:p>
        </p:txBody>
      </p:sp>
    </p:spTree>
    <p:extLst>
      <p:ext uri="{BB962C8B-B14F-4D97-AF65-F5344CB8AC3E}">
        <p14:creationId xmlns:p14="http://schemas.microsoft.com/office/powerpoint/2010/main" val="1192712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分別秀出 </a:t>
            </a:r>
            <a:r>
              <a:rPr lang="en-US" altLang="zh-TW" dirty="0"/>
              <a:t>cost </a:t>
            </a:r>
            <a:r>
              <a:rPr lang="en-US" altLang="zh-TW" dirty="0" err="1"/>
              <a:t>fuction</a:t>
            </a:r>
            <a:r>
              <a:rPr lang="en-US" altLang="zh-TW" dirty="0"/>
              <a:t> 3</a:t>
            </a:r>
            <a:r>
              <a:rPr lang="zh-TW" altLang="en-US" dirty="0"/>
              <a:t>項 分別的</a:t>
            </a:r>
            <a:r>
              <a:rPr lang="en-US" altLang="zh-TW" dirty="0"/>
              <a:t>frequency</a:t>
            </a:r>
          </a:p>
          <a:p>
            <a:endParaRPr lang="en-US" altLang="zh-TW" dirty="0"/>
          </a:p>
          <a:p>
            <a:r>
              <a:rPr lang="zh-TW" altLang="en-US" dirty="0"/>
              <a:t>垂直風切</a:t>
            </a:r>
            <a:r>
              <a:rPr lang="en-US" altLang="zh-TW" dirty="0"/>
              <a:t>(</a:t>
            </a:r>
            <a:r>
              <a:rPr lang="zh-TW" altLang="en-US" dirty="0"/>
              <a:t>藍色</a:t>
            </a:r>
            <a:r>
              <a:rPr lang="en-US" altLang="zh-TW" dirty="0"/>
              <a:t>) </a:t>
            </a:r>
            <a:r>
              <a:rPr lang="zh-TW" altLang="en-US" dirty="0"/>
              <a:t>分布最廣</a:t>
            </a:r>
            <a:r>
              <a:rPr lang="en-US" altLang="zh-TW" dirty="0"/>
              <a:t>,</a:t>
            </a:r>
            <a:r>
              <a:rPr lang="zh-TW" altLang="en-US" dirty="0"/>
              <a:t> 也占了</a:t>
            </a:r>
            <a:r>
              <a:rPr lang="en-US" altLang="zh-TW" dirty="0"/>
              <a:t>cost function</a:t>
            </a:r>
            <a:r>
              <a:rPr lang="zh-TW" altLang="en-US" dirty="0"/>
              <a:t>量值中的最大部分 尤其是西太</a:t>
            </a:r>
            <a:endParaRPr lang="en-US" altLang="zh-TW" dirty="0"/>
          </a:p>
          <a:p>
            <a:r>
              <a:rPr lang="zh-TW" altLang="en-US" dirty="0"/>
              <a:t>而此圖亦顯示出  要找到跟</a:t>
            </a:r>
            <a:r>
              <a:rPr lang="en-US" altLang="zh-TW" dirty="0"/>
              <a:t>RI</a:t>
            </a:r>
            <a:r>
              <a:rPr lang="zh-TW" altLang="en-US" dirty="0"/>
              <a:t>個案具有相同</a:t>
            </a:r>
            <a:r>
              <a:rPr lang="en-US" altLang="zh-TW" dirty="0"/>
              <a:t>VWS</a:t>
            </a:r>
            <a:r>
              <a:rPr lang="zh-TW" altLang="en-US" dirty="0"/>
              <a:t>變化的</a:t>
            </a:r>
            <a:r>
              <a:rPr lang="en-US" altLang="zh-TW" dirty="0"/>
              <a:t>SI</a:t>
            </a:r>
            <a:r>
              <a:rPr lang="zh-TW" altLang="en-US" dirty="0"/>
              <a:t>個案最為困難</a:t>
            </a:r>
          </a:p>
        </p:txBody>
      </p:sp>
      <p:sp>
        <p:nvSpPr>
          <p:cNvPr id="4" name="投影片編號版面配置區 3"/>
          <p:cNvSpPr>
            <a:spLocks noGrp="1"/>
          </p:cNvSpPr>
          <p:nvPr>
            <p:ph type="sldNum" sz="quarter" idx="5"/>
          </p:nvPr>
        </p:nvSpPr>
        <p:spPr/>
        <p:txBody>
          <a:bodyPr/>
          <a:lstStyle/>
          <a:p>
            <a:fld id="{5DC0B01C-B660-4086-AFD0-1DFE01C7A142}" type="slidenum">
              <a:rPr lang="zh-TW" altLang="en-US" smtClean="0"/>
              <a:t>15</a:t>
            </a:fld>
            <a:endParaRPr lang="zh-TW" altLang="en-US"/>
          </a:p>
        </p:txBody>
      </p:sp>
    </p:spTree>
    <p:extLst>
      <p:ext uri="{BB962C8B-B14F-4D97-AF65-F5344CB8AC3E}">
        <p14:creationId xmlns:p14="http://schemas.microsoft.com/office/powerpoint/2010/main" val="3858621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由圖可見 不管事北大西洋或是西太</a:t>
            </a:r>
            <a:endParaRPr lang="en-US" altLang="zh-TW" dirty="0"/>
          </a:p>
          <a:p>
            <a:r>
              <a:rPr lang="en-US" altLang="zh-TW" dirty="0"/>
              <a:t>RI</a:t>
            </a:r>
            <a:r>
              <a:rPr lang="zh-TW" altLang="en-US" dirty="0"/>
              <a:t>跟</a:t>
            </a:r>
            <a:r>
              <a:rPr lang="en-US" altLang="zh-TW" dirty="0"/>
              <a:t>SI</a:t>
            </a:r>
            <a:r>
              <a:rPr lang="zh-TW" altLang="en-US" dirty="0"/>
              <a:t>颱風 </a:t>
            </a:r>
            <a:r>
              <a:rPr lang="en-US" altLang="zh-TW" dirty="0"/>
              <a:t>RI SI</a:t>
            </a:r>
            <a:r>
              <a:rPr lang="zh-TW" altLang="en-US" dirty="0"/>
              <a:t>前後 的垂直風切 </a:t>
            </a:r>
            <a:r>
              <a:rPr lang="en-US" altLang="zh-TW" dirty="0"/>
              <a:t>MPI</a:t>
            </a:r>
            <a:r>
              <a:rPr lang="zh-TW" altLang="en-US" dirty="0"/>
              <a:t>其實都差不多</a:t>
            </a:r>
            <a:endParaRPr lang="en-US" altLang="zh-TW" dirty="0"/>
          </a:p>
          <a:p>
            <a:endParaRPr lang="en-US" altLang="zh-TW" dirty="0"/>
          </a:p>
          <a:p>
            <a:r>
              <a:rPr lang="zh-TW" altLang="en-US" dirty="0"/>
              <a:t>在增強前</a:t>
            </a:r>
            <a:r>
              <a:rPr lang="en-US" altLang="zh-TW" dirty="0"/>
              <a:t>RI</a:t>
            </a:r>
            <a:r>
              <a:rPr lang="zh-TW" altLang="en-US" dirty="0"/>
              <a:t>的強度略略高於</a:t>
            </a:r>
            <a:r>
              <a:rPr lang="en-US" altLang="zh-TW" dirty="0"/>
              <a:t>SI</a:t>
            </a:r>
          </a:p>
          <a:p>
            <a:r>
              <a:rPr lang="zh-TW" altLang="en-US" dirty="0"/>
              <a:t>但增強後</a:t>
            </a:r>
            <a:r>
              <a:rPr lang="en-US" altLang="zh-TW" dirty="0"/>
              <a:t>RI</a:t>
            </a:r>
            <a:r>
              <a:rPr lang="zh-TW" altLang="en-US" dirty="0"/>
              <a:t>個案</a:t>
            </a:r>
            <a:r>
              <a:rPr lang="en-US" altLang="zh-TW" dirty="0"/>
              <a:t>&gt;MPI</a:t>
            </a:r>
          </a:p>
          <a:p>
            <a:endParaRPr lang="en-US" altLang="zh-TW" dirty="0"/>
          </a:p>
          <a:p>
            <a:r>
              <a:rPr lang="zh-TW" altLang="en-US" dirty="0"/>
              <a:t>同時發現甚至增強 </a:t>
            </a:r>
            <a:r>
              <a:rPr lang="en-US" altLang="zh-TW" dirty="0"/>
              <a:t>onset</a:t>
            </a:r>
            <a:r>
              <a:rPr lang="zh-TW" altLang="en-US" dirty="0"/>
              <a:t>之前 </a:t>
            </a:r>
            <a:r>
              <a:rPr lang="en-US" altLang="zh-TW" dirty="0"/>
              <a:t>12</a:t>
            </a:r>
            <a:r>
              <a:rPr lang="zh-TW" altLang="en-US" dirty="0"/>
              <a:t>小時 </a:t>
            </a:r>
            <a:r>
              <a:rPr lang="en-US" altLang="zh-TW" dirty="0"/>
              <a:t>SI</a:t>
            </a:r>
            <a:r>
              <a:rPr lang="zh-TW" altLang="en-US" dirty="0"/>
              <a:t>的增強速率略大一點</a:t>
            </a:r>
          </a:p>
        </p:txBody>
      </p:sp>
      <p:sp>
        <p:nvSpPr>
          <p:cNvPr id="4" name="投影片編號版面配置區 3"/>
          <p:cNvSpPr>
            <a:spLocks noGrp="1"/>
          </p:cNvSpPr>
          <p:nvPr>
            <p:ph type="sldNum" sz="quarter" idx="5"/>
          </p:nvPr>
        </p:nvSpPr>
        <p:spPr/>
        <p:txBody>
          <a:bodyPr/>
          <a:lstStyle/>
          <a:p>
            <a:fld id="{2D6224D1-D123-4E1D-A579-605AEB0F67A5}" type="slidenum">
              <a:rPr lang="zh-TW" altLang="en-US" smtClean="0"/>
              <a:t>16</a:t>
            </a:fld>
            <a:endParaRPr lang="zh-TW" altLang="en-US"/>
          </a:p>
        </p:txBody>
      </p:sp>
    </p:spTree>
    <p:extLst>
      <p:ext uri="{BB962C8B-B14F-4D97-AF65-F5344CB8AC3E}">
        <p14:creationId xmlns:p14="http://schemas.microsoft.com/office/powerpoint/2010/main" val="3304017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這邊探討近地面的一些通量</a:t>
            </a:r>
            <a:endParaRPr lang="en-US" altLang="zh-TW" dirty="0"/>
          </a:p>
          <a:p>
            <a:r>
              <a:rPr lang="zh-TW" altLang="en-US" dirty="0"/>
              <a:t>而由於 </a:t>
            </a:r>
            <a:r>
              <a:rPr lang="en-US" altLang="zh-TW" dirty="0"/>
              <a:t>surface LF &gt;&gt;</a:t>
            </a:r>
            <a:r>
              <a:rPr lang="zh-TW" altLang="en-US" dirty="0"/>
              <a:t> 可感熱通量 而占了大部分 </a:t>
            </a:r>
            <a:r>
              <a:rPr lang="en-US" altLang="zh-TW" dirty="0"/>
              <a:t>enthalpy flux</a:t>
            </a:r>
          </a:p>
          <a:p>
            <a:r>
              <a:rPr lang="zh-TW" altLang="en-US" dirty="0"/>
              <a:t>這邊主要關注 </a:t>
            </a:r>
            <a:r>
              <a:rPr lang="en-US" altLang="zh-TW" dirty="0"/>
              <a:t>LF</a:t>
            </a:r>
          </a:p>
          <a:p>
            <a:endParaRPr lang="en-US" altLang="zh-TW" dirty="0"/>
          </a:p>
          <a:p>
            <a:r>
              <a:rPr lang="zh-TW" altLang="en-US" dirty="0"/>
              <a:t>而在大多數時間  </a:t>
            </a:r>
            <a:r>
              <a:rPr lang="en-US" altLang="zh-TW" dirty="0"/>
              <a:t>mean LHF</a:t>
            </a:r>
            <a:r>
              <a:rPr lang="zh-TW" altLang="en-US" dirty="0"/>
              <a:t> 風切左側都較大</a:t>
            </a:r>
            <a:endParaRPr lang="en-US" altLang="zh-TW" dirty="0"/>
          </a:p>
          <a:p>
            <a:r>
              <a:rPr lang="zh-TW" altLang="en-US" dirty="0"/>
              <a:t>而</a:t>
            </a:r>
            <a:r>
              <a:rPr lang="en-US" altLang="zh-TW" dirty="0"/>
              <a:t>RI</a:t>
            </a:r>
            <a:r>
              <a:rPr lang="zh-TW" altLang="en-US" dirty="0"/>
              <a:t>的颱風在各象限都有較大</a:t>
            </a:r>
            <a:r>
              <a:rPr lang="en-US" altLang="zh-TW" dirty="0"/>
              <a:t>(</a:t>
            </a:r>
            <a:r>
              <a:rPr lang="zh-TW" altLang="en-US" dirty="0"/>
              <a:t>紅</a:t>
            </a:r>
            <a:r>
              <a:rPr lang="en-US" altLang="zh-TW" dirty="0"/>
              <a:t>)</a:t>
            </a:r>
            <a:r>
              <a:rPr lang="zh-TW" altLang="en-US" dirty="0"/>
              <a:t>的</a:t>
            </a:r>
            <a:r>
              <a:rPr lang="en-US" altLang="zh-TW" dirty="0"/>
              <a:t>LHF </a:t>
            </a:r>
            <a:r>
              <a:rPr lang="zh-TW" altLang="en-US" dirty="0"/>
              <a:t> 在</a:t>
            </a:r>
            <a:r>
              <a:rPr lang="en-US" altLang="zh-TW" dirty="0"/>
              <a:t>400</a:t>
            </a:r>
            <a:r>
              <a:rPr lang="zh-TW" altLang="en-US" dirty="0"/>
              <a:t>公里內大多數具有統計顯著性 尤其在</a:t>
            </a:r>
            <a:r>
              <a:rPr lang="en-US" altLang="zh-TW" dirty="0"/>
              <a:t>200</a:t>
            </a:r>
            <a:r>
              <a:rPr lang="zh-TW" altLang="en-US" dirty="0"/>
              <a:t>公里內更顯著</a:t>
            </a:r>
            <a:endParaRPr lang="en-US" altLang="zh-TW" dirty="0"/>
          </a:p>
          <a:p>
            <a:endParaRPr lang="en-US" altLang="zh-TW" dirty="0"/>
          </a:p>
          <a:p>
            <a:r>
              <a:rPr lang="zh-TW" altLang="en-US" dirty="0"/>
              <a:t>而在增強開始前  </a:t>
            </a:r>
            <a:r>
              <a:rPr lang="en-US" altLang="zh-TW" dirty="0"/>
              <a:t>LHF</a:t>
            </a:r>
            <a:r>
              <a:rPr lang="zh-TW" altLang="en-US" dirty="0"/>
              <a:t>差異較大的地方</a:t>
            </a:r>
            <a:r>
              <a:rPr lang="en-US" altLang="zh-TW" dirty="0"/>
              <a:t>(</a:t>
            </a:r>
            <a:r>
              <a:rPr lang="zh-TW" altLang="en-US" dirty="0"/>
              <a:t>較紅</a:t>
            </a:r>
            <a:r>
              <a:rPr lang="en-US" altLang="zh-TW" dirty="0"/>
              <a:t>)</a:t>
            </a:r>
            <a:r>
              <a:rPr lang="zh-TW" altLang="en-US" dirty="0"/>
              <a:t>落在左側 尤其</a:t>
            </a:r>
            <a:r>
              <a:rPr lang="en-US" altLang="zh-TW" dirty="0"/>
              <a:t>200</a:t>
            </a:r>
            <a:r>
              <a:rPr lang="zh-TW" altLang="en-US" dirty="0"/>
              <a:t>公里內</a:t>
            </a:r>
            <a:endParaRPr lang="en-US" altLang="zh-TW" dirty="0"/>
          </a:p>
          <a:p>
            <a:r>
              <a:rPr lang="zh-TW" altLang="en-US" dirty="0"/>
              <a:t>而在增強開始後則擴到所有現象 </a:t>
            </a:r>
            <a:r>
              <a:rPr lang="en-US" altLang="zh-TW" dirty="0"/>
              <a:t>200</a:t>
            </a:r>
            <a:r>
              <a:rPr lang="zh-TW" altLang="en-US" dirty="0"/>
              <a:t>公里內</a:t>
            </a:r>
            <a:endParaRPr lang="en-US" altLang="zh-TW" dirty="0"/>
          </a:p>
        </p:txBody>
      </p:sp>
      <p:sp>
        <p:nvSpPr>
          <p:cNvPr id="4" name="投影片編號版面配置區 3"/>
          <p:cNvSpPr>
            <a:spLocks noGrp="1"/>
          </p:cNvSpPr>
          <p:nvPr>
            <p:ph type="sldNum" sz="quarter" idx="5"/>
          </p:nvPr>
        </p:nvSpPr>
        <p:spPr/>
        <p:txBody>
          <a:bodyPr/>
          <a:lstStyle/>
          <a:p>
            <a:fld id="{5DC0B01C-B660-4086-AFD0-1DFE01C7A142}" type="slidenum">
              <a:rPr lang="zh-TW" altLang="en-US" smtClean="0"/>
              <a:t>18</a:t>
            </a:fld>
            <a:endParaRPr lang="zh-TW" altLang="en-US"/>
          </a:p>
        </p:txBody>
      </p:sp>
    </p:spTree>
    <p:extLst>
      <p:ext uri="{BB962C8B-B14F-4D97-AF65-F5344CB8AC3E}">
        <p14:creationId xmlns:p14="http://schemas.microsoft.com/office/powerpoint/2010/main" val="3317132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RI</a:t>
            </a:r>
            <a:r>
              <a:rPr lang="zh-TW" altLang="en-US" dirty="0"/>
              <a:t>的颱風在增強前就有較大的</a:t>
            </a:r>
            <a:r>
              <a:rPr lang="en-US" altLang="zh-TW" dirty="0"/>
              <a:t>LHF</a:t>
            </a:r>
          </a:p>
          <a:p>
            <a:r>
              <a:rPr lang="zh-TW" altLang="en-US" dirty="0"/>
              <a:t>且增強開始後 </a:t>
            </a:r>
            <a:r>
              <a:rPr lang="en-US" altLang="zh-TW" dirty="0"/>
              <a:t>LHF</a:t>
            </a:r>
            <a:r>
              <a:rPr lang="zh-TW" altLang="en-US" dirty="0"/>
              <a:t>的軸對稱性開始增加</a:t>
            </a:r>
            <a:endParaRPr lang="en-US" altLang="zh-TW" dirty="0"/>
          </a:p>
          <a:p>
            <a:endParaRPr lang="en-US" altLang="zh-TW" dirty="0"/>
          </a:p>
          <a:p>
            <a:r>
              <a:rPr lang="zh-TW" altLang="en-US" dirty="0"/>
              <a:t>過去研究指出下沖流帶入低相當位溫至左側或上風切處而</a:t>
            </a:r>
            <a:r>
              <a:rPr lang="en-US" altLang="zh-TW" dirty="0"/>
              <a:t>,</a:t>
            </a:r>
            <a:r>
              <a:rPr lang="zh-TW" altLang="en-US" dirty="0"/>
              <a:t>而風切左側 的通量增加 可克服前述對於颱風增強的負面作用</a:t>
            </a:r>
          </a:p>
        </p:txBody>
      </p:sp>
      <p:sp>
        <p:nvSpPr>
          <p:cNvPr id="4" name="投影片編號版面配置區 3"/>
          <p:cNvSpPr>
            <a:spLocks noGrp="1"/>
          </p:cNvSpPr>
          <p:nvPr>
            <p:ph type="sldNum" sz="quarter" idx="5"/>
          </p:nvPr>
        </p:nvSpPr>
        <p:spPr/>
        <p:txBody>
          <a:bodyPr/>
          <a:lstStyle/>
          <a:p>
            <a:fld id="{5DC0B01C-B660-4086-AFD0-1DFE01C7A142}" type="slidenum">
              <a:rPr lang="zh-TW" altLang="en-US" smtClean="0"/>
              <a:t>19</a:t>
            </a:fld>
            <a:endParaRPr lang="zh-TW" altLang="en-US"/>
          </a:p>
        </p:txBody>
      </p:sp>
    </p:spTree>
    <p:extLst>
      <p:ext uri="{BB962C8B-B14F-4D97-AF65-F5344CB8AC3E}">
        <p14:creationId xmlns:p14="http://schemas.microsoft.com/office/powerpoint/2010/main" val="2917711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至於西北太平洋也是有類似的結果</a:t>
            </a:r>
            <a:endParaRPr lang="en-US" altLang="zh-TW" dirty="0"/>
          </a:p>
          <a:p>
            <a:endParaRPr lang="en-US" altLang="zh-TW" dirty="0"/>
          </a:p>
          <a:p>
            <a:r>
              <a:rPr lang="zh-TW" altLang="en-US" dirty="0"/>
              <a:t>通量大值在左側</a:t>
            </a:r>
            <a:endParaRPr lang="en-US" altLang="zh-TW" dirty="0"/>
          </a:p>
          <a:p>
            <a:r>
              <a:rPr lang="zh-TW" altLang="en-US" dirty="0"/>
              <a:t>同時</a:t>
            </a:r>
            <a:r>
              <a:rPr lang="en-US" altLang="zh-TW" dirty="0"/>
              <a:t>RI</a:t>
            </a:r>
            <a:r>
              <a:rPr lang="zh-TW" altLang="en-US" dirty="0"/>
              <a:t>的颱風在中心四百公里內有顯著較大的量值</a:t>
            </a:r>
            <a:endParaRPr lang="en-US" altLang="zh-TW" dirty="0"/>
          </a:p>
          <a:p>
            <a:endParaRPr lang="en-US" altLang="zh-TW" dirty="0"/>
          </a:p>
          <a:p>
            <a:r>
              <a:rPr lang="zh-TW" altLang="en-US" dirty="0"/>
              <a:t>增強前紅色較大的值在左側</a:t>
            </a:r>
            <a:endParaRPr lang="en-US" altLang="zh-TW" dirty="0"/>
          </a:p>
          <a:p>
            <a:r>
              <a:rPr lang="zh-TW" altLang="en-US" dirty="0"/>
              <a:t>然而增強後在上風切處及右側</a:t>
            </a:r>
            <a:r>
              <a:rPr lang="en-US" altLang="zh-TW" dirty="0">
                <a:sym typeface="Wingdings" panose="05000000000000000000" pitchFamily="2" charset="2"/>
              </a:rPr>
              <a:t></a:t>
            </a:r>
            <a:r>
              <a:rPr lang="zh-TW" altLang="en-US" dirty="0">
                <a:sym typeface="Wingdings" panose="05000000000000000000" pitchFamily="2" charset="2"/>
              </a:rPr>
              <a:t>表示</a:t>
            </a:r>
            <a:r>
              <a:rPr lang="en-US" altLang="zh-TW" dirty="0">
                <a:sym typeface="Wingdings" panose="05000000000000000000" pitchFamily="2" charset="2"/>
              </a:rPr>
              <a:t>RI</a:t>
            </a:r>
            <a:r>
              <a:rPr lang="zh-TW" altLang="en-US" dirty="0">
                <a:sym typeface="Wingdings" panose="05000000000000000000" pitchFamily="2" charset="2"/>
              </a:rPr>
              <a:t>颱風有更佳的對稱性</a:t>
            </a:r>
            <a:r>
              <a:rPr lang="en-US" altLang="zh-TW" dirty="0">
                <a:sym typeface="Wingdings" panose="05000000000000000000" pitchFamily="2" charset="2"/>
              </a:rPr>
              <a:t>(</a:t>
            </a:r>
            <a:r>
              <a:rPr lang="zh-TW" altLang="en-US" dirty="0">
                <a:sym typeface="Wingdings" panose="05000000000000000000" pitchFamily="2" charset="2"/>
              </a:rPr>
              <a:t>因為右側有明顯較大的量值</a:t>
            </a:r>
            <a:r>
              <a:rPr lang="en-US" altLang="zh-TW" dirty="0">
                <a:sym typeface="Wingdings" panose="05000000000000000000" pitchFamily="2" charset="2"/>
              </a:rPr>
              <a:t>,</a:t>
            </a:r>
            <a:r>
              <a:rPr lang="zh-TW" altLang="en-US" dirty="0">
                <a:sym typeface="Wingdings" panose="05000000000000000000" pitchFamily="2" charset="2"/>
              </a:rPr>
              <a:t>而整體平均大值在左側</a:t>
            </a:r>
            <a:r>
              <a:rPr lang="en-US" altLang="zh-TW" dirty="0">
                <a:sym typeface="Wingdings" panose="05000000000000000000" pitchFamily="2" charset="2"/>
              </a:rPr>
              <a:t>)</a:t>
            </a:r>
            <a:endParaRPr lang="zh-TW" altLang="en-US" dirty="0"/>
          </a:p>
        </p:txBody>
      </p:sp>
      <p:sp>
        <p:nvSpPr>
          <p:cNvPr id="4" name="投影片編號版面配置區 3"/>
          <p:cNvSpPr>
            <a:spLocks noGrp="1"/>
          </p:cNvSpPr>
          <p:nvPr>
            <p:ph type="sldNum" sz="quarter" idx="5"/>
          </p:nvPr>
        </p:nvSpPr>
        <p:spPr/>
        <p:txBody>
          <a:bodyPr/>
          <a:lstStyle/>
          <a:p>
            <a:fld id="{5DC0B01C-B660-4086-AFD0-1DFE01C7A142}" type="slidenum">
              <a:rPr lang="zh-TW" altLang="en-US" smtClean="0"/>
              <a:t>20</a:t>
            </a:fld>
            <a:endParaRPr lang="zh-TW" altLang="en-US"/>
          </a:p>
        </p:txBody>
      </p:sp>
    </p:spTree>
    <p:extLst>
      <p:ext uri="{BB962C8B-B14F-4D97-AF65-F5344CB8AC3E}">
        <p14:creationId xmlns:p14="http://schemas.microsoft.com/office/powerpoint/2010/main" val="1689472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而</a:t>
            </a:r>
            <a:r>
              <a:rPr lang="en-US" altLang="zh-TW" dirty="0"/>
              <a:t>LHF</a:t>
            </a:r>
            <a:r>
              <a:rPr lang="zh-TW" altLang="en-US" dirty="0"/>
              <a:t>的差異可能是由由於海氣之間的水氣差或是地表風差異所導致</a:t>
            </a:r>
            <a:endParaRPr lang="en-US" altLang="zh-TW" dirty="0"/>
          </a:p>
          <a:p>
            <a:endParaRPr lang="en-US" altLang="zh-TW" dirty="0"/>
          </a:p>
          <a:p>
            <a:r>
              <a:rPr lang="zh-TW" altLang="en-US" dirty="0"/>
              <a:t>而水氣的差異缺乏統計顯著性 作者就沒秀</a:t>
            </a:r>
            <a:endParaRPr lang="en-US" altLang="zh-TW" dirty="0"/>
          </a:p>
          <a:p>
            <a:endParaRPr lang="en-US" altLang="zh-TW" dirty="0"/>
          </a:p>
          <a:p>
            <a:r>
              <a:rPr lang="zh-TW" altLang="en-US" dirty="0"/>
              <a:t>在</a:t>
            </a:r>
            <a:r>
              <a:rPr lang="en-US" altLang="zh-TW" dirty="0"/>
              <a:t>-12</a:t>
            </a:r>
            <a:r>
              <a:rPr lang="zh-TW" altLang="en-US" dirty="0"/>
              <a:t>小時到</a:t>
            </a:r>
            <a:r>
              <a:rPr lang="en-US" altLang="zh-TW" dirty="0"/>
              <a:t>onset</a:t>
            </a:r>
            <a:r>
              <a:rPr lang="zh-TW" altLang="en-US" dirty="0"/>
              <a:t>時 雖然差距小 但卻具有統計顯著性</a:t>
            </a:r>
            <a:endParaRPr lang="en-US" altLang="zh-TW" dirty="0"/>
          </a:p>
          <a:p>
            <a:endParaRPr lang="en-US" altLang="zh-TW" dirty="0"/>
          </a:p>
          <a:p>
            <a:r>
              <a:rPr lang="zh-TW" altLang="en-US" dirty="0"/>
              <a:t>一開始 </a:t>
            </a:r>
            <a:r>
              <a:rPr lang="en-US" altLang="zh-TW" dirty="0"/>
              <a:t>-12~0 </a:t>
            </a:r>
            <a:r>
              <a:rPr lang="zh-TW" altLang="en-US" dirty="0"/>
              <a:t>主要在</a:t>
            </a:r>
            <a:r>
              <a:rPr lang="en-US" altLang="zh-TW" dirty="0"/>
              <a:t>DSR </a:t>
            </a:r>
          </a:p>
          <a:p>
            <a:r>
              <a:rPr lang="zh-TW" altLang="en-US" dirty="0"/>
              <a:t>而颱風移動速度跟方向並無顯著差異</a:t>
            </a:r>
            <a:r>
              <a:rPr lang="en-US" altLang="zh-TW" dirty="0"/>
              <a:t>(RI</a:t>
            </a:r>
            <a:r>
              <a:rPr lang="zh-TW" altLang="en-US" dirty="0"/>
              <a:t>跟</a:t>
            </a:r>
            <a:r>
              <a:rPr lang="en-US" altLang="zh-TW" dirty="0"/>
              <a:t>SI</a:t>
            </a:r>
            <a:r>
              <a:rPr lang="zh-TW" altLang="en-US" dirty="0"/>
              <a:t>之間</a:t>
            </a:r>
            <a:r>
              <a:rPr lang="en-US" altLang="zh-TW" dirty="0"/>
              <a:t>)</a:t>
            </a:r>
            <a:r>
              <a:rPr lang="zh-TW" altLang="en-US" dirty="0"/>
              <a:t> 在</a:t>
            </a:r>
            <a:r>
              <a:rPr lang="en-US" altLang="zh-TW" dirty="0"/>
              <a:t>-12 </a:t>
            </a:r>
            <a:r>
              <a:rPr lang="zh-TW" altLang="en-US" dirty="0"/>
              <a:t>跟</a:t>
            </a:r>
            <a:r>
              <a:rPr lang="en-US" altLang="zh-TW" dirty="0"/>
              <a:t>-6HR</a:t>
            </a:r>
          </a:p>
          <a:p>
            <a:r>
              <a:rPr lang="zh-TW" altLang="en-US" dirty="0"/>
              <a:t>因此這並非是導致風速差距的主因</a:t>
            </a:r>
            <a:endParaRPr lang="en-US" altLang="zh-TW" dirty="0"/>
          </a:p>
        </p:txBody>
      </p:sp>
      <p:sp>
        <p:nvSpPr>
          <p:cNvPr id="4" name="投影片編號版面配置區 3"/>
          <p:cNvSpPr>
            <a:spLocks noGrp="1"/>
          </p:cNvSpPr>
          <p:nvPr>
            <p:ph type="sldNum" sz="quarter" idx="5"/>
          </p:nvPr>
        </p:nvSpPr>
        <p:spPr/>
        <p:txBody>
          <a:bodyPr/>
          <a:lstStyle/>
          <a:p>
            <a:fld id="{5DC0B01C-B660-4086-AFD0-1DFE01C7A142}" type="slidenum">
              <a:rPr lang="zh-TW" altLang="en-US" smtClean="0"/>
              <a:t>21</a:t>
            </a:fld>
            <a:endParaRPr lang="zh-TW" altLang="en-US"/>
          </a:p>
        </p:txBody>
      </p:sp>
    </p:spTree>
    <p:extLst>
      <p:ext uri="{BB962C8B-B14F-4D97-AF65-F5344CB8AC3E}">
        <p14:creationId xmlns:p14="http://schemas.microsoft.com/office/powerpoint/2010/main" val="4069030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地表可感熱通量這裡沒有探討</a:t>
            </a:r>
            <a:endParaRPr lang="en-US" altLang="zh-TW" dirty="0"/>
          </a:p>
          <a:p>
            <a:r>
              <a:rPr lang="zh-TW" altLang="en-US" dirty="0"/>
              <a:t>因為整體地表</a:t>
            </a:r>
            <a:r>
              <a:rPr lang="en-US" altLang="zh-TW" dirty="0"/>
              <a:t>enthalpy</a:t>
            </a:r>
            <a:r>
              <a:rPr lang="zh-TW" altLang="en-US" dirty="0"/>
              <a:t>的通量是由潛熱通量主導</a:t>
            </a:r>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22</a:t>
            </a:fld>
            <a:endParaRPr lang="zh-TW" altLang="en-US"/>
          </a:p>
        </p:txBody>
      </p:sp>
    </p:spTree>
    <p:extLst>
      <p:ext uri="{BB962C8B-B14F-4D97-AF65-F5344CB8AC3E}">
        <p14:creationId xmlns:p14="http://schemas.microsoft.com/office/powerpoint/2010/main" val="3549833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而</a:t>
            </a:r>
            <a:r>
              <a:rPr lang="en-US" altLang="zh-TW" dirty="0"/>
              <a:t>LHF</a:t>
            </a:r>
            <a:r>
              <a:rPr lang="zh-TW" altLang="en-US" dirty="0"/>
              <a:t>跟 </a:t>
            </a:r>
            <a:r>
              <a:rPr lang="en-US" altLang="zh-TW" dirty="0"/>
              <a:t>10</a:t>
            </a:r>
            <a:r>
              <a:rPr lang="zh-TW" altLang="en-US" dirty="0"/>
              <a:t>米 正差值</a:t>
            </a:r>
            <a:r>
              <a:rPr lang="en-US" altLang="zh-TW" dirty="0"/>
              <a:t>(</a:t>
            </a:r>
            <a:r>
              <a:rPr lang="zh-TW" altLang="en-US" dirty="0"/>
              <a:t>紅色區域</a:t>
            </a:r>
            <a:r>
              <a:rPr lang="en-US" altLang="zh-TW" dirty="0"/>
              <a:t>)</a:t>
            </a:r>
            <a:r>
              <a:rPr lang="zh-TW" altLang="en-US" dirty="0"/>
              <a:t> 大部分是重疊的</a:t>
            </a:r>
            <a:endParaRPr lang="en-US" altLang="zh-TW" dirty="0"/>
          </a:p>
          <a:p>
            <a:endParaRPr lang="en-US" altLang="zh-TW" dirty="0"/>
          </a:p>
          <a:p>
            <a:r>
              <a:rPr lang="zh-TW" altLang="en-US" dirty="0"/>
              <a:t>然而在</a:t>
            </a:r>
            <a:r>
              <a:rPr lang="en-US" altLang="zh-TW" dirty="0"/>
              <a:t>-12H</a:t>
            </a:r>
            <a:r>
              <a:rPr lang="zh-TW" altLang="en-US" dirty="0"/>
              <a:t>的時候  </a:t>
            </a:r>
            <a:r>
              <a:rPr lang="en-US" altLang="zh-TW" dirty="0"/>
              <a:t>10</a:t>
            </a:r>
            <a:r>
              <a:rPr lang="zh-TW" altLang="en-US" dirty="0"/>
              <a:t>米風正差值在下風切處</a:t>
            </a:r>
            <a:endParaRPr lang="en-US" altLang="zh-TW" dirty="0"/>
          </a:p>
          <a:p>
            <a:r>
              <a:rPr lang="zh-TW" altLang="en-US" dirty="0"/>
              <a:t>而</a:t>
            </a:r>
            <a:r>
              <a:rPr lang="en-US" altLang="zh-TW" dirty="0"/>
              <a:t>LHF</a:t>
            </a:r>
            <a:r>
              <a:rPr lang="zh-TW" altLang="en-US" dirty="0"/>
              <a:t>則是在風切左側</a:t>
            </a:r>
            <a:endParaRPr lang="en-US" altLang="zh-TW" dirty="0"/>
          </a:p>
          <a:p>
            <a:r>
              <a:rPr lang="zh-TW" altLang="en-US" dirty="0"/>
              <a:t>而</a:t>
            </a:r>
            <a:r>
              <a:rPr lang="en-US" altLang="zh-TW" dirty="0"/>
              <a:t>-6H</a:t>
            </a:r>
            <a:r>
              <a:rPr lang="zh-TW" altLang="en-US" dirty="0"/>
              <a:t> </a:t>
            </a:r>
            <a:r>
              <a:rPr lang="en-US" altLang="zh-TW" dirty="0"/>
              <a:t>10</a:t>
            </a:r>
            <a:r>
              <a:rPr lang="zh-TW" altLang="en-US" dirty="0"/>
              <a:t>米風 主要在</a:t>
            </a:r>
            <a:r>
              <a:rPr lang="en-US" altLang="zh-TW" dirty="0"/>
              <a:t>DSR</a:t>
            </a:r>
          </a:p>
          <a:p>
            <a:r>
              <a:rPr lang="zh-TW" altLang="en-US" dirty="0"/>
              <a:t>而</a:t>
            </a:r>
            <a:r>
              <a:rPr lang="en-US" altLang="zh-TW" dirty="0"/>
              <a:t>LHF</a:t>
            </a:r>
            <a:r>
              <a:rPr lang="zh-TW" altLang="en-US" dirty="0"/>
              <a:t>在左側跟上風切處 </a:t>
            </a:r>
            <a:endParaRPr lang="en-US" altLang="zh-TW" dirty="0"/>
          </a:p>
          <a:p>
            <a:endParaRPr lang="en-US" altLang="zh-TW" dirty="0"/>
          </a:p>
          <a:p>
            <a:r>
              <a:rPr lang="zh-TW" altLang="en-US" dirty="0"/>
              <a:t>代表了 在增強開始前 可能有些非線性的交互作用</a:t>
            </a:r>
            <a:endParaRPr lang="en-US" altLang="zh-TW" dirty="0"/>
          </a:p>
          <a:p>
            <a:r>
              <a:rPr lang="zh-TW" altLang="en-US" dirty="0"/>
              <a:t>導致</a:t>
            </a:r>
            <a:r>
              <a:rPr lang="en-US" altLang="zh-TW" dirty="0"/>
              <a:t>RI</a:t>
            </a:r>
            <a:r>
              <a:rPr lang="zh-TW" altLang="en-US" dirty="0"/>
              <a:t>颱風</a:t>
            </a:r>
            <a:r>
              <a:rPr lang="en-US" altLang="zh-TW" dirty="0"/>
              <a:t>LHF</a:t>
            </a:r>
            <a:r>
              <a:rPr lang="zh-TW" altLang="en-US" dirty="0"/>
              <a:t>在左側還有上風切處 有較大量值</a:t>
            </a:r>
            <a:endParaRPr lang="en-US" altLang="zh-TW" dirty="0"/>
          </a:p>
          <a:p>
            <a:endParaRPr lang="en-US" altLang="zh-TW" dirty="0"/>
          </a:p>
          <a:p>
            <a:r>
              <a:rPr lang="zh-TW" altLang="en-US" dirty="0"/>
              <a:t>而在</a:t>
            </a:r>
            <a:r>
              <a:rPr lang="en-US" altLang="zh-TW" dirty="0"/>
              <a:t>6H</a:t>
            </a:r>
            <a:r>
              <a:rPr lang="zh-TW" altLang="en-US" dirty="0"/>
              <a:t>之後 </a:t>
            </a:r>
            <a:r>
              <a:rPr lang="en-US" altLang="zh-TW" dirty="0"/>
              <a:t>LHF</a:t>
            </a:r>
            <a:r>
              <a:rPr lang="zh-TW" altLang="en-US" dirty="0"/>
              <a:t>跟</a:t>
            </a:r>
            <a:r>
              <a:rPr lang="en-US" altLang="zh-TW" dirty="0"/>
              <a:t>10</a:t>
            </a:r>
            <a:r>
              <a:rPr lang="zh-TW" altLang="en-US" dirty="0"/>
              <a:t>米風 則大致重合</a:t>
            </a:r>
            <a:endParaRPr lang="en-US" altLang="zh-TW" dirty="0"/>
          </a:p>
        </p:txBody>
      </p:sp>
      <p:sp>
        <p:nvSpPr>
          <p:cNvPr id="4" name="投影片編號版面配置區 3"/>
          <p:cNvSpPr>
            <a:spLocks noGrp="1"/>
          </p:cNvSpPr>
          <p:nvPr>
            <p:ph type="sldNum" sz="quarter" idx="5"/>
          </p:nvPr>
        </p:nvSpPr>
        <p:spPr/>
        <p:txBody>
          <a:bodyPr/>
          <a:lstStyle/>
          <a:p>
            <a:fld id="{5DC0B01C-B660-4086-AFD0-1DFE01C7A142}" type="slidenum">
              <a:rPr lang="zh-TW" altLang="en-US" smtClean="0"/>
              <a:t>23</a:t>
            </a:fld>
            <a:endParaRPr lang="zh-TW" altLang="en-US"/>
          </a:p>
        </p:txBody>
      </p:sp>
    </p:spTree>
    <p:extLst>
      <p:ext uri="{BB962C8B-B14F-4D97-AF65-F5344CB8AC3E}">
        <p14:creationId xmlns:p14="http://schemas.microsoft.com/office/powerpoint/2010/main" val="1117693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過去比較少的研究針對</a:t>
            </a:r>
            <a:r>
              <a:rPr lang="en-US" altLang="zh-TW" dirty="0"/>
              <a:t>RI</a:t>
            </a:r>
            <a:r>
              <a:rPr lang="zh-TW" altLang="en-US" dirty="0"/>
              <a:t>跟</a:t>
            </a:r>
            <a:r>
              <a:rPr lang="en-US" altLang="zh-TW" dirty="0"/>
              <a:t>SI</a:t>
            </a:r>
            <a:r>
              <a:rPr lang="zh-TW" altLang="en-US" dirty="0"/>
              <a:t>個案來做比較</a:t>
            </a:r>
            <a:endParaRPr lang="en-US" altLang="zh-TW" dirty="0"/>
          </a:p>
          <a:p>
            <a:endParaRPr lang="en-US" altLang="zh-TW" dirty="0"/>
          </a:p>
          <a:p>
            <a:r>
              <a:rPr lang="zh-TW" altLang="en-US" dirty="0"/>
              <a:t>王跟江 針對北大西洋跟東太平洋進行長期的氣候分析</a:t>
            </a:r>
            <a:endParaRPr lang="en-US" altLang="zh-TW" dirty="0"/>
          </a:p>
          <a:p>
            <a:endParaRPr lang="en-US" altLang="zh-TW" dirty="0"/>
          </a:p>
          <a:p>
            <a:r>
              <a:rPr lang="zh-TW" altLang="en-US" dirty="0"/>
              <a:t>而他們發現</a:t>
            </a:r>
            <a:r>
              <a:rPr lang="en-US" altLang="zh-TW" dirty="0"/>
              <a:t>RI</a:t>
            </a:r>
            <a:r>
              <a:rPr lang="zh-TW" altLang="en-US" dirty="0"/>
              <a:t>的颱風具有 較小垂直風切 較大</a:t>
            </a:r>
            <a:r>
              <a:rPr lang="en-US" altLang="zh-TW" dirty="0"/>
              <a:t>200</a:t>
            </a:r>
            <a:r>
              <a:rPr lang="zh-TW" altLang="en-US" dirty="0"/>
              <a:t>輻散 在中低層有較高</a:t>
            </a:r>
            <a:r>
              <a:rPr lang="en-US" altLang="zh-TW" dirty="0"/>
              <a:t>RH</a:t>
            </a:r>
            <a:br>
              <a:rPr lang="en-US" altLang="zh-TW" dirty="0"/>
            </a:br>
            <a:r>
              <a:rPr lang="zh-TW" altLang="en-US" dirty="0"/>
              <a:t>且他們</a:t>
            </a:r>
            <a:r>
              <a:rPr lang="en-US" altLang="zh-TW" dirty="0"/>
              <a:t>MPI&gt;&gt;SI</a:t>
            </a:r>
            <a:r>
              <a:rPr lang="zh-TW" altLang="en-US" dirty="0"/>
              <a:t>個案</a:t>
            </a:r>
          </a:p>
        </p:txBody>
      </p:sp>
      <p:sp>
        <p:nvSpPr>
          <p:cNvPr id="4" name="投影片編號版面配置區 3"/>
          <p:cNvSpPr>
            <a:spLocks noGrp="1"/>
          </p:cNvSpPr>
          <p:nvPr>
            <p:ph type="sldNum" sz="quarter" idx="5"/>
          </p:nvPr>
        </p:nvSpPr>
        <p:spPr/>
        <p:txBody>
          <a:bodyPr/>
          <a:lstStyle/>
          <a:p>
            <a:fld id="{5DC0B01C-B660-4086-AFD0-1DFE01C7A142}" type="slidenum">
              <a:rPr lang="zh-TW" altLang="en-US" smtClean="0"/>
              <a:t>4</a:t>
            </a:fld>
            <a:endParaRPr lang="zh-TW" altLang="en-US"/>
          </a:p>
        </p:txBody>
      </p:sp>
    </p:spTree>
    <p:extLst>
      <p:ext uri="{BB962C8B-B14F-4D97-AF65-F5344CB8AC3E}">
        <p14:creationId xmlns:p14="http://schemas.microsoft.com/office/powerpoint/2010/main" val="2746694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而</a:t>
            </a:r>
            <a:r>
              <a:rPr lang="en-US" altLang="zh-TW" dirty="0"/>
              <a:t>LHF</a:t>
            </a:r>
            <a:r>
              <a:rPr lang="zh-TW" altLang="en-US" dirty="0"/>
              <a:t>提供了颱風邊界層內水氣 使得對流有利發展</a:t>
            </a:r>
            <a:endParaRPr lang="en-US" altLang="zh-TW" dirty="0"/>
          </a:p>
          <a:p>
            <a:endParaRPr lang="en-US" altLang="zh-TW" dirty="0"/>
          </a:p>
          <a:p>
            <a:r>
              <a:rPr lang="zh-TW" altLang="en-US" dirty="0"/>
              <a:t>而</a:t>
            </a:r>
            <a:r>
              <a:rPr lang="en-US" altLang="zh-TW" dirty="0"/>
              <a:t>RI</a:t>
            </a:r>
            <a:r>
              <a:rPr lang="zh-TW" altLang="en-US" dirty="0"/>
              <a:t> 與</a:t>
            </a:r>
            <a:r>
              <a:rPr lang="en-US" altLang="zh-TW" dirty="0"/>
              <a:t>SI  LHF</a:t>
            </a:r>
            <a:r>
              <a:rPr lang="zh-TW" altLang="en-US" dirty="0"/>
              <a:t>的顯著差異 </a:t>
            </a:r>
            <a:r>
              <a:rPr lang="en-US" altLang="zh-TW" dirty="0">
                <a:sym typeface="Wingdings" panose="05000000000000000000" pitchFamily="2" charset="2"/>
              </a:rPr>
              <a:t></a:t>
            </a:r>
            <a:r>
              <a:rPr lang="zh-TW" altLang="en-US" dirty="0">
                <a:sym typeface="Wingdings" panose="05000000000000000000" pitchFamily="2" charset="2"/>
              </a:rPr>
              <a:t> 對流的強度與範圍亦會有顯著差異</a:t>
            </a:r>
            <a:endParaRPr lang="en-US" altLang="zh-TW" dirty="0">
              <a:sym typeface="Wingdings" panose="05000000000000000000" pitchFamily="2" charset="2"/>
            </a:endParaRPr>
          </a:p>
          <a:p>
            <a:endParaRPr lang="en-US" altLang="zh-TW" dirty="0">
              <a:sym typeface="Wingdings" panose="05000000000000000000" pitchFamily="2" charset="2"/>
            </a:endParaRPr>
          </a:p>
          <a:p>
            <a:r>
              <a:rPr lang="zh-TW" altLang="en-US" dirty="0">
                <a:sym typeface="Wingdings" panose="05000000000000000000" pitchFamily="2" charset="2"/>
              </a:rPr>
              <a:t>由圖可見 平均</a:t>
            </a:r>
            <a:r>
              <a:rPr lang="en-US" altLang="zh-TW" dirty="0">
                <a:sym typeface="Wingdings" panose="05000000000000000000" pitchFamily="2" charset="2"/>
              </a:rPr>
              <a:t>(contour) MFC </a:t>
            </a:r>
            <a:r>
              <a:rPr lang="zh-TW" altLang="en-US" dirty="0">
                <a:sym typeface="Wingdings" panose="05000000000000000000" pitchFamily="2" charset="2"/>
              </a:rPr>
              <a:t>有</a:t>
            </a:r>
            <a:r>
              <a:rPr lang="en-US" altLang="zh-TW" dirty="0">
                <a:sym typeface="Wingdings" panose="05000000000000000000" pitchFamily="2" charset="2"/>
              </a:rPr>
              <a:t>WN1</a:t>
            </a:r>
            <a:r>
              <a:rPr lang="zh-TW" altLang="en-US" dirty="0">
                <a:sym typeface="Wingdings" panose="05000000000000000000" pitchFamily="2" charset="2"/>
              </a:rPr>
              <a:t>的不對稱性</a:t>
            </a:r>
            <a:endParaRPr lang="en-US" altLang="zh-TW" dirty="0">
              <a:sym typeface="Wingdings" panose="05000000000000000000" pitchFamily="2" charset="2"/>
            </a:endParaRPr>
          </a:p>
          <a:p>
            <a:r>
              <a:rPr lang="zh-TW" altLang="en-US" dirty="0">
                <a:sym typeface="Wingdings" panose="05000000000000000000" pitchFamily="2" charset="2"/>
              </a:rPr>
              <a:t>一開始正差值在</a:t>
            </a:r>
            <a:r>
              <a:rPr lang="en-US" altLang="zh-TW" dirty="0">
                <a:sym typeface="Wingdings" panose="05000000000000000000" pitchFamily="2" charset="2"/>
              </a:rPr>
              <a:t>contour</a:t>
            </a:r>
            <a:r>
              <a:rPr lang="zh-TW" altLang="en-US" dirty="0">
                <a:sym typeface="Wingdings" panose="05000000000000000000" pitchFamily="2" charset="2"/>
              </a:rPr>
              <a:t>的氣旋市下風處</a:t>
            </a:r>
            <a:r>
              <a:rPr lang="en-US" altLang="zh-TW" dirty="0">
                <a:sym typeface="Wingdings" panose="05000000000000000000" pitchFamily="2" charset="2"/>
              </a:rPr>
              <a:t>(DSL)</a:t>
            </a:r>
          </a:p>
          <a:p>
            <a:r>
              <a:rPr lang="zh-TW" altLang="en-US" dirty="0">
                <a:sym typeface="Wingdings" panose="05000000000000000000" pitchFamily="2" charset="2"/>
              </a:rPr>
              <a:t>而負差值在</a:t>
            </a:r>
            <a:r>
              <a:rPr lang="en-US" altLang="zh-TW" dirty="0">
                <a:sym typeface="Wingdings" panose="05000000000000000000" pitchFamily="2" charset="2"/>
              </a:rPr>
              <a:t>DSR</a:t>
            </a:r>
          </a:p>
          <a:p>
            <a:endParaRPr lang="en-US" altLang="zh-TW" dirty="0"/>
          </a:p>
          <a:p>
            <a:endParaRPr lang="en-US" altLang="zh-TW" dirty="0"/>
          </a:p>
          <a:p>
            <a:r>
              <a:rPr lang="zh-TW" altLang="en-US" dirty="0"/>
              <a:t>而</a:t>
            </a:r>
            <a:r>
              <a:rPr lang="en-US" altLang="zh-TW" dirty="0"/>
              <a:t>0H</a:t>
            </a:r>
            <a:r>
              <a:rPr lang="zh-TW" altLang="en-US" dirty="0"/>
              <a:t>之後 正差值開始往上風切處移動</a:t>
            </a:r>
            <a:endParaRPr lang="en-US" altLang="zh-TW" dirty="0"/>
          </a:p>
          <a:p>
            <a:r>
              <a:rPr lang="zh-TW" altLang="en-US" dirty="0"/>
              <a:t>而平均的極值仍坐落在下風切處</a:t>
            </a:r>
            <a:r>
              <a:rPr lang="en-US" altLang="zh-TW" dirty="0">
                <a:sym typeface="Wingdings" panose="05000000000000000000" pitchFamily="2" charset="2"/>
              </a:rPr>
              <a:t>RI</a:t>
            </a:r>
            <a:r>
              <a:rPr lang="zh-TW" altLang="en-US" dirty="0">
                <a:sym typeface="Wingdings" panose="05000000000000000000" pitchFamily="2" charset="2"/>
              </a:rPr>
              <a:t>颱風具有更佳的軸對稱性</a:t>
            </a:r>
            <a:endParaRPr lang="zh-TW" altLang="en-US" dirty="0"/>
          </a:p>
        </p:txBody>
      </p:sp>
      <p:sp>
        <p:nvSpPr>
          <p:cNvPr id="4" name="投影片編號版面配置區 3"/>
          <p:cNvSpPr>
            <a:spLocks noGrp="1"/>
          </p:cNvSpPr>
          <p:nvPr>
            <p:ph type="sldNum" sz="quarter" idx="5"/>
          </p:nvPr>
        </p:nvSpPr>
        <p:spPr/>
        <p:txBody>
          <a:bodyPr/>
          <a:lstStyle/>
          <a:p>
            <a:fld id="{5DC0B01C-B660-4086-AFD0-1DFE01C7A142}" type="slidenum">
              <a:rPr lang="zh-TW" altLang="en-US" smtClean="0"/>
              <a:t>24</a:t>
            </a:fld>
            <a:endParaRPr lang="zh-TW" altLang="en-US"/>
          </a:p>
        </p:txBody>
      </p:sp>
    </p:spTree>
    <p:extLst>
      <p:ext uri="{BB962C8B-B14F-4D97-AF65-F5344CB8AC3E}">
        <p14:creationId xmlns:p14="http://schemas.microsoft.com/office/powerpoint/2010/main" val="1154258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而對流層內的水氣量對於颱風的</a:t>
            </a:r>
            <a:r>
              <a:rPr lang="en-US" altLang="zh-TW" dirty="0"/>
              <a:t>RI</a:t>
            </a:r>
            <a:r>
              <a:rPr lang="zh-TW" altLang="en-US" dirty="0"/>
              <a:t>也是一個重要指標</a:t>
            </a:r>
            <a:endParaRPr lang="en-US" altLang="zh-TW" dirty="0"/>
          </a:p>
          <a:p>
            <a:endParaRPr lang="en-US" altLang="zh-TW" dirty="0"/>
          </a:p>
          <a:p>
            <a:r>
              <a:rPr lang="zh-TW" altLang="en-US" dirty="0"/>
              <a:t>而作者發現</a:t>
            </a:r>
            <a:r>
              <a:rPr lang="en-US" altLang="zh-TW" dirty="0"/>
              <a:t>500hPA</a:t>
            </a:r>
            <a:r>
              <a:rPr lang="zh-TW" altLang="en-US" dirty="0"/>
              <a:t>的</a:t>
            </a:r>
            <a:r>
              <a:rPr lang="en-US" altLang="zh-TW" dirty="0"/>
              <a:t>RH</a:t>
            </a:r>
            <a:r>
              <a:rPr lang="zh-TW" altLang="en-US" dirty="0"/>
              <a:t> 沒啥差異</a:t>
            </a:r>
            <a:endParaRPr lang="en-US" altLang="zh-TW" dirty="0"/>
          </a:p>
          <a:p>
            <a:endParaRPr lang="en-US" altLang="zh-TW" dirty="0"/>
          </a:p>
          <a:p>
            <a:r>
              <a:rPr lang="zh-TW" altLang="en-US" dirty="0"/>
              <a:t>但是</a:t>
            </a:r>
            <a:r>
              <a:rPr lang="en-US" altLang="zh-TW" dirty="0"/>
              <a:t>400</a:t>
            </a:r>
            <a:r>
              <a:rPr lang="zh-TW" altLang="en-US" dirty="0"/>
              <a:t>就有比較顯著的差異性</a:t>
            </a:r>
            <a:endParaRPr lang="en-US" altLang="zh-TW" dirty="0"/>
          </a:p>
          <a:p>
            <a:endParaRPr lang="en-US" altLang="zh-TW" dirty="0"/>
          </a:p>
          <a:p>
            <a:r>
              <a:rPr lang="zh-TW" altLang="en-US" dirty="0"/>
              <a:t>在</a:t>
            </a:r>
            <a:r>
              <a:rPr lang="en-US" altLang="zh-TW" dirty="0"/>
              <a:t>-12</a:t>
            </a:r>
            <a:r>
              <a:rPr lang="zh-TW" altLang="en-US" dirty="0"/>
              <a:t>的時候</a:t>
            </a:r>
            <a:r>
              <a:rPr lang="en-US" altLang="zh-TW" dirty="0"/>
              <a:t>USL</a:t>
            </a:r>
            <a:r>
              <a:rPr lang="zh-TW" altLang="en-US" dirty="0"/>
              <a:t> 就有顯智差異 </a:t>
            </a:r>
            <a:r>
              <a:rPr lang="en-US" altLang="zh-TW" dirty="0"/>
              <a:t>(</a:t>
            </a:r>
            <a:r>
              <a:rPr lang="zh-TW" altLang="en-US" dirty="0"/>
              <a:t>跟之前的觀測及模擬類似</a:t>
            </a:r>
            <a:r>
              <a:rPr lang="en-US" altLang="zh-TW" dirty="0"/>
              <a:t>)</a:t>
            </a:r>
          </a:p>
          <a:p>
            <a:endParaRPr lang="en-US" altLang="zh-TW" dirty="0"/>
          </a:p>
          <a:p>
            <a:r>
              <a:rPr lang="zh-TW" altLang="en-US" dirty="0"/>
              <a:t>而</a:t>
            </a:r>
            <a:r>
              <a:rPr lang="en-US" altLang="zh-TW" dirty="0"/>
              <a:t>-6</a:t>
            </a:r>
            <a:r>
              <a:rPr lang="zh-TW" altLang="en-US" dirty="0"/>
              <a:t> </a:t>
            </a:r>
            <a:r>
              <a:rPr lang="en-US" altLang="zh-TW" dirty="0"/>
              <a:t>-0</a:t>
            </a:r>
            <a:r>
              <a:rPr lang="zh-TW" altLang="en-US" dirty="0"/>
              <a:t> 上風切的差異開始變大</a:t>
            </a:r>
            <a:r>
              <a:rPr lang="en-US" altLang="zh-TW" dirty="0"/>
              <a:t>(</a:t>
            </a:r>
            <a:r>
              <a:rPr lang="zh-TW" altLang="en-US" dirty="0"/>
              <a:t>平均極值在下風切</a:t>
            </a:r>
            <a:r>
              <a:rPr lang="en-US" altLang="zh-TW" dirty="0"/>
              <a:t>)</a:t>
            </a:r>
            <a:br>
              <a:rPr lang="en-US" altLang="zh-TW" dirty="0"/>
            </a:br>
            <a:r>
              <a:rPr lang="zh-TW" altLang="en-US" dirty="0"/>
              <a:t>代表</a:t>
            </a:r>
            <a:r>
              <a:rPr lang="en-US" altLang="zh-TW" dirty="0"/>
              <a:t>RI</a:t>
            </a:r>
            <a:r>
              <a:rPr lang="zh-TW" altLang="en-US" dirty="0"/>
              <a:t>的上風切處開始增濕</a:t>
            </a:r>
            <a:r>
              <a:rPr lang="en-US" altLang="zh-TW" dirty="0"/>
              <a:t>(</a:t>
            </a:r>
            <a:r>
              <a:rPr lang="zh-TW" altLang="en-US" dirty="0"/>
              <a:t>且更軸對稱</a:t>
            </a:r>
            <a:r>
              <a:rPr lang="en-US" altLang="zh-TW" dirty="0"/>
              <a:t>)</a:t>
            </a:r>
          </a:p>
        </p:txBody>
      </p:sp>
      <p:sp>
        <p:nvSpPr>
          <p:cNvPr id="4" name="投影片編號版面配置區 3"/>
          <p:cNvSpPr>
            <a:spLocks noGrp="1"/>
          </p:cNvSpPr>
          <p:nvPr>
            <p:ph type="sldNum" sz="quarter" idx="5"/>
          </p:nvPr>
        </p:nvSpPr>
        <p:spPr/>
        <p:txBody>
          <a:bodyPr/>
          <a:lstStyle/>
          <a:p>
            <a:fld id="{5DC0B01C-B660-4086-AFD0-1DFE01C7A142}" type="slidenum">
              <a:rPr lang="zh-TW" altLang="en-US" smtClean="0"/>
              <a:t>25</a:t>
            </a:fld>
            <a:endParaRPr lang="zh-TW" altLang="en-US"/>
          </a:p>
        </p:txBody>
      </p:sp>
    </p:spTree>
    <p:extLst>
      <p:ext uri="{BB962C8B-B14F-4D97-AF65-F5344CB8AC3E}">
        <p14:creationId xmlns:p14="http://schemas.microsoft.com/office/powerpoint/2010/main" val="1415852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其實跟北大西洋類似</a:t>
            </a:r>
            <a:endParaRPr lang="en-US" altLang="zh-TW" dirty="0"/>
          </a:p>
          <a:p>
            <a:r>
              <a:rPr lang="zh-TW" altLang="en-US" dirty="0"/>
              <a:t>但是顯著性在</a:t>
            </a:r>
            <a:r>
              <a:rPr lang="en-US" altLang="zh-TW" dirty="0"/>
              <a:t>0H</a:t>
            </a:r>
            <a:r>
              <a:rPr lang="zh-TW" altLang="en-US" dirty="0"/>
              <a:t>才明顯</a:t>
            </a:r>
            <a:r>
              <a:rPr lang="en-US" altLang="zh-TW" dirty="0"/>
              <a:t>(onset </a:t>
            </a:r>
            <a:r>
              <a:rPr lang="zh-TW" altLang="en-US" dirty="0"/>
              <a:t>在</a:t>
            </a:r>
            <a:r>
              <a:rPr lang="en-US" altLang="zh-TW" dirty="0"/>
              <a:t>UL</a:t>
            </a:r>
            <a:r>
              <a:rPr lang="zh-TW" altLang="en-US" dirty="0"/>
              <a:t>差</a:t>
            </a:r>
            <a:r>
              <a:rPr lang="en-US" altLang="zh-TW" dirty="0"/>
              <a:t>8%)</a:t>
            </a:r>
          </a:p>
          <a:p>
            <a:r>
              <a:rPr lang="zh-TW" altLang="en-US" dirty="0"/>
              <a:t>但一樣大多數時間平均都在</a:t>
            </a:r>
            <a:r>
              <a:rPr lang="en-US" altLang="zh-TW" dirty="0"/>
              <a:t>DS</a:t>
            </a:r>
          </a:p>
          <a:p>
            <a:r>
              <a:rPr lang="zh-TW" altLang="en-US" dirty="0"/>
              <a:t>而差值開始往</a:t>
            </a:r>
            <a:r>
              <a:rPr lang="en-US" altLang="zh-TW" dirty="0"/>
              <a:t>US</a:t>
            </a:r>
            <a:r>
              <a:rPr lang="zh-TW" altLang="en-US" dirty="0"/>
              <a:t> 傳遞</a:t>
            </a:r>
            <a:r>
              <a:rPr lang="en-US" altLang="zh-TW" dirty="0"/>
              <a:t>( </a:t>
            </a:r>
            <a:r>
              <a:rPr lang="zh-TW" altLang="en-US" dirty="0"/>
              <a:t>跟之前一樣代表</a:t>
            </a:r>
            <a:r>
              <a:rPr lang="en-US" altLang="zh-TW" dirty="0"/>
              <a:t>RI</a:t>
            </a:r>
            <a:r>
              <a:rPr lang="zh-TW" altLang="en-US" dirty="0"/>
              <a:t>更加軸對稱了</a:t>
            </a:r>
            <a:r>
              <a:rPr lang="en-US" altLang="zh-TW" dirty="0"/>
              <a:t>)</a:t>
            </a:r>
            <a:endParaRPr lang="zh-TW" altLang="en-US" dirty="0"/>
          </a:p>
        </p:txBody>
      </p:sp>
      <p:sp>
        <p:nvSpPr>
          <p:cNvPr id="4" name="投影片編號版面配置區 3"/>
          <p:cNvSpPr>
            <a:spLocks noGrp="1"/>
          </p:cNvSpPr>
          <p:nvPr>
            <p:ph type="sldNum" sz="quarter" idx="5"/>
          </p:nvPr>
        </p:nvSpPr>
        <p:spPr/>
        <p:txBody>
          <a:bodyPr/>
          <a:lstStyle/>
          <a:p>
            <a:fld id="{5DC0B01C-B660-4086-AFD0-1DFE01C7A142}" type="slidenum">
              <a:rPr lang="zh-TW" altLang="en-US" smtClean="0"/>
              <a:t>26</a:t>
            </a:fld>
            <a:endParaRPr lang="zh-TW" altLang="en-US"/>
          </a:p>
        </p:txBody>
      </p:sp>
    </p:spTree>
    <p:extLst>
      <p:ext uri="{BB962C8B-B14F-4D97-AF65-F5344CB8AC3E}">
        <p14:creationId xmlns:p14="http://schemas.microsoft.com/office/powerpoint/2010/main" val="2563305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這邊用</a:t>
            </a:r>
            <a:r>
              <a:rPr lang="en-US" altLang="zh-TW" dirty="0"/>
              <a:t>IR</a:t>
            </a:r>
            <a:r>
              <a:rPr lang="zh-TW" altLang="en-US" dirty="0"/>
              <a:t>亮溫 分析</a:t>
            </a:r>
            <a:r>
              <a:rPr lang="en-US" altLang="zh-TW" dirty="0"/>
              <a:t>RI SI</a:t>
            </a:r>
            <a:r>
              <a:rPr lang="zh-TW" altLang="en-US" dirty="0"/>
              <a:t>的對流差異性</a:t>
            </a:r>
            <a:endParaRPr lang="en-US" altLang="zh-TW" dirty="0"/>
          </a:p>
          <a:p>
            <a:r>
              <a:rPr lang="zh-TW" altLang="en-US" dirty="0"/>
              <a:t>平均而言極值都在</a:t>
            </a:r>
            <a:r>
              <a:rPr lang="en-US" altLang="zh-TW" dirty="0"/>
              <a:t>DS(VWS</a:t>
            </a:r>
            <a:r>
              <a:rPr lang="zh-TW" altLang="en-US" dirty="0"/>
              <a:t>影響</a:t>
            </a:r>
            <a:r>
              <a:rPr lang="en-US" altLang="zh-TW" dirty="0"/>
              <a:t>)</a:t>
            </a:r>
          </a:p>
          <a:p>
            <a:endParaRPr lang="en-US" altLang="zh-TW" dirty="0"/>
          </a:p>
          <a:p>
            <a:r>
              <a:rPr lang="zh-TW" altLang="en-US" dirty="0"/>
              <a:t>而在</a:t>
            </a:r>
            <a:r>
              <a:rPr lang="en-US" altLang="zh-TW" dirty="0"/>
              <a:t>-12</a:t>
            </a:r>
            <a:r>
              <a:rPr lang="zh-TW" altLang="en-US" dirty="0"/>
              <a:t> </a:t>
            </a:r>
            <a:r>
              <a:rPr lang="en-US" altLang="zh-TW" dirty="0"/>
              <a:t>-6</a:t>
            </a:r>
            <a:r>
              <a:rPr lang="zh-TW" altLang="en-US" dirty="0"/>
              <a:t>  開始有顯著負差值在</a:t>
            </a:r>
            <a:r>
              <a:rPr lang="en-US" altLang="zh-TW" dirty="0"/>
              <a:t>USL</a:t>
            </a:r>
            <a:r>
              <a:rPr lang="zh-TW" altLang="en-US" dirty="0"/>
              <a:t> </a:t>
            </a:r>
            <a:endParaRPr lang="en-US" altLang="zh-TW" dirty="0"/>
          </a:p>
          <a:p>
            <a:r>
              <a:rPr lang="en-US" altLang="zh-TW" dirty="0"/>
              <a:t>(</a:t>
            </a:r>
            <a:r>
              <a:rPr lang="zh-TW" altLang="en-US" dirty="0"/>
              <a:t>其他時段也有只是不顯著</a:t>
            </a:r>
            <a:r>
              <a:rPr lang="en-US" altLang="zh-TW" dirty="0"/>
              <a:t>)</a:t>
            </a:r>
          </a:p>
          <a:p>
            <a:endParaRPr lang="en-US" altLang="zh-TW" dirty="0"/>
          </a:p>
        </p:txBody>
      </p:sp>
      <p:sp>
        <p:nvSpPr>
          <p:cNvPr id="4" name="投影片編號版面配置區 3"/>
          <p:cNvSpPr>
            <a:spLocks noGrp="1"/>
          </p:cNvSpPr>
          <p:nvPr>
            <p:ph type="sldNum" sz="quarter" idx="5"/>
          </p:nvPr>
        </p:nvSpPr>
        <p:spPr/>
        <p:txBody>
          <a:bodyPr/>
          <a:lstStyle/>
          <a:p>
            <a:fld id="{5DC0B01C-B660-4086-AFD0-1DFE01C7A142}" type="slidenum">
              <a:rPr lang="zh-TW" altLang="en-US" smtClean="0"/>
              <a:t>27</a:t>
            </a:fld>
            <a:endParaRPr lang="zh-TW" altLang="en-US"/>
          </a:p>
        </p:txBody>
      </p:sp>
    </p:spTree>
    <p:extLst>
      <p:ext uri="{BB962C8B-B14F-4D97-AF65-F5344CB8AC3E}">
        <p14:creationId xmlns:p14="http://schemas.microsoft.com/office/powerpoint/2010/main" val="2078466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0H</a:t>
            </a:r>
            <a:r>
              <a:rPr lang="zh-TW" altLang="en-US" dirty="0"/>
              <a:t> 之後 上風切負差值拉大</a:t>
            </a:r>
            <a:r>
              <a:rPr lang="en-US" altLang="zh-TW" dirty="0"/>
              <a:t>(RI</a:t>
            </a:r>
            <a:r>
              <a:rPr lang="zh-TW" altLang="en-US" dirty="0"/>
              <a:t>颱風上風切的對流增強 亮溫開始掉</a:t>
            </a:r>
            <a:r>
              <a:rPr lang="en-US" altLang="zh-TW" dirty="0"/>
              <a:t>)</a:t>
            </a:r>
          </a:p>
          <a:p>
            <a:r>
              <a:rPr lang="zh-TW" altLang="en-US" dirty="0"/>
              <a:t>代表其對流的軸對稱性開始增加</a:t>
            </a:r>
            <a:endParaRPr lang="en-US" altLang="zh-TW" dirty="0"/>
          </a:p>
          <a:p>
            <a:endParaRPr lang="en-US" altLang="zh-TW" dirty="0"/>
          </a:p>
          <a:p>
            <a:r>
              <a:rPr lang="zh-TW" altLang="en-US" dirty="0"/>
              <a:t>這跟之前的研究可相呼應  降雨的軸對稱性增加 對應到更高的增強速率</a:t>
            </a:r>
          </a:p>
        </p:txBody>
      </p:sp>
      <p:sp>
        <p:nvSpPr>
          <p:cNvPr id="4" name="投影片編號版面配置區 3"/>
          <p:cNvSpPr>
            <a:spLocks noGrp="1"/>
          </p:cNvSpPr>
          <p:nvPr>
            <p:ph type="sldNum" sz="quarter" idx="5"/>
          </p:nvPr>
        </p:nvSpPr>
        <p:spPr/>
        <p:txBody>
          <a:bodyPr/>
          <a:lstStyle/>
          <a:p>
            <a:fld id="{5DC0B01C-B660-4086-AFD0-1DFE01C7A142}" type="slidenum">
              <a:rPr lang="zh-TW" altLang="en-US" smtClean="0"/>
              <a:t>28</a:t>
            </a:fld>
            <a:endParaRPr lang="zh-TW" altLang="en-US"/>
          </a:p>
        </p:txBody>
      </p:sp>
    </p:spTree>
    <p:extLst>
      <p:ext uri="{BB962C8B-B14F-4D97-AF65-F5344CB8AC3E}">
        <p14:creationId xmlns:p14="http://schemas.microsoft.com/office/powerpoint/2010/main" val="1177154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作者這張圖有問題</a:t>
            </a:r>
            <a:endParaRPr lang="en-US" altLang="zh-TW" dirty="0"/>
          </a:p>
          <a:p>
            <a:endParaRPr lang="en-US" altLang="zh-TW" dirty="0"/>
          </a:p>
          <a:p>
            <a:r>
              <a:rPr lang="en-US" altLang="zh-TW" dirty="0"/>
              <a:t>140K</a:t>
            </a:r>
            <a:r>
              <a:rPr lang="zh-TW" altLang="en-US" dirty="0"/>
              <a:t> 的亮溫</a:t>
            </a:r>
            <a:r>
              <a:rPr lang="en-US" altLang="zh-TW" dirty="0"/>
              <a:t>= =</a:t>
            </a:r>
          </a:p>
          <a:p>
            <a:endParaRPr lang="en-US" altLang="zh-TW" dirty="0"/>
          </a:p>
          <a:p>
            <a:r>
              <a:rPr lang="zh-TW" altLang="en-US" dirty="0"/>
              <a:t>但是</a:t>
            </a:r>
            <a:r>
              <a:rPr lang="en-US" altLang="zh-TW" dirty="0"/>
              <a:t>PATTERN</a:t>
            </a:r>
            <a:r>
              <a:rPr lang="zh-TW" altLang="en-US" dirty="0"/>
              <a:t>是類似沒問題</a:t>
            </a:r>
            <a:endParaRPr lang="en-US" altLang="zh-TW" dirty="0"/>
          </a:p>
          <a:p>
            <a:endParaRPr lang="en-US" altLang="zh-TW" dirty="0"/>
          </a:p>
          <a:p>
            <a:endParaRPr lang="en-US" altLang="zh-TW" dirty="0"/>
          </a:p>
          <a:p>
            <a:r>
              <a:rPr lang="en-US" altLang="zh-TW" dirty="0"/>
              <a:t>-12-0h </a:t>
            </a:r>
            <a:r>
              <a:rPr lang="en-US" altLang="zh-TW" dirty="0" err="1"/>
              <a:t>usl</a:t>
            </a:r>
            <a:r>
              <a:rPr lang="zh-TW" altLang="en-US" dirty="0"/>
              <a:t> </a:t>
            </a:r>
            <a:r>
              <a:rPr lang="en-US" altLang="zh-TW" dirty="0" err="1"/>
              <a:t>dsl</a:t>
            </a:r>
            <a:r>
              <a:rPr lang="zh-TW" altLang="en-US" dirty="0"/>
              <a:t>顯著</a:t>
            </a:r>
          </a:p>
        </p:txBody>
      </p:sp>
      <p:sp>
        <p:nvSpPr>
          <p:cNvPr id="4" name="投影片編號版面配置區 3"/>
          <p:cNvSpPr>
            <a:spLocks noGrp="1"/>
          </p:cNvSpPr>
          <p:nvPr>
            <p:ph type="sldNum" sz="quarter" idx="5"/>
          </p:nvPr>
        </p:nvSpPr>
        <p:spPr/>
        <p:txBody>
          <a:bodyPr/>
          <a:lstStyle/>
          <a:p>
            <a:fld id="{5DC0B01C-B660-4086-AFD0-1DFE01C7A142}" type="slidenum">
              <a:rPr lang="zh-TW" altLang="en-US" smtClean="0"/>
              <a:t>29</a:t>
            </a:fld>
            <a:endParaRPr lang="zh-TW" altLang="en-US"/>
          </a:p>
        </p:txBody>
      </p:sp>
    </p:spTree>
    <p:extLst>
      <p:ext uri="{BB962C8B-B14F-4D97-AF65-F5344CB8AC3E}">
        <p14:creationId xmlns:p14="http://schemas.microsoft.com/office/powerpoint/2010/main" val="627273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切向風 在</a:t>
            </a:r>
            <a:r>
              <a:rPr lang="en-US" altLang="zh-TW" dirty="0"/>
              <a:t>400</a:t>
            </a:r>
            <a:r>
              <a:rPr lang="zh-TW" altLang="en-US" dirty="0"/>
              <a:t>的差異較大</a:t>
            </a:r>
            <a:endParaRPr lang="en-US" altLang="zh-TW" dirty="0"/>
          </a:p>
          <a:p>
            <a:r>
              <a:rPr lang="zh-TW" altLang="en-US" dirty="0"/>
              <a:t>所以時間都有大範圍差異</a:t>
            </a:r>
            <a:endParaRPr lang="en-US" altLang="zh-TW" dirty="0"/>
          </a:p>
          <a:p>
            <a:endParaRPr lang="en-US" altLang="zh-TW" dirty="0"/>
          </a:p>
          <a:p>
            <a:r>
              <a:rPr lang="zh-TW" altLang="en-US" dirty="0"/>
              <a:t>而平均而言風切右側有較大切向風</a:t>
            </a:r>
            <a:endParaRPr lang="en-US" altLang="zh-TW" dirty="0"/>
          </a:p>
          <a:p>
            <a:r>
              <a:rPr lang="zh-TW" altLang="en-US" dirty="0"/>
              <a:t>但正差值在平均極值的左側顯著</a:t>
            </a:r>
            <a:endParaRPr lang="en-US" altLang="zh-TW" dirty="0"/>
          </a:p>
          <a:p>
            <a:endParaRPr lang="en-US" altLang="zh-TW" dirty="0"/>
          </a:p>
          <a:p>
            <a:r>
              <a:rPr lang="en-US" altLang="zh-TW" dirty="0">
                <a:sym typeface="Wingdings" panose="05000000000000000000" pitchFamily="2" charset="2"/>
              </a:rPr>
              <a:t></a:t>
            </a:r>
            <a:r>
              <a:rPr lang="zh-TW" altLang="en-US" dirty="0">
                <a:sym typeface="Wingdings" panose="05000000000000000000" pitchFamily="2" charset="2"/>
              </a:rPr>
              <a:t>暗示</a:t>
            </a:r>
            <a:r>
              <a:rPr lang="en-US" altLang="zh-TW" dirty="0">
                <a:sym typeface="Wingdings" panose="05000000000000000000" pitchFamily="2" charset="2"/>
              </a:rPr>
              <a:t>RI</a:t>
            </a:r>
            <a:r>
              <a:rPr lang="zh-TW" altLang="en-US" dirty="0">
                <a:sym typeface="Wingdings" panose="05000000000000000000" pitchFamily="2" charset="2"/>
              </a:rPr>
              <a:t>颱風有更強更軸對稱的切向風</a:t>
            </a:r>
            <a:endParaRPr lang="zh-TW" altLang="en-US" dirty="0"/>
          </a:p>
        </p:txBody>
      </p:sp>
      <p:sp>
        <p:nvSpPr>
          <p:cNvPr id="4" name="投影片編號版面配置區 3"/>
          <p:cNvSpPr>
            <a:spLocks noGrp="1"/>
          </p:cNvSpPr>
          <p:nvPr>
            <p:ph type="sldNum" sz="quarter" idx="5"/>
          </p:nvPr>
        </p:nvSpPr>
        <p:spPr/>
        <p:txBody>
          <a:bodyPr/>
          <a:lstStyle/>
          <a:p>
            <a:fld id="{5DC0B01C-B660-4086-AFD0-1DFE01C7A142}" type="slidenum">
              <a:rPr lang="zh-TW" altLang="en-US" smtClean="0"/>
              <a:t>30</a:t>
            </a:fld>
            <a:endParaRPr lang="zh-TW" altLang="en-US"/>
          </a:p>
        </p:txBody>
      </p:sp>
    </p:spTree>
    <p:extLst>
      <p:ext uri="{BB962C8B-B14F-4D97-AF65-F5344CB8AC3E}">
        <p14:creationId xmlns:p14="http://schemas.microsoft.com/office/powerpoint/2010/main" val="1038465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Shading </a:t>
            </a:r>
            <a:r>
              <a:rPr lang="zh-TW" altLang="en-US" dirty="0"/>
              <a:t>是渦度</a:t>
            </a:r>
            <a:endParaRPr lang="en-US" altLang="zh-TW" dirty="0"/>
          </a:p>
          <a:p>
            <a:r>
              <a:rPr lang="en-US" altLang="zh-TW" dirty="0"/>
              <a:t>-12h</a:t>
            </a:r>
            <a:r>
              <a:rPr lang="zh-TW" altLang="en-US" dirty="0"/>
              <a:t>時候</a:t>
            </a:r>
            <a:endParaRPr lang="en-US" altLang="zh-TW" dirty="0"/>
          </a:p>
          <a:p>
            <a:r>
              <a:rPr lang="zh-TW" altLang="en-US" dirty="0"/>
              <a:t>同時從地面延伸到高層</a:t>
            </a:r>
            <a:endParaRPr lang="en-US" altLang="zh-TW" dirty="0"/>
          </a:p>
          <a:p>
            <a:r>
              <a:rPr lang="zh-TW" altLang="en-US" dirty="0"/>
              <a:t>但是此時</a:t>
            </a:r>
            <a:r>
              <a:rPr lang="en-US" altLang="zh-TW" dirty="0" err="1"/>
              <a:t>ri</a:t>
            </a:r>
            <a:r>
              <a:rPr lang="en-US" altLang="zh-TW" dirty="0"/>
              <a:t> </a:t>
            </a:r>
            <a:r>
              <a:rPr lang="en-US" altLang="zh-TW" dirty="0" err="1"/>
              <a:t>si</a:t>
            </a:r>
            <a:r>
              <a:rPr lang="zh-TW" altLang="en-US" dirty="0"/>
              <a:t>強度差不多</a:t>
            </a:r>
            <a:endParaRPr lang="en-US" altLang="zh-TW" dirty="0"/>
          </a:p>
          <a:p>
            <a:r>
              <a:rPr lang="zh-TW" altLang="en-US" dirty="0"/>
              <a:t>但是</a:t>
            </a:r>
            <a:r>
              <a:rPr lang="en-US" altLang="zh-TW" dirty="0" err="1"/>
              <a:t>ri</a:t>
            </a:r>
            <a:r>
              <a:rPr lang="zh-TW" altLang="en-US" dirty="0"/>
              <a:t>卻有較強較深的</a:t>
            </a:r>
            <a:r>
              <a:rPr lang="en-US" altLang="zh-TW" dirty="0"/>
              <a:t>vortex </a:t>
            </a:r>
            <a:r>
              <a:rPr lang="zh-TW" altLang="en-US" dirty="0"/>
              <a:t>結構</a:t>
            </a:r>
            <a:endParaRPr lang="en-US" altLang="zh-TW" dirty="0"/>
          </a:p>
          <a:p>
            <a:r>
              <a:rPr lang="en-US" altLang="zh-TW" dirty="0"/>
              <a:t>700</a:t>
            </a:r>
            <a:r>
              <a:rPr lang="zh-TW" altLang="en-US" dirty="0"/>
              <a:t>以上有略為</a:t>
            </a:r>
            <a:r>
              <a:rPr lang="en-US" altLang="zh-TW" dirty="0"/>
              <a:t>down shear tilt </a:t>
            </a:r>
          </a:p>
          <a:p>
            <a:r>
              <a:rPr lang="zh-TW" altLang="en-US" dirty="0"/>
              <a:t>同時從地面延伸到高層</a:t>
            </a:r>
            <a:endParaRPr lang="en-US" altLang="zh-TW" dirty="0"/>
          </a:p>
          <a:p>
            <a:endParaRPr lang="en-US" altLang="zh-TW" dirty="0"/>
          </a:p>
          <a:p>
            <a:r>
              <a:rPr lang="en-US" altLang="zh-TW" dirty="0"/>
              <a:t>-0</a:t>
            </a:r>
          </a:p>
          <a:p>
            <a:r>
              <a:rPr lang="zh-TW" altLang="en-US" dirty="0"/>
              <a:t>大部分具有顯著的地區落在 </a:t>
            </a:r>
            <a:r>
              <a:rPr lang="en-US" altLang="zh-TW" dirty="0"/>
              <a:t>0-~100</a:t>
            </a:r>
            <a:r>
              <a:rPr lang="zh-TW" altLang="en-US" dirty="0"/>
              <a:t> </a:t>
            </a:r>
            <a:r>
              <a:rPr lang="en-US" altLang="zh-TW" dirty="0"/>
              <a:t>(</a:t>
            </a:r>
            <a:r>
              <a:rPr lang="en-US" altLang="zh-TW" dirty="0" err="1"/>
              <a:t>upshear</a:t>
            </a:r>
            <a:r>
              <a:rPr lang="en-US" altLang="zh-TW" dirty="0"/>
              <a:t>)</a:t>
            </a:r>
          </a:p>
          <a:p>
            <a:r>
              <a:rPr lang="zh-TW" altLang="en-US" dirty="0"/>
              <a:t>但是</a:t>
            </a:r>
            <a:r>
              <a:rPr lang="en-US" altLang="zh-TW" dirty="0"/>
              <a:t>contour (total)</a:t>
            </a:r>
            <a:r>
              <a:rPr lang="zh-TW" altLang="en-US" dirty="0"/>
              <a:t>略有</a:t>
            </a:r>
            <a:r>
              <a:rPr lang="en-US" altLang="zh-TW" dirty="0" err="1"/>
              <a:t>downshear</a:t>
            </a:r>
            <a:r>
              <a:rPr lang="en-US" altLang="zh-TW" dirty="0"/>
              <a:t> tilt</a:t>
            </a:r>
          </a:p>
          <a:p>
            <a:r>
              <a:rPr lang="zh-TW" altLang="en-US" dirty="0"/>
              <a:t>代表</a:t>
            </a:r>
            <a:r>
              <a:rPr lang="en-US" altLang="zh-TW" dirty="0" err="1"/>
              <a:t>ri</a:t>
            </a:r>
            <a:r>
              <a:rPr lang="zh-TW" altLang="en-US" dirty="0"/>
              <a:t>的個案在上風切處有更強的渦度</a:t>
            </a:r>
            <a:endParaRPr lang="en-US" altLang="zh-TW" dirty="0"/>
          </a:p>
          <a:p>
            <a:r>
              <a:rPr lang="en-US" altLang="zh-TW" dirty="0">
                <a:sym typeface="Wingdings" panose="05000000000000000000" pitchFamily="2" charset="2"/>
              </a:rPr>
              <a:t>RI</a:t>
            </a:r>
            <a:r>
              <a:rPr lang="zh-TW" altLang="en-US" dirty="0">
                <a:sym typeface="Wingdings" panose="05000000000000000000" pitchFamily="2" charset="2"/>
              </a:rPr>
              <a:t>渦旋結構更加</a:t>
            </a:r>
            <a:r>
              <a:rPr lang="en-US" altLang="zh-TW" dirty="0">
                <a:sym typeface="Wingdings" panose="05000000000000000000" pitchFamily="2" charset="2"/>
              </a:rPr>
              <a:t>align</a:t>
            </a:r>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5DC0B01C-B660-4086-AFD0-1DFE01C7A142}" type="slidenum">
              <a:rPr lang="zh-TW" altLang="en-US" smtClean="0"/>
              <a:t>31</a:t>
            </a:fld>
            <a:endParaRPr lang="zh-TW" altLang="en-US"/>
          </a:p>
        </p:txBody>
      </p:sp>
    </p:spTree>
    <p:extLst>
      <p:ext uri="{BB962C8B-B14F-4D97-AF65-F5344CB8AC3E}">
        <p14:creationId xmlns:p14="http://schemas.microsoft.com/office/powerpoint/2010/main" val="2717609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DC0B01C-B660-4086-AFD0-1DFE01C7A142}" type="slidenum">
              <a:rPr lang="zh-TW" altLang="en-US" smtClean="0"/>
              <a:t>32</a:t>
            </a:fld>
            <a:endParaRPr lang="zh-TW" altLang="en-US"/>
          </a:p>
        </p:txBody>
      </p:sp>
    </p:spTree>
    <p:extLst>
      <p:ext uri="{BB962C8B-B14F-4D97-AF65-F5344CB8AC3E}">
        <p14:creationId xmlns:p14="http://schemas.microsoft.com/office/powerpoint/2010/main" val="1556577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D6224D1-D123-4E1D-A579-605AEB0F67A5}" type="slidenum">
              <a:rPr lang="zh-TW" altLang="en-US" smtClean="0"/>
              <a:t>34</a:t>
            </a:fld>
            <a:endParaRPr lang="zh-TW" altLang="en-US"/>
          </a:p>
        </p:txBody>
      </p:sp>
    </p:spTree>
    <p:extLst>
      <p:ext uri="{BB962C8B-B14F-4D97-AF65-F5344CB8AC3E}">
        <p14:creationId xmlns:p14="http://schemas.microsoft.com/office/powerpoint/2010/main" val="175411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垂直風切會使得颱風對流呈現</a:t>
            </a:r>
            <a:r>
              <a:rPr lang="en-US" altLang="zh-TW" dirty="0"/>
              <a:t>wave number1</a:t>
            </a:r>
            <a:r>
              <a:rPr lang="zh-TW" altLang="en-US" dirty="0"/>
              <a:t>特徵</a:t>
            </a:r>
            <a:endParaRPr lang="en-US" altLang="zh-TW" dirty="0"/>
          </a:p>
          <a:p>
            <a:r>
              <a:rPr lang="zh-TW" altLang="en-US" dirty="0"/>
              <a:t>下風切處對流被增強 而上風切處的被抑制</a:t>
            </a:r>
            <a:endParaRPr lang="en-US" altLang="zh-TW" dirty="0"/>
          </a:p>
          <a:p>
            <a:endParaRPr lang="en-US" altLang="zh-TW" dirty="0"/>
          </a:p>
          <a:p>
            <a:r>
              <a:rPr lang="zh-TW" altLang="en-US" dirty="0"/>
              <a:t>因為垂直風切對於颱風的結構以及強度有深遠的影響</a:t>
            </a:r>
            <a:endParaRPr lang="en-US" altLang="zh-TW" dirty="0"/>
          </a:p>
          <a:p>
            <a:r>
              <a:rPr lang="zh-TW" altLang="en-US" dirty="0"/>
              <a:t>因此相當值得探討其他因素在具風切環境下的颱風 如何阻礙或是促進颱風</a:t>
            </a:r>
            <a:r>
              <a:rPr lang="en-US" altLang="zh-TW" dirty="0"/>
              <a:t>RI</a:t>
            </a:r>
          </a:p>
          <a:p>
            <a:endParaRPr lang="en-US" altLang="zh-TW" dirty="0"/>
          </a:p>
          <a:p>
            <a:r>
              <a:rPr lang="zh-TW" altLang="en-US" dirty="0"/>
              <a:t>雖然說垂直風切對於颱風強度具有負面效益</a:t>
            </a:r>
            <a:endParaRPr lang="en-US" altLang="zh-TW" dirty="0"/>
          </a:p>
          <a:p>
            <a:r>
              <a:rPr lang="zh-TW" altLang="en-US" dirty="0"/>
              <a:t>但是觀測及研究均指出 </a:t>
            </a:r>
            <a:r>
              <a:rPr lang="en-US" altLang="zh-TW" dirty="0"/>
              <a:t>RI</a:t>
            </a:r>
            <a:r>
              <a:rPr lang="zh-TW" altLang="en-US" dirty="0"/>
              <a:t>可以在中</a:t>
            </a:r>
            <a:r>
              <a:rPr lang="en-US" altLang="zh-TW" dirty="0"/>
              <a:t>~</a:t>
            </a:r>
            <a:r>
              <a:rPr lang="zh-TW" altLang="en-US" dirty="0"/>
              <a:t>高等風切環境下發生</a:t>
            </a:r>
            <a:endParaRPr lang="en-US" altLang="zh-TW" dirty="0"/>
          </a:p>
        </p:txBody>
      </p:sp>
      <p:sp>
        <p:nvSpPr>
          <p:cNvPr id="4" name="投影片編號版面配置區 3"/>
          <p:cNvSpPr>
            <a:spLocks noGrp="1"/>
          </p:cNvSpPr>
          <p:nvPr>
            <p:ph type="sldNum" sz="quarter" idx="5"/>
          </p:nvPr>
        </p:nvSpPr>
        <p:spPr/>
        <p:txBody>
          <a:bodyPr/>
          <a:lstStyle/>
          <a:p>
            <a:fld id="{5DC0B01C-B660-4086-AFD0-1DFE01C7A142}" type="slidenum">
              <a:rPr lang="zh-TW" altLang="en-US" smtClean="0"/>
              <a:t>5</a:t>
            </a:fld>
            <a:endParaRPr lang="zh-TW" altLang="en-US"/>
          </a:p>
        </p:txBody>
      </p:sp>
    </p:spTree>
    <p:extLst>
      <p:ext uri="{BB962C8B-B14F-4D97-AF65-F5344CB8AC3E}">
        <p14:creationId xmlns:p14="http://schemas.microsoft.com/office/powerpoint/2010/main" val="2147926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而在切方向上 對流分布的越廣 會使 潛熱加熱更加的軸對稱</a:t>
            </a:r>
            <a:endParaRPr lang="en-US" altLang="zh-TW" dirty="0"/>
          </a:p>
          <a:p>
            <a:r>
              <a:rPr lang="zh-TW" altLang="en-US" dirty="0"/>
              <a:t>當對流發生在</a:t>
            </a:r>
            <a:r>
              <a:rPr lang="en-US" altLang="zh-TW" dirty="0"/>
              <a:t>RMW</a:t>
            </a:r>
            <a:r>
              <a:rPr lang="zh-TW" altLang="en-US" dirty="0"/>
              <a:t>內時，使得颱風更適合增強發展</a:t>
            </a:r>
            <a:endParaRPr lang="en-US" altLang="zh-TW" dirty="0"/>
          </a:p>
          <a:p>
            <a:endParaRPr lang="en-US" altLang="zh-TW" dirty="0"/>
          </a:p>
          <a:p>
            <a:r>
              <a:rPr lang="zh-TW" altLang="en-US" dirty="0"/>
              <a:t>而使得降水分布更加軸對稱的因素則可能在具風切環境下的颱風顯得更加重要</a:t>
            </a:r>
            <a:endParaRPr lang="en-US" altLang="zh-TW" dirty="0"/>
          </a:p>
          <a:p>
            <a:r>
              <a:rPr lang="zh-TW" altLang="en-US" dirty="0"/>
              <a:t>且可能與颱風發生ＲＩ或ＳＩ有關</a:t>
            </a:r>
          </a:p>
        </p:txBody>
      </p:sp>
      <p:sp>
        <p:nvSpPr>
          <p:cNvPr id="4" name="投影片編號版面配置區 3"/>
          <p:cNvSpPr>
            <a:spLocks noGrp="1"/>
          </p:cNvSpPr>
          <p:nvPr>
            <p:ph type="sldNum" sz="quarter" idx="5"/>
          </p:nvPr>
        </p:nvSpPr>
        <p:spPr/>
        <p:txBody>
          <a:bodyPr/>
          <a:lstStyle/>
          <a:p>
            <a:fld id="{5DC0B01C-B660-4086-AFD0-1DFE01C7A142}" type="slidenum">
              <a:rPr lang="zh-TW" altLang="en-US" smtClean="0"/>
              <a:t>6</a:t>
            </a:fld>
            <a:endParaRPr lang="zh-TW" altLang="en-US"/>
          </a:p>
        </p:txBody>
      </p:sp>
    </p:spTree>
    <p:extLst>
      <p:ext uri="{BB962C8B-B14F-4D97-AF65-F5344CB8AC3E}">
        <p14:creationId xmlns:p14="http://schemas.microsoft.com/office/powerpoint/2010/main" val="1476353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而像是　中層ＲＨ　低層相當位溫　ＳＳＴ　都可能影響到降水的對稱性及增強速率</a:t>
            </a:r>
            <a:endParaRPr lang="en-US" altLang="zh-TW" dirty="0"/>
          </a:p>
          <a:p>
            <a:endParaRPr lang="en-US" altLang="zh-TW" dirty="0"/>
          </a:p>
          <a:p>
            <a:r>
              <a:rPr lang="zh-TW" altLang="en-US" dirty="0"/>
              <a:t>許多衛星觀測研究指出　ＲＩ的發生伴隨切方向上降水和對流的分布面積增加</a:t>
            </a:r>
            <a:endParaRPr lang="en-US" altLang="zh-TW" dirty="0"/>
          </a:p>
          <a:p>
            <a:endParaRPr lang="en-US" altLang="zh-TW" dirty="0"/>
          </a:p>
          <a:p>
            <a:r>
              <a:rPr lang="zh-TW" altLang="en-US" dirty="0"/>
              <a:t>因此當我們控制垂直風切或是其他可能影響ＲＩ的因素時，ＲＩ跟ＳＩ的對流特徵可以更進一步藉由比較ＲＩ跟ＳＩ颱風對流的演變</a:t>
            </a:r>
            <a:endParaRPr lang="en-US" altLang="zh-TW" dirty="0"/>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5DC0B01C-B660-4086-AFD0-1DFE01C7A142}" type="slidenum">
              <a:rPr lang="zh-TW" altLang="en-US" smtClean="0"/>
              <a:t>7</a:t>
            </a:fld>
            <a:endParaRPr lang="zh-TW" altLang="en-US"/>
          </a:p>
        </p:txBody>
      </p:sp>
    </p:spTree>
    <p:extLst>
      <p:ext uri="{BB962C8B-B14F-4D97-AF65-F5344CB8AC3E}">
        <p14:creationId xmlns:p14="http://schemas.microsoft.com/office/powerpoint/2010/main" val="200958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雖然過去很多研究　比較ＲＩ跟非ＲＩ的個案</a:t>
            </a:r>
            <a:endParaRPr lang="en-US" altLang="zh-TW" dirty="0"/>
          </a:p>
          <a:p>
            <a:r>
              <a:rPr lang="zh-TW" altLang="en-US" dirty="0"/>
              <a:t>但很少研究比較ＲＩ跟ＳＩ</a:t>
            </a:r>
            <a:endParaRPr lang="en-US" altLang="zh-TW" dirty="0"/>
          </a:p>
          <a:p>
            <a:endParaRPr lang="en-US" altLang="zh-TW" dirty="0"/>
          </a:p>
          <a:p>
            <a:r>
              <a:rPr lang="zh-TW" altLang="en-US" dirty="0"/>
              <a:t>且過去的研究　ＲＩ跟非ＲＩ的個案初始強度，ＭＰＩ及垂直風切的量值差異很大</a:t>
            </a:r>
            <a:endParaRPr lang="en-US" altLang="zh-TW" dirty="0"/>
          </a:p>
          <a:p>
            <a:r>
              <a:rPr lang="zh-TW" altLang="en-US" dirty="0"/>
              <a:t>而這些因素都可能影響到颱風是否ＲＩ</a:t>
            </a:r>
            <a:endParaRPr lang="en-US" altLang="zh-TW" dirty="0"/>
          </a:p>
          <a:p>
            <a:endParaRPr lang="en-US" altLang="zh-TW" dirty="0"/>
          </a:p>
          <a:p>
            <a:r>
              <a:rPr lang="zh-TW" altLang="en-US" dirty="0"/>
              <a:t>同時也對於ＲＩ颱風開始前的空間及時間演變認識也很少</a:t>
            </a:r>
            <a:endParaRPr lang="en-US" altLang="zh-TW" dirty="0"/>
          </a:p>
          <a:p>
            <a:endParaRPr lang="en-US" altLang="zh-TW" dirty="0"/>
          </a:p>
          <a:p>
            <a:r>
              <a:rPr lang="zh-TW" altLang="en-US" dirty="0"/>
              <a:t>因此作者此研究會特別比較　ＲＩ跟ＳＩ颱風但是針對類似ＭＰＩ　初始強度　及垂直風切</a:t>
            </a:r>
          </a:p>
        </p:txBody>
      </p:sp>
      <p:sp>
        <p:nvSpPr>
          <p:cNvPr id="4" name="投影片編號版面配置區 3"/>
          <p:cNvSpPr>
            <a:spLocks noGrp="1"/>
          </p:cNvSpPr>
          <p:nvPr>
            <p:ph type="sldNum" sz="quarter" idx="5"/>
          </p:nvPr>
        </p:nvSpPr>
        <p:spPr/>
        <p:txBody>
          <a:bodyPr/>
          <a:lstStyle/>
          <a:p>
            <a:fld id="{5DC0B01C-B660-4086-AFD0-1DFE01C7A142}" type="slidenum">
              <a:rPr lang="zh-TW" altLang="en-US" smtClean="0"/>
              <a:t>8</a:t>
            </a:fld>
            <a:endParaRPr lang="zh-TW" altLang="en-US"/>
          </a:p>
        </p:txBody>
      </p:sp>
    </p:spTree>
    <p:extLst>
      <p:ext uri="{BB962C8B-B14F-4D97-AF65-F5344CB8AC3E}">
        <p14:creationId xmlns:p14="http://schemas.microsoft.com/office/powerpoint/2010/main" val="3261675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熱帶波動　熱低　副熱帶低壓　溫帶氣旋移除</a:t>
            </a:r>
            <a:endParaRPr lang="en-US" altLang="zh-TW" dirty="0"/>
          </a:p>
          <a:p>
            <a:r>
              <a:rPr lang="zh-TW" altLang="en-US" dirty="0"/>
              <a:t>跟陸地距離＜１００公里移除</a:t>
            </a:r>
          </a:p>
        </p:txBody>
      </p:sp>
      <p:sp>
        <p:nvSpPr>
          <p:cNvPr id="4" name="投影片編號版面配置區 3"/>
          <p:cNvSpPr>
            <a:spLocks noGrp="1"/>
          </p:cNvSpPr>
          <p:nvPr>
            <p:ph type="sldNum" sz="quarter" idx="5"/>
          </p:nvPr>
        </p:nvSpPr>
        <p:spPr/>
        <p:txBody>
          <a:bodyPr/>
          <a:lstStyle/>
          <a:p>
            <a:fld id="{5DC0B01C-B660-4086-AFD0-1DFE01C7A142}" type="slidenum">
              <a:rPr lang="zh-TW" altLang="en-US" smtClean="0"/>
              <a:t>10</a:t>
            </a:fld>
            <a:endParaRPr lang="zh-TW" altLang="en-US"/>
          </a:p>
        </p:txBody>
      </p:sp>
    </p:spTree>
    <p:extLst>
      <p:ext uri="{BB962C8B-B14F-4D97-AF65-F5344CB8AC3E}">
        <p14:creationId xmlns:p14="http://schemas.microsoft.com/office/powerpoint/2010/main" val="2956222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DC0B01C-B660-4086-AFD0-1DFE01C7A142}" type="slidenum">
              <a:rPr lang="zh-TW" altLang="en-US" smtClean="0"/>
              <a:t>11</a:t>
            </a:fld>
            <a:endParaRPr lang="zh-TW" altLang="en-US"/>
          </a:p>
        </p:txBody>
      </p:sp>
    </p:spTree>
    <p:extLst>
      <p:ext uri="{BB962C8B-B14F-4D97-AF65-F5344CB8AC3E}">
        <p14:creationId xmlns:p14="http://schemas.microsoft.com/office/powerpoint/2010/main" val="988624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ＳＩ定義為　１０～１５ｋｔ</a:t>
            </a:r>
            <a:endParaRPr lang="en-US" altLang="zh-TW" dirty="0"/>
          </a:p>
          <a:p>
            <a:r>
              <a:rPr lang="zh-TW" altLang="en-US" dirty="0"/>
              <a:t>不用２５或３０當上限　把ＲＩ跟ＳＩ區分更明顯</a:t>
            </a:r>
            <a:endParaRPr lang="en-US" altLang="zh-TW" dirty="0"/>
          </a:p>
          <a:p>
            <a:r>
              <a:rPr lang="zh-TW" altLang="en-US" dirty="0"/>
              <a:t>僅考慮第一次ＲＩ或ＳＩ</a:t>
            </a:r>
          </a:p>
        </p:txBody>
      </p:sp>
      <p:sp>
        <p:nvSpPr>
          <p:cNvPr id="4" name="投影片編號版面配置區 3"/>
          <p:cNvSpPr>
            <a:spLocks noGrp="1"/>
          </p:cNvSpPr>
          <p:nvPr>
            <p:ph type="sldNum" sz="quarter" idx="5"/>
          </p:nvPr>
        </p:nvSpPr>
        <p:spPr/>
        <p:txBody>
          <a:bodyPr/>
          <a:lstStyle/>
          <a:p>
            <a:fld id="{5DC0B01C-B660-4086-AFD0-1DFE01C7A142}" type="slidenum">
              <a:rPr lang="zh-TW" altLang="en-US" smtClean="0"/>
              <a:t>12</a:t>
            </a:fld>
            <a:endParaRPr lang="zh-TW" altLang="en-US"/>
          </a:p>
        </p:txBody>
      </p:sp>
    </p:spTree>
    <p:extLst>
      <p:ext uri="{BB962C8B-B14F-4D97-AF65-F5344CB8AC3E}">
        <p14:creationId xmlns:p14="http://schemas.microsoft.com/office/powerpoint/2010/main" val="1263139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D2F2174-1B87-4935-87C4-991E49C0336F}"/>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D246BCFF-6D5D-4880-9C8B-C74F1ED183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F043CAA2-E0B3-4E12-9796-277C4703ACD6}"/>
              </a:ext>
            </a:extLst>
          </p:cNvPr>
          <p:cNvSpPr>
            <a:spLocks noGrp="1"/>
          </p:cNvSpPr>
          <p:nvPr>
            <p:ph type="dt" sz="half" idx="10"/>
          </p:nvPr>
        </p:nvSpPr>
        <p:spPr/>
        <p:txBody>
          <a:bodyPr/>
          <a:lstStyle/>
          <a:p>
            <a:fld id="{2E2721AB-914E-4008-BFFE-08DBC8399F7A}" type="datetimeFigureOut">
              <a:rPr lang="zh-TW" altLang="en-US" smtClean="0"/>
              <a:t>2022/12/20</a:t>
            </a:fld>
            <a:endParaRPr lang="zh-TW" altLang="en-US"/>
          </a:p>
        </p:txBody>
      </p:sp>
      <p:sp>
        <p:nvSpPr>
          <p:cNvPr id="5" name="頁尾版面配置區 4">
            <a:extLst>
              <a:ext uri="{FF2B5EF4-FFF2-40B4-BE49-F238E27FC236}">
                <a16:creationId xmlns:a16="http://schemas.microsoft.com/office/drawing/2014/main" id="{295A646D-53E0-4213-9DC0-9CA08F044D2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4FBF5C2-908F-4926-862D-1DACAD1CBF7E}"/>
              </a:ext>
            </a:extLst>
          </p:cNvPr>
          <p:cNvSpPr>
            <a:spLocks noGrp="1"/>
          </p:cNvSpPr>
          <p:nvPr>
            <p:ph type="sldNum" sz="quarter" idx="12"/>
          </p:nvPr>
        </p:nvSpPr>
        <p:spPr/>
        <p:txBody>
          <a:bodyPr/>
          <a:lstStyle/>
          <a:p>
            <a:fld id="{A028A727-2A69-41CB-AF96-C31DA39B0C82}" type="slidenum">
              <a:rPr lang="zh-TW" altLang="en-US" smtClean="0"/>
              <a:t>‹#›</a:t>
            </a:fld>
            <a:endParaRPr lang="zh-TW" altLang="en-US"/>
          </a:p>
        </p:txBody>
      </p:sp>
    </p:spTree>
    <p:extLst>
      <p:ext uri="{BB962C8B-B14F-4D97-AF65-F5344CB8AC3E}">
        <p14:creationId xmlns:p14="http://schemas.microsoft.com/office/powerpoint/2010/main" val="2240419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7B11941-DD09-42C8-AA0D-1C7186BA0AF7}"/>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B96EED8A-0E56-43A0-B6EA-719A4C2D5143}"/>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2EBE8FE-7D74-4B42-BB64-41A635F0AACC}"/>
              </a:ext>
            </a:extLst>
          </p:cNvPr>
          <p:cNvSpPr>
            <a:spLocks noGrp="1"/>
          </p:cNvSpPr>
          <p:nvPr>
            <p:ph type="dt" sz="half" idx="10"/>
          </p:nvPr>
        </p:nvSpPr>
        <p:spPr/>
        <p:txBody>
          <a:bodyPr/>
          <a:lstStyle/>
          <a:p>
            <a:fld id="{2E2721AB-914E-4008-BFFE-08DBC8399F7A}" type="datetimeFigureOut">
              <a:rPr lang="zh-TW" altLang="en-US" smtClean="0"/>
              <a:t>2022/12/20</a:t>
            </a:fld>
            <a:endParaRPr lang="zh-TW" altLang="en-US"/>
          </a:p>
        </p:txBody>
      </p:sp>
      <p:sp>
        <p:nvSpPr>
          <p:cNvPr id="5" name="頁尾版面配置區 4">
            <a:extLst>
              <a:ext uri="{FF2B5EF4-FFF2-40B4-BE49-F238E27FC236}">
                <a16:creationId xmlns:a16="http://schemas.microsoft.com/office/drawing/2014/main" id="{378AD7E7-AF29-425D-A93A-9B7DE3C6E70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FA9F927-D8D8-4DF3-A684-3DCFFEC997E8}"/>
              </a:ext>
            </a:extLst>
          </p:cNvPr>
          <p:cNvSpPr>
            <a:spLocks noGrp="1"/>
          </p:cNvSpPr>
          <p:nvPr>
            <p:ph type="sldNum" sz="quarter" idx="12"/>
          </p:nvPr>
        </p:nvSpPr>
        <p:spPr/>
        <p:txBody>
          <a:bodyPr/>
          <a:lstStyle/>
          <a:p>
            <a:fld id="{A028A727-2A69-41CB-AF96-C31DA39B0C82}" type="slidenum">
              <a:rPr lang="zh-TW" altLang="en-US" smtClean="0"/>
              <a:t>‹#›</a:t>
            </a:fld>
            <a:endParaRPr lang="zh-TW" altLang="en-US"/>
          </a:p>
        </p:txBody>
      </p:sp>
    </p:spTree>
    <p:extLst>
      <p:ext uri="{BB962C8B-B14F-4D97-AF65-F5344CB8AC3E}">
        <p14:creationId xmlns:p14="http://schemas.microsoft.com/office/powerpoint/2010/main" val="130610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1FC55598-CB37-468F-B464-B96F77A2FE2C}"/>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7774C752-61FF-4513-AD68-715305478111}"/>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6862A67-ED22-41B0-886F-CE5C2957B766}"/>
              </a:ext>
            </a:extLst>
          </p:cNvPr>
          <p:cNvSpPr>
            <a:spLocks noGrp="1"/>
          </p:cNvSpPr>
          <p:nvPr>
            <p:ph type="dt" sz="half" idx="10"/>
          </p:nvPr>
        </p:nvSpPr>
        <p:spPr/>
        <p:txBody>
          <a:bodyPr/>
          <a:lstStyle/>
          <a:p>
            <a:fld id="{2E2721AB-914E-4008-BFFE-08DBC8399F7A}" type="datetimeFigureOut">
              <a:rPr lang="zh-TW" altLang="en-US" smtClean="0"/>
              <a:t>2022/12/20</a:t>
            </a:fld>
            <a:endParaRPr lang="zh-TW" altLang="en-US"/>
          </a:p>
        </p:txBody>
      </p:sp>
      <p:sp>
        <p:nvSpPr>
          <p:cNvPr id="5" name="頁尾版面配置區 4">
            <a:extLst>
              <a:ext uri="{FF2B5EF4-FFF2-40B4-BE49-F238E27FC236}">
                <a16:creationId xmlns:a16="http://schemas.microsoft.com/office/drawing/2014/main" id="{112FBFCE-256F-4586-A713-AF5767F80DF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2158036-7BED-4DE0-A3B1-BEC348E037ED}"/>
              </a:ext>
            </a:extLst>
          </p:cNvPr>
          <p:cNvSpPr>
            <a:spLocks noGrp="1"/>
          </p:cNvSpPr>
          <p:nvPr>
            <p:ph type="sldNum" sz="quarter" idx="12"/>
          </p:nvPr>
        </p:nvSpPr>
        <p:spPr/>
        <p:txBody>
          <a:bodyPr/>
          <a:lstStyle/>
          <a:p>
            <a:fld id="{A028A727-2A69-41CB-AF96-C31DA39B0C82}" type="slidenum">
              <a:rPr lang="zh-TW" altLang="en-US" smtClean="0"/>
              <a:t>‹#›</a:t>
            </a:fld>
            <a:endParaRPr lang="zh-TW" altLang="en-US"/>
          </a:p>
        </p:txBody>
      </p:sp>
    </p:spTree>
    <p:extLst>
      <p:ext uri="{BB962C8B-B14F-4D97-AF65-F5344CB8AC3E}">
        <p14:creationId xmlns:p14="http://schemas.microsoft.com/office/powerpoint/2010/main" val="131809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5140D23-D40D-4787-B39A-62366EB2206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59846084-3569-400F-B28F-EC5546A89ED6}"/>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0E4EF50-6B03-4442-B7A5-89D975C92473}"/>
              </a:ext>
            </a:extLst>
          </p:cNvPr>
          <p:cNvSpPr>
            <a:spLocks noGrp="1"/>
          </p:cNvSpPr>
          <p:nvPr>
            <p:ph type="dt" sz="half" idx="10"/>
          </p:nvPr>
        </p:nvSpPr>
        <p:spPr/>
        <p:txBody>
          <a:bodyPr/>
          <a:lstStyle/>
          <a:p>
            <a:fld id="{2E2721AB-914E-4008-BFFE-08DBC8399F7A}" type="datetimeFigureOut">
              <a:rPr lang="zh-TW" altLang="en-US" smtClean="0"/>
              <a:t>2022/12/20</a:t>
            </a:fld>
            <a:endParaRPr lang="zh-TW" altLang="en-US"/>
          </a:p>
        </p:txBody>
      </p:sp>
      <p:sp>
        <p:nvSpPr>
          <p:cNvPr id="5" name="頁尾版面配置區 4">
            <a:extLst>
              <a:ext uri="{FF2B5EF4-FFF2-40B4-BE49-F238E27FC236}">
                <a16:creationId xmlns:a16="http://schemas.microsoft.com/office/drawing/2014/main" id="{70CD51EE-F1E7-4DCF-9B7D-2BBB79CF700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C98FD6E-64D7-4A34-89F3-398707A82EF6}"/>
              </a:ext>
            </a:extLst>
          </p:cNvPr>
          <p:cNvSpPr>
            <a:spLocks noGrp="1"/>
          </p:cNvSpPr>
          <p:nvPr>
            <p:ph type="sldNum" sz="quarter" idx="12"/>
          </p:nvPr>
        </p:nvSpPr>
        <p:spPr/>
        <p:txBody>
          <a:bodyPr/>
          <a:lstStyle/>
          <a:p>
            <a:fld id="{A028A727-2A69-41CB-AF96-C31DA39B0C82}" type="slidenum">
              <a:rPr lang="zh-TW" altLang="en-US" smtClean="0"/>
              <a:t>‹#›</a:t>
            </a:fld>
            <a:endParaRPr lang="zh-TW" altLang="en-US"/>
          </a:p>
        </p:txBody>
      </p:sp>
    </p:spTree>
    <p:extLst>
      <p:ext uri="{BB962C8B-B14F-4D97-AF65-F5344CB8AC3E}">
        <p14:creationId xmlns:p14="http://schemas.microsoft.com/office/powerpoint/2010/main" val="3637900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A6C931-24CE-4DA7-8CE0-50C993CA56A9}"/>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2FB59188-DEFE-4295-ACAA-067903E25A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F79DDAC9-B76B-4772-8D49-30A87725727D}"/>
              </a:ext>
            </a:extLst>
          </p:cNvPr>
          <p:cNvSpPr>
            <a:spLocks noGrp="1"/>
          </p:cNvSpPr>
          <p:nvPr>
            <p:ph type="dt" sz="half" idx="10"/>
          </p:nvPr>
        </p:nvSpPr>
        <p:spPr/>
        <p:txBody>
          <a:bodyPr/>
          <a:lstStyle/>
          <a:p>
            <a:fld id="{2E2721AB-914E-4008-BFFE-08DBC8399F7A}" type="datetimeFigureOut">
              <a:rPr lang="zh-TW" altLang="en-US" smtClean="0"/>
              <a:t>2022/12/20</a:t>
            </a:fld>
            <a:endParaRPr lang="zh-TW" altLang="en-US"/>
          </a:p>
        </p:txBody>
      </p:sp>
      <p:sp>
        <p:nvSpPr>
          <p:cNvPr id="5" name="頁尾版面配置區 4">
            <a:extLst>
              <a:ext uri="{FF2B5EF4-FFF2-40B4-BE49-F238E27FC236}">
                <a16:creationId xmlns:a16="http://schemas.microsoft.com/office/drawing/2014/main" id="{1C3BC4D2-72CB-4FB5-AD0F-1E500C5C196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65F8FCD-7AED-448A-AF11-1FF5858F7574}"/>
              </a:ext>
            </a:extLst>
          </p:cNvPr>
          <p:cNvSpPr>
            <a:spLocks noGrp="1"/>
          </p:cNvSpPr>
          <p:nvPr>
            <p:ph type="sldNum" sz="quarter" idx="12"/>
          </p:nvPr>
        </p:nvSpPr>
        <p:spPr/>
        <p:txBody>
          <a:bodyPr/>
          <a:lstStyle/>
          <a:p>
            <a:fld id="{A028A727-2A69-41CB-AF96-C31DA39B0C82}" type="slidenum">
              <a:rPr lang="zh-TW" altLang="en-US" smtClean="0"/>
              <a:t>‹#›</a:t>
            </a:fld>
            <a:endParaRPr lang="zh-TW" altLang="en-US"/>
          </a:p>
        </p:txBody>
      </p:sp>
    </p:spTree>
    <p:extLst>
      <p:ext uri="{BB962C8B-B14F-4D97-AF65-F5344CB8AC3E}">
        <p14:creationId xmlns:p14="http://schemas.microsoft.com/office/powerpoint/2010/main" val="293005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3C382B9-3661-4C81-9B7E-E8A459A7A0BC}"/>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520439EA-C247-44E8-8C76-D693670B4D6F}"/>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F4BD6942-DBC4-40D6-86D3-645C3F3117F0}"/>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4CBAC729-32C2-4062-9CC3-262831F79BBC}"/>
              </a:ext>
            </a:extLst>
          </p:cNvPr>
          <p:cNvSpPr>
            <a:spLocks noGrp="1"/>
          </p:cNvSpPr>
          <p:nvPr>
            <p:ph type="dt" sz="half" idx="10"/>
          </p:nvPr>
        </p:nvSpPr>
        <p:spPr/>
        <p:txBody>
          <a:bodyPr/>
          <a:lstStyle/>
          <a:p>
            <a:fld id="{2E2721AB-914E-4008-BFFE-08DBC8399F7A}" type="datetimeFigureOut">
              <a:rPr lang="zh-TW" altLang="en-US" smtClean="0"/>
              <a:t>2022/12/20</a:t>
            </a:fld>
            <a:endParaRPr lang="zh-TW" altLang="en-US"/>
          </a:p>
        </p:txBody>
      </p:sp>
      <p:sp>
        <p:nvSpPr>
          <p:cNvPr id="6" name="頁尾版面配置區 5">
            <a:extLst>
              <a:ext uri="{FF2B5EF4-FFF2-40B4-BE49-F238E27FC236}">
                <a16:creationId xmlns:a16="http://schemas.microsoft.com/office/drawing/2014/main" id="{D87A3DDD-890C-4E31-BE8B-AA030113007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651B9D0C-2C5D-485E-88F7-E54161115A3E}"/>
              </a:ext>
            </a:extLst>
          </p:cNvPr>
          <p:cNvSpPr>
            <a:spLocks noGrp="1"/>
          </p:cNvSpPr>
          <p:nvPr>
            <p:ph type="sldNum" sz="quarter" idx="12"/>
          </p:nvPr>
        </p:nvSpPr>
        <p:spPr/>
        <p:txBody>
          <a:bodyPr/>
          <a:lstStyle/>
          <a:p>
            <a:fld id="{A028A727-2A69-41CB-AF96-C31DA39B0C82}" type="slidenum">
              <a:rPr lang="zh-TW" altLang="en-US" smtClean="0"/>
              <a:t>‹#›</a:t>
            </a:fld>
            <a:endParaRPr lang="zh-TW" altLang="en-US"/>
          </a:p>
        </p:txBody>
      </p:sp>
    </p:spTree>
    <p:extLst>
      <p:ext uri="{BB962C8B-B14F-4D97-AF65-F5344CB8AC3E}">
        <p14:creationId xmlns:p14="http://schemas.microsoft.com/office/powerpoint/2010/main" val="2350932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690C10C-0A9B-453F-8F36-80244D1CB5D3}"/>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105E200E-7F8C-480B-8273-F028497D3A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D2FB7CED-CFED-494B-B658-EBBA7468E067}"/>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72103C9B-650D-454F-AE42-3C9A69D802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6877E08E-E0F7-42F2-A22F-A14F609C74F7}"/>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8D45937C-C3BD-4F59-AE2A-ABE7D1298EFF}"/>
              </a:ext>
            </a:extLst>
          </p:cNvPr>
          <p:cNvSpPr>
            <a:spLocks noGrp="1"/>
          </p:cNvSpPr>
          <p:nvPr>
            <p:ph type="dt" sz="half" idx="10"/>
          </p:nvPr>
        </p:nvSpPr>
        <p:spPr/>
        <p:txBody>
          <a:bodyPr/>
          <a:lstStyle/>
          <a:p>
            <a:fld id="{2E2721AB-914E-4008-BFFE-08DBC8399F7A}" type="datetimeFigureOut">
              <a:rPr lang="zh-TW" altLang="en-US" smtClean="0"/>
              <a:t>2022/12/20</a:t>
            </a:fld>
            <a:endParaRPr lang="zh-TW" altLang="en-US"/>
          </a:p>
        </p:txBody>
      </p:sp>
      <p:sp>
        <p:nvSpPr>
          <p:cNvPr id="8" name="頁尾版面配置區 7">
            <a:extLst>
              <a:ext uri="{FF2B5EF4-FFF2-40B4-BE49-F238E27FC236}">
                <a16:creationId xmlns:a16="http://schemas.microsoft.com/office/drawing/2014/main" id="{BF950F6D-A66E-4210-B3F5-54D93A84E530}"/>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ACC1A373-F048-4D80-87B2-D9342FCA32B3}"/>
              </a:ext>
            </a:extLst>
          </p:cNvPr>
          <p:cNvSpPr>
            <a:spLocks noGrp="1"/>
          </p:cNvSpPr>
          <p:nvPr>
            <p:ph type="sldNum" sz="quarter" idx="12"/>
          </p:nvPr>
        </p:nvSpPr>
        <p:spPr/>
        <p:txBody>
          <a:bodyPr/>
          <a:lstStyle/>
          <a:p>
            <a:fld id="{A028A727-2A69-41CB-AF96-C31DA39B0C82}" type="slidenum">
              <a:rPr lang="zh-TW" altLang="en-US" smtClean="0"/>
              <a:t>‹#›</a:t>
            </a:fld>
            <a:endParaRPr lang="zh-TW" altLang="en-US"/>
          </a:p>
        </p:txBody>
      </p:sp>
    </p:spTree>
    <p:extLst>
      <p:ext uri="{BB962C8B-B14F-4D97-AF65-F5344CB8AC3E}">
        <p14:creationId xmlns:p14="http://schemas.microsoft.com/office/powerpoint/2010/main" val="3374587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0194D72-5179-4D52-81F2-CF8E546A7742}"/>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A2E9E497-9187-4521-8358-9F99B1163BD9}"/>
              </a:ext>
            </a:extLst>
          </p:cNvPr>
          <p:cNvSpPr>
            <a:spLocks noGrp="1"/>
          </p:cNvSpPr>
          <p:nvPr>
            <p:ph type="dt" sz="half" idx="10"/>
          </p:nvPr>
        </p:nvSpPr>
        <p:spPr/>
        <p:txBody>
          <a:bodyPr/>
          <a:lstStyle/>
          <a:p>
            <a:fld id="{2E2721AB-914E-4008-BFFE-08DBC8399F7A}" type="datetimeFigureOut">
              <a:rPr lang="zh-TW" altLang="en-US" smtClean="0"/>
              <a:t>2022/12/20</a:t>
            </a:fld>
            <a:endParaRPr lang="zh-TW" altLang="en-US"/>
          </a:p>
        </p:txBody>
      </p:sp>
      <p:sp>
        <p:nvSpPr>
          <p:cNvPr id="4" name="頁尾版面配置區 3">
            <a:extLst>
              <a:ext uri="{FF2B5EF4-FFF2-40B4-BE49-F238E27FC236}">
                <a16:creationId xmlns:a16="http://schemas.microsoft.com/office/drawing/2014/main" id="{0B8E1C76-0B65-4BC3-BAF8-1B2204C1F6A9}"/>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3F960A88-048B-4912-8867-7AC5479B9094}"/>
              </a:ext>
            </a:extLst>
          </p:cNvPr>
          <p:cNvSpPr>
            <a:spLocks noGrp="1"/>
          </p:cNvSpPr>
          <p:nvPr>
            <p:ph type="sldNum" sz="quarter" idx="12"/>
          </p:nvPr>
        </p:nvSpPr>
        <p:spPr/>
        <p:txBody>
          <a:bodyPr/>
          <a:lstStyle/>
          <a:p>
            <a:fld id="{A028A727-2A69-41CB-AF96-C31DA39B0C82}" type="slidenum">
              <a:rPr lang="zh-TW" altLang="en-US" smtClean="0"/>
              <a:t>‹#›</a:t>
            </a:fld>
            <a:endParaRPr lang="zh-TW" altLang="en-US"/>
          </a:p>
        </p:txBody>
      </p:sp>
    </p:spTree>
    <p:extLst>
      <p:ext uri="{BB962C8B-B14F-4D97-AF65-F5344CB8AC3E}">
        <p14:creationId xmlns:p14="http://schemas.microsoft.com/office/powerpoint/2010/main" val="331995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C1223E88-7D01-4A2E-BD9B-9A797AC9A58C}"/>
              </a:ext>
            </a:extLst>
          </p:cNvPr>
          <p:cNvSpPr>
            <a:spLocks noGrp="1"/>
          </p:cNvSpPr>
          <p:nvPr>
            <p:ph type="dt" sz="half" idx="10"/>
          </p:nvPr>
        </p:nvSpPr>
        <p:spPr/>
        <p:txBody>
          <a:bodyPr/>
          <a:lstStyle/>
          <a:p>
            <a:fld id="{2E2721AB-914E-4008-BFFE-08DBC8399F7A}" type="datetimeFigureOut">
              <a:rPr lang="zh-TW" altLang="en-US" smtClean="0"/>
              <a:t>2022/12/20</a:t>
            </a:fld>
            <a:endParaRPr lang="zh-TW" altLang="en-US"/>
          </a:p>
        </p:txBody>
      </p:sp>
      <p:sp>
        <p:nvSpPr>
          <p:cNvPr id="3" name="頁尾版面配置區 2">
            <a:extLst>
              <a:ext uri="{FF2B5EF4-FFF2-40B4-BE49-F238E27FC236}">
                <a16:creationId xmlns:a16="http://schemas.microsoft.com/office/drawing/2014/main" id="{BF91D9C1-1C65-446E-8643-F57913336064}"/>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9BA4DFA5-528A-478F-80E8-B6B8B7EEE6A9}"/>
              </a:ext>
            </a:extLst>
          </p:cNvPr>
          <p:cNvSpPr>
            <a:spLocks noGrp="1"/>
          </p:cNvSpPr>
          <p:nvPr>
            <p:ph type="sldNum" sz="quarter" idx="12"/>
          </p:nvPr>
        </p:nvSpPr>
        <p:spPr/>
        <p:txBody>
          <a:bodyPr/>
          <a:lstStyle/>
          <a:p>
            <a:fld id="{A028A727-2A69-41CB-AF96-C31DA39B0C82}" type="slidenum">
              <a:rPr lang="zh-TW" altLang="en-US" smtClean="0"/>
              <a:t>‹#›</a:t>
            </a:fld>
            <a:endParaRPr lang="zh-TW" altLang="en-US"/>
          </a:p>
        </p:txBody>
      </p:sp>
    </p:spTree>
    <p:extLst>
      <p:ext uri="{BB962C8B-B14F-4D97-AF65-F5344CB8AC3E}">
        <p14:creationId xmlns:p14="http://schemas.microsoft.com/office/powerpoint/2010/main" val="1193101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CF2CEC-66EE-4600-BF4D-DE63AF8371D4}"/>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8E5C0440-452E-4B98-AC53-68C1E2880A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81D092C5-58E8-45BF-A2E6-FC2A65D4DE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E36379DB-35EE-424E-80FA-BE4E368C4B8B}"/>
              </a:ext>
            </a:extLst>
          </p:cNvPr>
          <p:cNvSpPr>
            <a:spLocks noGrp="1"/>
          </p:cNvSpPr>
          <p:nvPr>
            <p:ph type="dt" sz="half" idx="10"/>
          </p:nvPr>
        </p:nvSpPr>
        <p:spPr/>
        <p:txBody>
          <a:bodyPr/>
          <a:lstStyle/>
          <a:p>
            <a:fld id="{2E2721AB-914E-4008-BFFE-08DBC8399F7A}" type="datetimeFigureOut">
              <a:rPr lang="zh-TW" altLang="en-US" smtClean="0"/>
              <a:t>2022/12/20</a:t>
            </a:fld>
            <a:endParaRPr lang="zh-TW" altLang="en-US"/>
          </a:p>
        </p:txBody>
      </p:sp>
      <p:sp>
        <p:nvSpPr>
          <p:cNvPr id="6" name="頁尾版面配置區 5">
            <a:extLst>
              <a:ext uri="{FF2B5EF4-FFF2-40B4-BE49-F238E27FC236}">
                <a16:creationId xmlns:a16="http://schemas.microsoft.com/office/drawing/2014/main" id="{47A955C2-41D5-486A-90DF-61B049B125FA}"/>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8307D7DF-3EBB-4BFE-ADEB-E8063943410F}"/>
              </a:ext>
            </a:extLst>
          </p:cNvPr>
          <p:cNvSpPr>
            <a:spLocks noGrp="1"/>
          </p:cNvSpPr>
          <p:nvPr>
            <p:ph type="sldNum" sz="quarter" idx="12"/>
          </p:nvPr>
        </p:nvSpPr>
        <p:spPr/>
        <p:txBody>
          <a:bodyPr/>
          <a:lstStyle/>
          <a:p>
            <a:fld id="{A028A727-2A69-41CB-AF96-C31DA39B0C82}" type="slidenum">
              <a:rPr lang="zh-TW" altLang="en-US" smtClean="0"/>
              <a:t>‹#›</a:t>
            </a:fld>
            <a:endParaRPr lang="zh-TW" altLang="en-US"/>
          </a:p>
        </p:txBody>
      </p:sp>
    </p:spTree>
    <p:extLst>
      <p:ext uri="{BB962C8B-B14F-4D97-AF65-F5344CB8AC3E}">
        <p14:creationId xmlns:p14="http://schemas.microsoft.com/office/powerpoint/2010/main" val="1898152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205FB01-CC19-4E64-AAA8-F2849A21CF8A}"/>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3A17CDD3-07D4-4007-B5DC-3A003FECF6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FE602D68-20DB-471B-9321-DEE4D9E89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4FB59A17-F427-47E3-917F-9E9FF7B09D04}"/>
              </a:ext>
            </a:extLst>
          </p:cNvPr>
          <p:cNvSpPr>
            <a:spLocks noGrp="1"/>
          </p:cNvSpPr>
          <p:nvPr>
            <p:ph type="dt" sz="half" idx="10"/>
          </p:nvPr>
        </p:nvSpPr>
        <p:spPr/>
        <p:txBody>
          <a:bodyPr/>
          <a:lstStyle/>
          <a:p>
            <a:fld id="{2E2721AB-914E-4008-BFFE-08DBC8399F7A}" type="datetimeFigureOut">
              <a:rPr lang="zh-TW" altLang="en-US" smtClean="0"/>
              <a:t>2022/12/20</a:t>
            </a:fld>
            <a:endParaRPr lang="zh-TW" altLang="en-US"/>
          </a:p>
        </p:txBody>
      </p:sp>
      <p:sp>
        <p:nvSpPr>
          <p:cNvPr id="6" name="頁尾版面配置區 5">
            <a:extLst>
              <a:ext uri="{FF2B5EF4-FFF2-40B4-BE49-F238E27FC236}">
                <a16:creationId xmlns:a16="http://schemas.microsoft.com/office/drawing/2014/main" id="{0AE76F16-5640-42DC-9199-00241F523BA1}"/>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6E173755-B9E2-4D92-8F02-F9844BB284CF}"/>
              </a:ext>
            </a:extLst>
          </p:cNvPr>
          <p:cNvSpPr>
            <a:spLocks noGrp="1"/>
          </p:cNvSpPr>
          <p:nvPr>
            <p:ph type="sldNum" sz="quarter" idx="12"/>
          </p:nvPr>
        </p:nvSpPr>
        <p:spPr/>
        <p:txBody>
          <a:bodyPr/>
          <a:lstStyle/>
          <a:p>
            <a:fld id="{A028A727-2A69-41CB-AF96-C31DA39B0C82}" type="slidenum">
              <a:rPr lang="zh-TW" altLang="en-US" smtClean="0"/>
              <a:t>‹#›</a:t>
            </a:fld>
            <a:endParaRPr lang="zh-TW" altLang="en-US"/>
          </a:p>
        </p:txBody>
      </p:sp>
    </p:spTree>
    <p:extLst>
      <p:ext uri="{BB962C8B-B14F-4D97-AF65-F5344CB8AC3E}">
        <p14:creationId xmlns:p14="http://schemas.microsoft.com/office/powerpoint/2010/main" val="215712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05646D4D-2FF8-4BF1-8C3B-4283E10F74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E43AE6B5-C028-4732-A1DF-50CCFCAD34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307AD74-ECE4-4CCA-AB51-B11B2D3EB3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721AB-914E-4008-BFFE-08DBC8399F7A}" type="datetimeFigureOut">
              <a:rPr lang="zh-TW" altLang="en-US" smtClean="0"/>
              <a:t>2022/12/20</a:t>
            </a:fld>
            <a:endParaRPr lang="zh-TW" altLang="en-US"/>
          </a:p>
        </p:txBody>
      </p:sp>
      <p:sp>
        <p:nvSpPr>
          <p:cNvPr id="5" name="頁尾版面配置區 4">
            <a:extLst>
              <a:ext uri="{FF2B5EF4-FFF2-40B4-BE49-F238E27FC236}">
                <a16:creationId xmlns:a16="http://schemas.microsoft.com/office/drawing/2014/main" id="{4BB9362B-01D5-48AD-89AC-FBFDD028AA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96A0C1F6-8057-4DDE-B81A-C724D8FB34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8A727-2A69-41CB-AF96-C31DA39B0C82}" type="slidenum">
              <a:rPr lang="zh-TW" altLang="en-US" smtClean="0"/>
              <a:t>‹#›</a:t>
            </a:fld>
            <a:endParaRPr lang="zh-TW" altLang="en-US"/>
          </a:p>
        </p:txBody>
      </p:sp>
    </p:spTree>
    <p:extLst>
      <p:ext uri="{BB962C8B-B14F-4D97-AF65-F5344CB8AC3E}">
        <p14:creationId xmlns:p14="http://schemas.microsoft.com/office/powerpoint/2010/main" val="2975008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256E0786-014A-4A86-8650-900A9C1E6368}"/>
              </a:ext>
            </a:extLst>
          </p:cNvPr>
          <p:cNvPicPr>
            <a:picLocks noChangeAspect="1"/>
          </p:cNvPicPr>
          <p:nvPr/>
        </p:nvPicPr>
        <p:blipFill>
          <a:blip r:embed="rId3"/>
          <a:stretch>
            <a:fillRect/>
          </a:stretch>
        </p:blipFill>
        <p:spPr>
          <a:xfrm>
            <a:off x="327170" y="2708521"/>
            <a:ext cx="12192000" cy="1440958"/>
          </a:xfrm>
          <a:prstGeom prst="rect">
            <a:avLst/>
          </a:prstGeom>
        </p:spPr>
      </p:pic>
    </p:spTree>
    <p:extLst>
      <p:ext uri="{BB962C8B-B14F-4D97-AF65-F5344CB8AC3E}">
        <p14:creationId xmlns:p14="http://schemas.microsoft.com/office/powerpoint/2010/main" val="2147062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14F964-4CFC-4392-9FDC-0827452F9348}"/>
              </a:ext>
            </a:extLst>
          </p:cNvPr>
          <p:cNvSpPr>
            <a:spLocks noGrp="1"/>
          </p:cNvSpPr>
          <p:nvPr>
            <p:ph type="title"/>
          </p:nvPr>
        </p:nvSpPr>
        <p:spPr>
          <a:xfrm>
            <a:off x="276836" y="0"/>
            <a:ext cx="10515600" cy="1325563"/>
          </a:xfrm>
        </p:spPr>
        <p:txBody>
          <a:bodyPr/>
          <a:lstStyle/>
          <a:p>
            <a:r>
              <a:rPr lang="en-US" altLang="zh-TW" dirty="0">
                <a:latin typeface="Times New Roman" panose="02020603050405020304" pitchFamily="18" charset="0"/>
                <a:cs typeface="Times New Roman" panose="02020603050405020304" pitchFamily="18" charset="0"/>
              </a:rPr>
              <a:t>Data and methods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03925988-7916-4778-B671-861860C0BB10}"/>
              </a:ext>
            </a:extLst>
          </p:cNvPr>
          <p:cNvSpPr>
            <a:spLocks noGrp="1"/>
          </p:cNvSpPr>
          <p:nvPr>
            <p:ph idx="1"/>
          </p:nvPr>
        </p:nvSpPr>
        <p:spPr>
          <a:xfrm>
            <a:off x="466725" y="1135063"/>
            <a:ext cx="11448439" cy="5799137"/>
          </a:xfrm>
        </p:spPr>
        <p:txBody>
          <a:bodyPr>
            <a:noAutofit/>
          </a:bodyPr>
          <a:lstStyle/>
          <a:p>
            <a:pPr marL="457200" indent="-457200" algn="just">
              <a:lnSpc>
                <a:spcPct val="120000"/>
              </a:lnSpc>
              <a:buAutoNum type="alphaLcPeriod"/>
            </a:pPr>
            <a:r>
              <a:rPr lang="en-US" altLang="zh-TW" sz="2400" dirty="0">
                <a:latin typeface="Times New Roman" panose="02020603050405020304" pitchFamily="18" charset="0"/>
                <a:cs typeface="Times New Roman" panose="02020603050405020304" pitchFamily="18" charset="0"/>
              </a:rPr>
              <a:t>Datasets</a:t>
            </a:r>
          </a:p>
          <a:p>
            <a:pPr marL="0" indent="0" algn="just">
              <a:lnSpc>
                <a:spcPct val="120000"/>
              </a:lnSpc>
              <a:buNone/>
            </a:pPr>
            <a:r>
              <a:rPr lang="en-US" altLang="zh-TW" sz="2200" dirty="0">
                <a:latin typeface="Times New Roman" panose="02020603050405020304" pitchFamily="18" charset="0"/>
                <a:cs typeface="Times New Roman" panose="02020603050405020304" pitchFamily="18" charset="0"/>
              </a:rPr>
              <a:t>This study investigates TCs that developed in the </a:t>
            </a:r>
            <a:r>
              <a:rPr lang="en-US" altLang="zh-TW" sz="2200" dirty="0">
                <a:solidFill>
                  <a:srgbClr val="FF0000"/>
                </a:solidFill>
                <a:latin typeface="Times New Roman" panose="02020603050405020304" pitchFamily="18" charset="0"/>
                <a:cs typeface="Times New Roman" panose="02020603050405020304" pitchFamily="18" charset="0"/>
              </a:rPr>
              <a:t>North Atlantic basin </a:t>
            </a:r>
            <a:r>
              <a:rPr lang="en-US" altLang="zh-TW" sz="2200" dirty="0">
                <a:latin typeface="Times New Roman" panose="02020603050405020304" pitchFamily="18" charset="0"/>
                <a:cs typeface="Times New Roman" panose="02020603050405020304" pitchFamily="18" charset="0"/>
              </a:rPr>
              <a:t>during 1982–2019 and in the western </a:t>
            </a:r>
            <a:r>
              <a:rPr lang="en-US" altLang="zh-TW" sz="2200" dirty="0">
                <a:solidFill>
                  <a:srgbClr val="FF0000"/>
                </a:solidFill>
                <a:latin typeface="Times New Roman" panose="02020603050405020304" pitchFamily="18" charset="0"/>
                <a:cs typeface="Times New Roman" panose="02020603050405020304" pitchFamily="18" charset="0"/>
              </a:rPr>
              <a:t>North Pacific basin </a:t>
            </a:r>
            <a:r>
              <a:rPr lang="en-US" altLang="zh-TW" sz="2200" dirty="0">
                <a:latin typeface="Times New Roman" panose="02020603050405020304" pitchFamily="18" charset="0"/>
                <a:cs typeface="Times New Roman" panose="02020603050405020304" pitchFamily="18" charset="0"/>
              </a:rPr>
              <a:t>during 1990–2017. </a:t>
            </a:r>
            <a:r>
              <a:rPr lang="en-US" altLang="zh-TW" sz="2200" dirty="0">
                <a:solidFill>
                  <a:srgbClr val="FF0000"/>
                </a:solidFill>
                <a:latin typeface="Times New Roman" panose="02020603050405020304" pitchFamily="18" charset="0"/>
                <a:cs typeface="Times New Roman" panose="02020603050405020304" pitchFamily="18" charset="0"/>
              </a:rPr>
              <a:t>TC observations </a:t>
            </a:r>
            <a:r>
              <a:rPr lang="en-US" altLang="zh-TW" sz="2200" dirty="0">
                <a:latin typeface="Times New Roman" panose="02020603050405020304" pitchFamily="18" charset="0"/>
                <a:cs typeface="Times New Roman" panose="02020603050405020304" pitchFamily="18" charset="0"/>
              </a:rPr>
              <a:t>are obtained from the International Best Track Archive for Climate Stewardship (</a:t>
            </a:r>
            <a:r>
              <a:rPr lang="en-US" altLang="zh-TW" sz="2200" dirty="0" err="1">
                <a:solidFill>
                  <a:srgbClr val="FF0000"/>
                </a:solidFill>
                <a:latin typeface="Times New Roman" panose="02020603050405020304" pitchFamily="18" charset="0"/>
                <a:cs typeface="Times New Roman" panose="02020603050405020304" pitchFamily="18" charset="0"/>
              </a:rPr>
              <a:t>IBTrACS</a:t>
            </a:r>
            <a:r>
              <a:rPr lang="en-US" altLang="zh-TW" sz="2200" dirty="0">
                <a:latin typeface="Times New Roman" panose="02020603050405020304" pitchFamily="18" charset="0"/>
                <a:cs typeface="Times New Roman" panose="02020603050405020304" pitchFamily="18" charset="0"/>
              </a:rPr>
              <a:t>) dataset (Knapp et al. 2010).</a:t>
            </a:r>
          </a:p>
          <a:p>
            <a:pPr marL="0" indent="0" algn="just">
              <a:lnSpc>
                <a:spcPct val="120000"/>
              </a:lnSpc>
              <a:buNone/>
            </a:pPr>
            <a:endParaRPr lang="en-US" altLang="zh-TW" sz="2200" b="1" dirty="0">
              <a:solidFill>
                <a:srgbClr val="FF0000"/>
              </a:solidFill>
              <a:latin typeface="Times New Roman" panose="02020603050405020304" pitchFamily="18" charset="0"/>
              <a:cs typeface="Times New Roman" panose="02020603050405020304" pitchFamily="18" charset="0"/>
            </a:endParaRPr>
          </a:p>
          <a:p>
            <a:pPr marL="0" indent="0" algn="just">
              <a:lnSpc>
                <a:spcPct val="120000"/>
              </a:lnSpc>
              <a:buNone/>
            </a:pPr>
            <a:r>
              <a:rPr lang="en-US" altLang="zh-TW" sz="2200" dirty="0">
                <a:latin typeface="Times New Roman" panose="02020603050405020304" pitchFamily="18" charset="0"/>
                <a:cs typeface="Times New Roman" panose="02020603050405020304" pitchFamily="18" charset="0"/>
              </a:rPr>
              <a:t>The best track data are filtered so that all records of tropical waves, tropical depressions, subtropical and extratropical cyclones are removed. Additionally, any records within 100 km of land are removed to eliminate potential land interactions.</a:t>
            </a:r>
            <a:endParaRPr lang="zh-TW" altLang="en-US" sz="2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7036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14F964-4CFC-4392-9FDC-0827452F9348}"/>
              </a:ext>
            </a:extLst>
          </p:cNvPr>
          <p:cNvSpPr>
            <a:spLocks noGrp="1"/>
          </p:cNvSpPr>
          <p:nvPr>
            <p:ph type="title"/>
          </p:nvPr>
        </p:nvSpPr>
        <p:spPr>
          <a:xfrm>
            <a:off x="276836" y="0"/>
            <a:ext cx="10515600" cy="1325563"/>
          </a:xfrm>
        </p:spPr>
        <p:txBody>
          <a:bodyPr/>
          <a:lstStyle/>
          <a:p>
            <a:r>
              <a:rPr lang="en-US" altLang="zh-TW" dirty="0">
                <a:latin typeface="Times New Roman" panose="02020603050405020304" pitchFamily="18" charset="0"/>
                <a:cs typeface="Times New Roman" panose="02020603050405020304" pitchFamily="18" charset="0"/>
              </a:rPr>
              <a:t>Data and methods</a:t>
            </a:r>
            <a:endParaRPr lang="zh-TW"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03925988-7916-4778-B671-861860C0BB10}"/>
                  </a:ext>
                </a:extLst>
              </p:cNvPr>
              <p:cNvSpPr>
                <a:spLocks noGrp="1"/>
              </p:cNvSpPr>
              <p:nvPr>
                <p:ph idx="1"/>
              </p:nvPr>
            </p:nvSpPr>
            <p:spPr>
              <a:xfrm>
                <a:off x="466725" y="1135063"/>
                <a:ext cx="11448439" cy="5799137"/>
              </a:xfrm>
            </p:spPr>
            <p:txBody>
              <a:bodyPr>
                <a:noAutofit/>
              </a:bodyPr>
              <a:lstStyle/>
              <a:p>
                <a:pPr marL="457200" indent="-457200" algn="just">
                  <a:lnSpc>
                    <a:spcPct val="120000"/>
                  </a:lnSpc>
                  <a:buAutoNum type="alphaLcPeriod"/>
                </a:pPr>
                <a:r>
                  <a:rPr lang="en-US" altLang="zh-TW" sz="2400" dirty="0">
                    <a:latin typeface="Times New Roman" panose="02020603050405020304" pitchFamily="18" charset="0"/>
                    <a:cs typeface="Times New Roman" panose="02020603050405020304" pitchFamily="18" charset="0"/>
                  </a:rPr>
                  <a:t>Datasets</a:t>
                </a:r>
              </a:p>
              <a:p>
                <a:pPr marL="0" indent="0" algn="just">
                  <a:lnSpc>
                    <a:spcPct val="120000"/>
                  </a:lnSpc>
                  <a:buNone/>
                </a:pPr>
                <a:r>
                  <a:rPr lang="en-US" altLang="zh-TW" sz="2200" dirty="0">
                    <a:latin typeface="Times New Roman" panose="02020603050405020304" pitchFamily="18" charset="0"/>
                    <a:cs typeface="Times New Roman" panose="02020603050405020304" pitchFamily="18" charset="0"/>
                  </a:rPr>
                  <a:t>Atmospheric fields are obtained from the fifth-generation European Centre for Medium-Range Weather Forecasts (ECMWF) Re-Analysis</a:t>
                </a:r>
                <a:r>
                  <a:rPr lang="da-DK" altLang="zh-TW" sz="2200" dirty="0">
                    <a:latin typeface="Times New Roman" panose="02020603050405020304" pitchFamily="18" charset="0"/>
                    <a:cs typeface="Times New Roman" panose="02020603050405020304" pitchFamily="18" charset="0"/>
                  </a:rPr>
                  <a:t>(ERA5; Hersbach et al. 2020). </a:t>
                </a:r>
              </a:p>
              <a:p>
                <a:pPr marL="0" indent="0" algn="just">
                  <a:lnSpc>
                    <a:spcPct val="120000"/>
                  </a:lnSpc>
                  <a:buNone/>
                </a:pPr>
                <a:r>
                  <a:rPr lang="en-US" altLang="zh-TW" sz="2200" dirty="0">
                    <a:latin typeface="Times New Roman" panose="02020603050405020304" pitchFamily="18" charset="0"/>
                    <a:cs typeface="Times New Roman" panose="02020603050405020304" pitchFamily="18" charset="0"/>
                  </a:rPr>
                  <a:t>ERA5 provides global data with a 0.28</a:t>
                </a:r>
                <a14:m>
                  <m:oMath xmlns:m="http://schemas.openxmlformats.org/officeDocument/2006/math">
                    <m:r>
                      <a:rPr lang="en-US" altLang="zh-TW" sz="22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TW" sz="2200" dirty="0">
                    <a:latin typeface="Times New Roman" panose="02020603050405020304" pitchFamily="18" charset="0"/>
                    <a:cs typeface="Times New Roman" panose="02020603050405020304" pitchFamily="18" charset="0"/>
                  </a:rPr>
                  <a:t> 0.28</a:t>
                </a:r>
                <a14:m>
                  <m:oMath xmlns:m="http://schemas.openxmlformats.org/officeDocument/2006/math">
                    <m:r>
                      <a:rPr lang="en-US" altLang="zh-TW" sz="22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TW" sz="2200" dirty="0">
                    <a:latin typeface="Times New Roman" panose="02020603050405020304" pitchFamily="18" charset="0"/>
                    <a:cs typeface="Times New Roman" panose="02020603050405020304" pitchFamily="18" charset="0"/>
                  </a:rPr>
                  <a:t> horizontal grid spacing on 137 atmospheric levels up to a pressure of 0.01 </a:t>
                </a:r>
                <a:r>
                  <a:rPr lang="en-US" altLang="zh-TW" sz="2200" dirty="0" err="1">
                    <a:latin typeface="Times New Roman" panose="02020603050405020304" pitchFamily="18" charset="0"/>
                    <a:cs typeface="Times New Roman" panose="02020603050405020304" pitchFamily="18" charset="0"/>
                  </a:rPr>
                  <a:t>hPa</a:t>
                </a:r>
                <a:r>
                  <a:rPr lang="en-US" altLang="zh-TW" sz="2200" dirty="0">
                    <a:latin typeface="Times New Roman" panose="02020603050405020304" pitchFamily="18" charset="0"/>
                    <a:cs typeface="Times New Roman" panose="02020603050405020304" pitchFamily="18" charset="0"/>
                  </a:rPr>
                  <a:t> at 1-hourly temporal resolution.</a:t>
                </a:r>
                <a:endParaRPr lang="da-DK" altLang="zh-TW" sz="2200" dirty="0">
                  <a:latin typeface="Times New Roman" panose="02020603050405020304" pitchFamily="18" charset="0"/>
                  <a:cs typeface="Times New Roman" panose="02020603050405020304" pitchFamily="18" charset="0"/>
                </a:endParaRPr>
              </a:p>
              <a:p>
                <a:pPr marL="0" indent="0" algn="just">
                  <a:lnSpc>
                    <a:spcPct val="120000"/>
                  </a:lnSpc>
                  <a:buNone/>
                </a:pPr>
                <a:endParaRPr lang="da-DK" altLang="zh-TW" sz="2200" dirty="0">
                  <a:solidFill>
                    <a:srgbClr val="FF0000"/>
                  </a:solidFill>
                  <a:latin typeface="Times New Roman" panose="02020603050405020304" pitchFamily="18" charset="0"/>
                  <a:cs typeface="Times New Roman" panose="02020603050405020304" pitchFamily="18" charset="0"/>
                </a:endParaRPr>
              </a:p>
              <a:p>
                <a:pPr marL="0" indent="0" algn="just">
                  <a:lnSpc>
                    <a:spcPct val="120000"/>
                  </a:lnSpc>
                  <a:buNone/>
                </a:pPr>
                <a:r>
                  <a:rPr lang="en-US" altLang="zh-TW" sz="2200" dirty="0">
                    <a:latin typeface="Times New Roman" panose="02020603050405020304" pitchFamily="18" charset="0"/>
                    <a:cs typeface="Times New Roman" panose="02020603050405020304" pitchFamily="18" charset="0"/>
                  </a:rPr>
                  <a:t>To analyze TC convective characteristics, infrared (IR) brightness temperature data are retrieved from the GridSat-B1 dataset (Knapp et al. 2011)</a:t>
                </a:r>
              </a:p>
              <a:p>
                <a:pPr marL="0" indent="0" algn="just">
                  <a:lnSpc>
                    <a:spcPct val="120000"/>
                  </a:lnSpc>
                  <a:buNone/>
                </a:pPr>
                <a:r>
                  <a:rPr lang="en-US" altLang="zh-TW" sz="2200" dirty="0">
                    <a:latin typeface="Times New Roman" panose="02020603050405020304" pitchFamily="18" charset="0"/>
                    <a:cs typeface="Times New Roman" panose="02020603050405020304" pitchFamily="18" charset="0"/>
                  </a:rPr>
                  <a:t>GridSat-B1 IR brightness temperature data are available at a 3-hourly temporal resolution and 0.07</a:t>
                </a:r>
                <a14:m>
                  <m:oMath xmlns:m="http://schemas.openxmlformats.org/officeDocument/2006/math">
                    <m:r>
                      <a:rPr lang="en-US" altLang="zh-TW" sz="22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TW" sz="2200" dirty="0">
                    <a:latin typeface="Times New Roman" panose="02020603050405020304" pitchFamily="18" charset="0"/>
                    <a:cs typeface="Times New Roman" panose="02020603050405020304" pitchFamily="18" charset="0"/>
                  </a:rPr>
                  <a:t> 0.07</a:t>
                </a:r>
                <a14:m>
                  <m:oMath xmlns:m="http://schemas.openxmlformats.org/officeDocument/2006/math">
                    <m:r>
                      <a:rPr lang="en-US" altLang="zh-TW" sz="22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TW" sz="2200" dirty="0">
                    <a:latin typeface="Times New Roman" panose="02020603050405020304" pitchFamily="18" charset="0"/>
                    <a:cs typeface="Times New Roman" panose="02020603050405020304" pitchFamily="18" charset="0"/>
                  </a:rPr>
                  <a:t> horizontal resolution.</a:t>
                </a:r>
                <a:endParaRPr lang="zh-TW" altLang="en-US" sz="22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內容版面配置區 2">
                <a:extLst>
                  <a:ext uri="{FF2B5EF4-FFF2-40B4-BE49-F238E27FC236}">
                    <a16:creationId xmlns:a16="http://schemas.microsoft.com/office/drawing/2014/main" id="{03925988-7916-4778-B671-861860C0BB10}"/>
                  </a:ext>
                </a:extLst>
              </p:cNvPr>
              <p:cNvSpPr>
                <a:spLocks noGrp="1" noRot="1" noChangeAspect="1" noMove="1" noResize="1" noEditPoints="1" noAdjustHandles="1" noChangeArrowheads="1" noChangeShapeType="1" noTextEdit="1"/>
              </p:cNvSpPr>
              <p:nvPr>
                <p:ph idx="1"/>
              </p:nvPr>
            </p:nvSpPr>
            <p:spPr>
              <a:xfrm>
                <a:off x="466725" y="1135063"/>
                <a:ext cx="11448439" cy="5799137"/>
              </a:xfrm>
              <a:blipFill>
                <a:blip r:embed="rId3"/>
                <a:stretch>
                  <a:fillRect l="-745" t="-210" r="-69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679951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14F964-4CFC-4392-9FDC-0827452F9348}"/>
              </a:ext>
            </a:extLst>
          </p:cNvPr>
          <p:cNvSpPr>
            <a:spLocks noGrp="1"/>
          </p:cNvSpPr>
          <p:nvPr>
            <p:ph type="title"/>
          </p:nvPr>
        </p:nvSpPr>
        <p:spPr>
          <a:xfrm>
            <a:off x="276836" y="0"/>
            <a:ext cx="10515600" cy="1325563"/>
          </a:xfrm>
        </p:spPr>
        <p:txBody>
          <a:bodyPr/>
          <a:lstStyle/>
          <a:p>
            <a:r>
              <a:rPr lang="en-US" altLang="zh-TW" dirty="0">
                <a:latin typeface="Times New Roman" panose="02020603050405020304" pitchFamily="18" charset="0"/>
                <a:cs typeface="Times New Roman" panose="02020603050405020304" pitchFamily="18" charset="0"/>
              </a:rPr>
              <a:t>Data and methods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03925988-7916-4778-B671-861860C0BB10}"/>
              </a:ext>
            </a:extLst>
          </p:cNvPr>
          <p:cNvSpPr>
            <a:spLocks noGrp="1"/>
          </p:cNvSpPr>
          <p:nvPr>
            <p:ph idx="1"/>
          </p:nvPr>
        </p:nvSpPr>
        <p:spPr>
          <a:xfrm>
            <a:off x="466725" y="935038"/>
            <a:ext cx="11448439" cy="5799137"/>
          </a:xfrm>
        </p:spPr>
        <p:txBody>
          <a:bodyPr>
            <a:noAutofit/>
          </a:bodyPr>
          <a:lstStyle/>
          <a:p>
            <a:pPr marL="0" indent="0" algn="just">
              <a:lnSpc>
                <a:spcPct val="120000"/>
              </a:lnSpc>
              <a:buNone/>
            </a:pPr>
            <a:r>
              <a:rPr lang="en-US" altLang="zh-TW" sz="2400" dirty="0">
                <a:latin typeface="Times New Roman" panose="02020603050405020304" pitchFamily="18" charset="0"/>
                <a:cs typeface="Times New Roman" panose="02020603050405020304" pitchFamily="18" charset="0"/>
              </a:rPr>
              <a:t>b. Intensity change categories</a:t>
            </a:r>
          </a:p>
          <a:p>
            <a:pPr marL="0" indent="0" algn="just">
              <a:lnSpc>
                <a:spcPct val="120000"/>
              </a:lnSpc>
              <a:buNone/>
            </a:pPr>
            <a:r>
              <a:rPr lang="en-US" altLang="zh-TW" sz="2200" dirty="0">
                <a:latin typeface="Times New Roman" panose="02020603050405020304" pitchFamily="18" charset="0"/>
                <a:cs typeface="Times New Roman" panose="02020603050405020304" pitchFamily="18" charset="0"/>
              </a:rPr>
              <a:t>Following Kaplan and </a:t>
            </a:r>
            <a:r>
              <a:rPr lang="en-US" altLang="zh-TW" sz="2200" dirty="0" err="1">
                <a:latin typeface="Times New Roman" panose="02020603050405020304" pitchFamily="18" charset="0"/>
                <a:cs typeface="Times New Roman" panose="02020603050405020304" pitchFamily="18" charset="0"/>
              </a:rPr>
              <a:t>DeMaria</a:t>
            </a:r>
            <a:r>
              <a:rPr lang="en-US" altLang="zh-TW" sz="2200" dirty="0">
                <a:latin typeface="Times New Roman" panose="02020603050405020304" pitchFamily="18" charset="0"/>
                <a:cs typeface="Times New Roman" panose="02020603050405020304" pitchFamily="18" charset="0"/>
              </a:rPr>
              <a:t> (2003), RI is defined as an increase in the maximum sustained wind speed of 30 </a:t>
            </a:r>
            <a:r>
              <a:rPr lang="en-US" altLang="zh-TW" sz="2200" dirty="0" err="1">
                <a:latin typeface="Times New Roman" panose="02020603050405020304" pitchFamily="18" charset="0"/>
                <a:cs typeface="Times New Roman" panose="02020603050405020304" pitchFamily="18" charset="0"/>
              </a:rPr>
              <a:t>kt</a:t>
            </a:r>
            <a:r>
              <a:rPr lang="en-US" altLang="zh-TW" sz="2200" dirty="0">
                <a:latin typeface="Times New Roman" panose="02020603050405020304" pitchFamily="18" charset="0"/>
                <a:cs typeface="Times New Roman" panose="02020603050405020304" pitchFamily="18" charset="0"/>
              </a:rPr>
              <a:t> or more in 24 h. For simplicity, this 30-kt threshold is applied across all basins. </a:t>
            </a:r>
            <a:r>
              <a:rPr lang="en-US" altLang="zh-TW" sz="2200" b="1" dirty="0">
                <a:solidFill>
                  <a:srgbClr val="FF0000"/>
                </a:solidFill>
                <a:latin typeface="Times New Roman" panose="02020603050405020304" pitchFamily="18" charset="0"/>
                <a:cs typeface="Times New Roman" panose="02020603050405020304" pitchFamily="18" charset="0"/>
              </a:rPr>
              <a:t>SI cases are defined as 24-h intensity changes between 10 and 15 kt.</a:t>
            </a:r>
          </a:p>
          <a:p>
            <a:pPr marL="0" indent="0" algn="just">
              <a:lnSpc>
                <a:spcPct val="120000"/>
              </a:lnSpc>
              <a:buNone/>
            </a:pPr>
            <a:endParaRPr lang="en-US" altLang="zh-TW" sz="2200" b="1" dirty="0">
              <a:solidFill>
                <a:srgbClr val="FF0000"/>
              </a:solidFill>
              <a:latin typeface="Times New Roman" panose="02020603050405020304" pitchFamily="18" charset="0"/>
              <a:cs typeface="Times New Roman" panose="02020603050405020304" pitchFamily="18" charset="0"/>
            </a:endParaRPr>
          </a:p>
          <a:p>
            <a:pPr marL="0" indent="0" algn="just">
              <a:lnSpc>
                <a:spcPct val="120000"/>
              </a:lnSpc>
              <a:buNone/>
            </a:pPr>
            <a:r>
              <a:rPr lang="en-US" altLang="zh-TW" sz="2200" dirty="0">
                <a:latin typeface="Times New Roman" panose="02020603050405020304" pitchFamily="18" charset="0"/>
                <a:cs typeface="Times New Roman" panose="02020603050405020304" pitchFamily="18" charset="0"/>
              </a:rPr>
              <a:t>The 15-kt upper bound, versus using 25 or 30 </a:t>
            </a:r>
            <a:r>
              <a:rPr lang="en-US" altLang="zh-TW" sz="2200" dirty="0" err="1">
                <a:latin typeface="Times New Roman" panose="02020603050405020304" pitchFamily="18" charset="0"/>
                <a:cs typeface="Times New Roman" panose="02020603050405020304" pitchFamily="18" charset="0"/>
              </a:rPr>
              <a:t>kt</a:t>
            </a:r>
            <a:r>
              <a:rPr lang="en-US" altLang="zh-TW" sz="2200" dirty="0">
                <a:latin typeface="Times New Roman" panose="02020603050405020304" pitchFamily="18" charset="0"/>
                <a:cs typeface="Times New Roman" panose="02020603050405020304" pitchFamily="18" charset="0"/>
              </a:rPr>
              <a:t>, allows for </a:t>
            </a:r>
            <a:r>
              <a:rPr lang="en-US" altLang="zh-TW" sz="2200" b="1" dirty="0">
                <a:solidFill>
                  <a:srgbClr val="FF0000"/>
                </a:solidFill>
                <a:latin typeface="Times New Roman" panose="02020603050405020304" pitchFamily="18" charset="0"/>
                <a:cs typeface="Times New Roman" panose="02020603050405020304" pitchFamily="18" charset="0"/>
              </a:rPr>
              <a:t>greater differentiation of factors that contribute to RI versus SI </a:t>
            </a:r>
            <a:r>
              <a:rPr lang="en-US" altLang="zh-TW" sz="2200" dirty="0">
                <a:latin typeface="Times New Roman" panose="02020603050405020304" pitchFamily="18" charset="0"/>
                <a:cs typeface="Times New Roman" panose="02020603050405020304" pitchFamily="18" charset="0"/>
              </a:rPr>
              <a:t>and accounts for the uncertainty in the best track intensity (Torn and Snyder 2012; </a:t>
            </a:r>
            <a:r>
              <a:rPr lang="en-US" altLang="zh-TW" sz="2200" dirty="0" err="1">
                <a:latin typeface="Times New Roman" panose="02020603050405020304" pitchFamily="18" charset="0"/>
                <a:cs typeface="Times New Roman" panose="02020603050405020304" pitchFamily="18" charset="0"/>
              </a:rPr>
              <a:t>Landsea</a:t>
            </a:r>
            <a:r>
              <a:rPr lang="en-US" altLang="zh-TW" sz="2200" dirty="0">
                <a:latin typeface="Times New Roman" panose="02020603050405020304" pitchFamily="18" charset="0"/>
                <a:cs typeface="Times New Roman" panose="02020603050405020304" pitchFamily="18" charset="0"/>
              </a:rPr>
              <a:t> and Franklin 2013).</a:t>
            </a:r>
          </a:p>
          <a:p>
            <a:pPr marL="0" indent="0" algn="just">
              <a:lnSpc>
                <a:spcPct val="120000"/>
              </a:lnSpc>
              <a:buNone/>
            </a:pPr>
            <a:endParaRPr lang="en-US" altLang="zh-TW" sz="2200" b="1" dirty="0">
              <a:latin typeface="Times New Roman" panose="02020603050405020304" pitchFamily="18" charset="0"/>
              <a:cs typeface="Times New Roman" panose="02020603050405020304" pitchFamily="18" charset="0"/>
            </a:endParaRPr>
          </a:p>
          <a:p>
            <a:pPr marL="0" indent="0" algn="just">
              <a:lnSpc>
                <a:spcPct val="120000"/>
              </a:lnSpc>
              <a:buNone/>
            </a:pPr>
            <a:r>
              <a:rPr lang="en-US" altLang="zh-TW" sz="2200" dirty="0">
                <a:latin typeface="Times New Roman" panose="02020603050405020304" pitchFamily="18" charset="0"/>
                <a:cs typeface="Times New Roman" panose="02020603050405020304" pitchFamily="18" charset="0"/>
              </a:rPr>
              <a:t>This paper focuses on differences in the evolution of environmental and storm-scale characteristics associated with the </a:t>
            </a:r>
            <a:r>
              <a:rPr lang="en-US" altLang="zh-TW" sz="2200" b="1" dirty="0">
                <a:solidFill>
                  <a:srgbClr val="FF0000"/>
                </a:solidFill>
                <a:latin typeface="Times New Roman" panose="02020603050405020304" pitchFamily="18" charset="0"/>
                <a:cs typeface="Times New Roman" panose="02020603050405020304" pitchFamily="18" charset="0"/>
              </a:rPr>
              <a:t>first 24-h period of RI and SI that occurred in TCs</a:t>
            </a:r>
            <a:r>
              <a:rPr lang="en-US" altLang="zh-TW" sz="2200" dirty="0">
                <a:latin typeface="Times New Roman" panose="02020603050405020304" pitchFamily="18" charset="0"/>
                <a:cs typeface="Times New Roman" panose="02020603050405020304" pitchFamily="18" charset="0"/>
              </a:rPr>
              <a:t>. Doing so allows for a </a:t>
            </a:r>
            <a:r>
              <a:rPr lang="en-US" altLang="zh-TW" sz="2200" b="1" dirty="0">
                <a:solidFill>
                  <a:srgbClr val="FF0000"/>
                </a:solidFill>
                <a:latin typeface="Times New Roman" panose="02020603050405020304" pitchFamily="18" charset="0"/>
                <a:cs typeface="Times New Roman" panose="02020603050405020304" pitchFamily="18" charset="0"/>
              </a:rPr>
              <a:t>more straightforward comparison of TCs both leading up to and during the intensification period</a:t>
            </a:r>
            <a:r>
              <a:rPr lang="en-US" altLang="zh-TW" sz="2200" dirty="0">
                <a:latin typeface="Times New Roman" panose="02020603050405020304" pitchFamily="18" charset="0"/>
                <a:cs typeface="Times New Roman" panose="02020603050405020304" pitchFamily="18" charset="0"/>
              </a:rPr>
              <a:t>.</a:t>
            </a:r>
            <a:endParaRPr lang="en-US" altLang="zh-TW"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7564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14F964-4CFC-4392-9FDC-0827452F9348}"/>
              </a:ext>
            </a:extLst>
          </p:cNvPr>
          <p:cNvSpPr>
            <a:spLocks noGrp="1"/>
          </p:cNvSpPr>
          <p:nvPr>
            <p:ph type="title"/>
          </p:nvPr>
        </p:nvSpPr>
        <p:spPr>
          <a:xfrm>
            <a:off x="276836" y="0"/>
            <a:ext cx="10515600" cy="1325563"/>
          </a:xfrm>
        </p:spPr>
        <p:txBody>
          <a:bodyPr/>
          <a:lstStyle/>
          <a:p>
            <a:r>
              <a:rPr lang="en-US" altLang="zh-TW" dirty="0">
                <a:latin typeface="Times New Roman" panose="02020603050405020304" pitchFamily="18" charset="0"/>
                <a:cs typeface="Times New Roman" panose="02020603050405020304" pitchFamily="18" charset="0"/>
              </a:rPr>
              <a:t>Data and methods</a:t>
            </a:r>
            <a:endParaRPr lang="zh-TW"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03925988-7916-4778-B671-861860C0BB10}"/>
                  </a:ext>
                </a:extLst>
              </p:cNvPr>
              <p:cNvSpPr>
                <a:spLocks noGrp="1"/>
              </p:cNvSpPr>
              <p:nvPr>
                <p:ph idx="1"/>
              </p:nvPr>
            </p:nvSpPr>
            <p:spPr>
              <a:xfrm>
                <a:off x="466725" y="935038"/>
                <a:ext cx="11448439" cy="5799137"/>
              </a:xfrm>
            </p:spPr>
            <p:txBody>
              <a:bodyPr>
                <a:noAutofit/>
              </a:bodyPr>
              <a:lstStyle/>
              <a:p>
                <a:pPr marL="0" indent="0" algn="just">
                  <a:lnSpc>
                    <a:spcPct val="120000"/>
                  </a:lnSpc>
                  <a:buNone/>
                </a:pPr>
                <a:r>
                  <a:rPr lang="en-US" altLang="zh-TW" sz="2400" dirty="0">
                    <a:latin typeface="Times New Roman" panose="02020603050405020304" pitchFamily="18" charset="0"/>
                    <a:cs typeface="Times New Roman" panose="02020603050405020304" pitchFamily="18" charset="0"/>
                  </a:rPr>
                  <a:t>c. Analog selection and compositing method</a:t>
                </a:r>
              </a:p>
              <a:p>
                <a:pPr marL="0" indent="0" algn="just">
                  <a:lnSpc>
                    <a:spcPct val="120000"/>
                  </a:lnSpc>
                  <a:buNone/>
                </a:pPr>
                <a:r>
                  <a:rPr lang="en-US" altLang="zh-TW" sz="2200" dirty="0">
                    <a:latin typeface="Times New Roman" panose="02020603050405020304" pitchFamily="18" charset="0"/>
                    <a:cs typeface="Times New Roman" panose="02020603050405020304" pitchFamily="18" charset="0"/>
                  </a:rPr>
                  <a:t>The objective of the analog selection procedure is to find, for each RI case, a comparable SI case based on a small subset of environmental and TC characteristics that are important to TC intensity change: maximum potential intensity (MPI), vertical wind shear, and initial TC intensity.</a:t>
                </a:r>
              </a:p>
              <a:p>
                <a:pPr marL="0" indent="0" algn="just">
                  <a:lnSpc>
                    <a:spcPct val="120000"/>
                  </a:lnSpc>
                  <a:buNone/>
                </a:pPr>
                <a:r>
                  <a:rPr lang="en-US" altLang="zh-TW" sz="2200" dirty="0">
                    <a:latin typeface="Times New Roman" panose="02020603050405020304" pitchFamily="18" charset="0"/>
                    <a:cs typeface="Times New Roman" panose="02020603050405020304" pitchFamily="18" charset="0"/>
                  </a:rPr>
                  <a:t>For a particular RI case, this cost function is computed for every possible SI case pairing in the basin as follows:</a:t>
                </a:r>
              </a:p>
              <a:p>
                <a:pPr marL="0" indent="0" algn="just">
                  <a:lnSpc>
                    <a:spcPct val="120000"/>
                  </a:lnSpc>
                  <a:buNone/>
                </a:pPr>
                <a:endParaRPr lang="en-US" altLang="zh-TW" sz="2200" b="1" dirty="0">
                  <a:latin typeface="Times New Roman" panose="02020603050405020304" pitchFamily="18" charset="0"/>
                  <a:cs typeface="Times New Roman" panose="02020603050405020304" pitchFamily="18" charset="0"/>
                </a:endParaRPr>
              </a:p>
              <a:p>
                <a:pPr marL="0" indent="0" algn="just">
                  <a:lnSpc>
                    <a:spcPct val="120000"/>
                  </a:lnSpc>
                  <a:buNone/>
                </a:pPr>
                <a:endParaRPr lang="en-US" altLang="zh-TW" sz="2200" b="1" dirty="0">
                  <a:latin typeface="Times New Roman" panose="02020603050405020304" pitchFamily="18" charset="0"/>
                  <a:cs typeface="Times New Roman" panose="02020603050405020304" pitchFamily="18" charset="0"/>
                </a:endParaRPr>
              </a:p>
              <a:p>
                <a:pPr marL="0" indent="0" algn="just">
                  <a:lnSpc>
                    <a:spcPct val="120000"/>
                  </a:lnSpc>
                  <a:buNone/>
                </a:pPr>
                <a:endParaRPr lang="en-US" altLang="zh-TW" sz="2200" b="1" dirty="0">
                  <a:latin typeface="Times New Roman" panose="02020603050405020304" pitchFamily="18" charset="0"/>
                  <a:cs typeface="Times New Roman" panose="02020603050405020304" pitchFamily="18" charset="0"/>
                </a:endParaRPr>
              </a:p>
              <a:p>
                <a:pPr marL="0" indent="0" algn="just">
                  <a:lnSpc>
                    <a:spcPct val="120000"/>
                  </a:lnSpc>
                  <a:buNone/>
                </a:pPr>
                <a:endParaRPr lang="en-US" altLang="zh-TW" sz="2200" dirty="0">
                  <a:latin typeface="Times New Roman" panose="02020603050405020304" pitchFamily="18" charset="0"/>
                  <a:cs typeface="Times New Roman" panose="02020603050405020304" pitchFamily="18" charset="0"/>
                </a:endParaRPr>
              </a:p>
              <a:p>
                <a:pPr marL="0" indent="0" algn="just">
                  <a:lnSpc>
                    <a:spcPct val="120000"/>
                  </a:lnSpc>
                  <a:buNone/>
                </a:pPr>
                <a:r>
                  <a:rPr lang="en-US" altLang="zh-TW" sz="2200" dirty="0">
                    <a:latin typeface="Times New Roman" panose="02020603050405020304" pitchFamily="18" charset="0"/>
                    <a:cs typeface="Times New Roman" panose="02020603050405020304" pitchFamily="18" charset="0"/>
                  </a:rPr>
                  <a:t>where SHR is the magnitude of the vertical wind shear, MPI is the MPI, Vmax is the best track maximum wind speed, and </a:t>
                </a:r>
                <a14:m>
                  <m:oMath xmlns:m="http://schemas.openxmlformats.org/officeDocument/2006/math">
                    <m:r>
                      <a:rPr lang="zh-TW" altLang="en-US" sz="2200" i="1" smtClean="0">
                        <a:latin typeface="Cambria Math" panose="02040503050406030204" pitchFamily="18" charset="0"/>
                        <a:cs typeface="Times New Roman" panose="02020603050405020304" pitchFamily="18" charset="0"/>
                      </a:rPr>
                      <m:t>𝜎</m:t>
                    </m:r>
                  </m:oMath>
                </a14:m>
                <a:r>
                  <a:rPr lang="en-US" altLang="zh-TW" sz="2200" dirty="0">
                    <a:latin typeface="Times New Roman" panose="02020603050405020304" pitchFamily="18" charset="0"/>
                    <a:cs typeface="Times New Roman" panose="02020603050405020304" pitchFamily="18" charset="0"/>
                  </a:rPr>
                  <a:t> is the standard deviation of the variable for all eligible TCs.</a:t>
                </a:r>
                <a:endParaRPr lang="en-US" altLang="zh-TW" sz="2200" b="1" dirty="0">
                  <a:latin typeface="Times New Roman" panose="02020603050405020304" pitchFamily="18" charset="0"/>
                  <a:cs typeface="Times New Roman" panose="02020603050405020304" pitchFamily="18" charset="0"/>
                </a:endParaRPr>
              </a:p>
            </p:txBody>
          </p:sp>
        </mc:Choice>
        <mc:Fallback xmlns="">
          <p:sp>
            <p:nvSpPr>
              <p:cNvPr id="3" name="內容版面配置區 2">
                <a:extLst>
                  <a:ext uri="{FF2B5EF4-FFF2-40B4-BE49-F238E27FC236}">
                    <a16:creationId xmlns:a16="http://schemas.microsoft.com/office/drawing/2014/main" id="{03925988-7916-4778-B671-861860C0BB10}"/>
                  </a:ext>
                </a:extLst>
              </p:cNvPr>
              <p:cNvSpPr>
                <a:spLocks noGrp="1" noRot="1" noChangeAspect="1" noMove="1" noResize="1" noEditPoints="1" noAdjustHandles="1" noChangeArrowheads="1" noChangeShapeType="1" noTextEdit="1"/>
              </p:cNvSpPr>
              <p:nvPr>
                <p:ph idx="1"/>
              </p:nvPr>
            </p:nvSpPr>
            <p:spPr>
              <a:xfrm>
                <a:off x="466725" y="935038"/>
                <a:ext cx="11448439" cy="5799137"/>
              </a:xfrm>
              <a:blipFill>
                <a:blip r:embed="rId3"/>
                <a:stretch>
                  <a:fillRect l="-852" t="-210" r="-692" b="-2311"/>
                </a:stretch>
              </a:blipFill>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AB37A0CD-F1CB-44C8-AB9A-2217C258A7F9}"/>
              </a:ext>
            </a:extLst>
          </p:cNvPr>
          <p:cNvPicPr>
            <a:picLocks noChangeAspect="1"/>
          </p:cNvPicPr>
          <p:nvPr/>
        </p:nvPicPr>
        <p:blipFill>
          <a:blip r:embed="rId4"/>
          <a:stretch>
            <a:fillRect/>
          </a:stretch>
        </p:blipFill>
        <p:spPr>
          <a:xfrm>
            <a:off x="3006374" y="3429000"/>
            <a:ext cx="6941252" cy="2081213"/>
          </a:xfrm>
          <a:prstGeom prst="rect">
            <a:avLst/>
          </a:prstGeom>
        </p:spPr>
      </p:pic>
    </p:spTree>
    <p:extLst>
      <p:ext uri="{BB962C8B-B14F-4D97-AF65-F5344CB8AC3E}">
        <p14:creationId xmlns:p14="http://schemas.microsoft.com/office/powerpoint/2010/main" val="60238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14F964-4CFC-4392-9FDC-0827452F9348}"/>
              </a:ext>
            </a:extLst>
          </p:cNvPr>
          <p:cNvSpPr>
            <a:spLocks noGrp="1"/>
          </p:cNvSpPr>
          <p:nvPr>
            <p:ph type="title"/>
          </p:nvPr>
        </p:nvSpPr>
        <p:spPr>
          <a:xfrm>
            <a:off x="276836" y="0"/>
            <a:ext cx="10515600" cy="1325563"/>
          </a:xfrm>
        </p:spPr>
        <p:txBody>
          <a:bodyPr/>
          <a:lstStyle/>
          <a:p>
            <a:r>
              <a:rPr lang="en-US" altLang="zh-TW" dirty="0">
                <a:latin typeface="Times New Roman" panose="02020603050405020304" pitchFamily="18" charset="0"/>
                <a:cs typeface="Times New Roman" panose="02020603050405020304" pitchFamily="18" charset="0"/>
              </a:rPr>
              <a:t>Data and methods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03925988-7916-4778-B671-861860C0BB10}"/>
              </a:ext>
            </a:extLst>
          </p:cNvPr>
          <p:cNvSpPr>
            <a:spLocks noGrp="1"/>
          </p:cNvSpPr>
          <p:nvPr>
            <p:ph idx="1"/>
          </p:nvPr>
        </p:nvSpPr>
        <p:spPr>
          <a:xfrm>
            <a:off x="466725" y="935038"/>
            <a:ext cx="11448439" cy="5799137"/>
          </a:xfrm>
        </p:spPr>
        <p:txBody>
          <a:bodyPr>
            <a:noAutofit/>
          </a:bodyPr>
          <a:lstStyle/>
          <a:p>
            <a:pPr marL="0" indent="0" algn="just">
              <a:lnSpc>
                <a:spcPct val="120000"/>
              </a:lnSpc>
              <a:buNone/>
            </a:pPr>
            <a:r>
              <a:rPr lang="en-US" altLang="zh-TW" sz="2400" dirty="0">
                <a:latin typeface="Times New Roman" panose="02020603050405020304" pitchFamily="18" charset="0"/>
                <a:cs typeface="Times New Roman" panose="02020603050405020304" pitchFamily="18" charset="0"/>
              </a:rPr>
              <a:t>c. Analog selection and compositing method</a:t>
            </a:r>
          </a:p>
          <a:p>
            <a:pPr marL="0" indent="0" algn="just">
              <a:lnSpc>
                <a:spcPct val="120000"/>
              </a:lnSpc>
              <a:buNone/>
            </a:pPr>
            <a:endParaRPr lang="en-US" altLang="zh-TW" sz="2400" dirty="0">
              <a:latin typeface="Times New Roman" panose="02020603050405020304" pitchFamily="18" charset="0"/>
              <a:cs typeface="Times New Roman" panose="02020603050405020304" pitchFamily="18" charset="0"/>
            </a:endParaRPr>
          </a:p>
          <a:p>
            <a:pPr marL="0" indent="0" algn="just">
              <a:lnSpc>
                <a:spcPct val="120000"/>
              </a:lnSpc>
              <a:buNone/>
            </a:pPr>
            <a:r>
              <a:rPr lang="en-US" altLang="zh-TW" sz="2200" dirty="0">
                <a:latin typeface="Times New Roman" panose="02020603050405020304" pitchFamily="18" charset="0"/>
                <a:cs typeface="Times New Roman" panose="02020603050405020304" pitchFamily="18" charset="0"/>
              </a:rPr>
              <a:t>The cost function quantifies the degree of similarity between an RI and SI case by summing the </a:t>
            </a:r>
            <a:r>
              <a:rPr lang="en-US" altLang="zh-TW" sz="2200" b="1" dirty="0">
                <a:solidFill>
                  <a:srgbClr val="FF0000"/>
                </a:solidFill>
                <a:latin typeface="Times New Roman" panose="02020603050405020304" pitchFamily="18" charset="0"/>
                <a:cs typeface="Times New Roman" panose="02020603050405020304" pitchFamily="18" charset="0"/>
              </a:rPr>
              <a:t>normalized differences in the intensity at t = 0h [first term on </a:t>
            </a:r>
            <a:r>
              <a:rPr lang="en-US" altLang="zh-TW" sz="2200" b="1" dirty="0" err="1">
                <a:solidFill>
                  <a:srgbClr val="FF0000"/>
                </a:solidFill>
                <a:latin typeface="Times New Roman" panose="02020603050405020304" pitchFamily="18" charset="0"/>
                <a:cs typeface="Times New Roman" panose="02020603050405020304" pitchFamily="18" charset="0"/>
              </a:rPr>
              <a:t>rhs</a:t>
            </a:r>
            <a:r>
              <a:rPr lang="en-US" altLang="zh-TW" sz="2200" b="1" dirty="0">
                <a:solidFill>
                  <a:srgbClr val="FF0000"/>
                </a:solidFill>
                <a:latin typeface="Times New Roman" panose="02020603050405020304" pitchFamily="18" charset="0"/>
                <a:cs typeface="Times New Roman" panose="02020603050405020304" pitchFamily="18" charset="0"/>
              </a:rPr>
              <a:t> of Eq. (1)]</a:t>
            </a:r>
            <a:r>
              <a:rPr lang="en-US" altLang="zh-TW" sz="2200" b="1" dirty="0">
                <a:latin typeface="Times New Roman" panose="02020603050405020304" pitchFamily="18" charset="0"/>
                <a:cs typeface="Times New Roman" panose="02020603050405020304" pitchFamily="18" charset="0"/>
              </a:rPr>
              <a:t>, </a:t>
            </a:r>
            <a:r>
              <a:rPr lang="en-US" altLang="zh-TW" sz="2200" b="1" dirty="0">
                <a:solidFill>
                  <a:srgbClr val="00B050"/>
                </a:solidFill>
                <a:latin typeface="Times New Roman" panose="02020603050405020304" pitchFamily="18" charset="0"/>
                <a:cs typeface="Times New Roman" panose="02020603050405020304" pitchFamily="18" charset="0"/>
              </a:rPr>
              <a:t>the normalized differences in vertical wind shear at t = 0, 6, 12, 18, and 24 h [second term on </a:t>
            </a:r>
            <a:r>
              <a:rPr lang="en-US" altLang="zh-TW" sz="2200" b="1" dirty="0" err="1">
                <a:solidFill>
                  <a:srgbClr val="00B050"/>
                </a:solidFill>
                <a:latin typeface="Times New Roman" panose="02020603050405020304" pitchFamily="18" charset="0"/>
                <a:cs typeface="Times New Roman" panose="02020603050405020304" pitchFamily="18" charset="0"/>
              </a:rPr>
              <a:t>rhs</a:t>
            </a:r>
            <a:r>
              <a:rPr lang="en-US" altLang="zh-TW" sz="2200" b="1" dirty="0">
                <a:solidFill>
                  <a:srgbClr val="00B050"/>
                </a:solidFill>
                <a:latin typeface="Times New Roman" panose="02020603050405020304" pitchFamily="18" charset="0"/>
                <a:cs typeface="Times New Roman" panose="02020603050405020304" pitchFamily="18" charset="0"/>
              </a:rPr>
              <a:t> of Eq. (1)], </a:t>
            </a:r>
            <a:r>
              <a:rPr lang="en-US" altLang="zh-TW" sz="2200" dirty="0">
                <a:latin typeface="Times New Roman" panose="02020603050405020304" pitchFamily="18" charset="0"/>
                <a:cs typeface="Times New Roman" panose="02020603050405020304" pitchFamily="18" charset="0"/>
              </a:rPr>
              <a:t>and </a:t>
            </a:r>
            <a:r>
              <a:rPr lang="en-US" altLang="zh-TW" sz="2200" b="1" dirty="0">
                <a:solidFill>
                  <a:srgbClr val="0070C0"/>
                </a:solidFill>
                <a:latin typeface="Times New Roman" panose="02020603050405020304" pitchFamily="18" charset="0"/>
                <a:cs typeface="Times New Roman" panose="02020603050405020304" pitchFamily="18" charset="0"/>
              </a:rPr>
              <a:t>the normalized differences in MPI at t = 0, 6, 12, 18, and 24 h [third term on </a:t>
            </a:r>
            <a:r>
              <a:rPr lang="en-US" altLang="zh-TW" sz="2200" b="1" dirty="0" err="1">
                <a:solidFill>
                  <a:srgbClr val="0070C0"/>
                </a:solidFill>
                <a:latin typeface="Times New Roman" panose="02020603050405020304" pitchFamily="18" charset="0"/>
                <a:cs typeface="Times New Roman" panose="02020603050405020304" pitchFamily="18" charset="0"/>
              </a:rPr>
              <a:t>rhs</a:t>
            </a:r>
            <a:r>
              <a:rPr lang="en-US" altLang="zh-TW" sz="2200" b="1" dirty="0">
                <a:solidFill>
                  <a:srgbClr val="0070C0"/>
                </a:solidFill>
                <a:latin typeface="Times New Roman" panose="02020603050405020304" pitchFamily="18" charset="0"/>
                <a:cs typeface="Times New Roman" panose="02020603050405020304" pitchFamily="18" charset="0"/>
              </a:rPr>
              <a:t> of Eq. (1)].</a:t>
            </a:r>
          </a:p>
          <a:p>
            <a:pPr marL="0" indent="0" algn="just">
              <a:lnSpc>
                <a:spcPct val="120000"/>
              </a:lnSpc>
              <a:buNone/>
            </a:pPr>
            <a:r>
              <a:rPr lang="en-US" altLang="zh-TW" sz="2200" dirty="0">
                <a:latin typeface="Times New Roman" panose="02020603050405020304" pitchFamily="18" charset="0"/>
                <a:cs typeface="Times New Roman" panose="02020603050405020304" pitchFamily="18" charset="0"/>
              </a:rPr>
              <a:t>All </a:t>
            </a:r>
            <a:r>
              <a:rPr lang="en-US" altLang="zh-TW" sz="2200" b="1" dirty="0">
                <a:solidFill>
                  <a:srgbClr val="FF0000"/>
                </a:solidFill>
                <a:latin typeface="Times New Roman" panose="02020603050405020304" pitchFamily="18" charset="0"/>
                <a:cs typeface="Times New Roman" panose="02020603050405020304" pitchFamily="18" charset="0"/>
              </a:rPr>
              <a:t>SI cases are then ranked in order of suitability as an analog for an RI case </a:t>
            </a:r>
            <a:r>
              <a:rPr lang="en-US" altLang="zh-TW" sz="2200" dirty="0">
                <a:latin typeface="Times New Roman" panose="02020603050405020304" pitchFamily="18" charset="0"/>
                <a:cs typeface="Times New Roman" panose="02020603050405020304" pitchFamily="18" charset="0"/>
              </a:rPr>
              <a:t>based on the magnitude of their respective J values. The </a:t>
            </a:r>
            <a:r>
              <a:rPr lang="en-US" altLang="zh-TW" sz="2200" b="1" dirty="0">
                <a:solidFill>
                  <a:srgbClr val="FF0000"/>
                </a:solidFill>
                <a:latin typeface="Times New Roman" panose="02020603050405020304" pitchFamily="18" charset="0"/>
                <a:cs typeface="Times New Roman" panose="02020603050405020304" pitchFamily="18" charset="0"/>
              </a:rPr>
              <a:t>specific SI case that results in the minimum value of J is tentatively selected as the analog of the RI case</a:t>
            </a:r>
            <a:r>
              <a:rPr lang="en-US" altLang="zh-TW" sz="2200" dirty="0">
                <a:latin typeface="Times New Roman" panose="02020603050405020304" pitchFamily="18" charset="0"/>
                <a:cs typeface="Times New Roman" panose="02020603050405020304" pitchFamily="18" charset="0"/>
              </a:rPr>
              <a:t>. This procedure is repeated for each RI case.</a:t>
            </a:r>
          </a:p>
          <a:p>
            <a:pPr marL="0" indent="0" algn="just">
              <a:lnSpc>
                <a:spcPct val="120000"/>
              </a:lnSpc>
              <a:buNone/>
            </a:pPr>
            <a:r>
              <a:rPr lang="en-US" altLang="zh-TW" sz="2200" dirty="0">
                <a:latin typeface="Times New Roman" panose="02020603050405020304" pitchFamily="18" charset="0"/>
                <a:cs typeface="Times New Roman" panose="02020603050405020304" pitchFamily="18" charset="0"/>
              </a:rPr>
              <a:t>In situations where </a:t>
            </a:r>
            <a:r>
              <a:rPr lang="en-US" altLang="zh-TW" sz="2200" b="1" dirty="0">
                <a:solidFill>
                  <a:srgbClr val="FF0000"/>
                </a:solidFill>
                <a:latin typeface="Times New Roman" panose="02020603050405020304" pitchFamily="18" charset="0"/>
                <a:cs typeface="Times New Roman" panose="02020603050405020304" pitchFamily="18" charset="0"/>
              </a:rPr>
              <a:t>one SI case is chosen as the best analog for multiple RI cases</a:t>
            </a:r>
            <a:r>
              <a:rPr lang="en-US" altLang="zh-TW" sz="2200" dirty="0">
                <a:latin typeface="Times New Roman" panose="02020603050405020304" pitchFamily="18" charset="0"/>
                <a:cs typeface="Times New Roman" panose="02020603050405020304" pitchFamily="18" charset="0"/>
              </a:rPr>
              <a:t>, the algorithm </a:t>
            </a:r>
            <a:r>
              <a:rPr lang="en-US" altLang="zh-TW" sz="2200" b="1" dirty="0">
                <a:solidFill>
                  <a:srgbClr val="FF0000"/>
                </a:solidFill>
                <a:latin typeface="Times New Roman" panose="02020603050405020304" pitchFamily="18" charset="0"/>
                <a:cs typeface="Times New Roman" panose="02020603050405020304" pitchFamily="18" charset="0"/>
              </a:rPr>
              <a:t>assigns the SI case to the RI case that has the largest minimized J </a:t>
            </a:r>
            <a:r>
              <a:rPr lang="en-US" altLang="zh-TW" sz="2200" dirty="0">
                <a:latin typeface="Times New Roman" panose="02020603050405020304" pitchFamily="18" charset="0"/>
                <a:cs typeface="Times New Roman" panose="02020603050405020304" pitchFamily="18" charset="0"/>
              </a:rPr>
              <a:t>(i.e., the “hardest” to match). Then, the algorithm determines the next best available SI analog for each of the remaining RI cases. </a:t>
            </a:r>
            <a:endParaRPr lang="en-US" altLang="zh-TW" sz="2200" b="1" dirty="0">
              <a:latin typeface="Times New Roman" panose="02020603050405020304" pitchFamily="18" charset="0"/>
              <a:cs typeface="Times New Roman" panose="02020603050405020304" pitchFamily="18" charset="0"/>
            </a:endParaRPr>
          </a:p>
          <a:p>
            <a:pPr marL="0" indent="0" algn="ctr">
              <a:lnSpc>
                <a:spcPct val="120000"/>
              </a:lnSpc>
              <a:buNone/>
            </a:pPr>
            <a:endParaRPr lang="en-US" altLang="zh-TW" sz="2200" b="1" dirty="0">
              <a:latin typeface="Times New Roman" panose="02020603050405020304" pitchFamily="18" charset="0"/>
              <a:cs typeface="Times New Roman" panose="02020603050405020304" pitchFamily="18" charset="0"/>
            </a:endParaRPr>
          </a:p>
          <a:p>
            <a:pPr marL="0" indent="0" algn="just">
              <a:lnSpc>
                <a:spcPct val="120000"/>
              </a:lnSpc>
              <a:buNone/>
            </a:pPr>
            <a:endParaRPr lang="en-US" altLang="zh-TW" sz="2200" b="1" dirty="0">
              <a:latin typeface="Times New Roman" panose="02020603050405020304" pitchFamily="18" charset="0"/>
              <a:cs typeface="Times New Roman" panose="02020603050405020304" pitchFamily="18" charset="0"/>
            </a:endParaRPr>
          </a:p>
          <a:p>
            <a:pPr marL="0" indent="0" algn="just">
              <a:lnSpc>
                <a:spcPct val="120000"/>
              </a:lnSpc>
              <a:buNone/>
            </a:pPr>
            <a:endParaRPr lang="en-US" altLang="zh-TW" sz="2200" dirty="0">
              <a:latin typeface="Times New Roman" panose="02020603050405020304" pitchFamily="18" charset="0"/>
              <a:cs typeface="Times New Roman" panose="02020603050405020304" pitchFamily="18" charset="0"/>
            </a:endParaRPr>
          </a:p>
        </p:txBody>
      </p:sp>
      <p:pic>
        <p:nvPicPr>
          <p:cNvPr id="5" name="圖片 4">
            <a:extLst>
              <a:ext uri="{FF2B5EF4-FFF2-40B4-BE49-F238E27FC236}">
                <a16:creationId xmlns:a16="http://schemas.microsoft.com/office/drawing/2014/main" id="{AB37A0CD-F1CB-44C8-AB9A-2217C258A7F9}"/>
              </a:ext>
            </a:extLst>
          </p:cNvPr>
          <p:cNvPicPr>
            <a:picLocks noChangeAspect="1"/>
          </p:cNvPicPr>
          <p:nvPr/>
        </p:nvPicPr>
        <p:blipFill>
          <a:blip r:embed="rId3"/>
          <a:stretch>
            <a:fillRect/>
          </a:stretch>
        </p:blipFill>
        <p:spPr>
          <a:xfrm>
            <a:off x="6224479" y="228600"/>
            <a:ext cx="5728785" cy="1717676"/>
          </a:xfrm>
          <a:prstGeom prst="rect">
            <a:avLst/>
          </a:prstGeom>
        </p:spPr>
      </p:pic>
      <p:cxnSp>
        <p:nvCxnSpPr>
          <p:cNvPr id="6" name="直線接點 5">
            <a:extLst>
              <a:ext uri="{FF2B5EF4-FFF2-40B4-BE49-F238E27FC236}">
                <a16:creationId xmlns:a16="http://schemas.microsoft.com/office/drawing/2014/main" id="{F537C996-AC96-4692-8F8B-07EB11B532DC}"/>
              </a:ext>
            </a:extLst>
          </p:cNvPr>
          <p:cNvCxnSpPr>
            <a:cxnSpLocks/>
          </p:cNvCxnSpPr>
          <p:nvPr/>
        </p:nvCxnSpPr>
        <p:spPr>
          <a:xfrm flipH="1">
            <a:off x="6515100" y="1042989"/>
            <a:ext cx="24499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a:extLst>
              <a:ext uri="{FF2B5EF4-FFF2-40B4-BE49-F238E27FC236}">
                <a16:creationId xmlns:a16="http://schemas.microsoft.com/office/drawing/2014/main" id="{96D3A659-A99F-4F59-8780-278EFEB9A3CF}"/>
              </a:ext>
            </a:extLst>
          </p:cNvPr>
          <p:cNvCxnSpPr>
            <a:cxnSpLocks/>
          </p:cNvCxnSpPr>
          <p:nvPr/>
        </p:nvCxnSpPr>
        <p:spPr>
          <a:xfrm flipH="1">
            <a:off x="9088871" y="1042989"/>
            <a:ext cx="244994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直線接點 10">
            <a:extLst>
              <a:ext uri="{FF2B5EF4-FFF2-40B4-BE49-F238E27FC236}">
                <a16:creationId xmlns:a16="http://schemas.microsoft.com/office/drawing/2014/main" id="{18807256-A6FD-4A67-B93C-A311342A2659}"/>
              </a:ext>
            </a:extLst>
          </p:cNvPr>
          <p:cNvCxnSpPr>
            <a:cxnSpLocks/>
          </p:cNvCxnSpPr>
          <p:nvPr/>
        </p:nvCxnSpPr>
        <p:spPr>
          <a:xfrm flipH="1">
            <a:off x="6917171" y="1893890"/>
            <a:ext cx="21717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400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14F964-4CFC-4392-9FDC-0827452F9348}"/>
              </a:ext>
            </a:extLst>
          </p:cNvPr>
          <p:cNvSpPr>
            <a:spLocks noGrp="1"/>
          </p:cNvSpPr>
          <p:nvPr>
            <p:ph type="title"/>
          </p:nvPr>
        </p:nvSpPr>
        <p:spPr>
          <a:xfrm>
            <a:off x="0" y="-104809"/>
            <a:ext cx="10515600" cy="1325563"/>
          </a:xfrm>
        </p:spPr>
        <p:txBody>
          <a:bodyPr/>
          <a:lstStyle/>
          <a:p>
            <a:r>
              <a:rPr lang="en-US" altLang="zh-TW" dirty="0">
                <a:latin typeface="Times New Roman" panose="02020603050405020304" pitchFamily="18" charset="0"/>
                <a:cs typeface="Times New Roman" panose="02020603050405020304" pitchFamily="18" charset="0"/>
              </a:rPr>
              <a:t>Data and methods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03925988-7916-4778-B671-861860C0BB10}"/>
              </a:ext>
            </a:extLst>
          </p:cNvPr>
          <p:cNvSpPr>
            <a:spLocks noGrp="1"/>
          </p:cNvSpPr>
          <p:nvPr>
            <p:ph idx="1"/>
          </p:nvPr>
        </p:nvSpPr>
        <p:spPr>
          <a:xfrm>
            <a:off x="4833330" y="109573"/>
            <a:ext cx="7158034" cy="5799137"/>
          </a:xfrm>
        </p:spPr>
        <p:txBody>
          <a:bodyPr>
            <a:noAutofit/>
          </a:bodyPr>
          <a:lstStyle/>
          <a:p>
            <a:pPr marL="0" indent="0" algn="just">
              <a:lnSpc>
                <a:spcPct val="120000"/>
              </a:lnSpc>
              <a:buNone/>
            </a:pPr>
            <a:r>
              <a:rPr lang="en-US" altLang="zh-TW" sz="2200" dirty="0">
                <a:latin typeface="Times New Roman" panose="02020603050405020304" pitchFamily="18" charset="0"/>
                <a:cs typeface="Times New Roman" panose="02020603050405020304" pitchFamily="18" charset="0"/>
              </a:rPr>
              <a:t>Figure 1 shows the distribution of the three components of J for the final set of analog TCs in each basin.</a:t>
            </a:r>
          </a:p>
          <a:p>
            <a:pPr marL="0" indent="0" algn="just">
              <a:lnSpc>
                <a:spcPct val="120000"/>
              </a:lnSpc>
              <a:buNone/>
            </a:pPr>
            <a:endParaRPr lang="en-US" altLang="zh-TW" sz="2200" dirty="0">
              <a:latin typeface="Times New Roman" panose="02020603050405020304" pitchFamily="18" charset="0"/>
              <a:cs typeface="Times New Roman" panose="02020603050405020304" pitchFamily="18" charset="0"/>
            </a:endParaRPr>
          </a:p>
          <a:p>
            <a:pPr marL="0" indent="0" algn="just">
              <a:lnSpc>
                <a:spcPct val="120000"/>
              </a:lnSpc>
              <a:buNone/>
            </a:pPr>
            <a:r>
              <a:rPr lang="en-US" altLang="zh-TW" sz="2200" dirty="0">
                <a:latin typeface="Times New Roman" panose="02020603050405020304" pitchFamily="18" charset="0"/>
                <a:cs typeface="Times New Roman" panose="02020603050405020304" pitchFamily="18" charset="0"/>
              </a:rPr>
              <a:t>The distributions indicate that, on average, </a:t>
            </a:r>
            <a:r>
              <a:rPr lang="en-US" altLang="zh-TW" sz="2200" b="1" dirty="0">
                <a:solidFill>
                  <a:srgbClr val="FF0000"/>
                </a:solidFill>
                <a:latin typeface="Times New Roman" panose="02020603050405020304" pitchFamily="18" charset="0"/>
                <a:cs typeface="Times New Roman" panose="02020603050405020304" pitchFamily="18" charset="0"/>
              </a:rPr>
              <a:t>vertical wind shear differences make the largest contribution to the total cost function in both basins</a:t>
            </a:r>
            <a:r>
              <a:rPr lang="en-US" altLang="zh-TW" sz="2200" dirty="0">
                <a:latin typeface="Times New Roman" panose="02020603050405020304" pitchFamily="18" charset="0"/>
                <a:cs typeface="Times New Roman" panose="02020603050405020304" pitchFamily="18" charset="0"/>
              </a:rPr>
              <a:t>, particularly the western North Pacific. </a:t>
            </a:r>
          </a:p>
          <a:p>
            <a:pPr marL="0" indent="0" algn="just">
              <a:lnSpc>
                <a:spcPct val="120000"/>
              </a:lnSpc>
              <a:buNone/>
            </a:pPr>
            <a:endParaRPr lang="en-US" altLang="zh-TW" sz="2200" dirty="0">
              <a:latin typeface="Times New Roman" panose="02020603050405020304" pitchFamily="18" charset="0"/>
              <a:cs typeface="Times New Roman" panose="02020603050405020304" pitchFamily="18" charset="0"/>
            </a:endParaRPr>
          </a:p>
          <a:p>
            <a:pPr marL="0" indent="0" algn="just">
              <a:lnSpc>
                <a:spcPct val="120000"/>
              </a:lnSpc>
              <a:buNone/>
            </a:pPr>
            <a:r>
              <a:rPr lang="en-US" altLang="zh-TW" sz="2200" dirty="0">
                <a:latin typeface="Times New Roman" panose="02020603050405020304" pitchFamily="18" charset="0"/>
                <a:cs typeface="Times New Roman" panose="02020603050405020304" pitchFamily="18" charset="0"/>
              </a:rPr>
              <a:t>This pattern suggests that </a:t>
            </a:r>
            <a:r>
              <a:rPr lang="en-US" altLang="zh-TW" sz="2200" b="1" dirty="0">
                <a:solidFill>
                  <a:srgbClr val="FF0000"/>
                </a:solidFill>
                <a:latin typeface="Times New Roman" panose="02020603050405020304" pitchFamily="18" charset="0"/>
                <a:cs typeface="Times New Roman" panose="02020603050405020304" pitchFamily="18" charset="0"/>
              </a:rPr>
              <a:t>it is more difficult to find RI and SI TCs that have similar 24-h vertical wind shear evolutions </a:t>
            </a:r>
            <a:r>
              <a:rPr lang="en-US" altLang="zh-TW" sz="2200" dirty="0">
                <a:latin typeface="Times New Roman" panose="02020603050405020304" pitchFamily="18" charset="0"/>
                <a:cs typeface="Times New Roman" panose="02020603050405020304" pitchFamily="18" charset="0"/>
              </a:rPr>
              <a:t>compared to the initial intensity and 24-h MPI evolutions, </a:t>
            </a:r>
            <a:r>
              <a:rPr lang="en-US" altLang="zh-TW" sz="2200" b="1" dirty="0">
                <a:solidFill>
                  <a:srgbClr val="FF0000"/>
                </a:solidFill>
                <a:latin typeface="Times New Roman" panose="02020603050405020304" pitchFamily="18" charset="0"/>
                <a:cs typeface="Times New Roman" panose="02020603050405020304" pitchFamily="18" charset="0"/>
              </a:rPr>
              <a:t>likely due to the more variable nature of vertical wind shear.</a:t>
            </a:r>
            <a:r>
              <a:rPr lang="en-US" altLang="zh-TW" sz="2200" dirty="0">
                <a:latin typeface="Times New Roman" panose="02020603050405020304" pitchFamily="18" charset="0"/>
                <a:cs typeface="Times New Roman" panose="02020603050405020304" pitchFamily="18" charset="0"/>
              </a:rPr>
              <a:t> </a:t>
            </a:r>
            <a:endParaRPr lang="en-US" altLang="zh-TW" sz="2200" b="1" dirty="0">
              <a:latin typeface="Times New Roman" panose="02020603050405020304" pitchFamily="18" charset="0"/>
              <a:cs typeface="Times New Roman" panose="02020603050405020304" pitchFamily="18" charset="0"/>
            </a:endParaRPr>
          </a:p>
        </p:txBody>
      </p:sp>
      <p:pic>
        <p:nvPicPr>
          <p:cNvPr id="4" name="圖片 3">
            <a:extLst>
              <a:ext uri="{FF2B5EF4-FFF2-40B4-BE49-F238E27FC236}">
                <a16:creationId xmlns:a16="http://schemas.microsoft.com/office/drawing/2014/main" id="{EFF5B242-985F-4A95-AB09-18E900B1241E}"/>
              </a:ext>
            </a:extLst>
          </p:cNvPr>
          <p:cNvPicPr>
            <a:picLocks noChangeAspect="1"/>
          </p:cNvPicPr>
          <p:nvPr/>
        </p:nvPicPr>
        <p:blipFill>
          <a:blip r:embed="rId3"/>
          <a:stretch>
            <a:fillRect/>
          </a:stretch>
        </p:blipFill>
        <p:spPr>
          <a:xfrm>
            <a:off x="171450" y="764365"/>
            <a:ext cx="4701517" cy="3240122"/>
          </a:xfrm>
          <a:prstGeom prst="rect">
            <a:avLst/>
          </a:prstGeom>
        </p:spPr>
      </p:pic>
      <p:pic>
        <p:nvPicPr>
          <p:cNvPr id="6" name="圖片 5">
            <a:extLst>
              <a:ext uri="{FF2B5EF4-FFF2-40B4-BE49-F238E27FC236}">
                <a16:creationId xmlns:a16="http://schemas.microsoft.com/office/drawing/2014/main" id="{561C2D4C-12CD-4350-852A-109EEF68AB5B}"/>
              </a:ext>
            </a:extLst>
          </p:cNvPr>
          <p:cNvPicPr>
            <a:picLocks noChangeAspect="1"/>
          </p:cNvPicPr>
          <p:nvPr/>
        </p:nvPicPr>
        <p:blipFill>
          <a:blip r:embed="rId4"/>
          <a:stretch>
            <a:fillRect/>
          </a:stretch>
        </p:blipFill>
        <p:spPr>
          <a:xfrm>
            <a:off x="196502" y="3709737"/>
            <a:ext cx="4651412" cy="3148263"/>
          </a:xfrm>
          <a:prstGeom prst="rect">
            <a:avLst/>
          </a:prstGeom>
        </p:spPr>
      </p:pic>
      <p:sp>
        <p:nvSpPr>
          <p:cNvPr id="5" name="矩形 4">
            <a:extLst>
              <a:ext uri="{FF2B5EF4-FFF2-40B4-BE49-F238E27FC236}">
                <a16:creationId xmlns:a16="http://schemas.microsoft.com/office/drawing/2014/main" id="{C01DB76E-A389-498A-ADD0-8F01DA0808C1}"/>
              </a:ext>
            </a:extLst>
          </p:cNvPr>
          <p:cNvSpPr/>
          <p:nvPr/>
        </p:nvSpPr>
        <p:spPr>
          <a:xfrm>
            <a:off x="745070" y="954301"/>
            <a:ext cx="1652119" cy="400110"/>
          </a:xfrm>
          <a:prstGeom prst="rect">
            <a:avLst/>
          </a:prstGeom>
          <a:solidFill>
            <a:schemeClr val="bg1"/>
          </a:solidFill>
        </p:spPr>
        <p:txBody>
          <a:bodyPr wrap="none" lIns="91440" tIns="45720" rIns="91440" bIns="45720">
            <a:spAutoFit/>
          </a:bodyPr>
          <a:lstStyle/>
          <a:p>
            <a:pPr algn="ctr"/>
            <a:r>
              <a:rPr lang="en-US" altLang="zh-TW" sz="2000" dirty="0">
                <a:ln w="0"/>
                <a:solidFill>
                  <a:srgbClr val="00B0F0"/>
                </a:solidFill>
                <a:effectLst>
                  <a:outerShdw blurRad="38100" dist="19050" dir="2700000" algn="tl" rotWithShape="0">
                    <a:schemeClr val="dk1">
                      <a:alpha val="40000"/>
                    </a:schemeClr>
                  </a:outerShdw>
                </a:effectLst>
              </a:rPr>
              <a:t>North Atlantic</a:t>
            </a:r>
            <a:endParaRPr lang="zh-TW" altLang="en-US" sz="2000" b="0" cap="none" spc="0" dirty="0">
              <a:ln w="0"/>
              <a:solidFill>
                <a:srgbClr val="00B0F0"/>
              </a:solidFill>
              <a:effectLst>
                <a:outerShdw blurRad="38100" dist="19050" dir="2700000" algn="tl" rotWithShape="0">
                  <a:schemeClr val="dk1">
                    <a:alpha val="40000"/>
                  </a:schemeClr>
                </a:outerShdw>
              </a:effectLst>
            </a:endParaRPr>
          </a:p>
        </p:txBody>
      </p:sp>
      <p:sp>
        <p:nvSpPr>
          <p:cNvPr id="8" name="矩形 7">
            <a:extLst>
              <a:ext uri="{FF2B5EF4-FFF2-40B4-BE49-F238E27FC236}">
                <a16:creationId xmlns:a16="http://schemas.microsoft.com/office/drawing/2014/main" id="{ADEA48A5-8CA0-4FE2-B53A-6640DF28CFC9}"/>
              </a:ext>
            </a:extLst>
          </p:cNvPr>
          <p:cNvSpPr/>
          <p:nvPr/>
        </p:nvSpPr>
        <p:spPr>
          <a:xfrm>
            <a:off x="742175" y="3884917"/>
            <a:ext cx="2193999" cy="369332"/>
          </a:xfrm>
          <a:prstGeom prst="rect">
            <a:avLst/>
          </a:prstGeom>
          <a:solidFill>
            <a:schemeClr val="bg1"/>
          </a:solidFill>
        </p:spPr>
        <p:txBody>
          <a:bodyPr wrap="none" lIns="91440" tIns="45720" rIns="91440" bIns="45720">
            <a:spAutoFit/>
          </a:bodyPr>
          <a:lstStyle/>
          <a:p>
            <a:pPr algn="ctr"/>
            <a:r>
              <a:rPr lang="en-US" altLang="zh-TW" dirty="0">
                <a:ln w="0"/>
                <a:solidFill>
                  <a:srgbClr val="00B0F0"/>
                </a:solidFill>
                <a:effectLst>
                  <a:outerShdw blurRad="38100" dist="19050" dir="2700000" algn="tl" rotWithShape="0">
                    <a:schemeClr val="dk1">
                      <a:alpha val="40000"/>
                    </a:schemeClr>
                  </a:outerShdw>
                </a:effectLst>
              </a:rPr>
              <a:t>western North Pacific</a:t>
            </a:r>
            <a:endParaRPr lang="zh-TW" altLang="en-US" b="0" cap="none" spc="0" dirty="0">
              <a:ln w="0"/>
              <a:solidFill>
                <a:srgbClr val="00B0F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87002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D3E22000-94BE-412B-A369-DBD66115CA3A}"/>
              </a:ext>
            </a:extLst>
          </p:cNvPr>
          <p:cNvPicPr>
            <a:picLocks noChangeAspect="1"/>
          </p:cNvPicPr>
          <p:nvPr/>
        </p:nvPicPr>
        <p:blipFill rotWithShape="1">
          <a:blip r:embed="rId3"/>
          <a:srcRect b="56111"/>
          <a:stretch/>
        </p:blipFill>
        <p:spPr>
          <a:xfrm>
            <a:off x="66675" y="1610519"/>
            <a:ext cx="7012591" cy="1909762"/>
          </a:xfrm>
          <a:prstGeom prst="rect">
            <a:avLst/>
          </a:prstGeom>
        </p:spPr>
      </p:pic>
      <p:sp>
        <p:nvSpPr>
          <p:cNvPr id="5" name="標題 1">
            <a:extLst>
              <a:ext uri="{FF2B5EF4-FFF2-40B4-BE49-F238E27FC236}">
                <a16:creationId xmlns:a16="http://schemas.microsoft.com/office/drawing/2014/main" id="{E7AA1899-38C1-4487-9792-3470A4B7BBAB}"/>
              </a:ext>
            </a:extLst>
          </p:cNvPr>
          <p:cNvSpPr>
            <a:spLocks noGrp="1"/>
          </p:cNvSpPr>
          <p:nvPr>
            <p:ph type="title"/>
          </p:nvPr>
        </p:nvSpPr>
        <p:spPr>
          <a:xfrm>
            <a:off x="0" y="0"/>
            <a:ext cx="10515600" cy="1325563"/>
          </a:xfrm>
        </p:spPr>
        <p:txBody>
          <a:bodyPr/>
          <a:lstStyle/>
          <a:p>
            <a:r>
              <a:rPr lang="en-US" altLang="zh-TW" dirty="0">
                <a:latin typeface="Times New Roman" panose="02020603050405020304" pitchFamily="18" charset="0"/>
                <a:cs typeface="Times New Roman" panose="02020603050405020304" pitchFamily="18" charset="0"/>
              </a:rPr>
              <a:t>Data and methods</a:t>
            </a:r>
            <a:endParaRPr lang="zh-TW" altLang="en-US" dirty="0">
              <a:latin typeface="Times New Roman" panose="02020603050405020304" pitchFamily="18" charset="0"/>
              <a:cs typeface="Times New Roman" panose="02020603050405020304" pitchFamily="18" charset="0"/>
            </a:endParaRPr>
          </a:p>
        </p:txBody>
      </p:sp>
      <p:pic>
        <p:nvPicPr>
          <p:cNvPr id="6" name="圖片 5">
            <a:extLst>
              <a:ext uri="{FF2B5EF4-FFF2-40B4-BE49-F238E27FC236}">
                <a16:creationId xmlns:a16="http://schemas.microsoft.com/office/drawing/2014/main" id="{7BAA69E0-7649-45F7-885B-FF7010A3612B}"/>
              </a:ext>
            </a:extLst>
          </p:cNvPr>
          <p:cNvPicPr>
            <a:picLocks noChangeAspect="1"/>
          </p:cNvPicPr>
          <p:nvPr/>
        </p:nvPicPr>
        <p:blipFill rotWithShape="1">
          <a:blip r:embed="rId3"/>
          <a:srcRect t="44108"/>
          <a:stretch/>
        </p:blipFill>
        <p:spPr>
          <a:xfrm>
            <a:off x="66675" y="4010025"/>
            <a:ext cx="7012591" cy="2432050"/>
          </a:xfrm>
          <a:prstGeom prst="rect">
            <a:avLst/>
          </a:prstGeom>
        </p:spPr>
      </p:pic>
      <p:sp>
        <p:nvSpPr>
          <p:cNvPr id="7" name="矩形 6">
            <a:extLst>
              <a:ext uri="{FF2B5EF4-FFF2-40B4-BE49-F238E27FC236}">
                <a16:creationId xmlns:a16="http://schemas.microsoft.com/office/drawing/2014/main" id="{16102885-EEE1-4940-A378-50874EC080CB}"/>
              </a:ext>
            </a:extLst>
          </p:cNvPr>
          <p:cNvSpPr/>
          <p:nvPr/>
        </p:nvSpPr>
        <p:spPr>
          <a:xfrm>
            <a:off x="66675" y="1016437"/>
            <a:ext cx="2378664" cy="553998"/>
          </a:xfrm>
          <a:prstGeom prst="rect">
            <a:avLst/>
          </a:prstGeom>
          <a:noFill/>
        </p:spPr>
        <p:txBody>
          <a:bodyPr wrap="none" lIns="91440" tIns="45720" rIns="91440" bIns="45720">
            <a:spAutoFit/>
          </a:bodyPr>
          <a:lstStyle/>
          <a:p>
            <a:pPr algn="ctr"/>
            <a:r>
              <a:rPr lang="en-US" altLang="zh-TW" sz="3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North Atlantic</a:t>
            </a:r>
            <a:endParaRPr lang="zh-TW" altLang="en-US" sz="3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矩形 7">
            <a:extLst>
              <a:ext uri="{FF2B5EF4-FFF2-40B4-BE49-F238E27FC236}">
                <a16:creationId xmlns:a16="http://schemas.microsoft.com/office/drawing/2014/main" id="{42B240F7-3AD4-413E-A3B4-47AD00184E82}"/>
              </a:ext>
            </a:extLst>
          </p:cNvPr>
          <p:cNvSpPr/>
          <p:nvPr/>
        </p:nvSpPr>
        <p:spPr>
          <a:xfrm>
            <a:off x="66675" y="3456027"/>
            <a:ext cx="3106620" cy="553998"/>
          </a:xfrm>
          <a:prstGeom prst="rect">
            <a:avLst/>
          </a:prstGeom>
          <a:noFill/>
        </p:spPr>
        <p:txBody>
          <a:bodyPr wrap="none" lIns="91440" tIns="45720" rIns="91440" bIns="45720">
            <a:spAutoFit/>
          </a:bodyPr>
          <a:lstStyle/>
          <a:p>
            <a:pPr algn="ctr"/>
            <a:r>
              <a:rPr lang="en-US" altLang="zh-TW" sz="3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West North Pacific</a:t>
            </a:r>
            <a:endParaRPr lang="zh-TW" altLang="en-US" sz="3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9" name="圖片 8">
            <a:extLst>
              <a:ext uri="{FF2B5EF4-FFF2-40B4-BE49-F238E27FC236}">
                <a16:creationId xmlns:a16="http://schemas.microsoft.com/office/drawing/2014/main" id="{F75EEBAE-F635-4535-9941-3458A6412C88}"/>
              </a:ext>
            </a:extLst>
          </p:cNvPr>
          <p:cNvPicPr>
            <a:picLocks noChangeAspect="1"/>
          </p:cNvPicPr>
          <p:nvPr/>
        </p:nvPicPr>
        <p:blipFill>
          <a:blip r:embed="rId4"/>
          <a:stretch>
            <a:fillRect/>
          </a:stretch>
        </p:blipFill>
        <p:spPr>
          <a:xfrm>
            <a:off x="7088791" y="679053"/>
            <a:ext cx="4694719" cy="3086100"/>
          </a:xfrm>
          <a:prstGeom prst="rect">
            <a:avLst/>
          </a:prstGeom>
        </p:spPr>
      </p:pic>
      <p:pic>
        <p:nvPicPr>
          <p:cNvPr id="10" name="圖片 9">
            <a:extLst>
              <a:ext uri="{FF2B5EF4-FFF2-40B4-BE49-F238E27FC236}">
                <a16:creationId xmlns:a16="http://schemas.microsoft.com/office/drawing/2014/main" id="{E29D6D3E-6E05-4A87-B102-31974097073F}"/>
              </a:ext>
            </a:extLst>
          </p:cNvPr>
          <p:cNvPicPr>
            <a:picLocks noChangeAspect="1"/>
          </p:cNvPicPr>
          <p:nvPr/>
        </p:nvPicPr>
        <p:blipFill>
          <a:blip r:embed="rId5"/>
          <a:stretch>
            <a:fillRect/>
          </a:stretch>
        </p:blipFill>
        <p:spPr>
          <a:xfrm>
            <a:off x="7079266" y="3682999"/>
            <a:ext cx="4772691" cy="3086101"/>
          </a:xfrm>
          <a:prstGeom prst="rect">
            <a:avLst/>
          </a:prstGeom>
        </p:spPr>
      </p:pic>
    </p:spTree>
    <p:extLst>
      <p:ext uri="{BB962C8B-B14F-4D97-AF65-F5344CB8AC3E}">
        <p14:creationId xmlns:p14="http://schemas.microsoft.com/office/powerpoint/2010/main" val="3859207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78AF8FD-944B-49A2-B87D-AAA42D91E6CC}"/>
              </a:ext>
            </a:extLst>
          </p:cNvPr>
          <p:cNvSpPr/>
          <p:nvPr/>
        </p:nvSpPr>
        <p:spPr>
          <a:xfrm>
            <a:off x="4973195" y="2967335"/>
            <a:ext cx="2245615" cy="923330"/>
          </a:xfrm>
          <a:prstGeom prst="rect">
            <a:avLst/>
          </a:prstGeom>
          <a:noFill/>
        </p:spPr>
        <p:txBody>
          <a:bodyPr wrap="none" lIns="91440" tIns="45720" rIns="91440" bIns="45720">
            <a:spAutoFit/>
          </a:bodyPr>
          <a:lstStyle/>
          <a:p>
            <a:pPr algn="ctr"/>
            <a:r>
              <a:rPr lang="en-US" altLang="zh-TW" sz="5400" b="1" dirty="0">
                <a:ln w="22225">
                  <a:noFill/>
                  <a:prstDash val="solid"/>
                </a:ln>
                <a:solidFill>
                  <a:srgbClr val="FFC000"/>
                </a:solidFill>
              </a:rPr>
              <a:t>Results</a:t>
            </a:r>
          </a:p>
        </p:txBody>
      </p:sp>
      <p:sp>
        <p:nvSpPr>
          <p:cNvPr id="5" name="矩形 4">
            <a:extLst>
              <a:ext uri="{FF2B5EF4-FFF2-40B4-BE49-F238E27FC236}">
                <a16:creationId xmlns:a16="http://schemas.microsoft.com/office/drawing/2014/main" id="{B3A66F6B-A71C-4DAC-8A50-9DBE5D0103B5}"/>
              </a:ext>
            </a:extLst>
          </p:cNvPr>
          <p:cNvSpPr/>
          <p:nvPr/>
        </p:nvSpPr>
        <p:spPr>
          <a:xfrm>
            <a:off x="0" y="0"/>
            <a:ext cx="12192000" cy="68580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C000"/>
              </a:solidFill>
            </a:endParaRPr>
          </a:p>
        </p:txBody>
      </p:sp>
    </p:spTree>
    <p:extLst>
      <p:ext uri="{BB962C8B-B14F-4D97-AF65-F5344CB8AC3E}">
        <p14:creationId xmlns:p14="http://schemas.microsoft.com/office/powerpoint/2010/main" val="832353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14F964-4CFC-4392-9FDC-0827452F9348}"/>
              </a:ext>
            </a:extLst>
          </p:cNvPr>
          <p:cNvSpPr>
            <a:spLocks noGrp="1"/>
          </p:cNvSpPr>
          <p:nvPr>
            <p:ph type="title"/>
          </p:nvPr>
        </p:nvSpPr>
        <p:spPr>
          <a:xfrm>
            <a:off x="181891" y="-314325"/>
            <a:ext cx="10515600" cy="1325563"/>
          </a:xfrm>
        </p:spPr>
        <p:txBody>
          <a:bodyPr/>
          <a:lstStyle/>
          <a:p>
            <a:r>
              <a:rPr lang="en-US" altLang="zh-TW" dirty="0">
                <a:latin typeface="Times New Roman" panose="02020603050405020304" pitchFamily="18" charset="0"/>
                <a:cs typeface="Times New Roman" panose="02020603050405020304" pitchFamily="18" charset="0"/>
              </a:rPr>
              <a:t>Results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03925988-7916-4778-B671-861860C0BB10}"/>
              </a:ext>
            </a:extLst>
          </p:cNvPr>
          <p:cNvSpPr>
            <a:spLocks noGrp="1"/>
          </p:cNvSpPr>
          <p:nvPr>
            <p:ph idx="1"/>
          </p:nvPr>
        </p:nvSpPr>
        <p:spPr>
          <a:xfrm>
            <a:off x="371780" y="658813"/>
            <a:ext cx="11448439" cy="5799137"/>
          </a:xfrm>
        </p:spPr>
        <p:txBody>
          <a:bodyPr>
            <a:noAutofit/>
          </a:bodyPr>
          <a:lstStyle/>
          <a:p>
            <a:pPr marL="457200" indent="-457200" algn="just">
              <a:lnSpc>
                <a:spcPct val="120000"/>
              </a:lnSpc>
              <a:buAutoNum type="alphaLcPeriod"/>
            </a:pPr>
            <a:r>
              <a:rPr lang="en-US" altLang="zh-TW" sz="2400" dirty="0">
                <a:latin typeface="Times New Roman" panose="02020603050405020304" pitchFamily="18" charset="0"/>
                <a:cs typeface="Times New Roman" panose="02020603050405020304" pitchFamily="18" charset="0"/>
              </a:rPr>
              <a:t>SURFACE FLUXES (North Atlantic)</a:t>
            </a:r>
          </a:p>
          <a:p>
            <a:pPr marL="457200" indent="-457200" algn="just">
              <a:lnSpc>
                <a:spcPct val="120000"/>
              </a:lnSpc>
              <a:buAutoNum type="alphaLcPeriod"/>
            </a:pPr>
            <a:endParaRPr lang="zh-TW" altLang="en-US" sz="2200" b="1" dirty="0">
              <a:solidFill>
                <a:srgbClr val="FF0000"/>
              </a:solidFill>
              <a:latin typeface="Times New Roman" panose="02020603050405020304" pitchFamily="18" charset="0"/>
              <a:cs typeface="Times New Roman" panose="02020603050405020304" pitchFamily="18" charset="0"/>
            </a:endParaRPr>
          </a:p>
        </p:txBody>
      </p:sp>
      <p:pic>
        <p:nvPicPr>
          <p:cNvPr id="4" name="圖片 3">
            <a:extLst>
              <a:ext uri="{FF2B5EF4-FFF2-40B4-BE49-F238E27FC236}">
                <a16:creationId xmlns:a16="http://schemas.microsoft.com/office/drawing/2014/main" id="{A9DFA756-C5CF-4256-BE8F-84EE22B7CDDB}"/>
              </a:ext>
            </a:extLst>
          </p:cNvPr>
          <p:cNvPicPr>
            <a:picLocks noChangeAspect="1"/>
          </p:cNvPicPr>
          <p:nvPr/>
        </p:nvPicPr>
        <p:blipFill>
          <a:blip r:embed="rId3"/>
          <a:stretch>
            <a:fillRect/>
          </a:stretch>
        </p:blipFill>
        <p:spPr>
          <a:xfrm>
            <a:off x="0" y="1401763"/>
            <a:ext cx="7728273" cy="4797424"/>
          </a:xfrm>
          <a:prstGeom prst="rect">
            <a:avLst/>
          </a:prstGeom>
        </p:spPr>
      </p:pic>
      <p:sp>
        <p:nvSpPr>
          <p:cNvPr id="5" name="矩形 4">
            <a:extLst>
              <a:ext uri="{FF2B5EF4-FFF2-40B4-BE49-F238E27FC236}">
                <a16:creationId xmlns:a16="http://schemas.microsoft.com/office/drawing/2014/main" id="{122984E8-9824-4240-B68E-A352CA6577DD}"/>
              </a:ext>
            </a:extLst>
          </p:cNvPr>
          <p:cNvSpPr/>
          <p:nvPr/>
        </p:nvSpPr>
        <p:spPr>
          <a:xfrm>
            <a:off x="5619749" y="0"/>
            <a:ext cx="6572249" cy="1200329"/>
          </a:xfrm>
          <a:prstGeom prst="rect">
            <a:avLst/>
          </a:prstGeom>
        </p:spPr>
        <p:txBody>
          <a:bodyPr wrap="square">
            <a:spAutoFit/>
          </a:bodyPr>
          <a:lstStyle/>
          <a:p>
            <a:pPr algn="just"/>
            <a:r>
              <a:rPr lang="en-US" altLang="zh-TW" dirty="0">
                <a:latin typeface="Times New Roman" panose="02020603050405020304" pitchFamily="18" charset="0"/>
                <a:cs typeface="Times New Roman" panose="02020603050405020304" pitchFamily="18" charset="0"/>
              </a:rPr>
              <a:t>This analysis </a:t>
            </a:r>
            <a:r>
              <a:rPr lang="en-US" altLang="zh-TW" b="1" dirty="0">
                <a:solidFill>
                  <a:srgbClr val="FF0000"/>
                </a:solidFill>
                <a:latin typeface="Times New Roman" panose="02020603050405020304" pitchFamily="18" charset="0"/>
                <a:cs typeface="Times New Roman" panose="02020603050405020304" pitchFamily="18" charset="0"/>
              </a:rPr>
              <a:t>focuses on the latent heat flux component of the total surface enthalpy flux</a:t>
            </a:r>
            <a:r>
              <a:rPr lang="en-US" altLang="zh-TW" dirty="0">
                <a:latin typeface="Times New Roman" panose="02020603050405020304" pitchFamily="18" charset="0"/>
                <a:cs typeface="Times New Roman" panose="02020603050405020304" pitchFamily="18" charset="0"/>
              </a:rPr>
              <a:t>, since latent heat fluxes dominated over sensible heat fluxes in the TC environments (e.g., </a:t>
            </a:r>
            <a:r>
              <a:rPr lang="en-US" altLang="zh-TW" dirty="0" err="1">
                <a:latin typeface="Times New Roman" panose="02020603050405020304" pitchFamily="18" charset="0"/>
                <a:cs typeface="Times New Roman" panose="02020603050405020304" pitchFamily="18" charset="0"/>
              </a:rPr>
              <a:t>Jaimes</a:t>
            </a:r>
            <a:r>
              <a:rPr lang="en-US" altLang="zh-TW" dirty="0">
                <a:latin typeface="Times New Roman" panose="02020603050405020304" pitchFamily="18" charset="0"/>
                <a:cs typeface="Times New Roman" panose="02020603050405020304" pitchFamily="18" charset="0"/>
              </a:rPr>
              <a:t> et al. 2015; Gao et al. 2016; Nguyen et al. 2019).</a:t>
            </a:r>
            <a:endParaRPr lang="zh-TW" altLang="en-US" dirty="0">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77B2A269-A84A-4B75-A313-9B2C718EF358}"/>
              </a:ext>
            </a:extLst>
          </p:cNvPr>
          <p:cNvSpPr/>
          <p:nvPr/>
        </p:nvSpPr>
        <p:spPr>
          <a:xfrm>
            <a:off x="7728273" y="1527255"/>
            <a:ext cx="4343400" cy="4801314"/>
          </a:xfrm>
          <a:prstGeom prst="rect">
            <a:avLst/>
          </a:prstGeom>
        </p:spPr>
        <p:txBody>
          <a:bodyPr wrap="square">
            <a:spAutoFit/>
          </a:bodyPr>
          <a:lstStyle/>
          <a:p>
            <a:pPr algn="just"/>
            <a:r>
              <a:rPr lang="en-US" altLang="zh-TW" dirty="0">
                <a:latin typeface="Times New Roman" panose="02020603050405020304" pitchFamily="18" charset="0"/>
                <a:cs typeface="Times New Roman" panose="02020603050405020304" pitchFamily="18" charset="0"/>
              </a:rPr>
              <a:t>The mean </a:t>
            </a:r>
            <a:r>
              <a:rPr lang="en-US" altLang="zh-TW" b="1" dirty="0">
                <a:solidFill>
                  <a:srgbClr val="FF0000"/>
                </a:solidFill>
                <a:latin typeface="Times New Roman" panose="02020603050405020304" pitchFamily="18" charset="0"/>
                <a:cs typeface="Times New Roman" panose="02020603050405020304" pitchFamily="18" charset="0"/>
              </a:rPr>
              <a:t>surface latent heat fluxes </a:t>
            </a:r>
            <a:r>
              <a:rPr lang="en-US" altLang="zh-TW" dirty="0">
                <a:latin typeface="Times New Roman" panose="02020603050405020304" pitchFamily="18" charset="0"/>
                <a:cs typeface="Times New Roman" panose="02020603050405020304" pitchFamily="18" charset="0"/>
              </a:rPr>
              <a:t>tend to be </a:t>
            </a:r>
            <a:r>
              <a:rPr lang="en-US" altLang="zh-TW" b="1" dirty="0">
                <a:solidFill>
                  <a:srgbClr val="FF0000"/>
                </a:solidFill>
                <a:latin typeface="Times New Roman" panose="02020603050405020304" pitchFamily="18" charset="0"/>
                <a:cs typeface="Times New Roman" panose="02020603050405020304" pitchFamily="18" charset="0"/>
              </a:rPr>
              <a:t>larger in the left-of-shear quadrants </a:t>
            </a:r>
            <a:r>
              <a:rPr lang="en-US" altLang="zh-TW" dirty="0">
                <a:latin typeface="Times New Roman" panose="02020603050405020304" pitchFamily="18" charset="0"/>
                <a:cs typeface="Times New Roman" panose="02020603050405020304" pitchFamily="18" charset="0"/>
              </a:rPr>
              <a:t>than right-of-shear quadrants.</a:t>
            </a:r>
          </a:p>
          <a:p>
            <a:pPr algn="just"/>
            <a:endParaRPr lang="en-US" altLang="zh-TW" dirty="0">
              <a:latin typeface="Times New Roman" panose="02020603050405020304" pitchFamily="18" charset="0"/>
              <a:cs typeface="Times New Roman" panose="02020603050405020304" pitchFamily="18" charset="0"/>
            </a:endParaRPr>
          </a:p>
          <a:p>
            <a:pPr algn="just"/>
            <a:r>
              <a:rPr lang="en-US" altLang="zh-TW" b="1" dirty="0">
                <a:solidFill>
                  <a:srgbClr val="FF0000"/>
                </a:solidFill>
                <a:latin typeface="Times New Roman" panose="02020603050405020304" pitchFamily="18" charset="0"/>
                <a:cs typeface="Times New Roman" panose="02020603050405020304" pitchFamily="18" charset="0"/>
              </a:rPr>
              <a:t>RI TCs generally have larger surface latent heat fluxes at all azimuths</a:t>
            </a:r>
            <a:r>
              <a:rPr lang="en-US" altLang="zh-TW" dirty="0">
                <a:latin typeface="Times New Roman" panose="02020603050405020304" pitchFamily="18" charset="0"/>
                <a:cs typeface="Times New Roman" panose="02020603050405020304" pitchFamily="18" charset="0"/>
              </a:rPr>
              <a:t>. Statistically significant positive differences are mostly present within 400 km of the TC center and are most pronounced in the inner-core region, within 200 km of the TC center.</a:t>
            </a:r>
          </a:p>
          <a:p>
            <a:pPr algn="just"/>
            <a:endParaRPr lang="en-US" altLang="zh-TW" dirty="0">
              <a:latin typeface="Times New Roman" panose="02020603050405020304" pitchFamily="18" charset="0"/>
              <a:cs typeface="Times New Roman" panose="02020603050405020304" pitchFamily="18" charset="0"/>
            </a:endParaRPr>
          </a:p>
          <a:p>
            <a:pPr algn="just"/>
            <a:r>
              <a:rPr lang="en-US" altLang="zh-TW" dirty="0">
                <a:latin typeface="Times New Roman" panose="02020603050405020304" pitchFamily="18" charset="0"/>
                <a:cs typeface="Times New Roman" panose="02020603050405020304" pitchFamily="18" charset="0"/>
              </a:rPr>
              <a:t>At and before 0 h, the largest positive differences are generally confined to the left-of-shear quadrants, particularly </a:t>
            </a:r>
            <a:r>
              <a:rPr lang="en-US" altLang="zh-TW" dirty="0" err="1">
                <a:latin typeface="Times New Roman" panose="02020603050405020304" pitchFamily="18" charset="0"/>
                <a:cs typeface="Times New Roman" panose="02020603050405020304" pitchFamily="18" charset="0"/>
              </a:rPr>
              <a:t>downshear</a:t>
            </a:r>
            <a:r>
              <a:rPr lang="en-US" altLang="zh-TW" dirty="0">
                <a:latin typeface="Times New Roman" panose="02020603050405020304" pitchFamily="18" charset="0"/>
                <a:cs typeface="Times New Roman" panose="02020603050405020304" pitchFamily="18" charset="0"/>
              </a:rPr>
              <a:t> left, within the innermost 200 km. After 0 h, positive differences amplify in all quadrants within the innermost 200 km.</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8108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14F964-4CFC-4392-9FDC-0827452F9348}"/>
              </a:ext>
            </a:extLst>
          </p:cNvPr>
          <p:cNvSpPr>
            <a:spLocks noGrp="1"/>
          </p:cNvSpPr>
          <p:nvPr>
            <p:ph type="title"/>
          </p:nvPr>
        </p:nvSpPr>
        <p:spPr>
          <a:xfrm>
            <a:off x="181891" y="-314325"/>
            <a:ext cx="10515600" cy="1325563"/>
          </a:xfrm>
        </p:spPr>
        <p:txBody>
          <a:bodyPr/>
          <a:lstStyle/>
          <a:p>
            <a:r>
              <a:rPr lang="en-US" altLang="zh-TW" dirty="0">
                <a:latin typeface="Times New Roman" panose="02020603050405020304" pitchFamily="18" charset="0"/>
                <a:cs typeface="Times New Roman" panose="02020603050405020304" pitchFamily="18" charset="0"/>
              </a:rPr>
              <a:t>Results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03925988-7916-4778-B671-861860C0BB10}"/>
              </a:ext>
            </a:extLst>
          </p:cNvPr>
          <p:cNvSpPr>
            <a:spLocks noGrp="1"/>
          </p:cNvSpPr>
          <p:nvPr>
            <p:ph idx="1"/>
          </p:nvPr>
        </p:nvSpPr>
        <p:spPr>
          <a:xfrm>
            <a:off x="371780" y="658813"/>
            <a:ext cx="11448439" cy="5799137"/>
          </a:xfrm>
        </p:spPr>
        <p:txBody>
          <a:bodyPr>
            <a:noAutofit/>
          </a:bodyPr>
          <a:lstStyle/>
          <a:p>
            <a:pPr marL="457200" indent="-457200" algn="just">
              <a:lnSpc>
                <a:spcPct val="120000"/>
              </a:lnSpc>
              <a:buAutoNum type="alphaLcPeriod"/>
            </a:pPr>
            <a:r>
              <a:rPr lang="en-US" altLang="zh-TW" sz="2400" dirty="0">
                <a:latin typeface="Times New Roman" panose="02020603050405020304" pitchFamily="18" charset="0"/>
                <a:cs typeface="Times New Roman" panose="02020603050405020304" pitchFamily="18" charset="0"/>
              </a:rPr>
              <a:t>SURFACE FLUXES (North Atlantic)</a:t>
            </a:r>
          </a:p>
          <a:p>
            <a:pPr marL="457200" indent="-457200" algn="just">
              <a:lnSpc>
                <a:spcPct val="120000"/>
              </a:lnSpc>
              <a:buAutoNum type="alphaLcPeriod"/>
            </a:pPr>
            <a:endParaRPr lang="zh-TW" altLang="en-US" sz="2200" b="1" dirty="0">
              <a:solidFill>
                <a:srgbClr val="FF0000"/>
              </a:solidFill>
              <a:latin typeface="Times New Roman" panose="02020603050405020304" pitchFamily="18" charset="0"/>
              <a:cs typeface="Times New Roman" panose="02020603050405020304" pitchFamily="18" charset="0"/>
            </a:endParaRPr>
          </a:p>
        </p:txBody>
      </p:sp>
      <p:pic>
        <p:nvPicPr>
          <p:cNvPr id="4" name="圖片 3">
            <a:extLst>
              <a:ext uri="{FF2B5EF4-FFF2-40B4-BE49-F238E27FC236}">
                <a16:creationId xmlns:a16="http://schemas.microsoft.com/office/drawing/2014/main" id="{A9DFA756-C5CF-4256-BE8F-84EE22B7CDDB}"/>
              </a:ext>
            </a:extLst>
          </p:cNvPr>
          <p:cNvPicPr>
            <a:picLocks noChangeAspect="1"/>
          </p:cNvPicPr>
          <p:nvPr/>
        </p:nvPicPr>
        <p:blipFill>
          <a:blip r:embed="rId3"/>
          <a:stretch>
            <a:fillRect/>
          </a:stretch>
        </p:blipFill>
        <p:spPr>
          <a:xfrm>
            <a:off x="0" y="1401763"/>
            <a:ext cx="7728273" cy="4797424"/>
          </a:xfrm>
          <a:prstGeom prst="rect">
            <a:avLst/>
          </a:prstGeom>
        </p:spPr>
      </p:pic>
      <p:sp>
        <p:nvSpPr>
          <p:cNvPr id="6" name="矩形 5">
            <a:extLst>
              <a:ext uri="{FF2B5EF4-FFF2-40B4-BE49-F238E27FC236}">
                <a16:creationId xmlns:a16="http://schemas.microsoft.com/office/drawing/2014/main" id="{77B2A269-A84A-4B75-A313-9B2C718EF358}"/>
              </a:ext>
            </a:extLst>
          </p:cNvPr>
          <p:cNvSpPr/>
          <p:nvPr/>
        </p:nvSpPr>
        <p:spPr>
          <a:xfrm>
            <a:off x="7728273" y="1527255"/>
            <a:ext cx="4343400" cy="3970318"/>
          </a:xfrm>
          <a:prstGeom prst="rect">
            <a:avLst/>
          </a:prstGeom>
        </p:spPr>
        <p:txBody>
          <a:bodyPr wrap="square">
            <a:spAutoFit/>
          </a:bodyPr>
          <a:lstStyle/>
          <a:p>
            <a:pPr algn="just"/>
            <a:r>
              <a:rPr lang="en-US" altLang="zh-TW" b="1" dirty="0">
                <a:solidFill>
                  <a:srgbClr val="FF0000"/>
                </a:solidFill>
                <a:latin typeface="Times New Roman" panose="02020603050405020304" pitchFamily="18" charset="0"/>
                <a:cs typeface="Times New Roman" panose="02020603050405020304" pitchFamily="18" charset="0"/>
              </a:rPr>
              <a:t>RI TCs </a:t>
            </a:r>
            <a:r>
              <a:rPr lang="en-US" altLang="zh-TW" dirty="0">
                <a:latin typeface="Times New Roman" panose="02020603050405020304" pitchFamily="18" charset="0"/>
                <a:cs typeface="Times New Roman" panose="02020603050405020304" pitchFamily="18" charset="0"/>
              </a:rPr>
              <a:t>are associated with </a:t>
            </a:r>
            <a:r>
              <a:rPr lang="en-US" altLang="zh-TW" b="1" dirty="0">
                <a:solidFill>
                  <a:srgbClr val="FF0000"/>
                </a:solidFill>
                <a:latin typeface="Times New Roman" panose="02020603050405020304" pitchFamily="18" charset="0"/>
                <a:cs typeface="Times New Roman" panose="02020603050405020304" pitchFamily="18" charset="0"/>
              </a:rPr>
              <a:t>larger magnitudes of surface latent heat fluxes leading up to RI onset </a:t>
            </a:r>
            <a:r>
              <a:rPr lang="en-US" altLang="zh-TW" dirty="0">
                <a:latin typeface="Times New Roman" panose="02020603050405020304" pitchFamily="18" charset="0"/>
                <a:cs typeface="Times New Roman" panose="02020603050405020304" pitchFamily="18" charset="0"/>
              </a:rPr>
              <a:t>and </a:t>
            </a:r>
            <a:r>
              <a:rPr lang="en-US" altLang="zh-TW" b="1" dirty="0">
                <a:solidFill>
                  <a:srgbClr val="FF0000"/>
                </a:solidFill>
                <a:latin typeface="Times New Roman" panose="02020603050405020304" pitchFamily="18" charset="0"/>
                <a:cs typeface="Times New Roman" panose="02020603050405020304" pitchFamily="18" charset="0"/>
              </a:rPr>
              <a:t>increasing azimuthal symmetry of surface latent heat fluxes during the 24-h intensity change period.</a:t>
            </a:r>
          </a:p>
          <a:p>
            <a:pPr algn="just"/>
            <a:endParaRPr lang="en-US" altLang="zh-TW" dirty="0">
              <a:latin typeface="Times New Roman" panose="02020603050405020304" pitchFamily="18" charset="0"/>
              <a:cs typeface="Times New Roman" panose="02020603050405020304" pitchFamily="18" charset="0"/>
            </a:endParaRPr>
          </a:p>
          <a:p>
            <a:pPr algn="just"/>
            <a:r>
              <a:rPr lang="en-US" altLang="zh-TW" dirty="0">
                <a:latin typeface="Times New Roman" panose="02020603050405020304" pitchFamily="18" charset="0"/>
                <a:cs typeface="Times New Roman" panose="02020603050405020304" pitchFamily="18" charset="0"/>
              </a:rPr>
              <a:t>Recent studies have shown that enhanced surface enthalpy fluxes in left-of-shear quadrants of RI TCs is a more favorable thermodynamic configuration for overcoming the effects of downdraft-induced low entropy air in left-of-shear and </a:t>
            </a:r>
            <a:r>
              <a:rPr lang="en-US" altLang="zh-TW" dirty="0" err="1">
                <a:latin typeface="Times New Roman" panose="02020603050405020304" pitchFamily="18" charset="0"/>
                <a:cs typeface="Times New Roman" panose="02020603050405020304" pitchFamily="18" charset="0"/>
              </a:rPr>
              <a:t>upshear</a:t>
            </a:r>
            <a:r>
              <a:rPr lang="en-US" altLang="zh-TW" dirty="0">
                <a:latin typeface="Times New Roman" panose="02020603050405020304" pitchFamily="18" charset="0"/>
                <a:cs typeface="Times New Roman" panose="02020603050405020304" pitchFamily="18" charset="0"/>
              </a:rPr>
              <a:t> quadrants (e.g., </a:t>
            </a:r>
            <a:r>
              <a:rPr lang="en-US" altLang="zh-TW" dirty="0" err="1">
                <a:latin typeface="Times New Roman" panose="02020603050405020304" pitchFamily="18" charset="0"/>
                <a:cs typeface="Times New Roman" panose="02020603050405020304" pitchFamily="18" charset="0"/>
              </a:rPr>
              <a:t>Wadler</a:t>
            </a:r>
            <a:r>
              <a:rPr lang="en-US" altLang="zh-TW" dirty="0">
                <a:latin typeface="Times New Roman" panose="02020603050405020304" pitchFamily="18" charset="0"/>
                <a:cs typeface="Times New Roman" panose="02020603050405020304" pitchFamily="18" charset="0"/>
              </a:rPr>
              <a:t> et al. 2018b, 2021).</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6092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72B16F6C-42FF-45B8-9B02-16ED82659EB7}"/>
              </a:ext>
            </a:extLst>
          </p:cNvPr>
          <p:cNvSpPr>
            <a:spLocks noGrp="1"/>
          </p:cNvSpPr>
          <p:nvPr>
            <p:ph type="title"/>
          </p:nvPr>
        </p:nvSpPr>
        <p:spPr>
          <a:xfrm>
            <a:off x="334860" y="0"/>
            <a:ext cx="10515600" cy="1325563"/>
          </a:xfrm>
        </p:spPr>
        <p:txBody>
          <a:bodyPr/>
          <a:lstStyle/>
          <a:p>
            <a:r>
              <a:rPr lang="en-US" altLang="zh-TW" dirty="0"/>
              <a:t>Outline</a:t>
            </a:r>
            <a:endParaRPr lang="zh-TW" altLang="en-US" dirty="0"/>
          </a:p>
        </p:txBody>
      </p:sp>
      <p:graphicFrame>
        <p:nvGraphicFramePr>
          <p:cNvPr id="5" name="資料庫圖表 4">
            <a:extLst>
              <a:ext uri="{FF2B5EF4-FFF2-40B4-BE49-F238E27FC236}">
                <a16:creationId xmlns:a16="http://schemas.microsoft.com/office/drawing/2014/main" id="{33EDE37E-BED5-4F38-9448-8BB67908ADB3}"/>
              </a:ext>
            </a:extLst>
          </p:cNvPr>
          <p:cNvGraphicFramePr/>
          <p:nvPr>
            <p:extLst>
              <p:ext uri="{D42A27DB-BD31-4B8C-83A1-F6EECF244321}">
                <p14:modId xmlns:p14="http://schemas.microsoft.com/office/powerpoint/2010/main" val="2410288009"/>
              </p:ext>
            </p:extLst>
          </p:nvPr>
        </p:nvGraphicFramePr>
        <p:xfrm>
          <a:off x="2481943" y="344399"/>
          <a:ext cx="9470571" cy="6354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0754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14F964-4CFC-4392-9FDC-0827452F9348}"/>
              </a:ext>
            </a:extLst>
          </p:cNvPr>
          <p:cNvSpPr>
            <a:spLocks noGrp="1"/>
          </p:cNvSpPr>
          <p:nvPr>
            <p:ph type="title"/>
          </p:nvPr>
        </p:nvSpPr>
        <p:spPr>
          <a:xfrm>
            <a:off x="181891" y="-314325"/>
            <a:ext cx="10515600" cy="1325563"/>
          </a:xfrm>
        </p:spPr>
        <p:txBody>
          <a:bodyPr/>
          <a:lstStyle/>
          <a:p>
            <a:r>
              <a:rPr lang="en-US" altLang="zh-TW" dirty="0">
                <a:latin typeface="Times New Roman" panose="02020603050405020304" pitchFamily="18" charset="0"/>
                <a:cs typeface="Times New Roman" panose="02020603050405020304" pitchFamily="18" charset="0"/>
              </a:rPr>
              <a:t>Results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03925988-7916-4778-B671-861860C0BB10}"/>
              </a:ext>
            </a:extLst>
          </p:cNvPr>
          <p:cNvSpPr>
            <a:spLocks noGrp="1"/>
          </p:cNvSpPr>
          <p:nvPr>
            <p:ph idx="1"/>
          </p:nvPr>
        </p:nvSpPr>
        <p:spPr>
          <a:xfrm>
            <a:off x="371780" y="658813"/>
            <a:ext cx="11448439" cy="5799137"/>
          </a:xfrm>
        </p:spPr>
        <p:txBody>
          <a:bodyPr>
            <a:noAutofit/>
          </a:bodyPr>
          <a:lstStyle/>
          <a:p>
            <a:pPr marL="457200" indent="-457200" algn="just">
              <a:lnSpc>
                <a:spcPct val="120000"/>
              </a:lnSpc>
              <a:buAutoNum type="alphaLcPeriod"/>
            </a:pPr>
            <a:r>
              <a:rPr lang="en-US" altLang="zh-TW" sz="2400" dirty="0">
                <a:latin typeface="Times New Roman" panose="02020603050405020304" pitchFamily="18" charset="0"/>
                <a:cs typeface="Times New Roman" panose="02020603050405020304" pitchFamily="18" charset="0"/>
              </a:rPr>
              <a:t>SURFACE FLUXES (western North Pacific)</a:t>
            </a:r>
            <a:endParaRPr lang="zh-TW" altLang="en-US" sz="2200" b="1" dirty="0">
              <a:solidFill>
                <a:srgbClr val="FF0000"/>
              </a:solidFill>
              <a:latin typeface="Times New Roman" panose="02020603050405020304" pitchFamily="18" charset="0"/>
              <a:cs typeface="Times New Roman" panose="02020603050405020304" pitchFamily="18" charset="0"/>
            </a:endParaRPr>
          </a:p>
        </p:txBody>
      </p:sp>
      <p:pic>
        <p:nvPicPr>
          <p:cNvPr id="5" name="圖片 4">
            <a:extLst>
              <a:ext uri="{FF2B5EF4-FFF2-40B4-BE49-F238E27FC236}">
                <a16:creationId xmlns:a16="http://schemas.microsoft.com/office/drawing/2014/main" id="{1EA0314E-FE99-462C-98D8-A49E1699E607}"/>
              </a:ext>
            </a:extLst>
          </p:cNvPr>
          <p:cNvPicPr>
            <a:picLocks noChangeAspect="1"/>
          </p:cNvPicPr>
          <p:nvPr/>
        </p:nvPicPr>
        <p:blipFill>
          <a:blip r:embed="rId3"/>
          <a:stretch>
            <a:fillRect/>
          </a:stretch>
        </p:blipFill>
        <p:spPr>
          <a:xfrm>
            <a:off x="0" y="1335194"/>
            <a:ext cx="7600130" cy="4798800"/>
          </a:xfrm>
          <a:prstGeom prst="rect">
            <a:avLst/>
          </a:prstGeom>
        </p:spPr>
      </p:pic>
      <mc:AlternateContent xmlns:mc="http://schemas.openxmlformats.org/markup-compatibility/2006">
        <mc:Choice xmlns:a14="http://schemas.microsoft.com/office/drawing/2010/main" Requires="a14">
          <p:sp>
            <p:nvSpPr>
              <p:cNvPr id="6" name="矩形 5">
                <a:extLst>
                  <a:ext uri="{FF2B5EF4-FFF2-40B4-BE49-F238E27FC236}">
                    <a16:creationId xmlns:a16="http://schemas.microsoft.com/office/drawing/2014/main" id="{0F54F8BC-B6AD-4D47-9317-FD887817AFF2}"/>
                  </a:ext>
                </a:extLst>
              </p:cNvPr>
              <p:cNvSpPr/>
              <p:nvPr/>
            </p:nvSpPr>
            <p:spPr>
              <a:xfrm>
                <a:off x="7600130" y="1335194"/>
                <a:ext cx="4343400" cy="4037131"/>
              </a:xfrm>
              <a:prstGeom prst="rect">
                <a:avLst/>
              </a:prstGeom>
            </p:spPr>
            <p:txBody>
              <a:bodyPr wrap="square">
                <a:spAutoFit/>
              </a:bodyPr>
              <a:lstStyle/>
              <a:p>
                <a:pPr algn="just"/>
                <a:r>
                  <a:rPr lang="en-US" altLang="zh-TW" dirty="0">
                    <a:latin typeface="Times New Roman" panose="02020603050405020304" pitchFamily="18" charset="0"/>
                    <a:cs typeface="Times New Roman" panose="02020603050405020304" pitchFamily="18" charset="0"/>
                  </a:rPr>
                  <a:t>As in the North Atlantic, </a:t>
                </a:r>
                <a:r>
                  <a:rPr lang="en-US" altLang="zh-TW" b="1" dirty="0">
                    <a:solidFill>
                      <a:srgbClr val="FF0000"/>
                    </a:solidFill>
                    <a:latin typeface="Times New Roman" panose="02020603050405020304" pitchFamily="18" charset="0"/>
                    <a:cs typeface="Times New Roman" panose="02020603050405020304" pitchFamily="18" charset="0"/>
                  </a:rPr>
                  <a:t>surface latent heat fluxes tend to be maximized to the left of shear</a:t>
                </a:r>
                <a:r>
                  <a:rPr lang="en-US" altLang="zh-TW" dirty="0">
                    <a:latin typeface="Times New Roman" panose="02020603050405020304" pitchFamily="18" charset="0"/>
                    <a:cs typeface="Times New Roman" panose="02020603050405020304" pitchFamily="18" charset="0"/>
                  </a:rPr>
                  <a:t>. RI TCs generally have significantly larger surface fluxes than SI TCs within the innermost 400 km. </a:t>
                </a:r>
              </a:p>
              <a:p>
                <a:pPr algn="just"/>
                <a:endParaRPr lang="en-US" altLang="zh-TW" dirty="0">
                  <a:latin typeface="Times New Roman" panose="02020603050405020304" pitchFamily="18" charset="0"/>
                  <a:cs typeface="Times New Roman" panose="02020603050405020304" pitchFamily="18" charset="0"/>
                </a:endParaRPr>
              </a:p>
              <a:p>
                <a:pPr algn="just"/>
                <a:r>
                  <a:rPr lang="en-US" altLang="zh-TW" dirty="0">
                    <a:latin typeface="Times New Roman" panose="02020603050405020304" pitchFamily="18" charset="0"/>
                    <a:cs typeface="Times New Roman" panose="02020603050405020304" pitchFamily="18" charset="0"/>
                  </a:rPr>
                  <a:t>Prior to the onset of the intensity change period, significant positive differences of up to 40 </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𝑊</m:t>
                        </m:r>
                        <m:r>
                          <a:rPr lang="en-US" altLang="zh-TW" b="0" i="1" smtClean="0">
                            <a:latin typeface="Cambria Math" panose="02040503050406030204" pitchFamily="18" charset="0"/>
                          </a:rPr>
                          <m:t>/</m:t>
                        </m:r>
                        <m:r>
                          <a:rPr lang="en-US" altLang="zh-TW" b="0" i="1" smtClean="0">
                            <a:latin typeface="Cambria Math" panose="02040503050406030204" pitchFamily="18" charset="0"/>
                          </a:rPr>
                          <m:t>𝑚</m:t>
                        </m:r>
                      </m:e>
                      <m:sup>
                        <m:r>
                          <a:rPr lang="en-US" altLang="zh-TW" b="0" i="1" smtClean="0">
                            <a:latin typeface="Cambria Math" panose="02040503050406030204" pitchFamily="18" charset="0"/>
                          </a:rPr>
                          <m:t>2</m:t>
                        </m:r>
                      </m:sup>
                    </m:sSup>
                  </m:oMath>
                </a14:m>
                <a:r>
                  <a:rPr lang="en-US" altLang="zh-TW" dirty="0">
                    <a:latin typeface="Times New Roman" panose="02020603050405020304" pitchFamily="18" charset="0"/>
                    <a:cs typeface="Times New Roman" panose="02020603050405020304" pitchFamily="18" charset="0"/>
                  </a:rPr>
                  <a:t> are present left of shear and </a:t>
                </a:r>
                <a:r>
                  <a:rPr lang="en-US" altLang="zh-TW" dirty="0" err="1">
                    <a:latin typeface="Times New Roman" panose="02020603050405020304" pitchFamily="18" charset="0"/>
                    <a:cs typeface="Times New Roman" panose="02020603050405020304" pitchFamily="18" charset="0"/>
                  </a:rPr>
                  <a:t>upshear</a:t>
                </a:r>
                <a:r>
                  <a:rPr lang="en-US" altLang="zh-TW" dirty="0">
                    <a:latin typeface="Times New Roman" panose="02020603050405020304" pitchFamily="18" charset="0"/>
                    <a:cs typeface="Times New Roman" panose="02020603050405020304" pitchFamily="18" charset="0"/>
                  </a:rPr>
                  <a:t>, within 200 km. Thereafter, positive differences are maximized </a:t>
                </a:r>
                <a:r>
                  <a:rPr lang="en-US" altLang="zh-TW" dirty="0" err="1">
                    <a:latin typeface="Times New Roman" panose="02020603050405020304" pitchFamily="18" charset="0"/>
                    <a:cs typeface="Times New Roman" panose="02020603050405020304" pitchFamily="18" charset="0"/>
                  </a:rPr>
                  <a:t>upshear</a:t>
                </a:r>
                <a:r>
                  <a:rPr lang="en-US" altLang="zh-TW" dirty="0">
                    <a:latin typeface="Times New Roman" panose="02020603050405020304" pitchFamily="18" charset="0"/>
                    <a:cs typeface="Times New Roman" panose="02020603050405020304" pitchFamily="18" charset="0"/>
                  </a:rPr>
                  <a:t> and right of shear, indicating greater azimuthal symmetry of surface latent heat fluxes in RI TCs versus SI TCs.</a:t>
                </a:r>
                <a:endParaRPr lang="zh-TW" altLang="en-US" dirty="0">
                  <a:latin typeface="Times New Roman" panose="02020603050405020304" pitchFamily="18" charset="0"/>
                  <a:cs typeface="Times New Roman" panose="02020603050405020304" pitchFamily="18" charset="0"/>
                </a:endParaRPr>
              </a:p>
            </p:txBody>
          </p:sp>
        </mc:Choice>
        <mc:Fallback>
          <p:sp>
            <p:nvSpPr>
              <p:cNvPr id="6" name="矩形 5">
                <a:extLst>
                  <a:ext uri="{FF2B5EF4-FFF2-40B4-BE49-F238E27FC236}">
                    <a16:creationId xmlns:a16="http://schemas.microsoft.com/office/drawing/2014/main" id="{0F54F8BC-B6AD-4D47-9317-FD887817AFF2}"/>
                  </a:ext>
                </a:extLst>
              </p:cNvPr>
              <p:cNvSpPr>
                <a:spLocks noRot="1" noChangeAspect="1" noMove="1" noResize="1" noEditPoints="1" noAdjustHandles="1" noChangeArrowheads="1" noChangeShapeType="1" noTextEdit="1"/>
              </p:cNvSpPr>
              <p:nvPr/>
            </p:nvSpPr>
            <p:spPr>
              <a:xfrm>
                <a:off x="7600130" y="1335194"/>
                <a:ext cx="4343400" cy="4037131"/>
              </a:xfrm>
              <a:prstGeom prst="rect">
                <a:avLst/>
              </a:prstGeom>
              <a:blipFill>
                <a:blip r:embed="rId4"/>
                <a:stretch>
                  <a:fillRect l="-1264" t="-755" r="-112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620957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14F964-4CFC-4392-9FDC-0827452F9348}"/>
              </a:ext>
            </a:extLst>
          </p:cNvPr>
          <p:cNvSpPr>
            <a:spLocks noGrp="1"/>
          </p:cNvSpPr>
          <p:nvPr>
            <p:ph type="title"/>
          </p:nvPr>
        </p:nvSpPr>
        <p:spPr>
          <a:xfrm>
            <a:off x="181891" y="-314325"/>
            <a:ext cx="10515600" cy="1325563"/>
          </a:xfrm>
        </p:spPr>
        <p:txBody>
          <a:bodyPr/>
          <a:lstStyle/>
          <a:p>
            <a:r>
              <a:rPr lang="en-US" altLang="zh-TW" dirty="0">
                <a:latin typeface="Times New Roman" panose="02020603050405020304" pitchFamily="18" charset="0"/>
                <a:cs typeface="Times New Roman" panose="02020603050405020304" pitchFamily="18" charset="0"/>
              </a:rPr>
              <a:t>Results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03925988-7916-4778-B671-861860C0BB10}"/>
              </a:ext>
            </a:extLst>
          </p:cNvPr>
          <p:cNvSpPr>
            <a:spLocks noGrp="1"/>
          </p:cNvSpPr>
          <p:nvPr>
            <p:ph idx="1"/>
          </p:nvPr>
        </p:nvSpPr>
        <p:spPr>
          <a:xfrm>
            <a:off x="371780" y="658813"/>
            <a:ext cx="11448439" cy="5799137"/>
          </a:xfrm>
        </p:spPr>
        <p:txBody>
          <a:bodyPr>
            <a:noAutofit/>
          </a:bodyPr>
          <a:lstStyle/>
          <a:p>
            <a:pPr marL="0" indent="0" algn="just">
              <a:lnSpc>
                <a:spcPct val="120000"/>
              </a:lnSpc>
              <a:buNone/>
            </a:pPr>
            <a:r>
              <a:rPr lang="en-US" altLang="zh-TW" sz="2400" dirty="0">
                <a:latin typeface="Times New Roman" panose="02020603050405020304" pitchFamily="18" charset="0"/>
                <a:cs typeface="Times New Roman" panose="02020603050405020304" pitchFamily="18" charset="0"/>
              </a:rPr>
              <a:t>10-m wind speed (North Atlantic)</a:t>
            </a:r>
          </a:p>
          <a:p>
            <a:pPr marL="457200" indent="-457200" algn="just">
              <a:lnSpc>
                <a:spcPct val="120000"/>
              </a:lnSpc>
              <a:buAutoNum type="alphaLcPeriod"/>
            </a:pPr>
            <a:endParaRPr lang="zh-TW" altLang="en-US" sz="2200" b="1" dirty="0">
              <a:solidFill>
                <a:srgbClr val="FF0000"/>
              </a:solidFill>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77B2A269-A84A-4B75-A313-9B2C718EF358}"/>
              </a:ext>
            </a:extLst>
          </p:cNvPr>
          <p:cNvSpPr/>
          <p:nvPr/>
        </p:nvSpPr>
        <p:spPr>
          <a:xfrm>
            <a:off x="7594923" y="348456"/>
            <a:ext cx="4343400" cy="5909310"/>
          </a:xfrm>
          <a:prstGeom prst="rect">
            <a:avLst/>
          </a:prstGeom>
        </p:spPr>
        <p:txBody>
          <a:bodyPr wrap="square">
            <a:spAutoFit/>
          </a:bodyPr>
          <a:lstStyle/>
          <a:p>
            <a:pPr algn="just"/>
            <a:r>
              <a:rPr lang="en-US" altLang="zh-TW" dirty="0">
                <a:latin typeface="Times New Roman" panose="02020603050405020304" pitchFamily="18" charset="0"/>
                <a:cs typeface="Times New Roman" panose="02020603050405020304" pitchFamily="18" charset="0"/>
              </a:rPr>
              <a:t>The factors responsible for surface latent heat flux differences from -12 to 0 h are assessed by </a:t>
            </a:r>
            <a:r>
              <a:rPr lang="en-US" altLang="zh-TW" b="1" dirty="0">
                <a:solidFill>
                  <a:srgbClr val="FF0000"/>
                </a:solidFill>
                <a:latin typeface="Times New Roman" panose="02020603050405020304" pitchFamily="18" charset="0"/>
                <a:cs typeface="Times New Roman" panose="02020603050405020304" pitchFamily="18" charset="0"/>
              </a:rPr>
              <a:t>comparing moisture disequilibrium and near-surface wind speeds </a:t>
            </a:r>
            <a:r>
              <a:rPr lang="en-US" altLang="zh-TW" dirty="0">
                <a:latin typeface="Times New Roman" panose="02020603050405020304" pitchFamily="18" charset="0"/>
                <a:cs typeface="Times New Roman" panose="02020603050405020304" pitchFamily="18" charset="0"/>
              </a:rPr>
              <a:t>between RI and SI TCs. </a:t>
            </a:r>
          </a:p>
          <a:p>
            <a:pPr algn="just"/>
            <a:endParaRPr lang="en-US" altLang="zh-TW" dirty="0">
              <a:latin typeface="Times New Roman" panose="02020603050405020304" pitchFamily="18" charset="0"/>
              <a:cs typeface="Times New Roman" panose="02020603050405020304" pitchFamily="18" charset="0"/>
            </a:endParaRPr>
          </a:p>
          <a:p>
            <a:pPr algn="just"/>
            <a:r>
              <a:rPr lang="en-US" altLang="zh-TW" dirty="0">
                <a:latin typeface="Times New Roman" panose="02020603050405020304" pitchFamily="18" charset="0"/>
                <a:cs typeface="Times New Roman" panose="02020603050405020304" pitchFamily="18" charset="0"/>
              </a:rPr>
              <a:t>At all lead times, </a:t>
            </a:r>
            <a:r>
              <a:rPr lang="en-US" altLang="zh-TW" b="1" dirty="0">
                <a:solidFill>
                  <a:srgbClr val="FF0000"/>
                </a:solidFill>
                <a:latin typeface="Times New Roman" panose="02020603050405020304" pitchFamily="18" charset="0"/>
                <a:cs typeface="Times New Roman" panose="02020603050405020304" pitchFamily="18" charset="0"/>
              </a:rPr>
              <a:t>the moisture disequilibrium differences between RI and SI TCs are noisy and generally lack statistical significance </a:t>
            </a:r>
            <a:r>
              <a:rPr lang="en-US" altLang="zh-TW" dirty="0">
                <a:latin typeface="Times New Roman" panose="02020603050405020304" pitchFamily="18" charset="0"/>
                <a:cs typeface="Times New Roman" panose="02020603050405020304" pitchFamily="18" charset="0"/>
              </a:rPr>
              <a:t>(not shown).</a:t>
            </a:r>
          </a:p>
          <a:p>
            <a:pPr algn="just"/>
            <a:endParaRPr lang="en-US" altLang="zh-TW" dirty="0">
              <a:latin typeface="Times New Roman" panose="02020603050405020304" pitchFamily="18" charset="0"/>
              <a:cs typeface="Times New Roman" panose="02020603050405020304" pitchFamily="18" charset="0"/>
            </a:endParaRPr>
          </a:p>
          <a:p>
            <a:pPr algn="just"/>
            <a:r>
              <a:rPr lang="en-US" altLang="zh-TW" b="1" dirty="0">
                <a:solidFill>
                  <a:srgbClr val="FF0000"/>
                </a:solidFill>
                <a:latin typeface="Times New Roman" panose="02020603050405020304" pitchFamily="18" charset="0"/>
                <a:cs typeface="Times New Roman" panose="02020603050405020304" pitchFamily="18" charset="0"/>
              </a:rPr>
              <a:t>From -12 to 0 h</a:t>
            </a:r>
            <a:r>
              <a:rPr lang="en-US" altLang="zh-TW" dirty="0">
                <a:latin typeface="Times New Roman" panose="02020603050405020304" pitchFamily="18" charset="0"/>
                <a:cs typeface="Times New Roman" panose="02020603050405020304" pitchFamily="18" charset="0"/>
              </a:rPr>
              <a:t>, the </a:t>
            </a:r>
            <a:r>
              <a:rPr lang="en-US" altLang="zh-TW" b="1" dirty="0">
                <a:solidFill>
                  <a:srgbClr val="FF0000"/>
                </a:solidFill>
                <a:latin typeface="Times New Roman" panose="02020603050405020304" pitchFamily="18" charset="0"/>
                <a:cs typeface="Times New Roman" panose="02020603050405020304" pitchFamily="18" charset="0"/>
              </a:rPr>
              <a:t>10-m wind speed differences, albeit small in magnitude, are statistically significant</a:t>
            </a:r>
            <a:r>
              <a:rPr lang="en-US" altLang="zh-TW" dirty="0">
                <a:latin typeface="Times New Roman" panose="02020603050405020304" pitchFamily="18" charset="0"/>
                <a:cs typeface="Times New Roman" panose="02020603050405020304" pitchFamily="18" charset="0"/>
              </a:rPr>
              <a:t> predominantly in the </a:t>
            </a:r>
            <a:r>
              <a:rPr lang="en-US" altLang="zh-TW" dirty="0" err="1">
                <a:latin typeface="Times New Roman" panose="02020603050405020304" pitchFamily="18" charset="0"/>
                <a:cs typeface="Times New Roman" panose="02020603050405020304" pitchFamily="18" charset="0"/>
              </a:rPr>
              <a:t>downshear</a:t>
            </a:r>
            <a:r>
              <a:rPr lang="en-US" altLang="zh-TW" dirty="0">
                <a:latin typeface="Times New Roman" panose="02020603050405020304" pitchFamily="18" charset="0"/>
                <a:cs typeface="Times New Roman" panose="02020603050405020304" pitchFamily="18" charset="0"/>
              </a:rPr>
              <a:t>-right quadrant. </a:t>
            </a:r>
          </a:p>
          <a:p>
            <a:pPr algn="just"/>
            <a:endParaRPr lang="en-US" altLang="zh-TW" dirty="0">
              <a:latin typeface="Times New Roman" panose="02020603050405020304" pitchFamily="18" charset="0"/>
              <a:cs typeface="Times New Roman" panose="02020603050405020304" pitchFamily="18" charset="0"/>
            </a:endParaRPr>
          </a:p>
          <a:p>
            <a:pPr algn="just"/>
            <a:r>
              <a:rPr lang="en-US" altLang="zh-TW" b="1" dirty="0">
                <a:solidFill>
                  <a:srgbClr val="FF0000"/>
                </a:solidFill>
                <a:latin typeface="Times New Roman" panose="02020603050405020304" pitchFamily="18" charset="0"/>
                <a:cs typeface="Times New Roman" panose="02020603050405020304" pitchFamily="18" charset="0"/>
              </a:rPr>
              <a:t>The storm translation speed and direction are not significantly different between RI and SI TCs</a:t>
            </a:r>
            <a:r>
              <a:rPr lang="en-US" altLang="zh-TW" b="1" i="1" dirty="0">
                <a:solidFill>
                  <a:srgbClr val="FF0000"/>
                </a:solidFill>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at -12 and -6 h (not shown), so these parameters are not the cause of the wind speed differences</a:t>
            </a:r>
            <a:endParaRPr lang="zh-TW" altLang="en-US" dirty="0">
              <a:latin typeface="Times New Roman" panose="02020603050405020304" pitchFamily="18" charset="0"/>
              <a:cs typeface="Times New Roman" panose="02020603050405020304" pitchFamily="18" charset="0"/>
            </a:endParaRPr>
          </a:p>
        </p:txBody>
      </p:sp>
      <p:pic>
        <p:nvPicPr>
          <p:cNvPr id="7" name="圖片 6">
            <a:extLst>
              <a:ext uri="{FF2B5EF4-FFF2-40B4-BE49-F238E27FC236}">
                <a16:creationId xmlns:a16="http://schemas.microsoft.com/office/drawing/2014/main" id="{88DC7117-E83A-4CBC-A1E9-CC9D1270DA1C}"/>
              </a:ext>
            </a:extLst>
          </p:cNvPr>
          <p:cNvPicPr>
            <a:picLocks noChangeAspect="1"/>
          </p:cNvPicPr>
          <p:nvPr/>
        </p:nvPicPr>
        <p:blipFill>
          <a:blip r:embed="rId3"/>
          <a:stretch>
            <a:fillRect/>
          </a:stretch>
        </p:blipFill>
        <p:spPr>
          <a:xfrm>
            <a:off x="0" y="1358054"/>
            <a:ext cx="7524841" cy="4798800"/>
          </a:xfrm>
          <a:prstGeom prst="rect">
            <a:avLst/>
          </a:prstGeom>
        </p:spPr>
      </p:pic>
    </p:spTree>
    <p:extLst>
      <p:ext uri="{BB962C8B-B14F-4D97-AF65-F5344CB8AC3E}">
        <p14:creationId xmlns:p14="http://schemas.microsoft.com/office/powerpoint/2010/main" val="3888792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7376CEF8-90CD-4CC1-B273-0DBDAFEB870B}"/>
              </a:ext>
            </a:extLst>
          </p:cNvPr>
          <p:cNvPicPr>
            <a:picLocks noChangeAspect="1"/>
          </p:cNvPicPr>
          <p:nvPr/>
        </p:nvPicPr>
        <p:blipFill>
          <a:blip r:embed="rId3"/>
          <a:stretch>
            <a:fillRect/>
          </a:stretch>
        </p:blipFill>
        <p:spPr>
          <a:xfrm>
            <a:off x="643291" y="788711"/>
            <a:ext cx="5629957" cy="930759"/>
          </a:xfrm>
          <a:prstGeom prst="rect">
            <a:avLst/>
          </a:prstGeom>
        </p:spPr>
      </p:pic>
      <mc:AlternateContent xmlns:mc="http://schemas.openxmlformats.org/markup-compatibility/2006">
        <mc:Choice xmlns:a14="http://schemas.microsoft.com/office/drawing/2010/main" Requires="a14">
          <p:sp>
            <p:nvSpPr>
              <p:cNvPr id="6" name="矩形 5">
                <a:extLst>
                  <a:ext uri="{FF2B5EF4-FFF2-40B4-BE49-F238E27FC236}">
                    <a16:creationId xmlns:a16="http://schemas.microsoft.com/office/drawing/2014/main" id="{84B86C32-22AC-4849-9020-CE834F8D5167}"/>
                  </a:ext>
                </a:extLst>
              </p:cNvPr>
              <p:cNvSpPr/>
              <p:nvPr/>
            </p:nvSpPr>
            <p:spPr>
              <a:xfrm>
                <a:off x="942561" y="2076056"/>
                <a:ext cx="10306878" cy="4247317"/>
              </a:xfrm>
              <a:prstGeom prst="rect">
                <a:avLst/>
              </a:prstGeom>
            </p:spPr>
            <p:txBody>
              <a:bodyPr wrap="square">
                <a:spAutoFit/>
              </a:bodyPr>
              <a:lstStyle/>
              <a:p>
                <a:r>
                  <a:rPr lang="en-US" altLang="zh-TW"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𝐿</m:t>
                        </m:r>
                      </m:e>
                      <m:sub>
                        <m:r>
                          <a:rPr lang="en-US" altLang="zh-TW" b="0" i="1" smtClean="0">
                            <a:latin typeface="Cambria Math" panose="02040503050406030204" pitchFamily="18" charset="0"/>
                          </a:rPr>
                          <m:t>𝑉</m:t>
                        </m:r>
                      </m:sub>
                    </m:sSub>
                  </m:oMath>
                </a14:m>
                <a:r>
                  <a:rPr lang="en-US" altLang="zh-TW" dirty="0">
                    <a:latin typeface="Times New Roman" panose="02020603050405020304" pitchFamily="18" charset="0"/>
                    <a:cs typeface="Times New Roman" panose="02020603050405020304" pitchFamily="18" charset="0"/>
                  </a:rPr>
                  <a:t> is the latent heat of vaporization </a:t>
                </a:r>
                <a14:m>
                  <m:oMath xmlns:m="http://schemas.openxmlformats.org/officeDocument/2006/math">
                    <m:sSup>
                      <m:sSupPr>
                        <m:ctrlPr>
                          <a:rPr lang="en-US" altLang="zh-TW" i="1" smtClean="0">
                            <a:latin typeface="Cambria Math" panose="02040503050406030204" pitchFamily="18" charset="0"/>
                          </a:rPr>
                        </m:ctrlPr>
                      </m:sSupPr>
                      <m:e>
                        <m:r>
                          <m:rPr>
                            <m:nor/>
                          </m:rPr>
                          <a:rPr lang="en-US" altLang="zh-TW" dirty="0">
                            <a:latin typeface="Times New Roman" panose="02020603050405020304" pitchFamily="18" charset="0"/>
                            <a:cs typeface="Times New Roman" panose="02020603050405020304" pitchFamily="18" charset="0"/>
                          </a:rPr>
                          <m:t>(2.5 </m:t>
                        </m:r>
                        <m:r>
                          <m:rPr>
                            <m:nor/>
                          </m:rPr>
                          <a:rPr lang="en-US" altLang="zh-TW" dirty="0">
                            <a:latin typeface="Times New Roman" panose="02020603050405020304" pitchFamily="18" charset="0"/>
                            <a:cs typeface="Times New Roman" panose="02020603050405020304" pitchFamily="18" charset="0"/>
                          </a:rPr>
                          <m:t>x</m:t>
                        </m:r>
                        <m:r>
                          <m:rPr>
                            <m:nor/>
                          </m:rPr>
                          <a:rPr lang="en-US" altLang="zh-TW" dirty="0">
                            <a:latin typeface="Times New Roman" panose="02020603050405020304" pitchFamily="18" charset="0"/>
                            <a:cs typeface="Times New Roman" panose="02020603050405020304" pitchFamily="18" charset="0"/>
                          </a:rPr>
                          <m:t> </m:t>
                        </m:r>
                        <m:sSup>
                          <m:sSupPr>
                            <m:ctrlPr>
                              <a:rPr lang="en-US" altLang="zh-TW" i="1">
                                <a:latin typeface="Cambria Math" panose="02040503050406030204" pitchFamily="18" charset="0"/>
                              </a:rPr>
                            </m:ctrlPr>
                          </m:sSupPr>
                          <m:e>
                            <m:r>
                              <a:rPr lang="en-US" altLang="zh-TW" i="1">
                                <a:latin typeface="Cambria Math" panose="02040503050406030204" pitchFamily="18" charset="0"/>
                              </a:rPr>
                              <m:t>10</m:t>
                            </m:r>
                          </m:e>
                          <m:sup>
                            <m:r>
                              <a:rPr lang="en-US" altLang="zh-TW" i="1">
                                <a:latin typeface="Cambria Math" panose="02040503050406030204" pitchFamily="18" charset="0"/>
                              </a:rPr>
                              <m:t>6</m:t>
                            </m:r>
                          </m:sup>
                        </m:sSup>
                        <m:r>
                          <m:rPr>
                            <m:nor/>
                          </m:rPr>
                          <a:rPr lang="en-US" altLang="zh-TW" dirty="0">
                            <a:latin typeface="Times New Roman" panose="02020603050405020304" pitchFamily="18" charset="0"/>
                            <a:cs typeface="Times New Roman" panose="02020603050405020304" pitchFamily="18" charset="0"/>
                          </a:rPr>
                          <m:t>J</m:t>
                        </m:r>
                        <m:r>
                          <m:rPr>
                            <m:nor/>
                          </m:rPr>
                          <a:rPr lang="en-US" altLang="zh-TW" dirty="0">
                            <a:latin typeface="Times New Roman" panose="02020603050405020304" pitchFamily="18" charset="0"/>
                            <a:cs typeface="Times New Roman" panose="02020603050405020304" pitchFamily="18" charset="0"/>
                          </a:rPr>
                          <m:t> </m:t>
                        </m:r>
                        <m:r>
                          <m:rPr>
                            <m:nor/>
                          </m:rPr>
                          <a:rPr lang="en-US" altLang="zh-TW" dirty="0">
                            <a:latin typeface="Times New Roman" panose="02020603050405020304" pitchFamily="18" charset="0"/>
                            <a:cs typeface="Times New Roman" panose="02020603050405020304" pitchFamily="18" charset="0"/>
                          </a:rPr>
                          <m:t>kg</m:t>
                        </m:r>
                        <m:r>
                          <m:rPr>
                            <m:nor/>
                          </m:rPr>
                          <a:rPr lang="en-US" altLang="zh-TW" dirty="0">
                            <a:latin typeface="Times New Roman" panose="02020603050405020304" pitchFamily="18" charset="0"/>
                            <a:cs typeface="Times New Roman" panose="02020603050405020304" pitchFamily="18" charset="0"/>
                          </a:rPr>
                          <m:t>)</m:t>
                        </m:r>
                      </m:e>
                      <m:sup>
                        <m:r>
                          <a:rPr lang="en-US" altLang="zh-TW" b="0" i="1" smtClean="0">
                            <a:latin typeface="Cambria Math" panose="02040503050406030204" pitchFamily="18" charset="0"/>
                          </a:rPr>
                          <m:t>−1</m:t>
                        </m:r>
                      </m:sup>
                    </m:sSup>
                  </m:oMath>
                </a14:m>
                <a:r>
                  <a:rPr lang="en-US" altLang="zh-TW" dirty="0">
                    <a:latin typeface="Times New Roman" panose="02020603050405020304" pitchFamily="18" charset="0"/>
                    <a:cs typeface="Times New Roman" panose="02020603050405020304" pitchFamily="18" charset="0"/>
                  </a:rPr>
                  <a:t> ,</a:t>
                </a:r>
              </a:p>
              <a:p>
                <a:endParaRPr lang="en-US" altLang="zh-TW" dirty="0">
                  <a:latin typeface="Times New Roman" panose="02020603050405020304" pitchFamily="18" charset="0"/>
                  <a:cs typeface="Times New Roman" panose="02020603050405020304" pitchFamily="18" charset="0"/>
                </a:endParaRPr>
              </a:p>
              <a:p>
                <a:r>
                  <a:rPr lang="en-US" altLang="zh-TW"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𝑐</m:t>
                        </m:r>
                      </m:e>
                      <m:sub>
                        <m:r>
                          <a:rPr lang="en-US" altLang="zh-TW" b="0" i="1" smtClean="0">
                            <a:latin typeface="Cambria Math" panose="02040503050406030204" pitchFamily="18" charset="0"/>
                          </a:rPr>
                          <m:t>𝑘</m:t>
                        </m:r>
                      </m:sub>
                    </m:sSub>
                  </m:oMath>
                </a14:m>
                <a:r>
                  <a:rPr lang="en-US" altLang="zh-TW" dirty="0">
                    <a:latin typeface="Times New Roman" panose="02020603050405020304" pitchFamily="18" charset="0"/>
                    <a:cs typeface="Times New Roman" panose="02020603050405020304" pitchFamily="18" charset="0"/>
                  </a:rPr>
                  <a:t> is the exchange coefficients for latent heat (taken as </a:t>
                </a:r>
                <a14:m>
                  <m:oMath xmlns:m="http://schemas.openxmlformats.org/officeDocument/2006/math">
                    <m:r>
                      <m:rPr>
                        <m:nor/>
                      </m:rPr>
                      <a:rPr lang="en-US" altLang="zh-TW" b="0" i="0" dirty="0" smtClean="0">
                        <a:latin typeface="Times New Roman" panose="02020603050405020304" pitchFamily="18" charset="0"/>
                        <a:cs typeface="Times New Roman" panose="02020603050405020304" pitchFamily="18" charset="0"/>
                      </a:rPr>
                      <m:t>1.2</m:t>
                    </m:r>
                    <m:r>
                      <m:rPr>
                        <m:nor/>
                      </m:rPr>
                      <a:rPr lang="en-US" altLang="zh-TW" dirty="0">
                        <a:latin typeface="Times New Roman" panose="02020603050405020304" pitchFamily="18" charset="0"/>
                        <a:cs typeface="Times New Roman" panose="02020603050405020304" pitchFamily="18" charset="0"/>
                      </a:rPr>
                      <m:t> </m:t>
                    </m:r>
                    <m:r>
                      <m:rPr>
                        <m:nor/>
                      </m:rPr>
                      <a:rPr lang="en-US" altLang="zh-TW" dirty="0">
                        <a:latin typeface="Times New Roman" panose="02020603050405020304" pitchFamily="18" charset="0"/>
                        <a:cs typeface="Times New Roman" panose="02020603050405020304" pitchFamily="18" charset="0"/>
                      </a:rPr>
                      <m:t>x</m:t>
                    </m:r>
                    <m:r>
                      <m:rPr>
                        <m:nor/>
                      </m:rPr>
                      <a:rPr lang="en-US" altLang="zh-TW" dirty="0">
                        <a:latin typeface="Times New Roman" panose="02020603050405020304" pitchFamily="18" charset="0"/>
                        <a:cs typeface="Times New Roman" panose="02020603050405020304" pitchFamily="18" charset="0"/>
                      </a:rPr>
                      <m:t> </m:t>
                    </m:r>
                    <m:sSup>
                      <m:sSupPr>
                        <m:ctrlPr>
                          <a:rPr lang="en-US" altLang="zh-TW" i="1">
                            <a:latin typeface="Cambria Math" panose="02040503050406030204" pitchFamily="18" charset="0"/>
                          </a:rPr>
                        </m:ctrlPr>
                      </m:sSupPr>
                      <m:e>
                        <m:r>
                          <a:rPr lang="en-US" altLang="zh-TW" i="1">
                            <a:latin typeface="Cambria Math" panose="02040503050406030204" pitchFamily="18" charset="0"/>
                          </a:rPr>
                          <m:t>10</m:t>
                        </m:r>
                      </m:e>
                      <m:sup>
                        <m:r>
                          <a:rPr lang="en-US" altLang="zh-TW" b="0" i="1" smtClean="0">
                            <a:latin typeface="Cambria Math" panose="02040503050406030204" pitchFamily="18" charset="0"/>
                          </a:rPr>
                          <m:t>−3</m:t>
                        </m:r>
                      </m:sup>
                    </m:sSup>
                  </m:oMath>
                </a14:m>
                <a:r>
                  <a:rPr lang="en-US" altLang="zh-TW" dirty="0">
                    <a:latin typeface="Times New Roman" panose="02020603050405020304" pitchFamily="18" charset="0"/>
                    <a:cs typeface="Times New Roman" panose="02020603050405020304" pitchFamily="18" charset="0"/>
                  </a:rPr>
                  <a:t>; Nguyen et al. 2019),</a:t>
                </a:r>
              </a:p>
              <a:p>
                <a:r>
                  <a:rPr lang="en-US" altLang="zh-TW" dirty="0">
                    <a:latin typeface="Times New Roman" panose="02020603050405020304" pitchFamily="18" charset="0"/>
                    <a:cs typeface="Times New Roman" panose="02020603050405020304" pitchFamily="18" charset="0"/>
                  </a:rPr>
                  <a:t> </a:t>
                </a:r>
              </a:p>
              <a:p>
                <a14:m>
                  <m:oMath xmlns:m="http://schemas.openxmlformats.org/officeDocument/2006/math">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𝑑</m:t>
                        </m:r>
                      </m:sub>
                    </m:sSub>
                  </m:oMath>
                </a14:m>
                <a:r>
                  <a:rPr lang="en-US" altLang="zh-TW" dirty="0">
                    <a:latin typeface="Times New Roman" panose="02020603050405020304" pitchFamily="18" charset="0"/>
                    <a:cs typeface="Times New Roman" panose="02020603050405020304" pitchFamily="18" charset="0"/>
                  </a:rPr>
                  <a:t> is the dry air density (taken as 1.2 kg </a:t>
                </a:r>
                <a14:m>
                  <m:oMath xmlns:m="http://schemas.openxmlformats.org/officeDocument/2006/math">
                    <m:sSup>
                      <m:sSupPr>
                        <m:ctrlPr>
                          <a:rPr lang="en-US" altLang="zh-TW" i="1">
                            <a:latin typeface="Cambria Math" panose="02040503050406030204" pitchFamily="18" charset="0"/>
                          </a:rPr>
                        </m:ctrlPr>
                      </m:sSupPr>
                      <m:e>
                        <m:r>
                          <a:rPr lang="en-US" altLang="zh-TW" b="0" i="1" smtClean="0">
                            <a:latin typeface="Cambria Math" panose="02040503050406030204" pitchFamily="18" charset="0"/>
                          </a:rPr>
                          <m:t>𝑚</m:t>
                        </m:r>
                      </m:e>
                      <m:sup>
                        <m:r>
                          <a:rPr lang="en-US" altLang="zh-TW" i="1">
                            <a:latin typeface="Cambria Math" panose="02040503050406030204" pitchFamily="18" charset="0"/>
                          </a:rPr>
                          <m:t>−3</m:t>
                        </m:r>
                      </m:sup>
                    </m:sSup>
                  </m:oMath>
                </a14:m>
                <a:r>
                  <a:rPr lang="en-US" altLang="zh-TW" dirty="0">
                    <a:latin typeface="Times New Roman" panose="02020603050405020304" pitchFamily="18" charset="0"/>
                    <a:cs typeface="Times New Roman" panose="02020603050405020304" pitchFamily="18" charset="0"/>
                  </a:rPr>
                  <a:t> ),</a:t>
                </a:r>
              </a:p>
              <a:p>
                <a:endParaRPr lang="en-US" altLang="zh-TW" dirty="0">
                  <a:latin typeface="Times New Roman" panose="02020603050405020304" pitchFamily="18" charset="0"/>
                  <a:cs typeface="Times New Roman" panose="02020603050405020304" pitchFamily="18" charset="0"/>
                </a:endParaRPr>
              </a:p>
              <a:p>
                <a:r>
                  <a:rPr lang="en-US" altLang="zh-TW"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𝑈</m:t>
                        </m:r>
                      </m:e>
                      <m:sub>
                        <m:r>
                          <a:rPr lang="en-US" altLang="zh-TW" b="0" i="1" smtClean="0">
                            <a:latin typeface="Cambria Math" panose="02040503050406030204" pitchFamily="18" charset="0"/>
                          </a:rPr>
                          <m:t>10</m:t>
                        </m:r>
                      </m:sub>
                    </m:sSub>
                  </m:oMath>
                </a14:m>
                <a:r>
                  <a:rPr lang="en-US" altLang="zh-TW" dirty="0">
                    <a:latin typeface="Times New Roman" panose="02020603050405020304" pitchFamily="18" charset="0"/>
                    <a:cs typeface="Times New Roman" panose="02020603050405020304" pitchFamily="18" charset="0"/>
                  </a:rPr>
                  <a:t> is the 10-m wind speed, </a:t>
                </a:r>
              </a:p>
              <a:p>
                <a:endParaRPr lang="en-US" altLang="zh-TW" dirty="0">
                  <a:latin typeface="Times New Roman" panose="02020603050405020304" pitchFamily="18" charset="0"/>
                  <a:cs typeface="Times New Roman" panose="02020603050405020304" pitchFamily="18" charset="0"/>
                </a:endParaRPr>
              </a:p>
              <a:p>
                <a:r>
                  <a:rPr lang="en-US" altLang="zh-TW" dirty="0">
                    <a:latin typeface="Times New Roman" panose="02020603050405020304" pitchFamily="18" charset="0"/>
                    <a:cs typeface="Times New Roman" panose="02020603050405020304" pitchFamily="18" charset="0"/>
                  </a:rPr>
                  <a:t>q* is the saturated specific humidity at SST, </a:t>
                </a:r>
              </a:p>
              <a:p>
                <a:endParaRPr lang="en-US" altLang="zh-TW"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𝑞</m:t>
                        </m:r>
                      </m:e>
                      <m:sub>
                        <m:r>
                          <a:rPr lang="en-US" altLang="zh-TW" b="0" i="1" smtClean="0">
                            <a:latin typeface="Cambria Math" panose="02040503050406030204" pitchFamily="18" charset="0"/>
                          </a:rPr>
                          <m:t>2</m:t>
                        </m:r>
                      </m:sub>
                    </m:sSub>
                  </m:oMath>
                </a14:m>
                <a:r>
                  <a:rPr lang="en-US" altLang="zh-TW" dirty="0">
                    <a:latin typeface="Times New Roman" panose="02020603050405020304" pitchFamily="18" charset="0"/>
                    <a:cs typeface="Times New Roman" panose="02020603050405020304" pitchFamily="18" charset="0"/>
                  </a:rPr>
                  <a:t> is the 2-m specific humidity. </a:t>
                </a:r>
              </a:p>
              <a:p>
                <a:endParaRPr lang="en-US" altLang="zh-TW" sz="2400" dirty="0">
                  <a:latin typeface="Times New Roman" panose="02020603050405020304" pitchFamily="18" charset="0"/>
                  <a:cs typeface="Times New Roman" panose="02020603050405020304" pitchFamily="18" charset="0"/>
                </a:endParaRPr>
              </a:p>
              <a:p>
                <a:r>
                  <a:rPr lang="en-US" altLang="zh-TW" sz="2400" dirty="0">
                    <a:latin typeface="Times New Roman" panose="02020603050405020304" pitchFamily="18" charset="0"/>
                    <a:cs typeface="Times New Roman" panose="02020603050405020304" pitchFamily="18" charset="0"/>
                  </a:rPr>
                  <a:t>Note that the surface sensible heat flux is not examined here because the total surface enthalpy flux is generally dominated by the LHF (Nguyen et al. 2019).</a:t>
                </a:r>
                <a:endParaRPr lang="zh-TW" altLang="en-US" sz="2400" dirty="0">
                  <a:latin typeface="Times New Roman" panose="02020603050405020304" pitchFamily="18" charset="0"/>
                  <a:cs typeface="Times New Roman" panose="02020603050405020304" pitchFamily="18" charset="0"/>
                </a:endParaRPr>
              </a:p>
            </p:txBody>
          </p:sp>
        </mc:Choice>
        <mc:Fallback>
          <p:sp>
            <p:nvSpPr>
              <p:cNvPr id="6" name="矩形 5">
                <a:extLst>
                  <a:ext uri="{FF2B5EF4-FFF2-40B4-BE49-F238E27FC236}">
                    <a16:creationId xmlns:a16="http://schemas.microsoft.com/office/drawing/2014/main" id="{84B86C32-22AC-4849-9020-CE834F8D5167}"/>
                  </a:ext>
                </a:extLst>
              </p:cNvPr>
              <p:cNvSpPr>
                <a:spLocks noRot="1" noChangeAspect="1" noMove="1" noResize="1" noEditPoints="1" noAdjustHandles="1" noChangeArrowheads="1" noChangeShapeType="1" noTextEdit="1"/>
              </p:cNvSpPr>
              <p:nvPr/>
            </p:nvSpPr>
            <p:spPr>
              <a:xfrm>
                <a:off x="942561" y="2076056"/>
                <a:ext cx="10306878" cy="4247317"/>
              </a:xfrm>
              <a:prstGeom prst="rect">
                <a:avLst/>
              </a:prstGeom>
              <a:blipFill>
                <a:blip r:embed="rId4"/>
                <a:stretch>
                  <a:fillRect l="-947" t="-862" b="-244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074050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14F964-4CFC-4392-9FDC-0827452F9348}"/>
              </a:ext>
            </a:extLst>
          </p:cNvPr>
          <p:cNvSpPr>
            <a:spLocks noGrp="1"/>
          </p:cNvSpPr>
          <p:nvPr>
            <p:ph type="title"/>
          </p:nvPr>
        </p:nvSpPr>
        <p:spPr>
          <a:xfrm>
            <a:off x="181891" y="-314325"/>
            <a:ext cx="10515600" cy="1325563"/>
          </a:xfrm>
        </p:spPr>
        <p:txBody>
          <a:bodyPr/>
          <a:lstStyle/>
          <a:p>
            <a:r>
              <a:rPr lang="en-US" altLang="zh-TW" dirty="0">
                <a:latin typeface="Times New Roman" panose="02020603050405020304" pitchFamily="18" charset="0"/>
                <a:cs typeface="Times New Roman" panose="02020603050405020304" pitchFamily="18" charset="0"/>
              </a:rPr>
              <a:t>Results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03925988-7916-4778-B671-861860C0BB10}"/>
              </a:ext>
            </a:extLst>
          </p:cNvPr>
          <p:cNvSpPr>
            <a:spLocks noGrp="1"/>
          </p:cNvSpPr>
          <p:nvPr>
            <p:ph idx="1"/>
          </p:nvPr>
        </p:nvSpPr>
        <p:spPr>
          <a:xfrm>
            <a:off x="371780" y="658813"/>
            <a:ext cx="11448439" cy="5799137"/>
          </a:xfrm>
        </p:spPr>
        <p:txBody>
          <a:bodyPr>
            <a:noAutofit/>
          </a:bodyPr>
          <a:lstStyle/>
          <a:p>
            <a:pPr marL="0" indent="0" algn="just">
              <a:lnSpc>
                <a:spcPct val="120000"/>
              </a:lnSpc>
              <a:buNone/>
            </a:pPr>
            <a:r>
              <a:rPr lang="en-US" altLang="zh-TW" sz="2400" dirty="0">
                <a:latin typeface="Times New Roman" panose="02020603050405020304" pitchFamily="18" charset="0"/>
                <a:cs typeface="Times New Roman" panose="02020603050405020304" pitchFamily="18" charset="0"/>
              </a:rPr>
              <a:t>10-m wind speed (North Atlantic)</a:t>
            </a:r>
          </a:p>
          <a:p>
            <a:pPr marL="457200" indent="-457200" algn="just">
              <a:lnSpc>
                <a:spcPct val="120000"/>
              </a:lnSpc>
              <a:buAutoNum type="alphaLcPeriod"/>
            </a:pPr>
            <a:endParaRPr lang="zh-TW" altLang="en-US" sz="2200" b="1" dirty="0">
              <a:solidFill>
                <a:srgbClr val="FF0000"/>
              </a:solidFill>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77B2A269-A84A-4B75-A313-9B2C718EF358}"/>
              </a:ext>
            </a:extLst>
          </p:cNvPr>
          <p:cNvSpPr/>
          <p:nvPr/>
        </p:nvSpPr>
        <p:spPr>
          <a:xfrm>
            <a:off x="7666708" y="0"/>
            <a:ext cx="4343400" cy="7017306"/>
          </a:xfrm>
          <a:prstGeom prst="rect">
            <a:avLst/>
          </a:prstGeom>
        </p:spPr>
        <p:txBody>
          <a:bodyPr wrap="square">
            <a:spAutoFit/>
          </a:bodyPr>
          <a:lstStyle/>
          <a:p>
            <a:pPr algn="just"/>
            <a:r>
              <a:rPr lang="en-US" altLang="zh-TW" dirty="0">
                <a:latin typeface="Times New Roman" panose="02020603050405020304" pitchFamily="18" charset="0"/>
                <a:cs typeface="Times New Roman" panose="02020603050405020304" pitchFamily="18" charset="0"/>
              </a:rPr>
              <a:t>Areas of positive differences in </a:t>
            </a:r>
            <a:r>
              <a:rPr lang="en-US" altLang="zh-TW" b="1" dirty="0">
                <a:solidFill>
                  <a:srgbClr val="FF0000"/>
                </a:solidFill>
                <a:latin typeface="Times New Roman" panose="02020603050405020304" pitchFamily="18" charset="0"/>
                <a:cs typeface="Times New Roman" panose="02020603050405020304" pitchFamily="18" charset="0"/>
              </a:rPr>
              <a:t>near-surface wind speed generally overlap with areas of positive differences in surface latent heat fluxes</a:t>
            </a:r>
            <a:r>
              <a:rPr lang="en-US" altLang="zh-TW" dirty="0">
                <a:latin typeface="Times New Roman" panose="02020603050405020304" pitchFamily="18" charset="0"/>
                <a:cs typeface="Times New Roman" panose="02020603050405020304" pitchFamily="18" charset="0"/>
              </a:rPr>
              <a:t>.</a:t>
            </a:r>
          </a:p>
          <a:p>
            <a:pPr algn="just"/>
            <a:endParaRPr lang="en-US" altLang="zh-TW" dirty="0">
              <a:latin typeface="Times New Roman" panose="02020603050405020304" pitchFamily="18" charset="0"/>
              <a:cs typeface="Times New Roman" panose="02020603050405020304" pitchFamily="18" charset="0"/>
            </a:endParaRPr>
          </a:p>
          <a:p>
            <a:pPr algn="just"/>
            <a:r>
              <a:rPr lang="en-US" altLang="zh-TW" dirty="0">
                <a:latin typeface="Times New Roman" panose="02020603050405020304" pitchFamily="18" charset="0"/>
                <a:cs typeface="Times New Roman" panose="02020603050405020304" pitchFamily="18" charset="0"/>
              </a:rPr>
              <a:t>However, </a:t>
            </a:r>
            <a:r>
              <a:rPr lang="en-US" altLang="zh-TW" b="1" dirty="0">
                <a:solidFill>
                  <a:srgbClr val="FF0000"/>
                </a:solidFill>
                <a:latin typeface="Times New Roman" panose="02020603050405020304" pitchFamily="18" charset="0"/>
                <a:cs typeface="Times New Roman" panose="02020603050405020304" pitchFamily="18" charset="0"/>
              </a:rPr>
              <a:t>at -12 h</a:t>
            </a:r>
            <a:r>
              <a:rPr lang="en-US" altLang="zh-TW" dirty="0">
                <a:latin typeface="Times New Roman" panose="02020603050405020304" pitchFamily="18" charset="0"/>
                <a:cs typeface="Times New Roman" panose="02020603050405020304" pitchFamily="18" charset="0"/>
              </a:rPr>
              <a:t>, the </a:t>
            </a:r>
            <a:r>
              <a:rPr lang="en-US" altLang="zh-TW" b="1" dirty="0">
                <a:solidFill>
                  <a:srgbClr val="FF0000"/>
                </a:solidFill>
                <a:latin typeface="Times New Roman" panose="02020603050405020304" pitchFamily="18" charset="0"/>
                <a:cs typeface="Times New Roman" panose="02020603050405020304" pitchFamily="18" charset="0"/>
              </a:rPr>
              <a:t>greatest positive differences in 10-m wind speed </a:t>
            </a:r>
            <a:r>
              <a:rPr lang="en-US" altLang="zh-TW" dirty="0">
                <a:latin typeface="Times New Roman" panose="02020603050405020304" pitchFamily="18" charset="0"/>
                <a:cs typeface="Times New Roman" panose="02020603050405020304" pitchFamily="18" charset="0"/>
              </a:rPr>
              <a:t>are mostly confined</a:t>
            </a:r>
            <a:r>
              <a:rPr lang="en-US" altLang="zh-TW" b="1" dirty="0">
                <a:solidFill>
                  <a:srgbClr val="FF0000"/>
                </a:solidFill>
                <a:latin typeface="Times New Roman" panose="02020603050405020304" pitchFamily="18" charset="0"/>
                <a:cs typeface="Times New Roman" panose="02020603050405020304" pitchFamily="18" charset="0"/>
              </a:rPr>
              <a:t> </a:t>
            </a:r>
            <a:r>
              <a:rPr lang="en-US" altLang="zh-TW" b="1" dirty="0" err="1">
                <a:solidFill>
                  <a:srgbClr val="FF0000"/>
                </a:solidFill>
                <a:latin typeface="Times New Roman" panose="02020603050405020304" pitchFamily="18" charset="0"/>
                <a:cs typeface="Times New Roman" panose="02020603050405020304" pitchFamily="18" charset="0"/>
              </a:rPr>
              <a:t>downshear</a:t>
            </a:r>
            <a:r>
              <a:rPr lang="en-US" altLang="zh-TW" dirty="0">
                <a:latin typeface="Times New Roman" panose="02020603050405020304" pitchFamily="18" charset="0"/>
                <a:cs typeface="Times New Roman" panose="02020603050405020304" pitchFamily="18" charset="0"/>
              </a:rPr>
              <a:t>, while the greatest positive surface </a:t>
            </a:r>
            <a:r>
              <a:rPr lang="en-US" altLang="zh-TW" b="1" dirty="0">
                <a:solidFill>
                  <a:srgbClr val="FF0000"/>
                </a:solidFill>
                <a:latin typeface="Times New Roman" panose="02020603050405020304" pitchFamily="18" charset="0"/>
                <a:cs typeface="Times New Roman" panose="02020603050405020304" pitchFamily="18" charset="0"/>
              </a:rPr>
              <a:t>latent heat flux differences are found in the left of-shear </a:t>
            </a:r>
            <a:r>
              <a:rPr lang="en-US" altLang="zh-TW" dirty="0">
                <a:latin typeface="Times New Roman" panose="02020603050405020304" pitchFamily="18" charset="0"/>
                <a:cs typeface="Times New Roman" panose="02020603050405020304" pitchFamily="18" charset="0"/>
              </a:rPr>
              <a:t>quadrants. Similarly, at </a:t>
            </a:r>
            <a:r>
              <a:rPr lang="en-US" altLang="zh-TW" b="1" dirty="0">
                <a:solidFill>
                  <a:srgbClr val="FF0000"/>
                </a:solidFill>
                <a:latin typeface="Times New Roman" panose="02020603050405020304" pitchFamily="18" charset="0"/>
                <a:cs typeface="Times New Roman" panose="02020603050405020304" pitchFamily="18" charset="0"/>
              </a:rPr>
              <a:t>-6 h</a:t>
            </a:r>
            <a:r>
              <a:rPr lang="en-US" altLang="zh-TW" dirty="0">
                <a:latin typeface="Times New Roman" panose="02020603050405020304" pitchFamily="18" charset="0"/>
                <a:cs typeface="Times New Roman" panose="02020603050405020304" pitchFamily="18" charset="0"/>
              </a:rPr>
              <a:t>, the </a:t>
            </a:r>
            <a:r>
              <a:rPr lang="en-US" altLang="zh-TW" b="1" dirty="0">
                <a:solidFill>
                  <a:srgbClr val="FF0000"/>
                </a:solidFill>
                <a:latin typeface="Times New Roman" panose="02020603050405020304" pitchFamily="18" charset="0"/>
                <a:cs typeface="Times New Roman" panose="02020603050405020304" pitchFamily="18" charset="0"/>
              </a:rPr>
              <a:t>greatest positive </a:t>
            </a:r>
            <a:r>
              <a:rPr lang="en-US" altLang="zh-TW" dirty="0">
                <a:latin typeface="Times New Roman" panose="02020603050405020304" pitchFamily="18" charset="0"/>
                <a:cs typeface="Times New Roman" panose="02020603050405020304" pitchFamily="18" charset="0"/>
              </a:rPr>
              <a:t>differences in </a:t>
            </a:r>
            <a:r>
              <a:rPr lang="en-US" altLang="zh-TW" b="1" dirty="0">
                <a:solidFill>
                  <a:srgbClr val="FF0000"/>
                </a:solidFill>
                <a:latin typeface="Times New Roman" panose="02020603050405020304" pitchFamily="18" charset="0"/>
                <a:cs typeface="Times New Roman" panose="02020603050405020304" pitchFamily="18" charset="0"/>
              </a:rPr>
              <a:t>10-m wind speed </a:t>
            </a:r>
            <a:r>
              <a:rPr lang="en-US" altLang="zh-TW" dirty="0">
                <a:latin typeface="Times New Roman" panose="02020603050405020304" pitchFamily="18" charset="0"/>
                <a:cs typeface="Times New Roman" panose="02020603050405020304" pitchFamily="18" charset="0"/>
              </a:rPr>
              <a:t>are mostly confined to the </a:t>
            </a:r>
            <a:r>
              <a:rPr lang="en-US" altLang="zh-TW" b="1" dirty="0" err="1">
                <a:solidFill>
                  <a:srgbClr val="FF0000"/>
                </a:solidFill>
                <a:latin typeface="Times New Roman" panose="02020603050405020304" pitchFamily="18" charset="0"/>
                <a:cs typeface="Times New Roman" panose="02020603050405020304" pitchFamily="18" charset="0"/>
              </a:rPr>
              <a:t>downshear</a:t>
            </a:r>
            <a:r>
              <a:rPr lang="en-US" altLang="zh-TW" b="1" dirty="0">
                <a:solidFill>
                  <a:srgbClr val="FF0000"/>
                </a:solidFill>
                <a:latin typeface="Times New Roman" panose="02020603050405020304" pitchFamily="18" charset="0"/>
                <a:cs typeface="Times New Roman" panose="02020603050405020304" pitchFamily="18" charset="0"/>
              </a:rPr>
              <a:t>-right quadrant </a:t>
            </a:r>
            <a:r>
              <a:rPr lang="en-US" altLang="zh-TW" dirty="0">
                <a:latin typeface="Times New Roman" panose="02020603050405020304" pitchFamily="18" charset="0"/>
                <a:cs typeface="Times New Roman" panose="02020603050405020304" pitchFamily="18" charset="0"/>
              </a:rPr>
              <a:t>,while </a:t>
            </a:r>
            <a:r>
              <a:rPr lang="en-US" altLang="zh-TW" b="1" dirty="0">
                <a:solidFill>
                  <a:srgbClr val="FF0000"/>
                </a:solidFill>
                <a:latin typeface="Times New Roman" panose="02020603050405020304" pitchFamily="18" charset="0"/>
                <a:cs typeface="Times New Roman" panose="02020603050405020304" pitchFamily="18" charset="0"/>
              </a:rPr>
              <a:t>large positive differences in surface latent flux</a:t>
            </a:r>
            <a:r>
              <a:rPr lang="en-US" altLang="zh-TW" dirty="0">
                <a:latin typeface="Times New Roman" panose="02020603050405020304" pitchFamily="18" charset="0"/>
                <a:cs typeface="Times New Roman" panose="02020603050405020304" pitchFamily="18" charset="0"/>
              </a:rPr>
              <a:t> are present in the </a:t>
            </a:r>
            <a:r>
              <a:rPr lang="en-US" altLang="zh-TW" b="1" dirty="0">
                <a:solidFill>
                  <a:srgbClr val="FF0000"/>
                </a:solidFill>
                <a:latin typeface="Times New Roman" panose="02020603050405020304" pitchFamily="18" charset="0"/>
                <a:cs typeface="Times New Roman" panose="02020603050405020304" pitchFamily="18" charset="0"/>
              </a:rPr>
              <a:t>left of-shear and </a:t>
            </a:r>
            <a:r>
              <a:rPr lang="en-US" altLang="zh-TW" b="1" dirty="0" err="1">
                <a:solidFill>
                  <a:srgbClr val="FF0000"/>
                </a:solidFill>
                <a:latin typeface="Times New Roman" panose="02020603050405020304" pitchFamily="18" charset="0"/>
                <a:cs typeface="Times New Roman" panose="02020603050405020304" pitchFamily="18" charset="0"/>
              </a:rPr>
              <a:t>upshear</a:t>
            </a:r>
            <a:r>
              <a:rPr lang="en-US" altLang="zh-TW" b="1" dirty="0">
                <a:solidFill>
                  <a:srgbClr val="FF0000"/>
                </a:solidFill>
                <a:latin typeface="Times New Roman" panose="02020603050405020304" pitchFamily="18" charset="0"/>
                <a:cs typeface="Times New Roman" panose="02020603050405020304" pitchFamily="18" charset="0"/>
              </a:rPr>
              <a:t> quadrants</a:t>
            </a:r>
            <a:r>
              <a:rPr lang="en-US" altLang="zh-TW" dirty="0">
                <a:latin typeface="Times New Roman" panose="02020603050405020304" pitchFamily="18" charset="0"/>
                <a:cs typeface="Times New Roman" panose="02020603050405020304" pitchFamily="18" charset="0"/>
              </a:rPr>
              <a:t>.</a:t>
            </a:r>
          </a:p>
          <a:p>
            <a:pPr algn="just"/>
            <a:endParaRPr lang="en-US" altLang="zh-TW" b="1" dirty="0">
              <a:solidFill>
                <a:srgbClr val="FF0000"/>
              </a:solidFill>
              <a:latin typeface="Times New Roman" panose="02020603050405020304" pitchFamily="18" charset="0"/>
              <a:cs typeface="Times New Roman" panose="02020603050405020304" pitchFamily="18" charset="0"/>
            </a:endParaRPr>
          </a:p>
          <a:p>
            <a:pPr algn="just"/>
            <a:r>
              <a:rPr lang="en-US" altLang="zh-TW" dirty="0">
                <a:latin typeface="Times New Roman" panose="02020603050405020304" pitchFamily="18" charset="0"/>
                <a:cs typeface="Times New Roman" panose="02020603050405020304" pitchFamily="18" charset="0"/>
              </a:rPr>
              <a:t>Prior to 0 h, </a:t>
            </a:r>
            <a:r>
              <a:rPr lang="en-US" altLang="zh-TW" b="1" dirty="0">
                <a:solidFill>
                  <a:srgbClr val="FF0000"/>
                </a:solidFill>
                <a:latin typeface="Times New Roman" panose="02020603050405020304" pitchFamily="18" charset="0"/>
                <a:cs typeface="Times New Roman" panose="02020603050405020304" pitchFamily="18" charset="0"/>
              </a:rPr>
              <a:t>additional nonlinearly interacting factors could contribute to the significantly larger surface fluxes in left-of-shear and </a:t>
            </a:r>
            <a:r>
              <a:rPr lang="en-US" altLang="zh-TW" b="1" dirty="0" err="1">
                <a:solidFill>
                  <a:srgbClr val="FF0000"/>
                </a:solidFill>
                <a:latin typeface="Times New Roman" panose="02020603050405020304" pitchFamily="18" charset="0"/>
                <a:cs typeface="Times New Roman" panose="02020603050405020304" pitchFamily="18" charset="0"/>
              </a:rPr>
              <a:t>upshear</a:t>
            </a:r>
            <a:r>
              <a:rPr lang="en-US" altLang="zh-TW" b="1" dirty="0">
                <a:solidFill>
                  <a:srgbClr val="FF0000"/>
                </a:solidFill>
                <a:latin typeface="Times New Roman" panose="02020603050405020304" pitchFamily="18" charset="0"/>
                <a:cs typeface="Times New Roman" panose="02020603050405020304" pitchFamily="18" charset="0"/>
              </a:rPr>
              <a:t> quadrants of RI TCs</a:t>
            </a:r>
            <a:r>
              <a:rPr lang="en-US" altLang="zh-TW" dirty="0">
                <a:latin typeface="Times New Roman" panose="02020603050405020304" pitchFamily="18" charset="0"/>
                <a:cs typeface="Times New Roman" panose="02020603050405020304" pitchFamily="18" charset="0"/>
              </a:rPr>
              <a:t>. After 6 h, the positive wind speed differences and surface latent heat flux differences in the inner core increase concurrently.</a:t>
            </a:r>
            <a:endParaRPr lang="zh-TW" altLang="en-US" dirty="0">
              <a:latin typeface="Times New Roman" panose="02020603050405020304" pitchFamily="18" charset="0"/>
              <a:cs typeface="Times New Roman" panose="02020603050405020304" pitchFamily="18" charset="0"/>
            </a:endParaRPr>
          </a:p>
        </p:txBody>
      </p:sp>
      <p:pic>
        <p:nvPicPr>
          <p:cNvPr id="7" name="圖片 6">
            <a:extLst>
              <a:ext uri="{FF2B5EF4-FFF2-40B4-BE49-F238E27FC236}">
                <a16:creationId xmlns:a16="http://schemas.microsoft.com/office/drawing/2014/main" id="{88DC7117-E83A-4CBC-A1E9-CC9D1270DA1C}"/>
              </a:ext>
            </a:extLst>
          </p:cNvPr>
          <p:cNvPicPr>
            <a:picLocks noChangeAspect="1"/>
          </p:cNvPicPr>
          <p:nvPr/>
        </p:nvPicPr>
        <p:blipFill>
          <a:blip r:embed="rId3"/>
          <a:stretch>
            <a:fillRect/>
          </a:stretch>
        </p:blipFill>
        <p:spPr>
          <a:xfrm>
            <a:off x="0" y="1335194"/>
            <a:ext cx="7524841" cy="4798800"/>
          </a:xfrm>
          <a:prstGeom prst="rect">
            <a:avLst/>
          </a:prstGeom>
        </p:spPr>
      </p:pic>
    </p:spTree>
    <p:extLst>
      <p:ext uri="{BB962C8B-B14F-4D97-AF65-F5344CB8AC3E}">
        <p14:creationId xmlns:p14="http://schemas.microsoft.com/office/powerpoint/2010/main" val="884049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14F964-4CFC-4392-9FDC-0827452F9348}"/>
              </a:ext>
            </a:extLst>
          </p:cNvPr>
          <p:cNvSpPr>
            <a:spLocks noGrp="1"/>
          </p:cNvSpPr>
          <p:nvPr>
            <p:ph type="title"/>
          </p:nvPr>
        </p:nvSpPr>
        <p:spPr>
          <a:xfrm>
            <a:off x="181891" y="-314325"/>
            <a:ext cx="10515600" cy="1325563"/>
          </a:xfrm>
        </p:spPr>
        <p:txBody>
          <a:bodyPr/>
          <a:lstStyle/>
          <a:p>
            <a:r>
              <a:rPr lang="en-US" altLang="zh-TW" dirty="0">
                <a:latin typeface="Times New Roman" panose="02020603050405020304" pitchFamily="18" charset="0"/>
                <a:cs typeface="Times New Roman" panose="02020603050405020304" pitchFamily="18" charset="0"/>
              </a:rPr>
              <a:t>Results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03925988-7916-4778-B671-861860C0BB10}"/>
              </a:ext>
            </a:extLst>
          </p:cNvPr>
          <p:cNvSpPr>
            <a:spLocks noGrp="1"/>
          </p:cNvSpPr>
          <p:nvPr>
            <p:ph idx="1"/>
          </p:nvPr>
        </p:nvSpPr>
        <p:spPr>
          <a:xfrm>
            <a:off x="371780" y="658813"/>
            <a:ext cx="11448439" cy="5799137"/>
          </a:xfrm>
        </p:spPr>
        <p:txBody>
          <a:bodyPr>
            <a:noAutofit/>
          </a:bodyPr>
          <a:lstStyle/>
          <a:p>
            <a:pPr marL="0" indent="0" algn="just">
              <a:lnSpc>
                <a:spcPct val="120000"/>
              </a:lnSpc>
              <a:buNone/>
            </a:pPr>
            <a:r>
              <a:rPr lang="en-US" altLang="zh-TW" sz="2400" dirty="0">
                <a:latin typeface="Times New Roman" panose="02020603050405020304" pitchFamily="18" charset="0"/>
                <a:cs typeface="Times New Roman" panose="02020603050405020304" pitchFamily="18" charset="0"/>
              </a:rPr>
              <a:t>MOISTURE FLUX CONVERGENCE(North Atlantic)</a:t>
            </a:r>
          </a:p>
          <a:p>
            <a:pPr marL="457200" indent="-457200" algn="just">
              <a:lnSpc>
                <a:spcPct val="120000"/>
              </a:lnSpc>
              <a:buAutoNum type="alphaLcPeriod"/>
            </a:pPr>
            <a:endParaRPr lang="zh-TW" altLang="en-US" sz="2200" b="1" dirty="0">
              <a:solidFill>
                <a:srgbClr val="FF0000"/>
              </a:solidFill>
              <a:latin typeface="Times New Roman" panose="02020603050405020304" pitchFamily="18" charset="0"/>
              <a:cs typeface="Times New Roman" panose="02020603050405020304" pitchFamily="18" charset="0"/>
            </a:endParaRPr>
          </a:p>
        </p:txBody>
      </p:sp>
      <p:pic>
        <p:nvPicPr>
          <p:cNvPr id="4" name="圖片 3">
            <a:extLst>
              <a:ext uri="{FF2B5EF4-FFF2-40B4-BE49-F238E27FC236}">
                <a16:creationId xmlns:a16="http://schemas.microsoft.com/office/drawing/2014/main" id="{06D6A458-05DE-4D50-BC8A-7AD5029BC10A}"/>
              </a:ext>
            </a:extLst>
          </p:cNvPr>
          <p:cNvPicPr>
            <a:picLocks noChangeAspect="1"/>
          </p:cNvPicPr>
          <p:nvPr/>
        </p:nvPicPr>
        <p:blipFill>
          <a:blip r:embed="rId3"/>
          <a:stretch>
            <a:fillRect/>
          </a:stretch>
        </p:blipFill>
        <p:spPr>
          <a:xfrm>
            <a:off x="0" y="1335194"/>
            <a:ext cx="7755698" cy="4798800"/>
          </a:xfrm>
          <a:prstGeom prst="rect">
            <a:avLst/>
          </a:prstGeom>
        </p:spPr>
      </p:pic>
      <p:sp>
        <p:nvSpPr>
          <p:cNvPr id="5" name="矩形 4">
            <a:extLst>
              <a:ext uri="{FF2B5EF4-FFF2-40B4-BE49-F238E27FC236}">
                <a16:creationId xmlns:a16="http://schemas.microsoft.com/office/drawing/2014/main" id="{A90820DC-508D-4E2D-96DD-BAB0DA2EDCAD}"/>
              </a:ext>
            </a:extLst>
          </p:cNvPr>
          <p:cNvSpPr/>
          <p:nvPr/>
        </p:nvSpPr>
        <p:spPr>
          <a:xfrm>
            <a:off x="7659016" y="120778"/>
            <a:ext cx="4532983" cy="6186309"/>
          </a:xfrm>
          <a:prstGeom prst="rect">
            <a:avLst/>
          </a:prstGeom>
        </p:spPr>
        <p:txBody>
          <a:bodyPr wrap="square">
            <a:spAutoFit/>
          </a:bodyPr>
          <a:lstStyle/>
          <a:p>
            <a:pPr algn="just"/>
            <a:r>
              <a:rPr lang="en-US" altLang="zh-TW" dirty="0">
                <a:latin typeface="Times New Roman" panose="02020603050405020304" pitchFamily="18" charset="0"/>
                <a:cs typeface="Times New Roman" panose="02020603050405020304" pitchFamily="18" charset="0"/>
              </a:rPr>
              <a:t>As </a:t>
            </a:r>
            <a:r>
              <a:rPr lang="en-US" altLang="zh-TW" b="1" dirty="0">
                <a:solidFill>
                  <a:srgbClr val="FF0000"/>
                </a:solidFill>
                <a:latin typeface="Times New Roman" panose="02020603050405020304" pitchFamily="18" charset="0"/>
                <a:cs typeface="Times New Roman" panose="02020603050405020304" pitchFamily="18" charset="0"/>
              </a:rPr>
              <a:t>surface fluxes supply the TC boundary layer with moisture for convection</a:t>
            </a:r>
            <a:r>
              <a:rPr lang="en-US" altLang="zh-TW" dirty="0">
                <a:latin typeface="Times New Roman" panose="02020603050405020304" pitchFamily="18" charset="0"/>
                <a:cs typeface="Times New Roman" panose="02020603050405020304" pitchFamily="18" charset="0"/>
              </a:rPr>
              <a:t>, significant differences in </a:t>
            </a:r>
            <a:r>
              <a:rPr lang="en-US" altLang="zh-TW" b="1" dirty="0">
                <a:solidFill>
                  <a:srgbClr val="FF0000"/>
                </a:solidFill>
                <a:latin typeface="Times New Roman" panose="02020603050405020304" pitchFamily="18" charset="0"/>
                <a:cs typeface="Times New Roman" panose="02020603050405020304" pitchFamily="18" charset="0"/>
              </a:rPr>
              <a:t>surface latent heat flux patterns could also contribute to differences in the strength and areal coverage of moist convection between RI and SI TCs</a:t>
            </a:r>
            <a:r>
              <a:rPr lang="en-US" altLang="zh-TW" dirty="0">
                <a:latin typeface="Times New Roman" panose="02020603050405020304" pitchFamily="18" charset="0"/>
                <a:cs typeface="Times New Roman" panose="02020603050405020304" pitchFamily="18" charset="0"/>
              </a:rPr>
              <a:t>. </a:t>
            </a:r>
          </a:p>
          <a:p>
            <a:pPr algn="just"/>
            <a:endParaRPr lang="en-US" altLang="zh-TW" dirty="0">
              <a:latin typeface="Times New Roman" panose="02020603050405020304" pitchFamily="18" charset="0"/>
              <a:cs typeface="Times New Roman" panose="02020603050405020304" pitchFamily="18" charset="0"/>
            </a:endParaRPr>
          </a:p>
          <a:p>
            <a:pPr algn="just"/>
            <a:r>
              <a:rPr lang="en-US" altLang="zh-TW" dirty="0">
                <a:latin typeface="Times New Roman" panose="02020603050405020304" pitchFamily="18" charset="0"/>
                <a:cs typeface="Times New Roman" panose="02020603050405020304" pitchFamily="18" charset="0"/>
              </a:rPr>
              <a:t>The </a:t>
            </a:r>
            <a:r>
              <a:rPr lang="en-US" altLang="zh-TW" b="1" dirty="0">
                <a:solidFill>
                  <a:srgbClr val="FF0000"/>
                </a:solidFill>
                <a:latin typeface="Times New Roman" panose="02020603050405020304" pitchFamily="18" charset="0"/>
                <a:cs typeface="Times New Roman" panose="02020603050405020304" pitchFamily="18" charset="0"/>
              </a:rPr>
              <a:t>mean MFC </a:t>
            </a:r>
            <a:r>
              <a:rPr lang="en-US" altLang="zh-TW" dirty="0">
                <a:latin typeface="Times New Roman" panose="02020603050405020304" pitchFamily="18" charset="0"/>
                <a:cs typeface="Times New Roman" panose="02020603050405020304" pitchFamily="18" charset="0"/>
              </a:rPr>
              <a:t>has an asymmetric distribution.</a:t>
            </a:r>
          </a:p>
          <a:p>
            <a:pPr algn="just"/>
            <a:endParaRPr lang="en-US" altLang="zh-TW" dirty="0">
              <a:latin typeface="Times New Roman" panose="02020603050405020304" pitchFamily="18" charset="0"/>
              <a:cs typeface="Times New Roman" panose="02020603050405020304" pitchFamily="18" charset="0"/>
            </a:endParaRPr>
          </a:p>
          <a:p>
            <a:pPr algn="just"/>
            <a:r>
              <a:rPr lang="en-US" altLang="zh-TW" dirty="0">
                <a:latin typeface="Times New Roman" panose="02020603050405020304" pitchFamily="18" charset="0"/>
                <a:cs typeface="Times New Roman" panose="02020603050405020304" pitchFamily="18" charset="0"/>
              </a:rPr>
              <a:t>Initially, the </a:t>
            </a:r>
            <a:r>
              <a:rPr lang="en-US" altLang="zh-TW" b="1" dirty="0">
                <a:solidFill>
                  <a:srgbClr val="FF0000"/>
                </a:solidFill>
                <a:latin typeface="Times New Roman" panose="02020603050405020304" pitchFamily="18" charset="0"/>
                <a:cs typeface="Times New Roman" panose="02020603050405020304" pitchFamily="18" charset="0"/>
              </a:rPr>
              <a:t>largest positive MFC differences are displaced cyclonically downwind of the </a:t>
            </a:r>
            <a:r>
              <a:rPr lang="en-US" altLang="zh-TW" b="1" dirty="0" err="1">
                <a:solidFill>
                  <a:srgbClr val="FF0000"/>
                </a:solidFill>
                <a:latin typeface="Times New Roman" panose="02020603050405020304" pitchFamily="18" charset="0"/>
                <a:cs typeface="Times New Roman" panose="02020603050405020304" pitchFamily="18" charset="0"/>
              </a:rPr>
              <a:t>downshear</a:t>
            </a:r>
            <a:r>
              <a:rPr lang="en-US" altLang="zh-TW" b="1" dirty="0">
                <a:solidFill>
                  <a:srgbClr val="FF0000"/>
                </a:solidFill>
                <a:latin typeface="Times New Roman" panose="02020603050405020304" pitchFamily="18" charset="0"/>
                <a:cs typeface="Times New Roman" panose="02020603050405020304" pitchFamily="18" charset="0"/>
              </a:rPr>
              <a:t> maximum in the composite mean</a:t>
            </a:r>
            <a:r>
              <a:rPr lang="en-US" altLang="zh-TW" dirty="0">
                <a:latin typeface="Times New Roman" panose="02020603050405020304" pitchFamily="18" charset="0"/>
                <a:cs typeface="Times New Roman" panose="02020603050405020304" pitchFamily="18" charset="0"/>
              </a:rPr>
              <a:t>, and the </a:t>
            </a:r>
            <a:r>
              <a:rPr lang="en-US" altLang="zh-TW" b="1" dirty="0">
                <a:solidFill>
                  <a:srgbClr val="00B0F0"/>
                </a:solidFill>
                <a:latin typeface="Times New Roman" panose="02020603050405020304" pitchFamily="18" charset="0"/>
                <a:cs typeface="Times New Roman" panose="02020603050405020304" pitchFamily="18" charset="0"/>
              </a:rPr>
              <a:t>largest negative differences are located cyclonically upwind of the maximum</a:t>
            </a:r>
            <a:r>
              <a:rPr lang="en-US" altLang="zh-TW" dirty="0">
                <a:latin typeface="Times New Roman" panose="02020603050405020304" pitchFamily="18" charset="0"/>
                <a:cs typeface="Times New Roman" panose="02020603050405020304" pitchFamily="18" charset="0"/>
              </a:rPr>
              <a:t>. </a:t>
            </a:r>
          </a:p>
          <a:p>
            <a:pPr algn="just"/>
            <a:endParaRPr lang="en-US" altLang="zh-TW" dirty="0">
              <a:latin typeface="Times New Roman" panose="02020603050405020304" pitchFamily="18" charset="0"/>
              <a:cs typeface="Times New Roman" panose="02020603050405020304" pitchFamily="18" charset="0"/>
            </a:endParaRPr>
          </a:p>
          <a:p>
            <a:pPr algn="just"/>
            <a:r>
              <a:rPr lang="en-US" altLang="zh-TW" b="1" dirty="0">
                <a:solidFill>
                  <a:srgbClr val="FF0000"/>
                </a:solidFill>
                <a:latin typeface="Times New Roman" panose="02020603050405020304" pitchFamily="18" charset="0"/>
                <a:cs typeface="Times New Roman" panose="02020603050405020304" pitchFamily="18" charset="0"/>
              </a:rPr>
              <a:t>After 0 h</a:t>
            </a:r>
            <a:r>
              <a:rPr lang="en-US" altLang="zh-TW" dirty="0">
                <a:latin typeface="Times New Roman" panose="02020603050405020304" pitchFamily="18" charset="0"/>
                <a:cs typeface="Times New Roman" panose="02020603050405020304" pitchFamily="18" charset="0"/>
              </a:rPr>
              <a:t>, the MFC of RI TCs </a:t>
            </a:r>
            <a:r>
              <a:rPr lang="en-US" altLang="zh-TW" b="1" dirty="0">
                <a:solidFill>
                  <a:srgbClr val="FF0000"/>
                </a:solidFill>
                <a:latin typeface="Times New Roman" panose="02020603050405020304" pitchFamily="18" charset="0"/>
                <a:cs typeface="Times New Roman" panose="02020603050405020304" pitchFamily="18" charset="0"/>
              </a:rPr>
              <a:t>evolves toward increasing azimuthal symmetry</a:t>
            </a:r>
            <a:r>
              <a:rPr lang="en-US" altLang="zh-TW" dirty="0">
                <a:latin typeface="Times New Roman" panose="02020603050405020304" pitchFamily="18" charset="0"/>
                <a:cs typeface="Times New Roman" panose="02020603050405020304" pitchFamily="18" charset="0"/>
              </a:rPr>
              <a:t>. This increasing symmetry is evidenced by the shift of positive MFC differences from mostly the </a:t>
            </a:r>
            <a:r>
              <a:rPr lang="en-US" altLang="zh-TW" dirty="0" err="1">
                <a:latin typeface="Times New Roman" panose="02020603050405020304" pitchFamily="18" charset="0"/>
                <a:cs typeface="Times New Roman" panose="02020603050405020304" pitchFamily="18" charset="0"/>
              </a:rPr>
              <a:t>downshear</a:t>
            </a:r>
            <a:r>
              <a:rPr lang="en-US" altLang="zh-TW" dirty="0">
                <a:latin typeface="Times New Roman" panose="02020603050405020304" pitchFamily="18" charset="0"/>
                <a:cs typeface="Times New Roman" panose="02020603050405020304" pitchFamily="18" charset="0"/>
              </a:rPr>
              <a:t>-left quadrant to </a:t>
            </a:r>
            <a:r>
              <a:rPr lang="en-US" altLang="zh-TW" dirty="0" err="1">
                <a:latin typeface="Times New Roman" panose="02020603050405020304" pitchFamily="18" charset="0"/>
                <a:cs typeface="Times New Roman" panose="02020603050405020304" pitchFamily="18" charset="0"/>
              </a:rPr>
              <a:t>upshear</a:t>
            </a:r>
            <a:r>
              <a:rPr lang="en-US" altLang="zh-TW" dirty="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8622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14F964-4CFC-4392-9FDC-0827452F9348}"/>
              </a:ext>
            </a:extLst>
          </p:cNvPr>
          <p:cNvSpPr>
            <a:spLocks noGrp="1"/>
          </p:cNvSpPr>
          <p:nvPr>
            <p:ph type="title"/>
          </p:nvPr>
        </p:nvSpPr>
        <p:spPr>
          <a:xfrm>
            <a:off x="181891" y="-314325"/>
            <a:ext cx="10515600" cy="1325563"/>
          </a:xfrm>
        </p:spPr>
        <p:txBody>
          <a:bodyPr/>
          <a:lstStyle/>
          <a:p>
            <a:r>
              <a:rPr lang="en-US" altLang="zh-TW" dirty="0">
                <a:latin typeface="Times New Roman" panose="02020603050405020304" pitchFamily="18" charset="0"/>
                <a:cs typeface="Times New Roman" panose="02020603050405020304" pitchFamily="18" charset="0"/>
              </a:rPr>
              <a:t>Results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03925988-7916-4778-B671-861860C0BB10}"/>
              </a:ext>
            </a:extLst>
          </p:cNvPr>
          <p:cNvSpPr>
            <a:spLocks noGrp="1"/>
          </p:cNvSpPr>
          <p:nvPr>
            <p:ph idx="1"/>
          </p:nvPr>
        </p:nvSpPr>
        <p:spPr>
          <a:xfrm>
            <a:off x="438455" y="637529"/>
            <a:ext cx="11448439" cy="5799137"/>
          </a:xfrm>
        </p:spPr>
        <p:txBody>
          <a:bodyPr>
            <a:noAutofit/>
          </a:bodyPr>
          <a:lstStyle/>
          <a:p>
            <a:pPr marL="0" indent="0" algn="just">
              <a:lnSpc>
                <a:spcPct val="120000"/>
              </a:lnSpc>
              <a:buNone/>
            </a:pPr>
            <a:r>
              <a:rPr lang="en-US" altLang="zh-TW" sz="2400" dirty="0">
                <a:latin typeface="Times New Roman" panose="02020603050405020304" pitchFamily="18" charset="0"/>
                <a:cs typeface="Times New Roman" panose="02020603050405020304" pitchFamily="18" charset="0"/>
              </a:rPr>
              <a:t>400hPa RH (North Atlantic)</a:t>
            </a:r>
          </a:p>
          <a:p>
            <a:pPr marL="457200" indent="-457200" algn="just">
              <a:lnSpc>
                <a:spcPct val="120000"/>
              </a:lnSpc>
              <a:buAutoNum type="alphaLcPeriod"/>
            </a:pPr>
            <a:endParaRPr lang="zh-TW" altLang="en-US" sz="2200" b="1" dirty="0">
              <a:solidFill>
                <a:srgbClr val="FF0000"/>
              </a:solidFill>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A90820DC-508D-4E2D-96DD-BAB0DA2EDCAD}"/>
              </a:ext>
            </a:extLst>
          </p:cNvPr>
          <p:cNvSpPr/>
          <p:nvPr/>
        </p:nvSpPr>
        <p:spPr>
          <a:xfrm>
            <a:off x="7820026" y="0"/>
            <a:ext cx="4371974" cy="7017306"/>
          </a:xfrm>
          <a:prstGeom prst="rect">
            <a:avLst/>
          </a:prstGeom>
        </p:spPr>
        <p:txBody>
          <a:bodyPr wrap="square">
            <a:spAutoFit/>
          </a:bodyPr>
          <a:lstStyle/>
          <a:p>
            <a:pPr algn="just"/>
            <a:r>
              <a:rPr lang="en-US" altLang="zh-TW" dirty="0">
                <a:latin typeface="Times New Roman" panose="02020603050405020304" pitchFamily="18" charset="0"/>
                <a:cs typeface="Times New Roman" panose="02020603050405020304" pitchFamily="18" charset="0"/>
              </a:rPr>
              <a:t>The tropospheric moisture content is also important for TC RI (e.g., Kaplan and </a:t>
            </a:r>
            <a:r>
              <a:rPr lang="en-US" altLang="zh-TW" dirty="0" err="1">
                <a:latin typeface="Times New Roman" panose="02020603050405020304" pitchFamily="18" charset="0"/>
                <a:cs typeface="Times New Roman" panose="02020603050405020304" pitchFamily="18" charset="0"/>
              </a:rPr>
              <a:t>DeMaria</a:t>
            </a:r>
            <a:r>
              <a:rPr lang="en-US" altLang="zh-TW" dirty="0">
                <a:latin typeface="Times New Roman" panose="02020603050405020304" pitchFamily="18" charset="0"/>
                <a:cs typeface="Times New Roman" panose="02020603050405020304" pitchFamily="18" charset="0"/>
              </a:rPr>
              <a:t> 2003; Kaplan et al. 2015; Wang and Jiang 2021)</a:t>
            </a:r>
          </a:p>
          <a:p>
            <a:pPr algn="just"/>
            <a:endParaRPr lang="en-US" altLang="zh-TW" dirty="0">
              <a:latin typeface="Times New Roman" panose="02020603050405020304" pitchFamily="18" charset="0"/>
              <a:cs typeface="Times New Roman" panose="02020603050405020304" pitchFamily="18" charset="0"/>
            </a:endParaRPr>
          </a:p>
          <a:p>
            <a:pPr algn="just"/>
            <a:r>
              <a:rPr lang="en-US" altLang="zh-TW" dirty="0">
                <a:latin typeface="Times New Roman" panose="02020603050405020304" pitchFamily="18" charset="0"/>
                <a:cs typeface="Times New Roman" panose="02020603050405020304" pitchFamily="18" charset="0"/>
              </a:rPr>
              <a:t>The total precipitable water composite differences and relative humidity composite differences below 500 </a:t>
            </a:r>
            <a:r>
              <a:rPr lang="en-US" altLang="zh-TW" dirty="0" err="1">
                <a:latin typeface="Times New Roman" panose="02020603050405020304" pitchFamily="18" charset="0"/>
                <a:cs typeface="Times New Roman" panose="02020603050405020304" pitchFamily="18" charset="0"/>
              </a:rPr>
              <a:t>hPa</a:t>
            </a:r>
            <a:r>
              <a:rPr lang="en-US" altLang="zh-TW" dirty="0">
                <a:latin typeface="Times New Roman" panose="02020603050405020304" pitchFamily="18" charset="0"/>
                <a:cs typeface="Times New Roman" panose="02020603050405020304" pitchFamily="18" charset="0"/>
              </a:rPr>
              <a:t> reveal no systematic differences between RI and SI TCs from -12 to 24 h (not shown). However, </a:t>
            </a:r>
            <a:r>
              <a:rPr lang="en-US" altLang="zh-TW" b="1" dirty="0">
                <a:solidFill>
                  <a:srgbClr val="FF0000"/>
                </a:solidFill>
                <a:latin typeface="Times New Roman" panose="02020603050405020304" pitchFamily="18" charset="0"/>
                <a:cs typeface="Times New Roman" panose="02020603050405020304" pitchFamily="18" charset="0"/>
              </a:rPr>
              <a:t>notable relative humidity differences are present around 400 </a:t>
            </a:r>
            <a:r>
              <a:rPr lang="en-US" altLang="zh-TW" b="1" dirty="0" err="1">
                <a:solidFill>
                  <a:srgbClr val="FF0000"/>
                </a:solidFill>
                <a:latin typeface="Times New Roman" panose="02020603050405020304" pitchFamily="18" charset="0"/>
                <a:cs typeface="Times New Roman" panose="02020603050405020304" pitchFamily="18" charset="0"/>
              </a:rPr>
              <a:t>hPa</a:t>
            </a:r>
            <a:r>
              <a:rPr lang="en-US" altLang="zh-TW" b="1" dirty="0">
                <a:solidFill>
                  <a:srgbClr val="FF0000"/>
                </a:solidFill>
                <a:latin typeface="Times New Roman" panose="02020603050405020304" pitchFamily="18" charset="0"/>
                <a:cs typeface="Times New Roman" panose="02020603050405020304" pitchFamily="18" charset="0"/>
              </a:rPr>
              <a:t>.</a:t>
            </a:r>
          </a:p>
          <a:p>
            <a:pPr algn="just"/>
            <a:endParaRPr lang="en-US" altLang="zh-TW" dirty="0">
              <a:latin typeface="Times New Roman" panose="02020603050405020304" pitchFamily="18" charset="0"/>
              <a:cs typeface="Times New Roman" panose="02020603050405020304" pitchFamily="18" charset="0"/>
            </a:endParaRPr>
          </a:p>
          <a:p>
            <a:pPr algn="just"/>
            <a:r>
              <a:rPr lang="en-US" altLang="zh-TW" dirty="0">
                <a:latin typeface="Times New Roman" panose="02020603050405020304" pitchFamily="18" charset="0"/>
                <a:cs typeface="Times New Roman" panose="02020603050405020304" pitchFamily="18" charset="0"/>
              </a:rPr>
              <a:t>As early as -12 h, positive relative humidity differences are present in the </a:t>
            </a:r>
            <a:r>
              <a:rPr lang="en-US" altLang="zh-TW" b="1" dirty="0" err="1">
                <a:solidFill>
                  <a:srgbClr val="FF0000"/>
                </a:solidFill>
                <a:latin typeface="Times New Roman" panose="02020603050405020304" pitchFamily="18" charset="0"/>
                <a:cs typeface="Times New Roman" panose="02020603050405020304" pitchFamily="18" charset="0"/>
              </a:rPr>
              <a:t>upshear</a:t>
            </a:r>
            <a:r>
              <a:rPr lang="en-US" altLang="zh-TW" b="1" dirty="0">
                <a:solidFill>
                  <a:srgbClr val="FF0000"/>
                </a:solidFill>
                <a:latin typeface="Times New Roman" panose="02020603050405020304" pitchFamily="18" charset="0"/>
                <a:cs typeface="Times New Roman" panose="02020603050405020304" pitchFamily="18" charset="0"/>
              </a:rPr>
              <a:t>-left quadrant, consistent with observational and modeling studies</a:t>
            </a:r>
            <a:r>
              <a:rPr lang="en-US" altLang="zh-TW" dirty="0">
                <a:latin typeface="Times New Roman" panose="02020603050405020304" pitchFamily="18" charset="0"/>
                <a:cs typeface="Times New Roman" panose="02020603050405020304" pitchFamily="18" charset="0"/>
              </a:rPr>
              <a:t> that demonstrated </a:t>
            </a:r>
            <a:r>
              <a:rPr lang="en-US" altLang="zh-TW" b="1" dirty="0">
                <a:solidFill>
                  <a:srgbClr val="FF0000"/>
                </a:solidFill>
                <a:latin typeface="Times New Roman" panose="02020603050405020304" pitchFamily="18" charset="0"/>
                <a:cs typeface="Times New Roman" panose="02020603050405020304" pitchFamily="18" charset="0"/>
              </a:rPr>
              <a:t>moistening in </a:t>
            </a:r>
            <a:r>
              <a:rPr lang="en-US" altLang="zh-TW" b="1" dirty="0" err="1">
                <a:solidFill>
                  <a:srgbClr val="FF0000"/>
                </a:solidFill>
                <a:latin typeface="Times New Roman" panose="02020603050405020304" pitchFamily="18" charset="0"/>
                <a:cs typeface="Times New Roman" panose="02020603050405020304" pitchFamily="18" charset="0"/>
              </a:rPr>
              <a:t>upshear</a:t>
            </a:r>
            <a:r>
              <a:rPr lang="en-US" altLang="zh-TW" b="1" dirty="0">
                <a:solidFill>
                  <a:srgbClr val="FF0000"/>
                </a:solidFill>
                <a:latin typeface="Times New Roman" panose="02020603050405020304" pitchFamily="18" charset="0"/>
                <a:cs typeface="Times New Roman" panose="02020603050405020304" pitchFamily="18" charset="0"/>
              </a:rPr>
              <a:t> quadrants prior to RI</a:t>
            </a:r>
            <a:r>
              <a:rPr lang="en-US" altLang="zh-TW" dirty="0">
                <a:latin typeface="Times New Roman" panose="02020603050405020304" pitchFamily="18" charset="0"/>
                <a:cs typeface="Times New Roman" panose="02020603050405020304" pitchFamily="18" charset="0"/>
              </a:rPr>
              <a:t>.</a:t>
            </a:r>
          </a:p>
          <a:p>
            <a:pPr algn="just"/>
            <a:r>
              <a:rPr lang="en-US" altLang="zh-TW" dirty="0">
                <a:latin typeface="Times New Roman" panose="02020603050405020304" pitchFamily="18" charset="0"/>
                <a:cs typeface="Times New Roman" panose="02020603050405020304" pitchFamily="18" charset="0"/>
              </a:rPr>
              <a:t> </a:t>
            </a:r>
          </a:p>
          <a:p>
            <a:pPr algn="just"/>
            <a:r>
              <a:rPr lang="en-US" altLang="zh-TW" dirty="0">
                <a:latin typeface="Times New Roman" panose="02020603050405020304" pitchFamily="18" charset="0"/>
                <a:cs typeface="Times New Roman" panose="02020603050405020304" pitchFamily="18" charset="0"/>
              </a:rPr>
              <a:t>From -6 to 0 h, a more symmetric relative humidity pattern emerges in RI TCs as positive differences of up to 5% expand in areal coverage within the innermost 400 km of </a:t>
            </a:r>
            <a:r>
              <a:rPr lang="en-US" altLang="zh-TW" dirty="0" err="1">
                <a:latin typeface="Times New Roman" panose="02020603050405020304" pitchFamily="18" charset="0"/>
                <a:cs typeface="Times New Roman" panose="02020603050405020304" pitchFamily="18" charset="0"/>
              </a:rPr>
              <a:t>upshear</a:t>
            </a:r>
            <a:r>
              <a:rPr lang="en-US" altLang="zh-TW" dirty="0">
                <a:latin typeface="Times New Roman" panose="02020603050405020304" pitchFamily="18" charset="0"/>
                <a:cs typeface="Times New Roman" panose="02020603050405020304" pitchFamily="18" charset="0"/>
              </a:rPr>
              <a:t> quadrant.</a:t>
            </a:r>
            <a:endParaRPr lang="zh-TW" altLang="en-US" dirty="0">
              <a:latin typeface="Times New Roman" panose="02020603050405020304" pitchFamily="18" charset="0"/>
              <a:cs typeface="Times New Roman" panose="02020603050405020304" pitchFamily="18" charset="0"/>
            </a:endParaRPr>
          </a:p>
        </p:txBody>
      </p:sp>
      <p:pic>
        <p:nvPicPr>
          <p:cNvPr id="6" name="圖片 5">
            <a:extLst>
              <a:ext uri="{FF2B5EF4-FFF2-40B4-BE49-F238E27FC236}">
                <a16:creationId xmlns:a16="http://schemas.microsoft.com/office/drawing/2014/main" id="{77ECC2CA-157D-48CD-BF9A-53D6B4AF2159}"/>
              </a:ext>
            </a:extLst>
          </p:cNvPr>
          <p:cNvPicPr>
            <a:picLocks noChangeAspect="1"/>
          </p:cNvPicPr>
          <p:nvPr/>
        </p:nvPicPr>
        <p:blipFill>
          <a:blip r:embed="rId3"/>
          <a:stretch>
            <a:fillRect/>
          </a:stretch>
        </p:blipFill>
        <p:spPr>
          <a:xfrm>
            <a:off x="0" y="1446341"/>
            <a:ext cx="7912716" cy="4798800"/>
          </a:xfrm>
          <a:prstGeom prst="rect">
            <a:avLst/>
          </a:prstGeom>
        </p:spPr>
      </p:pic>
    </p:spTree>
    <p:extLst>
      <p:ext uri="{BB962C8B-B14F-4D97-AF65-F5344CB8AC3E}">
        <p14:creationId xmlns:p14="http://schemas.microsoft.com/office/powerpoint/2010/main" val="964621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14F964-4CFC-4392-9FDC-0827452F9348}"/>
              </a:ext>
            </a:extLst>
          </p:cNvPr>
          <p:cNvSpPr>
            <a:spLocks noGrp="1"/>
          </p:cNvSpPr>
          <p:nvPr>
            <p:ph type="title"/>
          </p:nvPr>
        </p:nvSpPr>
        <p:spPr>
          <a:xfrm>
            <a:off x="181891" y="-314325"/>
            <a:ext cx="10515600" cy="1325563"/>
          </a:xfrm>
        </p:spPr>
        <p:txBody>
          <a:bodyPr/>
          <a:lstStyle/>
          <a:p>
            <a:r>
              <a:rPr lang="en-US" altLang="zh-TW" dirty="0">
                <a:latin typeface="Times New Roman" panose="02020603050405020304" pitchFamily="18" charset="0"/>
                <a:cs typeface="Times New Roman" panose="02020603050405020304" pitchFamily="18" charset="0"/>
              </a:rPr>
              <a:t>Results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03925988-7916-4778-B671-861860C0BB10}"/>
              </a:ext>
            </a:extLst>
          </p:cNvPr>
          <p:cNvSpPr>
            <a:spLocks noGrp="1"/>
          </p:cNvSpPr>
          <p:nvPr>
            <p:ph idx="1"/>
          </p:nvPr>
        </p:nvSpPr>
        <p:spPr>
          <a:xfrm>
            <a:off x="438455" y="637529"/>
            <a:ext cx="11448439" cy="5799137"/>
          </a:xfrm>
        </p:spPr>
        <p:txBody>
          <a:bodyPr>
            <a:noAutofit/>
          </a:bodyPr>
          <a:lstStyle/>
          <a:p>
            <a:pPr marL="0" indent="0" algn="just">
              <a:lnSpc>
                <a:spcPct val="120000"/>
              </a:lnSpc>
              <a:buNone/>
            </a:pPr>
            <a:r>
              <a:rPr lang="en-US" altLang="zh-TW" sz="2400" dirty="0">
                <a:latin typeface="Times New Roman" panose="02020603050405020304" pitchFamily="18" charset="0"/>
                <a:cs typeface="Times New Roman" panose="02020603050405020304" pitchFamily="18" charset="0"/>
              </a:rPr>
              <a:t>400hPa RH (western North Pacific)</a:t>
            </a:r>
          </a:p>
          <a:p>
            <a:pPr marL="457200" indent="-457200" algn="just">
              <a:lnSpc>
                <a:spcPct val="120000"/>
              </a:lnSpc>
              <a:buAutoNum type="alphaLcPeriod"/>
            </a:pPr>
            <a:endParaRPr lang="zh-TW" altLang="en-US" sz="2200" b="1" dirty="0">
              <a:solidFill>
                <a:srgbClr val="FF0000"/>
              </a:solidFill>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A90820DC-508D-4E2D-96DD-BAB0DA2EDCAD}"/>
              </a:ext>
            </a:extLst>
          </p:cNvPr>
          <p:cNvSpPr/>
          <p:nvPr/>
        </p:nvSpPr>
        <p:spPr>
          <a:xfrm>
            <a:off x="7755019" y="1205476"/>
            <a:ext cx="4371974" cy="3970318"/>
          </a:xfrm>
          <a:prstGeom prst="rect">
            <a:avLst/>
          </a:prstGeom>
        </p:spPr>
        <p:txBody>
          <a:bodyPr wrap="square">
            <a:spAutoFit/>
          </a:bodyPr>
          <a:lstStyle/>
          <a:p>
            <a:pPr algn="just"/>
            <a:r>
              <a:rPr lang="en-US" altLang="zh-TW" dirty="0">
                <a:latin typeface="Times New Roman" panose="02020603050405020304" pitchFamily="18" charset="0"/>
                <a:cs typeface="Times New Roman" panose="02020603050405020304" pitchFamily="18" charset="0"/>
              </a:rPr>
              <a:t>Although the 400-hPa relative humidity differences are not significant over a large region until 0 h, positive differences </a:t>
            </a:r>
            <a:r>
              <a:rPr lang="en-US" altLang="zh-TW" dirty="0" err="1">
                <a:latin typeface="Times New Roman" panose="02020603050405020304" pitchFamily="18" charset="0"/>
                <a:cs typeface="Times New Roman" panose="02020603050405020304" pitchFamily="18" charset="0"/>
              </a:rPr>
              <a:t>upshear</a:t>
            </a:r>
            <a:r>
              <a:rPr lang="en-US" altLang="zh-TW" dirty="0">
                <a:latin typeface="Times New Roman" panose="02020603050405020304" pitchFamily="18" charset="0"/>
                <a:cs typeface="Times New Roman" panose="02020603050405020304" pitchFamily="18" charset="0"/>
              </a:rPr>
              <a:t>-left, albeit small, are present at -12 and -6h. </a:t>
            </a:r>
          </a:p>
          <a:p>
            <a:pPr algn="just"/>
            <a:endParaRPr lang="en-US" altLang="zh-TW" dirty="0">
              <a:latin typeface="Times New Roman" panose="02020603050405020304" pitchFamily="18" charset="0"/>
              <a:cs typeface="Times New Roman" panose="02020603050405020304" pitchFamily="18" charset="0"/>
            </a:endParaRPr>
          </a:p>
          <a:p>
            <a:pPr algn="just"/>
            <a:r>
              <a:rPr lang="en-US" altLang="zh-TW" dirty="0">
                <a:latin typeface="Times New Roman" panose="02020603050405020304" pitchFamily="18" charset="0"/>
                <a:cs typeface="Times New Roman" panose="02020603050405020304" pitchFamily="18" charset="0"/>
              </a:rPr>
              <a:t>At the onset of the intensity change period, RI TCs have as much as 8% greater 400-hPa relative humidity in the </a:t>
            </a:r>
            <a:r>
              <a:rPr lang="en-US" altLang="zh-TW" dirty="0" err="1">
                <a:latin typeface="Times New Roman" panose="02020603050405020304" pitchFamily="18" charset="0"/>
                <a:cs typeface="Times New Roman" panose="02020603050405020304" pitchFamily="18" charset="0"/>
              </a:rPr>
              <a:t>upshear</a:t>
            </a:r>
            <a:r>
              <a:rPr lang="en-US" altLang="zh-TW" dirty="0">
                <a:latin typeface="Times New Roman" panose="02020603050405020304" pitchFamily="18" charset="0"/>
                <a:cs typeface="Times New Roman" panose="02020603050405020304" pitchFamily="18" charset="0"/>
              </a:rPr>
              <a:t>-left quadrant (Fig. 13c). </a:t>
            </a:r>
          </a:p>
          <a:p>
            <a:pPr algn="just"/>
            <a:endParaRPr lang="en-US" altLang="zh-TW" dirty="0">
              <a:latin typeface="Times New Roman" panose="02020603050405020304" pitchFamily="18" charset="0"/>
              <a:cs typeface="Times New Roman" panose="02020603050405020304" pitchFamily="18" charset="0"/>
            </a:endParaRPr>
          </a:p>
          <a:p>
            <a:pPr algn="just"/>
            <a:r>
              <a:rPr lang="en-US" altLang="zh-TW" dirty="0">
                <a:latin typeface="Times New Roman" panose="02020603050405020304" pitchFamily="18" charset="0"/>
                <a:cs typeface="Times New Roman" panose="02020603050405020304" pitchFamily="18" charset="0"/>
              </a:rPr>
              <a:t>Subsequently, areas of significant positive relative humidity differences progress cyclonically downstream into the </a:t>
            </a:r>
            <a:r>
              <a:rPr lang="en-US" altLang="zh-TW" dirty="0" err="1">
                <a:latin typeface="Times New Roman" panose="02020603050405020304" pitchFamily="18" charset="0"/>
                <a:cs typeface="Times New Roman" panose="02020603050405020304" pitchFamily="18" charset="0"/>
              </a:rPr>
              <a:t>upshear</a:t>
            </a:r>
            <a:r>
              <a:rPr lang="en-US" altLang="zh-TW" dirty="0">
                <a:latin typeface="Times New Roman" panose="02020603050405020304" pitchFamily="18" charset="0"/>
                <a:cs typeface="Times New Roman" panose="02020603050405020304" pitchFamily="18" charset="0"/>
              </a:rPr>
              <a:t>-right quadrant and spread inward.</a:t>
            </a:r>
            <a:endParaRPr lang="zh-TW" altLang="en-US" dirty="0">
              <a:latin typeface="Times New Roman" panose="02020603050405020304" pitchFamily="18" charset="0"/>
              <a:cs typeface="Times New Roman" panose="02020603050405020304" pitchFamily="18" charset="0"/>
            </a:endParaRPr>
          </a:p>
        </p:txBody>
      </p:sp>
      <p:pic>
        <p:nvPicPr>
          <p:cNvPr id="4" name="圖片 3">
            <a:extLst>
              <a:ext uri="{FF2B5EF4-FFF2-40B4-BE49-F238E27FC236}">
                <a16:creationId xmlns:a16="http://schemas.microsoft.com/office/drawing/2014/main" id="{27CF7215-49DA-46A7-8BD1-1B980858729A}"/>
              </a:ext>
            </a:extLst>
          </p:cNvPr>
          <p:cNvPicPr>
            <a:picLocks noChangeAspect="1"/>
          </p:cNvPicPr>
          <p:nvPr/>
        </p:nvPicPr>
        <p:blipFill>
          <a:blip r:embed="rId3"/>
          <a:stretch>
            <a:fillRect/>
          </a:stretch>
        </p:blipFill>
        <p:spPr>
          <a:xfrm>
            <a:off x="198356" y="1421671"/>
            <a:ext cx="7605206" cy="4798800"/>
          </a:xfrm>
          <a:prstGeom prst="rect">
            <a:avLst/>
          </a:prstGeom>
        </p:spPr>
      </p:pic>
    </p:spTree>
    <p:extLst>
      <p:ext uri="{BB962C8B-B14F-4D97-AF65-F5344CB8AC3E}">
        <p14:creationId xmlns:p14="http://schemas.microsoft.com/office/powerpoint/2010/main" val="2956476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14F964-4CFC-4392-9FDC-0827452F9348}"/>
              </a:ext>
            </a:extLst>
          </p:cNvPr>
          <p:cNvSpPr>
            <a:spLocks noGrp="1"/>
          </p:cNvSpPr>
          <p:nvPr>
            <p:ph type="title"/>
          </p:nvPr>
        </p:nvSpPr>
        <p:spPr>
          <a:xfrm>
            <a:off x="181891" y="-314325"/>
            <a:ext cx="6980909" cy="1325563"/>
          </a:xfrm>
        </p:spPr>
        <p:txBody>
          <a:bodyPr/>
          <a:lstStyle/>
          <a:p>
            <a:r>
              <a:rPr lang="en-US" altLang="zh-TW" dirty="0">
                <a:latin typeface="Times New Roman" panose="02020603050405020304" pitchFamily="18" charset="0"/>
                <a:cs typeface="Times New Roman" panose="02020603050405020304" pitchFamily="18" charset="0"/>
              </a:rPr>
              <a:t>Results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03925988-7916-4778-B671-861860C0BB10}"/>
              </a:ext>
            </a:extLst>
          </p:cNvPr>
          <p:cNvSpPr>
            <a:spLocks noGrp="1"/>
          </p:cNvSpPr>
          <p:nvPr>
            <p:ph idx="1"/>
          </p:nvPr>
        </p:nvSpPr>
        <p:spPr>
          <a:xfrm>
            <a:off x="0" y="724006"/>
            <a:ext cx="11448439" cy="5799137"/>
          </a:xfrm>
        </p:spPr>
        <p:txBody>
          <a:bodyPr>
            <a:noAutofit/>
          </a:bodyPr>
          <a:lstStyle/>
          <a:p>
            <a:pPr marL="0" indent="0" algn="just">
              <a:lnSpc>
                <a:spcPct val="120000"/>
              </a:lnSpc>
              <a:buNone/>
            </a:pPr>
            <a:r>
              <a:rPr lang="en-US" altLang="zh-TW" sz="2400" dirty="0">
                <a:latin typeface="Times New Roman" panose="02020603050405020304" pitchFamily="18" charset="0"/>
                <a:cs typeface="Times New Roman" panose="02020603050405020304" pitchFamily="18" charset="0"/>
              </a:rPr>
              <a:t>INFRARED BRIGHTNESS TEMPERATURES(North Atlantic)</a:t>
            </a:r>
          </a:p>
          <a:p>
            <a:pPr marL="457200" indent="-457200" algn="just">
              <a:lnSpc>
                <a:spcPct val="120000"/>
              </a:lnSpc>
              <a:buAutoNum type="alphaLcPeriod"/>
            </a:pPr>
            <a:endParaRPr lang="zh-TW" altLang="en-US" sz="2200" b="1" dirty="0">
              <a:solidFill>
                <a:srgbClr val="FF0000"/>
              </a:solidFill>
              <a:latin typeface="Times New Roman" panose="02020603050405020304" pitchFamily="18" charset="0"/>
              <a:cs typeface="Times New Roman" panose="02020603050405020304" pitchFamily="18" charset="0"/>
            </a:endParaRPr>
          </a:p>
        </p:txBody>
      </p:sp>
      <p:pic>
        <p:nvPicPr>
          <p:cNvPr id="6" name="圖片 5">
            <a:extLst>
              <a:ext uri="{FF2B5EF4-FFF2-40B4-BE49-F238E27FC236}">
                <a16:creationId xmlns:a16="http://schemas.microsoft.com/office/drawing/2014/main" id="{009080F1-7521-465C-8E0F-C456A53ADC7B}"/>
              </a:ext>
            </a:extLst>
          </p:cNvPr>
          <p:cNvPicPr>
            <a:picLocks noChangeAspect="1"/>
          </p:cNvPicPr>
          <p:nvPr/>
        </p:nvPicPr>
        <p:blipFill>
          <a:blip r:embed="rId3"/>
          <a:stretch>
            <a:fillRect/>
          </a:stretch>
        </p:blipFill>
        <p:spPr>
          <a:xfrm>
            <a:off x="0" y="1335194"/>
            <a:ext cx="7591671" cy="4798800"/>
          </a:xfrm>
          <a:prstGeom prst="rect">
            <a:avLst/>
          </a:prstGeom>
        </p:spPr>
      </p:pic>
      <p:sp>
        <p:nvSpPr>
          <p:cNvPr id="7" name="矩形 6">
            <a:extLst>
              <a:ext uri="{FF2B5EF4-FFF2-40B4-BE49-F238E27FC236}">
                <a16:creationId xmlns:a16="http://schemas.microsoft.com/office/drawing/2014/main" id="{C50B26A5-6BD4-4D8E-AB7D-DD9C85C67E55}"/>
              </a:ext>
            </a:extLst>
          </p:cNvPr>
          <p:cNvSpPr/>
          <p:nvPr/>
        </p:nvSpPr>
        <p:spPr>
          <a:xfrm>
            <a:off x="7591671" y="1138535"/>
            <a:ext cx="4352679" cy="5078313"/>
          </a:xfrm>
          <a:prstGeom prst="rect">
            <a:avLst/>
          </a:prstGeom>
        </p:spPr>
        <p:txBody>
          <a:bodyPr wrap="square">
            <a:spAutoFit/>
          </a:bodyPr>
          <a:lstStyle/>
          <a:p>
            <a:pPr algn="just"/>
            <a:r>
              <a:rPr lang="en-US" altLang="zh-TW" dirty="0">
                <a:latin typeface="Times New Roman" panose="02020603050405020304" pitchFamily="18" charset="0"/>
                <a:cs typeface="Times New Roman" panose="02020603050405020304" pitchFamily="18" charset="0"/>
              </a:rPr>
              <a:t>The analysis above is complemented with an analysis of differences in convective characteristics between RI and SI TCs using composites of IR brightness temperatures</a:t>
            </a:r>
          </a:p>
          <a:p>
            <a:pPr algn="just"/>
            <a:endParaRPr lang="en-US" altLang="zh-TW" dirty="0">
              <a:latin typeface="Times New Roman" panose="02020603050405020304" pitchFamily="18" charset="0"/>
              <a:cs typeface="Times New Roman" panose="02020603050405020304" pitchFamily="18" charset="0"/>
            </a:endParaRPr>
          </a:p>
          <a:p>
            <a:pPr algn="just"/>
            <a:r>
              <a:rPr lang="en-US" altLang="zh-TW" dirty="0">
                <a:latin typeface="Times New Roman" panose="02020603050405020304" pitchFamily="18" charset="0"/>
                <a:cs typeface="Times New Roman" panose="02020603050405020304" pitchFamily="18" charset="0"/>
              </a:rPr>
              <a:t>At -12 h, the </a:t>
            </a:r>
            <a:r>
              <a:rPr lang="en-US" altLang="zh-TW" b="1" dirty="0">
                <a:solidFill>
                  <a:srgbClr val="FF0000"/>
                </a:solidFill>
                <a:latin typeface="Times New Roman" panose="02020603050405020304" pitchFamily="18" charset="0"/>
                <a:cs typeface="Times New Roman" panose="02020603050405020304" pitchFamily="18" charset="0"/>
              </a:rPr>
              <a:t>deepest convection </a:t>
            </a:r>
            <a:r>
              <a:rPr lang="en-US" altLang="zh-TW" dirty="0">
                <a:latin typeface="Times New Roman" panose="02020603050405020304" pitchFamily="18" charset="0"/>
                <a:cs typeface="Times New Roman" panose="02020603050405020304" pitchFamily="18" charset="0"/>
              </a:rPr>
              <a:t>(coldest IR brightness temperatures) </a:t>
            </a:r>
            <a:r>
              <a:rPr lang="en-US" altLang="zh-TW" b="1" dirty="0">
                <a:solidFill>
                  <a:srgbClr val="FF0000"/>
                </a:solidFill>
                <a:latin typeface="Times New Roman" panose="02020603050405020304" pitchFamily="18" charset="0"/>
                <a:cs typeface="Times New Roman" panose="02020603050405020304" pitchFamily="18" charset="0"/>
              </a:rPr>
              <a:t>occurs </a:t>
            </a:r>
            <a:r>
              <a:rPr lang="en-US" altLang="zh-TW" b="1" dirty="0" err="1">
                <a:solidFill>
                  <a:srgbClr val="FF0000"/>
                </a:solidFill>
                <a:latin typeface="Times New Roman" panose="02020603050405020304" pitchFamily="18" charset="0"/>
                <a:cs typeface="Times New Roman" panose="02020603050405020304" pitchFamily="18" charset="0"/>
              </a:rPr>
              <a:t>downshear</a:t>
            </a:r>
            <a:r>
              <a:rPr lang="en-US" altLang="zh-TW" b="1" dirty="0">
                <a:solidFill>
                  <a:srgbClr val="FF0000"/>
                </a:solidFill>
                <a:latin typeface="Times New Roman" panose="02020603050405020304" pitchFamily="18" charset="0"/>
                <a:cs typeface="Times New Roman" panose="02020603050405020304" pitchFamily="18" charset="0"/>
              </a:rPr>
              <a:t> of the TC center for both RI and SI TCs</a:t>
            </a:r>
            <a:r>
              <a:rPr lang="en-US" altLang="zh-TW" b="1"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.This pronounced </a:t>
            </a:r>
            <a:r>
              <a:rPr lang="en-US" altLang="zh-TW" b="1" dirty="0">
                <a:solidFill>
                  <a:srgbClr val="FF0000"/>
                </a:solidFill>
                <a:latin typeface="Times New Roman" panose="02020603050405020304" pitchFamily="18" charset="0"/>
                <a:cs typeface="Times New Roman" panose="02020603050405020304" pitchFamily="18" charset="0"/>
              </a:rPr>
              <a:t>convective asymmetry</a:t>
            </a:r>
            <a:r>
              <a:rPr lang="en-US" altLang="zh-TW" dirty="0">
                <a:solidFill>
                  <a:srgbClr val="FF0000"/>
                </a:solidFill>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in the composite mean </a:t>
            </a:r>
            <a:r>
              <a:rPr lang="en-US" altLang="zh-TW" b="1" dirty="0">
                <a:solidFill>
                  <a:srgbClr val="FF0000"/>
                </a:solidFill>
                <a:latin typeface="Times New Roman" panose="02020603050405020304" pitchFamily="18" charset="0"/>
                <a:cs typeface="Times New Roman" panose="02020603050405020304" pitchFamily="18" charset="0"/>
              </a:rPr>
              <a:t>is consistent with the effects of vertical wind shear</a:t>
            </a:r>
            <a:r>
              <a:rPr lang="en-US" altLang="zh-TW" dirty="0">
                <a:solidFill>
                  <a:srgbClr val="FF0000"/>
                </a:solidFill>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on the TC convective structure.</a:t>
            </a:r>
          </a:p>
          <a:p>
            <a:pPr algn="just"/>
            <a:endParaRPr lang="en-US" altLang="zh-TW" dirty="0">
              <a:latin typeface="Times New Roman" panose="02020603050405020304" pitchFamily="18" charset="0"/>
              <a:cs typeface="Times New Roman" panose="02020603050405020304" pitchFamily="18" charset="0"/>
            </a:endParaRPr>
          </a:p>
          <a:p>
            <a:pPr algn="just"/>
            <a:r>
              <a:rPr lang="en-US" altLang="zh-TW" dirty="0">
                <a:latin typeface="Times New Roman" panose="02020603050405020304" pitchFamily="18" charset="0"/>
                <a:cs typeface="Times New Roman" panose="02020603050405020304" pitchFamily="18" charset="0"/>
              </a:rPr>
              <a:t>At -12 and -6 h, </a:t>
            </a:r>
            <a:r>
              <a:rPr lang="en-US" altLang="zh-TW" b="1" dirty="0">
                <a:solidFill>
                  <a:srgbClr val="FF0000"/>
                </a:solidFill>
                <a:latin typeface="Times New Roman" panose="02020603050405020304" pitchFamily="18" charset="0"/>
                <a:cs typeface="Times New Roman" panose="02020603050405020304" pitchFamily="18" charset="0"/>
              </a:rPr>
              <a:t>an area of significant, negative IR brightness temperature differences</a:t>
            </a:r>
            <a:r>
              <a:rPr lang="en-US" altLang="zh-TW" dirty="0">
                <a:latin typeface="Times New Roman" panose="02020603050405020304" pitchFamily="18" charset="0"/>
                <a:cs typeface="Times New Roman" panose="02020603050405020304" pitchFamily="18" charset="0"/>
              </a:rPr>
              <a:t>, approximately 10-K colder cloud tops in RI TCs, is present in the </a:t>
            </a:r>
            <a:r>
              <a:rPr lang="en-US" altLang="zh-TW" b="1" dirty="0" err="1">
                <a:solidFill>
                  <a:srgbClr val="FF0000"/>
                </a:solidFill>
                <a:latin typeface="Times New Roman" panose="02020603050405020304" pitchFamily="18" charset="0"/>
                <a:cs typeface="Times New Roman" panose="02020603050405020304" pitchFamily="18" charset="0"/>
              </a:rPr>
              <a:t>upshear</a:t>
            </a:r>
            <a:r>
              <a:rPr lang="en-US" altLang="zh-TW" b="1" dirty="0">
                <a:solidFill>
                  <a:srgbClr val="FF0000"/>
                </a:solidFill>
                <a:latin typeface="Times New Roman" panose="02020603050405020304" pitchFamily="18" charset="0"/>
                <a:cs typeface="Times New Roman" panose="02020603050405020304" pitchFamily="18" charset="0"/>
              </a:rPr>
              <a:t>-left</a:t>
            </a:r>
            <a:r>
              <a:rPr lang="en-US" altLang="zh-TW" dirty="0">
                <a:latin typeface="Times New Roman" panose="02020603050405020304" pitchFamily="18" charset="0"/>
                <a:cs typeface="Times New Roman" panose="02020603050405020304" pitchFamily="18" charset="0"/>
              </a:rPr>
              <a:t> quadrant.</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2267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14F964-4CFC-4392-9FDC-0827452F9348}"/>
              </a:ext>
            </a:extLst>
          </p:cNvPr>
          <p:cNvSpPr>
            <a:spLocks noGrp="1"/>
          </p:cNvSpPr>
          <p:nvPr>
            <p:ph type="title"/>
          </p:nvPr>
        </p:nvSpPr>
        <p:spPr>
          <a:xfrm>
            <a:off x="181891" y="-314325"/>
            <a:ext cx="6980909" cy="1325563"/>
          </a:xfrm>
        </p:spPr>
        <p:txBody>
          <a:bodyPr/>
          <a:lstStyle/>
          <a:p>
            <a:r>
              <a:rPr lang="en-US" altLang="zh-TW" dirty="0">
                <a:latin typeface="Times New Roman" panose="02020603050405020304" pitchFamily="18" charset="0"/>
                <a:cs typeface="Times New Roman" panose="02020603050405020304" pitchFamily="18" charset="0"/>
              </a:rPr>
              <a:t>Results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03925988-7916-4778-B671-861860C0BB10}"/>
              </a:ext>
            </a:extLst>
          </p:cNvPr>
          <p:cNvSpPr>
            <a:spLocks noGrp="1"/>
          </p:cNvSpPr>
          <p:nvPr>
            <p:ph idx="1"/>
          </p:nvPr>
        </p:nvSpPr>
        <p:spPr>
          <a:xfrm>
            <a:off x="0" y="724006"/>
            <a:ext cx="11448439" cy="5799137"/>
          </a:xfrm>
        </p:spPr>
        <p:txBody>
          <a:bodyPr>
            <a:noAutofit/>
          </a:bodyPr>
          <a:lstStyle/>
          <a:p>
            <a:pPr marL="0" indent="0" algn="just">
              <a:lnSpc>
                <a:spcPct val="120000"/>
              </a:lnSpc>
              <a:buNone/>
            </a:pPr>
            <a:r>
              <a:rPr lang="en-US" altLang="zh-TW" sz="2400" dirty="0">
                <a:latin typeface="Times New Roman" panose="02020603050405020304" pitchFamily="18" charset="0"/>
                <a:cs typeface="Times New Roman" panose="02020603050405020304" pitchFamily="18" charset="0"/>
              </a:rPr>
              <a:t>INFRARED BRIGHTNESS TEMPERATURES(North Atlantic)</a:t>
            </a:r>
          </a:p>
          <a:p>
            <a:pPr marL="457200" indent="-457200" algn="just">
              <a:lnSpc>
                <a:spcPct val="120000"/>
              </a:lnSpc>
              <a:buAutoNum type="alphaLcPeriod"/>
            </a:pPr>
            <a:endParaRPr lang="zh-TW" altLang="en-US" sz="2200" b="1" dirty="0">
              <a:solidFill>
                <a:srgbClr val="FF0000"/>
              </a:solidFill>
              <a:latin typeface="Times New Roman" panose="02020603050405020304" pitchFamily="18" charset="0"/>
              <a:cs typeface="Times New Roman" panose="02020603050405020304" pitchFamily="18" charset="0"/>
            </a:endParaRPr>
          </a:p>
        </p:txBody>
      </p:sp>
      <p:pic>
        <p:nvPicPr>
          <p:cNvPr id="6" name="圖片 5">
            <a:extLst>
              <a:ext uri="{FF2B5EF4-FFF2-40B4-BE49-F238E27FC236}">
                <a16:creationId xmlns:a16="http://schemas.microsoft.com/office/drawing/2014/main" id="{009080F1-7521-465C-8E0F-C456A53ADC7B}"/>
              </a:ext>
            </a:extLst>
          </p:cNvPr>
          <p:cNvPicPr>
            <a:picLocks noChangeAspect="1"/>
          </p:cNvPicPr>
          <p:nvPr/>
        </p:nvPicPr>
        <p:blipFill>
          <a:blip r:embed="rId3"/>
          <a:stretch>
            <a:fillRect/>
          </a:stretch>
        </p:blipFill>
        <p:spPr>
          <a:xfrm>
            <a:off x="0" y="1335194"/>
            <a:ext cx="7591671" cy="4798800"/>
          </a:xfrm>
          <a:prstGeom prst="rect">
            <a:avLst/>
          </a:prstGeom>
        </p:spPr>
      </p:pic>
      <p:sp>
        <p:nvSpPr>
          <p:cNvPr id="7" name="矩形 6">
            <a:extLst>
              <a:ext uri="{FF2B5EF4-FFF2-40B4-BE49-F238E27FC236}">
                <a16:creationId xmlns:a16="http://schemas.microsoft.com/office/drawing/2014/main" id="{C50B26A5-6BD4-4D8E-AB7D-DD9C85C67E55}"/>
              </a:ext>
            </a:extLst>
          </p:cNvPr>
          <p:cNvSpPr/>
          <p:nvPr/>
        </p:nvSpPr>
        <p:spPr>
          <a:xfrm>
            <a:off x="7591671" y="1499915"/>
            <a:ext cx="4352679" cy="4247317"/>
          </a:xfrm>
          <a:prstGeom prst="rect">
            <a:avLst/>
          </a:prstGeom>
        </p:spPr>
        <p:txBody>
          <a:bodyPr wrap="square">
            <a:spAutoFit/>
          </a:bodyPr>
          <a:lstStyle/>
          <a:p>
            <a:pPr algn="just"/>
            <a:r>
              <a:rPr lang="en-US" altLang="zh-TW" dirty="0">
                <a:latin typeface="Times New Roman" panose="02020603050405020304" pitchFamily="18" charset="0"/>
                <a:cs typeface="Times New Roman" panose="02020603050405020304" pitchFamily="18" charset="0"/>
              </a:rPr>
              <a:t>After 0 h, the </a:t>
            </a:r>
            <a:r>
              <a:rPr lang="en-US" altLang="zh-TW" dirty="0" err="1">
                <a:latin typeface="Times New Roman" panose="02020603050405020304" pitchFamily="18" charset="0"/>
                <a:cs typeface="Times New Roman" panose="02020603050405020304" pitchFamily="18" charset="0"/>
              </a:rPr>
              <a:t>upshear</a:t>
            </a:r>
            <a:r>
              <a:rPr lang="en-US" altLang="zh-TW" dirty="0">
                <a:latin typeface="Times New Roman" panose="02020603050405020304" pitchFamily="18" charset="0"/>
                <a:cs typeface="Times New Roman" panose="02020603050405020304" pitchFamily="18" charset="0"/>
              </a:rPr>
              <a:t> expansion and subsequent amplification of negative IR brightness temperature differences are indicative of </a:t>
            </a:r>
            <a:r>
              <a:rPr lang="en-US" altLang="zh-TW" b="1" dirty="0">
                <a:solidFill>
                  <a:srgbClr val="FF0000"/>
                </a:solidFill>
                <a:latin typeface="Times New Roman" panose="02020603050405020304" pitchFamily="18" charset="0"/>
                <a:cs typeface="Times New Roman" panose="02020603050405020304" pitchFamily="18" charset="0"/>
              </a:rPr>
              <a:t>increasing azimuthal symmetry of deeper convection in RI TCs</a:t>
            </a:r>
            <a:r>
              <a:rPr lang="en-US" altLang="zh-TW" dirty="0">
                <a:latin typeface="Times New Roman" panose="02020603050405020304" pitchFamily="18" charset="0"/>
                <a:cs typeface="Times New Roman" panose="02020603050405020304" pitchFamily="18" charset="0"/>
              </a:rPr>
              <a:t>.</a:t>
            </a:r>
          </a:p>
          <a:p>
            <a:pPr algn="just"/>
            <a:endParaRPr lang="en-US" altLang="zh-TW" dirty="0">
              <a:latin typeface="Times New Roman" panose="02020603050405020304" pitchFamily="18" charset="0"/>
              <a:cs typeface="Times New Roman" panose="02020603050405020304" pitchFamily="18" charset="0"/>
            </a:endParaRPr>
          </a:p>
          <a:p>
            <a:pPr algn="just"/>
            <a:r>
              <a:rPr lang="en-US" altLang="zh-TW" dirty="0">
                <a:latin typeface="Times New Roman" panose="02020603050405020304" pitchFamily="18" charset="0"/>
                <a:cs typeface="Times New Roman" panose="02020603050405020304" pitchFamily="18" charset="0"/>
              </a:rPr>
              <a:t>These IR brightness temperature differences are in agreement with previous studies that related an increase </a:t>
            </a:r>
            <a:r>
              <a:rPr lang="en-US" altLang="zh-TW" b="1" dirty="0">
                <a:solidFill>
                  <a:srgbClr val="FF0000"/>
                </a:solidFill>
                <a:latin typeface="Times New Roman" panose="02020603050405020304" pitchFamily="18" charset="0"/>
                <a:cs typeface="Times New Roman" panose="02020603050405020304" pitchFamily="18" charset="0"/>
              </a:rPr>
              <a:t>in azimuthal coverage of precipitation to greater rates of intensification, including RI </a:t>
            </a:r>
            <a:r>
              <a:rPr lang="en-US" altLang="zh-TW" dirty="0">
                <a:latin typeface="Times New Roman" panose="02020603050405020304" pitchFamily="18" charset="0"/>
                <a:cs typeface="Times New Roman" panose="02020603050405020304" pitchFamily="18" charset="0"/>
              </a:rPr>
              <a:t>(e.g., </a:t>
            </a:r>
            <a:r>
              <a:rPr lang="en-US" altLang="zh-TW" dirty="0" err="1">
                <a:latin typeface="Times New Roman" panose="02020603050405020304" pitchFamily="18" charset="0"/>
                <a:cs typeface="Times New Roman" panose="02020603050405020304" pitchFamily="18" charset="0"/>
              </a:rPr>
              <a:t>Zagrodnik</a:t>
            </a:r>
            <a:r>
              <a:rPr lang="en-US" altLang="zh-TW" dirty="0">
                <a:latin typeface="Times New Roman" panose="02020603050405020304" pitchFamily="18" charset="0"/>
                <a:cs typeface="Times New Roman" panose="02020603050405020304" pitchFamily="18" charset="0"/>
              </a:rPr>
              <a:t> and Jiang 2014; </a:t>
            </a:r>
            <a:r>
              <a:rPr lang="en-US" altLang="zh-TW" dirty="0" err="1">
                <a:latin typeface="Times New Roman" panose="02020603050405020304" pitchFamily="18" charset="0"/>
                <a:cs typeface="Times New Roman" panose="02020603050405020304" pitchFamily="18" charset="0"/>
              </a:rPr>
              <a:t>Alvey</a:t>
            </a:r>
            <a:r>
              <a:rPr lang="en-US" altLang="zh-TW" dirty="0">
                <a:latin typeface="Times New Roman" panose="02020603050405020304" pitchFamily="18" charset="0"/>
                <a:cs typeface="Times New Roman" panose="02020603050405020304" pitchFamily="18" charset="0"/>
              </a:rPr>
              <a:t> et al. 2015; Kaplan et al. 2015; Tao and Jiang 2015; Rios-Berrios and Torn 2017; Tao et al. 2017; Fischer et al. 2018; </a:t>
            </a:r>
            <a:r>
              <a:rPr lang="en-US" altLang="zh-TW" dirty="0" err="1">
                <a:latin typeface="Times New Roman" panose="02020603050405020304" pitchFamily="18" charset="0"/>
                <a:cs typeface="Times New Roman" panose="02020603050405020304" pitchFamily="18" charset="0"/>
              </a:rPr>
              <a:t>Alvey</a:t>
            </a:r>
            <a:r>
              <a:rPr lang="en-US" altLang="zh-TW" dirty="0">
                <a:latin typeface="Times New Roman" panose="02020603050405020304" pitchFamily="18" charset="0"/>
                <a:cs typeface="Times New Roman" panose="02020603050405020304" pitchFamily="18" charset="0"/>
              </a:rPr>
              <a:t> et al. 2020).</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0157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14F964-4CFC-4392-9FDC-0827452F9348}"/>
              </a:ext>
            </a:extLst>
          </p:cNvPr>
          <p:cNvSpPr>
            <a:spLocks noGrp="1"/>
          </p:cNvSpPr>
          <p:nvPr>
            <p:ph type="title"/>
          </p:nvPr>
        </p:nvSpPr>
        <p:spPr>
          <a:xfrm>
            <a:off x="181891" y="-314325"/>
            <a:ext cx="6980909" cy="1325563"/>
          </a:xfrm>
        </p:spPr>
        <p:txBody>
          <a:bodyPr/>
          <a:lstStyle/>
          <a:p>
            <a:r>
              <a:rPr lang="en-US" altLang="zh-TW" dirty="0">
                <a:latin typeface="Times New Roman" panose="02020603050405020304" pitchFamily="18" charset="0"/>
                <a:cs typeface="Times New Roman" panose="02020603050405020304" pitchFamily="18" charset="0"/>
              </a:rPr>
              <a:t>Results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03925988-7916-4778-B671-861860C0BB10}"/>
              </a:ext>
            </a:extLst>
          </p:cNvPr>
          <p:cNvSpPr>
            <a:spLocks noGrp="1"/>
          </p:cNvSpPr>
          <p:nvPr>
            <p:ph idx="1"/>
          </p:nvPr>
        </p:nvSpPr>
        <p:spPr>
          <a:xfrm>
            <a:off x="0" y="724006"/>
            <a:ext cx="11448439" cy="5799137"/>
          </a:xfrm>
        </p:spPr>
        <p:txBody>
          <a:bodyPr>
            <a:noAutofit/>
          </a:bodyPr>
          <a:lstStyle/>
          <a:p>
            <a:pPr marL="0" indent="0" algn="just">
              <a:lnSpc>
                <a:spcPct val="120000"/>
              </a:lnSpc>
              <a:buNone/>
            </a:pPr>
            <a:r>
              <a:rPr lang="en-US" altLang="zh-TW" sz="2400" dirty="0">
                <a:latin typeface="Times New Roman" panose="02020603050405020304" pitchFamily="18" charset="0"/>
                <a:cs typeface="Times New Roman" panose="02020603050405020304" pitchFamily="18" charset="0"/>
              </a:rPr>
              <a:t>INFRARED BRIGHTNESS TEMPERATURES(western North Pacific)</a:t>
            </a:r>
          </a:p>
          <a:p>
            <a:pPr marL="457200" indent="-457200" algn="just">
              <a:lnSpc>
                <a:spcPct val="120000"/>
              </a:lnSpc>
              <a:buAutoNum type="alphaLcPeriod"/>
            </a:pPr>
            <a:endParaRPr lang="zh-TW" altLang="en-US" sz="2200" b="1" dirty="0">
              <a:solidFill>
                <a:srgbClr val="FF0000"/>
              </a:solidFill>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C50B26A5-6BD4-4D8E-AB7D-DD9C85C67E55}"/>
              </a:ext>
            </a:extLst>
          </p:cNvPr>
          <p:cNvSpPr/>
          <p:nvPr/>
        </p:nvSpPr>
        <p:spPr>
          <a:xfrm>
            <a:off x="7591671" y="1499915"/>
            <a:ext cx="4352679" cy="4801314"/>
          </a:xfrm>
          <a:prstGeom prst="rect">
            <a:avLst/>
          </a:prstGeom>
        </p:spPr>
        <p:txBody>
          <a:bodyPr wrap="square">
            <a:spAutoFit/>
          </a:bodyPr>
          <a:lstStyle/>
          <a:p>
            <a:pPr algn="just"/>
            <a:r>
              <a:rPr lang="en-US" altLang="zh-TW" dirty="0">
                <a:latin typeface="Times New Roman" panose="02020603050405020304" pitchFamily="18" charset="0"/>
                <a:cs typeface="Times New Roman" panose="02020603050405020304" pitchFamily="18" charset="0"/>
              </a:rPr>
              <a:t>A comparison of IR brightness temperatures reveals significant differences in convective intensity between RI and SI TCs .</a:t>
            </a:r>
          </a:p>
          <a:p>
            <a:pPr algn="just"/>
            <a:endParaRPr lang="en-US" altLang="zh-TW" dirty="0">
              <a:latin typeface="Times New Roman" panose="02020603050405020304" pitchFamily="18" charset="0"/>
              <a:cs typeface="Times New Roman" panose="02020603050405020304" pitchFamily="18" charset="0"/>
            </a:endParaRPr>
          </a:p>
          <a:p>
            <a:pPr algn="just"/>
            <a:r>
              <a:rPr lang="en-US" altLang="zh-TW" b="1" dirty="0">
                <a:solidFill>
                  <a:srgbClr val="FF0000"/>
                </a:solidFill>
                <a:latin typeface="Times New Roman" panose="02020603050405020304" pitchFamily="18" charset="0"/>
                <a:cs typeface="Times New Roman" panose="02020603050405020304" pitchFamily="18" charset="0"/>
              </a:rPr>
              <a:t>At -12 h, </a:t>
            </a:r>
            <a:r>
              <a:rPr lang="en-US" altLang="zh-TW" dirty="0">
                <a:latin typeface="Times New Roman" panose="02020603050405020304" pitchFamily="18" charset="0"/>
                <a:cs typeface="Times New Roman" panose="02020603050405020304" pitchFamily="18" charset="0"/>
              </a:rPr>
              <a:t>an area of &gt;10 K lower IR brightness temperatures, indicative of colder tops in RI TCs, is </a:t>
            </a:r>
            <a:r>
              <a:rPr lang="en-US" altLang="zh-TW" b="1" dirty="0">
                <a:solidFill>
                  <a:srgbClr val="FF0000"/>
                </a:solidFill>
                <a:latin typeface="Times New Roman" panose="02020603050405020304" pitchFamily="18" charset="0"/>
                <a:cs typeface="Times New Roman" panose="02020603050405020304" pitchFamily="18" charset="0"/>
              </a:rPr>
              <a:t>generally present to the left of shear and </a:t>
            </a:r>
            <a:r>
              <a:rPr lang="en-US" altLang="zh-TW" b="1" dirty="0" err="1">
                <a:solidFill>
                  <a:srgbClr val="FF0000"/>
                </a:solidFill>
                <a:latin typeface="Times New Roman" panose="02020603050405020304" pitchFamily="18" charset="0"/>
                <a:cs typeface="Times New Roman" panose="02020603050405020304" pitchFamily="18" charset="0"/>
              </a:rPr>
              <a:t>upshear</a:t>
            </a:r>
            <a:r>
              <a:rPr lang="en-US" altLang="zh-TW" b="1" dirty="0">
                <a:solidFill>
                  <a:srgbClr val="FF0000"/>
                </a:solidFill>
                <a:latin typeface="Times New Roman" panose="02020603050405020304" pitchFamily="18" charset="0"/>
                <a:cs typeface="Times New Roman" panose="02020603050405020304" pitchFamily="18" charset="0"/>
              </a:rPr>
              <a:t> within 200 km. </a:t>
            </a:r>
          </a:p>
          <a:p>
            <a:pPr algn="just"/>
            <a:endParaRPr lang="en-US" altLang="zh-TW" dirty="0">
              <a:latin typeface="Times New Roman" panose="02020603050405020304" pitchFamily="18" charset="0"/>
              <a:cs typeface="Times New Roman" panose="02020603050405020304" pitchFamily="18" charset="0"/>
            </a:endParaRPr>
          </a:p>
          <a:p>
            <a:pPr algn="just"/>
            <a:r>
              <a:rPr lang="en-US" altLang="zh-TW" b="1" dirty="0">
                <a:solidFill>
                  <a:srgbClr val="FF0000"/>
                </a:solidFill>
                <a:latin typeface="Times New Roman" panose="02020603050405020304" pitchFamily="18" charset="0"/>
                <a:cs typeface="Times New Roman" panose="02020603050405020304" pitchFamily="18" charset="0"/>
              </a:rPr>
              <a:t>From -12 to 0 h</a:t>
            </a:r>
            <a:r>
              <a:rPr lang="en-US" altLang="zh-TW" dirty="0">
                <a:latin typeface="Times New Roman" panose="02020603050405020304" pitchFamily="18" charset="0"/>
                <a:cs typeface="Times New Roman" panose="02020603050405020304" pitchFamily="18" charset="0"/>
              </a:rPr>
              <a:t>, this area of colder cloud tops is most prominent in the </a:t>
            </a:r>
            <a:r>
              <a:rPr lang="en-US" altLang="zh-TW" b="1" dirty="0">
                <a:solidFill>
                  <a:srgbClr val="FF0000"/>
                </a:solidFill>
                <a:latin typeface="Times New Roman" panose="02020603050405020304" pitchFamily="18" charset="0"/>
                <a:cs typeface="Times New Roman" panose="02020603050405020304" pitchFamily="18" charset="0"/>
              </a:rPr>
              <a:t>inner-core region of the </a:t>
            </a:r>
            <a:r>
              <a:rPr lang="en-US" altLang="zh-TW" b="1" dirty="0" err="1">
                <a:solidFill>
                  <a:srgbClr val="FF0000"/>
                </a:solidFill>
                <a:latin typeface="Times New Roman" panose="02020603050405020304" pitchFamily="18" charset="0"/>
                <a:cs typeface="Times New Roman" panose="02020603050405020304" pitchFamily="18" charset="0"/>
              </a:rPr>
              <a:t>upshear</a:t>
            </a:r>
            <a:r>
              <a:rPr lang="en-US" altLang="zh-TW" b="1" dirty="0">
                <a:solidFill>
                  <a:srgbClr val="FF0000"/>
                </a:solidFill>
                <a:latin typeface="Times New Roman" panose="02020603050405020304" pitchFamily="18" charset="0"/>
                <a:cs typeface="Times New Roman" panose="02020603050405020304" pitchFamily="18" charset="0"/>
              </a:rPr>
              <a:t>-left quadrant</a:t>
            </a:r>
            <a:r>
              <a:rPr lang="en-US" altLang="zh-TW" dirty="0">
                <a:latin typeface="Times New Roman" panose="02020603050405020304" pitchFamily="18" charset="0"/>
                <a:cs typeface="Times New Roman" panose="02020603050405020304" pitchFamily="18" charset="0"/>
              </a:rPr>
              <a:t>. Significantly lower brightness temperatures in RI TCs are collocated with the composite mean convective maximum at 0 h, reflecting higher initial intensities of RI TCs relative to SI TCs in this basin.</a:t>
            </a:r>
            <a:endParaRPr lang="zh-TW" altLang="en-US" dirty="0">
              <a:latin typeface="Times New Roman" panose="02020603050405020304" pitchFamily="18" charset="0"/>
              <a:cs typeface="Times New Roman" panose="02020603050405020304" pitchFamily="18" charset="0"/>
            </a:endParaRPr>
          </a:p>
        </p:txBody>
      </p:sp>
      <p:pic>
        <p:nvPicPr>
          <p:cNvPr id="8" name="圖片 7">
            <a:extLst>
              <a:ext uri="{FF2B5EF4-FFF2-40B4-BE49-F238E27FC236}">
                <a16:creationId xmlns:a16="http://schemas.microsoft.com/office/drawing/2014/main" id="{AA5199E2-9E48-485C-8FE5-39BBE09C1D7B}"/>
              </a:ext>
            </a:extLst>
          </p:cNvPr>
          <p:cNvPicPr>
            <a:picLocks noChangeAspect="1"/>
          </p:cNvPicPr>
          <p:nvPr/>
        </p:nvPicPr>
        <p:blipFill>
          <a:blip r:embed="rId3"/>
          <a:stretch>
            <a:fillRect/>
          </a:stretch>
        </p:blipFill>
        <p:spPr>
          <a:xfrm>
            <a:off x="11941" y="1335194"/>
            <a:ext cx="7579730" cy="4798800"/>
          </a:xfrm>
          <a:prstGeom prst="rect">
            <a:avLst/>
          </a:prstGeom>
        </p:spPr>
      </p:pic>
    </p:spTree>
    <p:extLst>
      <p:ext uri="{BB962C8B-B14F-4D97-AF65-F5344CB8AC3E}">
        <p14:creationId xmlns:p14="http://schemas.microsoft.com/office/powerpoint/2010/main" val="1161592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78AF8FD-944B-49A2-B87D-AAA42D91E6CC}"/>
              </a:ext>
            </a:extLst>
          </p:cNvPr>
          <p:cNvSpPr/>
          <p:nvPr/>
        </p:nvSpPr>
        <p:spPr>
          <a:xfrm>
            <a:off x="4209333" y="2967335"/>
            <a:ext cx="3773341" cy="923330"/>
          </a:xfrm>
          <a:prstGeom prst="rect">
            <a:avLst/>
          </a:prstGeom>
          <a:noFill/>
          <a:ln>
            <a:noFill/>
          </a:ln>
        </p:spPr>
        <p:txBody>
          <a:bodyPr wrap="none" lIns="91440" tIns="45720" rIns="91440" bIns="45720">
            <a:spAutoFit/>
          </a:bodyPr>
          <a:lstStyle/>
          <a:p>
            <a:pPr algn="ctr"/>
            <a:r>
              <a:rPr lang="en-US" altLang="zh-TW" sz="5400" b="1" dirty="0">
                <a:ln w="22225">
                  <a:solidFill>
                    <a:srgbClr val="00B0F0"/>
                  </a:solidFill>
                  <a:prstDash val="solid"/>
                </a:ln>
                <a:solidFill>
                  <a:srgbClr val="00B0F0"/>
                </a:solidFill>
              </a:rPr>
              <a:t>Introduction</a:t>
            </a:r>
          </a:p>
        </p:txBody>
      </p:sp>
      <p:sp>
        <p:nvSpPr>
          <p:cNvPr id="5" name="矩形 4">
            <a:extLst>
              <a:ext uri="{FF2B5EF4-FFF2-40B4-BE49-F238E27FC236}">
                <a16:creationId xmlns:a16="http://schemas.microsoft.com/office/drawing/2014/main" id="{B3A66F6B-A71C-4DAC-8A50-9DBE5D0103B5}"/>
              </a:ext>
            </a:extLst>
          </p:cNvPr>
          <p:cNvSpPr/>
          <p:nvPr/>
        </p:nvSpPr>
        <p:spPr>
          <a:xfrm>
            <a:off x="0" y="0"/>
            <a:ext cx="12192000" cy="6858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Tree>
    <p:extLst>
      <p:ext uri="{BB962C8B-B14F-4D97-AF65-F5344CB8AC3E}">
        <p14:creationId xmlns:p14="http://schemas.microsoft.com/office/powerpoint/2010/main" val="3728516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14F964-4CFC-4392-9FDC-0827452F9348}"/>
              </a:ext>
            </a:extLst>
          </p:cNvPr>
          <p:cNvSpPr>
            <a:spLocks noGrp="1"/>
          </p:cNvSpPr>
          <p:nvPr>
            <p:ph type="title"/>
          </p:nvPr>
        </p:nvSpPr>
        <p:spPr>
          <a:xfrm>
            <a:off x="181891" y="-314325"/>
            <a:ext cx="6980909" cy="1325563"/>
          </a:xfrm>
        </p:spPr>
        <p:txBody>
          <a:bodyPr/>
          <a:lstStyle/>
          <a:p>
            <a:r>
              <a:rPr lang="en-US" altLang="zh-TW" dirty="0">
                <a:latin typeface="Times New Roman" panose="02020603050405020304" pitchFamily="18" charset="0"/>
                <a:cs typeface="Times New Roman" panose="02020603050405020304" pitchFamily="18" charset="0"/>
              </a:rPr>
              <a:t>Results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03925988-7916-4778-B671-861860C0BB10}"/>
              </a:ext>
            </a:extLst>
          </p:cNvPr>
          <p:cNvSpPr>
            <a:spLocks noGrp="1"/>
          </p:cNvSpPr>
          <p:nvPr>
            <p:ph idx="1"/>
          </p:nvPr>
        </p:nvSpPr>
        <p:spPr>
          <a:xfrm>
            <a:off x="0" y="724006"/>
            <a:ext cx="11448439" cy="5799137"/>
          </a:xfrm>
        </p:spPr>
        <p:txBody>
          <a:bodyPr>
            <a:noAutofit/>
          </a:bodyPr>
          <a:lstStyle/>
          <a:p>
            <a:pPr marL="0" indent="0" algn="just">
              <a:lnSpc>
                <a:spcPct val="120000"/>
              </a:lnSpc>
              <a:buNone/>
            </a:pPr>
            <a:r>
              <a:rPr lang="en-US" altLang="zh-TW" sz="2400" dirty="0">
                <a:latin typeface="Times New Roman" panose="02020603050405020304" pitchFamily="18" charset="0"/>
                <a:cs typeface="Times New Roman" panose="02020603050405020304" pitchFamily="18" charset="0"/>
              </a:rPr>
              <a:t>400hPa tangential wind(North Atlantic)</a:t>
            </a:r>
          </a:p>
          <a:p>
            <a:pPr marL="457200" indent="-457200" algn="just">
              <a:lnSpc>
                <a:spcPct val="120000"/>
              </a:lnSpc>
              <a:buAutoNum type="alphaLcPeriod"/>
            </a:pPr>
            <a:endParaRPr lang="zh-TW" altLang="en-US" sz="2200" b="1" dirty="0">
              <a:solidFill>
                <a:srgbClr val="FF0000"/>
              </a:solidFill>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C50B26A5-6BD4-4D8E-AB7D-DD9C85C67E55}"/>
              </a:ext>
            </a:extLst>
          </p:cNvPr>
          <p:cNvSpPr/>
          <p:nvPr/>
        </p:nvSpPr>
        <p:spPr>
          <a:xfrm>
            <a:off x="7591671" y="1499915"/>
            <a:ext cx="4352679" cy="4247317"/>
          </a:xfrm>
          <a:prstGeom prst="rect">
            <a:avLst/>
          </a:prstGeom>
        </p:spPr>
        <p:txBody>
          <a:bodyPr wrap="square">
            <a:spAutoFit/>
          </a:bodyPr>
          <a:lstStyle/>
          <a:p>
            <a:pPr algn="just"/>
            <a:r>
              <a:rPr lang="en-US" altLang="zh-TW" dirty="0">
                <a:latin typeface="Times New Roman" panose="02020603050405020304" pitchFamily="18" charset="0"/>
                <a:cs typeface="Times New Roman" panose="02020603050405020304" pitchFamily="18" charset="0"/>
              </a:rPr>
              <a:t>Storm-relative tangential wind differences are positive through the troposphere (not shown) but are most pronounced near 400 </a:t>
            </a:r>
            <a:r>
              <a:rPr lang="en-US" altLang="zh-TW" dirty="0" err="1">
                <a:latin typeface="Times New Roman" panose="02020603050405020304" pitchFamily="18" charset="0"/>
                <a:cs typeface="Times New Roman" panose="02020603050405020304" pitchFamily="18" charset="0"/>
              </a:rPr>
              <a:t>hPa</a:t>
            </a:r>
            <a:r>
              <a:rPr lang="en-US" altLang="zh-TW" dirty="0">
                <a:latin typeface="Times New Roman" panose="02020603050405020304" pitchFamily="18" charset="0"/>
                <a:cs typeface="Times New Roman" panose="02020603050405020304" pitchFamily="18" charset="0"/>
              </a:rPr>
              <a:t>. At this level, significant positive differences appear over a broad region around the TC from -12 to 0 h . </a:t>
            </a:r>
          </a:p>
          <a:p>
            <a:pPr algn="just"/>
            <a:endParaRPr lang="en-US" altLang="zh-TW" dirty="0">
              <a:latin typeface="Times New Roman" panose="02020603050405020304" pitchFamily="18" charset="0"/>
              <a:cs typeface="Times New Roman" panose="02020603050405020304" pitchFamily="18" charset="0"/>
            </a:endParaRPr>
          </a:p>
          <a:p>
            <a:pPr algn="just"/>
            <a:r>
              <a:rPr lang="en-US" altLang="zh-TW" dirty="0">
                <a:latin typeface="Times New Roman" panose="02020603050405020304" pitchFamily="18" charset="0"/>
                <a:cs typeface="Times New Roman" panose="02020603050405020304" pitchFamily="18" charset="0"/>
              </a:rPr>
              <a:t>The </a:t>
            </a:r>
            <a:r>
              <a:rPr lang="en-US" altLang="zh-TW" b="1" dirty="0">
                <a:solidFill>
                  <a:srgbClr val="FF0000"/>
                </a:solidFill>
                <a:latin typeface="Times New Roman" panose="02020603050405020304" pitchFamily="18" charset="0"/>
                <a:cs typeface="Times New Roman" panose="02020603050405020304" pitchFamily="18" charset="0"/>
              </a:rPr>
              <a:t>right-of-shear orientation of the maximum in the mean storm-relative tangential wind </a:t>
            </a:r>
            <a:r>
              <a:rPr lang="en-US" altLang="zh-TW" dirty="0">
                <a:latin typeface="Times New Roman" panose="02020603050405020304" pitchFamily="18" charset="0"/>
                <a:cs typeface="Times New Roman" panose="02020603050405020304" pitchFamily="18" charset="0"/>
              </a:rPr>
              <a:t>and </a:t>
            </a:r>
            <a:r>
              <a:rPr lang="en-US" altLang="zh-TW" b="1" dirty="0">
                <a:solidFill>
                  <a:srgbClr val="FF0000"/>
                </a:solidFill>
                <a:latin typeface="Times New Roman" panose="02020603050405020304" pitchFamily="18" charset="0"/>
                <a:cs typeface="Times New Roman" panose="02020603050405020304" pitchFamily="18" charset="0"/>
              </a:rPr>
              <a:t>left-of-shear orientation of the greatest positive differences </a:t>
            </a:r>
            <a:r>
              <a:rPr lang="en-US" altLang="zh-TW" dirty="0">
                <a:latin typeface="Times New Roman" panose="02020603050405020304" pitchFamily="18" charset="0"/>
                <a:cs typeface="Times New Roman" panose="02020603050405020304" pitchFamily="18" charset="0"/>
              </a:rPr>
              <a:t>indicate that </a:t>
            </a:r>
            <a:r>
              <a:rPr lang="en-US" altLang="zh-TW" b="1" dirty="0">
                <a:solidFill>
                  <a:srgbClr val="FF0000"/>
                </a:solidFill>
                <a:latin typeface="Times New Roman" panose="02020603050405020304" pitchFamily="18" charset="0"/>
                <a:cs typeface="Times New Roman" panose="02020603050405020304" pitchFamily="18" charset="0"/>
              </a:rPr>
              <a:t>RI TCs have a stronger, more symmetric circulation at mid- to upper levels prior to the intensity change period.</a:t>
            </a:r>
            <a:endParaRPr lang="zh-TW" altLang="en-US" b="1" dirty="0">
              <a:solidFill>
                <a:srgbClr val="FF0000"/>
              </a:solidFill>
              <a:latin typeface="Times New Roman" panose="02020603050405020304" pitchFamily="18" charset="0"/>
              <a:cs typeface="Times New Roman" panose="02020603050405020304" pitchFamily="18" charset="0"/>
            </a:endParaRPr>
          </a:p>
        </p:txBody>
      </p:sp>
      <p:pic>
        <p:nvPicPr>
          <p:cNvPr id="4" name="圖片 3">
            <a:extLst>
              <a:ext uri="{FF2B5EF4-FFF2-40B4-BE49-F238E27FC236}">
                <a16:creationId xmlns:a16="http://schemas.microsoft.com/office/drawing/2014/main" id="{2CAB7CDC-F0BE-42AC-B910-4D85306433E0}"/>
              </a:ext>
            </a:extLst>
          </p:cNvPr>
          <p:cNvPicPr>
            <a:picLocks noChangeAspect="1"/>
          </p:cNvPicPr>
          <p:nvPr/>
        </p:nvPicPr>
        <p:blipFill>
          <a:blip r:embed="rId3"/>
          <a:stretch>
            <a:fillRect/>
          </a:stretch>
        </p:blipFill>
        <p:spPr>
          <a:xfrm>
            <a:off x="0" y="1335194"/>
            <a:ext cx="7634070" cy="4798800"/>
          </a:xfrm>
          <a:prstGeom prst="rect">
            <a:avLst/>
          </a:prstGeom>
        </p:spPr>
      </p:pic>
    </p:spTree>
    <p:extLst>
      <p:ext uri="{BB962C8B-B14F-4D97-AF65-F5344CB8AC3E}">
        <p14:creationId xmlns:p14="http://schemas.microsoft.com/office/powerpoint/2010/main" val="3640332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14F964-4CFC-4392-9FDC-0827452F9348}"/>
              </a:ext>
            </a:extLst>
          </p:cNvPr>
          <p:cNvSpPr>
            <a:spLocks noGrp="1"/>
          </p:cNvSpPr>
          <p:nvPr>
            <p:ph type="title"/>
          </p:nvPr>
        </p:nvSpPr>
        <p:spPr>
          <a:xfrm>
            <a:off x="181891" y="-314325"/>
            <a:ext cx="6980909" cy="1325563"/>
          </a:xfrm>
        </p:spPr>
        <p:txBody>
          <a:bodyPr/>
          <a:lstStyle/>
          <a:p>
            <a:r>
              <a:rPr lang="en-US" altLang="zh-TW" dirty="0">
                <a:latin typeface="Times New Roman" panose="02020603050405020304" pitchFamily="18" charset="0"/>
                <a:cs typeface="Times New Roman" panose="02020603050405020304" pitchFamily="18" charset="0"/>
              </a:rPr>
              <a:t>Results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03925988-7916-4778-B671-861860C0BB10}"/>
              </a:ext>
            </a:extLst>
          </p:cNvPr>
          <p:cNvSpPr>
            <a:spLocks noGrp="1"/>
          </p:cNvSpPr>
          <p:nvPr>
            <p:ph idx="1"/>
          </p:nvPr>
        </p:nvSpPr>
        <p:spPr>
          <a:xfrm>
            <a:off x="0" y="724006"/>
            <a:ext cx="12592050" cy="5799137"/>
          </a:xfrm>
        </p:spPr>
        <p:txBody>
          <a:bodyPr>
            <a:noAutofit/>
          </a:bodyPr>
          <a:lstStyle/>
          <a:p>
            <a:pPr marL="0" indent="0" algn="just">
              <a:lnSpc>
                <a:spcPct val="120000"/>
              </a:lnSpc>
              <a:buNone/>
            </a:pPr>
            <a:r>
              <a:rPr lang="en-US" altLang="zh-TW" sz="2000" dirty="0">
                <a:latin typeface="Times New Roman" panose="02020603050405020304" pitchFamily="18" charset="0"/>
                <a:cs typeface="Times New Roman" panose="02020603050405020304" pitchFamily="18" charset="0"/>
              </a:rPr>
              <a:t>TC-centered, along-shear vertical cross section of relative vorticity </a:t>
            </a:r>
            <a:r>
              <a:rPr lang="en-US" altLang="zh-TW" sz="2400" dirty="0">
                <a:latin typeface="Times New Roman" panose="02020603050405020304" pitchFamily="18" charset="0"/>
                <a:cs typeface="Times New Roman" panose="02020603050405020304" pitchFamily="18" charset="0"/>
              </a:rPr>
              <a:t>(North Atlantic)</a:t>
            </a:r>
          </a:p>
          <a:p>
            <a:pPr marL="457200" indent="-457200" algn="just">
              <a:lnSpc>
                <a:spcPct val="120000"/>
              </a:lnSpc>
              <a:buAutoNum type="alphaLcPeriod"/>
            </a:pPr>
            <a:endParaRPr lang="zh-TW" altLang="en-US" sz="2200" b="1" dirty="0">
              <a:solidFill>
                <a:srgbClr val="FF0000"/>
              </a:solidFill>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C50B26A5-6BD4-4D8E-AB7D-DD9C85C67E55}"/>
              </a:ext>
            </a:extLst>
          </p:cNvPr>
          <p:cNvSpPr/>
          <p:nvPr/>
        </p:nvSpPr>
        <p:spPr>
          <a:xfrm>
            <a:off x="7602957" y="1499915"/>
            <a:ext cx="4352679" cy="5078313"/>
          </a:xfrm>
          <a:prstGeom prst="rect">
            <a:avLst/>
          </a:prstGeom>
        </p:spPr>
        <p:txBody>
          <a:bodyPr wrap="square">
            <a:spAutoFit/>
          </a:bodyPr>
          <a:lstStyle/>
          <a:p>
            <a:pPr algn="just"/>
            <a:r>
              <a:rPr lang="en-US" altLang="zh-TW" dirty="0">
                <a:latin typeface="Times New Roman" panose="02020603050405020304" pitchFamily="18" charset="0"/>
                <a:cs typeface="Times New Roman" panose="02020603050405020304" pitchFamily="18" charset="0"/>
              </a:rPr>
              <a:t>The </a:t>
            </a:r>
            <a:r>
              <a:rPr lang="en-US" altLang="zh-TW" b="1" dirty="0">
                <a:solidFill>
                  <a:srgbClr val="FF0000"/>
                </a:solidFill>
                <a:latin typeface="Times New Roman" panose="02020603050405020304" pitchFamily="18" charset="0"/>
                <a:cs typeface="Times New Roman" panose="02020603050405020304" pitchFamily="18" charset="0"/>
              </a:rPr>
              <a:t>mean vorticity </a:t>
            </a:r>
            <a:r>
              <a:rPr lang="en-US" altLang="zh-TW" dirty="0">
                <a:latin typeface="Times New Roman" panose="02020603050405020304" pitchFamily="18" charset="0"/>
                <a:cs typeface="Times New Roman" panose="02020603050405020304" pitchFamily="18" charset="0"/>
              </a:rPr>
              <a:t>structure generally displays a </a:t>
            </a:r>
            <a:r>
              <a:rPr lang="en-US" altLang="zh-TW" b="1" dirty="0">
                <a:solidFill>
                  <a:srgbClr val="FF0000"/>
                </a:solidFill>
                <a:latin typeface="Times New Roman" panose="02020603050405020304" pitchFamily="18" charset="0"/>
                <a:cs typeface="Times New Roman" panose="02020603050405020304" pitchFamily="18" charset="0"/>
              </a:rPr>
              <a:t>slight </a:t>
            </a:r>
            <a:r>
              <a:rPr lang="en-US" altLang="zh-TW" b="1" dirty="0" err="1">
                <a:solidFill>
                  <a:srgbClr val="FF0000"/>
                </a:solidFill>
                <a:latin typeface="Times New Roman" panose="02020603050405020304" pitchFamily="18" charset="0"/>
                <a:cs typeface="Times New Roman" panose="02020603050405020304" pitchFamily="18" charset="0"/>
              </a:rPr>
              <a:t>downshear</a:t>
            </a:r>
            <a:r>
              <a:rPr lang="en-US" altLang="zh-TW" b="1" dirty="0">
                <a:solidFill>
                  <a:srgbClr val="FF0000"/>
                </a:solidFill>
                <a:latin typeface="Times New Roman" panose="02020603050405020304" pitchFamily="18" charset="0"/>
                <a:cs typeface="Times New Roman" panose="02020603050405020304" pitchFamily="18" charset="0"/>
              </a:rPr>
              <a:t> tilt with height above the 700-hPa level</a:t>
            </a:r>
            <a:r>
              <a:rPr lang="en-US" altLang="zh-TW" dirty="0">
                <a:latin typeface="Times New Roman" panose="02020603050405020304" pitchFamily="18" charset="0"/>
                <a:cs typeface="Times New Roman" panose="02020603050405020304" pitchFamily="18" charset="0"/>
              </a:rPr>
              <a:t>. Statistically significant, positive relative vorticity differences extend from the surface to above 200 </a:t>
            </a:r>
            <a:r>
              <a:rPr lang="en-US" altLang="zh-TW" dirty="0" err="1">
                <a:latin typeface="Times New Roman" panose="02020603050405020304" pitchFamily="18" charset="0"/>
                <a:cs typeface="Times New Roman" panose="02020603050405020304" pitchFamily="18" charset="0"/>
              </a:rPr>
              <a:t>hPa</a:t>
            </a:r>
            <a:r>
              <a:rPr lang="en-US" altLang="zh-TW" dirty="0">
                <a:latin typeface="Times New Roman" panose="02020603050405020304" pitchFamily="18" charset="0"/>
                <a:cs typeface="Times New Roman" panose="02020603050405020304" pitchFamily="18" charset="0"/>
              </a:rPr>
              <a:t>, and are </a:t>
            </a:r>
            <a:r>
              <a:rPr lang="en-US" altLang="zh-TW" b="1" dirty="0">
                <a:solidFill>
                  <a:srgbClr val="FF0000"/>
                </a:solidFill>
                <a:latin typeface="Times New Roman" panose="02020603050405020304" pitchFamily="18" charset="0"/>
                <a:cs typeface="Times New Roman" panose="02020603050405020304" pitchFamily="18" charset="0"/>
              </a:rPr>
              <a:t>maximized at the </a:t>
            </a:r>
            <a:r>
              <a:rPr lang="en-US" altLang="zh-TW" b="1" dirty="0" err="1">
                <a:solidFill>
                  <a:srgbClr val="FF0000"/>
                </a:solidFill>
                <a:latin typeface="Times New Roman" panose="02020603050405020304" pitchFamily="18" charset="0"/>
                <a:cs typeface="Times New Roman" panose="02020603050405020304" pitchFamily="18" charset="0"/>
              </a:rPr>
              <a:t>midlevels</a:t>
            </a:r>
            <a:r>
              <a:rPr lang="en-US" altLang="zh-TW" dirty="0">
                <a:latin typeface="Times New Roman" panose="02020603050405020304" pitchFamily="18" charset="0"/>
                <a:cs typeface="Times New Roman" panose="02020603050405020304" pitchFamily="18" charset="0"/>
              </a:rPr>
              <a:t>.</a:t>
            </a:r>
          </a:p>
          <a:p>
            <a:pPr algn="just"/>
            <a:endParaRPr lang="en-US" altLang="zh-TW" dirty="0">
              <a:latin typeface="Times New Roman" panose="02020603050405020304" pitchFamily="18" charset="0"/>
              <a:cs typeface="Times New Roman" panose="02020603050405020304" pitchFamily="18" charset="0"/>
            </a:endParaRPr>
          </a:p>
          <a:p>
            <a:pPr algn="just"/>
            <a:r>
              <a:rPr lang="en-US" altLang="zh-TW" dirty="0">
                <a:latin typeface="Times New Roman" panose="02020603050405020304" pitchFamily="18" charset="0"/>
                <a:cs typeface="Times New Roman" panose="02020603050405020304" pitchFamily="18" charset="0"/>
              </a:rPr>
              <a:t>The </a:t>
            </a:r>
            <a:r>
              <a:rPr lang="en-US" altLang="zh-TW" b="1" dirty="0">
                <a:solidFill>
                  <a:srgbClr val="FF0000"/>
                </a:solidFill>
                <a:latin typeface="Times New Roman" panose="02020603050405020304" pitchFamily="18" charset="0"/>
                <a:cs typeface="Times New Roman" panose="02020603050405020304" pitchFamily="18" charset="0"/>
              </a:rPr>
              <a:t>stronger and deeper mid- to upper-level vortex structure in RI TCs leading up to RI onset</a:t>
            </a:r>
            <a:r>
              <a:rPr lang="en-US" altLang="zh-TW" dirty="0">
                <a:latin typeface="Times New Roman" panose="02020603050405020304" pitchFamily="18" charset="0"/>
                <a:cs typeface="Times New Roman" panose="02020603050405020304" pitchFamily="18" charset="0"/>
              </a:rPr>
              <a:t> suggests the importance of the three-dimensional vortex structure to RI versus SI. </a:t>
            </a:r>
            <a:r>
              <a:rPr lang="en-US" altLang="zh-TW" b="1" dirty="0">
                <a:solidFill>
                  <a:srgbClr val="FF0000"/>
                </a:solidFill>
                <a:latin typeface="Times New Roman" panose="02020603050405020304" pitchFamily="18" charset="0"/>
                <a:cs typeface="Times New Roman" panose="02020603050405020304" pitchFamily="18" charset="0"/>
              </a:rPr>
              <a:t>By 0 h, the statistically significant positive relative vorticity differences at </a:t>
            </a:r>
            <a:r>
              <a:rPr lang="en-US" altLang="zh-TW" b="1" dirty="0" err="1">
                <a:solidFill>
                  <a:srgbClr val="FF0000"/>
                </a:solidFill>
                <a:latin typeface="Times New Roman" panose="02020603050405020304" pitchFamily="18" charset="0"/>
                <a:cs typeface="Times New Roman" panose="02020603050405020304" pitchFamily="18" charset="0"/>
              </a:rPr>
              <a:t>midlevels</a:t>
            </a:r>
            <a:r>
              <a:rPr lang="en-US" altLang="zh-TW" b="1" dirty="0">
                <a:solidFill>
                  <a:srgbClr val="FF0000"/>
                </a:solidFill>
                <a:latin typeface="Times New Roman" panose="02020603050405020304" pitchFamily="18" charset="0"/>
                <a:cs typeface="Times New Roman" panose="02020603050405020304" pitchFamily="18" charset="0"/>
              </a:rPr>
              <a:t> are mostly present to the left of the mean vorticity maximum axis</a:t>
            </a:r>
            <a:r>
              <a:rPr lang="en-US" altLang="zh-TW" dirty="0">
                <a:latin typeface="Times New Roman" panose="02020603050405020304" pitchFamily="18" charset="0"/>
                <a:cs typeface="Times New Roman" panose="02020603050405020304" pitchFamily="18" charset="0"/>
              </a:rPr>
              <a:t>, suggesting that </a:t>
            </a:r>
            <a:r>
              <a:rPr lang="en-US" altLang="zh-TW" b="1" dirty="0">
                <a:solidFill>
                  <a:srgbClr val="FF0000"/>
                </a:solidFill>
                <a:latin typeface="Times New Roman" panose="02020603050405020304" pitchFamily="18" charset="0"/>
                <a:cs typeface="Times New Roman" panose="02020603050405020304" pitchFamily="18" charset="0"/>
              </a:rPr>
              <a:t>RI TCs achieve a more vertically aligned vortex at RI onset</a:t>
            </a:r>
            <a:r>
              <a:rPr lang="en-US" altLang="zh-TW" dirty="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p:txBody>
      </p:sp>
      <p:pic>
        <p:nvPicPr>
          <p:cNvPr id="5" name="圖片 4">
            <a:extLst>
              <a:ext uri="{FF2B5EF4-FFF2-40B4-BE49-F238E27FC236}">
                <a16:creationId xmlns:a16="http://schemas.microsoft.com/office/drawing/2014/main" id="{32D93D6B-AB9B-4162-887E-DDAB9560398B}"/>
              </a:ext>
            </a:extLst>
          </p:cNvPr>
          <p:cNvPicPr>
            <a:picLocks noChangeAspect="1"/>
          </p:cNvPicPr>
          <p:nvPr/>
        </p:nvPicPr>
        <p:blipFill>
          <a:blip r:embed="rId3"/>
          <a:stretch>
            <a:fillRect/>
          </a:stretch>
        </p:blipFill>
        <p:spPr>
          <a:xfrm>
            <a:off x="-11286" y="1499915"/>
            <a:ext cx="7602957" cy="4798800"/>
          </a:xfrm>
          <a:prstGeom prst="rect">
            <a:avLst/>
          </a:prstGeom>
        </p:spPr>
      </p:pic>
    </p:spTree>
    <p:extLst>
      <p:ext uri="{BB962C8B-B14F-4D97-AF65-F5344CB8AC3E}">
        <p14:creationId xmlns:p14="http://schemas.microsoft.com/office/powerpoint/2010/main" val="3235533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14F964-4CFC-4392-9FDC-0827452F9348}"/>
              </a:ext>
            </a:extLst>
          </p:cNvPr>
          <p:cNvSpPr>
            <a:spLocks noGrp="1"/>
          </p:cNvSpPr>
          <p:nvPr>
            <p:ph type="title"/>
          </p:nvPr>
        </p:nvSpPr>
        <p:spPr>
          <a:xfrm>
            <a:off x="181891" y="-314325"/>
            <a:ext cx="6980909" cy="1325563"/>
          </a:xfrm>
        </p:spPr>
        <p:txBody>
          <a:bodyPr/>
          <a:lstStyle/>
          <a:p>
            <a:r>
              <a:rPr lang="en-US" altLang="zh-TW" dirty="0">
                <a:latin typeface="Times New Roman" panose="02020603050405020304" pitchFamily="18" charset="0"/>
                <a:cs typeface="Times New Roman" panose="02020603050405020304" pitchFamily="18" charset="0"/>
              </a:rPr>
              <a:t>Results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03925988-7916-4778-B671-861860C0BB10}"/>
              </a:ext>
            </a:extLst>
          </p:cNvPr>
          <p:cNvSpPr>
            <a:spLocks noGrp="1"/>
          </p:cNvSpPr>
          <p:nvPr>
            <p:ph idx="1"/>
          </p:nvPr>
        </p:nvSpPr>
        <p:spPr>
          <a:xfrm>
            <a:off x="0" y="724006"/>
            <a:ext cx="12592050" cy="5799137"/>
          </a:xfrm>
        </p:spPr>
        <p:txBody>
          <a:bodyPr>
            <a:noAutofit/>
          </a:bodyPr>
          <a:lstStyle/>
          <a:p>
            <a:pPr marL="0" indent="0" algn="just">
              <a:lnSpc>
                <a:spcPct val="120000"/>
              </a:lnSpc>
              <a:buNone/>
            </a:pPr>
            <a:r>
              <a:rPr lang="en-US" altLang="zh-TW" sz="2000" dirty="0">
                <a:latin typeface="Times New Roman" panose="02020603050405020304" pitchFamily="18" charset="0"/>
                <a:cs typeface="Times New Roman" panose="02020603050405020304" pitchFamily="18" charset="0"/>
              </a:rPr>
              <a:t>TC-centered, along-shear vertical cross section of relative vorticity </a:t>
            </a:r>
            <a:r>
              <a:rPr lang="en-US" altLang="zh-TW" sz="2400" dirty="0">
                <a:latin typeface="Times New Roman" panose="02020603050405020304" pitchFamily="18" charset="0"/>
                <a:cs typeface="Times New Roman" panose="02020603050405020304" pitchFamily="18" charset="0"/>
              </a:rPr>
              <a:t>(western North Pacific)</a:t>
            </a:r>
          </a:p>
          <a:p>
            <a:pPr marL="457200" indent="-457200" algn="just">
              <a:lnSpc>
                <a:spcPct val="120000"/>
              </a:lnSpc>
              <a:buAutoNum type="alphaLcPeriod"/>
            </a:pPr>
            <a:endParaRPr lang="zh-TW" altLang="en-US" sz="2200" b="1" dirty="0">
              <a:solidFill>
                <a:srgbClr val="FF0000"/>
              </a:solidFill>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C50B26A5-6BD4-4D8E-AB7D-DD9C85C67E55}"/>
              </a:ext>
            </a:extLst>
          </p:cNvPr>
          <p:cNvSpPr/>
          <p:nvPr/>
        </p:nvSpPr>
        <p:spPr>
          <a:xfrm>
            <a:off x="7602957" y="1499915"/>
            <a:ext cx="4352679" cy="3139321"/>
          </a:xfrm>
          <a:prstGeom prst="rect">
            <a:avLst/>
          </a:prstGeom>
        </p:spPr>
        <p:txBody>
          <a:bodyPr wrap="square">
            <a:spAutoFit/>
          </a:bodyPr>
          <a:lstStyle/>
          <a:p>
            <a:pPr algn="just"/>
            <a:r>
              <a:rPr lang="en-US" altLang="zh-TW" b="1" dirty="0">
                <a:solidFill>
                  <a:srgbClr val="FF0000"/>
                </a:solidFill>
                <a:latin typeface="Times New Roman" panose="02020603050405020304" pitchFamily="18" charset="0"/>
                <a:cs typeface="Times New Roman" panose="02020603050405020304" pitchFamily="18" charset="0"/>
              </a:rPr>
              <a:t>Similar to the North Atlantic</a:t>
            </a:r>
            <a:r>
              <a:rPr lang="en-US" altLang="zh-TW" dirty="0">
                <a:latin typeface="Times New Roman" panose="02020603050405020304" pitchFamily="18" charset="0"/>
                <a:cs typeface="Times New Roman" panose="02020603050405020304" pitchFamily="18" charset="0"/>
              </a:rPr>
              <a:t>, the vortex structure as a whole appears to be important for RI versus SI. </a:t>
            </a:r>
          </a:p>
          <a:p>
            <a:pPr algn="just"/>
            <a:endParaRPr lang="en-US" altLang="zh-TW" dirty="0">
              <a:latin typeface="Times New Roman" panose="02020603050405020304" pitchFamily="18" charset="0"/>
              <a:cs typeface="Times New Roman" panose="02020603050405020304" pitchFamily="18" charset="0"/>
            </a:endParaRPr>
          </a:p>
          <a:p>
            <a:pPr algn="just"/>
            <a:r>
              <a:rPr lang="en-US" altLang="zh-TW" dirty="0">
                <a:latin typeface="Times New Roman" panose="02020603050405020304" pitchFamily="18" charset="0"/>
                <a:cs typeface="Times New Roman" panose="02020603050405020304" pitchFamily="18" charset="0"/>
              </a:rPr>
              <a:t>In </a:t>
            </a:r>
            <a:r>
              <a:rPr lang="en-US" altLang="zh-TW" b="1" dirty="0">
                <a:solidFill>
                  <a:srgbClr val="FF0000"/>
                </a:solidFill>
                <a:latin typeface="Times New Roman" panose="02020603050405020304" pitchFamily="18" charset="0"/>
                <a:cs typeface="Times New Roman" panose="02020603050405020304" pitchFamily="18" charset="0"/>
              </a:rPr>
              <a:t>RI TCs, the stronger and broader near-surface wind fields are reflected in the relative vorticity composite differences</a:t>
            </a:r>
            <a:r>
              <a:rPr lang="en-US" altLang="zh-TW" dirty="0">
                <a:latin typeface="Times New Roman" panose="02020603050405020304" pitchFamily="18" charset="0"/>
                <a:cs typeface="Times New Roman" panose="02020603050405020304" pitchFamily="18" charset="0"/>
              </a:rPr>
              <a:t>, which show positive differences over much of the troposphere near the center. </a:t>
            </a:r>
            <a:r>
              <a:rPr lang="en-US" altLang="zh-TW" b="1" dirty="0">
                <a:solidFill>
                  <a:srgbClr val="FF0000"/>
                </a:solidFill>
                <a:latin typeface="Times New Roman" panose="02020603050405020304" pitchFamily="18" charset="0"/>
                <a:cs typeface="Times New Roman" panose="02020603050405020304" pitchFamily="18" charset="0"/>
              </a:rPr>
              <a:t>RI TCs exhibit a stronger vortex up to 200 </a:t>
            </a:r>
            <a:r>
              <a:rPr lang="en-US" altLang="zh-TW" b="1" dirty="0" err="1">
                <a:solidFill>
                  <a:srgbClr val="FF0000"/>
                </a:solidFill>
                <a:latin typeface="Times New Roman" panose="02020603050405020304" pitchFamily="18" charset="0"/>
                <a:cs typeface="Times New Roman" panose="02020603050405020304" pitchFamily="18" charset="0"/>
              </a:rPr>
              <a:t>hPa</a:t>
            </a:r>
            <a:r>
              <a:rPr lang="en-US" altLang="zh-TW" b="1" dirty="0">
                <a:solidFill>
                  <a:srgbClr val="FF0000"/>
                </a:solidFill>
                <a:latin typeface="Times New Roman" panose="02020603050405020304" pitchFamily="18" charset="0"/>
                <a:cs typeface="Times New Roman" panose="02020603050405020304" pitchFamily="18" charset="0"/>
              </a:rPr>
              <a:t> and are more vertically aligned at 0 h</a:t>
            </a:r>
            <a:r>
              <a:rPr lang="en-US" altLang="zh-TW" dirty="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p:txBody>
      </p:sp>
      <p:pic>
        <p:nvPicPr>
          <p:cNvPr id="4" name="圖片 3">
            <a:extLst>
              <a:ext uri="{FF2B5EF4-FFF2-40B4-BE49-F238E27FC236}">
                <a16:creationId xmlns:a16="http://schemas.microsoft.com/office/drawing/2014/main" id="{758B2866-43C9-4DE1-9D7D-603ED864DD99}"/>
              </a:ext>
            </a:extLst>
          </p:cNvPr>
          <p:cNvPicPr>
            <a:picLocks noChangeAspect="1"/>
          </p:cNvPicPr>
          <p:nvPr/>
        </p:nvPicPr>
        <p:blipFill>
          <a:blip r:embed="rId3"/>
          <a:stretch>
            <a:fillRect/>
          </a:stretch>
        </p:blipFill>
        <p:spPr>
          <a:xfrm>
            <a:off x="124889" y="1499915"/>
            <a:ext cx="7478068" cy="4798800"/>
          </a:xfrm>
          <a:prstGeom prst="rect">
            <a:avLst/>
          </a:prstGeom>
        </p:spPr>
      </p:pic>
    </p:spTree>
    <p:extLst>
      <p:ext uri="{BB962C8B-B14F-4D97-AF65-F5344CB8AC3E}">
        <p14:creationId xmlns:p14="http://schemas.microsoft.com/office/powerpoint/2010/main" val="2636915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78AF8FD-944B-49A2-B87D-AAA42D91E6CC}"/>
              </a:ext>
            </a:extLst>
          </p:cNvPr>
          <p:cNvSpPr/>
          <p:nvPr/>
        </p:nvSpPr>
        <p:spPr>
          <a:xfrm>
            <a:off x="2135725" y="2967335"/>
            <a:ext cx="7920566" cy="923330"/>
          </a:xfrm>
          <a:prstGeom prst="rect">
            <a:avLst/>
          </a:prstGeom>
          <a:noFill/>
        </p:spPr>
        <p:txBody>
          <a:bodyPr wrap="none" lIns="91440" tIns="45720" rIns="91440" bIns="45720">
            <a:spAutoFit/>
          </a:bodyPr>
          <a:lstStyle/>
          <a:p>
            <a:pPr algn="ctr"/>
            <a:r>
              <a:rPr lang="en-US" altLang="zh-TW" sz="5400" b="1" dirty="0">
                <a:ln w="22225">
                  <a:noFill/>
                  <a:prstDash val="solid"/>
                </a:ln>
                <a:solidFill>
                  <a:srgbClr val="92D050"/>
                </a:solidFill>
              </a:rPr>
              <a:t>Discussion and conclusions</a:t>
            </a:r>
          </a:p>
        </p:txBody>
      </p:sp>
      <p:sp>
        <p:nvSpPr>
          <p:cNvPr id="5" name="矩形 4">
            <a:extLst>
              <a:ext uri="{FF2B5EF4-FFF2-40B4-BE49-F238E27FC236}">
                <a16:creationId xmlns:a16="http://schemas.microsoft.com/office/drawing/2014/main" id="{B3A66F6B-A71C-4DAC-8A50-9DBE5D0103B5}"/>
              </a:ext>
            </a:extLst>
          </p:cNvPr>
          <p:cNvSpPr/>
          <p:nvPr/>
        </p:nvSpPr>
        <p:spPr>
          <a:xfrm>
            <a:off x="0" y="0"/>
            <a:ext cx="12192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92D050"/>
              </a:solidFill>
            </a:endParaRPr>
          </a:p>
        </p:txBody>
      </p:sp>
    </p:spTree>
    <p:extLst>
      <p:ext uri="{BB962C8B-B14F-4D97-AF65-F5344CB8AC3E}">
        <p14:creationId xmlns:p14="http://schemas.microsoft.com/office/powerpoint/2010/main" val="2596831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B2625B80-DC58-45B4-A3D2-D2901DCFEDDB}"/>
              </a:ext>
            </a:extLst>
          </p:cNvPr>
          <p:cNvPicPr>
            <a:picLocks noChangeAspect="1"/>
          </p:cNvPicPr>
          <p:nvPr/>
        </p:nvPicPr>
        <p:blipFill>
          <a:blip r:embed="rId3"/>
          <a:stretch>
            <a:fillRect/>
          </a:stretch>
        </p:blipFill>
        <p:spPr>
          <a:xfrm>
            <a:off x="866775" y="300037"/>
            <a:ext cx="10134600" cy="3914775"/>
          </a:xfrm>
          <a:prstGeom prst="rect">
            <a:avLst/>
          </a:prstGeom>
        </p:spPr>
      </p:pic>
      <p:sp>
        <p:nvSpPr>
          <p:cNvPr id="5" name="矩形 4">
            <a:extLst>
              <a:ext uri="{FF2B5EF4-FFF2-40B4-BE49-F238E27FC236}">
                <a16:creationId xmlns:a16="http://schemas.microsoft.com/office/drawing/2014/main" id="{96BD5B2A-8614-4974-A540-88778485720A}"/>
              </a:ext>
            </a:extLst>
          </p:cNvPr>
          <p:cNvSpPr/>
          <p:nvPr/>
        </p:nvSpPr>
        <p:spPr>
          <a:xfrm>
            <a:off x="2521878" y="4900910"/>
            <a:ext cx="1909497" cy="707886"/>
          </a:xfrm>
          <a:prstGeom prst="rect">
            <a:avLst/>
          </a:prstGeom>
          <a:noFill/>
        </p:spPr>
        <p:txBody>
          <a:bodyPr wrap="none" lIns="91440" tIns="45720" rIns="91440" bIns="45720">
            <a:spAutoFit/>
          </a:bodyPr>
          <a:lstStyle/>
          <a:p>
            <a:pPr algn="ctr"/>
            <a:r>
              <a:rPr lang="en-US" altLang="zh-TW" sz="400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RI onset</a:t>
            </a:r>
            <a:endParaRPr lang="zh-TW" altLang="en-US" sz="4000" b="0"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41437972-279D-4EBB-935E-AED011C08932}"/>
              </a:ext>
            </a:extLst>
          </p:cNvPr>
          <p:cNvSpPr/>
          <p:nvPr/>
        </p:nvSpPr>
        <p:spPr>
          <a:xfrm>
            <a:off x="7560603" y="4900910"/>
            <a:ext cx="1909497" cy="707886"/>
          </a:xfrm>
          <a:prstGeom prst="rect">
            <a:avLst/>
          </a:prstGeom>
          <a:noFill/>
        </p:spPr>
        <p:txBody>
          <a:bodyPr wrap="none" lIns="91440" tIns="45720" rIns="91440" bIns="45720">
            <a:spAutoFit/>
          </a:bodyPr>
          <a:lstStyle/>
          <a:p>
            <a:pPr algn="ctr"/>
            <a:r>
              <a:rPr lang="en-US" altLang="zh-TW" sz="400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SI onset</a:t>
            </a:r>
            <a:endParaRPr lang="zh-TW" altLang="en-US" sz="4000" b="0"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1292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14F964-4CFC-4392-9FDC-0827452F9348}"/>
              </a:ext>
            </a:extLst>
          </p:cNvPr>
          <p:cNvSpPr>
            <a:spLocks noGrp="1"/>
          </p:cNvSpPr>
          <p:nvPr>
            <p:ph type="title"/>
          </p:nvPr>
        </p:nvSpPr>
        <p:spPr>
          <a:xfrm>
            <a:off x="276836" y="0"/>
            <a:ext cx="10515600" cy="1325563"/>
          </a:xfrm>
        </p:spPr>
        <p:txBody>
          <a:bodyPr/>
          <a:lstStyle/>
          <a:p>
            <a:r>
              <a:rPr lang="en-US" altLang="zh-TW" dirty="0">
                <a:latin typeface="Times New Roman" panose="02020603050405020304" pitchFamily="18" charset="0"/>
                <a:cs typeface="Times New Roman" panose="02020603050405020304" pitchFamily="18" charset="0"/>
              </a:rPr>
              <a:t>Introduction</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03925988-7916-4778-B671-861860C0BB10}"/>
              </a:ext>
            </a:extLst>
          </p:cNvPr>
          <p:cNvSpPr>
            <a:spLocks noGrp="1"/>
          </p:cNvSpPr>
          <p:nvPr>
            <p:ph idx="1"/>
          </p:nvPr>
        </p:nvSpPr>
        <p:spPr>
          <a:xfrm>
            <a:off x="466725" y="1325563"/>
            <a:ext cx="11448439" cy="5799137"/>
          </a:xfrm>
        </p:spPr>
        <p:txBody>
          <a:bodyPr>
            <a:noAutofit/>
          </a:bodyPr>
          <a:lstStyle/>
          <a:p>
            <a:pPr marL="0" indent="0" algn="just">
              <a:lnSpc>
                <a:spcPct val="120000"/>
              </a:lnSpc>
              <a:buNone/>
            </a:pPr>
            <a:r>
              <a:rPr lang="en-US" altLang="zh-TW" sz="2200" dirty="0">
                <a:latin typeface="Times New Roman" panose="02020603050405020304" pitchFamily="18" charset="0"/>
                <a:cs typeface="Times New Roman" panose="02020603050405020304" pitchFamily="18" charset="0"/>
              </a:rPr>
              <a:t>A few studies have compared the environmental characteristics of RI and SI TCs, with varying outcomes. </a:t>
            </a:r>
          </a:p>
          <a:p>
            <a:pPr marL="0" indent="0" algn="just">
              <a:lnSpc>
                <a:spcPct val="120000"/>
              </a:lnSpc>
              <a:buNone/>
            </a:pPr>
            <a:endParaRPr lang="en-US" altLang="zh-TW" sz="2200" dirty="0">
              <a:latin typeface="Times New Roman" panose="02020603050405020304" pitchFamily="18" charset="0"/>
              <a:cs typeface="Times New Roman" panose="02020603050405020304" pitchFamily="18" charset="0"/>
            </a:endParaRPr>
          </a:p>
          <a:p>
            <a:pPr marL="0" indent="0" algn="just">
              <a:lnSpc>
                <a:spcPct val="120000"/>
              </a:lnSpc>
              <a:buNone/>
            </a:pPr>
            <a:r>
              <a:rPr lang="en-US" altLang="zh-TW" sz="2200" dirty="0">
                <a:latin typeface="Times New Roman" panose="02020603050405020304" pitchFamily="18" charset="0"/>
                <a:cs typeface="Times New Roman" panose="02020603050405020304" pitchFamily="18" charset="0"/>
              </a:rPr>
              <a:t>Wang and Jiang (2021) conducted a </a:t>
            </a:r>
            <a:r>
              <a:rPr lang="en-US" altLang="zh-TW" sz="2200" b="1" dirty="0">
                <a:solidFill>
                  <a:srgbClr val="FF0000"/>
                </a:solidFill>
                <a:latin typeface="Times New Roman" panose="02020603050405020304" pitchFamily="18" charset="0"/>
                <a:cs typeface="Times New Roman" panose="02020603050405020304" pitchFamily="18" charset="0"/>
              </a:rPr>
              <a:t>longer climatological analysis </a:t>
            </a:r>
            <a:r>
              <a:rPr lang="en-US" altLang="zh-TW" sz="2200" dirty="0">
                <a:latin typeface="Times New Roman" panose="02020603050405020304" pitchFamily="18" charset="0"/>
                <a:cs typeface="Times New Roman" panose="02020603050405020304" pitchFamily="18" charset="0"/>
              </a:rPr>
              <a:t>of North Atlantic and eastern North Pacific TC environments using the Statistical Hurricane Intensity Prediction Scheme (SHIPS; </a:t>
            </a:r>
            <a:r>
              <a:rPr lang="en-US" altLang="zh-TW" sz="2200" dirty="0" err="1">
                <a:latin typeface="Times New Roman" panose="02020603050405020304" pitchFamily="18" charset="0"/>
                <a:cs typeface="Times New Roman" panose="02020603050405020304" pitchFamily="18" charset="0"/>
              </a:rPr>
              <a:t>DeMaria</a:t>
            </a:r>
            <a:r>
              <a:rPr lang="en-US" altLang="zh-TW" sz="2200" dirty="0">
                <a:latin typeface="Times New Roman" panose="02020603050405020304" pitchFamily="18" charset="0"/>
                <a:cs typeface="Times New Roman" panose="02020603050405020304" pitchFamily="18" charset="0"/>
              </a:rPr>
              <a:t> et al. 2005)</a:t>
            </a:r>
          </a:p>
          <a:p>
            <a:pPr marL="0" indent="0" algn="just">
              <a:lnSpc>
                <a:spcPct val="120000"/>
              </a:lnSpc>
              <a:buNone/>
            </a:pPr>
            <a:endParaRPr lang="en-US" altLang="zh-TW" sz="2200" dirty="0">
              <a:latin typeface="Times New Roman" panose="02020603050405020304" pitchFamily="18" charset="0"/>
              <a:cs typeface="Times New Roman" panose="02020603050405020304" pitchFamily="18" charset="0"/>
            </a:endParaRPr>
          </a:p>
          <a:p>
            <a:pPr marL="0" indent="0" algn="just">
              <a:lnSpc>
                <a:spcPct val="120000"/>
              </a:lnSpc>
              <a:buNone/>
            </a:pPr>
            <a:r>
              <a:rPr lang="en-US" altLang="zh-TW" sz="2200" dirty="0">
                <a:latin typeface="Times New Roman" panose="02020603050405020304" pitchFamily="18" charset="0"/>
                <a:cs typeface="Times New Roman" panose="02020603050405020304" pitchFamily="18" charset="0"/>
              </a:rPr>
              <a:t>They found that </a:t>
            </a:r>
            <a:r>
              <a:rPr lang="en-US" altLang="zh-TW" sz="2200" b="1" dirty="0">
                <a:solidFill>
                  <a:srgbClr val="FF0000"/>
                </a:solidFill>
                <a:latin typeface="Times New Roman" panose="02020603050405020304" pitchFamily="18" charset="0"/>
                <a:cs typeface="Times New Roman" panose="02020603050405020304" pitchFamily="18" charset="0"/>
              </a:rPr>
              <a:t>RI events </a:t>
            </a:r>
            <a:r>
              <a:rPr lang="en-US" altLang="zh-TW" sz="2200" dirty="0">
                <a:latin typeface="Times New Roman" panose="02020603050405020304" pitchFamily="18" charset="0"/>
                <a:cs typeface="Times New Roman" panose="02020603050405020304" pitchFamily="18" charset="0"/>
              </a:rPr>
              <a:t>in the North Atlantic and eastern North Pacific </a:t>
            </a:r>
            <a:r>
              <a:rPr lang="en-US" altLang="zh-TW" sz="2200" b="1" dirty="0">
                <a:solidFill>
                  <a:srgbClr val="FF0000"/>
                </a:solidFill>
                <a:latin typeface="Times New Roman" panose="02020603050405020304" pitchFamily="18" charset="0"/>
                <a:cs typeface="Times New Roman" panose="02020603050405020304" pitchFamily="18" charset="0"/>
              </a:rPr>
              <a:t>had </a:t>
            </a:r>
            <a:r>
              <a:rPr lang="en-US" altLang="zh-TW" sz="2200" b="1" u="sng" dirty="0">
                <a:solidFill>
                  <a:srgbClr val="FF0000"/>
                </a:solidFill>
                <a:latin typeface="Times New Roman" panose="02020603050405020304" pitchFamily="18" charset="0"/>
                <a:cs typeface="Times New Roman" panose="02020603050405020304" pitchFamily="18" charset="0"/>
              </a:rPr>
              <a:t>weaker vertical wind shear</a:t>
            </a:r>
            <a:r>
              <a:rPr lang="en-US" altLang="zh-TW" sz="2200" b="1" dirty="0">
                <a:solidFill>
                  <a:srgbClr val="FF0000"/>
                </a:solidFill>
                <a:latin typeface="Times New Roman" panose="02020603050405020304" pitchFamily="18" charset="0"/>
                <a:cs typeface="Times New Roman" panose="02020603050405020304" pitchFamily="18" charset="0"/>
              </a:rPr>
              <a:t>, </a:t>
            </a:r>
            <a:r>
              <a:rPr lang="en-US" altLang="zh-TW" sz="2200" b="1" u="sng" dirty="0">
                <a:solidFill>
                  <a:srgbClr val="FF0000"/>
                </a:solidFill>
                <a:latin typeface="Times New Roman" panose="02020603050405020304" pitchFamily="18" charset="0"/>
                <a:cs typeface="Times New Roman" panose="02020603050405020304" pitchFamily="18" charset="0"/>
              </a:rPr>
              <a:t>larger 200-hPa divergence</a:t>
            </a:r>
            <a:r>
              <a:rPr lang="en-US" altLang="zh-TW" sz="2200" b="1" dirty="0">
                <a:solidFill>
                  <a:srgbClr val="FF0000"/>
                </a:solidFill>
                <a:latin typeface="Times New Roman" panose="02020603050405020304" pitchFamily="18" charset="0"/>
                <a:cs typeface="Times New Roman" panose="02020603050405020304" pitchFamily="18" charset="0"/>
              </a:rPr>
              <a:t>, </a:t>
            </a:r>
            <a:r>
              <a:rPr lang="en-US" altLang="zh-TW" sz="2200" b="1" u="sng" dirty="0">
                <a:solidFill>
                  <a:srgbClr val="FF0000"/>
                </a:solidFill>
                <a:latin typeface="Times New Roman" panose="02020603050405020304" pitchFamily="18" charset="0"/>
                <a:cs typeface="Times New Roman" panose="02020603050405020304" pitchFamily="18" charset="0"/>
              </a:rPr>
              <a:t>larger low-level and midlevel relative humidity</a:t>
            </a:r>
            <a:r>
              <a:rPr lang="en-US" altLang="zh-TW" sz="2200" b="1" dirty="0">
                <a:solidFill>
                  <a:srgbClr val="FF0000"/>
                </a:solidFill>
                <a:latin typeface="Times New Roman" panose="02020603050405020304" pitchFamily="18" charset="0"/>
                <a:cs typeface="Times New Roman" panose="02020603050405020304" pitchFamily="18" charset="0"/>
              </a:rPr>
              <a:t>, and were </a:t>
            </a:r>
            <a:r>
              <a:rPr lang="en-US" altLang="zh-TW" sz="2200" b="1" u="sng" dirty="0">
                <a:solidFill>
                  <a:srgbClr val="FF0000"/>
                </a:solidFill>
                <a:latin typeface="Times New Roman" panose="02020603050405020304" pitchFamily="18" charset="0"/>
                <a:cs typeface="Times New Roman" panose="02020603050405020304" pitchFamily="18" charset="0"/>
              </a:rPr>
              <a:t>farther away from their maximum potential intensities </a:t>
            </a:r>
            <a:r>
              <a:rPr lang="en-US" altLang="zh-TW" sz="2200" b="1" dirty="0">
                <a:solidFill>
                  <a:srgbClr val="FF0000"/>
                </a:solidFill>
                <a:latin typeface="Times New Roman" panose="02020603050405020304" pitchFamily="18" charset="0"/>
                <a:cs typeface="Times New Roman" panose="02020603050405020304" pitchFamily="18" charset="0"/>
              </a:rPr>
              <a:t>compared to SI events</a:t>
            </a:r>
            <a:r>
              <a:rPr lang="en-US" altLang="zh-TW" sz="2200" dirty="0">
                <a:latin typeface="Times New Roman" panose="02020603050405020304" pitchFamily="18" charset="0"/>
                <a:cs typeface="Times New Roman" panose="02020603050405020304" pitchFamily="18" charset="0"/>
              </a:rPr>
              <a:t>.</a:t>
            </a:r>
            <a:endParaRPr lang="zh-TW" alt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8002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14F964-4CFC-4392-9FDC-0827452F9348}"/>
              </a:ext>
            </a:extLst>
          </p:cNvPr>
          <p:cNvSpPr>
            <a:spLocks noGrp="1"/>
          </p:cNvSpPr>
          <p:nvPr>
            <p:ph type="title"/>
          </p:nvPr>
        </p:nvSpPr>
        <p:spPr>
          <a:xfrm>
            <a:off x="276836" y="0"/>
            <a:ext cx="10515600" cy="1325563"/>
          </a:xfrm>
        </p:spPr>
        <p:txBody>
          <a:bodyPr/>
          <a:lstStyle/>
          <a:p>
            <a:r>
              <a:rPr lang="en-US" altLang="zh-TW" dirty="0">
                <a:latin typeface="Times New Roman" panose="02020603050405020304" pitchFamily="18" charset="0"/>
                <a:cs typeface="Times New Roman" panose="02020603050405020304" pitchFamily="18" charset="0"/>
              </a:rPr>
              <a:t>Introduction</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03925988-7916-4778-B671-861860C0BB10}"/>
              </a:ext>
            </a:extLst>
          </p:cNvPr>
          <p:cNvSpPr>
            <a:spLocks noGrp="1"/>
          </p:cNvSpPr>
          <p:nvPr>
            <p:ph idx="1"/>
          </p:nvPr>
        </p:nvSpPr>
        <p:spPr>
          <a:xfrm>
            <a:off x="466725" y="1135063"/>
            <a:ext cx="11448439" cy="5799137"/>
          </a:xfrm>
        </p:spPr>
        <p:txBody>
          <a:bodyPr>
            <a:noAutofit/>
          </a:bodyPr>
          <a:lstStyle/>
          <a:p>
            <a:pPr marL="0" indent="0" algn="just">
              <a:lnSpc>
                <a:spcPct val="120000"/>
              </a:lnSpc>
              <a:buNone/>
            </a:pPr>
            <a:r>
              <a:rPr lang="en-US" altLang="zh-TW" sz="2200" dirty="0">
                <a:latin typeface="Times New Roman" panose="02020603050405020304" pitchFamily="18" charset="0"/>
                <a:cs typeface="Times New Roman" panose="02020603050405020304" pitchFamily="18" charset="0"/>
              </a:rPr>
              <a:t>Vertical wind shear tilts the TC vortex in the vertical and produces a wavenumber-1 asymmetry in convection, with convection enhanced </a:t>
            </a:r>
            <a:r>
              <a:rPr lang="en-US" altLang="zh-TW" sz="2200" dirty="0" err="1">
                <a:latin typeface="Times New Roman" panose="02020603050405020304" pitchFamily="18" charset="0"/>
                <a:cs typeface="Times New Roman" panose="02020603050405020304" pitchFamily="18" charset="0"/>
              </a:rPr>
              <a:t>downshear</a:t>
            </a:r>
            <a:r>
              <a:rPr lang="en-US" altLang="zh-TW" sz="2200" dirty="0">
                <a:latin typeface="Times New Roman" panose="02020603050405020304" pitchFamily="18" charset="0"/>
                <a:cs typeface="Times New Roman" panose="02020603050405020304" pitchFamily="18" charset="0"/>
              </a:rPr>
              <a:t> and suppressed </a:t>
            </a:r>
            <a:r>
              <a:rPr lang="en-US" altLang="zh-TW" sz="2200" dirty="0" err="1">
                <a:latin typeface="Times New Roman" panose="02020603050405020304" pitchFamily="18" charset="0"/>
                <a:cs typeface="Times New Roman" panose="02020603050405020304" pitchFamily="18" charset="0"/>
              </a:rPr>
              <a:t>upshear</a:t>
            </a:r>
            <a:r>
              <a:rPr lang="en-US" altLang="zh-TW" sz="2200" dirty="0">
                <a:latin typeface="Times New Roman" panose="02020603050405020304" pitchFamily="18" charset="0"/>
                <a:cs typeface="Times New Roman" panose="02020603050405020304" pitchFamily="18" charset="0"/>
              </a:rPr>
              <a:t> (</a:t>
            </a:r>
            <a:r>
              <a:rPr lang="en-US" altLang="zh-TW" sz="2200" dirty="0" err="1">
                <a:latin typeface="Times New Roman" panose="02020603050405020304" pitchFamily="18" charset="0"/>
                <a:cs typeface="Times New Roman" panose="02020603050405020304" pitchFamily="18" charset="0"/>
              </a:rPr>
              <a:t>Corbosiero</a:t>
            </a:r>
            <a:r>
              <a:rPr lang="en-US" altLang="zh-TW" sz="2200" dirty="0">
                <a:latin typeface="Times New Roman" panose="02020603050405020304" pitchFamily="18" charset="0"/>
                <a:cs typeface="Times New Roman" panose="02020603050405020304" pitchFamily="18" charset="0"/>
              </a:rPr>
              <a:t> and Molinari 2002, 2003; Chen et al. 2006; Hence and </a:t>
            </a:r>
            <a:r>
              <a:rPr lang="en-US" altLang="zh-TW" sz="2200" dirty="0" err="1">
                <a:latin typeface="Times New Roman" panose="02020603050405020304" pitchFamily="18" charset="0"/>
                <a:cs typeface="Times New Roman" panose="02020603050405020304" pitchFamily="18" charset="0"/>
              </a:rPr>
              <a:t>Houze</a:t>
            </a:r>
            <a:r>
              <a:rPr lang="en-US" altLang="zh-TW" sz="2200" dirty="0">
                <a:latin typeface="Times New Roman" panose="02020603050405020304" pitchFamily="18" charset="0"/>
                <a:cs typeface="Times New Roman" panose="02020603050405020304" pitchFamily="18" charset="0"/>
              </a:rPr>
              <a:t> 2012; </a:t>
            </a:r>
            <a:r>
              <a:rPr lang="en-US" altLang="zh-TW" sz="2200" dirty="0" err="1">
                <a:latin typeface="Times New Roman" panose="02020603050405020304" pitchFamily="18" charset="0"/>
                <a:cs typeface="Times New Roman" panose="02020603050405020304" pitchFamily="18" charset="0"/>
              </a:rPr>
              <a:t>Reasor</a:t>
            </a:r>
            <a:r>
              <a:rPr lang="en-US" altLang="zh-TW" sz="2200" dirty="0">
                <a:latin typeface="Times New Roman" panose="02020603050405020304" pitchFamily="18" charset="0"/>
                <a:cs typeface="Times New Roman" panose="02020603050405020304" pitchFamily="18" charset="0"/>
              </a:rPr>
              <a:t> et al. 2013)</a:t>
            </a:r>
          </a:p>
          <a:p>
            <a:pPr marL="0" indent="0" algn="just">
              <a:lnSpc>
                <a:spcPct val="120000"/>
              </a:lnSpc>
              <a:buNone/>
            </a:pPr>
            <a:endParaRPr lang="en-US" altLang="zh-TW" sz="2200" dirty="0">
              <a:latin typeface="Times New Roman" panose="02020603050405020304" pitchFamily="18" charset="0"/>
              <a:cs typeface="Times New Roman" panose="02020603050405020304" pitchFamily="18" charset="0"/>
            </a:endParaRPr>
          </a:p>
          <a:p>
            <a:pPr marL="0" indent="0" algn="just">
              <a:lnSpc>
                <a:spcPct val="120000"/>
              </a:lnSpc>
              <a:buNone/>
            </a:pPr>
            <a:r>
              <a:rPr lang="en-US" altLang="zh-TW" sz="2400" dirty="0">
                <a:latin typeface="Times New Roman" panose="02020603050405020304" pitchFamily="18" charset="0"/>
                <a:cs typeface="Times New Roman" panose="02020603050405020304" pitchFamily="18" charset="0"/>
              </a:rPr>
              <a:t>Given the </a:t>
            </a:r>
            <a:r>
              <a:rPr lang="en-US" altLang="zh-TW" sz="2400" b="1" dirty="0">
                <a:solidFill>
                  <a:srgbClr val="FF0000"/>
                </a:solidFill>
                <a:latin typeface="Times New Roman" panose="02020603050405020304" pitchFamily="18" charset="0"/>
                <a:cs typeface="Times New Roman" panose="02020603050405020304" pitchFamily="18" charset="0"/>
              </a:rPr>
              <a:t>substantial influence of vertical wind shear on the TC structure and intensity</a:t>
            </a:r>
            <a:r>
              <a:rPr lang="en-US" altLang="zh-TW" sz="2400" dirty="0">
                <a:latin typeface="Times New Roman" panose="02020603050405020304" pitchFamily="18" charset="0"/>
                <a:cs typeface="Times New Roman" panose="02020603050405020304" pitchFamily="18" charset="0"/>
              </a:rPr>
              <a:t>, it is worth investigating </a:t>
            </a:r>
            <a:r>
              <a:rPr lang="en-US" altLang="zh-TW" sz="2400" b="1" dirty="0">
                <a:solidFill>
                  <a:srgbClr val="FF0000"/>
                </a:solidFill>
                <a:latin typeface="Times New Roman" panose="02020603050405020304" pitchFamily="18" charset="0"/>
                <a:cs typeface="Times New Roman" panose="02020603050405020304" pitchFamily="18" charset="0"/>
              </a:rPr>
              <a:t>how other factors could modulate the TC’s response to shear to hinder or promote RI</a:t>
            </a:r>
            <a:r>
              <a:rPr lang="en-US" altLang="zh-TW" sz="2400" dirty="0">
                <a:latin typeface="Times New Roman" panose="02020603050405020304" pitchFamily="18" charset="0"/>
                <a:cs typeface="Times New Roman" panose="02020603050405020304" pitchFamily="18" charset="0"/>
              </a:rPr>
              <a:t>.</a:t>
            </a:r>
          </a:p>
          <a:p>
            <a:pPr marL="0" indent="0" algn="just">
              <a:lnSpc>
                <a:spcPct val="120000"/>
              </a:lnSpc>
              <a:buNone/>
            </a:pPr>
            <a:endParaRPr lang="en-US" altLang="zh-TW" sz="2400" dirty="0">
              <a:latin typeface="Times New Roman" panose="02020603050405020304" pitchFamily="18" charset="0"/>
              <a:cs typeface="Times New Roman" panose="02020603050405020304" pitchFamily="18" charset="0"/>
            </a:endParaRPr>
          </a:p>
          <a:p>
            <a:pPr marL="0" indent="0" algn="just">
              <a:lnSpc>
                <a:spcPct val="120000"/>
              </a:lnSpc>
              <a:buNone/>
            </a:pPr>
            <a:r>
              <a:rPr lang="en-US" altLang="zh-TW" sz="2200" dirty="0">
                <a:latin typeface="Times New Roman" panose="02020603050405020304" pitchFamily="18" charset="0"/>
                <a:cs typeface="Times New Roman" panose="02020603050405020304" pitchFamily="18" charset="0"/>
              </a:rPr>
              <a:t>Despite the overwhelmingly negative impacts of vertical wind shear on TC intensity, </a:t>
            </a:r>
            <a:r>
              <a:rPr lang="en-US" altLang="zh-TW" sz="2200" b="1" dirty="0">
                <a:solidFill>
                  <a:srgbClr val="FF0000"/>
                </a:solidFill>
                <a:latin typeface="Times New Roman" panose="02020603050405020304" pitchFamily="18" charset="0"/>
                <a:cs typeface="Times New Roman" panose="02020603050405020304" pitchFamily="18" charset="0"/>
              </a:rPr>
              <a:t>RI can proceed in moderate to high shear, as evidenced in observations </a:t>
            </a:r>
            <a:r>
              <a:rPr lang="en-US" altLang="zh-TW" sz="2200" dirty="0">
                <a:latin typeface="Times New Roman" panose="02020603050405020304" pitchFamily="18" charset="0"/>
                <a:cs typeface="Times New Roman" panose="02020603050405020304" pitchFamily="18" charset="0"/>
              </a:rPr>
              <a:t>(e.g., Zawislak et al. 2016; </a:t>
            </a:r>
            <a:r>
              <a:rPr lang="en-US" altLang="zh-TW" sz="2200" dirty="0" err="1">
                <a:latin typeface="Times New Roman" panose="02020603050405020304" pitchFamily="18" charset="0"/>
                <a:cs typeface="Times New Roman" panose="02020603050405020304" pitchFamily="18" charset="0"/>
              </a:rPr>
              <a:t>Ryglicki</a:t>
            </a:r>
            <a:r>
              <a:rPr lang="en-US" altLang="zh-TW" sz="2200" dirty="0">
                <a:latin typeface="Times New Roman" panose="02020603050405020304" pitchFamily="18" charset="0"/>
                <a:cs typeface="Times New Roman" panose="02020603050405020304" pitchFamily="18" charset="0"/>
              </a:rPr>
              <a:t> et al. 2018a) </a:t>
            </a:r>
            <a:r>
              <a:rPr lang="en-US" altLang="zh-TW" sz="2200" b="1" dirty="0">
                <a:solidFill>
                  <a:srgbClr val="FF0000"/>
                </a:solidFill>
                <a:latin typeface="Times New Roman" panose="02020603050405020304" pitchFamily="18" charset="0"/>
                <a:cs typeface="Times New Roman" panose="02020603050405020304" pitchFamily="18" charset="0"/>
              </a:rPr>
              <a:t>and simulations</a:t>
            </a:r>
            <a:r>
              <a:rPr lang="en-US" altLang="zh-TW" sz="2200" dirty="0">
                <a:latin typeface="Times New Roman" panose="02020603050405020304" pitchFamily="18" charset="0"/>
                <a:cs typeface="Times New Roman" panose="02020603050405020304" pitchFamily="18" charset="0"/>
              </a:rPr>
              <a:t> (e.g., Zhang and Tao 2013; </a:t>
            </a:r>
            <a:r>
              <a:rPr lang="en-US" altLang="zh-TW" sz="2200" dirty="0" err="1">
                <a:latin typeface="Times New Roman" panose="02020603050405020304" pitchFamily="18" charset="0"/>
                <a:cs typeface="Times New Roman" panose="02020603050405020304" pitchFamily="18" charset="0"/>
              </a:rPr>
              <a:t>Judt</a:t>
            </a:r>
            <a:r>
              <a:rPr lang="en-US" altLang="zh-TW" sz="2200" dirty="0">
                <a:latin typeface="Times New Roman" panose="02020603050405020304" pitchFamily="18" charset="0"/>
                <a:cs typeface="Times New Roman" panose="02020603050405020304" pitchFamily="18" charset="0"/>
              </a:rPr>
              <a:t> and Chen 2016; Rios-Berrios et al. 2018; </a:t>
            </a:r>
            <a:r>
              <a:rPr lang="en-US" altLang="zh-TW" sz="2200" dirty="0" err="1">
                <a:latin typeface="Times New Roman" panose="02020603050405020304" pitchFamily="18" charset="0"/>
                <a:cs typeface="Times New Roman" panose="02020603050405020304" pitchFamily="18" charset="0"/>
              </a:rPr>
              <a:t>Ryglicki</a:t>
            </a:r>
            <a:r>
              <a:rPr lang="en-US" altLang="zh-TW" sz="2200" dirty="0">
                <a:latin typeface="Times New Roman" panose="02020603050405020304" pitchFamily="18" charset="0"/>
                <a:cs typeface="Times New Roman" panose="02020603050405020304" pitchFamily="18" charset="0"/>
              </a:rPr>
              <a:t> et al. 2018b).</a:t>
            </a:r>
            <a:endParaRPr lang="zh-TW" alt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3467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14F964-4CFC-4392-9FDC-0827452F9348}"/>
              </a:ext>
            </a:extLst>
          </p:cNvPr>
          <p:cNvSpPr>
            <a:spLocks noGrp="1"/>
          </p:cNvSpPr>
          <p:nvPr>
            <p:ph type="title"/>
          </p:nvPr>
        </p:nvSpPr>
        <p:spPr>
          <a:xfrm>
            <a:off x="276836" y="0"/>
            <a:ext cx="10515600" cy="1325563"/>
          </a:xfrm>
        </p:spPr>
        <p:txBody>
          <a:bodyPr/>
          <a:lstStyle/>
          <a:p>
            <a:r>
              <a:rPr lang="en-US" altLang="zh-TW" dirty="0">
                <a:latin typeface="Times New Roman" panose="02020603050405020304" pitchFamily="18" charset="0"/>
                <a:cs typeface="Times New Roman" panose="02020603050405020304" pitchFamily="18" charset="0"/>
              </a:rPr>
              <a:t>Introduction</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03925988-7916-4778-B671-861860C0BB10}"/>
              </a:ext>
            </a:extLst>
          </p:cNvPr>
          <p:cNvSpPr>
            <a:spLocks noGrp="1"/>
          </p:cNvSpPr>
          <p:nvPr>
            <p:ph idx="1"/>
          </p:nvPr>
        </p:nvSpPr>
        <p:spPr>
          <a:xfrm>
            <a:off x="466725" y="1135063"/>
            <a:ext cx="11448439" cy="5799137"/>
          </a:xfrm>
        </p:spPr>
        <p:txBody>
          <a:bodyPr>
            <a:noAutofit/>
          </a:bodyPr>
          <a:lstStyle/>
          <a:p>
            <a:pPr marL="0" indent="0" algn="just">
              <a:lnSpc>
                <a:spcPct val="120000"/>
              </a:lnSpc>
              <a:buNone/>
            </a:pPr>
            <a:r>
              <a:rPr lang="en-US" altLang="zh-TW" sz="2200" dirty="0">
                <a:latin typeface="Times New Roman" panose="02020603050405020304" pitchFamily="18" charset="0"/>
                <a:cs typeface="Times New Roman" panose="02020603050405020304" pitchFamily="18" charset="0"/>
              </a:rPr>
              <a:t>A </a:t>
            </a:r>
            <a:r>
              <a:rPr lang="en-US" altLang="zh-TW" sz="2200" b="1" dirty="0">
                <a:solidFill>
                  <a:srgbClr val="FF0000"/>
                </a:solidFill>
                <a:latin typeface="Times New Roman" panose="02020603050405020304" pitchFamily="18" charset="0"/>
                <a:cs typeface="Times New Roman" panose="02020603050405020304" pitchFamily="18" charset="0"/>
              </a:rPr>
              <a:t>greater azimuthal extent of convection </a:t>
            </a:r>
            <a:r>
              <a:rPr lang="en-US" altLang="zh-TW" sz="2200" dirty="0">
                <a:latin typeface="Times New Roman" panose="02020603050405020304" pitchFamily="18" charset="0"/>
                <a:cs typeface="Times New Roman" panose="02020603050405020304" pitchFamily="18" charset="0"/>
              </a:rPr>
              <a:t>allows for </a:t>
            </a:r>
            <a:r>
              <a:rPr lang="en-US" altLang="zh-TW" sz="2200" b="1" dirty="0">
                <a:solidFill>
                  <a:srgbClr val="FF0000"/>
                </a:solidFill>
                <a:latin typeface="Times New Roman" panose="02020603050405020304" pitchFamily="18" charset="0"/>
                <a:cs typeface="Times New Roman" panose="02020603050405020304" pitchFamily="18" charset="0"/>
              </a:rPr>
              <a:t>greater projection of latent heating onto the symmetric mode</a:t>
            </a:r>
            <a:r>
              <a:rPr lang="en-US" altLang="zh-TW" sz="2200" dirty="0">
                <a:latin typeface="Times New Roman" panose="02020603050405020304" pitchFamily="18" charset="0"/>
                <a:cs typeface="Times New Roman" panose="02020603050405020304" pitchFamily="18" charset="0"/>
              </a:rPr>
              <a:t>, which is </a:t>
            </a:r>
            <a:r>
              <a:rPr lang="en-US" altLang="zh-TW" sz="2200" b="1" dirty="0">
                <a:solidFill>
                  <a:srgbClr val="FF0000"/>
                </a:solidFill>
                <a:latin typeface="Times New Roman" panose="02020603050405020304" pitchFamily="18" charset="0"/>
                <a:cs typeface="Times New Roman" panose="02020603050405020304" pitchFamily="18" charset="0"/>
              </a:rPr>
              <a:t>more favorable for intensification when the convection occurs at and within the radius of maximum wind </a:t>
            </a:r>
            <a:r>
              <a:rPr lang="en-US" altLang="zh-TW" sz="2200" dirty="0">
                <a:latin typeface="Times New Roman" panose="02020603050405020304" pitchFamily="18" charset="0"/>
                <a:cs typeface="Times New Roman" panose="02020603050405020304" pitchFamily="18" charset="0"/>
              </a:rPr>
              <a:t>(Nolan and Grasso 2003; Nolan et al. 2007; Pendergrass and Willoughby 2009; </a:t>
            </a:r>
            <a:r>
              <a:rPr lang="en-US" altLang="zh-TW" sz="2200" dirty="0" err="1">
                <a:latin typeface="Times New Roman" panose="02020603050405020304" pitchFamily="18" charset="0"/>
                <a:cs typeface="Times New Roman" panose="02020603050405020304" pitchFamily="18" charset="0"/>
              </a:rPr>
              <a:t>Vigh</a:t>
            </a:r>
            <a:r>
              <a:rPr lang="en-US" altLang="zh-TW" sz="2200" dirty="0">
                <a:latin typeface="Times New Roman" panose="02020603050405020304" pitchFamily="18" charset="0"/>
                <a:cs typeface="Times New Roman" panose="02020603050405020304" pitchFamily="18" charset="0"/>
              </a:rPr>
              <a:t> and Schubert 2009; Rogers et al. 2013). </a:t>
            </a:r>
          </a:p>
          <a:p>
            <a:pPr marL="0" indent="0" algn="just">
              <a:lnSpc>
                <a:spcPct val="120000"/>
              </a:lnSpc>
              <a:buNone/>
            </a:pPr>
            <a:endParaRPr lang="en-US" altLang="zh-TW" sz="2200" dirty="0">
              <a:latin typeface="Times New Roman" panose="02020603050405020304" pitchFamily="18" charset="0"/>
              <a:cs typeface="Times New Roman" panose="02020603050405020304" pitchFamily="18" charset="0"/>
            </a:endParaRPr>
          </a:p>
          <a:p>
            <a:pPr marL="0" indent="0" algn="just">
              <a:lnSpc>
                <a:spcPct val="120000"/>
              </a:lnSpc>
              <a:buNone/>
            </a:pPr>
            <a:r>
              <a:rPr lang="en-US" altLang="zh-TW" sz="2200" dirty="0">
                <a:latin typeface="Times New Roman" panose="02020603050405020304" pitchFamily="18" charset="0"/>
                <a:cs typeface="Times New Roman" panose="02020603050405020304" pitchFamily="18" charset="0"/>
              </a:rPr>
              <a:t>As such, </a:t>
            </a:r>
            <a:r>
              <a:rPr lang="en-US" altLang="zh-TW" sz="2200" b="1" dirty="0">
                <a:solidFill>
                  <a:srgbClr val="FF0000"/>
                </a:solidFill>
                <a:latin typeface="Times New Roman" panose="02020603050405020304" pitchFamily="18" charset="0"/>
                <a:cs typeface="Times New Roman" panose="02020603050405020304" pitchFamily="18" charset="0"/>
              </a:rPr>
              <a:t>factors that promote precipitation </a:t>
            </a:r>
            <a:r>
              <a:rPr lang="en-US" altLang="zh-TW" sz="2200" b="1" dirty="0" err="1">
                <a:solidFill>
                  <a:srgbClr val="FF0000"/>
                </a:solidFill>
                <a:latin typeface="Times New Roman" panose="02020603050405020304" pitchFamily="18" charset="0"/>
                <a:cs typeface="Times New Roman" panose="02020603050405020304" pitchFamily="18" charset="0"/>
              </a:rPr>
              <a:t>symmetrization</a:t>
            </a:r>
            <a:r>
              <a:rPr lang="en-US" altLang="zh-TW" sz="2200" b="1" dirty="0">
                <a:solidFill>
                  <a:srgbClr val="FF0000"/>
                </a:solidFill>
                <a:latin typeface="Times New Roman" panose="02020603050405020304" pitchFamily="18" charset="0"/>
                <a:cs typeface="Times New Roman" panose="02020603050405020304" pitchFamily="18" charset="0"/>
              </a:rPr>
              <a:t> are important to the intensification of sheared TCs</a:t>
            </a:r>
            <a:r>
              <a:rPr lang="en-US" altLang="zh-TW" sz="2200" dirty="0">
                <a:latin typeface="Times New Roman" panose="02020603050405020304" pitchFamily="18" charset="0"/>
                <a:cs typeface="Times New Roman" panose="02020603050405020304" pitchFamily="18" charset="0"/>
              </a:rPr>
              <a:t> (e.g., </a:t>
            </a:r>
            <a:r>
              <a:rPr lang="en-US" altLang="zh-TW" sz="2200" dirty="0" err="1">
                <a:latin typeface="Times New Roman" panose="02020603050405020304" pitchFamily="18" charset="0"/>
                <a:cs typeface="Times New Roman" panose="02020603050405020304" pitchFamily="18" charset="0"/>
              </a:rPr>
              <a:t>Rappin</a:t>
            </a:r>
            <a:r>
              <a:rPr lang="en-US" altLang="zh-TW" sz="2200" dirty="0">
                <a:latin typeface="Times New Roman" panose="02020603050405020304" pitchFamily="18" charset="0"/>
                <a:cs typeface="Times New Roman" panose="02020603050405020304" pitchFamily="18" charset="0"/>
              </a:rPr>
              <a:t> and Nolan 2012; Tao and Zhang 2014; Finocchio et al. 2016; </a:t>
            </a:r>
            <a:r>
              <a:rPr lang="en-US" altLang="zh-TW" sz="2200" dirty="0" err="1">
                <a:latin typeface="Times New Roman" panose="02020603050405020304" pitchFamily="18" charset="0"/>
                <a:cs typeface="Times New Roman" panose="02020603050405020304" pitchFamily="18" charset="0"/>
              </a:rPr>
              <a:t>Onderlinde</a:t>
            </a:r>
            <a:r>
              <a:rPr lang="en-US" altLang="zh-TW" sz="2200" dirty="0">
                <a:latin typeface="Times New Roman" panose="02020603050405020304" pitchFamily="18" charset="0"/>
                <a:cs typeface="Times New Roman" panose="02020603050405020304" pitchFamily="18" charset="0"/>
              </a:rPr>
              <a:t> and Nolan 2016; Zawislak et al. 2016; Munsell et al. 2017; Nguyen et al. 2017; Shimada et al. 2017; Rios-Berrios et al. 2018), and may be </a:t>
            </a:r>
            <a:r>
              <a:rPr lang="en-US" altLang="zh-TW" sz="2200" b="1" dirty="0">
                <a:solidFill>
                  <a:srgbClr val="FF0000"/>
                </a:solidFill>
                <a:latin typeface="Times New Roman" panose="02020603050405020304" pitchFamily="18" charset="0"/>
                <a:cs typeface="Times New Roman" panose="02020603050405020304" pitchFamily="18" charset="0"/>
              </a:rPr>
              <a:t>relevant for favoring RI versus SI.</a:t>
            </a:r>
            <a:endParaRPr lang="zh-TW" altLang="en-US" sz="2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5410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14F964-4CFC-4392-9FDC-0827452F9348}"/>
              </a:ext>
            </a:extLst>
          </p:cNvPr>
          <p:cNvSpPr>
            <a:spLocks noGrp="1"/>
          </p:cNvSpPr>
          <p:nvPr>
            <p:ph type="title"/>
          </p:nvPr>
        </p:nvSpPr>
        <p:spPr>
          <a:xfrm>
            <a:off x="276836" y="0"/>
            <a:ext cx="10515600" cy="1325563"/>
          </a:xfrm>
        </p:spPr>
        <p:txBody>
          <a:bodyPr/>
          <a:lstStyle/>
          <a:p>
            <a:r>
              <a:rPr lang="en-US" altLang="zh-TW" dirty="0">
                <a:latin typeface="Times New Roman" panose="02020603050405020304" pitchFamily="18" charset="0"/>
                <a:cs typeface="Times New Roman" panose="02020603050405020304" pitchFamily="18" charset="0"/>
              </a:rPr>
              <a:t>Introduction</a:t>
            </a:r>
            <a:endParaRPr lang="zh-TW"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03925988-7916-4778-B671-861860C0BB10}"/>
                  </a:ext>
                </a:extLst>
              </p:cNvPr>
              <p:cNvSpPr>
                <a:spLocks noGrp="1"/>
              </p:cNvSpPr>
              <p:nvPr>
                <p:ph idx="1"/>
              </p:nvPr>
            </p:nvSpPr>
            <p:spPr>
              <a:xfrm>
                <a:off x="466725" y="1135063"/>
                <a:ext cx="11448439" cy="5799137"/>
              </a:xfrm>
            </p:spPr>
            <p:txBody>
              <a:bodyPr>
                <a:noAutofit/>
              </a:bodyPr>
              <a:lstStyle/>
              <a:p>
                <a:pPr marL="0" indent="0" algn="just">
                  <a:lnSpc>
                    <a:spcPct val="120000"/>
                  </a:lnSpc>
                  <a:buNone/>
                </a:pPr>
                <a:r>
                  <a:rPr lang="en-US" altLang="zh-TW" sz="2200" dirty="0">
                    <a:latin typeface="Times New Roman" panose="02020603050405020304" pitchFamily="18" charset="0"/>
                    <a:cs typeface="Times New Roman" panose="02020603050405020304" pitchFamily="18" charset="0"/>
                  </a:rPr>
                  <a:t>Other factors such as </a:t>
                </a:r>
                <a:r>
                  <a:rPr lang="en-US" altLang="zh-TW" sz="2200" b="1" u="sng" dirty="0">
                    <a:solidFill>
                      <a:srgbClr val="FF0000"/>
                    </a:solidFill>
                    <a:latin typeface="Times New Roman" panose="02020603050405020304" pitchFamily="18" charset="0"/>
                    <a:cs typeface="Times New Roman" panose="02020603050405020304" pitchFamily="18" charset="0"/>
                  </a:rPr>
                  <a:t>midlevel relative humidity, low-level </a:t>
                </a:r>
                <a14:m>
                  <m:oMath xmlns:m="http://schemas.openxmlformats.org/officeDocument/2006/math">
                    <m:sSub>
                      <m:sSubPr>
                        <m:ctrlPr>
                          <a:rPr lang="en-US" altLang="zh-TW" sz="2200" b="1" i="1" u="sng" smtClean="0">
                            <a:solidFill>
                              <a:srgbClr val="FF0000"/>
                            </a:solidFill>
                            <a:latin typeface="Cambria Math" panose="02040503050406030204" pitchFamily="18" charset="0"/>
                            <a:cs typeface="Times New Roman" panose="02020603050405020304" pitchFamily="18" charset="0"/>
                          </a:rPr>
                        </m:ctrlPr>
                      </m:sSubPr>
                      <m:e>
                        <m:r>
                          <a:rPr lang="zh-TW" altLang="en-US" sz="2200" b="1" i="1" u="sng" smtClean="0">
                            <a:solidFill>
                              <a:srgbClr val="FF0000"/>
                            </a:solidFill>
                            <a:latin typeface="Cambria Math" panose="02040503050406030204" pitchFamily="18" charset="0"/>
                            <a:cs typeface="Times New Roman" panose="02020603050405020304" pitchFamily="18" charset="0"/>
                          </a:rPr>
                          <m:t>𝜽</m:t>
                        </m:r>
                      </m:e>
                      <m:sub>
                        <m:r>
                          <a:rPr lang="en-US" altLang="zh-TW" sz="2200" b="1" i="1" u="sng" smtClean="0">
                            <a:solidFill>
                              <a:srgbClr val="FF0000"/>
                            </a:solidFill>
                            <a:latin typeface="Cambria Math" panose="02040503050406030204" pitchFamily="18" charset="0"/>
                            <a:cs typeface="Times New Roman" panose="02020603050405020304" pitchFamily="18" charset="0"/>
                          </a:rPr>
                          <m:t>𝒆</m:t>
                        </m:r>
                      </m:sub>
                    </m:sSub>
                  </m:oMath>
                </a14:m>
                <a:r>
                  <a:rPr lang="en-US" altLang="zh-TW" sz="2200" b="1" u="sng" dirty="0">
                    <a:solidFill>
                      <a:srgbClr val="FF0000"/>
                    </a:solidFill>
                    <a:latin typeface="Times New Roman" panose="02020603050405020304" pitchFamily="18" charset="0"/>
                    <a:cs typeface="Times New Roman" panose="02020603050405020304" pitchFamily="18" charset="0"/>
                  </a:rPr>
                  <a:t> and sea surface temperature (SST) </a:t>
                </a:r>
                <a:r>
                  <a:rPr lang="en-US" altLang="zh-TW" sz="2200" dirty="0">
                    <a:latin typeface="Times New Roman" panose="02020603050405020304" pitchFamily="18" charset="0"/>
                    <a:cs typeface="Times New Roman" panose="02020603050405020304" pitchFamily="18" charset="0"/>
                  </a:rPr>
                  <a:t>can affect precipitation symmetry and intensification rates.</a:t>
                </a:r>
              </a:p>
              <a:p>
                <a:pPr marL="0" indent="0" algn="just">
                  <a:lnSpc>
                    <a:spcPct val="120000"/>
                  </a:lnSpc>
                  <a:buNone/>
                </a:pPr>
                <a:endParaRPr lang="en-US" altLang="zh-TW" sz="2200" dirty="0">
                  <a:latin typeface="Times New Roman" panose="02020603050405020304" pitchFamily="18" charset="0"/>
                  <a:cs typeface="Times New Roman" panose="02020603050405020304" pitchFamily="18" charset="0"/>
                </a:endParaRPr>
              </a:p>
              <a:p>
                <a:pPr marL="0" indent="0" algn="just">
                  <a:lnSpc>
                    <a:spcPct val="120000"/>
                  </a:lnSpc>
                  <a:buNone/>
                </a:pPr>
                <a:r>
                  <a:rPr lang="en-US" altLang="zh-TW" sz="2200" dirty="0">
                    <a:latin typeface="Times New Roman" panose="02020603050405020304" pitchFamily="18" charset="0"/>
                    <a:cs typeface="Times New Roman" panose="02020603050405020304" pitchFamily="18" charset="0"/>
                  </a:rPr>
                  <a:t>Multiple </a:t>
                </a:r>
                <a:r>
                  <a:rPr lang="en-US" altLang="zh-TW" sz="2200" b="1" dirty="0">
                    <a:solidFill>
                      <a:srgbClr val="FF0000"/>
                    </a:solidFill>
                    <a:latin typeface="Times New Roman" panose="02020603050405020304" pitchFamily="18" charset="0"/>
                    <a:cs typeface="Times New Roman" panose="02020603050405020304" pitchFamily="18" charset="0"/>
                  </a:rPr>
                  <a:t>satellite-based studies </a:t>
                </a:r>
                <a:r>
                  <a:rPr lang="en-US" altLang="zh-TW" sz="2200" dirty="0">
                    <a:latin typeface="Times New Roman" panose="02020603050405020304" pitchFamily="18" charset="0"/>
                    <a:cs typeface="Times New Roman" panose="02020603050405020304" pitchFamily="18" charset="0"/>
                  </a:rPr>
                  <a:t>have demonstrated that </a:t>
                </a:r>
                <a:r>
                  <a:rPr lang="en-US" altLang="zh-TW" sz="2200" b="1" dirty="0">
                    <a:solidFill>
                      <a:srgbClr val="FF0000"/>
                    </a:solidFill>
                    <a:latin typeface="Times New Roman" panose="02020603050405020304" pitchFamily="18" charset="0"/>
                    <a:cs typeface="Times New Roman" panose="02020603050405020304" pitchFamily="18" charset="0"/>
                  </a:rPr>
                  <a:t>RI is most often associated with an increased azimuthal and areal coverage of precipitation and convection </a:t>
                </a:r>
                <a:r>
                  <a:rPr lang="en-US" altLang="zh-TW" sz="2200" dirty="0">
                    <a:latin typeface="Times New Roman" panose="02020603050405020304" pitchFamily="18" charset="0"/>
                    <a:cs typeface="Times New Roman" panose="02020603050405020304" pitchFamily="18" charset="0"/>
                  </a:rPr>
                  <a:t>(e.g., </a:t>
                </a:r>
                <a:r>
                  <a:rPr lang="en-US" altLang="zh-TW" sz="2200" dirty="0" err="1">
                    <a:latin typeface="Times New Roman" panose="02020603050405020304" pitchFamily="18" charset="0"/>
                    <a:cs typeface="Times New Roman" panose="02020603050405020304" pitchFamily="18" charset="0"/>
                  </a:rPr>
                  <a:t>Zagrodnik</a:t>
                </a:r>
                <a:r>
                  <a:rPr lang="en-US" altLang="zh-TW" sz="2200" dirty="0">
                    <a:latin typeface="Times New Roman" panose="02020603050405020304" pitchFamily="18" charset="0"/>
                    <a:cs typeface="Times New Roman" panose="02020603050405020304" pitchFamily="18" charset="0"/>
                  </a:rPr>
                  <a:t> and Jiang 2014; Tao and Jiang 2015; </a:t>
                </a:r>
                <a:r>
                  <a:rPr lang="en-US" altLang="zh-TW" sz="2200" dirty="0" err="1">
                    <a:latin typeface="Times New Roman" panose="02020603050405020304" pitchFamily="18" charset="0"/>
                    <a:cs typeface="Times New Roman" panose="02020603050405020304" pitchFamily="18" charset="0"/>
                  </a:rPr>
                  <a:t>Alvey</a:t>
                </a:r>
                <a:r>
                  <a:rPr lang="en-US" altLang="zh-TW" sz="2200" dirty="0">
                    <a:latin typeface="Times New Roman" panose="02020603050405020304" pitchFamily="18" charset="0"/>
                    <a:cs typeface="Times New Roman" panose="02020603050405020304" pitchFamily="18" charset="0"/>
                  </a:rPr>
                  <a:t> et al. 2015; Tao et al. 2017; Fischer et al. 2018)</a:t>
                </a:r>
              </a:p>
              <a:p>
                <a:pPr marL="0" indent="0" algn="just">
                  <a:lnSpc>
                    <a:spcPct val="120000"/>
                  </a:lnSpc>
                  <a:buNone/>
                </a:pPr>
                <a:endParaRPr lang="en-US" altLang="zh-TW" sz="2200" b="1" dirty="0">
                  <a:solidFill>
                    <a:srgbClr val="FF0000"/>
                  </a:solidFill>
                  <a:latin typeface="Times New Roman" panose="02020603050405020304" pitchFamily="18" charset="0"/>
                  <a:cs typeface="Times New Roman" panose="02020603050405020304" pitchFamily="18" charset="0"/>
                </a:endParaRPr>
              </a:p>
              <a:p>
                <a:pPr marL="0" indent="0" algn="just">
                  <a:lnSpc>
                    <a:spcPct val="120000"/>
                  </a:lnSpc>
                  <a:buNone/>
                </a:pPr>
                <a:r>
                  <a:rPr lang="en-US" altLang="zh-TW" sz="2200" dirty="0">
                    <a:latin typeface="Times New Roman" panose="02020603050405020304" pitchFamily="18" charset="0"/>
                    <a:cs typeface="Times New Roman" panose="02020603050405020304" pitchFamily="18" charset="0"/>
                  </a:rPr>
                  <a:t>The convective characteristics of RI versus SI can be further clarified by comparing the evolution of convection of RI and SI TCs, while controlling for the effects of vertical wind shear and other parameters that influence RI.</a:t>
                </a:r>
                <a:endParaRPr lang="zh-TW" altLang="en-US" sz="22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內容版面配置區 2">
                <a:extLst>
                  <a:ext uri="{FF2B5EF4-FFF2-40B4-BE49-F238E27FC236}">
                    <a16:creationId xmlns:a16="http://schemas.microsoft.com/office/drawing/2014/main" id="{03925988-7916-4778-B671-861860C0BB10}"/>
                  </a:ext>
                </a:extLst>
              </p:cNvPr>
              <p:cNvSpPr>
                <a:spLocks noGrp="1" noRot="1" noChangeAspect="1" noMove="1" noResize="1" noEditPoints="1" noAdjustHandles="1" noChangeArrowheads="1" noChangeShapeType="1" noTextEdit="1"/>
              </p:cNvSpPr>
              <p:nvPr>
                <p:ph idx="1"/>
              </p:nvPr>
            </p:nvSpPr>
            <p:spPr>
              <a:xfrm>
                <a:off x="466725" y="1135063"/>
                <a:ext cx="11448439" cy="5799137"/>
              </a:xfrm>
              <a:blipFill>
                <a:blip r:embed="rId3"/>
                <a:stretch>
                  <a:fillRect l="-692" t="-105" r="-149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012655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14F964-4CFC-4392-9FDC-0827452F9348}"/>
              </a:ext>
            </a:extLst>
          </p:cNvPr>
          <p:cNvSpPr>
            <a:spLocks noGrp="1"/>
          </p:cNvSpPr>
          <p:nvPr>
            <p:ph type="title"/>
          </p:nvPr>
        </p:nvSpPr>
        <p:spPr>
          <a:xfrm>
            <a:off x="276836" y="0"/>
            <a:ext cx="10515600" cy="1325563"/>
          </a:xfrm>
        </p:spPr>
        <p:txBody>
          <a:bodyPr/>
          <a:lstStyle/>
          <a:p>
            <a:r>
              <a:rPr lang="en-US" altLang="zh-TW" dirty="0">
                <a:latin typeface="Times New Roman" panose="02020603050405020304" pitchFamily="18" charset="0"/>
                <a:cs typeface="Times New Roman" panose="02020603050405020304" pitchFamily="18" charset="0"/>
              </a:rPr>
              <a:t>Introduction</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03925988-7916-4778-B671-861860C0BB10}"/>
              </a:ext>
            </a:extLst>
          </p:cNvPr>
          <p:cNvSpPr>
            <a:spLocks noGrp="1"/>
          </p:cNvSpPr>
          <p:nvPr>
            <p:ph idx="1"/>
          </p:nvPr>
        </p:nvSpPr>
        <p:spPr>
          <a:xfrm>
            <a:off x="466725" y="1135063"/>
            <a:ext cx="11448439" cy="5799137"/>
          </a:xfrm>
        </p:spPr>
        <p:txBody>
          <a:bodyPr>
            <a:noAutofit/>
          </a:bodyPr>
          <a:lstStyle/>
          <a:p>
            <a:pPr marL="0" indent="0" algn="just">
              <a:lnSpc>
                <a:spcPct val="120000"/>
              </a:lnSpc>
              <a:buNone/>
            </a:pPr>
            <a:r>
              <a:rPr lang="en-US" altLang="zh-TW" sz="2200" dirty="0">
                <a:latin typeface="Times New Roman" panose="02020603050405020304" pitchFamily="18" charset="0"/>
                <a:cs typeface="Times New Roman" panose="02020603050405020304" pitchFamily="18" charset="0"/>
              </a:rPr>
              <a:t>Although numerous studies have compared RI and non-RI TCs, </a:t>
            </a:r>
            <a:r>
              <a:rPr lang="en-US" altLang="zh-TW" sz="2200" b="1" dirty="0">
                <a:solidFill>
                  <a:srgbClr val="FF0000"/>
                </a:solidFill>
                <a:latin typeface="Times New Roman" panose="02020603050405020304" pitchFamily="18" charset="0"/>
                <a:cs typeface="Times New Roman" panose="02020603050405020304" pitchFamily="18" charset="0"/>
              </a:rPr>
              <a:t>few studies have compared RI and SI TCs. </a:t>
            </a:r>
          </a:p>
          <a:p>
            <a:pPr marL="0" indent="0" algn="just">
              <a:lnSpc>
                <a:spcPct val="120000"/>
              </a:lnSpc>
              <a:buNone/>
            </a:pPr>
            <a:r>
              <a:rPr lang="en-US" altLang="zh-TW" sz="2200" dirty="0">
                <a:latin typeface="Times New Roman" panose="02020603050405020304" pitchFamily="18" charset="0"/>
                <a:cs typeface="Times New Roman" panose="02020603050405020304" pitchFamily="18" charset="0"/>
              </a:rPr>
              <a:t>Furthermore, </a:t>
            </a:r>
            <a:r>
              <a:rPr lang="en-US" altLang="zh-TW" sz="2200" b="1" dirty="0">
                <a:solidFill>
                  <a:srgbClr val="FF0000"/>
                </a:solidFill>
                <a:latin typeface="Times New Roman" panose="02020603050405020304" pitchFamily="18" charset="0"/>
                <a:cs typeface="Times New Roman" panose="02020603050405020304" pitchFamily="18" charset="0"/>
              </a:rPr>
              <a:t>prior studies compared RI and non-RI factors across a broad range of initial intensities, maximum potential intensities (MPIs), and vertical wind shear magnitudes</a:t>
            </a:r>
            <a:r>
              <a:rPr lang="en-US" altLang="zh-TW" sz="2200" dirty="0">
                <a:latin typeface="Times New Roman" panose="02020603050405020304" pitchFamily="18" charset="0"/>
                <a:cs typeface="Times New Roman" panose="02020603050405020304" pitchFamily="18" charset="0"/>
              </a:rPr>
              <a:t>. Given that these three factors exhibit significant controls on RI (e.g., Kaplan and </a:t>
            </a:r>
            <a:r>
              <a:rPr lang="en-US" altLang="zh-TW" sz="2200" dirty="0" err="1">
                <a:latin typeface="Times New Roman" panose="02020603050405020304" pitchFamily="18" charset="0"/>
                <a:cs typeface="Times New Roman" panose="02020603050405020304" pitchFamily="18" charset="0"/>
              </a:rPr>
              <a:t>DeMaria</a:t>
            </a:r>
            <a:r>
              <a:rPr lang="en-US" altLang="zh-TW" sz="2200" dirty="0">
                <a:latin typeface="Times New Roman" panose="02020603050405020304" pitchFamily="18" charset="0"/>
                <a:cs typeface="Times New Roman" panose="02020603050405020304" pitchFamily="18" charset="0"/>
              </a:rPr>
              <a:t> 2003; Kaplan et al. 2010)</a:t>
            </a:r>
          </a:p>
          <a:p>
            <a:pPr marL="0" indent="0" algn="just">
              <a:lnSpc>
                <a:spcPct val="120000"/>
              </a:lnSpc>
              <a:buNone/>
            </a:pPr>
            <a:r>
              <a:rPr lang="en-US" altLang="zh-TW" sz="2200" dirty="0">
                <a:latin typeface="Times New Roman" panose="02020603050405020304" pitchFamily="18" charset="0"/>
                <a:cs typeface="Times New Roman" panose="02020603050405020304" pitchFamily="18" charset="0"/>
              </a:rPr>
              <a:t>Also, </a:t>
            </a:r>
            <a:r>
              <a:rPr lang="en-US" altLang="zh-TW" sz="2200" b="1" dirty="0">
                <a:solidFill>
                  <a:srgbClr val="FF0000"/>
                </a:solidFill>
                <a:latin typeface="Times New Roman" panose="02020603050405020304" pitchFamily="18" charset="0"/>
                <a:cs typeface="Times New Roman" panose="02020603050405020304" pitchFamily="18" charset="0"/>
              </a:rPr>
              <a:t>less is known about the temporal and spatial evolutions of these characteristics leading up to the start of RI</a:t>
            </a:r>
            <a:r>
              <a:rPr lang="en-US" altLang="zh-TW" sz="2200" dirty="0">
                <a:latin typeface="Times New Roman" panose="02020603050405020304" pitchFamily="18" charset="0"/>
                <a:cs typeface="Times New Roman" panose="02020603050405020304" pitchFamily="18" charset="0"/>
              </a:rPr>
              <a:t>.</a:t>
            </a:r>
          </a:p>
          <a:p>
            <a:pPr marL="0" indent="0" algn="just">
              <a:lnSpc>
                <a:spcPct val="120000"/>
              </a:lnSpc>
              <a:buNone/>
            </a:pPr>
            <a:r>
              <a:rPr lang="en-US" altLang="zh-TW" sz="2200" dirty="0">
                <a:latin typeface="Times New Roman" panose="02020603050405020304" pitchFamily="18" charset="0"/>
                <a:cs typeface="Times New Roman" panose="02020603050405020304" pitchFamily="18" charset="0"/>
              </a:rPr>
              <a:t>The current study addresses the above considerations by employing </a:t>
            </a:r>
            <a:r>
              <a:rPr lang="en-US" altLang="zh-TW" sz="2200" b="1" dirty="0">
                <a:solidFill>
                  <a:srgbClr val="FF0000"/>
                </a:solidFill>
                <a:latin typeface="Times New Roman" panose="02020603050405020304" pitchFamily="18" charset="0"/>
                <a:cs typeface="Times New Roman" panose="02020603050405020304" pitchFamily="18" charset="0"/>
              </a:rPr>
              <a:t>an analog method that compares TCs that undergo RI with a set of analog TCs that have similar initial intensity, vertical wind shear, and MPI, but undergo SI</a:t>
            </a:r>
            <a:r>
              <a:rPr lang="en-US" altLang="zh-TW" sz="2200" dirty="0">
                <a:latin typeface="Times New Roman" panose="02020603050405020304" pitchFamily="18" charset="0"/>
                <a:cs typeface="Times New Roman" panose="02020603050405020304" pitchFamily="18" charset="0"/>
              </a:rPr>
              <a:t>. To the best of the authors’ knowledge, this is the first study that has sought to compare RI and SI TCs while directly considering similar shear and MPI environments along with initial intensities.</a:t>
            </a:r>
            <a:endParaRPr lang="zh-TW" altLang="en-US" sz="2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7637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78AF8FD-944B-49A2-B87D-AAA42D91E6CC}"/>
              </a:ext>
            </a:extLst>
          </p:cNvPr>
          <p:cNvSpPr/>
          <p:nvPr/>
        </p:nvSpPr>
        <p:spPr>
          <a:xfrm>
            <a:off x="3362047" y="2967335"/>
            <a:ext cx="5467907" cy="923330"/>
          </a:xfrm>
          <a:prstGeom prst="rect">
            <a:avLst/>
          </a:prstGeom>
          <a:noFill/>
        </p:spPr>
        <p:txBody>
          <a:bodyPr wrap="none" lIns="91440" tIns="45720" rIns="91440" bIns="45720">
            <a:spAutoFit/>
          </a:bodyPr>
          <a:lstStyle/>
          <a:p>
            <a:pPr algn="ctr"/>
            <a:r>
              <a:rPr lang="en-US" altLang="zh-TW" sz="5400" b="1" dirty="0">
                <a:ln w="22225">
                  <a:noFill/>
                  <a:prstDash val="solid"/>
                </a:ln>
                <a:solidFill>
                  <a:srgbClr val="FF0000"/>
                </a:solidFill>
              </a:rPr>
              <a:t>Data and methods</a:t>
            </a:r>
          </a:p>
        </p:txBody>
      </p:sp>
      <p:sp>
        <p:nvSpPr>
          <p:cNvPr id="5" name="矩形 4">
            <a:extLst>
              <a:ext uri="{FF2B5EF4-FFF2-40B4-BE49-F238E27FC236}">
                <a16:creationId xmlns:a16="http://schemas.microsoft.com/office/drawing/2014/main" id="{B3A66F6B-A71C-4DAC-8A50-9DBE5D0103B5}"/>
              </a:ext>
            </a:extLst>
          </p:cNvPr>
          <p:cNvSpPr/>
          <p:nvPr/>
        </p:nvSpPr>
        <p:spPr>
          <a:xfrm>
            <a:off x="0" y="0"/>
            <a:ext cx="12192000" cy="6858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Tree>
    <p:extLst>
      <p:ext uri="{BB962C8B-B14F-4D97-AF65-F5344CB8AC3E}">
        <p14:creationId xmlns:p14="http://schemas.microsoft.com/office/powerpoint/2010/main" val="15591310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4982</Words>
  <Application>Microsoft Office PowerPoint</Application>
  <PresentationFormat>寬螢幕</PresentationFormat>
  <Paragraphs>383</Paragraphs>
  <Slides>34</Slides>
  <Notes>29</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34</vt:i4>
      </vt:variant>
    </vt:vector>
  </HeadingPairs>
  <TitlesOfParts>
    <vt:vector size="43" baseType="lpstr">
      <vt:lpstr>新細明體</vt:lpstr>
      <vt:lpstr>Arial</vt:lpstr>
      <vt:lpstr>Bahnschrift</vt:lpstr>
      <vt:lpstr>Calibri</vt:lpstr>
      <vt:lpstr>Calibri Light</vt:lpstr>
      <vt:lpstr>Cambria Math</vt:lpstr>
      <vt:lpstr>Times New Roman</vt:lpstr>
      <vt:lpstr>Wingdings</vt:lpstr>
      <vt:lpstr>Office 佈景主題</vt:lpstr>
      <vt:lpstr>PowerPoint 簡報</vt:lpstr>
      <vt:lpstr>Outline</vt:lpstr>
      <vt:lpstr>PowerPoint 簡報</vt:lpstr>
      <vt:lpstr>Introduction</vt:lpstr>
      <vt:lpstr>Introduction</vt:lpstr>
      <vt:lpstr>Introduction</vt:lpstr>
      <vt:lpstr>Introduction</vt:lpstr>
      <vt:lpstr>Introduction</vt:lpstr>
      <vt:lpstr>PowerPoint 簡報</vt:lpstr>
      <vt:lpstr>Data and methods</vt:lpstr>
      <vt:lpstr>Data and methods</vt:lpstr>
      <vt:lpstr>Data and methods</vt:lpstr>
      <vt:lpstr>Data and methods</vt:lpstr>
      <vt:lpstr>Data and methods</vt:lpstr>
      <vt:lpstr>Data and methods</vt:lpstr>
      <vt:lpstr>Data and methods</vt:lpstr>
      <vt:lpstr>PowerPoint 簡報</vt:lpstr>
      <vt:lpstr>Results</vt:lpstr>
      <vt:lpstr>Results</vt:lpstr>
      <vt:lpstr>Results</vt:lpstr>
      <vt:lpstr>Results</vt:lpstr>
      <vt:lpstr>PowerPoint 簡報</vt:lpstr>
      <vt:lpstr>Results</vt:lpstr>
      <vt:lpstr>Results</vt:lpstr>
      <vt:lpstr>Results</vt:lpstr>
      <vt:lpstr>Results</vt:lpstr>
      <vt:lpstr>Results</vt:lpstr>
      <vt:lpstr>Results</vt:lpstr>
      <vt:lpstr>Results</vt:lpstr>
      <vt:lpstr>Results</vt:lpstr>
      <vt:lpstr>Results</vt:lpstr>
      <vt:lpstr>Results</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黃詣軒</dc:creator>
  <cp:lastModifiedBy>黃詣軒</cp:lastModifiedBy>
  <cp:revision>50</cp:revision>
  <dcterms:created xsi:type="dcterms:W3CDTF">2022-12-14T03:19:10Z</dcterms:created>
  <dcterms:modified xsi:type="dcterms:W3CDTF">2022-12-20T08:58:44Z</dcterms:modified>
</cp:coreProperties>
</file>