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72" r:id="rId4"/>
    <p:sldId id="258" r:id="rId5"/>
    <p:sldId id="259" r:id="rId6"/>
    <p:sldId id="260" r:id="rId7"/>
    <p:sldId id="261" r:id="rId8"/>
    <p:sldId id="262" r:id="rId9"/>
    <p:sldId id="263" r:id="rId10"/>
    <p:sldId id="264" r:id="rId11"/>
    <p:sldId id="265" r:id="rId12"/>
    <p:sldId id="266" r:id="rId13"/>
    <p:sldId id="267" r:id="rId14"/>
    <p:sldId id="268" r:id="rId15"/>
    <p:sldId id="273" r:id="rId16"/>
    <p:sldId id="270" r:id="rId17"/>
    <p:sldId id="271" r:id="rId18"/>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7" autoAdjust="0"/>
    <p:restoredTop sz="73645" autoAdjust="0"/>
  </p:normalViewPr>
  <p:slideViewPr>
    <p:cSldViewPr snapToGrid="0">
      <p:cViewPr varScale="1">
        <p:scale>
          <a:sx n="117" d="100"/>
          <a:sy n="117" d="100"/>
        </p:scale>
        <p:origin x="182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0A1CC6-D212-4449-974D-F4C17F500C04}" type="datetimeFigureOut">
              <a:rPr lang="zh-TW" altLang="en-US" smtClean="0"/>
              <a:t>2022/11/8</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106F62-2035-4C80-A841-90E8FAD4DB7F}" type="slidenum">
              <a:rPr lang="zh-TW" altLang="en-US" smtClean="0"/>
              <a:t>‹#›</a:t>
            </a:fld>
            <a:endParaRPr lang="zh-TW" altLang="en-US"/>
          </a:p>
        </p:txBody>
      </p:sp>
    </p:spTree>
    <p:extLst>
      <p:ext uri="{BB962C8B-B14F-4D97-AF65-F5344CB8AC3E}">
        <p14:creationId xmlns:p14="http://schemas.microsoft.com/office/powerpoint/2010/main" val="636382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T=7h, </a:t>
            </a:r>
            <a:r>
              <a:rPr lang="en-US" altLang="zh-TW" dirty="0" err="1" smtClean="0"/>
              <a:t>Vt</a:t>
            </a:r>
            <a:r>
              <a:rPr lang="en-US" altLang="zh-TW" dirty="0" smtClean="0"/>
              <a:t>=60m/s, RMW=10km</a:t>
            </a:r>
          </a:p>
          <a:p>
            <a:endParaRPr lang="en-US" altLang="zh-TW" dirty="0" smtClean="0"/>
          </a:p>
          <a:p>
            <a:r>
              <a:rPr lang="en-US" altLang="zh-TW" dirty="0" smtClean="0"/>
              <a:t>T=16h,</a:t>
            </a:r>
            <a:r>
              <a:rPr lang="en-US" altLang="zh-TW" baseline="0" dirty="0" smtClean="0"/>
              <a:t> r=60km</a:t>
            </a:r>
            <a:r>
              <a:rPr lang="zh-TW" altLang="en-US" baseline="0" dirty="0" smtClean="0"/>
              <a:t>處 </a:t>
            </a:r>
            <a:r>
              <a:rPr lang="en-US" altLang="zh-TW" baseline="0" dirty="0" smtClean="0"/>
              <a:t>w</a:t>
            </a:r>
            <a:r>
              <a:rPr lang="zh-TW" altLang="en-US" baseline="0" dirty="0" smtClean="0"/>
              <a:t>和</a:t>
            </a:r>
            <a:r>
              <a:rPr lang="en-US" altLang="zh-TW" baseline="0" dirty="0" err="1" smtClean="0"/>
              <a:t>Vt</a:t>
            </a:r>
            <a:r>
              <a:rPr lang="zh-TW" altLang="en-US" baseline="0" dirty="0" smtClean="0"/>
              <a:t>開始內縮，是</a:t>
            </a:r>
            <a:r>
              <a:rPr lang="en-US" altLang="zh-TW" baseline="0" dirty="0" smtClean="0"/>
              <a:t>SEF</a:t>
            </a:r>
            <a:r>
              <a:rPr lang="zh-TW" altLang="en-US" baseline="0" dirty="0" smtClean="0"/>
              <a:t>開始的訊號</a:t>
            </a:r>
            <a:endParaRPr lang="en-US" altLang="zh-TW" baseline="0" dirty="0" smtClean="0"/>
          </a:p>
          <a:p>
            <a:endParaRPr lang="en-US" altLang="zh-TW" baseline="0" dirty="0" smtClean="0"/>
          </a:p>
          <a:p>
            <a:r>
              <a:rPr lang="en-US" altLang="zh-TW" dirty="0" smtClean="0"/>
              <a:t>T=22h</a:t>
            </a:r>
            <a:r>
              <a:rPr lang="en-US" altLang="zh-TW" baseline="0" dirty="0" smtClean="0"/>
              <a:t>, </a:t>
            </a:r>
            <a:r>
              <a:rPr lang="zh-TW" altLang="en-US" baseline="0" dirty="0" smtClean="0"/>
              <a:t>此時在四個風切定義的象限都有</a:t>
            </a:r>
            <a:r>
              <a:rPr lang="en-US" altLang="zh-TW" baseline="0" dirty="0" smtClean="0"/>
              <a:t>w</a:t>
            </a:r>
            <a:r>
              <a:rPr lang="zh-TW" altLang="en-US" baseline="0" dirty="0" smtClean="0"/>
              <a:t>的二次極大值</a:t>
            </a:r>
            <a:endParaRPr lang="en-US" altLang="zh-TW" baseline="0" dirty="0" smtClean="0"/>
          </a:p>
          <a:p>
            <a:endParaRPr lang="en-US" altLang="zh-TW" baseline="0" dirty="0" smtClean="0"/>
          </a:p>
          <a:p>
            <a:r>
              <a:rPr lang="zh-TW" altLang="en-US" baseline="0" dirty="0" smtClean="0"/>
              <a:t>因此，</a:t>
            </a:r>
            <a:r>
              <a:rPr lang="en-US" altLang="zh-TW" baseline="0" dirty="0" smtClean="0"/>
              <a:t>T=15-22h </a:t>
            </a:r>
            <a:r>
              <a:rPr lang="zh-TW" altLang="en-US" baseline="0" dirty="0" smtClean="0"/>
              <a:t>為</a:t>
            </a:r>
            <a:r>
              <a:rPr lang="en-US" altLang="zh-TW" baseline="0" dirty="0" err="1" smtClean="0"/>
              <a:t>preSEF</a:t>
            </a:r>
            <a:r>
              <a:rPr lang="zh-TW" altLang="en-US" baseline="0" dirty="0" smtClean="0"/>
              <a:t>時期，</a:t>
            </a:r>
            <a:r>
              <a:rPr lang="en-US" altLang="zh-TW" baseline="0" dirty="0" smtClean="0"/>
              <a:t>T=23-25h</a:t>
            </a:r>
            <a:r>
              <a:rPr lang="zh-TW" altLang="en-US" baseline="0" dirty="0" smtClean="0"/>
              <a:t>為</a:t>
            </a:r>
            <a:r>
              <a:rPr lang="en-US" altLang="zh-TW" baseline="0" dirty="0" smtClean="0"/>
              <a:t>ERC</a:t>
            </a:r>
            <a:r>
              <a:rPr lang="zh-TW" altLang="en-US" baseline="0" dirty="0" smtClean="0"/>
              <a:t>時期，</a:t>
            </a:r>
            <a:r>
              <a:rPr lang="en-US" altLang="zh-TW" baseline="0" dirty="0" smtClean="0"/>
              <a:t>ERC</a:t>
            </a:r>
            <a:r>
              <a:rPr lang="zh-TW" altLang="en-US" baseline="0" dirty="0" smtClean="0"/>
              <a:t>後新的眼牆在</a:t>
            </a:r>
            <a:r>
              <a:rPr lang="en-US" altLang="zh-TW" baseline="0" dirty="0" smtClean="0"/>
              <a:t>r=20km</a:t>
            </a:r>
            <a:r>
              <a:rPr lang="zh-TW" altLang="en-US" baseline="0" dirty="0" smtClean="0"/>
              <a:t>處</a:t>
            </a:r>
            <a:endParaRPr lang="en-US" altLang="zh-TW" baseline="0" dirty="0" smtClean="0"/>
          </a:p>
          <a:p>
            <a:endParaRPr lang="en-US" altLang="zh-TW" baseline="0" dirty="0" smtClean="0"/>
          </a:p>
          <a:p>
            <a:r>
              <a:rPr lang="zh-TW" altLang="en-US" baseline="0" dirty="0" smtClean="0"/>
              <a:t>穩定的風切，會在下風切處形成</a:t>
            </a:r>
            <a:r>
              <a:rPr lang="en-US" altLang="zh-TW" baseline="0" dirty="0" smtClean="0"/>
              <a:t>SRC(stationary band complex)</a:t>
            </a:r>
            <a:endParaRPr lang="zh-TW" altLang="en-US" dirty="0"/>
          </a:p>
        </p:txBody>
      </p:sp>
      <p:sp>
        <p:nvSpPr>
          <p:cNvPr id="4" name="投影片編號版面配置區 3"/>
          <p:cNvSpPr>
            <a:spLocks noGrp="1"/>
          </p:cNvSpPr>
          <p:nvPr>
            <p:ph type="sldNum" sz="quarter" idx="10"/>
          </p:nvPr>
        </p:nvSpPr>
        <p:spPr/>
        <p:txBody>
          <a:bodyPr/>
          <a:lstStyle/>
          <a:p>
            <a:fld id="{6F106F62-2035-4C80-A841-90E8FAD4DB7F}" type="slidenum">
              <a:rPr lang="zh-TW" altLang="en-US" smtClean="0"/>
              <a:t>4</a:t>
            </a:fld>
            <a:endParaRPr lang="zh-TW" altLang="en-US"/>
          </a:p>
        </p:txBody>
      </p:sp>
    </p:spTree>
    <p:extLst>
      <p:ext uri="{BB962C8B-B14F-4D97-AF65-F5344CB8AC3E}">
        <p14:creationId xmlns:p14="http://schemas.microsoft.com/office/powerpoint/2010/main" val="3882906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10a</a:t>
            </a:r>
            <a:r>
              <a:rPr lang="zh-TW" altLang="en-US" dirty="0" smtClean="0"/>
              <a:t>和</a:t>
            </a:r>
            <a:r>
              <a:rPr lang="en-US" altLang="zh-TW" dirty="0" smtClean="0"/>
              <a:t>10b</a:t>
            </a:r>
            <a:r>
              <a:rPr lang="zh-TW" altLang="en-US" dirty="0" smtClean="0"/>
              <a:t>接近</a:t>
            </a:r>
            <a:endParaRPr lang="en-US" altLang="zh-TW" dirty="0" smtClean="0"/>
          </a:p>
          <a:p>
            <a:endParaRPr lang="en-US" altLang="zh-TW" dirty="0" smtClean="0"/>
          </a:p>
          <a:p>
            <a:r>
              <a:rPr lang="zh-TW" altLang="en-US" dirty="0" smtClean="0"/>
              <a:t>高度</a:t>
            </a:r>
            <a:r>
              <a:rPr lang="en-US" altLang="zh-TW" dirty="0" smtClean="0"/>
              <a:t>1.5km</a:t>
            </a:r>
            <a:r>
              <a:rPr lang="zh-TW" altLang="en-US" dirty="0" smtClean="0"/>
              <a:t>以下，</a:t>
            </a:r>
            <a:r>
              <a:rPr lang="en-US" altLang="zh-TW" dirty="0" smtClean="0"/>
              <a:t>forcing</a:t>
            </a:r>
            <a:r>
              <a:rPr lang="zh-TW" altLang="en-US" dirty="0" smtClean="0"/>
              <a:t>和</a:t>
            </a:r>
            <a:r>
              <a:rPr lang="en-US" altLang="zh-TW" dirty="0" smtClean="0"/>
              <a:t>VAD</a:t>
            </a:r>
            <a:r>
              <a:rPr lang="zh-TW" altLang="en-US" dirty="0" smtClean="0"/>
              <a:t>平衡。對流性上升氣流將</a:t>
            </a:r>
            <a:r>
              <a:rPr lang="en-US" altLang="zh-TW" dirty="0" smtClean="0"/>
              <a:t>PBL</a:t>
            </a:r>
            <a:r>
              <a:rPr lang="zh-TW" altLang="en-US" dirty="0" smtClean="0"/>
              <a:t>的</a:t>
            </a:r>
            <a:r>
              <a:rPr lang="en-US" altLang="zh-TW" dirty="0" smtClean="0"/>
              <a:t>PV</a:t>
            </a:r>
            <a:r>
              <a:rPr lang="zh-TW" altLang="en-US" dirty="0" smtClean="0"/>
              <a:t>往上帶走，而且</a:t>
            </a:r>
            <a:r>
              <a:rPr lang="en-US" altLang="zh-TW" dirty="0" smtClean="0"/>
              <a:t>VAD</a:t>
            </a:r>
            <a:r>
              <a:rPr lang="zh-TW" altLang="en-US" dirty="0" smtClean="0"/>
              <a:t>是</a:t>
            </a:r>
            <a:r>
              <a:rPr lang="en-US" altLang="zh-TW" dirty="0" smtClean="0"/>
              <a:t>eddy</a:t>
            </a:r>
            <a:r>
              <a:rPr lang="zh-TW" altLang="en-US" dirty="0" smtClean="0"/>
              <a:t>貢獻為主。</a:t>
            </a:r>
            <a:endParaRPr lang="en-US" altLang="zh-TW" dirty="0" smtClean="0"/>
          </a:p>
          <a:p>
            <a:endParaRPr lang="en-US" altLang="zh-TW" dirty="0" smtClean="0"/>
          </a:p>
          <a:p>
            <a:r>
              <a:rPr lang="zh-TW" altLang="en-US" dirty="0" smtClean="0"/>
              <a:t>高度</a:t>
            </a:r>
            <a:r>
              <a:rPr lang="en-US" altLang="zh-TW" dirty="0" smtClean="0"/>
              <a:t>2</a:t>
            </a:r>
            <a:r>
              <a:rPr lang="zh-TW" altLang="en-US" dirty="0" smtClean="0"/>
              <a:t>公里以上，</a:t>
            </a:r>
            <a:r>
              <a:rPr lang="en-US" altLang="zh-TW" dirty="0" smtClean="0"/>
              <a:t>forcing</a:t>
            </a:r>
            <a:r>
              <a:rPr lang="zh-TW" altLang="en-US" dirty="0" smtClean="0"/>
              <a:t>和</a:t>
            </a:r>
            <a:r>
              <a:rPr lang="en-US" altLang="zh-TW" dirty="0" smtClean="0"/>
              <a:t>RAD</a:t>
            </a:r>
            <a:r>
              <a:rPr lang="zh-TW" altLang="en-US" dirty="0" smtClean="0"/>
              <a:t>為主。層狀降水的</a:t>
            </a:r>
            <a:r>
              <a:rPr lang="en-US" altLang="zh-TW" dirty="0" smtClean="0"/>
              <a:t>heating</a:t>
            </a:r>
            <a:r>
              <a:rPr lang="zh-TW" altLang="en-US" dirty="0" smtClean="0"/>
              <a:t> </a:t>
            </a:r>
            <a:r>
              <a:rPr lang="en-US" altLang="zh-TW" dirty="0" smtClean="0"/>
              <a:t>profile</a:t>
            </a:r>
            <a:r>
              <a:rPr lang="zh-TW" altLang="en-US" dirty="0" smtClean="0"/>
              <a:t>在中層產生</a:t>
            </a:r>
            <a:r>
              <a:rPr lang="en-US" altLang="zh-TW" dirty="0" smtClean="0"/>
              <a:t>forcing</a:t>
            </a:r>
            <a:r>
              <a:rPr lang="zh-TW" altLang="en-US" dirty="0" smtClean="0"/>
              <a:t>項的正</a:t>
            </a:r>
            <a:r>
              <a:rPr lang="en-US" altLang="zh-TW" dirty="0" smtClean="0"/>
              <a:t>PV</a:t>
            </a:r>
            <a:r>
              <a:rPr lang="zh-TW" altLang="en-US" dirty="0" smtClean="0"/>
              <a:t>貢獻，但潛熱梯度和垂直質量通量輻散耦合，使得垂直方向</a:t>
            </a:r>
            <a:r>
              <a:rPr lang="en-US" altLang="zh-TW" dirty="0" smtClean="0"/>
              <a:t>PV</a:t>
            </a:r>
            <a:r>
              <a:rPr lang="zh-TW" altLang="en-US" dirty="0" smtClean="0"/>
              <a:t>通量輻散，消除</a:t>
            </a:r>
            <a:r>
              <a:rPr lang="en-US" altLang="zh-TW" dirty="0" smtClean="0"/>
              <a:t>forcing</a:t>
            </a:r>
            <a:r>
              <a:rPr lang="zh-TW" altLang="en-US" dirty="0" smtClean="0"/>
              <a:t>的貢獻，造成徑向</a:t>
            </a:r>
            <a:r>
              <a:rPr lang="en-US" altLang="zh-TW" dirty="0" smtClean="0"/>
              <a:t>PV</a:t>
            </a:r>
            <a:r>
              <a:rPr lang="zh-TW" altLang="en-US" dirty="0" smtClean="0"/>
              <a:t>通量成為中層正</a:t>
            </a:r>
            <a:r>
              <a:rPr lang="en-US" altLang="zh-TW" dirty="0" smtClean="0"/>
              <a:t>PV</a:t>
            </a:r>
            <a:r>
              <a:rPr lang="zh-TW" altLang="en-US" dirty="0" smtClean="0"/>
              <a:t>趨勢的重要貢獻項，也是</a:t>
            </a:r>
            <a:r>
              <a:rPr lang="en-US" altLang="zh-TW" dirty="0" smtClean="0"/>
              <a:t>eddy</a:t>
            </a:r>
            <a:r>
              <a:rPr lang="zh-TW" altLang="en-US" dirty="0" smtClean="0"/>
              <a:t>項比較重要。</a:t>
            </a:r>
            <a:endParaRPr lang="zh-TW" altLang="en-US" dirty="0"/>
          </a:p>
        </p:txBody>
      </p:sp>
      <p:sp>
        <p:nvSpPr>
          <p:cNvPr id="4" name="投影片編號版面配置區 3"/>
          <p:cNvSpPr>
            <a:spLocks noGrp="1"/>
          </p:cNvSpPr>
          <p:nvPr>
            <p:ph type="sldNum" sz="quarter" idx="10"/>
          </p:nvPr>
        </p:nvSpPr>
        <p:spPr/>
        <p:txBody>
          <a:bodyPr/>
          <a:lstStyle/>
          <a:p>
            <a:fld id="{6F106F62-2035-4C80-A841-90E8FAD4DB7F}" type="slidenum">
              <a:rPr lang="zh-TW" altLang="en-US" smtClean="0"/>
              <a:t>13</a:t>
            </a:fld>
            <a:endParaRPr lang="zh-TW" altLang="en-US"/>
          </a:p>
        </p:txBody>
      </p:sp>
    </p:spTree>
    <p:extLst>
      <p:ext uri="{BB962C8B-B14F-4D97-AF65-F5344CB8AC3E}">
        <p14:creationId xmlns:p14="http://schemas.microsoft.com/office/powerpoint/2010/main" val="182853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由於</a:t>
            </a:r>
            <a:r>
              <a:rPr lang="en-US" altLang="zh-TW" dirty="0" smtClean="0"/>
              <a:t>eddy</a:t>
            </a:r>
            <a:r>
              <a:rPr lang="zh-TW" altLang="en-US" dirty="0" smtClean="0"/>
              <a:t> </a:t>
            </a:r>
            <a:r>
              <a:rPr lang="en-US" altLang="zh-TW" dirty="0" smtClean="0"/>
              <a:t>PV</a:t>
            </a:r>
            <a:r>
              <a:rPr lang="zh-TW" altLang="en-US" dirty="0" smtClean="0"/>
              <a:t>過程是建立次眼牆</a:t>
            </a:r>
            <a:r>
              <a:rPr lang="en-US" altLang="zh-TW" dirty="0" smtClean="0"/>
              <a:t>PV</a:t>
            </a:r>
            <a:r>
              <a:rPr lang="zh-TW" altLang="en-US" dirty="0" smtClean="0"/>
              <a:t>極大值的重要過程，下一步要看不同方位角位置的</a:t>
            </a:r>
            <a:r>
              <a:rPr lang="en-US" altLang="zh-TW" dirty="0" smtClean="0"/>
              <a:t>eddy</a:t>
            </a:r>
            <a:r>
              <a:rPr lang="zh-TW" altLang="en-US" dirty="0" smtClean="0"/>
              <a:t>過程還有怎麼移動到下風處。</a:t>
            </a:r>
            <a:endParaRPr lang="en-US" altLang="zh-TW" dirty="0" smtClean="0"/>
          </a:p>
          <a:p>
            <a:endParaRPr lang="en-US" altLang="zh-TW" dirty="0" smtClean="0"/>
          </a:p>
          <a:p>
            <a:r>
              <a:rPr lang="en-US" altLang="zh-TW" dirty="0" smtClean="0"/>
              <a:t>PBL:</a:t>
            </a:r>
            <a:r>
              <a:rPr lang="zh-TW" altLang="en-US" dirty="0" smtClean="0"/>
              <a:t> </a:t>
            </a:r>
            <a:r>
              <a:rPr lang="en-US" altLang="zh-TW" dirty="0" smtClean="0"/>
              <a:t>17-21h</a:t>
            </a:r>
            <a:r>
              <a:rPr lang="zh-TW" altLang="en-US" dirty="0" smtClean="0"/>
              <a:t>風切左側的</a:t>
            </a:r>
            <a:r>
              <a:rPr lang="en-US" altLang="zh-TW" dirty="0" smtClean="0"/>
              <a:t>PV</a:t>
            </a:r>
            <a:r>
              <a:rPr lang="zh-TW" altLang="en-US" dirty="0" smtClean="0"/>
              <a:t>增加，</a:t>
            </a:r>
            <a:r>
              <a:rPr lang="en-US" altLang="zh-TW" dirty="0" smtClean="0"/>
              <a:t>19-21h</a:t>
            </a:r>
            <a:r>
              <a:rPr lang="zh-TW" altLang="en-US" dirty="0" smtClean="0"/>
              <a:t>上升氣流區出現在</a:t>
            </a:r>
            <a:r>
              <a:rPr lang="en-US" altLang="zh-TW" dirty="0" smtClean="0"/>
              <a:t>LS</a:t>
            </a:r>
            <a:r>
              <a:rPr lang="zh-TW" altLang="en-US" dirty="0" smtClean="0"/>
              <a:t>和</a:t>
            </a:r>
            <a:r>
              <a:rPr lang="en-US" altLang="zh-TW" dirty="0" smtClean="0"/>
              <a:t>UL</a:t>
            </a:r>
            <a:r>
              <a:rPr lang="zh-TW" altLang="en-US" dirty="0" smtClean="0"/>
              <a:t>，在</a:t>
            </a:r>
            <a:r>
              <a:rPr lang="en-US" altLang="zh-TW" dirty="0" smtClean="0"/>
              <a:t>PV</a:t>
            </a:r>
            <a:r>
              <a:rPr lang="zh-TW" altLang="en-US" dirty="0" smtClean="0"/>
              <a:t>增加的區域稍微上風處並往</a:t>
            </a:r>
            <a:r>
              <a:rPr lang="en-US" altLang="zh-TW" dirty="0" smtClean="0"/>
              <a:t>UL</a:t>
            </a:r>
            <a:r>
              <a:rPr lang="zh-TW" altLang="en-US" dirty="0" smtClean="0"/>
              <a:t>延伸，而新生成的</a:t>
            </a:r>
            <a:r>
              <a:rPr lang="en-US" altLang="zh-TW" dirty="0" smtClean="0"/>
              <a:t>PV</a:t>
            </a:r>
            <a:r>
              <a:rPr lang="zh-TW" altLang="en-US" dirty="0" smtClean="0"/>
              <a:t>往下風移動。</a:t>
            </a:r>
            <a:r>
              <a:rPr lang="en-US" altLang="zh-TW" dirty="0" smtClean="0"/>
              <a:t>21h</a:t>
            </a:r>
            <a:r>
              <a:rPr lang="zh-TW" altLang="en-US" dirty="0" smtClean="0"/>
              <a:t>之後，</a:t>
            </a:r>
            <a:r>
              <a:rPr lang="en-US" altLang="zh-TW" dirty="0" smtClean="0"/>
              <a:t>PV</a:t>
            </a:r>
            <a:r>
              <a:rPr lang="zh-TW" altLang="en-US" dirty="0" smtClean="0"/>
              <a:t>繞成一個環。</a:t>
            </a:r>
            <a:r>
              <a:rPr lang="en-US" altLang="zh-TW" dirty="0" smtClean="0"/>
              <a:t>PBL</a:t>
            </a:r>
            <a:r>
              <a:rPr lang="zh-TW" altLang="en-US" dirty="0" smtClean="0"/>
              <a:t>以</a:t>
            </a:r>
            <a:r>
              <a:rPr lang="en-US" altLang="zh-TW" dirty="0" smtClean="0"/>
              <a:t>forcing</a:t>
            </a:r>
            <a:r>
              <a:rPr lang="zh-TW" altLang="en-US" dirty="0" smtClean="0"/>
              <a:t>為主，</a:t>
            </a:r>
            <a:r>
              <a:rPr lang="en-US" altLang="zh-TW" dirty="0" smtClean="0"/>
              <a:t>VAD</a:t>
            </a:r>
            <a:r>
              <a:rPr lang="zh-TW" altLang="en-US" dirty="0" smtClean="0"/>
              <a:t>將</a:t>
            </a:r>
            <a:r>
              <a:rPr lang="en-US" altLang="zh-TW" dirty="0" smtClean="0"/>
              <a:t>PV</a:t>
            </a:r>
            <a:r>
              <a:rPr lang="zh-TW" altLang="en-US" dirty="0" smtClean="0"/>
              <a:t>送往中高層為負貢獻，</a:t>
            </a:r>
            <a:r>
              <a:rPr lang="en-US" altLang="zh-TW" dirty="0" smtClean="0"/>
              <a:t>RAD</a:t>
            </a:r>
            <a:r>
              <a:rPr lang="zh-TW" altLang="en-US" dirty="0" smtClean="0"/>
              <a:t>有部分正貢獻區域但較次要。</a:t>
            </a:r>
            <a:endParaRPr lang="en-US" altLang="zh-TW" dirty="0" smtClean="0"/>
          </a:p>
        </p:txBody>
      </p:sp>
      <p:sp>
        <p:nvSpPr>
          <p:cNvPr id="4" name="投影片編號版面配置區 3"/>
          <p:cNvSpPr>
            <a:spLocks noGrp="1"/>
          </p:cNvSpPr>
          <p:nvPr>
            <p:ph type="sldNum" sz="quarter" idx="10"/>
          </p:nvPr>
        </p:nvSpPr>
        <p:spPr/>
        <p:txBody>
          <a:bodyPr/>
          <a:lstStyle/>
          <a:p>
            <a:fld id="{6F106F62-2035-4C80-A841-90E8FAD4DB7F}" type="slidenum">
              <a:rPr lang="zh-TW" altLang="en-US" smtClean="0"/>
              <a:t>14</a:t>
            </a:fld>
            <a:endParaRPr lang="zh-TW" altLang="en-US"/>
          </a:p>
        </p:txBody>
      </p:sp>
    </p:spTree>
    <p:extLst>
      <p:ext uri="{BB962C8B-B14F-4D97-AF65-F5344CB8AC3E}">
        <p14:creationId xmlns:p14="http://schemas.microsoft.com/office/powerpoint/2010/main" val="1613024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21h</a:t>
            </a:r>
            <a:r>
              <a:rPr lang="zh-TW" altLang="en-US" dirty="0" smtClean="0"/>
              <a:t>前，淨</a:t>
            </a:r>
            <a:r>
              <a:rPr lang="en-US" altLang="zh-TW" dirty="0" smtClean="0"/>
              <a:t>PV</a:t>
            </a:r>
            <a:r>
              <a:rPr lang="zh-TW" altLang="en-US" dirty="0" smtClean="0"/>
              <a:t>生成出現在</a:t>
            </a:r>
            <a:r>
              <a:rPr lang="en-US" altLang="zh-TW" dirty="0" smtClean="0"/>
              <a:t>UR</a:t>
            </a:r>
            <a:r>
              <a:rPr lang="zh-TW" altLang="en-US" dirty="0" smtClean="0"/>
              <a:t>和</a:t>
            </a:r>
            <a:r>
              <a:rPr lang="en-US" altLang="zh-TW" dirty="0" smtClean="0"/>
              <a:t>UL</a:t>
            </a:r>
            <a:r>
              <a:rPr lang="zh-TW" altLang="en-US" dirty="0" smtClean="0"/>
              <a:t>，是</a:t>
            </a:r>
            <a:r>
              <a:rPr lang="en-US" altLang="zh-TW" dirty="0" smtClean="0"/>
              <a:t>PBL</a:t>
            </a:r>
            <a:r>
              <a:rPr lang="zh-TW" altLang="en-US" dirty="0" smtClean="0"/>
              <a:t>淨</a:t>
            </a:r>
            <a:r>
              <a:rPr lang="en-US" altLang="zh-TW" dirty="0" smtClean="0"/>
              <a:t>PV</a:t>
            </a:r>
            <a:r>
              <a:rPr lang="zh-TW" altLang="en-US" dirty="0" smtClean="0"/>
              <a:t>生成位置的下風處，主要由</a:t>
            </a:r>
            <a:r>
              <a:rPr lang="en-US" altLang="zh-TW" dirty="0" smtClean="0"/>
              <a:t>UL</a:t>
            </a:r>
            <a:r>
              <a:rPr lang="zh-TW" altLang="en-US" dirty="0" smtClean="0"/>
              <a:t>的</a:t>
            </a:r>
            <a:r>
              <a:rPr lang="en-US" altLang="zh-TW" dirty="0" smtClean="0"/>
              <a:t>RAD</a:t>
            </a:r>
            <a:r>
              <a:rPr lang="zh-TW" altLang="en-US" dirty="0" smtClean="0"/>
              <a:t>和</a:t>
            </a:r>
            <a:r>
              <a:rPr lang="en-US" altLang="zh-TW" dirty="0" smtClean="0"/>
              <a:t>forcing</a:t>
            </a:r>
            <a:r>
              <a:rPr lang="zh-TW" altLang="en-US" dirty="0" smtClean="0"/>
              <a:t>貢獻，也是位於左側風切上升氣流區的下風處</a:t>
            </a:r>
            <a:r>
              <a:rPr lang="en-US" altLang="zh-TW" dirty="0" smtClean="0"/>
              <a:t>(</a:t>
            </a:r>
            <a:r>
              <a:rPr lang="zh-TW" altLang="en-US" dirty="0" smtClean="0"/>
              <a:t>圖</a:t>
            </a:r>
            <a:r>
              <a:rPr lang="en-US" altLang="zh-TW" dirty="0" smtClean="0"/>
              <a:t>12a &amp; 12b)</a:t>
            </a:r>
            <a:r>
              <a:rPr lang="zh-TW" altLang="en-US" dirty="0" smtClean="0"/>
              <a:t>，上升氣流在風切左側生成移動到上風切處，形成層狀降水的非絕熱加熱結構，正</a:t>
            </a:r>
            <a:r>
              <a:rPr lang="en-US" altLang="zh-TW" dirty="0" smtClean="0"/>
              <a:t>PV</a:t>
            </a:r>
            <a:r>
              <a:rPr lang="zh-TW" altLang="en-US" dirty="0" smtClean="0"/>
              <a:t> </a:t>
            </a:r>
            <a:r>
              <a:rPr lang="en-US" altLang="zh-TW" dirty="0" smtClean="0"/>
              <a:t>forcing</a:t>
            </a:r>
            <a:r>
              <a:rPr lang="zh-TW" altLang="en-US" dirty="0" smtClean="0"/>
              <a:t>出現在非絕熱加熱極值的下方</a:t>
            </a:r>
            <a:r>
              <a:rPr lang="en-US" altLang="zh-TW" dirty="0" smtClean="0"/>
              <a:t>(UL)</a:t>
            </a:r>
            <a:r>
              <a:rPr lang="zh-TW" altLang="en-US" dirty="0" smtClean="0"/>
              <a:t>或是在加熱和冷卻的交界處</a:t>
            </a:r>
            <a:r>
              <a:rPr lang="en-US" altLang="zh-TW" dirty="0" smtClean="0"/>
              <a:t>(UR)</a:t>
            </a:r>
            <a:r>
              <a:rPr lang="zh-TW" altLang="en-US" dirty="0" smtClean="0"/>
              <a:t>。</a:t>
            </a:r>
            <a:endParaRPr lang="en-US" altLang="zh-TW" dirty="0" smtClean="0"/>
          </a:p>
          <a:p>
            <a:endParaRPr lang="en-US" altLang="zh-TW" dirty="0" smtClean="0"/>
          </a:p>
          <a:p>
            <a:r>
              <a:rPr lang="en-US" altLang="zh-TW" dirty="0" smtClean="0"/>
              <a:t>12c, </a:t>
            </a:r>
            <a:r>
              <a:rPr lang="zh-TW" altLang="en-US" dirty="0" smtClean="0"/>
              <a:t>風切右側的</a:t>
            </a:r>
            <a:r>
              <a:rPr lang="en-US" altLang="zh-TW" dirty="0" smtClean="0"/>
              <a:t>RAD</a:t>
            </a:r>
            <a:r>
              <a:rPr lang="zh-TW" altLang="en-US" dirty="0" smtClean="0"/>
              <a:t> </a:t>
            </a:r>
            <a:r>
              <a:rPr lang="en-US" altLang="zh-TW" dirty="0" smtClean="0"/>
              <a:t>PV</a:t>
            </a:r>
            <a:r>
              <a:rPr lang="zh-TW" altLang="en-US" dirty="0" smtClean="0"/>
              <a:t> </a:t>
            </a:r>
            <a:r>
              <a:rPr lang="en-US" altLang="zh-TW" dirty="0" smtClean="0"/>
              <a:t>flux</a:t>
            </a:r>
            <a:r>
              <a:rPr lang="zh-TW" altLang="en-US" dirty="0" smtClean="0"/>
              <a:t>輻合比</a:t>
            </a:r>
            <a:r>
              <a:rPr lang="en-US" altLang="zh-TW" dirty="0" smtClean="0"/>
              <a:t>PV</a:t>
            </a:r>
            <a:r>
              <a:rPr lang="zh-TW" altLang="en-US" dirty="0" smtClean="0"/>
              <a:t> </a:t>
            </a:r>
            <a:r>
              <a:rPr lang="en-US" altLang="zh-TW" dirty="0" smtClean="0"/>
              <a:t>forcing</a:t>
            </a:r>
            <a:r>
              <a:rPr lang="zh-TW" altLang="en-US" dirty="0" smtClean="0"/>
              <a:t>的位置在內側一些</a:t>
            </a:r>
            <a:r>
              <a:rPr lang="en-US" altLang="zh-TW" dirty="0" smtClean="0"/>
              <a:t>(</a:t>
            </a:r>
            <a:r>
              <a:rPr lang="en-US" altLang="zh-TW" dirty="0" err="1" smtClean="0"/>
              <a:t>cf</a:t>
            </a:r>
            <a:r>
              <a:rPr lang="en-US" altLang="zh-TW" dirty="0" smtClean="0"/>
              <a:t> </a:t>
            </a:r>
            <a:r>
              <a:rPr lang="zh-TW" altLang="en-US" dirty="0" smtClean="0"/>
              <a:t>圖</a:t>
            </a:r>
            <a:r>
              <a:rPr lang="en-US" altLang="zh-TW" dirty="0" smtClean="0"/>
              <a:t>12b)</a:t>
            </a:r>
            <a:r>
              <a:rPr lang="zh-TW" altLang="en-US" dirty="0" smtClean="0"/>
              <a:t>，這區域的徑向</a:t>
            </a:r>
            <a:r>
              <a:rPr lang="en-US" altLang="zh-TW" dirty="0" smtClean="0"/>
              <a:t>PV</a:t>
            </a:r>
            <a:r>
              <a:rPr lang="zh-TW" altLang="en-US" dirty="0" smtClean="0"/>
              <a:t>通量指向中心，表示局地產生的</a:t>
            </a:r>
            <a:r>
              <a:rPr lang="en-US" altLang="zh-TW" dirty="0" smtClean="0"/>
              <a:t>PV</a:t>
            </a:r>
            <a:r>
              <a:rPr lang="zh-TW" altLang="en-US" dirty="0" smtClean="0"/>
              <a:t> </a:t>
            </a:r>
            <a:r>
              <a:rPr lang="en-US" altLang="zh-TW" dirty="0" smtClean="0"/>
              <a:t>forcing</a:t>
            </a:r>
            <a:r>
              <a:rPr lang="zh-TW" altLang="en-US" dirty="0" smtClean="0"/>
              <a:t>被向內傳送。</a:t>
            </a:r>
            <a:endParaRPr lang="en-US" altLang="zh-TW" dirty="0" smtClean="0"/>
          </a:p>
          <a:p>
            <a:endParaRPr lang="en-US" altLang="zh-TW" dirty="0" smtClean="0"/>
          </a:p>
          <a:p>
            <a:r>
              <a:rPr lang="zh-TW" altLang="en-US" dirty="0" smtClean="0"/>
              <a:t>說明整個風切左側的不對稱上升氣流產生</a:t>
            </a:r>
            <a:r>
              <a:rPr lang="en-US" altLang="zh-TW" dirty="0" smtClean="0"/>
              <a:t>PV</a:t>
            </a:r>
            <a:r>
              <a:rPr lang="zh-TW" altLang="en-US" dirty="0" smtClean="0"/>
              <a:t>，接著</a:t>
            </a:r>
            <a:r>
              <a:rPr lang="en-US" altLang="zh-TW" dirty="0" smtClean="0"/>
              <a:t>PV</a:t>
            </a:r>
            <a:r>
              <a:rPr lang="zh-TW" altLang="en-US" dirty="0" smtClean="0"/>
              <a:t>軸對稱化，建立次眼牆。</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6F106F62-2035-4C80-A841-90E8FAD4DB7F}" type="slidenum">
              <a:rPr lang="zh-TW" altLang="en-US" smtClean="0"/>
              <a:t>15</a:t>
            </a:fld>
            <a:endParaRPr lang="zh-TW" altLang="en-US"/>
          </a:p>
        </p:txBody>
      </p:sp>
    </p:spTree>
    <p:extLst>
      <p:ext uri="{BB962C8B-B14F-4D97-AF65-F5344CB8AC3E}">
        <p14:creationId xmlns:p14="http://schemas.microsoft.com/office/powerpoint/2010/main" val="1754835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F106F62-2035-4C80-A841-90E8FAD4DB7F}" type="slidenum">
              <a:rPr lang="zh-TW" altLang="en-US" smtClean="0"/>
              <a:t>16</a:t>
            </a:fld>
            <a:endParaRPr lang="zh-TW" altLang="en-US"/>
          </a:p>
        </p:txBody>
      </p:sp>
    </p:spTree>
    <p:extLst>
      <p:ext uri="{BB962C8B-B14F-4D97-AF65-F5344CB8AC3E}">
        <p14:creationId xmlns:p14="http://schemas.microsoft.com/office/powerpoint/2010/main" val="2384923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SEF</a:t>
            </a:r>
            <a:r>
              <a:rPr lang="zh-TW" altLang="en-US" dirty="0" smtClean="0"/>
              <a:t>開始時</a:t>
            </a:r>
            <a:r>
              <a:rPr lang="en-US" altLang="zh-TW" dirty="0" smtClean="0"/>
              <a:t>(t=16h)SBC</a:t>
            </a:r>
            <a:r>
              <a:rPr lang="zh-TW" altLang="en-US" dirty="0" smtClean="0"/>
              <a:t>位在</a:t>
            </a:r>
            <a:r>
              <a:rPr lang="en-US" altLang="zh-TW" dirty="0" smtClean="0"/>
              <a:t>r=60km</a:t>
            </a:r>
            <a:r>
              <a:rPr lang="zh-TW" altLang="en-US" dirty="0" smtClean="0"/>
              <a:t>處</a:t>
            </a:r>
            <a:endParaRPr lang="en-US" altLang="zh-TW" dirty="0" smtClean="0"/>
          </a:p>
          <a:p>
            <a:endParaRPr lang="en-US" altLang="zh-TW" dirty="0" smtClean="0"/>
          </a:p>
          <a:p>
            <a:r>
              <a:rPr lang="en-US" altLang="zh-TW" dirty="0" smtClean="0"/>
              <a:t>T=17-19h,</a:t>
            </a:r>
            <a:r>
              <a:rPr lang="en-US" altLang="zh-TW" baseline="0" dirty="0" smtClean="0"/>
              <a:t> w</a:t>
            </a:r>
            <a:r>
              <a:rPr lang="zh-TW" altLang="en-US" baseline="0" dirty="0" smtClean="0"/>
              <a:t>增強，從</a:t>
            </a:r>
            <a:r>
              <a:rPr lang="en-US" altLang="zh-TW" baseline="0" dirty="0" smtClean="0"/>
              <a:t>DR</a:t>
            </a:r>
            <a:r>
              <a:rPr lang="zh-TW" altLang="en-US" baseline="0" dirty="0" smtClean="0"/>
              <a:t>到</a:t>
            </a:r>
            <a:r>
              <a:rPr lang="en-US" altLang="zh-TW" baseline="0" dirty="0" smtClean="0"/>
              <a:t>DL</a:t>
            </a:r>
          </a:p>
          <a:p>
            <a:r>
              <a:rPr lang="en-US" altLang="zh-TW" baseline="0" dirty="0" smtClean="0"/>
              <a:t>T=20h, </a:t>
            </a:r>
            <a:r>
              <a:rPr lang="zh-TW" altLang="en-US" baseline="0" dirty="0" smtClean="0"/>
              <a:t>延伸到</a:t>
            </a:r>
            <a:r>
              <a:rPr lang="en-US" altLang="zh-TW" baseline="0" dirty="0" smtClean="0"/>
              <a:t>UL</a:t>
            </a:r>
          </a:p>
          <a:p>
            <a:r>
              <a:rPr lang="en-US" altLang="zh-TW" baseline="0" dirty="0" smtClean="0"/>
              <a:t>T=22h, </a:t>
            </a:r>
            <a:r>
              <a:rPr lang="zh-TW" altLang="en-US" baseline="0" dirty="0" smtClean="0"/>
              <a:t>次眼牆形成，上升氣流位於</a:t>
            </a:r>
            <a:r>
              <a:rPr lang="en-US" altLang="zh-TW" baseline="0" dirty="0" smtClean="0"/>
              <a:t>r=25km</a:t>
            </a:r>
            <a:r>
              <a:rPr lang="zh-TW" altLang="en-US" baseline="0" dirty="0" smtClean="0"/>
              <a:t>處</a:t>
            </a:r>
            <a:endParaRPr lang="en-US" altLang="zh-TW" baseline="0" dirty="0" smtClean="0"/>
          </a:p>
          <a:p>
            <a:endParaRPr lang="en-US" altLang="zh-TW" baseline="0" dirty="0" smtClean="0"/>
          </a:p>
          <a:p>
            <a:r>
              <a:rPr lang="zh-TW" altLang="en-US" baseline="0" dirty="0" smtClean="0"/>
              <a:t>軸對稱化前，風切左側的角色很重</a:t>
            </a:r>
            <a:r>
              <a:rPr lang="zh-TW" altLang="en-US" baseline="0" dirty="0"/>
              <a:t>要</a:t>
            </a:r>
            <a:endParaRPr lang="en-US" altLang="zh-TW" baseline="0" dirty="0" smtClean="0"/>
          </a:p>
        </p:txBody>
      </p:sp>
      <p:sp>
        <p:nvSpPr>
          <p:cNvPr id="4" name="投影片編號版面配置區 3"/>
          <p:cNvSpPr>
            <a:spLocks noGrp="1"/>
          </p:cNvSpPr>
          <p:nvPr>
            <p:ph type="sldNum" sz="quarter" idx="10"/>
          </p:nvPr>
        </p:nvSpPr>
        <p:spPr/>
        <p:txBody>
          <a:bodyPr/>
          <a:lstStyle/>
          <a:p>
            <a:fld id="{6F106F62-2035-4C80-A841-90E8FAD4DB7F}" type="slidenum">
              <a:rPr lang="zh-TW" altLang="en-US" smtClean="0"/>
              <a:t>5</a:t>
            </a:fld>
            <a:endParaRPr lang="zh-TW" altLang="en-US"/>
          </a:p>
        </p:txBody>
      </p:sp>
    </p:spTree>
    <p:extLst>
      <p:ext uri="{BB962C8B-B14F-4D97-AF65-F5344CB8AC3E}">
        <p14:creationId xmlns:p14="http://schemas.microsoft.com/office/powerpoint/2010/main" val="3787100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低層</a:t>
            </a:r>
            <a:r>
              <a:rPr lang="en-US" altLang="zh-TW" dirty="0" err="1" smtClean="0"/>
              <a:t>thetaE</a:t>
            </a:r>
            <a:r>
              <a:rPr lang="zh-TW" altLang="en-US" baseline="0" dirty="0" smtClean="0"/>
              <a:t>結構不對稱，往</a:t>
            </a:r>
            <a:r>
              <a:rPr lang="en-US" altLang="zh-TW" baseline="0" dirty="0" smtClean="0"/>
              <a:t>DL</a:t>
            </a:r>
            <a:r>
              <a:rPr lang="zh-TW" altLang="en-US" baseline="0" dirty="0" smtClean="0"/>
              <a:t>旋入，高</a:t>
            </a:r>
            <a:r>
              <a:rPr lang="en-US" altLang="zh-TW" baseline="0" dirty="0" err="1" smtClean="0"/>
              <a:t>thetaE</a:t>
            </a:r>
            <a:r>
              <a:rPr lang="zh-TW" altLang="en-US" baseline="0" dirty="0" smtClean="0"/>
              <a:t>的區域被稱為</a:t>
            </a:r>
            <a:r>
              <a:rPr lang="en-US" altLang="zh-TW" dirty="0" smtClean="0">
                <a:latin typeface="Maiandra GD" panose="020E0502030308020204" pitchFamily="34" charset="0"/>
              </a:rPr>
              <a:t>Moisture envelope</a:t>
            </a:r>
            <a:r>
              <a:rPr lang="zh-TW" altLang="en-US" dirty="0" smtClean="0">
                <a:latin typeface="Maiandra GD" panose="020E0502030308020204" pitchFamily="34" charset="0"/>
              </a:rPr>
              <a:t>，螺旋狀的</a:t>
            </a:r>
            <a:r>
              <a:rPr lang="en-US" altLang="zh-TW" dirty="0" smtClean="0">
                <a:latin typeface="Maiandra GD" panose="020E0502030308020204" pitchFamily="34" charset="0"/>
              </a:rPr>
              <a:t>w</a:t>
            </a:r>
            <a:r>
              <a:rPr lang="zh-TW" altLang="en-US" dirty="0" smtClean="0">
                <a:latin typeface="Maiandra GD" panose="020E0502030308020204" pitchFamily="34" charset="0"/>
              </a:rPr>
              <a:t>位</a:t>
            </a:r>
            <a:r>
              <a:rPr lang="zh-TW" altLang="en-US" dirty="0" smtClean="0">
                <a:latin typeface="Maiandra GD" panose="020E0502030308020204" pitchFamily="34" charset="0"/>
              </a:rPr>
              <a:t>在</a:t>
            </a:r>
            <a:r>
              <a:rPr lang="en-US" altLang="zh-TW" dirty="0" smtClean="0">
                <a:latin typeface="Maiandra GD" panose="020E0502030308020204" pitchFamily="34" charset="0"/>
              </a:rPr>
              <a:t>Moisture envelope</a:t>
            </a:r>
            <a:r>
              <a:rPr lang="zh-TW" altLang="en-US" dirty="0" smtClean="0">
                <a:latin typeface="Maiandra GD" panose="020E0502030308020204" pitchFamily="34" charset="0"/>
              </a:rPr>
              <a:t>的邊界，也就是</a:t>
            </a:r>
            <a:r>
              <a:rPr lang="en-US" altLang="zh-TW" dirty="0" err="1" smtClean="0">
                <a:latin typeface="Maiandra GD" panose="020E0502030308020204" pitchFamily="34" charset="0"/>
              </a:rPr>
              <a:t>thetaE</a:t>
            </a:r>
            <a:r>
              <a:rPr lang="zh-TW" altLang="en-US" dirty="0" smtClean="0">
                <a:latin typeface="Maiandra GD" panose="020E0502030308020204" pitchFamily="34" charset="0"/>
              </a:rPr>
              <a:t>梯度大的</a:t>
            </a:r>
            <a:r>
              <a:rPr lang="zh-TW" altLang="en-US" dirty="0" smtClean="0">
                <a:latin typeface="Maiandra GD" panose="020E0502030308020204" pitchFamily="34" charset="0"/>
              </a:rPr>
              <a:t>位置。</a:t>
            </a:r>
            <a:endParaRPr lang="en-US" altLang="zh-TW" dirty="0" smtClean="0">
              <a:latin typeface="Maiandra GD" panose="020E0502030308020204" pitchFamily="34" charset="0"/>
            </a:endParaRPr>
          </a:p>
          <a:p>
            <a:endParaRPr lang="en-US" altLang="zh-TW" dirty="0" smtClean="0">
              <a:latin typeface="Maiandra GD" panose="020E0502030308020204" pitchFamily="34" charset="0"/>
            </a:endParaRPr>
          </a:p>
          <a:p>
            <a:r>
              <a:rPr lang="en-US" altLang="zh-TW" dirty="0" smtClean="0">
                <a:latin typeface="Maiandra GD" panose="020E0502030308020204" pitchFamily="34" charset="0"/>
              </a:rPr>
              <a:t>T=20h</a:t>
            </a:r>
            <a:r>
              <a:rPr lang="zh-TW" altLang="en-US" dirty="0" smtClean="0">
                <a:latin typeface="Maiandra GD" panose="020E0502030308020204" pitchFamily="34" charset="0"/>
              </a:rPr>
              <a:t>時，風切左側的</a:t>
            </a:r>
            <a:r>
              <a:rPr lang="en-US" altLang="zh-TW" dirty="0" smtClean="0">
                <a:latin typeface="Maiandra GD" panose="020E0502030308020204" pitchFamily="34" charset="0"/>
              </a:rPr>
              <a:t>w</a:t>
            </a:r>
            <a:r>
              <a:rPr lang="zh-TW" altLang="en-US" dirty="0" smtClean="0">
                <a:latin typeface="Maiandra GD" panose="020E0502030308020204" pitchFamily="34" charset="0"/>
              </a:rPr>
              <a:t>帶往下風處移動，強度增強，更有組織，而且這些對流活動是持續性的。</a:t>
            </a:r>
            <a:endParaRPr lang="en-US" altLang="zh-TW" dirty="0" smtClean="0">
              <a:latin typeface="Maiandra GD" panose="020E0502030308020204" pitchFamily="34" charset="0"/>
            </a:endParaRPr>
          </a:p>
          <a:p>
            <a:endParaRPr lang="en-US" altLang="zh-TW" dirty="0" smtClean="0">
              <a:latin typeface="Maiandra GD" panose="020E0502030308020204" pitchFamily="34" charset="0"/>
            </a:endParaRPr>
          </a:p>
          <a:p>
            <a:r>
              <a:rPr lang="en-US" altLang="zh-TW" dirty="0" smtClean="0">
                <a:latin typeface="Maiandra GD" panose="020E0502030308020204" pitchFamily="34" charset="0"/>
              </a:rPr>
              <a:t>R=20-40km</a:t>
            </a:r>
            <a:r>
              <a:rPr lang="zh-TW" altLang="en-US" dirty="0" smtClean="0">
                <a:latin typeface="Maiandra GD" panose="020E0502030308020204" pitchFamily="34" charset="0"/>
              </a:rPr>
              <a:t>處的上升運動將</a:t>
            </a:r>
            <a:r>
              <a:rPr lang="en-US" altLang="zh-TW" dirty="0" smtClean="0">
                <a:latin typeface="Maiandra GD" panose="020E0502030308020204" pitchFamily="34" charset="0"/>
              </a:rPr>
              <a:t>PBL</a:t>
            </a:r>
            <a:r>
              <a:rPr lang="zh-TW" altLang="en-US" dirty="0" smtClean="0">
                <a:latin typeface="Maiandra GD" panose="020E0502030308020204" pitchFamily="34" charset="0"/>
              </a:rPr>
              <a:t>的高</a:t>
            </a:r>
            <a:r>
              <a:rPr lang="en-US" altLang="zh-TW" dirty="0" err="1" smtClean="0">
                <a:latin typeface="Maiandra GD" panose="020E0502030308020204" pitchFamily="34" charset="0"/>
              </a:rPr>
              <a:t>thetaE</a:t>
            </a:r>
            <a:r>
              <a:rPr lang="zh-TW" altLang="en-US" dirty="0" smtClean="0">
                <a:latin typeface="Maiandra GD" panose="020E0502030308020204" pitchFamily="34" charset="0"/>
              </a:rPr>
              <a:t>空氣平流到高層，整個空氣柱是不穩定的。潮濕的空氣塊在負</a:t>
            </a:r>
            <a:r>
              <a:rPr lang="en-US" altLang="zh-TW" dirty="0" err="1" smtClean="0">
                <a:latin typeface="Maiandra GD" panose="020E0502030308020204" pitchFamily="34" charset="0"/>
              </a:rPr>
              <a:t>thetaE</a:t>
            </a:r>
            <a:r>
              <a:rPr lang="zh-TW" altLang="en-US" dirty="0" smtClean="0">
                <a:latin typeface="Maiandra GD" panose="020E0502030308020204" pitchFamily="34" charset="0"/>
              </a:rPr>
              <a:t>垂直梯度區，因非絕熱加熱上升，得到正浮力，釋放不穩定度。當</a:t>
            </a:r>
            <a:r>
              <a:rPr lang="en-US" altLang="zh-TW" dirty="0" smtClean="0">
                <a:latin typeface="Maiandra GD" panose="020E0502030308020204" pitchFamily="34" charset="0"/>
              </a:rPr>
              <a:t>T=22h</a:t>
            </a:r>
            <a:r>
              <a:rPr lang="zh-TW" altLang="en-US" dirty="0" smtClean="0">
                <a:latin typeface="Maiandra GD" panose="020E0502030308020204" pitchFamily="34" charset="0"/>
              </a:rPr>
              <a:t>，</a:t>
            </a:r>
            <a:r>
              <a:rPr lang="en-US" altLang="zh-TW" dirty="0" err="1" smtClean="0">
                <a:latin typeface="Maiandra GD" panose="020E0502030308020204" pitchFamily="34" charset="0"/>
              </a:rPr>
              <a:t>thetaE</a:t>
            </a:r>
            <a:r>
              <a:rPr lang="zh-TW" altLang="en-US" dirty="0" smtClean="0">
                <a:latin typeface="Maiandra GD" panose="020E0502030308020204" pitchFamily="34" charset="0"/>
              </a:rPr>
              <a:t>和</a:t>
            </a:r>
            <a:r>
              <a:rPr lang="en-US" altLang="zh-TW" dirty="0" smtClean="0">
                <a:latin typeface="Maiandra GD" panose="020E0502030308020204" pitchFamily="34" charset="0"/>
              </a:rPr>
              <a:t>w</a:t>
            </a:r>
            <a:r>
              <a:rPr lang="zh-TW" altLang="en-US" dirty="0" smtClean="0">
                <a:latin typeface="Maiandra GD" panose="020E0502030308020204" pitchFamily="34" charset="0"/>
              </a:rPr>
              <a:t>結構變的較為垂直，垂直梯度也下降。</a:t>
            </a:r>
            <a:endParaRPr lang="en-US" altLang="zh-TW" dirty="0" smtClean="0">
              <a:latin typeface="Maiandra GD" panose="020E0502030308020204" pitchFamily="34" charset="0"/>
            </a:endParaRPr>
          </a:p>
          <a:p>
            <a:endParaRPr lang="en-US" altLang="zh-TW" dirty="0" smtClean="0">
              <a:latin typeface="Maiandra GD" panose="020E0502030308020204" pitchFamily="34" charset="0"/>
            </a:endParaRPr>
          </a:p>
          <a:p>
            <a:endParaRPr lang="en-US" altLang="zh-TW" dirty="0" smtClean="0">
              <a:latin typeface="Maiandra GD" panose="020E0502030308020204" pitchFamily="34" charset="0"/>
            </a:endParaRPr>
          </a:p>
          <a:p>
            <a:endParaRPr lang="en-US" altLang="zh-TW" dirty="0" smtClean="0">
              <a:latin typeface="Maiandra GD" panose="020E0502030308020204" pitchFamily="34" charset="0"/>
            </a:endParaRPr>
          </a:p>
          <a:p>
            <a:endParaRPr lang="en-US" altLang="zh-TW" dirty="0" smtClean="0">
              <a:latin typeface="Maiandra GD" panose="020E0502030308020204" pitchFamily="34" charset="0"/>
            </a:endParaRPr>
          </a:p>
          <a:p>
            <a:endParaRPr lang="zh-TW" altLang="en-US" dirty="0"/>
          </a:p>
        </p:txBody>
      </p:sp>
      <p:sp>
        <p:nvSpPr>
          <p:cNvPr id="4" name="投影片編號版面配置區 3"/>
          <p:cNvSpPr>
            <a:spLocks noGrp="1"/>
          </p:cNvSpPr>
          <p:nvPr>
            <p:ph type="sldNum" sz="quarter" idx="10"/>
          </p:nvPr>
        </p:nvSpPr>
        <p:spPr/>
        <p:txBody>
          <a:bodyPr/>
          <a:lstStyle/>
          <a:p>
            <a:fld id="{6F106F62-2035-4C80-A841-90E8FAD4DB7F}" type="slidenum">
              <a:rPr lang="zh-TW" altLang="en-US" smtClean="0"/>
              <a:t>6</a:t>
            </a:fld>
            <a:endParaRPr lang="zh-TW" altLang="en-US"/>
          </a:p>
        </p:txBody>
      </p:sp>
    </p:spTree>
    <p:extLst>
      <p:ext uri="{BB962C8B-B14F-4D97-AF65-F5344CB8AC3E}">
        <p14:creationId xmlns:p14="http://schemas.microsoft.com/office/powerpoint/2010/main" val="3677752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為了瞭解上升氣流在</a:t>
            </a:r>
            <a:r>
              <a:rPr lang="en-US" altLang="zh-TW" dirty="0" smtClean="0"/>
              <a:t>SBC</a:t>
            </a:r>
            <a:r>
              <a:rPr lang="zh-TW" altLang="en-US" dirty="0" smtClean="0"/>
              <a:t>中持續發展的原因 </a:t>
            </a:r>
            <a:r>
              <a:rPr lang="en-US" altLang="zh-TW" dirty="0" smtClean="0"/>
              <a:t>&amp;</a:t>
            </a:r>
            <a:r>
              <a:rPr lang="zh-TW" altLang="en-US" dirty="0" smtClean="0"/>
              <a:t> 外圍上升氣流增強與濕不穩定釋放之間的關係，進行了濕不穩定度收支分析。</a:t>
            </a:r>
            <a:endParaRPr lang="en-US" altLang="zh-TW" dirty="0" smtClean="0"/>
          </a:p>
          <a:p>
            <a:endParaRPr lang="en-US" altLang="zh-TW" dirty="0" smtClean="0"/>
          </a:p>
          <a:p>
            <a:r>
              <a:rPr lang="zh-TW" altLang="en-US" dirty="0" smtClean="0"/>
              <a:t>這段時間的局地時間微分項很小，</a:t>
            </a:r>
            <a:r>
              <a:rPr lang="en-US" altLang="zh-TW" dirty="0" smtClean="0"/>
              <a:t>DHA/DVA/forcing</a:t>
            </a:r>
            <a:r>
              <a:rPr lang="zh-TW" altLang="en-US" dirty="0" smtClean="0"/>
              <a:t>項達成準平衡。</a:t>
            </a:r>
            <a:endParaRPr lang="en-US" altLang="zh-TW" dirty="0" smtClean="0"/>
          </a:p>
          <a:p>
            <a:endParaRPr lang="en-US" altLang="zh-TW" dirty="0" smtClean="0"/>
          </a:p>
          <a:p>
            <a:r>
              <a:rPr lang="zh-TW" altLang="en-US" dirty="0" smtClean="0"/>
              <a:t>高度</a:t>
            </a:r>
            <a:r>
              <a:rPr lang="en-US" altLang="zh-TW" dirty="0" smtClean="0"/>
              <a:t>1</a:t>
            </a:r>
            <a:r>
              <a:rPr lang="zh-TW" altLang="en-US" dirty="0" smtClean="0"/>
              <a:t>公里以下，是由</a:t>
            </a:r>
            <a:r>
              <a:rPr lang="en-US" altLang="zh-TW" dirty="0" smtClean="0"/>
              <a:t>DHA</a:t>
            </a:r>
            <a:r>
              <a:rPr lang="zh-TW" altLang="en-US" dirty="0" smtClean="0"/>
              <a:t>和</a:t>
            </a:r>
            <a:r>
              <a:rPr lang="en-US" altLang="zh-TW" dirty="0" smtClean="0"/>
              <a:t>forcing</a:t>
            </a:r>
            <a:r>
              <a:rPr lang="zh-TW" altLang="en-US" dirty="0" smtClean="0"/>
              <a:t>達成平衡，溫暖洋面的</a:t>
            </a:r>
            <a:r>
              <a:rPr lang="en-US" altLang="zh-TW" dirty="0" smtClean="0"/>
              <a:t>enthalpy flux</a:t>
            </a:r>
            <a:r>
              <a:rPr lang="zh-TW" altLang="en-US" dirty="0" smtClean="0"/>
              <a:t>讓</a:t>
            </a:r>
            <a:r>
              <a:rPr lang="en-US" altLang="zh-TW" dirty="0" smtClean="0"/>
              <a:t>PBL</a:t>
            </a:r>
            <a:r>
              <a:rPr lang="zh-TW" altLang="en-US" dirty="0" smtClean="0"/>
              <a:t>變得不穩定，而水平平流帶走</a:t>
            </a:r>
            <a:r>
              <a:rPr lang="en-US" altLang="zh-TW" dirty="0" smtClean="0"/>
              <a:t>enthalpy</a:t>
            </a:r>
            <a:r>
              <a:rPr lang="zh-TW" altLang="en-US" dirty="0" smtClean="0"/>
              <a:t>讓</a:t>
            </a:r>
            <a:r>
              <a:rPr lang="en-US" altLang="zh-TW" dirty="0" smtClean="0"/>
              <a:t>PBL</a:t>
            </a:r>
            <a:r>
              <a:rPr lang="zh-TW" altLang="en-US" dirty="0" smtClean="0"/>
              <a:t>傾向穩定。</a:t>
            </a:r>
            <a:endParaRPr lang="en-US" altLang="zh-TW" dirty="0" smtClean="0"/>
          </a:p>
          <a:p>
            <a:endParaRPr lang="en-US" altLang="zh-TW" dirty="0" smtClean="0"/>
          </a:p>
          <a:p>
            <a:r>
              <a:rPr lang="zh-TW" altLang="en-US" dirty="0" smtClean="0"/>
              <a:t>高度</a:t>
            </a:r>
            <a:r>
              <a:rPr lang="en-US" altLang="zh-TW" dirty="0" smtClean="0"/>
              <a:t>1</a:t>
            </a:r>
            <a:r>
              <a:rPr lang="zh-TW" altLang="en-US" dirty="0" smtClean="0"/>
              <a:t>公里以上，是由</a:t>
            </a:r>
            <a:r>
              <a:rPr lang="en-US" altLang="zh-TW" dirty="0" smtClean="0"/>
              <a:t>DHA</a:t>
            </a:r>
            <a:r>
              <a:rPr lang="zh-TW" altLang="en-US" dirty="0" smtClean="0"/>
              <a:t>和</a:t>
            </a:r>
            <a:r>
              <a:rPr lang="en-US" altLang="zh-TW" dirty="0" smtClean="0"/>
              <a:t>DVA</a:t>
            </a:r>
            <a:r>
              <a:rPr lang="zh-TW" altLang="en-US" dirty="0" smtClean="0"/>
              <a:t>達成平衡，正</a:t>
            </a:r>
            <a:r>
              <a:rPr lang="en-US" altLang="zh-TW" dirty="0" smtClean="0"/>
              <a:t>DVA</a:t>
            </a:r>
            <a:r>
              <a:rPr lang="zh-TW" altLang="en-US" dirty="0" smtClean="0"/>
              <a:t>將低層高</a:t>
            </a:r>
            <a:r>
              <a:rPr lang="en-US" altLang="zh-TW" dirty="0" err="1" smtClean="0"/>
              <a:t>thetaE</a:t>
            </a:r>
            <a:r>
              <a:rPr lang="zh-TW" altLang="en-US" dirty="0" smtClean="0"/>
              <a:t>空氣帶往高層增加穩定度。</a:t>
            </a:r>
            <a:r>
              <a:rPr lang="zh-TW" altLang="en-US" dirty="0" smtClean="0"/>
              <a:t>從</a:t>
            </a:r>
            <a:r>
              <a:rPr lang="en-US" altLang="zh-TW" dirty="0" err="1" smtClean="0"/>
              <a:t>dthetaE</a:t>
            </a:r>
            <a:r>
              <a:rPr lang="en-US" altLang="zh-TW" dirty="0" smtClean="0"/>
              <a:t>/</a:t>
            </a:r>
            <a:r>
              <a:rPr lang="en-US" altLang="zh-TW" dirty="0" err="1" smtClean="0"/>
              <a:t>dz</a:t>
            </a:r>
            <a:r>
              <a:rPr lang="zh-TW" altLang="en-US" dirty="0" smtClean="0"/>
              <a:t>的量值和</a:t>
            </a:r>
            <a:r>
              <a:rPr lang="en-US" altLang="zh-TW" dirty="0" smtClean="0"/>
              <a:t>DVA</a:t>
            </a:r>
            <a:r>
              <a:rPr lang="zh-TW" altLang="en-US" dirty="0" smtClean="0"/>
              <a:t>的量值相除約</a:t>
            </a:r>
            <a:r>
              <a:rPr lang="en-US" altLang="zh-TW" dirty="0" smtClean="0"/>
              <a:t>1000</a:t>
            </a:r>
            <a:r>
              <a:rPr lang="zh-TW" altLang="en-US" dirty="0" smtClean="0"/>
              <a:t>秒，</a:t>
            </a:r>
            <a:r>
              <a:rPr lang="zh-TW" altLang="en-US" dirty="0" smtClean="0"/>
              <a:t>相當於</a:t>
            </a:r>
            <a:r>
              <a:rPr lang="en-US" altLang="zh-TW" dirty="0" smtClean="0"/>
              <a:t>15</a:t>
            </a:r>
            <a:r>
              <a:rPr lang="zh-TW" altLang="en-US" dirty="0" smtClean="0"/>
              <a:t>分鐘可以消除不穩定度。但實際上升氣流持續</a:t>
            </a:r>
            <a:r>
              <a:rPr lang="en-US" altLang="zh-TW" dirty="0" smtClean="0"/>
              <a:t>2</a:t>
            </a:r>
            <a:r>
              <a:rPr lang="zh-TW" altLang="en-US" dirty="0" smtClean="0"/>
              <a:t>小時，表示有持續供應不穩定度的來源。</a:t>
            </a:r>
            <a:endParaRPr lang="en-US" altLang="zh-TW" dirty="0" smtClean="0"/>
          </a:p>
          <a:p>
            <a:endParaRPr lang="en-US" altLang="zh-TW" dirty="0" smtClean="0"/>
          </a:p>
          <a:p>
            <a:r>
              <a:rPr lang="zh-TW" altLang="en-US" dirty="0" smtClean="0"/>
              <a:t>從收支分析來看，</a:t>
            </a:r>
            <a:r>
              <a:rPr lang="en-US" altLang="zh-TW" dirty="0" smtClean="0"/>
              <a:t>DHA</a:t>
            </a:r>
            <a:r>
              <a:rPr lang="zh-TW" altLang="en-US" dirty="0" smtClean="0"/>
              <a:t>是增加不穩定度</a:t>
            </a:r>
            <a:r>
              <a:rPr lang="en-US" altLang="zh-TW" dirty="0" smtClean="0"/>
              <a:t>(destabilization)</a:t>
            </a:r>
            <a:r>
              <a:rPr lang="zh-TW" altLang="en-US" dirty="0" smtClean="0"/>
              <a:t>的來源，這個機制對於對流的持續潛熱加熱很重要。</a:t>
            </a:r>
            <a:endParaRPr lang="zh-TW" altLang="en-US" dirty="0"/>
          </a:p>
        </p:txBody>
      </p:sp>
      <p:sp>
        <p:nvSpPr>
          <p:cNvPr id="4" name="投影片編號版面配置區 3"/>
          <p:cNvSpPr>
            <a:spLocks noGrp="1"/>
          </p:cNvSpPr>
          <p:nvPr>
            <p:ph type="sldNum" sz="quarter" idx="10"/>
          </p:nvPr>
        </p:nvSpPr>
        <p:spPr/>
        <p:txBody>
          <a:bodyPr/>
          <a:lstStyle/>
          <a:p>
            <a:fld id="{6F106F62-2035-4C80-A841-90E8FAD4DB7F}" type="slidenum">
              <a:rPr lang="zh-TW" altLang="en-US" smtClean="0"/>
              <a:t>7</a:t>
            </a:fld>
            <a:endParaRPr lang="zh-TW" altLang="en-US"/>
          </a:p>
        </p:txBody>
      </p:sp>
    </p:spTree>
    <p:extLst>
      <p:ext uri="{BB962C8B-B14F-4D97-AF65-F5344CB8AC3E}">
        <p14:creationId xmlns:p14="http://schemas.microsoft.com/office/powerpoint/2010/main" val="1511391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接著更進一步分析</a:t>
            </a:r>
            <a:r>
              <a:rPr lang="en-US" altLang="zh-TW" dirty="0" smtClean="0"/>
              <a:t>DHA</a:t>
            </a:r>
            <a:r>
              <a:rPr lang="zh-TW" altLang="en-US" dirty="0" smtClean="0"/>
              <a:t>的結構，將</a:t>
            </a:r>
            <a:r>
              <a:rPr lang="en-US" altLang="zh-TW" dirty="0" smtClean="0"/>
              <a:t>DHA</a:t>
            </a:r>
            <a:r>
              <a:rPr lang="zh-TW" altLang="en-US" dirty="0" smtClean="0"/>
              <a:t>分成方位角和徑向兩個方向。</a:t>
            </a:r>
            <a:endParaRPr lang="en-US" altLang="zh-TW" dirty="0" smtClean="0"/>
          </a:p>
          <a:p>
            <a:endParaRPr lang="en-US" altLang="zh-TW" dirty="0" smtClean="0"/>
          </a:p>
          <a:p>
            <a:r>
              <a:rPr lang="zh-TW" altLang="en-US" dirty="0" smtClean="0"/>
              <a:t>高度</a:t>
            </a:r>
            <a:r>
              <a:rPr lang="en-US" altLang="zh-TW" dirty="0" smtClean="0"/>
              <a:t>0.8-1.5</a:t>
            </a:r>
            <a:r>
              <a:rPr lang="zh-TW" altLang="en-US" dirty="0" smtClean="0"/>
              <a:t>公里的負區域，以方位角平流為主要貢獻。</a:t>
            </a:r>
            <a:endParaRPr lang="en-US" altLang="zh-TW" dirty="0" smtClean="0"/>
          </a:p>
          <a:p>
            <a:endParaRPr lang="en-US" altLang="zh-TW" dirty="0" smtClean="0"/>
          </a:p>
          <a:p>
            <a:r>
              <a:rPr lang="zh-TW" altLang="en-US" dirty="0" smtClean="0"/>
              <a:t>高度</a:t>
            </a:r>
            <a:r>
              <a:rPr lang="en-US" altLang="zh-TW" dirty="0" smtClean="0"/>
              <a:t>1</a:t>
            </a:r>
            <a:r>
              <a:rPr lang="zh-TW" altLang="en-US" dirty="0" smtClean="0"/>
              <a:t>公里以下的正區域，以徑向平流為主要貢獻，</a:t>
            </a:r>
            <a:r>
              <a:rPr lang="en-US" altLang="zh-TW" dirty="0" smtClean="0"/>
              <a:t>inflow</a:t>
            </a:r>
            <a:r>
              <a:rPr lang="zh-TW" altLang="en-US" dirty="0" smtClean="0"/>
              <a:t>向內傳輸近洋面的高</a:t>
            </a:r>
            <a:r>
              <a:rPr lang="en-US" altLang="zh-TW" dirty="0" err="1" smtClean="0"/>
              <a:t>thetaE</a:t>
            </a:r>
            <a:r>
              <a:rPr lang="zh-TW" altLang="en-US" dirty="0" smtClean="0"/>
              <a:t>空氣，增加穩定度</a:t>
            </a:r>
            <a:r>
              <a:rPr lang="en-US" altLang="zh-TW" dirty="0" smtClean="0"/>
              <a:t>(stabilization)</a:t>
            </a:r>
            <a:r>
              <a:rPr lang="zh-TW" altLang="en-US" dirty="0" smtClean="0"/>
              <a:t>。</a:t>
            </a:r>
            <a:endParaRPr lang="en-US" altLang="zh-TW" dirty="0" smtClean="0"/>
          </a:p>
          <a:p>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高度</a:t>
            </a:r>
            <a:r>
              <a:rPr lang="en-US" altLang="zh-TW" dirty="0" smtClean="0"/>
              <a:t>2</a:t>
            </a:r>
            <a:r>
              <a:rPr lang="zh-TW" altLang="en-US" dirty="0" smtClean="0"/>
              <a:t>公里以上的負區域，以徑向平流為主要貢獻，對流的</a:t>
            </a:r>
            <a:r>
              <a:rPr lang="en-US" altLang="zh-TW" dirty="0" smtClean="0"/>
              <a:t>outflow</a:t>
            </a:r>
            <a:r>
              <a:rPr lang="zh-TW" altLang="en-US" dirty="0" smtClean="0"/>
              <a:t>向外傳輸內核的高</a:t>
            </a:r>
            <a:r>
              <a:rPr lang="en-US" altLang="zh-TW" dirty="0" err="1" smtClean="0"/>
              <a:t>thetaE</a:t>
            </a:r>
            <a:r>
              <a:rPr lang="zh-TW" altLang="en-US" dirty="0" smtClean="0"/>
              <a:t>空氣，增加不穩定度</a:t>
            </a:r>
            <a:r>
              <a:rPr lang="en-US" altLang="zh-TW" dirty="0" smtClean="0"/>
              <a:t>(destabilization)</a:t>
            </a:r>
            <a:r>
              <a:rPr lang="zh-TW" altLang="en-US" dirty="0" smtClean="0"/>
              <a:t>。</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5d, </a:t>
            </a:r>
            <a:r>
              <a:rPr lang="zh-TW" altLang="en-US" dirty="0" smtClean="0"/>
              <a:t>整個雨帶區域</a:t>
            </a:r>
            <a:r>
              <a:rPr lang="en-US" altLang="zh-TW" dirty="0" smtClean="0"/>
              <a:t>DHA</a:t>
            </a:r>
            <a:r>
              <a:rPr lang="zh-TW" altLang="en-US" dirty="0" smtClean="0"/>
              <a:t>提供了很強的</a:t>
            </a:r>
            <a:r>
              <a:rPr lang="en-US" altLang="zh-TW" dirty="0" smtClean="0"/>
              <a:t>destabilization(</a:t>
            </a:r>
            <a:r>
              <a:rPr lang="zh-TW" altLang="en-US" dirty="0" smtClean="0"/>
              <a:t>增加不穩定度</a:t>
            </a:r>
            <a:r>
              <a:rPr lang="en-US" altLang="zh-TW" dirty="0" smtClean="0"/>
              <a:t>)</a:t>
            </a:r>
            <a:r>
              <a:rPr lang="zh-TW" altLang="en-US" dirty="0" smtClean="0"/>
              <a:t>，表示低層</a:t>
            </a:r>
            <a:r>
              <a:rPr lang="en-US" altLang="zh-TW" dirty="0" err="1" smtClean="0"/>
              <a:t>thetaE</a:t>
            </a:r>
            <a:r>
              <a:rPr lang="zh-TW" altLang="en-US" dirty="0" smtClean="0"/>
              <a:t>增溫比高層多。</a:t>
            </a:r>
            <a:r>
              <a:rPr lang="en-US" altLang="zh-TW" dirty="0" smtClean="0"/>
              <a:t>DHA</a:t>
            </a:r>
            <a:r>
              <a:rPr lang="zh-TW" altLang="en-US" dirty="0" smtClean="0"/>
              <a:t>增加了雨帶的不穩定度，而雨帶的上升運動讓環境變穩定</a:t>
            </a:r>
            <a:r>
              <a:rPr lang="zh-TW" altLang="en-US" dirty="0" smtClean="0"/>
              <a:t>。</a:t>
            </a:r>
            <a:r>
              <a:rPr lang="en-US" altLang="zh-TW" dirty="0" smtClean="0"/>
              <a:t>DHA</a:t>
            </a:r>
            <a:r>
              <a:rPr lang="zh-TW" altLang="en-US" dirty="0" smtClean="0"/>
              <a:t>整體以方位角平流的貢獻最為主要。</a:t>
            </a:r>
            <a:endParaRPr lang="en-US" altLang="zh-TW" dirty="0" smtClean="0"/>
          </a:p>
          <a:p>
            <a:endParaRPr lang="en-US" altLang="zh-TW" dirty="0" smtClean="0"/>
          </a:p>
          <a:p>
            <a:r>
              <a:rPr lang="zh-TW" altLang="en-US" dirty="0" smtClean="0"/>
              <a:t>統計</a:t>
            </a:r>
            <a:r>
              <a:rPr lang="zh-TW" altLang="en-US" dirty="0" smtClean="0"/>
              <a:t>上，</a:t>
            </a:r>
            <a:r>
              <a:rPr lang="en-US" altLang="zh-TW" dirty="0" smtClean="0"/>
              <a:t>DHA</a:t>
            </a:r>
            <a:r>
              <a:rPr lang="zh-TW" altLang="en-US" dirty="0" smtClean="0"/>
              <a:t>和</a:t>
            </a:r>
            <a:r>
              <a:rPr lang="en-US" altLang="zh-TW" dirty="0" smtClean="0"/>
              <a:t>w</a:t>
            </a:r>
            <a:r>
              <a:rPr lang="zh-TW" altLang="en-US" dirty="0" smtClean="0"/>
              <a:t>呈現負相關。負的</a:t>
            </a:r>
            <a:r>
              <a:rPr lang="en-US" altLang="zh-TW" dirty="0" smtClean="0"/>
              <a:t>DHA</a:t>
            </a:r>
            <a:r>
              <a:rPr lang="zh-TW" altLang="en-US" dirty="0" smtClean="0"/>
              <a:t>有越強的</a:t>
            </a:r>
            <a:r>
              <a:rPr lang="en-US" altLang="zh-TW" dirty="0" smtClean="0"/>
              <a:t>w</a:t>
            </a:r>
            <a:r>
              <a:rPr lang="zh-TW" altLang="en-US" dirty="0" smtClean="0"/>
              <a:t>，表示有更強的</a:t>
            </a:r>
            <a:r>
              <a:rPr lang="en-US" altLang="zh-TW" dirty="0" smtClean="0"/>
              <a:t>destabilization</a:t>
            </a:r>
            <a:endParaRPr lang="zh-TW" altLang="en-US" dirty="0"/>
          </a:p>
        </p:txBody>
      </p:sp>
      <p:sp>
        <p:nvSpPr>
          <p:cNvPr id="4" name="投影片編號版面配置區 3"/>
          <p:cNvSpPr>
            <a:spLocks noGrp="1"/>
          </p:cNvSpPr>
          <p:nvPr>
            <p:ph type="sldNum" sz="quarter" idx="10"/>
          </p:nvPr>
        </p:nvSpPr>
        <p:spPr/>
        <p:txBody>
          <a:bodyPr/>
          <a:lstStyle/>
          <a:p>
            <a:fld id="{6F106F62-2035-4C80-A841-90E8FAD4DB7F}" type="slidenum">
              <a:rPr lang="zh-TW" altLang="en-US" smtClean="0"/>
              <a:t>8</a:t>
            </a:fld>
            <a:endParaRPr lang="zh-TW" altLang="en-US"/>
          </a:p>
        </p:txBody>
      </p:sp>
    </p:spTree>
    <p:extLst>
      <p:ext uri="{BB962C8B-B14F-4D97-AF65-F5344CB8AC3E}">
        <p14:creationId xmlns:p14="http://schemas.microsoft.com/office/powerpoint/2010/main" val="1327742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知道</a:t>
            </a:r>
            <a:r>
              <a:rPr lang="en-US" altLang="zh-TW" dirty="0" smtClean="0"/>
              <a:t>DHA</a:t>
            </a:r>
            <a:r>
              <a:rPr lang="zh-TW" altLang="en-US" dirty="0" smtClean="0"/>
              <a:t>的</a:t>
            </a:r>
            <a:r>
              <a:rPr lang="en-US" altLang="zh-TW" dirty="0" smtClean="0"/>
              <a:t>destabilization</a:t>
            </a:r>
            <a:r>
              <a:rPr lang="zh-TW" altLang="en-US" dirty="0" smtClean="0"/>
              <a:t>的重要性，接著我們要檢驗是什麼樣的過程導致了</a:t>
            </a:r>
            <a:r>
              <a:rPr lang="en-US" altLang="zh-TW" dirty="0" smtClean="0"/>
              <a:t>destabilization</a:t>
            </a:r>
            <a:r>
              <a:rPr lang="zh-TW" altLang="en-US" dirty="0" smtClean="0"/>
              <a:t>。</a:t>
            </a:r>
            <a:endParaRPr lang="en-US" altLang="zh-TW" dirty="0" smtClean="0"/>
          </a:p>
          <a:p>
            <a:endParaRPr lang="en-US" altLang="zh-TW" dirty="0" smtClean="0"/>
          </a:p>
          <a:p>
            <a:r>
              <a:rPr lang="en-US" altLang="zh-TW" dirty="0" smtClean="0"/>
              <a:t>6b, </a:t>
            </a:r>
            <a:r>
              <a:rPr lang="zh-TW" altLang="en-US" dirty="0" smtClean="0"/>
              <a:t>高度</a:t>
            </a:r>
            <a:r>
              <a:rPr lang="en-US" altLang="zh-TW" dirty="0" smtClean="0"/>
              <a:t>1.25</a:t>
            </a:r>
            <a:r>
              <a:rPr lang="zh-TW" altLang="en-US" dirty="0" smtClean="0"/>
              <a:t>公里以下，有很強的</a:t>
            </a:r>
            <a:r>
              <a:rPr lang="en-US" altLang="zh-TW" dirty="0" err="1" smtClean="0"/>
              <a:t>thetaE</a:t>
            </a:r>
            <a:r>
              <a:rPr lang="zh-TW" altLang="en-US" dirty="0" smtClean="0"/>
              <a:t>梯度在方位角</a:t>
            </a:r>
            <a:r>
              <a:rPr lang="en-US" altLang="zh-TW" dirty="0" smtClean="0"/>
              <a:t>350</a:t>
            </a:r>
            <a:r>
              <a:rPr lang="zh-TW" altLang="en-US" dirty="0" smtClean="0"/>
              <a:t>度的位置，並和</a:t>
            </a:r>
            <a:r>
              <a:rPr lang="en-US" altLang="zh-TW" dirty="0" smtClean="0"/>
              <a:t>w</a:t>
            </a:r>
            <a:r>
              <a:rPr lang="zh-TW" altLang="en-US" dirty="0" smtClean="0"/>
              <a:t>極大值重合。</a:t>
            </a:r>
            <a:r>
              <a:rPr lang="en-US" altLang="zh-TW" dirty="0" err="1" smtClean="0"/>
              <a:t>thetaE</a:t>
            </a:r>
            <a:r>
              <a:rPr lang="zh-TW" altLang="en-US" dirty="0" smtClean="0"/>
              <a:t>暖平流隨高度遞減，使得</a:t>
            </a:r>
            <a:r>
              <a:rPr lang="en-US" altLang="zh-TW" dirty="0" smtClean="0"/>
              <a:t>DHA</a:t>
            </a:r>
            <a:r>
              <a:rPr lang="zh-TW" altLang="en-US" dirty="0" smtClean="0"/>
              <a:t>能有效的補充濕不穩定度。</a:t>
            </a:r>
            <a:endParaRPr lang="en-US" altLang="zh-TW" dirty="0" smtClean="0"/>
          </a:p>
          <a:p>
            <a:endParaRPr lang="en-US" altLang="zh-TW" dirty="0" smtClean="0"/>
          </a:p>
          <a:p>
            <a:r>
              <a:rPr lang="en-US" altLang="zh-TW" dirty="0" smtClean="0"/>
              <a:t>6a, </a:t>
            </a:r>
            <a:r>
              <a:rPr lang="zh-TW" altLang="en-US" dirty="0" smtClean="0"/>
              <a:t>可以看到低層</a:t>
            </a:r>
            <a:r>
              <a:rPr lang="en-US" altLang="zh-TW" dirty="0" smtClean="0"/>
              <a:t>LS</a:t>
            </a:r>
            <a:r>
              <a:rPr lang="zh-TW" altLang="en-US" dirty="0" smtClean="0"/>
              <a:t>上升氣流的下風處有冷池向內核侵入，並產生</a:t>
            </a:r>
            <a:r>
              <a:rPr lang="en-US" altLang="zh-TW" dirty="0" err="1" smtClean="0"/>
              <a:t>thetaE</a:t>
            </a:r>
            <a:r>
              <a:rPr lang="zh-TW" altLang="en-US" dirty="0" smtClean="0"/>
              <a:t>的方位角方向梯度</a:t>
            </a:r>
            <a:endParaRPr lang="en-US" altLang="zh-TW" dirty="0" smtClean="0"/>
          </a:p>
          <a:p>
            <a:endParaRPr lang="en-US" altLang="zh-TW" dirty="0" smtClean="0"/>
          </a:p>
          <a:p>
            <a:r>
              <a:rPr lang="en-US" altLang="zh-TW" dirty="0" smtClean="0"/>
              <a:t>6d, </a:t>
            </a:r>
            <a:r>
              <a:rPr lang="zh-TW" altLang="en-US" dirty="0" smtClean="0"/>
              <a:t>負的</a:t>
            </a:r>
            <a:r>
              <a:rPr lang="en-US" altLang="zh-TW" dirty="0" err="1" smtClean="0"/>
              <a:t>thetaE</a:t>
            </a:r>
            <a:r>
              <a:rPr lang="zh-TW" altLang="en-US" dirty="0" smtClean="0"/>
              <a:t> </a:t>
            </a:r>
            <a:r>
              <a:rPr lang="en-US" altLang="zh-TW" dirty="0" smtClean="0"/>
              <a:t>anomaly</a:t>
            </a:r>
            <a:r>
              <a:rPr lang="zh-TW" altLang="en-US" dirty="0" smtClean="0"/>
              <a:t> </a:t>
            </a:r>
            <a:r>
              <a:rPr lang="en-US" altLang="zh-TW" dirty="0" smtClean="0"/>
              <a:t>(</a:t>
            </a:r>
            <a:r>
              <a:rPr lang="zh-TW" altLang="en-US" dirty="0" smtClean="0"/>
              <a:t>冷池</a:t>
            </a:r>
            <a:r>
              <a:rPr lang="en-US" altLang="zh-TW" dirty="0" smtClean="0"/>
              <a:t>)</a:t>
            </a:r>
            <a:r>
              <a:rPr lang="zh-TW" altLang="en-US" dirty="0" smtClean="0"/>
              <a:t>的位置和</a:t>
            </a:r>
            <a:r>
              <a:rPr lang="en-US" altLang="zh-TW" dirty="0" smtClean="0"/>
              <a:t>downdraft</a:t>
            </a:r>
            <a:r>
              <a:rPr lang="zh-TW" altLang="en-US" dirty="0" smtClean="0"/>
              <a:t>相連，</a:t>
            </a:r>
            <a:r>
              <a:rPr lang="en-US" altLang="zh-TW" dirty="0" smtClean="0"/>
              <a:t>downdraft</a:t>
            </a:r>
            <a:r>
              <a:rPr lang="zh-TW" altLang="en-US" dirty="0" smtClean="0"/>
              <a:t>是由層狀降水的</a:t>
            </a:r>
            <a:r>
              <a:rPr lang="en-US" altLang="zh-TW" dirty="0" err="1" smtClean="0"/>
              <a:t>diabatic</a:t>
            </a:r>
            <a:r>
              <a:rPr lang="en-US" altLang="zh-TW" dirty="0" smtClean="0"/>
              <a:t> cooling</a:t>
            </a:r>
            <a:r>
              <a:rPr lang="zh-TW" altLang="en-US" dirty="0" smtClean="0"/>
              <a:t>驅動</a:t>
            </a:r>
            <a:r>
              <a:rPr lang="en-US" altLang="zh-TW" dirty="0" smtClean="0"/>
              <a:t>(MDI)</a:t>
            </a:r>
          </a:p>
          <a:p>
            <a:endParaRPr lang="en-US" altLang="zh-TW" dirty="0" smtClean="0"/>
          </a:p>
          <a:p>
            <a:r>
              <a:rPr lang="en-US" altLang="zh-TW" dirty="0" smtClean="0"/>
              <a:t>6c, </a:t>
            </a:r>
            <a:r>
              <a:rPr lang="zh-TW" altLang="en-US" dirty="0" smtClean="0"/>
              <a:t>在</a:t>
            </a:r>
            <a:r>
              <a:rPr lang="en-US" altLang="zh-TW" dirty="0" smtClean="0"/>
              <a:t>DR</a:t>
            </a:r>
            <a:r>
              <a:rPr lang="zh-TW" altLang="en-US" dirty="0" smtClean="0"/>
              <a:t>沒有冷池出現。</a:t>
            </a:r>
            <a:r>
              <a:rPr lang="en-US" altLang="zh-TW" dirty="0" smtClean="0"/>
              <a:t>6e,</a:t>
            </a:r>
            <a:r>
              <a:rPr lang="zh-TW" altLang="en-US" dirty="0" smtClean="0"/>
              <a:t>負的</a:t>
            </a:r>
            <a:r>
              <a:rPr lang="en-US" altLang="zh-TW" dirty="0" err="1" smtClean="0"/>
              <a:t>thetaE</a:t>
            </a:r>
            <a:r>
              <a:rPr lang="zh-TW" altLang="en-US" dirty="0" smtClean="0"/>
              <a:t> </a:t>
            </a:r>
            <a:r>
              <a:rPr lang="en-US" altLang="zh-TW" dirty="0" smtClean="0"/>
              <a:t>anomaly</a:t>
            </a:r>
            <a:r>
              <a:rPr lang="zh-TW" altLang="en-US" dirty="0" smtClean="0"/>
              <a:t>較弱，沒有與</a:t>
            </a:r>
            <a:r>
              <a:rPr lang="en-US" altLang="zh-TW" dirty="0" smtClean="0"/>
              <a:t>downdraft</a:t>
            </a:r>
            <a:r>
              <a:rPr lang="zh-TW" altLang="en-US" dirty="0" smtClean="0"/>
              <a:t>和</a:t>
            </a:r>
            <a:r>
              <a:rPr lang="en-US" altLang="zh-TW" dirty="0" err="1" smtClean="0"/>
              <a:t>diabatic</a:t>
            </a:r>
            <a:r>
              <a:rPr lang="en-US" altLang="zh-TW" dirty="0" smtClean="0"/>
              <a:t> cooling</a:t>
            </a:r>
            <a:r>
              <a:rPr lang="zh-TW" altLang="en-US" dirty="0" smtClean="0"/>
              <a:t>相連。這個</a:t>
            </a:r>
            <a:r>
              <a:rPr lang="en-US" altLang="zh-TW" dirty="0" err="1" smtClean="0"/>
              <a:t>thetaE</a:t>
            </a:r>
            <a:r>
              <a:rPr lang="zh-TW" altLang="en-US" dirty="0" smtClean="0"/>
              <a:t>方位角梯度是</a:t>
            </a:r>
            <a:r>
              <a:rPr lang="en-US" altLang="zh-TW" dirty="0" smtClean="0"/>
              <a:t>moisture envelope</a:t>
            </a:r>
            <a:r>
              <a:rPr lang="zh-TW" altLang="en-US" dirty="0" smtClean="0"/>
              <a:t>和環境空氣之間造成的，</a:t>
            </a:r>
            <a:r>
              <a:rPr lang="en-US" altLang="zh-TW" dirty="0" smtClean="0"/>
              <a:t>DR</a:t>
            </a:r>
            <a:r>
              <a:rPr lang="zh-TW" altLang="en-US" dirty="0" smtClean="0"/>
              <a:t>和</a:t>
            </a:r>
            <a:r>
              <a:rPr lang="en-US" altLang="zh-TW" dirty="0" smtClean="0"/>
              <a:t>DL</a:t>
            </a:r>
            <a:r>
              <a:rPr lang="zh-TW" altLang="en-US" dirty="0" smtClean="0"/>
              <a:t>的</a:t>
            </a:r>
            <a:r>
              <a:rPr lang="en-US" altLang="zh-TW" dirty="0" smtClean="0"/>
              <a:t>destabilization</a:t>
            </a:r>
            <a:r>
              <a:rPr lang="zh-TW" altLang="en-US" dirty="0" smtClean="0"/>
              <a:t>的物理機制是不同的。</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6F106F62-2035-4C80-A841-90E8FAD4DB7F}" type="slidenum">
              <a:rPr lang="zh-TW" altLang="en-US" smtClean="0"/>
              <a:t>9</a:t>
            </a:fld>
            <a:endParaRPr lang="zh-TW" altLang="en-US"/>
          </a:p>
        </p:txBody>
      </p:sp>
    </p:spTree>
    <p:extLst>
      <p:ext uri="{BB962C8B-B14F-4D97-AF65-F5344CB8AC3E}">
        <p14:creationId xmlns:p14="http://schemas.microsoft.com/office/powerpoint/2010/main" val="3174175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知道風切左側的冷池和強上升氣流的關係，接著檢驗冷池對上升氣流肇始所扮演的角色。</a:t>
            </a:r>
            <a:endParaRPr lang="en-US" altLang="zh-TW" dirty="0" smtClean="0"/>
          </a:p>
          <a:p>
            <a:r>
              <a:rPr lang="zh-TW" altLang="en-US" dirty="0" smtClean="0"/>
              <a:t>風切左側的上升氣流區位在對流不穩定區，所以凝結後釋放對流不穩定，由浮力驅動上升。這邊用軌跡來分析達到</a:t>
            </a:r>
            <a:r>
              <a:rPr lang="en-US" altLang="zh-TW" dirty="0" smtClean="0"/>
              <a:t>LCL</a:t>
            </a:r>
            <a:r>
              <a:rPr lang="zh-TW" altLang="en-US" dirty="0" smtClean="0"/>
              <a:t>之前尚未釋放潛熱的初始舉升機制。</a:t>
            </a:r>
            <a:r>
              <a:rPr lang="en-US" altLang="zh-TW" dirty="0" smtClean="0"/>
              <a:t>(</a:t>
            </a:r>
            <a:r>
              <a:rPr lang="zh-TW" altLang="en-US" dirty="0" smtClean="0"/>
              <a:t>講頁面文字</a:t>
            </a:r>
            <a:r>
              <a:rPr lang="en-US" altLang="zh-TW" dirty="0" smtClean="0"/>
              <a:t>)</a:t>
            </a:r>
          </a:p>
          <a:p>
            <a:endParaRPr lang="en-US" altLang="zh-TW" dirty="0" smtClean="0"/>
          </a:p>
          <a:p>
            <a:r>
              <a:rPr lang="en-US" altLang="zh-TW" dirty="0" smtClean="0"/>
              <a:t>7b, t=-5~-1min</a:t>
            </a:r>
            <a:r>
              <a:rPr lang="zh-TW" altLang="en-US" dirty="0" smtClean="0"/>
              <a:t>的</a:t>
            </a:r>
            <a:r>
              <a:rPr lang="en-US" altLang="zh-TW" dirty="0" err="1" smtClean="0"/>
              <a:t>dw</a:t>
            </a:r>
            <a:r>
              <a:rPr lang="en-US" altLang="zh-TW" dirty="0" smtClean="0"/>
              <a:t>/</a:t>
            </a:r>
            <a:r>
              <a:rPr lang="en-US" altLang="zh-TW" dirty="0" err="1" smtClean="0"/>
              <a:t>dt</a:t>
            </a:r>
            <a:r>
              <a:rPr lang="zh-TW" altLang="en-US" dirty="0" smtClean="0"/>
              <a:t>為正</a:t>
            </a:r>
            <a:r>
              <a:rPr lang="en-US" altLang="zh-TW" dirty="0" smtClean="0"/>
              <a:t>(</a:t>
            </a:r>
            <a:r>
              <a:rPr lang="zh-TW" altLang="en-US" dirty="0" smtClean="0"/>
              <a:t>向上加速</a:t>
            </a:r>
            <a:r>
              <a:rPr lang="en-US" altLang="zh-TW" dirty="0" smtClean="0"/>
              <a:t>)</a:t>
            </a:r>
            <a:r>
              <a:rPr lang="zh-TW" altLang="en-US" dirty="0" smtClean="0"/>
              <a:t>且此時的</a:t>
            </a:r>
            <a:r>
              <a:rPr lang="en-US" altLang="zh-TW" dirty="0" err="1" smtClean="0"/>
              <a:t>diabatic</a:t>
            </a:r>
            <a:r>
              <a:rPr lang="en-US" altLang="zh-TW" dirty="0" smtClean="0"/>
              <a:t> heating</a:t>
            </a:r>
            <a:r>
              <a:rPr lang="zh-TW" altLang="en-US" dirty="0" smtClean="0"/>
              <a:t>為負，所以此時這些浮力不是由</a:t>
            </a:r>
            <a:r>
              <a:rPr lang="en-US" altLang="zh-TW" dirty="0" err="1" smtClean="0"/>
              <a:t>diabatic</a:t>
            </a:r>
            <a:r>
              <a:rPr lang="en-US" altLang="zh-TW" dirty="0" smtClean="0"/>
              <a:t> heating</a:t>
            </a:r>
            <a:r>
              <a:rPr lang="zh-TW" altLang="en-US" dirty="0" smtClean="0"/>
              <a:t>驅動。</a:t>
            </a:r>
            <a:r>
              <a:rPr lang="en-US" altLang="zh-TW" dirty="0" smtClean="0"/>
              <a:t>T&gt;0min</a:t>
            </a:r>
            <a:r>
              <a:rPr lang="zh-TW" altLang="en-US" dirty="0" smtClean="0"/>
              <a:t>，則是由</a:t>
            </a:r>
            <a:r>
              <a:rPr lang="en-US" altLang="zh-TW" dirty="0" err="1" smtClean="0"/>
              <a:t>diabatic</a:t>
            </a:r>
            <a:r>
              <a:rPr lang="en-US" altLang="zh-TW" dirty="0" smtClean="0"/>
              <a:t> heating</a:t>
            </a:r>
            <a:r>
              <a:rPr lang="zh-TW" altLang="en-US" dirty="0" smtClean="0"/>
              <a:t>的浮力驅動。</a:t>
            </a:r>
            <a:endParaRPr lang="en-US" altLang="zh-TW" dirty="0" smtClean="0"/>
          </a:p>
          <a:p>
            <a:endParaRPr lang="en-US" altLang="zh-TW" dirty="0" smtClean="0"/>
          </a:p>
          <a:p>
            <a:r>
              <a:rPr lang="en-US" altLang="zh-TW" dirty="0" smtClean="0"/>
              <a:t>7c, </a:t>
            </a:r>
            <a:r>
              <a:rPr lang="zh-TW" altLang="en-US" dirty="0" smtClean="0"/>
              <a:t>軌跡在正浮力區，和上升氣流區相連。</a:t>
            </a:r>
            <a:r>
              <a:rPr lang="en-US" altLang="zh-TW" dirty="0" smtClean="0"/>
              <a:t>7d,</a:t>
            </a:r>
            <a:r>
              <a:rPr lang="zh-TW" altLang="en-US" dirty="0" smtClean="0"/>
              <a:t> 正浮力帶位在風切左側的正</a:t>
            </a:r>
            <a:r>
              <a:rPr lang="en-US" altLang="zh-TW" dirty="0" smtClean="0"/>
              <a:t>density</a:t>
            </a:r>
            <a:r>
              <a:rPr lang="en-US" altLang="zh-TW" baseline="0" dirty="0" smtClean="0"/>
              <a:t> anomaly</a:t>
            </a:r>
            <a:r>
              <a:rPr lang="zh-TW" altLang="en-US" baseline="0" dirty="0" smtClean="0"/>
              <a:t>之中，這區也是負</a:t>
            </a:r>
            <a:r>
              <a:rPr lang="en-US" altLang="zh-TW" baseline="0" dirty="0" err="1" smtClean="0"/>
              <a:t>thetaE</a:t>
            </a:r>
            <a:r>
              <a:rPr lang="zh-TW" altLang="en-US" baseline="0" dirty="0" smtClean="0"/>
              <a:t> </a:t>
            </a:r>
            <a:r>
              <a:rPr lang="en-US" altLang="zh-TW" baseline="0" dirty="0" smtClean="0"/>
              <a:t>anomaly</a:t>
            </a:r>
            <a:r>
              <a:rPr lang="zh-TW" altLang="en-US" baseline="0" dirty="0" smtClean="0"/>
              <a:t>的區域</a:t>
            </a:r>
            <a:r>
              <a:rPr lang="en-US" altLang="zh-TW" baseline="0" dirty="0" smtClean="0"/>
              <a:t>(</a:t>
            </a:r>
            <a:r>
              <a:rPr lang="zh-TW" altLang="en-US" baseline="0" dirty="0" smtClean="0"/>
              <a:t>冷池</a:t>
            </a:r>
            <a:r>
              <a:rPr lang="en-US" altLang="zh-TW" baseline="0" dirty="0" smtClean="0"/>
              <a:t>)</a:t>
            </a:r>
          </a:p>
          <a:p>
            <a:endParaRPr lang="en-US" altLang="zh-TW" baseline="0" dirty="0" smtClean="0"/>
          </a:p>
          <a:p>
            <a:r>
              <a:rPr lang="en-US" altLang="zh-TW" baseline="0" dirty="0" smtClean="0"/>
              <a:t>TC</a:t>
            </a:r>
            <a:r>
              <a:rPr lang="zh-TW" altLang="en-US" baseline="0" dirty="0" smtClean="0"/>
              <a:t>內核的氣塊遇到</a:t>
            </a:r>
            <a:r>
              <a:rPr lang="en-US" altLang="zh-TW" baseline="0" dirty="0" smtClean="0"/>
              <a:t>LS</a:t>
            </a:r>
            <a:r>
              <a:rPr lang="zh-TW" altLang="en-US" baseline="0" dirty="0" smtClean="0"/>
              <a:t>的冷池因為密度差異產生正浮力，沿著冷池邊緣爬升。</a:t>
            </a:r>
            <a:endParaRPr lang="zh-TW" altLang="en-US" dirty="0"/>
          </a:p>
        </p:txBody>
      </p:sp>
      <p:sp>
        <p:nvSpPr>
          <p:cNvPr id="4" name="投影片編號版面配置區 3"/>
          <p:cNvSpPr>
            <a:spLocks noGrp="1"/>
          </p:cNvSpPr>
          <p:nvPr>
            <p:ph type="sldNum" sz="quarter" idx="10"/>
          </p:nvPr>
        </p:nvSpPr>
        <p:spPr/>
        <p:txBody>
          <a:bodyPr/>
          <a:lstStyle/>
          <a:p>
            <a:fld id="{6F106F62-2035-4C80-A841-90E8FAD4DB7F}" type="slidenum">
              <a:rPr lang="zh-TW" altLang="en-US" smtClean="0"/>
              <a:t>10</a:t>
            </a:fld>
            <a:endParaRPr lang="zh-TW" altLang="en-US"/>
          </a:p>
        </p:txBody>
      </p:sp>
    </p:spTree>
    <p:extLst>
      <p:ext uri="{BB962C8B-B14F-4D97-AF65-F5344CB8AC3E}">
        <p14:creationId xmlns:p14="http://schemas.microsoft.com/office/powerpoint/2010/main" val="2586733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接著用</a:t>
            </a:r>
            <a:r>
              <a:rPr lang="en-US" altLang="zh-TW" dirty="0" smtClean="0"/>
              <a:t>PV</a:t>
            </a:r>
            <a:r>
              <a:rPr lang="zh-TW" altLang="en-US" dirty="0" smtClean="0"/>
              <a:t>收支來看風切左側的不對稱的上升氣流帶怎麼變成軸對稱的眼牆結構</a:t>
            </a:r>
            <a:r>
              <a:rPr lang="zh-TW" altLang="en-US" dirty="0" smtClean="0"/>
              <a:t>。</a:t>
            </a:r>
            <a:r>
              <a:rPr lang="en-US" altLang="zh-TW" dirty="0" smtClean="0"/>
              <a:t>((X</a:t>
            </a:r>
            <a:r>
              <a:rPr lang="zh-TW" altLang="en-US" dirty="0" smtClean="0"/>
              <a:t>回答</a:t>
            </a:r>
            <a:r>
              <a:rPr lang="zh-TW" altLang="en-US" dirty="0" smtClean="0"/>
              <a:t>兩個問題：</a:t>
            </a:r>
            <a:r>
              <a:rPr lang="en-US" altLang="zh-TW" dirty="0" smtClean="0"/>
              <a:t>1.</a:t>
            </a:r>
            <a:r>
              <a:rPr lang="zh-TW" altLang="en-US" dirty="0" smtClean="0"/>
              <a:t> 不對稱的上升氣流帶是否會以氣旋式往下風處移動的形式產生軸對稱化過程</a:t>
            </a:r>
            <a:r>
              <a:rPr lang="en-US" altLang="zh-TW" dirty="0" smtClean="0"/>
              <a:t>?</a:t>
            </a:r>
            <a:r>
              <a:rPr lang="zh-TW" altLang="en-US" dirty="0" smtClean="0"/>
              <a:t> </a:t>
            </a:r>
            <a:r>
              <a:rPr lang="en-US" altLang="zh-TW" dirty="0" smtClean="0"/>
              <a:t>2.</a:t>
            </a:r>
            <a:r>
              <a:rPr lang="zh-TW" altLang="en-US" dirty="0" smtClean="0"/>
              <a:t> 為什麼軸對稱化只發生在</a:t>
            </a:r>
            <a:r>
              <a:rPr lang="en-US" altLang="zh-TW" dirty="0" smtClean="0"/>
              <a:t>MDI</a:t>
            </a:r>
            <a:r>
              <a:rPr lang="zh-TW" altLang="en-US" dirty="0" smtClean="0"/>
              <a:t>達到風切左側的</a:t>
            </a:r>
            <a:r>
              <a:rPr lang="en-US" altLang="zh-TW" dirty="0" smtClean="0"/>
              <a:t>PBL</a:t>
            </a:r>
            <a:r>
              <a:rPr lang="zh-TW" altLang="en-US" dirty="0" smtClean="0"/>
              <a:t>並發展出冷池之後，而不會是之前</a:t>
            </a:r>
            <a:r>
              <a:rPr lang="en-US" altLang="zh-TW" dirty="0" smtClean="0"/>
              <a:t>?</a:t>
            </a:r>
          </a:p>
          <a:p>
            <a:endParaRPr lang="en-US" altLang="zh-TW" dirty="0" smtClean="0"/>
          </a:p>
          <a:p>
            <a:r>
              <a:rPr lang="en-US" altLang="zh-TW" dirty="0" smtClean="0"/>
              <a:t>T=15h, SEF</a:t>
            </a:r>
            <a:r>
              <a:rPr lang="zh-TW" altLang="en-US" dirty="0" smtClean="0"/>
              <a:t>初期，</a:t>
            </a:r>
            <a:r>
              <a:rPr lang="en-US" altLang="zh-TW" dirty="0" smtClean="0"/>
              <a:t>PV&gt;50PVU</a:t>
            </a:r>
            <a:r>
              <a:rPr lang="zh-TW" altLang="en-US" dirty="0" smtClean="0"/>
              <a:t>且集中在眼，</a:t>
            </a:r>
            <a:r>
              <a:rPr lang="en-US" altLang="zh-TW" dirty="0" smtClean="0"/>
              <a:t>r&gt;25km</a:t>
            </a:r>
            <a:r>
              <a:rPr lang="zh-TW" altLang="en-US" dirty="0" smtClean="0"/>
              <a:t>的</a:t>
            </a:r>
            <a:r>
              <a:rPr lang="en-US" altLang="zh-TW" dirty="0" smtClean="0"/>
              <a:t>PV</a:t>
            </a:r>
            <a:r>
              <a:rPr lang="zh-TW" altLang="en-US" dirty="0" smtClean="0"/>
              <a:t>低於</a:t>
            </a:r>
            <a:r>
              <a:rPr lang="en-US" altLang="zh-TW" dirty="0" smtClean="0"/>
              <a:t>3PVU</a:t>
            </a:r>
            <a:r>
              <a:rPr lang="zh-TW" altLang="en-US" dirty="0" smtClean="0"/>
              <a:t>。</a:t>
            </a:r>
            <a:endParaRPr lang="en-US" altLang="zh-TW" dirty="0" smtClean="0"/>
          </a:p>
          <a:p>
            <a:endParaRPr lang="en-US" altLang="zh-TW" dirty="0" smtClean="0"/>
          </a:p>
          <a:p>
            <a:r>
              <a:rPr lang="en-US" altLang="zh-TW" dirty="0" smtClean="0"/>
              <a:t>T=16-18h, SBC</a:t>
            </a:r>
            <a:r>
              <a:rPr lang="zh-TW" altLang="en-US" dirty="0" smtClean="0"/>
              <a:t>增強，但軸對稱的</a:t>
            </a:r>
            <a:r>
              <a:rPr lang="en-US" altLang="zh-TW" dirty="0" smtClean="0"/>
              <a:t>PV</a:t>
            </a:r>
            <a:r>
              <a:rPr lang="zh-TW" altLang="en-US" dirty="0" smtClean="0"/>
              <a:t>增加量很小。</a:t>
            </a:r>
            <a:endParaRPr lang="en-US" altLang="zh-TW" dirty="0" smtClean="0"/>
          </a:p>
          <a:p>
            <a:endParaRPr lang="en-US" altLang="zh-TW" dirty="0" smtClean="0"/>
          </a:p>
          <a:p>
            <a:r>
              <a:rPr lang="en-US" altLang="zh-TW" dirty="0" smtClean="0"/>
              <a:t>T=19h, </a:t>
            </a:r>
            <a:r>
              <a:rPr lang="zh-TW" altLang="en-US" dirty="0" smtClean="0"/>
              <a:t>對流性上升氣流出現在風切左側，軸對稱的</a:t>
            </a:r>
            <a:r>
              <a:rPr lang="en-US" altLang="zh-TW" dirty="0" smtClean="0"/>
              <a:t>PV</a:t>
            </a:r>
            <a:r>
              <a:rPr lang="zh-TW" altLang="en-US" dirty="0" smtClean="0"/>
              <a:t>在</a:t>
            </a:r>
            <a:r>
              <a:rPr lang="en-US" altLang="zh-TW" dirty="0" smtClean="0"/>
              <a:t>r=30-40km &amp; z=4-10km</a:t>
            </a:r>
            <a:r>
              <a:rPr lang="zh-TW" altLang="en-US" dirty="0" smtClean="0"/>
              <a:t>增加。</a:t>
            </a:r>
            <a:endParaRPr lang="en-US" altLang="zh-TW" dirty="0" smtClean="0"/>
          </a:p>
          <a:p>
            <a:endParaRPr lang="en-US" altLang="zh-TW" dirty="0" smtClean="0"/>
          </a:p>
          <a:p>
            <a:r>
              <a:rPr lang="en-US" altLang="zh-TW" dirty="0" smtClean="0"/>
              <a:t>T=20-21h,</a:t>
            </a:r>
            <a:r>
              <a:rPr lang="zh-TW" altLang="en-US" dirty="0" smtClean="0"/>
              <a:t>軸對稱的</a:t>
            </a:r>
            <a:r>
              <a:rPr lang="en-US" altLang="zh-TW" dirty="0" smtClean="0"/>
              <a:t>PV</a:t>
            </a:r>
            <a:r>
              <a:rPr lang="zh-TW" altLang="en-US" dirty="0" smtClean="0"/>
              <a:t>增強並往地面延伸。</a:t>
            </a:r>
            <a:endParaRPr lang="en-US" altLang="zh-TW" dirty="0" smtClean="0"/>
          </a:p>
          <a:p>
            <a:endParaRPr lang="en-US" altLang="zh-TW" dirty="0" smtClean="0"/>
          </a:p>
          <a:p>
            <a:r>
              <a:rPr lang="en-US" altLang="zh-TW" dirty="0" smtClean="0"/>
              <a:t>T=22h,</a:t>
            </a:r>
            <a:r>
              <a:rPr lang="zh-TW" altLang="en-US" dirty="0" smtClean="0"/>
              <a:t> 次眼牆在</a:t>
            </a:r>
            <a:r>
              <a:rPr lang="en-US" altLang="zh-TW" dirty="0" smtClean="0"/>
              <a:t>r=20km</a:t>
            </a:r>
            <a:r>
              <a:rPr lang="zh-TW" altLang="en-US" dirty="0" smtClean="0"/>
              <a:t>處形成。</a:t>
            </a:r>
            <a:endParaRPr lang="zh-TW" altLang="en-US" dirty="0"/>
          </a:p>
        </p:txBody>
      </p:sp>
      <p:sp>
        <p:nvSpPr>
          <p:cNvPr id="4" name="投影片編號版面配置區 3"/>
          <p:cNvSpPr>
            <a:spLocks noGrp="1"/>
          </p:cNvSpPr>
          <p:nvPr>
            <p:ph type="sldNum" sz="quarter" idx="10"/>
          </p:nvPr>
        </p:nvSpPr>
        <p:spPr/>
        <p:txBody>
          <a:bodyPr/>
          <a:lstStyle/>
          <a:p>
            <a:fld id="{6F106F62-2035-4C80-A841-90E8FAD4DB7F}" type="slidenum">
              <a:rPr lang="zh-TW" altLang="en-US" smtClean="0"/>
              <a:t>11</a:t>
            </a:fld>
            <a:endParaRPr lang="zh-TW" altLang="en-US"/>
          </a:p>
        </p:txBody>
      </p:sp>
    </p:spTree>
    <p:extLst>
      <p:ext uri="{BB962C8B-B14F-4D97-AF65-F5344CB8AC3E}">
        <p14:creationId xmlns:p14="http://schemas.microsoft.com/office/powerpoint/2010/main" val="2044247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9a,</a:t>
            </a:r>
            <a:r>
              <a:rPr lang="en-US" altLang="zh-TW" baseline="0" dirty="0" smtClean="0"/>
              <a:t> </a:t>
            </a:r>
            <a:r>
              <a:rPr lang="zh-TW" altLang="en-US" baseline="0" dirty="0" smtClean="0"/>
              <a:t>半徑內縮並有新眼牆形成的</a:t>
            </a:r>
            <a:r>
              <a:rPr lang="en-US" altLang="zh-TW" baseline="0" dirty="0" smtClean="0"/>
              <a:t>PV</a:t>
            </a:r>
            <a:r>
              <a:rPr lang="zh-TW" altLang="en-US" baseline="0" dirty="0" smtClean="0"/>
              <a:t>訊號</a:t>
            </a:r>
            <a:endParaRPr lang="en-US" altLang="zh-TW" baseline="0" dirty="0" smtClean="0"/>
          </a:p>
          <a:p>
            <a:endParaRPr lang="en-US" altLang="zh-TW" baseline="0" dirty="0" smtClean="0"/>
          </a:p>
          <a:p>
            <a:r>
              <a:rPr lang="en-US" altLang="zh-TW" baseline="0" dirty="0" smtClean="0"/>
              <a:t>9b, SEF</a:t>
            </a:r>
            <a:r>
              <a:rPr lang="zh-TW" altLang="en-US" baseline="0" dirty="0" smtClean="0"/>
              <a:t>初期</a:t>
            </a:r>
            <a:r>
              <a:rPr lang="en-US" altLang="zh-TW" baseline="0" dirty="0" smtClean="0"/>
              <a:t>AP</a:t>
            </a:r>
            <a:r>
              <a:rPr lang="zh-TW" altLang="en-US" baseline="0" dirty="0" smtClean="0"/>
              <a:t>很小</a:t>
            </a:r>
            <a:r>
              <a:rPr lang="en-US" altLang="zh-TW" baseline="0" dirty="0" smtClean="0"/>
              <a:t>(0.3</a:t>
            </a:r>
            <a:r>
              <a:rPr lang="zh-TW" altLang="en-US" baseline="0" dirty="0" smtClean="0"/>
              <a:t>以下</a:t>
            </a:r>
            <a:r>
              <a:rPr lang="en-US" altLang="zh-TW" baseline="0" dirty="0" smtClean="0"/>
              <a:t>)</a:t>
            </a:r>
            <a:r>
              <a:rPr lang="zh-TW" altLang="en-US" baseline="0" dirty="0" smtClean="0"/>
              <a:t>，</a:t>
            </a:r>
            <a:r>
              <a:rPr lang="en-US" altLang="zh-TW" baseline="0" dirty="0" smtClean="0"/>
              <a:t>PV</a:t>
            </a:r>
            <a:r>
              <a:rPr lang="zh-TW" altLang="en-US" baseline="0" dirty="0" smtClean="0"/>
              <a:t>不對稱性很高。</a:t>
            </a:r>
            <a:r>
              <a:rPr lang="en-US" altLang="zh-TW" baseline="0" dirty="0" smtClean="0"/>
              <a:t>19-20h AP</a:t>
            </a:r>
            <a:r>
              <a:rPr lang="zh-TW" altLang="en-US" baseline="0" dirty="0" smtClean="0"/>
              <a:t>開始急速增加，次眼牆在</a:t>
            </a:r>
            <a:r>
              <a:rPr lang="en-US" altLang="zh-TW" baseline="0" dirty="0" smtClean="0"/>
              <a:t>22h</a:t>
            </a:r>
            <a:r>
              <a:rPr lang="zh-TW" altLang="en-US" baseline="0" dirty="0" smtClean="0"/>
              <a:t>形成之後</a:t>
            </a:r>
            <a:r>
              <a:rPr lang="en-US" altLang="zh-TW" baseline="0" dirty="0" smtClean="0"/>
              <a:t>AP</a:t>
            </a:r>
            <a:r>
              <a:rPr lang="zh-TW" altLang="en-US" baseline="0" dirty="0" smtClean="0"/>
              <a:t>也達到</a:t>
            </a:r>
            <a:r>
              <a:rPr lang="en-US" altLang="zh-TW" baseline="0" dirty="0" smtClean="0"/>
              <a:t>0.6-0.7</a:t>
            </a:r>
            <a:r>
              <a:rPr lang="zh-TW" altLang="en-US" baseline="0" dirty="0" smtClean="0"/>
              <a:t>以上。</a:t>
            </a:r>
            <a:r>
              <a:rPr lang="en-US" altLang="zh-TW" baseline="0" dirty="0" smtClean="0"/>
              <a:t>19-22h</a:t>
            </a:r>
            <a:r>
              <a:rPr lang="zh-TW" altLang="en-US" baseline="0" dirty="0" smtClean="0"/>
              <a:t>這段時間作者稱為軸對稱化時期。</a:t>
            </a:r>
            <a:endParaRPr lang="en-US" altLang="zh-TW" baseline="0" dirty="0" smtClean="0"/>
          </a:p>
          <a:p>
            <a:endParaRPr lang="en-US" altLang="zh-TW" baseline="0" dirty="0" smtClean="0"/>
          </a:p>
          <a:p>
            <a:r>
              <a:rPr lang="en-US" altLang="zh-TW" baseline="0" dirty="0" smtClean="0"/>
              <a:t>9c, </a:t>
            </a:r>
            <a:r>
              <a:rPr lang="zh-TW" altLang="en-US" baseline="0" dirty="0" smtClean="0"/>
              <a:t>為了量化</a:t>
            </a:r>
            <a:r>
              <a:rPr lang="en-US" altLang="zh-TW" baseline="0" dirty="0" smtClean="0"/>
              <a:t>mean</a:t>
            </a:r>
            <a:r>
              <a:rPr lang="zh-TW" altLang="en-US" baseline="0" dirty="0" smtClean="0"/>
              <a:t> </a:t>
            </a:r>
            <a:r>
              <a:rPr lang="en-US" altLang="zh-TW" baseline="0" dirty="0" smtClean="0"/>
              <a:t>flow</a:t>
            </a:r>
            <a:r>
              <a:rPr lang="zh-TW" altLang="en-US" baseline="0" dirty="0" smtClean="0"/>
              <a:t>和</a:t>
            </a:r>
            <a:r>
              <a:rPr lang="en-US" altLang="zh-TW" baseline="0" dirty="0" smtClean="0"/>
              <a:t>eddy</a:t>
            </a:r>
            <a:r>
              <a:rPr lang="zh-TW" altLang="en-US" baseline="0" dirty="0" smtClean="0"/>
              <a:t>的動力過程貢獻到軸對稱</a:t>
            </a:r>
            <a:r>
              <a:rPr lang="en-US" altLang="zh-TW" baseline="0" dirty="0" smtClean="0"/>
              <a:t>PV</a:t>
            </a:r>
            <a:r>
              <a:rPr lang="zh-TW" altLang="en-US" baseline="0" dirty="0" smtClean="0"/>
              <a:t>，收支方程改寫成</a:t>
            </a:r>
            <a:r>
              <a:rPr lang="en-US" altLang="zh-TW" baseline="0" dirty="0" smtClean="0"/>
              <a:t>(…</a:t>
            </a:r>
            <a:r>
              <a:rPr lang="zh-TW" altLang="en-US" baseline="0" dirty="0" smtClean="0"/>
              <a:t>如式子</a:t>
            </a:r>
            <a:r>
              <a:rPr lang="en-US" altLang="zh-TW" baseline="0" dirty="0" smtClean="0"/>
              <a:t>)</a:t>
            </a:r>
            <a:r>
              <a:rPr lang="zh-TW" altLang="en-US" baseline="0" dirty="0" smtClean="0"/>
              <a:t>。</a:t>
            </a:r>
            <a:endParaRPr lang="en-US" altLang="zh-TW" baseline="0" dirty="0" smtClean="0"/>
          </a:p>
          <a:p>
            <a:endParaRPr lang="en-US" altLang="zh-TW" baseline="0" dirty="0" smtClean="0"/>
          </a:p>
          <a:p>
            <a:r>
              <a:rPr lang="en-US" altLang="zh-TW" dirty="0" smtClean="0"/>
              <a:t>T=16-18h PV</a:t>
            </a:r>
            <a:r>
              <a:rPr lang="zh-TW" altLang="en-US" dirty="0" smtClean="0"/>
              <a:t>增加很小。</a:t>
            </a:r>
            <a:endParaRPr lang="en-US" altLang="zh-TW" dirty="0" smtClean="0"/>
          </a:p>
          <a:p>
            <a:endParaRPr lang="en-US" altLang="zh-TW" dirty="0" smtClean="0"/>
          </a:p>
          <a:p>
            <a:r>
              <a:rPr lang="en-US" altLang="zh-TW" dirty="0" smtClean="0"/>
              <a:t>T=19-22h</a:t>
            </a:r>
            <a:r>
              <a:rPr lang="zh-TW" altLang="en-US" dirty="0" smtClean="0"/>
              <a:t> 有明顯增加。</a:t>
            </a:r>
            <a:r>
              <a:rPr lang="en-US" altLang="zh-TW" dirty="0" smtClean="0"/>
              <a:t>eddy</a:t>
            </a:r>
            <a:r>
              <a:rPr lang="zh-TW" altLang="en-US" dirty="0" smtClean="0"/>
              <a:t>項貢獻的趨勢和軸對稱</a:t>
            </a:r>
            <a:r>
              <a:rPr lang="en-US" altLang="zh-TW" dirty="0" smtClean="0"/>
              <a:t>PV</a:t>
            </a:r>
            <a:r>
              <a:rPr lang="zh-TW" altLang="en-US" dirty="0" smtClean="0"/>
              <a:t>的增加趨勢很接近</a:t>
            </a:r>
            <a:endParaRPr lang="en-US" altLang="zh-TW" dirty="0" smtClean="0"/>
          </a:p>
          <a:p>
            <a:endParaRPr lang="en-US" altLang="zh-TW" dirty="0" smtClean="0"/>
          </a:p>
          <a:p>
            <a:r>
              <a:rPr lang="en-US" altLang="zh-TW" dirty="0" smtClean="0"/>
              <a:t>T=22.5h</a:t>
            </a:r>
            <a:r>
              <a:rPr lang="zh-TW" altLang="en-US" dirty="0" smtClean="0"/>
              <a:t>後，</a:t>
            </a:r>
            <a:r>
              <a:rPr lang="en-US" altLang="zh-TW" dirty="0" smtClean="0"/>
              <a:t>mean</a:t>
            </a:r>
            <a:r>
              <a:rPr lang="zh-TW" altLang="en-US" dirty="0" smtClean="0"/>
              <a:t>的貢獻增加，</a:t>
            </a:r>
            <a:r>
              <a:rPr lang="en-US" altLang="zh-TW" dirty="0" smtClean="0"/>
              <a:t>eddy</a:t>
            </a:r>
            <a:r>
              <a:rPr lang="zh-TW" altLang="en-US" dirty="0" smtClean="0"/>
              <a:t>的貢獻減少。顯示軸對稱的過程主導後來的趨勢。</a:t>
            </a:r>
            <a:endParaRPr lang="en-US" altLang="zh-TW" dirty="0" smtClean="0"/>
          </a:p>
          <a:p>
            <a:endParaRPr lang="en-US" altLang="zh-TW" dirty="0" smtClean="0"/>
          </a:p>
          <a:p>
            <a:r>
              <a:rPr lang="zh-TW" altLang="en-US" dirty="0" smtClean="0"/>
              <a:t>圖</a:t>
            </a:r>
            <a:r>
              <a:rPr lang="en-US" altLang="zh-TW" dirty="0" smtClean="0"/>
              <a:t>8</a:t>
            </a:r>
            <a:r>
              <a:rPr lang="zh-TW" altLang="en-US" dirty="0" smtClean="0"/>
              <a:t>和圖</a:t>
            </a:r>
            <a:r>
              <a:rPr lang="en-US" altLang="zh-TW" dirty="0" smtClean="0"/>
              <a:t>9</a:t>
            </a:r>
            <a:r>
              <a:rPr lang="zh-TW" altLang="en-US" dirty="0" smtClean="0"/>
              <a:t>有</a:t>
            </a:r>
            <a:r>
              <a:rPr lang="en-US" altLang="zh-TW" dirty="0" smtClean="0"/>
              <a:t>Vortex </a:t>
            </a:r>
            <a:r>
              <a:rPr lang="en-US" altLang="zh-TW" dirty="0" err="1" smtClean="0"/>
              <a:t>Rossby</a:t>
            </a:r>
            <a:r>
              <a:rPr lang="en-US" altLang="zh-TW" dirty="0" smtClean="0"/>
              <a:t> Wave</a:t>
            </a:r>
            <a:r>
              <a:rPr lang="zh-TW" altLang="en-US" dirty="0" smtClean="0"/>
              <a:t>訊號，但與軸對稱訊號的</a:t>
            </a:r>
            <a:r>
              <a:rPr lang="en-US" altLang="zh-TW" dirty="0" smtClean="0"/>
              <a:t>timing</a:t>
            </a:r>
            <a:r>
              <a:rPr lang="zh-TW" altLang="en-US" dirty="0" smtClean="0"/>
              <a:t>和</a:t>
            </a:r>
            <a:r>
              <a:rPr lang="en-US" altLang="zh-TW" dirty="0" smtClean="0"/>
              <a:t>location</a:t>
            </a:r>
            <a:r>
              <a:rPr lang="zh-TW" altLang="en-US" dirty="0" smtClean="0"/>
              <a:t>不吻合，在這個模擬中</a:t>
            </a:r>
            <a:r>
              <a:rPr lang="en-US" altLang="zh-TW" dirty="0" smtClean="0"/>
              <a:t>VRW</a:t>
            </a:r>
            <a:r>
              <a:rPr lang="zh-TW" altLang="en-US" dirty="0" smtClean="0"/>
              <a:t>對</a:t>
            </a:r>
            <a:r>
              <a:rPr lang="en-US" altLang="zh-TW" dirty="0" smtClean="0"/>
              <a:t>SEF</a:t>
            </a:r>
            <a:r>
              <a:rPr lang="zh-TW" altLang="en-US" dirty="0" smtClean="0"/>
              <a:t>的影響不大。</a:t>
            </a:r>
            <a:endParaRPr lang="en-US" altLang="zh-TW" dirty="0" smtClean="0"/>
          </a:p>
        </p:txBody>
      </p:sp>
      <p:sp>
        <p:nvSpPr>
          <p:cNvPr id="4" name="投影片編號版面配置區 3"/>
          <p:cNvSpPr>
            <a:spLocks noGrp="1"/>
          </p:cNvSpPr>
          <p:nvPr>
            <p:ph type="sldNum" sz="quarter" idx="10"/>
          </p:nvPr>
        </p:nvSpPr>
        <p:spPr/>
        <p:txBody>
          <a:bodyPr/>
          <a:lstStyle/>
          <a:p>
            <a:fld id="{6F106F62-2035-4C80-A841-90E8FAD4DB7F}" type="slidenum">
              <a:rPr lang="zh-TW" altLang="en-US" smtClean="0"/>
              <a:t>12</a:t>
            </a:fld>
            <a:endParaRPr lang="zh-TW" altLang="en-US"/>
          </a:p>
        </p:txBody>
      </p:sp>
    </p:spTree>
    <p:extLst>
      <p:ext uri="{BB962C8B-B14F-4D97-AF65-F5344CB8AC3E}">
        <p14:creationId xmlns:p14="http://schemas.microsoft.com/office/powerpoint/2010/main" val="4103106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69C62F36-F2B1-409D-98DB-AA510CFD5EFB}" type="datetimeFigureOut">
              <a:rPr lang="zh-TW" altLang="en-US" smtClean="0"/>
              <a:t>2022/11/8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13B313A-AA22-4C79-AD0E-115057DD31DC}" type="slidenum">
              <a:rPr lang="zh-TW" altLang="en-US" smtClean="0"/>
              <a:t>‹#›</a:t>
            </a:fld>
            <a:endParaRPr lang="zh-TW" altLang="en-US"/>
          </a:p>
        </p:txBody>
      </p:sp>
    </p:spTree>
    <p:extLst>
      <p:ext uri="{BB962C8B-B14F-4D97-AF65-F5344CB8AC3E}">
        <p14:creationId xmlns:p14="http://schemas.microsoft.com/office/powerpoint/2010/main" val="3435578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69C62F36-F2B1-409D-98DB-AA510CFD5EFB}" type="datetimeFigureOut">
              <a:rPr lang="zh-TW" altLang="en-US" smtClean="0"/>
              <a:t>2022/11/8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13B313A-AA22-4C79-AD0E-115057DD31DC}" type="slidenum">
              <a:rPr lang="zh-TW" altLang="en-US" smtClean="0"/>
              <a:t>‹#›</a:t>
            </a:fld>
            <a:endParaRPr lang="zh-TW" altLang="en-US"/>
          </a:p>
        </p:txBody>
      </p:sp>
    </p:spTree>
    <p:extLst>
      <p:ext uri="{BB962C8B-B14F-4D97-AF65-F5344CB8AC3E}">
        <p14:creationId xmlns:p14="http://schemas.microsoft.com/office/powerpoint/2010/main" val="4048989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69C62F36-F2B1-409D-98DB-AA510CFD5EFB}" type="datetimeFigureOut">
              <a:rPr lang="zh-TW" altLang="en-US" smtClean="0"/>
              <a:t>2022/11/8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13B313A-AA22-4C79-AD0E-115057DD31DC}" type="slidenum">
              <a:rPr lang="zh-TW" altLang="en-US" smtClean="0"/>
              <a:t>‹#›</a:t>
            </a:fld>
            <a:endParaRPr lang="zh-TW" altLang="en-US"/>
          </a:p>
        </p:txBody>
      </p:sp>
    </p:spTree>
    <p:extLst>
      <p:ext uri="{BB962C8B-B14F-4D97-AF65-F5344CB8AC3E}">
        <p14:creationId xmlns:p14="http://schemas.microsoft.com/office/powerpoint/2010/main" val="3090320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69C62F36-F2B1-409D-98DB-AA510CFD5EFB}" type="datetimeFigureOut">
              <a:rPr lang="zh-TW" altLang="en-US" smtClean="0"/>
              <a:t>2022/11/8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13B313A-AA22-4C79-AD0E-115057DD31DC}" type="slidenum">
              <a:rPr lang="zh-TW" altLang="en-US" smtClean="0"/>
              <a:t>‹#›</a:t>
            </a:fld>
            <a:endParaRPr lang="zh-TW" altLang="en-US"/>
          </a:p>
        </p:txBody>
      </p:sp>
    </p:spTree>
    <p:extLst>
      <p:ext uri="{BB962C8B-B14F-4D97-AF65-F5344CB8AC3E}">
        <p14:creationId xmlns:p14="http://schemas.microsoft.com/office/powerpoint/2010/main" val="1898672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編輯母片文字樣式</a:t>
            </a:r>
          </a:p>
        </p:txBody>
      </p:sp>
      <p:sp>
        <p:nvSpPr>
          <p:cNvPr id="4" name="日期版面配置區 3"/>
          <p:cNvSpPr>
            <a:spLocks noGrp="1"/>
          </p:cNvSpPr>
          <p:nvPr>
            <p:ph type="dt" sz="half" idx="10"/>
          </p:nvPr>
        </p:nvSpPr>
        <p:spPr/>
        <p:txBody>
          <a:bodyPr/>
          <a:lstStyle/>
          <a:p>
            <a:fld id="{69C62F36-F2B1-409D-98DB-AA510CFD5EFB}" type="datetimeFigureOut">
              <a:rPr lang="zh-TW" altLang="en-US" smtClean="0"/>
              <a:t>2022/11/8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13B313A-AA22-4C79-AD0E-115057DD31DC}" type="slidenum">
              <a:rPr lang="zh-TW" altLang="en-US" smtClean="0"/>
              <a:t>‹#›</a:t>
            </a:fld>
            <a:endParaRPr lang="zh-TW" altLang="en-US"/>
          </a:p>
        </p:txBody>
      </p:sp>
    </p:spTree>
    <p:extLst>
      <p:ext uri="{BB962C8B-B14F-4D97-AF65-F5344CB8AC3E}">
        <p14:creationId xmlns:p14="http://schemas.microsoft.com/office/powerpoint/2010/main" val="3534412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69C62F36-F2B1-409D-98DB-AA510CFD5EFB}" type="datetimeFigureOut">
              <a:rPr lang="zh-TW" altLang="en-US" smtClean="0"/>
              <a:t>2022/11/8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13B313A-AA22-4C79-AD0E-115057DD31DC}" type="slidenum">
              <a:rPr lang="zh-TW" altLang="en-US" smtClean="0"/>
              <a:t>‹#›</a:t>
            </a:fld>
            <a:endParaRPr lang="zh-TW" altLang="en-US"/>
          </a:p>
        </p:txBody>
      </p:sp>
    </p:spTree>
    <p:extLst>
      <p:ext uri="{BB962C8B-B14F-4D97-AF65-F5344CB8AC3E}">
        <p14:creationId xmlns:p14="http://schemas.microsoft.com/office/powerpoint/2010/main" val="2613960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69C62F36-F2B1-409D-98DB-AA510CFD5EFB}" type="datetimeFigureOut">
              <a:rPr lang="zh-TW" altLang="en-US" smtClean="0"/>
              <a:t>2022/11/8</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313B313A-AA22-4C79-AD0E-115057DD31DC}" type="slidenum">
              <a:rPr lang="zh-TW" altLang="en-US" smtClean="0"/>
              <a:t>‹#›</a:t>
            </a:fld>
            <a:endParaRPr lang="zh-TW" altLang="en-US"/>
          </a:p>
        </p:txBody>
      </p:sp>
    </p:spTree>
    <p:extLst>
      <p:ext uri="{BB962C8B-B14F-4D97-AF65-F5344CB8AC3E}">
        <p14:creationId xmlns:p14="http://schemas.microsoft.com/office/powerpoint/2010/main" val="2889818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69C62F36-F2B1-409D-98DB-AA510CFD5EFB}" type="datetimeFigureOut">
              <a:rPr lang="zh-TW" altLang="en-US" smtClean="0"/>
              <a:t>2022/11/8</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313B313A-AA22-4C79-AD0E-115057DD31DC}" type="slidenum">
              <a:rPr lang="zh-TW" altLang="en-US" smtClean="0"/>
              <a:t>‹#›</a:t>
            </a:fld>
            <a:endParaRPr lang="zh-TW" altLang="en-US"/>
          </a:p>
        </p:txBody>
      </p:sp>
    </p:spTree>
    <p:extLst>
      <p:ext uri="{BB962C8B-B14F-4D97-AF65-F5344CB8AC3E}">
        <p14:creationId xmlns:p14="http://schemas.microsoft.com/office/powerpoint/2010/main" val="4154605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69C62F36-F2B1-409D-98DB-AA510CFD5EFB}" type="datetimeFigureOut">
              <a:rPr lang="zh-TW" altLang="en-US" smtClean="0"/>
              <a:t>2022/11/8</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313B313A-AA22-4C79-AD0E-115057DD31DC}" type="slidenum">
              <a:rPr lang="zh-TW" altLang="en-US" smtClean="0"/>
              <a:t>‹#›</a:t>
            </a:fld>
            <a:endParaRPr lang="zh-TW" altLang="en-US"/>
          </a:p>
        </p:txBody>
      </p:sp>
    </p:spTree>
    <p:extLst>
      <p:ext uri="{BB962C8B-B14F-4D97-AF65-F5344CB8AC3E}">
        <p14:creationId xmlns:p14="http://schemas.microsoft.com/office/powerpoint/2010/main" val="2531634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fld id="{69C62F36-F2B1-409D-98DB-AA510CFD5EFB}" type="datetimeFigureOut">
              <a:rPr lang="zh-TW" altLang="en-US" smtClean="0"/>
              <a:t>2022/11/8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13B313A-AA22-4C79-AD0E-115057DD31DC}" type="slidenum">
              <a:rPr lang="zh-TW" altLang="en-US" smtClean="0"/>
              <a:t>‹#›</a:t>
            </a:fld>
            <a:endParaRPr lang="zh-TW" altLang="en-US"/>
          </a:p>
        </p:txBody>
      </p:sp>
    </p:spTree>
    <p:extLst>
      <p:ext uri="{BB962C8B-B14F-4D97-AF65-F5344CB8AC3E}">
        <p14:creationId xmlns:p14="http://schemas.microsoft.com/office/powerpoint/2010/main" val="1388189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fld id="{69C62F36-F2B1-409D-98DB-AA510CFD5EFB}" type="datetimeFigureOut">
              <a:rPr lang="zh-TW" altLang="en-US" smtClean="0"/>
              <a:t>2022/11/8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13B313A-AA22-4C79-AD0E-115057DD31DC}" type="slidenum">
              <a:rPr lang="zh-TW" altLang="en-US" smtClean="0"/>
              <a:t>‹#›</a:t>
            </a:fld>
            <a:endParaRPr lang="zh-TW" altLang="en-US"/>
          </a:p>
        </p:txBody>
      </p:sp>
    </p:spTree>
    <p:extLst>
      <p:ext uri="{BB962C8B-B14F-4D97-AF65-F5344CB8AC3E}">
        <p14:creationId xmlns:p14="http://schemas.microsoft.com/office/powerpoint/2010/main" val="1262074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C62F36-F2B1-409D-98DB-AA510CFD5EFB}" type="datetimeFigureOut">
              <a:rPr lang="zh-TW" altLang="en-US" smtClean="0"/>
              <a:t>2022/11/8</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3B313A-AA22-4C79-AD0E-115057DD31DC}" type="slidenum">
              <a:rPr lang="zh-TW" altLang="en-US" smtClean="0"/>
              <a:t>‹#›</a:t>
            </a:fld>
            <a:endParaRPr lang="zh-TW" altLang="en-US"/>
          </a:p>
        </p:txBody>
      </p:sp>
    </p:spTree>
    <p:extLst>
      <p:ext uri="{BB962C8B-B14F-4D97-AF65-F5344CB8AC3E}">
        <p14:creationId xmlns:p14="http://schemas.microsoft.com/office/powerpoint/2010/main" val="3212760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0.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Autofit/>
          </a:bodyPr>
          <a:lstStyle/>
          <a:p>
            <a:r>
              <a:rPr lang="en-US" altLang="zh-TW" sz="3200" dirty="0">
                <a:latin typeface="Maiandra GD" panose="020E0502030308020204" pitchFamily="34" charset="0"/>
              </a:rPr>
              <a:t>Updraft Maintenance and </a:t>
            </a:r>
            <a:r>
              <a:rPr lang="en-US" altLang="zh-TW" sz="3200" dirty="0" err="1">
                <a:latin typeface="Maiandra GD" panose="020E0502030308020204" pitchFamily="34" charset="0"/>
              </a:rPr>
              <a:t>Axisymmetrization</a:t>
            </a:r>
            <a:r>
              <a:rPr lang="en-US" altLang="zh-TW" sz="3200" dirty="0">
                <a:latin typeface="Maiandra GD" panose="020E0502030308020204" pitchFamily="34" charset="0"/>
              </a:rPr>
              <a:t> during Secondary Eyewall Formation </a:t>
            </a:r>
            <a:r>
              <a:rPr lang="en-US" altLang="zh-TW" sz="3200" dirty="0" smtClean="0">
                <a:latin typeface="Maiandra GD" panose="020E0502030308020204" pitchFamily="34" charset="0"/>
              </a:rPr>
              <a:t>in a </a:t>
            </a:r>
            <a:r>
              <a:rPr lang="en-US" altLang="zh-TW" sz="3200" dirty="0">
                <a:latin typeface="Maiandra GD" panose="020E0502030308020204" pitchFamily="34" charset="0"/>
              </a:rPr>
              <a:t>Model Simulation of Hurricane Matthew (2016)</a:t>
            </a:r>
            <a:endParaRPr lang="zh-TW" altLang="en-US" sz="3200" dirty="0">
              <a:latin typeface="Maiandra GD" panose="020E0502030308020204" pitchFamily="34" charset="0"/>
            </a:endParaRPr>
          </a:p>
        </p:txBody>
      </p:sp>
      <p:sp>
        <p:nvSpPr>
          <p:cNvPr id="3" name="副標題 2"/>
          <p:cNvSpPr>
            <a:spLocks noGrp="1"/>
          </p:cNvSpPr>
          <p:nvPr>
            <p:ph type="subTitle" idx="1"/>
          </p:nvPr>
        </p:nvSpPr>
        <p:spPr/>
        <p:txBody>
          <a:bodyPr anchor="ctr"/>
          <a:lstStyle/>
          <a:p>
            <a:r>
              <a:rPr lang="en-US" altLang="zh-TW" dirty="0" smtClean="0">
                <a:latin typeface="Maiandra GD" panose="020E0502030308020204" pitchFamily="34" charset="0"/>
              </a:rPr>
              <a:t>Yu C.-L., A. </a:t>
            </a:r>
            <a:r>
              <a:rPr lang="en-US" altLang="zh-TW" dirty="0" smtClean="0">
                <a:latin typeface="Maiandra GD" panose="020E0502030308020204" pitchFamily="34" charset="0"/>
              </a:rPr>
              <a:t>C. </a:t>
            </a:r>
            <a:r>
              <a:rPr lang="en-US" altLang="zh-TW" dirty="0" err="1" smtClean="0">
                <a:latin typeface="Maiandra GD" panose="020E0502030308020204" pitchFamily="34" charset="0"/>
              </a:rPr>
              <a:t>Didlake</a:t>
            </a:r>
            <a:r>
              <a:rPr lang="en-US" altLang="zh-TW" dirty="0" smtClean="0">
                <a:latin typeface="Maiandra GD" panose="020E0502030308020204" pitchFamily="34" charset="0"/>
              </a:rPr>
              <a:t> Jr., and F. Zhang</a:t>
            </a:r>
            <a:endParaRPr lang="zh-TW" altLang="en-US" dirty="0">
              <a:latin typeface="Maiandra GD" panose="020E0502030308020204" pitchFamily="34" charset="0"/>
            </a:endParaRPr>
          </a:p>
        </p:txBody>
      </p:sp>
    </p:spTree>
    <p:extLst>
      <p:ext uri="{BB962C8B-B14F-4D97-AF65-F5344CB8AC3E}">
        <p14:creationId xmlns:p14="http://schemas.microsoft.com/office/powerpoint/2010/main" val="4256251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4501076" y="408214"/>
            <a:ext cx="7620039" cy="6302770"/>
          </a:xfrm>
          <a:prstGeom prst="rect">
            <a:avLst/>
          </a:prstGeom>
        </p:spPr>
      </p:pic>
      <p:sp>
        <p:nvSpPr>
          <p:cNvPr id="3" name="文字方塊 2"/>
          <p:cNvSpPr txBox="1"/>
          <p:nvPr/>
        </p:nvSpPr>
        <p:spPr>
          <a:xfrm>
            <a:off x="180000" y="180000"/>
            <a:ext cx="2909771" cy="523220"/>
          </a:xfrm>
          <a:prstGeom prst="rect">
            <a:avLst/>
          </a:prstGeom>
          <a:noFill/>
        </p:spPr>
        <p:txBody>
          <a:bodyPr wrap="none" rtlCol="0">
            <a:spAutoFit/>
          </a:bodyPr>
          <a:lstStyle/>
          <a:p>
            <a:r>
              <a:rPr lang="en-US" altLang="zh-TW" sz="2800" dirty="0" smtClean="0">
                <a:latin typeface="Maiandra GD" panose="020E0502030308020204" pitchFamily="34" charset="0"/>
              </a:rPr>
              <a:t>Updraft initiation</a:t>
            </a:r>
            <a:endParaRPr lang="zh-TW" altLang="en-US" sz="2800" dirty="0">
              <a:latin typeface="Maiandra GD" panose="020E0502030308020204" pitchFamily="34" charset="0"/>
            </a:endParaRPr>
          </a:p>
        </p:txBody>
      </p:sp>
      <p:sp>
        <p:nvSpPr>
          <p:cNvPr id="4" name="文字方塊 3"/>
          <p:cNvSpPr txBox="1"/>
          <p:nvPr/>
        </p:nvSpPr>
        <p:spPr>
          <a:xfrm>
            <a:off x="180000" y="808264"/>
            <a:ext cx="4783886" cy="3693319"/>
          </a:xfrm>
          <a:prstGeom prst="rect">
            <a:avLst/>
          </a:prstGeom>
          <a:noFill/>
        </p:spPr>
        <p:txBody>
          <a:bodyPr wrap="square" rtlCol="0">
            <a:spAutoFit/>
          </a:bodyPr>
          <a:lstStyle/>
          <a:p>
            <a:r>
              <a:rPr lang="en-US" altLang="zh-TW" dirty="0" smtClean="0">
                <a:latin typeface="Maiandra GD" panose="020E0502030308020204" pitchFamily="34" charset="0"/>
              </a:rPr>
              <a:t>WRF output 1 min</a:t>
            </a:r>
          </a:p>
          <a:p>
            <a:r>
              <a:rPr lang="en-US" altLang="zh-TW" dirty="0" smtClean="0">
                <a:latin typeface="Maiandra GD" panose="020E0502030308020204" pitchFamily="34" charset="0"/>
              </a:rPr>
              <a:t>T = 20h 15min – 20h 45min (every 5 min)</a:t>
            </a:r>
          </a:p>
          <a:p>
            <a:r>
              <a:rPr lang="en-US" altLang="zh-TW" dirty="0" smtClean="0">
                <a:latin typeface="Maiandra GD" panose="020E0502030308020204" pitchFamily="34" charset="0"/>
              </a:rPr>
              <a:t>LS updraft zone with w &gt; 0.2m/s</a:t>
            </a:r>
          </a:p>
          <a:p>
            <a:r>
              <a:rPr lang="en-US" altLang="zh-TW" dirty="0" smtClean="0">
                <a:latin typeface="Maiandra GD" panose="020E0502030308020204" pitchFamily="34" charset="0"/>
              </a:rPr>
              <a:t>Z = 90/120/150/180 m</a:t>
            </a:r>
          </a:p>
          <a:p>
            <a:r>
              <a:rPr lang="en-US" altLang="zh-TW" dirty="0" smtClean="0">
                <a:latin typeface="Maiandra GD" panose="020E0502030308020204" pitchFamily="34" charset="0"/>
              </a:rPr>
              <a:t>10-min forward and 15-min backward</a:t>
            </a:r>
          </a:p>
          <a:p>
            <a:r>
              <a:rPr lang="en-US" altLang="zh-TW" dirty="0" smtClean="0">
                <a:latin typeface="Maiandra GD" panose="020E0502030308020204" pitchFamily="34" charset="0"/>
              </a:rPr>
              <a:t>(t=-15</a:t>
            </a:r>
            <a:r>
              <a:rPr lang="zh-TW" altLang="en-US" dirty="0" smtClean="0">
                <a:latin typeface="Maiandra GD" panose="020E0502030308020204" pitchFamily="34" charset="0"/>
              </a:rPr>
              <a:t> </a:t>
            </a:r>
            <a:r>
              <a:rPr lang="en-US" altLang="zh-TW" dirty="0" smtClean="0">
                <a:latin typeface="Maiandra GD" panose="020E0502030308020204" pitchFamily="34" charset="0"/>
              </a:rPr>
              <a:t>~</a:t>
            </a:r>
            <a:r>
              <a:rPr lang="zh-TW" altLang="en-US" dirty="0" smtClean="0">
                <a:latin typeface="Maiandra GD" panose="020E0502030308020204" pitchFamily="34" charset="0"/>
              </a:rPr>
              <a:t> </a:t>
            </a:r>
            <a:r>
              <a:rPr lang="en-US" altLang="zh-TW" dirty="0" smtClean="0">
                <a:latin typeface="Maiandra GD" panose="020E0502030308020204" pitchFamily="34" charset="0"/>
              </a:rPr>
              <a:t>+10 min)</a:t>
            </a:r>
          </a:p>
          <a:p>
            <a:endParaRPr lang="en-US" altLang="zh-TW" dirty="0" smtClean="0">
              <a:latin typeface="Maiandra GD" panose="020E0502030308020204" pitchFamily="34" charset="0"/>
            </a:endParaRPr>
          </a:p>
          <a:p>
            <a:r>
              <a:rPr lang="en-US" altLang="zh-TW" dirty="0" smtClean="0">
                <a:latin typeface="Maiandra GD" panose="020E0502030308020204" pitchFamily="34" charset="0"/>
              </a:rPr>
              <a:t>Criteria (85% or </a:t>
            </a:r>
            <a:r>
              <a:rPr lang="en-US" altLang="zh-TW" dirty="0">
                <a:latin typeface="Maiandra GD" panose="020E0502030308020204" pitchFamily="34" charset="0"/>
              </a:rPr>
              <a:t>779 </a:t>
            </a:r>
            <a:r>
              <a:rPr lang="en-US" altLang="zh-TW" dirty="0" smtClean="0">
                <a:latin typeface="Maiandra GD" panose="020E0502030308020204" pitchFamily="34" charset="0"/>
              </a:rPr>
              <a:t>trajectories match)</a:t>
            </a:r>
          </a:p>
          <a:p>
            <a:r>
              <a:rPr lang="en-US" altLang="zh-TW" dirty="0" smtClean="0">
                <a:latin typeface="Maiandra GD" panose="020E0502030308020204" pitchFamily="34" charset="0"/>
              </a:rPr>
              <a:t>1</a:t>
            </a:r>
            <a:r>
              <a:rPr lang="en-US" altLang="zh-TW" dirty="0">
                <a:latin typeface="Maiandra GD" panose="020E0502030308020204" pitchFamily="34" charset="0"/>
              </a:rPr>
              <a:t>. the mean updraft over the 25-min trajectory to </a:t>
            </a:r>
            <a:r>
              <a:rPr lang="en-US" altLang="zh-TW" dirty="0" smtClean="0">
                <a:latin typeface="Maiandra GD" panose="020E0502030308020204" pitchFamily="34" charset="0"/>
              </a:rPr>
              <a:t>be at </a:t>
            </a:r>
            <a:r>
              <a:rPr lang="en-US" altLang="zh-TW" dirty="0">
                <a:latin typeface="Maiandra GD" panose="020E0502030308020204" pitchFamily="34" charset="0"/>
              </a:rPr>
              <a:t>least 0.4 </a:t>
            </a:r>
            <a:r>
              <a:rPr lang="en-US" altLang="zh-TW" dirty="0" smtClean="0">
                <a:latin typeface="Maiandra GD" panose="020E0502030308020204" pitchFamily="34" charset="0"/>
              </a:rPr>
              <a:t>m/s</a:t>
            </a:r>
          </a:p>
          <a:p>
            <a:endParaRPr lang="en-US" altLang="zh-TW" dirty="0">
              <a:latin typeface="Maiandra GD" panose="020E0502030308020204" pitchFamily="34" charset="0"/>
            </a:endParaRPr>
          </a:p>
          <a:p>
            <a:r>
              <a:rPr lang="en-US" altLang="zh-TW" dirty="0" smtClean="0">
                <a:latin typeface="Maiandra GD" panose="020E0502030308020204" pitchFamily="34" charset="0"/>
              </a:rPr>
              <a:t>2</a:t>
            </a:r>
            <a:r>
              <a:rPr lang="en-US" altLang="zh-TW" dirty="0">
                <a:latin typeface="Maiandra GD" panose="020E0502030308020204" pitchFamily="34" charset="0"/>
              </a:rPr>
              <a:t>. the trajectory to have no positive </a:t>
            </a:r>
            <a:r>
              <a:rPr lang="en-US" altLang="zh-TW" dirty="0" err="1">
                <a:latin typeface="Maiandra GD" panose="020E0502030308020204" pitchFamily="34" charset="0"/>
              </a:rPr>
              <a:t>diabatic</a:t>
            </a:r>
            <a:r>
              <a:rPr lang="en-US" altLang="zh-TW" dirty="0">
                <a:latin typeface="Maiandra GD" panose="020E0502030308020204" pitchFamily="34" charset="0"/>
              </a:rPr>
              <a:t> heating release from t = </a:t>
            </a:r>
            <a:r>
              <a:rPr lang="en-US" altLang="zh-TW" dirty="0" smtClean="0">
                <a:latin typeface="Maiandra GD" panose="020E0502030308020204" pitchFamily="34" charset="0"/>
              </a:rPr>
              <a:t>-15 </a:t>
            </a:r>
            <a:r>
              <a:rPr lang="en-US" altLang="zh-TW" dirty="0">
                <a:latin typeface="Maiandra GD" panose="020E0502030308020204" pitchFamily="34" charset="0"/>
              </a:rPr>
              <a:t>to </a:t>
            </a:r>
            <a:r>
              <a:rPr lang="en-US" altLang="zh-TW" dirty="0" smtClean="0">
                <a:latin typeface="Maiandra GD" panose="020E0502030308020204" pitchFamily="34" charset="0"/>
              </a:rPr>
              <a:t>-1 </a:t>
            </a:r>
            <a:r>
              <a:rPr lang="en-US" altLang="zh-TW" dirty="0">
                <a:latin typeface="Maiandra GD" panose="020E0502030308020204" pitchFamily="34" charset="0"/>
              </a:rPr>
              <a:t>min</a:t>
            </a:r>
            <a:endParaRPr lang="zh-TW" altLang="en-US" dirty="0">
              <a:latin typeface="Maiandra GD" panose="020E0502030308020204" pitchFamily="34" charset="0"/>
            </a:endParaRPr>
          </a:p>
        </p:txBody>
      </p:sp>
      <p:pic>
        <p:nvPicPr>
          <p:cNvPr id="5" name="圖片 4"/>
          <p:cNvPicPr>
            <a:picLocks noChangeAspect="1"/>
          </p:cNvPicPr>
          <p:nvPr/>
        </p:nvPicPr>
        <p:blipFill rotWithShape="1">
          <a:blip r:embed="rId4"/>
          <a:srcRect r="1014"/>
          <a:stretch/>
        </p:blipFill>
        <p:spPr>
          <a:xfrm>
            <a:off x="221226" y="5210996"/>
            <a:ext cx="4195653" cy="790575"/>
          </a:xfrm>
          <a:prstGeom prst="rect">
            <a:avLst/>
          </a:prstGeom>
        </p:spPr>
      </p:pic>
      <p:sp>
        <p:nvSpPr>
          <p:cNvPr id="6" name="文字方塊 5"/>
          <p:cNvSpPr txBox="1"/>
          <p:nvPr/>
        </p:nvSpPr>
        <p:spPr>
          <a:xfrm>
            <a:off x="1093302" y="6010556"/>
            <a:ext cx="1792478" cy="369332"/>
          </a:xfrm>
          <a:prstGeom prst="rect">
            <a:avLst/>
          </a:prstGeom>
          <a:noFill/>
        </p:spPr>
        <p:txBody>
          <a:bodyPr wrap="none" rtlCol="0">
            <a:spAutoFit/>
          </a:bodyPr>
          <a:lstStyle/>
          <a:p>
            <a:r>
              <a:rPr lang="en-US" altLang="zh-TW" dirty="0" smtClean="0">
                <a:latin typeface="Maiandra GD" panose="020E0502030308020204" pitchFamily="34" charset="0"/>
              </a:rPr>
              <a:t>Effective PVPGF</a:t>
            </a:r>
            <a:endParaRPr lang="zh-TW" altLang="en-US" dirty="0">
              <a:latin typeface="Maiandra GD" panose="020E0502030308020204" pitchFamily="34" charset="0"/>
            </a:endParaRPr>
          </a:p>
        </p:txBody>
      </p:sp>
      <p:sp>
        <p:nvSpPr>
          <p:cNvPr id="7" name="文字方塊 6"/>
          <p:cNvSpPr txBox="1"/>
          <p:nvPr/>
        </p:nvSpPr>
        <p:spPr>
          <a:xfrm>
            <a:off x="2969977" y="6001571"/>
            <a:ext cx="1160895" cy="369332"/>
          </a:xfrm>
          <a:prstGeom prst="rect">
            <a:avLst/>
          </a:prstGeom>
          <a:noFill/>
        </p:spPr>
        <p:txBody>
          <a:bodyPr wrap="none" rtlCol="0">
            <a:spAutoFit/>
          </a:bodyPr>
          <a:lstStyle/>
          <a:p>
            <a:r>
              <a:rPr lang="en-US" altLang="zh-TW" dirty="0" smtClean="0">
                <a:latin typeface="Maiandra GD" panose="020E0502030308020204" pitchFamily="34" charset="0"/>
              </a:rPr>
              <a:t>buoyancy</a:t>
            </a:r>
            <a:endParaRPr lang="zh-TW" altLang="en-US" dirty="0">
              <a:latin typeface="Maiandra GD" panose="020E0502030308020204" pitchFamily="34" charset="0"/>
            </a:endParaRPr>
          </a:p>
        </p:txBody>
      </p:sp>
    </p:spTree>
    <p:extLst>
      <p:ext uri="{BB962C8B-B14F-4D97-AF65-F5344CB8AC3E}">
        <p14:creationId xmlns:p14="http://schemas.microsoft.com/office/powerpoint/2010/main" val="2788753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2545478" y="701212"/>
            <a:ext cx="7101044" cy="6066981"/>
          </a:xfrm>
          <a:prstGeom prst="rect">
            <a:avLst/>
          </a:prstGeom>
        </p:spPr>
      </p:pic>
      <p:sp>
        <p:nvSpPr>
          <p:cNvPr id="3" name="文字方塊 2"/>
          <p:cNvSpPr txBox="1"/>
          <p:nvPr/>
        </p:nvSpPr>
        <p:spPr>
          <a:xfrm>
            <a:off x="180000" y="180000"/>
            <a:ext cx="5697394" cy="523220"/>
          </a:xfrm>
          <a:prstGeom prst="rect">
            <a:avLst/>
          </a:prstGeom>
          <a:noFill/>
        </p:spPr>
        <p:txBody>
          <a:bodyPr wrap="none" rtlCol="0">
            <a:spAutoFit/>
          </a:bodyPr>
          <a:lstStyle/>
          <a:p>
            <a:r>
              <a:rPr lang="en-US" altLang="zh-TW" sz="2800" dirty="0">
                <a:latin typeface="Maiandra GD" panose="020E0502030308020204" pitchFamily="34" charset="0"/>
              </a:rPr>
              <a:t>PV evolution during the SEF period</a:t>
            </a:r>
            <a:endParaRPr lang="zh-TW" altLang="en-US" sz="2800" dirty="0">
              <a:latin typeface="Maiandra GD" panose="020E0502030308020204" pitchFamily="34" charset="0"/>
            </a:endParaRPr>
          </a:p>
        </p:txBody>
      </p:sp>
    </p:spTree>
    <p:extLst>
      <p:ext uri="{BB962C8B-B14F-4D97-AF65-F5344CB8AC3E}">
        <p14:creationId xmlns:p14="http://schemas.microsoft.com/office/powerpoint/2010/main" val="2405985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4031239" y="792891"/>
            <a:ext cx="7983064" cy="5811061"/>
          </a:xfrm>
          <a:prstGeom prst="rect">
            <a:avLst/>
          </a:prstGeom>
        </p:spPr>
      </p:pic>
      <p:sp>
        <p:nvSpPr>
          <p:cNvPr id="3" name="文字方塊 2"/>
          <p:cNvSpPr txBox="1"/>
          <p:nvPr/>
        </p:nvSpPr>
        <p:spPr>
          <a:xfrm>
            <a:off x="180000" y="180000"/>
            <a:ext cx="5697394" cy="523220"/>
          </a:xfrm>
          <a:prstGeom prst="rect">
            <a:avLst/>
          </a:prstGeom>
          <a:noFill/>
        </p:spPr>
        <p:txBody>
          <a:bodyPr wrap="none" rtlCol="0">
            <a:spAutoFit/>
          </a:bodyPr>
          <a:lstStyle/>
          <a:p>
            <a:r>
              <a:rPr lang="en-US" altLang="zh-TW" sz="2800" dirty="0">
                <a:latin typeface="Maiandra GD" panose="020E0502030308020204" pitchFamily="34" charset="0"/>
              </a:rPr>
              <a:t>PV evolution during the SEF period</a:t>
            </a:r>
            <a:endParaRPr lang="zh-TW" altLang="en-US" sz="2800" dirty="0">
              <a:latin typeface="Maiandra GD" panose="020E0502030308020204" pitchFamily="34" charset="0"/>
            </a:endParaRPr>
          </a:p>
        </p:txBody>
      </p:sp>
      <p:pic>
        <p:nvPicPr>
          <p:cNvPr id="4" name="圖片 3"/>
          <p:cNvPicPr>
            <a:picLocks noChangeAspect="1"/>
          </p:cNvPicPr>
          <p:nvPr/>
        </p:nvPicPr>
        <p:blipFill>
          <a:blip r:embed="rId4"/>
          <a:stretch>
            <a:fillRect/>
          </a:stretch>
        </p:blipFill>
        <p:spPr>
          <a:xfrm>
            <a:off x="1380872" y="1108301"/>
            <a:ext cx="1647825" cy="771525"/>
          </a:xfrm>
          <a:prstGeom prst="rect">
            <a:avLst/>
          </a:prstGeom>
        </p:spPr>
      </p:pic>
      <p:pic>
        <p:nvPicPr>
          <p:cNvPr id="5" name="圖片 4"/>
          <p:cNvPicPr>
            <a:picLocks noChangeAspect="1"/>
          </p:cNvPicPr>
          <p:nvPr/>
        </p:nvPicPr>
        <p:blipFill>
          <a:blip r:embed="rId5"/>
          <a:stretch>
            <a:fillRect/>
          </a:stretch>
        </p:blipFill>
        <p:spPr>
          <a:xfrm>
            <a:off x="452184" y="1903907"/>
            <a:ext cx="3505200" cy="381000"/>
          </a:xfrm>
          <a:prstGeom prst="rect">
            <a:avLst/>
          </a:prstGeom>
        </p:spPr>
      </p:pic>
      <p:sp>
        <p:nvSpPr>
          <p:cNvPr id="6" name="文字方塊 5"/>
          <p:cNvSpPr txBox="1"/>
          <p:nvPr/>
        </p:nvSpPr>
        <p:spPr>
          <a:xfrm>
            <a:off x="175031" y="767275"/>
            <a:ext cx="2853666" cy="369332"/>
          </a:xfrm>
          <a:prstGeom prst="rect">
            <a:avLst/>
          </a:prstGeom>
          <a:noFill/>
        </p:spPr>
        <p:txBody>
          <a:bodyPr wrap="none" rtlCol="0">
            <a:spAutoFit/>
          </a:bodyPr>
          <a:lstStyle/>
          <a:p>
            <a:r>
              <a:rPr lang="en-US" altLang="zh-TW" dirty="0" err="1">
                <a:latin typeface="Maiandra GD" panose="020E0502030308020204" pitchFamily="34" charset="0"/>
              </a:rPr>
              <a:t>axisymmetricity</a:t>
            </a:r>
            <a:r>
              <a:rPr lang="en-US" altLang="zh-TW" dirty="0">
                <a:latin typeface="Maiandra GD" panose="020E0502030308020204" pitchFamily="34" charset="0"/>
              </a:rPr>
              <a:t> parameter</a:t>
            </a:r>
            <a:endParaRPr lang="zh-TW" altLang="en-US" dirty="0">
              <a:latin typeface="Maiandra GD" panose="020E0502030308020204" pitchFamily="34" charset="0"/>
            </a:endParaRPr>
          </a:p>
        </p:txBody>
      </p:sp>
      <p:sp>
        <p:nvSpPr>
          <p:cNvPr id="7" name="文字方塊 6"/>
          <p:cNvSpPr txBox="1"/>
          <p:nvPr/>
        </p:nvSpPr>
        <p:spPr>
          <a:xfrm>
            <a:off x="2131300" y="2468737"/>
            <a:ext cx="1863011" cy="646331"/>
          </a:xfrm>
          <a:prstGeom prst="rect">
            <a:avLst/>
          </a:prstGeom>
          <a:noFill/>
        </p:spPr>
        <p:txBody>
          <a:bodyPr wrap="none" rtlCol="0">
            <a:spAutoFit/>
          </a:bodyPr>
          <a:lstStyle/>
          <a:p>
            <a:r>
              <a:rPr lang="en-US" altLang="zh-TW" dirty="0">
                <a:latin typeface="Maiandra GD" panose="020E0502030308020204" pitchFamily="34" charset="0"/>
              </a:rPr>
              <a:t>r</a:t>
            </a:r>
            <a:r>
              <a:rPr lang="en-US" altLang="zh-TW" dirty="0" smtClean="0">
                <a:latin typeface="Maiandra GD" panose="020E0502030308020204" pitchFamily="34" charset="0"/>
              </a:rPr>
              <a:t> &gt; 15km</a:t>
            </a:r>
          </a:p>
          <a:p>
            <a:r>
              <a:rPr lang="en-US" altLang="zh-TW" dirty="0" smtClean="0">
                <a:latin typeface="Maiandra GD" panose="020E0502030308020204" pitchFamily="34" charset="0"/>
              </a:rPr>
              <a:t>d(PV) &gt;= 3PVU</a:t>
            </a:r>
            <a:endParaRPr lang="zh-TW" altLang="en-US" dirty="0">
              <a:latin typeface="Maiandra GD" panose="020E0502030308020204" pitchFamily="34" charset="0"/>
            </a:endParaRPr>
          </a:p>
        </p:txBody>
      </p:sp>
      <p:pic>
        <p:nvPicPr>
          <p:cNvPr id="8" name="圖片 7"/>
          <p:cNvPicPr>
            <a:picLocks noChangeAspect="1"/>
          </p:cNvPicPr>
          <p:nvPr/>
        </p:nvPicPr>
        <p:blipFill>
          <a:blip r:embed="rId6"/>
          <a:stretch>
            <a:fillRect/>
          </a:stretch>
        </p:blipFill>
        <p:spPr>
          <a:xfrm>
            <a:off x="385762" y="4294797"/>
            <a:ext cx="3305175" cy="1171575"/>
          </a:xfrm>
          <a:prstGeom prst="rect">
            <a:avLst/>
          </a:prstGeom>
        </p:spPr>
      </p:pic>
      <p:pic>
        <p:nvPicPr>
          <p:cNvPr id="9" name="圖片 8"/>
          <p:cNvPicPr>
            <a:picLocks noChangeAspect="1"/>
          </p:cNvPicPr>
          <p:nvPr/>
        </p:nvPicPr>
        <p:blipFill>
          <a:blip r:embed="rId7"/>
          <a:stretch>
            <a:fillRect/>
          </a:stretch>
        </p:blipFill>
        <p:spPr>
          <a:xfrm>
            <a:off x="650117" y="5443097"/>
            <a:ext cx="3114675" cy="457200"/>
          </a:xfrm>
          <a:prstGeom prst="rect">
            <a:avLst/>
          </a:prstGeom>
        </p:spPr>
      </p:pic>
      <p:pic>
        <p:nvPicPr>
          <p:cNvPr id="10" name="圖片 9"/>
          <p:cNvPicPr>
            <a:picLocks noChangeAspect="1"/>
          </p:cNvPicPr>
          <p:nvPr/>
        </p:nvPicPr>
        <p:blipFill>
          <a:blip r:embed="rId8"/>
          <a:stretch>
            <a:fillRect/>
          </a:stretch>
        </p:blipFill>
        <p:spPr>
          <a:xfrm>
            <a:off x="650117" y="5900297"/>
            <a:ext cx="3543300" cy="409575"/>
          </a:xfrm>
          <a:prstGeom prst="rect">
            <a:avLst/>
          </a:prstGeom>
        </p:spPr>
      </p:pic>
    </p:spTree>
    <p:extLst>
      <p:ext uri="{BB962C8B-B14F-4D97-AF65-F5344CB8AC3E}">
        <p14:creationId xmlns:p14="http://schemas.microsoft.com/office/powerpoint/2010/main" val="2017794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4030297" y="703220"/>
            <a:ext cx="7750763" cy="6046695"/>
          </a:xfrm>
          <a:prstGeom prst="rect">
            <a:avLst/>
          </a:prstGeom>
        </p:spPr>
      </p:pic>
      <p:sp>
        <p:nvSpPr>
          <p:cNvPr id="3" name="文字方塊 2"/>
          <p:cNvSpPr txBox="1"/>
          <p:nvPr/>
        </p:nvSpPr>
        <p:spPr>
          <a:xfrm>
            <a:off x="180000" y="180000"/>
            <a:ext cx="4924746" cy="523220"/>
          </a:xfrm>
          <a:prstGeom prst="rect">
            <a:avLst/>
          </a:prstGeom>
          <a:noFill/>
        </p:spPr>
        <p:txBody>
          <a:bodyPr wrap="none" rtlCol="0">
            <a:spAutoFit/>
          </a:bodyPr>
          <a:lstStyle/>
          <a:p>
            <a:r>
              <a:rPr lang="en-US" altLang="zh-TW" sz="2800" dirty="0">
                <a:latin typeface="Maiandra GD" panose="020E0502030308020204" pitchFamily="34" charset="0"/>
              </a:rPr>
              <a:t>PV budget during hours 19–20</a:t>
            </a:r>
            <a:endParaRPr lang="zh-TW" altLang="en-US" sz="2800" dirty="0">
              <a:latin typeface="Maiandra GD" panose="020E0502030308020204" pitchFamily="34" charset="0"/>
            </a:endParaRPr>
          </a:p>
        </p:txBody>
      </p:sp>
      <p:pic>
        <p:nvPicPr>
          <p:cNvPr id="4" name="圖片 3"/>
          <p:cNvPicPr>
            <a:picLocks noChangeAspect="1"/>
          </p:cNvPicPr>
          <p:nvPr/>
        </p:nvPicPr>
        <p:blipFill>
          <a:blip r:embed="rId4"/>
          <a:stretch>
            <a:fillRect/>
          </a:stretch>
        </p:blipFill>
        <p:spPr>
          <a:xfrm>
            <a:off x="385762" y="4294797"/>
            <a:ext cx="3305175" cy="1171575"/>
          </a:xfrm>
          <a:prstGeom prst="rect">
            <a:avLst/>
          </a:prstGeom>
        </p:spPr>
      </p:pic>
      <p:pic>
        <p:nvPicPr>
          <p:cNvPr id="5" name="圖片 4"/>
          <p:cNvPicPr>
            <a:picLocks noChangeAspect="1"/>
          </p:cNvPicPr>
          <p:nvPr/>
        </p:nvPicPr>
        <p:blipFill>
          <a:blip r:embed="rId5"/>
          <a:stretch>
            <a:fillRect/>
          </a:stretch>
        </p:blipFill>
        <p:spPr>
          <a:xfrm>
            <a:off x="650117" y="5443097"/>
            <a:ext cx="3114675" cy="457200"/>
          </a:xfrm>
          <a:prstGeom prst="rect">
            <a:avLst/>
          </a:prstGeom>
        </p:spPr>
      </p:pic>
      <p:pic>
        <p:nvPicPr>
          <p:cNvPr id="6" name="圖片 5"/>
          <p:cNvPicPr>
            <a:picLocks noChangeAspect="1"/>
          </p:cNvPicPr>
          <p:nvPr/>
        </p:nvPicPr>
        <p:blipFill>
          <a:blip r:embed="rId6"/>
          <a:stretch>
            <a:fillRect/>
          </a:stretch>
        </p:blipFill>
        <p:spPr>
          <a:xfrm>
            <a:off x="650117" y="5900297"/>
            <a:ext cx="3543300" cy="409575"/>
          </a:xfrm>
          <a:prstGeom prst="rect">
            <a:avLst/>
          </a:prstGeom>
        </p:spPr>
      </p:pic>
    </p:spTree>
    <p:extLst>
      <p:ext uri="{BB962C8B-B14F-4D97-AF65-F5344CB8AC3E}">
        <p14:creationId xmlns:p14="http://schemas.microsoft.com/office/powerpoint/2010/main" val="939250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a:srcRect b="49939"/>
          <a:stretch/>
        </p:blipFill>
        <p:spPr>
          <a:xfrm>
            <a:off x="1792551" y="2409529"/>
            <a:ext cx="10110624" cy="2984297"/>
          </a:xfrm>
          <a:prstGeom prst="rect">
            <a:avLst/>
          </a:prstGeom>
        </p:spPr>
      </p:pic>
      <p:sp>
        <p:nvSpPr>
          <p:cNvPr id="3" name="文字方塊 2"/>
          <p:cNvSpPr txBox="1"/>
          <p:nvPr/>
        </p:nvSpPr>
        <p:spPr>
          <a:xfrm>
            <a:off x="180000" y="180000"/>
            <a:ext cx="9388543" cy="523220"/>
          </a:xfrm>
          <a:prstGeom prst="rect">
            <a:avLst/>
          </a:prstGeom>
          <a:noFill/>
        </p:spPr>
        <p:txBody>
          <a:bodyPr wrap="square" rtlCol="0">
            <a:spAutoFit/>
          </a:bodyPr>
          <a:lstStyle/>
          <a:p>
            <a:r>
              <a:rPr lang="en-US" altLang="zh-TW" sz="2800" dirty="0">
                <a:latin typeface="Maiandra GD" panose="020E0502030308020204" pitchFamily="34" charset="0"/>
              </a:rPr>
              <a:t>Azimuthal–time evolution of the PV field </a:t>
            </a:r>
            <a:r>
              <a:rPr lang="en-US" altLang="zh-TW" sz="2800" dirty="0" smtClean="0">
                <a:latin typeface="Maiandra GD" panose="020E0502030308020204" pitchFamily="34" charset="0"/>
              </a:rPr>
              <a:t>and</a:t>
            </a:r>
            <a:r>
              <a:rPr lang="zh-TW" altLang="en-US" sz="2800" dirty="0" smtClean="0">
                <a:latin typeface="Maiandra GD" panose="020E0502030308020204" pitchFamily="34" charset="0"/>
              </a:rPr>
              <a:t> </a:t>
            </a:r>
            <a:r>
              <a:rPr lang="en-US" altLang="zh-TW" sz="2800" dirty="0" smtClean="0">
                <a:latin typeface="Maiandra GD" panose="020E0502030308020204" pitchFamily="34" charset="0"/>
              </a:rPr>
              <a:t>budget </a:t>
            </a:r>
            <a:r>
              <a:rPr lang="en-US" altLang="zh-TW" sz="2800" dirty="0">
                <a:latin typeface="Maiandra GD" panose="020E0502030308020204" pitchFamily="34" charset="0"/>
              </a:rPr>
              <a:t>terms</a:t>
            </a:r>
            <a:endParaRPr lang="zh-TW" altLang="en-US" sz="2800" dirty="0">
              <a:latin typeface="Maiandra GD" panose="020E0502030308020204" pitchFamily="34" charset="0"/>
            </a:endParaRPr>
          </a:p>
        </p:txBody>
      </p:sp>
      <p:pic>
        <p:nvPicPr>
          <p:cNvPr id="4" name="圖片 3"/>
          <p:cNvPicPr>
            <a:picLocks noChangeAspect="1"/>
          </p:cNvPicPr>
          <p:nvPr/>
        </p:nvPicPr>
        <p:blipFill>
          <a:blip r:embed="rId4"/>
          <a:stretch>
            <a:fillRect/>
          </a:stretch>
        </p:blipFill>
        <p:spPr>
          <a:xfrm>
            <a:off x="244929" y="703220"/>
            <a:ext cx="4335235" cy="1183089"/>
          </a:xfrm>
          <a:prstGeom prst="rect">
            <a:avLst/>
          </a:prstGeom>
        </p:spPr>
      </p:pic>
      <p:sp>
        <p:nvSpPr>
          <p:cNvPr id="5" name="文字方塊 4"/>
          <p:cNvSpPr txBox="1"/>
          <p:nvPr/>
        </p:nvSpPr>
        <p:spPr>
          <a:xfrm>
            <a:off x="5870121" y="1110098"/>
            <a:ext cx="4645824" cy="646331"/>
          </a:xfrm>
          <a:prstGeom prst="rect">
            <a:avLst/>
          </a:prstGeom>
          <a:noFill/>
        </p:spPr>
        <p:txBody>
          <a:bodyPr wrap="none" rtlCol="0">
            <a:spAutoFit/>
          </a:bodyPr>
          <a:lstStyle/>
          <a:p>
            <a:r>
              <a:rPr lang="en-US" altLang="zh-TW" dirty="0" smtClean="0">
                <a:latin typeface="Maiandra GD" panose="020E0502030308020204" pitchFamily="34" charset="0"/>
              </a:rPr>
              <a:t>Contour: net azimuthal mean PV generation</a:t>
            </a:r>
          </a:p>
          <a:p>
            <a:r>
              <a:rPr lang="en-US" altLang="zh-TW" dirty="0">
                <a:latin typeface="Maiandra GD" panose="020E0502030308020204" pitchFamily="34" charset="0"/>
              </a:rPr>
              <a:t>r</a:t>
            </a:r>
            <a:r>
              <a:rPr lang="en-US" altLang="zh-TW" dirty="0" smtClean="0">
                <a:latin typeface="Maiandra GD" panose="020E0502030308020204" pitchFamily="34" charset="0"/>
              </a:rPr>
              <a:t> = 25-40 km </a:t>
            </a:r>
            <a:endParaRPr lang="zh-TW" altLang="en-US" dirty="0">
              <a:latin typeface="Maiandra GD" panose="020E0502030308020204" pitchFamily="34" charset="0"/>
            </a:endParaRPr>
          </a:p>
        </p:txBody>
      </p:sp>
      <p:sp>
        <p:nvSpPr>
          <p:cNvPr id="6" name="文字方塊 5"/>
          <p:cNvSpPr txBox="1"/>
          <p:nvPr/>
        </p:nvSpPr>
        <p:spPr>
          <a:xfrm>
            <a:off x="777894" y="3717011"/>
            <a:ext cx="526106" cy="369332"/>
          </a:xfrm>
          <a:prstGeom prst="rect">
            <a:avLst/>
          </a:prstGeom>
          <a:noFill/>
        </p:spPr>
        <p:txBody>
          <a:bodyPr wrap="none" rtlCol="0">
            <a:spAutoFit/>
          </a:bodyPr>
          <a:lstStyle/>
          <a:p>
            <a:r>
              <a:rPr lang="en-US" altLang="zh-TW" dirty="0" smtClean="0"/>
              <a:t>PBL</a:t>
            </a:r>
            <a:endParaRPr lang="zh-TW" altLang="en-US" dirty="0"/>
          </a:p>
        </p:txBody>
      </p:sp>
    </p:spTree>
    <p:extLst>
      <p:ext uri="{BB962C8B-B14F-4D97-AF65-F5344CB8AC3E}">
        <p14:creationId xmlns:p14="http://schemas.microsoft.com/office/powerpoint/2010/main" val="125101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a:srcRect t="49399"/>
          <a:stretch/>
        </p:blipFill>
        <p:spPr>
          <a:xfrm>
            <a:off x="3665764" y="1934934"/>
            <a:ext cx="8368040" cy="2496614"/>
          </a:xfrm>
          <a:prstGeom prst="rect">
            <a:avLst/>
          </a:prstGeom>
        </p:spPr>
      </p:pic>
      <p:sp>
        <p:nvSpPr>
          <p:cNvPr id="3" name="文字方塊 2"/>
          <p:cNvSpPr txBox="1"/>
          <p:nvPr/>
        </p:nvSpPr>
        <p:spPr>
          <a:xfrm>
            <a:off x="180000" y="180000"/>
            <a:ext cx="9388543" cy="523220"/>
          </a:xfrm>
          <a:prstGeom prst="rect">
            <a:avLst/>
          </a:prstGeom>
          <a:noFill/>
        </p:spPr>
        <p:txBody>
          <a:bodyPr wrap="square" rtlCol="0">
            <a:spAutoFit/>
          </a:bodyPr>
          <a:lstStyle/>
          <a:p>
            <a:r>
              <a:rPr lang="en-US" altLang="zh-TW" sz="2800" dirty="0">
                <a:latin typeface="Maiandra GD" panose="020E0502030308020204" pitchFamily="34" charset="0"/>
              </a:rPr>
              <a:t>Azimuthal–time evolution of the PV field </a:t>
            </a:r>
            <a:r>
              <a:rPr lang="en-US" altLang="zh-TW" sz="2800" dirty="0" smtClean="0">
                <a:latin typeface="Maiandra GD" panose="020E0502030308020204" pitchFamily="34" charset="0"/>
              </a:rPr>
              <a:t>and</a:t>
            </a:r>
            <a:r>
              <a:rPr lang="zh-TW" altLang="en-US" sz="2800" dirty="0" smtClean="0">
                <a:latin typeface="Maiandra GD" panose="020E0502030308020204" pitchFamily="34" charset="0"/>
              </a:rPr>
              <a:t> </a:t>
            </a:r>
            <a:r>
              <a:rPr lang="en-US" altLang="zh-TW" sz="2800" dirty="0" smtClean="0">
                <a:latin typeface="Maiandra GD" panose="020E0502030308020204" pitchFamily="34" charset="0"/>
              </a:rPr>
              <a:t>budget </a:t>
            </a:r>
            <a:r>
              <a:rPr lang="en-US" altLang="zh-TW" sz="2800" dirty="0">
                <a:latin typeface="Maiandra GD" panose="020E0502030308020204" pitchFamily="34" charset="0"/>
              </a:rPr>
              <a:t>terms</a:t>
            </a:r>
            <a:endParaRPr lang="zh-TW" altLang="en-US" sz="2800" dirty="0">
              <a:latin typeface="Maiandra GD" panose="020E0502030308020204" pitchFamily="34" charset="0"/>
            </a:endParaRPr>
          </a:p>
        </p:txBody>
      </p:sp>
      <p:pic>
        <p:nvPicPr>
          <p:cNvPr id="4" name="圖片 3"/>
          <p:cNvPicPr>
            <a:picLocks noChangeAspect="1"/>
          </p:cNvPicPr>
          <p:nvPr/>
        </p:nvPicPr>
        <p:blipFill>
          <a:blip r:embed="rId4"/>
          <a:stretch>
            <a:fillRect/>
          </a:stretch>
        </p:blipFill>
        <p:spPr>
          <a:xfrm>
            <a:off x="244929" y="703220"/>
            <a:ext cx="4335235" cy="1183089"/>
          </a:xfrm>
          <a:prstGeom prst="rect">
            <a:avLst/>
          </a:prstGeom>
        </p:spPr>
      </p:pic>
      <p:sp>
        <p:nvSpPr>
          <p:cNvPr id="5" name="文字方塊 4"/>
          <p:cNvSpPr txBox="1"/>
          <p:nvPr/>
        </p:nvSpPr>
        <p:spPr>
          <a:xfrm>
            <a:off x="5870121" y="1110098"/>
            <a:ext cx="4645824" cy="646331"/>
          </a:xfrm>
          <a:prstGeom prst="rect">
            <a:avLst/>
          </a:prstGeom>
          <a:noFill/>
        </p:spPr>
        <p:txBody>
          <a:bodyPr wrap="none" rtlCol="0">
            <a:spAutoFit/>
          </a:bodyPr>
          <a:lstStyle/>
          <a:p>
            <a:r>
              <a:rPr lang="en-US" altLang="zh-TW" dirty="0" smtClean="0">
                <a:latin typeface="Maiandra GD" panose="020E0502030308020204" pitchFamily="34" charset="0"/>
              </a:rPr>
              <a:t>Contour: net azimuthal mean PV generation</a:t>
            </a:r>
          </a:p>
          <a:p>
            <a:r>
              <a:rPr lang="en-US" altLang="zh-TW" dirty="0">
                <a:latin typeface="Maiandra GD" panose="020E0502030308020204" pitchFamily="34" charset="0"/>
              </a:rPr>
              <a:t>r</a:t>
            </a:r>
            <a:r>
              <a:rPr lang="en-US" altLang="zh-TW" dirty="0" smtClean="0">
                <a:latin typeface="Maiandra GD" panose="020E0502030308020204" pitchFamily="34" charset="0"/>
              </a:rPr>
              <a:t> = 25-40 km </a:t>
            </a:r>
            <a:endParaRPr lang="zh-TW" altLang="en-US" dirty="0">
              <a:latin typeface="Maiandra GD" panose="020E0502030308020204" pitchFamily="34" charset="0"/>
            </a:endParaRPr>
          </a:p>
        </p:txBody>
      </p:sp>
      <p:sp>
        <p:nvSpPr>
          <p:cNvPr id="7" name="文字方塊 6"/>
          <p:cNvSpPr txBox="1"/>
          <p:nvPr/>
        </p:nvSpPr>
        <p:spPr>
          <a:xfrm>
            <a:off x="2619152" y="2914648"/>
            <a:ext cx="1064522" cy="369332"/>
          </a:xfrm>
          <a:prstGeom prst="rect">
            <a:avLst/>
          </a:prstGeom>
          <a:noFill/>
        </p:spPr>
        <p:txBody>
          <a:bodyPr wrap="none" rtlCol="0">
            <a:spAutoFit/>
          </a:bodyPr>
          <a:lstStyle/>
          <a:p>
            <a:r>
              <a:rPr lang="en-US" altLang="zh-TW" dirty="0" smtClean="0"/>
              <a:t>Mid-level</a:t>
            </a:r>
            <a:endParaRPr lang="zh-TW" altLang="en-US" dirty="0"/>
          </a:p>
        </p:txBody>
      </p:sp>
      <p:pic>
        <p:nvPicPr>
          <p:cNvPr id="11" name="圖片 10"/>
          <p:cNvPicPr>
            <a:picLocks noChangeAspect="1"/>
          </p:cNvPicPr>
          <p:nvPr/>
        </p:nvPicPr>
        <p:blipFill>
          <a:blip r:embed="rId5"/>
          <a:stretch>
            <a:fillRect/>
          </a:stretch>
        </p:blipFill>
        <p:spPr>
          <a:xfrm>
            <a:off x="3763736" y="4425146"/>
            <a:ext cx="7920436" cy="2410919"/>
          </a:xfrm>
          <a:prstGeom prst="rect">
            <a:avLst/>
          </a:prstGeom>
        </p:spPr>
      </p:pic>
    </p:spTree>
    <p:extLst>
      <p:ext uri="{BB962C8B-B14F-4D97-AF65-F5344CB8AC3E}">
        <p14:creationId xmlns:p14="http://schemas.microsoft.com/office/powerpoint/2010/main" val="741239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268003" y="982000"/>
            <a:ext cx="5282356" cy="4466292"/>
          </a:xfrm>
          <a:prstGeom prst="rect">
            <a:avLst/>
          </a:prstGeom>
        </p:spPr>
      </p:pic>
      <p:sp>
        <p:nvSpPr>
          <p:cNvPr id="3" name="文字方塊 2"/>
          <p:cNvSpPr txBox="1"/>
          <p:nvPr/>
        </p:nvSpPr>
        <p:spPr>
          <a:xfrm>
            <a:off x="180000" y="180000"/>
            <a:ext cx="9388543" cy="523220"/>
          </a:xfrm>
          <a:prstGeom prst="rect">
            <a:avLst/>
          </a:prstGeom>
          <a:noFill/>
        </p:spPr>
        <p:txBody>
          <a:bodyPr wrap="square" rtlCol="0">
            <a:spAutoFit/>
          </a:bodyPr>
          <a:lstStyle/>
          <a:p>
            <a:r>
              <a:rPr lang="en-US" altLang="zh-TW" sz="2800" dirty="0" smtClean="0">
                <a:latin typeface="Maiandra GD" panose="020E0502030308020204" pitchFamily="34" charset="0"/>
              </a:rPr>
              <a:t>Conclusions</a:t>
            </a:r>
            <a:endParaRPr lang="zh-TW" altLang="en-US" sz="2800" dirty="0">
              <a:latin typeface="Maiandra GD" panose="020E0502030308020204" pitchFamily="34" charset="0"/>
            </a:endParaRPr>
          </a:p>
        </p:txBody>
      </p:sp>
      <mc:AlternateContent xmlns:mc="http://schemas.openxmlformats.org/markup-compatibility/2006">
        <mc:Choice xmlns:a14="http://schemas.microsoft.com/office/drawing/2010/main" Requires="a14">
          <p:sp>
            <p:nvSpPr>
              <p:cNvPr id="4" name="文字方塊 3"/>
              <p:cNvSpPr txBox="1"/>
              <p:nvPr/>
            </p:nvSpPr>
            <p:spPr>
              <a:xfrm>
                <a:off x="5470071" y="982000"/>
                <a:ext cx="6555922" cy="5078313"/>
              </a:xfrm>
              <a:prstGeom prst="rect">
                <a:avLst/>
              </a:prstGeom>
              <a:noFill/>
            </p:spPr>
            <p:txBody>
              <a:bodyPr wrap="square" rtlCol="0">
                <a:spAutoFit/>
              </a:bodyPr>
              <a:lstStyle/>
              <a:p>
                <a:r>
                  <a:rPr lang="en-US" altLang="zh-TW" dirty="0" smtClean="0">
                    <a:latin typeface="Maiandra GD" panose="020E0502030308020204" pitchFamily="34" charset="0"/>
                  </a:rPr>
                  <a:t>This sequence of events begins </a:t>
                </a:r>
                <a:r>
                  <a:rPr lang="en-US" altLang="zh-TW" dirty="0">
                    <a:latin typeface="Maiandra GD" panose="020E0502030308020204" pitchFamily="34" charset="0"/>
                  </a:rPr>
                  <a:t>at the LS </a:t>
                </a:r>
                <a:r>
                  <a:rPr lang="en-US" altLang="zh-TW" dirty="0" err="1">
                    <a:latin typeface="Maiandra GD" panose="020E0502030308020204" pitchFamily="34" charset="0"/>
                  </a:rPr>
                  <a:t>rainband</a:t>
                </a:r>
                <a:r>
                  <a:rPr lang="en-US" altLang="zh-TW" dirty="0">
                    <a:latin typeface="Maiandra GD" panose="020E0502030308020204" pitchFamily="34" charset="0"/>
                  </a:rPr>
                  <a:t> region, where a stream of </a:t>
                </a:r>
                <a:r>
                  <a:rPr lang="en-US" altLang="zh-TW" dirty="0">
                    <a:solidFill>
                      <a:srgbClr val="FF0000"/>
                    </a:solidFill>
                    <a:latin typeface="Maiandra GD" panose="020E0502030308020204" pitchFamily="34" charset="0"/>
                  </a:rPr>
                  <a:t>mesoscale descending inflow (</a:t>
                </a:r>
                <a:r>
                  <a:rPr lang="en-US" altLang="zh-TW" dirty="0" smtClean="0">
                    <a:solidFill>
                      <a:srgbClr val="FF0000"/>
                    </a:solidFill>
                    <a:latin typeface="Maiandra GD" panose="020E0502030308020204" pitchFamily="34" charset="0"/>
                  </a:rPr>
                  <a:t>MDI)</a:t>
                </a:r>
                <a:r>
                  <a:rPr lang="en-US" altLang="zh-TW" dirty="0" smtClean="0">
                    <a:latin typeface="Maiandra GD" panose="020E0502030308020204" pitchFamily="34" charset="0"/>
                  </a:rPr>
                  <a:t> </a:t>
                </a:r>
                <a:r>
                  <a:rPr lang="en-US" altLang="zh-TW" dirty="0">
                    <a:latin typeface="Maiandra GD" panose="020E0502030308020204" pitchFamily="34" charset="0"/>
                  </a:rPr>
                  <a:t>emerges in stratiform </a:t>
                </a:r>
                <a:r>
                  <a:rPr lang="en-US" altLang="zh-TW" dirty="0" err="1">
                    <a:latin typeface="Maiandra GD" panose="020E0502030308020204" pitchFamily="34" charset="0"/>
                  </a:rPr>
                  <a:t>rainband</a:t>
                </a:r>
                <a:r>
                  <a:rPr lang="en-US" altLang="zh-TW" dirty="0">
                    <a:latin typeface="Maiandra GD" panose="020E0502030308020204" pitchFamily="34" charset="0"/>
                  </a:rPr>
                  <a:t> precipitation in the </a:t>
                </a:r>
                <a:r>
                  <a:rPr lang="en-US" altLang="zh-TW" dirty="0" smtClean="0">
                    <a:latin typeface="Maiandra GD" panose="020E0502030308020204" pitchFamily="34" charset="0"/>
                  </a:rPr>
                  <a:t>DL quadrant</a:t>
                </a:r>
                <a:r>
                  <a:rPr lang="en-US" altLang="zh-TW" dirty="0">
                    <a:latin typeface="Maiandra GD" panose="020E0502030308020204" pitchFamily="34" charset="0"/>
                  </a:rPr>
                  <a:t>, continuously </a:t>
                </a:r>
                <a:r>
                  <a:rPr lang="en-US" altLang="zh-TW" dirty="0" smtClean="0">
                    <a:solidFill>
                      <a:srgbClr val="FF0000"/>
                    </a:solidFill>
                    <a:latin typeface="Maiandra GD" panose="020E0502030308020204" pitchFamily="34" charset="0"/>
                  </a:rPr>
                  <a:t>flushing low-</a:t>
                </a:r>
                <a14:m>
                  <m:oMath xmlns:m="http://schemas.openxmlformats.org/officeDocument/2006/math">
                    <m:sSub>
                      <m:sSubPr>
                        <m:ctrlPr>
                          <a:rPr lang="en-US" altLang="zh-TW" i="1" smtClean="0">
                            <a:solidFill>
                              <a:srgbClr val="FF0000"/>
                            </a:solidFill>
                            <a:latin typeface="Cambria Math" panose="02040503050406030204" pitchFamily="18" charset="0"/>
                          </a:rPr>
                        </m:ctrlPr>
                      </m:sSubPr>
                      <m:e>
                        <m:r>
                          <a:rPr lang="zh-TW" altLang="en-US" i="1" smtClean="0">
                            <a:solidFill>
                              <a:srgbClr val="FF0000"/>
                            </a:solidFill>
                            <a:latin typeface="Cambria Math" panose="02040503050406030204" pitchFamily="18" charset="0"/>
                          </a:rPr>
                          <m:t>𝜃</m:t>
                        </m:r>
                      </m:e>
                      <m:sub>
                        <m:r>
                          <a:rPr lang="en-US" altLang="zh-TW" b="0" i="1" smtClean="0">
                            <a:solidFill>
                              <a:srgbClr val="FF0000"/>
                            </a:solidFill>
                            <a:latin typeface="Cambria Math" panose="02040503050406030204" pitchFamily="18" charset="0"/>
                          </a:rPr>
                          <m:t>𝐸</m:t>
                        </m:r>
                      </m:sub>
                    </m:sSub>
                  </m:oMath>
                </a14:m>
                <a:r>
                  <a:rPr lang="en-US" altLang="zh-TW" dirty="0" smtClean="0">
                    <a:solidFill>
                      <a:srgbClr val="FF0000"/>
                    </a:solidFill>
                    <a:latin typeface="Maiandra GD" panose="020E0502030308020204" pitchFamily="34" charset="0"/>
                  </a:rPr>
                  <a:t> </a:t>
                </a:r>
                <a:r>
                  <a:rPr lang="en-US" altLang="zh-TW" dirty="0">
                    <a:solidFill>
                      <a:srgbClr val="FF0000"/>
                    </a:solidFill>
                    <a:latin typeface="Maiandra GD" panose="020E0502030308020204" pitchFamily="34" charset="0"/>
                  </a:rPr>
                  <a:t>air into the TC boundary layer</a:t>
                </a:r>
                <a:r>
                  <a:rPr lang="en-US" altLang="zh-TW" dirty="0">
                    <a:latin typeface="Maiandra GD" panose="020E0502030308020204" pitchFamily="34" charset="0"/>
                  </a:rPr>
                  <a:t> and establish a </a:t>
                </a:r>
                <a:r>
                  <a:rPr lang="en-US" altLang="zh-TW" dirty="0">
                    <a:solidFill>
                      <a:srgbClr val="FF0000"/>
                    </a:solidFill>
                    <a:latin typeface="Maiandra GD" panose="020E0502030308020204" pitchFamily="34" charset="0"/>
                  </a:rPr>
                  <a:t>surface cold </a:t>
                </a:r>
                <a:r>
                  <a:rPr lang="en-US" altLang="zh-TW" dirty="0" smtClean="0">
                    <a:solidFill>
                      <a:srgbClr val="FF0000"/>
                    </a:solidFill>
                    <a:latin typeface="Maiandra GD" panose="020E0502030308020204" pitchFamily="34" charset="0"/>
                  </a:rPr>
                  <a:t>pool</a:t>
                </a:r>
                <a:r>
                  <a:rPr lang="en-US" altLang="zh-TW" dirty="0" smtClean="0">
                    <a:latin typeface="Maiandra GD" panose="020E0502030308020204" pitchFamily="34" charset="0"/>
                  </a:rPr>
                  <a:t>.</a:t>
                </a:r>
              </a:p>
              <a:p>
                <a:endParaRPr lang="en-US" altLang="zh-TW" dirty="0">
                  <a:latin typeface="Maiandra GD" panose="020E0502030308020204" pitchFamily="34" charset="0"/>
                </a:endParaRPr>
              </a:p>
              <a:p>
                <a:r>
                  <a:rPr lang="en-US" altLang="zh-TW" dirty="0">
                    <a:latin typeface="Maiandra GD" panose="020E0502030308020204" pitchFamily="34" charset="0"/>
                  </a:rPr>
                  <a:t>As the inner edge of this LS </a:t>
                </a:r>
                <a:r>
                  <a:rPr lang="en-US" altLang="zh-TW" dirty="0" smtClean="0">
                    <a:solidFill>
                      <a:srgbClr val="FF0000"/>
                    </a:solidFill>
                    <a:latin typeface="Maiandra GD" panose="020E0502030308020204" pitchFamily="34" charset="0"/>
                  </a:rPr>
                  <a:t>surface cold pool interacts with the </a:t>
                </a:r>
                <a:r>
                  <a:rPr lang="en-US" altLang="zh-TW" dirty="0">
                    <a:solidFill>
                      <a:srgbClr val="FF0000"/>
                    </a:solidFill>
                    <a:latin typeface="Maiandra GD" panose="020E0502030308020204" pitchFamily="34" charset="0"/>
                  </a:rPr>
                  <a:t>TC’s inner-core envelope of high-</a:t>
                </a:r>
                <a14:m>
                  <m:oMath xmlns:m="http://schemas.openxmlformats.org/officeDocument/2006/math">
                    <m:sSub>
                      <m:sSubPr>
                        <m:ctrlPr>
                          <a:rPr lang="en-US" altLang="zh-TW" i="1">
                            <a:solidFill>
                              <a:srgbClr val="FF0000"/>
                            </a:solidFill>
                            <a:latin typeface="Cambria Math" panose="02040503050406030204" pitchFamily="18" charset="0"/>
                          </a:rPr>
                        </m:ctrlPr>
                      </m:sSubPr>
                      <m:e>
                        <m:r>
                          <a:rPr lang="zh-TW" altLang="en-US" i="1">
                            <a:solidFill>
                              <a:srgbClr val="FF0000"/>
                            </a:solidFill>
                            <a:latin typeface="Cambria Math" panose="02040503050406030204" pitchFamily="18" charset="0"/>
                          </a:rPr>
                          <m:t>𝜃</m:t>
                        </m:r>
                      </m:e>
                      <m:sub>
                        <m:r>
                          <a:rPr lang="en-US" altLang="zh-TW" i="1">
                            <a:solidFill>
                              <a:srgbClr val="FF0000"/>
                            </a:solidFill>
                            <a:latin typeface="Cambria Math" panose="02040503050406030204" pitchFamily="18" charset="0"/>
                          </a:rPr>
                          <m:t>𝐸</m:t>
                        </m:r>
                      </m:sub>
                    </m:sSub>
                  </m:oMath>
                </a14:m>
                <a:r>
                  <a:rPr lang="en-US" altLang="zh-TW" dirty="0">
                    <a:solidFill>
                      <a:srgbClr val="FF0000"/>
                    </a:solidFill>
                    <a:latin typeface="Maiandra GD" panose="020E0502030308020204" pitchFamily="34" charset="0"/>
                  </a:rPr>
                  <a:t> </a:t>
                </a:r>
                <a:r>
                  <a:rPr lang="en-US" altLang="zh-TW" dirty="0" smtClean="0">
                    <a:solidFill>
                      <a:srgbClr val="FF0000"/>
                    </a:solidFill>
                    <a:latin typeface="Maiandra GD" panose="020E0502030308020204" pitchFamily="34" charset="0"/>
                  </a:rPr>
                  <a:t>air</a:t>
                </a:r>
                <a:r>
                  <a:rPr lang="en-US" altLang="zh-TW" dirty="0" smtClean="0">
                    <a:latin typeface="Maiandra GD" panose="020E0502030308020204" pitchFamily="34" charset="0"/>
                  </a:rPr>
                  <a:t>, an </a:t>
                </a:r>
                <a:r>
                  <a:rPr lang="en-US" altLang="zh-TW" dirty="0" smtClean="0">
                    <a:solidFill>
                      <a:srgbClr val="FF0000"/>
                    </a:solidFill>
                    <a:latin typeface="Maiandra GD" panose="020E0502030308020204" pitchFamily="34" charset="0"/>
                  </a:rPr>
                  <a:t>azimuthal gradient of </a:t>
                </a:r>
                <a14:m>
                  <m:oMath xmlns:m="http://schemas.openxmlformats.org/officeDocument/2006/math">
                    <m:sSub>
                      <m:sSubPr>
                        <m:ctrlPr>
                          <a:rPr lang="en-US" altLang="zh-TW" i="1">
                            <a:solidFill>
                              <a:srgbClr val="FF0000"/>
                            </a:solidFill>
                            <a:latin typeface="Cambria Math" panose="02040503050406030204" pitchFamily="18" charset="0"/>
                          </a:rPr>
                        </m:ctrlPr>
                      </m:sSubPr>
                      <m:e>
                        <m:r>
                          <a:rPr lang="zh-TW" altLang="en-US" i="1">
                            <a:solidFill>
                              <a:srgbClr val="FF0000"/>
                            </a:solidFill>
                            <a:latin typeface="Cambria Math" panose="02040503050406030204" pitchFamily="18" charset="0"/>
                          </a:rPr>
                          <m:t>𝜃</m:t>
                        </m:r>
                      </m:e>
                      <m:sub>
                        <m:r>
                          <a:rPr lang="en-US" altLang="zh-TW" i="1">
                            <a:solidFill>
                              <a:srgbClr val="FF0000"/>
                            </a:solidFill>
                            <a:latin typeface="Cambria Math" panose="02040503050406030204" pitchFamily="18" charset="0"/>
                          </a:rPr>
                          <m:t>𝐸</m:t>
                        </m:r>
                      </m:sub>
                    </m:sSub>
                  </m:oMath>
                </a14:m>
                <a:r>
                  <a:rPr lang="en-US" altLang="zh-TW" dirty="0" smtClean="0">
                    <a:latin typeface="Maiandra GD" panose="020E0502030308020204" pitchFamily="34" charset="0"/>
                  </a:rPr>
                  <a:t> </a:t>
                </a:r>
                <a:r>
                  <a:rPr lang="en-US" altLang="zh-TW" dirty="0">
                    <a:latin typeface="Maiandra GD" panose="020E0502030308020204" pitchFamily="34" charset="0"/>
                  </a:rPr>
                  <a:t>is established, which supports collocated </a:t>
                </a:r>
                <a:r>
                  <a:rPr lang="en-US" altLang="zh-TW" dirty="0">
                    <a:solidFill>
                      <a:srgbClr val="FF0000"/>
                    </a:solidFill>
                    <a:latin typeface="Maiandra GD" panose="020E0502030308020204" pitchFamily="34" charset="0"/>
                  </a:rPr>
                  <a:t>long-lasting </a:t>
                </a:r>
                <a:r>
                  <a:rPr lang="en-US" altLang="zh-TW" dirty="0" smtClean="0">
                    <a:solidFill>
                      <a:srgbClr val="FF0000"/>
                    </a:solidFill>
                    <a:latin typeface="Maiandra GD" panose="020E0502030308020204" pitchFamily="34" charset="0"/>
                  </a:rPr>
                  <a:t>updrafts.</a:t>
                </a:r>
              </a:p>
              <a:p>
                <a:endParaRPr lang="en-US" altLang="zh-TW" dirty="0">
                  <a:solidFill>
                    <a:srgbClr val="FF0000"/>
                  </a:solidFill>
                  <a:latin typeface="Maiandra GD" panose="020E0502030308020204" pitchFamily="34" charset="0"/>
                </a:endParaRPr>
              </a:p>
              <a:p>
                <a:r>
                  <a:rPr lang="en-US" altLang="zh-TW" dirty="0" smtClean="0">
                    <a:latin typeface="Maiandra GD" panose="020E0502030308020204" pitchFamily="34" charset="0"/>
                  </a:rPr>
                  <a:t>In </a:t>
                </a:r>
                <a:r>
                  <a:rPr lang="en-US" altLang="zh-TW" dirty="0">
                    <a:latin typeface="Maiandra GD" panose="020E0502030308020204" pitchFamily="34" charset="0"/>
                  </a:rPr>
                  <a:t>this long-lasting LS updraft region, </a:t>
                </a:r>
                <a:r>
                  <a:rPr lang="en-US" altLang="zh-TW" dirty="0">
                    <a:solidFill>
                      <a:srgbClr val="FF0000"/>
                    </a:solidFill>
                    <a:latin typeface="Maiandra GD" panose="020E0502030308020204" pitchFamily="34" charset="0"/>
                  </a:rPr>
                  <a:t>low-level PV is generated by </a:t>
                </a:r>
                <a:r>
                  <a:rPr lang="en-US" altLang="zh-TW" dirty="0" smtClean="0">
                    <a:solidFill>
                      <a:srgbClr val="FF0000"/>
                    </a:solidFill>
                    <a:latin typeface="Maiandra GD" panose="020E0502030308020204" pitchFamily="34" charset="0"/>
                  </a:rPr>
                  <a:t>boundary layer </a:t>
                </a:r>
                <a:r>
                  <a:rPr lang="en-US" altLang="zh-TW" dirty="0">
                    <a:solidFill>
                      <a:srgbClr val="FF0000"/>
                    </a:solidFill>
                    <a:latin typeface="Maiandra GD" panose="020E0502030308020204" pitchFamily="34" charset="0"/>
                  </a:rPr>
                  <a:t>and convective </a:t>
                </a:r>
                <a:r>
                  <a:rPr lang="en-US" altLang="zh-TW" dirty="0" err="1">
                    <a:solidFill>
                      <a:srgbClr val="FF0000"/>
                    </a:solidFill>
                    <a:latin typeface="Maiandra GD" panose="020E0502030308020204" pitchFamily="34" charset="0"/>
                  </a:rPr>
                  <a:t>diabatic</a:t>
                </a:r>
                <a:r>
                  <a:rPr lang="en-US" altLang="zh-TW" dirty="0">
                    <a:solidFill>
                      <a:srgbClr val="FF0000"/>
                    </a:solidFill>
                    <a:latin typeface="Maiandra GD" panose="020E0502030308020204" pitchFamily="34" charset="0"/>
                  </a:rPr>
                  <a:t> processes</a:t>
                </a:r>
                <a:r>
                  <a:rPr lang="en-US" altLang="zh-TW" dirty="0">
                    <a:latin typeface="Maiandra GD" panose="020E0502030308020204" pitchFamily="34" charset="0"/>
                  </a:rPr>
                  <a:t>, while the </a:t>
                </a:r>
                <a:r>
                  <a:rPr lang="en-US" altLang="zh-TW" dirty="0">
                    <a:solidFill>
                      <a:srgbClr val="FF0000"/>
                    </a:solidFill>
                    <a:latin typeface="Maiandra GD" panose="020E0502030308020204" pitchFamily="34" charset="0"/>
                  </a:rPr>
                  <a:t>mid- </a:t>
                </a:r>
                <a:r>
                  <a:rPr lang="en-US" altLang="zh-TW" dirty="0" smtClean="0">
                    <a:solidFill>
                      <a:srgbClr val="FF0000"/>
                    </a:solidFill>
                    <a:latin typeface="Maiandra GD" panose="020E0502030308020204" pitchFamily="34" charset="0"/>
                  </a:rPr>
                  <a:t>and upper-level </a:t>
                </a:r>
                <a:r>
                  <a:rPr lang="en-US" altLang="zh-TW" dirty="0">
                    <a:solidFill>
                      <a:srgbClr val="FF0000"/>
                    </a:solidFill>
                    <a:latin typeface="Maiandra GD" panose="020E0502030308020204" pitchFamily="34" charset="0"/>
                  </a:rPr>
                  <a:t>PV is generated by </a:t>
                </a:r>
                <a:r>
                  <a:rPr lang="en-US" altLang="zh-TW" dirty="0" err="1">
                    <a:solidFill>
                      <a:srgbClr val="FF0000"/>
                    </a:solidFill>
                    <a:latin typeface="Maiandra GD" panose="020E0502030308020204" pitchFamily="34" charset="0"/>
                  </a:rPr>
                  <a:t>diabatic</a:t>
                </a:r>
                <a:r>
                  <a:rPr lang="en-US" altLang="zh-TW" dirty="0">
                    <a:solidFill>
                      <a:srgbClr val="FF0000"/>
                    </a:solidFill>
                    <a:latin typeface="Maiandra GD" panose="020E0502030308020204" pitchFamily="34" charset="0"/>
                  </a:rPr>
                  <a:t> PV </a:t>
                </a:r>
                <a:r>
                  <a:rPr lang="en-US" altLang="zh-TW" dirty="0" smtClean="0">
                    <a:solidFill>
                      <a:srgbClr val="FF0000"/>
                    </a:solidFill>
                    <a:latin typeface="Maiandra GD" panose="020E0502030308020204" pitchFamily="34" charset="0"/>
                  </a:rPr>
                  <a:t>forcing</a:t>
                </a:r>
                <a:r>
                  <a:rPr lang="en-US" altLang="zh-TW" dirty="0" smtClean="0">
                    <a:latin typeface="Maiandra GD" panose="020E0502030308020204" pitchFamily="34" charset="0"/>
                  </a:rPr>
                  <a:t>.</a:t>
                </a:r>
              </a:p>
              <a:p>
                <a:endParaRPr lang="en-US" altLang="zh-TW" dirty="0">
                  <a:latin typeface="Maiandra GD" panose="020E0502030308020204" pitchFamily="34" charset="0"/>
                </a:endParaRPr>
              </a:p>
              <a:p>
                <a:r>
                  <a:rPr lang="en-US" altLang="zh-TW" dirty="0">
                    <a:latin typeface="Maiandra GD" panose="020E0502030308020204" pitchFamily="34" charset="0"/>
                  </a:rPr>
                  <a:t>The </a:t>
                </a:r>
                <a:r>
                  <a:rPr lang="en-US" altLang="zh-TW" dirty="0">
                    <a:solidFill>
                      <a:srgbClr val="FF0000"/>
                    </a:solidFill>
                    <a:latin typeface="Maiandra GD" panose="020E0502030308020204" pitchFamily="34" charset="0"/>
                  </a:rPr>
                  <a:t>cyclonic propagation</a:t>
                </a:r>
                <a:r>
                  <a:rPr lang="en-US" altLang="zh-TW" dirty="0">
                    <a:latin typeface="Maiandra GD" panose="020E0502030308020204" pitchFamily="34" charset="0"/>
                  </a:rPr>
                  <a:t> and </a:t>
                </a:r>
                <a:r>
                  <a:rPr lang="en-US" altLang="zh-TW" dirty="0">
                    <a:solidFill>
                      <a:srgbClr val="FF0000"/>
                    </a:solidFill>
                    <a:latin typeface="Maiandra GD" panose="020E0502030308020204" pitchFamily="34" charset="0"/>
                  </a:rPr>
                  <a:t>radial convergence</a:t>
                </a:r>
                <a:r>
                  <a:rPr lang="en-US" altLang="zh-TW" dirty="0">
                    <a:latin typeface="Maiandra GD" panose="020E0502030308020204" pitchFamily="34" charset="0"/>
                  </a:rPr>
                  <a:t> of </a:t>
                </a:r>
                <a:r>
                  <a:rPr lang="en-US" altLang="zh-TW" dirty="0" smtClean="0">
                    <a:latin typeface="Maiandra GD" panose="020E0502030308020204" pitchFamily="34" charset="0"/>
                  </a:rPr>
                  <a:t>these different </a:t>
                </a:r>
                <a:r>
                  <a:rPr lang="en-US" altLang="zh-TW" dirty="0">
                    <a:latin typeface="Maiandra GD" panose="020E0502030308020204" pitchFamily="34" charset="0"/>
                  </a:rPr>
                  <a:t>sources of PV </a:t>
                </a:r>
                <a:r>
                  <a:rPr lang="en-US" altLang="zh-TW" dirty="0" smtClean="0">
                    <a:latin typeface="Maiandra GD" panose="020E0502030308020204" pitchFamily="34" charset="0"/>
                  </a:rPr>
                  <a:t>systematically </a:t>
                </a:r>
                <a:r>
                  <a:rPr lang="en-US" altLang="zh-TW" dirty="0">
                    <a:solidFill>
                      <a:srgbClr val="FF0000"/>
                    </a:solidFill>
                    <a:latin typeface="Maiandra GD" panose="020E0502030308020204" pitchFamily="34" charset="0"/>
                  </a:rPr>
                  <a:t>increases the azimuthal mean </a:t>
                </a:r>
                <a:r>
                  <a:rPr lang="en-US" altLang="zh-TW" dirty="0" smtClean="0">
                    <a:solidFill>
                      <a:srgbClr val="FF0000"/>
                    </a:solidFill>
                    <a:latin typeface="Maiandra GD" panose="020E0502030308020204" pitchFamily="34" charset="0"/>
                  </a:rPr>
                  <a:t>PV</a:t>
                </a:r>
                <a:r>
                  <a:rPr lang="en-US" altLang="zh-TW" dirty="0" smtClean="0">
                    <a:latin typeface="Maiandra GD" panose="020E0502030308020204" pitchFamily="34" charset="0"/>
                  </a:rPr>
                  <a:t> outside </a:t>
                </a:r>
                <a:r>
                  <a:rPr lang="en-US" altLang="zh-TW" dirty="0">
                    <a:latin typeface="Maiandra GD" panose="020E0502030308020204" pitchFamily="34" charset="0"/>
                  </a:rPr>
                  <a:t>the primary eyewall prior to </a:t>
                </a:r>
                <a:r>
                  <a:rPr lang="en-US" altLang="zh-TW" dirty="0" smtClean="0">
                    <a:latin typeface="Maiandra GD" panose="020E0502030308020204" pitchFamily="34" charset="0"/>
                  </a:rPr>
                  <a:t>SEF.</a:t>
                </a:r>
                <a:endParaRPr lang="zh-TW" altLang="en-US" dirty="0">
                  <a:latin typeface="Maiandra GD" panose="020E0502030308020204" pitchFamily="34" charset="0"/>
                </a:endParaRPr>
              </a:p>
            </p:txBody>
          </p:sp>
        </mc:Choice>
        <mc:Fallback>
          <p:sp>
            <p:nvSpPr>
              <p:cNvPr id="4" name="文字方塊 3"/>
              <p:cNvSpPr txBox="1">
                <a:spLocks noRot="1" noChangeAspect="1" noMove="1" noResize="1" noEditPoints="1" noAdjustHandles="1" noChangeArrowheads="1" noChangeShapeType="1" noTextEdit="1"/>
              </p:cNvSpPr>
              <p:nvPr/>
            </p:nvSpPr>
            <p:spPr>
              <a:xfrm>
                <a:off x="5470071" y="982000"/>
                <a:ext cx="6555922" cy="5078313"/>
              </a:xfrm>
              <a:prstGeom prst="rect">
                <a:avLst/>
              </a:prstGeom>
              <a:blipFill>
                <a:blip r:embed="rId4"/>
                <a:stretch>
                  <a:fillRect l="-743" t="-600" r="-1115" b="-96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544352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584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6692570" y="180000"/>
            <a:ext cx="5221848" cy="3421348"/>
          </a:xfrm>
          <a:prstGeom prst="rect">
            <a:avLst/>
          </a:prstGeom>
        </p:spPr>
      </p:pic>
      <p:sp>
        <p:nvSpPr>
          <p:cNvPr id="2" name="文字方塊 1"/>
          <p:cNvSpPr txBox="1"/>
          <p:nvPr/>
        </p:nvSpPr>
        <p:spPr>
          <a:xfrm>
            <a:off x="180000" y="180000"/>
            <a:ext cx="2706190" cy="523220"/>
          </a:xfrm>
          <a:prstGeom prst="rect">
            <a:avLst/>
          </a:prstGeom>
          <a:noFill/>
        </p:spPr>
        <p:txBody>
          <a:bodyPr wrap="none" rtlCol="0">
            <a:spAutoFit/>
          </a:bodyPr>
          <a:lstStyle/>
          <a:p>
            <a:r>
              <a:rPr lang="en-US" altLang="zh-TW" sz="2800" dirty="0" smtClean="0">
                <a:latin typeface="Maiandra GD" panose="020E0502030308020204" pitchFamily="34" charset="0"/>
              </a:rPr>
              <a:t>Model and data</a:t>
            </a:r>
            <a:endParaRPr lang="zh-TW" altLang="en-US" sz="2800" dirty="0">
              <a:latin typeface="Maiandra GD" panose="020E0502030308020204" pitchFamily="34" charset="0"/>
            </a:endParaRPr>
          </a:p>
        </p:txBody>
      </p:sp>
      <p:sp>
        <p:nvSpPr>
          <p:cNvPr id="3" name="文字方塊 2"/>
          <p:cNvSpPr txBox="1"/>
          <p:nvPr/>
        </p:nvSpPr>
        <p:spPr>
          <a:xfrm>
            <a:off x="180000" y="1352145"/>
            <a:ext cx="6779356" cy="4708981"/>
          </a:xfrm>
          <a:prstGeom prst="rect">
            <a:avLst/>
          </a:prstGeom>
          <a:noFill/>
        </p:spPr>
        <p:txBody>
          <a:bodyPr wrap="none" rtlCol="0">
            <a:spAutoFit/>
          </a:bodyPr>
          <a:lstStyle/>
          <a:p>
            <a:r>
              <a:rPr lang="en-US" altLang="zh-TW" sz="2000" dirty="0" smtClean="0">
                <a:latin typeface="Maiandra GD" panose="020E0502030308020204" pitchFamily="34" charset="0"/>
              </a:rPr>
              <a:t>WRF v3.5.1</a:t>
            </a:r>
          </a:p>
          <a:p>
            <a:r>
              <a:rPr lang="en-US" altLang="zh-TW" sz="2000" dirty="0" smtClean="0">
                <a:latin typeface="Maiandra GD" panose="020E0502030308020204" pitchFamily="34" charset="0"/>
              </a:rPr>
              <a:t>Simulation start from 2016/10/2 00Z</a:t>
            </a:r>
          </a:p>
          <a:p>
            <a:r>
              <a:rPr lang="en-US" altLang="zh-TW" sz="2000" dirty="0" err="1">
                <a:latin typeface="Maiandra GD" panose="020E0502030308020204" pitchFamily="34" charset="0"/>
              </a:rPr>
              <a:t>Δ</a:t>
            </a:r>
            <a:r>
              <a:rPr lang="en-US" altLang="zh-TW" sz="2000" dirty="0" err="1" smtClean="0">
                <a:latin typeface="Maiandra GD" panose="020E0502030308020204" pitchFamily="34" charset="0"/>
              </a:rPr>
              <a:t>x</a:t>
            </a:r>
            <a:r>
              <a:rPr lang="en-US" altLang="zh-TW" sz="2000" dirty="0" smtClean="0">
                <a:latin typeface="Maiandra GD" panose="020E0502030308020204" pitchFamily="34" charset="0"/>
              </a:rPr>
              <a:t>: 27/9/3/1-km</a:t>
            </a:r>
          </a:p>
          <a:p>
            <a:r>
              <a:rPr lang="en-US" altLang="zh-TW" sz="2000" dirty="0" smtClean="0">
                <a:latin typeface="Maiandra GD" panose="020E0502030308020204" pitchFamily="34" charset="0"/>
              </a:rPr>
              <a:t>D02-D04: vortex-following</a:t>
            </a:r>
          </a:p>
          <a:p>
            <a:r>
              <a:rPr lang="en-US" altLang="zh-TW" sz="2000" dirty="0" smtClean="0">
                <a:latin typeface="Maiandra GD" panose="020E0502030308020204" pitchFamily="34" charset="0"/>
              </a:rPr>
              <a:t>IC: PSU WRF-</a:t>
            </a:r>
            <a:r>
              <a:rPr lang="en-US" altLang="zh-TW" sz="2000" dirty="0" err="1" smtClean="0">
                <a:latin typeface="Maiandra GD" panose="020E0502030308020204" pitchFamily="34" charset="0"/>
              </a:rPr>
              <a:t>EnKF</a:t>
            </a:r>
            <a:r>
              <a:rPr lang="en-US" altLang="zh-TW" sz="2000" dirty="0" smtClean="0">
                <a:latin typeface="Maiandra GD" panose="020E0502030308020204" pitchFamily="34" charset="0"/>
              </a:rPr>
              <a:t> </a:t>
            </a:r>
            <a:r>
              <a:rPr lang="en-US" altLang="zh-TW" sz="2000" dirty="0" smtClean="0">
                <a:latin typeface="Maiandra GD" panose="020E0502030308020204" pitchFamily="34" charset="0"/>
              </a:rPr>
              <a:t>system ensemble mean</a:t>
            </a:r>
            <a:endParaRPr lang="en-US" altLang="zh-TW" sz="2000" dirty="0" smtClean="0">
              <a:latin typeface="Maiandra GD" panose="020E0502030308020204" pitchFamily="34" charset="0"/>
            </a:endParaRPr>
          </a:p>
          <a:p>
            <a:r>
              <a:rPr lang="en-US" altLang="zh-TW" sz="2000" dirty="0" smtClean="0">
                <a:latin typeface="Maiandra GD" panose="020E0502030308020204" pitchFamily="34" charset="0"/>
              </a:rPr>
              <a:t>     - conventional observations</a:t>
            </a:r>
          </a:p>
          <a:p>
            <a:r>
              <a:rPr lang="en-US" altLang="zh-TW" sz="2000" dirty="0" smtClean="0">
                <a:latin typeface="Maiandra GD" panose="020E0502030308020204" pitchFamily="34" charset="0"/>
              </a:rPr>
              <a:t>     - synthetic </a:t>
            </a:r>
            <a:r>
              <a:rPr lang="en-US" altLang="zh-TW" sz="2000" dirty="0">
                <a:latin typeface="Maiandra GD" panose="020E0502030308020204" pitchFamily="34" charset="0"/>
              </a:rPr>
              <a:t>hurricane position and intensity </a:t>
            </a:r>
            <a:r>
              <a:rPr lang="en-US" altLang="zh-TW" sz="2000" dirty="0" smtClean="0">
                <a:latin typeface="Maiandra GD" panose="020E0502030308020204" pitchFamily="34" charset="0"/>
              </a:rPr>
              <a:t>observations</a:t>
            </a:r>
          </a:p>
          <a:p>
            <a:r>
              <a:rPr lang="en-US" altLang="zh-TW" sz="2000" dirty="0" smtClean="0">
                <a:latin typeface="Maiandra GD" panose="020E0502030308020204" pitchFamily="34" charset="0"/>
              </a:rPr>
              <a:t>     - airborne </a:t>
            </a:r>
            <a:r>
              <a:rPr lang="en-US" altLang="zh-TW" sz="2000" dirty="0">
                <a:latin typeface="Maiandra GD" panose="020E0502030308020204" pitchFamily="34" charset="0"/>
              </a:rPr>
              <a:t>Doppler radar super </a:t>
            </a:r>
            <a:r>
              <a:rPr lang="en-US" altLang="zh-TW" sz="2000" dirty="0" smtClean="0">
                <a:latin typeface="Maiandra GD" panose="020E0502030308020204" pitchFamily="34" charset="0"/>
              </a:rPr>
              <a:t>observations</a:t>
            </a:r>
          </a:p>
          <a:p>
            <a:r>
              <a:rPr lang="en-US" altLang="zh-TW" sz="2000" dirty="0">
                <a:latin typeface="Maiandra GD" panose="020E0502030308020204" pitchFamily="34" charset="0"/>
              </a:rPr>
              <a:t> </a:t>
            </a:r>
            <a:r>
              <a:rPr lang="en-US" altLang="zh-TW" sz="2000" dirty="0" smtClean="0">
                <a:latin typeface="Maiandra GD" panose="020E0502030308020204" pitchFamily="34" charset="0"/>
              </a:rPr>
              <a:t>    - </a:t>
            </a:r>
            <a:r>
              <a:rPr lang="en-US" altLang="zh-TW" sz="2000" dirty="0" err="1" smtClean="0">
                <a:latin typeface="Maiandra GD" panose="020E0502030308020204" pitchFamily="34" charset="0"/>
              </a:rPr>
              <a:t>dropsonde</a:t>
            </a:r>
            <a:r>
              <a:rPr lang="en-US" altLang="zh-TW" sz="2000" dirty="0" smtClean="0">
                <a:latin typeface="Maiandra GD" panose="020E0502030308020204" pitchFamily="34" charset="0"/>
              </a:rPr>
              <a:t> observations</a:t>
            </a:r>
          </a:p>
          <a:p>
            <a:r>
              <a:rPr lang="en-US" altLang="zh-TW" sz="2000" dirty="0" smtClean="0">
                <a:latin typeface="Maiandra GD" panose="020E0502030308020204" pitchFamily="34" charset="0"/>
              </a:rPr>
              <a:t>BC: GFS forecast</a:t>
            </a:r>
          </a:p>
          <a:p>
            <a:endParaRPr lang="en-US" altLang="zh-TW" sz="2000" dirty="0" smtClean="0">
              <a:latin typeface="Maiandra GD" panose="020E0502030308020204" pitchFamily="34" charset="0"/>
            </a:endParaRPr>
          </a:p>
          <a:p>
            <a:r>
              <a:rPr lang="en-US" altLang="zh-TW" sz="2000" dirty="0" smtClean="0">
                <a:latin typeface="Maiandra GD" panose="020E0502030308020204" pitchFamily="34" charset="0"/>
              </a:rPr>
              <a:t>Other physics parameterizations:</a:t>
            </a:r>
          </a:p>
          <a:p>
            <a:r>
              <a:rPr lang="en-US" altLang="zh-TW" sz="2000" dirty="0" smtClean="0">
                <a:latin typeface="Maiandra GD" panose="020E0502030308020204" pitchFamily="34" charset="0"/>
              </a:rPr>
              <a:t>MP: WSM6</a:t>
            </a:r>
          </a:p>
          <a:p>
            <a:r>
              <a:rPr lang="en-US" altLang="zh-TW" sz="2000" dirty="0" smtClean="0">
                <a:latin typeface="Maiandra GD" panose="020E0502030308020204" pitchFamily="34" charset="0"/>
              </a:rPr>
              <a:t>PBL: YSU</a:t>
            </a:r>
          </a:p>
          <a:p>
            <a:r>
              <a:rPr lang="en-US" altLang="zh-TW" sz="2000" dirty="0">
                <a:latin typeface="Maiandra GD" panose="020E0502030308020204" pitchFamily="34" charset="0"/>
              </a:rPr>
              <a:t>CU: </a:t>
            </a:r>
            <a:r>
              <a:rPr lang="en-US" altLang="zh-TW" sz="2000" dirty="0" err="1">
                <a:latin typeface="Maiandra GD" panose="020E0502030308020204" pitchFamily="34" charset="0"/>
              </a:rPr>
              <a:t>Grell</a:t>
            </a:r>
            <a:r>
              <a:rPr lang="en-US" altLang="zh-TW" sz="2000" dirty="0">
                <a:latin typeface="Maiandra GD" panose="020E0502030308020204" pitchFamily="34" charset="0"/>
              </a:rPr>
              <a:t>–</a:t>
            </a:r>
            <a:r>
              <a:rPr lang="en-US" altLang="zh-TW" sz="2000" dirty="0" err="1">
                <a:latin typeface="Maiandra GD" panose="020E0502030308020204" pitchFamily="34" charset="0"/>
              </a:rPr>
              <a:t>Devenyi</a:t>
            </a:r>
            <a:r>
              <a:rPr lang="en-US" altLang="zh-TW" sz="2000" dirty="0">
                <a:latin typeface="Maiandra GD" panose="020E0502030308020204" pitchFamily="34" charset="0"/>
              </a:rPr>
              <a:t> </a:t>
            </a:r>
            <a:r>
              <a:rPr lang="en-US" altLang="zh-TW" sz="2000" dirty="0" smtClean="0">
                <a:latin typeface="Maiandra GD" panose="020E0502030308020204" pitchFamily="34" charset="0"/>
              </a:rPr>
              <a:t>ensemble (outermost domain)</a:t>
            </a:r>
            <a:endParaRPr lang="zh-TW" altLang="en-US" sz="2000" dirty="0">
              <a:latin typeface="Maiandra GD" panose="020E0502030308020204" pitchFamily="34" charset="0"/>
            </a:endParaRPr>
          </a:p>
        </p:txBody>
      </p:sp>
      <p:sp>
        <p:nvSpPr>
          <p:cNvPr id="5" name="文字方塊 4"/>
          <p:cNvSpPr txBox="1"/>
          <p:nvPr/>
        </p:nvSpPr>
        <p:spPr>
          <a:xfrm>
            <a:off x="8761958" y="3478936"/>
            <a:ext cx="3430042" cy="369332"/>
          </a:xfrm>
          <a:prstGeom prst="rect">
            <a:avLst/>
          </a:prstGeom>
          <a:noFill/>
        </p:spPr>
        <p:txBody>
          <a:bodyPr wrap="none" rtlCol="0">
            <a:spAutoFit/>
          </a:bodyPr>
          <a:lstStyle/>
          <a:p>
            <a:r>
              <a:rPr lang="en-US" altLang="zh-TW" dirty="0" smtClean="0">
                <a:latin typeface="Maiandra GD" panose="020E0502030308020204" pitchFamily="34" charset="0"/>
              </a:rPr>
              <a:t>(Zhang and </a:t>
            </a:r>
            <a:r>
              <a:rPr lang="en-US" altLang="zh-TW" dirty="0" err="1" smtClean="0">
                <a:latin typeface="Maiandra GD" panose="020E0502030308020204" pitchFamily="34" charset="0"/>
              </a:rPr>
              <a:t>Weng</a:t>
            </a:r>
            <a:r>
              <a:rPr lang="en-US" altLang="zh-TW" dirty="0" smtClean="0">
                <a:latin typeface="Maiandra GD" panose="020E0502030308020204" pitchFamily="34" charset="0"/>
              </a:rPr>
              <a:t>, 2015; BAMS)</a:t>
            </a:r>
            <a:endParaRPr lang="zh-TW" altLang="en-US" dirty="0">
              <a:latin typeface="Maiandra GD" panose="020E0502030308020204" pitchFamily="34" charset="0"/>
            </a:endParaRPr>
          </a:p>
        </p:txBody>
      </p:sp>
      <p:pic>
        <p:nvPicPr>
          <p:cNvPr id="6" name="圖片 5"/>
          <p:cNvPicPr>
            <a:picLocks noChangeAspect="1"/>
          </p:cNvPicPr>
          <p:nvPr/>
        </p:nvPicPr>
        <p:blipFill>
          <a:blip r:embed="rId3"/>
          <a:stretch>
            <a:fillRect/>
          </a:stretch>
        </p:blipFill>
        <p:spPr>
          <a:xfrm>
            <a:off x="5812972" y="4014267"/>
            <a:ext cx="6287844" cy="2351262"/>
          </a:xfrm>
          <a:prstGeom prst="rect">
            <a:avLst/>
          </a:prstGeom>
        </p:spPr>
      </p:pic>
      <p:sp>
        <p:nvSpPr>
          <p:cNvPr id="7" name="文字方塊 6"/>
          <p:cNvSpPr txBox="1"/>
          <p:nvPr/>
        </p:nvSpPr>
        <p:spPr>
          <a:xfrm>
            <a:off x="9937921" y="6362915"/>
            <a:ext cx="2254079" cy="369332"/>
          </a:xfrm>
          <a:prstGeom prst="rect">
            <a:avLst/>
          </a:prstGeom>
          <a:noFill/>
        </p:spPr>
        <p:txBody>
          <a:bodyPr wrap="none" rtlCol="0">
            <a:spAutoFit/>
          </a:bodyPr>
          <a:lstStyle/>
          <a:p>
            <a:r>
              <a:rPr lang="en-US" altLang="zh-TW" dirty="0" smtClean="0">
                <a:latin typeface="Maiandra GD" panose="020E0502030308020204" pitchFamily="34" charset="0"/>
              </a:rPr>
              <a:t>(Yu et al., 2021; JAS)</a:t>
            </a:r>
            <a:endParaRPr lang="zh-TW" altLang="en-US" dirty="0">
              <a:latin typeface="Maiandra GD" panose="020E0502030308020204" pitchFamily="34" charset="0"/>
            </a:endParaRPr>
          </a:p>
        </p:txBody>
      </p:sp>
    </p:spTree>
    <p:extLst>
      <p:ext uri="{BB962C8B-B14F-4D97-AF65-F5344CB8AC3E}">
        <p14:creationId xmlns:p14="http://schemas.microsoft.com/office/powerpoint/2010/main" val="4078440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80000" y="180000"/>
            <a:ext cx="2884123" cy="523220"/>
          </a:xfrm>
          <a:prstGeom prst="rect">
            <a:avLst/>
          </a:prstGeom>
          <a:noFill/>
        </p:spPr>
        <p:txBody>
          <a:bodyPr wrap="none" rtlCol="0">
            <a:spAutoFit/>
          </a:bodyPr>
          <a:lstStyle/>
          <a:p>
            <a:r>
              <a:rPr lang="en-US" altLang="zh-TW" sz="2800" dirty="0" smtClean="0">
                <a:latin typeface="Maiandra GD" panose="020E0502030308020204" pitchFamily="34" charset="0"/>
              </a:rPr>
              <a:t>Budget equations</a:t>
            </a:r>
            <a:endParaRPr lang="zh-TW" altLang="en-US" sz="2800" dirty="0">
              <a:latin typeface="Maiandra GD" panose="020E0502030308020204" pitchFamily="34" charset="0"/>
            </a:endParaRPr>
          </a:p>
        </p:txBody>
      </p:sp>
      <p:sp>
        <p:nvSpPr>
          <p:cNvPr id="3" name="文字方塊 2"/>
          <p:cNvSpPr txBox="1"/>
          <p:nvPr/>
        </p:nvSpPr>
        <p:spPr>
          <a:xfrm>
            <a:off x="603115" y="1167319"/>
            <a:ext cx="3512500" cy="369332"/>
          </a:xfrm>
          <a:prstGeom prst="rect">
            <a:avLst/>
          </a:prstGeom>
          <a:noFill/>
        </p:spPr>
        <p:txBody>
          <a:bodyPr wrap="none" rtlCol="0">
            <a:spAutoFit/>
          </a:bodyPr>
          <a:lstStyle/>
          <a:p>
            <a:r>
              <a:rPr lang="en-US" altLang="zh-TW" dirty="0" smtClean="0">
                <a:latin typeface="Maiandra GD" panose="020E0502030308020204" pitchFamily="34" charset="0"/>
              </a:rPr>
              <a:t>Equivalent potential temperature</a:t>
            </a:r>
            <a:endParaRPr lang="zh-TW" altLang="en-US" dirty="0">
              <a:latin typeface="Maiandra GD" panose="020E0502030308020204" pitchFamily="34" charset="0"/>
            </a:endParaRPr>
          </a:p>
        </p:txBody>
      </p:sp>
      <p:sp>
        <p:nvSpPr>
          <p:cNvPr id="4" name="文字方塊 3"/>
          <p:cNvSpPr txBox="1"/>
          <p:nvPr/>
        </p:nvSpPr>
        <p:spPr>
          <a:xfrm>
            <a:off x="603115" y="4046706"/>
            <a:ext cx="1969642" cy="369332"/>
          </a:xfrm>
          <a:prstGeom prst="rect">
            <a:avLst/>
          </a:prstGeom>
          <a:noFill/>
        </p:spPr>
        <p:txBody>
          <a:bodyPr wrap="none" rtlCol="0">
            <a:spAutoFit/>
          </a:bodyPr>
          <a:lstStyle/>
          <a:p>
            <a:r>
              <a:rPr lang="en-US" altLang="zh-TW" dirty="0" smtClean="0">
                <a:latin typeface="Maiandra GD" panose="020E0502030308020204" pitchFamily="34" charset="0"/>
              </a:rPr>
              <a:t>Potential vorticity</a:t>
            </a:r>
            <a:endParaRPr lang="zh-TW" altLang="en-US" dirty="0">
              <a:latin typeface="Maiandra GD" panose="020E0502030308020204" pitchFamily="34" charset="0"/>
            </a:endParaRPr>
          </a:p>
        </p:txBody>
      </p:sp>
      <mc:AlternateContent xmlns:mc="http://schemas.openxmlformats.org/markup-compatibility/2006" xmlns:a14="http://schemas.microsoft.com/office/drawing/2010/main">
        <mc:Choice Requires="a14">
          <p:sp>
            <p:nvSpPr>
              <p:cNvPr id="5" name="文字方塊 4"/>
              <p:cNvSpPr txBox="1"/>
              <p:nvPr/>
            </p:nvSpPr>
            <p:spPr>
              <a:xfrm>
                <a:off x="3187415" y="1752613"/>
                <a:ext cx="5817170"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zh-TW" altLang="en-US" i="1" smtClean="0">
                              <a:latin typeface="Cambria Math" panose="02040503050406030204" pitchFamily="18" charset="0"/>
                            </a:rPr>
                            <m:t>𝜃</m:t>
                          </m:r>
                        </m:e>
                        <m:sub>
                          <m:r>
                            <a:rPr lang="en-US" altLang="zh-TW" b="0" i="1" smtClean="0">
                              <a:latin typeface="Cambria Math" panose="02040503050406030204" pitchFamily="18" charset="0"/>
                            </a:rPr>
                            <m:t>𝐸</m:t>
                          </m:r>
                        </m:sub>
                      </m:sSub>
                      <m:r>
                        <a:rPr lang="en-US" altLang="zh-TW" b="0" i="1" smtClean="0">
                          <a:latin typeface="Cambria Math" panose="02040503050406030204" pitchFamily="18" charset="0"/>
                        </a:rPr>
                        <m:t>=</m:t>
                      </m:r>
                      <m:r>
                        <a:rPr lang="zh-TW" altLang="en-US" b="0" i="1" smtClean="0">
                          <a:latin typeface="Cambria Math" panose="02040503050406030204" pitchFamily="18" charset="0"/>
                        </a:rPr>
                        <m:t>𝜃</m:t>
                      </m:r>
                      <m:func>
                        <m:funcPr>
                          <m:ctrlPr>
                            <a:rPr lang="en-US" altLang="zh-TW" b="0" i="1" smtClean="0">
                              <a:latin typeface="Cambria Math" panose="02040503050406030204" pitchFamily="18" charset="0"/>
                            </a:rPr>
                          </m:ctrlPr>
                        </m:funcPr>
                        <m:fName>
                          <m:r>
                            <m:rPr>
                              <m:sty m:val="p"/>
                            </m:rPr>
                            <a:rPr lang="en-US" altLang="zh-TW" b="0" i="0" smtClean="0">
                              <a:latin typeface="Cambria Math" panose="02040503050406030204" pitchFamily="18" charset="0"/>
                            </a:rPr>
                            <m:t>exp</m:t>
                          </m:r>
                        </m:fName>
                        <m:e>
                          <m:d>
                            <m:dPr>
                              <m:begChr m:val="["/>
                              <m:endChr m:val="]"/>
                              <m:ctrlPr>
                                <a:rPr lang="en-US" altLang="zh-TW" b="0" i="1" smtClean="0">
                                  <a:latin typeface="Cambria Math" panose="02040503050406030204" pitchFamily="18" charset="0"/>
                                </a:rPr>
                              </m:ctrlPr>
                            </m:dPr>
                            <m:e>
                              <m:d>
                                <m:dPr>
                                  <m:ctrlPr>
                                    <a:rPr lang="en-US" altLang="zh-TW" b="0" i="1" smtClean="0">
                                      <a:latin typeface="Cambria Math" panose="02040503050406030204" pitchFamily="18" charset="0"/>
                                    </a:rPr>
                                  </m:ctrlPr>
                                </m:dPr>
                                <m:e>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3.376</m:t>
                                      </m:r>
                                    </m:num>
                                    <m:den>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𝑇</m:t>
                                          </m:r>
                                        </m:e>
                                        <m:sub>
                                          <m:r>
                                            <a:rPr lang="en-US" altLang="zh-TW" b="0" i="1" smtClean="0">
                                              <a:latin typeface="Cambria Math" panose="02040503050406030204" pitchFamily="18" charset="0"/>
                                            </a:rPr>
                                            <m:t>𝐿</m:t>
                                          </m:r>
                                        </m:sub>
                                      </m:sSub>
                                    </m:den>
                                  </m:f>
                                  <m:r>
                                    <a:rPr lang="en-US" altLang="zh-TW" b="0" i="1" smtClean="0">
                                      <a:latin typeface="Cambria Math" panose="02040503050406030204" pitchFamily="18" charset="0"/>
                                    </a:rPr>
                                    <m:t>−0.00254</m:t>
                                  </m:r>
                                </m:e>
                              </m:d>
                              <m:r>
                                <a:rPr lang="en-US" altLang="zh-TW" i="1">
                                  <a:latin typeface="Cambria Math" panose="02040503050406030204" pitchFamily="18" charset="0"/>
                                  <a:ea typeface="Cambria Math" panose="02040503050406030204" pitchFamily="18" charset="0"/>
                                </a:rPr>
                                <m:t>×</m:t>
                              </m:r>
                              <m:sSub>
                                <m:sSubPr>
                                  <m:ctrlPr>
                                    <a:rPr lang="en-US" altLang="zh-TW"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𝑞</m:t>
                                  </m:r>
                                </m:e>
                                <m:sub>
                                  <m:r>
                                    <a:rPr lang="en-US" altLang="zh-TW" b="0" i="1" smtClean="0">
                                      <a:latin typeface="Cambria Math" panose="02040503050406030204" pitchFamily="18" charset="0"/>
                                      <a:ea typeface="Cambria Math" panose="02040503050406030204" pitchFamily="18" charset="0"/>
                                    </a:rPr>
                                    <m:t>𝑣</m:t>
                                  </m:r>
                                </m:sub>
                              </m:sSub>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1+0.81×</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10</m:t>
                                      </m:r>
                                    </m:e>
                                    <m:sup>
                                      <m:r>
                                        <a:rPr lang="en-US" altLang="zh-TW" b="0" i="1" smtClean="0">
                                          <a:latin typeface="Cambria Math" panose="02040503050406030204" pitchFamily="18" charset="0"/>
                                          <a:ea typeface="Cambria Math" panose="02040503050406030204" pitchFamily="18" charset="0"/>
                                        </a:rPr>
                                        <m:t>−3</m:t>
                                      </m:r>
                                    </m:sup>
                                  </m:sSup>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𝑞</m:t>
                                      </m:r>
                                    </m:e>
                                    <m:sub>
                                      <m:r>
                                        <a:rPr lang="en-US" altLang="zh-TW" b="0" i="1" smtClean="0">
                                          <a:latin typeface="Cambria Math" panose="02040503050406030204" pitchFamily="18" charset="0"/>
                                          <a:ea typeface="Cambria Math" panose="02040503050406030204" pitchFamily="18" charset="0"/>
                                        </a:rPr>
                                        <m:t>𝑣</m:t>
                                      </m:r>
                                    </m:sub>
                                  </m:sSub>
                                </m:e>
                              </m:d>
                            </m:e>
                          </m:d>
                        </m:e>
                      </m:func>
                    </m:oMath>
                  </m:oMathPara>
                </a14:m>
                <a:endParaRPr lang="zh-TW" altLang="en-US" dirty="0">
                  <a:latin typeface="Maiandra GD" panose="020E0502030308020204" pitchFamily="34" charset="0"/>
                </a:endParaRPr>
              </a:p>
            </p:txBody>
          </p:sp>
        </mc:Choice>
        <mc:Fallback xmlns="">
          <p:sp>
            <p:nvSpPr>
              <p:cNvPr id="5" name="文字方塊 4"/>
              <p:cNvSpPr txBox="1">
                <a:spLocks noRot="1" noChangeAspect="1" noMove="1" noResize="1" noEditPoints="1" noAdjustHandles="1" noChangeArrowheads="1" noChangeShapeType="1" noTextEdit="1"/>
              </p:cNvSpPr>
              <p:nvPr/>
            </p:nvSpPr>
            <p:spPr>
              <a:xfrm>
                <a:off x="3187415" y="1752613"/>
                <a:ext cx="5817170" cy="622350"/>
              </a:xfrm>
              <a:prstGeom prst="rect">
                <a:avLst/>
              </a:prstGeom>
              <a:blipFill>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4524544" y="2777246"/>
                <a:ext cx="3142912" cy="5266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r>
                            <a:rPr lang="en-US" altLang="zh-TW" i="1" smtClean="0">
                              <a:latin typeface="Cambria Math" panose="02040503050406030204" pitchFamily="18" charset="0"/>
                            </a:rPr>
                            <m:t>𝜕</m:t>
                          </m:r>
                          <m:sSub>
                            <m:sSubPr>
                              <m:ctrlPr>
                                <a:rPr lang="en-US" altLang="zh-TW" i="1" smtClean="0">
                                  <a:latin typeface="Cambria Math" panose="02040503050406030204" pitchFamily="18" charset="0"/>
                                </a:rPr>
                              </m:ctrlPr>
                            </m:sSubPr>
                            <m:e>
                              <m:r>
                                <a:rPr lang="zh-TW" altLang="en-US" i="1" smtClean="0">
                                  <a:latin typeface="Cambria Math" panose="02040503050406030204" pitchFamily="18" charset="0"/>
                                </a:rPr>
                                <m:t>𝜃</m:t>
                              </m:r>
                            </m:e>
                            <m:sub>
                              <m:r>
                                <a:rPr lang="en-US" altLang="zh-TW" b="0" i="1" smtClean="0">
                                  <a:latin typeface="Cambria Math" panose="02040503050406030204" pitchFamily="18" charset="0"/>
                                </a:rPr>
                                <m:t>𝐸</m:t>
                              </m:r>
                            </m:sub>
                          </m:sSub>
                        </m:num>
                        <m:den>
                          <m:r>
                            <a:rPr lang="en-US" altLang="zh-TW" i="1" smtClean="0">
                              <a:latin typeface="Cambria Math" panose="02040503050406030204" pitchFamily="18" charset="0"/>
                            </a:rPr>
                            <m:t>𝜕</m:t>
                          </m:r>
                          <m:r>
                            <a:rPr lang="en-US" altLang="zh-TW" b="0" i="1" smtClean="0">
                              <a:latin typeface="Cambria Math" panose="02040503050406030204" pitchFamily="18" charset="0"/>
                            </a:rPr>
                            <m:t>𝑡</m:t>
                          </m:r>
                        </m:den>
                      </m:f>
                      <m:r>
                        <a:rPr lang="en-US" altLang="zh-TW" b="0" i="1" smtClean="0">
                          <a:latin typeface="Cambria Math" panose="02040503050406030204" pitchFamily="18" charset="0"/>
                        </a:rPr>
                        <m:t>+</m:t>
                      </m:r>
                      <m:acc>
                        <m:accPr>
                          <m:chr m:val="⃑"/>
                          <m:ctrlPr>
                            <a:rPr lang="en-US" altLang="zh-TW" b="0" i="1" smtClean="0">
                              <a:latin typeface="Cambria Math" panose="02040503050406030204" pitchFamily="18" charset="0"/>
                            </a:rPr>
                          </m:ctrlPr>
                        </m:accPr>
                        <m:e>
                          <m:r>
                            <a:rPr lang="en-US" altLang="zh-TW" b="0" i="1" smtClean="0">
                              <a:latin typeface="Cambria Math" panose="02040503050406030204" pitchFamily="18" charset="0"/>
                            </a:rPr>
                            <m:t>𝑉</m:t>
                          </m:r>
                        </m:e>
                      </m:acc>
                      <m:r>
                        <a:rPr lang="en-US" altLang="zh-TW" i="1" smtClean="0">
                          <a:latin typeface="Cambria Math" panose="02040503050406030204" pitchFamily="18" charset="0"/>
                          <a:ea typeface="Cambria Math" panose="02040503050406030204" pitchFamily="18" charset="0"/>
                        </a:rPr>
                        <m:t>∙</m:t>
                      </m:r>
                      <m:sSub>
                        <m:sSubPr>
                          <m:ctrlPr>
                            <a:rPr lang="en-US" altLang="zh-TW" i="1" smtClean="0">
                              <a:latin typeface="Cambria Math" panose="02040503050406030204" pitchFamily="18" charset="0"/>
                              <a:ea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m:t>
                          </m:r>
                        </m:e>
                        <m:sub>
                          <m:r>
                            <a:rPr lang="en-US" altLang="zh-TW" b="0" i="1" smtClean="0">
                              <a:latin typeface="Cambria Math" panose="02040503050406030204" pitchFamily="18" charset="0"/>
                              <a:ea typeface="Cambria Math" panose="02040503050406030204" pitchFamily="18" charset="0"/>
                            </a:rPr>
                            <m:t>𝐻</m:t>
                          </m:r>
                        </m:sub>
                      </m:sSub>
                      <m:sSub>
                        <m:sSubPr>
                          <m:ctrlPr>
                            <a:rPr lang="en-US" altLang="zh-TW" i="1" smtClean="0">
                              <a:latin typeface="Cambria Math" panose="02040503050406030204" pitchFamily="18" charset="0"/>
                              <a:ea typeface="Cambria Math" panose="02040503050406030204" pitchFamily="18" charset="0"/>
                            </a:rPr>
                          </m:ctrlPr>
                        </m:sSubPr>
                        <m:e>
                          <m:r>
                            <a:rPr lang="zh-TW" altLang="en-US" i="1" smtClean="0">
                              <a:latin typeface="Cambria Math" panose="02040503050406030204" pitchFamily="18" charset="0"/>
                              <a:ea typeface="Cambria Math" panose="02040503050406030204" pitchFamily="18" charset="0"/>
                            </a:rPr>
                            <m:t>𝜃</m:t>
                          </m:r>
                        </m:e>
                        <m:sub>
                          <m:r>
                            <a:rPr lang="en-US" altLang="zh-TW" b="0" i="1" smtClean="0">
                              <a:latin typeface="Cambria Math" panose="02040503050406030204" pitchFamily="18" charset="0"/>
                              <a:ea typeface="Cambria Math" panose="02040503050406030204" pitchFamily="18" charset="0"/>
                            </a:rPr>
                            <m:t>𝐸</m:t>
                          </m:r>
                        </m:sub>
                      </m:sSub>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𝑤</m:t>
                      </m:r>
                      <m:f>
                        <m:fPr>
                          <m:ctrlPr>
                            <a:rPr lang="en-US" altLang="zh-TW" i="1">
                              <a:latin typeface="Cambria Math" panose="02040503050406030204" pitchFamily="18" charset="0"/>
                            </a:rPr>
                          </m:ctrlPr>
                        </m:fPr>
                        <m:num>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zh-TW" altLang="en-US" i="1">
                                  <a:latin typeface="Cambria Math" panose="02040503050406030204" pitchFamily="18" charset="0"/>
                                </a:rPr>
                                <m:t>𝜃</m:t>
                              </m:r>
                            </m:e>
                            <m:sub>
                              <m:r>
                                <a:rPr lang="en-US" altLang="zh-TW" i="1">
                                  <a:latin typeface="Cambria Math" panose="02040503050406030204" pitchFamily="18" charset="0"/>
                                </a:rPr>
                                <m:t>𝐸</m:t>
                              </m:r>
                            </m:sub>
                          </m:sSub>
                        </m:num>
                        <m:den>
                          <m:r>
                            <a:rPr lang="en-US" altLang="zh-TW" i="1">
                              <a:latin typeface="Cambria Math" panose="02040503050406030204" pitchFamily="18" charset="0"/>
                            </a:rPr>
                            <m:t>𝜕</m:t>
                          </m:r>
                          <m:r>
                            <a:rPr lang="en-US" altLang="zh-TW" b="0" i="1" smtClean="0">
                              <a:latin typeface="Cambria Math" panose="02040503050406030204" pitchFamily="18" charset="0"/>
                            </a:rPr>
                            <m:t>𝑧</m:t>
                          </m:r>
                        </m:den>
                      </m:f>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𝐹</m:t>
                          </m:r>
                        </m:e>
                        <m:sub>
                          <m:sSub>
                            <m:sSubPr>
                              <m:ctrlPr>
                                <a:rPr lang="en-US" altLang="zh-TW" b="0" i="1" smtClean="0">
                                  <a:latin typeface="Cambria Math" panose="02040503050406030204" pitchFamily="18" charset="0"/>
                                </a:rPr>
                              </m:ctrlPr>
                            </m:sSubPr>
                            <m:e>
                              <m:r>
                                <a:rPr lang="zh-TW" altLang="en-US" b="0" i="1" smtClean="0">
                                  <a:latin typeface="Cambria Math" panose="02040503050406030204" pitchFamily="18" charset="0"/>
                                </a:rPr>
                                <m:t>𝜃</m:t>
                              </m:r>
                            </m:e>
                            <m:sub>
                              <m:r>
                                <a:rPr lang="en-US" altLang="zh-TW" b="0" i="1" smtClean="0">
                                  <a:latin typeface="Cambria Math" panose="02040503050406030204" pitchFamily="18" charset="0"/>
                                </a:rPr>
                                <m:t>𝐸</m:t>
                              </m:r>
                            </m:sub>
                          </m:sSub>
                        </m:sub>
                      </m:sSub>
                    </m:oMath>
                  </m:oMathPara>
                </a14:m>
                <a:endParaRPr lang="zh-TW" altLang="en-US" dirty="0">
                  <a:latin typeface="Maiandra GD" panose="020E0502030308020204" pitchFamily="34" charset="0"/>
                </a:endParaRPr>
              </a:p>
            </p:txBody>
          </p:sp>
        </mc:Choice>
        <mc:Fallback xmlns="">
          <p:sp>
            <p:nvSpPr>
              <p:cNvPr id="6" name="文字方塊 5"/>
              <p:cNvSpPr txBox="1">
                <a:spLocks noRot="1" noChangeAspect="1" noMove="1" noResize="1" noEditPoints="1" noAdjustHandles="1" noChangeArrowheads="1" noChangeShapeType="1" noTextEdit="1"/>
              </p:cNvSpPr>
              <p:nvPr/>
            </p:nvSpPr>
            <p:spPr>
              <a:xfrm>
                <a:off x="4524544" y="2777246"/>
                <a:ext cx="3142912" cy="526683"/>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3004545" y="4688894"/>
                <a:ext cx="6277167" cy="573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r>
                            <a:rPr lang="en-US" altLang="zh-TW" i="1" smtClean="0">
                              <a:latin typeface="Cambria Math" panose="02040503050406030204" pitchFamily="18" charset="0"/>
                            </a:rPr>
                            <m:t>𝜕</m:t>
                          </m:r>
                          <m:r>
                            <a:rPr lang="en-US" altLang="zh-TW" b="0" i="1" smtClean="0">
                              <a:latin typeface="Cambria Math" panose="02040503050406030204" pitchFamily="18" charset="0"/>
                            </a:rPr>
                            <m:t>𝑃</m:t>
                          </m:r>
                        </m:num>
                        <m:den>
                          <m:r>
                            <a:rPr lang="zh-TW" altLang="en-US" i="1" smtClean="0">
                              <a:latin typeface="Cambria Math" panose="02040503050406030204" pitchFamily="18" charset="0"/>
                            </a:rPr>
                            <m:t>𝜕</m:t>
                          </m:r>
                          <m:r>
                            <a:rPr lang="en-US" altLang="zh-TW" b="0" i="1" smtClean="0">
                              <a:latin typeface="Cambria Math" panose="02040503050406030204" pitchFamily="18" charset="0"/>
                            </a:rPr>
                            <m:t>𝑡</m:t>
                          </m:r>
                        </m:den>
                      </m:f>
                      <m:r>
                        <a:rPr lang="en-US" altLang="zh-TW" b="0" i="1" smtClean="0">
                          <a:latin typeface="Cambria Math" panose="02040503050406030204" pitchFamily="18" charset="0"/>
                        </a:rPr>
                        <m:t>+</m:t>
                      </m:r>
                      <m:acc>
                        <m:accPr>
                          <m:chr m:val="⃑"/>
                          <m:ctrlPr>
                            <a:rPr lang="en-US" altLang="zh-TW" i="1">
                              <a:latin typeface="Cambria Math" panose="02040503050406030204" pitchFamily="18" charset="0"/>
                            </a:rPr>
                          </m:ctrlPr>
                        </m:accPr>
                        <m:e>
                          <m:r>
                            <a:rPr lang="en-US" altLang="zh-TW" b="0" i="1" smtClean="0">
                              <a:latin typeface="Cambria Math" panose="02040503050406030204" pitchFamily="18" charset="0"/>
                            </a:rPr>
                            <m:t>𝑉</m:t>
                          </m:r>
                        </m:e>
                      </m:acc>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m:t>
                          </m:r>
                        </m:e>
                        <m:sub>
                          <m:r>
                            <a:rPr lang="en-US" altLang="zh-TW" i="1">
                              <a:latin typeface="Cambria Math" panose="02040503050406030204" pitchFamily="18" charset="0"/>
                              <a:ea typeface="Cambria Math" panose="02040503050406030204" pitchFamily="18" charset="0"/>
                            </a:rPr>
                            <m:t>𝐻</m:t>
                          </m:r>
                        </m:sub>
                      </m:sSub>
                      <m:r>
                        <a:rPr lang="en-US" altLang="zh-TW" b="0" i="1" smtClean="0">
                          <a:latin typeface="Cambria Math" panose="02040503050406030204" pitchFamily="18" charset="0"/>
                          <a:ea typeface="Cambria Math" panose="02040503050406030204" pitchFamily="18" charset="0"/>
                        </a:rPr>
                        <m:t>𝑃</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𝑤</m:t>
                      </m:r>
                      <m:f>
                        <m:fPr>
                          <m:ctrlPr>
                            <a:rPr lang="en-US" altLang="zh-TW" i="1">
                              <a:latin typeface="Cambria Math" panose="02040503050406030204" pitchFamily="18" charset="0"/>
                            </a:rPr>
                          </m:ctrlPr>
                        </m:fPr>
                        <m:num>
                          <m:r>
                            <a:rPr lang="en-US" altLang="zh-TW" i="1">
                              <a:latin typeface="Cambria Math" panose="02040503050406030204" pitchFamily="18" charset="0"/>
                            </a:rPr>
                            <m:t>𝜕</m:t>
                          </m:r>
                          <m:r>
                            <a:rPr lang="en-US" altLang="zh-TW" b="0" i="1" smtClean="0">
                              <a:latin typeface="Cambria Math" panose="02040503050406030204" pitchFamily="18" charset="0"/>
                            </a:rPr>
                            <m:t>𝑃</m:t>
                          </m:r>
                        </m:num>
                        <m:den>
                          <m:r>
                            <a:rPr lang="en-US" altLang="zh-TW" i="1">
                              <a:latin typeface="Cambria Math" panose="02040503050406030204" pitchFamily="18" charset="0"/>
                            </a:rPr>
                            <m:t>𝜕</m:t>
                          </m:r>
                          <m:r>
                            <a:rPr lang="en-US" altLang="zh-TW" i="1">
                              <a:latin typeface="Cambria Math" panose="02040503050406030204" pitchFamily="18" charset="0"/>
                            </a:rPr>
                            <m:t>𝑧</m:t>
                          </m:r>
                        </m:den>
                      </m:f>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1</m:t>
                          </m:r>
                        </m:num>
                        <m:den>
                          <m:r>
                            <a:rPr lang="zh-TW" altLang="en-US" b="0" i="1" smtClean="0">
                              <a:latin typeface="Cambria Math" panose="02040503050406030204" pitchFamily="18" charset="0"/>
                            </a:rPr>
                            <m:t>𝜌</m:t>
                          </m:r>
                        </m:den>
                      </m:f>
                      <m:d>
                        <m:dPr>
                          <m:begChr m:val="["/>
                          <m:endChr m:val="]"/>
                          <m:ctrlPr>
                            <a:rPr lang="en-US" altLang="zh-TW" b="0" i="1" smtClean="0">
                              <a:latin typeface="Cambria Math" panose="02040503050406030204" pitchFamily="18" charset="0"/>
                            </a:rPr>
                          </m:ctrlPr>
                        </m:dPr>
                        <m:e>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𝐹</m:t>
                              </m:r>
                            </m:e>
                          </m:d>
                          <m:r>
                            <a:rPr lang="en-US" altLang="zh-TW" b="0" i="1" smtClean="0">
                              <a:latin typeface="Cambria Math" panose="02040503050406030204" pitchFamily="18" charset="0"/>
                              <a:ea typeface="Cambria Math" panose="02040503050406030204" pitchFamily="18" charset="0"/>
                            </a:rPr>
                            <m:t>∙</m:t>
                          </m:r>
                          <m:sSub>
                            <m:sSubPr>
                              <m:ctrlPr>
                                <a:rPr lang="en-US" altLang="zh-TW" b="0" i="1" smtClean="0">
                                  <a:latin typeface="Cambria Math" panose="02040503050406030204" pitchFamily="18" charset="0"/>
                                  <a:ea typeface="Cambria Math" panose="02040503050406030204" pitchFamily="18" charset="0"/>
                                </a:rPr>
                              </m:ctrlPr>
                            </m:sSubPr>
                            <m:e>
                              <m:r>
                                <a:rPr lang="zh-TW" altLang="en-US" b="0" i="1" smtClean="0">
                                  <a:latin typeface="Cambria Math" panose="02040503050406030204" pitchFamily="18" charset="0"/>
                                  <a:ea typeface="Cambria Math" panose="02040503050406030204" pitchFamily="18" charset="0"/>
                                </a:rPr>
                                <m:t>𝜃</m:t>
                              </m:r>
                            </m:e>
                            <m:sub>
                              <m:r>
                                <a:rPr lang="zh-TW" altLang="en-US" b="0" i="1" smtClean="0">
                                  <a:latin typeface="Cambria Math" panose="02040503050406030204" pitchFamily="18" charset="0"/>
                                  <a:ea typeface="Cambria Math" panose="02040503050406030204" pitchFamily="18" charset="0"/>
                                </a:rPr>
                                <m:t>𝜌</m:t>
                              </m:r>
                            </m:sub>
                          </m:sSub>
                          <m:r>
                            <a:rPr lang="en-US" altLang="zh-TW" b="0" i="1" smtClean="0">
                              <a:latin typeface="Cambria Math" panose="02040503050406030204" pitchFamily="18" charset="0"/>
                              <a:ea typeface="Cambria Math" panose="02040503050406030204" pitchFamily="18" charset="0"/>
                            </a:rPr>
                            <m:t>+</m:t>
                          </m:r>
                          <m:sSub>
                            <m:sSubPr>
                              <m:ctrlPr>
                                <a:rPr lang="en-US" altLang="zh-TW" b="0" i="1" smtClean="0">
                                  <a:latin typeface="Cambria Math" panose="02040503050406030204" pitchFamily="18" charset="0"/>
                                  <a:ea typeface="Cambria Math" panose="02040503050406030204" pitchFamily="18" charset="0"/>
                                </a:rPr>
                              </m:ctrlPr>
                            </m:sSubPr>
                            <m:e>
                              <m:r>
                                <a:rPr lang="zh-TW" altLang="en-US" b="0" i="1" smtClean="0">
                                  <a:latin typeface="Cambria Math" panose="02040503050406030204" pitchFamily="18" charset="0"/>
                                  <a:ea typeface="Cambria Math" panose="02040503050406030204" pitchFamily="18" charset="0"/>
                                </a:rPr>
                                <m:t>𝜁</m:t>
                              </m:r>
                            </m:e>
                            <m:sub>
                              <m:r>
                                <a:rPr lang="en-US" altLang="zh-TW" b="0" i="1" smtClean="0">
                                  <a:latin typeface="Cambria Math" panose="02040503050406030204" pitchFamily="18" charset="0"/>
                                  <a:ea typeface="Cambria Math" panose="02040503050406030204" pitchFamily="18" charset="0"/>
                                </a:rPr>
                                <m:t>𝑎</m:t>
                              </m:r>
                            </m:sub>
                          </m:sSub>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m:t>
                          </m:r>
                          <m:sSub>
                            <m:sSubPr>
                              <m:ctrlPr>
                                <a:rPr lang="en-US" altLang="zh-TW" b="0" i="1" smtClean="0">
                                  <a:latin typeface="Cambria Math" panose="02040503050406030204" pitchFamily="18" charset="0"/>
                                  <a:ea typeface="Cambria Math" panose="02040503050406030204" pitchFamily="18" charset="0"/>
                                </a:rPr>
                              </m:ctrlPr>
                            </m:sSubPr>
                            <m:e>
                              <m:r>
                                <a:rPr lang="zh-TW" altLang="en-US" b="0" i="1" smtClean="0">
                                  <a:latin typeface="Cambria Math" panose="02040503050406030204" pitchFamily="18" charset="0"/>
                                  <a:ea typeface="Cambria Math" panose="02040503050406030204" pitchFamily="18" charset="0"/>
                                </a:rPr>
                                <m:t>𝜃</m:t>
                              </m:r>
                            </m:e>
                            <m:sub>
                              <m:r>
                                <a:rPr lang="zh-TW" altLang="en-US" b="0" i="1" smtClean="0">
                                  <a:latin typeface="Cambria Math" panose="02040503050406030204" pitchFamily="18" charset="0"/>
                                  <a:ea typeface="Cambria Math" panose="02040503050406030204" pitchFamily="18" charset="0"/>
                                </a:rPr>
                                <m:t>𝜌</m:t>
                              </m:r>
                            </m:sub>
                          </m:sSub>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𝑃</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m:t>
                          </m:r>
                          <m:d>
                            <m:dPr>
                              <m:ctrlPr>
                                <a:rPr lang="en-US" altLang="zh-TW" b="0" i="1" smtClean="0">
                                  <a:latin typeface="Cambria Math" panose="02040503050406030204" pitchFamily="18" charset="0"/>
                                  <a:ea typeface="Cambria Math" panose="02040503050406030204" pitchFamily="18" charset="0"/>
                                </a:rPr>
                              </m:ctrlPr>
                            </m:dPr>
                            <m:e>
                              <m:sSub>
                                <m:sSubPr>
                                  <m:ctrlPr>
                                    <a:rPr lang="en-US" altLang="zh-TW" b="0" i="1" smtClean="0">
                                      <a:latin typeface="Cambria Math" panose="02040503050406030204" pitchFamily="18" charset="0"/>
                                      <a:ea typeface="Cambria Math" panose="02040503050406030204" pitchFamily="18" charset="0"/>
                                    </a:rPr>
                                  </m:ctrlPr>
                                </m:sSubPr>
                                <m:e>
                                  <m:r>
                                    <a:rPr lang="zh-TW" altLang="en-US" b="0" i="1" smtClean="0">
                                      <a:latin typeface="Cambria Math" panose="02040503050406030204" pitchFamily="18" charset="0"/>
                                      <a:ea typeface="Cambria Math" panose="02040503050406030204" pitchFamily="18" charset="0"/>
                                    </a:rPr>
                                    <m:t>𝜌</m:t>
                                  </m:r>
                                </m:e>
                                <m:sub>
                                  <m:r>
                                    <a:rPr lang="en-US" altLang="zh-TW" b="0" i="1" smtClean="0">
                                      <a:latin typeface="Cambria Math" panose="02040503050406030204" pitchFamily="18" charset="0"/>
                                      <a:ea typeface="Cambria Math" panose="02040503050406030204" pitchFamily="18" charset="0"/>
                                    </a:rPr>
                                    <m:t>𝑟</m:t>
                                  </m:r>
                                </m:sub>
                              </m:sSub>
                              <m:r>
                                <a:rPr lang="en-US" altLang="zh-TW" b="0" i="1" smtClean="0">
                                  <a:latin typeface="Cambria Math" panose="02040503050406030204" pitchFamily="18" charset="0"/>
                                  <a:ea typeface="Cambria Math" panose="02040503050406030204" pitchFamily="18" charset="0"/>
                                </a:rPr>
                                <m:t>𝑈</m:t>
                              </m:r>
                            </m:e>
                          </m:d>
                        </m:e>
                      </m:d>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3004545" y="4688894"/>
                <a:ext cx="6277167" cy="573555"/>
              </a:xfrm>
              <a:prstGeom prst="rect">
                <a:avLst/>
              </a:prstGeom>
              <a:blipFill>
                <a:blip r:embed="rId4"/>
                <a:stretch>
                  <a:fillRect/>
                </a:stretch>
              </a:blipFill>
            </p:spPr>
            <p:txBody>
              <a:bodyPr/>
              <a:lstStyle/>
              <a:p>
                <a:r>
                  <a:rPr lang="zh-TW" altLang="en-US">
                    <a:noFill/>
                  </a:rPr>
                  <a:t> </a:t>
                </a:r>
              </a:p>
            </p:txBody>
          </p:sp>
        </mc:Fallback>
      </mc:AlternateContent>
      <p:sp>
        <p:nvSpPr>
          <p:cNvPr id="8" name="文字方塊 7"/>
          <p:cNvSpPr txBox="1"/>
          <p:nvPr/>
        </p:nvSpPr>
        <p:spPr>
          <a:xfrm>
            <a:off x="10014438" y="2005631"/>
            <a:ext cx="1584088" cy="369332"/>
          </a:xfrm>
          <a:prstGeom prst="rect">
            <a:avLst/>
          </a:prstGeom>
          <a:noFill/>
        </p:spPr>
        <p:txBody>
          <a:bodyPr wrap="none" rtlCol="0">
            <a:spAutoFit/>
          </a:bodyPr>
          <a:lstStyle/>
          <a:p>
            <a:r>
              <a:rPr lang="en-US" altLang="zh-TW" dirty="0" smtClean="0">
                <a:latin typeface="Maiandra GD" panose="020E0502030308020204" pitchFamily="34" charset="0"/>
              </a:rPr>
              <a:t>Bolton (1980)</a:t>
            </a:r>
            <a:endParaRPr lang="zh-TW" altLang="en-US" dirty="0">
              <a:latin typeface="Maiandra GD" panose="020E0502030308020204" pitchFamily="34" charset="0"/>
            </a:endParaRPr>
          </a:p>
        </p:txBody>
      </p:sp>
      <mc:AlternateContent xmlns:mc="http://schemas.openxmlformats.org/markup-compatibility/2006" xmlns:a14="http://schemas.microsoft.com/office/drawing/2010/main">
        <mc:Choice Requires="a14">
          <p:sp>
            <p:nvSpPr>
              <p:cNvPr id="9" name="文字方塊 8"/>
              <p:cNvSpPr txBox="1"/>
              <p:nvPr/>
            </p:nvSpPr>
            <p:spPr>
              <a:xfrm>
                <a:off x="5288247" y="5617860"/>
                <a:ext cx="1615507" cy="5672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𝑃</m:t>
                      </m:r>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1</m:t>
                          </m:r>
                        </m:num>
                        <m:den>
                          <m:r>
                            <a:rPr lang="zh-TW" altLang="en-US" b="0" i="1" smtClean="0">
                              <a:latin typeface="Cambria Math" panose="02040503050406030204" pitchFamily="18" charset="0"/>
                            </a:rPr>
                            <m:t>𝜌</m:t>
                          </m:r>
                        </m:den>
                      </m:f>
                      <m:d>
                        <m:dPr>
                          <m:ctrlPr>
                            <a:rPr lang="en-US" altLang="zh-TW" b="0" i="1" smtClean="0">
                              <a:latin typeface="Cambria Math" panose="02040503050406030204" pitchFamily="18" charset="0"/>
                            </a:rPr>
                          </m:ctrlPr>
                        </m:dPr>
                        <m:e>
                          <m:sSub>
                            <m:sSubPr>
                              <m:ctrlPr>
                                <a:rPr lang="en-US" altLang="zh-TW" b="0" i="1" smtClean="0">
                                  <a:latin typeface="Cambria Math" panose="02040503050406030204" pitchFamily="18" charset="0"/>
                                </a:rPr>
                              </m:ctrlPr>
                            </m:sSubPr>
                            <m:e>
                              <m:r>
                                <a:rPr lang="zh-TW" altLang="en-US" b="0" i="1" smtClean="0">
                                  <a:latin typeface="Cambria Math" panose="02040503050406030204" pitchFamily="18" charset="0"/>
                                </a:rPr>
                                <m:t>𝜁</m:t>
                              </m:r>
                            </m:e>
                            <m:sub>
                              <m:r>
                                <a:rPr lang="en-US" altLang="zh-TW" b="0" i="1" smtClean="0">
                                  <a:latin typeface="Cambria Math" panose="02040503050406030204" pitchFamily="18" charset="0"/>
                                </a:rPr>
                                <m:t>𝑎</m:t>
                              </m:r>
                            </m:sub>
                          </m:sSub>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m:t>
                          </m:r>
                          <m:sSub>
                            <m:sSubPr>
                              <m:ctrlPr>
                                <a:rPr lang="en-US" altLang="zh-TW" b="0" i="1" smtClean="0">
                                  <a:latin typeface="Cambria Math" panose="02040503050406030204" pitchFamily="18" charset="0"/>
                                  <a:ea typeface="Cambria Math" panose="02040503050406030204" pitchFamily="18" charset="0"/>
                                </a:rPr>
                              </m:ctrlPr>
                            </m:sSubPr>
                            <m:e>
                              <m:r>
                                <a:rPr lang="zh-TW" altLang="en-US" b="0" i="1" smtClean="0">
                                  <a:latin typeface="Cambria Math" panose="02040503050406030204" pitchFamily="18" charset="0"/>
                                  <a:ea typeface="Cambria Math" panose="02040503050406030204" pitchFamily="18" charset="0"/>
                                </a:rPr>
                                <m:t>𝜃</m:t>
                              </m:r>
                            </m:e>
                            <m:sub>
                              <m:r>
                                <a:rPr lang="zh-TW" altLang="en-US" b="0" i="1" smtClean="0">
                                  <a:latin typeface="Cambria Math" panose="02040503050406030204" pitchFamily="18" charset="0"/>
                                  <a:ea typeface="Cambria Math" panose="02040503050406030204" pitchFamily="18" charset="0"/>
                                </a:rPr>
                                <m:t>𝜌</m:t>
                              </m:r>
                            </m:sub>
                          </m:sSub>
                        </m:e>
                      </m:d>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5288247" y="5617860"/>
                <a:ext cx="1615507" cy="567271"/>
              </a:xfrm>
              <a:prstGeom prst="rect">
                <a:avLst/>
              </a:prstGeom>
              <a:blipFill>
                <a:blip r:embed="rId5"/>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576329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501151" y="986658"/>
            <a:ext cx="11189698" cy="5570487"/>
          </a:xfrm>
          <a:prstGeom prst="rect">
            <a:avLst/>
          </a:prstGeom>
        </p:spPr>
      </p:pic>
      <p:sp>
        <p:nvSpPr>
          <p:cNvPr id="3" name="文字方塊 2"/>
          <p:cNvSpPr txBox="1"/>
          <p:nvPr/>
        </p:nvSpPr>
        <p:spPr>
          <a:xfrm>
            <a:off x="180000" y="180000"/>
            <a:ext cx="7060202" cy="523220"/>
          </a:xfrm>
          <a:prstGeom prst="rect">
            <a:avLst/>
          </a:prstGeom>
          <a:noFill/>
        </p:spPr>
        <p:txBody>
          <a:bodyPr wrap="none" rtlCol="0">
            <a:spAutoFit/>
          </a:bodyPr>
          <a:lstStyle/>
          <a:p>
            <a:r>
              <a:rPr lang="en-US" altLang="zh-TW" sz="2800" dirty="0" smtClean="0">
                <a:latin typeface="Maiandra GD" panose="020E0502030308020204" pitchFamily="34" charset="0"/>
              </a:rPr>
              <a:t>Overview of SEF in the Matthew simulation</a:t>
            </a:r>
            <a:endParaRPr lang="zh-TW" altLang="en-US" sz="2800" dirty="0">
              <a:latin typeface="Maiandra GD" panose="020E0502030308020204" pitchFamily="34" charset="0"/>
            </a:endParaRPr>
          </a:p>
        </p:txBody>
      </p:sp>
      <p:sp>
        <p:nvSpPr>
          <p:cNvPr id="4" name="文字方塊 3"/>
          <p:cNvSpPr txBox="1"/>
          <p:nvPr/>
        </p:nvSpPr>
        <p:spPr>
          <a:xfrm>
            <a:off x="8774545" y="617326"/>
            <a:ext cx="2555892" cy="369332"/>
          </a:xfrm>
          <a:prstGeom prst="rect">
            <a:avLst/>
          </a:prstGeom>
          <a:noFill/>
        </p:spPr>
        <p:txBody>
          <a:bodyPr wrap="none" rtlCol="0">
            <a:spAutoFit/>
          </a:bodyPr>
          <a:lstStyle/>
          <a:p>
            <a:r>
              <a:rPr lang="en-US" altLang="zh-TW" dirty="0" smtClean="0"/>
              <a:t>r = 200-500 km averaging</a:t>
            </a:r>
            <a:endParaRPr lang="zh-TW" altLang="en-US" dirty="0"/>
          </a:p>
        </p:txBody>
      </p:sp>
      <p:cxnSp>
        <p:nvCxnSpPr>
          <p:cNvPr id="6" name="直線接點 5"/>
          <p:cNvCxnSpPr/>
          <p:nvPr/>
        </p:nvCxnSpPr>
        <p:spPr>
          <a:xfrm>
            <a:off x="979714" y="5246911"/>
            <a:ext cx="6760029"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968824" y="3984167"/>
            <a:ext cx="6760029"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990592" y="3156853"/>
            <a:ext cx="6760029"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3124202" y="3192656"/>
            <a:ext cx="822854" cy="369332"/>
          </a:xfrm>
          <a:prstGeom prst="rect">
            <a:avLst/>
          </a:prstGeom>
          <a:noFill/>
        </p:spPr>
        <p:txBody>
          <a:bodyPr wrap="none" rtlCol="0">
            <a:spAutoFit/>
          </a:bodyPr>
          <a:lstStyle/>
          <a:p>
            <a:r>
              <a:rPr lang="en-US" altLang="zh-TW" dirty="0" err="1" smtClean="0"/>
              <a:t>preSEF</a:t>
            </a:r>
            <a:endParaRPr lang="zh-TW" altLang="en-US" dirty="0"/>
          </a:p>
        </p:txBody>
      </p:sp>
      <p:sp>
        <p:nvSpPr>
          <p:cNvPr id="10" name="文字方塊 9"/>
          <p:cNvSpPr txBox="1"/>
          <p:nvPr/>
        </p:nvSpPr>
        <p:spPr>
          <a:xfrm>
            <a:off x="3403071" y="2754082"/>
            <a:ext cx="543290" cy="369332"/>
          </a:xfrm>
          <a:prstGeom prst="rect">
            <a:avLst/>
          </a:prstGeom>
          <a:noFill/>
        </p:spPr>
        <p:txBody>
          <a:bodyPr wrap="none" rtlCol="0">
            <a:spAutoFit/>
          </a:bodyPr>
          <a:lstStyle/>
          <a:p>
            <a:r>
              <a:rPr lang="en-US" altLang="zh-TW" dirty="0" smtClean="0"/>
              <a:t>ERC</a:t>
            </a:r>
            <a:endParaRPr lang="zh-TW" altLang="en-US" dirty="0"/>
          </a:p>
        </p:txBody>
      </p:sp>
      <p:cxnSp>
        <p:nvCxnSpPr>
          <p:cNvPr id="11" name="直線接點 10"/>
          <p:cNvCxnSpPr/>
          <p:nvPr/>
        </p:nvCxnSpPr>
        <p:spPr>
          <a:xfrm>
            <a:off x="1001476" y="2743191"/>
            <a:ext cx="6760029"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3337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3039467" y="756139"/>
            <a:ext cx="6113066" cy="6008031"/>
          </a:xfrm>
          <a:prstGeom prst="rect">
            <a:avLst/>
          </a:prstGeom>
        </p:spPr>
      </p:pic>
      <p:sp>
        <p:nvSpPr>
          <p:cNvPr id="3" name="文字方塊 2"/>
          <p:cNvSpPr txBox="1"/>
          <p:nvPr/>
        </p:nvSpPr>
        <p:spPr>
          <a:xfrm>
            <a:off x="180000" y="180000"/>
            <a:ext cx="7060202" cy="523220"/>
          </a:xfrm>
          <a:prstGeom prst="rect">
            <a:avLst/>
          </a:prstGeom>
          <a:noFill/>
        </p:spPr>
        <p:txBody>
          <a:bodyPr wrap="none" rtlCol="0">
            <a:spAutoFit/>
          </a:bodyPr>
          <a:lstStyle/>
          <a:p>
            <a:r>
              <a:rPr lang="en-US" altLang="zh-TW" sz="2800" dirty="0" smtClean="0">
                <a:latin typeface="Maiandra GD" panose="020E0502030308020204" pitchFamily="34" charset="0"/>
              </a:rPr>
              <a:t>Overview of SEF in the Matthew simulation</a:t>
            </a:r>
            <a:endParaRPr lang="zh-TW" altLang="en-US" sz="2800" dirty="0">
              <a:latin typeface="Maiandra GD" panose="020E0502030308020204" pitchFamily="34" charset="0"/>
            </a:endParaRPr>
          </a:p>
        </p:txBody>
      </p:sp>
      <p:sp>
        <p:nvSpPr>
          <p:cNvPr id="4" name="文字方塊 3"/>
          <p:cNvSpPr txBox="1"/>
          <p:nvPr/>
        </p:nvSpPr>
        <p:spPr>
          <a:xfrm>
            <a:off x="898071" y="1167493"/>
            <a:ext cx="1947969" cy="646331"/>
          </a:xfrm>
          <a:prstGeom prst="rect">
            <a:avLst/>
          </a:prstGeom>
          <a:noFill/>
        </p:spPr>
        <p:txBody>
          <a:bodyPr wrap="none" rtlCol="0">
            <a:spAutoFit/>
          </a:bodyPr>
          <a:lstStyle/>
          <a:p>
            <a:r>
              <a:rPr lang="en-US" altLang="zh-TW" dirty="0">
                <a:latin typeface="Maiandra GD" panose="020E0502030308020204" pitchFamily="34" charset="0"/>
              </a:rPr>
              <a:t>w</a:t>
            </a:r>
            <a:r>
              <a:rPr lang="en-US" altLang="zh-TW" dirty="0" smtClean="0">
                <a:latin typeface="Maiandra GD" panose="020E0502030308020204" pitchFamily="34" charset="0"/>
              </a:rPr>
              <a:t> at z = 4 km</a:t>
            </a:r>
          </a:p>
          <a:p>
            <a:r>
              <a:rPr lang="en-US" altLang="zh-TW" dirty="0" smtClean="0">
                <a:latin typeface="Maiandra GD" panose="020E0502030308020204" pitchFamily="34" charset="0"/>
              </a:rPr>
              <a:t>r = 20/40/60 km</a:t>
            </a:r>
            <a:endParaRPr lang="zh-TW" altLang="en-US" dirty="0">
              <a:latin typeface="Maiandra GD" panose="020E0502030308020204" pitchFamily="34" charset="0"/>
            </a:endParaRPr>
          </a:p>
        </p:txBody>
      </p:sp>
    </p:spTree>
    <p:extLst>
      <p:ext uri="{BB962C8B-B14F-4D97-AF65-F5344CB8AC3E}">
        <p14:creationId xmlns:p14="http://schemas.microsoft.com/office/powerpoint/2010/main" val="1465320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281771" y="703220"/>
            <a:ext cx="6289012" cy="6121790"/>
          </a:xfrm>
          <a:prstGeom prst="rect">
            <a:avLst/>
          </a:prstGeom>
        </p:spPr>
      </p:pic>
      <p:sp>
        <p:nvSpPr>
          <p:cNvPr id="3" name="文字方塊 2"/>
          <p:cNvSpPr txBox="1"/>
          <p:nvPr/>
        </p:nvSpPr>
        <p:spPr>
          <a:xfrm>
            <a:off x="180000" y="180000"/>
            <a:ext cx="6147837" cy="523220"/>
          </a:xfrm>
          <a:prstGeom prst="rect">
            <a:avLst/>
          </a:prstGeom>
          <a:noFill/>
        </p:spPr>
        <p:txBody>
          <a:bodyPr wrap="none" rtlCol="0">
            <a:spAutoFit/>
          </a:bodyPr>
          <a:lstStyle/>
          <a:p>
            <a:r>
              <a:rPr lang="en-US" altLang="zh-TW" sz="2800" dirty="0" smtClean="0">
                <a:latin typeface="Maiandra GD" panose="020E0502030308020204" pitchFamily="34" charset="0"/>
              </a:rPr>
              <a:t>Thermodynamic structure prior to SEF</a:t>
            </a:r>
            <a:endParaRPr lang="zh-TW" altLang="en-US" sz="2800" dirty="0">
              <a:latin typeface="Maiandra GD" panose="020E0502030308020204" pitchFamily="34" charset="0"/>
            </a:endParaRPr>
          </a:p>
        </p:txBody>
      </p:sp>
      <mc:AlternateContent xmlns:mc="http://schemas.openxmlformats.org/markup-compatibility/2006" xmlns:a14="http://schemas.microsoft.com/office/drawing/2010/main">
        <mc:Choice Requires="a14">
          <p:sp>
            <p:nvSpPr>
              <p:cNvPr id="4" name="矩形 3"/>
              <p:cNvSpPr/>
              <p:nvPr/>
            </p:nvSpPr>
            <p:spPr>
              <a:xfrm>
                <a:off x="6480976" y="779601"/>
                <a:ext cx="5524500" cy="1200329"/>
              </a:xfrm>
              <a:prstGeom prst="rect">
                <a:avLst/>
              </a:prstGeom>
            </p:spPr>
            <p:txBody>
              <a:bodyPr wrap="square">
                <a:spAutoFit/>
              </a:bodyPr>
              <a:lstStyle/>
              <a:p>
                <a:r>
                  <a:rPr lang="en-US" altLang="zh-TW" dirty="0">
                    <a:solidFill>
                      <a:srgbClr val="000000"/>
                    </a:solidFill>
                    <a:latin typeface="Maiandra GD" panose="020E0502030308020204" pitchFamily="34" charset="0"/>
                  </a:rPr>
                  <a:t>hourly and vertically </a:t>
                </a:r>
                <a:r>
                  <a:rPr lang="en-US" altLang="zh-TW" dirty="0" smtClean="0">
                    <a:solidFill>
                      <a:srgbClr val="000000"/>
                    </a:solidFill>
                    <a:latin typeface="Maiandra GD" panose="020E0502030308020204" pitchFamily="34" charset="0"/>
                  </a:rPr>
                  <a:t>averaged</a:t>
                </a:r>
                <a:r>
                  <a:rPr lang="zh-TW" altLang="en-US" dirty="0" smtClean="0">
                    <a:solidFill>
                      <a:srgbClr val="000000"/>
                    </a:solidFill>
                    <a:latin typeface="Maiandra GD" panose="020E0502030308020204" pitchFamily="34" charset="0"/>
                  </a:rPr>
                  <a:t> </a:t>
                </a:r>
                <a14:m>
                  <m:oMath xmlns:m="http://schemas.openxmlformats.org/officeDocument/2006/math">
                    <m:sSub>
                      <m:sSubPr>
                        <m:ctrlPr>
                          <a:rPr lang="en-US" altLang="zh-TW" i="1" smtClean="0">
                            <a:solidFill>
                              <a:srgbClr val="000000"/>
                            </a:solidFill>
                            <a:latin typeface="Cambria Math" panose="02040503050406030204" pitchFamily="18" charset="0"/>
                          </a:rPr>
                        </m:ctrlPr>
                      </m:sSubPr>
                      <m:e>
                        <m:r>
                          <a:rPr lang="zh-TW" altLang="en-US" i="1" smtClean="0">
                            <a:solidFill>
                              <a:srgbClr val="000000"/>
                            </a:solidFill>
                            <a:latin typeface="Cambria Math" panose="02040503050406030204" pitchFamily="18" charset="0"/>
                          </a:rPr>
                          <m:t>𝜃</m:t>
                        </m:r>
                      </m:e>
                      <m:sub>
                        <m:r>
                          <m:rPr>
                            <m:sty m:val="p"/>
                          </m:rPr>
                          <a:rPr lang="en-US" altLang="zh-TW" i="1">
                            <a:solidFill>
                              <a:srgbClr val="000000"/>
                            </a:solidFill>
                            <a:latin typeface="Cambria Math" panose="02040503050406030204" pitchFamily="18" charset="0"/>
                          </a:rPr>
                          <m:t>E</m:t>
                        </m:r>
                      </m:sub>
                    </m:sSub>
                  </m:oMath>
                </a14:m>
                <a:r>
                  <a:rPr lang="en-US" altLang="zh-TW" dirty="0" smtClean="0">
                    <a:solidFill>
                      <a:srgbClr val="000000"/>
                    </a:solidFill>
                    <a:latin typeface="Maiandra GD" panose="020E0502030308020204" pitchFamily="34" charset="0"/>
                  </a:rPr>
                  <a:t>(z=200~850m) </a:t>
                </a:r>
              </a:p>
              <a:p>
                <a:r>
                  <a:rPr lang="en-US" altLang="zh-TW" dirty="0" smtClean="0">
                    <a:solidFill>
                      <a:srgbClr val="000000"/>
                    </a:solidFill>
                    <a:latin typeface="Maiandra GD" panose="020E0502030308020204" pitchFamily="34" charset="0"/>
                  </a:rPr>
                  <a:t>hourly </a:t>
                </a:r>
                <a:r>
                  <a:rPr lang="en-US" altLang="zh-TW" dirty="0">
                    <a:solidFill>
                      <a:srgbClr val="000000"/>
                    </a:solidFill>
                    <a:latin typeface="Maiandra GD" panose="020E0502030308020204" pitchFamily="34" charset="0"/>
                  </a:rPr>
                  <a:t>averaged </a:t>
                </a:r>
                <a:r>
                  <a:rPr lang="en-US" altLang="zh-TW" dirty="0" smtClean="0">
                    <a:solidFill>
                      <a:srgbClr val="000000"/>
                    </a:solidFill>
                    <a:latin typeface="Maiandra GD" panose="020E0502030308020204" pitchFamily="34" charset="0"/>
                  </a:rPr>
                  <a:t>w </a:t>
                </a:r>
                <a:r>
                  <a:rPr lang="en-US" altLang="zh-TW" dirty="0">
                    <a:solidFill>
                      <a:srgbClr val="000000"/>
                    </a:solidFill>
                    <a:latin typeface="Maiandra GD" panose="020E0502030308020204" pitchFamily="34" charset="0"/>
                  </a:rPr>
                  <a:t>at z = 1.5 km</a:t>
                </a:r>
                <a:r>
                  <a:rPr lang="en-US" altLang="zh-TW" dirty="0">
                    <a:latin typeface="Maiandra GD" panose="020E0502030308020204" pitchFamily="34" charset="0"/>
                  </a:rPr>
                  <a:t> </a:t>
                </a:r>
                <a:endParaRPr lang="en-US" altLang="zh-TW" dirty="0" smtClean="0">
                  <a:latin typeface="Maiandra GD" panose="020E0502030308020204" pitchFamily="34" charset="0"/>
                </a:endParaRPr>
              </a:p>
              <a:p>
                <a:endParaRPr lang="en-US" altLang="zh-TW" dirty="0">
                  <a:latin typeface="Maiandra GD" panose="020E0502030308020204" pitchFamily="34" charset="0"/>
                </a:endParaRPr>
              </a:p>
              <a:p>
                <a:r>
                  <a:rPr lang="en-US" altLang="zh-TW" dirty="0" smtClean="0">
                    <a:latin typeface="Maiandra GD" panose="020E0502030308020204" pitchFamily="34" charset="0"/>
                  </a:rPr>
                  <a:t>High </a:t>
                </a:r>
                <a14:m>
                  <m:oMath xmlns:m="http://schemas.openxmlformats.org/officeDocument/2006/math">
                    <m:sSub>
                      <m:sSubPr>
                        <m:ctrlPr>
                          <a:rPr lang="en-US" altLang="zh-TW" i="1">
                            <a:solidFill>
                              <a:srgbClr val="000000"/>
                            </a:solidFill>
                            <a:latin typeface="Cambria Math" panose="02040503050406030204" pitchFamily="18" charset="0"/>
                          </a:rPr>
                        </m:ctrlPr>
                      </m:sSubPr>
                      <m:e>
                        <m:r>
                          <a:rPr lang="zh-TW" altLang="en-US" i="1">
                            <a:solidFill>
                              <a:srgbClr val="000000"/>
                            </a:solidFill>
                            <a:latin typeface="Cambria Math" panose="02040503050406030204" pitchFamily="18" charset="0"/>
                          </a:rPr>
                          <m:t>𝜃</m:t>
                        </m:r>
                      </m:e>
                      <m:sub>
                        <m:r>
                          <m:rPr>
                            <m:sty m:val="p"/>
                          </m:rPr>
                          <a:rPr lang="en-US" altLang="zh-TW" i="1">
                            <a:solidFill>
                              <a:srgbClr val="000000"/>
                            </a:solidFill>
                            <a:latin typeface="Cambria Math" panose="02040503050406030204" pitchFamily="18" charset="0"/>
                          </a:rPr>
                          <m:t>E</m:t>
                        </m:r>
                      </m:sub>
                    </m:sSub>
                  </m:oMath>
                </a14:m>
                <a:r>
                  <a:rPr lang="en-US" altLang="zh-TW" dirty="0" smtClean="0">
                    <a:latin typeface="Maiandra GD" panose="020E0502030308020204" pitchFamily="34" charset="0"/>
                  </a:rPr>
                  <a:t> area </a:t>
                </a:r>
                <a:r>
                  <a:rPr lang="zh-TW" altLang="en-US" dirty="0" smtClean="0">
                    <a:latin typeface="Maiandra GD" panose="020E0502030308020204" pitchFamily="34" charset="0"/>
                  </a:rPr>
                  <a:t>→ </a:t>
                </a:r>
                <a:r>
                  <a:rPr lang="en-US" altLang="zh-TW" dirty="0" smtClean="0">
                    <a:latin typeface="Maiandra GD" panose="020E0502030308020204" pitchFamily="34" charset="0"/>
                  </a:rPr>
                  <a:t>Moisture envelope</a:t>
                </a:r>
                <a:endParaRPr lang="zh-TW" altLang="en-US" dirty="0">
                  <a:latin typeface="Maiandra GD" panose="020E0502030308020204" pitchFamily="34"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6480976" y="779601"/>
                <a:ext cx="5524500" cy="1200329"/>
              </a:xfrm>
              <a:prstGeom prst="rect">
                <a:avLst/>
              </a:prstGeom>
              <a:blipFill>
                <a:blip r:embed="rId4"/>
                <a:stretch>
                  <a:fillRect l="-883" t="-3046" b="-710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6862590" y="2517712"/>
                <a:ext cx="2082430" cy="369332"/>
              </a:xfrm>
              <a:prstGeom prst="rect">
                <a:avLst/>
              </a:prstGeom>
            </p:spPr>
            <p:txBody>
              <a:bodyPr wrap="none">
                <a:spAutoFit/>
              </a:bodyPr>
              <a:lstStyle/>
              <a:p>
                <a:r>
                  <a:rPr lang="en-US" altLang="zh-TW" dirty="0" smtClean="0">
                    <a:solidFill>
                      <a:srgbClr val="000000"/>
                    </a:solidFill>
                    <a:latin typeface="Maiandra GD" panose="020E0502030308020204" pitchFamily="34" charset="0"/>
                  </a:rPr>
                  <a:t>Sector averaged</a:t>
                </a:r>
                <a:r>
                  <a:rPr lang="zh-TW" altLang="en-US" dirty="0" smtClean="0">
                    <a:solidFill>
                      <a:srgbClr val="000000"/>
                    </a:solidFill>
                    <a:latin typeface="Maiandra GD" panose="020E0502030308020204" pitchFamily="34" charset="0"/>
                  </a:rPr>
                  <a:t> </a:t>
                </a:r>
                <a14:m>
                  <m:oMath xmlns:m="http://schemas.openxmlformats.org/officeDocument/2006/math">
                    <m:sSub>
                      <m:sSubPr>
                        <m:ctrlPr>
                          <a:rPr lang="en-US" altLang="zh-TW" i="1">
                            <a:solidFill>
                              <a:srgbClr val="000000"/>
                            </a:solidFill>
                            <a:latin typeface="Cambria Math" panose="02040503050406030204" pitchFamily="18" charset="0"/>
                          </a:rPr>
                        </m:ctrlPr>
                      </m:sSubPr>
                      <m:e>
                        <m:r>
                          <a:rPr lang="zh-TW" altLang="en-US" i="1">
                            <a:solidFill>
                              <a:srgbClr val="000000"/>
                            </a:solidFill>
                            <a:latin typeface="Cambria Math" panose="02040503050406030204" pitchFamily="18" charset="0"/>
                          </a:rPr>
                          <m:t>𝜃</m:t>
                        </m:r>
                      </m:e>
                      <m:sub>
                        <m:r>
                          <m:rPr>
                            <m:sty m:val="p"/>
                          </m:rPr>
                          <a:rPr lang="en-US" altLang="zh-TW" i="1">
                            <a:solidFill>
                              <a:srgbClr val="000000"/>
                            </a:solidFill>
                            <a:latin typeface="Cambria Math" panose="02040503050406030204" pitchFamily="18" charset="0"/>
                          </a:rPr>
                          <m:t>E</m:t>
                        </m:r>
                      </m:sub>
                    </m:sSub>
                  </m:oMath>
                </a14:m>
                <a:endParaRPr lang="zh-TW" altLang="en-US" dirty="0"/>
              </a:p>
            </p:txBody>
          </p:sp>
        </mc:Choice>
        <mc:Fallback xmlns="">
          <p:sp>
            <p:nvSpPr>
              <p:cNvPr id="5" name="矩形 4"/>
              <p:cNvSpPr>
                <a:spLocks noRot="1" noChangeAspect="1" noMove="1" noResize="1" noEditPoints="1" noAdjustHandles="1" noChangeArrowheads="1" noChangeShapeType="1" noTextEdit="1"/>
              </p:cNvSpPr>
              <p:nvPr/>
            </p:nvSpPr>
            <p:spPr>
              <a:xfrm>
                <a:off x="6862590" y="2517712"/>
                <a:ext cx="2082430" cy="369332"/>
              </a:xfrm>
              <a:prstGeom prst="rect">
                <a:avLst/>
              </a:prstGeom>
              <a:blipFill>
                <a:blip r:embed="rId5"/>
                <a:stretch>
                  <a:fillRect l="-2639" t="-9836" b="-2295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6862590" y="4033138"/>
                <a:ext cx="2578526" cy="369332"/>
              </a:xfrm>
              <a:prstGeom prst="rect">
                <a:avLst/>
              </a:prstGeom>
            </p:spPr>
            <p:txBody>
              <a:bodyPr wrap="none">
                <a:spAutoFit/>
              </a:bodyPr>
              <a:lstStyle/>
              <a:p>
                <a:r>
                  <a:rPr lang="en-US" altLang="zh-TW" dirty="0" smtClean="0">
                    <a:solidFill>
                      <a:srgbClr val="000000"/>
                    </a:solidFill>
                    <a:latin typeface="Maiandra GD" panose="020E0502030308020204" pitchFamily="34" charset="0"/>
                  </a:rPr>
                  <a:t>Sector averaged</a:t>
                </a:r>
                <a:r>
                  <a:rPr lang="zh-TW" altLang="en-US" dirty="0" smtClean="0">
                    <a:solidFill>
                      <a:srgbClr val="000000"/>
                    </a:solidFill>
                    <a:latin typeface="Maiandra GD" panose="020E0502030308020204" pitchFamily="34" charset="0"/>
                  </a:rPr>
                  <a:t> </a:t>
                </a:r>
                <a14:m>
                  <m:oMath xmlns:m="http://schemas.openxmlformats.org/officeDocument/2006/math">
                    <m:sSub>
                      <m:sSubPr>
                        <m:ctrlPr>
                          <a:rPr lang="en-US" altLang="zh-TW" i="1">
                            <a:solidFill>
                              <a:srgbClr val="000000"/>
                            </a:solidFill>
                            <a:latin typeface="Cambria Math" panose="02040503050406030204" pitchFamily="18" charset="0"/>
                          </a:rPr>
                        </m:ctrlPr>
                      </m:sSubPr>
                      <m:e>
                        <m:r>
                          <a:rPr lang="en-US" altLang="zh-TW" b="0" i="1" smtClean="0">
                            <a:solidFill>
                              <a:srgbClr val="000000"/>
                            </a:solidFill>
                            <a:latin typeface="Cambria Math" panose="02040503050406030204" pitchFamily="18" charset="0"/>
                          </a:rPr>
                          <m:t>𝑑</m:t>
                        </m:r>
                        <m:r>
                          <a:rPr lang="zh-TW" altLang="en-US" i="1">
                            <a:solidFill>
                              <a:srgbClr val="000000"/>
                            </a:solidFill>
                            <a:latin typeface="Cambria Math" panose="02040503050406030204" pitchFamily="18" charset="0"/>
                          </a:rPr>
                          <m:t>𝜃</m:t>
                        </m:r>
                      </m:e>
                      <m:sub>
                        <m:r>
                          <m:rPr>
                            <m:sty m:val="p"/>
                          </m:rPr>
                          <a:rPr lang="en-US" altLang="zh-TW" i="1">
                            <a:solidFill>
                              <a:srgbClr val="000000"/>
                            </a:solidFill>
                            <a:latin typeface="Cambria Math" panose="02040503050406030204" pitchFamily="18" charset="0"/>
                          </a:rPr>
                          <m:t>E</m:t>
                        </m:r>
                      </m:sub>
                    </m:sSub>
                    <m:r>
                      <a:rPr lang="en-US" altLang="zh-TW" b="0" i="1" smtClean="0">
                        <a:solidFill>
                          <a:srgbClr val="000000"/>
                        </a:solidFill>
                        <a:latin typeface="Cambria Math" panose="02040503050406030204" pitchFamily="18" charset="0"/>
                      </a:rPr>
                      <m:t>/</m:t>
                    </m:r>
                    <m:r>
                      <a:rPr lang="en-US" altLang="zh-TW" b="0" i="1" smtClean="0">
                        <a:solidFill>
                          <a:srgbClr val="000000"/>
                        </a:solidFill>
                        <a:latin typeface="Cambria Math" panose="02040503050406030204" pitchFamily="18" charset="0"/>
                      </a:rPr>
                      <m:t>𝑑𝑧</m:t>
                    </m:r>
                  </m:oMath>
                </a14:m>
                <a:endParaRPr lang="zh-TW" altLang="en-US" dirty="0"/>
              </a:p>
            </p:txBody>
          </p:sp>
        </mc:Choice>
        <mc:Fallback xmlns="">
          <p:sp>
            <p:nvSpPr>
              <p:cNvPr id="6" name="矩形 5"/>
              <p:cNvSpPr>
                <a:spLocks noRot="1" noChangeAspect="1" noMove="1" noResize="1" noEditPoints="1" noAdjustHandles="1" noChangeArrowheads="1" noChangeShapeType="1" noTextEdit="1"/>
              </p:cNvSpPr>
              <p:nvPr/>
            </p:nvSpPr>
            <p:spPr>
              <a:xfrm>
                <a:off x="6862590" y="4033138"/>
                <a:ext cx="2578526" cy="369332"/>
              </a:xfrm>
              <a:prstGeom prst="rect">
                <a:avLst/>
              </a:prstGeom>
              <a:blipFill>
                <a:blip r:embed="rId6"/>
                <a:stretch>
                  <a:fillRect l="-2128" t="-11667" b="-25000"/>
                </a:stretch>
              </a:blipFill>
            </p:spPr>
            <p:txBody>
              <a:bodyPr/>
              <a:lstStyle/>
              <a:p>
                <a:r>
                  <a:rPr lang="zh-TW" altLang="en-US">
                    <a:noFill/>
                  </a:rPr>
                  <a:t> </a:t>
                </a:r>
              </a:p>
            </p:txBody>
          </p:sp>
        </mc:Fallback>
      </mc:AlternateContent>
      <p:sp>
        <p:nvSpPr>
          <p:cNvPr id="7" name="矩形 6"/>
          <p:cNvSpPr/>
          <p:nvPr/>
        </p:nvSpPr>
        <p:spPr>
          <a:xfrm>
            <a:off x="6862590" y="5470462"/>
            <a:ext cx="2173993" cy="369332"/>
          </a:xfrm>
          <a:prstGeom prst="rect">
            <a:avLst/>
          </a:prstGeom>
        </p:spPr>
        <p:txBody>
          <a:bodyPr wrap="none">
            <a:spAutoFit/>
          </a:bodyPr>
          <a:lstStyle/>
          <a:p>
            <a:r>
              <a:rPr lang="en-US" altLang="zh-TW" dirty="0" smtClean="0">
                <a:solidFill>
                  <a:srgbClr val="000000"/>
                </a:solidFill>
                <a:latin typeface="Maiandra GD" panose="020E0502030308020204" pitchFamily="34" charset="0"/>
              </a:rPr>
              <a:t>Sector averaged</a:t>
            </a:r>
            <a:r>
              <a:rPr lang="zh-TW" altLang="en-US" dirty="0" smtClean="0">
                <a:solidFill>
                  <a:srgbClr val="000000"/>
                </a:solidFill>
                <a:latin typeface="Maiandra GD" panose="020E0502030308020204" pitchFamily="34" charset="0"/>
              </a:rPr>
              <a:t> </a:t>
            </a:r>
            <a:r>
              <a:rPr lang="en-US" altLang="zh-TW" dirty="0" smtClean="0">
                <a:solidFill>
                  <a:srgbClr val="000000"/>
                </a:solidFill>
                <a:latin typeface="Maiandra GD" panose="020E0502030308020204" pitchFamily="34" charset="0"/>
              </a:rPr>
              <a:t>RH</a:t>
            </a:r>
            <a:endParaRPr lang="zh-TW" altLang="en-US" dirty="0"/>
          </a:p>
        </p:txBody>
      </p:sp>
    </p:spTree>
    <p:extLst>
      <p:ext uri="{BB962C8B-B14F-4D97-AF65-F5344CB8AC3E}">
        <p14:creationId xmlns:p14="http://schemas.microsoft.com/office/powerpoint/2010/main" val="4253220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a:srcRect r="11402" b="50978"/>
          <a:stretch/>
        </p:blipFill>
        <p:spPr>
          <a:xfrm>
            <a:off x="327142" y="2751364"/>
            <a:ext cx="5404186" cy="3600451"/>
          </a:xfrm>
          <a:prstGeom prst="rect">
            <a:avLst/>
          </a:prstGeom>
        </p:spPr>
      </p:pic>
      <p:pic>
        <p:nvPicPr>
          <p:cNvPr id="3" name="圖片 2"/>
          <p:cNvPicPr>
            <a:picLocks noChangeAspect="1"/>
          </p:cNvPicPr>
          <p:nvPr/>
        </p:nvPicPr>
        <p:blipFill rotWithShape="1">
          <a:blip r:embed="rId3"/>
          <a:srcRect t="48742" r="11259"/>
          <a:stretch/>
        </p:blipFill>
        <p:spPr>
          <a:xfrm>
            <a:off x="5731328" y="2751364"/>
            <a:ext cx="5414424" cy="3765735"/>
          </a:xfrm>
          <a:prstGeom prst="rect">
            <a:avLst/>
          </a:prstGeom>
        </p:spPr>
      </p:pic>
      <p:pic>
        <p:nvPicPr>
          <p:cNvPr id="4" name="圖片 3"/>
          <p:cNvPicPr>
            <a:picLocks noChangeAspect="1"/>
          </p:cNvPicPr>
          <p:nvPr/>
        </p:nvPicPr>
        <p:blipFill rotWithShape="1">
          <a:blip r:embed="rId3"/>
          <a:srcRect l="88372" t="6780" b="13647"/>
          <a:stretch/>
        </p:blipFill>
        <p:spPr>
          <a:xfrm>
            <a:off x="11323864" y="1894112"/>
            <a:ext cx="561782" cy="4629150"/>
          </a:xfrm>
          <a:prstGeom prst="rect">
            <a:avLst/>
          </a:prstGeom>
        </p:spPr>
      </p:pic>
      <p:sp>
        <p:nvSpPr>
          <p:cNvPr id="5" name="文字方塊 4"/>
          <p:cNvSpPr txBox="1"/>
          <p:nvPr/>
        </p:nvSpPr>
        <p:spPr>
          <a:xfrm>
            <a:off x="180000" y="180000"/>
            <a:ext cx="6865982" cy="523220"/>
          </a:xfrm>
          <a:prstGeom prst="rect">
            <a:avLst/>
          </a:prstGeom>
          <a:noFill/>
        </p:spPr>
        <p:txBody>
          <a:bodyPr wrap="none" rtlCol="0">
            <a:spAutoFit/>
          </a:bodyPr>
          <a:lstStyle/>
          <a:p>
            <a:r>
              <a:rPr lang="en-US" altLang="zh-TW" sz="2800" dirty="0" smtClean="0">
                <a:latin typeface="Maiandra GD" panose="020E0502030308020204" pitchFamily="34" charset="0"/>
              </a:rPr>
              <a:t>A</a:t>
            </a:r>
            <a:r>
              <a:rPr lang="zh-TW" altLang="en-US" sz="2800" dirty="0" smtClean="0">
                <a:latin typeface="Maiandra GD" panose="020E0502030308020204" pitchFamily="34" charset="0"/>
              </a:rPr>
              <a:t> </a:t>
            </a:r>
            <a:r>
              <a:rPr lang="en-US" altLang="zh-TW" sz="2800" dirty="0" smtClean="0">
                <a:latin typeface="Maiandra GD" panose="020E0502030308020204" pitchFamily="34" charset="0"/>
              </a:rPr>
              <a:t>moist instability budget at hours 19 &amp;</a:t>
            </a:r>
            <a:r>
              <a:rPr lang="zh-TW" altLang="en-US" sz="2800" dirty="0" smtClean="0">
                <a:latin typeface="Maiandra GD" panose="020E0502030308020204" pitchFamily="34" charset="0"/>
              </a:rPr>
              <a:t> </a:t>
            </a:r>
            <a:r>
              <a:rPr lang="en-US" altLang="zh-TW" sz="2800" dirty="0" smtClean="0">
                <a:latin typeface="Maiandra GD" panose="020E0502030308020204" pitchFamily="34" charset="0"/>
              </a:rPr>
              <a:t>20</a:t>
            </a:r>
            <a:endParaRPr lang="zh-TW" altLang="en-US" sz="2800" dirty="0">
              <a:latin typeface="Maiandra GD" panose="020E0502030308020204" pitchFamily="34" charset="0"/>
            </a:endParaRPr>
          </a:p>
        </p:txBody>
      </p:sp>
      <mc:AlternateContent xmlns:mc="http://schemas.openxmlformats.org/markup-compatibility/2006" xmlns:a14="http://schemas.microsoft.com/office/drawing/2010/main">
        <mc:Choice Requires="a14">
          <p:sp>
            <p:nvSpPr>
              <p:cNvPr id="6" name="文字方塊 5"/>
              <p:cNvSpPr txBox="1"/>
              <p:nvPr/>
            </p:nvSpPr>
            <p:spPr>
              <a:xfrm>
                <a:off x="3558543" y="1393144"/>
                <a:ext cx="5074915"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r>
                            <a:rPr lang="en-US" altLang="zh-TW" i="1" smtClean="0">
                              <a:latin typeface="Cambria Math" panose="02040503050406030204" pitchFamily="18" charset="0"/>
                            </a:rPr>
                            <m:t>𝜕</m:t>
                          </m:r>
                        </m:num>
                        <m:den>
                          <m:r>
                            <a:rPr lang="en-US" altLang="zh-TW" i="1" smtClean="0">
                              <a:latin typeface="Cambria Math" panose="02040503050406030204" pitchFamily="18" charset="0"/>
                            </a:rPr>
                            <m:t>𝜕</m:t>
                          </m:r>
                          <m:r>
                            <a:rPr lang="en-US" altLang="zh-TW" b="0" i="1" smtClean="0">
                              <a:latin typeface="Cambria Math" panose="02040503050406030204" pitchFamily="18" charset="0"/>
                            </a:rPr>
                            <m:t>𝑡</m:t>
                          </m:r>
                        </m:den>
                      </m:f>
                      <m:d>
                        <m:dPr>
                          <m:ctrlPr>
                            <a:rPr lang="en-US" altLang="zh-TW" i="1" smtClean="0">
                              <a:latin typeface="Cambria Math" panose="02040503050406030204" pitchFamily="18" charset="0"/>
                            </a:rPr>
                          </m:ctrlPr>
                        </m:dPr>
                        <m:e>
                          <m:f>
                            <m:fPr>
                              <m:ctrlPr>
                                <a:rPr lang="en-US" altLang="zh-TW" i="1" smtClean="0">
                                  <a:latin typeface="Cambria Math" panose="02040503050406030204" pitchFamily="18" charset="0"/>
                                </a:rPr>
                              </m:ctrlPr>
                            </m:fPr>
                            <m:num>
                              <m:r>
                                <a:rPr lang="en-US" altLang="zh-TW" i="1" smtClean="0">
                                  <a:latin typeface="Cambria Math" panose="02040503050406030204" pitchFamily="18" charset="0"/>
                                </a:rPr>
                                <m:t>𝜕</m:t>
                              </m:r>
                              <m:sSub>
                                <m:sSubPr>
                                  <m:ctrlPr>
                                    <a:rPr lang="en-US" altLang="zh-TW" i="1" smtClean="0">
                                      <a:latin typeface="Cambria Math" panose="02040503050406030204" pitchFamily="18" charset="0"/>
                                    </a:rPr>
                                  </m:ctrlPr>
                                </m:sSubPr>
                                <m:e>
                                  <m:r>
                                    <a:rPr lang="zh-TW" altLang="en-US" i="1" smtClean="0">
                                      <a:latin typeface="Cambria Math" panose="02040503050406030204" pitchFamily="18" charset="0"/>
                                    </a:rPr>
                                    <m:t>𝜃</m:t>
                                  </m:r>
                                </m:e>
                                <m:sub>
                                  <m:r>
                                    <a:rPr lang="en-US" altLang="zh-TW" b="0" i="1" smtClean="0">
                                      <a:latin typeface="Cambria Math" panose="02040503050406030204" pitchFamily="18" charset="0"/>
                                    </a:rPr>
                                    <m:t>𝐸</m:t>
                                  </m:r>
                                </m:sub>
                              </m:sSub>
                            </m:num>
                            <m:den>
                              <m:r>
                                <a:rPr lang="en-US" altLang="zh-TW" i="1" smtClean="0">
                                  <a:latin typeface="Cambria Math" panose="02040503050406030204" pitchFamily="18" charset="0"/>
                                </a:rPr>
                                <m:t>𝜕</m:t>
                              </m:r>
                              <m:r>
                                <a:rPr lang="en-US" altLang="zh-TW" b="0" i="1" smtClean="0">
                                  <a:latin typeface="Cambria Math" panose="02040503050406030204" pitchFamily="18" charset="0"/>
                                </a:rPr>
                                <m:t>𝑧</m:t>
                              </m:r>
                            </m:den>
                          </m:f>
                        </m:e>
                      </m:d>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m:t>
                          </m:r>
                        </m:num>
                        <m:den>
                          <m:r>
                            <a:rPr lang="en-US" altLang="zh-TW" b="0" i="1" smtClean="0">
                              <a:latin typeface="Cambria Math" panose="02040503050406030204" pitchFamily="18" charset="0"/>
                            </a:rPr>
                            <m:t>𝜕</m:t>
                          </m:r>
                          <m:r>
                            <a:rPr lang="en-US" altLang="zh-TW" b="0" i="1" smtClean="0">
                              <a:latin typeface="Cambria Math" panose="02040503050406030204" pitchFamily="18" charset="0"/>
                            </a:rPr>
                            <m:t>𝑧</m:t>
                          </m:r>
                        </m:den>
                      </m:f>
                      <m:d>
                        <m:dPr>
                          <m:ctrlPr>
                            <a:rPr lang="en-US" altLang="zh-TW" b="0" i="1" smtClean="0">
                              <a:latin typeface="Cambria Math" panose="02040503050406030204" pitchFamily="18" charset="0"/>
                            </a:rPr>
                          </m:ctrlPr>
                        </m:dPr>
                        <m:e>
                          <m:acc>
                            <m:accPr>
                              <m:chr m:val="⃑"/>
                              <m:ctrlPr>
                                <a:rPr lang="en-US" altLang="zh-TW" b="0" i="1" smtClean="0">
                                  <a:latin typeface="Cambria Math" panose="02040503050406030204" pitchFamily="18" charset="0"/>
                                </a:rPr>
                              </m:ctrlPr>
                            </m:accPr>
                            <m:e>
                              <m:r>
                                <a:rPr lang="en-US" altLang="zh-TW" b="0" i="1" smtClean="0">
                                  <a:latin typeface="Cambria Math" panose="02040503050406030204" pitchFamily="18" charset="0"/>
                                </a:rPr>
                                <m:t>𝑉</m:t>
                              </m:r>
                            </m:e>
                          </m:acc>
                          <m:r>
                            <a:rPr lang="en-US" altLang="zh-TW" i="1" smtClean="0">
                              <a:latin typeface="Cambria Math" panose="02040503050406030204" pitchFamily="18" charset="0"/>
                              <a:ea typeface="Cambria Math" panose="02040503050406030204" pitchFamily="18" charset="0"/>
                            </a:rPr>
                            <m:t>∙</m:t>
                          </m:r>
                          <m:sSub>
                            <m:sSubPr>
                              <m:ctrlPr>
                                <a:rPr lang="en-US" altLang="zh-TW" i="1" smtClean="0">
                                  <a:latin typeface="Cambria Math" panose="02040503050406030204" pitchFamily="18" charset="0"/>
                                  <a:ea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m:t>
                              </m:r>
                            </m:e>
                            <m:sub>
                              <m:r>
                                <a:rPr lang="en-US" altLang="zh-TW" b="0" i="1" smtClean="0">
                                  <a:latin typeface="Cambria Math" panose="02040503050406030204" pitchFamily="18" charset="0"/>
                                  <a:ea typeface="Cambria Math" panose="02040503050406030204" pitchFamily="18" charset="0"/>
                                </a:rPr>
                                <m:t>𝐻</m:t>
                              </m:r>
                            </m:sub>
                          </m:sSub>
                          <m:sSub>
                            <m:sSubPr>
                              <m:ctrlPr>
                                <a:rPr lang="en-US" altLang="zh-TW" i="1" smtClean="0">
                                  <a:latin typeface="Cambria Math" panose="02040503050406030204" pitchFamily="18" charset="0"/>
                                  <a:ea typeface="Cambria Math" panose="02040503050406030204" pitchFamily="18" charset="0"/>
                                </a:rPr>
                              </m:ctrlPr>
                            </m:sSubPr>
                            <m:e>
                              <m:r>
                                <a:rPr lang="zh-TW" altLang="en-US" i="1" smtClean="0">
                                  <a:latin typeface="Cambria Math" panose="02040503050406030204" pitchFamily="18" charset="0"/>
                                  <a:ea typeface="Cambria Math" panose="02040503050406030204" pitchFamily="18" charset="0"/>
                                </a:rPr>
                                <m:t>𝜃</m:t>
                              </m:r>
                            </m:e>
                            <m:sub>
                              <m:r>
                                <a:rPr lang="en-US" altLang="zh-TW" b="0" i="1" smtClean="0">
                                  <a:latin typeface="Cambria Math" panose="02040503050406030204" pitchFamily="18" charset="0"/>
                                  <a:ea typeface="Cambria Math" panose="02040503050406030204" pitchFamily="18" charset="0"/>
                                </a:rPr>
                                <m:t>𝐸</m:t>
                              </m:r>
                            </m:sub>
                          </m:sSub>
                        </m:e>
                      </m:d>
                      <m:r>
                        <a:rPr lang="en-US" altLang="zh-TW" b="0"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m:t>
                          </m:r>
                        </m:num>
                        <m:den>
                          <m:r>
                            <a:rPr lang="en-US" altLang="zh-TW" i="1">
                              <a:latin typeface="Cambria Math" panose="02040503050406030204" pitchFamily="18" charset="0"/>
                            </a:rPr>
                            <m:t>𝜕</m:t>
                          </m:r>
                          <m:r>
                            <a:rPr lang="en-US" altLang="zh-TW" i="1">
                              <a:latin typeface="Cambria Math" panose="02040503050406030204" pitchFamily="18" charset="0"/>
                            </a:rPr>
                            <m:t>𝑧</m:t>
                          </m:r>
                        </m:den>
                      </m:f>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𝑤</m:t>
                          </m:r>
                          <m:f>
                            <m:fPr>
                              <m:ctrlPr>
                                <a:rPr lang="en-US" altLang="zh-TW" i="1">
                                  <a:latin typeface="Cambria Math" panose="02040503050406030204" pitchFamily="18" charset="0"/>
                                </a:rPr>
                              </m:ctrlPr>
                            </m:fPr>
                            <m:num>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zh-TW" altLang="en-US" i="1">
                                      <a:latin typeface="Cambria Math" panose="02040503050406030204" pitchFamily="18" charset="0"/>
                                    </a:rPr>
                                    <m:t>𝜃</m:t>
                                  </m:r>
                                </m:e>
                                <m:sub>
                                  <m:r>
                                    <a:rPr lang="en-US" altLang="zh-TW" i="1">
                                      <a:latin typeface="Cambria Math" panose="02040503050406030204" pitchFamily="18" charset="0"/>
                                    </a:rPr>
                                    <m:t>𝐸</m:t>
                                  </m:r>
                                </m:sub>
                              </m:sSub>
                            </m:num>
                            <m:den>
                              <m:r>
                                <a:rPr lang="en-US" altLang="zh-TW" i="1">
                                  <a:latin typeface="Cambria Math" panose="02040503050406030204" pitchFamily="18" charset="0"/>
                                </a:rPr>
                                <m:t>𝜕</m:t>
                              </m:r>
                              <m:r>
                                <a:rPr lang="en-US" altLang="zh-TW" i="1">
                                  <a:latin typeface="Cambria Math" panose="02040503050406030204" pitchFamily="18" charset="0"/>
                                </a:rPr>
                                <m:t>𝑧</m:t>
                              </m:r>
                            </m:den>
                          </m:f>
                        </m:e>
                      </m:d>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𝐹</m:t>
                              </m:r>
                            </m:e>
                            <m:sub>
                              <m:sSub>
                                <m:sSubPr>
                                  <m:ctrlPr>
                                    <a:rPr lang="en-US" altLang="zh-TW" i="1" smtClean="0">
                                      <a:latin typeface="Cambria Math" panose="02040503050406030204" pitchFamily="18" charset="0"/>
                                    </a:rPr>
                                  </m:ctrlPr>
                                </m:sSubPr>
                                <m:e>
                                  <m:r>
                                    <a:rPr lang="zh-TW" altLang="en-US" i="1" smtClean="0">
                                      <a:latin typeface="Cambria Math" panose="02040503050406030204" pitchFamily="18" charset="0"/>
                                    </a:rPr>
                                    <m:t>𝜃</m:t>
                                  </m:r>
                                </m:e>
                                <m:sub>
                                  <m:r>
                                    <a:rPr lang="en-US" altLang="zh-TW" b="0" i="1" smtClean="0">
                                      <a:latin typeface="Cambria Math" panose="02040503050406030204" pitchFamily="18" charset="0"/>
                                    </a:rPr>
                                    <m:t>𝐸</m:t>
                                  </m:r>
                                </m:sub>
                              </m:sSub>
                            </m:sub>
                          </m:sSub>
                        </m:num>
                        <m:den>
                          <m:r>
                            <a:rPr lang="en-US" altLang="zh-TW" i="1">
                              <a:latin typeface="Cambria Math" panose="02040503050406030204" pitchFamily="18" charset="0"/>
                            </a:rPr>
                            <m:t>𝜕</m:t>
                          </m:r>
                          <m:r>
                            <a:rPr lang="en-US" altLang="zh-TW" i="1">
                              <a:latin typeface="Cambria Math" panose="02040503050406030204" pitchFamily="18" charset="0"/>
                            </a:rPr>
                            <m:t>𝑧</m:t>
                          </m:r>
                        </m:den>
                      </m:f>
                    </m:oMath>
                  </m:oMathPara>
                </a14:m>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3558543" y="1393144"/>
                <a:ext cx="5074915" cy="622350"/>
              </a:xfrm>
              <a:prstGeom prst="rect">
                <a:avLst/>
              </a:prstGeom>
              <a:blipFill>
                <a:blip r:embed="rId4"/>
                <a:stretch>
                  <a:fillRect/>
                </a:stretch>
              </a:blipFill>
            </p:spPr>
            <p:txBody>
              <a:bodyPr/>
              <a:lstStyle/>
              <a:p>
                <a:r>
                  <a:rPr lang="zh-TW" altLang="en-US">
                    <a:noFill/>
                  </a:rPr>
                  <a:t> </a:t>
                </a:r>
              </a:p>
            </p:txBody>
          </p:sp>
        </mc:Fallback>
      </mc:AlternateContent>
      <p:cxnSp>
        <p:nvCxnSpPr>
          <p:cNvPr id="8" name="直線接點 7"/>
          <p:cNvCxnSpPr/>
          <p:nvPr/>
        </p:nvCxnSpPr>
        <p:spPr>
          <a:xfrm>
            <a:off x="4898571" y="2106386"/>
            <a:ext cx="140425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6466114" y="2106386"/>
            <a:ext cx="1295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7985758" y="2106386"/>
            <a:ext cx="52959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文字方塊 13"/>
          <p:cNvSpPr txBox="1"/>
          <p:nvPr/>
        </p:nvSpPr>
        <p:spPr>
          <a:xfrm>
            <a:off x="6815603" y="2153316"/>
            <a:ext cx="641458" cy="369332"/>
          </a:xfrm>
          <a:prstGeom prst="rect">
            <a:avLst/>
          </a:prstGeom>
          <a:noFill/>
        </p:spPr>
        <p:txBody>
          <a:bodyPr wrap="none" rtlCol="0">
            <a:spAutoFit/>
          </a:bodyPr>
          <a:lstStyle/>
          <a:p>
            <a:r>
              <a:rPr lang="en-US" altLang="zh-TW" dirty="0" smtClean="0">
                <a:latin typeface="Maiandra GD" panose="020E0502030308020204" pitchFamily="34" charset="0"/>
              </a:rPr>
              <a:t>DVA</a:t>
            </a:r>
            <a:endParaRPr lang="zh-TW" altLang="en-US" dirty="0">
              <a:latin typeface="Maiandra GD" panose="020E0502030308020204" pitchFamily="34" charset="0"/>
            </a:endParaRPr>
          </a:p>
        </p:txBody>
      </p:sp>
      <p:sp>
        <p:nvSpPr>
          <p:cNvPr id="15" name="文字方塊 14"/>
          <p:cNvSpPr txBox="1"/>
          <p:nvPr/>
        </p:nvSpPr>
        <p:spPr>
          <a:xfrm>
            <a:off x="5298373" y="2153316"/>
            <a:ext cx="689612" cy="369332"/>
          </a:xfrm>
          <a:prstGeom prst="rect">
            <a:avLst/>
          </a:prstGeom>
          <a:noFill/>
        </p:spPr>
        <p:txBody>
          <a:bodyPr wrap="none" rtlCol="0">
            <a:spAutoFit/>
          </a:bodyPr>
          <a:lstStyle/>
          <a:p>
            <a:r>
              <a:rPr lang="en-US" altLang="zh-TW" dirty="0" smtClean="0">
                <a:latin typeface="Maiandra GD" panose="020E0502030308020204" pitchFamily="34" charset="0"/>
              </a:rPr>
              <a:t>DHA</a:t>
            </a:r>
            <a:endParaRPr lang="zh-TW" altLang="en-US" dirty="0">
              <a:latin typeface="Maiandra GD" panose="020E0502030308020204" pitchFamily="34" charset="0"/>
            </a:endParaRPr>
          </a:p>
        </p:txBody>
      </p:sp>
      <p:sp>
        <p:nvSpPr>
          <p:cNvPr id="16" name="文字方塊 15"/>
          <p:cNvSpPr txBox="1"/>
          <p:nvPr/>
        </p:nvSpPr>
        <p:spPr>
          <a:xfrm>
            <a:off x="8159189" y="2153316"/>
            <a:ext cx="1760418" cy="369332"/>
          </a:xfrm>
          <a:prstGeom prst="rect">
            <a:avLst/>
          </a:prstGeom>
          <a:noFill/>
        </p:spPr>
        <p:txBody>
          <a:bodyPr wrap="none" rtlCol="0">
            <a:spAutoFit/>
          </a:bodyPr>
          <a:lstStyle/>
          <a:p>
            <a:r>
              <a:rPr lang="en-US" altLang="zh-TW" dirty="0" smtClean="0">
                <a:latin typeface="Maiandra GD" panose="020E0502030308020204" pitchFamily="34" charset="0"/>
              </a:rPr>
              <a:t>External forcing</a:t>
            </a:r>
            <a:endParaRPr lang="zh-TW" altLang="en-US" dirty="0">
              <a:latin typeface="Maiandra GD" panose="020E0502030308020204" pitchFamily="34" charset="0"/>
            </a:endParaRPr>
          </a:p>
        </p:txBody>
      </p:sp>
    </p:spTree>
    <p:extLst>
      <p:ext uri="{BB962C8B-B14F-4D97-AF65-F5344CB8AC3E}">
        <p14:creationId xmlns:p14="http://schemas.microsoft.com/office/powerpoint/2010/main" val="3013095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4867277" y="703220"/>
            <a:ext cx="7241720" cy="6028602"/>
          </a:xfrm>
          <a:prstGeom prst="rect">
            <a:avLst/>
          </a:prstGeom>
        </p:spPr>
      </p:pic>
      <p:sp>
        <p:nvSpPr>
          <p:cNvPr id="3" name="文字方塊 2"/>
          <p:cNvSpPr txBox="1"/>
          <p:nvPr/>
        </p:nvSpPr>
        <p:spPr>
          <a:xfrm>
            <a:off x="180000" y="180000"/>
            <a:ext cx="6865982" cy="523220"/>
          </a:xfrm>
          <a:prstGeom prst="rect">
            <a:avLst/>
          </a:prstGeom>
          <a:noFill/>
        </p:spPr>
        <p:txBody>
          <a:bodyPr wrap="none" rtlCol="0">
            <a:spAutoFit/>
          </a:bodyPr>
          <a:lstStyle/>
          <a:p>
            <a:r>
              <a:rPr lang="en-US" altLang="zh-TW" sz="2800" dirty="0" smtClean="0">
                <a:latin typeface="Maiandra GD" panose="020E0502030308020204" pitchFamily="34" charset="0"/>
              </a:rPr>
              <a:t>A</a:t>
            </a:r>
            <a:r>
              <a:rPr lang="zh-TW" altLang="en-US" sz="2800" dirty="0" smtClean="0">
                <a:latin typeface="Maiandra GD" panose="020E0502030308020204" pitchFamily="34" charset="0"/>
              </a:rPr>
              <a:t> </a:t>
            </a:r>
            <a:r>
              <a:rPr lang="en-US" altLang="zh-TW" sz="2800" dirty="0" smtClean="0">
                <a:latin typeface="Maiandra GD" panose="020E0502030308020204" pitchFamily="34" charset="0"/>
              </a:rPr>
              <a:t>moist instability budget at hours 19 &amp;</a:t>
            </a:r>
            <a:r>
              <a:rPr lang="zh-TW" altLang="en-US" sz="2800" dirty="0" smtClean="0">
                <a:latin typeface="Maiandra GD" panose="020E0502030308020204" pitchFamily="34" charset="0"/>
              </a:rPr>
              <a:t> </a:t>
            </a:r>
            <a:r>
              <a:rPr lang="en-US" altLang="zh-TW" sz="2800" dirty="0" smtClean="0">
                <a:solidFill>
                  <a:srgbClr val="FF0000"/>
                </a:solidFill>
                <a:latin typeface="Maiandra GD" panose="020E0502030308020204" pitchFamily="34" charset="0"/>
              </a:rPr>
              <a:t>20</a:t>
            </a:r>
            <a:endParaRPr lang="zh-TW" altLang="en-US" sz="2800" dirty="0">
              <a:solidFill>
                <a:srgbClr val="FF0000"/>
              </a:solidFill>
              <a:latin typeface="Maiandra GD" panose="020E0502030308020204" pitchFamily="34" charset="0"/>
            </a:endParaRPr>
          </a:p>
        </p:txBody>
      </p:sp>
      <mc:AlternateContent xmlns:mc="http://schemas.openxmlformats.org/markup-compatibility/2006" xmlns:a14="http://schemas.microsoft.com/office/drawing/2010/main">
        <mc:Choice Requires="a14">
          <p:sp>
            <p:nvSpPr>
              <p:cNvPr id="7" name="文字方塊 6"/>
              <p:cNvSpPr txBox="1"/>
              <p:nvPr/>
            </p:nvSpPr>
            <p:spPr>
              <a:xfrm>
                <a:off x="1089932" y="1330778"/>
                <a:ext cx="264373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𝐷𝐻𝐴</m:t>
                      </m:r>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𝐷𝐻𝐴</m:t>
                          </m:r>
                        </m:e>
                        <m:sub>
                          <m:r>
                            <a:rPr lang="en-US" altLang="zh-TW" b="0" i="1" smtClean="0">
                              <a:latin typeface="Cambria Math" panose="02040503050406030204" pitchFamily="18" charset="0"/>
                            </a:rPr>
                            <m:t>𝑎𝑧𝑖</m:t>
                          </m:r>
                        </m:sub>
                      </m:sSub>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𝐷𝐻𝐴</m:t>
                          </m:r>
                        </m:e>
                        <m:sub>
                          <m:r>
                            <a:rPr lang="en-US" altLang="zh-TW" b="0" i="1" smtClean="0">
                              <a:latin typeface="Cambria Math" panose="02040503050406030204" pitchFamily="18" charset="0"/>
                            </a:rPr>
                            <m:t>𝑟𝑎𝑑</m:t>
                          </m:r>
                        </m:sub>
                      </m:sSub>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1089932" y="1330778"/>
                <a:ext cx="2643737" cy="276999"/>
              </a:xfrm>
              <a:prstGeom prst="rect">
                <a:avLst/>
              </a:prstGeom>
              <a:blipFill>
                <a:blip r:embed="rId4"/>
                <a:stretch>
                  <a:fillRect l="-1848" r="-693" b="-17391"/>
                </a:stretch>
              </a:blipFill>
            </p:spPr>
            <p:txBody>
              <a:bodyPr/>
              <a:lstStyle/>
              <a:p>
                <a:r>
                  <a:rPr lang="zh-TW" altLang="en-US">
                    <a:noFill/>
                  </a:rPr>
                  <a:t> </a:t>
                </a:r>
              </a:p>
            </p:txBody>
          </p:sp>
        </mc:Fallback>
      </mc:AlternateContent>
      <p:sp>
        <p:nvSpPr>
          <p:cNvPr id="8" name="文字方塊 7"/>
          <p:cNvSpPr txBox="1"/>
          <p:nvPr/>
        </p:nvSpPr>
        <p:spPr>
          <a:xfrm>
            <a:off x="378147" y="2873828"/>
            <a:ext cx="4290983" cy="369332"/>
          </a:xfrm>
          <a:prstGeom prst="rect">
            <a:avLst/>
          </a:prstGeom>
          <a:noFill/>
        </p:spPr>
        <p:txBody>
          <a:bodyPr wrap="none" rtlCol="0">
            <a:spAutoFit/>
          </a:bodyPr>
          <a:lstStyle/>
          <a:p>
            <a:r>
              <a:rPr lang="en-US" altLang="zh-TW" dirty="0" smtClean="0">
                <a:latin typeface="Maiandra GD" panose="020E0502030308020204" pitchFamily="34" charset="0"/>
              </a:rPr>
              <a:t>Vertical integrated from 1 km to 3.33 km</a:t>
            </a:r>
            <a:endParaRPr lang="zh-TW" altLang="en-US" dirty="0">
              <a:latin typeface="Maiandra GD" panose="020E0502030308020204" pitchFamily="34" charset="0"/>
            </a:endParaRPr>
          </a:p>
        </p:txBody>
      </p:sp>
      <p:sp>
        <p:nvSpPr>
          <p:cNvPr id="9" name="文字方塊 8"/>
          <p:cNvSpPr txBox="1"/>
          <p:nvPr/>
        </p:nvSpPr>
        <p:spPr>
          <a:xfrm>
            <a:off x="1249136" y="4972050"/>
            <a:ext cx="2816797" cy="646331"/>
          </a:xfrm>
          <a:prstGeom prst="rect">
            <a:avLst/>
          </a:prstGeom>
          <a:noFill/>
        </p:spPr>
        <p:txBody>
          <a:bodyPr wrap="none" rtlCol="0">
            <a:spAutoFit/>
          </a:bodyPr>
          <a:lstStyle/>
          <a:p>
            <a:r>
              <a:rPr lang="en-US" altLang="zh-TW" dirty="0">
                <a:latin typeface="Maiandra GD" panose="020E0502030308020204" pitchFamily="34" charset="0"/>
              </a:rPr>
              <a:t>r</a:t>
            </a:r>
            <a:r>
              <a:rPr lang="en-US" altLang="zh-TW" dirty="0" smtClean="0">
                <a:latin typeface="Maiandra GD" panose="020E0502030308020204" pitchFamily="34" charset="0"/>
              </a:rPr>
              <a:t> &gt; 20 km</a:t>
            </a:r>
            <a:r>
              <a:rPr lang="zh-TW" altLang="en-US" dirty="0" smtClean="0">
                <a:latin typeface="Maiandra GD" panose="020E0502030308020204" pitchFamily="34" charset="0"/>
              </a:rPr>
              <a:t> </a:t>
            </a:r>
            <a:r>
              <a:rPr lang="en-US" altLang="zh-TW" dirty="0" smtClean="0">
                <a:latin typeface="Maiandra GD" panose="020E0502030308020204" pitchFamily="34" charset="0"/>
              </a:rPr>
              <a:t>&amp; w &gt; 0.4 m/s</a:t>
            </a:r>
          </a:p>
          <a:p>
            <a:r>
              <a:rPr lang="en-US" altLang="zh-TW" dirty="0" smtClean="0">
                <a:latin typeface="Maiandra GD" panose="020E0502030308020204" pitchFamily="34" charset="0"/>
              </a:rPr>
              <a:t>DHA vs w</a:t>
            </a:r>
          </a:p>
        </p:txBody>
      </p:sp>
    </p:spTree>
    <p:extLst>
      <p:ext uri="{BB962C8B-B14F-4D97-AF65-F5344CB8AC3E}">
        <p14:creationId xmlns:p14="http://schemas.microsoft.com/office/powerpoint/2010/main" val="512436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a:srcRect l="25720" r="24821" b="65389"/>
          <a:stretch/>
        </p:blipFill>
        <p:spPr>
          <a:xfrm>
            <a:off x="244857" y="1021986"/>
            <a:ext cx="3437236" cy="3207113"/>
          </a:xfrm>
          <a:prstGeom prst="rect">
            <a:avLst/>
          </a:prstGeom>
        </p:spPr>
      </p:pic>
      <p:sp>
        <p:nvSpPr>
          <p:cNvPr id="3" name="文字方塊 2"/>
          <p:cNvSpPr txBox="1"/>
          <p:nvPr/>
        </p:nvSpPr>
        <p:spPr>
          <a:xfrm>
            <a:off x="180000" y="180000"/>
            <a:ext cx="8192884" cy="523220"/>
          </a:xfrm>
          <a:prstGeom prst="rect">
            <a:avLst/>
          </a:prstGeom>
          <a:noFill/>
        </p:spPr>
        <p:txBody>
          <a:bodyPr wrap="none" rtlCol="0">
            <a:spAutoFit/>
          </a:bodyPr>
          <a:lstStyle/>
          <a:p>
            <a:r>
              <a:rPr lang="en-US" altLang="zh-TW" sz="2800" dirty="0">
                <a:latin typeface="Maiandra GD" panose="020E0502030308020204" pitchFamily="34" charset="0"/>
              </a:rPr>
              <a:t>Features responsible for the destabilization </a:t>
            </a:r>
            <a:r>
              <a:rPr lang="en-US" altLang="zh-TW" sz="2800" dirty="0" smtClean="0">
                <a:latin typeface="Maiandra GD" panose="020E0502030308020204" pitchFamily="34" charset="0"/>
              </a:rPr>
              <a:t>by</a:t>
            </a:r>
            <a:r>
              <a:rPr lang="zh-TW" altLang="en-US" sz="2800" dirty="0" smtClean="0">
                <a:latin typeface="Maiandra GD" panose="020E0502030308020204" pitchFamily="34" charset="0"/>
              </a:rPr>
              <a:t> </a:t>
            </a:r>
            <a:r>
              <a:rPr lang="en-US" altLang="zh-TW" sz="2800" dirty="0" smtClean="0">
                <a:latin typeface="Maiandra GD" panose="020E0502030308020204" pitchFamily="34" charset="0"/>
              </a:rPr>
              <a:t>DHA</a:t>
            </a:r>
            <a:endParaRPr lang="zh-TW" altLang="en-US" sz="2800" dirty="0">
              <a:latin typeface="Maiandra GD" panose="020E0502030308020204" pitchFamily="34" charset="0"/>
            </a:endParaRPr>
          </a:p>
        </p:txBody>
      </p:sp>
      <p:pic>
        <p:nvPicPr>
          <p:cNvPr id="4" name="圖片 3"/>
          <p:cNvPicPr>
            <a:picLocks noChangeAspect="1"/>
          </p:cNvPicPr>
          <p:nvPr/>
        </p:nvPicPr>
        <p:blipFill rotWithShape="1">
          <a:blip r:embed="rId3"/>
          <a:srcRect t="34340"/>
          <a:stretch/>
        </p:blipFill>
        <p:spPr>
          <a:xfrm>
            <a:off x="3739243" y="1226095"/>
            <a:ext cx="6227887" cy="5452291"/>
          </a:xfrm>
          <a:prstGeom prst="rect">
            <a:avLst/>
          </a:prstGeom>
        </p:spPr>
      </p:pic>
      <mc:AlternateContent xmlns:mc="http://schemas.openxmlformats.org/markup-compatibility/2006" xmlns:a14="http://schemas.microsoft.com/office/drawing/2010/main">
        <mc:Choice Requires="a14">
          <p:sp>
            <p:nvSpPr>
              <p:cNvPr id="5" name="文字方塊 4"/>
              <p:cNvSpPr txBox="1"/>
              <p:nvPr/>
            </p:nvSpPr>
            <p:spPr>
              <a:xfrm>
                <a:off x="10107386" y="1975757"/>
                <a:ext cx="1971630" cy="923330"/>
              </a:xfrm>
              <a:prstGeom prst="rect">
                <a:avLst/>
              </a:prstGeom>
              <a:noFill/>
            </p:spPr>
            <p:txBody>
              <a:bodyPr wrap="none" rtlCol="0">
                <a:spAutoFit/>
              </a:bodyPr>
              <a:lstStyle/>
              <a:p>
                <a:r>
                  <a:rPr lang="en-US" altLang="zh-TW" dirty="0" smtClean="0">
                    <a:latin typeface="Maiandra GD" panose="020E0502030308020204" pitchFamily="34" charset="0"/>
                  </a:rPr>
                  <a:t>Color: </a:t>
                </a:r>
                <a14:m>
                  <m:oMath xmlns:m="http://schemas.openxmlformats.org/officeDocument/2006/math">
                    <m:sSub>
                      <m:sSubPr>
                        <m:ctrlPr>
                          <a:rPr lang="en-US" altLang="zh-TW" i="1">
                            <a:latin typeface="Cambria Math" panose="02040503050406030204" pitchFamily="18" charset="0"/>
                          </a:rPr>
                        </m:ctrlPr>
                      </m:sSubPr>
                      <m:e>
                        <m:r>
                          <a:rPr lang="zh-TW" altLang="en-US" i="1">
                            <a:latin typeface="Cambria Math" panose="02040503050406030204" pitchFamily="18" charset="0"/>
                          </a:rPr>
                          <m:t>𝜃</m:t>
                        </m:r>
                      </m:e>
                      <m:sub>
                        <m:r>
                          <a:rPr lang="en-US" altLang="zh-TW" i="1">
                            <a:latin typeface="Cambria Math" panose="02040503050406030204" pitchFamily="18" charset="0"/>
                          </a:rPr>
                          <m:t>𝐸</m:t>
                        </m:r>
                      </m:sub>
                    </m:sSub>
                  </m:oMath>
                </a14:m>
                <a:endParaRPr lang="en-US" altLang="zh-TW" dirty="0" smtClean="0">
                  <a:latin typeface="Maiandra GD" panose="020E0502030308020204" pitchFamily="34" charset="0"/>
                </a:endParaRPr>
              </a:p>
              <a:p>
                <a:r>
                  <a:rPr lang="en-US" altLang="zh-TW" dirty="0" smtClean="0">
                    <a:latin typeface="Maiandra GD" panose="020E0502030308020204" pitchFamily="34" charset="0"/>
                  </a:rPr>
                  <a:t>Contour: w</a:t>
                </a:r>
              </a:p>
              <a:p>
                <a:r>
                  <a:rPr lang="en-US" altLang="zh-TW" dirty="0" smtClean="0">
                    <a:latin typeface="Maiandra GD" panose="020E0502030308020204" pitchFamily="34" charset="0"/>
                  </a:rPr>
                  <a:t>Vector: </a:t>
                </a:r>
                <a14:m>
                  <m:oMath xmlns:m="http://schemas.openxmlformats.org/officeDocument/2006/math">
                    <m:sSub>
                      <m:sSubPr>
                        <m:ctrlPr>
                          <a:rPr lang="en-US" altLang="zh-TW" i="1">
                            <a:latin typeface="Cambria Math" panose="02040503050406030204" pitchFamily="18" charset="0"/>
                          </a:rPr>
                        </m:ctrlPr>
                      </m:sSubPr>
                      <m:e>
                        <m:r>
                          <a:rPr lang="zh-TW" altLang="en-US" i="1">
                            <a:latin typeface="Cambria Math" panose="02040503050406030204" pitchFamily="18" charset="0"/>
                          </a:rPr>
                          <m:t>𝜃</m:t>
                        </m:r>
                      </m:e>
                      <m:sub>
                        <m:r>
                          <a:rPr lang="en-US" altLang="zh-TW" i="1">
                            <a:latin typeface="Cambria Math" panose="02040503050406030204" pitchFamily="18" charset="0"/>
                          </a:rPr>
                          <m:t>𝐸</m:t>
                        </m:r>
                      </m:sub>
                    </m:sSub>
                  </m:oMath>
                </a14:m>
                <a:r>
                  <a:rPr lang="en-US" altLang="zh-TW" dirty="0" smtClean="0">
                    <a:latin typeface="Maiandra GD" panose="020E0502030308020204" pitchFamily="34" charset="0"/>
                  </a:rPr>
                  <a:t> HAD</a:t>
                </a:r>
                <a:r>
                  <a:rPr lang="en-US" altLang="zh-TW" baseline="-25000" dirty="0" smtClean="0">
                    <a:latin typeface="Maiandra GD" panose="020E0502030308020204" pitchFamily="34" charset="0"/>
                  </a:rPr>
                  <a:t>azi</a:t>
                </a:r>
                <a:endParaRPr lang="zh-TW" altLang="en-US" baseline="-25000" dirty="0">
                  <a:latin typeface="Maiandra GD" panose="020E0502030308020204" pitchFamily="34" charset="0"/>
                </a:endParaRPr>
              </a:p>
            </p:txBody>
          </p:sp>
        </mc:Choice>
        <mc:Fallback xmlns="">
          <p:sp>
            <p:nvSpPr>
              <p:cNvPr id="5" name="文字方塊 4"/>
              <p:cNvSpPr txBox="1">
                <a:spLocks noRot="1" noChangeAspect="1" noMove="1" noResize="1" noEditPoints="1" noAdjustHandles="1" noChangeArrowheads="1" noChangeShapeType="1" noTextEdit="1"/>
              </p:cNvSpPr>
              <p:nvPr/>
            </p:nvSpPr>
            <p:spPr>
              <a:xfrm>
                <a:off x="10107386" y="1975757"/>
                <a:ext cx="1971630" cy="923330"/>
              </a:xfrm>
              <a:prstGeom prst="rect">
                <a:avLst/>
              </a:prstGeom>
              <a:blipFill>
                <a:blip r:embed="rId4"/>
                <a:stretch>
                  <a:fillRect l="-2477" t="-3289" b="-92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9817054" y="3110787"/>
                <a:ext cx="2279535"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𝐻𝐴</m:t>
                          </m:r>
                          <m:r>
                            <m:rPr>
                              <m:sty m:val="p"/>
                            </m:rPr>
                            <a:rPr lang="en-US" altLang="zh-TW" i="1">
                              <a:latin typeface="Cambria Math" panose="02040503050406030204" pitchFamily="18" charset="0"/>
                            </a:rPr>
                            <m:t>D</m:t>
                          </m:r>
                        </m:e>
                        <m:sub>
                          <m:r>
                            <a:rPr lang="en-US" altLang="zh-TW" b="0" i="1" smtClean="0">
                              <a:latin typeface="Cambria Math" panose="02040503050406030204" pitchFamily="18" charset="0"/>
                            </a:rPr>
                            <m:t>𝑎𝑧𝑖</m:t>
                          </m:r>
                        </m:sub>
                      </m:sSub>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𝑣</m:t>
                          </m:r>
                        </m:num>
                        <m:den>
                          <m:r>
                            <a:rPr lang="en-US" altLang="zh-TW" b="0" i="1" smtClean="0">
                              <a:latin typeface="Cambria Math" panose="02040503050406030204" pitchFamily="18" charset="0"/>
                            </a:rPr>
                            <m:t>𝑟</m:t>
                          </m:r>
                        </m:den>
                      </m:f>
                      <m:d>
                        <m:dPr>
                          <m:ctrlPr>
                            <a:rPr lang="en-US" altLang="zh-TW" b="0" i="1" smtClean="0">
                              <a:latin typeface="Cambria Math" panose="02040503050406030204" pitchFamily="18" charset="0"/>
                            </a:rPr>
                          </m:ctrlPr>
                        </m:dPr>
                        <m:e>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zh-TW" altLang="en-US" b="0" i="1" smtClean="0">
                                      <a:latin typeface="Cambria Math" panose="02040503050406030204" pitchFamily="18" charset="0"/>
                                    </a:rPr>
                                    <m:t>𝜃</m:t>
                                  </m:r>
                                </m:e>
                                <m:sub>
                                  <m:r>
                                    <a:rPr lang="en-US" altLang="zh-TW" b="0" i="1" smtClean="0">
                                      <a:latin typeface="Cambria Math" panose="02040503050406030204" pitchFamily="18" charset="0"/>
                                    </a:rPr>
                                    <m:t>𝐸</m:t>
                                  </m:r>
                                </m:sub>
                              </m:sSub>
                            </m:num>
                            <m:den>
                              <m:r>
                                <a:rPr lang="en-US" altLang="zh-TW" b="0" i="1" smtClean="0">
                                  <a:latin typeface="Cambria Math" panose="02040503050406030204" pitchFamily="18" charset="0"/>
                                </a:rPr>
                                <m:t>𝜕</m:t>
                              </m:r>
                              <m:r>
                                <a:rPr lang="zh-TW" altLang="en-US" b="0" i="1" smtClean="0">
                                  <a:latin typeface="Cambria Math" panose="02040503050406030204" pitchFamily="18" charset="0"/>
                                </a:rPr>
                                <m:t>𝜆</m:t>
                              </m:r>
                            </m:den>
                          </m:f>
                        </m:e>
                      </m:d>
                      <m:acc>
                        <m:accPr>
                          <m:chr m:val="̂"/>
                          <m:ctrlPr>
                            <a:rPr lang="en-US" altLang="zh-TW" b="0" i="1" smtClean="0">
                              <a:latin typeface="Cambria Math" panose="02040503050406030204" pitchFamily="18" charset="0"/>
                            </a:rPr>
                          </m:ctrlPr>
                        </m:accPr>
                        <m:e>
                          <m:r>
                            <a:rPr lang="zh-TW" altLang="en-US" b="0" i="1" smtClean="0">
                              <a:latin typeface="Cambria Math" panose="02040503050406030204" pitchFamily="18" charset="0"/>
                            </a:rPr>
                            <m:t>𝜆</m:t>
                          </m:r>
                        </m:e>
                      </m:acc>
                    </m:oMath>
                  </m:oMathPara>
                </a14:m>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9817054" y="3110787"/>
                <a:ext cx="2279535" cy="622350"/>
              </a:xfrm>
              <a:prstGeom prst="rect">
                <a:avLst/>
              </a:prstGeom>
              <a:blipFill>
                <a:blip r:embed="rId5"/>
                <a:stretch>
                  <a:fillRect/>
                </a:stretch>
              </a:blipFill>
            </p:spPr>
            <p:txBody>
              <a:bodyPr/>
              <a:lstStyle/>
              <a:p>
                <a:r>
                  <a:rPr lang="zh-TW" altLang="en-US">
                    <a:noFill/>
                  </a:rPr>
                  <a:t> </a:t>
                </a:r>
              </a:p>
            </p:txBody>
          </p:sp>
        </mc:Fallback>
      </mc:AlternateContent>
      <p:sp>
        <p:nvSpPr>
          <p:cNvPr id="7" name="文字方塊 6"/>
          <p:cNvSpPr txBox="1"/>
          <p:nvPr/>
        </p:nvSpPr>
        <p:spPr>
          <a:xfrm>
            <a:off x="698577" y="4363199"/>
            <a:ext cx="2529795" cy="369332"/>
          </a:xfrm>
          <a:prstGeom prst="rect">
            <a:avLst/>
          </a:prstGeom>
          <a:noFill/>
        </p:spPr>
        <p:txBody>
          <a:bodyPr wrap="none" rtlCol="0">
            <a:spAutoFit/>
          </a:bodyPr>
          <a:lstStyle/>
          <a:p>
            <a:r>
              <a:rPr lang="en-US" altLang="zh-TW" dirty="0" smtClean="0"/>
              <a:t>Averaging z = 200~850 m</a:t>
            </a:r>
            <a:endParaRPr lang="zh-TW" altLang="en-US" dirty="0"/>
          </a:p>
        </p:txBody>
      </p:sp>
      <mc:AlternateContent xmlns:mc="http://schemas.openxmlformats.org/markup-compatibility/2006">
        <mc:Choice xmlns:a14="http://schemas.microsoft.com/office/drawing/2010/main" Requires="a14">
          <p:sp>
            <p:nvSpPr>
              <p:cNvPr id="8" name="文字方塊 7"/>
              <p:cNvSpPr txBox="1"/>
              <p:nvPr/>
            </p:nvSpPr>
            <p:spPr>
              <a:xfrm>
                <a:off x="10107386" y="5151665"/>
                <a:ext cx="1983172" cy="646331"/>
              </a:xfrm>
              <a:prstGeom prst="rect">
                <a:avLst/>
              </a:prstGeom>
              <a:noFill/>
            </p:spPr>
            <p:txBody>
              <a:bodyPr wrap="none" rtlCol="0">
                <a:spAutoFit/>
              </a:bodyPr>
              <a:lstStyle/>
              <a:p>
                <a:r>
                  <a:rPr lang="en-US" altLang="zh-TW" dirty="0" smtClean="0"/>
                  <a:t>Black dash: </a:t>
                </a:r>
                <a:r>
                  <a:rPr lang="en-US" altLang="zh-TW" dirty="0" err="1" smtClean="0"/>
                  <a:t>neg</a:t>
                </a:r>
                <a:r>
                  <a:rPr lang="en-US" altLang="zh-TW" dirty="0" smtClean="0"/>
                  <a:t> </a:t>
                </a:r>
                <a14:m>
                  <m:oMath xmlns:m="http://schemas.openxmlformats.org/officeDocument/2006/math">
                    <m:sSub>
                      <m:sSubPr>
                        <m:ctrlPr>
                          <a:rPr lang="en-US" altLang="zh-TW" i="1">
                            <a:latin typeface="Cambria Math" panose="02040503050406030204" pitchFamily="18" charset="0"/>
                          </a:rPr>
                        </m:ctrlPr>
                      </m:sSubPr>
                      <m:e>
                        <m:r>
                          <a:rPr lang="zh-TW" altLang="en-US" i="1">
                            <a:latin typeface="Cambria Math" panose="02040503050406030204" pitchFamily="18" charset="0"/>
                          </a:rPr>
                          <m:t>𝜃</m:t>
                        </m:r>
                      </m:e>
                      <m:sub>
                        <m:r>
                          <a:rPr lang="en-US" altLang="zh-TW" i="1">
                            <a:latin typeface="Cambria Math" panose="02040503050406030204" pitchFamily="18" charset="0"/>
                          </a:rPr>
                          <m:t>𝐸</m:t>
                        </m:r>
                      </m:sub>
                    </m:sSub>
                  </m:oMath>
                </a14:m>
                <a:r>
                  <a:rPr lang="en-US" altLang="zh-TW" dirty="0" smtClean="0"/>
                  <a:t>’</a:t>
                </a:r>
                <a:endParaRPr lang="en-US" altLang="zh-TW" dirty="0" smtClean="0"/>
              </a:p>
              <a:p>
                <a:r>
                  <a:rPr lang="en-US" altLang="zh-TW" dirty="0" smtClean="0"/>
                  <a:t>Pink dash: -w</a:t>
                </a:r>
                <a:endParaRPr lang="zh-TW" altLang="en-US" dirty="0"/>
              </a:p>
            </p:txBody>
          </p:sp>
        </mc:Choice>
        <mc:Fallback>
          <p:sp>
            <p:nvSpPr>
              <p:cNvPr id="8" name="文字方塊 7"/>
              <p:cNvSpPr txBox="1">
                <a:spLocks noRot="1" noChangeAspect="1" noMove="1" noResize="1" noEditPoints="1" noAdjustHandles="1" noChangeArrowheads="1" noChangeShapeType="1" noTextEdit="1"/>
              </p:cNvSpPr>
              <p:nvPr/>
            </p:nvSpPr>
            <p:spPr>
              <a:xfrm>
                <a:off x="10107386" y="5151665"/>
                <a:ext cx="1983172" cy="646331"/>
              </a:xfrm>
              <a:prstGeom prst="rect">
                <a:avLst/>
              </a:prstGeom>
              <a:blipFill>
                <a:blip r:embed="rId6"/>
                <a:stretch>
                  <a:fillRect l="-2462" t="-4717" r="-2154" b="-1415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969861544"/>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6553</TotalTime>
  <Words>2175</Words>
  <Application>Microsoft Office PowerPoint</Application>
  <PresentationFormat>寬螢幕</PresentationFormat>
  <Paragraphs>208</Paragraphs>
  <Slides>17</Slides>
  <Notes>13</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17</vt:i4>
      </vt:variant>
    </vt:vector>
  </HeadingPairs>
  <TitlesOfParts>
    <vt:vector size="24" baseType="lpstr">
      <vt:lpstr>新細明體</vt:lpstr>
      <vt:lpstr>Arial</vt:lpstr>
      <vt:lpstr>Calibri</vt:lpstr>
      <vt:lpstr>Calibri Light</vt:lpstr>
      <vt:lpstr>Cambria Math</vt:lpstr>
      <vt:lpstr>Maiandra GD</vt:lpstr>
      <vt:lpstr>Office 佈景主題</vt:lpstr>
      <vt:lpstr>Updraft Maintenance and Axisymmetrization during Secondary Eyewall Formation in a Model Simulation of Hurricane Matthew (2016)</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admin</dc:creator>
  <cp:lastModifiedBy>admin</cp:lastModifiedBy>
  <cp:revision>73</cp:revision>
  <dcterms:created xsi:type="dcterms:W3CDTF">2022-11-03T02:39:22Z</dcterms:created>
  <dcterms:modified xsi:type="dcterms:W3CDTF">2022-11-08T07:22:11Z</dcterms:modified>
</cp:coreProperties>
</file>