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0" r:id="rId5"/>
    <p:sldId id="259" r:id="rId6"/>
    <p:sldId id="284" r:id="rId7"/>
    <p:sldId id="261" r:id="rId8"/>
    <p:sldId id="263" r:id="rId9"/>
    <p:sldId id="262" r:id="rId10"/>
    <p:sldId id="264" r:id="rId11"/>
    <p:sldId id="266" r:id="rId12"/>
    <p:sldId id="281" r:id="rId13"/>
    <p:sldId id="268" r:id="rId14"/>
    <p:sldId id="269" r:id="rId15"/>
    <p:sldId id="271" r:id="rId16"/>
    <p:sldId id="273" r:id="rId17"/>
    <p:sldId id="272" r:id="rId18"/>
    <p:sldId id="270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0" r:id="rId27"/>
    <p:sldId id="283" r:id="rId2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632" autoAdjust="0"/>
  </p:normalViewPr>
  <p:slideViewPr>
    <p:cSldViewPr snapToGrid="0">
      <p:cViewPr varScale="1">
        <p:scale>
          <a:sx n="73" d="100"/>
          <a:sy n="73" d="100"/>
        </p:scale>
        <p:origin x="10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439B8-7BDB-438F-A7E0-CAFB4CFEF3E6}" type="datetimeFigureOut">
              <a:rPr lang="zh-TW" altLang="en-US" smtClean="0"/>
              <a:t>2022/12/7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31D7A-F036-4CEC-B9FA-CD80582655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667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該梅雨個案近期研究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鋒面和風切線的位置和移動速度</a:t>
            </a:r>
            <a:endParaRPr lang="en-US" altLang="zh-TW" dirty="0"/>
          </a:p>
          <a:p>
            <a:r>
              <a:rPr lang="zh-TW" altLang="en-US" dirty="0"/>
              <a:t>環境水氣量</a:t>
            </a:r>
            <a:endParaRPr lang="en-US" altLang="zh-TW" dirty="0"/>
          </a:p>
          <a:p>
            <a:r>
              <a:rPr lang="zh-TW" altLang="en-US" dirty="0"/>
              <a:t>鋒面擾動低壓</a:t>
            </a:r>
            <a:endParaRPr lang="en-US" altLang="zh-TW" dirty="0"/>
          </a:p>
          <a:p>
            <a:r>
              <a:rPr lang="zh-TW" altLang="en-US" dirty="0"/>
              <a:t>鋒面強度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海洋邊界層噴流在鋒面抵達台灣前已經存在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610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500</a:t>
            </a:r>
            <a:r>
              <a:rPr lang="zh-TW" altLang="en-US" dirty="0"/>
              <a:t>有兩條噴流</a:t>
            </a:r>
            <a:endParaRPr lang="en-US" altLang="zh-TW" dirty="0"/>
          </a:p>
          <a:p>
            <a:r>
              <a:rPr lang="zh-TW" altLang="en-US" dirty="0"/>
              <a:t>槽向西傾斜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727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當鋒面剛抵達</a:t>
            </a:r>
            <a:endParaRPr lang="en-US" altLang="zh-TW" dirty="0"/>
          </a:p>
          <a:p>
            <a:r>
              <a:rPr lang="zh-TW" altLang="en-US" dirty="0"/>
              <a:t>被卡在陽明山北側</a:t>
            </a:r>
            <a:endParaRPr lang="en-US" altLang="zh-TW" dirty="0"/>
          </a:p>
          <a:p>
            <a:r>
              <a:rPr lang="zh-TW" altLang="en-US" dirty="0"/>
              <a:t>整個陽明山顯著降雨</a:t>
            </a:r>
            <a:endParaRPr lang="en-US" altLang="zh-TW" dirty="0"/>
          </a:p>
          <a:p>
            <a:r>
              <a:rPr lang="zh-TW" altLang="en-US" dirty="0"/>
              <a:t>而且北風被陽明山偏轉，冷空氣順著河谷入侵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2519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當鋒面剛抵達</a:t>
            </a:r>
            <a:endParaRPr lang="en-US" altLang="zh-TW" dirty="0"/>
          </a:p>
          <a:p>
            <a:r>
              <a:rPr lang="zh-TW" altLang="en-US" dirty="0"/>
              <a:t>被卡在陽明山北側</a:t>
            </a:r>
            <a:endParaRPr lang="en-US" altLang="zh-TW" dirty="0"/>
          </a:p>
          <a:p>
            <a:r>
              <a:rPr lang="zh-TW" altLang="en-US" dirty="0"/>
              <a:t>整個陽明山顯著降雨</a:t>
            </a:r>
            <a:endParaRPr lang="en-US" altLang="zh-TW" dirty="0"/>
          </a:p>
          <a:p>
            <a:r>
              <a:rPr lang="zh-TW" altLang="en-US" dirty="0"/>
              <a:t>而且北風被陽明山偏轉，冷空氣順著河谷入侵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675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當鋒面終於越過陽明山</a:t>
            </a:r>
            <a:endParaRPr lang="en-US" altLang="zh-TW" dirty="0"/>
          </a:p>
          <a:p>
            <a:r>
              <a:rPr lang="zh-TW" altLang="en-US" dirty="0"/>
              <a:t>各測站降雨顯著增強</a:t>
            </a:r>
            <a:endParaRPr lang="en-US" altLang="zh-TW" dirty="0"/>
          </a:p>
          <a:p>
            <a:r>
              <a:rPr lang="zh-TW" altLang="en-US" dirty="0"/>
              <a:t>部分測站有顯著風向變化</a:t>
            </a:r>
            <a:endParaRPr lang="en-US" altLang="zh-TW" dirty="0"/>
          </a:p>
          <a:p>
            <a:r>
              <a:rPr lang="zh-TW" altLang="en-US" dirty="0"/>
              <a:t>部分測站顯著溫度下降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085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L1</a:t>
            </a:r>
            <a:r>
              <a:rPr lang="zh-TW" altLang="en-US" dirty="0"/>
              <a:t>跟副高延伸之間有較大氣壓梯度，中間有</a:t>
            </a:r>
            <a:r>
              <a:rPr lang="en-US" altLang="zh-TW" dirty="0"/>
              <a:t>MBLJ</a:t>
            </a:r>
          </a:p>
          <a:p>
            <a:r>
              <a:rPr lang="zh-TW" altLang="en-US" dirty="0"/>
              <a:t>最大風速軸從南海北部延伸到台灣海峽</a:t>
            </a:r>
            <a:endParaRPr lang="en-US" altLang="zh-TW" dirty="0"/>
          </a:p>
          <a:p>
            <a:r>
              <a:rPr lang="zh-TW" altLang="en-US" dirty="0"/>
              <a:t>台灣海峽西南</a:t>
            </a:r>
            <a:r>
              <a:rPr lang="en-US" altLang="zh-TW" dirty="0"/>
              <a:t>MBLJ</a:t>
            </a:r>
            <a:r>
              <a:rPr lang="zh-TW" altLang="en-US" dirty="0"/>
              <a:t>水平水氣輸送明顯</a:t>
            </a:r>
            <a:endParaRPr lang="en-US" altLang="zh-TW" dirty="0"/>
          </a:p>
          <a:p>
            <a:endParaRPr lang="zh-TW" altLang="en-US" dirty="0"/>
          </a:p>
          <a:p>
            <a:r>
              <a:rPr lang="zh-TW" altLang="en-US" dirty="0"/>
              <a:t>梅雨鋒面在北台灣，鋒前西南風被</a:t>
            </a:r>
            <a:r>
              <a:rPr lang="en-US" altLang="zh-TW" dirty="0"/>
              <a:t>CMR</a:t>
            </a:r>
            <a:r>
              <a:rPr lang="zh-TW" altLang="en-US" dirty="0"/>
              <a:t>阻擋，導致</a:t>
            </a:r>
            <a:r>
              <a:rPr lang="en-US" altLang="zh-TW" dirty="0"/>
              <a:t>BJ</a:t>
            </a:r>
            <a:r>
              <a:rPr lang="zh-TW" altLang="en-US" dirty="0"/>
              <a:t>沿台灣西北海岸發展，並在東南海岸發展背風渦漩</a:t>
            </a:r>
            <a:endParaRPr lang="en-US" altLang="zh-TW" dirty="0"/>
          </a:p>
          <a:p>
            <a:r>
              <a:rPr lang="zh-TW" altLang="en-US" dirty="0"/>
              <a:t>隨著</a:t>
            </a:r>
            <a:r>
              <a:rPr lang="en-US" altLang="zh-TW" dirty="0"/>
              <a:t>MBLJ</a:t>
            </a:r>
            <a:r>
              <a:rPr lang="zh-TW" altLang="en-US" dirty="0"/>
              <a:t>增強，加上</a:t>
            </a:r>
            <a:r>
              <a:rPr lang="en-US" altLang="zh-TW" dirty="0"/>
              <a:t>CMR</a:t>
            </a:r>
            <a:r>
              <a:rPr lang="zh-TW" altLang="en-US" dirty="0"/>
              <a:t>的作用使</a:t>
            </a:r>
            <a:r>
              <a:rPr lang="en-US" altLang="zh-TW" dirty="0"/>
              <a:t>BJ</a:t>
            </a:r>
            <a:r>
              <a:rPr lang="zh-TW" altLang="en-US" dirty="0"/>
              <a:t>同時也增強</a:t>
            </a:r>
            <a:endParaRPr lang="en-US" altLang="zh-TW" dirty="0"/>
          </a:p>
          <a:p>
            <a:r>
              <a:rPr lang="zh-TW" altLang="en-US" dirty="0"/>
              <a:t>台灣西北部的極值與</a:t>
            </a:r>
            <a:r>
              <a:rPr lang="en-US" altLang="zh-TW" dirty="0"/>
              <a:t>BJ</a:t>
            </a:r>
            <a:r>
              <a:rPr lang="zh-TW" altLang="en-US" dirty="0"/>
              <a:t>有關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隨時間發展：</a:t>
            </a:r>
            <a:endParaRPr lang="en-US" altLang="zh-TW" dirty="0"/>
          </a:p>
          <a:p>
            <a:r>
              <a:rPr lang="en-US" altLang="zh-TW" dirty="0"/>
              <a:t>L1</a:t>
            </a:r>
            <a:r>
              <a:rPr lang="zh-TW" altLang="en-US" dirty="0"/>
              <a:t>向東移動到台灣東北部，在台灣海峽北部</a:t>
            </a:r>
            <a:r>
              <a:rPr lang="en-US" altLang="zh-TW" dirty="0"/>
              <a:t>LI</a:t>
            </a:r>
            <a:r>
              <a:rPr lang="zh-TW" altLang="en-US" dirty="0"/>
              <a:t>西南側的西北風和</a:t>
            </a:r>
            <a:r>
              <a:rPr lang="en-US" altLang="zh-TW" dirty="0"/>
              <a:t>BJ</a:t>
            </a:r>
            <a:r>
              <a:rPr lang="zh-TW" altLang="en-US" dirty="0"/>
              <a:t>的西南風會合，水氣輸送最大值</a:t>
            </a:r>
            <a:r>
              <a:rPr lang="en-US" altLang="zh-TW" dirty="0"/>
              <a:t>(9b)</a:t>
            </a:r>
            <a:r>
              <a:rPr lang="zh-TW" altLang="en-US" dirty="0"/>
              <a:t>比之前更大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0599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風速圖</a:t>
            </a:r>
            <a:endParaRPr lang="en-US" altLang="zh-TW" dirty="0"/>
          </a:p>
          <a:p>
            <a:r>
              <a:rPr lang="en-US" altLang="zh-TW" dirty="0"/>
              <a:t>SLLJ</a:t>
            </a:r>
            <a:r>
              <a:rPr lang="zh-TW" altLang="en-US" dirty="0"/>
              <a:t>最大風速從</a:t>
            </a:r>
            <a:r>
              <a:rPr lang="en-US" altLang="zh-TW" dirty="0"/>
              <a:t>900</a:t>
            </a:r>
            <a:r>
              <a:rPr lang="zh-TW" altLang="en-US" dirty="0"/>
              <a:t>到</a:t>
            </a:r>
            <a:r>
              <a:rPr lang="en-US" altLang="zh-TW" dirty="0"/>
              <a:t>600</a:t>
            </a:r>
            <a:r>
              <a:rPr lang="zh-TW" altLang="en-US" dirty="0"/>
              <a:t>，主要在鋒前區</a:t>
            </a:r>
          </a:p>
          <a:p>
            <a:r>
              <a:rPr lang="zh-TW" altLang="en-US" dirty="0"/>
              <a:t>且伴隨著超過</a:t>
            </a:r>
            <a:r>
              <a:rPr lang="en-US" altLang="zh-TW" dirty="0"/>
              <a:t>420</a:t>
            </a:r>
            <a:r>
              <a:rPr lang="zh-TW" altLang="en-US" dirty="0"/>
              <a:t>的水氣傳輸</a:t>
            </a:r>
            <a:endParaRPr lang="en-US" altLang="zh-TW" dirty="0"/>
          </a:p>
          <a:p>
            <a:endParaRPr lang="zh-TW" altLang="en-US" dirty="0"/>
          </a:p>
          <a:p>
            <a:r>
              <a:rPr lang="en-US" altLang="zh-TW" dirty="0"/>
              <a:t>20.58N</a:t>
            </a:r>
            <a:r>
              <a:rPr lang="zh-TW" altLang="en-US" dirty="0"/>
              <a:t>附近</a:t>
            </a:r>
            <a:r>
              <a:rPr lang="en-US" altLang="zh-TW" dirty="0"/>
              <a:t>925</a:t>
            </a:r>
            <a:r>
              <a:rPr lang="zh-TW" altLang="en-US" dirty="0"/>
              <a:t>處的</a:t>
            </a:r>
            <a:r>
              <a:rPr lang="en-US" altLang="zh-TW" dirty="0"/>
              <a:t>MBLJ</a:t>
            </a:r>
          </a:p>
          <a:p>
            <a:r>
              <a:rPr lang="zh-TW" altLang="en-US" dirty="0"/>
              <a:t>水氣傳輸</a:t>
            </a:r>
            <a:r>
              <a:rPr lang="en-US" altLang="zh-TW" dirty="0"/>
              <a:t>&gt;360</a:t>
            </a:r>
          </a:p>
          <a:p>
            <a:endParaRPr lang="en-US" altLang="zh-TW" dirty="0"/>
          </a:p>
          <a:p>
            <a:r>
              <a:rPr lang="zh-TW" altLang="en-US" dirty="0"/>
              <a:t>因為</a:t>
            </a:r>
            <a:r>
              <a:rPr lang="en-US" altLang="zh-TW" dirty="0"/>
              <a:t>BJ</a:t>
            </a:r>
            <a:r>
              <a:rPr lang="zh-TW" altLang="en-US" dirty="0"/>
              <a:t>，台灣西北部水平水氣傳輸</a:t>
            </a:r>
            <a:r>
              <a:rPr lang="en-US" altLang="zh-TW" dirty="0"/>
              <a:t>&gt;950</a:t>
            </a:r>
          </a:p>
          <a:p>
            <a:endParaRPr lang="en-US" altLang="zh-TW" dirty="0"/>
          </a:p>
          <a:p>
            <a:r>
              <a:rPr lang="zh-TW" altLang="en-US" dirty="0"/>
              <a:t>圖</a:t>
            </a:r>
            <a:r>
              <a:rPr lang="en-US" altLang="zh-TW" dirty="0"/>
              <a:t>10abc</a:t>
            </a:r>
            <a:r>
              <a:rPr lang="zh-TW" altLang="en-US" dirty="0"/>
              <a:t>，鋒區濕舌</a:t>
            </a:r>
            <a:r>
              <a:rPr lang="en-US" altLang="zh-TW" dirty="0"/>
              <a:t>(80RH)</a:t>
            </a:r>
            <a:r>
              <a:rPr lang="zh-TW" altLang="en-US" dirty="0"/>
              <a:t>沿傾斜鋒面向上延伸至</a:t>
            </a:r>
            <a:r>
              <a:rPr lang="en-US" altLang="zh-TW" dirty="0"/>
              <a:t>350hPa</a:t>
            </a:r>
          </a:p>
          <a:p>
            <a:endParaRPr lang="en-US" altLang="zh-TW" dirty="0"/>
          </a:p>
          <a:p>
            <a:r>
              <a:rPr lang="en-US" altLang="zh-TW" dirty="0"/>
              <a:t>10ad</a:t>
            </a:r>
          </a:p>
          <a:p>
            <a:r>
              <a:rPr lang="en-US" altLang="zh-TW" dirty="0"/>
              <a:t>34N</a:t>
            </a:r>
            <a:r>
              <a:rPr lang="zh-TW" altLang="en-US" dirty="0"/>
              <a:t>，與高</a:t>
            </a:r>
            <a:r>
              <a:rPr lang="en-US" altLang="zh-TW" dirty="0"/>
              <a:t>PV</a:t>
            </a:r>
            <a:r>
              <a:rPr lang="zh-TW" altLang="en-US" dirty="0"/>
              <a:t>相關的對流層頂褶皺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0824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12a</a:t>
            </a:r>
          </a:p>
          <a:p>
            <a:r>
              <a:rPr lang="zh-TW" altLang="en-US" dirty="0"/>
              <a:t>西南流撞</a:t>
            </a:r>
            <a:r>
              <a:rPr lang="en-US" altLang="zh-TW" dirty="0"/>
              <a:t>CMR</a:t>
            </a:r>
          </a:p>
          <a:p>
            <a:r>
              <a:rPr lang="zh-TW" altLang="en-US" dirty="0"/>
              <a:t>最大風速</a:t>
            </a:r>
            <a:r>
              <a:rPr lang="en-US" altLang="zh-TW" dirty="0"/>
              <a:t>950-900 (MBLJ)</a:t>
            </a:r>
          </a:p>
          <a:p>
            <a:r>
              <a:rPr lang="en-US" altLang="zh-TW" dirty="0"/>
              <a:t>12b</a:t>
            </a:r>
          </a:p>
          <a:p>
            <a:r>
              <a:rPr lang="zh-TW" altLang="en-US" dirty="0"/>
              <a:t>西南方</a:t>
            </a:r>
            <a:r>
              <a:rPr lang="en-US" altLang="zh-TW" dirty="0"/>
              <a:t>RH90</a:t>
            </a:r>
            <a:r>
              <a:rPr lang="zh-TW" altLang="en-US" dirty="0"/>
              <a:t>在</a:t>
            </a:r>
            <a:r>
              <a:rPr lang="en-US" altLang="zh-TW" dirty="0"/>
              <a:t>900</a:t>
            </a:r>
            <a:r>
              <a:rPr lang="zh-TW" altLang="en-US" dirty="0"/>
              <a:t>以下</a:t>
            </a:r>
          </a:p>
          <a:p>
            <a:r>
              <a:rPr lang="en-US" altLang="zh-TW" dirty="0"/>
              <a:t>12ac</a:t>
            </a:r>
          </a:p>
          <a:p>
            <a:r>
              <a:rPr lang="zh-TW" altLang="en-US" dirty="0"/>
              <a:t>水平水氣傳輸主要在</a:t>
            </a:r>
            <a:r>
              <a:rPr lang="en-US" altLang="zh-TW" dirty="0"/>
              <a:t>MBL</a:t>
            </a:r>
          </a:p>
          <a:p>
            <a:r>
              <a:rPr lang="zh-TW" altLang="en-US" dirty="0"/>
              <a:t>低空西南流的地形抬升造成中央山脈和雪山山脈迎風面強降雨</a:t>
            </a:r>
          </a:p>
          <a:p>
            <a:endParaRPr lang="zh-TW" altLang="en-US" dirty="0"/>
          </a:p>
          <a:p>
            <a:r>
              <a:rPr lang="zh-TW" altLang="en-US" dirty="0"/>
              <a:t>西南風符合</a:t>
            </a:r>
            <a:r>
              <a:rPr lang="en-US" altLang="zh-TW" dirty="0"/>
              <a:t>Tu 2020</a:t>
            </a:r>
            <a:r>
              <a:rPr lang="zh-TW" altLang="en-US" dirty="0"/>
              <a:t>的</a:t>
            </a:r>
            <a:r>
              <a:rPr lang="en-US" altLang="zh-TW" dirty="0"/>
              <a:t>MBLJ</a:t>
            </a:r>
            <a:r>
              <a:rPr lang="zh-TW" altLang="en-US" dirty="0"/>
              <a:t>定義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6892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</a:t>
            </a:r>
            <a:r>
              <a:rPr lang="en-US" altLang="zh-TW" dirty="0"/>
              <a:t>13ab</a:t>
            </a:r>
          </a:p>
          <a:p>
            <a:r>
              <a:rPr lang="en-US" altLang="zh-TW" dirty="0"/>
              <a:t>6/2 06LST</a:t>
            </a:r>
          </a:p>
          <a:p>
            <a:r>
              <a:rPr lang="en-US" altLang="zh-TW" dirty="0"/>
              <a:t>L1</a:t>
            </a:r>
            <a:r>
              <a:rPr lang="zh-TW" altLang="en-US" dirty="0"/>
              <a:t>西北側的冷北風被陽明山偏轉穿過淡水基隆河谷</a:t>
            </a:r>
          </a:p>
          <a:p>
            <a:r>
              <a:rPr lang="zh-TW" altLang="en-US" dirty="0"/>
              <a:t>觀測到的地表風更偏北</a:t>
            </a:r>
            <a:r>
              <a:rPr lang="en-US" altLang="zh-TW" dirty="0"/>
              <a:t>(</a:t>
            </a:r>
            <a:r>
              <a:rPr lang="zh-TW" altLang="en-US" dirty="0"/>
              <a:t>圖</a:t>
            </a:r>
            <a:r>
              <a:rPr lang="en-US" altLang="zh-TW" dirty="0"/>
              <a:t>4)</a:t>
            </a:r>
          </a:p>
          <a:p>
            <a:endParaRPr lang="en-US" altLang="zh-TW" dirty="0"/>
          </a:p>
          <a:p>
            <a:r>
              <a:rPr lang="en-US" altLang="zh-TW" dirty="0"/>
              <a:t>13b</a:t>
            </a:r>
          </a:p>
          <a:p>
            <a:r>
              <a:rPr lang="zh-TW" altLang="en-US" dirty="0"/>
              <a:t>在</a:t>
            </a:r>
            <a:r>
              <a:rPr lang="en-US" altLang="zh-TW" dirty="0"/>
              <a:t>900</a:t>
            </a:r>
          </a:p>
          <a:p>
            <a:r>
              <a:rPr lang="en-US" altLang="zh-TW" dirty="0"/>
              <a:t>BJ</a:t>
            </a:r>
            <a:r>
              <a:rPr lang="zh-TW" altLang="en-US" dirty="0"/>
              <a:t>與</a:t>
            </a:r>
            <a:r>
              <a:rPr lang="en-US" altLang="zh-TW" dirty="0"/>
              <a:t>L1</a:t>
            </a:r>
            <a:r>
              <a:rPr lang="zh-TW" altLang="en-US" dirty="0"/>
              <a:t>西南側的西北風輻合增強鋒上對流</a:t>
            </a:r>
          </a:p>
          <a:p>
            <a:endParaRPr lang="zh-TW" altLang="en-US" dirty="0"/>
          </a:p>
          <a:p>
            <a:r>
              <a:rPr lang="en-US" altLang="zh-TW" dirty="0"/>
              <a:t>13c 14b</a:t>
            </a:r>
          </a:p>
          <a:p>
            <a:r>
              <a:rPr lang="en-US" altLang="zh-TW" dirty="0"/>
              <a:t>12LST</a:t>
            </a:r>
            <a:r>
              <a:rPr lang="zh-TW" altLang="en-US" dirty="0"/>
              <a:t>地表鋒向南移動</a:t>
            </a:r>
          </a:p>
          <a:p>
            <a:r>
              <a:rPr lang="zh-TW" altLang="en-US" dirty="0"/>
              <a:t>鋒面雨帶到台北盆地</a:t>
            </a:r>
          </a:p>
          <a:p>
            <a:r>
              <a:rPr lang="en-US" altLang="zh-TW" dirty="0"/>
              <a:t>900</a:t>
            </a:r>
            <a:r>
              <a:rPr lang="zh-TW" altLang="en-US"/>
              <a:t>高 梅雨</a:t>
            </a:r>
            <a:r>
              <a:rPr lang="zh-TW" altLang="en-US" dirty="0"/>
              <a:t>槽西南側的西北風與</a:t>
            </a:r>
            <a:r>
              <a:rPr lang="en-US" altLang="zh-TW" dirty="0"/>
              <a:t>BJ</a:t>
            </a:r>
            <a:r>
              <a:rPr lang="zh-TW" altLang="en-US" dirty="0"/>
              <a:t>的輻合增強鋒面對流</a:t>
            </a:r>
          </a:p>
          <a:p>
            <a:r>
              <a:rPr lang="zh-TW" altLang="en-US" dirty="0"/>
              <a:t>鋒後北風向南推進像林口台地以南移動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4703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</a:t>
            </a:r>
            <a:r>
              <a:rPr lang="zh-TW" altLang="en-US" dirty="0"/>
              <a:t>點鋒面剛到的時候，冷空氣從兩個河谷入侵台北盆地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冷空氣厚度逐漸變厚</a:t>
            </a:r>
            <a:endParaRPr lang="en-US" altLang="zh-TW" dirty="0"/>
          </a:p>
          <a:p>
            <a:r>
              <a:rPr lang="zh-TW" altLang="en-US" dirty="0"/>
              <a:t>中午後北風終於南向進到台北盆地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4929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中午過後有明顯北風</a:t>
            </a:r>
            <a:endParaRPr lang="en-US" altLang="zh-TW" dirty="0"/>
          </a:p>
          <a:p>
            <a:r>
              <a:rPr lang="zh-TW" altLang="en-US" dirty="0"/>
              <a:t>和較厚的冷空氣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299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本研究主題是強降雨的位置和時間如何受 水氣供應 舉升機制 冷空氣厚度 鋒面移動 影響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6339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90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溫度水氣梯度</a:t>
            </a:r>
            <a:endParaRPr lang="en-US" altLang="zh-TW" dirty="0"/>
          </a:p>
          <a:p>
            <a:r>
              <a:rPr lang="zh-TW" altLang="en-US" dirty="0"/>
              <a:t>傾斜結構</a:t>
            </a:r>
            <a:endParaRPr lang="en-US" altLang="zh-TW" dirty="0"/>
          </a:p>
          <a:p>
            <a:r>
              <a:rPr lang="zh-TW" altLang="en-US" dirty="0"/>
              <a:t>對流層頂褶皺</a:t>
            </a:r>
            <a:endParaRPr lang="en-US" altLang="zh-TW" dirty="0"/>
          </a:p>
          <a:p>
            <a:r>
              <a:rPr lang="zh-TW" altLang="en-US" dirty="0"/>
              <a:t>熱力直接環流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3465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梅雨鋒向北傾斜，且傾斜程度是科氏力和冷暖空氣密度差的平衡結果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當梅雨鋒向南移動時，鋒後冷空氣的厚度會因為科氏加速度變小而變小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0936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BJ</a:t>
            </a:r>
            <a:r>
              <a:rPr lang="zh-TW" altLang="en-US" dirty="0"/>
              <a:t>和鋒面的風切線輻合會導致區域性強降雨</a:t>
            </a:r>
            <a:endParaRPr lang="en-US" altLang="zh-TW" dirty="0"/>
          </a:p>
          <a:p>
            <a:r>
              <a:rPr lang="zh-TW" altLang="en-US" dirty="0"/>
              <a:t>而且</a:t>
            </a:r>
            <a:r>
              <a:rPr lang="en-US" altLang="zh-TW" dirty="0"/>
              <a:t>BJ</a:t>
            </a:r>
            <a:r>
              <a:rPr lang="zh-TW" altLang="en-US" dirty="0"/>
              <a:t>還會傳輸水氣到輻合區域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8044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Final Operational Global Analysis</a:t>
            </a:r>
          </a:p>
          <a:p>
            <a:r>
              <a:rPr lang="en-US" altLang="zh-TW" dirty="0"/>
              <a:t>Automatic Rainfall and </a:t>
            </a:r>
            <a:r>
              <a:rPr lang="en-US" altLang="zh-TW" dirty="0" err="1"/>
              <a:t>Meteorological</a:t>
            </a:r>
            <a:r>
              <a:rPr lang="en-US" altLang="zh-TW" dirty="0"/>
              <a:t> Telemetry System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2550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hm is the mountain height</a:t>
            </a:r>
          </a:p>
          <a:p>
            <a:r>
              <a:rPr lang="en-US" altLang="zh-TW" dirty="0"/>
              <a:t>H0 is the depth of the cold air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3963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hm is the mountain height</a:t>
            </a:r>
          </a:p>
          <a:p>
            <a:r>
              <a:rPr lang="en-US" altLang="zh-TW" dirty="0"/>
              <a:t>H0 is the depth of the cold air</a:t>
            </a:r>
          </a:p>
          <a:p>
            <a:endParaRPr lang="en-US" altLang="zh-TW" dirty="0"/>
          </a:p>
          <a:p>
            <a:r>
              <a:rPr lang="zh-TW" altLang="en-US" dirty="0"/>
              <a:t>可以透過一直增加冷空氣的厚度來達成過山的條件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095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0531 </a:t>
            </a:r>
            <a:r>
              <a:rPr lang="zh-TW" altLang="en-US" dirty="0"/>
              <a:t>雲貴高原的背風渦漩和西太平洋副高的延伸之間有</a:t>
            </a:r>
            <a:r>
              <a:rPr lang="en-US" altLang="zh-TW" dirty="0"/>
              <a:t>SLLJ</a:t>
            </a:r>
          </a:p>
          <a:p>
            <a:r>
              <a:rPr lang="en-US" altLang="zh-TW" dirty="0"/>
              <a:t>0601</a:t>
            </a:r>
            <a:r>
              <a:rPr lang="zh-TW" altLang="en-US" dirty="0"/>
              <a:t>有兩個梅雨鋒渦漩，</a:t>
            </a:r>
            <a:r>
              <a:rPr lang="en-US" altLang="zh-TW" dirty="0"/>
              <a:t>SLLJ</a:t>
            </a:r>
            <a:r>
              <a:rPr lang="zh-TW" altLang="en-US" dirty="0"/>
              <a:t>增強</a:t>
            </a:r>
            <a:endParaRPr lang="en-US" altLang="zh-TW" dirty="0"/>
          </a:p>
          <a:p>
            <a:r>
              <a:rPr lang="en-US" altLang="zh-TW" dirty="0"/>
              <a:t>0602L1L2</a:t>
            </a:r>
            <a:r>
              <a:rPr lang="zh-TW" altLang="en-US" dirty="0"/>
              <a:t>向東移動 </a:t>
            </a:r>
            <a:r>
              <a:rPr lang="en-US" altLang="zh-TW" dirty="0"/>
              <a:t>L3</a:t>
            </a:r>
            <a:r>
              <a:rPr lang="zh-TW" altLang="en-US" dirty="0"/>
              <a:t>生成</a:t>
            </a:r>
            <a:endParaRPr lang="en-US" altLang="zh-TW" dirty="0"/>
          </a:p>
          <a:p>
            <a:r>
              <a:rPr lang="en-US" altLang="zh-TW" dirty="0"/>
              <a:t>0602</a:t>
            </a:r>
            <a:r>
              <a:rPr lang="zh-TW" altLang="en-US" dirty="0"/>
              <a:t> </a:t>
            </a:r>
            <a:r>
              <a:rPr lang="en-US" altLang="zh-TW" dirty="0"/>
              <a:t>12Z</a:t>
            </a:r>
            <a:r>
              <a:rPr lang="zh-TW" altLang="en-US" dirty="0"/>
              <a:t> 梅雨鋒渦漩減弱 </a:t>
            </a:r>
            <a:r>
              <a:rPr lang="en-US" altLang="zh-TW" dirty="0"/>
              <a:t>SLLJ</a:t>
            </a:r>
            <a:r>
              <a:rPr lang="zh-TW" altLang="en-US" dirty="0"/>
              <a:t>也減弱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D7A-F036-4CEC-B9FA-CD8058265553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0799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8CF7C9-B62F-4B9B-9375-58B24AD8A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54C6F2D-9236-4873-A4B8-757B9A96B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7E461E-1270-4A43-9C45-FB315C18B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97B6-9623-4F18-A6EF-65B813589AE0}" type="datetimeFigureOut">
              <a:rPr lang="zh-TW" altLang="en-US" smtClean="0"/>
              <a:t>2022/12/7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6C3F86-A3BF-4904-B134-3892AB908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0B4D20B-CD73-46EC-8A9C-B66E93B76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4FED-6E3F-4219-92BE-565E4FB46C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243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F4DE15-6BA3-4EC6-B6E0-A5692A1E2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B8D74DA-A23F-4148-BE6C-04C6A9E92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3BD4B3-B4CC-406D-BC7B-086766CB5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97B6-9623-4F18-A6EF-65B813589AE0}" type="datetimeFigureOut">
              <a:rPr lang="zh-TW" altLang="en-US" smtClean="0"/>
              <a:t>2022/12/7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3E1D0C0-55C5-495E-95D4-38CEBE35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CF55223-408D-4B5B-B1F5-CA83E85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4FED-6E3F-4219-92BE-565E4FB46C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32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1F6D459-CDDE-4AD9-9D87-0D14F482F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FB47F27-F19C-4751-8ECF-07EA4046D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170FCC4-7F7E-4957-B6F0-5E78821D6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97B6-9623-4F18-A6EF-65B813589AE0}" type="datetimeFigureOut">
              <a:rPr lang="zh-TW" altLang="en-US" smtClean="0"/>
              <a:t>2022/12/7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1C41009-A9F9-47FC-9C6B-13121094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7D0C6EA-5BCB-4347-93FF-2299E772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4FED-6E3F-4219-92BE-565E4FB46C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2695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6C56A0-46F2-421B-BB62-E203A3477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273D58-E802-4B1A-9A0D-FF345ACE5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1E4BB4E-5369-4B27-8C8D-D04E20BC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97B6-9623-4F18-A6EF-65B813589AE0}" type="datetimeFigureOut">
              <a:rPr lang="zh-TW" altLang="en-US" smtClean="0"/>
              <a:t>2022/12/7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87BDE46-F4CA-4BF9-97DA-2782DF56D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7893595-EC1C-4586-BFBB-DD92B8BC7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4FED-6E3F-4219-92BE-565E4FB46C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71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FDD9BA-CDE3-4805-99E0-C59B25AA0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0E5C544-F2BE-4C36-81C3-EC9ADB729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F8A66B-3EAB-4CCB-97CB-90A81BB7D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97B6-9623-4F18-A6EF-65B813589AE0}" type="datetimeFigureOut">
              <a:rPr lang="zh-TW" altLang="en-US" smtClean="0"/>
              <a:t>2022/12/7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524A7CB-394A-4876-9FF5-D6CF84D2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C6E4AA-5C37-4F31-AF32-87C952B2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4FED-6E3F-4219-92BE-565E4FB46C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41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1E958A-ABC3-4294-811F-9CEE79B27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6266B3-542B-49C3-856E-AB237C602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7254AD1-0E38-47CD-9B6D-7FF13A482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F90A084-4DB4-4E1F-9FEF-98A0DBD30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97B6-9623-4F18-A6EF-65B813589AE0}" type="datetimeFigureOut">
              <a:rPr lang="zh-TW" altLang="en-US" smtClean="0"/>
              <a:t>2022/12/7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57FED68-62E4-4CF1-B0CC-30EC8DE0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64C4E71-B905-42D0-99CC-D50E00130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4FED-6E3F-4219-92BE-565E4FB46C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4221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1E7F82-7823-49F3-BDF5-5180F9A8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59741BF-99F3-4F5D-83CB-2610097BA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9F79379-FD37-4BED-A3A0-9F0A12DFD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6E89DF3-9977-43A1-99E5-01D3E0EF4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A90446E-BF84-4218-8A75-354A80821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BBA4D8E-166B-42CB-8635-8B99274F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97B6-9623-4F18-A6EF-65B813589AE0}" type="datetimeFigureOut">
              <a:rPr lang="zh-TW" altLang="en-US" smtClean="0"/>
              <a:t>2022/12/7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57AEDAE-75E5-4479-B201-7720CE07D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2C2A889-3B51-4268-B0F1-659847CEF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4FED-6E3F-4219-92BE-565E4FB46C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421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E51EF8-E2D1-4FEC-94D9-CE5EA8C2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E08C953-4ECD-41DB-90CD-2DA95F92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97B6-9623-4F18-A6EF-65B813589AE0}" type="datetimeFigureOut">
              <a:rPr lang="zh-TW" altLang="en-US" smtClean="0"/>
              <a:t>2022/12/7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C37DE7E-6CE0-4299-ABD8-0578C0E04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84BB44A-6AE5-4422-8F48-A58A817A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4FED-6E3F-4219-92BE-565E4FB46C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690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0986422-31D0-4D43-B2FF-56F9CFC8B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97B6-9623-4F18-A6EF-65B813589AE0}" type="datetimeFigureOut">
              <a:rPr lang="zh-TW" altLang="en-US" smtClean="0"/>
              <a:t>2022/12/7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AB05E3C-E608-4E7E-936C-641F741B1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B43A12-8059-4360-8393-C50FB2774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4FED-6E3F-4219-92BE-565E4FB46C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6429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0FB298-CD70-4527-B177-A69DC5703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448F7-4E80-4F79-9183-CF1041BE3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ADD4E14-3A31-4485-BE3F-950408A3D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99D1CB2-C0AF-4720-837C-821C52E73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97B6-9623-4F18-A6EF-65B813589AE0}" type="datetimeFigureOut">
              <a:rPr lang="zh-TW" altLang="en-US" smtClean="0"/>
              <a:t>2022/12/7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1D4D39F-7049-4A63-B14D-F86B9A91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A3E0E76-4228-4D2C-833E-D2DA1FBBB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4FED-6E3F-4219-92BE-565E4FB46C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813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E9FA0F-4DBC-467B-ACF9-25AA39C62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0966040-739D-4446-A3EA-750D2483E7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1353E2-B8EC-4EFB-8018-56FEDDF77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B156316-4AC1-493D-89E6-5CA4DECA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97B6-9623-4F18-A6EF-65B813589AE0}" type="datetimeFigureOut">
              <a:rPr lang="zh-TW" altLang="en-US" smtClean="0"/>
              <a:t>2022/12/7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E54A126-E528-4391-8D19-E24C1918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1B29134-8455-4C12-B147-7BBF47D5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4FED-6E3F-4219-92BE-565E4FB46C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8746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0566F80-C959-4DA3-8C87-9B7D5EA7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5F1308A-F387-4A5B-BD17-C15BD627B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0347C13-3D7B-4256-B4AB-81004521A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497B6-9623-4F18-A6EF-65B813589AE0}" type="datetimeFigureOut">
              <a:rPr lang="zh-TW" altLang="en-US" smtClean="0"/>
              <a:t>2022/12/7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DC6BE-51B4-4927-8672-C708AFC51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0D553E2-C9AF-4B1A-A6CD-AA8D77461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B4FED-6E3F-4219-92BE-565E4FB46C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21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4E9F59-F46E-4163-AA7A-4E1CA73A5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841523"/>
          </a:xfrm>
        </p:spPr>
        <p:txBody>
          <a:bodyPr>
            <a:noAutofit/>
          </a:bodyPr>
          <a:lstStyle/>
          <a:p>
            <a:r>
              <a:rPr lang="en-US" altLang="zh-TW" sz="3200" dirty="0"/>
              <a:t>Analysis and Simulations of a Heavy Rainfall Event Associated with the Passage of a Shallow Front over Northern Taiwan on 2 June 2017</a:t>
            </a:r>
            <a:br>
              <a:rPr lang="en-US" altLang="zh-TW" sz="2400" dirty="0"/>
            </a:br>
            <a:br>
              <a:rPr lang="en-US" altLang="zh-TW" sz="2400" dirty="0"/>
            </a:br>
            <a:r>
              <a:rPr lang="en-US" altLang="zh-TW" sz="2000" dirty="0"/>
              <a:t>CHUAN-CHI TU, YI-LENG CHEN, PAY-LIAM LIN, AND MU-QUN HUANG</a:t>
            </a:r>
            <a:br>
              <a:rPr lang="en-US" altLang="zh-TW" sz="2000" dirty="0"/>
            </a:br>
            <a:br>
              <a:rPr lang="en-US" altLang="zh-TW" sz="2000" dirty="0"/>
            </a:br>
            <a:r>
              <a:rPr lang="en-US" altLang="zh-TW" sz="2400" dirty="0"/>
              <a:t>(2022</a:t>
            </a:r>
            <a:r>
              <a:rPr lang="en-US" altLang="zh-TW" sz="2400" i="1" dirty="0"/>
              <a:t>, Monthly Weather Review</a:t>
            </a:r>
            <a:r>
              <a:rPr lang="en-US" altLang="zh-TW" sz="2400" dirty="0"/>
              <a:t>)</a:t>
            </a:r>
            <a:br>
              <a:rPr lang="zh-TW" altLang="en-US" sz="2400" dirty="0"/>
            </a:b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61448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CFECEF-13DF-48D4-992C-682EB85C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Data and methodology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77A9AC-1CF8-4B7C-9F2F-112CA64E9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Data:</a:t>
            </a:r>
          </a:p>
          <a:p>
            <a:pPr lvl="1"/>
            <a:r>
              <a:rPr lang="en-US" altLang="zh-TW" dirty="0"/>
              <a:t>FNL, ARMTS, station-observation, </a:t>
            </a:r>
            <a:r>
              <a:rPr lang="en-US" altLang="zh-TW" dirty="0" err="1"/>
              <a:t>Banciao</a:t>
            </a:r>
            <a:r>
              <a:rPr lang="en-US" altLang="zh-TW" dirty="0"/>
              <a:t> sounding</a:t>
            </a:r>
          </a:p>
          <a:p>
            <a:endParaRPr lang="en-US" altLang="zh-TW" dirty="0"/>
          </a:p>
          <a:p>
            <a:r>
              <a:rPr lang="en-US" altLang="zh-TW" dirty="0"/>
              <a:t>Model description (WRF)</a:t>
            </a:r>
          </a:p>
          <a:p>
            <a:pPr lvl="1"/>
            <a:r>
              <a:rPr lang="en-US" altLang="zh-TW" dirty="0"/>
              <a:t>CTRL</a:t>
            </a:r>
          </a:p>
          <a:p>
            <a:pPr lvl="1"/>
            <a:r>
              <a:rPr lang="en-US" altLang="zh-TW" dirty="0" err="1"/>
              <a:t>RmY</a:t>
            </a:r>
            <a:r>
              <a:rPr lang="en-US" altLang="zh-TW" dirty="0"/>
              <a:t> (Yang-Ming Mountain</a:t>
            </a:r>
            <a:r>
              <a:rPr lang="zh-TW" altLang="en-US" dirty="0"/>
              <a:t> </a:t>
            </a:r>
            <a:r>
              <a:rPr lang="en-US" altLang="zh-TW" dirty="0"/>
              <a:t>&gt;150m → 150m)</a:t>
            </a:r>
          </a:p>
          <a:p>
            <a:pPr lvl="1"/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17221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CFECEF-13DF-48D4-992C-682EB85C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Data and methodology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2277A9AC-1CF8-4B7C-9F2F-112CA64E98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/>
                <a:r>
                  <a:rPr lang="en-US" altLang="zh-TW" sz="2800" dirty="0"/>
                  <a:t>Integrated vapor transport (IVT):</a:t>
                </a:r>
              </a:p>
              <a:p>
                <a:pPr lvl="1"/>
                <a:endParaRPr lang="en-US" altLang="zh-TW" sz="2800" dirty="0"/>
              </a:p>
              <a:p>
                <a:pPr lvl="1"/>
                <a:endParaRPr lang="en-US" altLang="zh-TW" sz="2800" dirty="0"/>
              </a:p>
              <a:p>
                <a:pPr lvl="1"/>
                <a:endParaRPr lang="en-US" altLang="zh-TW" sz="2800" dirty="0"/>
              </a:p>
              <a:p>
                <a:pPr lvl="1"/>
                <a:r>
                  <a:rPr lang="en-US" altLang="zh-TW" sz="2800" dirty="0"/>
                  <a:t>flow regimes: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𝐹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𝐹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altLang="zh-TW" sz="2400" dirty="0"/>
              </a:p>
              <a:p>
                <a:pPr lvl="2"/>
                <a:endParaRPr lang="en-US" altLang="zh-TW" sz="2400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2277A9AC-1CF8-4B7C-9F2F-112CA64E98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2EFD92DF-1D0F-4ABA-AF1F-7620C059B8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05" r="54307" b="58096"/>
          <a:stretch/>
        </p:blipFill>
        <p:spPr>
          <a:xfrm>
            <a:off x="1368050" y="2369457"/>
            <a:ext cx="2463722" cy="98697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AA47F39-1C12-4648-A7C3-64BE2B482C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1" t="63848" r="54376" b="2355"/>
          <a:stretch/>
        </p:blipFill>
        <p:spPr>
          <a:xfrm>
            <a:off x="4151086" y="2432376"/>
            <a:ext cx="2264228" cy="92405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54BAF7C-2DB9-48BF-905A-FFC444008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628" y="2371888"/>
            <a:ext cx="3010320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82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4CE7EC7-4A67-4F50-B08C-9EFD02E5C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193" y="130722"/>
            <a:ext cx="6849795" cy="666631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01D0F5C-FDE9-40CE-AB7B-2B3A7BC34873}"/>
              </a:ext>
            </a:extLst>
          </p:cNvPr>
          <p:cNvSpPr txBox="1"/>
          <p:nvPr/>
        </p:nvSpPr>
        <p:spPr>
          <a:xfrm>
            <a:off x="2884965" y="1948839"/>
            <a:ext cx="336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Cannot flow over the hill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6D91606-0174-43C8-A2FA-3162A03B9780}"/>
              </a:ext>
            </a:extLst>
          </p:cNvPr>
          <p:cNvSpPr txBox="1"/>
          <p:nvPr/>
        </p:nvSpPr>
        <p:spPr>
          <a:xfrm>
            <a:off x="2137479" y="4481584"/>
            <a:ext cx="3367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flow over the hill</a:t>
            </a:r>
          </a:p>
          <a:p>
            <a:r>
              <a:rPr lang="en-US" altLang="zh-TW" sz="2400" dirty="0">
                <a:solidFill>
                  <a:srgbClr val="FF0000"/>
                </a:solidFill>
              </a:rPr>
              <a:t>without </a:t>
            </a:r>
            <a:r>
              <a:rPr lang="en-US" altLang="zh-TW" sz="2400" dirty="0" err="1">
                <a:solidFill>
                  <a:srgbClr val="FF0000"/>
                </a:solidFill>
              </a:rPr>
              <a:t>hydrolicjump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2B460CB-8B63-40BB-9C7F-8AB115E228B9}"/>
              </a:ext>
            </a:extLst>
          </p:cNvPr>
          <p:cNvSpPr txBox="1"/>
          <p:nvPr/>
        </p:nvSpPr>
        <p:spPr>
          <a:xfrm>
            <a:off x="5522294" y="3610786"/>
            <a:ext cx="3367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flow over the hill</a:t>
            </a:r>
          </a:p>
          <a:p>
            <a:r>
              <a:rPr lang="en-US" altLang="zh-TW" sz="2400" dirty="0">
                <a:solidFill>
                  <a:srgbClr val="FF0000"/>
                </a:solidFill>
              </a:rPr>
              <a:t>with </a:t>
            </a:r>
            <a:r>
              <a:rPr lang="en-US" altLang="zh-TW" sz="2400" dirty="0" err="1">
                <a:solidFill>
                  <a:srgbClr val="FF0000"/>
                </a:solidFill>
              </a:rPr>
              <a:t>hydrolicjump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424591A-ACF4-4FA0-BF57-867F3F746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846" y="1246581"/>
            <a:ext cx="2695951" cy="1047896"/>
          </a:xfrm>
          <a:prstGeom prst="rect">
            <a:avLst/>
          </a:prstGeom>
        </p:spPr>
      </p:pic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7E3E2FF2-DC73-4D73-8F92-92EC9D3A7B76}"/>
              </a:ext>
            </a:extLst>
          </p:cNvPr>
          <p:cNvCxnSpPr>
            <a:cxnSpLocks/>
          </p:cNvCxnSpPr>
          <p:nvPr/>
        </p:nvCxnSpPr>
        <p:spPr>
          <a:xfrm flipV="1">
            <a:off x="7940809" y="1722418"/>
            <a:ext cx="1356037" cy="962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441CA41-9DE6-4AAC-BC26-1A0624F33189}"/>
              </a:ext>
            </a:extLst>
          </p:cNvPr>
          <p:cNvSpPr txBox="1"/>
          <p:nvPr/>
        </p:nvSpPr>
        <p:spPr>
          <a:xfrm>
            <a:off x="9744948" y="6433263"/>
            <a:ext cx="39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Schar</a:t>
            </a:r>
            <a:r>
              <a:rPr lang="en-US" altLang="zh-TW" dirty="0"/>
              <a:t> and Smith (1993)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9936728D-9CF1-48BE-98EB-819058FD5E7E}"/>
                  </a:ext>
                </a:extLst>
              </p:cNvPr>
              <p:cNvSpPr/>
              <p:nvPr/>
            </p:nvSpPr>
            <p:spPr>
              <a:xfrm>
                <a:off x="9015772" y="2403034"/>
                <a:ext cx="2900089" cy="734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9936728D-9CF1-48BE-98EB-819058FD5E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772" y="2403034"/>
                <a:ext cx="2900089" cy="7345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0191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D4B6F0B5-0D1B-4EDD-AFC8-88BDDC5F8A6A}"/>
              </a:ext>
            </a:extLst>
          </p:cNvPr>
          <p:cNvSpPr/>
          <p:nvPr/>
        </p:nvSpPr>
        <p:spPr>
          <a:xfrm>
            <a:off x="7649029" y="2452914"/>
            <a:ext cx="3106057" cy="19739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66BAEC1-2015-48E2-A698-D60D60A4D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42862" cy="685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53ED8D6-C4B2-4947-BBD5-9635C034A5EE}"/>
              </a:ext>
            </a:extLst>
          </p:cNvPr>
          <p:cNvSpPr txBox="1"/>
          <p:nvPr/>
        </p:nvSpPr>
        <p:spPr>
          <a:xfrm>
            <a:off x="7373257" y="130629"/>
            <a:ext cx="3106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850 </a:t>
            </a:r>
            <a:r>
              <a:rPr lang="en-US" altLang="zh-TW" sz="2400" dirty="0" err="1"/>
              <a:t>hPa</a:t>
            </a:r>
            <a:r>
              <a:rPr lang="en-US" altLang="zh-TW" sz="2400" dirty="0"/>
              <a:t> (FNL)</a:t>
            </a:r>
          </a:p>
          <a:p>
            <a:r>
              <a:rPr lang="en-US" altLang="zh-TW" sz="2400" dirty="0">
                <a:highlight>
                  <a:srgbClr val="FFFF00"/>
                </a:highlight>
              </a:rPr>
              <a:t>Winds</a:t>
            </a:r>
          </a:p>
          <a:p>
            <a:r>
              <a:rPr lang="en-US" altLang="zh-TW" sz="2400" dirty="0">
                <a:solidFill>
                  <a:schemeClr val="accent1"/>
                </a:solidFill>
              </a:rPr>
              <a:t>Geopotential height</a:t>
            </a:r>
            <a:endParaRPr lang="zh-TW" altLang="en-US" sz="2400" dirty="0">
              <a:solidFill>
                <a:schemeClr val="accent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9EFBEFA-016A-445F-BE57-BB73012A4875}"/>
              </a:ext>
            </a:extLst>
          </p:cNvPr>
          <p:cNvSpPr txBox="1"/>
          <p:nvPr/>
        </p:nvSpPr>
        <p:spPr>
          <a:xfrm>
            <a:off x="508000" y="0"/>
            <a:ext cx="29899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/>
              <a:t>0531 12Z</a:t>
            </a:r>
            <a:endParaRPr lang="zh-TW" altLang="en-US" b="1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79E0544-3BC6-420B-9482-05E309DEF613}"/>
              </a:ext>
            </a:extLst>
          </p:cNvPr>
          <p:cNvSpPr txBox="1"/>
          <p:nvPr/>
        </p:nvSpPr>
        <p:spPr>
          <a:xfrm>
            <a:off x="4141546" y="0"/>
            <a:ext cx="29899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/>
              <a:t>0601 12Z</a:t>
            </a:r>
            <a:endParaRPr lang="zh-TW" altLang="en-US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5DA4BEE-4087-4D01-B545-52B661434EDF}"/>
              </a:ext>
            </a:extLst>
          </p:cNvPr>
          <p:cNvSpPr txBox="1"/>
          <p:nvPr/>
        </p:nvSpPr>
        <p:spPr>
          <a:xfrm>
            <a:off x="508000" y="3059668"/>
            <a:ext cx="29899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/>
              <a:t>0602 00Z</a:t>
            </a:r>
            <a:endParaRPr lang="zh-TW" altLang="en-US" b="1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E03E05C-202A-4BA5-8896-BFEC77D8D238}"/>
              </a:ext>
            </a:extLst>
          </p:cNvPr>
          <p:cNvSpPr txBox="1"/>
          <p:nvPr/>
        </p:nvSpPr>
        <p:spPr>
          <a:xfrm>
            <a:off x="4141545" y="3059668"/>
            <a:ext cx="29899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/>
              <a:t>0602 12Z</a:t>
            </a:r>
            <a:endParaRPr lang="zh-TW" altLang="en-US" b="1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C4AC592-919C-46AB-A03F-B41609CB8422}"/>
              </a:ext>
            </a:extLst>
          </p:cNvPr>
          <p:cNvSpPr txBox="1"/>
          <p:nvPr/>
        </p:nvSpPr>
        <p:spPr>
          <a:xfrm>
            <a:off x="11290222" y="3921845"/>
            <a:ext cx="842970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/>
              <a:t>WPSH</a:t>
            </a:r>
            <a:endParaRPr lang="zh-TW" altLang="en-US" b="1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53B9D35-DFCE-41E9-A544-4B853FE80750}"/>
              </a:ext>
            </a:extLst>
          </p:cNvPr>
          <p:cNvSpPr txBox="1"/>
          <p:nvPr/>
        </p:nvSpPr>
        <p:spPr>
          <a:xfrm>
            <a:off x="8065783" y="3059668"/>
            <a:ext cx="335744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/>
              <a:t>L</a:t>
            </a:r>
            <a:endParaRPr lang="zh-TW" altLang="en-US" b="1" dirty="0"/>
          </a:p>
        </p:txBody>
      </p:sp>
      <p:sp>
        <p:nvSpPr>
          <p:cNvPr id="18" name="弧形 17">
            <a:extLst>
              <a:ext uri="{FF2B5EF4-FFF2-40B4-BE49-F238E27FC236}">
                <a16:creationId xmlns:a16="http://schemas.microsoft.com/office/drawing/2014/main" id="{A970D974-5EEF-43F3-A89A-9B9DAACAECB4}"/>
              </a:ext>
            </a:extLst>
          </p:cNvPr>
          <p:cNvSpPr/>
          <p:nvPr/>
        </p:nvSpPr>
        <p:spPr>
          <a:xfrm>
            <a:off x="9180285" y="3429000"/>
            <a:ext cx="2598058" cy="1724354"/>
          </a:xfrm>
          <a:prstGeom prst="arc">
            <a:avLst>
              <a:gd name="adj1" fmla="val 10571276"/>
              <a:gd name="adj2" fmla="val 17259011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弧形 18">
            <a:extLst>
              <a:ext uri="{FF2B5EF4-FFF2-40B4-BE49-F238E27FC236}">
                <a16:creationId xmlns:a16="http://schemas.microsoft.com/office/drawing/2014/main" id="{AE4CACFB-6721-483F-A201-1DF04088DC65}"/>
              </a:ext>
            </a:extLst>
          </p:cNvPr>
          <p:cNvSpPr/>
          <p:nvPr/>
        </p:nvSpPr>
        <p:spPr>
          <a:xfrm>
            <a:off x="7812294" y="2874220"/>
            <a:ext cx="689468" cy="740227"/>
          </a:xfrm>
          <a:prstGeom prst="arc">
            <a:avLst>
              <a:gd name="adj1" fmla="val 10571276"/>
              <a:gd name="adj2" fmla="val 10462374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上 19">
            <a:extLst>
              <a:ext uri="{FF2B5EF4-FFF2-40B4-BE49-F238E27FC236}">
                <a16:creationId xmlns:a16="http://schemas.microsoft.com/office/drawing/2014/main" id="{15E31FF1-9F12-4984-8E4B-46AB52040249}"/>
              </a:ext>
            </a:extLst>
          </p:cNvPr>
          <p:cNvSpPr/>
          <p:nvPr/>
        </p:nvSpPr>
        <p:spPr>
          <a:xfrm rot="2668961">
            <a:off x="8538350" y="2959079"/>
            <a:ext cx="709373" cy="1446300"/>
          </a:xfrm>
          <a:prstGeom prst="upArrow">
            <a:avLst>
              <a:gd name="adj1" fmla="val 50000"/>
              <a:gd name="adj2" fmla="val 83315"/>
            </a:avLst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FFCC44A-04ED-4377-AB3E-411931237A2B}"/>
              </a:ext>
            </a:extLst>
          </p:cNvPr>
          <p:cNvSpPr txBox="1"/>
          <p:nvPr/>
        </p:nvSpPr>
        <p:spPr>
          <a:xfrm rot="18783744">
            <a:off x="8371604" y="3457311"/>
            <a:ext cx="99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SLLJ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66649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153ED8D6-C4B2-4947-BBD5-9635C034A5EE}"/>
              </a:ext>
            </a:extLst>
          </p:cNvPr>
          <p:cNvSpPr txBox="1"/>
          <p:nvPr/>
        </p:nvSpPr>
        <p:spPr>
          <a:xfrm>
            <a:off x="462445" y="5475448"/>
            <a:ext cx="3106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500 </a:t>
            </a:r>
            <a:r>
              <a:rPr lang="en-US" altLang="zh-TW" sz="2400" dirty="0" err="1"/>
              <a:t>hPa</a:t>
            </a:r>
            <a:r>
              <a:rPr lang="en-US" altLang="zh-TW" sz="2400" dirty="0"/>
              <a:t> (FNL)</a:t>
            </a:r>
          </a:p>
          <a:p>
            <a:r>
              <a:rPr lang="en-US" altLang="zh-TW" sz="2400" dirty="0">
                <a:highlight>
                  <a:srgbClr val="FFFF00"/>
                </a:highlight>
              </a:rPr>
              <a:t>Winds</a:t>
            </a:r>
          </a:p>
          <a:p>
            <a:r>
              <a:rPr lang="en-US" altLang="zh-TW" sz="2400" dirty="0">
                <a:solidFill>
                  <a:schemeClr val="accent1"/>
                </a:solidFill>
              </a:rPr>
              <a:t>Geopotential height</a:t>
            </a:r>
            <a:endParaRPr lang="zh-TW" altLang="en-US" sz="2400" dirty="0">
              <a:solidFill>
                <a:schemeClr val="accent1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B2613EF-C724-490A-8B42-B7CA44ACC723}"/>
              </a:ext>
            </a:extLst>
          </p:cNvPr>
          <p:cNvSpPr txBox="1"/>
          <p:nvPr/>
        </p:nvSpPr>
        <p:spPr>
          <a:xfrm>
            <a:off x="6529444" y="5463476"/>
            <a:ext cx="3106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300 </a:t>
            </a:r>
            <a:r>
              <a:rPr lang="en-US" altLang="zh-TW" sz="2400" dirty="0" err="1"/>
              <a:t>hPa</a:t>
            </a:r>
            <a:r>
              <a:rPr lang="en-US" altLang="zh-TW" sz="2400" dirty="0"/>
              <a:t> (FNL)</a:t>
            </a:r>
          </a:p>
          <a:p>
            <a:r>
              <a:rPr lang="en-US" altLang="zh-TW" sz="2400" dirty="0">
                <a:highlight>
                  <a:srgbClr val="FFFF00"/>
                </a:highlight>
              </a:rPr>
              <a:t>Relative Vorticity</a:t>
            </a:r>
          </a:p>
          <a:p>
            <a:r>
              <a:rPr lang="en-US" altLang="zh-TW" sz="2400" dirty="0">
                <a:solidFill>
                  <a:schemeClr val="accent1"/>
                </a:solidFill>
              </a:rPr>
              <a:t>Geopotential height</a:t>
            </a:r>
            <a:endParaRPr lang="zh-TW" altLang="en-US" sz="2400" dirty="0">
              <a:solidFill>
                <a:schemeClr val="accent1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666E135-3524-4428-8D3E-9C96ADC15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73188" cy="5275813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5DA4BEE-4087-4D01-B545-52B661434EDF}"/>
              </a:ext>
            </a:extLst>
          </p:cNvPr>
          <p:cNvSpPr txBox="1"/>
          <p:nvPr/>
        </p:nvSpPr>
        <p:spPr>
          <a:xfrm>
            <a:off x="617820" y="0"/>
            <a:ext cx="38153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0602 00Z</a:t>
            </a:r>
            <a:endParaRPr lang="zh-TW" altLang="en-US" sz="2800" b="1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5F2940-0DEF-4F83-A82F-6D629F15F998}"/>
              </a:ext>
            </a:extLst>
          </p:cNvPr>
          <p:cNvSpPr txBox="1"/>
          <p:nvPr/>
        </p:nvSpPr>
        <p:spPr>
          <a:xfrm>
            <a:off x="6368661" y="0"/>
            <a:ext cx="38153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0602 00Z</a:t>
            </a:r>
            <a:endParaRPr lang="zh-TW" altLang="en-US" sz="2800" b="1" dirty="0"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C28DAABA-C40E-4E1E-B6FE-14009E87EAD3}"/>
              </a:ext>
            </a:extLst>
          </p:cNvPr>
          <p:cNvCxnSpPr/>
          <p:nvPr/>
        </p:nvCxnSpPr>
        <p:spPr>
          <a:xfrm flipH="1">
            <a:off x="2975573" y="1929381"/>
            <a:ext cx="560082" cy="886796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D165B377-3928-4BB7-8394-590D056EFC99}"/>
              </a:ext>
            </a:extLst>
          </p:cNvPr>
          <p:cNvCxnSpPr>
            <a:cxnSpLocks/>
          </p:cNvCxnSpPr>
          <p:nvPr/>
        </p:nvCxnSpPr>
        <p:spPr>
          <a:xfrm flipH="1">
            <a:off x="7477005" y="1781869"/>
            <a:ext cx="438180" cy="856037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890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95AB287-2F8A-4D50-A1C2-1EF6C85A2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190" y="-29028"/>
            <a:ext cx="505766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52A452A-1F6B-45AA-A18B-3B55EAB87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99872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59EB4F9-2FDB-46D9-9C61-C25D888609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41" r="14004"/>
          <a:stretch/>
        </p:blipFill>
        <p:spPr>
          <a:xfrm>
            <a:off x="9611062" y="4409404"/>
            <a:ext cx="2580938" cy="230345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EF255AE-39A4-48BC-967C-6FF1509D8486}"/>
              </a:ext>
            </a:extLst>
          </p:cNvPr>
          <p:cNvSpPr txBox="1"/>
          <p:nvPr/>
        </p:nvSpPr>
        <p:spPr>
          <a:xfrm>
            <a:off x="3875966" y="1200667"/>
            <a:ext cx="63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Td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84902B5-9CD3-4B66-97CB-708F903EF9F5}"/>
              </a:ext>
            </a:extLst>
          </p:cNvPr>
          <p:cNvSpPr txBox="1"/>
          <p:nvPr/>
        </p:nvSpPr>
        <p:spPr>
          <a:xfrm>
            <a:off x="3679371" y="776518"/>
            <a:ext cx="63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T</a:t>
            </a:r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35913D5-5B37-40EF-92AE-48089AFCE495}"/>
              </a:ext>
            </a:extLst>
          </p:cNvPr>
          <p:cNvSpPr/>
          <p:nvPr/>
        </p:nvSpPr>
        <p:spPr>
          <a:xfrm>
            <a:off x="711199" y="2641600"/>
            <a:ext cx="362858" cy="9869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7FC3943-6AE3-43D9-8E89-C60B62933953}"/>
              </a:ext>
            </a:extLst>
          </p:cNvPr>
          <p:cNvSpPr/>
          <p:nvPr/>
        </p:nvSpPr>
        <p:spPr>
          <a:xfrm>
            <a:off x="2964259" y="2641599"/>
            <a:ext cx="362858" cy="9869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08EAE12-0D78-41AF-ADA2-07B8D4C65EEB}"/>
              </a:ext>
            </a:extLst>
          </p:cNvPr>
          <p:cNvSpPr/>
          <p:nvPr/>
        </p:nvSpPr>
        <p:spPr>
          <a:xfrm>
            <a:off x="5810929" y="950686"/>
            <a:ext cx="362858" cy="9869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E62B1A9-057D-4240-9F11-2C41E7E47FF2}"/>
              </a:ext>
            </a:extLst>
          </p:cNvPr>
          <p:cNvSpPr/>
          <p:nvPr/>
        </p:nvSpPr>
        <p:spPr>
          <a:xfrm>
            <a:off x="8063989" y="950685"/>
            <a:ext cx="362858" cy="9869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AB99077-5CE9-41AE-A611-9D0DBAC71570}"/>
              </a:ext>
            </a:extLst>
          </p:cNvPr>
          <p:cNvSpPr/>
          <p:nvPr/>
        </p:nvSpPr>
        <p:spPr>
          <a:xfrm>
            <a:off x="3159760" y="467698"/>
            <a:ext cx="362858" cy="9869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5BAB048-A9D0-4BDD-B666-B389804164AB}"/>
              </a:ext>
            </a:extLst>
          </p:cNvPr>
          <p:cNvSpPr/>
          <p:nvPr/>
        </p:nvSpPr>
        <p:spPr>
          <a:xfrm>
            <a:off x="718456" y="4815501"/>
            <a:ext cx="362858" cy="9869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0C20A4D-97E2-4B71-B2E1-1A2D5C03A9CF}"/>
              </a:ext>
            </a:extLst>
          </p:cNvPr>
          <p:cNvSpPr/>
          <p:nvPr/>
        </p:nvSpPr>
        <p:spPr>
          <a:xfrm>
            <a:off x="2971516" y="4815500"/>
            <a:ext cx="362858" cy="9869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19BF8AA-58D6-4C4D-BBF4-0EBA8BD46E3F}"/>
              </a:ext>
            </a:extLst>
          </p:cNvPr>
          <p:cNvSpPr txBox="1"/>
          <p:nvPr/>
        </p:nvSpPr>
        <p:spPr>
          <a:xfrm>
            <a:off x="9985829" y="348343"/>
            <a:ext cx="1843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02LST</a:t>
            </a:r>
          </a:p>
          <a:p>
            <a:r>
              <a:rPr lang="en-US" altLang="zh-TW" sz="2400" dirty="0"/>
              <a:t>Front arrived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15502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95AB287-2F8A-4D50-A1C2-1EF6C85A2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190" y="-29028"/>
            <a:ext cx="505766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52A452A-1F6B-45AA-A18B-3B55EAB87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99872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59EB4F9-2FDB-46D9-9C61-C25D888609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41" r="14004"/>
          <a:stretch/>
        </p:blipFill>
        <p:spPr>
          <a:xfrm>
            <a:off x="5096466" y="1937656"/>
            <a:ext cx="5382847" cy="480412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EF255AE-39A4-48BC-967C-6FF1509D8486}"/>
              </a:ext>
            </a:extLst>
          </p:cNvPr>
          <p:cNvSpPr txBox="1"/>
          <p:nvPr/>
        </p:nvSpPr>
        <p:spPr>
          <a:xfrm>
            <a:off x="3875966" y="1200667"/>
            <a:ext cx="63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Td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84902B5-9CD3-4B66-97CB-708F903EF9F5}"/>
              </a:ext>
            </a:extLst>
          </p:cNvPr>
          <p:cNvSpPr txBox="1"/>
          <p:nvPr/>
        </p:nvSpPr>
        <p:spPr>
          <a:xfrm>
            <a:off x="3679371" y="776518"/>
            <a:ext cx="63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T</a:t>
            </a:r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35913D5-5B37-40EF-92AE-48089AFCE495}"/>
              </a:ext>
            </a:extLst>
          </p:cNvPr>
          <p:cNvSpPr/>
          <p:nvPr/>
        </p:nvSpPr>
        <p:spPr>
          <a:xfrm>
            <a:off x="711199" y="2641600"/>
            <a:ext cx="362858" cy="9869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7FC3943-6AE3-43D9-8E89-C60B62933953}"/>
              </a:ext>
            </a:extLst>
          </p:cNvPr>
          <p:cNvSpPr/>
          <p:nvPr/>
        </p:nvSpPr>
        <p:spPr>
          <a:xfrm>
            <a:off x="2964259" y="2641599"/>
            <a:ext cx="362858" cy="9869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08EAE12-0D78-41AF-ADA2-07B8D4C65EEB}"/>
              </a:ext>
            </a:extLst>
          </p:cNvPr>
          <p:cNvSpPr/>
          <p:nvPr/>
        </p:nvSpPr>
        <p:spPr>
          <a:xfrm>
            <a:off x="5810929" y="950686"/>
            <a:ext cx="362858" cy="9869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E62B1A9-057D-4240-9F11-2C41E7E47FF2}"/>
              </a:ext>
            </a:extLst>
          </p:cNvPr>
          <p:cNvSpPr/>
          <p:nvPr/>
        </p:nvSpPr>
        <p:spPr>
          <a:xfrm>
            <a:off x="8063989" y="950685"/>
            <a:ext cx="362858" cy="9869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AB99077-5CE9-41AE-A611-9D0DBAC71570}"/>
              </a:ext>
            </a:extLst>
          </p:cNvPr>
          <p:cNvSpPr/>
          <p:nvPr/>
        </p:nvSpPr>
        <p:spPr>
          <a:xfrm>
            <a:off x="3002501" y="467698"/>
            <a:ext cx="362858" cy="9869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5BAB048-A9D0-4BDD-B666-B389804164AB}"/>
              </a:ext>
            </a:extLst>
          </p:cNvPr>
          <p:cNvSpPr/>
          <p:nvPr/>
        </p:nvSpPr>
        <p:spPr>
          <a:xfrm>
            <a:off x="718456" y="4815501"/>
            <a:ext cx="362858" cy="9869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0C20A4D-97E2-4B71-B2E1-1A2D5C03A9CF}"/>
              </a:ext>
            </a:extLst>
          </p:cNvPr>
          <p:cNvSpPr/>
          <p:nvPr/>
        </p:nvSpPr>
        <p:spPr>
          <a:xfrm>
            <a:off x="2971516" y="4815500"/>
            <a:ext cx="362858" cy="9869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0931CD9-6747-4F18-832A-4AA41F5855F9}"/>
              </a:ext>
            </a:extLst>
          </p:cNvPr>
          <p:cNvSpPr/>
          <p:nvPr/>
        </p:nvSpPr>
        <p:spPr>
          <a:xfrm>
            <a:off x="8200572" y="3759201"/>
            <a:ext cx="667658" cy="5515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</a:rPr>
              <a:t>rain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箭號: 向上 2">
            <a:extLst>
              <a:ext uri="{FF2B5EF4-FFF2-40B4-BE49-F238E27FC236}">
                <a16:creationId xmlns:a16="http://schemas.microsoft.com/office/drawing/2014/main" id="{A30DE4F2-A5FE-4529-AEB8-3BAFF16B2647}"/>
              </a:ext>
            </a:extLst>
          </p:cNvPr>
          <p:cNvSpPr/>
          <p:nvPr/>
        </p:nvSpPr>
        <p:spPr>
          <a:xfrm rot="8131471">
            <a:off x="7953804" y="3840254"/>
            <a:ext cx="96955" cy="744029"/>
          </a:xfrm>
          <a:prstGeom prst="upArrow">
            <a:avLst>
              <a:gd name="adj1" fmla="val 50000"/>
              <a:gd name="adj2" fmla="val 116243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上 16">
            <a:extLst>
              <a:ext uri="{FF2B5EF4-FFF2-40B4-BE49-F238E27FC236}">
                <a16:creationId xmlns:a16="http://schemas.microsoft.com/office/drawing/2014/main" id="{6CC0D920-0D87-4077-85BF-AABBE6CC5BE7}"/>
              </a:ext>
            </a:extLst>
          </p:cNvPr>
          <p:cNvSpPr/>
          <p:nvPr/>
        </p:nvSpPr>
        <p:spPr>
          <a:xfrm rot="13748238">
            <a:off x="8973756" y="3859617"/>
            <a:ext cx="96955" cy="744029"/>
          </a:xfrm>
          <a:prstGeom prst="upArrow">
            <a:avLst>
              <a:gd name="adj1" fmla="val 50000"/>
              <a:gd name="adj2" fmla="val 116243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E9A51C2-38AE-48F0-9100-9240BD7AD6F9}"/>
              </a:ext>
            </a:extLst>
          </p:cNvPr>
          <p:cNvSpPr txBox="1"/>
          <p:nvPr/>
        </p:nvSpPr>
        <p:spPr>
          <a:xfrm>
            <a:off x="9281186" y="3705499"/>
            <a:ext cx="1510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Cold air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DB42468-8BBF-4E5E-94E3-B6C7940D8F18}"/>
              </a:ext>
            </a:extLst>
          </p:cNvPr>
          <p:cNvSpPr txBox="1"/>
          <p:nvPr/>
        </p:nvSpPr>
        <p:spPr>
          <a:xfrm>
            <a:off x="6583680" y="3621315"/>
            <a:ext cx="1510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Cold air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09B3C74-37B1-439F-B501-1253418C2131}"/>
              </a:ext>
            </a:extLst>
          </p:cNvPr>
          <p:cNvSpPr txBox="1"/>
          <p:nvPr/>
        </p:nvSpPr>
        <p:spPr>
          <a:xfrm>
            <a:off x="9985829" y="348343"/>
            <a:ext cx="1843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02LST</a:t>
            </a:r>
          </a:p>
          <a:p>
            <a:r>
              <a:rPr lang="en-US" altLang="zh-TW" sz="2400" dirty="0"/>
              <a:t>Front arrived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26033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95AB287-2F8A-4D50-A1C2-1EF6C85A2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190" y="-29028"/>
            <a:ext cx="505766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52A452A-1F6B-45AA-A18B-3B55EAB87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99872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59EB4F9-2FDB-46D9-9C61-C25D888609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41" r="14004"/>
          <a:stretch/>
        </p:blipFill>
        <p:spPr>
          <a:xfrm>
            <a:off x="9611062" y="4409404"/>
            <a:ext cx="2580938" cy="230345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EF255AE-39A4-48BC-967C-6FF1509D8486}"/>
              </a:ext>
            </a:extLst>
          </p:cNvPr>
          <p:cNvSpPr txBox="1"/>
          <p:nvPr/>
        </p:nvSpPr>
        <p:spPr>
          <a:xfrm>
            <a:off x="3875966" y="1200667"/>
            <a:ext cx="63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Td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84902B5-9CD3-4B66-97CB-708F903EF9F5}"/>
              </a:ext>
            </a:extLst>
          </p:cNvPr>
          <p:cNvSpPr txBox="1"/>
          <p:nvPr/>
        </p:nvSpPr>
        <p:spPr>
          <a:xfrm>
            <a:off x="3679371" y="776518"/>
            <a:ext cx="63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T</a:t>
            </a:r>
            <a:endParaRPr lang="zh-TW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ABDE061-A2BB-4900-B76C-E044B68BF5ED}"/>
              </a:ext>
            </a:extLst>
          </p:cNvPr>
          <p:cNvSpPr/>
          <p:nvPr/>
        </p:nvSpPr>
        <p:spPr>
          <a:xfrm>
            <a:off x="6609217" y="950686"/>
            <a:ext cx="362858" cy="9869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D69E9ED-7EBD-464F-BFD2-9F34AD35E9F6}"/>
              </a:ext>
            </a:extLst>
          </p:cNvPr>
          <p:cNvSpPr/>
          <p:nvPr/>
        </p:nvSpPr>
        <p:spPr>
          <a:xfrm>
            <a:off x="8862277" y="950685"/>
            <a:ext cx="362858" cy="9869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5689B5A-29D4-4C4D-9C58-7BFCD2AA2FE2}"/>
              </a:ext>
            </a:extLst>
          </p:cNvPr>
          <p:cNvSpPr/>
          <p:nvPr/>
        </p:nvSpPr>
        <p:spPr>
          <a:xfrm>
            <a:off x="6609217" y="3135086"/>
            <a:ext cx="362858" cy="9869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1C75318-3ADD-48E4-9E8A-D895B2FA454F}"/>
              </a:ext>
            </a:extLst>
          </p:cNvPr>
          <p:cNvSpPr/>
          <p:nvPr/>
        </p:nvSpPr>
        <p:spPr>
          <a:xfrm>
            <a:off x="8862277" y="3135085"/>
            <a:ext cx="362858" cy="9869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C0664B8-3D9B-45C7-A142-8DE06C901369}"/>
              </a:ext>
            </a:extLst>
          </p:cNvPr>
          <p:cNvSpPr/>
          <p:nvPr/>
        </p:nvSpPr>
        <p:spPr>
          <a:xfrm>
            <a:off x="6609217" y="5319485"/>
            <a:ext cx="362858" cy="9869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36DC1ED-A600-4878-8D0A-8FD8916449AE}"/>
              </a:ext>
            </a:extLst>
          </p:cNvPr>
          <p:cNvSpPr/>
          <p:nvPr/>
        </p:nvSpPr>
        <p:spPr>
          <a:xfrm>
            <a:off x="8862277" y="5319484"/>
            <a:ext cx="362858" cy="9869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58139A6-D178-4B7A-8BCB-D616DF5CFF1E}"/>
              </a:ext>
            </a:extLst>
          </p:cNvPr>
          <p:cNvSpPr/>
          <p:nvPr/>
        </p:nvSpPr>
        <p:spPr>
          <a:xfrm>
            <a:off x="3910295" y="935397"/>
            <a:ext cx="362858" cy="9869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8FEAE9F-A6DD-42BD-996E-E165AA2EC0A1}"/>
              </a:ext>
            </a:extLst>
          </p:cNvPr>
          <p:cNvSpPr/>
          <p:nvPr/>
        </p:nvSpPr>
        <p:spPr>
          <a:xfrm>
            <a:off x="3970229" y="4731657"/>
            <a:ext cx="340513" cy="16333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00B345B-331F-457D-B5FA-9E0D537FACBC}"/>
              </a:ext>
            </a:extLst>
          </p:cNvPr>
          <p:cNvSpPr/>
          <p:nvPr/>
        </p:nvSpPr>
        <p:spPr>
          <a:xfrm>
            <a:off x="1607740" y="1451429"/>
            <a:ext cx="362858" cy="470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973222C-0801-4A0C-8111-45D9DB9D2AE5}"/>
              </a:ext>
            </a:extLst>
          </p:cNvPr>
          <p:cNvSpPr txBox="1"/>
          <p:nvPr/>
        </p:nvSpPr>
        <p:spPr>
          <a:xfrm>
            <a:off x="9985828" y="348343"/>
            <a:ext cx="2322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11LST</a:t>
            </a:r>
          </a:p>
          <a:p>
            <a:r>
              <a:rPr lang="en-US" altLang="zh-TW" sz="2400" dirty="0"/>
              <a:t>Front move over the mountain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05189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03089F4-F746-4A69-99F9-85EB2ED4D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943" y="0"/>
            <a:ext cx="5754114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454AABF-C184-40D2-A4F2-A274E5F2A3E6}"/>
              </a:ext>
            </a:extLst>
          </p:cNvPr>
          <p:cNvSpPr/>
          <p:nvPr/>
        </p:nvSpPr>
        <p:spPr>
          <a:xfrm>
            <a:off x="4898571" y="1716833"/>
            <a:ext cx="821094" cy="429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76B1E0-7B28-405B-B4A9-3DD9A051D0DA}"/>
              </a:ext>
            </a:extLst>
          </p:cNvPr>
          <p:cNvSpPr/>
          <p:nvPr/>
        </p:nvSpPr>
        <p:spPr>
          <a:xfrm>
            <a:off x="4295191" y="4183225"/>
            <a:ext cx="821094" cy="429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03B5092-A78D-45B3-9D48-606556C6DF45}"/>
              </a:ext>
            </a:extLst>
          </p:cNvPr>
          <p:cNvSpPr/>
          <p:nvPr/>
        </p:nvSpPr>
        <p:spPr>
          <a:xfrm>
            <a:off x="4621763" y="5072742"/>
            <a:ext cx="1219200" cy="429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798073B-3329-4197-8310-991A7E84DEDD}"/>
              </a:ext>
            </a:extLst>
          </p:cNvPr>
          <p:cNvSpPr txBox="1"/>
          <p:nvPr/>
        </p:nvSpPr>
        <p:spPr>
          <a:xfrm>
            <a:off x="1782145" y="1716833"/>
            <a:ext cx="1306287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02~10 LST</a:t>
            </a:r>
            <a:br>
              <a:rPr lang="en-US" altLang="zh-TW" dirty="0"/>
            </a:br>
            <a:r>
              <a:rPr lang="en-US" altLang="zh-TW" dirty="0"/>
              <a:t>Yang-Ming</a:t>
            </a:r>
          </a:p>
          <a:p>
            <a:r>
              <a:rPr lang="en-US" altLang="zh-TW" dirty="0"/>
              <a:t>Mountains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B1653A4-7188-4B58-81BF-B413D99AD05C}"/>
              </a:ext>
            </a:extLst>
          </p:cNvPr>
          <p:cNvSpPr txBox="1"/>
          <p:nvPr/>
        </p:nvSpPr>
        <p:spPr>
          <a:xfrm>
            <a:off x="1782144" y="4177304"/>
            <a:ext cx="1586207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windward side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6CEA0053-3AE2-4961-8384-5C032F2C699B}"/>
              </a:ext>
            </a:extLst>
          </p:cNvPr>
          <p:cNvCxnSpPr>
            <a:stCxn id="7" idx="1"/>
          </p:cNvCxnSpPr>
          <p:nvPr/>
        </p:nvCxnSpPr>
        <p:spPr>
          <a:xfrm flipH="1">
            <a:off x="3103924" y="1931437"/>
            <a:ext cx="17946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FCFD5E5B-7F67-4ECE-8BA6-0BDBC4DD1753}"/>
              </a:ext>
            </a:extLst>
          </p:cNvPr>
          <p:cNvCxnSpPr>
            <a:cxnSpLocks/>
          </p:cNvCxnSpPr>
          <p:nvPr/>
        </p:nvCxnSpPr>
        <p:spPr>
          <a:xfrm flipH="1">
            <a:off x="3368351" y="4285862"/>
            <a:ext cx="9268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7DA64DE-B086-4142-A50D-19077B3E63E3}"/>
              </a:ext>
            </a:extLst>
          </p:cNvPr>
          <p:cNvSpPr txBox="1"/>
          <p:nvPr/>
        </p:nvSpPr>
        <p:spPr>
          <a:xfrm>
            <a:off x="1596572" y="5072742"/>
            <a:ext cx="1799772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Front move over the mountain</a:t>
            </a:r>
            <a:endParaRPr lang="zh-TW" altLang="en-US" dirty="0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2C404170-15A0-468E-A361-DC84AFC8B5E6}"/>
              </a:ext>
            </a:extLst>
          </p:cNvPr>
          <p:cNvCxnSpPr>
            <a:cxnSpLocks/>
          </p:cNvCxnSpPr>
          <p:nvPr/>
        </p:nvCxnSpPr>
        <p:spPr>
          <a:xfrm flipH="1">
            <a:off x="3368351" y="5156719"/>
            <a:ext cx="12534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974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7CCBCC2-CFD7-49BC-9C6A-53C5A7C7A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548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37F1C08-66C3-4EFC-94E5-153A16F3A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813"/>
            <a:ext cx="6096000" cy="512160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226AF11-473F-48E1-953D-8A3945CC84C2}"/>
              </a:ext>
            </a:extLst>
          </p:cNvPr>
          <p:cNvSpPr txBox="1"/>
          <p:nvPr/>
        </p:nvSpPr>
        <p:spPr>
          <a:xfrm>
            <a:off x="0" y="5488000"/>
            <a:ext cx="3106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950 </a:t>
            </a:r>
            <a:r>
              <a:rPr lang="en-US" altLang="zh-TW" sz="2400" dirty="0" err="1"/>
              <a:t>hPa</a:t>
            </a:r>
            <a:r>
              <a:rPr lang="en-US" altLang="zh-TW" sz="2400" dirty="0"/>
              <a:t> (CTRL)</a:t>
            </a:r>
          </a:p>
          <a:p>
            <a:r>
              <a:rPr lang="en-US" altLang="zh-TW" sz="2400" dirty="0">
                <a:highlight>
                  <a:srgbClr val="FFFF00"/>
                </a:highlight>
              </a:rPr>
              <a:t>Winds</a:t>
            </a:r>
          </a:p>
          <a:p>
            <a:r>
              <a:rPr lang="en-US" altLang="zh-TW" sz="2400" dirty="0">
                <a:solidFill>
                  <a:schemeClr val="accent1"/>
                </a:solidFill>
              </a:rPr>
              <a:t>Geopotential height</a:t>
            </a:r>
            <a:endParaRPr lang="zh-TW" altLang="en-US" sz="2400" dirty="0">
              <a:solidFill>
                <a:schemeClr val="accent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D3D40FA-81B2-4275-A874-0734DAABB8F5}"/>
              </a:ext>
            </a:extLst>
          </p:cNvPr>
          <p:cNvSpPr txBox="1"/>
          <p:nvPr/>
        </p:nvSpPr>
        <p:spPr>
          <a:xfrm>
            <a:off x="6096000" y="5487999"/>
            <a:ext cx="310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(CTRL)</a:t>
            </a:r>
          </a:p>
          <a:p>
            <a:r>
              <a:rPr lang="en-US" altLang="zh-TW" sz="2400" dirty="0">
                <a:highlight>
                  <a:srgbClr val="FFFF00"/>
                </a:highlight>
              </a:rPr>
              <a:t>IVT</a:t>
            </a:r>
            <a:r>
              <a:rPr lang="zh-TW" altLang="en-US" sz="2400" dirty="0"/>
              <a:t> </a:t>
            </a:r>
            <a:r>
              <a:rPr lang="en-US" altLang="zh-TW" sz="2400" dirty="0"/>
              <a:t>(below 900 </a:t>
            </a:r>
            <a:r>
              <a:rPr lang="en-US" altLang="zh-TW" sz="2400" dirty="0" err="1"/>
              <a:t>hPa</a:t>
            </a:r>
            <a:r>
              <a:rPr lang="en-US" altLang="zh-TW" sz="2400" dirty="0"/>
              <a:t>)</a:t>
            </a:r>
          </a:p>
        </p:txBody>
      </p:sp>
      <p:sp>
        <p:nvSpPr>
          <p:cNvPr id="8" name="箭號: 向上 7">
            <a:extLst>
              <a:ext uri="{FF2B5EF4-FFF2-40B4-BE49-F238E27FC236}">
                <a16:creationId xmlns:a16="http://schemas.microsoft.com/office/drawing/2014/main" id="{6AA20B27-9CA7-4F75-BD4B-0423C5070316}"/>
              </a:ext>
            </a:extLst>
          </p:cNvPr>
          <p:cNvSpPr/>
          <p:nvPr/>
        </p:nvSpPr>
        <p:spPr>
          <a:xfrm rot="3084070">
            <a:off x="1683071" y="1416094"/>
            <a:ext cx="90481" cy="814627"/>
          </a:xfrm>
          <a:prstGeom prst="upArrow">
            <a:avLst>
              <a:gd name="adj1" fmla="val 22502"/>
              <a:gd name="adj2" fmla="val 116243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上 8">
            <a:extLst>
              <a:ext uri="{FF2B5EF4-FFF2-40B4-BE49-F238E27FC236}">
                <a16:creationId xmlns:a16="http://schemas.microsoft.com/office/drawing/2014/main" id="{0FB739C3-7EAF-4B30-A74F-355D98D5EC3B}"/>
              </a:ext>
            </a:extLst>
          </p:cNvPr>
          <p:cNvSpPr/>
          <p:nvPr/>
        </p:nvSpPr>
        <p:spPr>
          <a:xfrm rot="2449165">
            <a:off x="2004100" y="1224178"/>
            <a:ext cx="78110" cy="336073"/>
          </a:xfrm>
          <a:prstGeom prst="upArrow">
            <a:avLst>
              <a:gd name="adj1" fmla="val 22502"/>
              <a:gd name="adj2" fmla="val 116243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831BD98-FDCD-4A89-9D25-2002EEB40757}"/>
              </a:ext>
            </a:extLst>
          </p:cNvPr>
          <p:cNvSpPr txBox="1"/>
          <p:nvPr/>
        </p:nvSpPr>
        <p:spPr>
          <a:xfrm>
            <a:off x="9202057" y="5487999"/>
            <a:ext cx="2106023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L1</a:t>
            </a:r>
            <a:r>
              <a:rPr lang="zh-TW" altLang="en-US" dirty="0"/>
              <a:t> </a:t>
            </a:r>
            <a:r>
              <a:rPr lang="en-US" altLang="zh-TW" dirty="0"/>
              <a:t>move eastward</a:t>
            </a:r>
          </a:p>
          <a:p>
            <a:r>
              <a:rPr lang="en-US" altLang="zh-TW" dirty="0"/>
              <a:t>Enhance the vapor convergence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147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03089F4-F746-4A69-99F9-85EB2ED4D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943" y="0"/>
            <a:ext cx="5754114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454AABF-C184-40D2-A4F2-A274E5F2A3E6}"/>
              </a:ext>
            </a:extLst>
          </p:cNvPr>
          <p:cNvSpPr/>
          <p:nvPr/>
        </p:nvSpPr>
        <p:spPr>
          <a:xfrm>
            <a:off x="4898571" y="1716833"/>
            <a:ext cx="821094" cy="429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76B1E0-7B28-405B-B4A9-3DD9A051D0DA}"/>
              </a:ext>
            </a:extLst>
          </p:cNvPr>
          <p:cNvSpPr/>
          <p:nvPr/>
        </p:nvSpPr>
        <p:spPr>
          <a:xfrm>
            <a:off x="4295191" y="4183225"/>
            <a:ext cx="821094" cy="429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03B5092-A78D-45B3-9D48-606556C6DF45}"/>
              </a:ext>
            </a:extLst>
          </p:cNvPr>
          <p:cNvSpPr/>
          <p:nvPr/>
        </p:nvSpPr>
        <p:spPr>
          <a:xfrm>
            <a:off x="4621763" y="5072742"/>
            <a:ext cx="1219200" cy="429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798073B-3329-4197-8310-991A7E84DEDD}"/>
              </a:ext>
            </a:extLst>
          </p:cNvPr>
          <p:cNvSpPr txBox="1"/>
          <p:nvPr/>
        </p:nvSpPr>
        <p:spPr>
          <a:xfrm>
            <a:off x="1782145" y="1716833"/>
            <a:ext cx="130628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02~10 LST</a:t>
            </a:r>
            <a:br>
              <a:rPr lang="en-US" altLang="zh-TW" dirty="0"/>
            </a:br>
            <a:r>
              <a:rPr lang="en-US" altLang="zh-TW" dirty="0"/>
              <a:t>&gt; 600 mm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B1653A4-7188-4B58-81BF-B413D99AD05C}"/>
              </a:ext>
            </a:extLst>
          </p:cNvPr>
          <p:cNvSpPr txBox="1"/>
          <p:nvPr/>
        </p:nvSpPr>
        <p:spPr>
          <a:xfrm>
            <a:off x="1782144" y="4177304"/>
            <a:ext cx="1586207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&gt; 500 mm/day</a:t>
            </a:r>
            <a:endParaRPr lang="zh-TW" altLang="en-US" dirty="0"/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6CEA0053-3AE2-4961-8384-5C032F2C699B}"/>
              </a:ext>
            </a:extLst>
          </p:cNvPr>
          <p:cNvCxnSpPr>
            <a:stCxn id="7" idx="1"/>
          </p:cNvCxnSpPr>
          <p:nvPr/>
        </p:nvCxnSpPr>
        <p:spPr>
          <a:xfrm flipH="1">
            <a:off x="3103924" y="1931437"/>
            <a:ext cx="17946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FCFD5E5B-7F67-4ECE-8BA6-0BDBC4DD1753}"/>
              </a:ext>
            </a:extLst>
          </p:cNvPr>
          <p:cNvCxnSpPr>
            <a:cxnSpLocks/>
          </p:cNvCxnSpPr>
          <p:nvPr/>
        </p:nvCxnSpPr>
        <p:spPr>
          <a:xfrm flipH="1">
            <a:off x="3368351" y="4285862"/>
            <a:ext cx="9268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7DA64DE-B086-4142-A50D-19077B3E63E3}"/>
              </a:ext>
            </a:extLst>
          </p:cNvPr>
          <p:cNvSpPr txBox="1"/>
          <p:nvPr/>
        </p:nvSpPr>
        <p:spPr>
          <a:xfrm>
            <a:off x="1782144" y="5072742"/>
            <a:ext cx="1586207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&gt; 70 mm/</a:t>
            </a:r>
            <a:r>
              <a:rPr lang="en-US" altLang="zh-TW" dirty="0" err="1"/>
              <a:t>hr</a:t>
            </a:r>
            <a:endParaRPr lang="zh-TW" altLang="en-US" dirty="0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2C404170-15A0-468E-A361-DC84AFC8B5E6}"/>
              </a:ext>
            </a:extLst>
          </p:cNvPr>
          <p:cNvCxnSpPr>
            <a:cxnSpLocks/>
          </p:cNvCxnSpPr>
          <p:nvPr/>
        </p:nvCxnSpPr>
        <p:spPr>
          <a:xfrm flipH="1">
            <a:off x="3368351" y="5156719"/>
            <a:ext cx="12534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578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B911067-1ABB-401A-982D-DAE395F84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44521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7A2724B-8D41-4CD9-BA5C-31E233FF4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521" y="0"/>
            <a:ext cx="3312631" cy="3429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C83C7BE-FAEB-4DBC-B83B-BB85038D9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720" y="3429000"/>
            <a:ext cx="3852026" cy="3220837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270B811F-D512-4479-9E8B-94EC4E96A725}"/>
              </a:ext>
            </a:extLst>
          </p:cNvPr>
          <p:cNvCxnSpPr>
            <a:cxnSpLocks/>
          </p:cNvCxnSpPr>
          <p:nvPr/>
        </p:nvCxnSpPr>
        <p:spPr>
          <a:xfrm flipH="1">
            <a:off x="9332006" y="4268237"/>
            <a:ext cx="12967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F47CEA7-FDEA-49D9-BE86-A05F57DCC7B3}"/>
              </a:ext>
            </a:extLst>
          </p:cNvPr>
          <p:cNvSpPr txBox="1"/>
          <p:nvPr/>
        </p:nvSpPr>
        <p:spPr>
          <a:xfrm>
            <a:off x="10628746" y="3938652"/>
            <a:ext cx="1563254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cross section along this line</a:t>
            </a:r>
          </a:p>
          <a:p>
            <a:r>
              <a:rPr lang="en-US" altLang="zh-TW" dirty="0"/>
              <a:t>in CTRL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2B8C0CD-B703-4FA5-BF56-1D769E3A0FB5}"/>
              </a:ext>
            </a:extLst>
          </p:cNvPr>
          <p:cNvSpPr txBox="1"/>
          <p:nvPr/>
        </p:nvSpPr>
        <p:spPr>
          <a:xfrm>
            <a:off x="8946619" y="243092"/>
            <a:ext cx="77077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Q flux</a:t>
            </a:r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5D2D6B-B739-45C8-A67D-3916AA659563}"/>
              </a:ext>
            </a:extLst>
          </p:cNvPr>
          <p:cNvSpPr txBox="1"/>
          <p:nvPr/>
        </p:nvSpPr>
        <p:spPr>
          <a:xfrm>
            <a:off x="3908255" y="167523"/>
            <a:ext cx="77077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RH (%)</a:t>
            </a:r>
            <a:endParaRPr lang="zh-TW" alt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5E2126B-C8B9-45C2-B8F7-68CE9E324256}"/>
              </a:ext>
            </a:extLst>
          </p:cNvPr>
          <p:cNvSpPr txBox="1"/>
          <p:nvPr/>
        </p:nvSpPr>
        <p:spPr>
          <a:xfrm>
            <a:off x="3941733" y="3575818"/>
            <a:ext cx="53138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PV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11FD1A5-19A4-436F-9495-23840A3F661E}"/>
              </a:ext>
            </a:extLst>
          </p:cNvPr>
          <p:cNvSpPr txBox="1"/>
          <p:nvPr/>
        </p:nvSpPr>
        <p:spPr>
          <a:xfrm>
            <a:off x="771957" y="174272"/>
            <a:ext cx="77077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Wind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F840D63-36D9-4DE9-9865-E2DCE11D90CD}"/>
              </a:ext>
            </a:extLst>
          </p:cNvPr>
          <p:cNvSpPr txBox="1"/>
          <p:nvPr/>
        </p:nvSpPr>
        <p:spPr>
          <a:xfrm>
            <a:off x="792480" y="3575818"/>
            <a:ext cx="77077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dBZ</a:t>
            </a:r>
            <a:endParaRPr lang="zh-TW" altLang="en-US" dirty="0"/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6E4D5C19-B1B2-431D-8484-108CC2CE3404}"/>
              </a:ext>
            </a:extLst>
          </p:cNvPr>
          <p:cNvCxnSpPr/>
          <p:nvPr/>
        </p:nvCxnSpPr>
        <p:spPr>
          <a:xfrm>
            <a:off x="1879600" y="2631440"/>
            <a:ext cx="0" cy="1625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7256E68D-5B35-4AC7-A4AD-F6984D4101FF}"/>
              </a:ext>
            </a:extLst>
          </p:cNvPr>
          <p:cNvCxnSpPr/>
          <p:nvPr/>
        </p:nvCxnSpPr>
        <p:spPr>
          <a:xfrm>
            <a:off x="1442720" y="2621280"/>
            <a:ext cx="0" cy="1625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B0ED27AA-D40A-4416-A746-7E1623A82355}"/>
              </a:ext>
            </a:extLst>
          </p:cNvPr>
          <p:cNvCxnSpPr/>
          <p:nvPr/>
        </p:nvCxnSpPr>
        <p:spPr>
          <a:xfrm>
            <a:off x="1889760" y="6014720"/>
            <a:ext cx="0" cy="1625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36A74E9D-2DF2-4B98-A671-461322482533}"/>
              </a:ext>
            </a:extLst>
          </p:cNvPr>
          <p:cNvCxnSpPr/>
          <p:nvPr/>
        </p:nvCxnSpPr>
        <p:spPr>
          <a:xfrm>
            <a:off x="1452880" y="6004560"/>
            <a:ext cx="0" cy="1625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4F72138A-3881-4064-A037-1CD3B206FEEA}"/>
              </a:ext>
            </a:extLst>
          </p:cNvPr>
          <p:cNvCxnSpPr/>
          <p:nvPr/>
        </p:nvCxnSpPr>
        <p:spPr>
          <a:xfrm>
            <a:off x="5029200" y="2631440"/>
            <a:ext cx="0" cy="1625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21DAE683-3A73-4BB4-8EE7-0BC840524ADC}"/>
              </a:ext>
            </a:extLst>
          </p:cNvPr>
          <p:cNvCxnSpPr/>
          <p:nvPr/>
        </p:nvCxnSpPr>
        <p:spPr>
          <a:xfrm>
            <a:off x="4592320" y="2621280"/>
            <a:ext cx="0" cy="1625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64F3C332-274A-44D1-ACBF-088DA5B06B38}"/>
              </a:ext>
            </a:extLst>
          </p:cNvPr>
          <p:cNvCxnSpPr/>
          <p:nvPr/>
        </p:nvCxnSpPr>
        <p:spPr>
          <a:xfrm>
            <a:off x="5029200" y="6014720"/>
            <a:ext cx="0" cy="1625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A80A8BEE-F0F5-4955-A32D-C2656222FBB1}"/>
              </a:ext>
            </a:extLst>
          </p:cNvPr>
          <p:cNvCxnSpPr/>
          <p:nvPr/>
        </p:nvCxnSpPr>
        <p:spPr>
          <a:xfrm>
            <a:off x="4592320" y="6004560"/>
            <a:ext cx="0" cy="1625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EB361925-E9AD-4A4D-BB6D-DDF15CDFAF0E}"/>
              </a:ext>
            </a:extLst>
          </p:cNvPr>
          <p:cNvCxnSpPr/>
          <p:nvPr/>
        </p:nvCxnSpPr>
        <p:spPr>
          <a:xfrm>
            <a:off x="8382000" y="2682240"/>
            <a:ext cx="0" cy="1625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B57A5450-B14E-4AED-9AB0-70A9557E40C2}"/>
              </a:ext>
            </a:extLst>
          </p:cNvPr>
          <p:cNvCxnSpPr/>
          <p:nvPr/>
        </p:nvCxnSpPr>
        <p:spPr>
          <a:xfrm>
            <a:off x="7945120" y="2672080"/>
            <a:ext cx="0" cy="1625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493AE8C-018C-4E85-9C43-4D9875E55CC2}"/>
              </a:ext>
            </a:extLst>
          </p:cNvPr>
          <p:cNvSpPr txBox="1"/>
          <p:nvPr/>
        </p:nvSpPr>
        <p:spPr>
          <a:xfrm>
            <a:off x="9780819" y="210473"/>
            <a:ext cx="23299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b="1" dirty="0"/>
              <a:t>6/2 06 LST</a:t>
            </a:r>
            <a:r>
              <a:rPr lang="zh-TW" altLang="en-US" b="1" dirty="0"/>
              <a:t> </a:t>
            </a:r>
            <a:r>
              <a:rPr lang="en-US" altLang="zh-TW" b="1" dirty="0"/>
              <a:t>(CTRL)</a:t>
            </a:r>
          </a:p>
        </p:txBody>
      </p:sp>
    </p:spTree>
    <p:extLst>
      <p:ext uri="{BB962C8B-B14F-4D97-AF65-F5344CB8AC3E}">
        <p14:creationId xmlns:p14="http://schemas.microsoft.com/office/powerpoint/2010/main" val="409726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78E27C4-F005-4A5C-BE1A-E882933CE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23539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6A0C5A2-CD61-45AA-8F1D-DB147B516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720" y="3429000"/>
            <a:ext cx="3852026" cy="3220837"/>
          </a:xfrm>
          <a:prstGeom prst="rect">
            <a:avLst/>
          </a:prstGeom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B68B3B6B-3A9E-44B2-84A3-FD0D355D63BE}"/>
              </a:ext>
            </a:extLst>
          </p:cNvPr>
          <p:cNvCxnSpPr>
            <a:cxnSpLocks/>
          </p:cNvCxnSpPr>
          <p:nvPr/>
        </p:nvCxnSpPr>
        <p:spPr>
          <a:xfrm flipH="1">
            <a:off x="9164320" y="5020077"/>
            <a:ext cx="146442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4203638E-66D5-48C5-8492-7BC836D173FD}"/>
              </a:ext>
            </a:extLst>
          </p:cNvPr>
          <p:cNvSpPr txBox="1"/>
          <p:nvPr/>
        </p:nvSpPr>
        <p:spPr>
          <a:xfrm>
            <a:off x="10628746" y="4690492"/>
            <a:ext cx="1563254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cross section along this line</a:t>
            </a:r>
          </a:p>
          <a:p>
            <a:r>
              <a:rPr lang="en-US" altLang="zh-TW" dirty="0"/>
              <a:t>in CTRL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13509D0-B26B-4B92-96DA-425002A7ADAF}"/>
              </a:ext>
            </a:extLst>
          </p:cNvPr>
          <p:cNvSpPr txBox="1"/>
          <p:nvPr/>
        </p:nvSpPr>
        <p:spPr>
          <a:xfrm>
            <a:off x="713972" y="3530483"/>
            <a:ext cx="77077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Q flux</a:t>
            </a: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29F38E7-52D6-47BB-B071-61787AB06163}"/>
              </a:ext>
            </a:extLst>
          </p:cNvPr>
          <p:cNvSpPr txBox="1"/>
          <p:nvPr/>
        </p:nvSpPr>
        <p:spPr>
          <a:xfrm>
            <a:off x="3841866" y="3530483"/>
            <a:ext cx="77077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  w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3DB61CC-658B-44C6-A9A8-A6AD90E92792}"/>
              </a:ext>
            </a:extLst>
          </p:cNvPr>
          <p:cNvSpPr txBox="1"/>
          <p:nvPr/>
        </p:nvSpPr>
        <p:spPr>
          <a:xfrm>
            <a:off x="3841866" y="162326"/>
            <a:ext cx="77077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RH</a:t>
            </a:r>
            <a:r>
              <a:rPr lang="zh-TW" altLang="en-US" dirty="0"/>
              <a:t> </a:t>
            </a:r>
            <a:r>
              <a:rPr lang="en-US" altLang="zh-TW" dirty="0"/>
              <a:t>(%)</a:t>
            </a:r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48517EC-F0D8-4352-A1A0-0CAC0ADF76D8}"/>
              </a:ext>
            </a:extLst>
          </p:cNvPr>
          <p:cNvSpPr txBox="1"/>
          <p:nvPr/>
        </p:nvSpPr>
        <p:spPr>
          <a:xfrm>
            <a:off x="713972" y="162326"/>
            <a:ext cx="77077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wind</a:t>
            </a:r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174A55F-54C8-4336-A34F-F9DEFEB2EB28}"/>
              </a:ext>
            </a:extLst>
          </p:cNvPr>
          <p:cNvSpPr/>
          <p:nvPr/>
        </p:nvSpPr>
        <p:spPr>
          <a:xfrm>
            <a:off x="773546" y="1830307"/>
            <a:ext cx="1300480" cy="7010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EC5F0BE-F992-4C96-A6B9-0872691FEB1B}"/>
              </a:ext>
            </a:extLst>
          </p:cNvPr>
          <p:cNvSpPr/>
          <p:nvPr/>
        </p:nvSpPr>
        <p:spPr>
          <a:xfrm>
            <a:off x="3892666" y="1830307"/>
            <a:ext cx="1300480" cy="7010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A046DDE-2CEF-4ABC-BD6F-7F76862F1E8D}"/>
              </a:ext>
            </a:extLst>
          </p:cNvPr>
          <p:cNvSpPr/>
          <p:nvPr/>
        </p:nvSpPr>
        <p:spPr>
          <a:xfrm>
            <a:off x="773546" y="5199971"/>
            <a:ext cx="1300480" cy="7010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12EA2C7-F2B4-4575-B3DD-11AB8C3DF8AF}"/>
              </a:ext>
            </a:extLst>
          </p:cNvPr>
          <p:cNvSpPr/>
          <p:nvPr/>
        </p:nvSpPr>
        <p:spPr>
          <a:xfrm>
            <a:off x="4988560" y="3530483"/>
            <a:ext cx="342439" cy="190511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F7E69E3D-C66C-41F0-BF58-38B766FDE6E2}"/>
              </a:ext>
            </a:extLst>
          </p:cNvPr>
          <p:cNvCxnSpPr>
            <a:cxnSpLocks/>
          </p:cNvCxnSpPr>
          <p:nvPr/>
        </p:nvCxnSpPr>
        <p:spPr>
          <a:xfrm flipH="1">
            <a:off x="5330999" y="3200400"/>
            <a:ext cx="1567641" cy="4785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823F9A4-71E2-4DE7-8F75-67DCB97B665F}"/>
              </a:ext>
            </a:extLst>
          </p:cNvPr>
          <p:cNvSpPr txBox="1"/>
          <p:nvPr/>
        </p:nvSpPr>
        <p:spPr>
          <a:xfrm>
            <a:off x="6898640" y="2873214"/>
            <a:ext cx="1910080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Strong upstream</a:t>
            </a:r>
            <a:endParaRPr lang="zh-TW" altLang="en-US" dirty="0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B5C30C3B-BCC7-4094-9ED5-DDE6D9F71830}"/>
              </a:ext>
            </a:extLst>
          </p:cNvPr>
          <p:cNvCxnSpPr>
            <a:cxnSpLocks/>
          </p:cNvCxnSpPr>
          <p:nvPr/>
        </p:nvCxnSpPr>
        <p:spPr>
          <a:xfrm flipH="1">
            <a:off x="5217047" y="2531346"/>
            <a:ext cx="1620633" cy="50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E871D2C-42FD-4062-89AF-57C28B29418A}"/>
              </a:ext>
            </a:extLst>
          </p:cNvPr>
          <p:cNvSpPr txBox="1"/>
          <p:nvPr/>
        </p:nvSpPr>
        <p:spPr>
          <a:xfrm>
            <a:off x="6837680" y="2225989"/>
            <a:ext cx="3942080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MBLJ, RH&gt;90%, q flux maximum in PBL</a:t>
            </a:r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7BCD2A-725B-429B-AD87-CE0F7015C593}"/>
              </a:ext>
            </a:extLst>
          </p:cNvPr>
          <p:cNvSpPr txBox="1"/>
          <p:nvPr/>
        </p:nvSpPr>
        <p:spPr>
          <a:xfrm>
            <a:off x="6688687" y="163363"/>
            <a:ext cx="23299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b="1" dirty="0"/>
              <a:t>6/2 06 LST</a:t>
            </a:r>
            <a:r>
              <a:rPr lang="zh-TW" altLang="en-US" b="1" dirty="0"/>
              <a:t> </a:t>
            </a:r>
            <a:r>
              <a:rPr lang="en-US" altLang="zh-TW" b="1" dirty="0"/>
              <a:t>(CTRL)</a:t>
            </a:r>
          </a:p>
        </p:txBody>
      </p:sp>
    </p:spTree>
    <p:extLst>
      <p:ext uri="{BB962C8B-B14F-4D97-AF65-F5344CB8AC3E}">
        <p14:creationId xmlns:p14="http://schemas.microsoft.com/office/powerpoint/2010/main" val="2859014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7F5A0E2-1110-400F-9E70-81B0C4B09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92114" cy="673511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BD933C9-539F-400C-884D-40385213F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2403"/>
            <a:ext cx="3688080" cy="667271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6EEEBD3-B158-40A3-A48E-8F16132E91B4}"/>
              </a:ext>
            </a:extLst>
          </p:cNvPr>
          <p:cNvSpPr txBox="1"/>
          <p:nvPr/>
        </p:nvSpPr>
        <p:spPr>
          <a:xfrm>
            <a:off x="9862015" y="269123"/>
            <a:ext cx="2329985" cy="203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b="1" dirty="0"/>
              <a:t>6/2 06 LST</a:t>
            </a:r>
            <a:r>
              <a:rPr lang="zh-TW" altLang="en-US" b="1" dirty="0"/>
              <a:t> </a:t>
            </a:r>
            <a:r>
              <a:rPr lang="en-US" altLang="zh-TW" b="1" dirty="0"/>
              <a:t>(CTRL)</a:t>
            </a:r>
            <a:br>
              <a:rPr lang="en-US" altLang="zh-TW" b="1" dirty="0"/>
            </a:br>
            <a:endParaRPr lang="en-US" altLang="zh-TW" b="1" dirty="0"/>
          </a:p>
          <a:p>
            <a:r>
              <a:rPr lang="en-US" altLang="zh-TW" dirty="0"/>
              <a:t>cold air flow </a:t>
            </a:r>
            <a:br>
              <a:rPr lang="en-US" altLang="zh-TW" dirty="0"/>
            </a:br>
            <a:r>
              <a:rPr lang="en-US" altLang="zh-TW" dirty="0"/>
              <a:t>along rivers</a:t>
            </a:r>
          </a:p>
          <a:p>
            <a:endParaRPr lang="en-US" altLang="zh-TW" b="1" dirty="0"/>
          </a:p>
          <a:p>
            <a:r>
              <a:rPr lang="en-US" altLang="zh-TW" dirty="0"/>
              <a:t>BJ and northwesterly  flow converge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78E2DAA-9A85-4A1F-BC7D-706416F6A934}"/>
              </a:ext>
            </a:extLst>
          </p:cNvPr>
          <p:cNvSpPr txBox="1"/>
          <p:nvPr/>
        </p:nvSpPr>
        <p:spPr>
          <a:xfrm>
            <a:off x="9862015" y="3367557"/>
            <a:ext cx="2238545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b="1" dirty="0"/>
              <a:t>6/2 12 LST</a:t>
            </a:r>
            <a:r>
              <a:rPr lang="zh-TW" altLang="en-US" b="1" dirty="0"/>
              <a:t> </a:t>
            </a:r>
            <a:r>
              <a:rPr lang="en-US" altLang="zh-TW" b="1" dirty="0"/>
              <a:t>(CTRL)</a:t>
            </a:r>
          </a:p>
          <a:p>
            <a:endParaRPr lang="en-US" altLang="zh-TW" dirty="0"/>
          </a:p>
          <a:p>
            <a:r>
              <a:rPr lang="en-US" altLang="zh-TW" dirty="0"/>
              <a:t>Front move southward</a:t>
            </a:r>
            <a:br>
              <a:rPr lang="en-US" altLang="zh-TW" dirty="0"/>
            </a:br>
            <a:endParaRPr lang="en-US" altLang="zh-TW" dirty="0"/>
          </a:p>
          <a:p>
            <a:r>
              <a:rPr lang="en-US" altLang="zh-TW" dirty="0"/>
              <a:t>BJ and northwesterly  flow converge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4931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830B9C2-A2B6-4EA3-9438-A21E965C9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72" y="0"/>
            <a:ext cx="6259947" cy="330727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78369E1-3470-4452-A8E4-30C1E43AD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0" t="2040" r="11670"/>
          <a:stretch/>
        </p:blipFill>
        <p:spPr>
          <a:xfrm>
            <a:off x="7792720" y="1630680"/>
            <a:ext cx="4237441" cy="3125469"/>
          </a:xfrm>
          <a:prstGeom prst="rect">
            <a:avLst/>
          </a:prstGeom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3D3DAA58-A4D4-4B15-893F-B99C1DEBCF48}"/>
              </a:ext>
            </a:extLst>
          </p:cNvPr>
          <p:cNvCxnSpPr>
            <a:cxnSpLocks/>
          </p:cNvCxnSpPr>
          <p:nvPr/>
        </p:nvCxnSpPr>
        <p:spPr>
          <a:xfrm>
            <a:off x="10659226" y="1375680"/>
            <a:ext cx="0" cy="686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0FC77DFA-E42D-4AD8-80A2-1183613D9DCB}"/>
              </a:ext>
            </a:extLst>
          </p:cNvPr>
          <p:cNvSpPr txBox="1"/>
          <p:nvPr/>
        </p:nvSpPr>
        <p:spPr>
          <a:xfrm>
            <a:off x="9815946" y="437630"/>
            <a:ext cx="1563254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cross section along this line</a:t>
            </a:r>
          </a:p>
          <a:p>
            <a:r>
              <a:rPr lang="en-US" altLang="zh-TW" dirty="0"/>
              <a:t>in CTRL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F0248FC-512E-4B24-8F42-0ED013522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772" y="3429000"/>
            <a:ext cx="6259947" cy="3351599"/>
          </a:xfrm>
          <a:prstGeom prst="rect">
            <a:avLst/>
          </a:prstGeom>
        </p:spPr>
      </p:pic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5161B807-DDF1-4F49-AEBD-CAD44A37BA18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9500293" y="2895600"/>
            <a:ext cx="690533" cy="20535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66965FE-E09C-431C-A9D9-071965D4B36C}"/>
              </a:ext>
            </a:extLst>
          </p:cNvPr>
          <p:cNvSpPr txBox="1"/>
          <p:nvPr/>
        </p:nvSpPr>
        <p:spPr>
          <a:xfrm>
            <a:off x="8454506" y="4949189"/>
            <a:ext cx="2091574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Hovmoller</a:t>
            </a:r>
            <a:r>
              <a:rPr lang="en-US" altLang="zh-TW" dirty="0"/>
              <a:t> diagrams</a:t>
            </a:r>
          </a:p>
          <a:p>
            <a:r>
              <a:rPr lang="en-US" altLang="zh-TW" dirty="0"/>
              <a:t>along these two lines in CTRL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DC499D2-1C84-483E-A892-4E730B03A003}"/>
              </a:ext>
            </a:extLst>
          </p:cNvPr>
          <p:cNvSpPr txBox="1"/>
          <p:nvPr/>
        </p:nvSpPr>
        <p:spPr>
          <a:xfrm>
            <a:off x="2297546" y="3636129"/>
            <a:ext cx="106541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Tamsui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BDFF3BB-C1AB-4C1C-84BB-738350474452}"/>
              </a:ext>
            </a:extLst>
          </p:cNvPr>
          <p:cNvSpPr txBox="1"/>
          <p:nvPr/>
        </p:nvSpPr>
        <p:spPr>
          <a:xfrm>
            <a:off x="5163360" y="3636764"/>
            <a:ext cx="106541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Keelung</a:t>
            </a:r>
            <a:endParaRPr lang="zh-TW" altLang="en-US" dirty="0"/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8799D76-7ECF-41B9-B313-F3C5225651EB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0546080" y="3193414"/>
            <a:ext cx="568960" cy="22174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41A79E1-20C1-43C0-896E-087945BFEE73}"/>
              </a:ext>
            </a:extLst>
          </p:cNvPr>
          <p:cNvSpPr txBox="1"/>
          <p:nvPr/>
        </p:nvSpPr>
        <p:spPr>
          <a:xfrm>
            <a:off x="31173" y="5410854"/>
            <a:ext cx="1614747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Large temperature gradient</a:t>
            </a:r>
            <a:endParaRPr lang="zh-TW" altLang="en-US" dirty="0"/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521A36FC-B7C5-4402-B196-768638D758D7}"/>
              </a:ext>
            </a:extLst>
          </p:cNvPr>
          <p:cNvCxnSpPr>
            <a:cxnSpLocks/>
          </p:cNvCxnSpPr>
          <p:nvPr/>
        </p:nvCxnSpPr>
        <p:spPr>
          <a:xfrm>
            <a:off x="1645920" y="5770880"/>
            <a:ext cx="436706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4B56C51-B7FD-48D8-8AA2-959D077DF4D2}"/>
              </a:ext>
            </a:extLst>
          </p:cNvPr>
          <p:cNvSpPr txBox="1"/>
          <p:nvPr/>
        </p:nvSpPr>
        <p:spPr>
          <a:xfrm>
            <a:off x="7647132" y="488430"/>
            <a:ext cx="161474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larger cold air depth</a:t>
            </a:r>
            <a:endParaRPr lang="zh-TW" altLang="en-US" dirty="0"/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3763CD19-8C90-4A3E-9711-0CB7532CEE0F}"/>
              </a:ext>
            </a:extLst>
          </p:cNvPr>
          <p:cNvCxnSpPr>
            <a:cxnSpLocks/>
          </p:cNvCxnSpPr>
          <p:nvPr/>
        </p:nvCxnSpPr>
        <p:spPr>
          <a:xfrm flipH="1">
            <a:off x="7474413" y="1134761"/>
            <a:ext cx="172720" cy="6859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28E1BCC8-C339-4E2C-80A6-0CB510FB3213}"/>
              </a:ext>
            </a:extLst>
          </p:cNvPr>
          <p:cNvCxnSpPr>
            <a:cxnSpLocks/>
          </p:cNvCxnSpPr>
          <p:nvPr/>
        </p:nvCxnSpPr>
        <p:spPr>
          <a:xfrm>
            <a:off x="2297546" y="1820680"/>
            <a:ext cx="51768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316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29E062B-195B-4935-B599-7C837B45A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06" y="0"/>
            <a:ext cx="7177614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5FBE59A-3D1C-4051-B703-4609065068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0" t="2040" r="11670"/>
          <a:stretch/>
        </p:blipFill>
        <p:spPr>
          <a:xfrm>
            <a:off x="7792720" y="1630680"/>
            <a:ext cx="4237441" cy="3125469"/>
          </a:xfrm>
          <a:prstGeom prst="rect">
            <a:avLst/>
          </a:prstGeom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6EE74FEC-A470-48E0-82F9-AFCC02C4D031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9500293" y="2895600"/>
            <a:ext cx="690533" cy="20535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0B96D346-59F7-4C10-B96B-09FC4E1F2BBA}"/>
              </a:ext>
            </a:extLst>
          </p:cNvPr>
          <p:cNvSpPr txBox="1"/>
          <p:nvPr/>
        </p:nvSpPr>
        <p:spPr>
          <a:xfrm>
            <a:off x="8454506" y="4949189"/>
            <a:ext cx="2091574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Cross section</a:t>
            </a:r>
          </a:p>
          <a:p>
            <a:r>
              <a:rPr lang="en-US" altLang="zh-TW" dirty="0"/>
              <a:t>along these two lines in CTRL</a:t>
            </a:r>
            <a:endParaRPr lang="zh-TW" altLang="en-US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7D55D63A-AE1D-4736-8FF0-D421108E15E2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10546080" y="3193414"/>
            <a:ext cx="568960" cy="22174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FA2384E8-4614-4CAA-ACF1-00151D4F217C}"/>
              </a:ext>
            </a:extLst>
          </p:cNvPr>
          <p:cNvSpPr txBox="1"/>
          <p:nvPr/>
        </p:nvSpPr>
        <p:spPr>
          <a:xfrm>
            <a:off x="7792720" y="353675"/>
            <a:ext cx="2245360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northly flow and higher cold air after 12 LST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5001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41EFF6E-F3B6-450E-AAED-D49FD0D58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081" y="0"/>
            <a:ext cx="3751688" cy="667271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01516E8-C357-4C50-8AD3-AD9EBD2A4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88080" cy="667271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35F3ABD-64C0-4078-8B4F-CDC7F99C80D1}"/>
              </a:ext>
            </a:extLst>
          </p:cNvPr>
          <p:cNvSpPr txBox="1"/>
          <p:nvPr/>
        </p:nvSpPr>
        <p:spPr>
          <a:xfrm>
            <a:off x="8454506" y="4827269"/>
            <a:ext cx="3310774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After removing Yang Ming Mountains, front is located farther south than the CTRL run</a:t>
            </a:r>
            <a:endParaRPr lang="zh-TW" altLang="en-US" dirty="0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49D324D2-1E0C-44AD-ADAF-21520E7C0FF0}"/>
              </a:ext>
            </a:extLst>
          </p:cNvPr>
          <p:cNvCxnSpPr>
            <a:cxnSpLocks/>
          </p:cNvCxnSpPr>
          <p:nvPr/>
        </p:nvCxnSpPr>
        <p:spPr>
          <a:xfrm flipH="1">
            <a:off x="7439769" y="5288934"/>
            <a:ext cx="101473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E6387A2E-95D5-47FA-8177-ED69F335162E}"/>
              </a:ext>
            </a:extLst>
          </p:cNvPr>
          <p:cNvCxnSpPr>
            <a:cxnSpLocks/>
          </p:cNvCxnSpPr>
          <p:nvPr/>
        </p:nvCxnSpPr>
        <p:spPr>
          <a:xfrm>
            <a:off x="680720" y="4828040"/>
            <a:ext cx="667512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9A7A4CC1-3061-4A3F-A3D8-A911AE81719C}"/>
              </a:ext>
            </a:extLst>
          </p:cNvPr>
          <p:cNvCxnSpPr>
            <a:cxnSpLocks/>
          </p:cNvCxnSpPr>
          <p:nvPr/>
        </p:nvCxnSpPr>
        <p:spPr>
          <a:xfrm>
            <a:off x="680720" y="5285240"/>
            <a:ext cx="667512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02BBD38-5543-40B9-9C40-EC39DF19D7F2}"/>
              </a:ext>
            </a:extLst>
          </p:cNvPr>
          <p:cNvSpPr txBox="1"/>
          <p:nvPr/>
        </p:nvSpPr>
        <p:spPr>
          <a:xfrm>
            <a:off x="8454506" y="738069"/>
            <a:ext cx="3310774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BJ is stronger in </a:t>
            </a:r>
            <a:r>
              <a:rPr lang="en-US" altLang="zh-TW" dirty="0" err="1"/>
              <a:t>RmY</a:t>
            </a:r>
            <a:r>
              <a:rPr lang="en-US" altLang="zh-TW" dirty="0"/>
              <a:t> run</a:t>
            </a: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BC1C91BD-DC34-47A2-9C08-FDB45D02BEEE}"/>
              </a:ext>
            </a:extLst>
          </p:cNvPr>
          <p:cNvCxnSpPr>
            <a:cxnSpLocks/>
          </p:cNvCxnSpPr>
          <p:nvPr/>
        </p:nvCxnSpPr>
        <p:spPr>
          <a:xfrm flipH="1">
            <a:off x="7439769" y="930294"/>
            <a:ext cx="101473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501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81D4C25-C249-482E-A2DF-284E7D630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41" y="1613537"/>
            <a:ext cx="8002117" cy="452500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E4E8867-C3AE-43EC-9F86-07BCDC33B1D4}"/>
              </a:ext>
            </a:extLst>
          </p:cNvPr>
          <p:cNvSpPr/>
          <p:nvPr/>
        </p:nvSpPr>
        <p:spPr>
          <a:xfrm>
            <a:off x="7345680" y="1869440"/>
            <a:ext cx="763386" cy="5619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5B0F78C-52EA-4A5D-8DEA-E5F750CB02FD}"/>
              </a:ext>
            </a:extLst>
          </p:cNvPr>
          <p:cNvSpPr txBox="1"/>
          <p:nvPr/>
        </p:nvSpPr>
        <p:spPr>
          <a:xfrm>
            <a:off x="9043786" y="1969751"/>
            <a:ext cx="2091574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Different </a:t>
            </a:r>
            <a:endParaRPr lang="zh-TW" altLang="en-US" dirty="0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D8D5107E-04B6-4BAA-9D01-B146E43FAF2C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8109068" y="2150428"/>
            <a:ext cx="934718" cy="39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D97FFBC1-83AE-4102-AD85-E3B72F57C0AC}"/>
              </a:ext>
            </a:extLst>
          </p:cNvPr>
          <p:cNvSpPr/>
          <p:nvPr/>
        </p:nvSpPr>
        <p:spPr>
          <a:xfrm>
            <a:off x="7172960" y="2611120"/>
            <a:ext cx="763386" cy="5619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12279F2-2422-4EBC-9F9B-B973814845D5}"/>
              </a:ext>
            </a:extLst>
          </p:cNvPr>
          <p:cNvSpPr/>
          <p:nvPr/>
        </p:nvSpPr>
        <p:spPr>
          <a:xfrm>
            <a:off x="4637348" y="2611120"/>
            <a:ext cx="763386" cy="5619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33A5F83-EDC7-4E16-84BD-FA1E425215B0}"/>
              </a:ext>
            </a:extLst>
          </p:cNvPr>
          <p:cNvSpPr/>
          <p:nvPr/>
        </p:nvSpPr>
        <p:spPr>
          <a:xfrm>
            <a:off x="2101736" y="2611120"/>
            <a:ext cx="763386" cy="5619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FE35338-AC13-4728-A2D6-0ADC00F042E3}"/>
              </a:ext>
            </a:extLst>
          </p:cNvPr>
          <p:cNvSpPr txBox="1"/>
          <p:nvPr/>
        </p:nvSpPr>
        <p:spPr>
          <a:xfrm>
            <a:off x="8871064" y="2714724"/>
            <a:ext cx="2091574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similar </a:t>
            </a:r>
            <a:endParaRPr lang="zh-TW" altLang="en-US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391E5AC-CB59-4E52-9806-7F790F2B90A4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7936346" y="2895401"/>
            <a:ext cx="934718" cy="39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836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F88C2E-214C-4FF8-A650-7D89EF32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720934-01A1-4391-A06C-77943BBA8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91255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Mei-</a:t>
            </a:r>
            <a:r>
              <a:rPr lang="en-US" altLang="zh-TW" sz="2400" dirty="0" err="1"/>
              <a:t>yu</a:t>
            </a:r>
            <a:r>
              <a:rPr lang="en-US" altLang="zh-TW" sz="2400" dirty="0"/>
              <a:t> trough + WPSH -&gt; MBLJ (+ CMR) -&gt; BJ</a:t>
            </a:r>
          </a:p>
          <a:p>
            <a:r>
              <a:rPr lang="en-US" altLang="zh-TW" sz="2400" dirty="0"/>
              <a:t>Southwesterly flow contributes to heavy rainfall on windward of CMR and Snow Mountain.</a:t>
            </a:r>
          </a:p>
          <a:p>
            <a:r>
              <a:rPr lang="en-US" altLang="zh-TW" sz="2400" dirty="0"/>
              <a:t>BJ brings moisture to northern Taiwan.</a:t>
            </a:r>
          </a:p>
          <a:p>
            <a:r>
              <a:rPr lang="en-US" altLang="zh-TW" sz="2400" dirty="0"/>
              <a:t>The front stay anchored until depth of cold air is large enough.</a:t>
            </a:r>
          </a:p>
          <a:p>
            <a:pPr lvl="1"/>
            <a:r>
              <a:rPr lang="en-US" altLang="zh-TW" sz="2000" dirty="0"/>
              <a:t>Before that, cold air arrived Taipei basin through two river valleys.</a:t>
            </a:r>
          </a:p>
          <a:p>
            <a:r>
              <a:rPr lang="en-US" altLang="zh-TW" sz="2400" dirty="0"/>
              <a:t>Remove Yang Ming Mountain in WRF than the front quickly moves southward.</a:t>
            </a: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AFEDEB3-5B8F-4C84-9F61-CA7DF0E45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83" y="4734560"/>
            <a:ext cx="3321730" cy="212344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0C075DB-FD46-4ADA-AB9F-69F07C48A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359" y="4757905"/>
            <a:ext cx="3321730" cy="20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74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15B90D-B768-45D6-BD8A-0AE2E8E12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 - recent studies on 2017/6/2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01C7C3-768B-4208-AD0A-CEB680E82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034486" cy="4792889"/>
          </a:xfrm>
        </p:spPr>
        <p:txBody>
          <a:bodyPr>
            <a:normAutofit/>
          </a:bodyPr>
          <a:lstStyle/>
          <a:p>
            <a:r>
              <a:rPr lang="en-US" altLang="zh-TW" dirty="0"/>
              <a:t> Factors important in the prediction of the frontal rainfall </a:t>
            </a:r>
            <a:br>
              <a:rPr lang="en-US" altLang="zh-TW" dirty="0"/>
            </a:br>
            <a:r>
              <a:rPr lang="en-US" altLang="zh-TW" dirty="0"/>
              <a:t>(Wang et al. 2021)</a:t>
            </a:r>
          </a:p>
          <a:p>
            <a:pPr lvl="1"/>
            <a:r>
              <a:rPr lang="en-US" altLang="zh-TW" dirty="0"/>
              <a:t>position and speed of the surface </a:t>
            </a:r>
            <a:r>
              <a:rPr lang="en-US" altLang="zh-TW" dirty="0" err="1"/>
              <a:t>mei-yu</a:t>
            </a:r>
            <a:r>
              <a:rPr lang="en-US" altLang="zh-TW" dirty="0"/>
              <a:t> front and the low-level wind-shift line</a:t>
            </a:r>
          </a:p>
          <a:p>
            <a:pPr lvl="1"/>
            <a:r>
              <a:rPr lang="en-US" altLang="zh-TW" dirty="0"/>
              <a:t>moisture amount in the environment</a:t>
            </a:r>
          </a:p>
          <a:p>
            <a:pPr lvl="1"/>
            <a:r>
              <a:rPr lang="en-US" altLang="zh-TW" dirty="0"/>
              <a:t>location and timing of the mesoscale low pressure disturbances along the front</a:t>
            </a:r>
          </a:p>
          <a:p>
            <a:pPr lvl="1"/>
            <a:r>
              <a:rPr lang="en-US" altLang="zh-TW" dirty="0"/>
              <a:t>frontal intensity</a:t>
            </a:r>
          </a:p>
          <a:p>
            <a:endParaRPr lang="en-US" altLang="zh-TW" dirty="0"/>
          </a:p>
          <a:p>
            <a:r>
              <a:rPr lang="en-US" altLang="zh-TW" dirty="0"/>
              <a:t>Southwesterly marine boundary layer jet (MBLJ) was present prior to the arrival of the </a:t>
            </a:r>
            <a:r>
              <a:rPr lang="en-US" altLang="zh-TW" dirty="0" err="1"/>
              <a:t>mei-yu</a:t>
            </a:r>
            <a:r>
              <a:rPr lang="en-US" altLang="zh-TW" dirty="0"/>
              <a:t> jet/front system. (Tu et al. 2020) </a:t>
            </a:r>
          </a:p>
        </p:txBody>
      </p:sp>
    </p:spTree>
    <p:extLst>
      <p:ext uri="{BB962C8B-B14F-4D97-AF65-F5344CB8AC3E}">
        <p14:creationId xmlns:p14="http://schemas.microsoft.com/office/powerpoint/2010/main" val="360221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15B90D-B768-45D6-BD8A-0AE2E8E12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 - main foci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01C7C3-768B-4208-AD0A-CEB680E82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034486" cy="4792889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timing, duration, and location of heavy rainfall affected by </a:t>
            </a:r>
          </a:p>
          <a:p>
            <a:pPr lvl="1"/>
            <a:r>
              <a:rPr lang="en-US" altLang="zh-TW" sz="2800" dirty="0"/>
              <a:t>moisture supply</a:t>
            </a:r>
          </a:p>
          <a:p>
            <a:pPr lvl="1"/>
            <a:r>
              <a:rPr lang="en-US" altLang="zh-TW" sz="2800" dirty="0"/>
              <a:t>lifting mechanisms (e.g., frontal lifting and orographic lifting)</a:t>
            </a:r>
          </a:p>
          <a:p>
            <a:pPr lvl="1"/>
            <a:r>
              <a:rPr lang="en-US" altLang="zh-TW" sz="2800" dirty="0"/>
              <a:t>depth of the postfrontal cold air</a:t>
            </a:r>
          </a:p>
          <a:p>
            <a:pPr lvl="1"/>
            <a:r>
              <a:rPr lang="en-US" altLang="zh-TW" sz="2800" dirty="0"/>
              <a:t>frontal movement</a:t>
            </a:r>
          </a:p>
        </p:txBody>
      </p:sp>
    </p:spTree>
    <p:extLst>
      <p:ext uri="{BB962C8B-B14F-4D97-AF65-F5344CB8AC3E}">
        <p14:creationId xmlns:p14="http://schemas.microsoft.com/office/powerpoint/2010/main" val="2689332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86215E-DF39-4137-A03A-F6B7FC1F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Literature review - baroclinic characteristics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8911D8-8227-4303-9C10-1C934D944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Similar to other case frontal systems in recent studies: </a:t>
            </a:r>
          </a:p>
          <a:p>
            <a:r>
              <a:rPr lang="en-US" altLang="zh-TW" dirty="0"/>
              <a:t>appreciable temperature/moisture gradients in the lower troposphere</a:t>
            </a:r>
          </a:p>
          <a:p>
            <a:r>
              <a:rPr lang="en-US" altLang="zh-TW" dirty="0"/>
              <a:t>a marked vertical tilt</a:t>
            </a:r>
          </a:p>
          <a:p>
            <a:r>
              <a:rPr lang="en-US" altLang="zh-TW" dirty="0"/>
              <a:t>an upper-level jet/front with tropopause folding</a:t>
            </a:r>
          </a:p>
          <a:p>
            <a:r>
              <a:rPr lang="en-US" altLang="zh-TW" dirty="0"/>
              <a:t>a thermally direct circulation across the frontal zone</a:t>
            </a:r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(Chen et al. 1989; Trier et al. 1990; Chen 1993; Chen et al. 1994, 1997; Tu et al. 2014; Chen et al. 2018;(Hsiao and Chen 2014; and others)</a:t>
            </a:r>
          </a:p>
        </p:txBody>
      </p:sp>
    </p:spTree>
    <p:extLst>
      <p:ext uri="{BB962C8B-B14F-4D97-AF65-F5344CB8AC3E}">
        <p14:creationId xmlns:p14="http://schemas.microsoft.com/office/powerpoint/2010/main" val="413348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86215E-DF39-4137-A03A-F6B7FC1F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Literature review - baroclinic characteristics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8911D8-8227-4303-9C10-1C934D944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Similar to other case frontal systems in recent studies: </a:t>
            </a:r>
          </a:p>
          <a:p>
            <a:r>
              <a:rPr lang="en-US" altLang="zh-TW" dirty="0"/>
              <a:t>appreciable temperature/moisture gradients in the lower troposphere</a:t>
            </a:r>
          </a:p>
          <a:p>
            <a:r>
              <a:rPr lang="en-US" altLang="zh-TW" dirty="0"/>
              <a:t>a marked vertical tilt</a:t>
            </a:r>
          </a:p>
          <a:p>
            <a:r>
              <a:rPr lang="en-US" altLang="zh-TW" dirty="0"/>
              <a:t>an upper-level jet/front with tropopause folding</a:t>
            </a:r>
          </a:p>
          <a:p>
            <a:r>
              <a:rPr lang="en-US" altLang="zh-TW" dirty="0"/>
              <a:t>a thermally direct circulation across the frontal zone</a:t>
            </a:r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(Chen et al. 1989; Trier et al. 1990; Chen 1993; Chen et al. 1994, 1997; Tu et al. 2014; Chen et al. 2018;(Hsiao and Chen 2014; and others)</a:t>
            </a:r>
          </a:p>
        </p:txBody>
      </p:sp>
      <p:pic>
        <p:nvPicPr>
          <p:cNvPr id="1026" name="Picture 2" descr="https://www.nwcsaf.org/documents/20182/30813/tropopause_fold.png/db99a632-53e0-4e3e-961e-d80e8796e591?t=1492676727930">
            <a:extLst>
              <a:ext uri="{FF2B5EF4-FFF2-40B4-BE49-F238E27FC236}">
                <a16:creationId xmlns:a16="http://schemas.microsoft.com/office/drawing/2014/main" id="{7732936F-542C-4507-8AFD-18E41CF32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46" y="2214879"/>
            <a:ext cx="6549347" cy="39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0C4003F-C494-46A1-953C-7C0F12D9784B}"/>
              </a:ext>
            </a:extLst>
          </p:cNvPr>
          <p:cNvSpPr txBox="1"/>
          <p:nvPr/>
        </p:nvSpPr>
        <p:spPr>
          <a:xfrm>
            <a:off x="4602480" y="6065520"/>
            <a:ext cx="419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(Feltz and </a:t>
            </a:r>
            <a:r>
              <a:rPr lang="en-US" altLang="zh-TW" dirty="0" err="1"/>
              <a:t>Wimmers</a:t>
            </a:r>
            <a:r>
              <a:rPr lang="en-US" altLang="zh-TW" dirty="0"/>
              <a:t>, 2010)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436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4550E2-93CB-4F1B-BD11-ECE25368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Literature review – frontal slope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1C4322-E683-4A56-BF80-7C5FF8A2F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Mei-</a:t>
            </a:r>
            <a:r>
              <a:rPr lang="en-US" altLang="zh-TW" dirty="0" err="1"/>
              <a:t>yu</a:t>
            </a:r>
            <a:r>
              <a:rPr lang="en-US" altLang="zh-TW" dirty="0"/>
              <a:t> fronts have a northward vertical tilt, and the frontal slope is determined by the balance between Coriolis acceleration and the density difference across the front.</a:t>
            </a:r>
            <a:r>
              <a:rPr lang="fr-FR" altLang="zh-TW" dirty="0"/>
              <a:t> (Chen et al. 1989; Chen and Hui 1990, 1992; </a:t>
            </a:r>
            <a:r>
              <a:rPr lang="en-US" altLang="zh-TW" dirty="0" err="1"/>
              <a:t>Margules</a:t>
            </a:r>
            <a:r>
              <a:rPr lang="en-US" altLang="zh-TW" dirty="0"/>
              <a:t> 1906</a:t>
            </a:r>
            <a:r>
              <a:rPr lang="fr-FR" altLang="zh-TW" dirty="0"/>
              <a:t>)</a:t>
            </a:r>
            <a:br>
              <a:rPr lang="fr-FR" altLang="zh-TW" dirty="0"/>
            </a:br>
            <a:endParaRPr lang="en-US" altLang="zh-TW" dirty="0"/>
          </a:p>
          <a:p>
            <a:r>
              <a:rPr lang="en-US" altLang="zh-TW" dirty="0"/>
              <a:t>As the </a:t>
            </a:r>
            <a:r>
              <a:rPr lang="en-US" altLang="zh-TW" dirty="0" err="1"/>
              <a:t>mei-yu</a:t>
            </a:r>
            <a:r>
              <a:rPr lang="en-US" altLang="zh-TW" dirty="0"/>
              <a:t> front penetrates into the subtropics, the depth of the postfrontal cold air decreases due to a decrease in the Coriolis parameter. (Chen et al. 1989)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085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6ABD20-EDD8-48C3-9B39-D77AEC43D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Literature review – low-level jets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24A01B-86F9-4F0C-BF14-55118DF49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The </a:t>
            </a:r>
            <a:r>
              <a:rPr lang="en-US" altLang="zh-TW" dirty="0" err="1"/>
              <a:t>subsynoptic</a:t>
            </a:r>
            <a:r>
              <a:rPr lang="en-US" altLang="zh-TW" dirty="0"/>
              <a:t> low-level jet (</a:t>
            </a:r>
            <a:r>
              <a:rPr lang="en-US" altLang="zh-TW" dirty="0">
                <a:solidFill>
                  <a:srgbClr val="FF0000"/>
                </a:solidFill>
              </a:rPr>
              <a:t>SLLJ</a:t>
            </a:r>
            <a:r>
              <a:rPr lang="en-US" altLang="zh-TW" dirty="0"/>
              <a:t>):</a:t>
            </a:r>
          </a:p>
          <a:p>
            <a:pPr lvl="1"/>
            <a:r>
              <a:rPr lang="en-US" altLang="zh-TW" dirty="0"/>
              <a:t>SLLJ is associated with the secondary circulation of the moist baroclinic jet/front system.</a:t>
            </a:r>
            <a:br>
              <a:rPr lang="en-US" altLang="zh-TW" dirty="0"/>
            </a:br>
            <a:r>
              <a:rPr lang="en-US" altLang="zh-TW" dirty="0"/>
              <a:t>(Chen et al. 1994, 1997; Chen and Tseng 2000; Chen and Chen 2002; Hsiao and Chen 2014)</a:t>
            </a:r>
            <a:br>
              <a:rPr lang="en-US" altLang="zh-TW" dirty="0"/>
            </a:br>
            <a:endParaRPr lang="en-US" altLang="zh-TW" dirty="0"/>
          </a:p>
          <a:p>
            <a:r>
              <a:rPr lang="en-US" altLang="zh-TW" dirty="0"/>
              <a:t>The marine boundary layer jet (</a:t>
            </a:r>
            <a:r>
              <a:rPr lang="en-US" altLang="zh-TW" dirty="0">
                <a:solidFill>
                  <a:srgbClr val="FF0000"/>
                </a:solidFill>
              </a:rPr>
              <a:t>MBLJ</a:t>
            </a:r>
            <a:r>
              <a:rPr lang="en-US" altLang="zh-TW" dirty="0"/>
              <a:t>; &lt;900-hPa level):</a:t>
            </a:r>
          </a:p>
          <a:p>
            <a:pPr lvl="1"/>
            <a:r>
              <a:rPr lang="en-US" altLang="zh-TW" dirty="0"/>
              <a:t>It develops when the </a:t>
            </a:r>
            <a:r>
              <a:rPr lang="en-US" altLang="zh-TW" dirty="0" err="1"/>
              <a:t>mei-yu</a:t>
            </a:r>
            <a:r>
              <a:rPr lang="en-US" altLang="zh-TW" dirty="0"/>
              <a:t> trough is deeper and/or the western Pacific subtropical high (WPSH) is stronger. </a:t>
            </a:r>
            <a:br>
              <a:rPr lang="en-US" altLang="zh-TW" dirty="0"/>
            </a:br>
            <a:r>
              <a:rPr lang="en-US" altLang="zh-TW" dirty="0"/>
              <a:t>(Tu et al. 2019, 2020)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8848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6ABD20-EDD8-48C3-9B39-D77AEC43D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Literature review – low-level jets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24A01B-86F9-4F0C-BF14-55118DF49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The barrier jet (</a:t>
            </a:r>
            <a:r>
              <a:rPr lang="en-US" altLang="zh-TW" dirty="0">
                <a:solidFill>
                  <a:srgbClr val="FF0000"/>
                </a:solidFill>
              </a:rPr>
              <a:t>BJ</a:t>
            </a:r>
            <a:r>
              <a:rPr lang="en-US" altLang="zh-TW" dirty="0"/>
              <a:t>):</a:t>
            </a:r>
          </a:p>
          <a:p>
            <a:pPr lvl="1"/>
            <a:r>
              <a:rPr lang="en-US" altLang="zh-TW" dirty="0"/>
              <a:t>BJ is the result of orographic blocking of the SLLJ/MBLJ.</a:t>
            </a:r>
            <a:r>
              <a:rPr lang="it-IT" altLang="zh-TW" dirty="0"/>
              <a:t> (Chen and Li 1995a,b; Li et al. 1997; Tu et al. 2017)</a:t>
            </a:r>
          </a:p>
          <a:p>
            <a:pPr lvl="1"/>
            <a:r>
              <a:rPr lang="en-US" altLang="zh-TW" dirty="0"/>
              <a:t>Convergence between BJ and  frontal wind shift line leads to the development of localized heavy rainfall. Moreover, the BJ transports abundant moisture to the convergence area. </a:t>
            </a:r>
            <a:r>
              <a:rPr lang="da-DK" altLang="zh-TW" dirty="0"/>
              <a:t>(Li et al. 1997; Yeh and Chen 2002; Chen et al. 2018; Ke et al. 2019</a:t>
            </a:r>
            <a:r>
              <a:rPr lang="en-US" altLang="zh-TW" dirty="0"/>
              <a:t>; Kerns et al. 2010)</a:t>
            </a:r>
            <a:br>
              <a:rPr lang="en-US" altLang="zh-TW" dirty="0"/>
            </a:b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81772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1758</Words>
  <Application>Microsoft Office PowerPoint</Application>
  <PresentationFormat>寬螢幕</PresentationFormat>
  <Paragraphs>277</Paragraphs>
  <Slides>27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Office 佈景主題</vt:lpstr>
      <vt:lpstr>Analysis and Simulations of a Heavy Rainfall Event Associated with the Passage of a Shallow Front over Northern Taiwan on 2 June 2017  CHUAN-CHI TU, YI-LENG CHEN, PAY-LIAM LIN, AND MU-QUN HUANG  (2022, Monthly Weather Review) </vt:lpstr>
      <vt:lpstr>PowerPoint 簡報</vt:lpstr>
      <vt:lpstr>Introduction - recent studies on 2017/6/2</vt:lpstr>
      <vt:lpstr>Introduction - main foci</vt:lpstr>
      <vt:lpstr>Literature review - baroclinic characteristics</vt:lpstr>
      <vt:lpstr>Literature review - baroclinic characteristics</vt:lpstr>
      <vt:lpstr>Literature review – frontal slope</vt:lpstr>
      <vt:lpstr>Literature review – low-level jets</vt:lpstr>
      <vt:lpstr>Literature review – low-level jets</vt:lpstr>
      <vt:lpstr>Data and methodology</vt:lpstr>
      <vt:lpstr>Data and methodology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and Simulations of a Heavy Rainfall Event Associated with the Passage of a Shallow Front over Northern Taiwan on 2 June 2017 Tu et al. 2021</dc:title>
  <dc:creator>user</dc:creator>
  <cp:lastModifiedBy>九令 廖</cp:lastModifiedBy>
  <cp:revision>72</cp:revision>
  <dcterms:created xsi:type="dcterms:W3CDTF">2022-10-25T01:07:32Z</dcterms:created>
  <dcterms:modified xsi:type="dcterms:W3CDTF">2022-12-07T11:56:37Z</dcterms:modified>
</cp:coreProperties>
</file>