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9" r:id="rId3"/>
    <p:sldId id="261" r:id="rId4"/>
    <p:sldId id="262" r:id="rId5"/>
    <p:sldId id="263" r:id="rId6"/>
    <p:sldId id="258" r:id="rId7"/>
    <p:sldId id="264" r:id="rId8"/>
    <p:sldId id="266" r:id="rId9"/>
    <p:sldId id="281" r:id="rId10"/>
    <p:sldId id="270" r:id="rId11"/>
    <p:sldId id="283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2" r:id="rId22"/>
    <p:sldId id="284" r:id="rId23"/>
    <p:sldId id="280" r:id="rId24"/>
    <p:sldId id="257" r:id="rId25"/>
    <p:sldId id="260" r:id="rId26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3" autoAdjust="0"/>
    <p:restoredTop sz="80115" autoAdjust="0"/>
  </p:normalViewPr>
  <p:slideViewPr>
    <p:cSldViewPr snapToGrid="0">
      <p:cViewPr varScale="1">
        <p:scale>
          <a:sx n="127" d="100"/>
          <a:sy n="127" d="100"/>
        </p:scale>
        <p:origin x="139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C8B09F-385A-4FFF-A703-0EDF51547FBB}" type="datetimeFigureOut">
              <a:rPr lang="zh-TW" altLang="en-US" smtClean="0"/>
              <a:t>2022/10/25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EA2177-9E07-49B2-A5DF-E1E74374EC9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78384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A2177-9E07-49B2-A5DF-E1E74374EC91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82458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NCFR</a:t>
            </a:r>
            <a:r>
              <a:rPr lang="zh-TW" altLang="en-US" dirty="0" smtClean="0"/>
              <a:t>時期</a:t>
            </a:r>
            <a:endParaRPr lang="en-US" altLang="zh-TW" dirty="0" smtClean="0"/>
          </a:p>
          <a:p>
            <a:r>
              <a:rPr lang="zh-TW" altLang="en-US" dirty="0" smtClean="0"/>
              <a:t>此時對流較淺，融化層較低</a:t>
            </a:r>
            <a:r>
              <a:rPr lang="en-US" altLang="zh-TW" dirty="0" smtClean="0"/>
              <a:t>(</a:t>
            </a:r>
            <a:r>
              <a:rPr lang="zh-TW" altLang="en-US" dirty="0" smtClean="0"/>
              <a:t>低於</a:t>
            </a:r>
            <a:r>
              <a:rPr lang="en-US" altLang="zh-TW" dirty="0" smtClean="0"/>
              <a:t>1.6</a:t>
            </a:r>
            <a:r>
              <a:rPr lang="zh-TW" altLang="en-US" dirty="0" smtClean="0"/>
              <a:t>公里</a:t>
            </a:r>
            <a:r>
              <a:rPr lang="en-US" altLang="zh-TW" dirty="0" smtClean="0"/>
              <a:t>)</a:t>
            </a:r>
            <a:r>
              <a:rPr lang="zh-TW" altLang="en-US" dirty="0" smtClean="0"/>
              <a:t>，陸地上</a:t>
            </a:r>
            <a:r>
              <a:rPr lang="en-US" altLang="zh-TW" dirty="0" smtClean="0"/>
              <a:t>ETH</a:t>
            </a:r>
            <a:r>
              <a:rPr lang="zh-TW" altLang="en-US" dirty="0" smtClean="0"/>
              <a:t>達</a:t>
            </a:r>
            <a:r>
              <a:rPr lang="en-US" altLang="zh-TW" dirty="0" smtClean="0"/>
              <a:t>6</a:t>
            </a:r>
            <a:r>
              <a:rPr lang="zh-TW" altLang="en-US" dirty="0" smtClean="0"/>
              <a:t>公里高</a:t>
            </a:r>
            <a:endParaRPr lang="en-US" altLang="zh-TW" dirty="0" smtClean="0"/>
          </a:p>
          <a:p>
            <a:r>
              <a:rPr lang="en-US" altLang="zh-TW" dirty="0" smtClean="0"/>
              <a:t>3</a:t>
            </a:r>
            <a:r>
              <a:rPr lang="zh-TW" altLang="en-US" dirty="0" smtClean="0"/>
              <a:t>公里高有風切層，對應到</a:t>
            </a:r>
            <a:r>
              <a:rPr lang="en-US" altLang="zh-TW" dirty="0" smtClean="0"/>
              <a:t>HCA</a:t>
            </a:r>
            <a:r>
              <a:rPr lang="zh-TW" altLang="en-US" dirty="0" smtClean="0"/>
              <a:t>有出現</a:t>
            </a:r>
            <a:r>
              <a:rPr lang="en-US" altLang="zh-TW" dirty="0" smtClean="0"/>
              <a:t>DN</a:t>
            </a:r>
            <a:r>
              <a:rPr lang="zh-TW" altLang="en-US" dirty="0" smtClean="0"/>
              <a:t>，這邊出現</a:t>
            </a:r>
            <a:r>
              <a:rPr lang="en-US" altLang="zh-TW" dirty="0" smtClean="0"/>
              <a:t>K-H</a:t>
            </a:r>
            <a:r>
              <a:rPr lang="zh-TW" altLang="en-US" dirty="0" smtClean="0"/>
              <a:t> </a:t>
            </a:r>
            <a:r>
              <a:rPr lang="en-US" altLang="zh-TW" dirty="0" smtClean="0"/>
              <a:t>wave</a:t>
            </a:r>
            <a:r>
              <a:rPr lang="zh-TW" altLang="en-US" dirty="0" smtClean="0"/>
              <a:t>的特徵，</a:t>
            </a:r>
            <a:r>
              <a:rPr lang="en-US" altLang="zh-TW" dirty="0" smtClean="0"/>
              <a:t>turbulence</a:t>
            </a:r>
            <a:r>
              <a:rPr lang="zh-TW" altLang="en-US" dirty="0" smtClean="0"/>
              <a:t>增加抬升和水氣飽和的機會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A2177-9E07-49B2-A5DF-E1E74374EC91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7441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prefrontal</a:t>
            </a:r>
            <a:r>
              <a:rPr lang="zh-TW" altLang="en-US" dirty="0" smtClean="0"/>
              <a:t>時期，海上高度</a:t>
            </a:r>
            <a:r>
              <a:rPr lang="en-US" altLang="zh-TW" dirty="0" smtClean="0"/>
              <a:t>6</a:t>
            </a:r>
            <a:r>
              <a:rPr lang="zh-TW" altLang="en-US" dirty="0" smtClean="0"/>
              <a:t>公里以下有高頻率的</a:t>
            </a:r>
            <a:r>
              <a:rPr lang="en-US" altLang="zh-TW" dirty="0" smtClean="0"/>
              <a:t>AG</a:t>
            </a:r>
            <a:r>
              <a:rPr lang="zh-TW" altLang="en-US" dirty="0" smtClean="0"/>
              <a:t>出現，跟這時期海上</a:t>
            </a:r>
            <a:r>
              <a:rPr lang="en-US" altLang="zh-TW" dirty="0" smtClean="0"/>
              <a:t>PL</a:t>
            </a:r>
            <a:r>
              <a:rPr lang="zh-TW" altLang="en-US" dirty="0" smtClean="0"/>
              <a:t>頻率增加有關</a:t>
            </a:r>
            <a:endParaRPr lang="en-US" altLang="zh-TW" dirty="0" smtClean="0"/>
          </a:p>
          <a:p>
            <a:r>
              <a:rPr lang="zh-TW" altLang="en-US" dirty="0" smtClean="0"/>
              <a:t>最靠近海岸線的</a:t>
            </a:r>
            <a:r>
              <a:rPr lang="en-US" altLang="zh-TW" dirty="0" smtClean="0"/>
              <a:t>BE</a:t>
            </a:r>
            <a:r>
              <a:rPr lang="zh-TW" altLang="en-US" dirty="0" smtClean="0"/>
              <a:t>測站雖然測到較低的雨量，但卻有較大的雨滴</a:t>
            </a:r>
            <a:endParaRPr lang="en-US" altLang="zh-TW" dirty="0" smtClean="0"/>
          </a:p>
          <a:p>
            <a:r>
              <a:rPr lang="en-US" altLang="zh-TW" dirty="0" smtClean="0"/>
              <a:t>Prefrontal</a:t>
            </a:r>
            <a:r>
              <a:rPr lang="zh-TW" altLang="en-US" dirty="0" smtClean="0"/>
              <a:t>後期，陸地上的</a:t>
            </a:r>
            <a:r>
              <a:rPr lang="en-US" altLang="zh-TW" dirty="0" smtClean="0"/>
              <a:t>DN</a:t>
            </a:r>
            <a:r>
              <a:rPr lang="zh-TW" altLang="en-US" dirty="0" smtClean="0"/>
              <a:t>出現頻率增加，但是</a:t>
            </a:r>
            <a:r>
              <a:rPr lang="en-US" altLang="zh-TW" dirty="0" smtClean="0"/>
              <a:t>AG</a:t>
            </a:r>
            <a:r>
              <a:rPr lang="zh-TW" altLang="en-US" dirty="0" smtClean="0"/>
              <a:t>頻率沒有增加，</a:t>
            </a:r>
            <a:r>
              <a:rPr lang="en-US" altLang="zh-TW" dirty="0" smtClean="0"/>
              <a:t>PR</a:t>
            </a:r>
            <a:r>
              <a:rPr lang="zh-TW" altLang="en-US" dirty="0" smtClean="0"/>
              <a:t>測站雨量增加，是由於小雨滴數量</a:t>
            </a:r>
            <a:r>
              <a:rPr lang="zh-TW" altLang="en-US" dirty="0" smtClean="0"/>
              <a:t>增加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dirty="0" smtClean="0"/>
              <a:t>WS1</a:t>
            </a:r>
            <a:r>
              <a:rPr lang="zh-TW" altLang="en-US" dirty="0" smtClean="0"/>
              <a:t>時期，陸地上的</a:t>
            </a:r>
            <a:r>
              <a:rPr lang="en-US" altLang="zh-TW" dirty="0" smtClean="0"/>
              <a:t>DN</a:t>
            </a:r>
            <a:r>
              <a:rPr lang="zh-TW" altLang="en-US" dirty="0" smtClean="0"/>
              <a:t>和</a:t>
            </a:r>
            <a:r>
              <a:rPr lang="en-US" altLang="zh-TW" dirty="0" smtClean="0"/>
              <a:t>AG</a:t>
            </a:r>
            <a:r>
              <a:rPr lang="zh-TW" altLang="en-US" dirty="0" smtClean="0"/>
              <a:t>有相對增加，而海上有較低的回波高度和較低的降雨率</a:t>
            </a:r>
            <a:endParaRPr lang="en-US" altLang="zh-TW" dirty="0" smtClean="0"/>
          </a:p>
          <a:p>
            <a:r>
              <a:rPr lang="en-US" altLang="zh-TW" dirty="0" smtClean="0"/>
              <a:t>NPOL</a:t>
            </a:r>
            <a:r>
              <a:rPr lang="zh-TW" altLang="en-US" dirty="0" smtClean="0"/>
              <a:t>雷達</a:t>
            </a:r>
            <a:r>
              <a:rPr lang="en-US" altLang="zh-TW" dirty="0" smtClean="0"/>
              <a:t>DSD</a:t>
            </a:r>
            <a:r>
              <a:rPr lang="zh-TW" altLang="en-US" dirty="0" smtClean="0"/>
              <a:t>分析，海上的</a:t>
            </a:r>
            <a:r>
              <a:rPr lang="en-US" altLang="zh-TW" dirty="0" err="1" smtClean="0"/>
              <a:t>logNw</a:t>
            </a:r>
            <a:r>
              <a:rPr lang="zh-TW" altLang="en-US" dirty="0" smtClean="0"/>
              <a:t>下降，陸上的</a:t>
            </a:r>
            <a:r>
              <a:rPr lang="en-US" altLang="zh-TW" dirty="0" err="1" smtClean="0"/>
              <a:t>logNw</a:t>
            </a:r>
            <a:r>
              <a:rPr lang="zh-TW" altLang="en-US" dirty="0" smtClean="0"/>
              <a:t>相對較大</a:t>
            </a:r>
            <a:endParaRPr lang="en-US" altLang="zh-TW" dirty="0" smtClean="0"/>
          </a:p>
          <a:p>
            <a:r>
              <a:rPr lang="zh-TW" altLang="en-US" dirty="0" smtClean="0"/>
              <a:t>此時，西南風從海岸吹進河谷，</a:t>
            </a:r>
            <a:r>
              <a:rPr lang="en-US" altLang="zh-TW" dirty="0" smtClean="0"/>
              <a:t>IVT</a:t>
            </a:r>
            <a:r>
              <a:rPr lang="zh-TW" altLang="en-US" dirty="0" smtClean="0"/>
              <a:t>增加，水氣通量增加。從</a:t>
            </a:r>
            <a:r>
              <a:rPr lang="en-US" altLang="zh-TW" dirty="0" smtClean="0"/>
              <a:t>APU</a:t>
            </a:r>
            <a:r>
              <a:rPr lang="zh-TW" altLang="en-US" dirty="0" smtClean="0"/>
              <a:t>站來看，</a:t>
            </a:r>
            <a:r>
              <a:rPr lang="en-US" altLang="zh-TW" dirty="0" smtClean="0"/>
              <a:t>BE</a:t>
            </a:r>
            <a:r>
              <a:rPr lang="zh-TW" altLang="en-US" dirty="0" smtClean="0"/>
              <a:t>和</a:t>
            </a:r>
            <a:r>
              <a:rPr lang="en-US" altLang="zh-TW" dirty="0" smtClean="0"/>
              <a:t>FI</a:t>
            </a:r>
            <a:r>
              <a:rPr lang="zh-TW" altLang="en-US" dirty="0" smtClean="0"/>
              <a:t>站降雨率小，小雨滴濃度高。</a:t>
            </a:r>
            <a:r>
              <a:rPr lang="en-US" altLang="zh-TW" dirty="0" smtClean="0"/>
              <a:t>PR</a:t>
            </a:r>
            <a:r>
              <a:rPr lang="zh-TW" altLang="en-US" dirty="0" smtClean="0"/>
              <a:t>站雨量大，</a:t>
            </a:r>
            <a:r>
              <a:rPr lang="en-US" altLang="zh-TW" dirty="0" smtClean="0"/>
              <a:t>DSD</a:t>
            </a:r>
            <a:r>
              <a:rPr lang="zh-TW" altLang="en-US" dirty="0" smtClean="0"/>
              <a:t>分佈變寬，但小雨滴濃度還是很高。</a:t>
            </a:r>
            <a:endParaRPr lang="en-US" altLang="zh-TW" dirty="0" smtClean="0"/>
          </a:p>
          <a:p>
            <a:r>
              <a:rPr lang="zh-TW" altLang="en-US" dirty="0" smtClean="0"/>
              <a:t>這說明此時的暖雨過程主導地面降雨，冰相粒子對地面降雨的</a:t>
            </a:r>
            <a:r>
              <a:rPr lang="en-US" altLang="zh-TW" dirty="0" smtClean="0"/>
              <a:t>DSD</a:t>
            </a:r>
            <a:r>
              <a:rPr lang="zh-TW" altLang="en-US" dirty="0" smtClean="0"/>
              <a:t>沒有太多的調整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dirty="0" smtClean="0"/>
              <a:t>WS2</a:t>
            </a:r>
            <a:r>
              <a:rPr lang="zh-TW" altLang="en-US" dirty="0" smtClean="0"/>
              <a:t>時期，陸地上的</a:t>
            </a:r>
            <a:r>
              <a:rPr lang="en-US" altLang="zh-TW" dirty="0" smtClean="0"/>
              <a:t>DN</a:t>
            </a:r>
            <a:r>
              <a:rPr lang="zh-TW" altLang="en-US" dirty="0" smtClean="0"/>
              <a:t>和</a:t>
            </a:r>
            <a:r>
              <a:rPr lang="en-US" altLang="zh-TW" dirty="0" smtClean="0"/>
              <a:t>AG</a:t>
            </a:r>
            <a:r>
              <a:rPr lang="zh-TW" altLang="en-US" dirty="0" smtClean="0"/>
              <a:t>增加，同時</a:t>
            </a:r>
            <a:r>
              <a:rPr lang="en-US" altLang="zh-TW" dirty="0" smtClean="0"/>
              <a:t>ETH</a:t>
            </a:r>
            <a:r>
              <a:rPr lang="zh-TW" altLang="en-US" dirty="0" smtClean="0"/>
              <a:t>變高。</a:t>
            </a:r>
            <a:endParaRPr lang="en-US" altLang="zh-TW" dirty="0" smtClean="0"/>
          </a:p>
          <a:p>
            <a:r>
              <a:rPr lang="en-US" altLang="zh-TW" dirty="0" smtClean="0"/>
              <a:t>PR</a:t>
            </a:r>
            <a:r>
              <a:rPr lang="zh-TW" altLang="en-US" dirty="0" smtClean="0"/>
              <a:t>站的降雨率比</a:t>
            </a:r>
            <a:r>
              <a:rPr lang="en-US" altLang="zh-TW" dirty="0" smtClean="0"/>
              <a:t>WS1</a:t>
            </a:r>
            <a:r>
              <a:rPr lang="zh-TW" altLang="en-US" dirty="0" smtClean="0"/>
              <a:t>高，大雨滴的濃度提高，小雨滴的濃度下降。</a:t>
            </a:r>
            <a:endParaRPr lang="en-US" altLang="zh-TW" dirty="0" smtClean="0"/>
          </a:p>
          <a:p>
            <a:r>
              <a:rPr lang="zh-TW" altLang="en-US" dirty="0" smtClean="0"/>
              <a:t>大雨滴來自於</a:t>
            </a:r>
            <a:r>
              <a:rPr lang="en-US" altLang="zh-TW" dirty="0" smtClean="0"/>
              <a:t>DN/AG</a:t>
            </a:r>
            <a:r>
              <a:rPr lang="zh-TW" altLang="en-US" dirty="0" smtClean="0"/>
              <a:t>融化形成大顆的雨滴，掉落到</a:t>
            </a:r>
            <a:r>
              <a:rPr lang="en-US" altLang="zh-TW" dirty="0" smtClean="0"/>
              <a:t>ML</a:t>
            </a:r>
            <a:r>
              <a:rPr lang="zh-TW" altLang="en-US" dirty="0" smtClean="0"/>
              <a:t>下收集由</a:t>
            </a:r>
            <a:r>
              <a:rPr lang="en-US" altLang="zh-TW" dirty="0" smtClean="0"/>
              <a:t>IVT</a:t>
            </a:r>
            <a:r>
              <a:rPr lang="zh-TW" altLang="en-US" dirty="0" smtClean="0"/>
              <a:t>帶來透過</a:t>
            </a:r>
            <a:r>
              <a:rPr lang="en-US" altLang="zh-TW" dirty="0" smtClean="0"/>
              <a:t>condense</a:t>
            </a:r>
            <a:r>
              <a:rPr lang="zh-TW" altLang="en-US" dirty="0" smtClean="0"/>
              <a:t>形成的小雨滴。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dirty="0" smtClean="0"/>
              <a:t>WS3</a:t>
            </a:r>
            <a:r>
              <a:rPr lang="zh-TW" altLang="en-US" dirty="0" smtClean="0"/>
              <a:t>時期，</a:t>
            </a:r>
            <a:r>
              <a:rPr lang="en-US" altLang="zh-TW" dirty="0" smtClean="0"/>
              <a:t>DN</a:t>
            </a:r>
            <a:r>
              <a:rPr lang="zh-TW" altLang="en-US" dirty="0" smtClean="0"/>
              <a:t>和</a:t>
            </a:r>
            <a:r>
              <a:rPr lang="en-US" altLang="zh-TW" dirty="0" smtClean="0"/>
              <a:t>AG</a:t>
            </a:r>
            <a:r>
              <a:rPr lang="zh-TW" altLang="en-US" dirty="0" smtClean="0"/>
              <a:t>減少，</a:t>
            </a:r>
            <a:r>
              <a:rPr lang="en-US" altLang="zh-TW" dirty="0" smtClean="0"/>
              <a:t>ETH</a:t>
            </a:r>
            <a:r>
              <a:rPr lang="zh-TW" altLang="en-US" dirty="0" smtClean="0"/>
              <a:t>下降。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dirty="0" smtClean="0"/>
              <a:t>NCFR</a:t>
            </a:r>
            <a:r>
              <a:rPr lang="zh-TW" altLang="en-US" dirty="0" smtClean="0"/>
              <a:t>通過前，降雨率明顯減少，大雨滴濃度也減少，通過後降雨率突然提升，平均粒徑也變大，此時海陸的</a:t>
            </a:r>
            <a:r>
              <a:rPr lang="en-US" altLang="zh-TW" dirty="0" smtClean="0"/>
              <a:t>PL</a:t>
            </a:r>
            <a:r>
              <a:rPr lang="zh-TW" altLang="en-US" dirty="0" smtClean="0"/>
              <a:t>都很小，</a:t>
            </a:r>
            <a:r>
              <a:rPr lang="en-US" altLang="zh-TW" dirty="0" smtClean="0"/>
              <a:t>DN</a:t>
            </a:r>
            <a:r>
              <a:rPr lang="zh-TW" altLang="en-US" dirty="0" smtClean="0"/>
              <a:t>層由海上進入陸地，讓陸上</a:t>
            </a:r>
            <a:r>
              <a:rPr lang="en-US" altLang="zh-TW" dirty="0" smtClean="0"/>
              <a:t>DN</a:t>
            </a:r>
            <a:r>
              <a:rPr lang="zh-TW" altLang="en-US" dirty="0" smtClean="0"/>
              <a:t>增加，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A2177-9E07-49B2-A5DF-E1E74374EC91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78931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WS1</a:t>
            </a:r>
            <a:r>
              <a:rPr lang="zh-TW" altLang="en-US" dirty="0" smtClean="0"/>
              <a:t>時期，</a:t>
            </a:r>
            <a:r>
              <a:rPr lang="en-US" altLang="zh-TW" dirty="0" smtClean="0"/>
              <a:t>DN</a:t>
            </a:r>
            <a:r>
              <a:rPr lang="zh-TW" altLang="en-US" dirty="0" smtClean="0"/>
              <a:t>和</a:t>
            </a:r>
            <a:r>
              <a:rPr lang="en-US" altLang="zh-TW" dirty="0" smtClean="0"/>
              <a:t>AG</a:t>
            </a:r>
            <a:r>
              <a:rPr lang="zh-TW" altLang="en-US" dirty="0" smtClean="0"/>
              <a:t>初期在海上有極大值，後期的極大值都在陸地上。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dirty="0" smtClean="0"/>
              <a:t>WS2</a:t>
            </a:r>
            <a:r>
              <a:rPr lang="zh-TW" altLang="en-US" dirty="0" smtClean="0"/>
              <a:t>時期，</a:t>
            </a:r>
            <a:r>
              <a:rPr lang="en-US" altLang="zh-TW" dirty="0" smtClean="0"/>
              <a:t>ETH</a:t>
            </a:r>
            <a:r>
              <a:rPr lang="zh-TW" altLang="en-US" dirty="0" smtClean="0"/>
              <a:t>較低，大的冰相粒子減少，這時期的測站降雨率低，並以小雨滴為主。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dirty="0" smtClean="0"/>
              <a:t>WS3</a:t>
            </a:r>
            <a:r>
              <a:rPr lang="zh-TW" altLang="en-US" dirty="0" smtClean="0"/>
              <a:t>時期，前期海上的</a:t>
            </a:r>
            <a:r>
              <a:rPr lang="en-US" altLang="zh-TW" dirty="0" smtClean="0"/>
              <a:t>PL</a:t>
            </a:r>
            <a:r>
              <a:rPr lang="zh-TW" altLang="en-US" dirty="0" smtClean="0"/>
              <a:t>增加，後來陸地上的</a:t>
            </a:r>
            <a:r>
              <a:rPr lang="en-US" altLang="zh-TW" dirty="0" smtClean="0"/>
              <a:t>DN</a:t>
            </a:r>
            <a:r>
              <a:rPr lang="zh-TW" altLang="en-US" dirty="0" smtClean="0"/>
              <a:t>和</a:t>
            </a:r>
            <a:r>
              <a:rPr lang="en-US" altLang="zh-TW" dirty="0" smtClean="0"/>
              <a:t>AG</a:t>
            </a:r>
            <a:r>
              <a:rPr lang="zh-TW" altLang="en-US" dirty="0" smtClean="0"/>
              <a:t>增加，伴隨較大的降雨率和大雨滴的濃度增加，同時小雨滴的濃度也增加，表示暖雨過程的貢獻也很重要。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dirty="0" smtClean="0"/>
              <a:t>NCFR</a:t>
            </a:r>
            <a:r>
              <a:rPr lang="zh-TW" altLang="en-US" dirty="0" smtClean="0"/>
              <a:t>時期，降雨率和</a:t>
            </a:r>
            <a:r>
              <a:rPr lang="zh-TW" altLang="en-US" dirty="0" smtClean="0"/>
              <a:t>大雨滴濃度在</a:t>
            </a:r>
            <a:r>
              <a:rPr lang="en-US" altLang="zh-TW" dirty="0" smtClean="0"/>
              <a:t>NCFR</a:t>
            </a:r>
            <a:r>
              <a:rPr lang="zh-TW" altLang="en-US" dirty="0" smtClean="0"/>
              <a:t>通過前</a:t>
            </a:r>
            <a:r>
              <a:rPr lang="zh-TW" altLang="en-US" dirty="0" smtClean="0"/>
              <a:t>降低而後增加。</a:t>
            </a:r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A2177-9E07-49B2-A5DF-E1E74374EC91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295107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Case3</a:t>
            </a:r>
            <a:r>
              <a:rPr lang="zh-TW" altLang="en-US" dirty="0" smtClean="0"/>
              <a:t>因為吹南風為主，因此</a:t>
            </a:r>
            <a:r>
              <a:rPr lang="en-US" altLang="zh-TW" dirty="0" smtClean="0"/>
              <a:t>DSD/</a:t>
            </a:r>
            <a:r>
              <a:rPr lang="zh-TW" altLang="en-US" dirty="0" smtClean="0"/>
              <a:t>降雨率</a:t>
            </a:r>
            <a:r>
              <a:rPr lang="en-US" altLang="zh-TW" dirty="0" smtClean="0"/>
              <a:t>/HCA</a:t>
            </a:r>
            <a:r>
              <a:rPr lang="zh-TW" altLang="en-US" dirty="0" smtClean="0"/>
              <a:t>的時空變化不大。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dirty="0" smtClean="0"/>
              <a:t>prefrontal</a:t>
            </a:r>
            <a:r>
              <a:rPr lang="zh-TW" altLang="en-US" dirty="0" smtClean="0"/>
              <a:t>後期，</a:t>
            </a:r>
            <a:r>
              <a:rPr lang="en-US" altLang="zh-TW" dirty="0" smtClean="0"/>
              <a:t>dendritic</a:t>
            </a:r>
            <a:r>
              <a:rPr lang="en-US" altLang="zh-TW" baseline="0" dirty="0" smtClean="0"/>
              <a:t> layer</a:t>
            </a:r>
            <a:r>
              <a:rPr lang="zh-TW" altLang="en-US" baseline="0" dirty="0" smtClean="0"/>
              <a:t>由海上移入陸地，但是對地面的</a:t>
            </a:r>
            <a:r>
              <a:rPr lang="en-US" altLang="zh-TW" baseline="0" dirty="0" smtClean="0"/>
              <a:t>DSD</a:t>
            </a:r>
            <a:r>
              <a:rPr lang="zh-TW" altLang="en-US" baseline="0" dirty="0" smtClean="0"/>
              <a:t>影響不大。</a:t>
            </a:r>
            <a:endParaRPr lang="en-US" altLang="zh-TW" baseline="0" dirty="0" smtClean="0"/>
          </a:p>
          <a:p>
            <a:endParaRPr lang="en-US" altLang="zh-TW" baseline="0" dirty="0" smtClean="0"/>
          </a:p>
          <a:p>
            <a:r>
              <a:rPr lang="en-US" altLang="zh-TW" baseline="0" dirty="0" smtClean="0"/>
              <a:t>WS1</a:t>
            </a:r>
            <a:r>
              <a:rPr lang="zh-TW" altLang="en-US" baseline="0" dirty="0" smtClean="0"/>
              <a:t>時期，海上和陸上的</a:t>
            </a:r>
            <a:r>
              <a:rPr lang="en-US" altLang="zh-TW" baseline="0" dirty="0" smtClean="0"/>
              <a:t>AG</a:t>
            </a:r>
            <a:r>
              <a:rPr lang="zh-TW" altLang="en-US" baseline="0" dirty="0" smtClean="0"/>
              <a:t>都蠻多的，因此</a:t>
            </a:r>
            <a:r>
              <a:rPr lang="en-US" altLang="zh-TW" baseline="0" dirty="0" smtClean="0"/>
              <a:t>DSD</a:t>
            </a:r>
            <a:r>
              <a:rPr lang="zh-TW" altLang="en-US" baseline="0" dirty="0" smtClean="0"/>
              <a:t>的大雨滴濃度也高。</a:t>
            </a:r>
            <a:endParaRPr lang="en-US" altLang="zh-TW" baseline="0" dirty="0" smtClean="0"/>
          </a:p>
          <a:p>
            <a:r>
              <a:rPr lang="en-US" altLang="zh-TW" baseline="0" dirty="0" smtClean="0"/>
              <a:t>WS1</a:t>
            </a:r>
            <a:r>
              <a:rPr lang="zh-TW" altLang="en-US" baseline="0" dirty="0" smtClean="0"/>
              <a:t>時期的</a:t>
            </a:r>
            <a:r>
              <a:rPr lang="en-US" altLang="zh-TW" baseline="0" dirty="0" smtClean="0"/>
              <a:t>SW</a:t>
            </a:r>
            <a:r>
              <a:rPr lang="zh-TW" altLang="en-US" baseline="0" dirty="0" smtClean="0"/>
              <a:t>也較大，因為南風和地形造成的強風切發展成</a:t>
            </a:r>
            <a:r>
              <a:rPr lang="en-US" altLang="zh-TW" baseline="0" dirty="0" smtClean="0"/>
              <a:t>K-H wave</a:t>
            </a:r>
            <a:r>
              <a:rPr lang="zh-TW" altLang="en-US" baseline="0" dirty="0" smtClean="0"/>
              <a:t>，透過</a:t>
            </a:r>
            <a:r>
              <a:rPr lang="en-US" altLang="zh-TW" baseline="0" dirty="0" smtClean="0"/>
              <a:t>turbulent motion</a:t>
            </a:r>
            <a:r>
              <a:rPr lang="zh-TW" altLang="en-US" baseline="0" dirty="0" smtClean="0"/>
              <a:t>增加</a:t>
            </a:r>
            <a:r>
              <a:rPr lang="en-US" altLang="zh-TW" baseline="0" dirty="0" smtClean="0"/>
              <a:t>AG</a:t>
            </a:r>
            <a:r>
              <a:rPr lang="zh-TW" altLang="en-US" baseline="0" dirty="0" smtClean="0"/>
              <a:t>。</a:t>
            </a:r>
            <a:r>
              <a:rPr lang="en-US" altLang="zh-TW" baseline="0" dirty="0" smtClean="0"/>
              <a:t>WY</a:t>
            </a:r>
            <a:r>
              <a:rPr lang="zh-TW" altLang="en-US" baseline="0" dirty="0" smtClean="0"/>
              <a:t>站有高濃度大雨滴。</a:t>
            </a:r>
            <a:endParaRPr lang="en-US" altLang="zh-TW" baseline="0" dirty="0" smtClean="0"/>
          </a:p>
          <a:p>
            <a:endParaRPr lang="en-US" altLang="zh-TW" baseline="0" dirty="0" smtClean="0"/>
          </a:p>
          <a:p>
            <a:r>
              <a:rPr lang="en-US" altLang="zh-TW" baseline="0" dirty="0" smtClean="0"/>
              <a:t>WS2</a:t>
            </a:r>
            <a:r>
              <a:rPr lang="zh-TW" altLang="en-US" baseline="0" dirty="0" smtClean="0"/>
              <a:t>時期的</a:t>
            </a:r>
            <a:r>
              <a:rPr lang="en-US" altLang="zh-TW" baseline="0" dirty="0" smtClean="0"/>
              <a:t>PR</a:t>
            </a:r>
            <a:r>
              <a:rPr lang="zh-TW" altLang="en-US" baseline="0" dirty="0" smtClean="0"/>
              <a:t>站，降雨率很大，而且有高濃度小雨滴，此時冰相物理過程不顯著，所以是由暖雨過程主導。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A2177-9E07-49B2-A5DF-E1E74374EC91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49265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DN</a:t>
            </a:r>
            <a:r>
              <a:rPr lang="zh-TW" altLang="en-US" dirty="0" smtClean="0"/>
              <a:t>有數個</a:t>
            </a:r>
            <a:r>
              <a:rPr lang="en-US" altLang="zh-TW" dirty="0" smtClean="0"/>
              <a:t>dendritic</a:t>
            </a:r>
            <a:r>
              <a:rPr lang="en-US" altLang="zh-TW" baseline="0" dirty="0" smtClean="0"/>
              <a:t> layer</a:t>
            </a:r>
            <a:r>
              <a:rPr lang="zh-TW" altLang="en-US" baseline="0" dirty="0" smtClean="0"/>
              <a:t>由海上往陸地移動，增加陸地上的</a:t>
            </a:r>
            <a:r>
              <a:rPr lang="en-US" altLang="zh-TW" baseline="0" dirty="0" smtClean="0"/>
              <a:t>DN</a:t>
            </a:r>
            <a:r>
              <a:rPr lang="zh-TW" altLang="en-US" baseline="0" dirty="0" smtClean="0"/>
              <a:t>。</a:t>
            </a:r>
            <a:endParaRPr lang="en-US" altLang="zh-TW" baseline="0" dirty="0" smtClean="0"/>
          </a:p>
          <a:p>
            <a:endParaRPr lang="en-US" altLang="zh-TW" baseline="0" dirty="0" smtClean="0"/>
          </a:p>
          <a:p>
            <a:r>
              <a:rPr lang="en-US" altLang="zh-TW" dirty="0" smtClean="0"/>
              <a:t>Prefrontal/WS1/WS2</a:t>
            </a:r>
            <a:r>
              <a:rPr lang="zh-TW" altLang="en-US" dirty="0" smtClean="0"/>
              <a:t>時期海上出現高頻率的</a:t>
            </a:r>
            <a:r>
              <a:rPr lang="en-US" altLang="zh-TW" dirty="0" smtClean="0"/>
              <a:t>PL</a:t>
            </a:r>
            <a:r>
              <a:rPr lang="zh-TW" altLang="en-US" dirty="0" smtClean="0"/>
              <a:t>，伴隨海上</a:t>
            </a:r>
            <a:r>
              <a:rPr lang="en-US" altLang="zh-TW" dirty="0" smtClean="0"/>
              <a:t>AG</a:t>
            </a:r>
            <a:r>
              <a:rPr lang="zh-TW" altLang="en-US" dirty="0" smtClean="0"/>
              <a:t>增加，但</a:t>
            </a:r>
            <a:r>
              <a:rPr lang="en-US" altLang="zh-TW" dirty="0" smtClean="0"/>
              <a:t>PL</a:t>
            </a:r>
            <a:r>
              <a:rPr lang="zh-TW" altLang="en-US" dirty="0" smtClean="0"/>
              <a:t>沒那麼容易變成</a:t>
            </a:r>
            <a:r>
              <a:rPr lang="en-US" altLang="zh-TW" dirty="0" smtClean="0"/>
              <a:t>AG</a:t>
            </a:r>
            <a:r>
              <a:rPr lang="zh-TW" altLang="en-US" dirty="0" smtClean="0"/>
              <a:t>，可能要有較大的</a:t>
            </a:r>
            <a:r>
              <a:rPr lang="en-US" altLang="zh-TW" dirty="0" smtClean="0"/>
              <a:t>bulk density</a:t>
            </a:r>
            <a:r>
              <a:rPr lang="zh-TW" altLang="en-US" dirty="0" smtClean="0"/>
              <a:t>或</a:t>
            </a:r>
            <a:r>
              <a:rPr lang="en-US" altLang="zh-TW" dirty="0" smtClean="0"/>
              <a:t>rimed dendritic crystal</a:t>
            </a:r>
            <a:r>
              <a:rPr lang="zh-TW" altLang="en-US" dirty="0" smtClean="0"/>
              <a:t>才容易</a:t>
            </a:r>
            <a:r>
              <a:rPr lang="en-US" altLang="zh-TW" dirty="0" smtClean="0"/>
              <a:t>aggregate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dirty="0" smtClean="0"/>
              <a:t>WS3</a:t>
            </a:r>
            <a:r>
              <a:rPr lang="zh-TW" altLang="en-US" dirty="0" smtClean="0"/>
              <a:t>時期，</a:t>
            </a:r>
            <a:r>
              <a:rPr lang="en-US" altLang="zh-TW" dirty="0" smtClean="0"/>
              <a:t>DN</a:t>
            </a:r>
            <a:r>
              <a:rPr lang="zh-TW" altLang="en-US" dirty="0" smtClean="0"/>
              <a:t>和</a:t>
            </a:r>
            <a:r>
              <a:rPr lang="en-US" altLang="zh-TW" dirty="0" smtClean="0"/>
              <a:t>AG</a:t>
            </a:r>
            <a:r>
              <a:rPr lang="zh-TW" altLang="en-US" dirty="0" smtClean="0"/>
              <a:t>增加，大雨滴濃度增加，但</a:t>
            </a:r>
            <a:r>
              <a:rPr lang="en-US" altLang="zh-TW" dirty="0" smtClean="0"/>
              <a:t>WY</a:t>
            </a:r>
            <a:r>
              <a:rPr lang="zh-TW" altLang="en-US" dirty="0" smtClean="0"/>
              <a:t>站的雨量增加與小雨滴的濃度增加更相關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A2177-9E07-49B2-A5DF-E1E74374EC91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2157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WF</a:t>
            </a:r>
            <a:r>
              <a:rPr lang="zh-TW" altLang="en-US" dirty="0" smtClean="0"/>
              <a:t>登陸，可以看到傾斜的融化層</a:t>
            </a:r>
            <a:r>
              <a:rPr lang="en-US" altLang="zh-TW" dirty="0" smtClean="0"/>
              <a:t>(</a:t>
            </a:r>
            <a:r>
              <a:rPr lang="zh-TW" altLang="en-US" dirty="0" smtClean="0"/>
              <a:t>亮帶</a:t>
            </a:r>
            <a:r>
              <a:rPr lang="en-US" altLang="zh-TW" dirty="0" smtClean="0"/>
              <a:t>/</a:t>
            </a:r>
            <a:r>
              <a:rPr lang="en-US" altLang="zh-TW" dirty="0" err="1" smtClean="0"/>
              <a:t>Zdr</a:t>
            </a:r>
            <a:r>
              <a:rPr lang="zh-TW" altLang="en-US" dirty="0" smtClean="0"/>
              <a:t>極大值</a:t>
            </a:r>
            <a:r>
              <a:rPr lang="en-US" altLang="zh-TW" dirty="0" smtClean="0"/>
              <a:t>/WS</a:t>
            </a:r>
            <a:r>
              <a:rPr lang="zh-TW" altLang="en-US" dirty="0" smtClean="0"/>
              <a:t>分類</a:t>
            </a:r>
            <a:r>
              <a:rPr lang="en-US" altLang="zh-TW" dirty="0" smtClean="0"/>
              <a:t>)</a:t>
            </a:r>
            <a:r>
              <a:rPr lang="zh-TW" altLang="en-US" dirty="0" smtClean="0"/>
              <a:t>，海上的亮帶較弱，並維持在</a:t>
            </a:r>
            <a:r>
              <a:rPr lang="en-US" altLang="zh-TW" dirty="0" smtClean="0"/>
              <a:t>2</a:t>
            </a:r>
            <a:r>
              <a:rPr lang="zh-TW" altLang="en-US" dirty="0" smtClean="0"/>
              <a:t>公里高。海上</a:t>
            </a:r>
            <a:r>
              <a:rPr lang="en-US" altLang="zh-TW" dirty="0" smtClean="0"/>
              <a:t>40</a:t>
            </a:r>
            <a:r>
              <a:rPr lang="zh-TW" altLang="en-US" dirty="0" smtClean="0"/>
              <a:t>公里處是由碰撞合併為主的暖雨過程</a:t>
            </a:r>
            <a:r>
              <a:rPr lang="en-US" altLang="zh-TW" dirty="0" smtClean="0"/>
              <a:t>(</a:t>
            </a:r>
            <a:r>
              <a:rPr lang="zh-TW" altLang="en-US" dirty="0" smtClean="0"/>
              <a:t>近洋面</a:t>
            </a:r>
            <a:r>
              <a:rPr lang="en-US" altLang="zh-TW" dirty="0" smtClean="0"/>
              <a:t>Z</a:t>
            </a:r>
            <a:r>
              <a:rPr lang="zh-TW" altLang="en-US" dirty="0" smtClean="0"/>
              <a:t>大且</a:t>
            </a:r>
            <a:r>
              <a:rPr lang="en-US" altLang="zh-TW" dirty="0" err="1" smtClean="0"/>
              <a:t>Zdr</a:t>
            </a:r>
            <a:r>
              <a:rPr lang="zh-TW" altLang="en-US" dirty="0" smtClean="0"/>
              <a:t>大</a:t>
            </a:r>
            <a:r>
              <a:rPr lang="en-US" altLang="zh-TW" dirty="0" smtClean="0"/>
              <a:t>)</a:t>
            </a:r>
          </a:p>
          <a:p>
            <a:r>
              <a:rPr lang="zh-TW" altLang="en-US" dirty="0" smtClean="0"/>
              <a:t>風場低層南風，高層轉西風，暖平流</a:t>
            </a:r>
            <a:endParaRPr lang="en-US" altLang="zh-TW" dirty="0" smtClean="0"/>
          </a:p>
          <a:p>
            <a:r>
              <a:rPr lang="zh-TW" altLang="en-US" dirty="0" smtClean="0"/>
              <a:t>傾斜的</a:t>
            </a:r>
            <a:r>
              <a:rPr lang="en-US" altLang="zh-TW" dirty="0" smtClean="0"/>
              <a:t>JET</a:t>
            </a:r>
            <a:r>
              <a:rPr lang="zh-TW" altLang="en-US" dirty="0" smtClean="0"/>
              <a:t>從海上</a:t>
            </a:r>
            <a:r>
              <a:rPr lang="en-US" altLang="zh-TW" dirty="0" smtClean="0"/>
              <a:t>50</a:t>
            </a:r>
            <a:r>
              <a:rPr lang="zh-TW" altLang="en-US" dirty="0" smtClean="0"/>
              <a:t>公里處往陸地延伸</a:t>
            </a:r>
            <a:endParaRPr lang="en-US" altLang="zh-TW" dirty="0" smtClean="0"/>
          </a:p>
          <a:p>
            <a:r>
              <a:rPr lang="zh-TW" altLang="en-US" dirty="0" smtClean="0"/>
              <a:t>亮帶往陸地傾斜，是由於濕雪</a:t>
            </a:r>
            <a:r>
              <a:rPr lang="en-US" altLang="zh-TW" dirty="0" smtClean="0"/>
              <a:t>(WS)</a:t>
            </a:r>
            <a:r>
              <a:rPr lang="zh-TW" altLang="en-US" dirty="0" smtClean="0"/>
              <a:t>融化產生</a:t>
            </a:r>
            <a:r>
              <a:rPr lang="en-US" altLang="zh-TW" dirty="0" err="1" smtClean="0"/>
              <a:t>diabatic</a:t>
            </a:r>
            <a:r>
              <a:rPr lang="zh-TW" altLang="en-US" dirty="0" smtClean="0"/>
              <a:t> </a:t>
            </a:r>
            <a:r>
              <a:rPr lang="en-US" altLang="zh-TW" dirty="0" smtClean="0"/>
              <a:t>cooling</a:t>
            </a:r>
            <a:r>
              <a:rPr lang="zh-TW" altLang="en-US" dirty="0" smtClean="0"/>
              <a:t>，冷空氣被地形</a:t>
            </a:r>
            <a:r>
              <a:rPr lang="en-US" altLang="zh-TW" dirty="0" smtClean="0"/>
              <a:t>trapped</a:t>
            </a:r>
            <a:r>
              <a:rPr lang="zh-TW" altLang="en-US" dirty="0" smtClean="0"/>
              <a:t>住。</a:t>
            </a:r>
            <a:endParaRPr lang="en-US" altLang="zh-TW" dirty="0" smtClean="0"/>
          </a:p>
          <a:p>
            <a:r>
              <a:rPr lang="en-US" altLang="zh-TW" dirty="0" smtClean="0"/>
              <a:t>SW</a:t>
            </a:r>
            <a:r>
              <a:rPr lang="zh-TW" altLang="en-US" dirty="0" smtClean="0"/>
              <a:t>可以看到兩氣團交界處的風切層在高度</a:t>
            </a:r>
            <a:r>
              <a:rPr lang="en-US" altLang="zh-TW" dirty="0" smtClean="0"/>
              <a:t>2</a:t>
            </a:r>
            <a:r>
              <a:rPr lang="zh-TW" altLang="en-US" dirty="0" smtClean="0"/>
              <a:t>公里附近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A2177-9E07-49B2-A5DF-E1E74374EC91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119920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WS1</a:t>
            </a:r>
            <a:r>
              <a:rPr lang="zh-TW" altLang="en-US" dirty="0" smtClean="0"/>
              <a:t>時期</a:t>
            </a:r>
            <a:endParaRPr lang="en-US" altLang="zh-TW" dirty="0" smtClean="0"/>
          </a:p>
          <a:p>
            <a:r>
              <a:rPr lang="zh-TW" altLang="en-US" dirty="0" smtClean="0"/>
              <a:t>深冷雲出現，在</a:t>
            </a:r>
            <a:r>
              <a:rPr lang="en-US" altLang="zh-TW" dirty="0" smtClean="0"/>
              <a:t>-15</a:t>
            </a:r>
            <a:r>
              <a:rPr lang="zh-TW" altLang="en-US" dirty="0" smtClean="0"/>
              <a:t>度線下方的位置有</a:t>
            </a:r>
            <a:r>
              <a:rPr lang="en-US" altLang="zh-TW" dirty="0" smtClean="0"/>
              <a:t>dendritic growth</a:t>
            </a:r>
            <a:r>
              <a:rPr lang="zh-TW" altLang="en-US" dirty="0" smtClean="0"/>
              <a:t>，下方是</a:t>
            </a:r>
            <a:r>
              <a:rPr lang="en-US" altLang="zh-TW" dirty="0" smtClean="0"/>
              <a:t>AG</a:t>
            </a:r>
            <a:r>
              <a:rPr lang="zh-TW" altLang="en-US" dirty="0" smtClean="0"/>
              <a:t>為主</a:t>
            </a:r>
            <a:r>
              <a:rPr lang="en-US" altLang="zh-TW" dirty="0" smtClean="0"/>
              <a:t>(Zdr~0 &amp; Z</a:t>
            </a:r>
            <a:r>
              <a:rPr lang="zh-TW" altLang="en-US" dirty="0" smtClean="0"/>
              <a:t>增加</a:t>
            </a:r>
            <a:r>
              <a:rPr lang="en-US" altLang="zh-TW" dirty="0" smtClean="0"/>
              <a:t>)</a:t>
            </a:r>
          </a:p>
          <a:p>
            <a:r>
              <a:rPr lang="zh-TW" altLang="en-US" dirty="0" smtClean="0"/>
              <a:t>亮帶回波強，但是厚度比較薄，因為大的</a:t>
            </a:r>
            <a:r>
              <a:rPr lang="en-US" altLang="zh-TW" dirty="0" smtClean="0"/>
              <a:t>AG</a:t>
            </a:r>
            <a:r>
              <a:rPr lang="zh-TW" altLang="en-US" dirty="0" smtClean="0"/>
              <a:t>融化</a:t>
            </a:r>
            <a:endParaRPr lang="en-US" altLang="zh-TW" dirty="0" smtClean="0"/>
          </a:p>
          <a:p>
            <a:r>
              <a:rPr lang="zh-TW" altLang="en-US" dirty="0" smtClean="0"/>
              <a:t>徑向速度</a:t>
            </a:r>
            <a:r>
              <a:rPr lang="en-US" altLang="zh-TW" dirty="0" smtClean="0"/>
              <a:t>RHI</a:t>
            </a:r>
            <a:r>
              <a:rPr lang="zh-TW" altLang="en-US" dirty="0" smtClean="0"/>
              <a:t>顯示均勻的西風，風速隨高度增加，海岸邊近地面有淺層的谷風吹向海洋。</a:t>
            </a:r>
            <a:endParaRPr lang="en-US" altLang="zh-TW" dirty="0" smtClean="0"/>
          </a:p>
          <a:p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A2177-9E07-49B2-A5DF-E1E74374EC91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891346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WS2</a:t>
            </a:r>
            <a:r>
              <a:rPr lang="zh-TW" altLang="en-US" dirty="0" smtClean="0"/>
              <a:t>時期</a:t>
            </a:r>
            <a:endParaRPr lang="en-US" altLang="zh-TW" dirty="0" smtClean="0"/>
          </a:p>
          <a:p>
            <a:r>
              <a:rPr lang="zh-TW" altLang="en-US" dirty="0" smtClean="0"/>
              <a:t>此時</a:t>
            </a:r>
            <a:r>
              <a:rPr lang="en-US" altLang="zh-TW" dirty="0" smtClean="0"/>
              <a:t>DSD</a:t>
            </a:r>
            <a:r>
              <a:rPr lang="zh-TW" altLang="en-US" dirty="0" smtClean="0"/>
              <a:t>缺乏大雨滴，綜觀環境較弱，降雨率小，高空缺乏</a:t>
            </a:r>
            <a:r>
              <a:rPr lang="en-US" altLang="zh-TW" dirty="0" smtClean="0"/>
              <a:t>AG</a:t>
            </a:r>
            <a:r>
              <a:rPr lang="zh-TW" altLang="en-US" dirty="0" smtClean="0"/>
              <a:t>，</a:t>
            </a:r>
            <a:r>
              <a:rPr lang="en-US" altLang="zh-TW" dirty="0" smtClean="0"/>
              <a:t>ETH</a:t>
            </a:r>
            <a:r>
              <a:rPr lang="zh-TW" altLang="en-US" dirty="0" smtClean="0"/>
              <a:t>低，以</a:t>
            </a:r>
            <a:r>
              <a:rPr lang="en-US" altLang="zh-TW" dirty="0" smtClean="0"/>
              <a:t>IC</a:t>
            </a:r>
            <a:r>
              <a:rPr lang="zh-TW" altLang="en-US" dirty="0" smtClean="0"/>
              <a:t>為主。</a:t>
            </a:r>
            <a:endParaRPr lang="en-US" altLang="zh-TW" dirty="0" smtClean="0"/>
          </a:p>
          <a:p>
            <a:r>
              <a:rPr lang="zh-TW" altLang="en-US" dirty="0" smtClean="0"/>
              <a:t>上坡風較其他時期弱一些，減少高層的過飽和，不利於</a:t>
            </a:r>
            <a:r>
              <a:rPr lang="en-US" altLang="zh-TW" dirty="0" smtClean="0"/>
              <a:t>dendritic growth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zh-TW" altLang="en-US" dirty="0" smtClean="0"/>
              <a:t>降雨以暖雨為主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A2177-9E07-49B2-A5DF-E1E74374EC91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94246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 </a:t>
            </a:r>
            <a:r>
              <a:rPr lang="en-US" altLang="zh-TW" dirty="0" smtClean="0"/>
              <a:t>WS3</a:t>
            </a:r>
            <a:r>
              <a:rPr lang="zh-TW" altLang="en-US" dirty="0" smtClean="0"/>
              <a:t>時期</a:t>
            </a:r>
            <a:endParaRPr lang="en-US" altLang="zh-TW" dirty="0" smtClean="0"/>
          </a:p>
          <a:p>
            <a:r>
              <a:rPr lang="zh-TW" altLang="en-US" dirty="0" smtClean="0"/>
              <a:t>深雲出現，</a:t>
            </a:r>
            <a:r>
              <a:rPr lang="en-US" altLang="zh-TW" dirty="0" smtClean="0"/>
              <a:t>ETH</a:t>
            </a:r>
            <a:r>
              <a:rPr lang="zh-TW" altLang="en-US" dirty="0" smtClean="0"/>
              <a:t>達到</a:t>
            </a:r>
            <a:r>
              <a:rPr lang="en-US" altLang="zh-TW" dirty="0" smtClean="0"/>
              <a:t>8</a:t>
            </a:r>
            <a:r>
              <a:rPr lang="zh-TW" altLang="en-US" dirty="0" smtClean="0"/>
              <a:t>公里，回波主要在陸地上。</a:t>
            </a:r>
            <a:endParaRPr lang="en-US" altLang="zh-TW" dirty="0" smtClean="0"/>
          </a:p>
          <a:p>
            <a:r>
              <a:rPr lang="en-US" altLang="zh-TW" dirty="0" smtClean="0"/>
              <a:t>6</a:t>
            </a:r>
            <a:r>
              <a:rPr lang="zh-TW" altLang="en-US" dirty="0" smtClean="0"/>
              <a:t>公里高</a:t>
            </a:r>
            <a:r>
              <a:rPr lang="en-US" altLang="zh-TW" dirty="0" smtClean="0"/>
              <a:t>(-15</a:t>
            </a:r>
            <a:r>
              <a:rPr lang="zh-TW" altLang="en-US" dirty="0" smtClean="0"/>
              <a:t>度線</a:t>
            </a:r>
            <a:r>
              <a:rPr lang="en-US" altLang="zh-TW" dirty="0" smtClean="0"/>
              <a:t>)</a:t>
            </a:r>
            <a:r>
              <a:rPr lang="zh-TW" altLang="en-US" dirty="0" smtClean="0"/>
              <a:t>附近有</a:t>
            </a:r>
            <a:r>
              <a:rPr lang="en-US" altLang="zh-TW" dirty="0" smtClean="0"/>
              <a:t>dendritic layer(Z</a:t>
            </a:r>
            <a:r>
              <a:rPr lang="zh-TW" altLang="en-US" dirty="0" smtClean="0"/>
              <a:t>中，</a:t>
            </a:r>
            <a:r>
              <a:rPr lang="en-US" altLang="zh-TW" dirty="0" err="1" smtClean="0"/>
              <a:t>Zdr</a:t>
            </a:r>
            <a:r>
              <a:rPr lang="zh-TW" altLang="en-US" dirty="0" smtClean="0"/>
              <a:t>大</a:t>
            </a:r>
            <a:r>
              <a:rPr lang="en-US" altLang="zh-TW" dirty="0" smtClean="0"/>
              <a:t>)</a:t>
            </a:r>
            <a:r>
              <a:rPr lang="zh-TW" altLang="en-US" dirty="0" smtClean="0"/>
              <a:t>，下方則是</a:t>
            </a:r>
            <a:r>
              <a:rPr lang="en-US" altLang="zh-TW" dirty="0" smtClean="0"/>
              <a:t>AG(</a:t>
            </a:r>
            <a:r>
              <a:rPr lang="en-US" altLang="zh-TW" dirty="0" err="1" smtClean="0"/>
              <a:t>Zdr</a:t>
            </a:r>
            <a:r>
              <a:rPr lang="zh-TW" altLang="en-US" dirty="0" smtClean="0"/>
              <a:t>降到</a:t>
            </a:r>
            <a:r>
              <a:rPr lang="en-US" altLang="zh-TW" dirty="0" smtClean="0"/>
              <a:t>0)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zh-TW" altLang="en-US" dirty="0" smtClean="0"/>
              <a:t>亮帶很厚，亮帶下方</a:t>
            </a:r>
            <a:r>
              <a:rPr lang="en-US" altLang="zh-TW" dirty="0" err="1" smtClean="0"/>
              <a:t>Zdr</a:t>
            </a:r>
            <a:r>
              <a:rPr lang="zh-TW" altLang="en-US" dirty="0" smtClean="0"/>
              <a:t>仍維持很大，表示碰撞合併的特徵，</a:t>
            </a:r>
            <a:r>
              <a:rPr lang="en-US" altLang="zh-TW" dirty="0" smtClean="0"/>
              <a:t>PR</a:t>
            </a:r>
            <a:r>
              <a:rPr lang="zh-TW" altLang="en-US" dirty="0" smtClean="0"/>
              <a:t>站</a:t>
            </a:r>
            <a:r>
              <a:rPr lang="en-US" altLang="zh-TW" dirty="0" smtClean="0"/>
              <a:t>DSD</a:t>
            </a:r>
            <a:r>
              <a:rPr lang="zh-TW" altLang="en-US" dirty="0" smtClean="0"/>
              <a:t>有大雨滴濃度增加，小雨滴濃度也增加。</a:t>
            </a:r>
            <a:endParaRPr lang="en-US" altLang="zh-TW" dirty="0" smtClean="0"/>
          </a:p>
          <a:p>
            <a:r>
              <a:rPr lang="zh-TW" altLang="en-US" dirty="0" smtClean="0"/>
              <a:t>小雨滴增加可能因為</a:t>
            </a:r>
            <a:r>
              <a:rPr lang="en-US" altLang="zh-TW" dirty="0" smtClean="0"/>
              <a:t>LLJ</a:t>
            </a:r>
            <a:r>
              <a:rPr lang="zh-TW" altLang="en-US" dirty="0" smtClean="0"/>
              <a:t>在暖層帶來水氣，透過地形抬升凝結，形成很多小水滴。融化的</a:t>
            </a:r>
            <a:r>
              <a:rPr lang="en-US" altLang="zh-TW" dirty="0" smtClean="0"/>
              <a:t>AG</a:t>
            </a:r>
            <a:r>
              <a:rPr lang="zh-TW" altLang="en-US" dirty="0" smtClean="0"/>
              <a:t>也能收集成長。</a:t>
            </a:r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A2177-9E07-49B2-A5DF-E1E74374EC91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9790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3A810-9B82-49E8-94EB-F996670D32A2}" type="datetimeFigureOut">
              <a:rPr lang="zh-TW" altLang="en-US" smtClean="0"/>
              <a:t>2022/10/25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377FC-5F7B-4A06-8EC7-007522D7B9C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50562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3A810-9B82-49E8-94EB-F996670D32A2}" type="datetimeFigureOut">
              <a:rPr lang="zh-TW" altLang="en-US" smtClean="0"/>
              <a:t>2022/10/25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377FC-5F7B-4A06-8EC7-007522D7B9C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36247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3A810-9B82-49E8-94EB-F996670D32A2}" type="datetimeFigureOut">
              <a:rPr lang="zh-TW" altLang="en-US" smtClean="0"/>
              <a:t>2022/10/25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377FC-5F7B-4A06-8EC7-007522D7B9C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297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3A810-9B82-49E8-94EB-F996670D32A2}" type="datetimeFigureOut">
              <a:rPr lang="zh-TW" altLang="en-US" smtClean="0"/>
              <a:t>2022/10/25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377FC-5F7B-4A06-8EC7-007522D7B9C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44127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3A810-9B82-49E8-94EB-F996670D32A2}" type="datetimeFigureOut">
              <a:rPr lang="zh-TW" altLang="en-US" smtClean="0"/>
              <a:t>2022/10/25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377FC-5F7B-4A06-8EC7-007522D7B9C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72367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3A810-9B82-49E8-94EB-F996670D32A2}" type="datetimeFigureOut">
              <a:rPr lang="zh-TW" altLang="en-US" smtClean="0"/>
              <a:t>2022/10/25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377FC-5F7B-4A06-8EC7-007522D7B9C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3844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3A810-9B82-49E8-94EB-F996670D32A2}" type="datetimeFigureOut">
              <a:rPr lang="zh-TW" altLang="en-US" smtClean="0"/>
              <a:t>2022/10/25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377FC-5F7B-4A06-8EC7-007522D7B9C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08447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3A810-9B82-49E8-94EB-F996670D32A2}" type="datetimeFigureOut">
              <a:rPr lang="zh-TW" altLang="en-US" smtClean="0"/>
              <a:t>2022/10/25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377FC-5F7B-4A06-8EC7-007522D7B9C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68374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3A810-9B82-49E8-94EB-F996670D32A2}" type="datetimeFigureOut">
              <a:rPr lang="zh-TW" altLang="en-US" smtClean="0"/>
              <a:t>2022/10/25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377FC-5F7B-4A06-8EC7-007522D7B9C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718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3A810-9B82-49E8-94EB-F996670D32A2}" type="datetimeFigureOut">
              <a:rPr lang="zh-TW" altLang="en-US" smtClean="0"/>
              <a:t>2022/10/25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377FC-5F7B-4A06-8EC7-007522D7B9C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87838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3A810-9B82-49E8-94EB-F996670D32A2}" type="datetimeFigureOut">
              <a:rPr lang="zh-TW" altLang="en-US" smtClean="0"/>
              <a:t>2022/10/25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377FC-5F7B-4A06-8EC7-007522D7B9C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51132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C3A810-9B82-49E8-94EB-F996670D32A2}" type="datetimeFigureOut">
              <a:rPr lang="zh-TW" altLang="en-US" smtClean="0"/>
              <a:t>2022/10/25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2377FC-5F7B-4A06-8EC7-007522D7B9C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9649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00527" y="1122363"/>
            <a:ext cx="11790947" cy="2387600"/>
          </a:xfrm>
        </p:spPr>
        <p:txBody>
          <a:bodyPr>
            <a:noAutofit/>
          </a:bodyPr>
          <a:lstStyle/>
          <a:p>
            <a:r>
              <a:rPr lang="en-US" altLang="zh-TW" sz="2800" b="1" dirty="0" smtClean="0">
                <a:latin typeface="+mn-lt"/>
              </a:rPr>
              <a:t>Multiscale Interactions Contributing to Enhanced Orographic Precipitation in</a:t>
            </a:r>
            <a:br>
              <a:rPr lang="en-US" altLang="zh-TW" sz="2800" b="1" dirty="0" smtClean="0">
                <a:latin typeface="+mn-lt"/>
              </a:rPr>
            </a:br>
            <a:r>
              <a:rPr lang="en-US" altLang="zh-TW" sz="2800" b="1" dirty="0" err="1" smtClean="0">
                <a:latin typeface="+mn-lt"/>
              </a:rPr>
              <a:t>Landfalling</a:t>
            </a:r>
            <a:r>
              <a:rPr lang="en-US" altLang="zh-TW" sz="2800" b="1" dirty="0" smtClean="0">
                <a:latin typeface="+mn-lt"/>
              </a:rPr>
              <a:t> Frontal Systems over the Olympic Peninsula</a:t>
            </a:r>
            <a:endParaRPr lang="zh-TW" altLang="en-US" sz="2800" b="1" dirty="0">
              <a:latin typeface="+mn-lt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 anchor="b">
            <a:normAutofit/>
          </a:bodyPr>
          <a:lstStyle/>
          <a:p>
            <a:r>
              <a:rPr lang="en-US" altLang="zh-TW" sz="1600" dirty="0" smtClean="0"/>
              <a:t>Dolan, Brenda, Steven A. Rutledge, and Kristen L. Rasmussen (2022)</a:t>
            </a:r>
          </a:p>
        </p:txBody>
      </p:sp>
    </p:spTree>
    <p:extLst>
      <p:ext uri="{BB962C8B-B14F-4D97-AF65-F5344CB8AC3E}">
        <p14:creationId xmlns:p14="http://schemas.microsoft.com/office/powerpoint/2010/main" val="299914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932" y="1103325"/>
            <a:ext cx="6179574" cy="5295969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228600" y="192505"/>
            <a:ext cx="36953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dirty="0" smtClean="0"/>
              <a:t>Microphysical variability</a:t>
            </a:r>
            <a:endParaRPr lang="zh-TW" altLang="en-US" sz="2800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9938" y="561348"/>
            <a:ext cx="5437177" cy="1992926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6569938" y="3176707"/>
            <a:ext cx="5459453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zh-TW" sz="1600" dirty="0" smtClean="0"/>
              <a:t>Citation performed flight legs or </a:t>
            </a:r>
            <a:r>
              <a:rPr lang="en-US" altLang="zh-TW" sz="1600" dirty="0" smtClean="0">
                <a:solidFill>
                  <a:srgbClr val="FF0000"/>
                </a:solidFill>
              </a:rPr>
              <a:t>spirals</a:t>
            </a:r>
            <a:r>
              <a:rPr lang="en-US" altLang="zh-TW" sz="1600" dirty="0" smtClean="0"/>
              <a:t> over the Quinault Valley, data from the 2D particle imagers were compared to the HCA classifications and </a:t>
            </a:r>
            <a:r>
              <a:rPr lang="en-US" altLang="zh-TW" sz="1600" dirty="0" err="1" smtClean="0"/>
              <a:t>polarimetric</a:t>
            </a:r>
            <a:r>
              <a:rPr lang="en-US" altLang="zh-TW" sz="1600" dirty="0" smtClean="0"/>
              <a:t> radar data from vertical cross sections nearby in time and space</a:t>
            </a:r>
          </a:p>
          <a:p>
            <a:pPr marL="285750" indent="-285750">
              <a:buFontTx/>
              <a:buChar char="-"/>
            </a:pPr>
            <a:endParaRPr lang="en-US" altLang="zh-TW" sz="1600" dirty="0"/>
          </a:p>
          <a:p>
            <a:pPr marL="285750" indent="-285750">
              <a:buFontTx/>
              <a:buChar char="-"/>
            </a:pPr>
            <a:r>
              <a:rPr lang="en-US" altLang="zh-TW" sz="1600" dirty="0" smtClean="0"/>
              <a:t>The </a:t>
            </a:r>
            <a:r>
              <a:rPr lang="en-US" altLang="zh-TW" sz="1600" dirty="0" smtClean="0">
                <a:solidFill>
                  <a:srgbClr val="FF0000"/>
                </a:solidFill>
              </a:rPr>
              <a:t>LWC</a:t>
            </a:r>
            <a:r>
              <a:rPr lang="en-US" altLang="zh-TW" sz="1600" dirty="0" smtClean="0"/>
              <a:t> from the </a:t>
            </a:r>
            <a:r>
              <a:rPr lang="en-US" altLang="zh-TW" sz="1600" dirty="0" err="1" smtClean="0"/>
              <a:t>Nevzorov</a:t>
            </a:r>
            <a:r>
              <a:rPr lang="en-US" altLang="zh-TW" sz="1600" dirty="0" smtClean="0"/>
              <a:t> probe shows water contents </a:t>
            </a:r>
            <a:r>
              <a:rPr lang="en-US" altLang="zh-TW" sz="1600" dirty="0" smtClean="0">
                <a:solidFill>
                  <a:srgbClr val="FF0000"/>
                </a:solidFill>
              </a:rPr>
              <a:t>reaching 0.05 g/m</a:t>
            </a:r>
            <a:r>
              <a:rPr lang="en-US" altLang="zh-TW" sz="1600" baseline="30000" dirty="0" smtClean="0">
                <a:solidFill>
                  <a:srgbClr val="FF0000"/>
                </a:solidFill>
              </a:rPr>
              <a:t>3</a:t>
            </a:r>
            <a:r>
              <a:rPr lang="en-US" altLang="zh-TW" sz="1600" dirty="0" smtClean="0">
                <a:solidFill>
                  <a:srgbClr val="FF0000"/>
                </a:solidFill>
              </a:rPr>
              <a:t> around 3 km</a:t>
            </a:r>
            <a:r>
              <a:rPr lang="en-US" altLang="zh-TW" sz="1600" dirty="0" smtClean="0"/>
              <a:t> and generally </a:t>
            </a:r>
            <a:r>
              <a:rPr lang="en-US" altLang="zh-TW" sz="1600" dirty="0" smtClean="0">
                <a:solidFill>
                  <a:srgbClr val="FF0000"/>
                </a:solidFill>
              </a:rPr>
              <a:t>decreasing with height</a:t>
            </a:r>
            <a:r>
              <a:rPr lang="en-US" altLang="zh-TW" sz="1600" dirty="0" smtClean="0"/>
              <a:t>. The ice water content (</a:t>
            </a:r>
            <a:r>
              <a:rPr lang="en-US" altLang="zh-TW" sz="1600" dirty="0" smtClean="0">
                <a:solidFill>
                  <a:srgbClr val="FF0000"/>
                </a:solidFill>
              </a:rPr>
              <a:t>IWC</a:t>
            </a:r>
            <a:r>
              <a:rPr lang="en-US" altLang="zh-TW" sz="1600" dirty="0" smtClean="0"/>
              <a:t>) reaches a </a:t>
            </a:r>
            <a:r>
              <a:rPr lang="en-US" altLang="zh-TW" sz="1600" dirty="0" smtClean="0">
                <a:solidFill>
                  <a:srgbClr val="FF0000"/>
                </a:solidFill>
              </a:rPr>
              <a:t>maximum of 1.0 g/m</a:t>
            </a:r>
            <a:r>
              <a:rPr lang="en-US" altLang="zh-TW" sz="1600" baseline="30000" dirty="0" smtClean="0">
                <a:solidFill>
                  <a:srgbClr val="FF0000"/>
                </a:solidFill>
              </a:rPr>
              <a:t>3</a:t>
            </a:r>
            <a:r>
              <a:rPr lang="en-US" altLang="zh-TW" sz="1600" dirty="0" smtClean="0">
                <a:solidFill>
                  <a:srgbClr val="FF0000"/>
                </a:solidFill>
              </a:rPr>
              <a:t> </a:t>
            </a:r>
            <a:r>
              <a:rPr lang="en-US" altLang="zh-TW" sz="1600" dirty="0" smtClean="0"/>
              <a:t>with </a:t>
            </a:r>
            <a:r>
              <a:rPr lang="en-US" altLang="zh-TW" sz="1600" dirty="0" smtClean="0">
                <a:solidFill>
                  <a:srgbClr val="FF0000"/>
                </a:solidFill>
              </a:rPr>
              <a:t>generally decreasing values with height</a:t>
            </a:r>
            <a:r>
              <a:rPr lang="en-US" altLang="zh-TW" sz="1600" dirty="0" smtClean="0"/>
              <a:t>. Both IWC and LWC </a:t>
            </a:r>
            <a:r>
              <a:rPr lang="en-US" altLang="zh-TW" sz="1600" dirty="0" smtClean="0">
                <a:solidFill>
                  <a:srgbClr val="FF0000"/>
                </a:solidFill>
              </a:rPr>
              <a:t>have relative maxima in a layer near 4.5 km</a:t>
            </a:r>
            <a:r>
              <a:rPr lang="en-US" altLang="zh-TW" sz="1600" dirty="0" smtClean="0"/>
              <a:t>, corresponding to a </a:t>
            </a:r>
            <a:r>
              <a:rPr lang="en-US" altLang="zh-TW" sz="1600" dirty="0" smtClean="0">
                <a:solidFill>
                  <a:srgbClr val="FF0000"/>
                </a:solidFill>
              </a:rPr>
              <a:t>temperature of -13</a:t>
            </a:r>
            <a:r>
              <a:rPr lang="en-US" altLang="zh-TW" sz="1600" baseline="30000" dirty="0" smtClean="0">
                <a:solidFill>
                  <a:srgbClr val="FF0000"/>
                </a:solidFill>
              </a:rPr>
              <a:t>o</a:t>
            </a:r>
            <a:r>
              <a:rPr lang="en-US" altLang="zh-TW" sz="1600" dirty="0" smtClean="0">
                <a:solidFill>
                  <a:srgbClr val="FF0000"/>
                </a:solidFill>
              </a:rPr>
              <a:t>C</a:t>
            </a:r>
            <a:r>
              <a:rPr lang="en-US" altLang="zh-TW" sz="1600" dirty="0" smtClean="0"/>
              <a:t>.</a:t>
            </a:r>
          </a:p>
          <a:p>
            <a:pPr marL="285750" indent="-285750">
              <a:buFontTx/>
              <a:buChar char="-"/>
            </a:pPr>
            <a:endParaRPr lang="en-US" altLang="zh-TW" sz="1600" dirty="0"/>
          </a:p>
          <a:p>
            <a:pPr marL="285750" indent="-285750">
              <a:buFontTx/>
              <a:buChar char="-"/>
            </a:pPr>
            <a:endParaRPr lang="en-US" altLang="zh-TW" sz="1600" dirty="0" smtClean="0"/>
          </a:p>
        </p:txBody>
      </p:sp>
    </p:spTree>
    <p:extLst>
      <p:ext uri="{BB962C8B-B14F-4D97-AF65-F5344CB8AC3E}">
        <p14:creationId xmlns:p14="http://schemas.microsoft.com/office/powerpoint/2010/main" val="15359363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228600" y="192505"/>
            <a:ext cx="36953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dirty="0" smtClean="0"/>
              <a:t>Microphysical variability</a:t>
            </a:r>
            <a:endParaRPr lang="zh-TW" altLang="en-US" sz="2800" dirty="0"/>
          </a:p>
        </p:txBody>
      </p:sp>
      <p:sp>
        <p:nvSpPr>
          <p:cNvPr id="10" name="文字方塊 9"/>
          <p:cNvSpPr txBox="1"/>
          <p:nvPr/>
        </p:nvSpPr>
        <p:spPr>
          <a:xfrm>
            <a:off x="6490084" y="2194115"/>
            <a:ext cx="49721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zh-TW" sz="1600" dirty="0" smtClean="0"/>
              <a:t>small columns with some riming and aggregation (AG)</a:t>
            </a: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637280"/>
            <a:ext cx="6164069" cy="3783932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6491578" y="2728511"/>
            <a:ext cx="57004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zh-TW" sz="1600" dirty="0" smtClean="0"/>
              <a:t>the crystal growth mode changes to larger dendrites and plates with some bullet and columnar extensions (AG/PL)</a:t>
            </a:r>
          </a:p>
        </p:txBody>
      </p:sp>
      <p:sp>
        <p:nvSpPr>
          <p:cNvPr id="3" name="矩形 2"/>
          <p:cNvSpPr/>
          <p:nvPr/>
        </p:nvSpPr>
        <p:spPr>
          <a:xfrm>
            <a:off x="6392669" y="2092696"/>
            <a:ext cx="45719" cy="6418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6392669" y="2792853"/>
            <a:ext cx="45719" cy="3414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/>
          <p:cNvSpPr txBox="1"/>
          <p:nvPr/>
        </p:nvSpPr>
        <p:spPr>
          <a:xfrm>
            <a:off x="6490085" y="3262907"/>
            <a:ext cx="5770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zh-TW" sz="1600" dirty="0" smtClean="0"/>
              <a:t>stellar crystals and plates with dendritic extensions, fewer but larger crystals mixed in with some small water droplets  (PL/DN)</a:t>
            </a:r>
          </a:p>
        </p:txBody>
      </p:sp>
      <p:sp>
        <p:nvSpPr>
          <p:cNvPr id="14" name="矩形 13"/>
          <p:cNvSpPr/>
          <p:nvPr/>
        </p:nvSpPr>
        <p:spPr>
          <a:xfrm>
            <a:off x="6392669" y="3560865"/>
            <a:ext cx="45719" cy="10849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6394162" y="3176859"/>
            <a:ext cx="45719" cy="3414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6490084" y="4043524"/>
            <a:ext cx="49721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zh-TW" sz="1600" dirty="0" smtClean="0"/>
              <a:t>numerous heavily rimed bullet rosettes and some plates (PL)</a:t>
            </a:r>
          </a:p>
        </p:txBody>
      </p:sp>
      <p:sp>
        <p:nvSpPr>
          <p:cNvPr id="17" name="文字方塊 16"/>
          <p:cNvSpPr txBox="1"/>
          <p:nvPr/>
        </p:nvSpPr>
        <p:spPr>
          <a:xfrm>
            <a:off x="6490084" y="4745496"/>
            <a:ext cx="49721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zh-TW" sz="1600" dirty="0" smtClean="0"/>
              <a:t>single columns, hollow columns, and clumps of columns are frequent (IC)</a:t>
            </a:r>
          </a:p>
        </p:txBody>
      </p:sp>
      <p:sp>
        <p:nvSpPr>
          <p:cNvPr id="18" name="矩形 17"/>
          <p:cNvSpPr/>
          <p:nvPr/>
        </p:nvSpPr>
        <p:spPr>
          <a:xfrm>
            <a:off x="6392668" y="4688374"/>
            <a:ext cx="45719" cy="6418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83588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0366" y="915261"/>
            <a:ext cx="6849113" cy="3891354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42" y="678528"/>
            <a:ext cx="5207424" cy="3827297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228600" y="192505"/>
            <a:ext cx="36953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dirty="0" smtClean="0"/>
              <a:t>Microphysical variability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9907766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879" y="687551"/>
            <a:ext cx="5080095" cy="3764131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9974" y="942819"/>
            <a:ext cx="6812619" cy="3812283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228600" y="192505"/>
            <a:ext cx="36953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dirty="0" smtClean="0"/>
              <a:t>Microphysical variability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9832958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80" y="795338"/>
            <a:ext cx="4914595" cy="3584156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3873" y="891589"/>
            <a:ext cx="6821385" cy="3865711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228600" y="192505"/>
            <a:ext cx="36953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dirty="0" smtClean="0"/>
              <a:t>Microphysical variability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0586153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00" y="748712"/>
            <a:ext cx="5141434" cy="3759264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5955" y="969773"/>
            <a:ext cx="6836314" cy="3874171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228600" y="192505"/>
            <a:ext cx="36953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dirty="0" smtClean="0"/>
              <a:t>Microphysical variability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3640580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9091" y="867484"/>
            <a:ext cx="6422467" cy="5476575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228600" y="192505"/>
            <a:ext cx="1927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dirty="0" smtClean="0"/>
              <a:t>Case2 study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8800407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6652" y="1239160"/>
            <a:ext cx="6190999" cy="5279198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228600" y="192505"/>
            <a:ext cx="1927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dirty="0" smtClean="0"/>
              <a:t>Case2 study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60247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6732" y="1055695"/>
            <a:ext cx="6027570" cy="5161874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228600" y="192505"/>
            <a:ext cx="1927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dirty="0" smtClean="0"/>
              <a:t>Case2 study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8793113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2747" y="947586"/>
            <a:ext cx="6197015" cy="5297555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228600" y="192505"/>
            <a:ext cx="1927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dirty="0" smtClean="0"/>
              <a:t>Case2 study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913386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600747"/>
            <a:ext cx="7087352" cy="4902949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228600" y="192505"/>
            <a:ext cx="28664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dirty="0" smtClean="0"/>
              <a:t>Data and methods</a:t>
            </a:r>
            <a:endParaRPr lang="zh-TW" altLang="en-US" sz="2800" dirty="0"/>
          </a:p>
        </p:txBody>
      </p:sp>
      <p:sp>
        <p:nvSpPr>
          <p:cNvPr id="5" name="文字方塊 4"/>
          <p:cNvSpPr txBox="1"/>
          <p:nvPr/>
        </p:nvSpPr>
        <p:spPr>
          <a:xfrm>
            <a:off x="772995" y="890336"/>
            <a:ext cx="2322095" cy="1569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sz="1600" dirty="0" smtClean="0"/>
              <a:t>NPOL radar</a:t>
            </a:r>
          </a:p>
          <a:p>
            <a:pPr marL="285750" indent="-285750">
              <a:buFontTx/>
              <a:buChar char="-"/>
            </a:pPr>
            <a:r>
              <a:rPr lang="en-US" altLang="zh-TW" sz="1600" dirty="0" smtClean="0"/>
              <a:t>NASA’s mobile radar</a:t>
            </a:r>
          </a:p>
          <a:p>
            <a:pPr marL="285750" indent="-285750">
              <a:buFontTx/>
              <a:buChar char="-"/>
            </a:pPr>
            <a:r>
              <a:rPr lang="en-US" altLang="zh-TW" sz="1600" dirty="0" smtClean="0"/>
              <a:t>S-band</a:t>
            </a:r>
            <a:endParaRPr lang="en-US" altLang="zh-TW" sz="1600" dirty="0"/>
          </a:p>
          <a:p>
            <a:pPr marL="285750" indent="-285750">
              <a:buFontTx/>
              <a:buChar char="-"/>
            </a:pPr>
            <a:r>
              <a:rPr lang="en-US" altLang="zh-TW" sz="1600" dirty="0" smtClean="0"/>
              <a:t>PPI+RHI: 20 min</a:t>
            </a:r>
          </a:p>
          <a:p>
            <a:pPr marL="285750" indent="-285750">
              <a:buFontTx/>
              <a:buChar char="-"/>
            </a:pPr>
            <a:r>
              <a:rPr lang="en-US" altLang="zh-TW" sz="1600" dirty="0" err="1" smtClean="0"/>
              <a:t>RHI_ocean</a:t>
            </a:r>
            <a:r>
              <a:rPr lang="en-US" altLang="zh-TW" sz="1600" dirty="0" smtClean="0"/>
              <a:t>: 210</a:t>
            </a:r>
            <a:r>
              <a:rPr lang="en-US" altLang="zh-TW" sz="1600" baseline="30000" dirty="0" smtClean="0"/>
              <a:t>o</a:t>
            </a:r>
            <a:r>
              <a:rPr lang="en-US" altLang="zh-TW" sz="1600" dirty="0" smtClean="0"/>
              <a:t>-326</a:t>
            </a:r>
            <a:r>
              <a:rPr lang="en-US" altLang="zh-TW" sz="1600" baseline="30000" dirty="0" smtClean="0"/>
              <a:t>o</a:t>
            </a:r>
            <a:endParaRPr lang="en-US" altLang="zh-TW" sz="1600" dirty="0" smtClean="0"/>
          </a:p>
          <a:p>
            <a:pPr marL="285750" indent="-285750">
              <a:buFontTx/>
              <a:buChar char="-"/>
            </a:pPr>
            <a:r>
              <a:rPr lang="en-US" altLang="zh-TW" sz="1600" dirty="0" err="1" smtClean="0"/>
              <a:t>RHI_valley</a:t>
            </a:r>
            <a:r>
              <a:rPr lang="en-US" altLang="zh-TW" sz="1600" dirty="0" smtClean="0"/>
              <a:t>: 30</a:t>
            </a:r>
            <a:r>
              <a:rPr lang="en-US" altLang="zh-TW" sz="1600" baseline="30000" dirty="0" smtClean="0"/>
              <a:t>o</a:t>
            </a:r>
            <a:r>
              <a:rPr lang="en-US" altLang="zh-TW" sz="1600" dirty="0" smtClean="0"/>
              <a:t>-60</a:t>
            </a:r>
            <a:r>
              <a:rPr lang="en-US" altLang="zh-TW" sz="1600" baseline="30000" dirty="0" smtClean="0"/>
              <a:t>o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6147" y="1706548"/>
            <a:ext cx="4048625" cy="4817638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547437" y="5558124"/>
            <a:ext cx="43971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Radar estimated parameters:</a:t>
            </a:r>
          </a:p>
          <a:p>
            <a:r>
              <a:rPr lang="en-US" altLang="zh-TW" dirty="0" smtClean="0"/>
              <a:t>D</a:t>
            </a:r>
            <a:r>
              <a:rPr lang="en-US" altLang="zh-TW" baseline="-25000" dirty="0" smtClean="0"/>
              <a:t>0</a:t>
            </a:r>
            <a:r>
              <a:rPr lang="en-US" altLang="zh-TW" dirty="0" smtClean="0"/>
              <a:t>: median drop diameter</a:t>
            </a:r>
          </a:p>
          <a:p>
            <a:r>
              <a:rPr lang="en-US" altLang="zh-TW" dirty="0" smtClean="0"/>
              <a:t>N</a:t>
            </a:r>
            <a:r>
              <a:rPr lang="en-US" altLang="zh-TW" baseline="-25000" dirty="0" smtClean="0"/>
              <a:t>w</a:t>
            </a:r>
            <a:r>
              <a:rPr lang="en-US" altLang="zh-TW" dirty="0" smtClean="0"/>
              <a:t> (logN</a:t>
            </a:r>
            <a:r>
              <a:rPr lang="en-US" altLang="zh-TW" baseline="-25000" dirty="0" smtClean="0"/>
              <a:t>w</a:t>
            </a:r>
            <a:r>
              <a:rPr lang="en-US" altLang="zh-TW" dirty="0" smtClean="0"/>
              <a:t>): normalized intercept parameter</a:t>
            </a:r>
          </a:p>
          <a:p>
            <a:r>
              <a:rPr lang="en-US" altLang="zh-TW" dirty="0" smtClean="0"/>
              <a:t>SW: spectrum width</a:t>
            </a:r>
            <a:endParaRPr lang="zh-TW" altLang="en-US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3082" y="5558124"/>
            <a:ext cx="1552575" cy="58102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925680" y="3567363"/>
            <a:ext cx="503320" cy="32084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9601254" y="6488668"/>
            <a:ext cx="2487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err="1" smtClean="0"/>
              <a:t>Houze</a:t>
            </a:r>
            <a:r>
              <a:rPr lang="en-US" altLang="zh-TW" dirty="0" smtClean="0"/>
              <a:t> et al, 2017; BAMS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2634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7736" y="789048"/>
            <a:ext cx="6589545" cy="5697727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228600" y="192505"/>
            <a:ext cx="1927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dirty="0" smtClean="0"/>
              <a:t>Case2 study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4318055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28600" y="192505"/>
            <a:ext cx="19191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dirty="0" smtClean="0"/>
              <a:t>Conclusions</a:t>
            </a:r>
            <a:endParaRPr lang="zh-TW" altLang="en-US" sz="2800" dirty="0"/>
          </a:p>
        </p:txBody>
      </p:sp>
      <p:sp>
        <p:nvSpPr>
          <p:cNvPr id="3" name="文字方塊 2"/>
          <p:cNvSpPr txBox="1"/>
          <p:nvPr/>
        </p:nvSpPr>
        <p:spPr>
          <a:xfrm>
            <a:off x="386511" y="1035312"/>
            <a:ext cx="1141897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zh-TW" dirty="0"/>
              <a:t>Analysis from the NPOL </a:t>
            </a:r>
            <a:r>
              <a:rPr lang="en-US" altLang="zh-TW" dirty="0" err="1"/>
              <a:t>polarimetric</a:t>
            </a:r>
            <a:r>
              <a:rPr lang="en-US" altLang="zh-TW" dirty="0"/>
              <a:t> S-band radar </a:t>
            </a:r>
            <a:r>
              <a:rPr lang="en-US" altLang="zh-TW" dirty="0" smtClean="0"/>
              <a:t>showed</a:t>
            </a:r>
            <a:r>
              <a:rPr lang="zh-TW" altLang="en-US" dirty="0" smtClean="0"/>
              <a:t> </a:t>
            </a:r>
            <a:r>
              <a:rPr lang="en-US" altLang="zh-TW" dirty="0" smtClean="0"/>
              <a:t>that </a:t>
            </a:r>
            <a:r>
              <a:rPr lang="en-US" altLang="zh-TW" dirty="0">
                <a:solidFill>
                  <a:srgbClr val="FF0000"/>
                </a:solidFill>
              </a:rPr>
              <a:t>up to 2000 mm </a:t>
            </a:r>
            <a:r>
              <a:rPr lang="en-US" altLang="zh-TW" dirty="0"/>
              <a:t>of rain fell over the course of the </a:t>
            </a:r>
            <a:r>
              <a:rPr lang="en-US" altLang="zh-TW" dirty="0" smtClean="0"/>
              <a:t>radar</a:t>
            </a:r>
            <a:r>
              <a:rPr lang="zh-TW" altLang="en-US" dirty="0" smtClean="0"/>
              <a:t> </a:t>
            </a:r>
            <a:r>
              <a:rPr lang="en-US" altLang="zh-TW" dirty="0" smtClean="0"/>
              <a:t>operations</a:t>
            </a:r>
            <a:r>
              <a:rPr lang="en-US" altLang="zh-TW" dirty="0"/>
              <a:t>, with the </a:t>
            </a:r>
            <a:r>
              <a:rPr lang="en-US" altLang="zh-TW" dirty="0">
                <a:solidFill>
                  <a:srgbClr val="FF0000"/>
                </a:solidFill>
              </a:rPr>
              <a:t>most precipitation occurring over </a:t>
            </a:r>
            <a:r>
              <a:rPr lang="en-US" altLang="zh-TW" dirty="0" smtClean="0">
                <a:solidFill>
                  <a:srgbClr val="FF0000"/>
                </a:solidFill>
              </a:rPr>
              <a:t>moderate</a:t>
            </a:r>
            <a:r>
              <a:rPr lang="zh-TW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TW" dirty="0" smtClean="0">
                <a:solidFill>
                  <a:srgbClr val="FF0000"/>
                </a:solidFill>
              </a:rPr>
              <a:t>terrain </a:t>
            </a:r>
            <a:r>
              <a:rPr lang="en-US" altLang="zh-TW" dirty="0">
                <a:solidFill>
                  <a:srgbClr val="FF0000"/>
                </a:solidFill>
              </a:rPr>
              <a:t>heights (100–1000 m</a:t>
            </a:r>
            <a:r>
              <a:rPr lang="en-US" altLang="zh-TW" dirty="0" smtClean="0">
                <a:solidFill>
                  <a:srgbClr val="FF0000"/>
                </a:solidFill>
              </a:rPr>
              <a:t>).</a:t>
            </a:r>
          </a:p>
          <a:p>
            <a:pPr marL="285750" indent="-285750">
              <a:buFontTx/>
              <a:buChar char="-"/>
            </a:pPr>
            <a:endParaRPr lang="en-US" altLang="zh-TW" dirty="0"/>
          </a:p>
          <a:p>
            <a:pPr marL="285750" indent="-285750">
              <a:buFontTx/>
              <a:buChar char="-"/>
            </a:pPr>
            <a:r>
              <a:rPr lang="en-US" altLang="zh-TW" dirty="0"/>
              <a:t>We analyzed </a:t>
            </a:r>
            <a:r>
              <a:rPr lang="en-US" altLang="zh-TW" dirty="0" smtClean="0"/>
              <a:t>4 </a:t>
            </a:r>
            <a:r>
              <a:rPr lang="en-US" altLang="zh-TW" dirty="0"/>
              <a:t>cases in detail </a:t>
            </a:r>
            <a:r>
              <a:rPr lang="en-US" altLang="zh-TW" dirty="0" smtClean="0"/>
              <a:t>that</a:t>
            </a:r>
            <a:r>
              <a:rPr lang="zh-TW" altLang="en-US" dirty="0" smtClean="0"/>
              <a:t> </a:t>
            </a:r>
            <a:r>
              <a:rPr lang="en-US" altLang="zh-TW" dirty="0" smtClean="0"/>
              <a:t>exhibited </a:t>
            </a:r>
            <a:r>
              <a:rPr lang="en-US" altLang="zh-TW" dirty="0"/>
              <a:t>notable orographic enhancement. All of the </a:t>
            </a:r>
            <a:r>
              <a:rPr lang="en-US" altLang="zh-TW" dirty="0" smtClean="0"/>
              <a:t>cases</a:t>
            </a:r>
            <a:r>
              <a:rPr lang="zh-TW" altLang="en-US" dirty="0" smtClean="0"/>
              <a:t> </a:t>
            </a:r>
            <a:r>
              <a:rPr lang="en-US" altLang="zh-TW" dirty="0" smtClean="0"/>
              <a:t>were </a:t>
            </a:r>
            <a:r>
              <a:rPr lang="en-US" altLang="zh-TW" dirty="0">
                <a:solidFill>
                  <a:srgbClr val="FF0000"/>
                </a:solidFill>
              </a:rPr>
              <a:t>associated with ARs</a:t>
            </a:r>
            <a:r>
              <a:rPr lang="en-US" altLang="zh-TW" dirty="0"/>
              <a:t>, although </a:t>
            </a:r>
            <a:r>
              <a:rPr lang="en-US" altLang="zh-TW" dirty="0" smtClean="0"/>
              <a:t>3 </a:t>
            </a:r>
            <a:r>
              <a:rPr lang="en-US" altLang="zh-TW" dirty="0"/>
              <a:t>had wind </a:t>
            </a:r>
            <a:r>
              <a:rPr lang="en-US" altLang="zh-TW" dirty="0" smtClean="0"/>
              <a:t>patterns</a:t>
            </a:r>
            <a:r>
              <a:rPr lang="zh-TW" altLang="en-US" dirty="0" smtClean="0"/>
              <a:t> </a:t>
            </a:r>
            <a:r>
              <a:rPr lang="en-US" altLang="zh-TW" dirty="0" smtClean="0">
                <a:solidFill>
                  <a:srgbClr val="FF0000"/>
                </a:solidFill>
              </a:rPr>
              <a:t>favorable </a:t>
            </a:r>
            <a:r>
              <a:rPr lang="en-US" altLang="zh-TW" dirty="0">
                <a:solidFill>
                  <a:srgbClr val="FF0000"/>
                </a:solidFill>
              </a:rPr>
              <a:t>for moisture transport directly up the </a:t>
            </a:r>
            <a:r>
              <a:rPr lang="en-US" altLang="zh-TW" dirty="0" smtClean="0">
                <a:solidFill>
                  <a:srgbClr val="FF0000"/>
                </a:solidFill>
              </a:rPr>
              <a:t>Quinault</a:t>
            </a:r>
            <a:r>
              <a:rPr lang="zh-TW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TW" dirty="0" smtClean="0">
                <a:solidFill>
                  <a:srgbClr val="FF0000"/>
                </a:solidFill>
              </a:rPr>
              <a:t>Valley</a:t>
            </a:r>
            <a:r>
              <a:rPr lang="en-US" altLang="zh-TW" dirty="0" smtClean="0"/>
              <a:t>.</a:t>
            </a:r>
          </a:p>
          <a:p>
            <a:pPr marL="285750" indent="-285750">
              <a:buFontTx/>
              <a:buChar char="-"/>
            </a:pPr>
            <a:endParaRPr lang="en-US" altLang="zh-TW" dirty="0"/>
          </a:p>
          <a:p>
            <a:pPr marL="285750" indent="-285750">
              <a:buFontTx/>
              <a:buChar char="-"/>
            </a:pPr>
            <a:r>
              <a:rPr lang="en-US" altLang="zh-TW" dirty="0"/>
              <a:t>There is a clear </a:t>
            </a:r>
            <a:r>
              <a:rPr lang="en-US" altLang="zh-TW" dirty="0">
                <a:solidFill>
                  <a:srgbClr val="FF0000"/>
                </a:solidFill>
              </a:rPr>
              <a:t>preference for prolific dendritic concentrations around the -10 to -15</a:t>
            </a:r>
            <a:r>
              <a:rPr lang="en-US" altLang="zh-TW" baseline="30000" dirty="0">
                <a:solidFill>
                  <a:srgbClr val="FF0000"/>
                </a:solidFill>
              </a:rPr>
              <a:t>o</a:t>
            </a:r>
            <a:r>
              <a:rPr lang="en-US" altLang="zh-TW" dirty="0">
                <a:solidFill>
                  <a:srgbClr val="FF0000"/>
                </a:solidFill>
              </a:rPr>
              <a:t>C height</a:t>
            </a:r>
            <a:r>
              <a:rPr lang="en-US" altLang="zh-TW" dirty="0"/>
              <a:t>, and </a:t>
            </a:r>
            <a:r>
              <a:rPr lang="en-US" altLang="zh-TW" dirty="0">
                <a:solidFill>
                  <a:srgbClr val="FF0000"/>
                </a:solidFill>
              </a:rPr>
              <a:t>more frequent</a:t>
            </a:r>
            <a:r>
              <a:rPr lang="en-US" altLang="zh-TW" dirty="0"/>
              <a:t> classifications of dendrites </a:t>
            </a:r>
            <a:r>
              <a:rPr lang="en-US" altLang="zh-TW" dirty="0">
                <a:solidFill>
                  <a:srgbClr val="FF0000"/>
                </a:solidFill>
              </a:rPr>
              <a:t>over the terrain </a:t>
            </a:r>
            <a:r>
              <a:rPr lang="en-US" altLang="zh-TW" dirty="0"/>
              <a:t>compared to the ocean sector. The </a:t>
            </a:r>
            <a:r>
              <a:rPr lang="en-US" altLang="zh-TW" dirty="0" err="1"/>
              <a:t>Hovmoller</a:t>
            </a:r>
            <a:r>
              <a:rPr lang="en-US" altLang="zh-TW" dirty="0"/>
              <a:t> analysis shows that </a:t>
            </a:r>
            <a:r>
              <a:rPr lang="en-US" altLang="zh-TW" dirty="0">
                <a:solidFill>
                  <a:srgbClr val="FF0000"/>
                </a:solidFill>
              </a:rPr>
              <a:t>dendritic layers can propagate from the ocean to the terrain</a:t>
            </a:r>
            <a:r>
              <a:rPr lang="en-US" altLang="zh-TW" dirty="0"/>
              <a:t>.</a:t>
            </a:r>
          </a:p>
          <a:p>
            <a:pPr marL="285750" indent="-285750">
              <a:buFontTx/>
              <a:buChar char="-"/>
            </a:pPr>
            <a:endParaRPr lang="en-US" altLang="zh-TW" dirty="0"/>
          </a:p>
          <a:p>
            <a:pPr marL="285750" indent="-285750">
              <a:buFontTx/>
              <a:buChar char="-"/>
            </a:pPr>
            <a:r>
              <a:rPr lang="en-US" altLang="zh-TW" dirty="0"/>
              <a:t>There is a clear </a:t>
            </a:r>
            <a:r>
              <a:rPr lang="en-US" altLang="zh-TW" dirty="0">
                <a:solidFill>
                  <a:srgbClr val="FF0000"/>
                </a:solidFill>
              </a:rPr>
              <a:t>preference for enhanced DN and AG </a:t>
            </a:r>
            <a:r>
              <a:rPr lang="en-US" altLang="zh-TW" dirty="0"/>
              <a:t>classifications at the longitude of the </a:t>
            </a:r>
            <a:r>
              <a:rPr lang="en-US" altLang="zh-TW" dirty="0">
                <a:solidFill>
                  <a:srgbClr val="FF0000"/>
                </a:solidFill>
              </a:rPr>
              <a:t>Prairie </a:t>
            </a:r>
            <a:r>
              <a:rPr lang="en-US" altLang="zh-TW" dirty="0" err="1">
                <a:solidFill>
                  <a:srgbClr val="FF0000"/>
                </a:solidFill>
              </a:rPr>
              <a:t>disdrometer</a:t>
            </a:r>
            <a:r>
              <a:rPr lang="en-US" altLang="zh-TW" dirty="0"/>
              <a:t>, which is approximately </a:t>
            </a:r>
            <a:r>
              <a:rPr lang="en-US" altLang="zh-TW" dirty="0">
                <a:solidFill>
                  <a:srgbClr val="FF0000"/>
                </a:solidFill>
              </a:rPr>
              <a:t>located at the entrance to the Quinault Valley</a:t>
            </a:r>
            <a:r>
              <a:rPr lang="en-US" altLang="zh-TW" dirty="0"/>
              <a:t> and the beginning of terrain higher than 500 m. This could be an indicator of increased saturation levels as air is </a:t>
            </a:r>
            <a:r>
              <a:rPr lang="en-US" altLang="zh-TW" dirty="0">
                <a:solidFill>
                  <a:srgbClr val="FF0000"/>
                </a:solidFill>
              </a:rPr>
              <a:t>forced upward as it encounters the terrain, leading to further cooling</a:t>
            </a:r>
            <a:r>
              <a:rPr lang="en-US" altLang="zh-TW" dirty="0"/>
              <a:t>.</a:t>
            </a:r>
            <a:br>
              <a:rPr lang="en-US" altLang="zh-TW" dirty="0"/>
            </a:br>
            <a:endParaRPr lang="en-US" altLang="zh-TW" dirty="0"/>
          </a:p>
          <a:p>
            <a:pPr marL="285750" indent="-285750">
              <a:buFontTx/>
              <a:buChar char="-"/>
            </a:pPr>
            <a:r>
              <a:rPr lang="en-US" altLang="zh-TW" dirty="0"/>
              <a:t> </a:t>
            </a:r>
            <a:r>
              <a:rPr lang="en-US" altLang="zh-TW" dirty="0">
                <a:solidFill>
                  <a:srgbClr val="FF0000"/>
                </a:solidFill>
              </a:rPr>
              <a:t>Aggregation of ice particles increases sizes</a:t>
            </a:r>
            <a:r>
              <a:rPr lang="en-US" altLang="zh-TW" dirty="0"/>
              <a:t>, which then can survive longer in the melting layer and/or serve as “</a:t>
            </a:r>
            <a:r>
              <a:rPr lang="en-US" altLang="zh-TW" dirty="0">
                <a:solidFill>
                  <a:srgbClr val="FF0000"/>
                </a:solidFill>
              </a:rPr>
              <a:t>seeder drops</a:t>
            </a:r>
            <a:r>
              <a:rPr lang="en-US" altLang="zh-TW" dirty="0"/>
              <a:t>” at the top of the warm layer that </a:t>
            </a:r>
            <a:r>
              <a:rPr lang="en-US" altLang="zh-TW" dirty="0">
                <a:solidFill>
                  <a:srgbClr val="FF0000"/>
                </a:solidFill>
              </a:rPr>
              <a:t>efficiently collect populous small drops as they fall</a:t>
            </a:r>
            <a:r>
              <a:rPr lang="en-US" altLang="zh-TW" dirty="0" smtClean="0"/>
              <a:t>.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0105066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28600" y="192505"/>
            <a:ext cx="19191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dirty="0" smtClean="0"/>
              <a:t>Conclusions</a:t>
            </a:r>
            <a:endParaRPr lang="zh-TW" altLang="en-US" sz="2800" dirty="0"/>
          </a:p>
        </p:txBody>
      </p:sp>
      <p:sp>
        <p:nvSpPr>
          <p:cNvPr id="3" name="文字方塊 2"/>
          <p:cNvSpPr txBox="1"/>
          <p:nvPr/>
        </p:nvSpPr>
        <p:spPr>
          <a:xfrm>
            <a:off x="386511" y="1035312"/>
            <a:ext cx="1141897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zh-TW" dirty="0" smtClean="0"/>
              <a:t>Higher </a:t>
            </a:r>
            <a:r>
              <a:rPr lang="en-US" altLang="zh-TW" dirty="0"/>
              <a:t>frequencies </a:t>
            </a:r>
            <a:r>
              <a:rPr lang="en-US" altLang="zh-TW" dirty="0" smtClean="0"/>
              <a:t>of </a:t>
            </a:r>
            <a:r>
              <a:rPr lang="en-US" altLang="zh-TW" dirty="0" smtClean="0">
                <a:solidFill>
                  <a:srgbClr val="FF0000"/>
                </a:solidFill>
              </a:rPr>
              <a:t>DN </a:t>
            </a:r>
            <a:r>
              <a:rPr lang="en-US" altLang="zh-TW" dirty="0">
                <a:solidFill>
                  <a:srgbClr val="FF0000"/>
                </a:solidFill>
              </a:rPr>
              <a:t>and AG were correlated with a broader DSD </a:t>
            </a:r>
            <a:r>
              <a:rPr lang="en-US" altLang="zh-TW" dirty="0"/>
              <a:t>with </a:t>
            </a:r>
            <a:r>
              <a:rPr lang="en-US" altLang="zh-TW" dirty="0" smtClean="0"/>
              <a:t>larger maximum </a:t>
            </a:r>
            <a:r>
              <a:rPr lang="en-US" altLang="zh-TW" dirty="0"/>
              <a:t>drop sizes at the </a:t>
            </a:r>
            <a:r>
              <a:rPr lang="en-US" altLang="zh-TW" dirty="0" err="1"/>
              <a:t>disdrometer</a:t>
            </a:r>
            <a:r>
              <a:rPr lang="en-US" altLang="zh-TW" dirty="0"/>
              <a:t> sites. However, </a:t>
            </a:r>
            <a:r>
              <a:rPr lang="en-US" altLang="zh-TW" dirty="0" smtClean="0"/>
              <a:t>this did </a:t>
            </a:r>
            <a:r>
              <a:rPr lang="en-US" altLang="zh-TW" dirty="0">
                <a:solidFill>
                  <a:srgbClr val="FF0000"/>
                </a:solidFill>
              </a:rPr>
              <a:t>not always</a:t>
            </a:r>
            <a:r>
              <a:rPr lang="en-US" altLang="zh-TW" dirty="0"/>
              <a:t> result in higher rain rates.</a:t>
            </a:r>
          </a:p>
          <a:p>
            <a:pPr marL="285750" indent="-285750">
              <a:buFontTx/>
              <a:buChar char="-"/>
            </a:pPr>
            <a:endParaRPr lang="en-US" altLang="zh-TW" dirty="0" smtClean="0"/>
          </a:p>
          <a:p>
            <a:pPr marL="285750" indent="-285750">
              <a:buFontTx/>
              <a:buChar char="-"/>
            </a:pPr>
            <a:r>
              <a:rPr lang="en-US" altLang="zh-TW" dirty="0" smtClean="0"/>
              <a:t>During the </a:t>
            </a:r>
            <a:r>
              <a:rPr lang="en-US" altLang="zh-TW" dirty="0">
                <a:solidFill>
                  <a:srgbClr val="FF0000"/>
                </a:solidFill>
              </a:rPr>
              <a:t>early periods of the warm sectors</a:t>
            </a:r>
            <a:r>
              <a:rPr lang="en-US" altLang="zh-TW" dirty="0"/>
              <a:t>, </a:t>
            </a:r>
            <a:r>
              <a:rPr lang="en-US" altLang="zh-TW" dirty="0">
                <a:solidFill>
                  <a:srgbClr val="FF0000"/>
                </a:solidFill>
              </a:rPr>
              <a:t>higher rain rates </a:t>
            </a:r>
            <a:r>
              <a:rPr lang="en-US" altLang="zh-TW" dirty="0" smtClean="0"/>
              <a:t>were correlated </a:t>
            </a:r>
            <a:r>
              <a:rPr lang="en-US" altLang="zh-TW" dirty="0"/>
              <a:t>with significant </a:t>
            </a:r>
            <a:r>
              <a:rPr lang="en-US" altLang="zh-TW" dirty="0">
                <a:solidFill>
                  <a:srgbClr val="FF0000"/>
                </a:solidFill>
              </a:rPr>
              <a:t>increases in the concentration </a:t>
            </a:r>
            <a:r>
              <a:rPr lang="en-US" altLang="zh-TW" dirty="0" smtClean="0">
                <a:solidFill>
                  <a:srgbClr val="FF0000"/>
                </a:solidFill>
              </a:rPr>
              <a:t>of small </a:t>
            </a:r>
            <a:r>
              <a:rPr lang="en-US" altLang="zh-TW" dirty="0">
                <a:solidFill>
                  <a:srgbClr val="FF0000"/>
                </a:solidFill>
              </a:rPr>
              <a:t>drops</a:t>
            </a:r>
            <a:r>
              <a:rPr lang="en-US" altLang="zh-TW" dirty="0"/>
              <a:t> </a:t>
            </a:r>
            <a:r>
              <a:rPr lang="en-US" altLang="zh-TW" dirty="0" smtClean="0"/>
              <a:t>(&lt;1 </a:t>
            </a:r>
            <a:r>
              <a:rPr lang="en-US" altLang="zh-TW" dirty="0"/>
              <a:t>mm) and seemed to have </a:t>
            </a:r>
            <a:r>
              <a:rPr lang="en-US" altLang="zh-TW" dirty="0">
                <a:solidFill>
                  <a:srgbClr val="FF0000"/>
                </a:solidFill>
              </a:rPr>
              <a:t>little impact</a:t>
            </a:r>
            <a:r>
              <a:rPr lang="en-US" altLang="zh-TW" dirty="0"/>
              <a:t> </a:t>
            </a:r>
            <a:r>
              <a:rPr lang="en-US" altLang="zh-TW" dirty="0" smtClean="0"/>
              <a:t>from the </a:t>
            </a:r>
            <a:r>
              <a:rPr lang="en-US" altLang="zh-TW" dirty="0"/>
              <a:t>changes to the </a:t>
            </a:r>
            <a:r>
              <a:rPr lang="en-US" altLang="zh-TW" dirty="0">
                <a:solidFill>
                  <a:srgbClr val="FF0000"/>
                </a:solidFill>
              </a:rPr>
              <a:t>bulk ice </a:t>
            </a:r>
            <a:r>
              <a:rPr lang="en-US" altLang="zh-TW" dirty="0" smtClean="0">
                <a:solidFill>
                  <a:srgbClr val="FF0000"/>
                </a:solidFill>
              </a:rPr>
              <a:t>microphysics.</a:t>
            </a:r>
          </a:p>
          <a:p>
            <a:pPr marL="285750" indent="-285750">
              <a:buFontTx/>
              <a:buChar char="-"/>
            </a:pPr>
            <a:endParaRPr lang="en-US" altLang="zh-TW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altLang="zh-TW" dirty="0">
                <a:solidFill>
                  <a:srgbClr val="FF0000"/>
                </a:solidFill>
              </a:rPr>
              <a:t>D</a:t>
            </a:r>
            <a:r>
              <a:rPr lang="en-US" altLang="zh-TW" dirty="0" smtClean="0">
                <a:solidFill>
                  <a:srgbClr val="FF0000"/>
                </a:solidFill>
              </a:rPr>
              <a:t>ynamics</a:t>
            </a:r>
            <a:r>
              <a:rPr lang="en-US" altLang="zh-TW" dirty="0" smtClean="0"/>
              <a:t> </a:t>
            </a:r>
            <a:r>
              <a:rPr lang="en-US" altLang="zh-TW" dirty="0"/>
              <a:t>were important in creating small-scale waves such as </a:t>
            </a:r>
            <a:r>
              <a:rPr lang="en-US" altLang="zh-TW" dirty="0" smtClean="0">
                <a:solidFill>
                  <a:srgbClr val="FF0000"/>
                </a:solidFill>
              </a:rPr>
              <a:t>Kelvin–Helmholtz</a:t>
            </a:r>
            <a:r>
              <a:rPr lang="zh-TW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TW" dirty="0" smtClean="0">
                <a:solidFill>
                  <a:srgbClr val="FF0000"/>
                </a:solidFill>
              </a:rPr>
              <a:t>waves </a:t>
            </a:r>
            <a:r>
              <a:rPr lang="en-US" altLang="zh-TW" dirty="0">
                <a:solidFill>
                  <a:srgbClr val="FF0000"/>
                </a:solidFill>
              </a:rPr>
              <a:t>and gravity waves </a:t>
            </a:r>
            <a:r>
              <a:rPr lang="en-US" altLang="zh-TW" dirty="0"/>
              <a:t>along shear layers which </a:t>
            </a:r>
            <a:r>
              <a:rPr lang="en-US" altLang="zh-TW" dirty="0" smtClean="0">
                <a:solidFill>
                  <a:srgbClr val="FF0000"/>
                </a:solidFill>
              </a:rPr>
              <a:t>locally</a:t>
            </a:r>
            <a:r>
              <a:rPr lang="zh-TW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TW" dirty="0" smtClean="0">
                <a:solidFill>
                  <a:srgbClr val="FF0000"/>
                </a:solidFill>
              </a:rPr>
              <a:t>enhanced </a:t>
            </a:r>
            <a:r>
              <a:rPr lang="en-US" altLang="zh-TW" dirty="0">
                <a:solidFill>
                  <a:srgbClr val="FF0000"/>
                </a:solidFill>
              </a:rPr>
              <a:t>lift and increased aggregation and/or collisions</a:t>
            </a:r>
            <a:r>
              <a:rPr lang="en-US" altLang="zh-TW" dirty="0"/>
              <a:t> in </a:t>
            </a:r>
            <a:r>
              <a:rPr lang="en-US" altLang="zh-TW" dirty="0" smtClean="0"/>
              <a:t>the</a:t>
            </a:r>
            <a:r>
              <a:rPr lang="zh-TW" altLang="en-US" dirty="0" smtClean="0"/>
              <a:t> </a:t>
            </a:r>
            <a:r>
              <a:rPr lang="en-US" altLang="zh-TW" dirty="0" smtClean="0"/>
              <a:t>warm </a:t>
            </a:r>
            <a:r>
              <a:rPr lang="en-US" altLang="zh-TW" dirty="0"/>
              <a:t>layer, </a:t>
            </a:r>
            <a:r>
              <a:rPr lang="en-US" altLang="zh-TW" dirty="0">
                <a:solidFill>
                  <a:srgbClr val="FF0000"/>
                </a:solidFill>
              </a:rPr>
              <a:t>increasing drop sizes</a:t>
            </a:r>
            <a:r>
              <a:rPr lang="en-US" altLang="zh-TW" dirty="0"/>
              <a:t>.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26998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95015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3312" y="631658"/>
            <a:ext cx="4985377" cy="593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9718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773" y="2484270"/>
            <a:ext cx="5857875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848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948" y="4198626"/>
            <a:ext cx="7150768" cy="2587184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2179" y="81049"/>
            <a:ext cx="5952074" cy="4117577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712243" y="2911643"/>
            <a:ext cx="409074" cy="23461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8301789" y="2492543"/>
            <a:ext cx="378995" cy="23461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8506326" y="1855871"/>
            <a:ext cx="280964" cy="29176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9480884" y="1666374"/>
            <a:ext cx="306805" cy="30680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9386638" y="2105526"/>
            <a:ext cx="503320" cy="32084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228600" y="192505"/>
            <a:ext cx="28664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dirty="0" smtClean="0"/>
              <a:t>Data and methods</a:t>
            </a:r>
            <a:endParaRPr lang="zh-TW" altLang="en-US" sz="2800" dirty="0"/>
          </a:p>
        </p:txBody>
      </p:sp>
      <p:sp>
        <p:nvSpPr>
          <p:cNvPr id="10" name="文字方塊 9"/>
          <p:cNvSpPr txBox="1"/>
          <p:nvPr/>
        </p:nvSpPr>
        <p:spPr>
          <a:xfrm>
            <a:off x="348916" y="942614"/>
            <a:ext cx="47043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HCA (Hydrometeor classification algorithm)</a:t>
            </a:r>
          </a:p>
          <a:p>
            <a:pPr marL="285750" indent="-285750">
              <a:buFontTx/>
              <a:buChar char="-"/>
            </a:pPr>
            <a:r>
              <a:rPr lang="en-US" altLang="zh-TW" dirty="0" smtClean="0"/>
              <a:t>Ice phase: dendrites (DN), plates (PL), aggregates (AG), and ice crystals (IC)</a:t>
            </a:r>
          </a:p>
          <a:p>
            <a:pPr marL="285750" indent="-285750">
              <a:buFontTx/>
              <a:buChar char="-"/>
            </a:pPr>
            <a:r>
              <a:rPr lang="en-US" altLang="zh-TW" dirty="0" smtClean="0"/>
              <a:t>Uses </a:t>
            </a:r>
            <a:r>
              <a:rPr lang="en-US" altLang="zh-TW" dirty="0" err="1" smtClean="0"/>
              <a:t>polarimetric</a:t>
            </a:r>
            <a:r>
              <a:rPr lang="en-US" altLang="zh-TW" dirty="0" smtClean="0"/>
              <a:t> data to locate the melting layer</a:t>
            </a:r>
          </a:p>
          <a:p>
            <a:pPr marL="285750" indent="-285750">
              <a:buFontTx/>
              <a:buChar char="-"/>
            </a:pPr>
            <a:r>
              <a:rPr lang="en-US" altLang="zh-TW" dirty="0"/>
              <a:t>D</a:t>
            </a:r>
            <a:r>
              <a:rPr lang="en-US" altLang="zh-TW" dirty="0" smtClean="0"/>
              <a:t>ominant hydrometeor type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348916" y="3146259"/>
            <a:ext cx="3906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APU (Automated </a:t>
            </a:r>
            <a:r>
              <a:rPr lang="en-US" altLang="zh-TW" dirty="0" err="1" smtClean="0"/>
              <a:t>Parsival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Disdrometers</a:t>
            </a:r>
            <a:r>
              <a:rPr lang="en-US" altLang="zh-TW" dirty="0" smtClean="0"/>
              <a:t>)</a:t>
            </a:r>
          </a:p>
          <a:p>
            <a:pPr marL="285750" indent="-285750">
              <a:buFontTx/>
              <a:buChar char="-"/>
            </a:pPr>
            <a:r>
              <a:rPr lang="en-US" altLang="zh-TW" dirty="0" smtClean="0"/>
              <a:t>Along the Quinault Valley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348916" y="4301289"/>
            <a:ext cx="280237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Terrain bands</a:t>
            </a:r>
          </a:p>
          <a:p>
            <a:pPr marL="285750" indent="-285750">
              <a:buFontTx/>
              <a:buChar char="-"/>
            </a:pPr>
            <a:r>
              <a:rPr lang="en-US" altLang="zh-TW" dirty="0" smtClean="0"/>
              <a:t>Ocean (z &lt; 5 m)</a:t>
            </a:r>
          </a:p>
          <a:p>
            <a:pPr marL="285750" indent="-285750">
              <a:buFontTx/>
              <a:buChar char="-"/>
            </a:pPr>
            <a:r>
              <a:rPr lang="en-US" altLang="zh-TW" dirty="0" smtClean="0"/>
              <a:t>Coast (5 &lt; z &lt; 100 m)</a:t>
            </a:r>
          </a:p>
          <a:p>
            <a:pPr marL="285750" indent="-285750">
              <a:buFontTx/>
              <a:buChar char="-"/>
            </a:pPr>
            <a:r>
              <a:rPr lang="en-US" altLang="zh-TW" dirty="0" smtClean="0"/>
              <a:t>Middle (100 &lt; z &lt; 500 m)</a:t>
            </a:r>
          </a:p>
          <a:p>
            <a:pPr marL="285750" indent="-285750">
              <a:buFontTx/>
              <a:buChar char="-"/>
            </a:pPr>
            <a:r>
              <a:rPr lang="en-US" altLang="zh-TW" dirty="0" smtClean="0"/>
              <a:t>High (500 &lt; z &lt; 1000 m)</a:t>
            </a:r>
          </a:p>
          <a:p>
            <a:pPr marL="285750" indent="-285750">
              <a:buFontTx/>
              <a:buChar char="-"/>
            </a:pPr>
            <a:r>
              <a:rPr lang="en-US" altLang="zh-TW" dirty="0" smtClean="0"/>
              <a:t>Tops (z &gt; 1000 m)</a:t>
            </a:r>
          </a:p>
        </p:txBody>
      </p:sp>
    </p:spTree>
    <p:extLst>
      <p:ext uri="{BB962C8B-B14F-4D97-AF65-F5344CB8AC3E}">
        <p14:creationId xmlns:p14="http://schemas.microsoft.com/office/powerpoint/2010/main" val="269547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856" y="715725"/>
            <a:ext cx="5097336" cy="6012029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228600" y="192505"/>
            <a:ext cx="35428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dirty="0" smtClean="0"/>
              <a:t>Precipitation variability</a:t>
            </a:r>
            <a:endParaRPr lang="zh-TW" altLang="en-US" sz="2800" dirty="0"/>
          </a:p>
        </p:txBody>
      </p:sp>
      <p:sp>
        <p:nvSpPr>
          <p:cNvPr id="5" name="文字方塊 4"/>
          <p:cNvSpPr txBox="1"/>
          <p:nvPr/>
        </p:nvSpPr>
        <p:spPr>
          <a:xfrm>
            <a:off x="5678448" y="559469"/>
            <a:ext cx="61228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zh-TW" dirty="0" smtClean="0"/>
              <a:t>OLYMPEX precipitation accumulations from November to December 2015 show significant enhancement in the terrain at the </a:t>
            </a:r>
            <a:r>
              <a:rPr lang="en-US" altLang="zh-TW" dirty="0" smtClean="0">
                <a:solidFill>
                  <a:srgbClr val="FF0000"/>
                </a:solidFill>
              </a:rPr>
              <a:t>Middle to High </a:t>
            </a:r>
            <a:r>
              <a:rPr lang="en-US" altLang="zh-TW" dirty="0" smtClean="0"/>
              <a:t>elevations</a:t>
            </a:r>
          </a:p>
          <a:p>
            <a:pPr marL="285750" indent="-285750">
              <a:buFontTx/>
              <a:buChar char="-"/>
            </a:pPr>
            <a:endParaRPr lang="en-US" altLang="zh-TW" dirty="0" smtClean="0"/>
          </a:p>
          <a:p>
            <a:pPr marL="285750" indent="-285750">
              <a:buFontTx/>
              <a:buChar char="-"/>
            </a:pPr>
            <a:r>
              <a:rPr lang="en-US" altLang="zh-TW" dirty="0" smtClean="0"/>
              <a:t>Due to beam </a:t>
            </a:r>
            <a:r>
              <a:rPr lang="en-US" altLang="zh-TW" dirty="0" smtClean="0">
                <a:solidFill>
                  <a:srgbClr val="FF0000"/>
                </a:solidFill>
              </a:rPr>
              <a:t>blockage and curvature effects</a:t>
            </a:r>
            <a:r>
              <a:rPr lang="en-US" altLang="zh-TW" dirty="0" smtClean="0"/>
              <a:t> at longer ranges from NPOL </a:t>
            </a:r>
            <a:r>
              <a:rPr lang="en-US" altLang="zh-TW" dirty="0" smtClean="0">
                <a:solidFill>
                  <a:srgbClr val="FF0000"/>
                </a:solidFill>
              </a:rPr>
              <a:t>(&gt;100 </a:t>
            </a:r>
            <a:r>
              <a:rPr lang="en-US" altLang="zh-TW" dirty="0" smtClean="0">
                <a:solidFill>
                  <a:srgbClr val="FF0000"/>
                </a:solidFill>
              </a:rPr>
              <a:t>km) </a:t>
            </a:r>
            <a:r>
              <a:rPr lang="en-US" altLang="zh-TW" dirty="0" smtClean="0"/>
              <a:t>where the beam may actually be </a:t>
            </a:r>
            <a:r>
              <a:rPr lang="en-US" altLang="zh-TW" dirty="0" smtClean="0">
                <a:solidFill>
                  <a:srgbClr val="FF0000"/>
                </a:solidFill>
              </a:rPr>
              <a:t>above the melting level</a:t>
            </a:r>
            <a:r>
              <a:rPr lang="en-US" altLang="zh-TW" dirty="0" smtClean="0"/>
              <a:t>, it is difficult to quantify the effect of the rain shadow in the lee of the Olympic Mountains</a:t>
            </a:r>
          </a:p>
          <a:p>
            <a:pPr marL="285750" indent="-285750">
              <a:buFontTx/>
              <a:buChar char="-"/>
            </a:pPr>
            <a:endParaRPr lang="en-US" altLang="zh-TW" dirty="0" smtClean="0"/>
          </a:p>
          <a:p>
            <a:pPr marL="285750" indent="-285750">
              <a:buFontTx/>
              <a:buChar char="-"/>
            </a:pPr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3698455" y="531059"/>
            <a:ext cx="1891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11/12-12/19 2015</a:t>
            </a:r>
            <a:endParaRPr lang="zh-TW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9389630" y="3001481"/>
            <a:ext cx="280237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Terrain bands</a:t>
            </a:r>
          </a:p>
          <a:p>
            <a:pPr marL="285750" indent="-285750">
              <a:buFontTx/>
              <a:buChar char="-"/>
            </a:pPr>
            <a:r>
              <a:rPr lang="en-US" altLang="zh-TW" dirty="0" smtClean="0"/>
              <a:t>Ocean (z &lt; 5 m)</a:t>
            </a:r>
          </a:p>
          <a:p>
            <a:pPr marL="285750" indent="-285750">
              <a:buFontTx/>
              <a:buChar char="-"/>
            </a:pPr>
            <a:r>
              <a:rPr lang="en-US" altLang="zh-TW" dirty="0" smtClean="0"/>
              <a:t>Coast (5 &lt; z &lt; 100 m)</a:t>
            </a:r>
          </a:p>
          <a:p>
            <a:pPr marL="285750" indent="-285750">
              <a:buFontTx/>
              <a:buChar char="-"/>
            </a:pPr>
            <a:r>
              <a:rPr lang="en-US" altLang="zh-TW" dirty="0" smtClean="0"/>
              <a:t>Middle (100 &lt; z &lt; 500 m)</a:t>
            </a:r>
          </a:p>
          <a:p>
            <a:pPr marL="285750" indent="-285750">
              <a:buFontTx/>
              <a:buChar char="-"/>
            </a:pPr>
            <a:r>
              <a:rPr lang="en-US" altLang="zh-TW" dirty="0" smtClean="0"/>
              <a:t>High (500 &lt; z &lt; 1000 m)</a:t>
            </a:r>
          </a:p>
          <a:p>
            <a:pPr marL="285750" indent="-285750">
              <a:buFontTx/>
              <a:buChar char="-"/>
            </a:pPr>
            <a:r>
              <a:rPr lang="en-US" altLang="zh-TW" dirty="0" smtClean="0"/>
              <a:t>Tops (z &gt; 1000 m)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8448" y="3168655"/>
            <a:ext cx="3371760" cy="1419977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5678448" y="4980079"/>
            <a:ext cx="47754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R(</a:t>
            </a:r>
            <a:r>
              <a:rPr lang="en-US" altLang="zh-TW" dirty="0" err="1" smtClean="0"/>
              <a:t>K</a:t>
            </a:r>
            <a:r>
              <a:rPr lang="en-US" altLang="zh-TW" baseline="-25000" dirty="0" err="1" smtClean="0"/>
              <a:t>dp</a:t>
            </a:r>
            <a:r>
              <a:rPr lang="en-US" altLang="zh-TW" dirty="0" err="1" smtClean="0"/>
              <a:t>,Z</a:t>
            </a:r>
            <a:r>
              <a:rPr lang="en-US" altLang="zh-TW" baseline="-25000" dirty="0" err="1" smtClean="0"/>
              <a:t>dr</a:t>
            </a:r>
            <a:r>
              <a:rPr lang="en-US" altLang="zh-TW" dirty="0" smtClean="0"/>
              <a:t>): </a:t>
            </a:r>
            <a:r>
              <a:rPr lang="en-US" altLang="zh-TW" dirty="0" err="1" smtClean="0"/>
              <a:t>K</a:t>
            </a:r>
            <a:r>
              <a:rPr lang="en-US" altLang="zh-TW" baseline="-25000" dirty="0" err="1" smtClean="0"/>
              <a:t>dp</a:t>
            </a:r>
            <a:r>
              <a:rPr lang="en-US" altLang="zh-TW" dirty="0" smtClean="0"/>
              <a:t> &gt; 0.3 km</a:t>
            </a:r>
            <a:r>
              <a:rPr lang="en-US" altLang="zh-TW" baseline="30000" dirty="0" smtClean="0"/>
              <a:t>-1</a:t>
            </a:r>
            <a:r>
              <a:rPr lang="en-US" altLang="zh-TW" dirty="0" smtClean="0"/>
              <a:t>, </a:t>
            </a:r>
            <a:r>
              <a:rPr lang="en-US" altLang="zh-TW" dirty="0" err="1" smtClean="0"/>
              <a:t>Z</a:t>
            </a:r>
            <a:r>
              <a:rPr lang="en-US" altLang="zh-TW" baseline="-25000" dirty="0" err="1" smtClean="0"/>
              <a:t>dr</a:t>
            </a:r>
            <a:r>
              <a:rPr lang="en-US" altLang="zh-TW" dirty="0" smtClean="0"/>
              <a:t> &gt; 0.25 dB, Z &gt; 38 dB</a:t>
            </a:r>
          </a:p>
          <a:p>
            <a:r>
              <a:rPr lang="en-US" altLang="zh-TW" dirty="0" smtClean="0"/>
              <a:t>R(</a:t>
            </a:r>
            <a:r>
              <a:rPr lang="en-US" altLang="zh-TW" dirty="0" err="1" smtClean="0"/>
              <a:t>Z,Z</a:t>
            </a:r>
            <a:r>
              <a:rPr lang="en-US" altLang="zh-TW" baseline="-25000" dirty="0" err="1" smtClean="0"/>
              <a:t>dr</a:t>
            </a:r>
            <a:r>
              <a:rPr lang="en-US" altLang="zh-TW" dirty="0" smtClean="0"/>
              <a:t>): </a:t>
            </a:r>
            <a:r>
              <a:rPr lang="en-US" altLang="zh-TW" dirty="0" err="1"/>
              <a:t>Z</a:t>
            </a:r>
            <a:r>
              <a:rPr lang="en-US" altLang="zh-TW" baseline="-25000" dirty="0" err="1"/>
              <a:t>dr</a:t>
            </a:r>
            <a:r>
              <a:rPr lang="en-US" altLang="zh-TW" dirty="0"/>
              <a:t> &gt; 0.25 dB </a:t>
            </a:r>
            <a:endParaRPr lang="en-US" altLang="zh-TW" dirty="0" smtClean="0"/>
          </a:p>
          <a:p>
            <a:r>
              <a:rPr lang="en-US" altLang="zh-TW" dirty="0" smtClean="0"/>
              <a:t>R(</a:t>
            </a:r>
            <a:r>
              <a:rPr lang="en-US" altLang="zh-TW" dirty="0" err="1" smtClean="0"/>
              <a:t>K</a:t>
            </a:r>
            <a:r>
              <a:rPr lang="en-US" altLang="zh-TW" baseline="-25000" dirty="0" err="1" smtClean="0"/>
              <a:t>dp</a:t>
            </a:r>
            <a:r>
              <a:rPr lang="en-US" altLang="zh-TW" dirty="0" smtClean="0"/>
              <a:t>): </a:t>
            </a:r>
            <a:r>
              <a:rPr lang="en-US" altLang="zh-TW" dirty="0" err="1"/>
              <a:t>K</a:t>
            </a:r>
            <a:r>
              <a:rPr lang="en-US" altLang="zh-TW" baseline="-25000" dirty="0" err="1"/>
              <a:t>dp</a:t>
            </a:r>
            <a:r>
              <a:rPr lang="en-US" altLang="zh-TW" dirty="0"/>
              <a:t> &gt; 0.3 km</a:t>
            </a:r>
            <a:r>
              <a:rPr lang="en-US" altLang="zh-TW" baseline="30000" dirty="0"/>
              <a:t>-1</a:t>
            </a:r>
            <a:r>
              <a:rPr lang="en-US" altLang="zh-TW" dirty="0"/>
              <a:t>, Z &gt; 38 </a:t>
            </a:r>
            <a:r>
              <a:rPr lang="en-US" altLang="zh-TW" dirty="0" smtClean="0"/>
              <a:t>dB</a:t>
            </a:r>
          </a:p>
          <a:p>
            <a:r>
              <a:rPr lang="en-US" altLang="zh-TW" dirty="0" smtClean="0"/>
              <a:t>R(Z): otherwise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3361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715725"/>
            <a:ext cx="6497053" cy="6058557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228600" y="192505"/>
            <a:ext cx="35428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dirty="0" smtClean="0"/>
              <a:t>Precipitation variability</a:t>
            </a:r>
            <a:endParaRPr lang="zh-TW" altLang="en-US" sz="2800" dirty="0"/>
          </a:p>
        </p:txBody>
      </p:sp>
      <p:sp>
        <p:nvSpPr>
          <p:cNvPr id="4" name="文字方塊 3"/>
          <p:cNvSpPr txBox="1"/>
          <p:nvPr/>
        </p:nvSpPr>
        <p:spPr>
          <a:xfrm>
            <a:off x="7104647" y="715725"/>
            <a:ext cx="48431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zh-TW" dirty="0" smtClean="0"/>
              <a:t>If we consider the mean accumulation per square kilometer in each band, the </a:t>
            </a:r>
            <a:r>
              <a:rPr lang="en-US" altLang="zh-TW" dirty="0" smtClean="0">
                <a:solidFill>
                  <a:srgbClr val="FF0000"/>
                </a:solidFill>
              </a:rPr>
              <a:t>High terrain</a:t>
            </a:r>
            <a:r>
              <a:rPr lang="en-US" altLang="zh-TW" dirty="0" smtClean="0"/>
              <a:t> </a:t>
            </a:r>
            <a:r>
              <a:rPr lang="en-US" altLang="zh-TW" dirty="0" smtClean="0">
                <a:solidFill>
                  <a:srgbClr val="FF0000"/>
                </a:solidFill>
              </a:rPr>
              <a:t>notably accumulates the largest mean rainfall </a:t>
            </a:r>
            <a:r>
              <a:rPr lang="en-US" altLang="zh-TW" dirty="0" smtClean="0"/>
              <a:t>on 11 days, indicating that it is likely </a:t>
            </a:r>
            <a:r>
              <a:rPr lang="en-US" altLang="zh-TW" dirty="0" smtClean="0">
                <a:solidFill>
                  <a:srgbClr val="FF0000"/>
                </a:solidFill>
              </a:rPr>
              <a:t>raining harder and/or for longer periods</a:t>
            </a:r>
            <a:r>
              <a:rPr lang="en-US" altLang="zh-TW" dirty="0" smtClean="0"/>
              <a:t> of time compared to the other bands.</a:t>
            </a:r>
          </a:p>
          <a:p>
            <a:pPr marL="285750" indent="-285750">
              <a:buFontTx/>
              <a:buChar char="-"/>
            </a:pPr>
            <a:endParaRPr lang="en-US" altLang="zh-TW" dirty="0"/>
          </a:p>
          <a:p>
            <a:pPr marL="285750" indent="-285750">
              <a:buFontTx/>
              <a:buChar char="-"/>
            </a:pPr>
            <a:endParaRPr lang="zh-TW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7392063" y="4255947"/>
            <a:ext cx="280237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Terrain bands</a:t>
            </a:r>
          </a:p>
          <a:p>
            <a:pPr marL="285750" indent="-285750">
              <a:buFontTx/>
              <a:buChar char="-"/>
            </a:pPr>
            <a:r>
              <a:rPr lang="en-US" altLang="zh-TW" dirty="0" smtClean="0"/>
              <a:t>Ocean (z &lt; 5 m)</a:t>
            </a:r>
          </a:p>
          <a:p>
            <a:pPr marL="285750" indent="-285750">
              <a:buFontTx/>
              <a:buChar char="-"/>
            </a:pPr>
            <a:r>
              <a:rPr lang="en-US" altLang="zh-TW" dirty="0" smtClean="0"/>
              <a:t>Coast (5 &lt; z &lt; 100 m)</a:t>
            </a:r>
          </a:p>
          <a:p>
            <a:pPr marL="285750" indent="-285750">
              <a:buFontTx/>
              <a:buChar char="-"/>
            </a:pPr>
            <a:r>
              <a:rPr lang="en-US" altLang="zh-TW" dirty="0" smtClean="0"/>
              <a:t>Middle (100 &lt; z &lt; 500 m)</a:t>
            </a:r>
          </a:p>
          <a:p>
            <a:pPr marL="285750" indent="-285750">
              <a:buFontTx/>
              <a:buChar char="-"/>
            </a:pPr>
            <a:r>
              <a:rPr lang="en-US" altLang="zh-TW" dirty="0" smtClean="0"/>
              <a:t>High (500 &lt; z &lt; 1000 m)</a:t>
            </a:r>
          </a:p>
          <a:p>
            <a:pPr marL="285750" indent="-285750">
              <a:buFontTx/>
              <a:buChar char="-"/>
            </a:pPr>
            <a:r>
              <a:rPr lang="en-US" altLang="zh-TW" dirty="0" smtClean="0"/>
              <a:t>Tops (z &gt; 1000 m)</a:t>
            </a:r>
          </a:p>
        </p:txBody>
      </p:sp>
    </p:spTree>
    <p:extLst>
      <p:ext uri="{BB962C8B-B14F-4D97-AF65-F5344CB8AC3E}">
        <p14:creationId xmlns:p14="http://schemas.microsoft.com/office/powerpoint/2010/main" val="340585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5898" y="1883345"/>
            <a:ext cx="4321921" cy="4384003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584" y="1720515"/>
            <a:ext cx="7017120" cy="4709664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228600" y="192505"/>
            <a:ext cx="35428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dirty="0" smtClean="0"/>
              <a:t>Precipitation variability</a:t>
            </a:r>
            <a:endParaRPr lang="zh-TW" altLang="en-US" sz="2800" dirty="0"/>
          </a:p>
        </p:txBody>
      </p:sp>
      <p:sp>
        <p:nvSpPr>
          <p:cNvPr id="5" name="文字方塊 4"/>
          <p:cNvSpPr txBox="1"/>
          <p:nvPr/>
        </p:nvSpPr>
        <p:spPr>
          <a:xfrm>
            <a:off x="9514295" y="5923262"/>
            <a:ext cx="2487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err="1" smtClean="0"/>
              <a:t>Houze</a:t>
            </a:r>
            <a:r>
              <a:rPr lang="en-US" altLang="zh-TW" dirty="0" smtClean="0"/>
              <a:t> et al, 2017; BAMS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748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228600" y="192505"/>
            <a:ext cx="35428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dirty="0" smtClean="0"/>
              <a:t>Precipitation variability</a:t>
            </a:r>
            <a:endParaRPr lang="zh-TW" altLang="en-US" sz="28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894" y="1037508"/>
            <a:ext cx="5413959" cy="346004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1037" y="1037508"/>
            <a:ext cx="5311542" cy="3464049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5119549" y="346393"/>
            <a:ext cx="2032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MERRA2: reanalysis</a:t>
            </a:r>
            <a:endParaRPr lang="zh-TW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1855876" y="660048"/>
            <a:ext cx="2580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IVT &amp; U/V wind at 850mb</a:t>
            </a:r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8271711" y="715725"/>
            <a:ext cx="1461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Freezing level</a:t>
            </a:r>
            <a:endParaRPr lang="zh-TW" altLang="en-US" dirty="0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4"/>
          <a:srcRect t="25017" b="19245"/>
          <a:stretch/>
        </p:blipFill>
        <p:spPr>
          <a:xfrm>
            <a:off x="9784735" y="112262"/>
            <a:ext cx="2172258" cy="837594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577516" y="4590047"/>
            <a:ext cx="539014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zh-TW" dirty="0" smtClean="0"/>
              <a:t>Cases 1, 2, and 4 are all </a:t>
            </a:r>
            <a:r>
              <a:rPr lang="en-US" altLang="zh-TW" dirty="0" smtClean="0">
                <a:solidFill>
                  <a:srgbClr val="FF0000"/>
                </a:solidFill>
              </a:rPr>
              <a:t>AR events with southwesterly flow</a:t>
            </a:r>
            <a:r>
              <a:rPr lang="en-US" altLang="zh-TW" dirty="0" smtClean="0"/>
              <a:t>, turning westerly with time. </a:t>
            </a:r>
            <a:r>
              <a:rPr lang="en-US" altLang="zh-TW" dirty="0"/>
              <a:t>T</a:t>
            </a:r>
            <a:r>
              <a:rPr lang="en-US" altLang="zh-TW" dirty="0" smtClean="0"/>
              <a:t>he flow brings substantial </a:t>
            </a:r>
            <a:r>
              <a:rPr lang="en-US" altLang="zh-TW" dirty="0" smtClean="0">
                <a:solidFill>
                  <a:srgbClr val="FF0000"/>
                </a:solidFill>
              </a:rPr>
              <a:t>moisture directly into the Quinault Valley</a:t>
            </a:r>
            <a:r>
              <a:rPr lang="en-US" altLang="zh-TW" dirty="0" smtClean="0"/>
              <a:t>.</a:t>
            </a:r>
          </a:p>
          <a:p>
            <a:pPr marL="285750" indent="-285750">
              <a:buFontTx/>
              <a:buChar char="-"/>
            </a:pPr>
            <a:r>
              <a:rPr lang="en-US" altLang="zh-TW" dirty="0" smtClean="0"/>
              <a:t>Case 3 stands out with slightly lower IVT values than the other cases, and </a:t>
            </a:r>
            <a:r>
              <a:rPr lang="en-US" altLang="zh-TW" dirty="0" smtClean="0">
                <a:solidFill>
                  <a:srgbClr val="FF0000"/>
                </a:solidFill>
              </a:rPr>
              <a:t>southerly flow at 850 </a:t>
            </a:r>
            <a:r>
              <a:rPr lang="en-US" altLang="zh-TW" dirty="0" err="1" smtClean="0">
                <a:solidFill>
                  <a:srgbClr val="FF0000"/>
                </a:solidFill>
              </a:rPr>
              <a:t>hPa</a:t>
            </a:r>
            <a:r>
              <a:rPr lang="en-US" altLang="zh-TW" dirty="0" smtClean="0">
                <a:solidFill>
                  <a:srgbClr val="FF0000"/>
                </a:solidFill>
              </a:rPr>
              <a:t> </a:t>
            </a:r>
            <a:r>
              <a:rPr lang="en-US" altLang="zh-TW" dirty="0" smtClean="0"/>
              <a:t>throughout the period over the entire domain.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6491037" y="4543926"/>
            <a:ext cx="53901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zh-TW" dirty="0" smtClean="0"/>
              <a:t> Cases 1, 2, and 3 are characterized with </a:t>
            </a:r>
            <a:r>
              <a:rPr lang="en-US" altLang="zh-TW" dirty="0" smtClean="0">
                <a:solidFill>
                  <a:srgbClr val="FF0000"/>
                </a:solidFill>
              </a:rPr>
              <a:t>low freezing levels </a:t>
            </a:r>
            <a:r>
              <a:rPr lang="en-US" altLang="zh-TW" dirty="0" smtClean="0">
                <a:solidFill>
                  <a:srgbClr val="FF0000"/>
                </a:solidFill>
              </a:rPr>
              <a:t>(&lt;1.5 </a:t>
            </a:r>
            <a:r>
              <a:rPr lang="en-US" altLang="zh-TW" dirty="0" smtClean="0">
                <a:solidFill>
                  <a:srgbClr val="FF0000"/>
                </a:solidFill>
              </a:rPr>
              <a:t>km) initially</a:t>
            </a:r>
            <a:r>
              <a:rPr lang="en-US" altLang="zh-TW" dirty="0" smtClean="0"/>
              <a:t>, which rise to over 2 km in the warm sector.</a:t>
            </a:r>
          </a:p>
          <a:p>
            <a:pPr marL="285750" indent="-285750">
              <a:buFontTx/>
              <a:buChar char="-"/>
            </a:pPr>
            <a:r>
              <a:rPr lang="en-US" altLang="zh-TW" dirty="0" smtClean="0"/>
              <a:t>Case 4 has </a:t>
            </a:r>
            <a:r>
              <a:rPr lang="en-US" altLang="zh-TW" dirty="0" smtClean="0">
                <a:solidFill>
                  <a:srgbClr val="FF0000"/>
                </a:solidFill>
              </a:rPr>
              <a:t>initially higher melting layers </a:t>
            </a:r>
            <a:r>
              <a:rPr lang="en-US" altLang="zh-TW" dirty="0" smtClean="0">
                <a:solidFill>
                  <a:srgbClr val="FF0000"/>
                </a:solidFill>
              </a:rPr>
              <a:t>(&gt;2.0 </a:t>
            </a:r>
            <a:r>
              <a:rPr lang="en-US" altLang="zh-TW" dirty="0" smtClean="0">
                <a:solidFill>
                  <a:srgbClr val="FF0000"/>
                </a:solidFill>
              </a:rPr>
              <a:t>km) </a:t>
            </a:r>
            <a:r>
              <a:rPr lang="en-US" altLang="zh-TW" dirty="0" smtClean="0"/>
              <a:t>which lower after the passage of a cold front at the end of the period around 0900 UTC 9 December.</a:t>
            </a:r>
          </a:p>
        </p:txBody>
      </p:sp>
    </p:spTree>
    <p:extLst>
      <p:ext uri="{BB962C8B-B14F-4D97-AF65-F5344CB8AC3E}">
        <p14:creationId xmlns:p14="http://schemas.microsoft.com/office/powerpoint/2010/main" val="31547174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262" y="685800"/>
            <a:ext cx="4227147" cy="31198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228600" y="192505"/>
            <a:ext cx="35428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dirty="0" smtClean="0"/>
              <a:t>Precipitation variability</a:t>
            </a:r>
            <a:endParaRPr lang="zh-TW" altLang="en-US" sz="28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210" y="3805600"/>
            <a:ext cx="4130105" cy="30524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5373" y="685800"/>
            <a:ext cx="4253164" cy="313725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7647" y="3823052"/>
            <a:ext cx="4088615" cy="3034948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621262" y="2243889"/>
            <a:ext cx="4335749" cy="12573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5151150" y="3039979"/>
            <a:ext cx="4335749" cy="46121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9348537" y="108564"/>
            <a:ext cx="2791326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zh-TW" sz="1600" dirty="0" smtClean="0"/>
              <a:t>(</a:t>
            </a:r>
            <a:r>
              <a:rPr lang="en-US" altLang="zh-TW" sz="1600" dirty="0" smtClean="0">
                <a:solidFill>
                  <a:srgbClr val="FF0000"/>
                </a:solidFill>
              </a:rPr>
              <a:t>Prefrontal</a:t>
            </a:r>
            <a:r>
              <a:rPr lang="en-US" altLang="zh-TW" sz="1600" dirty="0" smtClean="0"/>
              <a:t>) </a:t>
            </a:r>
            <a:r>
              <a:rPr lang="en-US" altLang="zh-TW" sz="1600" dirty="0" smtClean="0">
                <a:solidFill>
                  <a:srgbClr val="FF0000"/>
                </a:solidFill>
              </a:rPr>
              <a:t>Widespread </a:t>
            </a:r>
            <a:r>
              <a:rPr lang="en-US" altLang="zh-TW" sz="1600" dirty="0">
                <a:solidFill>
                  <a:srgbClr val="FF0000"/>
                </a:solidFill>
              </a:rPr>
              <a:t>moderate </a:t>
            </a:r>
            <a:r>
              <a:rPr lang="en-US" altLang="zh-TW" sz="1600" dirty="0" smtClean="0">
                <a:solidFill>
                  <a:srgbClr val="FF0000"/>
                </a:solidFill>
              </a:rPr>
              <a:t>rain rates</a:t>
            </a:r>
            <a:r>
              <a:rPr lang="en-US" altLang="zh-TW" sz="1600" dirty="0" smtClean="0"/>
              <a:t> </a:t>
            </a:r>
            <a:r>
              <a:rPr lang="en-US" altLang="zh-TW" sz="1600" dirty="0"/>
              <a:t>(1–5 </a:t>
            </a:r>
            <a:r>
              <a:rPr lang="en-US" altLang="zh-TW" sz="1600" dirty="0" smtClean="0"/>
              <a:t>mm/h) </a:t>
            </a:r>
            <a:r>
              <a:rPr lang="en-US" altLang="zh-TW" sz="1600" dirty="0"/>
              <a:t>over the </a:t>
            </a:r>
            <a:r>
              <a:rPr lang="en-US" altLang="zh-TW" sz="1600" dirty="0">
                <a:solidFill>
                  <a:srgbClr val="FF0000"/>
                </a:solidFill>
              </a:rPr>
              <a:t>ocean</a:t>
            </a:r>
            <a:r>
              <a:rPr lang="en-US" altLang="zh-TW" sz="1600" dirty="0"/>
              <a:t>, and </a:t>
            </a:r>
            <a:r>
              <a:rPr lang="en-US" altLang="zh-TW" sz="1600" dirty="0">
                <a:solidFill>
                  <a:srgbClr val="FF0000"/>
                </a:solidFill>
              </a:rPr>
              <a:t>heavier rain </a:t>
            </a:r>
            <a:r>
              <a:rPr lang="en-US" altLang="zh-TW" sz="1600" dirty="0" smtClean="0">
                <a:solidFill>
                  <a:srgbClr val="FF0000"/>
                </a:solidFill>
              </a:rPr>
              <a:t>rates</a:t>
            </a:r>
            <a:r>
              <a:rPr lang="en-US" altLang="zh-TW" sz="1600" dirty="0" smtClean="0"/>
              <a:t> (10–25 mm/h) </a:t>
            </a:r>
            <a:r>
              <a:rPr lang="en-US" altLang="zh-TW" sz="1600" dirty="0"/>
              <a:t>impinging on the </a:t>
            </a:r>
            <a:r>
              <a:rPr lang="en-US" altLang="zh-TW" sz="1600" dirty="0">
                <a:solidFill>
                  <a:srgbClr val="FF0000"/>
                </a:solidFill>
              </a:rPr>
              <a:t>steep </a:t>
            </a:r>
            <a:r>
              <a:rPr lang="en-US" altLang="zh-TW" sz="1600" dirty="0" smtClean="0">
                <a:solidFill>
                  <a:srgbClr val="FF0000"/>
                </a:solidFill>
              </a:rPr>
              <a:t>terrain</a:t>
            </a:r>
          </a:p>
          <a:p>
            <a:pPr marL="285750" indent="-285750">
              <a:buFontTx/>
              <a:buChar char="-"/>
            </a:pPr>
            <a:endParaRPr lang="en-US" altLang="zh-TW" sz="1600" dirty="0" smtClean="0"/>
          </a:p>
          <a:p>
            <a:pPr marL="285750" indent="-285750">
              <a:buFontTx/>
              <a:buChar char="-"/>
            </a:pPr>
            <a:r>
              <a:rPr lang="en-US" altLang="zh-TW" sz="1600" dirty="0" smtClean="0"/>
              <a:t>(</a:t>
            </a:r>
            <a:r>
              <a:rPr lang="en-US" altLang="zh-TW" sz="1600" dirty="0" smtClean="0">
                <a:solidFill>
                  <a:srgbClr val="FF0000"/>
                </a:solidFill>
              </a:rPr>
              <a:t>Prefrontal</a:t>
            </a:r>
            <a:r>
              <a:rPr lang="en-US" altLang="zh-TW" sz="1600" dirty="0" smtClean="0"/>
              <a:t>) </a:t>
            </a:r>
            <a:r>
              <a:rPr lang="en-US" altLang="zh-TW" sz="1600" dirty="0" smtClean="0">
                <a:solidFill>
                  <a:srgbClr val="FF0000"/>
                </a:solidFill>
              </a:rPr>
              <a:t>High logN</a:t>
            </a:r>
            <a:r>
              <a:rPr lang="en-US" altLang="zh-TW" sz="1600" baseline="-25000" dirty="0" smtClean="0">
                <a:solidFill>
                  <a:srgbClr val="FF0000"/>
                </a:solidFill>
              </a:rPr>
              <a:t>w</a:t>
            </a:r>
            <a:r>
              <a:rPr lang="en-US" altLang="zh-TW" sz="1600" dirty="0" smtClean="0">
                <a:solidFill>
                  <a:srgbClr val="FF0000"/>
                </a:solidFill>
              </a:rPr>
              <a:t> </a:t>
            </a:r>
            <a:r>
              <a:rPr lang="en-US" altLang="zh-TW" sz="1600" dirty="0" smtClean="0"/>
              <a:t>(&gt;5) and </a:t>
            </a:r>
            <a:r>
              <a:rPr lang="en-US" altLang="zh-TW" sz="1600" dirty="0" smtClean="0">
                <a:solidFill>
                  <a:srgbClr val="FF0000"/>
                </a:solidFill>
              </a:rPr>
              <a:t>elevated mean D</a:t>
            </a:r>
            <a:r>
              <a:rPr lang="en-US" altLang="zh-TW" sz="1600" baseline="-25000" dirty="0" smtClean="0">
                <a:solidFill>
                  <a:srgbClr val="FF0000"/>
                </a:solidFill>
              </a:rPr>
              <a:t>0</a:t>
            </a:r>
            <a:r>
              <a:rPr lang="en-US" altLang="zh-TW" sz="1600" dirty="0" smtClean="0">
                <a:solidFill>
                  <a:srgbClr val="FF0000"/>
                </a:solidFill>
              </a:rPr>
              <a:t> </a:t>
            </a:r>
            <a:r>
              <a:rPr lang="en-US" altLang="zh-TW" sz="1600" dirty="0" smtClean="0"/>
              <a:t>(&gt;1.2 mm) over the highest </a:t>
            </a:r>
            <a:r>
              <a:rPr lang="en-US" altLang="zh-TW" sz="1600" dirty="0" smtClean="0">
                <a:solidFill>
                  <a:srgbClr val="FF0000"/>
                </a:solidFill>
              </a:rPr>
              <a:t>terrain</a:t>
            </a:r>
            <a:r>
              <a:rPr lang="en-US" altLang="zh-TW" sz="1600" dirty="0" smtClean="0"/>
              <a:t>.</a:t>
            </a:r>
          </a:p>
          <a:p>
            <a:pPr marL="285750" indent="-285750">
              <a:buFontTx/>
              <a:buChar char="-"/>
            </a:pPr>
            <a:endParaRPr lang="en-US" altLang="zh-TW" sz="1600" dirty="0" smtClean="0"/>
          </a:p>
          <a:p>
            <a:pPr marL="285750" indent="-285750">
              <a:buFontTx/>
              <a:buChar char="-"/>
            </a:pPr>
            <a:r>
              <a:rPr lang="en-US" altLang="zh-TW" sz="1600" dirty="0" smtClean="0"/>
              <a:t>Case 3 has relatively </a:t>
            </a:r>
            <a:r>
              <a:rPr lang="en-US" altLang="zh-TW" sz="1600" dirty="0" smtClean="0">
                <a:solidFill>
                  <a:srgbClr val="FF0000"/>
                </a:solidFill>
              </a:rPr>
              <a:t>light mean rain rates</a:t>
            </a:r>
            <a:r>
              <a:rPr lang="en-US" altLang="zh-TW" sz="1600" dirty="0" smtClean="0"/>
              <a:t> (&lt;3 mm/h) over the </a:t>
            </a:r>
            <a:r>
              <a:rPr lang="en-US" altLang="zh-TW" sz="1600" dirty="0" smtClean="0">
                <a:solidFill>
                  <a:srgbClr val="FF0000"/>
                </a:solidFill>
              </a:rPr>
              <a:t>ocean</a:t>
            </a:r>
            <a:r>
              <a:rPr lang="en-US" altLang="zh-TW" sz="1600" dirty="0" smtClean="0"/>
              <a:t> and </a:t>
            </a:r>
            <a:r>
              <a:rPr lang="en-US" altLang="zh-TW" sz="1600" dirty="0" smtClean="0">
                <a:solidFill>
                  <a:srgbClr val="FF0000"/>
                </a:solidFill>
              </a:rPr>
              <a:t>small D</a:t>
            </a:r>
            <a:r>
              <a:rPr lang="en-US" altLang="zh-TW" sz="1600" baseline="-25000" dirty="0" smtClean="0">
                <a:solidFill>
                  <a:srgbClr val="FF0000"/>
                </a:solidFill>
              </a:rPr>
              <a:t>0</a:t>
            </a:r>
            <a:r>
              <a:rPr lang="en-US" altLang="zh-TW" sz="1600" dirty="0" smtClean="0">
                <a:solidFill>
                  <a:srgbClr val="FF0000"/>
                </a:solidFill>
              </a:rPr>
              <a:t> </a:t>
            </a:r>
            <a:r>
              <a:rPr lang="en-US" altLang="zh-TW" sz="1600" dirty="0" smtClean="0"/>
              <a:t>(&lt;1.0 mm) but </a:t>
            </a:r>
            <a:r>
              <a:rPr lang="en-US" altLang="zh-TW" sz="1600" dirty="0" smtClean="0">
                <a:solidFill>
                  <a:srgbClr val="FF0000"/>
                </a:solidFill>
              </a:rPr>
              <a:t>higher mean rain rates</a:t>
            </a:r>
            <a:r>
              <a:rPr lang="en-US" altLang="zh-TW" sz="1600" dirty="0" smtClean="0"/>
              <a:t> (&gt;5 mm/h) over the </a:t>
            </a:r>
            <a:r>
              <a:rPr lang="en-US" altLang="zh-TW" sz="1600" dirty="0" smtClean="0">
                <a:solidFill>
                  <a:srgbClr val="FF0000"/>
                </a:solidFill>
              </a:rPr>
              <a:t>terrain</a:t>
            </a:r>
            <a:r>
              <a:rPr lang="en-US" altLang="zh-TW" sz="1600" dirty="0" smtClean="0"/>
              <a:t> with uniformly </a:t>
            </a:r>
            <a:r>
              <a:rPr lang="en-US" altLang="zh-TW" sz="1600" dirty="0" smtClean="0">
                <a:solidFill>
                  <a:srgbClr val="FF0000"/>
                </a:solidFill>
              </a:rPr>
              <a:t>high logN</a:t>
            </a:r>
            <a:r>
              <a:rPr lang="en-US" altLang="zh-TW" sz="1600" baseline="-25000" dirty="0" smtClean="0">
                <a:solidFill>
                  <a:srgbClr val="FF0000"/>
                </a:solidFill>
              </a:rPr>
              <a:t>w</a:t>
            </a:r>
            <a:r>
              <a:rPr lang="en-US" altLang="zh-TW" sz="1600" dirty="0" smtClean="0"/>
              <a:t> (&gt;5) and </a:t>
            </a:r>
            <a:r>
              <a:rPr lang="en-US" altLang="zh-TW" sz="1600" dirty="0" smtClean="0">
                <a:solidFill>
                  <a:srgbClr val="FF0000"/>
                </a:solidFill>
              </a:rPr>
              <a:t>larger D</a:t>
            </a:r>
            <a:r>
              <a:rPr lang="en-US" altLang="zh-TW" sz="1600" baseline="-25000" dirty="0" smtClean="0">
                <a:solidFill>
                  <a:srgbClr val="FF0000"/>
                </a:solidFill>
              </a:rPr>
              <a:t>0</a:t>
            </a:r>
            <a:r>
              <a:rPr lang="en-US" altLang="zh-TW" sz="1600" dirty="0" smtClean="0"/>
              <a:t> (1.0–1.4 mm)</a:t>
            </a:r>
          </a:p>
          <a:p>
            <a:pPr marL="285750" indent="-285750">
              <a:buFontTx/>
              <a:buChar char="-"/>
            </a:pPr>
            <a:endParaRPr lang="en-US" altLang="zh-TW" sz="1600" dirty="0" smtClean="0"/>
          </a:p>
          <a:p>
            <a:pPr marL="285750" indent="-285750">
              <a:buFontTx/>
              <a:buChar char="-"/>
            </a:pPr>
            <a:r>
              <a:rPr lang="en-US" altLang="zh-TW" sz="1600" dirty="0" smtClean="0"/>
              <a:t>Case 4 has </a:t>
            </a:r>
            <a:r>
              <a:rPr lang="en-US" altLang="zh-TW" sz="1600" dirty="0" smtClean="0">
                <a:solidFill>
                  <a:srgbClr val="FF0000"/>
                </a:solidFill>
              </a:rPr>
              <a:t>continuous heavy rainfall</a:t>
            </a:r>
            <a:r>
              <a:rPr lang="en-US" altLang="zh-TW" sz="1600" dirty="0" smtClean="0"/>
              <a:t> (&gt;10 mm/h) </a:t>
            </a:r>
            <a:r>
              <a:rPr lang="en-US" altLang="zh-TW" sz="1600" dirty="0" smtClean="0">
                <a:solidFill>
                  <a:srgbClr val="FF0000"/>
                </a:solidFill>
              </a:rPr>
              <a:t>over the terrain</a:t>
            </a:r>
            <a:r>
              <a:rPr lang="en-US" altLang="zh-TW" sz="1600" dirty="0" smtClean="0"/>
              <a:t> with lighter periods over the ocean</a:t>
            </a:r>
            <a:endParaRPr lang="zh-TW" altLang="en-US" sz="1600" dirty="0"/>
          </a:p>
        </p:txBody>
      </p:sp>
      <p:sp>
        <p:nvSpPr>
          <p:cNvPr id="10" name="矩形 9"/>
          <p:cNvSpPr/>
          <p:nvPr/>
        </p:nvSpPr>
        <p:spPr>
          <a:xfrm>
            <a:off x="7264698" y="4042611"/>
            <a:ext cx="363324" cy="213461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584634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262" y="685800"/>
            <a:ext cx="4227147" cy="31198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228600" y="192505"/>
            <a:ext cx="35428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dirty="0" smtClean="0"/>
              <a:t>Precipitation variability</a:t>
            </a:r>
            <a:endParaRPr lang="zh-TW" altLang="en-US" sz="28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210" y="3805600"/>
            <a:ext cx="4130105" cy="30524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5373" y="685800"/>
            <a:ext cx="4253164" cy="313725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7647" y="3823052"/>
            <a:ext cx="4088615" cy="3034948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9348537" y="108564"/>
            <a:ext cx="2791326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zh-TW" sz="1600" dirty="0"/>
              <a:t>T</a:t>
            </a:r>
            <a:r>
              <a:rPr lang="en-US" altLang="zh-TW" sz="1600" dirty="0" smtClean="0"/>
              <a:t>he initial warm sector (</a:t>
            </a:r>
            <a:r>
              <a:rPr lang="en-US" altLang="zh-TW" sz="1600" dirty="0" smtClean="0">
                <a:solidFill>
                  <a:srgbClr val="FF0000"/>
                </a:solidFill>
              </a:rPr>
              <a:t>WS1</a:t>
            </a:r>
            <a:r>
              <a:rPr lang="en-US" altLang="zh-TW" sz="1600" dirty="0" smtClean="0"/>
              <a:t>) is characterized by </a:t>
            </a:r>
            <a:r>
              <a:rPr lang="en-US" altLang="zh-TW" sz="1600" dirty="0" smtClean="0">
                <a:solidFill>
                  <a:srgbClr val="FF0000"/>
                </a:solidFill>
              </a:rPr>
              <a:t>widespread</a:t>
            </a:r>
            <a:r>
              <a:rPr lang="en-US" altLang="zh-TW" sz="1600" dirty="0" smtClean="0"/>
              <a:t> mean rain rates &gt;3 mm/h over both the ocean and land </a:t>
            </a:r>
          </a:p>
          <a:p>
            <a:pPr marL="285750" indent="-285750">
              <a:buFontTx/>
              <a:buChar char="-"/>
            </a:pPr>
            <a:endParaRPr lang="en-US" altLang="zh-TW" sz="1600" dirty="0" smtClean="0"/>
          </a:p>
          <a:p>
            <a:pPr marL="285750" indent="-285750">
              <a:buFontTx/>
              <a:buChar char="-"/>
            </a:pPr>
            <a:r>
              <a:rPr lang="en-US" altLang="zh-TW" sz="1600" dirty="0" smtClean="0"/>
              <a:t>A period of significantly </a:t>
            </a:r>
            <a:r>
              <a:rPr lang="en-US" altLang="zh-TW" sz="1600" dirty="0" smtClean="0">
                <a:solidFill>
                  <a:srgbClr val="FF0000"/>
                </a:solidFill>
              </a:rPr>
              <a:t>decreased rain rates</a:t>
            </a:r>
            <a:r>
              <a:rPr lang="en-US" altLang="zh-TW" sz="1600" dirty="0" smtClean="0"/>
              <a:t> over both the </a:t>
            </a:r>
            <a:r>
              <a:rPr lang="en-US" altLang="zh-TW" sz="1600" dirty="0" smtClean="0">
                <a:solidFill>
                  <a:srgbClr val="FF0000"/>
                </a:solidFill>
              </a:rPr>
              <a:t>terrain and ocean</a:t>
            </a:r>
            <a:r>
              <a:rPr lang="en-US" altLang="zh-TW" sz="1600" dirty="0" smtClean="0"/>
              <a:t>, denoted as Warm Sector 2 (</a:t>
            </a:r>
            <a:r>
              <a:rPr lang="en-US" altLang="zh-TW" sz="1600" dirty="0" smtClean="0">
                <a:solidFill>
                  <a:srgbClr val="FF0000"/>
                </a:solidFill>
              </a:rPr>
              <a:t>WS2</a:t>
            </a:r>
            <a:r>
              <a:rPr lang="en-US" altLang="zh-TW" sz="1600" dirty="0" smtClean="0"/>
              <a:t>), case 2 and 3, which are characterized by </a:t>
            </a:r>
            <a:r>
              <a:rPr lang="en-US" altLang="zh-TW" sz="1600" dirty="0" smtClean="0">
                <a:solidFill>
                  <a:srgbClr val="FF0000"/>
                </a:solidFill>
              </a:rPr>
              <a:t>smaller D</a:t>
            </a:r>
            <a:r>
              <a:rPr lang="en-US" altLang="zh-TW" sz="1600" baseline="-25000" dirty="0" smtClean="0">
                <a:solidFill>
                  <a:srgbClr val="FF0000"/>
                </a:solidFill>
              </a:rPr>
              <a:t>0</a:t>
            </a:r>
            <a:r>
              <a:rPr lang="en-US" altLang="zh-TW" sz="1600" dirty="0" smtClean="0">
                <a:solidFill>
                  <a:srgbClr val="FF0000"/>
                </a:solidFill>
              </a:rPr>
              <a:t> and lower logN</a:t>
            </a:r>
            <a:r>
              <a:rPr lang="en-US" altLang="zh-TW" sz="1600" baseline="-25000" dirty="0" smtClean="0">
                <a:solidFill>
                  <a:srgbClr val="FF0000"/>
                </a:solidFill>
              </a:rPr>
              <a:t>w</a:t>
            </a:r>
          </a:p>
          <a:p>
            <a:pPr marL="285750" indent="-285750">
              <a:buFontTx/>
              <a:buChar char="-"/>
            </a:pPr>
            <a:endParaRPr lang="en-US" altLang="zh-TW" sz="1600" dirty="0" smtClean="0"/>
          </a:p>
          <a:p>
            <a:pPr marL="285750" indent="-285750">
              <a:buFontTx/>
              <a:buChar char="-"/>
            </a:pPr>
            <a:r>
              <a:rPr lang="en-US" altLang="zh-TW" sz="1600" dirty="0" smtClean="0"/>
              <a:t>In the final phase of the warm sector (</a:t>
            </a:r>
            <a:r>
              <a:rPr lang="en-US" altLang="zh-TW" sz="1600" dirty="0" smtClean="0">
                <a:solidFill>
                  <a:srgbClr val="FF0000"/>
                </a:solidFill>
              </a:rPr>
              <a:t>WS3</a:t>
            </a:r>
            <a:r>
              <a:rPr lang="en-US" altLang="zh-TW" sz="1600" dirty="0" smtClean="0"/>
              <a:t>), </a:t>
            </a:r>
            <a:r>
              <a:rPr lang="en-US" altLang="zh-TW" sz="1600" dirty="0" smtClean="0">
                <a:solidFill>
                  <a:srgbClr val="FF0000"/>
                </a:solidFill>
              </a:rPr>
              <a:t>heavier rain returns</a:t>
            </a:r>
            <a:r>
              <a:rPr lang="en-US" altLang="zh-TW" sz="1600" dirty="0" smtClean="0"/>
              <a:t>, again focused on the terrain, most notably in cases 2 and 3</a:t>
            </a:r>
          </a:p>
          <a:p>
            <a:pPr marL="285750" indent="-285750">
              <a:buFontTx/>
              <a:buChar char="-"/>
            </a:pPr>
            <a:endParaRPr lang="en-US" altLang="zh-TW" sz="1600" dirty="0" smtClean="0"/>
          </a:p>
          <a:p>
            <a:pPr marL="285750" indent="-285750">
              <a:buFontTx/>
              <a:buChar char="-"/>
            </a:pPr>
            <a:r>
              <a:rPr lang="en-US" altLang="zh-TW" sz="1600" dirty="0" smtClean="0"/>
              <a:t>In all 4 cases, the</a:t>
            </a:r>
            <a:r>
              <a:rPr lang="en-US" altLang="zh-TW" sz="1600" dirty="0" smtClean="0">
                <a:solidFill>
                  <a:srgbClr val="FF0000"/>
                </a:solidFill>
              </a:rPr>
              <a:t> heavier mean rain rates</a:t>
            </a:r>
            <a:r>
              <a:rPr lang="en-US" altLang="zh-TW" sz="1600" dirty="0" smtClean="0"/>
              <a:t> (&gt;10 mm/h) are generally focused over the </a:t>
            </a:r>
            <a:r>
              <a:rPr lang="en-US" altLang="zh-TW" sz="1600" dirty="0" smtClean="0">
                <a:solidFill>
                  <a:srgbClr val="FF0000"/>
                </a:solidFill>
              </a:rPr>
              <a:t>terrain</a:t>
            </a:r>
            <a:r>
              <a:rPr lang="en-US" altLang="zh-TW" sz="1600" dirty="0" smtClean="0"/>
              <a:t> through the duration of the </a:t>
            </a:r>
            <a:r>
              <a:rPr lang="en-US" altLang="zh-TW" sz="1600" dirty="0" smtClean="0">
                <a:solidFill>
                  <a:srgbClr val="FF0000"/>
                </a:solidFill>
              </a:rPr>
              <a:t>warm sector</a:t>
            </a:r>
          </a:p>
        </p:txBody>
      </p:sp>
      <p:sp>
        <p:nvSpPr>
          <p:cNvPr id="8" name="矩形 7"/>
          <p:cNvSpPr/>
          <p:nvPr/>
        </p:nvSpPr>
        <p:spPr>
          <a:xfrm>
            <a:off x="5151150" y="1584152"/>
            <a:ext cx="4197387" cy="18449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702210" y="5326486"/>
            <a:ext cx="4197387" cy="28624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09767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649</TotalTime>
  <Words>2345</Words>
  <Application>Microsoft Office PowerPoint</Application>
  <PresentationFormat>寬螢幕</PresentationFormat>
  <Paragraphs>177</Paragraphs>
  <Slides>25</Slides>
  <Notes>10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25</vt:i4>
      </vt:variant>
    </vt:vector>
  </HeadingPairs>
  <TitlesOfParts>
    <vt:vector size="30" baseType="lpstr">
      <vt:lpstr>新細明體</vt:lpstr>
      <vt:lpstr>Arial</vt:lpstr>
      <vt:lpstr>Calibri</vt:lpstr>
      <vt:lpstr>Calibri Light</vt:lpstr>
      <vt:lpstr>Office 佈景主題</vt:lpstr>
      <vt:lpstr>Multiscale Interactions Contributing to Enhanced Orographic Precipitation in Landfalling Frontal Systems over the Olympic Peninsula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admin</dc:creator>
  <cp:lastModifiedBy>admin</cp:lastModifiedBy>
  <cp:revision>55</cp:revision>
  <dcterms:created xsi:type="dcterms:W3CDTF">2022-10-24T07:03:40Z</dcterms:created>
  <dcterms:modified xsi:type="dcterms:W3CDTF">2022-10-25T07:14:31Z</dcterms:modified>
</cp:coreProperties>
</file>