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0" r:id="rId18"/>
    <p:sldId id="282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50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19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6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53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6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69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97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6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06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26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85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5DCF-1FA0-413F-897B-8E9A2BB0A3A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1247-1EEB-41D1-9D31-9A188DBD7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37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3882" y="1122363"/>
            <a:ext cx="11624236" cy="2387600"/>
          </a:xfrm>
        </p:spPr>
        <p:txBody>
          <a:bodyPr>
            <a:noAutofit/>
          </a:bodyPr>
          <a:lstStyle/>
          <a:p>
            <a:r>
              <a:rPr lang="en-US" altLang="zh-TW" sz="4400" dirty="0">
                <a:latin typeface="Maiandra GD" panose="020E0502030308020204" pitchFamily="34" charset="0"/>
              </a:rPr>
              <a:t>Observed Processes Underlying the Favorable Vortex Repositioning Early in the Development of Hurricane Dorian (2019)</a:t>
            </a:r>
            <a:endParaRPr lang="zh-TW" altLang="en-US" sz="4400" dirty="0">
              <a:latin typeface="Maiandra GD" panose="020E0502030308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506" y="3602037"/>
            <a:ext cx="11940988" cy="1950103"/>
          </a:xfrm>
        </p:spPr>
        <p:txBody>
          <a:bodyPr anchor="b">
            <a:normAutofit/>
          </a:bodyPr>
          <a:lstStyle/>
          <a:p>
            <a:r>
              <a:rPr lang="en-US" altLang="zh-TW" sz="1800" dirty="0" smtClean="0">
                <a:latin typeface="Maiandra GD" panose="020E0502030308020204" pitchFamily="34" charset="0"/>
              </a:rPr>
              <a:t>George R. </a:t>
            </a:r>
            <a:r>
              <a:rPr lang="en-US" altLang="zh-TW" sz="1800" dirty="0" err="1" smtClean="0">
                <a:latin typeface="Maiandra GD" panose="020E0502030308020204" pitchFamily="34" charset="0"/>
              </a:rPr>
              <a:t>Alvey</a:t>
            </a:r>
            <a:r>
              <a:rPr lang="en-US" altLang="zh-TW" sz="1800" dirty="0" smtClean="0">
                <a:latin typeface="Maiandra GD" panose="020E0502030308020204" pitchFamily="34" charset="0"/>
              </a:rPr>
              <a:t> III, Michael Fischer, Paul </a:t>
            </a:r>
            <a:r>
              <a:rPr lang="en-US" altLang="zh-TW" sz="1800" dirty="0" err="1" smtClean="0">
                <a:latin typeface="Maiandra GD" panose="020E0502030308020204" pitchFamily="34" charset="0"/>
              </a:rPr>
              <a:t>Reasor</a:t>
            </a:r>
            <a:r>
              <a:rPr lang="en-US" altLang="zh-TW" sz="1800" dirty="0" smtClean="0">
                <a:latin typeface="Maiandra GD" panose="020E0502030308020204" pitchFamily="34" charset="0"/>
              </a:rPr>
              <a:t>, Jonathan </a:t>
            </a:r>
            <a:r>
              <a:rPr lang="en-US" altLang="zh-TW" sz="1800" dirty="0" err="1" smtClean="0">
                <a:latin typeface="Maiandra GD" panose="020E0502030308020204" pitchFamily="34" charset="0"/>
              </a:rPr>
              <a:t>Zawislak</a:t>
            </a:r>
            <a:r>
              <a:rPr lang="en-US" altLang="zh-TW" sz="1800" dirty="0" smtClean="0">
                <a:latin typeface="Maiandra GD" panose="020E0502030308020204" pitchFamily="34" charset="0"/>
              </a:rPr>
              <a:t>, And Robert Rogers </a:t>
            </a:r>
            <a:br>
              <a:rPr lang="en-US" altLang="zh-TW" sz="1800" dirty="0" smtClean="0">
                <a:latin typeface="Maiandra GD" panose="020E0502030308020204" pitchFamily="34" charset="0"/>
              </a:rPr>
            </a:br>
            <a:endParaRPr lang="zh-TW" altLang="en-US" sz="1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2730" y="212182"/>
            <a:ext cx="11355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Stage-3 Vortex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repositioning and interactions with </a:t>
            </a:r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Martinique and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St. Lucia</a:t>
            </a:r>
            <a:r>
              <a:rPr lang="en-US" altLang="zh-TW" sz="2400" dirty="0">
                <a:latin typeface="Maiandra GD" panose="020E0502030308020204" pitchFamily="34" charset="0"/>
              </a:rPr>
              <a:t>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466" y="970064"/>
            <a:ext cx="11878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aiandra GD" panose="020E0502030308020204" pitchFamily="34" charset="0"/>
              </a:rPr>
              <a:t>1) Continued decrease in convection near the </a:t>
            </a:r>
            <a:r>
              <a:rPr lang="en-US" altLang="zh-TW" dirty="0" smtClean="0">
                <a:latin typeface="Maiandra GD" panose="020E0502030308020204" pitchFamily="34" charset="0"/>
              </a:rPr>
              <a:t>weakening LLC</a:t>
            </a:r>
            <a:r>
              <a:rPr lang="en-US" altLang="zh-TW" dirty="0">
                <a:latin typeface="Maiandra GD" panose="020E0502030308020204" pitchFamily="34" charset="0"/>
              </a:rPr>
              <a:t>; </a:t>
            </a:r>
            <a:br>
              <a:rPr lang="en-US" altLang="zh-TW" dirty="0">
                <a:latin typeface="Maiandra GD" panose="020E0502030308020204" pitchFamily="34" charset="0"/>
              </a:rPr>
            </a:b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2) Subsequent increase in deep convection that persists </a:t>
            </a:r>
            <a:r>
              <a:rPr lang="en-US" altLang="zh-TW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for several </a:t>
            </a: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hours near Martinique;</a:t>
            </a:r>
            <a:b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</a:br>
            <a:r>
              <a:rPr lang="en-US" altLang="zh-TW" dirty="0">
                <a:latin typeface="Maiandra GD" panose="020E0502030308020204" pitchFamily="34" charset="0"/>
              </a:rPr>
              <a:t>3) A distinct relocation of the LLC to the northeast of </a:t>
            </a:r>
            <a:r>
              <a:rPr lang="en-US" altLang="zh-TW" dirty="0" smtClean="0">
                <a:latin typeface="Maiandra GD" panose="020E0502030308020204" pitchFamily="34" charset="0"/>
              </a:rPr>
              <a:t>the MLC </a:t>
            </a:r>
            <a:r>
              <a:rPr lang="en-US" altLang="zh-TW" dirty="0">
                <a:latin typeface="Maiandra GD" panose="020E0502030308020204" pitchFamily="34" charset="0"/>
              </a:rPr>
              <a:t>into a more humid environment near </a:t>
            </a:r>
            <a:r>
              <a:rPr lang="en-US" altLang="zh-TW" dirty="0" smtClean="0">
                <a:latin typeface="Maiandra GD" panose="020E0502030308020204" pitchFamily="34" charset="0"/>
              </a:rPr>
              <a:t>8/27 1200 UTC. </a:t>
            </a:r>
            <a:endParaRPr lang="zh-TW" altLang="en-US" dirty="0"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66323"/>
          <a:stretch/>
        </p:blipFill>
        <p:spPr>
          <a:xfrm>
            <a:off x="1210175" y="1990861"/>
            <a:ext cx="4743883" cy="20717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82" y="2114943"/>
            <a:ext cx="4814048" cy="46913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160"/>
          <a:stretch/>
        </p:blipFill>
        <p:spPr>
          <a:xfrm>
            <a:off x="1348193" y="4272154"/>
            <a:ext cx="4652184" cy="24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2730" y="212182"/>
            <a:ext cx="11355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Stage-3 Vortex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repositioning and interactions with </a:t>
            </a:r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Martinique and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St. Lucia</a:t>
            </a:r>
            <a:r>
              <a:rPr lang="en-US" altLang="zh-TW" sz="2400" dirty="0">
                <a:latin typeface="Maiandra GD" panose="020E0502030308020204" pitchFamily="34" charset="0"/>
              </a:rPr>
              <a:t>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466" y="970064"/>
            <a:ext cx="11878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aiandra GD" panose="020E0502030308020204" pitchFamily="34" charset="0"/>
              </a:rPr>
              <a:t>1) Continued decrease in convection near the </a:t>
            </a:r>
            <a:r>
              <a:rPr lang="en-US" altLang="zh-TW" dirty="0" smtClean="0">
                <a:latin typeface="Maiandra GD" panose="020E0502030308020204" pitchFamily="34" charset="0"/>
              </a:rPr>
              <a:t>weakening LLC</a:t>
            </a:r>
            <a:r>
              <a:rPr lang="en-US" altLang="zh-TW" dirty="0">
                <a:latin typeface="Maiandra GD" panose="020E0502030308020204" pitchFamily="34" charset="0"/>
              </a:rPr>
              <a:t>; </a:t>
            </a:r>
            <a:br>
              <a:rPr lang="en-US" altLang="zh-TW" dirty="0">
                <a:latin typeface="Maiandra GD" panose="020E0502030308020204" pitchFamily="34" charset="0"/>
              </a:rPr>
            </a:b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2) Subsequent increase in deep convection that persists </a:t>
            </a:r>
            <a:r>
              <a:rPr lang="en-US" altLang="zh-TW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for several </a:t>
            </a: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hours near Martinique;</a:t>
            </a:r>
            <a:b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</a:b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3) A distinct relocation of the LLC to the northeast of </a:t>
            </a:r>
            <a:r>
              <a:rPr lang="en-US" altLang="zh-TW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the MLC </a:t>
            </a: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into a more humid environment near </a:t>
            </a:r>
            <a:r>
              <a:rPr lang="en-US" altLang="zh-TW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8/27 1200 UTC.</a:t>
            </a:r>
            <a:r>
              <a:rPr lang="en-US" altLang="zh-TW" dirty="0" smtClean="0">
                <a:latin typeface="Maiandra GD" panose="020E0502030308020204" pitchFamily="34" charset="0"/>
              </a:rPr>
              <a:t> </a:t>
            </a:r>
            <a:endParaRPr lang="zh-TW" altLang="en-US" dirty="0"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0" y="2000716"/>
            <a:ext cx="5286375" cy="3705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1673" b="66045"/>
          <a:stretch/>
        </p:blipFill>
        <p:spPr>
          <a:xfrm>
            <a:off x="5773271" y="1893394"/>
            <a:ext cx="3107112" cy="20602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383" y="1845328"/>
            <a:ext cx="3150252" cy="48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2730" y="212182"/>
            <a:ext cx="11355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Stage-3 Vortex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repositioning and interactions with </a:t>
            </a:r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Martinique and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St. Lucia</a:t>
            </a:r>
            <a:r>
              <a:rPr lang="en-US" altLang="zh-TW" sz="2400" dirty="0">
                <a:latin typeface="Maiandra GD" panose="020E0502030308020204" pitchFamily="34" charset="0"/>
              </a:rPr>
              <a:t>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466" y="970064"/>
            <a:ext cx="11878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aiandra GD" panose="020E0502030308020204" pitchFamily="34" charset="0"/>
              </a:rPr>
              <a:t>1) Continued decrease in convection near the </a:t>
            </a:r>
            <a:r>
              <a:rPr lang="en-US" altLang="zh-TW" dirty="0" smtClean="0">
                <a:latin typeface="Maiandra GD" panose="020E0502030308020204" pitchFamily="34" charset="0"/>
              </a:rPr>
              <a:t>weakening LLC</a:t>
            </a:r>
            <a:r>
              <a:rPr lang="en-US" altLang="zh-TW" dirty="0">
                <a:latin typeface="Maiandra GD" panose="020E0502030308020204" pitchFamily="34" charset="0"/>
              </a:rPr>
              <a:t>; </a:t>
            </a:r>
            <a:br>
              <a:rPr lang="en-US" altLang="zh-TW" dirty="0">
                <a:latin typeface="Maiandra GD" panose="020E0502030308020204" pitchFamily="34" charset="0"/>
              </a:rPr>
            </a:br>
            <a:r>
              <a:rPr lang="en-US" altLang="zh-TW" dirty="0">
                <a:latin typeface="Maiandra GD" panose="020E0502030308020204" pitchFamily="34" charset="0"/>
              </a:rPr>
              <a:t>2) Subsequent increase in deep convection that persists </a:t>
            </a:r>
            <a:r>
              <a:rPr lang="en-US" altLang="zh-TW" dirty="0" smtClean="0">
                <a:latin typeface="Maiandra GD" panose="020E0502030308020204" pitchFamily="34" charset="0"/>
              </a:rPr>
              <a:t>for several </a:t>
            </a:r>
            <a:r>
              <a:rPr lang="en-US" altLang="zh-TW" dirty="0">
                <a:latin typeface="Maiandra GD" panose="020E0502030308020204" pitchFamily="34" charset="0"/>
              </a:rPr>
              <a:t>hours near Martinique;</a:t>
            </a:r>
            <a:br>
              <a:rPr lang="en-US" altLang="zh-TW" dirty="0">
                <a:latin typeface="Maiandra GD" panose="020E0502030308020204" pitchFamily="34" charset="0"/>
              </a:rPr>
            </a:b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3) A distinct relocation of the LLC to the northeast of </a:t>
            </a:r>
            <a:r>
              <a:rPr lang="en-US" altLang="zh-TW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the MLC </a:t>
            </a: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into a more humid environment near </a:t>
            </a:r>
            <a:r>
              <a:rPr lang="en-US" altLang="zh-TW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8/27 1200 UTC.</a:t>
            </a:r>
            <a:r>
              <a:rPr lang="en-US" altLang="zh-TW" dirty="0" smtClean="0">
                <a:latin typeface="Maiandra GD" panose="020E0502030308020204" pitchFamily="34" charset="0"/>
              </a:rPr>
              <a:t> </a:t>
            </a:r>
            <a:endParaRPr lang="zh-TW" altLang="en-US" dirty="0"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7" y="1972235"/>
            <a:ext cx="3647089" cy="4729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183" y="2085975"/>
            <a:ext cx="64293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2494" y="149411"/>
            <a:ext cx="706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Maiandra GD" panose="020E0502030308020204" pitchFamily="34" charset="0"/>
              </a:rPr>
              <a:t>Stage-4 Post-repositioning circulation development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45639"/>
          <a:stretch/>
        </p:blipFill>
        <p:spPr>
          <a:xfrm>
            <a:off x="627530" y="653043"/>
            <a:ext cx="5402729" cy="28621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26" y="1162055"/>
            <a:ext cx="4948985" cy="52246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71" y="3515217"/>
            <a:ext cx="4556252" cy="323924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950634" y="6385133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0h       3h                   9h                  15h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935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2494" y="149411"/>
            <a:ext cx="706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Maiandra GD" panose="020E0502030308020204" pitchFamily="34" charset="0"/>
              </a:rPr>
              <a:t>Stage-4 Post-repositioning circulation development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4" y="759011"/>
            <a:ext cx="3647089" cy="47294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110" y="872751"/>
            <a:ext cx="64293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2494" y="149411"/>
            <a:ext cx="706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Maiandra GD" panose="020E0502030308020204" pitchFamily="34" charset="0"/>
              </a:rPr>
              <a:t>Stage-4 Post-repositioning circulation development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1673" b="66045"/>
          <a:stretch/>
        </p:blipFill>
        <p:spPr>
          <a:xfrm>
            <a:off x="1392518" y="708305"/>
            <a:ext cx="3107112" cy="20602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69" y="708305"/>
            <a:ext cx="6372225" cy="5991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08" y="3219823"/>
            <a:ext cx="44100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5711"/>
          <a:stretch/>
        </p:blipFill>
        <p:spPr>
          <a:xfrm>
            <a:off x="7380219" y="228397"/>
            <a:ext cx="4238040" cy="188445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82494" y="149411"/>
            <a:ext cx="706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Maiandra GD" panose="020E0502030308020204" pitchFamily="34" charset="0"/>
              </a:rPr>
              <a:t>Stage-4 Post-repositioning circulation development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2" y="2172616"/>
            <a:ext cx="5456517" cy="44960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22" y="2244931"/>
            <a:ext cx="5414684" cy="44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7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293" y="956771"/>
            <a:ext cx="11699476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50" dirty="0">
                <a:latin typeface="Maiandra GD" panose="020E0502030308020204" pitchFamily="34" charset="0"/>
              </a:rPr>
              <a:t>Dorian’s early stage evolution begins with a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misaligned vortex</a:t>
            </a:r>
            <a:r>
              <a:rPr lang="en-US" altLang="zh-TW" sz="1850" dirty="0">
                <a:latin typeface="Maiandra GD" panose="020E0502030308020204" pitchFamily="34" charset="0"/>
              </a:rPr>
              <a:t> and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relative humidity asymmetries</a:t>
            </a:r>
            <a:r>
              <a:rPr lang="en-US" altLang="zh-TW" sz="1850" dirty="0">
                <a:latin typeface="Maiandra GD" panose="020E0502030308020204" pitchFamily="34" charset="0"/>
              </a:rPr>
              <a:t> induced by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vertical</a:t>
            </a:r>
            <a:r>
              <a:rPr lang="zh-TW" altLang="en-US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wind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shear</a:t>
            </a:r>
            <a:r>
              <a:rPr lang="en-US" altLang="zh-TW" sz="1850" dirty="0">
                <a:latin typeface="Maiandra GD" panose="020E0502030308020204" pitchFamily="34" charset="0"/>
              </a:rPr>
              <a:t> (from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-12 </a:t>
            </a:r>
            <a:r>
              <a:rPr lang="en-US" altLang="zh-TW" sz="1850" dirty="0">
                <a:latin typeface="Maiandra GD" panose="020E0502030308020204" pitchFamily="34" charset="0"/>
              </a:rPr>
              <a:t>to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-24 </a:t>
            </a:r>
            <a:r>
              <a:rPr lang="en-US" altLang="zh-TW" sz="1850" dirty="0">
                <a:latin typeface="Maiandra GD" panose="020E0502030308020204" pitchFamily="34" charset="0"/>
              </a:rPr>
              <a:t>h prior to repositioning</a:t>
            </a:r>
            <a:r>
              <a:rPr lang="en-US" altLang="zh-TW" sz="1850" dirty="0" smtClean="0">
                <a:latin typeface="Maiandra GD" panose="020E0502030308020204" pitchFamily="34" charset="0"/>
              </a:rPr>
              <a:t>).</a:t>
            </a:r>
          </a:p>
          <a:p>
            <a:endParaRPr lang="en-US" altLang="zh-TW" sz="1850" dirty="0">
              <a:latin typeface="Maiandra GD" panose="020E0502030308020204" pitchFamily="34" charset="0"/>
            </a:endParaRPr>
          </a:p>
          <a:p>
            <a:r>
              <a:rPr lang="en-US" altLang="zh-TW" sz="1850" dirty="0">
                <a:latin typeface="Maiandra GD" panose="020E0502030308020204" pitchFamily="34" charset="0"/>
              </a:rPr>
              <a:t>As the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primary LLC</a:t>
            </a:r>
            <a:r>
              <a:rPr lang="en-US" altLang="zh-TW" sz="1850" dirty="0">
                <a:latin typeface="Maiandra GD" panose="020E0502030308020204" pitchFamily="34" charset="0"/>
              </a:rPr>
              <a:t> nears St. Lucia,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it</a:t>
            </a:r>
            <a:r>
              <a:rPr lang="zh-TW" altLang="en-US" sz="1850" dirty="0" smtClean="0"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broadens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and weakens</a:t>
            </a:r>
            <a:r>
              <a:rPr lang="en-US" altLang="zh-TW" sz="1850" dirty="0">
                <a:latin typeface="Maiandra GD" panose="020E0502030308020204" pitchFamily="34" charset="0"/>
              </a:rPr>
              <a:t>, coincident with a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decrease in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near-center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convection</a:t>
            </a:r>
            <a:r>
              <a:rPr lang="en-US" altLang="zh-TW" sz="1850" dirty="0" smtClean="0">
                <a:latin typeface="Maiandra GD" panose="020E0502030308020204" pitchFamily="34" charset="0"/>
              </a:rPr>
              <a:t>.</a:t>
            </a:r>
          </a:p>
          <a:p>
            <a:endParaRPr lang="en-US" altLang="zh-TW" sz="1850" dirty="0">
              <a:latin typeface="Maiandra GD" panose="020E0502030308020204" pitchFamily="34" charset="0"/>
            </a:endParaRPr>
          </a:p>
          <a:p>
            <a:r>
              <a:rPr lang="en-US" altLang="zh-TW" sz="1850" dirty="0">
                <a:latin typeface="Maiandra GD" panose="020E0502030308020204" pitchFamily="34" charset="0"/>
              </a:rPr>
              <a:t>A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convergence line</a:t>
            </a:r>
            <a:r>
              <a:rPr lang="en-US" altLang="zh-TW" sz="1850" dirty="0">
                <a:latin typeface="Maiandra GD" panose="020E0502030308020204" pitchFamily="34" charset="0"/>
              </a:rPr>
              <a:t> subsequently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interacts</a:t>
            </a:r>
            <a:r>
              <a:rPr lang="zh-TW" altLang="en-US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with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Martinique</a:t>
            </a:r>
            <a:r>
              <a:rPr lang="en-US" altLang="zh-TW" sz="1850" dirty="0">
                <a:latin typeface="Maiandra GD" panose="020E0502030308020204" pitchFamily="34" charset="0"/>
              </a:rPr>
              <a:t> causing an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increase in deep convection</a:t>
            </a:r>
            <a:r>
              <a:rPr lang="en-US" altLang="zh-TW" sz="1850" dirty="0"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that</a:t>
            </a:r>
            <a:r>
              <a:rPr lang="zh-TW" altLang="en-US" sz="1850" dirty="0" smtClean="0"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forms </a:t>
            </a:r>
            <a:r>
              <a:rPr lang="en-US" altLang="zh-TW" sz="1850" dirty="0">
                <a:latin typeface="Maiandra GD" panose="020E0502030308020204" pitchFamily="34" charset="0"/>
              </a:rPr>
              <a:t>into one of the most concentrated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CBs</a:t>
            </a:r>
            <a:r>
              <a:rPr lang="en-US" altLang="zh-TW" sz="1850" dirty="0">
                <a:latin typeface="Maiandra GD" panose="020E0502030308020204" pitchFamily="34" charset="0"/>
              </a:rPr>
              <a:t> of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Dorian’s</a:t>
            </a:r>
            <a:r>
              <a:rPr lang="zh-TW" altLang="en-US" sz="1850" dirty="0" smtClean="0"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early </a:t>
            </a:r>
            <a:r>
              <a:rPr lang="en-US" altLang="zh-TW" sz="1850" dirty="0">
                <a:latin typeface="Maiandra GD" panose="020E0502030308020204" pitchFamily="34" charset="0"/>
              </a:rPr>
              <a:t>life cycle.</a:t>
            </a:r>
            <a:r>
              <a:rPr lang="en-US" altLang="zh-TW" sz="1850" dirty="0">
                <a:latin typeface="Maiandra GD" panose="020E0502030308020204" pitchFamily="34" charset="0"/>
              </a:rPr>
              <a:t> </a:t>
            </a:r>
            <a:br>
              <a:rPr lang="en-US" altLang="zh-TW" sz="1850" dirty="0">
                <a:latin typeface="Maiandra GD" panose="020E0502030308020204" pitchFamily="34" charset="0"/>
              </a:rPr>
            </a:br>
            <a:endParaRPr lang="en-US" altLang="zh-TW" sz="1850" dirty="0" smtClean="0">
              <a:latin typeface="Maiandra GD" panose="020E0502030308020204" pitchFamily="34" charset="0"/>
            </a:endParaRPr>
          </a:p>
          <a:p>
            <a:r>
              <a:rPr lang="en-US" altLang="zh-TW" sz="1850" dirty="0">
                <a:latin typeface="Maiandra GD" panose="020E0502030308020204" pitchFamily="34" charset="0"/>
              </a:rPr>
              <a:t>The development of a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mesocyclone</a:t>
            </a:r>
            <a:r>
              <a:rPr lang="en-US" altLang="zh-TW" sz="1850" dirty="0">
                <a:latin typeface="Maiandra GD" panose="020E0502030308020204" pitchFamily="34" charset="0"/>
              </a:rPr>
              <a:t> from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this</a:t>
            </a:r>
            <a:r>
              <a:rPr lang="zh-TW" altLang="en-US" sz="1850" dirty="0" smtClean="0"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convective </a:t>
            </a:r>
            <a:r>
              <a:rPr lang="en-US" altLang="zh-TW" sz="1850" dirty="0">
                <a:latin typeface="Maiandra GD" panose="020E0502030308020204" pitchFamily="34" charset="0"/>
              </a:rPr>
              <a:t>burst ultimately forms a new,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compact LLC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within</a:t>
            </a:r>
            <a:r>
              <a:rPr lang="zh-TW" altLang="en-US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the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broad cyclonic envelope</a:t>
            </a:r>
            <a:r>
              <a:rPr lang="en-US" altLang="zh-TW" sz="1850" dirty="0">
                <a:latin typeface="Maiandra GD" panose="020E0502030308020204" pitchFamily="34" charset="0"/>
              </a:rPr>
              <a:t> that eventually deepens and rapidly intensifies despite some continued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misalignment</a:t>
            </a:r>
            <a:r>
              <a:rPr lang="en-US" altLang="zh-TW" sz="1850" dirty="0">
                <a:latin typeface="Maiandra GD" panose="020E0502030308020204" pitchFamily="34" charset="0"/>
              </a:rPr>
              <a:t>.</a:t>
            </a:r>
            <a:r>
              <a:rPr lang="en-US" altLang="zh-TW" sz="1850" dirty="0">
                <a:latin typeface="Maiandra GD" panose="020E0502030308020204" pitchFamily="34" charset="0"/>
              </a:rPr>
              <a:t> </a:t>
            </a:r>
            <a:endParaRPr lang="en-US" altLang="zh-TW" sz="1850" dirty="0" smtClean="0">
              <a:latin typeface="Maiandra GD" panose="020E0502030308020204" pitchFamily="34" charset="0"/>
            </a:endParaRPr>
          </a:p>
          <a:p>
            <a:r>
              <a:rPr lang="en-US" altLang="zh-TW" sz="1850" dirty="0">
                <a:latin typeface="Maiandra GD" panose="020E0502030308020204" pitchFamily="34" charset="0"/>
              </a:rPr>
              <a:t/>
            </a:r>
            <a:br>
              <a:rPr lang="en-US" altLang="zh-TW" sz="1850" dirty="0">
                <a:latin typeface="Maiandra GD" panose="020E0502030308020204" pitchFamily="34" charset="0"/>
              </a:rPr>
            </a:br>
            <a:r>
              <a:rPr lang="en-US" altLang="zh-TW" sz="1850" dirty="0">
                <a:latin typeface="Maiandra GD" panose="020E0502030308020204" pitchFamily="34" charset="0"/>
              </a:rPr>
              <a:t>Although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misalignment likely limited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potential</a:t>
            </a:r>
            <a:r>
              <a:rPr lang="zh-TW" altLang="en-US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intensification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rates</a:t>
            </a:r>
            <a:r>
              <a:rPr lang="en-US" altLang="zh-TW" sz="1850" dirty="0">
                <a:latin typeface="Maiandra GD" panose="020E0502030308020204" pitchFamily="34" charset="0"/>
              </a:rPr>
              <a:t> from greatly exceeding this low-end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RI</a:t>
            </a:r>
            <a:r>
              <a:rPr lang="zh-TW" altLang="en-US" sz="1850" dirty="0" smtClean="0"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threshold</a:t>
            </a:r>
            <a:r>
              <a:rPr lang="en-US" altLang="zh-TW" sz="1850" dirty="0">
                <a:latin typeface="Maiandra GD" panose="020E0502030308020204" pitchFamily="34" charset="0"/>
              </a:rPr>
              <a:t>, this also indicates that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an aligned vortex is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not</a:t>
            </a:r>
            <a:r>
              <a:rPr lang="zh-TW" altLang="en-US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required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to initiate RI </a:t>
            </a:r>
            <a:r>
              <a:rPr lang="en-US" altLang="zh-TW" sz="1850" dirty="0">
                <a:latin typeface="Maiandra GD" panose="020E0502030308020204" pitchFamily="34" charset="0"/>
              </a:rPr>
              <a:t>and the TC’s alignment can improve during </a:t>
            </a:r>
            <a:r>
              <a:rPr lang="en-US" altLang="zh-TW" sz="1850" dirty="0" smtClean="0">
                <a:latin typeface="Maiandra GD" panose="020E0502030308020204" pitchFamily="34" charset="0"/>
              </a:rPr>
              <a:t>intensification.</a:t>
            </a:r>
          </a:p>
          <a:p>
            <a:endParaRPr lang="en-US" altLang="zh-TW" sz="1850" dirty="0">
              <a:latin typeface="Maiandra GD" panose="020E0502030308020204" pitchFamily="34" charset="0"/>
            </a:endParaRPr>
          </a:p>
          <a:p>
            <a:r>
              <a:rPr lang="en-US" altLang="zh-TW" sz="1850" dirty="0">
                <a:latin typeface="Maiandra GD" panose="020E0502030308020204" pitchFamily="34" charset="0"/>
              </a:rPr>
              <a:t>Aided primarily by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episodic</a:t>
            </a:r>
            <a:r>
              <a:rPr lang="zh-TW" altLang="en-US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moderate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and deep convection</a:t>
            </a:r>
            <a:r>
              <a:rPr lang="en-US" altLang="zh-TW" sz="1850" dirty="0">
                <a:latin typeface="Maiandra GD" panose="020E0502030308020204" pitchFamily="34" charset="0"/>
              </a:rPr>
              <a:t>, the vortex developed vertically within the misaligned configuration following reformation, likely through contributions from 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vorticity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stretching,</a:t>
            </a:r>
            <a:r>
              <a:rPr lang="zh-TW" altLang="en-US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tilting</a:t>
            </a:r>
            <a:r>
              <a:rPr lang="en-US" altLang="zh-TW" sz="1850" dirty="0">
                <a:solidFill>
                  <a:srgbClr val="FF0000"/>
                </a:solidFill>
                <a:latin typeface="Maiandra GD" panose="020E0502030308020204" pitchFamily="34" charset="0"/>
              </a:rPr>
              <a:t>, and vertical </a:t>
            </a:r>
            <a:r>
              <a:rPr lang="en-US" altLang="zh-TW" sz="185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advection</a:t>
            </a:r>
            <a:r>
              <a:rPr lang="en-US" altLang="zh-TW" sz="1850" dirty="0" smtClean="0">
                <a:latin typeface="Maiandra GD" panose="020E0502030308020204" pitchFamily="34" charset="0"/>
              </a:rPr>
              <a:t>.</a:t>
            </a:r>
            <a:endParaRPr lang="zh-TW" altLang="en-US" sz="1850" dirty="0">
              <a:latin typeface="Maiandra GD" panose="020E0502030308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82494" y="149411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Conclusions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0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21" y="90487"/>
            <a:ext cx="4352925" cy="66770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867" y="3428999"/>
            <a:ext cx="44100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36" y="923925"/>
            <a:ext cx="7724775" cy="5934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36" y="4371975"/>
            <a:ext cx="8924925" cy="248602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5636" y="239058"/>
            <a:ext cx="689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Synopsis/Motivation/Observing Platform Timeline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3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37" y="557212"/>
            <a:ext cx="44291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89" y="407063"/>
            <a:ext cx="6410325" cy="34004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35" y="3301105"/>
            <a:ext cx="6410325" cy="33813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24" y="5923250"/>
            <a:ext cx="5648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042987"/>
            <a:ext cx="64293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9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33" y="465513"/>
            <a:ext cx="6115568" cy="59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1576387"/>
            <a:ext cx="52863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62" y="1624012"/>
            <a:ext cx="34194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842962"/>
            <a:ext cx="62769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1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900112"/>
            <a:ext cx="6124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36" y="923925"/>
            <a:ext cx="7724775" cy="5934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378" y="1721224"/>
            <a:ext cx="3765478" cy="49153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5636" y="239058"/>
            <a:ext cx="689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Synopsis/Motivation/Observing Platform Timeline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66682" y="479313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13-14km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13544" y="516246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1.5km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88271" y="557033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3km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076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1" y="1011290"/>
            <a:ext cx="6704201" cy="56542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58858"/>
          <a:stretch/>
        </p:blipFill>
        <p:spPr>
          <a:xfrm>
            <a:off x="6970830" y="5091953"/>
            <a:ext cx="5115181" cy="161663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5636" y="239058"/>
            <a:ext cx="914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Stage-1 Shear-driven Vortex Misalignment And Dry Air Entrainment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65270" y="927457"/>
            <a:ext cx="461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Maiandra GD" panose="020E0502030308020204" pitchFamily="34" charset="0"/>
              </a:rPr>
              <a:t>Vortex </a:t>
            </a:r>
            <a:r>
              <a:rPr lang="en-US" altLang="zh-TW" dirty="0">
                <a:latin typeface="Maiandra GD" panose="020E0502030308020204" pitchFamily="34" charset="0"/>
              </a:rPr>
              <a:t>Misalignment ⇿ Vertical </a:t>
            </a:r>
            <a:r>
              <a:rPr lang="en-US" altLang="zh-TW" dirty="0" smtClean="0">
                <a:latin typeface="Maiandra GD" panose="020E0502030308020204" pitchFamily="34" charset="0"/>
              </a:rPr>
              <a:t>Wind Shear</a:t>
            </a:r>
            <a:endParaRPr lang="zh-TW" altLang="en-US" dirty="0">
              <a:latin typeface="Maiandra GD" panose="020E0502030308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47935" b="66016"/>
          <a:stretch/>
        </p:blipFill>
        <p:spPr>
          <a:xfrm>
            <a:off x="7452729" y="1692126"/>
            <a:ext cx="4151381" cy="25571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24148" t="34653" r="21756" b="60147"/>
          <a:stretch/>
        </p:blipFill>
        <p:spPr>
          <a:xfrm>
            <a:off x="8462683" y="4419600"/>
            <a:ext cx="2767106" cy="2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5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3" y="790575"/>
            <a:ext cx="6429375" cy="60674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5636" y="239058"/>
            <a:ext cx="914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Stage-1 Shear-driven Vortex Misalignment And Dry Air Entrainment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5110" y="4637742"/>
            <a:ext cx="228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Maiandra GD" panose="020E0502030308020204" pitchFamily="34" charset="0"/>
              </a:rPr>
              <a:t>west-southwesterly </a:t>
            </a:r>
          </a:p>
          <a:p>
            <a:r>
              <a:rPr lang="en-US" altLang="zh-TW" dirty="0" smtClean="0">
                <a:latin typeface="Maiandra GD" panose="020E0502030308020204" pitchFamily="34" charset="0"/>
              </a:rPr>
              <a:t>vertical shear at -24h</a:t>
            </a:r>
            <a:endParaRPr lang="zh-TW" alt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8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95636" y="239058"/>
            <a:ext cx="914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Stage-1 Shear-driven Vortex Misalignment And Dry Air Entrainment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3" y="791976"/>
            <a:ext cx="6372225" cy="5991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164" y="871175"/>
            <a:ext cx="3808908" cy="584254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416424" y="2498165"/>
            <a:ext cx="1105647" cy="1261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9643891">
            <a:off x="484094" y="5085976"/>
            <a:ext cx="567765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36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3" y="1197413"/>
            <a:ext cx="6965896" cy="49523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41543" y="197223"/>
            <a:ext cx="1170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Stage-2 Tilt-driven </a:t>
            </a:r>
            <a:r>
              <a:rPr lang="en-US" altLang="zh-TW" sz="2400" dirty="0">
                <a:latin typeface="Maiandra GD" panose="020E0502030308020204" pitchFamily="34" charset="0"/>
              </a:rPr>
              <a:t>precipitation and vortex structure in </a:t>
            </a:r>
            <a:r>
              <a:rPr lang="en-US" altLang="zh-TW" sz="2400" dirty="0" smtClean="0">
                <a:latin typeface="Maiandra GD" panose="020E0502030308020204" pitchFamily="34" charset="0"/>
              </a:rPr>
              <a:t>decreasing vertical </a:t>
            </a:r>
            <a:r>
              <a:rPr lang="en-US" altLang="zh-TW" sz="2400" dirty="0">
                <a:latin typeface="Maiandra GD" panose="020E0502030308020204" pitchFamily="34" charset="0"/>
              </a:rPr>
              <a:t>wind shear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66323"/>
          <a:stretch/>
        </p:blipFill>
        <p:spPr>
          <a:xfrm>
            <a:off x="7306176" y="1382684"/>
            <a:ext cx="4743883" cy="20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7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1543" y="197223"/>
            <a:ext cx="1170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Maiandra GD" panose="020E0502030308020204" pitchFamily="34" charset="0"/>
              </a:rPr>
              <a:t>Stage-2 Tilt-driven </a:t>
            </a:r>
            <a:r>
              <a:rPr lang="en-US" altLang="zh-TW" sz="2400" dirty="0">
                <a:latin typeface="Maiandra GD" panose="020E0502030308020204" pitchFamily="34" charset="0"/>
              </a:rPr>
              <a:t>precipitation and vortex structure in </a:t>
            </a:r>
            <a:r>
              <a:rPr lang="en-US" altLang="zh-TW" sz="2400" dirty="0" smtClean="0">
                <a:latin typeface="Maiandra GD" panose="020E0502030308020204" pitchFamily="34" charset="0"/>
              </a:rPr>
              <a:t>decreasing vertical </a:t>
            </a:r>
            <a:r>
              <a:rPr lang="en-US" altLang="zh-TW" sz="2400" dirty="0">
                <a:latin typeface="Maiandra GD" panose="020E0502030308020204" pitchFamily="34" charset="0"/>
              </a:rPr>
              <a:t>wind shear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1" y="1357322"/>
            <a:ext cx="6084681" cy="32276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27" y="914400"/>
            <a:ext cx="5743697" cy="42631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3" y="4560619"/>
            <a:ext cx="5648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2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2730" y="212182"/>
            <a:ext cx="11355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Stage-3 Vortex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repositioning and interactions with </a:t>
            </a:r>
            <a:r>
              <a:rPr lang="en-US" altLang="zh-TW" sz="24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Martinique and </a:t>
            </a:r>
            <a:r>
              <a:rPr lang="en-US" altLang="zh-TW" sz="2400" dirty="0">
                <a:solidFill>
                  <a:srgbClr val="000000"/>
                </a:solidFill>
                <a:latin typeface="Maiandra GD" panose="020E0502030308020204" pitchFamily="34" charset="0"/>
              </a:rPr>
              <a:t>St. Lucia</a:t>
            </a:r>
            <a:r>
              <a:rPr lang="en-US" altLang="zh-TW" sz="2400" dirty="0">
                <a:latin typeface="Maiandra GD" panose="020E0502030308020204" pitchFamily="34" charset="0"/>
              </a:rPr>
              <a:t> </a:t>
            </a:r>
            <a:endParaRPr lang="zh-TW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466" y="970064"/>
            <a:ext cx="11878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1) Continued decrease in convection near the </a:t>
            </a:r>
            <a:r>
              <a:rPr lang="en-US" altLang="zh-TW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weakening LLC</a:t>
            </a:r>
            <a:r>
              <a:rPr lang="en-US" altLang="zh-TW" b="1" dirty="0">
                <a:solidFill>
                  <a:srgbClr val="FF0000"/>
                </a:solidFill>
                <a:latin typeface="Maiandra GD" panose="020E0502030308020204" pitchFamily="34" charset="0"/>
              </a:rPr>
              <a:t>; </a:t>
            </a:r>
            <a:r>
              <a:rPr lang="en-US" altLang="zh-TW" dirty="0">
                <a:latin typeface="Maiandra GD" panose="020E0502030308020204" pitchFamily="34" charset="0"/>
              </a:rPr>
              <a:t/>
            </a:r>
            <a:br>
              <a:rPr lang="en-US" altLang="zh-TW" dirty="0">
                <a:latin typeface="Maiandra GD" panose="020E0502030308020204" pitchFamily="34" charset="0"/>
              </a:rPr>
            </a:br>
            <a:r>
              <a:rPr lang="en-US" altLang="zh-TW" dirty="0">
                <a:latin typeface="Maiandra GD" panose="020E0502030308020204" pitchFamily="34" charset="0"/>
              </a:rPr>
              <a:t>2) Subsequent increase in deep convection that persists </a:t>
            </a:r>
            <a:r>
              <a:rPr lang="en-US" altLang="zh-TW" dirty="0" smtClean="0">
                <a:latin typeface="Maiandra GD" panose="020E0502030308020204" pitchFamily="34" charset="0"/>
              </a:rPr>
              <a:t>for several </a:t>
            </a:r>
            <a:r>
              <a:rPr lang="en-US" altLang="zh-TW" dirty="0">
                <a:latin typeface="Maiandra GD" panose="020E0502030308020204" pitchFamily="34" charset="0"/>
              </a:rPr>
              <a:t>hours near Martinique;</a:t>
            </a:r>
            <a:br>
              <a:rPr lang="en-US" altLang="zh-TW" dirty="0">
                <a:latin typeface="Maiandra GD" panose="020E0502030308020204" pitchFamily="34" charset="0"/>
              </a:rPr>
            </a:br>
            <a:r>
              <a:rPr lang="en-US" altLang="zh-TW" dirty="0">
                <a:latin typeface="Maiandra GD" panose="020E0502030308020204" pitchFamily="34" charset="0"/>
              </a:rPr>
              <a:t>3) A distinct relocation of the LLC to the northeast of </a:t>
            </a:r>
            <a:r>
              <a:rPr lang="en-US" altLang="zh-TW" dirty="0" smtClean="0">
                <a:latin typeface="Maiandra GD" panose="020E0502030308020204" pitchFamily="34" charset="0"/>
              </a:rPr>
              <a:t>the MLC </a:t>
            </a:r>
            <a:r>
              <a:rPr lang="en-US" altLang="zh-TW" dirty="0">
                <a:latin typeface="Maiandra GD" panose="020E0502030308020204" pitchFamily="34" charset="0"/>
              </a:rPr>
              <a:t>into a more humid environment near </a:t>
            </a:r>
            <a:r>
              <a:rPr lang="en-US" altLang="zh-TW" dirty="0" smtClean="0">
                <a:latin typeface="Maiandra GD" panose="020E0502030308020204" pitchFamily="34" charset="0"/>
              </a:rPr>
              <a:t>8/27 1200 UTC. </a:t>
            </a:r>
            <a:endParaRPr lang="zh-TW" altLang="en-US" dirty="0">
              <a:latin typeface="Maiandra GD" panose="020E0502030308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" y="2564569"/>
            <a:ext cx="6084681" cy="32276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44" y="2121647"/>
            <a:ext cx="5743697" cy="42631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" y="2553005"/>
            <a:ext cx="4556252" cy="323924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10440894" y="4326964"/>
            <a:ext cx="436282" cy="5558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24" y="5923250"/>
            <a:ext cx="5648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291</Words>
  <Application>Microsoft Office PowerPoint</Application>
  <PresentationFormat>寬螢幕</PresentationFormat>
  <Paragraphs>38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Maiandra GD</vt:lpstr>
      <vt:lpstr>Office 佈景主題</vt:lpstr>
      <vt:lpstr>Observed Processes Underlying the Favorable Vortex Repositioning Early in the Development of Hurricane Dorian (2019)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半糖少冰</dc:creator>
  <cp:lastModifiedBy>admin</cp:lastModifiedBy>
  <cp:revision>28</cp:revision>
  <dcterms:created xsi:type="dcterms:W3CDTF">2022-09-02T06:50:09Z</dcterms:created>
  <dcterms:modified xsi:type="dcterms:W3CDTF">2022-09-06T07:11:43Z</dcterms:modified>
</cp:coreProperties>
</file>