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2" r:id="rId2"/>
  </p:sldMasterIdLst>
  <p:notesMasterIdLst>
    <p:notesMasterId r:id="rId23"/>
  </p:notesMasterIdLst>
  <p:sldIdLst>
    <p:sldId id="975" r:id="rId3"/>
    <p:sldId id="976" r:id="rId4"/>
    <p:sldId id="987" r:id="rId5"/>
    <p:sldId id="988" r:id="rId6"/>
    <p:sldId id="1006" r:id="rId7"/>
    <p:sldId id="1005" r:id="rId8"/>
    <p:sldId id="1007" r:id="rId9"/>
    <p:sldId id="1008" r:id="rId10"/>
    <p:sldId id="1009" r:id="rId11"/>
    <p:sldId id="1010" r:id="rId12"/>
    <p:sldId id="1011" r:id="rId13"/>
    <p:sldId id="1012" r:id="rId14"/>
    <p:sldId id="1014" r:id="rId15"/>
    <p:sldId id="1015" r:id="rId16"/>
    <p:sldId id="1016" r:id="rId17"/>
    <p:sldId id="1017" r:id="rId18"/>
    <p:sldId id="1018" r:id="rId19"/>
    <p:sldId id="1019" r:id="rId20"/>
    <p:sldId id="993" r:id="rId21"/>
    <p:sldId id="1020"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4B139"/>
    <a:srgbClr val="EA751F"/>
    <a:srgbClr val="E6DC27"/>
    <a:srgbClr val="EEAF26"/>
    <a:srgbClr val="FA4037"/>
    <a:srgbClr val="EA0982"/>
    <a:srgbClr val="A508CF"/>
    <a:srgbClr val="7400D9"/>
    <a:srgbClr val="1E3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3" autoAdjust="0"/>
    <p:restoredTop sz="94810" autoAdjust="0"/>
  </p:normalViewPr>
  <p:slideViewPr>
    <p:cSldViewPr snapToGrid="0">
      <p:cViewPr varScale="1">
        <p:scale>
          <a:sx n="97" d="100"/>
          <a:sy n="97" d="100"/>
        </p:scale>
        <p:origin x="246" y="96"/>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89" d="100"/>
          <a:sy n="89" d="100"/>
        </p:scale>
        <p:origin x="251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F3BDA-546C-4D5B-9E40-837D10E1ECEB}" type="datetimeFigureOut">
              <a:rPr lang="zh-TW" altLang="en-US" smtClean="0"/>
              <a:t>2022/5/17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74BF-E5CE-4E27-90D2-09EAB96BF738}" type="slidenum">
              <a:rPr lang="zh-TW" altLang="en-US" smtClean="0"/>
              <a:t>‹#›</a:t>
            </a:fld>
            <a:endParaRPr lang="zh-TW" altLang="en-US"/>
          </a:p>
        </p:txBody>
      </p:sp>
    </p:spTree>
    <p:extLst>
      <p:ext uri="{BB962C8B-B14F-4D97-AF65-F5344CB8AC3E}">
        <p14:creationId xmlns:p14="http://schemas.microsoft.com/office/powerpoint/2010/main" val="220039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ournals.ametsoc.org/configurable/content/journals$002fatsc$002f78$002f9$002fJAS-D-20-0360.1.xml?t:ac=journals%24002fatsc%24002f78%24002f9%24002fJAS-D-20-0360.1.xml#fig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journals.ametsoc.org/configurable/content/journals$002fatsc$002f78$002f9$002fJAS-D-20-0360.1.xml?t:ac=journals%24002fatsc%24002f78%24002f9%24002fJAS-D-20-0360.1.xml#fig4"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ournals.ametsoc.org/configurable/content/journals$002fatsc$002f78$002f9$002fJAS-D-20-0360.1.xml?t:ac=journals%24002fatsc%24002f78%24002f9%24002fJAS-D-20-0360.1.xml#fig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ournals.ametsoc.org/configurable/content/journals$002fatsc$002f78$002f9$002fJAS-D-20-0360.1.xml?t:ac=journals%24002fatsc%24002f78%24002f9%24002fJAS-D-20-0360.1.xml#fig1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ournals.ametsoc.org/configurable/content/journals$002fatsc$002f78$002f9$002fJAS-D-20-0360.1.xml?t:ac=journals%24002fatsc%24002f78%24002f9%24002fJAS-D-20-0360.1.xml#fig1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ournals.ametsoc.org/configurable/content/journals$002fatsc$002f78$002f9$002fJAS-D-20-0360.1.xml?t:ac=journals%24002fatsc%24002f78%24002f9%24002fJAS-D-20-0360.1.xml#fig1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ametsoc.org/configurable/content/journals$002fatsc$002f78$002f9$002fJAS-D-20-0360.1.xml?t:ac=journals%24002fatsc%24002f78%24002f9%24002fJAS-D-20-0360.1.xml#fig1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hlinkClick r:id="rId3"/>
              </a:rPr>
              <a:t>Figure 8</a:t>
            </a:r>
            <a:r>
              <a:rPr lang="en-US" altLang="zh-TW" dirty="0"/>
              <a:t> shows the ensemble-mean simulated reflectivity and 1 m s</a:t>
            </a:r>
            <a:r>
              <a:rPr lang="en-US" altLang="zh-TW" baseline="30000" dirty="0"/>
              <a:t>−1</a:t>
            </a:r>
            <a:r>
              <a:rPr lang="en-US" altLang="zh-TW" dirty="0"/>
              <a:t> upward motion at 700 </a:t>
            </a:r>
            <a:r>
              <a:rPr lang="en-US" altLang="zh-TW" dirty="0" err="1"/>
              <a:t>hPa</a:t>
            </a:r>
            <a:r>
              <a:rPr lang="en-US" altLang="zh-TW" dirty="0"/>
              <a:t> and distribution of the 500-hPa PV. At the beginning (</a:t>
            </a:r>
            <a:r>
              <a:rPr lang="en-US" altLang="zh-TW" dirty="0">
                <a:hlinkClick r:id="rId3"/>
              </a:rPr>
              <a:t>Figs. 8a,b</a:t>
            </a:r>
            <a:r>
              <a:rPr lang="en-US" altLang="zh-TW" dirty="0"/>
              <a:t>), the eyewall convection develops in all shear-relative quadrants with numerous midlevel PV patches. As the simulation proceeds, the DLS starts to modulate the structure. At 6 h, the intense updrafts are confined in the </a:t>
            </a:r>
            <a:r>
              <a:rPr lang="en-US" altLang="zh-TW" dirty="0" err="1"/>
              <a:t>downshear</a:t>
            </a:r>
            <a:r>
              <a:rPr lang="en-US" altLang="zh-TW" dirty="0"/>
              <a:t> quadrants, with the maximum of simulated reflectivity at 700 </a:t>
            </a:r>
            <a:r>
              <a:rPr lang="en-US" altLang="zh-TW" dirty="0" err="1"/>
              <a:t>hPa</a:t>
            </a:r>
            <a:r>
              <a:rPr lang="en-US" altLang="zh-TW" dirty="0"/>
              <a:t> at the downwind side of the updrafts relative to the primary storm circulation (</a:t>
            </a:r>
            <a:r>
              <a:rPr lang="en-US" altLang="zh-TW" dirty="0">
                <a:hlinkClick r:id="rId3"/>
              </a:rPr>
              <a:t>Figs. 8c,d</a:t>
            </a:r>
            <a:r>
              <a:rPr lang="en-US" altLang="zh-TW" dirty="0"/>
              <a:t>). At this time, the midlevel PV forms a weak ring structure in both groups. In addition, a </a:t>
            </a:r>
            <a:r>
              <a:rPr lang="en-US" altLang="zh-TW" dirty="0" err="1"/>
              <a:t>rainband</a:t>
            </a:r>
            <a:r>
              <a:rPr lang="en-US" altLang="zh-TW" dirty="0"/>
              <a:t> outside the eyewall is located in the </a:t>
            </a:r>
            <a:r>
              <a:rPr lang="en-US" altLang="zh-TW" dirty="0" err="1"/>
              <a:t>downshear</a:t>
            </a:r>
            <a:r>
              <a:rPr lang="en-US" altLang="zh-TW" dirty="0"/>
              <a:t> quadrants. Substantial differences in convective activity occur after 12 h when the axisymmetric diabatic heating between the two groups starts to diverge (</a:t>
            </a:r>
            <a:r>
              <a:rPr lang="en-US" altLang="zh-TW" dirty="0">
                <a:hlinkClick r:id="rId4"/>
              </a:rPr>
              <a:t>Fig. 4c</a:t>
            </a:r>
            <a:r>
              <a:rPr lang="en-US" altLang="zh-TW" dirty="0"/>
              <a:t>). The intense updrafts of the FI group can extend from the DL quadrant to the UL quadrant (</a:t>
            </a:r>
            <a:r>
              <a:rPr lang="en-US" altLang="zh-TW" dirty="0">
                <a:hlinkClick r:id="rId3"/>
              </a:rPr>
              <a:t>Fig. 8e</a:t>
            </a:r>
            <a:r>
              <a:rPr lang="en-US" altLang="zh-TW" dirty="0"/>
              <a:t>), while the intense updrafts of the SI group is located in the </a:t>
            </a:r>
            <a:r>
              <a:rPr lang="en-US" altLang="zh-TW" dirty="0" err="1"/>
              <a:t>downshear</a:t>
            </a:r>
            <a:r>
              <a:rPr lang="en-US" altLang="zh-TW" dirty="0"/>
              <a:t> quadrants (</a:t>
            </a:r>
            <a:r>
              <a:rPr lang="en-US" altLang="zh-TW" dirty="0">
                <a:hlinkClick r:id="rId3"/>
              </a:rPr>
              <a:t>Fig. 8f</a:t>
            </a:r>
            <a:r>
              <a:rPr lang="en-US" altLang="zh-TW" dirty="0"/>
              <a:t>). At 12 h, the FI group shows a ring structure of midlevel PV, while the SI group has a weaker midlevel PV at the center. After 18 h, the eyewall and the midlevel PV of the FI group is well developed, showing more axisymmetric eyewall convection and intense PV ring (</a:t>
            </a:r>
            <a:r>
              <a:rPr lang="en-US" altLang="zh-TW" dirty="0">
                <a:hlinkClick r:id="rId3"/>
              </a:rPr>
              <a:t>Figs. 8g,i</a:t>
            </a:r>
            <a:r>
              <a:rPr lang="en-US" altLang="zh-TW" dirty="0"/>
              <a:t>). In contrast, the eyewall of the SI group is more asymmetric and sometimes open in the right-of-shear half (</a:t>
            </a:r>
            <a:r>
              <a:rPr lang="en-US" altLang="zh-TW" dirty="0">
                <a:hlinkClick r:id="rId3"/>
              </a:rPr>
              <a:t>Figs. 8h,j</a:t>
            </a:r>
            <a:r>
              <a:rPr lang="en-US" altLang="zh-TW" dirty="0"/>
              <a:t>) with weaker PV at the center.</a:t>
            </a:r>
            <a:endParaRPr lang="zh-TW" altLang="en-US" dirty="0"/>
          </a:p>
        </p:txBody>
      </p:sp>
      <p:sp>
        <p:nvSpPr>
          <p:cNvPr id="4" name="投影片編號版面配置區 3"/>
          <p:cNvSpPr>
            <a:spLocks noGrp="1"/>
          </p:cNvSpPr>
          <p:nvPr>
            <p:ph type="sldNum" sz="quarter" idx="5"/>
          </p:nvPr>
        </p:nvSpPr>
        <p:spPr/>
        <p:txBody>
          <a:bodyPr/>
          <a:lstStyle/>
          <a:p>
            <a:fld id="{923974BF-E5CE-4E27-90D2-09EAB96BF738}" type="slidenum">
              <a:rPr lang="zh-TW" altLang="en-US" smtClean="0"/>
              <a:t>12</a:t>
            </a:fld>
            <a:endParaRPr lang="zh-TW" altLang="en-US"/>
          </a:p>
        </p:txBody>
      </p:sp>
    </p:spTree>
    <p:extLst>
      <p:ext uri="{BB962C8B-B14F-4D97-AF65-F5344CB8AC3E}">
        <p14:creationId xmlns:p14="http://schemas.microsoft.com/office/powerpoint/2010/main" val="75553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DL (UR) heating is the largest (smallest) among all quadrants in both groups (</a:t>
            </a:r>
            <a:r>
              <a:rPr lang="en-US" altLang="zh-TW" dirty="0">
                <a:hlinkClick r:id="rId3"/>
              </a:rPr>
              <a:t>Figs. 9b,c</a:t>
            </a:r>
            <a:r>
              <a:rPr lang="en-US" altLang="zh-TW" dirty="0"/>
              <a:t>)</a:t>
            </a:r>
          </a:p>
          <a:p>
            <a:r>
              <a:rPr lang="en-US" altLang="zh-TW" dirty="0"/>
              <a:t>The FI group have a higher UL heating after 6 h (</a:t>
            </a:r>
            <a:r>
              <a:rPr lang="en-US" altLang="zh-TW" dirty="0">
                <a:hlinkClick r:id="rId3"/>
              </a:rPr>
              <a:t>Fig. 9a</a:t>
            </a:r>
            <a:r>
              <a:rPr lang="en-US" altLang="zh-TW" dirty="0"/>
              <a:t>). In contrast, the SI group experience a higher DR heating in the first 12 h (</a:t>
            </a:r>
            <a:r>
              <a:rPr lang="en-US" altLang="zh-TW" dirty="0">
                <a:hlinkClick r:id="rId3"/>
              </a:rPr>
              <a:t>Fig. 9d</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923974BF-E5CE-4E27-90D2-09EAB96BF738}" type="slidenum">
              <a:rPr lang="zh-TW" altLang="en-US" smtClean="0"/>
              <a:t>13</a:t>
            </a:fld>
            <a:endParaRPr lang="zh-TW" altLang="en-US"/>
          </a:p>
        </p:txBody>
      </p:sp>
    </p:spTree>
    <p:extLst>
      <p:ext uri="{BB962C8B-B14F-4D97-AF65-F5344CB8AC3E}">
        <p14:creationId xmlns:p14="http://schemas.microsoft.com/office/powerpoint/2010/main" val="106866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6–12 h, for the UL quadrant of the SI group, the 1.5 m s</a:t>
            </a:r>
            <a:r>
              <a:rPr lang="en-US" altLang="zh-TW" baseline="30000" dirty="0"/>
              <a:t>−1</a:t>
            </a:r>
            <a:r>
              <a:rPr lang="en-US" altLang="zh-TW" dirty="0"/>
              <a:t> contour of downdraft extends from 450 to 650 </a:t>
            </a:r>
            <a:r>
              <a:rPr lang="en-US" altLang="zh-TW" dirty="0" err="1"/>
              <a:t>hPa</a:t>
            </a:r>
            <a:r>
              <a:rPr lang="en-US" altLang="zh-TW" dirty="0"/>
              <a:t> and the boundary layer inflow almost vanishes (</a:t>
            </a:r>
            <a:r>
              <a:rPr lang="en-US" altLang="zh-TW" dirty="0">
                <a:hlinkClick r:id="rId3"/>
              </a:rPr>
              <a:t>Fig. 10d</a:t>
            </a:r>
            <a:r>
              <a:rPr lang="en-US" altLang="zh-TW" dirty="0"/>
              <a:t>).</a:t>
            </a:r>
          </a:p>
          <a:p>
            <a:r>
              <a:rPr lang="en-US" altLang="zh-TW" dirty="0"/>
              <a:t>After 12 h, the UL eyewall of FI group is reestablished with a weaker midlevel inflow and robust secondary circulation (</a:t>
            </a:r>
            <a:r>
              <a:rPr lang="en-US" altLang="zh-TW" dirty="0">
                <a:hlinkClick r:id="rId3"/>
              </a:rPr>
              <a:t>Figs. 10e,g</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923974BF-E5CE-4E27-90D2-09EAB96BF738}" type="slidenum">
              <a:rPr lang="zh-TW" altLang="en-US" smtClean="0"/>
              <a:t>14</a:t>
            </a:fld>
            <a:endParaRPr lang="zh-TW" altLang="en-US"/>
          </a:p>
        </p:txBody>
      </p:sp>
    </p:spTree>
    <p:extLst>
      <p:ext uri="{BB962C8B-B14F-4D97-AF65-F5344CB8AC3E}">
        <p14:creationId xmlns:p14="http://schemas.microsoft.com/office/powerpoint/2010/main" val="250180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FI group experiences enhanced surface heat fluxes in the </a:t>
            </a:r>
            <a:r>
              <a:rPr lang="en-US" altLang="zh-TW" dirty="0" err="1"/>
              <a:t>downshear</a:t>
            </a:r>
            <a:r>
              <a:rPr lang="en-US" altLang="zh-TW" dirty="0"/>
              <a:t> half (</a:t>
            </a:r>
            <a:r>
              <a:rPr lang="en-US" altLang="zh-TW" dirty="0">
                <a:hlinkClick r:id="rId3"/>
              </a:rPr>
              <a:t>Fig. 12a</a:t>
            </a:r>
            <a:r>
              <a:rPr lang="en-US" altLang="zh-TW" dirty="0"/>
              <a:t>), while the SI group undergoes enhanced surface heat fluxes in the </a:t>
            </a:r>
            <a:r>
              <a:rPr lang="en-US" altLang="zh-TW" dirty="0" err="1"/>
              <a:t>upshear</a:t>
            </a:r>
            <a:r>
              <a:rPr lang="en-US" altLang="zh-TW" dirty="0"/>
              <a:t> half (</a:t>
            </a:r>
            <a:r>
              <a:rPr lang="en-US" altLang="zh-TW" dirty="0">
                <a:hlinkClick r:id="rId3"/>
              </a:rPr>
              <a:t>Fig. 12b</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923974BF-E5CE-4E27-90D2-09EAB96BF738}" type="slidenum">
              <a:rPr lang="zh-TW" altLang="en-US" smtClean="0"/>
              <a:t>15</a:t>
            </a:fld>
            <a:endParaRPr lang="zh-TW" altLang="en-US"/>
          </a:p>
        </p:txBody>
      </p:sp>
    </p:spTree>
    <p:extLst>
      <p:ext uri="{BB962C8B-B14F-4D97-AF65-F5344CB8AC3E}">
        <p14:creationId xmlns:p14="http://schemas.microsoft.com/office/powerpoint/2010/main" val="110534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air parcels for this analysis are initially placed at 700 </a:t>
            </a:r>
            <a:r>
              <a:rPr lang="en-US" altLang="zh-TW" dirty="0" err="1"/>
              <a:t>hPa</a:t>
            </a:r>
            <a:r>
              <a:rPr lang="en-US" altLang="zh-TW" dirty="0"/>
              <a:t> in the UL quadrant at 16–30 km in radius (</a:t>
            </a:r>
            <a:r>
              <a:rPr lang="en-US" altLang="zh-TW" dirty="0">
                <a:hlinkClick r:id="rId3"/>
              </a:rPr>
              <a:t>Fig. 13</a:t>
            </a:r>
            <a:r>
              <a:rPr lang="en-US" altLang="zh-TW" dirty="0"/>
              <a:t>), representing the place of eyewall convection with large group difference of the boundary layer </a:t>
            </a:r>
            <a:r>
              <a:rPr lang="en-US" altLang="zh-TW" i="1" dirty="0" err="1"/>
              <a:t>θ</a:t>
            </a:r>
            <a:r>
              <a:rPr lang="en-US" altLang="zh-TW" i="1" baseline="-25000" dirty="0" err="1"/>
              <a:t>e</a:t>
            </a:r>
            <a:r>
              <a:rPr lang="en-US" altLang="zh-TW" dirty="0"/>
              <a:t> in the inner core (</a:t>
            </a:r>
            <a:r>
              <a:rPr lang="en-US" altLang="zh-TW" dirty="0">
                <a:hlinkClick r:id="rId3"/>
              </a:rPr>
              <a:t>Fig. 13c</a:t>
            </a:r>
            <a:r>
              <a:rPr lang="en-US" altLang="zh-TW" dirty="0"/>
              <a:t>). The radial and azimuthal resolution for these parcels are 2 km and 5°, respectively, which yields 152 air parcels for each LLF simulation (</a:t>
            </a:r>
            <a:r>
              <a:rPr lang="en-US" altLang="zh-TW" dirty="0">
                <a:hlinkClick r:id="rId3"/>
              </a:rPr>
              <a:t>Fig. 13</a:t>
            </a:r>
            <a:r>
              <a:rPr lang="en-US" altLang="zh-TW" dirty="0"/>
              <a:t>). These parcels are traced backward from 12 to 0 h with a time resolution of 10 min.</a:t>
            </a:r>
            <a:endParaRPr lang="zh-TW" altLang="en-US" dirty="0"/>
          </a:p>
        </p:txBody>
      </p:sp>
      <p:sp>
        <p:nvSpPr>
          <p:cNvPr id="4" name="投影片編號版面配置區 3"/>
          <p:cNvSpPr>
            <a:spLocks noGrp="1"/>
          </p:cNvSpPr>
          <p:nvPr>
            <p:ph type="sldNum" sz="quarter" idx="5"/>
          </p:nvPr>
        </p:nvSpPr>
        <p:spPr/>
        <p:txBody>
          <a:bodyPr/>
          <a:lstStyle/>
          <a:p>
            <a:fld id="{923974BF-E5CE-4E27-90D2-09EAB96BF738}" type="slidenum">
              <a:rPr lang="zh-TW" altLang="en-US" smtClean="0"/>
              <a:t>16</a:t>
            </a:fld>
            <a:endParaRPr lang="zh-TW" altLang="en-US"/>
          </a:p>
        </p:txBody>
      </p:sp>
    </p:spTree>
    <p:extLst>
      <p:ext uri="{BB962C8B-B14F-4D97-AF65-F5344CB8AC3E}">
        <p14:creationId xmlns:p14="http://schemas.microsoft.com/office/powerpoint/2010/main" val="130297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SI group shows slightly but significantly larger height of these air parcels. Therefore, the moist static energy evolution difference is mainly associated with water vapor and temperature changes.</a:t>
            </a:r>
          </a:p>
          <a:p>
            <a:r>
              <a:rPr lang="en-US" altLang="zh-TW" dirty="0"/>
              <a:t>Both the water vapor mixing ratio (</a:t>
            </a:r>
            <a:r>
              <a:rPr lang="en-US" altLang="zh-TW" dirty="0">
                <a:hlinkClick r:id="rId3"/>
              </a:rPr>
              <a:t>Fig. 14d</a:t>
            </a:r>
            <a:r>
              <a:rPr lang="en-US" altLang="zh-TW" dirty="0"/>
              <a:t>) and temperature (</a:t>
            </a:r>
            <a:r>
              <a:rPr lang="en-US" altLang="zh-TW" dirty="0">
                <a:hlinkClick r:id="rId3"/>
              </a:rPr>
              <a:t>Fig. 14e</a:t>
            </a:r>
            <a:r>
              <a:rPr lang="en-US" altLang="zh-TW" dirty="0"/>
              <a:t>) show similar evolution as the moist static energy and </a:t>
            </a:r>
            <a:r>
              <a:rPr lang="en-US" altLang="zh-TW" i="1" dirty="0" err="1"/>
              <a:t>θ</a:t>
            </a:r>
            <a:r>
              <a:rPr lang="en-US" altLang="zh-TW" i="1" baseline="-25000" dirty="0" err="1"/>
              <a:t>e</a:t>
            </a:r>
            <a:r>
              <a:rPr lang="en-US" altLang="zh-TW" dirty="0"/>
              <a:t> (</a:t>
            </a:r>
            <a:r>
              <a:rPr lang="en-US" altLang="zh-TW" dirty="0">
                <a:hlinkClick r:id="rId3"/>
              </a:rPr>
              <a:t>Figs. 14a,c</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923974BF-E5CE-4E27-90D2-09EAB96BF738}" type="slidenum">
              <a:rPr lang="zh-TW" altLang="en-US" smtClean="0"/>
              <a:t>17</a:t>
            </a:fld>
            <a:endParaRPr lang="zh-TW" altLang="en-US"/>
          </a:p>
        </p:txBody>
      </p:sp>
    </p:spTree>
    <p:extLst>
      <p:ext uri="{BB962C8B-B14F-4D97-AF65-F5344CB8AC3E}">
        <p14:creationId xmlns:p14="http://schemas.microsoft.com/office/powerpoint/2010/main" val="292852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accumulated heating is calculated only when the air parcels are located below 950 </a:t>
            </a:r>
            <a:r>
              <a:rPr lang="en-US" altLang="zh-TW" dirty="0" err="1"/>
              <a:t>hPa</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923974BF-E5CE-4E27-90D2-09EAB96BF738}" type="slidenum">
              <a:rPr lang="zh-TW" altLang="en-US" smtClean="0"/>
              <a:t>18</a:t>
            </a:fld>
            <a:endParaRPr lang="zh-TW" altLang="en-US"/>
          </a:p>
        </p:txBody>
      </p:sp>
    </p:spTree>
    <p:extLst>
      <p:ext uri="{BB962C8B-B14F-4D97-AF65-F5344CB8AC3E}">
        <p14:creationId xmlns:p14="http://schemas.microsoft.com/office/powerpoint/2010/main" val="304009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8" name="日期版面配置區 3"/>
          <p:cNvSpPr>
            <a:spLocks noGrp="1"/>
          </p:cNvSpPr>
          <p:nvPr>
            <p:ph type="dt" sz="half" idx="10"/>
          </p:nvPr>
        </p:nvSpPr>
        <p:spPr>
          <a:xfrm>
            <a:off x="457200" y="6356350"/>
            <a:ext cx="2133600" cy="365125"/>
          </a:xfrm>
        </p:spPr>
        <p:txBody>
          <a:bodyPr/>
          <a:lstStyle>
            <a:lvl1pPr>
              <a:defRPr>
                <a:solidFill>
                  <a:schemeClr val="tx1"/>
                </a:solidFill>
                <a:latin typeface="+mn-lt"/>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16410-A519-46CC-922C-DE3CE62A7051}" type="datetime1">
              <a:rPr kumimoji="0" lang="en-US" altLang="zh-TW"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Times New Roman" pitchFamily="18" charset="0"/>
              </a:rPr>
              <a:t>5/17/2022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Times New Roman" pitchFamily="18" charset="0"/>
            </a:endParaRPr>
          </a:p>
        </p:txBody>
      </p:sp>
      <p:sp>
        <p:nvSpPr>
          <p:cNvPr id="9" name="頁尾版面配置區 4"/>
          <p:cNvSpPr>
            <a:spLocks noGrp="1"/>
          </p:cNvSpPr>
          <p:nvPr>
            <p:ph type="ftr" sz="quarter" idx="11"/>
          </p:nvPr>
        </p:nvSpPr>
        <p:spPr>
          <a:xfrm>
            <a:off x="4867543" y="6356350"/>
            <a:ext cx="2895600" cy="365125"/>
          </a:xfrm>
        </p:spPr>
        <p:txBody>
          <a:bodyPr/>
          <a:lstStyle>
            <a:lvl1pPr>
              <a:defRPr>
                <a:solidFill>
                  <a:schemeClr val="tx1"/>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 name="投影片編號版面配置區 5"/>
          <p:cNvSpPr>
            <a:spLocks noGrp="1"/>
          </p:cNvSpPr>
          <p:nvPr>
            <p:ph type="sldNum" sz="quarter" idx="12"/>
          </p:nvPr>
        </p:nvSpPr>
        <p:spPr>
          <a:xfrm>
            <a:off x="10005706" y="6356350"/>
            <a:ext cx="2133600" cy="365125"/>
          </a:xfrm>
        </p:spPr>
        <p:txBody>
          <a:bodyPr/>
          <a:lstStyle>
            <a:lvl1pPr>
              <a:defRPr sz="1400">
                <a:solidFill>
                  <a:schemeClr val="tx1">
                    <a:lumMod val="75000"/>
                    <a:lumOff val="25000"/>
                  </a:schemeClr>
                </a:solidFill>
                <a:latin typeface="+mn-lt"/>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996E8-7BC1-44D1-9407-422DEE20CBA7}" type="slidenum">
              <a:rPr kumimoji="0" lang="zh-TW" altLang="en-US" sz="14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endParaRPr>
          </a:p>
        </p:txBody>
      </p:sp>
      <p:sp>
        <p:nvSpPr>
          <p:cNvPr id="15" name="手繪多邊形 14"/>
          <p:cNvSpPr/>
          <p:nvPr userDrawn="1"/>
        </p:nvSpPr>
        <p:spPr>
          <a:xfrm>
            <a:off x="2794475" y="2014718"/>
            <a:ext cx="9417467" cy="2278378"/>
          </a:xfrm>
          <a:custGeom>
            <a:avLst/>
            <a:gdLst>
              <a:gd name="connsiteX0" fmla="*/ 0 w 8316416"/>
              <a:gd name="connsiteY0" fmla="*/ 0 h 1512168"/>
              <a:gd name="connsiteX1" fmla="*/ 8316416 w 8316416"/>
              <a:gd name="connsiteY1" fmla="*/ 0 h 1512168"/>
              <a:gd name="connsiteX2" fmla="*/ 8316416 w 8316416"/>
              <a:gd name="connsiteY2" fmla="*/ 1512168 h 1512168"/>
              <a:gd name="connsiteX3" fmla="*/ 0 w 8316416"/>
              <a:gd name="connsiteY3" fmla="*/ 1512168 h 1512168"/>
              <a:gd name="connsiteX4" fmla="*/ 0 w 8316416"/>
              <a:gd name="connsiteY4" fmla="*/ 0 h 1512168"/>
              <a:gd name="connsiteX0" fmla="*/ 0 w 8316416"/>
              <a:gd name="connsiteY0" fmla="*/ 0 h 1512168"/>
              <a:gd name="connsiteX1" fmla="*/ 8316416 w 8316416"/>
              <a:gd name="connsiteY1" fmla="*/ 0 h 1512168"/>
              <a:gd name="connsiteX2" fmla="*/ 8316416 w 8316416"/>
              <a:gd name="connsiteY2" fmla="*/ 1512168 h 1512168"/>
              <a:gd name="connsiteX3" fmla="*/ 1440160 w 8316416"/>
              <a:gd name="connsiteY3" fmla="*/ 1512168 h 1512168"/>
              <a:gd name="connsiteX4" fmla="*/ 0 w 8316416"/>
              <a:gd name="connsiteY4" fmla="*/ 0 h 1512168"/>
              <a:gd name="connsiteX0" fmla="*/ 0 w 7740352"/>
              <a:gd name="connsiteY0" fmla="*/ 0 h 1512168"/>
              <a:gd name="connsiteX1" fmla="*/ 7740352 w 7740352"/>
              <a:gd name="connsiteY1" fmla="*/ 0 h 1512168"/>
              <a:gd name="connsiteX2" fmla="*/ 7740352 w 7740352"/>
              <a:gd name="connsiteY2" fmla="*/ 1512168 h 1512168"/>
              <a:gd name="connsiteX3" fmla="*/ 864096 w 7740352"/>
              <a:gd name="connsiteY3" fmla="*/ 1512168 h 1512168"/>
              <a:gd name="connsiteX4" fmla="*/ 0 w 7740352"/>
              <a:gd name="connsiteY4" fmla="*/ 0 h 1512168"/>
              <a:gd name="connsiteX0" fmla="*/ 0 w 8172400"/>
              <a:gd name="connsiteY0" fmla="*/ 0 h 1512168"/>
              <a:gd name="connsiteX1" fmla="*/ 8172400 w 8172400"/>
              <a:gd name="connsiteY1" fmla="*/ 0 h 1512168"/>
              <a:gd name="connsiteX2" fmla="*/ 8172400 w 8172400"/>
              <a:gd name="connsiteY2" fmla="*/ 1512168 h 1512168"/>
              <a:gd name="connsiteX3" fmla="*/ 1296144 w 8172400"/>
              <a:gd name="connsiteY3" fmla="*/ 1512168 h 1512168"/>
              <a:gd name="connsiteX4" fmla="*/ 0 w 8172400"/>
              <a:gd name="connsiteY4" fmla="*/ 0 h 15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400" h="1512168">
                <a:moveTo>
                  <a:pt x="0" y="0"/>
                </a:moveTo>
                <a:lnTo>
                  <a:pt x="8172400" y="0"/>
                </a:lnTo>
                <a:lnTo>
                  <a:pt x="8172400" y="1512168"/>
                </a:lnTo>
                <a:lnTo>
                  <a:pt x="1296144" y="1512168"/>
                </a:lnTo>
                <a:lnTo>
                  <a:pt x="0" y="0"/>
                </a:lnTo>
                <a:close/>
              </a:path>
            </a:pathLst>
          </a:custGeom>
          <a:gradFill>
            <a:gsLst>
              <a:gs pos="10000">
                <a:schemeClr val="bg1">
                  <a:alpha val="0"/>
                </a:schemeClr>
              </a:gs>
              <a:gs pos="45000">
                <a:schemeClr val="bg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6" name="直線接點 15"/>
          <p:cNvCxnSpPr/>
          <p:nvPr userDrawn="1"/>
        </p:nvCxnSpPr>
        <p:spPr>
          <a:xfrm>
            <a:off x="683568" y="1988840"/>
            <a:ext cx="11508432" cy="0"/>
          </a:xfrm>
          <a:prstGeom prst="line">
            <a:avLst/>
          </a:prstGeom>
          <a:ln w="25400">
            <a:solidFill>
              <a:schemeClr val="bg1"/>
            </a:solidFill>
          </a:ln>
          <a:effectLst>
            <a:outerShdw blurRad="12700" dist="12700" dir="5400000" algn="t"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userDrawn="1"/>
        </p:nvCxnSpPr>
        <p:spPr>
          <a:xfrm>
            <a:off x="2051720" y="4293096"/>
            <a:ext cx="10140280" cy="0"/>
          </a:xfrm>
          <a:prstGeom prst="line">
            <a:avLst/>
          </a:prstGeom>
          <a:ln w="25400">
            <a:solidFill>
              <a:schemeClr val="bg1"/>
            </a:solidFill>
          </a:ln>
          <a:effectLst>
            <a:outerShdw blurRad="12700" dist="12700" dir="5400000" algn="t"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18" name="標題 1"/>
          <p:cNvSpPr>
            <a:spLocks noGrp="1"/>
          </p:cNvSpPr>
          <p:nvPr>
            <p:ph type="ctrTitle"/>
          </p:nvPr>
        </p:nvSpPr>
        <p:spPr>
          <a:xfrm>
            <a:off x="3033757" y="2309188"/>
            <a:ext cx="8900205" cy="674031"/>
          </a:xfrm>
          <a:noFill/>
        </p:spPr>
        <p:txBody>
          <a:bodyPr wrap="square" rtlCol="0">
            <a:spAutoFit/>
            <a:scene3d>
              <a:camera prst="orthographicFront"/>
              <a:lightRig rig="morning" dir="t"/>
            </a:scene3d>
            <a:sp3d contourW="12700" prstMaterial="plastic">
              <a:bevelT w="88900"/>
              <a:extrusionClr>
                <a:schemeClr val="tx1"/>
              </a:extrusionClr>
              <a:contourClr>
                <a:schemeClr val="bg1"/>
              </a:contourClr>
            </a:sp3d>
          </a:bodyPr>
          <a:lstStyle>
            <a:lvl1pPr marL="0" algn="r" defTabSz="914400" rtl="0" eaLnBrk="1" latinLnBrk="0" hangingPunct="1">
              <a:defRPr lang="zh-TW" altLang="en-US" sz="4200" b="1" kern="1200" spc="50" dirty="0">
                <a:ln w="11430"/>
                <a:gradFill>
                  <a:gsLst>
                    <a:gs pos="0">
                      <a:srgbClr val="B00000"/>
                    </a:gs>
                    <a:gs pos="56000">
                      <a:srgbClr val="990000"/>
                    </a:gs>
                    <a:gs pos="100000">
                      <a:srgbClr val="6C0000"/>
                    </a:gs>
                  </a:gsLst>
                  <a:lin ang="1800000" scaled="0"/>
                </a:gradFill>
                <a:effectLst>
                  <a:outerShdw blurRad="50800" dist="38100" dir="2700000" algn="tl" rotWithShape="0">
                    <a:prstClr val="black">
                      <a:alpha val="40000"/>
                    </a:prstClr>
                  </a:outerShdw>
                </a:effectLst>
                <a:latin typeface="微軟正黑體" pitchFamily="34" charset="-120"/>
                <a:ea typeface="微軟正黑體" pitchFamily="34" charset="-120"/>
                <a:cs typeface="+mn-cs"/>
              </a:defRPr>
            </a:lvl1pPr>
          </a:lstStyle>
          <a:p>
            <a:r>
              <a:rPr lang="zh-TW" altLang="en-US" dirty="0"/>
              <a:t>按一下以編輯母片標題樣式</a:t>
            </a:r>
          </a:p>
        </p:txBody>
      </p:sp>
      <p:sp>
        <p:nvSpPr>
          <p:cNvPr id="19" name="副標題 2"/>
          <p:cNvSpPr>
            <a:spLocks noGrp="1"/>
          </p:cNvSpPr>
          <p:nvPr>
            <p:ph type="subTitle" idx="1"/>
          </p:nvPr>
        </p:nvSpPr>
        <p:spPr>
          <a:xfrm>
            <a:off x="4680853" y="3501008"/>
            <a:ext cx="7329581" cy="438582"/>
          </a:xfrm>
          <a:noFill/>
        </p:spPr>
        <p:txBody>
          <a:bodyPr wrap="square" rtlCol="0">
            <a:spAutoFit/>
            <a:scene3d>
              <a:camera prst="orthographicFront"/>
              <a:lightRig rig="morning" dir="t"/>
            </a:scene3d>
            <a:sp3d contourW="6350" prstMaterial="plastic">
              <a:bevelT w="63500" h="38100"/>
              <a:contourClr>
                <a:schemeClr val="tx1"/>
              </a:contourClr>
            </a:sp3d>
          </a:bodyPr>
          <a:lstStyle>
            <a:lvl1pPr marL="0" indent="0" algn="r" defTabSz="914400" rtl="0" eaLnBrk="1" latinLnBrk="0" hangingPunct="1">
              <a:buNone/>
              <a:defRPr lang="zh-TW" altLang="en-US" sz="2500" b="1" kern="1200" dirty="0">
                <a:gradFill>
                  <a:gsLst>
                    <a:gs pos="0">
                      <a:schemeClr val="tx1"/>
                    </a:gs>
                    <a:gs pos="56000">
                      <a:schemeClr val="tx1">
                        <a:lumMod val="75000"/>
                        <a:lumOff val="25000"/>
                      </a:schemeClr>
                    </a:gs>
                    <a:gs pos="100000">
                      <a:schemeClr val="tx1">
                        <a:lumMod val="85000"/>
                        <a:lumOff val="15000"/>
                      </a:schemeClr>
                    </a:gs>
                  </a:gsLst>
                  <a:lin ang="1800000" scaled="0"/>
                </a:gradFill>
                <a:latin typeface="微軟正黑體" pitchFamily="34" charset="-120"/>
                <a:ea typeface="微軟正黑體" pitchFamily="34" charset="-12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11" name="文字版面配置區 10">
            <a:extLst>
              <a:ext uri="{FF2B5EF4-FFF2-40B4-BE49-F238E27FC236}">
                <a16:creationId xmlns:a16="http://schemas.microsoft.com/office/drawing/2014/main" id="{1CEF23FF-8038-40CF-A509-7E6A82215AF5}"/>
              </a:ext>
            </a:extLst>
          </p:cNvPr>
          <p:cNvSpPr>
            <a:spLocks noGrp="1"/>
          </p:cNvSpPr>
          <p:nvPr>
            <p:ph type="body" sz="quarter" idx="16" hasCustomPrompt="1"/>
          </p:nvPr>
        </p:nvSpPr>
        <p:spPr>
          <a:xfrm>
            <a:off x="5937476" y="4731652"/>
            <a:ext cx="3651334" cy="914400"/>
          </a:xfrm>
        </p:spPr>
        <p:txBody>
          <a:bodyPr/>
          <a:lstStyle>
            <a:lvl1pPr marL="265113" indent="-265113">
              <a:buFontTx/>
              <a:buChar char="-"/>
              <a:defRPr lang="en-US" altLang="zh-TW" sz="2800" b="1" kern="1200" spc="50" dirty="0" smtClean="0">
                <a:ln w="11430"/>
                <a:solidFill>
                  <a:srgbClr val="0A2E4E"/>
                </a:solidFill>
                <a:effectLst>
                  <a:outerShdw blurRad="50800" dist="381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編輯母片文字樣式</a:t>
            </a:r>
            <a:endParaRPr lang="en-US" altLang="zh-TW" dirty="0"/>
          </a:p>
          <a:p>
            <a:pPr lvl="0"/>
            <a:endParaRPr lang="zh-TW" altLang="en-US" dirty="0"/>
          </a:p>
        </p:txBody>
      </p:sp>
      <p:sp>
        <p:nvSpPr>
          <p:cNvPr id="22" name="文字版面配置區 21">
            <a:extLst>
              <a:ext uri="{FF2B5EF4-FFF2-40B4-BE49-F238E27FC236}">
                <a16:creationId xmlns:a16="http://schemas.microsoft.com/office/drawing/2014/main" id="{362CBEDC-84BC-4EA3-AFCA-340D26E2F6F9}"/>
              </a:ext>
            </a:extLst>
          </p:cNvPr>
          <p:cNvSpPr>
            <a:spLocks noGrp="1"/>
          </p:cNvSpPr>
          <p:nvPr>
            <p:ph type="body" sz="quarter" idx="18"/>
          </p:nvPr>
        </p:nvSpPr>
        <p:spPr>
          <a:xfrm>
            <a:off x="8359101" y="4390022"/>
            <a:ext cx="3651333" cy="341629"/>
          </a:xfrm>
        </p:spPr>
        <p:txBody>
          <a:bodyPr anchor="ctr">
            <a:normAutofit/>
            <a:scene3d>
              <a:camera prst="orthographicFront"/>
              <a:lightRig rig="morning" dir="t"/>
            </a:scene3d>
            <a:sp3d contourW="6350" prstMaterial="plastic">
              <a:bevelT w="63500" h="38100"/>
            </a:sp3d>
          </a:bodyPr>
          <a:lstStyle>
            <a:lvl1pPr marL="0" indent="0" algn="r">
              <a:buNone/>
              <a:defRPr lang="zh-TW" altLang="en-US" sz="1800" b="1" kern="1200" dirty="0" smtClean="0">
                <a:solidFill>
                  <a:schemeClr val="tx1">
                    <a:lumMod val="50000"/>
                    <a:lumOff val="50000"/>
                  </a:schemeClr>
                </a:solidFill>
                <a:latin typeface="微軟正黑體" pitchFamily="34" charset="-120"/>
                <a:ea typeface="微軟正黑體" pitchFamily="34" charset="-120"/>
                <a:cs typeface="+mn-cs"/>
              </a:defRPr>
            </a:lvl1pPr>
          </a:lstStyle>
          <a:p>
            <a:pPr lvl="0"/>
            <a:r>
              <a:rPr lang="zh-TW" altLang="en-US" dirty="0"/>
              <a:t>編輯母片文字樣式</a:t>
            </a:r>
          </a:p>
        </p:txBody>
      </p:sp>
    </p:spTree>
    <p:extLst>
      <p:ext uri="{BB962C8B-B14F-4D97-AF65-F5344CB8AC3E}">
        <p14:creationId xmlns:p14="http://schemas.microsoft.com/office/powerpoint/2010/main" val="239122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0C9195-18B2-4070-A21B-CF8C72741E8F}" type="datetime1">
              <a:rPr lang="en-US" altLang="zh-TW" smtClean="0"/>
              <a:t>5/17/2022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80632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A0FB413C-B47F-46C2-9C0B-B4760068FC02}" type="datetime1">
              <a:rPr lang="en-US" altLang="zh-TW" smtClean="0"/>
              <a:t>5/17/2022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61464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978BE30-F87D-4FD6-8998-56DCCF76DF13}" type="datetime1">
              <a:rPr lang="en-US" altLang="zh-TW" smtClean="0"/>
              <a:t>5/17/2022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87932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10F7D8F-D02D-4C59-8119-BC2A43625B50}" type="datetime1">
              <a:rPr lang="en-US" altLang="zh-TW" smtClean="0"/>
              <a:t>5/17/2022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878912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F0E206A-71D5-4B54-B2F9-1ED4EDF2F280}" type="datetime1">
              <a:rPr lang="en-US" altLang="zh-TW" smtClean="0"/>
              <a:t>5/17/2022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970696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AB5819C-FC29-4890-93EF-E8827DEC5FBF}" type="datetime1">
              <a:rPr lang="en-US" altLang="zh-TW" smtClean="0"/>
              <a:t>5/17/2022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91726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DAF41785-411B-4325-A153-8B7049E1618C}" type="datetime1">
              <a:rPr lang="en-US" altLang="zh-TW" smtClean="0"/>
              <a:t>5/17/2022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00389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0ED3BC-8F08-4F30-A6FB-BF591E18CBC8}" type="datetime1">
              <a:rPr lang="en-US" altLang="zh-TW" smtClean="0"/>
              <a:t>5/17/2022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781350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95D1A5D-6BBD-4BD3-8BBF-FD3CEFCE64A1}" type="datetime1">
              <a:rPr lang="en-US" altLang="zh-TW" smtClean="0"/>
              <a:t>5/17/2022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65098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4A7240B-D0D5-4AFB-B1DC-B6F3266E3171}" type="datetime1">
              <a:rPr lang="en-US" altLang="zh-TW" smtClean="0"/>
              <a:t>5/17/2022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52410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空白">
    <p:bg>
      <p:bgRef idx="1001">
        <a:schemeClr val="bg1"/>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vert="horz" lIns="91440" tIns="45720" rIns="91440" bIns="45720" rtlCol="0" anchor="ctr"/>
          <a:lstStyle>
            <a:lvl1pPr>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F55D9B-D6F5-49BD-B9D3-E7B07C1E5A72}"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5/17/2022</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3" name="頁尾版面配置區 2"/>
          <p:cNvSpPr>
            <a:spLocks noGrp="1"/>
          </p:cNvSpPr>
          <p:nvPr>
            <p:ph type="ftr" sz="quarter" idx="11"/>
          </p:nvPr>
        </p:nvSpPr>
        <p:spPr/>
        <p:txBody>
          <a:bodyPr vert="horz" lIns="91440" tIns="45720" rIns="91440" bIns="45720" rtlCol="0" anchor="ctr"/>
          <a:lstStyle>
            <a:lvl1pPr>
              <a:defRPr lang="zh-TW" altLang="en-US">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2"/>
          </p:nvPr>
        </p:nvSpPr>
        <p:spPr>
          <a:xfrm>
            <a:off x="9334500" y="6356350"/>
            <a:ext cx="2743200" cy="365125"/>
          </a:xfrm>
        </p:spPr>
        <p:txBody>
          <a:bodyPr vert="horz" lIns="91440" tIns="45720" rIns="91440" bIns="45720" rtlCol="0" anchor="ctr"/>
          <a:lstStyle>
            <a:lvl1pPr>
              <a:defRPr lang="zh-TW" altLang="en-US"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940515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lgn="l">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894532-622D-4667-B1D9-60B0F5BBD6FA}"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5/17/2022</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lvl1pPr>
              <a:defRPr>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文字版面配置區 4"/>
          <p:cNvSpPr>
            <a:spLocks noGrp="1"/>
          </p:cNvSpPr>
          <p:nvPr>
            <p:ph type="body" sz="quarter" idx="12"/>
          </p:nvPr>
        </p:nvSpPr>
        <p:spPr>
          <a:xfrm>
            <a:off x="3581400" y="2941590"/>
            <a:ext cx="8458298" cy="576667"/>
          </a:xfrm>
        </p:spPr>
        <p:txBody>
          <a:bodyPr anchor="ctr" anchorCtr="0">
            <a:noAutofit/>
          </a:bodyPr>
          <a:lstStyle>
            <a:lvl1pPr marL="0" indent="0">
              <a:buNone/>
              <a:defRPr sz="3600">
                <a:solidFill>
                  <a:schemeClr val="bg1"/>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8" name="文字版面配置區 7"/>
          <p:cNvSpPr>
            <a:spLocks noGrp="1"/>
          </p:cNvSpPr>
          <p:nvPr>
            <p:ph type="body" sz="quarter" idx="13"/>
          </p:nvPr>
        </p:nvSpPr>
        <p:spPr>
          <a:xfrm>
            <a:off x="3581400" y="3505200"/>
            <a:ext cx="8458298" cy="427839"/>
          </a:xfrm>
        </p:spPr>
        <p:txBody>
          <a:bodyPr>
            <a:noAutofit/>
          </a:bodyPr>
          <a:lstStyle>
            <a:lvl1pPr marL="0" indent="0">
              <a:buNone/>
              <a:defRPr sz="2800">
                <a:solidFill>
                  <a:schemeClr val="accent1">
                    <a:lumMod val="20000"/>
                    <a:lumOff val="80000"/>
                  </a:schemeClr>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9" name="橢圓 8"/>
          <p:cNvSpPr/>
          <p:nvPr userDrawn="1"/>
        </p:nvSpPr>
        <p:spPr>
          <a:xfrm>
            <a:off x="11528688" y="6450620"/>
            <a:ext cx="576999" cy="327417"/>
          </a:xfrm>
          <a:prstGeom prst="ellipse">
            <a:avLst/>
          </a:prstGeom>
          <a:solidFill>
            <a:schemeClr val="bg1"/>
          </a:solidFill>
          <a:ln>
            <a:noFill/>
          </a:ln>
          <a:effectLst>
            <a:innerShdw blurRad="63500" dist="50800" dir="12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投影片編號版面配置區 3"/>
          <p:cNvSpPr txBox="1">
            <a:spLocks/>
          </p:cNvSpPr>
          <p:nvPr userDrawn="1"/>
        </p:nvSpPr>
        <p:spPr>
          <a:xfrm>
            <a:off x="11632382" y="6431766"/>
            <a:ext cx="407316"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dirty="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25389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lgn="l">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A10821-C006-4C68-96FE-CEB8A70753A0}"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5/17/2022</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lvl1pPr>
              <a:defRPr>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文字版面配置區 4"/>
          <p:cNvSpPr>
            <a:spLocks noGrp="1"/>
          </p:cNvSpPr>
          <p:nvPr>
            <p:ph type="body" sz="quarter" idx="12"/>
          </p:nvPr>
        </p:nvSpPr>
        <p:spPr>
          <a:xfrm>
            <a:off x="1583326" y="28932"/>
            <a:ext cx="9342340" cy="546100"/>
          </a:xfrm>
        </p:spPr>
        <p:txBody>
          <a:bodyPr anchor="ctr" anchorCtr="0"/>
          <a:lstStyle>
            <a:lvl1pPr marL="0" indent="0">
              <a:buNone/>
              <a:defRPr>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8" name="文字版面配置區 7"/>
          <p:cNvSpPr>
            <a:spLocks noGrp="1"/>
          </p:cNvSpPr>
          <p:nvPr>
            <p:ph type="body" sz="quarter" idx="13"/>
          </p:nvPr>
        </p:nvSpPr>
        <p:spPr>
          <a:xfrm>
            <a:off x="1583326" y="584653"/>
            <a:ext cx="9342340" cy="405161"/>
          </a:xfrm>
        </p:spPr>
        <p:txBody>
          <a:bodyPr>
            <a:normAutofit/>
          </a:bodyPr>
          <a:lstStyle>
            <a:lvl1pPr marL="0" indent="0">
              <a:buNone/>
              <a:defRPr sz="2400">
                <a:solidFill>
                  <a:schemeClr val="accent5">
                    <a:lumMod val="75000"/>
                  </a:schemeClr>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9" name="橢圓 8"/>
          <p:cNvSpPr/>
          <p:nvPr userDrawn="1"/>
        </p:nvSpPr>
        <p:spPr>
          <a:xfrm>
            <a:off x="11528688" y="6450620"/>
            <a:ext cx="576999" cy="327417"/>
          </a:xfrm>
          <a:prstGeom prst="ellipse">
            <a:avLst/>
          </a:prstGeom>
          <a:solidFill>
            <a:schemeClr val="bg1"/>
          </a:solidFill>
          <a:ln>
            <a:noFill/>
          </a:ln>
          <a:effectLst>
            <a:innerShdw blurRad="63500" dist="50800" dir="12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投影片編號版面配置區 3"/>
          <p:cNvSpPr txBox="1">
            <a:spLocks/>
          </p:cNvSpPr>
          <p:nvPr userDrawn="1"/>
        </p:nvSpPr>
        <p:spPr>
          <a:xfrm>
            <a:off x="11632382" y="6431766"/>
            <a:ext cx="407316"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dirty="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503609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lgn="l">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0EECFA-6E93-4377-A682-605C1603D4EE}"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5/17/2022</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lvl1pPr>
              <a:defRPr>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文字版面配置區 4"/>
          <p:cNvSpPr>
            <a:spLocks noGrp="1"/>
          </p:cNvSpPr>
          <p:nvPr>
            <p:ph type="body" sz="quarter" idx="12"/>
          </p:nvPr>
        </p:nvSpPr>
        <p:spPr>
          <a:xfrm>
            <a:off x="1583326" y="28932"/>
            <a:ext cx="9342340" cy="546100"/>
          </a:xfrm>
        </p:spPr>
        <p:txBody>
          <a:bodyPr anchor="ctr" anchorCtr="0"/>
          <a:lstStyle>
            <a:lvl1pPr marL="0" indent="0">
              <a:buNone/>
              <a:defRPr>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8" name="文字版面配置區 7"/>
          <p:cNvSpPr>
            <a:spLocks noGrp="1"/>
          </p:cNvSpPr>
          <p:nvPr>
            <p:ph type="body" sz="quarter" idx="13"/>
          </p:nvPr>
        </p:nvSpPr>
        <p:spPr>
          <a:xfrm>
            <a:off x="1583326" y="584653"/>
            <a:ext cx="9342340" cy="405161"/>
          </a:xfrm>
        </p:spPr>
        <p:txBody>
          <a:bodyPr>
            <a:normAutofit/>
          </a:bodyPr>
          <a:lstStyle>
            <a:lvl1pPr marL="0" indent="0">
              <a:buNone/>
              <a:defRPr sz="2400">
                <a:solidFill>
                  <a:schemeClr val="accent5">
                    <a:lumMod val="75000"/>
                  </a:schemeClr>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9" name="橢圓 8"/>
          <p:cNvSpPr/>
          <p:nvPr userDrawn="1"/>
        </p:nvSpPr>
        <p:spPr>
          <a:xfrm>
            <a:off x="11557263" y="6450620"/>
            <a:ext cx="576999" cy="327417"/>
          </a:xfrm>
          <a:prstGeom prst="ellipse">
            <a:avLst/>
          </a:prstGeom>
          <a:solidFill>
            <a:schemeClr val="bg1"/>
          </a:solidFill>
          <a:ln>
            <a:noFill/>
          </a:ln>
          <a:effectLst>
            <a:innerShdw blurRad="63500" dist="50800" dir="12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投影片編號版面配置區 3"/>
          <p:cNvSpPr txBox="1">
            <a:spLocks/>
          </p:cNvSpPr>
          <p:nvPr userDrawn="1"/>
        </p:nvSpPr>
        <p:spPr>
          <a:xfrm>
            <a:off x="11660957" y="6431766"/>
            <a:ext cx="407316"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dirty="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7" name="文字版面配置區 6"/>
          <p:cNvSpPr>
            <a:spLocks noGrp="1"/>
          </p:cNvSpPr>
          <p:nvPr>
            <p:ph type="body" sz="quarter" idx="14"/>
          </p:nvPr>
        </p:nvSpPr>
        <p:spPr>
          <a:xfrm>
            <a:off x="517508" y="1084083"/>
            <a:ext cx="11369691" cy="5272268"/>
          </a:xfrm>
        </p:spPr>
        <p:txBody>
          <a:bodyPr/>
          <a:lstStyle>
            <a:lvl1pPr marL="228600" indent="-228600">
              <a:buSzPct val="70000"/>
              <a:buFontTx/>
              <a:buBlip>
                <a:blip r:embed="rId2"/>
              </a:buBlip>
              <a:defRPr sz="2400">
                <a:latin typeface="+mn-lt"/>
                <a:ea typeface="微軟正黑體" panose="020B0604030504040204" pitchFamily="34" charset="-120"/>
              </a:defRPr>
            </a:lvl1pPr>
            <a:lvl2pPr marL="447675" indent="-266700">
              <a:buSzPct val="80000"/>
              <a:buFontTx/>
              <a:buBlip>
                <a:blip r:embed="rId3"/>
              </a:buBlip>
              <a:defRPr sz="2000">
                <a:latin typeface="微軟正黑體" panose="020B0604030504040204" pitchFamily="34" charset="-120"/>
                <a:ea typeface="微軟正黑體" panose="020B0604030504040204" pitchFamily="34" charset="-120"/>
              </a:defRPr>
            </a:lvl2pPr>
            <a:lvl3pPr marL="631825" indent="-188913">
              <a:buSzPct val="75000"/>
              <a:buFontTx/>
              <a:buBlip>
                <a:blip r:embed="rId4"/>
              </a:buBlip>
              <a:defRPr sz="1800">
                <a:latin typeface="微軟正黑體" panose="020B0604030504040204" pitchFamily="34" charset="-120"/>
                <a:ea typeface="微軟正黑體" panose="020B0604030504040204" pitchFamily="34" charset="-120"/>
              </a:defRPr>
            </a:lvl3pPr>
            <a:lvl4pPr marL="811213" indent="-179388">
              <a:buSzPct val="70000"/>
              <a:buFontTx/>
              <a:buBlip>
                <a:blip r:embed="rId5"/>
              </a:buBlip>
              <a:defRPr>
                <a:latin typeface="微軟正黑體" panose="020B0604030504040204" pitchFamily="34" charset="-120"/>
                <a:ea typeface="微軟正黑體" panose="020B0604030504040204" pitchFamily="34" charset="-120"/>
              </a:defRPr>
            </a:lvl4pPr>
            <a:lvl5pPr marL="990600" indent="-179388">
              <a:buSzPct val="75000"/>
              <a:buFontTx/>
              <a:buBlip>
                <a:blip r:embed="rId6"/>
              </a:buBlip>
              <a:defRPr sz="1600">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194490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ED221E-7334-44EA-BF9F-8DB659E3E29E}"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5/17/2022</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vert="horz" lIns="91440" tIns="45720" rIns="91440" bIns="45720" rtlCol="0" anchor="ctr"/>
          <a:lstStyle>
            <a:lvl1pPr>
              <a:defRPr lang="zh-TW" altLang="en-US">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投影片編號版面配置區 4"/>
          <p:cNvSpPr>
            <a:spLocks noGrp="1"/>
          </p:cNvSpPr>
          <p:nvPr>
            <p:ph type="sldNum" sz="quarter" idx="12"/>
          </p:nvPr>
        </p:nvSpPr>
        <p:spPr>
          <a:xfrm>
            <a:off x="11740244" y="6356350"/>
            <a:ext cx="389164" cy="365125"/>
          </a:xfrm>
        </p:spPr>
        <p:txBody>
          <a:bodyPr vert="horz" lIns="91440" tIns="45720" rIns="91440" bIns="45720" rtlCol="0" anchor="ctr"/>
          <a:lstStyle>
            <a:lvl1pPr>
              <a:defRPr lang="zh-TW" altLang="en-US" smtClean="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7" name="文字版面配置區 6"/>
          <p:cNvSpPr>
            <a:spLocks noGrp="1"/>
          </p:cNvSpPr>
          <p:nvPr>
            <p:ph type="body" sz="quarter" idx="13"/>
          </p:nvPr>
        </p:nvSpPr>
        <p:spPr>
          <a:xfrm>
            <a:off x="7219950" y="1028700"/>
            <a:ext cx="3800475" cy="1628775"/>
          </a:xfrm>
        </p:spPr>
        <p:txBody>
          <a:bodyPr>
            <a:normAutofit/>
          </a:bodyPr>
          <a:lstStyle>
            <a:lvl1pPr marL="0" indent="0" algn="ctr">
              <a:buFontTx/>
              <a:buNone/>
              <a:defRPr sz="5000">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Tree>
    <p:extLst>
      <p:ext uri="{BB962C8B-B14F-4D97-AF65-F5344CB8AC3E}">
        <p14:creationId xmlns:p14="http://schemas.microsoft.com/office/powerpoint/2010/main" val="43404151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空白">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1234976" y="6356351"/>
            <a:ext cx="2844800" cy="365125"/>
          </a:xfrm>
        </p:spPr>
        <p:txBody>
          <a:bodyPr/>
          <a:lstStyle>
            <a:lvl1pPr algn="r">
              <a:defRPr>
                <a:solidFill>
                  <a:schemeClr val="bg1">
                    <a:lumMod val="85000"/>
                  </a:schemeClr>
                </a:solidFill>
              </a:defRPr>
            </a:lvl1pPr>
          </a:lstStyle>
          <a:p>
            <a:fld id="{98443809-A29A-4BC2-B837-A2122E8C6A8D}" type="datetime1">
              <a:rPr lang="en-US" altLang="zh-TW" smtClean="0"/>
              <a:t>5/17/2022</a:t>
            </a:fld>
            <a:endParaRPr lang="zh-TW" altLang="en-US" dirty="0"/>
          </a:p>
        </p:txBody>
      </p:sp>
      <p:sp>
        <p:nvSpPr>
          <p:cNvPr id="3" name="頁尾版面配置區 2"/>
          <p:cNvSpPr>
            <a:spLocks noGrp="1"/>
          </p:cNvSpPr>
          <p:nvPr>
            <p:ph type="ftr" sz="quarter" idx="11"/>
          </p:nvPr>
        </p:nvSpPr>
        <p:spPr/>
        <p:txBody>
          <a:bodyPr/>
          <a:lstStyle>
            <a:lvl1pPr>
              <a:defRPr>
                <a:solidFill>
                  <a:schemeClr val="bg1">
                    <a:lumMod val="85000"/>
                  </a:schemeClr>
                </a:solidFill>
              </a:defRPr>
            </a:lvl1pPr>
          </a:lstStyle>
          <a:p>
            <a:endParaRPr lang="zh-TW" altLang="en-US" dirty="0"/>
          </a:p>
        </p:txBody>
      </p:sp>
      <p:sp>
        <p:nvSpPr>
          <p:cNvPr id="4" name="投影片編號版面配置區 3"/>
          <p:cNvSpPr>
            <a:spLocks noGrp="1"/>
          </p:cNvSpPr>
          <p:nvPr>
            <p:ph type="sldNum" sz="quarter" idx="12"/>
          </p:nvPr>
        </p:nvSpPr>
        <p:spPr>
          <a:xfrm>
            <a:off x="10981659" y="6433392"/>
            <a:ext cx="864096" cy="365125"/>
          </a:xfrm>
        </p:spPr>
        <p:txBody>
          <a:bodyPr/>
          <a:lstStyle>
            <a:lvl1pPr algn="ctr">
              <a:defRPr>
                <a:solidFill>
                  <a:schemeClr val="tx1">
                    <a:lumMod val="75000"/>
                    <a:lumOff val="25000"/>
                  </a:schemeClr>
                </a:solidFill>
              </a:defRPr>
            </a:lvl1pPr>
          </a:lstStyle>
          <a:p>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zh-TW" altLang="en-US" dirty="0"/>
          </a:p>
        </p:txBody>
      </p:sp>
      <p:sp>
        <p:nvSpPr>
          <p:cNvPr id="33" name="標題 1"/>
          <p:cNvSpPr>
            <a:spLocks noGrp="1"/>
          </p:cNvSpPr>
          <p:nvPr>
            <p:ph type="title"/>
          </p:nvPr>
        </p:nvSpPr>
        <p:spPr>
          <a:xfrm>
            <a:off x="623392" y="8164"/>
            <a:ext cx="10358267" cy="620688"/>
          </a:xfrm>
        </p:spPr>
        <p:txBody>
          <a:bodyPr>
            <a:normAutofit/>
            <a:scene3d>
              <a:camera prst="orthographicFront"/>
              <a:lightRig rig="chilly" dir="t"/>
            </a:scene3d>
            <a:sp3d extrusionH="6350" contourW="6350" prstMaterial="plastic">
              <a:bevelT w="6350" h="12700"/>
            </a:sp3d>
          </a:bodyPr>
          <a:lstStyle>
            <a:lvl1pPr algn="l">
              <a:defRPr sz="320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defRPr>
            </a:lvl1pPr>
          </a:lstStyle>
          <a:p>
            <a:r>
              <a:rPr lang="zh-TW" altLang="en-US" dirty="0"/>
              <a:t>按一下以編輯母片標題樣式</a:t>
            </a:r>
          </a:p>
        </p:txBody>
      </p:sp>
      <p:sp>
        <p:nvSpPr>
          <p:cNvPr id="34" name="文字版面配置區 48"/>
          <p:cNvSpPr>
            <a:spLocks noGrp="1"/>
          </p:cNvSpPr>
          <p:nvPr>
            <p:ph type="body" sz="quarter" idx="13"/>
          </p:nvPr>
        </p:nvSpPr>
        <p:spPr>
          <a:xfrm>
            <a:off x="623392" y="638978"/>
            <a:ext cx="7967133" cy="424732"/>
          </a:xfrm>
        </p:spPr>
        <p:txBody>
          <a:bodyPr vert="horz" lIns="91440" tIns="45720" rIns="91440" bIns="45720" rtlCol="0" anchor="ctr" anchorCtr="0">
            <a:spAutoFit/>
          </a:bodyPr>
          <a:lstStyle>
            <a:lvl1pPr marL="0" indent="0" algn="l" defTabSz="914400" rtl="0" eaLnBrk="1" latinLnBrk="0" hangingPunct="1">
              <a:spcBef>
                <a:spcPct val="20000"/>
              </a:spcBef>
              <a:buFont typeface="Arial" pitchFamily="34" charset="0"/>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按一下以編輯母片文字樣式</a:t>
            </a:r>
          </a:p>
        </p:txBody>
      </p:sp>
    </p:spTree>
    <p:extLst>
      <p:ext uri="{BB962C8B-B14F-4D97-AF65-F5344CB8AC3E}">
        <p14:creationId xmlns:p14="http://schemas.microsoft.com/office/powerpoint/2010/main" val="291122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標題及物件">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24000" y="7200"/>
            <a:ext cx="10358400" cy="619200"/>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b="0" kern="1200">
                <a:ln w="6350">
                  <a:noFill/>
                </a:ln>
                <a:solidFill>
                  <a:schemeClr val="bg1"/>
                </a:solidFill>
                <a:effectLst/>
                <a:latin typeface="微軟正黑體" pitchFamily="34" charset="-120"/>
                <a:ea typeface="微軟正黑體"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a:xfrm>
            <a:off x="623392" y="1196752"/>
            <a:ext cx="10972800" cy="4680520"/>
          </a:xfrm>
        </p:spPr>
        <p:txBody>
          <a:bodyPr/>
          <a:lstStyle>
            <a:lvl1pPr marL="266700" indent="-266700" algn="l">
              <a:buSzPct val="110000"/>
              <a:buFontTx/>
              <a:buBlip>
                <a:blip r:embed="rId2"/>
              </a:buBlip>
              <a:defRPr sz="2400" b="1">
                <a:latin typeface="Calibri" panose="020F0502020204030204" pitchFamily="34" charset="0"/>
                <a:ea typeface="微軟正黑體" pitchFamily="34" charset="-120"/>
                <a:cs typeface="Times New Roman" pitchFamily="18" charset="0"/>
              </a:defRPr>
            </a:lvl1pPr>
            <a:lvl2pPr marL="622300" indent="-266700" algn="l">
              <a:buSzPct val="150000"/>
              <a:buFontTx/>
              <a:buBlip>
                <a:blip r:embed="rId3"/>
              </a:buBlip>
              <a:defRPr sz="2000">
                <a:latin typeface="Calibri" panose="020F0502020204030204" pitchFamily="34" charset="0"/>
                <a:ea typeface="微軟正黑體" pitchFamily="34" charset="-120"/>
                <a:cs typeface="Times New Roman" pitchFamily="18" charset="0"/>
              </a:defRPr>
            </a:lvl2pPr>
            <a:lvl3pPr marL="1079500" indent="-355600" algn="l">
              <a:buSzPct val="180000"/>
              <a:buFontTx/>
              <a:buBlip>
                <a:blip r:embed="rId4"/>
              </a:buBlip>
              <a:defRPr sz="1600">
                <a:latin typeface="Calibri" panose="020F0502020204030204" pitchFamily="34" charset="0"/>
                <a:ea typeface="+mj-ea"/>
                <a:cs typeface="Times New Roman" pitchFamily="18" charset="0"/>
              </a:defRPr>
            </a:lvl3pPr>
            <a:lvl4pPr marL="1435100" indent="-266700" algn="l">
              <a:buSzPct val="150000"/>
              <a:buFontTx/>
              <a:buBlip>
                <a:blip r:embed="rId5"/>
              </a:buBlip>
              <a:defRPr sz="1600">
                <a:latin typeface="Calibri" panose="020F0502020204030204" pitchFamily="34" charset="0"/>
                <a:ea typeface="+mj-ea"/>
                <a:cs typeface="Times New Roman" pitchFamily="18" charset="0"/>
              </a:defRPr>
            </a:lvl4pPr>
            <a:lvl5pPr marL="1790700" indent="-177800" algn="l">
              <a:buFontTx/>
              <a:buBlip>
                <a:blip r:embed="rId6"/>
              </a:buBlip>
              <a:defRPr sz="1600">
                <a:latin typeface="Calibri" panose="020F0502020204030204" pitchFamily="34" charset="0"/>
                <a:ea typeface="+mj-ea"/>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1234976" y="6356351"/>
            <a:ext cx="2844800" cy="365125"/>
          </a:xfrm>
        </p:spPr>
        <p:txBody>
          <a:bodyPr vert="horz" lIns="91440" tIns="45720" rIns="91440" bIns="45720" rtlCol="0" anchor="ctr"/>
          <a:lstStyle>
            <a:lvl1pPr marL="0" algn="r" defTabSz="914400" rtl="0" eaLnBrk="1" latinLnBrk="0" hangingPunct="1">
              <a:defRPr lang="zh-TW" altLang="en-US" sz="1200" kern="1200" smtClean="0">
                <a:solidFill>
                  <a:schemeClr val="bg1">
                    <a:lumMod val="85000"/>
                  </a:schemeClr>
                </a:solidFill>
                <a:latin typeface="+mn-lt"/>
                <a:ea typeface="+mn-ea"/>
                <a:cs typeface="+mn-cs"/>
              </a:defRPr>
            </a:lvl1pPr>
          </a:lstStyle>
          <a:p>
            <a:fld id="{A5F8708C-5E81-4586-B2D7-07A8E4F23372}" type="datetime1">
              <a:rPr lang="en-US" altLang="zh-TW" smtClean="0"/>
              <a:t>5/17/2022</a:t>
            </a:fld>
            <a:endParaRPr lang="en-US" altLang="zh-TW"/>
          </a:p>
        </p:txBody>
      </p:sp>
      <p:sp>
        <p:nvSpPr>
          <p:cNvPr id="5" name="頁尾版面配置區 4"/>
          <p:cNvSpPr>
            <a:spLocks noGrp="1"/>
          </p:cNvSpPr>
          <p:nvPr>
            <p:ph type="ftr" sz="quarter" idx="11"/>
          </p:nvPr>
        </p:nvSpPr>
        <p:spPr/>
        <p:txBody>
          <a:bodyPr vert="horz" lIns="91440" tIns="45720" rIns="91440" bIns="45720" rtlCol="0" anchor="ctr"/>
          <a:lstStyle>
            <a:lvl1pPr marL="0" algn="ctr" defTabSz="914400" rtl="0" eaLnBrk="1" latinLnBrk="0" hangingPunct="1">
              <a:defRPr lang="zh-TW" altLang="en-US" sz="1200" kern="1200" dirty="0">
                <a:solidFill>
                  <a:schemeClr val="bg1">
                    <a:lumMod val="85000"/>
                  </a:schemeClr>
                </a:solidFill>
                <a:latin typeface="+mn-lt"/>
                <a:ea typeface="+mn-ea"/>
                <a:cs typeface="+mn-cs"/>
              </a:defRPr>
            </a:lvl1pPr>
          </a:lstStyle>
          <a:p>
            <a:endParaRPr lang="zh-TW" altLang="en-US"/>
          </a:p>
        </p:txBody>
      </p:sp>
      <p:sp>
        <p:nvSpPr>
          <p:cNvPr id="6" name="投影片編號版面配置區 5"/>
          <p:cNvSpPr>
            <a:spLocks noGrp="1"/>
          </p:cNvSpPr>
          <p:nvPr>
            <p:ph type="sldNum" sz="quarter" idx="12"/>
          </p:nvPr>
        </p:nvSpPr>
        <p:spPr/>
        <p:txBody>
          <a:bodyPr/>
          <a:lstStyle/>
          <a:p>
            <a:fld id="{B0C996E8-7BC1-44D1-9407-422DEE20CBA7}" type="slidenum">
              <a:rPr lang="zh-TW" altLang="en-US" smtClean="0"/>
              <a:pPr/>
              <a:t>‹#›</a:t>
            </a:fld>
            <a:endParaRPr lang="zh-TW" altLang="en-US"/>
          </a:p>
        </p:txBody>
      </p:sp>
      <p:sp>
        <p:nvSpPr>
          <p:cNvPr id="8" name="文字版面配置區 48"/>
          <p:cNvSpPr>
            <a:spLocks noGrp="1"/>
          </p:cNvSpPr>
          <p:nvPr>
            <p:ph type="body" sz="quarter" idx="13"/>
          </p:nvPr>
        </p:nvSpPr>
        <p:spPr>
          <a:xfrm>
            <a:off x="623392" y="638978"/>
            <a:ext cx="7967133" cy="424732"/>
          </a:xfrm>
        </p:spPr>
        <p:txBody>
          <a:bodyPr vert="horz" lIns="91440" tIns="45720" rIns="91440" bIns="45720" rtlCol="0" anchor="ctr" anchorCtr="0">
            <a:spAutoFit/>
          </a:bodyPr>
          <a:lstStyle>
            <a:lvl1pPr marL="0" indent="0" algn="l" defTabSz="914400" rtl="0" eaLnBrk="1" latinLnBrk="0" hangingPunct="1">
              <a:spcBef>
                <a:spcPct val="20000"/>
              </a:spcBef>
              <a:buFont typeface="Arial" pitchFamily="34" charset="0"/>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按一下以編輯母片文字樣式</a:t>
            </a:r>
          </a:p>
        </p:txBody>
      </p:sp>
    </p:spTree>
    <p:extLst>
      <p:ext uri="{BB962C8B-B14F-4D97-AF65-F5344CB8AC3E}">
        <p14:creationId xmlns:p14="http://schemas.microsoft.com/office/powerpoint/2010/main" val="24159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326CB3E-06D1-411D-B9B8-2178E2F8DF1C}" type="datetime1">
              <a:rPr lang="en-US" altLang="zh-TW" smtClean="0"/>
              <a:t>5/17/2022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61966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0C9C8-8E1E-4823-A571-BEE78B98F2D5}"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t>5/17/2022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21498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394B6-D409-4FFF-989B-5B21A55430F3}" type="datetime1">
              <a:rPr lang="en-US" altLang="zh-TW" smtClean="0"/>
              <a:t>5/17/2022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6333657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journals.ametsoc.org/configurable/content/journals$002fatsc$002f78$002f9$002fJAS-D-20-0360.1.xml?t:ac=journals%24002fatsc%24002f78%24002f9%24002fJAS-D-20-0360.1.xml#fig1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journals.ametsoc.org/view/journals/atsc/78/9/JAS-D-20-0360.1.xml#bib30" TargetMode="External"/><Relationship Id="rId2" Type="http://schemas.openxmlformats.org/officeDocument/2006/relationships/hyperlink" Target="https://journals.ametsoc.org/view/journals/atsc/78/9/JAS-D-20-0360.1.xml#bib25" TargetMode="External"/><Relationship Id="rId1" Type="http://schemas.openxmlformats.org/officeDocument/2006/relationships/slideLayout" Target="../slideLayouts/slideLayout5.xml"/><Relationship Id="rId6" Type="http://schemas.openxmlformats.org/officeDocument/2006/relationships/hyperlink" Target="https://journals.ametsoc.org/view/journals/atsc/78/9/JAS-D-20-0360.1.xml#bib32" TargetMode="External"/><Relationship Id="rId5" Type="http://schemas.openxmlformats.org/officeDocument/2006/relationships/hyperlink" Target="https://journals.ametsoc.org/view/journals/atsc/78/9/JAS-D-20-0360.1.xml#bib29" TargetMode="External"/><Relationship Id="rId4" Type="http://schemas.openxmlformats.org/officeDocument/2006/relationships/hyperlink" Target="https://journals.ametsoc.org/view/journals/atsc/78/9/JAS-D-20-0360.1.xml#bib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journals.ametsoc.org/configurable/content/journals$002fatsc$002f78$002f9$002fJAS-D-20-0360.1.xml?t:ac=journals$002fatsc$002f78$002f9$002fJAS-D-20-0360.1.xml#bib40" TargetMode="External"/><Relationship Id="rId13" Type="http://schemas.openxmlformats.org/officeDocument/2006/relationships/hyperlink" Target="https://journals.ametsoc.org/configurable/content/journals$002fatsc$002f78$002f9$002fJAS-D-20-0360.1.xml?t:ac=journals$002fatsc$002f78$002f9$002fJAS-D-20-0360.1.xml#bib46" TargetMode="External"/><Relationship Id="rId3" Type="http://schemas.openxmlformats.org/officeDocument/2006/relationships/hyperlink" Target="https://journals.ametsoc.org/configurable/content/journals$002fatsc$002f78$002f9$002fJAS-D-20-0360.1.xml?t:ac=journals$002fatsc$002f78$002f9$002fJAS-D-20-0360.1.xml#bib59" TargetMode="External"/><Relationship Id="rId7" Type="http://schemas.openxmlformats.org/officeDocument/2006/relationships/hyperlink" Target="https://journals.ametsoc.org/configurable/content/journals$002fatsc$002f78$002f9$002fJAS-D-20-0360.1.xml?t:ac=journals$002fatsc$002f78$002f9$002fJAS-D-20-0360.1.xml#bib41" TargetMode="External"/><Relationship Id="rId12" Type="http://schemas.openxmlformats.org/officeDocument/2006/relationships/hyperlink" Target="https://journals.ametsoc.org/configurable/content/journals$002fatsc$002f78$002f9$002fJAS-D-20-0360.1.xml?t:ac=journals$002fatsc$002f78$002f9$002fJAS-D-20-0360.1.xml#bib32" TargetMode="External"/><Relationship Id="rId2" Type="http://schemas.openxmlformats.org/officeDocument/2006/relationships/hyperlink" Target="https://journals.ametsoc.org/configurable/content/journals$002fatsc$002f78$002f9$002fJAS-D-20-0360.1.xml?t:ac=journals$002fatsc$002f78$002f9$002fJAS-D-20-0360.1.xml#bib2" TargetMode="External"/><Relationship Id="rId1" Type="http://schemas.openxmlformats.org/officeDocument/2006/relationships/slideLayout" Target="../slideLayouts/slideLayout5.xml"/><Relationship Id="rId6" Type="http://schemas.openxmlformats.org/officeDocument/2006/relationships/hyperlink" Target="https://journals.ametsoc.org/configurable/content/journals$002fatsc$002f78$002f9$002fJAS-D-20-0360.1.xml?t:ac=journals$002fatsc$002f78$002f9$002fJAS-D-20-0360.1.xml#bib50" TargetMode="External"/><Relationship Id="rId11" Type="http://schemas.openxmlformats.org/officeDocument/2006/relationships/hyperlink" Target="https://journals.ametsoc.org/configurable/content/journals$002fatsc$002f78$002f9$002fJAS-D-20-0360.1.xml?t:ac=journals$002fatsc$002f78$002f9$002fJAS-D-20-0360.1.xml#bib29" TargetMode="External"/><Relationship Id="rId5" Type="http://schemas.openxmlformats.org/officeDocument/2006/relationships/hyperlink" Target="https://journals.ametsoc.org/configurable/content/journals$002fatsc$002f78$002f9$002fJAS-D-20-0360.1.xml?t:ac=journals$002fatsc$002f78$002f9$002fJAS-D-20-0360.1.xml#bib25" TargetMode="External"/><Relationship Id="rId10" Type="http://schemas.openxmlformats.org/officeDocument/2006/relationships/hyperlink" Target="https://journals.ametsoc.org/configurable/content/journals$002fatsc$002f78$002f9$002fJAS-D-20-0360.1.xml?t:ac=journals$002fatsc$002f78$002f9$002fJAS-D-20-0360.1.xml#bib31" TargetMode="External"/><Relationship Id="rId4" Type="http://schemas.openxmlformats.org/officeDocument/2006/relationships/hyperlink" Target="https://journals.ametsoc.org/configurable/content/journals$002fatsc$002f78$002f9$002fJAS-D-20-0360.1.xml?t:ac=journals$002fatsc$002f78$002f9$002fJAS-D-20-0360.1.xml#bib15" TargetMode="External"/><Relationship Id="rId9" Type="http://schemas.openxmlformats.org/officeDocument/2006/relationships/hyperlink" Target="https://journals.ametsoc.org/configurable/content/journals$002fatsc$002f78$002f9$002fJAS-D-20-0360.1.xml?t:ac=journals$002fatsc$002f78$002f9$002fJAS-D-20-0360.1.xml#bib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journals.ametsoc.org/view/journals/atsc/78/9/JAS-D-20-0360.1.xml#bib37" TargetMode="External"/><Relationship Id="rId2" Type="http://schemas.openxmlformats.org/officeDocument/2006/relationships/hyperlink" Target="https://journals.ametsoc.org/view/journals/atsc/78/9/JAS-D-20-0360.1.xml#bib39" TargetMode="External"/><Relationship Id="rId1" Type="http://schemas.openxmlformats.org/officeDocument/2006/relationships/slideLayout" Target="../slideLayouts/slideLayout5.xml"/><Relationship Id="rId4" Type="http://schemas.openxmlformats.org/officeDocument/2006/relationships/hyperlink" Target="https://journals.ametsoc.org/view/journals/atsc/78/9/JAS-D-20-0360.1.xml#bib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journals.ametsoc.org/view/journals/atsc/78/9/JAS-D-20-0360.1.xml#bib28" TargetMode="External"/><Relationship Id="rId2" Type="http://schemas.openxmlformats.org/officeDocument/2006/relationships/hyperlink" Target="https://journals.ametsoc.org/view/journals/atsc/78/9/JAS-D-20-0360.1.xml#bib22" TargetMode="External"/><Relationship Id="rId1" Type="http://schemas.openxmlformats.org/officeDocument/2006/relationships/slideLayout" Target="../slideLayouts/slideLayout5.xml"/><Relationship Id="rId6" Type="http://schemas.openxmlformats.org/officeDocument/2006/relationships/hyperlink" Target="https://journals.ametsoc.org/view/journals/atsc/78/9/JAS-D-20-0360.1.xml#bib24" TargetMode="External"/><Relationship Id="rId5" Type="http://schemas.openxmlformats.org/officeDocument/2006/relationships/hyperlink" Target="https://journals.ametsoc.org/view/journals/atsc/78/9/JAS-D-20-0360.1.xml#bib23" TargetMode="External"/><Relationship Id="rId4" Type="http://schemas.openxmlformats.org/officeDocument/2006/relationships/hyperlink" Target="https://journals.ametsoc.org/view/journals/atsc/78/9/JAS-D-20-0360.1.xml#bib11"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journals.ametsoc.org/view/journals/atsc/78/9/JAS-D-20-0360.1.xml#bib48"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5210F2-AD09-4AEC-ABC7-AEAD992F172A}"/>
              </a:ext>
            </a:extLst>
          </p:cNvPr>
          <p:cNvSpPr>
            <a:spLocks noGrp="1"/>
          </p:cNvSpPr>
          <p:nvPr>
            <p:ph type="ctrTitle"/>
          </p:nvPr>
        </p:nvSpPr>
        <p:spPr>
          <a:xfrm>
            <a:off x="737119" y="2212238"/>
            <a:ext cx="11196844" cy="867930"/>
          </a:xfrm>
        </p:spPr>
        <p:txBody>
          <a:bodyPr/>
          <a:lstStyle/>
          <a:p>
            <a:r>
              <a:rPr lang="en-US" altLang="zh-TW" sz="2800" dirty="0"/>
              <a:t>The Role of Low-Level Flow Direction on Tropical Cyclone Intensity Changes in a Moderate-Sheared Environment</a:t>
            </a:r>
          </a:p>
        </p:txBody>
      </p:sp>
      <p:sp>
        <p:nvSpPr>
          <p:cNvPr id="3" name="副標題 2">
            <a:extLst>
              <a:ext uri="{FF2B5EF4-FFF2-40B4-BE49-F238E27FC236}">
                <a16:creationId xmlns:a16="http://schemas.microsoft.com/office/drawing/2014/main" id="{FBD20148-607C-41F8-9065-A1602384C925}"/>
              </a:ext>
            </a:extLst>
          </p:cNvPr>
          <p:cNvSpPr>
            <a:spLocks noGrp="1"/>
          </p:cNvSpPr>
          <p:nvPr>
            <p:ph type="subTitle" idx="1"/>
          </p:nvPr>
        </p:nvSpPr>
        <p:spPr>
          <a:xfrm>
            <a:off x="4680853" y="4574035"/>
            <a:ext cx="7329581" cy="438582"/>
          </a:xfrm>
        </p:spPr>
        <p:txBody>
          <a:bodyPr/>
          <a:lstStyle/>
          <a:p>
            <a:r>
              <a:rPr lang="en-US" altLang="en-US" dirty="0">
                <a:gradFill>
                  <a:gsLst>
                    <a:gs pos="0">
                      <a:prstClr val="black"/>
                    </a:gs>
                    <a:gs pos="56000">
                      <a:prstClr val="black">
                        <a:lumMod val="75000"/>
                        <a:lumOff val="25000"/>
                      </a:prstClr>
                    </a:gs>
                    <a:gs pos="100000">
                      <a:prstClr val="black">
                        <a:lumMod val="85000"/>
                        <a:lumOff val="15000"/>
                      </a:prstClr>
                    </a:gs>
                  </a:gsLst>
                  <a:lin ang="1800000" scaled="0"/>
                </a:gradFill>
              </a:rPr>
              <a:t>Wei-Ting Fang</a:t>
            </a:r>
            <a:endParaRPr lang="zh-TW" altLang="en-US" dirty="0"/>
          </a:p>
        </p:txBody>
      </p:sp>
      <p:sp>
        <p:nvSpPr>
          <p:cNvPr id="5" name="文字版面配置區 4">
            <a:extLst>
              <a:ext uri="{FF2B5EF4-FFF2-40B4-BE49-F238E27FC236}">
                <a16:creationId xmlns:a16="http://schemas.microsoft.com/office/drawing/2014/main" id="{9E8F9121-0521-42B1-8728-BC162E278A39}"/>
              </a:ext>
            </a:extLst>
          </p:cNvPr>
          <p:cNvSpPr>
            <a:spLocks noGrp="1"/>
          </p:cNvSpPr>
          <p:nvPr>
            <p:ph type="body" sz="quarter" idx="18"/>
          </p:nvPr>
        </p:nvSpPr>
        <p:spPr>
          <a:xfrm>
            <a:off x="8359101" y="5248440"/>
            <a:ext cx="3651333" cy="341629"/>
          </a:xfrm>
        </p:spPr>
        <p:txBody>
          <a:bodyPr/>
          <a:lstStyle/>
          <a:p>
            <a:r>
              <a:rPr lang="en-US" altLang="zh-TW" dirty="0"/>
              <a:t>2022.05.17 @</a:t>
            </a:r>
            <a:r>
              <a:rPr lang="en-US" altLang="zh-TW" dirty="0" err="1"/>
              <a:t>CPLab</a:t>
            </a:r>
            <a:endParaRPr lang="zh-TW" altLang="en-US" dirty="0"/>
          </a:p>
        </p:txBody>
      </p:sp>
      <p:sp>
        <p:nvSpPr>
          <p:cNvPr id="6" name="投影片編號版面配置區 5">
            <a:extLst>
              <a:ext uri="{FF2B5EF4-FFF2-40B4-BE49-F238E27FC236}">
                <a16:creationId xmlns:a16="http://schemas.microsoft.com/office/drawing/2014/main" id="{4CE740B3-FD95-491F-BFC6-9847A5AA6747}"/>
              </a:ext>
            </a:extLst>
          </p:cNvPr>
          <p:cNvSpPr>
            <a:spLocks noGrp="1"/>
          </p:cNvSpPr>
          <p:nvPr>
            <p:ph type="sldNum" sz="quarter" idx="12"/>
          </p:nvPr>
        </p:nvSpPr>
        <p:spPr>
          <a:xfrm>
            <a:off x="10005706"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996E8-7BC1-44D1-9407-422DEE20CBA7}" type="slidenum">
              <a:rPr kumimoji="0" lang="zh-TW" altLang="en-US" sz="14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endParaRPr>
          </a:p>
        </p:txBody>
      </p:sp>
      <p:sp>
        <p:nvSpPr>
          <p:cNvPr id="7" name="文字方塊 6">
            <a:extLst>
              <a:ext uri="{FF2B5EF4-FFF2-40B4-BE49-F238E27FC236}">
                <a16:creationId xmlns:a16="http://schemas.microsoft.com/office/drawing/2014/main" id="{D568E23E-5ABD-43D9-83AF-D705D6DC0B22}"/>
              </a:ext>
            </a:extLst>
          </p:cNvPr>
          <p:cNvSpPr txBox="1"/>
          <p:nvPr/>
        </p:nvSpPr>
        <p:spPr>
          <a:xfrm>
            <a:off x="4889067" y="837292"/>
            <a:ext cx="2413866" cy="954107"/>
          </a:xfrm>
          <a:prstGeom prst="rect">
            <a:avLst/>
          </a:prstGeom>
          <a:noFill/>
        </p:spPr>
        <p:txBody>
          <a:bodyPr wrap="none" rtlCol="0">
            <a:spAutoFit/>
          </a:bodyPr>
          <a:lstStyle/>
          <a:p>
            <a:r>
              <a:rPr lang="en-US" altLang="zh-TW" sz="3200" b="1" dirty="0"/>
              <a:t>Paper review</a:t>
            </a:r>
          </a:p>
          <a:p>
            <a:pPr algn="ctr"/>
            <a:r>
              <a:rPr lang="en-US" altLang="zh-TW" sz="2400" dirty="0"/>
              <a:t>mainly refer to</a:t>
            </a:r>
            <a:endParaRPr lang="zh-TW" altLang="en-US" sz="2400" dirty="0"/>
          </a:p>
        </p:txBody>
      </p:sp>
      <p:sp>
        <p:nvSpPr>
          <p:cNvPr id="8" name="副標題 2">
            <a:extLst>
              <a:ext uri="{FF2B5EF4-FFF2-40B4-BE49-F238E27FC236}">
                <a16:creationId xmlns:a16="http://schemas.microsoft.com/office/drawing/2014/main" id="{6E21A3FB-F3D0-4211-B69E-A1256DFB13B1}"/>
              </a:ext>
            </a:extLst>
          </p:cNvPr>
          <p:cNvSpPr txBox="1">
            <a:spLocks/>
          </p:cNvSpPr>
          <p:nvPr/>
        </p:nvSpPr>
        <p:spPr>
          <a:xfrm>
            <a:off x="4157099" y="3537624"/>
            <a:ext cx="7776864" cy="369332"/>
          </a:xfrm>
          <a:prstGeom prst="rect">
            <a:avLst/>
          </a:prstGeom>
          <a:noFill/>
        </p:spPr>
        <p:txBody>
          <a:bodyPr vert="horz" wrap="square" lIns="91440" tIns="45720" rIns="91440" bIns="45720" rtlCol="0">
            <a:spAutoFit/>
            <a:scene3d>
              <a:camera prst="orthographicFront"/>
              <a:lightRig rig="morning" dir="t"/>
            </a:scene3d>
            <a:sp3d contourW="6350" prstMaterial="plastic">
              <a:bevelT w="63500" h="38100"/>
              <a:contourClr>
                <a:schemeClr val="tx1"/>
              </a:contourClr>
            </a:sp3d>
          </a:bodyPr>
          <a:lstStyle>
            <a:lvl1pPr marL="0" indent="0" algn="r" defTabSz="914400" rtl="0" eaLnBrk="1" latinLnBrk="0" hangingPunct="1">
              <a:spcBef>
                <a:spcPct val="20000"/>
              </a:spcBef>
              <a:buFont typeface="Arial" pitchFamily="34" charset="0"/>
              <a:buNone/>
              <a:defRPr lang="zh-TW" altLang="en-US" sz="2500" b="1" kern="1200" dirty="0">
                <a:gradFill>
                  <a:gsLst>
                    <a:gs pos="0">
                      <a:schemeClr val="tx1"/>
                    </a:gs>
                    <a:gs pos="56000">
                      <a:schemeClr val="tx1">
                        <a:lumMod val="75000"/>
                        <a:lumOff val="25000"/>
                      </a:schemeClr>
                    </a:gs>
                    <a:gs pos="100000">
                      <a:schemeClr val="tx1">
                        <a:lumMod val="85000"/>
                        <a:lumOff val="15000"/>
                      </a:schemeClr>
                    </a:gs>
                  </a:gsLst>
                  <a:lin ang="1800000" scaled="0"/>
                </a:gradFill>
                <a:latin typeface="微軟正黑體" pitchFamily="34" charset="-120"/>
                <a:ea typeface="微軟正黑體" pitchFamily="34" charset="-120"/>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TW" sz="1800" dirty="0"/>
              <a:t>Tsung-Yung Lee, Chun-</a:t>
            </a:r>
            <a:r>
              <a:rPr lang="en-US" altLang="zh-TW" sz="1800" dirty="0" err="1"/>
              <a:t>Chieh</a:t>
            </a:r>
            <a:r>
              <a:rPr lang="en-US" altLang="zh-TW" sz="1800" dirty="0"/>
              <a:t> Wu, and </a:t>
            </a:r>
            <a:r>
              <a:rPr lang="en-US" altLang="zh-TW" sz="1800" dirty="0" err="1"/>
              <a:t>Rosimar</a:t>
            </a:r>
            <a:r>
              <a:rPr lang="en-US" altLang="zh-TW" sz="1800" dirty="0"/>
              <a:t> Rios-Berrios</a:t>
            </a:r>
            <a:endParaRPr lang="en-US" sz="1800" dirty="0"/>
          </a:p>
        </p:txBody>
      </p:sp>
      <p:sp>
        <p:nvSpPr>
          <p:cNvPr id="9" name="文字方塊 8">
            <a:extLst>
              <a:ext uri="{FF2B5EF4-FFF2-40B4-BE49-F238E27FC236}">
                <a16:creationId xmlns:a16="http://schemas.microsoft.com/office/drawing/2014/main" id="{02D70E71-A090-4B71-8CC3-6C93B2FDBEC4}"/>
              </a:ext>
            </a:extLst>
          </p:cNvPr>
          <p:cNvSpPr txBox="1"/>
          <p:nvPr/>
        </p:nvSpPr>
        <p:spPr>
          <a:xfrm>
            <a:off x="141645" y="5738693"/>
            <a:ext cx="8928992" cy="800219"/>
          </a:xfrm>
          <a:prstGeom prst="rect">
            <a:avLst/>
          </a:prstGeom>
          <a:noFill/>
        </p:spPr>
        <p:txBody>
          <a:bodyPr wrap="square" rtlCol="0">
            <a:spAutoFit/>
          </a:bodyPr>
          <a:lstStyle/>
          <a:p>
            <a:r>
              <a:rPr lang="en-US" altLang="zh-TW" dirty="0">
                <a:solidFill>
                  <a:schemeClr val="bg1"/>
                </a:solidFill>
              </a:rPr>
              <a:t>Other references: </a:t>
            </a:r>
          </a:p>
          <a:p>
            <a:r>
              <a:rPr lang="en-US" altLang="zh-TW" sz="1400" dirty="0">
                <a:solidFill>
                  <a:schemeClr val="bg1"/>
                </a:solidFill>
              </a:rPr>
              <a:t>Lin, K. J., S. C. Yang, and S. S. Chen, 2018: Reducing TC position uncertainty in an ensemble data assimilation and </a:t>
            </a:r>
            <a:r>
              <a:rPr lang="en-US" altLang="zh-TW" sz="1400" dirty="0" err="1">
                <a:solidFill>
                  <a:schemeClr val="bg1"/>
                </a:solidFill>
              </a:rPr>
              <a:t>rediction</a:t>
            </a:r>
            <a:r>
              <a:rPr lang="en-US" altLang="zh-TW" sz="1400" dirty="0">
                <a:solidFill>
                  <a:schemeClr val="bg1"/>
                </a:solidFill>
              </a:rPr>
              <a:t> system: A case study of Typhoon </a:t>
            </a:r>
            <a:r>
              <a:rPr lang="en-US" altLang="zh-TW" sz="1400" dirty="0" err="1">
                <a:solidFill>
                  <a:schemeClr val="bg1"/>
                </a:solidFill>
              </a:rPr>
              <a:t>Fanapi</a:t>
            </a:r>
            <a:r>
              <a:rPr lang="en-US" altLang="zh-TW" sz="1400" dirty="0">
                <a:solidFill>
                  <a:schemeClr val="bg1"/>
                </a:solidFill>
              </a:rPr>
              <a:t> (2010). </a:t>
            </a:r>
            <a:r>
              <a:rPr lang="en-US" altLang="zh-TW" sz="1400" i="1" dirty="0" err="1">
                <a:solidFill>
                  <a:schemeClr val="bg1"/>
                </a:solidFill>
              </a:rPr>
              <a:t>Wea</a:t>
            </a:r>
            <a:r>
              <a:rPr lang="en-US" altLang="zh-TW" sz="1400" i="1" dirty="0">
                <a:solidFill>
                  <a:schemeClr val="bg1"/>
                </a:solidFill>
              </a:rPr>
              <a:t>. Forecasting</a:t>
            </a:r>
            <a:r>
              <a:rPr lang="en-US" altLang="zh-TW" sz="1400" dirty="0">
                <a:solidFill>
                  <a:schemeClr val="bg1"/>
                </a:solidFill>
              </a:rPr>
              <a:t>, </a:t>
            </a:r>
            <a:r>
              <a:rPr lang="en-US" altLang="zh-TW" sz="1400" b="1" dirty="0">
                <a:solidFill>
                  <a:schemeClr val="bg1"/>
                </a:solidFill>
              </a:rPr>
              <a:t>33</a:t>
            </a:r>
            <a:r>
              <a:rPr lang="en-US" altLang="zh-TW" sz="1400" dirty="0">
                <a:solidFill>
                  <a:schemeClr val="bg1"/>
                </a:solidFill>
              </a:rPr>
              <a:t>, 561–582.</a:t>
            </a:r>
          </a:p>
        </p:txBody>
      </p:sp>
    </p:spTree>
    <p:extLst>
      <p:ext uri="{BB962C8B-B14F-4D97-AF65-F5344CB8AC3E}">
        <p14:creationId xmlns:p14="http://schemas.microsoft.com/office/powerpoint/2010/main" val="321621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Axisymmetric structure</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pic>
        <p:nvPicPr>
          <p:cNvPr id="5" name="圖片 4"/>
          <p:cNvPicPr>
            <a:picLocks noChangeAspect="1"/>
          </p:cNvPicPr>
          <p:nvPr/>
        </p:nvPicPr>
        <p:blipFill>
          <a:blip r:embed="rId2"/>
          <a:stretch>
            <a:fillRect/>
          </a:stretch>
        </p:blipFill>
        <p:spPr>
          <a:xfrm>
            <a:off x="8468228" y="36552"/>
            <a:ext cx="3685672" cy="824508"/>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86" y="787233"/>
            <a:ext cx="6966314" cy="589384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7482840" y="973003"/>
            <a:ext cx="2670475" cy="369332"/>
          </a:xfrm>
          <a:prstGeom prst="rect">
            <a:avLst/>
          </a:prstGeom>
        </p:spPr>
        <p:txBody>
          <a:bodyPr wrap="none">
            <a:spAutoFit/>
          </a:bodyPr>
          <a:lstStyle/>
          <a:p>
            <a:r>
              <a:rPr lang="en-US" altLang="zh-TW" dirty="0"/>
              <a:t>500-hPa potential vorticity</a:t>
            </a:r>
            <a:endParaRPr lang="zh-TW" altLang="en-US" dirty="0"/>
          </a:p>
        </p:txBody>
      </p:sp>
      <p:sp>
        <p:nvSpPr>
          <p:cNvPr id="8" name="矩形 7"/>
          <p:cNvSpPr/>
          <p:nvPr/>
        </p:nvSpPr>
        <p:spPr>
          <a:xfrm>
            <a:off x="7482840" y="1369727"/>
            <a:ext cx="4810932" cy="369332"/>
          </a:xfrm>
          <a:prstGeom prst="rect">
            <a:avLst/>
          </a:prstGeom>
        </p:spPr>
        <p:txBody>
          <a:bodyPr wrap="none">
            <a:spAutoFit/>
          </a:bodyPr>
          <a:lstStyle/>
          <a:p>
            <a:r>
              <a:rPr lang="en-US" altLang="zh-TW" dirty="0"/>
              <a:t>300–500-hPa perturbation potential temperature</a:t>
            </a:r>
            <a:endParaRPr lang="zh-TW" altLang="en-US" dirty="0"/>
          </a:p>
        </p:txBody>
      </p:sp>
      <p:sp>
        <p:nvSpPr>
          <p:cNvPr id="9" name="矩形 8"/>
          <p:cNvSpPr/>
          <p:nvPr/>
        </p:nvSpPr>
        <p:spPr>
          <a:xfrm>
            <a:off x="7412522" y="2321696"/>
            <a:ext cx="4741378" cy="923330"/>
          </a:xfrm>
          <a:prstGeom prst="rect">
            <a:avLst/>
          </a:prstGeom>
        </p:spPr>
        <p:txBody>
          <a:bodyPr wrap="square">
            <a:spAutoFit/>
          </a:bodyPr>
          <a:lstStyle/>
          <a:p>
            <a:r>
              <a:rPr lang="en-US" altLang="zh-TW" dirty="0" err="1"/>
              <a:t>Diabatic</a:t>
            </a:r>
            <a:r>
              <a:rPr lang="en-US" altLang="zh-TW" dirty="0"/>
              <a:t> heating rate (dotted line) averaged between 100 and 925 </a:t>
            </a:r>
            <a:r>
              <a:rPr lang="en-US" altLang="zh-TW" dirty="0" err="1"/>
              <a:t>hPa</a:t>
            </a:r>
            <a:r>
              <a:rPr lang="en-US" altLang="zh-TW" dirty="0"/>
              <a:t> within 15–30-km radius</a:t>
            </a:r>
            <a:endParaRPr lang="zh-TW" altLang="en-US" dirty="0"/>
          </a:p>
        </p:txBody>
      </p:sp>
      <p:sp>
        <p:nvSpPr>
          <p:cNvPr id="10" name="矩形 9"/>
          <p:cNvSpPr/>
          <p:nvPr/>
        </p:nvSpPr>
        <p:spPr>
          <a:xfrm>
            <a:off x="7482840" y="4639885"/>
            <a:ext cx="4419600" cy="646331"/>
          </a:xfrm>
          <a:prstGeom prst="rect">
            <a:avLst/>
          </a:prstGeom>
        </p:spPr>
        <p:txBody>
          <a:bodyPr wrap="square">
            <a:spAutoFit/>
          </a:bodyPr>
          <a:lstStyle/>
          <a:p>
            <a:r>
              <a:rPr lang="en-US" altLang="zh-TW" dirty="0"/>
              <a:t>Averaged </a:t>
            </a:r>
            <a:r>
              <a:rPr lang="en-US" altLang="zh-TW" dirty="0" err="1"/>
              <a:t>diabatic</a:t>
            </a:r>
            <a:r>
              <a:rPr lang="en-US" altLang="zh-TW" dirty="0"/>
              <a:t> heating rate between 100 and 925 </a:t>
            </a:r>
            <a:r>
              <a:rPr lang="en-US" altLang="zh-TW" dirty="0" err="1"/>
              <a:t>hPa</a:t>
            </a:r>
            <a:r>
              <a:rPr lang="en-US" altLang="zh-TW" dirty="0"/>
              <a:t> within 15–30-km radius</a:t>
            </a:r>
            <a:endParaRPr lang="zh-TW" altLang="en-US" dirty="0"/>
          </a:p>
        </p:txBody>
      </p:sp>
      <p:sp>
        <p:nvSpPr>
          <p:cNvPr id="4" name="矩形 3">
            <a:extLst>
              <a:ext uri="{FF2B5EF4-FFF2-40B4-BE49-F238E27FC236}">
                <a16:creationId xmlns:a16="http://schemas.microsoft.com/office/drawing/2014/main" id="{9C7FCB89-6B9A-4E37-9E7D-3E62F1D5BCC5}"/>
              </a:ext>
            </a:extLst>
          </p:cNvPr>
          <p:cNvSpPr/>
          <p:nvPr/>
        </p:nvSpPr>
        <p:spPr>
          <a:xfrm>
            <a:off x="2908570" y="861060"/>
            <a:ext cx="1517515" cy="530627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971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Asymmetric structure</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1415"/>
          <a:stretch/>
        </p:blipFill>
        <p:spPr bwMode="auto">
          <a:xfrm>
            <a:off x="335280" y="1676400"/>
            <a:ext cx="5439387" cy="41224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920"/>
          <a:stretch/>
        </p:blipFill>
        <p:spPr bwMode="auto">
          <a:xfrm>
            <a:off x="6254496" y="1676400"/>
            <a:ext cx="5439387" cy="416437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638300" y="1048435"/>
            <a:ext cx="363474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TW" sz="2000" dirty="0"/>
              <a:t>500–850-hPa tilt magnitude (km) of the potential vorticity centroid</a:t>
            </a:r>
            <a:endParaRPr lang="zh-TW" altLang="en-US" dirty="0"/>
          </a:p>
        </p:txBody>
      </p:sp>
      <p:sp>
        <p:nvSpPr>
          <p:cNvPr id="9" name="矩形 8"/>
          <p:cNvSpPr/>
          <p:nvPr/>
        </p:nvSpPr>
        <p:spPr>
          <a:xfrm>
            <a:off x="7559040" y="1048435"/>
            <a:ext cx="363474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TW" sz="2000" dirty="0"/>
              <a:t>500–850-hPa tilt angle (°)</a:t>
            </a:r>
            <a:r>
              <a:rPr lang="zh-TW" altLang="en-US" sz="2000" dirty="0"/>
              <a:t> </a:t>
            </a:r>
            <a:r>
              <a:rPr lang="en-US" altLang="zh-TW" sz="2000" dirty="0"/>
              <a:t>of the potential vorticity centroid</a:t>
            </a:r>
            <a:endParaRPr lang="zh-TW" altLang="en-US" dirty="0"/>
          </a:p>
        </p:txBody>
      </p:sp>
    </p:spTree>
    <p:extLst>
      <p:ext uri="{BB962C8B-B14F-4D97-AF65-F5344CB8AC3E}">
        <p14:creationId xmlns:p14="http://schemas.microsoft.com/office/powerpoint/2010/main" val="330835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Eyewall development</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29" r="27294" b="61219"/>
          <a:stretch/>
        </p:blipFill>
        <p:spPr bwMode="auto">
          <a:xfrm>
            <a:off x="1" y="1313231"/>
            <a:ext cx="4108166" cy="4874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48" t="39410" r="27533" b="22267"/>
          <a:stretch/>
        </p:blipFill>
        <p:spPr bwMode="auto">
          <a:xfrm>
            <a:off x="4076700" y="1374191"/>
            <a:ext cx="4083647" cy="4813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64" t="77923" r="27413" b="2673"/>
          <a:stretch/>
        </p:blipFill>
        <p:spPr bwMode="auto">
          <a:xfrm>
            <a:off x="8178701" y="1343384"/>
            <a:ext cx="3995766" cy="2405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997" t="34038" b="31791"/>
          <a:stretch/>
        </p:blipFill>
        <p:spPr bwMode="auto">
          <a:xfrm>
            <a:off x="8692586" y="3878579"/>
            <a:ext cx="931474" cy="2886123"/>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3E72F927-43A7-41E9-A8EE-4D4B22C1CFAD}"/>
              </a:ext>
            </a:extLst>
          </p:cNvPr>
          <p:cNvSpPr txBox="1"/>
          <p:nvPr/>
        </p:nvSpPr>
        <p:spPr>
          <a:xfrm>
            <a:off x="821553" y="1131558"/>
            <a:ext cx="372218"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FI</a:t>
            </a:r>
            <a:endParaRPr lang="zh-TW" altLang="en-US" dirty="0" err="1">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19CA4EFF-139D-45C1-BA52-896E75CD7250}"/>
              </a:ext>
            </a:extLst>
          </p:cNvPr>
          <p:cNvSpPr txBox="1"/>
          <p:nvPr/>
        </p:nvSpPr>
        <p:spPr>
          <a:xfrm>
            <a:off x="3035729" y="1111711"/>
            <a:ext cx="381836"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SI</a:t>
            </a:r>
            <a:endParaRPr lang="zh-TW" altLang="en-US" dirty="0" err="1">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9816C7A7-CF46-4F65-801D-EAB4E5ADB7EE}"/>
              </a:ext>
            </a:extLst>
          </p:cNvPr>
          <p:cNvSpPr txBox="1"/>
          <p:nvPr/>
        </p:nvSpPr>
        <p:spPr>
          <a:xfrm>
            <a:off x="4914285" y="1131558"/>
            <a:ext cx="372218"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FI</a:t>
            </a:r>
            <a:endParaRPr lang="zh-TW" altLang="en-US" dirty="0" err="1">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71F74EF4-4847-4632-9086-11E69934A33F}"/>
              </a:ext>
            </a:extLst>
          </p:cNvPr>
          <p:cNvSpPr txBox="1"/>
          <p:nvPr/>
        </p:nvSpPr>
        <p:spPr>
          <a:xfrm>
            <a:off x="7128461" y="1111711"/>
            <a:ext cx="381836"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SI</a:t>
            </a:r>
            <a:endParaRPr lang="zh-TW" altLang="en-US" dirty="0" err="1">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F7D5BE25-1447-412B-B3D5-142000BF96BB}"/>
              </a:ext>
            </a:extLst>
          </p:cNvPr>
          <p:cNvSpPr txBox="1"/>
          <p:nvPr/>
        </p:nvSpPr>
        <p:spPr>
          <a:xfrm>
            <a:off x="8965353" y="1131558"/>
            <a:ext cx="372218"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FI</a:t>
            </a:r>
            <a:endParaRPr lang="zh-TW" altLang="en-US" dirty="0" err="1">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56CA9A50-4C35-48B2-B654-A3D29052C11A}"/>
              </a:ext>
            </a:extLst>
          </p:cNvPr>
          <p:cNvSpPr txBox="1"/>
          <p:nvPr/>
        </p:nvSpPr>
        <p:spPr>
          <a:xfrm>
            <a:off x="11179529" y="1111711"/>
            <a:ext cx="381836"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SI</a:t>
            </a:r>
            <a:endParaRPr lang="zh-TW" altLang="en-US" dirty="0" err="1">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4923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Deep-layer-mean diabatic heating</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5" y="1331695"/>
            <a:ext cx="11568109" cy="500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1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UL-quadrant-averaged secondary circulation</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0930" r="94047" b="40809"/>
          <a:stretch/>
        </p:blipFill>
        <p:spPr bwMode="auto">
          <a:xfrm>
            <a:off x="393700" y="2548890"/>
            <a:ext cx="353060" cy="1546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22" t="47495" r="11478" b="4739"/>
          <a:stretch/>
        </p:blipFill>
        <p:spPr bwMode="auto">
          <a:xfrm>
            <a:off x="6254496" y="1295400"/>
            <a:ext cx="4798060" cy="40462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66" r="11434" b="52144"/>
          <a:stretch/>
        </p:blipFill>
        <p:spPr bwMode="auto">
          <a:xfrm>
            <a:off x="838200" y="1295400"/>
            <a:ext cx="4815840" cy="4053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2548" t="31080" b="26192"/>
          <a:stretch/>
        </p:blipFill>
        <p:spPr bwMode="auto">
          <a:xfrm>
            <a:off x="11285220" y="1508760"/>
            <a:ext cx="44196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844" t="96610" r="40342" b="871"/>
          <a:stretch/>
        </p:blipFill>
        <p:spPr bwMode="auto">
          <a:xfrm>
            <a:off x="2743200" y="5548146"/>
            <a:ext cx="1234440" cy="2133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844" t="96610" r="40342" b="871"/>
          <a:stretch/>
        </p:blipFill>
        <p:spPr bwMode="auto">
          <a:xfrm>
            <a:off x="8305800" y="5548932"/>
            <a:ext cx="1234440" cy="213360"/>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a:extLst>
              <a:ext uri="{FF2B5EF4-FFF2-40B4-BE49-F238E27FC236}">
                <a16:creationId xmlns:a16="http://schemas.microsoft.com/office/drawing/2014/main" id="{FE44EB64-1B7C-4FF5-87D5-573B6565C215}"/>
              </a:ext>
            </a:extLst>
          </p:cNvPr>
          <p:cNvSpPr txBox="1"/>
          <p:nvPr/>
        </p:nvSpPr>
        <p:spPr>
          <a:xfrm>
            <a:off x="1972259" y="912712"/>
            <a:ext cx="372218"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FI</a:t>
            </a:r>
            <a:endParaRPr lang="zh-TW" altLang="en-US" dirty="0" err="1">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CC0589AC-2D59-42CA-A7C0-54D650568944}"/>
              </a:ext>
            </a:extLst>
          </p:cNvPr>
          <p:cNvSpPr txBox="1"/>
          <p:nvPr/>
        </p:nvSpPr>
        <p:spPr>
          <a:xfrm>
            <a:off x="4381644" y="912712"/>
            <a:ext cx="381836"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SI</a:t>
            </a:r>
            <a:endParaRPr lang="zh-TW" altLang="en-US" dirty="0" err="1">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D312DDE4-88C8-449F-BFB1-D24F0FC987E0}"/>
              </a:ext>
            </a:extLst>
          </p:cNvPr>
          <p:cNvSpPr txBox="1"/>
          <p:nvPr/>
        </p:nvSpPr>
        <p:spPr>
          <a:xfrm>
            <a:off x="7367819" y="911042"/>
            <a:ext cx="372218"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FI</a:t>
            </a:r>
            <a:endParaRPr lang="zh-TW" altLang="en-US" dirty="0" err="1">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272CDFBA-4A8D-4FDC-B082-1D754EEAD316}"/>
              </a:ext>
            </a:extLst>
          </p:cNvPr>
          <p:cNvSpPr txBox="1"/>
          <p:nvPr/>
        </p:nvSpPr>
        <p:spPr>
          <a:xfrm>
            <a:off x="9777204" y="911042"/>
            <a:ext cx="381836"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SI</a:t>
            </a:r>
            <a:endParaRPr lang="zh-TW" altLang="en-US" dirty="0" err="1">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093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Surface heat flux</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746" y="1133546"/>
            <a:ext cx="9900920" cy="554411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4603C1CF-97B0-4D71-B369-1A3FB32B98E8}"/>
              </a:ext>
            </a:extLst>
          </p:cNvPr>
          <p:cNvSpPr/>
          <p:nvPr/>
        </p:nvSpPr>
        <p:spPr>
          <a:xfrm>
            <a:off x="5915419" y="0"/>
            <a:ext cx="6276581" cy="1477328"/>
          </a:xfrm>
          <a:prstGeom prst="rect">
            <a:avLst/>
          </a:prstGeom>
          <a:solidFill>
            <a:schemeClr val="bg1"/>
          </a:solidFill>
        </p:spPr>
        <p:txBody>
          <a:bodyPr wrap="square">
            <a:spAutoFit/>
          </a:bodyPr>
          <a:lstStyle/>
          <a:p>
            <a:r>
              <a:rPr lang="en-US" altLang="zh-TW" dirty="0"/>
              <a:t>Moreover, a strong signature of surface heat fluxes enhancement occurs at 10–30 km in radius in the UL quadrant of the SI group (</a:t>
            </a:r>
            <a:r>
              <a:rPr lang="en-US" altLang="zh-TW" dirty="0">
                <a:hlinkClick r:id="rId4"/>
              </a:rPr>
              <a:t>Fig. 12b</a:t>
            </a:r>
            <a:r>
              <a:rPr lang="en-US" altLang="zh-TW" dirty="0"/>
              <a:t>), indicating a stronger ventilation effect in the SI group, since the surface heat fluxes also depend on the water vapor disequilibrium at the air–sea interface.</a:t>
            </a:r>
            <a:endParaRPr lang="zh-TW" altLang="en-US" dirty="0"/>
          </a:p>
        </p:txBody>
      </p:sp>
    </p:spTree>
    <p:extLst>
      <p:ext uri="{BB962C8B-B14F-4D97-AF65-F5344CB8AC3E}">
        <p14:creationId xmlns:p14="http://schemas.microsoft.com/office/powerpoint/2010/main" val="333987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Thermodynamic properties of the boundary layer</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6" t="32638" r="166" b="35348"/>
          <a:stretch/>
        </p:blipFill>
        <p:spPr bwMode="auto">
          <a:xfrm>
            <a:off x="3531654" y="1668780"/>
            <a:ext cx="4283371" cy="3436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6" t="64681" r="166" b="3305"/>
          <a:stretch/>
        </p:blipFill>
        <p:spPr bwMode="auto">
          <a:xfrm>
            <a:off x="7858920" y="1668780"/>
            <a:ext cx="4283371" cy="34362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7550" b="67986"/>
          <a:stretch/>
        </p:blipFill>
        <p:spPr bwMode="auto">
          <a:xfrm>
            <a:off x="0" y="1668780"/>
            <a:ext cx="3531654" cy="343629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B93EC485-2FFE-45F1-93AF-8AEBD6DE1BFF}"/>
              </a:ext>
            </a:extLst>
          </p:cNvPr>
          <p:cNvSpPr/>
          <p:nvPr/>
        </p:nvSpPr>
        <p:spPr>
          <a:xfrm>
            <a:off x="2167123" y="1253998"/>
            <a:ext cx="3506216" cy="369332"/>
          </a:xfrm>
          <a:prstGeom prst="rect">
            <a:avLst/>
          </a:prstGeom>
        </p:spPr>
        <p:txBody>
          <a:bodyPr wrap="none">
            <a:spAutoFit/>
          </a:bodyPr>
          <a:lstStyle/>
          <a:p>
            <a:r>
              <a:rPr lang="en-US" altLang="zh-TW" i="1" dirty="0" err="1"/>
              <a:t>θ</a:t>
            </a:r>
            <a:r>
              <a:rPr lang="en-US" altLang="zh-TW" i="1" baseline="-25000" dirty="0" err="1"/>
              <a:t>e</a:t>
            </a:r>
            <a:r>
              <a:rPr lang="en-US" altLang="zh-TW" dirty="0"/>
              <a:t> averaged below 900 </a:t>
            </a:r>
            <a:r>
              <a:rPr lang="en-US" altLang="zh-TW" dirty="0" err="1"/>
              <a:t>hPa</a:t>
            </a:r>
            <a:r>
              <a:rPr lang="en-US" altLang="zh-TW" dirty="0"/>
              <a:t> at 12 </a:t>
            </a:r>
            <a:r>
              <a:rPr lang="en-US" altLang="zh-TW" dirty="0" err="1"/>
              <a:t>hr</a:t>
            </a:r>
            <a:endParaRPr lang="zh-TW" altLang="en-US" dirty="0"/>
          </a:p>
        </p:txBody>
      </p:sp>
      <p:sp>
        <p:nvSpPr>
          <p:cNvPr id="8" name="矩形 7">
            <a:extLst>
              <a:ext uri="{FF2B5EF4-FFF2-40B4-BE49-F238E27FC236}">
                <a16:creationId xmlns:a16="http://schemas.microsoft.com/office/drawing/2014/main" id="{E7522101-8883-4EF1-9B6B-1064164539BA}"/>
              </a:ext>
            </a:extLst>
          </p:cNvPr>
          <p:cNvSpPr/>
          <p:nvPr/>
        </p:nvSpPr>
        <p:spPr>
          <a:xfrm>
            <a:off x="0" y="5586330"/>
            <a:ext cx="6947338" cy="646331"/>
          </a:xfrm>
          <a:prstGeom prst="rect">
            <a:avLst/>
          </a:prstGeom>
        </p:spPr>
        <p:txBody>
          <a:bodyPr wrap="square">
            <a:spAutoFit/>
          </a:bodyPr>
          <a:lstStyle/>
          <a:p>
            <a:pPr marL="400050" indent="-400050">
              <a:buAutoNum type="romanLcParenBoth"/>
            </a:pPr>
            <a:r>
              <a:rPr lang="en-US" altLang="zh-TW" dirty="0"/>
              <a:t>experiencing upward motion at 12 h at 700 </a:t>
            </a:r>
            <a:r>
              <a:rPr lang="en-US" altLang="zh-TW" dirty="0" err="1"/>
              <a:t>hPa</a:t>
            </a:r>
            <a:r>
              <a:rPr lang="en-US" altLang="zh-TW" dirty="0"/>
              <a:t> and </a:t>
            </a:r>
          </a:p>
          <a:p>
            <a:pPr marL="400050" indent="-400050">
              <a:buAutoNum type="romanLcParenBoth"/>
            </a:pPr>
            <a:r>
              <a:rPr lang="en-US" altLang="zh-TW" dirty="0"/>
              <a:t>located below 700 </a:t>
            </a:r>
            <a:r>
              <a:rPr lang="en-US" altLang="zh-TW" dirty="0" err="1"/>
              <a:t>hPa</a:t>
            </a:r>
            <a:r>
              <a:rPr lang="en-US" altLang="zh-TW" dirty="0"/>
              <a:t> at each time step of the backward trajectory.</a:t>
            </a:r>
            <a:endParaRPr lang="zh-TW" altLang="en-US" dirty="0"/>
          </a:p>
        </p:txBody>
      </p:sp>
    </p:spTree>
    <p:extLst>
      <p:ext uri="{BB962C8B-B14F-4D97-AF65-F5344CB8AC3E}">
        <p14:creationId xmlns:p14="http://schemas.microsoft.com/office/powerpoint/2010/main" val="369243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Backward trajectory analyses</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731" y="642620"/>
            <a:ext cx="6538537" cy="621538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4B08A594-991D-494B-B2B8-7A8D262ACFE0}"/>
              </a:ext>
            </a:extLst>
          </p:cNvPr>
          <p:cNvSpPr/>
          <p:nvPr/>
        </p:nvSpPr>
        <p:spPr>
          <a:xfrm>
            <a:off x="872735" y="1210051"/>
            <a:ext cx="195399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zh-TW" dirty="0"/>
              <a:t>moist static energy</a:t>
            </a:r>
            <a:endParaRPr lang="zh-TW" altLang="en-US" dirty="0"/>
          </a:p>
        </p:txBody>
      </p:sp>
      <p:sp>
        <p:nvSpPr>
          <p:cNvPr id="6" name="矩形 5">
            <a:extLst>
              <a:ext uri="{FF2B5EF4-FFF2-40B4-BE49-F238E27FC236}">
                <a16:creationId xmlns:a16="http://schemas.microsoft.com/office/drawing/2014/main" id="{5995B3B1-01AB-4FB8-8168-3E684E492A94}"/>
              </a:ext>
            </a:extLst>
          </p:cNvPr>
          <p:cNvSpPr/>
          <p:nvPr/>
        </p:nvSpPr>
        <p:spPr>
          <a:xfrm>
            <a:off x="9373076" y="1210051"/>
            <a:ext cx="78047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zh-TW" dirty="0"/>
              <a:t>height</a:t>
            </a:r>
            <a:endParaRPr lang="zh-TW" altLang="en-US" dirty="0"/>
          </a:p>
        </p:txBody>
      </p:sp>
      <p:sp>
        <p:nvSpPr>
          <p:cNvPr id="7" name="矩形 6">
            <a:extLst>
              <a:ext uri="{FF2B5EF4-FFF2-40B4-BE49-F238E27FC236}">
                <a16:creationId xmlns:a16="http://schemas.microsoft.com/office/drawing/2014/main" id="{362B4284-9A52-489D-B610-D2BD48681EE0}"/>
              </a:ext>
            </a:extLst>
          </p:cNvPr>
          <p:cNvSpPr/>
          <p:nvPr/>
        </p:nvSpPr>
        <p:spPr>
          <a:xfrm>
            <a:off x="701341" y="2845008"/>
            <a:ext cx="2125390"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zh-TW" dirty="0">
                <a:solidFill>
                  <a:schemeClr val="dk1"/>
                </a:solidFill>
              </a:rPr>
              <a:t>equivalent potential </a:t>
            </a:r>
          </a:p>
          <a:p>
            <a:r>
              <a:rPr lang="en-US" altLang="zh-TW" dirty="0">
                <a:solidFill>
                  <a:schemeClr val="dk1"/>
                </a:solidFill>
              </a:rPr>
              <a:t>temperature</a:t>
            </a:r>
            <a:endParaRPr lang="zh-TW" altLang="en-US" dirty="0">
              <a:solidFill>
                <a:schemeClr val="dk1"/>
              </a:solidFill>
            </a:endParaRPr>
          </a:p>
        </p:txBody>
      </p:sp>
      <p:sp>
        <p:nvSpPr>
          <p:cNvPr id="8" name="矩形 7">
            <a:extLst>
              <a:ext uri="{FF2B5EF4-FFF2-40B4-BE49-F238E27FC236}">
                <a16:creationId xmlns:a16="http://schemas.microsoft.com/office/drawing/2014/main" id="{BC31A711-3588-4035-BEF5-95336C202089}"/>
              </a:ext>
            </a:extLst>
          </p:cNvPr>
          <p:cNvSpPr/>
          <p:nvPr/>
        </p:nvSpPr>
        <p:spPr>
          <a:xfrm>
            <a:off x="9365268" y="2845008"/>
            <a:ext cx="129349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zh-TW" dirty="0"/>
              <a:t>mixing ratio</a:t>
            </a:r>
            <a:endParaRPr lang="zh-TW" altLang="en-US" dirty="0"/>
          </a:p>
        </p:txBody>
      </p:sp>
      <p:sp>
        <p:nvSpPr>
          <p:cNvPr id="9" name="矩形 8">
            <a:extLst>
              <a:ext uri="{FF2B5EF4-FFF2-40B4-BE49-F238E27FC236}">
                <a16:creationId xmlns:a16="http://schemas.microsoft.com/office/drawing/2014/main" id="{58BA858D-1769-4DAA-BFC5-9448E8305408}"/>
              </a:ext>
            </a:extLst>
          </p:cNvPr>
          <p:cNvSpPr/>
          <p:nvPr/>
        </p:nvSpPr>
        <p:spPr>
          <a:xfrm>
            <a:off x="1455394" y="4554893"/>
            <a:ext cx="137133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zh-TW" dirty="0">
                <a:solidFill>
                  <a:schemeClr val="dk1"/>
                </a:solidFill>
              </a:rPr>
              <a:t>temperature</a:t>
            </a:r>
            <a:endParaRPr lang="zh-TW" altLang="en-US" dirty="0">
              <a:solidFill>
                <a:schemeClr val="dk1"/>
              </a:solidFill>
            </a:endParaRPr>
          </a:p>
        </p:txBody>
      </p:sp>
      <p:sp>
        <p:nvSpPr>
          <p:cNvPr id="10" name="矩形 9">
            <a:extLst>
              <a:ext uri="{FF2B5EF4-FFF2-40B4-BE49-F238E27FC236}">
                <a16:creationId xmlns:a16="http://schemas.microsoft.com/office/drawing/2014/main" id="{086EC3F1-9F07-4A64-8463-7137F8172FFA}"/>
              </a:ext>
            </a:extLst>
          </p:cNvPr>
          <p:cNvSpPr/>
          <p:nvPr/>
        </p:nvSpPr>
        <p:spPr>
          <a:xfrm>
            <a:off x="9365268" y="4324060"/>
            <a:ext cx="272131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TW" dirty="0"/>
              <a:t>accumulated heating from the latent heat flux (solid line) and sensible heat flux (dotted line)</a:t>
            </a:r>
            <a:endParaRPr lang="zh-TW" altLang="en-US" dirty="0"/>
          </a:p>
        </p:txBody>
      </p:sp>
    </p:spTree>
    <p:extLst>
      <p:ext uri="{BB962C8B-B14F-4D97-AF65-F5344CB8AC3E}">
        <p14:creationId xmlns:p14="http://schemas.microsoft.com/office/powerpoint/2010/main" val="3223713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Grid-averaged properties</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570" y="671397"/>
            <a:ext cx="6626860" cy="610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33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5C64C1FC-7BCF-484D-B78A-1A8673474919}"/>
              </a:ext>
            </a:extLst>
          </p:cNvPr>
          <p:cNvSpPr>
            <a:spLocks noGrp="1"/>
          </p:cNvSpPr>
          <p:nvPr>
            <p:ph type="body" sz="quarter" idx="12"/>
          </p:nvPr>
        </p:nvSpPr>
        <p:spPr/>
        <p:txBody>
          <a:bodyPr/>
          <a:lstStyle/>
          <a:p>
            <a:r>
              <a:rPr lang="en-US" altLang="zh-TW" b="1" dirty="0"/>
              <a:t>Discussion and conclusions (1/2)</a:t>
            </a:r>
            <a:endParaRPr lang="zh-TW" altLang="en-US" dirty="0"/>
          </a:p>
        </p:txBody>
      </p:sp>
      <p:sp>
        <p:nvSpPr>
          <p:cNvPr id="5" name="文字版面配置區 4">
            <a:extLst>
              <a:ext uri="{FF2B5EF4-FFF2-40B4-BE49-F238E27FC236}">
                <a16:creationId xmlns:a16="http://schemas.microsoft.com/office/drawing/2014/main" id="{3A5A7D32-2DAF-4E10-98E2-F2F374A31965}"/>
              </a:ext>
            </a:extLst>
          </p:cNvPr>
          <p:cNvSpPr>
            <a:spLocks noGrp="1"/>
          </p:cNvSpPr>
          <p:nvPr>
            <p:ph type="body" sz="quarter" idx="13"/>
          </p:nvPr>
        </p:nvSpPr>
        <p:spPr/>
        <p:txBody>
          <a:bodyPr>
            <a:normAutofit lnSpcReduction="10000"/>
          </a:bodyPr>
          <a:lstStyle/>
          <a:p>
            <a:endParaRPr lang="zh-TW" altLang="en-US"/>
          </a:p>
        </p:txBody>
      </p:sp>
      <p:sp>
        <p:nvSpPr>
          <p:cNvPr id="6" name="文字版面配置區 5">
            <a:extLst>
              <a:ext uri="{FF2B5EF4-FFF2-40B4-BE49-F238E27FC236}">
                <a16:creationId xmlns:a16="http://schemas.microsoft.com/office/drawing/2014/main" id="{93A32EE7-009D-4B06-B362-BC473715A7DA}"/>
              </a:ext>
            </a:extLst>
          </p:cNvPr>
          <p:cNvSpPr>
            <a:spLocks noGrp="1"/>
          </p:cNvSpPr>
          <p:nvPr>
            <p:ph type="body" sz="quarter" idx="14"/>
          </p:nvPr>
        </p:nvSpPr>
        <p:spPr/>
        <p:txBody>
          <a:bodyPr>
            <a:normAutofit/>
          </a:bodyPr>
          <a:lstStyle/>
          <a:p>
            <a:r>
              <a:rPr lang="en-US" altLang="zh-TW" dirty="0"/>
              <a:t>The </a:t>
            </a:r>
            <a:r>
              <a:rPr lang="en-US" altLang="zh-TW" dirty="0">
                <a:solidFill>
                  <a:srgbClr val="0000FF"/>
                </a:solidFill>
              </a:rPr>
              <a:t>UL-pointing LLF favors fast intensification</a:t>
            </a:r>
            <a:r>
              <a:rPr lang="en-US" altLang="zh-TW" dirty="0"/>
              <a:t>, while the DR-pointing LLF leads to slow intensification.</a:t>
            </a:r>
          </a:p>
          <a:p>
            <a:r>
              <a:rPr lang="en-US" altLang="zh-TW" dirty="0"/>
              <a:t>Both the value and </a:t>
            </a:r>
            <a:r>
              <a:rPr lang="en-US" altLang="zh-TW" dirty="0" err="1"/>
              <a:t>axisymmetry</a:t>
            </a:r>
            <a:r>
              <a:rPr lang="en-US" altLang="zh-TW" dirty="0"/>
              <a:t> of the inner-core PV and warm core of the FI group increase more rapidly than that of the SI group.</a:t>
            </a:r>
          </a:p>
          <a:p>
            <a:r>
              <a:rPr lang="en-US" altLang="zh-TW" dirty="0"/>
              <a:t>Corresponding to the earlier development of the PV and warm core, the </a:t>
            </a:r>
            <a:r>
              <a:rPr lang="en-US" altLang="zh-TW" dirty="0">
                <a:solidFill>
                  <a:srgbClr val="0000FF"/>
                </a:solidFill>
              </a:rPr>
              <a:t>eyewall convection</a:t>
            </a:r>
            <a:r>
              <a:rPr lang="en-US" altLang="zh-TW" dirty="0"/>
              <a:t> of the FI group enhances and becomes </a:t>
            </a:r>
            <a:r>
              <a:rPr lang="en-US" altLang="zh-TW" dirty="0">
                <a:solidFill>
                  <a:srgbClr val="0000FF"/>
                </a:solidFill>
              </a:rPr>
              <a:t>relatively axisymmetric after 12 h</a:t>
            </a:r>
            <a:r>
              <a:rPr lang="en-US" altLang="zh-TW" dirty="0"/>
              <a:t>. In contrast, the eyewall convection of SI group gradually develops after 24 h.</a:t>
            </a:r>
          </a:p>
          <a:p>
            <a:r>
              <a:rPr lang="en-US" altLang="zh-TW" dirty="0"/>
              <a:t>The evolution of tilt shows that the SI group experiences larger tilt reduction during 6–9 h while the tilt of </a:t>
            </a:r>
            <a:r>
              <a:rPr lang="en-US" altLang="zh-TW" dirty="0">
                <a:solidFill>
                  <a:srgbClr val="0000FF"/>
                </a:solidFill>
              </a:rPr>
              <a:t>FI group remain at a smaller value in the first 24 h</a:t>
            </a:r>
            <a:r>
              <a:rPr lang="en-US" altLang="zh-TW" dirty="0"/>
              <a:t>.</a:t>
            </a:r>
          </a:p>
          <a:p>
            <a:r>
              <a:rPr lang="en-US" altLang="zh-TW" dirty="0"/>
              <a:t>However, the </a:t>
            </a:r>
            <a:r>
              <a:rPr lang="en-US" altLang="zh-TW" dirty="0" err="1"/>
              <a:t>upshear</a:t>
            </a:r>
            <a:r>
              <a:rPr lang="en-US" altLang="zh-TW" dirty="0"/>
              <a:t> precession process </a:t>
            </a:r>
            <a:r>
              <a:rPr lang="en-US" altLang="zh-TW" sz="1400" dirty="0"/>
              <a:t>(</a:t>
            </a:r>
            <a:r>
              <a:rPr lang="en-US" altLang="zh-TW" sz="1400" dirty="0">
                <a:hlinkClick r:id="rId2"/>
              </a:rPr>
              <a:t>Jones 1995</a:t>
            </a:r>
            <a:r>
              <a:rPr lang="en-US" altLang="zh-TW" sz="1400" dirty="0"/>
              <a:t>)</a:t>
            </a:r>
            <a:r>
              <a:rPr lang="en-US" altLang="zh-TW" dirty="0"/>
              <a:t> and </a:t>
            </a:r>
            <a:r>
              <a:rPr lang="en-US" altLang="zh-TW" dirty="0" err="1"/>
              <a:t>downshear</a:t>
            </a:r>
            <a:r>
              <a:rPr lang="en-US" altLang="zh-TW" dirty="0"/>
              <a:t> reformation </a:t>
            </a:r>
            <a:r>
              <a:rPr lang="en-US" altLang="zh-TW" sz="1400" dirty="0"/>
              <a:t>(</a:t>
            </a:r>
            <a:r>
              <a:rPr lang="en-US" altLang="zh-TW" sz="1400" dirty="0">
                <a:hlinkClick r:id="rId3"/>
              </a:rPr>
              <a:t>Molinari et al. 2004</a:t>
            </a:r>
            <a:r>
              <a:rPr lang="en-US" altLang="zh-TW" sz="1400" dirty="0"/>
              <a:t>, </a:t>
            </a:r>
            <a:r>
              <a:rPr lang="en-US" altLang="zh-TW" sz="1400" dirty="0">
                <a:hlinkClick r:id="rId4"/>
              </a:rPr>
              <a:t>2006</a:t>
            </a:r>
            <a:r>
              <a:rPr lang="en-US" altLang="zh-TW" sz="1400" dirty="0"/>
              <a:t>; </a:t>
            </a:r>
            <a:r>
              <a:rPr lang="en-US" altLang="zh-TW" sz="1400" dirty="0">
                <a:hlinkClick r:id="rId5"/>
              </a:rPr>
              <a:t>Molinari and </a:t>
            </a:r>
            <a:r>
              <a:rPr lang="en-US" altLang="zh-TW" sz="1400" dirty="0" err="1">
                <a:hlinkClick r:id="rId5"/>
              </a:rPr>
              <a:t>Vollaro</a:t>
            </a:r>
            <a:r>
              <a:rPr lang="en-US" altLang="zh-TW" sz="1400" dirty="0">
                <a:hlinkClick r:id="rId5"/>
              </a:rPr>
              <a:t> 2010</a:t>
            </a:r>
            <a:r>
              <a:rPr lang="en-US" altLang="zh-TW" sz="1400" dirty="0"/>
              <a:t>; </a:t>
            </a:r>
            <a:r>
              <a:rPr lang="en-US" altLang="zh-TW" sz="1400" dirty="0">
                <a:hlinkClick r:id="rId6"/>
              </a:rPr>
              <a:t>Nguyen and Molinari 2012</a:t>
            </a:r>
            <a:r>
              <a:rPr lang="en-US" altLang="zh-TW" sz="1400" dirty="0"/>
              <a:t>)</a:t>
            </a:r>
            <a:r>
              <a:rPr lang="en-US" altLang="zh-TW" dirty="0"/>
              <a:t>, shown as important mechanisms for TC intensification in previous works, are not found in this study.</a:t>
            </a:r>
          </a:p>
        </p:txBody>
      </p:sp>
    </p:spTree>
    <p:extLst>
      <p:ext uri="{BB962C8B-B14F-4D97-AF65-F5344CB8AC3E}">
        <p14:creationId xmlns:p14="http://schemas.microsoft.com/office/powerpoint/2010/main" val="350442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a:extLst>
              <a:ext uri="{FF2B5EF4-FFF2-40B4-BE49-F238E27FC236}">
                <a16:creationId xmlns:a16="http://schemas.microsoft.com/office/drawing/2014/main" id="{04321806-97D9-4745-AADF-A50DD07DB961}"/>
              </a:ext>
            </a:extLst>
          </p:cNvPr>
          <p:cNvSpPr>
            <a:spLocks noGrp="1"/>
          </p:cNvSpPr>
          <p:nvPr>
            <p:ph type="body" sz="quarter" idx="12"/>
          </p:nvPr>
        </p:nvSpPr>
        <p:spPr/>
        <p:txBody>
          <a:bodyPr/>
          <a:lstStyle/>
          <a:p>
            <a:r>
              <a:rPr lang="en-US" altLang="zh-TW" b="1" dirty="0"/>
              <a:t>Outline</a:t>
            </a:r>
            <a:endParaRPr lang="zh-TW" altLang="en-US" b="1" dirty="0"/>
          </a:p>
        </p:txBody>
      </p:sp>
      <p:sp>
        <p:nvSpPr>
          <p:cNvPr id="6" name="文字版面配置區 5">
            <a:extLst>
              <a:ext uri="{FF2B5EF4-FFF2-40B4-BE49-F238E27FC236}">
                <a16:creationId xmlns:a16="http://schemas.microsoft.com/office/drawing/2014/main" id="{DD0FD57C-8FE4-480A-A2EC-BA07E3F57706}"/>
              </a:ext>
            </a:extLst>
          </p:cNvPr>
          <p:cNvSpPr>
            <a:spLocks noGrp="1"/>
          </p:cNvSpPr>
          <p:nvPr>
            <p:ph type="body" sz="quarter" idx="13"/>
          </p:nvPr>
        </p:nvSpPr>
        <p:spPr/>
        <p:txBody>
          <a:bodyPr>
            <a:normAutofit lnSpcReduction="10000"/>
          </a:bodyPr>
          <a:lstStyle/>
          <a:p>
            <a:endParaRPr lang="zh-TW" altLang="en-US"/>
          </a:p>
        </p:txBody>
      </p:sp>
      <p:sp>
        <p:nvSpPr>
          <p:cNvPr id="7" name="文字版面配置區 6">
            <a:extLst>
              <a:ext uri="{FF2B5EF4-FFF2-40B4-BE49-F238E27FC236}">
                <a16:creationId xmlns:a16="http://schemas.microsoft.com/office/drawing/2014/main" id="{1984B6DC-2BFE-4014-A850-811EF9BC1434}"/>
              </a:ext>
            </a:extLst>
          </p:cNvPr>
          <p:cNvSpPr>
            <a:spLocks noGrp="1"/>
          </p:cNvSpPr>
          <p:nvPr>
            <p:ph type="body" sz="quarter" idx="14"/>
          </p:nvPr>
        </p:nvSpPr>
        <p:spPr/>
        <p:txBody>
          <a:bodyPr>
            <a:normAutofit/>
          </a:bodyPr>
          <a:lstStyle/>
          <a:p>
            <a:r>
              <a:rPr lang="en-US" altLang="zh-TW" b="1" dirty="0"/>
              <a:t>Introduction</a:t>
            </a:r>
          </a:p>
          <a:p>
            <a:r>
              <a:rPr lang="en-US" altLang="zh-TW" b="1" dirty="0"/>
              <a:t>Methodology</a:t>
            </a:r>
          </a:p>
          <a:p>
            <a:pPr lvl="1"/>
            <a:r>
              <a:rPr lang="en-US" altLang="zh-TW" i="1" dirty="0"/>
              <a:t>Model setting</a:t>
            </a:r>
          </a:p>
          <a:p>
            <a:pPr lvl="1"/>
            <a:r>
              <a:rPr lang="en-US" altLang="zh-TW" i="1" dirty="0"/>
              <a:t>The NBF(no background flow</a:t>
            </a:r>
            <a:r>
              <a:rPr lang="en-US" altLang="zh-TW" dirty="0"/>
              <a:t>)</a:t>
            </a:r>
            <a:r>
              <a:rPr lang="en-US" altLang="zh-TW" i="1" dirty="0"/>
              <a:t> and LLF(low-level flow) experiments</a:t>
            </a:r>
          </a:p>
          <a:p>
            <a:r>
              <a:rPr lang="en-US" altLang="zh-TW" b="1" dirty="0"/>
              <a:t>Results—NBF experiment</a:t>
            </a:r>
          </a:p>
          <a:p>
            <a:r>
              <a:rPr lang="en-US" altLang="zh-TW" b="1" dirty="0"/>
              <a:t>Results—LLF experiments</a:t>
            </a:r>
          </a:p>
          <a:p>
            <a:pPr lvl="1"/>
            <a:r>
              <a:rPr lang="en-US" altLang="zh-TW" i="1" dirty="0"/>
              <a:t>Intensity change and axisymmetric structure</a:t>
            </a:r>
          </a:p>
          <a:p>
            <a:pPr lvl="1"/>
            <a:r>
              <a:rPr lang="en-US" altLang="zh-TW" i="1" dirty="0"/>
              <a:t>Asymmetric structure</a:t>
            </a:r>
          </a:p>
          <a:p>
            <a:pPr lvl="1"/>
            <a:r>
              <a:rPr lang="en-US" altLang="zh-TW" i="1" dirty="0"/>
              <a:t>Backward trajectory analyses</a:t>
            </a:r>
          </a:p>
          <a:p>
            <a:r>
              <a:rPr lang="en-US" altLang="zh-TW" b="1" dirty="0"/>
              <a:t>Discussion and conclusions</a:t>
            </a:r>
          </a:p>
        </p:txBody>
      </p:sp>
    </p:spTree>
    <p:extLst>
      <p:ext uri="{BB962C8B-B14F-4D97-AF65-F5344CB8AC3E}">
        <p14:creationId xmlns:p14="http://schemas.microsoft.com/office/powerpoint/2010/main" val="2191418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5C64C1FC-7BCF-484D-B78A-1A8673474919}"/>
              </a:ext>
            </a:extLst>
          </p:cNvPr>
          <p:cNvSpPr>
            <a:spLocks noGrp="1"/>
          </p:cNvSpPr>
          <p:nvPr>
            <p:ph type="body" sz="quarter" idx="12"/>
          </p:nvPr>
        </p:nvSpPr>
        <p:spPr/>
        <p:txBody>
          <a:bodyPr/>
          <a:lstStyle/>
          <a:p>
            <a:r>
              <a:rPr lang="en-US" altLang="zh-TW" b="1" dirty="0"/>
              <a:t>Discussion and conclusions (2/2)</a:t>
            </a:r>
            <a:endParaRPr lang="zh-TW" altLang="en-US" dirty="0"/>
          </a:p>
        </p:txBody>
      </p:sp>
      <p:sp>
        <p:nvSpPr>
          <p:cNvPr id="5" name="文字版面配置區 4">
            <a:extLst>
              <a:ext uri="{FF2B5EF4-FFF2-40B4-BE49-F238E27FC236}">
                <a16:creationId xmlns:a16="http://schemas.microsoft.com/office/drawing/2014/main" id="{3A5A7D32-2DAF-4E10-98E2-F2F374A31965}"/>
              </a:ext>
            </a:extLst>
          </p:cNvPr>
          <p:cNvSpPr>
            <a:spLocks noGrp="1"/>
          </p:cNvSpPr>
          <p:nvPr>
            <p:ph type="body" sz="quarter" idx="13"/>
          </p:nvPr>
        </p:nvSpPr>
        <p:spPr/>
        <p:txBody>
          <a:bodyPr>
            <a:normAutofit lnSpcReduction="10000"/>
          </a:bodyPr>
          <a:lstStyle/>
          <a:p>
            <a:endParaRPr lang="zh-TW" altLang="en-US"/>
          </a:p>
        </p:txBody>
      </p:sp>
      <p:sp>
        <p:nvSpPr>
          <p:cNvPr id="6" name="文字版面配置區 5">
            <a:extLst>
              <a:ext uri="{FF2B5EF4-FFF2-40B4-BE49-F238E27FC236}">
                <a16:creationId xmlns:a16="http://schemas.microsoft.com/office/drawing/2014/main" id="{93A32EE7-009D-4B06-B362-BC473715A7DA}"/>
              </a:ext>
            </a:extLst>
          </p:cNvPr>
          <p:cNvSpPr>
            <a:spLocks noGrp="1"/>
          </p:cNvSpPr>
          <p:nvPr>
            <p:ph type="body" sz="quarter" idx="14"/>
          </p:nvPr>
        </p:nvSpPr>
        <p:spPr/>
        <p:txBody>
          <a:bodyPr>
            <a:normAutofit/>
          </a:bodyPr>
          <a:lstStyle/>
          <a:p>
            <a:r>
              <a:rPr lang="en-US" altLang="zh-TW" dirty="0"/>
              <a:t>After imposing the background flow, the eyewall convection becomes asymmetric in both groups. While the eyewall of the </a:t>
            </a:r>
            <a:r>
              <a:rPr lang="en-US" altLang="zh-TW" dirty="0">
                <a:solidFill>
                  <a:srgbClr val="0000FF"/>
                </a:solidFill>
              </a:rPr>
              <a:t>SI group is mainly active in the </a:t>
            </a:r>
            <a:r>
              <a:rPr lang="en-US" altLang="zh-TW" dirty="0" err="1">
                <a:solidFill>
                  <a:srgbClr val="0000FF"/>
                </a:solidFill>
              </a:rPr>
              <a:t>downshear</a:t>
            </a:r>
            <a:r>
              <a:rPr lang="en-US" altLang="zh-TW" dirty="0">
                <a:solidFill>
                  <a:srgbClr val="0000FF"/>
                </a:solidFill>
              </a:rPr>
              <a:t> half</a:t>
            </a:r>
            <a:r>
              <a:rPr lang="en-US" altLang="zh-TW" dirty="0"/>
              <a:t>, the convection of the </a:t>
            </a:r>
            <a:r>
              <a:rPr lang="en-US" altLang="zh-TW" dirty="0">
                <a:solidFill>
                  <a:srgbClr val="0000FF"/>
                </a:solidFill>
              </a:rPr>
              <a:t>FI group can develop through the UL quadrant</a:t>
            </a:r>
            <a:r>
              <a:rPr lang="en-US" altLang="zh-TW" dirty="0"/>
              <a:t>.</a:t>
            </a:r>
          </a:p>
          <a:p>
            <a:r>
              <a:rPr lang="en-US" altLang="zh-TW" dirty="0"/>
              <a:t>The LLF direction is shown to be capable of modulating the surface wind speed and heat fluxes during the first 12 h when the </a:t>
            </a:r>
            <a:r>
              <a:rPr lang="en-US" altLang="zh-TW" dirty="0">
                <a:solidFill>
                  <a:srgbClr val="0000FF"/>
                </a:solidFill>
              </a:rPr>
              <a:t>enhanced surface heat fluxes occur mainly in the </a:t>
            </a:r>
            <a:r>
              <a:rPr lang="en-US" altLang="zh-TW" dirty="0" err="1">
                <a:solidFill>
                  <a:srgbClr val="0000FF"/>
                </a:solidFill>
              </a:rPr>
              <a:t>downshear</a:t>
            </a:r>
            <a:r>
              <a:rPr lang="en-US" altLang="zh-TW" dirty="0">
                <a:solidFill>
                  <a:srgbClr val="0000FF"/>
                </a:solidFill>
              </a:rPr>
              <a:t> and </a:t>
            </a:r>
            <a:r>
              <a:rPr lang="en-US" altLang="zh-TW" dirty="0" err="1">
                <a:solidFill>
                  <a:srgbClr val="0000FF"/>
                </a:solidFill>
              </a:rPr>
              <a:t>upshear</a:t>
            </a:r>
            <a:r>
              <a:rPr lang="en-US" altLang="zh-TW" dirty="0">
                <a:solidFill>
                  <a:srgbClr val="0000FF"/>
                </a:solidFill>
              </a:rPr>
              <a:t> half for the FI and SI groups</a:t>
            </a:r>
            <a:r>
              <a:rPr lang="en-US" altLang="zh-TW" dirty="0"/>
              <a:t>, respectively.</a:t>
            </a:r>
          </a:p>
          <a:p>
            <a:r>
              <a:rPr lang="en-US" altLang="zh-TW" dirty="0"/>
              <a:t>By analyzing the plan view of the grid-averaged thermodynamic properties along the air-parcel trajectories, the selected air parcels of </a:t>
            </a:r>
            <a:r>
              <a:rPr lang="en-US" altLang="zh-TW" dirty="0">
                <a:solidFill>
                  <a:srgbClr val="0000FF"/>
                </a:solidFill>
              </a:rPr>
              <a:t>FI group experience larger latent and sensible heat fluxes in the </a:t>
            </a:r>
            <a:r>
              <a:rPr lang="en-US" altLang="zh-TW" dirty="0" err="1">
                <a:solidFill>
                  <a:srgbClr val="0000FF"/>
                </a:solidFill>
              </a:rPr>
              <a:t>downshear</a:t>
            </a:r>
            <a:r>
              <a:rPr lang="en-US" altLang="zh-TW" dirty="0">
                <a:solidFill>
                  <a:srgbClr val="0000FF"/>
                </a:solidFill>
              </a:rPr>
              <a:t> half</a:t>
            </a:r>
            <a:r>
              <a:rPr lang="en-US" altLang="zh-TW" dirty="0"/>
              <a:t> corresponded to the area of with enhanced surface heat flux.</a:t>
            </a:r>
          </a:p>
          <a:p>
            <a:r>
              <a:rPr lang="en-US" altLang="zh-TW" dirty="0"/>
              <a:t>The </a:t>
            </a:r>
            <a:r>
              <a:rPr lang="en-US" altLang="zh-TW" dirty="0">
                <a:solidFill>
                  <a:srgbClr val="0000FF"/>
                </a:solidFill>
              </a:rPr>
              <a:t>maintenance of the UL convection</a:t>
            </a:r>
            <a:r>
              <a:rPr lang="en-US" altLang="zh-TW" dirty="0"/>
              <a:t> then can </a:t>
            </a:r>
            <a:r>
              <a:rPr lang="en-US" altLang="zh-TW" dirty="0">
                <a:solidFill>
                  <a:srgbClr val="0000FF"/>
                </a:solidFill>
              </a:rPr>
              <a:t>enhance the axisymmetric heating</a:t>
            </a:r>
            <a:r>
              <a:rPr lang="en-US" altLang="zh-TW" dirty="0"/>
              <a:t> and </a:t>
            </a:r>
            <a:r>
              <a:rPr lang="en-US" altLang="zh-TW" dirty="0">
                <a:solidFill>
                  <a:srgbClr val="0000FF"/>
                </a:solidFill>
              </a:rPr>
              <a:t>reduce the ventilation effect</a:t>
            </a:r>
            <a:r>
              <a:rPr lang="en-US" altLang="zh-TW" dirty="0"/>
              <a:t>, both benefiting the following higher intensification rate.</a:t>
            </a:r>
          </a:p>
        </p:txBody>
      </p:sp>
    </p:spTree>
    <p:extLst>
      <p:ext uri="{BB962C8B-B14F-4D97-AF65-F5344CB8AC3E}">
        <p14:creationId xmlns:p14="http://schemas.microsoft.com/office/powerpoint/2010/main" val="297809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Introduction(1/2)</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sp>
        <p:nvSpPr>
          <p:cNvPr id="4" name="文字版面配置區 3"/>
          <p:cNvSpPr>
            <a:spLocks noGrp="1"/>
          </p:cNvSpPr>
          <p:nvPr>
            <p:ph type="body" sz="quarter" idx="14"/>
          </p:nvPr>
        </p:nvSpPr>
        <p:spPr/>
        <p:txBody>
          <a:bodyPr>
            <a:normAutofit/>
          </a:bodyPr>
          <a:lstStyle/>
          <a:p>
            <a:r>
              <a:rPr lang="en-US" altLang="zh-TW" dirty="0"/>
              <a:t>Under moderate DLS (deep-layer shear; 10–20 </a:t>
            </a:r>
            <a:r>
              <a:rPr lang="en-US" altLang="zh-TW" dirty="0" err="1"/>
              <a:t>kt</a:t>
            </a:r>
            <a:r>
              <a:rPr lang="en-US" altLang="zh-TW" dirty="0"/>
              <a:t>; 1 </a:t>
            </a:r>
            <a:r>
              <a:rPr lang="en-US" altLang="zh-TW" dirty="0" err="1"/>
              <a:t>kt</a:t>
            </a:r>
            <a:r>
              <a:rPr lang="en-US" altLang="zh-TW" dirty="0"/>
              <a:t> ≈ 0.51 m s</a:t>
            </a:r>
            <a:r>
              <a:rPr lang="en-US" altLang="zh-TW" baseline="30000" dirty="0"/>
              <a:t>−1</a:t>
            </a:r>
            <a:r>
              <a:rPr lang="en-US" altLang="zh-TW" dirty="0"/>
              <a:t>), the operational intensity forecast error for intense TCs (maximum surface wind speed &gt; 70 </a:t>
            </a:r>
            <a:r>
              <a:rPr lang="en-US" altLang="zh-TW" dirty="0" err="1"/>
              <a:t>kt</a:t>
            </a:r>
            <a:r>
              <a:rPr lang="en-US" altLang="zh-TW" dirty="0"/>
              <a:t>) is significantly greater than that in the regimes with weak (&lt;10 </a:t>
            </a:r>
            <a:r>
              <a:rPr lang="en-US" altLang="zh-TW" dirty="0" err="1"/>
              <a:t>kt</a:t>
            </a:r>
            <a:r>
              <a:rPr lang="en-US" altLang="zh-TW" dirty="0"/>
              <a:t>) or strong (&gt;20 </a:t>
            </a:r>
            <a:r>
              <a:rPr lang="en-US" altLang="zh-TW" dirty="0" err="1"/>
              <a:t>kt</a:t>
            </a:r>
            <a:r>
              <a:rPr lang="en-US" altLang="zh-TW" dirty="0"/>
              <a:t>) DLS </a:t>
            </a:r>
            <a:r>
              <a:rPr lang="en-US" altLang="zh-TW" sz="1400" dirty="0"/>
              <a:t>(</a:t>
            </a:r>
            <a:r>
              <a:rPr lang="en-US" altLang="zh-TW" sz="1400" dirty="0">
                <a:hlinkClick r:id="rId2"/>
              </a:rPr>
              <a:t>Bhatia and Nolan 2013</a:t>
            </a:r>
            <a:r>
              <a:rPr lang="en-US" altLang="zh-TW" sz="1400" dirty="0"/>
              <a:t>)</a:t>
            </a:r>
            <a:r>
              <a:rPr lang="en-US" altLang="zh-TW" dirty="0"/>
              <a:t>. In addition, the predictability for the intensification of simulated TCs decreases under moderate-sheared environments </a:t>
            </a:r>
            <a:r>
              <a:rPr lang="en-US" altLang="zh-TW" sz="1400" dirty="0"/>
              <a:t>(</a:t>
            </a:r>
            <a:r>
              <a:rPr lang="en-US" altLang="zh-TW" sz="1400" dirty="0">
                <a:hlinkClick r:id="rId3"/>
              </a:rPr>
              <a:t>Zhang and Tao 2013</a:t>
            </a:r>
            <a:r>
              <a:rPr lang="en-US" altLang="zh-TW" sz="1400" dirty="0"/>
              <a:t>; </a:t>
            </a:r>
            <a:r>
              <a:rPr lang="en-US" altLang="zh-TW" sz="1400" dirty="0" err="1">
                <a:hlinkClick r:id="rId4"/>
              </a:rPr>
              <a:t>Finocchio</a:t>
            </a:r>
            <a:r>
              <a:rPr lang="en-US" altLang="zh-TW" sz="1400" dirty="0">
                <a:hlinkClick r:id="rId4"/>
              </a:rPr>
              <a:t> and </a:t>
            </a:r>
            <a:r>
              <a:rPr lang="en-US" altLang="zh-TW" sz="1400" dirty="0" err="1">
                <a:hlinkClick r:id="rId4"/>
              </a:rPr>
              <a:t>Majumdar</a:t>
            </a:r>
            <a:r>
              <a:rPr lang="en-US" altLang="zh-TW" sz="1400" dirty="0">
                <a:hlinkClick r:id="rId4"/>
              </a:rPr>
              <a:t> 2017b</a:t>
            </a:r>
            <a:r>
              <a:rPr lang="en-US" altLang="zh-TW" sz="1400" dirty="0"/>
              <a:t>)</a:t>
            </a:r>
            <a:r>
              <a:rPr lang="en-US" altLang="zh-TW" dirty="0"/>
              <a:t>.</a:t>
            </a:r>
          </a:p>
          <a:p>
            <a:r>
              <a:rPr lang="en-US" altLang="zh-TW" dirty="0"/>
              <a:t>Although DLS tilts and weakens TCs via the aforementioned mechanisms, TCs can withstand the negative impact of DLS to sustain its intensity or even intensify through a number of processes. Some of those processes include </a:t>
            </a:r>
            <a:r>
              <a:rPr lang="en-US" altLang="zh-TW" dirty="0" err="1">
                <a:solidFill>
                  <a:srgbClr val="0000FF"/>
                </a:solidFill>
              </a:rPr>
              <a:t>upshear</a:t>
            </a:r>
            <a:r>
              <a:rPr lang="en-US" altLang="zh-TW" dirty="0">
                <a:solidFill>
                  <a:srgbClr val="0000FF"/>
                </a:solidFill>
              </a:rPr>
              <a:t> precession</a:t>
            </a:r>
            <a:r>
              <a:rPr lang="en-US" altLang="zh-TW" dirty="0"/>
              <a:t> </a:t>
            </a:r>
            <a:r>
              <a:rPr lang="en-US" altLang="zh-TW" sz="1400" dirty="0"/>
              <a:t>(</a:t>
            </a:r>
            <a:r>
              <a:rPr lang="en-US" altLang="zh-TW" sz="1400" dirty="0">
                <a:hlinkClick r:id="rId5"/>
              </a:rPr>
              <a:t>Jones 1995</a:t>
            </a:r>
            <a:r>
              <a:rPr lang="en-US" altLang="zh-TW" sz="1400" dirty="0"/>
              <a:t>)</a:t>
            </a:r>
            <a:r>
              <a:rPr lang="en-US" altLang="zh-TW" dirty="0"/>
              <a:t>, </a:t>
            </a:r>
            <a:r>
              <a:rPr lang="en-US" altLang="zh-TW" dirty="0">
                <a:solidFill>
                  <a:srgbClr val="0000FF"/>
                </a:solidFill>
              </a:rPr>
              <a:t>vortex </a:t>
            </a:r>
            <a:r>
              <a:rPr lang="en-US" altLang="zh-TW" dirty="0" err="1">
                <a:solidFill>
                  <a:srgbClr val="0000FF"/>
                </a:solidFill>
              </a:rPr>
              <a:t>Rossby</a:t>
            </a:r>
            <a:r>
              <a:rPr lang="en-US" altLang="zh-TW" dirty="0">
                <a:solidFill>
                  <a:srgbClr val="0000FF"/>
                </a:solidFill>
              </a:rPr>
              <a:t> wave damping</a:t>
            </a:r>
            <a:r>
              <a:rPr lang="en-US" altLang="zh-TW" dirty="0"/>
              <a:t> </a:t>
            </a:r>
            <a:r>
              <a:rPr lang="en-US" altLang="zh-TW" sz="1400" dirty="0"/>
              <a:t>(</a:t>
            </a:r>
            <a:r>
              <a:rPr lang="en-US" altLang="zh-TW" sz="1400" dirty="0" err="1">
                <a:hlinkClick r:id="rId6"/>
              </a:rPr>
              <a:t>Schecter</a:t>
            </a:r>
            <a:r>
              <a:rPr lang="en-US" altLang="zh-TW" sz="1400" dirty="0">
                <a:hlinkClick r:id="rId6"/>
              </a:rPr>
              <a:t> et al. 2002</a:t>
            </a:r>
            <a:r>
              <a:rPr lang="en-US" altLang="zh-TW" sz="1400" dirty="0"/>
              <a:t>; </a:t>
            </a:r>
            <a:r>
              <a:rPr lang="en-US" altLang="zh-TW" sz="1400" dirty="0" err="1">
                <a:hlinkClick r:id="rId7"/>
              </a:rPr>
              <a:t>Reasor</a:t>
            </a:r>
            <a:r>
              <a:rPr lang="en-US" altLang="zh-TW" sz="1400" dirty="0">
                <a:hlinkClick r:id="rId7"/>
              </a:rPr>
              <a:t> et al. 2004</a:t>
            </a:r>
            <a:r>
              <a:rPr lang="en-US" altLang="zh-TW" sz="1400" dirty="0"/>
              <a:t>; </a:t>
            </a:r>
            <a:r>
              <a:rPr lang="en-US" altLang="zh-TW" sz="1400" dirty="0" err="1">
                <a:hlinkClick r:id="rId8"/>
              </a:rPr>
              <a:t>Reasor</a:t>
            </a:r>
            <a:r>
              <a:rPr lang="en-US" altLang="zh-TW" sz="1400" dirty="0">
                <a:hlinkClick r:id="rId8"/>
              </a:rPr>
              <a:t> and Montgomery 2015</a:t>
            </a:r>
            <a:r>
              <a:rPr lang="en-US" altLang="zh-TW" sz="1400" dirty="0"/>
              <a:t>)</a:t>
            </a:r>
            <a:r>
              <a:rPr lang="en-US" altLang="zh-TW" dirty="0"/>
              <a:t>, </a:t>
            </a:r>
            <a:r>
              <a:rPr lang="en-US" altLang="zh-TW" dirty="0" err="1">
                <a:solidFill>
                  <a:srgbClr val="0000FF"/>
                </a:solidFill>
              </a:rPr>
              <a:t>downshear</a:t>
            </a:r>
            <a:r>
              <a:rPr lang="en-US" altLang="zh-TW" dirty="0">
                <a:solidFill>
                  <a:srgbClr val="0000FF"/>
                </a:solidFill>
              </a:rPr>
              <a:t> reformation</a:t>
            </a:r>
            <a:r>
              <a:rPr lang="en-US" altLang="zh-TW" dirty="0"/>
              <a:t> </a:t>
            </a:r>
            <a:r>
              <a:rPr lang="en-US" altLang="zh-TW" sz="1400" dirty="0"/>
              <a:t>(</a:t>
            </a:r>
            <a:r>
              <a:rPr lang="en-US" altLang="zh-TW" sz="1400" dirty="0">
                <a:hlinkClick r:id="rId9"/>
              </a:rPr>
              <a:t>Molinari et al. 2004</a:t>
            </a:r>
            <a:r>
              <a:rPr lang="en-US" altLang="zh-TW" sz="1400" dirty="0"/>
              <a:t>, </a:t>
            </a:r>
            <a:r>
              <a:rPr lang="en-US" altLang="zh-TW" sz="1400" dirty="0">
                <a:hlinkClick r:id="rId10"/>
              </a:rPr>
              <a:t>2006</a:t>
            </a:r>
            <a:r>
              <a:rPr lang="en-US" altLang="zh-TW" sz="1400" dirty="0"/>
              <a:t>; </a:t>
            </a:r>
            <a:r>
              <a:rPr lang="en-US" altLang="zh-TW" sz="1400" dirty="0">
                <a:hlinkClick r:id="rId11"/>
              </a:rPr>
              <a:t>Molinari and </a:t>
            </a:r>
            <a:r>
              <a:rPr lang="en-US" altLang="zh-TW" sz="1400" dirty="0" err="1">
                <a:hlinkClick r:id="rId11"/>
              </a:rPr>
              <a:t>Vollaro</a:t>
            </a:r>
            <a:r>
              <a:rPr lang="en-US" altLang="zh-TW" sz="1400" dirty="0">
                <a:hlinkClick r:id="rId11"/>
              </a:rPr>
              <a:t> 2010</a:t>
            </a:r>
            <a:r>
              <a:rPr lang="en-US" altLang="zh-TW" sz="1400" dirty="0"/>
              <a:t>; </a:t>
            </a:r>
            <a:r>
              <a:rPr lang="en-US" altLang="zh-TW" sz="1400" dirty="0">
                <a:hlinkClick r:id="rId12"/>
              </a:rPr>
              <a:t>Nguyen and Molinari 2012</a:t>
            </a:r>
            <a:r>
              <a:rPr lang="en-US" altLang="zh-TW" sz="1400" dirty="0"/>
              <a:t>)</a:t>
            </a:r>
            <a:r>
              <a:rPr lang="en-US" altLang="zh-TW" dirty="0"/>
              <a:t>, and </a:t>
            </a:r>
            <a:r>
              <a:rPr lang="en-US" altLang="zh-TW" dirty="0">
                <a:solidFill>
                  <a:srgbClr val="0000FF"/>
                </a:solidFill>
              </a:rPr>
              <a:t>vortex restructuring</a:t>
            </a:r>
            <a:r>
              <a:rPr lang="en-US" altLang="zh-TW" dirty="0"/>
              <a:t> </a:t>
            </a:r>
            <a:r>
              <a:rPr lang="en-US" altLang="zh-TW" sz="1400" dirty="0"/>
              <a:t>(</a:t>
            </a:r>
            <a:r>
              <a:rPr lang="en-US" altLang="zh-TW" sz="1400" dirty="0">
                <a:hlinkClick r:id="rId13"/>
              </a:rPr>
              <a:t>Rios-Berrios et al. 2018</a:t>
            </a:r>
            <a:r>
              <a:rPr lang="en-US" altLang="zh-TW" sz="1400" dirty="0"/>
              <a:t>)</a:t>
            </a:r>
            <a:r>
              <a:rPr lang="en-US" altLang="zh-TW" dirty="0"/>
              <a:t>. All those processes facilitate tilt reduction, vortex realignment, and intensification.</a:t>
            </a:r>
          </a:p>
        </p:txBody>
      </p:sp>
    </p:spTree>
    <p:extLst>
      <p:ext uri="{BB962C8B-B14F-4D97-AF65-F5344CB8AC3E}">
        <p14:creationId xmlns:p14="http://schemas.microsoft.com/office/powerpoint/2010/main" val="415364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179F15B-5AB5-4CF9-8EB5-6EC5D94B41B9}"/>
              </a:ext>
            </a:extLst>
          </p:cNvPr>
          <p:cNvSpPr>
            <a:spLocks noGrp="1"/>
          </p:cNvSpPr>
          <p:nvPr>
            <p:ph type="body" sz="quarter" idx="12"/>
          </p:nvPr>
        </p:nvSpPr>
        <p:spPr/>
        <p:txBody>
          <a:bodyPr/>
          <a:lstStyle/>
          <a:p>
            <a:r>
              <a:rPr lang="en-US" altLang="zh-TW" dirty="0"/>
              <a:t>Introduction(2/2)</a:t>
            </a:r>
            <a:endParaRPr lang="zh-TW" altLang="en-US" dirty="0"/>
          </a:p>
        </p:txBody>
      </p:sp>
      <p:sp>
        <p:nvSpPr>
          <p:cNvPr id="3" name="文字版面配置區 2">
            <a:extLst>
              <a:ext uri="{FF2B5EF4-FFF2-40B4-BE49-F238E27FC236}">
                <a16:creationId xmlns:a16="http://schemas.microsoft.com/office/drawing/2014/main" id="{243C7D0D-297E-447E-A6A6-CEB742083D4A}"/>
              </a:ext>
            </a:extLst>
          </p:cNvPr>
          <p:cNvSpPr>
            <a:spLocks noGrp="1"/>
          </p:cNvSpPr>
          <p:nvPr>
            <p:ph type="body" sz="quarter" idx="13"/>
          </p:nvPr>
        </p:nvSpPr>
        <p:spPr/>
        <p:txBody>
          <a:bodyPr>
            <a:normAutofit lnSpcReduction="10000"/>
          </a:bodyPr>
          <a:lstStyle/>
          <a:p>
            <a:endParaRPr lang="zh-TW" altLang="en-US"/>
          </a:p>
        </p:txBody>
      </p:sp>
      <p:sp>
        <p:nvSpPr>
          <p:cNvPr id="4" name="文字版面配置區 3">
            <a:extLst>
              <a:ext uri="{FF2B5EF4-FFF2-40B4-BE49-F238E27FC236}">
                <a16:creationId xmlns:a16="http://schemas.microsoft.com/office/drawing/2014/main" id="{9351CECF-317A-421C-A43D-7036B8E1AB79}"/>
              </a:ext>
            </a:extLst>
          </p:cNvPr>
          <p:cNvSpPr>
            <a:spLocks noGrp="1"/>
          </p:cNvSpPr>
          <p:nvPr>
            <p:ph type="body" sz="quarter" idx="14"/>
          </p:nvPr>
        </p:nvSpPr>
        <p:spPr/>
        <p:txBody>
          <a:bodyPr>
            <a:normAutofit/>
          </a:bodyPr>
          <a:lstStyle/>
          <a:p>
            <a:r>
              <a:rPr lang="en-US" altLang="zh-TW" dirty="0"/>
              <a:t>In the simulations of </a:t>
            </a:r>
            <a:r>
              <a:rPr lang="en-US" altLang="zh-TW" dirty="0" err="1">
                <a:hlinkClick r:id="rId2"/>
              </a:rPr>
              <a:t>Rappin</a:t>
            </a:r>
            <a:r>
              <a:rPr lang="en-US" altLang="zh-TW" dirty="0">
                <a:hlinkClick r:id="rId2"/>
              </a:rPr>
              <a:t> and Nolan (2012)</a:t>
            </a:r>
            <a:r>
              <a:rPr lang="en-US" altLang="zh-TW" dirty="0"/>
              <a:t> and </a:t>
            </a:r>
            <a:r>
              <a:rPr lang="en-US" altLang="zh-TW" dirty="0" err="1">
                <a:hlinkClick r:id="rId3"/>
              </a:rPr>
              <a:t>Onderlinde</a:t>
            </a:r>
            <a:r>
              <a:rPr lang="en-US" altLang="zh-TW" dirty="0">
                <a:hlinkClick r:id="rId3"/>
              </a:rPr>
              <a:t> and Nolan (2016)</a:t>
            </a:r>
            <a:r>
              <a:rPr lang="en-US" altLang="zh-TW" dirty="0"/>
              <a:t>, </a:t>
            </a:r>
            <a:r>
              <a:rPr lang="en-US" altLang="zh-TW" dirty="0" err="1"/>
              <a:t>upshear</a:t>
            </a:r>
            <a:r>
              <a:rPr lang="en-US" altLang="zh-TW" dirty="0"/>
              <a:t>-pointing LLF is more favorable for TC intensification than </a:t>
            </a:r>
            <a:r>
              <a:rPr lang="en-US" altLang="zh-TW" dirty="0" err="1"/>
              <a:t>downshear</a:t>
            </a:r>
            <a:r>
              <a:rPr lang="en-US" altLang="zh-TW" dirty="0"/>
              <a:t>-pointing LLF.</a:t>
            </a:r>
          </a:p>
          <a:p>
            <a:r>
              <a:rPr lang="en-US" altLang="zh-TW" dirty="0"/>
              <a:t>However, when the LLF points to the DL quadrant, the TC intensification rate is greater in the simulation of </a:t>
            </a:r>
            <a:r>
              <a:rPr lang="en-US" altLang="zh-TW" dirty="0">
                <a:hlinkClick r:id="rId4"/>
              </a:rPr>
              <a:t>Chen et al. (2019)</a:t>
            </a:r>
            <a:r>
              <a:rPr lang="en-US" altLang="zh-TW" dirty="0"/>
              <a:t>.</a:t>
            </a:r>
          </a:p>
          <a:p>
            <a:r>
              <a:rPr lang="en-US" altLang="zh-TW" dirty="0" err="1">
                <a:hlinkClick r:id="rId2"/>
              </a:rPr>
              <a:t>Rappin</a:t>
            </a:r>
            <a:r>
              <a:rPr lang="en-US" altLang="zh-TW" dirty="0">
                <a:hlinkClick r:id="rId2"/>
              </a:rPr>
              <a:t> and Nolan (2012)</a:t>
            </a:r>
            <a:r>
              <a:rPr lang="en-US" altLang="zh-TW" dirty="0"/>
              <a:t> suggested that the </a:t>
            </a:r>
            <a:r>
              <a:rPr lang="en-US" altLang="zh-TW" dirty="0" err="1"/>
              <a:t>upshear</a:t>
            </a:r>
            <a:r>
              <a:rPr lang="en-US" altLang="zh-TW" dirty="0"/>
              <a:t>-pointing LLF favors intensification since the </a:t>
            </a:r>
            <a:r>
              <a:rPr lang="en-US" altLang="zh-TW" dirty="0">
                <a:solidFill>
                  <a:srgbClr val="0000FF"/>
                </a:solidFill>
              </a:rPr>
              <a:t>increased surface heat fluxes in the left-of-shear half </a:t>
            </a:r>
            <a:r>
              <a:rPr lang="en-US" altLang="zh-TW" dirty="0"/>
              <a:t>can enhance the moist entropy in the boundary layer, after being ventilated by the midlevel dry air from the downstream (relative to the cyclonic circulation of TC) of the DL convection.</a:t>
            </a:r>
          </a:p>
          <a:p>
            <a:r>
              <a:rPr lang="en-US" altLang="zh-TW" dirty="0"/>
              <a:t>In contrast, </a:t>
            </a:r>
            <a:r>
              <a:rPr lang="en-US" altLang="zh-TW" dirty="0">
                <a:hlinkClick r:id="rId4"/>
              </a:rPr>
              <a:t>Chen et al. (2019)</a:t>
            </a:r>
            <a:r>
              <a:rPr lang="en-US" altLang="zh-TW" dirty="0"/>
              <a:t> pointed out that the DL-pointing LLF results in an </a:t>
            </a:r>
            <a:r>
              <a:rPr lang="en-US" altLang="zh-TW" dirty="0">
                <a:solidFill>
                  <a:srgbClr val="0000FF"/>
                </a:solidFill>
              </a:rPr>
              <a:t>enhancement of the </a:t>
            </a:r>
            <a:r>
              <a:rPr lang="en-US" altLang="zh-TW" dirty="0" err="1">
                <a:solidFill>
                  <a:srgbClr val="0000FF"/>
                </a:solidFill>
              </a:rPr>
              <a:t>downshear</a:t>
            </a:r>
            <a:r>
              <a:rPr lang="en-US" altLang="zh-TW" dirty="0">
                <a:solidFill>
                  <a:srgbClr val="0000FF"/>
                </a:solidFill>
              </a:rPr>
              <a:t>-right (DR) surface heat fluxes</a:t>
            </a:r>
            <a:r>
              <a:rPr lang="en-US" altLang="zh-TW" dirty="0"/>
              <a:t>.</a:t>
            </a:r>
          </a:p>
          <a:p>
            <a:endParaRPr lang="en-US" altLang="zh-TW" dirty="0"/>
          </a:p>
          <a:p>
            <a:endParaRPr lang="zh-TW" altLang="en-US" dirty="0"/>
          </a:p>
        </p:txBody>
      </p:sp>
    </p:spTree>
    <p:extLst>
      <p:ext uri="{BB962C8B-B14F-4D97-AF65-F5344CB8AC3E}">
        <p14:creationId xmlns:p14="http://schemas.microsoft.com/office/powerpoint/2010/main" val="60861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Methodology</a:t>
            </a:r>
          </a:p>
        </p:txBody>
      </p:sp>
      <p:sp>
        <p:nvSpPr>
          <p:cNvPr id="3" name="文字版面配置區 2"/>
          <p:cNvSpPr>
            <a:spLocks noGrp="1"/>
          </p:cNvSpPr>
          <p:nvPr>
            <p:ph type="body" sz="quarter" idx="13"/>
          </p:nvPr>
        </p:nvSpPr>
        <p:spPr/>
        <p:txBody>
          <a:bodyPr>
            <a:normAutofit lnSpcReduction="10000"/>
          </a:bodyPr>
          <a:lstStyle/>
          <a:p>
            <a:r>
              <a:rPr lang="en-US" altLang="zh-TW" dirty="0"/>
              <a:t>Model setting</a:t>
            </a:r>
            <a:endParaRPr lang="zh-TW" altLang="en-US" dirty="0"/>
          </a:p>
        </p:txBody>
      </p:sp>
      <p:sp>
        <p:nvSpPr>
          <p:cNvPr id="4" name="文字版面配置區 3"/>
          <p:cNvSpPr>
            <a:spLocks noGrp="1"/>
          </p:cNvSpPr>
          <p:nvPr>
            <p:ph type="body" sz="quarter" idx="14"/>
          </p:nvPr>
        </p:nvSpPr>
        <p:spPr/>
        <p:txBody>
          <a:bodyPr>
            <a:normAutofit fontScale="92500" lnSpcReduction="10000"/>
          </a:bodyPr>
          <a:lstStyle/>
          <a:p>
            <a:r>
              <a:rPr lang="en-US" altLang="zh-TW" dirty="0"/>
              <a:t>WRF-ARW Model (version 3.9.1)</a:t>
            </a:r>
          </a:p>
          <a:p>
            <a:r>
              <a:rPr lang="en-US" altLang="zh-TW" dirty="0"/>
              <a:t>Two-way vortex-following nested grid</a:t>
            </a:r>
          </a:p>
          <a:p>
            <a:pPr lvl="1"/>
            <a:r>
              <a:rPr lang="en-US" altLang="zh-TW" dirty="0"/>
              <a:t>250×250</a:t>
            </a:r>
            <a:r>
              <a:rPr lang="zh-TW" altLang="en-US" dirty="0"/>
              <a:t> </a:t>
            </a:r>
            <a:r>
              <a:rPr lang="en-US" altLang="zh-TW" dirty="0"/>
              <a:t>(18 km): doubly periodic lateral boundary conditions</a:t>
            </a:r>
            <a:br>
              <a:rPr lang="en-US" altLang="zh-TW" dirty="0"/>
            </a:br>
            <a:r>
              <a:rPr lang="en-US" altLang="zh-TW" dirty="0"/>
              <a:t>202×202 (6 km)</a:t>
            </a:r>
            <a:br>
              <a:rPr lang="en-US" altLang="zh-TW" dirty="0"/>
            </a:br>
            <a:r>
              <a:rPr lang="en-US" altLang="zh-TW" dirty="0"/>
              <a:t>352×352 (2 km)</a:t>
            </a:r>
          </a:p>
          <a:p>
            <a:r>
              <a:rPr lang="en-US" altLang="zh-TW" dirty="0"/>
              <a:t>41 vertical levels</a:t>
            </a:r>
          </a:p>
          <a:p>
            <a:r>
              <a:rPr lang="en-US" altLang="zh-TW" dirty="0"/>
              <a:t>Model top: 25 km</a:t>
            </a:r>
          </a:p>
          <a:p>
            <a:r>
              <a:rPr lang="en-US" altLang="zh-TW" i="1" dirty="0"/>
              <a:t>f</a:t>
            </a:r>
            <a:r>
              <a:rPr lang="en-US" altLang="zh-TW" dirty="0"/>
              <a:t> plane with the Coriolis parameter of 5.0 × 10</a:t>
            </a:r>
            <a:r>
              <a:rPr lang="en-US" altLang="zh-TW" baseline="30000" dirty="0"/>
              <a:t>−5</a:t>
            </a:r>
            <a:r>
              <a:rPr lang="en-US" altLang="zh-TW" dirty="0"/>
              <a:t> s</a:t>
            </a:r>
            <a:r>
              <a:rPr lang="en-US" altLang="zh-TW" baseline="30000" dirty="0"/>
              <a:t>−1</a:t>
            </a:r>
          </a:p>
          <a:p>
            <a:r>
              <a:rPr lang="en-US" altLang="zh-TW" dirty="0"/>
              <a:t>Fixed sea surface temperature of 28°C</a:t>
            </a:r>
          </a:p>
          <a:p>
            <a:r>
              <a:rPr lang="en-US" altLang="zh-TW" dirty="0"/>
              <a:t>The physical parameterization schemes include the WRF single-moment 6-class microphysics scheme </a:t>
            </a:r>
            <a:r>
              <a:rPr lang="en-US" altLang="zh-TW" sz="1300" dirty="0"/>
              <a:t>(</a:t>
            </a:r>
            <a:r>
              <a:rPr lang="en-US" altLang="zh-TW" sz="1300" dirty="0">
                <a:hlinkClick r:id="rId2"/>
              </a:rPr>
              <a:t>Hong and Lim 2006</a:t>
            </a:r>
            <a:r>
              <a:rPr lang="en-US" altLang="zh-TW" sz="1300" dirty="0"/>
              <a:t>)</a:t>
            </a:r>
            <a:r>
              <a:rPr lang="en-US" altLang="zh-TW" dirty="0"/>
              <a:t>, the rapid radiative transfer model scheme </a:t>
            </a:r>
            <a:r>
              <a:rPr lang="en-US" altLang="zh-TW" sz="1300" dirty="0"/>
              <a:t>(</a:t>
            </a:r>
            <a:r>
              <a:rPr lang="en-US" altLang="zh-TW" sz="1300" dirty="0" err="1">
                <a:hlinkClick r:id="rId3"/>
              </a:rPr>
              <a:t>Mlawer</a:t>
            </a:r>
            <a:r>
              <a:rPr lang="en-US" altLang="zh-TW" sz="1300" dirty="0">
                <a:hlinkClick r:id="rId3"/>
              </a:rPr>
              <a:t> et al. 1997</a:t>
            </a:r>
            <a:r>
              <a:rPr lang="en-US" altLang="zh-TW" sz="1300" dirty="0"/>
              <a:t>)</a:t>
            </a:r>
            <a:r>
              <a:rPr lang="en-US" altLang="zh-TW" dirty="0"/>
              <a:t> for longwave radiation, the </a:t>
            </a:r>
            <a:r>
              <a:rPr lang="en-US" altLang="zh-TW" dirty="0" err="1"/>
              <a:t>Dudhia</a:t>
            </a:r>
            <a:r>
              <a:rPr lang="en-US" altLang="zh-TW" dirty="0"/>
              <a:t> radiation parameterization scheme </a:t>
            </a:r>
            <a:r>
              <a:rPr lang="en-US" altLang="zh-TW" sz="1300" dirty="0"/>
              <a:t>(</a:t>
            </a:r>
            <a:r>
              <a:rPr lang="en-US" altLang="zh-TW" sz="1300" dirty="0" err="1">
                <a:hlinkClick r:id="rId4"/>
              </a:rPr>
              <a:t>Dudhia</a:t>
            </a:r>
            <a:r>
              <a:rPr lang="en-US" altLang="zh-TW" sz="1300" dirty="0">
                <a:hlinkClick r:id="rId4"/>
              </a:rPr>
              <a:t> 1989</a:t>
            </a:r>
            <a:r>
              <a:rPr lang="en-US" altLang="zh-TW" sz="1300" dirty="0"/>
              <a:t>)</a:t>
            </a:r>
            <a:r>
              <a:rPr lang="en-US" altLang="zh-TW" dirty="0"/>
              <a:t> for shortwave radiation, the </a:t>
            </a:r>
            <a:r>
              <a:rPr lang="en-US" altLang="zh-TW" dirty="0" err="1"/>
              <a:t>Yonsei</a:t>
            </a:r>
            <a:r>
              <a:rPr lang="en-US" altLang="zh-TW" dirty="0"/>
              <a:t> University planetary boundary layer scheme </a:t>
            </a:r>
            <a:r>
              <a:rPr lang="en-US" altLang="zh-TW" sz="1300" dirty="0"/>
              <a:t>(</a:t>
            </a:r>
            <a:r>
              <a:rPr lang="en-US" altLang="zh-TW" sz="1300" dirty="0">
                <a:hlinkClick r:id="rId5"/>
              </a:rPr>
              <a:t>Hong et al. 2006</a:t>
            </a:r>
            <a:r>
              <a:rPr lang="en-US" altLang="zh-TW" sz="1300" dirty="0"/>
              <a:t>)</a:t>
            </a:r>
            <a:r>
              <a:rPr lang="en-US" altLang="zh-TW" dirty="0"/>
              <a:t>, and the revised MM5 </a:t>
            </a:r>
            <a:r>
              <a:rPr lang="en-US" altLang="zh-TW" dirty="0" err="1"/>
              <a:t>Monin</a:t>
            </a:r>
            <a:r>
              <a:rPr lang="en-US" altLang="zh-TW" dirty="0"/>
              <a:t>–</a:t>
            </a:r>
            <a:r>
              <a:rPr lang="en-US" altLang="zh-TW" dirty="0" err="1"/>
              <a:t>Obukhov</a:t>
            </a:r>
            <a:r>
              <a:rPr lang="en-US" altLang="zh-TW" dirty="0"/>
              <a:t> scheme </a:t>
            </a:r>
            <a:r>
              <a:rPr lang="en-US" altLang="zh-TW" sz="1300" dirty="0"/>
              <a:t>(</a:t>
            </a:r>
            <a:r>
              <a:rPr lang="en-US" altLang="zh-TW" sz="1300" dirty="0">
                <a:hlinkClick r:id="rId6"/>
              </a:rPr>
              <a:t>Jiménez et al. 2012</a:t>
            </a:r>
            <a:r>
              <a:rPr lang="en-US" altLang="zh-TW" sz="1300" dirty="0"/>
              <a:t>)</a:t>
            </a:r>
            <a:r>
              <a:rPr lang="en-US" altLang="zh-TW" dirty="0"/>
              <a:t> for surface-layer scheme. </a:t>
            </a:r>
          </a:p>
          <a:p>
            <a:r>
              <a:rPr lang="en-US" altLang="zh-TW" dirty="0"/>
              <a:t>No cumulus parameterization is employed owing to the convection-permitting resolution of the innermost domain.</a:t>
            </a:r>
            <a:endParaRPr lang="zh-TW" altLang="en-US" dirty="0"/>
          </a:p>
        </p:txBody>
      </p:sp>
    </p:spTree>
    <p:extLst>
      <p:ext uri="{BB962C8B-B14F-4D97-AF65-F5344CB8AC3E}">
        <p14:creationId xmlns:p14="http://schemas.microsoft.com/office/powerpoint/2010/main" val="366088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2"/>
          </p:nvPr>
        </p:nvSpPr>
        <p:spPr/>
        <p:txBody>
          <a:bodyPr/>
          <a:lstStyle/>
          <a:p>
            <a:r>
              <a:rPr lang="en-US" altLang="zh-TW" dirty="0"/>
              <a:t>Methodology</a:t>
            </a:r>
          </a:p>
        </p:txBody>
      </p:sp>
      <p:sp>
        <p:nvSpPr>
          <p:cNvPr id="6" name="文字版面配置區 5"/>
          <p:cNvSpPr>
            <a:spLocks noGrp="1"/>
          </p:cNvSpPr>
          <p:nvPr>
            <p:ph type="body" sz="quarter" idx="13"/>
          </p:nvPr>
        </p:nvSpPr>
        <p:spPr/>
        <p:txBody>
          <a:bodyPr>
            <a:normAutofit lnSpcReduction="10000"/>
          </a:bodyPr>
          <a:lstStyle/>
          <a:p>
            <a:r>
              <a:rPr lang="en-US" altLang="zh-TW" dirty="0"/>
              <a:t>The NBF and LLF experiments</a:t>
            </a:r>
            <a:endParaRPr lang="zh-TW" altLang="en-US" dirty="0"/>
          </a:p>
        </p:txBody>
      </p:sp>
      <p:sp>
        <p:nvSpPr>
          <p:cNvPr id="12" name="文字版面配置區 11"/>
          <p:cNvSpPr>
            <a:spLocks noGrp="1"/>
          </p:cNvSpPr>
          <p:nvPr>
            <p:ph type="body" sz="quarter" idx="14"/>
          </p:nvPr>
        </p:nvSpPr>
        <p:spPr/>
        <p:txBody>
          <a:bodyPr/>
          <a:lstStyle/>
          <a:p>
            <a:r>
              <a:rPr lang="en-US" altLang="zh-TW" dirty="0"/>
              <a:t>A Rankine vortex </a:t>
            </a:r>
            <a:r>
              <a:rPr lang="en-US" altLang="zh-TW" sz="1400" dirty="0"/>
              <a:t>(</a:t>
            </a:r>
            <a:r>
              <a:rPr lang="en-US" altLang="zh-TW" sz="1400" dirty="0" err="1">
                <a:hlinkClick r:id="rId2"/>
              </a:rPr>
              <a:t>Rotunno</a:t>
            </a:r>
            <a:r>
              <a:rPr lang="en-US" altLang="zh-TW" sz="1400" dirty="0">
                <a:hlinkClick r:id="rId2"/>
              </a:rPr>
              <a:t> and Emanuel 1987</a:t>
            </a:r>
            <a:r>
              <a:rPr lang="en-US" altLang="zh-TW" sz="1400" dirty="0"/>
              <a:t>)</a:t>
            </a:r>
            <a:r>
              <a:rPr lang="en-US" altLang="zh-TW" dirty="0"/>
              <a:t> with a maximum tangential wind of </a:t>
            </a:r>
            <a:r>
              <a:rPr lang="en-US" altLang="zh-TW" dirty="0">
                <a:solidFill>
                  <a:srgbClr val="0000FF"/>
                </a:solidFill>
              </a:rPr>
              <a:t>15 m s</a:t>
            </a:r>
            <a:r>
              <a:rPr lang="en-US" altLang="zh-TW" baseline="30000" dirty="0">
                <a:solidFill>
                  <a:srgbClr val="0000FF"/>
                </a:solidFill>
              </a:rPr>
              <a:t>−1</a:t>
            </a:r>
            <a:r>
              <a:rPr lang="en-US" altLang="zh-TW" dirty="0"/>
              <a:t>, a radius of maximum wind (RMW) of </a:t>
            </a:r>
            <a:r>
              <a:rPr lang="en-US" altLang="zh-TW" dirty="0">
                <a:solidFill>
                  <a:srgbClr val="0000FF"/>
                </a:solidFill>
              </a:rPr>
              <a:t>82.5 km</a:t>
            </a:r>
            <a:r>
              <a:rPr lang="en-US" altLang="zh-TW" dirty="0"/>
              <a:t>, a </a:t>
            </a:r>
            <a:r>
              <a:rPr lang="en-US" altLang="zh-TW" dirty="0">
                <a:solidFill>
                  <a:srgbClr val="0000FF"/>
                </a:solidFill>
              </a:rPr>
              <a:t>cutoff radius of 412.5 km</a:t>
            </a:r>
            <a:r>
              <a:rPr lang="en-US" altLang="zh-TW" dirty="0"/>
              <a:t>, and a </a:t>
            </a:r>
            <a:r>
              <a:rPr lang="en-US" altLang="zh-TW" dirty="0">
                <a:solidFill>
                  <a:srgbClr val="0000FF"/>
                </a:solidFill>
              </a:rPr>
              <a:t>vortex depth of 20 km</a:t>
            </a:r>
            <a:r>
              <a:rPr lang="en-US" altLang="zh-TW" dirty="0"/>
              <a:t> is placed at the center of the outermost domain. After the initialization, the NBF experiment is integrated for </a:t>
            </a:r>
            <a:r>
              <a:rPr lang="en-US" altLang="zh-TW" dirty="0">
                <a:solidFill>
                  <a:srgbClr val="0000FF"/>
                </a:solidFill>
              </a:rPr>
              <a:t>168 h</a:t>
            </a:r>
            <a:r>
              <a:rPr lang="en-US" altLang="zh-TW" dirty="0"/>
              <a:t>.</a:t>
            </a:r>
          </a:p>
          <a:p>
            <a:r>
              <a:rPr lang="en-US" altLang="zh-TW" dirty="0"/>
              <a:t>At the time when the maximum surface wind speed of NBF </a:t>
            </a:r>
            <a:r>
              <a:rPr lang="en-US" altLang="zh-TW" dirty="0">
                <a:solidFill>
                  <a:srgbClr val="0000FF"/>
                </a:solidFill>
              </a:rPr>
              <a:t>reaches 70 </a:t>
            </a:r>
            <a:r>
              <a:rPr lang="en-US" altLang="zh-TW" dirty="0" err="1">
                <a:solidFill>
                  <a:srgbClr val="0000FF"/>
                </a:solidFill>
              </a:rPr>
              <a:t>kt</a:t>
            </a:r>
            <a:r>
              <a:rPr lang="en-US" altLang="zh-TW" dirty="0"/>
              <a:t>, the set of designed </a:t>
            </a:r>
            <a:r>
              <a:rPr lang="en-US" altLang="zh-TW" dirty="0">
                <a:solidFill>
                  <a:srgbClr val="0000FF"/>
                </a:solidFill>
              </a:rPr>
              <a:t>background flow is imposed</a:t>
            </a:r>
            <a:r>
              <a:rPr lang="en-US" altLang="zh-TW" dirty="0"/>
              <a:t> onto the vortex. To simplify the interpretation of the experiments, the shortwave and longwave radiation schemes are turned off after the background flow imposition.</a:t>
            </a:r>
          </a:p>
          <a:p>
            <a:r>
              <a:rPr lang="en-US" altLang="zh-TW" dirty="0">
                <a:solidFill>
                  <a:srgbClr val="0000FF"/>
                </a:solidFill>
              </a:rPr>
              <a:t>Each experiment is integrated for 72 h.</a:t>
            </a:r>
            <a:r>
              <a:rPr lang="en-US" altLang="zh-TW" dirty="0"/>
              <a:t> During the simulation, the </a:t>
            </a:r>
            <a:r>
              <a:rPr lang="en-US" altLang="zh-TW" dirty="0">
                <a:solidFill>
                  <a:srgbClr val="0000FF"/>
                </a:solidFill>
              </a:rPr>
              <a:t>horizontal wind beyond 300-km radius from the center of the innermost domain is nudged to the desired background flow every 30 min</a:t>
            </a:r>
            <a:r>
              <a:rPr lang="en-US" altLang="zh-TW" dirty="0"/>
              <a:t> in order to keep the background flow unchanged throughout the simulation, while not modifying the TC structure.</a:t>
            </a:r>
            <a:endParaRPr lang="zh-TW" altLang="en-US" dirty="0"/>
          </a:p>
        </p:txBody>
      </p:sp>
      <p:sp>
        <p:nvSpPr>
          <p:cNvPr id="11" name="矩形 10"/>
          <p:cNvSpPr/>
          <p:nvPr/>
        </p:nvSpPr>
        <p:spPr>
          <a:xfrm>
            <a:off x="8718664" y="74885"/>
            <a:ext cx="3322000" cy="830997"/>
          </a:xfrm>
          <a:prstGeom prst="rect">
            <a:avLst/>
          </a:prstGeom>
        </p:spPr>
        <p:txBody>
          <a:bodyPr wrap="none">
            <a:spAutoFit/>
          </a:bodyPr>
          <a:lstStyle/>
          <a:p>
            <a:r>
              <a:rPr lang="en-US" altLang="zh-TW" sz="2400" dirty="0"/>
              <a:t>NBF:</a:t>
            </a:r>
            <a:r>
              <a:rPr lang="zh-TW" altLang="en-US" sz="2400" dirty="0"/>
              <a:t> </a:t>
            </a:r>
            <a:r>
              <a:rPr lang="en-US" altLang="zh-TW" sz="2400" dirty="0"/>
              <a:t>no background flow</a:t>
            </a:r>
          </a:p>
          <a:p>
            <a:r>
              <a:rPr lang="en-US" altLang="zh-TW" sz="2400" dirty="0"/>
              <a:t>LLF:</a:t>
            </a:r>
            <a:r>
              <a:rPr lang="zh-TW" altLang="en-US" sz="2400" dirty="0"/>
              <a:t> </a:t>
            </a:r>
            <a:r>
              <a:rPr lang="en-US" altLang="zh-TW" sz="2400" dirty="0"/>
              <a:t>low-level flow</a:t>
            </a:r>
          </a:p>
        </p:txBody>
      </p:sp>
    </p:spTree>
    <p:extLst>
      <p:ext uri="{BB962C8B-B14F-4D97-AF65-F5344CB8AC3E}">
        <p14:creationId xmlns:p14="http://schemas.microsoft.com/office/powerpoint/2010/main" val="362620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2"/>
          </p:nvPr>
        </p:nvSpPr>
        <p:spPr/>
        <p:txBody>
          <a:bodyPr/>
          <a:lstStyle/>
          <a:p>
            <a:r>
              <a:rPr lang="en-US" altLang="zh-TW" dirty="0"/>
              <a:t>Methodology</a:t>
            </a:r>
          </a:p>
        </p:txBody>
      </p:sp>
      <p:sp>
        <p:nvSpPr>
          <p:cNvPr id="6" name="文字版面配置區 5"/>
          <p:cNvSpPr>
            <a:spLocks noGrp="1"/>
          </p:cNvSpPr>
          <p:nvPr>
            <p:ph type="body" sz="quarter" idx="13"/>
          </p:nvPr>
        </p:nvSpPr>
        <p:spPr/>
        <p:txBody>
          <a:bodyPr>
            <a:normAutofit lnSpcReduction="10000"/>
          </a:bodyPr>
          <a:lstStyle/>
          <a:p>
            <a:r>
              <a:rPr lang="en-US" altLang="zh-TW" dirty="0"/>
              <a:t>Imposed background flow profile</a:t>
            </a:r>
            <a:endParaRPr lang="zh-TW" altLang="en-US" dirty="0"/>
          </a:p>
        </p:txBody>
      </p:sp>
      <p:pic>
        <p:nvPicPr>
          <p:cNvPr id="9" name="圖片 8"/>
          <p:cNvPicPr>
            <a:picLocks noChangeAspect="1"/>
          </p:cNvPicPr>
          <p:nvPr/>
        </p:nvPicPr>
        <p:blipFill>
          <a:blip r:embed="rId2"/>
          <a:stretch>
            <a:fillRect/>
          </a:stretch>
        </p:blipFill>
        <p:spPr>
          <a:xfrm>
            <a:off x="5487900" y="2133600"/>
            <a:ext cx="6501271" cy="2910208"/>
          </a:xfrm>
          <a:prstGeom prst="rect">
            <a:avLst/>
          </a:prstGeom>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326" y="1150620"/>
            <a:ext cx="3178222" cy="559720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23165B1E-213E-40CD-954A-14AD0F1EC592}"/>
              </a:ext>
            </a:extLst>
          </p:cNvPr>
          <p:cNvSpPr/>
          <p:nvPr/>
        </p:nvSpPr>
        <p:spPr>
          <a:xfrm>
            <a:off x="6730215" y="1534152"/>
            <a:ext cx="2953373" cy="369332"/>
          </a:xfrm>
          <a:prstGeom prst="rect">
            <a:avLst/>
          </a:prstGeom>
        </p:spPr>
        <p:txBody>
          <a:bodyPr wrap="none">
            <a:spAutoFit/>
          </a:bodyPr>
          <a:lstStyle/>
          <a:p>
            <a:r>
              <a:rPr lang="en-US" altLang="zh-TW" i="1" dirty="0"/>
              <a:t>p</a:t>
            </a:r>
            <a:r>
              <a:rPr lang="en-US" altLang="zh-TW" i="1" baseline="-25000" dirty="0"/>
              <a:t>b</a:t>
            </a:r>
            <a:r>
              <a:rPr lang="en-US" altLang="zh-TW" dirty="0"/>
              <a:t> = 600 </a:t>
            </a:r>
            <a:r>
              <a:rPr lang="en-US" altLang="zh-TW" dirty="0" err="1"/>
              <a:t>hPa</a:t>
            </a:r>
            <a:r>
              <a:rPr lang="en-US" altLang="zh-TW" dirty="0"/>
              <a:t> and </a:t>
            </a:r>
            <a:r>
              <a:rPr lang="en-US" altLang="zh-TW" i="1" dirty="0" err="1"/>
              <a:t>p</a:t>
            </a:r>
            <a:r>
              <a:rPr lang="en-US" altLang="zh-TW" i="1" baseline="-25000" dirty="0" err="1"/>
              <a:t>t</a:t>
            </a:r>
            <a:r>
              <a:rPr lang="en-US" altLang="zh-TW" dirty="0"/>
              <a:t> = 250 </a:t>
            </a:r>
            <a:r>
              <a:rPr lang="en-US" altLang="zh-TW" dirty="0" err="1"/>
              <a:t>hPa</a:t>
            </a:r>
            <a:endParaRPr lang="zh-TW" altLang="en-US" dirty="0"/>
          </a:p>
        </p:txBody>
      </p:sp>
    </p:spTree>
    <p:extLst>
      <p:ext uri="{BB962C8B-B14F-4D97-AF65-F5344CB8AC3E}">
        <p14:creationId xmlns:p14="http://schemas.microsoft.com/office/powerpoint/2010/main" val="43259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Results</a:t>
            </a:r>
            <a:endParaRPr lang="zh-TW" altLang="en-US" dirty="0"/>
          </a:p>
        </p:txBody>
      </p:sp>
      <p:sp>
        <p:nvSpPr>
          <p:cNvPr id="3" name="文字版面配置區 2"/>
          <p:cNvSpPr>
            <a:spLocks noGrp="1"/>
          </p:cNvSpPr>
          <p:nvPr>
            <p:ph type="body" sz="quarter" idx="13"/>
          </p:nvPr>
        </p:nvSpPr>
        <p:spPr/>
        <p:txBody>
          <a:bodyPr>
            <a:normAutofit lnSpcReduction="10000"/>
          </a:bodyPr>
          <a:lstStyle/>
          <a:p>
            <a:r>
              <a:rPr lang="en-US" altLang="zh-TW" dirty="0"/>
              <a:t>Intensity change</a:t>
            </a:r>
            <a:endParaRPr lang="zh-TW"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54" y="1013979"/>
            <a:ext cx="7104692" cy="5720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472" y="668473"/>
            <a:ext cx="3398048" cy="5984341"/>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8572500" y="1729740"/>
            <a:ext cx="426720" cy="495300"/>
          </a:xfrm>
          <a:prstGeom prst="rect">
            <a:avLst/>
          </a:prstGeom>
          <a:noFill/>
          <a:ln w="19050">
            <a:solidFill>
              <a:srgbClr val="2CD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8580120" y="2571749"/>
            <a:ext cx="426720" cy="495300"/>
          </a:xfrm>
          <a:prstGeom prst="rect">
            <a:avLst/>
          </a:prstGeom>
          <a:noFill/>
          <a:ln w="19050">
            <a:solidFill>
              <a:srgbClr val="76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9006840" y="1357106"/>
            <a:ext cx="2726003" cy="369332"/>
          </a:xfrm>
          <a:prstGeom prst="rect">
            <a:avLst/>
          </a:prstGeom>
          <a:solidFill>
            <a:schemeClr val="bg1"/>
          </a:solidFill>
        </p:spPr>
        <p:txBody>
          <a:bodyPr wrap="none" rtlCol="0" anchor="ctr">
            <a:spAutoFit/>
          </a:bodyPr>
          <a:lstStyle/>
          <a:p>
            <a:r>
              <a:rPr lang="en-US" altLang="zh-TW" b="1" dirty="0">
                <a:solidFill>
                  <a:srgbClr val="2CD42C"/>
                </a:solidFill>
              </a:rPr>
              <a:t>Fast-intensifying (FI) group</a:t>
            </a:r>
            <a:endParaRPr lang="zh-TW" altLang="en-US" b="1" dirty="0" err="1">
              <a:solidFill>
                <a:srgbClr val="2CD42C"/>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8580120" y="3083921"/>
            <a:ext cx="2806538" cy="369332"/>
          </a:xfrm>
          <a:prstGeom prst="rect">
            <a:avLst/>
          </a:prstGeom>
          <a:solidFill>
            <a:schemeClr val="bg1"/>
          </a:solidFill>
        </p:spPr>
        <p:txBody>
          <a:bodyPr wrap="none">
            <a:spAutoFit/>
          </a:bodyPr>
          <a:lstStyle/>
          <a:p>
            <a:r>
              <a:rPr lang="en-US" altLang="zh-TW" b="1" dirty="0">
                <a:solidFill>
                  <a:srgbClr val="760074"/>
                </a:solidFill>
              </a:rPr>
              <a:t>Slow-intensifying (SI) group</a:t>
            </a:r>
            <a:endParaRPr lang="zh-TW" altLang="en-US" b="1" dirty="0">
              <a:solidFill>
                <a:srgbClr val="760074"/>
              </a:solidFill>
            </a:endParaRPr>
          </a:p>
        </p:txBody>
      </p:sp>
      <p:sp>
        <p:nvSpPr>
          <p:cNvPr id="13" name="矩形 12"/>
          <p:cNvSpPr/>
          <p:nvPr/>
        </p:nvSpPr>
        <p:spPr>
          <a:xfrm>
            <a:off x="4315750" y="59790"/>
            <a:ext cx="4118756" cy="923330"/>
          </a:xfrm>
          <a:prstGeom prst="rect">
            <a:avLst/>
          </a:prstGeom>
          <a:solidFill>
            <a:schemeClr val="bg1"/>
          </a:solidFill>
        </p:spPr>
        <p:txBody>
          <a:bodyPr wrap="none">
            <a:spAutoFit/>
          </a:bodyPr>
          <a:lstStyle/>
          <a:p>
            <a:pPr marL="182563" indent="-182563">
              <a:buFontTx/>
              <a:buChar char="-"/>
            </a:pPr>
            <a:r>
              <a:rPr lang="en-US" altLang="zh-TW" dirty="0"/>
              <a:t>FI:</a:t>
            </a:r>
            <a:r>
              <a:rPr lang="zh-TW" altLang="en-US" dirty="0"/>
              <a:t> </a:t>
            </a:r>
            <a:r>
              <a:rPr lang="en-US" altLang="zh-TW" dirty="0">
                <a:solidFill>
                  <a:srgbClr val="E7DB31"/>
                </a:solidFill>
              </a:rPr>
              <a:t>m09</a:t>
            </a:r>
            <a:r>
              <a:rPr lang="en-US" altLang="zh-TW" dirty="0"/>
              <a:t>, </a:t>
            </a:r>
            <a:r>
              <a:rPr lang="en-US" altLang="zh-TW" dirty="0">
                <a:solidFill>
                  <a:srgbClr val="A1E734"/>
                </a:solidFill>
              </a:rPr>
              <a:t>m12</a:t>
            </a:r>
            <a:r>
              <a:rPr lang="en-US" altLang="zh-TW" dirty="0"/>
              <a:t>, </a:t>
            </a:r>
            <a:r>
              <a:rPr lang="en-US" altLang="zh-TW" dirty="0">
                <a:solidFill>
                  <a:srgbClr val="03DC01"/>
                </a:solidFill>
              </a:rPr>
              <a:t>m15</a:t>
            </a:r>
            <a:r>
              <a:rPr lang="en-US" altLang="zh-TW" dirty="0"/>
              <a:t>, </a:t>
            </a:r>
            <a:r>
              <a:rPr lang="en-US" altLang="zh-TW" dirty="0">
                <a:solidFill>
                  <a:srgbClr val="00D088"/>
                </a:solidFill>
              </a:rPr>
              <a:t>m18</a:t>
            </a:r>
            <a:r>
              <a:rPr lang="en-US" altLang="zh-TW" dirty="0"/>
              <a:t>, </a:t>
            </a:r>
            <a:r>
              <a:rPr lang="en-US" altLang="zh-TW" dirty="0">
                <a:solidFill>
                  <a:srgbClr val="059DFD"/>
                </a:solidFill>
              </a:rPr>
              <a:t>m21</a:t>
            </a:r>
            <a:r>
              <a:rPr lang="en-US" altLang="zh-TW" dirty="0"/>
              <a:t>, and </a:t>
            </a:r>
            <a:r>
              <a:rPr lang="en-US" altLang="zh-TW" dirty="0">
                <a:solidFill>
                  <a:srgbClr val="1E3FFC"/>
                </a:solidFill>
              </a:rPr>
              <a:t>m24</a:t>
            </a:r>
          </a:p>
          <a:p>
            <a:pPr marL="182563" indent="-182563">
              <a:buFontTx/>
              <a:buChar char="-"/>
            </a:pPr>
            <a:r>
              <a:rPr lang="en-US" altLang="zh-TW" dirty="0"/>
              <a:t>SI:</a:t>
            </a:r>
            <a:r>
              <a:rPr lang="zh-TW" altLang="en-US" dirty="0"/>
              <a:t> </a:t>
            </a:r>
            <a:r>
              <a:rPr lang="en-US" altLang="zh-TW" dirty="0">
                <a:solidFill>
                  <a:srgbClr val="7400D9"/>
                </a:solidFill>
              </a:rPr>
              <a:t>m27</a:t>
            </a:r>
            <a:r>
              <a:rPr lang="en-US" altLang="zh-TW" dirty="0"/>
              <a:t>, </a:t>
            </a:r>
            <a:r>
              <a:rPr lang="en-US" altLang="zh-TW" dirty="0">
                <a:solidFill>
                  <a:srgbClr val="A508CF"/>
                </a:solidFill>
              </a:rPr>
              <a:t>m30</a:t>
            </a:r>
            <a:r>
              <a:rPr lang="en-US" altLang="zh-TW" dirty="0"/>
              <a:t>, </a:t>
            </a:r>
            <a:r>
              <a:rPr lang="en-US" altLang="zh-TW" dirty="0">
                <a:solidFill>
                  <a:srgbClr val="EA0982"/>
                </a:solidFill>
              </a:rPr>
              <a:t>m33</a:t>
            </a:r>
            <a:r>
              <a:rPr lang="en-US" altLang="zh-TW" dirty="0"/>
              <a:t>, </a:t>
            </a:r>
            <a:r>
              <a:rPr lang="en-US" altLang="zh-TW" dirty="0">
                <a:solidFill>
                  <a:srgbClr val="FA4037"/>
                </a:solidFill>
              </a:rPr>
              <a:t>m00</a:t>
            </a:r>
          </a:p>
          <a:p>
            <a:pPr marL="182563" indent="-182563">
              <a:buFontTx/>
              <a:buChar char="-"/>
            </a:pPr>
            <a:r>
              <a:rPr lang="en-US" altLang="zh-TW" dirty="0"/>
              <a:t>Other:</a:t>
            </a:r>
            <a:r>
              <a:rPr lang="zh-TW" altLang="en-US" dirty="0"/>
              <a:t> </a:t>
            </a:r>
            <a:r>
              <a:rPr lang="en-US" altLang="zh-TW" dirty="0">
                <a:solidFill>
                  <a:srgbClr val="EA751F"/>
                </a:solidFill>
              </a:rPr>
              <a:t>m03</a:t>
            </a:r>
            <a:r>
              <a:rPr lang="zh-TW" altLang="en-US" dirty="0"/>
              <a:t> </a:t>
            </a:r>
            <a:r>
              <a:rPr lang="en-US" altLang="zh-TW" dirty="0"/>
              <a:t>, </a:t>
            </a:r>
            <a:r>
              <a:rPr lang="en-US" altLang="zh-TW" dirty="0">
                <a:solidFill>
                  <a:srgbClr val="E4B139"/>
                </a:solidFill>
              </a:rPr>
              <a:t>m06</a:t>
            </a:r>
            <a:endParaRPr lang="zh-TW" altLang="en-US" dirty="0">
              <a:solidFill>
                <a:srgbClr val="E4B139"/>
              </a:solidFill>
            </a:endParaRPr>
          </a:p>
        </p:txBody>
      </p:sp>
      <p:sp>
        <p:nvSpPr>
          <p:cNvPr id="6" name="矩形 5">
            <a:extLst>
              <a:ext uri="{FF2B5EF4-FFF2-40B4-BE49-F238E27FC236}">
                <a16:creationId xmlns:a16="http://schemas.microsoft.com/office/drawing/2014/main" id="{89B73454-2988-4E67-A53F-1C5D33E87813}"/>
              </a:ext>
            </a:extLst>
          </p:cNvPr>
          <p:cNvSpPr/>
          <p:nvPr/>
        </p:nvSpPr>
        <p:spPr>
          <a:xfrm>
            <a:off x="1060993" y="3846444"/>
            <a:ext cx="522333" cy="2616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9473DFF1-E900-4EAB-8CD9-7FE20947E6BA}"/>
              </a:ext>
            </a:extLst>
          </p:cNvPr>
          <p:cNvSpPr/>
          <p:nvPr/>
        </p:nvSpPr>
        <p:spPr>
          <a:xfrm>
            <a:off x="121931" y="2975560"/>
            <a:ext cx="4159193" cy="1200329"/>
          </a:xfrm>
          <a:prstGeom prst="rect">
            <a:avLst/>
          </a:prstGeom>
          <a:solidFill>
            <a:schemeClr val="bg1"/>
          </a:solidFill>
          <a:ln w="19050">
            <a:solidFill>
              <a:schemeClr val="tx1"/>
            </a:solidFill>
          </a:ln>
        </p:spPr>
        <p:txBody>
          <a:bodyPr wrap="square">
            <a:spAutoFit/>
          </a:bodyPr>
          <a:lstStyle/>
          <a:p>
            <a:r>
              <a:rPr lang="en-US" altLang="zh-TW" dirty="0"/>
              <a:t>Adding random perturbation to the water vapor mixing ratio (within ±5 g kg</a:t>
            </a:r>
            <a:r>
              <a:rPr lang="en-US" altLang="zh-TW" baseline="30000" dirty="0"/>
              <a:t>−1</a:t>
            </a:r>
            <a:r>
              <a:rPr lang="en-US" altLang="zh-TW" dirty="0"/>
              <a:t>) below 950 </a:t>
            </a:r>
            <a:r>
              <a:rPr lang="en-US" altLang="zh-TW" dirty="0" err="1"/>
              <a:t>hPa</a:t>
            </a:r>
            <a:r>
              <a:rPr lang="en-US" altLang="zh-TW" dirty="0"/>
              <a:t> and only within the innermost domain at 0 h of the LLF experiment.</a:t>
            </a:r>
            <a:endParaRPr lang="zh-TW" altLang="en-US" dirty="0"/>
          </a:p>
        </p:txBody>
      </p:sp>
    </p:spTree>
    <p:extLst>
      <p:ext uri="{BB962C8B-B14F-4D97-AF65-F5344CB8AC3E}">
        <p14:creationId xmlns:p14="http://schemas.microsoft.com/office/powerpoint/2010/main" val="267819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Axisymmetric structure</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0866"/>
          <a:stretch/>
        </p:blipFill>
        <p:spPr bwMode="auto">
          <a:xfrm>
            <a:off x="292100" y="1231487"/>
            <a:ext cx="5651500" cy="53265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891"/>
          <a:stretch/>
        </p:blipFill>
        <p:spPr bwMode="auto">
          <a:xfrm>
            <a:off x="6187440" y="1234233"/>
            <a:ext cx="5651500" cy="5323841"/>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522261" y="3641534"/>
            <a:ext cx="2670475" cy="369332"/>
          </a:xfrm>
          <a:prstGeom prst="rect">
            <a:avLst/>
          </a:prstGeom>
          <a:solidFill>
            <a:schemeClr val="bg1"/>
          </a:solidFill>
          <a:ln w="12700">
            <a:solidFill>
              <a:schemeClr val="tx1"/>
            </a:solidFill>
          </a:ln>
        </p:spPr>
        <p:txBody>
          <a:bodyPr wrap="none">
            <a:spAutoFit/>
          </a:bodyPr>
          <a:lstStyle/>
          <a:p>
            <a:r>
              <a:rPr lang="en-US" altLang="zh-TW"/>
              <a:t>850-hPa potential vorticity</a:t>
            </a:r>
            <a:endParaRPr lang="zh-TW" altLang="en-US" dirty="0"/>
          </a:p>
        </p:txBody>
      </p:sp>
      <p:sp>
        <p:nvSpPr>
          <p:cNvPr id="8" name="矩形 7"/>
          <p:cNvSpPr/>
          <p:nvPr/>
        </p:nvSpPr>
        <p:spPr>
          <a:xfrm>
            <a:off x="1522261" y="862154"/>
            <a:ext cx="2670475" cy="369332"/>
          </a:xfrm>
          <a:prstGeom prst="rect">
            <a:avLst/>
          </a:prstGeom>
          <a:solidFill>
            <a:schemeClr val="bg1"/>
          </a:solidFill>
          <a:ln w="12700">
            <a:solidFill>
              <a:schemeClr val="tx1"/>
            </a:solidFill>
          </a:ln>
        </p:spPr>
        <p:txBody>
          <a:bodyPr wrap="none">
            <a:spAutoFit/>
          </a:bodyPr>
          <a:lstStyle/>
          <a:p>
            <a:r>
              <a:rPr lang="en-US" altLang="zh-TW" dirty="0"/>
              <a:t>500-hPa potential vorticity</a:t>
            </a:r>
            <a:endParaRPr lang="zh-TW" altLang="en-US" dirty="0"/>
          </a:p>
        </p:txBody>
      </p:sp>
      <p:sp>
        <p:nvSpPr>
          <p:cNvPr id="9" name="矩形 8"/>
          <p:cNvSpPr/>
          <p:nvPr/>
        </p:nvSpPr>
        <p:spPr>
          <a:xfrm>
            <a:off x="6891020" y="585155"/>
            <a:ext cx="3754120" cy="646331"/>
          </a:xfrm>
          <a:prstGeom prst="rect">
            <a:avLst/>
          </a:prstGeom>
          <a:solidFill>
            <a:schemeClr val="bg1"/>
          </a:solidFill>
          <a:ln w="12700">
            <a:solidFill>
              <a:schemeClr val="tx1"/>
            </a:solidFill>
          </a:ln>
        </p:spPr>
        <p:txBody>
          <a:bodyPr wrap="square">
            <a:spAutoFit/>
          </a:bodyPr>
          <a:lstStyle/>
          <a:p>
            <a:r>
              <a:rPr lang="en-US" altLang="zh-TW" dirty="0"/>
              <a:t>Perturbation of potential temperature</a:t>
            </a:r>
          </a:p>
          <a:p>
            <a:r>
              <a:rPr lang="en-US" altLang="zh-TW" dirty="0"/>
              <a:t>averaged between 300 and 500 </a:t>
            </a:r>
            <a:r>
              <a:rPr lang="en-US" altLang="zh-TW" dirty="0" err="1"/>
              <a:t>hPa</a:t>
            </a:r>
            <a:endParaRPr lang="zh-TW" altLang="en-US" dirty="0"/>
          </a:p>
        </p:txBody>
      </p:sp>
      <p:sp>
        <p:nvSpPr>
          <p:cNvPr id="10" name="矩形 9"/>
          <p:cNvSpPr/>
          <p:nvPr/>
        </p:nvSpPr>
        <p:spPr>
          <a:xfrm>
            <a:off x="5911850" y="3571614"/>
            <a:ext cx="6050280" cy="646331"/>
          </a:xfrm>
          <a:prstGeom prst="rect">
            <a:avLst/>
          </a:prstGeom>
          <a:solidFill>
            <a:schemeClr val="bg1"/>
          </a:solidFill>
          <a:ln w="12700">
            <a:solidFill>
              <a:schemeClr val="tx1"/>
            </a:solidFill>
          </a:ln>
        </p:spPr>
        <p:txBody>
          <a:bodyPr wrap="square">
            <a:spAutoFit/>
          </a:bodyPr>
          <a:lstStyle/>
          <a:p>
            <a:r>
              <a:rPr lang="en-US" altLang="zh-TW" dirty="0" err="1"/>
              <a:t>Diabatic</a:t>
            </a:r>
            <a:r>
              <a:rPr lang="en-US" altLang="zh-TW" dirty="0"/>
              <a:t> heating rate (shading; K h</a:t>
            </a:r>
            <a:r>
              <a:rPr lang="en-US" altLang="zh-TW" baseline="30000" dirty="0"/>
              <a:t>−1</a:t>
            </a:r>
            <a:r>
              <a:rPr lang="en-US" altLang="zh-TW" dirty="0"/>
              <a:t>) and vertical velocity (contours; every 0.5 m s</a:t>
            </a:r>
            <a:r>
              <a:rPr lang="en-US" altLang="zh-TW" baseline="30000" dirty="0"/>
              <a:t>−1</a:t>
            </a:r>
            <a:r>
              <a:rPr lang="en-US" altLang="zh-TW" dirty="0"/>
              <a:t>) averaged between 100 and 925 </a:t>
            </a:r>
            <a:r>
              <a:rPr lang="en-US" altLang="zh-TW" dirty="0" err="1"/>
              <a:t>hPa</a:t>
            </a:r>
            <a:endParaRPr lang="zh-TW" altLang="en-US" dirty="0"/>
          </a:p>
        </p:txBody>
      </p:sp>
      <p:sp>
        <p:nvSpPr>
          <p:cNvPr id="6" name="文字方塊 5">
            <a:extLst>
              <a:ext uri="{FF2B5EF4-FFF2-40B4-BE49-F238E27FC236}">
                <a16:creationId xmlns:a16="http://schemas.microsoft.com/office/drawing/2014/main" id="{26AB32D3-B63D-4541-B498-D370B416539F}"/>
              </a:ext>
            </a:extLst>
          </p:cNvPr>
          <p:cNvSpPr txBox="1"/>
          <p:nvPr/>
        </p:nvSpPr>
        <p:spPr>
          <a:xfrm>
            <a:off x="3333906" y="4045191"/>
            <a:ext cx="372218"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FI</a:t>
            </a:r>
            <a:endParaRPr lang="zh-TW" altLang="en-US" dirty="0" err="1">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8BBB29CA-569A-47D9-B026-D4FF2782E01F}"/>
              </a:ext>
            </a:extLst>
          </p:cNvPr>
          <p:cNvSpPr txBox="1"/>
          <p:nvPr/>
        </p:nvSpPr>
        <p:spPr>
          <a:xfrm>
            <a:off x="5103068" y="4045191"/>
            <a:ext cx="381836"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SI</a:t>
            </a:r>
            <a:endParaRPr lang="zh-TW" altLang="en-US" dirty="0" err="1">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D601CEC0-7FDA-4A2C-8F75-03C874065781}"/>
              </a:ext>
            </a:extLst>
          </p:cNvPr>
          <p:cNvSpPr txBox="1"/>
          <p:nvPr/>
        </p:nvSpPr>
        <p:spPr>
          <a:xfrm>
            <a:off x="1256633" y="4045191"/>
            <a:ext cx="633507"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NBF</a:t>
            </a:r>
            <a:endParaRPr lang="zh-TW" altLang="en-US" dirty="0" err="1">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9337A3E6-B928-4F5C-88A0-43F8968ACD2D}"/>
              </a:ext>
            </a:extLst>
          </p:cNvPr>
          <p:cNvSpPr txBox="1"/>
          <p:nvPr/>
        </p:nvSpPr>
        <p:spPr>
          <a:xfrm>
            <a:off x="9277492" y="1301995"/>
            <a:ext cx="372218"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FI</a:t>
            </a:r>
            <a:endParaRPr lang="zh-TW" altLang="en-US" dirty="0" err="1">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889DB5AE-8D3B-4DD1-A198-271D54931B22}"/>
              </a:ext>
            </a:extLst>
          </p:cNvPr>
          <p:cNvSpPr txBox="1"/>
          <p:nvPr/>
        </p:nvSpPr>
        <p:spPr>
          <a:xfrm>
            <a:off x="11046654" y="1301995"/>
            <a:ext cx="381836"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SI</a:t>
            </a:r>
            <a:endParaRPr lang="zh-TW" altLang="en-US" dirty="0" err="1">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A762EA99-780E-4336-9463-A5F942D2ADC8}"/>
              </a:ext>
            </a:extLst>
          </p:cNvPr>
          <p:cNvSpPr txBox="1"/>
          <p:nvPr/>
        </p:nvSpPr>
        <p:spPr>
          <a:xfrm>
            <a:off x="7200219" y="1301995"/>
            <a:ext cx="633507"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NBF</a:t>
            </a:r>
            <a:endParaRPr lang="zh-TW" altLang="en-US" dirty="0" err="1">
              <a:latin typeface="微軟正黑體" panose="020B0604030504040204" pitchFamily="34" charset="-120"/>
              <a:ea typeface="微軟正黑體" panose="020B0604030504040204" pitchFamily="34" charset="-120"/>
            </a:endParaRPr>
          </a:p>
        </p:txBody>
      </p:sp>
      <p:sp>
        <p:nvSpPr>
          <p:cNvPr id="16" name="文字方塊 15">
            <a:extLst>
              <a:ext uri="{FF2B5EF4-FFF2-40B4-BE49-F238E27FC236}">
                <a16:creationId xmlns:a16="http://schemas.microsoft.com/office/drawing/2014/main" id="{6A09A50B-CAC6-44C9-B80B-2AC6F6AE2B09}"/>
              </a:ext>
            </a:extLst>
          </p:cNvPr>
          <p:cNvSpPr txBox="1"/>
          <p:nvPr/>
        </p:nvSpPr>
        <p:spPr>
          <a:xfrm>
            <a:off x="9297370" y="4234033"/>
            <a:ext cx="372218"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FI</a:t>
            </a:r>
            <a:endParaRPr lang="zh-TW" altLang="en-US" dirty="0" err="1">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CCDB47E8-08E9-45CF-8463-B365C25F5544}"/>
              </a:ext>
            </a:extLst>
          </p:cNvPr>
          <p:cNvSpPr txBox="1"/>
          <p:nvPr/>
        </p:nvSpPr>
        <p:spPr>
          <a:xfrm>
            <a:off x="11066532" y="4234033"/>
            <a:ext cx="381836"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SI</a:t>
            </a:r>
            <a:endParaRPr lang="zh-TW" altLang="en-US" dirty="0" err="1">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774A8DF7-5E28-465D-9767-BABB5D62F706}"/>
              </a:ext>
            </a:extLst>
          </p:cNvPr>
          <p:cNvSpPr txBox="1"/>
          <p:nvPr/>
        </p:nvSpPr>
        <p:spPr>
          <a:xfrm>
            <a:off x="7220097" y="4234033"/>
            <a:ext cx="633507"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NBF</a:t>
            </a:r>
            <a:endParaRPr lang="zh-TW" altLang="en-US" dirty="0" err="1">
              <a:latin typeface="微軟正黑體" panose="020B0604030504040204" pitchFamily="34" charset="-120"/>
              <a:ea typeface="微軟正黑體" panose="020B0604030504040204" pitchFamily="34" charset="-120"/>
            </a:endParaRPr>
          </a:p>
        </p:txBody>
      </p:sp>
      <p:sp>
        <p:nvSpPr>
          <p:cNvPr id="19" name="文字方塊 18">
            <a:extLst>
              <a:ext uri="{FF2B5EF4-FFF2-40B4-BE49-F238E27FC236}">
                <a16:creationId xmlns:a16="http://schemas.microsoft.com/office/drawing/2014/main" id="{43EE8F5D-13E8-4B82-936E-7E77914539AD}"/>
              </a:ext>
            </a:extLst>
          </p:cNvPr>
          <p:cNvSpPr txBox="1"/>
          <p:nvPr/>
        </p:nvSpPr>
        <p:spPr>
          <a:xfrm>
            <a:off x="3333906" y="1301995"/>
            <a:ext cx="372218"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FI</a:t>
            </a:r>
            <a:endParaRPr lang="zh-TW" altLang="en-US" dirty="0" err="1">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D9BCCA7F-C947-4F9D-ACEB-D8C837C3E581}"/>
              </a:ext>
            </a:extLst>
          </p:cNvPr>
          <p:cNvSpPr txBox="1"/>
          <p:nvPr/>
        </p:nvSpPr>
        <p:spPr>
          <a:xfrm>
            <a:off x="5103068" y="1301995"/>
            <a:ext cx="381836"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SI</a:t>
            </a:r>
            <a:endParaRPr lang="zh-TW" altLang="en-US" dirty="0" err="1">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id="{D4835C57-8EED-4604-A0C3-39FDC977249C}"/>
              </a:ext>
            </a:extLst>
          </p:cNvPr>
          <p:cNvSpPr txBox="1"/>
          <p:nvPr/>
        </p:nvSpPr>
        <p:spPr>
          <a:xfrm>
            <a:off x="1256633" y="1301995"/>
            <a:ext cx="633507" cy="369332"/>
          </a:xfrm>
          <a:prstGeom prst="rect">
            <a:avLst/>
          </a:prstGeom>
          <a:solidFill>
            <a:schemeClr val="bg1"/>
          </a:solidFill>
          <a:ln w="19050">
            <a:solidFill>
              <a:schemeClr val="tx1"/>
            </a:solidFill>
          </a:ln>
        </p:spPr>
        <p:txBody>
          <a:bodyPr wrap="none" rtlCol="0" anchor="ctr">
            <a:spAutoFit/>
          </a:bodyPr>
          <a:lstStyle/>
          <a:p>
            <a:pPr algn="l"/>
            <a:r>
              <a:rPr lang="en-US" altLang="zh-TW" dirty="0">
                <a:latin typeface="微軟正黑體" panose="020B0604030504040204" pitchFamily="34" charset="-120"/>
                <a:ea typeface="微軟正黑體" panose="020B0604030504040204" pitchFamily="34" charset="-120"/>
              </a:rPr>
              <a:t>NBF</a:t>
            </a:r>
            <a:endParaRPr lang="zh-TW" altLang="en-US" dirty="0" err="1">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16182690"/>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chor="ctr">
        <a:spAutoFit/>
      </a:bodyPr>
      <a:lstStyle>
        <a:defPPr algn="l">
          <a:defRPr dirty="0" err="1" smtClean="0">
            <a:latin typeface="微軟正黑體" panose="020B0604030504040204" pitchFamily="34" charset="-120"/>
            <a:ea typeface="微軟正黑體" panose="020B0604030504040204" pitchFamily="34" charset="-12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7327</TotalTime>
  <Words>2177</Words>
  <Application>Microsoft Office PowerPoint</Application>
  <PresentationFormat>寬螢幕</PresentationFormat>
  <Paragraphs>139</Paragraphs>
  <Slides>20</Slides>
  <Notes>7</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20</vt:i4>
      </vt:variant>
    </vt:vector>
  </HeadingPairs>
  <TitlesOfParts>
    <vt:vector size="28" baseType="lpstr">
      <vt:lpstr>微軟正黑體</vt:lpstr>
      <vt:lpstr>新細明體</vt:lpstr>
      <vt:lpstr>Arial</vt:lpstr>
      <vt:lpstr>Calibri</vt:lpstr>
      <vt:lpstr>Calibri Light</vt:lpstr>
      <vt:lpstr>Times New Roman</vt:lpstr>
      <vt:lpstr>1_Office 佈景主題</vt:lpstr>
      <vt:lpstr>自訂設計</vt:lpstr>
      <vt:lpstr>The Role of Low-Level Flow Direction on Tropical Cyclone Intensity Changes in a Moderate-Sheared Environment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mmc-118</dc:creator>
  <cp:lastModifiedBy>Tin</cp:lastModifiedBy>
  <cp:revision>1485</cp:revision>
  <dcterms:created xsi:type="dcterms:W3CDTF">2020-02-10T06:48:09Z</dcterms:created>
  <dcterms:modified xsi:type="dcterms:W3CDTF">2022-05-17T06:38:40Z</dcterms:modified>
</cp:coreProperties>
</file>