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59" r:id="rId5"/>
    <p:sldId id="262" r:id="rId6"/>
    <p:sldId id="264" r:id="rId7"/>
    <p:sldId id="261" r:id="rId8"/>
    <p:sldId id="263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81" r:id="rId22"/>
    <p:sldId id="277" r:id="rId23"/>
    <p:sldId id="278" r:id="rId24"/>
    <p:sldId id="280" r:id="rId25"/>
    <p:sldId id="283" r:id="rId26"/>
    <p:sldId id="284" r:id="rId27"/>
    <p:sldId id="285" r:id="rId28"/>
    <p:sldId id="282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035" autoAdjust="0"/>
  </p:normalViewPr>
  <p:slideViewPr>
    <p:cSldViewPr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9F8A-1660-4ADC-B31C-1CB879EBFCD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E363-57A8-4B09-B0CF-54D7FE07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50000">
              <a:schemeClr val="bg2">
                <a:lumMod val="88000"/>
              </a:schemeClr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Autofit/>
          </a:bodyPr>
          <a:lstStyle/>
          <a:p>
            <a:r>
              <a:rPr lang="en-US" sz="3600" dirty="0"/>
              <a:t>Diverse Synoptic Weather Patterns of Warm-Season Heavy Rainfall Events in South Korea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CHANIL PARK, SEOK-WOO SON, JOOWAN KIM, EUN-CHUL CHANG, JUNG-HOON KIM, ENOCH JO,</a:t>
            </a:r>
          </a:p>
          <a:p>
            <a:r>
              <a:rPr lang="en-US" altLang="zh-TW" dirty="0"/>
              <a:t>DONG-HYUN CHA,</a:t>
            </a:r>
          </a:p>
          <a:p>
            <a:r>
              <a:rPr lang="en-US" altLang="zh-TW" dirty="0"/>
              <a:t>AND SUJONG JEONG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8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0593C-34AE-47FE-9093-60E104D4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Climatology of the HREs and TC-HREs</a:t>
            </a:r>
            <a:endParaRPr lang="zh-TW" altLang="en-US" sz="40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F742642-1084-4F2F-89A6-C0876B039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9912"/>
            <a:ext cx="8229600" cy="4366539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8E1111F-5A83-4C5B-A53D-E5DE99BB82C5}"/>
              </a:ext>
            </a:extLst>
          </p:cNvPr>
          <p:cNvSpPr txBox="1">
            <a:spLocks/>
          </p:cNvSpPr>
          <p:nvPr/>
        </p:nvSpPr>
        <p:spPr>
          <a:xfrm>
            <a:off x="323528" y="8115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dirty="0"/>
              <a:t>Synoptic characteristics of the HREs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6375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150D5-6245-40D0-A802-CD747116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5214B91-7071-40C1-A9C3-2291AAAF31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14579"/>
            <a:ext cx="4038600" cy="3897204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96236B2-695E-46B9-ACE4-1EC77AB36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6943"/>
            <a:ext cx="4038600" cy="40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DCF82F-95D4-48DD-84F3-78F891EF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Synoptic characteristics of the TC-HREs</a:t>
            </a:r>
            <a:endParaRPr lang="zh-TW" altLang="en-US" sz="32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2B3A9A3-E6DF-494D-9812-D25FCF6DC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4015"/>
            <a:ext cx="8229600" cy="44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3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F18700-A073-4FD1-BD55-DF10CB77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5AB107-9274-44CF-8EF2-1A7B16781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71169"/>
            <a:ext cx="4038600" cy="3984024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66B5735-24B9-443D-B90A-6C65DE884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1832"/>
            <a:ext cx="4038600" cy="40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9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EB9440-E5A3-4B57-8596-F2E95939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Spatiotemporal occurrence distributions of the HREs and TC-HREs</a:t>
            </a:r>
            <a:endParaRPr lang="zh-TW" altLang="en-US" sz="32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9AB7198-D0F7-4D63-961E-A4A2C8A66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796" y="1600200"/>
            <a:ext cx="46704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C39266-2854-4588-A994-76831B79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Six clusters of the HREs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43FABF-FA28-4B75-8125-0691FD79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84178"/>
            <a:ext cx="8229600" cy="234198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Sea Level Pressure (SLP) gradually augments from C1 to C6</a:t>
            </a:r>
          </a:p>
          <a:p>
            <a:pPr lvl="1"/>
            <a:r>
              <a:rPr lang="en-US" altLang="zh-TW" sz="2000" dirty="0"/>
              <a:t>C1 and C3: Quasi-stationary front</a:t>
            </a:r>
          </a:p>
          <a:p>
            <a:pPr lvl="1"/>
            <a:r>
              <a:rPr lang="en-US" altLang="zh-TW" sz="2000" dirty="0"/>
              <a:t>C2 and C5: extratropical cyclone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 lvl="1"/>
            <a:r>
              <a:rPr lang="en-US" altLang="zh-TW" sz="2000" dirty="0"/>
              <a:t>C4: local disturbance</a:t>
            </a:r>
          </a:p>
          <a:p>
            <a:pPr lvl="1"/>
            <a:r>
              <a:rPr lang="en-US" altLang="zh-TW" sz="2000" dirty="0"/>
              <a:t>C6: Moisture pathway between continental and oceanic high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92FD43-094C-4BF2-AF19-F1B9C4DFD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81"/>
          <a:stretch/>
        </p:blipFill>
        <p:spPr>
          <a:xfrm>
            <a:off x="127967" y="1484784"/>
            <a:ext cx="888806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2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24107-D981-41FD-8976-CFCEABC7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Overview of the SOM </a:t>
            </a:r>
            <a:r>
              <a:rPr lang="en-US" altLang="zh-TW" sz="3200"/>
              <a:t>clustering results</a:t>
            </a:r>
            <a:endParaRPr lang="zh-TW" altLang="en-US" sz="3200"/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C0F456B5-CD52-47BE-BD8B-F20BB24FD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6"/>
          <a:stretch/>
        </p:blipFill>
        <p:spPr>
          <a:xfrm>
            <a:off x="457200" y="2143313"/>
            <a:ext cx="8229600" cy="3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9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3F2A5-5033-4DF7-BE86-C062F5AC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677C035-0094-47FD-AD7C-1274815C7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969" y="1600200"/>
            <a:ext cx="63260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6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C8800C-CCE5-4BF2-8DC7-6E958D41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800" dirty="0"/>
              <a:t>C1</a:t>
            </a:r>
            <a:r>
              <a:rPr lang="zh-TW" altLang="en-US" sz="2800" dirty="0"/>
              <a:t> </a:t>
            </a:r>
            <a:r>
              <a:rPr lang="en-US" altLang="zh-TW" sz="2800" dirty="0"/>
              <a:t>and C3: QUASI-STATIONARY FRONTAL BOUNDARY BETWEEN LOW AND HIGH (39.6%)</a:t>
            </a:r>
            <a:endParaRPr lang="zh-TW" altLang="en-US" sz="2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E0B8034-7BED-4F7C-89F4-40629D6F1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9676"/>
            <a:ext cx="8229600" cy="434701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330859E-D152-454D-B1C1-E0F738A0A1E4}"/>
              </a:ext>
            </a:extLst>
          </p:cNvPr>
          <p:cNvSpPr txBox="1"/>
          <p:nvPr/>
        </p:nvSpPr>
        <p:spPr>
          <a:xfrm>
            <a:off x="457200" y="1320344"/>
            <a:ext cx="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79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2784F-D072-43B0-B67B-FB3C8C0D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C0C3811-5C97-49FA-9774-5F93C98CB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2381"/>
            <a:ext cx="8229600" cy="43416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5655F61-1EA3-4C13-8884-BB26DC26A9C8}"/>
              </a:ext>
            </a:extLst>
          </p:cNvPr>
          <p:cNvSpPr txBox="1"/>
          <p:nvPr/>
        </p:nvSpPr>
        <p:spPr>
          <a:xfrm>
            <a:off x="457200" y="1320344"/>
            <a:ext cx="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530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167DA9-00FD-41AB-9B7C-0C803CCD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Introduction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BD65D0-0EC1-4258-BA43-559B76B9A2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dirty="0"/>
              <a:t>In Korea, most annual precipitation (66%) and heavy rain events (HRE) (90%) are concentrated from June to September</a:t>
            </a:r>
          </a:p>
          <a:p>
            <a:pPr algn="just"/>
            <a:r>
              <a:rPr lang="en-US" altLang="zh-TW" sz="2400" dirty="0"/>
              <a:t>The warm-season HREs in South Korea are influenced by East Asian summer monsoon (EASM)</a:t>
            </a:r>
          </a:p>
          <a:p>
            <a:pPr algn="just"/>
            <a:endParaRPr lang="zh-TW" altLang="en-US" sz="2400" dirty="0"/>
          </a:p>
          <a:p>
            <a:pPr algn="just"/>
            <a:endParaRPr lang="zh-TW" altLang="en-US" sz="24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401399F-D061-4508-86B4-12EC29B532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94832"/>
            <a:ext cx="4038600" cy="31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1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90F3E2-D7B0-4893-B319-EA72645D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800" dirty="0"/>
              <a:t>C2 and C5: EXTRATROPICAL CYCLONE FROM EASTERN CHINA (28.9%)</a:t>
            </a:r>
            <a:endParaRPr lang="zh-TW" altLang="en-US" sz="2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9AFA670-65C1-4A79-9A7C-C494D2938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3106"/>
            <a:ext cx="8229600" cy="430015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F5AF49D-CCF9-4732-99C7-DFC92C0230C5}"/>
              </a:ext>
            </a:extLst>
          </p:cNvPr>
          <p:cNvSpPr txBox="1"/>
          <p:nvPr/>
        </p:nvSpPr>
        <p:spPr>
          <a:xfrm>
            <a:off x="457200" y="1320344"/>
            <a:ext cx="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072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42FD47-C7CB-4246-B79B-D38B73B4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E9FE37A-BC91-4AFD-A3BA-03ECB2535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9444"/>
            <a:ext cx="8229600" cy="432747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7271940-16DF-4782-A43F-324BE7D4EF8A}"/>
              </a:ext>
            </a:extLst>
          </p:cNvPr>
          <p:cNvSpPr txBox="1"/>
          <p:nvPr/>
        </p:nvSpPr>
        <p:spPr>
          <a:xfrm>
            <a:off x="457200" y="1320344"/>
            <a:ext cx="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727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EE1DC-DE9B-4011-B5CE-3B2FECEF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800" dirty="0"/>
              <a:t>C4: LOCAL DISTURBANCE AT THE EDGE OF THE NPH (21.4%)</a:t>
            </a:r>
            <a:endParaRPr lang="zh-TW" altLang="en-US" sz="2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C696CF8-0FEF-42F2-A204-AA88CE0E5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497"/>
            <a:ext cx="8229600" cy="43313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5B966BC-F79E-470F-B395-09D47F9AC2DA}"/>
              </a:ext>
            </a:extLst>
          </p:cNvPr>
          <p:cNvSpPr txBox="1"/>
          <p:nvPr/>
        </p:nvSpPr>
        <p:spPr>
          <a:xfrm>
            <a:off x="457200" y="1320344"/>
            <a:ext cx="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137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6ADCF2-1FA5-4635-A46D-8DBF7982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800" dirty="0"/>
              <a:t>C6: MOISTURE PATHWAY BETWEEN CONTINENTAL AND OCEANIC HIGHS (10%)</a:t>
            </a:r>
            <a:endParaRPr lang="zh-TW" altLang="en-US" sz="2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8700929-857C-4CC7-8D8A-AC6D65B9D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9960"/>
            <a:ext cx="8229600" cy="42864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EE63DC8-C060-4AF5-A4F5-F7ACC55FFAB6}"/>
              </a:ext>
            </a:extLst>
          </p:cNvPr>
          <p:cNvSpPr txBox="1"/>
          <p:nvPr/>
        </p:nvSpPr>
        <p:spPr>
          <a:xfrm>
            <a:off x="457200" y="1320344"/>
            <a:ext cx="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6270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360FC-431F-40F0-A7AA-3BCA15FA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Summary and Discussions</a:t>
            </a:r>
            <a:endParaRPr lang="zh-TW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177CA50-551C-4607-BFB5-9F44A2973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altLang="zh-TW" sz="2800" dirty="0"/>
                  <a:t>The comparison between HREs and TC-HREs</a:t>
                </a:r>
              </a:p>
              <a:p>
                <a:pPr lvl="1" algn="just"/>
                <a:r>
                  <a:rPr lang="en-US" altLang="zh-TW" sz="2400" dirty="0"/>
                  <a:t>HREs: </a:t>
                </a:r>
              </a:p>
              <a:p>
                <a:pPr lvl="2" algn="just"/>
                <a:r>
                  <a:rPr lang="en-US" altLang="zh-TW" sz="2000" dirty="0"/>
                  <a:t>A surface cyclone from China migrates to Korea.</a:t>
                </a:r>
              </a:p>
              <a:p>
                <a:pPr lvl="2" algn="just"/>
                <a:r>
                  <a:rPr lang="en-US" altLang="zh-TW" sz="2000" dirty="0"/>
                  <a:t>Mid-level trough and jet provide a suitable environment for the dynamic-induced ascent.</a:t>
                </a:r>
              </a:p>
              <a:p>
                <a:pPr lvl="2" algn="just"/>
                <a:r>
                  <a:rPr lang="en-US" altLang="zh-TW" sz="2000" dirty="0"/>
                  <a:t>The southwesterly IVT favored the strong HREs in western Korea.</a:t>
                </a:r>
              </a:p>
              <a:p>
                <a:pPr lvl="2" algn="just"/>
                <a:r>
                  <a:rPr lang="en-US" altLang="zh-TW" sz="2000" dirty="0"/>
                  <a:t>The HREs are frequent in both first and second rainy period.</a:t>
                </a:r>
              </a:p>
              <a:p>
                <a:pPr lvl="2" algn="just"/>
                <a:r>
                  <a:rPr lang="en-US" altLang="zh-TW" sz="2000" dirty="0"/>
                  <a:t>In the mature stage, diabatic heating plays a more important role in vertical velocity.</a:t>
                </a:r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/>
                  <a:t>is considerably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2" algn="just"/>
                <a:endParaRPr lang="en-US" altLang="zh-TW" sz="2000" dirty="0"/>
              </a:p>
              <a:p>
                <a:pPr lvl="2" algn="just"/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177CA50-551C-4607-BFB5-9F44A2973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 r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806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25BF757-E276-4121-9B2C-166B712FE3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</p:spPr>
            <p:txBody>
              <a:bodyPr/>
              <a:lstStyle/>
              <a:p>
                <a:pPr lvl="1" algn="just"/>
                <a:r>
                  <a:rPr lang="en-US" altLang="zh-TW" sz="2400" dirty="0"/>
                  <a:t>TC-HREs:</a:t>
                </a:r>
              </a:p>
              <a:p>
                <a:pPr lvl="2" algn="just"/>
                <a:r>
                  <a:rPr lang="en-US" altLang="zh-TW" sz="2000" dirty="0"/>
                  <a:t>The interactions between TC and mid-latitude systems induce HREs.</a:t>
                </a:r>
              </a:p>
              <a:p>
                <a:pPr lvl="2" algn="just"/>
                <a:r>
                  <a:rPr lang="en-US" altLang="zh-TW" sz="2000" dirty="0"/>
                  <a:t>TC is usually located in the southwest of the Korean Peninsula with tremendous south-southeasterly IVT</a:t>
                </a:r>
              </a:p>
              <a:p>
                <a:pPr lvl="2" algn="just"/>
                <a:r>
                  <a:rPr lang="en-US" altLang="zh-TW" sz="2000" dirty="0"/>
                  <a:t>TC-HREs preferred in the second rainy period</a:t>
                </a:r>
              </a:p>
              <a:p>
                <a:pPr lvl="2" algn="just"/>
                <a:r>
                  <a:rPr lang="en-US" altLang="zh-TW" sz="2000" dirty="0"/>
                  <a:t>The upper troposphere experienced obvious geostrophic frontogenesis </a:t>
                </a:r>
              </a:p>
              <a:p>
                <a:pPr lvl="2" algn="just"/>
                <a:r>
                  <a:rPr lang="en-US" altLang="zh-TW" sz="2000" dirty="0"/>
                  <a:t>Relative to the HREs, the effects of diabatic heating in the TC-HREs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are dominating </a:t>
                </a:r>
              </a:p>
              <a:p>
                <a:pPr lvl="2" algn="just"/>
                <a:r>
                  <a:rPr lang="en-US" altLang="zh-TW" sz="2000" dirty="0"/>
                  <a:t>Although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/>
                  <a:t> is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/>
                  <a:t> is more significant during TC-HREs</a:t>
                </a:r>
              </a:p>
              <a:p>
                <a:pPr lvl="2" algn="just"/>
                <a:endParaRPr lang="en-US" altLang="zh-TW" sz="2000" dirty="0"/>
              </a:p>
              <a:p>
                <a:pPr lvl="2" algn="just"/>
                <a:endParaRPr lang="en-US" altLang="zh-TW" sz="2000" dirty="0"/>
              </a:p>
              <a:p>
                <a:pPr lvl="2" algn="just"/>
                <a:endParaRPr lang="en-US" altLang="zh-TW" sz="2000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25BF757-E276-4121-9B2C-166B712FE3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  <a:blipFill>
                <a:blip r:embed="rId2"/>
                <a:stretch>
                  <a:fillRect t="-922" r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04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539AB5-327F-44A4-87B5-7FD9FC17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dirty="0"/>
              <a:t>The comparisons between each case</a:t>
            </a:r>
          </a:p>
          <a:p>
            <a:pPr lvl="1" algn="just"/>
            <a:r>
              <a:rPr lang="en-US" altLang="zh-TW" sz="2400" dirty="0"/>
              <a:t>C1</a:t>
            </a:r>
            <a:r>
              <a:rPr lang="zh-TW" altLang="en-US" sz="2400" dirty="0"/>
              <a:t> </a:t>
            </a:r>
            <a:r>
              <a:rPr lang="en-US" altLang="zh-TW" sz="2400" dirty="0"/>
              <a:t>and C3 (39.6%)</a:t>
            </a:r>
          </a:p>
          <a:p>
            <a:pPr lvl="2" algn="just"/>
            <a:r>
              <a:rPr lang="en-US" altLang="zh-TW" sz="2000" dirty="0"/>
              <a:t>The continental low and an oceanic  high result in the formation of a quasi-stationary front</a:t>
            </a:r>
          </a:p>
          <a:p>
            <a:pPr lvl="2" algn="just"/>
            <a:r>
              <a:rPr lang="en-US" altLang="zh-TW" sz="2000" dirty="0"/>
              <a:t>A frontal vortex gradually intensifies and moves to the Korean Peninsula</a:t>
            </a:r>
          </a:p>
          <a:p>
            <a:pPr lvl="1" algn="just"/>
            <a:r>
              <a:rPr lang="en-US" altLang="zh-TW" sz="2400" dirty="0"/>
              <a:t>C2 and C5 (28.9%)</a:t>
            </a:r>
          </a:p>
          <a:p>
            <a:pPr lvl="2" algn="just"/>
            <a:r>
              <a:rPr lang="en-US" altLang="zh-TW" sz="2000" dirty="0"/>
              <a:t>The classic development of cyclones via baroclinic instability.</a:t>
            </a:r>
          </a:p>
          <a:p>
            <a:pPr lvl="2" algn="just"/>
            <a:r>
              <a:rPr lang="en-US" altLang="zh-TW" sz="2000" dirty="0"/>
              <a:t>C2 is characterized by the solely well-deepened cyclone.</a:t>
            </a:r>
          </a:p>
          <a:p>
            <a:pPr lvl="2" algn="just"/>
            <a:r>
              <a:rPr lang="en-US" altLang="zh-TW" sz="2000" dirty="0"/>
              <a:t>C5 is also described by the surrounding high. </a:t>
            </a:r>
          </a:p>
          <a:p>
            <a:pPr lvl="2" algn="just"/>
            <a:r>
              <a:rPr lang="en-US" altLang="zh-TW" sz="2000" dirty="0"/>
              <a:t>Different from C1 and C3, the moisture transport was caused by the cyclone.</a:t>
            </a:r>
          </a:p>
        </p:txBody>
      </p:sp>
    </p:spTree>
    <p:extLst>
      <p:ext uri="{BB962C8B-B14F-4D97-AF65-F5344CB8AC3E}">
        <p14:creationId xmlns:p14="http://schemas.microsoft.com/office/powerpoint/2010/main" val="4086485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359BFF-24A8-44FF-9B48-EBF26186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1" algn="just"/>
            <a:r>
              <a:rPr lang="en-US" altLang="zh-TW" sz="2400" dirty="0"/>
              <a:t>C4 (21.4%)</a:t>
            </a:r>
          </a:p>
          <a:p>
            <a:pPr lvl="2" algn="just"/>
            <a:r>
              <a:rPr lang="en-US" altLang="zh-TW" sz="2000" dirty="0"/>
              <a:t>The synoptic environment is dominated by expanded NPH</a:t>
            </a:r>
          </a:p>
          <a:p>
            <a:pPr lvl="2" algn="just"/>
            <a:r>
              <a:rPr lang="en-US" altLang="zh-TW" sz="2000" dirty="0"/>
              <a:t>The composite result lack the systems with a negative pressure anomaly. </a:t>
            </a:r>
          </a:p>
          <a:p>
            <a:pPr lvl="2" algn="just"/>
            <a:r>
              <a:rPr lang="en-US" altLang="zh-TW" sz="2000" dirty="0"/>
              <a:t>The daily synoptic weather map is nearly invariant.</a:t>
            </a:r>
          </a:p>
          <a:p>
            <a:pPr lvl="2" algn="just"/>
            <a:r>
              <a:rPr lang="en-US" altLang="zh-TW" sz="2000" dirty="0"/>
              <a:t>The HREs would result from the local disturbance.</a:t>
            </a:r>
          </a:p>
          <a:p>
            <a:pPr lvl="1" algn="just"/>
            <a:r>
              <a:rPr lang="en-US" altLang="zh-TW" sz="2400" dirty="0"/>
              <a:t>C6 (10.0%)</a:t>
            </a:r>
          </a:p>
          <a:p>
            <a:pPr lvl="2" algn="just"/>
            <a:r>
              <a:rPr lang="en-US" altLang="zh-TW" sz="2000" dirty="0"/>
              <a:t>The background weather pattern is characterized by high SLPs</a:t>
            </a:r>
          </a:p>
          <a:p>
            <a:pPr lvl="2" algn="just"/>
            <a:r>
              <a:rPr lang="en-US" altLang="zh-TW" sz="2000" dirty="0"/>
              <a:t>The strong moisture flux, upper-level trough and jet trigger the HRES.</a:t>
            </a:r>
            <a:endParaRPr lang="zh-TW" altLang="en-US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2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3907B-3A05-4F99-85BE-C55644FB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Learning from this paper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4FE404-E971-48B6-9656-31D264F24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Composite Analysis</a:t>
            </a:r>
          </a:p>
          <a:p>
            <a:pPr lvl="1" algn="just"/>
            <a:r>
              <a:rPr lang="en-US" altLang="zh-TW" sz="2400" dirty="0"/>
              <a:t>Simulate the composite results</a:t>
            </a:r>
          </a:p>
          <a:p>
            <a:pPr algn="just"/>
            <a:r>
              <a:rPr lang="en-US" altLang="zh-TW" sz="2800" dirty="0"/>
              <a:t>Isentropic analysis</a:t>
            </a:r>
          </a:p>
          <a:p>
            <a:pPr lvl="1" algn="just"/>
            <a:r>
              <a:rPr lang="en-US" altLang="zh-TW" sz="2400" dirty="0"/>
              <a:t>To diagnose the contribution of the diabatic process, primary circulation, and secondary circulation</a:t>
            </a:r>
          </a:p>
          <a:p>
            <a:pPr algn="just"/>
            <a:r>
              <a:rPr lang="en-US" altLang="zh-TW" sz="2800" dirty="0"/>
              <a:t>Application of machine learning</a:t>
            </a:r>
          </a:p>
          <a:p>
            <a:pPr lvl="1" algn="just"/>
            <a:r>
              <a:rPr lang="en-US" altLang="zh-TW" sz="2400" dirty="0"/>
              <a:t>Classification </a:t>
            </a:r>
          </a:p>
          <a:p>
            <a:pPr lvl="1" algn="just"/>
            <a:r>
              <a:rPr lang="en-US" altLang="zh-TW" sz="2400" dirty="0"/>
              <a:t>Case Selection</a:t>
            </a:r>
          </a:p>
          <a:p>
            <a:pPr algn="just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128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9E8865-5291-45E2-9C5F-E2A30737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3600" dirty="0"/>
              <a:t>Bimodal rainfall distribution</a:t>
            </a:r>
            <a:br>
              <a:rPr lang="en-US" altLang="zh-TW" sz="3600" dirty="0"/>
            </a:br>
            <a:r>
              <a:rPr lang="en-US" altLang="zh-TW" sz="3600" dirty="0"/>
              <a:t>(Wang and </a:t>
            </a:r>
            <a:r>
              <a:rPr lang="en-US" altLang="zh-TW" sz="3600" dirty="0" err="1"/>
              <a:t>LinHo</a:t>
            </a:r>
            <a:r>
              <a:rPr lang="en-US" altLang="zh-TW" sz="3600" dirty="0"/>
              <a:t> 2002, Chen et al. 2004) 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BD5B60A-74CF-4072-8440-5FD2933E07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1040"/>
            <a:ext cx="4038600" cy="3484282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355DBC9-B29E-4099-B300-D401AA0C2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8683"/>
            <a:ext cx="4038600" cy="254899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29A0039-91DA-41CD-BDCE-857352EBF339}"/>
              </a:ext>
            </a:extLst>
          </p:cNvPr>
          <p:cNvSpPr txBox="1"/>
          <p:nvPr/>
        </p:nvSpPr>
        <p:spPr>
          <a:xfrm>
            <a:off x="323528" y="5733256"/>
            <a:ext cx="417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Ninomiya 1984; Kodama 1992; Wang et al. 2001;</a:t>
            </a:r>
          </a:p>
          <a:p>
            <a:endParaRPr lang="zh-TW" altLang="en-US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72461EA-0077-4DA4-8A6A-EB6BEE723930}"/>
              </a:ext>
            </a:extLst>
          </p:cNvPr>
          <p:cNvSpPr txBox="1"/>
          <p:nvPr/>
        </p:nvSpPr>
        <p:spPr>
          <a:xfrm>
            <a:off x="4543887" y="5733256"/>
            <a:ext cx="417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Guo et al. 2017</a:t>
            </a:r>
          </a:p>
          <a:p>
            <a:endParaRPr lang="zh-TW" altLang="en-US" sz="16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9669990-8CBD-4173-AC65-360243A5BA7F}"/>
              </a:ext>
            </a:extLst>
          </p:cNvPr>
          <p:cNvSpPr txBox="1"/>
          <p:nvPr/>
        </p:nvSpPr>
        <p:spPr>
          <a:xfrm>
            <a:off x="457200" y="1567232"/>
            <a:ext cx="415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Quasi-stationary monsoon front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F5B848D-E83B-4812-8D99-1CBDA740FE28}"/>
              </a:ext>
            </a:extLst>
          </p:cNvPr>
          <p:cNvSpPr txBox="1"/>
          <p:nvPr/>
        </p:nvSpPr>
        <p:spPr>
          <a:xfrm>
            <a:off x="4648200" y="1567232"/>
            <a:ext cx="415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Mid-latitude/tropical cyclone</a:t>
            </a:r>
          </a:p>
        </p:txBody>
      </p:sp>
    </p:spTree>
    <p:extLst>
      <p:ext uri="{BB962C8B-B14F-4D97-AF65-F5344CB8AC3E}">
        <p14:creationId xmlns:p14="http://schemas.microsoft.com/office/powerpoint/2010/main" val="341499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F56415-2132-48AD-903E-CF605027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dirty="0"/>
              <a:t>The HREs usually accompanied a  southwesterly low-level jet and an entrance region of an upper-level jet</a:t>
            </a:r>
          </a:p>
          <a:p>
            <a:pPr algn="just"/>
            <a:r>
              <a:rPr lang="en-US" altLang="zh-TW" sz="2800" dirty="0"/>
              <a:t>Based on quasi-geostrophic dynamics, the dynamic-induced ascent can help the formation of the HREs</a:t>
            </a:r>
          </a:p>
          <a:p>
            <a:pPr algn="just"/>
            <a:r>
              <a:rPr lang="en-US" altLang="zh-TW" sz="2800" dirty="0"/>
              <a:t>The HREs generally occur through the warm-cloud processes with ample moisture supported by EASM (Sohn et al. 2013; Hamada and </a:t>
            </a:r>
            <a:r>
              <a:rPr lang="en-US" altLang="zh-TW" sz="2800" dirty="0" err="1"/>
              <a:t>Takayabu</a:t>
            </a:r>
            <a:r>
              <a:rPr lang="en-US" altLang="zh-TW" sz="2800" dirty="0"/>
              <a:t> 2018)</a:t>
            </a:r>
          </a:p>
          <a:p>
            <a:pPr algn="just"/>
            <a:r>
              <a:rPr lang="en-US" altLang="zh-TW" sz="2800" dirty="0"/>
              <a:t>The objective classification of synoptic patterns is still lacking for the Korean HREs.</a:t>
            </a:r>
          </a:p>
          <a:p>
            <a:pPr algn="just"/>
            <a:r>
              <a:rPr lang="en-US" altLang="zh-TW" sz="2800" dirty="0"/>
              <a:t>This study used self-organizing map (SOM) to classify synoptic patterns and provided essential explanations for different types of HREs.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1452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29DBD1-3B03-4948-B418-1E4BE5E3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Data and Method</a:t>
            </a:r>
            <a:endParaRPr lang="zh-TW" altLang="en-US" sz="4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0EB256-6822-4623-8596-63D000E00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709D14-9CA2-4F3A-8760-0B9D9313F9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000" dirty="0"/>
              <a:t>Precipitation data used to define HRE is from KMA stations</a:t>
            </a:r>
          </a:p>
          <a:p>
            <a:pPr algn="just"/>
            <a:r>
              <a:rPr lang="en-US" altLang="zh-TW" sz="2000" dirty="0"/>
              <a:t>ERA-Interim in June- September during 1979-2018</a:t>
            </a:r>
          </a:p>
          <a:p>
            <a:pPr algn="just"/>
            <a:endParaRPr lang="zh-TW" altLang="en-US" sz="18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83037E6-EB37-44F6-B14E-9191383B7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/>
              <a:t>HRE definition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7B05168-ECF3-430D-B1CD-75DD063FF5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000" dirty="0"/>
              <a:t>Rainfall &gt;=110 mm in 12h</a:t>
            </a:r>
          </a:p>
          <a:p>
            <a:pPr algn="just"/>
            <a:r>
              <a:rPr lang="en-US" altLang="zh-TW" sz="2000" dirty="0"/>
              <a:t>The largest 12-h accumulated rainfall is selected to be HRE</a:t>
            </a:r>
          </a:p>
          <a:p>
            <a:pPr algn="just"/>
            <a:r>
              <a:rPr lang="en-US" altLang="zh-TW" sz="2000" dirty="0"/>
              <a:t>The HREs are considered as the results of TC if a TC is located within the domain of 32</a:t>
            </a:r>
            <a:r>
              <a:rPr lang="en-US" altLang="zh-TW" sz="2000" baseline="30000" dirty="0"/>
              <a:t>o</a:t>
            </a:r>
            <a:r>
              <a:rPr lang="en-US" altLang="zh-TW" sz="2000" dirty="0"/>
              <a:t> -40</a:t>
            </a:r>
            <a:r>
              <a:rPr lang="en-US" altLang="zh-TW" sz="2000" baseline="30000" dirty="0"/>
              <a:t>o</a:t>
            </a:r>
            <a:r>
              <a:rPr lang="en-US" altLang="zh-TW" sz="2000" dirty="0"/>
              <a:t> N, 120</a:t>
            </a:r>
            <a:r>
              <a:rPr lang="en-US" altLang="zh-TW" sz="2000" baseline="30000" dirty="0"/>
              <a:t>o</a:t>
            </a:r>
            <a:r>
              <a:rPr lang="en-US" altLang="zh-TW" sz="2000" dirty="0"/>
              <a:t> -138</a:t>
            </a:r>
            <a:r>
              <a:rPr lang="en-US" altLang="zh-TW" sz="2000" baseline="30000" dirty="0"/>
              <a:t>o</a:t>
            </a:r>
            <a:r>
              <a:rPr lang="en-US" altLang="zh-TW" sz="2000" dirty="0"/>
              <a:t> E</a:t>
            </a:r>
          </a:p>
          <a:p>
            <a:pPr algn="just"/>
            <a:r>
              <a:rPr lang="en-US" altLang="zh-TW" sz="2000" dirty="0"/>
              <a:t>The non-TC HREs are simply referred to as the HREs</a:t>
            </a:r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56A71A6-1A27-4EFE-947F-964388A5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77096"/>
            <a:ext cx="3448531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0C4063-DD65-43CC-BCFB-B5E66EED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16AF4DF-05EA-4A30-B213-E343D3288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7492"/>
            <a:ext cx="8229600" cy="31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9D7878-A52D-4F76-8CC8-D0F34306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SOM analysis applied to the HREs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5C11DB-04C5-458F-AA58-B288F87E0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SOM algorithm is a type of artificial neural network that can reduce high-dimensional data into a manageable low-dimensional array of nodes based on the Euclidean distance (</a:t>
            </a:r>
            <a:r>
              <a:rPr lang="en-US" altLang="zh-TW" sz="2800" dirty="0" err="1"/>
              <a:t>Kohonen</a:t>
            </a:r>
            <a:r>
              <a:rPr lang="en-US" altLang="zh-TW" sz="2800" dirty="0"/>
              <a:t> 1998, 2013)</a:t>
            </a:r>
          </a:p>
          <a:p>
            <a:pPr algn="just"/>
            <a:r>
              <a:rPr lang="en-US" altLang="zh-TW" sz="2800" dirty="0"/>
              <a:t>SOM is an unsupervised learning algorithm.</a:t>
            </a:r>
          </a:p>
          <a:p>
            <a:pPr algn="just"/>
            <a:r>
              <a:rPr lang="en-US" altLang="zh-TW" sz="2800" dirty="0"/>
              <a:t>Node arrangement is a crucial parameter for SOM. 1x6 array is selected in this study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46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CF6561-6A7D-4E37-8FA4-20DC88A0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Diagnosis of vertical motion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26AF7EA-1687-4BB0-B4B4-04B09709D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altLang="zh-TW" sz="2400" dirty="0"/>
                  <a:t>Q-vector-form QG omega equation (Hoskins et al. 1977) is used in this study:</a:t>
                </a:r>
              </a:p>
              <a:p>
                <a:pPr lvl="1" algn="just"/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  <a:p>
                <a:pPr lvl="1" algn="just"/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/>
                  <a:t>(adiabatic and </a:t>
                </a:r>
                <a:r>
                  <a:rPr lang="en-US" altLang="zh-TW" sz="2000"/>
                  <a:t>non-divergent conditions</a:t>
                </a:r>
                <a:r>
                  <a:rPr lang="en-US" altLang="zh-TW" sz="2400"/>
                  <a:t>)</a:t>
                </a:r>
                <a:endParaRPr lang="en-US" altLang="zh-TW" sz="2800" dirty="0"/>
              </a:p>
              <a:p>
                <a:pPr algn="just"/>
                <a:r>
                  <a:rPr lang="en-US" altLang="zh-TW" sz="2400" dirty="0"/>
                  <a:t>Q can be decomposed into cross-isentropic and along-isentropic parts (Keyser et al. 1988, 1992)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den>
                        </m:f>
                        <m: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000" b="1" dirty="0"/>
                  <a:t> </a:t>
                </a:r>
                <a:r>
                  <a:rPr lang="en-US" altLang="zh-TW" sz="2000" dirty="0"/>
                  <a:t>(cross-isentropic component)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i="1" dirty="0"/>
                  <a:t>s</a:t>
                </a:r>
                <a:r>
                  <a:rPr lang="en-US" altLang="zh-TW" sz="2000" b="1" dirty="0"/>
                  <a:t> </a:t>
                </a:r>
                <a:r>
                  <a:rPr lang="en-US" altLang="zh-TW" sz="2000" dirty="0"/>
                  <a:t>(along-isentropic component)</a:t>
                </a:r>
                <a:endParaRPr lang="zh-TW" altLang="en-US" sz="2000" b="1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26AF7EA-1687-4BB0-B4B4-04B09709D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83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A1450-5AB4-4C7A-B497-3AC4B1C7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E33EB0F-80CF-498D-A8A5-7B995F15B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127" y="1600200"/>
            <a:ext cx="3145745" cy="452596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EBEC05F-2086-4B83-92FC-2AD0553142AD}"/>
              </a:ext>
            </a:extLst>
          </p:cNvPr>
          <p:cNvSpPr txBox="1"/>
          <p:nvPr/>
        </p:nvSpPr>
        <p:spPr>
          <a:xfrm>
            <a:off x="6732240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Park et al. 2021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10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145088</TotalTime>
  <Words>900</Words>
  <Application>Microsoft Office PowerPoint</Application>
  <PresentationFormat>如螢幕大小 (4:3)</PresentationFormat>
  <Paragraphs>103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Cambria Math</vt:lpstr>
      <vt:lpstr>Office 佈景主題</vt:lpstr>
      <vt:lpstr>Diverse Synoptic Weather Patterns of Warm-Season Heavy Rainfall Events in South Korea</vt:lpstr>
      <vt:lpstr>Introduction</vt:lpstr>
      <vt:lpstr>Bimodal rainfall distribution (Wang and LinHo 2002, Chen et al. 2004) </vt:lpstr>
      <vt:lpstr>PowerPoint 簡報</vt:lpstr>
      <vt:lpstr>Data and Method</vt:lpstr>
      <vt:lpstr>PowerPoint 簡報</vt:lpstr>
      <vt:lpstr>SOM analysis applied to the HREs</vt:lpstr>
      <vt:lpstr>Diagnosis of vertical motion</vt:lpstr>
      <vt:lpstr>PowerPoint 簡報</vt:lpstr>
      <vt:lpstr>Climatology of the HREs and TC-HREs</vt:lpstr>
      <vt:lpstr>PowerPoint 簡報</vt:lpstr>
      <vt:lpstr>Synoptic characteristics of the TC-HREs</vt:lpstr>
      <vt:lpstr>PowerPoint 簡報</vt:lpstr>
      <vt:lpstr>Spatiotemporal occurrence distributions of the HREs and TC-HREs</vt:lpstr>
      <vt:lpstr>Six clusters of the HREs</vt:lpstr>
      <vt:lpstr>Overview of the SOM clustering results</vt:lpstr>
      <vt:lpstr>PowerPoint 簡報</vt:lpstr>
      <vt:lpstr>C1 and C3: QUASI-STATIONARY FRONTAL BOUNDARY BETWEEN LOW AND HIGH (39.6%)</vt:lpstr>
      <vt:lpstr>PowerPoint 簡報</vt:lpstr>
      <vt:lpstr>C2 and C5: EXTRATROPICAL CYCLONE FROM EASTERN CHINA (28.9%)</vt:lpstr>
      <vt:lpstr>PowerPoint 簡報</vt:lpstr>
      <vt:lpstr>C4: LOCAL DISTURBANCE AT THE EDGE OF THE NPH (21.4%)</vt:lpstr>
      <vt:lpstr>C6: MOISTURE PATHWAY BETWEEN CONTINENTAL AND OCEANIC HIGHS (10%)</vt:lpstr>
      <vt:lpstr>Summary and Discussions</vt:lpstr>
      <vt:lpstr>PowerPoint 簡報</vt:lpstr>
      <vt:lpstr>PowerPoint 簡報</vt:lpstr>
      <vt:lpstr>PowerPoint 簡報</vt:lpstr>
      <vt:lpstr>Learning from this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</dc:title>
  <dc:creator>張玉來</dc:creator>
  <cp:lastModifiedBy>yulai</cp:lastModifiedBy>
  <cp:revision>4228</cp:revision>
  <dcterms:modified xsi:type="dcterms:W3CDTF">2022-05-10T08:24:02Z</dcterms:modified>
</cp:coreProperties>
</file>