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9" r:id="rId15"/>
    <p:sldId id="268" r:id="rId16"/>
    <p:sldId id="276" r:id="rId17"/>
    <p:sldId id="267" r:id="rId18"/>
    <p:sldId id="273" r:id="rId19"/>
    <p:sldId id="274" r:id="rId20"/>
    <p:sldId id="259" r:id="rId21"/>
    <p:sldId id="260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01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2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46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2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63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62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6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7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1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3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5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3464-F278-43CA-B78D-D222C8D34663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02C2-FBFF-4588-85BC-6F671491EB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88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227" y="1122363"/>
            <a:ext cx="12019547" cy="2387600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latin typeface="Cambria" panose="02040503050406030204" pitchFamily="18" charset="0"/>
              </a:rPr>
              <a:t>Thermodynamic Characteristics of Downdrafts in Tropical Cyclones as</a:t>
            </a:r>
            <a:br>
              <a:rPr lang="en-US" altLang="zh-TW" sz="2800" b="1" dirty="0">
                <a:latin typeface="Cambria" panose="02040503050406030204" pitchFamily="18" charset="0"/>
              </a:rPr>
            </a:br>
            <a:r>
              <a:rPr lang="en-US" altLang="zh-TW" sz="2800" b="1" dirty="0">
                <a:latin typeface="Cambria" panose="02040503050406030204" pitchFamily="18" charset="0"/>
              </a:rPr>
              <a:t>Seen in Idealized Simulations of Different Intensities</a:t>
            </a:r>
            <a:r>
              <a:rPr lang="en-US" altLang="zh-TW" sz="2800" b="1" dirty="0">
                <a:latin typeface="Cambria" panose="02040503050406030204" pitchFamily="18" charset="0"/>
              </a:rPr>
              <a:t> </a:t>
            </a:r>
            <a:endParaRPr lang="zh-TW" altLang="en-US" sz="2800" b="1" dirty="0"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84155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altLang="zh-TW" sz="1200" dirty="0" err="1">
                <a:latin typeface="Cambria" panose="02040503050406030204" pitchFamily="18" charset="0"/>
              </a:rPr>
              <a:t>Wadler</a:t>
            </a:r>
            <a:r>
              <a:rPr lang="en-US" altLang="zh-TW" sz="1200" dirty="0">
                <a:latin typeface="Cambria" panose="02040503050406030204" pitchFamily="18" charset="0"/>
              </a:rPr>
              <a:t>, J. B., D. S. Nolan, J. A. Zhang, and L. K. Shay, 2021: Thermodynamic characteristics of downdrafts in tropical cyclones as seen in idealized simulations of different intensities. J. </a:t>
            </a:r>
            <a:r>
              <a:rPr lang="en-US" altLang="zh-TW" sz="1200" dirty="0" err="1">
                <a:latin typeface="Cambria" panose="02040503050406030204" pitchFamily="18" charset="0"/>
              </a:rPr>
              <a:t>Atmos.Sci</a:t>
            </a:r>
            <a:r>
              <a:rPr lang="en-US" altLang="zh-TW" sz="1200" dirty="0">
                <a:latin typeface="Cambria" panose="02040503050406030204" pitchFamily="18" charset="0"/>
              </a:rPr>
              <a:t>., 78, 3503-3324.</a:t>
            </a:r>
            <a:endParaRPr lang="zh-TW" alt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3" y="692255"/>
            <a:ext cx="7572375" cy="59340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2434" y="177997"/>
            <a:ext cx="1090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Unfavorable convective downdrafts away</a:t>
            </a:r>
            <a:r>
              <a:rPr lang="zh-TW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zh-TW" sz="2400" dirty="0" smtClean="0">
                <a:latin typeface="Cambria" panose="02040503050406030204" pitchFamily="18" charset="0"/>
              </a:rPr>
              <a:t>from eyewall (Ideal3 - surface layer)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70054" y="4001390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500m</a:t>
            </a:r>
          </a:p>
          <a:p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00m &lt; h</a:t>
            </a:r>
            <a:r>
              <a:rPr lang="en-US" altLang="zh-TW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1000m</a:t>
            </a:r>
          </a:p>
          <a:p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1000m &lt; h</a:t>
            </a:r>
            <a:r>
              <a:rPr lang="en-US" altLang="zh-TW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1500m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latin typeface="Cambria" panose="02040503050406030204" pitchFamily="18" charset="0"/>
              </a:rPr>
              <a:t> &gt; 1500m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2959" y="1076960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not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6" y="729500"/>
            <a:ext cx="7610475" cy="5934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79" y="729500"/>
            <a:ext cx="3655695" cy="604018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4" y="177997"/>
            <a:ext cx="1063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Unfavorable convective downdrafts away</a:t>
            </a:r>
            <a:r>
              <a:rPr lang="zh-TW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zh-TW" sz="2400" dirty="0" smtClean="0">
                <a:latin typeface="Cambria" panose="02040503050406030204" pitchFamily="18" charset="0"/>
              </a:rPr>
              <a:t>from eyewall (Ideal3 – mid-level)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43685" y="1966435"/>
            <a:ext cx="2639117" cy="1458889"/>
          </a:xfrm>
          <a:custGeom>
            <a:avLst/>
            <a:gdLst>
              <a:gd name="connsiteX0" fmla="*/ 0 w 1625600"/>
              <a:gd name="connsiteY0" fmla="*/ 240453 h 480906"/>
              <a:gd name="connsiteX1" fmla="*/ 812800 w 1625600"/>
              <a:gd name="connsiteY1" fmla="*/ 0 h 480906"/>
              <a:gd name="connsiteX2" fmla="*/ 1625600 w 1625600"/>
              <a:gd name="connsiteY2" fmla="*/ 240453 h 480906"/>
              <a:gd name="connsiteX3" fmla="*/ 812800 w 1625600"/>
              <a:gd name="connsiteY3" fmla="*/ 480906 h 480906"/>
              <a:gd name="connsiteX4" fmla="*/ 0 w 1625600"/>
              <a:gd name="connsiteY4" fmla="*/ 240453 h 480906"/>
              <a:gd name="connsiteX0" fmla="*/ 0 w 1910080"/>
              <a:gd name="connsiteY0" fmla="*/ 240528 h 481072"/>
              <a:gd name="connsiteX1" fmla="*/ 812800 w 1910080"/>
              <a:gd name="connsiteY1" fmla="*/ 75 h 481072"/>
              <a:gd name="connsiteX2" fmla="*/ 1910080 w 1910080"/>
              <a:gd name="connsiteY2" fmla="*/ 260848 h 481072"/>
              <a:gd name="connsiteX3" fmla="*/ 812800 w 1910080"/>
              <a:gd name="connsiteY3" fmla="*/ 480981 h 481072"/>
              <a:gd name="connsiteX4" fmla="*/ 0 w 1910080"/>
              <a:gd name="connsiteY4" fmla="*/ 240528 h 481072"/>
              <a:gd name="connsiteX0" fmla="*/ 4475 w 1914555"/>
              <a:gd name="connsiteY0" fmla="*/ 1107449 h 1347993"/>
              <a:gd name="connsiteX1" fmla="*/ 1176261 w 1914555"/>
              <a:gd name="connsiteY1" fmla="*/ 9 h 1347993"/>
              <a:gd name="connsiteX2" fmla="*/ 1914555 w 1914555"/>
              <a:gd name="connsiteY2" fmla="*/ 1127769 h 1347993"/>
              <a:gd name="connsiteX3" fmla="*/ 817275 w 1914555"/>
              <a:gd name="connsiteY3" fmla="*/ 1347902 h 1347993"/>
              <a:gd name="connsiteX4" fmla="*/ 4475 w 1914555"/>
              <a:gd name="connsiteY4" fmla="*/ 1107449 h 1347993"/>
              <a:gd name="connsiteX0" fmla="*/ 2830 w 2332857"/>
              <a:gd name="connsiteY0" fmla="*/ 999492 h 1351029"/>
              <a:gd name="connsiteX1" fmla="*/ 1594563 w 2332857"/>
              <a:gd name="connsiteY1" fmla="*/ 425 h 1351029"/>
              <a:gd name="connsiteX2" fmla="*/ 2332857 w 2332857"/>
              <a:gd name="connsiteY2" fmla="*/ 1128185 h 1351029"/>
              <a:gd name="connsiteX3" fmla="*/ 1235577 w 2332857"/>
              <a:gd name="connsiteY3" fmla="*/ 1348318 h 1351029"/>
              <a:gd name="connsiteX4" fmla="*/ 2830 w 2332857"/>
              <a:gd name="connsiteY4" fmla="*/ 999492 h 1351029"/>
              <a:gd name="connsiteX0" fmla="*/ 43391 w 2373418"/>
              <a:gd name="connsiteY0" fmla="*/ 999469 h 1351006"/>
              <a:gd name="connsiteX1" fmla="*/ 1635124 w 2373418"/>
              <a:gd name="connsiteY1" fmla="*/ 402 h 1351006"/>
              <a:gd name="connsiteX2" fmla="*/ 2373418 w 2373418"/>
              <a:gd name="connsiteY2" fmla="*/ 1128162 h 1351006"/>
              <a:gd name="connsiteX3" fmla="*/ 1276138 w 2373418"/>
              <a:gd name="connsiteY3" fmla="*/ 1348295 h 1351006"/>
              <a:gd name="connsiteX4" fmla="*/ 43391 w 2373418"/>
              <a:gd name="connsiteY4" fmla="*/ 999469 h 1351006"/>
              <a:gd name="connsiteX0" fmla="*/ 5710 w 2335737"/>
              <a:gd name="connsiteY0" fmla="*/ 1024613 h 1376150"/>
              <a:gd name="connsiteX1" fmla="*/ 811738 w 2335737"/>
              <a:gd name="connsiteY1" fmla="*/ 418399 h 1376150"/>
              <a:gd name="connsiteX2" fmla="*/ 1597443 w 2335737"/>
              <a:gd name="connsiteY2" fmla="*/ 25546 h 1376150"/>
              <a:gd name="connsiteX3" fmla="*/ 2335737 w 2335737"/>
              <a:gd name="connsiteY3" fmla="*/ 1153306 h 1376150"/>
              <a:gd name="connsiteX4" fmla="*/ 1238457 w 2335737"/>
              <a:gd name="connsiteY4" fmla="*/ 1373439 h 1376150"/>
              <a:gd name="connsiteX5" fmla="*/ 5710 w 2335737"/>
              <a:gd name="connsiteY5" fmla="*/ 1024613 h 1376150"/>
              <a:gd name="connsiteX0" fmla="*/ 1561 w 2331588"/>
              <a:gd name="connsiteY0" fmla="*/ 1007004 h 1358541"/>
              <a:gd name="connsiteX1" fmla="*/ 990469 w 2331588"/>
              <a:gd name="connsiteY1" fmla="*/ 651404 h 1358541"/>
              <a:gd name="connsiteX2" fmla="*/ 1593294 w 2331588"/>
              <a:gd name="connsiteY2" fmla="*/ 7937 h 1358541"/>
              <a:gd name="connsiteX3" fmla="*/ 2331588 w 2331588"/>
              <a:gd name="connsiteY3" fmla="*/ 1135697 h 1358541"/>
              <a:gd name="connsiteX4" fmla="*/ 1234308 w 2331588"/>
              <a:gd name="connsiteY4" fmla="*/ 1355830 h 1358541"/>
              <a:gd name="connsiteX5" fmla="*/ 1561 w 2331588"/>
              <a:gd name="connsiteY5" fmla="*/ 1007004 h 1358541"/>
              <a:gd name="connsiteX0" fmla="*/ 1561 w 2359094"/>
              <a:gd name="connsiteY0" fmla="*/ 1050892 h 1402580"/>
              <a:gd name="connsiteX1" fmla="*/ 990469 w 2359094"/>
              <a:gd name="connsiteY1" fmla="*/ 695292 h 1402580"/>
              <a:gd name="connsiteX2" fmla="*/ 1593294 w 2359094"/>
              <a:gd name="connsiteY2" fmla="*/ 51825 h 1402580"/>
              <a:gd name="connsiteX3" fmla="*/ 1979374 w 2359094"/>
              <a:gd name="connsiteY3" fmla="*/ 166972 h 1402580"/>
              <a:gd name="connsiteX4" fmla="*/ 2331588 w 2359094"/>
              <a:gd name="connsiteY4" fmla="*/ 1179585 h 1402580"/>
              <a:gd name="connsiteX5" fmla="*/ 1234308 w 2359094"/>
              <a:gd name="connsiteY5" fmla="*/ 1399718 h 1402580"/>
              <a:gd name="connsiteX6" fmla="*/ 1561 w 2359094"/>
              <a:gd name="connsiteY6" fmla="*/ 1050892 h 1402580"/>
              <a:gd name="connsiteX0" fmla="*/ 1561 w 2356612"/>
              <a:gd name="connsiteY0" fmla="*/ 1032470 h 1383845"/>
              <a:gd name="connsiteX1" fmla="*/ 990469 w 2356612"/>
              <a:gd name="connsiteY1" fmla="*/ 676870 h 1383845"/>
              <a:gd name="connsiteX2" fmla="*/ 1593294 w 2356612"/>
              <a:gd name="connsiteY2" fmla="*/ 33403 h 1383845"/>
              <a:gd name="connsiteX3" fmla="*/ 1979374 w 2356612"/>
              <a:gd name="connsiteY3" fmla="*/ 148550 h 1383845"/>
              <a:gd name="connsiteX4" fmla="*/ 1708441 w 2356612"/>
              <a:gd name="connsiteY4" fmla="*/ 880069 h 1383845"/>
              <a:gd name="connsiteX5" fmla="*/ 2331588 w 2356612"/>
              <a:gd name="connsiteY5" fmla="*/ 1161163 h 1383845"/>
              <a:gd name="connsiteX6" fmla="*/ 1234308 w 2356612"/>
              <a:gd name="connsiteY6" fmla="*/ 1381296 h 1383845"/>
              <a:gd name="connsiteX7" fmla="*/ 1561 w 2356612"/>
              <a:gd name="connsiteY7" fmla="*/ 1032470 h 1383845"/>
              <a:gd name="connsiteX0" fmla="*/ 1561 w 2357002"/>
              <a:gd name="connsiteY0" fmla="*/ 1027346 h 1378721"/>
              <a:gd name="connsiteX1" fmla="*/ 990469 w 2357002"/>
              <a:gd name="connsiteY1" fmla="*/ 671746 h 1378721"/>
              <a:gd name="connsiteX2" fmla="*/ 1593294 w 2357002"/>
              <a:gd name="connsiteY2" fmla="*/ 28279 h 1378721"/>
              <a:gd name="connsiteX3" fmla="*/ 1979374 w 2357002"/>
              <a:gd name="connsiteY3" fmla="*/ 143426 h 1378721"/>
              <a:gd name="connsiteX4" fmla="*/ 1898094 w 2357002"/>
              <a:gd name="connsiteY4" fmla="*/ 502412 h 1378721"/>
              <a:gd name="connsiteX5" fmla="*/ 1708441 w 2357002"/>
              <a:gd name="connsiteY5" fmla="*/ 874945 h 1378721"/>
              <a:gd name="connsiteX6" fmla="*/ 2331588 w 2357002"/>
              <a:gd name="connsiteY6" fmla="*/ 1156039 h 1378721"/>
              <a:gd name="connsiteX7" fmla="*/ 1234308 w 2357002"/>
              <a:gd name="connsiteY7" fmla="*/ 1376172 h 1378721"/>
              <a:gd name="connsiteX8" fmla="*/ 1561 w 2357002"/>
              <a:gd name="connsiteY8" fmla="*/ 1027346 h 1378721"/>
              <a:gd name="connsiteX0" fmla="*/ 4114 w 2359555"/>
              <a:gd name="connsiteY0" fmla="*/ 1021885 h 1373260"/>
              <a:gd name="connsiteX1" fmla="*/ 864328 w 2359555"/>
              <a:gd name="connsiteY1" fmla="*/ 585005 h 1373260"/>
              <a:gd name="connsiteX2" fmla="*/ 1595847 w 2359555"/>
              <a:gd name="connsiteY2" fmla="*/ 22818 h 1373260"/>
              <a:gd name="connsiteX3" fmla="*/ 1981927 w 2359555"/>
              <a:gd name="connsiteY3" fmla="*/ 137965 h 1373260"/>
              <a:gd name="connsiteX4" fmla="*/ 1900647 w 2359555"/>
              <a:gd name="connsiteY4" fmla="*/ 496951 h 1373260"/>
              <a:gd name="connsiteX5" fmla="*/ 1710994 w 2359555"/>
              <a:gd name="connsiteY5" fmla="*/ 869484 h 1373260"/>
              <a:gd name="connsiteX6" fmla="*/ 2334141 w 2359555"/>
              <a:gd name="connsiteY6" fmla="*/ 1150578 h 1373260"/>
              <a:gd name="connsiteX7" fmla="*/ 1236861 w 2359555"/>
              <a:gd name="connsiteY7" fmla="*/ 1370711 h 1373260"/>
              <a:gd name="connsiteX8" fmla="*/ 4114 w 2359555"/>
              <a:gd name="connsiteY8" fmla="*/ 1021885 h 1373260"/>
              <a:gd name="connsiteX0" fmla="*/ 4114 w 2359555"/>
              <a:gd name="connsiteY0" fmla="*/ 1021885 h 1373260"/>
              <a:gd name="connsiteX1" fmla="*/ 864328 w 2359555"/>
              <a:gd name="connsiteY1" fmla="*/ 585005 h 1373260"/>
              <a:gd name="connsiteX2" fmla="*/ 1595847 w 2359555"/>
              <a:gd name="connsiteY2" fmla="*/ 22818 h 1373260"/>
              <a:gd name="connsiteX3" fmla="*/ 1981927 w 2359555"/>
              <a:gd name="connsiteY3" fmla="*/ 137965 h 1373260"/>
              <a:gd name="connsiteX4" fmla="*/ 1900647 w 2359555"/>
              <a:gd name="connsiteY4" fmla="*/ 496951 h 1373260"/>
              <a:gd name="connsiteX5" fmla="*/ 1710994 w 2359555"/>
              <a:gd name="connsiteY5" fmla="*/ 869484 h 1373260"/>
              <a:gd name="connsiteX6" fmla="*/ 2334141 w 2359555"/>
              <a:gd name="connsiteY6" fmla="*/ 1150578 h 1373260"/>
              <a:gd name="connsiteX7" fmla="*/ 1236861 w 2359555"/>
              <a:gd name="connsiteY7" fmla="*/ 1370711 h 1373260"/>
              <a:gd name="connsiteX8" fmla="*/ 4114 w 2359555"/>
              <a:gd name="connsiteY8" fmla="*/ 1021885 h 1373260"/>
              <a:gd name="connsiteX0" fmla="*/ 4114 w 2359555"/>
              <a:gd name="connsiteY0" fmla="*/ 998541 h 1349916"/>
              <a:gd name="connsiteX1" fmla="*/ 864328 w 2359555"/>
              <a:gd name="connsiteY1" fmla="*/ 561661 h 1349916"/>
              <a:gd name="connsiteX2" fmla="*/ 1331687 w 2359555"/>
              <a:gd name="connsiteY2" fmla="*/ 26568 h 1349916"/>
              <a:gd name="connsiteX3" fmla="*/ 1981927 w 2359555"/>
              <a:gd name="connsiteY3" fmla="*/ 114621 h 1349916"/>
              <a:gd name="connsiteX4" fmla="*/ 1900647 w 2359555"/>
              <a:gd name="connsiteY4" fmla="*/ 473607 h 1349916"/>
              <a:gd name="connsiteX5" fmla="*/ 1710994 w 2359555"/>
              <a:gd name="connsiteY5" fmla="*/ 846140 h 1349916"/>
              <a:gd name="connsiteX6" fmla="*/ 2334141 w 2359555"/>
              <a:gd name="connsiteY6" fmla="*/ 1127234 h 1349916"/>
              <a:gd name="connsiteX7" fmla="*/ 1236861 w 2359555"/>
              <a:gd name="connsiteY7" fmla="*/ 1347367 h 1349916"/>
              <a:gd name="connsiteX8" fmla="*/ 4114 w 2359555"/>
              <a:gd name="connsiteY8" fmla="*/ 998541 h 1349916"/>
              <a:gd name="connsiteX0" fmla="*/ 4114 w 2359555"/>
              <a:gd name="connsiteY0" fmla="*/ 1003673 h 1355048"/>
              <a:gd name="connsiteX1" fmla="*/ 864328 w 2359555"/>
              <a:gd name="connsiteY1" fmla="*/ 566793 h 1355048"/>
              <a:gd name="connsiteX2" fmla="*/ 1331687 w 2359555"/>
              <a:gd name="connsiteY2" fmla="*/ 31700 h 1355048"/>
              <a:gd name="connsiteX3" fmla="*/ 1873554 w 2359555"/>
              <a:gd name="connsiteY3" fmla="*/ 99433 h 1355048"/>
              <a:gd name="connsiteX4" fmla="*/ 1900647 w 2359555"/>
              <a:gd name="connsiteY4" fmla="*/ 478739 h 1355048"/>
              <a:gd name="connsiteX5" fmla="*/ 1710994 w 2359555"/>
              <a:gd name="connsiteY5" fmla="*/ 851272 h 1355048"/>
              <a:gd name="connsiteX6" fmla="*/ 2334141 w 2359555"/>
              <a:gd name="connsiteY6" fmla="*/ 1132366 h 1355048"/>
              <a:gd name="connsiteX7" fmla="*/ 1236861 w 2359555"/>
              <a:gd name="connsiteY7" fmla="*/ 1352499 h 1355048"/>
              <a:gd name="connsiteX8" fmla="*/ 4114 w 2359555"/>
              <a:gd name="connsiteY8" fmla="*/ 1003673 h 1355048"/>
              <a:gd name="connsiteX0" fmla="*/ 4114 w 2359555"/>
              <a:gd name="connsiteY0" fmla="*/ 1003673 h 1355048"/>
              <a:gd name="connsiteX1" fmla="*/ 864328 w 2359555"/>
              <a:gd name="connsiteY1" fmla="*/ 566793 h 1355048"/>
              <a:gd name="connsiteX2" fmla="*/ 1331687 w 2359555"/>
              <a:gd name="connsiteY2" fmla="*/ 31700 h 1355048"/>
              <a:gd name="connsiteX3" fmla="*/ 1873554 w 2359555"/>
              <a:gd name="connsiteY3" fmla="*/ 99433 h 1355048"/>
              <a:gd name="connsiteX4" fmla="*/ 1812593 w 2359555"/>
              <a:gd name="connsiteY4" fmla="*/ 471966 h 1355048"/>
              <a:gd name="connsiteX5" fmla="*/ 1710994 w 2359555"/>
              <a:gd name="connsiteY5" fmla="*/ 851272 h 1355048"/>
              <a:gd name="connsiteX6" fmla="*/ 2334141 w 2359555"/>
              <a:gd name="connsiteY6" fmla="*/ 1132366 h 1355048"/>
              <a:gd name="connsiteX7" fmla="*/ 1236861 w 2359555"/>
              <a:gd name="connsiteY7" fmla="*/ 1352499 h 1355048"/>
              <a:gd name="connsiteX8" fmla="*/ 4114 w 2359555"/>
              <a:gd name="connsiteY8" fmla="*/ 1003673 h 1355048"/>
              <a:gd name="connsiteX0" fmla="*/ 3102 w 2588837"/>
              <a:gd name="connsiteY0" fmla="*/ 881753 h 1360125"/>
              <a:gd name="connsiteX1" fmla="*/ 1093610 w 2588837"/>
              <a:gd name="connsiteY1" fmla="*/ 566793 h 1360125"/>
              <a:gd name="connsiteX2" fmla="*/ 1560969 w 2588837"/>
              <a:gd name="connsiteY2" fmla="*/ 31700 h 1360125"/>
              <a:gd name="connsiteX3" fmla="*/ 2102836 w 2588837"/>
              <a:gd name="connsiteY3" fmla="*/ 99433 h 1360125"/>
              <a:gd name="connsiteX4" fmla="*/ 2041875 w 2588837"/>
              <a:gd name="connsiteY4" fmla="*/ 471966 h 1360125"/>
              <a:gd name="connsiteX5" fmla="*/ 1940276 w 2588837"/>
              <a:gd name="connsiteY5" fmla="*/ 851272 h 1360125"/>
              <a:gd name="connsiteX6" fmla="*/ 2563423 w 2588837"/>
              <a:gd name="connsiteY6" fmla="*/ 1132366 h 1360125"/>
              <a:gd name="connsiteX7" fmla="*/ 1466143 w 2588837"/>
              <a:gd name="connsiteY7" fmla="*/ 1352499 h 1360125"/>
              <a:gd name="connsiteX8" fmla="*/ 3102 w 2588837"/>
              <a:gd name="connsiteY8" fmla="*/ 881753 h 1360125"/>
              <a:gd name="connsiteX0" fmla="*/ 736 w 2586471"/>
              <a:gd name="connsiteY0" fmla="*/ 881753 h 1360125"/>
              <a:gd name="connsiteX1" fmla="*/ 1091244 w 2586471"/>
              <a:gd name="connsiteY1" fmla="*/ 566793 h 1360125"/>
              <a:gd name="connsiteX2" fmla="*/ 1558603 w 2586471"/>
              <a:gd name="connsiteY2" fmla="*/ 31700 h 1360125"/>
              <a:gd name="connsiteX3" fmla="*/ 2100470 w 2586471"/>
              <a:gd name="connsiteY3" fmla="*/ 99433 h 1360125"/>
              <a:gd name="connsiteX4" fmla="*/ 2039509 w 2586471"/>
              <a:gd name="connsiteY4" fmla="*/ 471966 h 1360125"/>
              <a:gd name="connsiteX5" fmla="*/ 1937910 w 2586471"/>
              <a:gd name="connsiteY5" fmla="*/ 851272 h 1360125"/>
              <a:gd name="connsiteX6" fmla="*/ 2561057 w 2586471"/>
              <a:gd name="connsiteY6" fmla="*/ 1132366 h 1360125"/>
              <a:gd name="connsiteX7" fmla="*/ 1463777 w 2586471"/>
              <a:gd name="connsiteY7" fmla="*/ 1352499 h 1360125"/>
              <a:gd name="connsiteX8" fmla="*/ 736 w 2586471"/>
              <a:gd name="connsiteY8" fmla="*/ 881753 h 1360125"/>
              <a:gd name="connsiteX0" fmla="*/ 67513 w 2653248"/>
              <a:gd name="connsiteY0" fmla="*/ 881753 h 1427233"/>
              <a:gd name="connsiteX1" fmla="*/ 1158021 w 2653248"/>
              <a:gd name="connsiteY1" fmla="*/ 566793 h 1427233"/>
              <a:gd name="connsiteX2" fmla="*/ 1625380 w 2653248"/>
              <a:gd name="connsiteY2" fmla="*/ 31700 h 1427233"/>
              <a:gd name="connsiteX3" fmla="*/ 2167247 w 2653248"/>
              <a:gd name="connsiteY3" fmla="*/ 99433 h 1427233"/>
              <a:gd name="connsiteX4" fmla="*/ 2106286 w 2653248"/>
              <a:gd name="connsiteY4" fmla="*/ 471966 h 1427233"/>
              <a:gd name="connsiteX5" fmla="*/ 2004687 w 2653248"/>
              <a:gd name="connsiteY5" fmla="*/ 851272 h 1427233"/>
              <a:gd name="connsiteX6" fmla="*/ 2627834 w 2653248"/>
              <a:gd name="connsiteY6" fmla="*/ 1132366 h 1427233"/>
              <a:gd name="connsiteX7" fmla="*/ 1530554 w 2653248"/>
              <a:gd name="connsiteY7" fmla="*/ 1352499 h 1427233"/>
              <a:gd name="connsiteX8" fmla="*/ 270714 w 2653248"/>
              <a:gd name="connsiteY8" fmla="*/ 1393138 h 1427233"/>
              <a:gd name="connsiteX9" fmla="*/ 67513 w 2653248"/>
              <a:gd name="connsiteY9" fmla="*/ 881753 h 1427233"/>
              <a:gd name="connsiteX0" fmla="*/ 67513 w 2639117"/>
              <a:gd name="connsiteY0" fmla="*/ 881753 h 1454161"/>
              <a:gd name="connsiteX1" fmla="*/ 1158021 w 2639117"/>
              <a:gd name="connsiteY1" fmla="*/ 566793 h 1454161"/>
              <a:gd name="connsiteX2" fmla="*/ 1625380 w 2639117"/>
              <a:gd name="connsiteY2" fmla="*/ 31700 h 1454161"/>
              <a:gd name="connsiteX3" fmla="*/ 2167247 w 2639117"/>
              <a:gd name="connsiteY3" fmla="*/ 99433 h 1454161"/>
              <a:gd name="connsiteX4" fmla="*/ 2106286 w 2639117"/>
              <a:gd name="connsiteY4" fmla="*/ 471966 h 1454161"/>
              <a:gd name="connsiteX5" fmla="*/ 2004687 w 2639117"/>
              <a:gd name="connsiteY5" fmla="*/ 851272 h 1454161"/>
              <a:gd name="connsiteX6" fmla="*/ 2627834 w 2639117"/>
              <a:gd name="connsiteY6" fmla="*/ 1132366 h 1454161"/>
              <a:gd name="connsiteX7" fmla="*/ 2465274 w 2639117"/>
              <a:gd name="connsiteY7" fmla="*/ 1447324 h 1454161"/>
              <a:gd name="connsiteX8" fmla="*/ 1530554 w 2639117"/>
              <a:gd name="connsiteY8" fmla="*/ 1352499 h 1454161"/>
              <a:gd name="connsiteX9" fmla="*/ 270714 w 2639117"/>
              <a:gd name="connsiteY9" fmla="*/ 1393138 h 1454161"/>
              <a:gd name="connsiteX10" fmla="*/ 67513 w 2639117"/>
              <a:gd name="connsiteY10" fmla="*/ 881753 h 1454161"/>
              <a:gd name="connsiteX0" fmla="*/ 67513 w 2639117"/>
              <a:gd name="connsiteY0" fmla="*/ 881753 h 1458889"/>
              <a:gd name="connsiteX1" fmla="*/ 1158021 w 2639117"/>
              <a:gd name="connsiteY1" fmla="*/ 566793 h 1458889"/>
              <a:gd name="connsiteX2" fmla="*/ 1625380 w 2639117"/>
              <a:gd name="connsiteY2" fmla="*/ 31700 h 1458889"/>
              <a:gd name="connsiteX3" fmla="*/ 2167247 w 2639117"/>
              <a:gd name="connsiteY3" fmla="*/ 99433 h 1458889"/>
              <a:gd name="connsiteX4" fmla="*/ 2106286 w 2639117"/>
              <a:gd name="connsiteY4" fmla="*/ 471966 h 1458889"/>
              <a:gd name="connsiteX5" fmla="*/ 2004687 w 2639117"/>
              <a:gd name="connsiteY5" fmla="*/ 851272 h 1458889"/>
              <a:gd name="connsiteX6" fmla="*/ 2627834 w 2639117"/>
              <a:gd name="connsiteY6" fmla="*/ 1132366 h 1458889"/>
              <a:gd name="connsiteX7" fmla="*/ 2465274 w 2639117"/>
              <a:gd name="connsiteY7" fmla="*/ 1447324 h 1458889"/>
              <a:gd name="connsiteX8" fmla="*/ 1523781 w 2639117"/>
              <a:gd name="connsiteY8" fmla="*/ 1413459 h 1458889"/>
              <a:gd name="connsiteX9" fmla="*/ 270714 w 2639117"/>
              <a:gd name="connsiteY9" fmla="*/ 1393138 h 1458889"/>
              <a:gd name="connsiteX10" fmla="*/ 67513 w 2639117"/>
              <a:gd name="connsiteY10" fmla="*/ 881753 h 14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117" h="1458889">
                <a:moveTo>
                  <a:pt x="67513" y="881753"/>
                </a:moveTo>
                <a:cubicBezTo>
                  <a:pt x="215397" y="744029"/>
                  <a:pt x="892732" y="733304"/>
                  <a:pt x="1158021" y="566793"/>
                </a:cubicBezTo>
                <a:cubicBezTo>
                  <a:pt x="1362350" y="325776"/>
                  <a:pt x="1457176" y="109593"/>
                  <a:pt x="1625380" y="31700"/>
                </a:cubicBezTo>
                <a:cubicBezTo>
                  <a:pt x="1793584" y="-46193"/>
                  <a:pt x="2116447" y="36215"/>
                  <a:pt x="2167247" y="99433"/>
                </a:cubicBezTo>
                <a:cubicBezTo>
                  <a:pt x="2218047" y="162651"/>
                  <a:pt x="2151441" y="350046"/>
                  <a:pt x="2106286" y="471966"/>
                </a:cubicBezTo>
                <a:cubicBezTo>
                  <a:pt x="2061131" y="593886"/>
                  <a:pt x="1932438" y="726530"/>
                  <a:pt x="2004687" y="851272"/>
                </a:cubicBezTo>
                <a:cubicBezTo>
                  <a:pt x="2076936" y="976014"/>
                  <a:pt x="2601869" y="1061246"/>
                  <a:pt x="2627834" y="1132366"/>
                </a:cubicBezTo>
                <a:cubicBezTo>
                  <a:pt x="2653799" y="1203486"/>
                  <a:pt x="2648154" y="1410635"/>
                  <a:pt x="2465274" y="1447324"/>
                </a:cubicBezTo>
                <a:cubicBezTo>
                  <a:pt x="2282394" y="1484013"/>
                  <a:pt x="1889541" y="1422490"/>
                  <a:pt x="1523781" y="1413459"/>
                </a:cubicBezTo>
                <a:cubicBezTo>
                  <a:pt x="1158021" y="1404428"/>
                  <a:pt x="514554" y="1471596"/>
                  <a:pt x="270714" y="1393138"/>
                </a:cubicBezTo>
                <a:cubicBezTo>
                  <a:pt x="26874" y="1314680"/>
                  <a:pt x="-80371" y="1019477"/>
                  <a:pt x="67513" y="88175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92321" y="950789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66000" y="3879469"/>
            <a:ext cx="2148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sz="1600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1000m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1000m &lt; h</a:t>
            </a:r>
            <a:r>
              <a:rPr lang="en-US" altLang="zh-TW" sz="1600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1500m</a:t>
            </a:r>
          </a:p>
          <a:p>
            <a:r>
              <a:rPr lang="en-US" altLang="zh-TW" sz="16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1500m &lt; h</a:t>
            </a:r>
            <a:r>
              <a:rPr lang="en-US" altLang="zh-TW" sz="1600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2000m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h</a:t>
            </a:r>
            <a:r>
              <a:rPr lang="en-US" altLang="zh-TW" sz="1600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latin typeface="Cambria" panose="02040503050406030204" pitchFamily="18" charset="0"/>
              </a:rPr>
              <a:t> &gt; 2000m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4" y="689103"/>
            <a:ext cx="7515225" cy="602932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4" y="177997"/>
            <a:ext cx="1063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Unfavorable convective downdrafts away</a:t>
            </a:r>
            <a:r>
              <a:rPr lang="zh-TW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zh-TW" sz="2400" dirty="0" smtClean="0">
                <a:latin typeface="Cambria" panose="02040503050406030204" pitchFamily="18" charset="0"/>
              </a:rPr>
              <a:t>from eyewall (Ideal3 – mid-level)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30933" y="966936"/>
            <a:ext cx="2148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sz="1600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1500m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1500m &lt; h</a:t>
            </a:r>
            <a:r>
              <a:rPr lang="en-US" altLang="zh-TW" sz="1600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2000m</a:t>
            </a:r>
          </a:p>
          <a:p>
            <a:r>
              <a:rPr lang="en-US" altLang="zh-TW" sz="16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2000m &lt; h</a:t>
            </a:r>
            <a:r>
              <a:rPr lang="en-US" altLang="zh-TW" sz="1600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3000m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h</a:t>
            </a:r>
            <a:r>
              <a:rPr lang="en-US" altLang="zh-TW" sz="1600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latin typeface="Cambria" panose="02040503050406030204" pitchFamily="18" charset="0"/>
              </a:rPr>
              <a:t> &gt; 3000m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352" y="1124373"/>
            <a:ext cx="3202782" cy="533335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109681" y="235275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↓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09681" y="281797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↑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109681" y="508579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>
                <a:latin typeface="Cambria" panose="02040503050406030204" pitchFamily="18" charset="0"/>
                <a:cs typeface="Consolas" panose="020B0609020204030204" pitchFamily="49" charset="0"/>
              </a:rPr>
              <a:t>↓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09681" y="555101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↑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8195733" y="2736427"/>
            <a:ext cx="3738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195733" y="5393571"/>
            <a:ext cx="3738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177867" y="4930987"/>
            <a:ext cx="2451946" cy="18575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9262534" y="2201333"/>
            <a:ext cx="2367279" cy="52039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777653" y="2831307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not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64" y="707953"/>
            <a:ext cx="7534275" cy="60293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2434" y="177997"/>
            <a:ext cx="1063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Cambria" panose="02040503050406030204" pitchFamily="18" charset="0"/>
              </a:rPr>
              <a:t>Nonconvective</a:t>
            </a:r>
            <a:r>
              <a:rPr lang="en-US" altLang="zh-TW" sz="2400" dirty="0" smtClean="0">
                <a:latin typeface="Cambria" panose="02040503050406030204" pitchFamily="18" charset="0"/>
              </a:rPr>
              <a:t> downdrafts (Ideal3)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27335" y="4787096"/>
            <a:ext cx="2148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sz="1600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500m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500m &lt; h</a:t>
            </a:r>
            <a:r>
              <a:rPr lang="en-US" altLang="zh-TW" sz="1600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1250m</a:t>
            </a:r>
          </a:p>
          <a:p>
            <a:r>
              <a:rPr lang="en-US" altLang="zh-TW" sz="16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1250m &lt; h</a:t>
            </a:r>
            <a:r>
              <a:rPr lang="en-US" altLang="zh-TW" sz="1600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1500m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h</a:t>
            </a:r>
            <a:r>
              <a:rPr lang="en-US" altLang="zh-TW" sz="1600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sz="1600" dirty="0" smtClean="0">
                <a:latin typeface="Cambria" panose="02040503050406030204" pitchFamily="18" charset="0"/>
              </a:rPr>
              <a:t> &gt; 1500m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7951888" y="4517813"/>
            <a:ext cx="6773" cy="521547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7951888" y="5164666"/>
            <a:ext cx="1" cy="11142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1861266" y="1016349"/>
            <a:ext cx="0" cy="9405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1861266" y="2025227"/>
            <a:ext cx="1" cy="992293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9516528" y="6018107"/>
            <a:ext cx="614151" cy="362373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10645453" y="5276427"/>
            <a:ext cx="103821" cy="7035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/>
          <a:srcRect b="50397"/>
          <a:stretch/>
        </p:blipFill>
        <p:spPr>
          <a:xfrm>
            <a:off x="222434" y="1016350"/>
            <a:ext cx="3625513" cy="2912184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 rot="2051208">
            <a:off x="546902" y="828200"/>
            <a:ext cx="934720" cy="1647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" panose="02040503050406030204" pitchFamily="18" charset="0"/>
            </a:endParaRPr>
          </a:p>
        </p:txBody>
      </p:sp>
      <p:sp>
        <p:nvSpPr>
          <p:cNvPr id="20" name="橢圓 19"/>
          <p:cNvSpPr/>
          <p:nvPr/>
        </p:nvSpPr>
        <p:spPr>
          <a:xfrm rot="19750207">
            <a:off x="455460" y="2316298"/>
            <a:ext cx="934720" cy="1647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" panose="020405030504060302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047991" y="3933038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not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84" y="403369"/>
            <a:ext cx="7743073" cy="60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1" y="506216"/>
            <a:ext cx="5664618" cy="61331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4" y="177997"/>
            <a:ext cx="1063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Conclusions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2434" y="1869815"/>
            <a:ext cx="5954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Cambria" panose="02040503050406030204" pitchFamily="18" charset="0"/>
              </a:rPr>
              <a:t>This study used idealized TC simulations of category-3 (</a:t>
            </a:r>
            <a:r>
              <a:rPr lang="en-US" altLang="zh-TW" sz="1400" dirty="0" smtClean="0">
                <a:latin typeface="Cambria" panose="02040503050406030204" pitchFamily="18" charset="0"/>
              </a:rPr>
              <a:t>Ideal3) and </a:t>
            </a:r>
            <a:r>
              <a:rPr lang="en-US" altLang="zh-TW" sz="1400" dirty="0">
                <a:latin typeface="Cambria" panose="02040503050406030204" pitchFamily="18" charset="0"/>
              </a:rPr>
              <a:t>category-5 (Ideal5) intensity to study the thermodynamic</a:t>
            </a:r>
            <a:r>
              <a:rPr lang="en-US" altLang="zh-TW" sz="1400" dirty="0">
                <a:latin typeface="Cambria" panose="02040503050406030204" pitchFamily="18" charset="0"/>
              </a:rPr>
              <a:t> </a:t>
            </a:r>
            <a:r>
              <a:rPr lang="en-US" altLang="zh-TW" sz="1400" dirty="0" smtClean="0">
                <a:latin typeface="Cambria" panose="02040503050406030204" pitchFamily="18" charset="0"/>
              </a:rPr>
              <a:t>variability </a:t>
            </a:r>
            <a:r>
              <a:rPr lang="en-US" altLang="zh-TW" sz="1400" dirty="0">
                <a:latin typeface="Cambria" panose="02040503050406030204" pitchFamily="18" charset="0"/>
              </a:rPr>
              <a:t>of downdrafts in TCs in relation to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intensity</a:t>
            </a:r>
            <a:r>
              <a:rPr lang="en-US" altLang="zh-TW" sz="1400" dirty="0">
                <a:latin typeface="Cambria" panose="02040503050406030204" pitchFamily="18" charset="0"/>
              </a:rPr>
              <a:t>,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storm structure</a:t>
            </a:r>
            <a:r>
              <a:rPr lang="en-US" altLang="zh-TW" sz="1400" dirty="0">
                <a:latin typeface="Cambria" panose="02040503050406030204" pitchFamily="18" charset="0"/>
              </a:rPr>
              <a:t>, and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storm-relative location</a:t>
            </a:r>
            <a:r>
              <a:rPr lang="en-US" altLang="zh-TW" sz="1400" dirty="0">
                <a:latin typeface="Cambria" panose="02040503050406030204" pitchFamily="18" charset="0"/>
              </a:rPr>
              <a:t>.</a:t>
            </a:r>
            <a:r>
              <a:rPr lang="en-US" altLang="zh-TW" sz="1400" dirty="0">
                <a:latin typeface="Cambria" panose="02040503050406030204" pitchFamily="18" charset="0"/>
              </a:rPr>
              <a:t> </a:t>
            </a:r>
            <a:br>
              <a:rPr lang="en-US" altLang="zh-TW" sz="1400" dirty="0">
                <a:latin typeface="Cambria" panose="02040503050406030204" pitchFamily="18" charset="0"/>
              </a:rPr>
            </a:br>
            <a:endParaRPr lang="en-US" altLang="zh-TW" sz="1400" dirty="0" smtClean="0">
              <a:latin typeface="Cambria" panose="02040503050406030204" pitchFamily="18" charset="0"/>
            </a:endParaRPr>
          </a:p>
          <a:p>
            <a:r>
              <a:rPr lang="en-US" altLang="zh-TW" sz="1400" dirty="0">
                <a:latin typeface="Cambria" panose="02040503050406030204" pitchFamily="18" charset="0"/>
              </a:rPr>
              <a:t>The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high-</a:t>
            </a:r>
            <a:r>
              <a:rPr lang="en-US" altLang="zh-TW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latin typeface="Cambria" panose="02040503050406030204" pitchFamily="18" charset="0"/>
              </a:rPr>
              <a:t>air was associated with low-level outflow </a:t>
            </a:r>
            <a:r>
              <a:rPr lang="en-US" altLang="zh-TW" sz="1400" dirty="0" smtClean="0">
                <a:latin typeface="Cambria" panose="02040503050406030204" pitchFamily="18" charset="0"/>
              </a:rPr>
              <a:t>from inside </a:t>
            </a:r>
            <a:r>
              <a:rPr lang="en-US" altLang="zh-TW" sz="1400" dirty="0">
                <a:latin typeface="Cambria" panose="02040503050406030204" pitchFamily="18" charset="0"/>
              </a:rPr>
              <a:t>the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eye and eye–eyewall mixing</a:t>
            </a:r>
            <a:r>
              <a:rPr lang="en-US" altLang="zh-TW" sz="1400" dirty="0">
                <a:latin typeface="Cambria" panose="02040503050406030204" pitchFamily="18" charset="0"/>
              </a:rPr>
              <a:t>; downdrafts </a:t>
            </a:r>
            <a:r>
              <a:rPr lang="en-US" altLang="zh-TW" sz="1400" dirty="0" smtClean="0">
                <a:latin typeface="Cambria" panose="02040503050406030204" pitchFamily="18" charset="0"/>
              </a:rPr>
              <a:t> underneath the </a:t>
            </a:r>
            <a:r>
              <a:rPr lang="en-US" altLang="zh-TW" sz="1400" dirty="0">
                <a:latin typeface="Cambria" panose="02040503050406030204" pitchFamily="18" charset="0"/>
              </a:rPr>
              <a:t>eyewall in this region (downdraft 1 in Fig. </a:t>
            </a:r>
            <a:r>
              <a:rPr lang="en-US" altLang="zh-TW" sz="1400" dirty="0" smtClean="0">
                <a:latin typeface="Cambria" panose="02040503050406030204" pitchFamily="18" charset="0"/>
              </a:rPr>
              <a:t>a</a:t>
            </a:r>
            <a:r>
              <a:rPr lang="en-US" altLang="zh-TW" sz="1400" dirty="0">
                <a:latin typeface="Cambria" panose="02040503050406030204" pitchFamily="18" charset="0"/>
              </a:rPr>
              <a:t>) pose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 negative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thermodynamic influence</a:t>
            </a:r>
            <a:r>
              <a:rPr lang="en-US" altLang="zh-TW" sz="1400" dirty="0">
                <a:latin typeface="Cambria" panose="02040503050406030204" pitchFamily="18" charset="0"/>
              </a:rPr>
              <a:t> to the boundary layer</a:t>
            </a:r>
            <a:r>
              <a:rPr lang="en-US" altLang="zh-TW" sz="1400" dirty="0" smtClean="0">
                <a:latin typeface="Cambria" panose="02040503050406030204" pitchFamily="18" charset="0"/>
              </a:rPr>
              <a:t>.</a:t>
            </a:r>
          </a:p>
          <a:p>
            <a:endParaRPr lang="en-US" altLang="zh-TW" sz="1400" dirty="0">
              <a:latin typeface="Cambria" panose="02040503050406030204" pitchFamily="18" charset="0"/>
            </a:endParaRPr>
          </a:p>
          <a:p>
            <a:r>
              <a:rPr lang="en-US" altLang="zh-TW" sz="1400" dirty="0">
                <a:latin typeface="Cambria" panose="02040503050406030204" pitchFamily="18" charset="0"/>
              </a:rPr>
              <a:t>Forward trajectories from convective downdrafts in this region (downdraft 2 in Fig. </a:t>
            </a:r>
            <a:r>
              <a:rPr lang="en-US" altLang="zh-TW" sz="1400" dirty="0" smtClean="0">
                <a:latin typeface="Cambria" panose="02040503050406030204" pitchFamily="18" charset="0"/>
              </a:rPr>
              <a:t>a</a:t>
            </a:r>
            <a:r>
              <a:rPr lang="en-US" altLang="zh-TW" sz="1400" dirty="0">
                <a:latin typeface="Cambria" panose="02040503050406030204" pitchFamily="18" charset="0"/>
              </a:rPr>
              <a:t>) </a:t>
            </a:r>
            <a:r>
              <a:rPr lang="en-US" altLang="zh-TW" sz="1400" dirty="0" smtClean="0">
                <a:latin typeface="Cambria" panose="02040503050406030204" pitchFamily="18" charset="0"/>
              </a:rPr>
              <a:t>show that </a:t>
            </a:r>
            <a:r>
              <a:rPr lang="en-US" altLang="zh-TW" sz="1400" dirty="0">
                <a:latin typeface="Cambria" panose="02040503050406030204" pitchFamily="18" charset="0"/>
              </a:rPr>
              <a:t>the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favorably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high-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values</a:t>
            </a:r>
            <a:r>
              <a:rPr lang="en-US" altLang="zh-TW" sz="1400" dirty="0">
                <a:latin typeface="Cambria" panose="02040503050406030204" pitchFamily="18" charset="0"/>
              </a:rPr>
              <a:t> </a:t>
            </a:r>
            <a:r>
              <a:rPr lang="en-US" altLang="zh-TW" sz="1400" dirty="0" smtClean="0">
                <a:latin typeface="Cambria" panose="02040503050406030204" pitchFamily="18" charset="0"/>
              </a:rPr>
              <a:t>and </a:t>
            </a:r>
            <a:r>
              <a:rPr lang="en-US" altLang="zh-TW" sz="1400" dirty="0">
                <a:latin typeface="Cambria" panose="02040503050406030204" pitchFamily="18" charset="0"/>
              </a:rPr>
              <a:t>associated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convective stability</a:t>
            </a:r>
            <a:r>
              <a:rPr lang="en-US" altLang="zh-TW" sz="1400" dirty="0">
                <a:latin typeface="Cambria" panose="02040503050406030204" pitchFamily="18" charset="0"/>
              </a:rPr>
              <a:t> in the outflow </a:t>
            </a:r>
            <a:r>
              <a:rPr lang="en-US" altLang="zh-TW" sz="1400" dirty="0" smtClean="0">
                <a:latin typeface="Cambria" panose="02040503050406030204" pitchFamily="18" charset="0"/>
              </a:rPr>
              <a:t>layer (increased </a:t>
            </a:r>
            <a:r>
              <a:rPr lang="en-US" altLang="zh-TW" sz="1400" dirty="0">
                <a:latin typeface="Cambria" panose="02040503050406030204" pitchFamily="18" charset="0"/>
              </a:rPr>
              <a:t>stability reduces downward intrusions into </a:t>
            </a:r>
            <a:r>
              <a:rPr lang="en-US" altLang="zh-TW" sz="1400" dirty="0" smtClean="0">
                <a:latin typeface="Cambria" panose="02040503050406030204" pitchFamily="18" charset="0"/>
              </a:rPr>
              <a:t>the inflow </a:t>
            </a:r>
            <a:r>
              <a:rPr lang="en-US" altLang="zh-TW" sz="1400" dirty="0">
                <a:latin typeface="Cambria" panose="02040503050406030204" pitchFamily="18" charset="0"/>
              </a:rPr>
              <a:t>layer) create </a:t>
            </a:r>
            <a:r>
              <a:rPr lang="en-US" altLang="zh-TW" sz="1400" dirty="0" smtClean="0">
                <a:latin typeface="Cambria" panose="02040503050406030204" pitchFamily="18" charset="0"/>
              </a:rPr>
              <a:t>a thermodynamic </a:t>
            </a:r>
            <a:r>
              <a:rPr lang="en-US" altLang="zh-TW" sz="1400" dirty="0">
                <a:latin typeface="Cambria" panose="02040503050406030204" pitchFamily="18" charset="0"/>
              </a:rPr>
              <a:t>shield such that downdrafts have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no negative thermodynamic impact</a:t>
            </a:r>
            <a:r>
              <a:rPr lang="en-US" altLang="zh-TW" sz="1400" dirty="0">
                <a:latin typeface="Cambria" panose="02040503050406030204" pitchFamily="18" charset="0"/>
              </a:rPr>
              <a:t> to the </a:t>
            </a:r>
            <a:r>
              <a:rPr lang="en-US" altLang="zh-TW" sz="1400" dirty="0" smtClean="0">
                <a:latin typeface="Cambria" panose="02040503050406030204" pitchFamily="18" charset="0"/>
              </a:rPr>
              <a:t>boundary layer </a:t>
            </a:r>
            <a:r>
              <a:rPr lang="en-US" altLang="zh-TW" sz="1400" dirty="0">
                <a:latin typeface="Cambria" panose="02040503050406030204" pitchFamily="18" charset="0"/>
              </a:rPr>
              <a:t>and eyewall updrafts.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04" y="502772"/>
            <a:ext cx="5664618" cy="61331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4" y="177997"/>
            <a:ext cx="1063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Conclusions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5021" y="880533"/>
            <a:ext cx="65904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Cambria" panose="02040503050406030204" pitchFamily="18" charset="0"/>
              </a:rPr>
              <a:t>For the convective downdrafts in Ideal3 (Fig. 17b), the </a:t>
            </a:r>
            <a:r>
              <a:rPr lang="en-US" altLang="zh-TW" sz="1400" dirty="0" smtClean="0">
                <a:latin typeface="Cambria" panose="02040503050406030204" pitchFamily="18" charset="0"/>
              </a:rPr>
              <a:t>radial location </a:t>
            </a:r>
            <a:r>
              <a:rPr lang="en-US" altLang="zh-TW" sz="1400" dirty="0">
                <a:latin typeface="Cambria" panose="02040503050406030204" pitchFamily="18" charset="0"/>
              </a:rPr>
              <a:t>and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altitude of a downdraft</a:t>
            </a:r>
            <a:r>
              <a:rPr lang="en-US" altLang="zh-TW" sz="1400" dirty="0">
                <a:latin typeface="Cambria" panose="02040503050406030204" pitchFamily="18" charset="0"/>
              </a:rPr>
              <a:t>,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relative to any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nearby updrafts</a:t>
            </a:r>
            <a:r>
              <a:rPr lang="en-US" altLang="zh-TW" sz="1400" dirty="0">
                <a:latin typeface="Cambria" panose="02040503050406030204" pitchFamily="18" charset="0"/>
              </a:rPr>
              <a:t>, is important for determining its effect on the </a:t>
            </a:r>
            <a:r>
              <a:rPr lang="en-US" altLang="zh-TW" sz="1400" dirty="0" smtClean="0">
                <a:latin typeface="Cambria" panose="02040503050406030204" pitchFamily="18" charset="0"/>
              </a:rPr>
              <a:t>boundary layer </a:t>
            </a:r>
            <a:r>
              <a:rPr lang="en-US" altLang="zh-TW" sz="1400" dirty="0">
                <a:latin typeface="Cambria" panose="02040503050406030204" pitchFamily="18" charset="0"/>
              </a:rPr>
              <a:t>entropy and updraft thermal structure. </a:t>
            </a:r>
            <a:br>
              <a:rPr lang="en-US" altLang="zh-TW" sz="1400" dirty="0">
                <a:latin typeface="Cambria" panose="02040503050406030204" pitchFamily="18" charset="0"/>
              </a:rPr>
            </a:br>
            <a:endParaRPr lang="en-US" altLang="zh-TW" sz="1400" dirty="0" smtClean="0">
              <a:latin typeface="Cambria" panose="02040503050406030204" pitchFamily="18" charset="0"/>
            </a:endParaRPr>
          </a:p>
          <a:p>
            <a:r>
              <a:rPr lang="en-US" altLang="zh-TW" sz="1400" dirty="0">
                <a:latin typeface="Cambria" panose="02040503050406030204" pitchFamily="18" charset="0"/>
              </a:rPr>
              <a:t>A downdraft underneath the eyewall transported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low-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latin typeface="Cambria" panose="02040503050406030204" pitchFamily="18" charset="0"/>
              </a:rPr>
              <a:t>air to 400-m </a:t>
            </a:r>
            <a:r>
              <a:rPr lang="en-US" altLang="zh-TW" sz="1400" dirty="0" smtClean="0">
                <a:latin typeface="Cambria" panose="02040503050406030204" pitchFamily="18" charset="0"/>
              </a:rPr>
              <a:t>altitude (downdraft </a:t>
            </a:r>
            <a:r>
              <a:rPr lang="en-US" altLang="zh-TW" sz="1400" dirty="0">
                <a:latin typeface="Cambria" panose="02040503050406030204" pitchFamily="18" charset="0"/>
              </a:rPr>
              <a:t>1 in Fig. </a:t>
            </a:r>
            <a:r>
              <a:rPr lang="en-US" altLang="zh-TW" sz="1400" dirty="0" smtClean="0">
                <a:latin typeface="Cambria" panose="02040503050406030204" pitchFamily="18" charset="0"/>
              </a:rPr>
              <a:t>b</a:t>
            </a:r>
            <a:r>
              <a:rPr lang="en-US" altLang="zh-TW" sz="1400" dirty="0">
                <a:latin typeface="Cambria" panose="02040503050406030204" pitchFamily="18" charset="0"/>
              </a:rPr>
              <a:t>). Since the </a:t>
            </a:r>
            <a:r>
              <a:rPr lang="en-US" altLang="zh-TW" sz="1400" dirty="0" smtClean="0">
                <a:latin typeface="Cambria" panose="02040503050406030204" pitchFamily="18" charset="0"/>
              </a:rPr>
              <a:t>low-</a:t>
            </a:r>
            <a:r>
              <a:rPr lang="en-US" altLang="zh-TW" sz="1400" dirty="0" err="1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latin typeface="Cambria" panose="02040503050406030204" pitchFamily="18" charset="0"/>
              </a:rPr>
              <a:t>air was below 500 </a:t>
            </a:r>
            <a:r>
              <a:rPr lang="en-US" altLang="zh-TW" sz="1400" dirty="0" smtClean="0">
                <a:latin typeface="Cambria" panose="02040503050406030204" pitchFamily="18" charset="0"/>
              </a:rPr>
              <a:t>m the </a:t>
            </a:r>
            <a:r>
              <a:rPr lang="en-US" altLang="zh-TW" sz="1400" dirty="0">
                <a:latin typeface="Cambria" panose="02040503050406030204" pitchFamily="18" charset="0"/>
              </a:rPr>
              <a:t>air moved </a:t>
            </a:r>
            <a:r>
              <a:rPr lang="en-US" altLang="zh-TW" sz="1400" dirty="0" smtClean="0">
                <a:latin typeface="Cambria" panose="02040503050406030204" pitchFamily="18" charset="0"/>
              </a:rPr>
              <a:t>radially inward </a:t>
            </a:r>
            <a:r>
              <a:rPr lang="en-US" altLang="zh-TW" sz="1400" dirty="0">
                <a:latin typeface="Cambria" panose="02040503050406030204" pitchFamily="18" charset="0"/>
              </a:rPr>
              <a:t>below the eyewall and some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recovery occurred near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eye</a:t>
            </a:r>
            <a:r>
              <a:rPr lang="en-US" altLang="zh-TW" sz="1400" dirty="0">
                <a:latin typeface="Cambria" panose="02040503050406030204" pitchFamily="18" charset="0"/>
              </a:rPr>
              <a:t>.</a:t>
            </a:r>
          </a:p>
          <a:p>
            <a:endParaRPr lang="en-US" altLang="zh-TW" sz="1400" dirty="0" smtClean="0">
              <a:latin typeface="Cambria" panose="02040503050406030204" pitchFamily="18" charset="0"/>
            </a:endParaRPr>
          </a:p>
          <a:p>
            <a:r>
              <a:rPr lang="en-US" altLang="zh-TW" sz="1400" dirty="0">
                <a:latin typeface="Cambria" panose="02040503050406030204" pitchFamily="18" charset="0"/>
              </a:rPr>
              <a:t>The downdrafts that lead to the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most negative</a:t>
            </a:r>
            <a:r>
              <a:rPr lang="en-US" altLang="zh-TW" sz="1400" dirty="0">
                <a:latin typeface="Cambria" panose="02040503050406030204" pitchFamily="18" charset="0"/>
              </a:rPr>
              <a:t> thermodynamic </a:t>
            </a:r>
            <a:r>
              <a:rPr lang="en-US" altLang="zh-TW" sz="1400" dirty="0" smtClean="0">
                <a:latin typeface="Cambria" panose="02040503050406030204" pitchFamily="18" charset="0"/>
              </a:rPr>
              <a:t>impact </a:t>
            </a:r>
            <a:r>
              <a:rPr lang="en-US" altLang="zh-TW" sz="1400" dirty="0">
                <a:latin typeface="Cambria" panose="02040503050406030204" pitchFamily="18" charset="0"/>
              </a:rPr>
              <a:t>to updrafts are those that transport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low-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air from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the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mid-levels</a:t>
            </a:r>
            <a:r>
              <a:rPr lang="en-US" altLang="zh-TW" sz="14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latin typeface="Cambria" panose="02040503050406030204" pitchFamily="18" charset="0"/>
              </a:rPr>
              <a:t>to the top of the inflow layer </a:t>
            </a:r>
            <a:r>
              <a:rPr lang="en-US" altLang="zh-TW" sz="1400" dirty="0" smtClean="0">
                <a:latin typeface="Cambria" panose="02040503050406030204" pitchFamily="18" charset="0"/>
              </a:rPr>
              <a:t>(1–1.5-km altitude</a:t>
            </a:r>
            <a:r>
              <a:rPr lang="en-US" altLang="zh-TW" sz="1400" dirty="0">
                <a:latin typeface="Cambria" panose="02040503050406030204" pitchFamily="18" charset="0"/>
              </a:rPr>
              <a:t>) and just radially outward </a:t>
            </a:r>
            <a:r>
              <a:rPr lang="en-US" altLang="zh-TW" sz="1400" dirty="0" smtClean="0">
                <a:latin typeface="Cambria" panose="02040503050406030204" pitchFamily="18" charset="0"/>
              </a:rPr>
              <a:t>(5 </a:t>
            </a:r>
            <a:r>
              <a:rPr lang="en-US" altLang="zh-TW" sz="1400" dirty="0">
                <a:latin typeface="Cambria" panose="02040503050406030204" pitchFamily="18" charset="0"/>
              </a:rPr>
              <a:t>km) of the updraft </a:t>
            </a:r>
            <a:r>
              <a:rPr lang="en-US" altLang="zh-TW" sz="1400" dirty="0" smtClean="0">
                <a:latin typeface="Cambria" panose="02040503050406030204" pitchFamily="18" charset="0"/>
              </a:rPr>
              <a:t>core (downdraft </a:t>
            </a:r>
            <a:r>
              <a:rPr lang="en-US" altLang="zh-TW" sz="1400" dirty="0">
                <a:latin typeface="Cambria" panose="02040503050406030204" pitchFamily="18" charset="0"/>
              </a:rPr>
              <a:t>2 in Fig. 17b). The </a:t>
            </a:r>
            <a:r>
              <a:rPr lang="en-US" altLang="zh-TW" sz="1400" dirty="0" smtClean="0">
                <a:latin typeface="Cambria" panose="02040503050406030204" pitchFamily="18" charset="0"/>
              </a:rPr>
              <a:t>low-</a:t>
            </a:r>
            <a:r>
              <a:rPr lang="en-US" altLang="zh-TW" sz="1400" dirty="0" err="1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latin typeface="Cambria" panose="02040503050406030204" pitchFamily="18" charset="0"/>
              </a:rPr>
              <a:t>air at the top of the </a:t>
            </a:r>
            <a:r>
              <a:rPr lang="en-US" altLang="zh-TW" sz="1400" dirty="0" smtClean="0">
                <a:latin typeface="Cambria" panose="02040503050406030204" pitchFamily="18" charset="0"/>
              </a:rPr>
              <a:t>inflow layer </a:t>
            </a:r>
            <a:r>
              <a:rPr lang="en-US" altLang="zh-TW" sz="1400" dirty="0">
                <a:latin typeface="Cambria" panose="02040503050406030204" pitchFamily="18" charset="0"/>
              </a:rPr>
              <a:t>can quickly travel to and enter the base of an </a:t>
            </a:r>
            <a:r>
              <a:rPr lang="en-US" altLang="zh-TW" sz="1400" dirty="0" smtClean="0">
                <a:latin typeface="Cambria" panose="02040503050406030204" pitchFamily="18" charset="0"/>
              </a:rPr>
              <a:t>updraft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without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undergoing much recovery</a:t>
            </a:r>
            <a:r>
              <a:rPr lang="en-US" altLang="zh-TW" sz="1400" dirty="0" smtClean="0">
                <a:latin typeface="Cambria" panose="02040503050406030204" pitchFamily="18" charset="0"/>
              </a:rPr>
              <a:t>.</a:t>
            </a:r>
          </a:p>
          <a:p>
            <a:endParaRPr lang="en-US" altLang="zh-TW" sz="1400" dirty="0">
              <a:latin typeface="Cambria" panose="02040503050406030204" pitchFamily="18" charset="0"/>
            </a:endParaRPr>
          </a:p>
          <a:p>
            <a:r>
              <a:rPr lang="en-US" altLang="zh-TW" sz="1400" dirty="0" smtClean="0">
                <a:latin typeface="Cambria" panose="02040503050406030204" pitchFamily="18" charset="0"/>
              </a:rPr>
              <a:t>A </a:t>
            </a:r>
            <a:r>
              <a:rPr lang="en-US" altLang="zh-TW" sz="1400" dirty="0">
                <a:latin typeface="Cambria" panose="02040503050406030204" pitchFamily="18" charset="0"/>
              </a:rPr>
              <a:t>second midlevel downdraft was also analyzed transporting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low 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latin typeface="Cambria" panose="02040503050406030204" pitchFamily="18" charset="0"/>
              </a:rPr>
              <a:t>from the </a:t>
            </a:r>
            <a:r>
              <a:rPr lang="en-US" altLang="zh-TW" sz="1400" dirty="0" err="1">
                <a:latin typeface="Cambria" panose="02040503050406030204" pitchFamily="18" charset="0"/>
              </a:rPr>
              <a:t>midtroposphere</a:t>
            </a:r>
            <a:r>
              <a:rPr lang="en-US" altLang="zh-TW" sz="1400" dirty="0">
                <a:latin typeface="Cambria" panose="02040503050406030204" pitchFamily="18" charset="0"/>
              </a:rPr>
              <a:t> </a:t>
            </a:r>
            <a:r>
              <a:rPr lang="en-US" altLang="zh-TW" sz="1400" dirty="0" smtClean="0">
                <a:latin typeface="Cambria" panose="02040503050406030204" pitchFamily="18" charset="0"/>
              </a:rPr>
              <a:t>downward (downdraft </a:t>
            </a:r>
            <a:r>
              <a:rPr lang="en-US" altLang="zh-TW" sz="1400" dirty="0">
                <a:latin typeface="Cambria" panose="02040503050406030204" pitchFamily="18" charset="0"/>
              </a:rPr>
              <a:t>4 in Fig. b). </a:t>
            </a:r>
            <a:r>
              <a:rPr lang="en-US" altLang="zh-TW" sz="1400" dirty="0" smtClean="0">
                <a:latin typeface="Cambria" panose="02040503050406030204" pitchFamily="18" charset="0"/>
              </a:rPr>
              <a:t>This </a:t>
            </a:r>
            <a:r>
              <a:rPr lang="en-US" altLang="zh-TW" sz="1400" dirty="0">
                <a:latin typeface="Cambria" panose="02040503050406030204" pitchFamily="18" charset="0"/>
              </a:rPr>
              <a:t>convective downdraft was directly underneath the base of an updraft without significant radial tilt (and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15 km from the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nearest radially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inward updraft</a:t>
            </a:r>
            <a:r>
              <a:rPr lang="en-US" altLang="zh-TW" sz="1400" dirty="0">
                <a:latin typeface="Cambria" panose="02040503050406030204" pitchFamily="18" charset="0"/>
              </a:rPr>
              <a:t>). Parcels from this downdraft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entered the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top of the inflow layer</a:t>
            </a:r>
            <a:r>
              <a:rPr lang="en-US" altLang="zh-TW" sz="1400" dirty="0">
                <a:latin typeface="Cambria" panose="02040503050406030204" pitchFamily="18" charset="0"/>
              </a:rPr>
              <a:t> </a:t>
            </a:r>
            <a:r>
              <a:rPr lang="en-US" altLang="zh-TW" sz="1400" dirty="0" smtClean="0">
                <a:latin typeface="Cambria" panose="02040503050406030204" pitchFamily="18" charset="0"/>
              </a:rPr>
              <a:t>experienced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small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recovery</a:t>
            </a:r>
            <a:r>
              <a:rPr lang="en-US" altLang="zh-TW" sz="1400" dirty="0" smtClean="0">
                <a:latin typeface="Cambria" panose="02040503050406030204" pitchFamily="18" charset="0"/>
              </a:rPr>
              <a:t>, </a:t>
            </a:r>
            <a:r>
              <a:rPr lang="en-US" altLang="zh-TW" sz="1400" dirty="0">
                <a:latin typeface="Cambria" panose="02040503050406030204" pitchFamily="18" charset="0"/>
              </a:rPr>
              <a:t>but did not enter an updraft </a:t>
            </a:r>
            <a:r>
              <a:rPr lang="en-US" altLang="zh-TW" sz="1400" dirty="0" smtClean="0">
                <a:latin typeface="Cambria" panose="02040503050406030204" pitchFamily="18" charset="0"/>
              </a:rPr>
              <a:t>within the </a:t>
            </a:r>
            <a:r>
              <a:rPr lang="en-US" altLang="zh-TW" sz="1400" dirty="0">
                <a:latin typeface="Cambria" panose="02040503050406030204" pitchFamily="18" charset="0"/>
              </a:rPr>
              <a:t>2-h trajectory integration (though the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low-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err="1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values </a:t>
            </a:r>
            <a:r>
              <a:rPr lang="en-US" altLang="zh-TW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could have </a:t>
            </a:r>
            <a:r>
              <a:rPr lang="en-US" altLang="zh-TW" sz="1400" dirty="0">
                <a:solidFill>
                  <a:srgbClr val="FF0000"/>
                </a:solidFill>
                <a:latin typeface="Cambria" panose="02040503050406030204" pitchFamily="18" charset="0"/>
              </a:rPr>
              <a:t>prevented future updrafts from forming</a:t>
            </a:r>
            <a:r>
              <a:rPr lang="en-US" altLang="zh-TW" sz="1400" dirty="0">
                <a:latin typeface="Cambria" panose="02040503050406030204" pitchFamily="18" charset="0"/>
              </a:rPr>
              <a:t>)</a:t>
            </a:r>
            <a:endParaRPr lang="en-US" altLang="zh-TW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3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41" y="953306"/>
            <a:ext cx="4702275" cy="38825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8" y="5006069"/>
            <a:ext cx="6254019" cy="12410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9" y="1115736"/>
            <a:ext cx="6254019" cy="208140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471609" y="5162480"/>
            <a:ext cx="44837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Cambria" panose="02040503050406030204" pitchFamily="18" charset="0"/>
              </a:rPr>
              <a:t>Two sets of trajectories</a:t>
            </a:r>
            <a:r>
              <a:rPr lang="en-US" altLang="zh-TW" sz="1600" dirty="0">
                <a:latin typeface="Cambria" panose="02040503050406030204" pitchFamily="18" charset="0"/>
              </a:rPr>
              <a:t> </a:t>
            </a:r>
            <a:br>
              <a:rPr lang="en-US" altLang="zh-TW" sz="1600" dirty="0">
                <a:latin typeface="Cambria" panose="02040503050406030204" pitchFamily="18" charset="0"/>
              </a:rPr>
            </a:br>
            <a:r>
              <a:rPr lang="en-US" altLang="zh-TW" sz="1600" dirty="0" smtClean="0">
                <a:latin typeface="Cambria" panose="02040503050406030204" pitchFamily="18" charset="0"/>
              </a:rPr>
              <a:t>1. those initiated </a:t>
            </a:r>
            <a:r>
              <a:rPr lang="en-US" altLang="zh-TW" sz="1600" dirty="0">
                <a:latin typeface="Cambria" panose="02040503050406030204" pitchFamily="18" charset="0"/>
              </a:rPr>
              <a:t>directly into </a:t>
            </a:r>
            <a:r>
              <a:rPr lang="en-US" altLang="zh-TW" sz="1600" dirty="0" smtClean="0">
                <a:latin typeface="Cambria" panose="02040503050406030204" pitchFamily="18" charset="0"/>
              </a:rPr>
              <a:t>downdrafts</a:t>
            </a:r>
          </a:p>
          <a:p>
            <a:r>
              <a:rPr lang="en-US" altLang="zh-TW" sz="1600" dirty="0">
                <a:latin typeface="Cambria" panose="02040503050406030204" pitchFamily="18" charset="0"/>
              </a:rPr>
              <a:t>	</a:t>
            </a:r>
            <a:r>
              <a:rPr lang="en-US" altLang="zh-TW" sz="1600" dirty="0" smtClean="0">
                <a:latin typeface="Cambria" panose="02040503050406030204" pitchFamily="18" charset="0"/>
              </a:rPr>
              <a:t>w &lt; -1 m/s</a:t>
            </a:r>
            <a:r>
              <a:rPr lang="en-US" altLang="zh-TW" sz="1600" dirty="0">
                <a:latin typeface="Cambria" panose="02040503050406030204" pitchFamily="18" charset="0"/>
              </a:rPr>
              <a:t/>
            </a:r>
            <a:br>
              <a:rPr lang="en-US" altLang="zh-TW" sz="1600" dirty="0">
                <a:latin typeface="Cambria" panose="02040503050406030204" pitchFamily="18" charset="0"/>
              </a:rPr>
            </a:br>
            <a:r>
              <a:rPr lang="en-US" altLang="zh-TW" sz="1600" dirty="0" smtClean="0">
                <a:latin typeface="Cambria" panose="02040503050406030204" pitchFamily="18" charset="0"/>
              </a:rPr>
              <a:t>2. </a:t>
            </a:r>
            <a:r>
              <a:rPr lang="en-US" altLang="zh-TW" sz="1600" dirty="0">
                <a:latin typeface="Cambria" panose="02040503050406030204" pitchFamily="18" charset="0"/>
              </a:rPr>
              <a:t>those initiated </a:t>
            </a:r>
            <a:r>
              <a:rPr lang="en-US" altLang="zh-TW" sz="1600" dirty="0" smtClean="0">
                <a:latin typeface="Cambria" panose="02040503050406030204" pitchFamily="18" charset="0"/>
              </a:rPr>
              <a:t>in an </a:t>
            </a:r>
            <a:r>
              <a:rPr lang="en-US" altLang="zh-TW" sz="1600" dirty="0">
                <a:latin typeface="Cambria" panose="02040503050406030204" pitchFamily="18" charset="0"/>
              </a:rPr>
              <a:t>annulus around the storm</a:t>
            </a:r>
            <a:r>
              <a:rPr lang="en-US" altLang="zh-TW" sz="1600" dirty="0">
                <a:latin typeface="Cambria" panose="02040503050406030204" pitchFamily="18" charset="0"/>
              </a:rPr>
              <a:t> </a:t>
            </a:r>
            <a:endParaRPr lang="en-US" altLang="zh-TW" sz="1600" dirty="0" smtClean="0">
              <a:latin typeface="Cambria" panose="02040503050406030204" pitchFamily="18" charset="0"/>
            </a:endParaRPr>
          </a:p>
          <a:p>
            <a:r>
              <a:rPr lang="en-US" altLang="zh-TW" sz="1600" dirty="0">
                <a:latin typeface="Cambria" panose="02040503050406030204" pitchFamily="18" charset="0"/>
              </a:rPr>
              <a:t>	</a:t>
            </a:r>
            <a:r>
              <a:rPr lang="en-US" altLang="zh-TW" sz="1600" dirty="0" smtClean="0">
                <a:latin typeface="Cambria" panose="02040503050406030204" pitchFamily="18" charset="0"/>
              </a:rPr>
              <a:t>62 km &lt; r &lt; 122 km, 500 m &lt; h &lt; 6 km</a:t>
            </a:r>
          </a:p>
          <a:p>
            <a:r>
              <a:rPr lang="en-US" altLang="zh-TW" sz="1600" dirty="0">
                <a:latin typeface="Cambria" panose="02040503050406030204" pitchFamily="18" charset="0"/>
              </a:rPr>
              <a:t>	</a:t>
            </a:r>
            <a:r>
              <a:rPr lang="en-US" altLang="zh-TW" sz="1600" dirty="0" err="1" smtClean="0">
                <a:latin typeface="Cambria" panose="02040503050406030204" pitchFamily="18" charset="0"/>
              </a:rPr>
              <a:t>dr</a:t>
            </a:r>
            <a:r>
              <a:rPr lang="en-US" altLang="zh-TW" sz="1600" dirty="0" smtClean="0">
                <a:latin typeface="Cambria" panose="02040503050406030204" pitchFamily="18" charset="0"/>
              </a:rPr>
              <a:t> = 1 km, d</a:t>
            </a:r>
            <a:r>
              <a:rPr lang="el-GR" altLang="zh-TW" sz="16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600" dirty="0" smtClean="0">
                <a:latin typeface="Cambria" panose="02040503050406030204" pitchFamily="18" charset="0"/>
              </a:rPr>
              <a:t>=2</a:t>
            </a:r>
            <a:r>
              <a:rPr lang="en-US" altLang="zh-TW" sz="1600" baseline="30000" dirty="0" smtClean="0">
                <a:latin typeface="Cambria" panose="02040503050406030204" pitchFamily="18" charset="0"/>
              </a:rPr>
              <a:t>o</a:t>
            </a:r>
            <a:endParaRPr lang="zh-TW" altLang="en-US" sz="1600" baseline="30000" dirty="0">
              <a:latin typeface="Cambria" panose="020405030504060302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379174" y="4744459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" panose="02040503050406030204" pitchFamily="18" charset="0"/>
              </a:rPr>
              <a:t>132h &lt; t &lt; 140h</a:t>
            </a:r>
          </a:p>
          <a:p>
            <a:r>
              <a:rPr lang="en-US" altLang="zh-TW" sz="1400" dirty="0" smtClean="0">
                <a:latin typeface="Cambria" panose="02040503050406030204" pitchFamily="18" charset="0"/>
              </a:rPr>
              <a:t>2min output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1119" y="74640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WRF v3.9.1.1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218447" y="3146261"/>
            <a:ext cx="3701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Ideal3 &amp; Ideal5 (Klotz and Nolan, 2019)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2435" y="177997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Data and Methodology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10288964" y="4155254"/>
            <a:ext cx="449220" cy="586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437774" y="3680590"/>
            <a:ext cx="1911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Ideal5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90% qv mid-level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29</a:t>
            </a:r>
            <a:r>
              <a:rPr lang="en-US" altLang="zh-TW" baseline="30000" dirty="0" smtClean="0">
                <a:latin typeface="Cambria" panose="02040503050406030204" pitchFamily="18" charset="0"/>
              </a:rPr>
              <a:t>o</a:t>
            </a:r>
            <a:r>
              <a:rPr lang="en-US" altLang="zh-TW" dirty="0" smtClean="0">
                <a:latin typeface="Cambria" panose="02040503050406030204" pitchFamily="18" charset="0"/>
              </a:rPr>
              <a:t>C SST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332430" y="3693589"/>
            <a:ext cx="1067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Ideal3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100% qv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27</a:t>
            </a:r>
            <a:r>
              <a:rPr lang="en-US" altLang="zh-TW" baseline="30000" dirty="0" smtClean="0">
                <a:latin typeface="Cambria" panose="02040503050406030204" pitchFamily="18" charset="0"/>
              </a:rPr>
              <a:t>o</a:t>
            </a:r>
            <a:r>
              <a:rPr lang="en-US" altLang="zh-TW" dirty="0" smtClean="0">
                <a:latin typeface="Cambria" panose="02040503050406030204" pitchFamily="18" charset="0"/>
              </a:rPr>
              <a:t>C SST</a:t>
            </a:r>
          </a:p>
        </p:txBody>
      </p:sp>
    </p:spTree>
    <p:extLst>
      <p:ext uri="{BB962C8B-B14F-4D97-AF65-F5344CB8AC3E}">
        <p14:creationId xmlns:p14="http://schemas.microsoft.com/office/powerpoint/2010/main" val="10150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6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" y="1678401"/>
            <a:ext cx="6049021" cy="41930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067" y="1644652"/>
            <a:ext cx="6033837" cy="426050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337413" y="137761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Ideal3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6434" y="137761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Ideal5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2435" y="177997"/>
            <a:ext cx="387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Generalized storm structure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50397"/>
          <a:stretch/>
        </p:blipFill>
        <p:spPr>
          <a:xfrm>
            <a:off x="1201429" y="1907002"/>
            <a:ext cx="4477753" cy="35967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49753"/>
          <a:stretch/>
        </p:blipFill>
        <p:spPr>
          <a:xfrm>
            <a:off x="6428873" y="1907002"/>
            <a:ext cx="4477753" cy="36434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5" y="177997"/>
            <a:ext cx="387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Generalized storm structure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8" y="824413"/>
            <a:ext cx="7629525" cy="58959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2435" y="177997"/>
            <a:ext cx="5722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Downdrafts in the eyewall region (Ideal5)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143" y="4584032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1000m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1000m &lt; h</a:t>
            </a:r>
            <a:r>
              <a:rPr lang="en-US" altLang="zh-TW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1350m</a:t>
            </a:r>
          </a:p>
          <a:p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1350m &lt; h</a:t>
            </a:r>
            <a:r>
              <a:rPr lang="en-US" altLang="zh-TW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1700m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latin typeface="Cambria" panose="02040503050406030204" pitchFamily="18" charset="0"/>
              </a:rPr>
              <a:t> &gt; 1700m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40442" y="685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DSL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828106" y="5886027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not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916" y="408829"/>
            <a:ext cx="3086652" cy="48429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14" y="730670"/>
            <a:ext cx="7591425" cy="60102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5" y="177997"/>
            <a:ext cx="5722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Downdrafts in the eyewall region (Ideal3)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8900" y="63966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USL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5150" y="3988469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500m</a:t>
            </a:r>
          </a:p>
          <a:p>
            <a:r>
              <a:rPr lang="en-US" altLang="zh-TW" dirty="0">
                <a:solidFill>
                  <a:srgbClr val="FF0000"/>
                </a:solidFill>
                <a:latin typeface="Cambria" panose="02040503050406030204" pitchFamily="18" charset="0"/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00m &lt; h</a:t>
            </a:r>
            <a:r>
              <a:rPr lang="en-US" altLang="zh-TW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1000m</a:t>
            </a:r>
          </a:p>
          <a:p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1000m &lt; h</a:t>
            </a:r>
            <a:r>
              <a:rPr lang="en-US" altLang="zh-TW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1500m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latin typeface="Cambria" panose="02040503050406030204" pitchFamily="18" charset="0"/>
              </a:rPr>
              <a:t> &gt; 1500m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61776" y="5251792"/>
            <a:ext cx="2612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</a:t>
            </a:r>
            <a:r>
              <a:rPr lang="en-US" altLang="zh-TW" sz="1400" baseline="-25000" dirty="0" smtClean="0">
                <a:latin typeface="Cambria" panose="02040503050406030204" pitchFamily="18" charset="0"/>
                <a:cs typeface="Consolas" panose="020B0609020204030204" pitchFamily="49" charset="0"/>
              </a:rPr>
              <a:t>0</a:t>
            </a:r>
            <a:r>
              <a:rPr lang="zh-TW" altLang="en-US" sz="1400" baseline="-25000" dirty="0" smtClean="0">
                <a:latin typeface="Cambria" panose="02040503050406030204" pitchFamily="18" charset="0"/>
              </a:rPr>
              <a:t> 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-</a:t>
            </a:r>
            <a:r>
              <a:rPr lang="zh-TW" altLang="en-US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nearest updrafts max(</a:t>
            </a:r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e)</a:t>
            </a:r>
            <a:endParaRPr lang="zh-TW" altLang="en-US" sz="1400" baseline="-250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5446238" y="2830310"/>
                <a:ext cx="1135824" cy="453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𝑒𝑦𝑒𝑤𝑎𝑙𝑙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=353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altLang="zh-TW" sz="1200" b="0" dirty="0" smtClean="0">
                  <a:latin typeface="Cambria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𝑝𝑎𝑟𝑐𝑒𝑙𝑠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altLang="zh-TW" sz="12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38" y="2830310"/>
                <a:ext cx="1135824" cy="453266"/>
              </a:xfrm>
              <a:prstGeom prst="rect">
                <a:avLst/>
              </a:prstGeom>
              <a:blipFill>
                <a:blip r:embed="rId4"/>
                <a:stretch>
                  <a:fillRect l="-2674" r="-2674" b="-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8116455" y="164832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↑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16455" y="2113549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>
                <a:latin typeface="Cambria" panose="02040503050406030204" pitchFamily="18" charset="0"/>
                <a:cs typeface="Consolas" panose="020B0609020204030204" pitchFamily="49" charset="0"/>
              </a:rPr>
              <a:t>↓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16455" y="406266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↑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16455" y="4527886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sz="1400" dirty="0" smtClean="0">
                <a:latin typeface="Cambria" panose="02040503050406030204" pitchFamily="18" charset="0"/>
                <a:cs typeface="Consolas" panose="020B0609020204030204" pitchFamily="49" charset="0"/>
              </a:rPr>
              <a:t>e </a:t>
            </a:r>
            <a:r>
              <a:rPr lang="zh-TW" altLang="en-US" sz="1400" dirty="0">
                <a:latin typeface="Cambria" panose="02040503050406030204" pitchFamily="18" charset="0"/>
                <a:cs typeface="Consolas" panose="020B0609020204030204" pitchFamily="49" charset="0"/>
              </a:rPr>
              <a:t>↓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938347" y="5906516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3" y="767764"/>
            <a:ext cx="7648575" cy="59721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2434" y="177997"/>
            <a:ext cx="840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Favorable convective downdrafts away</a:t>
            </a:r>
            <a:r>
              <a:rPr lang="zh-TW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zh-TW" sz="2400" dirty="0" smtClean="0">
                <a:latin typeface="Cambria" panose="02040503050406030204" pitchFamily="18" charset="0"/>
              </a:rPr>
              <a:t>from eyewall (Ideal5)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134" y="3832056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&lt;= 1000m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1000m &lt; h</a:t>
            </a:r>
            <a:r>
              <a:rPr lang="en-US" altLang="zh-TW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  <a:latin typeface="Cambria" panose="02040503050406030204" pitchFamily="18" charset="0"/>
              </a:rPr>
              <a:t> &lt;= 1500m</a:t>
            </a:r>
          </a:p>
          <a:p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1500m &lt; h</a:t>
            </a:r>
            <a:r>
              <a:rPr lang="en-US" altLang="zh-TW" baseline="-250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 &lt;= 2000m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</a:t>
            </a:r>
            <a:r>
              <a:rPr lang="en-US" altLang="zh-TW" baseline="-25000" dirty="0" smtClean="0">
                <a:latin typeface="Cambria" panose="02040503050406030204" pitchFamily="18" charset="0"/>
              </a:rPr>
              <a:t>0</a:t>
            </a:r>
            <a:r>
              <a:rPr lang="en-US" altLang="zh-TW" dirty="0" smtClean="0">
                <a:latin typeface="Cambria" panose="02040503050406030204" pitchFamily="18" charset="0"/>
              </a:rPr>
              <a:t> &gt; 2000m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0396" y="5865395"/>
            <a:ext cx="243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more convective stable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73920" y="5120639"/>
            <a:ext cx="241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Cambria" panose="02040503050406030204" pitchFamily="18" charset="0"/>
              </a:rPr>
              <a:t>Do not pose negative</a:t>
            </a:r>
          </a:p>
          <a:p>
            <a:r>
              <a:rPr lang="en-US" altLang="zh-TW" sz="1600" dirty="0" smtClean="0">
                <a:latin typeface="Cambria" panose="02040503050406030204" pitchFamily="18" charset="0"/>
              </a:rPr>
              <a:t>Thermodynamic influence </a:t>
            </a:r>
            <a:endParaRPr lang="zh-TW" alt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3" y="740193"/>
            <a:ext cx="7534275" cy="59912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2434" y="177997"/>
            <a:ext cx="840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Favorable convective downdrafts away</a:t>
            </a:r>
            <a:r>
              <a:rPr lang="zh-TW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zh-TW" sz="2400" dirty="0" smtClean="0">
                <a:latin typeface="Cambria" panose="02040503050406030204" pitchFamily="18" charset="0"/>
              </a:rPr>
              <a:t>from eyewall (Ideal5)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008" y="2797342"/>
            <a:ext cx="24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Thermodynamic shield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71174" y="90838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113h - SEF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31" y="739941"/>
            <a:ext cx="3645480" cy="59861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184" y="851343"/>
            <a:ext cx="3715589" cy="295827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2434" y="177997"/>
            <a:ext cx="840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</a:rPr>
              <a:t>Favorable convective downdrafts away</a:t>
            </a:r>
            <a:r>
              <a:rPr lang="zh-TW" altLang="en-US" sz="2400" dirty="0" smtClean="0">
                <a:latin typeface="Cambria" panose="02040503050406030204" pitchFamily="18" charset="0"/>
              </a:rPr>
              <a:t> </a:t>
            </a:r>
            <a:r>
              <a:rPr lang="en-US" altLang="zh-TW" sz="2400" dirty="0" smtClean="0">
                <a:latin typeface="Cambria" panose="02040503050406030204" pitchFamily="18" charset="0"/>
              </a:rPr>
              <a:t>from eyewall (Ideal5) 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2590" y="19611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Cambria" panose="02040503050406030204" pitchFamily="18" charset="0"/>
                <a:cs typeface="Courier New" panose="02070309020205020404" pitchFamily="49" charset="0"/>
              </a:rPr>
              <a:t>Δ</a:t>
            </a:r>
            <a:r>
              <a:rPr lang="en-US" altLang="zh-TW" dirty="0" err="1" smtClean="0">
                <a:latin typeface="Cambria" panose="02040503050406030204" pitchFamily="18" charset="0"/>
              </a:rPr>
              <a:t>r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72590" y="500714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  <a:cs typeface="Courier New" panose="02070309020205020404" pitchFamily="49" charset="0"/>
              </a:rPr>
              <a:t>Δ</a:t>
            </a:r>
            <a:r>
              <a:rPr lang="el-GR" altLang="zh-TW" dirty="0" smtClean="0">
                <a:latin typeface="Cambria" panose="02040503050406030204" pitchFamily="18" charset="0"/>
                <a:cs typeface="Consolas" panose="020B0609020204030204" pitchFamily="49" charset="0"/>
              </a:rPr>
              <a:t>θ</a:t>
            </a:r>
            <a:r>
              <a:rPr lang="en-US" altLang="zh-TW" dirty="0">
                <a:latin typeface="Cambria" panose="02040503050406030204" pitchFamily="18" charset="0"/>
                <a:cs typeface="Consolas" panose="020B0609020204030204" pitchFamily="49" charset="0"/>
              </a:rPr>
              <a:t>e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60105" y="196114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Cambria" panose="02040503050406030204" pitchFamily="18" charset="0"/>
                <a:cs typeface="Courier New" panose="02070309020205020404" pitchFamily="49" charset="0"/>
              </a:rPr>
              <a:t>Δ</a:t>
            </a:r>
            <a:r>
              <a:rPr lang="en-US" altLang="zh-TW" dirty="0" err="1">
                <a:latin typeface="Cambria" panose="02040503050406030204" pitchFamily="18" charset="0"/>
              </a:rPr>
              <a:t>h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88468" y="2568742"/>
            <a:ext cx="3453064" cy="52939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0240" y="1205653"/>
            <a:ext cx="1557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t: 135h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r: 40-90km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h: 1-2km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backward 2hr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89879" y="4334933"/>
            <a:ext cx="3453064" cy="81957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20014" y="2242426"/>
            <a:ext cx="3453064" cy="7649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483</Words>
  <Application>Microsoft Office PowerPoint</Application>
  <PresentationFormat>寬螢幕</PresentationFormat>
  <Paragraphs>107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Cambria</vt:lpstr>
      <vt:lpstr>Cambria Math</vt:lpstr>
      <vt:lpstr>Consolas</vt:lpstr>
      <vt:lpstr>Courier New</vt:lpstr>
      <vt:lpstr>Office 佈景主題</vt:lpstr>
      <vt:lpstr>Thermodynamic Characteristics of Downdrafts in Tropical Cyclones as Seen in Idealized Simulations of Different Intensities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34</cp:revision>
  <dcterms:created xsi:type="dcterms:W3CDTF">2022-04-25T02:37:46Z</dcterms:created>
  <dcterms:modified xsi:type="dcterms:W3CDTF">2022-05-03T06:58:54Z</dcterms:modified>
</cp:coreProperties>
</file>