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9" r:id="rId3"/>
    <p:sldId id="273" r:id="rId4"/>
    <p:sldId id="257" r:id="rId5"/>
    <p:sldId id="258" r:id="rId6"/>
    <p:sldId id="276" r:id="rId7"/>
    <p:sldId id="274" r:id="rId8"/>
    <p:sldId id="272" r:id="rId9"/>
    <p:sldId id="260" r:id="rId10"/>
    <p:sldId id="277" r:id="rId11"/>
    <p:sldId id="275" r:id="rId12"/>
    <p:sldId id="278" r:id="rId13"/>
    <p:sldId id="279" r:id="rId14"/>
    <p:sldId id="282" r:id="rId15"/>
    <p:sldId id="283" r:id="rId16"/>
    <p:sldId id="284" r:id="rId17"/>
    <p:sldId id="285" r:id="rId18"/>
    <p:sldId id="271" r:id="rId19"/>
    <p:sldId id="281" r:id="rId20"/>
    <p:sldId id="290" r:id="rId21"/>
    <p:sldId id="291" r:id="rId22"/>
    <p:sldId id="295" r:id="rId23"/>
    <p:sldId id="296" r:id="rId24"/>
    <p:sldId id="292" r:id="rId25"/>
    <p:sldId id="302" r:id="rId26"/>
    <p:sldId id="301" r:id="rId27"/>
    <p:sldId id="286" r:id="rId28"/>
    <p:sldId id="287" r:id="rId29"/>
    <p:sldId id="288" r:id="rId30"/>
    <p:sldId id="289" r:id="rId31"/>
    <p:sldId id="303" r:id="rId32"/>
    <p:sldId id="304" r:id="rId33"/>
    <p:sldId id="315" r:id="rId34"/>
    <p:sldId id="316" r:id="rId35"/>
    <p:sldId id="305" r:id="rId36"/>
    <p:sldId id="306" r:id="rId37"/>
    <p:sldId id="307" r:id="rId38"/>
    <p:sldId id="308" r:id="rId39"/>
    <p:sldId id="309" r:id="rId40"/>
    <p:sldId id="338" r:id="rId41"/>
    <p:sldId id="310" r:id="rId42"/>
    <p:sldId id="311" r:id="rId43"/>
    <p:sldId id="312" r:id="rId44"/>
    <p:sldId id="313" r:id="rId45"/>
    <p:sldId id="314" r:id="rId46"/>
    <p:sldId id="339" r:id="rId47"/>
    <p:sldId id="340" r:id="rId48"/>
    <p:sldId id="341" r:id="rId49"/>
    <p:sldId id="343" r:id="rId50"/>
    <p:sldId id="342" r:id="rId51"/>
    <p:sldId id="344" r:id="rId52"/>
    <p:sldId id="345" r:id="rId53"/>
    <p:sldId id="346" r:id="rId54"/>
    <p:sldId id="347" r:id="rId55"/>
    <p:sldId id="358" r:id="rId56"/>
    <p:sldId id="348" r:id="rId57"/>
    <p:sldId id="359" r:id="rId5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82904" autoAdjust="0"/>
  </p:normalViewPr>
  <p:slideViewPr>
    <p:cSldViewPr snapToGrid="0">
      <p:cViewPr varScale="1">
        <p:scale>
          <a:sx n="95" d="100"/>
          <a:sy n="95" d="100"/>
        </p:scale>
        <p:origin x="1104" y="78"/>
      </p:cViewPr>
      <p:guideLst/>
    </p:cSldViewPr>
  </p:slideViewPr>
  <p:notesTextViewPr>
    <p:cViewPr>
      <p:scale>
        <a:sx n="1" d="1"/>
        <a:sy n="1" d="1"/>
      </p:scale>
      <p:origin x="0" y="0"/>
    </p:cViewPr>
  </p:notesTextViewPr>
  <p:sorterViewPr>
    <p:cViewPr varScale="1">
      <p:scale>
        <a:sx n="100" d="100"/>
        <a:sy n="100" d="100"/>
      </p:scale>
      <p:origin x="0" y="-6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0d4d3bd3066309e" providerId="LiveId" clId="{327EA584-17D9-4D99-8934-8E1C342E1F34}"/>
    <pc:docChg chg="undo custSel delSld modSld">
      <pc:chgData name="" userId="70d4d3bd3066309e" providerId="LiveId" clId="{327EA584-17D9-4D99-8934-8E1C342E1F34}" dt="2022-04-25T09:04:13.005" v="5840" actId="1076"/>
      <pc:docMkLst>
        <pc:docMk/>
      </pc:docMkLst>
      <pc:sldChg chg="modNotesTx">
        <pc:chgData name="" userId="70d4d3bd3066309e" providerId="LiveId" clId="{327EA584-17D9-4D99-8934-8E1C342E1F34}" dt="2022-04-25T07:48:29.652" v="201" actId="20577"/>
        <pc:sldMkLst>
          <pc:docMk/>
          <pc:sldMk cId="3389390239" sldId="257"/>
        </pc:sldMkLst>
      </pc:sldChg>
      <pc:sldChg chg="modNotesTx">
        <pc:chgData name="" userId="70d4d3bd3066309e" providerId="LiveId" clId="{327EA584-17D9-4D99-8934-8E1C342E1F34}" dt="2022-04-25T07:52:38.534" v="855" actId="20577"/>
        <pc:sldMkLst>
          <pc:docMk/>
          <pc:sldMk cId="3886122560" sldId="258"/>
        </pc:sldMkLst>
      </pc:sldChg>
      <pc:sldChg chg="modSp modNotesTx">
        <pc:chgData name="" userId="70d4d3bd3066309e" providerId="LiveId" clId="{327EA584-17D9-4D99-8934-8E1C342E1F34}" dt="2022-04-25T07:56:33.979" v="1440" actId="20577"/>
        <pc:sldMkLst>
          <pc:docMk/>
          <pc:sldMk cId="3303808820" sldId="260"/>
        </pc:sldMkLst>
        <pc:spChg chg="mod">
          <ac:chgData name="" userId="70d4d3bd3066309e" providerId="LiveId" clId="{327EA584-17D9-4D99-8934-8E1C342E1F34}" dt="2022-04-25T07:56:22.534" v="1439" actId="20577"/>
          <ac:spMkLst>
            <pc:docMk/>
            <pc:sldMk cId="3303808820" sldId="260"/>
            <ac:spMk id="6" creationId="{FFB22396-C0FB-470F-BE2A-39D55D406BD8}"/>
          </ac:spMkLst>
        </pc:spChg>
      </pc:sldChg>
      <pc:sldChg chg="modNotesTx">
        <pc:chgData name="" userId="70d4d3bd3066309e" providerId="LiveId" clId="{327EA584-17D9-4D99-8934-8E1C342E1F34}" dt="2022-04-25T07:56:04.967" v="1434" actId="20577"/>
        <pc:sldMkLst>
          <pc:docMk/>
          <pc:sldMk cId="2814303309" sldId="274"/>
        </pc:sldMkLst>
      </pc:sldChg>
      <pc:sldChg chg="modNotesTx">
        <pc:chgData name="" userId="70d4d3bd3066309e" providerId="LiveId" clId="{327EA584-17D9-4D99-8934-8E1C342E1F34}" dt="2022-04-25T08:12:46.648" v="2218" actId="20577"/>
        <pc:sldMkLst>
          <pc:docMk/>
          <pc:sldMk cId="929033720" sldId="275"/>
        </pc:sldMkLst>
      </pc:sldChg>
      <pc:sldChg chg="modNotesTx">
        <pc:chgData name="" userId="70d4d3bd3066309e" providerId="LiveId" clId="{327EA584-17D9-4D99-8934-8E1C342E1F34}" dt="2022-04-25T08:11:52.165" v="1968" actId="20577"/>
        <pc:sldMkLst>
          <pc:docMk/>
          <pc:sldMk cId="3297034289" sldId="277"/>
        </pc:sldMkLst>
      </pc:sldChg>
      <pc:sldChg chg="modNotesTx">
        <pc:chgData name="" userId="70d4d3bd3066309e" providerId="LiveId" clId="{327EA584-17D9-4D99-8934-8E1C342E1F34}" dt="2022-04-25T08:15:20.921" v="2772" actId="20577"/>
        <pc:sldMkLst>
          <pc:docMk/>
          <pc:sldMk cId="860771899" sldId="278"/>
        </pc:sldMkLst>
      </pc:sldChg>
      <pc:sldChg chg="modNotesTx">
        <pc:chgData name="" userId="70d4d3bd3066309e" providerId="LiveId" clId="{327EA584-17D9-4D99-8934-8E1C342E1F34}" dt="2022-04-25T08:26:10.113" v="3215" actId="20577"/>
        <pc:sldMkLst>
          <pc:docMk/>
          <pc:sldMk cId="51261836" sldId="279"/>
        </pc:sldMkLst>
      </pc:sldChg>
      <pc:sldChg chg="del">
        <pc:chgData name="" userId="70d4d3bd3066309e" providerId="LiveId" clId="{327EA584-17D9-4D99-8934-8E1C342E1F34}" dt="2022-04-25T08:31:59.078" v="4437" actId="2696"/>
        <pc:sldMkLst>
          <pc:docMk/>
          <pc:sldMk cId="3413800834" sldId="280"/>
        </pc:sldMkLst>
      </pc:sldChg>
      <pc:sldChg chg="modNotesTx">
        <pc:chgData name="" userId="70d4d3bd3066309e" providerId="LiveId" clId="{327EA584-17D9-4D99-8934-8E1C342E1F34}" dt="2022-04-25T08:29:32.397" v="3976" actId="20577"/>
        <pc:sldMkLst>
          <pc:docMk/>
          <pc:sldMk cId="2717822330" sldId="282"/>
        </pc:sldMkLst>
      </pc:sldChg>
      <pc:sldChg chg="modNotesTx">
        <pc:chgData name="" userId="70d4d3bd3066309e" providerId="LiveId" clId="{327EA584-17D9-4D99-8934-8E1C342E1F34}" dt="2022-04-25T08:51:09.803" v="4697" actId="20577"/>
        <pc:sldMkLst>
          <pc:docMk/>
          <pc:sldMk cId="2105936032" sldId="283"/>
        </pc:sldMkLst>
      </pc:sldChg>
      <pc:sldChg chg="modSp modTransition">
        <pc:chgData name="" userId="70d4d3bd3066309e" providerId="LiveId" clId="{327EA584-17D9-4D99-8934-8E1C342E1F34}" dt="2022-04-25T08:51:48.220" v="4698"/>
        <pc:sldMkLst>
          <pc:docMk/>
          <pc:sldMk cId="507474089" sldId="284"/>
        </pc:sldMkLst>
        <pc:spChg chg="mod">
          <ac:chgData name="" userId="70d4d3bd3066309e" providerId="LiveId" clId="{327EA584-17D9-4D99-8934-8E1C342E1F34}" dt="2022-04-25T08:32:09.301" v="4441" actId="20577"/>
          <ac:spMkLst>
            <pc:docMk/>
            <pc:sldMk cId="507474089" sldId="284"/>
            <ac:spMk id="4" creationId="{9AEA7919-E4C4-462E-A6CB-7A157CBB2492}"/>
          </ac:spMkLst>
        </pc:spChg>
      </pc:sldChg>
      <pc:sldChg chg="modSp modNotesTx">
        <pc:chgData name="" userId="70d4d3bd3066309e" providerId="LiveId" clId="{327EA584-17D9-4D99-8934-8E1C342E1F34}" dt="2022-04-25T08:57:19.613" v="5276" actId="20577"/>
        <pc:sldMkLst>
          <pc:docMk/>
          <pc:sldMk cId="2959511077" sldId="285"/>
        </pc:sldMkLst>
        <pc:spChg chg="mod">
          <ac:chgData name="" userId="70d4d3bd3066309e" providerId="LiveId" clId="{327EA584-17D9-4D99-8934-8E1C342E1F34}" dt="2022-04-25T08:54:51.105" v="4701" actId="20577"/>
          <ac:spMkLst>
            <pc:docMk/>
            <pc:sldMk cId="2959511077" sldId="285"/>
            <ac:spMk id="4" creationId="{9AEA7919-E4C4-462E-A6CB-7A157CBB2492}"/>
          </ac:spMkLst>
        </pc:spChg>
      </pc:sldChg>
      <pc:sldChg chg="modSp">
        <pc:chgData name="" userId="70d4d3bd3066309e" providerId="LiveId" clId="{327EA584-17D9-4D99-8934-8E1C342E1F34}" dt="2022-04-25T08:58:04.032" v="5277" actId="20577"/>
        <pc:sldMkLst>
          <pc:docMk/>
          <pc:sldMk cId="1113290973" sldId="290"/>
        </pc:sldMkLst>
        <pc:spChg chg="mod">
          <ac:chgData name="" userId="70d4d3bd3066309e" providerId="LiveId" clId="{327EA584-17D9-4D99-8934-8E1C342E1F34}" dt="2022-04-25T08:58:04.032" v="5277" actId="20577"/>
          <ac:spMkLst>
            <pc:docMk/>
            <pc:sldMk cId="1113290973" sldId="290"/>
            <ac:spMk id="20" creationId="{3512F781-0753-4399-8183-9D281176F1D0}"/>
          </ac:spMkLst>
        </pc:spChg>
      </pc:sldChg>
      <pc:sldChg chg="modNotesTx">
        <pc:chgData name="" userId="70d4d3bd3066309e" providerId="LiveId" clId="{327EA584-17D9-4D99-8934-8E1C342E1F34}" dt="2022-04-25T09:00:09.243" v="5516" actId="20577"/>
        <pc:sldMkLst>
          <pc:docMk/>
          <pc:sldMk cId="232623484" sldId="296"/>
        </pc:sldMkLst>
      </pc:sldChg>
      <pc:sldChg chg="addSp delSp modSp">
        <pc:chgData name="" userId="70d4d3bd3066309e" providerId="LiveId" clId="{327EA584-17D9-4D99-8934-8E1C342E1F34}" dt="2022-04-25T09:04:13.005" v="5840" actId="1076"/>
        <pc:sldMkLst>
          <pc:docMk/>
          <pc:sldMk cId="2465095320" sldId="302"/>
        </pc:sldMkLst>
        <pc:spChg chg="add del">
          <ac:chgData name="" userId="70d4d3bd3066309e" providerId="LiveId" clId="{327EA584-17D9-4D99-8934-8E1C342E1F34}" dt="2022-04-25T09:03:48.023" v="5821" actId="478"/>
          <ac:spMkLst>
            <pc:docMk/>
            <pc:sldMk cId="2465095320" sldId="302"/>
            <ac:spMk id="3" creationId="{9D03D2FE-8B44-4BCA-8F88-9BFC69BA9F84}"/>
          </ac:spMkLst>
        </pc:spChg>
        <pc:spChg chg="add mod">
          <ac:chgData name="" userId="70d4d3bd3066309e" providerId="LiveId" clId="{327EA584-17D9-4D99-8934-8E1C342E1F34}" dt="2022-04-25T09:03:59.870" v="5826" actId="1036"/>
          <ac:spMkLst>
            <pc:docMk/>
            <pc:sldMk cId="2465095320" sldId="302"/>
            <ac:spMk id="7" creationId="{D8DF403E-F74F-414A-B370-FA00C3289AEC}"/>
          </ac:spMkLst>
        </pc:spChg>
        <pc:spChg chg="add mod">
          <ac:chgData name="" userId="70d4d3bd3066309e" providerId="LiveId" clId="{327EA584-17D9-4D99-8934-8E1C342E1F34}" dt="2022-04-25T09:03:59.870" v="5826" actId="1036"/>
          <ac:spMkLst>
            <pc:docMk/>
            <pc:sldMk cId="2465095320" sldId="302"/>
            <ac:spMk id="8" creationId="{A475C7C2-9133-4F11-B320-BE53B3048EE3}"/>
          </ac:spMkLst>
        </pc:spChg>
        <pc:spChg chg="add mod">
          <ac:chgData name="" userId="70d4d3bd3066309e" providerId="LiveId" clId="{327EA584-17D9-4D99-8934-8E1C342E1F34}" dt="2022-04-25T09:03:59.870" v="5826" actId="1036"/>
          <ac:spMkLst>
            <pc:docMk/>
            <pc:sldMk cId="2465095320" sldId="302"/>
            <ac:spMk id="9" creationId="{197EECEC-B697-4132-A729-9BFBBC051397}"/>
          </ac:spMkLst>
        </pc:spChg>
        <pc:spChg chg="add mod">
          <ac:chgData name="" userId="70d4d3bd3066309e" providerId="LiveId" clId="{327EA584-17D9-4D99-8934-8E1C342E1F34}" dt="2022-04-25T09:03:59.870" v="5826" actId="1036"/>
          <ac:spMkLst>
            <pc:docMk/>
            <pc:sldMk cId="2465095320" sldId="302"/>
            <ac:spMk id="10" creationId="{2CC4650D-B5EB-4FF2-B5BB-8C9B48E04E66}"/>
          </ac:spMkLst>
        </pc:spChg>
        <pc:spChg chg="add mod">
          <ac:chgData name="" userId="70d4d3bd3066309e" providerId="LiveId" clId="{327EA584-17D9-4D99-8934-8E1C342E1F34}" dt="2022-04-25T09:03:59.870" v="5826" actId="1036"/>
          <ac:spMkLst>
            <pc:docMk/>
            <pc:sldMk cId="2465095320" sldId="302"/>
            <ac:spMk id="11" creationId="{9B4579A0-57CD-4E39-8D3A-37A4EFA47110}"/>
          </ac:spMkLst>
        </pc:spChg>
        <pc:spChg chg="add mod">
          <ac:chgData name="" userId="70d4d3bd3066309e" providerId="LiveId" clId="{327EA584-17D9-4D99-8934-8E1C342E1F34}" dt="2022-04-25T09:04:13.005" v="5840" actId="1076"/>
          <ac:spMkLst>
            <pc:docMk/>
            <pc:sldMk cId="2465095320" sldId="302"/>
            <ac:spMk id="18" creationId="{436309CE-3873-4310-80C6-3CAFF8E323B9}"/>
          </ac:spMkLst>
        </pc:spChg>
        <pc:picChg chg="mod">
          <ac:chgData name="" userId="70d4d3bd3066309e" providerId="LiveId" clId="{327EA584-17D9-4D99-8934-8E1C342E1F34}" dt="2022-04-25T09:03:48.376" v="5822" actId="1076"/>
          <ac:picMkLst>
            <pc:docMk/>
            <pc:sldMk cId="2465095320" sldId="302"/>
            <ac:picMk id="4" creationId="{99CF487A-0ED2-430E-8052-D7C559A93379}"/>
          </ac:picMkLst>
        </pc:picChg>
        <pc:cxnChg chg="add mod">
          <ac:chgData name="" userId="70d4d3bd3066309e" providerId="LiveId" clId="{327EA584-17D9-4D99-8934-8E1C342E1F34}" dt="2022-04-25T09:04:01.346" v="5827" actId="1035"/>
          <ac:cxnSpMkLst>
            <pc:docMk/>
            <pc:sldMk cId="2465095320" sldId="302"/>
            <ac:cxnSpMk id="12" creationId="{BBC439DB-F18B-485B-801E-09B56CB40E35}"/>
          </ac:cxnSpMkLst>
        </pc:cxnChg>
        <pc:cxnChg chg="add mod">
          <ac:chgData name="" userId="70d4d3bd3066309e" providerId="LiveId" clId="{327EA584-17D9-4D99-8934-8E1C342E1F34}" dt="2022-04-25T09:04:02.749" v="5830" actId="1036"/>
          <ac:cxnSpMkLst>
            <pc:docMk/>
            <pc:sldMk cId="2465095320" sldId="302"/>
            <ac:cxnSpMk id="13" creationId="{25D33EA4-B903-4A64-B9E4-1E7A26E507FE}"/>
          </ac:cxnSpMkLst>
        </pc:cxnChg>
        <pc:cxnChg chg="add mod">
          <ac:chgData name="" userId="70d4d3bd3066309e" providerId="LiveId" clId="{327EA584-17D9-4D99-8934-8E1C342E1F34}" dt="2022-04-25T09:04:05.154" v="5832" actId="1036"/>
          <ac:cxnSpMkLst>
            <pc:docMk/>
            <pc:sldMk cId="2465095320" sldId="302"/>
            <ac:cxnSpMk id="14" creationId="{97E0FEFA-215D-4024-8BA3-8295B83B1A76}"/>
          </ac:cxnSpMkLst>
        </pc:cxnChg>
        <pc:cxnChg chg="add mod">
          <ac:chgData name="" userId="70d4d3bd3066309e" providerId="LiveId" clId="{327EA584-17D9-4D99-8934-8E1C342E1F34}" dt="2022-04-25T09:04:05.990" v="5835" actId="1036"/>
          <ac:cxnSpMkLst>
            <pc:docMk/>
            <pc:sldMk cId="2465095320" sldId="302"/>
            <ac:cxnSpMk id="15" creationId="{D465756C-0DA4-4B0C-A472-93C93AD31C1D}"/>
          </ac:cxnSpMkLst>
        </pc:cxnChg>
        <pc:cxnChg chg="add mod">
          <ac:chgData name="" userId="70d4d3bd3066309e" providerId="LiveId" clId="{327EA584-17D9-4D99-8934-8E1C342E1F34}" dt="2022-04-25T09:04:08.653" v="5839" actId="1035"/>
          <ac:cxnSpMkLst>
            <pc:docMk/>
            <pc:sldMk cId="2465095320" sldId="302"/>
            <ac:cxnSpMk id="16" creationId="{BC80965C-1EEB-443C-B704-6861A320D261}"/>
          </ac:cxnSpMkLst>
        </pc:cxnChg>
        <pc:cxnChg chg="add mod">
          <ac:chgData name="" userId="70d4d3bd3066309e" providerId="LiveId" clId="{327EA584-17D9-4D99-8934-8E1C342E1F34}" dt="2022-04-25T09:03:59.870" v="5826" actId="1036"/>
          <ac:cxnSpMkLst>
            <pc:docMk/>
            <pc:sldMk cId="2465095320" sldId="302"/>
            <ac:cxnSpMk id="17" creationId="{824A08CB-D19B-4D6D-B788-FC891B221033}"/>
          </ac:cxnSpMkLst>
        </pc:cxnChg>
      </pc:sldChg>
    </pc:docChg>
  </pc:docChgLst>
  <pc:docChgLst>
    <pc:chgData userId="70d4d3bd3066309e" providerId="LiveId" clId="{2F359533-A830-4DAB-90A3-389CA1523686}"/>
    <pc:docChg chg="undo custSel addSld delSld modSld sldOrd">
      <pc:chgData name="" userId="70d4d3bd3066309e" providerId="LiveId" clId="{2F359533-A830-4DAB-90A3-389CA1523686}" dt="2022-04-22T04:23:52.871" v="6123" actId="207"/>
      <pc:docMkLst>
        <pc:docMk/>
      </pc:docMkLst>
      <pc:sldChg chg="modSp modNotesTx">
        <pc:chgData name="" userId="70d4d3bd3066309e" providerId="LiveId" clId="{2F359533-A830-4DAB-90A3-389CA1523686}" dt="2022-04-18T10:05:34.205" v="597" actId="207"/>
        <pc:sldMkLst>
          <pc:docMk/>
          <pc:sldMk cId="2086139040" sldId="314"/>
        </pc:sldMkLst>
        <pc:spChg chg="mod">
          <ac:chgData name="" userId="70d4d3bd3066309e" providerId="LiveId" clId="{2F359533-A830-4DAB-90A3-389CA1523686}" dt="2022-04-18T10:05:34.205" v="597" actId="207"/>
          <ac:spMkLst>
            <pc:docMk/>
            <pc:sldMk cId="2086139040" sldId="314"/>
            <ac:spMk id="6" creationId="{06D37D57-B05F-4D62-A00C-7974062142B4}"/>
          </ac:spMkLst>
        </pc:spChg>
      </pc:sldChg>
      <pc:sldChg chg="addSp delSp modSp modNotesTx">
        <pc:chgData name="" userId="70d4d3bd3066309e" providerId="LiveId" clId="{2F359533-A830-4DAB-90A3-389CA1523686}" dt="2022-04-18T10:18:50.003" v="1432" actId="20577"/>
        <pc:sldMkLst>
          <pc:docMk/>
          <pc:sldMk cId="781203875" sldId="339"/>
        </pc:sldMkLst>
        <pc:spChg chg="del">
          <ac:chgData name="" userId="70d4d3bd3066309e" providerId="LiveId" clId="{2F359533-A830-4DAB-90A3-389CA1523686}" dt="2022-04-18T09:54:09.729" v="22" actId="478"/>
          <ac:spMkLst>
            <pc:docMk/>
            <pc:sldMk cId="781203875" sldId="339"/>
            <ac:spMk id="2" creationId="{4A4E26E4-0E00-4F9E-BF57-3D1EDCC82315}"/>
          </ac:spMkLst>
        </pc:spChg>
        <pc:spChg chg="add mod">
          <ac:chgData name="" userId="70d4d3bd3066309e" providerId="LiveId" clId="{2F359533-A830-4DAB-90A3-389CA1523686}" dt="2022-04-18T10:10:20.570" v="645" actId="1076"/>
          <ac:spMkLst>
            <pc:docMk/>
            <pc:sldMk cId="781203875" sldId="339"/>
            <ac:spMk id="3" creationId="{91EB45D1-AC11-44A2-8B24-601DA3A11C2C}"/>
          </ac:spMkLst>
        </pc:spChg>
        <pc:picChg chg="mod">
          <ac:chgData name="" userId="70d4d3bd3066309e" providerId="LiveId" clId="{2F359533-A830-4DAB-90A3-389CA1523686}" dt="2022-04-18T09:53:49.209" v="10" actId="1076"/>
          <ac:picMkLst>
            <pc:docMk/>
            <pc:sldMk cId="781203875" sldId="339"/>
            <ac:picMk id="4" creationId="{6E91A28A-0AD4-4DBC-842D-169F6CBD8176}"/>
          </ac:picMkLst>
        </pc:picChg>
      </pc:sldChg>
      <pc:sldChg chg="addSp delSp modSp modNotesTx">
        <pc:chgData name="" userId="70d4d3bd3066309e" providerId="LiveId" clId="{2F359533-A830-4DAB-90A3-389CA1523686}" dt="2022-04-18T10:25:18.098" v="1886" actId="20577"/>
        <pc:sldMkLst>
          <pc:docMk/>
          <pc:sldMk cId="2687693865" sldId="340"/>
        </pc:sldMkLst>
        <pc:spChg chg="del">
          <ac:chgData name="" userId="70d4d3bd3066309e" providerId="LiveId" clId="{2F359533-A830-4DAB-90A3-389CA1523686}" dt="2022-04-18T10:19:42.771" v="1437" actId="478"/>
          <ac:spMkLst>
            <pc:docMk/>
            <pc:sldMk cId="2687693865" sldId="340"/>
            <ac:spMk id="2" creationId="{771326FE-F182-46CC-A492-BE324CFF540D}"/>
          </ac:spMkLst>
        </pc:spChg>
        <pc:spChg chg="del">
          <ac:chgData name="" userId="70d4d3bd3066309e" providerId="LiveId" clId="{2F359533-A830-4DAB-90A3-389CA1523686}" dt="2022-04-18T10:19:42.104" v="1436" actId="478"/>
          <ac:spMkLst>
            <pc:docMk/>
            <pc:sldMk cId="2687693865" sldId="340"/>
            <ac:spMk id="3" creationId="{A60111E1-6E65-4926-ABEF-7E3406E3E49A}"/>
          </ac:spMkLst>
        </pc:spChg>
        <pc:spChg chg="add">
          <ac:chgData name="" userId="70d4d3bd3066309e" providerId="LiveId" clId="{2F359533-A830-4DAB-90A3-389CA1523686}" dt="2022-04-18T10:19:25.798" v="1434"/>
          <ac:spMkLst>
            <pc:docMk/>
            <pc:sldMk cId="2687693865" sldId="340"/>
            <ac:spMk id="5" creationId="{1DD5932F-C203-40E5-B575-44891070140B}"/>
          </ac:spMkLst>
        </pc:spChg>
        <pc:spChg chg="add mod">
          <ac:chgData name="" userId="70d4d3bd3066309e" providerId="LiveId" clId="{2F359533-A830-4DAB-90A3-389CA1523686}" dt="2022-04-18T10:24:01.926" v="1649" actId="1076"/>
          <ac:spMkLst>
            <pc:docMk/>
            <pc:sldMk cId="2687693865" sldId="340"/>
            <ac:spMk id="6" creationId="{844F0CD0-D091-42CE-A5D9-DF6EC7F440CC}"/>
          </ac:spMkLst>
        </pc:spChg>
        <pc:spChg chg="add mod">
          <ac:chgData name="" userId="70d4d3bd3066309e" providerId="LiveId" clId="{2F359533-A830-4DAB-90A3-389CA1523686}" dt="2022-04-18T10:24:04.380" v="1650" actId="1076"/>
          <ac:spMkLst>
            <pc:docMk/>
            <pc:sldMk cId="2687693865" sldId="340"/>
            <ac:spMk id="7" creationId="{ADBD188F-3FC4-46FE-9E87-EFAEEBB30D1D}"/>
          </ac:spMkLst>
        </pc:spChg>
        <pc:picChg chg="add mod">
          <ac:chgData name="" userId="70d4d3bd3066309e" providerId="LiveId" clId="{2F359533-A830-4DAB-90A3-389CA1523686}" dt="2022-04-18T10:23:59.759" v="1648" actId="1076"/>
          <ac:picMkLst>
            <pc:docMk/>
            <pc:sldMk cId="2687693865" sldId="340"/>
            <ac:picMk id="4" creationId="{EC1B1316-1871-415C-9BD5-BADC69BFE4E2}"/>
          </ac:picMkLst>
        </pc:picChg>
      </pc:sldChg>
      <pc:sldChg chg="addSp delSp modSp add modNotesTx">
        <pc:chgData name="" userId="70d4d3bd3066309e" providerId="LiveId" clId="{2F359533-A830-4DAB-90A3-389CA1523686}" dt="2022-04-18T12:53:21.214" v="2098" actId="20577"/>
        <pc:sldMkLst>
          <pc:docMk/>
          <pc:sldMk cId="944941928" sldId="341"/>
        </pc:sldMkLst>
        <pc:spChg chg="del">
          <ac:chgData name="" userId="70d4d3bd3066309e" providerId="LiveId" clId="{2F359533-A830-4DAB-90A3-389CA1523686}" dt="2022-04-18T10:26:03.423" v="1891" actId="478"/>
          <ac:spMkLst>
            <pc:docMk/>
            <pc:sldMk cId="944941928" sldId="341"/>
            <ac:spMk id="2" creationId="{6D7D6AE2-3BFF-4998-9C60-94E757CAA342}"/>
          </ac:spMkLst>
        </pc:spChg>
        <pc:spChg chg="del">
          <ac:chgData name="" userId="70d4d3bd3066309e" providerId="LiveId" clId="{2F359533-A830-4DAB-90A3-389CA1523686}" dt="2022-04-18T10:26:02.918" v="1890" actId="478"/>
          <ac:spMkLst>
            <pc:docMk/>
            <pc:sldMk cId="944941928" sldId="341"/>
            <ac:spMk id="3" creationId="{40D4157F-F558-4B87-9264-15FF0E015FD6}"/>
          </ac:spMkLst>
        </pc:spChg>
        <pc:spChg chg="add">
          <ac:chgData name="" userId="70d4d3bd3066309e" providerId="LiveId" clId="{2F359533-A830-4DAB-90A3-389CA1523686}" dt="2022-04-18T10:25:25.025" v="1889"/>
          <ac:spMkLst>
            <pc:docMk/>
            <pc:sldMk cId="944941928" sldId="341"/>
            <ac:spMk id="4" creationId="{D8824E22-0DF1-405B-B473-44C3D63A55AE}"/>
          </ac:spMkLst>
        </pc:spChg>
        <pc:spChg chg="add mod">
          <ac:chgData name="" userId="70d4d3bd3066309e" providerId="LiveId" clId="{2F359533-A830-4DAB-90A3-389CA1523686}" dt="2022-04-18T12:50:43.698" v="1921" actId="1076"/>
          <ac:spMkLst>
            <pc:docMk/>
            <pc:sldMk cId="944941928" sldId="341"/>
            <ac:spMk id="6" creationId="{420DF135-52C2-4C2C-9F4A-036A4CF7043D}"/>
          </ac:spMkLst>
        </pc:spChg>
        <pc:spChg chg="add del">
          <ac:chgData name="" userId="70d4d3bd3066309e" providerId="LiveId" clId="{2F359533-A830-4DAB-90A3-389CA1523686}" dt="2022-04-18T12:50:40.786" v="1920" actId="478"/>
          <ac:spMkLst>
            <pc:docMk/>
            <pc:sldMk cId="944941928" sldId="341"/>
            <ac:spMk id="7" creationId="{DD97FD5A-2D37-4D4B-BF88-E7AC99DC36D9}"/>
          </ac:spMkLst>
        </pc:spChg>
        <pc:spChg chg="add mod">
          <ac:chgData name="" userId="70d4d3bd3066309e" providerId="LiveId" clId="{2F359533-A830-4DAB-90A3-389CA1523686}" dt="2022-04-18T12:51:06.744" v="1926" actId="207"/>
          <ac:spMkLst>
            <pc:docMk/>
            <pc:sldMk cId="944941928" sldId="341"/>
            <ac:spMk id="8" creationId="{2D7F625D-F886-461D-8CC4-9C8FB6DCC0E8}"/>
          </ac:spMkLst>
        </pc:spChg>
        <pc:picChg chg="add mod ord">
          <ac:chgData name="" userId="70d4d3bd3066309e" providerId="LiveId" clId="{2F359533-A830-4DAB-90A3-389CA1523686}" dt="2022-04-18T12:50:43.698" v="1921" actId="1076"/>
          <ac:picMkLst>
            <pc:docMk/>
            <pc:sldMk cId="944941928" sldId="341"/>
            <ac:picMk id="5" creationId="{0AFE22AA-E01A-4FFF-9738-8CDD48A25B20}"/>
          </ac:picMkLst>
        </pc:picChg>
      </pc:sldChg>
      <pc:sldChg chg="addSp delSp modSp add modNotesTx">
        <pc:chgData name="" userId="70d4d3bd3066309e" providerId="LiveId" clId="{2F359533-A830-4DAB-90A3-389CA1523686}" dt="2022-04-18T13:05:19.921" v="2839" actId="20577"/>
        <pc:sldMkLst>
          <pc:docMk/>
          <pc:sldMk cId="3888987797" sldId="342"/>
        </pc:sldMkLst>
        <pc:spChg chg="del">
          <ac:chgData name="" userId="70d4d3bd3066309e" providerId="LiveId" clId="{2F359533-A830-4DAB-90A3-389CA1523686}" dt="2022-04-18T12:56:47.640" v="2223" actId="478"/>
          <ac:spMkLst>
            <pc:docMk/>
            <pc:sldMk cId="3888987797" sldId="342"/>
            <ac:spMk id="2" creationId="{C7FA0FAC-E5C3-4E74-95B8-C1293371534C}"/>
          </ac:spMkLst>
        </pc:spChg>
        <pc:spChg chg="del">
          <ac:chgData name="" userId="70d4d3bd3066309e" providerId="LiveId" clId="{2F359533-A830-4DAB-90A3-389CA1523686}" dt="2022-04-18T12:56:48.040" v="2224" actId="478"/>
          <ac:spMkLst>
            <pc:docMk/>
            <pc:sldMk cId="3888987797" sldId="342"/>
            <ac:spMk id="3" creationId="{DDEC1C34-C756-4F2B-ABFB-94BD7E4464C5}"/>
          </ac:spMkLst>
        </pc:spChg>
        <pc:spChg chg="add">
          <ac:chgData name="" userId="70d4d3bd3066309e" providerId="LiveId" clId="{2F359533-A830-4DAB-90A3-389CA1523686}" dt="2022-04-18T12:55:33.149" v="2219"/>
          <ac:spMkLst>
            <pc:docMk/>
            <pc:sldMk cId="3888987797" sldId="342"/>
            <ac:spMk id="4" creationId="{9383EABE-5ABE-4B43-A5E6-F783FDC60018}"/>
          </ac:spMkLst>
        </pc:spChg>
        <pc:spChg chg="add mod">
          <ac:chgData name="" userId="70d4d3bd3066309e" providerId="LiveId" clId="{2F359533-A830-4DAB-90A3-389CA1523686}" dt="2022-04-18T13:04:06.258" v="2590" actId="207"/>
          <ac:spMkLst>
            <pc:docMk/>
            <pc:sldMk cId="3888987797" sldId="342"/>
            <ac:spMk id="5" creationId="{6D0283C4-604F-4EAF-BBF2-31E353D103AC}"/>
          </ac:spMkLst>
        </pc:spChg>
        <pc:spChg chg="add mod">
          <ac:chgData name="" userId="70d4d3bd3066309e" providerId="LiveId" clId="{2F359533-A830-4DAB-90A3-389CA1523686}" dt="2022-04-18T13:00:45.221" v="2310" actId="208"/>
          <ac:spMkLst>
            <pc:docMk/>
            <pc:sldMk cId="3888987797" sldId="342"/>
            <ac:spMk id="6" creationId="{D7AEB94A-946C-45EC-961C-6710D22FB866}"/>
          </ac:spMkLst>
        </pc:spChg>
        <pc:spChg chg="add mod">
          <ac:chgData name="" userId="70d4d3bd3066309e" providerId="LiveId" clId="{2F359533-A830-4DAB-90A3-389CA1523686}" dt="2022-04-18T13:00:37.520" v="2309" actId="1076"/>
          <ac:spMkLst>
            <pc:docMk/>
            <pc:sldMk cId="3888987797" sldId="342"/>
            <ac:spMk id="7" creationId="{2B033C95-5C74-49E3-A636-70DBCD5D1BE4}"/>
          </ac:spMkLst>
        </pc:spChg>
        <pc:spChg chg="add mod">
          <ac:chgData name="" userId="70d4d3bd3066309e" providerId="LiveId" clId="{2F359533-A830-4DAB-90A3-389CA1523686}" dt="2022-04-18T13:00:45.221" v="2310" actId="208"/>
          <ac:spMkLst>
            <pc:docMk/>
            <pc:sldMk cId="3888987797" sldId="342"/>
            <ac:spMk id="8" creationId="{D740EBFA-228B-4C61-BE5A-5A969DC1A586}"/>
          </ac:spMkLst>
        </pc:spChg>
        <pc:spChg chg="add mod">
          <ac:chgData name="" userId="70d4d3bd3066309e" providerId="LiveId" clId="{2F359533-A830-4DAB-90A3-389CA1523686}" dt="2022-04-18T13:00:37.520" v="2309" actId="1076"/>
          <ac:spMkLst>
            <pc:docMk/>
            <pc:sldMk cId="3888987797" sldId="342"/>
            <ac:spMk id="9" creationId="{F628871E-85AD-4FE5-999A-95BD48B6D59A}"/>
          </ac:spMkLst>
        </pc:spChg>
        <pc:spChg chg="add mod">
          <ac:chgData name="" userId="70d4d3bd3066309e" providerId="LiveId" clId="{2F359533-A830-4DAB-90A3-389CA1523686}" dt="2022-04-18T13:00:45.221" v="2310" actId="208"/>
          <ac:spMkLst>
            <pc:docMk/>
            <pc:sldMk cId="3888987797" sldId="342"/>
            <ac:spMk id="10" creationId="{665200BA-909E-41E9-A241-3382917F9289}"/>
          </ac:spMkLst>
        </pc:spChg>
        <pc:spChg chg="add mod">
          <ac:chgData name="" userId="70d4d3bd3066309e" providerId="LiveId" clId="{2F359533-A830-4DAB-90A3-389CA1523686}" dt="2022-04-18T13:00:37.520" v="2309" actId="1076"/>
          <ac:spMkLst>
            <pc:docMk/>
            <pc:sldMk cId="3888987797" sldId="342"/>
            <ac:spMk id="11" creationId="{8832BEDC-0210-4667-96CB-35597E40830D}"/>
          </ac:spMkLst>
        </pc:spChg>
      </pc:sldChg>
      <pc:sldChg chg="modSp add ord">
        <pc:chgData name="" userId="70d4d3bd3066309e" providerId="LiveId" clId="{2F359533-A830-4DAB-90A3-389CA1523686}" dt="2022-04-18T12:55:30.678" v="2218"/>
        <pc:sldMkLst>
          <pc:docMk/>
          <pc:sldMk cId="1337140997" sldId="343"/>
        </pc:sldMkLst>
        <pc:spChg chg="mod">
          <ac:chgData name="" userId="70d4d3bd3066309e" providerId="LiveId" clId="{2F359533-A830-4DAB-90A3-389CA1523686}" dt="2022-04-18T12:55:28.432" v="2217" actId="20577"/>
          <ac:spMkLst>
            <pc:docMk/>
            <pc:sldMk cId="1337140997" sldId="343"/>
            <ac:spMk id="4" creationId="{C78AF8FD-944B-49A2-B87D-AAA42D91E6CC}"/>
          </ac:spMkLst>
        </pc:spChg>
      </pc:sldChg>
      <pc:sldChg chg="addSp delSp modSp add">
        <pc:chgData name="" userId="70d4d3bd3066309e" providerId="LiveId" clId="{2F359533-A830-4DAB-90A3-389CA1523686}" dt="2022-04-22T03:30:47.427" v="4865" actId="1076"/>
        <pc:sldMkLst>
          <pc:docMk/>
          <pc:sldMk cId="1074050181" sldId="344"/>
        </pc:sldMkLst>
        <pc:spChg chg="del">
          <ac:chgData name="" userId="70d4d3bd3066309e" providerId="LiveId" clId="{2F359533-A830-4DAB-90A3-389CA1523686}" dt="2022-04-18T13:06:01.958" v="2842" actId="478"/>
          <ac:spMkLst>
            <pc:docMk/>
            <pc:sldMk cId="1074050181" sldId="344"/>
            <ac:spMk id="2" creationId="{881351F9-6F46-4CBA-812D-24B4F76B4AD1}"/>
          </ac:spMkLst>
        </pc:spChg>
        <pc:spChg chg="del">
          <ac:chgData name="" userId="70d4d3bd3066309e" providerId="LiveId" clId="{2F359533-A830-4DAB-90A3-389CA1523686}" dt="2022-04-18T13:06:02.377" v="2843" actId="478"/>
          <ac:spMkLst>
            <pc:docMk/>
            <pc:sldMk cId="1074050181" sldId="344"/>
            <ac:spMk id="3" creationId="{3E7285DB-9E06-43BA-A406-6644F452B322}"/>
          </ac:spMkLst>
        </pc:spChg>
        <pc:spChg chg="add mod">
          <ac:chgData name="" userId="70d4d3bd3066309e" providerId="LiveId" clId="{2F359533-A830-4DAB-90A3-389CA1523686}" dt="2022-04-18T13:10:16.836" v="2947" actId="1076"/>
          <ac:spMkLst>
            <pc:docMk/>
            <pc:sldMk cId="1074050181" sldId="344"/>
            <ac:spMk id="4" creationId="{DC53CA10-DBE1-4241-AB19-75C56C42807C}"/>
          </ac:spMkLst>
        </pc:spChg>
        <pc:spChg chg="add mod">
          <ac:chgData name="" userId="70d4d3bd3066309e" providerId="LiveId" clId="{2F359533-A830-4DAB-90A3-389CA1523686}" dt="2022-04-18T13:10:01.798" v="2945" actId="1076"/>
          <ac:spMkLst>
            <pc:docMk/>
            <pc:sldMk cId="1074050181" sldId="344"/>
            <ac:spMk id="6" creationId="{84B86C32-22AC-4849-9020-CE834F8D5167}"/>
          </ac:spMkLst>
        </pc:spChg>
        <pc:picChg chg="add mod">
          <ac:chgData name="" userId="70d4d3bd3066309e" providerId="LiveId" clId="{2F359533-A830-4DAB-90A3-389CA1523686}" dt="2022-04-22T03:30:47.427" v="4865" actId="1076"/>
          <ac:picMkLst>
            <pc:docMk/>
            <pc:sldMk cId="1074050181" sldId="344"/>
            <ac:picMk id="5" creationId="{7376CEF8-90CD-4CC1-B273-0DBDAFEB870B}"/>
          </ac:picMkLst>
        </pc:picChg>
      </pc:sldChg>
      <pc:sldChg chg="addSp delSp modSp add modNotesTx">
        <pc:chgData name="" userId="70d4d3bd3066309e" providerId="LiveId" clId="{2F359533-A830-4DAB-90A3-389CA1523686}" dt="2022-04-22T03:30:12.238" v="4858" actId="20577"/>
        <pc:sldMkLst>
          <pc:docMk/>
          <pc:sldMk cId="1583257337" sldId="345"/>
        </pc:sldMkLst>
        <pc:spChg chg="del mod">
          <ac:chgData name="" userId="70d4d3bd3066309e" providerId="LiveId" clId="{2F359533-A830-4DAB-90A3-389CA1523686}" dt="2022-04-22T02:58:03.397" v="2960" actId="478"/>
          <ac:spMkLst>
            <pc:docMk/>
            <pc:sldMk cId="1583257337" sldId="345"/>
            <ac:spMk id="2" creationId="{470F51B4-DC95-4E40-9ADF-BFDBAC1A78FA}"/>
          </ac:spMkLst>
        </pc:spChg>
        <pc:spChg chg="del">
          <ac:chgData name="" userId="70d4d3bd3066309e" providerId="LiveId" clId="{2F359533-A830-4DAB-90A3-389CA1523686}" dt="2022-04-18T13:10:34.134" v="2949"/>
          <ac:spMkLst>
            <pc:docMk/>
            <pc:sldMk cId="1583257337" sldId="345"/>
            <ac:spMk id="3" creationId="{765AA72A-BF99-4D9A-BA63-836A4220CB47}"/>
          </ac:spMkLst>
        </pc:spChg>
        <pc:spChg chg="add mod">
          <ac:chgData name="" userId="70d4d3bd3066309e" providerId="LiveId" clId="{2F359533-A830-4DAB-90A3-389CA1523686}" dt="2022-04-22T03:00:19.010" v="3007" actId="1076"/>
          <ac:spMkLst>
            <pc:docMk/>
            <pc:sldMk cId="1583257337" sldId="345"/>
            <ac:spMk id="3" creationId="{F1FE5D4C-3E18-4BB5-8388-1BDB6D773161}"/>
          </ac:spMkLst>
        </pc:spChg>
        <pc:spChg chg="add">
          <ac:chgData name="" userId="70d4d3bd3066309e" providerId="LiveId" clId="{2F359533-A830-4DAB-90A3-389CA1523686}" dt="2022-04-18T13:10:19.655" v="2948"/>
          <ac:spMkLst>
            <pc:docMk/>
            <pc:sldMk cId="1583257337" sldId="345"/>
            <ac:spMk id="4" creationId="{68F38FE0-81E5-4884-BD78-D21D42C8DFD8}"/>
          </ac:spMkLst>
        </pc:spChg>
        <pc:spChg chg="add mod">
          <ac:chgData name="" userId="70d4d3bd3066309e" providerId="LiveId" clId="{2F359533-A830-4DAB-90A3-389CA1523686}" dt="2022-04-22T02:58:40.664" v="2988" actId="1076"/>
          <ac:spMkLst>
            <pc:docMk/>
            <pc:sldMk cId="1583257337" sldId="345"/>
            <ac:spMk id="7" creationId="{ECA60A09-CC7F-4860-8153-6340C95048B5}"/>
          </ac:spMkLst>
        </pc:spChg>
        <pc:spChg chg="add mod">
          <ac:chgData name="" userId="70d4d3bd3066309e" providerId="LiveId" clId="{2F359533-A830-4DAB-90A3-389CA1523686}" dt="2022-04-22T02:58:42.548" v="2989" actId="1076"/>
          <ac:spMkLst>
            <pc:docMk/>
            <pc:sldMk cId="1583257337" sldId="345"/>
            <ac:spMk id="8" creationId="{D268C9EA-09EE-48A7-9177-F476A26F59A7}"/>
          </ac:spMkLst>
        </pc:spChg>
        <pc:spChg chg="add mod">
          <ac:chgData name="" userId="70d4d3bd3066309e" providerId="LiveId" clId="{2F359533-A830-4DAB-90A3-389CA1523686}" dt="2022-04-22T02:59:34.850" v="2994" actId="1076"/>
          <ac:spMkLst>
            <pc:docMk/>
            <pc:sldMk cId="1583257337" sldId="345"/>
            <ac:spMk id="9" creationId="{4CAB9DDC-05EE-4BEF-8DAB-C2ACFA775894}"/>
          </ac:spMkLst>
        </pc:spChg>
        <pc:picChg chg="add mod">
          <ac:chgData name="" userId="70d4d3bd3066309e" providerId="LiveId" clId="{2F359533-A830-4DAB-90A3-389CA1523686}" dt="2022-04-22T02:59:31.908" v="2993" actId="1076"/>
          <ac:picMkLst>
            <pc:docMk/>
            <pc:sldMk cId="1583257337" sldId="345"/>
            <ac:picMk id="5" creationId="{6DF8027D-4601-4C32-A49A-CC2F0CB13BCD}"/>
          </ac:picMkLst>
        </pc:picChg>
        <pc:picChg chg="add del">
          <ac:chgData name="" userId="70d4d3bd3066309e" providerId="LiveId" clId="{2F359533-A830-4DAB-90A3-389CA1523686}" dt="2022-04-22T02:58:21.440" v="2977"/>
          <ac:picMkLst>
            <pc:docMk/>
            <pc:sldMk cId="1583257337" sldId="345"/>
            <ac:picMk id="6" creationId="{FE83C779-37CD-4D33-8C86-9694BDDD72C2}"/>
          </ac:picMkLst>
        </pc:picChg>
      </pc:sldChg>
      <pc:sldChg chg="addSp delSp modSp add modNotesTx">
        <pc:chgData name="" userId="70d4d3bd3066309e" providerId="LiveId" clId="{2F359533-A830-4DAB-90A3-389CA1523686}" dt="2022-04-22T03:29:23.621" v="4762" actId="20577"/>
        <pc:sldMkLst>
          <pc:docMk/>
          <pc:sldMk cId="4286619439" sldId="346"/>
        </pc:sldMkLst>
        <pc:spChg chg="del">
          <ac:chgData name="" userId="70d4d3bd3066309e" providerId="LiveId" clId="{2F359533-A830-4DAB-90A3-389CA1523686}" dt="2022-04-22T03:20:17.074" v="4174" actId="478"/>
          <ac:spMkLst>
            <pc:docMk/>
            <pc:sldMk cId="4286619439" sldId="346"/>
            <ac:spMk id="2" creationId="{401F9DC7-0F58-4528-9082-183783528B09}"/>
          </ac:spMkLst>
        </pc:spChg>
        <pc:spChg chg="del">
          <ac:chgData name="" userId="70d4d3bd3066309e" providerId="LiveId" clId="{2F359533-A830-4DAB-90A3-389CA1523686}" dt="2022-04-22T03:20:16.586" v="4173" actId="478"/>
          <ac:spMkLst>
            <pc:docMk/>
            <pc:sldMk cId="4286619439" sldId="346"/>
            <ac:spMk id="3" creationId="{415AFAB3-2D77-4E6D-B10E-F2301F161A1F}"/>
          </ac:spMkLst>
        </pc:spChg>
        <pc:spChg chg="add">
          <ac:chgData name="" userId="70d4d3bd3066309e" providerId="LiveId" clId="{2F359533-A830-4DAB-90A3-389CA1523686}" dt="2022-04-22T03:18:44.566" v="4171"/>
          <ac:spMkLst>
            <pc:docMk/>
            <pc:sldMk cId="4286619439" sldId="346"/>
            <ac:spMk id="4" creationId="{76CB6432-697B-4A94-BB68-D82C0D05EF87}"/>
          </ac:spMkLst>
        </pc:spChg>
        <pc:spChg chg="add">
          <ac:chgData name="" userId="70d4d3bd3066309e" providerId="LiveId" clId="{2F359533-A830-4DAB-90A3-389CA1523686}" dt="2022-04-22T03:18:44.566" v="4171"/>
          <ac:spMkLst>
            <pc:docMk/>
            <pc:sldMk cId="4286619439" sldId="346"/>
            <ac:spMk id="5" creationId="{5A20D5E9-DCC4-47BB-8E8C-8194E25DD4AC}"/>
          </ac:spMkLst>
        </pc:spChg>
        <pc:spChg chg="add">
          <ac:chgData name="" userId="70d4d3bd3066309e" providerId="LiveId" clId="{2F359533-A830-4DAB-90A3-389CA1523686}" dt="2022-04-22T03:18:44.566" v="4171"/>
          <ac:spMkLst>
            <pc:docMk/>
            <pc:sldMk cId="4286619439" sldId="346"/>
            <ac:spMk id="6" creationId="{7174E49B-8EB7-44D1-B12E-0FA8330A902D}"/>
          </ac:spMkLst>
        </pc:spChg>
        <pc:spChg chg="add mod">
          <ac:chgData name="" userId="70d4d3bd3066309e" providerId="LiveId" clId="{2F359533-A830-4DAB-90A3-389CA1523686}" dt="2022-04-22T03:20:40.271" v="4190" actId="1076"/>
          <ac:spMkLst>
            <pc:docMk/>
            <pc:sldMk cId="4286619439" sldId="346"/>
            <ac:spMk id="7" creationId="{9C317C8E-638E-42FC-88D8-2725EAABB6F3}"/>
          </ac:spMkLst>
        </pc:spChg>
        <pc:spChg chg="add">
          <ac:chgData name="" userId="70d4d3bd3066309e" providerId="LiveId" clId="{2F359533-A830-4DAB-90A3-389CA1523686}" dt="2022-04-22T03:18:48.600" v="4172"/>
          <ac:spMkLst>
            <pc:docMk/>
            <pc:sldMk cId="4286619439" sldId="346"/>
            <ac:spMk id="8" creationId="{4A04B46B-9A8D-477B-A9F6-73258CCB7A11}"/>
          </ac:spMkLst>
        </pc:spChg>
        <pc:picChg chg="add mod">
          <ac:chgData name="" userId="70d4d3bd3066309e" providerId="LiveId" clId="{2F359533-A830-4DAB-90A3-389CA1523686}" dt="2022-04-22T03:20:30.197" v="4179" actId="1076"/>
          <ac:picMkLst>
            <pc:docMk/>
            <pc:sldMk cId="4286619439" sldId="346"/>
            <ac:picMk id="9" creationId="{3A11CD86-E83A-44DF-925C-769A20A6F729}"/>
          </ac:picMkLst>
        </pc:picChg>
      </pc:sldChg>
      <pc:sldChg chg="addSp delSp modSp add modNotesTx">
        <pc:chgData name="" userId="70d4d3bd3066309e" providerId="LiveId" clId="{2F359533-A830-4DAB-90A3-389CA1523686}" dt="2022-04-22T04:07:41.019" v="5996" actId="1076"/>
        <pc:sldMkLst>
          <pc:docMk/>
          <pc:sldMk cId="1013949532" sldId="347"/>
        </pc:sldMkLst>
        <pc:spChg chg="del">
          <ac:chgData name="" userId="70d4d3bd3066309e" providerId="LiveId" clId="{2F359533-A830-4DAB-90A3-389CA1523686}" dt="2022-04-22T03:31:01.674" v="4872" actId="478"/>
          <ac:spMkLst>
            <pc:docMk/>
            <pc:sldMk cId="1013949532" sldId="347"/>
            <ac:spMk id="2" creationId="{0B345C58-E6CA-47E6-B0D9-039C3CBDB91D}"/>
          </ac:spMkLst>
        </pc:spChg>
        <pc:spChg chg="del">
          <ac:chgData name="" userId="70d4d3bd3066309e" providerId="LiveId" clId="{2F359533-A830-4DAB-90A3-389CA1523686}" dt="2022-04-22T03:31:03.998" v="4873" actId="478"/>
          <ac:spMkLst>
            <pc:docMk/>
            <pc:sldMk cId="1013949532" sldId="347"/>
            <ac:spMk id="3" creationId="{8D595F34-7D66-44B2-8F46-0207B4D38BAD}"/>
          </ac:spMkLst>
        </pc:spChg>
        <pc:spChg chg="add">
          <ac:chgData name="" userId="70d4d3bd3066309e" providerId="LiveId" clId="{2F359533-A830-4DAB-90A3-389CA1523686}" dt="2022-04-22T03:29:38.120" v="4764"/>
          <ac:spMkLst>
            <pc:docMk/>
            <pc:sldMk cId="1013949532" sldId="347"/>
            <ac:spMk id="4" creationId="{3DD76DC2-A08E-4EB2-A347-29FB9EB4E202}"/>
          </ac:spMkLst>
        </pc:spChg>
        <pc:spChg chg="add mod">
          <ac:chgData name="" userId="70d4d3bd3066309e" providerId="LiveId" clId="{2F359533-A830-4DAB-90A3-389CA1523686}" dt="2022-04-22T04:04:53.253" v="5885" actId="1076"/>
          <ac:spMkLst>
            <pc:docMk/>
            <pc:sldMk cId="1013949532" sldId="347"/>
            <ac:spMk id="7" creationId="{378A5BB3-BA5C-4C18-B730-42DD5713B270}"/>
          </ac:spMkLst>
        </pc:spChg>
        <pc:spChg chg="add mod">
          <ac:chgData name="" userId="70d4d3bd3066309e" providerId="LiveId" clId="{2F359533-A830-4DAB-90A3-389CA1523686}" dt="2022-04-22T04:04:51.922" v="5884" actId="1076"/>
          <ac:spMkLst>
            <pc:docMk/>
            <pc:sldMk cId="1013949532" sldId="347"/>
            <ac:spMk id="8" creationId="{9664CA1C-9D84-43B0-857F-9D34B75E451D}"/>
          </ac:spMkLst>
        </pc:spChg>
        <pc:spChg chg="add mod">
          <ac:chgData name="" userId="70d4d3bd3066309e" providerId="LiveId" clId="{2F359533-A830-4DAB-90A3-389CA1523686}" dt="2022-04-22T04:06:14.615" v="5904" actId="1076"/>
          <ac:spMkLst>
            <pc:docMk/>
            <pc:sldMk cId="1013949532" sldId="347"/>
            <ac:spMk id="18" creationId="{B332DF3D-C673-4D09-80F8-4ADB909BA61D}"/>
          </ac:spMkLst>
        </pc:spChg>
        <pc:spChg chg="add mod">
          <ac:chgData name="" userId="70d4d3bd3066309e" providerId="LiveId" clId="{2F359533-A830-4DAB-90A3-389CA1523686}" dt="2022-04-22T04:06:14.615" v="5904" actId="1076"/>
          <ac:spMkLst>
            <pc:docMk/>
            <pc:sldMk cId="1013949532" sldId="347"/>
            <ac:spMk id="19" creationId="{098C61B4-16AF-495D-A75C-B4E54AFB9626}"/>
          </ac:spMkLst>
        </pc:spChg>
        <pc:spChg chg="add mod">
          <ac:chgData name="" userId="70d4d3bd3066309e" providerId="LiveId" clId="{2F359533-A830-4DAB-90A3-389CA1523686}" dt="2022-04-22T04:07:13.615" v="5962" actId="1076"/>
          <ac:spMkLst>
            <pc:docMk/>
            <pc:sldMk cId="1013949532" sldId="347"/>
            <ac:spMk id="20" creationId="{9ECC5777-8267-4E37-9482-A0737324A0AC}"/>
          </ac:spMkLst>
        </pc:spChg>
        <pc:spChg chg="add mod">
          <ac:chgData name="" userId="70d4d3bd3066309e" providerId="LiveId" clId="{2F359533-A830-4DAB-90A3-389CA1523686}" dt="2022-04-22T04:07:39.096" v="5995" actId="1076"/>
          <ac:spMkLst>
            <pc:docMk/>
            <pc:sldMk cId="1013949532" sldId="347"/>
            <ac:spMk id="21" creationId="{386B5A6E-0EA8-45BC-8D6B-96A8E444D5F3}"/>
          </ac:spMkLst>
        </pc:spChg>
        <pc:picChg chg="add mod">
          <ac:chgData name="" userId="70d4d3bd3066309e" providerId="LiveId" clId="{2F359533-A830-4DAB-90A3-389CA1523686}" dt="2022-04-22T04:06:42.283" v="5950" actId="1076"/>
          <ac:picMkLst>
            <pc:docMk/>
            <pc:sldMk cId="1013949532" sldId="347"/>
            <ac:picMk id="5" creationId="{4C4259D9-F0E2-4FAD-BC4E-DB522C0A67EC}"/>
          </ac:picMkLst>
        </pc:picChg>
        <pc:picChg chg="add mod">
          <ac:chgData name="" userId="70d4d3bd3066309e" providerId="LiveId" clId="{2F359533-A830-4DAB-90A3-389CA1523686}" dt="2022-04-22T03:30:59.714" v="4871" actId="1076"/>
          <ac:picMkLst>
            <pc:docMk/>
            <pc:sldMk cId="1013949532" sldId="347"/>
            <ac:picMk id="6" creationId="{BE370358-0130-4F9A-B6C0-3B4B07AFAFEF}"/>
          </ac:picMkLst>
        </pc:picChg>
        <pc:picChg chg="add mod">
          <ac:chgData name="" userId="70d4d3bd3066309e" providerId="LiveId" clId="{2F359533-A830-4DAB-90A3-389CA1523686}" dt="2022-04-22T04:05:10.101" v="5888" actId="1076"/>
          <ac:picMkLst>
            <pc:docMk/>
            <pc:sldMk cId="1013949532" sldId="347"/>
            <ac:picMk id="9" creationId="{04D0A02B-A58A-478A-9C9D-BB62F5EA331F}"/>
          </ac:picMkLst>
        </pc:picChg>
        <pc:picChg chg="add mod">
          <ac:chgData name="" userId="70d4d3bd3066309e" providerId="LiveId" clId="{2F359533-A830-4DAB-90A3-389CA1523686}" dt="2022-04-22T04:05:14.835" v="5890" actId="1076"/>
          <ac:picMkLst>
            <pc:docMk/>
            <pc:sldMk cId="1013949532" sldId="347"/>
            <ac:picMk id="10" creationId="{B668D89A-B138-4D5E-9C9A-CC782A2D17BF}"/>
          </ac:picMkLst>
        </pc:picChg>
        <pc:picChg chg="add mod">
          <ac:chgData name="" userId="70d4d3bd3066309e" providerId="LiveId" clId="{2F359533-A830-4DAB-90A3-389CA1523686}" dt="2022-04-22T04:05:30.307" v="5892" actId="1076"/>
          <ac:picMkLst>
            <pc:docMk/>
            <pc:sldMk cId="1013949532" sldId="347"/>
            <ac:picMk id="11" creationId="{EF546333-2D95-48A5-931B-911ACB2C8B1E}"/>
          </ac:picMkLst>
        </pc:picChg>
        <pc:cxnChg chg="add mod">
          <ac:chgData name="" userId="70d4d3bd3066309e" providerId="LiveId" clId="{2F359533-A830-4DAB-90A3-389CA1523686}" dt="2022-04-22T04:05:42.022" v="5895" actId="208"/>
          <ac:cxnSpMkLst>
            <pc:docMk/>
            <pc:sldMk cId="1013949532" sldId="347"/>
            <ac:cxnSpMk id="13" creationId="{04F5808D-AA24-481B-AE3E-58CF2A3225D3}"/>
          </ac:cxnSpMkLst>
        </pc:cxnChg>
        <pc:cxnChg chg="add mod">
          <ac:chgData name="" userId="70d4d3bd3066309e" providerId="LiveId" clId="{2F359533-A830-4DAB-90A3-389CA1523686}" dt="2022-04-22T04:05:45.719" v="5897" actId="1076"/>
          <ac:cxnSpMkLst>
            <pc:docMk/>
            <pc:sldMk cId="1013949532" sldId="347"/>
            <ac:cxnSpMk id="14" creationId="{DADB9B1A-7ECD-4D8A-9AE9-3AF3FDB3A8EF}"/>
          </ac:cxnSpMkLst>
        </pc:cxnChg>
        <pc:cxnChg chg="add mod">
          <ac:chgData name="" userId="70d4d3bd3066309e" providerId="LiveId" clId="{2F359533-A830-4DAB-90A3-389CA1523686}" dt="2022-04-22T04:06:02.162" v="5900" actId="1582"/>
          <ac:cxnSpMkLst>
            <pc:docMk/>
            <pc:sldMk cId="1013949532" sldId="347"/>
            <ac:cxnSpMk id="16" creationId="{8C307AC0-EADC-4857-8D9C-C8994F7BDD68}"/>
          </ac:cxnSpMkLst>
        </pc:cxnChg>
        <pc:cxnChg chg="add mod">
          <ac:chgData name="" userId="70d4d3bd3066309e" providerId="LiveId" clId="{2F359533-A830-4DAB-90A3-389CA1523686}" dt="2022-04-22T04:07:41.019" v="5996" actId="1076"/>
          <ac:cxnSpMkLst>
            <pc:docMk/>
            <pc:sldMk cId="1013949532" sldId="347"/>
            <ac:cxnSpMk id="17" creationId="{24E2A375-D76D-4DAA-9962-8E31DDF1B7CA}"/>
          </ac:cxnSpMkLst>
        </pc:cxnChg>
      </pc:sldChg>
      <pc:sldChg chg="addSp delSp modSp add">
        <pc:chgData name="" userId="70d4d3bd3066309e" providerId="LiveId" clId="{2F359533-A830-4DAB-90A3-389CA1523686}" dt="2022-04-22T04:21:27.117" v="6100" actId="20577"/>
        <pc:sldMkLst>
          <pc:docMk/>
          <pc:sldMk cId="1769000921" sldId="348"/>
        </pc:sldMkLst>
        <pc:spChg chg="del">
          <ac:chgData name="" userId="70d4d3bd3066309e" providerId="LiveId" clId="{2F359533-A830-4DAB-90A3-389CA1523686}" dt="2022-04-22T04:14:09.692" v="6006" actId="478"/>
          <ac:spMkLst>
            <pc:docMk/>
            <pc:sldMk cId="1769000921" sldId="348"/>
            <ac:spMk id="2" creationId="{0B311303-B65C-4194-9670-3D9D7A029D57}"/>
          </ac:spMkLst>
        </pc:spChg>
        <pc:spChg chg="del">
          <ac:chgData name="" userId="70d4d3bd3066309e" providerId="LiveId" clId="{2F359533-A830-4DAB-90A3-389CA1523686}" dt="2022-04-22T04:14:10.607" v="6007" actId="478"/>
          <ac:spMkLst>
            <pc:docMk/>
            <pc:sldMk cId="1769000921" sldId="348"/>
            <ac:spMk id="3" creationId="{EC58C070-95C7-4B0E-BA09-3E579B83B690}"/>
          </ac:spMkLst>
        </pc:spChg>
        <pc:spChg chg="add">
          <ac:chgData name="" userId="70d4d3bd3066309e" providerId="LiveId" clId="{2F359533-A830-4DAB-90A3-389CA1523686}" dt="2022-04-22T04:13:28.880" v="6004"/>
          <ac:spMkLst>
            <pc:docMk/>
            <pc:sldMk cId="1769000921" sldId="348"/>
            <ac:spMk id="4" creationId="{4C887F27-A96B-44A7-A77E-CAD44FBAAC02}"/>
          </ac:spMkLst>
        </pc:spChg>
        <pc:spChg chg="add mod">
          <ac:chgData name="" userId="70d4d3bd3066309e" providerId="LiveId" clId="{2F359533-A830-4DAB-90A3-389CA1523686}" dt="2022-04-22T04:14:14.264" v="6016" actId="20577"/>
          <ac:spMkLst>
            <pc:docMk/>
            <pc:sldMk cId="1769000921" sldId="348"/>
            <ac:spMk id="5" creationId="{C763A021-813C-45DB-AA8C-390959B6C837}"/>
          </ac:spMkLst>
        </pc:spChg>
        <pc:spChg chg="add mod">
          <ac:chgData name="" userId="70d4d3bd3066309e" providerId="LiveId" clId="{2F359533-A830-4DAB-90A3-389CA1523686}" dt="2022-04-22T04:21:27.117" v="6100" actId="20577"/>
          <ac:spMkLst>
            <pc:docMk/>
            <pc:sldMk cId="1769000921" sldId="348"/>
            <ac:spMk id="6" creationId="{FA465BF7-7A9C-4D87-832A-3FAD54EDC700}"/>
          </ac:spMkLst>
        </pc:spChg>
      </pc:sldChg>
      <pc:sldChg chg="modSp add ord">
        <pc:chgData name="" userId="70d4d3bd3066309e" providerId="LiveId" clId="{2F359533-A830-4DAB-90A3-389CA1523686}" dt="2022-04-22T04:13:25.662" v="6003"/>
        <pc:sldMkLst>
          <pc:docMk/>
          <pc:sldMk cId="369584333" sldId="358"/>
        </pc:sldMkLst>
        <pc:spChg chg="mod">
          <ac:chgData name="" userId="70d4d3bd3066309e" providerId="LiveId" clId="{2F359533-A830-4DAB-90A3-389CA1523686}" dt="2022-04-22T04:13:23.614" v="6002" actId="1076"/>
          <ac:spMkLst>
            <pc:docMk/>
            <pc:sldMk cId="369584333" sldId="358"/>
            <ac:spMk id="4" creationId="{C78AF8FD-944B-49A2-B87D-AAA42D91E6CC}"/>
          </ac:spMkLst>
        </pc:spChg>
      </pc:sldChg>
      <pc:sldChg chg="modSp add">
        <pc:chgData name="" userId="70d4d3bd3066309e" providerId="LiveId" clId="{2F359533-A830-4DAB-90A3-389CA1523686}" dt="2022-04-22T04:23:52.871" v="6123" actId="207"/>
        <pc:sldMkLst>
          <pc:docMk/>
          <pc:sldMk cId="2789514803" sldId="359"/>
        </pc:sldMkLst>
        <pc:spChg chg="mod">
          <ac:chgData name="" userId="70d4d3bd3066309e" providerId="LiveId" clId="{2F359533-A830-4DAB-90A3-389CA1523686}" dt="2022-04-22T04:23:52.871" v="6123" actId="207"/>
          <ac:spMkLst>
            <pc:docMk/>
            <pc:sldMk cId="2789514803" sldId="359"/>
            <ac:spMk id="6" creationId="{FA465BF7-7A9C-4D87-832A-3FAD54EDC700}"/>
          </ac:spMkLst>
        </pc:spChg>
      </pc:sldChg>
    </pc:docChg>
  </pc:docChgLst>
  <pc:docChgLst>
    <pc:chgData userId="70d4d3bd3066309e" providerId="LiveId" clId="{E0CE0B94-0FDE-4E95-9405-3A3D5A274E00}"/>
    <pc:docChg chg="undo custSel modSld">
      <pc:chgData name="" userId="70d4d3bd3066309e" providerId="LiveId" clId="{E0CE0B94-0FDE-4E95-9405-3A3D5A274E00}" dt="2022-04-25T14:30:55.463" v="4180" actId="20577"/>
      <pc:docMkLst>
        <pc:docMk/>
      </pc:docMkLst>
      <pc:sldChg chg="modNotesTx">
        <pc:chgData name="" userId="70d4d3bd3066309e" providerId="LiveId" clId="{E0CE0B94-0FDE-4E95-9405-3A3D5A274E00}" dt="2022-04-25T13:04:03.056" v="1145" actId="20577"/>
        <pc:sldMkLst>
          <pc:docMk/>
          <pc:sldMk cId="2814303309" sldId="274"/>
        </pc:sldMkLst>
      </pc:sldChg>
      <pc:sldChg chg="modNotesTx">
        <pc:chgData name="" userId="70d4d3bd3066309e" providerId="LiveId" clId="{E0CE0B94-0FDE-4E95-9405-3A3D5A274E00}" dt="2022-04-25T13:41:15.730" v="1384" actId="20577"/>
        <pc:sldMkLst>
          <pc:docMk/>
          <pc:sldMk cId="1403826397" sldId="287"/>
        </pc:sldMkLst>
      </pc:sldChg>
      <pc:sldChg chg="modSp">
        <pc:chgData name="" userId="70d4d3bd3066309e" providerId="LiveId" clId="{E0CE0B94-0FDE-4E95-9405-3A3D5A274E00}" dt="2022-04-25T13:37:13.881" v="1281" actId="20577"/>
        <pc:sldMkLst>
          <pc:docMk/>
          <pc:sldMk cId="1113290973" sldId="290"/>
        </pc:sldMkLst>
        <pc:spChg chg="mod">
          <ac:chgData name="" userId="70d4d3bd3066309e" providerId="LiveId" clId="{E0CE0B94-0FDE-4E95-9405-3A3D5A274E00}" dt="2022-04-25T13:37:03.936" v="1261" actId="20577"/>
          <ac:spMkLst>
            <pc:docMk/>
            <pc:sldMk cId="1113290973" sldId="290"/>
            <ac:spMk id="13" creationId="{ED1B089E-9FE8-45A9-AF57-72CF7C8FD65E}"/>
          </ac:spMkLst>
        </pc:spChg>
        <pc:spChg chg="mod">
          <ac:chgData name="" userId="70d4d3bd3066309e" providerId="LiveId" clId="{E0CE0B94-0FDE-4E95-9405-3A3D5A274E00}" dt="2022-04-25T13:37:08.635" v="1271" actId="20577"/>
          <ac:spMkLst>
            <pc:docMk/>
            <pc:sldMk cId="1113290973" sldId="290"/>
            <ac:spMk id="14" creationId="{0CA6EBF2-53A8-448B-8352-4E383B0CBA9D}"/>
          </ac:spMkLst>
        </pc:spChg>
        <pc:spChg chg="mod">
          <ac:chgData name="" userId="70d4d3bd3066309e" providerId="LiveId" clId="{E0CE0B94-0FDE-4E95-9405-3A3D5A274E00}" dt="2022-04-25T13:37:13.881" v="1281" actId="20577"/>
          <ac:spMkLst>
            <pc:docMk/>
            <pc:sldMk cId="1113290973" sldId="290"/>
            <ac:spMk id="15" creationId="{93C546CC-6A74-4A4D-AC06-D6D3D661BF01}"/>
          </ac:spMkLst>
        </pc:spChg>
      </pc:sldChg>
      <pc:sldChg chg="modNotesTx">
        <pc:chgData name="" userId="70d4d3bd3066309e" providerId="LiveId" clId="{E0CE0B94-0FDE-4E95-9405-3A3D5A274E00}" dt="2022-04-25T13:39:01.886" v="1357" actId="20577"/>
        <pc:sldMkLst>
          <pc:docMk/>
          <pc:sldMk cId="1760895435" sldId="292"/>
        </pc:sldMkLst>
      </pc:sldChg>
      <pc:sldChg chg="modNotesTx">
        <pc:chgData name="" userId="70d4d3bd3066309e" providerId="LiveId" clId="{E0CE0B94-0FDE-4E95-9405-3A3D5A274E00}" dt="2022-04-25T13:38:38.731" v="1305" actId="20577"/>
        <pc:sldMkLst>
          <pc:docMk/>
          <pc:sldMk cId="232623484" sldId="296"/>
        </pc:sldMkLst>
      </pc:sldChg>
      <pc:sldChg chg="modNotesTx">
        <pc:chgData name="" userId="70d4d3bd3066309e" providerId="LiveId" clId="{E0CE0B94-0FDE-4E95-9405-3A3D5A274E00}" dt="2022-04-25T13:05:41.127" v="1255" actId="20577"/>
        <pc:sldMkLst>
          <pc:docMk/>
          <pc:sldMk cId="2465095320" sldId="302"/>
        </pc:sldMkLst>
      </pc:sldChg>
      <pc:sldChg chg="modSp modNotesTx">
        <pc:chgData name="" userId="70d4d3bd3066309e" providerId="LiveId" clId="{E0CE0B94-0FDE-4E95-9405-3A3D5A274E00}" dt="2022-04-25T13:50:12.278" v="1735" actId="1036"/>
        <pc:sldMkLst>
          <pc:docMk/>
          <pc:sldMk cId="3498800965" sldId="304"/>
        </pc:sldMkLst>
        <pc:spChg chg="mod">
          <ac:chgData name="" userId="70d4d3bd3066309e" providerId="LiveId" clId="{E0CE0B94-0FDE-4E95-9405-3A3D5A274E00}" dt="2022-04-25T13:50:12.278" v="1735" actId="1036"/>
          <ac:spMkLst>
            <pc:docMk/>
            <pc:sldMk cId="3498800965" sldId="304"/>
            <ac:spMk id="2" creationId="{1241E20D-B47E-4D43-B42C-FFAE52298D55}"/>
          </ac:spMkLst>
        </pc:spChg>
        <pc:spChg chg="mod">
          <ac:chgData name="" userId="70d4d3bd3066309e" providerId="LiveId" clId="{E0CE0B94-0FDE-4E95-9405-3A3D5A274E00}" dt="2022-04-25T13:50:12.278" v="1735" actId="1036"/>
          <ac:spMkLst>
            <pc:docMk/>
            <pc:sldMk cId="3498800965" sldId="304"/>
            <ac:spMk id="10" creationId="{E48A4562-9724-4840-BD1F-B05C475BDA6C}"/>
          </ac:spMkLst>
        </pc:spChg>
        <pc:spChg chg="mod">
          <ac:chgData name="" userId="70d4d3bd3066309e" providerId="LiveId" clId="{E0CE0B94-0FDE-4E95-9405-3A3D5A274E00}" dt="2022-04-25T13:50:12.278" v="1735" actId="1036"/>
          <ac:spMkLst>
            <pc:docMk/>
            <pc:sldMk cId="3498800965" sldId="304"/>
            <ac:spMk id="12" creationId="{60EFBFC3-3AA7-4271-A702-192A91A6B048}"/>
          </ac:spMkLst>
        </pc:spChg>
        <pc:spChg chg="mod">
          <ac:chgData name="" userId="70d4d3bd3066309e" providerId="LiveId" clId="{E0CE0B94-0FDE-4E95-9405-3A3D5A274E00}" dt="2022-04-25T13:50:12.278" v="1735" actId="1036"/>
          <ac:spMkLst>
            <pc:docMk/>
            <pc:sldMk cId="3498800965" sldId="304"/>
            <ac:spMk id="13" creationId="{811E2303-FB3D-474E-A1AC-8DA9B274060F}"/>
          </ac:spMkLst>
        </pc:spChg>
        <pc:spChg chg="mod">
          <ac:chgData name="" userId="70d4d3bd3066309e" providerId="LiveId" clId="{E0CE0B94-0FDE-4E95-9405-3A3D5A274E00}" dt="2022-04-25T13:50:12.278" v="1735" actId="1036"/>
          <ac:spMkLst>
            <pc:docMk/>
            <pc:sldMk cId="3498800965" sldId="304"/>
            <ac:spMk id="14" creationId="{9090D432-815F-4B61-A3FD-94F477754DF2}"/>
          </ac:spMkLst>
        </pc:spChg>
        <pc:spChg chg="mod">
          <ac:chgData name="" userId="70d4d3bd3066309e" providerId="LiveId" clId="{E0CE0B94-0FDE-4E95-9405-3A3D5A274E00}" dt="2022-04-25T13:50:12.278" v="1735" actId="1036"/>
          <ac:spMkLst>
            <pc:docMk/>
            <pc:sldMk cId="3498800965" sldId="304"/>
            <ac:spMk id="33" creationId="{4FB569C2-503A-4F8A-8423-CBAA4BD183AC}"/>
          </ac:spMkLst>
        </pc:spChg>
        <pc:picChg chg="mod">
          <ac:chgData name="" userId="70d4d3bd3066309e" providerId="LiveId" clId="{E0CE0B94-0FDE-4E95-9405-3A3D5A274E00}" dt="2022-04-25T13:50:12.278" v="1735" actId="1036"/>
          <ac:picMkLst>
            <pc:docMk/>
            <pc:sldMk cId="3498800965" sldId="304"/>
            <ac:picMk id="5" creationId="{AB35B031-7808-4F0B-BE37-98499AB479E7}"/>
          </ac:picMkLst>
        </pc:picChg>
        <pc:cxnChg chg="mod">
          <ac:chgData name="" userId="70d4d3bd3066309e" providerId="LiveId" clId="{E0CE0B94-0FDE-4E95-9405-3A3D5A274E00}" dt="2022-04-25T13:50:12.278" v="1735" actId="1036"/>
          <ac:cxnSpMkLst>
            <pc:docMk/>
            <pc:sldMk cId="3498800965" sldId="304"/>
            <ac:cxnSpMk id="8" creationId="{BC28A6F1-B7E6-401F-86D3-FCE53B1F3F3F}"/>
          </ac:cxnSpMkLst>
        </pc:cxnChg>
        <pc:cxnChg chg="mod">
          <ac:chgData name="" userId="70d4d3bd3066309e" providerId="LiveId" clId="{E0CE0B94-0FDE-4E95-9405-3A3D5A274E00}" dt="2022-04-25T13:50:12.278" v="1735" actId="1036"/>
          <ac:cxnSpMkLst>
            <pc:docMk/>
            <pc:sldMk cId="3498800965" sldId="304"/>
            <ac:cxnSpMk id="9" creationId="{4430DFD5-E08A-45A8-BFF8-D8B99C052CE2}"/>
          </ac:cxnSpMkLst>
        </pc:cxnChg>
        <pc:cxnChg chg="mod">
          <ac:chgData name="" userId="70d4d3bd3066309e" providerId="LiveId" clId="{E0CE0B94-0FDE-4E95-9405-3A3D5A274E00}" dt="2022-04-25T13:50:12.278" v="1735" actId="1036"/>
          <ac:cxnSpMkLst>
            <pc:docMk/>
            <pc:sldMk cId="3498800965" sldId="304"/>
            <ac:cxnSpMk id="11" creationId="{AA861055-687A-4492-816E-98830BDA6C08}"/>
          </ac:cxnSpMkLst>
        </pc:cxnChg>
        <pc:cxnChg chg="mod">
          <ac:chgData name="" userId="70d4d3bd3066309e" providerId="LiveId" clId="{E0CE0B94-0FDE-4E95-9405-3A3D5A274E00}" dt="2022-04-25T13:50:12.278" v="1735" actId="1036"/>
          <ac:cxnSpMkLst>
            <pc:docMk/>
            <pc:sldMk cId="3498800965" sldId="304"/>
            <ac:cxnSpMk id="17" creationId="{24152986-3A09-417B-A9DB-5395EDE97774}"/>
          </ac:cxnSpMkLst>
        </pc:cxnChg>
        <pc:cxnChg chg="mod">
          <ac:chgData name="" userId="70d4d3bd3066309e" providerId="LiveId" clId="{E0CE0B94-0FDE-4E95-9405-3A3D5A274E00}" dt="2022-04-25T13:50:12.278" v="1735" actId="1036"/>
          <ac:cxnSpMkLst>
            <pc:docMk/>
            <pc:sldMk cId="3498800965" sldId="304"/>
            <ac:cxnSpMk id="20" creationId="{13E0F8DF-82A9-46B0-B3C6-61061937E469}"/>
          </ac:cxnSpMkLst>
        </pc:cxnChg>
        <pc:cxnChg chg="mod">
          <ac:chgData name="" userId="70d4d3bd3066309e" providerId="LiveId" clId="{E0CE0B94-0FDE-4E95-9405-3A3D5A274E00}" dt="2022-04-25T13:50:12.278" v="1735" actId="1036"/>
          <ac:cxnSpMkLst>
            <pc:docMk/>
            <pc:sldMk cId="3498800965" sldId="304"/>
            <ac:cxnSpMk id="24" creationId="{C92E6A78-B665-40B5-A235-0D5B306458C1}"/>
          </ac:cxnSpMkLst>
        </pc:cxnChg>
        <pc:cxnChg chg="mod">
          <ac:chgData name="" userId="70d4d3bd3066309e" providerId="LiveId" clId="{E0CE0B94-0FDE-4E95-9405-3A3D5A274E00}" dt="2022-04-25T13:50:12.278" v="1735" actId="1036"/>
          <ac:cxnSpMkLst>
            <pc:docMk/>
            <pc:sldMk cId="3498800965" sldId="304"/>
            <ac:cxnSpMk id="25" creationId="{6C763452-EA8A-4445-A9FB-5E6F19DA091B}"/>
          </ac:cxnSpMkLst>
        </pc:cxnChg>
        <pc:cxnChg chg="mod">
          <ac:chgData name="" userId="70d4d3bd3066309e" providerId="LiveId" clId="{E0CE0B94-0FDE-4E95-9405-3A3D5A274E00}" dt="2022-04-25T13:50:12.278" v="1735" actId="1036"/>
          <ac:cxnSpMkLst>
            <pc:docMk/>
            <pc:sldMk cId="3498800965" sldId="304"/>
            <ac:cxnSpMk id="28" creationId="{A5CBA624-112A-40BC-93D8-1CAA9D96AE3F}"/>
          </ac:cxnSpMkLst>
        </pc:cxnChg>
        <pc:cxnChg chg="mod">
          <ac:chgData name="" userId="70d4d3bd3066309e" providerId="LiveId" clId="{E0CE0B94-0FDE-4E95-9405-3A3D5A274E00}" dt="2022-04-25T13:50:12.278" v="1735" actId="1036"/>
          <ac:cxnSpMkLst>
            <pc:docMk/>
            <pc:sldMk cId="3498800965" sldId="304"/>
            <ac:cxnSpMk id="31" creationId="{86726BAD-C584-402E-9EDD-3682B9BDD364}"/>
          </ac:cxnSpMkLst>
        </pc:cxnChg>
      </pc:sldChg>
      <pc:sldChg chg="modSp">
        <pc:chgData name="" userId="70d4d3bd3066309e" providerId="LiveId" clId="{E0CE0B94-0FDE-4E95-9405-3A3D5A274E00}" dt="2022-04-25T13:52:11.153" v="1928" actId="20577"/>
        <pc:sldMkLst>
          <pc:docMk/>
          <pc:sldMk cId="1882965144" sldId="306"/>
        </pc:sldMkLst>
        <pc:spChg chg="mod">
          <ac:chgData name="" userId="70d4d3bd3066309e" providerId="LiveId" clId="{E0CE0B94-0FDE-4E95-9405-3A3D5A274E00}" dt="2022-04-25T13:52:11.153" v="1928" actId="20577"/>
          <ac:spMkLst>
            <pc:docMk/>
            <pc:sldMk cId="1882965144" sldId="306"/>
            <ac:spMk id="6" creationId="{6282D740-0B54-4F70-9CD2-4E0E98EAF20C}"/>
          </ac:spMkLst>
        </pc:spChg>
      </pc:sldChg>
      <pc:sldChg chg="modNotesTx">
        <pc:chgData name="" userId="70d4d3bd3066309e" providerId="LiveId" clId="{E0CE0B94-0FDE-4E95-9405-3A3D5A274E00}" dt="2022-04-25T13:53:02.622" v="1930" actId="20577"/>
        <pc:sldMkLst>
          <pc:docMk/>
          <pc:sldMk cId="2260600890" sldId="307"/>
        </pc:sldMkLst>
      </pc:sldChg>
      <pc:sldChg chg="modNotesTx">
        <pc:chgData name="" userId="70d4d3bd3066309e" providerId="LiveId" clId="{E0CE0B94-0FDE-4E95-9405-3A3D5A274E00}" dt="2022-04-25T13:54:39.169" v="2133" actId="20577"/>
        <pc:sldMkLst>
          <pc:docMk/>
          <pc:sldMk cId="738225433" sldId="308"/>
        </pc:sldMkLst>
      </pc:sldChg>
      <pc:sldChg chg="modNotesTx">
        <pc:chgData name="" userId="70d4d3bd3066309e" providerId="LiveId" clId="{E0CE0B94-0FDE-4E95-9405-3A3D5A274E00}" dt="2022-04-25T13:56:04.867" v="2440" actId="20577"/>
        <pc:sldMkLst>
          <pc:docMk/>
          <pc:sldMk cId="4205405379" sldId="309"/>
        </pc:sldMkLst>
      </pc:sldChg>
      <pc:sldChg chg="modNotesTx">
        <pc:chgData name="" userId="70d4d3bd3066309e" providerId="LiveId" clId="{E0CE0B94-0FDE-4E95-9405-3A3D5A274E00}" dt="2022-04-25T14:00:26.957" v="2798" actId="20577"/>
        <pc:sldMkLst>
          <pc:docMk/>
          <pc:sldMk cId="3417904793" sldId="311"/>
        </pc:sldMkLst>
      </pc:sldChg>
      <pc:sldChg chg="modNotesTx">
        <pc:chgData name="" userId="70d4d3bd3066309e" providerId="LiveId" clId="{E0CE0B94-0FDE-4E95-9405-3A3D5A274E00}" dt="2022-04-25T14:01:24.171" v="3008" actId="20577"/>
        <pc:sldMkLst>
          <pc:docMk/>
          <pc:sldMk cId="720451466" sldId="312"/>
        </pc:sldMkLst>
      </pc:sldChg>
      <pc:sldChg chg="modNotesTx">
        <pc:chgData name="" userId="70d4d3bd3066309e" providerId="LiveId" clId="{E0CE0B94-0FDE-4E95-9405-3A3D5A274E00}" dt="2022-04-25T14:06:05.145" v="3198" actId="20577"/>
        <pc:sldMkLst>
          <pc:docMk/>
          <pc:sldMk cId="1637704055" sldId="313"/>
        </pc:sldMkLst>
      </pc:sldChg>
      <pc:sldChg chg="modNotesTx">
        <pc:chgData name="" userId="70d4d3bd3066309e" providerId="LiveId" clId="{E0CE0B94-0FDE-4E95-9405-3A3D5A274E00}" dt="2022-04-25T14:09:11.220" v="3395" actId="20577"/>
        <pc:sldMkLst>
          <pc:docMk/>
          <pc:sldMk cId="2086139040" sldId="314"/>
        </pc:sldMkLst>
      </pc:sldChg>
      <pc:sldChg chg="addSp delSp modSp modNotesTx">
        <pc:chgData name="" userId="70d4d3bd3066309e" providerId="LiveId" clId="{E0CE0B94-0FDE-4E95-9405-3A3D5A274E00}" dt="2022-04-25T13:50:37.539" v="1796" actId="20577"/>
        <pc:sldMkLst>
          <pc:docMk/>
          <pc:sldMk cId="2782940290" sldId="315"/>
        </pc:sldMkLst>
        <pc:spChg chg="add mod">
          <ac:chgData name="" userId="70d4d3bd3066309e" providerId="LiveId" clId="{E0CE0B94-0FDE-4E95-9405-3A3D5A274E00}" dt="2022-04-25T13:50:04.657" v="1726" actId="1076"/>
          <ac:spMkLst>
            <pc:docMk/>
            <pc:sldMk cId="2782940290" sldId="315"/>
            <ac:spMk id="15" creationId="{313E3F4B-2327-4F26-98DB-DFDDCF3B00C5}"/>
          </ac:spMkLst>
        </pc:spChg>
        <pc:spChg chg="add mod">
          <ac:chgData name="" userId="70d4d3bd3066309e" providerId="LiveId" clId="{E0CE0B94-0FDE-4E95-9405-3A3D5A274E00}" dt="2022-04-25T13:50:04.657" v="1726" actId="1076"/>
          <ac:spMkLst>
            <pc:docMk/>
            <pc:sldMk cId="2782940290" sldId="315"/>
            <ac:spMk id="16" creationId="{1FCF8FF8-F42D-4C4F-BDA7-F8590C8BA332}"/>
          </ac:spMkLst>
        </pc:spChg>
        <pc:spChg chg="add mod">
          <ac:chgData name="" userId="70d4d3bd3066309e" providerId="LiveId" clId="{E0CE0B94-0FDE-4E95-9405-3A3D5A274E00}" dt="2022-04-25T13:50:04.657" v="1726" actId="1076"/>
          <ac:spMkLst>
            <pc:docMk/>
            <pc:sldMk cId="2782940290" sldId="315"/>
            <ac:spMk id="17" creationId="{3CB3337B-2E8D-4B67-9025-563000FB8FD5}"/>
          </ac:spMkLst>
        </pc:spChg>
        <pc:spChg chg="add mod">
          <ac:chgData name="" userId="70d4d3bd3066309e" providerId="LiveId" clId="{E0CE0B94-0FDE-4E95-9405-3A3D5A274E00}" dt="2022-04-25T13:50:04.657" v="1726" actId="1076"/>
          <ac:spMkLst>
            <pc:docMk/>
            <pc:sldMk cId="2782940290" sldId="315"/>
            <ac:spMk id="18" creationId="{B019AD49-9912-4DE7-8635-C54EEDFC2EBC}"/>
          </ac:spMkLst>
        </pc:spChg>
        <pc:spChg chg="add mod">
          <ac:chgData name="" userId="70d4d3bd3066309e" providerId="LiveId" clId="{E0CE0B94-0FDE-4E95-9405-3A3D5A274E00}" dt="2022-04-25T13:50:04.657" v="1726" actId="1076"/>
          <ac:spMkLst>
            <pc:docMk/>
            <pc:sldMk cId="2782940290" sldId="315"/>
            <ac:spMk id="19" creationId="{69084C0A-5B4C-4666-A87F-0ADDC5FBE6E3}"/>
          </ac:spMkLst>
        </pc:spChg>
        <pc:spChg chg="add mod">
          <ac:chgData name="" userId="70d4d3bd3066309e" providerId="LiveId" clId="{E0CE0B94-0FDE-4E95-9405-3A3D5A274E00}" dt="2022-04-25T13:50:04.657" v="1726" actId="1076"/>
          <ac:spMkLst>
            <pc:docMk/>
            <pc:sldMk cId="2782940290" sldId="315"/>
            <ac:spMk id="26" creationId="{075C5773-F82C-49D2-8313-E90A0BE09835}"/>
          </ac:spMkLst>
        </pc:spChg>
        <pc:picChg chg="del">
          <ac:chgData name="" userId="70d4d3bd3066309e" providerId="LiveId" clId="{E0CE0B94-0FDE-4E95-9405-3A3D5A274E00}" dt="2022-04-25T13:49:56.876" v="1721" actId="478"/>
          <ac:picMkLst>
            <pc:docMk/>
            <pc:sldMk cId="2782940290" sldId="315"/>
            <ac:picMk id="5" creationId="{AB35B031-7808-4F0B-BE37-98499AB479E7}"/>
          </ac:picMkLst>
        </pc:picChg>
        <pc:picChg chg="add mod">
          <ac:chgData name="" userId="70d4d3bd3066309e" providerId="LiveId" clId="{E0CE0B94-0FDE-4E95-9405-3A3D5A274E00}" dt="2022-04-25T13:50:04.657" v="1726" actId="1076"/>
          <ac:picMkLst>
            <pc:docMk/>
            <pc:sldMk cId="2782940290" sldId="315"/>
            <ac:picMk id="10" creationId="{A046C954-9502-4682-B738-18D8BF1BE3F1}"/>
          </ac:picMkLst>
        </pc:picChg>
        <pc:cxnChg chg="del">
          <ac:chgData name="" userId="70d4d3bd3066309e" providerId="LiveId" clId="{E0CE0B94-0FDE-4E95-9405-3A3D5A274E00}" dt="2022-04-25T13:49:58.376" v="1723" actId="478"/>
          <ac:cxnSpMkLst>
            <pc:docMk/>
            <pc:sldMk cId="2782940290" sldId="315"/>
            <ac:cxnSpMk id="8" creationId="{BC28A6F1-B7E6-401F-86D3-FCE53B1F3F3F}"/>
          </ac:cxnSpMkLst>
        </pc:cxnChg>
        <pc:cxnChg chg="del">
          <ac:chgData name="" userId="70d4d3bd3066309e" providerId="LiveId" clId="{E0CE0B94-0FDE-4E95-9405-3A3D5A274E00}" dt="2022-04-25T13:49:57.614" v="1722" actId="478"/>
          <ac:cxnSpMkLst>
            <pc:docMk/>
            <pc:sldMk cId="2782940290" sldId="315"/>
            <ac:cxnSpMk id="9" creationId="{4430DFD5-E08A-45A8-BFF8-D8B99C052CE2}"/>
          </ac:cxnSpMkLst>
        </pc:cxnChg>
        <pc:cxnChg chg="del">
          <ac:chgData name="" userId="70d4d3bd3066309e" providerId="LiveId" clId="{E0CE0B94-0FDE-4E95-9405-3A3D5A274E00}" dt="2022-04-25T13:49:59.338" v="1724" actId="478"/>
          <ac:cxnSpMkLst>
            <pc:docMk/>
            <pc:sldMk cId="2782940290" sldId="315"/>
            <ac:cxnSpMk id="11" creationId="{AA861055-687A-4492-816E-98830BDA6C08}"/>
          </ac:cxnSpMkLst>
        </pc:cxnChg>
        <pc:cxnChg chg="add mod">
          <ac:chgData name="" userId="70d4d3bd3066309e" providerId="LiveId" clId="{E0CE0B94-0FDE-4E95-9405-3A3D5A274E00}" dt="2022-04-25T13:50:04.657" v="1726" actId="1076"/>
          <ac:cxnSpMkLst>
            <pc:docMk/>
            <pc:sldMk cId="2782940290" sldId="315"/>
            <ac:cxnSpMk id="12" creationId="{E221F975-2E04-4B96-B33C-7E386D146293}"/>
          </ac:cxnSpMkLst>
        </pc:cxnChg>
        <pc:cxnChg chg="add mod">
          <ac:chgData name="" userId="70d4d3bd3066309e" providerId="LiveId" clId="{E0CE0B94-0FDE-4E95-9405-3A3D5A274E00}" dt="2022-04-25T13:50:04.657" v="1726" actId="1076"/>
          <ac:cxnSpMkLst>
            <pc:docMk/>
            <pc:sldMk cId="2782940290" sldId="315"/>
            <ac:cxnSpMk id="13" creationId="{5FECACE6-3650-42E2-95D7-9475C22120B1}"/>
          </ac:cxnSpMkLst>
        </pc:cxnChg>
        <pc:cxnChg chg="add mod">
          <ac:chgData name="" userId="70d4d3bd3066309e" providerId="LiveId" clId="{E0CE0B94-0FDE-4E95-9405-3A3D5A274E00}" dt="2022-04-25T13:50:04.657" v="1726" actId="1076"/>
          <ac:cxnSpMkLst>
            <pc:docMk/>
            <pc:sldMk cId="2782940290" sldId="315"/>
            <ac:cxnSpMk id="14" creationId="{44136E65-90DD-4695-BA4C-5A4E2511B8CB}"/>
          </ac:cxnSpMkLst>
        </pc:cxnChg>
        <pc:cxnChg chg="add mod">
          <ac:chgData name="" userId="70d4d3bd3066309e" providerId="LiveId" clId="{E0CE0B94-0FDE-4E95-9405-3A3D5A274E00}" dt="2022-04-25T13:50:04.657" v="1726" actId="1076"/>
          <ac:cxnSpMkLst>
            <pc:docMk/>
            <pc:sldMk cId="2782940290" sldId="315"/>
            <ac:cxnSpMk id="20" creationId="{83397868-C668-470A-8A9D-79CC1FB4FFB5}"/>
          </ac:cxnSpMkLst>
        </pc:cxnChg>
        <pc:cxnChg chg="add mod">
          <ac:chgData name="" userId="70d4d3bd3066309e" providerId="LiveId" clId="{E0CE0B94-0FDE-4E95-9405-3A3D5A274E00}" dt="2022-04-25T13:50:04.657" v="1726" actId="1076"/>
          <ac:cxnSpMkLst>
            <pc:docMk/>
            <pc:sldMk cId="2782940290" sldId="315"/>
            <ac:cxnSpMk id="21" creationId="{E4168D4A-16B0-46D7-8E9C-FE89E844106A}"/>
          </ac:cxnSpMkLst>
        </pc:cxnChg>
        <pc:cxnChg chg="add mod">
          <ac:chgData name="" userId="70d4d3bd3066309e" providerId="LiveId" clId="{E0CE0B94-0FDE-4E95-9405-3A3D5A274E00}" dt="2022-04-25T13:50:04.657" v="1726" actId="1076"/>
          <ac:cxnSpMkLst>
            <pc:docMk/>
            <pc:sldMk cId="2782940290" sldId="315"/>
            <ac:cxnSpMk id="22" creationId="{D8CC8B3A-2A27-4650-8180-16F6DC1C251E}"/>
          </ac:cxnSpMkLst>
        </pc:cxnChg>
        <pc:cxnChg chg="add mod">
          <ac:chgData name="" userId="70d4d3bd3066309e" providerId="LiveId" clId="{E0CE0B94-0FDE-4E95-9405-3A3D5A274E00}" dt="2022-04-25T13:50:04.657" v="1726" actId="1076"/>
          <ac:cxnSpMkLst>
            <pc:docMk/>
            <pc:sldMk cId="2782940290" sldId="315"/>
            <ac:cxnSpMk id="23" creationId="{FC9C618E-9241-49A0-84DA-920C2A4E92F9}"/>
          </ac:cxnSpMkLst>
        </pc:cxnChg>
        <pc:cxnChg chg="add mod">
          <ac:chgData name="" userId="70d4d3bd3066309e" providerId="LiveId" clId="{E0CE0B94-0FDE-4E95-9405-3A3D5A274E00}" dt="2022-04-25T13:50:04.657" v="1726" actId="1076"/>
          <ac:cxnSpMkLst>
            <pc:docMk/>
            <pc:sldMk cId="2782940290" sldId="315"/>
            <ac:cxnSpMk id="24" creationId="{CBB5C021-A139-4414-8B08-4DA45DF49E46}"/>
          </ac:cxnSpMkLst>
        </pc:cxnChg>
        <pc:cxnChg chg="add mod">
          <ac:chgData name="" userId="70d4d3bd3066309e" providerId="LiveId" clId="{E0CE0B94-0FDE-4E95-9405-3A3D5A274E00}" dt="2022-04-25T13:50:04.657" v="1726" actId="1076"/>
          <ac:cxnSpMkLst>
            <pc:docMk/>
            <pc:sldMk cId="2782940290" sldId="315"/>
            <ac:cxnSpMk id="25" creationId="{1254EDD8-F4C2-4522-A0C2-7C7EC5871FCD}"/>
          </ac:cxnSpMkLst>
        </pc:cxnChg>
      </pc:sldChg>
      <pc:sldChg chg="modNotesTx">
        <pc:chgData name="" userId="70d4d3bd3066309e" providerId="LiveId" clId="{E0CE0B94-0FDE-4E95-9405-3A3D5A274E00}" dt="2022-04-25T13:51:15.906" v="1916" actId="20577"/>
        <pc:sldMkLst>
          <pc:docMk/>
          <pc:sldMk cId="881302495" sldId="316"/>
        </pc:sldMkLst>
      </pc:sldChg>
      <pc:sldChg chg="modNotesTx">
        <pc:chgData name="" userId="70d4d3bd3066309e" providerId="LiveId" clId="{E0CE0B94-0FDE-4E95-9405-3A3D5A274E00}" dt="2022-04-25T14:17:53.490" v="3733" actId="20577"/>
        <pc:sldMkLst>
          <pc:docMk/>
          <pc:sldMk cId="781203875" sldId="339"/>
        </pc:sldMkLst>
      </pc:sldChg>
      <pc:sldChg chg="modNotesTx">
        <pc:chgData name="" userId="70d4d3bd3066309e" providerId="LiveId" clId="{E0CE0B94-0FDE-4E95-9405-3A3D5A274E00}" dt="2022-04-25T14:19:14.765" v="3775" actId="20577"/>
        <pc:sldMkLst>
          <pc:docMk/>
          <pc:sldMk cId="944941928" sldId="341"/>
        </pc:sldMkLst>
      </pc:sldChg>
      <pc:sldChg chg="modNotesTx">
        <pc:chgData name="" userId="70d4d3bd3066309e" providerId="LiveId" clId="{E0CE0B94-0FDE-4E95-9405-3A3D5A274E00}" dt="2022-04-25T14:19:58.649" v="3796" actId="20577"/>
        <pc:sldMkLst>
          <pc:docMk/>
          <pc:sldMk cId="3888987797" sldId="342"/>
        </pc:sldMkLst>
      </pc:sldChg>
      <pc:sldChg chg="modNotesTx">
        <pc:chgData name="" userId="70d4d3bd3066309e" providerId="LiveId" clId="{E0CE0B94-0FDE-4E95-9405-3A3D5A274E00}" dt="2022-04-25T14:20:57.911" v="3948" actId="20577"/>
        <pc:sldMkLst>
          <pc:docMk/>
          <pc:sldMk cId="1074050181" sldId="344"/>
        </pc:sldMkLst>
      </pc:sldChg>
      <pc:sldChg chg="modNotesTx">
        <pc:chgData name="" userId="70d4d3bd3066309e" providerId="LiveId" clId="{E0CE0B94-0FDE-4E95-9405-3A3D5A274E00}" dt="2022-04-25T14:22:19.996" v="4010" actId="20577"/>
        <pc:sldMkLst>
          <pc:docMk/>
          <pc:sldMk cId="1583257337" sldId="345"/>
        </pc:sldMkLst>
      </pc:sldChg>
      <pc:sldChg chg="modNotesTx">
        <pc:chgData name="" userId="70d4d3bd3066309e" providerId="LiveId" clId="{E0CE0B94-0FDE-4E95-9405-3A3D5A274E00}" dt="2022-04-25T14:27:59.294" v="4045" actId="20577"/>
        <pc:sldMkLst>
          <pc:docMk/>
          <pc:sldMk cId="4286619439" sldId="346"/>
        </pc:sldMkLst>
      </pc:sldChg>
      <pc:sldChg chg="modNotesTx">
        <pc:chgData name="" userId="70d4d3bd3066309e" providerId="LiveId" clId="{E0CE0B94-0FDE-4E95-9405-3A3D5A274E00}" dt="2022-04-25T14:30:55.463" v="4180" actId="20577"/>
        <pc:sldMkLst>
          <pc:docMk/>
          <pc:sldMk cId="1013949532" sldId="347"/>
        </pc:sldMkLst>
      </pc:sldChg>
      <pc:sldChg chg="modNotesTx">
        <pc:chgData name="" userId="70d4d3bd3066309e" providerId="LiveId" clId="{E0CE0B94-0FDE-4E95-9405-3A3D5A274E00}" dt="2022-04-25T12:59:54.075" v="776" actId="20577"/>
        <pc:sldMkLst>
          <pc:docMk/>
          <pc:sldMk cId="1769000921" sldId="348"/>
        </pc:sldMkLst>
      </pc:sldChg>
      <pc:sldChg chg="modNotesTx">
        <pc:chgData name="" userId="70d4d3bd3066309e" providerId="LiveId" clId="{E0CE0B94-0FDE-4E95-9405-3A3D5A274E00}" dt="2022-04-25T13:01:35.473" v="1116" actId="20577"/>
        <pc:sldMkLst>
          <pc:docMk/>
          <pc:sldMk cId="2789514803" sldId="35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000E4-7233-4B95-B114-6F9CE0C77D9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zh-TW" altLang="en-US"/>
        </a:p>
      </dgm:t>
    </dgm:pt>
    <dgm:pt modelId="{99627A3B-3981-4282-A600-D9F97707E4A9}">
      <dgm:prSet phldrT="[文字]" custT="1"/>
      <dgm:spPr>
        <a:solidFill>
          <a:srgbClr val="7030A0"/>
        </a:solidFill>
        <a:ln>
          <a:solidFill>
            <a:srgbClr val="7030A0"/>
          </a:solidFill>
        </a:ln>
      </dgm:spPr>
      <dgm:t>
        <a:bodyPr/>
        <a:lstStyle/>
        <a:p>
          <a:r>
            <a:rPr lang="en-US" altLang="zh-TW" sz="2500" dirty="0">
              <a:latin typeface="Bahnschrift" panose="020B0502040204020203" pitchFamily="34" charset="0"/>
            </a:rPr>
            <a:t>2</a:t>
          </a:r>
          <a:endParaRPr lang="zh-TW" altLang="en-US" sz="2500" dirty="0">
            <a:latin typeface="Bahnschrift" panose="020B0502040204020203" pitchFamily="34" charset="0"/>
          </a:endParaRPr>
        </a:p>
      </dgm:t>
    </dgm:pt>
    <dgm:pt modelId="{AE0F75EE-D870-41B8-B003-8A17D5CE7927}" type="parTrans" cxnId="{8D12AD05-01B5-4FC9-B712-A8A331CB2A04}">
      <dgm:prSet/>
      <dgm:spPr/>
      <dgm:t>
        <a:bodyPr/>
        <a:lstStyle/>
        <a:p>
          <a:endParaRPr lang="zh-TW" altLang="en-US" sz="2500"/>
        </a:p>
      </dgm:t>
    </dgm:pt>
    <dgm:pt modelId="{F2B31F2E-4749-4200-BBDA-4AA60E8AB800}" type="sibTrans" cxnId="{8D12AD05-01B5-4FC9-B712-A8A331CB2A04}">
      <dgm:prSet/>
      <dgm:spPr/>
      <dgm:t>
        <a:bodyPr/>
        <a:lstStyle/>
        <a:p>
          <a:endParaRPr lang="zh-TW" altLang="en-US" sz="2500"/>
        </a:p>
      </dgm:t>
    </dgm:pt>
    <dgm:pt modelId="{127168D1-B8EA-4DDE-8EEB-9FA7A69F5F99}">
      <dgm:prSet phldrT="[文字]" custT="1"/>
      <dgm:spPr>
        <a:ln w="28575">
          <a:solidFill>
            <a:srgbClr val="7030A0"/>
          </a:solidFill>
        </a:ln>
      </dgm:spPr>
      <dgm:t>
        <a:bodyPr/>
        <a:lstStyle/>
        <a:p>
          <a:r>
            <a:rPr lang="en-US" altLang="zh-TW" sz="2500" dirty="0"/>
            <a:t>Introduction</a:t>
          </a:r>
          <a:endParaRPr lang="zh-TW" altLang="en-US" sz="2500" dirty="0"/>
        </a:p>
      </dgm:t>
    </dgm:pt>
    <dgm:pt modelId="{D79060F1-4E3A-469E-AE02-E38A3D9C7D3D}" type="parTrans" cxnId="{ADC44CA0-37C3-4348-AD45-3496FD07C527}">
      <dgm:prSet/>
      <dgm:spPr/>
      <dgm:t>
        <a:bodyPr/>
        <a:lstStyle/>
        <a:p>
          <a:endParaRPr lang="zh-TW" altLang="en-US" sz="2500"/>
        </a:p>
      </dgm:t>
    </dgm:pt>
    <dgm:pt modelId="{36DB2E57-8E5F-48C1-9FB6-9ECB4F38C9B5}" type="sibTrans" cxnId="{ADC44CA0-37C3-4348-AD45-3496FD07C527}">
      <dgm:prSet/>
      <dgm:spPr/>
      <dgm:t>
        <a:bodyPr/>
        <a:lstStyle/>
        <a:p>
          <a:endParaRPr lang="zh-TW" altLang="en-US" sz="2500"/>
        </a:p>
      </dgm:t>
    </dgm:pt>
    <dgm:pt modelId="{8A33A95C-2751-48E2-B8C6-0756AD3978B6}">
      <dgm:prSet phldrT="[文字]" custT="1"/>
      <dgm:spPr/>
      <dgm:t>
        <a:bodyPr/>
        <a:lstStyle/>
        <a:p>
          <a:r>
            <a:rPr lang="en-US" altLang="zh-TW" sz="2500" dirty="0">
              <a:latin typeface="Bahnschrift" panose="020B0502040204020203" pitchFamily="34" charset="0"/>
            </a:rPr>
            <a:t>3</a:t>
          </a:r>
          <a:endParaRPr lang="zh-TW" altLang="en-US" sz="2500" dirty="0">
            <a:latin typeface="Bahnschrift" panose="020B0502040204020203" pitchFamily="34" charset="0"/>
          </a:endParaRPr>
        </a:p>
      </dgm:t>
    </dgm:pt>
    <dgm:pt modelId="{0C01FD35-AD5D-4634-81F2-7C6DC1FA2880}" type="parTrans" cxnId="{2FEEE6EB-6EE2-4EFA-AE02-DE22586C9D4A}">
      <dgm:prSet/>
      <dgm:spPr/>
      <dgm:t>
        <a:bodyPr/>
        <a:lstStyle/>
        <a:p>
          <a:endParaRPr lang="zh-TW" altLang="en-US" sz="2500"/>
        </a:p>
      </dgm:t>
    </dgm:pt>
    <dgm:pt modelId="{8748CDD1-45D1-498F-AF22-F6B2C61A6F34}" type="sibTrans" cxnId="{2FEEE6EB-6EE2-4EFA-AE02-DE22586C9D4A}">
      <dgm:prSet/>
      <dgm:spPr/>
      <dgm:t>
        <a:bodyPr/>
        <a:lstStyle/>
        <a:p>
          <a:endParaRPr lang="zh-TW" altLang="en-US" sz="2500"/>
        </a:p>
      </dgm:t>
    </dgm:pt>
    <dgm:pt modelId="{26E40BA0-9048-4EF0-BD51-1234DA647993}">
      <dgm:prSet phldrT="[文字]" custT="1"/>
      <dgm:spPr>
        <a:solidFill>
          <a:srgbClr val="92D050"/>
        </a:solidFill>
        <a:ln>
          <a:solidFill>
            <a:srgbClr val="92D050"/>
          </a:solidFill>
        </a:ln>
      </dgm:spPr>
      <dgm:t>
        <a:bodyPr/>
        <a:lstStyle/>
        <a:p>
          <a:r>
            <a:rPr lang="en-US" altLang="zh-TW" sz="2500" dirty="0">
              <a:latin typeface="Bahnschrift" panose="020B0502040204020203" pitchFamily="34" charset="0"/>
            </a:rPr>
            <a:t>4</a:t>
          </a:r>
          <a:endParaRPr lang="zh-TW" altLang="en-US" sz="2500" dirty="0">
            <a:latin typeface="Bahnschrift" panose="020B0502040204020203" pitchFamily="34" charset="0"/>
          </a:endParaRPr>
        </a:p>
      </dgm:t>
    </dgm:pt>
    <dgm:pt modelId="{BD6E4A2C-5BF8-4FA4-AD63-15EB1C396CC8}" type="parTrans" cxnId="{28506D9F-9168-42D9-BEC3-57D1629E9511}">
      <dgm:prSet/>
      <dgm:spPr/>
      <dgm:t>
        <a:bodyPr/>
        <a:lstStyle/>
        <a:p>
          <a:endParaRPr lang="zh-TW" altLang="en-US" sz="2500"/>
        </a:p>
      </dgm:t>
    </dgm:pt>
    <dgm:pt modelId="{B886DD4D-3CD5-44C8-8EA7-97ED4B37F634}" type="sibTrans" cxnId="{28506D9F-9168-42D9-BEC3-57D1629E9511}">
      <dgm:prSet/>
      <dgm:spPr/>
      <dgm:t>
        <a:bodyPr/>
        <a:lstStyle/>
        <a:p>
          <a:endParaRPr lang="zh-TW" altLang="en-US" sz="2500"/>
        </a:p>
      </dgm:t>
    </dgm:pt>
    <dgm:pt modelId="{7E1152EC-CBDF-4867-B218-D0F5B874B233}">
      <dgm:prSet phldrT="[文字]" custT="1"/>
      <dgm:spPr>
        <a:ln w="28575">
          <a:solidFill>
            <a:srgbClr val="92D050"/>
          </a:solidFill>
        </a:ln>
      </dgm:spPr>
      <dgm:t>
        <a:bodyPr/>
        <a:lstStyle/>
        <a:p>
          <a:r>
            <a:rPr lang="en-US" altLang="zh-TW" sz="2500" dirty="0"/>
            <a:t>Composites results for RI events</a:t>
          </a:r>
          <a:endParaRPr lang="zh-TW" altLang="en-US" sz="2500" dirty="0"/>
        </a:p>
      </dgm:t>
    </dgm:pt>
    <dgm:pt modelId="{E00BFB23-24FB-44EF-8E48-5FAEFE343E8B}" type="parTrans" cxnId="{82F940D7-E13A-4873-AF68-E21D290E0B9F}">
      <dgm:prSet/>
      <dgm:spPr/>
      <dgm:t>
        <a:bodyPr/>
        <a:lstStyle/>
        <a:p>
          <a:endParaRPr lang="zh-TW" altLang="en-US" sz="2500"/>
        </a:p>
      </dgm:t>
    </dgm:pt>
    <dgm:pt modelId="{1972D054-0308-47B7-BFAC-4AC0DA9B3ED8}" type="sibTrans" cxnId="{82F940D7-E13A-4873-AF68-E21D290E0B9F}">
      <dgm:prSet/>
      <dgm:spPr/>
      <dgm:t>
        <a:bodyPr/>
        <a:lstStyle/>
        <a:p>
          <a:endParaRPr lang="zh-TW" altLang="en-US" sz="2500"/>
        </a:p>
      </dgm:t>
    </dgm:pt>
    <dgm:pt modelId="{43934DB5-485F-4BFC-AE6D-4734CBAF49B9}">
      <dgm:prSet phldrT="[文字]" custT="1"/>
      <dgm:spPr>
        <a:solidFill>
          <a:srgbClr val="FF0000"/>
        </a:solidFill>
        <a:ln>
          <a:solidFill>
            <a:srgbClr val="FFC000"/>
          </a:solidFill>
        </a:ln>
      </dgm:spPr>
      <dgm:t>
        <a:bodyPr/>
        <a:lstStyle/>
        <a:p>
          <a:r>
            <a:rPr lang="en-US" altLang="zh-TW" sz="2500" dirty="0">
              <a:latin typeface="Bahnschrift" panose="020B0502040204020203" pitchFamily="34" charset="0"/>
            </a:rPr>
            <a:t>5</a:t>
          </a:r>
          <a:endParaRPr lang="zh-TW" altLang="en-US" sz="2500" dirty="0">
            <a:latin typeface="Bahnschrift" panose="020B0502040204020203" pitchFamily="34" charset="0"/>
          </a:endParaRPr>
        </a:p>
      </dgm:t>
    </dgm:pt>
    <dgm:pt modelId="{D938426C-8269-4631-B28C-5155B5581DA6}" type="parTrans" cxnId="{6AA9E231-4FE5-4621-AB9C-262BEB5F71F8}">
      <dgm:prSet/>
      <dgm:spPr/>
      <dgm:t>
        <a:bodyPr/>
        <a:lstStyle/>
        <a:p>
          <a:endParaRPr lang="zh-TW" altLang="en-US" sz="2500"/>
        </a:p>
      </dgm:t>
    </dgm:pt>
    <dgm:pt modelId="{CDAB7F75-5DE8-4915-A393-A8504E841236}" type="sibTrans" cxnId="{6AA9E231-4FE5-4621-AB9C-262BEB5F71F8}">
      <dgm:prSet/>
      <dgm:spPr/>
      <dgm:t>
        <a:bodyPr/>
        <a:lstStyle/>
        <a:p>
          <a:endParaRPr lang="zh-TW" altLang="en-US" sz="2500"/>
        </a:p>
      </dgm:t>
    </dgm:pt>
    <dgm:pt modelId="{7B984D10-5D28-4845-BD3A-1E9432F959C3}">
      <dgm:prSet phldrT="[文字]" custT="1"/>
      <dgm:spPr>
        <a:ln w="28575">
          <a:solidFill>
            <a:srgbClr val="FF0000"/>
          </a:solidFill>
        </a:ln>
      </dgm:spPr>
      <dgm:t>
        <a:bodyPr/>
        <a:lstStyle/>
        <a:p>
          <a:r>
            <a:rPr lang="en-US" altLang="zh-TW" sz="2500" dirty="0"/>
            <a:t>Comparison among different intensity change cases</a:t>
          </a:r>
          <a:endParaRPr lang="zh-TW" altLang="en-US" sz="2500" dirty="0"/>
        </a:p>
      </dgm:t>
    </dgm:pt>
    <dgm:pt modelId="{F8B5C1C8-8F50-494E-B4EA-73DB837686FA}" type="parTrans" cxnId="{83C38966-A96B-49DE-9EFF-E9A0497F2C9C}">
      <dgm:prSet/>
      <dgm:spPr/>
      <dgm:t>
        <a:bodyPr/>
        <a:lstStyle/>
        <a:p>
          <a:endParaRPr lang="zh-TW" altLang="en-US" sz="2500"/>
        </a:p>
      </dgm:t>
    </dgm:pt>
    <dgm:pt modelId="{971C6565-650F-4094-A5D9-626A54E9FD9A}" type="sibTrans" cxnId="{83C38966-A96B-49DE-9EFF-E9A0497F2C9C}">
      <dgm:prSet/>
      <dgm:spPr/>
      <dgm:t>
        <a:bodyPr/>
        <a:lstStyle/>
        <a:p>
          <a:endParaRPr lang="zh-TW" altLang="en-US" sz="2500"/>
        </a:p>
      </dgm:t>
    </dgm:pt>
    <dgm:pt modelId="{D2A58FAF-086B-460C-8C57-49077B2A1440}">
      <dgm:prSet phldrT="[文字]" custT="1"/>
      <dgm:spPr>
        <a:solidFill>
          <a:srgbClr val="00B0F0"/>
        </a:solidFill>
        <a:ln>
          <a:solidFill>
            <a:srgbClr val="00B0F0"/>
          </a:solidFill>
        </a:ln>
      </dgm:spPr>
      <dgm:t>
        <a:bodyPr/>
        <a:lstStyle/>
        <a:p>
          <a:r>
            <a:rPr lang="en-US" altLang="zh-TW" sz="2500" dirty="0">
              <a:latin typeface="Bahnschrift" panose="020B0502040204020203" pitchFamily="34" charset="0"/>
            </a:rPr>
            <a:t>1</a:t>
          </a:r>
          <a:endParaRPr lang="zh-TW" altLang="en-US" sz="2500" dirty="0">
            <a:latin typeface="Bahnschrift" panose="020B0502040204020203" pitchFamily="34" charset="0"/>
          </a:endParaRPr>
        </a:p>
      </dgm:t>
    </dgm:pt>
    <dgm:pt modelId="{911B289E-9336-4870-86DC-41EBC89AE013}" type="sibTrans" cxnId="{C9F076F7-28E4-48EC-AB98-893B7D66F63B}">
      <dgm:prSet/>
      <dgm:spPr/>
      <dgm:t>
        <a:bodyPr/>
        <a:lstStyle/>
        <a:p>
          <a:endParaRPr lang="zh-TW" altLang="en-US" sz="2500"/>
        </a:p>
      </dgm:t>
    </dgm:pt>
    <dgm:pt modelId="{69278D15-4F18-485C-9BAF-F6D2D61C6057}" type="parTrans" cxnId="{C9F076F7-28E4-48EC-AB98-893B7D66F63B}">
      <dgm:prSet/>
      <dgm:spPr/>
      <dgm:t>
        <a:bodyPr/>
        <a:lstStyle/>
        <a:p>
          <a:endParaRPr lang="zh-TW" altLang="en-US" sz="2500"/>
        </a:p>
      </dgm:t>
    </dgm:pt>
    <dgm:pt modelId="{E5E2DFB7-0412-4ED3-802B-AA111BEB625C}">
      <dgm:prSet phldrT="[文字]" custT="1"/>
      <dgm:spPr>
        <a:ln w="28575">
          <a:solidFill>
            <a:srgbClr val="00B0F0"/>
          </a:solidFill>
        </a:ln>
      </dgm:spPr>
      <dgm:t>
        <a:bodyPr/>
        <a:lstStyle/>
        <a:p>
          <a:r>
            <a:rPr lang="en-US" altLang="zh-TW" sz="2500" dirty="0"/>
            <a:t>Abstract</a:t>
          </a:r>
          <a:endParaRPr lang="zh-TW" altLang="en-US" sz="2500" dirty="0"/>
        </a:p>
      </dgm:t>
    </dgm:pt>
    <dgm:pt modelId="{016DD3D8-4D93-4099-BA6D-A5FEFF2620A6}" type="sibTrans" cxnId="{59AE44C3-47F2-4457-9E00-C070D2C8A782}">
      <dgm:prSet/>
      <dgm:spPr/>
      <dgm:t>
        <a:bodyPr/>
        <a:lstStyle/>
        <a:p>
          <a:endParaRPr lang="zh-TW" altLang="en-US" sz="2500"/>
        </a:p>
      </dgm:t>
    </dgm:pt>
    <dgm:pt modelId="{7CCD8B72-391C-45BD-8F55-BE196AB1F001}" type="parTrans" cxnId="{59AE44C3-47F2-4457-9E00-C070D2C8A782}">
      <dgm:prSet/>
      <dgm:spPr/>
      <dgm:t>
        <a:bodyPr/>
        <a:lstStyle/>
        <a:p>
          <a:endParaRPr lang="zh-TW" altLang="en-US" sz="2500"/>
        </a:p>
      </dgm:t>
    </dgm:pt>
    <dgm:pt modelId="{6A383164-AADE-4844-AB63-46ECE739D003}">
      <dgm:prSet phldrT="[文字]" custT="1"/>
      <dgm:spPr>
        <a:ln w="28575">
          <a:solidFill>
            <a:schemeClr val="accent4"/>
          </a:solidFill>
        </a:ln>
      </dgm:spPr>
      <dgm:t>
        <a:bodyPr/>
        <a:lstStyle/>
        <a:p>
          <a:r>
            <a:rPr lang="en-US" altLang="zh-TW" sz="2500" dirty="0"/>
            <a:t>Data and Methods</a:t>
          </a:r>
          <a:endParaRPr lang="zh-TW" altLang="en-US" sz="2500" dirty="0"/>
        </a:p>
      </dgm:t>
    </dgm:pt>
    <dgm:pt modelId="{EBBCC259-687B-4CB8-A18C-A0776F18C5FC}" type="sibTrans" cxnId="{99DF2628-FB58-4A27-97AC-E5C6C8C412C0}">
      <dgm:prSet/>
      <dgm:spPr/>
      <dgm:t>
        <a:bodyPr/>
        <a:lstStyle/>
        <a:p>
          <a:endParaRPr lang="zh-TW" altLang="en-US" sz="2500"/>
        </a:p>
      </dgm:t>
    </dgm:pt>
    <dgm:pt modelId="{9F25891C-DF3B-47A2-A62D-4B70358F8781}" type="parTrans" cxnId="{99DF2628-FB58-4A27-97AC-E5C6C8C412C0}">
      <dgm:prSet/>
      <dgm:spPr/>
      <dgm:t>
        <a:bodyPr/>
        <a:lstStyle/>
        <a:p>
          <a:endParaRPr lang="zh-TW" altLang="en-US" sz="2500"/>
        </a:p>
      </dgm:t>
    </dgm:pt>
    <dgm:pt modelId="{E14725D6-47DA-4A3A-9CB1-CC8A8CAA77AE}">
      <dgm:prSet custT="1"/>
      <dgm:spPr/>
      <dgm:t>
        <a:bodyPr/>
        <a:lstStyle/>
        <a:p>
          <a:r>
            <a:rPr lang="en-US" altLang="zh-TW" sz="2500" dirty="0"/>
            <a:t>6</a:t>
          </a:r>
          <a:endParaRPr lang="zh-TW" altLang="en-US" sz="2500" dirty="0"/>
        </a:p>
      </dgm:t>
    </dgm:pt>
    <dgm:pt modelId="{A6C483A9-A061-48B2-926F-20C715A6D32D}" type="parTrans" cxnId="{BE144C2B-C0CC-4E09-A70A-81C43498EFF6}">
      <dgm:prSet/>
      <dgm:spPr/>
      <dgm:t>
        <a:bodyPr/>
        <a:lstStyle/>
        <a:p>
          <a:endParaRPr lang="zh-TW" altLang="en-US"/>
        </a:p>
      </dgm:t>
    </dgm:pt>
    <dgm:pt modelId="{8184D613-6432-48B3-AC1A-28E23B5F2820}" type="sibTrans" cxnId="{BE144C2B-C0CC-4E09-A70A-81C43498EFF6}">
      <dgm:prSet/>
      <dgm:spPr/>
      <dgm:t>
        <a:bodyPr/>
        <a:lstStyle/>
        <a:p>
          <a:endParaRPr lang="zh-TW" altLang="en-US"/>
        </a:p>
      </dgm:t>
    </dgm:pt>
    <dgm:pt modelId="{3C198621-0E9B-47AC-9D5C-FFFE0A73957B}">
      <dgm:prSet custT="1"/>
      <dgm:spPr/>
      <dgm:t>
        <a:bodyPr/>
        <a:lstStyle/>
        <a:p>
          <a:r>
            <a:rPr lang="en-US" altLang="zh-TW" sz="2500" dirty="0"/>
            <a:t>Summary</a:t>
          </a:r>
          <a:endParaRPr lang="zh-TW" altLang="en-US" sz="2500" dirty="0"/>
        </a:p>
      </dgm:t>
    </dgm:pt>
    <dgm:pt modelId="{03615A2E-BE84-4FD7-8D76-DB4B0D49CE39}" type="parTrans" cxnId="{AF0AB7C7-B00E-4DF2-B821-8DC601EF9346}">
      <dgm:prSet/>
      <dgm:spPr/>
      <dgm:t>
        <a:bodyPr/>
        <a:lstStyle/>
        <a:p>
          <a:endParaRPr lang="zh-TW" altLang="en-US"/>
        </a:p>
      </dgm:t>
    </dgm:pt>
    <dgm:pt modelId="{5DD26CC2-C1D3-4A58-AD39-F8EE02F00732}" type="sibTrans" cxnId="{AF0AB7C7-B00E-4DF2-B821-8DC601EF9346}">
      <dgm:prSet/>
      <dgm:spPr/>
      <dgm:t>
        <a:bodyPr/>
        <a:lstStyle/>
        <a:p>
          <a:endParaRPr lang="zh-TW" altLang="en-US"/>
        </a:p>
      </dgm:t>
    </dgm:pt>
    <dgm:pt modelId="{669D5AD0-51F7-48F8-8DCC-99E0843BC57B}" type="pres">
      <dgm:prSet presAssocID="{BFE000E4-7233-4B95-B114-6F9CE0C77D9A}" presName="linearFlow" presStyleCnt="0">
        <dgm:presLayoutVars>
          <dgm:dir/>
          <dgm:animLvl val="lvl"/>
          <dgm:resizeHandles val="exact"/>
        </dgm:presLayoutVars>
      </dgm:prSet>
      <dgm:spPr/>
    </dgm:pt>
    <dgm:pt modelId="{8DE23E67-DE60-4EC5-9070-C74A420A21B5}" type="pres">
      <dgm:prSet presAssocID="{D2A58FAF-086B-460C-8C57-49077B2A1440}" presName="composite" presStyleCnt="0"/>
      <dgm:spPr/>
    </dgm:pt>
    <dgm:pt modelId="{D0D0598C-019F-46A6-96B4-BDF2153F8644}" type="pres">
      <dgm:prSet presAssocID="{D2A58FAF-086B-460C-8C57-49077B2A1440}" presName="parentText" presStyleLbl="alignNode1" presStyleIdx="0" presStyleCnt="6">
        <dgm:presLayoutVars>
          <dgm:chMax val="1"/>
          <dgm:bulletEnabled val="1"/>
        </dgm:presLayoutVars>
      </dgm:prSet>
      <dgm:spPr/>
    </dgm:pt>
    <dgm:pt modelId="{1559547B-4608-444E-991F-2EFA912ECAAF}" type="pres">
      <dgm:prSet presAssocID="{D2A58FAF-086B-460C-8C57-49077B2A1440}" presName="descendantText" presStyleLbl="alignAcc1" presStyleIdx="0" presStyleCnt="6" custLinFactNeighborX="0" custLinFactNeighborY="-1053">
        <dgm:presLayoutVars>
          <dgm:bulletEnabled val="1"/>
        </dgm:presLayoutVars>
      </dgm:prSet>
      <dgm:spPr/>
    </dgm:pt>
    <dgm:pt modelId="{40951939-E957-4CBF-9DFA-59528C4E4CCB}" type="pres">
      <dgm:prSet presAssocID="{911B289E-9336-4870-86DC-41EBC89AE013}" presName="sp" presStyleCnt="0"/>
      <dgm:spPr/>
    </dgm:pt>
    <dgm:pt modelId="{98DEEBF6-EA59-4BA0-8DF5-62A640E5D1DA}" type="pres">
      <dgm:prSet presAssocID="{99627A3B-3981-4282-A600-D9F97707E4A9}" presName="composite" presStyleCnt="0"/>
      <dgm:spPr/>
    </dgm:pt>
    <dgm:pt modelId="{5131A864-D640-4237-8177-1E6431C18495}" type="pres">
      <dgm:prSet presAssocID="{99627A3B-3981-4282-A600-D9F97707E4A9}" presName="parentText" presStyleLbl="alignNode1" presStyleIdx="1" presStyleCnt="6">
        <dgm:presLayoutVars>
          <dgm:chMax val="1"/>
          <dgm:bulletEnabled val="1"/>
        </dgm:presLayoutVars>
      </dgm:prSet>
      <dgm:spPr/>
    </dgm:pt>
    <dgm:pt modelId="{F1A85C6A-A204-40F6-8E1E-A74D6FE6A1E7}" type="pres">
      <dgm:prSet presAssocID="{99627A3B-3981-4282-A600-D9F97707E4A9}" presName="descendantText" presStyleLbl="alignAcc1" presStyleIdx="1" presStyleCnt="6" custLinFactNeighborX="456">
        <dgm:presLayoutVars>
          <dgm:bulletEnabled val="1"/>
        </dgm:presLayoutVars>
      </dgm:prSet>
      <dgm:spPr/>
    </dgm:pt>
    <dgm:pt modelId="{3F30220C-BB9B-494B-ABCA-8FBE32F6CDEA}" type="pres">
      <dgm:prSet presAssocID="{F2B31F2E-4749-4200-BBDA-4AA60E8AB800}" presName="sp" presStyleCnt="0"/>
      <dgm:spPr/>
    </dgm:pt>
    <dgm:pt modelId="{61596B14-4908-4040-A3B7-5C2194351ED9}" type="pres">
      <dgm:prSet presAssocID="{8A33A95C-2751-48E2-B8C6-0756AD3978B6}" presName="composite" presStyleCnt="0"/>
      <dgm:spPr/>
    </dgm:pt>
    <dgm:pt modelId="{0C8D22DB-B327-4A73-82AC-7A01BD9BE470}" type="pres">
      <dgm:prSet presAssocID="{8A33A95C-2751-48E2-B8C6-0756AD3978B6}" presName="parentText" presStyleLbl="alignNode1" presStyleIdx="2" presStyleCnt="6">
        <dgm:presLayoutVars>
          <dgm:chMax val="1"/>
          <dgm:bulletEnabled val="1"/>
        </dgm:presLayoutVars>
      </dgm:prSet>
      <dgm:spPr/>
    </dgm:pt>
    <dgm:pt modelId="{B5E039AD-6E5F-4F54-A61B-CB41BA43F393}" type="pres">
      <dgm:prSet presAssocID="{8A33A95C-2751-48E2-B8C6-0756AD3978B6}" presName="descendantText" presStyleLbl="alignAcc1" presStyleIdx="2" presStyleCnt="6" custLinFactNeighborX="456">
        <dgm:presLayoutVars>
          <dgm:bulletEnabled val="1"/>
        </dgm:presLayoutVars>
      </dgm:prSet>
      <dgm:spPr/>
    </dgm:pt>
    <dgm:pt modelId="{F23B35DF-53B2-4EB5-9121-6F3486DE8B51}" type="pres">
      <dgm:prSet presAssocID="{8748CDD1-45D1-498F-AF22-F6B2C61A6F34}" presName="sp" presStyleCnt="0"/>
      <dgm:spPr/>
    </dgm:pt>
    <dgm:pt modelId="{EB76A14A-8AEF-45C1-A859-6CF4B023C962}" type="pres">
      <dgm:prSet presAssocID="{26E40BA0-9048-4EF0-BD51-1234DA647993}" presName="composite" presStyleCnt="0"/>
      <dgm:spPr/>
    </dgm:pt>
    <dgm:pt modelId="{41677B31-E043-4AF6-9B40-FF872307A6FE}" type="pres">
      <dgm:prSet presAssocID="{26E40BA0-9048-4EF0-BD51-1234DA647993}" presName="parentText" presStyleLbl="alignNode1" presStyleIdx="3" presStyleCnt="6">
        <dgm:presLayoutVars>
          <dgm:chMax val="1"/>
          <dgm:bulletEnabled val="1"/>
        </dgm:presLayoutVars>
      </dgm:prSet>
      <dgm:spPr/>
    </dgm:pt>
    <dgm:pt modelId="{6A30852E-E899-4722-B349-C1C3EB086AF5}" type="pres">
      <dgm:prSet presAssocID="{26E40BA0-9048-4EF0-BD51-1234DA647993}" presName="descendantText" presStyleLbl="alignAcc1" presStyleIdx="3" presStyleCnt="6" custLinFactNeighborX="456">
        <dgm:presLayoutVars>
          <dgm:bulletEnabled val="1"/>
        </dgm:presLayoutVars>
      </dgm:prSet>
      <dgm:spPr/>
    </dgm:pt>
    <dgm:pt modelId="{6667C4D0-10A9-4A74-9F60-87A804BE05EA}" type="pres">
      <dgm:prSet presAssocID="{B886DD4D-3CD5-44C8-8EA7-97ED4B37F634}" presName="sp" presStyleCnt="0"/>
      <dgm:spPr/>
    </dgm:pt>
    <dgm:pt modelId="{7400F2FA-058C-4FAC-94FE-B83C774E33BA}" type="pres">
      <dgm:prSet presAssocID="{43934DB5-485F-4BFC-AE6D-4734CBAF49B9}" presName="composite" presStyleCnt="0"/>
      <dgm:spPr/>
    </dgm:pt>
    <dgm:pt modelId="{D31E2D03-2356-4F93-970C-F9B450461529}" type="pres">
      <dgm:prSet presAssocID="{43934DB5-485F-4BFC-AE6D-4734CBAF49B9}" presName="parentText" presStyleLbl="alignNode1" presStyleIdx="4" presStyleCnt="6">
        <dgm:presLayoutVars>
          <dgm:chMax val="1"/>
          <dgm:bulletEnabled val="1"/>
        </dgm:presLayoutVars>
      </dgm:prSet>
      <dgm:spPr/>
    </dgm:pt>
    <dgm:pt modelId="{8D433E47-0A73-4391-81B6-AF72D6ED4312}" type="pres">
      <dgm:prSet presAssocID="{43934DB5-485F-4BFC-AE6D-4734CBAF49B9}" presName="descendantText" presStyleLbl="alignAcc1" presStyleIdx="4" presStyleCnt="6" custLinFactNeighborX="456">
        <dgm:presLayoutVars>
          <dgm:bulletEnabled val="1"/>
        </dgm:presLayoutVars>
      </dgm:prSet>
      <dgm:spPr/>
    </dgm:pt>
    <dgm:pt modelId="{F683FA8A-81C5-4102-9DFD-08240905EA0B}" type="pres">
      <dgm:prSet presAssocID="{CDAB7F75-5DE8-4915-A393-A8504E841236}" presName="sp" presStyleCnt="0"/>
      <dgm:spPr/>
    </dgm:pt>
    <dgm:pt modelId="{B51D05A7-493E-4BD2-A5FC-BF29DBB03AE2}" type="pres">
      <dgm:prSet presAssocID="{E14725D6-47DA-4A3A-9CB1-CC8A8CAA77AE}" presName="composite" presStyleCnt="0"/>
      <dgm:spPr/>
    </dgm:pt>
    <dgm:pt modelId="{73D63DBF-8364-47C0-81D4-32E522A96146}" type="pres">
      <dgm:prSet presAssocID="{E14725D6-47DA-4A3A-9CB1-CC8A8CAA77AE}" presName="parentText" presStyleLbl="alignNode1" presStyleIdx="5" presStyleCnt="6">
        <dgm:presLayoutVars>
          <dgm:chMax val="1"/>
          <dgm:bulletEnabled val="1"/>
        </dgm:presLayoutVars>
      </dgm:prSet>
      <dgm:spPr/>
    </dgm:pt>
    <dgm:pt modelId="{F3F57623-F335-4D48-BE0C-12A50A0929D2}" type="pres">
      <dgm:prSet presAssocID="{E14725D6-47DA-4A3A-9CB1-CC8A8CAA77AE}" presName="descendantText" presStyleLbl="alignAcc1" presStyleIdx="5" presStyleCnt="6">
        <dgm:presLayoutVars>
          <dgm:bulletEnabled val="1"/>
        </dgm:presLayoutVars>
      </dgm:prSet>
      <dgm:spPr/>
    </dgm:pt>
  </dgm:ptLst>
  <dgm:cxnLst>
    <dgm:cxn modelId="{6546F902-23D5-42A7-A559-435BD427D47F}" type="presOf" srcId="{BFE000E4-7233-4B95-B114-6F9CE0C77D9A}" destId="{669D5AD0-51F7-48F8-8DCC-99E0843BC57B}" srcOrd="0" destOrd="0" presId="urn:microsoft.com/office/officeart/2005/8/layout/chevron2"/>
    <dgm:cxn modelId="{8D12AD05-01B5-4FC9-B712-A8A331CB2A04}" srcId="{BFE000E4-7233-4B95-B114-6F9CE0C77D9A}" destId="{99627A3B-3981-4282-A600-D9F97707E4A9}" srcOrd="1" destOrd="0" parTransId="{AE0F75EE-D870-41B8-B003-8A17D5CE7927}" sibTransId="{F2B31F2E-4749-4200-BBDA-4AA60E8AB800}"/>
    <dgm:cxn modelId="{99DF2628-FB58-4A27-97AC-E5C6C8C412C0}" srcId="{8A33A95C-2751-48E2-B8C6-0756AD3978B6}" destId="{6A383164-AADE-4844-AB63-46ECE739D003}" srcOrd="0" destOrd="0" parTransId="{9F25891C-DF3B-47A2-A62D-4B70358F8781}" sibTransId="{EBBCC259-687B-4CB8-A18C-A0776F18C5FC}"/>
    <dgm:cxn modelId="{BE144C2B-C0CC-4E09-A70A-81C43498EFF6}" srcId="{BFE000E4-7233-4B95-B114-6F9CE0C77D9A}" destId="{E14725D6-47DA-4A3A-9CB1-CC8A8CAA77AE}" srcOrd="5" destOrd="0" parTransId="{A6C483A9-A061-48B2-926F-20C715A6D32D}" sibTransId="{8184D613-6432-48B3-AC1A-28E23B5F2820}"/>
    <dgm:cxn modelId="{6AA9E231-4FE5-4621-AB9C-262BEB5F71F8}" srcId="{BFE000E4-7233-4B95-B114-6F9CE0C77D9A}" destId="{43934DB5-485F-4BFC-AE6D-4734CBAF49B9}" srcOrd="4" destOrd="0" parTransId="{D938426C-8269-4631-B28C-5155B5581DA6}" sibTransId="{CDAB7F75-5DE8-4915-A393-A8504E841236}"/>
    <dgm:cxn modelId="{7ADD7D46-4036-4458-9EA8-695B75C3DEF3}" type="presOf" srcId="{3C198621-0E9B-47AC-9D5C-FFFE0A73957B}" destId="{F3F57623-F335-4D48-BE0C-12A50A0929D2}" srcOrd="0" destOrd="0" presId="urn:microsoft.com/office/officeart/2005/8/layout/chevron2"/>
    <dgm:cxn modelId="{83C38966-A96B-49DE-9EFF-E9A0497F2C9C}" srcId="{43934DB5-485F-4BFC-AE6D-4734CBAF49B9}" destId="{7B984D10-5D28-4845-BD3A-1E9432F959C3}" srcOrd="0" destOrd="0" parTransId="{F8B5C1C8-8F50-494E-B4EA-73DB837686FA}" sibTransId="{971C6565-650F-4094-A5D9-626A54E9FD9A}"/>
    <dgm:cxn modelId="{D82B9A6B-8484-4339-84F0-BF9E559C1F82}" type="presOf" srcId="{6A383164-AADE-4844-AB63-46ECE739D003}" destId="{B5E039AD-6E5F-4F54-A61B-CB41BA43F393}" srcOrd="0" destOrd="0" presId="urn:microsoft.com/office/officeart/2005/8/layout/chevron2"/>
    <dgm:cxn modelId="{68ACF84C-45A3-44AA-8375-02AE7E1591C6}" type="presOf" srcId="{43934DB5-485F-4BFC-AE6D-4734CBAF49B9}" destId="{D31E2D03-2356-4F93-970C-F9B450461529}" srcOrd="0" destOrd="0" presId="urn:microsoft.com/office/officeart/2005/8/layout/chevron2"/>
    <dgm:cxn modelId="{1ABE7F75-285D-47EE-997B-E860B95A9BD7}" type="presOf" srcId="{D2A58FAF-086B-460C-8C57-49077B2A1440}" destId="{D0D0598C-019F-46A6-96B4-BDF2153F8644}" srcOrd="0" destOrd="0" presId="urn:microsoft.com/office/officeart/2005/8/layout/chevron2"/>
    <dgm:cxn modelId="{253F5A80-12E7-4D9F-AB79-24493CBCCD02}" type="presOf" srcId="{7E1152EC-CBDF-4867-B218-D0F5B874B233}" destId="{6A30852E-E899-4722-B349-C1C3EB086AF5}" srcOrd="0" destOrd="0" presId="urn:microsoft.com/office/officeart/2005/8/layout/chevron2"/>
    <dgm:cxn modelId="{28506D9F-9168-42D9-BEC3-57D1629E9511}" srcId="{BFE000E4-7233-4B95-B114-6F9CE0C77D9A}" destId="{26E40BA0-9048-4EF0-BD51-1234DA647993}" srcOrd="3" destOrd="0" parTransId="{BD6E4A2C-5BF8-4FA4-AD63-15EB1C396CC8}" sibTransId="{B886DD4D-3CD5-44C8-8EA7-97ED4B37F634}"/>
    <dgm:cxn modelId="{ADC44CA0-37C3-4348-AD45-3496FD07C527}" srcId="{99627A3B-3981-4282-A600-D9F97707E4A9}" destId="{127168D1-B8EA-4DDE-8EEB-9FA7A69F5F99}" srcOrd="0" destOrd="0" parTransId="{D79060F1-4E3A-469E-AE02-E38A3D9C7D3D}" sibTransId="{36DB2E57-8E5F-48C1-9FB6-9ECB4F38C9B5}"/>
    <dgm:cxn modelId="{9EFB92BC-B855-4B01-BEE9-0C22D9D937AF}" type="presOf" srcId="{127168D1-B8EA-4DDE-8EEB-9FA7A69F5F99}" destId="{F1A85C6A-A204-40F6-8E1E-A74D6FE6A1E7}" srcOrd="0" destOrd="0" presId="urn:microsoft.com/office/officeart/2005/8/layout/chevron2"/>
    <dgm:cxn modelId="{59AE44C3-47F2-4457-9E00-C070D2C8A782}" srcId="{D2A58FAF-086B-460C-8C57-49077B2A1440}" destId="{E5E2DFB7-0412-4ED3-802B-AA111BEB625C}" srcOrd="0" destOrd="0" parTransId="{7CCD8B72-391C-45BD-8F55-BE196AB1F001}" sibTransId="{016DD3D8-4D93-4099-BA6D-A5FEFF2620A6}"/>
    <dgm:cxn modelId="{AF0AB7C7-B00E-4DF2-B821-8DC601EF9346}" srcId="{E14725D6-47DA-4A3A-9CB1-CC8A8CAA77AE}" destId="{3C198621-0E9B-47AC-9D5C-FFFE0A73957B}" srcOrd="0" destOrd="0" parTransId="{03615A2E-BE84-4FD7-8D76-DB4B0D49CE39}" sibTransId="{5DD26CC2-C1D3-4A58-AD39-F8EE02F00732}"/>
    <dgm:cxn modelId="{58B1DBCD-6E3F-4036-A63E-50A23C9AE25D}" type="presOf" srcId="{26E40BA0-9048-4EF0-BD51-1234DA647993}" destId="{41677B31-E043-4AF6-9B40-FF872307A6FE}" srcOrd="0" destOrd="0" presId="urn:microsoft.com/office/officeart/2005/8/layout/chevron2"/>
    <dgm:cxn modelId="{AB0A1DD4-0836-4F35-B501-A00E0233746A}" type="presOf" srcId="{7B984D10-5D28-4845-BD3A-1E9432F959C3}" destId="{8D433E47-0A73-4391-81B6-AF72D6ED4312}" srcOrd="0" destOrd="0" presId="urn:microsoft.com/office/officeart/2005/8/layout/chevron2"/>
    <dgm:cxn modelId="{82F940D7-E13A-4873-AF68-E21D290E0B9F}" srcId="{26E40BA0-9048-4EF0-BD51-1234DA647993}" destId="{7E1152EC-CBDF-4867-B218-D0F5B874B233}" srcOrd="0" destOrd="0" parTransId="{E00BFB23-24FB-44EF-8E48-5FAEFE343E8B}" sibTransId="{1972D054-0308-47B7-BFAC-4AC0DA9B3ED8}"/>
    <dgm:cxn modelId="{1F87E2E4-6032-48A8-BC0A-24947ED8C00A}" type="presOf" srcId="{E5E2DFB7-0412-4ED3-802B-AA111BEB625C}" destId="{1559547B-4608-444E-991F-2EFA912ECAAF}" srcOrd="0" destOrd="0" presId="urn:microsoft.com/office/officeart/2005/8/layout/chevron2"/>
    <dgm:cxn modelId="{2F6366E5-1C68-47E9-863F-D3CC5F898EFB}" type="presOf" srcId="{99627A3B-3981-4282-A600-D9F97707E4A9}" destId="{5131A864-D640-4237-8177-1E6431C18495}" srcOrd="0" destOrd="0" presId="urn:microsoft.com/office/officeart/2005/8/layout/chevron2"/>
    <dgm:cxn modelId="{7805C7E6-70B2-4E16-A26A-FBA4BD78AFD5}" type="presOf" srcId="{8A33A95C-2751-48E2-B8C6-0756AD3978B6}" destId="{0C8D22DB-B327-4A73-82AC-7A01BD9BE470}" srcOrd="0" destOrd="0" presId="urn:microsoft.com/office/officeart/2005/8/layout/chevron2"/>
    <dgm:cxn modelId="{2FEEE6EB-6EE2-4EFA-AE02-DE22586C9D4A}" srcId="{BFE000E4-7233-4B95-B114-6F9CE0C77D9A}" destId="{8A33A95C-2751-48E2-B8C6-0756AD3978B6}" srcOrd="2" destOrd="0" parTransId="{0C01FD35-AD5D-4634-81F2-7C6DC1FA2880}" sibTransId="{8748CDD1-45D1-498F-AF22-F6B2C61A6F34}"/>
    <dgm:cxn modelId="{1DCBD3F3-0573-48F3-B082-60751460FCD7}" type="presOf" srcId="{E14725D6-47DA-4A3A-9CB1-CC8A8CAA77AE}" destId="{73D63DBF-8364-47C0-81D4-32E522A96146}" srcOrd="0" destOrd="0" presId="urn:microsoft.com/office/officeart/2005/8/layout/chevron2"/>
    <dgm:cxn modelId="{C9F076F7-28E4-48EC-AB98-893B7D66F63B}" srcId="{BFE000E4-7233-4B95-B114-6F9CE0C77D9A}" destId="{D2A58FAF-086B-460C-8C57-49077B2A1440}" srcOrd="0" destOrd="0" parTransId="{69278D15-4F18-485C-9BAF-F6D2D61C6057}" sibTransId="{911B289E-9336-4870-86DC-41EBC89AE013}"/>
    <dgm:cxn modelId="{B716C20E-1051-48F3-A090-B4A680AAF727}" type="presParOf" srcId="{669D5AD0-51F7-48F8-8DCC-99E0843BC57B}" destId="{8DE23E67-DE60-4EC5-9070-C74A420A21B5}" srcOrd="0" destOrd="0" presId="urn:microsoft.com/office/officeart/2005/8/layout/chevron2"/>
    <dgm:cxn modelId="{589E974F-2A70-4E24-86AB-778E9C40F9E1}" type="presParOf" srcId="{8DE23E67-DE60-4EC5-9070-C74A420A21B5}" destId="{D0D0598C-019F-46A6-96B4-BDF2153F8644}" srcOrd="0" destOrd="0" presId="urn:microsoft.com/office/officeart/2005/8/layout/chevron2"/>
    <dgm:cxn modelId="{53C74872-66EB-4CC1-B771-C55B470A9A6E}" type="presParOf" srcId="{8DE23E67-DE60-4EC5-9070-C74A420A21B5}" destId="{1559547B-4608-444E-991F-2EFA912ECAAF}" srcOrd="1" destOrd="0" presId="urn:microsoft.com/office/officeart/2005/8/layout/chevron2"/>
    <dgm:cxn modelId="{14CCD926-18C3-44FF-9635-ADA250BF8B33}" type="presParOf" srcId="{669D5AD0-51F7-48F8-8DCC-99E0843BC57B}" destId="{40951939-E957-4CBF-9DFA-59528C4E4CCB}" srcOrd="1" destOrd="0" presId="urn:microsoft.com/office/officeart/2005/8/layout/chevron2"/>
    <dgm:cxn modelId="{D8F9A108-9D38-4AA6-919F-A78BD14BA6D4}" type="presParOf" srcId="{669D5AD0-51F7-48F8-8DCC-99E0843BC57B}" destId="{98DEEBF6-EA59-4BA0-8DF5-62A640E5D1DA}" srcOrd="2" destOrd="0" presId="urn:microsoft.com/office/officeart/2005/8/layout/chevron2"/>
    <dgm:cxn modelId="{5BE23545-913D-428B-9C1F-FFDADC6DECC9}" type="presParOf" srcId="{98DEEBF6-EA59-4BA0-8DF5-62A640E5D1DA}" destId="{5131A864-D640-4237-8177-1E6431C18495}" srcOrd="0" destOrd="0" presId="urn:microsoft.com/office/officeart/2005/8/layout/chevron2"/>
    <dgm:cxn modelId="{1627EAC9-81C9-4A99-8DA6-C5306C470CEA}" type="presParOf" srcId="{98DEEBF6-EA59-4BA0-8DF5-62A640E5D1DA}" destId="{F1A85C6A-A204-40F6-8E1E-A74D6FE6A1E7}" srcOrd="1" destOrd="0" presId="urn:microsoft.com/office/officeart/2005/8/layout/chevron2"/>
    <dgm:cxn modelId="{4A9DB63B-2970-43F1-AA0C-04D6394A85CC}" type="presParOf" srcId="{669D5AD0-51F7-48F8-8DCC-99E0843BC57B}" destId="{3F30220C-BB9B-494B-ABCA-8FBE32F6CDEA}" srcOrd="3" destOrd="0" presId="urn:microsoft.com/office/officeart/2005/8/layout/chevron2"/>
    <dgm:cxn modelId="{CD611F06-F837-4BDB-926F-D386E9DB1E6A}" type="presParOf" srcId="{669D5AD0-51F7-48F8-8DCC-99E0843BC57B}" destId="{61596B14-4908-4040-A3B7-5C2194351ED9}" srcOrd="4" destOrd="0" presId="urn:microsoft.com/office/officeart/2005/8/layout/chevron2"/>
    <dgm:cxn modelId="{F899F8BE-1D89-4D4B-BA91-DEC2DB11C91C}" type="presParOf" srcId="{61596B14-4908-4040-A3B7-5C2194351ED9}" destId="{0C8D22DB-B327-4A73-82AC-7A01BD9BE470}" srcOrd="0" destOrd="0" presId="urn:microsoft.com/office/officeart/2005/8/layout/chevron2"/>
    <dgm:cxn modelId="{93354DD2-A2B8-42AC-B467-4AA95FB35A71}" type="presParOf" srcId="{61596B14-4908-4040-A3B7-5C2194351ED9}" destId="{B5E039AD-6E5F-4F54-A61B-CB41BA43F393}" srcOrd="1" destOrd="0" presId="urn:microsoft.com/office/officeart/2005/8/layout/chevron2"/>
    <dgm:cxn modelId="{3D20B3B6-8922-4BAD-BD0A-8A6D9DF850D2}" type="presParOf" srcId="{669D5AD0-51F7-48F8-8DCC-99E0843BC57B}" destId="{F23B35DF-53B2-4EB5-9121-6F3486DE8B51}" srcOrd="5" destOrd="0" presId="urn:microsoft.com/office/officeart/2005/8/layout/chevron2"/>
    <dgm:cxn modelId="{E4A8CA50-2CA1-45A1-8E74-A45EAC88CFB6}" type="presParOf" srcId="{669D5AD0-51F7-48F8-8DCC-99E0843BC57B}" destId="{EB76A14A-8AEF-45C1-A859-6CF4B023C962}" srcOrd="6" destOrd="0" presId="urn:microsoft.com/office/officeart/2005/8/layout/chevron2"/>
    <dgm:cxn modelId="{FB68B2AD-B5C1-4C14-BF3B-678F068D5A7F}" type="presParOf" srcId="{EB76A14A-8AEF-45C1-A859-6CF4B023C962}" destId="{41677B31-E043-4AF6-9B40-FF872307A6FE}" srcOrd="0" destOrd="0" presId="urn:microsoft.com/office/officeart/2005/8/layout/chevron2"/>
    <dgm:cxn modelId="{DB36DE21-9CC5-4648-929F-FE18CB693FBB}" type="presParOf" srcId="{EB76A14A-8AEF-45C1-A859-6CF4B023C962}" destId="{6A30852E-E899-4722-B349-C1C3EB086AF5}" srcOrd="1" destOrd="0" presId="urn:microsoft.com/office/officeart/2005/8/layout/chevron2"/>
    <dgm:cxn modelId="{4132401A-CAB8-42CE-B0A3-5EABF9AF6A0E}" type="presParOf" srcId="{669D5AD0-51F7-48F8-8DCC-99E0843BC57B}" destId="{6667C4D0-10A9-4A74-9F60-87A804BE05EA}" srcOrd="7" destOrd="0" presId="urn:microsoft.com/office/officeart/2005/8/layout/chevron2"/>
    <dgm:cxn modelId="{3FB7221F-32D4-452C-87F5-E9AA5D147C5D}" type="presParOf" srcId="{669D5AD0-51F7-48F8-8DCC-99E0843BC57B}" destId="{7400F2FA-058C-4FAC-94FE-B83C774E33BA}" srcOrd="8" destOrd="0" presId="urn:microsoft.com/office/officeart/2005/8/layout/chevron2"/>
    <dgm:cxn modelId="{3726B3E2-9199-4B70-9320-23B685D85C6F}" type="presParOf" srcId="{7400F2FA-058C-4FAC-94FE-B83C774E33BA}" destId="{D31E2D03-2356-4F93-970C-F9B450461529}" srcOrd="0" destOrd="0" presId="urn:microsoft.com/office/officeart/2005/8/layout/chevron2"/>
    <dgm:cxn modelId="{7C37ACF2-24BD-4E3B-BF40-E5AF0F174351}" type="presParOf" srcId="{7400F2FA-058C-4FAC-94FE-B83C774E33BA}" destId="{8D433E47-0A73-4391-81B6-AF72D6ED4312}" srcOrd="1" destOrd="0" presId="urn:microsoft.com/office/officeart/2005/8/layout/chevron2"/>
    <dgm:cxn modelId="{60B5A029-9A6D-4041-943C-4160DECB6D49}" type="presParOf" srcId="{669D5AD0-51F7-48F8-8DCC-99E0843BC57B}" destId="{F683FA8A-81C5-4102-9DFD-08240905EA0B}" srcOrd="9" destOrd="0" presId="urn:microsoft.com/office/officeart/2005/8/layout/chevron2"/>
    <dgm:cxn modelId="{DA605642-1EF9-4EAE-9EE5-3CC6E0F02F97}" type="presParOf" srcId="{669D5AD0-51F7-48F8-8DCC-99E0843BC57B}" destId="{B51D05A7-493E-4BD2-A5FC-BF29DBB03AE2}" srcOrd="10" destOrd="0" presId="urn:microsoft.com/office/officeart/2005/8/layout/chevron2"/>
    <dgm:cxn modelId="{59C33D41-CB5E-4D9D-BBF1-CAAD8228C8D4}" type="presParOf" srcId="{B51D05A7-493E-4BD2-A5FC-BF29DBB03AE2}" destId="{73D63DBF-8364-47C0-81D4-32E522A96146}" srcOrd="0" destOrd="0" presId="urn:microsoft.com/office/officeart/2005/8/layout/chevron2"/>
    <dgm:cxn modelId="{E9B11612-DE2F-4671-A5BC-5E27CE8CFC9A}" type="presParOf" srcId="{B51D05A7-493E-4BD2-A5FC-BF29DBB03AE2}" destId="{F3F57623-F335-4D48-BE0C-12A50A0929D2}" srcOrd="1" destOrd="0" presId="urn:microsoft.com/office/officeart/2005/8/layout/chevron2"/>
  </dgm:cxnLst>
  <dgm:bg/>
  <dgm:whole>
    <a:ln w="762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0598C-019F-46A6-96B4-BDF2153F8644}">
      <dsp:nvSpPr>
        <dsp:cNvPr id="0" name=""/>
        <dsp:cNvSpPr/>
      </dsp:nvSpPr>
      <dsp:spPr>
        <a:xfrm rot="5400000">
          <a:off x="-170654" y="174807"/>
          <a:ext cx="1137695" cy="796386"/>
        </a:xfrm>
        <a:prstGeom prst="chevron">
          <a:avLst/>
        </a:prstGeom>
        <a:solidFill>
          <a:srgbClr val="00B0F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1</a:t>
          </a:r>
          <a:endParaRPr lang="zh-TW" altLang="en-US" sz="2500" kern="1200" dirty="0">
            <a:latin typeface="Bahnschrift" panose="020B0502040204020203" pitchFamily="34" charset="0"/>
          </a:endParaRPr>
        </a:p>
      </dsp:txBody>
      <dsp:txXfrm rot="-5400000">
        <a:off x="1" y="402345"/>
        <a:ext cx="796386" cy="341309"/>
      </dsp:txXfrm>
    </dsp:sp>
    <dsp:sp modelId="{1559547B-4608-444E-991F-2EFA912ECAAF}">
      <dsp:nvSpPr>
        <dsp:cNvPr id="0" name=""/>
        <dsp:cNvSpPr/>
      </dsp:nvSpPr>
      <dsp:spPr>
        <a:xfrm rot="5400000">
          <a:off x="4763533" y="-3967146"/>
          <a:ext cx="739890" cy="8674184"/>
        </a:xfrm>
        <a:prstGeom prst="round2SameRect">
          <a:avLst/>
        </a:prstGeom>
        <a:solidFill>
          <a:schemeClr val="lt1">
            <a:alpha val="90000"/>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Abstract</a:t>
          </a:r>
          <a:endParaRPr lang="zh-TW" altLang="en-US" sz="2500" kern="1200" dirty="0"/>
        </a:p>
      </dsp:txBody>
      <dsp:txXfrm rot="-5400000">
        <a:off x="796386" y="36119"/>
        <a:ext cx="8638066" cy="667654"/>
      </dsp:txXfrm>
    </dsp:sp>
    <dsp:sp modelId="{5131A864-D640-4237-8177-1E6431C18495}">
      <dsp:nvSpPr>
        <dsp:cNvPr id="0" name=""/>
        <dsp:cNvSpPr/>
      </dsp:nvSpPr>
      <dsp:spPr>
        <a:xfrm rot="5400000">
          <a:off x="-170654" y="1216603"/>
          <a:ext cx="1137695" cy="796386"/>
        </a:xfrm>
        <a:prstGeom prst="chevron">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2</a:t>
          </a:r>
          <a:endParaRPr lang="zh-TW" altLang="en-US" sz="2500" kern="1200" dirty="0">
            <a:latin typeface="Bahnschrift" panose="020B0502040204020203" pitchFamily="34" charset="0"/>
          </a:endParaRPr>
        </a:p>
      </dsp:txBody>
      <dsp:txXfrm rot="-5400000">
        <a:off x="1" y="1444141"/>
        <a:ext cx="796386" cy="341309"/>
      </dsp:txXfrm>
    </dsp:sp>
    <dsp:sp modelId="{F1A85C6A-A204-40F6-8E1E-A74D6FE6A1E7}">
      <dsp:nvSpPr>
        <dsp:cNvPr id="0" name=""/>
        <dsp:cNvSpPr/>
      </dsp:nvSpPr>
      <dsp:spPr>
        <a:xfrm rot="5400000">
          <a:off x="4763727" y="-2921392"/>
          <a:ext cx="739502" cy="8674184"/>
        </a:xfrm>
        <a:prstGeom prst="round2SameRect">
          <a:avLst/>
        </a:prstGeom>
        <a:solidFill>
          <a:schemeClr val="lt1">
            <a:alpha val="90000"/>
            <a:hueOff val="0"/>
            <a:satOff val="0"/>
            <a:lumOff val="0"/>
            <a:alphaOff val="0"/>
          </a:schemeClr>
        </a:solidFill>
        <a:ln w="28575"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Introduction</a:t>
          </a:r>
          <a:endParaRPr lang="zh-TW" altLang="en-US" sz="2500" kern="1200" dirty="0"/>
        </a:p>
      </dsp:txBody>
      <dsp:txXfrm rot="-5400000">
        <a:off x="796386" y="1082049"/>
        <a:ext cx="8638084" cy="667302"/>
      </dsp:txXfrm>
    </dsp:sp>
    <dsp:sp modelId="{0C8D22DB-B327-4A73-82AC-7A01BD9BE470}">
      <dsp:nvSpPr>
        <dsp:cNvPr id="0" name=""/>
        <dsp:cNvSpPr/>
      </dsp:nvSpPr>
      <dsp:spPr>
        <a:xfrm rot="5400000">
          <a:off x="-170654" y="2258399"/>
          <a:ext cx="1137695" cy="796386"/>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3</a:t>
          </a:r>
          <a:endParaRPr lang="zh-TW" altLang="en-US" sz="2500" kern="1200" dirty="0">
            <a:latin typeface="Bahnschrift" panose="020B0502040204020203" pitchFamily="34" charset="0"/>
          </a:endParaRPr>
        </a:p>
      </dsp:txBody>
      <dsp:txXfrm rot="-5400000">
        <a:off x="1" y="2485937"/>
        <a:ext cx="796386" cy="341309"/>
      </dsp:txXfrm>
    </dsp:sp>
    <dsp:sp modelId="{B5E039AD-6E5F-4F54-A61B-CB41BA43F393}">
      <dsp:nvSpPr>
        <dsp:cNvPr id="0" name=""/>
        <dsp:cNvSpPr/>
      </dsp:nvSpPr>
      <dsp:spPr>
        <a:xfrm rot="5400000">
          <a:off x="4763727" y="-1879596"/>
          <a:ext cx="739502" cy="8674184"/>
        </a:xfrm>
        <a:prstGeom prst="round2SameRect">
          <a:avLst/>
        </a:prstGeom>
        <a:solidFill>
          <a:schemeClr val="lt1">
            <a:alpha val="90000"/>
            <a:hueOff val="0"/>
            <a:satOff val="0"/>
            <a:lumOff val="0"/>
            <a:alphaOff val="0"/>
          </a:schemeClr>
        </a:solidFill>
        <a:ln w="28575"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Data and Methods</a:t>
          </a:r>
          <a:endParaRPr lang="zh-TW" altLang="en-US" sz="2500" kern="1200" dirty="0"/>
        </a:p>
      </dsp:txBody>
      <dsp:txXfrm rot="-5400000">
        <a:off x="796386" y="2123845"/>
        <a:ext cx="8638084" cy="667302"/>
      </dsp:txXfrm>
    </dsp:sp>
    <dsp:sp modelId="{41677B31-E043-4AF6-9B40-FF872307A6FE}">
      <dsp:nvSpPr>
        <dsp:cNvPr id="0" name=""/>
        <dsp:cNvSpPr/>
      </dsp:nvSpPr>
      <dsp:spPr>
        <a:xfrm rot="5400000">
          <a:off x="-170654" y="3300194"/>
          <a:ext cx="1137695" cy="796386"/>
        </a:xfrm>
        <a:prstGeom prst="chevron">
          <a:avLst/>
        </a:prstGeom>
        <a:solidFill>
          <a:srgbClr val="92D050"/>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4</a:t>
          </a:r>
          <a:endParaRPr lang="zh-TW" altLang="en-US" sz="2500" kern="1200" dirty="0">
            <a:latin typeface="Bahnschrift" panose="020B0502040204020203" pitchFamily="34" charset="0"/>
          </a:endParaRPr>
        </a:p>
      </dsp:txBody>
      <dsp:txXfrm rot="-5400000">
        <a:off x="1" y="3527732"/>
        <a:ext cx="796386" cy="341309"/>
      </dsp:txXfrm>
    </dsp:sp>
    <dsp:sp modelId="{6A30852E-E899-4722-B349-C1C3EB086AF5}">
      <dsp:nvSpPr>
        <dsp:cNvPr id="0" name=""/>
        <dsp:cNvSpPr/>
      </dsp:nvSpPr>
      <dsp:spPr>
        <a:xfrm rot="5400000">
          <a:off x="4763727" y="-837800"/>
          <a:ext cx="739502" cy="8674184"/>
        </a:xfrm>
        <a:prstGeom prst="round2SameRect">
          <a:avLst/>
        </a:prstGeom>
        <a:solidFill>
          <a:schemeClr val="lt1">
            <a:alpha val="90000"/>
            <a:hueOff val="0"/>
            <a:satOff val="0"/>
            <a:lumOff val="0"/>
            <a:alphaOff val="0"/>
          </a:schemeClr>
        </a:solidFill>
        <a:ln w="28575"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Composites results for RI events</a:t>
          </a:r>
          <a:endParaRPr lang="zh-TW" altLang="en-US" sz="2500" kern="1200" dirty="0"/>
        </a:p>
      </dsp:txBody>
      <dsp:txXfrm rot="-5400000">
        <a:off x="796386" y="3165641"/>
        <a:ext cx="8638084" cy="667302"/>
      </dsp:txXfrm>
    </dsp:sp>
    <dsp:sp modelId="{D31E2D03-2356-4F93-970C-F9B450461529}">
      <dsp:nvSpPr>
        <dsp:cNvPr id="0" name=""/>
        <dsp:cNvSpPr/>
      </dsp:nvSpPr>
      <dsp:spPr>
        <a:xfrm rot="5400000">
          <a:off x="-170654" y="4341990"/>
          <a:ext cx="1137695" cy="796386"/>
        </a:xfrm>
        <a:prstGeom prst="chevron">
          <a:avLst/>
        </a:prstGeom>
        <a:solidFill>
          <a:srgbClr val="FF0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latin typeface="Bahnschrift" panose="020B0502040204020203" pitchFamily="34" charset="0"/>
            </a:rPr>
            <a:t>5</a:t>
          </a:r>
          <a:endParaRPr lang="zh-TW" altLang="en-US" sz="2500" kern="1200" dirty="0">
            <a:latin typeface="Bahnschrift" panose="020B0502040204020203" pitchFamily="34" charset="0"/>
          </a:endParaRPr>
        </a:p>
      </dsp:txBody>
      <dsp:txXfrm rot="-5400000">
        <a:off x="1" y="4569528"/>
        <a:ext cx="796386" cy="341309"/>
      </dsp:txXfrm>
    </dsp:sp>
    <dsp:sp modelId="{8D433E47-0A73-4391-81B6-AF72D6ED4312}">
      <dsp:nvSpPr>
        <dsp:cNvPr id="0" name=""/>
        <dsp:cNvSpPr/>
      </dsp:nvSpPr>
      <dsp:spPr>
        <a:xfrm rot="5400000">
          <a:off x="4763727" y="203995"/>
          <a:ext cx="739502" cy="8674184"/>
        </a:xfrm>
        <a:prstGeom prst="round2SameRect">
          <a:avLst/>
        </a:prstGeom>
        <a:solidFill>
          <a:schemeClr val="lt1">
            <a:alpha val="90000"/>
            <a:hueOff val="0"/>
            <a:satOff val="0"/>
            <a:lumOff val="0"/>
            <a:alphaOff val="0"/>
          </a:schemeClr>
        </a:solidFill>
        <a:ln w="28575"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Comparison among different intensity change cases</a:t>
          </a:r>
          <a:endParaRPr lang="zh-TW" altLang="en-US" sz="2500" kern="1200" dirty="0"/>
        </a:p>
      </dsp:txBody>
      <dsp:txXfrm rot="-5400000">
        <a:off x="796386" y="4207436"/>
        <a:ext cx="8638084" cy="667302"/>
      </dsp:txXfrm>
    </dsp:sp>
    <dsp:sp modelId="{73D63DBF-8364-47C0-81D4-32E522A96146}">
      <dsp:nvSpPr>
        <dsp:cNvPr id="0" name=""/>
        <dsp:cNvSpPr/>
      </dsp:nvSpPr>
      <dsp:spPr>
        <a:xfrm rot="5400000">
          <a:off x="-170654" y="5383786"/>
          <a:ext cx="1137695" cy="79638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altLang="zh-TW" sz="2500" kern="1200" dirty="0"/>
            <a:t>6</a:t>
          </a:r>
          <a:endParaRPr lang="zh-TW" altLang="en-US" sz="2500" kern="1200" dirty="0"/>
        </a:p>
      </dsp:txBody>
      <dsp:txXfrm rot="-5400000">
        <a:off x="1" y="5611324"/>
        <a:ext cx="796386" cy="341309"/>
      </dsp:txXfrm>
    </dsp:sp>
    <dsp:sp modelId="{F3F57623-F335-4D48-BE0C-12A50A0929D2}">
      <dsp:nvSpPr>
        <dsp:cNvPr id="0" name=""/>
        <dsp:cNvSpPr/>
      </dsp:nvSpPr>
      <dsp:spPr>
        <a:xfrm rot="5400000">
          <a:off x="4763727" y="1245791"/>
          <a:ext cx="739502" cy="8674184"/>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altLang="zh-TW" sz="2500" kern="1200" dirty="0"/>
            <a:t>Summary</a:t>
          </a:r>
          <a:endParaRPr lang="zh-TW" altLang="en-US" sz="2500" kern="1200" dirty="0"/>
        </a:p>
      </dsp:txBody>
      <dsp:txXfrm rot="-5400000">
        <a:off x="796386" y="5249232"/>
        <a:ext cx="8638084" cy="6673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3AC4C-9C16-4C3B-B02A-FE8C3D63BEE1}" type="datetimeFigureOut">
              <a:rPr lang="zh-TW" altLang="en-US" smtClean="0"/>
              <a:t>2022/4/26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57A7F-E438-4812-AB6B-5B3B563297C3}" type="slidenum">
              <a:rPr lang="zh-TW" altLang="en-US" smtClean="0"/>
              <a:t>‹#›</a:t>
            </a:fld>
            <a:endParaRPr lang="zh-TW" altLang="en-US"/>
          </a:p>
        </p:txBody>
      </p:sp>
    </p:spTree>
    <p:extLst>
      <p:ext uri="{BB962C8B-B14F-4D97-AF65-F5344CB8AC3E}">
        <p14:creationId xmlns:p14="http://schemas.microsoft.com/office/powerpoint/2010/main" val="4016654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使用了</a:t>
            </a:r>
            <a:r>
              <a:rPr lang="en-US" altLang="zh-TW" dirty="0"/>
              <a:t>best track </a:t>
            </a:r>
            <a:r>
              <a:rPr lang="zh-TW" altLang="en-US" dirty="0"/>
              <a:t>再分析資料 紅外亮溫  資料時間 </a:t>
            </a:r>
            <a:r>
              <a:rPr lang="en-US" altLang="zh-TW" dirty="0"/>
              <a:t>1980~2019</a:t>
            </a:r>
          </a:p>
          <a:p>
            <a:endParaRPr lang="en-US" altLang="zh-TW" dirty="0"/>
          </a:p>
          <a:p>
            <a:r>
              <a:rPr lang="zh-TW" altLang="en-US" dirty="0"/>
              <a:t>同時針對不同風切下的</a:t>
            </a:r>
            <a:r>
              <a:rPr lang="en-US" altLang="zh-TW" dirty="0"/>
              <a:t>RI</a:t>
            </a:r>
            <a:r>
              <a:rPr lang="zh-TW" altLang="en-US" dirty="0"/>
              <a:t> 事件做合成分析</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a:t>
            </a:fld>
            <a:endParaRPr lang="zh-TW" altLang="en-US"/>
          </a:p>
        </p:txBody>
      </p:sp>
    </p:spTree>
    <p:extLst>
      <p:ext uri="{BB962C8B-B14F-4D97-AF65-F5344CB8AC3E}">
        <p14:creationId xmlns:p14="http://schemas.microsoft.com/office/powerpoint/2010/main" val="215572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之前提到的有關</a:t>
            </a:r>
            <a:r>
              <a:rPr lang="en-US" altLang="zh-TW" dirty="0"/>
              <a:t>RI</a:t>
            </a:r>
            <a:r>
              <a:rPr lang="zh-TW" altLang="en-US" dirty="0"/>
              <a:t>發生在中度或強風切下的機制</a:t>
            </a:r>
            <a:endParaRPr lang="en-US" altLang="zh-TW" dirty="0"/>
          </a:p>
          <a:p>
            <a:r>
              <a:rPr lang="zh-TW" altLang="en-US" dirty="0"/>
              <a:t>主要是在探討中低對流層颱風的對流及環流之間的互動</a:t>
            </a:r>
            <a:endParaRPr lang="en-US" altLang="zh-TW" dirty="0"/>
          </a:p>
          <a:p>
            <a:endParaRPr lang="en-US" altLang="zh-TW" dirty="0"/>
          </a:p>
          <a:p>
            <a:r>
              <a:rPr lang="zh-TW" altLang="en-US" dirty="0"/>
              <a:t>但較少探討高對流層的角色</a:t>
            </a:r>
            <a:endParaRPr lang="en-US" altLang="zh-TW" dirty="0"/>
          </a:p>
          <a:p>
            <a:endParaRPr lang="en-US" altLang="zh-TW" dirty="0"/>
          </a:p>
          <a:p>
            <a:r>
              <a:rPr lang="zh-TW" altLang="en-US" dirty="0"/>
              <a:t>作者這邊提出之前的有針對高層槽線對於颱風的影響</a:t>
            </a:r>
            <a:endParaRPr lang="en-US" altLang="zh-TW" dirty="0"/>
          </a:p>
          <a:p>
            <a:r>
              <a:rPr lang="zh-TW" altLang="en-US" dirty="0"/>
              <a:t>主要有</a:t>
            </a:r>
            <a:r>
              <a:rPr lang="en-US" altLang="zh-TW" dirty="0"/>
              <a:t>BAD GOOD</a:t>
            </a:r>
            <a:r>
              <a:rPr lang="zh-TW" altLang="en-US" dirty="0"/>
              <a:t> 槽線</a:t>
            </a:r>
            <a:endParaRPr lang="en-US" altLang="zh-TW" dirty="0"/>
          </a:p>
          <a:p>
            <a:r>
              <a:rPr lang="en-US" altLang="zh-TW" dirty="0"/>
              <a:t>BAD</a:t>
            </a:r>
            <a:r>
              <a:rPr lang="zh-TW" altLang="en-US" dirty="0"/>
              <a:t>就是對颱風有害 因為其會更進一步增強垂直風切使颱風減弱</a:t>
            </a:r>
            <a:endParaRPr lang="en-US" altLang="zh-TW" dirty="0"/>
          </a:p>
          <a:p>
            <a:r>
              <a:rPr lang="zh-TW" altLang="en-US" dirty="0"/>
              <a:t>而</a:t>
            </a:r>
            <a:r>
              <a:rPr lang="en-US" altLang="zh-TW" dirty="0"/>
              <a:t>GOOD</a:t>
            </a:r>
            <a:r>
              <a:rPr lang="zh-TW" altLang="en-US" dirty="0"/>
              <a:t> 槽線</a:t>
            </a:r>
            <a:endParaRPr lang="en-US" altLang="zh-TW" dirty="0"/>
          </a:p>
          <a:p>
            <a:r>
              <a:rPr lang="zh-TW" altLang="en-US" dirty="0"/>
              <a:t>就是在某些個案中 槽線可以增強渦流角動量通量及</a:t>
            </a:r>
            <a:r>
              <a:rPr lang="en-US" altLang="zh-TW" dirty="0" err="1"/>
              <a:t>pv</a:t>
            </a:r>
            <a:r>
              <a:rPr lang="zh-TW" altLang="en-US" dirty="0"/>
              <a:t>的</a:t>
            </a:r>
            <a:r>
              <a:rPr lang="en-US" altLang="zh-TW" dirty="0"/>
              <a:t>conv</a:t>
            </a:r>
            <a:r>
              <a:rPr lang="zh-TW" altLang="en-US" dirty="0"/>
              <a:t> 使颱風增強</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14</a:t>
            </a:fld>
            <a:endParaRPr lang="zh-TW" altLang="en-US"/>
          </a:p>
        </p:txBody>
      </p:sp>
    </p:spTree>
    <p:extLst>
      <p:ext uri="{BB962C8B-B14F-4D97-AF65-F5344CB8AC3E}">
        <p14:creationId xmlns:p14="http://schemas.microsoft.com/office/powerpoint/2010/main" val="3772300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6.</a:t>
            </a:r>
            <a:r>
              <a:rPr lang="zh-TW" altLang="en-US" dirty="0"/>
              <a:t>而另一種高對流層的角色就是</a:t>
            </a:r>
            <a:endParaRPr lang="en-US" altLang="zh-TW" dirty="0"/>
          </a:p>
          <a:p>
            <a:endParaRPr lang="en-US" altLang="zh-TW" dirty="0"/>
          </a:p>
          <a:p>
            <a:r>
              <a:rPr lang="zh-TW" altLang="en-US" dirty="0"/>
              <a:t>颱風在高層反氣旋出現時</a:t>
            </a:r>
            <a:r>
              <a:rPr lang="en-US" altLang="zh-TW" dirty="0"/>
              <a:t>,</a:t>
            </a:r>
            <a:r>
              <a:rPr lang="zh-TW" altLang="en-US" dirty="0"/>
              <a:t>垂直風切增大</a:t>
            </a:r>
            <a:endParaRPr lang="en-US" altLang="zh-TW" dirty="0"/>
          </a:p>
          <a:p>
            <a:r>
              <a:rPr lang="zh-TW" altLang="en-US" dirty="0"/>
              <a:t>但由高層反氣旋導致的垂直風切增加與高層槽線導致的垂直風切增加</a:t>
            </a:r>
            <a:endParaRPr lang="en-US" altLang="zh-TW" dirty="0"/>
          </a:p>
          <a:p>
            <a:r>
              <a:rPr lang="zh-TW" altLang="en-US" dirty="0"/>
              <a:t>颱風是比較容易發生增強的</a:t>
            </a:r>
            <a:endParaRPr lang="en-US" altLang="zh-TW" dirty="0"/>
          </a:p>
          <a:p>
            <a:endParaRPr lang="en-US" altLang="zh-TW" dirty="0"/>
          </a:p>
          <a:p>
            <a:r>
              <a:rPr lang="zh-TW" altLang="en-US" dirty="0"/>
              <a:t>因為高層的強風由反氣旋產生的話相較於槽線 是更淺的</a:t>
            </a:r>
            <a:endParaRPr lang="en-US" altLang="zh-TW" dirty="0"/>
          </a:p>
          <a:p>
            <a:endParaRPr lang="en-US" altLang="zh-TW" dirty="0"/>
          </a:p>
          <a:p>
            <a:r>
              <a:rPr lang="en-US" altLang="zh-TW" dirty="0"/>
              <a:t>7.</a:t>
            </a:r>
            <a:r>
              <a:rPr lang="zh-TW" altLang="en-US" dirty="0"/>
              <a:t>由下風切處的對流產生的高層外流 扮演了阻擋背景環境氣流的角色</a:t>
            </a:r>
            <a:endParaRPr lang="en-US" altLang="zh-TW" dirty="0"/>
          </a:p>
          <a:p>
            <a:r>
              <a:rPr lang="zh-TW" altLang="en-US" dirty="0"/>
              <a:t>進一步使得局地風切下降並進一步提升</a:t>
            </a:r>
            <a:r>
              <a:rPr lang="en-US" altLang="zh-TW" dirty="0"/>
              <a:t>RI</a:t>
            </a:r>
            <a:r>
              <a:rPr lang="zh-TW" altLang="en-US" dirty="0"/>
              <a:t>的機會</a:t>
            </a:r>
            <a:endParaRPr lang="en-US" altLang="zh-TW" dirty="0"/>
          </a:p>
          <a:p>
            <a:r>
              <a:rPr lang="zh-TW" altLang="en-US" dirty="0"/>
              <a:t> </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15</a:t>
            </a:fld>
            <a:endParaRPr lang="zh-TW" altLang="en-US"/>
          </a:p>
        </p:txBody>
      </p:sp>
    </p:spTree>
    <p:extLst>
      <p:ext uri="{BB962C8B-B14F-4D97-AF65-F5344CB8AC3E}">
        <p14:creationId xmlns:p14="http://schemas.microsoft.com/office/powerpoint/2010/main" val="2583128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16</a:t>
            </a:fld>
            <a:endParaRPr lang="zh-TW" altLang="en-US"/>
          </a:p>
        </p:txBody>
      </p:sp>
    </p:spTree>
    <p:extLst>
      <p:ext uri="{BB962C8B-B14F-4D97-AF65-F5344CB8AC3E}">
        <p14:creationId xmlns:p14="http://schemas.microsoft.com/office/powerpoint/2010/main" val="245081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Dai </a:t>
            </a:r>
            <a:r>
              <a:rPr lang="zh-TW" altLang="en-US" dirty="0"/>
              <a:t>指出 高層外流阻擋環境氣流的機制不只侷限在中等風切的情形</a:t>
            </a:r>
            <a:r>
              <a:rPr lang="en-US" altLang="zh-TW" dirty="0"/>
              <a:t>,</a:t>
            </a:r>
            <a:r>
              <a:rPr lang="zh-TW" altLang="en-US" dirty="0"/>
              <a:t>且可以視為真實世界受風切影響</a:t>
            </a:r>
            <a:r>
              <a:rPr lang="en-US" altLang="zh-TW" dirty="0"/>
              <a:t>TC</a:t>
            </a:r>
            <a:r>
              <a:rPr lang="zh-TW" altLang="en-US" dirty="0"/>
              <a:t>的一個增強訊號</a:t>
            </a:r>
            <a:endParaRPr lang="en-US" altLang="zh-TW" dirty="0"/>
          </a:p>
          <a:p>
            <a:endParaRPr lang="en-US" altLang="zh-TW" dirty="0"/>
          </a:p>
          <a:p>
            <a:r>
              <a:rPr lang="zh-TW" altLang="en-US" dirty="0"/>
              <a:t>而針對此作者想進一步探討</a:t>
            </a:r>
            <a:endParaRPr lang="en-US" altLang="zh-TW" dirty="0"/>
          </a:p>
          <a:p>
            <a:endParaRPr lang="en-US" altLang="zh-TW" dirty="0"/>
          </a:p>
          <a:p>
            <a:r>
              <a:rPr lang="en-US" altLang="zh-TW" dirty="0"/>
              <a:t>1.</a:t>
            </a:r>
            <a:r>
              <a:rPr lang="zh-TW" altLang="en-US" dirty="0"/>
              <a:t>在不同強度的環境風切下</a:t>
            </a:r>
            <a:r>
              <a:rPr lang="en-US" altLang="zh-TW" dirty="0"/>
              <a:t>,RI</a:t>
            </a:r>
            <a:r>
              <a:rPr lang="zh-TW" altLang="en-US" dirty="0"/>
              <a:t>前後外流如何演變</a:t>
            </a:r>
            <a:endParaRPr lang="en-US" altLang="zh-TW" dirty="0"/>
          </a:p>
          <a:p>
            <a:r>
              <a:rPr lang="en-US" altLang="zh-TW" dirty="0"/>
              <a:t>2.</a:t>
            </a:r>
            <a:r>
              <a:rPr lang="zh-TW" altLang="en-US" dirty="0"/>
              <a:t>外流的結構在不同增強速率下的</a:t>
            </a:r>
            <a:r>
              <a:rPr lang="en-US" altLang="zh-TW" dirty="0"/>
              <a:t>TC</a:t>
            </a:r>
            <a:r>
              <a:rPr lang="zh-TW" altLang="en-US" dirty="0"/>
              <a:t>有何差別</a:t>
            </a:r>
            <a:endParaRPr lang="en-US" altLang="zh-TW" dirty="0"/>
          </a:p>
          <a:p>
            <a:r>
              <a:rPr lang="en-US" altLang="zh-TW" dirty="0"/>
              <a:t>3.</a:t>
            </a:r>
            <a:r>
              <a:rPr lang="zh-TW" altLang="en-US" dirty="0"/>
              <a:t>為何有些</a:t>
            </a:r>
            <a:r>
              <a:rPr lang="en-US" altLang="zh-TW" dirty="0"/>
              <a:t>TC</a:t>
            </a:r>
            <a:r>
              <a:rPr lang="zh-TW" altLang="en-US" dirty="0"/>
              <a:t>可以藉由外流抵擋</a:t>
            </a:r>
            <a:r>
              <a:rPr lang="en-US" altLang="zh-TW" dirty="0"/>
              <a:t>VWS</a:t>
            </a:r>
            <a:r>
              <a:rPr lang="zh-TW" altLang="en-US" dirty="0"/>
              <a:t> 但有些</a:t>
            </a:r>
            <a:r>
              <a:rPr lang="en-US" altLang="zh-TW" dirty="0"/>
              <a:t>TC</a:t>
            </a:r>
            <a:r>
              <a:rPr lang="zh-TW" altLang="en-US" dirty="0"/>
              <a:t>不行</a:t>
            </a:r>
            <a:r>
              <a:rPr lang="en-US" altLang="zh-TW" dirty="0"/>
              <a:t>?</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17</a:t>
            </a:fld>
            <a:endParaRPr lang="zh-TW" altLang="en-US"/>
          </a:p>
        </p:txBody>
      </p:sp>
    </p:spTree>
    <p:extLst>
      <p:ext uri="{BB962C8B-B14F-4D97-AF65-F5344CB8AC3E}">
        <p14:creationId xmlns:p14="http://schemas.microsoft.com/office/powerpoint/2010/main" val="3145101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分析 西北 東北太平洋 北大西洋的颱風</a:t>
            </a:r>
            <a:endParaRPr lang="en-US" altLang="zh-TW" dirty="0"/>
          </a:p>
          <a:p>
            <a:endParaRPr lang="en-US" altLang="zh-TW" dirty="0"/>
          </a:p>
          <a:p>
            <a:r>
              <a:rPr lang="en-US" altLang="zh-TW" dirty="0"/>
              <a:t>2.WNP </a:t>
            </a:r>
            <a:r>
              <a:rPr lang="zh-TW" altLang="en-US" dirty="0"/>
              <a:t> 的</a:t>
            </a:r>
            <a:r>
              <a:rPr lang="en-US" altLang="zh-TW" dirty="0"/>
              <a:t>BEST TRACK</a:t>
            </a:r>
            <a:r>
              <a:rPr lang="zh-TW" altLang="en-US" dirty="0"/>
              <a:t>是用</a:t>
            </a:r>
            <a:r>
              <a:rPr lang="en-US" altLang="zh-TW" dirty="0"/>
              <a:t>JTWC</a:t>
            </a:r>
          </a:p>
          <a:p>
            <a:r>
              <a:rPr lang="zh-TW" altLang="en-US" dirty="0"/>
              <a:t>  </a:t>
            </a:r>
            <a:r>
              <a:rPr lang="en-US" altLang="zh-TW" dirty="0"/>
              <a:t>ENP NA</a:t>
            </a:r>
            <a:r>
              <a:rPr lang="zh-TW" altLang="en-US" dirty="0"/>
              <a:t>用</a:t>
            </a:r>
            <a:r>
              <a:rPr lang="en-US" altLang="zh-TW" dirty="0"/>
              <a:t>NHC</a:t>
            </a:r>
          </a:p>
          <a:p>
            <a:endParaRPr lang="en-US" altLang="zh-TW" dirty="0"/>
          </a:p>
          <a:p>
            <a:r>
              <a:rPr lang="en-US" altLang="zh-TW" dirty="0"/>
              <a:t>3</a:t>
            </a:r>
            <a:r>
              <a:rPr lang="zh-TW" altLang="en-US" dirty="0"/>
              <a:t>背景場用的是</a:t>
            </a:r>
            <a:r>
              <a:rPr lang="en-US" altLang="zh-TW" dirty="0"/>
              <a:t>ERA5</a:t>
            </a:r>
            <a:r>
              <a:rPr lang="zh-TW" altLang="en-US" dirty="0"/>
              <a:t>再分析資料 </a:t>
            </a:r>
            <a:r>
              <a:rPr lang="en-US" altLang="zh-TW" dirty="0"/>
              <a:t>0.25</a:t>
            </a:r>
            <a:r>
              <a:rPr lang="zh-TW" altLang="en-US" dirty="0"/>
              <a:t>度</a:t>
            </a:r>
            <a:endParaRPr lang="en-US" altLang="zh-TW" dirty="0"/>
          </a:p>
          <a:p>
            <a:endParaRPr lang="en-US" altLang="zh-TW" dirty="0"/>
          </a:p>
          <a:p>
            <a:r>
              <a:rPr lang="en-US" altLang="zh-TW" dirty="0"/>
              <a:t>4.</a:t>
            </a:r>
            <a:r>
              <a:rPr lang="zh-TW" altLang="en-US" dirty="0"/>
              <a:t>衛星紅外用 </a:t>
            </a:r>
            <a:r>
              <a:rPr lang="en-US" altLang="zh-TW" dirty="0"/>
              <a:t>Gridded satellite 0.07</a:t>
            </a:r>
            <a:r>
              <a:rPr lang="zh-TW" altLang="en-US" dirty="0"/>
              <a:t>度</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19</a:t>
            </a:fld>
            <a:endParaRPr lang="zh-TW" altLang="en-US"/>
          </a:p>
        </p:txBody>
      </p:sp>
    </p:spTree>
    <p:extLst>
      <p:ext uri="{BB962C8B-B14F-4D97-AF65-F5344CB8AC3E}">
        <p14:creationId xmlns:p14="http://schemas.microsoft.com/office/powerpoint/2010/main" val="295505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１．怕ＥＲＣ造成強度浮動</a:t>
            </a:r>
            <a:endParaRPr lang="en-US" altLang="zh-TW" dirty="0"/>
          </a:p>
          <a:p>
            <a:r>
              <a:rPr lang="zh-TW" altLang="en-US" dirty="0"/>
              <a:t>２．怕轉溫且ＳＳＴ太低，對於強度而言ＶＷＳ變得相對不重要</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20</a:t>
            </a:fld>
            <a:endParaRPr lang="zh-TW" altLang="en-US"/>
          </a:p>
        </p:txBody>
      </p:sp>
    </p:spTree>
    <p:extLst>
      <p:ext uri="{BB962C8B-B14F-4D97-AF65-F5344CB8AC3E}">
        <p14:creationId xmlns:p14="http://schemas.microsoft.com/office/powerpoint/2010/main" val="341403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4.5</a:t>
            </a:r>
            <a:r>
              <a:rPr lang="zh-TW" altLang="en-US" dirty="0"/>
              <a:t> </a:t>
            </a:r>
            <a:r>
              <a:rPr lang="en-US" altLang="zh-TW" dirty="0"/>
              <a:t>11</a:t>
            </a:r>
            <a:r>
              <a:rPr lang="zh-TW" altLang="en-US" dirty="0"/>
              <a:t> 是全球的</a:t>
            </a:r>
            <a:r>
              <a:rPr lang="en-US" altLang="zh-TW" dirty="0"/>
              <a:t>TC</a:t>
            </a:r>
            <a:r>
              <a:rPr lang="zh-TW" altLang="en-US" dirty="0"/>
              <a:t>統計後  遇到的環境垂直風切 的 </a:t>
            </a:r>
            <a:r>
              <a:rPr lang="en-US" altLang="zh-TW" dirty="0"/>
              <a:t>25</a:t>
            </a:r>
            <a:r>
              <a:rPr lang="zh-TW" altLang="en-US" dirty="0"/>
              <a:t> 跟 </a:t>
            </a:r>
            <a:r>
              <a:rPr lang="en-US" altLang="zh-TW" dirty="0"/>
              <a:t>75</a:t>
            </a:r>
            <a:r>
              <a:rPr lang="zh-TW" altLang="en-US" dirty="0"/>
              <a:t>百分位</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22</a:t>
            </a:fld>
            <a:endParaRPr lang="zh-TW" altLang="en-US"/>
          </a:p>
        </p:txBody>
      </p:sp>
    </p:spTree>
    <p:extLst>
      <p:ext uri="{BB962C8B-B14F-4D97-AF65-F5344CB8AC3E}">
        <p14:creationId xmlns:p14="http://schemas.microsoft.com/office/powerpoint/2010/main" val="97163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WK NT SI</a:t>
            </a:r>
            <a:r>
              <a:rPr lang="zh-TW" altLang="en-US" dirty="0"/>
              <a:t>是根據強度發生變化的當下</a:t>
            </a:r>
            <a:r>
              <a:rPr lang="en-US" altLang="zh-TW" dirty="0"/>
              <a:t>,</a:t>
            </a:r>
            <a:r>
              <a:rPr lang="zh-TW" altLang="en-US" dirty="0"/>
              <a:t>定義該</a:t>
            </a:r>
            <a:r>
              <a:rPr lang="en-US" altLang="zh-TW" dirty="0"/>
              <a:t>TC</a:t>
            </a:r>
            <a:r>
              <a:rPr lang="zh-TW" altLang="en-US" dirty="0"/>
              <a:t>在該時刻的 環境風切分組</a:t>
            </a:r>
            <a:endParaRPr lang="en-US" altLang="zh-TW" dirty="0"/>
          </a:p>
          <a:p>
            <a:endParaRPr lang="en-US" altLang="zh-TW" dirty="0"/>
          </a:p>
          <a:p>
            <a:r>
              <a:rPr lang="zh-TW" altLang="en-US" dirty="0"/>
              <a:t>但</a:t>
            </a:r>
            <a:r>
              <a:rPr lang="en-US" altLang="zh-TW" dirty="0"/>
              <a:t>RI</a:t>
            </a:r>
            <a:r>
              <a:rPr lang="zh-TW" altLang="en-US" dirty="0"/>
              <a:t>的三組是針對 </a:t>
            </a:r>
            <a:r>
              <a:rPr lang="en-US" altLang="zh-TW" dirty="0"/>
              <a:t>RI 0~24</a:t>
            </a:r>
            <a:r>
              <a:rPr lang="zh-TW" altLang="en-US" dirty="0"/>
              <a:t>小時前的平均去分類</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23</a:t>
            </a:fld>
            <a:endParaRPr lang="zh-TW" altLang="en-US"/>
          </a:p>
        </p:txBody>
      </p:sp>
    </p:spTree>
    <p:extLst>
      <p:ext uri="{BB962C8B-B14F-4D97-AF65-F5344CB8AC3E}">
        <p14:creationId xmlns:p14="http://schemas.microsoft.com/office/powerpoint/2010/main" val="1284990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不同類型分別對應的數目</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24</a:t>
            </a:fld>
            <a:endParaRPr lang="zh-TW" altLang="en-US"/>
          </a:p>
        </p:txBody>
      </p:sp>
    </p:spTree>
    <p:extLst>
      <p:ext uri="{BB962C8B-B14F-4D97-AF65-F5344CB8AC3E}">
        <p14:creationId xmlns:p14="http://schemas.microsoft.com/office/powerpoint/2010/main" val="16725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a:t>
            </a:r>
            <a:r>
              <a:rPr lang="zh-TW" altLang="en-US" dirty="0"/>
              <a:t>個案中 三種不同環境風切 隨時間變化的盒狀圖 </a:t>
            </a:r>
            <a:r>
              <a:rPr lang="en-US" altLang="zh-TW" dirty="0"/>
              <a:t>(-24~0HR)</a:t>
            </a:r>
          </a:p>
          <a:p>
            <a:endParaRPr lang="en-US" altLang="zh-TW" dirty="0"/>
          </a:p>
          <a:p>
            <a:r>
              <a:rPr lang="zh-TW" altLang="en-US" dirty="0"/>
              <a:t>三者量值差異在不同綜觀時間皆有通過統計檢定</a:t>
            </a:r>
            <a:endParaRPr lang="en-US" altLang="zh-TW" dirty="0"/>
          </a:p>
          <a:p>
            <a:r>
              <a:rPr lang="zh-TW" altLang="en-US" dirty="0"/>
              <a:t>且隨時間變化不大</a:t>
            </a:r>
            <a:endParaRPr lang="en-US" altLang="zh-TW" dirty="0"/>
          </a:p>
          <a:p>
            <a:r>
              <a:rPr lang="zh-TW" altLang="en-US" dirty="0"/>
              <a:t>這是環境風切</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25</a:t>
            </a:fld>
            <a:endParaRPr lang="zh-TW" altLang="en-US"/>
          </a:p>
        </p:txBody>
      </p:sp>
    </p:spTree>
    <p:extLst>
      <p:ext uri="{BB962C8B-B14F-4D97-AF65-F5344CB8AC3E}">
        <p14:creationId xmlns:p14="http://schemas.microsoft.com/office/powerpoint/2010/main" val="324295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這篇主要是探討 氣旋的高層外流阻擋環境風場  進而建立一個適合颱風</a:t>
            </a:r>
            <a:r>
              <a:rPr lang="en-US" altLang="zh-TW" dirty="0"/>
              <a:t>RI</a:t>
            </a:r>
            <a:r>
              <a:rPr lang="zh-TW" altLang="en-US" dirty="0"/>
              <a:t>的環境</a:t>
            </a:r>
            <a:endParaRPr lang="en-US" altLang="zh-TW" dirty="0"/>
          </a:p>
          <a:p>
            <a:endParaRPr lang="en-US" altLang="zh-TW" dirty="0"/>
          </a:p>
          <a:p>
            <a:pPr marL="228600" indent="-228600">
              <a:buAutoNum type="arabicPeriod"/>
            </a:pPr>
            <a:r>
              <a:rPr lang="zh-TW" altLang="en-US" dirty="0"/>
              <a:t>此機制適合 中等或強環境風切</a:t>
            </a:r>
            <a:r>
              <a:rPr lang="en-US" altLang="zh-TW" dirty="0"/>
              <a:t>(</a:t>
            </a:r>
            <a:r>
              <a:rPr lang="zh-TW" altLang="en-US" dirty="0"/>
              <a:t>切去下一頁講</a:t>
            </a:r>
            <a:r>
              <a:rPr lang="en-US" altLang="zh-TW" dirty="0"/>
              <a:t>)</a:t>
            </a:r>
          </a:p>
          <a:p>
            <a:pPr marL="228600" indent="-228600">
              <a:buAutoNum type="arabicPeriod"/>
            </a:pPr>
            <a:r>
              <a:rPr lang="en-US" altLang="zh-TW" dirty="0"/>
              <a:t>RI</a:t>
            </a:r>
            <a:r>
              <a:rPr lang="zh-TW" altLang="en-US" dirty="0"/>
              <a:t> </a:t>
            </a:r>
            <a:r>
              <a:rPr lang="en-US" altLang="zh-TW" dirty="0"/>
              <a:t>onset</a:t>
            </a:r>
            <a:r>
              <a:rPr lang="zh-TW" altLang="en-US" dirty="0"/>
              <a:t>之後 氣旋高層上風切處的外流增強</a:t>
            </a:r>
            <a:r>
              <a:rPr lang="en-US" altLang="zh-TW" dirty="0"/>
              <a:t>(</a:t>
            </a:r>
            <a:r>
              <a:rPr lang="zh-TW" altLang="en-US" dirty="0"/>
              <a:t>肇因於上風切的對流增強</a:t>
            </a:r>
            <a:r>
              <a:rPr lang="en-US" altLang="zh-TW" dirty="0"/>
              <a:t>)</a:t>
            </a:r>
          </a:p>
          <a:p>
            <a:pPr marL="228600" indent="-228600">
              <a:buAutoNum type="arabicPeriod"/>
            </a:pPr>
            <a:r>
              <a:rPr lang="zh-TW" altLang="en-US" dirty="0"/>
              <a:t>外流阻擋高層環境的氣流侵入颱風</a:t>
            </a:r>
            <a:endParaRPr lang="en-US" altLang="zh-TW" dirty="0"/>
          </a:p>
          <a:p>
            <a:pPr marL="228600" indent="-228600">
              <a:buAutoNum type="arabicPeriod"/>
            </a:pPr>
            <a:r>
              <a:rPr lang="zh-TW" altLang="en-US" dirty="0"/>
              <a:t>減少局地的風切</a:t>
            </a:r>
            <a:r>
              <a:rPr lang="en-US" altLang="zh-TW" dirty="0"/>
              <a:t>,</a:t>
            </a:r>
            <a:r>
              <a:rPr lang="zh-TW" altLang="en-US" dirty="0"/>
              <a:t>建立適合</a:t>
            </a:r>
            <a:r>
              <a:rPr lang="en-US" altLang="zh-TW" dirty="0"/>
              <a:t>RI</a:t>
            </a:r>
            <a:r>
              <a:rPr lang="zh-TW" altLang="en-US" dirty="0"/>
              <a:t>的環境</a:t>
            </a:r>
            <a:endParaRPr lang="en-US" altLang="zh-TW" dirty="0"/>
          </a:p>
          <a:p>
            <a:pPr marL="228600" indent="-228600">
              <a:buAutoNum type="arabicPeriod"/>
            </a:pPr>
            <a:endParaRPr lang="en-US" altLang="zh-TW" dirty="0"/>
          </a:p>
          <a:p>
            <a:pPr marL="0" indent="0">
              <a:buNone/>
            </a:pPr>
            <a:r>
              <a:rPr lang="zh-TW" altLang="en-US" dirty="0"/>
              <a:t>低風切的</a:t>
            </a:r>
            <a:r>
              <a:rPr lang="en-US" altLang="zh-TW" dirty="0"/>
              <a:t>RI</a:t>
            </a:r>
            <a:r>
              <a:rPr lang="zh-TW" altLang="en-US" dirty="0"/>
              <a:t>個案與此種機制較無關</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a:t>
            </a:fld>
            <a:endParaRPr lang="zh-TW" altLang="en-US"/>
          </a:p>
        </p:txBody>
      </p:sp>
    </p:spTree>
    <p:extLst>
      <p:ext uri="{BB962C8B-B14F-4D97-AF65-F5344CB8AC3E}">
        <p14:creationId xmlns:p14="http://schemas.microsoft.com/office/powerpoint/2010/main" val="3728224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流線表再分析場 </a:t>
            </a:r>
            <a:r>
              <a:rPr lang="en-US" altLang="zh-TW" dirty="0"/>
              <a:t>composite 200</a:t>
            </a:r>
            <a:r>
              <a:rPr lang="zh-TW" altLang="en-US" dirty="0"/>
              <a:t>風場 </a:t>
            </a:r>
            <a:r>
              <a:rPr lang="en-US" altLang="zh-TW" dirty="0" err="1"/>
              <a:t>shaing</a:t>
            </a:r>
            <a:r>
              <a:rPr lang="zh-TW" altLang="en-US" dirty="0"/>
              <a:t>則是</a:t>
            </a:r>
            <a:r>
              <a:rPr lang="en-US" altLang="zh-TW" dirty="0"/>
              <a:t>200</a:t>
            </a:r>
            <a:r>
              <a:rPr lang="zh-TW" altLang="en-US" dirty="0"/>
              <a:t> 風速量值</a:t>
            </a:r>
            <a:endParaRPr lang="en-US" altLang="zh-TW" dirty="0"/>
          </a:p>
          <a:p>
            <a:r>
              <a:rPr lang="zh-TW" altLang="en-US" dirty="0"/>
              <a:t>圈圈由內而外 </a:t>
            </a:r>
            <a:r>
              <a:rPr lang="en-US" altLang="zh-TW" dirty="0"/>
              <a:t>200</a:t>
            </a:r>
            <a:r>
              <a:rPr lang="zh-TW" altLang="en-US" dirty="0"/>
              <a:t> </a:t>
            </a:r>
            <a:r>
              <a:rPr lang="en-US" altLang="zh-TW" dirty="0"/>
              <a:t>400</a:t>
            </a:r>
            <a:r>
              <a:rPr lang="zh-TW" altLang="en-US" dirty="0"/>
              <a:t> </a:t>
            </a:r>
            <a:r>
              <a:rPr lang="en-US" altLang="zh-TW" dirty="0"/>
              <a:t>600km</a:t>
            </a:r>
          </a:p>
          <a:p>
            <a:r>
              <a:rPr lang="en-US" altLang="zh-TW" dirty="0"/>
              <a:t>X</a:t>
            </a:r>
            <a:r>
              <a:rPr lang="zh-TW" altLang="en-US" dirty="0"/>
              <a:t>是</a:t>
            </a:r>
            <a:r>
              <a:rPr lang="en-US" altLang="zh-TW" dirty="0"/>
              <a:t>stagnation point</a:t>
            </a:r>
            <a:r>
              <a:rPr lang="zh-TW" altLang="en-US" dirty="0"/>
              <a:t>停滯點</a:t>
            </a:r>
            <a:endParaRPr lang="en-US" altLang="zh-TW" dirty="0"/>
          </a:p>
          <a:p>
            <a:r>
              <a:rPr lang="zh-TW" altLang="en-US" dirty="0"/>
              <a:t>等等一起解釋</a:t>
            </a:r>
            <a:endParaRPr lang="en-US" altLang="zh-TW" dirty="0"/>
          </a:p>
          <a:p>
            <a:endParaRPr lang="en-US" altLang="zh-TW" dirty="0"/>
          </a:p>
          <a:p>
            <a:r>
              <a:rPr lang="zh-TW" altLang="en-US" dirty="0"/>
              <a:t>對於</a:t>
            </a:r>
            <a:r>
              <a:rPr lang="en-US" altLang="zh-TW" dirty="0"/>
              <a:t>weak VWS</a:t>
            </a:r>
            <a:r>
              <a:rPr lang="zh-TW" altLang="en-US" dirty="0"/>
              <a:t> </a:t>
            </a:r>
            <a:r>
              <a:rPr lang="en-US" altLang="zh-TW" dirty="0"/>
              <a:t>RI case</a:t>
            </a:r>
            <a:r>
              <a:rPr lang="zh-TW" altLang="en-US" dirty="0"/>
              <a:t>而言</a:t>
            </a:r>
            <a:endParaRPr lang="en-US" altLang="zh-TW" dirty="0"/>
          </a:p>
          <a:p>
            <a:r>
              <a:rPr lang="zh-TW" altLang="en-US" dirty="0"/>
              <a:t>在</a:t>
            </a:r>
            <a:r>
              <a:rPr lang="en-US" altLang="zh-TW" dirty="0" err="1"/>
              <a:t>ri</a:t>
            </a:r>
            <a:r>
              <a:rPr lang="en-US" altLang="zh-TW" dirty="0"/>
              <a:t> -24</a:t>
            </a:r>
            <a:r>
              <a:rPr lang="zh-TW" altLang="en-US" dirty="0"/>
              <a:t>時 就已經建立外流</a:t>
            </a:r>
            <a:r>
              <a:rPr lang="en-US" altLang="zh-TW" dirty="0"/>
              <a:t>,</a:t>
            </a:r>
            <a:r>
              <a:rPr lang="zh-TW" altLang="en-US" dirty="0"/>
              <a:t>且隨時間增強 更對稱</a:t>
            </a:r>
            <a:endParaRPr lang="en-US" altLang="zh-TW" dirty="0"/>
          </a:p>
          <a:p>
            <a:endParaRPr lang="en-US" altLang="zh-TW" dirty="0"/>
          </a:p>
          <a:p>
            <a:r>
              <a:rPr lang="zh-TW" altLang="en-US" dirty="0"/>
              <a:t>而中等及強的風切下</a:t>
            </a:r>
            <a:endParaRPr lang="en-US" altLang="zh-TW" dirty="0"/>
          </a:p>
          <a:p>
            <a:r>
              <a:rPr lang="zh-TW" altLang="en-US" dirty="0"/>
              <a:t>一開始並沒有外流的建立 且環境的風場可以直接侵入颱風的內核但接近中心時會分流</a:t>
            </a:r>
            <a:endParaRPr lang="en-US" altLang="zh-TW" dirty="0"/>
          </a:p>
          <a:p>
            <a:endParaRPr lang="en-US" altLang="zh-TW" dirty="0"/>
          </a:p>
          <a:p>
            <a:r>
              <a:rPr lang="en-US" altLang="zh-TW" dirty="0"/>
              <a:t>X</a:t>
            </a:r>
            <a:r>
              <a:rPr lang="zh-TW" altLang="en-US" dirty="0"/>
              <a:t>代表的是颱風上風切處風速最低值的所在</a:t>
            </a:r>
            <a:endParaRPr lang="en-US" altLang="zh-TW" dirty="0"/>
          </a:p>
          <a:p>
            <a:r>
              <a:rPr lang="zh-TW" altLang="en-US" dirty="0"/>
              <a:t>此處也是環境氣流與颱風高層外流互相完全抵消的地方</a:t>
            </a:r>
            <a:endParaRPr lang="en-US" altLang="zh-TW" dirty="0"/>
          </a:p>
          <a:p>
            <a:r>
              <a:rPr lang="zh-TW" altLang="en-US" dirty="0"/>
              <a:t>而隨著時間過去</a:t>
            </a:r>
            <a:r>
              <a:rPr lang="en-US" altLang="zh-TW" dirty="0"/>
              <a:t>,</a:t>
            </a:r>
            <a:r>
              <a:rPr lang="zh-TW" altLang="en-US" dirty="0"/>
              <a:t>颱風高層外流逐漸建立</a:t>
            </a:r>
            <a:r>
              <a:rPr lang="en-US" altLang="zh-TW" dirty="0"/>
              <a:t>,</a:t>
            </a:r>
            <a:r>
              <a:rPr lang="zh-TW" altLang="en-US" dirty="0"/>
              <a:t>把這個</a:t>
            </a:r>
            <a:r>
              <a:rPr lang="en-US" altLang="zh-TW" dirty="0"/>
              <a:t>x</a:t>
            </a:r>
            <a:r>
              <a:rPr lang="zh-TW" altLang="en-US" dirty="0"/>
              <a:t>逐漸往外推</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27</a:t>
            </a:fld>
            <a:endParaRPr lang="zh-TW" altLang="en-US"/>
          </a:p>
        </p:txBody>
      </p:sp>
    </p:spTree>
    <p:extLst>
      <p:ext uri="{BB962C8B-B14F-4D97-AF65-F5344CB8AC3E}">
        <p14:creationId xmlns:p14="http://schemas.microsoft.com/office/powerpoint/2010/main" val="3571348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左圖為 </a:t>
            </a:r>
            <a:r>
              <a:rPr lang="en-US" altLang="zh-TW" dirty="0" err="1"/>
              <a:t>ri</a:t>
            </a:r>
            <a:r>
              <a:rPr lang="en-US" altLang="zh-TW" dirty="0"/>
              <a:t> -24 </a:t>
            </a:r>
            <a:r>
              <a:rPr lang="zh-TW" altLang="en-US" dirty="0"/>
              <a:t>到 </a:t>
            </a:r>
            <a:r>
              <a:rPr lang="en-US" altLang="zh-TW" dirty="0" err="1"/>
              <a:t>ri</a:t>
            </a:r>
            <a:r>
              <a:rPr lang="en-US" altLang="zh-TW" dirty="0"/>
              <a:t> -12</a:t>
            </a:r>
          </a:p>
          <a:p>
            <a:r>
              <a:rPr lang="zh-TW" altLang="en-US" dirty="0"/>
              <a:t>右圖為 </a:t>
            </a:r>
            <a:r>
              <a:rPr lang="en-US" altLang="zh-TW" dirty="0"/>
              <a:t>ri-24</a:t>
            </a:r>
            <a:r>
              <a:rPr lang="zh-TW" altLang="en-US" dirty="0"/>
              <a:t> 到 </a:t>
            </a:r>
            <a:r>
              <a:rPr lang="en-US" altLang="zh-TW" dirty="0" err="1"/>
              <a:t>ri</a:t>
            </a:r>
            <a:r>
              <a:rPr lang="en-US" altLang="zh-TW" dirty="0"/>
              <a:t> onset</a:t>
            </a:r>
            <a:r>
              <a:rPr lang="zh-TW" altLang="en-US" dirty="0"/>
              <a:t>差異</a:t>
            </a:r>
            <a:endParaRPr lang="en-US" altLang="zh-TW" dirty="0"/>
          </a:p>
          <a:p>
            <a:r>
              <a:rPr lang="zh-TW" altLang="en-US" dirty="0"/>
              <a:t>風標表示徑向風場 在兩時間的差異</a:t>
            </a:r>
            <a:endParaRPr lang="en-US" altLang="zh-TW" dirty="0"/>
          </a:p>
          <a:p>
            <a:endParaRPr lang="en-US" altLang="zh-TW" dirty="0"/>
          </a:p>
          <a:p>
            <a:r>
              <a:rPr lang="zh-TW" altLang="en-US" dirty="0"/>
              <a:t>綠線表示該處在</a:t>
            </a:r>
            <a:r>
              <a:rPr lang="en-US" altLang="zh-TW" dirty="0"/>
              <a:t>90%</a:t>
            </a:r>
            <a:r>
              <a:rPr lang="zh-TW" altLang="en-US" dirty="0"/>
              <a:t>信心水準下風速隨時間差異具有統計上差異</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28</a:t>
            </a:fld>
            <a:endParaRPr lang="zh-TW" altLang="en-US"/>
          </a:p>
        </p:txBody>
      </p:sp>
    </p:spTree>
    <p:extLst>
      <p:ext uri="{BB962C8B-B14F-4D97-AF65-F5344CB8AC3E}">
        <p14:creationId xmlns:p14="http://schemas.microsoft.com/office/powerpoint/2010/main" val="3528724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上風切的</a:t>
            </a:r>
            <a:r>
              <a:rPr lang="en-US" altLang="zh-TW" dirty="0"/>
              <a:t>outflow</a:t>
            </a:r>
            <a:r>
              <a:rPr lang="zh-TW" altLang="en-US" dirty="0"/>
              <a:t>不斷增加 且隨時間往更外圍擴增</a:t>
            </a:r>
            <a:endParaRPr lang="en-US" altLang="zh-TW" dirty="0"/>
          </a:p>
          <a:p>
            <a:r>
              <a:rPr lang="zh-TW" altLang="en-US" dirty="0"/>
              <a:t>使得剛剛那</a:t>
            </a:r>
            <a:r>
              <a:rPr lang="en-US" altLang="zh-TW" dirty="0"/>
              <a:t>x</a:t>
            </a:r>
            <a:r>
              <a:rPr lang="zh-TW" altLang="en-US" dirty="0"/>
              <a:t>點點往外跑</a:t>
            </a:r>
            <a:endParaRPr lang="en-US" altLang="zh-TW" dirty="0"/>
          </a:p>
          <a:p>
            <a:r>
              <a:rPr lang="en-US" altLang="zh-TW" dirty="0"/>
              <a:t>400km</a:t>
            </a:r>
            <a:r>
              <a:rPr lang="zh-TW" altLang="en-US" dirty="0"/>
              <a:t>內的氣旋式風場也顯著增強</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29</a:t>
            </a:fld>
            <a:endParaRPr lang="zh-TW" altLang="en-US"/>
          </a:p>
        </p:txBody>
      </p:sp>
    </p:spTree>
    <p:extLst>
      <p:ext uri="{BB962C8B-B14F-4D97-AF65-F5344CB8AC3E}">
        <p14:creationId xmlns:p14="http://schemas.microsoft.com/office/powerpoint/2010/main" val="3707911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至於強風切也是有類似情形</a:t>
            </a:r>
            <a:endParaRPr lang="en-US" altLang="zh-TW" dirty="0"/>
          </a:p>
          <a:p>
            <a:r>
              <a:rPr lang="zh-TW" altLang="en-US" dirty="0"/>
              <a:t>但是分布較不同</a:t>
            </a:r>
            <a:r>
              <a:rPr lang="en-US" altLang="zh-TW" dirty="0"/>
              <a:t>,</a:t>
            </a:r>
            <a:r>
              <a:rPr lang="zh-TW" altLang="en-US" dirty="0"/>
              <a:t>較侷限在</a:t>
            </a:r>
            <a:r>
              <a:rPr lang="en-US" altLang="zh-TW" dirty="0"/>
              <a:t>USR</a:t>
            </a:r>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30</a:t>
            </a:fld>
            <a:endParaRPr lang="zh-TW" altLang="en-US"/>
          </a:p>
        </p:txBody>
      </p:sp>
    </p:spTree>
    <p:extLst>
      <p:ext uri="{BB962C8B-B14F-4D97-AF65-F5344CB8AC3E}">
        <p14:creationId xmlns:p14="http://schemas.microsoft.com/office/powerpoint/2010/main" val="309997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相較中跟強風切</a:t>
            </a:r>
            <a:endParaRPr lang="en-US" altLang="zh-TW" dirty="0"/>
          </a:p>
          <a:p>
            <a:r>
              <a:rPr lang="zh-TW" altLang="en-US" dirty="0"/>
              <a:t>雖然一樣在上風切處有增強</a:t>
            </a:r>
            <a:endParaRPr lang="en-US" altLang="zh-TW" dirty="0"/>
          </a:p>
          <a:p>
            <a:r>
              <a:rPr lang="zh-TW" altLang="en-US" dirty="0"/>
              <a:t>但在較外圍處</a:t>
            </a:r>
            <a:r>
              <a:rPr lang="en-US" altLang="zh-TW" dirty="0"/>
              <a:t>(&gt;400KM)</a:t>
            </a:r>
            <a:r>
              <a:rPr lang="zh-TW" altLang="en-US" dirty="0"/>
              <a:t>而非近颱風中心</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31</a:t>
            </a:fld>
            <a:endParaRPr lang="zh-TW" altLang="en-US"/>
          </a:p>
        </p:txBody>
      </p:sp>
    </p:spTree>
    <p:extLst>
      <p:ext uri="{BB962C8B-B14F-4D97-AF65-F5344CB8AC3E}">
        <p14:creationId xmlns:p14="http://schemas.microsoft.com/office/powerpoint/2010/main" val="50731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過去的研究指出 上風切處的高層外流的發展可以調整</a:t>
            </a:r>
            <a:r>
              <a:rPr lang="en-US" altLang="zh-TW" dirty="0"/>
              <a:t>(</a:t>
            </a:r>
            <a:r>
              <a:rPr lang="zh-TW" altLang="en-US" dirty="0"/>
              <a:t>這邊其實就是降低</a:t>
            </a:r>
            <a:r>
              <a:rPr lang="en-US" altLang="zh-TW" dirty="0"/>
              <a:t>)</a:t>
            </a:r>
            <a:r>
              <a:rPr lang="zh-TW" altLang="en-US" dirty="0"/>
              <a:t> 颱風內核的</a:t>
            </a:r>
            <a:r>
              <a:rPr lang="en-US" altLang="zh-TW" dirty="0"/>
              <a:t>VWS </a:t>
            </a:r>
          </a:p>
          <a:p>
            <a:endParaRPr lang="en-US" altLang="zh-TW" dirty="0"/>
          </a:p>
          <a:p>
            <a:r>
              <a:rPr lang="zh-TW" altLang="en-US" dirty="0"/>
              <a:t>分類是針對於原始的環境風切下的風切程度</a:t>
            </a:r>
            <a:endParaRPr lang="en-US" altLang="zh-TW" dirty="0"/>
          </a:p>
          <a:p>
            <a:r>
              <a:rPr lang="zh-TW" altLang="en-US" dirty="0"/>
              <a:t>但是圖表顯示的是</a:t>
            </a:r>
            <a:r>
              <a:rPr lang="en-US" altLang="zh-TW" dirty="0"/>
              <a:t>local</a:t>
            </a:r>
            <a:r>
              <a:rPr lang="zh-TW" altLang="en-US" dirty="0"/>
              <a:t> 風切量值的盒狀圖</a:t>
            </a:r>
            <a:endParaRPr lang="en-US" altLang="zh-TW" dirty="0"/>
          </a:p>
          <a:p>
            <a:r>
              <a:rPr lang="zh-TW" altLang="en-US" dirty="0"/>
              <a:t>米狀表示 跟</a:t>
            </a:r>
            <a:r>
              <a:rPr lang="en-US" altLang="zh-TW" dirty="0"/>
              <a:t>RI ONSET</a:t>
            </a:r>
            <a:r>
              <a:rPr lang="zh-TW" altLang="en-US" dirty="0"/>
              <a:t> 時 在</a:t>
            </a:r>
            <a:r>
              <a:rPr lang="en-US" altLang="zh-TW" dirty="0"/>
              <a:t>95%</a:t>
            </a:r>
            <a:r>
              <a:rPr lang="zh-TW" altLang="en-US" dirty="0"/>
              <a:t>信心水準下 具有顯著差異 圓圈表示</a:t>
            </a:r>
            <a:r>
              <a:rPr lang="en-US" altLang="zh-TW" dirty="0"/>
              <a:t>90%</a:t>
            </a:r>
          </a:p>
          <a:p>
            <a:endParaRPr lang="en-US" altLang="zh-TW" dirty="0"/>
          </a:p>
          <a:p>
            <a:r>
              <a:rPr lang="zh-TW" altLang="en-US" dirty="0"/>
              <a:t>中度風切</a:t>
            </a:r>
            <a:endParaRPr lang="en-US" altLang="zh-TW" dirty="0"/>
          </a:p>
          <a:p>
            <a:r>
              <a:rPr lang="zh-TW" altLang="en-US" dirty="0"/>
              <a:t>在</a:t>
            </a:r>
            <a:r>
              <a:rPr lang="en-US" altLang="zh-TW" dirty="0"/>
              <a:t>RI</a:t>
            </a:r>
            <a:r>
              <a:rPr lang="zh-TW" altLang="en-US" dirty="0"/>
              <a:t>前</a:t>
            </a:r>
            <a:r>
              <a:rPr lang="en-US" altLang="zh-TW" dirty="0"/>
              <a:t>24~6</a:t>
            </a:r>
            <a:r>
              <a:rPr lang="zh-TW" altLang="en-US" dirty="0"/>
              <a:t> 逐漸連續下降</a:t>
            </a:r>
            <a:r>
              <a:rPr lang="en-US" altLang="zh-TW" dirty="0"/>
              <a:t>(</a:t>
            </a:r>
            <a:r>
              <a:rPr lang="en-US" altLang="zh-TW" dirty="0" err="1"/>
              <a:t>ri</a:t>
            </a:r>
            <a:r>
              <a:rPr lang="zh-TW" altLang="en-US" dirty="0"/>
              <a:t>前</a:t>
            </a:r>
            <a:r>
              <a:rPr lang="en-US" altLang="zh-TW" dirty="0"/>
              <a:t>24</a:t>
            </a:r>
            <a:r>
              <a:rPr lang="zh-TW" altLang="en-US" dirty="0"/>
              <a:t>到</a:t>
            </a:r>
            <a:r>
              <a:rPr lang="en-US" altLang="zh-TW" dirty="0"/>
              <a:t>onset</a:t>
            </a:r>
            <a:r>
              <a:rPr lang="zh-TW" altLang="en-US" dirty="0"/>
              <a:t> </a:t>
            </a:r>
            <a:r>
              <a:rPr lang="en-US" altLang="zh-TW" dirty="0"/>
              <a:t>local</a:t>
            </a:r>
            <a:r>
              <a:rPr lang="zh-TW" altLang="en-US" dirty="0"/>
              <a:t>風切減小</a:t>
            </a:r>
            <a:r>
              <a:rPr lang="en-US" altLang="zh-TW" dirty="0"/>
              <a:t>1.2m/s)</a:t>
            </a:r>
          </a:p>
          <a:p>
            <a:endParaRPr lang="en-US" altLang="zh-TW" dirty="0"/>
          </a:p>
          <a:p>
            <a:r>
              <a:rPr lang="zh-TW" altLang="en-US" dirty="0"/>
              <a:t>強風切</a:t>
            </a:r>
            <a:endParaRPr lang="en-US" altLang="zh-TW" dirty="0"/>
          </a:p>
          <a:p>
            <a:r>
              <a:rPr lang="zh-TW" altLang="en-US" dirty="0"/>
              <a:t>則是在</a:t>
            </a:r>
            <a:r>
              <a:rPr lang="en-US" altLang="zh-TW" dirty="0"/>
              <a:t>RI</a:t>
            </a:r>
            <a:r>
              <a:rPr lang="zh-TW" altLang="en-US" dirty="0"/>
              <a:t>前</a:t>
            </a:r>
            <a:r>
              <a:rPr lang="en-US" altLang="zh-TW" dirty="0"/>
              <a:t>6~+12H</a:t>
            </a:r>
            <a:r>
              <a:rPr lang="zh-TW" altLang="en-US" dirty="0"/>
              <a:t>下降</a:t>
            </a:r>
            <a:r>
              <a:rPr lang="en-US" altLang="zh-TW" dirty="0"/>
              <a:t>(</a:t>
            </a:r>
            <a:r>
              <a:rPr lang="zh-TW" altLang="en-US" dirty="0"/>
              <a:t>下降的</a:t>
            </a:r>
            <a:r>
              <a:rPr lang="en-US" altLang="zh-TW" dirty="0"/>
              <a:t>local </a:t>
            </a:r>
            <a:r>
              <a:rPr lang="zh-TW" altLang="en-US" dirty="0"/>
              <a:t>風切則有</a:t>
            </a:r>
            <a:r>
              <a:rPr lang="en-US" altLang="zh-TW" dirty="0"/>
              <a:t>2 m/s</a:t>
            </a:r>
            <a:r>
              <a:rPr lang="zh-TW" altLang="en-US" dirty="0"/>
              <a:t>比中等風切多</a:t>
            </a:r>
            <a:r>
              <a:rPr lang="en-US" altLang="zh-TW" dirty="0"/>
              <a:t>)</a:t>
            </a:r>
          </a:p>
          <a:p>
            <a:endParaRPr lang="en-US" altLang="zh-TW" dirty="0"/>
          </a:p>
          <a:p>
            <a:r>
              <a:rPr lang="zh-TW" altLang="en-US" dirty="0"/>
              <a:t>同時值得注意的是</a:t>
            </a:r>
            <a:r>
              <a:rPr lang="en-US" altLang="zh-TW" dirty="0"/>
              <a:t>,</a:t>
            </a:r>
            <a:r>
              <a:rPr lang="zh-TW" altLang="en-US" dirty="0"/>
              <a:t>環境風切在中等及強風切下則略微上升</a:t>
            </a:r>
            <a:r>
              <a:rPr lang="en-US" altLang="zh-TW" dirty="0"/>
              <a:t>(0.2,0.8m/s)</a:t>
            </a:r>
            <a:r>
              <a:rPr lang="zh-TW" altLang="en-US" dirty="0"/>
              <a:t> 這裡沒秀出來</a:t>
            </a:r>
            <a:endParaRPr lang="en-US" altLang="zh-TW" dirty="0"/>
          </a:p>
          <a:p>
            <a:endParaRPr lang="en-US" altLang="zh-TW" dirty="0"/>
          </a:p>
          <a:p>
            <a:r>
              <a:rPr lang="zh-TW" altLang="en-US" dirty="0"/>
              <a:t>因為外流把環境氣流擋住了</a:t>
            </a:r>
            <a:endParaRPr lang="en-US" altLang="zh-TW" dirty="0"/>
          </a:p>
          <a:p>
            <a:r>
              <a:rPr lang="zh-TW" altLang="en-US" dirty="0"/>
              <a:t>所以</a:t>
            </a:r>
            <a:r>
              <a:rPr lang="en-US" altLang="zh-TW" dirty="0"/>
              <a:t>local</a:t>
            </a:r>
            <a:r>
              <a:rPr lang="zh-TW" altLang="en-US" dirty="0"/>
              <a:t>風切才下降</a:t>
            </a:r>
            <a:r>
              <a:rPr lang="en-US" altLang="zh-TW" dirty="0"/>
              <a:t>,</a:t>
            </a:r>
            <a:r>
              <a:rPr lang="zh-TW" altLang="en-US" dirty="0"/>
              <a:t>但並非改變大環境風場</a:t>
            </a:r>
            <a:r>
              <a:rPr lang="en-US" altLang="zh-TW" dirty="0"/>
              <a:t>(</a:t>
            </a:r>
            <a:r>
              <a:rPr lang="zh-TW" altLang="en-US" dirty="0"/>
              <a:t>所以</a:t>
            </a:r>
            <a:r>
              <a:rPr lang="en-US" altLang="zh-TW" dirty="0"/>
              <a:t>local</a:t>
            </a:r>
            <a:r>
              <a:rPr lang="zh-TW" altLang="en-US" dirty="0"/>
              <a:t>風切降 環境風切不降</a:t>
            </a:r>
            <a:r>
              <a:rPr lang="en-US" altLang="zh-TW" dirty="0"/>
              <a:t>)</a:t>
            </a:r>
          </a:p>
          <a:p>
            <a:endParaRPr lang="en-US" altLang="zh-TW" dirty="0"/>
          </a:p>
          <a:p>
            <a:r>
              <a:rPr lang="zh-TW" altLang="en-US" dirty="0"/>
              <a:t>雖然弱風切的環境下</a:t>
            </a:r>
            <a:endParaRPr lang="en-US" altLang="zh-TW" dirty="0"/>
          </a:p>
          <a:p>
            <a:r>
              <a:rPr lang="en-US" altLang="zh-TW" dirty="0"/>
              <a:t>Local</a:t>
            </a:r>
            <a:r>
              <a:rPr lang="zh-TW" altLang="en-US" dirty="0"/>
              <a:t>風切依然也有下降</a:t>
            </a:r>
            <a:r>
              <a:rPr lang="en-US" altLang="zh-TW" dirty="0"/>
              <a:t>(</a:t>
            </a:r>
            <a:r>
              <a:rPr lang="zh-TW" altLang="en-US" dirty="0"/>
              <a:t>雖然也有統計意義</a:t>
            </a:r>
            <a:r>
              <a:rPr lang="en-US" altLang="zh-TW" dirty="0"/>
              <a:t>),</a:t>
            </a:r>
            <a:r>
              <a:rPr lang="zh-TW" altLang="en-US" dirty="0"/>
              <a:t>但不明顯 對於後續</a:t>
            </a:r>
            <a:r>
              <a:rPr lang="en-US" altLang="zh-TW" dirty="0" err="1"/>
              <a:t>ri</a:t>
            </a:r>
            <a:r>
              <a:rPr lang="zh-TW" altLang="en-US" dirty="0"/>
              <a:t>貢獻也較小</a:t>
            </a:r>
            <a:endParaRPr lang="en-US" altLang="zh-TW" dirty="0"/>
          </a:p>
          <a:p>
            <a:r>
              <a:rPr lang="zh-TW" altLang="en-US" dirty="0"/>
              <a:t>跟上張圖對比 也是同樣</a:t>
            </a:r>
            <a:r>
              <a:rPr lang="en-US" altLang="zh-TW" dirty="0"/>
              <a:t>,</a:t>
            </a:r>
            <a:r>
              <a:rPr lang="zh-TW" altLang="en-US" dirty="0"/>
              <a:t>因為弱風切在颱風內部</a:t>
            </a:r>
            <a:r>
              <a:rPr lang="en-US" altLang="zh-TW" dirty="0"/>
              <a:t>(200km</a:t>
            </a:r>
            <a:r>
              <a:rPr lang="zh-TW" altLang="en-US" dirty="0"/>
              <a:t>內</a:t>
            </a:r>
            <a:r>
              <a:rPr lang="en-US" altLang="zh-TW" dirty="0"/>
              <a:t>)</a:t>
            </a:r>
            <a:r>
              <a:rPr lang="zh-TW" altLang="en-US" dirty="0"/>
              <a:t>的風場變化本來就不大</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32</a:t>
            </a:fld>
            <a:endParaRPr lang="zh-TW" altLang="en-US"/>
          </a:p>
        </p:txBody>
      </p:sp>
    </p:spTree>
    <p:extLst>
      <p:ext uri="{BB962C8B-B14F-4D97-AF65-F5344CB8AC3E}">
        <p14:creationId xmlns:p14="http://schemas.microsoft.com/office/powerpoint/2010/main" val="300939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而這個再分析資料的合成分析結果與前人進行的模擬結果一致</a:t>
            </a:r>
            <a:endParaRPr lang="en-US" altLang="zh-TW" dirty="0"/>
          </a:p>
          <a:p>
            <a:r>
              <a:rPr lang="zh-TW" altLang="en-US" dirty="0"/>
              <a:t>在中強風切下的颱風</a:t>
            </a:r>
            <a:endParaRPr lang="en-US" altLang="zh-TW" dirty="0"/>
          </a:p>
          <a:p>
            <a:r>
              <a:rPr lang="zh-TW" altLang="en-US" dirty="0"/>
              <a:t>由颱風外流開始發展後開始阻擋環境氣流</a:t>
            </a:r>
            <a:endParaRPr lang="en-US" altLang="zh-TW" dirty="0"/>
          </a:p>
          <a:p>
            <a:r>
              <a:rPr lang="zh-TW" altLang="en-US" dirty="0"/>
              <a:t>進而減少局地風切 可視為</a:t>
            </a:r>
            <a:r>
              <a:rPr lang="en-US" altLang="zh-TW" dirty="0"/>
              <a:t>RI(</a:t>
            </a:r>
            <a:r>
              <a:rPr lang="zh-TW" altLang="en-US" dirty="0"/>
              <a:t>中強風切下</a:t>
            </a:r>
            <a:r>
              <a:rPr lang="en-US" altLang="zh-TW" dirty="0"/>
              <a:t>)</a:t>
            </a:r>
            <a:r>
              <a:rPr lang="zh-TW" altLang="en-US" dirty="0"/>
              <a:t>的前兆</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33</a:t>
            </a:fld>
            <a:endParaRPr lang="zh-TW" altLang="en-US"/>
          </a:p>
        </p:txBody>
      </p:sp>
    </p:spTree>
    <p:extLst>
      <p:ext uri="{BB962C8B-B14F-4D97-AF65-F5344CB8AC3E}">
        <p14:creationId xmlns:p14="http://schemas.microsoft.com/office/powerpoint/2010/main" val="1011808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由左至右 </a:t>
            </a:r>
            <a:r>
              <a:rPr lang="en-US" altLang="zh-TW" dirty="0"/>
              <a:t>RI -24 -12 ONSET</a:t>
            </a:r>
          </a:p>
          <a:p>
            <a:r>
              <a:rPr lang="zh-TW" altLang="en-US" dirty="0"/>
              <a:t>由上至下 弱 中 強 環境風切</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34</a:t>
            </a:fld>
            <a:endParaRPr lang="zh-TW" altLang="en-US"/>
          </a:p>
        </p:txBody>
      </p:sp>
    </p:spTree>
    <p:extLst>
      <p:ext uri="{BB962C8B-B14F-4D97-AF65-F5344CB8AC3E}">
        <p14:creationId xmlns:p14="http://schemas.microsoft.com/office/powerpoint/2010/main" val="516104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t=-24 </a:t>
            </a:r>
            <a:r>
              <a:rPr lang="zh-TW" altLang="en-US" dirty="0"/>
              <a:t>所有風切下的颱風 在下風切處有較大範圍的 </a:t>
            </a:r>
            <a:r>
              <a:rPr lang="en-US" altLang="zh-TW" dirty="0" err="1"/>
              <a:t>ir</a:t>
            </a:r>
            <a:r>
              <a:rPr lang="zh-TW" altLang="en-US" dirty="0"/>
              <a:t>亮溫</a:t>
            </a:r>
            <a:r>
              <a:rPr lang="en-US" altLang="zh-TW" dirty="0"/>
              <a:t>&lt;-30</a:t>
            </a:r>
            <a:r>
              <a:rPr lang="zh-TW" altLang="en-US" dirty="0"/>
              <a:t>度區域</a:t>
            </a:r>
            <a:endParaRPr lang="en-US" altLang="zh-TW" dirty="0"/>
          </a:p>
          <a:p>
            <a:r>
              <a:rPr lang="en-US" altLang="zh-TW" dirty="0"/>
              <a:t>2.</a:t>
            </a:r>
            <a:r>
              <a:rPr lang="zh-TW" altLang="en-US" dirty="0"/>
              <a:t> 從</a:t>
            </a:r>
            <a:r>
              <a:rPr lang="en-US" altLang="zh-TW" dirty="0"/>
              <a:t>-24 </a:t>
            </a:r>
            <a:r>
              <a:rPr lang="zh-TW" altLang="en-US" dirty="0"/>
              <a:t>到</a:t>
            </a:r>
            <a:r>
              <a:rPr lang="en-US" altLang="zh-TW" dirty="0"/>
              <a:t>onset</a:t>
            </a:r>
            <a:r>
              <a:rPr lang="zh-TW" altLang="en-US" dirty="0"/>
              <a:t> 所有種類都增強 從內核的對流增強</a:t>
            </a:r>
            <a:r>
              <a:rPr lang="en-US" altLang="zh-TW" dirty="0"/>
              <a:t>(</a:t>
            </a:r>
            <a:r>
              <a:rPr lang="zh-TW" altLang="en-US" dirty="0"/>
              <a:t>亮溫降低</a:t>
            </a:r>
            <a:r>
              <a:rPr lang="en-US" altLang="zh-TW" dirty="0"/>
              <a:t>)</a:t>
            </a:r>
            <a:r>
              <a:rPr lang="zh-TW" altLang="en-US" dirty="0"/>
              <a:t>看出</a:t>
            </a:r>
            <a:endParaRPr lang="en-US" altLang="zh-TW" dirty="0"/>
          </a:p>
          <a:p>
            <a:r>
              <a:rPr lang="en-US" altLang="zh-TW" dirty="0"/>
              <a:t>3.</a:t>
            </a:r>
            <a:r>
              <a:rPr lang="zh-TW" altLang="en-US" dirty="0"/>
              <a:t>中度跟強風切在 </a:t>
            </a:r>
            <a:r>
              <a:rPr lang="en-US" altLang="zh-TW" dirty="0"/>
              <a:t>-24~onset</a:t>
            </a:r>
            <a:r>
              <a:rPr lang="zh-TW" altLang="en-US" dirty="0"/>
              <a:t> 對流逐漸軸對稱化 自</a:t>
            </a:r>
            <a:r>
              <a:rPr lang="en-US" altLang="zh-TW" dirty="0"/>
              <a:t>200</a:t>
            </a:r>
            <a:r>
              <a:rPr lang="zh-TW" altLang="en-US" dirty="0"/>
              <a:t>公里半徑內 </a:t>
            </a:r>
            <a:r>
              <a:rPr lang="en-US" altLang="zh-TW" dirty="0"/>
              <a:t>IR&lt;-30</a:t>
            </a:r>
            <a:r>
              <a:rPr lang="zh-TW" altLang="en-US" dirty="0"/>
              <a:t>度</a:t>
            </a:r>
            <a:r>
              <a:rPr lang="en-US" altLang="zh-TW" dirty="0"/>
              <a:t>C</a:t>
            </a:r>
            <a:r>
              <a:rPr lang="zh-TW" altLang="en-US" dirty="0"/>
              <a:t>範圍可看出</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35</a:t>
            </a:fld>
            <a:endParaRPr lang="zh-TW" altLang="en-US"/>
          </a:p>
        </p:txBody>
      </p:sp>
    </p:spTree>
    <p:extLst>
      <p:ext uri="{BB962C8B-B14F-4D97-AF65-F5344CB8AC3E}">
        <p14:creationId xmlns:p14="http://schemas.microsoft.com/office/powerpoint/2010/main" val="3256669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對於中等風切下的</a:t>
            </a:r>
            <a:r>
              <a:rPr lang="en-US" altLang="zh-TW" dirty="0"/>
              <a:t>RI</a:t>
            </a:r>
          </a:p>
          <a:p>
            <a:r>
              <a:rPr lang="en-US" altLang="zh-TW" dirty="0"/>
              <a:t>1.</a:t>
            </a:r>
            <a:r>
              <a:rPr lang="zh-TW" altLang="en-US" dirty="0"/>
              <a:t>在</a:t>
            </a:r>
            <a:r>
              <a:rPr lang="en-US" altLang="zh-TW" dirty="0"/>
              <a:t>T=-12</a:t>
            </a:r>
            <a:r>
              <a:rPr lang="zh-TW" altLang="en-US" dirty="0"/>
              <a:t>時候 上風切處開始有較顯著的亮溫下降</a:t>
            </a:r>
            <a:endParaRPr lang="en-US" altLang="zh-TW" dirty="0"/>
          </a:p>
          <a:p>
            <a:r>
              <a:rPr lang="zh-TW" altLang="en-US" dirty="0"/>
              <a:t>暗示著開始軸對稱</a:t>
            </a:r>
            <a:r>
              <a:rPr lang="en-US" altLang="zh-TW" dirty="0"/>
              <a:t>(</a:t>
            </a:r>
            <a:r>
              <a:rPr lang="zh-TW" altLang="en-US" dirty="0"/>
              <a:t>因為一開始下風切的亮溫更低</a:t>
            </a:r>
            <a:r>
              <a:rPr lang="en-US" altLang="zh-TW" dirty="0"/>
              <a:t>,</a:t>
            </a:r>
            <a:r>
              <a:rPr lang="zh-TW" altLang="en-US" dirty="0"/>
              <a:t>現在上風切處的亮溫下降更明顯</a:t>
            </a:r>
            <a:r>
              <a:rPr lang="en-US" altLang="zh-TW" dirty="0"/>
              <a:t>,</a:t>
            </a:r>
            <a:r>
              <a:rPr lang="zh-TW" altLang="en-US" dirty="0"/>
              <a:t>因而逐漸對稱化</a:t>
            </a:r>
            <a:r>
              <a:rPr lang="en-US" altLang="zh-TW" dirty="0"/>
              <a:t>)</a:t>
            </a:r>
          </a:p>
          <a:p>
            <a:endParaRPr lang="en-US" altLang="zh-TW" dirty="0"/>
          </a:p>
          <a:p>
            <a:r>
              <a:rPr lang="zh-TW" altLang="en-US" dirty="0"/>
              <a:t>在</a:t>
            </a:r>
            <a:r>
              <a:rPr lang="en-US" altLang="zh-TW" dirty="0"/>
              <a:t>onset</a:t>
            </a:r>
            <a:r>
              <a:rPr lang="zh-TW" altLang="en-US" dirty="0"/>
              <a:t>後 </a:t>
            </a:r>
            <a:r>
              <a:rPr lang="en-US" altLang="zh-TW" dirty="0"/>
              <a:t>200km</a:t>
            </a:r>
            <a:r>
              <a:rPr lang="zh-TW" altLang="en-US" dirty="0"/>
              <a:t>里內都有顯著下降 意味的內核對流增強</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37</a:t>
            </a:fld>
            <a:endParaRPr lang="zh-TW" altLang="en-US"/>
          </a:p>
        </p:txBody>
      </p:sp>
    </p:spTree>
    <p:extLst>
      <p:ext uri="{BB962C8B-B14F-4D97-AF65-F5344CB8AC3E}">
        <p14:creationId xmlns:p14="http://schemas.microsoft.com/office/powerpoint/2010/main" val="302041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他說這樣可以比較好呈現大尺度風場</a:t>
            </a:r>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6</a:t>
            </a:fld>
            <a:endParaRPr lang="zh-TW" altLang="en-US"/>
          </a:p>
        </p:txBody>
      </p:sp>
    </p:spTree>
    <p:extLst>
      <p:ext uri="{BB962C8B-B14F-4D97-AF65-F5344CB8AC3E}">
        <p14:creationId xmlns:p14="http://schemas.microsoft.com/office/powerpoint/2010/main" val="2581900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對於強風切個案 </a:t>
            </a:r>
            <a:endParaRPr lang="en-US" altLang="zh-TW" dirty="0"/>
          </a:p>
          <a:p>
            <a:r>
              <a:rPr lang="zh-TW" altLang="en-US" dirty="0"/>
              <a:t>上風切處一樣可看到顯著的量溫下降</a:t>
            </a:r>
            <a:endParaRPr lang="en-US" altLang="zh-TW" dirty="0"/>
          </a:p>
          <a:p>
            <a:endParaRPr lang="en-US" altLang="zh-TW" dirty="0"/>
          </a:p>
          <a:p>
            <a:r>
              <a:rPr lang="zh-TW" altLang="en-US" dirty="0"/>
              <a:t>下降的量值比中等風切得更多</a:t>
            </a:r>
            <a:r>
              <a:rPr lang="en-US" altLang="zh-TW" dirty="0"/>
              <a:t>,</a:t>
            </a:r>
            <a:r>
              <a:rPr lang="zh-TW" altLang="en-US" dirty="0"/>
              <a:t>與更強的徑向風變化一致</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38</a:t>
            </a:fld>
            <a:endParaRPr lang="zh-TW" altLang="en-US"/>
          </a:p>
        </p:txBody>
      </p:sp>
    </p:spTree>
    <p:extLst>
      <p:ext uri="{BB962C8B-B14F-4D97-AF65-F5344CB8AC3E}">
        <p14:creationId xmlns:p14="http://schemas.microsoft.com/office/powerpoint/2010/main" val="3619492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對於弱風切而言</a:t>
            </a:r>
            <a:r>
              <a:rPr lang="en-US" altLang="zh-TW" dirty="0"/>
              <a:t>,</a:t>
            </a:r>
            <a:r>
              <a:rPr lang="zh-TW" altLang="en-US" dirty="0"/>
              <a:t> 亮溫的下降比中等及強風切的個案少</a:t>
            </a:r>
            <a:endParaRPr lang="en-US" altLang="zh-TW" dirty="0"/>
          </a:p>
          <a:p>
            <a:endParaRPr lang="en-US" altLang="zh-TW" dirty="0"/>
          </a:p>
          <a:p>
            <a:r>
              <a:rPr lang="en-US" altLang="zh-TW" dirty="0"/>
              <a:t>2.</a:t>
            </a:r>
            <a:r>
              <a:rPr lang="zh-TW" altLang="en-US" dirty="0"/>
              <a:t>因為弱風切下的颱風他的對流結構本身在 </a:t>
            </a:r>
            <a:r>
              <a:rPr lang="en-US" altLang="zh-TW" dirty="0"/>
              <a:t>RI</a:t>
            </a:r>
            <a:r>
              <a:rPr lang="zh-TW" altLang="en-US" dirty="0"/>
              <a:t>前</a:t>
            </a:r>
            <a:r>
              <a:rPr lang="en-US" altLang="zh-TW" dirty="0"/>
              <a:t>24</a:t>
            </a:r>
            <a:r>
              <a:rPr lang="zh-TW" altLang="en-US" dirty="0"/>
              <a:t>小時 的時候已經是相對對稱</a:t>
            </a:r>
            <a:endParaRPr lang="en-US" altLang="zh-TW" dirty="0"/>
          </a:p>
          <a:p>
            <a:r>
              <a:rPr lang="zh-TW" altLang="en-US" dirty="0"/>
              <a:t>因此他的變化比較不明顯</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39</a:t>
            </a:fld>
            <a:endParaRPr lang="zh-TW" altLang="en-US"/>
          </a:p>
        </p:txBody>
      </p:sp>
    </p:spTree>
    <p:extLst>
      <p:ext uri="{BB962C8B-B14F-4D97-AF65-F5344CB8AC3E}">
        <p14:creationId xmlns:p14="http://schemas.microsoft.com/office/powerpoint/2010/main" val="2926982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a:t>
            </a:r>
            <a:r>
              <a:rPr lang="zh-TW" altLang="en-US" dirty="0"/>
              <a:t>的是在</a:t>
            </a:r>
            <a:r>
              <a:rPr lang="en-US" altLang="zh-TW" dirty="0"/>
              <a:t>RI onset</a:t>
            </a:r>
            <a:r>
              <a:rPr lang="zh-TW" altLang="en-US" dirty="0"/>
              <a:t>時間點的圖 </a:t>
            </a:r>
            <a:endParaRPr lang="en-US" altLang="zh-TW" dirty="0"/>
          </a:p>
          <a:p>
            <a:endParaRPr lang="en-US" altLang="zh-TW" dirty="0"/>
          </a:p>
          <a:p>
            <a:r>
              <a:rPr lang="zh-TW" altLang="en-US" dirty="0"/>
              <a:t>講完圖說直接跳下一頁</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41</a:t>
            </a:fld>
            <a:endParaRPr lang="zh-TW" altLang="en-US"/>
          </a:p>
        </p:txBody>
      </p:sp>
    </p:spTree>
    <p:extLst>
      <p:ext uri="{BB962C8B-B14F-4D97-AF65-F5344CB8AC3E}">
        <p14:creationId xmlns:p14="http://schemas.microsoft.com/office/powerpoint/2010/main" val="2514803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對於</a:t>
            </a:r>
            <a:r>
              <a:rPr lang="en-US" altLang="zh-TW" dirty="0"/>
              <a:t>WK NT SI</a:t>
            </a:r>
            <a:r>
              <a:rPr lang="zh-TW" altLang="en-US" dirty="0"/>
              <a:t>而言</a:t>
            </a:r>
            <a:endParaRPr lang="en-US" altLang="zh-TW" dirty="0"/>
          </a:p>
          <a:p>
            <a:r>
              <a:rPr lang="zh-TW" altLang="en-US" dirty="0"/>
              <a:t>它們的</a:t>
            </a:r>
            <a:r>
              <a:rPr lang="en-US" altLang="zh-TW" dirty="0"/>
              <a:t>stagnation point</a:t>
            </a:r>
            <a:r>
              <a:rPr lang="zh-TW" altLang="en-US" dirty="0"/>
              <a:t> 都在兩百公里內</a:t>
            </a:r>
            <a:endParaRPr lang="en-US" altLang="zh-TW" dirty="0"/>
          </a:p>
          <a:p>
            <a:r>
              <a:rPr lang="zh-TW" altLang="en-US" dirty="0"/>
              <a:t>意味著環境氣流對於他們的影響更明顯</a:t>
            </a:r>
            <a:endParaRPr lang="en-US" altLang="zh-TW" dirty="0"/>
          </a:p>
          <a:p>
            <a:r>
              <a:rPr lang="zh-TW" altLang="en-US" dirty="0"/>
              <a:t>而</a:t>
            </a:r>
            <a:r>
              <a:rPr lang="en-US" altLang="zh-TW" dirty="0"/>
              <a:t>RI</a:t>
            </a:r>
            <a:r>
              <a:rPr lang="zh-TW" altLang="en-US" dirty="0"/>
              <a:t>的則在 </a:t>
            </a:r>
            <a:r>
              <a:rPr lang="en-US" altLang="zh-TW" dirty="0"/>
              <a:t>200KM</a:t>
            </a:r>
            <a:r>
              <a:rPr lang="zh-TW" altLang="en-US" dirty="0"/>
              <a:t>外</a:t>
            </a:r>
            <a:endParaRPr lang="en-US" altLang="zh-TW" dirty="0"/>
          </a:p>
          <a:p>
            <a:r>
              <a:rPr lang="zh-TW" altLang="en-US" dirty="0"/>
              <a:t>意味著環境的氣流被阻擋在內核外</a:t>
            </a:r>
            <a:endParaRPr lang="en-US" altLang="zh-TW" dirty="0"/>
          </a:p>
          <a:p>
            <a:endParaRPr lang="en-US" altLang="zh-TW" dirty="0"/>
          </a:p>
          <a:p>
            <a:r>
              <a:rPr lang="en-US" altLang="zh-TW" dirty="0"/>
              <a:t>&gt;&gt;</a:t>
            </a:r>
            <a:r>
              <a:rPr lang="zh-TW" altLang="en-US" dirty="0"/>
              <a:t>增強越快的颱風 受到環境的氣流影響越少</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42</a:t>
            </a:fld>
            <a:endParaRPr lang="zh-TW" altLang="en-US"/>
          </a:p>
        </p:txBody>
      </p:sp>
    </p:spTree>
    <p:extLst>
      <p:ext uri="{BB962C8B-B14F-4D97-AF65-F5344CB8AC3E}">
        <p14:creationId xmlns:p14="http://schemas.microsoft.com/office/powerpoint/2010/main" val="4140084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至於強風切下的個案</a:t>
            </a:r>
            <a:endParaRPr lang="en-US" altLang="zh-TW" dirty="0"/>
          </a:p>
          <a:p>
            <a:r>
              <a:rPr lang="en-US" altLang="zh-TW" dirty="0"/>
              <a:t>WK NT SI</a:t>
            </a:r>
            <a:r>
              <a:rPr lang="zh-TW" altLang="en-US" dirty="0"/>
              <a:t>的個案</a:t>
            </a:r>
            <a:endParaRPr lang="en-US" altLang="zh-TW" dirty="0"/>
          </a:p>
          <a:p>
            <a:r>
              <a:rPr lang="zh-TW" altLang="en-US" dirty="0"/>
              <a:t>環境的氣流直接侵入颱風的中心</a:t>
            </a:r>
            <a:endParaRPr lang="en-US" altLang="zh-TW" dirty="0"/>
          </a:p>
          <a:p>
            <a:r>
              <a:rPr lang="zh-TW" altLang="en-US" dirty="0"/>
              <a:t>外流和環境氣流沒有交界</a:t>
            </a:r>
            <a:r>
              <a:rPr lang="en-US" altLang="zh-TW" dirty="0"/>
              <a:t>(</a:t>
            </a:r>
            <a:r>
              <a:rPr lang="zh-TW" altLang="en-US" dirty="0"/>
              <a:t>沒</a:t>
            </a:r>
            <a:r>
              <a:rPr lang="en-US" altLang="zh-TW" dirty="0"/>
              <a:t>stagnation point)</a:t>
            </a:r>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43</a:t>
            </a:fld>
            <a:endParaRPr lang="zh-TW" altLang="en-US"/>
          </a:p>
        </p:txBody>
      </p:sp>
    </p:spTree>
    <p:extLst>
      <p:ext uri="{BB962C8B-B14F-4D97-AF65-F5344CB8AC3E}">
        <p14:creationId xmlns:p14="http://schemas.microsoft.com/office/powerpoint/2010/main" val="4048044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Shading </a:t>
            </a:r>
            <a:r>
              <a:rPr lang="zh-TW" altLang="en-US" dirty="0"/>
              <a:t>跟 風標 表示 </a:t>
            </a:r>
            <a:r>
              <a:rPr lang="en-US" altLang="zh-TW" dirty="0"/>
              <a:t>200</a:t>
            </a:r>
            <a:r>
              <a:rPr lang="zh-TW" altLang="en-US" dirty="0"/>
              <a:t>百帕的風場差異</a:t>
            </a:r>
            <a:endParaRPr lang="en-US" altLang="zh-TW" dirty="0"/>
          </a:p>
          <a:p>
            <a:endParaRPr lang="en-US" altLang="zh-TW" dirty="0"/>
          </a:p>
          <a:p>
            <a:r>
              <a:rPr lang="zh-TW" altLang="en-US" dirty="0"/>
              <a:t>相減後可明顯看見 上風切處的外流明顯較</a:t>
            </a:r>
            <a:r>
              <a:rPr lang="en-US" altLang="zh-TW" dirty="0"/>
              <a:t>RI</a:t>
            </a:r>
            <a:r>
              <a:rPr lang="zh-TW" altLang="en-US" dirty="0"/>
              <a:t>的弱</a:t>
            </a:r>
            <a:endParaRPr lang="en-US" altLang="zh-TW" dirty="0"/>
          </a:p>
          <a:p>
            <a:r>
              <a:rPr lang="zh-TW" altLang="en-US" dirty="0"/>
              <a:t>且差異 </a:t>
            </a:r>
            <a:r>
              <a:rPr lang="en-US" altLang="zh-TW" dirty="0"/>
              <a:t>WK &gt;NT &gt; SI</a:t>
            </a:r>
          </a:p>
          <a:p>
            <a:endParaRPr lang="en-US" altLang="zh-TW" dirty="0"/>
          </a:p>
          <a:p>
            <a:r>
              <a:rPr lang="zh-TW" altLang="en-US" dirty="0"/>
              <a:t>上風切處半徑兩百公里內的徑向氣流差異 每個</a:t>
            </a:r>
            <a:r>
              <a:rPr lang="en-US" altLang="zh-TW" dirty="0"/>
              <a:t>panel</a:t>
            </a:r>
            <a:r>
              <a:rPr lang="zh-TW" altLang="en-US" dirty="0"/>
              <a:t>右上有秀</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44</a:t>
            </a:fld>
            <a:endParaRPr lang="zh-TW" altLang="en-US"/>
          </a:p>
        </p:txBody>
      </p:sp>
    </p:spTree>
    <p:extLst>
      <p:ext uri="{BB962C8B-B14F-4D97-AF65-F5344CB8AC3E}">
        <p14:creationId xmlns:p14="http://schemas.microsoft.com/office/powerpoint/2010/main" val="3076640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W,N,S,R</a:t>
            </a:r>
            <a:r>
              <a:rPr lang="zh-TW" altLang="en-US" dirty="0"/>
              <a:t>分別代表該增強類型與其他哪幾種增強類型</a:t>
            </a:r>
            <a:endParaRPr lang="en-US" altLang="zh-TW" dirty="0"/>
          </a:p>
          <a:p>
            <a:r>
              <a:rPr lang="zh-TW" altLang="en-US" dirty="0"/>
              <a:t>在</a:t>
            </a:r>
            <a:r>
              <a:rPr lang="en-US" altLang="zh-TW" dirty="0"/>
              <a:t>95%</a:t>
            </a:r>
            <a:r>
              <a:rPr lang="zh-TW" altLang="en-US" dirty="0"/>
              <a:t>信心水準下是否具有顯著統計差異</a:t>
            </a:r>
            <a:endParaRPr lang="en-US" altLang="zh-TW" dirty="0"/>
          </a:p>
          <a:p>
            <a:r>
              <a:rPr lang="en-US" altLang="zh-TW" dirty="0"/>
              <a:t>1.RI </a:t>
            </a:r>
            <a:r>
              <a:rPr lang="zh-TW" altLang="en-US" dirty="0"/>
              <a:t>個案有最小的局地</a:t>
            </a:r>
            <a:r>
              <a:rPr lang="en-US" altLang="zh-TW" dirty="0"/>
              <a:t>VWS  </a:t>
            </a:r>
            <a:r>
              <a:rPr lang="zh-TW" altLang="en-US" dirty="0"/>
              <a:t>跟外流阻擋高層環境氣流有關</a:t>
            </a:r>
            <a:endParaRPr lang="en-US" altLang="zh-TW" dirty="0"/>
          </a:p>
          <a:p>
            <a:r>
              <a:rPr lang="en-US" altLang="zh-TW" dirty="0"/>
              <a:t>2.RI</a:t>
            </a:r>
            <a:r>
              <a:rPr lang="zh-TW" altLang="en-US" dirty="0"/>
              <a:t> 個案也有最小的環境垂直風切</a:t>
            </a:r>
            <a:endParaRPr lang="en-US" altLang="zh-TW" dirty="0"/>
          </a:p>
          <a:p>
            <a:endParaRPr lang="en-US" altLang="zh-TW" dirty="0"/>
          </a:p>
          <a:p>
            <a:r>
              <a:rPr lang="en-US" altLang="zh-TW" dirty="0"/>
              <a:t>3.</a:t>
            </a:r>
            <a:r>
              <a:rPr lang="zh-TW" altLang="en-US" dirty="0"/>
              <a:t>環境風切的對於不同增強速率的差異比局地風切的差異小</a:t>
            </a:r>
            <a:endParaRPr lang="en-US" altLang="zh-TW" dirty="0"/>
          </a:p>
          <a:p>
            <a:r>
              <a:rPr lang="zh-TW" altLang="en-US" dirty="0"/>
              <a:t>作者認為這可能暗示著颱風內部動力</a:t>
            </a:r>
            <a:r>
              <a:rPr lang="en-US" altLang="zh-TW" dirty="0"/>
              <a:t>(</a:t>
            </a:r>
            <a:r>
              <a:rPr lang="zh-TW" altLang="en-US" dirty="0"/>
              <a:t>上風切高層外流</a:t>
            </a:r>
            <a:r>
              <a:rPr lang="en-US" altLang="zh-TW" dirty="0"/>
              <a:t>)</a:t>
            </a:r>
            <a:r>
              <a:rPr lang="zh-TW" altLang="en-US" dirty="0"/>
              <a:t> 扮演一個減小</a:t>
            </a:r>
            <a:r>
              <a:rPr lang="en-US" altLang="zh-TW" dirty="0"/>
              <a:t>RI</a:t>
            </a:r>
            <a:r>
              <a:rPr lang="zh-TW" altLang="en-US" dirty="0"/>
              <a:t>個案局地風切的腳色</a:t>
            </a:r>
            <a:endParaRPr lang="en-US" altLang="zh-TW" dirty="0"/>
          </a:p>
          <a:p>
            <a:endParaRPr lang="en-US" altLang="zh-TW" dirty="0"/>
          </a:p>
          <a:p>
            <a:r>
              <a:rPr lang="en-US" altLang="zh-TW" dirty="0"/>
              <a:t>4.</a:t>
            </a:r>
            <a:r>
              <a:rPr lang="zh-TW" altLang="en-US" dirty="0"/>
              <a:t>而對於非</a:t>
            </a:r>
            <a:r>
              <a:rPr lang="en-US" altLang="zh-TW" dirty="0"/>
              <a:t>RI</a:t>
            </a:r>
            <a:r>
              <a:rPr lang="zh-TW" altLang="en-US" dirty="0"/>
              <a:t>的</a:t>
            </a:r>
            <a:r>
              <a:rPr lang="en-US" altLang="zh-TW" dirty="0"/>
              <a:t>CASE</a:t>
            </a:r>
            <a:r>
              <a:rPr lang="zh-TW" altLang="en-US" dirty="0"/>
              <a:t>而言  </a:t>
            </a:r>
            <a:endParaRPr lang="en-US" altLang="zh-TW" dirty="0"/>
          </a:p>
          <a:p>
            <a:r>
              <a:rPr lang="zh-TW" altLang="en-US" dirty="0"/>
              <a:t>看</a:t>
            </a:r>
            <a:r>
              <a:rPr lang="en-US" altLang="zh-TW" dirty="0"/>
              <a:t>SI,</a:t>
            </a:r>
            <a:r>
              <a:rPr lang="zh-TW" altLang="en-US" dirty="0"/>
              <a:t> </a:t>
            </a:r>
            <a:r>
              <a:rPr lang="en-US" altLang="zh-TW" dirty="0"/>
              <a:t>LOCAL</a:t>
            </a:r>
            <a:r>
              <a:rPr lang="zh-TW" altLang="en-US" dirty="0"/>
              <a:t> 的</a:t>
            </a:r>
            <a:r>
              <a:rPr lang="en-US" altLang="zh-TW" dirty="0"/>
              <a:t>VWS</a:t>
            </a:r>
            <a:r>
              <a:rPr lang="zh-TW" altLang="en-US" dirty="0"/>
              <a:t>和其他非</a:t>
            </a:r>
            <a:r>
              <a:rPr lang="en-US" altLang="zh-TW" dirty="0"/>
              <a:t>RI(NT,WK)</a:t>
            </a:r>
            <a:r>
              <a:rPr lang="zh-TW" altLang="en-US" dirty="0"/>
              <a:t>的差異都具有統計上的差異</a:t>
            </a:r>
            <a:endParaRPr lang="en-US" altLang="zh-TW" dirty="0"/>
          </a:p>
          <a:p>
            <a:r>
              <a:rPr lang="zh-TW" altLang="en-US" dirty="0"/>
              <a:t>然而環境</a:t>
            </a:r>
            <a:r>
              <a:rPr lang="en-US" altLang="zh-TW" dirty="0"/>
              <a:t>VWS</a:t>
            </a:r>
            <a:r>
              <a:rPr lang="zh-TW" altLang="en-US" dirty="0"/>
              <a:t>卻沒有明顯差異</a:t>
            </a:r>
            <a:endParaRPr lang="en-US" altLang="zh-TW" dirty="0"/>
          </a:p>
          <a:p>
            <a:r>
              <a:rPr lang="zh-TW" altLang="en-US" dirty="0"/>
              <a:t>因此對於非</a:t>
            </a:r>
            <a:r>
              <a:rPr lang="en-US" altLang="zh-TW" dirty="0"/>
              <a:t>RI</a:t>
            </a:r>
            <a:r>
              <a:rPr lang="zh-TW" altLang="en-US" dirty="0"/>
              <a:t>的颱風且處在中或強風切的颱風而言 </a:t>
            </a:r>
            <a:endParaRPr lang="en-US" altLang="zh-TW" dirty="0"/>
          </a:p>
          <a:p>
            <a:r>
              <a:rPr lang="zh-TW" altLang="en-US" dirty="0"/>
              <a:t>未來強度的變化可能與局地風切更有關而非環境風切</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45</a:t>
            </a:fld>
            <a:endParaRPr lang="zh-TW" altLang="en-US"/>
          </a:p>
        </p:txBody>
      </p:sp>
    </p:spTree>
    <p:extLst>
      <p:ext uri="{BB962C8B-B14F-4D97-AF65-F5344CB8AC3E}">
        <p14:creationId xmlns:p14="http://schemas.microsoft.com/office/powerpoint/2010/main" val="2782138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Ad </a:t>
            </a:r>
            <a:r>
              <a:rPr lang="zh-TW" altLang="en-US" dirty="0"/>
              <a:t>是 上風切徑向風 跟 局地風切的散布圖</a:t>
            </a:r>
            <a:endParaRPr lang="en-US" altLang="zh-TW" dirty="0"/>
          </a:p>
          <a:p>
            <a:r>
              <a:rPr lang="en-US" altLang="zh-TW" dirty="0"/>
              <a:t>Be </a:t>
            </a:r>
            <a:r>
              <a:rPr lang="zh-TW" altLang="en-US" dirty="0"/>
              <a:t>是 環境風切跟未來</a:t>
            </a:r>
            <a:r>
              <a:rPr lang="en-US" altLang="zh-TW" dirty="0"/>
              <a:t>24</a:t>
            </a:r>
            <a:r>
              <a:rPr lang="zh-TW" altLang="en-US" dirty="0"/>
              <a:t>小時 強度變化的 散布圖</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t>Cf</a:t>
            </a:r>
            <a:r>
              <a:rPr lang="en-US" altLang="zh-TW" dirty="0"/>
              <a:t> </a:t>
            </a:r>
            <a:r>
              <a:rPr lang="zh-TW" altLang="en-US" dirty="0"/>
              <a:t> 是 局地風切跟未來</a:t>
            </a:r>
            <a:r>
              <a:rPr lang="en-US" altLang="zh-TW" dirty="0"/>
              <a:t>24</a:t>
            </a:r>
            <a:r>
              <a:rPr lang="zh-TW" altLang="en-US" dirty="0"/>
              <a:t>小時 強度變化的 散布圖</a:t>
            </a:r>
            <a:endParaRPr lang="en-US" altLang="zh-TW" dirty="0"/>
          </a:p>
          <a:p>
            <a:endParaRPr lang="en-US" altLang="zh-TW" dirty="0"/>
          </a:p>
          <a:p>
            <a:endParaRPr lang="en-US" altLang="zh-TW" dirty="0"/>
          </a:p>
          <a:p>
            <a:r>
              <a:rPr lang="en-US" altLang="zh-TW" dirty="0"/>
              <a:t>1.a,d</a:t>
            </a:r>
            <a:r>
              <a:rPr lang="zh-TW" altLang="en-US" dirty="0"/>
              <a:t>圖中 </a:t>
            </a:r>
            <a:r>
              <a:rPr lang="en-US" altLang="zh-TW" dirty="0"/>
              <a:t>x</a:t>
            </a:r>
            <a:r>
              <a:rPr lang="zh-TW" altLang="en-US" dirty="0"/>
              <a:t>軸的上風切徑向風是兩百公里半徑內的平均</a:t>
            </a:r>
            <a:endParaRPr lang="en-US" altLang="zh-TW" dirty="0"/>
          </a:p>
          <a:p>
            <a:r>
              <a:rPr lang="zh-TW" altLang="en-US" dirty="0"/>
              <a:t>局地風切與上風切徑向風的相關性高 尤其是強風切下相關性更高</a:t>
            </a:r>
            <a:endParaRPr lang="en-US" altLang="zh-TW" dirty="0"/>
          </a:p>
          <a:p>
            <a:endParaRPr lang="en-US" altLang="zh-TW" dirty="0"/>
          </a:p>
          <a:p>
            <a:r>
              <a:rPr lang="zh-TW" altLang="en-US" dirty="0"/>
              <a:t>上一頁投影的合狀圖有提到不同增強速率下</a:t>
            </a:r>
            <a:r>
              <a:rPr lang="en-US" altLang="zh-TW" dirty="0"/>
              <a:t>,</a:t>
            </a:r>
            <a:r>
              <a:rPr lang="zh-TW" altLang="en-US" dirty="0"/>
              <a:t>其環境風切差異不大</a:t>
            </a:r>
            <a:endParaRPr lang="en-US" altLang="zh-TW" dirty="0"/>
          </a:p>
          <a:p>
            <a:r>
              <a:rPr lang="zh-TW" altLang="en-US" dirty="0"/>
              <a:t>在此以</a:t>
            </a:r>
            <a:r>
              <a:rPr lang="en-US" altLang="zh-TW" dirty="0"/>
              <a:t>scatter</a:t>
            </a:r>
            <a:r>
              <a:rPr lang="zh-TW" altLang="en-US" dirty="0"/>
              <a:t> </a:t>
            </a:r>
            <a:r>
              <a:rPr lang="en-US" altLang="zh-TW" dirty="0"/>
              <a:t>plot</a:t>
            </a:r>
            <a:r>
              <a:rPr lang="zh-TW" altLang="en-US" dirty="0"/>
              <a:t>分析</a:t>
            </a:r>
            <a:endParaRPr lang="en-US" altLang="zh-TW" dirty="0"/>
          </a:p>
          <a:p>
            <a:r>
              <a:rPr lang="zh-TW" altLang="en-US" dirty="0"/>
              <a:t>雖然環境或局地風切跟未來強度的負相關都很弱</a:t>
            </a:r>
            <a:endParaRPr lang="en-US" altLang="zh-TW" dirty="0"/>
          </a:p>
          <a:p>
            <a:r>
              <a:rPr lang="zh-TW" altLang="en-US" dirty="0"/>
              <a:t>但</a:t>
            </a:r>
            <a:r>
              <a:rPr lang="en-US" altLang="zh-TW" dirty="0"/>
              <a:t>local shear</a:t>
            </a:r>
            <a:r>
              <a:rPr lang="zh-TW" altLang="en-US" dirty="0"/>
              <a:t>的相關性較大一點</a:t>
            </a:r>
            <a:endParaRPr lang="en-US" altLang="zh-TW" dirty="0"/>
          </a:p>
          <a:p>
            <a:endParaRPr lang="en-US" altLang="zh-TW" dirty="0"/>
          </a:p>
          <a:p>
            <a:r>
              <a:rPr lang="zh-TW" altLang="en-US" dirty="0"/>
              <a:t>作者說此趨勢分析有通過統計檢定</a:t>
            </a:r>
            <a:r>
              <a:rPr lang="en-US" altLang="zh-TW" dirty="0"/>
              <a:t>(</a:t>
            </a:r>
            <a:r>
              <a:rPr lang="zh-TW" altLang="en-US" dirty="0"/>
              <a:t>表示趨勢變化明顯</a:t>
            </a:r>
            <a:r>
              <a:rPr lang="en-US" altLang="zh-TW" dirty="0"/>
              <a:t>)</a:t>
            </a:r>
          </a:p>
          <a:p>
            <a:r>
              <a:rPr lang="zh-TW" altLang="en-US" dirty="0"/>
              <a:t>但覺得 我後四張很不明顯</a:t>
            </a:r>
            <a:r>
              <a:rPr lang="en-US" altLang="zh-TW" dirty="0"/>
              <a:t>= =</a:t>
            </a:r>
            <a:r>
              <a:rPr lang="zh-TW" altLang="en-US" dirty="0"/>
              <a:t> 有點硬要</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46</a:t>
            </a:fld>
            <a:endParaRPr lang="zh-TW" altLang="en-US"/>
          </a:p>
        </p:txBody>
      </p:sp>
    </p:spTree>
    <p:extLst>
      <p:ext uri="{BB962C8B-B14F-4D97-AF65-F5344CB8AC3E}">
        <p14:creationId xmlns:p14="http://schemas.microsoft.com/office/powerpoint/2010/main" val="9173078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跟之前出現的一樣</a:t>
            </a:r>
            <a:endParaRPr lang="en-US" altLang="zh-TW" dirty="0"/>
          </a:p>
          <a:p>
            <a:r>
              <a:rPr lang="zh-TW" altLang="en-US" dirty="0"/>
              <a:t>但上次出現這圖是</a:t>
            </a:r>
            <a:r>
              <a:rPr lang="en-US" altLang="zh-TW" dirty="0" err="1"/>
              <a:t>ri</a:t>
            </a:r>
            <a:r>
              <a:rPr lang="zh-TW" altLang="en-US" dirty="0"/>
              <a:t>的隨時間變化圖</a:t>
            </a:r>
            <a:endParaRPr lang="en-US" altLang="zh-TW" dirty="0"/>
          </a:p>
          <a:p>
            <a:endParaRPr lang="en-US" altLang="zh-TW" dirty="0"/>
          </a:p>
          <a:p>
            <a:r>
              <a:rPr lang="zh-TW" altLang="en-US" dirty="0"/>
              <a:t>這次是不同</a:t>
            </a:r>
            <a:r>
              <a:rPr lang="en-US" altLang="zh-TW" dirty="0"/>
              <a:t>case onset</a:t>
            </a:r>
            <a:r>
              <a:rPr lang="zh-TW" altLang="en-US" dirty="0"/>
              <a:t>時的</a:t>
            </a:r>
            <a:r>
              <a:rPr lang="en-US" altLang="zh-TW" dirty="0"/>
              <a:t>case</a:t>
            </a:r>
          </a:p>
          <a:p>
            <a:endParaRPr lang="en-US" altLang="zh-TW" dirty="0"/>
          </a:p>
          <a:p>
            <a:r>
              <a:rPr lang="en-US" altLang="zh-TW" dirty="0"/>
              <a:t>1.RI</a:t>
            </a:r>
            <a:r>
              <a:rPr lang="zh-TW" altLang="en-US" dirty="0"/>
              <a:t>的颱風在內核對流更強  內核有更大範圍的強對流</a:t>
            </a:r>
            <a:endParaRPr lang="en-US" altLang="zh-TW" dirty="0"/>
          </a:p>
          <a:p>
            <a:endParaRPr lang="en-US" altLang="zh-TW" dirty="0"/>
          </a:p>
          <a:p>
            <a:r>
              <a:rPr lang="en-US" altLang="zh-TW" dirty="0"/>
              <a:t>2.</a:t>
            </a:r>
            <a:r>
              <a:rPr lang="zh-TW" altLang="en-US" dirty="0"/>
              <a:t>而增強速度越大的颱風 也有更對稱的 亮溫分布</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47</a:t>
            </a:fld>
            <a:endParaRPr lang="zh-TW" altLang="en-US"/>
          </a:p>
        </p:txBody>
      </p:sp>
    </p:spTree>
    <p:extLst>
      <p:ext uri="{BB962C8B-B14F-4D97-AF65-F5344CB8AC3E}">
        <p14:creationId xmlns:p14="http://schemas.microsoft.com/office/powerpoint/2010/main" val="145878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dirty="0"/>
              <a:t>RI</a:t>
            </a:r>
            <a:r>
              <a:rPr lang="zh-TW" altLang="en-US" dirty="0"/>
              <a:t>與沒有</a:t>
            </a:r>
            <a:r>
              <a:rPr lang="en-US" altLang="zh-TW" dirty="0"/>
              <a:t>RI</a:t>
            </a:r>
            <a:r>
              <a:rPr lang="zh-TW" altLang="en-US" dirty="0"/>
              <a:t>的個案</a:t>
            </a:r>
            <a:r>
              <a:rPr lang="en-US" altLang="zh-TW" dirty="0"/>
              <a:t>TIR</a:t>
            </a:r>
            <a:r>
              <a:rPr lang="zh-TW" altLang="en-US" dirty="0"/>
              <a:t>的最大差別  落在上風切 半徑兩百公里內</a:t>
            </a:r>
            <a:r>
              <a:rPr lang="en-US" altLang="zh-TW" dirty="0"/>
              <a:t>(</a:t>
            </a:r>
            <a:r>
              <a:rPr lang="en-US" altLang="zh-TW" dirty="0" err="1"/>
              <a:t>ri</a:t>
            </a:r>
            <a:r>
              <a:rPr lang="zh-TW" altLang="en-US" dirty="0"/>
              <a:t>的</a:t>
            </a:r>
            <a:r>
              <a:rPr lang="en-US" altLang="zh-TW" dirty="0"/>
              <a:t>case</a:t>
            </a:r>
            <a:r>
              <a:rPr lang="zh-TW" altLang="en-US" dirty="0"/>
              <a:t>上風切處亮溫更低</a:t>
            </a:r>
            <a:r>
              <a:rPr lang="en-US" altLang="zh-TW" dirty="0"/>
              <a:t>)</a:t>
            </a:r>
          </a:p>
          <a:p>
            <a:pPr marL="228600" indent="-228600">
              <a:buAutoNum type="arabicPeriod"/>
            </a:pPr>
            <a:r>
              <a:rPr lang="zh-TW" altLang="en-US" dirty="0"/>
              <a:t>上風切對流對於</a:t>
            </a:r>
            <a:r>
              <a:rPr lang="en-US" altLang="zh-TW" dirty="0"/>
              <a:t>RI</a:t>
            </a:r>
            <a:r>
              <a:rPr lang="zh-TW" altLang="en-US" dirty="0"/>
              <a:t>的重要性</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48</a:t>
            </a:fld>
            <a:endParaRPr lang="zh-TW" altLang="en-US"/>
          </a:p>
        </p:txBody>
      </p:sp>
    </p:spTree>
    <p:extLst>
      <p:ext uri="{BB962C8B-B14F-4D97-AF65-F5344CB8AC3E}">
        <p14:creationId xmlns:p14="http://schemas.microsoft.com/office/powerpoint/2010/main" val="48547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這篇</a:t>
            </a:r>
            <a:r>
              <a:rPr lang="en-US" altLang="zh-TW" dirty="0"/>
              <a:t>PAPER </a:t>
            </a:r>
            <a:r>
              <a:rPr lang="zh-TW" altLang="en-US" dirty="0"/>
              <a:t>也同時比較 </a:t>
            </a:r>
            <a:r>
              <a:rPr lang="en-US" altLang="zh-TW" dirty="0"/>
              <a:t>RI</a:t>
            </a:r>
            <a:r>
              <a:rPr lang="zh-TW" altLang="en-US" dirty="0"/>
              <a:t>跟沒</a:t>
            </a:r>
            <a:r>
              <a:rPr lang="en-US" altLang="zh-TW" dirty="0"/>
              <a:t>RI</a:t>
            </a:r>
            <a:r>
              <a:rPr lang="zh-TW" altLang="en-US" dirty="0"/>
              <a:t>的個案在不同強度的環境風切下的情形</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RI</a:t>
            </a:r>
            <a:r>
              <a:rPr lang="zh-TW" altLang="en-US" dirty="0"/>
              <a:t>的個案與非</a:t>
            </a:r>
            <a:r>
              <a:rPr lang="en-US" altLang="zh-TW" dirty="0"/>
              <a:t>RI</a:t>
            </a:r>
            <a:r>
              <a:rPr lang="zh-TW" altLang="en-US" dirty="0"/>
              <a:t>的個案比較之下傾向在上風切處有較強的外流跟對流</a:t>
            </a:r>
            <a:endParaRPr lang="en-US" altLang="zh-TW" dirty="0"/>
          </a:p>
          <a:p>
            <a:endParaRPr lang="en-US" altLang="zh-TW" dirty="0"/>
          </a:p>
          <a:p>
            <a:r>
              <a:rPr lang="zh-TW" altLang="en-US" dirty="0"/>
              <a:t>統計分析也顯示</a:t>
            </a:r>
            <a:r>
              <a:rPr lang="en-US" altLang="zh-TW" dirty="0"/>
              <a:t>,</a:t>
            </a:r>
            <a:r>
              <a:rPr lang="zh-TW" altLang="en-US" dirty="0"/>
              <a:t>在中等或強環境風切下的颱風未來一天的強度變化</a:t>
            </a:r>
            <a:endParaRPr lang="en-US" altLang="zh-TW" dirty="0"/>
          </a:p>
          <a:p>
            <a:r>
              <a:rPr lang="zh-TW" altLang="en-US" dirty="0"/>
              <a:t>與環境及局地風切的相關性分析後</a:t>
            </a:r>
            <a:r>
              <a:rPr lang="en-US" altLang="zh-TW" dirty="0"/>
              <a:t>,</a:t>
            </a:r>
            <a:r>
              <a:rPr lang="zh-TW" altLang="en-US" dirty="0"/>
              <a:t> 與局地的負相關更明顯</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7</a:t>
            </a:fld>
            <a:endParaRPr lang="zh-TW" altLang="en-US"/>
          </a:p>
        </p:txBody>
      </p:sp>
    </p:spTree>
    <p:extLst>
      <p:ext uri="{BB962C8B-B14F-4D97-AF65-F5344CB8AC3E}">
        <p14:creationId xmlns:p14="http://schemas.microsoft.com/office/powerpoint/2010/main" val="18749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過去研究指出對於受風切影響的颱風 環境的熱力場對其內核的對流強度與分布有很大影響</a:t>
            </a:r>
            <a:endParaRPr lang="en-US" altLang="zh-TW" dirty="0"/>
          </a:p>
          <a:p>
            <a:endParaRPr lang="en-US" altLang="zh-TW" dirty="0"/>
          </a:p>
          <a:p>
            <a:r>
              <a:rPr lang="zh-TW" altLang="en-US" dirty="0"/>
              <a:t>在此作者檢視</a:t>
            </a:r>
            <a:r>
              <a:rPr lang="en-US" altLang="zh-TW" dirty="0"/>
              <a:t>(1)700hPa</a:t>
            </a:r>
            <a:r>
              <a:rPr lang="zh-TW" altLang="en-US" dirty="0"/>
              <a:t> </a:t>
            </a:r>
            <a:r>
              <a:rPr lang="en-US" altLang="zh-TW" dirty="0"/>
              <a:t>RH (2) SST (3)</a:t>
            </a:r>
            <a:r>
              <a:rPr lang="zh-TW" altLang="en-US" dirty="0"/>
              <a:t>地表潛熱通量</a:t>
            </a:r>
            <a:endParaRPr lang="en-US" altLang="zh-TW" dirty="0"/>
          </a:p>
          <a:p>
            <a:r>
              <a:rPr lang="zh-TW" altLang="en-US" dirty="0"/>
              <a:t>這些量值是各種強度變化發生的前</a:t>
            </a:r>
            <a:r>
              <a:rPr lang="en-US" altLang="zh-TW" dirty="0"/>
              <a:t>24</a:t>
            </a:r>
            <a:r>
              <a:rPr lang="zh-TW" altLang="en-US" dirty="0"/>
              <a:t>小時平均</a:t>
            </a:r>
            <a:endParaRPr lang="en-US" altLang="zh-TW" dirty="0"/>
          </a:p>
          <a:p>
            <a:r>
              <a:rPr lang="zh-TW" altLang="en-US" dirty="0"/>
              <a:t>因為平均熱力場在強度發生變化前就已經開始影響上風切的對流</a:t>
            </a:r>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50</a:t>
            </a:fld>
            <a:endParaRPr lang="zh-TW" altLang="en-US"/>
          </a:p>
        </p:txBody>
      </p:sp>
    </p:spTree>
    <p:extLst>
      <p:ext uri="{BB962C8B-B14F-4D97-AF65-F5344CB8AC3E}">
        <p14:creationId xmlns:p14="http://schemas.microsoft.com/office/powerpoint/2010/main" val="4861124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地表可感熱通量這裡沒有探討</a:t>
            </a:r>
            <a:endParaRPr lang="en-US" altLang="zh-TW" dirty="0"/>
          </a:p>
          <a:p>
            <a:r>
              <a:rPr lang="zh-TW" altLang="en-US" dirty="0"/>
              <a:t>因為整體地表</a:t>
            </a:r>
            <a:r>
              <a:rPr lang="en-US" altLang="zh-TW" dirty="0"/>
              <a:t>enthalpy</a:t>
            </a:r>
            <a:r>
              <a:rPr lang="zh-TW" altLang="en-US" dirty="0"/>
              <a:t>的通量是由潛熱通量主導</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51</a:t>
            </a:fld>
            <a:endParaRPr lang="zh-TW" altLang="en-US"/>
          </a:p>
        </p:txBody>
      </p:sp>
    </p:spTree>
    <p:extLst>
      <p:ext uri="{BB962C8B-B14F-4D97-AF65-F5344CB8AC3E}">
        <p14:creationId xmlns:p14="http://schemas.microsoft.com/office/powerpoint/2010/main" val="35498336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都是 </a:t>
            </a:r>
            <a:r>
              <a:rPr lang="en-US" altLang="zh-TW" dirty="0"/>
              <a:t>t= -24~0</a:t>
            </a:r>
            <a:r>
              <a:rPr lang="zh-TW" altLang="en-US" dirty="0"/>
              <a:t>的平均</a:t>
            </a:r>
            <a:endParaRPr lang="en-US" altLang="zh-TW" dirty="0"/>
          </a:p>
          <a:p>
            <a:r>
              <a:rPr lang="zh-TW" altLang="en-US" dirty="0"/>
              <a:t>點點代表</a:t>
            </a:r>
            <a:r>
              <a:rPr lang="en-US" altLang="zh-TW" dirty="0"/>
              <a:t>95%</a:t>
            </a:r>
            <a:r>
              <a:rPr lang="zh-TW" altLang="en-US" dirty="0"/>
              <a:t>信心水準下 差異具有顯著性</a:t>
            </a:r>
            <a:endParaRPr lang="en-US" altLang="zh-TW" dirty="0"/>
          </a:p>
          <a:p>
            <a:r>
              <a:rPr lang="en-US" altLang="zh-TW" dirty="0"/>
              <a:t>mean</a:t>
            </a:r>
            <a:r>
              <a:rPr lang="zh-TW" altLang="en-US" dirty="0"/>
              <a:t>是所有</a:t>
            </a:r>
            <a:r>
              <a:rPr lang="en-US" altLang="zh-TW" dirty="0"/>
              <a:t>case</a:t>
            </a:r>
            <a:r>
              <a:rPr lang="zh-TW" altLang="en-US" dirty="0"/>
              <a:t>丟下去算</a:t>
            </a:r>
            <a:endParaRPr lang="en-US" altLang="zh-TW" dirty="0"/>
          </a:p>
          <a:p>
            <a:endParaRPr lang="en-US" altLang="zh-TW" dirty="0"/>
          </a:p>
          <a:p>
            <a:r>
              <a:rPr lang="en-US" altLang="zh-TW" dirty="0"/>
              <a:t>1.Downshear</a:t>
            </a:r>
            <a:r>
              <a:rPr lang="zh-TW" altLang="en-US" dirty="0"/>
              <a:t> 有最大</a:t>
            </a:r>
            <a:r>
              <a:rPr lang="en-US" altLang="zh-TW" dirty="0"/>
              <a:t>RH ,</a:t>
            </a:r>
            <a:r>
              <a:rPr lang="en-US" altLang="zh-TW" dirty="0" err="1"/>
              <a:t>upshear</a:t>
            </a:r>
            <a:r>
              <a:rPr lang="en-US" altLang="zh-TW" dirty="0"/>
              <a:t> </a:t>
            </a:r>
            <a:r>
              <a:rPr lang="zh-TW" altLang="en-US" dirty="0"/>
              <a:t>則較小 </a:t>
            </a:r>
            <a:r>
              <a:rPr lang="en-US" altLang="zh-TW" dirty="0"/>
              <a:t>(wavenumber1)</a:t>
            </a:r>
          </a:p>
          <a:p>
            <a:endParaRPr lang="en-US" altLang="zh-TW" dirty="0"/>
          </a:p>
          <a:p>
            <a:r>
              <a:rPr lang="en-US" altLang="zh-TW" dirty="0"/>
              <a:t>2.RI</a:t>
            </a:r>
            <a:r>
              <a:rPr lang="zh-TW" altLang="en-US" dirty="0"/>
              <a:t>比</a:t>
            </a:r>
            <a:r>
              <a:rPr lang="en-US" altLang="zh-TW" dirty="0"/>
              <a:t>WK </a:t>
            </a:r>
            <a:r>
              <a:rPr lang="zh-TW" altLang="en-US" dirty="0"/>
              <a:t>跟</a:t>
            </a:r>
            <a:r>
              <a:rPr lang="en-US" altLang="zh-TW" dirty="0"/>
              <a:t>NT</a:t>
            </a:r>
            <a:r>
              <a:rPr lang="zh-TW" altLang="en-US" dirty="0"/>
              <a:t> 在</a:t>
            </a:r>
            <a:r>
              <a:rPr lang="en-US" altLang="zh-TW" dirty="0"/>
              <a:t>200</a:t>
            </a:r>
            <a:r>
              <a:rPr lang="zh-TW" altLang="en-US" dirty="0"/>
              <a:t>公里半徑外 有顯著較高的</a:t>
            </a:r>
            <a:r>
              <a:rPr lang="en-US" altLang="zh-TW" dirty="0"/>
              <a:t>RH (</a:t>
            </a:r>
            <a:r>
              <a:rPr lang="zh-TW" altLang="en-US" dirty="0"/>
              <a:t>尤其在風切左側</a:t>
            </a:r>
            <a:r>
              <a:rPr lang="en-US" altLang="zh-TW" dirty="0"/>
              <a:t>)</a:t>
            </a:r>
          </a:p>
          <a:p>
            <a:r>
              <a:rPr lang="zh-TW" altLang="en-US" dirty="0"/>
              <a:t>作者表示這意味著</a:t>
            </a:r>
            <a:r>
              <a:rPr lang="en-US" altLang="zh-TW" dirty="0"/>
              <a:t>RI</a:t>
            </a:r>
            <a:r>
              <a:rPr lang="zh-TW" altLang="en-US" dirty="0"/>
              <a:t>的</a:t>
            </a:r>
            <a:r>
              <a:rPr lang="en-US" altLang="zh-TW" dirty="0"/>
              <a:t>CASE</a:t>
            </a:r>
            <a:r>
              <a:rPr lang="zh-TW" altLang="en-US" dirty="0"/>
              <a:t>有較少環境的乾空氣侵入 </a:t>
            </a:r>
            <a:endParaRPr lang="en-US" altLang="zh-TW" dirty="0"/>
          </a:p>
          <a:p>
            <a:r>
              <a:rPr lang="zh-TW" altLang="en-US" dirty="0"/>
              <a:t>但</a:t>
            </a:r>
            <a:r>
              <a:rPr lang="en-US" altLang="zh-TW" dirty="0"/>
              <a:t>SI RI</a:t>
            </a:r>
            <a:r>
              <a:rPr lang="zh-TW" altLang="en-US" dirty="0"/>
              <a:t>的相差較小  可能有其他的變數值得探討</a:t>
            </a:r>
            <a:endParaRPr lang="en-US" altLang="zh-TW" dirty="0"/>
          </a:p>
          <a:p>
            <a:endParaRPr lang="en-US" altLang="zh-TW" dirty="0"/>
          </a:p>
          <a:p>
            <a:r>
              <a:rPr lang="en-US" altLang="zh-TW" dirty="0"/>
              <a:t>3.</a:t>
            </a:r>
            <a:r>
              <a:rPr lang="zh-TW" altLang="en-US" dirty="0"/>
              <a:t>有較高</a:t>
            </a:r>
            <a:r>
              <a:rPr lang="en-US" altLang="zh-TW" dirty="0"/>
              <a:t>SST</a:t>
            </a:r>
            <a:r>
              <a:rPr lang="zh-TW" altLang="en-US" dirty="0"/>
              <a:t>的增強較快</a:t>
            </a:r>
            <a:endParaRPr lang="en-US" altLang="zh-TW" dirty="0"/>
          </a:p>
          <a:p>
            <a:endParaRPr lang="en-US" altLang="zh-TW" dirty="0"/>
          </a:p>
          <a:p>
            <a:r>
              <a:rPr lang="en-US" altLang="zh-TW" dirty="0"/>
              <a:t>4.</a:t>
            </a:r>
            <a:r>
              <a:rPr lang="zh-TW" altLang="en-US" dirty="0"/>
              <a:t>至於</a:t>
            </a:r>
            <a:r>
              <a:rPr lang="en-US" altLang="zh-TW" dirty="0"/>
              <a:t>LHF</a:t>
            </a:r>
            <a:r>
              <a:rPr lang="zh-TW" altLang="en-US" dirty="0"/>
              <a:t>則是呈現左右風切側的 </a:t>
            </a:r>
            <a:r>
              <a:rPr lang="en-US" altLang="zh-TW" dirty="0"/>
              <a:t>WN1</a:t>
            </a:r>
            <a:r>
              <a:rPr lang="zh-TW" altLang="en-US" dirty="0"/>
              <a:t>不對稱</a:t>
            </a:r>
            <a:endParaRPr lang="en-US" altLang="zh-TW" dirty="0"/>
          </a:p>
          <a:p>
            <a:r>
              <a:rPr lang="zh-TW" altLang="en-US" dirty="0"/>
              <a:t>增強速率越快的颱風有更大的</a:t>
            </a:r>
            <a:r>
              <a:rPr lang="en-US" altLang="zh-TW" dirty="0"/>
              <a:t>LHF</a:t>
            </a:r>
          </a:p>
          <a:p>
            <a:r>
              <a:rPr lang="zh-TW" altLang="en-US" dirty="0"/>
              <a:t>而</a:t>
            </a:r>
            <a:r>
              <a:rPr lang="en-US" altLang="zh-TW" dirty="0"/>
              <a:t>RI</a:t>
            </a:r>
            <a:r>
              <a:rPr lang="zh-TW" altLang="en-US" dirty="0"/>
              <a:t>跟其他組的落差最大在上風切處 半徑兩百公里內</a:t>
            </a:r>
            <a:endParaRPr lang="en-US" altLang="zh-TW" dirty="0"/>
          </a:p>
          <a:p>
            <a:endParaRPr lang="en-US" altLang="zh-TW" dirty="0"/>
          </a:p>
          <a:p>
            <a:r>
              <a:rPr lang="en-US" altLang="zh-TW" dirty="0"/>
              <a:t>5.</a:t>
            </a:r>
            <a:r>
              <a:rPr lang="zh-TW" altLang="en-US" dirty="0"/>
              <a:t>之前的研究表明風切左側跟上風切的</a:t>
            </a:r>
            <a:endParaRPr lang="en-US" altLang="zh-TW" dirty="0"/>
          </a:p>
          <a:p>
            <a:r>
              <a:rPr lang="zh-TW" altLang="en-US" dirty="0"/>
              <a:t>高地面</a:t>
            </a:r>
            <a:r>
              <a:rPr lang="en-US" altLang="zh-TW" dirty="0"/>
              <a:t>enthalpy </a:t>
            </a:r>
            <a:r>
              <a:rPr lang="zh-TW" altLang="en-US" dirty="0"/>
              <a:t>可以幫助回復因為受到風切所導致的</a:t>
            </a:r>
            <a:r>
              <a:rPr lang="en-US" altLang="zh-TW" dirty="0"/>
              <a:t>downdraft</a:t>
            </a:r>
            <a:r>
              <a:rPr lang="zh-TW" altLang="en-US" dirty="0"/>
              <a:t>帶入邊界層的低</a:t>
            </a:r>
            <a:r>
              <a:rPr lang="en-US" altLang="zh-TW" dirty="0"/>
              <a:t>entropy</a:t>
            </a:r>
          </a:p>
          <a:p>
            <a:r>
              <a:rPr lang="zh-TW" altLang="en-US" dirty="0"/>
              <a:t>使得對流可以逐漸軸對稱化</a:t>
            </a:r>
            <a:endParaRPr lang="en-US" altLang="zh-TW" dirty="0"/>
          </a:p>
          <a:p>
            <a:r>
              <a:rPr lang="zh-TW" altLang="en-US" dirty="0"/>
              <a:t>因此高</a:t>
            </a:r>
            <a:r>
              <a:rPr lang="en-US" altLang="zh-TW" dirty="0"/>
              <a:t>LHF</a:t>
            </a:r>
            <a:r>
              <a:rPr lang="zh-TW" altLang="en-US" dirty="0"/>
              <a:t>有助於強化</a:t>
            </a:r>
            <a:r>
              <a:rPr lang="en-US" altLang="zh-TW" dirty="0"/>
              <a:t>RI</a:t>
            </a:r>
            <a:r>
              <a:rPr lang="zh-TW" altLang="en-US" dirty="0"/>
              <a:t>個案的上風切對流</a:t>
            </a:r>
            <a:endParaRPr lang="en-US" altLang="zh-TW" dirty="0"/>
          </a:p>
          <a:p>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52</a:t>
            </a:fld>
            <a:endParaRPr lang="zh-TW" altLang="en-US"/>
          </a:p>
        </p:txBody>
      </p:sp>
    </p:spTree>
    <p:extLst>
      <p:ext uri="{BB962C8B-B14F-4D97-AF65-F5344CB8AC3E}">
        <p14:creationId xmlns:p14="http://schemas.microsoft.com/office/powerpoint/2010/main" val="1768206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而在強環境風切下</a:t>
            </a:r>
            <a:endParaRPr lang="en-US" altLang="zh-TW" dirty="0"/>
          </a:p>
          <a:p>
            <a:r>
              <a:rPr lang="en-US" altLang="zh-TW" dirty="0"/>
              <a:t>RH</a:t>
            </a:r>
            <a:r>
              <a:rPr lang="zh-TW" altLang="en-US" dirty="0"/>
              <a:t>分布也跟中度強度風切差不多</a:t>
            </a:r>
            <a:endParaRPr lang="en-US" altLang="zh-TW" dirty="0"/>
          </a:p>
          <a:p>
            <a:r>
              <a:rPr lang="zh-TW" altLang="en-US" dirty="0"/>
              <a:t>最大的差異大致落在上風切處</a:t>
            </a:r>
            <a:r>
              <a:rPr lang="en-US" altLang="zh-TW" dirty="0"/>
              <a:t>(</a:t>
            </a:r>
            <a:r>
              <a:rPr lang="zh-TW" altLang="en-US" dirty="0"/>
              <a:t>尤其</a:t>
            </a:r>
            <a:r>
              <a:rPr lang="en-US" altLang="zh-TW" dirty="0"/>
              <a:t>USL)</a:t>
            </a:r>
          </a:p>
          <a:p>
            <a:r>
              <a:rPr lang="zh-TW" altLang="en-US" dirty="0"/>
              <a:t>差值比中等風切更大</a:t>
            </a:r>
            <a:endParaRPr lang="en-US" altLang="zh-TW" dirty="0"/>
          </a:p>
          <a:p>
            <a:endParaRPr lang="en-US" altLang="zh-TW" dirty="0"/>
          </a:p>
          <a:p>
            <a:r>
              <a:rPr lang="en-US" altLang="zh-TW" dirty="0"/>
              <a:t>2.RI</a:t>
            </a:r>
            <a:r>
              <a:rPr lang="zh-TW" altLang="en-US" dirty="0"/>
              <a:t>的</a:t>
            </a:r>
            <a:r>
              <a:rPr lang="en-US" altLang="zh-TW" dirty="0"/>
              <a:t>LHF</a:t>
            </a:r>
            <a:r>
              <a:rPr lang="zh-TW" altLang="en-US" dirty="0"/>
              <a:t>和其他增強類型的差異不侷限在上風切處</a:t>
            </a:r>
            <a:endParaRPr lang="en-US" altLang="zh-TW" dirty="0"/>
          </a:p>
          <a:p>
            <a:r>
              <a:rPr lang="zh-TW" altLang="en-US" dirty="0"/>
              <a:t>反而是在下風切處有較大</a:t>
            </a:r>
            <a:endParaRPr lang="en-US" altLang="zh-TW" dirty="0"/>
          </a:p>
          <a:p>
            <a:r>
              <a:rPr lang="zh-TW" altLang="en-US" dirty="0"/>
              <a:t>作者表示這也可能代表不同增強類型颱風的</a:t>
            </a:r>
            <a:r>
              <a:rPr lang="en-US" altLang="zh-TW" dirty="0"/>
              <a:t>LHF</a:t>
            </a:r>
            <a:r>
              <a:rPr lang="zh-TW" altLang="en-US" dirty="0"/>
              <a:t>差異 可能也和環境風切有關</a:t>
            </a:r>
            <a:endParaRPr lang="en-US" altLang="zh-TW" dirty="0"/>
          </a:p>
          <a:p>
            <a:r>
              <a:rPr lang="zh-TW" altLang="en-US" dirty="0"/>
              <a:t>但是為啥這樣這篇目前不會提 他說等待之後的研究</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53</a:t>
            </a:fld>
            <a:endParaRPr lang="zh-TW" altLang="en-US"/>
          </a:p>
        </p:txBody>
      </p:sp>
    </p:spTree>
    <p:extLst>
      <p:ext uri="{BB962C8B-B14F-4D97-AF65-F5344CB8AC3E}">
        <p14:creationId xmlns:p14="http://schemas.microsoft.com/office/powerpoint/2010/main" val="17982912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圖案皆表示</a:t>
            </a:r>
            <a:r>
              <a:rPr lang="en-US" altLang="zh-TW" dirty="0"/>
              <a:t>mean</a:t>
            </a:r>
          </a:p>
          <a:p>
            <a:r>
              <a:rPr lang="zh-TW" altLang="en-US" dirty="0"/>
              <a:t>但是三角形表示</a:t>
            </a:r>
            <a:r>
              <a:rPr lang="en-US" altLang="zh-TW" dirty="0"/>
              <a:t>95%</a:t>
            </a:r>
            <a:r>
              <a:rPr lang="zh-TW" altLang="en-US" dirty="0"/>
              <a:t>信心水準下顯著高於</a:t>
            </a:r>
            <a:r>
              <a:rPr lang="en-US" altLang="zh-TW" dirty="0"/>
              <a:t>RI</a:t>
            </a:r>
            <a:r>
              <a:rPr lang="zh-TW" altLang="en-US" dirty="0"/>
              <a:t>的值</a:t>
            </a:r>
            <a:endParaRPr lang="en-US" altLang="zh-TW" dirty="0"/>
          </a:p>
          <a:p>
            <a:r>
              <a:rPr lang="zh-TW" altLang="en-US" dirty="0"/>
              <a:t>正方形表示</a:t>
            </a:r>
            <a:r>
              <a:rPr lang="en-US" altLang="zh-TW" dirty="0"/>
              <a:t>95%</a:t>
            </a:r>
            <a:r>
              <a:rPr lang="zh-TW" altLang="en-US" dirty="0"/>
              <a:t>信心水準下顯著低於</a:t>
            </a:r>
            <a:r>
              <a:rPr lang="en-US" altLang="zh-TW" dirty="0"/>
              <a:t>RI</a:t>
            </a:r>
            <a:r>
              <a:rPr lang="zh-TW" altLang="en-US" dirty="0"/>
              <a:t>的值</a:t>
            </a:r>
            <a:endParaRPr lang="en-US" altLang="zh-TW" dirty="0"/>
          </a:p>
          <a:p>
            <a:endParaRPr lang="en-US" altLang="zh-TW" dirty="0"/>
          </a:p>
          <a:p>
            <a:r>
              <a:rPr lang="en-US" altLang="zh-TW" dirty="0"/>
              <a:t>U10</a:t>
            </a:r>
            <a:r>
              <a:rPr lang="zh-TW" altLang="en-US" dirty="0"/>
              <a:t>的分布 受到</a:t>
            </a:r>
            <a:r>
              <a:rPr lang="en-US" altLang="zh-TW" dirty="0"/>
              <a:t>Vmax</a:t>
            </a:r>
            <a:r>
              <a:rPr lang="zh-TW" altLang="en-US" dirty="0"/>
              <a:t>的分布影響</a:t>
            </a:r>
            <a:endParaRPr lang="en-US" altLang="zh-TW" dirty="0"/>
          </a:p>
          <a:p>
            <a:endParaRPr lang="en-US" altLang="zh-TW" dirty="0"/>
          </a:p>
          <a:p>
            <a:r>
              <a:rPr lang="en-US" altLang="zh-TW" dirty="0" err="1"/>
              <a:t>Wk</a:t>
            </a:r>
            <a:r>
              <a:rPr lang="en-US" altLang="zh-TW" dirty="0"/>
              <a:t> </a:t>
            </a:r>
            <a:r>
              <a:rPr lang="en-US" altLang="zh-TW" dirty="0" err="1"/>
              <a:t>nt</a:t>
            </a:r>
            <a:r>
              <a:rPr lang="zh-TW" altLang="en-US" dirty="0"/>
              <a:t>的</a:t>
            </a:r>
            <a:r>
              <a:rPr lang="en-US" altLang="zh-TW" dirty="0"/>
              <a:t>Vmax</a:t>
            </a:r>
            <a:r>
              <a:rPr lang="zh-TW" altLang="en-US" dirty="0"/>
              <a:t>比較高的原因 主要還是因為它們可能已經是較強的颱風要逐漸減弱了或是強度到頂</a:t>
            </a:r>
            <a:endParaRPr lang="en-US" altLang="zh-TW" dirty="0"/>
          </a:p>
          <a:p>
            <a:r>
              <a:rPr lang="zh-TW" altLang="en-US" dirty="0"/>
              <a:t>不會有颱風一開始就超強然後開始減弱</a:t>
            </a:r>
            <a:endParaRPr lang="en-US" altLang="zh-TW" dirty="0"/>
          </a:p>
          <a:p>
            <a:r>
              <a:rPr lang="zh-TW" altLang="en-US" dirty="0"/>
              <a:t>而</a:t>
            </a:r>
            <a:r>
              <a:rPr lang="en-US" altLang="zh-TW" dirty="0" err="1"/>
              <a:t>ri</a:t>
            </a:r>
            <a:r>
              <a:rPr lang="zh-TW" altLang="en-US" dirty="0"/>
              <a:t>的颱風通常一開始強度還沒很強</a:t>
            </a:r>
            <a:endParaRPr lang="en-US" altLang="zh-TW" dirty="0"/>
          </a:p>
          <a:p>
            <a:endParaRPr lang="en-US" altLang="zh-TW" dirty="0"/>
          </a:p>
          <a:p>
            <a:r>
              <a:rPr lang="zh-TW" altLang="en-US" dirty="0"/>
              <a:t>這張圖一樣是顯示</a:t>
            </a:r>
            <a:r>
              <a:rPr lang="en-US" altLang="zh-TW" dirty="0"/>
              <a:t>t = -24~0 </a:t>
            </a:r>
            <a:r>
              <a:rPr lang="zh-TW" altLang="en-US" dirty="0"/>
              <a:t>半徑兩百公里內的平均</a:t>
            </a:r>
            <a:endParaRPr lang="en-US" altLang="zh-TW" dirty="0"/>
          </a:p>
          <a:p>
            <a:r>
              <a:rPr lang="zh-TW" altLang="en-US" dirty="0"/>
              <a:t>而十米風速 </a:t>
            </a:r>
            <a:r>
              <a:rPr lang="en-US" altLang="zh-TW" dirty="0" err="1"/>
              <a:t>wk</a:t>
            </a:r>
            <a:r>
              <a:rPr lang="en-US" altLang="zh-TW" dirty="0"/>
              <a:t> </a:t>
            </a:r>
            <a:r>
              <a:rPr lang="en-US" altLang="zh-TW" dirty="0" err="1"/>
              <a:t>nt</a:t>
            </a:r>
            <a:r>
              <a:rPr lang="en-US" altLang="zh-TW" dirty="0"/>
              <a:t> </a:t>
            </a:r>
            <a:r>
              <a:rPr lang="zh-TW" altLang="en-US" dirty="0"/>
              <a:t>跟 </a:t>
            </a:r>
            <a:r>
              <a:rPr lang="en-US" altLang="zh-TW" dirty="0" err="1"/>
              <a:t>ri</a:t>
            </a:r>
            <a:r>
              <a:rPr lang="zh-TW" altLang="en-US" dirty="0"/>
              <a:t>的差異並不顯著</a:t>
            </a:r>
            <a:endParaRPr lang="en-US" altLang="zh-TW" dirty="0"/>
          </a:p>
          <a:p>
            <a:r>
              <a:rPr lang="zh-TW" altLang="en-US" dirty="0"/>
              <a:t>也因此</a:t>
            </a:r>
            <a:r>
              <a:rPr lang="en-US" altLang="zh-TW" dirty="0"/>
              <a:t>WK NT</a:t>
            </a:r>
            <a:r>
              <a:rPr lang="zh-TW" altLang="en-US" dirty="0"/>
              <a:t> </a:t>
            </a:r>
            <a:r>
              <a:rPr lang="en-US" altLang="zh-TW" dirty="0"/>
              <a:t>LHF</a:t>
            </a:r>
            <a:r>
              <a:rPr lang="zh-TW" altLang="en-US" dirty="0"/>
              <a:t>的差異並非來自</a:t>
            </a:r>
            <a:r>
              <a:rPr lang="en-US" altLang="zh-TW" dirty="0"/>
              <a:t>10</a:t>
            </a:r>
            <a:r>
              <a:rPr lang="zh-TW" altLang="en-US" dirty="0"/>
              <a:t>米風</a:t>
            </a:r>
            <a:endParaRPr lang="en-US" altLang="zh-TW" dirty="0"/>
          </a:p>
          <a:p>
            <a:r>
              <a:rPr lang="zh-TW" altLang="en-US" dirty="0"/>
              <a:t>而是來自 海氣的水氣差異</a:t>
            </a:r>
            <a:endParaRPr lang="en-US" altLang="zh-TW" dirty="0"/>
          </a:p>
          <a:p>
            <a:r>
              <a:rPr lang="zh-TW" altLang="en-US" dirty="0"/>
              <a:t>隨著增強速率的增加  </a:t>
            </a:r>
            <a:r>
              <a:rPr lang="en-US" altLang="zh-TW" dirty="0"/>
              <a:t>q-q2</a:t>
            </a:r>
            <a:r>
              <a:rPr lang="zh-TW" altLang="en-US" dirty="0"/>
              <a:t>的差異也就越大  </a:t>
            </a:r>
            <a:r>
              <a:rPr lang="en-US" altLang="zh-TW" dirty="0"/>
              <a:t>(</a:t>
            </a:r>
            <a:r>
              <a:rPr lang="zh-TW" altLang="en-US" dirty="0"/>
              <a:t>可能來自</a:t>
            </a:r>
            <a:r>
              <a:rPr lang="en-US" altLang="zh-TW" dirty="0" err="1"/>
              <a:t>sst</a:t>
            </a:r>
            <a:r>
              <a:rPr lang="zh-TW" altLang="en-US" dirty="0"/>
              <a:t>的差異</a:t>
            </a:r>
            <a:r>
              <a:rPr lang="en-US" altLang="zh-TW" dirty="0"/>
              <a:t>)</a:t>
            </a:r>
          </a:p>
          <a:p>
            <a:r>
              <a:rPr lang="zh-TW" altLang="en-US" dirty="0"/>
              <a:t>而</a:t>
            </a:r>
            <a:r>
              <a:rPr lang="en-US" altLang="zh-TW" dirty="0"/>
              <a:t>SI</a:t>
            </a:r>
            <a:r>
              <a:rPr lang="zh-TW" altLang="en-US" dirty="0"/>
              <a:t>的個案 十米風 跟 </a:t>
            </a:r>
            <a:r>
              <a:rPr lang="en-US" altLang="zh-TW" dirty="0"/>
              <a:t>q-q2</a:t>
            </a:r>
            <a:r>
              <a:rPr lang="zh-TW" altLang="en-US" dirty="0"/>
              <a:t>都比</a:t>
            </a:r>
            <a:r>
              <a:rPr lang="en-US" altLang="zh-TW" dirty="0" err="1"/>
              <a:t>ri</a:t>
            </a:r>
            <a:r>
              <a:rPr lang="zh-TW" altLang="en-US" dirty="0"/>
              <a:t>小 因此他的</a:t>
            </a:r>
            <a:r>
              <a:rPr lang="en-US" altLang="zh-TW" dirty="0"/>
              <a:t>LHF</a:t>
            </a:r>
            <a:r>
              <a:rPr lang="zh-TW" altLang="en-US" dirty="0"/>
              <a:t>差異可能是兩者的綜合</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54</a:t>
            </a:fld>
            <a:endParaRPr lang="zh-TW" altLang="en-US"/>
          </a:p>
        </p:txBody>
      </p:sp>
    </p:spTree>
    <p:extLst>
      <p:ext uri="{BB962C8B-B14F-4D97-AF65-F5344CB8AC3E}">
        <p14:creationId xmlns:p14="http://schemas.microsoft.com/office/powerpoint/2010/main" val="1470336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在中等或強風切環境下的</a:t>
            </a:r>
            <a:r>
              <a:rPr lang="en-US" altLang="zh-TW" dirty="0"/>
              <a:t>RI</a:t>
            </a:r>
            <a:r>
              <a:rPr lang="zh-TW" altLang="en-US" dirty="0"/>
              <a:t>案件</a:t>
            </a:r>
            <a:r>
              <a:rPr lang="en-US" altLang="zh-TW" dirty="0"/>
              <a:t>,</a:t>
            </a:r>
            <a:r>
              <a:rPr lang="zh-TW" altLang="en-US" dirty="0"/>
              <a:t> 颱風高層的外流在</a:t>
            </a:r>
            <a:r>
              <a:rPr lang="en-US" altLang="zh-TW" dirty="0"/>
              <a:t>RI</a:t>
            </a:r>
            <a:r>
              <a:rPr lang="zh-TW" altLang="en-US" dirty="0"/>
              <a:t>開始前</a:t>
            </a:r>
            <a:r>
              <a:rPr lang="en-US" altLang="zh-TW" dirty="0"/>
              <a:t>24</a:t>
            </a:r>
            <a:r>
              <a:rPr lang="zh-TW" altLang="en-US" dirty="0"/>
              <a:t>小時 在上風切處快速增強</a:t>
            </a:r>
            <a:endParaRPr lang="en-US" altLang="zh-TW" dirty="0"/>
          </a:p>
          <a:p>
            <a:endParaRPr lang="en-US" altLang="zh-TW" dirty="0"/>
          </a:p>
          <a:p>
            <a:r>
              <a:rPr lang="en-US" altLang="zh-TW" dirty="0"/>
              <a:t>2.</a:t>
            </a:r>
            <a:r>
              <a:rPr lang="zh-TW" altLang="en-US" dirty="0"/>
              <a:t>增強的高層外流扮演了阻擋高層環境氣流進入颱風的內核 </a:t>
            </a:r>
            <a:br>
              <a:rPr lang="en-US" altLang="zh-TW" dirty="0"/>
            </a:br>
            <a:r>
              <a:rPr lang="zh-TW" altLang="en-US" dirty="0"/>
              <a:t>使得局地的</a:t>
            </a:r>
            <a:r>
              <a:rPr lang="en-US" altLang="zh-TW" dirty="0"/>
              <a:t>VWS</a:t>
            </a:r>
            <a:r>
              <a:rPr lang="zh-TW" altLang="en-US" dirty="0"/>
              <a:t>顯著的下降</a:t>
            </a:r>
            <a:r>
              <a:rPr lang="en-US" altLang="zh-TW" dirty="0"/>
              <a:t>,</a:t>
            </a:r>
            <a:r>
              <a:rPr lang="zh-TW" altLang="en-US" dirty="0"/>
              <a:t>並進一步建立一個適合</a:t>
            </a:r>
            <a:r>
              <a:rPr lang="en-US" altLang="zh-TW" dirty="0"/>
              <a:t>RI</a:t>
            </a:r>
            <a:r>
              <a:rPr lang="zh-TW" altLang="en-US" dirty="0"/>
              <a:t>的環境</a:t>
            </a:r>
            <a:r>
              <a:rPr lang="en-US" altLang="zh-TW" dirty="0"/>
              <a:t>,</a:t>
            </a:r>
            <a:r>
              <a:rPr lang="zh-TW" altLang="en-US" dirty="0"/>
              <a:t> </a:t>
            </a:r>
            <a:br>
              <a:rPr lang="en-US" altLang="zh-TW" dirty="0"/>
            </a:br>
            <a:r>
              <a:rPr lang="zh-TW" altLang="en-US" dirty="0"/>
              <a:t>但發生在弱風切下的</a:t>
            </a:r>
            <a:r>
              <a:rPr lang="en-US" altLang="zh-TW" dirty="0"/>
              <a:t>RI</a:t>
            </a:r>
            <a:r>
              <a:rPr lang="zh-TW" altLang="en-US" dirty="0"/>
              <a:t>個案就與此機制關聯較小</a:t>
            </a:r>
            <a:br>
              <a:rPr lang="en-US" altLang="zh-TW" dirty="0"/>
            </a:br>
            <a:r>
              <a:rPr lang="en-US" altLang="zh-TW" dirty="0"/>
              <a:t>3.RI</a:t>
            </a:r>
            <a:r>
              <a:rPr lang="zh-TW" altLang="en-US" dirty="0"/>
              <a:t>的</a:t>
            </a:r>
            <a:r>
              <a:rPr lang="en-US" altLang="zh-TW" dirty="0"/>
              <a:t>CASE</a:t>
            </a:r>
            <a:r>
              <a:rPr lang="zh-TW" altLang="en-US" dirty="0"/>
              <a:t>相較其他增強速率的颱風 在上風切處有更強的外流</a:t>
            </a:r>
            <a:br>
              <a:rPr lang="en-US" altLang="zh-TW" dirty="0"/>
            </a:br>
            <a:r>
              <a:rPr lang="zh-TW" altLang="en-US" dirty="0"/>
              <a:t>這可以減緩高層環境氣流對颱風增強帶來的負面效應</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56</a:t>
            </a:fld>
            <a:endParaRPr lang="zh-TW" altLang="en-US"/>
          </a:p>
        </p:txBody>
      </p:sp>
    </p:spTree>
    <p:extLst>
      <p:ext uri="{BB962C8B-B14F-4D97-AF65-F5344CB8AC3E}">
        <p14:creationId xmlns:p14="http://schemas.microsoft.com/office/powerpoint/2010/main" val="1925522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RI</a:t>
            </a:r>
            <a:r>
              <a:rPr lang="zh-TW" altLang="en-US" dirty="0"/>
              <a:t> 個案相較於其他增強速率下的颱風 有較高的中層</a:t>
            </a:r>
            <a:r>
              <a:rPr lang="en-US" altLang="zh-TW" dirty="0"/>
              <a:t>RH </a:t>
            </a:r>
            <a:r>
              <a:rPr lang="zh-TW" altLang="en-US" dirty="0"/>
              <a:t>較暖</a:t>
            </a:r>
            <a:r>
              <a:rPr lang="en-US" altLang="zh-TW" dirty="0"/>
              <a:t>SST </a:t>
            </a:r>
            <a:r>
              <a:rPr lang="zh-TW" altLang="en-US" dirty="0"/>
              <a:t> 和較大的地表</a:t>
            </a:r>
            <a:r>
              <a:rPr lang="en-US" altLang="zh-TW" dirty="0"/>
              <a:t>LHF</a:t>
            </a:r>
          </a:p>
          <a:p>
            <a:endParaRPr lang="en-US" altLang="zh-TW" dirty="0"/>
          </a:p>
          <a:p>
            <a:r>
              <a:rPr lang="en-US" altLang="zh-TW" dirty="0"/>
              <a:t>WK NT </a:t>
            </a:r>
            <a:r>
              <a:rPr lang="zh-TW" altLang="en-US" dirty="0"/>
              <a:t>跟</a:t>
            </a:r>
            <a:r>
              <a:rPr lang="en-US" altLang="zh-TW" dirty="0"/>
              <a:t>RI</a:t>
            </a:r>
            <a:r>
              <a:rPr lang="zh-TW" altLang="en-US" dirty="0"/>
              <a:t>的 </a:t>
            </a:r>
            <a:r>
              <a:rPr lang="en-US" altLang="zh-TW" dirty="0"/>
              <a:t>LHF</a:t>
            </a:r>
            <a:r>
              <a:rPr lang="zh-TW" altLang="en-US" dirty="0"/>
              <a:t>差距來源主要是海氣的水氣差異</a:t>
            </a:r>
            <a:endParaRPr lang="en-US" altLang="zh-TW" dirty="0"/>
          </a:p>
          <a:p>
            <a:r>
              <a:rPr lang="zh-TW" altLang="en-US" dirty="0"/>
              <a:t>但</a:t>
            </a:r>
            <a:r>
              <a:rPr lang="en-US" altLang="zh-TW" dirty="0"/>
              <a:t>SI</a:t>
            </a:r>
            <a:r>
              <a:rPr lang="zh-TW" altLang="en-US" dirty="0"/>
              <a:t>跟</a:t>
            </a:r>
            <a:r>
              <a:rPr lang="en-US" altLang="zh-TW" dirty="0"/>
              <a:t>RI</a:t>
            </a:r>
            <a:r>
              <a:rPr lang="zh-TW" altLang="en-US" dirty="0"/>
              <a:t>的</a:t>
            </a:r>
            <a:r>
              <a:rPr lang="en-US" altLang="zh-TW" dirty="0"/>
              <a:t>CASE</a:t>
            </a:r>
            <a:r>
              <a:rPr lang="zh-TW" altLang="en-US" dirty="0"/>
              <a:t>則是結合較弱的</a:t>
            </a:r>
            <a:r>
              <a:rPr lang="en-US" altLang="zh-TW" dirty="0"/>
              <a:t>TC</a:t>
            </a:r>
            <a:r>
              <a:rPr lang="zh-TW" altLang="en-US" dirty="0"/>
              <a:t>強度與海氣的水氣差異兩者皆有貢獻</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57</a:t>
            </a:fld>
            <a:endParaRPr lang="zh-TW" altLang="en-US"/>
          </a:p>
        </p:txBody>
      </p:sp>
    </p:spTree>
    <p:extLst>
      <p:ext uri="{BB962C8B-B14F-4D97-AF65-F5344CB8AC3E}">
        <p14:creationId xmlns:p14="http://schemas.microsoft.com/office/powerpoint/2010/main" val="130767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endParaRPr lang="zh-TW" altLang="en-US" dirty="0"/>
          </a:p>
        </p:txBody>
      </p:sp>
      <p:sp>
        <p:nvSpPr>
          <p:cNvPr id="4" name="投影片編號版面配置區 3"/>
          <p:cNvSpPr>
            <a:spLocks noGrp="1"/>
          </p:cNvSpPr>
          <p:nvPr>
            <p:ph type="sldNum" sz="quarter" idx="5"/>
          </p:nvPr>
        </p:nvSpPr>
        <p:spPr/>
        <p:txBody>
          <a:bodyPr/>
          <a:lstStyle/>
          <a:p>
            <a:fld id="{3872BD01-8A22-4617-A6A4-CA2D54D87AFE}" type="slidenum">
              <a:rPr lang="zh-TW" altLang="en-US" smtClean="0"/>
              <a:t>9</a:t>
            </a:fld>
            <a:endParaRPr lang="zh-TW" altLang="en-US"/>
          </a:p>
        </p:txBody>
      </p:sp>
    </p:spTree>
    <p:extLst>
      <p:ext uri="{BB962C8B-B14F-4D97-AF65-F5344CB8AC3E}">
        <p14:creationId xmlns:p14="http://schemas.microsoft.com/office/powerpoint/2010/main" val="76362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None/>
            </a:pPr>
            <a:r>
              <a:rPr lang="en-US" altLang="zh-TW" dirty="0"/>
              <a:t>.Zhang and Tao (2013)  </a:t>
            </a:r>
            <a:r>
              <a:rPr lang="zh-TW" altLang="en-US" dirty="0"/>
              <a:t>發現環境風切為中等的情況下</a:t>
            </a:r>
            <a:r>
              <a:rPr lang="en-US" altLang="zh-TW" dirty="0"/>
              <a:t>,RI</a:t>
            </a:r>
            <a:r>
              <a:rPr lang="zh-TW" altLang="en-US" dirty="0"/>
              <a:t>發生的機會與時間點變得有很高的不確定性</a:t>
            </a:r>
            <a:endParaRPr lang="en-US" altLang="zh-TW" dirty="0"/>
          </a:p>
          <a:p>
            <a:pPr marL="0" indent="0">
              <a:buNone/>
            </a:pPr>
            <a:endParaRPr lang="en-US" altLang="zh-TW" dirty="0"/>
          </a:p>
          <a:p>
            <a:pPr marL="0" indent="0">
              <a:buNone/>
            </a:pPr>
            <a:r>
              <a:rPr lang="zh-TW" altLang="en-US" dirty="0"/>
              <a:t>而中等到強度的風切</a:t>
            </a:r>
            <a:r>
              <a:rPr lang="en-US" altLang="zh-TW" dirty="0"/>
              <a:t>,</a:t>
            </a:r>
            <a:r>
              <a:rPr lang="zh-TW" altLang="en-US" dirty="0"/>
              <a:t>對於颱風的增強是有害的</a:t>
            </a:r>
            <a:endParaRPr lang="en-US" altLang="zh-TW" dirty="0"/>
          </a:p>
          <a:p>
            <a:pPr marL="0" indent="0">
              <a:buNone/>
            </a:pPr>
            <a:endParaRPr lang="en-US" altLang="zh-TW" dirty="0"/>
          </a:p>
          <a:p>
            <a:pPr marL="0" indent="0">
              <a:buNone/>
            </a:pPr>
            <a:r>
              <a:rPr lang="zh-TW" altLang="en-US" dirty="0"/>
              <a:t>因為在此情況下</a:t>
            </a:r>
            <a:r>
              <a:rPr lang="en-US" altLang="zh-TW" dirty="0"/>
              <a:t>,</a:t>
            </a:r>
            <a:r>
              <a:rPr lang="zh-TW" altLang="en-US" dirty="0"/>
              <a:t>颱風的中心垂直方向上會傾斜 造成組織性較差且較淺的次環流</a:t>
            </a:r>
            <a:endParaRPr lang="en-US" altLang="zh-TW" dirty="0"/>
          </a:p>
          <a:p>
            <a:pPr marL="0" indent="0">
              <a:buNone/>
            </a:pPr>
            <a:r>
              <a:rPr lang="zh-TW" altLang="en-US" dirty="0"/>
              <a:t>對於向內的</a:t>
            </a:r>
            <a:r>
              <a:rPr lang="en-US" altLang="zh-TW" dirty="0"/>
              <a:t>AAM</a:t>
            </a:r>
            <a:r>
              <a:rPr lang="zh-TW" altLang="en-US" dirty="0"/>
              <a:t>傳輸 並進一步</a:t>
            </a:r>
            <a:r>
              <a:rPr lang="en-US" altLang="zh-TW" dirty="0" err="1"/>
              <a:t>spinup</a:t>
            </a:r>
            <a:r>
              <a:rPr lang="zh-TW" altLang="en-US" dirty="0"/>
              <a:t>颱風主環流的過程是不適合的</a:t>
            </a:r>
            <a:endParaRPr lang="en-US" altLang="zh-TW" dirty="0"/>
          </a:p>
        </p:txBody>
      </p:sp>
      <p:sp>
        <p:nvSpPr>
          <p:cNvPr id="4" name="投影片編號版面配置區 3"/>
          <p:cNvSpPr>
            <a:spLocks noGrp="1"/>
          </p:cNvSpPr>
          <p:nvPr>
            <p:ph type="sldNum" sz="quarter" idx="5"/>
          </p:nvPr>
        </p:nvSpPr>
        <p:spPr/>
        <p:txBody>
          <a:bodyPr/>
          <a:lstStyle/>
          <a:p>
            <a:fld id="{3872BD01-8A22-4617-A6A4-CA2D54D87AFE}" type="slidenum">
              <a:rPr lang="zh-TW" altLang="en-US" smtClean="0"/>
              <a:t>10</a:t>
            </a:fld>
            <a:endParaRPr lang="zh-TW" altLang="en-US"/>
          </a:p>
        </p:txBody>
      </p:sp>
    </p:spTree>
    <p:extLst>
      <p:ext uri="{BB962C8B-B14F-4D97-AF65-F5344CB8AC3E}">
        <p14:creationId xmlns:p14="http://schemas.microsoft.com/office/powerpoint/2010/main" val="754029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文中有提到一些之前的研究</a:t>
            </a:r>
            <a:endParaRPr lang="en-US" altLang="zh-TW" dirty="0"/>
          </a:p>
          <a:p>
            <a:r>
              <a:rPr lang="zh-TW" altLang="en-US" dirty="0"/>
              <a:t>這些研究室關於颱風如何克服垂直風切</a:t>
            </a:r>
            <a:endParaRPr lang="en-US" altLang="zh-TW" dirty="0"/>
          </a:p>
          <a:p>
            <a:r>
              <a:rPr lang="zh-TW" altLang="en-US" dirty="0"/>
              <a:t>並能夠進一步增強</a:t>
            </a:r>
            <a:endParaRPr lang="en-US" altLang="zh-TW" dirty="0"/>
          </a:p>
          <a:p>
            <a:endParaRPr lang="en-US" altLang="zh-TW" dirty="0"/>
          </a:p>
          <a:p>
            <a:r>
              <a:rPr lang="zh-TW" altLang="en-US" dirty="0"/>
              <a:t>而文中主要提到兩類</a:t>
            </a:r>
            <a:endParaRPr lang="en-US" altLang="zh-TW" dirty="0"/>
          </a:p>
          <a:p>
            <a:r>
              <a:rPr lang="en-US" altLang="zh-TW" dirty="0"/>
              <a:t>1.</a:t>
            </a:r>
            <a:r>
              <a:rPr lang="zh-TW" altLang="en-US" dirty="0"/>
              <a:t>進動</a:t>
            </a:r>
            <a:endParaRPr lang="en-US" altLang="zh-TW" dirty="0"/>
          </a:p>
          <a:p>
            <a:r>
              <a:rPr lang="en-US" altLang="zh-TW" dirty="0"/>
              <a:t>2.</a:t>
            </a:r>
            <a:r>
              <a:rPr lang="zh-TW" altLang="en-US" dirty="0"/>
              <a:t>下風切的再造</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11</a:t>
            </a:fld>
            <a:endParaRPr lang="zh-TW" altLang="en-US"/>
          </a:p>
        </p:txBody>
      </p:sp>
    </p:spTree>
    <p:extLst>
      <p:ext uri="{BB962C8B-B14F-4D97-AF65-F5344CB8AC3E}">
        <p14:creationId xmlns:p14="http://schemas.microsoft.com/office/powerpoint/2010/main" val="812476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precession</a:t>
            </a:r>
            <a:r>
              <a:rPr lang="zh-TW" altLang="en-US" dirty="0"/>
              <a:t> 進動 主要分成四流程</a:t>
            </a:r>
            <a:endParaRPr lang="en-US" altLang="zh-TW" dirty="0"/>
          </a:p>
          <a:p>
            <a:endParaRPr lang="en-US" altLang="zh-TW" dirty="0"/>
          </a:p>
          <a:p>
            <a:r>
              <a:rPr lang="en-US" altLang="zh-TW" dirty="0"/>
              <a:t>1.</a:t>
            </a:r>
            <a:r>
              <a:rPr lang="zh-TW" altLang="en-US" dirty="0"/>
              <a:t>一開始中層的渦旋受垂直風切影響而向下風切傾斜</a:t>
            </a:r>
            <a:endParaRPr lang="en-US" altLang="zh-TW" dirty="0"/>
          </a:p>
          <a:p>
            <a:endParaRPr lang="en-US" altLang="zh-TW" dirty="0"/>
          </a:p>
          <a:p>
            <a:r>
              <a:rPr lang="en-US" altLang="zh-TW" dirty="0"/>
              <a:t>2.</a:t>
            </a:r>
            <a:r>
              <a:rPr lang="zh-TW" altLang="en-US" dirty="0"/>
              <a:t>而颱風的中心軸會向上風切處做氣旋式的旋轉</a:t>
            </a:r>
            <a:r>
              <a:rPr lang="en-US" altLang="zh-TW" dirty="0"/>
              <a:t>,</a:t>
            </a:r>
            <a:r>
              <a:rPr lang="zh-TW" altLang="en-US" dirty="0"/>
              <a:t>同時減小傾斜的程度</a:t>
            </a:r>
            <a:endParaRPr lang="en-US" altLang="zh-TW" dirty="0"/>
          </a:p>
          <a:p>
            <a:endParaRPr lang="en-US" altLang="zh-TW" dirty="0"/>
          </a:p>
          <a:p>
            <a:r>
              <a:rPr lang="en-US" altLang="zh-TW" dirty="0"/>
              <a:t>3.</a:t>
            </a:r>
            <a:r>
              <a:rPr lang="zh-TW" altLang="en-US" dirty="0"/>
              <a:t>此時颱風內核的降雨逐漸軸對稱化</a:t>
            </a:r>
            <a:endParaRPr lang="en-US" altLang="zh-TW" dirty="0"/>
          </a:p>
          <a:p>
            <a:endParaRPr lang="en-US" altLang="zh-TW" dirty="0"/>
          </a:p>
          <a:p>
            <a:r>
              <a:rPr lang="en-US" altLang="zh-TW" dirty="0"/>
              <a:t>4.</a:t>
            </a:r>
            <a:r>
              <a:rPr lang="zh-TW" altLang="en-US" dirty="0"/>
              <a:t>開始建立扎實眼牆並伴隨組織性良好的對流 如此一來就有可能產生</a:t>
            </a:r>
            <a:r>
              <a:rPr lang="en-US" altLang="zh-TW" dirty="0"/>
              <a:t>RI</a:t>
            </a:r>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12</a:t>
            </a:fld>
            <a:endParaRPr lang="zh-TW" altLang="en-US"/>
          </a:p>
        </p:txBody>
      </p:sp>
    </p:spTree>
    <p:extLst>
      <p:ext uri="{BB962C8B-B14F-4D97-AF65-F5344CB8AC3E}">
        <p14:creationId xmlns:p14="http://schemas.microsoft.com/office/powerpoint/2010/main" val="2640377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受風切影響的</a:t>
            </a:r>
            <a:r>
              <a:rPr lang="en-US" altLang="zh-TW" dirty="0"/>
              <a:t>TC </a:t>
            </a:r>
            <a:r>
              <a:rPr lang="zh-TW" altLang="en-US" dirty="0"/>
              <a:t>在下風切處有較較強的對流</a:t>
            </a:r>
            <a:endParaRPr lang="en-US" altLang="zh-TW" dirty="0"/>
          </a:p>
          <a:p>
            <a:r>
              <a:rPr lang="zh-TW" altLang="en-US" dirty="0"/>
              <a:t>這會在低至中層大氣產生一個中尺度渦旋</a:t>
            </a:r>
            <a:endParaRPr lang="en-US" altLang="zh-TW" dirty="0"/>
          </a:p>
          <a:p>
            <a:endParaRPr lang="en-US" altLang="zh-TW" dirty="0"/>
          </a:p>
          <a:p>
            <a:r>
              <a:rPr lang="en-US" altLang="zh-TW" dirty="0"/>
              <a:t>2.</a:t>
            </a:r>
            <a:r>
              <a:rPr lang="zh-TW" altLang="en-US" dirty="0"/>
              <a:t>一旦這個渦度夠強</a:t>
            </a:r>
            <a:endParaRPr lang="en-US" altLang="zh-TW" dirty="0"/>
          </a:p>
          <a:p>
            <a:endParaRPr lang="en-US" altLang="zh-TW" dirty="0"/>
          </a:p>
          <a:p>
            <a:r>
              <a:rPr lang="en-US" altLang="zh-TW" dirty="0"/>
              <a:t>3.</a:t>
            </a:r>
            <a:r>
              <a:rPr lang="zh-TW" altLang="en-US" dirty="0"/>
              <a:t>他會逐漸的軸對稱化</a:t>
            </a:r>
            <a:r>
              <a:rPr lang="en-US" altLang="zh-TW" dirty="0"/>
              <a:t>,</a:t>
            </a:r>
            <a:r>
              <a:rPr lang="zh-TW" altLang="en-US" dirty="0"/>
              <a:t>並取代較弱的母</a:t>
            </a:r>
            <a:r>
              <a:rPr lang="en-US" altLang="zh-TW" dirty="0"/>
              <a:t>TC</a:t>
            </a:r>
            <a:r>
              <a:rPr lang="zh-TW" altLang="en-US" dirty="0"/>
              <a:t>中心</a:t>
            </a:r>
            <a:endParaRPr lang="en-US" altLang="zh-TW" dirty="0"/>
          </a:p>
          <a:p>
            <a:endParaRPr lang="en-US" altLang="zh-TW" dirty="0"/>
          </a:p>
          <a:p>
            <a:r>
              <a:rPr lang="en-US" altLang="zh-TW" dirty="0"/>
              <a:t>4.</a:t>
            </a:r>
            <a:r>
              <a:rPr lang="zh-TW" altLang="en-US" dirty="0"/>
              <a:t>此時渦旋再度對準</a:t>
            </a:r>
            <a:r>
              <a:rPr lang="en-US" altLang="zh-TW" dirty="0"/>
              <a:t>(</a:t>
            </a:r>
            <a:r>
              <a:rPr lang="zh-TW" altLang="en-US" dirty="0"/>
              <a:t>不再傾斜</a:t>
            </a:r>
            <a:r>
              <a:rPr lang="en-US" altLang="zh-TW" dirty="0"/>
              <a:t>)</a:t>
            </a:r>
            <a:r>
              <a:rPr lang="zh-TW" altLang="en-US" dirty="0"/>
              <a:t> 並發生</a:t>
            </a:r>
            <a:r>
              <a:rPr lang="en-US" altLang="zh-TW" dirty="0"/>
              <a:t>RI</a:t>
            </a:r>
            <a:endParaRPr lang="zh-TW" altLang="en-US" dirty="0"/>
          </a:p>
        </p:txBody>
      </p:sp>
      <p:sp>
        <p:nvSpPr>
          <p:cNvPr id="4" name="投影片編號版面配置區 3"/>
          <p:cNvSpPr>
            <a:spLocks noGrp="1"/>
          </p:cNvSpPr>
          <p:nvPr>
            <p:ph type="sldNum" sz="quarter" idx="5"/>
          </p:nvPr>
        </p:nvSpPr>
        <p:spPr/>
        <p:txBody>
          <a:bodyPr/>
          <a:lstStyle/>
          <a:p>
            <a:fld id="{03757A7F-E438-4812-AB6B-5B3B563297C3}" type="slidenum">
              <a:rPr lang="zh-TW" altLang="en-US" smtClean="0"/>
              <a:t>13</a:t>
            </a:fld>
            <a:endParaRPr lang="zh-TW" altLang="en-US"/>
          </a:p>
        </p:txBody>
      </p:sp>
    </p:spTree>
    <p:extLst>
      <p:ext uri="{BB962C8B-B14F-4D97-AF65-F5344CB8AC3E}">
        <p14:creationId xmlns:p14="http://schemas.microsoft.com/office/powerpoint/2010/main" val="425568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CE4B29-16C4-419C-B02D-756FC5F93C0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808609C-E1CA-42BB-943D-8E00D107D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8EA2032-F222-456B-99DE-AE9C54C88F3F}"/>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1B4AAF00-EEA6-4408-A1E1-BB9A022F31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C0275C4-AD9E-4958-A456-E3BE4C058B89}"/>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361966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78F34A-5FC2-4A65-82EB-D7C65A9A8D7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8023B0AB-1D3E-4F2F-B1DD-6994B5F9738E}"/>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D69512-DDBB-42BF-9D01-B81CF9CB97AE}"/>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187F981A-7C1D-46C9-A3A7-F6DA34040E3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90C1E6A-5624-483C-942E-307FC2541084}"/>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242999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4899E5D-C611-4BD5-BCA6-C95DE39E80E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CD113861-979F-45AB-AA85-75E3932718F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C8955D-0064-4FAD-B74B-1FB468765313}"/>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B9E7D9C8-6A4F-4CB7-96CC-F3F55F5F097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6C67767-3A58-427F-B876-A1F889E0DDE6}"/>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88712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0ABC79-5B39-4E66-A1BB-F0D5C84348BC}"/>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8F2A957-E806-4330-96FC-27F4854B5B3A}"/>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E09B5D-4EAA-4987-BB7F-87F142F27862}"/>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F4EDBA66-9C4F-4661-AEA9-99043E42AA4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9D34FCD-1679-41C7-B68A-40E2335327E9}"/>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362184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B32148-40D8-4CFC-A3A8-1B7E4F42EDB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2C4A3B3-61C7-436F-9BF9-7489DF261E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BC998A0-D8F1-4A65-A598-A0ABE94B4CDB}"/>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5DF9968A-5A57-44CB-B5CC-6D7B21ABED9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BAB1A5F-E1C7-483E-8B6A-3AF2916BF7CB}"/>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192210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744C9D-E05B-4D3B-BE5B-D8061A74D6E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BE1C165-110D-41AE-8FB8-714174A20D96}"/>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F79AABF-19B7-4D94-B17E-2B56C3F9FA64}"/>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83B15BA-F7A0-45F6-8741-7AAA95B4C1F2}"/>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6" name="頁尾版面配置區 5">
            <a:extLst>
              <a:ext uri="{FF2B5EF4-FFF2-40B4-BE49-F238E27FC236}">
                <a16:creationId xmlns:a16="http://schemas.microsoft.com/office/drawing/2014/main" id="{DBD313E4-DE2D-45C6-AE77-B768564C208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06F726F-3310-4194-9581-E0A9581B1685}"/>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413340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E9CFB3-6CCD-4F34-9016-C6700BF0FCF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9316220-485B-4F86-880B-40A8D9DF4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8B4BA038-432A-443D-9B93-F07694BAEC4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5CED23D-8EC0-4972-A8B3-AD7DED069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54B6FBED-0D3F-4C1D-BEE3-873C5B88E48B}"/>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397265D-218C-4902-B0E5-0DDB7FBA524A}"/>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8" name="頁尾版面配置區 7">
            <a:extLst>
              <a:ext uri="{FF2B5EF4-FFF2-40B4-BE49-F238E27FC236}">
                <a16:creationId xmlns:a16="http://schemas.microsoft.com/office/drawing/2014/main" id="{1D1C6628-771A-48C5-B929-4A575C04951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7C307ED-EA37-4572-9110-6E9DC1E28C78}"/>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51662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0FF39-4A59-49BB-B48C-6B21BE6F774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834CAA9-943E-40D7-8A78-C30B86CAD71F}"/>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4" name="頁尾版面配置區 3">
            <a:extLst>
              <a:ext uri="{FF2B5EF4-FFF2-40B4-BE49-F238E27FC236}">
                <a16:creationId xmlns:a16="http://schemas.microsoft.com/office/drawing/2014/main" id="{C537BBCE-0ADB-47B5-AE2E-0AB1A7F1278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C35CA4F-70D7-4892-9C12-1272FD8C0639}"/>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325158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38C8300-83FE-4668-8D5A-EABFC37CA39F}"/>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3" name="頁尾版面配置區 2">
            <a:extLst>
              <a:ext uri="{FF2B5EF4-FFF2-40B4-BE49-F238E27FC236}">
                <a16:creationId xmlns:a16="http://schemas.microsoft.com/office/drawing/2014/main" id="{4E96CAC9-98D5-4D27-9D28-71EC70B1CCC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F0EF9874-2A46-4C3E-8B65-3524528F9986}"/>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85480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7A4D9D-E3C2-4920-975F-E48E1A95B42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CCEB8BC3-9F02-4981-AB51-C004962E7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EE1F22B-332B-433E-B601-94B2BDE7E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30D3AC1-5B94-48DA-ACB6-176CCC3E71DE}"/>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6" name="頁尾版面配置區 5">
            <a:extLst>
              <a:ext uri="{FF2B5EF4-FFF2-40B4-BE49-F238E27FC236}">
                <a16:creationId xmlns:a16="http://schemas.microsoft.com/office/drawing/2014/main" id="{D3D231CE-1F66-4059-83C6-69FBE69FC04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131E1DC-F435-4205-A4B6-E31AB1495343}"/>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130732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D15DE8-CAD3-4E0D-BC0D-D379C41BD03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33E3229-81B3-4D06-8763-F7D4E6F45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9A249CA-D81A-4DB1-8DAE-C605F7D2B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8AB1B928-2D23-458B-BF90-A1BFF01C3DBB}"/>
              </a:ext>
            </a:extLst>
          </p:cNvPr>
          <p:cNvSpPr>
            <a:spLocks noGrp="1"/>
          </p:cNvSpPr>
          <p:nvPr>
            <p:ph type="dt" sz="half" idx="10"/>
          </p:nvPr>
        </p:nvSpPr>
        <p:spPr/>
        <p:txBody>
          <a:bodyPr/>
          <a:lstStyle/>
          <a:p>
            <a:fld id="{5C540841-EACC-4ACD-ADD2-15DBE5146047}" type="datetimeFigureOut">
              <a:rPr lang="zh-TW" altLang="en-US" smtClean="0"/>
              <a:t>2022/4/26</a:t>
            </a:fld>
            <a:endParaRPr lang="zh-TW" altLang="en-US"/>
          </a:p>
        </p:txBody>
      </p:sp>
      <p:sp>
        <p:nvSpPr>
          <p:cNvPr id="6" name="頁尾版面配置區 5">
            <a:extLst>
              <a:ext uri="{FF2B5EF4-FFF2-40B4-BE49-F238E27FC236}">
                <a16:creationId xmlns:a16="http://schemas.microsoft.com/office/drawing/2014/main" id="{5B07FA58-8555-45BF-847A-D954D12A880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E4A5283-E1AE-4C16-A550-28023B41A910}"/>
              </a:ext>
            </a:extLst>
          </p:cNvPr>
          <p:cNvSpPr>
            <a:spLocks noGrp="1"/>
          </p:cNvSpPr>
          <p:nvPr>
            <p:ph type="sldNum" sz="quarter" idx="12"/>
          </p:nvPr>
        </p:nvSpPr>
        <p:spPr/>
        <p:txBody>
          <a:body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295978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FB83A2C-CCBA-48B8-9AB9-53E4C746F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AEEAD9B-5E22-4C0E-80C2-FFFEC6ECF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139E918-B6DA-4BA9-B705-85A6D99A8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0841-EACC-4ACD-ADD2-15DBE5146047}" type="datetimeFigureOut">
              <a:rPr lang="zh-TW" altLang="en-US" smtClean="0"/>
              <a:t>2022/4/26</a:t>
            </a:fld>
            <a:endParaRPr lang="zh-TW" altLang="en-US"/>
          </a:p>
        </p:txBody>
      </p:sp>
      <p:sp>
        <p:nvSpPr>
          <p:cNvPr id="5" name="頁尾版面配置區 4">
            <a:extLst>
              <a:ext uri="{FF2B5EF4-FFF2-40B4-BE49-F238E27FC236}">
                <a16:creationId xmlns:a16="http://schemas.microsoft.com/office/drawing/2014/main" id="{63726C0C-2BA4-4507-82C8-AA9515E60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4F4A4A8-EED2-404B-AC46-829519407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D4EA-217C-4CF2-8292-14ACD00DBF77}" type="slidenum">
              <a:rPr lang="zh-TW" altLang="en-US" smtClean="0"/>
              <a:t>‹#›</a:t>
            </a:fld>
            <a:endParaRPr lang="zh-TW" altLang="en-US"/>
          </a:p>
        </p:txBody>
      </p:sp>
    </p:spTree>
    <p:extLst>
      <p:ext uri="{BB962C8B-B14F-4D97-AF65-F5344CB8AC3E}">
        <p14:creationId xmlns:p14="http://schemas.microsoft.com/office/powerpoint/2010/main" val="73688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A9D89-C16D-4300-B1DA-F40BE3349E59}"/>
              </a:ext>
            </a:extLst>
          </p:cNvPr>
          <p:cNvSpPr>
            <a:spLocks noGrp="1"/>
          </p:cNvSpPr>
          <p:nvPr>
            <p:ph type="ctrTitle"/>
          </p:nvPr>
        </p:nvSpPr>
        <p:spPr>
          <a:xfrm>
            <a:off x="1524000" y="686135"/>
            <a:ext cx="9144000" cy="2387600"/>
          </a:xfrm>
        </p:spPr>
        <p:txBody>
          <a:bodyPr>
            <a:normAutofit/>
          </a:bodyPr>
          <a:lstStyle/>
          <a:p>
            <a:r>
              <a:rPr lang="en-US" altLang="zh-TW" sz="4000" dirty="0"/>
              <a:t>The Implication of Outflow Structure for the Rapid Intensification of Tropical Cyclones under Vertical Wind Shear</a:t>
            </a:r>
            <a:endParaRPr lang="zh-TW" altLang="en-US" sz="4000" dirty="0"/>
          </a:p>
        </p:txBody>
      </p:sp>
      <p:pic>
        <p:nvPicPr>
          <p:cNvPr id="4" name="圖片 3">
            <a:extLst>
              <a:ext uri="{FF2B5EF4-FFF2-40B4-BE49-F238E27FC236}">
                <a16:creationId xmlns:a16="http://schemas.microsoft.com/office/drawing/2014/main" id="{3523101B-C467-44B3-8DB6-DFCBF3F69BFD}"/>
              </a:ext>
            </a:extLst>
          </p:cNvPr>
          <p:cNvPicPr>
            <a:picLocks noChangeAspect="1"/>
          </p:cNvPicPr>
          <p:nvPr/>
        </p:nvPicPr>
        <p:blipFill>
          <a:blip r:embed="rId2"/>
          <a:stretch>
            <a:fillRect/>
          </a:stretch>
        </p:blipFill>
        <p:spPr>
          <a:xfrm>
            <a:off x="1809750" y="4060272"/>
            <a:ext cx="8858250" cy="1371600"/>
          </a:xfrm>
          <a:prstGeom prst="rect">
            <a:avLst/>
          </a:prstGeom>
        </p:spPr>
      </p:pic>
    </p:spTree>
    <p:extLst>
      <p:ext uri="{BB962C8B-B14F-4D97-AF65-F5344CB8AC3E}">
        <p14:creationId xmlns:p14="http://schemas.microsoft.com/office/powerpoint/2010/main" val="58541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a:xfrm>
            <a:off x="424313" y="0"/>
            <a:ext cx="10515600" cy="1325563"/>
          </a:xfrm>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596667" y="1347220"/>
            <a:ext cx="11463788" cy="5005454"/>
          </a:xfrm>
        </p:spPr>
        <p:txBody>
          <a:bodyPr>
            <a:normAutofit fontScale="92500" lnSpcReduction="10000"/>
          </a:bodyPr>
          <a:lstStyle/>
          <a:p>
            <a:pPr marL="0" indent="0">
              <a:buNone/>
            </a:pPr>
            <a:r>
              <a:rPr lang="en-US" altLang="zh-TW" dirty="0"/>
              <a:t>3. Zhang and Tao (2013) found that the likelihood and timing of RI become</a:t>
            </a:r>
          </a:p>
          <a:p>
            <a:pPr marL="0" indent="0">
              <a:buNone/>
            </a:pPr>
            <a:r>
              <a:rPr lang="en-US" altLang="zh-TW" dirty="0"/>
              <a:t> highly uncertain in the presence of moderate VWS(defined as 4.5–11 m/s;</a:t>
            </a:r>
          </a:p>
          <a:p>
            <a:pPr marL="0" indent="0">
              <a:buNone/>
            </a:pPr>
            <a:r>
              <a:rPr lang="en-US" altLang="zh-TW" dirty="0"/>
              <a:t> Rios-Berrios and Torn 2017)</a:t>
            </a:r>
          </a:p>
          <a:p>
            <a:pPr marL="0" indent="0">
              <a:buNone/>
            </a:pPr>
            <a:endParaRPr lang="en-US" altLang="zh-TW" dirty="0"/>
          </a:p>
          <a:p>
            <a:pPr marL="0" indent="0">
              <a:buNone/>
            </a:pPr>
            <a:r>
              <a:rPr lang="en-US" altLang="zh-TW" dirty="0"/>
              <a:t>4. It is well known that moderate-to-strong VWS has a detrimental effect on the</a:t>
            </a:r>
          </a:p>
          <a:p>
            <a:pPr marL="0" indent="0">
              <a:buNone/>
            </a:pPr>
            <a:r>
              <a:rPr lang="en-US" altLang="zh-TW" dirty="0"/>
              <a:t> TC intensification.</a:t>
            </a:r>
          </a:p>
          <a:p>
            <a:pPr marL="0" indent="0">
              <a:buNone/>
            </a:pPr>
            <a:endParaRPr lang="en-US" altLang="zh-TW" dirty="0"/>
          </a:p>
          <a:p>
            <a:pPr marL="0" indent="0">
              <a:buNone/>
            </a:pPr>
            <a:r>
              <a:rPr lang="en-US" altLang="zh-TW" dirty="0"/>
              <a:t>5. The vertically tilted TC usually has a poorly organized and shallow secondary</a:t>
            </a:r>
          </a:p>
          <a:p>
            <a:pPr marL="0" indent="0">
              <a:buNone/>
            </a:pPr>
            <a:r>
              <a:rPr lang="en-US" altLang="zh-TW" dirty="0"/>
              <a:t> circulation, which is unfavorable for the inward transport of absolute angular</a:t>
            </a:r>
          </a:p>
          <a:p>
            <a:pPr marL="0" indent="0">
              <a:buNone/>
            </a:pPr>
            <a:r>
              <a:rPr lang="en-US" altLang="zh-TW" dirty="0"/>
              <a:t> momentum and thus the </a:t>
            </a:r>
            <a:r>
              <a:rPr lang="en-US" altLang="zh-TW" dirty="0" err="1"/>
              <a:t>spinup</a:t>
            </a:r>
            <a:r>
              <a:rPr lang="en-US" altLang="zh-TW" dirty="0"/>
              <a:t> of the TC primary circulation (Rogers et al.</a:t>
            </a:r>
          </a:p>
          <a:p>
            <a:pPr marL="0" indent="0">
              <a:buNone/>
            </a:pPr>
            <a:r>
              <a:rPr lang="en-US" altLang="zh-TW" dirty="0"/>
              <a:t> 2015; Tao and Zhang 2019)</a:t>
            </a:r>
          </a:p>
          <a:p>
            <a:pPr marL="0" indent="0">
              <a:buNone/>
            </a:pPr>
            <a:endParaRPr lang="en-US" altLang="zh-TW" dirty="0"/>
          </a:p>
        </p:txBody>
      </p:sp>
    </p:spTree>
    <p:extLst>
      <p:ext uri="{BB962C8B-B14F-4D97-AF65-F5344CB8AC3E}">
        <p14:creationId xmlns:p14="http://schemas.microsoft.com/office/powerpoint/2010/main" val="329703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E5F2549-6CBA-4AA9-B948-4051BE005D02}"/>
              </a:ext>
            </a:extLst>
          </p:cNvPr>
          <p:cNvSpPr/>
          <p:nvPr/>
        </p:nvSpPr>
        <p:spPr>
          <a:xfrm>
            <a:off x="635268" y="2833520"/>
            <a:ext cx="3890280" cy="17543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箭號: 向右 18">
            <a:extLst>
              <a:ext uri="{FF2B5EF4-FFF2-40B4-BE49-F238E27FC236}">
                <a16:creationId xmlns:a16="http://schemas.microsoft.com/office/drawing/2014/main" id="{619FCC90-E328-4CD7-9598-A8D8A7EAD0C9}"/>
              </a:ext>
            </a:extLst>
          </p:cNvPr>
          <p:cNvSpPr/>
          <p:nvPr/>
        </p:nvSpPr>
        <p:spPr>
          <a:xfrm>
            <a:off x="4853995" y="3185962"/>
            <a:ext cx="1236281" cy="8319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FE701C09-8EAF-499A-BEAA-E26C0F3E744D}"/>
              </a:ext>
            </a:extLst>
          </p:cNvPr>
          <p:cNvSpPr/>
          <p:nvPr/>
        </p:nvSpPr>
        <p:spPr>
          <a:xfrm>
            <a:off x="6223524" y="1666729"/>
            <a:ext cx="5589578" cy="163279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B28BE516-9ED2-461C-AC3D-D998148D0F6F}"/>
              </a:ext>
            </a:extLst>
          </p:cNvPr>
          <p:cNvSpPr/>
          <p:nvPr/>
        </p:nvSpPr>
        <p:spPr>
          <a:xfrm>
            <a:off x="6223522" y="4175520"/>
            <a:ext cx="5589580" cy="190764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a:extLst>
              <a:ext uri="{FF2B5EF4-FFF2-40B4-BE49-F238E27FC236}">
                <a16:creationId xmlns:a16="http://schemas.microsoft.com/office/drawing/2014/main" id="{2D950133-7DC4-4B09-896B-7BD7FD59E96D}"/>
              </a:ext>
            </a:extLst>
          </p:cNvPr>
          <p:cNvSpPr/>
          <p:nvPr/>
        </p:nvSpPr>
        <p:spPr>
          <a:xfrm>
            <a:off x="963715" y="2801626"/>
            <a:ext cx="3233385" cy="1754326"/>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Overcome </a:t>
            </a:r>
          </a:p>
          <a:p>
            <a:pPr algn="ctr"/>
            <a:r>
              <a:rPr lang="en-US" altLang="zh-TW" sz="5400" b="0" cap="none" spc="0" dirty="0">
                <a:ln w="0"/>
                <a:solidFill>
                  <a:schemeClr val="tx1"/>
                </a:solidFill>
                <a:effectLst>
                  <a:outerShdw blurRad="38100" dist="19050" dir="2700000" algn="tl" rotWithShape="0">
                    <a:schemeClr val="dk1">
                      <a:alpha val="40000"/>
                    </a:schemeClr>
                  </a:outerShdw>
                </a:effectLst>
              </a:rPr>
              <a:t>VWS</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矩形 2">
            <a:extLst>
              <a:ext uri="{FF2B5EF4-FFF2-40B4-BE49-F238E27FC236}">
                <a16:creationId xmlns:a16="http://schemas.microsoft.com/office/drawing/2014/main" id="{612E81DE-3636-4B02-932A-F3B8CE7AF22C}"/>
              </a:ext>
            </a:extLst>
          </p:cNvPr>
          <p:cNvSpPr/>
          <p:nvPr/>
        </p:nvSpPr>
        <p:spPr>
          <a:xfrm>
            <a:off x="7371725" y="4175520"/>
            <a:ext cx="3597973" cy="1754326"/>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Down-she</a:t>
            </a:r>
            <a:r>
              <a:rPr lang="en-US" altLang="zh-TW" sz="5400" dirty="0">
                <a:ln w="0"/>
                <a:effectLst>
                  <a:outerShdw blurRad="38100" dist="19050" dir="2700000" algn="tl" rotWithShape="0">
                    <a:schemeClr val="dk1">
                      <a:alpha val="40000"/>
                    </a:schemeClr>
                  </a:outerShdw>
                </a:effectLst>
              </a:rPr>
              <a:t>ar</a:t>
            </a:r>
          </a:p>
          <a:p>
            <a:pPr algn="ctr"/>
            <a:r>
              <a:rPr lang="en-US" altLang="zh-TW" sz="5400" b="0" cap="none" spc="0" dirty="0">
                <a:ln w="0"/>
                <a:solidFill>
                  <a:schemeClr val="tx1"/>
                </a:solidFill>
                <a:effectLst>
                  <a:outerShdw blurRad="38100" dist="19050" dir="2700000" algn="tl" rotWithShape="0">
                    <a:schemeClr val="dk1">
                      <a:alpha val="40000"/>
                    </a:schemeClr>
                  </a:outerShdw>
                </a:effectLst>
              </a:rPr>
              <a:t>reformation</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8" name="矩形 27">
            <a:extLst>
              <a:ext uri="{FF2B5EF4-FFF2-40B4-BE49-F238E27FC236}">
                <a16:creationId xmlns:a16="http://schemas.microsoft.com/office/drawing/2014/main" id="{9A3E8DBA-77D2-4CDC-B973-F08399E97032}"/>
              </a:ext>
            </a:extLst>
          </p:cNvPr>
          <p:cNvSpPr/>
          <p:nvPr/>
        </p:nvSpPr>
        <p:spPr>
          <a:xfrm>
            <a:off x="7576910" y="2062590"/>
            <a:ext cx="3187604"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Precession</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29" name="標題 1">
            <a:extLst>
              <a:ext uri="{FF2B5EF4-FFF2-40B4-BE49-F238E27FC236}">
                <a16:creationId xmlns:a16="http://schemas.microsoft.com/office/drawing/2014/main" id="{FB094B79-DDC2-4A5E-ACE0-50F313E25FAF}"/>
              </a:ext>
            </a:extLst>
          </p:cNvPr>
          <p:cNvSpPr>
            <a:spLocks noGrp="1"/>
          </p:cNvSpPr>
          <p:nvPr>
            <p:ph type="title"/>
          </p:nvPr>
        </p:nvSpPr>
        <p:spPr>
          <a:xfrm>
            <a:off x="424313" y="0"/>
            <a:ext cx="10515600" cy="1325563"/>
          </a:xfrm>
        </p:spPr>
        <p:txBody>
          <a:bodyPr/>
          <a:lstStyle/>
          <a:p>
            <a:r>
              <a:rPr lang="en-US" altLang="zh-TW" dirty="0"/>
              <a:t>Introduction</a:t>
            </a:r>
            <a:endParaRPr lang="zh-TW" altLang="en-US" dirty="0"/>
          </a:p>
        </p:txBody>
      </p:sp>
    </p:spTree>
    <p:extLst>
      <p:ext uri="{BB962C8B-B14F-4D97-AF65-F5344CB8AC3E}">
        <p14:creationId xmlns:p14="http://schemas.microsoft.com/office/powerpoint/2010/main" val="92903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1217D4-AA57-4D89-B442-3C4E1D84ECF6}"/>
              </a:ext>
            </a:extLst>
          </p:cNvPr>
          <p:cNvSpPr/>
          <p:nvPr/>
        </p:nvSpPr>
        <p:spPr>
          <a:xfrm>
            <a:off x="156523" y="106306"/>
            <a:ext cx="11054907" cy="954107"/>
          </a:xfrm>
          <a:prstGeom prst="rect">
            <a:avLst/>
          </a:prstGeom>
          <a:noFill/>
        </p:spPr>
        <p:txBody>
          <a:bodyPr wrap="square" lIns="91440" tIns="45720" rIns="91440" bIns="45720">
            <a:spAutoFit/>
          </a:bodyPr>
          <a:lstStyle/>
          <a:p>
            <a:pPr algn="just"/>
            <a:r>
              <a:rPr lang="en-US" altLang="zh-TW" sz="3200" b="0" cap="none" spc="0" dirty="0">
                <a:ln w="0"/>
                <a:effectLst>
                  <a:outerShdw blurRad="38100" dist="19050" dir="2700000" algn="tl" rotWithShape="0">
                    <a:schemeClr val="dk1">
                      <a:alpha val="40000"/>
                    </a:schemeClr>
                  </a:outerShdw>
                </a:effectLst>
              </a:rPr>
              <a:t>Precession</a:t>
            </a:r>
          </a:p>
          <a:p>
            <a:pPr algn="just"/>
            <a:endParaRPr lang="zh-TW" altLang="en-US" sz="2400" b="0" cap="none" spc="0" dirty="0">
              <a:ln w="0"/>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576E6587-DA78-470E-800A-D25CE2B3F8A2}"/>
              </a:ext>
            </a:extLst>
          </p:cNvPr>
          <p:cNvSpPr/>
          <p:nvPr/>
        </p:nvSpPr>
        <p:spPr>
          <a:xfrm>
            <a:off x="1260116" y="907381"/>
            <a:ext cx="4226284"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EAE83FB-9B63-464A-92F0-2FC2BBA3165F}"/>
              </a:ext>
            </a:extLst>
          </p:cNvPr>
          <p:cNvSpPr/>
          <p:nvPr/>
        </p:nvSpPr>
        <p:spPr>
          <a:xfrm>
            <a:off x="6563810" y="912717"/>
            <a:ext cx="4477943"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B973AA5-551E-4162-A960-51F41DD8C8E3}"/>
              </a:ext>
            </a:extLst>
          </p:cNvPr>
          <p:cNvSpPr/>
          <p:nvPr/>
        </p:nvSpPr>
        <p:spPr>
          <a:xfrm>
            <a:off x="6612567" y="3843298"/>
            <a:ext cx="4429188"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D8964D4A-D00F-49B6-A0BB-93D1514FFEF7}"/>
              </a:ext>
            </a:extLst>
          </p:cNvPr>
          <p:cNvSpPr/>
          <p:nvPr/>
        </p:nvSpPr>
        <p:spPr>
          <a:xfrm>
            <a:off x="5674664" y="1695963"/>
            <a:ext cx="585351" cy="5096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9134AB00-B329-4F8B-AB45-B4C43ADE0195}"/>
              </a:ext>
            </a:extLst>
          </p:cNvPr>
          <p:cNvSpPr/>
          <p:nvPr/>
        </p:nvSpPr>
        <p:spPr>
          <a:xfrm rot="5400000">
            <a:off x="8483544" y="3022172"/>
            <a:ext cx="570766" cy="51896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00C459E6-6380-4449-8B29-D57BF3F4FA0C}"/>
              </a:ext>
            </a:extLst>
          </p:cNvPr>
          <p:cNvSpPr/>
          <p:nvPr/>
        </p:nvSpPr>
        <p:spPr>
          <a:xfrm>
            <a:off x="1747336" y="1207033"/>
            <a:ext cx="3127725" cy="1200329"/>
          </a:xfrm>
          <a:prstGeom prst="rect">
            <a:avLst/>
          </a:prstGeom>
        </p:spPr>
        <p:txBody>
          <a:bodyPr wrap="square">
            <a:spAutoFit/>
          </a:bodyPr>
          <a:lstStyle/>
          <a:p>
            <a:pPr algn="ctr"/>
            <a:r>
              <a:rPr lang="en-US" altLang="zh-TW" sz="2400" dirty="0"/>
              <a:t>Midlevel vortex displaced </a:t>
            </a:r>
            <a:r>
              <a:rPr lang="en-US" altLang="zh-TW" sz="2400" dirty="0" err="1"/>
              <a:t>downshear</a:t>
            </a:r>
            <a:r>
              <a:rPr lang="en-US" altLang="zh-TW" sz="2400" dirty="0"/>
              <a:t> by VWS</a:t>
            </a:r>
            <a:endParaRPr lang="zh-TW" altLang="en-US" sz="2400" dirty="0"/>
          </a:p>
        </p:txBody>
      </p:sp>
      <p:sp>
        <p:nvSpPr>
          <p:cNvPr id="22" name="矩形 21">
            <a:extLst>
              <a:ext uri="{FF2B5EF4-FFF2-40B4-BE49-F238E27FC236}">
                <a16:creationId xmlns:a16="http://schemas.microsoft.com/office/drawing/2014/main" id="{395476A7-FB3F-42E4-A3C8-A15B27C9054E}"/>
              </a:ext>
            </a:extLst>
          </p:cNvPr>
          <p:cNvSpPr/>
          <p:nvPr/>
        </p:nvSpPr>
        <p:spPr>
          <a:xfrm>
            <a:off x="6661839" y="1167247"/>
            <a:ext cx="4281887" cy="1200329"/>
          </a:xfrm>
          <a:prstGeom prst="rect">
            <a:avLst/>
          </a:prstGeom>
        </p:spPr>
        <p:txBody>
          <a:bodyPr wrap="square">
            <a:spAutoFit/>
          </a:bodyPr>
          <a:lstStyle/>
          <a:p>
            <a:pPr algn="ctr"/>
            <a:r>
              <a:rPr lang="en-US" altLang="zh-TW" sz="2400" dirty="0"/>
              <a:t>Rotate cyclonically to the </a:t>
            </a:r>
            <a:r>
              <a:rPr lang="en-US" altLang="zh-TW" sz="2400" dirty="0" err="1"/>
              <a:t>upshear</a:t>
            </a:r>
            <a:r>
              <a:rPr lang="en-US" altLang="zh-TW" sz="2400" dirty="0"/>
              <a:t> flank, followed by a significant decrease of vortex tilt.</a:t>
            </a:r>
            <a:endParaRPr lang="zh-TW" altLang="en-US" sz="2400" dirty="0"/>
          </a:p>
        </p:txBody>
      </p:sp>
      <p:sp>
        <p:nvSpPr>
          <p:cNvPr id="23" name="矩形 22">
            <a:extLst>
              <a:ext uri="{FF2B5EF4-FFF2-40B4-BE49-F238E27FC236}">
                <a16:creationId xmlns:a16="http://schemas.microsoft.com/office/drawing/2014/main" id="{A1A3F936-6099-4494-A48F-73D1D65EFBBD}"/>
              </a:ext>
            </a:extLst>
          </p:cNvPr>
          <p:cNvSpPr/>
          <p:nvPr/>
        </p:nvSpPr>
        <p:spPr>
          <a:xfrm>
            <a:off x="5779161" y="3930074"/>
            <a:ext cx="6096000" cy="1200329"/>
          </a:xfrm>
          <a:prstGeom prst="rect">
            <a:avLst/>
          </a:prstGeom>
        </p:spPr>
        <p:txBody>
          <a:bodyPr>
            <a:spAutoFit/>
          </a:bodyPr>
          <a:lstStyle/>
          <a:p>
            <a:pPr algn="ctr"/>
            <a:endParaRPr lang="en-US" altLang="zh-TW" sz="2400" dirty="0"/>
          </a:p>
          <a:p>
            <a:pPr algn="ctr"/>
            <a:r>
              <a:rPr lang="en-US" altLang="zh-TW" sz="2400" dirty="0" err="1"/>
              <a:t>Axisymmetrization</a:t>
            </a:r>
            <a:r>
              <a:rPr lang="en-US" altLang="zh-TW" sz="2400" dirty="0"/>
              <a:t> </a:t>
            </a:r>
          </a:p>
          <a:p>
            <a:pPr algn="ctr"/>
            <a:r>
              <a:rPr lang="en-US" altLang="zh-TW" sz="2400" dirty="0"/>
              <a:t>of inner-core precipitation</a:t>
            </a:r>
          </a:p>
        </p:txBody>
      </p:sp>
      <p:sp>
        <p:nvSpPr>
          <p:cNvPr id="24" name="箭號: 向右 23">
            <a:extLst>
              <a:ext uri="{FF2B5EF4-FFF2-40B4-BE49-F238E27FC236}">
                <a16:creationId xmlns:a16="http://schemas.microsoft.com/office/drawing/2014/main" id="{1F1C967B-3B1B-4FC1-B3C7-8466D181343E}"/>
              </a:ext>
            </a:extLst>
          </p:cNvPr>
          <p:cNvSpPr/>
          <p:nvPr/>
        </p:nvSpPr>
        <p:spPr>
          <a:xfrm rot="10800000">
            <a:off x="5607185" y="4500399"/>
            <a:ext cx="606239" cy="46037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47C40B2E-9108-402A-AFF8-A34B11922536}"/>
              </a:ext>
            </a:extLst>
          </p:cNvPr>
          <p:cNvSpPr/>
          <p:nvPr/>
        </p:nvSpPr>
        <p:spPr>
          <a:xfrm>
            <a:off x="1260116" y="3801353"/>
            <a:ext cx="4226284" cy="18679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A7DF32C2-FC12-45CC-8EDB-66B3905FF28D}"/>
              </a:ext>
            </a:extLst>
          </p:cNvPr>
          <p:cNvSpPr/>
          <p:nvPr/>
        </p:nvSpPr>
        <p:spPr>
          <a:xfrm>
            <a:off x="370187" y="3926125"/>
            <a:ext cx="6096000" cy="1569660"/>
          </a:xfrm>
          <a:prstGeom prst="rect">
            <a:avLst/>
          </a:prstGeom>
        </p:spPr>
        <p:txBody>
          <a:bodyPr>
            <a:spAutoFit/>
          </a:bodyPr>
          <a:lstStyle/>
          <a:p>
            <a:pPr algn="ctr"/>
            <a:r>
              <a:rPr lang="en-US" altLang="zh-TW" sz="2400" dirty="0"/>
              <a:t>Establish a compact eyewall </a:t>
            </a:r>
          </a:p>
          <a:p>
            <a:pPr algn="ctr"/>
            <a:r>
              <a:rPr lang="en-US" altLang="zh-TW" sz="2400" dirty="0"/>
              <a:t>with well-organized convection </a:t>
            </a:r>
          </a:p>
          <a:p>
            <a:pPr algn="ctr"/>
            <a:r>
              <a:rPr lang="en-US" altLang="zh-TW" sz="2400" dirty="0"/>
              <a:t>and thus is more likely </a:t>
            </a:r>
          </a:p>
          <a:p>
            <a:pPr algn="ctr"/>
            <a:r>
              <a:rPr lang="en-US" altLang="zh-TW" sz="2400" dirty="0"/>
              <a:t>to undergo RI</a:t>
            </a:r>
            <a:endParaRPr lang="zh-TW" altLang="en-US" sz="2400" dirty="0"/>
          </a:p>
        </p:txBody>
      </p:sp>
      <p:sp>
        <p:nvSpPr>
          <p:cNvPr id="27" name="矩形 26">
            <a:extLst>
              <a:ext uri="{FF2B5EF4-FFF2-40B4-BE49-F238E27FC236}">
                <a16:creationId xmlns:a16="http://schemas.microsoft.com/office/drawing/2014/main" id="{02524BC9-A33B-4F4B-BD23-6E086C3A958F}"/>
              </a:ext>
            </a:extLst>
          </p:cNvPr>
          <p:cNvSpPr/>
          <p:nvPr/>
        </p:nvSpPr>
        <p:spPr>
          <a:xfrm>
            <a:off x="1260116" y="6066110"/>
            <a:ext cx="7087068" cy="461665"/>
          </a:xfrm>
          <a:prstGeom prst="rect">
            <a:avLst/>
          </a:prstGeom>
          <a:noFill/>
        </p:spPr>
        <p:txBody>
          <a:bodyPr wrap="none" lIns="91440" tIns="45720" rIns="91440" bIns="45720">
            <a:spAutoFit/>
          </a:bodyPr>
          <a:lstStyle/>
          <a:p>
            <a:r>
              <a:rPr lang="en-US" altLang="zh-TW" sz="2400" dirty="0"/>
              <a:t>Chen et al. 2018a; Tao and Zhang 2019; Shi et al. 2020</a:t>
            </a:r>
            <a:endParaRPr lang="zh-TW" altLang="en-US" sz="2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6077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1217D4-AA57-4D89-B442-3C4E1D84ECF6}"/>
              </a:ext>
            </a:extLst>
          </p:cNvPr>
          <p:cNvSpPr/>
          <p:nvPr/>
        </p:nvSpPr>
        <p:spPr>
          <a:xfrm>
            <a:off x="156523" y="106306"/>
            <a:ext cx="11054907" cy="954107"/>
          </a:xfrm>
          <a:prstGeom prst="rect">
            <a:avLst/>
          </a:prstGeom>
          <a:noFill/>
        </p:spPr>
        <p:txBody>
          <a:bodyPr wrap="square" lIns="91440" tIns="45720" rIns="91440" bIns="45720">
            <a:spAutoFit/>
          </a:bodyPr>
          <a:lstStyle/>
          <a:p>
            <a:r>
              <a:rPr lang="en-US" altLang="zh-TW" sz="3200" b="0" cap="none" spc="0" dirty="0">
                <a:ln w="0"/>
                <a:solidFill>
                  <a:schemeClr val="tx1"/>
                </a:solidFill>
                <a:effectLst>
                  <a:outerShdw blurRad="38100" dist="19050" dir="2700000" algn="tl" rotWithShape="0">
                    <a:schemeClr val="dk1">
                      <a:alpha val="40000"/>
                    </a:schemeClr>
                  </a:outerShdw>
                </a:effectLst>
              </a:rPr>
              <a:t>Down-she</a:t>
            </a:r>
            <a:r>
              <a:rPr lang="en-US" altLang="zh-TW" sz="3200" dirty="0">
                <a:ln w="0"/>
                <a:effectLst>
                  <a:outerShdw blurRad="38100" dist="19050" dir="2700000" algn="tl" rotWithShape="0">
                    <a:schemeClr val="dk1">
                      <a:alpha val="40000"/>
                    </a:schemeClr>
                  </a:outerShdw>
                </a:effectLst>
              </a:rPr>
              <a:t>ar </a:t>
            </a:r>
            <a:r>
              <a:rPr lang="en-US" altLang="zh-TW" sz="3200" b="0" cap="none" spc="0" dirty="0">
                <a:ln w="0"/>
                <a:solidFill>
                  <a:schemeClr val="tx1"/>
                </a:solidFill>
                <a:effectLst>
                  <a:outerShdw blurRad="38100" dist="19050" dir="2700000" algn="tl" rotWithShape="0">
                    <a:schemeClr val="dk1">
                      <a:alpha val="40000"/>
                    </a:schemeClr>
                  </a:outerShdw>
                </a:effectLst>
              </a:rPr>
              <a:t>reformation</a:t>
            </a:r>
            <a:endParaRPr lang="zh-TW" altLang="en-US" sz="3200" b="0" cap="none" spc="0" dirty="0">
              <a:ln w="0"/>
              <a:solidFill>
                <a:schemeClr val="tx1"/>
              </a:solidFill>
              <a:effectLst>
                <a:outerShdw blurRad="38100" dist="19050" dir="2700000" algn="tl" rotWithShape="0">
                  <a:schemeClr val="dk1">
                    <a:alpha val="40000"/>
                  </a:schemeClr>
                </a:outerShdw>
              </a:effectLst>
            </a:endParaRPr>
          </a:p>
          <a:p>
            <a:endParaRPr lang="zh-TW" altLang="en-US" sz="2400" b="0" cap="none" spc="0" dirty="0">
              <a:ln w="0"/>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576E6587-DA78-470E-800A-D25CE2B3F8A2}"/>
              </a:ext>
            </a:extLst>
          </p:cNvPr>
          <p:cNvSpPr/>
          <p:nvPr/>
        </p:nvSpPr>
        <p:spPr>
          <a:xfrm>
            <a:off x="1260116" y="907381"/>
            <a:ext cx="4226284"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EAE83FB-9B63-464A-92F0-2FC2BBA3165F}"/>
              </a:ext>
            </a:extLst>
          </p:cNvPr>
          <p:cNvSpPr/>
          <p:nvPr/>
        </p:nvSpPr>
        <p:spPr>
          <a:xfrm>
            <a:off x="6563810" y="912717"/>
            <a:ext cx="4477943"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B973AA5-551E-4162-A960-51F41DD8C8E3}"/>
              </a:ext>
            </a:extLst>
          </p:cNvPr>
          <p:cNvSpPr/>
          <p:nvPr/>
        </p:nvSpPr>
        <p:spPr>
          <a:xfrm>
            <a:off x="6612567" y="3843298"/>
            <a:ext cx="4429188"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D8964D4A-D00F-49B6-A0BB-93D1514FFEF7}"/>
              </a:ext>
            </a:extLst>
          </p:cNvPr>
          <p:cNvSpPr/>
          <p:nvPr/>
        </p:nvSpPr>
        <p:spPr>
          <a:xfrm>
            <a:off x="5674664" y="1695963"/>
            <a:ext cx="585351" cy="5096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9134AB00-B329-4F8B-AB45-B4C43ADE0195}"/>
              </a:ext>
            </a:extLst>
          </p:cNvPr>
          <p:cNvSpPr/>
          <p:nvPr/>
        </p:nvSpPr>
        <p:spPr>
          <a:xfrm rot="5400000">
            <a:off x="8483544" y="3022172"/>
            <a:ext cx="570766" cy="51896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00C459E6-6380-4449-8B29-D57BF3F4FA0C}"/>
              </a:ext>
            </a:extLst>
          </p:cNvPr>
          <p:cNvSpPr/>
          <p:nvPr/>
        </p:nvSpPr>
        <p:spPr>
          <a:xfrm>
            <a:off x="1174103" y="990208"/>
            <a:ext cx="4348664" cy="1569660"/>
          </a:xfrm>
          <a:prstGeom prst="rect">
            <a:avLst/>
          </a:prstGeom>
        </p:spPr>
        <p:txBody>
          <a:bodyPr wrap="square">
            <a:spAutoFit/>
          </a:bodyPr>
          <a:lstStyle/>
          <a:p>
            <a:pPr algn="ctr"/>
            <a:r>
              <a:rPr lang="en-US" altLang="zh-TW" sz="2400" dirty="0"/>
              <a:t>Sheared TCs the active convection in the </a:t>
            </a:r>
            <a:r>
              <a:rPr lang="en-US" altLang="zh-TW" sz="2400" dirty="0" err="1"/>
              <a:t>downshear</a:t>
            </a:r>
            <a:r>
              <a:rPr lang="en-US" altLang="zh-TW" sz="2400" dirty="0"/>
              <a:t> flank can produce a meso-vortex in the lower-to-mid troposphere.</a:t>
            </a:r>
            <a:endParaRPr lang="zh-TW" altLang="en-US" sz="2400" dirty="0"/>
          </a:p>
        </p:txBody>
      </p:sp>
      <p:sp>
        <p:nvSpPr>
          <p:cNvPr id="22" name="矩形 21">
            <a:extLst>
              <a:ext uri="{FF2B5EF4-FFF2-40B4-BE49-F238E27FC236}">
                <a16:creationId xmlns:a16="http://schemas.microsoft.com/office/drawing/2014/main" id="{395476A7-FB3F-42E4-A3C8-A15B27C9054E}"/>
              </a:ext>
            </a:extLst>
          </p:cNvPr>
          <p:cNvSpPr/>
          <p:nvPr/>
        </p:nvSpPr>
        <p:spPr>
          <a:xfrm>
            <a:off x="6661837" y="1303031"/>
            <a:ext cx="4281887" cy="830997"/>
          </a:xfrm>
          <a:prstGeom prst="rect">
            <a:avLst/>
          </a:prstGeom>
        </p:spPr>
        <p:txBody>
          <a:bodyPr wrap="square">
            <a:spAutoFit/>
          </a:bodyPr>
          <a:lstStyle/>
          <a:p>
            <a:pPr algn="ctr"/>
            <a:r>
              <a:rPr lang="en-US" altLang="zh-TW" sz="2400" dirty="0"/>
              <a:t>If this meso-vortex </a:t>
            </a:r>
          </a:p>
          <a:p>
            <a:pPr algn="ctr"/>
            <a:r>
              <a:rPr lang="en-US" altLang="zh-TW" sz="2400" dirty="0"/>
              <a:t>is strong enough.</a:t>
            </a:r>
            <a:endParaRPr lang="zh-TW" altLang="en-US" sz="2400" dirty="0"/>
          </a:p>
        </p:txBody>
      </p:sp>
      <p:sp>
        <p:nvSpPr>
          <p:cNvPr id="23" name="矩形 22">
            <a:extLst>
              <a:ext uri="{FF2B5EF4-FFF2-40B4-BE49-F238E27FC236}">
                <a16:creationId xmlns:a16="http://schemas.microsoft.com/office/drawing/2014/main" id="{A1A3F936-6099-4494-A48F-73D1D65EFBBD}"/>
              </a:ext>
            </a:extLst>
          </p:cNvPr>
          <p:cNvSpPr/>
          <p:nvPr/>
        </p:nvSpPr>
        <p:spPr>
          <a:xfrm>
            <a:off x="5779161" y="3930074"/>
            <a:ext cx="6096000" cy="1200329"/>
          </a:xfrm>
          <a:prstGeom prst="rect">
            <a:avLst/>
          </a:prstGeom>
        </p:spPr>
        <p:txBody>
          <a:bodyPr>
            <a:spAutoFit/>
          </a:bodyPr>
          <a:lstStyle/>
          <a:p>
            <a:pPr algn="ctr"/>
            <a:endParaRPr lang="en-US" altLang="zh-TW" sz="2400" dirty="0"/>
          </a:p>
          <a:p>
            <a:pPr algn="ctr"/>
            <a:r>
              <a:rPr lang="en-US" altLang="zh-TW" sz="2400" dirty="0"/>
              <a:t>It will </a:t>
            </a:r>
            <a:r>
              <a:rPr lang="en-US" altLang="zh-TW" sz="2400" dirty="0" err="1"/>
              <a:t>axisymmetrize</a:t>
            </a:r>
            <a:r>
              <a:rPr lang="en-US" altLang="zh-TW" sz="2400" dirty="0"/>
              <a:t> and </a:t>
            </a:r>
          </a:p>
          <a:p>
            <a:pPr algn="ctr"/>
            <a:r>
              <a:rPr lang="en-US" altLang="zh-TW" sz="2400" dirty="0"/>
              <a:t>replace the weak parent TC.</a:t>
            </a:r>
          </a:p>
        </p:txBody>
      </p:sp>
      <p:sp>
        <p:nvSpPr>
          <p:cNvPr id="24" name="箭號: 向右 23">
            <a:extLst>
              <a:ext uri="{FF2B5EF4-FFF2-40B4-BE49-F238E27FC236}">
                <a16:creationId xmlns:a16="http://schemas.microsoft.com/office/drawing/2014/main" id="{1F1C967B-3B1B-4FC1-B3C7-8466D181343E}"/>
              </a:ext>
            </a:extLst>
          </p:cNvPr>
          <p:cNvSpPr/>
          <p:nvPr/>
        </p:nvSpPr>
        <p:spPr>
          <a:xfrm rot="10800000">
            <a:off x="5607185" y="4500399"/>
            <a:ext cx="606239" cy="46037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47C40B2E-9108-402A-AFF8-A34B11922536}"/>
              </a:ext>
            </a:extLst>
          </p:cNvPr>
          <p:cNvSpPr/>
          <p:nvPr/>
        </p:nvSpPr>
        <p:spPr>
          <a:xfrm>
            <a:off x="1260116" y="3801353"/>
            <a:ext cx="4226284" cy="18679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A7DF32C2-FC12-45CC-8EDB-66B3905FF28D}"/>
              </a:ext>
            </a:extLst>
          </p:cNvPr>
          <p:cNvSpPr/>
          <p:nvPr/>
        </p:nvSpPr>
        <p:spPr>
          <a:xfrm>
            <a:off x="370187" y="4475841"/>
            <a:ext cx="6096000" cy="461665"/>
          </a:xfrm>
          <a:prstGeom prst="rect">
            <a:avLst/>
          </a:prstGeom>
        </p:spPr>
        <p:txBody>
          <a:bodyPr>
            <a:spAutoFit/>
          </a:bodyPr>
          <a:lstStyle/>
          <a:p>
            <a:pPr algn="ctr"/>
            <a:r>
              <a:rPr lang="en-US" altLang="zh-TW" sz="2400" dirty="0"/>
              <a:t>Vortex realignment and RI. </a:t>
            </a:r>
            <a:endParaRPr lang="zh-TW" altLang="en-US" sz="2400" dirty="0"/>
          </a:p>
        </p:txBody>
      </p:sp>
      <p:sp>
        <p:nvSpPr>
          <p:cNvPr id="27" name="矩形 26">
            <a:extLst>
              <a:ext uri="{FF2B5EF4-FFF2-40B4-BE49-F238E27FC236}">
                <a16:creationId xmlns:a16="http://schemas.microsoft.com/office/drawing/2014/main" id="{02524BC9-A33B-4F4B-BD23-6E086C3A958F}"/>
              </a:ext>
            </a:extLst>
          </p:cNvPr>
          <p:cNvSpPr/>
          <p:nvPr/>
        </p:nvSpPr>
        <p:spPr>
          <a:xfrm>
            <a:off x="1260116" y="6066110"/>
            <a:ext cx="8501943" cy="461665"/>
          </a:xfrm>
          <a:prstGeom prst="rect">
            <a:avLst/>
          </a:prstGeom>
          <a:noFill/>
        </p:spPr>
        <p:txBody>
          <a:bodyPr wrap="none" lIns="91440" tIns="45720" rIns="91440" bIns="45720">
            <a:spAutoFit/>
          </a:bodyPr>
          <a:lstStyle/>
          <a:p>
            <a:r>
              <a:rPr lang="it-IT" altLang="zh-TW" sz="2400" dirty="0"/>
              <a:t>Molinari et al. 2006; Nguyen and Molinari 2015; Chen et al. 2018b</a:t>
            </a:r>
            <a:endParaRPr lang="zh-TW" altLang="en-US" sz="2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1261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1217D4-AA57-4D89-B442-3C4E1D84ECF6}"/>
              </a:ext>
            </a:extLst>
          </p:cNvPr>
          <p:cNvSpPr/>
          <p:nvPr/>
        </p:nvSpPr>
        <p:spPr>
          <a:xfrm>
            <a:off x="156523" y="106306"/>
            <a:ext cx="11054907" cy="954107"/>
          </a:xfrm>
          <a:prstGeom prst="rect">
            <a:avLst/>
          </a:prstGeom>
          <a:noFill/>
        </p:spPr>
        <p:txBody>
          <a:bodyPr wrap="square" lIns="91440" tIns="45720" rIns="91440" bIns="45720">
            <a:spAutoFit/>
          </a:bodyPr>
          <a:lstStyle/>
          <a:p>
            <a:r>
              <a:rPr lang="en-US" altLang="zh-TW" sz="3200" dirty="0">
                <a:ln w="0"/>
                <a:effectLst>
                  <a:outerShdw blurRad="38100" dist="19050" dir="2700000" algn="tl" rotWithShape="0">
                    <a:schemeClr val="dk1">
                      <a:alpha val="40000"/>
                    </a:schemeClr>
                  </a:outerShdw>
                </a:effectLst>
              </a:rPr>
              <a:t>Bad trough good trough issue</a:t>
            </a:r>
            <a:endParaRPr lang="zh-TW" altLang="en-US" sz="3200" b="0" cap="none" spc="0" dirty="0">
              <a:ln w="0"/>
              <a:solidFill>
                <a:schemeClr val="tx1"/>
              </a:solidFill>
              <a:effectLst>
                <a:outerShdw blurRad="38100" dist="19050" dir="2700000" algn="tl" rotWithShape="0">
                  <a:schemeClr val="dk1">
                    <a:alpha val="40000"/>
                  </a:schemeClr>
                </a:outerShdw>
              </a:effectLst>
            </a:endParaRPr>
          </a:p>
          <a:p>
            <a:endParaRPr lang="zh-TW" altLang="en-US" sz="2400" b="0" cap="none" spc="0" dirty="0">
              <a:ln w="0"/>
              <a:effectLst>
                <a:outerShdw blurRad="38100" dist="19050" dir="2700000" algn="tl" rotWithShape="0">
                  <a:schemeClr val="dk1">
                    <a:alpha val="40000"/>
                  </a:schemeClr>
                </a:outerShdw>
              </a:effectLst>
            </a:endParaRPr>
          </a:p>
        </p:txBody>
      </p:sp>
      <p:sp>
        <p:nvSpPr>
          <p:cNvPr id="2" name="矩形 1">
            <a:extLst>
              <a:ext uri="{FF2B5EF4-FFF2-40B4-BE49-F238E27FC236}">
                <a16:creationId xmlns:a16="http://schemas.microsoft.com/office/drawing/2014/main" id="{0689E245-E32B-4EA1-B1A0-41DC06706BF9}"/>
              </a:ext>
            </a:extLst>
          </p:cNvPr>
          <p:cNvSpPr/>
          <p:nvPr/>
        </p:nvSpPr>
        <p:spPr>
          <a:xfrm>
            <a:off x="447283" y="903784"/>
            <a:ext cx="11054906" cy="1200329"/>
          </a:xfrm>
          <a:prstGeom prst="rect">
            <a:avLst/>
          </a:prstGeom>
        </p:spPr>
        <p:txBody>
          <a:bodyPr wrap="square">
            <a:spAutoFit/>
          </a:bodyPr>
          <a:lstStyle/>
          <a:p>
            <a:r>
              <a:rPr lang="en-US" altLang="zh-TW" sz="2400" dirty="0"/>
              <a:t>All abovementioned mechanisms regarding RI under vertical wind shear mainly focus</a:t>
            </a:r>
          </a:p>
          <a:p>
            <a:r>
              <a:rPr lang="en-US" altLang="zh-TW" sz="2400" dirty="0"/>
              <a:t> on the interaction between convection and circulation at the lower to </a:t>
            </a:r>
            <a:r>
              <a:rPr lang="en-US" altLang="zh-TW" sz="2400" dirty="0" err="1"/>
              <a:t>midlevels</a:t>
            </a:r>
            <a:r>
              <a:rPr lang="en-US" altLang="zh-TW" sz="2400" dirty="0"/>
              <a:t>, while</a:t>
            </a:r>
          </a:p>
          <a:p>
            <a:r>
              <a:rPr lang="en-US" altLang="zh-TW" sz="2400" dirty="0"/>
              <a:t> </a:t>
            </a:r>
            <a:r>
              <a:rPr lang="en-US" altLang="zh-TW" sz="2400" dirty="0">
                <a:solidFill>
                  <a:srgbClr val="FF0000"/>
                </a:solidFill>
              </a:rPr>
              <a:t>relatively less attention has been paid to the upper troposphere.</a:t>
            </a:r>
            <a:endParaRPr lang="zh-TW" altLang="en-US" sz="2400" dirty="0">
              <a:solidFill>
                <a:srgbClr val="FF0000"/>
              </a:solidFill>
            </a:endParaRPr>
          </a:p>
        </p:txBody>
      </p:sp>
      <p:sp>
        <p:nvSpPr>
          <p:cNvPr id="16" name="矩形 15">
            <a:extLst>
              <a:ext uri="{FF2B5EF4-FFF2-40B4-BE49-F238E27FC236}">
                <a16:creationId xmlns:a16="http://schemas.microsoft.com/office/drawing/2014/main" id="{6A57FDB4-B80D-45AB-93DB-617E0FD48BE9}"/>
              </a:ext>
            </a:extLst>
          </p:cNvPr>
          <p:cNvSpPr/>
          <p:nvPr/>
        </p:nvSpPr>
        <p:spPr>
          <a:xfrm>
            <a:off x="1013726" y="2821760"/>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5C9DD7FF-8382-400D-A8A1-F2B52C033601}"/>
              </a:ext>
            </a:extLst>
          </p:cNvPr>
          <p:cNvSpPr txBox="1"/>
          <p:nvPr/>
        </p:nvSpPr>
        <p:spPr>
          <a:xfrm flipH="1">
            <a:off x="838200" y="3244953"/>
            <a:ext cx="3862872" cy="630942"/>
          </a:xfrm>
          <a:prstGeom prst="rect">
            <a:avLst/>
          </a:prstGeom>
          <a:noFill/>
        </p:spPr>
        <p:txBody>
          <a:bodyPr wrap="square" rtlCol="0">
            <a:spAutoFit/>
          </a:bodyPr>
          <a:lstStyle/>
          <a:p>
            <a:pPr algn="ctr"/>
            <a:r>
              <a:rPr lang="en-US" altLang="zh-TW" sz="3500" dirty="0"/>
              <a:t>Bad trough</a:t>
            </a:r>
            <a:endParaRPr lang="zh-TW" altLang="en-US" sz="3500" dirty="0"/>
          </a:p>
        </p:txBody>
      </p:sp>
      <p:sp>
        <p:nvSpPr>
          <p:cNvPr id="19" name="箭號: 向右 18">
            <a:extLst>
              <a:ext uri="{FF2B5EF4-FFF2-40B4-BE49-F238E27FC236}">
                <a16:creationId xmlns:a16="http://schemas.microsoft.com/office/drawing/2014/main" id="{5CA7A22D-CB8E-4C67-9F9B-F140A9ED1D56}"/>
              </a:ext>
            </a:extLst>
          </p:cNvPr>
          <p:cNvSpPr/>
          <p:nvPr/>
        </p:nvSpPr>
        <p:spPr>
          <a:xfrm>
            <a:off x="4792045" y="3019561"/>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79D4512F-7527-4318-919B-81DC8A3AAD9F}"/>
              </a:ext>
            </a:extLst>
          </p:cNvPr>
          <p:cNvSpPr/>
          <p:nvPr/>
        </p:nvSpPr>
        <p:spPr>
          <a:xfrm>
            <a:off x="6314497" y="2821760"/>
            <a:ext cx="5589578" cy="163279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272406EA-60BB-4D37-BD53-AB37F853DB91}"/>
              </a:ext>
            </a:extLst>
          </p:cNvPr>
          <p:cNvSpPr txBox="1"/>
          <p:nvPr/>
        </p:nvSpPr>
        <p:spPr>
          <a:xfrm flipH="1">
            <a:off x="6314497" y="2914882"/>
            <a:ext cx="5589578" cy="1446550"/>
          </a:xfrm>
          <a:prstGeom prst="rect">
            <a:avLst/>
          </a:prstGeom>
          <a:noFill/>
          <a:ln>
            <a:noFill/>
          </a:ln>
        </p:spPr>
        <p:txBody>
          <a:bodyPr wrap="square" rtlCol="0">
            <a:spAutoFit/>
          </a:bodyPr>
          <a:lstStyle/>
          <a:p>
            <a:r>
              <a:rPr lang="en-US" altLang="zh-TW" sz="2200" dirty="0"/>
              <a:t>When a TC approaches an upper-level trough, it may be subject to an </a:t>
            </a:r>
            <a:r>
              <a:rPr lang="en-US" altLang="zh-TW" sz="2200" dirty="0">
                <a:solidFill>
                  <a:srgbClr val="FF0000"/>
                </a:solidFill>
              </a:rPr>
              <a:t>increasing VWS and experience slower intensification or weakening </a:t>
            </a:r>
            <a:r>
              <a:rPr lang="en-US" altLang="zh-TW" sz="2200" dirty="0"/>
              <a:t>(</a:t>
            </a:r>
            <a:r>
              <a:rPr lang="en-US" altLang="zh-TW" sz="2200" dirty="0" err="1"/>
              <a:t>DeMaria</a:t>
            </a:r>
            <a:r>
              <a:rPr lang="en-US" altLang="zh-TW" sz="2200" dirty="0"/>
              <a:t> et al. 1993; </a:t>
            </a:r>
            <a:r>
              <a:rPr lang="en-US" altLang="zh-TW" sz="2200" dirty="0" err="1"/>
              <a:t>Peirano</a:t>
            </a:r>
            <a:r>
              <a:rPr lang="en-US" altLang="zh-TW" sz="2200" dirty="0"/>
              <a:t> et al. 2016)</a:t>
            </a:r>
          </a:p>
        </p:txBody>
      </p:sp>
      <p:sp>
        <p:nvSpPr>
          <p:cNvPr id="28" name="矩形 27">
            <a:extLst>
              <a:ext uri="{FF2B5EF4-FFF2-40B4-BE49-F238E27FC236}">
                <a16:creationId xmlns:a16="http://schemas.microsoft.com/office/drawing/2014/main" id="{DE181B56-9442-4638-A246-40EB645ADB53}"/>
              </a:ext>
            </a:extLst>
          </p:cNvPr>
          <p:cNvSpPr/>
          <p:nvPr/>
        </p:nvSpPr>
        <p:spPr>
          <a:xfrm>
            <a:off x="6314495" y="4753034"/>
            <a:ext cx="5589580" cy="185952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箭號: 向右 28">
            <a:extLst>
              <a:ext uri="{FF2B5EF4-FFF2-40B4-BE49-F238E27FC236}">
                <a16:creationId xmlns:a16="http://schemas.microsoft.com/office/drawing/2014/main" id="{D6013F08-EB5A-4455-B5AC-425A4DA1BD3A}"/>
              </a:ext>
            </a:extLst>
          </p:cNvPr>
          <p:cNvSpPr/>
          <p:nvPr/>
        </p:nvSpPr>
        <p:spPr>
          <a:xfrm>
            <a:off x="4792044" y="5070452"/>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FF576DCE-176B-4CCB-8C43-AB6B9961B496}"/>
              </a:ext>
            </a:extLst>
          </p:cNvPr>
          <p:cNvSpPr/>
          <p:nvPr/>
        </p:nvSpPr>
        <p:spPr>
          <a:xfrm>
            <a:off x="1013726" y="4867826"/>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文字方塊 30">
            <a:extLst>
              <a:ext uri="{FF2B5EF4-FFF2-40B4-BE49-F238E27FC236}">
                <a16:creationId xmlns:a16="http://schemas.microsoft.com/office/drawing/2014/main" id="{C2C7746D-096C-49D6-A997-DD3FB199BB03}"/>
              </a:ext>
            </a:extLst>
          </p:cNvPr>
          <p:cNvSpPr txBox="1"/>
          <p:nvPr/>
        </p:nvSpPr>
        <p:spPr>
          <a:xfrm flipH="1">
            <a:off x="838200" y="5238055"/>
            <a:ext cx="3862872" cy="630942"/>
          </a:xfrm>
          <a:prstGeom prst="rect">
            <a:avLst/>
          </a:prstGeom>
          <a:noFill/>
        </p:spPr>
        <p:txBody>
          <a:bodyPr wrap="square" rtlCol="0">
            <a:spAutoFit/>
          </a:bodyPr>
          <a:lstStyle/>
          <a:p>
            <a:pPr algn="ctr"/>
            <a:r>
              <a:rPr lang="en-US" altLang="zh-TW" sz="3500" dirty="0"/>
              <a:t>Good trough</a:t>
            </a:r>
            <a:endParaRPr lang="zh-TW" altLang="en-US" sz="3500" dirty="0"/>
          </a:p>
        </p:txBody>
      </p:sp>
      <p:sp>
        <p:nvSpPr>
          <p:cNvPr id="32" name="文字方塊 31">
            <a:extLst>
              <a:ext uri="{FF2B5EF4-FFF2-40B4-BE49-F238E27FC236}">
                <a16:creationId xmlns:a16="http://schemas.microsoft.com/office/drawing/2014/main" id="{EADCB7BF-DEA8-4066-ACDA-D143C73AB1FD}"/>
              </a:ext>
            </a:extLst>
          </p:cNvPr>
          <p:cNvSpPr txBox="1"/>
          <p:nvPr/>
        </p:nvSpPr>
        <p:spPr>
          <a:xfrm flipH="1">
            <a:off x="6431621" y="4713938"/>
            <a:ext cx="5589578" cy="1785104"/>
          </a:xfrm>
          <a:prstGeom prst="rect">
            <a:avLst/>
          </a:prstGeom>
          <a:noFill/>
          <a:ln>
            <a:noFill/>
          </a:ln>
        </p:spPr>
        <p:txBody>
          <a:bodyPr wrap="square" rtlCol="0">
            <a:spAutoFit/>
          </a:bodyPr>
          <a:lstStyle/>
          <a:p>
            <a:r>
              <a:rPr lang="en-US" altLang="zh-TW" sz="2200" dirty="0"/>
              <a:t>In some cases the TC–trough interaction may favor TC intensification by </a:t>
            </a:r>
            <a:r>
              <a:rPr lang="en-US" altLang="zh-TW" sz="2200" dirty="0">
                <a:solidFill>
                  <a:srgbClr val="FF0000"/>
                </a:solidFill>
              </a:rPr>
              <a:t>enhancing the eddy flux convergence of angular momentum and potential vorticity</a:t>
            </a:r>
            <a:r>
              <a:rPr lang="en-US" altLang="zh-TW" sz="2200" dirty="0"/>
              <a:t> (Molinari and </a:t>
            </a:r>
            <a:r>
              <a:rPr lang="en-US" altLang="zh-TW" sz="2200" dirty="0" err="1"/>
              <a:t>Vollaro</a:t>
            </a:r>
            <a:r>
              <a:rPr lang="en-US" altLang="zh-TW" sz="2200" dirty="0"/>
              <a:t> 1989; Hanley et al. 2001; Leroux et al. 2016)</a:t>
            </a:r>
          </a:p>
        </p:txBody>
      </p:sp>
    </p:spTree>
    <p:extLst>
      <p:ext uri="{BB962C8B-B14F-4D97-AF65-F5344CB8AC3E}">
        <p14:creationId xmlns:p14="http://schemas.microsoft.com/office/powerpoint/2010/main" val="271782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1217D4-AA57-4D89-B442-3C4E1D84ECF6}"/>
              </a:ext>
            </a:extLst>
          </p:cNvPr>
          <p:cNvSpPr/>
          <p:nvPr/>
        </p:nvSpPr>
        <p:spPr>
          <a:xfrm>
            <a:off x="156523" y="106306"/>
            <a:ext cx="11054907" cy="954107"/>
          </a:xfrm>
          <a:prstGeom prst="rect">
            <a:avLst/>
          </a:prstGeom>
          <a:noFill/>
        </p:spPr>
        <p:txBody>
          <a:bodyPr wrap="square" lIns="91440" tIns="45720" rIns="91440" bIns="45720">
            <a:spAutoFit/>
          </a:bodyPr>
          <a:lstStyle/>
          <a:p>
            <a:r>
              <a:rPr lang="en-US" altLang="zh-TW" sz="3200" b="0" cap="none" spc="0" dirty="0">
                <a:ln w="0"/>
                <a:solidFill>
                  <a:schemeClr val="tx1"/>
                </a:solidFill>
                <a:effectLst>
                  <a:outerShdw blurRad="38100" dist="19050" dir="2700000" algn="tl" rotWithShape="0">
                    <a:schemeClr val="dk1">
                      <a:alpha val="40000"/>
                    </a:schemeClr>
                  </a:outerShdw>
                </a:effectLst>
              </a:rPr>
              <a:t>As TC is sheared by </a:t>
            </a:r>
            <a:r>
              <a:rPr lang="en-US" altLang="zh-TW" sz="3200" dirty="0">
                <a:ln w="0"/>
                <a:effectLst>
                  <a:outerShdw blurRad="38100" dist="19050" dir="2700000" algn="tl" rotWithShape="0">
                    <a:schemeClr val="dk1">
                      <a:alpha val="40000"/>
                    </a:schemeClr>
                  </a:outerShdw>
                </a:effectLst>
              </a:rPr>
              <a:t>upper-level anticyclone</a:t>
            </a:r>
            <a:endParaRPr lang="zh-TW" altLang="en-US" sz="3200" b="0" cap="none" spc="0" dirty="0">
              <a:ln w="0"/>
              <a:solidFill>
                <a:schemeClr val="tx1"/>
              </a:solidFill>
              <a:effectLst>
                <a:outerShdw blurRad="38100" dist="19050" dir="2700000" algn="tl" rotWithShape="0">
                  <a:schemeClr val="dk1">
                    <a:alpha val="40000"/>
                  </a:schemeClr>
                </a:outerShdw>
              </a:effectLst>
            </a:endParaRPr>
          </a:p>
          <a:p>
            <a:endParaRPr lang="zh-TW" altLang="en-US" sz="2400" b="0" cap="none" spc="0" dirty="0">
              <a:ln w="0"/>
              <a:effectLst>
                <a:outerShdw blurRad="38100" dist="19050" dir="2700000" algn="tl" rotWithShape="0">
                  <a:schemeClr val="dk1">
                    <a:alpha val="40000"/>
                  </a:schemeClr>
                </a:outerShdw>
              </a:effectLst>
            </a:endParaRPr>
          </a:p>
        </p:txBody>
      </p:sp>
      <p:sp>
        <p:nvSpPr>
          <p:cNvPr id="2" name="矩形 1">
            <a:extLst>
              <a:ext uri="{FF2B5EF4-FFF2-40B4-BE49-F238E27FC236}">
                <a16:creationId xmlns:a16="http://schemas.microsoft.com/office/drawing/2014/main" id="{0689E245-E32B-4EA1-B1A0-41DC06706BF9}"/>
              </a:ext>
            </a:extLst>
          </p:cNvPr>
          <p:cNvSpPr/>
          <p:nvPr/>
        </p:nvSpPr>
        <p:spPr>
          <a:xfrm>
            <a:off x="290071" y="1493550"/>
            <a:ext cx="11824927" cy="4247317"/>
          </a:xfrm>
          <a:prstGeom prst="rect">
            <a:avLst/>
          </a:prstGeom>
        </p:spPr>
        <p:txBody>
          <a:bodyPr wrap="square">
            <a:spAutoFit/>
          </a:bodyPr>
          <a:lstStyle/>
          <a:p>
            <a:r>
              <a:rPr lang="en-US" altLang="zh-TW" sz="2600" dirty="0"/>
              <a:t>6. TC sheared by an upper-level anticyclone is more likely to undergo RI than that</a:t>
            </a:r>
          </a:p>
          <a:p>
            <a:r>
              <a:rPr lang="en-US" altLang="zh-TW" sz="2600" dirty="0"/>
              <a:t> sheared by an upper-level trough, due to the fact that the </a:t>
            </a:r>
            <a:r>
              <a:rPr lang="en-US" altLang="zh-TW" sz="2600" dirty="0">
                <a:solidFill>
                  <a:srgbClr val="FF0000"/>
                </a:solidFill>
              </a:rPr>
              <a:t>strong upper-level wind</a:t>
            </a:r>
          </a:p>
          <a:p>
            <a:r>
              <a:rPr lang="en-US" altLang="zh-TW" sz="2600" dirty="0">
                <a:solidFill>
                  <a:srgbClr val="FF0000"/>
                </a:solidFill>
              </a:rPr>
              <a:t> produced by the anticyclone is shallower in depth </a:t>
            </a:r>
            <a:r>
              <a:rPr lang="en-US" altLang="zh-TW" sz="2600" dirty="0"/>
              <a:t>than that by the trough.</a:t>
            </a:r>
          </a:p>
          <a:p>
            <a:endParaRPr lang="en-US" altLang="zh-TW" sz="2600" dirty="0">
              <a:solidFill>
                <a:srgbClr val="FF0000"/>
              </a:solidFill>
            </a:endParaRPr>
          </a:p>
          <a:p>
            <a:endParaRPr lang="en-US" altLang="zh-TW" sz="2600" dirty="0">
              <a:solidFill>
                <a:srgbClr val="FF0000"/>
              </a:solidFill>
            </a:endParaRPr>
          </a:p>
          <a:p>
            <a:r>
              <a:rPr lang="en-US" altLang="zh-TW" sz="2600" dirty="0"/>
              <a:t>7.</a:t>
            </a:r>
            <a:r>
              <a:rPr lang="en-US" altLang="zh-TW" sz="2800" dirty="0"/>
              <a:t> </a:t>
            </a:r>
            <a:r>
              <a:rPr lang="en-US" altLang="zh-TW" sz="2800" dirty="0" err="1"/>
              <a:t>Ryglicki</a:t>
            </a:r>
            <a:r>
              <a:rPr lang="en-US" altLang="zh-TW" sz="2800" dirty="0"/>
              <a:t> et al. (2019) showed that the divergent upper-level outflow emanated from </a:t>
            </a:r>
            <a:r>
              <a:rPr lang="en-US" altLang="zh-TW" sz="2800" dirty="0">
                <a:solidFill>
                  <a:srgbClr val="FF0000"/>
                </a:solidFill>
              </a:rPr>
              <a:t>down-tilt convection acts to block the background environmental flow around the TC</a:t>
            </a:r>
            <a:r>
              <a:rPr lang="en-US" altLang="zh-TW" sz="2800" dirty="0"/>
              <a:t>, which leads to a </a:t>
            </a:r>
            <a:r>
              <a:rPr lang="en-US" altLang="zh-TW" sz="2800" dirty="0">
                <a:solidFill>
                  <a:srgbClr val="FF0000"/>
                </a:solidFill>
              </a:rPr>
              <a:t>decrease in the local VWS in the TC inner-core region</a:t>
            </a:r>
            <a:r>
              <a:rPr lang="en-US" altLang="zh-TW" sz="2800" dirty="0"/>
              <a:t> and thus promotes the occurrence of RI.</a:t>
            </a:r>
          </a:p>
          <a:p>
            <a:endParaRPr lang="en-US" altLang="zh-TW" sz="2800" dirty="0"/>
          </a:p>
        </p:txBody>
      </p:sp>
    </p:spTree>
    <p:extLst>
      <p:ext uri="{BB962C8B-B14F-4D97-AF65-F5344CB8AC3E}">
        <p14:creationId xmlns:p14="http://schemas.microsoft.com/office/powerpoint/2010/main" val="210593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AEA7919-E4C4-462E-A6CB-7A157CBB2492}"/>
              </a:ext>
            </a:extLst>
          </p:cNvPr>
          <p:cNvSpPr/>
          <p:nvPr/>
        </p:nvSpPr>
        <p:spPr>
          <a:xfrm>
            <a:off x="290071" y="1118165"/>
            <a:ext cx="11824927" cy="5663089"/>
          </a:xfrm>
          <a:prstGeom prst="rect">
            <a:avLst/>
          </a:prstGeom>
        </p:spPr>
        <p:txBody>
          <a:bodyPr wrap="square">
            <a:spAutoFit/>
          </a:bodyPr>
          <a:lstStyle/>
          <a:p>
            <a:r>
              <a:rPr lang="en-US" altLang="zh-TW" sz="2800" dirty="0"/>
              <a:t>8. Dai et al. (2021) carried out a series of idealized simulations in which a strong VWS of 14 m/s is imposed on a TC of major-hurricane intensity and investigated the outflow– environment interaction</a:t>
            </a:r>
            <a:endParaRPr lang="en-US" altLang="zh-TW" sz="2600" dirty="0"/>
          </a:p>
          <a:p>
            <a:endParaRPr lang="en-US" altLang="zh-TW" sz="2600" dirty="0"/>
          </a:p>
          <a:p>
            <a:r>
              <a:rPr lang="en-US" altLang="zh-TW" sz="2600" dirty="0"/>
              <a:t> 9.</a:t>
            </a:r>
            <a:r>
              <a:rPr lang="en-US" altLang="zh-TW" sz="2800" dirty="0"/>
              <a:t>The modulation effect of the TC outflow on the environment is quantified by a </a:t>
            </a:r>
            <a:r>
              <a:rPr lang="en-US" altLang="zh-TW" sz="2800" dirty="0">
                <a:solidFill>
                  <a:srgbClr val="FF0000"/>
                </a:solidFill>
              </a:rPr>
              <a:t>TC-induced shear difference (TCSD)</a:t>
            </a:r>
            <a:r>
              <a:rPr lang="en-US" altLang="zh-TW" sz="2800" dirty="0"/>
              <a:t>, defined as the vector difference between the local shear around the TC and the environmental shear (by their definition, the 200–850-hPa shear averaged over the radii of 0–500 and 500–1000 km, respectively)</a:t>
            </a:r>
          </a:p>
          <a:p>
            <a:endParaRPr lang="en-US" altLang="zh-TW" sz="2800" dirty="0"/>
          </a:p>
          <a:p>
            <a:r>
              <a:rPr lang="en-US" altLang="zh-TW" sz="2800" dirty="0"/>
              <a:t>10. They found that the development of the </a:t>
            </a:r>
            <a:r>
              <a:rPr lang="en-US" altLang="zh-TW" sz="2800" dirty="0">
                <a:solidFill>
                  <a:srgbClr val="FF0000"/>
                </a:solidFill>
              </a:rPr>
              <a:t>outflow in the </a:t>
            </a:r>
            <a:r>
              <a:rPr lang="en-US" altLang="zh-TW" sz="2800" dirty="0" err="1">
                <a:solidFill>
                  <a:srgbClr val="FF0000"/>
                </a:solidFill>
              </a:rPr>
              <a:t>upshear</a:t>
            </a:r>
            <a:r>
              <a:rPr lang="en-US" altLang="zh-TW" sz="2800" dirty="0">
                <a:solidFill>
                  <a:srgbClr val="FF0000"/>
                </a:solidFill>
              </a:rPr>
              <a:t> quadrants produces a TCSD acting against the environmental shear </a:t>
            </a:r>
            <a:r>
              <a:rPr lang="en-US" altLang="zh-TW" sz="2800" dirty="0"/>
              <a:t>and thus helps the resilience and re-intensification of the TC.</a:t>
            </a:r>
          </a:p>
        </p:txBody>
      </p:sp>
      <p:sp>
        <p:nvSpPr>
          <p:cNvPr id="5" name="標題 1">
            <a:extLst>
              <a:ext uri="{FF2B5EF4-FFF2-40B4-BE49-F238E27FC236}">
                <a16:creationId xmlns:a16="http://schemas.microsoft.com/office/drawing/2014/main" id="{69D82B77-E67B-4B96-AF7D-88B65634F393}"/>
              </a:ext>
            </a:extLst>
          </p:cNvPr>
          <p:cNvSpPr>
            <a:spLocks noGrp="1"/>
          </p:cNvSpPr>
          <p:nvPr>
            <p:ph type="title"/>
          </p:nvPr>
        </p:nvSpPr>
        <p:spPr>
          <a:xfrm>
            <a:off x="290071" y="0"/>
            <a:ext cx="10515600" cy="1325563"/>
          </a:xfrm>
        </p:spPr>
        <p:txBody>
          <a:bodyPr/>
          <a:lstStyle/>
          <a:p>
            <a:r>
              <a:rPr lang="en-US" altLang="zh-TW" dirty="0"/>
              <a:t>Introduction</a:t>
            </a:r>
            <a:endParaRPr lang="zh-TW" altLang="en-US" dirty="0"/>
          </a:p>
        </p:txBody>
      </p:sp>
    </p:spTree>
    <p:extLst>
      <p:ext uri="{BB962C8B-B14F-4D97-AF65-F5344CB8AC3E}">
        <p14:creationId xmlns:p14="http://schemas.microsoft.com/office/powerpoint/2010/main" val="507474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AEA7919-E4C4-462E-A6CB-7A157CBB2492}"/>
              </a:ext>
            </a:extLst>
          </p:cNvPr>
          <p:cNvSpPr/>
          <p:nvPr/>
        </p:nvSpPr>
        <p:spPr>
          <a:xfrm>
            <a:off x="290071" y="1118165"/>
            <a:ext cx="11824927" cy="5262979"/>
          </a:xfrm>
          <a:prstGeom prst="rect">
            <a:avLst/>
          </a:prstGeom>
        </p:spPr>
        <p:txBody>
          <a:bodyPr wrap="square">
            <a:spAutoFit/>
          </a:bodyPr>
          <a:lstStyle/>
          <a:p>
            <a:r>
              <a:rPr lang="en-US" altLang="zh-TW" sz="2800" dirty="0"/>
              <a:t>8. Dai et al. (2021) indicate that the outflow-blocking phenomenon is </a:t>
            </a:r>
            <a:r>
              <a:rPr lang="en-US" altLang="zh-TW" sz="2800" dirty="0">
                <a:solidFill>
                  <a:srgbClr val="FF0000"/>
                </a:solidFill>
              </a:rPr>
              <a:t>not limited to the regime of moderate VWS </a:t>
            </a:r>
            <a:r>
              <a:rPr lang="en-US" altLang="zh-TW" sz="2800" dirty="0"/>
              <a:t>and may serve as a </a:t>
            </a:r>
            <a:r>
              <a:rPr lang="en-US" altLang="zh-TW" sz="2800" dirty="0">
                <a:solidFill>
                  <a:srgbClr val="FF0000"/>
                </a:solidFill>
              </a:rPr>
              <a:t>precursor for the intensification</a:t>
            </a:r>
            <a:r>
              <a:rPr lang="en-US" altLang="zh-TW" sz="2800" dirty="0"/>
              <a:t> of the real-world sheared TCs.</a:t>
            </a:r>
          </a:p>
          <a:p>
            <a:endParaRPr lang="en-US" altLang="zh-TW" sz="2800" dirty="0"/>
          </a:p>
          <a:p>
            <a:r>
              <a:rPr lang="en-US" altLang="zh-TW" sz="2800" dirty="0"/>
              <a:t>Authors intend to address the following questions: </a:t>
            </a:r>
          </a:p>
          <a:p>
            <a:endParaRPr lang="en-US" altLang="zh-TW" sz="2800" dirty="0"/>
          </a:p>
          <a:p>
            <a:pPr marL="514350" indent="-514350">
              <a:buAutoNum type="arabicParenR"/>
            </a:pPr>
            <a:r>
              <a:rPr lang="en-US" altLang="zh-TW" sz="2800" dirty="0"/>
              <a:t>How the outflow evolves relative to RI onset under environmental VWSs of different strengths. </a:t>
            </a:r>
          </a:p>
          <a:p>
            <a:pPr marL="514350" indent="-514350">
              <a:buAutoNum type="arabicParenR"/>
            </a:pPr>
            <a:r>
              <a:rPr lang="en-US" altLang="zh-TW" sz="2800" dirty="0"/>
              <a:t>How the outflow structures differ between sheared TCs with different intensification rates</a:t>
            </a:r>
          </a:p>
          <a:p>
            <a:pPr marL="514350" indent="-514350">
              <a:buAutoNum type="arabicParenR"/>
            </a:pPr>
            <a:r>
              <a:rPr lang="en-US" altLang="zh-TW" sz="2800" dirty="0"/>
              <a:t>Why some TCs can become resilient to VWS via the outflow blocking mechanism while the others cannot</a:t>
            </a:r>
          </a:p>
        </p:txBody>
      </p:sp>
      <p:sp>
        <p:nvSpPr>
          <p:cNvPr id="5" name="標題 1">
            <a:extLst>
              <a:ext uri="{FF2B5EF4-FFF2-40B4-BE49-F238E27FC236}">
                <a16:creationId xmlns:a16="http://schemas.microsoft.com/office/drawing/2014/main" id="{69D82B77-E67B-4B96-AF7D-88B65634F393}"/>
              </a:ext>
            </a:extLst>
          </p:cNvPr>
          <p:cNvSpPr>
            <a:spLocks noGrp="1"/>
          </p:cNvSpPr>
          <p:nvPr>
            <p:ph type="title"/>
          </p:nvPr>
        </p:nvSpPr>
        <p:spPr>
          <a:xfrm>
            <a:off x="290071" y="0"/>
            <a:ext cx="10515600" cy="1325563"/>
          </a:xfrm>
        </p:spPr>
        <p:txBody>
          <a:bodyPr/>
          <a:lstStyle/>
          <a:p>
            <a:r>
              <a:rPr lang="en-US" altLang="zh-TW" dirty="0"/>
              <a:t>Introduction</a:t>
            </a:r>
            <a:endParaRPr lang="zh-TW" altLang="en-US" dirty="0"/>
          </a:p>
        </p:txBody>
      </p:sp>
    </p:spTree>
    <p:extLst>
      <p:ext uri="{BB962C8B-B14F-4D97-AF65-F5344CB8AC3E}">
        <p14:creationId xmlns:p14="http://schemas.microsoft.com/office/powerpoint/2010/main" val="295951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3478267" y="2967335"/>
            <a:ext cx="5235472" cy="923330"/>
          </a:xfrm>
          <a:prstGeom prst="rect">
            <a:avLst/>
          </a:prstGeom>
          <a:noFill/>
        </p:spPr>
        <p:txBody>
          <a:bodyPr wrap="none" lIns="91440" tIns="45720" rIns="91440" bIns="45720">
            <a:spAutoFit/>
          </a:bodyPr>
          <a:lstStyle/>
          <a:p>
            <a:pPr algn="ctr"/>
            <a:r>
              <a:rPr lang="en-US" altLang="zh-TW" sz="5400" b="1" dirty="0">
                <a:ln w="22225">
                  <a:solidFill>
                    <a:srgbClr val="FFC000"/>
                  </a:solidFill>
                  <a:prstDash val="solid"/>
                </a:ln>
                <a:solidFill>
                  <a:srgbClr val="FFC000"/>
                </a:solidFill>
              </a:rPr>
              <a:t>Data and Method</a:t>
            </a:r>
            <a:endParaRPr lang="zh-TW" altLang="en-US" sz="5400" b="1" cap="none" spc="0" dirty="0">
              <a:ln w="22225">
                <a:solidFill>
                  <a:srgbClr val="FFC000"/>
                </a:solidFill>
                <a:prstDash val="solid"/>
              </a:ln>
              <a:solidFill>
                <a:srgbClr val="FFC000"/>
              </a:solidFill>
              <a:effectLst/>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87470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407BD2F-FE3E-4F4C-8663-569679FAF03F}"/>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0784BEA-93BC-4130-825A-BBEB2837BDE7}"/>
                  </a:ext>
                </a:extLst>
              </p:cNvPr>
              <p:cNvSpPr/>
              <p:nvPr/>
            </p:nvSpPr>
            <p:spPr>
              <a:xfrm>
                <a:off x="405284" y="1229789"/>
                <a:ext cx="11381432" cy="5262979"/>
              </a:xfrm>
              <a:prstGeom prst="rect">
                <a:avLst/>
              </a:prstGeom>
            </p:spPr>
            <p:txBody>
              <a:bodyPr wrap="square">
                <a:spAutoFit/>
              </a:bodyPr>
              <a:lstStyle/>
              <a:p>
                <a:r>
                  <a:rPr lang="en-US" altLang="zh-TW" sz="2400" dirty="0"/>
                  <a:t>a.Dat</a:t>
                </a:r>
                <a:r>
                  <a:rPr lang="en-US" altLang="zh-TW" sz="2400" dirty="0" err="1"/>
                  <a:t>a</a:t>
                </a:r>
                <a:endParaRPr lang="en-US" altLang="zh-TW" sz="2400" dirty="0"/>
              </a:p>
              <a:p>
                <a:endParaRPr lang="en-US" altLang="zh-TW" sz="2400" dirty="0"/>
              </a:p>
              <a:p>
                <a:r>
                  <a:rPr lang="en-US" altLang="zh-TW" sz="2400" dirty="0"/>
                  <a:t>1.This study analyzes the TCs forming in the western North Pacific (WNP), eastern North Pacific (ENP), and North Atlantic (NA) basins during 1980–2019</a:t>
                </a:r>
              </a:p>
              <a:p>
                <a:endParaRPr lang="en-US" altLang="zh-TW" sz="2400" dirty="0"/>
              </a:p>
              <a:p>
                <a:r>
                  <a:rPr lang="en-US" altLang="zh-TW" sz="2400" dirty="0"/>
                  <a:t>2. The 6-hourly storm intensity and position estimates for the </a:t>
                </a:r>
                <a:r>
                  <a:rPr lang="en-US" altLang="zh-TW" sz="2400" dirty="0">
                    <a:solidFill>
                      <a:srgbClr val="FF0000"/>
                    </a:solidFill>
                  </a:rPr>
                  <a:t>WNP TCs </a:t>
                </a:r>
                <a:r>
                  <a:rPr lang="en-US" altLang="zh-TW" sz="2400" dirty="0"/>
                  <a:t>and the </a:t>
                </a:r>
                <a:r>
                  <a:rPr lang="en-US" altLang="zh-TW" sz="2400" dirty="0">
                    <a:solidFill>
                      <a:srgbClr val="00B050"/>
                    </a:solidFill>
                  </a:rPr>
                  <a:t>ENP/NA </a:t>
                </a:r>
                <a:r>
                  <a:rPr lang="en-US" altLang="zh-TW" sz="2400" dirty="0"/>
                  <a:t>TCs are recorded from the best track datasets of the </a:t>
                </a:r>
                <a:r>
                  <a:rPr lang="en-US" altLang="zh-TW" sz="2400" dirty="0">
                    <a:solidFill>
                      <a:srgbClr val="FF0000"/>
                    </a:solidFill>
                  </a:rPr>
                  <a:t>Joint Typhoon Warning Center (JTWC) </a:t>
                </a:r>
                <a:r>
                  <a:rPr lang="en-US" altLang="zh-TW" sz="2400" dirty="0"/>
                  <a:t>and the </a:t>
                </a:r>
                <a:r>
                  <a:rPr lang="en-US" altLang="zh-TW" sz="2400" dirty="0">
                    <a:solidFill>
                      <a:srgbClr val="00B050"/>
                    </a:solidFill>
                  </a:rPr>
                  <a:t>National Hurricane Center (NHC), </a:t>
                </a:r>
                <a:r>
                  <a:rPr lang="en-US" altLang="zh-TW" sz="2400" dirty="0"/>
                  <a:t>respectively</a:t>
                </a:r>
              </a:p>
              <a:p>
                <a:endParaRPr lang="en-US" altLang="zh-TW" sz="2400" dirty="0"/>
              </a:p>
              <a:p>
                <a:r>
                  <a:rPr lang="en-US" altLang="zh-TW" sz="2400" dirty="0"/>
                  <a:t>3. The atmospheric fields surrounding TCs are obtained from the ERA5 reanalysis of European Centre for Medium-Range Weather Forecasts with a horizontal resolution of 0.25° x 0.25 ° (</a:t>
                </a:r>
                <a:r>
                  <a:rPr lang="en-US" altLang="zh-TW" sz="2400" dirty="0" err="1"/>
                  <a:t>Hersbach</a:t>
                </a:r>
                <a:r>
                  <a:rPr lang="en-US" altLang="zh-TW" sz="2400" dirty="0"/>
                  <a:t> et al. 2018).</a:t>
                </a:r>
              </a:p>
              <a:p>
                <a:endParaRPr lang="en-US" altLang="zh-TW" sz="2400" dirty="0"/>
              </a:p>
              <a:p>
                <a:r>
                  <a:rPr lang="en-US" altLang="zh-TW" sz="2400" dirty="0"/>
                  <a:t>4.</a:t>
                </a:r>
                <a:r>
                  <a:rPr lang="nb-NO" altLang="zh-TW" sz="2400" dirty="0"/>
                  <a:t> </a:t>
                </a:r>
                <a14:m>
                  <m:oMath xmlns:m="http://schemas.openxmlformats.org/officeDocument/2006/math">
                    <m:sSub>
                      <m:sSubPr>
                        <m:ctrlPr>
                          <a:rPr lang="nb-NO" altLang="zh-TW" sz="2400" i="1" dirty="0" smtClean="0">
                            <a:latin typeface="Cambria Math" panose="02040503050406030204" pitchFamily="18" charset="0"/>
                          </a:rPr>
                        </m:ctrlPr>
                      </m:sSubPr>
                      <m:e>
                        <m:r>
                          <a:rPr lang="en-US" altLang="zh-TW" sz="2400" b="0" i="1" dirty="0" smtClean="0">
                            <a:latin typeface="Cambria Math" panose="02040503050406030204" pitchFamily="18" charset="0"/>
                          </a:rPr>
                          <m:t>𝑇</m:t>
                        </m:r>
                      </m:e>
                      <m:sub>
                        <m:r>
                          <a:rPr lang="en-US" altLang="zh-TW" sz="2400" b="0" i="1" dirty="0" smtClean="0">
                            <a:latin typeface="Cambria Math" panose="02040503050406030204" pitchFamily="18" charset="0"/>
                          </a:rPr>
                          <m:t>𝐼𝑅</m:t>
                        </m:r>
                      </m:sub>
                    </m:sSub>
                  </m:oMath>
                </a14:m>
                <a:r>
                  <a:rPr lang="nb-NO" altLang="zh-TW" sz="2400" dirty="0"/>
                  <a:t> data on a 0.07</a:t>
                </a:r>
                <a:r>
                  <a:rPr lang="en-US" altLang="zh-TW" sz="2400" dirty="0"/>
                  <a:t> °</a:t>
                </a:r>
                <a:r>
                  <a:rPr lang="nb-NO" altLang="zh-TW" sz="2400" dirty="0"/>
                  <a:t> X 0.07</a:t>
                </a:r>
                <a:r>
                  <a:rPr lang="en-US" altLang="zh-TW" sz="2400" dirty="0"/>
                  <a:t> °</a:t>
                </a:r>
                <a:r>
                  <a:rPr lang="nb-NO" altLang="zh-TW" sz="2400" dirty="0"/>
                  <a:t> grid from Gridded Satellite B1 (GridSat-B1; Knapp et al. 2011)</a:t>
                </a:r>
                <a:endParaRPr lang="zh-TW" altLang="en-US" sz="2400" dirty="0"/>
              </a:p>
            </p:txBody>
          </p:sp>
        </mc:Choice>
        <mc:Fallback xmlns="">
          <p:sp>
            <p:nvSpPr>
              <p:cNvPr id="5" name="矩形 4">
                <a:extLst>
                  <a:ext uri="{FF2B5EF4-FFF2-40B4-BE49-F238E27FC236}">
                    <a16:creationId xmlns:a16="http://schemas.microsoft.com/office/drawing/2014/main" id="{90784BEA-93BC-4130-825A-BBEB2837BDE7}"/>
                  </a:ext>
                </a:extLst>
              </p:cNvPr>
              <p:cNvSpPr>
                <a:spLocks noRot="1" noChangeAspect="1" noMove="1" noResize="1" noEditPoints="1" noAdjustHandles="1" noChangeArrowheads="1" noChangeShapeType="1" noTextEdit="1"/>
              </p:cNvSpPr>
              <p:nvPr/>
            </p:nvSpPr>
            <p:spPr>
              <a:xfrm>
                <a:off x="405284" y="1229789"/>
                <a:ext cx="11381432" cy="5262979"/>
              </a:xfrm>
              <a:prstGeom prst="rect">
                <a:avLst/>
              </a:prstGeom>
              <a:blipFill>
                <a:blip r:embed="rId3"/>
                <a:stretch>
                  <a:fillRect l="-803" t="-927" r="-1660" b="-1738"/>
                </a:stretch>
              </a:blipFill>
            </p:spPr>
            <p:txBody>
              <a:bodyPr/>
              <a:lstStyle/>
              <a:p>
                <a:r>
                  <a:rPr lang="zh-TW" altLang="en-US">
                    <a:noFill/>
                  </a:rPr>
                  <a:t> </a:t>
                </a:r>
              </a:p>
            </p:txBody>
          </p:sp>
        </mc:Fallback>
      </mc:AlternateContent>
      <p:sp>
        <p:nvSpPr>
          <p:cNvPr id="6" name="標題 1">
            <a:extLst>
              <a:ext uri="{FF2B5EF4-FFF2-40B4-BE49-F238E27FC236}">
                <a16:creationId xmlns:a16="http://schemas.microsoft.com/office/drawing/2014/main" id="{D447116E-5B71-4C9B-B501-BE0A8EB8115D}"/>
              </a:ext>
            </a:extLst>
          </p:cNvPr>
          <p:cNvSpPr>
            <a:spLocks noGrp="1"/>
          </p:cNvSpPr>
          <p:nvPr>
            <p:ph type="title"/>
          </p:nvPr>
        </p:nvSpPr>
        <p:spPr>
          <a:xfrm>
            <a:off x="275493" y="158104"/>
            <a:ext cx="10515600" cy="1325563"/>
          </a:xfrm>
        </p:spPr>
        <p:txBody>
          <a:bodyPr/>
          <a:lstStyle/>
          <a:p>
            <a:r>
              <a:rPr lang="en-US" altLang="zh-TW" dirty="0"/>
              <a:t>Data and Method</a:t>
            </a:r>
            <a:endParaRPr lang="zh-TW" altLang="en-US" dirty="0"/>
          </a:p>
        </p:txBody>
      </p:sp>
    </p:spTree>
    <p:extLst>
      <p:ext uri="{BB962C8B-B14F-4D97-AF65-F5344CB8AC3E}">
        <p14:creationId xmlns:p14="http://schemas.microsoft.com/office/powerpoint/2010/main" val="26080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72B16F6C-42FF-45B8-9B02-16ED82659EB7}"/>
              </a:ext>
            </a:extLst>
          </p:cNvPr>
          <p:cNvSpPr>
            <a:spLocks noGrp="1"/>
          </p:cNvSpPr>
          <p:nvPr>
            <p:ph type="title"/>
          </p:nvPr>
        </p:nvSpPr>
        <p:spPr>
          <a:xfrm>
            <a:off x="334860" y="0"/>
            <a:ext cx="10515600" cy="1325563"/>
          </a:xfrm>
        </p:spPr>
        <p:txBody>
          <a:bodyPr/>
          <a:lstStyle/>
          <a:p>
            <a:r>
              <a:rPr lang="en-US" altLang="zh-TW" dirty="0"/>
              <a:t>Outline</a:t>
            </a:r>
            <a:endParaRPr lang="zh-TW" altLang="en-US" dirty="0"/>
          </a:p>
        </p:txBody>
      </p:sp>
      <p:graphicFrame>
        <p:nvGraphicFramePr>
          <p:cNvPr id="5" name="資料庫圖表 4">
            <a:extLst>
              <a:ext uri="{FF2B5EF4-FFF2-40B4-BE49-F238E27FC236}">
                <a16:creationId xmlns:a16="http://schemas.microsoft.com/office/drawing/2014/main" id="{33EDE37E-BED5-4F38-9448-8BB67908ADB3}"/>
              </a:ext>
            </a:extLst>
          </p:cNvPr>
          <p:cNvGraphicFramePr/>
          <p:nvPr>
            <p:extLst>
              <p:ext uri="{D42A27DB-BD31-4B8C-83A1-F6EECF244321}">
                <p14:modId xmlns:p14="http://schemas.microsoft.com/office/powerpoint/2010/main" val="1623224705"/>
              </p:ext>
            </p:extLst>
          </p:nvPr>
        </p:nvGraphicFramePr>
        <p:xfrm>
          <a:off x="2481943" y="344399"/>
          <a:ext cx="9470571" cy="6354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754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407BD2F-FE3E-4F4C-8663-569679FAF03F}"/>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90784BEA-93BC-4130-825A-BBEB2837BDE7}"/>
                  </a:ext>
                </a:extLst>
              </p:cNvPr>
              <p:cNvSpPr/>
              <p:nvPr/>
            </p:nvSpPr>
            <p:spPr>
              <a:xfrm>
                <a:off x="405284" y="1229789"/>
                <a:ext cx="11381432" cy="1569660"/>
              </a:xfrm>
              <a:prstGeom prst="rect">
                <a:avLst/>
              </a:prstGeom>
            </p:spPr>
            <p:txBody>
              <a:bodyPr wrap="square">
                <a:spAutoFit/>
              </a:bodyPr>
              <a:lstStyle/>
              <a:p>
                <a:r>
                  <a:rPr lang="en-US" altLang="zh-TW" sz="2400" dirty="0"/>
                  <a:t>b. Cases classification and RI event</a:t>
                </a:r>
              </a:p>
              <a:p>
                <a:endParaRPr lang="en-US" altLang="zh-TW" sz="2400" dirty="0"/>
              </a:p>
              <a:p>
                <a:r>
                  <a:rPr lang="en-US" altLang="zh-TW" sz="2400" dirty="0"/>
                  <a:t>The 6-hourly records in the best track data are classified into four groups according to the changes in maximum-sustained 10-m wind in the subsequent 24 h (</a:t>
                </a:r>
                <a14:m>
                  <m:oMath xmlns:m="http://schemas.openxmlformats.org/officeDocument/2006/math">
                    <m:r>
                      <a:rPr lang="zh-TW" altLang="en-US" sz="2400" i="1">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𝑉</m:t>
                        </m:r>
                      </m:e>
                      <m:sub>
                        <m:r>
                          <a:rPr lang="en-US" altLang="zh-TW" sz="2400" i="1">
                            <a:latin typeface="Cambria Math" panose="02040503050406030204" pitchFamily="18" charset="0"/>
                          </a:rPr>
                          <m:t>𝑚𝑎𝑥</m:t>
                        </m:r>
                      </m:sub>
                    </m:sSub>
                  </m:oMath>
                </a14:m>
                <a:r>
                  <a:rPr lang="en-US" altLang="zh-TW" sz="2400" dirty="0"/>
                  <a:t>)</a:t>
                </a:r>
              </a:p>
            </p:txBody>
          </p:sp>
        </mc:Choice>
        <mc:Fallback xmlns="">
          <p:sp>
            <p:nvSpPr>
              <p:cNvPr id="5" name="矩形 4">
                <a:extLst>
                  <a:ext uri="{FF2B5EF4-FFF2-40B4-BE49-F238E27FC236}">
                    <a16:creationId xmlns:a16="http://schemas.microsoft.com/office/drawing/2014/main" id="{90784BEA-93BC-4130-825A-BBEB2837BDE7}"/>
                  </a:ext>
                </a:extLst>
              </p:cNvPr>
              <p:cNvSpPr>
                <a:spLocks noRot="1" noChangeAspect="1" noMove="1" noResize="1" noEditPoints="1" noAdjustHandles="1" noChangeArrowheads="1" noChangeShapeType="1" noTextEdit="1"/>
              </p:cNvSpPr>
              <p:nvPr/>
            </p:nvSpPr>
            <p:spPr>
              <a:xfrm>
                <a:off x="405284" y="1229789"/>
                <a:ext cx="11381432" cy="1569660"/>
              </a:xfrm>
              <a:prstGeom prst="rect">
                <a:avLst/>
              </a:prstGeom>
              <a:blipFill>
                <a:blip r:embed="rId3"/>
                <a:stretch>
                  <a:fillRect l="-803" t="-3113" b="-8171"/>
                </a:stretch>
              </a:blipFill>
            </p:spPr>
            <p:txBody>
              <a:bodyPr/>
              <a:lstStyle/>
              <a:p>
                <a:r>
                  <a:rPr lang="zh-TW" altLang="en-US">
                    <a:noFill/>
                  </a:rPr>
                  <a:t> </a:t>
                </a:r>
              </a:p>
            </p:txBody>
          </p:sp>
        </mc:Fallback>
      </mc:AlternateContent>
      <p:sp>
        <p:nvSpPr>
          <p:cNvPr id="6" name="標題 1">
            <a:extLst>
              <a:ext uri="{FF2B5EF4-FFF2-40B4-BE49-F238E27FC236}">
                <a16:creationId xmlns:a16="http://schemas.microsoft.com/office/drawing/2014/main" id="{D447116E-5B71-4C9B-B501-BE0A8EB8115D}"/>
              </a:ext>
            </a:extLst>
          </p:cNvPr>
          <p:cNvSpPr>
            <a:spLocks noGrp="1"/>
          </p:cNvSpPr>
          <p:nvPr>
            <p:ph type="title"/>
          </p:nvPr>
        </p:nvSpPr>
        <p:spPr>
          <a:xfrm>
            <a:off x="275493" y="158104"/>
            <a:ext cx="10515600" cy="1325563"/>
          </a:xfrm>
        </p:spPr>
        <p:txBody>
          <a:bodyPr/>
          <a:lstStyle/>
          <a:p>
            <a:r>
              <a:rPr lang="en-US" altLang="zh-TW" dirty="0"/>
              <a:t>Data and Method</a:t>
            </a:r>
            <a:endParaRPr lang="zh-TW" altLang="en-US" dirty="0"/>
          </a:p>
        </p:txBody>
      </p:sp>
      <p:cxnSp>
        <p:nvCxnSpPr>
          <p:cNvPr id="3" name="直線單箭頭接點 2">
            <a:extLst>
              <a:ext uri="{FF2B5EF4-FFF2-40B4-BE49-F238E27FC236}">
                <a16:creationId xmlns:a16="http://schemas.microsoft.com/office/drawing/2014/main" id="{F997B6DB-8881-49DD-BCD5-107E155EAB36}"/>
              </a:ext>
            </a:extLst>
          </p:cNvPr>
          <p:cNvCxnSpPr/>
          <p:nvPr/>
        </p:nvCxnSpPr>
        <p:spPr>
          <a:xfrm>
            <a:off x="537248" y="4046468"/>
            <a:ext cx="1070329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B766C607-782F-41D1-A03A-99546EB31E6E}"/>
                  </a:ext>
                </a:extLst>
              </p:cNvPr>
              <p:cNvSpPr txBox="1"/>
              <p:nvPr/>
            </p:nvSpPr>
            <p:spPr>
              <a:xfrm>
                <a:off x="11317209" y="3875935"/>
                <a:ext cx="87479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r>
                            <a:rPr lang="en-US" altLang="zh-TW" sz="2400" b="0" i="1" smtClean="0">
                              <a:latin typeface="Cambria Math" panose="02040503050406030204" pitchFamily="18" charset="0"/>
                            </a:rPr>
                            <m:t>𝑚𝑎𝑥</m:t>
                          </m:r>
                        </m:sub>
                      </m:sSub>
                    </m:oMath>
                  </m:oMathPara>
                </a14:m>
                <a:endParaRPr lang="zh-TW" altLang="en-US" sz="2400" dirty="0"/>
              </a:p>
            </p:txBody>
          </p:sp>
        </mc:Choice>
        <mc:Fallback xmlns="">
          <p:sp>
            <p:nvSpPr>
              <p:cNvPr id="7" name="文字方塊 6">
                <a:extLst>
                  <a:ext uri="{FF2B5EF4-FFF2-40B4-BE49-F238E27FC236}">
                    <a16:creationId xmlns:a16="http://schemas.microsoft.com/office/drawing/2014/main" id="{B766C607-782F-41D1-A03A-99546EB31E6E}"/>
                  </a:ext>
                </a:extLst>
              </p:cNvPr>
              <p:cNvSpPr txBox="1">
                <a:spLocks noRot="1" noChangeAspect="1" noMove="1" noResize="1" noEditPoints="1" noAdjustHandles="1" noChangeArrowheads="1" noChangeShapeType="1" noTextEdit="1"/>
              </p:cNvSpPr>
              <p:nvPr/>
            </p:nvSpPr>
            <p:spPr>
              <a:xfrm>
                <a:off x="11317209" y="3875935"/>
                <a:ext cx="874791" cy="369332"/>
              </a:xfrm>
              <a:prstGeom prst="rect">
                <a:avLst/>
              </a:prstGeom>
              <a:blipFill>
                <a:blip r:embed="rId4"/>
                <a:stretch>
                  <a:fillRect l="-7639" r="-694" b="-10000"/>
                </a:stretch>
              </a:blipFill>
            </p:spPr>
            <p:txBody>
              <a:bodyPr/>
              <a:lstStyle/>
              <a:p>
                <a:r>
                  <a:rPr lang="zh-TW" altLang="en-US">
                    <a:noFill/>
                  </a:rPr>
                  <a:t> </a:t>
                </a:r>
              </a:p>
            </p:txBody>
          </p:sp>
        </mc:Fallback>
      </mc:AlternateContent>
      <p:cxnSp>
        <p:nvCxnSpPr>
          <p:cNvPr id="10" name="直線接點 9">
            <a:extLst>
              <a:ext uri="{FF2B5EF4-FFF2-40B4-BE49-F238E27FC236}">
                <a16:creationId xmlns:a16="http://schemas.microsoft.com/office/drawing/2014/main" id="{718AFC2F-763D-4CEF-BA3A-2E6B22D0ACBF}"/>
              </a:ext>
            </a:extLst>
          </p:cNvPr>
          <p:cNvCxnSpPr/>
          <p:nvPr/>
        </p:nvCxnSpPr>
        <p:spPr>
          <a:xfrm>
            <a:off x="9121960" y="3642207"/>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60E5F51F-32E3-4BCC-9B78-CDED92D1D83E}"/>
              </a:ext>
            </a:extLst>
          </p:cNvPr>
          <p:cNvCxnSpPr/>
          <p:nvPr/>
        </p:nvCxnSpPr>
        <p:spPr>
          <a:xfrm>
            <a:off x="6227964" y="3642207"/>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71D5F350-C591-4E11-9354-C5E222061D38}"/>
              </a:ext>
            </a:extLst>
          </p:cNvPr>
          <p:cNvCxnSpPr/>
          <p:nvPr/>
        </p:nvCxnSpPr>
        <p:spPr>
          <a:xfrm>
            <a:off x="3306696" y="3659854"/>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ED1B089E-9FE8-45A9-AF57-72CF7C8FD65E}"/>
              </a:ext>
            </a:extLst>
          </p:cNvPr>
          <p:cNvSpPr/>
          <p:nvPr/>
        </p:nvSpPr>
        <p:spPr>
          <a:xfrm>
            <a:off x="8608166" y="4536922"/>
            <a:ext cx="102758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30kts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4" name="矩形 13">
            <a:extLst>
              <a:ext uri="{FF2B5EF4-FFF2-40B4-BE49-F238E27FC236}">
                <a16:creationId xmlns:a16="http://schemas.microsoft.com/office/drawing/2014/main" id="{0CA6EBF2-53A8-448B-8352-4E383B0CBA9D}"/>
              </a:ext>
            </a:extLst>
          </p:cNvPr>
          <p:cNvSpPr/>
          <p:nvPr/>
        </p:nvSpPr>
        <p:spPr>
          <a:xfrm>
            <a:off x="5714170" y="4560344"/>
            <a:ext cx="102758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10kts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5" name="矩形 14">
            <a:extLst>
              <a:ext uri="{FF2B5EF4-FFF2-40B4-BE49-F238E27FC236}">
                <a16:creationId xmlns:a16="http://schemas.microsoft.com/office/drawing/2014/main" id="{93C546CC-6A74-4A4D-AC06-D6D3D661BF01}"/>
              </a:ext>
            </a:extLst>
          </p:cNvPr>
          <p:cNvSpPr/>
          <p:nvPr/>
        </p:nvSpPr>
        <p:spPr>
          <a:xfrm>
            <a:off x="2734392" y="4560344"/>
            <a:ext cx="1144609"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-10kts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16" name="矩形 15">
            <a:extLst>
              <a:ext uri="{FF2B5EF4-FFF2-40B4-BE49-F238E27FC236}">
                <a16:creationId xmlns:a16="http://schemas.microsoft.com/office/drawing/2014/main" id="{A2F2C49C-AB34-4CEF-8248-3F008ABA59C3}"/>
              </a:ext>
            </a:extLst>
          </p:cNvPr>
          <p:cNvSpPr/>
          <p:nvPr/>
        </p:nvSpPr>
        <p:spPr>
          <a:xfrm>
            <a:off x="10085027" y="2802545"/>
            <a:ext cx="489238" cy="553998"/>
          </a:xfrm>
          <a:prstGeom prst="rect">
            <a:avLst/>
          </a:prstGeom>
          <a:noFill/>
        </p:spPr>
        <p:txBody>
          <a:bodyPr wrap="none" lIns="91440" tIns="45720" rIns="91440" bIns="45720">
            <a:spAutoFit/>
          </a:bodyPr>
          <a:lstStyle/>
          <a:p>
            <a:pPr algn="ctr"/>
            <a:r>
              <a:rPr lang="en-US" altLang="zh-TW" sz="3000" dirty="0">
                <a:ln w="0"/>
                <a:solidFill>
                  <a:srgbClr val="00B050"/>
                </a:solidFill>
                <a:effectLst>
                  <a:outerShdw blurRad="38100" dist="25400" dir="5400000" algn="ctr" rotWithShape="0">
                    <a:srgbClr val="6E747A">
                      <a:alpha val="43000"/>
                    </a:srgbClr>
                  </a:outerShdw>
                </a:effectLst>
              </a:rPr>
              <a:t>RI</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17" name="矩形 16">
            <a:extLst>
              <a:ext uri="{FF2B5EF4-FFF2-40B4-BE49-F238E27FC236}">
                <a16:creationId xmlns:a16="http://schemas.microsoft.com/office/drawing/2014/main" id="{57FAF02F-7424-4C89-BDA5-72E56AF2CEFE}"/>
              </a:ext>
            </a:extLst>
          </p:cNvPr>
          <p:cNvSpPr/>
          <p:nvPr/>
        </p:nvSpPr>
        <p:spPr>
          <a:xfrm>
            <a:off x="6364379" y="2799979"/>
            <a:ext cx="2621167" cy="830997"/>
          </a:xfrm>
          <a:prstGeom prst="rect">
            <a:avLst/>
          </a:prstGeom>
          <a:noFill/>
        </p:spPr>
        <p:txBody>
          <a:bodyPr wrap="none" lIns="91440" tIns="45720" rIns="91440" bIns="45720">
            <a:spAutoFit/>
          </a:bodyPr>
          <a:lstStyle/>
          <a:p>
            <a:pPr algn="ctr"/>
            <a:r>
              <a:rPr lang="en-US" altLang="zh-TW" sz="2400" b="0" cap="none" spc="0" dirty="0">
                <a:ln w="0"/>
                <a:solidFill>
                  <a:srgbClr val="00B050"/>
                </a:solidFill>
                <a:effectLst>
                  <a:outerShdw blurRad="38100" dist="25400" dir="5400000" algn="ctr" rotWithShape="0">
                    <a:srgbClr val="6E747A">
                      <a:alpha val="43000"/>
                    </a:srgbClr>
                  </a:outerShdw>
                </a:effectLst>
              </a:rPr>
              <a:t>Slow Inte</a:t>
            </a:r>
            <a:r>
              <a:rPr lang="en-US" altLang="zh-TW" sz="2400" dirty="0">
                <a:ln w="0"/>
                <a:solidFill>
                  <a:srgbClr val="00B050"/>
                </a:solidFill>
                <a:effectLst>
                  <a:outerShdw blurRad="38100" dist="25400" dir="5400000" algn="ctr" rotWithShape="0">
                    <a:srgbClr val="6E747A">
                      <a:alpha val="43000"/>
                    </a:srgbClr>
                  </a:outerShdw>
                </a:effectLst>
              </a:rPr>
              <a:t>nsification</a:t>
            </a:r>
          </a:p>
          <a:p>
            <a:pPr algn="ctr"/>
            <a:r>
              <a:rPr lang="en-US" altLang="zh-TW" sz="2400" b="0" cap="none" spc="0" dirty="0">
                <a:ln w="0"/>
                <a:solidFill>
                  <a:srgbClr val="00B050"/>
                </a:solidFill>
                <a:effectLst>
                  <a:outerShdw blurRad="38100" dist="25400" dir="5400000" algn="ctr" rotWithShape="0">
                    <a:srgbClr val="6E747A">
                      <a:alpha val="43000"/>
                    </a:srgbClr>
                  </a:outerShdw>
                </a:effectLst>
              </a:rPr>
              <a:t>(</a:t>
            </a:r>
            <a:r>
              <a:rPr lang="en-US" altLang="zh-TW" sz="2400" dirty="0">
                <a:ln w="0"/>
                <a:solidFill>
                  <a:srgbClr val="00B050"/>
                </a:solidFill>
                <a:effectLst>
                  <a:outerShdw blurRad="38100" dist="25400" dir="5400000" algn="ctr" rotWithShape="0">
                    <a:srgbClr val="6E747A">
                      <a:alpha val="43000"/>
                    </a:srgbClr>
                  </a:outerShdw>
                </a:effectLst>
              </a:rPr>
              <a:t>SI)</a:t>
            </a:r>
            <a:endParaRPr lang="zh-TW" altLang="en-US" sz="2400" b="0" cap="none" spc="0" dirty="0">
              <a:ln w="0"/>
              <a:solidFill>
                <a:srgbClr val="00B050"/>
              </a:solidFill>
              <a:effectLst>
                <a:outerShdw blurRad="38100" dist="25400" dir="5400000" algn="ctr" rotWithShape="0">
                  <a:srgbClr val="6E747A">
                    <a:alpha val="43000"/>
                  </a:srgbClr>
                </a:outerShdw>
              </a:effectLst>
            </a:endParaRPr>
          </a:p>
        </p:txBody>
      </p:sp>
      <p:sp>
        <p:nvSpPr>
          <p:cNvPr id="18" name="矩形 17">
            <a:extLst>
              <a:ext uri="{FF2B5EF4-FFF2-40B4-BE49-F238E27FC236}">
                <a16:creationId xmlns:a16="http://schemas.microsoft.com/office/drawing/2014/main" id="{BD2A2859-88C5-412C-BAB4-58E989A82F6C}"/>
              </a:ext>
            </a:extLst>
          </p:cNvPr>
          <p:cNvSpPr/>
          <p:nvPr/>
        </p:nvSpPr>
        <p:spPr>
          <a:xfrm>
            <a:off x="4143950" y="2799449"/>
            <a:ext cx="1120948" cy="830997"/>
          </a:xfrm>
          <a:prstGeom prst="rect">
            <a:avLst/>
          </a:prstGeom>
          <a:noFill/>
        </p:spPr>
        <p:txBody>
          <a:bodyPr wrap="none" lIns="91440" tIns="45720" rIns="91440" bIns="45720">
            <a:spAutoFit/>
          </a:bodyPr>
          <a:lstStyle/>
          <a:p>
            <a:pPr algn="ctr"/>
            <a:r>
              <a:rPr lang="en-US" altLang="zh-TW" sz="2400" b="0" cap="none" spc="0" dirty="0">
                <a:ln w="0"/>
                <a:solidFill>
                  <a:srgbClr val="00B050"/>
                </a:solidFill>
                <a:effectLst>
                  <a:outerShdw blurRad="38100" dist="25400" dir="5400000" algn="ctr" rotWithShape="0">
                    <a:srgbClr val="6E747A">
                      <a:alpha val="43000"/>
                    </a:srgbClr>
                  </a:outerShdw>
                </a:effectLst>
              </a:rPr>
              <a:t>Neutral</a:t>
            </a:r>
          </a:p>
          <a:p>
            <a:pPr algn="ctr"/>
            <a:r>
              <a:rPr lang="en-US" altLang="zh-TW" sz="2400" b="0" cap="none" spc="0" dirty="0">
                <a:ln w="0"/>
                <a:solidFill>
                  <a:srgbClr val="00B050"/>
                </a:solidFill>
                <a:effectLst>
                  <a:outerShdw blurRad="38100" dist="25400" dir="5400000" algn="ctr" rotWithShape="0">
                    <a:srgbClr val="6E747A">
                      <a:alpha val="43000"/>
                    </a:srgbClr>
                  </a:outerShdw>
                </a:effectLst>
              </a:rPr>
              <a:t>(NT)</a:t>
            </a:r>
            <a:endParaRPr lang="zh-TW" altLang="en-US" sz="2400" b="0" cap="none" spc="0" dirty="0">
              <a:ln w="0"/>
              <a:solidFill>
                <a:srgbClr val="00B050"/>
              </a:solidFill>
              <a:effectLst>
                <a:outerShdw blurRad="38100" dist="25400" dir="5400000" algn="ctr" rotWithShape="0">
                  <a:srgbClr val="6E747A">
                    <a:alpha val="43000"/>
                  </a:srgbClr>
                </a:outerShdw>
              </a:effectLst>
            </a:endParaRPr>
          </a:p>
        </p:txBody>
      </p:sp>
      <p:sp>
        <p:nvSpPr>
          <p:cNvPr id="19" name="矩形 18">
            <a:extLst>
              <a:ext uri="{FF2B5EF4-FFF2-40B4-BE49-F238E27FC236}">
                <a16:creationId xmlns:a16="http://schemas.microsoft.com/office/drawing/2014/main" id="{C882F3E6-F039-4C0B-9378-14E515A8268A}"/>
              </a:ext>
            </a:extLst>
          </p:cNvPr>
          <p:cNvSpPr/>
          <p:nvPr/>
        </p:nvSpPr>
        <p:spPr>
          <a:xfrm>
            <a:off x="1022645" y="2804672"/>
            <a:ext cx="1570879" cy="830997"/>
          </a:xfrm>
          <a:prstGeom prst="rect">
            <a:avLst/>
          </a:prstGeom>
          <a:noFill/>
        </p:spPr>
        <p:txBody>
          <a:bodyPr wrap="none" lIns="91440" tIns="45720" rIns="91440" bIns="45720">
            <a:spAutoFit/>
          </a:bodyPr>
          <a:lstStyle/>
          <a:p>
            <a:pPr algn="ctr"/>
            <a:r>
              <a:rPr lang="en-US" altLang="zh-TW" sz="2400" dirty="0">
                <a:ln w="0"/>
                <a:solidFill>
                  <a:srgbClr val="00B050"/>
                </a:solidFill>
                <a:effectLst>
                  <a:outerShdw blurRad="38100" dist="25400" dir="5400000" algn="ctr" rotWithShape="0">
                    <a:srgbClr val="6E747A">
                      <a:alpha val="43000"/>
                    </a:srgbClr>
                  </a:outerShdw>
                </a:effectLst>
              </a:rPr>
              <a:t>Weakening</a:t>
            </a:r>
            <a:endParaRPr lang="en-US" altLang="zh-TW" sz="2400" b="0" cap="none" spc="0" dirty="0">
              <a:ln w="0"/>
              <a:solidFill>
                <a:srgbClr val="00B050"/>
              </a:solidFill>
              <a:effectLst>
                <a:outerShdw blurRad="38100" dist="25400" dir="5400000" algn="ctr" rotWithShape="0">
                  <a:srgbClr val="6E747A">
                    <a:alpha val="43000"/>
                  </a:srgbClr>
                </a:outerShdw>
              </a:effectLst>
            </a:endParaRPr>
          </a:p>
          <a:p>
            <a:pPr algn="ctr"/>
            <a:r>
              <a:rPr lang="en-US" altLang="zh-TW" sz="2400" b="0" cap="none" spc="0" dirty="0">
                <a:ln w="0"/>
                <a:solidFill>
                  <a:srgbClr val="00B050"/>
                </a:solidFill>
                <a:effectLst>
                  <a:outerShdw blurRad="38100" dist="25400" dir="5400000" algn="ctr" rotWithShape="0">
                    <a:srgbClr val="6E747A">
                      <a:alpha val="43000"/>
                    </a:srgbClr>
                  </a:outerShdw>
                </a:effectLst>
              </a:rPr>
              <a:t>(WK)</a:t>
            </a:r>
            <a:endParaRPr lang="zh-TW" altLang="en-US" sz="2400" b="0" cap="none" spc="0" dirty="0">
              <a:ln w="0"/>
              <a:solidFill>
                <a:srgbClr val="00B050"/>
              </a:solidFill>
              <a:effectLst>
                <a:outerShdw blurRad="38100" dist="25400" dir="5400000" algn="ctr" rotWithShape="0">
                  <a:srgbClr val="6E747A">
                    <a:alpha val="43000"/>
                  </a:srgbClr>
                </a:outerShdw>
              </a:effectLst>
            </a:endParaRPr>
          </a:p>
        </p:txBody>
      </p:sp>
      <p:sp>
        <p:nvSpPr>
          <p:cNvPr id="20" name="矩形 19">
            <a:extLst>
              <a:ext uri="{FF2B5EF4-FFF2-40B4-BE49-F238E27FC236}">
                <a16:creationId xmlns:a16="http://schemas.microsoft.com/office/drawing/2014/main" id="{3512F781-0753-4399-8183-9D281176F1D0}"/>
              </a:ext>
            </a:extLst>
          </p:cNvPr>
          <p:cNvSpPr/>
          <p:nvPr/>
        </p:nvSpPr>
        <p:spPr>
          <a:xfrm>
            <a:off x="405284" y="5305250"/>
            <a:ext cx="11629235" cy="1200329"/>
          </a:xfrm>
          <a:prstGeom prst="rect">
            <a:avLst/>
          </a:prstGeom>
        </p:spPr>
        <p:txBody>
          <a:bodyPr wrap="square">
            <a:spAutoFit/>
          </a:bodyPr>
          <a:lstStyle/>
          <a:p>
            <a:r>
              <a:rPr lang="zh-TW" altLang="en-US" sz="2400" dirty="0"/>
              <a:t>－</a:t>
            </a:r>
            <a:r>
              <a:rPr lang="en-US" altLang="zh-TW" sz="2400" dirty="0"/>
              <a:t>In this study, we focus on the cases that are weaker than major hurricanes (i.e., TCs ≤95 </a:t>
            </a:r>
            <a:r>
              <a:rPr lang="en-US" altLang="zh-TW" sz="2400" dirty="0" err="1"/>
              <a:t>kt</a:t>
            </a:r>
            <a:r>
              <a:rPr lang="en-US" altLang="zh-TW" sz="2400" dirty="0"/>
              <a:t>)</a:t>
            </a:r>
          </a:p>
          <a:p>
            <a:endParaRPr lang="en-US" altLang="zh-TW" sz="2400" dirty="0"/>
          </a:p>
          <a:p>
            <a:r>
              <a:rPr lang="zh-TW" altLang="en-US" sz="2400" dirty="0"/>
              <a:t>－</a:t>
            </a:r>
            <a:r>
              <a:rPr lang="en-US" altLang="zh-TW" sz="2400" dirty="0"/>
              <a:t>the cases to the north of 30 ° N are not considered in this study</a:t>
            </a:r>
            <a:endParaRPr lang="zh-TW" altLang="en-US" sz="2400" dirty="0"/>
          </a:p>
        </p:txBody>
      </p:sp>
    </p:spTree>
    <p:extLst>
      <p:ext uri="{BB962C8B-B14F-4D97-AF65-F5344CB8AC3E}">
        <p14:creationId xmlns:p14="http://schemas.microsoft.com/office/powerpoint/2010/main" val="111329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C0383C27-FAA7-4DA8-9E71-92D873D9C4BA}"/>
              </a:ext>
            </a:extLst>
          </p:cNvPr>
          <p:cNvSpPr txBox="1">
            <a:spLocks/>
          </p:cNvSpPr>
          <p:nvPr/>
        </p:nvSpPr>
        <p:spPr>
          <a:xfrm>
            <a:off x="885894" y="181004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a:t>Vertical Wind Shear(VWS)    200-850hPa</a:t>
            </a:r>
            <a:endParaRPr lang="zh-TW" altLang="en-US" dirty="0"/>
          </a:p>
        </p:txBody>
      </p:sp>
      <p:sp>
        <p:nvSpPr>
          <p:cNvPr id="5" name="矩形 4">
            <a:extLst>
              <a:ext uri="{FF2B5EF4-FFF2-40B4-BE49-F238E27FC236}">
                <a16:creationId xmlns:a16="http://schemas.microsoft.com/office/drawing/2014/main" id="{765DF467-AA94-4BB0-8B8F-ACDEE26BFA4C}"/>
              </a:ext>
            </a:extLst>
          </p:cNvPr>
          <p:cNvSpPr/>
          <p:nvPr/>
        </p:nvSpPr>
        <p:spPr>
          <a:xfrm>
            <a:off x="1013726" y="2821760"/>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D994B08D-6765-4283-8C1C-3CBB7F202254}"/>
              </a:ext>
            </a:extLst>
          </p:cNvPr>
          <p:cNvSpPr txBox="1"/>
          <p:nvPr/>
        </p:nvSpPr>
        <p:spPr>
          <a:xfrm flipH="1">
            <a:off x="838200" y="3024386"/>
            <a:ext cx="3862872" cy="1169551"/>
          </a:xfrm>
          <a:prstGeom prst="rect">
            <a:avLst/>
          </a:prstGeom>
          <a:noFill/>
        </p:spPr>
        <p:txBody>
          <a:bodyPr wrap="square" rtlCol="0">
            <a:spAutoFit/>
          </a:bodyPr>
          <a:lstStyle/>
          <a:p>
            <a:pPr algn="ctr"/>
            <a:r>
              <a:rPr lang="en-US" altLang="zh-TW" sz="3500" dirty="0"/>
              <a:t>Environment</a:t>
            </a:r>
          </a:p>
          <a:p>
            <a:pPr algn="ctr"/>
            <a:r>
              <a:rPr lang="en-US" altLang="zh-TW" sz="3500" dirty="0"/>
              <a:t>VWS</a:t>
            </a:r>
            <a:endParaRPr lang="zh-TW" altLang="en-US" sz="3500" dirty="0"/>
          </a:p>
        </p:txBody>
      </p:sp>
      <p:sp>
        <p:nvSpPr>
          <p:cNvPr id="7" name="箭號: 向右 6">
            <a:extLst>
              <a:ext uri="{FF2B5EF4-FFF2-40B4-BE49-F238E27FC236}">
                <a16:creationId xmlns:a16="http://schemas.microsoft.com/office/drawing/2014/main" id="{4821A711-5D11-4E93-BD48-DD1DE25B87EB}"/>
              </a:ext>
            </a:extLst>
          </p:cNvPr>
          <p:cNvSpPr/>
          <p:nvPr/>
        </p:nvSpPr>
        <p:spPr>
          <a:xfrm>
            <a:off x="4792045" y="3019561"/>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3BFCBDE3-77DF-463E-ABFF-29FBEFD23B36}"/>
              </a:ext>
            </a:extLst>
          </p:cNvPr>
          <p:cNvSpPr/>
          <p:nvPr/>
        </p:nvSpPr>
        <p:spPr>
          <a:xfrm>
            <a:off x="6314497" y="2821760"/>
            <a:ext cx="5589578" cy="163279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5A402D02-7749-4B5D-A393-5ABAB91B4F40}"/>
              </a:ext>
            </a:extLst>
          </p:cNvPr>
          <p:cNvSpPr txBox="1"/>
          <p:nvPr/>
        </p:nvSpPr>
        <p:spPr>
          <a:xfrm flipH="1">
            <a:off x="6431621" y="2825249"/>
            <a:ext cx="5394340" cy="1569660"/>
          </a:xfrm>
          <a:prstGeom prst="rect">
            <a:avLst/>
          </a:prstGeom>
          <a:noFill/>
          <a:ln>
            <a:noFill/>
          </a:ln>
        </p:spPr>
        <p:txBody>
          <a:bodyPr wrap="square" rtlCol="0">
            <a:spAutoFit/>
          </a:bodyPr>
          <a:lstStyle/>
          <a:p>
            <a:r>
              <a:rPr lang="en-US" altLang="zh-TW" sz="2400" dirty="0"/>
              <a:t>Previous study : within 200</a:t>
            </a:r>
            <a:r>
              <a:rPr lang="zh-TW" altLang="en-US" sz="2400" dirty="0"/>
              <a:t>～</a:t>
            </a:r>
            <a:r>
              <a:rPr lang="en-US" altLang="zh-TW" sz="2400" dirty="0"/>
              <a:t>500km radii</a:t>
            </a:r>
          </a:p>
          <a:p>
            <a:r>
              <a:rPr lang="en-US" altLang="zh-TW" sz="2400" dirty="0"/>
              <a:t>This study         : within 400</a:t>
            </a:r>
            <a:r>
              <a:rPr lang="zh-TW" altLang="en-US" sz="2400" dirty="0"/>
              <a:t>～</a:t>
            </a:r>
            <a:r>
              <a:rPr lang="en-US" altLang="zh-TW" sz="2400" dirty="0"/>
              <a:t>800km radii</a:t>
            </a:r>
          </a:p>
          <a:p>
            <a:endParaRPr lang="en-US" altLang="zh-TW" sz="2400" dirty="0"/>
          </a:p>
          <a:p>
            <a:r>
              <a:rPr lang="en-US" altLang="zh-TW" sz="2400" dirty="0"/>
              <a:t>area averaged wind</a:t>
            </a:r>
          </a:p>
        </p:txBody>
      </p:sp>
      <p:sp>
        <p:nvSpPr>
          <p:cNvPr id="10" name="矩形 9">
            <a:extLst>
              <a:ext uri="{FF2B5EF4-FFF2-40B4-BE49-F238E27FC236}">
                <a16:creationId xmlns:a16="http://schemas.microsoft.com/office/drawing/2014/main" id="{1BA22693-3791-4933-A774-27648C4D65F8}"/>
              </a:ext>
            </a:extLst>
          </p:cNvPr>
          <p:cNvSpPr/>
          <p:nvPr/>
        </p:nvSpPr>
        <p:spPr>
          <a:xfrm>
            <a:off x="6314495" y="4753035"/>
            <a:ext cx="5589580" cy="156966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A713AE54-7D20-4309-917B-A0686D0F92BF}"/>
              </a:ext>
            </a:extLst>
          </p:cNvPr>
          <p:cNvSpPr/>
          <p:nvPr/>
        </p:nvSpPr>
        <p:spPr>
          <a:xfrm>
            <a:off x="9480572" y="5649866"/>
            <a:ext cx="2114810" cy="369332"/>
          </a:xfrm>
          <a:prstGeom prst="rect">
            <a:avLst/>
          </a:prstGeom>
        </p:spPr>
        <p:txBody>
          <a:bodyPr wrap="none">
            <a:spAutoFit/>
          </a:bodyPr>
          <a:lstStyle/>
          <a:p>
            <a:r>
              <a:rPr lang="en-US" altLang="zh-TW" dirty="0" err="1"/>
              <a:t>Ryglicki</a:t>
            </a:r>
            <a:r>
              <a:rPr lang="en-US" altLang="zh-TW" dirty="0"/>
              <a:t> et al. (2019)</a:t>
            </a:r>
            <a:endParaRPr lang="zh-TW" altLang="en-US" dirty="0"/>
          </a:p>
        </p:txBody>
      </p:sp>
      <p:sp>
        <p:nvSpPr>
          <p:cNvPr id="12" name="箭號: 向右 11">
            <a:extLst>
              <a:ext uri="{FF2B5EF4-FFF2-40B4-BE49-F238E27FC236}">
                <a16:creationId xmlns:a16="http://schemas.microsoft.com/office/drawing/2014/main" id="{0EC58BCC-A65B-4379-9427-B058F5F30E4B}"/>
              </a:ext>
            </a:extLst>
          </p:cNvPr>
          <p:cNvSpPr/>
          <p:nvPr/>
        </p:nvSpPr>
        <p:spPr>
          <a:xfrm>
            <a:off x="4792044" y="5070452"/>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ECA39462-8F3E-4E3A-8EB7-292898C6C8ED}"/>
              </a:ext>
            </a:extLst>
          </p:cNvPr>
          <p:cNvSpPr/>
          <p:nvPr/>
        </p:nvSpPr>
        <p:spPr>
          <a:xfrm>
            <a:off x="1013726" y="4867826"/>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9AB73C2E-2591-4666-844B-C1FA90877D0F}"/>
              </a:ext>
            </a:extLst>
          </p:cNvPr>
          <p:cNvSpPr txBox="1"/>
          <p:nvPr/>
        </p:nvSpPr>
        <p:spPr>
          <a:xfrm flipH="1">
            <a:off x="838200" y="5070452"/>
            <a:ext cx="3862872" cy="1169551"/>
          </a:xfrm>
          <a:prstGeom prst="rect">
            <a:avLst/>
          </a:prstGeom>
          <a:noFill/>
        </p:spPr>
        <p:txBody>
          <a:bodyPr wrap="square" rtlCol="0">
            <a:spAutoFit/>
          </a:bodyPr>
          <a:lstStyle/>
          <a:p>
            <a:pPr algn="ctr"/>
            <a:r>
              <a:rPr lang="en-US" altLang="zh-TW" sz="3500" dirty="0"/>
              <a:t>Local</a:t>
            </a:r>
          </a:p>
          <a:p>
            <a:pPr algn="ctr"/>
            <a:r>
              <a:rPr lang="en-US" altLang="zh-TW" sz="3500" dirty="0"/>
              <a:t>VWS</a:t>
            </a:r>
            <a:endParaRPr lang="zh-TW" altLang="en-US" sz="3500" dirty="0"/>
          </a:p>
        </p:txBody>
      </p:sp>
      <p:sp>
        <p:nvSpPr>
          <p:cNvPr id="15" name="文字方塊 14">
            <a:extLst>
              <a:ext uri="{FF2B5EF4-FFF2-40B4-BE49-F238E27FC236}">
                <a16:creationId xmlns:a16="http://schemas.microsoft.com/office/drawing/2014/main" id="{C2661EB0-3419-49EB-87A9-202E5D5D598B}"/>
              </a:ext>
            </a:extLst>
          </p:cNvPr>
          <p:cNvSpPr txBox="1"/>
          <p:nvPr/>
        </p:nvSpPr>
        <p:spPr>
          <a:xfrm flipH="1">
            <a:off x="6431621" y="4888456"/>
            <a:ext cx="5589578" cy="1200329"/>
          </a:xfrm>
          <a:prstGeom prst="rect">
            <a:avLst/>
          </a:prstGeom>
          <a:noFill/>
          <a:ln>
            <a:noFill/>
          </a:ln>
        </p:spPr>
        <p:txBody>
          <a:bodyPr wrap="square" rtlCol="0">
            <a:spAutoFit/>
          </a:bodyPr>
          <a:lstStyle/>
          <a:p>
            <a:r>
              <a:rPr lang="en-US" altLang="zh-TW" sz="2400" dirty="0"/>
              <a:t>This study         : within 0</a:t>
            </a:r>
            <a:r>
              <a:rPr lang="zh-TW" altLang="en-US" sz="2400" dirty="0"/>
              <a:t>～</a:t>
            </a:r>
            <a:r>
              <a:rPr lang="en-US" altLang="zh-TW" sz="2400" dirty="0"/>
              <a:t>200km radii</a:t>
            </a:r>
          </a:p>
          <a:p>
            <a:endParaRPr lang="en-US" altLang="zh-TW" sz="2400" dirty="0"/>
          </a:p>
          <a:p>
            <a:r>
              <a:rPr lang="en-US" altLang="zh-TW" sz="2400" dirty="0"/>
              <a:t> area averaged wind</a:t>
            </a:r>
          </a:p>
        </p:txBody>
      </p:sp>
      <p:sp>
        <p:nvSpPr>
          <p:cNvPr id="16" name="矩形 15">
            <a:extLst>
              <a:ext uri="{FF2B5EF4-FFF2-40B4-BE49-F238E27FC236}">
                <a16:creationId xmlns:a16="http://schemas.microsoft.com/office/drawing/2014/main" id="{C6A0827D-B9F9-4F26-994A-D363789703CC}"/>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7" name="矩形 16">
            <a:extLst>
              <a:ext uri="{FF2B5EF4-FFF2-40B4-BE49-F238E27FC236}">
                <a16:creationId xmlns:a16="http://schemas.microsoft.com/office/drawing/2014/main" id="{A11C459D-D5AE-4BCF-A966-1C739BD38939}"/>
              </a:ext>
            </a:extLst>
          </p:cNvPr>
          <p:cNvSpPr/>
          <p:nvPr/>
        </p:nvSpPr>
        <p:spPr>
          <a:xfrm>
            <a:off x="405284" y="1229789"/>
            <a:ext cx="11381432" cy="461665"/>
          </a:xfrm>
          <a:prstGeom prst="rect">
            <a:avLst/>
          </a:prstGeom>
        </p:spPr>
        <p:txBody>
          <a:bodyPr wrap="square">
            <a:spAutoFit/>
          </a:bodyPr>
          <a:lstStyle/>
          <a:p>
            <a:r>
              <a:rPr lang="en-US" altLang="zh-TW" sz="2400" dirty="0"/>
              <a:t>C.</a:t>
            </a:r>
            <a:r>
              <a:rPr lang="zh-TW" altLang="en-US" sz="2400" dirty="0"/>
              <a:t> </a:t>
            </a:r>
            <a:r>
              <a:rPr lang="en-US" altLang="zh-TW" sz="2400" dirty="0"/>
              <a:t>Shear definition</a:t>
            </a:r>
          </a:p>
        </p:txBody>
      </p:sp>
      <p:sp>
        <p:nvSpPr>
          <p:cNvPr id="18" name="標題 1">
            <a:extLst>
              <a:ext uri="{FF2B5EF4-FFF2-40B4-BE49-F238E27FC236}">
                <a16:creationId xmlns:a16="http://schemas.microsoft.com/office/drawing/2014/main" id="{D7E35A7B-8D4E-4A36-9461-CDD0ED053675}"/>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t>Data and Method</a:t>
            </a:r>
            <a:endParaRPr lang="zh-TW" altLang="en-US" dirty="0"/>
          </a:p>
        </p:txBody>
      </p:sp>
    </p:spTree>
    <p:extLst>
      <p:ext uri="{BB962C8B-B14F-4D97-AF65-F5344CB8AC3E}">
        <p14:creationId xmlns:p14="http://schemas.microsoft.com/office/powerpoint/2010/main" val="3968072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C0383C27-FAA7-4DA8-9E71-92D873D9C4BA}"/>
              </a:ext>
            </a:extLst>
          </p:cNvPr>
          <p:cNvSpPr txBox="1">
            <a:spLocks/>
          </p:cNvSpPr>
          <p:nvPr/>
        </p:nvSpPr>
        <p:spPr>
          <a:xfrm>
            <a:off x="885894" y="181004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a:t>Vertical Wind Shear(VWS)    200-850hPa</a:t>
            </a:r>
            <a:endParaRPr lang="zh-TW" altLang="en-US" dirty="0"/>
          </a:p>
        </p:txBody>
      </p:sp>
      <p:sp>
        <p:nvSpPr>
          <p:cNvPr id="16" name="矩形 15">
            <a:extLst>
              <a:ext uri="{FF2B5EF4-FFF2-40B4-BE49-F238E27FC236}">
                <a16:creationId xmlns:a16="http://schemas.microsoft.com/office/drawing/2014/main" id="{C6A0827D-B9F9-4F26-994A-D363789703CC}"/>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7" name="矩形 16">
            <a:extLst>
              <a:ext uri="{FF2B5EF4-FFF2-40B4-BE49-F238E27FC236}">
                <a16:creationId xmlns:a16="http://schemas.microsoft.com/office/drawing/2014/main" id="{A11C459D-D5AE-4BCF-A966-1C739BD38939}"/>
              </a:ext>
            </a:extLst>
          </p:cNvPr>
          <p:cNvSpPr/>
          <p:nvPr/>
        </p:nvSpPr>
        <p:spPr>
          <a:xfrm>
            <a:off x="405284" y="1229789"/>
            <a:ext cx="11381432" cy="461665"/>
          </a:xfrm>
          <a:prstGeom prst="rect">
            <a:avLst/>
          </a:prstGeom>
        </p:spPr>
        <p:txBody>
          <a:bodyPr wrap="square">
            <a:spAutoFit/>
          </a:bodyPr>
          <a:lstStyle/>
          <a:p>
            <a:r>
              <a:rPr lang="en-US" altLang="zh-TW" sz="2400" dirty="0"/>
              <a:t>C.</a:t>
            </a:r>
            <a:r>
              <a:rPr lang="zh-TW" altLang="en-US" sz="2400" dirty="0"/>
              <a:t> </a:t>
            </a:r>
            <a:r>
              <a:rPr lang="en-US" altLang="zh-TW" sz="2400" dirty="0"/>
              <a:t>Shear definition</a:t>
            </a:r>
          </a:p>
        </p:txBody>
      </p:sp>
      <p:sp>
        <p:nvSpPr>
          <p:cNvPr id="18" name="標題 1">
            <a:extLst>
              <a:ext uri="{FF2B5EF4-FFF2-40B4-BE49-F238E27FC236}">
                <a16:creationId xmlns:a16="http://schemas.microsoft.com/office/drawing/2014/main" id="{D7E35A7B-8D4E-4A36-9461-CDD0ED053675}"/>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a:t>Data and Method</a:t>
            </a:r>
            <a:endParaRPr lang="zh-TW" altLang="en-US" dirty="0"/>
          </a:p>
        </p:txBody>
      </p:sp>
      <p:cxnSp>
        <p:nvCxnSpPr>
          <p:cNvPr id="19" name="直線單箭頭接點 18">
            <a:extLst>
              <a:ext uri="{FF2B5EF4-FFF2-40B4-BE49-F238E27FC236}">
                <a16:creationId xmlns:a16="http://schemas.microsoft.com/office/drawing/2014/main" id="{F7D328EB-A9D3-4B71-B860-A3289C25AFCE}"/>
              </a:ext>
            </a:extLst>
          </p:cNvPr>
          <p:cNvCxnSpPr/>
          <p:nvPr/>
        </p:nvCxnSpPr>
        <p:spPr>
          <a:xfrm>
            <a:off x="537248" y="4046468"/>
            <a:ext cx="1070329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F940C283-FC39-44D0-8ABA-22542AAE91F0}"/>
                  </a:ext>
                </a:extLst>
              </p:cNvPr>
              <p:cNvSpPr txBox="1"/>
              <p:nvPr/>
            </p:nvSpPr>
            <p:spPr>
              <a:xfrm>
                <a:off x="11317209" y="3875935"/>
                <a:ext cx="6227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sSub>
                    </m:oMath>
                  </m:oMathPara>
                </a14:m>
                <a:endParaRPr lang="zh-TW" altLang="en-US" sz="2400" dirty="0"/>
              </a:p>
            </p:txBody>
          </p:sp>
        </mc:Choice>
        <mc:Fallback xmlns="">
          <p:sp>
            <p:nvSpPr>
              <p:cNvPr id="20" name="文字方塊 19">
                <a:extLst>
                  <a:ext uri="{FF2B5EF4-FFF2-40B4-BE49-F238E27FC236}">
                    <a16:creationId xmlns:a16="http://schemas.microsoft.com/office/drawing/2014/main" id="{F940C283-FC39-44D0-8ABA-22542AAE91F0}"/>
                  </a:ext>
                </a:extLst>
              </p:cNvPr>
              <p:cNvSpPr txBox="1">
                <a:spLocks noRot="1" noChangeAspect="1" noMove="1" noResize="1" noEditPoints="1" noAdjustHandles="1" noChangeArrowheads="1" noChangeShapeType="1" noTextEdit="1"/>
              </p:cNvSpPr>
              <p:nvPr/>
            </p:nvSpPr>
            <p:spPr>
              <a:xfrm>
                <a:off x="11317209" y="3875935"/>
                <a:ext cx="622735" cy="369332"/>
              </a:xfrm>
              <a:prstGeom prst="rect">
                <a:avLst/>
              </a:prstGeom>
              <a:blipFill>
                <a:blip r:embed="rId3"/>
                <a:stretch>
                  <a:fillRect l="-10680" b="-6667"/>
                </a:stretch>
              </a:blipFill>
            </p:spPr>
            <p:txBody>
              <a:bodyPr/>
              <a:lstStyle/>
              <a:p>
                <a:r>
                  <a:rPr lang="zh-TW" altLang="en-US">
                    <a:noFill/>
                  </a:rPr>
                  <a:t> </a:t>
                </a:r>
              </a:p>
            </p:txBody>
          </p:sp>
        </mc:Fallback>
      </mc:AlternateContent>
      <p:cxnSp>
        <p:nvCxnSpPr>
          <p:cNvPr id="21" name="直線接點 20">
            <a:extLst>
              <a:ext uri="{FF2B5EF4-FFF2-40B4-BE49-F238E27FC236}">
                <a16:creationId xmlns:a16="http://schemas.microsoft.com/office/drawing/2014/main" id="{827E656D-49DA-4B34-B771-713DBE27A5EB}"/>
              </a:ext>
            </a:extLst>
          </p:cNvPr>
          <p:cNvCxnSpPr/>
          <p:nvPr/>
        </p:nvCxnSpPr>
        <p:spPr>
          <a:xfrm>
            <a:off x="7832175" y="3642207"/>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ED8EA3BC-42D9-4586-9907-7B58A9C22281}"/>
              </a:ext>
            </a:extLst>
          </p:cNvPr>
          <p:cNvCxnSpPr/>
          <p:nvPr/>
        </p:nvCxnSpPr>
        <p:spPr>
          <a:xfrm>
            <a:off x="4288473" y="3642207"/>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523D0C56-2994-4630-9F80-47BB9A292DF7}"/>
              </a:ext>
            </a:extLst>
          </p:cNvPr>
          <p:cNvSpPr/>
          <p:nvPr/>
        </p:nvSpPr>
        <p:spPr>
          <a:xfrm>
            <a:off x="7244161" y="4560344"/>
            <a:ext cx="117602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11m/s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6" name="矩形 25">
            <a:extLst>
              <a:ext uri="{FF2B5EF4-FFF2-40B4-BE49-F238E27FC236}">
                <a16:creationId xmlns:a16="http://schemas.microsoft.com/office/drawing/2014/main" id="{14529986-D25F-4604-9330-661EFAEA6CB3}"/>
              </a:ext>
            </a:extLst>
          </p:cNvPr>
          <p:cNvSpPr/>
          <p:nvPr/>
        </p:nvSpPr>
        <p:spPr>
          <a:xfrm>
            <a:off x="3625951" y="4569315"/>
            <a:ext cx="1273810"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4.5m/s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7" name="矩形 26">
            <a:extLst>
              <a:ext uri="{FF2B5EF4-FFF2-40B4-BE49-F238E27FC236}">
                <a16:creationId xmlns:a16="http://schemas.microsoft.com/office/drawing/2014/main" id="{E15CCB95-8C24-45AF-B0BB-F95F9DD207D1}"/>
              </a:ext>
            </a:extLst>
          </p:cNvPr>
          <p:cNvSpPr/>
          <p:nvPr/>
        </p:nvSpPr>
        <p:spPr>
          <a:xfrm>
            <a:off x="8909314" y="3033547"/>
            <a:ext cx="1204369" cy="553998"/>
          </a:xfrm>
          <a:prstGeom prst="rect">
            <a:avLst/>
          </a:prstGeom>
          <a:noFill/>
        </p:spPr>
        <p:txBody>
          <a:bodyPr wrap="none" lIns="91440" tIns="45720" rIns="91440" bIns="45720">
            <a:spAutoFit/>
          </a:bodyPr>
          <a:lstStyle/>
          <a:p>
            <a:pPr algn="ctr"/>
            <a:r>
              <a:rPr lang="en-US" altLang="zh-TW" sz="3000" b="0" cap="none" spc="0" dirty="0">
                <a:ln w="0"/>
                <a:solidFill>
                  <a:srgbClr val="00B050"/>
                </a:solidFill>
                <a:effectLst>
                  <a:outerShdw blurRad="38100" dist="25400" dir="5400000" algn="ctr" rotWithShape="0">
                    <a:srgbClr val="6E747A">
                      <a:alpha val="43000"/>
                    </a:srgbClr>
                  </a:outerShdw>
                </a:effectLst>
              </a:rPr>
              <a:t>Strong</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8" name="矩形 27">
            <a:extLst>
              <a:ext uri="{FF2B5EF4-FFF2-40B4-BE49-F238E27FC236}">
                <a16:creationId xmlns:a16="http://schemas.microsoft.com/office/drawing/2014/main" id="{678E0662-09A1-436C-949E-66CA5BC33363}"/>
              </a:ext>
            </a:extLst>
          </p:cNvPr>
          <p:cNvSpPr/>
          <p:nvPr/>
        </p:nvSpPr>
        <p:spPr>
          <a:xfrm>
            <a:off x="5022889" y="3033547"/>
            <a:ext cx="1732014" cy="553998"/>
          </a:xfrm>
          <a:prstGeom prst="rect">
            <a:avLst/>
          </a:prstGeom>
          <a:noFill/>
        </p:spPr>
        <p:txBody>
          <a:bodyPr wrap="none" lIns="91440" tIns="45720" rIns="91440" bIns="45720">
            <a:spAutoFit/>
          </a:bodyPr>
          <a:lstStyle/>
          <a:p>
            <a:pPr algn="ctr"/>
            <a:r>
              <a:rPr lang="en-US" altLang="zh-TW" sz="3000">
                <a:ln w="0"/>
                <a:solidFill>
                  <a:srgbClr val="00B050"/>
                </a:solidFill>
                <a:effectLst>
                  <a:outerShdw blurRad="38100" dist="25400" dir="5400000" algn="ctr" rotWithShape="0">
                    <a:srgbClr val="6E747A">
                      <a:alpha val="43000"/>
                    </a:srgbClr>
                  </a:outerShdw>
                </a:effectLst>
              </a:rPr>
              <a:t>Moderate</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9" name="矩形 28">
            <a:extLst>
              <a:ext uri="{FF2B5EF4-FFF2-40B4-BE49-F238E27FC236}">
                <a16:creationId xmlns:a16="http://schemas.microsoft.com/office/drawing/2014/main" id="{7827F134-7580-4DEB-B216-9BD154E97F56}"/>
              </a:ext>
            </a:extLst>
          </p:cNvPr>
          <p:cNvSpPr/>
          <p:nvPr/>
        </p:nvSpPr>
        <p:spPr>
          <a:xfrm>
            <a:off x="1967484" y="3033547"/>
            <a:ext cx="1063433" cy="553998"/>
          </a:xfrm>
          <a:prstGeom prst="rect">
            <a:avLst/>
          </a:prstGeom>
          <a:noFill/>
        </p:spPr>
        <p:txBody>
          <a:bodyPr wrap="none" lIns="91440" tIns="45720" rIns="91440" bIns="45720">
            <a:spAutoFit/>
          </a:bodyPr>
          <a:lstStyle/>
          <a:p>
            <a:pPr algn="ctr"/>
            <a:r>
              <a:rPr lang="en-US" altLang="zh-TW" sz="3000" b="0" cap="none" spc="0" dirty="0">
                <a:ln w="0"/>
                <a:solidFill>
                  <a:srgbClr val="00B050"/>
                </a:solidFill>
                <a:effectLst>
                  <a:outerShdw blurRad="38100" dist="25400" dir="5400000" algn="ctr" rotWithShape="0">
                    <a:srgbClr val="6E747A">
                      <a:alpha val="43000"/>
                    </a:srgbClr>
                  </a:outerShdw>
                </a:effectLst>
              </a:rPr>
              <a:t>Weak</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 name="矩形 1">
            <a:extLst>
              <a:ext uri="{FF2B5EF4-FFF2-40B4-BE49-F238E27FC236}">
                <a16:creationId xmlns:a16="http://schemas.microsoft.com/office/drawing/2014/main" id="{D8B0D568-6B3E-4BD1-962E-DC7A1AD4398F}"/>
              </a:ext>
            </a:extLst>
          </p:cNvPr>
          <p:cNvSpPr/>
          <p:nvPr/>
        </p:nvSpPr>
        <p:spPr>
          <a:xfrm>
            <a:off x="537248" y="5353424"/>
            <a:ext cx="11654753" cy="1200329"/>
          </a:xfrm>
          <a:prstGeom prst="rect">
            <a:avLst/>
          </a:prstGeom>
        </p:spPr>
        <p:txBody>
          <a:bodyPr wrap="square">
            <a:spAutoFit/>
          </a:bodyPr>
          <a:lstStyle/>
          <a:p>
            <a:r>
              <a:rPr lang="en-US" altLang="zh-TW" sz="2400" dirty="0"/>
              <a:t>Following Rios-Berrios and Torn (2017), the moderate VWS is defined as 4.5–11 m/s ,</a:t>
            </a:r>
          </a:p>
          <a:p>
            <a:r>
              <a:rPr lang="en-US" altLang="zh-TW" sz="2400" dirty="0"/>
              <a:t> </a:t>
            </a:r>
          </a:p>
          <a:p>
            <a:r>
              <a:rPr lang="en-US" altLang="zh-TW" sz="2400" dirty="0"/>
              <a:t>which corresponds to the 25th and 75th percentiles of the VWS experienced by TCs globally.</a:t>
            </a:r>
            <a:endParaRPr lang="zh-TW" altLang="en-US" sz="2400" dirty="0"/>
          </a:p>
        </p:txBody>
      </p:sp>
    </p:spTree>
    <p:extLst>
      <p:ext uri="{BB962C8B-B14F-4D97-AF65-F5344CB8AC3E}">
        <p14:creationId xmlns:p14="http://schemas.microsoft.com/office/powerpoint/2010/main" val="10878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C0383C27-FAA7-4DA8-9E71-92D873D9C4BA}"/>
              </a:ext>
            </a:extLst>
          </p:cNvPr>
          <p:cNvSpPr txBox="1">
            <a:spLocks/>
          </p:cNvSpPr>
          <p:nvPr/>
        </p:nvSpPr>
        <p:spPr>
          <a:xfrm>
            <a:off x="885894" y="181004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a:t>Vertical Wind Shear(VWS)    200-850hPa</a:t>
            </a:r>
            <a:endParaRPr lang="zh-TW" altLang="en-US" dirty="0"/>
          </a:p>
        </p:txBody>
      </p:sp>
      <p:sp>
        <p:nvSpPr>
          <p:cNvPr id="16" name="矩形 15">
            <a:extLst>
              <a:ext uri="{FF2B5EF4-FFF2-40B4-BE49-F238E27FC236}">
                <a16:creationId xmlns:a16="http://schemas.microsoft.com/office/drawing/2014/main" id="{C6A0827D-B9F9-4F26-994A-D363789703CC}"/>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17" name="矩形 16">
            <a:extLst>
              <a:ext uri="{FF2B5EF4-FFF2-40B4-BE49-F238E27FC236}">
                <a16:creationId xmlns:a16="http://schemas.microsoft.com/office/drawing/2014/main" id="{A11C459D-D5AE-4BCF-A966-1C739BD38939}"/>
              </a:ext>
            </a:extLst>
          </p:cNvPr>
          <p:cNvSpPr/>
          <p:nvPr/>
        </p:nvSpPr>
        <p:spPr>
          <a:xfrm>
            <a:off x="405284" y="1229789"/>
            <a:ext cx="11381432" cy="461665"/>
          </a:xfrm>
          <a:prstGeom prst="rect">
            <a:avLst/>
          </a:prstGeom>
        </p:spPr>
        <p:txBody>
          <a:bodyPr wrap="square">
            <a:spAutoFit/>
          </a:bodyPr>
          <a:lstStyle/>
          <a:p>
            <a:r>
              <a:rPr lang="en-US" altLang="zh-TW" sz="2400" dirty="0"/>
              <a:t>C.</a:t>
            </a:r>
            <a:r>
              <a:rPr lang="zh-TW" altLang="en-US" sz="2400" dirty="0"/>
              <a:t> </a:t>
            </a:r>
            <a:r>
              <a:rPr lang="en-US" altLang="zh-TW" sz="2400" dirty="0"/>
              <a:t>Shear definition</a:t>
            </a:r>
          </a:p>
        </p:txBody>
      </p:sp>
      <p:sp>
        <p:nvSpPr>
          <p:cNvPr id="18" name="標題 1">
            <a:extLst>
              <a:ext uri="{FF2B5EF4-FFF2-40B4-BE49-F238E27FC236}">
                <a16:creationId xmlns:a16="http://schemas.microsoft.com/office/drawing/2014/main" id="{D7E35A7B-8D4E-4A36-9461-CDD0ED053675}"/>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t>Data and Method</a:t>
            </a:r>
            <a:endParaRPr lang="zh-TW" altLang="en-US" dirty="0"/>
          </a:p>
        </p:txBody>
      </p:sp>
      <p:cxnSp>
        <p:nvCxnSpPr>
          <p:cNvPr id="19" name="直線單箭頭接點 18">
            <a:extLst>
              <a:ext uri="{FF2B5EF4-FFF2-40B4-BE49-F238E27FC236}">
                <a16:creationId xmlns:a16="http://schemas.microsoft.com/office/drawing/2014/main" id="{F7D328EB-A9D3-4B71-B860-A3289C25AFCE}"/>
              </a:ext>
            </a:extLst>
          </p:cNvPr>
          <p:cNvCxnSpPr/>
          <p:nvPr/>
        </p:nvCxnSpPr>
        <p:spPr>
          <a:xfrm>
            <a:off x="526881" y="3380166"/>
            <a:ext cx="1070329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F940C283-FC39-44D0-8ABA-22542AAE91F0}"/>
                  </a:ext>
                </a:extLst>
              </p:cNvPr>
              <p:cNvSpPr txBox="1"/>
              <p:nvPr/>
            </p:nvSpPr>
            <p:spPr>
              <a:xfrm>
                <a:off x="11306842" y="3209633"/>
                <a:ext cx="62273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𝑉</m:t>
                          </m:r>
                        </m:e>
                        <m:sub/>
                      </m:sSub>
                    </m:oMath>
                  </m:oMathPara>
                </a14:m>
                <a:endParaRPr lang="zh-TW" altLang="en-US" sz="2400" dirty="0"/>
              </a:p>
            </p:txBody>
          </p:sp>
        </mc:Choice>
        <mc:Fallback xmlns="">
          <p:sp>
            <p:nvSpPr>
              <p:cNvPr id="20" name="文字方塊 19">
                <a:extLst>
                  <a:ext uri="{FF2B5EF4-FFF2-40B4-BE49-F238E27FC236}">
                    <a16:creationId xmlns:a16="http://schemas.microsoft.com/office/drawing/2014/main" id="{F940C283-FC39-44D0-8ABA-22542AAE91F0}"/>
                  </a:ext>
                </a:extLst>
              </p:cNvPr>
              <p:cNvSpPr txBox="1">
                <a:spLocks noRot="1" noChangeAspect="1" noMove="1" noResize="1" noEditPoints="1" noAdjustHandles="1" noChangeArrowheads="1" noChangeShapeType="1" noTextEdit="1"/>
              </p:cNvSpPr>
              <p:nvPr/>
            </p:nvSpPr>
            <p:spPr>
              <a:xfrm>
                <a:off x="11306842" y="3209633"/>
                <a:ext cx="622735" cy="369332"/>
              </a:xfrm>
              <a:prstGeom prst="rect">
                <a:avLst/>
              </a:prstGeom>
              <a:blipFill>
                <a:blip r:embed="rId3"/>
                <a:stretch>
                  <a:fillRect l="-11765" b="-6667"/>
                </a:stretch>
              </a:blipFill>
            </p:spPr>
            <p:txBody>
              <a:bodyPr/>
              <a:lstStyle/>
              <a:p>
                <a:r>
                  <a:rPr lang="zh-TW" altLang="en-US">
                    <a:noFill/>
                  </a:rPr>
                  <a:t> </a:t>
                </a:r>
              </a:p>
            </p:txBody>
          </p:sp>
        </mc:Fallback>
      </mc:AlternateContent>
      <p:cxnSp>
        <p:nvCxnSpPr>
          <p:cNvPr id="21" name="直線接點 20">
            <a:extLst>
              <a:ext uri="{FF2B5EF4-FFF2-40B4-BE49-F238E27FC236}">
                <a16:creationId xmlns:a16="http://schemas.microsoft.com/office/drawing/2014/main" id="{827E656D-49DA-4B34-B771-713DBE27A5EB}"/>
              </a:ext>
            </a:extLst>
          </p:cNvPr>
          <p:cNvCxnSpPr/>
          <p:nvPr/>
        </p:nvCxnSpPr>
        <p:spPr>
          <a:xfrm>
            <a:off x="7821808" y="2975905"/>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ED8EA3BC-42D9-4586-9907-7B58A9C22281}"/>
              </a:ext>
            </a:extLst>
          </p:cNvPr>
          <p:cNvCxnSpPr/>
          <p:nvPr/>
        </p:nvCxnSpPr>
        <p:spPr>
          <a:xfrm>
            <a:off x="4278106" y="2975905"/>
            <a:ext cx="0" cy="808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523D0C56-2994-4630-9F80-47BB9A292DF7}"/>
              </a:ext>
            </a:extLst>
          </p:cNvPr>
          <p:cNvSpPr/>
          <p:nvPr/>
        </p:nvSpPr>
        <p:spPr>
          <a:xfrm>
            <a:off x="7233794" y="3894042"/>
            <a:ext cx="1176028"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11m/s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6" name="矩形 25">
            <a:extLst>
              <a:ext uri="{FF2B5EF4-FFF2-40B4-BE49-F238E27FC236}">
                <a16:creationId xmlns:a16="http://schemas.microsoft.com/office/drawing/2014/main" id="{14529986-D25F-4604-9330-661EFAEA6CB3}"/>
              </a:ext>
            </a:extLst>
          </p:cNvPr>
          <p:cNvSpPr/>
          <p:nvPr/>
        </p:nvSpPr>
        <p:spPr>
          <a:xfrm>
            <a:off x="3615584" y="3903013"/>
            <a:ext cx="1273810" cy="553998"/>
          </a:xfrm>
          <a:prstGeom prst="rect">
            <a:avLst/>
          </a:prstGeom>
          <a:noFill/>
        </p:spPr>
        <p:txBody>
          <a:bodyPr wrap="none" lIns="91440" tIns="45720" rIns="91440" bIns="45720">
            <a:spAutoFit/>
          </a:bodyPr>
          <a:lstStyle/>
          <a:p>
            <a:pPr algn="ctr"/>
            <a:r>
              <a:rPr lang="en-US" altLang="zh-TW" sz="3000" b="0" cap="none" spc="0" dirty="0">
                <a:ln w="0"/>
                <a:solidFill>
                  <a:srgbClr val="FF0000"/>
                </a:solidFill>
                <a:effectLst>
                  <a:outerShdw blurRad="38100" dist="25400" dir="5400000" algn="ctr" rotWithShape="0">
                    <a:srgbClr val="6E747A">
                      <a:alpha val="43000"/>
                    </a:srgbClr>
                  </a:outerShdw>
                </a:effectLst>
              </a:rPr>
              <a:t>4.5m/s</a:t>
            </a:r>
            <a:endParaRPr lang="zh-TW" altLang="en-US" sz="3000" b="0" cap="none" spc="0" dirty="0">
              <a:ln w="0"/>
              <a:solidFill>
                <a:srgbClr val="FF0000"/>
              </a:solidFill>
              <a:effectLst>
                <a:outerShdw blurRad="38100" dist="25400" dir="5400000" algn="ctr" rotWithShape="0">
                  <a:srgbClr val="6E747A">
                    <a:alpha val="43000"/>
                  </a:srgbClr>
                </a:outerShdw>
              </a:effectLst>
            </a:endParaRPr>
          </a:p>
        </p:txBody>
      </p:sp>
      <p:sp>
        <p:nvSpPr>
          <p:cNvPr id="27" name="矩形 26">
            <a:extLst>
              <a:ext uri="{FF2B5EF4-FFF2-40B4-BE49-F238E27FC236}">
                <a16:creationId xmlns:a16="http://schemas.microsoft.com/office/drawing/2014/main" id="{E15CCB95-8C24-45AF-B0BB-F95F9DD207D1}"/>
              </a:ext>
            </a:extLst>
          </p:cNvPr>
          <p:cNvSpPr/>
          <p:nvPr/>
        </p:nvSpPr>
        <p:spPr>
          <a:xfrm>
            <a:off x="8898947" y="2367245"/>
            <a:ext cx="1204369" cy="553998"/>
          </a:xfrm>
          <a:prstGeom prst="rect">
            <a:avLst/>
          </a:prstGeom>
          <a:noFill/>
        </p:spPr>
        <p:txBody>
          <a:bodyPr wrap="none" lIns="91440" tIns="45720" rIns="91440" bIns="45720">
            <a:spAutoFit/>
          </a:bodyPr>
          <a:lstStyle/>
          <a:p>
            <a:pPr algn="ctr"/>
            <a:r>
              <a:rPr lang="en-US" altLang="zh-TW" sz="3000" b="0" cap="none" spc="0" dirty="0">
                <a:ln w="0"/>
                <a:solidFill>
                  <a:srgbClr val="00B050"/>
                </a:solidFill>
                <a:effectLst>
                  <a:outerShdw blurRad="38100" dist="25400" dir="5400000" algn="ctr" rotWithShape="0">
                    <a:srgbClr val="6E747A">
                      <a:alpha val="43000"/>
                    </a:srgbClr>
                  </a:outerShdw>
                </a:effectLst>
              </a:rPr>
              <a:t>Strong</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8" name="矩形 27">
            <a:extLst>
              <a:ext uri="{FF2B5EF4-FFF2-40B4-BE49-F238E27FC236}">
                <a16:creationId xmlns:a16="http://schemas.microsoft.com/office/drawing/2014/main" id="{678E0662-09A1-436C-949E-66CA5BC33363}"/>
              </a:ext>
            </a:extLst>
          </p:cNvPr>
          <p:cNvSpPr/>
          <p:nvPr/>
        </p:nvSpPr>
        <p:spPr>
          <a:xfrm>
            <a:off x="5012522" y="2367245"/>
            <a:ext cx="1732014" cy="553998"/>
          </a:xfrm>
          <a:prstGeom prst="rect">
            <a:avLst/>
          </a:prstGeom>
          <a:noFill/>
        </p:spPr>
        <p:txBody>
          <a:bodyPr wrap="none" lIns="91440" tIns="45720" rIns="91440" bIns="45720">
            <a:spAutoFit/>
          </a:bodyPr>
          <a:lstStyle/>
          <a:p>
            <a:pPr algn="ctr"/>
            <a:r>
              <a:rPr lang="en-US" altLang="zh-TW" sz="3000">
                <a:ln w="0"/>
                <a:solidFill>
                  <a:srgbClr val="00B050"/>
                </a:solidFill>
                <a:effectLst>
                  <a:outerShdw blurRad="38100" dist="25400" dir="5400000" algn="ctr" rotWithShape="0">
                    <a:srgbClr val="6E747A">
                      <a:alpha val="43000"/>
                    </a:srgbClr>
                  </a:outerShdw>
                </a:effectLst>
              </a:rPr>
              <a:t>Moderate</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9" name="矩形 28">
            <a:extLst>
              <a:ext uri="{FF2B5EF4-FFF2-40B4-BE49-F238E27FC236}">
                <a16:creationId xmlns:a16="http://schemas.microsoft.com/office/drawing/2014/main" id="{7827F134-7580-4DEB-B216-9BD154E97F56}"/>
              </a:ext>
            </a:extLst>
          </p:cNvPr>
          <p:cNvSpPr/>
          <p:nvPr/>
        </p:nvSpPr>
        <p:spPr>
          <a:xfrm>
            <a:off x="1957117" y="2367245"/>
            <a:ext cx="1063433" cy="553998"/>
          </a:xfrm>
          <a:prstGeom prst="rect">
            <a:avLst/>
          </a:prstGeom>
          <a:noFill/>
        </p:spPr>
        <p:txBody>
          <a:bodyPr wrap="none" lIns="91440" tIns="45720" rIns="91440" bIns="45720">
            <a:spAutoFit/>
          </a:bodyPr>
          <a:lstStyle/>
          <a:p>
            <a:pPr algn="ctr"/>
            <a:r>
              <a:rPr lang="en-US" altLang="zh-TW" sz="3000" b="0" cap="none" spc="0" dirty="0">
                <a:ln w="0"/>
                <a:solidFill>
                  <a:srgbClr val="00B050"/>
                </a:solidFill>
                <a:effectLst>
                  <a:outerShdw blurRad="38100" dist="25400" dir="5400000" algn="ctr" rotWithShape="0">
                    <a:srgbClr val="6E747A">
                      <a:alpha val="43000"/>
                    </a:srgbClr>
                  </a:outerShdw>
                </a:effectLst>
              </a:rPr>
              <a:t>Weak</a:t>
            </a:r>
            <a:endParaRPr lang="zh-TW" altLang="en-US" sz="3000" b="0" cap="none" spc="0" dirty="0">
              <a:ln w="0"/>
              <a:solidFill>
                <a:srgbClr val="00B050"/>
              </a:solidFill>
              <a:effectLst>
                <a:outerShdw blurRad="38100" dist="25400" dir="5400000" algn="ctr" rotWithShape="0">
                  <a:srgbClr val="6E747A">
                    <a:alpha val="43000"/>
                  </a:srgbClr>
                </a:outerShdw>
              </a:effectLst>
            </a:endParaRPr>
          </a:p>
        </p:txBody>
      </p:sp>
      <p:sp>
        <p:nvSpPr>
          <p:cNvPr id="2" name="矩形 1">
            <a:extLst>
              <a:ext uri="{FF2B5EF4-FFF2-40B4-BE49-F238E27FC236}">
                <a16:creationId xmlns:a16="http://schemas.microsoft.com/office/drawing/2014/main" id="{D8B0D568-6B3E-4BD1-962E-DC7A1AD4398F}"/>
              </a:ext>
            </a:extLst>
          </p:cNvPr>
          <p:cNvSpPr/>
          <p:nvPr/>
        </p:nvSpPr>
        <p:spPr>
          <a:xfrm>
            <a:off x="526881" y="4647746"/>
            <a:ext cx="11654753" cy="1938992"/>
          </a:xfrm>
          <a:prstGeom prst="rect">
            <a:avLst/>
          </a:prstGeom>
        </p:spPr>
        <p:txBody>
          <a:bodyPr wrap="square">
            <a:spAutoFit/>
          </a:bodyPr>
          <a:lstStyle/>
          <a:p>
            <a:r>
              <a:rPr lang="en-US" altLang="zh-TW" sz="2400" dirty="0"/>
              <a:t>According to the strength of environmental VWS at the initial time of cases, the cases in each intensity change category are further divided into three groups</a:t>
            </a:r>
          </a:p>
          <a:p>
            <a:endParaRPr lang="en-US" altLang="zh-TW" sz="2400" dirty="0"/>
          </a:p>
          <a:p>
            <a:r>
              <a:rPr lang="en-US" altLang="zh-TW" sz="2400" dirty="0"/>
              <a:t>However, the three types of RI events are classified according to the mean environmental VWS during 0–24 h before RI onset.</a:t>
            </a:r>
            <a:endParaRPr lang="zh-TW" altLang="en-US" sz="2400" dirty="0"/>
          </a:p>
        </p:txBody>
      </p:sp>
    </p:spTree>
    <p:extLst>
      <p:ext uri="{BB962C8B-B14F-4D97-AF65-F5344CB8AC3E}">
        <p14:creationId xmlns:p14="http://schemas.microsoft.com/office/powerpoint/2010/main" val="23262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BDBF06E-7180-4F58-88F1-16167027676D}"/>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標題 1">
            <a:extLst>
              <a:ext uri="{FF2B5EF4-FFF2-40B4-BE49-F238E27FC236}">
                <a16:creationId xmlns:a16="http://schemas.microsoft.com/office/drawing/2014/main" id="{335F867A-0CF8-437F-BAB7-6C28C48A5965}"/>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t>Data and Method</a:t>
            </a:r>
            <a:endParaRPr lang="zh-TW" altLang="en-US" dirty="0"/>
          </a:p>
        </p:txBody>
      </p:sp>
      <p:pic>
        <p:nvPicPr>
          <p:cNvPr id="6" name="圖片 5">
            <a:extLst>
              <a:ext uri="{FF2B5EF4-FFF2-40B4-BE49-F238E27FC236}">
                <a16:creationId xmlns:a16="http://schemas.microsoft.com/office/drawing/2014/main" id="{5DB0300E-2975-4C03-818C-3CE7D64F92E8}"/>
              </a:ext>
            </a:extLst>
          </p:cNvPr>
          <p:cNvPicPr>
            <a:picLocks noChangeAspect="1"/>
          </p:cNvPicPr>
          <p:nvPr/>
        </p:nvPicPr>
        <p:blipFill>
          <a:blip r:embed="rId3"/>
          <a:stretch>
            <a:fillRect/>
          </a:stretch>
        </p:blipFill>
        <p:spPr>
          <a:xfrm>
            <a:off x="2002554" y="1807845"/>
            <a:ext cx="8621932" cy="3851810"/>
          </a:xfrm>
          <a:prstGeom prst="rect">
            <a:avLst/>
          </a:prstGeom>
        </p:spPr>
      </p:pic>
    </p:spTree>
    <p:extLst>
      <p:ext uri="{BB962C8B-B14F-4D97-AF65-F5344CB8AC3E}">
        <p14:creationId xmlns:p14="http://schemas.microsoft.com/office/powerpoint/2010/main" val="176089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0B858F-A91C-48E2-B867-09074266580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D03D2FE-8B44-4BCA-8F88-9BFC69BA9F84}"/>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99CF487A-0ED2-430E-8052-D7C559A93379}"/>
              </a:ext>
            </a:extLst>
          </p:cNvPr>
          <p:cNvPicPr>
            <a:picLocks noChangeAspect="1"/>
          </p:cNvPicPr>
          <p:nvPr/>
        </p:nvPicPr>
        <p:blipFill>
          <a:blip r:embed="rId3"/>
          <a:stretch>
            <a:fillRect/>
          </a:stretch>
        </p:blipFill>
        <p:spPr>
          <a:xfrm>
            <a:off x="247924" y="1325348"/>
            <a:ext cx="11663122" cy="5187427"/>
          </a:xfrm>
          <a:prstGeom prst="rect">
            <a:avLst/>
          </a:prstGeom>
        </p:spPr>
      </p:pic>
      <p:sp>
        <p:nvSpPr>
          <p:cNvPr id="5" name="矩形 4">
            <a:extLst>
              <a:ext uri="{FF2B5EF4-FFF2-40B4-BE49-F238E27FC236}">
                <a16:creationId xmlns:a16="http://schemas.microsoft.com/office/drawing/2014/main" id="{5657FB8B-0A68-40E5-ADBC-3381F7899DD1}"/>
              </a:ext>
            </a:extLst>
          </p:cNvPr>
          <p:cNvSpPr/>
          <p:nvPr/>
        </p:nvSpPr>
        <p:spPr>
          <a:xfrm>
            <a:off x="0" y="0"/>
            <a:ext cx="12192000" cy="6858000"/>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標題 1">
            <a:extLst>
              <a:ext uri="{FF2B5EF4-FFF2-40B4-BE49-F238E27FC236}">
                <a16:creationId xmlns:a16="http://schemas.microsoft.com/office/drawing/2014/main" id="{A5E6BA25-9458-4E8C-952B-DB91488B8F14}"/>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t>Data and Method</a:t>
            </a:r>
            <a:endParaRPr lang="zh-TW" altLang="en-US" dirty="0"/>
          </a:p>
        </p:txBody>
      </p:sp>
      <p:sp>
        <p:nvSpPr>
          <p:cNvPr id="7" name="文字方塊 6">
            <a:extLst>
              <a:ext uri="{FF2B5EF4-FFF2-40B4-BE49-F238E27FC236}">
                <a16:creationId xmlns:a16="http://schemas.microsoft.com/office/drawing/2014/main" id="{D8DF403E-F74F-414A-B370-FA00C3289AEC}"/>
              </a:ext>
            </a:extLst>
          </p:cNvPr>
          <p:cNvSpPr txBox="1"/>
          <p:nvPr/>
        </p:nvSpPr>
        <p:spPr>
          <a:xfrm>
            <a:off x="7540706" y="3105344"/>
            <a:ext cx="885524" cy="369332"/>
          </a:xfrm>
          <a:prstGeom prst="rect">
            <a:avLst/>
          </a:prstGeom>
          <a:noFill/>
        </p:spPr>
        <p:txBody>
          <a:bodyPr wrap="square" rtlCol="0">
            <a:spAutoFit/>
          </a:bodyPr>
          <a:lstStyle/>
          <a:p>
            <a:r>
              <a:rPr lang="en-US" altLang="zh-TW" b="1" dirty="0">
                <a:solidFill>
                  <a:srgbClr val="FF0000"/>
                </a:solidFill>
              </a:rPr>
              <a:t>95th</a:t>
            </a:r>
            <a:endParaRPr lang="zh-TW" altLang="en-US" b="1" dirty="0">
              <a:solidFill>
                <a:srgbClr val="FF0000"/>
              </a:solidFill>
            </a:endParaRPr>
          </a:p>
        </p:txBody>
      </p:sp>
      <p:sp>
        <p:nvSpPr>
          <p:cNvPr id="8" name="文字方塊 7">
            <a:extLst>
              <a:ext uri="{FF2B5EF4-FFF2-40B4-BE49-F238E27FC236}">
                <a16:creationId xmlns:a16="http://schemas.microsoft.com/office/drawing/2014/main" id="{A475C7C2-9133-4F11-B320-BE53B3048EE3}"/>
              </a:ext>
            </a:extLst>
          </p:cNvPr>
          <p:cNvSpPr txBox="1"/>
          <p:nvPr/>
        </p:nvSpPr>
        <p:spPr>
          <a:xfrm>
            <a:off x="7540706" y="3370446"/>
            <a:ext cx="885524" cy="369332"/>
          </a:xfrm>
          <a:prstGeom prst="rect">
            <a:avLst/>
          </a:prstGeom>
          <a:noFill/>
        </p:spPr>
        <p:txBody>
          <a:bodyPr wrap="square" rtlCol="0">
            <a:spAutoFit/>
          </a:bodyPr>
          <a:lstStyle/>
          <a:p>
            <a:r>
              <a:rPr lang="en-US" altLang="zh-TW" b="1" dirty="0">
                <a:solidFill>
                  <a:srgbClr val="FF0000"/>
                </a:solidFill>
              </a:rPr>
              <a:t>75th</a:t>
            </a:r>
            <a:endParaRPr lang="zh-TW" altLang="en-US" b="1" dirty="0">
              <a:solidFill>
                <a:srgbClr val="FF0000"/>
              </a:solidFill>
            </a:endParaRPr>
          </a:p>
        </p:txBody>
      </p:sp>
      <p:sp>
        <p:nvSpPr>
          <p:cNvPr id="9" name="文字方塊 8">
            <a:extLst>
              <a:ext uri="{FF2B5EF4-FFF2-40B4-BE49-F238E27FC236}">
                <a16:creationId xmlns:a16="http://schemas.microsoft.com/office/drawing/2014/main" id="{197EECEC-B697-4132-A729-9BFBBC051397}"/>
              </a:ext>
            </a:extLst>
          </p:cNvPr>
          <p:cNvSpPr txBox="1"/>
          <p:nvPr/>
        </p:nvSpPr>
        <p:spPr>
          <a:xfrm>
            <a:off x="7540706" y="3721559"/>
            <a:ext cx="885524" cy="369332"/>
          </a:xfrm>
          <a:prstGeom prst="rect">
            <a:avLst/>
          </a:prstGeom>
          <a:noFill/>
        </p:spPr>
        <p:txBody>
          <a:bodyPr wrap="square" rtlCol="0">
            <a:spAutoFit/>
          </a:bodyPr>
          <a:lstStyle/>
          <a:p>
            <a:r>
              <a:rPr lang="en-US" altLang="zh-TW" b="1" dirty="0">
                <a:solidFill>
                  <a:srgbClr val="FF0000"/>
                </a:solidFill>
              </a:rPr>
              <a:t>50th</a:t>
            </a:r>
            <a:endParaRPr lang="zh-TW" altLang="en-US" b="1" dirty="0">
              <a:solidFill>
                <a:srgbClr val="FF0000"/>
              </a:solidFill>
            </a:endParaRPr>
          </a:p>
        </p:txBody>
      </p:sp>
      <p:sp>
        <p:nvSpPr>
          <p:cNvPr id="10" name="文字方塊 9">
            <a:extLst>
              <a:ext uri="{FF2B5EF4-FFF2-40B4-BE49-F238E27FC236}">
                <a16:creationId xmlns:a16="http://schemas.microsoft.com/office/drawing/2014/main" id="{2CC4650D-B5EB-4FF2-B5BB-8C9B48E04E66}"/>
              </a:ext>
            </a:extLst>
          </p:cNvPr>
          <p:cNvSpPr txBox="1"/>
          <p:nvPr/>
        </p:nvSpPr>
        <p:spPr>
          <a:xfrm>
            <a:off x="7540706" y="3969862"/>
            <a:ext cx="885524" cy="369332"/>
          </a:xfrm>
          <a:prstGeom prst="rect">
            <a:avLst/>
          </a:prstGeom>
          <a:noFill/>
        </p:spPr>
        <p:txBody>
          <a:bodyPr wrap="square" rtlCol="0">
            <a:spAutoFit/>
          </a:bodyPr>
          <a:lstStyle/>
          <a:p>
            <a:r>
              <a:rPr lang="en-US" altLang="zh-TW" b="1" dirty="0">
                <a:solidFill>
                  <a:srgbClr val="FF0000"/>
                </a:solidFill>
              </a:rPr>
              <a:t>25th</a:t>
            </a:r>
            <a:endParaRPr lang="zh-TW" altLang="en-US" b="1" dirty="0">
              <a:solidFill>
                <a:srgbClr val="FF0000"/>
              </a:solidFill>
            </a:endParaRPr>
          </a:p>
        </p:txBody>
      </p:sp>
      <p:sp>
        <p:nvSpPr>
          <p:cNvPr id="11" name="文字方塊 10">
            <a:extLst>
              <a:ext uri="{FF2B5EF4-FFF2-40B4-BE49-F238E27FC236}">
                <a16:creationId xmlns:a16="http://schemas.microsoft.com/office/drawing/2014/main" id="{9B4579A0-57CD-4E39-8D3A-37A4EFA47110}"/>
              </a:ext>
            </a:extLst>
          </p:cNvPr>
          <p:cNvSpPr txBox="1"/>
          <p:nvPr/>
        </p:nvSpPr>
        <p:spPr>
          <a:xfrm>
            <a:off x="7540706" y="4263567"/>
            <a:ext cx="885524" cy="369332"/>
          </a:xfrm>
          <a:prstGeom prst="rect">
            <a:avLst/>
          </a:prstGeom>
          <a:noFill/>
        </p:spPr>
        <p:txBody>
          <a:bodyPr wrap="square" rtlCol="0">
            <a:spAutoFit/>
          </a:bodyPr>
          <a:lstStyle/>
          <a:p>
            <a:r>
              <a:rPr lang="en-US" altLang="zh-TW" b="1" dirty="0">
                <a:solidFill>
                  <a:srgbClr val="FF0000"/>
                </a:solidFill>
              </a:rPr>
              <a:t>5th</a:t>
            </a:r>
            <a:endParaRPr lang="zh-TW" altLang="en-US" b="1" dirty="0">
              <a:solidFill>
                <a:srgbClr val="FF0000"/>
              </a:solidFill>
            </a:endParaRPr>
          </a:p>
        </p:txBody>
      </p:sp>
      <p:cxnSp>
        <p:nvCxnSpPr>
          <p:cNvPr id="12" name="直線接點 11">
            <a:extLst>
              <a:ext uri="{FF2B5EF4-FFF2-40B4-BE49-F238E27FC236}">
                <a16:creationId xmlns:a16="http://schemas.microsoft.com/office/drawing/2014/main" id="{BBC439DB-F18B-485B-801E-09B56CB40E35}"/>
              </a:ext>
            </a:extLst>
          </p:cNvPr>
          <p:cNvCxnSpPr>
            <a:cxnSpLocks/>
          </p:cNvCxnSpPr>
          <p:nvPr/>
        </p:nvCxnSpPr>
        <p:spPr>
          <a:xfrm>
            <a:off x="7415577" y="3299212"/>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25D33EA4-B903-4A64-B9E4-1E7A26E507FE}"/>
              </a:ext>
            </a:extLst>
          </p:cNvPr>
          <p:cNvCxnSpPr>
            <a:cxnSpLocks/>
          </p:cNvCxnSpPr>
          <p:nvPr/>
        </p:nvCxnSpPr>
        <p:spPr>
          <a:xfrm>
            <a:off x="7415577" y="3675688"/>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97E0FEFA-215D-4024-8BA3-8295B83B1A76}"/>
              </a:ext>
            </a:extLst>
          </p:cNvPr>
          <p:cNvCxnSpPr>
            <a:cxnSpLocks/>
          </p:cNvCxnSpPr>
          <p:nvPr/>
        </p:nvCxnSpPr>
        <p:spPr>
          <a:xfrm>
            <a:off x="7421996" y="3946988"/>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D465756C-0DA4-4B0C-A472-93C93AD31C1D}"/>
              </a:ext>
            </a:extLst>
          </p:cNvPr>
          <p:cNvCxnSpPr>
            <a:cxnSpLocks/>
          </p:cNvCxnSpPr>
          <p:nvPr/>
        </p:nvCxnSpPr>
        <p:spPr>
          <a:xfrm>
            <a:off x="7413972" y="4160763"/>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BC80965C-1EEB-443C-B704-6861A320D261}"/>
              </a:ext>
            </a:extLst>
          </p:cNvPr>
          <p:cNvCxnSpPr>
            <a:cxnSpLocks/>
          </p:cNvCxnSpPr>
          <p:nvPr/>
        </p:nvCxnSpPr>
        <p:spPr>
          <a:xfrm>
            <a:off x="7421996" y="4477219"/>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824A08CB-D19B-4D6D-B788-FC891B221033}"/>
              </a:ext>
            </a:extLst>
          </p:cNvPr>
          <p:cNvCxnSpPr>
            <a:cxnSpLocks/>
          </p:cNvCxnSpPr>
          <p:nvPr/>
        </p:nvCxnSpPr>
        <p:spPr>
          <a:xfrm flipH="1" flipV="1">
            <a:off x="7136074" y="3472110"/>
            <a:ext cx="258277" cy="4066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436309CE-3873-4310-80C6-3CAFF8E323B9}"/>
              </a:ext>
            </a:extLst>
          </p:cNvPr>
          <p:cNvSpPr txBox="1"/>
          <p:nvPr/>
        </p:nvSpPr>
        <p:spPr>
          <a:xfrm>
            <a:off x="6120723" y="3001114"/>
            <a:ext cx="1259694" cy="369332"/>
          </a:xfrm>
          <a:prstGeom prst="rect">
            <a:avLst/>
          </a:prstGeom>
          <a:noFill/>
        </p:spPr>
        <p:txBody>
          <a:bodyPr wrap="square" rtlCol="0">
            <a:spAutoFit/>
          </a:bodyPr>
          <a:lstStyle/>
          <a:p>
            <a:r>
              <a:rPr lang="en-US" altLang="zh-TW" b="1" dirty="0">
                <a:solidFill>
                  <a:srgbClr val="FF0000"/>
                </a:solidFill>
              </a:rPr>
              <a:t>Mean(dot)</a:t>
            </a:r>
            <a:endParaRPr lang="zh-TW" altLang="en-US" b="1" dirty="0">
              <a:solidFill>
                <a:srgbClr val="FF0000"/>
              </a:solidFill>
            </a:endParaRPr>
          </a:p>
        </p:txBody>
      </p:sp>
    </p:spTree>
    <p:extLst>
      <p:ext uri="{BB962C8B-B14F-4D97-AF65-F5344CB8AC3E}">
        <p14:creationId xmlns:p14="http://schemas.microsoft.com/office/powerpoint/2010/main" val="2465095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1876963" y="2967335"/>
            <a:ext cx="9182770" cy="923330"/>
          </a:xfrm>
          <a:prstGeom prst="rect">
            <a:avLst/>
          </a:prstGeom>
          <a:noFill/>
          <a:ln>
            <a:noFill/>
          </a:ln>
        </p:spPr>
        <p:txBody>
          <a:bodyPr wrap="none" lIns="91440" tIns="45720" rIns="91440" bIns="45720">
            <a:spAutoFit/>
          </a:bodyPr>
          <a:lstStyle/>
          <a:p>
            <a:pPr lvl="0"/>
            <a:r>
              <a:rPr lang="en-US" altLang="zh-TW" sz="5400" dirty="0">
                <a:solidFill>
                  <a:srgbClr val="92D050"/>
                </a:solidFill>
              </a:rPr>
              <a:t>Composites results for RI events</a:t>
            </a:r>
            <a:endParaRPr lang="zh-TW" altLang="en-US" sz="5400" dirty="0">
              <a:solidFill>
                <a:srgbClr val="92D050"/>
              </a:solidFill>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4219154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918676E-54D1-4788-ABEC-C62B93C3B7CA}"/>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58CAB026-B736-4DCD-95D6-C87CAB5A7428}"/>
              </a:ext>
            </a:extLst>
          </p:cNvPr>
          <p:cNvPicPr>
            <a:picLocks noChangeAspect="1"/>
          </p:cNvPicPr>
          <p:nvPr/>
        </p:nvPicPr>
        <p:blipFill>
          <a:blip r:embed="rId3"/>
          <a:stretch>
            <a:fillRect/>
          </a:stretch>
        </p:blipFill>
        <p:spPr>
          <a:xfrm>
            <a:off x="1877961" y="127914"/>
            <a:ext cx="9045677" cy="5988146"/>
          </a:xfrm>
          <a:prstGeom prst="rect">
            <a:avLst/>
          </a:prstGeom>
        </p:spPr>
      </p:pic>
      <p:sp>
        <p:nvSpPr>
          <p:cNvPr id="6" name="矩形 5">
            <a:extLst>
              <a:ext uri="{FF2B5EF4-FFF2-40B4-BE49-F238E27FC236}">
                <a16:creationId xmlns:a16="http://schemas.microsoft.com/office/drawing/2014/main" id="{CBCA23A3-667A-4235-8BCD-88C5F51EBDDB}"/>
              </a:ext>
            </a:extLst>
          </p:cNvPr>
          <p:cNvSpPr/>
          <p:nvPr/>
        </p:nvSpPr>
        <p:spPr>
          <a:xfrm>
            <a:off x="2526891" y="6224705"/>
            <a:ext cx="9045676" cy="830997"/>
          </a:xfrm>
          <a:prstGeom prst="rect">
            <a:avLst/>
          </a:prstGeom>
          <a:noFill/>
        </p:spPr>
        <p:txBody>
          <a:bodyPr wrap="square" lIns="91440" tIns="45720" rIns="91440" bIns="45720">
            <a:spAutoFit/>
          </a:bodyPr>
          <a:lstStyle/>
          <a:p>
            <a:r>
              <a:rPr lang="en-US" altLang="zh-TW" sz="2400" b="0" cap="none" spc="0" dirty="0">
                <a:ln w="0"/>
                <a:solidFill>
                  <a:schemeClr val="tx1"/>
                </a:solidFill>
                <a:effectLst>
                  <a:outerShdw blurRad="38100" dist="19050" dir="2700000" algn="tl" rotWithShape="0">
                    <a:schemeClr val="dk1">
                      <a:alpha val="40000"/>
                    </a:schemeClr>
                  </a:outerShdw>
                </a:effectLst>
              </a:rPr>
              <a:t>Streamline, Shading: </a:t>
            </a:r>
            <a:r>
              <a:rPr lang="en-US" altLang="zh-TW" sz="2400" dirty="0">
                <a:ln w="0"/>
                <a:effectLst>
                  <a:outerShdw blurRad="38100" dist="19050" dir="2700000" algn="tl" rotWithShape="0">
                    <a:schemeClr val="dk1">
                      <a:alpha val="40000"/>
                    </a:schemeClr>
                  </a:outerShdw>
                </a:effectLst>
              </a:rPr>
              <a:t>200hPa total wind     X : stagnation point</a:t>
            </a:r>
          </a:p>
          <a:p>
            <a:pPr algn="ct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48052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5392A83-ECC9-48CF-9E2A-F584472A49EE}"/>
              </a:ext>
            </a:extLst>
          </p:cNvPr>
          <p:cNvPicPr>
            <a:picLocks noChangeAspect="1"/>
          </p:cNvPicPr>
          <p:nvPr/>
        </p:nvPicPr>
        <p:blipFill>
          <a:blip r:embed="rId3"/>
          <a:stretch>
            <a:fillRect/>
          </a:stretch>
        </p:blipFill>
        <p:spPr>
          <a:xfrm>
            <a:off x="294711" y="0"/>
            <a:ext cx="5942460" cy="6858000"/>
          </a:xfrm>
          <a:prstGeom prst="rect">
            <a:avLst/>
          </a:prstGeom>
        </p:spPr>
      </p:pic>
      <p:sp>
        <p:nvSpPr>
          <p:cNvPr id="5" name="矩形 4">
            <a:extLst>
              <a:ext uri="{FF2B5EF4-FFF2-40B4-BE49-F238E27FC236}">
                <a16:creationId xmlns:a16="http://schemas.microsoft.com/office/drawing/2014/main" id="{8315A5FE-C077-42D0-B720-B4384EF62B3A}"/>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8" name="矩形 7">
            <a:extLst>
              <a:ext uri="{FF2B5EF4-FFF2-40B4-BE49-F238E27FC236}">
                <a16:creationId xmlns:a16="http://schemas.microsoft.com/office/drawing/2014/main" id="{52766A11-6856-4024-8CF9-AA6D2ED12226}"/>
              </a:ext>
            </a:extLst>
          </p:cNvPr>
          <p:cNvSpPr/>
          <p:nvPr/>
        </p:nvSpPr>
        <p:spPr>
          <a:xfrm>
            <a:off x="6237171" y="226677"/>
            <a:ext cx="6002669" cy="4370427"/>
          </a:xfrm>
          <a:prstGeom prst="rect">
            <a:avLst/>
          </a:prstGeom>
          <a:noFill/>
        </p:spPr>
        <p:txBody>
          <a:bodyPr wrap="none" lIns="91440" tIns="45720" rIns="91440" bIns="45720">
            <a:spAutoFit/>
          </a:bodyPr>
          <a:lstStyle/>
          <a:p>
            <a:r>
              <a:rPr lang="en-US" altLang="zh-TW" sz="3000" b="0" cap="none" spc="0" dirty="0">
                <a:ln w="0"/>
                <a:solidFill>
                  <a:schemeClr val="tx1"/>
                </a:solidFill>
              </a:rPr>
              <a:t>Fig on </a:t>
            </a:r>
            <a:r>
              <a:rPr lang="en-US" altLang="zh-TW" sz="3000" dirty="0">
                <a:ln w="0"/>
              </a:rPr>
              <a:t>LHS:  </a:t>
            </a:r>
            <a:r>
              <a:rPr lang="en-US" altLang="zh-TW" sz="3000" b="0" cap="none" spc="0" dirty="0">
                <a:ln w="0"/>
                <a:solidFill>
                  <a:schemeClr val="tx1"/>
                </a:solidFill>
              </a:rPr>
              <a:t>RI onset – RI-24h</a:t>
            </a:r>
          </a:p>
          <a:p>
            <a:r>
              <a:rPr lang="en-US" altLang="zh-TW" sz="3000" b="0" cap="none" spc="0" dirty="0">
                <a:ln w="0"/>
                <a:solidFill>
                  <a:schemeClr val="tx1"/>
                </a:solidFill>
              </a:rPr>
              <a:t>Fig on RHS: </a:t>
            </a:r>
            <a:r>
              <a:rPr lang="en-US" altLang="zh-TW" sz="3000" dirty="0">
                <a:ln w="0"/>
              </a:rPr>
              <a:t>RI-12h – RI-24h</a:t>
            </a:r>
          </a:p>
          <a:p>
            <a:endParaRPr lang="en-US" altLang="zh-TW" sz="3000" dirty="0">
              <a:ln w="0"/>
              <a:effectLst>
                <a:outerShdw blurRad="38100" dist="19050" dir="2700000" algn="tl" rotWithShape="0">
                  <a:schemeClr val="dk1">
                    <a:alpha val="40000"/>
                  </a:schemeClr>
                </a:outerShdw>
              </a:effectLst>
            </a:endParaRPr>
          </a:p>
          <a:p>
            <a:r>
              <a:rPr lang="en-US" altLang="zh-TW" sz="2300" dirty="0"/>
              <a:t>Vectors:</a:t>
            </a:r>
          </a:p>
          <a:p>
            <a:r>
              <a:rPr lang="en-US" altLang="zh-TW" sz="2300" dirty="0"/>
              <a:t>Deviations of the composite 200-hPa winds(m/s)</a:t>
            </a:r>
          </a:p>
          <a:p>
            <a:endParaRPr lang="en-US" altLang="zh-TW" sz="2300" b="0" cap="none" spc="0" dirty="0">
              <a:ln w="0"/>
              <a:solidFill>
                <a:schemeClr val="tx1"/>
              </a:solidFill>
            </a:endParaRPr>
          </a:p>
          <a:p>
            <a:r>
              <a:rPr lang="en-US" altLang="zh-TW" sz="2300" b="0" cap="none" spc="0" dirty="0">
                <a:ln w="0"/>
                <a:solidFill>
                  <a:schemeClr val="tx1"/>
                </a:solidFill>
              </a:rPr>
              <a:t>Shadings:</a:t>
            </a:r>
          </a:p>
          <a:p>
            <a:r>
              <a:rPr lang="en-US" altLang="zh-TW" sz="2400" dirty="0"/>
              <a:t>Radial component of the wind deviation (m/s)</a:t>
            </a: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r>
              <a:rPr lang="en-US" altLang="zh-TW" sz="2400" dirty="0"/>
              <a:t>Green hatching denotes the wind difference </a:t>
            </a:r>
          </a:p>
          <a:p>
            <a:r>
              <a:rPr lang="en-US" altLang="zh-TW" sz="2400" dirty="0"/>
              <a:t>is significant at the 90% confidence level</a:t>
            </a:r>
            <a:endParaRPr lang="zh-TW" altLang="en-US" sz="23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382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2A31EE-F2D6-43BA-B46F-C8D3B72CCE7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7EA1D1-6DCD-44AA-A12E-3B6788B1BDA7}"/>
              </a:ext>
            </a:extLst>
          </p:cNvPr>
          <p:cNvSpPr>
            <a:spLocks noGrp="1"/>
          </p:cNvSpPr>
          <p:nvPr>
            <p:ph idx="1"/>
          </p:nvPr>
        </p:nvSpPr>
        <p:spPr/>
        <p:txBody>
          <a:bodyPr/>
          <a:lstStyle/>
          <a:p>
            <a:endParaRPr lang="zh-TW" altLang="en-US" dirty="0"/>
          </a:p>
        </p:txBody>
      </p:sp>
      <p:sp>
        <p:nvSpPr>
          <p:cNvPr id="4" name="矩形 3">
            <a:extLst>
              <a:ext uri="{FF2B5EF4-FFF2-40B4-BE49-F238E27FC236}">
                <a16:creationId xmlns:a16="http://schemas.microsoft.com/office/drawing/2014/main" id="{A63E855F-98EC-455E-997A-40A7BD264A68}"/>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4D4D69D0-3509-4888-846E-2C53132147E9}"/>
              </a:ext>
            </a:extLst>
          </p:cNvPr>
          <p:cNvPicPr>
            <a:picLocks noChangeAspect="1"/>
          </p:cNvPicPr>
          <p:nvPr/>
        </p:nvPicPr>
        <p:blipFill>
          <a:blip r:embed="rId3"/>
          <a:stretch>
            <a:fillRect/>
          </a:stretch>
        </p:blipFill>
        <p:spPr>
          <a:xfrm>
            <a:off x="302631" y="1144588"/>
            <a:ext cx="11586737" cy="5032375"/>
          </a:xfrm>
          <a:prstGeom prst="rect">
            <a:avLst/>
          </a:prstGeom>
        </p:spPr>
      </p:pic>
      <p:sp>
        <p:nvSpPr>
          <p:cNvPr id="6" name="橢圓 5">
            <a:extLst>
              <a:ext uri="{FF2B5EF4-FFF2-40B4-BE49-F238E27FC236}">
                <a16:creationId xmlns:a16="http://schemas.microsoft.com/office/drawing/2014/main" id="{3D9FB9B9-EE1F-4020-8329-E36321CE9F4B}"/>
              </a:ext>
            </a:extLst>
          </p:cNvPr>
          <p:cNvSpPr/>
          <p:nvPr/>
        </p:nvSpPr>
        <p:spPr>
          <a:xfrm>
            <a:off x="3458917" y="2521820"/>
            <a:ext cx="2531444" cy="25988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72BE50C1-B5A2-4D13-A09D-3444E2D4F955}"/>
              </a:ext>
            </a:extLst>
          </p:cNvPr>
          <p:cNvSpPr/>
          <p:nvPr/>
        </p:nvSpPr>
        <p:spPr>
          <a:xfrm>
            <a:off x="8770220" y="2361364"/>
            <a:ext cx="2531444" cy="25988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4FE826E0-E372-4059-BCFD-ABF28CDD3316}"/>
              </a:ext>
            </a:extLst>
          </p:cNvPr>
          <p:cNvSpPr/>
          <p:nvPr/>
        </p:nvSpPr>
        <p:spPr>
          <a:xfrm>
            <a:off x="212143" y="8989"/>
            <a:ext cx="4683526"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Moderate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923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803375" y="2967335"/>
            <a:ext cx="2585260" cy="923330"/>
          </a:xfrm>
          <a:prstGeom prst="rect">
            <a:avLst/>
          </a:prstGeom>
          <a:noFill/>
        </p:spPr>
        <p:txBody>
          <a:bodyPr wrap="none" lIns="91440" tIns="45720" rIns="91440" bIns="45720">
            <a:spAutoFit/>
          </a:bodyPr>
          <a:lstStyle/>
          <a:p>
            <a:pPr algn="ctr"/>
            <a:r>
              <a:rPr lang="en-US" altLang="zh-TW" sz="5400" b="1" dirty="0">
                <a:ln w="22225">
                  <a:solidFill>
                    <a:srgbClr val="00B0F0"/>
                  </a:solidFill>
                  <a:prstDash val="solid"/>
                </a:ln>
                <a:solidFill>
                  <a:srgbClr val="00B0F0"/>
                </a:solidFill>
              </a:rPr>
              <a:t>Abstract</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298475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2B2E3B-21B6-4AE0-980D-C9B557EBB630}"/>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E996B9C1-D79A-46D7-A2E9-C545AF63D5F6}"/>
              </a:ext>
            </a:extLst>
          </p:cNvPr>
          <p:cNvSpPr>
            <a:spLocks noGrp="1"/>
          </p:cNvSpPr>
          <p:nvPr>
            <p:ph idx="1"/>
          </p:nvPr>
        </p:nvSpPr>
        <p:spPr/>
        <p:txBody>
          <a:bodyPr/>
          <a:lstStyle/>
          <a:p>
            <a:endParaRPr lang="zh-TW" altLang="en-US"/>
          </a:p>
        </p:txBody>
      </p:sp>
      <p:sp>
        <p:nvSpPr>
          <p:cNvPr id="4" name="矩形 3">
            <a:extLst>
              <a:ext uri="{FF2B5EF4-FFF2-40B4-BE49-F238E27FC236}">
                <a16:creationId xmlns:a16="http://schemas.microsoft.com/office/drawing/2014/main" id="{FED30C2D-613D-4F62-B868-1653AEE67DB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155157BA-68FA-416C-ABF5-E0779564648F}"/>
              </a:ext>
            </a:extLst>
          </p:cNvPr>
          <p:cNvPicPr>
            <a:picLocks noChangeAspect="1"/>
          </p:cNvPicPr>
          <p:nvPr/>
        </p:nvPicPr>
        <p:blipFill>
          <a:blip r:embed="rId3"/>
          <a:stretch>
            <a:fillRect/>
          </a:stretch>
        </p:blipFill>
        <p:spPr>
          <a:xfrm>
            <a:off x="444504" y="1067256"/>
            <a:ext cx="11302991" cy="5033170"/>
          </a:xfrm>
          <a:prstGeom prst="rect">
            <a:avLst/>
          </a:prstGeom>
        </p:spPr>
      </p:pic>
      <p:sp>
        <p:nvSpPr>
          <p:cNvPr id="6" name="橢圓 5">
            <a:extLst>
              <a:ext uri="{FF2B5EF4-FFF2-40B4-BE49-F238E27FC236}">
                <a16:creationId xmlns:a16="http://schemas.microsoft.com/office/drawing/2014/main" id="{A7A716FA-4717-4FBC-91C1-061A39AD7FC2}"/>
              </a:ext>
            </a:extLst>
          </p:cNvPr>
          <p:cNvSpPr/>
          <p:nvPr/>
        </p:nvSpPr>
        <p:spPr>
          <a:xfrm>
            <a:off x="3253339" y="1300620"/>
            <a:ext cx="2175309" cy="20886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a:extLst>
              <a:ext uri="{FF2B5EF4-FFF2-40B4-BE49-F238E27FC236}">
                <a16:creationId xmlns:a16="http://schemas.microsoft.com/office/drawing/2014/main" id="{57213854-D4E5-4560-8C06-CEDE6D526DC1}"/>
              </a:ext>
            </a:extLst>
          </p:cNvPr>
          <p:cNvSpPr/>
          <p:nvPr/>
        </p:nvSpPr>
        <p:spPr>
          <a:xfrm>
            <a:off x="8758990" y="1414125"/>
            <a:ext cx="1478685" cy="42174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8F4EB107-4714-40D3-9F04-905D3E78A1ED}"/>
              </a:ext>
            </a:extLst>
          </p:cNvPr>
          <p:cNvSpPr/>
          <p:nvPr/>
        </p:nvSpPr>
        <p:spPr>
          <a:xfrm>
            <a:off x="444504" y="56279"/>
            <a:ext cx="3730573"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Strong</a:t>
            </a:r>
            <a:r>
              <a:rPr lang="en-US" altLang="zh-TW" sz="5400" b="0" cap="none" spc="0" dirty="0">
                <a:ln w="0"/>
                <a:solidFill>
                  <a:schemeClr val="tx1"/>
                </a:solidFill>
                <a:effectLst>
                  <a:outerShdw blurRad="38100" dist="19050" dir="2700000" algn="tl" rotWithShape="0">
                    <a:schemeClr val="dk1">
                      <a:alpha val="40000"/>
                    </a:schemeClr>
                  </a:outerShdw>
                </a:effectLst>
              </a:rPr>
              <a:t>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476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741AB0C-8EFF-483D-9419-0767196F02D4}"/>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6" name="圖片 5">
            <a:extLst>
              <a:ext uri="{FF2B5EF4-FFF2-40B4-BE49-F238E27FC236}">
                <a16:creationId xmlns:a16="http://schemas.microsoft.com/office/drawing/2014/main" id="{1D198236-73B9-43E1-A0A3-43E446976AB1}"/>
              </a:ext>
            </a:extLst>
          </p:cNvPr>
          <p:cNvPicPr>
            <a:picLocks noChangeAspect="1"/>
          </p:cNvPicPr>
          <p:nvPr/>
        </p:nvPicPr>
        <p:blipFill>
          <a:blip r:embed="rId3"/>
          <a:stretch>
            <a:fillRect/>
          </a:stretch>
        </p:blipFill>
        <p:spPr>
          <a:xfrm>
            <a:off x="308009" y="1118786"/>
            <a:ext cx="11371648" cy="5032559"/>
          </a:xfrm>
          <a:prstGeom prst="rect">
            <a:avLst/>
          </a:prstGeom>
        </p:spPr>
      </p:pic>
      <p:sp>
        <p:nvSpPr>
          <p:cNvPr id="7" name="橢圓 6">
            <a:extLst>
              <a:ext uri="{FF2B5EF4-FFF2-40B4-BE49-F238E27FC236}">
                <a16:creationId xmlns:a16="http://schemas.microsoft.com/office/drawing/2014/main" id="{25489177-7B70-4A3F-8613-106CAE21021F}"/>
              </a:ext>
            </a:extLst>
          </p:cNvPr>
          <p:cNvSpPr/>
          <p:nvPr/>
        </p:nvSpPr>
        <p:spPr>
          <a:xfrm>
            <a:off x="4533500" y="2088682"/>
            <a:ext cx="1328286" cy="25988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a:extLst>
              <a:ext uri="{FF2B5EF4-FFF2-40B4-BE49-F238E27FC236}">
                <a16:creationId xmlns:a16="http://schemas.microsoft.com/office/drawing/2014/main" id="{1E052B3C-4FE9-4FC4-89B9-2649563CC4AA}"/>
              </a:ext>
            </a:extLst>
          </p:cNvPr>
          <p:cNvSpPr/>
          <p:nvPr/>
        </p:nvSpPr>
        <p:spPr>
          <a:xfrm>
            <a:off x="8555017" y="2476866"/>
            <a:ext cx="2531444" cy="25988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881CB90-59E0-4E61-999D-CA54DB938BE6}"/>
              </a:ext>
            </a:extLst>
          </p:cNvPr>
          <p:cNvSpPr/>
          <p:nvPr/>
        </p:nvSpPr>
        <p:spPr>
          <a:xfrm>
            <a:off x="512343" y="195456"/>
            <a:ext cx="3475888"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Weak</a:t>
            </a:r>
            <a:r>
              <a:rPr lang="en-US" altLang="zh-TW" sz="5400" b="0" cap="none" spc="0" dirty="0">
                <a:ln w="0"/>
                <a:solidFill>
                  <a:schemeClr val="tx1"/>
                </a:solidFill>
                <a:effectLst>
                  <a:outerShdw blurRad="38100" dist="19050" dir="2700000" algn="tl" rotWithShape="0">
                    <a:schemeClr val="dk1">
                      <a:alpha val="40000"/>
                    </a:schemeClr>
                  </a:outerShdw>
                </a:effectLst>
              </a:rPr>
              <a:t>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87315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374FACF-00FA-4548-9258-60F401F83081}"/>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AB35B031-7808-4F0B-BE37-98499AB479E7}"/>
              </a:ext>
            </a:extLst>
          </p:cNvPr>
          <p:cNvPicPr>
            <a:picLocks noChangeAspect="1"/>
          </p:cNvPicPr>
          <p:nvPr/>
        </p:nvPicPr>
        <p:blipFill rotWithShape="1">
          <a:blip r:embed="rId3"/>
          <a:srcRect b="11713"/>
          <a:stretch/>
        </p:blipFill>
        <p:spPr>
          <a:xfrm>
            <a:off x="389673" y="1687918"/>
            <a:ext cx="11248074" cy="4255946"/>
          </a:xfrm>
          <a:prstGeom prst="rect">
            <a:avLst/>
          </a:prstGeom>
        </p:spPr>
      </p:pic>
      <p:sp>
        <p:nvSpPr>
          <p:cNvPr id="6" name="矩形 5">
            <a:extLst>
              <a:ext uri="{FF2B5EF4-FFF2-40B4-BE49-F238E27FC236}">
                <a16:creationId xmlns:a16="http://schemas.microsoft.com/office/drawing/2014/main" id="{BA637F48-924C-4B3A-8D68-D4061C134955}"/>
              </a:ext>
            </a:extLst>
          </p:cNvPr>
          <p:cNvSpPr/>
          <p:nvPr/>
        </p:nvSpPr>
        <p:spPr>
          <a:xfrm>
            <a:off x="757187" y="253010"/>
            <a:ext cx="10880560" cy="1200329"/>
          </a:xfrm>
          <a:prstGeom prst="rect">
            <a:avLst/>
          </a:prstGeom>
        </p:spPr>
        <p:txBody>
          <a:bodyPr wrap="square">
            <a:spAutoFit/>
          </a:bodyPr>
          <a:lstStyle/>
          <a:p>
            <a:r>
              <a:rPr lang="en-US" altLang="zh-TW" sz="2400" dirty="0"/>
              <a:t>Previous studies have shown that the </a:t>
            </a:r>
            <a:r>
              <a:rPr lang="en-US" altLang="zh-TW" sz="2400" dirty="0">
                <a:solidFill>
                  <a:srgbClr val="FF0000"/>
                </a:solidFill>
              </a:rPr>
              <a:t>outflow development in the </a:t>
            </a:r>
            <a:r>
              <a:rPr lang="en-US" altLang="zh-TW" sz="2400" dirty="0" err="1">
                <a:solidFill>
                  <a:srgbClr val="FF0000"/>
                </a:solidFill>
              </a:rPr>
              <a:t>upshear</a:t>
            </a:r>
            <a:r>
              <a:rPr lang="en-US" altLang="zh-TW" sz="2400" dirty="0">
                <a:solidFill>
                  <a:srgbClr val="FF0000"/>
                </a:solidFill>
              </a:rPr>
              <a:t> flank </a:t>
            </a:r>
            <a:r>
              <a:rPr lang="en-US" altLang="zh-TW" sz="2400" dirty="0"/>
              <a:t>can </a:t>
            </a:r>
            <a:r>
              <a:rPr lang="en-US" altLang="zh-TW" sz="2400" dirty="0">
                <a:solidFill>
                  <a:srgbClr val="FF0000"/>
                </a:solidFill>
              </a:rPr>
              <a:t>modulate the VWS in the inner-core </a:t>
            </a:r>
            <a:r>
              <a:rPr lang="en-US" altLang="zh-TW" sz="2400" dirty="0"/>
              <a:t>region.</a:t>
            </a:r>
          </a:p>
          <a:p>
            <a:r>
              <a:rPr lang="en-US" altLang="zh-TW" sz="2400" dirty="0"/>
              <a:t> (</a:t>
            </a:r>
            <a:r>
              <a:rPr lang="en-US" altLang="zh-TW" sz="2400" dirty="0" err="1"/>
              <a:t>Ryglicki</a:t>
            </a:r>
            <a:r>
              <a:rPr lang="en-US" altLang="zh-TW" sz="2400" dirty="0"/>
              <a:t> et al. 2019; Dai et al. 2021; </a:t>
            </a:r>
            <a:r>
              <a:rPr lang="en-US" altLang="zh-TW" sz="2400" dirty="0" err="1"/>
              <a:t>Ryglicki</a:t>
            </a:r>
            <a:r>
              <a:rPr lang="en-US" altLang="zh-TW" sz="2400" dirty="0"/>
              <a:t> et al. 2021)</a:t>
            </a:r>
            <a:endParaRPr lang="zh-TW" altLang="en-US" sz="2400" dirty="0"/>
          </a:p>
        </p:txBody>
      </p:sp>
      <p:cxnSp>
        <p:nvCxnSpPr>
          <p:cNvPr id="8" name="直線單箭頭接點 7">
            <a:extLst>
              <a:ext uri="{FF2B5EF4-FFF2-40B4-BE49-F238E27FC236}">
                <a16:creationId xmlns:a16="http://schemas.microsoft.com/office/drawing/2014/main" id="{BC28A6F1-B7E6-401F-86D3-FCE53B1F3F3F}"/>
              </a:ext>
            </a:extLst>
          </p:cNvPr>
          <p:cNvCxnSpPr/>
          <p:nvPr/>
        </p:nvCxnSpPr>
        <p:spPr>
          <a:xfrm>
            <a:off x="4899259" y="3402794"/>
            <a:ext cx="1453415" cy="433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4430DFD5-E08A-45A8-BFF8-D8B99C052CE2}"/>
              </a:ext>
            </a:extLst>
          </p:cNvPr>
          <p:cNvCxnSpPr>
            <a:cxnSpLocks/>
          </p:cNvCxnSpPr>
          <p:nvPr/>
        </p:nvCxnSpPr>
        <p:spPr>
          <a:xfrm>
            <a:off x="9594783" y="3619362"/>
            <a:ext cx="983381" cy="623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AA861055-687A-4492-816E-98830BDA6C08}"/>
              </a:ext>
            </a:extLst>
          </p:cNvPr>
          <p:cNvCxnSpPr>
            <a:cxnSpLocks/>
          </p:cNvCxnSpPr>
          <p:nvPr/>
        </p:nvCxnSpPr>
        <p:spPr>
          <a:xfrm>
            <a:off x="1355558" y="3961056"/>
            <a:ext cx="1108509" cy="1371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1241E20D-B47E-4D43-B42C-FFAE52298D55}"/>
              </a:ext>
            </a:extLst>
          </p:cNvPr>
          <p:cNvSpPr txBox="1"/>
          <p:nvPr/>
        </p:nvSpPr>
        <p:spPr>
          <a:xfrm>
            <a:off x="4013735" y="3033462"/>
            <a:ext cx="885524" cy="369332"/>
          </a:xfrm>
          <a:prstGeom prst="rect">
            <a:avLst/>
          </a:prstGeom>
          <a:noFill/>
        </p:spPr>
        <p:txBody>
          <a:bodyPr wrap="square" rtlCol="0">
            <a:spAutoFit/>
          </a:bodyPr>
          <a:lstStyle/>
          <a:p>
            <a:r>
              <a:rPr lang="en-US" altLang="zh-TW" b="1" dirty="0">
                <a:solidFill>
                  <a:srgbClr val="FF0000"/>
                </a:solidFill>
              </a:rPr>
              <a:t>95th</a:t>
            </a:r>
            <a:endParaRPr lang="zh-TW" altLang="en-US" b="1" dirty="0">
              <a:solidFill>
                <a:srgbClr val="FF0000"/>
              </a:solidFill>
            </a:endParaRPr>
          </a:p>
        </p:txBody>
      </p:sp>
      <p:sp>
        <p:nvSpPr>
          <p:cNvPr id="10" name="文字方塊 9">
            <a:extLst>
              <a:ext uri="{FF2B5EF4-FFF2-40B4-BE49-F238E27FC236}">
                <a16:creationId xmlns:a16="http://schemas.microsoft.com/office/drawing/2014/main" id="{E48A4562-9724-4840-BD1F-B05C475BDA6C}"/>
              </a:ext>
            </a:extLst>
          </p:cNvPr>
          <p:cNvSpPr txBox="1"/>
          <p:nvPr/>
        </p:nvSpPr>
        <p:spPr>
          <a:xfrm>
            <a:off x="4013735" y="3660305"/>
            <a:ext cx="885524" cy="369332"/>
          </a:xfrm>
          <a:prstGeom prst="rect">
            <a:avLst/>
          </a:prstGeom>
          <a:noFill/>
        </p:spPr>
        <p:txBody>
          <a:bodyPr wrap="square" rtlCol="0">
            <a:spAutoFit/>
          </a:bodyPr>
          <a:lstStyle/>
          <a:p>
            <a:r>
              <a:rPr lang="en-US" altLang="zh-TW" b="1" dirty="0">
                <a:solidFill>
                  <a:srgbClr val="FF0000"/>
                </a:solidFill>
              </a:rPr>
              <a:t>75th</a:t>
            </a:r>
            <a:endParaRPr lang="zh-TW" altLang="en-US" b="1" dirty="0">
              <a:solidFill>
                <a:srgbClr val="FF0000"/>
              </a:solidFill>
            </a:endParaRPr>
          </a:p>
        </p:txBody>
      </p:sp>
      <p:sp>
        <p:nvSpPr>
          <p:cNvPr id="12" name="文字方塊 11">
            <a:extLst>
              <a:ext uri="{FF2B5EF4-FFF2-40B4-BE49-F238E27FC236}">
                <a16:creationId xmlns:a16="http://schemas.microsoft.com/office/drawing/2014/main" id="{60EFBFC3-3AA7-4271-A702-192A91A6B048}"/>
              </a:ext>
            </a:extLst>
          </p:cNvPr>
          <p:cNvSpPr txBox="1"/>
          <p:nvPr/>
        </p:nvSpPr>
        <p:spPr>
          <a:xfrm>
            <a:off x="4013735" y="4121945"/>
            <a:ext cx="885524" cy="369332"/>
          </a:xfrm>
          <a:prstGeom prst="rect">
            <a:avLst/>
          </a:prstGeom>
          <a:noFill/>
        </p:spPr>
        <p:txBody>
          <a:bodyPr wrap="square" rtlCol="0">
            <a:spAutoFit/>
          </a:bodyPr>
          <a:lstStyle/>
          <a:p>
            <a:r>
              <a:rPr lang="en-US" altLang="zh-TW" b="1" dirty="0">
                <a:solidFill>
                  <a:srgbClr val="FF0000"/>
                </a:solidFill>
              </a:rPr>
              <a:t>50th</a:t>
            </a:r>
            <a:endParaRPr lang="zh-TW" altLang="en-US" b="1" dirty="0">
              <a:solidFill>
                <a:srgbClr val="FF0000"/>
              </a:solidFill>
            </a:endParaRPr>
          </a:p>
        </p:txBody>
      </p:sp>
      <p:sp>
        <p:nvSpPr>
          <p:cNvPr id="13" name="文字方塊 12">
            <a:extLst>
              <a:ext uri="{FF2B5EF4-FFF2-40B4-BE49-F238E27FC236}">
                <a16:creationId xmlns:a16="http://schemas.microsoft.com/office/drawing/2014/main" id="{811E2303-FB3D-474E-A1AC-8DA9B274060F}"/>
              </a:ext>
            </a:extLst>
          </p:cNvPr>
          <p:cNvSpPr txBox="1"/>
          <p:nvPr/>
        </p:nvSpPr>
        <p:spPr>
          <a:xfrm>
            <a:off x="4013735" y="4460690"/>
            <a:ext cx="885524" cy="369332"/>
          </a:xfrm>
          <a:prstGeom prst="rect">
            <a:avLst/>
          </a:prstGeom>
          <a:noFill/>
        </p:spPr>
        <p:txBody>
          <a:bodyPr wrap="square" rtlCol="0">
            <a:spAutoFit/>
          </a:bodyPr>
          <a:lstStyle/>
          <a:p>
            <a:r>
              <a:rPr lang="en-US" altLang="zh-TW" b="1" dirty="0">
                <a:solidFill>
                  <a:srgbClr val="FF0000"/>
                </a:solidFill>
              </a:rPr>
              <a:t>25th</a:t>
            </a:r>
            <a:endParaRPr lang="zh-TW" altLang="en-US" b="1" dirty="0">
              <a:solidFill>
                <a:srgbClr val="FF0000"/>
              </a:solidFill>
            </a:endParaRPr>
          </a:p>
        </p:txBody>
      </p:sp>
      <p:sp>
        <p:nvSpPr>
          <p:cNvPr id="14" name="文字方塊 13">
            <a:extLst>
              <a:ext uri="{FF2B5EF4-FFF2-40B4-BE49-F238E27FC236}">
                <a16:creationId xmlns:a16="http://schemas.microsoft.com/office/drawing/2014/main" id="{9090D432-815F-4B61-A3FD-94F477754DF2}"/>
              </a:ext>
            </a:extLst>
          </p:cNvPr>
          <p:cNvSpPr txBox="1"/>
          <p:nvPr/>
        </p:nvSpPr>
        <p:spPr>
          <a:xfrm>
            <a:off x="4013735" y="4754392"/>
            <a:ext cx="885524" cy="369332"/>
          </a:xfrm>
          <a:prstGeom prst="rect">
            <a:avLst/>
          </a:prstGeom>
          <a:noFill/>
        </p:spPr>
        <p:txBody>
          <a:bodyPr wrap="square" rtlCol="0">
            <a:spAutoFit/>
          </a:bodyPr>
          <a:lstStyle/>
          <a:p>
            <a:r>
              <a:rPr lang="en-US" altLang="zh-TW" b="1" dirty="0">
                <a:solidFill>
                  <a:srgbClr val="FF0000"/>
                </a:solidFill>
              </a:rPr>
              <a:t>5th</a:t>
            </a:r>
            <a:endParaRPr lang="zh-TW" altLang="en-US" b="1" dirty="0">
              <a:solidFill>
                <a:srgbClr val="FF0000"/>
              </a:solidFill>
            </a:endParaRPr>
          </a:p>
        </p:txBody>
      </p:sp>
      <p:cxnSp>
        <p:nvCxnSpPr>
          <p:cNvPr id="17" name="直線接點 16">
            <a:extLst>
              <a:ext uri="{FF2B5EF4-FFF2-40B4-BE49-F238E27FC236}">
                <a16:creationId xmlns:a16="http://schemas.microsoft.com/office/drawing/2014/main" id="{24152986-3A09-417B-A9DB-5395EDE97774}"/>
              </a:ext>
            </a:extLst>
          </p:cNvPr>
          <p:cNvCxnSpPr>
            <a:cxnSpLocks/>
          </p:cNvCxnSpPr>
          <p:nvPr/>
        </p:nvCxnSpPr>
        <p:spPr>
          <a:xfrm>
            <a:off x="3911540" y="3402794"/>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13E0F8DF-82A9-46B0-B3C6-61061937E469}"/>
              </a:ext>
            </a:extLst>
          </p:cNvPr>
          <p:cNvCxnSpPr>
            <a:cxnSpLocks/>
            <a:endCxn id="10" idx="1"/>
          </p:cNvCxnSpPr>
          <p:nvPr/>
        </p:nvCxnSpPr>
        <p:spPr>
          <a:xfrm>
            <a:off x="3888606" y="3844971"/>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C92E6A78-B665-40B5-A235-0D5B306458C1}"/>
              </a:ext>
            </a:extLst>
          </p:cNvPr>
          <p:cNvCxnSpPr>
            <a:cxnSpLocks/>
          </p:cNvCxnSpPr>
          <p:nvPr/>
        </p:nvCxnSpPr>
        <p:spPr>
          <a:xfrm>
            <a:off x="3901440" y="4306611"/>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6C763452-EA8A-4445-A9FB-5E6F19DA091B}"/>
              </a:ext>
            </a:extLst>
          </p:cNvPr>
          <p:cNvCxnSpPr>
            <a:cxnSpLocks/>
          </p:cNvCxnSpPr>
          <p:nvPr/>
        </p:nvCxnSpPr>
        <p:spPr>
          <a:xfrm>
            <a:off x="3887001" y="4651591"/>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接點 27">
            <a:extLst>
              <a:ext uri="{FF2B5EF4-FFF2-40B4-BE49-F238E27FC236}">
                <a16:creationId xmlns:a16="http://schemas.microsoft.com/office/drawing/2014/main" id="{A5CBA624-112A-40BC-93D8-1CAA9D96AE3F}"/>
              </a:ext>
            </a:extLst>
          </p:cNvPr>
          <p:cNvCxnSpPr>
            <a:cxnSpLocks/>
          </p:cNvCxnSpPr>
          <p:nvPr/>
        </p:nvCxnSpPr>
        <p:spPr>
          <a:xfrm>
            <a:off x="3895025" y="4957998"/>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86726BAD-C584-402E-9EDD-3682B9BDD364}"/>
              </a:ext>
            </a:extLst>
          </p:cNvPr>
          <p:cNvCxnSpPr>
            <a:cxnSpLocks/>
          </p:cNvCxnSpPr>
          <p:nvPr/>
        </p:nvCxnSpPr>
        <p:spPr>
          <a:xfrm flipH="1" flipV="1">
            <a:off x="3628724" y="3780457"/>
            <a:ext cx="258277" cy="4066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4FB569C2-503A-4F8A-8423-CBAA4BD183AC}"/>
              </a:ext>
            </a:extLst>
          </p:cNvPr>
          <p:cNvSpPr txBox="1"/>
          <p:nvPr/>
        </p:nvSpPr>
        <p:spPr>
          <a:xfrm>
            <a:off x="2971399" y="3563059"/>
            <a:ext cx="885524" cy="369332"/>
          </a:xfrm>
          <a:prstGeom prst="rect">
            <a:avLst/>
          </a:prstGeom>
          <a:noFill/>
        </p:spPr>
        <p:txBody>
          <a:bodyPr wrap="square" rtlCol="0">
            <a:spAutoFit/>
          </a:bodyPr>
          <a:lstStyle/>
          <a:p>
            <a:r>
              <a:rPr lang="en-US" altLang="zh-TW" b="1" dirty="0">
                <a:solidFill>
                  <a:srgbClr val="FF0000"/>
                </a:solidFill>
              </a:rPr>
              <a:t>Mean</a:t>
            </a:r>
            <a:endParaRPr lang="zh-TW" altLang="en-US" b="1" dirty="0">
              <a:solidFill>
                <a:srgbClr val="FF0000"/>
              </a:solidFill>
            </a:endParaRPr>
          </a:p>
        </p:txBody>
      </p:sp>
    </p:spTree>
    <p:extLst>
      <p:ext uri="{BB962C8B-B14F-4D97-AF65-F5344CB8AC3E}">
        <p14:creationId xmlns:p14="http://schemas.microsoft.com/office/powerpoint/2010/main" val="349880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374FACF-00FA-4548-9258-60F401F83081}"/>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BA637F48-924C-4B3A-8D68-D4061C134955}"/>
              </a:ext>
            </a:extLst>
          </p:cNvPr>
          <p:cNvSpPr/>
          <p:nvPr/>
        </p:nvSpPr>
        <p:spPr>
          <a:xfrm>
            <a:off x="757187" y="253010"/>
            <a:ext cx="10880560" cy="1446550"/>
          </a:xfrm>
          <a:prstGeom prst="rect">
            <a:avLst/>
          </a:prstGeom>
        </p:spPr>
        <p:txBody>
          <a:bodyPr wrap="square">
            <a:spAutoFit/>
          </a:bodyPr>
          <a:lstStyle/>
          <a:p>
            <a:r>
              <a:rPr lang="en-US" altLang="zh-TW" sz="2200" dirty="0"/>
              <a:t>The above results indicate that the </a:t>
            </a:r>
            <a:r>
              <a:rPr lang="en-US" altLang="zh-TW" sz="2200" dirty="0">
                <a:solidFill>
                  <a:srgbClr val="FF0000"/>
                </a:solidFill>
              </a:rPr>
              <a:t>blocking effect due to the TC upper-level outflow on the environmental flow and the resultant decrease of local VWS</a:t>
            </a:r>
            <a:r>
              <a:rPr lang="en-US" altLang="zh-TW" sz="2200" dirty="0"/>
              <a:t> can be viewed as a </a:t>
            </a:r>
            <a:r>
              <a:rPr lang="en-US" altLang="zh-TW" sz="2200" b="1" u="sng" dirty="0">
                <a:solidFill>
                  <a:srgbClr val="FF0000"/>
                </a:solidFill>
              </a:rPr>
              <a:t>precursor for the RI</a:t>
            </a:r>
            <a:r>
              <a:rPr lang="en-US" altLang="zh-TW" sz="2200" dirty="0"/>
              <a:t> events </a:t>
            </a:r>
            <a:r>
              <a:rPr lang="en-US" altLang="zh-TW" sz="2200" dirty="0">
                <a:solidFill>
                  <a:srgbClr val="FF0000"/>
                </a:solidFill>
              </a:rPr>
              <a:t>under moderate-to-strong shear</a:t>
            </a:r>
            <a:r>
              <a:rPr lang="en-US" altLang="zh-TW" sz="2200" dirty="0"/>
              <a:t>, in good agreement with the mechanisms proposed by recent numerical studies (</a:t>
            </a:r>
            <a:r>
              <a:rPr lang="en-US" altLang="zh-TW" sz="2200" dirty="0" err="1"/>
              <a:t>Ryglicki</a:t>
            </a:r>
            <a:r>
              <a:rPr lang="en-US" altLang="zh-TW" sz="2200" dirty="0"/>
              <a:t> et al. 2019, 2020; Dai et al. 2021)</a:t>
            </a:r>
            <a:endParaRPr lang="zh-TW" altLang="en-US" sz="2200" dirty="0"/>
          </a:p>
        </p:txBody>
      </p:sp>
      <p:pic>
        <p:nvPicPr>
          <p:cNvPr id="10" name="圖片 9">
            <a:extLst>
              <a:ext uri="{FF2B5EF4-FFF2-40B4-BE49-F238E27FC236}">
                <a16:creationId xmlns:a16="http://schemas.microsoft.com/office/drawing/2014/main" id="{A046C954-9502-4682-B738-18D8BF1BE3F1}"/>
              </a:ext>
            </a:extLst>
          </p:cNvPr>
          <p:cNvPicPr>
            <a:picLocks noChangeAspect="1"/>
          </p:cNvPicPr>
          <p:nvPr/>
        </p:nvPicPr>
        <p:blipFill rotWithShape="1">
          <a:blip r:embed="rId3"/>
          <a:srcRect b="11713"/>
          <a:stretch/>
        </p:blipFill>
        <p:spPr>
          <a:xfrm>
            <a:off x="389673" y="1848693"/>
            <a:ext cx="11248074" cy="4255946"/>
          </a:xfrm>
          <a:prstGeom prst="rect">
            <a:avLst/>
          </a:prstGeom>
        </p:spPr>
      </p:pic>
      <p:cxnSp>
        <p:nvCxnSpPr>
          <p:cNvPr id="12" name="直線單箭頭接點 11">
            <a:extLst>
              <a:ext uri="{FF2B5EF4-FFF2-40B4-BE49-F238E27FC236}">
                <a16:creationId xmlns:a16="http://schemas.microsoft.com/office/drawing/2014/main" id="{E221F975-2E04-4B96-B33C-7E386D146293}"/>
              </a:ext>
            </a:extLst>
          </p:cNvPr>
          <p:cNvCxnSpPr/>
          <p:nvPr/>
        </p:nvCxnSpPr>
        <p:spPr>
          <a:xfrm>
            <a:off x="4899259" y="3563569"/>
            <a:ext cx="1453415" cy="433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5FECACE6-3650-42E2-95D7-9475C22120B1}"/>
              </a:ext>
            </a:extLst>
          </p:cNvPr>
          <p:cNvCxnSpPr>
            <a:cxnSpLocks/>
          </p:cNvCxnSpPr>
          <p:nvPr/>
        </p:nvCxnSpPr>
        <p:spPr>
          <a:xfrm>
            <a:off x="9594783" y="3780137"/>
            <a:ext cx="983381" cy="623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44136E65-90DD-4695-BA4C-5A4E2511B8CB}"/>
              </a:ext>
            </a:extLst>
          </p:cNvPr>
          <p:cNvCxnSpPr>
            <a:cxnSpLocks/>
          </p:cNvCxnSpPr>
          <p:nvPr/>
        </p:nvCxnSpPr>
        <p:spPr>
          <a:xfrm>
            <a:off x="1355558" y="4121831"/>
            <a:ext cx="1108509" cy="1371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313E3F4B-2327-4F26-98DB-DFDDCF3B00C5}"/>
              </a:ext>
            </a:extLst>
          </p:cNvPr>
          <p:cNvSpPr txBox="1"/>
          <p:nvPr/>
        </p:nvSpPr>
        <p:spPr>
          <a:xfrm>
            <a:off x="4013735" y="3194237"/>
            <a:ext cx="885524" cy="369332"/>
          </a:xfrm>
          <a:prstGeom prst="rect">
            <a:avLst/>
          </a:prstGeom>
          <a:noFill/>
        </p:spPr>
        <p:txBody>
          <a:bodyPr wrap="square" rtlCol="0">
            <a:spAutoFit/>
          </a:bodyPr>
          <a:lstStyle/>
          <a:p>
            <a:r>
              <a:rPr lang="en-US" altLang="zh-TW" b="1" dirty="0">
                <a:solidFill>
                  <a:srgbClr val="FF0000"/>
                </a:solidFill>
              </a:rPr>
              <a:t>95th</a:t>
            </a:r>
            <a:endParaRPr lang="zh-TW" altLang="en-US" b="1" dirty="0">
              <a:solidFill>
                <a:srgbClr val="FF0000"/>
              </a:solidFill>
            </a:endParaRPr>
          </a:p>
        </p:txBody>
      </p:sp>
      <p:sp>
        <p:nvSpPr>
          <p:cNvPr id="16" name="文字方塊 15">
            <a:extLst>
              <a:ext uri="{FF2B5EF4-FFF2-40B4-BE49-F238E27FC236}">
                <a16:creationId xmlns:a16="http://schemas.microsoft.com/office/drawing/2014/main" id="{1FCF8FF8-F42D-4C4F-BDA7-F8590C8BA332}"/>
              </a:ext>
            </a:extLst>
          </p:cNvPr>
          <p:cNvSpPr txBox="1"/>
          <p:nvPr/>
        </p:nvSpPr>
        <p:spPr>
          <a:xfrm>
            <a:off x="4013735" y="3821080"/>
            <a:ext cx="885524" cy="369332"/>
          </a:xfrm>
          <a:prstGeom prst="rect">
            <a:avLst/>
          </a:prstGeom>
          <a:noFill/>
        </p:spPr>
        <p:txBody>
          <a:bodyPr wrap="square" rtlCol="0">
            <a:spAutoFit/>
          </a:bodyPr>
          <a:lstStyle/>
          <a:p>
            <a:r>
              <a:rPr lang="en-US" altLang="zh-TW" b="1" dirty="0">
                <a:solidFill>
                  <a:srgbClr val="FF0000"/>
                </a:solidFill>
              </a:rPr>
              <a:t>75th</a:t>
            </a:r>
            <a:endParaRPr lang="zh-TW" altLang="en-US" b="1" dirty="0">
              <a:solidFill>
                <a:srgbClr val="FF0000"/>
              </a:solidFill>
            </a:endParaRPr>
          </a:p>
        </p:txBody>
      </p:sp>
      <p:sp>
        <p:nvSpPr>
          <p:cNvPr id="17" name="文字方塊 16">
            <a:extLst>
              <a:ext uri="{FF2B5EF4-FFF2-40B4-BE49-F238E27FC236}">
                <a16:creationId xmlns:a16="http://schemas.microsoft.com/office/drawing/2014/main" id="{3CB3337B-2E8D-4B67-9025-563000FB8FD5}"/>
              </a:ext>
            </a:extLst>
          </p:cNvPr>
          <p:cNvSpPr txBox="1"/>
          <p:nvPr/>
        </p:nvSpPr>
        <p:spPr>
          <a:xfrm>
            <a:off x="4013735" y="4282720"/>
            <a:ext cx="885524" cy="369332"/>
          </a:xfrm>
          <a:prstGeom prst="rect">
            <a:avLst/>
          </a:prstGeom>
          <a:noFill/>
        </p:spPr>
        <p:txBody>
          <a:bodyPr wrap="square" rtlCol="0">
            <a:spAutoFit/>
          </a:bodyPr>
          <a:lstStyle/>
          <a:p>
            <a:r>
              <a:rPr lang="en-US" altLang="zh-TW" b="1" dirty="0">
                <a:solidFill>
                  <a:srgbClr val="FF0000"/>
                </a:solidFill>
              </a:rPr>
              <a:t>50th</a:t>
            </a:r>
            <a:endParaRPr lang="zh-TW" altLang="en-US" b="1" dirty="0">
              <a:solidFill>
                <a:srgbClr val="FF0000"/>
              </a:solidFill>
            </a:endParaRPr>
          </a:p>
        </p:txBody>
      </p:sp>
      <p:sp>
        <p:nvSpPr>
          <p:cNvPr id="18" name="文字方塊 17">
            <a:extLst>
              <a:ext uri="{FF2B5EF4-FFF2-40B4-BE49-F238E27FC236}">
                <a16:creationId xmlns:a16="http://schemas.microsoft.com/office/drawing/2014/main" id="{B019AD49-9912-4DE7-8635-C54EEDFC2EBC}"/>
              </a:ext>
            </a:extLst>
          </p:cNvPr>
          <p:cNvSpPr txBox="1"/>
          <p:nvPr/>
        </p:nvSpPr>
        <p:spPr>
          <a:xfrm>
            <a:off x="4013735" y="4621465"/>
            <a:ext cx="885524" cy="369332"/>
          </a:xfrm>
          <a:prstGeom prst="rect">
            <a:avLst/>
          </a:prstGeom>
          <a:noFill/>
        </p:spPr>
        <p:txBody>
          <a:bodyPr wrap="square" rtlCol="0">
            <a:spAutoFit/>
          </a:bodyPr>
          <a:lstStyle/>
          <a:p>
            <a:r>
              <a:rPr lang="en-US" altLang="zh-TW" b="1" dirty="0">
                <a:solidFill>
                  <a:srgbClr val="FF0000"/>
                </a:solidFill>
              </a:rPr>
              <a:t>25th</a:t>
            </a:r>
            <a:endParaRPr lang="zh-TW" altLang="en-US" b="1" dirty="0">
              <a:solidFill>
                <a:srgbClr val="FF0000"/>
              </a:solidFill>
            </a:endParaRPr>
          </a:p>
        </p:txBody>
      </p:sp>
      <p:sp>
        <p:nvSpPr>
          <p:cNvPr id="19" name="文字方塊 18">
            <a:extLst>
              <a:ext uri="{FF2B5EF4-FFF2-40B4-BE49-F238E27FC236}">
                <a16:creationId xmlns:a16="http://schemas.microsoft.com/office/drawing/2014/main" id="{69084C0A-5B4C-4666-A87F-0ADDC5FBE6E3}"/>
              </a:ext>
            </a:extLst>
          </p:cNvPr>
          <p:cNvSpPr txBox="1"/>
          <p:nvPr/>
        </p:nvSpPr>
        <p:spPr>
          <a:xfrm>
            <a:off x="4013735" y="4915167"/>
            <a:ext cx="885524" cy="369332"/>
          </a:xfrm>
          <a:prstGeom prst="rect">
            <a:avLst/>
          </a:prstGeom>
          <a:noFill/>
        </p:spPr>
        <p:txBody>
          <a:bodyPr wrap="square" rtlCol="0">
            <a:spAutoFit/>
          </a:bodyPr>
          <a:lstStyle/>
          <a:p>
            <a:r>
              <a:rPr lang="en-US" altLang="zh-TW" b="1" dirty="0">
                <a:solidFill>
                  <a:srgbClr val="FF0000"/>
                </a:solidFill>
              </a:rPr>
              <a:t>5th</a:t>
            </a:r>
            <a:endParaRPr lang="zh-TW" altLang="en-US" b="1" dirty="0">
              <a:solidFill>
                <a:srgbClr val="FF0000"/>
              </a:solidFill>
            </a:endParaRPr>
          </a:p>
        </p:txBody>
      </p:sp>
      <p:cxnSp>
        <p:nvCxnSpPr>
          <p:cNvPr id="20" name="直線接點 19">
            <a:extLst>
              <a:ext uri="{FF2B5EF4-FFF2-40B4-BE49-F238E27FC236}">
                <a16:creationId xmlns:a16="http://schemas.microsoft.com/office/drawing/2014/main" id="{83397868-C668-470A-8A9D-79CC1FB4FFB5}"/>
              </a:ext>
            </a:extLst>
          </p:cNvPr>
          <p:cNvCxnSpPr>
            <a:cxnSpLocks/>
          </p:cNvCxnSpPr>
          <p:nvPr/>
        </p:nvCxnSpPr>
        <p:spPr>
          <a:xfrm>
            <a:off x="3911540" y="3563569"/>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E4168D4A-16B0-46D7-8E9C-FE89E844106A}"/>
              </a:ext>
            </a:extLst>
          </p:cNvPr>
          <p:cNvCxnSpPr>
            <a:cxnSpLocks/>
            <a:endCxn id="16" idx="1"/>
          </p:cNvCxnSpPr>
          <p:nvPr/>
        </p:nvCxnSpPr>
        <p:spPr>
          <a:xfrm>
            <a:off x="3888606" y="4005746"/>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D8CC8B3A-2A27-4650-8180-16F6DC1C251E}"/>
              </a:ext>
            </a:extLst>
          </p:cNvPr>
          <p:cNvCxnSpPr>
            <a:cxnSpLocks/>
          </p:cNvCxnSpPr>
          <p:nvPr/>
        </p:nvCxnSpPr>
        <p:spPr>
          <a:xfrm>
            <a:off x="3901440" y="4467386"/>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FC9C618E-9241-49A0-84DA-920C2A4E92F9}"/>
              </a:ext>
            </a:extLst>
          </p:cNvPr>
          <p:cNvCxnSpPr>
            <a:cxnSpLocks/>
          </p:cNvCxnSpPr>
          <p:nvPr/>
        </p:nvCxnSpPr>
        <p:spPr>
          <a:xfrm>
            <a:off x="3887001" y="4812366"/>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CBB5C021-A139-4414-8B08-4DA45DF49E46}"/>
              </a:ext>
            </a:extLst>
          </p:cNvPr>
          <p:cNvCxnSpPr>
            <a:cxnSpLocks/>
          </p:cNvCxnSpPr>
          <p:nvPr/>
        </p:nvCxnSpPr>
        <p:spPr>
          <a:xfrm>
            <a:off x="3895025" y="5118773"/>
            <a:ext cx="1251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1254EDD8-F4C2-4522-A0C2-7C7EC5871FCD}"/>
              </a:ext>
            </a:extLst>
          </p:cNvPr>
          <p:cNvCxnSpPr>
            <a:cxnSpLocks/>
          </p:cNvCxnSpPr>
          <p:nvPr/>
        </p:nvCxnSpPr>
        <p:spPr>
          <a:xfrm flipH="1" flipV="1">
            <a:off x="3628724" y="3941232"/>
            <a:ext cx="258277" cy="4066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075C5773-F82C-49D2-8313-E90A0BE09835}"/>
              </a:ext>
            </a:extLst>
          </p:cNvPr>
          <p:cNvSpPr txBox="1"/>
          <p:nvPr/>
        </p:nvSpPr>
        <p:spPr>
          <a:xfrm>
            <a:off x="2971399" y="3723834"/>
            <a:ext cx="885524" cy="369332"/>
          </a:xfrm>
          <a:prstGeom prst="rect">
            <a:avLst/>
          </a:prstGeom>
          <a:noFill/>
        </p:spPr>
        <p:txBody>
          <a:bodyPr wrap="square" rtlCol="0">
            <a:spAutoFit/>
          </a:bodyPr>
          <a:lstStyle/>
          <a:p>
            <a:r>
              <a:rPr lang="en-US" altLang="zh-TW" b="1" dirty="0">
                <a:solidFill>
                  <a:srgbClr val="FF0000"/>
                </a:solidFill>
              </a:rPr>
              <a:t>Mean</a:t>
            </a:r>
            <a:endParaRPr lang="zh-TW" altLang="en-US" b="1" dirty="0">
              <a:solidFill>
                <a:srgbClr val="FF0000"/>
              </a:solidFill>
            </a:endParaRPr>
          </a:p>
        </p:txBody>
      </p:sp>
    </p:spTree>
    <p:extLst>
      <p:ext uri="{BB962C8B-B14F-4D97-AF65-F5344CB8AC3E}">
        <p14:creationId xmlns:p14="http://schemas.microsoft.com/office/powerpoint/2010/main" val="2782940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134235F-3BCD-48D3-B2C8-E3FFB673C714}"/>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1B43B59F-D248-4920-AF9A-40C80A256A15}"/>
              </a:ext>
            </a:extLst>
          </p:cNvPr>
          <p:cNvPicPr>
            <a:picLocks noChangeAspect="1"/>
          </p:cNvPicPr>
          <p:nvPr/>
        </p:nvPicPr>
        <p:blipFill>
          <a:blip r:embed="rId3"/>
          <a:stretch>
            <a:fillRect/>
          </a:stretch>
        </p:blipFill>
        <p:spPr>
          <a:xfrm>
            <a:off x="355485" y="82885"/>
            <a:ext cx="6958734" cy="6692230"/>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5D04CB43-C23D-4F42-83F0-73A5070D2714}"/>
                  </a:ext>
                </a:extLst>
              </p:cNvPr>
              <p:cNvSpPr/>
              <p:nvPr/>
            </p:nvSpPr>
            <p:spPr>
              <a:xfrm>
                <a:off x="7260989" y="1246326"/>
                <a:ext cx="4913268" cy="1938992"/>
              </a:xfrm>
              <a:prstGeom prst="rect">
                <a:avLst/>
              </a:prstGeom>
              <a:noFill/>
            </p:spPr>
            <p:txBody>
              <a:bodyPr wrap="none" lIns="91440" tIns="45720" rIns="91440" bIns="45720">
                <a:spAutoFit/>
              </a:bodyPr>
              <a:lstStyle/>
              <a:p>
                <a:r>
                  <a:rPr lang="en-US" altLang="zh-TW" sz="2400" dirty="0">
                    <a:ln w="0"/>
                  </a:rPr>
                  <a:t>Shadings: </a:t>
                </a:r>
                <a:r>
                  <a:rPr lang="en-US" altLang="zh-TW" sz="2400" dirty="0"/>
                  <a:t>Composite </a:t>
                </a:r>
                <a14:m>
                  <m:oMath xmlns:m="http://schemas.openxmlformats.org/officeDocument/2006/math">
                    <m:sSub>
                      <m:sSubPr>
                        <m:ctrlPr>
                          <a:rPr lang="nb-NO" altLang="zh-TW" sz="2400" i="1" dirty="0" smtClean="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𝑇</m:t>
                        </m:r>
                      </m:e>
                      <m:sub>
                        <m:r>
                          <a:rPr lang="en-US" altLang="zh-TW" sz="2400" i="1" dirty="0">
                            <a:solidFill>
                              <a:schemeClr val="tx1"/>
                            </a:solidFill>
                            <a:latin typeface="Cambria Math" panose="02040503050406030204" pitchFamily="18" charset="0"/>
                          </a:rPr>
                          <m:t>𝐼𝑅</m:t>
                        </m:r>
                      </m:sub>
                    </m:sSub>
                    <m:d>
                      <m:dPr>
                        <m:ctrlPr>
                          <a:rPr lang="en-US" altLang="zh-TW" sz="2400" i="1" dirty="0">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ea typeface="Cambria Math" panose="02040503050406030204" pitchFamily="18" charset="0"/>
                          </a:rPr>
                          <m:t>℃</m:t>
                        </m:r>
                      </m:e>
                    </m:d>
                  </m:oMath>
                </a14:m>
                <a:r>
                  <a:rPr lang="en-US" altLang="zh-TW" sz="2400" dirty="0">
                    <a:solidFill>
                      <a:schemeClr val="tx1"/>
                    </a:solidFill>
                    <a:ea typeface="Cambria Math" panose="02040503050406030204" pitchFamily="18" charset="0"/>
                  </a:rPr>
                  <a:t> ,&lt; -30</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m:t>
                    </m:r>
                  </m:oMath>
                </a14:m>
                <a:endParaRPr lang="en-US" altLang="zh-TW" sz="2400" dirty="0">
                  <a:solidFill>
                    <a:schemeClr val="tx1"/>
                  </a:solidFill>
                  <a:ea typeface="Cambria Math" panose="02040503050406030204" pitchFamily="18" charset="0"/>
                </a:endParaRPr>
              </a:p>
              <a:p>
                <a:endParaRPr lang="en-US" altLang="zh-TW" sz="2400" dirty="0">
                  <a:solidFill>
                    <a:schemeClr val="tx1"/>
                  </a:solidFill>
                </a:endParaRPr>
              </a:p>
              <a:p>
                <a:r>
                  <a:rPr lang="en-US" altLang="zh-TW" sz="2400" dirty="0"/>
                  <a:t>Inner circle : 200 km radii</a:t>
                </a:r>
              </a:p>
              <a:p>
                <a:endParaRPr lang="en-US" altLang="zh-TW" sz="2400" dirty="0"/>
              </a:p>
              <a:p>
                <a:r>
                  <a:rPr lang="en-US" altLang="zh-TW" sz="2400" dirty="0"/>
                  <a:t>Outer circle : 400 km radii</a:t>
                </a:r>
                <a:endParaRPr lang="en-US" altLang="zh-TW" sz="2400" dirty="0">
                  <a:ln w="0"/>
                  <a:effectLst>
                    <a:outerShdw blurRad="38100" dist="19050" dir="2700000" algn="tl" rotWithShape="0">
                      <a:schemeClr val="dk1">
                        <a:alpha val="40000"/>
                      </a:schemeClr>
                    </a:outerShdw>
                  </a:effectLst>
                </a:endParaRPr>
              </a:p>
            </p:txBody>
          </p:sp>
        </mc:Choice>
        <mc:Fallback xmlns="">
          <p:sp>
            <p:nvSpPr>
              <p:cNvPr id="6" name="矩形 5">
                <a:extLst>
                  <a:ext uri="{FF2B5EF4-FFF2-40B4-BE49-F238E27FC236}">
                    <a16:creationId xmlns:a16="http://schemas.microsoft.com/office/drawing/2014/main" id="{5D04CB43-C23D-4F42-83F0-73A5070D2714}"/>
                  </a:ext>
                </a:extLst>
              </p:cNvPr>
              <p:cNvSpPr>
                <a:spLocks noRot="1" noChangeAspect="1" noMove="1" noResize="1" noEditPoints="1" noAdjustHandles="1" noChangeArrowheads="1" noChangeShapeType="1" noTextEdit="1"/>
              </p:cNvSpPr>
              <p:nvPr/>
            </p:nvSpPr>
            <p:spPr>
              <a:xfrm>
                <a:off x="7260989" y="1246326"/>
                <a:ext cx="4913268" cy="1938992"/>
              </a:xfrm>
              <a:prstGeom prst="rect">
                <a:avLst/>
              </a:prstGeom>
              <a:blipFill>
                <a:blip r:embed="rId4"/>
                <a:stretch>
                  <a:fillRect l="-1861" t="-2508" b="-59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81302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134235F-3BCD-48D3-B2C8-E3FFB673C714}"/>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1B43B59F-D248-4920-AF9A-40C80A256A15}"/>
              </a:ext>
            </a:extLst>
          </p:cNvPr>
          <p:cNvPicPr>
            <a:picLocks noChangeAspect="1"/>
          </p:cNvPicPr>
          <p:nvPr/>
        </p:nvPicPr>
        <p:blipFill>
          <a:blip r:embed="rId3"/>
          <a:stretch>
            <a:fillRect/>
          </a:stretch>
        </p:blipFill>
        <p:spPr>
          <a:xfrm>
            <a:off x="28226" y="229953"/>
            <a:ext cx="6652883" cy="6398092"/>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5D04CB43-C23D-4F42-83F0-73A5070D2714}"/>
                  </a:ext>
                </a:extLst>
              </p:cNvPr>
              <p:cNvSpPr/>
              <p:nvPr/>
            </p:nvSpPr>
            <p:spPr>
              <a:xfrm>
                <a:off x="6642609" y="428178"/>
                <a:ext cx="5641160" cy="6001643"/>
              </a:xfrm>
              <a:prstGeom prst="rect">
                <a:avLst/>
              </a:prstGeom>
              <a:noFill/>
            </p:spPr>
            <p:txBody>
              <a:bodyPr wrap="none" lIns="91440" tIns="45720" rIns="91440" bIns="45720">
                <a:spAutoFit/>
              </a:bodyPr>
              <a:lstStyle/>
              <a:p>
                <a:r>
                  <a:rPr lang="en-US" altLang="zh-TW" sz="2400" dirty="0"/>
                  <a:t>1.For </a:t>
                </a:r>
                <a:r>
                  <a:rPr lang="en-US" altLang="zh-TW" sz="2400" dirty="0">
                    <a:solidFill>
                      <a:srgbClr val="FF0000"/>
                    </a:solidFill>
                  </a:rPr>
                  <a:t>all three categories of RI </a:t>
                </a:r>
                <a:r>
                  <a:rPr lang="en-US" altLang="zh-TW" sz="2400" dirty="0"/>
                  <a:t>events, the </a:t>
                </a:r>
              </a:p>
              <a:p>
                <a:r>
                  <a:rPr lang="en-US" altLang="zh-TW" sz="2400" dirty="0"/>
                  <a:t>areal coverage of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a:rPr lang="en-US" altLang="zh-TW" sz="2400" i="1" dirty="0">
                            <a:solidFill>
                              <a:srgbClr val="FF0000"/>
                            </a:solidFill>
                            <a:latin typeface="Cambria Math" panose="02040503050406030204" pitchFamily="18" charset="0"/>
                          </a:rPr>
                          <m:t>𝑇</m:t>
                        </m:r>
                      </m:e>
                      <m:sub>
                        <m:r>
                          <a:rPr lang="en-US" altLang="zh-TW" sz="2400" i="1" dirty="0">
                            <a:solidFill>
                              <a:srgbClr val="FF0000"/>
                            </a:solidFill>
                            <a:latin typeface="Cambria Math" panose="02040503050406030204" pitchFamily="18" charset="0"/>
                          </a:rPr>
                          <m:t>𝐼𝑅</m:t>
                        </m:r>
                      </m:sub>
                    </m:sSub>
                    <m:r>
                      <a:rPr lang="en-US" altLang="zh-TW" sz="2400" b="0" i="0" dirty="0" smtClean="0">
                        <a:solidFill>
                          <a:srgbClr val="FF0000"/>
                        </a:solidFill>
                        <a:latin typeface="Cambria Math" panose="02040503050406030204" pitchFamily="18" charset="0"/>
                      </a:rPr>
                      <m:t>&lt;</m:t>
                    </m:r>
                  </m:oMath>
                </a14:m>
                <a:r>
                  <a:rPr lang="en-US" altLang="zh-TW" sz="2400" dirty="0">
                    <a:solidFill>
                      <a:srgbClr val="FF0000"/>
                    </a:solidFill>
                  </a:rPr>
                  <a:t>-30</a:t>
                </a:r>
                <a14:m>
                  <m:oMath xmlns:m="http://schemas.openxmlformats.org/officeDocument/2006/math">
                    <m:r>
                      <a:rPr lang="en-US" altLang="zh-TW" sz="2400" i="1" smtClean="0">
                        <a:solidFill>
                          <a:srgbClr val="FF0000"/>
                        </a:solidFill>
                        <a:latin typeface="Cambria Math" panose="02040503050406030204" pitchFamily="18" charset="0"/>
                        <a:ea typeface="Cambria Math" panose="02040503050406030204" pitchFamily="18" charset="0"/>
                      </a:rPr>
                      <m:t>℃</m:t>
                    </m:r>
                  </m:oMath>
                </a14:m>
                <a:r>
                  <a:rPr lang="en-US" altLang="zh-TW" sz="2400" dirty="0">
                    <a:solidFill>
                      <a:srgbClr val="FF0000"/>
                    </a:solidFill>
                  </a:rPr>
                  <a:t> is larger in </a:t>
                </a:r>
              </a:p>
              <a:p>
                <a:r>
                  <a:rPr lang="en-US" altLang="zh-TW" sz="2400" dirty="0">
                    <a:solidFill>
                      <a:srgbClr val="FF0000"/>
                    </a:solidFill>
                  </a:rPr>
                  <a:t>the </a:t>
                </a:r>
                <a:r>
                  <a:rPr lang="en-US" altLang="zh-TW" sz="2400" dirty="0" err="1">
                    <a:solidFill>
                      <a:srgbClr val="FF0000"/>
                    </a:solidFill>
                  </a:rPr>
                  <a:t>downshear</a:t>
                </a:r>
                <a:r>
                  <a:rPr lang="en-US" altLang="zh-TW" sz="2400" dirty="0">
                    <a:solidFill>
                      <a:srgbClr val="FF0000"/>
                    </a:solidFill>
                  </a:rPr>
                  <a:t> flank </a:t>
                </a:r>
                <a:r>
                  <a:rPr lang="en-US" altLang="zh-TW" sz="2400" dirty="0"/>
                  <a:t>than in the </a:t>
                </a:r>
                <a:r>
                  <a:rPr lang="en-US" altLang="zh-TW" sz="2400" dirty="0" err="1"/>
                  <a:t>upshear</a:t>
                </a:r>
                <a:r>
                  <a:rPr lang="en-US" altLang="zh-TW" sz="2400" dirty="0"/>
                  <a:t> </a:t>
                </a:r>
              </a:p>
              <a:p>
                <a:r>
                  <a:rPr lang="en-US" altLang="zh-TW" sz="2400" dirty="0"/>
                  <a:t>flank at </a:t>
                </a:r>
                <a:r>
                  <a:rPr lang="en-US" altLang="zh-TW" sz="2400" dirty="0">
                    <a:solidFill>
                      <a:srgbClr val="FF0000"/>
                    </a:solidFill>
                  </a:rPr>
                  <a:t>t =-24 h</a:t>
                </a:r>
                <a:r>
                  <a:rPr lang="en-US" altLang="zh-TW" sz="2400" dirty="0"/>
                  <a:t>.</a:t>
                </a:r>
              </a:p>
              <a:p>
                <a:endParaRPr lang="en-US" altLang="zh-TW" sz="2400" dirty="0"/>
              </a:p>
              <a:p>
                <a:endParaRPr lang="en-US" altLang="zh-TW" sz="2400" dirty="0"/>
              </a:p>
              <a:p>
                <a:r>
                  <a:rPr lang="en-US" altLang="zh-TW" sz="2400" dirty="0"/>
                  <a:t>2. During the 24 h prior to RI onset, all </a:t>
                </a:r>
              </a:p>
              <a:p>
                <a:r>
                  <a:rPr lang="en-US" altLang="zh-TW" sz="2400" dirty="0"/>
                  <a:t>three types of RI events experience an </a:t>
                </a:r>
              </a:p>
              <a:p>
                <a:r>
                  <a:rPr lang="en-US" altLang="zh-TW" sz="2400" dirty="0"/>
                  <a:t>intensification of the inner-core convection.</a:t>
                </a:r>
              </a:p>
              <a:p>
                <a:endParaRPr lang="en-US" altLang="zh-TW" sz="2400" dirty="0">
                  <a:ln w="0"/>
                  <a:effectLst>
                    <a:outerShdw blurRad="38100" dist="19050" dir="2700000" algn="tl" rotWithShape="0">
                      <a:schemeClr val="dk1">
                        <a:alpha val="40000"/>
                      </a:schemeClr>
                    </a:outerShdw>
                  </a:effectLst>
                </a:endParaRPr>
              </a:p>
              <a:p>
                <a:endParaRPr lang="en-US" altLang="zh-TW" sz="2400" dirty="0">
                  <a:ln w="0"/>
                  <a:effectLst>
                    <a:outerShdw blurRad="38100" dist="19050" dir="2700000" algn="tl" rotWithShape="0">
                      <a:schemeClr val="dk1">
                        <a:alpha val="40000"/>
                      </a:schemeClr>
                    </a:outerShdw>
                  </a:effectLst>
                </a:endParaRPr>
              </a:p>
              <a:p>
                <a:r>
                  <a:rPr lang="en-US" altLang="zh-TW" sz="2400" dirty="0"/>
                  <a:t>3. The </a:t>
                </a:r>
                <a:r>
                  <a:rPr lang="en-US" altLang="zh-TW" sz="2400" dirty="0">
                    <a:solidFill>
                      <a:srgbClr val="FF0000"/>
                    </a:solidFill>
                  </a:rPr>
                  <a:t>moderate-shear and strong-shear </a:t>
                </a:r>
              </a:p>
              <a:p>
                <a:r>
                  <a:rPr lang="en-US" altLang="zh-TW" sz="2400" dirty="0">
                    <a:solidFill>
                      <a:srgbClr val="FF0000"/>
                    </a:solidFill>
                  </a:rPr>
                  <a:t>RI events undergo evident convective </a:t>
                </a:r>
              </a:p>
              <a:p>
                <a:r>
                  <a:rPr lang="en-US" altLang="zh-TW" sz="2400" dirty="0" err="1">
                    <a:solidFill>
                      <a:srgbClr val="FF0000"/>
                    </a:solidFill>
                  </a:rPr>
                  <a:t>axisymmetrization</a:t>
                </a:r>
                <a:r>
                  <a:rPr lang="en-US" altLang="zh-TW" sz="2400" dirty="0">
                    <a:solidFill>
                      <a:srgbClr val="FF0000"/>
                    </a:solidFill>
                  </a:rPr>
                  <a:t> </a:t>
                </a:r>
                <a:r>
                  <a:rPr lang="en-US" altLang="zh-TW" sz="2400" dirty="0"/>
                  <a:t> before RI onset, as </a:t>
                </a:r>
              </a:p>
              <a:p>
                <a:r>
                  <a:rPr lang="en-US" altLang="zh-TW" sz="2400" dirty="0"/>
                  <a:t>reflected by the </a:t>
                </a:r>
                <a:r>
                  <a:rPr lang="en-US" altLang="zh-TW" sz="2400" dirty="0">
                    <a:solidFill>
                      <a:srgbClr val="FF0000"/>
                    </a:solidFill>
                  </a:rPr>
                  <a:t>increase</a:t>
                </a:r>
                <a:r>
                  <a:rPr lang="en-US" altLang="zh-TW" sz="2400" dirty="0"/>
                  <a:t> in the coverage </a:t>
                </a:r>
              </a:p>
              <a:p>
                <a:r>
                  <a:rPr lang="en-US" altLang="zh-TW" sz="2400" dirty="0"/>
                  <a:t>of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a:rPr lang="en-US" altLang="zh-TW" sz="2400" i="1" dirty="0">
                            <a:solidFill>
                              <a:srgbClr val="FF0000"/>
                            </a:solidFill>
                            <a:latin typeface="Cambria Math" panose="02040503050406030204" pitchFamily="18" charset="0"/>
                          </a:rPr>
                          <m:t>𝑇</m:t>
                        </m:r>
                      </m:e>
                      <m:sub>
                        <m:r>
                          <a:rPr lang="en-US" altLang="zh-TW" sz="2400" i="1" dirty="0">
                            <a:solidFill>
                              <a:srgbClr val="FF0000"/>
                            </a:solidFill>
                            <a:latin typeface="Cambria Math" panose="02040503050406030204" pitchFamily="18" charset="0"/>
                          </a:rPr>
                          <m:t>𝐼𝑅</m:t>
                        </m:r>
                      </m:sub>
                    </m:sSub>
                  </m:oMath>
                </a14:m>
                <a:r>
                  <a:rPr lang="en-US" altLang="zh-TW" sz="2400" dirty="0">
                    <a:solidFill>
                      <a:srgbClr val="FF0000"/>
                    </a:solidFill>
                  </a:rPr>
                  <a:t> </a:t>
                </a:r>
                <a14:m>
                  <m:oMath xmlns:m="http://schemas.openxmlformats.org/officeDocument/2006/math">
                    <m:r>
                      <a:rPr lang="en-US" altLang="zh-TW" sz="2400" dirty="0">
                        <a:solidFill>
                          <a:srgbClr val="FF0000"/>
                        </a:solidFill>
                        <a:latin typeface="Cambria Math" panose="02040503050406030204" pitchFamily="18" charset="0"/>
                      </a:rPr>
                      <m:t>&lt;</m:t>
                    </m:r>
                  </m:oMath>
                </a14:m>
                <a:r>
                  <a:rPr lang="en-US" altLang="zh-TW" sz="2400" dirty="0">
                    <a:solidFill>
                      <a:srgbClr val="FF0000"/>
                    </a:solidFill>
                  </a:rPr>
                  <a:t>-30</a:t>
                </a:r>
                <a14:m>
                  <m:oMath xmlns:m="http://schemas.openxmlformats.org/officeDocument/2006/math">
                    <m:r>
                      <a:rPr lang="en-US" altLang="zh-TW" sz="2400" i="1">
                        <a:solidFill>
                          <a:srgbClr val="FF0000"/>
                        </a:solidFill>
                        <a:latin typeface="Cambria Math" panose="02040503050406030204" pitchFamily="18" charset="0"/>
                        <a:ea typeface="Cambria Math" panose="02040503050406030204" pitchFamily="18" charset="0"/>
                      </a:rPr>
                      <m:t>℃</m:t>
                    </m:r>
                  </m:oMath>
                </a14:m>
                <a:r>
                  <a:rPr lang="en-US" altLang="zh-TW" sz="2400" dirty="0">
                    <a:solidFill>
                      <a:srgbClr val="FF0000"/>
                    </a:solidFill>
                  </a:rPr>
                  <a:t> within the 200-km radius.</a:t>
                </a:r>
                <a:endParaRPr lang="en-US" altLang="zh-TW" sz="2400" dirty="0">
                  <a:ln w="0"/>
                  <a:effectLst>
                    <a:outerShdw blurRad="38100" dist="19050" dir="2700000" algn="tl" rotWithShape="0">
                      <a:schemeClr val="dk1">
                        <a:alpha val="40000"/>
                      </a:schemeClr>
                    </a:outerShdw>
                  </a:effectLst>
                </a:endParaRPr>
              </a:p>
            </p:txBody>
          </p:sp>
        </mc:Choice>
        <mc:Fallback xmlns="">
          <p:sp>
            <p:nvSpPr>
              <p:cNvPr id="6" name="矩形 5">
                <a:extLst>
                  <a:ext uri="{FF2B5EF4-FFF2-40B4-BE49-F238E27FC236}">
                    <a16:creationId xmlns:a16="http://schemas.microsoft.com/office/drawing/2014/main" id="{5D04CB43-C23D-4F42-83F0-73A5070D2714}"/>
                  </a:ext>
                </a:extLst>
              </p:cNvPr>
              <p:cNvSpPr>
                <a:spLocks noRot="1" noChangeAspect="1" noMove="1" noResize="1" noEditPoints="1" noAdjustHandles="1" noChangeArrowheads="1" noChangeShapeType="1" noTextEdit="1"/>
              </p:cNvSpPr>
              <p:nvPr/>
            </p:nvSpPr>
            <p:spPr>
              <a:xfrm>
                <a:off x="6642609" y="428178"/>
                <a:ext cx="5641160" cy="6001643"/>
              </a:xfrm>
              <a:prstGeom prst="rect">
                <a:avLst/>
              </a:prstGeom>
              <a:blipFill>
                <a:blip r:embed="rId4"/>
                <a:stretch>
                  <a:fillRect l="-1730" t="-812" r="-649" b="-132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19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90F2019-D970-43BD-B30E-8A6E96B3AFC8}"/>
              </a:ext>
            </a:extLst>
          </p:cNvPr>
          <p:cNvPicPr>
            <a:picLocks noChangeAspect="1"/>
          </p:cNvPicPr>
          <p:nvPr/>
        </p:nvPicPr>
        <p:blipFill>
          <a:blip r:embed="rId2"/>
          <a:stretch>
            <a:fillRect/>
          </a:stretch>
        </p:blipFill>
        <p:spPr>
          <a:xfrm>
            <a:off x="761048" y="0"/>
            <a:ext cx="5010249" cy="6858000"/>
          </a:xfrm>
          <a:prstGeom prst="rect">
            <a:avLst/>
          </a:prstGeom>
        </p:spPr>
      </p:pic>
      <p:sp>
        <p:nvSpPr>
          <p:cNvPr id="5" name="矩形 4">
            <a:extLst>
              <a:ext uri="{FF2B5EF4-FFF2-40B4-BE49-F238E27FC236}">
                <a16:creationId xmlns:a16="http://schemas.microsoft.com/office/drawing/2014/main" id="{0AA29087-B3D0-4308-9F0C-B27AD6295E70}"/>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6282D740-0B54-4F70-9CD2-4E0E98EAF20C}"/>
                  </a:ext>
                </a:extLst>
              </p:cNvPr>
              <p:cNvSpPr/>
              <p:nvPr/>
            </p:nvSpPr>
            <p:spPr>
              <a:xfrm>
                <a:off x="6096000" y="226677"/>
                <a:ext cx="5917454" cy="3200876"/>
              </a:xfrm>
              <a:prstGeom prst="rect">
                <a:avLst/>
              </a:prstGeom>
              <a:noFill/>
            </p:spPr>
            <p:txBody>
              <a:bodyPr wrap="none" lIns="91440" tIns="45720" rIns="91440" bIns="45720">
                <a:spAutoFit/>
              </a:bodyPr>
              <a:lstStyle/>
              <a:p>
                <a:r>
                  <a:rPr lang="en-US" altLang="zh-TW" sz="3000" dirty="0">
                    <a:ln w="0"/>
                  </a:rPr>
                  <a:t>Fig on LHS: RI-12h – RI-24h</a:t>
                </a:r>
                <a:endParaRPr lang="en-US" altLang="zh-TW" sz="3000" b="0" cap="none" spc="0" dirty="0">
                  <a:ln w="0"/>
                  <a:solidFill>
                    <a:schemeClr val="tx1"/>
                  </a:solidFill>
                </a:endParaRPr>
              </a:p>
              <a:p>
                <a:r>
                  <a:rPr lang="en-US" altLang="zh-TW" sz="3000" b="0" cap="none" spc="0" dirty="0">
                    <a:ln w="0"/>
                    <a:solidFill>
                      <a:schemeClr val="tx1"/>
                    </a:solidFill>
                  </a:rPr>
                  <a:t>Fig on R</a:t>
                </a:r>
                <a:r>
                  <a:rPr lang="en-US" altLang="zh-TW" sz="3000" dirty="0">
                    <a:ln w="0"/>
                  </a:rPr>
                  <a:t>HS:  </a:t>
                </a:r>
                <a:r>
                  <a:rPr lang="en-US" altLang="zh-TW" sz="3000" b="0" cap="none" spc="0" dirty="0">
                    <a:ln w="0"/>
                    <a:solidFill>
                      <a:schemeClr val="tx1"/>
                    </a:solidFill>
                  </a:rPr>
                  <a:t>RI onset – RI-24h</a:t>
                </a:r>
              </a:p>
              <a:p>
                <a:endParaRPr lang="en-US" altLang="zh-TW" sz="2300" b="0" cap="none" spc="0" dirty="0">
                  <a:ln w="0"/>
                  <a:solidFill>
                    <a:schemeClr val="tx1"/>
                  </a:solidFill>
                </a:endParaRPr>
              </a:p>
              <a:p>
                <a:r>
                  <a:rPr lang="en-US" altLang="zh-TW" sz="2300" b="0" cap="none" spc="0" dirty="0">
                    <a:ln w="0"/>
                    <a:solidFill>
                      <a:schemeClr val="tx1"/>
                    </a:solidFill>
                  </a:rPr>
                  <a:t>Shadings:</a:t>
                </a:r>
              </a:p>
              <a:p>
                <a:r>
                  <a:rPr lang="en-US" altLang="zh-TW" sz="2400" dirty="0"/>
                  <a:t>Deviations of the composite </a:t>
                </a:r>
                <a14:m>
                  <m:oMath xmlns:m="http://schemas.openxmlformats.org/officeDocument/2006/math">
                    <m:sSub>
                      <m:sSubPr>
                        <m:ctrlPr>
                          <a:rPr lang="nb-NO" altLang="zh-TW" sz="2400" i="1" dirty="0" smtClean="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𝑇</m:t>
                        </m:r>
                      </m:e>
                      <m:sub>
                        <m:r>
                          <a:rPr lang="en-US" altLang="zh-TW" sz="2400" i="1" dirty="0">
                            <a:solidFill>
                              <a:schemeClr val="tx1"/>
                            </a:solidFill>
                            <a:latin typeface="Cambria Math" panose="02040503050406030204" pitchFamily="18" charset="0"/>
                          </a:rPr>
                          <m:t>𝐼𝑅</m:t>
                        </m:r>
                      </m:sub>
                    </m:sSub>
                    <m:r>
                      <a:rPr lang="en-US" altLang="zh-TW" sz="2400" i="1" dirty="0">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smtClean="0">
                        <a:solidFill>
                          <a:schemeClr val="tx1"/>
                        </a:solidFill>
                        <a:latin typeface="Cambria Math" panose="02040503050406030204" pitchFamily="18" charset="0"/>
                        <a:ea typeface="Cambria Math" panose="02040503050406030204" pitchFamily="18" charset="0"/>
                      </a:rPr>
                      <m:t>)</m:t>
                    </m:r>
                  </m:oMath>
                </a14:m>
                <a:r>
                  <a:rPr lang="en-US" altLang="zh-TW" sz="2400" dirty="0">
                    <a:solidFill>
                      <a:schemeClr val="tx1"/>
                    </a:solidFill>
                  </a:rPr>
                  <a:t> </a:t>
                </a:r>
                <a:endParaRPr lang="en-US" altLang="zh-TW" sz="2400" dirty="0">
                  <a:solidFill>
                    <a:srgbClr val="FF0000"/>
                  </a:solidFill>
                </a:endParaRP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r>
                  <a:rPr lang="en-US" altLang="zh-TW" sz="2400" dirty="0"/>
                  <a:t>Green dots denote the deviation is significant </a:t>
                </a:r>
              </a:p>
              <a:p>
                <a:r>
                  <a:rPr lang="en-US" altLang="zh-TW" sz="2400" dirty="0"/>
                  <a:t>at 95% confidence level.</a:t>
                </a:r>
              </a:p>
            </p:txBody>
          </p:sp>
        </mc:Choice>
        <mc:Fallback xmlns="">
          <p:sp>
            <p:nvSpPr>
              <p:cNvPr id="6" name="矩形 5">
                <a:extLst>
                  <a:ext uri="{FF2B5EF4-FFF2-40B4-BE49-F238E27FC236}">
                    <a16:creationId xmlns:a16="http://schemas.microsoft.com/office/drawing/2014/main" id="{6282D740-0B54-4F70-9CD2-4E0E98EAF20C}"/>
                  </a:ext>
                </a:extLst>
              </p:cNvPr>
              <p:cNvSpPr>
                <a:spLocks noRot="1" noChangeAspect="1" noMove="1" noResize="1" noEditPoints="1" noAdjustHandles="1" noChangeArrowheads="1" noChangeShapeType="1" noTextEdit="1"/>
              </p:cNvSpPr>
              <p:nvPr/>
            </p:nvSpPr>
            <p:spPr>
              <a:xfrm>
                <a:off x="6096000" y="226677"/>
                <a:ext cx="5917454" cy="3200876"/>
              </a:xfrm>
              <a:prstGeom prst="rect">
                <a:avLst/>
              </a:prstGeom>
              <a:blipFill>
                <a:blip r:embed="rId3"/>
                <a:stretch>
                  <a:fillRect l="-2369" t="-2286" r="-515" b="-34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88296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F44A24D-FDF0-4BC8-BC45-A3EC9456AE1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8EEF9E1D-5D70-4234-8EE2-90EF9376EACB}"/>
              </a:ext>
            </a:extLst>
          </p:cNvPr>
          <p:cNvPicPr>
            <a:picLocks noChangeAspect="1"/>
          </p:cNvPicPr>
          <p:nvPr/>
        </p:nvPicPr>
        <p:blipFill>
          <a:blip r:embed="rId3"/>
          <a:stretch>
            <a:fillRect/>
          </a:stretch>
        </p:blipFill>
        <p:spPr>
          <a:xfrm>
            <a:off x="1589791" y="878255"/>
            <a:ext cx="9012417" cy="3680410"/>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E1A5C707-02BA-4782-A267-FEDF410F610A}"/>
                  </a:ext>
                </a:extLst>
              </p:cNvPr>
              <p:cNvSpPr/>
              <p:nvPr/>
            </p:nvSpPr>
            <p:spPr>
              <a:xfrm>
                <a:off x="1951511" y="4540687"/>
                <a:ext cx="9445593" cy="2308324"/>
              </a:xfrm>
              <a:prstGeom prst="rect">
                <a:avLst/>
              </a:prstGeom>
            </p:spPr>
            <p:txBody>
              <a:bodyPr wrap="square">
                <a:spAutoFit/>
              </a:bodyPr>
              <a:lstStyle/>
              <a:p>
                <a:r>
                  <a:rPr lang="en-US" altLang="zh-TW" sz="2400" dirty="0"/>
                  <a:t>1. For the moderate-shear RI events, a </a:t>
                </a:r>
                <a:r>
                  <a:rPr lang="en-US" altLang="zh-TW" sz="2400" dirty="0">
                    <a:solidFill>
                      <a:srgbClr val="FF0000"/>
                    </a:solidFill>
                  </a:rPr>
                  <a:t>significant decrease of </a:t>
                </a:r>
                <a14:m>
                  <m:oMath xmlns:m="http://schemas.openxmlformats.org/officeDocument/2006/math">
                    <m:sSub>
                      <m:sSubPr>
                        <m:ctrlPr>
                          <a:rPr lang="nb-NO" altLang="zh-TW" sz="2400" i="1" dirty="0">
                            <a:solidFill>
                              <a:srgbClr val="FF0000"/>
                            </a:solidFill>
                            <a:latin typeface="Cambria Math" panose="02040503050406030204" pitchFamily="18" charset="0"/>
                          </a:rPr>
                        </m:ctrlPr>
                      </m:sSubPr>
                      <m:e>
                        <m:r>
                          <a:rPr lang="en-US" altLang="zh-TW" sz="2400" b="0" i="1" dirty="0">
                            <a:solidFill>
                              <a:srgbClr val="FF0000"/>
                            </a:solidFill>
                            <a:latin typeface="Cambria Math" panose="02040503050406030204" pitchFamily="18" charset="0"/>
                          </a:rPr>
                          <m:t>𝑇</m:t>
                        </m:r>
                      </m:e>
                      <m:sub>
                        <m:r>
                          <a:rPr lang="en-US" altLang="zh-TW" sz="2400" b="0" i="1" dirty="0">
                            <a:solidFill>
                              <a:srgbClr val="FF0000"/>
                            </a:solidFill>
                            <a:latin typeface="Cambria Math" panose="02040503050406030204" pitchFamily="18" charset="0"/>
                          </a:rPr>
                          <m:t>𝐼𝑅</m:t>
                        </m:r>
                      </m:sub>
                    </m:sSub>
                  </m:oMath>
                </a14:m>
                <a:r>
                  <a:rPr lang="en-US" altLang="zh-TW" sz="2400" dirty="0">
                    <a:solidFill>
                      <a:srgbClr val="FF0000"/>
                    </a:solidFill>
                  </a:rPr>
                  <a:t> is observed in the </a:t>
                </a:r>
                <a:r>
                  <a:rPr lang="en-US" altLang="zh-TW" sz="2400" dirty="0" err="1">
                    <a:solidFill>
                      <a:srgbClr val="FF0000"/>
                    </a:solidFill>
                  </a:rPr>
                  <a:t>upshear</a:t>
                </a:r>
                <a:r>
                  <a:rPr lang="en-US" altLang="zh-TW" sz="2400" dirty="0">
                    <a:solidFill>
                      <a:srgbClr val="FF0000"/>
                    </a:solidFill>
                  </a:rPr>
                  <a:t>-left quadrant at t =-12 h</a:t>
                </a:r>
                <a:r>
                  <a:rPr lang="en-US" altLang="zh-TW" sz="2400" b="1" dirty="0"/>
                  <a:t>, </a:t>
                </a:r>
                <a:r>
                  <a:rPr lang="en-US" altLang="zh-TW" sz="2400" dirty="0"/>
                  <a:t>hinting at a tendency </a:t>
                </a:r>
              </a:p>
              <a:p>
                <a:r>
                  <a:rPr lang="en-US" altLang="zh-TW" sz="2400" dirty="0"/>
                  <a:t>of convection </a:t>
                </a:r>
                <a:r>
                  <a:rPr lang="en-US" altLang="zh-TW" sz="2400" dirty="0" err="1"/>
                  <a:t>symmetrization</a:t>
                </a:r>
                <a:endParaRPr lang="en-US" altLang="zh-TW" sz="2400" dirty="0"/>
              </a:p>
              <a:p>
                <a:endParaRPr lang="en-US" altLang="zh-TW" sz="2400" dirty="0"/>
              </a:p>
              <a:p>
                <a:r>
                  <a:rPr lang="en-US" altLang="zh-TW" sz="2400" dirty="0"/>
                  <a:t>2. At the RI onset, the significant </a:t>
                </a:r>
                <a:r>
                  <a:rPr lang="en-US" altLang="zh-TW" sz="2400" dirty="0">
                    <a:solidFill>
                      <a:srgbClr val="FF0000"/>
                    </a:solidFill>
                  </a:rPr>
                  <a:t>decrease of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m:rPr>
                            <m:sty m:val="p"/>
                          </m:rPr>
                          <a:rPr lang="en-US" altLang="zh-TW" sz="2400" b="0" i="0" dirty="0">
                            <a:solidFill>
                              <a:srgbClr val="FF0000"/>
                            </a:solidFill>
                            <a:latin typeface="Cambria Math" panose="02040503050406030204" pitchFamily="18" charset="0"/>
                          </a:rPr>
                          <m:t>T</m:t>
                        </m:r>
                      </m:e>
                      <m:sub>
                        <m:r>
                          <m:rPr>
                            <m:sty m:val="p"/>
                          </m:rPr>
                          <a:rPr lang="en-US" altLang="zh-TW" sz="2400" b="0" i="0" dirty="0">
                            <a:solidFill>
                              <a:srgbClr val="FF0000"/>
                            </a:solidFill>
                            <a:latin typeface="Cambria Math" panose="02040503050406030204" pitchFamily="18" charset="0"/>
                          </a:rPr>
                          <m:t>IR</m:t>
                        </m:r>
                      </m:sub>
                    </m:sSub>
                  </m:oMath>
                </a14:m>
                <a:r>
                  <a:rPr lang="en-US" altLang="zh-TW" sz="2400" dirty="0"/>
                  <a:t> extends further into </a:t>
                </a:r>
                <a:r>
                  <a:rPr lang="en-US" altLang="zh-TW" sz="2400" dirty="0">
                    <a:solidFill>
                      <a:srgbClr val="FF0000"/>
                    </a:solidFill>
                  </a:rPr>
                  <a:t>all shear-relative quadrants within the 200-km radius</a:t>
                </a:r>
                <a:endParaRPr lang="zh-TW" altLang="en-US" sz="2400" dirty="0">
                  <a:solidFill>
                    <a:srgbClr val="FF0000"/>
                  </a:solidFill>
                </a:endParaRPr>
              </a:p>
            </p:txBody>
          </p:sp>
        </mc:Choice>
        <mc:Fallback xmlns="">
          <p:sp>
            <p:nvSpPr>
              <p:cNvPr id="6" name="矩形 5">
                <a:extLst>
                  <a:ext uri="{FF2B5EF4-FFF2-40B4-BE49-F238E27FC236}">
                    <a16:creationId xmlns:a16="http://schemas.microsoft.com/office/drawing/2014/main" id="{E1A5C707-02BA-4782-A267-FEDF410F610A}"/>
                  </a:ext>
                </a:extLst>
              </p:cNvPr>
              <p:cNvSpPr>
                <a:spLocks noRot="1" noChangeAspect="1" noMove="1" noResize="1" noEditPoints="1" noAdjustHandles="1" noChangeArrowheads="1" noChangeShapeType="1" noTextEdit="1"/>
              </p:cNvSpPr>
              <p:nvPr/>
            </p:nvSpPr>
            <p:spPr>
              <a:xfrm>
                <a:off x="1951511" y="4540687"/>
                <a:ext cx="9445593" cy="2308324"/>
              </a:xfrm>
              <a:prstGeom prst="rect">
                <a:avLst/>
              </a:prstGeom>
              <a:blipFill>
                <a:blip r:embed="rId4"/>
                <a:stretch>
                  <a:fillRect l="-968" t="-2111" b="-5013"/>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FE1AEFFE-BB01-4E3F-B537-9696FA07E4B2}"/>
              </a:ext>
            </a:extLst>
          </p:cNvPr>
          <p:cNvSpPr/>
          <p:nvPr/>
        </p:nvSpPr>
        <p:spPr>
          <a:xfrm>
            <a:off x="212143" y="8989"/>
            <a:ext cx="4683526"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Moderate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0600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6B1CED4-9246-4BD8-84CD-6E382E790865}"/>
              </a:ext>
            </a:extLst>
          </p:cNvPr>
          <p:cNvPicPr>
            <a:picLocks noChangeAspect="1"/>
          </p:cNvPicPr>
          <p:nvPr/>
        </p:nvPicPr>
        <p:blipFill>
          <a:blip r:embed="rId3"/>
          <a:stretch>
            <a:fillRect/>
          </a:stretch>
        </p:blipFill>
        <p:spPr>
          <a:xfrm>
            <a:off x="2157747" y="991170"/>
            <a:ext cx="7876505" cy="3679200"/>
          </a:xfrm>
          <a:prstGeom prst="rect">
            <a:avLst/>
          </a:prstGeom>
        </p:spPr>
      </p:pic>
      <p:sp>
        <p:nvSpPr>
          <p:cNvPr id="5" name="矩形 4">
            <a:extLst>
              <a:ext uri="{FF2B5EF4-FFF2-40B4-BE49-F238E27FC236}">
                <a16:creationId xmlns:a16="http://schemas.microsoft.com/office/drawing/2014/main" id="{C9EA6559-5D3B-40DF-A354-23D19824EC6C}"/>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8F67E785-BE36-41D0-A737-1C9F691528E2}"/>
                  </a:ext>
                </a:extLst>
              </p:cNvPr>
              <p:cNvSpPr/>
              <p:nvPr/>
            </p:nvSpPr>
            <p:spPr>
              <a:xfrm>
                <a:off x="1584959" y="4670370"/>
                <a:ext cx="9445593" cy="1938992"/>
              </a:xfrm>
              <a:prstGeom prst="rect">
                <a:avLst/>
              </a:prstGeom>
            </p:spPr>
            <p:txBody>
              <a:bodyPr wrap="square">
                <a:spAutoFit/>
              </a:bodyPr>
              <a:lstStyle/>
              <a:p>
                <a:pPr marL="457200" indent="-457200">
                  <a:buAutoNum type="arabicPeriod"/>
                </a:pPr>
                <a:r>
                  <a:rPr lang="en-US" altLang="zh-TW" sz="2400" dirty="0"/>
                  <a:t>There is also </a:t>
                </a:r>
                <a:r>
                  <a:rPr lang="en-US" altLang="zh-TW" sz="2400" dirty="0">
                    <a:solidFill>
                      <a:srgbClr val="FF0000"/>
                    </a:solidFill>
                  </a:rPr>
                  <a:t>significant decrease </a:t>
                </a:r>
                <a:r>
                  <a:rPr lang="en-US" altLang="zh-TW" sz="2400" dirty="0" err="1">
                    <a:solidFill>
                      <a:srgbClr val="FF0000"/>
                    </a:solidFill>
                  </a:rPr>
                  <a:t>in</a:t>
                </a:r>
                <a:r>
                  <a:rPr lang="en-US" altLang="zh-TW" sz="2400" dirty="0">
                    <a:solidFill>
                      <a:srgbClr val="FF0000"/>
                    </a:solidFill>
                  </a:rPr>
                  <a:t>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a:rPr lang="en-US" altLang="zh-TW" sz="2400" i="1" dirty="0">
                            <a:solidFill>
                              <a:srgbClr val="FF0000"/>
                            </a:solidFill>
                            <a:latin typeface="Cambria Math" panose="02040503050406030204" pitchFamily="18" charset="0"/>
                          </a:rPr>
                          <m:t>𝑇</m:t>
                        </m:r>
                      </m:e>
                      <m:sub>
                        <m:r>
                          <a:rPr lang="en-US" altLang="zh-TW" sz="2400" i="1" dirty="0">
                            <a:solidFill>
                              <a:srgbClr val="FF0000"/>
                            </a:solidFill>
                            <a:latin typeface="Cambria Math" panose="02040503050406030204" pitchFamily="18" charset="0"/>
                          </a:rPr>
                          <m:t>𝐼𝑅</m:t>
                        </m:r>
                      </m:sub>
                    </m:sSub>
                  </m:oMath>
                </a14:m>
                <a:r>
                  <a:rPr lang="en-US" altLang="zh-TW" sz="2400" dirty="0"/>
                  <a:t> in the </a:t>
                </a:r>
                <a:r>
                  <a:rPr lang="en-US" altLang="zh-TW" sz="2400" dirty="0" err="1">
                    <a:solidFill>
                      <a:srgbClr val="FF0000"/>
                    </a:solidFill>
                  </a:rPr>
                  <a:t>upshear</a:t>
                </a:r>
                <a:r>
                  <a:rPr lang="en-US" altLang="zh-TW" sz="2400" dirty="0">
                    <a:solidFill>
                      <a:srgbClr val="FF0000"/>
                    </a:solidFill>
                  </a:rPr>
                  <a:t> quadrants </a:t>
                </a:r>
                <a:r>
                  <a:rPr lang="en-US" altLang="zh-TW" sz="2400" dirty="0"/>
                  <a:t>for the </a:t>
                </a:r>
                <a:r>
                  <a:rPr lang="en-US" altLang="zh-TW" sz="2400" dirty="0">
                    <a:solidFill>
                      <a:srgbClr val="FF0000"/>
                    </a:solidFill>
                  </a:rPr>
                  <a:t>strong-shear</a:t>
                </a:r>
                <a:r>
                  <a:rPr lang="en-US" altLang="zh-TW" sz="2400" dirty="0"/>
                  <a:t> RI events</a:t>
                </a:r>
              </a:p>
              <a:p>
                <a:pPr marL="457200" indent="-457200">
                  <a:buAutoNum type="arabicPeriod"/>
                </a:pPr>
                <a:endParaRPr lang="en-US" altLang="zh-TW" sz="2400" dirty="0">
                  <a:solidFill>
                    <a:srgbClr val="FF0000"/>
                  </a:solidFill>
                </a:endParaRPr>
              </a:p>
              <a:p>
                <a:pPr marL="457200" indent="-457200">
                  <a:buAutoNum type="arabicPeriod"/>
                </a:pPr>
                <a:r>
                  <a:rPr lang="en-US" altLang="zh-TW" sz="2400" dirty="0"/>
                  <a:t>The magnitude of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a:rPr lang="en-US" altLang="zh-TW" sz="2400" i="1" dirty="0">
                            <a:solidFill>
                              <a:srgbClr val="FF0000"/>
                            </a:solidFill>
                            <a:latin typeface="Cambria Math" panose="02040503050406030204" pitchFamily="18" charset="0"/>
                          </a:rPr>
                          <m:t>𝑇</m:t>
                        </m:r>
                      </m:e>
                      <m:sub>
                        <m:r>
                          <a:rPr lang="en-US" altLang="zh-TW" sz="2400" i="1" dirty="0">
                            <a:solidFill>
                              <a:srgbClr val="FF0000"/>
                            </a:solidFill>
                            <a:latin typeface="Cambria Math" panose="02040503050406030204" pitchFamily="18" charset="0"/>
                          </a:rPr>
                          <m:t>𝐼𝑅</m:t>
                        </m:r>
                      </m:sub>
                    </m:sSub>
                  </m:oMath>
                </a14:m>
                <a:r>
                  <a:rPr lang="en-US" altLang="zh-TW" sz="2400" dirty="0">
                    <a:solidFill>
                      <a:srgbClr val="FF0000"/>
                    </a:solidFill>
                  </a:rPr>
                  <a:t> decrease is larger than that for the moderate-shear RI events</a:t>
                </a:r>
                <a:r>
                  <a:rPr lang="en-US" altLang="zh-TW" sz="2400" dirty="0"/>
                  <a:t>, consistent with the stronger changes in radial flow.</a:t>
                </a:r>
                <a:endParaRPr lang="en-US" altLang="zh-TW" sz="2400" dirty="0">
                  <a:solidFill>
                    <a:srgbClr val="FF0000"/>
                  </a:solidFill>
                </a:endParaRPr>
              </a:p>
            </p:txBody>
          </p:sp>
        </mc:Choice>
        <mc:Fallback xmlns="">
          <p:sp>
            <p:nvSpPr>
              <p:cNvPr id="6" name="矩形 5">
                <a:extLst>
                  <a:ext uri="{FF2B5EF4-FFF2-40B4-BE49-F238E27FC236}">
                    <a16:creationId xmlns:a16="http://schemas.microsoft.com/office/drawing/2014/main" id="{8F67E785-BE36-41D0-A737-1C9F691528E2}"/>
                  </a:ext>
                </a:extLst>
              </p:cNvPr>
              <p:cNvSpPr>
                <a:spLocks noRot="1" noChangeAspect="1" noMove="1" noResize="1" noEditPoints="1" noAdjustHandles="1" noChangeArrowheads="1" noChangeShapeType="1" noTextEdit="1"/>
              </p:cNvSpPr>
              <p:nvPr/>
            </p:nvSpPr>
            <p:spPr>
              <a:xfrm>
                <a:off x="1584959" y="4670370"/>
                <a:ext cx="9445593" cy="1938992"/>
              </a:xfrm>
              <a:prstGeom prst="rect">
                <a:avLst/>
              </a:prstGeom>
              <a:blipFill>
                <a:blip r:embed="rId4"/>
                <a:stretch>
                  <a:fillRect l="-1033" t="-2830" b="-6289"/>
                </a:stretch>
              </a:blipFill>
            </p:spPr>
            <p:txBody>
              <a:bodyPr/>
              <a:lstStyle/>
              <a:p>
                <a:r>
                  <a:rPr lang="zh-TW" altLang="en-US">
                    <a:noFill/>
                  </a:rPr>
                  <a:t> </a:t>
                </a:r>
              </a:p>
            </p:txBody>
          </p:sp>
        </mc:Fallback>
      </mc:AlternateContent>
      <p:sp>
        <p:nvSpPr>
          <p:cNvPr id="8" name="矩形 7">
            <a:extLst>
              <a:ext uri="{FF2B5EF4-FFF2-40B4-BE49-F238E27FC236}">
                <a16:creationId xmlns:a16="http://schemas.microsoft.com/office/drawing/2014/main" id="{0AE97F00-4F0C-458C-BD4F-E4930814D270}"/>
              </a:ext>
            </a:extLst>
          </p:cNvPr>
          <p:cNvSpPr/>
          <p:nvPr/>
        </p:nvSpPr>
        <p:spPr>
          <a:xfrm>
            <a:off x="292460" y="67840"/>
            <a:ext cx="3730573"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Strong</a:t>
            </a:r>
            <a:r>
              <a:rPr lang="en-US" altLang="zh-TW" sz="5400" b="0" cap="none" spc="0" dirty="0">
                <a:ln w="0"/>
                <a:solidFill>
                  <a:schemeClr val="tx1"/>
                </a:solidFill>
                <a:effectLst>
                  <a:outerShdw blurRad="38100" dist="19050" dir="2700000" algn="tl" rotWithShape="0">
                    <a:schemeClr val="dk1">
                      <a:alpha val="40000"/>
                    </a:schemeClr>
                  </a:outerShdw>
                </a:effectLst>
              </a:rPr>
              <a:t>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8225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047F899-3F16-41EE-8DC8-E51508006F0D}"/>
              </a:ext>
            </a:extLst>
          </p:cNvPr>
          <p:cNvSpPr/>
          <p:nvPr/>
        </p:nvSpPr>
        <p:spPr>
          <a:xfrm>
            <a:off x="0" y="0"/>
            <a:ext cx="12192000" cy="6858000"/>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矩形 4">
            <a:extLst>
              <a:ext uri="{FF2B5EF4-FFF2-40B4-BE49-F238E27FC236}">
                <a16:creationId xmlns:a16="http://schemas.microsoft.com/office/drawing/2014/main" id="{131ECD03-F499-44E0-A315-602DBFA6A0CB}"/>
              </a:ext>
            </a:extLst>
          </p:cNvPr>
          <p:cNvSpPr/>
          <p:nvPr/>
        </p:nvSpPr>
        <p:spPr>
          <a:xfrm>
            <a:off x="281336" y="97728"/>
            <a:ext cx="3475888"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Weak</a:t>
            </a:r>
            <a:r>
              <a:rPr lang="en-US" altLang="zh-TW" sz="5400" b="0" cap="none" spc="0" dirty="0">
                <a:ln w="0"/>
                <a:solidFill>
                  <a:schemeClr val="tx1"/>
                </a:solidFill>
                <a:effectLst>
                  <a:outerShdw blurRad="38100" dist="19050" dir="2700000" algn="tl" rotWithShape="0">
                    <a:schemeClr val="dk1">
                      <a:alpha val="40000"/>
                    </a:schemeClr>
                  </a:outerShdw>
                </a:effectLst>
              </a:rPr>
              <a:t>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6" name="圖片 5">
            <a:extLst>
              <a:ext uri="{FF2B5EF4-FFF2-40B4-BE49-F238E27FC236}">
                <a16:creationId xmlns:a16="http://schemas.microsoft.com/office/drawing/2014/main" id="{0575E61A-65E1-4281-853C-D8071893DEF4}"/>
              </a:ext>
            </a:extLst>
          </p:cNvPr>
          <p:cNvPicPr>
            <a:picLocks noChangeAspect="1"/>
          </p:cNvPicPr>
          <p:nvPr/>
        </p:nvPicPr>
        <p:blipFill>
          <a:blip r:embed="rId3"/>
          <a:stretch>
            <a:fillRect/>
          </a:stretch>
        </p:blipFill>
        <p:spPr>
          <a:xfrm>
            <a:off x="2019280" y="916655"/>
            <a:ext cx="8822722" cy="3679200"/>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C179166D-C8AF-4B79-9EBD-70410BF5486D}"/>
                  </a:ext>
                </a:extLst>
              </p:cNvPr>
              <p:cNvSpPr/>
              <p:nvPr/>
            </p:nvSpPr>
            <p:spPr>
              <a:xfrm>
                <a:off x="824564" y="4565854"/>
                <a:ext cx="11024136" cy="2308324"/>
              </a:xfrm>
              <a:prstGeom prst="rect">
                <a:avLst/>
              </a:prstGeom>
            </p:spPr>
            <p:txBody>
              <a:bodyPr wrap="square">
                <a:spAutoFit/>
              </a:bodyPr>
              <a:lstStyle/>
              <a:p>
                <a:pPr marL="457200" indent="-457200">
                  <a:buAutoNum type="arabicPeriod"/>
                </a:pP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m:rPr>
                            <m:sty m:val="p"/>
                          </m:rPr>
                          <a:rPr lang="en-US" altLang="zh-TW" sz="2400" b="0" i="0" dirty="0">
                            <a:solidFill>
                              <a:srgbClr val="FF0000"/>
                            </a:solidFill>
                            <a:latin typeface="Cambria Math" panose="02040503050406030204" pitchFamily="18" charset="0"/>
                          </a:rPr>
                          <m:t>T</m:t>
                        </m:r>
                      </m:e>
                      <m:sub>
                        <m:r>
                          <m:rPr>
                            <m:sty m:val="p"/>
                          </m:rPr>
                          <a:rPr lang="en-US" altLang="zh-TW" sz="2400" b="0" i="0" dirty="0">
                            <a:solidFill>
                              <a:srgbClr val="FF0000"/>
                            </a:solidFill>
                            <a:latin typeface="Cambria Math" panose="02040503050406030204" pitchFamily="18" charset="0"/>
                          </a:rPr>
                          <m:t>IR</m:t>
                        </m:r>
                      </m:sub>
                    </m:sSub>
                  </m:oMath>
                </a14:m>
                <a:r>
                  <a:rPr lang="en-US" altLang="zh-TW" sz="2400" dirty="0">
                    <a:solidFill>
                      <a:srgbClr val="FF0000"/>
                    </a:solidFill>
                  </a:rPr>
                  <a:t> decrease for the weak-shear RI events is weaker </a:t>
                </a:r>
                <a:r>
                  <a:rPr lang="en-US" altLang="zh-TW" sz="2400" dirty="0"/>
                  <a:t>than those for the strong-shear and moderate-shear RI events</a:t>
                </a:r>
              </a:p>
              <a:p>
                <a:pPr marL="457200" indent="-457200">
                  <a:buAutoNum type="arabicPeriod"/>
                </a:pPr>
                <a:endParaRPr lang="en-US" altLang="zh-TW" sz="2400" dirty="0">
                  <a:solidFill>
                    <a:srgbClr val="FF0000"/>
                  </a:solidFill>
                </a:endParaRPr>
              </a:p>
              <a:p>
                <a:pPr marL="457200" indent="-457200">
                  <a:buAutoNum type="arabicPeriod"/>
                </a:pPr>
                <a:r>
                  <a:rPr lang="en-US" altLang="zh-TW" sz="2400" dirty="0"/>
                  <a:t>Since the </a:t>
                </a:r>
                <a:r>
                  <a:rPr lang="en-US" altLang="zh-TW" sz="2400" dirty="0">
                    <a:solidFill>
                      <a:srgbClr val="FF0000"/>
                    </a:solidFill>
                  </a:rPr>
                  <a:t>convective structure of the weak-shear RI events is already relatively symmetric at t = -24 h </a:t>
                </a:r>
                <a:r>
                  <a:rPr lang="en-US" altLang="zh-TW" sz="2400" dirty="0"/>
                  <a:t>,the change in the convective structure prior to RI onset is less evident than those observed in the moderate-shear and strong-shear RI events.</a:t>
                </a:r>
                <a:endParaRPr lang="en-US" altLang="zh-TW" sz="2400" dirty="0">
                  <a:solidFill>
                    <a:srgbClr val="FF0000"/>
                  </a:solidFill>
                </a:endParaRPr>
              </a:p>
            </p:txBody>
          </p:sp>
        </mc:Choice>
        <mc:Fallback xmlns="">
          <p:sp>
            <p:nvSpPr>
              <p:cNvPr id="7" name="矩形 6">
                <a:extLst>
                  <a:ext uri="{FF2B5EF4-FFF2-40B4-BE49-F238E27FC236}">
                    <a16:creationId xmlns:a16="http://schemas.microsoft.com/office/drawing/2014/main" id="{C179166D-C8AF-4B79-9EBD-70410BF5486D}"/>
                  </a:ext>
                </a:extLst>
              </p:cNvPr>
              <p:cNvSpPr>
                <a:spLocks noRot="1" noChangeAspect="1" noMove="1" noResize="1" noEditPoints="1" noAdjustHandles="1" noChangeArrowheads="1" noChangeShapeType="1" noTextEdit="1"/>
              </p:cNvSpPr>
              <p:nvPr/>
            </p:nvSpPr>
            <p:spPr>
              <a:xfrm>
                <a:off x="824564" y="4565854"/>
                <a:ext cx="11024136" cy="2308324"/>
              </a:xfrm>
              <a:prstGeom prst="rect">
                <a:avLst/>
              </a:prstGeom>
              <a:blipFill>
                <a:blip r:embed="rId4"/>
                <a:stretch>
                  <a:fillRect l="-884" t="-2375" r="-1050" b="-501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0540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DA0ACA-38BA-423B-8497-7F347579217F}"/>
              </a:ext>
            </a:extLst>
          </p:cNvPr>
          <p:cNvSpPr/>
          <p:nvPr/>
        </p:nvSpPr>
        <p:spPr>
          <a:xfrm>
            <a:off x="530289" y="1901385"/>
            <a:ext cx="11054907" cy="3416320"/>
          </a:xfrm>
          <a:prstGeom prst="rect">
            <a:avLst/>
          </a:prstGeom>
          <a:noFill/>
        </p:spPr>
        <p:txBody>
          <a:bodyPr wrap="square" lIns="91440" tIns="45720" rIns="91440" bIns="45720">
            <a:spAutoFit/>
          </a:bodyPr>
          <a:lstStyle/>
          <a:p>
            <a:pPr algn="just"/>
            <a:r>
              <a:rPr lang="en-US" altLang="zh-TW" sz="2400" dirty="0"/>
              <a:t>1. The implication of </a:t>
            </a:r>
            <a:r>
              <a:rPr lang="en-US" altLang="zh-TW" sz="2400" dirty="0">
                <a:solidFill>
                  <a:srgbClr val="FF0000"/>
                </a:solidFill>
              </a:rPr>
              <a:t>outflow structure for tropical cyclone (TC) rapid intensification (RI) </a:t>
            </a:r>
          </a:p>
          <a:p>
            <a:pPr algn="just"/>
            <a:r>
              <a:rPr lang="en-US" altLang="zh-TW" sz="2400" dirty="0"/>
              <a:t>    is investigated via a climatological study using the </a:t>
            </a:r>
            <a:r>
              <a:rPr lang="en-US" altLang="zh-TW" sz="2400" dirty="0">
                <a:solidFill>
                  <a:srgbClr val="00B050"/>
                </a:solidFill>
              </a:rPr>
              <a:t>best track</a:t>
            </a:r>
            <a:r>
              <a:rPr lang="en-US" altLang="zh-TW" sz="2400" dirty="0"/>
              <a:t>, </a:t>
            </a:r>
            <a:r>
              <a:rPr lang="en-US" altLang="zh-TW" sz="2400" dirty="0">
                <a:solidFill>
                  <a:srgbClr val="00B050"/>
                </a:solidFill>
              </a:rPr>
              <a:t>reanalysis</a:t>
            </a:r>
            <a:r>
              <a:rPr lang="en-US" altLang="zh-TW" sz="2400" dirty="0"/>
              <a:t>, and </a:t>
            </a:r>
            <a:r>
              <a:rPr lang="en-US" altLang="zh-TW" sz="2400" dirty="0">
                <a:solidFill>
                  <a:srgbClr val="00B050"/>
                </a:solidFill>
              </a:rPr>
              <a:t>infrared</a:t>
            </a:r>
          </a:p>
          <a:p>
            <a:pPr algn="just"/>
            <a:r>
              <a:rPr lang="en-US" altLang="zh-TW" sz="2400" dirty="0">
                <a:solidFill>
                  <a:srgbClr val="00B050"/>
                </a:solidFill>
              </a:rPr>
              <a:t>    brightness temperature</a:t>
            </a:r>
            <a:r>
              <a:rPr lang="en-US" altLang="zh-TW" sz="2400" dirty="0"/>
              <a:t> data during </a:t>
            </a:r>
            <a:r>
              <a:rPr lang="en-US" altLang="zh-TW" sz="2400" dirty="0">
                <a:solidFill>
                  <a:srgbClr val="00B0F0"/>
                </a:solidFill>
              </a:rPr>
              <a:t>1980–2019</a:t>
            </a:r>
          </a:p>
          <a:p>
            <a:pPr algn="just"/>
            <a:endParaRPr lang="en-US" altLang="zh-TW" sz="2400" b="0" cap="none" spc="0" dirty="0">
              <a:ln w="0"/>
              <a:solidFill>
                <a:srgbClr val="00B0F0"/>
              </a:solidFill>
              <a:effectLst>
                <a:outerShdw blurRad="38100" dist="19050" dir="2700000" algn="tl" rotWithShape="0">
                  <a:schemeClr val="dk1">
                    <a:alpha val="40000"/>
                  </a:schemeClr>
                </a:outerShdw>
              </a:effectLst>
            </a:endParaRPr>
          </a:p>
          <a:p>
            <a:pPr algn="just"/>
            <a:endParaRPr lang="en-US" altLang="zh-TW" sz="2400" b="0" cap="none" spc="0" dirty="0">
              <a:ln w="0"/>
              <a:solidFill>
                <a:srgbClr val="00B0F0"/>
              </a:solidFill>
              <a:effectLst>
                <a:outerShdw blurRad="38100" dist="19050" dir="2700000" algn="tl" rotWithShape="0">
                  <a:schemeClr val="dk1">
                    <a:alpha val="40000"/>
                  </a:schemeClr>
                </a:outerShdw>
              </a:effectLst>
            </a:endParaRPr>
          </a:p>
          <a:p>
            <a:pPr algn="just"/>
            <a:r>
              <a:rPr lang="en-US" altLang="zh-TW" sz="2400" b="0" cap="none" spc="0" dirty="0">
                <a:ln w="0"/>
                <a:effectLst>
                  <a:outerShdw blurRad="38100" dist="19050" dir="2700000" algn="tl" rotWithShape="0">
                    <a:schemeClr val="dk1">
                      <a:alpha val="40000"/>
                    </a:schemeClr>
                  </a:outerShdw>
                </a:effectLst>
              </a:rPr>
              <a:t>2.</a:t>
            </a:r>
            <a:r>
              <a:rPr lang="en-US" altLang="zh-TW" sz="2400" dirty="0"/>
              <a:t> </a:t>
            </a:r>
            <a:r>
              <a:rPr lang="en-US" altLang="zh-TW" sz="2400" dirty="0">
                <a:solidFill>
                  <a:srgbClr val="FF0000"/>
                </a:solidFill>
              </a:rPr>
              <a:t>Composite analyses </a:t>
            </a:r>
            <a:r>
              <a:rPr lang="en-US" altLang="zh-TW" sz="2400" dirty="0"/>
              <a:t>are performed in a shear-relative framework for the RI events </a:t>
            </a:r>
            <a:r>
              <a:rPr lang="en-US" altLang="zh-TW" sz="2400" dirty="0">
                <a:solidFill>
                  <a:srgbClr val="FF0000"/>
                </a:solidFill>
              </a:rPr>
              <a:t>under different strengths of environmental shear</a:t>
            </a:r>
            <a:r>
              <a:rPr lang="en-US" altLang="zh-TW" sz="2400" dirty="0"/>
              <a:t>.</a:t>
            </a:r>
          </a:p>
          <a:p>
            <a:pPr algn="just"/>
            <a:endParaRPr lang="en-US" altLang="zh-TW" sz="2400" b="0" cap="none" spc="0" dirty="0">
              <a:ln w="0"/>
              <a:effectLst>
                <a:outerShdw blurRad="38100" dist="19050" dir="2700000" algn="tl" rotWithShape="0">
                  <a:schemeClr val="dk1">
                    <a:alpha val="40000"/>
                  </a:schemeClr>
                </a:outerShdw>
              </a:effectLst>
            </a:endParaRPr>
          </a:p>
          <a:p>
            <a:pPr algn="just"/>
            <a:endParaRPr lang="zh-TW" altLang="en-US" sz="2400" b="0" cap="none" spc="0" dirty="0">
              <a:ln w="0"/>
              <a:effectLst>
                <a:outerShdw blurRad="38100" dist="19050" dir="2700000" algn="tl" rotWithShape="0">
                  <a:schemeClr val="dk1">
                    <a:alpha val="40000"/>
                  </a:schemeClr>
                </a:outerShdw>
              </a:effectLst>
            </a:endParaRPr>
          </a:p>
        </p:txBody>
      </p:sp>
      <p:sp>
        <p:nvSpPr>
          <p:cNvPr id="5" name="標題 1">
            <a:extLst>
              <a:ext uri="{FF2B5EF4-FFF2-40B4-BE49-F238E27FC236}">
                <a16:creationId xmlns:a16="http://schemas.microsoft.com/office/drawing/2014/main" id="{7AA08E9E-DC32-48F6-82B7-D869202784EF}"/>
              </a:ext>
            </a:extLst>
          </p:cNvPr>
          <p:cNvSpPr>
            <a:spLocks noGrp="1"/>
          </p:cNvSpPr>
          <p:nvPr>
            <p:ph type="title"/>
          </p:nvPr>
        </p:nvSpPr>
        <p:spPr>
          <a:xfrm>
            <a:off x="530289" y="222040"/>
            <a:ext cx="10515600" cy="1325563"/>
          </a:xfrm>
        </p:spPr>
        <p:txBody>
          <a:bodyPr/>
          <a:lstStyle/>
          <a:p>
            <a:r>
              <a:rPr lang="en-US" altLang="zh-TW" dirty="0"/>
              <a:t>Abstract</a:t>
            </a:r>
            <a:endParaRPr lang="zh-TW" altLang="en-US" dirty="0"/>
          </a:p>
        </p:txBody>
      </p:sp>
    </p:spTree>
    <p:extLst>
      <p:ext uri="{BB962C8B-B14F-4D97-AF65-F5344CB8AC3E}">
        <p14:creationId xmlns:p14="http://schemas.microsoft.com/office/powerpoint/2010/main" val="3389390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1889271" y="2419042"/>
            <a:ext cx="8413457" cy="1754326"/>
          </a:xfrm>
          <a:prstGeom prst="rect">
            <a:avLst/>
          </a:prstGeom>
          <a:noFill/>
          <a:ln>
            <a:noFill/>
          </a:ln>
        </p:spPr>
        <p:txBody>
          <a:bodyPr wrap="none" lIns="91440" tIns="45720" rIns="91440" bIns="45720">
            <a:spAutoFit/>
          </a:bodyPr>
          <a:lstStyle/>
          <a:p>
            <a:pPr lvl="0" algn="ctr"/>
            <a:r>
              <a:rPr lang="en-US" altLang="zh-TW" sz="5400" dirty="0">
                <a:solidFill>
                  <a:srgbClr val="FF0000"/>
                </a:solidFill>
              </a:rPr>
              <a:t>Comparison among different </a:t>
            </a:r>
          </a:p>
          <a:p>
            <a:pPr lvl="0" algn="ctr"/>
            <a:r>
              <a:rPr lang="en-US" altLang="zh-TW" sz="5400" dirty="0">
                <a:solidFill>
                  <a:srgbClr val="FF0000"/>
                </a:solidFill>
              </a:rPr>
              <a:t>intensity change cases</a:t>
            </a:r>
            <a:endParaRPr lang="zh-TW" altLang="en-US" sz="5400" dirty="0">
              <a:solidFill>
                <a:srgbClr val="FF0000"/>
              </a:solidFill>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376705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0CC6DF-C75C-4189-913E-77D6D1827EC1}"/>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D36ACB9E-29D6-479B-9313-196AEC65C1E4}"/>
              </a:ext>
            </a:extLst>
          </p:cNvPr>
          <p:cNvPicPr>
            <a:picLocks noChangeAspect="1"/>
          </p:cNvPicPr>
          <p:nvPr/>
        </p:nvPicPr>
        <p:blipFill>
          <a:blip r:embed="rId3"/>
          <a:stretch>
            <a:fillRect/>
          </a:stretch>
        </p:blipFill>
        <p:spPr>
          <a:xfrm>
            <a:off x="985837" y="267351"/>
            <a:ext cx="10220325" cy="5534025"/>
          </a:xfrm>
          <a:prstGeom prst="rect">
            <a:avLst/>
          </a:prstGeom>
        </p:spPr>
      </p:pic>
      <p:sp>
        <p:nvSpPr>
          <p:cNvPr id="5" name="矩形 4">
            <a:extLst>
              <a:ext uri="{FF2B5EF4-FFF2-40B4-BE49-F238E27FC236}">
                <a16:creationId xmlns:a16="http://schemas.microsoft.com/office/drawing/2014/main" id="{28121B81-BF25-4706-8C82-8DC72594C6D6}"/>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7E923158-B306-42F0-A04C-B2A19CE21D19}"/>
              </a:ext>
            </a:extLst>
          </p:cNvPr>
          <p:cNvSpPr/>
          <p:nvPr/>
        </p:nvSpPr>
        <p:spPr>
          <a:xfrm>
            <a:off x="2160486" y="6002872"/>
            <a:ext cx="9045676" cy="830997"/>
          </a:xfrm>
          <a:prstGeom prst="rect">
            <a:avLst/>
          </a:prstGeom>
          <a:noFill/>
        </p:spPr>
        <p:txBody>
          <a:bodyPr wrap="square" lIns="91440" tIns="45720" rIns="91440" bIns="45720">
            <a:spAutoFit/>
          </a:bodyPr>
          <a:lstStyle/>
          <a:p>
            <a:r>
              <a:rPr lang="en-US" altLang="zh-TW" sz="2400" b="0" cap="none" spc="0" dirty="0">
                <a:ln w="0"/>
                <a:solidFill>
                  <a:schemeClr val="tx1"/>
                </a:solidFill>
                <a:effectLst>
                  <a:outerShdw blurRad="38100" dist="19050" dir="2700000" algn="tl" rotWithShape="0">
                    <a:schemeClr val="dk1">
                      <a:alpha val="40000"/>
                    </a:schemeClr>
                  </a:outerShdw>
                </a:effectLst>
              </a:rPr>
              <a:t>Streamline, Shading: </a:t>
            </a:r>
            <a:r>
              <a:rPr lang="en-US" altLang="zh-TW" sz="2400" dirty="0">
                <a:ln w="0"/>
                <a:effectLst>
                  <a:outerShdw blurRad="38100" dist="19050" dir="2700000" algn="tl" rotWithShape="0">
                    <a:schemeClr val="dk1">
                      <a:alpha val="40000"/>
                    </a:schemeClr>
                  </a:outerShdw>
                </a:effectLst>
              </a:rPr>
              <a:t>200hPa total wind     X : stagnation point</a:t>
            </a:r>
          </a:p>
          <a:p>
            <a:pPr algn="ct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047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7C371B8-802C-4F54-84A8-8B89C68644AF}"/>
              </a:ext>
            </a:extLst>
          </p:cNvPr>
          <p:cNvPicPr>
            <a:picLocks noChangeAspect="1"/>
          </p:cNvPicPr>
          <p:nvPr/>
        </p:nvPicPr>
        <p:blipFill>
          <a:blip r:embed="rId3"/>
          <a:stretch>
            <a:fillRect/>
          </a:stretch>
        </p:blipFill>
        <p:spPr>
          <a:xfrm>
            <a:off x="1559818" y="787338"/>
            <a:ext cx="9263396" cy="2275534"/>
          </a:xfrm>
          <a:prstGeom prst="rect">
            <a:avLst/>
          </a:prstGeom>
        </p:spPr>
      </p:pic>
      <p:sp>
        <p:nvSpPr>
          <p:cNvPr id="6" name="矩形 5">
            <a:extLst>
              <a:ext uri="{FF2B5EF4-FFF2-40B4-BE49-F238E27FC236}">
                <a16:creationId xmlns:a16="http://schemas.microsoft.com/office/drawing/2014/main" id="{98085C55-067E-4953-8339-8EB848D4D055}"/>
              </a:ext>
            </a:extLst>
          </p:cNvPr>
          <p:cNvSpPr/>
          <p:nvPr/>
        </p:nvSpPr>
        <p:spPr>
          <a:xfrm>
            <a:off x="1959160" y="3106108"/>
            <a:ext cx="3122971" cy="707886"/>
          </a:xfrm>
          <a:prstGeom prst="rect">
            <a:avLst/>
          </a:prstGeom>
          <a:solidFill>
            <a:srgbClr val="0070C0"/>
          </a:solidFill>
        </p:spPr>
        <p:txBody>
          <a:bodyPr wrap="none" lIns="91440" tIns="45720" rIns="91440" bIns="45720">
            <a:spAutoFit/>
          </a:bodyPr>
          <a:lstStyle/>
          <a:p>
            <a:pPr algn="ctr"/>
            <a:r>
              <a:rPr lang="en-US" altLang="zh-TW" sz="4000" dirty="0">
                <a:ln w="0"/>
                <a:solidFill>
                  <a:srgbClr val="FFFF00"/>
                </a:solidFill>
                <a:effectLst>
                  <a:outerShdw blurRad="38100" dist="25400" dir="5400000" algn="ctr" rotWithShape="0">
                    <a:srgbClr val="6E747A">
                      <a:alpha val="43000"/>
                    </a:srgbClr>
                  </a:outerShdw>
                </a:effectLst>
              </a:rPr>
              <a:t>Within 200km</a:t>
            </a:r>
            <a:endParaRPr lang="zh-TW" altLang="en-US" sz="4000" b="0" cap="none" spc="0" dirty="0">
              <a:ln w="0"/>
              <a:solidFill>
                <a:srgbClr val="FFFF00"/>
              </a:solidFill>
              <a:effectLst>
                <a:outerShdw blurRad="38100" dist="25400" dir="5400000" algn="ctr" rotWithShape="0">
                  <a:srgbClr val="6E747A">
                    <a:alpha val="43000"/>
                  </a:srgbClr>
                </a:outerShdw>
              </a:effectLst>
            </a:endParaRPr>
          </a:p>
        </p:txBody>
      </p:sp>
      <p:cxnSp>
        <p:nvCxnSpPr>
          <p:cNvPr id="8" name="直線單箭頭接點 7">
            <a:extLst>
              <a:ext uri="{FF2B5EF4-FFF2-40B4-BE49-F238E27FC236}">
                <a16:creationId xmlns:a16="http://schemas.microsoft.com/office/drawing/2014/main" id="{9C7E1FC9-1F13-43CC-887B-29BD27B743E3}"/>
              </a:ext>
            </a:extLst>
          </p:cNvPr>
          <p:cNvCxnSpPr>
            <a:cxnSpLocks/>
          </p:cNvCxnSpPr>
          <p:nvPr/>
        </p:nvCxnSpPr>
        <p:spPr>
          <a:xfrm flipH="1">
            <a:off x="9018872" y="2069432"/>
            <a:ext cx="1130116" cy="981580"/>
          </a:xfrm>
          <a:prstGeom prst="straightConnector1">
            <a:avLst/>
          </a:prstGeom>
          <a:ln w="38100">
            <a:solidFill>
              <a:srgbClr val="66FF99"/>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9EA45E95-7D7C-4C63-BD8B-C6020A19EC87}"/>
              </a:ext>
            </a:extLst>
          </p:cNvPr>
          <p:cNvSpPr/>
          <p:nvPr/>
        </p:nvSpPr>
        <p:spPr>
          <a:xfrm>
            <a:off x="6964973" y="3102704"/>
            <a:ext cx="3344185" cy="707886"/>
          </a:xfrm>
          <a:prstGeom prst="rect">
            <a:avLst/>
          </a:prstGeom>
          <a:solidFill>
            <a:srgbClr val="0070C0"/>
          </a:solidFill>
        </p:spPr>
        <p:txBody>
          <a:bodyPr wrap="none" lIns="91440" tIns="45720" rIns="91440" bIns="45720">
            <a:spAutoFit/>
          </a:bodyPr>
          <a:lstStyle/>
          <a:p>
            <a:pPr algn="ctr"/>
            <a:r>
              <a:rPr lang="en-US" altLang="zh-TW" sz="4000" dirty="0">
                <a:ln w="0"/>
                <a:solidFill>
                  <a:srgbClr val="66FF99"/>
                </a:solidFill>
                <a:effectLst>
                  <a:outerShdw blurRad="38100" dist="25400" dir="5400000" algn="ctr" rotWithShape="0">
                    <a:srgbClr val="6E747A">
                      <a:alpha val="43000"/>
                    </a:srgbClr>
                  </a:outerShdw>
                </a:effectLst>
              </a:rPr>
              <a:t>Outside 200km</a:t>
            </a:r>
            <a:endParaRPr lang="zh-TW" altLang="en-US" sz="4000" b="0" cap="none" spc="0" dirty="0">
              <a:ln w="0"/>
              <a:solidFill>
                <a:srgbClr val="66FF99"/>
              </a:solidFill>
              <a:effectLst>
                <a:outerShdw blurRad="38100" dist="25400" dir="5400000" algn="ctr" rotWithShape="0">
                  <a:srgbClr val="6E747A">
                    <a:alpha val="43000"/>
                  </a:srgbClr>
                </a:outerShdw>
              </a:effectLst>
            </a:endParaRPr>
          </a:p>
        </p:txBody>
      </p:sp>
      <p:sp>
        <p:nvSpPr>
          <p:cNvPr id="10" name="矩形 9">
            <a:extLst>
              <a:ext uri="{FF2B5EF4-FFF2-40B4-BE49-F238E27FC236}">
                <a16:creationId xmlns:a16="http://schemas.microsoft.com/office/drawing/2014/main" id="{29B66F67-79E8-4B92-B82C-B0B4820A0B18}"/>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cxnSp>
        <p:nvCxnSpPr>
          <p:cNvPr id="12" name="直線單箭頭接點 11">
            <a:extLst>
              <a:ext uri="{FF2B5EF4-FFF2-40B4-BE49-F238E27FC236}">
                <a16:creationId xmlns:a16="http://schemas.microsoft.com/office/drawing/2014/main" id="{D3894C5F-3006-4222-B457-A3728A96DB89}"/>
              </a:ext>
            </a:extLst>
          </p:cNvPr>
          <p:cNvCxnSpPr>
            <a:cxnSpLocks/>
            <a:endCxn id="14" idx="0"/>
          </p:cNvCxnSpPr>
          <p:nvPr/>
        </p:nvCxnSpPr>
        <p:spPr>
          <a:xfrm>
            <a:off x="3503147" y="3862282"/>
            <a:ext cx="0" cy="538665"/>
          </a:xfrm>
          <a:prstGeom prst="straightConnector1">
            <a:avLst/>
          </a:prstGeom>
          <a:ln w="38100">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14" name="矩形 13">
            <a:extLst>
              <a:ext uri="{FF2B5EF4-FFF2-40B4-BE49-F238E27FC236}">
                <a16:creationId xmlns:a16="http://schemas.microsoft.com/office/drawing/2014/main" id="{0FAAB86B-1DC8-4707-9AFC-EA4D66417AA9}"/>
              </a:ext>
            </a:extLst>
          </p:cNvPr>
          <p:cNvSpPr/>
          <p:nvPr/>
        </p:nvSpPr>
        <p:spPr>
          <a:xfrm>
            <a:off x="1373706" y="4400947"/>
            <a:ext cx="4258882" cy="830997"/>
          </a:xfrm>
          <a:prstGeom prst="rect">
            <a:avLst/>
          </a:prstGeom>
          <a:solidFill>
            <a:srgbClr val="0070C0"/>
          </a:solidFill>
        </p:spPr>
        <p:txBody>
          <a:bodyPr wrap="square">
            <a:spAutoFit/>
          </a:bodyPr>
          <a:lstStyle/>
          <a:p>
            <a:r>
              <a:rPr lang="en-US" altLang="zh-TW" sz="2400" dirty="0">
                <a:solidFill>
                  <a:srgbClr val="FFFF00"/>
                </a:solidFill>
              </a:rPr>
              <a:t>Hinting at a greater influence of </a:t>
            </a:r>
          </a:p>
          <a:p>
            <a:r>
              <a:rPr lang="en-US" altLang="zh-TW" sz="2400" dirty="0">
                <a:solidFill>
                  <a:srgbClr val="FFFF00"/>
                </a:solidFill>
              </a:rPr>
              <a:t>environmental flow on these TCs</a:t>
            </a:r>
            <a:endParaRPr lang="zh-TW" altLang="en-US" sz="2400" dirty="0">
              <a:solidFill>
                <a:srgbClr val="FFFF00"/>
              </a:solidFill>
            </a:endParaRPr>
          </a:p>
        </p:txBody>
      </p:sp>
      <p:cxnSp>
        <p:nvCxnSpPr>
          <p:cNvPr id="19" name="直線單箭頭接點 18">
            <a:extLst>
              <a:ext uri="{FF2B5EF4-FFF2-40B4-BE49-F238E27FC236}">
                <a16:creationId xmlns:a16="http://schemas.microsoft.com/office/drawing/2014/main" id="{0E6C22A7-1312-4086-B500-86D1ED57E909}"/>
              </a:ext>
            </a:extLst>
          </p:cNvPr>
          <p:cNvCxnSpPr>
            <a:cxnSpLocks/>
          </p:cNvCxnSpPr>
          <p:nvPr/>
        </p:nvCxnSpPr>
        <p:spPr>
          <a:xfrm>
            <a:off x="8709054" y="3862282"/>
            <a:ext cx="1" cy="545939"/>
          </a:xfrm>
          <a:prstGeom prst="straightConnector1">
            <a:avLst/>
          </a:prstGeom>
          <a:ln w="38100">
            <a:solidFill>
              <a:srgbClr val="66FF99"/>
            </a:solidFill>
            <a:tailEnd type="triangle"/>
          </a:ln>
        </p:spPr>
        <p:style>
          <a:lnRef idx="1">
            <a:schemeClr val="accent4"/>
          </a:lnRef>
          <a:fillRef idx="0">
            <a:schemeClr val="accent4"/>
          </a:fillRef>
          <a:effectRef idx="0">
            <a:schemeClr val="accent4"/>
          </a:effectRef>
          <a:fontRef idx="minor">
            <a:schemeClr val="tx1"/>
          </a:fontRef>
        </p:style>
      </p:cxnSp>
      <p:sp>
        <p:nvSpPr>
          <p:cNvPr id="20" name="矩形 19">
            <a:extLst>
              <a:ext uri="{FF2B5EF4-FFF2-40B4-BE49-F238E27FC236}">
                <a16:creationId xmlns:a16="http://schemas.microsoft.com/office/drawing/2014/main" id="{259E0B62-A431-4211-A266-251FB22843BE}"/>
              </a:ext>
            </a:extLst>
          </p:cNvPr>
          <p:cNvSpPr/>
          <p:nvPr/>
        </p:nvSpPr>
        <p:spPr>
          <a:xfrm>
            <a:off x="6359811" y="4400946"/>
            <a:ext cx="4432397" cy="1200329"/>
          </a:xfrm>
          <a:prstGeom prst="rect">
            <a:avLst/>
          </a:prstGeom>
          <a:solidFill>
            <a:srgbClr val="0070C0"/>
          </a:solidFill>
        </p:spPr>
        <p:txBody>
          <a:bodyPr wrap="square">
            <a:spAutoFit/>
          </a:bodyPr>
          <a:lstStyle/>
          <a:p>
            <a:pPr algn="ctr"/>
            <a:r>
              <a:rPr lang="en-US" altLang="zh-TW" sz="2400" dirty="0">
                <a:solidFill>
                  <a:srgbClr val="66FF99"/>
                </a:solidFill>
              </a:rPr>
              <a:t>Suggesting the environmental wind is well blocked from the storm inner-core region.</a:t>
            </a:r>
            <a:endParaRPr lang="zh-TW" altLang="en-US" sz="2400" dirty="0">
              <a:solidFill>
                <a:srgbClr val="66FF99"/>
              </a:solidFill>
            </a:endParaRPr>
          </a:p>
        </p:txBody>
      </p:sp>
      <p:sp>
        <p:nvSpPr>
          <p:cNvPr id="22" name="矩形 21">
            <a:extLst>
              <a:ext uri="{FF2B5EF4-FFF2-40B4-BE49-F238E27FC236}">
                <a16:creationId xmlns:a16="http://schemas.microsoft.com/office/drawing/2014/main" id="{08A2CFC6-BFBA-4C4A-8E15-9763287E9578}"/>
              </a:ext>
            </a:extLst>
          </p:cNvPr>
          <p:cNvSpPr/>
          <p:nvPr/>
        </p:nvSpPr>
        <p:spPr>
          <a:xfrm>
            <a:off x="1373706" y="5755274"/>
            <a:ext cx="9449508" cy="954107"/>
          </a:xfrm>
          <a:prstGeom prst="rect">
            <a:avLst/>
          </a:prstGeom>
        </p:spPr>
        <p:txBody>
          <a:bodyPr wrap="square">
            <a:spAutoFit/>
          </a:bodyPr>
          <a:lstStyle/>
          <a:p>
            <a:r>
              <a:rPr lang="en-US" altLang="zh-TW" sz="2800" dirty="0"/>
              <a:t>Implying that the </a:t>
            </a:r>
            <a:r>
              <a:rPr lang="en-US" altLang="zh-TW" sz="2800" dirty="0">
                <a:solidFill>
                  <a:srgbClr val="FF0000"/>
                </a:solidFill>
              </a:rPr>
              <a:t>faster intensifying storms </a:t>
            </a:r>
            <a:r>
              <a:rPr lang="en-US" altLang="zh-TW" sz="2800" dirty="0"/>
              <a:t>are </a:t>
            </a:r>
            <a:r>
              <a:rPr lang="en-US" altLang="zh-TW" sz="2800" dirty="0">
                <a:solidFill>
                  <a:srgbClr val="FF0000"/>
                </a:solidFill>
              </a:rPr>
              <a:t>less susceptible to the influence of upper-level environmental flow</a:t>
            </a:r>
            <a:r>
              <a:rPr lang="en-US" altLang="zh-TW" sz="2800" dirty="0"/>
              <a:t>.</a:t>
            </a:r>
            <a:endParaRPr lang="zh-TW" altLang="en-US" sz="2800" dirty="0"/>
          </a:p>
        </p:txBody>
      </p:sp>
      <p:sp>
        <p:nvSpPr>
          <p:cNvPr id="27" name="矩形 26">
            <a:extLst>
              <a:ext uri="{FF2B5EF4-FFF2-40B4-BE49-F238E27FC236}">
                <a16:creationId xmlns:a16="http://schemas.microsoft.com/office/drawing/2014/main" id="{C92CC1A7-6401-4F21-BCE4-5464010D3E4F}"/>
              </a:ext>
            </a:extLst>
          </p:cNvPr>
          <p:cNvSpPr/>
          <p:nvPr/>
        </p:nvSpPr>
        <p:spPr>
          <a:xfrm>
            <a:off x="212143" y="8989"/>
            <a:ext cx="4683526" cy="923330"/>
          </a:xfrm>
          <a:prstGeom prst="rect">
            <a:avLst/>
          </a:prstGeom>
          <a:noFill/>
        </p:spPr>
        <p:txBody>
          <a:bodyPr wrap="none" lIns="91440" tIns="45720" rIns="91440" bIns="45720">
            <a:spAutoFit/>
          </a:bodyPr>
          <a:lstStyle/>
          <a:p>
            <a:pPr algn="ctr"/>
            <a:r>
              <a:rPr lang="en-US" altLang="zh-TW" sz="5400" b="0" cap="none" spc="0" dirty="0">
                <a:ln w="0"/>
                <a:solidFill>
                  <a:schemeClr val="tx1"/>
                </a:solidFill>
                <a:effectLst>
                  <a:outerShdw blurRad="38100" dist="19050" dir="2700000" algn="tl" rotWithShape="0">
                    <a:schemeClr val="dk1">
                      <a:alpha val="40000"/>
                    </a:schemeClr>
                  </a:outerShdw>
                </a:effectLst>
              </a:rPr>
              <a:t>Moderate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17904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52C25B4-2B16-4AAB-88DF-90F634BBA935}"/>
              </a:ext>
            </a:extLst>
          </p:cNvPr>
          <p:cNvPicPr>
            <a:picLocks noChangeAspect="1"/>
          </p:cNvPicPr>
          <p:nvPr/>
        </p:nvPicPr>
        <p:blipFill>
          <a:blip r:embed="rId3"/>
          <a:stretch>
            <a:fillRect/>
          </a:stretch>
        </p:blipFill>
        <p:spPr>
          <a:xfrm>
            <a:off x="993007" y="1499799"/>
            <a:ext cx="10515600" cy="2716913"/>
          </a:xfrm>
          <a:prstGeom prst="rect">
            <a:avLst/>
          </a:prstGeom>
        </p:spPr>
      </p:pic>
      <p:sp>
        <p:nvSpPr>
          <p:cNvPr id="5" name="矩形 4">
            <a:extLst>
              <a:ext uri="{FF2B5EF4-FFF2-40B4-BE49-F238E27FC236}">
                <a16:creationId xmlns:a16="http://schemas.microsoft.com/office/drawing/2014/main" id="{0045E868-DA47-42C3-9E3D-257257B34F84}"/>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E10A93DE-7A81-4FFA-8359-0C2CC687994F}"/>
              </a:ext>
            </a:extLst>
          </p:cNvPr>
          <p:cNvSpPr/>
          <p:nvPr/>
        </p:nvSpPr>
        <p:spPr>
          <a:xfrm>
            <a:off x="1526053" y="4324447"/>
            <a:ext cx="9449508" cy="1384995"/>
          </a:xfrm>
          <a:prstGeom prst="rect">
            <a:avLst/>
          </a:prstGeom>
        </p:spPr>
        <p:txBody>
          <a:bodyPr wrap="square">
            <a:spAutoFit/>
          </a:bodyPr>
          <a:lstStyle/>
          <a:p>
            <a:r>
              <a:rPr lang="en-US" altLang="zh-TW" sz="2800" dirty="0"/>
              <a:t>The upper-level </a:t>
            </a:r>
            <a:r>
              <a:rPr lang="en-US" altLang="zh-TW" sz="2800" dirty="0">
                <a:solidFill>
                  <a:srgbClr val="FF0000"/>
                </a:solidFill>
              </a:rPr>
              <a:t>environmental wind intrudes in to the TC center </a:t>
            </a:r>
            <a:r>
              <a:rPr lang="en-US" altLang="zh-TW" sz="2800" dirty="0"/>
              <a:t>in all three categories of non-RI cases, with no clear interface between the TC and the environmental flow.</a:t>
            </a:r>
            <a:endParaRPr lang="zh-TW" altLang="en-US" sz="2800" dirty="0"/>
          </a:p>
        </p:txBody>
      </p:sp>
      <p:sp>
        <p:nvSpPr>
          <p:cNvPr id="7" name="矩形 6">
            <a:extLst>
              <a:ext uri="{FF2B5EF4-FFF2-40B4-BE49-F238E27FC236}">
                <a16:creationId xmlns:a16="http://schemas.microsoft.com/office/drawing/2014/main" id="{4660F614-29B4-42CB-8FE1-5117725E0DB8}"/>
              </a:ext>
            </a:extLst>
          </p:cNvPr>
          <p:cNvSpPr/>
          <p:nvPr/>
        </p:nvSpPr>
        <p:spPr>
          <a:xfrm>
            <a:off x="292460" y="67840"/>
            <a:ext cx="3730573"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Strong</a:t>
            </a:r>
            <a:r>
              <a:rPr lang="en-US" altLang="zh-TW" sz="5400" b="0" cap="none" spc="0" dirty="0">
                <a:ln w="0"/>
                <a:solidFill>
                  <a:schemeClr val="tx1"/>
                </a:solidFill>
                <a:effectLst>
                  <a:outerShdw blurRad="38100" dist="19050" dir="2700000" algn="tl" rotWithShape="0">
                    <a:schemeClr val="dk1">
                      <a:alpha val="40000"/>
                    </a:schemeClr>
                  </a:outerShdw>
                </a:effectLst>
              </a:rPr>
              <a:t> shear</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20451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66FD8BA-A32F-438E-ADF6-54A0C6812C08}"/>
              </a:ext>
            </a:extLst>
          </p:cNvPr>
          <p:cNvPicPr>
            <a:picLocks noChangeAspect="1"/>
          </p:cNvPicPr>
          <p:nvPr/>
        </p:nvPicPr>
        <p:blipFill>
          <a:blip r:embed="rId3"/>
          <a:stretch>
            <a:fillRect/>
          </a:stretch>
        </p:blipFill>
        <p:spPr>
          <a:xfrm>
            <a:off x="86627" y="759961"/>
            <a:ext cx="6598472" cy="4876740"/>
          </a:xfrm>
          <a:prstGeom prst="rect">
            <a:avLst/>
          </a:prstGeom>
        </p:spPr>
      </p:pic>
      <p:sp>
        <p:nvSpPr>
          <p:cNvPr id="5" name="矩形 4">
            <a:extLst>
              <a:ext uri="{FF2B5EF4-FFF2-40B4-BE49-F238E27FC236}">
                <a16:creationId xmlns:a16="http://schemas.microsoft.com/office/drawing/2014/main" id="{6B85D069-A9E3-479A-A7AC-9729CD2AE21F}"/>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624F3BD9-819A-4C87-81AD-F46A5C6FFF45}"/>
              </a:ext>
            </a:extLst>
          </p:cNvPr>
          <p:cNvSpPr/>
          <p:nvPr/>
        </p:nvSpPr>
        <p:spPr>
          <a:xfrm>
            <a:off x="6614235" y="221381"/>
            <a:ext cx="5722144" cy="6155531"/>
          </a:xfrm>
          <a:prstGeom prst="rect">
            <a:avLst/>
          </a:prstGeom>
          <a:noFill/>
        </p:spPr>
        <p:txBody>
          <a:bodyPr wrap="none" lIns="91440" tIns="45720" rIns="91440" bIns="45720">
            <a:spAutoFit/>
          </a:bodyPr>
          <a:lstStyle/>
          <a:p>
            <a:r>
              <a:rPr lang="en-US" altLang="zh-TW" sz="2400" dirty="0">
                <a:ln w="0"/>
              </a:rPr>
              <a:t>Vectors:</a:t>
            </a:r>
          </a:p>
          <a:p>
            <a:r>
              <a:rPr lang="en-US" altLang="zh-TW" sz="2100" dirty="0"/>
              <a:t>Deviations of the composite 200-hPa winds(m/s)</a:t>
            </a:r>
            <a:endParaRPr lang="en-US" altLang="zh-TW" sz="2100" dirty="0">
              <a:ln w="0"/>
            </a:endParaRPr>
          </a:p>
          <a:p>
            <a:endParaRPr lang="en-US" altLang="zh-TW" sz="2400" dirty="0">
              <a:ln w="0"/>
            </a:endParaRPr>
          </a:p>
          <a:p>
            <a:r>
              <a:rPr lang="en-US" altLang="zh-TW" sz="2400" dirty="0">
                <a:ln w="0"/>
              </a:rPr>
              <a:t>Shadings: </a:t>
            </a:r>
          </a:p>
          <a:p>
            <a:r>
              <a:rPr lang="en-US" altLang="zh-TW" sz="2100" dirty="0">
                <a:ln w="0"/>
              </a:rPr>
              <a:t>Deviation of radial flow at 200 </a:t>
            </a:r>
            <a:r>
              <a:rPr lang="en-US" altLang="zh-TW" sz="2100" dirty="0" err="1">
                <a:ln w="0"/>
              </a:rPr>
              <a:t>hPa</a:t>
            </a:r>
            <a:r>
              <a:rPr lang="en-US" altLang="zh-TW" sz="2100" dirty="0">
                <a:ln w="0"/>
              </a:rPr>
              <a:t>(m/s)</a:t>
            </a:r>
          </a:p>
          <a:p>
            <a:endParaRPr lang="en-US" altLang="zh-TW" sz="2400" dirty="0">
              <a:solidFill>
                <a:schemeClr val="tx1"/>
              </a:solidFill>
            </a:endParaRPr>
          </a:p>
          <a:p>
            <a:r>
              <a:rPr lang="en-US" altLang="zh-TW" sz="2400" dirty="0"/>
              <a:t>The gray circles mark the 200, 400, and </a:t>
            </a:r>
          </a:p>
          <a:p>
            <a:r>
              <a:rPr lang="en-US" altLang="zh-TW" sz="2400" dirty="0"/>
              <a:t>600 km radii, respectively.</a:t>
            </a:r>
          </a:p>
          <a:p>
            <a:endParaRPr lang="en-US" altLang="zh-TW" sz="2000" dirty="0"/>
          </a:p>
          <a:p>
            <a:r>
              <a:rPr lang="en-US" altLang="zh-TW" sz="2400" dirty="0"/>
              <a:t>Green hatching denotes the wind difference</a:t>
            </a:r>
          </a:p>
          <a:p>
            <a:r>
              <a:rPr lang="en-US" altLang="zh-TW" sz="2400" dirty="0"/>
              <a:t>is significant at the 95% confidence level.</a:t>
            </a:r>
          </a:p>
          <a:p>
            <a:endParaRPr lang="en-US" altLang="zh-TW" sz="2400" dirty="0">
              <a:ln w="0"/>
              <a:effectLst>
                <a:outerShdw blurRad="38100" dist="19050" dir="2700000" algn="tl" rotWithShape="0">
                  <a:schemeClr val="dk1">
                    <a:alpha val="40000"/>
                  </a:schemeClr>
                </a:outerShdw>
              </a:effectLst>
            </a:endParaRPr>
          </a:p>
          <a:p>
            <a:r>
              <a:rPr lang="en-US" altLang="zh-TW" sz="2400" dirty="0"/>
              <a:t>The </a:t>
            </a:r>
            <a:r>
              <a:rPr lang="en-US" altLang="zh-TW" sz="2400" dirty="0">
                <a:solidFill>
                  <a:srgbClr val="FF0000"/>
                </a:solidFill>
              </a:rPr>
              <a:t>radial flow difference averaged within </a:t>
            </a:r>
          </a:p>
          <a:p>
            <a:r>
              <a:rPr lang="en-US" altLang="zh-TW" sz="2400" dirty="0">
                <a:solidFill>
                  <a:srgbClr val="FF0000"/>
                </a:solidFill>
              </a:rPr>
              <a:t>the 200-km radius in the </a:t>
            </a:r>
            <a:r>
              <a:rPr lang="en-US" altLang="zh-TW" sz="2400" dirty="0" err="1">
                <a:solidFill>
                  <a:srgbClr val="FF0000"/>
                </a:solidFill>
              </a:rPr>
              <a:t>upshear</a:t>
            </a:r>
            <a:r>
              <a:rPr lang="en-US" altLang="zh-TW" sz="2400" dirty="0">
                <a:solidFill>
                  <a:srgbClr val="FF0000"/>
                </a:solidFill>
              </a:rPr>
              <a:t> quadrants </a:t>
            </a:r>
          </a:p>
          <a:p>
            <a:r>
              <a:rPr lang="en-US" altLang="zh-TW" sz="2400" dirty="0"/>
              <a:t>is shown in the top-right of each panel</a:t>
            </a:r>
            <a:endParaRPr lang="zh-TW" altLang="en-US" sz="2400" dirty="0">
              <a:ln w="0"/>
              <a:effectLst>
                <a:outerShdw blurRad="38100" dist="19050" dir="2700000" algn="tl" rotWithShape="0">
                  <a:schemeClr val="dk1">
                    <a:alpha val="40000"/>
                  </a:schemeClr>
                </a:outerShdw>
              </a:effectLst>
            </a:endParaRPr>
          </a:p>
          <a:p>
            <a:endParaRPr lang="en-US" altLang="zh-TW" sz="2000" dirty="0"/>
          </a:p>
          <a:p>
            <a:endParaRPr lang="en-US" altLang="zh-TW" sz="2400" dirty="0">
              <a:ln w="0"/>
              <a:effectLst>
                <a:outerShdw blurRad="38100" dist="19050" dir="2700000" algn="tl" rotWithShape="0">
                  <a:schemeClr val="dk1">
                    <a:alpha val="40000"/>
                  </a:schemeClr>
                </a:outerShdw>
              </a:effectLst>
            </a:endParaRPr>
          </a:p>
        </p:txBody>
      </p:sp>
      <p:sp>
        <p:nvSpPr>
          <p:cNvPr id="7" name="橢圓 6">
            <a:extLst>
              <a:ext uri="{FF2B5EF4-FFF2-40B4-BE49-F238E27FC236}">
                <a16:creationId xmlns:a16="http://schemas.microsoft.com/office/drawing/2014/main" id="{06449154-085C-4BEC-BE7B-E85277AA65D4}"/>
              </a:ext>
            </a:extLst>
          </p:cNvPr>
          <p:cNvSpPr/>
          <p:nvPr/>
        </p:nvSpPr>
        <p:spPr>
          <a:xfrm>
            <a:off x="1491916" y="759961"/>
            <a:ext cx="885524" cy="2314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37704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0006516-7454-4448-AE1E-FFDC7118A47F}"/>
              </a:ext>
            </a:extLst>
          </p:cNvPr>
          <p:cNvPicPr>
            <a:picLocks noChangeAspect="1"/>
          </p:cNvPicPr>
          <p:nvPr/>
        </p:nvPicPr>
        <p:blipFill>
          <a:blip r:embed="rId3"/>
          <a:stretch>
            <a:fillRect/>
          </a:stretch>
        </p:blipFill>
        <p:spPr>
          <a:xfrm>
            <a:off x="0" y="148785"/>
            <a:ext cx="5437472" cy="6560429"/>
          </a:xfrm>
          <a:prstGeom prst="rect">
            <a:avLst/>
          </a:prstGeom>
        </p:spPr>
      </p:pic>
      <p:sp>
        <p:nvSpPr>
          <p:cNvPr id="5" name="矩形 4">
            <a:extLst>
              <a:ext uri="{FF2B5EF4-FFF2-40B4-BE49-F238E27FC236}">
                <a16:creationId xmlns:a16="http://schemas.microsoft.com/office/drawing/2014/main" id="{584509A8-E7DF-4613-BEA8-DD19ECF7E608}"/>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矩形 5">
            <a:extLst>
              <a:ext uri="{FF2B5EF4-FFF2-40B4-BE49-F238E27FC236}">
                <a16:creationId xmlns:a16="http://schemas.microsoft.com/office/drawing/2014/main" id="{06D37D57-B05F-4D62-A00C-7974062142B4}"/>
              </a:ext>
            </a:extLst>
          </p:cNvPr>
          <p:cNvSpPr/>
          <p:nvPr/>
        </p:nvSpPr>
        <p:spPr>
          <a:xfrm>
            <a:off x="5350424" y="72091"/>
            <a:ext cx="6945491" cy="6632585"/>
          </a:xfrm>
          <a:prstGeom prst="rect">
            <a:avLst/>
          </a:prstGeom>
          <a:noFill/>
        </p:spPr>
        <p:txBody>
          <a:bodyPr wrap="none" lIns="91440" tIns="45720" rIns="91440" bIns="45720">
            <a:spAutoFit/>
          </a:bodyPr>
          <a:lstStyle/>
          <a:p>
            <a:r>
              <a:rPr lang="en-US" altLang="zh-TW" sz="2300" dirty="0"/>
              <a:t>1. </a:t>
            </a:r>
            <a:r>
              <a:rPr lang="en-US" altLang="zh-TW" sz="2300" dirty="0">
                <a:solidFill>
                  <a:srgbClr val="FF0000"/>
                </a:solidFill>
              </a:rPr>
              <a:t>RI </a:t>
            </a:r>
            <a:r>
              <a:rPr lang="en-US" altLang="zh-TW" sz="2300" dirty="0"/>
              <a:t>cases has the </a:t>
            </a:r>
            <a:r>
              <a:rPr lang="en-US" altLang="zh-TW" sz="2300" dirty="0">
                <a:solidFill>
                  <a:srgbClr val="FF0000"/>
                </a:solidFill>
              </a:rPr>
              <a:t>smallest local VWS </a:t>
            </a:r>
            <a:r>
              <a:rPr lang="en-US" altLang="zh-TW" sz="2300" dirty="0"/>
              <a:t>among </a:t>
            </a:r>
          </a:p>
          <a:p>
            <a:r>
              <a:rPr lang="en-US" altLang="zh-TW" sz="2300" dirty="0"/>
              <a:t>the four groups, consistent with the most prominent</a:t>
            </a:r>
          </a:p>
          <a:p>
            <a:r>
              <a:rPr lang="en-US" altLang="zh-TW" sz="2300" dirty="0">
                <a:solidFill>
                  <a:srgbClr val="FF0000"/>
                </a:solidFill>
              </a:rPr>
              <a:t>outflow blocking in the upper troposphere</a:t>
            </a:r>
          </a:p>
          <a:p>
            <a:endParaRPr lang="en-US" altLang="zh-TW" sz="2300" dirty="0">
              <a:solidFill>
                <a:srgbClr val="FF0000"/>
              </a:solidFill>
            </a:endParaRPr>
          </a:p>
          <a:p>
            <a:r>
              <a:rPr lang="en-US" altLang="zh-TW" sz="2300" dirty="0"/>
              <a:t>2. The </a:t>
            </a:r>
            <a:r>
              <a:rPr lang="en-US" altLang="zh-TW" sz="2300" dirty="0">
                <a:solidFill>
                  <a:srgbClr val="FF0000"/>
                </a:solidFill>
              </a:rPr>
              <a:t>mean environmental VWS of the RI </a:t>
            </a:r>
            <a:r>
              <a:rPr lang="en-US" altLang="zh-TW" sz="2300" dirty="0"/>
              <a:t>cases is </a:t>
            </a:r>
          </a:p>
          <a:p>
            <a:r>
              <a:rPr lang="en-US" altLang="zh-TW" sz="2300" dirty="0"/>
              <a:t>also significantly </a:t>
            </a:r>
            <a:r>
              <a:rPr lang="en-US" altLang="zh-TW" sz="2300" dirty="0">
                <a:solidFill>
                  <a:srgbClr val="FF0000"/>
                </a:solidFill>
              </a:rPr>
              <a:t>smaller</a:t>
            </a:r>
            <a:r>
              <a:rPr lang="en-US" altLang="zh-TW" sz="2300" dirty="0"/>
              <a:t> than those of the non-RI cases</a:t>
            </a:r>
          </a:p>
          <a:p>
            <a:endParaRPr lang="en-US" altLang="zh-TW" sz="2300" dirty="0"/>
          </a:p>
          <a:p>
            <a:r>
              <a:rPr lang="en-US" altLang="zh-TW" sz="2300" dirty="0"/>
              <a:t>3.</a:t>
            </a:r>
            <a:r>
              <a:rPr lang="en-US" altLang="zh-TW" sz="2400" dirty="0"/>
              <a:t> The differences in </a:t>
            </a:r>
            <a:r>
              <a:rPr lang="en-US" altLang="zh-TW" sz="2400" dirty="0">
                <a:solidFill>
                  <a:srgbClr val="FF0000"/>
                </a:solidFill>
              </a:rPr>
              <a:t>environmental VWS are much </a:t>
            </a:r>
          </a:p>
          <a:p>
            <a:r>
              <a:rPr lang="en-US" altLang="zh-TW" sz="2400" dirty="0">
                <a:solidFill>
                  <a:srgbClr val="FF0000"/>
                </a:solidFill>
              </a:rPr>
              <a:t>smaller than the counterparts in local VWS</a:t>
            </a:r>
            <a:r>
              <a:rPr lang="en-US" altLang="zh-TW" sz="2400" dirty="0"/>
              <a:t>, indicating </a:t>
            </a:r>
          </a:p>
          <a:p>
            <a:r>
              <a:rPr lang="en-US" altLang="zh-TW" sz="2400" dirty="0"/>
              <a:t>that the internal process of TC (i.e., stronger </a:t>
            </a:r>
            <a:r>
              <a:rPr lang="en-US" altLang="zh-TW" sz="2400" dirty="0" err="1"/>
              <a:t>upshear</a:t>
            </a:r>
            <a:r>
              <a:rPr lang="en-US" altLang="zh-TW" sz="2400" dirty="0"/>
              <a:t> </a:t>
            </a:r>
          </a:p>
          <a:p>
            <a:r>
              <a:rPr lang="en-US" altLang="zh-TW" sz="2400" dirty="0"/>
              <a:t>outflow) plays a major role in lessening the local VWS </a:t>
            </a:r>
          </a:p>
          <a:p>
            <a:r>
              <a:rPr lang="en-US" altLang="zh-TW" sz="2400" dirty="0"/>
              <a:t>of the RI cases.</a:t>
            </a:r>
          </a:p>
          <a:p>
            <a:endParaRPr lang="en-US" altLang="zh-TW" sz="2400" dirty="0"/>
          </a:p>
          <a:p>
            <a:r>
              <a:rPr lang="en-US" altLang="zh-TW" sz="2400" dirty="0"/>
              <a:t>4. </a:t>
            </a:r>
            <a:r>
              <a:rPr lang="en-US" altLang="zh-TW" sz="2400" dirty="0">
                <a:solidFill>
                  <a:srgbClr val="FF0000"/>
                </a:solidFill>
              </a:rPr>
              <a:t>The differences in local VWS </a:t>
            </a:r>
            <a:r>
              <a:rPr lang="en-US" altLang="zh-TW" sz="2400" dirty="0"/>
              <a:t>between the </a:t>
            </a:r>
            <a:r>
              <a:rPr lang="en-US" altLang="zh-TW" sz="2400" dirty="0">
                <a:solidFill>
                  <a:srgbClr val="FF0000"/>
                </a:solidFill>
              </a:rPr>
              <a:t>SI</a:t>
            </a:r>
            <a:r>
              <a:rPr lang="en-US" altLang="zh-TW" sz="2400" dirty="0"/>
              <a:t> and the</a:t>
            </a:r>
          </a:p>
          <a:p>
            <a:r>
              <a:rPr lang="en-US" altLang="zh-TW" sz="2400" dirty="0">
                <a:solidFill>
                  <a:srgbClr val="FF0000"/>
                </a:solidFill>
              </a:rPr>
              <a:t>other non-RI </a:t>
            </a:r>
            <a:r>
              <a:rPr lang="en-US" altLang="zh-TW" sz="2400" dirty="0"/>
              <a:t>groups are also </a:t>
            </a:r>
            <a:r>
              <a:rPr lang="en-US" altLang="zh-TW" sz="2400" dirty="0">
                <a:solidFill>
                  <a:srgbClr val="FF0000"/>
                </a:solidFill>
              </a:rPr>
              <a:t>statistically significant </a:t>
            </a:r>
          </a:p>
          <a:p>
            <a:r>
              <a:rPr lang="en-US" altLang="zh-TW" sz="2400" dirty="0"/>
              <a:t>at 95% confidence level, whereas the differences in </a:t>
            </a:r>
          </a:p>
          <a:p>
            <a:r>
              <a:rPr lang="en-US" altLang="zh-TW" sz="2400" dirty="0">
                <a:solidFill>
                  <a:srgbClr val="FF0000"/>
                </a:solidFill>
              </a:rPr>
              <a:t>environmental VWS between any two non-RI groups </a:t>
            </a:r>
          </a:p>
          <a:p>
            <a:r>
              <a:rPr lang="en-US" altLang="zh-TW" sz="2400" dirty="0">
                <a:solidFill>
                  <a:srgbClr val="FF0000"/>
                </a:solidFill>
              </a:rPr>
              <a:t>are insignificant</a:t>
            </a:r>
            <a:endParaRPr lang="en-US" altLang="zh-TW" sz="2300" dirty="0">
              <a:solidFill>
                <a:srgbClr val="FF0000"/>
              </a:solidFill>
            </a:endParaRPr>
          </a:p>
        </p:txBody>
      </p:sp>
    </p:spTree>
    <p:extLst>
      <p:ext uri="{BB962C8B-B14F-4D97-AF65-F5344CB8AC3E}">
        <p14:creationId xmlns:p14="http://schemas.microsoft.com/office/powerpoint/2010/main" val="2086139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E91A28A-0AD4-4DBC-842D-169F6CBD8176}"/>
              </a:ext>
            </a:extLst>
          </p:cNvPr>
          <p:cNvPicPr>
            <a:picLocks noChangeAspect="1"/>
          </p:cNvPicPr>
          <p:nvPr/>
        </p:nvPicPr>
        <p:blipFill>
          <a:blip r:embed="rId3"/>
          <a:stretch>
            <a:fillRect/>
          </a:stretch>
        </p:blipFill>
        <p:spPr>
          <a:xfrm>
            <a:off x="0" y="365125"/>
            <a:ext cx="7455870" cy="5939422"/>
          </a:xfrm>
          <a:prstGeom prst="rect">
            <a:avLst/>
          </a:prstGeom>
        </p:spPr>
      </p:pic>
      <p:sp>
        <p:nvSpPr>
          <p:cNvPr id="5" name="矩形 4">
            <a:extLst>
              <a:ext uri="{FF2B5EF4-FFF2-40B4-BE49-F238E27FC236}">
                <a16:creationId xmlns:a16="http://schemas.microsoft.com/office/drawing/2014/main" id="{17E76BCC-B53E-4C48-A7A4-636D4D9B6906}"/>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3" name="矩形 2">
            <a:extLst>
              <a:ext uri="{FF2B5EF4-FFF2-40B4-BE49-F238E27FC236}">
                <a16:creationId xmlns:a16="http://schemas.microsoft.com/office/drawing/2014/main" id="{91EB45D1-AC11-44A2-8B24-601DA3A11C2C}"/>
              </a:ext>
            </a:extLst>
          </p:cNvPr>
          <p:cNvSpPr/>
          <p:nvPr/>
        </p:nvSpPr>
        <p:spPr>
          <a:xfrm>
            <a:off x="7378868" y="757930"/>
            <a:ext cx="6096000" cy="6309420"/>
          </a:xfrm>
          <a:prstGeom prst="rect">
            <a:avLst/>
          </a:prstGeom>
        </p:spPr>
        <p:txBody>
          <a:bodyPr>
            <a:spAutoFit/>
          </a:bodyPr>
          <a:lstStyle/>
          <a:p>
            <a:r>
              <a:rPr lang="en-US" altLang="zh-TW" sz="2200" dirty="0"/>
              <a:t>1. (a)and (d) are the scatterplots of the </a:t>
            </a:r>
          </a:p>
          <a:p>
            <a:r>
              <a:rPr lang="en-US" altLang="zh-TW" sz="2200" dirty="0">
                <a:solidFill>
                  <a:srgbClr val="FF0000"/>
                </a:solidFill>
              </a:rPr>
              <a:t>radial wind averaged within a 200-km </a:t>
            </a:r>
          </a:p>
          <a:p>
            <a:r>
              <a:rPr lang="en-US" altLang="zh-TW" sz="2200" dirty="0">
                <a:solidFill>
                  <a:srgbClr val="FF0000"/>
                </a:solidFill>
              </a:rPr>
              <a:t>radius </a:t>
            </a:r>
            <a:r>
              <a:rPr lang="en-US" altLang="zh-TW" sz="2200" dirty="0"/>
              <a:t>in the </a:t>
            </a:r>
            <a:r>
              <a:rPr lang="en-US" altLang="zh-TW" sz="2200" dirty="0" err="1">
                <a:solidFill>
                  <a:srgbClr val="FF0000"/>
                </a:solidFill>
              </a:rPr>
              <a:t>upshear</a:t>
            </a:r>
            <a:r>
              <a:rPr lang="en-US" altLang="zh-TW" sz="2200" dirty="0">
                <a:solidFill>
                  <a:srgbClr val="FF0000"/>
                </a:solidFill>
              </a:rPr>
              <a:t> flank </a:t>
            </a:r>
            <a:r>
              <a:rPr lang="en-US" altLang="zh-TW" sz="2200" dirty="0"/>
              <a:t>versus the </a:t>
            </a:r>
          </a:p>
          <a:p>
            <a:r>
              <a:rPr lang="en-US" altLang="zh-TW" sz="2200" dirty="0">
                <a:solidFill>
                  <a:srgbClr val="FF0000"/>
                </a:solidFill>
              </a:rPr>
              <a:t>local VWS </a:t>
            </a:r>
            <a:r>
              <a:rPr lang="en-US" altLang="zh-TW" sz="2200" dirty="0"/>
              <a:t>for the moderate-shear and </a:t>
            </a:r>
          </a:p>
          <a:p>
            <a:r>
              <a:rPr lang="en-US" altLang="zh-TW" sz="2200" dirty="0"/>
              <a:t>strong-shear cases, respectively.</a:t>
            </a:r>
          </a:p>
          <a:p>
            <a:endParaRPr lang="en-US" altLang="zh-TW" sz="2200" dirty="0"/>
          </a:p>
          <a:p>
            <a:r>
              <a:rPr lang="en-US" altLang="zh-TW" sz="2200" dirty="0"/>
              <a:t>2. Local VWS shows a decreasing trend </a:t>
            </a:r>
          </a:p>
          <a:p>
            <a:r>
              <a:rPr lang="en-US" altLang="zh-TW" sz="2200" dirty="0"/>
              <a:t>with increasing </a:t>
            </a:r>
            <a:r>
              <a:rPr lang="en-US" altLang="zh-TW" sz="2200" dirty="0" err="1"/>
              <a:t>upshear</a:t>
            </a:r>
            <a:r>
              <a:rPr lang="en-US" altLang="zh-TW" sz="2200" dirty="0"/>
              <a:t> outflow.</a:t>
            </a:r>
          </a:p>
          <a:p>
            <a:endParaRPr lang="en-US" altLang="zh-TW" sz="2200" dirty="0"/>
          </a:p>
          <a:p>
            <a:r>
              <a:rPr lang="en-US" altLang="zh-TW" sz="2200" dirty="0"/>
              <a:t>3.</a:t>
            </a:r>
            <a:r>
              <a:rPr lang="en-US" altLang="zh-TW" sz="2400" dirty="0"/>
              <a:t> </a:t>
            </a:r>
            <a:r>
              <a:rPr lang="en-US" altLang="zh-TW" sz="2200" dirty="0"/>
              <a:t>For both the moderate-shear and the </a:t>
            </a:r>
          </a:p>
          <a:p>
            <a:r>
              <a:rPr lang="en-US" altLang="zh-TW" sz="2200" dirty="0"/>
              <a:t>strong-shear cases, the </a:t>
            </a:r>
            <a:r>
              <a:rPr lang="en-US" altLang="zh-TW" sz="2200" dirty="0">
                <a:solidFill>
                  <a:srgbClr val="FF0000"/>
                </a:solidFill>
              </a:rPr>
              <a:t>environmental </a:t>
            </a:r>
          </a:p>
          <a:p>
            <a:r>
              <a:rPr lang="en-US" altLang="zh-TW" sz="2200" dirty="0">
                <a:solidFill>
                  <a:srgbClr val="FF0000"/>
                </a:solidFill>
              </a:rPr>
              <a:t>shear shows a </a:t>
            </a:r>
            <a:r>
              <a:rPr lang="en-US" altLang="zh-TW" sz="2200" b="1" u="sng" dirty="0">
                <a:solidFill>
                  <a:srgbClr val="00B0F0"/>
                </a:solidFill>
              </a:rPr>
              <a:t>weak correlation </a:t>
            </a:r>
            <a:r>
              <a:rPr lang="en-US" altLang="zh-TW" sz="2200" dirty="0">
                <a:solidFill>
                  <a:srgbClr val="FF0000"/>
                </a:solidFill>
              </a:rPr>
              <a:t>with the </a:t>
            </a:r>
          </a:p>
          <a:p>
            <a:r>
              <a:rPr lang="en-US" altLang="zh-TW" sz="2200" dirty="0">
                <a:solidFill>
                  <a:srgbClr val="FF0000"/>
                </a:solidFill>
              </a:rPr>
              <a:t>24-h future intensity change </a:t>
            </a:r>
            <a:r>
              <a:rPr lang="en-US" altLang="zh-TW" sz="2200" dirty="0"/>
              <a:t>.In contrast, </a:t>
            </a:r>
          </a:p>
          <a:p>
            <a:r>
              <a:rPr lang="en-US" altLang="zh-TW" sz="2200" dirty="0"/>
              <a:t>the </a:t>
            </a:r>
            <a:r>
              <a:rPr lang="en-US" altLang="zh-TW" sz="2200" dirty="0">
                <a:solidFill>
                  <a:srgbClr val="FF0000"/>
                </a:solidFill>
              </a:rPr>
              <a:t>correlation</a:t>
            </a:r>
            <a:r>
              <a:rPr lang="en-US" altLang="zh-TW" sz="2200" dirty="0"/>
              <a:t> coefficients between the </a:t>
            </a:r>
          </a:p>
          <a:p>
            <a:r>
              <a:rPr lang="en-US" altLang="zh-TW" sz="2200" dirty="0">
                <a:solidFill>
                  <a:srgbClr val="FF0000"/>
                </a:solidFill>
              </a:rPr>
              <a:t>local shear and 24-h future intensity </a:t>
            </a:r>
          </a:p>
          <a:p>
            <a:r>
              <a:rPr lang="en-US" altLang="zh-TW" sz="2200" dirty="0"/>
              <a:t>change exhibit a </a:t>
            </a:r>
            <a:r>
              <a:rPr lang="en-US" altLang="zh-TW" sz="2200" b="1" u="sng" dirty="0">
                <a:solidFill>
                  <a:srgbClr val="FFC000"/>
                </a:solidFill>
              </a:rPr>
              <a:t>moderate increase</a:t>
            </a:r>
            <a:r>
              <a:rPr lang="en-US" altLang="zh-TW" sz="2200" dirty="0"/>
              <a:t>.</a:t>
            </a:r>
          </a:p>
          <a:p>
            <a:endParaRPr lang="en-US" altLang="zh-TW" sz="2200" dirty="0"/>
          </a:p>
          <a:p>
            <a:endParaRPr lang="zh-TW" altLang="en-US" sz="2200" dirty="0"/>
          </a:p>
        </p:txBody>
      </p:sp>
    </p:spTree>
    <p:extLst>
      <p:ext uri="{BB962C8B-B14F-4D97-AF65-F5344CB8AC3E}">
        <p14:creationId xmlns:p14="http://schemas.microsoft.com/office/powerpoint/2010/main" val="781203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C1B1316-1871-415C-9BD5-BADC69BFE4E2}"/>
              </a:ext>
            </a:extLst>
          </p:cNvPr>
          <p:cNvPicPr>
            <a:picLocks noChangeAspect="1"/>
          </p:cNvPicPr>
          <p:nvPr/>
        </p:nvPicPr>
        <p:blipFill>
          <a:blip r:embed="rId3"/>
          <a:stretch>
            <a:fillRect/>
          </a:stretch>
        </p:blipFill>
        <p:spPr>
          <a:xfrm>
            <a:off x="0" y="479549"/>
            <a:ext cx="7271702" cy="3926199"/>
          </a:xfrm>
          <a:prstGeom prst="rect">
            <a:avLst/>
          </a:prstGeom>
        </p:spPr>
      </p:pic>
      <p:sp>
        <p:nvSpPr>
          <p:cNvPr id="5" name="矩形 4">
            <a:extLst>
              <a:ext uri="{FF2B5EF4-FFF2-40B4-BE49-F238E27FC236}">
                <a16:creationId xmlns:a16="http://schemas.microsoft.com/office/drawing/2014/main" id="{1DD5932F-C203-40E5-B575-44891070140B}"/>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844F0CD0-D091-42CE-A5D9-DF6EC7F440CC}"/>
                  </a:ext>
                </a:extLst>
              </p:cNvPr>
              <p:cNvSpPr/>
              <p:nvPr/>
            </p:nvSpPr>
            <p:spPr>
              <a:xfrm>
                <a:off x="7271702" y="958091"/>
                <a:ext cx="4913268" cy="2677656"/>
              </a:xfrm>
              <a:prstGeom prst="rect">
                <a:avLst/>
              </a:prstGeom>
              <a:noFill/>
            </p:spPr>
            <p:txBody>
              <a:bodyPr wrap="none" lIns="91440" tIns="45720" rIns="91440" bIns="45720">
                <a:spAutoFit/>
              </a:bodyPr>
              <a:lstStyle/>
              <a:p>
                <a:r>
                  <a:rPr lang="en-US" altLang="zh-TW" sz="2400" dirty="0">
                    <a:ln w="0"/>
                  </a:rPr>
                  <a:t>Shadings: </a:t>
                </a:r>
                <a:r>
                  <a:rPr lang="en-US" altLang="zh-TW" sz="2400" dirty="0"/>
                  <a:t>Composite </a:t>
                </a:r>
                <a14:m>
                  <m:oMath xmlns:m="http://schemas.openxmlformats.org/officeDocument/2006/math">
                    <m:sSub>
                      <m:sSubPr>
                        <m:ctrlPr>
                          <a:rPr lang="nb-NO" altLang="zh-TW" sz="2400" i="1" dirty="0" smtClean="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𝑇</m:t>
                        </m:r>
                      </m:e>
                      <m:sub>
                        <m:r>
                          <a:rPr lang="en-US" altLang="zh-TW" sz="2400" i="1" dirty="0">
                            <a:solidFill>
                              <a:schemeClr val="tx1"/>
                            </a:solidFill>
                            <a:latin typeface="Cambria Math" panose="02040503050406030204" pitchFamily="18" charset="0"/>
                          </a:rPr>
                          <m:t>𝐼𝑅</m:t>
                        </m:r>
                      </m:sub>
                    </m:sSub>
                    <m:d>
                      <m:dPr>
                        <m:ctrlPr>
                          <a:rPr lang="en-US" altLang="zh-TW" sz="2400" i="1" dirty="0">
                            <a:solidFill>
                              <a:schemeClr val="tx1"/>
                            </a:solidFill>
                            <a:latin typeface="Cambria Math" panose="02040503050406030204" pitchFamily="18" charset="0"/>
                          </a:rPr>
                        </m:ctrlPr>
                      </m:dPr>
                      <m:e>
                        <m:r>
                          <a:rPr lang="en-US" altLang="zh-TW" sz="2400" i="1">
                            <a:solidFill>
                              <a:schemeClr val="tx1"/>
                            </a:solidFill>
                            <a:latin typeface="Cambria Math" panose="02040503050406030204" pitchFamily="18" charset="0"/>
                            <a:ea typeface="Cambria Math" panose="02040503050406030204" pitchFamily="18" charset="0"/>
                          </a:rPr>
                          <m:t>℃</m:t>
                        </m:r>
                      </m:e>
                    </m:d>
                  </m:oMath>
                </a14:m>
                <a:r>
                  <a:rPr lang="en-US" altLang="zh-TW" sz="2400" dirty="0">
                    <a:solidFill>
                      <a:schemeClr val="tx1"/>
                    </a:solidFill>
                    <a:ea typeface="Cambria Math" panose="02040503050406030204" pitchFamily="18" charset="0"/>
                  </a:rPr>
                  <a:t> ,&lt; -30</a:t>
                </a:r>
                <a:r>
                  <a:rPr lang="en-US" altLang="zh-TW" sz="2400" dirty="0">
                    <a:ea typeface="Cambria Math" panose="02040503050406030204" pitchFamily="18" charset="0"/>
                  </a:rPr>
                  <a:t> </a:t>
                </a:r>
                <a14:m>
                  <m:oMath xmlns:m="http://schemas.openxmlformats.org/officeDocument/2006/math">
                    <m:r>
                      <a:rPr lang="en-US" altLang="zh-TW" sz="2400" i="1">
                        <a:latin typeface="Cambria Math" panose="02040503050406030204" pitchFamily="18" charset="0"/>
                        <a:ea typeface="Cambria Math" panose="02040503050406030204" pitchFamily="18" charset="0"/>
                      </a:rPr>
                      <m:t>℃</m:t>
                    </m:r>
                  </m:oMath>
                </a14:m>
                <a:endParaRPr lang="en-US" altLang="zh-TW" sz="2400" dirty="0">
                  <a:solidFill>
                    <a:schemeClr val="tx1"/>
                  </a:solidFill>
                  <a:ea typeface="Cambria Math" panose="02040503050406030204" pitchFamily="18" charset="0"/>
                </a:endParaRPr>
              </a:p>
              <a:p>
                <a:endParaRPr lang="en-US" altLang="zh-TW" sz="2400" dirty="0">
                  <a:solidFill>
                    <a:schemeClr val="tx1"/>
                  </a:solidFill>
                </a:endParaRPr>
              </a:p>
              <a:p>
                <a:r>
                  <a:rPr lang="en-US" altLang="zh-TW" sz="2400" dirty="0"/>
                  <a:t>Inner circle : 200 km radii</a:t>
                </a:r>
              </a:p>
              <a:p>
                <a:endParaRPr lang="en-US" altLang="zh-TW" sz="2400" dirty="0"/>
              </a:p>
              <a:p>
                <a:r>
                  <a:rPr lang="en-US" altLang="zh-TW" sz="2400" dirty="0"/>
                  <a:t>Outer circle : 400 km radii</a:t>
                </a:r>
              </a:p>
              <a:p>
                <a:endParaRPr lang="en-US" altLang="zh-TW" sz="2400" dirty="0">
                  <a:ln w="0"/>
                  <a:effectLst>
                    <a:outerShdw blurRad="38100" dist="19050" dir="2700000" algn="tl" rotWithShape="0">
                      <a:schemeClr val="dk1">
                        <a:alpha val="40000"/>
                      </a:schemeClr>
                    </a:outerShdw>
                  </a:effectLst>
                </a:endParaRPr>
              </a:p>
              <a:p>
                <a:endParaRPr lang="en-US" altLang="zh-TW" sz="2400" dirty="0">
                  <a:ln w="0"/>
                  <a:effectLst>
                    <a:outerShdw blurRad="38100" dist="19050" dir="2700000" algn="tl" rotWithShape="0">
                      <a:schemeClr val="dk1">
                        <a:alpha val="40000"/>
                      </a:schemeClr>
                    </a:outerShdw>
                  </a:effectLst>
                </a:endParaRPr>
              </a:p>
            </p:txBody>
          </p:sp>
        </mc:Choice>
        <mc:Fallback xmlns="">
          <p:sp>
            <p:nvSpPr>
              <p:cNvPr id="6" name="矩形 5">
                <a:extLst>
                  <a:ext uri="{FF2B5EF4-FFF2-40B4-BE49-F238E27FC236}">
                    <a16:creationId xmlns:a16="http://schemas.microsoft.com/office/drawing/2014/main" id="{844F0CD0-D091-42CE-A5D9-DF6EC7F440CC}"/>
                  </a:ext>
                </a:extLst>
              </p:cNvPr>
              <p:cNvSpPr>
                <a:spLocks noRot="1" noChangeAspect="1" noMove="1" noResize="1" noEditPoints="1" noAdjustHandles="1" noChangeArrowheads="1" noChangeShapeType="1" noTextEdit="1"/>
              </p:cNvSpPr>
              <p:nvPr/>
            </p:nvSpPr>
            <p:spPr>
              <a:xfrm>
                <a:off x="7271702" y="958091"/>
                <a:ext cx="4913268" cy="2677656"/>
              </a:xfrm>
              <a:prstGeom prst="rect">
                <a:avLst/>
              </a:prstGeom>
              <a:blipFill>
                <a:blip r:embed="rId4"/>
                <a:stretch>
                  <a:fillRect l="-1985" t="-182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ADBD188F-3FC4-46FE-9E87-EFAEEBB30D1D}"/>
                  </a:ext>
                </a:extLst>
              </p:cNvPr>
              <p:cNvSpPr/>
              <p:nvPr/>
            </p:nvSpPr>
            <p:spPr>
              <a:xfrm>
                <a:off x="353819" y="5017152"/>
                <a:ext cx="11484362" cy="1569660"/>
              </a:xfrm>
              <a:prstGeom prst="rect">
                <a:avLst/>
              </a:prstGeom>
              <a:noFill/>
            </p:spPr>
            <p:txBody>
              <a:bodyPr wrap="none" lIns="91440" tIns="45720" rIns="91440" bIns="45720">
                <a:spAutoFit/>
              </a:bodyPr>
              <a:lstStyle/>
              <a:p>
                <a:r>
                  <a:rPr lang="en-US" altLang="zh-TW" sz="2400" dirty="0"/>
                  <a:t>1. </a:t>
                </a:r>
                <a:r>
                  <a:rPr lang="en-US" altLang="zh-TW" sz="2400" dirty="0">
                    <a:solidFill>
                      <a:srgbClr val="FF0000"/>
                    </a:solidFill>
                  </a:rPr>
                  <a:t>RI TCs </a:t>
                </a:r>
                <a:r>
                  <a:rPr lang="en-US" altLang="zh-TW" sz="2400" dirty="0"/>
                  <a:t>have </a:t>
                </a:r>
                <a:r>
                  <a:rPr lang="en-US" altLang="zh-TW" sz="2400" dirty="0">
                    <a:solidFill>
                      <a:srgbClr val="FF0000"/>
                    </a:solidFill>
                  </a:rPr>
                  <a:t>stronger convection </a:t>
                </a:r>
                <a:r>
                  <a:rPr lang="en-US" altLang="zh-TW" sz="2400" dirty="0"/>
                  <a:t>and </a:t>
                </a:r>
                <a:r>
                  <a:rPr lang="en-US" altLang="zh-TW" sz="2400" dirty="0">
                    <a:solidFill>
                      <a:srgbClr val="FF0000"/>
                    </a:solidFill>
                  </a:rPr>
                  <a:t>larger convection coverage in the inner-core region </a:t>
                </a:r>
              </a:p>
              <a:p>
                <a:r>
                  <a:rPr lang="en-US" altLang="zh-TW" sz="2400" dirty="0"/>
                  <a:t>than the non-RI TCs. </a:t>
                </a:r>
              </a:p>
              <a:p>
                <a:endParaRPr lang="en-US" altLang="zh-TW" sz="2400" dirty="0"/>
              </a:p>
              <a:p>
                <a:r>
                  <a:rPr lang="en-US" altLang="zh-TW" sz="2400" dirty="0"/>
                  <a:t>2. The </a:t>
                </a:r>
                <a:r>
                  <a:rPr lang="en-US" altLang="zh-TW" sz="2400" dirty="0">
                    <a:solidFill>
                      <a:srgbClr val="FF0000"/>
                    </a:solidFill>
                  </a:rPr>
                  <a:t>distribution of </a:t>
                </a:r>
                <a14:m>
                  <m:oMath xmlns:m="http://schemas.openxmlformats.org/officeDocument/2006/math">
                    <m:sSub>
                      <m:sSubPr>
                        <m:ctrlPr>
                          <a:rPr lang="nb-NO" altLang="zh-TW" sz="2400" i="1" dirty="0" smtClean="0">
                            <a:solidFill>
                              <a:srgbClr val="FF0000"/>
                            </a:solidFill>
                            <a:latin typeface="Cambria Math" panose="02040503050406030204" pitchFamily="18" charset="0"/>
                          </a:rPr>
                        </m:ctrlPr>
                      </m:sSubPr>
                      <m:e>
                        <m:r>
                          <a:rPr lang="en-US" altLang="zh-TW" sz="2400" i="1" dirty="0">
                            <a:solidFill>
                              <a:srgbClr val="FF0000"/>
                            </a:solidFill>
                            <a:latin typeface="Cambria Math" panose="02040503050406030204" pitchFamily="18" charset="0"/>
                          </a:rPr>
                          <m:t>𝑇</m:t>
                        </m:r>
                      </m:e>
                      <m:sub>
                        <m:r>
                          <a:rPr lang="en-US" altLang="zh-TW" sz="2400" i="1" dirty="0">
                            <a:solidFill>
                              <a:srgbClr val="FF0000"/>
                            </a:solidFill>
                            <a:latin typeface="Cambria Math" panose="02040503050406030204" pitchFamily="18" charset="0"/>
                          </a:rPr>
                          <m:t>𝐼𝑅</m:t>
                        </m:r>
                      </m:sub>
                    </m:sSub>
                  </m:oMath>
                </a14:m>
                <a:r>
                  <a:rPr lang="en-US" altLang="zh-TW" sz="2400" dirty="0">
                    <a:solidFill>
                      <a:srgbClr val="FF0000"/>
                    </a:solidFill>
                  </a:rPr>
                  <a:t> becomes more symmetric as the intensification rate increases</a:t>
                </a:r>
                <a:r>
                  <a:rPr lang="en-US" altLang="zh-TW" sz="2400" dirty="0"/>
                  <a:t>,</a:t>
                </a:r>
                <a:endParaRPr lang="en-US" altLang="zh-TW" sz="2400" dirty="0">
                  <a:ln w="0"/>
                  <a:effectLst>
                    <a:outerShdw blurRad="38100" dist="19050" dir="2700000" algn="tl" rotWithShape="0">
                      <a:schemeClr val="dk1">
                        <a:alpha val="40000"/>
                      </a:schemeClr>
                    </a:outerShdw>
                  </a:effectLst>
                </a:endParaRPr>
              </a:p>
            </p:txBody>
          </p:sp>
        </mc:Choice>
        <mc:Fallback xmlns="">
          <p:sp>
            <p:nvSpPr>
              <p:cNvPr id="7" name="矩形 6">
                <a:extLst>
                  <a:ext uri="{FF2B5EF4-FFF2-40B4-BE49-F238E27FC236}">
                    <a16:creationId xmlns:a16="http://schemas.microsoft.com/office/drawing/2014/main" id="{ADBD188F-3FC4-46FE-9E87-EFAEEBB30D1D}"/>
                  </a:ext>
                </a:extLst>
              </p:cNvPr>
              <p:cNvSpPr>
                <a:spLocks noRot="1" noChangeAspect="1" noMove="1" noResize="1" noEditPoints="1" noAdjustHandles="1" noChangeArrowheads="1" noChangeShapeType="1" noTextEdit="1"/>
              </p:cNvSpPr>
              <p:nvPr/>
            </p:nvSpPr>
            <p:spPr>
              <a:xfrm>
                <a:off x="353819" y="5017152"/>
                <a:ext cx="11484362" cy="1569660"/>
              </a:xfrm>
              <a:prstGeom prst="rect">
                <a:avLst/>
              </a:prstGeom>
              <a:blipFill>
                <a:blip r:embed="rId5"/>
                <a:stretch>
                  <a:fillRect l="-796" t="-3101" b="-7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87693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AFE22AA-E01A-4FFF-9738-8CDD48A25B20}"/>
              </a:ext>
            </a:extLst>
          </p:cNvPr>
          <p:cNvPicPr>
            <a:picLocks noChangeAspect="1"/>
          </p:cNvPicPr>
          <p:nvPr/>
        </p:nvPicPr>
        <p:blipFill>
          <a:blip r:embed="rId3"/>
          <a:stretch>
            <a:fillRect/>
          </a:stretch>
        </p:blipFill>
        <p:spPr>
          <a:xfrm>
            <a:off x="0" y="112019"/>
            <a:ext cx="6972300" cy="4819650"/>
          </a:xfrm>
          <a:prstGeom prst="rect">
            <a:avLst/>
          </a:prstGeom>
        </p:spPr>
      </p:pic>
      <p:sp>
        <p:nvSpPr>
          <p:cNvPr id="4" name="矩形 3">
            <a:extLst>
              <a:ext uri="{FF2B5EF4-FFF2-40B4-BE49-F238E27FC236}">
                <a16:creationId xmlns:a16="http://schemas.microsoft.com/office/drawing/2014/main" id="{D8824E22-0DF1-405B-B473-44C3D63A55AE}"/>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20DF135-52C2-4C2C-9F4A-036A4CF7043D}"/>
                  </a:ext>
                </a:extLst>
              </p:cNvPr>
              <p:cNvSpPr/>
              <p:nvPr/>
            </p:nvSpPr>
            <p:spPr>
              <a:xfrm>
                <a:off x="6867939" y="-171991"/>
                <a:ext cx="5030993" cy="4124206"/>
              </a:xfrm>
              <a:prstGeom prst="rect">
                <a:avLst/>
              </a:prstGeom>
              <a:noFill/>
            </p:spPr>
            <p:txBody>
              <a:bodyPr wrap="none" lIns="91440" tIns="45720" rIns="91440" bIns="45720">
                <a:spAutoFit/>
              </a:bodyPr>
              <a:lstStyle/>
              <a:p>
                <a:endParaRPr lang="en-US" altLang="zh-TW" sz="2300" b="0" cap="none" spc="0" dirty="0">
                  <a:ln w="0"/>
                  <a:solidFill>
                    <a:schemeClr val="tx1"/>
                  </a:solidFill>
                </a:endParaRPr>
              </a:p>
              <a:p>
                <a:r>
                  <a:rPr lang="en-US" altLang="zh-TW" sz="2300" b="0" cap="none" spc="0" dirty="0">
                    <a:ln w="0"/>
                    <a:solidFill>
                      <a:schemeClr val="tx1"/>
                    </a:solidFill>
                  </a:rPr>
                  <a:t>Shadings:</a:t>
                </a:r>
              </a:p>
              <a:p>
                <a:r>
                  <a:rPr lang="en-US" altLang="zh-TW" sz="2400" dirty="0"/>
                  <a:t>Deviations of the composite </a:t>
                </a:r>
                <a14:m>
                  <m:oMath xmlns:m="http://schemas.openxmlformats.org/officeDocument/2006/math">
                    <m:sSub>
                      <m:sSubPr>
                        <m:ctrlPr>
                          <a:rPr lang="nb-NO" altLang="zh-TW" sz="2400" i="1" dirty="0" smtClean="0">
                            <a:solidFill>
                              <a:schemeClr val="tx1"/>
                            </a:solidFill>
                            <a:latin typeface="Cambria Math" panose="02040503050406030204" pitchFamily="18" charset="0"/>
                          </a:rPr>
                        </m:ctrlPr>
                      </m:sSubPr>
                      <m:e>
                        <m:r>
                          <a:rPr lang="en-US" altLang="zh-TW" sz="2400" i="1" dirty="0">
                            <a:solidFill>
                              <a:schemeClr val="tx1"/>
                            </a:solidFill>
                            <a:latin typeface="Cambria Math" panose="02040503050406030204" pitchFamily="18" charset="0"/>
                          </a:rPr>
                          <m:t>𝑇</m:t>
                        </m:r>
                      </m:e>
                      <m:sub>
                        <m:r>
                          <a:rPr lang="en-US" altLang="zh-TW" sz="2400" i="1" dirty="0">
                            <a:solidFill>
                              <a:schemeClr val="tx1"/>
                            </a:solidFill>
                            <a:latin typeface="Cambria Math" panose="02040503050406030204" pitchFamily="18" charset="0"/>
                          </a:rPr>
                          <m:t>𝐼𝑅</m:t>
                        </m:r>
                      </m:sub>
                    </m:sSub>
                    <m:r>
                      <a:rPr lang="en-US" altLang="zh-TW" sz="2400" i="1" dirty="0">
                        <a:solidFill>
                          <a:schemeClr val="tx1"/>
                        </a:solidFill>
                        <a:latin typeface="Cambria Math" panose="02040503050406030204" pitchFamily="18" charset="0"/>
                      </a:rPr>
                      <m:t>(</m:t>
                    </m:r>
                    <m:r>
                      <a:rPr lang="en-US" altLang="zh-TW" sz="2400" i="1">
                        <a:solidFill>
                          <a:schemeClr val="tx1"/>
                        </a:solidFill>
                        <a:latin typeface="Cambria Math" panose="02040503050406030204" pitchFamily="18" charset="0"/>
                        <a:ea typeface="Cambria Math" panose="02040503050406030204" pitchFamily="18" charset="0"/>
                      </a:rPr>
                      <m:t>℃</m:t>
                    </m:r>
                    <m:r>
                      <a:rPr lang="en-US" altLang="zh-TW" sz="2400" i="1" smtClean="0">
                        <a:solidFill>
                          <a:schemeClr val="tx1"/>
                        </a:solidFill>
                        <a:latin typeface="Cambria Math" panose="02040503050406030204" pitchFamily="18" charset="0"/>
                        <a:ea typeface="Cambria Math" panose="02040503050406030204" pitchFamily="18" charset="0"/>
                      </a:rPr>
                      <m:t>)</m:t>
                    </m:r>
                  </m:oMath>
                </a14:m>
                <a:r>
                  <a:rPr lang="en-US" altLang="zh-TW" sz="2400" dirty="0">
                    <a:solidFill>
                      <a:schemeClr val="tx1"/>
                    </a:solidFill>
                  </a:rPr>
                  <a:t> </a:t>
                </a:r>
                <a:endParaRPr lang="en-US" altLang="zh-TW" sz="2400" dirty="0">
                  <a:solidFill>
                    <a:srgbClr val="FF0000"/>
                  </a:solidFill>
                </a:endParaRP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r>
                  <a:rPr lang="en-US" altLang="zh-TW" sz="2400" dirty="0"/>
                  <a:t>The black dots denote the deviation is </a:t>
                </a:r>
              </a:p>
              <a:p>
                <a:r>
                  <a:rPr lang="en-US" altLang="zh-TW" sz="2400" dirty="0"/>
                  <a:t>significant at the 95% confidence level.</a:t>
                </a:r>
              </a:p>
              <a:p>
                <a:endParaRPr lang="en-US" altLang="zh-TW" sz="2400" dirty="0"/>
              </a:p>
              <a:p>
                <a:r>
                  <a:rPr lang="en-US" altLang="zh-TW" sz="2400" dirty="0"/>
                  <a:t>Inner circle : 200 km radii</a:t>
                </a:r>
              </a:p>
              <a:p>
                <a:endParaRPr lang="en-US" altLang="zh-TW" sz="2400" dirty="0"/>
              </a:p>
              <a:p>
                <a:r>
                  <a:rPr lang="en-US" altLang="zh-TW" sz="2400" dirty="0"/>
                  <a:t>Outer circle : 400 km radii</a:t>
                </a:r>
              </a:p>
              <a:p>
                <a:endParaRPr lang="en-US" altLang="zh-TW" sz="2400" dirty="0"/>
              </a:p>
            </p:txBody>
          </p:sp>
        </mc:Choice>
        <mc:Fallback xmlns="">
          <p:sp>
            <p:nvSpPr>
              <p:cNvPr id="6" name="矩形 5">
                <a:extLst>
                  <a:ext uri="{FF2B5EF4-FFF2-40B4-BE49-F238E27FC236}">
                    <a16:creationId xmlns:a16="http://schemas.microsoft.com/office/drawing/2014/main" id="{420DF135-52C2-4C2C-9F4A-036A4CF7043D}"/>
                  </a:ext>
                </a:extLst>
              </p:cNvPr>
              <p:cNvSpPr>
                <a:spLocks noRot="1" noChangeAspect="1" noMove="1" noResize="1" noEditPoints="1" noAdjustHandles="1" noChangeArrowheads="1" noChangeShapeType="1" noTextEdit="1"/>
              </p:cNvSpPr>
              <p:nvPr/>
            </p:nvSpPr>
            <p:spPr>
              <a:xfrm>
                <a:off x="6867939" y="-171991"/>
                <a:ext cx="5030993" cy="4124206"/>
              </a:xfrm>
              <a:prstGeom prst="rect">
                <a:avLst/>
              </a:prstGeom>
              <a:blipFill>
                <a:blip r:embed="rId4"/>
                <a:stretch>
                  <a:fillRect l="-1939" r="-97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D7F625D-F886-461D-8CC4-9C8FB6DCC0E8}"/>
                  </a:ext>
                </a:extLst>
              </p:cNvPr>
              <p:cNvSpPr/>
              <p:nvPr/>
            </p:nvSpPr>
            <p:spPr>
              <a:xfrm>
                <a:off x="353819" y="5176321"/>
                <a:ext cx="11330666" cy="1569660"/>
              </a:xfrm>
              <a:prstGeom prst="rect">
                <a:avLst/>
              </a:prstGeom>
              <a:noFill/>
            </p:spPr>
            <p:txBody>
              <a:bodyPr wrap="none" lIns="91440" tIns="45720" rIns="91440" bIns="45720">
                <a:spAutoFit/>
              </a:bodyPr>
              <a:lstStyle/>
              <a:p>
                <a:pPr marL="457200" indent="-457200">
                  <a:buAutoNum type="arabicPeriod"/>
                </a:pPr>
                <a:r>
                  <a:rPr lang="en-US" altLang="zh-TW" sz="2400" dirty="0"/>
                  <a:t>The most </a:t>
                </a:r>
                <a:r>
                  <a:rPr lang="en-US" altLang="zh-TW" sz="2400" dirty="0">
                    <a:solidFill>
                      <a:srgbClr val="FF0000"/>
                    </a:solidFill>
                  </a:rPr>
                  <a:t>prominent differences </a:t>
                </a:r>
                <a:r>
                  <a:rPr lang="en-US" altLang="zh-TW" sz="2400" dirty="0"/>
                  <a:t>in </a:t>
                </a:r>
                <a14:m>
                  <m:oMath xmlns:m="http://schemas.openxmlformats.org/officeDocument/2006/math">
                    <m:sSub>
                      <m:sSubPr>
                        <m:ctrlPr>
                          <a:rPr lang="nb-NO" altLang="zh-TW" sz="2400" i="1" dirty="0">
                            <a:latin typeface="Cambria Math" panose="02040503050406030204" pitchFamily="18" charset="0"/>
                          </a:rPr>
                        </m:ctrlPr>
                      </m:sSubPr>
                      <m:e>
                        <m:r>
                          <a:rPr lang="en-US" altLang="zh-TW" sz="2400" i="1" dirty="0">
                            <a:latin typeface="Cambria Math" panose="02040503050406030204" pitchFamily="18" charset="0"/>
                          </a:rPr>
                          <m:t>𝑇</m:t>
                        </m:r>
                      </m:e>
                      <m:sub>
                        <m:r>
                          <a:rPr lang="en-US" altLang="zh-TW" sz="2400" i="1" dirty="0">
                            <a:latin typeface="Cambria Math" panose="02040503050406030204" pitchFamily="18" charset="0"/>
                          </a:rPr>
                          <m:t>𝐼𝑅</m:t>
                        </m:r>
                      </m:sub>
                    </m:sSub>
                  </m:oMath>
                </a14:m>
                <a:r>
                  <a:rPr lang="en-US" altLang="zh-TW" sz="2400" dirty="0"/>
                  <a:t> between RI and three non-RI categories are all </a:t>
                </a:r>
              </a:p>
              <a:p>
                <a:r>
                  <a:rPr lang="en-US" altLang="zh-TW" sz="2400" dirty="0"/>
                  <a:t>situated in the </a:t>
                </a:r>
                <a:r>
                  <a:rPr lang="en-US" altLang="zh-TW" sz="2400" dirty="0" err="1">
                    <a:solidFill>
                      <a:srgbClr val="FF0000"/>
                    </a:solidFill>
                  </a:rPr>
                  <a:t>upshear</a:t>
                </a:r>
                <a:r>
                  <a:rPr lang="en-US" altLang="zh-TW" sz="2400" dirty="0">
                    <a:solidFill>
                      <a:srgbClr val="FF0000"/>
                    </a:solidFill>
                  </a:rPr>
                  <a:t> flank within the 200-km radius.</a:t>
                </a:r>
                <a:endParaRPr lang="zh-TW" altLang="en-US" sz="2400" dirty="0">
                  <a:solidFill>
                    <a:srgbClr val="FF0000"/>
                  </a:solidFill>
                </a:endParaRPr>
              </a:p>
              <a:p>
                <a:endParaRPr lang="en-US" altLang="zh-TW" sz="2400" dirty="0"/>
              </a:p>
              <a:p>
                <a:r>
                  <a:rPr lang="en-US" altLang="zh-TW" sz="2400" dirty="0"/>
                  <a:t>2. This further confirms the crucial role of the </a:t>
                </a:r>
                <a:r>
                  <a:rPr lang="en-US" altLang="zh-TW" sz="2400" dirty="0" err="1">
                    <a:solidFill>
                      <a:srgbClr val="FF0000"/>
                    </a:solidFill>
                  </a:rPr>
                  <a:t>upshear</a:t>
                </a:r>
                <a:r>
                  <a:rPr lang="en-US" altLang="zh-TW" sz="2400" dirty="0">
                    <a:solidFill>
                      <a:srgbClr val="FF0000"/>
                    </a:solidFill>
                  </a:rPr>
                  <a:t> convection </a:t>
                </a:r>
                <a:r>
                  <a:rPr lang="en-US" altLang="zh-TW" sz="2400" dirty="0"/>
                  <a:t>in the occurrence of RI.</a:t>
                </a:r>
                <a:endParaRPr lang="en-US" altLang="zh-TW" sz="2400" dirty="0">
                  <a:ln w="0"/>
                  <a:effectLst>
                    <a:outerShdw blurRad="38100" dist="19050" dir="2700000" algn="tl" rotWithShape="0">
                      <a:schemeClr val="dk1">
                        <a:alpha val="40000"/>
                      </a:schemeClr>
                    </a:outerShdw>
                  </a:effectLst>
                </a:endParaRPr>
              </a:p>
            </p:txBody>
          </p:sp>
        </mc:Choice>
        <mc:Fallback xmlns="">
          <p:sp>
            <p:nvSpPr>
              <p:cNvPr id="8" name="矩形 7">
                <a:extLst>
                  <a:ext uri="{FF2B5EF4-FFF2-40B4-BE49-F238E27FC236}">
                    <a16:creationId xmlns:a16="http://schemas.microsoft.com/office/drawing/2014/main" id="{2D7F625D-F886-461D-8CC4-9C8FB6DCC0E8}"/>
                  </a:ext>
                </a:extLst>
              </p:cNvPr>
              <p:cNvSpPr>
                <a:spLocks noRot="1" noChangeAspect="1" noMove="1" noResize="1" noEditPoints="1" noAdjustHandles="1" noChangeArrowheads="1" noChangeShapeType="1" noTextEdit="1"/>
              </p:cNvSpPr>
              <p:nvPr/>
            </p:nvSpPr>
            <p:spPr>
              <a:xfrm>
                <a:off x="353819" y="5176321"/>
                <a:ext cx="11330666" cy="1569660"/>
              </a:xfrm>
              <a:prstGeom prst="rect">
                <a:avLst/>
              </a:prstGeom>
              <a:blipFill>
                <a:blip r:embed="rId5"/>
                <a:stretch>
                  <a:fillRect l="-861" t="-3488" b="-775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44941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1707733" y="2697338"/>
            <a:ext cx="9054851" cy="1323439"/>
          </a:xfrm>
          <a:prstGeom prst="rect">
            <a:avLst/>
          </a:prstGeom>
          <a:noFill/>
          <a:ln>
            <a:noFill/>
          </a:ln>
        </p:spPr>
        <p:txBody>
          <a:bodyPr wrap="none" lIns="91440" tIns="45720" rIns="91440" bIns="45720">
            <a:spAutoFit/>
          </a:bodyPr>
          <a:lstStyle/>
          <a:p>
            <a:pPr lvl="0" algn="ctr"/>
            <a:r>
              <a:rPr lang="en-US" altLang="zh-TW" sz="4000" dirty="0">
                <a:solidFill>
                  <a:srgbClr val="FF0000"/>
                </a:solidFill>
              </a:rPr>
              <a:t>What is the possible causes for the </a:t>
            </a:r>
          </a:p>
          <a:p>
            <a:pPr lvl="0" algn="ctr"/>
            <a:r>
              <a:rPr lang="en-US" altLang="zh-TW" sz="4000" dirty="0">
                <a:solidFill>
                  <a:srgbClr val="FF0000"/>
                </a:solidFill>
              </a:rPr>
              <a:t>different strengths of </a:t>
            </a:r>
            <a:r>
              <a:rPr lang="en-US" altLang="zh-TW" sz="4000" dirty="0" err="1">
                <a:solidFill>
                  <a:srgbClr val="FF0000"/>
                </a:solidFill>
              </a:rPr>
              <a:t>upshear</a:t>
            </a:r>
            <a:r>
              <a:rPr lang="en-US" altLang="zh-TW" sz="4000" dirty="0">
                <a:solidFill>
                  <a:srgbClr val="FF0000"/>
                </a:solidFill>
              </a:rPr>
              <a:t> convection?</a:t>
            </a:r>
            <a:endParaRPr lang="zh-TW" altLang="en-US" sz="4000" dirty="0">
              <a:solidFill>
                <a:srgbClr val="FF0000"/>
              </a:solidFill>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133714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81217D4-AA57-4D89-B442-3C4E1D84ECF6}"/>
              </a:ext>
            </a:extLst>
          </p:cNvPr>
          <p:cNvSpPr/>
          <p:nvPr/>
        </p:nvSpPr>
        <p:spPr>
          <a:xfrm>
            <a:off x="156523" y="106306"/>
            <a:ext cx="11054907" cy="1200329"/>
          </a:xfrm>
          <a:prstGeom prst="rect">
            <a:avLst/>
          </a:prstGeom>
          <a:noFill/>
        </p:spPr>
        <p:txBody>
          <a:bodyPr wrap="square" lIns="91440" tIns="45720" rIns="91440" bIns="45720">
            <a:spAutoFit/>
          </a:bodyPr>
          <a:lstStyle/>
          <a:p>
            <a:pPr algn="just"/>
            <a:r>
              <a:rPr lang="en-US" altLang="zh-TW" sz="2400" dirty="0"/>
              <a:t>3. RI events</a:t>
            </a:r>
          </a:p>
          <a:p>
            <a:pPr algn="just"/>
            <a:endParaRPr lang="en-US" altLang="zh-TW" sz="2400" b="0" cap="none" spc="0" dirty="0">
              <a:ln w="0"/>
              <a:effectLst>
                <a:outerShdw blurRad="38100" dist="19050" dir="2700000" algn="tl" rotWithShape="0">
                  <a:schemeClr val="dk1">
                    <a:alpha val="40000"/>
                  </a:schemeClr>
                </a:outerShdw>
              </a:effectLst>
            </a:endParaRPr>
          </a:p>
          <a:p>
            <a:pPr algn="just"/>
            <a:endParaRPr lang="zh-TW" altLang="en-US" sz="2400" b="0" cap="none" spc="0" dirty="0">
              <a:ln w="0"/>
              <a:effectLst>
                <a:outerShdw blurRad="38100" dist="19050" dir="2700000" algn="tl" rotWithShape="0">
                  <a:schemeClr val="dk1">
                    <a:alpha val="40000"/>
                  </a:schemeClr>
                </a:outerShdw>
              </a:effectLst>
            </a:endParaRPr>
          </a:p>
        </p:txBody>
      </p:sp>
      <p:sp>
        <p:nvSpPr>
          <p:cNvPr id="10" name="矩形 9">
            <a:extLst>
              <a:ext uri="{FF2B5EF4-FFF2-40B4-BE49-F238E27FC236}">
                <a16:creationId xmlns:a16="http://schemas.microsoft.com/office/drawing/2014/main" id="{576E6587-DA78-470E-800A-D25CE2B3F8A2}"/>
              </a:ext>
            </a:extLst>
          </p:cNvPr>
          <p:cNvSpPr/>
          <p:nvPr/>
        </p:nvSpPr>
        <p:spPr>
          <a:xfrm>
            <a:off x="1069927" y="705250"/>
            <a:ext cx="3666478"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FEAE83FB-9B63-464A-92F0-2FC2BBA3165F}"/>
              </a:ext>
            </a:extLst>
          </p:cNvPr>
          <p:cNvSpPr/>
          <p:nvPr/>
        </p:nvSpPr>
        <p:spPr>
          <a:xfrm>
            <a:off x="6092174" y="739860"/>
            <a:ext cx="4477943"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6B973AA5-551E-4162-A960-51F41DD8C8E3}"/>
              </a:ext>
            </a:extLst>
          </p:cNvPr>
          <p:cNvSpPr/>
          <p:nvPr/>
        </p:nvSpPr>
        <p:spPr>
          <a:xfrm>
            <a:off x="6140929" y="3641167"/>
            <a:ext cx="4429188"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箭號: 向右 13">
            <a:extLst>
              <a:ext uri="{FF2B5EF4-FFF2-40B4-BE49-F238E27FC236}">
                <a16:creationId xmlns:a16="http://schemas.microsoft.com/office/drawing/2014/main" id="{D8964D4A-D00F-49B6-A0BB-93D1514FFEF7}"/>
              </a:ext>
            </a:extLst>
          </p:cNvPr>
          <p:cNvSpPr/>
          <p:nvPr/>
        </p:nvSpPr>
        <p:spPr>
          <a:xfrm>
            <a:off x="5203026" y="1493832"/>
            <a:ext cx="585351" cy="50962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箭號: 向右 14">
            <a:extLst>
              <a:ext uri="{FF2B5EF4-FFF2-40B4-BE49-F238E27FC236}">
                <a16:creationId xmlns:a16="http://schemas.microsoft.com/office/drawing/2014/main" id="{9134AB00-B329-4F8B-AB45-B4C43ADE0195}"/>
              </a:ext>
            </a:extLst>
          </p:cNvPr>
          <p:cNvSpPr/>
          <p:nvPr/>
        </p:nvSpPr>
        <p:spPr>
          <a:xfrm rot="5400000">
            <a:off x="8011906" y="2820041"/>
            <a:ext cx="570766" cy="51896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00C459E6-6380-4449-8B29-D57BF3F4FA0C}"/>
              </a:ext>
            </a:extLst>
          </p:cNvPr>
          <p:cNvSpPr/>
          <p:nvPr/>
        </p:nvSpPr>
        <p:spPr>
          <a:xfrm>
            <a:off x="1275698" y="1004902"/>
            <a:ext cx="3127725" cy="1200329"/>
          </a:xfrm>
          <a:prstGeom prst="rect">
            <a:avLst/>
          </a:prstGeom>
        </p:spPr>
        <p:txBody>
          <a:bodyPr wrap="square">
            <a:spAutoFit/>
          </a:bodyPr>
          <a:lstStyle/>
          <a:p>
            <a:pPr algn="ctr"/>
            <a:r>
              <a:rPr lang="en-US" altLang="zh-TW" sz="2400" dirty="0"/>
              <a:t>moderate (4.5–11 m/s ) </a:t>
            </a:r>
          </a:p>
          <a:p>
            <a:pPr algn="ctr"/>
            <a:r>
              <a:rPr lang="en-US" altLang="zh-TW" sz="2400" dirty="0"/>
              <a:t>strong (&gt;11 m/s)</a:t>
            </a:r>
          </a:p>
          <a:p>
            <a:pPr algn="ctr"/>
            <a:r>
              <a:rPr lang="en-US" altLang="zh-TW" sz="2400" dirty="0"/>
              <a:t> environmental shear</a:t>
            </a:r>
            <a:endParaRPr lang="zh-TW" altLang="en-US" sz="2400" dirty="0"/>
          </a:p>
        </p:txBody>
      </p:sp>
      <p:sp>
        <p:nvSpPr>
          <p:cNvPr id="18" name="矩形 17">
            <a:extLst>
              <a:ext uri="{FF2B5EF4-FFF2-40B4-BE49-F238E27FC236}">
                <a16:creationId xmlns:a16="http://schemas.microsoft.com/office/drawing/2014/main" id="{BBCE98CB-5A84-4FEA-AC0E-F0F44D8FD7CC}"/>
              </a:ext>
            </a:extLst>
          </p:cNvPr>
          <p:cNvSpPr/>
          <p:nvPr/>
        </p:nvSpPr>
        <p:spPr>
          <a:xfrm>
            <a:off x="4845743" y="2794140"/>
            <a:ext cx="1196097" cy="461665"/>
          </a:xfrm>
          <a:prstGeom prst="rect">
            <a:avLst/>
          </a:prstGeom>
        </p:spPr>
        <p:txBody>
          <a:bodyPr wrap="none">
            <a:spAutoFit/>
          </a:bodyPr>
          <a:lstStyle/>
          <a:p>
            <a:r>
              <a:rPr lang="en-US" altLang="zh-TW" sz="2400" dirty="0">
                <a:solidFill>
                  <a:srgbClr val="FF0000"/>
                </a:solidFill>
              </a:rPr>
              <a:t>RI onset</a:t>
            </a:r>
            <a:endParaRPr lang="zh-TW" altLang="en-US" sz="2400" dirty="0">
              <a:solidFill>
                <a:srgbClr val="FF0000"/>
              </a:solidFill>
            </a:endParaRPr>
          </a:p>
        </p:txBody>
      </p:sp>
      <p:cxnSp>
        <p:nvCxnSpPr>
          <p:cNvPr id="20" name="直線單箭頭接點 19">
            <a:extLst>
              <a:ext uri="{FF2B5EF4-FFF2-40B4-BE49-F238E27FC236}">
                <a16:creationId xmlns:a16="http://schemas.microsoft.com/office/drawing/2014/main" id="{4F80E3AC-DAD0-4779-A31B-52336454D6D1}"/>
              </a:ext>
            </a:extLst>
          </p:cNvPr>
          <p:cNvCxnSpPr>
            <a:cxnSpLocks/>
          </p:cNvCxnSpPr>
          <p:nvPr/>
        </p:nvCxnSpPr>
        <p:spPr>
          <a:xfrm flipV="1">
            <a:off x="5443791" y="2084476"/>
            <a:ext cx="0" cy="8354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a:extLst>
              <a:ext uri="{FF2B5EF4-FFF2-40B4-BE49-F238E27FC236}">
                <a16:creationId xmlns:a16="http://schemas.microsoft.com/office/drawing/2014/main" id="{395476A7-FB3F-42E4-A3C8-A15B27C9054E}"/>
              </a:ext>
            </a:extLst>
          </p:cNvPr>
          <p:cNvSpPr/>
          <p:nvPr/>
        </p:nvSpPr>
        <p:spPr>
          <a:xfrm>
            <a:off x="6392530" y="815079"/>
            <a:ext cx="3877230" cy="1569660"/>
          </a:xfrm>
          <a:prstGeom prst="rect">
            <a:avLst/>
          </a:prstGeom>
        </p:spPr>
        <p:txBody>
          <a:bodyPr wrap="square">
            <a:spAutoFit/>
          </a:bodyPr>
          <a:lstStyle/>
          <a:p>
            <a:pPr algn="ctr"/>
            <a:r>
              <a:rPr lang="en-US" altLang="zh-TW" sz="2400" dirty="0"/>
              <a:t>Increase of upper-level </a:t>
            </a:r>
          </a:p>
          <a:p>
            <a:pPr algn="ctr"/>
            <a:r>
              <a:rPr lang="en-US" altLang="zh-TW" sz="2400" dirty="0"/>
              <a:t>outflow </a:t>
            </a:r>
            <a:r>
              <a:rPr lang="en-US" altLang="zh-TW" sz="2400" dirty="0" err="1"/>
              <a:t>upshear</a:t>
            </a:r>
            <a:r>
              <a:rPr lang="en-US" altLang="zh-TW" sz="2400" dirty="0"/>
              <a:t> of the storm</a:t>
            </a:r>
          </a:p>
          <a:p>
            <a:pPr algn="ctr"/>
            <a:r>
              <a:rPr lang="en-US" altLang="zh-TW" sz="2400" dirty="0"/>
              <a:t>(owing to</a:t>
            </a:r>
            <a:r>
              <a:rPr lang="zh-TW" altLang="en-US" sz="2400" dirty="0"/>
              <a:t> </a:t>
            </a:r>
            <a:r>
              <a:rPr lang="en-US" altLang="zh-TW" sz="2400" dirty="0"/>
              <a:t>increasing active convection </a:t>
            </a:r>
            <a:r>
              <a:rPr lang="en-US" altLang="zh-TW" sz="2400" dirty="0" err="1"/>
              <a:t>upshear</a:t>
            </a:r>
            <a:r>
              <a:rPr lang="en-US" altLang="zh-TW" sz="2400" dirty="0"/>
              <a:t>)</a:t>
            </a:r>
            <a:endParaRPr lang="zh-TW" altLang="en-US" sz="2400" dirty="0"/>
          </a:p>
        </p:txBody>
      </p:sp>
      <p:sp>
        <p:nvSpPr>
          <p:cNvPr id="23" name="矩形 22">
            <a:extLst>
              <a:ext uri="{FF2B5EF4-FFF2-40B4-BE49-F238E27FC236}">
                <a16:creationId xmlns:a16="http://schemas.microsoft.com/office/drawing/2014/main" id="{A1A3F936-6099-4494-A48F-73D1D65EFBBD}"/>
              </a:ext>
            </a:extLst>
          </p:cNvPr>
          <p:cNvSpPr/>
          <p:nvPr/>
        </p:nvSpPr>
        <p:spPr>
          <a:xfrm>
            <a:off x="5370381" y="4051100"/>
            <a:ext cx="6096000" cy="830997"/>
          </a:xfrm>
          <a:prstGeom prst="rect">
            <a:avLst/>
          </a:prstGeom>
        </p:spPr>
        <p:txBody>
          <a:bodyPr>
            <a:spAutoFit/>
          </a:bodyPr>
          <a:lstStyle/>
          <a:p>
            <a:pPr algn="ctr"/>
            <a:r>
              <a:rPr lang="en-US" altLang="zh-TW" sz="2400" dirty="0"/>
              <a:t>Outflow blocks the upper-level </a:t>
            </a:r>
          </a:p>
          <a:p>
            <a:pPr algn="ctr"/>
            <a:r>
              <a:rPr lang="en-US" altLang="zh-TW" sz="2400" dirty="0"/>
              <a:t>environmental flow </a:t>
            </a:r>
          </a:p>
        </p:txBody>
      </p:sp>
      <p:sp>
        <p:nvSpPr>
          <p:cNvPr id="24" name="箭號: 向右 23">
            <a:extLst>
              <a:ext uri="{FF2B5EF4-FFF2-40B4-BE49-F238E27FC236}">
                <a16:creationId xmlns:a16="http://schemas.microsoft.com/office/drawing/2014/main" id="{1F1C967B-3B1B-4FC1-B3C7-8466D181343E}"/>
              </a:ext>
            </a:extLst>
          </p:cNvPr>
          <p:cNvSpPr/>
          <p:nvPr/>
        </p:nvSpPr>
        <p:spPr>
          <a:xfrm rot="10800000">
            <a:off x="5135547" y="4298268"/>
            <a:ext cx="606239" cy="46037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47C40B2E-9108-402A-AFF8-A34B11922536}"/>
              </a:ext>
            </a:extLst>
          </p:cNvPr>
          <p:cNvSpPr/>
          <p:nvPr/>
        </p:nvSpPr>
        <p:spPr>
          <a:xfrm>
            <a:off x="1069927" y="3599222"/>
            <a:ext cx="3666478" cy="1735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a16="http://schemas.microsoft.com/office/drawing/2014/main" id="{A7DF32C2-FC12-45CC-8EDB-66B3905FF28D}"/>
              </a:ext>
            </a:extLst>
          </p:cNvPr>
          <p:cNvSpPr/>
          <p:nvPr/>
        </p:nvSpPr>
        <p:spPr>
          <a:xfrm>
            <a:off x="1275698" y="3872244"/>
            <a:ext cx="6096000" cy="1200329"/>
          </a:xfrm>
          <a:prstGeom prst="rect">
            <a:avLst/>
          </a:prstGeom>
        </p:spPr>
        <p:txBody>
          <a:bodyPr>
            <a:spAutoFit/>
          </a:bodyPr>
          <a:lstStyle/>
          <a:p>
            <a:r>
              <a:rPr lang="en-US" altLang="zh-TW" sz="2400" dirty="0"/>
              <a:t>Decreases the local shear, </a:t>
            </a:r>
          </a:p>
          <a:p>
            <a:r>
              <a:rPr lang="en-US" altLang="zh-TW" sz="2400" dirty="0"/>
              <a:t>building an environment </a:t>
            </a:r>
          </a:p>
          <a:p>
            <a:r>
              <a:rPr lang="en-US" altLang="zh-TW" sz="2400" dirty="0"/>
              <a:t>favorable for RI</a:t>
            </a:r>
            <a:endParaRPr lang="zh-TW" altLang="en-US" sz="2400" dirty="0"/>
          </a:p>
        </p:txBody>
      </p:sp>
      <p:sp>
        <p:nvSpPr>
          <p:cNvPr id="27" name="矩形 26">
            <a:extLst>
              <a:ext uri="{FF2B5EF4-FFF2-40B4-BE49-F238E27FC236}">
                <a16:creationId xmlns:a16="http://schemas.microsoft.com/office/drawing/2014/main" id="{02524BC9-A33B-4F4B-BD23-6E086C3A958F}"/>
              </a:ext>
            </a:extLst>
          </p:cNvPr>
          <p:cNvSpPr/>
          <p:nvPr/>
        </p:nvSpPr>
        <p:spPr>
          <a:xfrm>
            <a:off x="740677" y="5744470"/>
            <a:ext cx="10602326" cy="830997"/>
          </a:xfrm>
          <a:prstGeom prst="rect">
            <a:avLst/>
          </a:prstGeom>
          <a:noFill/>
        </p:spPr>
        <p:txBody>
          <a:bodyPr wrap="none" lIns="91440" tIns="45720" rIns="91440" bIns="45720">
            <a:spAutoFit/>
          </a:bodyPr>
          <a:lstStyle/>
          <a:p>
            <a:r>
              <a:rPr lang="en-US" altLang="zh-TW" sz="2400" dirty="0"/>
              <a:t>RI under </a:t>
            </a:r>
            <a:r>
              <a:rPr lang="en-US" altLang="zh-TW" sz="2400" dirty="0">
                <a:solidFill>
                  <a:srgbClr val="FF0000"/>
                </a:solidFill>
              </a:rPr>
              <a:t>weak environmental shear (&lt;4.5 m/s ) </a:t>
            </a:r>
            <a:r>
              <a:rPr lang="en-US" altLang="zh-TW" sz="2400" dirty="0"/>
              <a:t>is found to be </a:t>
            </a:r>
            <a:r>
              <a:rPr lang="en-US" altLang="zh-TW" sz="2400" dirty="0">
                <a:solidFill>
                  <a:srgbClr val="FF0000"/>
                </a:solidFill>
              </a:rPr>
              <a:t>less attributed to this </a:t>
            </a:r>
          </a:p>
          <a:p>
            <a:r>
              <a:rPr lang="en-US" altLang="zh-TW" sz="2400" dirty="0">
                <a:solidFill>
                  <a:srgbClr val="FF0000"/>
                </a:solidFill>
              </a:rPr>
              <a:t>outflow-blocking mechanism</a:t>
            </a:r>
            <a:endParaRPr lang="zh-TW" altLang="en-US" sz="2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86122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383EABE-5ABE-4B43-A5E6-F783FDC60018}"/>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5" name="矩形 4">
            <a:extLst>
              <a:ext uri="{FF2B5EF4-FFF2-40B4-BE49-F238E27FC236}">
                <a16:creationId xmlns:a16="http://schemas.microsoft.com/office/drawing/2014/main" id="{6D0283C4-604F-4EAF-BBF2-31E353D103AC}"/>
              </a:ext>
            </a:extLst>
          </p:cNvPr>
          <p:cNvSpPr/>
          <p:nvPr/>
        </p:nvSpPr>
        <p:spPr>
          <a:xfrm>
            <a:off x="304799" y="590373"/>
            <a:ext cx="11791123" cy="2893100"/>
          </a:xfrm>
          <a:prstGeom prst="rect">
            <a:avLst/>
          </a:prstGeom>
        </p:spPr>
        <p:txBody>
          <a:bodyPr wrap="square">
            <a:spAutoFit/>
          </a:bodyPr>
          <a:lstStyle/>
          <a:p>
            <a:r>
              <a:rPr lang="en-US" altLang="zh-TW" sz="2600" dirty="0"/>
              <a:t>Previous studies suggested that the </a:t>
            </a:r>
            <a:r>
              <a:rPr lang="en-US" altLang="zh-TW" sz="2600" dirty="0">
                <a:solidFill>
                  <a:srgbClr val="FF0000"/>
                </a:solidFill>
              </a:rPr>
              <a:t>environmental thermodynamic conditions </a:t>
            </a:r>
            <a:r>
              <a:rPr lang="en-US" altLang="zh-TW" sz="2600" dirty="0"/>
              <a:t>have a great impact on the </a:t>
            </a:r>
            <a:r>
              <a:rPr lang="en-US" altLang="zh-TW" sz="2600" dirty="0">
                <a:solidFill>
                  <a:srgbClr val="FF0000"/>
                </a:solidFill>
              </a:rPr>
              <a:t>strength and spatial distribution of the inner-core convection in sheared TCs</a:t>
            </a:r>
            <a:r>
              <a:rPr lang="en-US" altLang="zh-TW" sz="2600" dirty="0"/>
              <a:t>.</a:t>
            </a:r>
          </a:p>
          <a:p>
            <a:r>
              <a:rPr lang="en-US" altLang="zh-TW" sz="2600" dirty="0"/>
              <a:t>(Ge et al. 2013; Rios-Berrios and Torn 2017; </a:t>
            </a:r>
            <a:r>
              <a:rPr lang="en-US" altLang="zh-TW" sz="2600" dirty="0" err="1"/>
              <a:t>Alvey</a:t>
            </a:r>
            <a:r>
              <a:rPr lang="en-US" altLang="zh-TW" sz="2600" dirty="0"/>
              <a:t> et al. 2020)</a:t>
            </a:r>
          </a:p>
          <a:p>
            <a:endParaRPr lang="en-US" altLang="zh-TW" sz="2600" dirty="0"/>
          </a:p>
          <a:p>
            <a:r>
              <a:rPr lang="en-US" altLang="zh-TW" sz="2600" dirty="0"/>
              <a:t>All parameters being examined are </a:t>
            </a:r>
            <a:r>
              <a:rPr lang="en-US" altLang="zh-TW" sz="2600" dirty="0">
                <a:solidFill>
                  <a:srgbClr val="FF0000"/>
                </a:solidFill>
              </a:rPr>
              <a:t>averaged over the 24-h period prior</a:t>
            </a:r>
            <a:r>
              <a:rPr lang="en-US" altLang="zh-TW" sz="2600" dirty="0"/>
              <a:t> to the initial time of the cases.</a:t>
            </a:r>
          </a:p>
        </p:txBody>
      </p:sp>
      <p:sp>
        <p:nvSpPr>
          <p:cNvPr id="6" name="矩形 5">
            <a:extLst>
              <a:ext uri="{FF2B5EF4-FFF2-40B4-BE49-F238E27FC236}">
                <a16:creationId xmlns:a16="http://schemas.microsoft.com/office/drawing/2014/main" id="{D7AEB94A-946C-45EC-961C-6710D22FB866}"/>
              </a:ext>
            </a:extLst>
          </p:cNvPr>
          <p:cNvSpPr/>
          <p:nvPr/>
        </p:nvSpPr>
        <p:spPr>
          <a:xfrm>
            <a:off x="304799" y="4028951"/>
            <a:ext cx="3511821" cy="147732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2B033C95-5C74-49E3-A636-70DBCD5D1BE4}"/>
              </a:ext>
            </a:extLst>
          </p:cNvPr>
          <p:cNvSpPr txBox="1"/>
          <p:nvPr/>
        </p:nvSpPr>
        <p:spPr>
          <a:xfrm flipH="1">
            <a:off x="129273" y="4452144"/>
            <a:ext cx="3862872" cy="630942"/>
          </a:xfrm>
          <a:prstGeom prst="rect">
            <a:avLst/>
          </a:prstGeom>
          <a:noFill/>
        </p:spPr>
        <p:txBody>
          <a:bodyPr wrap="square" rtlCol="0">
            <a:spAutoFit/>
          </a:bodyPr>
          <a:lstStyle/>
          <a:p>
            <a:pPr algn="ctr"/>
            <a:r>
              <a:rPr lang="en-US" altLang="zh-TW" sz="3500" dirty="0"/>
              <a:t>700hPa RH</a:t>
            </a:r>
            <a:endParaRPr lang="zh-TW" altLang="en-US" sz="3500" dirty="0"/>
          </a:p>
        </p:txBody>
      </p:sp>
      <p:sp>
        <p:nvSpPr>
          <p:cNvPr id="8" name="矩形 7">
            <a:extLst>
              <a:ext uri="{FF2B5EF4-FFF2-40B4-BE49-F238E27FC236}">
                <a16:creationId xmlns:a16="http://schemas.microsoft.com/office/drawing/2014/main" id="{D740EBFA-228B-4C61-BE5A-5A969DC1A586}"/>
              </a:ext>
            </a:extLst>
          </p:cNvPr>
          <p:cNvSpPr/>
          <p:nvPr/>
        </p:nvSpPr>
        <p:spPr>
          <a:xfrm>
            <a:off x="4343197" y="4028951"/>
            <a:ext cx="3511821" cy="147732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F628871E-85AD-4FE5-999A-95BD48B6D59A}"/>
              </a:ext>
            </a:extLst>
          </p:cNvPr>
          <p:cNvSpPr txBox="1"/>
          <p:nvPr/>
        </p:nvSpPr>
        <p:spPr>
          <a:xfrm flipH="1">
            <a:off x="4167671" y="4452144"/>
            <a:ext cx="3862872" cy="630942"/>
          </a:xfrm>
          <a:prstGeom prst="rect">
            <a:avLst/>
          </a:prstGeom>
          <a:noFill/>
        </p:spPr>
        <p:txBody>
          <a:bodyPr wrap="square" rtlCol="0">
            <a:spAutoFit/>
          </a:bodyPr>
          <a:lstStyle/>
          <a:p>
            <a:pPr algn="ctr"/>
            <a:r>
              <a:rPr lang="en-US" altLang="zh-TW" sz="3500" dirty="0"/>
              <a:t>SST</a:t>
            </a:r>
            <a:endParaRPr lang="zh-TW" altLang="en-US" sz="3500" dirty="0"/>
          </a:p>
        </p:txBody>
      </p:sp>
      <p:sp>
        <p:nvSpPr>
          <p:cNvPr id="10" name="矩形 9">
            <a:extLst>
              <a:ext uri="{FF2B5EF4-FFF2-40B4-BE49-F238E27FC236}">
                <a16:creationId xmlns:a16="http://schemas.microsoft.com/office/drawing/2014/main" id="{665200BA-909E-41E9-A241-3382917F9289}"/>
              </a:ext>
            </a:extLst>
          </p:cNvPr>
          <p:cNvSpPr/>
          <p:nvPr/>
        </p:nvSpPr>
        <p:spPr>
          <a:xfrm>
            <a:off x="8325924" y="4028951"/>
            <a:ext cx="3511821" cy="1477328"/>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8832BEDC-0210-4667-96CB-35597E40830D}"/>
              </a:ext>
            </a:extLst>
          </p:cNvPr>
          <p:cNvSpPr txBox="1"/>
          <p:nvPr/>
        </p:nvSpPr>
        <p:spPr>
          <a:xfrm flipH="1">
            <a:off x="8150398" y="4452144"/>
            <a:ext cx="3862872" cy="830997"/>
          </a:xfrm>
          <a:prstGeom prst="rect">
            <a:avLst/>
          </a:prstGeom>
          <a:noFill/>
        </p:spPr>
        <p:txBody>
          <a:bodyPr wrap="square" rtlCol="0">
            <a:spAutoFit/>
          </a:bodyPr>
          <a:lstStyle/>
          <a:p>
            <a:pPr algn="ctr"/>
            <a:r>
              <a:rPr lang="en-US" altLang="zh-TW" sz="2400" dirty="0"/>
              <a:t>surface latent heat flux </a:t>
            </a:r>
          </a:p>
          <a:p>
            <a:pPr algn="ctr"/>
            <a:r>
              <a:rPr lang="en-US" altLang="zh-TW" sz="2400" dirty="0"/>
              <a:t>(LHF)</a:t>
            </a:r>
            <a:endParaRPr lang="zh-TW" altLang="en-US" sz="2400" dirty="0"/>
          </a:p>
        </p:txBody>
      </p:sp>
    </p:spTree>
    <p:extLst>
      <p:ext uri="{BB962C8B-B14F-4D97-AF65-F5344CB8AC3E}">
        <p14:creationId xmlns:p14="http://schemas.microsoft.com/office/powerpoint/2010/main" val="3888987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C53CA10-DBE1-4241-AB19-75C56C42807C}"/>
              </a:ext>
            </a:extLst>
          </p:cNvPr>
          <p:cNvSpPr/>
          <p:nvPr/>
        </p:nvSpPr>
        <p:spPr>
          <a:xfrm>
            <a:off x="9939"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7376CEF8-90CD-4CC1-B273-0DBDAFEB870B}"/>
              </a:ext>
            </a:extLst>
          </p:cNvPr>
          <p:cNvPicPr>
            <a:picLocks noChangeAspect="1"/>
          </p:cNvPicPr>
          <p:nvPr/>
        </p:nvPicPr>
        <p:blipFill>
          <a:blip r:embed="rId3"/>
          <a:stretch>
            <a:fillRect/>
          </a:stretch>
        </p:blipFill>
        <p:spPr>
          <a:xfrm>
            <a:off x="643291" y="788711"/>
            <a:ext cx="5629957" cy="930759"/>
          </a:xfrm>
          <a:prstGeom prst="rect">
            <a:avLst/>
          </a:prstGeom>
        </p:spPr>
      </p:pic>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84B86C32-22AC-4849-9020-CE834F8D5167}"/>
                  </a:ext>
                </a:extLst>
              </p:cNvPr>
              <p:cNvSpPr/>
              <p:nvPr/>
            </p:nvSpPr>
            <p:spPr>
              <a:xfrm>
                <a:off x="942561" y="2076056"/>
                <a:ext cx="10306878" cy="4247317"/>
              </a:xfrm>
              <a:prstGeom prst="rect">
                <a:avLst/>
              </a:prstGeom>
            </p:spPr>
            <p:txBody>
              <a:bodyPr wrap="square">
                <a:spAutoFit/>
              </a:bodyPr>
              <a:lstStyle/>
              <a:p>
                <a:r>
                  <a:rPr lang="en-US" altLang="zh-TW"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𝐿</m:t>
                        </m:r>
                      </m:e>
                      <m:sub>
                        <m:r>
                          <a:rPr lang="en-US" altLang="zh-TW" b="0" i="1" smtClean="0">
                            <a:latin typeface="Cambria Math" panose="02040503050406030204" pitchFamily="18" charset="0"/>
                          </a:rPr>
                          <m:t>𝑉</m:t>
                        </m:r>
                      </m:sub>
                    </m:sSub>
                  </m:oMath>
                </a14:m>
                <a:r>
                  <a:rPr lang="en-US" altLang="zh-TW" dirty="0"/>
                  <a:t> is the latent heat of vaporization </a:t>
                </a:r>
                <a14:m>
                  <m:oMath xmlns:m="http://schemas.openxmlformats.org/officeDocument/2006/math">
                    <m:sSup>
                      <m:sSupPr>
                        <m:ctrlPr>
                          <a:rPr lang="en-US" altLang="zh-TW" i="1" smtClean="0">
                            <a:latin typeface="Cambria Math" panose="02040503050406030204" pitchFamily="18" charset="0"/>
                          </a:rPr>
                        </m:ctrlPr>
                      </m:sSupPr>
                      <m:e>
                        <m:r>
                          <m:rPr>
                            <m:nor/>
                          </m:rPr>
                          <a:rPr lang="en-US" altLang="zh-TW" dirty="0"/>
                          <m:t>(2.5 </m:t>
                        </m:r>
                        <m:r>
                          <m:rPr>
                            <m:nor/>
                          </m:rPr>
                          <a:rPr lang="en-US" altLang="zh-TW" dirty="0"/>
                          <m:t>x</m:t>
                        </m:r>
                        <m:r>
                          <m:rPr>
                            <m:nor/>
                          </m:rPr>
                          <a:rPr lang="en-US" altLang="zh-TW" dirty="0"/>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i="1">
                                <a:latin typeface="Cambria Math" panose="02040503050406030204" pitchFamily="18" charset="0"/>
                              </a:rPr>
                              <m:t>6</m:t>
                            </m:r>
                          </m:sup>
                        </m:sSup>
                        <m:r>
                          <m:rPr>
                            <m:nor/>
                          </m:rPr>
                          <a:rPr lang="en-US" altLang="zh-TW" dirty="0"/>
                          <m:t>J</m:t>
                        </m:r>
                        <m:r>
                          <m:rPr>
                            <m:nor/>
                          </m:rPr>
                          <a:rPr lang="en-US" altLang="zh-TW" dirty="0"/>
                          <m:t> </m:t>
                        </m:r>
                        <m:r>
                          <m:rPr>
                            <m:nor/>
                          </m:rPr>
                          <a:rPr lang="en-US" altLang="zh-TW" dirty="0"/>
                          <m:t>kg</m:t>
                        </m:r>
                        <m:r>
                          <m:rPr>
                            <m:nor/>
                          </m:rPr>
                          <a:rPr lang="en-US" altLang="zh-TW" dirty="0"/>
                          <m:t>)</m:t>
                        </m:r>
                      </m:e>
                      <m:sup>
                        <m:r>
                          <a:rPr lang="en-US" altLang="zh-TW" b="0" i="1" smtClean="0">
                            <a:latin typeface="Cambria Math" panose="02040503050406030204" pitchFamily="18" charset="0"/>
                          </a:rPr>
                          <m:t>−1</m:t>
                        </m:r>
                      </m:sup>
                    </m:sSup>
                  </m:oMath>
                </a14:m>
                <a:r>
                  <a:rPr lang="en-US" altLang="zh-TW" dirty="0"/>
                  <a:t> ,</a:t>
                </a:r>
              </a:p>
              <a:p>
                <a:endParaRPr lang="en-US" altLang="zh-TW" dirty="0"/>
              </a:p>
              <a:p>
                <a:r>
                  <a:rPr lang="en-US" altLang="zh-TW" dirty="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𝑘</m:t>
                        </m:r>
                      </m:sub>
                    </m:sSub>
                  </m:oMath>
                </a14:m>
                <a:r>
                  <a:rPr lang="en-US" altLang="zh-TW" dirty="0"/>
                  <a:t> is the exchange coefficients for latent heat (taken as </a:t>
                </a:r>
                <a14:m>
                  <m:oMath xmlns:m="http://schemas.openxmlformats.org/officeDocument/2006/math">
                    <m:r>
                      <m:rPr>
                        <m:nor/>
                      </m:rPr>
                      <a:rPr lang="en-US" altLang="zh-TW" b="0" i="0" dirty="0" smtClean="0"/>
                      <m:t>1.2</m:t>
                    </m:r>
                    <m:r>
                      <m:rPr>
                        <m:nor/>
                      </m:rPr>
                      <a:rPr lang="en-US" altLang="zh-TW" dirty="0"/>
                      <m:t> </m:t>
                    </m:r>
                    <m:r>
                      <m:rPr>
                        <m:nor/>
                      </m:rPr>
                      <a:rPr lang="en-US" altLang="zh-TW" dirty="0"/>
                      <m:t>x</m:t>
                    </m:r>
                    <m:r>
                      <m:rPr>
                        <m:nor/>
                      </m:rPr>
                      <a:rPr lang="en-US" altLang="zh-TW" dirty="0"/>
                      <m:t> </m:t>
                    </m:r>
                    <m:sSup>
                      <m:sSupPr>
                        <m:ctrlPr>
                          <a:rPr lang="en-US" altLang="zh-TW" i="1">
                            <a:latin typeface="Cambria Math" panose="02040503050406030204" pitchFamily="18" charset="0"/>
                          </a:rPr>
                        </m:ctrlPr>
                      </m:sSupPr>
                      <m:e>
                        <m:r>
                          <a:rPr lang="en-US" altLang="zh-TW" i="1">
                            <a:latin typeface="Cambria Math" panose="02040503050406030204" pitchFamily="18" charset="0"/>
                          </a:rPr>
                          <m:t>10</m:t>
                        </m:r>
                      </m:e>
                      <m:sup>
                        <m:r>
                          <a:rPr lang="en-US" altLang="zh-TW" b="0" i="1" smtClean="0">
                            <a:latin typeface="Cambria Math" panose="02040503050406030204" pitchFamily="18" charset="0"/>
                          </a:rPr>
                          <m:t>−3</m:t>
                        </m:r>
                      </m:sup>
                    </m:sSup>
                  </m:oMath>
                </a14:m>
                <a:r>
                  <a:rPr lang="en-US" altLang="zh-TW" dirty="0"/>
                  <a:t>; Nguyen et al. 2019),</a:t>
                </a:r>
              </a:p>
              <a:p>
                <a:r>
                  <a:rPr lang="en-US" altLang="zh-TW" dirty="0"/>
                  <a:t> </a:t>
                </a:r>
              </a:p>
              <a:p>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𝑑</m:t>
                        </m:r>
                      </m:sub>
                    </m:sSub>
                  </m:oMath>
                </a14:m>
                <a:r>
                  <a:rPr lang="en-US" altLang="zh-TW" dirty="0"/>
                  <a:t> is the dry air density (taken as 1.2 kg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𝑚</m:t>
                        </m:r>
                      </m:e>
                      <m:sup>
                        <m:r>
                          <a:rPr lang="en-US" altLang="zh-TW" i="1">
                            <a:latin typeface="Cambria Math" panose="02040503050406030204" pitchFamily="18" charset="0"/>
                          </a:rPr>
                          <m:t>−3</m:t>
                        </m:r>
                      </m:sup>
                    </m:sSup>
                  </m:oMath>
                </a14:m>
                <a:r>
                  <a:rPr lang="en-US" altLang="zh-TW" dirty="0"/>
                  <a:t> ),</a:t>
                </a:r>
              </a:p>
              <a:p>
                <a:endParaRPr lang="en-US" altLang="zh-TW" dirty="0"/>
              </a:p>
              <a:p>
                <a:r>
                  <a:rPr lang="en-US" altLang="zh-TW" dirty="0"/>
                  <a:t>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𝑈</m:t>
                        </m:r>
                      </m:e>
                      <m:sub>
                        <m:r>
                          <a:rPr lang="en-US" altLang="zh-TW" b="0" i="1" smtClean="0">
                            <a:latin typeface="Cambria Math" panose="02040503050406030204" pitchFamily="18" charset="0"/>
                          </a:rPr>
                          <m:t>10</m:t>
                        </m:r>
                      </m:sub>
                    </m:sSub>
                  </m:oMath>
                </a14:m>
                <a:r>
                  <a:rPr lang="en-US" altLang="zh-TW" dirty="0"/>
                  <a:t> is the 10-m wind speed, </a:t>
                </a:r>
              </a:p>
              <a:p>
                <a:endParaRPr lang="en-US" altLang="zh-TW" dirty="0"/>
              </a:p>
              <a:p>
                <a:r>
                  <a:rPr lang="en-US" altLang="zh-TW" dirty="0"/>
                  <a:t>q* is the saturated specific humidity at SST, </a:t>
                </a:r>
              </a:p>
              <a:p>
                <a:endParaRPr lang="en-US" altLang="zh-TW" dirty="0"/>
              </a:p>
              <a:p>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2</m:t>
                        </m:r>
                      </m:sub>
                    </m:sSub>
                  </m:oMath>
                </a14:m>
                <a:r>
                  <a:rPr lang="en-US" altLang="zh-TW" dirty="0"/>
                  <a:t> is the 2-m specific humidity. </a:t>
                </a:r>
              </a:p>
              <a:p>
                <a:endParaRPr lang="en-US" altLang="zh-TW" sz="2400" dirty="0"/>
              </a:p>
              <a:p>
                <a:r>
                  <a:rPr lang="en-US" altLang="zh-TW" sz="2400" dirty="0"/>
                  <a:t>Note that the surface sensible heat flux is not examined here because the total surface enthalpy flux is generally dominated by the LHF (Nguyen et al. 2019).</a:t>
                </a:r>
                <a:endParaRPr lang="zh-TW" altLang="en-US" sz="2400" dirty="0"/>
              </a:p>
            </p:txBody>
          </p:sp>
        </mc:Choice>
        <mc:Fallback xmlns="">
          <p:sp>
            <p:nvSpPr>
              <p:cNvPr id="6" name="矩形 5">
                <a:extLst>
                  <a:ext uri="{FF2B5EF4-FFF2-40B4-BE49-F238E27FC236}">
                    <a16:creationId xmlns:a16="http://schemas.microsoft.com/office/drawing/2014/main" id="{84B86C32-22AC-4849-9020-CE834F8D5167}"/>
                  </a:ext>
                </a:extLst>
              </p:cNvPr>
              <p:cNvSpPr>
                <a:spLocks noRot="1" noChangeAspect="1" noMove="1" noResize="1" noEditPoints="1" noAdjustHandles="1" noChangeArrowheads="1" noChangeShapeType="1" noTextEdit="1"/>
              </p:cNvSpPr>
              <p:nvPr/>
            </p:nvSpPr>
            <p:spPr>
              <a:xfrm>
                <a:off x="942561" y="2076056"/>
                <a:ext cx="10306878" cy="4247317"/>
              </a:xfrm>
              <a:prstGeom prst="rect">
                <a:avLst/>
              </a:prstGeom>
              <a:blipFill>
                <a:blip r:embed="rId4"/>
                <a:stretch>
                  <a:fillRect l="-947" t="-862" b="-24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7405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6DF8027D-4601-4C32-A49A-CC2F0CB13BCD}"/>
              </a:ext>
            </a:extLst>
          </p:cNvPr>
          <p:cNvPicPr>
            <a:picLocks noGrp="1" noChangeAspect="1"/>
          </p:cNvPicPr>
          <p:nvPr>
            <p:ph idx="1"/>
          </p:nvPr>
        </p:nvPicPr>
        <p:blipFill>
          <a:blip r:embed="rId3"/>
          <a:stretch>
            <a:fillRect/>
          </a:stretch>
        </p:blipFill>
        <p:spPr>
          <a:xfrm>
            <a:off x="1422948" y="65311"/>
            <a:ext cx="7166114" cy="6727373"/>
          </a:xfrm>
          <a:prstGeom prst="rect">
            <a:avLst/>
          </a:prstGeom>
        </p:spPr>
      </p:pic>
      <p:sp>
        <p:nvSpPr>
          <p:cNvPr id="4" name="矩形 3">
            <a:extLst>
              <a:ext uri="{FF2B5EF4-FFF2-40B4-BE49-F238E27FC236}">
                <a16:creationId xmlns:a16="http://schemas.microsoft.com/office/drawing/2014/main" id="{68F38FE0-81E5-4884-BD78-D21D42C8DFD8}"/>
              </a:ext>
            </a:extLst>
          </p:cNvPr>
          <p:cNvSpPr/>
          <p:nvPr/>
        </p:nvSpPr>
        <p:spPr>
          <a:xfrm>
            <a:off x="9939"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3" name="矩形 2">
            <a:extLst>
              <a:ext uri="{FF2B5EF4-FFF2-40B4-BE49-F238E27FC236}">
                <a16:creationId xmlns:a16="http://schemas.microsoft.com/office/drawing/2014/main" id="{F1FE5D4C-3E18-4BB5-8388-1BDB6D773161}"/>
              </a:ext>
            </a:extLst>
          </p:cNvPr>
          <p:cNvSpPr/>
          <p:nvPr/>
        </p:nvSpPr>
        <p:spPr>
          <a:xfrm>
            <a:off x="55362" y="494255"/>
            <a:ext cx="1582228" cy="1384995"/>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RH</a:t>
            </a:r>
          </a:p>
          <a:p>
            <a:pPr algn="ctr"/>
            <a:r>
              <a:rPr lang="en-US" altLang="zh-TW" sz="3000" b="0" cap="none" spc="0" dirty="0">
                <a:ln w="0"/>
                <a:solidFill>
                  <a:schemeClr val="tx1"/>
                </a:solidFill>
                <a:effectLst>
                  <a:outerShdw blurRad="38100" dist="19050" dir="2700000" algn="tl" rotWithShape="0">
                    <a:schemeClr val="dk1">
                      <a:alpha val="40000"/>
                    </a:schemeClr>
                  </a:outerShdw>
                </a:effectLst>
              </a:rPr>
              <a:t>(700</a:t>
            </a:r>
            <a:r>
              <a:rPr lang="en-US" altLang="zh-TW" sz="3000" dirty="0">
                <a:ln w="0"/>
                <a:effectLst>
                  <a:outerShdw blurRad="38100" dist="19050" dir="2700000" algn="tl" rotWithShape="0">
                    <a:schemeClr val="dk1">
                      <a:alpha val="40000"/>
                    </a:schemeClr>
                  </a:outerShdw>
                </a:effectLst>
              </a:rPr>
              <a:t>hPa)</a:t>
            </a:r>
            <a:endParaRPr lang="zh-TW" altLang="en-US" sz="3000" b="0" cap="none" spc="0" dirty="0">
              <a:ln w="0"/>
              <a:solidFill>
                <a:schemeClr val="tx1"/>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ECA60A09-CC7F-4860-8153-6340C95048B5}"/>
              </a:ext>
            </a:extLst>
          </p:cNvPr>
          <p:cNvSpPr/>
          <p:nvPr/>
        </p:nvSpPr>
        <p:spPr>
          <a:xfrm>
            <a:off x="270004" y="2505668"/>
            <a:ext cx="1152944"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SST</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D268C9EA-09EE-48A7-9177-F476A26F59A7}"/>
              </a:ext>
            </a:extLst>
          </p:cNvPr>
          <p:cNvSpPr/>
          <p:nvPr/>
        </p:nvSpPr>
        <p:spPr>
          <a:xfrm>
            <a:off x="233968" y="4681834"/>
            <a:ext cx="1225015"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LHF</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CAB9DDC-05EE-4BEF-8DAB-C2ACFA775894}"/>
              </a:ext>
            </a:extLst>
          </p:cNvPr>
          <p:cNvSpPr/>
          <p:nvPr/>
        </p:nvSpPr>
        <p:spPr>
          <a:xfrm>
            <a:off x="8589062" y="65311"/>
            <a:ext cx="3514167" cy="707886"/>
          </a:xfrm>
          <a:prstGeom prst="rect">
            <a:avLst/>
          </a:prstGeom>
          <a:noFill/>
        </p:spPr>
        <p:txBody>
          <a:bodyPr wrap="none" lIns="91440" tIns="45720" rIns="91440" bIns="45720">
            <a:spAutoFit/>
          </a:bodyPr>
          <a:lstStyle/>
          <a:p>
            <a:pPr algn="ctr"/>
            <a:r>
              <a:rPr lang="en-US" altLang="zh-TW" sz="4000" b="0" cap="none" spc="0" dirty="0">
                <a:ln w="0"/>
                <a:solidFill>
                  <a:schemeClr val="tx1"/>
                </a:solidFill>
                <a:effectLst>
                  <a:outerShdw blurRad="38100" dist="19050" dir="2700000" algn="tl" rotWithShape="0">
                    <a:schemeClr val="dk1">
                      <a:alpha val="40000"/>
                    </a:schemeClr>
                  </a:outerShdw>
                </a:effectLst>
              </a:rPr>
              <a:t>Moderate shear</a:t>
            </a:r>
            <a:endParaRPr lang="zh-TW" altLang="en-U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32573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6CB6432-697B-4A94-BB68-D82C0D05EF87}"/>
              </a:ext>
            </a:extLst>
          </p:cNvPr>
          <p:cNvSpPr/>
          <p:nvPr/>
        </p:nvSpPr>
        <p:spPr>
          <a:xfrm>
            <a:off x="55362" y="494255"/>
            <a:ext cx="1582228" cy="1384995"/>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RH</a:t>
            </a:r>
          </a:p>
          <a:p>
            <a:pPr algn="ctr"/>
            <a:r>
              <a:rPr lang="en-US" altLang="zh-TW" sz="3000" b="0" cap="none" spc="0" dirty="0">
                <a:ln w="0"/>
                <a:solidFill>
                  <a:schemeClr val="tx1"/>
                </a:solidFill>
                <a:effectLst>
                  <a:outerShdw blurRad="38100" dist="19050" dir="2700000" algn="tl" rotWithShape="0">
                    <a:schemeClr val="dk1">
                      <a:alpha val="40000"/>
                    </a:schemeClr>
                  </a:outerShdw>
                </a:effectLst>
              </a:rPr>
              <a:t>(700</a:t>
            </a:r>
            <a:r>
              <a:rPr lang="en-US" altLang="zh-TW" sz="3000" dirty="0">
                <a:ln w="0"/>
                <a:effectLst>
                  <a:outerShdw blurRad="38100" dist="19050" dir="2700000" algn="tl" rotWithShape="0">
                    <a:schemeClr val="dk1">
                      <a:alpha val="40000"/>
                    </a:schemeClr>
                  </a:outerShdw>
                </a:effectLst>
              </a:rPr>
              <a:t>hPa)</a:t>
            </a:r>
            <a:endParaRPr lang="zh-TW" altLang="en-US" sz="3000" b="0" cap="none" spc="0" dirty="0">
              <a:ln w="0"/>
              <a:solidFill>
                <a:schemeClr val="tx1"/>
              </a:solidFill>
              <a:effectLst>
                <a:outerShdw blurRad="38100" dist="19050" dir="2700000" algn="tl" rotWithShape="0">
                  <a:schemeClr val="dk1">
                    <a:alpha val="40000"/>
                  </a:schemeClr>
                </a:outerShdw>
              </a:effectLst>
            </a:endParaRPr>
          </a:p>
        </p:txBody>
      </p:sp>
      <p:sp>
        <p:nvSpPr>
          <p:cNvPr id="5" name="矩形 4">
            <a:extLst>
              <a:ext uri="{FF2B5EF4-FFF2-40B4-BE49-F238E27FC236}">
                <a16:creationId xmlns:a16="http://schemas.microsoft.com/office/drawing/2014/main" id="{5A20D5E9-DCC4-47BB-8E8C-8194E25DD4AC}"/>
              </a:ext>
            </a:extLst>
          </p:cNvPr>
          <p:cNvSpPr/>
          <p:nvPr/>
        </p:nvSpPr>
        <p:spPr>
          <a:xfrm>
            <a:off x="270004" y="2505668"/>
            <a:ext cx="1152944"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SST</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矩形 5">
            <a:extLst>
              <a:ext uri="{FF2B5EF4-FFF2-40B4-BE49-F238E27FC236}">
                <a16:creationId xmlns:a16="http://schemas.microsoft.com/office/drawing/2014/main" id="{7174E49B-8EB7-44D1-B12E-0FA8330A902D}"/>
              </a:ext>
            </a:extLst>
          </p:cNvPr>
          <p:cNvSpPr/>
          <p:nvPr/>
        </p:nvSpPr>
        <p:spPr>
          <a:xfrm>
            <a:off x="233968" y="4681834"/>
            <a:ext cx="1225015" cy="923330"/>
          </a:xfrm>
          <a:prstGeom prst="rect">
            <a:avLst/>
          </a:prstGeom>
          <a:noFill/>
        </p:spPr>
        <p:txBody>
          <a:bodyPr wrap="none" lIns="91440" tIns="45720" rIns="91440" bIns="45720">
            <a:spAutoFit/>
          </a:bodyPr>
          <a:lstStyle/>
          <a:p>
            <a:pPr algn="ctr"/>
            <a:r>
              <a:rPr lang="en-US" altLang="zh-TW" sz="5400" dirty="0">
                <a:ln w="0"/>
                <a:effectLst>
                  <a:outerShdw blurRad="38100" dist="19050" dir="2700000" algn="tl" rotWithShape="0">
                    <a:schemeClr val="dk1">
                      <a:alpha val="40000"/>
                    </a:schemeClr>
                  </a:outerShdw>
                </a:effectLst>
              </a:rPr>
              <a:t>LHF</a:t>
            </a:r>
            <a:endParaRPr lang="zh-TW" alt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9C317C8E-638E-42FC-88D8-2725EAABB6F3}"/>
              </a:ext>
            </a:extLst>
          </p:cNvPr>
          <p:cNvSpPr/>
          <p:nvPr/>
        </p:nvSpPr>
        <p:spPr>
          <a:xfrm>
            <a:off x="8766226" y="65311"/>
            <a:ext cx="2810128" cy="707886"/>
          </a:xfrm>
          <a:prstGeom prst="rect">
            <a:avLst/>
          </a:prstGeom>
          <a:noFill/>
        </p:spPr>
        <p:txBody>
          <a:bodyPr wrap="none" lIns="91440" tIns="45720" rIns="91440" bIns="45720">
            <a:spAutoFit/>
          </a:bodyPr>
          <a:lstStyle/>
          <a:p>
            <a:pPr algn="ctr"/>
            <a:r>
              <a:rPr lang="en-US" altLang="zh-TW" sz="4000" dirty="0">
                <a:ln w="0"/>
                <a:effectLst>
                  <a:outerShdw blurRad="38100" dist="19050" dir="2700000" algn="tl" rotWithShape="0">
                    <a:schemeClr val="dk1">
                      <a:alpha val="40000"/>
                    </a:schemeClr>
                  </a:outerShdw>
                </a:effectLst>
              </a:rPr>
              <a:t>Strong</a:t>
            </a:r>
            <a:r>
              <a:rPr lang="en-US" altLang="zh-TW" sz="4000" b="0" cap="none" spc="0" dirty="0">
                <a:ln w="0"/>
                <a:solidFill>
                  <a:schemeClr val="tx1"/>
                </a:solidFill>
                <a:effectLst>
                  <a:outerShdw blurRad="38100" dist="19050" dir="2700000" algn="tl" rotWithShape="0">
                    <a:schemeClr val="dk1">
                      <a:alpha val="40000"/>
                    </a:schemeClr>
                  </a:outerShdw>
                </a:effectLst>
              </a:rPr>
              <a:t> shear</a:t>
            </a:r>
            <a:endParaRPr lang="zh-TW" alt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4A04B46B-9A8D-477B-A9F6-73258CCB7A11}"/>
              </a:ext>
            </a:extLst>
          </p:cNvPr>
          <p:cNvSpPr/>
          <p:nvPr/>
        </p:nvSpPr>
        <p:spPr>
          <a:xfrm>
            <a:off x="9939"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9" name="圖片 8">
            <a:extLst>
              <a:ext uri="{FF2B5EF4-FFF2-40B4-BE49-F238E27FC236}">
                <a16:creationId xmlns:a16="http://schemas.microsoft.com/office/drawing/2014/main" id="{3A11CD86-E83A-44DF-925C-769A20A6F729}"/>
              </a:ext>
            </a:extLst>
          </p:cNvPr>
          <p:cNvPicPr>
            <a:picLocks noChangeAspect="1"/>
          </p:cNvPicPr>
          <p:nvPr/>
        </p:nvPicPr>
        <p:blipFill>
          <a:blip r:embed="rId3"/>
          <a:stretch>
            <a:fillRect/>
          </a:stretch>
        </p:blipFill>
        <p:spPr>
          <a:xfrm>
            <a:off x="1568469" y="65311"/>
            <a:ext cx="7089714" cy="6660719"/>
          </a:xfrm>
          <a:prstGeom prst="rect">
            <a:avLst/>
          </a:prstGeom>
        </p:spPr>
      </p:pic>
    </p:spTree>
    <p:extLst>
      <p:ext uri="{BB962C8B-B14F-4D97-AF65-F5344CB8AC3E}">
        <p14:creationId xmlns:p14="http://schemas.microsoft.com/office/powerpoint/2010/main" val="4286619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DD76DC2-A08E-4EB2-A347-29FB9EB4E202}"/>
              </a:ext>
            </a:extLst>
          </p:cNvPr>
          <p:cNvSpPr/>
          <p:nvPr/>
        </p:nvSpPr>
        <p:spPr>
          <a:xfrm>
            <a:off x="9939"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pic>
        <p:nvPicPr>
          <p:cNvPr id="5" name="圖片 4">
            <a:extLst>
              <a:ext uri="{FF2B5EF4-FFF2-40B4-BE49-F238E27FC236}">
                <a16:creationId xmlns:a16="http://schemas.microsoft.com/office/drawing/2014/main" id="{4C4259D9-F0E2-4FAD-BC4E-DB522C0A67EC}"/>
              </a:ext>
            </a:extLst>
          </p:cNvPr>
          <p:cNvPicPr>
            <a:picLocks noChangeAspect="1"/>
          </p:cNvPicPr>
          <p:nvPr/>
        </p:nvPicPr>
        <p:blipFill>
          <a:blip r:embed="rId3"/>
          <a:stretch>
            <a:fillRect/>
          </a:stretch>
        </p:blipFill>
        <p:spPr>
          <a:xfrm>
            <a:off x="129829" y="178905"/>
            <a:ext cx="7617505" cy="6154944"/>
          </a:xfrm>
          <a:prstGeom prst="rect">
            <a:avLst/>
          </a:prstGeom>
        </p:spPr>
      </p:pic>
      <p:pic>
        <p:nvPicPr>
          <p:cNvPr id="6" name="圖片 5">
            <a:extLst>
              <a:ext uri="{FF2B5EF4-FFF2-40B4-BE49-F238E27FC236}">
                <a16:creationId xmlns:a16="http://schemas.microsoft.com/office/drawing/2014/main" id="{BE370358-0130-4F9A-B6C0-3B4B07AFAFEF}"/>
              </a:ext>
            </a:extLst>
          </p:cNvPr>
          <p:cNvPicPr>
            <a:picLocks noChangeAspect="1"/>
          </p:cNvPicPr>
          <p:nvPr/>
        </p:nvPicPr>
        <p:blipFill>
          <a:blip r:embed="rId4"/>
          <a:stretch>
            <a:fillRect/>
          </a:stretch>
        </p:blipFill>
        <p:spPr>
          <a:xfrm>
            <a:off x="6730528" y="178905"/>
            <a:ext cx="5331643" cy="881441"/>
          </a:xfrm>
          <a:prstGeom prst="rect">
            <a:avLst/>
          </a:prstGeom>
        </p:spPr>
      </p:pic>
      <p:sp>
        <p:nvSpPr>
          <p:cNvPr id="7" name="矩形 6">
            <a:extLst>
              <a:ext uri="{FF2B5EF4-FFF2-40B4-BE49-F238E27FC236}">
                <a16:creationId xmlns:a16="http://schemas.microsoft.com/office/drawing/2014/main" id="{378A5BB3-BA5C-4C18-B730-42DD5713B270}"/>
              </a:ext>
            </a:extLst>
          </p:cNvPr>
          <p:cNvSpPr/>
          <p:nvPr/>
        </p:nvSpPr>
        <p:spPr>
          <a:xfrm>
            <a:off x="7747334" y="1564045"/>
            <a:ext cx="1493623" cy="18649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9664CA1C-9D84-43B0-857F-9D34B75E451D}"/>
              </a:ext>
            </a:extLst>
          </p:cNvPr>
          <p:cNvSpPr/>
          <p:nvPr/>
        </p:nvSpPr>
        <p:spPr>
          <a:xfrm>
            <a:off x="9911809" y="1564045"/>
            <a:ext cx="1493623" cy="18649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04D0A02B-A58A-478A-9C9D-BB62F5EA331F}"/>
              </a:ext>
            </a:extLst>
          </p:cNvPr>
          <p:cNvPicPr>
            <a:picLocks noChangeAspect="1"/>
          </p:cNvPicPr>
          <p:nvPr/>
        </p:nvPicPr>
        <p:blipFill>
          <a:blip r:embed="rId5"/>
          <a:stretch>
            <a:fillRect/>
          </a:stretch>
        </p:blipFill>
        <p:spPr>
          <a:xfrm>
            <a:off x="7859866" y="2217701"/>
            <a:ext cx="1255436" cy="557146"/>
          </a:xfrm>
          <a:prstGeom prst="rect">
            <a:avLst/>
          </a:prstGeom>
        </p:spPr>
      </p:pic>
      <p:pic>
        <p:nvPicPr>
          <p:cNvPr id="10" name="圖片 9">
            <a:extLst>
              <a:ext uri="{FF2B5EF4-FFF2-40B4-BE49-F238E27FC236}">
                <a16:creationId xmlns:a16="http://schemas.microsoft.com/office/drawing/2014/main" id="{B668D89A-B138-4D5E-9C9A-CC782A2D17BF}"/>
              </a:ext>
            </a:extLst>
          </p:cNvPr>
          <p:cNvPicPr>
            <a:picLocks noChangeAspect="1"/>
          </p:cNvPicPr>
          <p:nvPr/>
        </p:nvPicPr>
        <p:blipFill>
          <a:blip r:embed="rId5"/>
          <a:stretch>
            <a:fillRect/>
          </a:stretch>
        </p:blipFill>
        <p:spPr>
          <a:xfrm>
            <a:off x="10030902" y="1763814"/>
            <a:ext cx="1255436" cy="557146"/>
          </a:xfrm>
          <a:prstGeom prst="rect">
            <a:avLst/>
          </a:prstGeom>
        </p:spPr>
      </p:pic>
      <p:pic>
        <p:nvPicPr>
          <p:cNvPr id="11" name="圖片 10">
            <a:extLst>
              <a:ext uri="{FF2B5EF4-FFF2-40B4-BE49-F238E27FC236}">
                <a16:creationId xmlns:a16="http://schemas.microsoft.com/office/drawing/2014/main" id="{EF546333-2D95-48A5-931B-911ACB2C8B1E}"/>
              </a:ext>
            </a:extLst>
          </p:cNvPr>
          <p:cNvPicPr>
            <a:picLocks noChangeAspect="1"/>
          </p:cNvPicPr>
          <p:nvPr/>
        </p:nvPicPr>
        <p:blipFill>
          <a:blip r:embed="rId6"/>
          <a:stretch>
            <a:fillRect/>
          </a:stretch>
        </p:blipFill>
        <p:spPr>
          <a:xfrm>
            <a:off x="10377632" y="2452929"/>
            <a:ext cx="561975" cy="676275"/>
          </a:xfrm>
          <a:prstGeom prst="rect">
            <a:avLst/>
          </a:prstGeom>
        </p:spPr>
      </p:pic>
      <p:cxnSp>
        <p:nvCxnSpPr>
          <p:cNvPr id="13" name="直線單箭頭接點 12">
            <a:extLst>
              <a:ext uri="{FF2B5EF4-FFF2-40B4-BE49-F238E27FC236}">
                <a16:creationId xmlns:a16="http://schemas.microsoft.com/office/drawing/2014/main" id="{04F5808D-AA24-481B-AE3E-58CF2A3225D3}"/>
              </a:ext>
            </a:extLst>
          </p:cNvPr>
          <p:cNvCxnSpPr/>
          <p:nvPr/>
        </p:nvCxnSpPr>
        <p:spPr>
          <a:xfrm flipV="1">
            <a:off x="3379304" y="1564045"/>
            <a:ext cx="1381539" cy="653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DADB9B1A-7ECD-4D8A-9AE9-3AF3FDB3A8EF}"/>
              </a:ext>
            </a:extLst>
          </p:cNvPr>
          <p:cNvCxnSpPr/>
          <p:nvPr/>
        </p:nvCxnSpPr>
        <p:spPr>
          <a:xfrm flipV="1">
            <a:off x="3472069" y="4777697"/>
            <a:ext cx="1381539" cy="6536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8C307AC0-EADC-4857-8D9C-C8994F7BDD68}"/>
              </a:ext>
            </a:extLst>
          </p:cNvPr>
          <p:cNvCxnSpPr>
            <a:stCxn id="7" idx="2"/>
          </p:cNvCxnSpPr>
          <p:nvPr/>
        </p:nvCxnSpPr>
        <p:spPr>
          <a:xfrm flipH="1">
            <a:off x="8494145" y="3428998"/>
            <a:ext cx="1" cy="9740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24E2A375-D76D-4DAA-9962-8E31DDF1B7CA}"/>
              </a:ext>
            </a:extLst>
          </p:cNvPr>
          <p:cNvCxnSpPr/>
          <p:nvPr/>
        </p:nvCxnSpPr>
        <p:spPr>
          <a:xfrm flipH="1">
            <a:off x="10680440" y="3445678"/>
            <a:ext cx="1" cy="9740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B332DF3D-C673-4D09-80F8-4ADB909BA61D}"/>
              </a:ext>
            </a:extLst>
          </p:cNvPr>
          <p:cNvSpPr/>
          <p:nvPr/>
        </p:nvSpPr>
        <p:spPr>
          <a:xfrm>
            <a:off x="7747334" y="4468896"/>
            <a:ext cx="1493623" cy="18649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098C61B4-16AF-495D-A75C-B4E54AFB9626}"/>
              </a:ext>
            </a:extLst>
          </p:cNvPr>
          <p:cNvSpPr/>
          <p:nvPr/>
        </p:nvSpPr>
        <p:spPr>
          <a:xfrm>
            <a:off x="9911809" y="4468896"/>
            <a:ext cx="1493623" cy="18649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9ECC5777-8267-4E37-9482-A0737324A0AC}"/>
              </a:ext>
            </a:extLst>
          </p:cNvPr>
          <p:cNvSpPr/>
          <p:nvPr/>
        </p:nvSpPr>
        <p:spPr>
          <a:xfrm>
            <a:off x="7747334" y="4581940"/>
            <a:ext cx="1548501" cy="1569660"/>
          </a:xfrm>
          <a:prstGeom prst="rect">
            <a:avLst/>
          </a:prstGeom>
          <a:noFill/>
        </p:spPr>
        <p:txBody>
          <a:bodyPr wrap="none" lIns="91440" tIns="45720" rIns="91440" bIns="45720">
            <a:spAutoFit/>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rPr>
              <a:t>Difference </a:t>
            </a:r>
          </a:p>
          <a:p>
            <a:pPr algn="ctr"/>
            <a:r>
              <a:rPr lang="en-US" altLang="zh-TW" sz="2400" b="0" cap="none" spc="0" dirty="0">
                <a:ln w="0"/>
                <a:solidFill>
                  <a:schemeClr val="tx1"/>
                </a:solidFill>
                <a:effectLst>
                  <a:outerShdw blurRad="38100" dist="19050" dir="2700000" algn="tl" rotWithShape="0">
                    <a:schemeClr val="dk1">
                      <a:alpha val="40000"/>
                    </a:schemeClr>
                  </a:outerShdw>
                </a:effectLst>
              </a:rPr>
              <a:t>among </a:t>
            </a:r>
          </a:p>
          <a:p>
            <a:pPr algn="ctr"/>
            <a:r>
              <a:rPr lang="en-US" altLang="zh-TW" sz="2400" b="0" cap="none" spc="0" dirty="0">
                <a:ln w="0"/>
                <a:solidFill>
                  <a:schemeClr val="tx1"/>
                </a:solidFill>
                <a:effectLst>
                  <a:outerShdw blurRad="38100" dist="19050" dir="2700000" algn="tl" rotWithShape="0">
                    <a:schemeClr val="dk1">
                      <a:alpha val="40000"/>
                    </a:schemeClr>
                  </a:outerShdw>
                </a:effectLst>
              </a:rPr>
              <a:t>WK,NT </a:t>
            </a:r>
          </a:p>
          <a:p>
            <a:pPr algn="ctr"/>
            <a:r>
              <a:rPr lang="en-US" altLang="zh-TW" sz="2400" b="0" cap="none" spc="0" dirty="0">
                <a:ln w="0"/>
                <a:solidFill>
                  <a:schemeClr val="tx1"/>
                </a:solidFill>
                <a:effectLst>
                  <a:outerShdw blurRad="38100" dist="19050" dir="2700000" algn="tl" rotWithShape="0">
                    <a:schemeClr val="dk1">
                      <a:alpha val="40000"/>
                    </a:schemeClr>
                  </a:outerShdw>
                </a:effectLst>
              </a:rPr>
              <a:t>and RI</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
        <p:nvSpPr>
          <p:cNvPr id="21" name="矩形 20">
            <a:extLst>
              <a:ext uri="{FF2B5EF4-FFF2-40B4-BE49-F238E27FC236}">
                <a16:creationId xmlns:a16="http://schemas.microsoft.com/office/drawing/2014/main" id="{386B5A6E-0EA8-45BC-8D6B-96A8E444D5F3}"/>
              </a:ext>
            </a:extLst>
          </p:cNvPr>
          <p:cNvSpPr/>
          <p:nvPr/>
        </p:nvSpPr>
        <p:spPr>
          <a:xfrm>
            <a:off x="9906627" y="4766605"/>
            <a:ext cx="1548501" cy="1200329"/>
          </a:xfrm>
          <a:prstGeom prst="rect">
            <a:avLst/>
          </a:prstGeom>
          <a:noFill/>
        </p:spPr>
        <p:txBody>
          <a:bodyPr wrap="none" lIns="91440" tIns="45720" rIns="91440" bIns="45720">
            <a:spAutoFit/>
          </a:bodyPr>
          <a:lstStyle/>
          <a:p>
            <a:pPr algn="ctr"/>
            <a:r>
              <a:rPr lang="en-US" altLang="zh-TW" sz="2400" b="0" cap="none" spc="0" dirty="0">
                <a:ln w="0"/>
                <a:solidFill>
                  <a:schemeClr val="tx1"/>
                </a:solidFill>
                <a:effectLst>
                  <a:outerShdw blurRad="38100" dist="19050" dir="2700000" algn="tl" rotWithShape="0">
                    <a:schemeClr val="dk1">
                      <a:alpha val="40000"/>
                    </a:schemeClr>
                  </a:outerShdw>
                </a:effectLst>
              </a:rPr>
              <a:t>Difference </a:t>
            </a:r>
          </a:p>
          <a:p>
            <a:pPr algn="ctr"/>
            <a:r>
              <a:rPr lang="en-US" altLang="zh-TW" sz="2400" dirty="0">
                <a:ln w="0"/>
                <a:effectLst>
                  <a:outerShdw blurRad="38100" dist="19050" dir="2700000" algn="tl" rotWithShape="0">
                    <a:schemeClr val="dk1">
                      <a:alpha val="40000"/>
                    </a:schemeClr>
                  </a:outerShdw>
                </a:effectLst>
              </a:rPr>
              <a:t>between</a:t>
            </a:r>
            <a:r>
              <a:rPr lang="en-US" altLang="zh-TW" sz="2400" b="0" cap="none" spc="0" dirty="0">
                <a:ln w="0"/>
                <a:solidFill>
                  <a:schemeClr val="tx1"/>
                </a:solidFill>
                <a:effectLst>
                  <a:outerShdw blurRad="38100" dist="19050" dir="2700000" algn="tl" rotWithShape="0">
                    <a:schemeClr val="dk1">
                      <a:alpha val="40000"/>
                    </a:schemeClr>
                  </a:outerShdw>
                </a:effectLst>
              </a:rPr>
              <a:t> </a:t>
            </a:r>
          </a:p>
          <a:p>
            <a:pPr algn="ctr"/>
            <a:r>
              <a:rPr lang="en-US" altLang="zh-TW" sz="2400" b="0" cap="none" spc="0" dirty="0">
                <a:ln w="0"/>
                <a:solidFill>
                  <a:schemeClr val="tx1"/>
                </a:solidFill>
                <a:effectLst>
                  <a:outerShdw blurRad="38100" dist="19050" dir="2700000" algn="tl" rotWithShape="0">
                    <a:schemeClr val="dk1">
                      <a:alpha val="40000"/>
                    </a:schemeClr>
                  </a:outerShdw>
                </a:effectLst>
              </a:rPr>
              <a:t>SI and  RI</a:t>
            </a:r>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13949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789953" y="2967335"/>
            <a:ext cx="2863476" cy="923330"/>
          </a:xfrm>
          <a:prstGeom prst="rect">
            <a:avLst/>
          </a:prstGeom>
          <a:noFill/>
        </p:spPr>
        <p:txBody>
          <a:bodyPr wrap="none" lIns="91440" tIns="45720" rIns="91440" bIns="45720">
            <a:spAutoFit/>
          </a:bodyPr>
          <a:lstStyle/>
          <a:p>
            <a:pPr lvl="0"/>
            <a:r>
              <a:rPr lang="en-US" altLang="zh-TW" sz="5400" dirty="0">
                <a:solidFill>
                  <a:schemeClr val="accent2"/>
                </a:solidFill>
              </a:rPr>
              <a:t>Summary</a:t>
            </a:r>
            <a:endParaRPr lang="zh-TW" altLang="en-US" sz="5400" dirty="0">
              <a:solidFill>
                <a:schemeClr val="accent2"/>
              </a:solidFill>
            </a:endParaRP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Tree>
    <p:extLst>
      <p:ext uri="{BB962C8B-B14F-4D97-AF65-F5344CB8AC3E}">
        <p14:creationId xmlns:p14="http://schemas.microsoft.com/office/powerpoint/2010/main" val="369584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C887F27-A96B-44A7-A77E-CAD44FBAAC02}"/>
              </a:ext>
            </a:extLst>
          </p:cNvPr>
          <p:cNvSpPr/>
          <p:nvPr/>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5" name="標題 1">
            <a:extLst>
              <a:ext uri="{FF2B5EF4-FFF2-40B4-BE49-F238E27FC236}">
                <a16:creationId xmlns:a16="http://schemas.microsoft.com/office/drawing/2014/main" id="{C763A021-813C-45DB-AA8C-390959B6C837}"/>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t>Summary</a:t>
            </a:r>
            <a:endParaRPr lang="zh-TW" altLang="en-US" dirty="0"/>
          </a:p>
        </p:txBody>
      </p:sp>
      <p:sp>
        <p:nvSpPr>
          <p:cNvPr id="6" name="矩形 5">
            <a:extLst>
              <a:ext uri="{FF2B5EF4-FFF2-40B4-BE49-F238E27FC236}">
                <a16:creationId xmlns:a16="http://schemas.microsoft.com/office/drawing/2014/main" id="{FA465BF7-7A9C-4D87-832A-3FAD54EDC700}"/>
              </a:ext>
            </a:extLst>
          </p:cNvPr>
          <p:cNvSpPr/>
          <p:nvPr/>
        </p:nvSpPr>
        <p:spPr>
          <a:xfrm>
            <a:off x="249535" y="1370053"/>
            <a:ext cx="12027139" cy="4893647"/>
          </a:xfrm>
          <a:prstGeom prst="rect">
            <a:avLst/>
          </a:prstGeom>
          <a:noFill/>
        </p:spPr>
        <p:txBody>
          <a:bodyPr wrap="none" lIns="91440" tIns="45720" rIns="91440" bIns="45720">
            <a:spAutoFit/>
          </a:bodyPr>
          <a:lstStyle/>
          <a:p>
            <a:r>
              <a:rPr lang="en-US" altLang="zh-TW" sz="2400" dirty="0"/>
              <a:t>1.For the </a:t>
            </a:r>
            <a:r>
              <a:rPr lang="en-US" altLang="zh-TW" sz="2400" dirty="0">
                <a:solidFill>
                  <a:srgbClr val="FF0000"/>
                </a:solidFill>
              </a:rPr>
              <a:t>moderate-shear and strong-shear RI </a:t>
            </a:r>
            <a:r>
              <a:rPr lang="en-US" altLang="zh-TW" sz="2400" dirty="0"/>
              <a:t>events, the TC </a:t>
            </a:r>
            <a:r>
              <a:rPr lang="en-US" altLang="zh-TW" sz="2400" dirty="0">
                <a:solidFill>
                  <a:srgbClr val="FF0000"/>
                </a:solidFill>
              </a:rPr>
              <a:t>upper-level outflow in the </a:t>
            </a:r>
          </a:p>
          <a:p>
            <a:r>
              <a:rPr lang="en-US" altLang="zh-TW" sz="2400" dirty="0" err="1">
                <a:solidFill>
                  <a:srgbClr val="FF0000"/>
                </a:solidFill>
              </a:rPr>
              <a:t>upshear</a:t>
            </a:r>
            <a:r>
              <a:rPr lang="en-US" altLang="zh-TW" sz="2400" dirty="0">
                <a:solidFill>
                  <a:srgbClr val="FF0000"/>
                </a:solidFill>
              </a:rPr>
              <a:t> flank </a:t>
            </a:r>
            <a:r>
              <a:rPr lang="en-US" altLang="zh-TW" sz="2400" dirty="0"/>
              <a:t>tends to intensify significantly during the 24-h period preceding RI onsets.</a:t>
            </a: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r>
              <a:rPr lang="en-US" altLang="zh-TW" sz="2400" dirty="0">
                <a:ln w="0"/>
                <a:effectLst>
                  <a:outerShdw blurRad="38100" dist="19050" dir="2700000" algn="tl" rotWithShape="0">
                    <a:schemeClr val="dk1">
                      <a:alpha val="40000"/>
                    </a:schemeClr>
                  </a:outerShdw>
                </a:effectLst>
              </a:rPr>
              <a:t>2.</a:t>
            </a:r>
            <a:r>
              <a:rPr lang="en-US" altLang="zh-TW" sz="2400" dirty="0"/>
              <a:t> The enhanced </a:t>
            </a:r>
            <a:r>
              <a:rPr lang="en-US" altLang="zh-TW" sz="2400" dirty="0">
                <a:solidFill>
                  <a:srgbClr val="FF0000"/>
                </a:solidFill>
              </a:rPr>
              <a:t>outflow acts to block the upper-level environmental flow from the inner-core </a:t>
            </a:r>
          </a:p>
          <a:p>
            <a:r>
              <a:rPr lang="en-US" altLang="zh-TW" sz="2400" dirty="0">
                <a:solidFill>
                  <a:srgbClr val="FF0000"/>
                </a:solidFill>
              </a:rPr>
              <a:t>region of TC</a:t>
            </a:r>
            <a:r>
              <a:rPr lang="en-US" altLang="zh-TW" sz="2400" dirty="0"/>
              <a:t>, which leads to a significant </a:t>
            </a:r>
            <a:r>
              <a:rPr lang="en-US" altLang="zh-TW" sz="2400" dirty="0">
                <a:solidFill>
                  <a:srgbClr val="FF0000"/>
                </a:solidFill>
              </a:rPr>
              <a:t>decrease in the local VWS </a:t>
            </a:r>
            <a:r>
              <a:rPr lang="en-US" altLang="zh-TW" sz="2400" dirty="0"/>
              <a:t>and thus sets up a favorable</a:t>
            </a:r>
          </a:p>
          <a:p>
            <a:r>
              <a:rPr lang="en-US" altLang="zh-TW" sz="2400" dirty="0"/>
              <a:t>environment for RI, but the </a:t>
            </a:r>
            <a:r>
              <a:rPr lang="en-US" altLang="zh-TW" sz="2400" dirty="0">
                <a:solidFill>
                  <a:srgbClr val="FF0000"/>
                </a:solidFill>
              </a:rPr>
              <a:t>RI under weak environmental VWS is less attributed the outflow </a:t>
            </a:r>
          </a:p>
          <a:p>
            <a:r>
              <a:rPr lang="en-US" altLang="zh-TW" sz="2400" dirty="0">
                <a:solidFill>
                  <a:srgbClr val="FF0000"/>
                </a:solidFill>
              </a:rPr>
              <a:t>blocking mechanism</a:t>
            </a:r>
            <a:r>
              <a:rPr lang="en-US" altLang="zh-TW" sz="2400" dirty="0"/>
              <a:t>.</a:t>
            </a: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r>
              <a:rPr lang="en-US" altLang="zh-TW" sz="2400" dirty="0">
                <a:ln w="0"/>
                <a:effectLst>
                  <a:outerShdw blurRad="38100" dist="19050" dir="2700000" algn="tl" rotWithShape="0">
                    <a:schemeClr val="dk1">
                      <a:alpha val="40000"/>
                    </a:schemeClr>
                  </a:outerShdw>
                </a:effectLst>
              </a:rPr>
              <a:t>3.</a:t>
            </a:r>
            <a:r>
              <a:rPr lang="en-US" altLang="zh-TW" sz="2400" dirty="0"/>
              <a:t> RI cases under moderate-to-strong environmental shear have stronger outflow in the </a:t>
            </a:r>
          </a:p>
          <a:p>
            <a:r>
              <a:rPr lang="en-US" altLang="zh-TW" sz="2400" dirty="0" err="1"/>
              <a:t>upshear</a:t>
            </a:r>
            <a:r>
              <a:rPr lang="en-US" altLang="zh-TW" sz="2400" dirty="0"/>
              <a:t> flank than the WK, NT and SI cases, which can mitigate the detrimental effect of the </a:t>
            </a:r>
          </a:p>
          <a:p>
            <a:r>
              <a:rPr lang="en-US" altLang="zh-TW" sz="2400" dirty="0"/>
              <a:t>upper-level environmental flow on TC intensification.</a:t>
            </a: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690009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C887F27-A96B-44A7-A77E-CAD44FBAAC02}"/>
              </a:ext>
            </a:extLst>
          </p:cNvPr>
          <p:cNvSpPr/>
          <p:nvPr/>
        </p:nvSpPr>
        <p:spPr>
          <a:xfrm>
            <a:off x="0" y="0"/>
            <a:ext cx="12192000" cy="685800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solidFill>
            </a:endParaRPr>
          </a:p>
        </p:txBody>
      </p:sp>
      <p:sp>
        <p:nvSpPr>
          <p:cNvPr id="5" name="標題 1">
            <a:extLst>
              <a:ext uri="{FF2B5EF4-FFF2-40B4-BE49-F238E27FC236}">
                <a16:creationId xmlns:a16="http://schemas.microsoft.com/office/drawing/2014/main" id="{C763A021-813C-45DB-AA8C-390959B6C837}"/>
              </a:ext>
            </a:extLst>
          </p:cNvPr>
          <p:cNvSpPr txBox="1">
            <a:spLocks/>
          </p:cNvSpPr>
          <p:nvPr/>
        </p:nvSpPr>
        <p:spPr>
          <a:xfrm>
            <a:off x="275493" y="15810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dirty="0"/>
              <a:t>Summary</a:t>
            </a:r>
            <a:endParaRPr lang="zh-TW" altLang="en-US" dirty="0"/>
          </a:p>
        </p:txBody>
      </p:sp>
      <p:sp>
        <p:nvSpPr>
          <p:cNvPr id="6" name="矩形 5">
            <a:extLst>
              <a:ext uri="{FF2B5EF4-FFF2-40B4-BE49-F238E27FC236}">
                <a16:creationId xmlns:a16="http://schemas.microsoft.com/office/drawing/2014/main" id="{FA465BF7-7A9C-4D87-832A-3FAD54EDC700}"/>
              </a:ext>
            </a:extLst>
          </p:cNvPr>
          <p:cNvSpPr/>
          <p:nvPr/>
        </p:nvSpPr>
        <p:spPr>
          <a:xfrm>
            <a:off x="249535" y="1370053"/>
            <a:ext cx="12028742" cy="3046988"/>
          </a:xfrm>
          <a:prstGeom prst="rect">
            <a:avLst/>
          </a:prstGeom>
          <a:noFill/>
        </p:spPr>
        <p:txBody>
          <a:bodyPr wrap="none" lIns="91440" tIns="45720" rIns="91440" bIns="45720">
            <a:spAutoFit/>
          </a:bodyPr>
          <a:lstStyle/>
          <a:p>
            <a:r>
              <a:rPr lang="en-US" altLang="zh-TW" sz="2400" dirty="0"/>
              <a:t>4. The </a:t>
            </a:r>
            <a:r>
              <a:rPr lang="en-US" altLang="zh-TW" sz="2400" dirty="0">
                <a:solidFill>
                  <a:srgbClr val="FF0000"/>
                </a:solidFill>
              </a:rPr>
              <a:t>RI</a:t>
            </a:r>
            <a:r>
              <a:rPr lang="en-US" altLang="zh-TW" sz="2400" dirty="0"/>
              <a:t> cases have more favorable thermodynamic conditions characterized by </a:t>
            </a:r>
            <a:r>
              <a:rPr lang="en-US" altLang="zh-TW" sz="2400" dirty="0">
                <a:solidFill>
                  <a:srgbClr val="FF0000"/>
                </a:solidFill>
              </a:rPr>
              <a:t>higher </a:t>
            </a:r>
          </a:p>
          <a:p>
            <a:r>
              <a:rPr lang="en-US" altLang="zh-TW" sz="2400" dirty="0">
                <a:solidFill>
                  <a:srgbClr val="FF0000"/>
                </a:solidFill>
              </a:rPr>
              <a:t>midlevel RH, warmer SST and higher surface LHF</a:t>
            </a:r>
            <a:r>
              <a:rPr lang="en-US" altLang="zh-TW" sz="2400" dirty="0"/>
              <a:t> than the non-RI cases.</a:t>
            </a:r>
          </a:p>
          <a:p>
            <a:endParaRPr lang="en-US" altLang="zh-TW" sz="2400" dirty="0"/>
          </a:p>
          <a:p>
            <a:r>
              <a:rPr lang="en-US" altLang="zh-TW" sz="2400" dirty="0"/>
              <a:t>5. </a:t>
            </a:r>
            <a:r>
              <a:rPr lang="en-US" altLang="zh-TW" sz="2400" dirty="0">
                <a:solidFill>
                  <a:srgbClr val="FF0000"/>
                </a:solidFill>
              </a:rPr>
              <a:t>LHF</a:t>
            </a:r>
            <a:r>
              <a:rPr lang="en-US" altLang="zh-TW" sz="2400" dirty="0"/>
              <a:t> differences </a:t>
            </a:r>
            <a:r>
              <a:rPr lang="en-US" altLang="zh-TW" sz="2400" dirty="0">
                <a:solidFill>
                  <a:srgbClr val="FF0000"/>
                </a:solidFill>
              </a:rPr>
              <a:t>between the WK, NT cases and the RI cases </a:t>
            </a:r>
            <a:r>
              <a:rPr lang="en-US" altLang="zh-TW" sz="2400" dirty="0"/>
              <a:t>are attributed to the differences </a:t>
            </a:r>
          </a:p>
          <a:p>
            <a:r>
              <a:rPr lang="en-US" altLang="zh-TW" sz="2400" dirty="0"/>
              <a:t>in </a:t>
            </a:r>
            <a:r>
              <a:rPr lang="en-US" altLang="zh-TW" sz="2400" dirty="0">
                <a:solidFill>
                  <a:srgbClr val="FF0000"/>
                </a:solidFill>
              </a:rPr>
              <a:t>air–sea moisture contrast</a:t>
            </a:r>
            <a:r>
              <a:rPr lang="en-US" altLang="zh-TW" sz="2400" dirty="0"/>
              <a:t>, whereas the </a:t>
            </a:r>
            <a:r>
              <a:rPr lang="en-US" altLang="zh-TW" sz="2400" dirty="0">
                <a:solidFill>
                  <a:srgbClr val="00B0F0"/>
                </a:solidFill>
              </a:rPr>
              <a:t>lower LHF in the SI cases than in the RI cases</a:t>
            </a:r>
            <a:r>
              <a:rPr lang="en-US" altLang="zh-TW" sz="2400" dirty="0"/>
              <a:t> is a </a:t>
            </a:r>
          </a:p>
          <a:p>
            <a:r>
              <a:rPr lang="en-US" altLang="zh-TW" sz="2400" dirty="0"/>
              <a:t>combined result of the </a:t>
            </a:r>
            <a:r>
              <a:rPr lang="en-US" altLang="zh-TW" sz="2400" dirty="0">
                <a:solidFill>
                  <a:srgbClr val="00B0F0"/>
                </a:solidFill>
              </a:rPr>
              <a:t>weaker TC intensity and the weaker air–sea moisture contrast</a:t>
            </a:r>
            <a:r>
              <a:rPr lang="en-US" altLang="zh-TW" sz="2400" dirty="0"/>
              <a:t>.</a:t>
            </a:r>
          </a:p>
          <a:p>
            <a:endParaRPr lang="en-US" altLang="zh-TW" sz="2400" b="0" cap="none" spc="0" dirty="0">
              <a:ln w="0"/>
              <a:solidFill>
                <a:schemeClr val="tx1"/>
              </a:solidFill>
              <a:effectLst>
                <a:outerShdw blurRad="38100" dist="19050" dir="2700000" algn="tl" rotWithShape="0">
                  <a:schemeClr val="dk1">
                    <a:alpha val="40000"/>
                  </a:schemeClr>
                </a:outerShdw>
              </a:effectLst>
            </a:endParaRPr>
          </a:p>
          <a:p>
            <a:endParaRPr lang="zh-TW" alt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895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82561-37D8-4223-BEFE-39B0A87A28D3}"/>
              </a:ext>
            </a:extLst>
          </p:cNvPr>
          <p:cNvSpPr>
            <a:spLocks noGrp="1"/>
          </p:cNvSpPr>
          <p:nvPr>
            <p:ph type="title"/>
          </p:nvPr>
        </p:nvSpPr>
        <p:spPr>
          <a:xfrm>
            <a:off x="452306" y="158618"/>
            <a:ext cx="10515600" cy="1325563"/>
          </a:xfrm>
        </p:spPr>
        <p:txBody>
          <a:bodyPr/>
          <a:lstStyle/>
          <a:p>
            <a:r>
              <a:rPr lang="en-US" altLang="zh-TW" dirty="0"/>
              <a:t>Shear definition</a:t>
            </a:r>
            <a:endParaRPr lang="zh-TW" altLang="en-US" dirty="0"/>
          </a:p>
        </p:txBody>
      </p:sp>
      <p:sp>
        <p:nvSpPr>
          <p:cNvPr id="3" name="內容版面配置區 2">
            <a:extLst>
              <a:ext uri="{FF2B5EF4-FFF2-40B4-BE49-F238E27FC236}">
                <a16:creationId xmlns:a16="http://schemas.microsoft.com/office/drawing/2014/main" id="{AB0884EA-F0A4-428C-AE1F-E1726AA9A739}"/>
              </a:ext>
            </a:extLst>
          </p:cNvPr>
          <p:cNvSpPr>
            <a:spLocks noGrp="1"/>
          </p:cNvSpPr>
          <p:nvPr>
            <p:ph idx="1"/>
          </p:nvPr>
        </p:nvSpPr>
        <p:spPr>
          <a:xfrm>
            <a:off x="838200" y="1825625"/>
            <a:ext cx="10515600" cy="4351338"/>
          </a:xfrm>
        </p:spPr>
        <p:txBody>
          <a:bodyPr/>
          <a:lstStyle/>
          <a:p>
            <a:pPr marL="0" indent="0">
              <a:buNone/>
            </a:pPr>
            <a:r>
              <a:rPr lang="en-US" altLang="zh-TW" dirty="0"/>
              <a:t>Vertical Wind Shear(VWS)    200-850hPa</a:t>
            </a:r>
            <a:endParaRPr lang="zh-TW" altLang="en-US" dirty="0"/>
          </a:p>
        </p:txBody>
      </p:sp>
      <p:sp>
        <p:nvSpPr>
          <p:cNvPr id="4" name="矩形 3">
            <a:extLst>
              <a:ext uri="{FF2B5EF4-FFF2-40B4-BE49-F238E27FC236}">
                <a16:creationId xmlns:a16="http://schemas.microsoft.com/office/drawing/2014/main" id="{F606FCC0-3D26-4E38-A302-0A8E5AC360BC}"/>
              </a:ext>
            </a:extLst>
          </p:cNvPr>
          <p:cNvSpPr/>
          <p:nvPr/>
        </p:nvSpPr>
        <p:spPr>
          <a:xfrm>
            <a:off x="1013726" y="2821760"/>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44DBC51B-B0A3-440F-8A07-B7AD82855D66}"/>
              </a:ext>
            </a:extLst>
          </p:cNvPr>
          <p:cNvSpPr txBox="1"/>
          <p:nvPr/>
        </p:nvSpPr>
        <p:spPr>
          <a:xfrm flipH="1">
            <a:off x="838200" y="3024386"/>
            <a:ext cx="3862872" cy="1169551"/>
          </a:xfrm>
          <a:prstGeom prst="rect">
            <a:avLst/>
          </a:prstGeom>
          <a:noFill/>
        </p:spPr>
        <p:txBody>
          <a:bodyPr wrap="square" rtlCol="0">
            <a:spAutoFit/>
          </a:bodyPr>
          <a:lstStyle/>
          <a:p>
            <a:pPr algn="ctr"/>
            <a:r>
              <a:rPr lang="en-US" altLang="zh-TW" sz="3500" dirty="0"/>
              <a:t>Environment</a:t>
            </a:r>
          </a:p>
          <a:p>
            <a:pPr algn="ctr"/>
            <a:r>
              <a:rPr lang="en-US" altLang="zh-TW" sz="3500" dirty="0"/>
              <a:t>VWS</a:t>
            </a:r>
            <a:endParaRPr lang="zh-TW" altLang="en-US" sz="3500" dirty="0"/>
          </a:p>
        </p:txBody>
      </p:sp>
      <p:sp>
        <p:nvSpPr>
          <p:cNvPr id="6" name="箭號: 向右 5">
            <a:extLst>
              <a:ext uri="{FF2B5EF4-FFF2-40B4-BE49-F238E27FC236}">
                <a16:creationId xmlns:a16="http://schemas.microsoft.com/office/drawing/2014/main" id="{6B8AEF16-623D-45D4-B26E-11BCF72BEDBA}"/>
              </a:ext>
            </a:extLst>
          </p:cNvPr>
          <p:cNvSpPr/>
          <p:nvPr/>
        </p:nvSpPr>
        <p:spPr>
          <a:xfrm>
            <a:off x="4792045" y="3019561"/>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6936C9C1-30F6-45C4-AE10-A780ECE3EEB3}"/>
              </a:ext>
            </a:extLst>
          </p:cNvPr>
          <p:cNvSpPr/>
          <p:nvPr/>
        </p:nvSpPr>
        <p:spPr>
          <a:xfrm>
            <a:off x="6314497" y="2821760"/>
            <a:ext cx="5589578" cy="1632794"/>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1EFAC8B4-E9FE-449E-93E3-9F549FA8BACA}"/>
              </a:ext>
            </a:extLst>
          </p:cNvPr>
          <p:cNvSpPr txBox="1"/>
          <p:nvPr/>
        </p:nvSpPr>
        <p:spPr>
          <a:xfrm flipH="1">
            <a:off x="6431621" y="2825249"/>
            <a:ext cx="5394340" cy="1569660"/>
          </a:xfrm>
          <a:prstGeom prst="rect">
            <a:avLst/>
          </a:prstGeom>
          <a:noFill/>
          <a:ln>
            <a:noFill/>
          </a:ln>
        </p:spPr>
        <p:txBody>
          <a:bodyPr wrap="square" rtlCol="0">
            <a:spAutoFit/>
          </a:bodyPr>
          <a:lstStyle/>
          <a:p>
            <a:r>
              <a:rPr lang="en-US" altLang="zh-TW" sz="2400" dirty="0"/>
              <a:t>Previous study : within 200</a:t>
            </a:r>
            <a:r>
              <a:rPr lang="zh-TW" altLang="en-US" sz="2400" dirty="0"/>
              <a:t>～</a:t>
            </a:r>
            <a:r>
              <a:rPr lang="en-US" altLang="zh-TW" sz="2400" dirty="0"/>
              <a:t>500km radii</a:t>
            </a:r>
          </a:p>
          <a:p>
            <a:r>
              <a:rPr lang="en-US" altLang="zh-TW" sz="2400" dirty="0"/>
              <a:t>This study         : within 400</a:t>
            </a:r>
            <a:r>
              <a:rPr lang="zh-TW" altLang="en-US" sz="2400" dirty="0"/>
              <a:t>～</a:t>
            </a:r>
            <a:r>
              <a:rPr lang="en-US" altLang="zh-TW" sz="2400" dirty="0"/>
              <a:t>800km radii</a:t>
            </a:r>
          </a:p>
          <a:p>
            <a:endParaRPr lang="en-US" altLang="zh-TW" sz="2400" dirty="0"/>
          </a:p>
          <a:p>
            <a:r>
              <a:rPr lang="en-US" altLang="zh-TW" sz="2400" dirty="0"/>
              <a:t>area averaged wind</a:t>
            </a:r>
          </a:p>
        </p:txBody>
      </p:sp>
      <p:sp>
        <p:nvSpPr>
          <p:cNvPr id="10" name="矩形 9">
            <a:extLst>
              <a:ext uri="{FF2B5EF4-FFF2-40B4-BE49-F238E27FC236}">
                <a16:creationId xmlns:a16="http://schemas.microsoft.com/office/drawing/2014/main" id="{2A6B9E9E-1A12-40F4-80EA-6F1AC01E0B12}"/>
              </a:ext>
            </a:extLst>
          </p:cNvPr>
          <p:cNvSpPr/>
          <p:nvPr/>
        </p:nvSpPr>
        <p:spPr>
          <a:xfrm>
            <a:off x="6314495" y="4753035"/>
            <a:ext cx="5589580" cy="156966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D9C79069-AFB8-455F-8EB0-F9CAD78737C9}"/>
              </a:ext>
            </a:extLst>
          </p:cNvPr>
          <p:cNvSpPr/>
          <p:nvPr/>
        </p:nvSpPr>
        <p:spPr>
          <a:xfrm>
            <a:off x="9480572" y="5649866"/>
            <a:ext cx="2114810" cy="369332"/>
          </a:xfrm>
          <a:prstGeom prst="rect">
            <a:avLst/>
          </a:prstGeom>
        </p:spPr>
        <p:txBody>
          <a:bodyPr wrap="none">
            <a:spAutoFit/>
          </a:bodyPr>
          <a:lstStyle/>
          <a:p>
            <a:r>
              <a:rPr lang="en-US" altLang="zh-TW" dirty="0" err="1"/>
              <a:t>Ryglicki</a:t>
            </a:r>
            <a:r>
              <a:rPr lang="en-US" altLang="zh-TW" dirty="0"/>
              <a:t> et al. (2019)</a:t>
            </a:r>
            <a:endParaRPr lang="zh-TW" altLang="en-US" dirty="0"/>
          </a:p>
        </p:txBody>
      </p:sp>
      <p:sp>
        <p:nvSpPr>
          <p:cNvPr id="13" name="箭號: 向右 12">
            <a:extLst>
              <a:ext uri="{FF2B5EF4-FFF2-40B4-BE49-F238E27FC236}">
                <a16:creationId xmlns:a16="http://schemas.microsoft.com/office/drawing/2014/main" id="{FD6A60AC-0320-4F5A-AFBF-F5CB5522F8D9}"/>
              </a:ext>
            </a:extLst>
          </p:cNvPr>
          <p:cNvSpPr/>
          <p:nvPr/>
        </p:nvSpPr>
        <p:spPr>
          <a:xfrm>
            <a:off x="4792044" y="5070452"/>
            <a:ext cx="1431479" cy="9661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11107895-731E-429D-9F89-5E4547A6206C}"/>
              </a:ext>
            </a:extLst>
          </p:cNvPr>
          <p:cNvSpPr/>
          <p:nvPr/>
        </p:nvSpPr>
        <p:spPr>
          <a:xfrm>
            <a:off x="1013726" y="4867826"/>
            <a:ext cx="3511821" cy="1477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FCAFBE57-D266-4249-8E2C-9CA828FDBFBC}"/>
              </a:ext>
            </a:extLst>
          </p:cNvPr>
          <p:cNvSpPr txBox="1"/>
          <p:nvPr/>
        </p:nvSpPr>
        <p:spPr>
          <a:xfrm flipH="1">
            <a:off x="838200" y="5070452"/>
            <a:ext cx="3862872" cy="1169551"/>
          </a:xfrm>
          <a:prstGeom prst="rect">
            <a:avLst/>
          </a:prstGeom>
          <a:noFill/>
        </p:spPr>
        <p:txBody>
          <a:bodyPr wrap="square" rtlCol="0">
            <a:spAutoFit/>
          </a:bodyPr>
          <a:lstStyle/>
          <a:p>
            <a:pPr algn="ctr"/>
            <a:r>
              <a:rPr lang="en-US" altLang="zh-TW" sz="3500" dirty="0"/>
              <a:t>Local</a:t>
            </a:r>
          </a:p>
          <a:p>
            <a:pPr algn="ctr"/>
            <a:r>
              <a:rPr lang="en-US" altLang="zh-TW" sz="3500" dirty="0"/>
              <a:t>VWS</a:t>
            </a:r>
            <a:endParaRPr lang="zh-TW" altLang="en-US" sz="3500" dirty="0"/>
          </a:p>
        </p:txBody>
      </p:sp>
      <p:sp>
        <p:nvSpPr>
          <p:cNvPr id="17" name="文字方塊 16">
            <a:extLst>
              <a:ext uri="{FF2B5EF4-FFF2-40B4-BE49-F238E27FC236}">
                <a16:creationId xmlns:a16="http://schemas.microsoft.com/office/drawing/2014/main" id="{89EE5133-0686-4EC6-BE66-0C9212F58E42}"/>
              </a:ext>
            </a:extLst>
          </p:cNvPr>
          <p:cNvSpPr txBox="1"/>
          <p:nvPr/>
        </p:nvSpPr>
        <p:spPr>
          <a:xfrm flipH="1">
            <a:off x="6431621" y="4888456"/>
            <a:ext cx="5589578" cy="1200329"/>
          </a:xfrm>
          <a:prstGeom prst="rect">
            <a:avLst/>
          </a:prstGeom>
          <a:noFill/>
          <a:ln>
            <a:noFill/>
          </a:ln>
        </p:spPr>
        <p:txBody>
          <a:bodyPr wrap="square" rtlCol="0">
            <a:spAutoFit/>
          </a:bodyPr>
          <a:lstStyle/>
          <a:p>
            <a:r>
              <a:rPr lang="en-US" altLang="zh-TW" sz="2400" dirty="0"/>
              <a:t>This study         : within 0</a:t>
            </a:r>
            <a:r>
              <a:rPr lang="zh-TW" altLang="en-US" sz="2400" dirty="0"/>
              <a:t>～</a:t>
            </a:r>
            <a:r>
              <a:rPr lang="en-US" altLang="zh-TW" sz="2400" dirty="0"/>
              <a:t>200km radii</a:t>
            </a:r>
          </a:p>
          <a:p>
            <a:endParaRPr lang="en-US" altLang="zh-TW" sz="2400" dirty="0"/>
          </a:p>
          <a:p>
            <a:r>
              <a:rPr lang="en-US" altLang="zh-TW" sz="2400" dirty="0"/>
              <a:t> area averaged wind</a:t>
            </a:r>
          </a:p>
        </p:txBody>
      </p:sp>
    </p:spTree>
    <p:extLst>
      <p:ext uri="{BB962C8B-B14F-4D97-AF65-F5344CB8AC3E}">
        <p14:creationId xmlns:p14="http://schemas.microsoft.com/office/powerpoint/2010/main" val="44933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BC8BDE8-5CE2-4EED-BD3B-3CB10A096B97}"/>
              </a:ext>
            </a:extLst>
          </p:cNvPr>
          <p:cNvSpPr/>
          <p:nvPr/>
        </p:nvSpPr>
        <p:spPr>
          <a:xfrm>
            <a:off x="463684" y="1720840"/>
            <a:ext cx="11264632" cy="3416320"/>
          </a:xfrm>
          <a:prstGeom prst="rect">
            <a:avLst/>
          </a:prstGeom>
          <a:noFill/>
        </p:spPr>
        <p:txBody>
          <a:bodyPr wrap="square" lIns="91440" tIns="45720" rIns="91440" bIns="45720">
            <a:spAutoFit/>
          </a:bodyPr>
          <a:lstStyle/>
          <a:p>
            <a:pPr algn="just"/>
            <a:r>
              <a:rPr lang="en-US" altLang="zh-TW" sz="2400" dirty="0"/>
              <a:t>4. Comparison between the RI and non-RI cases under moderate or strong environmental</a:t>
            </a:r>
          </a:p>
          <a:p>
            <a:pPr algn="just"/>
            <a:r>
              <a:rPr lang="en-US" altLang="zh-TW" sz="2400" dirty="0"/>
              <a:t> shear reveals that the </a:t>
            </a:r>
            <a:r>
              <a:rPr lang="en-US" altLang="zh-TW" sz="2400" b="1" dirty="0">
                <a:solidFill>
                  <a:srgbClr val="FF0000"/>
                </a:solidFill>
              </a:rPr>
              <a:t>RI cases tend to have stronger outflow and convection in the</a:t>
            </a:r>
          </a:p>
          <a:p>
            <a:pPr algn="just"/>
            <a:r>
              <a:rPr lang="en-US" altLang="zh-TW" sz="2400" b="1" dirty="0">
                <a:solidFill>
                  <a:srgbClr val="FF0000"/>
                </a:solidFill>
              </a:rPr>
              <a:t> </a:t>
            </a:r>
            <a:r>
              <a:rPr lang="en-US" altLang="zh-TW" sz="2400" b="1" dirty="0" err="1">
                <a:solidFill>
                  <a:srgbClr val="FF0000"/>
                </a:solidFill>
              </a:rPr>
              <a:t>upshear</a:t>
            </a:r>
            <a:r>
              <a:rPr lang="en-US" altLang="zh-TW" sz="2400" b="1" dirty="0">
                <a:solidFill>
                  <a:srgbClr val="FF0000"/>
                </a:solidFill>
              </a:rPr>
              <a:t> flank</a:t>
            </a:r>
            <a:r>
              <a:rPr lang="en-US" altLang="zh-TW" sz="2400" dirty="0"/>
              <a:t> than the non-RI cases, confirming the importance of outflow blocking on</a:t>
            </a:r>
          </a:p>
          <a:p>
            <a:pPr algn="just"/>
            <a:r>
              <a:rPr lang="en-US" altLang="zh-TW" sz="2400" dirty="0"/>
              <a:t> the occurrence of RI. </a:t>
            </a:r>
            <a:endParaRPr lang="en-US" altLang="zh-TW" sz="2400" b="0" cap="none" spc="0" dirty="0">
              <a:ln w="0"/>
              <a:effectLst>
                <a:outerShdw blurRad="38100" dist="19050" dir="2700000" algn="tl" rotWithShape="0">
                  <a:schemeClr val="dk1">
                    <a:alpha val="40000"/>
                  </a:schemeClr>
                </a:outerShdw>
              </a:effectLst>
            </a:endParaRPr>
          </a:p>
          <a:p>
            <a:pPr algn="just"/>
            <a:endParaRPr lang="en-US" altLang="zh-TW" sz="2400" b="0" cap="none" spc="0" dirty="0">
              <a:ln w="0"/>
              <a:effectLst>
                <a:outerShdw blurRad="38100" dist="19050" dir="2700000" algn="tl" rotWithShape="0">
                  <a:schemeClr val="dk1">
                    <a:alpha val="40000"/>
                  </a:schemeClr>
                </a:outerShdw>
              </a:effectLst>
            </a:endParaRPr>
          </a:p>
          <a:p>
            <a:pPr algn="just"/>
            <a:endParaRPr lang="en-US" altLang="zh-TW" sz="2400" dirty="0">
              <a:ln w="0"/>
              <a:effectLst>
                <a:outerShdw blurRad="38100" dist="19050" dir="2700000" algn="tl" rotWithShape="0">
                  <a:schemeClr val="dk1">
                    <a:alpha val="40000"/>
                  </a:schemeClr>
                </a:outerShdw>
              </a:effectLst>
            </a:endParaRPr>
          </a:p>
          <a:p>
            <a:pPr algn="just"/>
            <a:r>
              <a:rPr lang="en-US" altLang="zh-TW" sz="2400" b="0" cap="none" spc="0" dirty="0">
                <a:ln w="0"/>
                <a:effectLst>
                  <a:outerShdw blurRad="38100" dist="19050" dir="2700000" algn="tl" rotWithShape="0">
                    <a:schemeClr val="dk1">
                      <a:alpha val="40000"/>
                    </a:schemeClr>
                  </a:outerShdw>
                </a:effectLst>
              </a:rPr>
              <a:t>5.</a:t>
            </a:r>
            <a:r>
              <a:rPr lang="en-US" altLang="zh-TW" sz="2400" dirty="0"/>
              <a:t> Statistical analysis further indicates that the</a:t>
            </a:r>
            <a:r>
              <a:rPr lang="en-US" altLang="zh-TW" sz="2400" dirty="0">
                <a:solidFill>
                  <a:srgbClr val="FF0000"/>
                </a:solidFill>
              </a:rPr>
              <a:t> </a:t>
            </a:r>
            <a:r>
              <a:rPr lang="en-US" altLang="zh-TW" sz="2400" b="1" dirty="0">
                <a:solidFill>
                  <a:srgbClr val="FF0000"/>
                </a:solidFill>
              </a:rPr>
              <a:t>24-h future intensity change under moderate or strong shear </a:t>
            </a:r>
            <a:r>
              <a:rPr lang="en-US" altLang="zh-TW" sz="2400" dirty="0"/>
              <a:t>is </a:t>
            </a:r>
            <a:r>
              <a:rPr lang="en-US" altLang="zh-TW" sz="2400" b="1" dirty="0">
                <a:solidFill>
                  <a:srgbClr val="FF0000"/>
                </a:solidFill>
              </a:rPr>
              <a:t>more negatively correlated </a:t>
            </a:r>
            <a:r>
              <a:rPr lang="en-US" altLang="zh-TW" sz="2400" dirty="0"/>
              <a:t>with the </a:t>
            </a:r>
            <a:r>
              <a:rPr lang="en-US" altLang="zh-TW" sz="2400" b="1" dirty="0">
                <a:solidFill>
                  <a:srgbClr val="FF0000"/>
                </a:solidFill>
              </a:rPr>
              <a:t>local shear </a:t>
            </a:r>
            <a:r>
              <a:rPr lang="en-US" altLang="zh-TW" sz="2400" dirty="0"/>
              <a:t>than with the environmental shear.  </a:t>
            </a:r>
            <a:endParaRPr lang="zh-TW" altLang="en-US" sz="2400" cap="none" spc="0" dirty="0">
              <a:ln w="0"/>
              <a:effectLst>
                <a:outerShdw blurRad="38100" dist="19050" dir="2700000" algn="tl" rotWithShape="0">
                  <a:schemeClr val="dk1">
                    <a:alpha val="40000"/>
                  </a:schemeClr>
                </a:outerShdw>
              </a:effectLst>
            </a:endParaRPr>
          </a:p>
        </p:txBody>
      </p:sp>
      <p:sp>
        <p:nvSpPr>
          <p:cNvPr id="5" name="標題 1">
            <a:extLst>
              <a:ext uri="{FF2B5EF4-FFF2-40B4-BE49-F238E27FC236}">
                <a16:creationId xmlns:a16="http://schemas.microsoft.com/office/drawing/2014/main" id="{B1E88203-6FE5-42EA-8EA0-EAB679218364}"/>
              </a:ext>
            </a:extLst>
          </p:cNvPr>
          <p:cNvSpPr>
            <a:spLocks noGrp="1"/>
          </p:cNvSpPr>
          <p:nvPr>
            <p:ph type="title"/>
          </p:nvPr>
        </p:nvSpPr>
        <p:spPr>
          <a:xfrm>
            <a:off x="453006" y="147983"/>
            <a:ext cx="10515600" cy="1325563"/>
          </a:xfrm>
        </p:spPr>
        <p:txBody>
          <a:bodyPr/>
          <a:lstStyle/>
          <a:p>
            <a:r>
              <a:rPr lang="en-US" altLang="zh-TW" dirty="0"/>
              <a:t>Abstract</a:t>
            </a:r>
            <a:endParaRPr lang="zh-TW" altLang="en-US" dirty="0"/>
          </a:p>
        </p:txBody>
      </p:sp>
    </p:spTree>
    <p:extLst>
      <p:ext uri="{BB962C8B-B14F-4D97-AF65-F5344CB8AC3E}">
        <p14:creationId xmlns:p14="http://schemas.microsoft.com/office/powerpoint/2010/main" val="281430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8AF8FD-944B-49A2-B87D-AAA42D91E6CC}"/>
              </a:ext>
            </a:extLst>
          </p:cNvPr>
          <p:cNvSpPr/>
          <p:nvPr/>
        </p:nvSpPr>
        <p:spPr>
          <a:xfrm>
            <a:off x="4209333" y="2967335"/>
            <a:ext cx="3773341" cy="923330"/>
          </a:xfrm>
          <a:prstGeom prst="rect">
            <a:avLst/>
          </a:prstGeom>
          <a:noFill/>
        </p:spPr>
        <p:txBody>
          <a:bodyPr wrap="none" lIns="91440" tIns="45720" rIns="91440" bIns="45720">
            <a:spAutoFit/>
          </a:bodyPr>
          <a:lstStyle/>
          <a:p>
            <a:pPr algn="ctr"/>
            <a:r>
              <a:rPr lang="en-US" altLang="zh-TW" sz="5400" b="1" dirty="0">
                <a:ln w="22225">
                  <a:solidFill>
                    <a:srgbClr val="7030A0"/>
                  </a:solidFill>
                  <a:prstDash val="solid"/>
                </a:ln>
                <a:solidFill>
                  <a:srgbClr val="7030A0"/>
                </a:solidFill>
              </a:rPr>
              <a:t>Introduction</a:t>
            </a:r>
          </a:p>
        </p:txBody>
      </p:sp>
      <p:sp>
        <p:nvSpPr>
          <p:cNvPr id="5" name="矩形 4">
            <a:extLst>
              <a:ext uri="{FF2B5EF4-FFF2-40B4-BE49-F238E27FC236}">
                <a16:creationId xmlns:a16="http://schemas.microsoft.com/office/drawing/2014/main" id="{B3A66F6B-A71C-4DAC-8A50-9DBE5D0103B5}"/>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Tree>
    <p:extLst>
      <p:ext uri="{BB962C8B-B14F-4D97-AF65-F5344CB8AC3E}">
        <p14:creationId xmlns:p14="http://schemas.microsoft.com/office/powerpoint/2010/main" val="372851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9D12B5-3AC1-43FB-B4C3-F8A0B81888D4}"/>
              </a:ext>
            </a:extLst>
          </p:cNvPr>
          <p:cNvSpPr>
            <a:spLocks noGrp="1"/>
          </p:cNvSpPr>
          <p:nvPr>
            <p:ph type="title"/>
          </p:nvPr>
        </p:nvSpPr>
        <p:spPr/>
        <p:txBody>
          <a:bodyPr/>
          <a:lstStyle/>
          <a:p>
            <a:r>
              <a:rPr lang="en-US" altLang="zh-TW" dirty="0"/>
              <a:t>Introduction</a:t>
            </a:r>
            <a:endParaRPr lang="zh-TW" altLang="en-US" dirty="0"/>
          </a:p>
        </p:txBody>
      </p:sp>
      <p:sp>
        <p:nvSpPr>
          <p:cNvPr id="4" name="矩形 3">
            <a:extLst>
              <a:ext uri="{FF2B5EF4-FFF2-40B4-BE49-F238E27FC236}">
                <a16:creationId xmlns:a16="http://schemas.microsoft.com/office/drawing/2014/main" id="{B200259A-A421-4F5B-B4FD-18879A8DFE9B}"/>
              </a:ext>
            </a:extLst>
          </p:cNvPr>
          <p:cNvSpPr/>
          <p:nvPr/>
        </p:nvSpPr>
        <p:spPr>
          <a:xfrm>
            <a:off x="0" y="0"/>
            <a:ext cx="12192000" cy="6858000"/>
          </a:xfrm>
          <a:prstGeom prst="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7030A0"/>
              </a:solidFill>
            </a:endParaRPr>
          </a:p>
        </p:txBody>
      </p:sp>
      <p:sp>
        <p:nvSpPr>
          <p:cNvPr id="6" name="內容版面配置區 5">
            <a:extLst>
              <a:ext uri="{FF2B5EF4-FFF2-40B4-BE49-F238E27FC236}">
                <a16:creationId xmlns:a16="http://schemas.microsoft.com/office/drawing/2014/main" id="{FFB22396-C0FB-470F-BE2A-39D55D406BD8}"/>
              </a:ext>
            </a:extLst>
          </p:cNvPr>
          <p:cNvSpPr>
            <a:spLocks noGrp="1"/>
          </p:cNvSpPr>
          <p:nvPr>
            <p:ph idx="1"/>
          </p:nvPr>
        </p:nvSpPr>
        <p:spPr>
          <a:xfrm>
            <a:off x="838200" y="2055813"/>
            <a:ext cx="10998666" cy="4351338"/>
          </a:xfrm>
        </p:spPr>
        <p:txBody>
          <a:bodyPr/>
          <a:lstStyle/>
          <a:p>
            <a:pPr marL="514350" indent="-514350">
              <a:buAutoNum type="arabicPeriod"/>
            </a:pPr>
            <a:r>
              <a:rPr lang="en-US" altLang="zh-TW" dirty="0"/>
              <a:t>Rapid intensification is defined as an increase of at least 30 </a:t>
            </a:r>
            <a:r>
              <a:rPr lang="en-US" altLang="zh-TW" dirty="0" err="1"/>
              <a:t>kts</a:t>
            </a:r>
            <a:r>
              <a:rPr lang="en-US" altLang="zh-TW" dirty="0"/>
              <a:t> in</a:t>
            </a:r>
          </a:p>
          <a:p>
            <a:pPr marL="0" indent="0">
              <a:buNone/>
            </a:pPr>
            <a:r>
              <a:rPr lang="en-US" altLang="zh-TW" dirty="0"/>
              <a:t> maximum wind speed over a 24-h period (Kaplan and </a:t>
            </a:r>
            <a:r>
              <a:rPr lang="en-US" altLang="zh-TW" dirty="0" err="1"/>
              <a:t>DeMaria</a:t>
            </a:r>
            <a:r>
              <a:rPr lang="en-US" altLang="zh-TW" dirty="0"/>
              <a:t> 2003)</a:t>
            </a:r>
          </a:p>
          <a:p>
            <a:pPr marL="0" indent="0">
              <a:buNone/>
            </a:pPr>
            <a:endParaRPr lang="en-US" altLang="zh-TW" dirty="0"/>
          </a:p>
          <a:p>
            <a:pPr marL="0" indent="0">
              <a:buNone/>
            </a:pPr>
            <a:r>
              <a:rPr lang="en-US" altLang="zh-TW" dirty="0"/>
              <a:t>2. Previous studies (Kaplan and </a:t>
            </a:r>
            <a:r>
              <a:rPr lang="en-US" altLang="zh-TW" dirty="0" err="1"/>
              <a:t>DeMaria</a:t>
            </a:r>
            <a:r>
              <a:rPr lang="en-US" altLang="zh-TW" dirty="0"/>
              <a:t> 2003; Shu et al. 2012) showed</a:t>
            </a:r>
          </a:p>
          <a:p>
            <a:pPr marL="0" indent="0">
              <a:buNone/>
            </a:pPr>
            <a:r>
              <a:rPr lang="en-US" altLang="zh-TW" dirty="0"/>
              <a:t> that the RI TCs usually experience </a:t>
            </a:r>
            <a:r>
              <a:rPr lang="en-US" altLang="zh-TW" dirty="0">
                <a:solidFill>
                  <a:srgbClr val="FF0000"/>
                </a:solidFill>
              </a:rPr>
              <a:t>higher SST</a:t>
            </a:r>
            <a:r>
              <a:rPr lang="en-US" altLang="zh-TW" dirty="0"/>
              <a:t>, </a:t>
            </a:r>
            <a:r>
              <a:rPr lang="en-US" altLang="zh-TW" dirty="0">
                <a:solidFill>
                  <a:srgbClr val="FF0000"/>
                </a:solidFill>
              </a:rPr>
              <a:t>higher lower-level humidity</a:t>
            </a:r>
          </a:p>
          <a:p>
            <a:pPr marL="0" indent="0">
              <a:buNone/>
            </a:pPr>
            <a:r>
              <a:rPr lang="en-US" altLang="zh-TW" dirty="0"/>
              <a:t> and </a:t>
            </a:r>
            <a:r>
              <a:rPr lang="en-US" altLang="zh-TW" dirty="0">
                <a:solidFill>
                  <a:srgbClr val="FF0000"/>
                </a:solidFill>
              </a:rPr>
              <a:t>weaker vertical wind shear (VWS) </a:t>
            </a:r>
            <a:r>
              <a:rPr lang="en-US" altLang="zh-TW" dirty="0"/>
              <a:t>than the non-RI TCs</a:t>
            </a:r>
            <a:endParaRPr lang="zh-TW" altLang="en-US" dirty="0"/>
          </a:p>
        </p:txBody>
      </p:sp>
    </p:spTree>
    <p:extLst>
      <p:ext uri="{BB962C8B-B14F-4D97-AF65-F5344CB8AC3E}">
        <p14:creationId xmlns:p14="http://schemas.microsoft.com/office/powerpoint/2010/main" val="330380882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6142</Words>
  <Application>Microsoft Office PowerPoint</Application>
  <PresentationFormat>寬螢幕</PresentationFormat>
  <Paragraphs>754</Paragraphs>
  <Slides>57</Slides>
  <Notes>46</Notes>
  <HiddenSlides>1</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57</vt:i4>
      </vt:variant>
    </vt:vector>
  </HeadingPairs>
  <TitlesOfParts>
    <vt:vector size="64" baseType="lpstr">
      <vt:lpstr>新細明體</vt:lpstr>
      <vt:lpstr>Arial</vt:lpstr>
      <vt:lpstr>Bahnschrift</vt:lpstr>
      <vt:lpstr>Calibri</vt:lpstr>
      <vt:lpstr>Calibri Light</vt:lpstr>
      <vt:lpstr>Cambria Math</vt:lpstr>
      <vt:lpstr>Office 佈景主題</vt:lpstr>
      <vt:lpstr>The Implication of Outflow Structure for the Rapid Intensification of Tropical Cyclones under Vertical Wind Shear</vt:lpstr>
      <vt:lpstr>Outline</vt:lpstr>
      <vt:lpstr>PowerPoint 簡報</vt:lpstr>
      <vt:lpstr>Abstract</vt:lpstr>
      <vt:lpstr>PowerPoint 簡報</vt:lpstr>
      <vt:lpstr>Shear definition</vt:lpstr>
      <vt:lpstr>Abstract</vt:lpstr>
      <vt:lpstr>PowerPoint 簡報</vt:lpstr>
      <vt:lpstr>Introduction</vt:lpstr>
      <vt:lpstr>Introduction</vt:lpstr>
      <vt:lpstr>Introduction</vt:lpstr>
      <vt:lpstr>PowerPoint 簡報</vt:lpstr>
      <vt:lpstr>PowerPoint 簡報</vt:lpstr>
      <vt:lpstr>PowerPoint 簡報</vt:lpstr>
      <vt:lpstr>PowerPoint 簡報</vt:lpstr>
      <vt:lpstr>Introduction</vt:lpstr>
      <vt:lpstr>Introduction</vt:lpstr>
      <vt:lpstr>PowerPoint 簡報</vt:lpstr>
      <vt:lpstr>Data and Method</vt:lpstr>
      <vt:lpstr>Data and Method</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Implication of Outflow Structure for the Rapid Intensification of Tropical Cyclones under Vertical Wind Shear</dc:title>
  <dc:creator>黃詣軒</dc:creator>
  <cp:lastModifiedBy>黃詣軒</cp:lastModifiedBy>
  <cp:revision>61</cp:revision>
  <dcterms:created xsi:type="dcterms:W3CDTF">2022-04-15T09:45:47Z</dcterms:created>
  <dcterms:modified xsi:type="dcterms:W3CDTF">2022-04-26T08:22:51Z</dcterms:modified>
</cp:coreProperties>
</file>