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72" r:id="rId3"/>
    <p:sldId id="273" r:id="rId4"/>
    <p:sldId id="28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90" r:id="rId18"/>
    <p:sldId id="291" r:id="rId19"/>
    <p:sldId id="294" r:id="rId20"/>
    <p:sldId id="295" r:id="rId21"/>
    <p:sldId id="296" r:id="rId22"/>
    <p:sldId id="292" r:id="rId23"/>
    <p:sldId id="297" r:id="rId24"/>
    <p:sldId id="293" r:id="rId25"/>
    <p:sldId id="298" r:id="rId26"/>
    <p:sldId id="270" r:id="rId27"/>
    <p:sldId id="271" r:id="rId28"/>
    <p:sldId id="287" r:id="rId29"/>
    <p:sldId id="289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2B07-F83B-4082-B0AA-16421EDE13D8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74DFC-067F-40CE-B077-07A960F1D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59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74DFC-067F-40CE-B077-07A960F1D86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5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2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1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74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8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57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02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9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72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37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A17A7-78A5-4BCA-871F-9FF77D7F2DD3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87F7-6C33-43F8-9E2E-053AD9BB4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61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Wu. F., and K. Lombardo, 2021: Precipitation enhancement in squall lines moving over mountainous coastal regions. </a:t>
            </a:r>
            <a:r>
              <a:rPr lang="en-US" altLang="zh-TW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J. Atmos. Sci.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78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3089-3103.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2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7675"/>
            <a:ext cx="4486275" cy="6410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3652837"/>
            <a:ext cx="45339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309562"/>
            <a:ext cx="78486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9050"/>
            <a:ext cx="91535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9" y="837101"/>
            <a:ext cx="89916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763099"/>
            <a:ext cx="90963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772624"/>
            <a:ext cx="90011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15" y="365125"/>
            <a:ext cx="6399702" cy="62828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8" y="3663523"/>
            <a:ext cx="63341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08" y="655271"/>
            <a:ext cx="7737231" cy="61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3337"/>
            <a:ext cx="92202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52" y="276387"/>
            <a:ext cx="8114201" cy="65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Long-term (1931–2010) Global Precipitation </a:t>
            </a:r>
            <a:r>
              <a:rPr lang="en-US" altLang="zh-TW" sz="2400" dirty="0" smtClean="0"/>
              <a:t>Climatology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Center </a:t>
            </a:r>
            <a:r>
              <a:rPr lang="en-US" altLang="zh-TW" sz="2400" dirty="0"/>
              <a:t>(GPCC) V2018 reanalysis confirm these </a:t>
            </a:r>
            <a:r>
              <a:rPr lang="en-US" altLang="zh-TW" sz="2400" dirty="0">
                <a:solidFill>
                  <a:srgbClr val="FF0000"/>
                </a:solidFill>
              </a:rPr>
              <a:t>localized </a:t>
            </a:r>
            <a:r>
              <a:rPr lang="en-US" altLang="zh-TW" sz="2400" dirty="0" smtClean="0">
                <a:solidFill>
                  <a:srgbClr val="FF0000"/>
                </a:solidFill>
              </a:rPr>
              <a:t>coastal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maxima </a:t>
            </a:r>
            <a:r>
              <a:rPr lang="en-US" altLang="zh-TW" sz="2400" dirty="0"/>
              <a:t>and reveal that their magnitudes have increased in </a:t>
            </a:r>
            <a:r>
              <a:rPr lang="en-US" altLang="zh-TW" sz="2400" dirty="0" smtClean="0"/>
              <a:t>recent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decades</a:t>
            </a:r>
            <a:r>
              <a:rPr lang="en-US" altLang="zh-TW" sz="2400" dirty="0"/>
              <a:t>, impacting coastal residents, offshore recreational </a:t>
            </a:r>
            <a:r>
              <a:rPr lang="en-US" altLang="zh-TW" sz="2400" dirty="0" smtClean="0"/>
              <a:t>and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commercial </a:t>
            </a:r>
            <a:r>
              <a:rPr lang="en-US" altLang="zh-TW" sz="2400" dirty="0"/>
              <a:t>activities, and coastal ecosystems (Curtis 2019</a:t>
            </a:r>
            <a:r>
              <a:rPr lang="en-US" altLang="zh-TW" sz="2400" dirty="0" smtClean="0"/>
              <a:t>).</a:t>
            </a:r>
          </a:p>
          <a:p>
            <a:r>
              <a:rPr lang="en-US" altLang="zh-TW" sz="2400" dirty="0"/>
              <a:t>As deep convective storms move from inland to </a:t>
            </a:r>
            <a:r>
              <a:rPr lang="en-US" altLang="zh-TW" sz="2400" dirty="0" smtClean="0"/>
              <a:t>offshore,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precipitation </a:t>
            </a:r>
            <a:r>
              <a:rPr lang="en-US" altLang="zh-TW" sz="2400" dirty="0"/>
              <a:t>is dictated by </a:t>
            </a:r>
            <a:r>
              <a:rPr lang="en-US" altLang="zh-TW" sz="2400" dirty="0" smtClean="0"/>
              <a:t>characteristics </a:t>
            </a:r>
            <a:r>
              <a:rPr lang="en-US" altLang="zh-TW" sz="2400" dirty="0"/>
              <a:t>of a storm’s </a:t>
            </a:r>
            <a:r>
              <a:rPr lang="en-US" altLang="zh-TW" sz="2400" dirty="0" smtClean="0">
                <a:solidFill>
                  <a:srgbClr val="FF0000"/>
                </a:solidFill>
              </a:rPr>
              <a:t>cold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pool </a:t>
            </a:r>
            <a:r>
              <a:rPr lang="en-US" altLang="zh-TW" sz="2400" dirty="0"/>
              <a:t>and the ambient stable </a:t>
            </a:r>
            <a:r>
              <a:rPr lang="en-US" altLang="zh-TW" sz="2400" dirty="0">
                <a:solidFill>
                  <a:srgbClr val="FF0000"/>
                </a:solidFill>
              </a:rPr>
              <a:t>marine atmospheric </a:t>
            </a:r>
            <a:r>
              <a:rPr lang="en-US" altLang="zh-TW" sz="2400" dirty="0" smtClean="0">
                <a:solidFill>
                  <a:srgbClr val="FF0000"/>
                </a:solidFill>
              </a:rPr>
              <a:t>boundary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layer (MABL) </a:t>
            </a:r>
            <a:r>
              <a:rPr lang="en-US" altLang="zh-TW" sz="2400" dirty="0"/>
              <a:t>air driving a local </a:t>
            </a:r>
            <a:r>
              <a:rPr lang="en-US" altLang="zh-TW" sz="2400" dirty="0">
                <a:solidFill>
                  <a:srgbClr val="FF0000"/>
                </a:solidFill>
              </a:rPr>
              <a:t>sea breeze </a:t>
            </a:r>
            <a:r>
              <a:rPr lang="en-US" altLang="zh-TW" sz="2400" dirty="0"/>
              <a:t>(Moncrieff and </a:t>
            </a:r>
            <a:r>
              <a:rPr lang="en-US" altLang="zh-TW" sz="2400" dirty="0" smtClean="0"/>
              <a:t>Liu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1999</a:t>
            </a:r>
            <a:r>
              <a:rPr lang="en-US" altLang="zh-TW" sz="2400" dirty="0"/>
              <a:t>; </a:t>
            </a:r>
            <a:r>
              <a:rPr lang="en-US" altLang="zh-TW" sz="2400" dirty="0" err="1"/>
              <a:t>Zuidema</a:t>
            </a:r>
            <a:r>
              <a:rPr lang="en-US" altLang="zh-TW" sz="2400" dirty="0"/>
              <a:t> et al. 2017; LK18). </a:t>
            </a:r>
            <a:endParaRPr lang="en-US" altLang="zh-TW" sz="2400" dirty="0" smtClean="0"/>
          </a:p>
          <a:p>
            <a:r>
              <a:rPr lang="en-US" altLang="zh-TW" sz="2400" dirty="0"/>
              <a:t>One of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leading </a:t>
            </a:r>
            <a:r>
              <a:rPr lang="en-US" altLang="zh-TW" sz="2400" dirty="0"/>
              <a:t>theories on squall-line dynamics poses that </a:t>
            </a:r>
            <a:r>
              <a:rPr lang="en-US" altLang="zh-TW" sz="2400" dirty="0" smtClean="0"/>
              <a:t>squall-line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strength </a:t>
            </a:r>
            <a:r>
              <a:rPr lang="en-US" altLang="zh-TW" sz="2400" dirty="0"/>
              <a:t>and longevity are influenced by horizontal </a:t>
            </a:r>
            <a:r>
              <a:rPr lang="en-US" altLang="zh-TW" sz="2400" dirty="0" smtClean="0"/>
              <a:t>vorticity</a:t>
            </a: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baroclinically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generated by the </a:t>
            </a:r>
            <a:r>
              <a:rPr lang="en-US" altLang="zh-TW" sz="2400" dirty="0">
                <a:solidFill>
                  <a:srgbClr val="FF0000"/>
                </a:solidFill>
              </a:rPr>
              <a:t>cold pool </a:t>
            </a:r>
            <a:r>
              <a:rPr lang="en-US" altLang="zh-TW" sz="2400" dirty="0"/>
              <a:t>and that of </a:t>
            </a:r>
            <a:r>
              <a:rPr lang="en-US" altLang="zh-TW" sz="2400" dirty="0" smtClean="0"/>
              <a:t>the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ambient </a:t>
            </a:r>
            <a:r>
              <a:rPr lang="en-US" altLang="zh-TW" sz="2400" dirty="0">
                <a:solidFill>
                  <a:srgbClr val="FF0000"/>
                </a:solidFill>
              </a:rPr>
              <a:t>low-level wind shear</a:t>
            </a:r>
            <a:r>
              <a:rPr lang="en-US" altLang="zh-TW" sz="2400" dirty="0"/>
              <a:t>, known as </a:t>
            </a:r>
            <a:r>
              <a:rPr lang="en-US" altLang="zh-TW" sz="2400" dirty="0">
                <a:solidFill>
                  <a:srgbClr val="FF0000"/>
                </a:solidFill>
              </a:rPr>
              <a:t>‘‘RKW theory</a:t>
            </a:r>
            <a:r>
              <a:rPr lang="en-US" altLang="zh-TW" sz="2400" dirty="0" smtClean="0">
                <a:solidFill>
                  <a:srgbClr val="FF0000"/>
                </a:solidFill>
              </a:rPr>
              <a:t>’’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(</a:t>
            </a:r>
            <a:r>
              <a:rPr lang="en-US" altLang="zh-TW" sz="2400" dirty="0" err="1"/>
              <a:t>Rotunno</a:t>
            </a:r>
            <a:r>
              <a:rPr lang="en-US" altLang="zh-TW" sz="2400" dirty="0"/>
              <a:t> et al. </a:t>
            </a:r>
            <a:r>
              <a:rPr lang="en-US" altLang="zh-TW" sz="2400" dirty="0" smtClean="0"/>
              <a:t>1988).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163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96" y="167054"/>
            <a:ext cx="7852996" cy="66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85" y="518486"/>
            <a:ext cx="7389569" cy="63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9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32" y="61039"/>
            <a:ext cx="7952276" cy="67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448175" cy="1609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2461419"/>
            <a:ext cx="4152900" cy="1076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" y="4251447"/>
            <a:ext cx="4352925" cy="6762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065" y="667300"/>
            <a:ext cx="4457700" cy="18954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7065" y="2697712"/>
            <a:ext cx="4419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3" y="532179"/>
            <a:ext cx="10704601" cy="32260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3" y="4347428"/>
            <a:ext cx="10640863" cy="23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90" y="0"/>
            <a:ext cx="733878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For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large horizontal gradients in buoyancy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across the gust front (e.g., 500-m-deep MABL), an elevated, but low-level,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negative </a:t>
            </a:r>
            <a:r>
              <a:rPr lang="en-US" altLang="zh-TW" sz="2400" dirty="0" err="1" smtClean="0">
                <a:solidFill>
                  <a:srgbClr val="FF0000"/>
                </a:solidFill>
                <a:latin typeface="MJXc-TeX-math-I"/>
              </a:rPr>
              <a:t>p</a:t>
            </a:r>
            <a:r>
              <a:rPr lang="en-US" altLang="zh-TW" sz="2400" dirty="0" err="1" smtClean="0">
                <a:solidFill>
                  <a:srgbClr val="FF0000"/>
                </a:solidFill>
                <a:latin typeface="MJXc-TeX-main-R"/>
              </a:rPr>
              <a:t>'</a:t>
            </a:r>
            <a:r>
              <a:rPr lang="en-US" altLang="zh-TW" sz="2400" dirty="0" err="1" smtClean="0">
                <a:solidFill>
                  <a:srgbClr val="FF0000"/>
                </a:solidFill>
                <a:latin typeface="MJXc-TeX-math-I"/>
              </a:rPr>
              <a:t>i</a:t>
            </a:r>
            <a:r>
              <a:rPr lang="en-US" altLang="zh-TW" sz="2400" dirty="0" smtClean="0">
                <a:solidFill>
                  <a:srgbClr val="FF0000"/>
                </a:solidFill>
                <a:latin typeface="MJXc-TeX-main-R"/>
              </a:rPr>
              <a:t>(</a:t>
            </a:r>
            <a:r>
              <a:rPr lang="en-US" altLang="zh-TW" sz="2400" dirty="0" err="1" smtClean="0">
                <a:solidFill>
                  <a:srgbClr val="FF0000"/>
                </a:solidFill>
                <a:latin typeface="MJXc-TeX-main-R"/>
              </a:rPr>
              <a:t>nh</a:t>
            </a:r>
            <a:r>
              <a:rPr lang="en-US" altLang="zh-TW" sz="2400" dirty="0">
                <a:solidFill>
                  <a:srgbClr val="FF0000"/>
                </a:solidFill>
                <a:latin typeface="MJXc-TeX-main-R"/>
              </a:rPr>
              <a:t>)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 induces 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downward acceleration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of air parcels following the initial cold pool lift, leading to shallow ascent and less </a:t>
            </a:r>
            <a:r>
              <a:rPr lang="en-US" altLang="zh-TW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precipitation.</a:t>
            </a:r>
          </a:p>
          <a:p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 Presence of 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cold, deep MABL reduces the horizontal buoyancy gradient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across the gust front, leading to smaller </a:t>
            </a:r>
            <a:r>
              <a:rPr lang="en-US" altLang="zh-TW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baroclinically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generated horizontal vorticity behind the gust front, thus 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pressure perturbation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weaker downward vertical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acceleration</a:t>
            </a:r>
            <a:r>
              <a:rPr lang="en-US" altLang="zh-TW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Consequently, parcels ascend to higher altitudes along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more upright trajectories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leading to more overall precipitation and a greater rain rate</a:t>
            </a:r>
            <a:r>
              <a:rPr lang="en-US" altLang="zh-TW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The magnitude of this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horizontal vorticity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is sensitive to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MABL depth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with less vorticity, a smaller negative </a:t>
            </a:r>
            <a:r>
              <a:rPr lang="en-US" altLang="zh-TW" sz="2400" dirty="0" err="1" smtClean="0">
                <a:latin typeface="MJXc-TeX-math-I"/>
              </a:rPr>
              <a:t>p</a:t>
            </a:r>
            <a:r>
              <a:rPr lang="en-US" altLang="zh-TW" sz="2400" dirty="0" err="1" smtClean="0">
                <a:latin typeface="MJXc-TeX-main-R"/>
              </a:rPr>
              <a:t>'</a:t>
            </a:r>
            <a:r>
              <a:rPr lang="en-US" altLang="zh-TW" sz="2400" dirty="0" err="1" smtClean="0">
                <a:latin typeface="MJXc-TeX-math-I"/>
              </a:rPr>
              <a:t>i</a:t>
            </a:r>
            <a:r>
              <a:rPr lang="en-US" altLang="zh-TW" sz="2400" dirty="0" smtClean="0">
                <a:latin typeface="MJXc-TeX-main-R"/>
              </a:rPr>
              <a:t>(</a:t>
            </a:r>
            <a:r>
              <a:rPr lang="en-US" altLang="zh-TW" sz="2400" dirty="0" err="1" smtClean="0">
                <a:latin typeface="MJXc-TeX-main-R"/>
              </a:rPr>
              <a:t>nh</a:t>
            </a:r>
            <a:r>
              <a:rPr lang="en-US" altLang="zh-TW" sz="2400" dirty="0">
                <a:latin typeface="MJXc-TeX-main-R"/>
              </a:rPr>
              <a:t>)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and a smaller negative vertical acceleration for deeper MABLs. Therefore, precipitation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over the slope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is more intense in the presence of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deep MABLs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in spite of the smaller surface-based instability.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3656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As the squall lines move away from the terrain, those over the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deepest MABLs decay most rapidly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while those over the shallowest decay last, predominantly related to the availability of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elevated instability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. Low-level </a:t>
            </a:r>
            <a:r>
              <a:rPr lang="en-US" altLang="zh-TW" sz="2400" i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θ</a:t>
            </a:r>
            <a:r>
              <a:rPr lang="en-US" altLang="zh-TW" sz="2400" i="1" baseline="-25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 is reduced in the presence of the MABL, and more importantly,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deeper MABLs diminish larger amounts of elevated instability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available to the storm, promoting more rapid storm decay. </a:t>
            </a:r>
            <a:endParaRPr lang="en-US" altLang="zh-TW" sz="24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Further,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MABL temperature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determines whether a storm retains 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surface-based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component (e.g., −3-K </a:t>
            </a:r>
            <a:r>
              <a:rPr lang="el-GR" altLang="zh-TW" sz="2400" i="1" dirty="0">
                <a:solidFill>
                  <a:srgbClr val="333333"/>
                </a:solidFill>
                <a:latin typeface="Times New Roman" panose="02020603050405020304" pitchFamily="18" charset="0"/>
              </a:rPr>
              <a:t>θ</a:t>
            </a:r>
            <a:r>
              <a:rPr lang="el-GR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′)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or becomes completely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elevated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(e.g., −5-K </a:t>
            </a:r>
            <a:r>
              <a:rPr lang="el-GR" altLang="zh-TW" sz="2400" i="1" dirty="0">
                <a:solidFill>
                  <a:srgbClr val="333333"/>
                </a:solidFill>
                <a:latin typeface="Times New Roman" panose="02020603050405020304" pitchFamily="18" charset="0"/>
              </a:rPr>
              <a:t>θ</a:t>
            </a:r>
            <a:r>
              <a:rPr lang="el-GR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′).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For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less cold MABLs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surface-based convergence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persists, which allows MABL air to ascend into the storm, which overtime may be </a:t>
            </a:r>
            <a:r>
              <a:rPr lang="en-US" altLang="zh-TW" sz="24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detrimental.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For the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coldest MABLs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cold pools become elevated 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due to the large stability of the lowest-layers (i.e., the moving MABLs), and storms are supported 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bores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with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no surface-based forced ascent</a:t>
            </a:r>
            <a:r>
              <a:rPr lang="en-US" altLang="zh-TW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, which lifts the limited supply of warm, moist air from above the MABL into the storm</a:t>
            </a:r>
            <a:endParaRPr lang="en-US" altLang="zh-TW" sz="24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4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8" y="3763230"/>
            <a:ext cx="10599404" cy="25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52" y="3295284"/>
            <a:ext cx="10156696" cy="24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Sea </a:t>
            </a:r>
            <a:r>
              <a:rPr lang="en-US" altLang="zh-TW" sz="2000" dirty="0"/>
              <a:t>surface temperature (SST) </a:t>
            </a:r>
            <a:r>
              <a:rPr lang="en-US" altLang="zh-TW" sz="2000" dirty="0" smtClean="0"/>
              <a:t>is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not </a:t>
            </a:r>
            <a:r>
              <a:rPr lang="en-US" altLang="zh-TW" sz="2000" dirty="0"/>
              <a:t>a good predictor for MCS longevity over the </a:t>
            </a:r>
            <a:r>
              <a:rPr lang="en-US" altLang="zh-TW" sz="2000" dirty="0" smtClean="0"/>
              <a:t>coastal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waters </a:t>
            </a:r>
            <a:r>
              <a:rPr lang="en-US" altLang="zh-TW" sz="2000" dirty="0"/>
              <a:t>(Lombardo and Colle 2012). Rather, the presence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strong </a:t>
            </a:r>
            <a:r>
              <a:rPr lang="en-US" altLang="zh-TW" sz="2000" dirty="0">
                <a:solidFill>
                  <a:srgbClr val="FF0000"/>
                </a:solidFill>
              </a:rPr>
              <a:t>environmental 0–3-km wind shear </a:t>
            </a:r>
            <a:r>
              <a:rPr lang="en-US" altLang="zh-TW" sz="2000" dirty="0"/>
              <a:t>is critical, and </a:t>
            </a:r>
            <a:r>
              <a:rPr lang="en-US" altLang="zh-TW" sz="2000" dirty="0" smtClean="0"/>
              <a:t>can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help </a:t>
            </a:r>
            <a:r>
              <a:rPr lang="en-US" altLang="zh-TW" sz="2000" dirty="0"/>
              <a:t>sustain storms </a:t>
            </a:r>
            <a:r>
              <a:rPr lang="en-US" altLang="zh-TW" sz="2000" dirty="0" smtClean="0"/>
              <a:t>&gt;100 </a:t>
            </a:r>
            <a:r>
              <a:rPr lang="en-US" altLang="zh-TW" sz="2000" dirty="0"/>
              <a:t>km offshore (Lombardo and </a:t>
            </a:r>
            <a:r>
              <a:rPr lang="en-US" altLang="zh-TW" sz="2000" dirty="0" smtClean="0"/>
              <a:t>Colle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2012).</a:t>
            </a:r>
          </a:p>
          <a:p>
            <a:r>
              <a:rPr lang="en-US" altLang="zh-TW" sz="2000" dirty="0"/>
              <a:t>Contrasting case studies of northeastern U.S. </a:t>
            </a:r>
            <a:r>
              <a:rPr lang="en-US" altLang="zh-TW" sz="2000" dirty="0" smtClean="0"/>
              <a:t>quasi-linear </a:t>
            </a:r>
            <a:r>
              <a:rPr lang="en-US" altLang="zh-TW" sz="2000" dirty="0"/>
              <a:t>convective systems (QLCSs) showed that </a:t>
            </a:r>
            <a:r>
              <a:rPr lang="en-US" altLang="zh-TW" sz="2000" dirty="0">
                <a:solidFill>
                  <a:srgbClr val="FF0000"/>
                </a:solidFill>
              </a:rPr>
              <a:t>bores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can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form </a:t>
            </a:r>
            <a:r>
              <a:rPr lang="en-US" altLang="zh-TW" sz="2000" dirty="0"/>
              <a:t>following the </a:t>
            </a:r>
            <a:r>
              <a:rPr lang="en-US" altLang="zh-TW" sz="2000" dirty="0">
                <a:solidFill>
                  <a:srgbClr val="FF0000"/>
                </a:solidFill>
              </a:rPr>
              <a:t>collision between a QLCS’s cold </a:t>
            </a:r>
            <a:r>
              <a:rPr lang="en-US" altLang="zh-TW" sz="2000" dirty="0" smtClean="0">
                <a:solidFill>
                  <a:srgbClr val="FF0000"/>
                </a:solidFill>
              </a:rPr>
              <a:t>pool</a:t>
            </a:r>
            <a:r>
              <a:rPr lang="zh-TW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a MABL</a:t>
            </a:r>
            <a:r>
              <a:rPr lang="en-US" altLang="zh-TW" sz="2000" dirty="0"/>
              <a:t>, which can successfully move storms over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stable </a:t>
            </a:r>
            <a:r>
              <a:rPr lang="en-US" altLang="zh-TW" sz="2000" dirty="0"/>
              <a:t>layer (Lombardo and Colle 2013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 smtClean="0"/>
              <a:t>Pre-collision </a:t>
            </a:r>
            <a:r>
              <a:rPr lang="en-US" altLang="zh-TW" sz="2000" dirty="0"/>
              <a:t>cold pool–MABL buoyancy differences </a:t>
            </a:r>
            <a:r>
              <a:rPr lang="en-US" altLang="zh-TW" sz="2000" dirty="0" smtClean="0"/>
              <a:t>determine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bore </a:t>
            </a:r>
            <a:r>
              <a:rPr lang="en-US" altLang="zh-TW" sz="2000" dirty="0"/>
              <a:t>development, with bores forming when the </a:t>
            </a:r>
            <a:r>
              <a:rPr lang="en-US" altLang="zh-TW" sz="2000" dirty="0">
                <a:solidFill>
                  <a:srgbClr val="FF0000"/>
                </a:solidFill>
              </a:rPr>
              <a:t>MABL </a:t>
            </a:r>
            <a:r>
              <a:rPr lang="en-US" altLang="zh-TW" sz="2000" dirty="0" smtClean="0">
                <a:solidFill>
                  <a:srgbClr val="FF0000"/>
                </a:solidFill>
              </a:rPr>
              <a:t>is</a:t>
            </a:r>
            <a:r>
              <a:rPr lang="zh-TW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denser </a:t>
            </a:r>
            <a:r>
              <a:rPr lang="en-US" altLang="zh-TW" sz="2000" dirty="0">
                <a:solidFill>
                  <a:srgbClr val="FF0000"/>
                </a:solidFill>
              </a:rPr>
              <a:t>than the cold pool </a:t>
            </a:r>
            <a:r>
              <a:rPr lang="en-US" altLang="zh-TW" sz="2000" dirty="0"/>
              <a:t>(LK18</a:t>
            </a:r>
            <a:r>
              <a:rPr lang="en-US" altLang="zh-TW" sz="2000" dirty="0" smtClean="0"/>
              <a:t>)</a:t>
            </a:r>
          </a:p>
          <a:p>
            <a:r>
              <a:rPr lang="en-US" altLang="zh-TW" sz="2000" dirty="0"/>
              <a:t>Terrain-crossing squall lines often propagate </a:t>
            </a:r>
            <a:r>
              <a:rPr lang="en-US" altLang="zh-TW" sz="2000" dirty="0" smtClean="0"/>
              <a:t>discretely</a:t>
            </a:r>
            <a:r>
              <a:rPr lang="en-US" altLang="zh-TW" sz="2000" dirty="0"/>
              <a:t>, leading to heterogeneous precipitation patterns </a:t>
            </a:r>
            <a:r>
              <a:rPr lang="en-US" altLang="zh-TW" sz="2000" dirty="0" smtClean="0"/>
              <a:t>across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ridge (</a:t>
            </a:r>
            <a:r>
              <a:rPr lang="en-US" altLang="zh-TW" sz="2000" dirty="0" err="1"/>
              <a:t>Teng</a:t>
            </a:r>
            <a:r>
              <a:rPr lang="en-US" altLang="zh-TW" sz="2000" dirty="0"/>
              <a:t> et al. 2000; Frame and </a:t>
            </a:r>
            <a:r>
              <a:rPr lang="en-US" altLang="zh-TW" sz="2000" dirty="0" err="1"/>
              <a:t>Markowski</a:t>
            </a:r>
            <a:r>
              <a:rPr lang="en-US" altLang="zh-TW" sz="2000" dirty="0"/>
              <a:t> 2006</a:t>
            </a:r>
            <a:r>
              <a:rPr lang="en-US" altLang="zh-TW" sz="2000" dirty="0" smtClean="0"/>
              <a:t>).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Storms </a:t>
            </a:r>
            <a:r>
              <a:rPr lang="en-US" altLang="zh-TW" sz="2000" dirty="0"/>
              <a:t>initially intensify through </a:t>
            </a:r>
            <a:r>
              <a:rPr lang="en-US" altLang="zh-TW" sz="2000" dirty="0">
                <a:solidFill>
                  <a:srgbClr val="FF0000"/>
                </a:solidFill>
              </a:rPr>
              <a:t>orographic lift </a:t>
            </a:r>
            <a:r>
              <a:rPr lang="en-US" altLang="zh-TW" sz="2000" dirty="0"/>
              <a:t>as </a:t>
            </a:r>
            <a:r>
              <a:rPr lang="en-US" altLang="zh-TW" sz="2000" dirty="0" smtClean="0"/>
              <a:t>they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ascend </a:t>
            </a:r>
            <a:r>
              <a:rPr lang="en-US" altLang="zh-TW" sz="2000" dirty="0"/>
              <a:t>a mountain, but weaken in the </a:t>
            </a:r>
            <a:r>
              <a:rPr lang="en-US" altLang="zh-TW" sz="2000" dirty="0">
                <a:solidFill>
                  <a:srgbClr val="FF0000"/>
                </a:solidFill>
              </a:rPr>
              <a:t>lee slope </a:t>
            </a:r>
            <a:r>
              <a:rPr lang="en-US" altLang="zh-TW" sz="2000" dirty="0"/>
              <a:t>as their </a:t>
            </a:r>
            <a:r>
              <a:rPr lang="en-US" altLang="zh-TW" sz="2000" dirty="0" smtClean="0">
                <a:solidFill>
                  <a:srgbClr val="FF0000"/>
                </a:solidFill>
              </a:rPr>
              <a:t>cold</a:t>
            </a:r>
            <a:r>
              <a:rPr lang="zh-TW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pools </a:t>
            </a:r>
            <a:r>
              <a:rPr lang="en-US" altLang="zh-TW" sz="2000" dirty="0"/>
              <a:t>become partially blocked by the terrain. </a:t>
            </a:r>
            <a:endParaRPr lang="en-US" altLang="zh-TW" sz="2000" dirty="0" smtClean="0"/>
          </a:p>
          <a:p>
            <a:r>
              <a:rPr lang="en-US" altLang="zh-TW" sz="2000" dirty="0"/>
              <a:t>Scientific Questions: Systematic quantification of </a:t>
            </a:r>
            <a:r>
              <a:rPr lang="en-US" altLang="zh-TW" sz="2000" dirty="0">
                <a:solidFill>
                  <a:srgbClr val="FF0000"/>
                </a:solidFill>
              </a:rPr>
              <a:t>coastal squall-line </a:t>
            </a:r>
            <a:r>
              <a:rPr lang="en-US" altLang="zh-TW" sz="2000" dirty="0" smtClean="0">
                <a:solidFill>
                  <a:srgbClr val="FF0000"/>
                </a:solidFill>
              </a:rPr>
              <a:t>dynamics</a:t>
            </a:r>
            <a:r>
              <a:rPr lang="en-US" altLang="zh-TW" sz="2000" dirty="0"/>
              <a:t>, specifically the impact of elevated </a:t>
            </a:r>
            <a:r>
              <a:rPr lang="en-US" altLang="zh-TW" sz="2000" dirty="0">
                <a:solidFill>
                  <a:srgbClr val="FF0000"/>
                </a:solidFill>
              </a:rPr>
              <a:t>topography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FF0000"/>
                </a:solidFill>
              </a:rPr>
              <a:t>onshore </a:t>
            </a:r>
            <a:r>
              <a:rPr lang="en-US" altLang="zh-TW" sz="2000" dirty="0">
                <a:solidFill>
                  <a:srgbClr val="FF0000"/>
                </a:solidFill>
              </a:rPr>
              <a:t>sea-breeze </a:t>
            </a:r>
            <a:r>
              <a:rPr lang="en-US" altLang="zh-TW" sz="2000" dirty="0" smtClean="0">
                <a:solidFill>
                  <a:srgbClr val="FF0000"/>
                </a:solidFill>
              </a:rPr>
              <a:t>flows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15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Large-eddy simulations are performed with the </a:t>
            </a:r>
            <a:r>
              <a:rPr lang="en-US" altLang="zh-TW" sz="2000" dirty="0">
                <a:solidFill>
                  <a:srgbClr val="FF0000"/>
                </a:solidFill>
              </a:rPr>
              <a:t>Cloud Model </a:t>
            </a:r>
            <a:r>
              <a:rPr lang="en-US" altLang="zh-TW" sz="2000" dirty="0" smtClean="0">
                <a:solidFill>
                  <a:srgbClr val="FF0000"/>
                </a:solidFill>
              </a:rPr>
              <a:t>1 (CM1</a:t>
            </a:r>
            <a:r>
              <a:rPr lang="en-US" altLang="zh-TW" sz="2000" dirty="0">
                <a:solidFill>
                  <a:srgbClr val="FF0000"/>
                </a:solidFill>
              </a:rPr>
              <a:t>) version 19</a:t>
            </a:r>
            <a:r>
              <a:rPr lang="en-US" altLang="zh-TW" sz="2000" dirty="0"/>
              <a:t>, a </a:t>
            </a:r>
            <a:r>
              <a:rPr lang="en-US" altLang="zh-TW" sz="2000" dirty="0" err="1"/>
              <a:t>nonhydrostatic</a:t>
            </a:r>
            <a:r>
              <a:rPr lang="en-US" altLang="zh-TW" sz="2000" dirty="0"/>
              <a:t>, cloud-resolving </a:t>
            </a:r>
            <a:r>
              <a:rPr lang="en-US" altLang="zh-TW" sz="2000" dirty="0" smtClean="0"/>
              <a:t>numerical model </a:t>
            </a:r>
            <a:r>
              <a:rPr lang="en-US" altLang="zh-TW" sz="2000" dirty="0"/>
              <a:t>(Bryan and Fritsch 2002). The </a:t>
            </a:r>
            <a:r>
              <a:rPr lang="en-US" altLang="zh-TW" sz="2000" dirty="0">
                <a:solidFill>
                  <a:srgbClr val="FF0000"/>
                </a:solidFill>
              </a:rPr>
              <a:t>800 km (horizontal) </a:t>
            </a:r>
            <a:r>
              <a:rPr lang="en-US" altLang="zh-TW" sz="2000" dirty="0" smtClean="0">
                <a:solidFill>
                  <a:srgbClr val="FF0000"/>
                </a:solidFill>
              </a:rPr>
              <a:t>X 20 </a:t>
            </a:r>
            <a:r>
              <a:rPr lang="en-US" altLang="zh-TW" sz="2000" dirty="0">
                <a:solidFill>
                  <a:srgbClr val="FF0000"/>
                </a:solidFill>
              </a:rPr>
              <a:t>km (vertical) two-dimension domain</a:t>
            </a:r>
            <a:r>
              <a:rPr lang="en-US" altLang="zh-TW" sz="2000" dirty="0"/>
              <a:t> is sufficiently large </a:t>
            </a:r>
            <a:r>
              <a:rPr lang="en-US" altLang="zh-TW" sz="2000" dirty="0" smtClean="0"/>
              <a:t>to limit </a:t>
            </a:r>
            <a:r>
              <a:rPr lang="en-US" altLang="zh-TW" sz="2000" dirty="0"/>
              <a:t>the influence of the lateral </a:t>
            </a:r>
            <a:r>
              <a:rPr lang="en-US" altLang="zh-TW" sz="2000" dirty="0" smtClean="0"/>
              <a:t>boundaries </a:t>
            </a:r>
            <a:r>
              <a:rPr lang="en-US" altLang="zh-TW" sz="2000" dirty="0"/>
              <a:t>on storm </a:t>
            </a:r>
            <a:r>
              <a:rPr lang="en-US" altLang="zh-TW" sz="2000" dirty="0" smtClean="0"/>
              <a:t>evolution</a:t>
            </a:r>
            <a:r>
              <a:rPr lang="en-US" altLang="zh-TW" sz="2000" dirty="0"/>
              <a:t>. The horizontal domain has </a:t>
            </a:r>
            <a:r>
              <a:rPr lang="en-US" altLang="zh-TW" sz="2000" dirty="0">
                <a:solidFill>
                  <a:srgbClr val="FF0000"/>
                </a:solidFill>
              </a:rPr>
              <a:t>200-m</a:t>
            </a:r>
            <a:r>
              <a:rPr lang="en-US" altLang="zh-TW" sz="2000" dirty="0"/>
              <a:t> grid spacing, </a:t>
            </a:r>
            <a:r>
              <a:rPr lang="en-US" altLang="zh-TW" sz="2000" dirty="0" smtClean="0"/>
              <a:t>and the </a:t>
            </a:r>
            <a:r>
              <a:rPr lang="en-US" altLang="zh-TW" sz="2000" dirty="0"/>
              <a:t>vertical resolution is stretched from </a:t>
            </a:r>
            <a:r>
              <a:rPr lang="en-US" altLang="zh-TW" sz="2000" dirty="0">
                <a:solidFill>
                  <a:srgbClr val="FF0000"/>
                </a:solidFill>
              </a:rPr>
              <a:t>50 m below 3 km </a:t>
            </a:r>
            <a:r>
              <a:rPr lang="en-US" altLang="zh-TW" sz="2000" dirty="0" smtClean="0">
                <a:solidFill>
                  <a:srgbClr val="FF0000"/>
                </a:solidFill>
              </a:rPr>
              <a:t>to 250 </a:t>
            </a:r>
            <a:r>
              <a:rPr lang="en-US" altLang="zh-TW" sz="2000" dirty="0">
                <a:solidFill>
                  <a:srgbClr val="FF0000"/>
                </a:solidFill>
              </a:rPr>
              <a:t>m above 10 km</a:t>
            </a:r>
            <a:r>
              <a:rPr lang="en-US" altLang="zh-TW" sz="2000" dirty="0" smtClean="0"/>
              <a:t>.</a:t>
            </a:r>
          </a:p>
          <a:p>
            <a:r>
              <a:rPr lang="fr-FR" altLang="zh-TW" sz="2000" dirty="0"/>
              <a:t>Morrison double-moment microphysical </a:t>
            </a:r>
            <a:r>
              <a:rPr lang="fr-FR" altLang="zh-TW" sz="2000" dirty="0" smtClean="0"/>
              <a:t>scheme (Morrison </a:t>
            </a:r>
            <a:r>
              <a:rPr lang="fr-FR" altLang="zh-TW" sz="2000" dirty="0"/>
              <a:t>et al. 2009</a:t>
            </a:r>
            <a:r>
              <a:rPr lang="fr-FR" altLang="zh-TW" sz="2000" dirty="0" smtClean="0"/>
              <a:t>)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No </a:t>
            </a:r>
            <a:r>
              <a:rPr lang="en-US" altLang="zh-TW" sz="2000" dirty="0" smtClean="0">
                <a:solidFill>
                  <a:srgbClr val="FF0000"/>
                </a:solidFill>
              </a:rPr>
              <a:t>radiation </a:t>
            </a:r>
            <a:r>
              <a:rPr lang="en-US" altLang="zh-TW" sz="2000" dirty="0">
                <a:solidFill>
                  <a:srgbClr val="FF0000"/>
                </a:solidFill>
              </a:rPr>
              <a:t>and surface fluxes</a:t>
            </a:r>
            <a:r>
              <a:rPr lang="en-US" altLang="zh-TW" sz="2000" dirty="0"/>
              <a:t> are included to eliminate the </a:t>
            </a:r>
            <a:r>
              <a:rPr lang="en-US" altLang="zh-TW" sz="2000" dirty="0" smtClean="0"/>
              <a:t>influence of </a:t>
            </a:r>
            <a:r>
              <a:rPr lang="en-US" altLang="zh-TW" sz="2000" dirty="0"/>
              <a:t>time-varying parameters (i.e., diurnal cycle) and </a:t>
            </a:r>
            <a:r>
              <a:rPr lang="en-US" altLang="zh-TW" sz="2000" dirty="0" smtClean="0"/>
              <a:t>isolate the </a:t>
            </a:r>
            <a:r>
              <a:rPr lang="en-US" altLang="zh-TW" sz="2000" dirty="0"/>
              <a:t>influence of the MABL and orography on storms. 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The horizontal </a:t>
            </a:r>
            <a:r>
              <a:rPr lang="en-US" altLang="zh-TW" sz="2000" dirty="0"/>
              <a:t>boundaries are open-radiative, with </a:t>
            </a:r>
            <a:r>
              <a:rPr lang="en-US" altLang="zh-TW" sz="2000" dirty="0" smtClean="0"/>
              <a:t>free-slip conditions </a:t>
            </a:r>
            <a:r>
              <a:rPr lang="en-US" altLang="zh-TW" sz="2000" dirty="0"/>
              <a:t>at the top and bottom boundaries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A </a:t>
            </a:r>
            <a:r>
              <a:rPr lang="en-US" altLang="zh-TW" sz="2000" dirty="0">
                <a:solidFill>
                  <a:srgbClr val="FF0000"/>
                </a:solidFill>
              </a:rPr>
              <a:t>1.5-km plateau </a:t>
            </a:r>
            <a:r>
              <a:rPr lang="en-US" altLang="zh-TW" sz="2000" dirty="0" smtClean="0"/>
              <a:t>is included </a:t>
            </a:r>
            <a:r>
              <a:rPr lang="en-US" altLang="zh-TW" sz="2000" dirty="0"/>
              <a:t>from 0 to 300 km, with a slope extending from </a:t>
            </a:r>
            <a:r>
              <a:rPr lang="en-US" altLang="zh-TW" sz="2000" dirty="0" smtClean="0"/>
              <a:t>the plateau </a:t>
            </a:r>
            <a:r>
              <a:rPr lang="en-US" altLang="zh-TW" sz="2000" dirty="0"/>
              <a:t>top to the base (300–360 km). A storm moving over this terrain </a:t>
            </a:r>
            <a:r>
              <a:rPr lang="en-US" altLang="zh-TW" sz="2000" dirty="0">
                <a:solidFill>
                  <a:srgbClr val="FF0000"/>
                </a:solidFill>
              </a:rPr>
              <a:t>in the absence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a MABL </a:t>
            </a:r>
            <a:r>
              <a:rPr lang="en-US" altLang="zh-TW" sz="2000" dirty="0"/>
              <a:t>is used as a reference </a:t>
            </a:r>
            <a:r>
              <a:rPr lang="en-US" altLang="zh-TW" sz="2000" dirty="0">
                <a:solidFill>
                  <a:srgbClr val="FF0000"/>
                </a:solidFill>
              </a:rPr>
              <a:t>(‘‘CTRL’’)</a:t>
            </a:r>
            <a:r>
              <a:rPr lang="en-US" altLang="zh-TW" sz="2000" dirty="0"/>
              <a:t>. </a:t>
            </a:r>
            <a:r>
              <a:rPr lang="en-US" altLang="zh-TW" sz="2000" dirty="0" smtClean="0"/>
              <a:t>The bulk </a:t>
            </a:r>
            <a:r>
              <a:rPr lang="en-US" altLang="zh-TW" sz="2000" dirty="0"/>
              <a:t>of the experiments quantify storm response as they </a:t>
            </a:r>
            <a:r>
              <a:rPr lang="en-US" altLang="zh-TW" sz="2000" dirty="0" smtClean="0"/>
              <a:t>descend </a:t>
            </a:r>
            <a:r>
              <a:rPr lang="en-US" altLang="zh-TW" sz="2000" dirty="0"/>
              <a:t>the plateau and collide with a </a:t>
            </a:r>
            <a:r>
              <a:rPr lang="en-US" altLang="zh-TW" sz="2000" dirty="0">
                <a:solidFill>
                  <a:srgbClr val="FF0000"/>
                </a:solidFill>
              </a:rPr>
              <a:t>moving MABL, </a:t>
            </a:r>
            <a:r>
              <a:rPr lang="en-US" altLang="zh-TW" sz="2000" dirty="0" smtClean="0">
                <a:solidFill>
                  <a:srgbClr val="FF0000"/>
                </a:solidFill>
              </a:rPr>
              <a:t>with depths </a:t>
            </a:r>
            <a:r>
              <a:rPr lang="en-US" altLang="zh-TW" sz="2000" dirty="0">
                <a:solidFill>
                  <a:srgbClr val="FF0000"/>
                </a:solidFill>
              </a:rPr>
              <a:t>of 500, 1000, and 1500 m </a:t>
            </a:r>
            <a:r>
              <a:rPr lang="en-US" altLang="zh-TW" sz="2000" dirty="0"/>
              <a:t>and potential </a:t>
            </a:r>
            <a:r>
              <a:rPr lang="en-US" altLang="zh-TW" sz="2000" dirty="0" smtClean="0"/>
              <a:t>temperature perturbations </a:t>
            </a:r>
            <a:r>
              <a:rPr lang="en-US" altLang="zh-TW" sz="2000" dirty="0"/>
              <a:t>(θ′) of −2, −3, −4, and −5 K relative to the base state.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12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59" y="1155729"/>
            <a:ext cx="8773988" cy="5552802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4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8" y="1181894"/>
            <a:ext cx="10525125" cy="2819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4305177"/>
            <a:ext cx="10553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82" y="122842"/>
            <a:ext cx="7222148" cy="67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767681"/>
            <a:ext cx="75628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1505744"/>
            <a:ext cx="45148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686</Words>
  <Application>Microsoft Office PowerPoint</Application>
  <PresentationFormat>寬螢幕</PresentationFormat>
  <Paragraphs>25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MJXc-TeX-main-R</vt:lpstr>
      <vt:lpstr>MJXc-TeX-math-I</vt:lpstr>
      <vt:lpstr>新細明體</vt:lpstr>
      <vt:lpstr>Arial</vt:lpstr>
      <vt:lpstr>Calibri</vt:lpstr>
      <vt:lpstr>Calibri Light</vt:lpstr>
      <vt:lpstr>Times New Roman</vt:lpstr>
      <vt:lpstr>Office 佈景主題</vt:lpstr>
      <vt:lpstr>Wu. F., and K. Lombardo, 2021: Precipitation enhancement in squall lines moving over mountainous coastal regions. J. Atmos. Sci., 78, 3089-3103.</vt:lpstr>
      <vt:lpstr>Introduction</vt:lpstr>
      <vt:lpstr>Introduction</vt:lpstr>
      <vt:lpstr>Methods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Summary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Jack Miao</dc:creator>
  <cp:lastModifiedBy>Jack Miao</cp:lastModifiedBy>
  <cp:revision>43</cp:revision>
  <dcterms:created xsi:type="dcterms:W3CDTF">2021-11-08T02:23:46Z</dcterms:created>
  <dcterms:modified xsi:type="dcterms:W3CDTF">2022-03-29T07:28:06Z</dcterms:modified>
</cp:coreProperties>
</file>