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4" r:id="rId4"/>
    <p:sldId id="258" r:id="rId5"/>
    <p:sldId id="265" r:id="rId6"/>
    <p:sldId id="259" r:id="rId7"/>
    <p:sldId id="267" r:id="rId8"/>
    <p:sldId id="268" r:id="rId9"/>
    <p:sldId id="269" r:id="rId10"/>
    <p:sldId id="260" r:id="rId11"/>
    <p:sldId id="270" r:id="rId12"/>
    <p:sldId id="261" r:id="rId13"/>
    <p:sldId id="271" r:id="rId14"/>
    <p:sldId id="272" r:id="rId15"/>
    <p:sldId id="276" r:id="rId16"/>
    <p:sldId id="273" r:id="rId17"/>
    <p:sldId id="274" r:id="rId18"/>
    <p:sldId id="275" r:id="rId19"/>
    <p:sldId id="263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79" autoAdjust="0"/>
    <p:restoredTop sz="90035" autoAdjust="0"/>
  </p:normalViewPr>
  <p:slideViewPr>
    <p:cSldViewPr>
      <p:cViewPr varScale="1">
        <p:scale>
          <a:sx n="103" d="100"/>
          <a:sy n="103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79F8A-1660-4ADC-B31C-1CB879EBFCD9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DE363-57A8-4B09-B0CF-54D7FE07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6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E363-57A8-4B09-B0CF-54D7FE0766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3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75000"/>
              </a:schemeClr>
            </a:gs>
            <a:gs pos="50000">
              <a:schemeClr val="bg2">
                <a:lumMod val="88000"/>
              </a:schemeClr>
            </a:gs>
            <a:gs pos="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Autofit/>
          </a:bodyPr>
          <a:lstStyle/>
          <a:p>
            <a:r>
              <a:rPr lang="en-US" altLang="zh-TW" sz="4000" dirty="0"/>
              <a:t>Record-breaking summer rainfall in South Korea in 2020: Synoptic characteristics and the role of large-scale circulation</a:t>
            </a:r>
            <a:endParaRPr lang="en-US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zh-TW" dirty="0" err="1">
                <a:solidFill>
                  <a:schemeClr val="tx1"/>
                </a:solidFill>
              </a:rPr>
              <a:t>Chanil</a:t>
            </a:r>
            <a:r>
              <a:rPr lang="en-US" altLang="zh-TW" dirty="0">
                <a:solidFill>
                  <a:schemeClr val="tx1"/>
                </a:solidFill>
              </a:rPr>
              <a:t> Park, </a:t>
            </a:r>
            <a:r>
              <a:rPr lang="en-US" altLang="zh-TW" dirty="0" err="1">
                <a:solidFill>
                  <a:schemeClr val="tx1"/>
                </a:solidFill>
              </a:rPr>
              <a:t>Seol</a:t>
            </a:r>
            <a:r>
              <a:rPr lang="en-US" altLang="zh-TW" dirty="0">
                <a:solidFill>
                  <a:schemeClr val="tx1"/>
                </a:solidFill>
              </a:rPr>
              <a:t>-Woo Son</a:t>
            </a:r>
          </a:p>
          <a:p>
            <a:r>
              <a:rPr lang="en-US" altLang="zh-TW" dirty="0" err="1">
                <a:solidFill>
                  <a:schemeClr val="tx1"/>
                </a:solidFill>
              </a:rPr>
              <a:t>Jera</a:t>
            </a:r>
            <a:r>
              <a:rPr lang="en-US" altLang="zh-TW" dirty="0">
                <a:solidFill>
                  <a:schemeClr val="tx1"/>
                </a:solidFill>
              </a:rPr>
              <a:t> Kim, </a:t>
            </a:r>
            <a:r>
              <a:rPr lang="en-US" altLang="zh-TW" dirty="0" err="1">
                <a:solidFill>
                  <a:schemeClr val="tx1"/>
                </a:solidFill>
              </a:rPr>
              <a:t>Yoo-Geun</a:t>
            </a:r>
            <a:r>
              <a:rPr lang="en-US" altLang="zh-TW" dirty="0">
                <a:solidFill>
                  <a:schemeClr val="tx1"/>
                </a:solidFill>
              </a:rPr>
              <a:t> Ham</a:t>
            </a:r>
          </a:p>
          <a:p>
            <a:r>
              <a:rPr lang="en-US" altLang="zh-TW" dirty="0" err="1">
                <a:solidFill>
                  <a:schemeClr val="tx1"/>
                </a:solidFill>
              </a:rPr>
              <a:t>Joowa</a:t>
            </a:r>
            <a:r>
              <a:rPr lang="en-US" altLang="zh-TW" dirty="0">
                <a:solidFill>
                  <a:schemeClr val="tx1"/>
                </a:solidFill>
              </a:rPr>
              <a:t> Kim, Dong-Hyun Cha</a:t>
            </a:r>
          </a:p>
          <a:p>
            <a:r>
              <a:rPr lang="en-US" altLang="zh-TW" dirty="0" err="1">
                <a:solidFill>
                  <a:schemeClr val="tx1"/>
                </a:solidFill>
              </a:rPr>
              <a:t>Eun-Chul</a:t>
            </a:r>
            <a:r>
              <a:rPr lang="en-US" altLang="zh-TW" dirty="0">
                <a:solidFill>
                  <a:schemeClr val="tx1"/>
                </a:solidFill>
              </a:rPr>
              <a:t> Chang, </a:t>
            </a:r>
            <a:r>
              <a:rPr lang="en-US" altLang="zh-TW" dirty="0" err="1">
                <a:solidFill>
                  <a:schemeClr val="tx1"/>
                </a:solidFill>
              </a:rPr>
              <a:t>Gyu</a:t>
            </a:r>
            <a:r>
              <a:rPr lang="en-US" altLang="zh-TW" dirty="0">
                <a:solidFill>
                  <a:schemeClr val="tx1"/>
                </a:solidFill>
              </a:rPr>
              <a:t> Won Lee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Jong-</a:t>
            </a:r>
            <a:r>
              <a:rPr lang="en-US" altLang="zh-TW" dirty="0" err="1">
                <a:solidFill>
                  <a:schemeClr val="tx1"/>
                </a:solidFill>
              </a:rPr>
              <a:t>Seong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en-US" altLang="zh-TW" dirty="0" err="1">
                <a:solidFill>
                  <a:schemeClr val="tx1"/>
                </a:solidFill>
              </a:rPr>
              <a:t>Kug</a:t>
            </a:r>
            <a:r>
              <a:rPr lang="en-US" altLang="zh-TW" dirty="0">
                <a:solidFill>
                  <a:schemeClr val="tx1"/>
                </a:solidFill>
              </a:rPr>
              <a:t>, Woo-</a:t>
            </a:r>
            <a:r>
              <a:rPr lang="en-US" altLang="zh-TW" dirty="0" err="1">
                <a:solidFill>
                  <a:schemeClr val="tx1"/>
                </a:solidFill>
              </a:rPr>
              <a:t>Seop</a:t>
            </a:r>
            <a:r>
              <a:rPr lang="en-US" altLang="zh-TW" dirty="0">
                <a:solidFill>
                  <a:schemeClr val="tx1"/>
                </a:solidFill>
              </a:rPr>
              <a:t> Lee, 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Yun-Young Lee, </a:t>
            </a:r>
            <a:r>
              <a:rPr lang="en-US" altLang="zh-TW" dirty="0" err="1">
                <a:solidFill>
                  <a:schemeClr val="tx1"/>
                </a:solidFill>
              </a:rPr>
              <a:t>Hee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en-US" altLang="zh-TW" dirty="0" err="1">
                <a:solidFill>
                  <a:schemeClr val="tx1"/>
                </a:solidFill>
              </a:rPr>
              <a:t>Choon</a:t>
            </a:r>
            <a:r>
              <a:rPr lang="en-US" altLang="zh-TW" dirty="0">
                <a:solidFill>
                  <a:schemeClr val="tx1"/>
                </a:solidFill>
              </a:rPr>
              <a:t> Lee, and </a:t>
            </a:r>
            <a:r>
              <a:rPr lang="en-US" altLang="zh-TW" dirty="0" err="1">
                <a:solidFill>
                  <a:schemeClr val="tx1"/>
                </a:solidFill>
              </a:rPr>
              <a:t>Byunghwan</a:t>
            </a:r>
            <a:r>
              <a:rPr lang="en-US" altLang="zh-TW" dirty="0">
                <a:solidFill>
                  <a:schemeClr val="tx1"/>
                </a:solidFill>
              </a:rPr>
              <a:t> Lim</a:t>
            </a:r>
          </a:p>
        </p:txBody>
      </p:sp>
    </p:spTree>
    <p:extLst>
      <p:ext uri="{BB962C8B-B14F-4D97-AF65-F5344CB8AC3E}">
        <p14:creationId xmlns:p14="http://schemas.microsoft.com/office/powerpoint/2010/main" val="3520183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A5A87C-8D05-4557-A0F8-F1E1589F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000" dirty="0" err="1"/>
              <a:t>Subseasonal</a:t>
            </a:r>
            <a:r>
              <a:rPr lang="en-US" altLang="zh-TW" sz="4000" dirty="0"/>
              <a:t> variation of the HREs and Background flow</a:t>
            </a:r>
            <a:endParaRPr lang="zh-TW" altLang="en-US" sz="40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ACD3FB0-FABC-4F6D-BB15-B0438B6D6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9686" y="1600200"/>
            <a:ext cx="5964628" cy="452596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B38628A-D637-4296-894F-B166F73494A9}"/>
              </a:ext>
            </a:extLst>
          </p:cNvPr>
          <p:cNvSpPr txBox="1"/>
          <p:nvPr/>
        </p:nvSpPr>
        <p:spPr>
          <a:xfrm>
            <a:off x="251520" y="1590254"/>
            <a:ext cx="123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P1(HRE2-5)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2848AEB-F57F-4D92-8DB5-FEAC1A47DA4F}"/>
              </a:ext>
            </a:extLst>
          </p:cNvPr>
          <p:cNvSpPr txBox="1"/>
          <p:nvPr/>
        </p:nvSpPr>
        <p:spPr>
          <a:xfrm>
            <a:off x="7658000" y="1959586"/>
            <a:ext cx="123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Dynamic-induced ascent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5813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5B893A-B9AA-4A7A-A507-DD111A2A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3D4B49C-01E3-43C9-8903-14424ED4A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833" y="1600200"/>
            <a:ext cx="6008334" cy="452596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A3A090F-6E0D-42BD-9407-3625714C80D3}"/>
              </a:ext>
            </a:extLst>
          </p:cNvPr>
          <p:cNvSpPr txBox="1"/>
          <p:nvPr/>
        </p:nvSpPr>
        <p:spPr>
          <a:xfrm>
            <a:off x="251520" y="1590254"/>
            <a:ext cx="123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P2(HRE6-8</a:t>
            </a:r>
          </a:p>
          <a:p>
            <a:r>
              <a:rPr lang="en-US" altLang="zh-TW" dirty="0"/>
              <a:t>        10-12)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85B51E7-78ED-4D6C-8C7E-3A98353ABA8E}"/>
              </a:ext>
            </a:extLst>
          </p:cNvPr>
          <p:cNvSpPr txBox="1"/>
          <p:nvPr/>
        </p:nvSpPr>
        <p:spPr>
          <a:xfrm>
            <a:off x="7658000" y="5301208"/>
            <a:ext cx="123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Convective instability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193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746F54-C527-4489-89DE-AFFEE007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000" dirty="0"/>
              <a:t>Possible mechanisms of the monsoon circulation change from P1 to P2</a:t>
            </a:r>
            <a:endParaRPr lang="zh-TW" altLang="en-US" sz="40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727F1D8-9BDD-4A0F-83D2-EDCED3A1F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600" y="2534258"/>
            <a:ext cx="7344800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1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FB5337-5055-47B4-A208-63BFDCE28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099482F-9925-4FCD-8CC3-1507375FD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363" y="1600200"/>
            <a:ext cx="6593273" cy="452596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0472826-5F25-444E-B435-EB735D4C66AE}"/>
              </a:ext>
            </a:extLst>
          </p:cNvPr>
          <p:cNvSpPr txBox="1"/>
          <p:nvPr/>
        </p:nvSpPr>
        <p:spPr>
          <a:xfrm>
            <a:off x="755576" y="20608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P1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4424140-E8C3-4544-A3FB-7F4234E767E3}"/>
              </a:ext>
            </a:extLst>
          </p:cNvPr>
          <p:cNvSpPr txBox="1"/>
          <p:nvPr/>
        </p:nvSpPr>
        <p:spPr>
          <a:xfrm>
            <a:off x="755576" y="46531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6936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917573-4E2C-4E7E-B6EF-A61BF188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7609066E-34A9-4006-9A54-1D4F0D59C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865" y="1619731"/>
            <a:ext cx="4258269" cy="448690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A6131BD-04A5-49B4-803E-854B539B13F7}"/>
              </a:ext>
            </a:extLst>
          </p:cNvPr>
          <p:cNvSpPr txBox="1"/>
          <p:nvPr/>
        </p:nvSpPr>
        <p:spPr>
          <a:xfrm>
            <a:off x="1619672" y="20608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P1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85306E9-16B4-4135-8E09-FA8FE64C4CBD}"/>
              </a:ext>
            </a:extLst>
          </p:cNvPr>
          <p:cNvSpPr txBox="1"/>
          <p:nvPr/>
        </p:nvSpPr>
        <p:spPr>
          <a:xfrm>
            <a:off x="1619672" y="46531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1155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87F090-F049-414B-9D9B-DFF715A1C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87CEE4-4920-45FA-8699-AC7541895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The definition of SCS</a:t>
            </a:r>
            <a:r>
              <a:rPr lang="zh-TW" altLang="en-US" sz="2400" dirty="0"/>
              <a:t> </a:t>
            </a:r>
            <a:r>
              <a:rPr lang="en-US" altLang="zh-TW" sz="2400" dirty="0"/>
              <a:t>OLR</a:t>
            </a:r>
            <a:r>
              <a:rPr lang="zh-TW" altLang="en-US" sz="2400" dirty="0"/>
              <a:t> </a:t>
            </a:r>
            <a:r>
              <a:rPr lang="en-US" altLang="zh-TW" sz="2400" dirty="0"/>
              <a:t>index is the averaged OLR anomaly in SCS (10</a:t>
            </a:r>
            <a:r>
              <a:rPr lang="en-US" altLang="zh-TW" sz="2400" baseline="30000" dirty="0"/>
              <a:t>o</a:t>
            </a:r>
            <a:r>
              <a:rPr lang="en-US" altLang="zh-TW" sz="2400" dirty="0"/>
              <a:t> - 22.5</a:t>
            </a:r>
            <a:r>
              <a:rPr lang="en-US" altLang="zh-TW" sz="2400" baseline="30000" dirty="0"/>
              <a:t>o</a:t>
            </a:r>
            <a:r>
              <a:rPr lang="en-US" altLang="zh-TW" sz="2400" dirty="0"/>
              <a:t>N, 100</a:t>
            </a:r>
            <a:r>
              <a:rPr lang="en-US" altLang="zh-TW" sz="2400" baseline="30000" dirty="0"/>
              <a:t>o</a:t>
            </a:r>
            <a:r>
              <a:rPr lang="en-US" altLang="zh-TW" sz="2400" dirty="0"/>
              <a:t> -130</a:t>
            </a:r>
            <a:r>
              <a:rPr lang="en-US" altLang="zh-TW" sz="2400" baseline="30000" dirty="0"/>
              <a:t>o</a:t>
            </a:r>
            <a:r>
              <a:rPr lang="en-US" altLang="zh-TW" sz="2400" dirty="0"/>
              <a:t>E)</a:t>
            </a:r>
          </a:p>
          <a:p>
            <a:r>
              <a:rPr lang="en-US" altLang="zh-TW" sz="2400" dirty="0"/>
              <a:t>The definition of SNAO index is the averaged area-mean 500 </a:t>
            </a:r>
            <a:r>
              <a:rPr lang="en-US" altLang="zh-TW" sz="2400" dirty="0" err="1"/>
              <a:t>hPa</a:t>
            </a:r>
            <a:r>
              <a:rPr lang="en-US" altLang="zh-TW" sz="2400" dirty="0"/>
              <a:t> GPH in the North Atlantic Ocean (52</a:t>
            </a:r>
            <a:r>
              <a:rPr lang="en-US" altLang="zh-TW" sz="2400" baseline="30000" dirty="0"/>
              <a:t>o</a:t>
            </a:r>
            <a:r>
              <a:rPr lang="en-US" altLang="zh-TW" sz="2400" dirty="0"/>
              <a:t> - 72</a:t>
            </a:r>
            <a:r>
              <a:rPr lang="en-US" altLang="zh-TW" sz="2400" baseline="30000" dirty="0"/>
              <a:t>o</a:t>
            </a:r>
            <a:r>
              <a:rPr lang="en-US" altLang="zh-TW" sz="2400" dirty="0"/>
              <a:t> N, 10</a:t>
            </a:r>
            <a:r>
              <a:rPr lang="en-US" altLang="zh-TW" sz="2400" baseline="30000" dirty="0"/>
              <a:t>o</a:t>
            </a:r>
            <a:r>
              <a:rPr lang="en-US" altLang="zh-TW" sz="2400" dirty="0"/>
              <a:t>W - 25</a:t>
            </a:r>
            <a:r>
              <a:rPr lang="en-US" altLang="zh-TW" sz="2400" baseline="30000" dirty="0"/>
              <a:t>o</a:t>
            </a:r>
            <a:r>
              <a:rPr lang="en-US" altLang="zh-TW" sz="2400" dirty="0"/>
              <a:t>E) 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28446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9089B4-6BCE-431F-9430-04AD43C7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600" dirty="0"/>
              <a:t>The climatology of PJ-like pattern</a:t>
            </a:r>
            <a:endParaRPr lang="zh-TW" altLang="en-US" sz="36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F224F1E-23DF-4AE7-AF74-CD42EA0A8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231" y="1976968"/>
            <a:ext cx="7249537" cy="377242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5361871-7816-4F79-B829-1CD28E1FF509}"/>
              </a:ext>
            </a:extLst>
          </p:cNvPr>
          <p:cNvSpPr txBox="1"/>
          <p:nvPr/>
        </p:nvSpPr>
        <p:spPr>
          <a:xfrm>
            <a:off x="2483768" y="58052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Like P1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8FE3FBE-FE0B-4469-9DC2-67C4A54D8B93}"/>
              </a:ext>
            </a:extLst>
          </p:cNvPr>
          <p:cNvSpPr txBox="1"/>
          <p:nvPr/>
        </p:nvSpPr>
        <p:spPr>
          <a:xfrm>
            <a:off x="6084168" y="580404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Like P2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111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FE8281-B182-476F-AD80-3F6CD721B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600" dirty="0"/>
              <a:t>Evolution of SCS convection/SNAO index</a:t>
            </a:r>
            <a:endParaRPr lang="zh-TW" altLang="en-US" sz="36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5B418F6A-0E67-425D-BF84-677BDDED5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628" y="2467574"/>
            <a:ext cx="4248743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43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9A7189-71AF-482E-88B3-73F4052C8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Discussion</a:t>
            </a:r>
            <a:endParaRPr lang="zh-TW" altLang="en-US" sz="4000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B46541F0-4D30-4B75-9F58-BC0877D81A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53194"/>
          <a:stretch/>
        </p:blipFill>
        <p:spPr>
          <a:xfrm>
            <a:off x="457200" y="2378537"/>
            <a:ext cx="4038600" cy="2969288"/>
          </a:xfrm>
          <a:prstGeom prst="rect">
            <a:avLst/>
          </a:prstGeo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DA0F6AE0-3435-4120-A1F3-4FA48C8830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7174"/>
          <a:stretch/>
        </p:blipFill>
        <p:spPr>
          <a:xfrm>
            <a:off x="4648200" y="2187589"/>
            <a:ext cx="4038600" cy="335118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118344D-EF54-4460-912D-CA016932E054}"/>
              </a:ext>
            </a:extLst>
          </p:cNvPr>
          <p:cNvSpPr txBox="1"/>
          <p:nvPr/>
        </p:nvSpPr>
        <p:spPr>
          <a:xfrm>
            <a:off x="457200" y="580526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mechanism inducing suppressed convection in SCS in P1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1BC3E16-2DDC-4817-B610-1B85974293C0}"/>
              </a:ext>
            </a:extLst>
          </p:cNvPr>
          <p:cNvSpPr txBox="1"/>
          <p:nvPr/>
        </p:nvSpPr>
        <p:spPr>
          <a:xfrm>
            <a:off x="4640086" y="5809997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In P2, BSISO enhanced SCS convection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585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AAB174-8B5E-4E3E-97F5-CBFBB468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Summary and conclusions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B4A4A2-9316-41FD-9187-9C62787D3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400" dirty="0"/>
              <a:t>The quick transition of synoptic patterns led to the different types of HREs in P1 and P2.</a:t>
            </a:r>
          </a:p>
          <a:p>
            <a:pPr algn="just"/>
            <a:r>
              <a:rPr lang="en-US" altLang="zh-TW" sz="2400" dirty="0"/>
              <a:t>In P1, WNPSH stayed at a lower latitude and extended eastward due to IPOC. The stationary trough dictates the development of ETCs.</a:t>
            </a:r>
          </a:p>
          <a:p>
            <a:pPr algn="just"/>
            <a:r>
              <a:rPr lang="en-US" altLang="zh-TW" sz="2400" dirty="0"/>
              <a:t>In P2, WNPSH moved northward to produce stronger southwesterly flow and active MRB.</a:t>
            </a:r>
          </a:p>
          <a:p>
            <a:pPr algn="just"/>
            <a:r>
              <a:rPr lang="en-US" altLang="zh-TW" sz="2400" dirty="0"/>
              <a:t>The SCS convection- and SNAO-related teleconnections induced the march of WNPSH</a:t>
            </a:r>
          </a:p>
          <a:p>
            <a:pPr algn="just"/>
            <a:r>
              <a:rPr lang="en-US" altLang="zh-TW" sz="2400" dirty="0"/>
              <a:t>The IPOC and BSISO modulated the </a:t>
            </a:r>
            <a:r>
              <a:rPr lang="en-US" altLang="zh-TW" sz="2400" dirty="0" err="1"/>
              <a:t>evoultion</a:t>
            </a:r>
            <a:r>
              <a:rPr lang="en-US" altLang="zh-TW" sz="2400" dirty="0"/>
              <a:t> of SCS convection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4436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1B77DB-4201-4ADA-872B-7EC245CF5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Introduction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92ACF9-6EBA-4140-921B-0C66785FE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400" dirty="0"/>
              <a:t>Several heavy rainfall events (HREs) induced destructive catastrophe in South Korea in 2020</a:t>
            </a:r>
          </a:p>
          <a:p>
            <a:pPr algn="just"/>
            <a:r>
              <a:rPr lang="en-US" altLang="zh-TW" sz="2400" dirty="0"/>
              <a:t>These HRE were not local phenomena but a regional manifestation of an abnormal summer monsoon</a:t>
            </a:r>
          </a:p>
          <a:p>
            <a:pPr algn="just"/>
            <a:r>
              <a:rPr lang="en-US" altLang="zh-TW" sz="2400" dirty="0"/>
              <a:t>These HREs resulted from the vertical couple of low-level and high-level systems and exhibited distinct synoptic characteristics depending on the occurrence period</a:t>
            </a:r>
          </a:p>
          <a:p>
            <a:pPr algn="just"/>
            <a:r>
              <a:rPr lang="en-US" altLang="zh-TW" sz="2400" dirty="0"/>
              <a:t>The synoptic conditions of Eastern Asia Summer Monsoon (EASM) can be influenced by remote </a:t>
            </a:r>
            <a:r>
              <a:rPr lang="en-US" altLang="zh-TW" sz="2400" dirty="0" err="1"/>
              <a:t>focings</a:t>
            </a:r>
            <a:r>
              <a:rPr lang="en-US" altLang="zh-TW" sz="2400" dirty="0"/>
              <a:t> via atmospheric teleconnections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97252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0A20F7-0AB7-4EF5-AE80-2830DAE8A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0B7B0E-9724-4702-8917-4FBD18E2A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400" dirty="0"/>
              <a:t>The most important atmospheric teleconnections in this study:</a:t>
            </a:r>
          </a:p>
          <a:p>
            <a:pPr lvl="1" algn="just"/>
            <a:r>
              <a:rPr lang="en-US" altLang="zh-TW" sz="2000" dirty="0"/>
              <a:t>Indo–western Pacific Ocean capacitor (IPOC)</a:t>
            </a:r>
          </a:p>
          <a:p>
            <a:pPr lvl="1" algn="just"/>
            <a:r>
              <a:rPr lang="en-US" altLang="zh-TW" sz="2000" dirty="0"/>
              <a:t>Pacific-Japan pattern (PJ pattern)</a:t>
            </a:r>
          </a:p>
          <a:p>
            <a:pPr lvl="1" algn="just"/>
            <a:r>
              <a:rPr lang="en-US" altLang="zh-TW" sz="2000" dirty="0"/>
              <a:t>summer North Atlantic Oscillation (SNAO)</a:t>
            </a:r>
          </a:p>
          <a:p>
            <a:pPr algn="just"/>
            <a:r>
              <a:rPr lang="en-US" altLang="zh-TW" sz="2400" dirty="0"/>
              <a:t>The main causes of HREs:</a:t>
            </a:r>
          </a:p>
          <a:p>
            <a:pPr lvl="1" algn="just"/>
            <a:r>
              <a:rPr lang="en-US" altLang="zh-TW" sz="2000" dirty="0"/>
              <a:t>Extratropical cyclones (ETCs)</a:t>
            </a:r>
          </a:p>
          <a:p>
            <a:pPr lvl="1" algn="just"/>
            <a:r>
              <a:rPr lang="en-US" altLang="zh-TW" sz="2000" dirty="0"/>
              <a:t>Monsoon </a:t>
            </a:r>
            <a:r>
              <a:rPr lang="en-US" altLang="zh-TW" sz="2000" dirty="0" err="1"/>
              <a:t>Rainband</a:t>
            </a:r>
            <a:r>
              <a:rPr lang="en-US" altLang="zh-TW" sz="2000" dirty="0"/>
              <a:t> (MRB)</a:t>
            </a:r>
          </a:p>
          <a:p>
            <a:pPr lvl="1" algn="just"/>
            <a:r>
              <a:rPr lang="en-US" altLang="zh-TW" sz="2000" dirty="0"/>
              <a:t>Tropical Cyclones (TCs)</a:t>
            </a:r>
          </a:p>
        </p:txBody>
      </p:sp>
    </p:spTree>
    <p:extLst>
      <p:ext uri="{BB962C8B-B14F-4D97-AF65-F5344CB8AC3E}">
        <p14:creationId xmlns:p14="http://schemas.microsoft.com/office/powerpoint/2010/main" val="351376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A059AC-61F9-431D-8966-5B581CE2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Data and Method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AA953A-B644-4B33-A72A-A56E25F33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400" dirty="0"/>
              <a:t>Hourly precipitation data were recorded by KMA stations</a:t>
            </a:r>
          </a:p>
          <a:p>
            <a:pPr lvl="1" algn="just"/>
            <a:r>
              <a:rPr lang="en-US" altLang="zh-TW" sz="2000" dirty="0"/>
              <a:t>91</a:t>
            </a:r>
            <a:r>
              <a:rPr lang="zh-TW" altLang="en-US" sz="2000" dirty="0"/>
              <a:t> </a:t>
            </a:r>
            <a:r>
              <a:rPr lang="en-US" altLang="zh-TW" sz="2000" dirty="0"/>
              <a:t>stations for case study</a:t>
            </a:r>
          </a:p>
          <a:p>
            <a:pPr lvl="1" algn="just"/>
            <a:r>
              <a:rPr lang="en-US" altLang="zh-TW" sz="2000" dirty="0"/>
              <a:t>45 stations for climatology</a:t>
            </a:r>
          </a:p>
          <a:p>
            <a:pPr algn="just"/>
            <a:r>
              <a:rPr lang="en-US" altLang="zh-TW" sz="2400" dirty="0"/>
              <a:t>Japanese 55-year Reanalysis (1979-2020) were used to analyze synoptic conditions</a:t>
            </a:r>
          </a:p>
          <a:p>
            <a:pPr lvl="1" algn="just"/>
            <a:r>
              <a:rPr lang="en-US" altLang="zh-TW" sz="2000" dirty="0"/>
              <a:t>Grid size id 1.25</a:t>
            </a:r>
            <a:r>
              <a:rPr lang="en-US" altLang="zh-TW" sz="2000" baseline="30000" dirty="0"/>
              <a:t>o</a:t>
            </a:r>
            <a:endParaRPr lang="en-US" altLang="zh-TW" sz="2000" dirty="0"/>
          </a:p>
          <a:p>
            <a:pPr algn="just"/>
            <a:r>
              <a:rPr lang="en-US" altLang="zh-TW" sz="2400" dirty="0"/>
              <a:t>Outgoing Longwave Radiation (OLR) provided by NOAA was utilized to define the location and strength of convection</a:t>
            </a:r>
          </a:p>
          <a:p>
            <a:pPr algn="just"/>
            <a:r>
              <a:rPr lang="en-US" altLang="zh-TW" sz="2400" dirty="0"/>
              <a:t>The daily index of boreal summer </a:t>
            </a:r>
            <a:r>
              <a:rPr lang="en-US" altLang="zh-TW" sz="2400" dirty="0" err="1"/>
              <a:t>intraseasonal</a:t>
            </a:r>
            <a:r>
              <a:rPr lang="en-US" altLang="zh-TW" sz="2400" dirty="0"/>
              <a:t> oscillation (BSISO) was evaluated by the Asia Pacific Economic Cooperation Climate Center (APCC)</a:t>
            </a:r>
          </a:p>
        </p:txBody>
      </p:sp>
    </p:spTree>
    <p:extLst>
      <p:ext uri="{BB962C8B-B14F-4D97-AF65-F5344CB8AC3E}">
        <p14:creationId xmlns:p14="http://schemas.microsoft.com/office/powerpoint/2010/main" val="24303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395BC1-89EB-44DB-9703-1DFE4E117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B0C7A4-7B02-4526-AAF8-238C332C1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BCD87E1-C2B3-4008-B609-D3DD66493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97"/>
          <a:stretch/>
        </p:blipFill>
        <p:spPr>
          <a:xfrm rot="5400000">
            <a:off x="3192207" y="-649515"/>
            <a:ext cx="2759585" cy="846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9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8E01EE-A0BB-48DC-A5F1-870C0840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Overview of the 2020 summer rainfall</a:t>
            </a:r>
            <a:endParaRPr lang="zh-TW" altLang="en-US" sz="40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E614F7E-8089-454F-8A34-F2A35DE5A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207" y="2405653"/>
            <a:ext cx="4191585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2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BC2A08-D706-43E0-8C17-BB104F46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9586D1D-285F-4768-AE1F-9F6C6C30E6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6971" y="2338969"/>
            <a:ext cx="4001058" cy="3048425"/>
          </a:xfrm>
          <a:prstGeom prst="rect">
            <a:avLst/>
          </a:prstGeom>
        </p:spPr>
      </p:pic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9B7B738-8CAC-47F9-B432-117F5D7850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5523" y="2334205"/>
            <a:ext cx="3781953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9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59E5EC-E68C-4B84-82C3-E14132F2A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600" dirty="0"/>
              <a:t>850-hPa vorticity</a:t>
            </a:r>
            <a:endParaRPr lang="zh-TW" altLang="en-US" sz="36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B23EC73-ABF8-4652-B106-9ADF9A2A6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493" y="1600200"/>
            <a:ext cx="599101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4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3E57D9-EFDC-44E4-9BFA-FC503452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600" dirty="0"/>
              <a:t>Satellite image</a:t>
            </a:r>
            <a:endParaRPr lang="zh-TW" altLang="en-US" sz="36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BDB7DB3-F95F-4BB3-A2F9-514E3E3A2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6210" y="1600200"/>
            <a:ext cx="549158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6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109770</TotalTime>
  <Words>470</Words>
  <Application>Microsoft Office PowerPoint</Application>
  <PresentationFormat>如螢幕大小 (4:3)</PresentationFormat>
  <Paragraphs>58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3" baseType="lpstr">
      <vt:lpstr>新細明體</vt:lpstr>
      <vt:lpstr>Arial</vt:lpstr>
      <vt:lpstr>Calibri</vt:lpstr>
      <vt:lpstr>Office 佈景主題</vt:lpstr>
      <vt:lpstr>Record-breaking summer rainfall in South Korea in 2020: Synoptic characteristics and the role of large-scale circulation</vt:lpstr>
      <vt:lpstr>Introduction</vt:lpstr>
      <vt:lpstr>PowerPoint 簡報</vt:lpstr>
      <vt:lpstr>Data and Method</vt:lpstr>
      <vt:lpstr>PowerPoint 簡報</vt:lpstr>
      <vt:lpstr>Overview of the 2020 summer rainfall</vt:lpstr>
      <vt:lpstr>PowerPoint 簡報</vt:lpstr>
      <vt:lpstr>850-hPa vorticity</vt:lpstr>
      <vt:lpstr>Satellite image</vt:lpstr>
      <vt:lpstr>Subseasonal variation of the HREs and Background flow</vt:lpstr>
      <vt:lpstr>PowerPoint 簡報</vt:lpstr>
      <vt:lpstr>Possible mechanisms of the monsoon circulation change from P1 to P2</vt:lpstr>
      <vt:lpstr>PowerPoint 簡報</vt:lpstr>
      <vt:lpstr>PowerPoint 簡報</vt:lpstr>
      <vt:lpstr>PowerPoint 簡報</vt:lpstr>
      <vt:lpstr>The climatology of PJ-like pattern</vt:lpstr>
      <vt:lpstr>Evolution of SCS convection/SNAO index</vt:lpstr>
      <vt:lpstr>Discussion</vt:lpstr>
      <vt:lpstr>Summary and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Assimilation</dc:title>
  <dc:creator>張玉來</dc:creator>
  <cp:lastModifiedBy>yulai</cp:lastModifiedBy>
  <cp:revision>3507</cp:revision>
  <dcterms:modified xsi:type="dcterms:W3CDTF">2022-03-08T07:21:26Z</dcterms:modified>
</cp:coreProperties>
</file>