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9" r:id="rId3"/>
    <p:sldId id="270" r:id="rId4"/>
    <p:sldId id="271" r:id="rId5"/>
    <p:sldId id="261" r:id="rId6"/>
    <p:sldId id="262" r:id="rId7"/>
    <p:sldId id="263" r:id="rId8"/>
    <p:sldId id="257" r:id="rId9"/>
    <p:sldId id="258" r:id="rId10"/>
    <p:sldId id="259" r:id="rId11"/>
    <p:sldId id="260" r:id="rId12"/>
    <p:sldId id="266" r:id="rId13"/>
    <p:sldId id="267" r:id="rId14"/>
    <p:sldId id="268" r:id="rId15"/>
    <p:sldId id="264" r:id="rId16"/>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93AB"/>
    <a:srgbClr val="BDD4E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71983" autoAdjust="0"/>
  </p:normalViewPr>
  <p:slideViewPr>
    <p:cSldViewPr snapToGrid="0">
      <p:cViewPr varScale="1">
        <p:scale>
          <a:sx n="114" d="100"/>
          <a:sy n="114" d="100"/>
        </p:scale>
        <p:origin x="11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49A9B2-6DA5-42E2-B6DC-62328C229E7E}" type="datetimeFigureOut">
              <a:rPr lang="zh-TW" altLang="en-US" smtClean="0"/>
              <a:t>2022/2/15</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3CB3F7-8EB3-49A8-A22B-55B808FAACE7}" type="slidenum">
              <a:rPr lang="zh-TW" altLang="en-US" smtClean="0"/>
              <a:t>‹#›</a:t>
            </a:fld>
            <a:endParaRPr lang="zh-TW" altLang="en-US"/>
          </a:p>
        </p:txBody>
      </p:sp>
    </p:spTree>
    <p:extLst>
      <p:ext uri="{BB962C8B-B14F-4D97-AF65-F5344CB8AC3E}">
        <p14:creationId xmlns:p14="http://schemas.microsoft.com/office/powerpoint/2010/main" val="1092060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高層太陽輻射加熱讓</a:t>
            </a:r>
            <a:r>
              <a:rPr lang="en-US" altLang="zh-TW" dirty="0" smtClean="0"/>
              <a:t>moat</a:t>
            </a:r>
            <a:r>
              <a:rPr lang="zh-TW" altLang="en-US" dirty="0" smtClean="0"/>
              <a:t>區域變穩定，造成眼牆外的對流在更外圍的地方發展</a:t>
            </a:r>
            <a:endParaRPr lang="en-US" altLang="zh-TW" dirty="0" smtClean="0"/>
          </a:p>
          <a:p>
            <a:endParaRPr lang="en-US" altLang="zh-TW" dirty="0" smtClean="0"/>
          </a:p>
          <a:p>
            <a:r>
              <a:rPr lang="zh-TW" altLang="en-US" dirty="0" smtClean="0"/>
              <a:t>高層的短波輻射會減弱對流的非絕熱的</a:t>
            </a:r>
            <a:r>
              <a:rPr lang="en-US" altLang="zh-TW" dirty="0" smtClean="0"/>
              <a:t>heating profile</a:t>
            </a:r>
            <a:r>
              <a:rPr lang="zh-TW" altLang="en-US" dirty="0" smtClean="0"/>
              <a:t>，改變次眼牆的形成時機</a:t>
            </a:r>
            <a:endParaRPr lang="en-US" altLang="zh-TW" dirty="0" smtClean="0"/>
          </a:p>
          <a:p>
            <a:endParaRPr lang="en-US" altLang="zh-TW" dirty="0" smtClean="0"/>
          </a:p>
          <a:p>
            <a:r>
              <a:rPr lang="zh-TW" altLang="en-US" dirty="0" smtClean="0"/>
              <a:t>當內核深對流穿過穩定的</a:t>
            </a:r>
            <a:r>
              <a:rPr lang="en-US" altLang="zh-TW" dirty="0" smtClean="0"/>
              <a:t>outflow layer</a:t>
            </a:r>
            <a:r>
              <a:rPr lang="zh-TW" altLang="en-US" dirty="0" smtClean="0"/>
              <a:t>並向外擴張形成卷雲層，表示卷雲層的形成和對流的</a:t>
            </a:r>
            <a:r>
              <a:rPr lang="en-US" altLang="zh-TW" dirty="0" smtClean="0"/>
              <a:t>diurnal</a:t>
            </a:r>
            <a:r>
              <a:rPr lang="zh-TW" altLang="en-US" dirty="0" smtClean="0"/>
              <a:t> </a:t>
            </a:r>
            <a:r>
              <a:rPr lang="en-US" altLang="zh-TW" dirty="0" smtClean="0"/>
              <a:t>cycle</a:t>
            </a:r>
            <a:r>
              <a:rPr lang="zh-TW" altLang="en-US" dirty="0" smtClean="0"/>
              <a:t>會延遲一段時間</a:t>
            </a:r>
            <a:endParaRPr lang="en-US" altLang="zh-TW" dirty="0" smtClean="0"/>
          </a:p>
          <a:p>
            <a:endParaRPr lang="en-US" altLang="zh-TW" dirty="0" smtClean="0"/>
          </a:p>
          <a:p>
            <a:r>
              <a:rPr lang="zh-TW" altLang="en-US" dirty="0" smtClean="0"/>
              <a:t>卷雲層中直接的輻射加熱會產生重力波，從</a:t>
            </a:r>
            <a:r>
              <a:rPr lang="en-US" altLang="zh-TW" dirty="0" smtClean="0"/>
              <a:t>TC</a:t>
            </a:r>
            <a:r>
              <a:rPr lang="zh-TW" altLang="en-US" dirty="0" smtClean="0"/>
              <a:t>中心向外傳播到整個對流層內</a:t>
            </a:r>
            <a:endParaRPr lang="en-US" altLang="zh-TW" dirty="0" smtClean="0"/>
          </a:p>
          <a:p>
            <a:endParaRPr lang="en-US" altLang="zh-TW" dirty="0" smtClean="0"/>
          </a:p>
          <a:p>
            <a:r>
              <a:rPr lang="zh-TW" altLang="en-US" dirty="0" smtClean="0"/>
              <a:t>卷雲層中的輻射加熱和冷卻會改變高層的穩定度，誘發</a:t>
            </a:r>
            <a:r>
              <a:rPr lang="en-US" altLang="zh-TW" dirty="0" smtClean="0"/>
              <a:t>TC</a:t>
            </a:r>
            <a:r>
              <a:rPr lang="zh-TW" altLang="en-US" dirty="0" smtClean="0"/>
              <a:t>的次環流，影響對流的強度</a:t>
            </a:r>
            <a:endParaRPr lang="zh-TW" altLang="en-US" dirty="0"/>
          </a:p>
        </p:txBody>
      </p:sp>
      <p:sp>
        <p:nvSpPr>
          <p:cNvPr id="4" name="投影片編號版面配置區 3"/>
          <p:cNvSpPr>
            <a:spLocks noGrp="1"/>
          </p:cNvSpPr>
          <p:nvPr>
            <p:ph type="sldNum" sz="quarter" idx="10"/>
          </p:nvPr>
        </p:nvSpPr>
        <p:spPr/>
        <p:txBody>
          <a:bodyPr/>
          <a:lstStyle/>
          <a:p>
            <a:fld id="{D93CB3F7-8EB3-49A8-A22B-55B808FAACE7}" type="slidenum">
              <a:rPr lang="zh-TW" altLang="en-US" smtClean="0"/>
              <a:t>2</a:t>
            </a:fld>
            <a:endParaRPr lang="zh-TW" altLang="en-US"/>
          </a:p>
        </p:txBody>
      </p:sp>
    </p:spTree>
    <p:extLst>
      <p:ext uri="{BB962C8B-B14F-4D97-AF65-F5344CB8AC3E}">
        <p14:creationId xmlns:p14="http://schemas.microsoft.com/office/powerpoint/2010/main" val="1325146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baseline="0" dirty="0" smtClean="0"/>
              <a:t>#1</a:t>
            </a:r>
            <a:r>
              <a:rPr lang="zh-TW" altLang="en-US" baseline="0" dirty="0" smtClean="0"/>
              <a:t>經過之前，高層有背景的東風，不是康芮的次環流</a:t>
            </a:r>
            <a:endParaRPr lang="en-US" altLang="zh-TW" dirty="0" smtClean="0"/>
          </a:p>
          <a:p>
            <a:r>
              <a:rPr lang="en-US" altLang="zh-TW" dirty="0" smtClean="0"/>
              <a:t>#1</a:t>
            </a:r>
            <a:r>
              <a:rPr lang="en-US" altLang="zh-TW" baseline="0" dirty="0" smtClean="0"/>
              <a:t> diurnal pulse</a:t>
            </a:r>
            <a:r>
              <a:rPr lang="zh-TW" altLang="en-US" baseline="0" dirty="0" smtClean="0"/>
              <a:t>經過</a:t>
            </a:r>
            <a:r>
              <a:rPr lang="en-US" altLang="zh-TW" baseline="0" dirty="0" smtClean="0"/>
              <a:t>RV</a:t>
            </a:r>
            <a:r>
              <a:rPr lang="zh-TW" altLang="en-US" baseline="0" dirty="0" smtClean="0"/>
              <a:t>期間，</a:t>
            </a:r>
            <a:r>
              <a:rPr lang="en-US" altLang="zh-TW" baseline="0" dirty="0" smtClean="0"/>
              <a:t>15km</a:t>
            </a:r>
            <a:r>
              <a:rPr lang="zh-TW" altLang="en-US" baseline="0" dirty="0" smtClean="0"/>
              <a:t>高的</a:t>
            </a:r>
            <a:r>
              <a:rPr lang="en-US" altLang="zh-TW" baseline="0" dirty="0" smtClean="0"/>
              <a:t>outflow jet</a:t>
            </a:r>
            <a:r>
              <a:rPr lang="zh-TW" altLang="en-US" baseline="0" dirty="0" smtClean="0"/>
              <a:t>增強，回波高度增加，對應到有對流雨帶進入</a:t>
            </a:r>
            <a:r>
              <a:rPr lang="en-US" altLang="zh-TW" baseline="0" dirty="0" smtClean="0"/>
              <a:t>SEA-POL</a:t>
            </a:r>
            <a:r>
              <a:rPr lang="zh-TW" altLang="en-US" baseline="0" dirty="0" smtClean="0"/>
              <a:t>的觀測範圍</a:t>
            </a:r>
            <a:r>
              <a:rPr lang="en-US" altLang="zh-TW" baseline="0" dirty="0" smtClean="0"/>
              <a:t>(b-d)</a:t>
            </a:r>
          </a:p>
          <a:p>
            <a:r>
              <a:rPr lang="en-US" altLang="zh-TW" baseline="0" dirty="0" smtClean="0"/>
              <a:t>#1 diurnal pulse</a:t>
            </a:r>
            <a:r>
              <a:rPr lang="zh-TW" altLang="en-US" baseline="0" dirty="0" smtClean="0"/>
              <a:t>通過之後，回波高度下降，層狀降水區增加</a:t>
            </a:r>
            <a:r>
              <a:rPr lang="en-US" altLang="zh-TW" baseline="0" dirty="0" smtClean="0"/>
              <a:t>(e)</a:t>
            </a:r>
          </a:p>
          <a:p>
            <a:endParaRPr lang="en-US" altLang="zh-TW" baseline="0" dirty="0" smtClean="0"/>
          </a:p>
          <a:p>
            <a:r>
              <a:rPr lang="en-US" altLang="zh-TW" baseline="0" dirty="0" smtClean="0"/>
              <a:t>#2 diurnal pulse</a:t>
            </a:r>
            <a:r>
              <a:rPr lang="zh-TW" altLang="en-US" baseline="0" dirty="0" smtClean="0"/>
              <a:t>通過時，探空有觀測到新的</a:t>
            </a:r>
            <a:r>
              <a:rPr lang="en-US" altLang="zh-TW" baseline="0" dirty="0" smtClean="0"/>
              <a:t>outflow jet</a:t>
            </a:r>
            <a:r>
              <a:rPr lang="zh-TW" altLang="en-US" baseline="0" dirty="0" smtClean="0"/>
              <a:t>，回波高度也增加。</a:t>
            </a:r>
            <a:endParaRPr lang="en-US" altLang="zh-TW" baseline="0" dirty="0" smtClean="0"/>
          </a:p>
          <a:p>
            <a:r>
              <a:rPr lang="zh-TW" altLang="en-US" baseline="0" dirty="0" smtClean="0"/>
              <a:t>回波達到</a:t>
            </a:r>
            <a:r>
              <a:rPr lang="en-US" altLang="zh-TW" baseline="0" dirty="0" smtClean="0"/>
              <a:t>outflow jet</a:t>
            </a:r>
            <a:r>
              <a:rPr lang="zh-TW" altLang="en-US" baseline="0" dirty="0" smtClean="0"/>
              <a:t>之上的高度，表示有深對流圖破穩定層，可能讓</a:t>
            </a:r>
            <a:r>
              <a:rPr lang="en-US" altLang="zh-TW" baseline="0" dirty="0" smtClean="0"/>
              <a:t>cold</a:t>
            </a:r>
            <a:r>
              <a:rPr lang="zh-TW" altLang="en-US" baseline="0" dirty="0" smtClean="0"/>
              <a:t> </a:t>
            </a:r>
            <a:r>
              <a:rPr lang="en-US" altLang="zh-TW" baseline="0" dirty="0" smtClean="0"/>
              <a:t>ring</a:t>
            </a:r>
            <a:r>
              <a:rPr lang="zh-TW" altLang="en-US" baseline="0" dirty="0" smtClean="0"/>
              <a:t>的訊號能持續更長一段時間</a:t>
            </a:r>
            <a:endParaRPr lang="en-US" altLang="zh-TW" baseline="0" dirty="0" smtClean="0"/>
          </a:p>
          <a:p>
            <a:r>
              <a:rPr lang="zh-TW" altLang="en-US" baseline="0" dirty="0" smtClean="0"/>
              <a:t>接著低層回波值增加，表示層狀區面積增加</a:t>
            </a:r>
            <a:endParaRPr lang="en-US" altLang="zh-TW" baseline="0" dirty="0" smtClean="0"/>
          </a:p>
          <a:p>
            <a:r>
              <a:rPr lang="en-US" altLang="zh-TW" baseline="0" dirty="0" smtClean="0"/>
              <a:t>#2 diurnal pulse</a:t>
            </a:r>
            <a:r>
              <a:rPr lang="zh-TW" altLang="en-US" baseline="0" dirty="0" smtClean="0"/>
              <a:t>通過之後跟</a:t>
            </a:r>
            <a:r>
              <a:rPr lang="en-US" altLang="zh-TW" baseline="0" dirty="0" smtClean="0"/>
              <a:t>#1</a:t>
            </a:r>
            <a:r>
              <a:rPr lang="zh-TW" altLang="en-US" baseline="0" dirty="0" smtClean="0"/>
              <a:t>一樣，回波高度下降，</a:t>
            </a:r>
            <a:r>
              <a:rPr lang="en-US" altLang="zh-TW" baseline="0" dirty="0" smtClean="0"/>
              <a:t>outflow jet</a:t>
            </a:r>
            <a:r>
              <a:rPr lang="zh-TW" altLang="en-US" baseline="0" dirty="0" smtClean="0"/>
              <a:t>減弱</a:t>
            </a:r>
            <a:endParaRPr lang="en-US" altLang="zh-TW" baseline="0" dirty="0" smtClean="0"/>
          </a:p>
          <a:p>
            <a:endParaRPr lang="en-US" altLang="zh-TW" baseline="0" dirty="0" smtClean="0"/>
          </a:p>
        </p:txBody>
      </p:sp>
      <p:sp>
        <p:nvSpPr>
          <p:cNvPr id="4" name="投影片編號版面配置區 3"/>
          <p:cNvSpPr>
            <a:spLocks noGrp="1"/>
          </p:cNvSpPr>
          <p:nvPr>
            <p:ph type="sldNum" sz="quarter" idx="10"/>
          </p:nvPr>
        </p:nvSpPr>
        <p:spPr/>
        <p:txBody>
          <a:bodyPr/>
          <a:lstStyle/>
          <a:p>
            <a:fld id="{D93CB3F7-8EB3-49A8-A22B-55B808FAACE7}" type="slidenum">
              <a:rPr lang="zh-TW" altLang="en-US" smtClean="0"/>
              <a:t>12</a:t>
            </a:fld>
            <a:endParaRPr lang="zh-TW" altLang="en-US"/>
          </a:p>
        </p:txBody>
      </p:sp>
    </p:spTree>
    <p:extLst>
      <p:ext uri="{BB962C8B-B14F-4D97-AF65-F5344CB8AC3E}">
        <p14:creationId xmlns:p14="http://schemas.microsoft.com/office/powerpoint/2010/main" val="2807222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aseline="0" dirty="0" smtClean="0"/>
              <a:t>#1 diurnal pulse</a:t>
            </a:r>
            <a:r>
              <a:rPr lang="zh-TW" altLang="en-US" baseline="0" dirty="0" smtClean="0"/>
              <a:t>通過時對應到對流區增加，幾個小時候達到最大值，隨後層狀區也開始增加，表示雨帶減弱</a:t>
            </a:r>
            <a:endParaRPr lang="en-US" altLang="zh-TW" baseline="0" dirty="0" smtClean="0"/>
          </a:p>
          <a:p>
            <a:r>
              <a:rPr lang="en-US" altLang="zh-TW" baseline="0" dirty="0" smtClean="0"/>
              <a:t>#2 diurnal pulse</a:t>
            </a:r>
            <a:r>
              <a:rPr lang="zh-TW" altLang="en-US" baseline="0" dirty="0" smtClean="0"/>
              <a:t>通過時，</a:t>
            </a:r>
            <a:r>
              <a:rPr lang="en-US" altLang="zh-TW" baseline="0" dirty="0" smtClean="0"/>
              <a:t>6</a:t>
            </a:r>
            <a:r>
              <a:rPr lang="zh-TW" altLang="en-US" baseline="0" dirty="0" smtClean="0"/>
              <a:t>小時後對流區域增加，而</a:t>
            </a:r>
            <a:r>
              <a:rPr lang="en-US" altLang="zh-TW" baseline="0" dirty="0" smtClean="0"/>
              <a:t>8</a:t>
            </a:r>
            <a:r>
              <a:rPr lang="zh-TW" altLang="en-US" baseline="0" dirty="0" smtClean="0"/>
              <a:t>小時後對流變得零散，是因為中層出現乾空氣</a:t>
            </a:r>
            <a:endParaRPr lang="zh-TW" altLang="en-US" dirty="0"/>
          </a:p>
        </p:txBody>
      </p:sp>
      <p:sp>
        <p:nvSpPr>
          <p:cNvPr id="4" name="投影片編號版面配置區 3"/>
          <p:cNvSpPr>
            <a:spLocks noGrp="1"/>
          </p:cNvSpPr>
          <p:nvPr>
            <p:ph type="sldNum" sz="quarter" idx="10"/>
          </p:nvPr>
        </p:nvSpPr>
        <p:spPr/>
        <p:txBody>
          <a:bodyPr/>
          <a:lstStyle/>
          <a:p>
            <a:fld id="{D93CB3F7-8EB3-49A8-A22B-55B808FAACE7}" type="slidenum">
              <a:rPr lang="zh-TW" altLang="en-US" smtClean="0"/>
              <a:t>13</a:t>
            </a:fld>
            <a:endParaRPr lang="zh-TW" altLang="en-US"/>
          </a:p>
        </p:txBody>
      </p:sp>
    </p:spTree>
    <p:extLst>
      <p:ext uri="{BB962C8B-B14F-4D97-AF65-F5344CB8AC3E}">
        <p14:creationId xmlns:p14="http://schemas.microsoft.com/office/powerpoint/2010/main" val="1083710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aseline="0" dirty="0" smtClean="0"/>
              <a:t>#2 diurnal pulse</a:t>
            </a:r>
            <a:r>
              <a:rPr lang="zh-TW" altLang="en-US" baseline="0" dirty="0" smtClean="0"/>
              <a:t>通過期間，有比較足夠的衛星微波觀測</a:t>
            </a:r>
            <a:endParaRPr lang="en-US" altLang="zh-TW" baseline="0" dirty="0" smtClean="0"/>
          </a:p>
          <a:p>
            <a:r>
              <a:rPr lang="en-US" altLang="zh-TW" dirty="0" smtClean="0"/>
              <a:t>A</a:t>
            </a:r>
            <a:r>
              <a:rPr lang="zh-TW" altLang="en-US" dirty="0" smtClean="0"/>
              <a:t> 主雨帶包覆颱風中心，位在半徑</a:t>
            </a:r>
            <a:r>
              <a:rPr lang="en-US" altLang="zh-TW" dirty="0" smtClean="0"/>
              <a:t>100km</a:t>
            </a:r>
            <a:r>
              <a:rPr lang="zh-TW" altLang="en-US" dirty="0" smtClean="0"/>
              <a:t>附近</a:t>
            </a:r>
            <a:endParaRPr lang="en-US" altLang="zh-TW" dirty="0" smtClean="0"/>
          </a:p>
          <a:p>
            <a:r>
              <a:rPr lang="en-US" altLang="zh-TW" dirty="0" smtClean="0"/>
              <a:t>B</a:t>
            </a:r>
            <a:r>
              <a:rPr lang="zh-TW" altLang="en-US" dirty="0" smtClean="0"/>
              <a:t> 主雨帶變寬，更軸對稱，向外側移動，位於半徑</a:t>
            </a:r>
            <a:r>
              <a:rPr lang="en-US" altLang="zh-TW" dirty="0" smtClean="0"/>
              <a:t>100-200km</a:t>
            </a:r>
            <a:r>
              <a:rPr lang="zh-TW" altLang="en-US" dirty="0" smtClean="0"/>
              <a:t>之間</a:t>
            </a:r>
            <a:endParaRPr lang="en-US" altLang="zh-TW" dirty="0" smtClean="0"/>
          </a:p>
          <a:p>
            <a:r>
              <a:rPr lang="en-US" altLang="zh-TW" dirty="0" smtClean="0"/>
              <a:t>C</a:t>
            </a:r>
            <a:r>
              <a:rPr lang="zh-TW" altLang="en-US" dirty="0" smtClean="0"/>
              <a:t> </a:t>
            </a:r>
            <a:r>
              <a:rPr lang="en-US" altLang="zh-TW" dirty="0" smtClean="0"/>
              <a:t>AMSR2</a:t>
            </a:r>
            <a:r>
              <a:rPr lang="zh-TW" altLang="en-US" dirty="0" smtClean="0"/>
              <a:t>有較高解析度，半徑</a:t>
            </a:r>
            <a:r>
              <a:rPr lang="en-US" altLang="zh-TW" dirty="0" smtClean="0"/>
              <a:t>100km</a:t>
            </a:r>
            <a:r>
              <a:rPr lang="zh-TW" altLang="en-US" dirty="0" smtClean="0"/>
              <a:t>內有眼牆的對流結構，主雨帶持續向外移到半徑大於</a:t>
            </a:r>
            <a:r>
              <a:rPr lang="en-US" altLang="zh-TW" dirty="0" smtClean="0"/>
              <a:t>200km</a:t>
            </a:r>
            <a:r>
              <a:rPr lang="zh-TW" altLang="en-US" dirty="0" smtClean="0"/>
              <a:t>處</a:t>
            </a:r>
            <a:endParaRPr lang="en-US" altLang="zh-TW" dirty="0" smtClean="0"/>
          </a:p>
          <a:p>
            <a:r>
              <a:rPr lang="en-US" altLang="zh-TW" dirty="0" smtClean="0"/>
              <a:t>D</a:t>
            </a:r>
            <a:r>
              <a:rPr lang="zh-TW" altLang="en-US" dirty="0" smtClean="0"/>
              <a:t> 雨帶變得較沒有組織，對流零星，雨帶變得較難分辨，位於半徑</a:t>
            </a:r>
            <a:r>
              <a:rPr lang="en-US" altLang="zh-TW" dirty="0" smtClean="0"/>
              <a:t>250km</a:t>
            </a:r>
            <a:r>
              <a:rPr lang="zh-TW" altLang="en-US" dirty="0" smtClean="0"/>
              <a:t>附近。在半徑</a:t>
            </a:r>
            <a:r>
              <a:rPr lang="en-US" altLang="zh-TW" dirty="0" smtClean="0"/>
              <a:t>150km</a:t>
            </a:r>
            <a:r>
              <a:rPr lang="zh-TW" altLang="en-US" dirty="0" smtClean="0"/>
              <a:t>附近有新的主雨帶形成</a:t>
            </a:r>
            <a:endParaRPr lang="en-US" altLang="zh-TW" dirty="0" smtClean="0"/>
          </a:p>
          <a:p>
            <a:r>
              <a:rPr lang="en-US" altLang="zh-TW" dirty="0" smtClean="0"/>
              <a:t>E</a:t>
            </a:r>
            <a:r>
              <a:rPr lang="zh-TW" altLang="en-US" dirty="0" smtClean="0"/>
              <a:t> 原來的主雨帶因為對流減弱，向外移動的特徵也變得不明顯</a:t>
            </a:r>
            <a:endParaRPr lang="en-US" altLang="zh-TW" dirty="0" smtClean="0"/>
          </a:p>
          <a:p>
            <a:r>
              <a:rPr lang="zh-TW" altLang="en-US" dirty="0" smtClean="0"/>
              <a:t>整體透過微波觀測估計出雨帶的移動速度約</a:t>
            </a:r>
            <a:r>
              <a:rPr lang="en-US" altLang="zh-TW" dirty="0" smtClean="0"/>
              <a:t>3-8m/s</a:t>
            </a:r>
            <a:r>
              <a:rPr lang="zh-TW" altLang="en-US" dirty="0" smtClean="0"/>
              <a:t>，因此作者認為</a:t>
            </a:r>
            <a:r>
              <a:rPr lang="en-US" altLang="zh-TW" dirty="0" smtClean="0"/>
              <a:t>cold ring</a:t>
            </a:r>
            <a:r>
              <a:rPr lang="zh-TW" altLang="en-US" dirty="0" smtClean="0"/>
              <a:t>或說</a:t>
            </a:r>
            <a:r>
              <a:rPr lang="en-US" altLang="zh-TW" dirty="0" smtClean="0"/>
              <a:t>diurnal pulse</a:t>
            </a:r>
            <a:r>
              <a:rPr lang="zh-TW" altLang="en-US" dirty="0" smtClean="0"/>
              <a:t>的移動是和主雨帶耦合的</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D93CB3F7-8EB3-49A8-A22B-55B808FAACE7}" type="slidenum">
              <a:rPr lang="zh-TW" altLang="en-US" smtClean="0"/>
              <a:t>14</a:t>
            </a:fld>
            <a:endParaRPr lang="zh-TW" altLang="en-US"/>
          </a:p>
        </p:txBody>
      </p:sp>
    </p:spTree>
    <p:extLst>
      <p:ext uri="{BB962C8B-B14F-4D97-AF65-F5344CB8AC3E}">
        <p14:creationId xmlns:p14="http://schemas.microsoft.com/office/powerpoint/2010/main" val="2450064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康芮颱風的卷雲層下的對流和層狀區比</a:t>
            </a:r>
            <a:r>
              <a:rPr lang="en-US" altLang="zh-TW" dirty="0" smtClean="0"/>
              <a:t>PISTON</a:t>
            </a:r>
            <a:r>
              <a:rPr lang="zh-TW" altLang="en-US" dirty="0" smtClean="0"/>
              <a:t>實驗的平均要強，但高度發展會受到</a:t>
            </a:r>
            <a:r>
              <a:rPr lang="en-US" altLang="zh-TW" dirty="0" smtClean="0"/>
              <a:t>outflow layer</a:t>
            </a:r>
            <a:r>
              <a:rPr lang="zh-TW" altLang="en-US" dirty="0" smtClean="0"/>
              <a:t>的穩定度增加而抑制</a:t>
            </a:r>
            <a:endParaRPr lang="en-US" altLang="zh-TW" dirty="0" smtClean="0"/>
          </a:p>
          <a:p>
            <a:endParaRPr lang="en-US" altLang="zh-TW" dirty="0" smtClean="0"/>
          </a:p>
          <a:p>
            <a:r>
              <a:rPr lang="zh-TW" altLang="en-US" dirty="0" smtClean="0"/>
              <a:t>日變化的尺度下，短波輻射讓高層增溫，減少高空的冰</a:t>
            </a:r>
            <a:endParaRPr lang="en-US" altLang="zh-TW" dirty="0" smtClean="0"/>
          </a:p>
          <a:p>
            <a:endParaRPr lang="en-US" altLang="zh-TW" b="0" dirty="0" smtClean="0"/>
          </a:p>
          <a:p>
            <a:r>
              <a:rPr lang="zh-TW" altLang="en-US" b="0" dirty="0" smtClean="0">
                <a:solidFill>
                  <a:schemeClr val="accent2"/>
                </a:solidFill>
                <a:latin typeface="Candara" panose="020E0502030303020204" pitchFamily="34" charset="0"/>
              </a:rPr>
              <a:t>康芮颱風的</a:t>
            </a:r>
            <a:r>
              <a:rPr lang="en-US" altLang="zh-TW" b="0" dirty="0" smtClean="0">
                <a:solidFill>
                  <a:schemeClr val="accent2"/>
                </a:solidFill>
                <a:latin typeface="Candara" panose="020E0502030303020204" pitchFamily="34" charset="0"/>
              </a:rPr>
              <a:t>cooling pulses</a:t>
            </a:r>
            <a:r>
              <a:rPr lang="zh-TW" altLang="en-US" b="0" dirty="0" smtClean="0">
                <a:solidFill>
                  <a:schemeClr val="accent2"/>
                </a:solidFill>
                <a:latin typeface="Candara" panose="020E0502030303020204" pitchFamily="34" charset="0"/>
              </a:rPr>
              <a:t>沒有在預期的時間發生，但機制依然是受到</a:t>
            </a:r>
            <a:r>
              <a:rPr lang="en-US" altLang="zh-TW" b="0" dirty="0" smtClean="0">
                <a:solidFill>
                  <a:schemeClr val="accent2"/>
                </a:solidFill>
                <a:latin typeface="Candara" panose="020E0502030303020204" pitchFamily="34" charset="0"/>
              </a:rPr>
              <a:t>diurnal cycle</a:t>
            </a:r>
            <a:r>
              <a:rPr lang="zh-TW" altLang="en-US" b="0" dirty="0" smtClean="0">
                <a:solidFill>
                  <a:schemeClr val="accent2"/>
                </a:solidFill>
                <a:latin typeface="Candara" panose="020E0502030303020204" pitchFamily="34" charset="0"/>
              </a:rPr>
              <a:t>驅動。</a:t>
            </a:r>
            <a:r>
              <a:rPr lang="en-US" altLang="zh-TW" b="0" dirty="0" smtClean="0">
                <a:solidFill>
                  <a:schemeClr val="accent2"/>
                </a:solidFill>
                <a:latin typeface="Candara" panose="020E0502030303020204" pitchFamily="34" charset="0"/>
              </a:rPr>
              <a:t>cooling pulses</a:t>
            </a:r>
            <a:r>
              <a:rPr lang="zh-TW" altLang="en-US" b="0" dirty="0" smtClean="0">
                <a:solidFill>
                  <a:schemeClr val="accent2"/>
                </a:solidFill>
                <a:latin typeface="Candara" panose="020E0502030303020204" pitchFamily="34" charset="0"/>
              </a:rPr>
              <a:t>伴隨著高層的</a:t>
            </a:r>
            <a:r>
              <a:rPr lang="en-US" altLang="zh-TW" b="0" dirty="0" smtClean="0">
                <a:solidFill>
                  <a:schemeClr val="accent2"/>
                </a:solidFill>
                <a:latin typeface="Candara" panose="020E0502030303020204" pitchFamily="34" charset="0"/>
              </a:rPr>
              <a:t>outflow</a:t>
            </a:r>
            <a:r>
              <a:rPr lang="zh-TW" altLang="en-US" b="0" dirty="0" smtClean="0">
                <a:solidFill>
                  <a:schemeClr val="accent2"/>
                </a:solidFill>
                <a:latin typeface="Candara" panose="020E0502030303020204" pitchFamily="34" charset="0"/>
              </a:rPr>
              <a:t> </a:t>
            </a:r>
            <a:r>
              <a:rPr lang="en-US" altLang="zh-TW" b="0" dirty="0" smtClean="0">
                <a:solidFill>
                  <a:schemeClr val="accent2"/>
                </a:solidFill>
                <a:latin typeface="Candara" panose="020E0502030303020204" pitchFamily="34" charset="0"/>
              </a:rPr>
              <a:t>jet</a:t>
            </a:r>
            <a:r>
              <a:rPr lang="zh-TW" altLang="en-US" b="0" dirty="0" smtClean="0">
                <a:solidFill>
                  <a:schemeClr val="accent2"/>
                </a:solidFill>
                <a:latin typeface="Candara" panose="020E0502030303020204" pitchFamily="34" charset="0"/>
              </a:rPr>
              <a:t>，並落後雨帶的對流的發展</a:t>
            </a:r>
            <a:endParaRPr lang="en-US" altLang="zh-TW" b="0" dirty="0" smtClean="0">
              <a:solidFill>
                <a:schemeClr val="accent2"/>
              </a:solidFill>
              <a:latin typeface="Candara" panose="020E0502030303020204" pitchFamily="34" charset="0"/>
            </a:endParaRPr>
          </a:p>
          <a:p>
            <a:endParaRPr lang="en-US" altLang="zh-TW" b="0" dirty="0" smtClean="0">
              <a:solidFill>
                <a:schemeClr val="accent2"/>
              </a:solidFill>
              <a:latin typeface="Candara" panose="020E0502030303020204" pitchFamily="34" charset="0"/>
            </a:endParaRPr>
          </a:p>
          <a:p>
            <a:r>
              <a:rPr lang="zh-TW" altLang="en-US" b="0" dirty="0" smtClean="0">
                <a:solidFill>
                  <a:schemeClr val="accent2"/>
                </a:solidFill>
                <a:latin typeface="Candara" panose="020E0502030303020204" pitchFamily="34" charset="0"/>
              </a:rPr>
              <a:t>雷達和探空顯示對流的回波穿過穩定層進入</a:t>
            </a:r>
            <a:r>
              <a:rPr lang="en-US" altLang="zh-TW" b="0" dirty="0" smtClean="0">
                <a:solidFill>
                  <a:schemeClr val="accent2"/>
                </a:solidFill>
                <a:latin typeface="Candara" panose="020E0502030303020204" pitchFamily="34" charset="0"/>
              </a:rPr>
              <a:t>outflow layer</a:t>
            </a:r>
            <a:r>
              <a:rPr lang="zh-TW" altLang="en-US" b="0" dirty="0" smtClean="0">
                <a:solidFill>
                  <a:schemeClr val="accent2"/>
                </a:solidFill>
                <a:latin typeface="Candara" panose="020E0502030303020204" pitchFamily="34" charset="0"/>
              </a:rPr>
              <a:t>，並跟雨帶的對流耦合，而不是單靠颱風內核的對流過程驅動</a:t>
            </a:r>
            <a:endParaRPr lang="zh-TW" altLang="en-US" b="0" dirty="0"/>
          </a:p>
        </p:txBody>
      </p:sp>
      <p:sp>
        <p:nvSpPr>
          <p:cNvPr id="4" name="投影片編號版面配置區 3"/>
          <p:cNvSpPr>
            <a:spLocks noGrp="1"/>
          </p:cNvSpPr>
          <p:nvPr>
            <p:ph type="sldNum" sz="quarter" idx="10"/>
          </p:nvPr>
        </p:nvSpPr>
        <p:spPr/>
        <p:txBody>
          <a:bodyPr/>
          <a:lstStyle/>
          <a:p>
            <a:fld id="{D93CB3F7-8EB3-49A8-A22B-55B808FAACE7}" type="slidenum">
              <a:rPr lang="zh-TW" altLang="en-US" smtClean="0"/>
              <a:t>15</a:t>
            </a:fld>
            <a:endParaRPr lang="zh-TW" altLang="en-US"/>
          </a:p>
        </p:txBody>
      </p:sp>
    </p:spTree>
    <p:extLst>
      <p:ext uri="{BB962C8B-B14F-4D97-AF65-F5344CB8AC3E}">
        <p14:creationId xmlns:p14="http://schemas.microsoft.com/office/powerpoint/2010/main" val="243236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紅外線觀測中，環型的低亮溫訊號在</a:t>
            </a:r>
            <a:r>
              <a:rPr lang="en-US" altLang="zh-TW" dirty="0" smtClean="0"/>
              <a:t>outflow layer</a:t>
            </a:r>
            <a:r>
              <a:rPr lang="zh-TW" altLang="en-US" dirty="0" smtClean="0"/>
              <a:t>中向外傳遞，在本研究又稱作</a:t>
            </a:r>
            <a:r>
              <a:rPr lang="en-US" altLang="zh-TW" dirty="0" smtClean="0"/>
              <a:t>diurnal pulse</a:t>
            </a:r>
            <a:r>
              <a:rPr lang="zh-TW" altLang="en-US" dirty="0" smtClean="0"/>
              <a:t>或</a:t>
            </a:r>
            <a:r>
              <a:rPr lang="en-US" altLang="zh-TW" dirty="0" smtClean="0"/>
              <a:t>cooling pulse</a:t>
            </a:r>
          </a:p>
          <a:p>
            <a:endParaRPr lang="en-US" altLang="zh-TW" dirty="0" smtClean="0"/>
          </a:p>
          <a:p>
            <a:r>
              <a:rPr lang="en-US" altLang="zh-TW" sz="1200" dirty="0" smtClean="0">
                <a:latin typeface="Candara" panose="020E0502030303020204" pitchFamily="34" charset="0"/>
              </a:rPr>
              <a:t>diurnal pulses</a:t>
            </a:r>
            <a:r>
              <a:rPr lang="zh-TW" altLang="en-US" dirty="0" smtClean="0"/>
              <a:t>可能透過內核區雨帶</a:t>
            </a:r>
            <a:r>
              <a:rPr lang="en-US" altLang="zh-TW" dirty="0" smtClean="0"/>
              <a:t>initiate</a:t>
            </a:r>
            <a:r>
              <a:rPr lang="zh-TW" altLang="en-US" dirty="0" smtClean="0"/>
              <a:t>並向外傳到適合對流發展的熱力環境</a:t>
            </a:r>
            <a:endParaRPr lang="en-US" altLang="zh-TW" dirty="0" smtClean="0"/>
          </a:p>
          <a:p>
            <a:endParaRPr lang="en-US" altLang="zh-TW" dirty="0" smtClean="0"/>
          </a:p>
          <a:p>
            <a:r>
              <a:rPr lang="en-US" altLang="zh-TW" dirty="0" smtClean="0"/>
              <a:t>3&amp;4</a:t>
            </a:r>
            <a:r>
              <a:rPr lang="zh-TW" altLang="en-US" dirty="0" smtClean="0"/>
              <a:t> 另一種說法是接近於向外側移動的颮線或是跟重力波有關係</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D93CB3F7-8EB3-49A8-A22B-55B808FAACE7}" type="slidenum">
              <a:rPr lang="zh-TW" altLang="en-US" smtClean="0"/>
              <a:t>3</a:t>
            </a:fld>
            <a:endParaRPr lang="zh-TW" altLang="en-US"/>
          </a:p>
        </p:txBody>
      </p:sp>
    </p:spTree>
    <p:extLst>
      <p:ext uri="{BB962C8B-B14F-4D97-AF65-F5344CB8AC3E}">
        <p14:creationId xmlns:p14="http://schemas.microsoft.com/office/powerpoint/2010/main" val="3250152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卷雲層下對流與層狀區的</a:t>
            </a:r>
            <a:r>
              <a:rPr lang="en-US" altLang="zh-TW" dirty="0" smtClean="0"/>
              <a:t>diurnal</a:t>
            </a:r>
            <a:r>
              <a:rPr lang="zh-TW" altLang="en-US" dirty="0" smtClean="0"/>
              <a:t> </a:t>
            </a:r>
            <a:r>
              <a:rPr lang="en-US" altLang="zh-TW" dirty="0" smtClean="0"/>
              <a:t>cycle</a:t>
            </a:r>
            <a:r>
              <a:rPr lang="zh-TW" altLang="en-US" dirty="0" smtClean="0"/>
              <a:t>怎麼變化</a:t>
            </a:r>
            <a:endParaRPr lang="en-US" altLang="zh-TW" dirty="0" smtClean="0"/>
          </a:p>
          <a:p>
            <a:endParaRPr lang="en-US" altLang="zh-TW" dirty="0" smtClean="0"/>
          </a:p>
          <a:p>
            <a:r>
              <a:rPr lang="zh-TW" altLang="en-US" dirty="0" smtClean="0"/>
              <a:t>熱力環境對雨帶對流的變動扮演什麼角色</a:t>
            </a:r>
            <a:endParaRPr lang="en-US" altLang="zh-TW" dirty="0" smtClean="0"/>
          </a:p>
          <a:p>
            <a:endParaRPr lang="en-US" altLang="zh-TW" dirty="0" smtClean="0"/>
          </a:p>
          <a:p>
            <a:r>
              <a:rPr lang="en-US" altLang="zh-TW" sz="1200" dirty="0" smtClean="0">
                <a:latin typeface="Candara" panose="020E0502030303020204" pitchFamily="34" charset="0"/>
              </a:rPr>
              <a:t>diurnal pulse</a:t>
            </a:r>
            <a:r>
              <a:rPr lang="zh-TW" altLang="en-US" sz="1200" dirty="0" smtClean="0">
                <a:latin typeface="Candara" panose="020E0502030303020204" pitchFamily="34" charset="0"/>
              </a:rPr>
              <a:t>有沒有跟對流耦合</a:t>
            </a:r>
            <a:endParaRPr lang="zh-TW" altLang="en-US" dirty="0"/>
          </a:p>
        </p:txBody>
      </p:sp>
      <p:sp>
        <p:nvSpPr>
          <p:cNvPr id="4" name="投影片編號版面配置區 3"/>
          <p:cNvSpPr>
            <a:spLocks noGrp="1"/>
          </p:cNvSpPr>
          <p:nvPr>
            <p:ph type="sldNum" sz="quarter" idx="10"/>
          </p:nvPr>
        </p:nvSpPr>
        <p:spPr/>
        <p:txBody>
          <a:bodyPr/>
          <a:lstStyle/>
          <a:p>
            <a:fld id="{D93CB3F7-8EB3-49A8-A22B-55B808FAACE7}" type="slidenum">
              <a:rPr lang="zh-TW" altLang="en-US" smtClean="0"/>
              <a:t>4</a:t>
            </a:fld>
            <a:endParaRPr lang="zh-TW" altLang="en-US"/>
          </a:p>
        </p:txBody>
      </p:sp>
    </p:spTree>
    <p:extLst>
      <p:ext uri="{BB962C8B-B14F-4D97-AF65-F5344CB8AC3E}">
        <p14:creationId xmlns:p14="http://schemas.microsoft.com/office/powerpoint/2010/main" val="3272047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亮溫由</a:t>
            </a:r>
            <a:r>
              <a:rPr lang="en-US" altLang="zh-TW" dirty="0" smtClean="0"/>
              <a:t>290K</a:t>
            </a:r>
            <a:r>
              <a:rPr lang="zh-TW" altLang="en-US" dirty="0" smtClean="0"/>
              <a:t>移到</a:t>
            </a:r>
            <a:r>
              <a:rPr lang="en-US" altLang="zh-TW" dirty="0" smtClean="0"/>
              <a:t>220K</a:t>
            </a:r>
            <a:r>
              <a:rPr lang="zh-TW" altLang="en-US" dirty="0" smtClean="0"/>
              <a:t>附近，</a:t>
            </a:r>
            <a:r>
              <a:rPr lang="en-US" altLang="zh-TW" dirty="0" smtClean="0"/>
              <a:t>210-230K</a:t>
            </a:r>
            <a:r>
              <a:rPr lang="zh-TW" altLang="en-US" dirty="0" smtClean="0"/>
              <a:t>的雲頂高約</a:t>
            </a:r>
            <a:r>
              <a:rPr lang="en-US" altLang="zh-TW" dirty="0" smtClean="0"/>
              <a:t>10-14 </a:t>
            </a:r>
            <a:r>
              <a:rPr lang="en-US" altLang="zh-TW" dirty="0" smtClean="0"/>
              <a:t>km</a:t>
            </a:r>
            <a:r>
              <a:rPr lang="zh-TW" altLang="en-US" dirty="0" smtClean="0"/>
              <a:t>，本研究關注的時間就是從</a:t>
            </a:r>
            <a:r>
              <a:rPr lang="en-US" altLang="zh-TW" dirty="0" smtClean="0"/>
              <a:t>9/29</a:t>
            </a:r>
            <a:r>
              <a:rPr lang="zh-TW" altLang="en-US" dirty="0" smtClean="0"/>
              <a:t> </a:t>
            </a:r>
            <a:r>
              <a:rPr lang="en-US" altLang="zh-TW" dirty="0" smtClean="0"/>
              <a:t>18L</a:t>
            </a:r>
            <a:r>
              <a:rPr lang="zh-TW" altLang="en-US" dirty="0" smtClean="0"/>
              <a:t>到</a:t>
            </a:r>
            <a:r>
              <a:rPr lang="en-US" altLang="zh-TW" dirty="0" smtClean="0"/>
              <a:t>10/3</a:t>
            </a:r>
            <a:r>
              <a:rPr lang="zh-TW" altLang="en-US" dirty="0" smtClean="0"/>
              <a:t> </a:t>
            </a:r>
            <a:r>
              <a:rPr lang="en-US" altLang="zh-TW" dirty="0" smtClean="0"/>
              <a:t>06L</a:t>
            </a:r>
            <a:r>
              <a:rPr lang="zh-TW" altLang="en-US" dirty="0" smtClean="0"/>
              <a:t>這段由高層卷雲層或雲砧覆蓋的時間</a:t>
            </a:r>
            <a:endParaRPr lang="en-US" altLang="zh-TW" dirty="0" smtClean="0"/>
          </a:p>
          <a:p>
            <a:r>
              <a:rPr lang="zh-TW" altLang="en-US" dirty="0" smtClean="0"/>
              <a:t>向下</a:t>
            </a:r>
            <a:r>
              <a:rPr lang="zh-TW" altLang="en-US" dirty="0" smtClean="0"/>
              <a:t>的太陽輻射沒有超過</a:t>
            </a:r>
            <a:r>
              <a:rPr lang="en-US" altLang="zh-TW" dirty="0" smtClean="0"/>
              <a:t>700W/m2</a:t>
            </a:r>
            <a:r>
              <a:rPr lang="zh-TW" altLang="en-US" dirty="0" smtClean="0"/>
              <a:t>，平時晴空可達</a:t>
            </a:r>
            <a:r>
              <a:rPr lang="en-US" altLang="zh-TW" dirty="0" smtClean="0"/>
              <a:t>1200W/m2</a:t>
            </a:r>
          </a:p>
          <a:p>
            <a:r>
              <a:rPr lang="zh-TW" altLang="en-US" dirty="0" smtClean="0"/>
              <a:t>亮溫最低的發生時間主要是在深夜或是清晨的時候，白天的亮溫增高</a:t>
            </a:r>
            <a:endParaRPr lang="en-US" altLang="zh-TW" dirty="0" smtClean="0"/>
          </a:p>
          <a:p>
            <a:r>
              <a:rPr lang="zh-TW" altLang="en-US" dirty="0" smtClean="0"/>
              <a:t>雖然符合熱帶海洋的對流日變化，但是增加了颱風的因素，這些高雲的冰是從內核對流透過高層出流帶來的還是來自於外圍雨帶對流的日</a:t>
            </a:r>
            <a:r>
              <a:rPr lang="zh-TW" altLang="en-US" dirty="0" smtClean="0"/>
              <a:t>變化所產生的，目前還不清楚</a:t>
            </a:r>
            <a:endParaRPr lang="en-US" altLang="zh-TW" dirty="0" smtClean="0"/>
          </a:p>
        </p:txBody>
      </p:sp>
      <p:sp>
        <p:nvSpPr>
          <p:cNvPr id="4" name="投影片編號版面配置區 3"/>
          <p:cNvSpPr>
            <a:spLocks noGrp="1"/>
          </p:cNvSpPr>
          <p:nvPr>
            <p:ph type="sldNum" sz="quarter" idx="10"/>
          </p:nvPr>
        </p:nvSpPr>
        <p:spPr/>
        <p:txBody>
          <a:bodyPr/>
          <a:lstStyle/>
          <a:p>
            <a:fld id="{D93CB3F7-8EB3-49A8-A22B-55B808FAACE7}" type="slidenum">
              <a:rPr lang="zh-TW" altLang="en-US" smtClean="0"/>
              <a:t>6</a:t>
            </a:fld>
            <a:endParaRPr lang="zh-TW" altLang="en-US"/>
          </a:p>
        </p:txBody>
      </p:sp>
    </p:spTree>
    <p:extLst>
      <p:ext uri="{BB962C8B-B14F-4D97-AF65-F5344CB8AC3E}">
        <p14:creationId xmlns:p14="http://schemas.microsoft.com/office/powerpoint/2010/main" val="1518202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超過</a:t>
            </a:r>
            <a:r>
              <a:rPr lang="en-US" altLang="zh-TW" dirty="0" smtClean="0"/>
              <a:t>14km</a:t>
            </a:r>
            <a:r>
              <a:rPr lang="zh-TW" altLang="en-US" dirty="0" smtClean="0"/>
              <a:t>以上的回波比較少，有兩個解釋，一是高層雲上方輻射冷卻而雲中幅射增溫，使高層變穩定；二是雲的垂直發展受到眼牆出流的限制</a:t>
            </a:r>
            <a:endParaRPr lang="en-US" altLang="zh-TW" dirty="0" smtClean="0"/>
          </a:p>
          <a:p>
            <a:r>
              <a:rPr lang="en-US" altLang="zh-TW" dirty="0" smtClean="0"/>
              <a:t>8-10km</a:t>
            </a:r>
            <a:r>
              <a:rPr lang="zh-TW" altLang="en-US" dirty="0" smtClean="0"/>
              <a:t>高度的</a:t>
            </a:r>
            <a:r>
              <a:rPr lang="en-US" altLang="zh-TW" dirty="0" smtClean="0"/>
              <a:t>20dBZ</a:t>
            </a:r>
            <a:r>
              <a:rPr lang="zh-TW" altLang="en-US" dirty="0" smtClean="0"/>
              <a:t>在對流和層狀都增加，對應到</a:t>
            </a:r>
            <a:r>
              <a:rPr lang="en-US" altLang="zh-TW" dirty="0" smtClean="0"/>
              <a:t>ZDR</a:t>
            </a:r>
            <a:r>
              <a:rPr lang="zh-TW" altLang="en-US" dirty="0" smtClean="0"/>
              <a:t>在</a:t>
            </a:r>
            <a:r>
              <a:rPr lang="en-US" altLang="zh-TW" dirty="0" smtClean="0"/>
              <a:t>0.5-1dB</a:t>
            </a:r>
            <a:r>
              <a:rPr lang="zh-TW" altLang="en-US" dirty="0" smtClean="0"/>
              <a:t>附近的增加</a:t>
            </a:r>
            <a:r>
              <a:rPr lang="zh-TW" altLang="en-US" dirty="0" smtClean="0"/>
              <a:t>，表示降水</a:t>
            </a:r>
            <a:r>
              <a:rPr lang="zh-TW" altLang="en-US" dirty="0" smtClean="0"/>
              <a:t>粒子的粒徑中位數變大</a:t>
            </a:r>
            <a:endParaRPr lang="en-US" altLang="zh-TW" dirty="0" smtClean="0"/>
          </a:p>
          <a:p>
            <a:r>
              <a:rPr lang="zh-TW" altLang="en-US" dirty="0" smtClean="0"/>
              <a:t>對流區和層狀區相比</a:t>
            </a:r>
            <a:r>
              <a:rPr lang="zh-TW" altLang="en-US" dirty="0" smtClean="0"/>
              <a:t>，卷雲層之下的對流區，</a:t>
            </a:r>
            <a:r>
              <a:rPr lang="en-US" altLang="zh-TW" dirty="0" smtClean="0"/>
              <a:t>5km</a:t>
            </a:r>
            <a:r>
              <a:rPr lang="zh-TW" altLang="en-US" dirty="0" smtClean="0"/>
              <a:t>高度融化層的附近和下方有強回波增加，對應到</a:t>
            </a:r>
            <a:r>
              <a:rPr lang="en-US" altLang="zh-TW" dirty="0" smtClean="0"/>
              <a:t>ZDR</a:t>
            </a:r>
            <a:r>
              <a:rPr lang="zh-TW" altLang="en-US" dirty="0" smtClean="0"/>
              <a:t>，表示對流區有更高濃度的水滴和冰相粒子</a:t>
            </a:r>
            <a:endParaRPr lang="en-US" altLang="zh-TW" dirty="0" smtClean="0"/>
          </a:p>
          <a:p>
            <a:r>
              <a:rPr lang="zh-TW" altLang="en-US" dirty="0" smtClean="0"/>
              <a:t>這個差異表示在卷雲層下是個適合對流發展的好環境</a:t>
            </a:r>
            <a:endParaRPr lang="zh-TW" altLang="en-US" dirty="0"/>
          </a:p>
        </p:txBody>
      </p:sp>
      <p:sp>
        <p:nvSpPr>
          <p:cNvPr id="4" name="投影片編號版面配置區 3"/>
          <p:cNvSpPr>
            <a:spLocks noGrp="1"/>
          </p:cNvSpPr>
          <p:nvPr>
            <p:ph type="sldNum" sz="quarter" idx="10"/>
          </p:nvPr>
        </p:nvSpPr>
        <p:spPr/>
        <p:txBody>
          <a:bodyPr/>
          <a:lstStyle/>
          <a:p>
            <a:fld id="{D93CB3F7-8EB3-49A8-A22B-55B808FAACE7}" type="slidenum">
              <a:rPr lang="zh-TW" altLang="en-US" smtClean="0"/>
              <a:t>7</a:t>
            </a:fld>
            <a:endParaRPr lang="zh-TW" altLang="en-US"/>
          </a:p>
        </p:txBody>
      </p:sp>
    </p:spTree>
    <p:extLst>
      <p:ext uri="{BB962C8B-B14F-4D97-AF65-F5344CB8AC3E}">
        <p14:creationId xmlns:p14="http://schemas.microsoft.com/office/powerpoint/2010/main" val="1189925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PISTON</a:t>
            </a:r>
            <a:r>
              <a:rPr lang="zh-TW" altLang="en-US" dirty="0" smtClean="0"/>
              <a:t>實驗期間，白天對流的強回波可到較高的高度，特殊的是儘管夜間長波輻射冷卻高層</a:t>
            </a:r>
            <a:r>
              <a:rPr lang="en-US" altLang="zh-TW" dirty="0" smtClean="0"/>
              <a:t>RH</a:t>
            </a:r>
            <a:r>
              <a:rPr lang="zh-TW" altLang="en-US" dirty="0" smtClean="0"/>
              <a:t>增加，</a:t>
            </a:r>
            <a:r>
              <a:rPr lang="en-US" altLang="zh-TW" dirty="0" smtClean="0"/>
              <a:t>PISTON</a:t>
            </a:r>
            <a:r>
              <a:rPr lang="zh-TW" altLang="en-US" dirty="0" smtClean="0"/>
              <a:t>的夜間對流也沒有比較強</a:t>
            </a:r>
            <a:endParaRPr lang="en-US" altLang="zh-TW" dirty="0" smtClean="0"/>
          </a:p>
          <a:p>
            <a:r>
              <a:rPr lang="zh-TW" altLang="en-US" dirty="0" smtClean="0"/>
              <a:t>層狀區也是白天較強，有較大的回波</a:t>
            </a:r>
            <a:endParaRPr lang="en-US" altLang="zh-TW" dirty="0" smtClean="0"/>
          </a:p>
          <a:p>
            <a:endParaRPr lang="en-US" altLang="zh-TW" dirty="0" smtClean="0"/>
          </a:p>
          <a:p>
            <a:r>
              <a:rPr lang="zh-TW" altLang="en-US" dirty="0" smtClean="0"/>
              <a:t>當卷雲層覆蓋的情況下，夜間對流通常達到</a:t>
            </a:r>
            <a:r>
              <a:rPr lang="en-US" altLang="zh-TW" dirty="0" smtClean="0"/>
              <a:t>8-12km</a:t>
            </a:r>
            <a:r>
              <a:rPr lang="zh-TW" altLang="en-US" dirty="0" smtClean="0"/>
              <a:t>，白天對流較淺</a:t>
            </a:r>
            <a:r>
              <a:rPr lang="en-US" altLang="zh-TW" dirty="0" smtClean="0"/>
              <a:t>(</a:t>
            </a:r>
            <a:r>
              <a:rPr lang="zh-TW" altLang="en-US" dirty="0" smtClean="0"/>
              <a:t>約</a:t>
            </a:r>
            <a:r>
              <a:rPr lang="en-US" altLang="zh-TW" dirty="0" smtClean="0"/>
              <a:t>2-6km)</a:t>
            </a:r>
            <a:r>
              <a:rPr lang="zh-TW" altLang="en-US" dirty="0" smtClean="0"/>
              <a:t>但回波較強。這個差異是由於白天短波輻射加熱使高層大氣穩定，降低對流高度</a:t>
            </a:r>
            <a:endParaRPr lang="en-US" altLang="zh-TW" dirty="0" smtClean="0"/>
          </a:p>
          <a:p>
            <a:r>
              <a:rPr lang="zh-TW" altLang="en-US" dirty="0" smtClean="0"/>
              <a:t>層狀區的日夜差異顯示夜間融化層之上有較多弱回波，白天融化層的上方有較多強回波，下方有較多弱回波</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D93CB3F7-8EB3-49A8-A22B-55B808FAACE7}" type="slidenum">
              <a:rPr lang="zh-TW" altLang="en-US" smtClean="0"/>
              <a:t>8</a:t>
            </a:fld>
            <a:endParaRPr lang="zh-TW" altLang="en-US"/>
          </a:p>
        </p:txBody>
      </p:sp>
    </p:spTree>
    <p:extLst>
      <p:ext uri="{BB962C8B-B14F-4D97-AF65-F5344CB8AC3E}">
        <p14:creationId xmlns:p14="http://schemas.microsoft.com/office/powerpoint/2010/main" val="2338837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先講雲底位置，對流層頂，</a:t>
            </a:r>
            <a:r>
              <a:rPr lang="en-US" altLang="zh-TW" dirty="0" smtClean="0"/>
              <a:t>color</a:t>
            </a:r>
          </a:p>
          <a:p>
            <a:endParaRPr lang="en-US" altLang="zh-TW" dirty="0" smtClean="0"/>
          </a:p>
          <a:p>
            <a:r>
              <a:rPr lang="zh-TW" altLang="en-US" dirty="0" smtClean="0"/>
              <a:t>白天</a:t>
            </a:r>
            <a:r>
              <a:rPr lang="zh-TW" altLang="en-US" dirty="0" smtClean="0"/>
              <a:t>的時候上層增暖是由於雲層</a:t>
            </a:r>
            <a:r>
              <a:rPr lang="zh-TW" altLang="en-US" dirty="0" smtClean="0"/>
              <a:t>內水氣和降水粒子吸收短波太陽</a:t>
            </a:r>
            <a:r>
              <a:rPr lang="zh-TW" altLang="en-US" dirty="0" smtClean="0"/>
              <a:t>輻射</a:t>
            </a:r>
            <a:endParaRPr lang="en-US" altLang="zh-TW" dirty="0" smtClean="0"/>
          </a:p>
          <a:p>
            <a:r>
              <a:rPr lang="zh-TW" altLang="en-US" dirty="0" smtClean="0"/>
              <a:t>暖區上方且對流層頂下方的的冷區是因為雲頂的長波輻射冷卻</a:t>
            </a:r>
            <a:endParaRPr lang="en-US" altLang="zh-TW" dirty="0" smtClean="0"/>
          </a:p>
          <a:p>
            <a:r>
              <a:rPr lang="zh-TW" altLang="en-US" dirty="0" smtClean="0"/>
              <a:t>對流層頂附近有薄薄一層暖區，這是一層薄卷雲，是由長波輻射增溫造成</a:t>
            </a:r>
            <a:endParaRPr lang="en-US" altLang="zh-TW" dirty="0" smtClean="0"/>
          </a:p>
          <a:p>
            <a:endParaRPr lang="en-US" altLang="zh-TW" dirty="0" smtClean="0"/>
          </a:p>
          <a:p>
            <a:r>
              <a:rPr lang="en-US" altLang="zh-TW" dirty="0" smtClean="0"/>
              <a:t>9/30-10/1</a:t>
            </a:r>
            <a:r>
              <a:rPr lang="zh-TW" altLang="en-US" dirty="0" smtClean="0"/>
              <a:t>的高層</a:t>
            </a:r>
            <a:r>
              <a:rPr lang="en-US" altLang="zh-TW" dirty="0" smtClean="0"/>
              <a:t>4-12km</a:t>
            </a:r>
            <a:r>
              <a:rPr lang="zh-TW" altLang="en-US" dirty="0" smtClean="0"/>
              <a:t>高有較大的</a:t>
            </a:r>
            <a:r>
              <a:rPr lang="en-US" altLang="zh-TW" dirty="0" smtClean="0"/>
              <a:t>RH</a:t>
            </a:r>
            <a:r>
              <a:rPr lang="zh-TW" altLang="en-US" dirty="0" smtClean="0"/>
              <a:t>，因為此時剛好是研究船距離</a:t>
            </a:r>
            <a:r>
              <a:rPr lang="en-US" altLang="zh-TW" dirty="0" smtClean="0"/>
              <a:t>TC</a:t>
            </a:r>
            <a:r>
              <a:rPr lang="zh-TW" altLang="en-US" dirty="0" smtClean="0"/>
              <a:t>中心最近的時候</a:t>
            </a:r>
            <a:endParaRPr lang="en-US" altLang="zh-TW" dirty="0" smtClean="0"/>
          </a:p>
          <a:p>
            <a:r>
              <a:rPr lang="zh-TW" altLang="en-US" dirty="0" smtClean="0"/>
              <a:t>水氣和水相粒子吸收短波輻射使得高層大氣增溫，對應到溫度圖中的增溫處</a:t>
            </a:r>
            <a:endParaRPr lang="en-US" altLang="zh-TW" dirty="0" smtClean="0"/>
          </a:p>
          <a:p>
            <a:r>
              <a:rPr lang="en-US" altLang="zh-TW" dirty="0" smtClean="0"/>
              <a:t>8-15km</a:t>
            </a:r>
            <a:r>
              <a:rPr lang="zh-TW" altLang="en-US" dirty="0" smtClean="0"/>
              <a:t>高層大氣吸收太陽輻射，增加高層的位溫梯度使得高層變穩定，也就解釋為什麼對流發展高度會降低，同時高層加熱也會影響到環境的</a:t>
            </a:r>
            <a:r>
              <a:rPr lang="en-US" altLang="zh-TW" dirty="0" smtClean="0"/>
              <a:t>CAPE</a:t>
            </a:r>
          </a:p>
        </p:txBody>
      </p:sp>
      <p:sp>
        <p:nvSpPr>
          <p:cNvPr id="4" name="投影片編號版面配置區 3"/>
          <p:cNvSpPr>
            <a:spLocks noGrp="1"/>
          </p:cNvSpPr>
          <p:nvPr>
            <p:ph type="sldNum" sz="quarter" idx="10"/>
          </p:nvPr>
        </p:nvSpPr>
        <p:spPr/>
        <p:txBody>
          <a:bodyPr/>
          <a:lstStyle/>
          <a:p>
            <a:fld id="{D93CB3F7-8EB3-49A8-A22B-55B808FAACE7}" type="slidenum">
              <a:rPr lang="zh-TW" altLang="en-US" smtClean="0"/>
              <a:t>9</a:t>
            </a:fld>
            <a:endParaRPr lang="zh-TW" altLang="en-US"/>
          </a:p>
        </p:txBody>
      </p:sp>
    </p:spTree>
    <p:extLst>
      <p:ext uri="{BB962C8B-B14F-4D97-AF65-F5344CB8AC3E}">
        <p14:creationId xmlns:p14="http://schemas.microsoft.com/office/powerpoint/2010/main" val="1424220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康芮颱風的</a:t>
            </a:r>
            <a:r>
              <a:rPr lang="en-US" altLang="zh-TW" dirty="0" smtClean="0"/>
              <a:t>case</a:t>
            </a:r>
            <a:r>
              <a:rPr lang="zh-TW" altLang="en-US" dirty="0" smtClean="0"/>
              <a:t>相較於</a:t>
            </a:r>
            <a:r>
              <a:rPr lang="en-US" altLang="zh-TW" dirty="0" smtClean="0"/>
              <a:t>PISTON</a:t>
            </a:r>
            <a:r>
              <a:rPr lang="zh-TW" altLang="en-US" dirty="0" smtClean="0"/>
              <a:t>而言，</a:t>
            </a:r>
            <a:r>
              <a:rPr lang="en-US" altLang="zh-TW" dirty="0" smtClean="0"/>
              <a:t>CAPE</a:t>
            </a:r>
            <a:r>
              <a:rPr lang="zh-TW" altLang="en-US" dirty="0" smtClean="0"/>
              <a:t>較大，</a:t>
            </a:r>
            <a:r>
              <a:rPr lang="en-US" altLang="zh-TW" dirty="0" smtClean="0"/>
              <a:t>CIN</a:t>
            </a:r>
            <a:r>
              <a:rPr lang="zh-TW" altLang="en-US" dirty="0" smtClean="0"/>
              <a:t>較小，而氣塊都能到達到</a:t>
            </a:r>
            <a:r>
              <a:rPr lang="en-US" altLang="zh-TW" dirty="0" smtClean="0"/>
              <a:t>100hPa</a:t>
            </a:r>
            <a:r>
              <a:rPr lang="zh-TW" altLang="en-US" dirty="0" smtClean="0"/>
              <a:t>附近。</a:t>
            </a:r>
            <a:endParaRPr lang="en-US" altLang="zh-TW" dirty="0" smtClean="0"/>
          </a:p>
          <a:p>
            <a:r>
              <a:rPr lang="zh-TW" altLang="en-US" dirty="0" smtClean="0"/>
              <a:t>白天的</a:t>
            </a:r>
            <a:r>
              <a:rPr lang="en-US" altLang="zh-TW" dirty="0" smtClean="0"/>
              <a:t>CAPE</a:t>
            </a:r>
            <a:r>
              <a:rPr lang="zh-TW" altLang="en-US" dirty="0" smtClean="0"/>
              <a:t>平均約</a:t>
            </a:r>
            <a:r>
              <a:rPr lang="en-US" altLang="zh-TW" dirty="0" smtClean="0"/>
              <a:t>2070</a:t>
            </a:r>
            <a:r>
              <a:rPr lang="zh-TW" altLang="en-US" dirty="0" smtClean="0"/>
              <a:t> </a:t>
            </a:r>
            <a:r>
              <a:rPr lang="en-US" altLang="zh-TW" dirty="0" smtClean="0"/>
              <a:t>J/kg</a:t>
            </a:r>
            <a:r>
              <a:rPr lang="zh-TW" altLang="en-US" dirty="0" smtClean="0"/>
              <a:t>，夜晚的</a:t>
            </a:r>
            <a:r>
              <a:rPr lang="en-US" altLang="zh-TW" dirty="0" smtClean="0"/>
              <a:t>CAPE</a:t>
            </a:r>
            <a:r>
              <a:rPr lang="zh-TW" altLang="en-US" dirty="0" smtClean="0"/>
              <a:t>平均約</a:t>
            </a:r>
            <a:r>
              <a:rPr lang="en-US" altLang="zh-TW" dirty="0" smtClean="0"/>
              <a:t>2210</a:t>
            </a:r>
            <a:r>
              <a:rPr lang="zh-TW" altLang="en-US" dirty="0" smtClean="0"/>
              <a:t> </a:t>
            </a:r>
            <a:r>
              <a:rPr lang="en-US" altLang="zh-TW" dirty="0" smtClean="0"/>
              <a:t>J/kg</a:t>
            </a:r>
            <a:r>
              <a:rPr lang="zh-TW" altLang="en-US" dirty="0" smtClean="0"/>
              <a:t>，最大的</a:t>
            </a:r>
            <a:r>
              <a:rPr lang="en-US" altLang="zh-TW" dirty="0" smtClean="0"/>
              <a:t>CAPE</a:t>
            </a:r>
            <a:r>
              <a:rPr lang="zh-TW" altLang="en-US" dirty="0" smtClean="0"/>
              <a:t>出現在夜間，可以達到</a:t>
            </a:r>
            <a:r>
              <a:rPr lang="en-US" altLang="zh-TW" dirty="0" smtClean="0"/>
              <a:t>3000</a:t>
            </a:r>
            <a:r>
              <a:rPr lang="zh-TW" altLang="en-US" dirty="0" smtClean="0"/>
              <a:t> </a:t>
            </a:r>
            <a:r>
              <a:rPr lang="en-US" altLang="zh-TW" dirty="0" smtClean="0"/>
              <a:t>J/kg</a:t>
            </a:r>
          </a:p>
          <a:p>
            <a:r>
              <a:rPr lang="zh-TW" altLang="en-US" dirty="0" smtClean="0"/>
              <a:t>夜間到白天的</a:t>
            </a:r>
            <a:r>
              <a:rPr lang="en-US" altLang="zh-TW" dirty="0" smtClean="0"/>
              <a:t>CAPE</a:t>
            </a:r>
            <a:r>
              <a:rPr lang="zh-TW" altLang="en-US" dirty="0" smtClean="0"/>
              <a:t>下降，表示夜間的</a:t>
            </a:r>
            <a:r>
              <a:rPr lang="en-US" altLang="zh-TW" dirty="0" smtClean="0"/>
              <a:t>CAPE</a:t>
            </a:r>
            <a:r>
              <a:rPr lang="zh-TW" altLang="en-US" dirty="0" smtClean="0"/>
              <a:t>被對流消耗</a:t>
            </a:r>
            <a:endParaRPr lang="en-US" altLang="zh-TW" dirty="0" smtClean="0"/>
          </a:p>
          <a:p>
            <a:r>
              <a:rPr lang="zh-TW" altLang="en-US" dirty="0" smtClean="0"/>
              <a:t>綜合以上的觀測結果，即使高層有卷雲層，但環境會是適合對流發展的，但是白天太陽短波輻射再高層加熱會讓對流發展高度較低</a:t>
            </a:r>
            <a:endParaRPr lang="zh-TW" altLang="en-US" dirty="0"/>
          </a:p>
        </p:txBody>
      </p:sp>
      <p:sp>
        <p:nvSpPr>
          <p:cNvPr id="4" name="投影片編號版面配置區 3"/>
          <p:cNvSpPr>
            <a:spLocks noGrp="1"/>
          </p:cNvSpPr>
          <p:nvPr>
            <p:ph type="sldNum" sz="quarter" idx="10"/>
          </p:nvPr>
        </p:nvSpPr>
        <p:spPr/>
        <p:txBody>
          <a:bodyPr/>
          <a:lstStyle/>
          <a:p>
            <a:fld id="{D93CB3F7-8EB3-49A8-A22B-55B808FAACE7}" type="slidenum">
              <a:rPr lang="zh-TW" altLang="en-US" smtClean="0"/>
              <a:t>10</a:t>
            </a:fld>
            <a:endParaRPr lang="zh-TW" altLang="en-US"/>
          </a:p>
        </p:txBody>
      </p:sp>
    </p:spTree>
    <p:extLst>
      <p:ext uri="{BB962C8B-B14F-4D97-AF65-F5344CB8AC3E}">
        <p14:creationId xmlns:p14="http://schemas.microsoft.com/office/powerpoint/2010/main" val="2766491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TC100km</a:t>
            </a:r>
            <a:r>
              <a:rPr lang="zh-TW" altLang="en-US" dirty="0" smtClean="0"/>
              <a:t>內的內核區亮溫低於</a:t>
            </a:r>
            <a:r>
              <a:rPr lang="en-US" altLang="zh-TW" dirty="0" smtClean="0"/>
              <a:t>210K</a:t>
            </a:r>
            <a:r>
              <a:rPr lang="zh-TW" altLang="en-US" dirty="0" smtClean="0"/>
              <a:t>，對流雲發展到很高。</a:t>
            </a:r>
            <a:r>
              <a:rPr lang="en-US" altLang="zh-TW" dirty="0" smtClean="0"/>
              <a:t>RI</a:t>
            </a:r>
            <a:r>
              <a:rPr lang="zh-TW" altLang="en-US" dirty="0" smtClean="0"/>
              <a:t>期間，冷雲向外移動。</a:t>
            </a:r>
            <a:endParaRPr lang="en-US" altLang="zh-TW" dirty="0" smtClean="0"/>
          </a:p>
          <a:p>
            <a:r>
              <a:rPr lang="en-US" altLang="zh-TW" dirty="0" smtClean="0"/>
              <a:t>220K</a:t>
            </a:r>
            <a:r>
              <a:rPr lang="zh-TW" altLang="en-US" dirty="0" smtClean="0"/>
              <a:t>等值線比傳統</a:t>
            </a:r>
            <a:r>
              <a:rPr lang="en-US" altLang="zh-TW" dirty="0" smtClean="0"/>
              <a:t>240K</a:t>
            </a:r>
            <a:r>
              <a:rPr lang="zh-TW" altLang="en-US" dirty="0" smtClean="0"/>
              <a:t>等值線更能看出日變化的訊號，表示短波輻射的影響很</a:t>
            </a:r>
            <a:r>
              <a:rPr lang="zh-TW" altLang="en-US" dirty="0" smtClean="0"/>
              <a:t>重要。</a:t>
            </a:r>
            <a:endParaRPr lang="en-US" altLang="zh-TW" dirty="0" smtClean="0"/>
          </a:p>
          <a:p>
            <a:endParaRPr lang="en-US" altLang="zh-TW" dirty="0" smtClean="0"/>
          </a:p>
          <a:p>
            <a:r>
              <a:rPr lang="zh-TW" altLang="en-US" dirty="0" smtClean="0"/>
              <a:t>出現在</a:t>
            </a:r>
            <a:r>
              <a:rPr lang="en-US" altLang="zh-TW" dirty="0" smtClean="0"/>
              <a:t>outflow layer</a:t>
            </a:r>
            <a:r>
              <a:rPr lang="zh-TW" altLang="en-US" dirty="0" smtClean="0"/>
              <a:t>的</a:t>
            </a:r>
            <a:r>
              <a:rPr lang="en-US" altLang="zh-TW" dirty="0" smtClean="0"/>
              <a:t>diurnal</a:t>
            </a:r>
            <a:r>
              <a:rPr lang="zh-TW" altLang="en-US" dirty="0" smtClean="0"/>
              <a:t> </a:t>
            </a:r>
            <a:r>
              <a:rPr lang="en-US" altLang="zh-TW" dirty="0" smtClean="0"/>
              <a:t>pulse</a:t>
            </a:r>
            <a:r>
              <a:rPr lang="zh-TW" altLang="en-US" dirty="0" smtClean="0"/>
              <a:t>會</a:t>
            </a:r>
            <a:r>
              <a:rPr lang="zh-TW" altLang="en-US" dirty="0" smtClean="0"/>
              <a:t>受到</a:t>
            </a:r>
            <a:r>
              <a:rPr lang="en-US" altLang="zh-TW" dirty="0" smtClean="0"/>
              <a:t>TC</a:t>
            </a:r>
            <a:r>
              <a:rPr lang="zh-TW" altLang="en-US" dirty="0" smtClean="0"/>
              <a:t>次環流</a:t>
            </a:r>
            <a:r>
              <a:rPr lang="zh-TW" altLang="en-US" dirty="0" smtClean="0"/>
              <a:t>和雨帶對流的日變化的影響，所以為了</a:t>
            </a:r>
            <a:r>
              <a:rPr lang="zh-TW" altLang="en-US" dirty="0" smtClean="0"/>
              <a:t>去除次環流的影響，使用</a:t>
            </a:r>
            <a:r>
              <a:rPr lang="en-US" altLang="zh-TW" dirty="0" smtClean="0"/>
              <a:t>6hr</a:t>
            </a:r>
            <a:r>
              <a:rPr lang="zh-TW" altLang="en-US" dirty="0" smtClean="0"/>
              <a:t>的亮溫差來</a:t>
            </a:r>
            <a:r>
              <a:rPr lang="zh-TW" altLang="en-US" dirty="0" smtClean="0"/>
              <a:t>看</a:t>
            </a:r>
            <a:r>
              <a:rPr lang="en-US" altLang="zh-TW" dirty="0" smtClean="0"/>
              <a:t>diurnal</a:t>
            </a:r>
            <a:r>
              <a:rPr lang="en-US" altLang="zh-TW" baseline="0" dirty="0" smtClean="0"/>
              <a:t> pulse</a:t>
            </a:r>
            <a:r>
              <a:rPr lang="zh-TW" altLang="en-US" dirty="0" smtClean="0"/>
              <a:t>的訊號</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黑虛線是利用</a:t>
            </a:r>
            <a:r>
              <a:rPr lang="en-US" altLang="zh-TW" dirty="0" err="1" smtClean="0"/>
              <a:t>Dunion</a:t>
            </a:r>
            <a:r>
              <a:rPr lang="en-US" altLang="zh-TW" dirty="0" smtClean="0"/>
              <a:t>(2014)</a:t>
            </a:r>
            <a:r>
              <a:rPr lang="zh-TW" altLang="en-US" dirty="0" smtClean="0"/>
              <a:t>中推算出預期的</a:t>
            </a:r>
            <a:r>
              <a:rPr lang="en-US" altLang="zh-TW" dirty="0" smtClean="0"/>
              <a:t>diurnal pulse</a:t>
            </a:r>
            <a:r>
              <a:rPr lang="zh-TW" altLang="en-US" dirty="0" smtClean="0"/>
              <a:t>發生的時間和位置，白虛線是觀測到的</a:t>
            </a:r>
            <a:r>
              <a:rPr lang="en-US" altLang="zh-TW" dirty="0" smtClean="0"/>
              <a:t>diurnal </a:t>
            </a:r>
            <a:r>
              <a:rPr lang="en-US" altLang="zh-TW" dirty="0" smtClean="0"/>
              <a:t>pulse</a:t>
            </a:r>
            <a:r>
              <a:rPr lang="zh-TW" altLang="en-US" dirty="0" smtClean="0"/>
              <a:t>，其中有兩次的</a:t>
            </a:r>
            <a:r>
              <a:rPr lang="en-US" altLang="zh-TW" dirty="0" smtClean="0"/>
              <a:t>cold ring</a:t>
            </a:r>
            <a:r>
              <a:rPr lang="zh-TW" altLang="en-US" dirty="0" smtClean="0"/>
              <a:t> </a:t>
            </a:r>
            <a:r>
              <a:rPr lang="en-US" altLang="zh-TW" dirty="0" smtClean="0"/>
              <a:t>propagation</a:t>
            </a:r>
            <a:r>
              <a:rPr lang="zh-TW" altLang="en-US" dirty="0" smtClean="0"/>
              <a:t>有被</a:t>
            </a:r>
            <a:r>
              <a:rPr lang="en-US" altLang="zh-TW" dirty="0" smtClean="0"/>
              <a:t>RV</a:t>
            </a:r>
            <a:r>
              <a:rPr lang="zh-TW" altLang="en-US" dirty="0" smtClean="0"/>
              <a:t>觀測到</a:t>
            </a:r>
            <a:endParaRPr lang="en-US" altLang="zh-TW" dirty="0" smtClean="0"/>
          </a:p>
          <a:p>
            <a:r>
              <a:rPr lang="zh-TW" altLang="en-US" dirty="0" smtClean="0"/>
              <a:t>有三次的低亮溫</a:t>
            </a:r>
            <a:r>
              <a:rPr lang="en-US" altLang="zh-TW" dirty="0" smtClean="0"/>
              <a:t>diurnal pulse</a:t>
            </a:r>
            <a:r>
              <a:rPr lang="zh-TW" altLang="en-US" dirty="0" smtClean="0"/>
              <a:t>向外傳，並隨後出現增溫的訊號，康芮颱風的</a:t>
            </a:r>
            <a:r>
              <a:rPr lang="en-US" altLang="zh-TW" dirty="0" smtClean="0"/>
              <a:t>diurnal pulse</a:t>
            </a:r>
            <a:r>
              <a:rPr lang="zh-TW" altLang="en-US" dirty="0" smtClean="0"/>
              <a:t>比預期的</a:t>
            </a:r>
            <a:r>
              <a:rPr lang="en-US" altLang="zh-TW" dirty="0" smtClean="0"/>
              <a:t>diurnal pulse</a:t>
            </a:r>
            <a:r>
              <a:rPr lang="zh-TW" altLang="en-US" dirty="0" smtClean="0"/>
              <a:t>提前</a:t>
            </a:r>
            <a:r>
              <a:rPr lang="en-US" altLang="zh-TW" dirty="0" smtClean="0"/>
              <a:t>6</a:t>
            </a:r>
            <a:r>
              <a:rPr lang="zh-TW" altLang="en-US" dirty="0" smtClean="0"/>
              <a:t>小時出現</a:t>
            </a:r>
            <a:endParaRPr lang="en-US" altLang="zh-TW" dirty="0" smtClean="0"/>
          </a:p>
          <a:p>
            <a:r>
              <a:rPr lang="zh-TW" altLang="en-US" dirty="0" smtClean="0"/>
              <a:t>接著計算</a:t>
            </a:r>
            <a:r>
              <a:rPr lang="en-US" altLang="zh-TW" dirty="0" smtClean="0"/>
              <a:t>cold ring</a:t>
            </a:r>
            <a:r>
              <a:rPr lang="zh-TW" altLang="en-US" dirty="0" smtClean="0"/>
              <a:t>或說</a:t>
            </a:r>
            <a:r>
              <a:rPr lang="en-US" altLang="zh-TW" dirty="0" smtClean="0"/>
              <a:t>diurnal pulse</a:t>
            </a:r>
            <a:r>
              <a:rPr lang="zh-TW" altLang="en-US" dirty="0" smtClean="0"/>
              <a:t>的傳遞速度，</a:t>
            </a:r>
            <a:r>
              <a:rPr lang="en-US" altLang="zh-TW" dirty="0" smtClean="0"/>
              <a:t>#1</a:t>
            </a:r>
            <a:r>
              <a:rPr lang="zh-TW" altLang="en-US" dirty="0" smtClean="0"/>
              <a:t>約</a:t>
            </a:r>
            <a:r>
              <a:rPr lang="en-US" altLang="zh-TW" dirty="0" smtClean="0"/>
              <a:t>5m/s</a:t>
            </a:r>
            <a:r>
              <a:rPr lang="zh-TW" altLang="en-US" dirty="0" smtClean="0"/>
              <a:t>，</a:t>
            </a:r>
            <a:r>
              <a:rPr lang="en-US" altLang="zh-TW" dirty="0" smtClean="0"/>
              <a:t>#2</a:t>
            </a:r>
            <a:r>
              <a:rPr lang="zh-TW" altLang="en-US" dirty="0" smtClean="0"/>
              <a:t>在</a:t>
            </a:r>
            <a:r>
              <a:rPr lang="en-US" altLang="zh-TW" dirty="0" smtClean="0"/>
              <a:t>200-300km</a:t>
            </a:r>
            <a:r>
              <a:rPr lang="zh-TW" altLang="en-US" dirty="0" smtClean="0"/>
              <a:t>約</a:t>
            </a:r>
            <a:r>
              <a:rPr lang="en-US" altLang="zh-TW" dirty="0" smtClean="0"/>
              <a:t>5m/s</a:t>
            </a:r>
            <a:r>
              <a:rPr lang="zh-TW" altLang="en-US" dirty="0" smtClean="0"/>
              <a:t>，</a:t>
            </a:r>
            <a:r>
              <a:rPr lang="en-US" altLang="zh-TW" dirty="0" smtClean="0"/>
              <a:t>400-500km</a:t>
            </a:r>
            <a:r>
              <a:rPr lang="zh-TW" altLang="en-US" dirty="0" smtClean="0"/>
              <a:t>約</a:t>
            </a:r>
            <a:r>
              <a:rPr lang="en-US" altLang="zh-TW" dirty="0" smtClean="0"/>
              <a:t>9m/s</a:t>
            </a:r>
            <a:r>
              <a:rPr lang="zh-TW" altLang="en-US" dirty="0" smtClean="0"/>
              <a:t>，這個速度差異是因為</a:t>
            </a:r>
            <a:r>
              <a:rPr lang="en-US" altLang="zh-TW" dirty="0" smtClean="0"/>
              <a:t>TC</a:t>
            </a:r>
            <a:r>
              <a:rPr lang="zh-TW" altLang="en-US" dirty="0" smtClean="0"/>
              <a:t>的強度</a:t>
            </a:r>
            <a:endParaRPr lang="en-US" altLang="zh-TW" dirty="0" smtClean="0"/>
          </a:p>
          <a:p>
            <a:endParaRPr lang="en-US" altLang="zh-TW" dirty="0" smtClean="0"/>
          </a:p>
          <a:p>
            <a:r>
              <a:rPr lang="en-US" altLang="zh-TW" dirty="0" smtClean="0"/>
              <a:t>220K</a:t>
            </a:r>
            <a:r>
              <a:rPr lang="zh-TW" altLang="en-US" dirty="0" smtClean="0"/>
              <a:t>中午有極小值，剛好是太陽輻射最大值，向外擴張到凌晨，對應到</a:t>
            </a:r>
            <a:r>
              <a:rPr lang="en-US" altLang="zh-TW" dirty="0" smtClean="0"/>
              <a:t>SEA-POL</a:t>
            </a:r>
            <a:r>
              <a:rPr lang="zh-TW" altLang="en-US" dirty="0" smtClean="0"/>
              <a:t>雷達觀測到對流雲高度因為短波輻射減少。</a:t>
            </a:r>
            <a:endParaRPr lang="en-US" altLang="zh-TW" dirty="0" smtClean="0"/>
          </a:p>
          <a:p>
            <a:endParaRPr lang="en-US" altLang="zh-TW" dirty="0" smtClean="0"/>
          </a:p>
          <a:p>
            <a:r>
              <a:rPr lang="zh-TW" altLang="en-US" dirty="0" smtClean="0"/>
              <a:t>由於環境中存在東北方向的中度垂直風切，康芮颱風的</a:t>
            </a:r>
            <a:r>
              <a:rPr lang="en-US" altLang="zh-TW" dirty="0" smtClean="0"/>
              <a:t>cold ring</a:t>
            </a:r>
            <a:r>
              <a:rPr lang="zh-TW" altLang="en-US" dirty="0" smtClean="0"/>
              <a:t>相較於過往紀錄的颱風還要不對稱</a:t>
            </a:r>
            <a:endParaRPr lang="en-US" altLang="zh-TW" dirty="0" smtClean="0"/>
          </a:p>
        </p:txBody>
      </p:sp>
      <p:sp>
        <p:nvSpPr>
          <p:cNvPr id="4" name="投影片編號版面配置區 3"/>
          <p:cNvSpPr>
            <a:spLocks noGrp="1"/>
          </p:cNvSpPr>
          <p:nvPr>
            <p:ph type="sldNum" sz="quarter" idx="10"/>
          </p:nvPr>
        </p:nvSpPr>
        <p:spPr/>
        <p:txBody>
          <a:bodyPr/>
          <a:lstStyle/>
          <a:p>
            <a:fld id="{D93CB3F7-8EB3-49A8-A22B-55B808FAACE7}" type="slidenum">
              <a:rPr lang="zh-TW" altLang="en-US" smtClean="0"/>
              <a:t>11</a:t>
            </a:fld>
            <a:endParaRPr lang="zh-TW" altLang="en-US"/>
          </a:p>
        </p:txBody>
      </p:sp>
    </p:spTree>
    <p:extLst>
      <p:ext uri="{BB962C8B-B14F-4D97-AF65-F5344CB8AC3E}">
        <p14:creationId xmlns:p14="http://schemas.microsoft.com/office/powerpoint/2010/main" val="3831135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74DC03DD-8678-4873-B478-1F3E02CB353A}" type="datetimeFigureOut">
              <a:rPr lang="zh-TW" altLang="en-US" smtClean="0"/>
              <a:t>2022/2/15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54F19B9-3F88-417F-9E2B-E4328ADC1353}" type="slidenum">
              <a:rPr lang="zh-TW" altLang="en-US" smtClean="0"/>
              <a:t>‹#›</a:t>
            </a:fld>
            <a:endParaRPr lang="zh-TW" altLang="en-US"/>
          </a:p>
        </p:txBody>
      </p:sp>
    </p:spTree>
    <p:extLst>
      <p:ext uri="{BB962C8B-B14F-4D97-AF65-F5344CB8AC3E}">
        <p14:creationId xmlns:p14="http://schemas.microsoft.com/office/powerpoint/2010/main" val="839656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4DC03DD-8678-4873-B478-1F3E02CB353A}" type="datetimeFigureOut">
              <a:rPr lang="zh-TW" altLang="en-US" smtClean="0"/>
              <a:t>2022/2/15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54F19B9-3F88-417F-9E2B-E4328ADC1353}" type="slidenum">
              <a:rPr lang="zh-TW" altLang="en-US" smtClean="0"/>
              <a:t>‹#›</a:t>
            </a:fld>
            <a:endParaRPr lang="zh-TW" altLang="en-US"/>
          </a:p>
        </p:txBody>
      </p:sp>
    </p:spTree>
    <p:extLst>
      <p:ext uri="{BB962C8B-B14F-4D97-AF65-F5344CB8AC3E}">
        <p14:creationId xmlns:p14="http://schemas.microsoft.com/office/powerpoint/2010/main" val="4000974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4DC03DD-8678-4873-B478-1F3E02CB353A}" type="datetimeFigureOut">
              <a:rPr lang="zh-TW" altLang="en-US" smtClean="0"/>
              <a:t>2022/2/15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54F19B9-3F88-417F-9E2B-E4328ADC1353}" type="slidenum">
              <a:rPr lang="zh-TW" altLang="en-US" smtClean="0"/>
              <a:t>‹#›</a:t>
            </a:fld>
            <a:endParaRPr lang="zh-TW" altLang="en-US"/>
          </a:p>
        </p:txBody>
      </p:sp>
    </p:spTree>
    <p:extLst>
      <p:ext uri="{BB962C8B-B14F-4D97-AF65-F5344CB8AC3E}">
        <p14:creationId xmlns:p14="http://schemas.microsoft.com/office/powerpoint/2010/main" val="112770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4DC03DD-8678-4873-B478-1F3E02CB353A}" type="datetimeFigureOut">
              <a:rPr lang="zh-TW" altLang="en-US" smtClean="0"/>
              <a:t>2022/2/15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54F19B9-3F88-417F-9E2B-E4328ADC1353}" type="slidenum">
              <a:rPr lang="zh-TW" altLang="en-US" smtClean="0"/>
              <a:t>‹#›</a:t>
            </a:fld>
            <a:endParaRPr lang="zh-TW" altLang="en-US"/>
          </a:p>
        </p:txBody>
      </p:sp>
    </p:spTree>
    <p:extLst>
      <p:ext uri="{BB962C8B-B14F-4D97-AF65-F5344CB8AC3E}">
        <p14:creationId xmlns:p14="http://schemas.microsoft.com/office/powerpoint/2010/main" val="1781471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p>
            <a:fld id="{74DC03DD-8678-4873-B478-1F3E02CB353A}" type="datetimeFigureOut">
              <a:rPr lang="zh-TW" altLang="en-US" smtClean="0"/>
              <a:t>2022/2/15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54F19B9-3F88-417F-9E2B-E4328ADC1353}" type="slidenum">
              <a:rPr lang="zh-TW" altLang="en-US" smtClean="0"/>
              <a:t>‹#›</a:t>
            </a:fld>
            <a:endParaRPr lang="zh-TW" altLang="en-US"/>
          </a:p>
        </p:txBody>
      </p:sp>
    </p:spTree>
    <p:extLst>
      <p:ext uri="{BB962C8B-B14F-4D97-AF65-F5344CB8AC3E}">
        <p14:creationId xmlns:p14="http://schemas.microsoft.com/office/powerpoint/2010/main" val="4171970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74DC03DD-8678-4873-B478-1F3E02CB353A}" type="datetimeFigureOut">
              <a:rPr lang="zh-TW" altLang="en-US" smtClean="0"/>
              <a:t>2022/2/15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54F19B9-3F88-417F-9E2B-E4328ADC1353}" type="slidenum">
              <a:rPr lang="zh-TW" altLang="en-US" smtClean="0"/>
              <a:t>‹#›</a:t>
            </a:fld>
            <a:endParaRPr lang="zh-TW" altLang="en-US"/>
          </a:p>
        </p:txBody>
      </p:sp>
    </p:spTree>
    <p:extLst>
      <p:ext uri="{BB962C8B-B14F-4D97-AF65-F5344CB8AC3E}">
        <p14:creationId xmlns:p14="http://schemas.microsoft.com/office/powerpoint/2010/main" val="839691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74DC03DD-8678-4873-B478-1F3E02CB353A}" type="datetimeFigureOut">
              <a:rPr lang="zh-TW" altLang="en-US" smtClean="0"/>
              <a:t>2022/2/15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554F19B9-3F88-417F-9E2B-E4328ADC1353}" type="slidenum">
              <a:rPr lang="zh-TW" altLang="en-US" smtClean="0"/>
              <a:t>‹#›</a:t>
            </a:fld>
            <a:endParaRPr lang="zh-TW" altLang="en-US"/>
          </a:p>
        </p:txBody>
      </p:sp>
    </p:spTree>
    <p:extLst>
      <p:ext uri="{BB962C8B-B14F-4D97-AF65-F5344CB8AC3E}">
        <p14:creationId xmlns:p14="http://schemas.microsoft.com/office/powerpoint/2010/main" val="4192744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74DC03DD-8678-4873-B478-1F3E02CB353A}" type="datetimeFigureOut">
              <a:rPr lang="zh-TW" altLang="en-US" smtClean="0"/>
              <a:t>2022/2/15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54F19B9-3F88-417F-9E2B-E4328ADC1353}" type="slidenum">
              <a:rPr lang="zh-TW" altLang="en-US" smtClean="0"/>
              <a:t>‹#›</a:t>
            </a:fld>
            <a:endParaRPr lang="zh-TW" altLang="en-US"/>
          </a:p>
        </p:txBody>
      </p:sp>
    </p:spTree>
    <p:extLst>
      <p:ext uri="{BB962C8B-B14F-4D97-AF65-F5344CB8AC3E}">
        <p14:creationId xmlns:p14="http://schemas.microsoft.com/office/powerpoint/2010/main" val="3125404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74DC03DD-8678-4873-B478-1F3E02CB353A}" type="datetimeFigureOut">
              <a:rPr lang="zh-TW" altLang="en-US" smtClean="0"/>
              <a:t>2022/2/15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54F19B9-3F88-417F-9E2B-E4328ADC1353}" type="slidenum">
              <a:rPr lang="zh-TW" altLang="en-US" smtClean="0"/>
              <a:t>‹#›</a:t>
            </a:fld>
            <a:endParaRPr lang="zh-TW" altLang="en-US"/>
          </a:p>
        </p:txBody>
      </p:sp>
    </p:spTree>
    <p:extLst>
      <p:ext uri="{BB962C8B-B14F-4D97-AF65-F5344CB8AC3E}">
        <p14:creationId xmlns:p14="http://schemas.microsoft.com/office/powerpoint/2010/main" val="655432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74DC03DD-8678-4873-B478-1F3E02CB353A}" type="datetimeFigureOut">
              <a:rPr lang="zh-TW" altLang="en-US" smtClean="0"/>
              <a:t>2022/2/15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54F19B9-3F88-417F-9E2B-E4328ADC1353}" type="slidenum">
              <a:rPr lang="zh-TW" altLang="en-US" smtClean="0"/>
              <a:t>‹#›</a:t>
            </a:fld>
            <a:endParaRPr lang="zh-TW" altLang="en-US"/>
          </a:p>
        </p:txBody>
      </p:sp>
    </p:spTree>
    <p:extLst>
      <p:ext uri="{BB962C8B-B14F-4D97-AF65-F5344CB8AC3E}">
        <p14:creationId xmlns:p14="http://schemas.microsoft.com/office/powerpoint/2010/main" val="479408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74DC03DD-8678-4873-B478-1F3E02CB353A}" type="datetimeFigureOut">
              <a:rPr lang="zh-TW" altLang="en-US" smtClean="0"/>
              <a:t>2022/2/15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54F19B9-3F88-417F-9E2B-E4328ADC1353}" type="slidenum">
              <a:rPr lang="zh-TW" altLang="en-US" smtClean="0"/>
              <a:t>‹#›</a:t>
            </a:fld>
            <a:endParaRPr lang="zh-TW" altLang="en-US"/>
          </a:p>
        </p:txBody>
      </p:sp>
    </p:spTree>
    <p:extLst>
      <p:ext uri="{BB962C8B-B14F-4D97-AF65-F5344CB8AC3E}">
        <p14:creationId xmlns:p14="http://schemas.microsoft.com/office/powerpoint/2010/main" val="3794113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DC03DD-8678-4873-B478-1F3E02CB353A}" type="datetimeFigureOut">
              <a:rPr lang="zh-TW" altLang="en-US" smtClean="0"/>
              <a:t>2022/2/15</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F19B9-3F88-417F-9E2B-E4328ADC1353}" type="slidenum">
              <a:rPr lang="zh-TW" altLang="en-US" smtClean="0"/>
              <a:t>‹#›</a:t>
            </a:fld>
            <a:endParaRPr lang="zh-TW" altLang="en-US"/>
          </a:p>
        </p:txBody>
      </p:sp>
    </p:spTree>
    <p:extLst>
      <p:ext uri="{BB962C8B-B14F-4D97-AF65-F5344CB8AC3E}">
        <p14:creationId xmlns:p14="http://schemas.microsoft.com/office/powerpoint/2010/main" val="990191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693AB"/>
            </a:gs>
            <a:gs pos="100000">
              <a:srgbClr val="BDD4E7"/>
            </a:gs>
          </a:gsLst>
          <a:lin ang="2700000" scaled="1"/>
          <a:tileRect/>
        </a:gra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48206" y="1122363"/>
            <a:ext cx="11895589" cy="2387600"/>
          </a:xfrm>
          <a:gradFill>
            <a:gsLst>
              <a:gs pos="100000">
                <a:schemeClr val="accent1">
                  <a:lumMod val="5000"/>
                  <a:lumOff val="95000"/>
                  <a:alpha val="95000"/>
                </a:schemeClr>
              </a:gs>
              <a:gs pos="73000">
                <a:srgbClr val="FAFCFE">
                  <a:alpha val="20000"/>
                </a:srgbClr>
              </a:gs>
              <a:gs pos="0">
                <a:schemeClr val="bg1">
                  <a:alpha val="0"/>
                </a:schemeClr>
              </a:gs>
            </a:gsLst>
            <a:lin ang="5400000" scaled="1"/>
          </a:gradFill>
          <a:effectLst/>
        </p:spPr>
        <p:txBody>
          <a:bodyPr>
            <a:normAutofit/>
          </a:bodyPr>
          <a:lstStyle/>
          <a:p>
            <a:r>
              <a:rPr lang="en-US" altLang="zh-TW" sz="4400" dirty="0">
                <a:latin typeface="Candara" panose="020E0502030303020204" pitchFamily="34" charset="0"/>
              </a:rPr>
              <a:t>Observations of diurnal variability under the cirrus canopy of Typhoon Kong-</a:t>
            </a:r>
            <a:r>
              <a:rPr lang="en-US" altLang="zh-TW" sz="4400" dirty="0" err="1">
                <a:latin typeface="Candara" panose="020E0502030303020204" pitchFamily="34" charset="0"/>
              </a:rPr>
              <a:t>rey</a:t>
            </a:r>
            <a:r>
              <a:rPr lang="en-US" altLang="zh-TW" sz="4400" dirty="0">
                <a:latin typeface="Candara" panose="020E0502030303020204" pitchFamily="34" charset="0"/>
              </a:rPr>
              <a:t> (2018)</a:t>
            </a:r>
            <a:endParaRPr lang="zh-TW" altLang="en-US" sz="4400" dirty="0"/>
          </a:p>
        </p:txBody>
      </p:sp>
      <p:sp>
        <p:nvSpPr>
          <p:cNvPr id="3" name="副標題 2"/>
          <p:cNvSpPr>
            <a:spLocks noGrp="1"/>
          </p:cNvSpPr>
          <p:nvPr>
            <p:ph type="subTitle" idx="1"/>
          </p:nvPr>
        </p:nvSpPr>
        <p:spPr>
          <a:xfrm>
            <a:off x="5285064" y="3632434"/>
            <a:ext cx="6686025" cy="1065402"/>
          </a:xfrm>
          <a:solidFill>
            <a:schemeClr val="bg2"/>
          </a:solidFill>
          <a:effectLst>
            <a:reflection blurRad="6350" stA="52000" endA="300" endPos="35000" dir="5400000" sy="-100000" algn="bl" rotWithShape="0"/>
            <a:softEdge rad="190500"/>
          </a:effectLst>
        </p:spPr>
        <p:txBody>
          <a:bodyPr anchor="ctr">
            <a:normAutofit/>
          </a:bodyPr>
          <a:lstStyle/>
          <a:p>
            <a:r>
              <a:rPr lang="en-US" altLang="zh-TW" sz="1400" dirty="0" err="1">
                <a:solidFill>
                  <a:schemeClr val="tx1">
                    <a:lumMod val="65000"/>
                    <a:lumOff val="35000"/>
                  </a:schemeClr>
                </a:solidFill>
                <a:latin typeface="Candara" panose="020E0502030303020204" pitchFamily="34" charset="0"/>
              </a:rPr>
              <a:t>Trabing</a:t>
            </a:r>
            <a:r>
              <a:rPr lang="en-US" altLang="zh-TW" sz="1400" dirty="0">
                <a:solidFill>
                  <a:schemeClr val="tx1">
                    <a:lumMod val="65000"/>
                    <a:lumOff val="35000"/>
                  </a:schemeClr>
                </a:solidFill>
                <a:latin typeface="Candara" panose="020E0502030303020204" pitchFamily="34" charset="0"/>
              </a:rPr>
              <a:t>, B. C., and M. M. Bell, 2021: Observations of diurnal variability under the cirrus canopy of Typhoon Kong-</a:t>
            </a:r>
            <a:r>
              <a:rPr lang="en-US" altLang="zh-TW" sz="1400" dirty="0" err="1">
                <a:solidFill>
                  <a:schemeClr val="tx1">
                    <a:lumMod val="65000"/>
                    <a:lumOff val="35000"/>
                  </a:schemeClr>
                </a:solidFill>
                <a:latin typeface="Candara" panose="020E0502030303020204" pitchFamily="34" charset="0"/>
              </a:rPr>
              <a:t>rey</a:t>
            </a:r>
            <a:r>
              <a:rPr lang="en-US" altLang="zh-TW" sz="1400" dirty="0">
                <a:solidFill>
                  <a:schemeClr val="tx1">
                    <a:lumMod val="65000"/>
                    <a:lumOff val="35000"/>
                  </a:schemeClr>
                </a:solidFill>
                <a:latin typeface="Candara" panose="020E0502030303020204" pitchFamily="34" charset="0"/>
              </a:rPr>
              <a:t> (2018). </a:t>
            </a:r>
            <a:r>
              <a:rPr lang="en-US" altLang="zh-TW" sz="1400" i="1" dirty="0">
                <a:solidFill>
                  <a:schemeClr val="tx1">
                    <a:lumMod val="65000"/>
                    <a:lumOff val="35000"/>
                  </a:schemeClr>
                </a:solidFill>
                <a:latin typeface="Candara" panose="020E0502030303020204" pitchFamily="34" charset="0"/>
              </a:rPr>
              <a:t>Mon. </a:t>
            </a:r>
            <a:r>
              <a:rPr lang="en-US" altLang="zh-TW" sz="1400" i="1" dirty="0" err="1">
                <a:solidFill>
                  <a:schemeClr val="tx1">
                    <a:lumMod val="65000"/>
                    <a:lumOff val="35000"/>
                  </a:schemeClr>
                </a:solidFill>
                <a:latin typeface="Candara" panose="020E0502030303020204" pitchFamily="34" charset="0"/>
              </a:rPr>
              <a:t>Wea</a:t>
            </a:r>
            <a:r>
              <a:rPr lang="en-US" altLang="zh-TW" sz="1400" i="1" dirty="0">
                <a:solidFill>
                  <a:schemeClr val="tx1">
                    <a:lumMod val="65000"/>
                    <a:lumOff val="35000"/>
                  </a:schemeClr>
                </a:solidFill>
                <a:latin typeface="Candara" panose="020E0502030303020204" pitchFamily="34" charset="0"/>
              </a:rPr>
              <a:t>. Rev., </a:t>
            </a:r>
            <a:r>
              <a:rPr lang="en-US" altLang="zh-TW" sz="1400" b="1" dirty="0">
                <a:solidFill>
                  <a:schemeClr val="tx1">
                    <a:lumMod val="65000"/>
                    <a:lumOff val="35000"/>
                  </a:schemeClr>
                </a:solidFill>
                <a:latin typeface="Candara" panose="020E0502030303020204" pitchFamily="34" charset="0"/>
              </a:rPr>
              <a:t>149, </a:t>
            </a:r>
            <a:r>
              <a:rPr lang="en-US" altLang="zh-TW" sz="1400" dirty="0">
                <a:solidFill>
                  <a:schemeClr val="tx1">
                    <a:lumMod val="65000"/>
                    <a:lumOff val="35000"/>
                  </a:schemeClr>
                </a:solidFill>
                <a:latin typeface="Candara" panose="020E0502030303020204" pitchFamily="34" charset="0"/>
              </a:rPr>
              <a:t>2945-2964.</a:t>
            </a:r>
            <a:endParaRPr lang="zh-TW" altLang="en-US" sz="1400" dirty="0">
              <a:solidFill>
                <a:schemeClr val="tx1">
                  <a:lumMod val="65000"/>
                  <a:lumOff val="35000"/>
                </a:schemeClr>
              </a:solidFill>
              <a:latin typeface="Candara" panose="020E0502030303020204" pitchFamily="34" charset="0"/>
            </a:endParaRPr>
          </a:p>
        </p:txBody>
      </p:sp>
    </p:spTree>
    <p:extLst>
      <p:ext uri="{BB962C8B-B14F-4D97-AF65-F5344CB8AC3E}">
        <p14:creationId xmlns:p14="http://schemas.microsoft.com/office/powerpoint/2010/main" val="1242997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1498921" y="796177"/>
            <a:ext cx="8810000" cy="5955758"/>
          </a:xfrm>
          <a:prstGeom prst="rect">
            <a:avLst/>
          </a:prstGeom>
        </p:spPr>
      </p:pic>
      <p:sp>
        <p:nvSpPr>
          <p:cNvPr id="3" name="文字方塊 2"/>
          <p:cNvSpPr txBox="1"/>
          <p:nvPr/>
        </p:nvSpPr>
        <p:spPr>
          <a:xfrm>
            <a:off x="180000" y="180000"/>
            <a:ext cx="8468985" cy="523220"/>
          </a:xfrm>
          <a:prstGeom prst="rect">
            <a:avLst/>
          </a:prstGeom>
          <a:noFill/>
        </p:spPr>
        <p:txBody>
          <a:bodyPr wrap="none" rtlCol="0">
            <a:spAutoFit/>
          </a:bodyPr>
          <a:lstStyle/>
          <a:p>
            <a:r>
              <a:rPr lang="en-US" altLang="zh-TW" sz="2800" b="1" dirty="0" err="1" smtClean="0">
                <a:latin typeface="Candara" panose="020E0502030303020204" pitchFamily="34" charset="0"/>
              </a:rPr>
              <a:t>Rainband</a:t>
            </a:r>
            <a:r>
              <a:rPr lang="en-US" altLang="zh-TW" sz="2800" b="1" dirty="0" smtClean="0">
                <a:latin typeface="Candara" panose="020E0502030303020204" pitchFamily="34" charset="0"/>
              </a:rPr>
              <a:t> under the Cirrus Canopy (soundings - CAPE) </a:t>
            </a:r>
            <a:endParaRPr lang="zh-TW" altLang="en-US" sz="2800" b="1" dirty="0">
              <a:latin typeface="Candara" panose="020E0502030303020204" pitchFamily="34" charset="0"/>
            </a:endParaRPr>
          </a:p>
        </p:txBody>
      </p:sp>
      <p:cxnSp>
        <p:nvCxnSpPr>
          <p:cNvPr id="5" name="直線單箭頭接點 4"/>
          <p:cNvCxnSpPr/>
          <p:nvPr/>
        </p:nvCxnSpPr>
        <p:spPr>
          <a:xfrm>
            <a:off x="4622400" y="4255200"/>
            <a:ext cx="691200" cy="136080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單箭頭接點 5"/>
          <p:cNvCxnSpPr/>
          <p:nvPr/>
        </p:nvCxnSpPr>
        <p:spPr>
          <a:xfrm>
            <a:off x="6339264" y="4314000"/>
            <a:ext cx="691200" cy="136080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單箭頭接點 6"/>
          <p:cNvCxnSpPr/>
          <p:nvPr/>
        </p:nvCxnSpPr>
        <p:spPr>
          <a:xfrm>
            <a:off x="8303385" y="4106400"/>
            <a:ext cx="732615" cy="74640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0927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151199" y="2080799"/>
            <a:ext cx="4566683" cy="3275523"/>
          </a:xfrm>
          <a:prstGeom prst="rect">
            <a:avLst/>
          </a:prstGeom>
        </p:spPr>
      </p:pic>
      <p:pic>
        <p:nvPicPr>
          <p:cNvPr id="3" name="圖片 2"/>
          <p:cNvPicPr>
            <a:picLocks noChangeAspect="1"/>
          </p:cNvPicPr>
          <p:nvPr/>
        </p:nvPicPr>
        <p:blipFill>
          <a:blip r:embed="rId4"/>
          <a:stretch>
            <a:fillRect/>
          </a:stretch>
        </p:blipFill>
        <p:spPr>
          <a:xfrm>
            <a:off x="4717882" y="2080798"/>
            <a:ext cx="4581487" cy="3275524"/>
          </a:xfrm>
          <a:prstGeom prst="rect">
            <a:avLst/>
          </a:prstGeom>
        </p:spPr>
      </p:pic>
      <p:sp>
        <p:nvSpPr>
          <p:cNvPr id="4" name="文字方塊 3"/>
          <p:cNvSpPr txBox="1"/>
          <p:nvPr/>
        </p:nvSpPr>
        <p:spPr>
          <a:xfrm>
            <a:off x="180000" y="180000"/>
            <a:ext cx="7624203" cy="523220"/>
          </a:xfrm>
          <a:prstGeom prst="rect">
            <a:avLst/>
          </a:prstGeom>
          <a:noFill/>
        </p:spPr>
        <p:txBody>
          <a:bodyPr wrap="none" rtlCol="0">
            <a:spAutoFit/>
          </a:bodyPr>
          <a:lstStyle/>
          <a:p>
            <a:r>
              <a:rPr lang="en-US" altLang="zh-TW" sz="2800" b="1" dirty="0" smtClean="0">
                <a:latin typeface="Candara" panose="020E0502030303020204" pitchFamily="34" charset="0"/>
              </a:rPr>
              <a:t>Diurnal Pulses in the cirrus canopy (Himawari-8) </a:t>
            </a:r>
            <a:endParaRPr lang="zh-TW" altLang="en-US" sz="2800" b="1" dirty="0">
              <a:latin typeface="Candara" panose="020E0502030303020204" pitchFamily="34" charset="0"/>
            </a:endParaRPr>
          </a:p>
        </p:txBody>
      </p:sp>
      <p:pic>
        <p:nvPicPr>
          <p:cNvPr id="5" name="圖片 4"/>
          <p:cNvPicPr>
            <a:picLocks noChangeAspect="1"/>
          </p:cNvPicPr>
          <p:nvPr/>
        </p:nvPicPr>
        <p:blipFill>
          <a:blip r:embed="rId5"/>
          <a:stretch>
            <a:fillRect/>
          </a:stretch>
        </p:blipFill>
        <p:spPr>
          <a:xfrm>
            <a:off x="9182326" y="703220"/>
            <a:ext cx="2942854" cy="5186840"/>
          </a:xfrm>
          <a:prstGeom prst="rect">
            <a:avLst/>
          </a:prstGeom>
        </p:spPr>
      </p:pic>
      <p:cxnSp>
        <p:nvCxnSpPr>
          <p:cNvPr id="7" name="直線單箭頭接點 6"/>
          <p:cNvCxnSpPr/>
          <p:nvPr/>
        </p:nvCxnSpPr>
        <p:spPr>
          <a:xfrm flipV="1">
            <a:off x="8373600" y="2880000"/>
            <a:ext cx="1036800" cy="8385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單箭頭接點 7"/>
          <p:cNvCxnSpPr/>
          <p:nvPr/>
        </p:nvCxnSpPr>
        <p:spPr>
          <a:xfrm>
            <a:off x="8373600" y="4517762"/>
            <a:ext cx="910965" cy="1118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文字方塊 5"/>
          <p:cNvSpPr txBox="1"/>
          <p:nvPr/>
        </p:nvSpPr>
        <p:spPr>
          <a:xfrm>
            <a:off x="1828800" y="1857600"/>
            <a:ext cx="500458" cy="276999"/>
          </a:xfrm>
          <a:prstGeom prst="rect">
            <a:avLst/>
          </a:prstGeom>
          <a:noFill/>
        </p:spPr>
        <p:txBody>
          <a:bodyPr wrap="none" rtlCol="0">
            <a:spAutoFit/>
          </a:bodyPr>
          <a:lstStyle/>
          <a:p>
            <a:r>
              <a:rPr lang="en-US" altLang="zh-TW" sz="1200" dirty="0" smtClean="0">
                <a:solidFill>
                  <a:srgbClr val="FF0000"/>
                </a:solidFill>
              </a:rPr>
              <a:t>220K</a:t>
            </a:r>
            <a:endParaRPr lang="zh-TW" altLang="en-US" sz="1200" dirty="0">
              <a:solidFill>
                <a:srgbClr val="FF0000"/>
              </a:solidFill>
            </a:endParaRPr>
          </a:p>
        </p:txBody>
      </p:sp>
      <p:sp>
        <p:nvSpPr>
          <p:cNvPr id="10" name="文字方塊 9"/>
          <p:cNvSpPr txBox="1"/>
          <p:nvPr/>
        </p:nvSpPr>
        <p:spPr>
          <a:xfrm>
            <a:off x="2329258" y="1859299"/>
            <a:ext cx="500458" cy="276999"/>
          </a:xfrm>
          <a:prstGeom prst="rect">
            <a:avLst/>
          </a:prstGeom>
          <a:noFill/>
        </p:spPr>
        <p:txBody>
          <a:bodyPr wrap="none" rtlCol="0">
            <a:spAutoFit/>
          </a:bodyPr>
          <a:lstStyle/>
          <a:p>
            <a:r>
              <a:rPr lang="en-US" altLang="zh-TW" sz="1200" dirty="0" smtClean="0">
                <a:solidFill>
                  <a:schemeClr val="tx1">
                    <a:lumMod val="50000"/>
                    <a:lumOff val="50000"/>
                  </a:schemeClr>
                </a:solidFill>
              </a:rPr>
              <a:t>240K</a:t>
            </a:r>
            <a:endParaRPr lang="zh-TW" altLang="en-US" sz="1200" dirty="0">
              <a:solidFill>
                <a:schemeClr val="tx1">
                  <a:lumMod val="50000"/>
                  <a:lumOff val="50000"/>
                </a:schemeClr>
              </a:solidFill>
            </a:endParaRPr>
          </a:p>
        </p:txBody>
      </p:sp>
      <p:cxnSp>
        <p:nvCxnSpPr>
          <p:cNvPr id="12" name="直線接點 11"/>
          <p:cNvCxnSpPr/>
          <p:nvPr/>
        </p:nvCxnSpPr>
        <p:spPr>
          <a:xfrm flipH="1">
            <a:off x="2772000" y="2462400"/>
            <a:ext cx="403200" cy="36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flipH="1">
            <a:off x="2307658" y="2959200"/>
            <a:ext cx="341942" cy="374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2253600" y="3490578"/>
            <a:ext cx="50400" cy="3254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2329258" y="3960000"/>
            <a:ext cx="250229" cy="36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2671200" y="4428000"/>
            <a:ext cx="597600" cy="417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H="1">
            <a:off x="7330800" y="2456400"/>
            <a:ext cx="403200" cy="36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H="1">
            <a:off x="6866458" y="2953200"/>
            <a:ext cx="341942" cy="374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6812400" y="3484578"/>
            <a:ext cx="50400" cy="3254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6888058" y="3954000"/>
            <a:ext cx="250229" cy="36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7230000" y="4422000"/>
            <a:ext cx="597600" cy="417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p:nvPr/>
        </p:nvCxnSpPr>
        <p:spPr>
          <a:xfrm flipV="1">
            <a:off x="742800" y="3057582"/>
            <a:ext cx="260059" cy="66097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070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2699683" y="647070"/>
            <a:ext cx="6792634" cy="6140019"/>
          </a:xfrm>
          <a:prstGeom prst="rect">
            <a:avLst/>
          </a:prstGeom>
        </p:spPr>
      </p:pic>
      <p:sp>
        <p:nvSpPr>
          <p:cNvPr id="3" name="文字方塊 2"/>
          <p:cNvSpPr txBox="1"/>
          <p:nvPr/>
        </p:nvSpPr>
        <p:spPr>
          <a:xfrm>
            <a:off x="180000" y="180000"/>
            <a:ext cx="8771953" cy="523220"/>
          </a:xfrm>
          <a:prstGeom prst="rect">
            <a:avLst/>
          </a:prstGeom>
          <a:noFill/>
        </p:spPr>
        <p:txBody>
          <a:bodyPr wrap="none" rtlCol="0">
            <a:spAutoFit/>
          </a:bodyPr>
          <a:lstStyle/>
          <a:p>
            <a:r>
              <a:rPr lang="en-US" altLang="zh-TW" sz="2800" b="1" dirty="0" smtClean="0">
                <a:latin typeface="Candara" panose="020E0502030303020204" pitchFamily="34" charset="0"/>
              </a:rPr>
              <a:t>Diurnal Pulses in the cirrus canopy</a:t>
            </a:r>
            <a:r>
              <a:rPr lang="zh-TW" altLang="en-US" sz="2800" b="1" dirty="0" smtClean="0">
                <a:latin typeface="Candara" panose="020E0502030303020204" pitchFamily="34" charset="0"/>
              </a:rPr>
              <a:t> </a:t>
            </a:r>
            <a:r>
              <a:rPr lang="en-US" altLang="zh-TW" sz="2800" b="1" dirty="0" smtClean="0">
                <a:latin typeface="Candara" panose="020E0502030303020204" pitchFamily="34" charset="0"/>
              </a:rPr>
              <a:t>(SEA-POL/sounding)  </a:t>
            </a:r>
            <a:endParaRPr lang="zh-TW" altLang="en-US" sz="2800" b="1" dirty="0">
              <a:latin typeface="Candara" panose="020E0502030303020204" pitchFamily="34" charset="0"/>
            </a:endParaRPr>
          </a:p>
        </p:txBody>
      </p:sp>
    </p:spTree>
    <p:extLst>
      <p:ext uri="{BB962C8B-B14F-4D97-AF65-F5344CB8AC3E}">
        <p14:creationId xmlns:p14="http://schemas.microsoft.com/office/powerpoint/2010/main" val="2870140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4396405" y="354098"/>
            <a:ext cx="7136982" cy="3497189"/>
          </a:xfrm>
          <a:prstGeom prst="rect">
            <a:avLst/>
          </a:prstGeom>
        </p:spPr>
      </p:pic>
      <p:cxnSp>
        <p:nvCxnSpPr>
          <p:cNvPr id="4" name="直線接點 3"/>
          <p:cNvCxnSpPr/>
          <p:nvPr/>
        </p:nvCxnSpPr>
        <p:spPr>
          <a:xfrm>
            <a:off x="6307200" y="354098"/>
            <a:ext cx="14400" cy="2216302"/>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 name="直線接點 4"/>
          <p:cNvCxnSpPr/>
          <p:nvPr/>
        </p:nvCxnSpPr>
        <p:spPr>
          <a:xfrm>
            <a:off x="7964896" y="355298"/>
            <a:ext cx="14400" cy="2216302"/>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6" name="圖片 5"/>
          <p:cNvPicPr>
            <a:picLocks noChangeAspect="1"/>
          </p:cNvPicPr>
          <p:nvPr/>
        </p:nvPicPr>
        <p:blipFill rotWithShape="1">
          <a:blip r:embed="rId4"/>
          <a:srcRect t="50169" r="25194"/>
          <a:stretch/>
        </p:blipFill>
        <p:spPr>
          <a:xfrm>
            <a:off x="4619491" y="3931200"/>
            <a:ext cx="7318109" cy="2665032"/>
          </a:xfrm>
          <a:prstGeom prst="rect">
            <a:avLst/>
          </a:prstGeom>
        </p:spPr>
      </p:pic>
      <p:sp>
        <p:nvSpPr>
          <p:cNvPr id="7" name="文字方塊 6"/>
          <p:cNvSpPr txBox="1"/>
          <p:nvPr/>
        </p:nvSpPr>
        <p:spPr>
          <a:xfrm>
            <a:off x="180000" y="180000"/>
            <a:ext cx="3357009" cy="954107"/>
          </a:xfrm>
          <a:prstGeom prst="rect">
            <a:avLst/>
          </a:prstGeom>
          <a:noFill/>
        </p:spPr>
        <p:txBody>
          <a:bodyPr wrap="none" rtlCol="0">
            <a:spAutoFit/>
          </a:bodyPr>
          <a:lstStyle/>
          <a:p>
            <a:r>
              <a:rPr lang="en-US" altLang="zh-TW" sz="2800" b="1" dirty="0" smtClean="0">
                <a:latin typeface="Candara" panose="020E0502030303020204" pitchFamily="34" charset="0"/>
              </a:rPr>
              <a:t>Diurnal Pulses </a:t>
            </a:r>
          </a:p>
          <a:p>
            <a:r>
              <a:rPr lang="en-US" altLang="zh-TW" sz="2800" b="1" dirty="0" smtClean="0">
                <a:latin typeface="Candara" panose="020E0502030303020204" pitchFamily="34" charset="0"/>
              </a:rPr>
              <a:t>in the cirrus canopy  </a:t>
            </a:r>
            <a:endParaRPr lang="zh-TW" altLang="en-US" sz="2800" b="1" dirty="0">
              <a:latin typeface="Candara" panose="020E0502030303020204" pitchFamily="34" charset="0"/>
            </a:endParaRPr>
          </a:p>
        </p:txBody>
      </p:sp>
    </p:spTree>
    <p:extLst>
      <p:ext uri="{BB962C8B-B14F-4D97-AF65-F5344CB8AC3E}">
        <p14:creationId xmlns:p14="http://schemas.microsoft.com/office/powerpoint/2010/main" val="3928280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1625938" y="987311"/>
            <a:ext cx="8940125" cy="5814302"/>
          </a:xfrm>
          <a:prstGeom prst="rect">
            <a:avLst/>
          </a:prstGeom>
        </p:spPr>
      </p:pic>
      <p:sp>
        <p:nvSpPr>
          <p:cNvPr id="4" name="文字方塊 3"/>
          <p:cNvSpPr txBox="1"/>
          <p:nvPr/>
        </p:nvSpPr>
        <p:spPr>
          <a:xfrm>
            <a:off x="180000" y="180000"/>
            <a:ext cx="9102172" cy="523220"/>
          </a:xfrm>
          <a:prstGeom prst="rect">
            <a:avLst/>
          </a:prstGeom>
          <a:noFill/>
        </p:spPr>
        <p:txBody>
          <a:bodyPr wrap="none" rtlCol="0">
            <a:spAutoFit/>
          </a:bodyPr>
          <a:lstStyle/>
          <a:p>
            <a:r>
              <a:rPr lang="en-US" altLang="zh-TW" sz="2800" b="1" dirty="0" smtClean="0">
                <a:latin typeface="Candara" panose="020E0502030303020204" pitchFamily="34" charset="0"/>
              </a:rPr>
              <a:t>Diurnal Pulses in the cirrus canopy</a:t>
            </a:r>
            <a:r>
              <a:rPr lang="zh-TW" altLang="en-US" sz="2800" b="1" dirty="0" smtClean="0">
                <a:latin typeface="Candara" panose="020E0502030303020204" pitchFamily="34" charset="0"/>
              </a:rPr>
              <a:t> </a:t>
            </a:r>
            <a:r>
              <a:rPr lang="en-US" altLang="zh-TW" sz="2800" b="1" dirty="0" smtClean="0">
                <a:latin typeface="Candara" panose="020E0502030303020204" pitchFamily="34" charset="0"/>
              </a:rPr>
              <a:t>(microwave satellites)  </a:t>
            </a:r>
            <a:endParaRPr lang="zh-TW" altLang="en-US" sz="2800" b="1" dirty="0">
              <a:latin typeface="Candara" panose="020E0502030303020204" pitchFamily="34" charset="0"/>
            </a:endParaRPr>
          </a:p>
        </p:txBody>
      </p:sp>
    </p:spTree>
    <p:extLst>
      <p:ext uri="{BB962C8B-B14F-4D97-AF65-F5344CB8AC3E}">
        <p14:creationId xmlns:p14="http://schemas.microsoft.com/office/powerpoint/2010/main" val="774219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180000" y="180000"/>
            <a:ext cx="2095445" cy="523220"/>
          </a:xfrm>
          <a:prstGeom prst="rect">
            <a:avLst/>
          </a:prstGeom>
          <a:noFill/>
        </p:spPr>
        <p:txBody>
          <a:bodyPr wrap="none" rtlCol="0">
            <a:spAutoFit/>
          </a:bodyPr>
          <a:lstStyle/>
          <a:p>
            <a:r>
              <a:rPr lang="en-US" altLang="zh-TW" sz="2800" b="1" dirty="0" smtClean="0">
                <a:latin typeface="Candara" panose="020E0502030303020204" pitchFamily="34" charset="0"/>
              </a:rPr>
              <a:t>Conclusions</a:t>
            </a:r>
            <a:endParaRPr lang="zh-TW" altLang="en-US" sz="2800" b="1" dirty="0">
              <a:latin typeface="Candara" panose="020E0502030303020204" pitchFamily="34" charset="0"/>
            </a:endParaRPr>
          </a:p>
        </p:txBody>
      </p:sp>
      <p:sp>
        <p:nvSpPr>
          <p:cNvPr id="6" name="文字方塊 5"/>
          <p:cNvSpPr txBox="1"/>
          <p:nvPr/>
        </p:nvSpPr>
        <p:spPr>
          <a:xfrm>
            <a:off x="336000" y="893460"/>
            <a:ext cx="11520000" cy="1200329"/>
          </a:xfrm>
          <a:prstGeom prst="rect">
            <a:avLst/>
          </a:prstGeom>
          <a:gradFill>
            <a:gsLst>
              <a:gs pos="100000">
                <a:srgbClr val="BDD4E7">
                  <a:lumMod val="100000"/>
                </a:srgbClr>
              </a:gs>
              <a:gs pos="0">
                <a:srgbClr val="8693AB"/>
              </a:gs>
            </a:gsLst>
            <a:path path="circle">
              <a:fillToRect l="50000" t="50000" r="50000" b="50000"/>
            </a:path>
          </a:gradFill>
          <a:effectLst>
            <a:softEdge rad="508000"/>
          </a:effectLst>
        </p:spPr>
        <p:txBody>
          <a:bodyPr wrap="square" rtlCol="0">
            <a:spAutoFit/>
          </a:bodyPr>
          <a:lstStyle/>
          <a:p>
            <a:r>
              <a:rPr lang="en-US" altLang="zh-TW" dirty="0">
                <a:latin typeface="Candara" panose="020E0502030303020204" pitchFamily="34" charset="0"/>
              </a:rPr>
              <a:t>Observations from PISTON provide evidence that </a:t>
            </a:r>
            <a:r>
              <a:rPr lang="en-US" altLang="zh-TW" dirty="0" smtClean="0">
                <a:latin typeface="Candara" panose="020E0502030303020204" pitchFamily="34" charset="0"/>
              </a:rPr>
              <a:t>the </a:t>
            </a:r>
            <a:r>
              <a:rPr lang="en-US" altLang="zh-TW" b="1" dirty="0" smtClean="0">
                <a:solidFill>
                  <a:schemeClr val="accent2"/>
                </a:solidFill>
                <a:latin typeface="Candara" panose="020E0502030303020204" pitchFamily="34" charset="0"/>
              </a:rPr>
              <a:t>convective </a:t>
            </a:r>
            <a:r>
              <a:rPr lang="en-US" altLang="zh-TW" b="1" dirty="0">
                <a:solidFill>
                  <a:schemeClr val="accent2"/>
                </a:solidFill>
                <a:latin typeface="Candara" panose="020E0502030303020204" pitchFamily="34" charset="0"/>
              </a:rPr>
              <a:t>and stratiform clouds under the cirrus canopy </a:t>
            </a:r>
            <a:r>
              <a:rPr lang="en-US" altLang="zh-TW" b="1" dirty="0" smtClean="0">
                <a:solidFill>
                  <a:schemeClr val="accent2"/>
                </a:solidFill>
                <a:latin typeface="Candara" panose="020E0502030303020204" pitchFamily="34" charset="0"/>
              </a:rPr>
              <a:t>of Typhoon </a:t>
            </a:r>
            <a:r>
              <a:rPr lang="en-US" altLang="zh-TW" b="1" dirty="0">
                <a:solidFill>
                  <a:schemeClr val="accent2"/>
                </a:solidFill>
                <a:latin typeface="Candara" panose="020E0502030303020204" pitchFamily="34" charset="0"/>
              </a:rPr>
              <a:t>Kong-</a:t>
            </a:r>
            <a:r>
              <a:rPr lang="en-US" altLang="zh-TW" b="1" dirty="0" err="1">
                <a:solidFill>
                  <a:schemeClr val="accent2"/>
                </a:solidFill>
                <a:latin typeface="Candara" panose="020E0502030303020204" pitchFamily="34" charset="0"/>
              </a:rPr>
              <a:t>rey</a:t>
            </a:r>
            <a:r>
              <a:rPr lang="en-US" altLang="zh-TW" b="1" dirty="0">
                <a:solidFill>
                  <a:schemeClr val="accent2"/>
                </a:solidFill>
                <a:latin typeface="Candara" panose="020E0502030303020204" pitchFamily="34" charset="0"/>
              </a:rPr>
              <a:t> were stronger</a:t>
            </a:r>
            <a:r>
              <a:rPr lang="en-US" altLang="zh-TW" dirty="0">
                <a:latin typeface="Candara" panose="020E0502030303020204" pitchFamily="34" charset="0"/>
              </a:rPr>
              <a:t> compared to the </a:t>
            </a:r>
            <a:r>
              <a:rPr lang="en-US" altLang="zh-TW" dirty="0" smtClean="0">
                <a:latin typeface="Candara" panose="020E0502030303020204" pitchFamily="34" charset="0"/>
              </a:rPr>
              <a:t>overall distribution </a:t>
            </a:r>
            <a:r>
              <a:rPr lang="en-US" altLang="zh-TW" dirty="0">
                <a:latin typeface="Candara" panose="020E0502030303020204" pitchFamily="34" charset="0"/>
              </a:rPr>
              <a:t>from PISTON. </a:t>
            </a:r>
            <a:r>
              <a:rPr lang="en-US" altLang="zh-TW" b="1" dirty="0">
                <a:solidFill>
                  <a:schemeClr val="accent2"/>
                </a:solidFill>
                <a:latin typeface="Candara" panose="020E0502030303020204" pitchFamily="34" charset="0"/>
              </a:rPr>
              <a:t>The peak altitude of </a:t>
            </a:r>
            <a:r>
              <a:rPr lang="en-US" altLang="zh-TW" b="1" dirty="0" smtClean="0">
                <a:solidFill>
                  <a:schemeClr val="accent2"/>
                </a:solidFill>
                <a:latin typeface="Candara" panose="020E0502030303020204" pitchFamily="34" charset="0"/>
              </a:rPr>
              <a:t>convective and </a:t>
            </a:r>
            <a:r>
              <a:rPr lang="en-US" altLang="zh-TW" b="1" dirty="0">
                <a:solidFill>
                  <a:schemeClr val="accent2"/>
                </a:solidFill>
                <a:latin typeface="Candara" panose="020E0502030303020204" pitchFamily="34" charset="0"/>
              </a:rPr>
              <a:t>stratiform clouds</a:t>
            </a:r>
            <a:r>
              <a:rPr lang="en-US" altLang="zh-TW" dirty="0">
                <a:latin typeface="Candara" panose="020E0502030303020204" pitchFamily="34" charset="0"/>
              </a:rPr>
              <a:t>, however, </a:t>
            </a:r>
            <a:r>
              <a:rPr lang="en-US" altLang="zh-TW" b="1" dirty="0">
                <a:solidFill>
                  <a:schemeClr val="accent2"/>
                </a:solidFill>
                <a:latin typeface="Candara" panose="020E0502030303020204" pitchFamily="34" charset="0"/>
              </a:rPr>
              <a:t>was reduced</a:t>
            </a:r>
            <a:r>
              <a:rPr lang="en-US" altLang="zh-TW" dirty="0">
                <a:latin typeface="Candara" panose="020E0502030303020204" pitchFamily="34" charset="0"/>
              </a:rPr>
              <a:t> in the near </a:t>
            </a:r>
            <a:r>
              <a:rPr lang="en-US" altLang="zh-TW" dirty="0" smtClean="0">
                <a:latin typeface="Candara" panose="020E0502030303020204" pitchFamily="34" charset="0"/>
              </a:rPr>
              <a:t>TC environment </a:t>
            </a:r>
            <a:r>
              <a:rPr lang="en-US" altLang="zh-TW" dirty="0">
                <a:latin typeface="Candara" panose="020E0502030303020204" pitchFamily="34" charset="0"/>
              </a:rPr>
              <a:t>and believed to be </a:t>
            </a:r>
            <a:r>
              <a:rPr lang="en-US" altLang="zh-TW" b="1" dirty="0">
                <a:solidFill>
                  <a:schemeClr val="accent2"/>
                </a:solidFill>
                <a:latin typeface="Candara" panose="020E0502030303020204" pitchFamily="34" charset="0"/>
              </a:rPr>
              <a:t>due to the increased </a:t>
            </a:r>
            <a:r>
              <a:rPr lang="en-US" altLang="zh-TW" b="1" dirty="0" smtClean="0">
                <a:solidFill>
                  <a:schemeClr val="accent2"/>
                </a:solidFill>
                <a:latin typeface="Candara" panose="020E0502030303020204" pitchFamily="34" charset="0"/>
              </a:rPr>
              <a:t>stability</a:t>
            </a:r>
            <a:r>
              <a:rPr lang="en-US" altLang="zh-TW" dirty="0" smtClean="0">
                <a:latin typeface="Candara" panose="020E0502030303020204" pitchFamily="34" charset="0"/>
              </a:rPr>
              <a:t> from </a:t>
            </a:r>
            <a:r>
              <a:rPr lang="en-US" altLang="zh-TW" dirty="0">
                <a:latin typeface="Candara" panose="020E0502030303020204" pitchFamily="34" charset="0"/>
              </a:rPr>
              <a:t>the outflow </a:t>
            </a:r>
            <a:r>
              <a:rPr lang="en-US" altLang="zh-TW" dirty="0" smtClean="0">
                <a:latin typeface="Candara" panose="020E0502030303020204" pitchFamily="34" charset="0"/>
              </a:rPr>
              <a:t>layer.</a:t>
            </a:r>
            <a:endParaRPr lang="zh-TW" altLang="en-US" dirty="0">
              <a:latin typeface="Candara" panose="020E0502030303020204" pitchFamily="34" charset="0"/>
            </a:endParaRPr>
          </a:p>
        </p:txBody>
      </p:sp>
      <p:sp>
        <p:nvSpPr>
          <p:cNvPr id="7" name="文字方塊 6"/>
          <p:cNvSpPr txBox="1"/>
          <p:nvPr/>
        </p:nvSpPr>
        <p:spPr>
          <a:xfrm>
            <a:off x="336000" y="2547973"/>
            <a:ext cx="11520000" cy="646331"/>
          </a:xfrm>
          <a:prstGeom prst="rect">
            <a:avLst/>
          </a:prstGeom>
          <a:gradFill>
            <a:gsLst>
              <a:gs pos="100000">
                <a:srgbClr val="BDD4E7">
                  <a:lumMod val="100000"/>
                </a:srgbClr>
              </a:gs>
              <a:gs pos="0">
                <a:srgbClr val="8693AB"/>
              </a:gs>
            </a:gsLst>
            <a:path path="circle">
              <a:fillToRect l="50000" t="50000" r="50000" b="50000"/>
            </a:path>
          </a:gradFill>
          <a:effectLst>
            <a:softEdge rad="254000"/>
          </a:effectLst>
        </p:spPr>
        <p:txBody>
          <a:bodyPr wrap="square" rtlCol="0">
            <a:spAutoFit/>
          </a:bodyPr>
          <a:lstStyle/>
          <a:p>
            <a:r>
              <a:rPr lang="en-US" altLang="zh-TW" dirty="0"/>
              <a:t>On diurnal time scales, </a:t>
            </a:r>
            <a:r>
              <a:rPr lang="en-US" altLang="zh-TW" b="1" dirty="0">
                <a:solidFill>
                  <a:schemeClr val="accent2"/>
                </a:solidFill>
              </a:rPr>
              <a:t>a temperature response to </a:t>
            </a:r>
            <a:r>
              <a:rPr lang="en-US" altLang="zh-TW" b="1" dirty="0" smtClean="0">
                <a:solidFill>
                  <a:schemeClr val="accent2"/>
                </a:solidFill>
              </a:rPr>
              <a:t>shortwave heating</a:t>
            </a:r>
            <a:r>
              <a:rPr lang="en-US" altLang="zh-TW" dirty="0" smtClean="0"/>
              <a:t> </a:t>
            </a:r>
            <a:r>
              <a:rPr lang="en-US" altLang="zh-TW" dirty="0"/>
              <a:t>was observed in the thermodynamic soundings </a:t>
            </a:r>
            <a:r>
              <a:rPr lang="en-US" altLang="zh-TW" dirty="0" smtClean="0"/>
              <a:t>and in </a:t>
            </a:r>
            <a:r>
              <a:rPr lang="en-US" altLang="zh-TW" dirty="0" err="1"/>
              <a:t>rainband</a:t>
            </a:r>
            <a:r>
              <a:rPr lang="en-US" altLang="zh-TW" dirty="0"/>
              <a:t> convection with </a:t>
            </a:r>
            <a:r>
              <a:rPr lang="en-US" altLang="zh-TW" b="1" dirty="0">
                <a:solidFill>
                  <a:schemeClr val="accent2"/>
                </a:solidFill>
              </a:rPr>
              <a:t>reduced concentrations of </a:t>
            </a:r>
            <a:r>
              <a:rPr lang="en-US" altLang="zh-TW" b="1" dirty="0" smtClean="0">
                <a:solidFill>
                  <a:schemeClr val="accent2"/>
                </a:solidFill>
              </a:rPr>
              <a:t>ice aloft</a:t>
            </a:r>
            <a:r>
              <a:rPr lang="en-US" altLang="zh-TW" dirty="0" smtClean="0"/>
              <a:t>.</a:t>
            </a:r>
            <a:endParaRPr lang="zh-TW" altLang="en-US" dirty="0">
              <a:latin typeface="Candara" panose="020E0502030303020204" pitchFamily="34" charset="0"/>
            </a:endParaRPr>
          </a:p>
        </p:txBody>
      </p:sp>
      <p:sp>
        <p:nvSpPr>
          <p:cNvPr id="8" name="文字方塊 7"/>
          <p:cNvSpPr txBox="1"/>
          <p:nvPr/>
        </p:nvSpPr>
        <p:spPr>
          <a:xfrm>
            <a:off x="336000" y="3648488"/>
            <a:ext cx="11520000" cy="1477328"/>
          </a:xfrm>
          <a:prstGeom prst="rect">
            <a:avLst/>
          </a:prstGeom>
          <a:gradFill>
            <a:gsLst>
              <a:gs pos="100000">
                <a:srgbClr val="BDD4E7">
                  <a:lumMod val="100000"/>
                </a:srgbClr>
              </a:gs>
              <a:gs pos="0">
                <a:srgbClr val="8693AB"/>
              </a:gs>
            </a:gsLst>
            <a:path path="circle">
              <a:fillToRect l="50000" t="50000" r="50000" b="50000"/>
            </a:path>
          </a:gradFill>
          <a:effectLst>
            <a:softEdge rad="635000"/>
          </a:effectLst>
        </p:spPr>
        <p:txBody>
          <a:bodyPr wrap="square" rtlCol="0">
            <a:spAutoFit/>
          </a:bodyPr>
          <a:lstStyle/>
          <a:p>
            <a:r>
              <a:rPr lang="en-US" altLang="zh-TW" b="1" dirty="0" smtClean="0">
                <a:solidFill>
                  <a:schemeClr val="accent2"/>
                </a:solidFill>
                <a:latin typeface="Candara" panose="020E0502030303020204" pitchFamily="34" charset="0"/>
              </a:rPr>
              <a:t>The cooling </a:t>
            </a:r>
            <a:r>
              <a:rPr lang="en-US" altLang="zh-TW" b="1" dirty="0">
                <a:solidFill>
                  <a:schemeClr val="accent2"/>
                </a:solidFill>
                <a:latin typeface="Candara" panose="020E0502030303020204" pitchFamily="34" charset="0"/>
              </a:rPr>
              <a:t>pulses</a:t>
            </a:r>
            <a:r>
              <a:rPr lang="en-US" altLang="zh-TW" dirty="0">
                <a:latin typeface="Candara" panose="020E0502030303020204" pitchFamily="34" charset="0"/>
              </a:rPr>
              <a:t> in Typhoon Kong-</a:t>
            </a:r>
            <a:r>
              <a:rPr lang="en-US" altLang="zh-TW" dirty="0" err="1">
                <a:latin typeface="Candara" panose="020E0502030303020204" pitchFamily="34" charset="0"/>
              </a:rPr>
              <a:t>rey</a:t>
            </a:r>
            <a:r>
              <a:rPr lang="en-US" altLang="zh-TW" dirty="0">
                <a:latin typeface="Candara" panose="020E0502030303020204" pitchFamily="34" charset="0"/>
              </a:rPr>
              <a:t> were </a:t>
            </a:r>
            <a:r>
              <a:rPr lang="en-US" altLang="zh-TW" b="1" dirty="0">
                <a:solidFill>
                  <a:schemeClr val="accent6"/>
                </a:solidFill>
                <a:latin typeface="Candara" panose="020E0502030303020204" pitchFamily="34" charset="0"/>
              </a:rPr>
              <a:t>not on the ‘‘</a:t>
            </a:r>
            <a:r>
              <a:rPr lang="en-US" altLang="zh-TW" b="1" dirty="0" err="1" smtClean="0">
                <a:solidFill>
                  <a:schemeClr val="accent6"/>
                </a:solidFill>
                <a:latin typeface="Candara" panose="020E0502030303020204" pitchFamily="34" charset="0"/>
              </a:rPr>
              <a:t>Dunion</a:t>
            </a:r>
            <a:r>
              <a:rPr lang="en-US" altLang="zh-TW" b="1" dirty="0" smtClean="0">
                <a:solidFill>
                  <a:schemeClr val="accent6"/>
                </a:solidFill>
                <a:latin typeface="Candara" panose="020E0502030303020204" pitchFamily="34" charset="0"/>
              </a:rPr>
              <a:t> clock</a:t>
            </a:r>
            <a:r>
              <a:rPr lang="en-US" altLang="zh-TW" b="1" dirty="0">
                <a:solidFill>
                  <a:schemeClr val="accent6"/>
                </a:solidFill>
                <a:latin typeface="Candara" panose="020E0502030303020204" pitchFamily="34" charset="0"/>
              </a:rPr>
              <a:t>,’’</a:t>
            </a:r>
            <a:r>
              <a:rPr lang="en-US" altLang="zh-TW" dirty="0">
                <a:latin typeface="Candara" panose="020E0502030303020204" pitchFamily="34" charset="0"/>
              </a:rPr>
              <a:t> </a:t>
            </a:r>
            <a:r>
              <a:rPr lang="en-US" altLang="zh-TW" dirty="0" smtClean="0">
                <a:latin typeface="Candara" panose="020E0502030303020204" pitchFamily="34" charset="0"/>
              </a:rPr>
              <a:t>but </a:t>
            </a:r>
            <a:r>
              <a:rPr lang="en-US" altLang="zh-TW" dirty="0">
                <a:latin typeface="Candara" panose="020E0502030303020204" pitchFamily="34" charset="0"/>
              </a:rPr>
              <a:t>three such oscillations occurred in the outflow </a:t>
            </a:r>
            <a:r>
              <a:rPr lang="en-US" altLang="zh-TW" dirty="0" smtClean="0">
                <a:latin typeface="Candara" panose="020E0502030303020204" pitchFamily="34" charset="0"/>
              </a:rPr>
              <a:t>of Typhoon </a:t>
            </a:r>
            <a:r>
              <a:rPr lang="en-US" altLang="zh-TW" dirty="0">
                <a:latin typeface="Candara" panose="020E0502030303020204" pitchFamily="34" charset="0"/>
              </a:rPr>
              <a:t>Kong-</a:t>
            </a:r>
            <a:r>
              <a:rPr lang="en-US" altLang="zh-TW" dirty="0" err="1">
                <a:latin typeface="Candara" panose="020E0502030303020204" pitchFamily="34" charset="0"/>
              </a:rPr>
              <a:t>rey</a:t>
            </a:r>
            <a:r>
              <a:rPr lang="en-US" altLang="zh-TW" dirty="0">
                <a:latin typeface="Candara" panose="020E0502030303020204" pitchFamily="34" charset="0"/>
              </a:rPr>
              <a:t> suggesting that </a:t>
            </a:r>
            <a:r>
              <a:rPr lang="en-US" altLang="zh-TW" b="1" dirty="0">
                <a:solidFill>
                  <a:schemeClr val="accent2"/>
                </a:solidFill>
                <a:latin typeface="Candara" panose="020E0502030303020204" pitchFamily="34" charset="0"/>
              </a:rPr>
              <a:t>the feature is </a:t>
            </a:r>
            <a:r>
              <a:rPr lang="en-US" altLang="zh-TW" b="1" dirty="0" smtClean="0">
                <a:solidFill>
                  <a:schemeClr val="accent2"/>
                </a:solidFill>
                <a:latin typeface="Candara" panose="020E0502030303020204" pitchFamily="34" charset="0"/>
              </a:rPr>
              <a:t>diurnally driven </a:t>
            </a:r>
            <a:r>
              <a:rPr lang="en-US" altLang="zh-TW" b="1" dirty="0">
                <a:solidFill>
                  <a:schemeClr val="accent2"/>
                </a:solidFill>
                <a:latin typeface="Candara" panose="020E0502030303020204" pitchFamily="34" charset="0"/>
              </a:rPr>
              <a:t>and recurrent</a:t>
            </a:r>
            <a:r>
              <a:rPr lang="en-US" altLang="zh-TW" dirty="0">
                <a:latin typeface="Candara" panose="020E0502030303020204" pitchFamily="34" charset="0"/>
              </a:rPr>
              <a:t>. </a:t>
            </a:r>
            <a:r>
              <a:rPr lang="en-US" altLang="zh-TW" dirty="0" smtClean="0">
                <a:latin typeface="Candara" panose="020E0502030303020204" pitchFamily="34" charset="0"/>
              </a:rPr>
              <a:t>The </a:t>
            </a:r>
            <a:r>
              <a:rPr lang="en-US" altLang="zh-TW" b="1" dirty="0">
                <a:solidFill>
                  <a:schemeClr val="accent2"/>
                </a:solidFill>
                <a:latin typeface="Candara" panose="020E0502030303020204" pitchFamily="34" charset="0"/>
              </a:rPr>
              <a:t>cooling pulses were associated with maxima in the outflow (outflow jets)</a:t>
            </a:r>
            <a:r>
              <a:rPr lang="en-US" altLang="zh-TW" dirty="0">
                <a:latin typeface="Candara" panose="020E0502030303020204" pitchFamily="34" charset="0"/>
              </a:rPr>
              <a:t>, consistent with the model shown in </a:t>
            </a:r>
            <a:r>
              <a:rPr lang="en-US" altLang="zh-TW" dirty="0" err="1">
                <a:latin typeface="Candara" panose="020E0502030303020204" pitchFamily="34" charset="0"/>
              </a:rPr>
              <a:t>Dunion</a:t>
            </a:r>
            <a:r>
              <a:rPr lang="en-US" altLang="zh-TW" dirty="0">
                <a:latin typeface="Candara" panose="020E0502030303020204" pitchFamily="34" charset="0"/>
              </a:rPr>
              <a:t> et al. (2019) and the model analysis in </a:t>
            </a:r>
            <a:r>
              <a:rPr lang="en-US" altLang="zh-TW" dirty="0" err="1">
                <a:latin typeface="Candara" panose="020E0502030303020204" pitchFamily="34" charset="0"/>
              </a:rPr>
              <a:t>Ditchek</a:t>
            </a:r>
            <a:r>
              <a:rPr lang="en-US" altLang="zh-TW" dirty="0">
                <a:latin typeface="Candara" panose="020E0502030303020204" pitchFamily="34" charset="0"/>
              </a:rPr>
              <a:t> et al. (2020). The increasing convection after the cooling pulse in the outflow and in the IR imagery suggests a </a:t>
            </a:r>
            <a:r>
              <a:rPr lang="en-US" altLang="zh-TW" b="1" dirty="0">
                <a:solidFill>
                  <a:schemeClr val="accent2"/>
                </a:solidFill>
                <a:latin typeface="Candara" panose="020E0502030303020204" pitchFamily="34" charset="0"/>
              </a:rPr>
              <a:t>lagged coupling with </a:t>
            </a:r>
            <a:r>
              <a:rPr lang="en-US" altLang="zh-TW" b="1" dirty="0" err="1">
                <a:solidFill>
                  <a:schemeClr val="accent2"/>
                </a:solidFill>
                <a:latin typeface="Candara" panose="020E0502030303020204" pitchFamily="34" charset="0"/>
              </a:rPr>
              <a:t>rainband</a:t>
            </a:r>
            <a:r>
              <a:rPr lang="en-US" altLang="zh-TW" b="1" dirty="0">
                <a:solidFill>
                  <a:schemeClr val="accent2"/>
                </a:solidFill>
                <a:latin typeface="Candara" panose="020E0502030303020204" pitchFamily="34" charset="0"/>
              </a:rPr>
              <a:t> convection</a:t>
            </a:r>
            <a:r>
              <a:rPr lang="en-US" altLang="zh-TW" dirty="0" smtClean="0">
                <a:latin typeface="Candara" panose="020E0502030303020204" pitchFamily="34" charset="0"/>
              </a:rPr>
              <a:t>.</a:t>
            </a:r>
            <a:endParaRPr lang="zh-TW" altLang="en-US" dirty="0">
              <a:latin typeface="Candara" panose="020E0502030303020204" pitchFamily="34" charset="0"/>
            </a:endParaRPr>
          </a:p>
        </p:txBody>
      </p:sp>
      <p:sp>
        <p:nvSpPr>
          <p:cNvPr id="9" name="文字方塊 8"/>
          <p:cNvSpPr txBox="1"/>
          <p:nvPr/>
        </p:nvSpPr>
        <p:spPr>
          <a:xfrm>
            <a:off x="336000" y="5580000"/>
            <a:ext cx="11520000" cy="923330"/>
          </a:xfrm>
          <a:prstGeom prst="rect">
            <a:avLst/>
          </a:prstGeom>
          <a:gradFill>
            <a:gsLst>
              <a:gs pos="100000">
                <a:srgbClr val="BDD4E7">
                  <a:lumMod val="100000"/>
                </a:srgbClr>
              </a:gs>
              <a:gs pos="0">
                <a:srgbClr val="8693AB"/>
              </a:gs>
            </a:gsLst>
            <a:path path="circle">
              <a:fillToRect l="50000" t="50000" r="50000" b="50000"/>
            </a:path>
          </a:gradFill>
          <a:effectLst>
            <a:softEdge rad="381000"/>
          </a:effectLst>
        </p:spPr>
        <p:txBody>
          <a:bodyPr wrap="square" rtlCol="0">
            <a:spAutoFit/>
          </a:bodyPr>
          <a:lstStyle/>
          <a:p>
            <a:r>
              <a:rPr lang="en-US" altLang="zh-TW" dirty="0" smtClean="0">
                <a:latin typeface="Candara" panose="020E0502030303020204" pitchFamily="34" charset="0"/>
              </a:rPr>
              <a:t>Observations from </a:t>
            </a:r>
            <a:r>
              <a:rPr lang="en-US" altLang="zh-TW" dirty="0">
                <a:latin typeface="Candara" panose="020E0502030303020204" pitchFamily="34" charset="0"/>
              </a:rPr>
              <a:t>SEA-POL and the thermodynamic soundings </a:t>
            </a:r>
            <a:r>
              <a:rPr lang="en-US" altLang="zh-TW" dirty="0" smtClean="0">
                <a:latin typeface="Candara" panose="020E0502030303020204" pitchFamily="34" charset="0"/>
              </a:rPr>
              <a:t>showed </a:t>
            </a:r>
            <a:r>
              <a:rPr lang="en-US" altLang="zh-TW" b="1" dirty="0" smtClean="0">
                <a:solidFill>
                  <a:schemeClr val="accent2"/>
                </a:solidFill>
                <a:latin typeface="Candara" panose="020E0502030303020204" pitchFamily="34" charset="0"/>
              </a:rPr>
              <a:t>convective </a:t>
            </a:r>
            <a:r>
              <a:rPr lang="en-US" altLang="zh-TW" b="1" dirty="0">
                <a:solidFill>
                  <a:schemeClr val="accent2"/>
                </a:solidFill>
                <a:latin typeface="Candara" panose="020E0502030303020204" pitchFamily="34" charset="0"/>
              </a:rPr>
              <a:t>reflectivity echoes penetrating the outflow </a:t>
            </a:r>
            <a:r>
              <a:rPr lang="en-US" altLang="zh-TW" b="1" dirty="0" smtClean="0">
                <a:solidFill>
                  <a:schemeClr val="accent2"/>
                </a:solidFill>
                <a:latin typeface="Candara" panose="020E0502030303020204" pitchFamily="34" charset="0"/>
              </a:rPr>
              <a:t>layer</a:t>
            </a:r>
            <a:r>
              <a:rPr lang="en-US" altLang="zh-TW" dirty="0" smtClean="0">
                <a:latin typeface="Candara" panose="020E0502030303020204" pitchFamily="34" charset="0"/>
              </a:rPr>
              <a:t> suggesting </a:t>
            </a:r>
            <a:r>
              <a:rPr lang="en-US" altLang="zh-TW" dirty="0">
                <a:latin typeface="Candara" panose="020E0502030303020204" pitchFamily="34" charset="0"/>
              </a:rPr>
              <a:t>that the </a:t>
            </a:r>
            <a:r>
              <a:rPr lang="en-US" altLang="zh-TW" b="1" dirty="0">
                <a:solidFill>
                  <a:schemeClr val="accent2"/>
                </a:solidFill>
                <a:latin typeface="Candara" panose="020E0502030303020204" pitchFamily="34" charset="0"/>
              </a:rPr>
              <a:t>cooling pulses</a:t>
            </a:r>
            <a:r>
              <a:rPr lang="en-US" altLang="zh-TW" dirty="0">
                <a:latin typeface="Candara" panose="020E0502030303020204" pitchFamily="34" charset="0"/>
              </a:rPr>
              <a:t> at upper levels are </a:t>
            </a:r>
            <a:r>
              <a:rPr lang="en-US" altLang="zh-TW" b="1" dirty="0" smtClean="0">
                <a:solidFill>
                  <a:schemeClr val="accent2"/>
                </a:solidFill>
                <a:latin typeface="Candara" panose="020E0502030303020204" pitchFamily="34" charset="0"/>
              </a:rPr>
              <a:t>coupled with</a:t>
            </a:r>
            <a:r>
              <a:rPr lang="en-US" altLang="zh-TW" dirty="0">
                <a:latin typeface="Candara" panose="020E0502030303020204" pitchFamily="34" charset="0"/>
              </a:rPr>
              <a:t>, and likely maintained by, </a:t>
            </a:r>
            <a:r>
              <a:rPr lang="en-US" altLang="zh-TW" b="1" dirty="0" err="1">
                <a:solidFill>
                  <a:schemeClr val="accent2"/>
                </a:solidFill>
                <a:latin typeface="Candara" panose="020E0502030303020204" pitchFamily="34" charset="0"/>
              </a:rPr>
              <a:t>rainband</a:t>
            </a:r>
            <a:r>
              <a:rPr lang="en-US" altLang="zh-TW" b="1" dirty="0">
                <a:solidFill>
                  <a:schemeClr val="accent2"/>
                </a:solidFill>
                <a:latin typeface="Candara" panose="020E0502030303020204" pitchFamily="34" charset="0"/>
              </a:rPr>
              <a:t> convection</a:t>
            </a:r>
            <a:r>
              <a:rPr lang="en-US" altLang="zh-TW" dirty="0">
                <a:latin typeface="Candara" panose="020E0502030303020204" pitchFamily="34" charset="0"/>
              </a:rPr>
              <a:t> and are </a:t>
            </a:r>
            <a:r>
              <a:rPr lang="en-US" altLang="zh-TW" b="1" dirty="0" smtClean="0">
                <a:solidFill>
                  <a:schemeClr val="accent6"/>
                </a:solidFill>
                <a:latin typeface="Candara" panose="020E0502030303020204" pitchFamily="34" charset="0"/>
              </a:rPr>
              <a:t>not driven </a:t>
            </a:r>
            <a:r>
              <a:rPr lang="en-US" altLang="zh-TW" b="1" dirty="0">
                <a:solidFill>
                  <a:schemeClr val="accent6"/>
                </a:solidFill>
                <a:latin typeface="Candara" panose="020E0502030303020204" pitchFamily="34" charset="0"/>
              </a:rPr>
              <a:t>solely by inner-core convective processes</a:t>
            </a:r>
            <a:r>
              <a:rPr lang="en-US" altLang="zh-TW" dirty="0">
                <a:latin typeface="Candara" panose="020E0502030303020204" pitchFamily="34" charset="0"/>
              </a:rPr>
              <a:t> of </a:t>
            </a:r>
            <a:r>
              <a:rPr lang="en-US" altLang="zh-TW" dirty="0" smtClean="0">
                <a:latin typeface="Candara" panose="020E0502030303020204" pitchFamily="34" charset="0"/>
              </a:rPr>
              <a:t>Typhoon Kong-</a:t>
            </a:r>
            <a:r>
              <a:rPr lang="en-US" altLang="zh-TW" dirty="0" err="1" smtClean="0">
                <a:latin typeface="Candara" panose="020E0502030303020204" pitchFamily="34" charset="0"/>
              </a:rPr>
              <a:t>rey</a:t>
            </a:r>
            <a:r>
              <a:rPr lang="en-US" altLang="zh-TW" dirty="0" smtClean="0">
                <a:latin typeface="Candara" panose="020E0502030303020204" pitchFamily="34" charset="0"/>
              </a:rPr>
              <a:t>.</a:t>
            </a:r>
            <a:endParaRPr lang="zh-TW" altLang="en-US" dirty="0">
              <a:latin typeface="Candara" panose="020E0502030303020204" pitchFamily="34" charset="0"/>
            </a:endParaRPr>
          </a:p>
        </p:txBody>
      </p:sp>
    </p:spTree>
    <p:extLst>
      <p:ext uri="{BB962C8B-B14F-4D97-AF65-F5344CB8AC3E}">
        <p14:creationId xmlns:p14="http://schemas.microsoft.com/office/powerpoint/2010/main" val="2949280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36000" y="1437888"/>
            <a:ext cx="11520000" cy="830997"/>
          </a:xfrm>
          <a:prstGeom prst="rect">
            <a:avLst/>
          </a:prstGeom>
          <a:noFill/>
        </p:spPr>
        <p:txBody>
          <a:bodyPr wrap="square" rtlCol="0">
            <a:spAutoFit/>
          </a:bodyPr>
          <a:lstStyle/>
          <a:p>
            <a:r>
              <a:rPr lang="en-US" altLang="zh-TW" sz="1600" dirty="0" smtClean="0">
                <a:latin typeface="Candara" panose="020E0502030303020204" pitchFamily="34" charset="0"/>
              </a:rPr>
              <a:t>The </a:t>
            </a:r>
            <a:r>
              <a:rPr lang="en-US" altLang="zh-TW" sz="1600" b="1" dirty="0" smtClean="0">
                <a:solidFill>
                  <a:schemeClr val="accent2"/>
                </a:solidFill>
                <a:latin typeface="Candara" panose="020E0502030303020204" pitchFamily="34" charset="0"/>
              </a:rPr>
              <a:t>solar </a:t>
            </a:r>
            <a:r>
              <a:rPr lang="en-US" altLang="zh-TW" sz="1600" b="1" dirty="0">
                <a:solidFill>
                  <a:schemeClr val="accent2"/>
                </a:solidFill>
                <a:latin typeface="Candara" panose="020E0502030303020204" pitchFamily="34" charset="0"/>
              </a:rPr>
              <a:t>heating at upper levels</a:t>
            </a:r>
            <a:r>
              <a:rPr lang="en-US" altLang="zh-TW" sz="1600" dirty="0">
                <a:latin typeface="Candara" panose="020E0502030303020204" pitchFamily="34" charset="0"/>
              </a:rPr>
              <a:t> is important for </a:t>
            </a:r>
            <a:r>
              <a:rPr lang="en-US" altLang="zh-TW" sz="1600" b="1" dirty="0">
                <a:solidFill>
                  <a:schemeClr val="accent2"/>
                </a:solidFill>
                <a:latin typeface="Candara" panose="020E0502030303020204" pitchFamily="34" charset="0"/>
              </a:rPr>
              <a:t>stabilizing</a:t>
            </a:r>
            <a:r>
              <a:rPr lang="en-US" altLang="zh-TW" sz="1600" b="1" dirty="0">
                <a:latin typeface="Candara" panose="020E0502030303020204" pitchFamily="34" charset="0"/>
              </a:rPr>
              <a:t> </a:t>
            </a:r>
            <a:r>
              <a:rPr lang="en-US" altLang="zh-TW" sz="1600" b="1" dirty="0" smtClean="0">
                <a:latin typeface="Candara" panose="020E0502030303020204" pitchFamily="34" charset="0"/>
              </a:rPr>
              <a:t>the moat </a:t>
            </a:r>
            <a:r>
              <a:rPr lang="en-US" altLang="zh-TW" sz="1600" b="1" dirty="0">
                <a:latin typeface="Candara" panose="020E0502030303020204" pitchFamily="34" charset="0"/>
              </a:rPr>
              <a:t>region</a:t>
            </a:r>
            <a:r>
              <a:rPr lang="en-US" altLang="zh-TW" sz="1600" dirty="0">
                <a:latin typeface="Candara" panose="020E0502030303020204" pitchFamily="34" charset="0"/>
              </a:rPr>
              <a:t> of Hurricane Edouard (2014) simulations, </a:t>
            </a:r>
            <a:r>
              <a:rPr lang="en-US" altLang="zh-TW" sz="1600" dirty="0" smtClean="0">
                <a:latin typeface="Candara" panose="020E0502030303020204" pitchFamily="34" charset="0"/>
              </a:rPr>
              <a:t>which causes </a:t>
            </a:r>
            <a:r>
              <a:rPr lang="en-US" altLang="zh-TW" sz="1600" b="1" dirty="0" smtClean="0">
                <a:solidFill>
                  <a:schemeClr val="accent2"/>
                </a:solidFill>
                <a:latin typeface="Candara" panose="020E0502030303020204" pitchFamily="34" charset="0"/>
              </a:rPr>
              <a:t>convection outside </a:t>
            </a:r>
            <a:r>
              <a:rPr lang="en-US" altLang="zh-TW" sz="1600" b="1" dirty="0">
                <a:solidFill>
                  <a:schemeClr val="accent2"/>
                </a:solidFill>
                <a:latin typeface="Candara" panose="020E0502030303020204" pitchFamily="34" charset="0"/>
              </a:rPr>
              <a:t>of the eyewall to develop at </a:t>
            </a:r>
            <a:r>
              <a:rPr lang="en-US" altLang="zh-TW" sz="1600" b="1" dirty="0" smtClean="0">
                <a:solidFill>
                  <a:schemeClr val="accent2"/>
                </a:solidFill>
                <a:latin typeface="Candara" panose="020E0502030303020204" pitchFamily="34" charset="0"/>
              </a:rPr>
              <a:t>larger radii</a:t>
            </a:r>
            <a:r>
              <a:rPr lang="en-US" altLang="zh-TW" sz="1600" dirty="0">
                <a:latin typeface="Candara" panose="020E0502030303020204" pitchFamily="34" charset="0"/>
              </a:rPr>
              <a:t>. </a:t>
            </a:r>
            <a:endParaRPr lang="en-US" altLang="zh-TW" sz="1600" dirty="0" smtClean="0">
              <a:latin typeface="Candara" panose="020E0502030303020204" pitchFamily="34" charset="0"/>
            </a:endParaRPr>
          </a:p>
          <a:p>
            <a:pPr algn="r"/>
            <a:r>
              <a:rPr lang="en-US" altLang="zh-TW" sz="1400" dirty="0" smtClean="0">
                <a:solidFill>
                  <a:schemeClr val="tx1">
                    <a:lumMod val="50000"/>
                    <a:lumOff val="50000"/>
                  </a:schemeClr>
                </a:solidFill>
                <a:latin typeface="Candara" panose="020E0502030303020204" pitchFamily="34" charset="0"/>
              </a:rPr>
              <a:t>Tang et al. (2017)</a:t>
            </a:r>
            <a:endParaRPr lang="en-US" altLang="zh-TW" sz="1400" dirty="0" smtClean="0">
              <a:latin typeface="Candara" panose="020E0502030303020204" pitchFamily="34" charset="0"/>
            </a:endParaRPr>
          </a:p>
        </p:txBody>
      </p:sp>
      <p:sp>
        <p:nvSpPr>
          <p:cNvPr id="5" name="文字方塊 4"/>
          <p:cNvSpPr txBox="1"/>
          <p:nvPr/>
        </p:nvSpPr>
        <p:spPr>
          <a:xfrm>
            <a:off x="336000" y="2437441"/>
            <a:ext cx="11520000" cy="830997"/>
          </a:xfrm>
          <a:prstGeom prst="rect">
            <a:avLst/>
          </a:prstGeom>
          <a:noFill/>
        </p:spPr>
        <p:txBody>
          <a:bodyPr wrap="square" rtlCol="0">
            <a:spAutoFit/>
          </a:bodyPr>
          <a:lstStyle/>
          <a:p>
            <a:r>
              <a:rPr lang="en-US" altLang="zh-TW" sz="1600" dirty="0" smtClean="0">
                <a:latin typeface="Candara" panose="020E0502030303020204" pitchFamily="34" charset="0"/>
              </a:rPr>
              <a:t>The </a:t>
            </a:r>
            <a:r>
              <a:rPr lang="en-US" altLang="zh-TW" sz="1600" b="1" dirty="0" smtClean="0">
                <a:solidFill>
                  <a:schemeClr val="accent2"/>
                </a:solidFill>
                <a:latin typeface="Candara" panose="020E0502030303020204" pitchFamily="34" charset="0"/>
              </a:rPr>
              <a:t>shortwave </a:t>
            </a:r>
            <a:r>
              <a:rPr lang="en-US" altLang="zh-TW" sz="1600" b="1" dirty="0">
                <a:solidFill>
                  <a:schemeClr val="accent2"/>
                </a:solidFill>
                <a:latin typeface="Candara" panose="020E0502030303020204" pitchFamily="34" charset="0"/>
              </a:rPr>
              <a:t>heating in the upper levels</a:t>
            </a:r>
            <a:r>
              <a:rPr lang="en-US" altLang="zh-TW" sz="1600" b="1" dirty="0">
                <a:latin typeface="Candara" panose="020E0502030303020204" pitchFamily="34" charset="0"/>
              </a:rPr>
              <a:t> of </a:t>
            </a:r>
            <a:r>
              <a:rPr lang="en-US" altLang="zh-TW" sz="1600" b="1" dirty="0" err="1">
                <a:latin typeface="Candara" panose="020E0502030303020204" pitchFamily="34" charset="0"/>
              </a:rPr>
              <a:t>rainband</a:t>
            </a:r>
            <a:r>
              <a:rPr lang="en-US" altLang="zh-TW" sz="1600" b="1" dirty="0">
                <a:latin typeface="Candara" panose="020E0502030303020204" pitchFamily="34" charset="0"/>
              </a:rPr>
              <a:t> </a:t>
            </a:r>
            <a:r>
              <a:rPr lang="en-US" altLang="zh-TW" sz="1600" b="1" dirty="0" smtClean="0">
                <a:latin typeface="Candara" panose="020E0502030303020204" pitchFamily="34" charset="0"/>
              </a:rPr>
              <a:t>convection</a:t>
            </a:r>
            <a:r>
              <a:rPr lang="en-US" altLang="zh-TW" sz="1600" dirty="0" smtClean="0">
                <a:latin typeface="Candara" panose="020E0502030303020204" pitchFamily="34" charset="0"/>
              </a:rPr>
              <a:t> is </a:t>
            </a:r>
            <a:r>
              <a:rPr lang="en-US" altLang="zh-TW" sz="1600" dirty="0">
                <a:latin typeface="Candara" panose="020E0502030303020204" pitchFamily="34" charset="0"/>
              </a:rPr>
              <a:t>responsible for </a:t>
            </a:r>
            <a:r>
              <a:rPr lang="en-US" altLang="zh-TW" sz="1600" b="1" dirty="0">
                <a:solidFill>
                  <a:schemeClr val="accent2"/>
                </a:solidFill>
                <a:latin typeface="Candara" panose="020E0502030303020204" pitchFamily="34" charset="0"/>
              </a:rPr>
              <a:t>weakening the </a:t>
            </a:r>
            <a:r>
              <a:rPr lang="en-US" altLang="zh-TW" sz="1600" b="1" dirty="0" err="1">
                <a:solidFill>
                  <a:schemeClr val="accent2"/>
                </a:solidFill>
                <a:latin typeface="Candara" panose="020E0502030303020204" pitchFamily="34" charset="0"/>
              </a:rPr>
              <a:t>diabatic</a:t>
            </a:r>
            <a:r>
              <a:rPr lang="en-US" altLang="zh-TW" sz="1600" b="1" dirty="0">
                <a:solidFill>
                  <a:schemeClr val="accent2"/>
                </a:solidFill>
                <a:latin typeface="Candara" panose="020E0502030303020204" pitchFamily="34" charset="0"/>
              </a:rPr>
              <a:t> heating profiles </a:t>
            </a:r>
            <a:r>
              <a:rPr lang="en-US" altLang="zh-TW" sz="1600" b="1" dirty="0" smtClean="0">
                <a:solidFill>
                  <a:schemeClr val="accent2"/>
                </a:solidFill>
                <a:latin typeface="Candara" panose="020E0502030303020204" pitchFamily="34" charset="0"/>
              </a:rPr>
              <a:t>of convective </a:t>
            </a:r>
            <a:r>
              <a:rPr lang="en-US" altLang="zh-TW" sz="1600" b="1" dirty="0">
                <a:solidFill>
                  <a:schemeClr val="accent2"/>
                </a:solidFill>
                <a:latin typeface="Candara" panose="020E0502030303020204" pitchFamily="34" charset="0"/>
              </a:rPr>
              <a:t>clouds</a:t>
            </a:r>
            <a:r>
              <a:rPr lang="en-US" altLang="zh-TW" sz="1600" dirty="0">
                <a:latin typeface="Candara" panose="020E0502030303020204" pitchFamily="34" charset="0"/>
              </a:rPr>
              <a:t> during the day and can </a:t>
            </a:r>
            <a:r>
              <a:rPr lang="en-US" altLang="zh-TW" sz="1600" b="1" dirty="0">
                <a:solidFill>
                  <a:schemeClr val="accent2"/>
                </a:solidFill>
                <a:latin typeface="Candara" panose="020E0502030303020204" pitchFamily="34" charset="0"/>
              </a:rPr>
              <a:t>modify the timing </a:t>
            </a:r>
            <a:r>
              <a:rPr lang="en-US" altLang="zh-TW" sz="1600" b="1" dirty="0" smtClean="0">
                <a:solidFill>
                  <a:schemeClr val="accent2"/>
                </a:solidFill>
                <a:latin typeface="Candara" panose="020E0502030303020204" pitchFamily="34" charset="0"/>
              </a:rPr>
              <a:t>of secondary </a:t>
            </a:r>
            <a:r>
              <a:rPr lang="en-US" altLang="zh-TW" sz="1600" b="1" dirty="0">
                <a:solidFill>
                  <a:schemeClr val="accent2"/>
                </a:solidFill>
                <a:latin typeface="Candara" panose="020E0502030303020204" pitchFamily="34" charset="0"/>
              </a:rPr>
              <a:t>eyewall formation</a:t>
            </a:r>
            <a:r>
              <a:rPr lang="en-US" altLang="zh-TW" sz="1600" dirty="0">
                <a:latin typeface="Candara" panose="020E0502030303020204" pitchFamily="34" charset="0"/>
              </a:rPr>
              <a:t>.</a:t>
            </a:r>
            <a:r>
              <a:rPr lang="en-US" altLang="zh-TW" sz="1600" dirty="0" smtClean="0">
                <a:latin typeface="Candara" panose="020E0502030303020204" pitchFamily="34" charset="0"/>
              </a:rPr>
              <a:t> </a:t>
            </a:r>
          </a:p>
          <a:p>
            <a:pPr algn="r"/>
            <a:r>
              <a:rPr lang="en-US" altLang="zh-TW" sz="1400" dirty="0" err="1" smtClean="0">
                <a:solidFill>
                  <a:schemeClr val="tx1">
                    <a:lumMod val="50000"/>
                    <a:lumOff val="50000"/>
                  </a:schemeClr>
                </a:solidFill>
                <a:latin typeface="Candara" panose="020E0502030303020204" pitchFamily="34" charset="0"/>
              </a:rPr>
              <a:t>Trabing</a:t>
            </a:r>
            <a:r>
              <a:rPr lang="en-US" altLang="zh-TW" sz="1400" dirty="0" smtClean="0">
                <a:solidFill>
                  <a:schemeClr val="tx1">
                    <a:lumMod val="50000"/>
                    <a:lumOff val="50000"/>
                  </a:schemeClr>
                </a:solidFill>
                <a:latin typeface="Candara" panose="020E0502030303020204" pitchFamily="34" charset="0"/>
              </a:rPr>
              <a:t> and Bell (2021)</a:t>
            </a:r>
            <a:endParaRPr lang="zh-TW" altLang="en-US" sz="1400" dirty="0">
              <a:latin typeface="Candara" panose="020E0502030303020204" pitchFamily="34" charset="0"/>
            </a:endParaRPr>
          </a:p>
        </p:txBody>
      </p:sp>
      <p:sp>
        <p:nvSpPr>
          <p:cNvPr id="6" name="文字方塊 5"/>
          <p:cNvSpPr txBox="1"/>
          <p:nvPr/>
        </p:nvSpPr>
        <p:spPr>
          <a:xfrm>
            <a:off x="180000" y="900000"/>
            <a:ext cx="2252540" cy="369332"/>
          </a:xfrm>
          <a:prstGeom prst="rect">
            <a:avLst/>
          </a:prstGeom>
          <a:gradFill>
            <a:gsLst>
              <a:gs pos="0">
                <a:srgbClr val="8693AB"/>
              </a:gs>
              <a:gs pos="100000">
                <a:srgbClr val="BDD4E7"/>
              </a:gs>
            </a:gsLst>
            <a:lin ang="2700000" scaled="1"/>
          </a:gradFill>
          <a:effectLst>
            <a:softEdge rad="127000"/>
          </a:effectLst>
        </p:spPr>
        <p:txBody>
          <a:bodyPr wrap="none" rtlCol="0">
            <a:spAutoFit/>
          </a:bodyPr>
          <a:lstStyle/>
          <a:p>
            <a:r>
              <a:rPr lang="en-US" altLang="zh-TW" b="1" i="1" dirty="0" smtClean="0">
                <a:latin typeface="Candara" panose="020E0502030303020204" pitchFamily="34" charset="0"/>
              </a:rPr>
              <a:t>Shortwave Radiation</a:t>
            </a:r>
            <a:endParaRPr lang="zh-TW" altLang="en-US" b="1" i="1" dirty="0">
              <a:latin typeface="Candara" panose="020E0502030303020204" pitchFamily="34" charset="0"/>
            </a:endParaRPr>
          </a:p>
        </p:txBody>
      </p:sp>
      <p:sp>
        <p:nvSpPr>
          <p:cNvPr id="7" name="文字方塊 6"/>
          <p:cNvSpPr txBox="1"/>
          <p:nvPr/>
        </p:nvSpPr>
        <p:spPr>
          <a:xfrm>
            <a:off x="180000" y="3436994"/>
            <a:ext cx="1556836" cy="369332"/>
          </a:xfrm>
          <a:prstGeom prst="rect">
            <a:avLst/>
          </a:prstGeom>
          <a:gradFill>
            <a:gsLst>
              <a:gs pos="0">
                <a:srgbClr val="8693AB"/>
              </a:gs>
              <a:gs pos="100000">
                <a:srgbClr val="BDD4E7"/>
              </a:gs>
            </a:gsLst>
            <a:lin ang="2700000" scaled="1"/>
          </a:gradFill>
          <a:effectLst>
            <a:softEdge rad="127000"/>
          </a:effectLst>
        </p:spPr>
        <p:txBody>
          <a:bodyPr wrap="none" rtlCol="0">
            <a:spAutoFit/>
          </a:bodyPr>
          <a:lstStyle/>
          <a:p>
            <a:r>
              <a:rPr lang="en-US" altLang="zh-TW" b="1" i="1" dirty="0" smtClean="0">
                <a:latin typeface="Candara" panose="020E0502030303020204" pitchFamily="34" charset="0"/>
              </a:rPr>
              <a:t>Cirrus Canopy</a:t>
            </a:r>
            <a:endParaRPr lang="zh-TW" altLang="en-US" b="1" i="1" dirty="0">
              <a:latin typeface="Candara" panose="020E0502030303020204" pitchFamily="34" charset="0"/>
            </a:endParaRPr>
          </a:p>
        </p:txBody>
      </p:sp>
      <p:sp>
        <p:nvSpPr>
          <p:cNvPr id="8" name="文字方塊 7"/>
          <p:cNvSpPr txBox="1"/>
          <p:nvPr/>
        </p:nvSpPr>
        <p:spPr>
          <a:xfrm>
            <a:off x="180000" y="-1154761"/>
            <a:ext cx="11520000" cy="830997"/>
          </a:xfrm>
          <a:prstGeom prst="rect">
            <a:avLst/>
          </a:prstGeom>
          <a:noFill/>
        </p:spPr>
        <p:txBody>
          <a:bodyPr wrap="square" rtlCol="0">
            <a:spAutoFit/>
          </a:bodyPr>
          <a:lstStyle/>
          <a:p>
            <a:r>
              <a:rPr lang="en-US" altLang="zh-TW" sz="1600" dirty="0">
                <a:latin typeface="Candara" panose="020E0502030303020204" pitchFamily="34" charset="0"/>
              </a:rPr>
              <a:t>The </a:t>
            </a:r>
            <a:r>
              <a:rPr lang="en-US" altLang="zh-TW" sz="1600" b="1" dirty="0">
                <a:solidFill>
                  <a:schemeClr val="accent2"/>
                </a:solidFill>
                <a:latin typeface="Candara" panose="020E0502030303020204" pitchFamily="34" charset="0"/>
              </a:rPr>
              <a:t>convection </a:t>
            </a:r>
            <a:r>
              <a:rPr lang="en-US" altLang="zh-TW" sz="1600" dirty="0">
                <a:latin typeface="Candara" panose="020E0502030303020204" pitchFamily="34" charset="0"/>
              </a:rPr>
              <a:t>in the </a:t>
            </a:r>
            <a:r>
              <a:rPr lang="en-US" altLang="zh-TW" sz="1600" dirty="0" smtClean="0">
                <a:latin typeface="Candara" panose="020E0502030303020204" pitchFamily="34" charset="0"/>
              </a:rPr>
              <a:t>inner core </a:t>
            </a:r>
            <a:r>
              <a:rPr lang="en-US" altLang="zh-TW" sz="1600" dirty="0">
                <a:latin typeface="Candara" panose="020E0502030303020204" pitchFamily="34" charset="0"/>
              </a:rPr>
              <a:t>of TCs has consistently been shown to be </a:t>
            </a:r>
            <a:r>
              <a:rPr lang="en-US" altLang="zh-TW" sz="1600" b="1" dirty="0">
                <a:solidFill>
                  <a:schemeClr val="accent2"/>
                </a:solidFill>
                <a:latin typeface="Candara" panose="020E0502030303020204" pitchFamily="34" charset="0"/>
              </a:rPr>
              <a:t>stronger in </a:t>
            </a:r>
            <a:r>
              <a:rPr lang="en-US" altLang="zh-TW" sz="1600" b="1" dirty="0" smtClean="0">
                <a:solidFill>
                  <a:schemeClr val="accent2"/>
                </a:solidFill>
                <a:latin typeface="Candara" panose="020E0502030303020204" pitchFamily="34" charset="0"/>
              </a:rPr>
              <a:t>the overnight </a:t>
            </a:r>
            <a:r>
              <a:rPr lang="en-US" altLang="zh-TW" sz="1600" b="1" dirty="0">
                <a:solidFill>
                  <a:schemeClr val="accent2"/>
                </a:solidFill>
                <a:latin typeface="Candara" panose="020E0502030303020204" pitchFamily="34" charset="0"/>
              </a:rPr>
              <a:t>hours</a:t>
            </a:r>
            <a:r>
              <a:rPr lang="en-US" altLang="zh-TW" sz="1600" dirty="0">
                <a:latin typeface="Candara" panose="020E0502030303020204" pitchFamily="34" charset="0"/>
              </a:rPr>
              <a:t> preceding the peak in </a:t>
            </a:r>
            <a:r>
              <a:rPr lang="en-US" altLang="zh-TW" sz="1600" dirty="0" smtClean="0">
                <a:latin typeface="Candara" panose="020E0502030303020204" pitchFamily="34" charset="0"/>
              </a:rPr>
              <a:t>rainfall. </a:t>
            </a:r>
          </a:p>
          <a:p>
            <a:pPr algn="r"/>
            <a:r>
              <a:rPr lang="en-US" altLang="zh-TW" sz="1400" dirty="0" err="1" smtClean="0">
                <a:solidFill>
                  <a:schemeClr val="tx1">
                    <a:lumMod val="50000"/>
                    <a:lumOff val="50000"/>
                  </a:schemeClr>
                </a:solidFill>
                <a:latin typeface="Candara" panose="020E0502030303020204" pitchFamily="34" charset="0"/>
              </a:rPr>
              <a:t>Leppert</a:t>
            </a:r>
            <a:r>
              <a:rPr lang="en-US" altLang="zh-TW" sz="1400" dirty="0" smtClean="0">
                <a:solidFill>
                  <a:schemeClr val="tx1">
                    <a:lumMod val="50000"/>
                    <a:lumOff val="50000"/>
                  </a:schemeClr>
                </a:solidFill>
                <a:latin typeface="Candara" panose="020E0502030303020204" pitchFamily="34" charset="0"/>
              </a:rPr>
              <a:t> and Cecil (2016); </a:t>
            </a:r>
            <a:r>
              <a:rPr lang="en-US" altLang="zh-TW" sz="1400" dirty="0">
                <a:solidFill>
                  <a:schemeClr val="tx1">
                    <a:lumMod val="50000"/>
                    <a:lumOff val="50000"/>
                  </a:schemeClr>
                </a:solidFill>
                <a:latin typeface="Candara" panose="020E0502030303020204" pitchFamily="34" charset="0"/>
              </a:rPr>
              <a:t>Navarro and Hakim </a:t>
            </a:r>
            <a:r>
              <a:rPr lang="en-US" altLang="zh-TW" sz="1400" dirty="0" smtClean="0">
                <a:solidFill>
                  <a:schemeClr val="tx1">
                    <a:lumMod val="50000"/>
                    <a:lumOff val="50000"/>
                  </a:schemeClr>
                </a:solidFill>
                <a:latin typeface="Candara" panose="020E0502030303020204" pitchFamily="34" charset="0"/>
              </a:rPr>
              <a:t>(2016)</a:t>
            </a:r>
            <a:endParaRPr lang="zh-TW" altLang="en-US" sz="1400" dirty="0">
              <a:latin typeface="Candara" panose="020E0502030303020204" pitchFamily="34" charset="0"/>
            </a:endParaRPr>
          </a:p>
        </p:txBody>
      </p:sp>
      <p:sp>
        <p:nvSpPr>
          <p:cNvPr id="9" name="文字方塊 8"/>
          <p:cNvSpPr txBox="1"/>
          <p:nvPr/>
        </p:nvSpPr>
        <p:spPr>
          <a:xfrm>
            <a:off x="336000" y="3974882"/>
            <a:ext cx="11520000" cy="830997"/>
          </a:xfrm>
          <a:prstGeom prst="rect">
            <a:avLst/>
          </a:prstGeom>
          <a:noFill/>
        </p:spPr>
        <p:txBody>
          <a:bodyPr wrap="square" rtlCol="0">
            <a:spAutoFit/>
          </a:bodyPr>
          <a:lstStyle/>
          <a:p>
            <a:r>
              <a:rPr lang="en-US" altLang="zh-TW" sz="1600" dirty="0" smtClean="0">
                <a:latin typeface="Candara" panose="020E0502030303020204" pitchFamily="34" charset="0"/>
              </a:rPr>
              <a:t>The </a:t>
            </a:r>
            <a:r>
              <a:rPr lang="en-US" altLang="zh-TW" sz="1600" dirty="0">
                <a:latin typeface="Candara" panose="020E0502030303020204" pitchFamily="34" charset="0"/>
              </a:rPr>
              <a:t>cirrus canopy is formed when </a:t>
            </a:r>
            <a:r>
              <a:rPr lang="en-US" altLang="zh-TW" sz="1600" b="1" dirty="0">
                <a:solidFill>
                  <a:schemeClr val="accent2"/>
                </a:solidFill>
                <a:latin typeface="Candara" panose="020E0502030303020204" pitchFamily="34" charset="0"/>
              </a:rPr>
              <a:t>deep inner-core convection penetrates the stable outflow layer and spreads radially</a:t>
            </a:r>
            <a:r>
              <a:rPr lang="en-US" altLang="zh-TW" sz="1600" dirty="0" smtClean="0">
                <a:latin typeface="Candara" panose="020E0502030303020204" pitchFamily="34" charset="0"/>
              </a:rPr>
              <a:t>, meaning </a:t>
            </a:r>
            <a:r>
              <a:rPr lang="en-US" altLang="zh-TW" sz="1600" dirty="0">
                <a:latin typeface="Candara" panose="020E0502030303020204" pitchFamily="34" charset="0"/>
              </a:rPr>
              <a:t>that the cirrus canopy formation and </a:t>
            </a:r>
            <a:r>
              <a:rPr lang="en-US" altLang="zh-TW" sz="1600" dirty="0" smtClean="0">
                <a:latin typeface="Candara" panose="020E0502030303020204" pitchFamily="34" charset="0"/>
              </a:rPr>
              <a:t>fluctuations in thickness/altitude </a:t>
            </a:r>
            <a:r>
              <a:rPr lang="en-US" altLang="zh-TW" sz="1600" dirty="0">
                <a:latin typeface="Candara" panose="020E0502030303020204" pitchFamily="34" charset="0"/>
              </a:rPr>
              <a:t>should therefore </a:t>
            </a:r>
            <a:r>
              <a:rPr lang="en-US" altLang="zh-TW" sz="1600" b="1" dirty="0">
                <a:solidFill>
                  <a:schemeClr val="accent2"/>
                </a:solidFill>
                <a:latin typeface="Candara" panose="020E0502030303020204" pitchFamily="34" charset="0"/>
              </a:rPr>
              <a:t>lag the diurnal cycle </a:t>
            </a:r>
            <a:r>
              <a:rPr lang="en-US" altLang="zh-TW" sz="1600" b="1" dirty="0" smtClean="0">
                <a:solidFill>
                  <a:schemeClr val="accent2"/>
                </a:solidFill>
                <a:latin typeface="Candara" panose="020E0502030303020204" pitchFamily="34" charset="0"/>
              </a:rPr>
              <a:t>of convection</a:t>
            </a:r>
            <a:r>
              <a:rPr lang="en-US" altLang="zh-TW" sz="1600" b="1" dirty="0" smtClean="0">
                <a:latin typeface="Candara" panose="020E0502030303020204" pitchFamily="34" charset="0"/>
              </a:rPr>
              <a:t>.</a:t>
            </a:r>
            <a:r>
              <a:rPr lang="en-US" altLang="zh-TW" sz="1600" dirty="0" smtClean="0">
                <a:latin typeface="Candara" panose="020E0502030303020204" pitchFamily="34" charset="0"/>
              </a:rPr>
              <a:t> </a:t>
            </a:r>
          </a:p>
          <a:p>
            <a:pPr algn="r"/>
            <a:r>
              <a:rPr lang="en-US" altLang="zh-TW" sz="1400" dirty="0" smtClean="0">
                <a:solidFill>
                  <a:schemeClr val="tx1">
                    <a:lumMod val="50000"/>
                    <a:lumOff val="50000"/>
                  </a:schemeClr>
                </a:solidFill>
                <a:latin typeface="Candara" panose="020E0502030303020204" pitchFamily="34" charset="0"/>
              </a:rPr>
              <a:t>Merritt </a:t>
            </a:r>
            <a:r>
              <a:rPr lang="en-US" altLang="zh-TW" sz="1400" dirty="0">
                <a:solidFill>
                  <a:schemeClr val="tx1">
                    <a:lumMod val="50000"/>
                    <a:lumOff val="50000"/>
                  </a:schemeClr>
                </a:solidFill>
                <a:latin typeface="Candara" panose="020E0502030303020204" pitchFamily="34" charset="0"/>
              </a:rPr>
              <a:t>and Wexler </a:t>
            </a:r>
            <a:r>
              <a:rPr lang="en-US" altLang="zh-TW" sz="1400" dirty="0" smtClean="0">
                <a:solidFill>
                  <a:schemeClr val="tx1">
                    <a:lumMod val="50000"/>
                    <a:lumOff val="50000"/>
                  </a:schemeClr>
                </a:solidFill>
                <a:latin typeface="Candara" panose="020E0502030303020204" pitchFamily="34" charset="0"/>
              </a:rPr>
              <a:t>(1967); </a:t>
            </a:r>
            <a:r>
              <a:rPr lang="en-US" altLang="zh-TW" sz="1400" dirty="0">
                <a:solidFill>
                  <a:schemeClr val="tx1">
                    <a:lumMod val="50000"/>
                    <a:lumOff val="50000"/>
                  </a:schemeClr>
                </a:solidFill>
                <a:latin typeface="Candara" panose="020E0502030303020204" pitchFamily="34" charset="0"/>
              </a:rPr>
              <a:t>Duran and </a:t>
            </a:r>
            <a:r>
              <a:rPr lang="en-US" altLang="zh-TW" sz="1400" dirty="0" smtClean="0">
                <a:solidFill>
                  <a:schemeClr val="tx1">
                    <a:lumMod val="50000"/>
                    <a:lumOff val="50000"/>
                  </a:schemeClr>
                </a:solidFill>
                <a:latin typeface="Candara" panose="020E0502030303020204" pitchFamily="34" charset="0"/>
              </a:rPr>
              <a:t>Molinari (2016); </a:t>
            </a:r>
            <a:r>
              <a:rPr lang="en-US" altLang="zh-TW" sz="1400" dirty="0" err="1">
                <a:solidFill>
                  <a:schemeClr val="tx1">
                    <a:lumMod val="50000"/>
                    <a:lumOff val="50000"/>
                  </a:schemeClr>
                </a:solidFill>
                <a:latin typeface="Candara" panose="020E0502030303020204" pitchFamily="34" charset="0"/>
              </a:rPr>
              <a:t>Houze</a:t>
            </a:r>
            <a:r>
              <a:rPr lang="en-US" altLang="zh-TW" sz="1400" dirty="0">
                <a:solidFill>
                  <a:schemeClr val="tx1">
                    <a:lumMod val="50000"/>
                    <a:lumOff val="50000"/>
                  </a:schemeClr>
                </a:solidFill>
                <a:latin typeface="Candara" panose="020E0502030303020204" pitchFamily="34" charset="0"/>
              </a:rPr>
              <a:t> </a:t>
            </a:r>
            <a:r>
              <a:rPr lang="en-US" altLang="zh-TW" sz="1400" dirty="0" smtClean="0">
                <a:solidFill>
                  <a:schemeClr val="tx1">
                    <a:lumMod val="50000"/>
                    <a:lumOff val="50000"/>
                  </a:schemeClr>
                </a:solidFill>
                <a:latin typeface="Candara" panose="020E0502030303020204" pitchFamily="34" charset="0"/>
              </a:rPr>
              <a:t>(2010)</a:t>
            </a:r>
            <a:endParaRPr lang="zh-TW" altLang="en-US" sz="1600" dirty="0">
              <a:latin typeface="Candara" panose="020E0502030303020204" pitchFamily="34" charset="0"/>
            </a:endParaRPr>
          </a:p>
        </p:txBody>
      </p:sp>
      <p:sp>
        <p:nvSpPr>
          <p:cNvPr id="10" name="文字方塊 9"/>
          <p:cNvSpPr txBox="1"/>
          <p:nvPr/>
        </p:nvSpPr>
        <p:spPr>
          <a:xfrm>
            <a:off x="336000" y="4974435"/>
            <a:ext cx="11520000" cy="830997"/>
          </a:xfrm>
          <a:prstGeom prst="rect">
            <a:avLst/>
          </a:prstGeom>
          <a:noFill/>
        </p:spPr>
        <p:txBody>
          <a:bodyPr wrap="square" rtlCol="0">
            <a:spAutoFit/>
          </a:bodyPr>
          <a:lstStyle/>
          <a:p>
            <a:r>
              <a:rPr lang="en-US" altLang="zh-TW" sz="1600" dirty="0" smtClean="0">
                <a:latin typeface="Candara" panose="020E0502030303020204" pitchFamily="34" charset="0"/>
              </a:rPr>
              <a:t>The direct </a:t>
            </a:r>
            <a:r>
              <a:rPr lang="en-US" altLang="zh-TW" sz="1600" dirty="0">
                <a:latin typeface="Candara" panose="020E0502030303020204" pitchFamily="34" charset="0"/>
              </a:rPr>
              <a:t>radiative heating </a:t>
            </a:r>
            <a:r>
              <a:rPr lang="en-US" altLang="zh-TW" sz="1600" dirty="0" smtClean="0">
                <a:latin typeface="Candara" panose="020E0502030303020204" pitchFamily="34" charset="0"/>
              </a:rPr>
              <a:t>in the </a:t>
            </a:r>
            <a:r>
              <a:rPr lang="en-US" altLang="zh-TW" sz="1600" dirty="0">
                <a:latin typeface="Candara" panose="020E0502030303020204" pitchFamily="34" charset="0"/>
              </a:rPr>
              <a:t>cirrus canopy may be responsible for </a:t>
            </a:r>
            <a:r>
              <a:rPr lang="en-US" altLang="zh-TW" sz="1600" b="1" dirty="0">
                <a:solidFill>
                  <a:schemeClr val="accent2"/>
                </a:solidFill>
                <a:latin typeface="Candara" panose="020E0502030303020204" pitchFamily="34" charset="0"/>
              </a:rPr>
              <a:t>generating </a:t>
            </a:r>
            <a:r>
              <a:rPr lang="en-US" altLang="zh-TW" sz="1600" b="1" dirty="0" smtClean="0">
                <a:solidFill>
                  <a:schemeClr val="accent2"/>
                </a:solidFill>
                <a:latin typeface="Candara" panose="020E0502030303020204" pitchFamily="34" charset="0"/>
              </a:rPr>
              <a:t>gravity waves</a:t>
            </a:r>
            <a:r>
              <a:rPr lang="en-US" altLang="zh-TW" sz="1600" dirty="0" smtClean="0">
                <a:latin typeface="Candara" panose="020E0502030303020204" pitchFamily="34" charset="0"/>
              </a:rPr>
              <a:t> </a:t>
            </a:r>
            <a:r>
              <a:rPr lang="en-US" altLang="zh-TW" sz="1600" dirty="0">
                <a:latin typeface="Candara" panose="020E0502030303020204" pitchFamily="34" charset="0"/>
              </a:rPr>
              <a:t>that can propagate away from the tropical </a:t>
            </a:r>
            <a:r>
              <a:rPr lang="en-US" altLang="zh-TW" sz="1600" dirty="0" smtClean="0">
                <a:latin typeface="Candara" panose="020E0502030303020204" pitchFamily="34" charset="0"/>
              </a:rPr>
              <a:t>cyclone center </a:t>
            </a:r>
            <a:r>
              <a:rPr lang="en-US" altLang="zh-TW" sz="1600" dirty="0">
                <a:latin typeface="Candara" panose="020E0502030303020204" pitchFamily="34" charset="0"/>
              </a:rPr>
              <a:t>and throughout the depth of the troposphere. </a:t>
            </a:r>
            <a:endParaRPr lang="en-US" altLang="zh-TW" sz="1600" dirty="0" smtClean="0">
              <a:latin typeface="Candara" panose="020E0502030303020204" pitchFamily="34" charset="0"/>
            </a:endParaRPr>
          </a:p>
          <a:p>
            <a:pPr algn="r"/>
            <a:r>
              <a:rPr lang="en-US" altLang="zh-TW" sz="1400" dirty="0" smtClean="0">
                <a:solidFill>
                  <a:schemeClr val="tx1">
                    <a:lumMod val="50000"/>
                    <a:lumOff val="50000"/>
                  </a:schemeClr>
                </a:solidFill>
                <a:latin typeface="Candara" panose="020E0502030303020204" pitchFamily="34" charset="0"/>
              </a:rPr>
              <a:t>Evans and Nolan (2019)</a:t>
            </a:r>
            <a:endParaRPr lang="zh-TW" altLang="en-US" sz="1600" dirty="0">
              <a:latin typeface="Candara" panose="020E0502030303020204" pitchFamily="34" charset="0"/>
            </a:endParaRPr>
          </a:p>
        </p:txBody>
      </p:sp>
      <p:sp>
        <p:nvSpPr>
          <p:cNvPr id="11" name="文字方塊 10"/>
          <p:cNvSpPr txBox="1"/>
          <p:nvPr/>
        </p:nvSpPr>
        <p:spPr>
          <a:xfrm>
            <a:off x="336000" y="5973989"/>
            <a:ext cx="11520000" cy="830997"/>
          </a:xfrm>
          <a:prstGeom prst="rect">
            <a:avLst/>
          </a:prstGeom>
          <a:noFill/>
        </p:spPr>
        <p:txBody>
          <a:bodyPr wrap="square" rtlCol="0">
            <a:spAutoFit/>
          </a:bodyPr>
          <a:lstStyle/>
          <a:p>
            <a:r>
              <a:rPr lang="en-US" altLang="zh-TW" sz="1600" dirty="0">
                <a:latin typeface="Candara" panose="020E0502030303020204" pitchFamily="34" charset="0"/>
              </a:rPr>
              <a:t>The radiative heating/cooling anomalies in the cirrus canopy can </a:t>
            </a:r>
            <a:r>
              <a:rPr lang="en-US" altLang="zh-TW" sz="1600" dirty="0" smtClean="0">
                <a:latin typeface="Candara" panose="020E0502030303020204" pitchFamily="34" charset="0"/>
              </a:rPr>
              <a:t>also </a:t>
            </a:r>
            <a:r>
              <a:rPr lang="en-US" altLang="zh-TW" sz="1600" b="1" dirty="0" smtClean="0">
                <a:solidFill>
                  <a:schemeClr val="accent2"/>
                </a:solidFill>
                <a:latin typeface="Candara" panose="020E0502030303020204" pitchFamily="34" charset="0"/>
              </a:rPr>
              <a:t>change </a:t>
            </a:r>
            <a:r>
              <a:rPr lang="en-US" altLang="zh-TW" sz="1600" b="1" dirty="0">
                <a:solidFill>
                  <a:schemeClr val="accent2"/>
                </a:solidFill>
                <a:latin typeface="Candara" panose="020E0502030303020204" pitchFamily="34" charset="0"/>
              </a:rPr>
              <a:t>the upper-level stability</a:t>
            </a:r>
            <a:r>
              <a:rPr lang="en-US" altLang="zh-TW" sz="1600" dirty="0">
                <a:latin typeface="Candara" panose="020E0502030303020204" pitchFamily="34" charset="0"/>
              </a:rPr>
              <a:t> and </a:t>
            </a:r>
            <a:r>
              <a:rPr lang="en-US" altLang="zh-TW" sz="1600" b="1" dirty="0">
                <a:solidFill>
                  <a:schemeClr val="accent2"/>
                </a:solidFill>
                <a:latin typeface="Candara" panose="020E0502030303020204" pitchFamily="34" charset="0"/>
              </a:rPr>
              <a:t>induce anomalies on </a:t>
            </a:r>
            <a:r>
              <a:rPr lang="en-US" altLang="zh-TW" sz="1600" b="1" dirty="0" smtClean="0">
                <a:solidFill>
                  <a:schemeClr val="accent2"/>
                </a:solidFill>
                <a:latin typeface="Candara" panose="020E0502030303020204" pitchFamily="34" charset="0"/>
              </a:rPr>
              <a:t>the secondary </a:t>
            </a:r>
            <a:r>
              <a:rPr lang="en-US" altLang="zh-TW" sz="1600" b="1" dirty="0">
                <a:solidFill>
                  <a:schemeClr val="accent2"/>
                </a:solidFill>
                <a:latin typeface="Candara" panose="020E0502030303020204" pitchFamily="34" charset="0"/>
              </a:rPr>
              <a:t>circulation</a:t>
            </a:r>
            <a:r>
              <a:rPr lang="en-US" altLang="zh-TW" sz="1600" dirty="0">
                <a:latin typeface="Candara" panose="020E0502030303020204" pitchFamily="34" charset="0"/>
              </a:rPr>
              <a:t> of the TC which could feedback on </a:t>
            </a:r>
            <a:r>
              <a:rPr lang="en-US" altLang="zh-TW" sz="1600" dirty="0" smtClean="0">
                <a:latin typeface="Candara" panose="020E0502030303020204" pitchFamily="34" charset="0"/>
              </a:rPr>
              <a:t>the strength </a:t>
            </a:r>
            <a:r>
              <a:rPr lang="en-US" altLang="zh-TW" sz="1600" dirty="0">
                <a:latin typeface="Candara" panose="020E0502030303020204" pitchFamily="34" charset="0"/>
              </a:rPr>
              <a:t>of </a:t>
            </a:r>
            <a:r>
              <a:rPr lang="en-US" altLang="zh-TW" sz="1600" dirty="0" smtClean="0">
                <a:latin typeface="Candara" panose="020E0502030303020204" pitchFamily="34" charset="0"/>
              </a:rPr>
              <a:t>convection.</a:t>
            </a:r>
          </a:p>
          <a:p>
            <a:pPr algn="r"/>
            <a:r>
              <a:rPr lang="en-US" altLang="zh-TW" sz="1400" dirty="0" smtClean="0">
                <a:solidFill>
                  <a:schemeClr val="tx1">
                    <a:lumMod val="50000"/>
                    <a:lumOff val="50000"/>
                  </a:schemeClr>
                </a:solidFill>
                <a:latin typeface="Candara" panose="020E0502030303020204" pitchFamily="34" charset="0"/>
              </a:rPr>
              <a:t>Duran </a:t>
            </a:r>
            <a:r>
              <a:rPr lang="en-US" altLang="zh-TW" sz="1400" dirty="0">
                <a:solidFill>
                  <a:schemeClr val="tx1">
                    <a:lumMod val="50000"/>
                    <a:lumOff val="50000"/>
                  </a:schemeClr>
                </a:solidFill>
                <a:latin typeface="Candara" panose="020E0502030303020204" pitchFamily="34" charset="0"/>
              </a:rPr>
              <a:t>and Molinari </a:t>
            </a:r>
            <a:r>
              <a:rPr lang="en-US" altLang="zh-TW" sz="1400" dirty="0" smtClean="0">
                <a:solidFill>
                  <a:schemeClr val="tx1">
                    <a:lumMod val="50000"/>
                    <a:lumOff val="50000"/>
                  </a:schemeClr>
                </a:solidFill>
                <a:latin typeface="Candara" panose="020E0502030303020204" pitchFamily="34" charset="0"/>
              </a:rPr>
              <a:t>(2016); </a:t>
            </a:r>
            <a:r>
              <a:rPr lang="en-US" altLang="zh-TW" sz="1400" dirty="0">
                <a:solidFill>
                  <a:schemeClr val="tx1">
                    <a:lumMod val="50000"/>
                    <a:lumOff val="50000"/>
                  </a:schemeClr>
                </a:solidFill>
                <a:latin typeface="Candara" panose="020E0502030303020204" pitchFamily="34" charset="0"/>
              </a:rPr>
              <a:t>Navarro </a:t>
            </a:r>
            <a:r>
              <a:rPr lang="en-US" altLang="zh-TW" sz="1400" dirty="0" smtClean="0">
                <a:solidFill>
                  <a:schemeClr val="tx1">
                    <a:lumMod val="50000"/>
                    <a:lumOff val="50000"/>
                  </a:schemeClr>
                </a:solidFill>
                <a:latin typeface="Candara" panose="020E0502030303020204" pitchFamily="34" charset="0"/>
              </a:rPr>
              <a:t>and Hakim (2016); </a:t>
            </a:r>
            <a:r>
              <a:rPr lang="en-US" altLang="zh-TW" sz="1400" dirty="0">
                <a:solidFill>
                  <a:schemeClr val="tx1">
                    <a:lumMod val="50000"/>
                    <a:lumOff val="50000"/>
                  </a:schemeClr>
                </a:solidFill>
                <a:latin typeface="Candara" panose="020E0502030303020204" pitchFamily="34" charset="0"/>
              </a:rPr>
              <a:t>Navarro et al. </a:t>
            </a:r>
            <a:r>
              <a:rPr lang="en-US" altLang="zh-TW" sz="1400" dirty="0" smtClean="0">
                <a:solidFill>
                  <a:schemeClr val="tx1">
                    <a:lumMod val="50000"/>
                    <a:lumOff val="50000"/>
                  </a:schemeClr>
                </a:solidFill>
                <a:latin typeface="Candara" panose="020E0502030303020204" pitchFamily="34" charset="0"/>
              </a:rPr>
              <a:t>(2017)</a:t>
            </a:r>
            <a:endParaRPr lang="zh-TW" altLang="en-US" sz="1600" dirty="0">
              <a:latin typeface="Candara" panose="020E0502030303020204" pitchFamily="34" charset="0"/>
            </a:endParaRPr>
          </a:p>
        </p:txBody>
      </p:sp>
      <p:sp>
        <p:nvSpPr>
          <p:cNvPr id="12" name="文字方塊 11"/>
          <p:cNvSpPr txBox="1"/>
          <p:nvPr/>
        </p:nvSpPr>
        <p:spPr>
          <a:xfrm>
            <a:off x="180000" y="180000"/>
            <a:ext cx="2117887" cy="523220"/>
          </a:xfrm>
          <a:prstGeom prst="rect">
            <a:avLst/>
          </a:prstGeom>
          <a:noFill/>
        </p:spPr>
        <p:txBody>
          <a:bodyPr wrap="none" rtlCol="0">
            <a:spAutoFit/>
          </a:bodyPr>
          <a:lstStyle/>
          <a:p>
            <a:r>
              <a:rPr lang="en-US" altLang="zh-TW" sz="2800" b="1" dirty="0" smtClean="0">
                <a:latin typeface="Candara" panose="020E0502030303020204" pitchFamily="34" charset="0"/>
              </a:rPr>
              <a:t>Introduction</a:t>
            </a:r>
            <a:endParaRPr lang="zh-TW" altLang="en-US" sz="2800" b="1" dirty="0">
              <a:latin typeface="Candara" panose="020E0502030303020204" pitchFamily="34" charset="0"/>
            </a:endParaRPr>
          </a:p>
        </p:txBody>
      </p:sp>
    </p:spTree>
    <p:extLst>
      <p:ext uri="{BB962C8B-B14F-4D97-AF65-F5344CB8AC3E}">
        <p14:creationId xmlns:p14="http://schemas.microsoft.com/office/powerpoint/2010/main" val="698415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36000" y="1428646"/>
            <a:ext cx="11520000" cy="1077218"/>
          </a:xfrm>
          <a:prstGeom prst="rect">
            <a:avLst/>
          </a:prstGeom>
          <a:noFill/>
        </p:spPr>
        <p:txBody>
          <a:bodyPr wrap="square" rtlCol="0">
            <a:spAutoFit/>
          </a:bodyPr>
          <a:lstStyle/>
          <a:p>
            <a:r>
              <a:rPr lang="en-US" altLang="zh-TW" sz="1600" dirty="0">
                <a:latin typeface="Candara" panose="020E0502030303020204" pitchFamily="34" charset="0"/>
              </a:rPr>
              <a:t>The diurnal cycle of tropical cyclone </a:t>
            </a:r>
            <a:r>
              <a:rPr lang="en-US" altLang="zh-TW" sz="1600" dirty="0" err="1">
                <a:latin typeface="Candara" panose="020E0502030303020204" pitchFamily="34" charset="0"/>
              </a:rPr>
              <a:t>rainband</a:t>
            </a:r>
            <a:r>
              <a:rPr lang="en-US" altLang="zh-TW" sz="1600" dirty="0">
                <a:latin typeface="Candara" panose="020E0502030303020204" pitchFamily="34" charset="0"/>
              </a:rPr>
              <a:t> convection</a:t>
            </a:r>
            <a:r>
              <a:rPr lang="en-US" altLang="zh-TW" sz="1600" dirty="0" smtClean="0">
                <a:latin typeface="Candara" panose="020E0502030303020204" pitchFamily="34" charset="0"/>
              </a:rPr>
              <a:t>, and </a:t>
            </a:r>
            <a:r>
              <a:rPr lang="en-US" altLang="zh-TW" sz="1600" dirty="0">
                <a:latin typeface="Candara" panose="020E0502030303020204" pitchFamily="34" charset="0"/>
              </a:rPr>
              <a:t>any impacts from the cirrus canopy, may be complicated </a:t>
            </a:r>
            <a:r>
              <a:rPr lang="en-US" altLang="zh-TW" sz="1600" dirty="0" smtClean="0">
                <a:latin typeface="Candara" panose="020E0502030303020204" pitchFamily="34" charset="0"/>
              </a:rPr>
              <a:t>by the </a:t>
            </a:r>
            <a:r>
              <a:rPr lang="en-US" altLang="zh-TW" sz="1600" dirty="0">
                <a:latin typeface="Candara" panose="020E0502030303020204" pitchFamily="34" charset="0"/>
              </a:rPr>
              <a:t>existence of </a:t>
            </a:r>
            <a:r>
              <a:rPr lang="en-US" altLang="zh-TW" sz="1600" b="1" dirty="0">
                <a:latin typeface="Candara" panose="020E0502030303020204" pitchFamily="34" charset="0"/>
              </a:rPr>
              <a:t>outward propagating rings of cold </a:t>
            </a:r>
            <a:r>
              <a:rPr lang="en-US" altLang="zh-TW" sz="1600" b="1" dirty="0" smtClean="0">
                <a:latin typeface="Candara" panose="020E0502030303020204" pitchFamily="34" charset="0"/>
              </a:rPr>
              <a:t>infrared (</a:t>
            </a:r>
            <a:r>
              <a:rPr lang="en-US" altLang="zh-TW" sz="1600" b="1" dirty="0">
                <a:latin typeface="Candara" panose="020E0502030303020204" pitchFamily="34" charset="0"/>
              </a:rPr>
              <a:t>IR) brightness temperatures</a:t>
            </a:r>
            <a:r>
              <a:rPr lang="en-US" altLang="zh-TW" sz="1600" dirty="0">
                <a:latin typeface="Candara" panose="020E0502030303020204" pitchFamily="34" charset="0"/>
              </a:rPr>
              <a:t>. T</a:t>
            </a:r>
            <a:r>
              <a:rPr lang="en-US" altLang="zh-TW" sz="1600" dirty="0" smtClean="0">
                <a:latin typeface="Candara" panose="020E0502030303020204" pitchFamily="34" charset="0"/>
              </a:rPr>
              <a:t>hese </a:t>
            </a:r>
            <a:r>
              <a:rPr lang="en-US" altLang="zh-TW" sz="1600" b="1" dirty="0">
                <a:solidFill>
                  <a:schemeClr val="accent2"/>
                </a:solidFill>
                <a:latin typeface="Candara" panose="020E0502030303020204" pitchFamily="34" charset="0"/>
              </a:rPr>
              <a:t>propagating cold rings within the </a:t>
            </a:r>
            <a:r>
              <a:rPr lang="en-US" altLang="zh-TW" sz="1600" b="1" dirty="0" smtClean="0">
                <a:solidFill>
                  <a:schemeClr val="accent2"/>
                </a:solidFill>
                <a:latin typeface="Candara" panose="020E0502030303020204" pitchFamily="34" charset="0"/>
              </a:rPr>
              <a:t>outflow layers</a:t>
            </a:r>
            <a:r>
              <a:rPr lang="en-US" altLang="zh-TW" sz="1600" dirty="0" smtClean="0">
                <a:latin typeface="Candara" panose="020E0502030303020204" pitchFamily="34" charset="0"/>
              </a:rPr>
              <a:t> </a:t>
            </a:r>
            <a:r>
              <a:rPr lang="en-US" altLang="zh-TW" sz="1600" dirty="0">
                <a:latin typeface="Candara" panose="020E0502030303020204" pitchFamily="34" charset="0"/>
              </a:rPr>
              <a:t>of mature tropical cyclones, referred to hereafter as </a:t>
            </a:r>
            <a:r>
              <a:rPr lang="en-US" altLang="zh-TW" sz="1600" b="1" dirty="0">
                <a:solidFill>
                  <a:schemeClr val="accent2"/>
                </a:solidFill>
                <a:latin typeface="Candara" panose="020E0502030303020204" pitchFamily="34" charset="0"/>
              </a:rPr>
              <a:t>diurnal pulses</a:t>
            </a:r>
            <a:r>
              <a:rPr lang="en-US" altLang="zh-TW" sz="1600" dirty="0">
                <a:latin typeface="Candara" panose="020E0502030303020204" pitchFamily="34" charset="0"/>
              </a:rPr>
              <a:t> or </a:t>
            </a:r>
            <a:r>
              <a:rPr lang="en-US" altLang="zh-TW" sz="1600" b="1" dirty="0">
                <a:solidFill>
                  <a:schemeClr val="accent2"/>
                </a:solidFill>
                <a:latin typeface="Candara" panose="020E0502030303020204" pitchFamily="34" charset="0"/>
              </a:rPr>
              <a:t>cooling </a:t>
            </a:r>
            <a:r>
              <a:rPr lang="en-US" altLang="zh-TW" sz="1600" b="1" dirty="0" smtClean="0">
                <a:solidFill>
                  <a:schemeClr val="accent2"/>
                </a:solidFill>
                <a:latin typeface="Candara" panose="020E0502030303020204" pitchFamily="34" charset="0"/>
              </a:rPr>
              <a:t>pulses</a:t>
            </a:r>
            <a:r>
              <a:rPr lang="en-US" altLang="zh-TW" sz="1600" dirty="0" smtClean="0">
                <a:latin typeface="Candara" panose="020E0502030303020204" pitchFamily="34" charset="0"/>
              </a:rPr>
              <a:t>. </a:t>
            </a:r>
          </a:p>
          <a:p>
            <a:pPr algn="r"/>
            <a:r>
              <a:rPr lang="en-US" altLang="zh-TW" sz="1400" dirty="0" err="1" smtClean="0">
                <a:solidFill>
                  <a:schemeClr val="tx1">
                    <a:lumMod val="50000"/>
                    <a:lumOff val="50000"/>
                  </a:schemeClr>
                </a:solidFill>
                <a:latin typeface="Candara" panose="020E0502030303020204" pitchFamily="34" charset="0"/>
              </a:rPr>
              <a:t>Dunion</a:t>
            </a:r>
            <a:r>
              <a:rPr lang="en-US" altLang="zh-TW" sz="1400" dirty="0" smtClean="0">
                <a:solidFill>
                  <a:schemeClr val="tx1">
                    <a:lumMod val="50000"/>
                    <a:lumOff val="50000"/>
                  </a:schemeClr>
                </a:solidFill>
                <a:latin typeface="Candara" panose="020E0502030303020204" pitchFamily="34" charset="0"/>
              </a:rPr>
              <a:t> </a:t>
            </a:r>
            <a:r>
              <a:rPr lang="en-US" altLang="zh-TW" sz="1400" dirty="0">
                <a:solidFill>
                  <a:schemeClr val="tx1">
                    <a:lumMod val="50000"/>
                    <a:lumOff val="50000"/>
                  </a:schemeClr>
                </a:solidFill>
                <a:latin typeface="Candara" panose="020E0502030303020204" pitchFamily="34" charset="0"/>
              </a:rPr>
              <a:t>et al. </a:t>
            </a:r>
            <a:r>
              <a:rPr lang="en-US" altLang="zh-TW" sz="1400" dirty="0" smtClean="0">
                <a:solidFill>
                  <a:schemeClr val="tx1">
                    <a:lumMod val="50000"/>
                    <a:lumOff val="50000"/>
                  </a:schemeClr>
                </a:solidFill>
                <a:latin typeface="Candara" panose="020E0502030303020204" pitchFamily="34" charset="0"/>
              </a:rPr>
              <a:t>(2014)</a:t>
            </a:r>
            <a:r>
              <a:rPr lang="en-US" altLang="zh-TW" sz="1600" dirty="0" smtClean="0">
                <a:latin typeface="Candara" panose="020E0502030303020204" pitchFamily="34" charset="0"/>
              </a:rPr>
              <a:t> </a:t>
            </a:r>
            <a:endParaRPr lang="zh-TW" altLang="en-US" sz="1600" dirty="0">
              <a:latin typeface="Candara" panose="020E0502030303020204" pitchFamily="34" charset="0"/>
            </a:endParaRPr>
          </a:p>
        </p:txBody>
      </p:sp>
      <p:sp>
        <p:nvSpPr>
          <p:cNvPr id="6" name="矩形 5"/>
          <p:cNvSpPr/>
          <p:nvPr/>
        </p:nvSpPr>
        <p:spPr>
          <a:xfrm>
            <a:off x="180000" y="630721"/>
            <a:ext cx="1534394" cy="369332"/>
          </a:xfrm>
          <a:prstGeom prst="rect">
            <a:avLst/>
          </a:prstGeom>
          <a:gradFill>
            <a:gsLst>
              <a:gs pos="0">
                <a:srgbClr val="8693AB"/>
              </a:gs>
              <a:gs pos="100000">
                <a:srgbClr val="BDD4E7"/>
              </a:gs>
            </a:gsLst>
            <a:lin ang="2700000" scaled="1"/>
          </a:gradFill>
          <a:effectLst>
            <a:softEdge rad="127000"/>
          </a:effectLst>
        </p:spPr>
        <p:txBody>
          <a:bodyPr wrap="none">
            <a:spAutoFit/>
          </a:bodyPr>
          <a:lstStyle/>
          <a:p>
            <a:r>
              <a:rPr lang="en-US" altLang="zh-TW" b="1" i="1" dirty="0">
                <a:latin typeface="Candara" panose="020E0502030303020204" pitchFamily="34" charset="0"/>
              </a:rPr>
              <a:t>D</a:t>
            </a:r>
            <a:r>
              <a:rPr lang="en-US" altLang="zh-TW" b="1" i="1" dirty="0" smtClean="0">
                <a:latin typeface="Candara" panose="020E0502030303020204" pitchFamily="34" charset="0"/>
              </a:rPr>
              <a:t>iurnal </a:t>
            </a:r>
            <a:r>
              <a:rPr lang="en-US" altLang="zh-TW" b="1" i="1" dirty="0">
                <a:latin typeface="Candara" panose="020E0502030303020204" pitchFamily="34" charset="0"/>
              </a:rPr>
              <a:t>P</a:t>
            </a:r>
            <a:r>
              <a:rPr lang="en-US" altLang="zh-TW" b="1" i="1" dirty="0" smtClean="0">
                <a:latin typeface="Candara" panose="020E0502030303020204" pitchFamily="34" charset="0"/>
              </a:rPr>
              <a:t>ulses</a:t>
            </a:r>
            <a:endParaRPr lang="zh-TW" altLang="en-US" i="1" dirty="0">
              <a:latin typeface="Candara" panose="020E0502030303020204" pitchFamily="34" charset="0"/>
            </a:endParaRPr>
          </a:p>
        </p:txBody>
      </p:sp>
      <p:sp>
        <p:nvSpPr>
          <p:cNvPr id="8" name="矩形 7"/>
          <p:cNvSpPr/>
          <p:nvPr/>
        </p:nvSpPr>
        <p:spPr>
          <a:xfrm>
            <a:off x="180000" y="2688236"/>
            <a:ext cx="3015569" cy="369332"/>
          </a:xfrm>
          <a:prstGeom prst="rect">
            <a:avLst/>
          </a:prstGeom>
          <a:gradFill>
            <a:gsLst>
              <a:gs pos="0">
                <a:srgbClr val="8693AB"/>
              </a:gs>
              <a:gs pos="100000">
                <a:srgbClr val="BDD4E7"/>
              </a:gs>
            </a:gsLst>
            <a:lin ang="2700000" scaled="1"/>
          </a:gradFill>
          <a:effectLst>
            <a:softEdge rad="127000"/>
          </a:effectLst>
        </p:spPr>
        <p:txBody>
          <a:bodyPr wrap="none">
            <a:spAutoFit/>
          </a:bodyPr>
          <a:lstStyle/>
          <a:p>
            <a:r>
              <a:rPr lang="en-US" altLang="zh-TW" b="1" i="1" dirty="0" smtClean="0">
                <a:latin typeface="Candara" panose="020E0502030303020204" pitchFamily="34" charset="0"/>
              </a:rPr>
              <a:t>Mechanisms of Diurnal </a:t>
            </a:r>
            <a:r>
              <a:rPr lang="en-US" altLang="zh-TW" b="1" i="1" dirty="0">
                <a:latin typeface="Candara" panose="020E0502030303020204" pitchFamily="34" charset="0"/>
              </a:rPr>
              <a:t>P</a:t>
            </a:r>
            <a:r>
              <a:rPr lang="en-US" altLang="zh-TW" b="1" i="1" dirty="0" smtClean="0">
                <a:latin typeface="Candara" panose="020E0502030303020204" pitchFamily="34" charset="0"/>
              </a:rPr>
              <a:t>ulses</a:t>
            </a:r>
            <a:endParaRPr lang="zh-TW" altLang="en-US" i="1" dirty="0">
              <a:latin typeface="Candara" panose="020E0502030303020204" pitchFamily="34" charset="0"/>
            </a:endParaRPr>
          </a:p>
        </p:txBody>
      </p:sp>
      <p:sp>
        <p:nvSpPr>
          <p:cNvPr id="9" name="文字方塊 8"/>
          <p:cNvSpPr txBox="1"/>
          <p:nvPr/>
        </p:nvSpPr>
        <p:spPr>
          <a:xfrm>
            <a:off x="336000" y="3486161"/>
            <a:ext cx="11520000" cy="1077218"/>
          </a:xfrm>
          <a:prstGeom prst="rect">
            <a:avLst/>
          </a:prstGeom>
          <a:noFill/>
        </p:spPr>
        <p:txBody>
          <a:bodyPr wrap="square" rtlCol="0">
            <a:spAutoFit/>
          </a:bodyPr>
          <a:lstStyle/>
          <a:p>
            <a:r>
              <a:rPr lang="en-US" altLang="zh-TW" sz="1600" dirty="0" smtClean="0">
                <a:latin typeface="Candara" panose="020E0502030303020204" pitchFamily="34" charset="0"/>
              </a:rPr>
              <a:t>The diurnal </a:t>
            </a:r>
            <a:r>
              <a:rPr lang="en-US" altLang="zh-TW" sz="1600" dirty="0">
                <a:latin typeface="Candara" panose="020E0502030303020204" pitchFamily="34" charset="0"/>
              </a:rPr>
              <a:t>pulses may be </a:t>
            </a:r>
            <a:r>
              <a:rPr lang="en-US" altLang="zh-TW" sz="1600" b="1" dirty="0">
                <a:solidFill>
                  <a:schemeClr val="accent2"/>
                </a:solidFill>
                <a:latin typeface="Candara" panose="020E0502030303020204" pitchFamily="34" charset="0"/>
              </a:rPr>
              <a:t>initiated by inner </a:t>
            </a:r>
            <a:r>
              <a:rPr lang="en-US" altLang="zh-TW" sz="1600" b="1" dirty="0" err="1" smtClean="0">
                <a:solidFill>
                  <a:schemeClr val="accent2"/>
                </a:solidFill>
                <a:latin typeface="Candara" panose="020E0502030303020204" pitchFamily="34" charset="0"/>
              </a:rPr>
              <a:t>rainbands</a:t>
            </a:r>
            <a:r>
              <a:rPr lang="en-US" altLang="zh-TW" sz="1600" dirty="0" smtClean="0">
                <a:latin typeface="Candara" panose="020E0502030303020204" pitchFamily="34" charset="0"/>
              </a:rPr>
              <a:t> that </a:t>
            </a:r>
            <a:r>
              <a:rPr lang="en-US" altLang="zh-TW" sz="1600" dirty="0">
                <a:latin typeface="Candara" panose="020E0502030303020204" pitchFamily="34" charset="0"/>
              </a:rPr>
              <a:t>become reinvigorated after </a:t>
            </a:r>
            <a:r>
              <a:rPr lang="en-US" altLang="zh-TW" sz="1600" b="1" dirty="0">
                <a:solidFill>
                  <a:schemeClr val="accent2"/>
                </a:solidFill>
                <a:latin typeface="Candara" panose="020E0502030303020204" pitchFamily="34" charset="0"/>
              </a:rPr>
              <a:t>propagating radially </a:t>
            </a:r>
            <a:r>
              <a:rPr lang="en-US" altLang="zh-TW" sz="1600" b="1" dirty="0" smtClean="0">
                <a:solidFill>
                  <a:schemeClr val="accent2"/>
                </a:solidFill>
                <a:latin typeface="Candara" panose="020E0502030303020204" pitchFamily="34" charset="0"/>
              </a:rPr>
              <a:t>outward into </a:t>
            </a:r>
            <a:r>
              <a:rPr lang="en-US" altLang="zh-TW" sz="1600" b="1" dirty="0">
                <a:solidFill>
                  <a:schemeClr val="accent2"/>
                </a:solidFill>
                <a:latin typeface="Candara" panose="020E0502030303020204" pitchFamily="34" charset="0"/>
              </a:rPr>
              <a:t>thermodynamically favorable environments</a:t>
            </a:r>
            <a:r>
              <a:rPr lang="en-US" altLang="zh-TW" sz="1600" dirty="0">
                <a:latin typeface="Candara" panose="020E0502030303020204" pitchFamily="34" charset="0"/>
              </a:rPr>
              <a:t>. It is </a:t>
            </a:r>
            <a:r>
              <a:rPr lang="en-US" altLang="zh-TW" sz="1600" dirty="0" smtClean="0">
                <a:latin typeface="Candara" panose="020E0502030303020204" pitchFamily="34" charset="0"/>
              </a:rPr>
              <a:t>unclear whether </a:t>
            </a:r>
            <a:r>
              <a:rPr lang="en-US" altLang="zh-TW" sz="1600" dirty="0">
                <a:latin typeface="Candara" panose="020E0502030303020204" pitchFamily="34" charset="0"/>
              </a:rPr>
              <a:t>all diurnal pulses are coupled with deep convection, </a:t>
            </a:r>
            <a:r>
              <a:rPr lang="en-US" altLang="zh-TW" sz="1600" dirty="0" smtClean="0">
                <a:latin typeface="Candara" panose="020E0502030303020204" pitchFamily="34" charset="0"/>
              </a:rPr>
              <a:t>or if </a:t>
            </a:r>
            <a:r>
              <a:rPr lang="en-US" altLang="zh-TW" sz="1600" dirty="0">
                <a:latin typeface="Candara" panose="020E0502030303020204" pitchFamily="34" charset="0"/>
              </a:rPr>
              <a:t>the features are driven by processes solely in the </a:t>
            </a:r>
            <a:r>
              <a:rPr lang="en-US" altLang="zh-TW" sz="1600" dirty="0" smtClean="0">
                <a:latin typeface="Candara" panose="020E0502030303020204" pitchFamily="34" charset="0"/>
              </a:rPr>
              <a:t>outflow layer.</a:t>
            </a:r>
          </a:p>
          <a:p>
            <a:pPr algn="r"/>
            <a:r>
              <a:rPr lang="en-US" altLang="zh-TW" sz="1400" dirty="0" err="1" smtClean="0">
                <a:solidFill>
                  <a:schemeClr val="tx1">
                    <a:lumMod val="50000"/>
                    <a:lumOff val="50000"/>
                  </a:schemeClr>
                </a:solidFill>
                <a:latin typeface="Candara" panose="020E0502030303020204" pitchFamily="34" charset="0"/>
              </a:rPr>
              <a:t>Ditchek</a:t>
            </a:r>
            <a:r>
              <a:rPr lang="en-US" altLang="zh-TW" sz="1400" dirty="0" smtClean="0">
                <a:solidFill>
                  <a:schemeClr val="tx1">
                    <a:lumMod val="50000"/>
                    <a:lumOff val="50000"/>
                  </a:schemeClr>
                </a:solidFill>
                <a:latin typeface="Candara" panose="020E0502030303020204" pitchFamily="34" charset="0"/>
              </a:rPr>
              <a:t> et al. (2020)</a:t>
            </a:r>
            <a:endParaRPr lang="zh-TW" altLang="en-US" sz="1600" dirty="0">
              <a:solidFill>
                <a:schemeClr val="tx1">
                  <a:lumMod val="50000"/>
                  <a:lumOff val="50000"/>
                </a:schemeClr>
              </a:solidFill>
              <a:latin typeface="Candara" panose="020E0502030303020204" pitchFamily="34" charset="0"/>
            </a:endParaRPr>
          </a:p>
        </p:txBody>
      </p:sp>
      <p:sp>
        <p:nvSpPr>
          <p:cNvPr id="10" name="文字方塊 9"/>
          <p:cNvSpPr txBox="1"/>
          <p:nvPr/>
        </p:nvSpPr>
        <p:spPr>
          <a:xfrm>
            <a:off x="336000" y="4745751"/>
            <a:ext cx="11520000" cy="830997"/>
          </a:xfrm>
          <a:prstGeom prst="rect">
            <a:avLst/>
          </a:prstGeom>
          <a:noFill/>
        </p:spPr>
        <p:txBody>
          <a:bodyPr wrap="square" rtlCol="0">
            <a:spAutoFit/>
          </a:bodyPr>
          <a:lstStyle/>
          <a:p>
            <a:r>
              <a:rPr lang="en-US" altLang="zh-TW" sz="1600" dirty="0">
                <a:latin typeface="Candara" panose="020E0502030303020204" pitchFamily="34" charset="0"/>
              </a:rPr>
              <a:t>The recent modeling </a:t>
            </a:r>
            <a:r>
              <a:rPr lang="en-US" altLang="zh-TW" sz="1600" dirty="0" smtClean="0">
                <a:latin typeface="Candara" panose="020E0502030303020204" pitchFamily="34" charset="0"/>
              </a:rPr>
              <a:t>study suggests </a:t>
            </a:r>
            <a:r>
              <a:rPr lang="en-US" altLang="zh-TW" sz="1600" dirty="0">
                <a:latin typeface="Candara" panose="020E0502030303020204" pitchFamily="34" charset="0"/>
              </a:rPr>
              <a:t>that diurnal pulses can be characterized by </a:t>
            </a:r>
            <a:r>
              <a:rPr lang="en-US" altLang="zh-TW" sz="1600" b="1" dirty="0" smtClean="0">
                <a:solidFill>
                  <a:schemeClr val="accent2"/>
                </a:solidFill>
                <a:latin typeface="Candara" panose="020E0502030303020204" pitchFamily="34" charset="0"/>
              </a:rPr>
              <a:t>outwardly moving </a:t>
            </a:r>
            <a:r>
              <a:rPr lang="en-US" altLang="zh-TW" sz="1600" b="1" dirty="0">
                <a:solidFill>
                  <a:schemeClr val="accent2"/>
                </a:solidFill>
                <a:latin typeface="Candara" panose="020E0502030303020204" pitchFamily="34" charset="0"/>
              </a:rPr>
              <a:t>squall lines with associated gust fronts</a:t>
            </a:r>
            <a:r>
              <a:rPr lang="en-US" altLang="zh-TW" sz="1600" dirty="0" smtClean="0">
                <a:latin typeface="Candara" panose="020E0502030303020204" pitchFamily="34" charset="0"/>
              </a:rPr>
              <a:t>.</a:t>
            </a:r>
          </a:p>
          <a:p>
            <a:pPr algn="r"/>
            <a:r>
              <a:rPr lang="en-US" altLang="zh-TW" sz="1400" dirty="0" err="1" smtClean="0">
                <a:solidFill>
                  <a:schemeClr val="tx1">
                    <a:lumMod val="50000"/>
                    <a:lumOff val="50000"/>
                  </a:schemeClr>
                </a:solidFill>
                <a:latin typeface="Candara" panose="020E0502030303020204" pitchFamily="34" charset="0"/>
              </a:rPr>
              <a:t>Dunion</a:t>
            </a:r>
            <a:r>
              <a:rPr lang="en-US" altLang="zh-TW" sz="1400" dirty="0" smtClean="0">
                <a:solidFill>
                  <a:schemeClr val="tx1">
                    <a:lumMod val="50000"/>
                    <a:lumOff val="50000"/>
                  </a:schemeClr>
                </a:solidFill>
                <a:latin typeface="Candara" panose="020E0502030303020204" pitchFamily="34" charset="0"/>
              </a:rPr>
              <a:t> et al. (2019)</a:t>
            </a:r>
            <a:endParaRPr lang="zh-TW" altLang="en-US" sz="1400" dirty="0">
              <a:solidFill>
                <a:schemeClr val="tx1">
                  <a:lumMod val="50000"/>
                  <a:lumOff val="50000"/>
                </a:schemeClr>
              </a:solidFill>
              <a:latin typeface="Candara" panose="020E0502030303020204" pitchFamily="34" charset="0"/>
            </a:endParaRPr>
          </a:p>
        </p:txBody>
      </p:sp>
      <p:sp>
        <p:nvSpPr>
          <p:cNvPr id="11" name="文字方塊 10"/>
          <p:cNvSpPr txBox="1"/>
          <p:nvPr/>
        </p:nvSpPr>
        <p:spPr>
          <a:xfrm>
            <a:off x="336000" y="5759119"/>
            <a:ext cx="11520000" cy="830997"/>
          </a:xfrm>
          <a:prstGeom prst="rect">
            <a:avLst/>
          </a:prstGeom>
          <a:noFill/>
        </p:spPr>
        <p:txBody>
          <a:bodyPr wrap="square" rtlCol="0">
            <a:spAutoFit/>
          </a:bodyPr>
          <a:lstStyle/>
          <a:p>
            <a:r>
              <a:rPr lang="en-US" altLang="zh-TW" sz="1600" dirty="0" smtClean="0">
                <a:latin typeface="Candara" panose="020E0502030303020204" pitchFamily="34" charset="0"/>
              </a:rPr>
              <a:t>The diurnal </a:t>
            </a:r>
            <a:r>
              <a:rPr lang="en-US" altLang="zh-TW" sz="1600" dirty="0">
                <a:latin typeface="Candara" panose="020E0502030303020204" pitchFamily="34" charset="0"/>
              </a:rPr>
              <a:t>pulses are </a:t>
            </a:r>
            <a:r>
              <a:rPr lang="en-US" altLang="zh-TW" sz="1600" b="1" dirty="0">
                <a:solidFill>
                  <a:schemeClr val="accent2"/>
                </a:solidFill>
                <a:latin typeface="Candara" panose="020E0502030303020204" pitchFamily="34" charset="0"/>
              </a:rPr>
              <a:t>linked to gravity waves</a:t>
            </a:r>
            <a:r>
              <a:rPr lang="en-US" altLang="zh-TW" sz="1600" dirty="0">
                <a:latin typeface="Candara" panose="020E0502030303020204" pitchFamily="34" charset="0"/>
              </a:rPr>
              <a:t> that may </a:t>
            </a:r>
            <a:r>
              <a:rPr lang="en-US" altLang="zh-TW" sz="1600" dirty="0" smtClean="0">
                <a:latin typeface="Candara" panose="020E0502030303020204" pitchFamily="34" charset="0"/>
              </a:rPr>
              <a:t>be initiated </a:t>
            </a:r>
            <a:r>
              <a:rPr lang="en-US" altLang="zh-TW" sz="1600" dirty="0">
                <a:latin typeface="Candara" panose="020E0502030303020204" pitchFamily="34" charset="0"/>
              </a:rPr>
              <a:t>by an enhancement of convection in the inner </a:t>
            </a:r>
            <a:r>
              <a:rPr lang="en-US" altLang="zh-TW" sz="1600" dirty="0" smtClean="0">
                <a:latin typeface="Candara" panose="020E0502030303020204" pitchFamily="34" charset="0"/>
              </a:rPr>
              <a:t>core that </a:t>
            </a:r>
            <a:r>
              <a:rPr lang="en-US" altLang="zh-TW" sz="1600" dirty="0">
                <a:latin typeface="Candara" panose="020E0502030303020204" pitchFamily="34" charset="0"/>
              </a:rPr>
              <a:t>becomes coupled with convection as it moves </a:t>
            </a:r>
            <a:r>
              <a:rPr lang="en-US" altLang="zh-TW" sz="1600" dirty="0" smtClean="0">
                <a:latin typeface="Candara" panose="020E0502030303020204" pitchFamily="34" charset="0"/>
              </a:rPr>
              <a:t>radially outward.</a:t>
            </a:r>
          </a:p>
          <a:p>
            <a:pPr algn="r"/>
            <a:r>
              <a:rPr lang="en-US" altLang="zh-TW" sz="1400" dirty="0" smtClean="0">
                <a:solidFill>
                  <a:schemeClr val="tx1">
                    <a:lumMod val="50000"/>
                    <a:lumOff val="50000"/>
                  </a:schemeClr>
                </a:solidFill>
                <a:latin typeface="Candara" panose="020E0502030303020204" pitchFamily="34" charset="0"/>
              </a:rPr>
              <a:t>O’Neill et al. (2017)</a:t>
            </a:r>
            <a:endParaRPr lang="zh-TW" altLang="en-US" sz="1400" dirty="0">
              <a:solidFill>
                <a:schemeClr val="tx1">
                  <a:lumMod val="50000"/>
                  <a:lumOff val="50000"/>
                </a:schemeClr>
              </a:solidFill>
              <a:latin typeface="Candara" panose="020E0502030303020204" pitchFamily="34" charset="0"/>
            </a:endParaRPr>
          </a:p>
        </p:txBody>
      </p:sp>
    </p:spTree>
    <p:extLst>
      <p:ext uri="{BB962C8B-B14F-4D97-AF65-F5344CB8AC3E}">
        <p14:creationId xmlns:p14="http://schemas.microsoft.com/office/powerpoint/2010/main" val="31345940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180000" y="180000"/>
            <a:ext cx="3307316" cy="523220"/>
          </a:xfrm>
          <a:prstGeom prst="rect">
            <a:avLst/>
          </a:prstGeom>
          <a:noFill/>
        </p:spPr>
        <p:txBody>
          <a:bodyPr wrap="none" rtlCol="0">
            <a:spAutoFit/>
          </a:bodyPr>
          <a:lstStyle/>
          <a:p>
            <a:r>
              <a:rPr lang="en-US" altLang="zh-TW" sz="2800" b="1" dirty="0" smtClean="0">
                <a:latin typeface="Candara" panose="020E0502030303020204" pitchFamily="34" charset="0"/>
              </a:rPr>
              <a:t>Scientific Questions </a:t>
            </a:r>
            <a:endParaRPr lang="zh-TW" altLang="en-US" sz="2800" b="1" dirty="0">
              <a:latin typeface="Candara" panose="020E0502030303020204" pitchFamily="34" charset="0"/>
            </a:endParaRPr>
          </a:p>
        </p:txBody>
      </p:sp>
      <p:sp>
        <p:nvSpPr>
          <p:cNvPr id="7" name="文字方塊 6"/>
          <p:cNvSpPr txBox="1"/>
          <p:nvPr/>
        </p:nvSpPr>
        <p:spPr>
          <a:xfrm>
            <a:off x="430703" y="1874519"/>
            <a:ext cx="10080000" cy="830997"/>
          </a:xfrm>
          <a:prstGeom prst="rect">
            <a:avLst/>
          </a:prstGeom>
          <a:gradFill flip="none" rotWithShape="1">
            <a:gsLst>
              <a:gs pos="100000">
                <a:srgbClr val="BDD4E7">
                  <a:lumMod val="100000"/>
                </a:srgbClr>
              </a:gs>
              <a:gs pos="0">
                <a:srgbClr val="8693AB"/>
              </a:gs>
            </a:gsLst>
            <a:path path="circle">
              <a:fillToRect l="50000" t="50000" r="50000" b="50000"/>
            </a:path>
            <a:tileRect/>
          </a:gradFill>
          <a:effectLst>
            <a:softEdge rad="317500"/>
          </a:effectLst>
        </p:spPr>
        <p:txBody>
          <a:bodyPr wrap="square" rtlCol="0">
            <a:spAutoFit/>
          </a:bodyPr>
          <a:lstStyle/>
          <a:p>
            <a:r>
              <a:rPr lang="en-US" altLang="zh-TW" sz="2400" dirty="0">
                <a:latin typeface="Candara" panose="020E0502030303020204" pitchFamily="34" charset="0"/>
              </a:rPr>
              <a:t>How does the diurnal cycle of convective and </a:t>
            </a:r>
            <a:r>
              <a:rPr lang="en-US" altLang="zh-TW" sz="2400" dirty="0" smtClean="0">
                <a:latin typeface="Candara" panose="020E0502030303020204" pitchFamily="34" charset="0"/>
              </a:rPr>
              <a:t>stratiform precipitation </a:t>
            </a:r>
            <a:r>
              <a:rPr lang="en-US" altLang="zh-TW" sz="2400" dirty="0">
                <a:latin typeface="Candara" panose="020E0502030303020204" pitchFamily="34" charset="0"/>
              </a:rPr>
              <a:t>vary under the cirrus canopy of </a:t>
            </a:r>
            <a:r>
              <a:rPr lang="en-US" altLang="zh-TW" sz="2400" dirty="0" smtClean="0">
                <a:latin typeface="Candara" panose="020E0502030303020204" pitchFamily="34" charset="0"/>
              </a:rPr>
              <a:t>Typhoon Kong-</a:t>
            </a:r>
            <a:r>
              <a:rPr lang="en-US" altLang="zh-TW" sz="2400" dirty="0" err="1" smtClean="0">
                <a:latin typeface="Candara" panose="020E0502030303020204" pitchFamily="34" charset="0"/>
              </a:rPr>
              <a:t>rey</a:t>
            </a:r>
            <a:r>
              <a:rPr lang="en-US" altLang="zh-TW" sz="2400" dirty="0" smtClean="0">
                <a:latin typeface="Candara" panose="020E0502030303020204" pitchFamily="34" charset="0"/>
              </a:rPr>
              <a:t>?</a:t>
            </a:r>
            <a:endParaRPr lang="zh-TW" altLang="en-US" sz="2400" dirty="0">
              <a:latin typeface="Candara" panose="020E0502030303020204" pitchFamily="34" charset="0"/>
            </a:endParaRPr>
          </a:p>
        </p:txBody>
      </p:sp>
      <p:sp>
        <p:nvSpPr>
          <p:cNvPr id="8" name="文字方塊 7"/>
          <p:cNvSpPr txBox="1"/>
          <p:nvPr/>
        </p:nvSpPr>
        <p:spPr>
          <a:xfrm>
            <a:off x="1833658" y="3070013"/>
            <a:ext cx="10080000" cy="830997"/>
          </a:xfrm>
          <a:prstGeom prst="rect">
            <a:avLst/>
          </a:prstGeom>
          <a:gradFill>
            <a:gsLst>
              <a:gs pos="100000">
                <a:srgbClr val="BDD4E7">
                  <a:lumMod val="100000"/>
                </a:srgbClr>
              </a:gs>
              <a:gs pos="0">
                <a:srgbClr val="8693AB"/>
              </a:gs>
            </a:gsLst>
            <a:path path="circle">
              <a:fillToRect l="50000" t="50000" r="50000" b="50000"/>
            </a:path>
          </a:gradFill>
          <a:effectLst>
            <a:softEdge rad="317500"/>
          </a:effectLst>
        </p:spPr>
        <p:txBody>
          <a:bodyPr wrap="square" rtlCol="0">
            <a:spAutoFit/>
          </a:bodyPr>
          <a:lstStyle/>
          <a:p>
            <a:r>
              <a:rPr lang="en-US" altLang="zh-TW" sz="2400" dirty="0">
                <a:latin typeface="Candara" panose="020E0502030303020204" pitchFamily="34" charset="0"/>
              </a:rPr>
              <a:t>What role does the thermodynamic environment play in </a:t>
            </a:r>
            <a:r>
              <a:rPr lang="en-US" altLang="zh-TW" sz="2400" dirty="0" smtClean="0">
                <a:latin typeface="Candara" panose="020E0502030303020204" pitchFamily="34" charset="0"/>
              </a:rPr>
              <a:t>the variability </a:t>
            </a:r>
            <a:r>
              <a:rPr lang="en-US" altLang="zh-TW" sz="2400" dirty="0">
                <a:latin typeface="Candara" panose="020E0502030303020204" pitchFamily="34" charset="0"/>
              </a:rPr>
              <a:t>of the observed </a:t>
            </a:r>
            <a:r>
              <a:rPr lang="en-US" altLang="zh-TW" sz="2400" dirty="0" err="1">
                <a:latin typeface="Candara" panose="020E0502030303020204" pitchFamily="34" charset="0"/>
              </a:rPr>
              <a:t>rainband</a:t>
            </a:r>
            <a:r>
              <a:rPr lang="en-US" altLang="zh-TW" sz="2400" dirty="0">
                <a:latin typeface="Candara" panose="020E0502030303020204" pitchFamily="34" charset="0"/>
              </a:rPr>
              <a:t> convection</a:t>
            </a:r>
            <a:r>
              <a:rPr lang="en-US" altLang="zh-TW" sz="2400" dirty="0" smtClean="0">
                <a:latin typeface="Candara" panose="020E0502030303020204" pitchFamily="34" charset="0"/>
              </a:rPr>
              <a:t>?</a:t>
            </a:r>
            <a:endParaRPr lang="zh-TW" altLang="en-US" sz="2400" dirty="0">
              <a:latin typeface="Candara" panose="020E0502030303020204" pitchFamily="34" charset="0"/>
            </a:endParaRPr>
          </a:p>
        </p:txBody>
      </p:sp>
      <p:sp>
        <p:nvSpPr>
          <p:cNvPr id="9" name="文字方塊 8"/>
          <p:cNvSpPr txBox="1"/>
          <p:nvPr/>
        </p:nvSpPr>
        <p:spPr>
          <a:xfrm>
            <a:off x="430703" y="4265507"/>
            <a:ext cx="10080000" cy="830997"/>
          </a:xfrm>
          <a:prstGeom prst="rect">
            <a:avLst/>
          </a:prstGeom>
          <a:gradFill>
            <a:gsLst>
              <a:gs pos="100000">
                <a:srgbClr val="BDD4E7">
                  <a:lumMod val="100000"/>
                </a:srgbClr>
              </a:gs>
              <a:gs pos="0">
                <a:srgbClr val="8693AB"/>
              </a:gs>
            </a:gsLst>
            <a:path path="circle">
              <a:fillToRect l="50000" t="50000" r="50000" b="50000"/>
            </a:path>
          </a:gradFill>
          <a:effectLst>
            <a:softEdge rad="317500"/>
          </a:effectLst>
        </p:spPr>
        <p:txBody>
          <a:bodyPr wrap="square" rtlCol="0">
            <a:spAutoFit/>
          </a:bodyPr>
          <a:lstStyle/>
          <a:p>
            <a:r>
              <a:rPr lang="en-US" altLang="zh-TW" sz="2400" dirty="0">
                <a:latin typeface="Candara" panose="020E0502030303020204" pitchFamily="34" charset="0"/>
              </a:rPr>
              <a:t>Are the diurnal pulses in Typhoon Kong-</a:t>
            </a:r>
            <a:r>
              <a:rPr lang="en-US" altLang="zh-TW" sz="2400" dirty="0" err="1">
                <a:latin typeface="Candara" panose="020E0502030303020204" pitchFamily="34" charset="0"/>
              </a:rPr>
              <a:t>rey</a:t>
            </a:r>
            <a:r>
              <a:rPr lang="en-US" altLang="zh-TW" sz="2400" dirty="0">
                <a:latin typeface="Candara" panose="020E0502030303020204" pitchFamily="34" charset="0"/>
              </a:rPr>
              <a:t> </a:t>
            </a:r>
            <a:r>
              <a:rPr lang="en-US" altLang="zh-TW" sz="2400" dirty="0" smtClean="0">
                <a:latin typeface="Candara" panose="020E0502030303020204" pitchFamily="34" charset="0"/>
              </a:rPr>
              <a:t>convectively coupled </a:t>
            </a:r>
            <a:r>
              <a:rPr lang="en-US" altLang="zh-TW" sz="2400" dirty="0">
                <a:latin typeface="Candara" panose="020E0502030303020204" pitchFamily="34" charset="0"/>
              </a:rPr>
              <a:t>and consistent with previous modeling studies</a:t>
            </a:r>
            <a:r>
              <a:rPr lang="en-US" altLang="zh-TW" sz="2400" dirty="0" smtClean="0">
                <a:latin typeface="Candara" panose="020E0502030303020204" pitchFamily="34" charset="0"/>
              </a:rPr>
              <a:t>?</a:t>
            </a:r>
            <a:endParaRPr lang="zh-TW" altLang="en-US" sz="2400" dirty="0">
              <a:latin typeface="Candara" panose="020E0502030303020204" pitchFamily="34" charset="0"/>
            </a:endParaRPr>
          </a:p>
        </p:txBody>
      </p:sp>
    </p:spTree>
    <p:extLst>
      <p:ext uri="{BB962C8B-B14F-4D97-AF65-F5344CB8AC3E}">
        <p14:creationId xmlns:p14="http://schemas.microsoft.com/office/powerpoint/2010/main" val="373472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707765" y="3335339"/>
            <a:ext cx="10776470" cy="3235530"/>
          </a:xfrm>
          <a:prstGeom prst="rect">
            <a:avLst/>
          </a:prstGeom>
        </p:spPr>
      </p:pic>
      <p:sp>
        <p:nvSpPr>
          <p:cNvPr id="3" name="文字方塊 2"/>
          <p:cNvSpPr txBox="1"/>
          <p:nvPr/>
        </p:nvSpPr>
        <p:spPr>
          <a:xfrm>
            <a:off x="180000" y="180000"/>
            <a:ext cx="3073277" cy="523220"/>
          </a:xfrm>
          <a:prstGeom prst="rect">
            <a:avLst/>
          </a:prstGeom>
          <a:noFill/>
        </p:spPr>
        <p:txBody>
          <a:bodyPr wrap="none" rtlCol="0">
            <a:spAutoFit/>
          </a:bodyPr>
          <a:lstStyle/>
          <a:p>
            <a:r>
              <a:rPr lang="en-US" altLang="zh-TW" sz="2800" b="1" dirty="0" smtClean="0">
                <a:latin typeface="Candara" panose="020E0502030303020204" pitchFamily="34" charset="0"/>
              </a:rPr>
              <a:t>Data and Methods </a:t>
            </a:r>
            <a:endParaRPr lang="zh-TW" altLang="en-US" sz="2800" b="1" dirty="0">
              <a:latin typeface="Candara" panose="020E0502030303020204" pitchFamily="34" charset="0"/>
            </a:endParaRPr>
          </a:p>
        </p:txBody>
      </p:sp>
      <p:sp>
        <p:nvSpPr>
          <p:cNvPr id="4" name="文字方塊 3"/>
          <p:cNvSpPr txBox="1"/>
          <p:nvPr/>
        </p:nvSpPr>
        <p:spPr>
          <a:xfrm>
            <a:off x="454762" y="685436"/>
            <a:ext cx="7739619" cy="2585323"/>
          </a:xfrm>
          <a:prstGeom prst="rect">
            <a:avLst/>
          </a:prstGeom>
          <a:noFill/>
        </p:spPr>
        <p:txBody>
          <a:bodyPr wrap="none" rtlCol="0">
            <a:spAutoFit/>
          </a:bodyPr>
          <a:lstStyle/>
          <a:p>
            <a:r>
              <a:rPr lang="en-US" altLang="zh-TW" dirty="0" smtClean="0">
                <a:latin typeface="Candara" panose="020E0502030303020204" pitchFamily="34" charset="0"/>
              </a:rPr>
              <a:t>PISTON</a:t>
            </a:r>
            <a:r>
              <a:rPr lang="zh-TW" altLang="en-US" dirty="0" smtClean="0">
                <a:latin typeface="Candara" panose="020E0502030303020204" pitchFamily="34" charset="0"/>
              </a:rPr>
              <a:t> </a:t>
            </a:r>
            <a:r>
              <a:rPr lang="en-US" altLang="zh-TW" dirty="0" smtClean="0">
                <a:latin typeface="Candara" panose="020E0502030303020204" pitchFamily="34" charset="0"/>
              </a:rPr>
              <a:t>(</a:t>
            </a:r>
            <a:r>
              <a:rPr lang="en-US" altLang="zh-TW" b="1" dirty="0" smtClean="0">
                <a:solidFill>
                  <a:schemeClr val="accent2"/>
                </a:solidFill>
                <a:latin typeface="Candara" panose="020E0502030303020204" pitchFamily="34" charset="0"/>
              </a:rPr>
              <a:t>P</a:t>
            </a:r>
            <a:r>
              <a:rPr lang="en-US" altLang="zh-TW" dirty="0" smtClean="0">
                <a:latin typeface="Candara" panose="020E0502030303020204" pitchFamily="34" charset="0"/>
              </a:rPr>
              <a:t>ropagation of </a:t>
            </a:r>
            <a:r>
              <a:rPr lang="en-US" altLang="zh-TW" b="1" dirty="0" err="1" smtClean="0">
                <a:solidFill>
                  <a:schemeClr val="accent2"/>
                </a:solidFill>
                <a:latin typeface="Candara" panose="020E0502030303020204" pitchFamily="34" charset="0"/>
              </a:rPr>
              <a:t>I</a:t>
            </a:r>
            <a:r>
              <a:rPr lang="en-US" altLang="zh-TW" dirty="0" err="1" smtClean="0">
                <a:latin typeface="Candara" panose="020E0502030303020204" pitchFamily="34" charset="0"/>
              </a:rPr>
              <a:t>ntra</a:t>
            </a:r>
            <a:r>
              <a:rPr lang="en-US" altLang="zh-TW" b="1" dirty="0" err="1" smtClean="0">
                <a:solidFill>
                  <a:schemeClr val="accent2"/>
                </a:solidFill>
                <a:latin typeface="Candara" panose="020E0502030303020204" pitchFamily="34" charset="0"/>
              </a:rPr>
              <a:t>S</a:t>
            </a:r>
            <a:r>
              <a:rPr lang="en-US" altLang="zh-TW" dirty="0" err="1" smtClean="0">
                <a:latin typeface="Candara" panose="020E0502030303020204" pitchFamily="34" charset="0"/>
              </a:rPr>
              <a:t>easonal</a:t>
            </a:r>
            <a:r>
              <a:rPr lang="en-US" altLang="zh-TW" dirty="0" smtClean="0">
                <a:latin typeface="Candara" panose="020E0502030303020204" pitchFamily="34" charset="0"/>
              </a:rPr>
              <a:t> </a:t>
            </a:r>
            <a:r>
              <a:rPr lang="en-US" altLang="zh-TW" b="1" dirty="0" smtClean="0">
                <a:solidFill>
                  <a:schemeClr val="accent2"/>
                </a:solidFill>
                <a:latin typeface="Candara" panose="020E0502030303020204" pitchFamily="34" charset="0"/>
              </a:rPr>
              <a:t>T</a:t>
            </a:r>
            <a:r>
              <a:rPr lang="en-US" altLang="zh-TW" dirty="0" smtClean="0">
                <a:latin typeface="Candara" panose="020E0502030303020204" pitchFamily="34" charset="0"/>
              </a:rPr>
              <a:t>ropical </a:t>
            </a:r>
            <a:r>
              <a:rPr lang="en-US" altLang="zh-TW" b="1" dirty="0" err="1" smtClean="0">
                <a:solidFill>
                  <a:schemeClr val="accent2"/>
                </a:solidFill>
                <a:latin typeface="Candara" panose="020E0502030303020204" pitchFamily="34" charset="0"/>
              </a:rPr>
              <a:t>O</a:t>
            </a:r>
            <a:r>
              <a:rPr lang="en-US" altLang="zh-TW" dirty="0" err="1" smtClean="0">
                <a:latin typeface="Candara" panose="020E0502030303020204" pitchFamily="34" charset="0"/>
              </a:rPr>
              <a:t>scillatio</a:t>
            </a:r>
            <a:r>
              <a:rPr lang="en-US" altLang="zh-TW" b="1" dirty="0" err="1" smtClean="0">
                <a:solidFill>
                  <a:schemeClr val="accent2"/>
                </a:solidFill>
                <a:latin typeface="Candara" panose="020E0502030303020204" pitchFamily="34" charset="0"/>
              </a:rPr>
              <a:t>N</a:t>
            </a:r>
            <a:r>
              <a:rPr lang="en-US" altLang="zh-TW" dirty="0" err="1" smtClean="0">
                <a:latin typeface="Candara" panose="020E0502030303020204" pitchFamily="34" charset="0"/>
              </a:rPr>
              <a:t>s</a:t>
            </a:r>
            <a:r>
              <a:rPr lang="en-US" altLang="zh-TW" dirty="0" smtClean="0">
                <a:latin typeface="Candara" panose="020E0502030303020204" pitchFamily="34" charset="0"/>
              </a:rPr>
              <a:t>) field project</a:t>
            </a:r>
          </a:p>
          <a:p>
            <a:r>
              <a:rPr lang="en-US" altLang="zh-TW" dirty="0" smtClean="0">
                <a:latin typeface="Candara" panose="020E0502030303020204" pitchFamily="34" charset="0"/>
              </a:rPr>
              <a:t>Research </a:t>
            </a:r>
            <a:r>
              <a:rPr lang="en-US" altLang="zh-TW" dirty="0" smtClean="0">
                <a:latin typeface="Candara" panose="020E0502030303020204" pitchFamily="34" charset="0"/>
              </a:rPr>
              <a:t>vessel (R/V) Thomas G. </a:t>
            </a:r>
            <a:r>
              <a:rPr lang="en-US" altLang="zh-TW" dirty="0" err="1" smtClean="0">
                <a:latin typeface="Candara" panose="020E0502030303020204" pitchFamily="34" charset="0"/>
              </a:rPr>
              <a:t>Thompsom</a:t>
            </a:r>
            <a:r>
              <a:rPr lang="en-US" altLang="zh-TW" dirty="0" smtClean="0">
                <a:latin typeface="Candara" panose="020E0502030303020204" pitchFamily="34" charset="0"/>
              </a:rPr>
              <a:t> (mid-August to mid-October)</a:t>
            </a:r>
          </a:p>
          <a:p>
            <a:r>
              <a:rPr lang="en-US" altLang="zh-TW" dirty="0" smtClean="0">
                <a:latin typeface="Candara" panose="020E0502030303020204" pitchFamily="34" charset="0"/>
              </a:rPr>
              <a:t>Soundings (</a:t>
            </a:r>
            <a:r>
              <a:rPr lang="en-US" altLang="zh-TW" dirty="0" err="1" smtClean="0">
                <a:latin typeface="Candara" panose="020E0502030303020204" pitchFamily="34" charset="0"/>
              </a:rPr>
              <a:t>dt</a:t>
            </a:r>
            <a:r>
              <a:rPr lang="en-US" altLang="zh-TW" dirty="0" smtClean="0">
                <a:latin typeface="Candara" panose="020E0502030303020204" pitchFamily="34" charset="0"/>
              </a:rPr>
              <a:t>: 3 </a:t>
            </a:r>
            <a:r>
              <a:rPr lang="en-US" altLang="zh-TW" dirty="0" err="1" smtClean="0">
                <a:latin typeface="Candara" panose="020E0502030303020204" pitchFamily="34" charset="0"/>
              </a:rPr>
              <a:t>hrs</a:t>
            </a:r>
            <a:r>
              <a:rPr lang="en-US" altLang="zh-TW" dirty="0" smtClean="0">
                <a:latin typeface="Candara" panose="020E0502030303020204" pitchFamily="34" charset="0"/>
              </a:rPr>
              <a:t>)</a:t>
            </a:r>
            <a:endParaRPr lang="en-US" altLang="zh-TW" dirty="0">
              <a:latin typeface="Candara" panose="020E0502030303020204" pitchFamily="34" charset="0"/>
            </a:endParaRPr>
          </a:p>
          <a:p>
            <a:r>
              <a:rPr lang="en-US" altLang="zh-TW" dirty="0" smtClean="0">
                <a:latin typeface="Candara" panose="020E0502030303020204" pitchFamily="34" charset="0"/>
              </a:rPr>
              <a:t>SEA-POL on R/V (C-band; R = 120-km; 240</a:t>
            </a:r>
            <a:r>
              <a:rPr lang="en-US" altLang="zh-TW" baseline="30000" dirty="0" smtClean="0">
                <a:latin typeface="Candara" panose="020E0502030303020204" pitchFamily="34" charset="0"/>
              </a:rPr>
              <a:t>o</a:t>
            </a:r>
            <a:r>
              <a:rPr lang="en-US" altLang="zh-TW" dirty="0" smtClean="0">
                <a:latin typeface="Candara" panose="020E0502030303020204" pitchFamily="34" charset="0"/>
              </a:rPr>
              <a:t> field of view)</a:t>
            </a:r>
          </a:p>
          <a:p>
            <a:r>
              <a:rPr lang="en-US" altLang="zh-TW" dirty="0" smtClean="0">
                <a:latin typeface="Candara" panose="020E0502030303020204" pitchFamily="34" charset="0"/>
              </a:rPr>
              <a:t>Radiometer (downward solar fluxes)</a:t>
            </a:r>
          </a:p>
          <a:p>
            <a:r>
              <a:rPr lang="en-US" altLang="zh-TW" dirty="0" smtClean="0">
                <a:latin typeface="Candara" panose="020E0502030303020204" pitchFamily="34" charset="0"/>
              </a:rPr>
              <a:t>High spectral resolution </a:t>
            </a:r>
            <a:r>
              <a:rPr lang="en-US" altLang="zh-TW" dirty="0" err="1" smtClean="0">
                <a:latin typeface="Candara" panose="020E0502030303020204" pitchFamily="34" charset="0"/>
              </a:rPr>
              <a:t>lidar</a:t>
            </a:r>
            <a:r>
              <a:rPr lang="en-US" altLang="zh-TW" dirty="0" smtClean="0">
                <a:latin typeface="Candara" panose="020E0502030303020204" pitchFamily="34" charset="0"/>
              </a:rPr>
              <a:t> (HSRL; </a:t>
            </a:r>
            <a:r>
              <a:rPr lang="en-US" altLang="zh-TW" dirty="0" err="1" smtClean="0">
                <a:latin typeface="Candara" panose="020E0502030303020204" pitchFamily="34" charset="0"/>
              </a:rPr>
              <a:t>dt</a:t>
            </a:r>
            <a:r>
              <a:rPr lang="en-US" altLang="zh-TW" dirty="0" smtClean="0">
                <a:latin typeface="Candara" panose="020E0502030303020204" pitchFamily="34" charset="0"/>
              </a:rPr>
              <a:t> = 10 min; </a:t>
            </a:r>
            <a:r>
              <a:rPr lang="en-US" altLang="zh-TW" dirty="0" err="1" smtClean="0">
                <a:latin typeface="Candara" panose="020E0502030303020204" pitchFamily="34" charset="0"/>
              </a:rPr>
              <a:t>dz</a:t>
            </a:r>
            <a:r>
              <a:rPr lang="en-US" altLang="zh-TW" dirty="0" smtClean="0">
                <a:latin typeface="Candara" panose="020E0502030303020204" pitchFamily="34" charset="0"/>
              </a:rPr>
              <a:t> = 60 m; cloud base height)</a:t>
            </a:r>
          </a:p>
          <a:p>
            <a:endParaRPr lang="en-US" altLang="zh-TW" dirty="0" smtClean="0">
              <a:latin typeface="Candara" panose="020E0502030303020204" pitchFamily="34" charset="0"/>
            </a:endParaRPr>
          </a:p>
          <a:p>
            <a:r>
              <a:rPr lang="en-US" altLang="zh-TW" dirty="0" smtClean="0">
                <a:latin typeface="Candara" panose="020E0502030303020204" pitchFamily="34" charset="0"/>
              </a:rPr>
              <a:t>Himawari-8 (10.4 </a:t>
            </a:r>
            <a:r>
              <a:rPr lang="el-GR" altLang="zh-TW" dirty="0" smtClean="0">
                <a:latin typeface="Candara" panose="020E0502030303020204" pitchFamily="34" charset="0"/>
                <a:cs typeface="Consolas" panose="020B0609020204030204" pitchFamily="49" charset="0"/>
              </a:rPr>
              <a:t>μ</a:t>
            </a:r>
            <a:r>
              <a:rPr lang="en-US" altLang="zh-TW" dirty="0" smtClean="0">
                <a:latin typeface="Candara" panose="020E0502030303020204" pitchFamily="34" charset="0"/>
              </a:rPr>
              <a:t>m IR brightness temperature)</a:t>
            </a:r>
          </a:p>
          <a:p>
            <a:r>
              <a:rPr lang="en-US" altLang="zh-TW" dirty="0" smtClean="0">
                <a:latin typeface="Candara" panose="020E0502030303020204" pitchFamily="34" charset="0"/>
              </a:rPr>
              <a:t>TC PRIMED (passive microwave imagery from SSM/IS &amp; AMSR2)</a:t>
            </a:r>
            <a:endParaRPr lang="zh-TW" altLang="en-US" dirty="0">
              <a:latin typeface="Candara" panose="020E0502030303020204" pitchFamily="34" charset="0"/>
            </a:endParaRPr>
          </a:p>
        </p:txBody>
      </p:sp>
      <p:sp>
        <p:nvSpPr>
          <p:cNvPr id="5" name="文字方塊 4"/>
          <p:cNvSpPr txBox="1"/>
          <p:nvPr/>
        </p:nvSpPr>
        <p:spPr>
          <a:xfrm>
            <a:off x="7667414" y="1391635"/>
            <a:ext cx="4195379" cy="646331"/>
          </a:xfrm>
          <a:prstGeom prst="rect">
            <a:avLst/>
          </a:prstGeom>
          <a:noFill/>
        </p:spPr>
        <p:txBody>
          <a:bodyPr wrap="none" rtlCol="0">
            <a:spAutoFit/>
          </a:bodyPr>
          <a:lstStyle/>
          <a:p>
            <a:r>
              <a:rPr lang="en-US" altLang="zh-TW" dirty="0" smtClean="0">
                <a:latin typeface="Candara" panose="020E0502030303020204" pitchFamily="34" charset="0"/>
              </a:rPr>
              <a:t>Convective-stratiform partition algorithm</a:t>
            </a:r>
          </a:p>
          <a:p>
            <a:r>
              <a:rPr lang="en-US" altLang="zh-TW" dirty="0" smtClean="0">
                <a:latin typeface="Candara" panose="020E0502030303020204" pitchFamily="34" charset="0"/>
              </a:rPr>
              <a:t>(</a:t>
            </a:r>
            <a:r>
              <a:rPr lang="en-US" altLang="zh-TW" dirty="0" err="1" smtClean="0">
                <a:latin typeface="Candara" panose="020E0502030303020204" pitchFamily="34" charset="0"/>
              </a:rPr>
              <a:t>Yuter</a:t>
            </a:r>
            <a:r>
              <a:rPr lang="en-US" altLang="zh-TW" dirty="0" smtClean="0">
                <a:latin typeface="Candara" panose="020E0502030303020204" pitchFamily="34" charset="0"/>
              </a:rPr>
              <a:t> and </a:t>
            </a:r>
            <a:r>
              <a:rPr lang="en-US" altLang="zh-TW" dirty="0" err="1" smtClean="0">
                <a:latin typeface="Candara" panose="020E0502030303020204" pitchFamily="34" charset="0"/>
              </a:rPr>
              <a:t>Houze</a:t>
            </a:r>
            <a:r>
              <a:rPr lang="en-US" altLang="zh-TW" dirty="0" smtClean="0">
                <a:latin typeface="Candara" panose="020E0502030303020204" pitchFamily="34" charset="0"/>
              </a:rPr>
              <a:t> 1997)</a:t>
            </a:r>
            <a:endParaRPr lang="zh-TW" altLang="en-US" dirty="0">
              <a:latin typeface="Candara" panose="020E0502030303020204" pitchFamily="34" charset="0"/>
            </a:endParaRPr>
          </a:p>
        </p:txBody>
      </p:sp>
      <p:cxnSp>
        <p:nvCxnSpPr>
          <p:cNvPr id="7" name="直線單箭頭接點 6"/>
          <p:cNvCxnSpPr/>
          <p:nvPr/>
        </p:nvCxnSpPr>
        <p:spPr>
          <a:xfrm>
            <a:off x="5987624" y="1714800"/>
            <a:ext cx="1632373" cy="0"/>
          </a:xfrm>
          <a:prstGeom prst="straightConnector1">
            <a:avLst/>
          </a:prstGeom>
          <a:ln w="38100">
            <a:solidFill>
              <a:srgbClr val="8693AB"/>
            </a:solidFill>
            <a:tailEnd type="triangle"/>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1635509" y="6550223"/>
            <a:ext cx="2383538" cy="307777"/>
          </a:xfrm>
          <a:prstGeom prst="rect">
            <a:avLst/>
          </a:prstGeom>
          <a:noFill/>
        </p:spPr>
        <p:txBody>
          <a:bodyPr wrap="none" rtlCol="0">
            <a:spAutoFit/>
          </a:bodyPr>
          <a:lstStyle/>
          <a:p>
            <a:r>
              <a:rPr lang="en-US" altLang="zh-TW" sz="1400" dirty="0" smtClean="0">
                <a:latin typeface="Candara" panose="020E0502030303020204" pitchFamily="34" charset="0"/>
              </a:rPr>
              <a:t>[UTC+9]    9/29 18L – 10/3 06L</a:t>
            </a:r>
            <a:endParaRPr lang="zh-TW" altLang="en-US" sz="1400" dirty="0">
              <a:latin typeface="Candara" panose="020E0502030303020204" pitchFamily="34" charset="0"/>
            </a:endParaRPr>
          </a:p>
        </p:txBody>
      </p:sp>
      <p:sp>
        <p:nvSpPr>
          <p:cNvPr id="9" name="文字方塊 8"/>
          <p:cNvSpPr txBox="1"/>
          <p:nvPr/>
        </p:nvSpPr>
        <p:spPr>
          <a:xfrm>
            <a:off x="2289387" y="5601546"/>
            <a:ext cx="401520" cy="369332"/>
          </a:xfrm>
          <a:prstGeom prst="rect">
            <a:avLst/>
          </a:prstGeom>
          <a:noFill/>
        </p:spPr>
        <p:txBody>
          <a:bodyPr wrap="none" rtlCol="0">
            <a:spAutoFit/>
          </a:bodyPr>
          <a:lstStyle/>
          <a:p>
            <a:r>
              <a:rPr lang="en-US" altLang="zh-TW" dirty="0" smtClean="0"/>
              <a:t>TS</a:t>
            </a:r>
            <a:endParaRPr lang="zh-TW" altLang="en-US" dirty="0"/>
          </a:p>
        </p:txBody>
      </p:sp>
      <p:sp>
        <p:nvSpPr>
          <p:cNvPr id="10" name="文字方塊 9"/>
          <p:cNvSpPr txBox="1"/>
          <p:nvPr/>
        </p:nvSpPr>
        <p:spPr>
          <a:xfrm>
            <a:off x="3603413" y="4104640"/>
            <a:ext cx="721159" cy="369332"/>
          </a:xfrm>
          <a:prstGeom prst="rect">
            <a:avLst/>
          </a:prstGeom>
          <a:noFill/>
        </p:spPr>
        <p:txBody>
          <a:bodyPr wrap="none" rtlCol="0">
            <a:spAutoFit/>
          </a:bodyPr>
          <a:lstStyle/>
          <a:p>
            <a:r>
              <a:rPr lang="en-US" altLang="zh-TW" dirty="0" smtClean="0"/>
              <a:t>Cat. 5</a:t>
            </a:r>
            <a:endParaRPr lang="zh-TW" altLang="en-US" dirty="0"/>
          </a:p>
        </p:txBody>
      </p:sp>
    </p:spTree>
    <p:extLst>
      <p:ext uri="{BB962C8B-B14F-4D97-AF65-F5344CB8AC3E}">
        <p14:creationId xmlns:p14="http://schemas.microsoft.com/office/powerpoint/2010/main" val="692169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5837647" y="73237"/>
            <a:ext cx="5053873" cy="6784763"/>
          </a:xfrm>
          <a:prstGeom prst="rect">
            <a:avLst/>
          </a:prstGeom>
        </p:spPr>
      </p:pic>
      <p:sp>
        <p:nvSpPr>
          <p:cNvPr id="3" name="文字方塊 2"/>
          <p:cNvSpPr txBox="1"/>
          <p:nvPr/>
        </p:nvSpPr>
        <p:spPr>
          <a:xfrm>
            <a:off x="180000" y="180000"/>
            <a:ext cx="5503430" cy="523220"/>
          </a:xfrm>
          <a:prstGeom prst="rect">
            <a:avLst/>
          </a:prstGeom>
          <a:noFill/>
        </p:spPr>
        <p:txBody>
          <a:bodyPr wrap="none" rtlCol="0">
            <a:spAutoFit/>
          </a:bodyPr>
          <a:lstStyle/>
          <a:p>
            <a:r>
              <a:rPr lang="en-US" altLang="zh-TW" sz="2800" b="1" dirty="0" err="1" smtClean="0">
                <a:latin typeface="Candara" panose="020E0502030303020204" pitchFamily="34" charset="0"/>
              </a:rPr>
              <a:t>Rainband</a:t>
            </a:r>
            <a:r>
              <a:rPr lang="en-US" altLang="zh-TW" sz="2800" b="1" dirty="0" smtClean="0">
                <a:latin typeface="Candara" panose="020E0502030303020204" pitchFamily="34" charset="0"/>
              </a:rPr>
              <a:t> under the Cirrus </a:t>
            </a:r>
            <a:r>
              <a:rPr lang="en-US" altLang="zh-TW" sz="2800" b="1" dirty="0">
                <a:latin typeface="Candara" panose="020E0502030303020204" pitchFamily="34" charset="0"/>
              </a:rPr>
              <a:t>C</a:t>
            </a:r>
            <a:r>
              <a:rPr lang="en-US" altLang="zh-TW" sz="2800" b="1" dirty="0" smtClean="0">
                <a:latin typeface="Candara" panose="020E0502030303020204" pitchFamily="34" charset="0"/>
              </a:rPr>
              <a:t>anopy </a:t>
            </a:r>
            <a:endParaRPr lang="zh-TW" altLang="en-US" sz="2800" b="1" dirty="0">
              <a:latin typeface="Candara" panose="020E0502030303020204" pitchFamily="34" charset="0"/>
            </a:endParaRPr>
          </a:p>
        </p:txBody>
      </p:sp>
      <p:cxnSp>
        <p:nvCxnSpPr>
          <p:cNvPr id="5" name="直線單箭頭接點 4"/>
          <p:cNvCxnSpPr/>
          <p:nvPr/>
        </p:nvCxnSpPr>
        <p:spPr>
          <a:xfrm flipH="1" flipV="1">
            <a:off x="7755467" y="4714240"/>
            <a:ext cx="2004909" cy="1022774"/>
          </a:xfrm>
          <a:prstGeom prst="straightConnector1">
            <a:avLst/>
          </a:prstGeom>
          <a:ln w="57150">
            <a:solidFill>
              <a:srgbClr val="BDD4E7"/>
            </a:solidFill>
            <a:tailEnd type="triangle"/>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7447521" y="703220"/>
            <a:ext cx="594879" cy="5085580"/>
          </a:xfrm>
          <a:prstGeom prst="rect">
            <a:avLst/>
          </a:prstGeom>
          <a:solidFill>
            <a:srgbClr val="BDD4E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2" name="圖片 11"/>
          <p:cNvPicPr>
            <a:picLocks noChangeAspect="1"/>
          </p:cNvPicPr>
          <p:nvPr/>
        </p:nvPicPr>
        <p:blipFill rotWithShape="1">
          <a:blip r:embed="rId4"/>
          <a:srcRect l="69398"/>
          <a:stretch/>
        </p:blipFill>
        <p:spPr>
          <a:xfrm>
            <a:off x="1339609" y="1132139"/>
            <a:ext cx="3297835" cy="3235530"/>
          </a:xfrm>
          <a:prstGeom prst="rect">
            <a:avLst/>
          </a:prstGeom>
        </p:spPr>
      </p:pic>
      <p:cxnSp>
        <p:nvCxnSpPr>
          <p:cNvPr id="6" name="直線單箭頭接點 5"/>
          <p:cNvCxnSpPr/>
          <p:nvPr/>
        </p:nvCxnSpPr>
        <p:spPr>
          <a:xfrm flipV="1">
            <a:off x="5729545" y="640800"/>
            <a:ext cx="0" cy="4687200"/>
          </a:xfrm>
          <a:prstGeom prst="straightConnector1">
            <a:avLst/>
          </a:prstGeom>
          <a:ln w="28575">
            <a:solidFill>
              <a:schemeClr val="accent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8299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6304548" y="2620443"/>
            <a:ext cx="5725276" cy="3345465"/>
          </a:xfrm>
          <a:prstGeom prst="rect">
            <a:avLst/>
          </a:prstGeom>
        </p:spPr>
      </p:pic>
      <p:pic>
        <p:nvPicPr>
          <p:cNvPr id="3" name="圖片 2"/>
          <p:cNvPicPr>
            <a:picLocks noChangeAspect="1"/>
          </p:cNvPicPr>
          <p:nvPr/>
        </p:nvPicPr>
        <p:blipFill>
          <a:blip r:embed="rId4"/>
          <a:stretch>
            <a:fillRect/>
          </a:stretch>
        </p:blipFill>
        <p:spPr>
          <a:xfrm>
            <a:off x="473085" y="2620443"/>
            <a:ext cx="5666808" cy="3345465"/>
          </a:xfrm>
          <a:prstGeom prst="rect">
            <a:avLst/>
          </a:prstGeom>
        </p:spPr>
      </p:pic>
      <p:sp>
        <p:nvSpPr>
          <p:cNvPr id="4" name="文字方塊 3"/>
          <p:cNvSpPr txBox="1"/>
          <p:nvPr/>
        </p:nvSpPr>
        <p:spPr>
          <a:xfrm>
            <a:off x="2414013" y="1762965"/>
            <a:ext cx="1179875" cy="369332"/>
          </a:xfrm>
          <a:prstGeom prst="rect">
            <a:avLst/>
          </a:prstGeom>
          <a:noFill/>
        </p:spPr>
        <p:txBody>
          <a:bodyPr wrap="none" rtlCol="0">
            <a:spAutoFit/>
          </a:bodyPr>
          <a:lstStyle/>
          <a:p>
            <a:r>
              <a:rPr lang="en-US" altLang="zh-TW" dirty="0" smtClean="0"/>
              <a:t>reflectivity</a:t>
            </a:r>
            <a:endParaRPr lang="zh-TW" altLang="en-US" dirty="0"/>
          </a:p>
        </p:txBody>
      </p:sp>
      <p:sp>
        <p:nvSpPr>
          <p:cNvPr id="5" name="文字方塊 4"/>
          <p:cNvSpPr txBox="1"/>
          <p:nvPr/>
        </p:nvSpPr>
        <p:spPr>
          <a:xfrm>
            <a:off x="8607417" y="1762965"/>
            <a:ext cx="559769" cy="369332"/>
          </a:xfrm>
          <a:prstGeom prst="rect">
            <a:avLst/>
          </a:prstGeom>
          <a:noFill/>
        </p:spPr>
        <p:txBody>
          <a:bodyPr wrap="none" rtlCol="0">
            <a:spAutoFit/>
          </a:bodyPr>
          <a:lstStyle/>
          <a:p>
            <a:r>
              <a:rPr lang="en-US" altLang="zh-TW" dirty="0" smtClean="0"/>
              <a:t>ZDR</a:t>
            </a:r>
            <a:endParaRPr lang="zh-TW" altLang="en-US" dirty="0"/>
          </a:p>
        </p:txBody>
      </p:sp>
      <p:cxnSp>
        <p:nvCxnSpPr>
          <p:cNvPr id="10" name="直線接點 9"/>
          <p:cNvCxnSpPr/>
          <p:nvPr/>
        </p:nvCxnSpPr>
        <p:spPr>
          <a:xfrm>
            <a:off x="10144963" y="2801721"/>
            <a:ext cx="0" cy="1287475"/>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8525866" y="2801722"/>
            <a:ext cx="0" cy="1287475"/>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6916522" y="2801722"/>
            <a:ext cx="0" cy="1287475"/>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10151061" y="4417164"/>
            <a:ext cx="0" cy="1287475"/>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8531964" y="4417165"/>
            <a:ext cx="0" cy="1287475"/>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6922620" y="4417165"/>
            <a:ext cx="0" cy="1287475"/>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180000" y="180000"/>
            <a:ext cx="9207970" cy="523220"/>
          </a:xfrm>
          <a:prstGeom prst="rect">
            <a:avLst/>
          </a:prstGeom>
          <a:noFill/>
        </p:spPr>
        <p:txBody>
          <a:bodyPr wrap="none" rtlCol="0">
            <a:spAutoFit/>
          </a:bodyPr>
          <a:lstStyle/>
          <a:p>
            <a:r>
              <a:rPr lang="en-US" altLang="zh-TW" sz="2800" b="1" dirty="0" err="1" smtClean="0">
                <a:latin typeface="Candara" panose="020E0502030303020204" pitchFamily="34" charset="0"/>
              </a:rPr>
              <a:t>Rainband</a:t>
            </a:r>
            <a:r>
              <a:rPr lang="en-US" altLang="zh-TW" sz="2800" b="1" dirty="0" smtClean="0">
                <a:latin typeface="Candara" panose="020E0502030303020204" pitchFamily="34" charset="0"/>
              </a:rPr>
              <a:t> under the Cirrus Canopy (Convective/Stratiform) </a:t>
            </a:r>
            <a:endParaRPr lang="zh-TW" altLang="en-US" sz="2800" b="1" dirty="0">
              <a:latin typeface="Candara" panose="020E0502030303020204" pitchFamily="34" charset="0"/>
            </a:endParaRPr>
          </a:p>
        </p:txBody>
      </p:sp>
      <p:sp>
        <p:nvSpPr>
          <p:cNvPr id="17" name="文字方塊 16"/>
          <p:cNvSpPr txBox="1"/>
          <p:nvPr/>
        </p:nvSpPr>
        <p:spPr>
          <a:xfrm>
            <a:off x="643734" y="2191704"/>
            <a:ext cx="1524776" cy="369332"/>
          </a:xfrm>
          <a:prstGeom prst="rect">
            <a:avLst/>
          </a:prstGeom>
          <a:noFill/>
        </p:spPr>
        <p:txBody>
          <a:bodyPr wrap="none" rtlCol="0">
            <a:spAutoFit/>
          </a:bodyPr>
          <a:lstStyle/>
          <a:p>
            <a:r>
              <a:rPr lang="en-US" altLang="zh-TW" dirty="0" smtClean="0">
                <a:latin typeface="Candara" panose="020E0502030303020204" pitchFamily="34" charset="0"/>
              </a:rPr>
              <a:t>PISTON mean</a:t>
            </a:r>
            <a:endParaRPr lang="zh-TW" altLang="en-US" dirty="0">
              <a:latin typeface="Candara" panose="020E0502030303020204" pitchFamily="34" charset="0"/>
            </a:endParaRPr>
          </a:p>
        </p:txBody>
      </p:sp>
      <p:sp>
        <p:nvSpPr>
          <p:cNvPr id="18" name="文字方塊 17"/>
          <p:cNvSpPr txBox="1"/>
          <p:nvPr/>
        </p:nvSpPr>
        <p:spPr>
          <a:xfrm>
            <a:off x="2796168" y="2191704"/>
            <a:ext cx="428322" cy="369332"/>
          </a:xfrm>
          <a:prstGeom prst="rect">
            <a:avLst/>
          </a:prstGeom>
          <a:noFill/>
        </p:spPr>
        <p:txBody>
          <a:bodyPr wrap="none" rtlCol="0">
            <a:spAutoFit/>
          </a:bodyPr>
          <a:lstStyle/>
          <a:p>
            <a:r>
              <a:rPr lang="en-US" altLang="zh-TW" dirty="0" smtClean="0">
                <a:latin typeface="Candara" panose="020E0502030303020204" pitchFamily="34" charset="0"/>
              </a:rPr>
              <a:t>TC</a:t>
            </a:r>
            <a:endParaRPr lang="zh-TW" altLang="en-US" dirty="0">
              <a:latin typeface="Candara" panose="020E0502030303020204" pitchFamily="34" charset="0"/>
            </a:endParaRPr>
          </a:p>
        </p:txBody>
      </p:sp>
      <p:sp>
        <p:nvSpPr>
          <p:cNvPr id="19" name="文字方塊 18"/>
          <p:cNvSpPr txBox="1"/>
          <p:nvPr/>
        </p:nvSpPr>
        <p:spPr>
          <a:xfrm>
            <a:off x="3986781" y="2191704"/>
            <a:ext cx="1229824" cy="369332"/>
          </a:xfrm>
          <a:prstGeom prst="rect">
            <a:avLst/>
          </a:prstGeom>
          <a:noFill/>
        </p:spPr>
        <p:txBody>
          <a:bodyPr wrap="none" rtlCol="0">
            <a:spAutoFit/>
          </a:bodyPr>
          <a:lstStyle/>
          <a:p>
            <a:r>
              <a:rPr lang="en-US" altLang="zh-TW" dirty="0" smtClean="0">
                <a:latin typeface="Candara" panose="020E0502030303020204" pitchFamily="34" charset="0"/>
              </a:rPr>
              <a:t>TC-PISTON</a:t>
            </a:r>
            <a:endParaRPr lang="zh-TW" altLang="en-US" dirty="0">
              <a:latin typeface="Candara" panose="020E0502030303020204" pitchFamily="34" charset="0"/>
            </a:endParaRPr>
          </a:p>
        </p:txBody>
      </p:sp>
      <p:sp>
        <p:nvSpPr>
          <p:cNvPr id="20" name="文字方塊 19"/>
          <p:cNvSpPr txBox="1"/>
          <p:nvPr/>
        </p:nvSpPr>
        <p:spPr>
          <a:xfrm>
            <a:off x="6487363" y="2191704"/>
            <a:ext cx="1524776" cy="369332"/>
          </a:xfrm>
          <a:prstGeom prst="rect">
            <a:avLst/>
          </a:prstGeom>
          <a:noFill/>
        </p:spPr>
        <p:txBody>
          <a:bodyPr wrap="none" rtlCol="0">
            <a:spAutoFit/>
          </a:bodyPr>
          <a:lstStyle/>
          <a:p>
            <a:r>
              <a:rPr lang="en-US" altLang="zh-TW" dirty="0" smtClean="0">
                <a:latin typeface="Candara" panose="020E0502030303020204" pitchFamily="34" charset="0"/>
              </a:rPr>
              <a:t>PISTON mean</a:t>
            </a:r>
            <a:endParaRPr lang="zh-TW" altLang="en-US" dirty="0">
              <a:latin typeface="Candara" panose="020E0502030303020204" pitchFamily="34" charset="0"/>
            </a:endParaRPr>
          </a:p>
        </p:txBody>
      </p:sp>
      <p:sp>
        <p:nvSpPr>
          <p:cNvPr id="21" name="文字方塊 20"/>
          <p:cNvSpPr txBox="1"/>
          <p:nvPr/>
        </p:nvSpPr>
        <p:spPr>
          <a:xfrm>
            <a:off x="8639797" y="2191704"/>
            <a:ext cx="428322" cy="369332"/>
          </a:xfrm>
          <a:prstGeom prst="rect">
            <a:avLst/>
          </a:prstGeom>
          <a:noFill/>
        </p:spPr>
        <p:txBody>
          <a:bodyPr wrap="none" rtlCol="0">
            <a:spAutoFit/>
          </a:bodyPr>
          <a:lstStyle/>
          <a:p>
            <a:r>
              <a:rPr lang="en-US" altLang="zh-TW" dirty="0" smtClean="0">
                <a:latin typeface="Candara" panose="020E0502030303020204" pitchFamily="34" charset="0"/>
              </a:rPr>
              <a:t>TC</a:t>
            </a:r>
            <a:endParaRPr lang="zh-TW" altLang="en-US" dirty="0">
              <a:latin typeface="Candara" panose="020E0502030303020204" pitchFamily="34" charset="0"/>
            </a:endParaRPr>
          </a:p>
        </p:txBody>
      </p:sp>
      <p:sp>
        <p:nvSpPr>
          <p:cNvPr id="22" name="文字方塊 21"/>
          <p:cNvSpPr txBox="1"/>
          <p:nvPr/>
        </p:nvSpPr>
        <p:spPr>
          <a:xfrm>
            <a:off x="9830410" y="2191704"/>
            <a:ext cx="1229824" cy="369332"/>
          </a:xfrm>
          <a:prstGeom prst="rect">
            <a:avLst/>
          </a:prstGeom>
          <a:noFill/>
        </p:spPr>
        <p:txBody>
          <a:bodyPr wrap="none" rtlCol="0">
            <a:spAutoFit/>
          </a:bodyPr>
          <a:lstStyle/>
          <a:p>
            <a:r>
              <a:rPr lang="en-US" altLang="zh-TW" dirty="0" smtClean="0">
                <a:latin typeface="Candara" panose="020E0502030303020204" pitchFamily="34" charset="0"/>
              </a:rPr>
              <a:t>TC-PISTON</a:t>
            </a:r>
            <a:endParaRPr lang="zh-TW" altLang="en-US" dirty="0">
              <a:latin typeface="Candara" panose="020E0502030303020204" pitchFamily="34" charset="0"/>
            </a:endParaRPr>
          </a:p>
        </p:txBody>
      </p:sp>
      <p:sp>
        <p:nvSpPr>
          <p:cNvPr id="23" name="文字方塊 22"/>
          <p:cNvSpPr txBox="1"/>
          <p:nvPr/>
        </p:nvSpPr>
        <p:spPr>
          <a:xfrm>
            <a:off x="0" y="3321100"/>
            <a:ext cx="439544" cy="369332"/>
          </a:xfrm>
          <a:prstGeom prst="rect">
            <a:avLst/>
          </a:prstGeom>
          <a:noFill/>
        </p:spPr>
        <p:txBody>
          <a:bodyPr wrap="none" rtlCol="0">
            <a:spAutoFit/>
          </a:bodyPr>
          <a:lstStyle/>
          <a:p>
            <a:r>
              <a:rPr lang="en-US" altLang="zh-TW" dirty="0" smtClean="0"/>
              <a:t>CV</a:t>
            </a:r>
            <a:endParaRPr lang="zh-TW" altLang="en-US" dirty="0"/>
          </a:p>
        </p:txBody>
      </p:sp>
      <p:sp>
        <p:nvSpPr>
          <p:cNvPr id="24" name="文字方塊 23"/>
          <p:cNvSpPr txBox="1"/>
          <p:nvPr/>
        </p:nvSpPr>
        <p:spPr>
          <a:xfrm>
            <a:off x="19236" y="4876235"/>
            <a:ext cx="401072" cy="369332"/>
          </a:xfrm>
          <a:prstGeom prst="rect">
            <a:avLst/>
          </a:prstGeom>
          <a:noFill/>
        </p:spPr>
        <p:txBody>
          <a:bodyPr wrap="none" rtlCol="0">
            <a:spAutoFit/>
          </a:bodyPr>
          <a:lstStyle/>
          <a:p>
            <a:r>
              <a:rPr lang="en-US" altLang="zh-TW" dirty="0" smtClean="0"/>
              <a:t>ST</a:t>
            </a:r>
            <a:endParaRPr lang="zh-TW" altLang="en-US" dirty="0"/>
          </a:p>
        </p:txBody>
      </p:sp>
      <p:cxnSp>
        <p:nvCxnSpPr>
          <p:cNvPr id="7" name="直線接點 6"/>
          <p:cNvCxnSpPr/>
          <p:nvPr/>
        </p:nvCxnSpPr>
        <p:spPr>
          <a:xfrm>
            <a:off x="4485600" y="3690432"/>
            <a:ext cx="849600" cy="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10355834" y="3702864"/>
            <a:ext cx="849600" cy="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1174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stretch>
            <a:fillRect/>
          </a:stretch>
        </p:blipFill>
        <p:spPr>
          <a:xfrm>
            <a:off x="6424578" y="2631118"/>
            <a:ext cx="5719261" cy="3369381"/>
          </a:xfrm>
          <a:prstGeom prst="rect">
            <a:avLst/>
          </a:prstGeom>
        </p:spPr>
      </p:pic>
      <p:pic>
        <p:nvPicPr>
          <p:cNvPr id="5" name="圖片 4"/>
          <p:cNvPicPr>
            <a:picLocks noChangeAspect="1"/>
          </p:cNvPicPr>
          <p:nvPr/>
        </p:nvPicPr>
        <p:blipFill>
          <a:blip r:embed="rId4"/>
          <a:stretch>
            <a:fillRect/>
          </a:stretch>
        </p:blipFill>
        <p:spPr>
          <a:xfrm>
            <a:off x="725488" y="2635935"/>
            <a:ext cx="5717469" cy="3364564"/>
          </a:xfrm>
          <a:prstGeom prst="rect">
            <a:avLst/>
          </a:prstGeom>
        </p:spPr>
      </p:pic>
      <p:sp>
        <p:nvSpPr>
          <p:cNvPr id="6" name="文字方塊 5"/>
          <p:cNvSpPr txBox="1"/>
          <p:nvPr/>
        </p:nvSpPr>
        <p:spPr>
          <a:xfrm>
            <a:off x="180000" y="180000"/>
            <a:ext cx="7367723" cy="523220"/>
          </a:xfrm>
          <a:prstGeom prst="rect">
            <a:avLst/>
          </a:prstGeom>
          <a:noFill/>
        </p:spPr>
        <p:txBody>
          <a:bodyPr wrap="none" rtlCol="0">
            <a:spAutoFit/>
          </a:bodyPr>
          <a:lstStyle/>
          <a:p>
            <a:r>
              <a:rPr lang="en-US" altLang="zh-TW" sz="2800" b="1" dirty="0" err="1" smtClean="0">
                <a:latin typeface="Candara" panose="020E0502030303020204" pitchFamily="34" charset="0"/>
              </a:rPr>
              <a:t>Rainband</a:t>
            </a:r>
            <a:r>
              <a:rPr lang="en-US" altLang="zh-TW" sz="2800" b="1" dirty="0" smtClean="0">
                <a:latin typeface="Candara" panose="020E0502030303020204" pitchFamily="34" charset="0"/>
              </a:rPr>
              <a:t> under the Cirrus Canopy (Day/Night) </a:t>
            </a:r>
            <a:endParaRPr lang="zh-TW" altLang="en-US" sz="2800" b="1" dirty="0">
              <a:latin typeface="Candara" panose="020E0502030303020204" pitchFamily="34" charset="0"/>
            </a:endParaRPr>
          </a:p>
        </p:txBody>
      </p:sp>
      <p:sp>
        <p:nvSpPr>
          <p:cNvPr id="7" name="文字方塊 6"/>
          <p:cNvSpPr txBox="1"/>
          <p:nvPr/>
        </p:nvSpPr>
        <p:spPr>
          <a:xfrm>
            <a:off x="2335165" y="1775238"/>
            <a:ext cx="1861279" cy="369332"/>
          </a:xfrm>
          <a:prstGeom prst="rect">
            <a:avLst/>
          </a:prstGeom>
          <a:noFill/>
        </p:spPr>
        <p:txBody>
          <a:bodyPr wrap="none" rtlCol="0">
            <a:spAutoFit/>
          </a:bodyPr>
          <a:lstStyle/>
          <a:p>
            <a:r>
              <a:rPr lang="en-US" altLang="zh-TW" dirty="0" smtClean="0"/>
              <a:t>Convective region</a:t>
            </a:r>
            <a:endParaRPr lang="zh-TW" altLang="en-US" dirty="0"/>
          </a:p>
        </p:txBody>
      </p:sp>
      <p:sp>
        <p:nvSpPr>
          <p:cNvPr id="9" name="文字方塊 8"/>
          <p:cNvSpPr txBox="1"/>
          <p:nvPr/>
        </p:nvSpPr>
        <p:spPr>
          <a:xfrm>
            <a:off x="1334934" y="2191704"/>
            <a:ext cx="554960" cy="369332"/>
          </a:xfrm>
          <a:prstGeom prst="rect">
            <a:avLst/>
          </a:prstGeom>
          <a:noFill/>
        </p:spPr>
        <p:txBody>
          <a:bodyPr wrap="none" rtlCol="0">
            <a:spAutoFit/>
          </a:bodyPr>
          <a:lstStyle/>
          <a:p>
            <a:r>
              <a:rPr lang="en-US" altLang="zh-TW" dirty="0" smtClean="0">
                <a:latin typeface="Candara" panose="020E0502030303020204" pitchFamily="34" charset="0"/>
              </a:rPr>
              <a:t>Day</a:t>
            </a:r>
            <a:endParaRPr lang="zh-TW" altLang="en-US" dirty="0">
              <a:latin typeface="Candara" panose="020E0502030303020204" pitchFamily="34" charset="0"/>
            </a:endParaRPr>
          </a:p>
        </p:txBody>
      </p:sp>
      <p:sp>
        <p:nvSpPr>
          <p:cNvPr id="10" name="文字方塊 9"/>
          <p:cNvSpPr txBox="1"/>
          <p:nvPr/>
        </p:nvSpPr>
        <p:spPr>
          <a:xfrm>
            <a:off x="2904168" y="2191704"/>
            <a:ext cx="723275" cy="369332"/>
          </a:xfrm>
          <a:prstGeom prst="rect">
            <a:avLst/>
          </a:prstGeom>
          <a:noFill/>
        </p:spPr>
        <p:txBody>
          <a:bodyPr wrap="none" rtlCol="0">
            <a:spAutoFit/>
          </a:bodyPr>
          <a:lstStyle/>
          <a:p>
            <a:r>
              <a:rPr lang="en-US" altLang="zh-TW" dirty="0" smtClean="0">
                <a:latin typeface="Candara" panose="020E0502030303020204" pitchFamily="34" charset="0"/>
              </a:rPr>
              <a:t>Night</a:t>
            </a:r>
            <a:endParaRPr lang="zh-TW" altLang="en-US" dirty="0">
              <a:latin typeface="Candara" panose="020E0502030303020204" pitchFamily="34" charset="0"/>
            </a:endParaRPr>
          </a:p>
        </p:txBody>
      </p:sp>
      <p:sp>
        <p:nvSpPr>
          <p:cNvPr id="11" name="文字方塊 10"/>
          <p:cNvSpPr txBox="1"/>
          <p:nvPr/>
        </p:nvSpPr>
        <p:spPr>
          <a:xfrm>
            <a:off x="4341501" y="2191704"/>
            <a:ext cx="1151277" cy="369332"/>
          </a:xfrm>
          <a:prstGeom prst="rect">
            <a:avLst/>
          </a:prstGeom>
          <a:noFill/>
        </p:spPr>
        <p:txBody>
          <a:bodyPr wrap="none" rtlCol="0">
            <a:spAutoFit/>
          </a:bodyPr>
          <a:lstStyle/>
          <a:p>
            <a:r>
              <a:rPr lang="en-US" altLang="zh-TW" dirty="0" smtClean="0">
                <a:latin typeface="Candara" panose="020E0502030303020204" pitchFamily="34" charset="0"/>
              </a:rPr>
              <a:t>Day-Night</a:t>
            </a:r>
            <a:endParaRPr lang="zh-TW" altLang="en-US" dirty="0">
              <a:latin typeface="Candara" panose="020E0502030303020204" pitchFamily="34" charset="0"/>
            </a:endParaRPr>
          </a:p>
        </p:txBody>
      </p:sp>
      <p:sp>
        <p:nvSpPr>
          <p:cNvPr id="15" name="文字方塊 14"/>
          <p:cNvSpPr txBox="1"/>
          <p:nvPr/>
        </p:nvSpPr>
        <p:spPr>
          <a:xfrm>
            <a:off x="8156533" y="1775238"/>
            <a:ext cx="1784143" cy="369332"/>
          </a:xfrm>
          <a:prstGeom prst="rect">
            <a:avLst/>
          </a:prstGeom>
          <a:noFill/>
        </p:spPr>
        <p:txBody>
          <a:bodyPr wrap="none" rtlCol="0">
            <a:spAutoFit/>
          </a:bodyPr>
          <a:lstStyle/>
          <a:p>
            <a:r>
              <a:rPr lang="en-US" altLang="zh-TW" dirty="0" smtClean="0"/>
              <a:t>Stratiform region</a:t>
            </a:r>
            <a:endParaRPr lang="zh-TW" altLang="en-US" dirty="0"/>
          </a:p>
        </p:txBody>
      </p:sp>
      <p:sp>
        <p:nvSpPr>
          <p:cNvPr id="16" name="文字方塊 15"/>
          <p:cNvSpPr txBox="1"/>
          <p:nvPr/>
        </p:nvSpPr>
        <p:spPr>
          <a:xfrm>
            <a:off x="7117734" y="2191704"/>
            <a:ext cx="554960" cy="369332"/>
          </a:xfrm>
          <a:prstGeom prst="rect">
            <a:avLst/>
          </a:prstGeom>
          <a:noFill/>
        </p:spPr>
        <p:txBody>
          <a:bodyPr wrap="none" rtlCol="0">
            <a:spAutoFit/>
          </a:bodyPr>
          <a:lstStyle/>
          <a:p>
            <a:r>
              <a:rPr lang="en-US" altLang="zh-TW" dirty="0" smtClean="0">
                <a:latin typeface="Candara" panose="020E0502030303020204" pitchFamily="34" charset="0"/>
              </a:rPr>
              <a:t>Day</a:t>
            </a:r>
            <a:endParaRPr lang="zh-TW" altLang="en-US" dirty="0">
              <a:latin typeface="Candara" panose="020E0502030303020204" pitchFamily="34" charset="0"/>
            </a:endParaRPr>
          </a:p>
        </p:txBody>
      </p:sp>
      <p:sp>
        <p:nvSpPr>
          <p:cNvPr id="17" name="文字方塊 16"/>
          <p:cNvSpPr txBox="1"/>
          <p:nvPr/>
        </p:nvSpPr>
        <p:spPr>
          <a:xfrm>
            <a:off x="8686968" y="2191704"/>
            <a:ext cx="723275" cy="369332"/>
          </a:xfrm>
          <a:prstGeom prst="rect">
            <a:avLst/>
          </a:prstGeom>
          <a:noFill/>
        </p:spPr>
        <p:txBody>
          <a:bodyPr wrap="none" rtlCol="0">
            <a:spAutoFit/>
          </a:bodyPr>
          <a:lstStyle/>
          <a:p>
            <a:r>
              <a:rPr lang="en-US" altLang="zh-TW" dirty="0" smtClean="0">
                <a:latin typeface="Candara" panose="020E0502030303020204" pitchFamily="34" charset="0"/>
              </a:rPr>
              <a:t>Night</a:t>
            </a:r>
            <a:endParaRPr lang="zh-TW" altLang="en-US" dirty="0">
              <a:latin typeface="Candara" panose="020E0502030303020204" pitchFamily="34" charset="0"/>
            </a:endParaRPr>
          </a:p>
        </p:txBody>
      </p:sp>
      <p:sp>
        <p:nvSpPr>
          <p:cNvPr id="18" name="文字方塊 17"/>
          <p:cNvSpPr txBox="1"/>
          <p:nvPr/>
        </p:nvSpPr>
        <p:spPr>
          <a:xfrm>
            <a:off x="10124301" y="2191704"/>
            <a:ext cx="1151277" cy="369332"/>
          </a:xfrm>
          <a:prstGeom prst="rect">
            <a:avLst/>
          </a:prstGeom>
          <a:noFill/>
        </p:spPr>
        <p:txBody>
          <a:bodyPr wrap="none" rtlCol="0">
            <a:spAutoFit/>
          </a:bodyPr>
          <a:lstStyle/>
          <a:p>
            <a:r>
              <a:rPr lang="en-US" altLang="zh-TW" dirty="0" smtClean="0">
                <a:latin typeface="Candara" panose="020E0502030303020204" pitchFamily="34" charset="0"/>
              </a:rPr>
              <a:t>Day-Night</a:t>
            </a:r>
            <a:endParaRPr lang="zh-TW" altLang="en-US" dirty="0">
              <a:latin typeface="Candara" panose="020E0502030303020204" pitchFamily="34" charset="0"/>
            </a:endParaRPr>
          </a:p>
        </p:txBody>
      </p:sp>
      <p:sp>
        <p:nvSpPr>
          <p:cNvPr id="19" name="文字方塊 18"/>
          <p:cNvSpPr txBox="1"/>
          <p:nvPr/>
        </p:nvSpPr>
        <p:spPr>
          <a:xfrm>
            <a:off x="0" y="2974094"/>
            <a:ext cx="928459" cy="646331"/>
          </a:xfrm>
          <a:prstGeom prst="rect">
            <a:avLst/>
          </a:prstGeom>
          <a:noFill/>
        </p:spPr>
        <p:txBody>
          <a:bodyPr wrap="none" rtlCol="0">
            <a:spAutoFit/>
          </a:bodyPr>
          <a:lstStyle/>
          <a:p>
            <a:pPr algn="ctr"/>
            <a:r>
              <a:rPr lang="en-US" altLang="zh-TW" dirty="0" smtClean="0">
                <a:latin typeface="Candara" panose="020E0502030303020204" pitchFamily="34" charset="0"/>
              </a:rPr>
              <a:t>PISTON</a:t>
            </a:r>
          </a:p>
          <a:p>
            <a:pPr algn="ctr"/>
            <a:r>
              <a:rPr lang="en-US" altLang="zh-TW" dirty="0" smtClean="0">
                <a:latin typeface="Candara" panose="020E0502030303020204" pitchFamily="34" charset="0"/>
              </a:rPr>
              <a:t>mean</a:t>
            </a:r>
            <a:endParaRPr lang="zh-TW" altLang="en-US" dirty="0">
              <a:latin typeface="Candara" panose="020E0502030303020204" pitchFamily="34" charset="0"/>
            </a:endParaRPr>
          </a:p>
        </p:txBody>
      </p:sp>
      <p:sp>
        <p:nvSpPr>
          <p:cNvPr id="20" name="文字方塊 19"/>
          <p:cNvSpPr txBox="1"/>
          <p:nvPr/>
        </p:nvSpPr>
        <p:spPr>
          <a:xfrm>
            <a:off x="180000" y="4909948"/>
            <a:ext cx="428322" cy="369332"/>
          </a:xfrm>
          <a:prstGeom prst="rect">
            <a:avLst/>
          </a:prstGeom>
          <a:noFill/>
        </p:spPr>
        <p:txBody>
          <a:bodyPr wrap="none" rtlCol="0">
            <a:spAutoFit/>
          </a:bodyPr>
          <a:lstStyle/>
          <a:p>
            <a:r>
              <a:rPr lang="en-US" altLang="zh-TW" dirty="0" smtClean="0">
                <a:latin typeface="Candara" panose="020E0502030303020204" pitchFamily="34" charset="0"/>
              </a:rPr>
              <a:t>TC</a:t>
            </a:r>
            <a:endParaRPr lang="zh-TW" altLang="en-US" dirty="0">
              <a:latin typeface="Candara" panose="020E0502030303020204" pitchFamily="34" charset="0"/>
            </a:endParaRPr>
          </a:p>
        </p:txBody>
      </p:sp>
    </p:spTree>
    <p:extLst>
      <p:ext uri="{BB962C8B-B14F-4D97-AF65-F5344CB8AC3E}">
        <p14:creationId xmlns:p14="http://schemas.microsoft.com/office/powerpoint/2010/main" val="2031921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713983" y="881551"/>
            <a:ext cx="10673023" cy="5834813"/>
          </a:xfrm>
          <a:prstGeom prst="rect">
            <a:avLst/>
          </a:prstGeom>
        </p:spPr>
      </p:pic>
      <p:sp>
        <p:nvSpPr>
          <p:cNvPr id="3" name="文字方塊 2"/>
          <p:cNvSpPr txBox="1"/>
          <p:nvPr/>
        </p:nvSpPr>
        <p:spPr>
          <a:xfrm>
            <a:off x="180000" y="180000"/>
            <a:ext cx="9690473" cy="523220"/>
          </a:xfrm>
          <a:prstGeom prst="rect">
            <a:avLst/>
          </a:prstGeom>
          <a:noFill/>
        </p:spPr>
        <p:txBody>
          <a:bodyPr wrap="none" rtlCol="0">
            <a:spAutoFit/>
          </a:bodyPr>
          <a:lstStyle/>
          <a:p>
            <a:r>
              <a:rPr lang="en-US" altLang="zh-TW" sz="2800" b="1" dirty="0" err="1" smtClean="0">
                <a:latin typeface="Candara" panose="020E0502030303020204" pitchFamily="34" charset="0"/>
              </a:rPr>
              <a:t>Rainband</a:t>
            </a:r>
            <a:r>
              <a:rPr lang="en-US" altLang="zh-TW" sz="2800" b="1" dirty="0" smtClean="0">
                <a:latin typeface="Candara" panose="020E0502030303020204" pitchFamily="34" charset="0"/>
              </a:rPr>
              <a:t> under the Cirrus Canopy (HSRL/soundings – </a:t>
            </a:r>
            <a:r>
              <a:rPr lang="el-GR" altLang="zh-TW" sz="2800" b="1" dirty="0" smtClean="0">
                <a:latin typeface="Candara" panose="020E0502030303020204" pitchFamily="34" charset="0"/>
                <a:cs typeface="Consolas" panose="020B0609020204030204" pitchFamily="49" charset="0"/>
              </a:rPr>
              <a:t>θ</a:t>
            </a:r>
            <a:r>
              <a:rPr lang="en-US" altLang="zh-TW" sz="2800" b="1" dirty="0" smtClean="0">
                <a:latin typeface="Candara" panose="020E0502030303020204" pitchFamily="34" charset="0"/>
                <a:cs typeface="Consolas" panose="020B0609020204030204" pitchFamily="49" charset="0"/>
              </a:rPr>
              <a:t>/</a:t>
            </a:r>
            <a:r>
              <a:rPr lang="en-US" altLang="zh-TW" sz="2800" b="1" dirty="0" smtClean="0">
                <a:latin typeface="Candara" panose="020E0502030303020204" pitchFamily="34" charset="0"/>
              </a:rPr>
              <a:t>RH) </a:t>
            </a:r>
            <a:endParaRPr lang="zh-TW" altLang="en-US" sz="2800" b="1" dirty="0">
              <a:latin typeface="Candara" panose="020E0502030303020204" pitchFamily="34" charset="0"/>
            </a:endParaRPr>
          </a:p>
        </p:txBody>
      </p:sp>
      <p:sp>
        <p:nvSpPr>
          <p:cNvPr id="4" name="文字方塊 3"/>
          <p:cNvSpPr txBox="1"/>
          <p:nvPr/>
        </p:nvSpPr>
        <p:spPr>
          <a:xfrm>
            <a:off x="8690400" y="641418"/>
            <a:ext cx="3406702" cy="338554"/>
          </a:xfrm>
          <a:prstGeom prst="rect">
            <a:avLst/>
          </a:prstGeom>
          <a:noFill/>
        </p:spPr>
        <p:txBody>
          <a:bodyPr wrap="none" rtlCol="0">
            <a:spAutoFit/>
          </a:bodyPr>
          <a:lstStyle/>
          <a:p>
            <a:r>
              <a:rPr lang="en-US" altLang="zh-TW" sz="1600" dirty="0" smtClean="0">
                <a:latin typeface="Candara" panose="020E0502030303020204" pitchFamily="34" charset="0"/>
              </a:rPr>
              <a:t>Anomalies from PISTON mean profile</a:t>
            </a:r>
            <a:endParaRPr lang="zh-TW" altLang="en-US" sz="1600" dirty="0">
              <a:latin typeface="Candara" panose="020E0502030303020204" pitchFamily="34" charset="0"/>
            </a:endParaRPr>
          </a:p>
        </p:txBody>
      </p:sp>
      <p:cxnSp>
        <p:nvCxnSpPr>
          <p:cNvPr id="6" name="直線單箭頭接點 5"/>
          <p:cNvCxnSpPr/>
          <p:nvPr/>
        </p:nvCxnSpPr>
        <p:spPr>
          <a:xfrm>
            <a:off x="2368800" y="6716364"/>
            <a:ext cx="3823200" cy="0"/>
          </a:xfrm>
          <a:prstGeom prst="straightConnector1">
            <a:avLst/>
          </a:prstGeom>
          <a:ln w="38100">
            <a:solidFill>
              <a:schemeClr val="accent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2087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霧面玻璃">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6876</TotalTime>
  <Words>2651</Words>
  <Application>Microsoft Office PowerPoint</Application>
  <PresentationFormat>寬螢幕</PresentationFormat>
  <Paragraphs>178</Paragraphs>
  <Slides>15</Slides>
  <Notes>13</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15</vt:i4>
      </vt:variant>
    </vt:vector>
  </HeadingPairs>
  <TitlesOfParts>
    <vt:vector size="22" baseType="lpstr">
      <vt:lpstr>新細明體</vt:lpstr>
      <vt:lpstr>Arial</vt:lpstr>
      <vt:lpstr>Calibri</vt:lpstr>
      <vt:lpstr>Calibri Light</vt:lpstr>
      <vt:lpstr>Candara</vt:lpstr>
      <vt:lpstr>Consolas</vt:lpstr>
      <vt:lpstr>Office 佈景主題</vt:lpstr>
      <vt:lpstr>Observations of diurnal variability under the cirrus canopy of Typhoon Kong-rey (2018)</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admin</dc:creator>
  <cp:lastModifiedBy>admin</cp:lastModifiedBy>
  <cp:revision>92</cp:revision>
  <dcterms:created xsi:type="dcterms:W3CDTF">2022-02-09T02:55:25Z</dcterms:created>
  <dcterms:modified xsi:type="dcterms:W3CDTF">2022-02-15T07:08:52Z</dcterms:modified>
</cp:coreProperties>
</file>