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2" r:id="rId2"/>
  </p:sldMasterIdLst>
  <p:notesMasterIdLst>
    <p:notesMasterId r:id="rId22"/>
  </p:notesMasterIdLst>
  <p:sldIdLst>
    <p:sldId id="975" r:id="rId3"/>
    <p:sldId id="976" r:id="rId4"/>
    <p:sldId id="987" r:id="rId5"/>
    <p:sldId id="988" r:id="rId6"/>
    <p:sldId id="998" r:id="rId7"/>
    <p:sldId id="999" r:id="rId8"/>
    <p:sldId id="1000" r:id="rId9"/>
    <p:sldId id="1002" r:id="rId10"/>
    <p:sldId id="1003" r:id="rId11"/>
    <p:sldId id="1004" r:id="rId12"/>
    <p:sldId id="1005" r:id="rId13"/>
    <p:sldId id="1006" r:id="rId14"/>
    <p:sldId id="1007" r:id="rId15"/>
    <p:sldId id="1008" r:id="rId16"/>
    <p:sldId id="1009" r:id="rId17"/>
    <p:sldId id="1010" r:id="rId18"/>
    <p:sldId id="1011" r:id="rId19"/>
    <p:sldId id="1013" r:id="rId20"/>
    <p:sldId id="1014"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EFA"/>
    <a:srgbClr val="EFC22E"/>
    <a:srgbClr val="66AE5A"/>
    <a:srgbClr val="0000FF"/>
    <a:srgbClr val="D50000"/>
    <a:srgbClr val="5EB1F3"/>
    <a:srgbClr val="552D95"/>
    <a:srgbClr val="FD06F9"/>
    <a:srgbClr val="760074"/>
    <a:srgbClr val="D52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3" autoAdjust="0"/>
    <p:restoredTop sz="90476" autoAdjust="0"/>
  </p:normalViewPr>
  <p:slideViewPr>
    <p:cSldViewPr snapToGrid="0">
      <p:cViewPr varScale="1">
        <p:scale>
          <a:sx n="129" d="100"/>
          <a:sy n="129" d="100"/>
        </p:scale>
        <p:origin x="1188" y="126"/>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89" d="100"/>
          <a:sy n="89" d="100"/>
        </p:scale>
        <p:origin x="251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F3BDA-546C-4D5B-9E40-837D10E1ECEB}" type="datetimeFigureOut">
              <a:rPr lang="zh-TW" altLang="en-US" smtClean="0"/>
              <a:t>2022/2/7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74BF-E5CE-4E27-90D2-09EAB96BF738}" type="slidenum">
              <a:rPr lang="zh-TW" altLang="en-US" smtClean="0"/>
              <a:t>‹#›</a:t>
            </a:fld>
            <a:endParaRPr lang="zh-TW" altLang="en-US"/>
          </a:p>
        </p:txBody>
      </p:sp>
    </p:spTree>
    <p:extLst>
      <p:ext uri="{BB962C8B-B14F-4D97-AF65-F5344CB8AC3E}">
        <p14:creationId xmlns:p14="http://schemas.microsoft.com/office/powerpoint/2010/main" val="220039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8" name="日期版面配置區 3"/>
          <p:cNvSpPr>
            <a:spLocks noGrp="1"/>
          </p:cNvSpPr>
          <p:nvPr>
            <p:ph type="dt" sz="half" idx="10"/>
          </p:nvPr>
        </p:nvSpPr>
        <p:spPr>
          <a:xfrm>
            <a:off x="457200" y="6356350"/>
            <a:ext cx="2133600" cy="365125"/>
          </a:xfrm>
        </p:spPr>
        <p:txBody>
          <a:bodyPr/>
          <a:lstStyle>
            <a:lvl1pPr>
              <a:defRPr>
                <a:solidFill>
                  <a:schemeClr val="tx1"/>
                </a:solidFill>
                <a:latin typeface="+mn-lt"/>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16410-A519-46CC-922C-DE3CE62A7051}" type="datetime1">
              <a:rPr kumimoji="0" lang="en-US" altLang="zh-TW"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Times New Roman" pitchFamily="18" charset="0"/>
              </a:rPr>
              <a:t>2/7/2022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Times New Roman" pitchFamily="18" charset="0"/>
            </a:endParaRPr>
          </a:p>
        </p:txBody>
      </p:sp>
      <p:sp>
        <p:nvSpPr>
          <p:cNvPr id="9" name="頁尾版面配置區 4"/>
          <p:cNvSpPr>
            <a:spLocks noGrp="1"/>
          </p:cNvSpPr>
          <p:nvPr>
            <p:ph type="ftr" sz="quarter" idx="11"/>
          </p:nvPr>
        </p:nvSpPr>
        <p:spPr>
          <a:xfrm>
            <a:off x="4867543" y="6356350"/>
            <a:ext cx="2895600" cy="365125"/>
          </a:xfrm>
        </p:spPr>
        <p:txBody>
          <a:bodyPr/>
          <a:lstStyle>
            <a:lvl1pPr>
              <a:defRPr>
                <a:solidFill>
                  <a:schemeClr val="tx1"/>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 name="投影片編號版面配置區 5"/>
          <p:cNvSpPr>
            <a:spLocks noGrp="1"/>
          </p:cNvSpPr>
          <p:nvPr>
            <p:ph type="sldNum" sz="quarter" idx="12"/>
          </p:nvPr>
        </p:nvSpPr>
        <p:spPr>
          <a:xfrm>
            <a:off x="10005706" y="6356350"/>
            <a:ext cx="2133600" cy="365125"/>
          </a:xfrm>
        </p:spPr>
        <p:txBody>
          <a:bodyPr/>
          <a:lstStyle>
            <a:lvl1pPr>
              <a:defRPr sz="1400">
                <a:solidFill>
                  <a:schemeClr val="tx1">
                    <a:lumMod val="75000"/>
                    <a:lumOff val="25000"/>
                  </a:schemeClr>
                </a:solidFill>
                <a:latin typeface="+mn-lt"/>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996E8-7BC1-44D1-9407-422DEE20CBA7}" type="slidenum">
              <a:rPr kumimoji="0" lang="zh-TW" altLang="en-US" sz="14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endParaRPr>
          </a:p>
        </p:txBody>
      </p:sp>
      <p:sp>
        <p:nvSpPr>
          <p:cNvPr id="15" name="手繪多邊形 14"/>
          <p:cNvSpPr/>
          <p:nvPr userDrawn="1"/>
        </p:nvSpPr>
        <p:spPr>
          <a:xfrm>
            <a:off x="2794475" y="2014718"/>
            <a:ext cx="9417467" cy="2278378"/>
          </a:xfrm>
          <a:custGeom>
            <a:avLst/>
            <a:gdLst>
              <a:gd name="connsiteX0" fmla="*/ 0 w 8316416"/>
              <a:gd name="connsiteY0" fmla="*/ 0 h 1512168"/>
              <a:gd name="connsiteX1" fmla="*/ 8316416 w 8316416"/>
              <a:gd name="connsiteY1" fmla="*/ 0 h 1512168"/>
              <a:gd name="connsiteX2" fmla="*/ 8316416 w 8316416"/>
              <a:gd name="connsiteY2" fmla="*/ 1512168 h 1512168"/>
              <a:gd name="connsiteX3" fmla="*/ 0 w 8316416"/>
              <a:gd name="connsiteY3" fmla="*/ 1512168 h 1512168"/>
              <a:gd name="connsiteX4" fmla="*/ 0 w 8316416"/>
              <a:gd name="connsiteY4" fmla="*/ 0 h 1512168"/>
              <a:gd name="connsiteX0" fmla="*/ 0 w 8316416"/>
              <a:gd name="connsiteY0" fmla="*/ 0 h 1512168"/>
              <a:gd name="connsiteX1" fmla="*/ 8316416 w 8316416"/>
              <a:gd name="connsiteY1" fmla="*/ 0 h 1512168"/>
              <a:gd name="connsiteX2" fmla="*/ 8316416 w 8316416"/>
              <a:gd name="connsiteY2" fmla="*/ 1512168 h 1512168"/>
              <a:gd name="connsiteX3" fmla="*/ 1440160 w 8316416"/>
              <a:gd name="connsiteY3" fmla="*/ 1512168 h 1512168"/>
              <a:gd name="connsiteX4" fmla="*/ 0 w 8316416"/>
              <a:gd name="connsiteY4" fmla="*/ 0 h 1512168"/>
              <a:gd name="connsiteX0" fmla="*/ 0 w 7740352"/>
              <a:gd name="connsiteY0" fmla="*/ 0 h 1512168"/>
              <a:gd name="connsiteX1" fmla="*/ 7740352 w 7740352"/>
              <a:gd name="connsiteY1" fmla="*/ 0 h 1512168"/>
              <a:gd name="connsiteX2" fmla="*/ 7740352 w 7740352"/>
              <a:gd name="connsiteY2" fmla="*/ 1512168 h 1512168"/>
              <a:gd name="connsiteX3" fmla="*/ 864096 w 7740352"/>
              <a:gd name="connsiteY3" fmla="*/ 1512168 h 1512168"/>
              <a:gd name="connsiteX4" fmla="*/ 0 w 7740352"/>
              <a:gd name="connsiteY4" fmla="*/ 0 h 1512168"/>
              <a:gd name="connsiteX0" fmla="*/ 0 w 8172400"/>
              <a:gd name="connsiteY0" fmla="*/ 0 h 1512168"/>
              <a:gd name="connsiteX1" fmla="*/ 8172400 w 8172400"/>
              <a:gd name="connsiteY1" fmla="*/ 0 h 1512168"/>
              <a:gd name="connsiteX2" fmla="*/ 8172400 w 8172400"/>
              <a:gd name="connsiteY2" fmla="*/ 1512168 h 1512168"/>
              <a:gd name="connsiteX3" fmla="*/ 1296144 w 8172400"/>
              <a:gd name="connsiteY3" fmla="*/ 1512168 h 1512168"/>
              <a:gd name="connsiteX4" fmla="*/ 0 w 8172400"/>
              <a:gd name="connsiteY4" fmla="*/ 0 h 15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400" h="1512168">
                <a:moveTo>
                  <a:pt x="0" y="0"/>
                </a:moveTo>
                <a:lnTo>
                  <a:pt x="8172400" y="0"/>
                </a:lnTo>
                <a:lnTo>
                  <a:pt x="8172400" y="1512168"/>
                </a:lnTo>
                <a:lnTo>
                  <a:pt x="1296144" y="1512168"/>
                </a:lnTo>
                <a:lnTo>
                  <a:pt x="0" y="0"/>
                </a:lnTo>
                <a:close/>
              </a:path>
            </a:pathLst>
          </a:custGeom>
          <a:gradFill>
            <a:gsLst>
              <a:gs pos="10000">
                <a:schemeClr val="bg1">
                  <a:alpha val="0"/>
                </a:schemeClr>
              </a:gs>
              <a:gs pos="45000">
                <a:schemeClr val="bg1">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16" name="直線接點 15"/>
          <p:cNvCxnSpPr/>
          <p:nvPr userDrawn="1"/>
        </p:nvCxnSpPr>
        <p:spPr>
          <a:xfrm>
            <a:off x="683568" y="1988840"/>
            <a:ext cx="11508432" cy="0"/>
          </a:xfrm>
          <a:prstGeom prst="line">
            <a:avLst/>
          </a:prstGeom>
          <a:ln w="25400">
            <a:solidFill>
              <a:schemeClr val="bg1"/>
            </a:solidFill>
          </a:ln>
          <a:effectLst>
            <a:outerShdw blurRad="12700" dist="12700" dir="5400000" algn="t"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userDrawn="1"/>
        </p:nvCxnSpPr>
        <p:spPr>
          <a:xfrm>
            <a:off x="2051720" y="4293096"/>
            <a:ext cx="10140280" cy="0"/>
          </a:xfrm>
          <a:prstGeom prst="line">
            <a:avLst/>
          </a:prstGeom>
          <a:ln w="25400">
            <a:solidFill>
              <a:schemeClr val="bg1"/>
            </a:solidFill>
          </a:ln>
          <a:effectLst>
            <a:outerShdw blurRad="12700" dist="12700" dir="5400000" algn="t"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18" name="標題 1"/>
          <p:cNvSpPr>
            <a:spLocks noGrp="1"/>
          </p:cNvSpPr>
          <p:nvPr>
            <p:ph type="ctrTitle"/>
          </p:nvPr>
        </p:nvSpPr>
        <p:spPr>
          <a:xfrm>
            <a:off x="3033757" y="2309188"/>
            <a:ext cx="8900205" cy="674031"/>
          </a:xfrm>
          <a:noFill/>
        </p:spPr>
        <p:txBody>
          <a:bodyPr wrap="square" rtlCol="0">
            <a:spAutoFit/>
            <a:scene3d>
              <a:camera prst="orthographicFront"/>
              <a:lightRig rig="morning" dir="t"/>
            </a:scene3d>
            <a:sp3d contourW="12700" prstMaterial="plastic">
              <a:bevelT w="88900"/>
              <a:extrusionClr>
                <a:schemeClr val="tx1"/>
              </a:extrusionClr>
              <a:contourClr>
                <a:schemeClr val="bg1"/>
              </a:contourClr>
            </a:sp3d>
          </a:bodyPr>
          <a:lstStyle>
            <a:lvl1pPr marL="0" algn="r" defTabSz="914400" rtl="0" eaLnBrk="1" latinLnBrk="0" hangingPunct="1">
              <a:defRPr lang="zh-TW" altLang="en-US" sz="4200" b="1" kern="1200" spc="50" dirty="0">
                <a:ln w="11430"/>
                <a:gradFill>
                  <a:gsLst>
                    <a:gs pos="0">
                      <a:srgbClr val="B00000"/>
                    </a:gs>
                    <a:gs pos="56000">
                      <a:srgbClr val="990000"/>
                    </a:gs>
                    <a:gs pos="100000">
                      <a:srgbClr val="6C0000"/>
                    </a:gs>
                  </a:gsLst>
                  <a:lin ang="1800000" scaled="0"/>
                </a:gradFill>
                <a:effectLst>
                  <a:outerShdw blurRad="50800" dist="38100" dir="2700000" algn="tl" rotWithShape="0">
                    <a:prstClr val="black">
                      <a:alpha val="40000"/>
                    </a:prstClr>
                  </a:outerShdw>
                </a:effectLst>
                <a:latin typeface="微軟正黑體" pitchFamily="34" charset="-120"/>
                <a:ea typeface="微軟正黑體" pitchFamily="34" charset="-120"/>
                <a:cs typeface="+mn-cs"/>
              </a:defRPr>
            </a:lvl1pPr>
          </a:lstStyle>
          <a:p>
            <a:r>
              <a:rPr lang="zh-TW" altLang="en-US" dirty="0"/>
              <a:t>按一下以編輯母片標題樣式</a:t>
            </a:r>
          </a:p>
        </p:txBody>
      </p:sp>
      <p:sp>
        <p:nvSpPr>
          <p:cNvPr id="19" name="副標題 2"/>
          <p:cNvSpPr>
            <a:spLocks noGrp="1"/>
          </p:cNvSpPr>
          <p:nvPr>
            <p:ph type="subTitle" idx="1"/>
          </p:nvPr>
        </p:nvSpPr>
        <p:spPr>
          <a:xfrm>
            <a:off x="4680853" y="3501008"/>
            <a:ext cx="7329581" cy="438582"/>
          </a:xfrm>
          <a:noFill/>
        </p:spPr>
        <p:txBody>
          <a:bodyPr wrap="square" rtlCol="0">
            <a:spAutoFit/>
            <a:scene3d>
              <a:camera prst="orthographicFront"/>
              <a:lightRig rig="morning" dir="t"/>
            </a:scene3d>
            <a:sp3d contourW="6350" prstMaterial="plastic">
              <a:bevelT w="63500" h="38100"/>
              <a:contourClr>
                <a:schemeClr val="tx1"/>
              </a:contourClr>
            </a:sp3d>
          </a:bodyPr>
          <a:lstStyle>
            <a:lvl1pPr marL="0" indent="0" algn="r" defTabSz="914400" rtl="0" eaLnBrk="1" latinLnBrk="0" hangingPunct="1">
              <a:buNone/>
              <a:defRPr lang="zh-TW" altLang="en-US" sz="2500" b="1" kern="1200" dirty="0">
                <a:gradFill>
                  <a:gsLst>
                    <a:gs pos="0">
                      <a:schemeClr val="tx1"/>
                    </a:gs>
                    <a:gs pos="56000">
                      <a:schemeClr val="tx1">
                        <a:lumMod val="75000"/>
                        <a:lumOff val="25000"/>
                      </a:schemeClr>
                    </a:gs>
                    <a:gs pos="100000">
                      <a:schemeClr val="tx1">
                        <a:lumMod val="85000"/>
                        <a:lumOff val="15000"/>
                      </a:schemeClr>
                    </a:gs>
                  </a:gsLst>
                  <a:lin ang="1800000" scaled="0"/>
                </a:gradFill>
                <a:latin typeface="微軟正黑體" pitchFamily="34" charset="-120"/>
                <a:ea typeface="微軟正黑體" pitchFamily="34" charset="-12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11" name="文字版面配置區 10">
            <a:extLst>
              <a:ext uri="{FF2B5EF4-FFF2-40B4-BE49-F238E27FC236}">
                <a16:creationId xmlns:a16="http://schemas.microsoft.com/office/drawing/2014/main" xmlns="" id="{1CEF23FF-8038-40CF-A509-7E6A82215AF5}"/>
              </a:ext>
            </a:extLst>
          </p:cNvPr>
          <p:cNvSpPr>
            <a:spLocks noGrp="1"/>
          </p:cNvSpPr>
          <p:nvPr>
            <p:ph type="body" sz="quarter" idx="16" hasCustomPrompt="1"/>
          </p:nvPr>
        </p:nvSpPr>
        <p:spPr>
          <a:xfrm>
            <a:off x="5937476" y="4731652"/>
            <a:ext cx="3651334" cy="914400"/>
          </a:xfrm>
        </p:spPr>
        <p:txBody>
          <a:bodyPr/>
          <a:lstStyle>
            <a:lvl1pPr marL="265113" indent="-265113">
              <a:buFontTx/>
              <a:buChar char="-"/>
              <a:defRPr lang="en-US" altLang="zh-TW" sz="2800" b="1" kern="1200" spc="50" dirty="0" smtClean="0">
                <a:ln w="11430"/>
                <a:solidFill>
                  <a:srgbClr val="0A2E4E"/>
                </a:solidFill>
                <a:effectLst>
                  <a:outerShdw blurRad="50800" dist="381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編輯母片文字樣式</a:t>
            </a:r>
            <a:endParaRPr lang="en-US" altLang="zh-TW" dirty="0"/>
          </a:p>
          <a:p>
            <a:pPr lvl="0"/>
            <a:endParaRPr lang="zh-TW" altLang="en-US" dirty="0"/>
          </a:p>
        </p:txBody>
      </p:sp>
      <p:sp>
        <p:nvSpPr>
          <p:cNvPr id="22" name="文字版面配置區 21">
            <a:extLst>
              <a:ext uri="{FF2B5EF4-FFF2-40B4-BE49-F238E27FC236}">
                <a16:creationId xmlns:a16="http://schemas.microsoft.com/office/drawing/2014/main" xmlns="" id="{362CBEDC-84BC-4EA3-AFCA-340D26E2F6F9}"/>
              </a:ext>
            </a:extLst>
          </p:cNvPr>
          <p:cNvSpPr>
            <a:spLocks noGrp="1"/>
          </p:cNvSpPr>
          <p:nvPr>
            <p:ph type="body" sz="quarter" idx="18"/>
          </p:nvPr>
        </p:nvSpPr>
        <p:spPr>
          <a:xfrm>
            <a:off x="8359101" y="4390022"/>
            <a:ext cx="3651333" cy="341629"/>
          </a:xfrm>
        </p:spPr>
        <p:txBody>
          <a:bodyPr anchor="ctr">
            <a:normAutofit/>
            <a:scene3d>
              <a:camera prst="orthographicFront"/>
              <a:lightRig rig="morning" dir="t"/>
            </a:scene3d>
            <a:sp3d contourW="6350" prstMaterial="plastic">
              <a:bevelT w="63500" h="38100"/>
            </a:sp3d>
          </a:bodyPr>
          <a:lstStyle>
            <a:lvl1pPr marL="0" indent="0" algn="r">
              <a:buNone/>
              <a:defRPr lang="zh-TW" altLang="en-US" sz="1800" b="1" kern="1200" dirty="0" smtClean="0">
                <a:solidFill>
                  <a:schemeClr val="tx1">
                    <a:lumMod val="50000"/>
                    <a:lumOff val="50000"/>
                  </a:schemeClr>
                </a:solidFill>
                <a:latin typeface="微軟正黑體" pitchFamily="34" charset="-120"/>
                <a:ea typeface="微軟正黑體" pitchFamily="34" charset="-120"/>
                <a:cs typeface="+mn-cs"/>
              </a:defRPr>
            </a:lvl1pPr>
          </a:lstStyle>
          <a:p>
            <a:pPr lvl="0"/>
            <a:r>
              <a:rPr lang="zh-TW" altLang="en-US" dirty="0"/>
              <a:t>編輯母片文字樣式</a:t>
            </a:r>
          </a:p>
        </p:txBody>
      </p:sp>
    </p:spTree>
    <p:extLst>
      <p:ext uri="{BB962C8B-B14F-4D97-AF65-F5344CB8AC3E}">
        <p14:creationId xmlns:p14="http://schemas.microsoft.com/office/powerpoint/2010/main" val="239122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0C9195-18B2-4070-A21B-CF8C72741E8F}" type="datetime1">
              <a:rPr lang="en-US" altLang="zh-TW" smtClean="0"/>
              <a:t>2/7/2022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80632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A0FB413C-B47F-46C2-9C0B-B4760068FC02}" type="datetime1">
              <a:rPr lang="en-US" altLang="zh-TW" smtClean="0"/>
              <a:t>2/7/2022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61464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978BE30-F87D-4FD6-8998-56DCCF76DF13}" type="datetime1">
              <a:rPr lang="en-US" altLang="zh-TW" smtClean="0"/>
              <a:t>2/7/2022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87932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10F7D8F-D02D-4C59-8119-BC2A43625B50}" type="datetime1">
              <a:rPr lang="en-US" altLang="zh-TW" smtClean="0"/>
              <a:t>2/7/2022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878912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F0E206A-71D5-4B54-B2F9-1ED4EDF2F280}" type="datetime1">
              <a:rPr lang="en-US" altLang="zh-TW" smtClean="0"/>
              <a:t>2/7/2022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970696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AB5819C-FC29-4890-93EF-E8827DEC5FBF}" type="datetime1">
              <a:rPr lang="en-US" altLang="zh-TW" smtClean="0"/>
              <a:t>2/7/2022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91726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DAF41785-411B-4325-A153-8B7049E1618C}" type="datetime1">
              <a:rPr lang="en-US" altLang="zh-TW" smtClean="0"/>
              <a:t>2/7/2022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00389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0ED3BC-8F08-4F30-A6FB-BF591E18CBC8}" type="datetime1">
              <a:rPr lang="en-US" altLang="zh-TW" smtClean="0"/>
              <a:t>2/7/2022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781350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95D1A5D-6BBD-4BD3-8BBF-FD3CEFCE64A1}" type="datetime1">
              <a:rPr lang="en-US" altLang="zh-TW" smtClean="0"/>
              <a:t>2/7/2022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65098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4A7240B-D0D5-4AFB-B1DC-B6F3266E3171}" type="datetime1">
              <a:rPr lang="en-US" altLang="zh-TW" smtClean="0"/>
              <a:t>2/7/2022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352410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空白">
    <p:bg>
      <p:bgRef idx="1001">
        <a:schemeClr val="bg1"/>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vert="horz" lIns="91440" tIns="45720" rIns="91440" bIns="45720" rtlCol="0" anchor="ctr"/>
          <a:lstStyle>
            <a:lvl1pPr>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F55D9B-D6F5-49BD-B9D3-E7B07C1E5A72}"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2/7/2022</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3" name="頁尾版面配置區 2"/>
          <p:cNvSpPr>
            <a:spLocks noGrp="1"/>
          </p:cNvSpPr>
          <p:nvPr>
            <p:ph type="ftr" sz="quarter" idx="11"/>
          </p:nvPr>
        </p:nvSpPr>
        <p:spPr/>
        <p:txBody>
          <a:bodyPr vert="horz" lIns="91440" tIns="45720" rIns="91440" bIns="45720" rtlCol="0" anchor="ctr"/>
          <a:lstStyle>
            <a:lvl1pPr>
              <a:defRPr lang="zh-TW" altLang="en-US">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2"/>
          </p:nvPr>
        </p:nvSpPr>
        <p:spPr>
          <a:xfrm>
            <a:off x="9334500" y="6356350"/>
            <a:ext cx="2743200" cy="365125"/>
          </a:xfrm>
        </p:spPr>
        <p:txBody>
          <a:bodyPr vert="horz" lIns="91440" tIns="45720" rIns="91440" bIns="45720" rtlCol="0" anchor="ctr"/>
          <a:lstStyle>
            <a:lvl1pPr>
              <a:defRPr lang="zh-TW" altLang="en-US"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940515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lgn="l">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894532-622D-4667-B1D9-60B0F5BBD6FA}"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2/7/2022</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lvl1pPr>
              <a:defRPr>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文字版面配置區 4"/>
          <p:cNvSpPr>
            <a:spLocks noGrp="1"/>
          </p:cNvSpPr>
          <p:nvPr>
            <p:ph type="body" sz="quarter" idx="12"/>
          </p:nvPr>
        </p:nvSpPr>
        <p:spPr>
          <a:xfrm>
            <a:off x="3581400" y="2941590"/>
            <a:ext cx="8458298" cy="576667"/>
          </a:xfrm>
        </p:spPr>
        <p:txBody>
          <a:bodyPr anchor="ctr" anchorCtr="0">
            <a:noAutofit/>
          </a:bodyPr>
          <a:lstStyle>
            <a:lvl1pPr marL="0" indent="0">
              <a:buNone/>
              <a:defRPr sz="3600">
                <a:solidFill>
                  <a:schemeClr val="bg1"/>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8" name="文字版面配置區 7"/>
          <p:cNvSpPr>
            <a:spLocks noGrp="1"/>
          </p:cNvSpPr>
          <p:nvPr>
            <p:ph type="body" sz="quarter" idx="13"/>
          </p:nvPr>
        </p:nvSpPr>
        <p:spPr>
          <a:xfrm>
            <a:off x="3581400" y="3505200"/>
            <a:ext cx="8458298" cy="427839"/>
          </a:xfrm>
        </p:spPr>
        <p:txBody>
          <a:bodyPr>
            <a:noAutofit/>
          </a:bodyPr>
          <a:lstStyle>
            <a:lvl1pPr marL="0" indent="0">
              <a:buNone/>
              <a:defRPr sz="2800">
                <a:solidFill>
                  <a:schemeClr val="accent1">
                    <a:lumMod val="20000"/>
                    <a:lumOff val="80000"/>
                  </a:schemeClr>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9" name="橢圓 8"/>
          <p:cNvSpPr/>
          <p:nvPr userDrawn="1"/>
        </p:nvSpPr>
        <p:spPr>
          <a:xfrm>
            <a:off x="11528688" y="6450620"/>
            <a:ext cx="576999" cy="327417"/>
          </a:xfrm>
          <a:prstGeom prst="ellipse">
            <a:avLst/>
          </a:prstGeom>
          <a:solidFill>
            <a:schemeClr val="bg1"/>
          </a:solidFill>
          <a:ln>
            <a:noFill/>
          </a:ln>
          <a:effectLst>
            <a:innerShdw blurRad="63500" dist="50800" dir="12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投影片編號版面配置區 3"/>
          <p:cNvSpPr txBox="1">
            <a:spLocks/>
          </p:cNvSpPr>
          <p:nvPr userDrawn="1"/>
        </p:nvSpPr>
        <p:spPr>
          <a:xfrm>
            <a:off x="11632382" y="6431766"/>
            <a:ext cx="407316"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dirty="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25389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lgn="l">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A10821-C006-4C68-96FE-CEB8A70753A0}"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2/7/2022</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lvl1pPr>
              <a:defRPr>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文字版面配置區 4"/>
          <p:cNvSpPr>
            <a:spLocks noGrp="1"/>
          </p:cNvSpPr>
          <p:nvPr>
            <p:ph type="body" sz="quarter" idx="12"/>
          </p:nvPr>
        </p:nvSpPr>
        <p:spPr>
          <a:xfrm>
            <a:off x="1583326" y="28932"/>
            <a:ext cx="9342340" cy="546100"/>
          </a:xfrm>
        </p:spPr>
        <p:txBody>
          <a:bodyPr anchor="ctr" anchorCtr="0"/>
          <a:lstStyle>
            <a:lvl1pPr marL="0" indent="0">
              <a:buNone/>
              <a:defRPr>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8" name="文字版面配置區 7"/>
          <p:cNvSpPr>
            <a:spLocks noGrp="1"/>
          </p:cNvSpPr>
          <p:nvPr>
            <p:ph type="body" sz="quarter" idx="13"/>
          </p:nvPr>
        </p:nvSpPr>
        <p:spPr>
          <a:xfrm>
            <a:off x="1583326" y="584653"/>
            <a:ext cx="9342340" cy="405161"/>
          </a:xfrm>
        </p:spPr>
        <p:txBody>
          <a:bodyPr>
            <a:normAutofit/>
          </a:bodyPr>
          <a:lstStyle>
            <a:lvl1pPr marL="0" indent="0">
              <a:buNone/>
              <a:defRPr sz="2400">
                <a:solidFill>
                  <a:schemeClr val="accent5">
                    <a:lumMod val="75000"/>
                  </a:schemeClr>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9" name="橢圓 8"/>
          <p:cNvSpPr/>
          <p:nvPr userDrawn="1"/>
        </p:nvSpPr>
        <p:spPr>
          <a:xfrm>
            <a:off x="11528688" y="6450620"/>
            <a:ext cx="576999" cy="327417"/>
          </a:xfrm>
          <a:prstGeom prst="ellipse">
            <a:avLst/>
          </a:prstGeom>
          <a:solidFill>
            <a:schemeClr val="bg1"/>
          </a:solidFill>
          <a:ln>
            <a:noFill/>
          </a:ln>
          <a:effectLst>
            <a:innerShdw blurRad="63500" dist="50800" dir="12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投影片編號版面配置區 3"/>
          <p:cNvSpPr txBox="1">
            <a:spLocks/>
          </p:cNvSpPr>
          <p:nvPr userDrawn="1"/>
        </p:nvSpPr>
        <p:spPr>
          <a:xfrm>
            <a:off x="11632382" y="6431766"/>
            <a:ext cx="407316"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dirty="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503609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lgn="l">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0EECFA-6E93-4377-A682-605C1603D4EE}"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2/7/2022</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a:lstStyle>
            <a:lvl1pPr>
              <a:defRPr>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dirty="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文字版面配置區 4"/>
          <p:cNvSpPr>
            <a:spLocks noGrp="1"/>
          </p:cNvSpPr>
          <p:nvPr>
            <p:ph type="body" sz="quarter" idx="12"/>
          </p:nvPr>
        </p:nvSpPr>
        <p:spPr>
          <a:xfrm>
            <a:off x="1583326" y="28932"/>
            <a:ext cx="9342340" cy="546100"/>
          </a:xfrm>
        </p:spPr>
        <p:txBody>
          <a:bodyPr anchor="ctr" anchorCtr="0"/>
          <a:lstStyle>
            <a:lvl1pPr marL="0" indent="0">
              <a:buNone/>
              <a:defRPr>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8" name="文字版面配置區 7"/>
          <p:cNvSpPr>
            <a:spLocks noGrp="1"/>
          </p:cNvSpPr>
          <p:nvPr>
            <p:ph type="body" sz="quarter" idx="13"/>
          </p:nvPr>
        </p:nvSpPr>
        <p:spPr>
          <a:xfrm>
            <a:off x="1583326" y="584653"/>
            <a:ext cx="9342340" cy="405161"/>
          </a:xfrm>
        </p:spPr>
        <p:txBody>
          <a:bodyPr>
            <a:normAutofit/>
          </a:bodyPr>
          <a:lstStyle>
            <a:lvl1pPr marL="0" indent="0">
              <a:buNone/>
              <a:defRPr sz="2400">
                <a:solidFill>
                  <a:schemeClr val="accent5">
                    <a:lumMod val="75000"/>
                  </a:schemeClr>
                </a:solidFill>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
        <p:nvSpPr>
          <p:cNvPr id="9" name="橢圓 8"/>
          <p:cNvSpPr/>
          <p:nvPr userDrawn="1"/>
        </p:nvSpPr>
        <p:spPr>
          <a:xfrm>
            <a:off x="11557263" y="6450620"/>
            <a:ext cx="576999" cy="327417"/>
          </a:xfrm>
          <a:prstGeom prst="ellipse">
            <a:avLst/>
          </a:prstGeom>
          <a:solidFill>
            <a:schemeClr val="bg1"/>
          </a:solidFill>
          <a:ln>
            <a:noFill/>
          </a:ln>
          <a:effectLst>
            <a:innerShdw blurRad="63500" dist="50800" dir="12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投影片編號版面配置區 3"/>
          <p:cNvSpPr txBox="1">
            <a:spLocks/>
          </p:cNvSpPr>
          <p:nvPr userDrawn="1"/>
        </p:nvSpPr>
        <p:spPr>
          <a:xfrm>
            <a:off x="11660957" y="6431766"/>
            <a:ext cx="407316" cy="365125"/>
          </a:xfrm>
          <a:prstGeom prst="rect">
            <a:avLst/>
          </a:prstGeom>
        </p:spPr>
        <p:txBody>
          <a:bodyPr vert="horz" lIns="91440" tIns="45720" rIns="91440" bIns="45720" rtlCol="0" anchor="ctr"/>
          <a:lstStyle>
            <a:defPPr>
              <a:defRPr lang="zh-TW"/>
            </a:defPPr>
            <a:lvl1pPr marL="0" algn="r" defTabSz="914400" rtl="0" eaLnBrk="1" latinLnBrk="0" hangingPunct="1">
              <a:defRPr lang="zh-TW" alt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dirty="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7" name="文字版面配置區 6"/>
          <p:cNvSpPr>
            <a:spLocks noGrp="1"/>
          </p:cNvSpPr>
          <p:nvPr>
            <p:ph type="body" sz="quarter" idx="14"/>
          </p:nvPr>
        </p:nvSpPr>
        <p:spPr>
          <a:xfrm>
            <a:off x="517508" y="1084083"/>
            <a:ext cx="11369691" cy="5272268"/>
          </a:xfrm>
        </p:spPr>
        <p:txBody>
          <a:bodyPr/>
          <a:lstStyle>
            <a:lvl1pPr marL="228600" indent="-228600">
              <a:buSzPct val="70000"/>
              <a:buFontTx/>
              <a:buBlip>
                <a:blip r:embed="rId2"/>
              </a:buBlip>
              <a:defRPr sz="2400">
                <a:latin typeface="+mn-lt"/>
                <a:ea typeface="微軟正黑體" panose="020B0604030504040204" pitchFamily="34" charset="-120"/>
              </a:defRPr>
            </a:lvl1pPr>
            <a:lvl2pPr marL="447675" indent="-266700">
              <a:buSzPct val="80000"/>
              <a:buFontTx/>
              <a:buBlip>
                <a:blip r:embed="rId3"/>
              </a:buBlip>
              <a:defRPr sz="2000">
                <a:latin typeface="微軟正黑體" panose="020B0604030504040204" pitchFamily="34" charset="-120"/>
                <a:ea typeface="微軟正黑體" panose="020B0604030504040204" pitchFamily="34" charset="-120"/>
              </a:defRPr>
            </a:lvl2pPr>
            <a:lvl3pPr marL="631825" indent="-188913">
              <a:buSzPct val="75000"/>
              <a:buFontTx/>
              <a:buBlip>
                <a:blip r:embed="rId4"/>
              </a:buBlip>
              <a:defRPr sz="1800">
                <a:latin typeface="微軟正黑體" panose="020B0604030504040204" pitchFamily="34" charset="-120"/>
                <a:ea typeface="微軟正黑體" panose="020B0604030504040204" pitchFamily="34" charset="-120"/>
              </a:defRPr>
            </a:lvl3pPr>
            <a:lvl4pPr marL="811213" indent="-179388">
              <a:buSzPct val="70000"/>
              <a:buFontTx/>
              <a:buBlip>
                <a:blip r:embed="rId5"/>
              </a:buBlip>
              <a:defRPr>
                <a:latin typeface="微軟正黑體" panose="020B0604030504040204" pitchFamily="34" charset="-120"/>
                <a:ea typeface="微軟正黑體" panose="020B0604030504040204" pitchFamily="34" charset="-120"/>
              </a:defRPr>
            </a:lvl4pPr>
            <a:lvl5pPr marL="990600" indent="-179388">
              <a:buSzPct val="75000"/>
              <a:buFontTx/>
              <a:buBlip>
                <a:blip r:embed="rId6"/>
              </a:buBlip>
              <a:defRPr sz="1600">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194490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訂版面配置">
    <p:bg>
      <p:bgRef idx="1001">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vert="horz" lIns="91440" tIns="45720" rIns="91440" bIns="45720" rtlCol="0" anchor="ctr"/>
          <a:lstStyle>
            <a:lvl1pPr>
              <a:defRPr lang="zh-TW" altLang="en-US" smtClean="0">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ED221E-7334-44EA-BF9F-8DB659E3E29E}" type="datetime1">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t>2/7/2022</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4" name="頁尾版面配置區 3"/>
          <p:cNvSpPr>
            <a:spLocks noGrp="1"/>
          </p:cNvSpPr>
          <p:nvPr>
            <p:ph type="ftr" sz="quarter" idx="11"/>
          </p:nvPr>
        </p:nvSpPr>
        <p:spPr/>
        <p:txBody>
          <a:bodyPr vert="horz" lIns="91440" tIns="45720" rIns="91440" bIns="45720" rtlCol="0" anchor="ctr"/>
          <a:lstStyle>
            <a:lvl1pPr>
              <a:defRPr lang="zh-TW" altLang="en-US">
                <a:solidFill>
                  <a:schemeClr val="bg2">
                    <a:lumMod val="50000"/>
                  </a:schemeClr>
                </a:solidFill>
                <a:latin typeface="微軟正黑體" panose="020B0604030504040204" pitchFamily="34" charset="-120"/>
                <a:ea typeface="微軟正黑體" panose="020B0604030504040204" pitchFamily="34" charset="-12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srgbClr val="E7E6E6">
                  <a:lumMod val="5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5" name="投影片編號版面配置區 4"/>
          <p:cNvSpPr>
            <a:spLocks noGrp="1"/>
          </p:cNvSpPr>
          <p:nvPr>
            <p:ph type="sldNum" sz="quarter" idx="12"/>
          </p:nvPr>
        </p:nvSpPr>
        <p:spPr>
          <a:xfrm>
            <a:off x="11740244" y="6356350"/>
            <a:ext cx="389164" cy="365125"/>
          </a:xfrm>
        </p:spPr>
        <p:txBody>
          <a:bodyPr vert="horz" lIns="91440" tIns="45720" rIns="91440" bIns="45720" rtlCol="0" anchor="ctr"/>
          <a:lstStyle>
            <a:lvl1pPr>
              <a:defRPr lang="zh-TW" altLang="en-US" smtClean="0">
                <a:solidFill>
                  <a:schemeClr val="bg2">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en-US" altLang="zh-TW" sz="1200" b="0" i="0" u="none" strike="noStrike" kern="1200" cap="none" spc="0" normalizeH="0" baseline="0" noProof="0" smtClean="0">
                <a:ln>
                  <a:noFill/>
                </a:ln>
                <a:solidFill>
                  <a:srgbClr val="E7E6E6">
                    <a:lumMod val="50000"/>
                  </a:srgbClr>
                </a:solidFill>
                <a:effectLst/>
                <a:uLnTx/>
                <a:uFillTx/>
                <a:latin typeface="Calibri" panose="020F0502020204030204"/>
                <a:ea typeface="新細明體" panose="02020500000000000000" pitchFamily="18"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zh-TW" sz="1200" b="0" i="0" u="none" strike="noStrike" kern="1200" cap="none" spc="0" normalizeH="0" baseline="0" noProof="0">
              <a:ln>
                <a:noFill/>
              </a:ln>
              <a:solidFill>
                <a:srgbClr val="E7E6E6">
                  <a:lumMod val="50000"/>
                </a:srgbClr>
              </a:solidFill>
              <a:effectLst/>
              <a:uLnTx/>
              <a:uFillTx/>
              <a:latin typeface="Calibri" panose="020F0502020204030204"/>
              <a:ea typeface="新細明體" panose="02020500000000000000" pitchFamily="18" charset="-120"/>
              <a:cs typeface="+mn-cs"/>
            </a:endParaRPr>
          </a:p>
        </p:txBody>
      </p:sp>
      <p:sp>
        <p:nvSpPr>
          <p:cNvPr id="7" name="文字版面配置區 6"/>
          <p:cNvSpPr>
            <a:spLocks noGrp="1"/>
          </p:cNvSpPr>
          <p:nvPr>
            <p:ph type="body" sz="quarter" idx="13"/>
          </p:nvPr>
        </p:nvSpPr>
        <p:spPr>
          <a:xfrm>
            <a:off x="7219950" y="1028700"/>
            <a:ext cx="3800475" cy="1628775"/>
          </a:xfrm>
        </p:spPr>
        <p:txBody>
          <a:bodyPr>
            <a:normAutofit/>
          </a:bodyPr>
          <a:lstStyle>
            <a:lvl1pPr marL="0" indent="0" algn="ctr">
              <a:buFontTx/>
              <a:buNone/>
              <a:defRPr sz="5000">
                <a:latin typeface="微軟正黑體" panose="020B0604030504040204" pitchFamily="34" charset="-120"/>
                <a:ea typeface="微軟正黑體" panose="020B0604030504040204" pitchFamily="34" charset="-120"/>
              </a:defRPr>
            </a:lvl1pPr>
          </a:lstStyle>
          <a:p>
            <a:pPr lvl="0"/>
            <a:r>
              <a:rPr lang="zh-TW" altLang="en-US" dirty="0"/>
              <a:t>編輯母片文字樣式</a:t>
            </a:r>
          </a:p>
        </p:txBody>
      </p:sp>
    </p:spTree>
    <p:extLst>
      <p:ext uri="{BB962C8B-B14F-4D97-AF65-F5344CB8AC3E}">
        <p14:creationId xmlns:p14="http://schemas.microsoft.com/office/powerpoint/2010/main" val="43404151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空白">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1234976" y="6356351"/>
            <a:ext cx="2844800" cy="365125"/>
          </a:xfrm>
        </p:spPr>
        <p:txBody>
          <a:bodyPr/>
          <a:lstStyle>
            <a:lvl1pPr algn="r">
              <a:defRPr>
                <a:solidFill>
                  <a:schemeClr val="bg1">
                    <a:lumMod val="85000"/>
                  </a:schemeClr>
                </a:solidFill>
              </a:defRPr>
            </a:lvl1pPr>
          </a:lstStyle>
          <a:p>
            <a:fld id="{98443809-A29A-4BC2-B837-A2122E8C6A8D}" type="datetime1">
              <a:rPr lang="en-US" altLang="zh-TW" smtClean="0"/>
              <a:t>2/7/2022</a:t>
            </a:fld>
            <a:endParaRPr lang="zh-TW" altLang="en-US" dirty="0"/>
          </a:p>
        </p:txBody>
      </p:sp>
      <p:sp>
        <p:nvSpPr>
          <p:cNvPr id="3" name="頁尾版面配置區 2"/>
          <p:cNvSpPr>
            <a:spLocks noGrp="1"/>
          </p:cNvSpPr>
          <p:nvPr>
            <p:ph type="ftr" sz="quarter" idx="11"/>
          </p:nvPr>
        </p:nvSpPr>
        <p:spPr/>
        <p:txBody>
          <a:bodyPr/>
          <a:lstStyle>
            <a:lvl1pPr>
              <a:defRPr>
                <a:solidFill>
                  <a:schemeClr val="bg1">
                    <a:lumMod val="85000"/>
                  </a:schemeClr>
                </a:solidFill>
              </a:defRPr>
            </a:lvl1pPr>
          </a:lstStyle>
          <a:p>
            <a:endParaRPr lang="zh-TW" altLang="en-US" dirty="0"/>
          </a:p>
        </p:txBody>
      </p:sp>
      <p:sp>
        <p:nvSpPr>
          <p:cNvPr id="4" name="投影片編號版面配置區 3"/>
          <p:cNvSpPr>
            <a:spLocks noGrp="1"/>
          </p:cNvSpPr>
          <p:nvPr>
            <p:ph type="sldNum" sz="quarter" idx="12"/>
          </p:nvPr>
        </p:nvSpPr>
        <p:spPr>
          <a:xfrm>
            <a:off x="10981659" y="6433392"/>
            <a:ext cx="864096" cy="365125"/>
          </a:xfrm>
        </p:spPr>
        <p:txBody>
          <a:bodyPr/>
          <a:lstStyle>
            <a:lvl1pPr algn="ctr">
              <a:defRPr>
                <a:solidFill>
                  <a:schemeClr val="tx1">
                    <a:lumMod val="75000"/>
                    <a:lumOff val="25000"/>
                  </a:schemeClr>
                </a:solidFill>
              </a:defRPr>
            </a:lvl1pPr>
          </a:lstStyle>
          <a:p>
            <a:fld id="{72861414-C931-4D98-AB9E-E07DC5CF735E}" type="slidenum">
              <a:rPr kumimoji="0" lang="zh-TW" altLang="en-US" sz="1200" b="0" i="0" u="none" strike="noStrike" kern="1200" cap="none" spc="0" normalizeH="0" baseline="0" noProof="0" smtClean="0">
                <a:ln>
                  <a:noFill/>
                </a:ln>
                <a:solidFill>
                  <a:prstClr val="black">
                    <a:tint val="75000"/>
                  </a:prst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zh-TW" altLang="en-US" dirty="0"/>
          </a:p>
        </p:txBody>
      </p:sp>
      <p:sp>
        <p:nvSpPr>
          <p:cNvPr id="33" name="標題 1"/>
          <p:cNvSpPr>
            <a:spLocks noGrp="1"/>
          </p:cNvSpPr>
          <p:nvPr>
            <p:ph type="title"/>
          </p:nvPr>
        </p:nvSpPr>
        <p:spPr>
          <a:xfrm>
            <a:off x="623392" y="8164"/>
            <a:ext cx="10358267" cy="620688"/>
          </a:xfrm>
        </p:spPr>
        <p:txBody>
          <a:bodyPr>
            <a:normAutofit/>
            <a:scene3d>
              <a:camera prst="orthographicFront"/>
              <a:lightRig rig="chilly" dir="t"/>
            </a:scene3d>
            <a:sp3d extrusionH="6350" contourW="6350" prstMaterial="plastic">
              <a:bevelT w="6350" h="12700"/>
            </a:sp3d>
          </a:bodyPr>
          <a:lstStyle>
            <a:lvl1pPr algn="l">
              <a:defRPr sz="3200">
                <a:ln w="6350">
                  <a:noFill/>
                </a:ln>
                <a:solidFill>
                  <a:schemeClr val="bg1"/>
                </a:solidFill>
                <a:effectLst>
                  <a:outerShdw blurRad="38100" dist="25400" dir="2700000" algn="tl" rotWithShape="0">
                    <a:prstClr val="black">
                      <a:alpha val="40000"/>
                    </a:prstClr>
                  </a:outerShdw>
                </a:effectLst>
                <a:latin typeface="微軟正黑體" pitchFamily="34" charset="-120"/>
                <a:ea typeface="微軟正黑體" pitchFamily="34" charset="-120"/>
              </a:defRPr>
            </a:lvl1pPr>
          </a:lstStyle>
          <a:p>
            <a:r>
              <a:rPr lang="zh-TW" altLang="en-US" dirty="0"/>
              <a:t>按一下以編輯母片標題樣式</a:t>
            </a:r>
          </a:p>
        </p:txBody>
      </p:sp>
      <p:sp>
        <p:nvSpPr>
          <p:cNvPr id="34" name="文字版面配置區 48"/>
          <p:cNvSpPr>
            <a:spLocks noGrp="1"/>
          </p:cNvSpPr>
          <p:nvPr>
            <p:ph type="body" sz="quarter" idx="13"/>
          </p:nvPr>
        </p:nvSpPr>
        <p:spPr>
          <a:xfrm>
            <a:off x="623392" y="638978"/>
            <a:ext cx="7967133" cy="424732"/>
          </a:xfrm>
        </p:spPr>
        <p:txBody>
          <a:bodyPr vert="horz" lIns="91440" tIns="45720" rIns="91440" bIns="45720" rtlCol="0" anchor="ctr" anchorCtr="0">
            <a:spAutoFit/>
          </a:bodyPr>
          <a:lstStyle>
            <a:lvl1pPr marL="0" indent="0" algn="l" defTabSz="914400" rtl="0" eaLnBrk="1" latinLnBrk="0" hangingPunct="1">
              <a:spcBef>
                <a:spcPct val="20000"/>
              </a:spcBef>
              <a:buFont typeface="Arial" pitchFamily="34" charset="0"/>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按一下以編輯母片文字樣式</a:t>
            </a:r>
          </a:p>
        </p:txBody>
      </p:sp>
    </p:spTree>
    <p:extLst>
      <p:ext uri="{BB962C8B-B14F-4D97-AF65-F5344CB8AC3E}">
        <p14:creationId xmlns:p14="http://schemas.microsoft.com/office/powerpoint/2010/main" val="291122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標題及物件">
    <p:bg>
      <p:bgPr>
        <a:gradFill>
          <a:gsLst>
            <a:gs pos="46000">
              <a:schemeClr val="bg2">
                <a:tint val="97000"/>
                <a:hueMod val="92000"/>
                <a:satMod val="169000"/>
                <a:lumMod val="164000"/>
              </a:schemeClr>
            </a:gs>
            <a:gs pos="100000">
              <a:schemeClr val="tx2">
                <a:lumMod val="75000"/>
              </a:schemeClr>
            </a:gs>
          </a:gsLst>
          <a:lin ang="162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24000" y="7200"/>
            <a:ext cx="10358400" cy="619200"/>
          </a:xfrm>
        </p:spPr>
        <p:txBody>
          <a:bodyPr vert="horz" lIns="91440" tIns="45720" rIns="91440" bIns="45720" rtlCol="0" anchor="ctr">
            <a:normAutofit/>
            <a:scene3d>
              <a:camera prst="orthographicFront"/>
              <a:lightRig rig="chilly" dir="t"/>
            </a:scene3d>
            <a:sp3d extrusionH="6350" contourW="6350" prstMaterial="plastic">
              <a:bevelT w="6350" h="12700"/>
            </a:sp3d>
          </a:bodyPr>
          <a:lstStyle>
            <a:lvl1pPr algn="l" defTabSz="914400" rtl="0" eaLnBrk="1" latinLnBrk="0" hangingPunct="1">
              <a:spcBef>
                <a:spcPct val="0"/>
              </a:spcBef>
              <a:buNone/>
              <a:defRPr lang="zh-TW" altLang="en-US" sz="3200" b="0" kern="1200">
                <a:ln w="6350">
                  <a:noFill/>
                </a:ln>
                <a:solidFill>
                  <a:schemeClr val="bg1"/>
                </a:solidFill>
                <a:effectLst/>
                <a:latin typeface="微軟正黑體" pitchFamily="34" charset="-120"/>
                <a:ea typeface="微軟正黑體"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a:xfrm>
            <a:off x="623392" y="1196752"/>
            <a:ext cx="10972800" cy="4680520"/>
          </a:xfrm>
        </p:spPr>
        <p:txBody>
          <a:bodyPr/>
          <a:lstStyle>
            <a:lvl1pPr marL="266700" indent="-266700" algn="l">
              <a:buSzPct val="110000"/>
              <a:buFontTx/>
              <a:buBlip>
                <a:blip r:embed="rId2"/>
              </a:buBlip>
              <a:defRPr sz="2400" b="1">
                <a:latin typeface="Calibri" panose="020F0502020204030204" pitchFamily="34" charset="0"/>
                <a:ea typeface="微軟正黑體" pitchFamily="34" charset="-120"/>
                <a:cs typeface="Times New Roman" pitchFamily="18" charset="0"/>
              </a:defRPr>
            </a:lvl1pPr>
            <a:lvl2pPr marL="622300" indent="-266700" algn="l">
              <a:buSzPct val="150000"/>
              <a:buFontTx/>
              <a:buBlip>
                <a:blip r:embed="rId3"/>
              </a:buBlip>
              <a:defRPr sz="2000">
                <a:latin typeface="Calibri" panose="020F0502020204030204" pitchFamily="34" charset="0"/>
                <a:ea typeface="微軟正黑體" pitchFamily="34" charset="-120"/>
                <a:cs typeface="Times New Roman" pitchFamily="18" charset="0"/>
              </a:defRPr>
            </a:lvl2pPr>
            <a:lvl3pPr marL="1079500" indent="-355600" algn="l">
              <a:buSzPct val="180000"/>
              <a:buFontTx/>
              <a:buBlip>
                <a:blip r:embed="rId4"/>
              </a:buBlip>
              <a:defRPr sz="1600">
                <a:latin typeface="Calibri" panose="020F0502020204030204" pitchFamily="34" charset="0"/>
                <a:ea typeface="+mj-ea"/>
                <a:cs typeface="Times New Roman" pitchFamily="18" charset="0"/>
              </a:defRPr>
            </a:lvl3pPr>
            <a:lvl4pPr marL="1435100" indent="-266700" algn="l">
              <a:buSzPct val="150000"/>
              <a:buFontTx/>
              <a:buBlip>
                <a:blip r:embed="rId5"/>
              </a:buBlip>
              <a:defRPr sz="1600">
                <a:latin typeface="Calibri" panose="020F0502020204030204" pitchFamily="34" charset="0"/>
                <a:ea typeface="+mj-ea"/>
                <a:cs typeface="Times New Roman" pitchFamily="18" charset="0"/>
              </a:defRPr>
            </a:lvl4pPr>
            <a:lvl5pPr marL="1790700" indent="-177800" algn="l">
              <a:buFontTx/>
              <a:buBlip>
                <a:blip r:embed="rId6"/>
              </a:buBlip>
              <a:defRPr sz="1600">
                <a:latin typeface="Calibri" panose="020F0502020204030204" pitchFamily="34" charset="0"/>
                <a:ea typeface="+mj-ea"/>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1234976" y="6356351"/>
            <a:ext cx="2844800" cy="365125"/>
          </a:xfrm>
        </p:spPr>
        <p:txBody>
          <a:bodyPr vert="horz" lIns="91440" tIns="45720" rIns="91440" bIns="45720" rtlCol="0" anchor="ctr"/>
          <a:lstStyle>
            <a:lvl1pPr marL="0" algn="r" defTabSz="914400" rtl="0" eaLnBrk="1" latinLnBrk="0" hangingPunct="1">
              <a:defRPr lang="zh-TW" altLang="en-US" sz="1200" kern="1200" smtClean="0">
                <a:solidFill>
                  <a:schemeClr val="bg1">
                    <a:lumMod val="85000"/>
                  </a:schemeClr>
                </a:solidFill>
                <a:latin typeface="+mn-lt"/>
                <a:ea typeface="+mn-ea"/>
                <a:cs typeface="+mn-cs"/>
              </a:defRPr>
            </a:lvl1pPr>
          </a:lstStyle>
          <a:p>
            <a:fld id="{A5F8708C-5E81-4586-B2D7-07A8E4F23372}" type="datetime1">
              <a:rPr lang="en-US" altLang="zh-TW" smtClean="0"/>
              <a:t>2/7/2022</a:t>
            </a:fld>
            <a:endParaRPr lang="en-US" altLang="zh-TW"/>
          </a:p>
        </p:txBody>
      </p:sp>
      <p:sp>
        <p:nvSpPr>
          <p:cNvPr id="5" name="頁尾版面配置區 4"/>
          <p:cNvSpPr>
            <a:spLocks noGrp="1"/>
          </p:cNvSpPr>
          <p:nvPr>
            <p:ph type="ftr" sz="quarter" idx="11"/>
          </p:nvPr>
        </p:nvSpPr>
        <p:spPr/>
        <p:txBody>
          <a:bodyPr vert="horz" lIns="91440" tIns="45720" rIns="91440" bIns="45720" rtlCol="0" anchor="ctr"/>
          <a:lstStyle>
            <a:lvl1pPr marL="0" algn="ctr" defTabSz="914400" rtl="0" eaLnBrk="1" latinLnBrk="0" hangingPunct="1">
              <a:defRPr lang="zh-TW" altLang="en-US" sz="1200" kern="1200" dirty="0">
                <a:solidFill>
                  <a:schemeClr val="bg1">
                    <a:lumMod val="85000"/>
                  </a:schemeClr>
                </a:solidFill>
                <a:latin typeface="+mn-lt"/>
                <a:ea typeface="+mn-ea"/>
                <a:cs typeface="+mn-cs"/>
              </a:defRPr>
            </a:lvl1pPr>
          </a:lstStyle>
          <a:p>
            <a:endParaRPr lang="zh-TW" altLang="en-US"/>
          </a:p>
        </p:txBody>
      </p:sp>
      <p:sp>
        <p:nvSpPr>
          <p:cNvPr id="6" name="投影片編號版面配置區 5"/>
          <p:cNvSpPr>
            <a:spLocks noGrp="1"/>
          </p:cNvSpPr>
          <p:nvPr>
            <p:ph type="sldNum" sz="quarter" idx="12"/>
          </p:nvPr>
        </p:nvSpPr>
        <p:spPr/>
        <p:txBody>
          <a:bodyPr/>
          <a:lstStyle/>
          <a:p>
            <a:fld id="{B0C996E8-7BC1-44D1-9407-422DEE20CBA7}" type="slidenum">
              <a:rPr lang="zh-TW" altLang="en-US" smtClean="0"/>
              <a:pPr/>
              <a:t>‹#›</a:t>
            </a:fld>
            <a:endParaRPr lang="zh-TW" altLang="en-US"/>
          </a:p>
        </p:txBody>
      </p:sp>
      <p:sp>
        <p:nvSpPr>
          <p:cNvPr id="8" name="文字版面配置區 48"/>
          <p:cNvSpPr>
            <a:spLocks noGrp="1"/>
          </p:cNvSpPr>
          <p:nvPr>
            <p:ph type="body" sz="quarter" idx="13"/>
          </p:nvPr>
        </p:nvSpPr>
        <p:spPr>
          <a:xfrm>
            <a:off x="623392" y="638978"/>
            <a:ext cx="7967133" cy="424732"/>
          </a:xfrm>
        </p:spPr>
        <p:txBody>
          <a:bodyPr vert="horz" lIns="91440" tIns="45720" rIns="91440" bIns="45720" rtlCol="0" anchor="ctr" anchorCtr="0">
            <a:spAutoFit/>
          </a:bodyPr>
          <a:lstStyle>
            <a:lvl1pPr marL="0" indent="0" algn="l" defTabSz="914400" rtl="0" eaLnBrk="1" latinLnBrk="0" hangingPunct="1">
              <a:spcBef>
                <a:spcPct val="20000"/>
              </a:spcBef>
              <a:buFont typeface="Arial" pitchFamily="34" charset="0"/>
              <a:buNone/>
              <a:defRPr lang="zh-TW" altLang="en-US" sz="2400" kern="1200" dirty="0" smtClean="0">
                <a:ln>
                  <a:noFill/>
                </a:ln>
                <a:solidFill>
                  <a:srgbClr val="FFFF00"/>
                </a:solidFill>
                <a:effectLst>
                  <a:outerShdw blurRad="25400" dist="12700" dir="2700000" algn="tl" rotWithShape="0">
                    <a:prstClr val="black">
                      <a:alpha val="40000"/>
                    </a:prstClr>
                  </a:outerShdw>
                </a:effectLst>
                <a:latin typeface="微軟正黑體" pitchFamily="34" charset="-120"/>
                <a:ea typeface="微軟正黑體" pitchFamily="34" charset="-120"/>
                <a:cs typeface="+mn-cs"/>
              </a:defRPr>
            </a:lvl1pPr>
          </a:lstStyle>
          <a:p>
            <a:pPr lvl="0"/>
            <a:r>
              <a:rPr lang="zh-TW" altLang="en-US" dirty="0"/>
              <a:t>按一下以編輯母片文字樣式</a:t>
            </a:r>
          </a:p>
        </p:txBody>
      </p:sp>
    </p:spTree>
    <p:extLst>
      <p:ext uri="{BB962C8B-B14F-4D97-AF65-F5344CB8AC3E}">
        <p14:creationId xmlns:p14="http://schemas.microsoft.com/office/powerpoint/2010/main" val="24159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326CB3E-06D1-411D-B9B8-2178E2F8DF1C}" type="datetime1">
              <a:rPr lang="en-US" altLang="zh-TW" smtClean="0"/>
              <a:t>2/7/2022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61966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0C9C8-8E1E-4823-A571-BEE78B98F2D5}" type="datetime1">
              <a:rPr kumimoji="0" lang="en-US" altLang="zh-TW"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t>2/7/2022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6E9E84-0AFC-45AC-B756-378B93D9B12E}"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6214981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394B6-D409-4FFF-989B-5B21A55430F3}" type="datetime1">
              <a:rPr lang="en-US" altLang="zh-TW" smtClean="0"/>
              <a:t>2/7/2022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2E879-252C-4D69-A735-141529A18C3E}" type="slidenum">
              <a:rPr lang="zh-TW" altLang="en-US" smtClean="0"/>
              <a:t>‹#›</a:t>
            </a:fld>
            <a:endParaRPr lang="zh-TW" altLang="en-US"/>
          </a:p>
        </p:txBody>
      </p:sp>
    </p:spTree>
    <p:extLst>
      <p:ext uri="{BB962C8B-B14F-4D97-AF65-F5344CB8AC3E}">
        <p14:creationId xmlns:p14="http://schemas.microsoft.com/office/powerpoint/2010/main" val="263336578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journals.ametsoc.org/view/journals/mwre/149/3/MWR-D-20-0037.1.xml#bib41" TargetMode="External"/><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hyperlink" Target="https://journals.ametsoc.org/view/journals/mwre/149/3/MWR-D-20-0037.1.xml#bib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https://journals.ametsoc.org/view/journals/mwre/149/3/MWR-D-20-0037.1.xml#bib46" TargetMode="External"/><Relationship Id="rId13" Type="http://schemas.openxmlformats.org/officeDocument/2006/relationships/hyperlink" Target="https://journals.ametsoc.org/view/journals/mwre/149/3/MWR-D-20-0037.1.xml#bib62" TargetMode="External"/><Relationship Id="rId18" Type="http://schemas.openxmlformats.org/officeDocument/2006/relationships/hyperlink" Target="https://journals.ametsoc.org/view/journals/mwre/149/3/MWR-D-20-0037.1.xml#bib57" TargetMode="External"/><Relationship Id="rId3" Type="http://schemas.openxmlformats.org/officeDocument/2006/relationships/hyperlink" Target="https://journals.ametsoc.org/view/journals/mwre/149/3/MWR-D-20-0037.1.xml#bib3" TargetMode="External"/><Relationship Id="rId7" Type="http://schemas.openxmlformats.org/officeDocument/2006/relationships/hyperlink" Target="https://journals.ametsoc.org/view/journals/mwre/149/3/MWR-D-20-0037.1.xml#bib60" TargetMode="External"/><Relationship Id="rId12" Type="http://schemas.openxmlformats.org/officeDocument/2006/relationships/hyperlink" Target="https://journals.ametsoc.org/view/journals/mwre/149/3/MWR-D-20-0037.1.xml#bib61" TargetMode="External"/><Relationship Id="rId17" Type="http://schemas.openxmlformats.org/officeDocument/2006/relationships/hyperlink" Target="https://journals.ametsoc.org/view/journals/mwre/149/3/MWR-D-20-0037.1.xml#bib47" TargetMode="External"/><Relationship Id="rId2" Type="http://schemas.openxmlformats.org/officeDocument/2006/relationships/hyperlink" Target="https://journals.ametsoc.org/view/journals/mwre/149/3/MWR-D-20-0037.1.xml#bib30" TargetMode="External"/><Relationship Id="rId16" Type="http://schemas.openxmlformats.org/officeDocument/2006/relationships/hyperlink" Target="https://journals.ametsoc.org/view/journals/mwre/149/3/MWR-D-20-0037.1.xml#bib6" TargetMode="External"/><Relationship Id="rId1" Type="http://schemas.openxmlformats.org/officeDocument/2006/relationships/slideLayout" Target="../slideLayouts/slideLayout5.xml"/><Relationship Id="rId6" Type="http://schemas.openxmlformats.org/officeDocument/2006/relationships/hyperlink" Target="https://journals.ametsoc.org/view/journals/mwre/149/3/MWR-D-20-0037.1.xml#bib28" TargetMode="External"/><Relationship Id="rId11" Type="http://schemas.openxmlformats.org/officeDocument/2006/relationships/hyperlink" Target="https://journals.ametsoc.org/view/journals/mwre/149/3/MWR-D-20-0037.1.xml#bib51" TargetMode="External"/><Relationship Id="rId5" Type="http://schemas.openxmlformats.org/officeDocument/2006/relationships/hyperlink" Target="https://journals.ametsoc.org/view/journals/mwre/149/3/MWR-D-20-0037.1.xml#bib10" TargetMode="External"/><Relationship Id="rId15" Type="http://schemas.openxmlformats.org/officeDocument/2006/relationships/hyperlink" Target="https://journals.ametsoc.org/view/journals/mwre/149/3/MWR-D-20-0037.1.xml#bib24" TargetMode="External"/><Relationship Id="rId10" Type="http://schemas.openxmlformats.org/officeDocument/2006/relationships/hyperlink" Target="https://journals.ametsoc.org/view/journals/mwre/149/3/MWR-D-20-0037.1.xml#bib54" TargetMode="External"/><Relationship Id="rId4" Type="http://schemas.openxmlformats.org/officeDocument/2006/relationships/hyperlink" Target="https://journals.ametsoc.org/view/journals/mwre/149/3/MWR-D-20-0037.1.xml#bib56" TargetMode="External"/><Relationship Id="rId9" Type="http://schemas.openxmlformats.org/officeDocument/2006/relationships/hyperlink" Target="https://journals.ametsoc.org/view/journals/mwre/149/3/MWR-D-20-0037.1.xml#bib52" TargetMode="External"/><Relationship Id="rId14" Type="http://schemas.openxmlformats.org/officeDocument/2006/relationships/hyperlink" Target="https://journals.ametsoc.org/view/journals/mwre/149/3/MWR-D-20-0037.1.xml#bib6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journals.ametsoc.org/view/journals/mwre/149/3/MWR-D-20-0037.1.xml#bib4" TargetMode="External"/><Relationship Id="rId2" Type="http://schemas.openxmlformats.org/officeDocument/2006/relationships/hyperlink" Target="https://journals.ametsoc.org/view/journals/mwre/149/3/MWR-D-20-0037.1.xml#bib54" TargetMode="External"/><Relationship Id="rId1" Type="http://schemas.openxmlformats.org/officeDocument/2006/relationships/slideLayout" Target="../slideLayouts/slideLayout5.xml"/><Relationship Id="rId4" Type="http://schemas.openxmlformats.org/officeDocument/2006/relationships/hyperlink" Target="https://journals.ametsoc.org/view/journals/mwre/149/3/MWR-D-20-0037.1.xml#bib6"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journals.ametsoc.org/configurable/content/journals$002fmwre$002f149$002f3$002fMWR-D-20-0037.1.xml?t:ac=journals$002fmwre$002f149$002f3$002fMWR-D-20-0037.1.xml#bib15" TargetMode="External"/><Relationship Id="rId3" Type="http://schemas.openxmlformats.org/officeDocument/2006/relationships/hyperlink" Target="https://journals.ametsoc.org/configurable/content/journals$002fmwre$002f149$002f3$002fMWR-D-20-0037.1.xml?t:ac=journals$002fmwre$002f149$002f3$002fMWR-D-20-0037.1.xml#bib55" TargetMode="External"/><Relationship Id="rId7" Type="http://schemas.openxmlformats.org/officeDocument/2006/relationships/hyperlink" Target="https://journals.ametsoc.org/configurable/content/journals$002fmwre$002f149$002f3$002fMWR-D-20-0037.1.xml?t:ac=journals$002fmwre$002f149$002f3$002fMWR-D-20-0037.1.xml#bib33" TargetMode="Externa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hyperlink" Target="https://journals.ametsoc.org/configurable/content/journals$002fmwre$002f149$002f3$002fMWR-D-20-0037.1.xml?t:ac=journals$002fmwre$002f149$002f3$002fMWR-D-20-0037.1.xml#bib45" TargetMode="External"/><Relationship Id="rId5" Type="http://schemas.openxmlformats.org/officeDocument/2006/relationships/hyperlink" Target="https://journals.ametsoc.org/configurable/content/journals$002fmwre$002f149$002f3$002fMWR-D-20-0037.1.xml?t:ac=journals$002fmwre$002f149$002f3$002fMWR-D-20-0037.1.xml#bib32" TargetMode="External"/><Relationship Id="rId10" Type="http://schemas.openxmlformats.org/officeDocument/2006/relationships/hyperlink" Target="https://journals.ametsoc.org/configurable/content/journals$002fmwre$002f149$002f3$002fMWR-D-20-0037.1.xml?t:ac=journals$002fmwre$002f149$002f3$002fMWR-D-20-0037.1.xml#bib25" TargetMode="External"/><Relationship Id="rId4" Type="http://schemas.openxmlformats.org/officeDocument/2006/relationships/hyperlink" Target="https://journals.ametsoc.org/configurable/content/journals$002fmwre$002f149$002f3$002fMWR-D-20-0037.1.xml?t:ac=journals$002fmwre$002f149$002f3$002fMWR-D-20-0037.1.xml#bib31" TargetMode="External"/><Relationship Id="rId9" Type="http://schemas.openxmlformats.org/officeDocument/2006/relationships/hyperlink" Target="https://journals.ametsoc.org/configurable/content/journals$002fmwre$002f149$002f3$002fMWR-D-20-0037.1.xml?t:ac=journals$002fmwre$002f149$002f3$002fMWR-D-20-0037.1.xml#bib2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25210F2-AD09-4AEC-ABC7-AEAD992F172A}"/>
              </a:ext>
            </a:extLst>
          </p:cNvPr>
          <p:cNvSpPr>
            <a:spLocks noGrp="1"/>
          </p:cNvSpPr>
          <p:nvPr>
            <p:ph type="ctrTitle"/>
          </p:nvPr>
        </p:nvSpPr>
        <p:spPr>
          <a:xfrm>
            <a:off x="737119" y="2212238"/>
            <a:ext cx="11196844" cy="867930"/>
          </a:xfrm>
        </p:spPr>
        <p:txBody>
          <a:bodyPr/>
          <a:lstStyle/>
          <a:p>
            <a:r>
              <a:rPr lang="en-US" altLang="zh-TW" sz="2800" dirty="0"/>
              <a:t>Remote Rainfall of Typhoon </a:t>
            </a:r>
            <a:r>
              <a:rPr lang="en-US" altLang="zh-TW" sz="2800" dirty="0" err="1"/>
              <a:t>Khanun</a:t>
            </a:r>
            <a:r>
              <a:rPr lang="en-US" altLang="zh-TW" sz="2800" dirty="0"/>
              <a:t> (2017): </a:t>
            </a:r>
            <a:br>
              <a:rPr lang="en-US" altLang="zh-TW" sz="2800" dirty="0"/>
            </a:br>
            <a:r>
              <a:rPr lang="en-US" altLang="zh-TW" sz="2800" dirty="0"/>
              <a:t>Monsoon Mode and Topographic Mode</a:t>
            </a:r>
            <a:endParaRPr lang="zh-TW" altLang="en-US" sz="3600" dirty="0"/>
          </a:p>
        </p:txBody>
      </p:sp>
      <p:sp>
        <p:nvSpPr>
          <p:cNvPr id="3" name="副標題 2">
            <a:extLst>
              <a:ext uri="{FF2B5EF4-FFF2-40B4-BE49-F238E27FC236}">
                <a16:creationId xmlns:a16="http://schemas.microsoft.com/office/drawing/2014/main" xmlns="" id="{FBD20148-607C-41F8-9065-A1602384C925}"/>
              </a:ext>
            </a:extLst>
          </p:cNvPr>
          <p:cNvSpPr>
            <a:spLocks noGrp="1"/>
          </p:cNvSpPr>
          <p:nvPr>
            <p:ph type="subTitle" idx="1"/>
          </p:nvPr>
        </p:nvSpPr>
        <p:spPr>
          <a:xfrm>
            <a:off x="4680853" y="4574035"/>
            <a:ext cx="7329581" cy="438582"/>
          </a:xfrm>
        </p:spPr>
        <p:txBody>
          <a:bodyPr/>
          <a:lstStyle/>
          <a:p>
            <a:r>
              <a:rPr lang="en-US" altLang="en-US" dirty="0">
                <a:gradFill>
                  <a:gsLst>
                    <a:gs pos="0">
                      <a:prstClr val="black"/>
                    </a:gs>
                    <a:gs pos="56000">
                      <a:prstClr val="black">
                        <a:lumMod val="75000"/>
                        <a:lumOff val="25000"/>
                      </a:prstClr>
                    </a:gs>
                    <a:gs pos="100000">
                      <a:prstClr val="black">
                        <a:lumMod val="85000"/>
                        <a:lumOff val="15000"/>
                      </a:prstClr>
                    </a:gs>
                  </a:gsLst>
                  <a:lin ang="1800000" scaled="0"/>
                </a:gradFill>
              </a:rPr>
              <a:t>Wei-Ting Fang</a:t>
            </a:r>
            <a:endParaRPr lang="zh-TW" altLang="en-US" dirty="0"/>
          </a:p>
        </p:txBody>
      </p:sp>
      <p:sp>
        <p:nvSpPr>
          <p:cNvPr id="5" name="文字版面配置區 4">
            <a:extLst>
              <a:ext uri="{FF2B5EF4-FFF2-40B4-BE49-F238E27FC236}">
                <a16:creationId xmlns:a16="http://schemas.microsoft.com/office/drawing/2014/main" xmlns="" id="{9E8F9121-0521-42B1-8728-BC162E278A39}"/>
              </a:ext>
            </a:extLst>
          </p:cNvPr>
          <p:cNvSpPr>
            <a:spLocks noGrp="1"/>
          </p:cNvSpPr>
          <p:nvPr>
            <p:ph type="body" sz="quarter" idx="18"/>
          </p:nvPr>
        </p:nvSpPr>
        <p:spPr>
          <a:xfrm>
            <a:off x="8359101" y="5248440"/>
            <a:ext cx="3651333" cy="341629"/>
          </a:xfrm>
        </p:spPr>
        <p:txBody>
          <a:bodyPr/>
          <a:lstStyle/>
          <a:p>
            <a:r>
              <a:rPr lang="en-US" altLang="zh-TW"/>
              <a:t>2021.12.28 </a:t>
            </a:r>
            <a:r>
              <a:rPr lang="en-US" altLang="zh-TW" dirty="0"/>
              <a:t>@</a:t>
            </a:r>
            <a:r>
              <a:rPr lang="en-US" altLang="zh-TW" dirty="0" err="1"/>
              <a:t>CPLab</a:t>
            </a:r>
            <a:endParaRPr lang="zh-TW" altLang="en-US" dirty="0"/>
          </a:p>
        </p:txBody>
      </p:sp>
      <p:sp>
        <p:nvSpPr>
          <p:cNvPr id="6" name="投影片編號版面配置區 5">
            <a:extLst>
              <a:ext uri="{FF2B5EF4-FFF2-40B4-BE49-F238E27FC236}">
                <a16:creationId xmlns:a16="http://schemas.microsoft.com/office/drawing/2014/main" xmlns="" id="{4CE740B3-FD95-491F-BFC6-9847A5AA6747}"/>
              </a:ext>
            </a:extLst>
          </p:cNvPr>
          <p:cNvSpPr>
            <a:spLocks noGrp="1"/>
          </p:cNvSpPr>
          <p:nvPr>
            <p:ph type="sldNum" sz="quarter" idx="12"/>
          </p:nvPr>
        </p:nvSpPr>
        <p:spPr>
          <a:xfrm>
            <a:off x="10005706"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996E8-7BC1-44D1-9407-422DEE20CBA7}" type="slidenum">
              <a:rPr kumimoji="0" lang="zh-TW" altLang="en-US" sz="1400" b="0" i="0" u="none" strike="noStrike" kern="1200" cap="none" spc="0" normalizeH="0" baseline="0" noProof="0" smtClean="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新細明體" panose="02020500000000000000" pitchFamily="18" charset="-120"/>
              <a:cs typeface="Times New Roman" pitchFamily="18" charset="0"/>
            </a:endParaRPr>
          </a:p>
        </p:txBody>
      </p:sp>
      <p:sp>
        <p:nvSpPr>
          <p:cNvPr id="7" name="文字方塊 6">
            <a:extLst>
              <a:ext uri="{FF2B5EF4-FFF2-40B4-BE49-F238E27FC236}">
                <a16:creationId xmlns:a16="http://schemas.microsoft.com/office/drawing/2014/main" xmlns="" id="{D568E23E-5ABD-43D9-83AF-D705D6DC0B22}"/>
              </a:ext>
            </a:extLst>
          </p:cNvPr>
          <p:cNvSpPr txBox="1"/>
          <p:nvPr/>
        </p:nvSpPr>
        <p:spPr>
          <a:xfrm>
            <a:off x="4889067" y="837292"/>
            <a:ext cx="2413866" cy="954107"/>
          </a:xfrm>
          <a:prstGeom prst="rect">
            <a:avLst/>
          </a:prstGeom>
          <a:noFill/>
        </p:spPr>
        <p:txBody>
          <a:bodyPr wrap="none" rtlCol="0">
            <a:spAutoFit/>
          </a:bodyPr>
          <a:lstStyle/>
          <a:p>
            <a:r>
              <a:rPr lang="en-US" altLang="zh-TW" sz="3200" b="1" dirty="0"/>
              <a:t>Paper review</a:t>
            </a:r>
          </a:p>
          <a:p>
            <a:pPr algn="ctr"/>
            <a:r>
              <a:rPr lang="en-US" altLang="zh-TW" sz="2400" dirty="0"/>
              <a:t>mainly refer to</a:t>
            </a:r>
            <a:endParaRPr lang="zh-TW" altLang="en-US" sz="2400" dirty="0"/>
          </a:p>
        </p:txBody>
      </p:sp>
      <p:sp>
        <p:nvSpPr>
          <p:cNvPr id="8" name="副標題 2">
            <a:extLst>
              <a:ext uri="{FF2B5EF4-FFF2-40B4-BE49-F238E27FC236}">
                <a16:creationId xmlns:a16="http://schemas.microsoft.com/office/drawing/2014/main" xmlns="" id="{6E21A3FB-F3D0-4211-B69E-A1256DFB13B1}"/>
              </a:ext>
            </a:extLst>
          </p:cNvPr>
          <p:cNvSpPr txBox="1">
            <a:spLocks/>
          </p:cNvSpPr>
          <p:nvPr/>
        </p:nvSpPr>
        <p:spPr>
          <a:xfrm>
            <a:off x="4157099" y="3537624"/>
            <a:ext cx="7776864" cy="369332"/>
          </a:xfrm>
          <a:prstGeom prst="rect">
            <a:avLst/>
          </a:prstGeom>
          <a:noFill/>
        </p:spPr>
        <p:txBody>
          <a:bodyPr vert="horz" wrap="square" lIns="91440" tIns="45720" rIns="91440" bIns="45720" rtlCol="0">
            <a:spAutoFit/>
            <a:scene3d>
              <a:camera prst="orthographicFront"/>
              <a:lightRig rig="morning" dir="t"/>
            </a:scene3d>
            <a:sp3d contourW="6350" prstMaterial="plastic">
              <a:bevelT w="63500" h="38100"/>
              <a:contourClr>
                <a:schemeClr val="tx1"/>
              </a:contourClr>
            </a:sp3d>
          </a:bodyPr>
          <a:lstStyle>
            <a:lvl1pPr marL="0" indent="0" algn="r" defTabSz="914400" rtl="0" eaLnBrk="1" latinLnBrk="0" hangingPunct="1">
              <a:spcBef>
                <a:spcPct val="20000"/>
              </a:spcBef>
              <a:buFont typeface="Arial" pitchFamily="34" charset="0"/>
              <a:buNone/>
              <a:defRPr lang="zh-TW" altLang="en-US" sz="2500" b="1" kern="1200" dirty="0">
                <a:gradFill>
                  <a:gsLst>
                    <a:gs pos="0">
                      <a:schemeClr val="tx1"/>
                    </a:gs>
                    <a:gs pos="56000">
                      <a:schemeClr val="tx1">
                        <a:lumMod val="75000"/>
                        <a:lumOff val="25000"/>
                      </a:schemeClr>
                    </a:gs>
                    <a:gs pos="100000">
                      <a:schemeClr val="tx1">
                        <a:lumMod val="85000"/>
                        <a:lumOff val="15000"/>
                      </a:schemeClr>
                    </a:gs>
                  </a:gsLst>
                  <a:lin ang="1800000" scaled="0"/>
                </a:gradFill>
                <a:latin typeface="微軟正黑體" pitchFamily="34" charset="-120"/>
                <a:ea typeface="微軟正黑體" pitchFamily="34" charset="-120"/>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TW" sz="1800" dirty="0"/>
              <a:t>Yi-</a:t>
            </a:r>
            <a:r>
              <a:rPr lang="en-US" altLang="zh-TW" sz="1800" dirty="0" err="1"/>
              <a:t>Hsuan</a:t>
            </a:r>
            <a:r>
              <a:rPr lang="en-US" altLang="zh-TW" sz="1800" dirty="0"/>
              <a:t> Lin and Chun-</a:t>
            </a:r>
            <a:r>
              <a:rPr lang="en-US" altLang="zh-TW" sz="1800" dirty="0" err="1"/>
              <a:t>Chieh</a:t>
            </a:r>
            <a:r>
              <a:rPr lang="en-US" altLang="zh-TW" sz="1800" dirty="0"/>
              <a:t> Wu</a:t>
            </a:r>
            <a:endParaRPr lang="en-US" sz="1800" dirty="0"/>
          </a:p>
        </p:txBody>
      </p:sp>
      <p:sp>
        <p:nvSpPr>
          <p:cNvPr id="9" name="文字方塊 8">
            <a:extLst>
              <a:ext uri="{FF2B5EF4-FFF2-40B4-BE49-F238E27FC236}">
                <a16:creationId xmlns:a16="http://schemas.microsoft.com/office/drawing/2014/main" xmlns="" id="{02D70E71-A090-4B71-8CC3-6C93B2FDBEC4}"/>
              </a:ext>
            </a:extLst>
          </p:cNvPr>
          <p:cNvSpPr txBox="1"/>
          <p:nvPr/>
        </p:nvSpPr>
        <p:spPr>
          <a:xfrm>
            <a:off x="141645" y="5738693"/>
            <a:ext cx="8928992" cy="800219"/>
          </a:xfrm>
          <a:prstGeom prst="rect">
            <a:avLst/>
          </a:prstGeom>
          <a:noFill/>
        </p:spPr>
        <p:txBody>
          <a:bodyPr wrap="square" rtlCol="0">
            <a:spAutoFit/>
          </a:bodyPr>
          <a:lstStyle/>
          <a:p>
            <a:r>
              <a:rPr lang="en-US" altLang="zh-TW" dirty="0">
                <a:solidFill>
                  <a:schemeClr val="bg1"/>
                </a:solidFill>
              </a:rPr>
              <a:t>Other references: </a:t>
            </a:r>
          </a:p>
          <a:p>
            <a:r>
              <a:rPr lang="en-US" altLang="zh-TW" sz="1400" dirty="0">
                <a:solidFill>
                  <a:schemeClr val="bg1"/>
                </a:solidFill>
              </a:rPr>
              <a:t>Lin, K. J., S. C. Yang, and S. S. Chen, 2018: Reducing TC position uncertainty in an ensemble data assimilation and </a:t>
            </a:r>
            <a:r>
              <a:rPr lang="en-US" altLang="zh-TW" sz="1400" dirty="0" err="1">
                <a:solidFill>
                  <a:schemeClr val="bg1"/>
                </a:solidFill>
              </a:rPr>
              <a:t>rediction</a:t>
            </a:r>
            <a:r>
              <a:rPr lang="en-US" altLang="zh-TW" sz="1400" dirty="0">
                <a:solidFill>
                  <a:schemeClr val="bg1"/>
                </a:solidFill>
              </a:rPr>
              <a:t> system: A case study of Typhoon </a:t>
            </a:r>
            <a:r>
              <a:rPr lang="en-US" altLang="zh-TW" sz="1400" dirty="0" err="1">
                <a:solidFill>
                  <a:schemeClr val="bg1"/>
                </a:solidFill>
              </a:rPr>
              <a:t>Fanapi</a:t>
            </a:r>
            <a:r>
              <a:rPr lang="en-US" altLang="zh-TW" sz="1400" dirty="0">
                <a:solidFill>
                  <a:schemeClr val="bg1"/>
                </a:solidFill>
              </a:rPr>
              <a:t> (2010). </a:t>
            </a:r>
            <a:r>
              <a:rPr lang="en-US" altLang="zh-TW" sz="1400" i="1" dirty="0" err="1">
                <a:solidFill>
                  <a:schemeClr val="bg1"/>
                </a:solidFill>
              </a:rPr>
              <a:t>Wea</a:t>
            </a:r>
            <a:r>
              <a:rPr lang="en-US" altLang="zh-TW" sz="1400" i="1" dirty="0">
                <a:solidFill>
                  <a:schemeClr val="bg1"/>
                </a:solidFill>
              </a:rPr>
              <a:t>. Forecasting</a:t>
            </a:r>
            <a:r>
              <a:rPr lang="en-US" altLang="zh-TW" sz="1400" dirty="0">
                <a:solidFill>
                  <a:schemeClr val="bg1"/>
                </a:solidFill>
              </a:rPr>
              <a:t>, </a:t>
            </a:r>
            <a:r>
              <a:rPr lang="en-US" altLang="zh-TW" sz="1400" b="1" dirty="0">
                <a:solidFill>
                  <a:schemeClr val="bg1"/>
                </a:solidFill>
              </a:rPr>
              <a:t>33</a:t>
            </a:r>
            <a:r>
              <a:rPr lang="en-US" altLang="zh-TW" sz="1400" dirty="0">
                <a:solidFill>
                  <a:schemeClr val="bg1"/>
                </a:solidFill>
              </a:rPr>
              <a:t>, 561–582.</a:t>
            </a:r>
          </a:p>
        </p:txBody>
      </p:sp>
    </p:spTree>
    <p:extLst>
      <p:ext uri="{BB962C8B-B14F-4D97-AF65-F5344CB8AC3E}">
        <p14:creationId xmlns:p14="http://schemas.microsoft.com/office/powerpoint/2010/main" val="321621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xmlns="" id="{826636D7-77F3-4FEC-9C1A-498F5DF1F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54" y="3341368"/>
            <a:ext cx="7692893" cy="343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a16="http://schemas.microsoft.com/office/drawing/2014/main" xmlns="" id="{F9A38943-4FC8-4ED4-BBD6-ACF414D1AD9C}"/>
              </a:ext>
            </a:extLst>
          </p:cNvPr>
          <p:cNvSpPr>
            <a:spLocks noGrp="1"/>
          </p:cNvSpPr>
          <p:nvPr>
            <p:ph type="body" sz="quarter" idx="12"/>
          </p:nvPr>
        </p:nvSpPr>
        <p:spPr>
          <a:xfrm>
            <a:off x="1583326" y="28932"/>
            <a:ext cx="9342340" cy="546100"/>
          </a:xfrm>
        </p:spPr>
        <p:txBody>
          <a:bodyPr/>
          <a:lstStyle/>
          <a:p>
            <a:r>
              <a:rPr lang="en-US" altLang="zh-TW" dirty="0"/>
              <a:t>Simulation results</a:t>
            </a:r>
            <a:endParaRPr lang="zh-TW" altLang="en-US" dirty="0"/>
          </a:p>
        </p:txBody>
      </p:sp>
      <p:sp>
        <p:nvSpPr>
          <p:cNvPr id="3" name="文字版面配置區 2">
            <a:extLst>
              <a:ext uri="{FF2B5EF4-FFF2-40B4-BE49-F238E27FC236}">
                <a16:creationId xmlns:a16="http://schemas.microsoft.com/office/drawing/2014/main" xmlns="" id="{DFE9B57B-3B62-4492-9911-43F9D8E09AF5}"/>
              </a:ext>
            </a:extLst>
          </p:cNvPr>
          <p:cNvSpPr>
            <a:spLocks noGrp="1"/>
          </p:cNvSpPr>
          <p:nvPr>
            <p:ph type="body" sz="quarter" idx="13"/>
          </p:nvPr>
        </p:nvSpPr>
        <p:spPr>
          <a:xfrm>
            <a:off x="1583326" y="584653"/>
            <a:ext cx="9342340" cy="405161"/>
          </a:xfrm>
        </p:spPr>
        <p:txBody>
          <a:bodyPr>
            <a:normAutofit lnSpcReduction="10000"/>
          </a:bodyPr>
          <a:lstStyle/>
          <a:p>
            <a:endParaRPr lang="zh-TW" altLang="en-US"/>
          </a:p>
        </p:txBody>
      </p:sp>
      <p:pic>
        <p:nvPicPr>
          <p:cNvPr id="6" name="Picture 3">
            <a:extLst>
              <a:ext uri="{FF2B5EF4-FFF2-40B4-BE49-F238E27FC236}">
                <a16:creationId xmlns:a16="http://schemas.microsoft.com/office/drawing/2014/main" xmlns="" id="{B2E37567-ABDA-49CB-9B7C-F3533B4201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441"/>
          <a:stretch/>
        </p:blipFill>
        <p:spPr bwMode="auto">
          <a:xfrm>
            <a:off x="7989354" y="618583"/>
            <a:ext cx="4146918" cy="253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D92DE929-1A94-432B-94CC-609F39B059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382"/>
          <a:stretch/>
        </p:blipFill>
        <p:spPr bwMode="auto">
          <a:xfrm>
            <a:off x="119800" y="590870"/>
            <a:ext cx="4082849" cy="267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xmlns="" id="{DB2014C9-DA75-4B37-B7E7-D93DD5E437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719" b="30518"/>
          <a:stretch/>
        </p:blipFill>
        <p:spPr bwMode="auto">
          <a:xfrm>
            <a:off x="4153019" y="584760"/>
            <a:ext cx="3836334" cy="28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xmlns="" id="{3ABC2857-D20C-4A69-ABA0-980BAE4F1E53}"/>
              </a:ext>
            </a:extLst>
          </p:cNvPr>
          <p:cNvSpPr/>
          <p:nvPr/>
        </p:nvSpPr>
        <p:spPr>
          <a:xfrm>
            <a:off x="2159516" y="3550595"/>
            <a:ext cx="216000" cy="2996119"/>
          </a:xfrm>
          <a:prstGeom prst="rect">
            <a:avLst/>
          </a:prstGeom>
          <a:noFill/>
          <a:ln w="38100">
            <a:solidFill>
              <a:srgbClr val="D52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xmlns="" id="{1274E4F6-1E74-4156-B1C6-F65109D29562}"/>
              </a:ext>
            </a:extLst>
          </p:cNvPr>
          <p:cNvSpPr/>
          <p:nvPr/>
        </p:nvSpPr>
        <p:spPr>
          <a:xfrm>
            <a:off x="2713999" y="3550595"/>
            <a:ext cx="216000" cy="299611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D2870874-E286-4EE0-B583-4E41DB8FF299}"/>
              </a:ext>
            </a:extLst>
          </p:cNvPr>
          <p:cNvSpPr/>
          <p:nvPr/>
        </p:nvSpPr>
        <p:spPr>
          <a:xfrm>
            <a:off x="5836589" y="3550595"/>
            <a:ext cx="216000" cy="2996119"/>
          </a:xfrm>
          <a:prstGeom prst="rect">
            <a:avLst/>
          </a:prstGeom>
          <a:noFill/>
          <a:ln w="38100">
            <a:solidFill>
              <a:srgbClr val="7600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xmlns="" id="{209359AB-E21A-4415-9068-A5B508CF5AE1}"/>
              </a:ext>
            </a:extLst>
          </p:cNvPr>
          <p:cNvSpPr txBox="1"/>
          <p:nvPr/>
        </p:nvSpPr>
        <p:spPr>
          <a:xfrm>
            <a:off x="2483307" y="3196779"/>
            <a:ext cx="827471" cy="369332"/>
          </a:xfrm>
          <a:prstGeom prst="rect">
            <a:avLst/>
          </a:prstGeom>
          <a:noFill/>
        </p:spPr>
        <p:txBody>
          <a:bodyPr wrap="none" rtlCol="0" anchor="ctr">
            <a:spAutoFit/>
          </a:bodyPr>
          <a:lstStyle/>
          <a:p>
            <a:pPr algn="l"/>
            <a:r>
              <a:rPr lang="en-US" altLang="zh-TW" b="1" dirty="0">
                <a:solidFill>
                  <a:srgbClr val="0000FF"/>
                </a:solidFill>
                <a:latin typeface="微軟正黑體" panose="020B0604030504040204" pitchFamily="34" charset="-120"/>
                <a:ea typeface="微軟正黑體" panose="020B0604030504040204" pitchFamily="34" charset="-120"/>
              </a:rPr>
              <a:t>SE_35</a:t>
            </a:r>
            <a:endParaRPr lang="zh-TW" altLang="en-US" b="1" dirty="0" err="1">
              <a:solidFill>
                <a:srgbClr val="0000FF"/>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xmlns="" id="{EEA9D915-EC47-43EF-AAF5-B40562BD6020}"/>
              </a:ext>
            </a:extLst>
          </p:cNvPr>
          <p:cNvSpPr txBox="1"/>
          <p:nvPr/>
        </p:nvSpPr>
        <p:spPr>
          <a:xfrm>
            <a:off x="1588356" y="3196779"/>
            <a:ext cx="971741" cy="369332"/>
          </a:xfrm>
          <a:prstGeom prst="rect">
            <a:avLst/>
          </a:prstGeom>
          <a:noFill/>
        </p:spPr>
        <p:txBody>
          <a:bodyPr wrap="none" rtlCol="0" anchor="ctr">
            <a:spAutoFit/>
          </a:bodyPr>
          <a:lstStyle/>
          <a:p>
            <a:pPr algn="l"/>
            <a:r>
              <a:rPr lang="en-US" altLang="zh-TW" b="1" dirty="0">
                <a:solidFill>
                  <a:srgbClr val="D52E31"/>
                </a:solidFill>
                <a:latin typeface="微軟正黑體" panose="020B0604030504040204" pitchFamily="34" charset="-120"/>
                <a:ea typeface="微軟正黑體" panose="020B0604030504040204" pitchFamily="34" charset="-120"/>
              </a:rPr>
              <a:t>ALL_00</a:t>
            </a:r>
            <a:endParaRPr lang="zh-TW" altLang="en-US" b="1" dirty="0" err="1">
              <a:solidFill>
                <a:srgbClr val="D52E31"/>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xmlns="" id="{A3604D37-984C-4820-879B-62360EF3464D}"/>
              </a:ext>
            </a:extLst>
          </p:cNvPr>
          <p:cNvSpPr txBox="1"/>
          <p:nvPr/>
        </p:nvSpPr>
        <p:spPr>
          <a:xfrm>
            <a:off x="5508615" y="3196779"/>
            <a:ext cx="883575" cy="369332"/>
          </a:xfrm>
          <a:prstGeom prst="rect">
            <a:avLst/>
          </a:prstGeom>
          <a:noFill/>
        </p:spPr>
        <p:txBody>
          <a:bodyPr wrap="none" rtlCol="0" anchor="ctr">
            <a:spAutoFit/>
          </a:bodyPr>
          <a:lstStyle/>
          <a:p>
            <a:pPr algn="l"/>
            <a:r>
              <a:rPr lang="en-US" altLang="zh-TW" b="1" dirty="0">
                <a:solidFill>
                  <a:srgbClr val="7030A0"/>
                </a:solidFill>
                <a:latin typeface="微軟正黑體" panose="020B0604030504040204" pitchFamily="34" charset="-120"/>
                <a:ea typeface="微軟正黑體" panose="020B0604030504040204" pitchFamily="34" charset="-120"/>
              </a:rPr>
              <a:t>NE_07</a:t>
            </a:r>
            <a:endParaRPr lang="zh-TW" altLang="en-US" b="1" dirty="0" err="1">
              <a:solidFill>
                <a:srgbClr val="7030A0"/>
              </a:solidFill>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xmlns="" id="{B5D25E17-1858-4D6A-B513-DB3183E241BC}"/>
              </a:ext>
            </a:extLst>
          </p:cNvPr>
          <p:cNvSpPr txBox="1"/>
          <p:nvPr/>
        </p:nvSpPr>
        <p:spPr>
          <a:xfrm>
            <a:off x="7936363" y="4595750"/>
            <a:ext cx="717440" cy="461665"/>
          </a:xfrm>
          <a:prstGeom prst="rect">
            <a:avLst/>
          </a:prstGeom>
          <a:noFill/>
        </p:spPr>
        <p:txBody>
          <a:bodyPr wrap="none" rtlCol="0" anchor="ctr">
            <a:spAutoFit/>
          </a:bodyPr>
          <a:lstStyle/>
          <a:p>
            <a:pPr algn="l"/>
            <a:r>
              <a:rPr lang="en-US" altLang="zh-TW" sz="2400" b="1" dirty="0">
                <a:latin typeface="微軟正黑體" panose="020B0604030504040204" pitchFamily="34" charset="-120"/>
                <a:ea typeface="微軟正黑體" panose="020B0604030504040204" pitchFamily="34" charset="-120"/>
              </a:rPr>
              <a:t>ETS</a:t>
            </a:r>
            <a:endParaRPr lang="zh-TW" altLang="en-US" b="1" dirty="0" err="1">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xmlns="" id="{4560F3DD-151D-45D1-81D5-186786E34057}"/>
              </a:ext>
            </a:extLst>
          </p:cNvPr>
          <p:cNvSpPr/>
          <p:nvPr/>
        </p:nvSpPr>
        <p:spPr>
          <a:xfrm>
            <a:off x="8317327" y="3148139"/>
            <a:ext cx="3605115" cy="830997"/>
          </a:xfrm>
          <a:prstGeom prst="rect">
            <a:avLst/>
          </a:prstGeom>
        </p:spPr>
        <p:txBody>
          <a:bodyPr wrap="square">
            <a:spAutoFit/>
          </a:bodyPr>
          <a:lstStyle/>
          <a:p>
            <a:r>
              <a:rPr lang="en-US" altLang="zh-TW" sz="1600" b="1" dirty="0"/>
              <a:t>The occurrence ratio of rainfall maxima associated with the monsoon mode and topographic mode in zones A and B</a:t>
            </a:r>
            <a:endParaRPr lang="zh-TW" altLang="en-US" b="1" dirty="0"/>
          </a:p>
        </p:txBody>
      </p:sp>
      <p:pic>
        <p:nvPicPr>
          <p:cNvPr id="17" name="Picture 3">
            <a:extLst>
              <a:ext uri="{FF2B5EF4-FFF2-40B4-BE49-F238E27FC236}">
                <a16:creationId xmlns:a16="http://schemas.microsoft.com/office/drawing/2014/main" xmlns="" id="{0D7FEC00-936A-4E57-9C66-CB3699B3CF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4752"/>
          <a:stretch/>
        </p:blipFill>
        <p:spPr bwMode="auto">
          <a:xfrm>
            <a:off x="9649763" y="4154247"/>
            <a:ext cx="1275903" cy="261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06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312E181B-455C-496F-B922-9D89925C0891}"/>
              </a:ext>
            </a:extLst>
          </p:cNvPr>
          <p:cNvSpPr>
            <a:spLocks noGrp="1"/>
          </p:cNvSpPr>
          <p:nvPr>
            <p:ph type="body" sz="quarter" idx="12"/>
          </p:nvPr>
        </p:nvSpPr>
        <p:spPr/>
        <p:txBody>
          <a:bodyPr/>
          <a:lstStyle/>
          <a:p>
            <a:r>
              <a:rPr lang="en-US" altLang="zh-TW" dirty="0"/>
              <a:t>Monsoon mode</a:t>
            </a:r>
            <a:endParaRPr lang="zh-TW" altLang="en-US" dirty="0"/>
          </a:p>
        </p:txBody>
      </p:sp>
      <p:sp>
        <p:nvSpPr>
          <p:cNvPr id="3" name="文字版面配置區 2">
            <a:extLst>
              <a:ext uri="{FF2B5EF4-FFF2-40B4-BE49-F238E27FC236}">
                <a16:creationId xmlns:a16="http://schemas.microsoft.com/office/drawing/2014/main" xmlns="" id="{1D8B647D-E79D-40C8-ACC5-EA894C079CBE}"/>
              </a:ext>
            </a:extLst>
          </p:cNvPr>
          <p:cNvSpPr>
            <a:spLocks noGrp="1"/>
          </p:cNvSpPr>
          <p:nvPr>
            <p:ph type="body" sz="quarter" idx="13"/>
          </p:nvPr>
        </p:nvSpPr>
        <p:spPr/>
        <p:txBody>
          <a:bodyPr>
            <a:normAutofit lnSpcReduction="10000"/>
          </a:bodyPr>
          <a:lstStyle/>
          <a:p>
            <a:endParaRPr lang="zh-TW" altLang="en-US" dirty="0"/>
          </a:p>
        </p:txBody>
      </p:sp>
      <p:pic>
        <p:nvPicPr>
          <p:cNvPr id="4" name="Picture 3">
            <a:extLst>
              <a:ext uri="{FF2B5EF4-FFF2-40B4-BE49-F238E27FC236}">
                <a16:creationId xmlns:a16="http://schemas.microsoft.com/office/drawing/2014/main" xmlns="" id="{0B13C16B-09E4-436D-8138-CA26CF0F90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675"/>
          <a:stretch/>
        </p:blipFill>
        <p:spPr bwMode="auto">
          <a:xfrm>
            <a:off x="128603" y="999435"/>
            <a:ext cx="4085617" cy="287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xmlns="" id="{A0996D36-1414-4D73-B8C3-34AF31597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815" y="104987"/>
            <a:ext cx="4541721" cy="664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xmlns="" id="{087716FC-6659-4AAE-86AA-65BCBDD988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662"/>
          <a:stretch/>
        </p:blipFill>
        <p:spPr bwMode="auto">
          <a:xfrm>
            <a:off x="128603" y="3887338"/>
            <a:ext cx="4086697" cy="287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xmlns="" id="{EAB1A2AA-5037-4C1A-890F-48A709FA93AD}"/>
              </a:ext>
            </a:extLst>
          </p:cNvPr>
          <p:cNvSpPr/>
          <p:nvPr/>
        </p:nvSpPr>
        <p:spPr>
          <a:xfrm>
            <a:off x="4110275" y="1095053"/>
            <a:ext cx="3112851" cy="3139321"/>
          </a:xfrm>
          <a:prstGeom prst="rect">
            <a:avLst/>
          </a:prstGeom>
        </p:spPr>
        <p:txBody>
          <a:bodyPr wrap="square">
            <a:spAutoFit/>
          </a:bodyPr>
          <a:lstStyle/>
          <a:p>
            <a:r>
              <a:rPr lang="en-US" altLang="zh-TW" b="1" dirty="0">
                <a:solidFill>
                  <a:srgbClr val="552D95"/>
                </a:solidFill>
              </a:rPr>
              <a:t>NE, which indicates the rainfall hotspots are mainly located near northeastern Taiwan</a:t>
            </a:r>
          </a:p>
          <a:p>
            <a:endParaRPr lang="en-US" altLang="zh-TW" b="1" dirty="0"/>
          </a:p>
          <a:p>
            <a:r>
              <a:rPr lang="en-US" altLang="zh-TW" b="1" dirty="0">
                <a:solidFill>
                  <a:srgbClr val="5EB1F3"/>
                </a:solidFill>
              </a:rPr>
              <a:t>SE, which indicates the rainfall hotspots are mainly located near southeastern Taiwan</a:t>
            </a:r>
          </a:p>
          <a:p>
            <a:endParaRPr lang="en-US" altLang="zh-TW" b="1" dirty="0"/>
          </a:p>
          <a:p>
            <a:r>
              <a:rPr lang="en-US" altLang="zh-TW" b="1" dirty="0">
                <a:solidFill>
                  <a:srgbClr val="D50000"/>
                </a:solidFill>
              </a:rPr>
              <a:t>ALL, which indicates the heavy rainfall is distributed over the eastern region of Taiwan</a:t>
            </a:r>
          </a:p>
        </p:txBody>
      </p:sp>
    </p:spTree>
    <p:extLst>
      <p:ext uri="{BB962C8B-B14F-4D97-AF65-F5344CB8AC3E}">
        <p14:creationId xmlns:p14="http://schemas.microsoft.com/office/powerpoint/2010/main" val="72420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112C6A86-FF55-4658-89F1-FC801670A158}"/>
              </a:ext>
            </a:extLst>
          </p:cNvPr>
          <p:cNvSpPr>
            <a:spLocks noGrp="1"/>
          </p:cNvSpPr>
          <p:nvPr>
            <p:ph type="body" sz="quarter" idx="12"/>
          </p:nvPr>
        </p:nvSpPr>
        <p:spPr/>
        <p:txBody>
          <a:bodyPr/>
          <a:lstStyle/>
          <a:p>
            <a:r>
              <a:rPr lang="en-US" altLang="zh-TW" dirty="0"/>
              <a:t>Frontogenesis </a:t>
            </a:r>
            <a:endParaRPr lang="zh-TW" altLang="en-US" dirty="0"/>
          </a:p>
        </p:txBody>
      </p:sp>
      <p:sp>
        <p:nvSpPr>
          <p:cNvPr id="3" name="文字版面配置區 2">
            <a:extLst>
              <a:ext uri="{FF2B5EF4-FFF2-40B4-BE49-F238E27FC236}">
                <a16:creationId xmlns:a16="http://schemas.microsoft.com/office/drawing/2014/main" xmlns="" id="{D43E7E8B-73B4-4794-80AA-629FA7F5E756}"/>
              </a:ext>
            </a:extLst>
          </p:cNvPr>
          <p:cNvSpPr>
            <a:spLocks noGrp="1"/>
          </p:cNvSpPr>
          <p:nvPr>
            <p:ph type="body" sz="quarter" idx="13"/>
          </p:nvPr>
        </p:nvSpPr>
        <p:spPr/>
        <p:txBody>
          <a:bodyPr>
            <a:normAutofit lnSpcReduction="10000"/>
          </a:bodyPr>
          <a:lstStyle/>
          <a:p>
            <a:endParaRPr lang="zh-TW" altLang="en-US" dirty="0"/>
          </a:p>
        </p:txBody>
      </p:sp>
      <p:pic>
        <p:nvPicPr>
          <p:cNvPr id="4" name="Picture 3">
            <a:extLst>
              <a:ext uri="{FF2B5EF4-FFF2-40B4-BE49-F238E27FC236}">
                <a16:creationId xmlns:a16="http://schemas.microsoft.com/office/drawing/2014/main" xmlns="" id="{1CF8E628-7F03-43FB-8220-E14F0ECFC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919" y="886210"/>
            <a:ext cx="9420161" cy="57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35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838E3937-9CDA-4959-BCD8-29034D8F46F6}"/>
              </a:ext>
            </a:extLst>
          </p:cNvPr>
          <p:cNvSpPr>
            <a:spLocks noGrp="1"/>
          </p:cNvSpPr>
          <p:nvPr>
            <p:ph type="body" sz="quarter" idx="12"/>
          </p:nvPr>
        </p:nvSpPr>
        <p:spPr/>
        <p:txBody>
          <a:bodyPr/>
          <a:lstStyle/>
          <a:p>
            <a:r>
              <a:rPr lang="en-US" altLang="zh-TW" dirty="0"/>
              <a:t>Vertical cross section</a:t>
            </a:r>
            <a:endParaRPr lang="zh-TW" altLang="en-US" dirty="0"/>
          </a:p>
        </p:txBody>
      </p:sp>
      <p:sp>
        <p:nvSpPr>
          <p:cNvPr id="3" name="文字版面配置區 2">
            <a:extLst>
              <a:ext uri="{FF2B5EF4-FFF2-40B4-BE49-F238E27FC236}">
                <a16:creationId xmlns:a16="http://schemas.microsoft.com/office/drawing/2014/main" xmlns="" id="{27F492C0-0B1D-4691-AAF4-F9B349253371}"/>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xmlns="" id="{572ACD74-F691-4E31-8821-C2E0547C2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54" y="584653"/>
            <a:ext cx="6763966" cy="618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xmlns="" id="{2A871E4F-ABF8-420D-B2F7-C8B6FFC9F1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153"/>
          <a:stretch/>
        </p:blipFill>
        <p:spPr bwMode="auto">
          <a:xfrm>
            <a:off x="7749522" y="575032"/>
            <a:ext cx="1589031" cy="614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3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E476D48C-2F57-4A24-A665-2CF3569EF49D}"/>
              </a:ext>
            </a:extLst>
          </p:cNvPr>
          <p:cNvSpPr>
            <a:spLocks noGrp="1"/>
          </p:cNvSpPr>
          <p:nvPr>
            <p:ph type="body" sz="quarter" idx="12"/>
          </p:nvPr>
        </p:nvSpPr>
        <p:spPr/>
        <p:txBody>
          <a:bodyPr/>
          <a:lstStyle/>
          <a:p>
            <a:r>
              <a:rPr lang="en-US" altLang="zh-TW" dirty="0">
                <a:ea typeface="新細明體" panose="02020500000000000000" pitchFamily="18" charset="-120"/>
              </a:rPr>
              <a:t>Topography-induced vertical motion</a:t>
            </a:r>
            <a:endParaRPr lang="zh-TW" altLang="en-US" dirty="0"/>
          </a:p>
        </p:txBody>
      </p:sp>
      <p:sp>
        <p:nvSpPr>
          <p:cNvPr id="3" name="文字版面配置區 2">
            <a:extLst>
              <a:ext uri="{FF2B5EF4-FFF2-40B4-BE49-F238E27FC236}">
                <a16:creationId xmlns:a16="http://schemas.microsoft.com/office/drawing/2014/main" xmlns="" id="{A9DC23F2-A6D9-4C79-B72E-78B602A25AA0}"/>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xmlns="" id="{F1019B59-0F84-41F6-90BB-41036F3AD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28" y="1075880"/>
            <a:ext cx="11487285" cy="50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xmlns="" id="{0AB17EF6-4C12-4465-A8CF-46F536BC579C}"/>
              </a:ext>
            </a:extLst>
          </p:cNvPr>
          <p:cNvSpPr/>
          <p:nvPr/>
        </p:nvSpPr>
        <p:spPr>
          <a:xfrm>
            <a:off x="5195375" y="6011737"/>
            <a:ext cx="1484702" cy="523220"/>
          </a:xfrm>
          <a:prstGeom prst="rect">
            <a:avLst/>
          </a:prstGeom>
          <a:ln w="19050">
            <a:solidFill>
              <a:schemeClr val="tx1"/>
            </a:solidFill>
          </a:ln>
        </p:spPr>
        <p:txBody>
          <a:bodyPr wrap="none">
            <a:spAutoFit/>
          </a:bodyPr>
          <a:lstStyle/>
          <a:p>
            <a:r>
              <a:rPr lang="en-US" altLang="zh-TW" sz="2800" dirty="0" err="1"/>
              <a:t>Wf</a:t>
            </a:r>
            <a:r>
              <a:rPr lang="en-US" altLang="zh-TW" sz="2800" dirty="0"/>
              <a:t>=u⋅∇h</a:t>
            </a:r>
            <a:endParaRPr lang="zh-TW" altLang="en-US" sz="2800" dirty="0"/>
          </a:p>
        </p:txBody>
      </p:sp>
    </p:spTree>
    <p:extLst>
      <p:ext uri="{BB962C8B-B14F-4D97-AF65-F5344CB8AC3E}">
        <p14:creationId xmlns:p14="http://schemas.microsoft.com/office/powerpoint/2010/main" val="81466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69265A3D-6EAE-4235-9FFE-F36E6E01203B}"/>
              </a:ext>
            </a:extLst>
          </p:cNvPr>
          <p:cNvSpPr>
            <a:spLocks noGrp="1"/>
          </p:cNvSpPr>
          <p:nvPr>
            <p:ph type="body" sz="quarter" idx="12"/>
          </p:nvPr>
        </p:nvSpPr>
        <p:spPr/>
        <p:txBody>
          <a:bodyPr/>
          <a:lstStyle/>
          <a:p>
            <a:r>
              <a:rPr lang="en-US" altLang="zh-TW" dirty="0"/>
              <a:t>Backward air parcel trajectories</a:t>
            </a:r>
            <a:endParaRPr lang="zh-TW" altLang="en-US" dirty="0"/>
          </a:p>
        </p:txBody>
      </p:sp>
      <p:sp>
        <p:nvSpPr>
          <p:cNvPr id="3" name="文字版面配置區 2">
            <a:extLst>
              <a:ext uri="{FF2B5EF4-FFF2-40B4-BE49-F238E27FC236}">
                <a16:creationId xmlns:a16="http://schemas.microsoft.com/office/drawing/2014/main" xmlns="" id="{17063782-F3F1-4D31-99CD-289161EC9BD6}"/>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xmlns="" id="{BA5C313C-4A9A-4523-B2F5-A515B6B06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69" y="999435"/>
            <a:ext cx="10513438" cy="542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xmlns="" id="{7E16A067-289A-42A7-BE70-739B4E1988BE}"/>
              </a:ext>
            </a:extLst>
          </p:cNvPr>
          <p:cNvSpPr/>
          <p:nvPr/>
        </p:nvSpPr>
        <p:spPr>
          <a:xfrm>
            <a:off x="8474296" y="122988"/>
            <a:ext cx="3651115" cy="923330"/>
          </a:xfrm>
          <a:prstGeom prst="rect">
            <a:avLst/>
          </a:prstGeom>
        </p:spPr>
        <p:txBody>
          <a:bodyPr wrap="square">
            <a:spAutoFit/>
          </a:bodyPr>
          <a:lstStyle/>
          <a:p>
            <a:r>
              <a:rPr lang="en-US" altLang="zh-TW" dirty="0"/>
              <a:t>25 air parcels released at the model level (eta coordinate) of 0.969 in the rainfall region over eastern Taiwan</a:t>
            </a:r>
            <a:endParaRPr lang="zh-TW" altLang="en-US" dirty="0"/>
          </a:p>
        </p:txBody>
      </p:sp>
      <p:sp>
        <p:nvSpPr>
          <p:cNvPr id="6" name="矩形 5">
            <a:extLst>
              <a:ext uri="{FF2B5EF4-FFF2-40B4-BE49-F238E27FC236}">
                <a16:creationId xmlns:a16="http://schemas.microsoft.com/office/drawing/2014/main" xmlns="" id="{720C8A71-AB80-498B-B8E2-8160DBBB5233}"/>
              </a:ext>
            </a:extLst>
          </p:cNvPr>
          <p:cNvSpPr/>
          <p:nvPr/>
        </p:nvSpPr>
        <p:spPr>
          <a:xfrm>
            <a:off x="6985964" y="5811682"/>
            <a:ext cx="5139447" cy="923330"/>
          </a:xfrm>
          <a:prstGeom prst="rect">
            <a:avLst/>
          </a:prstGeom>
          <a:solidFill>
            <a:schemeClr val="bg1"/>
          </a:solidFill>
        </p:spPr>
        <p:txBody>
          <a:bodyPr wrap="square">
            <a:spAutoFit/>
          </a:bodyPr>
          <a:lstStyle/>
          <a:p>
            <a:r>
              <a:rPr lang="en-US" altLang="zh-TW" dirty="0"/>
              <a:t>Those air parcels in the advection group are further divided into high-level and low-level subgroups according to the average parcel altitude of 500 m.</a:t>
            </a:r>
            <a:endParaRPr lang="zh-TW" altLang="en-US" dirty="0"/>
          </a:p>
        </p:txBody>
      </p:sp>
    </p:spTree>
    <p:extLst>
      <p:ext uri="{BB962C8B-B14F-4D97-AF65-F5344CB8AC3E}">
        <p14:creationId xmlns:p14="http://schemas.microsoft.com/office/powerpoint/2010/main" val="407259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90A59643-4A88-4B05-9F89-8FBD9A288F4A}"/>
              </a:ext>
            </a:extLst>
          </p:cNvPr>
          <p:cNvSpPr>
            <a:spLocks noGrp="1"/>
          </p:cNvSpPr>
          <p:nvPr>
            <p:ph type="body" sz="quarter" idx="12"/>
          </p:nvPr>
        </p:nvSpPr>
        <p:spPr/>
        <p:txBody>
          <a:bodyPr/>
          <a:lstStyle/>
          <a:p>
            <a:r>
              <a:rPr lang="en-US" altLang="zh-TW" dirty="0"/>
              <a:t>Topographic mode</a:t>
            </a:r>
            <a:endParaRPr lang="zh-TW" altLang="en-US" dirty="0"/>
          </a:p>
        </p:txBody>
      </p:sp>
      <p:sp>
        <p:nvSpPr>
          <p:cNvPr id="3" name="文字版面配置區 2">
            <a:extLst>
              <a:ext uri="{FF2B5EF4-FFF2-40B4-BE49-F238E27FC236}">
                <a16:creationId xmlns:a16="http://schemas.microsoft.com/office/drawing/2014/main" xmlns="" id="{409E002A-489D-4294-B341-77B3302FE13E}"/>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xmlns="" id="{62B24C69-7F1E-420A-BEA9-6E449A22D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58" y="732235"/>
            <a:ext cx="7920597" cy="602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a:extLst>
              <a:ext uri="{FF2B5EF4-FFF2-40B4-BE49-F238E27FC236}">
                <a16:creationId xmlns:a16="http://schemas.microsoft.com/office/drawing/2014/main" xmlns="" id="{7617FD88-F7BA-4C79-91EF-5F3D5C66AB27}"/>
              </a:ext>
            </a:extLst>
          </p:cNvPr>
          <p:cNvPicPr>
            <a:picLocks noChangeAspect="1"/>
          </p:cNvPicPr>
          <p:nvPr/>
        </p:nvPicPr>
        <p:blipFill rotWithShape="1">
          <a:blip r:embed="rId3"/>
          <a:srcRect r="40123"/>
          <a:stretch/>
        </p:blipFill>
        <p:spPr>
          <a:xfrm>
            <a:off x="8706255" y="96351"/>
            <a:ext cx="3346315" cy="841753"/>
          </a:xfrm>
          <a:prstGeom prst="rect">
            <a:avLst/>
          </a:prstGeom>
        </p:spPr>
      </p:pic>
      <p:cxnSp>
        <p:nvCxnSpPr>
          <p:cNvPr id="7" name="直線接點 6">
            <a:extLst>
              <a:ext uri="{FF2B5EF4-FFF2-40B4-BE49-F238E27FC236}">
                <a16:creationId xmlns:a16="http://schemas.microsoft.com/office/drawing/2014/main" xmlns="" id="{B4098C58-704A-4E58-85B6-1B63319D816E}"/>
              </a:ext>
            </a:extLst>
          </p:cNvPr>
          <p:cNvCxnSpPr/>
          <p:nvPr/>
        </p:nvCxnSpPr>
        <p:spPr>
          <a:xfrm>
            <a:off x="5447489" y="4737370"/>
            <a:ext cx="0" cy="11575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xmlns="" id="{A0BFA17E-37FE-462E-8955-2E071C819034}"/>
              </a:ext>
            </a:extLst>
          </p:cNvPr>
          <p:cNvCxnSpPr/>
          <p:nvPr/>
        </p:nvCxnSpPr>
        <p:spPr>
          <a:xfrm flipH="1" flipV="1">
            <a:off x="5466944" y="5145932"/>
            <a:ext cx="515566" cy="6517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弧形 9">
            <a:extLst>
              <a:ext uri="{FF2B5EF4-FFF2-40B4-BE49-F238E27FC236}">
                <a16:creationId xmlns:a16="http://schemas.microsoft.com/office/drawing/2014/main" xmlns="" id="{5C74E45C-B2A3-4C2A-BF0D-5054B56071F2}"/>
              </a:ext>
            </a:extLst>
          </p:cNvPr>
          <p:cNvSpPr/>
          <p:nvPr/>
        </p:nvSpPr>
        <p:spPr>
          <a:xfrm>
            <a:off x="5126473" y="4805461"/>
            <a:ext cx="651745" cy="651753"/>
          </a:xfrm>
          <a:prstGeom prst="arc">
            <a:avLst>
              <a:gd name="adj1" fmla="val 3212251"/>
              <a:gd name="adj2" fmla="val 530637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xmlns="" id="{2BAF4688-AF44-4224-9374-13BFB9976DD3}"/>
              </a:ext>
            </a:extLst>
          </p:cNvPr>
          <p:cNvSpPr txBox="1"/>
          <p:nvPr/>
        </p:nvSpPr>
        <p:spPr>
          <a:xfrm>
            <a:off x="9071344" y="1540509"/>
            <a:ext cx="2334998" cy="1200329"/>
          </a:xfrm>
          <a:prstGeom prst="rect">
            <a:avLst/>
          </a:prstGeom>
          <a:noFill/>
        </p:spPr>
        <p:txBody>
          <a:bodyPr wrap="none" rtlCol="0" anchor="ctr">
            <a:spAutoFit/>
          </a:bodyPr>
          <a:lstStyle/>
          <a:p>
            <a:pPr marL="174625" indent="-174625">
              <a:buFontTx/>
              <a:buChar char="-"/>
            </a:pPr>
            <a:r>
              <a:rPr lang="en-US" altLang="zh-TW" b="1" dirty="0"/>
              <a:t>Northern</a:t>
            </a:r>
          </a:p>
          <a:p>
            <a:pPr marL="631825" lvl="1" indent="-174625">
              <a:buFontTx/>
              <a:buChar char="-"/>
            </a:pPr>
            <a:r>
              <a:rPr lang="en-US" altLang="zh-TW" b="1" dirty="0">
                <a:solidFill>
                  <a:srgbClr val="66AE5A"/>
                </a:solidFill>
              </a:rPr>
              <a:t>earlier stage (A)</a:t>
            </a:r>
          </a:p>
          <a:p>
            <a:pPr marL="631825" lvl="1" indent="-174625">
              <a:buFontTx/>
              <a:buChar char="-"/>
            </a:pPr>
            <a:r>
              <a:rPr lang="en-US" altLang="zh-TW" b="1" dirty="0">
                <a:solidFill>
                  <a:srgbClr val="EFC22E"/>
                </a:solidFill>
              </a:rPr>
              <a:t>later stage (B)</a:t>
            </a:r>
          </a:p>
          <a:p>
            <a:pPr marL="174625" indent="-174625">
              <a:buFontTx/>
              <a:buChar char="-"/>
            </a:pPr>
            <a:r>
              <a:rPr lang="en-US" altLang="zh-TW" b="1" dirty="0">
                <a:solidFill>
                  <a:srgbClr val="100EFA"/>
                </a:solidFill>
              </a:rPr>
              <a:t>Southern (C)</a:t>
            </a:r>
          </a:p>
        </p:txBody>
      </p:sp>
      <p:pic>
        <p:nvPicPr>
          <p:cNvPr id="16" name="Picture 3">
            <a:extLst>
              <a:ext uri="{FF2B5EF4-FFF2-40B4-BE49-F238E27FC236}">
                <a16:creationId xmlns:a16="http://schemas.microsoft.com/office/drawing/2014/main" xmlns="" id="{D5FB88ED-C0E1-46E7-8D3A-F32AA6BA2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8" y="3559603"/>
            <a:ext cx="11916383" cy="317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30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E55C2453-032E-4CB2-B52D-9F08DB9A809C}"/>
              </a:ext>
            </a:extLst>
          </p:cNvPr>
          <p:cNvSpPr>
            <a:spLocks noGrp="1"/>
          </p:cNvSpPr>
          <p:nvPr>
            <p:ph type="body" sz="quarter" idx="12"/>
          </p:nvPr>
        </p:nvSpPr>
        <p:spPr/>
        <p:txBody>
          <a:bodyPr/>
          <a:lstStyle/>
          <a:p>
            <a:r>
              <a:rPr lang="en-US" altLang="zh-TW" dirty="0"/>
              <a:t>Sensitivity to TC initial moisture and terrain of Taiwan</a:t>
            </a:r>
            <a:endParaRPr lang="zh-TW" altLang="en-US" dirty="0"/>
          </a:p>
        </p:txBody>
      </p:sp>
      <p:sp>
        <p:nvSpPr>
          <p:cNvPr id="3" name="文字版面配置區 2">
            <a:extLst>
              <a:ext uri="{FF2B5EF4-FFF2-40B4-BE49-F238E27FC236}">
                <a16:creationId xmlns:a16="http://schemas.microsoft.com/office/drawing/2014/main" xmlns="" id="{DEC3190D-887B-418B-A217-4DD43A3071CA}"/>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xmlns="" id="{67F9D26A-814A-4EC8-9ADF-CBD82B80F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8" y="1018998"/>
            <a:ext cx="12074504" cy="438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xmlns="" id="{E1ACA831-7DCA-4916-AEAE-E09E42933F37}"/>
              </a:ext>
            </a:extLst>
          </p:cNvPr>
          <p:cNvSpPr/>
          <p:nvPr/>
        </p:nvSpPr>
        <p:spPr>
          <a:xfrm>
            <a:off x="158496" y="5322556"/>
            <a:ext cx="6096000" cy="1477328"/>
          </a:xfrm>
          <a:prstGeom prst="rect">
            <a:avLst/>
          </a:prstGeom>
        </p:spPr>
        <p:txBody>
          <a:bodyPr>
            <a:spAutoFit/>
          </a:bodyPr>
          <a:lstStyle/>
          <a:p>
            <a:r>
              <a:rPr lang="en-US" altLang="zh-TW" dirty="0"/>
              <a:t>A latitude–longitude area of high precipitable water (&gt;70 mm; which is the averaged value in the region within TC circulation) is defined, where the initial relative humidity over the two outer domains at all horizontal and vertical grid points is reduced to 55% (following </a:t>
            </a:r>
            <a:r>
              <a:rPr lang="en-US" altLang="zh-TW" dirty="0">
                <a:hlinkClick r:id="rId3"/>
              </a:rPr>
              <a:t>Schumacher et al. 2011</a:t>
            </a:r>
            <a:r>
              <a:rPr lang="en-US" altLang="zh-TW" dirty="0"/>
              <a:t>).</a:t>
            </a:r>
            <a:endParaRPr lang="zh-TW" altLang="en-US" dirty="0"/>
          </a:p>
        </p:txBody>
      </p:sp>
      <p:sp>
        <p:nvSpPr>
          <p:cNvPr id="6" name="矩形 5">
            <a:extLst>
              <a:ext uri="{FF2B5EF4-FFF2-40B4-BE49-F238E27FC236}">
                <a16:creationId xmlns:a16="http://schemas.microsoft.com/office/drawing/2014/main" xmlns="" id="{78EFDB12-81EF-4435-B171-21414ED0FE3C}"/>
              </a:ext>
            </a:extLst>
          </p:cNvPr>
          <p:cNvSpPr/>
          <p:nvPr/>
        </p:nvSpPr>
        <p:spPr>
          <a:xfrm>
            <a:off x="6096000" y="5428871"/>
            <a:ext cx="6096000" cy="923330"/>
          </a:xfrm>
          <a:prstGeom prst="rect">
            <a:avLst/>
          </a:prstGeom>
        </p:spPr>
        <p:txBody>
          <a:bodyPr>
            <a:spAutoFit/>
          </a:bodyPr>
          <a:lstStyle/>
          <a:p>
            <a:r>
              <a:rPr lang="en-US" altLang="zh-TW" dirty="0"/>
              <a:t>All of the land-associated parameters, such as the land mask, terrain height and background albedo over Taiwan are set to be same as the surrounding ocean (</a:t>
            </a:r>
            <a:r>
              <a:rPr lang="en-US" altLang="zh-TW" dirty="0">
                <a:hlinkClick r:id="rId4"/>
              </a:rPr>
              <a:t>Chen and Wu 2016</a:t>
            </a:r>
            <a:r>
              <a:rPr lang="en-US" altLang="zh-TW" dirty="0"/>
              <a:t>).</a:t>
            </a:r>
            <a:endParaRPr lang="zh-TW" altLang="en-US" dirty="0"/>
          </a:p>
        </p:txBody>
      </p:sp>
      <p:sp>
        <p:nvSpPr>
          <p:cNvPr id="7" name="矩形 6">
            <a:extLst>
              <a:ext uri="{FF2B5EF4-FFF2-40B4-BE49-F238E27FC236}">
                <a16:creationId xmlns:a16="http://schemas.microsoft.com/office/drawing/2014/main" xmlns="" id="{AC4E0718-1F06-4D14-9831-FDA0F1AC0DE3}"/>
              </a:ext>
            </a:extLst>
          </p:cNvPr>
          <p:cNvSpPr/>
          <p:nvPr/>
        </p:nvSpPr>
        <p:spPr>
          <a:xfrm>
            <a:off x="411804" y="1364584"/>
            <a:ext cx="3508443" cy="923330"/>
          </a:xfrm>
          <a:prstGeom prst="rect">
            <a:avLst/>
          </a:prstGeom>
          <a:solidFill>
            <a:schemeClr val="bg1">
              <a:alpha val="60000"/>
            </a:schemeClr>
          </a:solidFill>
        </p:spPr>
        <p:txBody>
          <a:bodyPr wrap="square">
            <a:spAutoFit/>
          </a:bodyPr>
          <a:lstStyle/>
          <a:p>
            <a:r>
              <a:rPr lang="en-US" altLang="zh-TW" dirty="0"/>
              <a:t>leading to a 40% (roughly 200 mm) reduction of the 3-day accumulated rainfall</a:t>
            </a:r>
            <a:endParaRPr lang="zh-TW" altLang="en-US" dirty="0"/>
          </a:p>
        </p:txBody>
      </p:sp>
      <p:sp>
        <p:nvSpPr>
          <p:cNvPr id="8" name="矩形 7">
            <a:extLst>
              <a:ext uri="{FF2B5EF4-FFF2-40B4-BE49-F238E27FC236}">
                <a16:creationId xmlns:a16="http://schemas.microsoft.com/office/drawing/2014/main" xmlns="" id="{6D66338E-1FFA-48AE-B884-DB33E5E1BCE0}"/>
              </a:ext>
            </a:extLst>
          </p:cNvPr>
          <p:cNvSpPr/>
          <p:nvPr/>
        </p:nvSpPr>
        <p:spPr>
          <a:xfrm>
            <a:off x="6595358" y="1363255"/>
            <a:ext cx="2762654" cy="369332"/>
          </a:xfrm>
          <a:prstGeom prst="rect">
            <a:avLst/>
          </a:prstGeom>
          <a:solidFill>
            <a:schemeClr val="bg1">
              <a:alpha val="60000"/>
            </a:schemeClr>
          </a:solidFill>
        </p:spPr>
        <p:txBody>
          <a:bodyPr wrap="square">
            <a:spAutoFit/>
          </a:bodyPr>
          <a:lstStyle/>
          <a:p>
            <a:r>
              <a:rPr lang="en-US" altLang="zh-TW" dirty="0"/>
              <a:t>reduced by more than 90%</a:t>
            </a:r>
            <a:endParaRPr lang="zh-TW" altLang="en-US" dirty="0"/>
          </a:p>
        </p:txBody>
      </p:sp>
    </p:spTree>
    <p:extLst>
      <p:ext uri="{BB962C8B-B14F-4D97-AF65-F5344CB8AC3E}">
        <p14:creationId xmlns:p14="http://schemas.microsoft.com/office/powerpoint/2010/main" val="2504679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9A10C6DE-678D-4B04-B007-574EF0D707C9}"/>
              </a:ext>
            </a:extLst>
          </p:cNvPr>
          <p:cNvSpPr>
            <a:spLocks noGrp="1"/>
          </p:cNvSpPr>
          <p:nvPr>
            <p:ph type="body" sz="quarter" idx="12"/>
          </p:nvPr>
        </p:nvSpPr>
        <p:spPr/>
        <p:txBody>
          <a:bodyPr/>
          <a:lstStyle/>
          <a:p>
            <a:r>
              <a:rPr lang="en-US" altLang="zh-TW" dirty="0"/>
              <a:t>Summary (1/2)</a:t>
            </a:r>
            <a:endParaRPr lang="zh-TW" altLang="en-US" dirty="0"/>
          </a:p>
        </p:txBody>
      </p:sp>
      <p:sp>
        <p:nvSpPr>
          <p:cNvPr id="4" name="文字版面配置區 3">
            <a:extLst>
              <a:ext uri="{FF2B5EF4-FFF2-40B4-BE49-F238E27FC236}">
                <a16:creationId xmlns:a16="http://schemas.microsoft.com/office/drawing/2014/main" xmlns="" id="{C3E30496-E792-48B9-B179-6A826D6412D7}"/>
              </a:ext>
            </a:extLst>
          </p:cNvPr>
          <p:cNvSpPr>
            <a:spLocks noGrp="1"/>
          </p:cNvSpPr>
          <p:nvPr>
            <p:ph type="body" sz="quarter" idx="13"/>
          </p:nvPr>
        </p:nvSpPr>
        <p:spPr/>
        <p:txBody>
          <a:bodyPr>
            <a:normAutofit lnSpcReduction="10000"/>
          </a:bodyPr>
          <a:lstStyle/>
          <a:p>
            <a:endParaRPr lang="zh-TW" altLang="en-US"/>
          </a:p>
        </p:txBody>
      </p:sp>
      <p:sp>
        <p:nvSpPr>
          <p:cNvPr id="5" name="文字版面配置區 4">
            <a:extLst>
              <a:ext uri="{FF2B5EF4-FFF2-40B4-BE49-F238E27FC236}">
                <a16:creationId xmlns:a16="http://schemas.microsoft.com/office/drawing/2014/main" xmlns="" id="{2CC67E60-7AA2-410E-8D14-CC4ACC0AA142}"/>
              </a:ext>
            </a:extLst>
          </p:cNvPr>
          <p:cNvSpPr>
            <a:spLocks noGrp="1"/>
          </p:cNvSpPr>
          <p:nvPr>
            <p:ph type="body" sz="quarter" idx="14"/>
          </p:nvPr>
        </p:nvSpPr>
        <p:spPr/>
        <p:txBody>
          <a:bodyPr/>
          <a:lstStyle/>
          <a:p>
            <a:r>
              <a:rPr lang="en-US" altLang="zh-TW" dirty="0"/>
              <a:t>To understand the key factors resulting in the uncertainty of TC-induced remote rainfall patterns associated with monsoon mode.</a:t>
            </a:r>
          </a:p>
          <a:p>
            <a:pPr lvl="1"/>
            <a:r>
              <a:rPr lang="en-US" altLang="zh-TW" dirty="0"/>
              <a:t>The confluence of the cold dry </a:t>
            </a:r>
            <a:r>
              <a:rPr lang="en-US" altLang="zh-TW" dirty="0" err="1"/>
              <a:t>northeasterlies</a:t>
            </a:r>
            <a:r>
              <a:rPr lang="en-US" altLang="zh-TW" dirty="0"/>
              <a:t> and the warm moist air transported by TC outer circulation creates a </a:t>
            </a:r>
            <a:r>
              <a:rPr lang="en-US" altLang="zh-TW" dirty="0">
                <a:solidFill>
                  <a:srgbClr val="C00000"/>
                </a:solidFill>
              </a:rPr>
              <a:t>frontogenetical region offshore</a:t>
            </a:r>
            <a:r>
              <a:rPr lang="en-US" altLang="zh-TW" dirty="0"/>
              <a:t>. With the onshore </a:t>
            </a:r>
            <a:r>
              <a:rPr lang="en-US" altLang="zh-TW" dirty="0" err="1"/>
              <a:t>northeasterlies</a:t>
            </a:r>
            <a:r>
              <a:rPr lang="en-US" altLang="zh-TW" dirty="0"/>
              <a:t>, the moist-laden flows are </a:t>
            </a:r>
            <a:r>
              <a:rPr lang="en-US" altLang="zh-TW" dirty="0">
                <a:solidFill>
                  <a:srgbClr val="C00000"/>
                </a:solidFill>
              </a:rPr>
              <a:t>advected inland </a:t>
            </a:r>
            <a:r>
              <a:rPr lang="en-US" altLang="zh-TW" dirty="0"/>
              <a:t>and ascend along the terrain. The </a:t>
            </a:r>
            <a:r>
              <a:rPr lang="en-US" altLang="zh-TW" dirty="0">
                <a:solidFill>
                  <a:srgbClr val="C00000"/>
                </a:solidFill>
              </a:rPr>
              <a:t>topographically induced vertical motion </a:t>
            </a:r>
            <a:r>
              <a:rPr lang="en-US" altLang="zh-TW" dirty="0"/>
              <a:t>accounts for more than 65% of the averaged vertical velocity among the three selective members, resulting in the heavy rainfall over northeastern Taiwan.</a:t>
            </a:r>
          </a:p>
          <a:p>
            <a:pPr lvl="1"/>
            <a:r>
              <a:rPr lang="en-US" altLang="zh-TW" dirty="0"/>
              <a:t>In eastern and southeastern Taiwan,</a:t>
            </a:r>
            <a:r>
              <a:rPr lang="zh-TW" altLang="en-US" dirty="0"/>
              <a:t> </a:t>
            </a:r>
            <a:r>
              <a:rPr lang="en-US" altLang="zh-TW" dirty="0"/>
              <a:t>the southeasterly moist flows transported by </a:t>
            </a:r>
            <a:r>
              <a:rPr lang="en-US" altLang="zh-TW" dirty="0" err="1"/>
              <a:t>Khanun</a:t>
            </a:r>
            <a:r>
              <a:rPr lang="en-US" altLang="zh-TW" dirty="0"/>
              <a:t> </a:t>
            </a:r>
            <a:r>
              <a:rPr lang="en-US" altLang="zh-TW" dirty="0">
                <a:solidFill>
                  <a:srgbClr val="C00000"/>
                </a:solidFill>
              </a:rPr>
              <a:t>ascend over the topographically blocked northeasterly</a:t>
            </a:r>
            <a:r>
              <a:rPr lang="en-US" altLang="zh-TW" dirty="0"/>
              <a:t>, and thus generating the precipitation offshore. With the convective bands embedded in rainfall systems being </a:t>
            </a:r>
            <a:r>
              <a:rPr lang="en-US" altLang="zh-TW" dirty="0">
                <a:solidFill>
                  <a:srgbClr val="C00000"/>
                </a:solidFill>
              </a:rPr>
              <a:t>advected inland</a:t>
            </a:r>
            <a:r>
              <a:rPr lang="en-US" altLang="zh-TW" dirty="0"/>
              <a:t>, the heavy rainfall occurs over southeastern Taiwan.</a:t>
            </a:r>
          </a:p>
        </p:txBody>
      </p:sp>
    </p:spTree>
    <p:extLst>
      <p:ext uri="{BB962C8B-B14F-4D97-AF65-F5344CB8AC3E}">
        <p14:creationId xmlns:p14="http://schemas.microsoft.com/office/powerpoint/2010/main" val="2940875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9A10C6DE-678D-4B04-B007-574EF0D707C9}"/>
              </a:ext>
            </a:extLst>
          </p:cNvPr>
          <p:cNvSpPr>
            <a:spLocks noGrp="1"/>
          </p:cNvSpPr>
          <p:nvPr>
            <p:ph type="body" sz="quarter" idx="12"/>
          </p:nvPr>
        </p:nvSpPr>
        <p:spPr/>
        <p:txBody>
          <a:bodyPr/>
          <a:lstStyle/>
          <a:p>
            <a:r>
              <a:rPr lang="en-US" altLang="zh-TW" dirty="0"/>
              <a:t>Summary (2/2)</a:t>
            </a:r>
            <a:endParaRPr lang="zh-TW" altLang="en-US" dirty="0"/>
          </a:p>
        </p:txBody>
      </p:sp>
      <p:sp>
        <p:nvSpPr>
          <p:cNvPr id="4" name="文字版面配置區 3">
            <a:extLst>
              <a:ext uri="{FF2B5EF4-FFF2-40B4-BE49-F238E27FC236}">
                <a16:creationId xmlns:a16="http://schemas.microsoft.com/office/drawing/2014/main" xmlns="" id="{C3E30496-E792-48B9-B179-6A826D6412D7}"/>
              </a:ext>
            </a:extLst>
          </p:cNvPr>
          <p:cNvSpPr>
            <a:spLocks noGrp="1"/>
          </p:cNvSpPr>
          <p:nvPr>
            <p:ph type="body" sz="quarter" idx="13"/>
          </p:nvPr>
        </p:nvSpPr>
        <p:spPr/>
        <p:txBody>
          <a:bodyPr>
            <a:normAutofit lnSpcReduction="10000"/>
          </a:bodyPr>
          <a:lstStyle/>
          <a:p>
            <a:endParaRPr lang="zh-TW" altLang="en-US"/>
          </a:p>
        </p:txBody>
      </p:sp>
      <p:sp>
        <p:nvSpPr>
          <p:cNvPr id="5" name="文字版面配置區 4">
            <a:extLst>
              <a:ext uri="{FF2B5EF4-FFF2-40B4-BE49-F238E27FC236}">
                <a16:creationId xmlns:a16="http://schemas.microsoft.com/office/drawing/2014/main" xmlns="" id="{2CC67E60-7AA2-410E-8D14-CC4ACC0AA142}"/>
              </a:ext>
            </a:extLst>
          </p:cNvPr>
          <p:cNvSpPr>
            <a:spLocks noGrp="1"/>
          </p:cNvSpPr>
          <p:nvPr>
            <p:ph type="body" sz="quarter" idx="14"/>
          </p:nvPr>
        </p:nvSpPr>
        <p:spPr/>
        <p:txBody>
          <a:bodyPr/>
          <a:lstStyle/>
          <a:p>
            <a:r>
              <a:rPr lang="en-US" altLang="zh-TW" dirty="0"/>
              <a:t>To examine whether the precipitation associated with remote rainfall cases under topographic mode is also phase locked with the terrain as in the landfalling TCs.</a:t>
            </a:r>
          </a:p>
          <a:p>
            <a:pPr lvl="1"/>
            <a:r>
              <a:rPr lang="en-US" altLang="zh-TW" dirty="0"/>
              <a:t>The cumulative frequency of the rainfall with higher precipitation thresholds is highly correlated with the </a:t>
            </a:r>
            <a:r>
              <a:rPr lang="en-US" altLang="zh-TW" dirty="0">
                <a:solidFill>
                  <a:srgbClr val="C00000"/>
                </a:solidFill>
              </a:rPr>
              <a:t>inflow angle </a:t>
            </a:r>
            <a:r>
              <a:rPr lang="en-US" altLang="zh-TW" dirty="0"/>
              <a:t>of the TC circulation.</a:t>
            </a:r>
          </a:p>
          <a:p>
            <a:pPr lvl="1"/>
            <a:r>
              <a:rPr lang="en-US" altLang="zh-TW" dirty="0"/>
              <a:t>Members with </a:t>
            </a:r>
            <a:r>
              <a:rPr lang="en-US" altLang="zh-TW" dirty="0">
                <a:solidFill>
                  <a:srgbClr val="C00000"/>
                </a:solidFill>
              </a:rPr>
              <a:t>higher impinging angles tend to have larger Froude numbers</a:t>
            </a:r>
            <a:r>
              <a:rPr lang="en-US" altLang="zh-TW" dirty="0"/>
              <a:t>, and thus ascend and produce more rainfall associated with the topographic mode, which is similar to landfalling TCs.</a:t>
            </a:r>
          </a:p>
          <a:p>
            <a:r>
              <a:rPr lang="en-US" altLang="zh-TW" dirty="0"/>
              <a:t>To quantify the attribution of the TC-related moisture and the terrain of Taiwan to remote rainfall events.</a:t>
            </a:r>
          </a:p>
          <a:p>
            <a:pPr lvl="1"/>
            <a:r>
              <a:rPr lang="en-US" altLang="zh-TW" dirty="0"/>
              <a:t>Analyses from the sensitivity experiments show that the 3-day accumulated rainfall total in domain 2 (with grid resolution of 6 km) is reduced by roughly 200 </a:t>
            </a:r>
            <a:r>
              <a:rPr lang="en-US" altLang="zh-TW" dirty="0">
                <a:solidFill>
                  <a:srgbClr val="C00000"/>
                </a:solidFill>
              </a:rPr>
              <a:t>(40%) </a:t>
            </a:r>
            <a:r>
              <a:rPr lang="en-US" altLang="zh-TW" dirty="0"/>
              <a:t>and 450 mm </a:t>
            </a:r>
            <a:r>
              <a:rPr lang="en-US" altLang="zh-TW" dirty="0">
                <a:solidFill>
                  <a:srgbClr val="C00000"/>
                </a:solidFill>
              </a:rPr>
              <a:t>(90%) </a:t>
            </a:r>
            <a:r>
              <a:rPr lang="en-US" altLang="zh-TW" dirty="0"/>
              <a:t>in the moisture-reduced (MR) and the terrain-removed (TR) experiments, respectively.</a:t>
            </a:r>
          </a:p>
        </p:txBody>
      </p:sp>
    </p:spTree>
    <p:extLst>
      <p:ext uri="{BB962C8B-B14F-4D97-AF65-F5344CB8AC3E}">
        <p14:creationId xmlns:p14="http://schemas.microsoft.com/office/powerpoint/2010/main" val="212642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a:extLst>
              <a:ext uri="{FF2B5EF4-FFF2-40B4-BE49-F238E27FC236}">
                <a16:creationId xmlns:a16="http://schemas.microsoft.com/office/drawing/2014/main" xmlns="" id="{04321806-97D9-4745-AADF-A50DD07DB961}"/>
              </a:ext>
            </a:extLst>
          </p:cNvPr>
          <p:cNvSpPr>
            <a:spLocks noGrp="1"/>
          </p:cNvSpPr>
          <p:nvPr>
            <p:ph type="body" sz="quarter" idx="12"/>
          </p:nvPr>
        </p:nvSpPr>
        <p:spPr/>
        <p:txBody>
          <a:bodyPr/>
          <a:lstStyle/>
          <a:p>
            <a:r>
              <a:rPr lang="en-US" altLang="zh-TW" b="1" dirty="0"/>
              <a:t>Outline</a:t>
            </a:r>
            <a:endParaRPr lang="zh-TW" altLang="en-US" b="1" dirty="0"/>
          </a:p>
        </p:txBody>
      </p:sp>
      <p:sp>
        <p:nvSpPr>
          <p:cNvPr id="6" name="文字版面配置區 5">
            <a:extLst>
              <a:ext uri="{FF2B5EF4-FFF2-40B4-BE49-F238E27FC236}">
                <a16:creationId xmlns:a16="http://schemas.microsoft.com/office/drawing/2014/main" xmlns="" id="{DD0FD57C-8FE4-480A-A2EC-BA07E3F57706}"/>
              </a:ext>
            </a:extLst>
          </p:cNvPr>
          <p:cNvSpPr>
            <a:spLocks noGrp="1"/>
          </p:cNvSpPr>
          <p:nvPr>
            <p:ph type="body" sz="quarter" idx="13"/>
          </p:nvPr>
        </p:nvSpPr>
        <p:spPr/>
        <p:txBody>
          <a:bodyPr>
            <a:normAutofit lnSpcReduction="10000"/>
          </a:bodyPr>
          <a:lstStyle/>
          <a:p>
            <a:endParaRPr lang="zh-TW" altLang="en-US"/>
          </a:p>
        </p:txBody>
      </p:sp>
      <p:sp>
        <p:nvSpPr>
          <p:cNvPr id="7" name="文字版面配置區 6">
            <a:extLst>
              <a:ext uri="{FF2B5EF4-FFF2-40B4-BE49-F238E27FC236}">
                <a16:creationId xmlns:a16="http://schemas.microsoft.com/office/drawing/2014/main" xmlns="" id="{1984B6DC-2BFE-4014-A850-811EF9BC1434}"/>
              </a:ext>
            </a:extLst>
          </p:cNvPr>
          <p:cNvSpPr>
            <a:spLocks noGrp="1"/>
          </p:cNvSpPr>
          <p:nvPr>
            <p:ph type="body" sz="quarter" idx="14"/>
          </p:nvPr>
        </p:nvSpPr>
        <p:spPr/>
        <p:txBody>
          <a:bodyPr/>
          <a:lstStyle/>
          <a:p>
            <a:r>
              <a:rPr lang="en-US" altLang="zh-TW" b="1" dirty="0"/>
              <a:t>Introduction</a:t>
            </a:r>
          </a:p>
          <a:p>
            <a:r>
              <a:rPr lang="en-US" altLang="zh-TW" b="1" dirty="0"/>
              <a:t>An overview of Typhoon </a:t>
            </a:r>
            <a:r>
              <a:rPr lang="en-US" altLang="zh-TW" b="1" dirty="0" err="1"/>
              <a:t>Khanun</a:t>
            </a:r>
            <a:endParaRPr lang="en-US" altLang="zh-TW" b="1" dirty="0"/>
          </a:p>
          <a:p>
            <a:r>
              <a:rPr lang="en-US" altLang="zh-TW" b="1" dirty="0"/>
              <a:t>Model configuration and experimental design</a:t>
            </a:r>
          </a:p>
          <a:p>
            <a:r>
              <a:rPr lang="en-US" altLang="zh-TW" b="1" dirty="0"/>
              <a:t>Simulation results</a:t>
            </a:r>
          </a:p>
          <a:p>
            <a:pPr lvl="1"/>
            <a:r>
              <a:rPr lang="en-US" altLang="zh-TW" i="1" dirty="0"/>
              <a:t>Monsoon mode</a:t>
            </a:r>
          </a:p>
          <a:p>
            <a:pPr lvl="1"/>
            <a:r>
              <a:rPr lang="en-US" altLang="zh-TW" i="1" dirty="0"/>
              <a:t>Topographic mode</a:t>
            </a:r>
          </a:p>
          <a:p>
            <a:pPr lvl="1"/>
            <a:r>
              <a:rPr lang="en-US" altLang="zh-TW" i="1" dirty="0"/>
              <a:t>Sensitivity to TC initial moisture and terrain of Taiwan</a:t>
            </a:r>
          </a:p>
          <a:p>
            <a:r>
              <a:rPr lang="en-US" altLang="zh-TW" b="1" dirty="0"/>
              <a:t>Summary</a:t>
            </a:r>
          </a:p>
        </p:txBody>
      </p:sp>
    </p:spTree>
    <p:extLst>
      <p:ext uri="{BB962C8B-B14F-4D97-AF65-F5344CB8AC3E}">
        <p14:creationId xmlns:p14="http://schemas.microsoft.com/office/powerpoint/2010/main" val="219141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t>Introduction(1/2)</a:t>
            </a:r>
            <a:endParaRPr lang="zh-TW" altLang="en-US" dirty="0"/>
          </a:p>
        </p:txBody>
      </p:sp>
      <p:sp>
        <p:nvSpPr>
          <p:cNvPr id="3" name="文字版面配置區 2"/>
          <p:cNvSpPr>
            <a:spLocks noGrp="1"/>
          </p:cNvSpPr>
          <p:nvPr>
            <p:ph type="body" sz="quarter" idx="13"/>
          </p:nvPr>
        </p:nvSpPr>
        <p:spPr/>
        <p:txBody>
          <a:bodyPr>
            <a:normAutofit lnSpcReduction="10000"/>
          </a:bodyPr>
          <a:lstStyle/>
          <a:p>
            <a:endParaRPr lang="zh-TW" altLang="en-US"/>
          </a:p>
        </p:txBody>
      </p:sp>
      <p:sp>
        <p:nvSpPr>
          <p:cNvPr id="4" name="文字版面配置區 3"/>
          <p:cNvSpPr>
            <a:spLocks noGrp="1"/>
          </p:cNvSpPr>
          <p:nvPr>
            <p:ph type="body" sz="quarter" idx="14"/>
          </p:nvPr>
        </p:nvSpPr>
        <p:spPr/>
        <p:txBody>
          <a:bodyPr>
            <a:normAutofit fontScale="92500"/>
          </a:bodyPr>
          <a:lstStyle/>
          <a:p>
            <a:r>
              <a:rPr lang="en-US" altLang="zh-TW" dirty="0"/>
              <a:t>Quantitative precipitation forecasts (QPF) associated with TCs</a:t>
            </a:r>
            <a:r>
              <a:rPr lang="zh-TW" altLang="en-US" dirty="0"/>
              <a:t> </a:t>
            </a:r>
            <a:r>
              <a:rPr lang="en-US" altLang="zh-TW" dirty="0"/>
              <a:t>is affected by </a:t>
            </a:r>
            <a:r>
              <a:rPr lang="en-US" altLang="zh-TW" dirty="0">
                <a:solidFill>
                  <a:srgbClr val="C00000"/>
                </a:solidFill>
              </a:rPr>
              <a:t>multiple factors</a:t>
            </a:r>
            <a:r>
              <a:rPr lang="en-US" altLang="zh-TW" dirty="0"/>
              <a:t>, such as TC structure </a:t>
            </a:r>
            <a:r>
              <a:rPr lang="en-US" altLang="zh-TW" sz="1400" dirty="0"/>
              <a:t>(</a:t>
            </a:r>
            <a:r>
              <a:rPr lang="en-US" altLang="zh-TW" sz="1400" dirty="0" err="1">
                <a:hlinkClick r:id="rId2"/>
              </a:rPr>
              <a:t>Lonfat</a:t>
            </a:r>
            <a:r>
              <a:rPr lang="en-US" altLang="zh-TW" sz="1400" dirty="0">
                <a:hlinkClick r:id="rId2"/>
              </a:rPr>
              <a:t> et al. 2004</a:t>
            </a:r>
            <a:r>
              <a:rPr lang="en-US" altLang="zh-TW" sz="1400" dirty="0"/>
              <a:t>)</a:t>
            </a:r>
            <a:r>
              <a:rPr lang="en-US" altLang="zh-TW" dirty="0"/>
              <a:t>; track </a:t>
            </a:r>
            <a:r>
              <a:rPr lang="en-US" altLang="zh-TW" sz="1400" dirty="0"/>
              <a:t>(</a:t>
            </a:r>
            <a:r>
              <a:rPr lang="en-US" altLang="zh-TW" sz="1400" dirty="0">
                <a:hlinkClick r:id="rId3"/>
              </a:rPr>
              <a:t>Chang et al. 2013</a:t>
            </a:r>
            <a:r>
              <a:rPr lang="en-US" altLang="zh-TW" sz="1400" dirty="0"/>
              <a:t>; </a:t>
            </a:r>
            <a:r>
              <a:rPr lang="en-US" altLang="zh-TW" sz="1400" dirty="0">
                <a:hlinkClick r:id="rId4"/>
              </a:rPr>
              <a:t>Wu et al. 2013</a:t>
            </a:r>
            <a:r>
              <a:rPr lang="en-US" altLang="zh-TW" sz="1400" dirty="0"/>
              <a:t>; </a:t>
            </a:r>
            <a:r>
              <a:rPr lang="en-US" altLang="zh-TW" sz="1400" dirty="0" err="1">
                <a:hlinkClick r:id="rId5"/>
              </a:rPr>
              <a:t>Chien</a:t>
            </a:r>
            <a:r>
              <a:rPr lang="en-US" altLang="zh-TW" sz="1400" dirty="0">
                <a:hlinkClick r:id="rId5"/>
              </a:rPr>
              <a:t> and </a:t>
            </a:r>
            <a:r>
              <a:rPr lang="en-US" altLang="zh-TW" sz="1400" dirty="0" err="1">
                <a:hlinkClick r:id="rId5"/>
              </a:rPr>
              <a:t>Kuo</a:t>
            </a:r>
            <a:r>
              <a:rPr lang="en-US" altLang="zh-TW" sz="1400" dirty="0">
                <a:hlinkClick r:id="rId5"/>
              </a:rPr>
              <a:t> 2011</a:t>
            </a:r>
            <a:r>
              <a:rPr lang="en-US" altLang="zh-TW" sz="1400" dirty="0"/>
              <a:t>; </a:t>
            </a:r>
            <a:r>
              <a:rPr lang="en-US" altLang="zh-TW" sz="1400" dirty="0">
                <a:hlinkClick r:id="rId6"/>
              </a:rPr>
              <a:t>Lin et al. 2020</a:t>
            </a:r>
            <a:r>
              <a:rPr lang="en-US" altLang="zh-TW" sz="1400" dirty="0"/>
              <a:t>)</a:t>
            </a:r>
            <a:r>
              <a:rPr lang="en-US" altLang="zh-TW" dirty="0"/>
              <a:t>; translation speed </a:t>
            </a:r>
            <a:r>
              <a:rPr lang="en-US" altLang="zh-TW" sz="1600" dirty="0"/>
              <a:t>(</a:t>
            </a:r>
            <a:r>
              <a:rPr lang="en-US" altLang="zh-TW" sz="1600" dirty="0">
                <a:hlinkClick r:id="rId7"/>
              </a:rPr>
              <a:t>Yen et al. 2011</a:t>
            </a:r>
            <a:r>
              <a:rPr lang="en-US" altLang="zh-TW" sz="1600" dirty="0"/>
              <a:t>)</a:t>
            </a:r>
            <a:r>
              <a:rPr lang="en-US" altLang="zh-TW" dirty="0"/>
              <a:t>; microphysics scheme </a:t>
            </a:r>
            <a:r>
              <a:rPr lang="en-US" altLang="zh-TW" sz="1400" dirty="0"/>
              <a:t>(</a:t>
            </a:r>
            <a:r>
              <a:rPr lang="en-US" altLang="zh-TW" sz="1400" dirty="0">
                <a:hlinkClick r:id="rId8"/>
              </a:rPr>
              <a:t>Tao et al. 2011</a:t>
            </a:r>
            <a:r>
              <a:rPr lang="en-US" altLang="zh-TW" sz="1400" dirty="0"/>
              <a:t>)</a:t>
            </a:r>
            <a:r>
              <a:rPr lang="en-US" altLang="zh-TW" dirty="0"/>
              <a:t> and model resolution </a:t>
            </a:r>
            <a:r>
              <a:rPr lang="en-US" altLang="zh-TW" sz="1400" dirty="0"/>
              <a:t>(</a:t>
            </a:r>
            <a:r>
              <a:rPr lang="en-US" altLang="zh-TW" sz="1400" dirty="0">
                <a:hlinkClick r:id="rId9"/>
              </a:rPr>
              <a:t>Wu et al. 2002</a:t>
            </a:r>
            <a:r>
              <a:rPr lang="en-US" altLang="zh-TW" sz="1400" dirty="0"/>
              <a:t>, </a:t>
            </a:r>
            <a:r>
              <a:rPr lang="en-US" altLang="zh-TW" sz="1400" dirty="0">
                <a:hlinkClick r:id="rId10"/>
              </a:rPr>
              <a:t>2009</a:t>
            </a:r>
            <a:r>
              <a:rPr lang="en-US" altLang="zh-TW" sz="1400" dirty="0"/>
              <a:t>, </a:t>
            </a:r>
            <a:r>
              <a:rPr lang="en-US" altLang="zh-TW" sz="1400" dirty="0">
                <a:hlinkClick r:id="rId4"/>
              </a:rPr>
              <a:t>2013</a:t>
            </a:r>
            <a:r>
              <a:rPr lang="en-US" altLang="zh-TW" sz="1400" dirty="0"/>
              <a:t>)</a:t>
            </a:r>
            <a:r>
              <a:rPr lang="en-US" altLang="zh-TW" dirty="0"/>
              <a:t>.</a:t>
            </a:r>
          </a:p>
          <a:p>
            <a:r>
              <a:rPr lang="en-US" altLang="zh-TW" dirty="0"/>
              <a:t>Additionally, producing accurate QPFs is particularly difficult for operational forecast centers in Taiwan due to presence of the </a:t>
            </a:r>
            <a:r>
              <a:rPr lang="en-US" altLang="zh-TW" dirty="0">
                <a:solidFill>
                  <a:srgbClr val="C00000"/>
                </a:solidFill>
              </a:rPr>
              <a:t>complex terrain</a:t>
            </a:r>
            <a:r>
              <a:rPr lang="en-US" altLang="zh-TW" dirty="0"/>
              <a:t> and </a:t>
            </a:r>
            <a:r>
              <a:rPr lang="en-US" altLang="zh-TW" dirty="0">
                <a:solidFill>
                  <a:srgbClr val="C00000"/>
                </a:solidFill>
              </a:rPr>
              <a:t>complicated interactions between TC circulation and the synoptic systems</a:t>
            </a:r>
            <a:r>
              <a:rPr lang="en-US" altLang="zh-TW" dirty="0"/>
              <a:t>, such as Asia monsoon systems and upper-level troughs </a:t>
            </a:r>
            <a:r>
              <a:rPr lang="en-US" altLang="zh-TW" sz="1400" dirty="0"/>
              <a:t>(</a:t>
            </a:r>
            <a:r>
              <a:rPr lang="en-US" altLang="zh-TW" sz="1400" dirty="0">
                <a:hlinkClick r:id="rId11"/>
              </a:rPr>
              <a:t>Wu and </a:t>
            </a:r>
            <a:r>
              <a:rPr lang="en-US" altLang="zh-TW" sz="1400" dirty="0" err="1">
                <a:hlinkClick r:id="rId11"/>
              </a:rPr>
              <a:t>Kuo</a:t>
            </a:r>
            <a:r>
              <a:rPr lang="en-US" altLang="zh-TW" sz="1400" dirty="0">
                <a:hlinkClick r:id="rId11"/>
              </a:rPr>
              <a:t> 1999</a:t>
            </a:r>
            <a:r>
              <a:rPr lang="en-US" altLang="zh-TW" sz="1400" dirty="0"/>
              <a:t>; </a:t>
            </a:r>
            <a:r>
              <a:rPr lang="en-US" altLang="zh-TW" sz="1400" dirty="0">
                <a:hlinkClick r:id="rId12"/>
              </a:rPr>
              <a:t>Yu and Cheng 2008</a:t>
            </a:r>
            <a:r>
              <a:rPr lang="en-US" altLang="zh-TW" sz="1400" dirty="0"/>
              <a:t>, </a:t>
            </a:r>
            <a:r>
              <a:rPr lang="en-US" altLang="zh-TW" sz="1400" dirty="0">
                <a:hlinkClick r:id="rId13"/>
              </a:rPr>
              <a:t>2013</a:t>
            </a:r>
            <a:r>
              <a:rPr lang="en-US" altLang="zh-TW" sz="1400" dirty="0"/>
              <a:t>, </a:t>
            </a:r>
            <a:r>
              <a:rPr lang="en-US" altLang="zh-TW" sz="1400" dirty="0">
                <a:hlinkClick r:id="rId14"/>
              </a:rPr>
              <a:t>2014</a:t>
            </a:r>
            <a:r>
              <a:rPr lang="en-US" altLang="zh-TW" sz="1400" dirty="0"/>
              <a:t>; </a:t>
            </a:r>
            <a:r>
              <a:rPr lang="en-US" altLang="zh-TW" sz="1400" dirty="0">
                <a:hlinkClick r:id="rId10"/>
              </a:rPr>
              <a:t>Wu et al. 2009</a:t>
            </a:r>
            <a:r>
              <a:rPr lang="en-US" altLang="zh-TW" sz="1400" dirty="0"/>
              <a:t>, </a:t>
            </a:r>
            <a:r>
              <a:rPr lang="en-US" altLang="zh-TW" sz="1400" dirty="0">
                <a:hlinkClick r:id="rId4"/>
              </a:rPr>
              <a:t>2013</a:t>
            </a:r>
            <a:r>
              <a:rPr lang="en-US" altLang="zh-TW" sz="1400" dirty="0"/>
              <a:t>; </a:t>
            </a:r>
            <a:r>
              <a:rPr lang="en-US" altLang="zh-TW" sz="1400" dirty="0">
                <a:hlinkClick r:id="rId15"/>
              </a:rPr>
              <a:t>Huang and Lin 2014</a:t>
            </a:r>
            <a:r>
              <a:rPr lang="en-US" altLang="zh-TW" sz="1400" dirty="0"/>
              <a:t>; </a:t>
            </a:r>
            <a:r>
              <a:rPr lang="en-US" altLang="zh-TW" sz="1400" dirty="0">
                <a:hlinkClick r:id="rId16"/>
              </a:rPr>
              <a:t>Chen and Wu 2016</a:t>
            </a:r>
            <a:r>
              <a:rPr lang="en-US" altLang="zh-TW" sz="1400" dirty="0"/>
              <a:t>; </a:t>
            </a:r>
            <a:r>
              <a:rPr lang="en-US" altLang="zh-TW" sz="1400" dirty="0">
                <a:hlinkClick r:id="rId6"/>
              </a:rPr>
              <a:t>Lin et al. 2020</a:t>
            </a:r>
            <a:r>
              <a:rPr lang="en-US" altLang="zh-TW" sz="1400" dirty="0"/>
              <a:t>)</a:t>
            </a:r>
            <a:r>
              <a:rPr lang="en-US" altLang="zh-TW" dirty="0"/>
              <a:t>.</a:t>
            </a:r>
          </a:p>
          <a:p>
            <a:r>
              <a:rPr lang="en-US" altLang="zh-TW" dirty="0"/>
              <a:t>TC-related rainfall can be generally categorized into two types: </a:t>
            </a:r>
            <a:r>
              <a:rPr lang="en-US" altLang="zh-TW" dirty="0">
                <a:solidFill>
                  <a:srgbClr val="C00000"/>
                </a:solidFill>
              </a:rPr>
              <a:t>direct</a:t>
            </a:r>
            <a:r>
              <a:rPr lang="en-US" altLang="zh-TW" dirty="0"/>
              <a:t> and </a:t>
            </a:r>
            <a:r>
              <a:rPr lang="en-US" altLang="zh-TW" dirty="0">
                <a:solidFill>
                  <a:srgbClr val="C00000"/>
                </a:solidFill>
              </a:rPr>
              <a:t>indirect</a:t>
            </a:r>
            <a:r>
              <a:rPr lang="en-US" altLang="zh-TW" dirty="0"/>
              <a:t> (or remote; </a:t>
            </a:r>
            <a:r>
              <a:rPr lang="en-US" altLang="zh-TW" dirty="0">
                <a:hlinkClick r:id="rId17"/>
              </a:rPr>
              <a:t>Wang et al. 2009</a:t>
            </a:r>
            <a:r>
              <a:rPr lang="en-US" altLang="zh-TW" dirty="0"/>
              <a:t>).</a:t>
            </a:r>
          </a:p>
          <a:p>
            <a:r>
              <a:rPr lang="en-US" altLang="zh-TW" dirty="0"/>
              <a:t>The rainfall pattern associated with this remote effect is </a:t>
            </a:r>
            <a:r>
              <a:rPr lang="en-US" altLang="zh-TW" dirty="0">
                <a:solidFill>
                  <a:srgbClr val="C00000"/>
                </a:solidFill>
              </a:rPr>
              <a:t>influenced not only by the TC track</a:t>
            </a:r>
            <a:r>
              <a:rPr lang="en-US" altLang="zh-TW" dirty="0"/>
              <a:t>, but also by other factors such as the TC </a:t>
            </a:r>
            <a:r>
              <a:rPr lang="en-US" altLang="zh-TW" dirty="0">
                <a:solidFill>
                  <a:srgbClr val="C00000"/>
                </a:solidFill>
              </a:rPr>
              <a:t>circulation/size</a:t>
            </a:r>
            <a:r>
              <a:rPr lang="en-US" altLang="zh-TW" dirty="0"/>
              <a:t>, </a:t>
            </a:r>
            <a:r>
              <a:rPr lang="en-US" altLang="zh-TW" dirty="0">
                <a:solidFill>
                  <a:srgbClr val="C00000"/>
                </a:solidFill>
              </a:rPr>
              <a:t>strength of the monsoon flow</a:t>
            </a:r>
            <a:r>
              <a:rPr lang="en-US" altLang="zh-TW" dirty="0"/>
              <a:t>, and their </a:t>
            </a:r>
            <a:r>
              <a:rPr lang="en-US" altLang="zh-TW" dirty="0">
                <a:solidFill>
                  <a:srgbClr val="C00000"/>
                </a:solidFill>
              </a:rPr>
              <a:t>interaction with terrain</a:t>
            </a:r>
            <a:r>
              <a:rPr lang="en-US" altLang="zh-TW" dirty="0"/>
              <a:t> </a:t>
            </a:r>
            <a:r>
              <a:rPr lang="en-US" altLang="zh-TW" sz="1400" dirty="0"/>
              <a:t>(</a:t>
            </a:r>
            <a:r>
              <a:rPr lang="en-US" altLang="zh-TW" sz="1400" dirty="0">
                <a:hlinkClick r:id="rId16"/>
              </a:rPr>
              <a:t>Chen and Wu 2016</a:t>
            </a:r>
            <a:r>
              <a:rPr lang="en-US" altLang="zh-TW" sz="1400" dirty="0"/>
              <a:t>)</a:t>
            </a:r>
            <a:r>
              <a:rPr lang="en-US" altLang="zh-TW" dirty="0"/>
              <a:t>.</a:t>
            </a:r>
          </a:p>
          <a:p>
            <a:r>
              <a:rPr lang="en-US" altLang="zh-TW" dirty="0"/>
              <a:t>Influence from environmental monsoonal flow and the terrain becomes prominent when TCs are </a:t>
            </a:r>
            <a:r>
              <a:rPr lang="en-US" altLang="zh-TW" dirty="0">
                <a:solidFill>
                  <a:srgbClr val="C00000"/>
                </a:solidFill>
              </a:rPr>
              <a:t>100 km away </a:t>
            </a:r>
            <a:r>
              <a:rPr lang="en-US" altLang="zh-TW" dirty="0"/>
              <a:t>from Taiwan (i.e., remote effect; </a:t>
            </a:r>
            <a:r>
              <a:rPr lang="en-US" altLang="zh-TW" dirty="0">
                <a:hlinkClick r:id="rId18"/>
              </a:rPr>
              <a:t>Wu et al. 2017</a:t>
            </a:r>
            <a:r>
              <a:rPr lang="en-US" altLang="zh-TW" dirty="0"/>
              <a:t>)</a:t>
            </a:r>
          </a:p>
          <a:p>
            <a:endParaRPr lang="zh-TW" altLang="en-US" dirty="0"/>
          </a:p>
        </p:txBody>
      </p:sp>
    </p:spTree>
    <p:extLst>
      <p:ext uri="{BB962C8B-B14F-4D97-AF65-F5344CB8AC3E}">
        <p14:creationId xmlns:p14="http://schemas.microsoft.com/office/powerpoint/2010/main" val="415364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A179F15B-5AB5-4CF9-8EB5-6EC5D94B41B9}"/>
              </a:ext>
            </a:extLst>
          </p:cNvPr>
          <p:cNvSpPr>
            <a:spLocks noGrp="1"/>
          </p:cNvSpPr>
          <p:nvPr>
            <p:ph type="body" sz="quarter" idx="12"/>
          </p:nvPr>
        </p:nvSpPr>
        <p:spPr/>
        <p:txBody>
          <a:bodyPr/>
          <a:lstStyle/>
          <a:p>
            <a:r>
              <a:rPr lang="en-US" altLang="zh-TW" dirty="0"/>
              <a:t>Introduction(2/2)</a:t>
            </a:r>
            <a:endParaRPr lang="zh-TW" altLang="en-US" dirty="0"/>
          </a:p>
        </p:txBody>
      </p:sp>
      <p:sp>
        <p:nvSpPr>
          <p:cNvPr id="3" name="文字版面配置區 2">
            <a:extLst>
              <a:ext uri="{FF2B5EF4-FFF2-40B4-BE49-F238E27FC236}">
                <a16:creationId xmlns:a16="http://schemas.microsoft.com/office/drawing/2014/main" xmlns="" id="{243C7D0D-297E-447E-A6A6-CEB742083D4A}"/>
              </a:ext>
            </a:extLst>
          </p:cNvPr>
          <p:cNvSpPr>
            <a:spLocks noGrp="1"/>
          </p:cNvSpPr>
          <p:nvPr>
            <p:ph type="body" sz="quarter" idx="13"/>
          </p:nvPr>
        </p:nvSpPr>
        <p:spPr/>
        <p:txBody>
          <a:bodyPr>
            <a:normAutofit lnSpcReduction="10000"/>
          </a:bodyPr>
          <a:lstStyle/>
          <a:p>
            <a:endParaRPr lang="zh-TW" altLang="en-US"/>
          </a:p>
        </p:txBody>
      </p:sp>
      <p:sp>
        <p:nvSpPr>
          <p:cNvPr id="4" name="文字版面配置區 3">
            <a:extLst>
              <a:ext uri="{FF2B5EF4-FFF2-40B4-BE49-F238E27FC236}">
                <a16:creationId xmlns:a16="http://schemas.microsoft.com/office/drawing/2014/main" xmlns="" id="{9351CECF-317A-421C-A43D-7036B8E1AB79}"/>
              </a:ext>
            </a:extLst>
          </p:cNvPr>
          <p:cNvSpPr>
            <a:spLocks noGrp="1"/>
          </p:cNvSpPr>
          <p:nvPr>
            <p:ph type="body" sz="quarter" idx="14"/>
          </p:nvPr>
        </p:nvSpPr>
        <p:spPr/>
        <p:txBody>
          <a:bodyPr>
            <a:normAutofit fontScale="92500"/>
          </a:bodyPr>
          <a:lstStyle/>
          <a:p>
            <a:r>
              <a:rPr lang="en-US" altLang="zh-TW" dirty="0"/>
              <a:t>If a TC passes over the South China Sea, warm and moist air advected northward by TC circulation would </a:t>
            </a:r>
            <a:r>
              <a:rPr lang="en-US" altLang="zh-TW" dirty="0">
                <a:solidFill>
                  <a:srgbClr val="C00000"/>
                </a:solidFill>
              </a:rPr>
              <a:t>converge with dry and cold monsoonal </a:t>
            </a:r>
            <a:r>
              <a:rPr lang="en-US" altLang="zh-TW" dirty="0" err="1">
                <a:solidFill>
                  <a:srgbClr val="C00000"/>
                </a:solidFill>
              </a:rPr>
              <a:t>northeasterlies</a:t>
            </a:r>
            <a:r>
              <a:rPr lang="en-US" altLang="zh-TW" dirty="0"/>
              <a:t>. The confluence of two air masses of different characteristics is associated with </a:t>
            </a:r>
            <a:r>
              <a:rPr lang="en-US" altLang="zh-TW" dirty="0">
                <a:solidFill>
                  <a:srgbClr val="C00000"/>
                </a:solidFill>
              </a:rPr>
              <a:t>frontogenesis</a:t>
            </a:r>
            <a:r>
              <a:rPr lang="en-US" altLang="zh-TW" dirty="0"/>
              <a:t>, resulting in lifting and thus triggering heavy rainfall in the vicinity of northeastern Taiwan </a:t>
            </a:r>
            <a:r>
              <a:rPr lang="en-US" altLang="zh-TW" sz="1400" dirty="0"/>
              <a:t>(</a:t>
            </a:r>
            <a:r>
              <a:rPr lang="en-US" altLang="zh-TW" sz="1400" dirty="0">
                <a:hlinkClick r:id="rId2"/>
              </a:rPr>
              <a:t>Wu et al. 2009</a:t>
            </a:r>
            <a:r>
              <a:rPr lang="en-US" altLang="zh-TW" sz="1400" dirty="0"/>
              <a:t>; </a:t>
            </a:r>
            <a:r>
              <a:rPr lang="en-US" altLang="zh-TW" sz="1400" dirty="0">
                <a:hlinkClick r:id="rId3"/>
              </a:rPr>
              <a:t>Chen et al. 2013</a:t>
            </a:r>
            <a:r>
              <a:rPr lang="en-US" altLang="zh-TW" sz="1400" dirty="0"/>
              <a:t>; </a:t>
            </a:r>
            <a:r>
              <a:rPr lang="en-US" altLang="zh-TW" sz="1400" dirty="0">
                <a:hlinkClick r:id="rId4"/>
              </a:rPr>
              <a:t>Chen and Wu 2016</a:t>
            </a:r>
            <a:r>
              <a:rPr lang="en-US" altLang="zh-TW" sz="1400" dirty="0"/>
              <a:t>)</a:t>
            </a:r>
            <a:r>
              <a:rPr lang="en-US" altLang="zh-TW" dirty="0"/>
              <a:t>.</a:t>
            </a:r>
          </a:p>
          <a:p>
            <a:r>
              <a:rPr lang="en-US" altLang="zh-TW" dirty="0">
                <a:hlinkClick r:id="rId2"/>
              </a:rPr>
              <a:t>Wu et al. (2009)</a:t>
            </a:r>
            <a:r>
              <a:rPr lang="en-US" altLang="zh-TW" dirty="0"/>
              <a:t> categorized the remote rainfall events in Taiwan during the late TC season (e.g., October and November) into two modes: </a:t>
            </a:r>
            <a:r>
              <a:rPr lang="en-US" altLang="zh-TW" dirty="0">
                <a:solidFill>
                  <a:srgbClr val="C00000"/>
                </a:solidFill>
              </a:rPr>
              <a:t>monsoon mode</a:t>
            </a:r>
            <a:r>
              <a:rPr lang="en-US" altLang="zh-TW" dirty="0"/>
              <a:t> and </a:t>
            </a:r>
            <a:r>
              <a:rPr lang="en-US" altLang="zh-TW" dirty="0">
                <a:solidFill>
                  <a:srgbClr val="C00000"/>
                </a:solidFill>
              </a:rPr>
              <a:t>topographic mode</a:t>
            </a:r>
            <a:r>
              <a:rPr lang="en-US" altLang="zh-TW" dirty="0"/>
              <a:t>.</a:t>
            </a:r>
          </a:p>
          <a:p>
            <a:r>
              <a:rPr lang="en-US" altLang="zh-TW" dirty="0"/>
              <a:t>The results show that several components, such as </a:t>
            </a:r>
            <a:r>
              <a:rPr lang="en-US" altLang="zh-TW" dirty="0">
                <a:solidFill>
                  <a:srgbClr val="C00000"/>
                </a:solidFill>
              </a:rPr>
              <a:t>TC size</a:t>
            </a:r>
            <a:r>
              <a:rPr lang="en-US" altLang="zh-TW" dirty="0"/>
              <a:t>, </a:t>
            </a:r>
            <a:r>
              <a:rPr lang="en-US" altLang="zh-TW" dirty="0">
                <a:solidFill>
                  <a:srgbClr val="C00000"/>
                </a:solidFill>
              </a:rPr>
              <a:t>monsoon strength</a:t>
            </a:r>
            <a:r>
              <a:rPr lang="en-US" altLang="zh-TW" dirty="0"/>
              <a:t>, </a:t>
            </a:r>
            <a:r>
              <a:rPr lang="en-US" altLang="zh-TW" dirty="0">
                <a:solidFill>
                  <a:srgbClr val="C00000"/>
                </a:solidFill>
              </a:rPr>
              <a:t>topographic effect</a:t>
            </a:r>
            <a:r>
              <a:rPr lang="en-US" altLang="zh-TW" dirty="0"/>
              <a:t>, and </a:t>
            </a:r>
            <a:r>
              <a:rPr lang="en-US" altLang="zh-TW" dirty="0">
                <a:solidFill>
                  <a:srgbClr val="C00000"/>
                </a:solidFill>
              </a:rPr>
              <a:t>model resolution</a:t>
            </a:r>
            <a:r>
              <a:rPr lang="en-US" altLang="zh-TW" dirty="0"/>
              <a:t>, are responsible for the uncertainties in both the rainfall distribution and the accumulated precipitation amount of remote rainfall under the two modes.</a:t>
            </a:r>
          </a:p>
          <a:p>
            <a:r>
              <a:rPr lang="en-US" altLang="zh-TW" dirty="0"/>
              <a:t>Typhoon </a:t>
            </a:r>
            <a:r>
              <a:rPr lang="en-US" altLang="zh-TW" dirty="0" err="1"/>
              <a:t>Khanun</a:t>
            </a:r>
            <a:r>
              <a:rPr lang="en-US" altLang="zh-TW" dirty="0"/>
              <a:t> (2017) is an unusual case with rainfall in Taiwan under both monsoon and topographic modes. The objectives of this study are to investigate the mechanisms leading to different rainfall patterns associated with monsoon mode by ensemble simulations, as well as to examine the factors leading to the heavy rainfall under topographic mode, such as the impact of </a:t>
            </a:r>
            <a:r>
              <a:rPr lang="en-US" altLang="zh-TW" dirty="0">
                <a:solidFill>
                  <a:srgbClr val="C00000"/>
                </a:solidFill>
              </a:rPr>
              <a:t>TC tracks</a:t>
            </a:r>
            <a:r>
              <a:rPr lang="en-US" altLang="zh-TW" dirty="0"/>
              <a:t>, </a:t>
            </a:r>
            <a:r>
              <a:rPr lang="en-US" altLang="zh-TW" dirty="0">
                <a:solidFill>
                  <a:srgbClr val="C00000"/>
                </a:solidFill>
              </a:rPr>
              <a:t>mountain geometry </a:t>
            </a:r>
            <a:r>
              <a:rPr lang="en-US" altLang="zh-TW" dirty="0"/>
              <a:t>and </a:t>
            </a:r>
            <a:r>
              <a:rPr lang="en-US" altLang="zh-TW" dirty="0">
                <a:solidFill>
                  <a:srgbClr val="C00000"/>
                </a:solidFill>
              </a:rPr>
              <a:t>confluent flow fields</a:t>
            </a:r>
            <a:r>
              <a:rPr lang="en-US" altLang="zh-TW" dirty="0"/>
              <a:t>.</a:t>
            </a:r>
          </a:p>
        </p:txBody>
      </p:sp>
    </p:spTree>
    <p:extLst>
      <p:ext uri="{BB962C8B-B14F-4D97-AF65-F5344CB8AC3E}">
        <p14:creationId xmlns:p14="http://schemas.microsoft.com/office/powerpoint/2010/main" val="60861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a:extLst>
              <a:ext uri="{FF2B5EF4-FFF2-40B4-BE49-F238E27FC236}">
                <a16:creationId xmlns:a16="http://schemas.microsoft.com/office/drawing/2014/main" xmlns="" id="{7D0C800A-6C5E-4938-806E-FA916FD0FCB9}"/>
              </a:ext>
            </a:extLst>
          </p:cNvPr>
          <p:cNvSpPr>
            <a:spLocks noGrp="1"/>
          </p:cNvSpPr>
          <p:nvPr>
            <p:ph type="body" sz="quarter" idx="12"/>
          </p:nvPr>
        </p:nvSpPr>
        <p:spPr/>
        <p:txBody>
          <a:bodyPr/>
          <a:lstStyle/>
          <a:p>
            <a:r>
              <a:rPr lang="en-US" altLang="zh-TW" dirty="0"/>
              <a:t>An overview of Typhoon </a:t>
            </a:r>
            <a:r>
              <a:rPr lang="en-US" altLang="zh-TW" dirty="0" err="1"/>
              <a:t>Khanun</a:t>
            </a:r>
            <a:r>
              <a:rPr lang="zh-TW" altLang="en-US" dirty="0"/>
              <a:t> </a:t>
            </a:r>
            <a:r>
              <a:rPr lang="en-US" altLang="zh-TW" dirty="0"/>
              <a:t>(1/3)</a:t>
            </a:r>
            <a:endParaRPr lang="zh-TW" altLang="en-US" dirty="0"/>
          </a:p>
        </p:txBody>
      </p:sp>
      <p:sp>
        <p:nvSpPr>
          <p:cNvPr id="6" name="文字版面配置區 5">
            <a:extLst>
              <a:ext uri="{FF2B5EF4-FFF2-40B4-BE49-F238E27FC236}">
                <a16:creationId xmlns:a16="http://schemas.microsoft.com/office/drawing/2014/main" xmlns="" id="{431ECEEE-6F8C-4242-92C5-E5AA68FD22F9}"/>
              </a:ext>
            </a:extLst>
          </p:cNvPr>
          <p:cNvSpPr>
            <a:spLocks noGrp="1"/>
          </p:cNvSpPr>
          <p:nvPr>
            <p:ph type="body" sz="quarter" idx="13"/>
          </p:nvPr>
        </p:nvSpPr>
        <p:spPr/>
        <p:txBody>
          <a:bodyPr>
            <a:normAutofit lnSpcReduction="10000"/>
          </a:bodyPr>
          <a:lstStyle/>
          <a:p>
            <a:endParaRPr lang="zh-TW" altLang="en-US"/>
          </a:p>
        </p:txBody>
      </p:sp>
      <p:pic>
        <p:nvPicPr>
          <p:cNvPr id="7" name="Picture 3">
            <a:extLst>
              <a:ext uri="{FF2B5EF4-FFF2-40B4-BE49-F238E27FC236}">
                <a16:creationId xmlns:a16="http://schemas.microsoft.com/office/drawing/2014/main" xmlns="" id="{D89DFCAC-6915-413E-A494-43061392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18" y="1616907"/>
            <a:ext cx="11816763" cy="423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單箭頭接點 2">
            <a:extLst>
              <a:ext uri="{FF2B5EF4-FFF2-40B4-BE49-F238E27FC236}">
                <a16:creationId xmlns:a16="http://schemas.microsoft.com/office/drawing/2014/main" xmlns="" id="{EA0CA6AA-3ED1-4F14-94E5-8098BEF94930}"/>
              </a:ext>
            </a:extLst>
          </p:cNvPr>
          <p:cNvCxnSpPr/>
          <p:nvPr/>
        </p:nvCxnSpPr>
        <p:spPr>
          <a:xfrm flipH="1">
            <a:off x="2850201" y="3628417"/>
            <a:ext cx="77821" cy="612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xmlns="" id="{1E4CEDBD-B82A-4D5D-B1CF-BFCFE129F623}"/>
              </a:ext>
            </a:extLst>
          </p:cNvPr>
          <p:cNvCxnSpPr/>
          <p:nvPr/>
        </p:nvCxnSpPr>
        <p:spPr>
          <a:xfrm flipH="1">
            <a:off x="1027890" y="2623226"/>
            <a:ext cx="77821" cy="612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36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20588946-1341-4DE2-B017-B89B9C556F8A}"/>
              </a:ext>
            </a:extLst>
          </p:cNvPr>
          <p:cNvSpPr>
            <a:spLocks noGrp="1"/>
          </p:cNvSpPr>
          <p:nvPr>
            <p:ph type="body" sz="quarter" idx="12"/>
          </p:nvPr>
        </p:nvSpPr>
        <p:spPr/>
        <p:txBody>
          <a:bodyPr/>
          <a:lstStyle/>
          <a:p>
            <a:r>
              <a:rPr lang="en-US" altLang="zh-TW" dirty="0"/>
              <a:t>An overview of Typhoon </a:t>
            </a:r>
            <a:r>
              <a:rPr lang="en-US" altLang="zh-TW" dirty="0" err="1"/>
              <a:t>Khanun</a:t>
            </a:r>
            <a:r>
              <a:rPr lang="zh-TW" altLang="en-US" dirty="0"/>
              <a:t> </a:t>
            </a:r>
            <a:r>
              <a:rPr lang="en-US" altLang="zh-TW" dirty="0"/>
              <a:t>(2/3)</a:t>
            </a:r>
            <a:endParaRPr lang="zh-TW" altLang="en-US" dirty="0"/>
          </a:p>
        </p:txBody>
      </p:sp>
      <p:sp>
        <p:nvSpPr>
          <p:cNvPr id="3" name="文字版面配置區 2">
            <a:extLst>
              <a:ext uri="{FF2B5EF4-FFF2-40B4-BE49-F238E27FC236}">
                <a16:creationId xmlns:a16="http://schemas.microsoft.com/office/drawing/2014/main" xmlns="" id="{3DB4EC05-A298-4923-AA6E-2F6B02F3FC97}"/>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xmlns="" id="{6801F852-598E-4E1A-8897-A28820DAE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301"/>
          <a:stretch/>
        </p:blipFill>
        <p:spPr bwMode="auto">
          <a:xfrm>
            <a:off x="365665" y="1276755"/>
            <a:ext cx="5766848" cy="480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xmlns="" id="{1D291A29-4DB0-4260-ADF5-BA3F338D1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99"/>
          <a:stretch/>
        </p:blipFill>
        <p:spPr bwMode="auto">
          <a:xfrm>
            <a:off x="6254496" y="1276755"/>
            <a:ext cx="5627974" cy="480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44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18597799-C5A8-4128-899E-253A2CAC269D}"/>
              </a:ext>
            </a:extLst>
          </p:cNvPr>
          <p:cNvSpPr>
            <a:spLocks noGrp="1"/>
          </p:cNvSpPr>
          <p:nvPr>
            <p:ph type="body" sz="quarter" idx="12"/>
          </p:nvPr>
        </p:nvSpPr>
        <p:spPr/>
        <p:txBody>
          <a:bodyPr/>
          <a:lstStyle/>
          <a:p>
            <a:r>
              <a:rPr lang="en-US" altLang="zh-TW" dirty="0"/>
              <a:t>An overview of Typhoon </a:t>
            </a:r>
            <a:r>
              <a:rPr lang="en-US" altLang="zh-TW" dirty="0" err="1"/>
              <a:t>Khanun</a:t>
            </a:r>
            <a:r>
              <a:rPr lang="en-US" altLang="zh-TW" dirty="0"/>
              <a:t> (3/3)</a:t>
            </a:r>
          </a:p>
        </p:txBody>
      </p:sp>
      <p:sp>
        <p:nvSpPr>
          <p:cNvPr id="3" name="文字版面配置區 2">
            <a:extLst>
              <a:ext uri="{FF2B5EF4-FFF2-40B4-BE49-F238E27FC236}">
                <a16:creationId xmlns:a16="http://schemas.microsoft.com/office/drawing/2014/main" xmlns="" id="{483142BA-DE7D-40D3-AB89-AE565A3FF9E6}"/>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xmlns="" id="{330915CD-FBEC-47AE-BFC9-9169CC937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03" y="787233"/>
            <a:ext cx="6759372" cy="595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a:extLst>
              <a:ext uri="{FF2B5EF4-FFF2-40B4-BE49-F238E27FC236}">
                <a16:creationId xmlns:a16="http://schemas.microsoft.com/office/drawing/2014/main" xmlns="" id="{824D6D5D-BF74-4D8C-8E6E-439A16BDF79E}"/>
              </a:ext>
            </a:extLst>
          </p:cNvPr>
          <p:cNvPicPr>
            <a:picLocks noChangeAspect="1"/>
          </p:cNvPicPr>
          <p:nvPr/>
        </p:nvPicPr>
        <p:blipFill rotWithShape="1">
          <a:blip r:embed="rId3"/>
          <a:srcRect r="40123"/>
          <a:stretch/>
        </p:blipFill>
        <p:spPr>
          <a:xfrm>
            <a:off x="6966017" y="2124072"/>
            <a:ext cx="4619626" cy="1162050"/>
          </a:xfrm>
          <a:prstGeom prst="rect">
            <a:avLst/>
          </a:prstGeom>
        </p:spPr>
      </p:pic>
      <p:sp>
        <p:nvSpPr>
          <p:cNvPr id="6" name="矩形 5">
            <a:extLst>
              <a:ext uri="{FF2B5EF4-FFF2-40B4-BE49-F238E27FC236}">
                <a16:creationId xmlns:a16="http://schemas.microsoft.com/office/drawing/2014/main" xmlns="" id="{C22D3C50-285A-4352-B8CC-70624CA95054}"/>
              </a:ext>
            </a:extLst>
          </p:cNvPr>
          <p:cNvSpPr/>
          <p:nvPr/>
        </p:nvSpPr>
        <p:spPr>
          <a:xfrm>
            <a:off x="7043770" y="4096498"/>
            <a:ext cx="5008732" cy="1477328"/>
          </a:xfrm>
          <a:prstGeom prst="rect">
            <a:avLst/>
          </a:prstGeom>
        </p:spPr>
        <p:txBody>
          <a:bodyPr wrap="square">
            <a:spAutoFit/>
          </a:bodyPr>
          <a:lstStyle/>
          <a:p>
            <a:r>
              <a:rPr lang="en-US" altLang="zh-TW" dirty="0"/>
              <a:t>Monsoon mode is identified when both fluxes exist, with </a:t>
            </a:r>
            <a:r>
              <a:rPr lang="en-US" altLang="zh-TW" dirty="0" err="1"/>
              <a:t>NE_flux</a:t>
            </a:r>
            <a:r>
              <a:rPr lang="en-US" altLang="zh-TW" dirty="0"/>
              <a:t> being more dominant, which could correspond to moisture convergence. Meanwhile, a rainfall event is associated with the topographic mode if </a:t>
            </a:r>
            <a:r>
              <a:rPr lang="en-US" altLang="zh-TW" dirty="0" err="1"/>
              <a:t>SE_flux</a:t>
            </a:r>
            <a:r>
              <a:rPr lang="en-US" altLang="zh-TW" dirty="0"/>
              <a:t> is dominant.</a:t>
            </a:r>
            <a:endParaRPr lang="zh-TW" altLang="en-US" dirty="0"/>
          </a:p>
        </p:txBody>
      </p:sp>
      <p:sp>
        <p:nvSpPr>
          <p:cNvPr id="7" name="矩形 6">
            <a:extLst>
              <a:ext uri="{FF2B5EF4-FFF2-40B4-BE49-F238E27FC236}">
                <a16:creationId xmlns:a16="http://schemas.microsoft.com/office/drawing/2014/main" xmlns="" id="{816FE173-FD7B-49AE-8FB2-E7CB03D15789}"/>
              </a:ext>
            </a:extLst>
          </p:cNvPr>
          <p:cNvSpPr/>
          <p:nvPr/>
        </p:nvSpPr>
        <p:spPr>
          <a:xfrm>
            <a:off x="9926343" y="3101456"/>
            <a:ext cx="1659300" cy="369332"/>
          </a:xfrm>
          <a:prstGeom prst="rect">
            <a:avLst/>
          </a:prstGeom>
        </p:spPr>
        <p:txBody>
          <a:bodyPr wrap="none">
            <a:spAutoFit/>
          </a:bodyPr>
          <a:lstStyle/>
          <a:p>
            <a:r>
              <a:rPr lang="en-US" altLang="zh-TW" dirty="0"/>
              <a:t>(900–1000 </a:t>
            </a:r>
            <a:r>
              <a:rPr lang="en-US" altLang="zh-TW" dirty="0" err="1"/>
              <a:t>hPa</a:t>
            </a:r>
            <a:r>
              <a:rPr lang="en-US" altLang="zh-TW" dirty="0"/>
              <a:t>)</a:t>
            </a:r>
            <a:endParaRPr lang="zh-TW" altLang="en-US" dirty="0"/>
          </a:p>
        </p:txBody>
      </p:sp>
    </p:spTree>
    <p:extLst>
      <p:ext uri="{BB962C8B-B14F-4D97-AF65-F5344CB8AC3E}">
        <p14:creationId xmlns:p14="http://schemas.microsoft.com/office/powerpoint/2010/main" val="396976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F621CF0C-80BE-4381-BA84-A1F5BFB4EED2}"/>
              </a:ext>
            </a:extLst>
          </p:cNvPr>
          <p:cNvSpPr>
            <a:spLocks noGrp="1"/>
          </p:cNvSpPr>
          <p:nvPr>
            <p:ph type="body" sz="quarter" idx="12"/>
          </p:nvPr>
        </p:nvSpPr>
        <p:spPr/>
        <p:txBody>
          <a:bodyPr/>
          <a:lstStyle/>
          <a:p>
            <a:r>
              <a:rPr lang="en-US" altLang="zh-TW" dirty="0"/>
              <a:t>Model configuration and experimental design</a:t>
            </a:r>
            <a:endParaRPr lang="zh-TW" altLang="en-US" dirty="0"/>
          </a:p>
        </p:txBody>
      </p:sp>
      <p:sp>
        <p:nvSpPr>
          <p:cNvPr id="3" name="文字版面配置區 2">
            <a:extLst>
              <a:ext uri="{FF2B5EF4-FFF2-40B4-BE49-F238E27FC236}">
                <a16:creationId xmlns:a16="http://schemas.microsoft.com/office/drawing/2014/main" xmlns="" id="{1E86D59B-CF02-4857-A975-35DD015B923A}"/>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xmlns="" id="{B02C3EB0-ACA2-45E6-B615-CCE64203D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61" y="1284050"/>
            <a:ext cx="5963485" cy="487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xmlns="" id="{6C66A316-99B6-4758-9AAD-95B507CBC6C9}"/>
              </a:ext>
            </a:extLst>
          </p:cNvPr>
          <p:cNvSpPr/>
          <p:nvPr/>
        </p:nvSpPr>
        <p:spPr>
          <a:xfrm>
            <a:off x="6069667" y="1480439"/>
            <a:ext cx="6096000" cy="4524315"/>
          </a:xfrm>
          <a:prstGeom prst="rect">
            <a:avLst/>
          </a:prstGeom>
        </p:spPr>
        <p:txBody>
          <a:bodyPr>
            <a:spAutoFit/>
          </a:bodyPr>
          <a:lstStyle/>
          <a:p>
            <a:pPr marL="174625" indent="-174625">
              <a:buFontTx/>
              <a:buChar char="-"/>
            </a:pPr>
            <a:r>
              <a:rPr lang="en-US" altLang="zh-TW" dirty="0"/>
              <a:t>Both the </a:t>
            </a:r>
            <a:r>
              <a:rPr lang="en-US" altLang="zh-TW" dirty="0">
                <a:solidFill>
                  <a:srgbClr val="C00000"/>
                </a:solidFill>
              </a:rPr>
              <a:t>location and the translation speed</a:t>
            </a:r>
            <a:r>
              <a:rPr lang="en-US" altLang="zh-TW" dirty="0"/>
              <a:t> derived based on the Japan Meteorological Agency (JMA) best track data are </a:t>
            </a:r>
            <a:r>
              <a:rPr lang="en-US" altLang="zh-TW" dirty="0">
                <a:solidFill>
                  <a:srgbClr val="C00000"/>
                </a:solidFill>
              </a:rPr>
              <a:t>assimilated</a:t>
            </a:r>
            <a:r>
              <a:rPr lang="en-US" altLang="zh-TW" dirty="0"/>
              <a:t> in this study, following the methodology outlined by </a:t>
            </a:r>
            <a:r>
              <a:rPr lang="en-US" altLang="zh-TW" dirty="0">
                <a:hlinkClick r:id="rId3"/>
              </a:rPr>
              <a:t>Wu et al. (2010)</a:t>
            </a:r>
            <a:r>
              <a:rPr lang="en-US" altLang="zh-TW" dirty="0"/>
              <a:t>, which was developed based on the </a:t>
            </a:r>
            <a:r>
              <a:rPr lang="en-US" altLang="zh-TW" dirty="0" err="1"/>
              <a:t>EnKF</a:t>
            </a:r>
            <a:r>
              <a:rPr lang="en-US" altLang="zh-TW" dirty="0"/>
              <a:t> system of </a:t>
            </a:r>
            <a:r>
              <a:rPr lang="en-US" altLang="zh-TW" dirty="0">
                <a:hlinkClick r:id="rId4"/>
              </a:rPr>
              <a:t>Meng and Zhang (2008a</a:t>
            </a:r>
            <a:r>
              <a:rPr lang="en-US" altLang="zh-TW" dirty="0"/>
              <a:t>, </a:t>
            </a:r>
            <a:r>
              <a:rPr lang="en-US" altLang="zh-TW" dirty="0">
                <a:hlinkClick r:id="rId5"/>
              </a:rPr>
              <a:t>b)</a:t>
            </a:r>
            <a:r>
              <a:rPr lang="en-US" altLang="zh-TW" dirty="0"/>
              <a:t>. </a:t>
            </a:r>
          </a:p>
          <a:p>
            <a:pPr marL="174625" indent="-174625">
              <a:buFontTx/>
              <a:buChar char="-"/>
            </a:pPr>
            <a:r>
              <a:rPr lang="en-US" altLang="zh-TW" dirty="0"/>
              <a:t>The sizes of the three one-way nested domains are </a:t>
            </a:r>
            <a:r>
              <a:rPr lang="en-US" altLang="zh-TW" dirty="0">
                <a:solidFill>
                  <a:srgbClr val="C00000"/>
                </a:solidFill>
              </a:rPr>
              <a:t>300 × 130, 490 × 352, and 130 × 229</a:t>
            </a:r>
            <a:r>
              <a:rPr lang="en-US" altLang="zh-TW" dirty="0"/>
              <a:t> grid points, with grid spacing of </a:t>
            </a:r>
            <a:r>
              <a:rPr lang="en-US" altLang="zh-TW" dirty="0">
                <a:solidFill>
                  <a:srgbClr val="C00000"/>
                </a:solidFill>
              </a:rPr>
              <a:t>18, 6, and 2 km</a:t>
            </a:r>
            <a:r>
              <a:rPr lang="en-US" altLang="zh-TW" dirty="0"/>
              <a:t>, respectively. </a:t>
            </a:r>
          </a:p>
          <a:p>
            <a:pPr marL="174625" indent="-174625">
              <a:buFontTx/>
              <a:buChar char="-"/>
            </a:pPr>
            <a:r>
              <a:rPr lang="en-US" altLang="zh-TW" dirty="0"/>
              <a:t>The physical parameterization schemes in this study include the </a:t>
            </a:r>
            <a:r>
              <a:rPr lang="en-US" altLang="zh-TW" dirty="0">
                <a:solidFill>
                  <a:srgbClr val="C00000"/>
                </a:solidFill>
              </a:rPr>
              <a:t>Goddard GCE scheme</a:t>
            </a:r>
            <a:r>
              <a:rPr lang="en-US" altLang="zh-TW" dirty="0"/>
              <a:t> (</a:t>
            </a:r>
            <a:r>
              <a:rPr lang="en-US" altLang="zh-TW" dirty="0">
                <a:hlinkClick r:id="rId6"/>
              </a:rPr>
              <a:t>Tao et al. 1989</a:t>
            </a:r>
            <a:r>
              <a:rPr lang="en-US" altLang="zh-TW" dirty="0"/>
              <a:t>), the </a:t>
            </a:r>
            <a:r>
              <a:rPr lang="en-US" altLang="zh-TW" dirty="0">
                <a:solidFill>
                  <a:srgbClr val="C00000"/>
                </a:solidFill>
              </a:rPr>
              <a:t>Rapid Radiative Transfer Model (RRTM)</a:t>
            </a:r>
            <a:r>
              <a:rPr lang="en-US" altLang="zh-TW" dirty="0"/>
              <a:t> for long wave radiation (</a:t>
            </a:r>
            <a:r>
              <a:rPr lang="en-US" altLang="zh-TW" dirty="0" err="1">
                <a:hlinkClick r:id="rId7"/>
              </a:rPr>
              <a:t>Mlawer</a:t>
            </a:r>
            <a:r>
              <a:rPr lang="en-US" altLang="zh-TW" dirty="0">
                <a:hlinkClick r:id="rId7"/>
              </a:rPr>
              <a:t> et al. 1997</a:t>
            </a:r>
            <a:r>
              <a:rPr lang="en-US" altLang="zh-TW" dirty="0"/>
              <a:t>), the </a:t>
            </a:r>
            <a:r>
              <a:rPr lang="en-US" altLang="zh-TW" dirty="0" err="1">
                <a:solidFill>
                  <a:srgbClr val="C00000"/>
                </a:solidFill>
              </a:rPr>
              <a:t>Dudhia</a:t>
            </a:r>
            <a:r>
              <a:rPr lang="en-US" altLang="zh-TW" dirty="0">
                <a:solidFill>
                  <a:srgbClr val="C00000"/>
                </a:solidFill>
              </a:rPr>
              <a:t> shortwave scheme</a:t>
            </a:r>
            <a:r>
              <a:rPr lang="en-US" altLang="zh-TW" dirty="0"/>
              <a:t> for short wave radiation (</a:t>
            </a:r>
            <a:r>
              <a:rPr lang="en-US" altLang="zh-TW" dirty="0" err="1">
                <a:hlinkClick r:id="rId8"/>
              </a:rPr>
              <a:t>Dudhia</a:t>
            </a:r>
            <a:r>
              <a:rPr lang="en-US" altLang="zh-TW" dirty="0">
                <a:hlinkClick r:id="rId8"/>
              </a:rPr>
              <a:t> 1989</a:t>
            </a:r>
            <a:r>
              <a:rPr lang="en-US" altLang="zh-TW" dirty="0"/>
              <a:t>), the </a:t>
            </a:r>
            <a:r>
              <a:rPr lang="en-US" altLang="zh-TW" dirty="0">
                <a:solidFill>
                  <a:srgbClr val="C00000"/>
                </a:solidFill>
              </a:rPr>
              <a:t>Yonsei University (YSU)</a:t>
            </a:r>
            <a:r>
              <a:rPr lang="en-US" altLang="zh-TW" dirty="0"/>
              <a:t> planetary boundary layer scheme (</a:t>
            </a:r>
            <a:r>
              <a:rPr lang="en-US" altLang="zh-TW" dirty="0">
                <a:hlinkClick r:id="rId9"/>
              </a:rPr>
              <a:t>Hong et al. 2006</a:t>
            </a:r>
            <a:r>
              <a:rPr lang="en-US" altLang="zh-TW" dirty="0"/>
              <a:t>), and the </a:t>
            </a:r>
            <a:r>
              <a:rPr lang="en-US" altLang="zh-TW" dirty="0">
                <a:solidFill>
                  <a:srgbClr val="C00000"/>
                </a:solidFill>
              </a:rPr>
              <a:t>Kain–Fritsch scheme</a:t>
            </a:r>
            <a:r>
              <a:rPr lang="en-US" altLang="zh-TW" dirty="0"/>
              <a:t> in the two coarse domains (</a:t>
            </a:r>
            <a:r>
              <a:rPr lang="en-US" altLang="zh-TW" dirty="0">
                <a:hlinkClick r:id="rId10"/>
              </a:rPr>
              <a:t>Kain and Fritsch 1990</a:t>
            </a:r>
            <a:r>
              <a:rPr lang="en-US" altLang="zh-TW" dirty="0"/>
              <a:t>).</a:t>
            </a:r>
            <a:endParaRPr lang="zh-TW" altLang="en-US" dirty="0"/>
          </a:p>
        </p:txBody>
      </p:sp>
    </p:spTree>
    <p:extLst>
      <p:ext uri="{BB962C8B-B14F-4D97-AF65-F5344CB8AC3E}">
        <p14:creationId xmlns:p14="http://schemas.microsoft.com/office/powerpoint/2010/main" val="264045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xmlns="" id="{936DCE22-4FAA-4973-9055-1BD303F4E95D}"/>
              </a:ext>
            </a:extLst>
          </p:cNvPr>
          <p:cNvSpPr>
            <a:spLocks noGrp="1"/>
          </p:cNvSpPr>
          <p:nvPr>
            <p:ph type="body" sz="quarter" idx="12"/>
          </p:nvPr>
        </p:nvSpPr>
        <p:spPr/>
        <p:txBody>
          <a:bodyPr/>
          <a:lstStyle/>
          <a:p>
            <a:r>
              <a:rPr lang="en-US" altLang="zh-TW" dirty="0"/>
              <a:t>Rainfall pattern</a:t>
            </a:r>
            <a:endParaRPr lang="zh-TW" altLang="en-US" dirty="0"/>
          </a:p>
        </p:txBody>
      </p:sp>
      <p:sp>
        <p:nvSpPr>
          <p:cNvPr id="3" name="文字版面配置區 2">
            <a:extLst>
              <a:ext uri="{FF2B5EF4-FFF2-40B4-BE49-F238E27FC236}">
                <a16:creationId xmlns:a16="http://schemas.microsoft.com/office/drawing/2014/main" xmlns="" id="{C3E12370-6EB2-4550-9964-2901DA88FA6A}"/>
              </a:ext>
            </a:extLst>
          </p:cNvPr>
          <p:cNvSpPr>
            <a:spLocks noGrp="1"/>
          </p:cNvSpPr>
          <p:nvPr>
            <p:ph type="body" sz="quarter" idx="13"/>
          </p:nvPr>
        </p:nvSpPr>
        <p:spPr/>
        <p:txBody>
          <a:bodyPr>
            <a:normAutofit lnSpcReduction="10000"/>
          </a:bodyPr>
          <a:lstStyle/>
          <a:p>
            <a:endParaRPr lang="zh-TW" altLang="en-US"/>
          </a:p>
        </p:txBody>
      </p:sp>
      <p:pic>
        <p:nvPicPr>
          <p:cNvPr id="4" name="Picture 3">
            <a:extLst>
              <a:ext uri="{FF2B5EF4-FFF2-40B4-BE49-F238E27FC236}">
                <a16:creationId xmlns:a16="http://schemas.microsoft.com/office/drawing/2014/main" xmlns="" id="{C2B29A48-CEF1-4812-9E0C-0002CC349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90" y="1552597"/>
            <a:ext cx="11491219" cy="359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a:extLst>
              <a:ext uri="{FF2B5EF4-FFF2-40B4-BE49-F238E27FC236}">
                <a16:creationId xmlns:a16="http://schemas.microsoft.com/office/drawing/2014/main" xmlns="" id="{554EFCC4-65C4-46E1-835C-141ACE89952E}"/>
              </a:ext>
            </a:extLst>
          </p:cNvPr>
          <p:cNvSpPr txBox="1"/>
          <p:nvPr/>
        </p:nvSpPr>
        <p:spPr>
          <a:xfrm>
            <a:off x="3531140" y="1708558"/>
            <a:ext cx="1965603" cy="369332"/>
          </a:xfrm>
          <a:prstGeom prst="rect">
            <a:avLst/>
          </a:prstGeom>
          <a:noFill/>
        </p:spPr>
        <p:txBody>
          <a:bodyPr wrap="none" rtlCol="0" anchor="ctr">
            <a:spAutoFit/>
          </a:bodyPr>
          <a:lstStyle/>
          <a:p>
            <a:pPr algn="l"/>
            <a:r>
              <a:rPr lang="en-US" altLang="zh-TW" b="1" dirty="0">
                <a:solidFill>
                  <a:srgbClr val="FD06F9"/>
                </a:solidFill>
                <a:latin typeface="微軟正黑體" panose="020B0604030504040204" pitchFamily="34" charset="-120"/>
                <a:ea typeface="微軟正黑體" panose="020B0604030504040204" pitchFamily="34" charset="-120"/>
              </a:rPr>
              <a:t>Monsoon mode</a:t>
            </a:r>
            <a:endParaRPr lang="zh-TW" altLang="en-US" b="1" dirty="0" err="1">
              <a:solidFill>
                <a:srgbClr val="FD06F9"/>
              </a:solidFill>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xmlns="" id="{07D310ED-B192-44E3-94F8-115EAF6031B3}"/>
              </a:ext>
            </a:extLst>
          </p:cNvPr>
          <p:cNvPicPr>
            <a:picLocks noChangeAspect="1"/>
          </p:cNvPicPr>
          <p:nvPr/>
        </p:nvPicPr>
        <p:blipFill rotWithShape="1">
          <a:blip r:embed="rId3"/>
          <a:srcRect r="40123"/>
          <a:stretch/>
        </p:blipFill>
        <p:spPr>
          <a:xfrm>
            <a:off x="6576911" y="5520850"/>
            <a:ext cx="4619626" cy="1162050"/>
          </a:xfrm>
          <a:prstGeom prst="rect">
            <a:avLst/>
          </a:prstGeom>
        </p:spPr>
      </p:pic>
      <p:sp>
        <p:nvSpPr>
          <p:cNvPr id="7" name="文字方塊 6">
            <a:extLst>
              <a:ext uri="{FF2B5EF4-FFF2-40B4-BE49-F238E27FC236}">
                <a16:creationId xmlns:a16="http://schemas.microsoft.com/office/drawing/2014/main" xmlns="" id="{E50E8F16-EFD2-4EE4-8165-7914AF13DB22}"/>
              </a:ext>
            </a:extLst>
          </p:cNvPr>
          <p:cNvSpPr txBox="1"/>
          <p:nvPr/>
        </p:nvSpPr>
        <p:spPr>
          <a:xfrm>
            <a:off x="8333361" y="1708558"/>
            <a:ext cx="1965603" cy="369332"/>
          </a:xfrm>
          <a:prstGeom prst="rect">
            <a:avLst/>
          </a:prstGeom>
          <a:noFill/>
        </p:spPr>
        <p:txBody>
          <a:bodyPr wrap="none" rtlCol="0" anchor="ctr">
            <a:spAutoFit/>
          </a:bodyPr>
          <a:lstStyle/>
          <a:p>
            <a:pPr algn="l"/>
            <a:r>
              <a:rPr lang="en-US" altLang="zh-TW" b="1" dirty="0">
                <a:solidFill>
                  <a:srgbClr val="FD06F9"/>
                </a:solidFill>
                <a:latin typeface="微軟正黑體" panose="020B0604030504040204" pitchFamily="34" charset="-120"/>
                <a:ea typeface="微軟正黑體" panose="020B0604030504040204" pitchFamily="34" charset="-120"/>
              </a:rPr>
              <a:t>Monsoon mode</a:t>
            </a:r>
            <a:endParaRPr lang="zh-TW" altLang="en-US" b="1" dirty="0" err="1">
              <a:solidFill>
                <a:srgbClr val="FD06F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03018958"/>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chor="ctr">
        <a:spAutoFit/>
      </a:bodyPr>
      <a:lstStyle>
        <a:defPPr algn="l">
          <a:defRPr dirty="0" err="1" smtClean="0">
            <a:latin typeface="微軟正黑體" panose="020B0604030504040204" pitchFamily="34" charset="-120"/>
            <a:ea typeface="微軟正黑體" panose="020B0604030504040204" pitchFamily="34" charset="-12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6329</TotalTime>
  <Words>1413</Words>
  <Application>Microsoft Office PowerPoint</Application>
  <PresentationFormat>寬螢幕</PresentationFormat>
  <Paragraphs>80</Paragraphs>
  <Slides>19</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19</vt:i4>
      </vt:variant>
    </vt:vector>
  </HeadingPairs>
  <TitlesOfParts>
    <vt:vector size="27" baseType="lpstr">
      <vt:lpstr>微軟正黑體</vt:lpstr>
      <vt:lpstr>新細明體</vt:lpstr>
      <vt:lpstr>Arial</vt:lpstr>
      <vt:lpstr>Calibri</vt:lpstr>
      <vt:lpstr>Calibri Light</vt:lpstr>
      <vt:lpstr>Times New Roman</vt:lpstr>
      <vt:lpstr>1_Office 佈景主題</vt:lpstr>
      <vt:lpstr>自訂設計</vt:lpstr>
      <vt:lpstr>Remote Rainfall of Typhoon Khanun (2017):  Monsoon Mode and Topographic Mode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mmc-118</dc:creator>
  <cp:lastModifiedBy>matlab1</cp:lastModifiedBy>
  <cp:revision>1387</cp:revision>
  <dcterms:created xsi:type="dcterms:W3CDTF">2020-02-10T06:48:09Z</dcterms:created>
  <dcterms:modified xsi:type="dcterms:W3CDTF">2022-02-07T01:35:45Z</dcterms:modified>
</cp:coreProperties>
</file>