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2" r:id="rId4"/>
    <p:sldId id="258" r:id="rId5"/>
    <p:sldId id="263" r:id="rId6"/>
    <p:sldId id="264" r:id="rId7"/>
    <p:sldId id="265" r:id="rId8"/>
    <p:sldId id="259" r:id="rId9"/>
    <p:sldId id="266" r:id="rId10"/>
    <p:sldId id="268" r:id="rId11"/>
    <p:sldId id="260" r:id="rId12"/>
    <p:sldId id="269" r:id="rId13"/>
    <p:sldId id="270" r:id="rId14"/>
    <p:sldId id="271" r:id="rId15"/>
    <p:sldId id="272" r:id="rId16"/>
    <p:sldId id="273" r:id="rId17"/>
    <p:sldId id="274" r:id="rId18"/>
    <p:sldId id="275" r:id="rId19"/>
    <p:sldId id="276" r:id="rId20"/>
    <p:sldId id="261" r:id="rId21"/>
    <p:sldId id="277"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79" autoAdjust="0"/>
    <p:restoredTop sz="90035" autoAdjust="0"/>
  </p:normalViewPr>
  <p:slideViewPr>
    <p:cSldViewPr>
      <p:cViewPr varScale="1">
        <p:scale>
          <a:sx n="103" d="100"/>
          <a:sy n="103"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79F8A-1660-4ADC-B31C-1CB879EBFCD9}" type="datetimeFigureOut">
              <a:rPr lang="en-US" smtClean="0"/>
              <a:t>12/21/2021</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DE363-57A8-4B09-B0CF-54D7FE076615}" type="slidenum">
              <a:rPr lang="en-US" smtClean="0"/>
              <a:t>‹#›</a:t>
            </a:fld>
            <a:endParaRPr lang="en-US"/>
          </a:p>
        </p:txBody>
      </p:sp>
    </p:spTree>
    <p:extLst>
      <p:ext uri="{BB962C8B-B14F-4D97-AF65-F5344CB8AC3E}">
        <p14:creationId xmlns:p14="http://schemas.microsoft.com/office/powerpoint/2010/main" val="344366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5A9DE363-57A8-4B09-B0CF-54D7FE076615}" type="slidenum">
              <a:rPr lang="en-US" smtClean="0"/>
              <a:t>1</a:t>
            </a:fld>
            <a:endParaRPr lang="en-US"/>
          </a:p>
        </p:txBody>
      </p:sp>
    </p:spTree>
    <p:extLst>
      <p:ext uri="{BB962C8B-B14F-4D97-AF65-F5344CB8AC3E}">
        <p14:creationId xmlns:p14="http://schemas.microsoft.com/office/powerpoint/2010/main" val="147673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2021/12/21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lumMod val="75000"/>
              </a:schemeClr>
            </a:gs>
            <a:gs pos="50000">
              <a:schemeClr val="bg2">
                <a:lumMod val="88000"/>
              </a:schemeClr>
            </a:gs>
            <a:gs pos="0">
              <a:schemeClr val="bg1"/>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2021/12/21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96753"/>
            <a:ext cx="7772400" cy="2403698"/>
          </a:xfrm>
        </p:spPr>
        <p:txBody>
          <a:bodyPr>
            <a:noAutofit/>
          </a:bodyPr>
          <a:lstStyle/>
          <a:p>
            <a:r>
              <a:rPr lang="en-US" altLang="zh-TW" sz="3600" dirty="0"/>
              <a:t>Importance of Midlevel Moisture for Tropical Cyclone Formation in Easterly and Monsoon</a:t>
            </a:r>
            <a:r>
              <a:rPr lang="zh-TW" altLang="en-US" sz="3600" dirty="0"/>
              <a:t> </a:t>
            </a:r>
            <a:r>
              <a:rPr lang="en-US" altLang="zh-TW" sz="3600" dirty="0"/>
              <a:t>Environments over the Western North Pacific</a:t>
            </a:r>
            <a:endParaRPr lang="en-US" sz="3600" dirty="0"/>
          </a:p>
        </p:txBody>
      </p:sp>
      <p:sp>
        <p:nvSpPr>
          <p:cNvPr id="3" name="副標題 2"/>
          <p:cNvSpPr>
            <a:spLocks noGrp="1"/>
          </p:cNvSpPr>
          <p:nvPr>
            <p:ph type="subTitle" idx="1"/>
          </p:nvPr>
        </p:nvSpPr>
        <p:spPr/>
        <p:txBody>
          <a:bodyPr/>
          <a:lstStyle/>
          <a:p>
            <a:r>
              <a:rPr lang="en-US" altLang="zh-TW" dirty="0"/>
              <a:t>Hsu-Feng Teng, Ying-Hwa </a:t>
            </a:r>
            <a:r>
              <a:rPr lang="en-US" altLang="zh-TW" dirty="0" err="1"/>
              <a:t>Kuo</a:t>
            </a:r>
            <a:r>
              <a:rPr lang="en-US" altLang="zh-TW" dirty="0"/>
              <a:t>, </a:t>
            </a:r>
          </a:p>
          <a:p>
            <a:r>
              <a:rPr lang="en-US" altLang="zh-TW" dirty="0"/>
              <a:t>James M. Done</a:t>
            </a:r>
            <a:endParaRPr lang="en-US" altLang="zh-TW" dirty="0">
              <a:solidFill>
                <a:schemeClr val="tx1"/>
              </a:solidFill>
            </a:endParaRPr>
          </a:p>
        </p:txBody>
      </p:sp>
    </p:spTree>
    <p:extLst>
      <p:ext uri="{BB962C8B-B14F-4D97-AF65-F5344CB8AC3E}">
        <p14:creationId xmlns:p14="http://schemas.microsoft.com/office/powerpoint/2010/main" val="352018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F1B7CE-0E2A-407A-857A-EF46AB25975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0614415-C298-4B5A-9D47-78027270F855}"/>
              </a:ext>
            </a:extLst>
          </p:cNvPr>
          <p:cNvSpPr>
            <a:spLocks noGrp="1"/>
          </p:cNvSpPr>
          <p:nvPr>
            <p:ph sz="half" idx="1"/>
          </p:nvPr>
        </p:nvSpPr>
        <p:spPr>
          <a:xfrm>
            <a:off x="457200" y="1600200"/>
            <a:ext cx="4114800" cy="4525963"/>
          </a:xfrm>
        </p:spPr>
        <p:txBody>
          <a:bodyPr>
            <a:normAutofit/>
          </a:bodyPr>
          <a:lstStyle/>
          <a:p>
            <a:pPr algn="just"/>
            <a:r>
              <a:rPr lang="en-US" altLang="zh-TW" sz="2400" dirty="0"/>
              <a:t>TC formation which is detected within -24 to 24 h and within a 1200-km radius of the observed location is defined as a detected TC</a:t>
            </a:r>
          </a:p>
          <a:p>
            <a:pPr algn="just"/>
            <a:endParaRPr lang="zh-TW" altLang="en-US" sz="2000" dirty="0"/>
          </a:p>
        </p:txBody>
      </p:sp>
      <p:pic>
        <p:nvPicPr>
          <p:cNvPr id="5" name="內容版面配置區 4">
            <a:extLst>
              <a:ext uri="{FF2B5EF4-FFF2-40B4-BE49-F238E27FC236}">
                <a16:creationId xmlns:a16="http://schemas.microsoft.com/office/drawing/2014/main" id="{51629C54-D2CE-4FC8-82FA-F39D9EBE8CD7}"/>
              </a:ext>
            </a:extLst>
          </p:cNvPr>
          <p:cNvPicPr>
            <a:picLocks noGrp="1" noChangeAspect="1"/>
          </p:cNvPicPr>
          <p:nvPr>
            <p:ph sz="half" idx="2"/>
          </p:nvPr>
        </p:nvPicPr>
        <p:blipFill>
          <a:blip r:embed="rId2"/>
          <a:stretch>
            <a:fillRect/>
          </a:stretch>
        </p:blipFill>
        <p:spPr>
          <a:xfrm>
            <a:off x="4648200" y="1656620"/>
            <a:ext cx="4038600" cy="2346915"/>
          </a:xfrm>
          <a:prstGeom prst="rect">
            <a:avLst/>
          </a:prstGeom>
        </p:spPr>
      </p:pic>
      <p:pic>
        <p:nvPicPr>
          <p:cNvPr id="6" name="圖片 5">
            <a:extLst>
              <a:ext uri="{FF2B5EF4-FFF2-40B4-BE49-F238E27FC236}">
                <a16:creationId xmlns:a16="http://schemas.microsoft.com/office/drawing/2014/main" id="{B8A0F91D-5C6B-47F7-96EE-7207EAB9A146}"/>
              </a:ext>
            </a:extLst>
          </p:cNvPr>
          <p:cNvPicPr>
            <a:picLocks noChangeAspect="1"/>
          </p:cNvPicPr>
          <p:nvPr/>
        </p:nvPicPr>
        <p:blipFill>
          <a:blip r:embed="rId3"/>
          <a:stretch>
            <a:fillRect/>
          </a:stretch>
        </p:blipFill>
        <p:spPr>
          <a:xfrm>
            <a:off x="4648199" y="3999884"/>
            <a:ext cx="3827765" cy="2583478"/>
          </a:xfrm>
          <a:prstGeom prst="rect">
            <a:avLst/>
          </a:prstGeom>
        </p:spPr>
      </p:pic>
    </p:spTree>
    <p:extLst>
      <p:ext uri="{BB962C8B-B14F-4D97-AF65-F5344CB8AC3E}">
        <p14:creationId xmlns:p14="http://schemas.microsoft.com/office/powerpoint/2010/main" val="389288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78C07D-D540-462B-9854-DC4B6B4B4D70}"/>
              </a:ext>
            </a:extLst>
          </p:cNvPr>
          <p:cNvSpPr>
            <a:spLocks noGrp="1"/>
          </p:cNvSpPr>
          <p:nvPr>
            <p:ph type="title"/>
          </p:nvPr>
        </p:nvSpPr>
        <p:spPr/>
        <p:txBody>
          <a:bodyPr>
            <a:normAutofit fontScale="90000"/>
          </a:bodyPr>
          <a:lstStyle/>
          <a:p>
            <a:r>
              <a:rPr lang="en-US" altLang="zh-TW" sz="4000" dirty="0"/>
              <a:t>Importance of midlevel moisture for TC formation</a:t>
            </a:r>
            <a:endParaRPr lang="zh-TW" altLang="en-US" sz="4000" dirty="0"/>
          </a:p>
        </p:txBody>
      </p:sp>
      <p:pic>
        <p:nvPicPr>
          <p:cNvPr id="4" name="內容版面配置區 3">
            <a:extLst>
              <a:ext uri="{FF2B5EF4-FFF2-40B4-BE49-F238E27FC236}">
                <a16:creationId xmlns:a16="http://schemas.microsoft.com/office/drawing/2014/main" id="{63EA84B3-02A0-463B-846E-9CDF4479940B}"/>
              </a:ext>
            </a:extLst>
          </p:cNvPr>
          <p:cNvPicPr>
            <a:picLocks noGrp="1" noChangeAspect="1"/>
          </p:cNvPicPr>
          <p:nvPr>
            <p:ph idx="1"/>
          </p:nvPr>
        </p:nvPicPr>
        <p:blipFill>
          <a:blip r:embed="rId2"/>
          <a:stretch>
            <a:fillRect/>
          </a:stretch>
        </p:blipFill>
        <p:spPr>
          <a:xfrm>
            <a:off x="1416160" y="1600200"/>
            <a:ext cx="6311680" cy="4525963"/>
          </a:xfrm>
          <a:prstGeom prst="rect">
            <a:avLst/>
          </a:prstGeom>
        </p:spPr>
      </p:pic>
      <p:sp>
        <p:nvSpPr>
          <p:cNvPr id="5" name="文字方塊 4">
            <a:extLst>
              <a:ext uri="{FF2B5EF4-FFF2-40B4-BE49-F238E27FC236}">
                <a16:creationId xmlns:a16="http://schemas.microsoft.com/office/drawing/2014/main" id="{C820128F-827E-47CC-A4F6-574B41CE6615}"/>
              </a:ext>
            </a:extLst>
          </p:cNvPr>
          <p:cNvSpPr txBox="1"/>
          <p:nvPr/>
        </p:nvSpPr>
        <p:spPr>
          <a:xfrm>
            <a:off x="323528" y="2564904"/>
            <a:ext cx="1008112" cy="369332"/>
          </a:xfrm>
          <a:prstGeom prst="rect">
            <a:avLst/>
          </a:prstGeom>
          <a:noFill/>
        </p:spPr>
        <p:txBody>
          <a:bodyPr wrap="square" rtlCol="0">
            <a:spAutoFit/>
          </a:bodyPr>
          <a:lstStyle/>
          <a:p>
            <a:r>
              <a:rPr lang="en-US" altLang="zh-TW" dirty="0"/>
              <a:t>GTS-FNL</a:t>
            </a:r>
            <a:endParaRPr lang="zh-TW" altLang="en-US" dirty="0"/>
          </a:p>
        </p:txBody>
      </p:sp>
      <p:sp>
        <p:nvSpPr>
          <p:cNvPr id="6" name="文字方塊 5">
            <a:extLst>
              <a:ext uri="{FF2B5EF4-FFF2-40B4-BE49-F238E27FC236}">
                <a16:creationId xmlns:a16="http://schemas.microsoft.com/office/drawing/2014/main" id="{F63F9FCF-057C-4A41-8952-43D3C5C94ECD}"/>
              </a:ext>
            </a:extLst>
          </p:cNvPr>
          <p:cNvSpPr txBox="1"/>
          <p:nvPr/>
        </p:nvSpPr>
        <p:spPr>
          <a:xfrm>
            <a:off x="7884368" y="2636912"/>
            <a:ext cx="1008112" cy="369332"/>
          </a:xfrm>
          <a:prstGeom prst="rect">
            <a:avLst/>
          </a:prstGeom>
          <a:noFill/>
        </p:spPr>
        <p:txBody>
          <a:bodyPr wrap="square" rtlCol="0">
            <a:spAutoFit/>
          </a:bodyPr>
          <a:lstStyle/>
          <a:p>
            <a:r>
              <a:rPr lang="en-US" altLang="zh-TW" dirty="0"/>
              <a:t>EPH-FNL</a:t>
            </a:r>
            <a:endParaRPr lang="zh-TW" altLang="en-US" dirty="0"/>
          </a:p>
        </p:txBody>
      </p:sp>
      <p:sp>
        <p:nvSpPr>
          <p:cNvPr id="7" name="文字方塊 6">
            <a:extLst>
              <a:ext uri="{FF2B5EF4-FFF2-40B4-BE49-F238E27FC236}">
                <a16:creationId xmlns:a16="http://schemas.microsoft.com/office/drawing/2014/main" id="{D212BE1D-7C1A-49A7-9A43-4AF20613F342}"/>
              </a:ext>
            </a:extLst>
          </p:cNvPr>
          <p:cNvSpPr txBox="1"/>
          <p:nvPr/>
        </p:nvSpPr>
        <p:spPr>
          <a:xfrm>
            <a:off x="4067944" y="6169855"/>
            <a:ext cx="1008112" cy="369332"/>
          </a:xfrm>
          <a:prstGeom prst="rect">
            <a:avLst/>
          </a:prstGeom>
          <a:noFill/>
        </p:spPr>
        <p:txBody>
          <a:bodyPr wrap="square" rtlCol="0">
            <a:spAutoFit/>
          </a:bodyPr>
          <a:lstStyle/>
          <a:p>
            <a:r>
              <a:rPr lang="en-US" altLang="zh-TW" dirty="0"/>
              <a:t>EPH-GTS</a:t>
            </a:r>
            <a:endParaRPr lang="zh-TW" altLang="en-US" dirty="0"/>
          </a:p>
        </p:txBody>
      </p:sp>
      <p:sp>
        <p:nvSpPr>
          <p:cNvPr id="8" name="文字方塊 7">
            <a:extLst>
              <a:ext uri="{FF2B5EF4-FFF2-40B4-BE49-F238E27FC236}">
                <a16:creationId xmlns:a16="http://schemas.microsoft.com/office/drawing/2014/main" id="{49907FA7-913C-49E0-B26F-375DE3769D64}"/>
              </a:ext>
            </a:extLst>
          </p:cNvPr>
          <p:cNvSpPr txBox="1"/>
          <p:nvPr/>
        </p:nvSpPr>
        <p:spPr>
          <a:xfrm>
            <a:off x="1416160" y="1224580"/>
            <a:ext cx="1859696" cy="369332"/>
          </a:xfrm>
          <a:prstGeom prst="rect">
            <a:avLst/>
          </a:prstGeom>
          <a:noFill/>
        </p:spPr>
        <p:txBody>
          <a:bodyPr wrap="square" rtlCol="0">
            <a:spAutoFit/>
          </a:bodyPr>
          <a:lstStyle/>
          <a:p>
            <a:r>
              <a:rPr lang="en-US" altLang="zh-TW" dirty="0"/>
              <a:t>Relative humidity</a:t>
            </a:r>
            <a:endParaRPr lang="zh-TW" altLang="en-US" dirty="0"/>
          </a:p>
        </p:txBody>
      </p:sp>
    </p:spTree>
    <p:extLst>
      <p:ext uri="{BB962C8B-B14F-4D97-AF65-F5344CB8AC3E}">
        <p14:creationId xmlns:p14="http://schemas.microsoft.com/office/powerpoint/2010/main" val="150943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34A851-79EE-405C-A23D-DBF7DE4C9A3F}"/>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D8BBF164-2866-4D69-8E4F-F283DA519043}"/>
              </a:ext>
            </a:extLst>
          </p:cNvPr>
          <p:cNvPicPr>
            <a:picLocks noGrp="1" noChangeAspect="1"/>
          </p:cNvPicPr>
          <p:nvPr>
            <p:ph idx="1"/>
          </p:nvPr>
        </p:nvPicPr>
        <p:blipFill>
          <a:blip r:embed="rId2"/>
          <a:stretch>
            <a:fillRect/>
          </a:stretch>
        </p:blipFill>
        <p:spPr>
          <a:xfrm>
            <a:off x="1715932" y="1640104"/>
            <a:ext cx="5712137" cy="4525200"/>
          </a:xfrm>
          <a:prstGeom prst="rect">
            <a:avLst/>
          </a:prstGeom>
        </p:spPr>
      </p:pic>
      <p:sp>
        <p:nvSpPr>
          <p:cNvPr id="5" name="文字方塊 4">
            <a:extLst>
              <a:ext uri="{FF2B5EF4-FFF2-40B4-BE49-F238E27FC236}">
                <a16:creationId xmlns:a16="http://schemas.microsoft.com/office/drawing/2014/main" id="{3B2277A3-0EC5-417C-8006-CC1A77DF80D7}"/>
              </a:ext>
            </a:extLst>
          </p:cNvPr>
          <p:cNvSpPr txBox="1"/>
          <p:nvPr/>
        </p:nvSpPr>
        <p:spPr>
          <a:xfrm>
            <a:off x="323528" y="2564904"/>
            <a:ext cx="1008112" cy="369332"/>
          </a:xfrm>
          <a:prstGeom prst="rect">
            <a:avLst/>
          </a:prstGeom>
          <a:noFill/>
        </p:spPr>
        <p:txBody>
          <a:bodyPr wrap="square" rtlCol="0">
            <a:spAutoFit/>
          </a:bodyPr>
          <a:lstStyle/>
          <a:p>
            <a:r>
              <a:rPr lang="en-US" altLang="zh-TW" dirty="0"/>
              <a:t>GTS-FNL</a:t>
            </a:r>
            <a:endParaRPr lang="zh-TW" altLang="en-US" dirty="0"/>
          </a:p>
        </p:txBody>
      </p:sp>
      <p:sp>
        <p:nvSpPr>
          <p:cNvPr id="6" name="文字方塊 5">
            <a:extLst>
              <a:ext uri="{FF2B5EF4-FFF2-40B4-BE49-F238E27FC236}">
                <a16:creationId xmlns:a16="http://schemas.microsoft.com/office/drawing/2014/main" id="{54D70C3D-317F-440E-AD1E-A4F60A677D6E}"/>
              </a:ext>
            </a:extLst>
          </p:cNvPr>
          <p:cNvSpPr txBox="1"/>
          <p:nvPr/>
        </p:nvSpPr>
        <p:spPr>
          <a:xfrm>
            <a:off x="7884368" y="2636912"/>
            <a:ext cx="1008112" cy="369332"/>
          </a:xfrm>
          <a:prstGeom prst="rect">
            <a:avLst/>
          </a:prstGeom>
          <a:noFill/>
        </p:spPr>
        <p:txBody>
          <a:bodyPr wrap="square" rtlCol="0">
            <a:spAutoFit/>
          </a:bodyPr>
          <a:lstStyle/>
          <a:p>
            <a:r>
              <a:rPr lang="en-US" altLang="zh-TW" dirty="0"/>
              <a:t>EPH-FNL</a:t>
            </a:r>
            <a:endParaRPr lang="zh-TW" altLang="en-US" dirty="0"/>
          </a:p>
        </p:txBody>
      </p:sp>
      <p:sp>
        <p:nvSpPr>
          <p:cNvPr id="7" name="文字方塊 6">
            <a:extLst>
              <a:ext uri="{FF2B5EF4-FFF2-40B4-BE49-F238E27FC236}">
                <a16:creationId xmlns:a16="http://schemas.microsoft.com/office/drawing/2014/main" id="{BFCD2134-B973-4EB9-955A-02952EFDF7F1}"/>
              </a:ext>
            </a:extLst>
          </p:cNvPr>
          <p:cNvSpPr txBox="1"/>
          <p:nvPr/>
        </p:nvSpPr>
        <p:spPr>
          <a:xfrm>
            <a:off x="4067944" y="6169855"/>
            <a:ext cx="1008112" cy="369332"/>
          </a:xfrm>
          <a:prstGeom prst="rect">
            <a:avLst/>
          </a:prstGeom>
          <a:noFill/>
        </p:spPr>
        <p:txBody>
          <a:bodyPr wrap="square" rtlCol="0">
            <a:spAutoFit/>
          </a:bodyPr>
          <a:lstStyle/>
          <a:p>
            <a:r>
              <a:rPr lang="en-US" altLang="zh-TW" dirty="0"/>
              <a:t>EPH-GTS</a:t>
            </a:r>
            <a:endParaRPr lang="zh-TW" altLang="en-US" dirty="0"/>
          </a:p>
        </p:txBody>
      </p:sp>
      <p:sp>
        <p:nvSpPr>
          <p:cNvPr id="8" name="文字方塊 7">
            <a:extLst>
              <a:ext uri="{FF2B5EF4-FFF2-40B4-BE49-F238E27FC236}">
                <a16:creationId xmlns:a16="http://schemas.microsoft.com/office/drawing/2014/main" id="{5715B39F-963A-460C-985A-521E02CBA435}"/>
              </a:ext>
            </a:extLst>
          </p:cNvPr>
          <p:cNvSpPr txBox="1"/>
          <p:nvPr/>
        </p:nvSpPr>
        <p:spPr>
          <a:xfrm>
            <a:off x="1715932" y="1224580"/>
            <a:ext cx="983860" cy="369332"/>
          </a:xfrm>
          <a:prstGeom prst="rect">
            <a:avLst/>
          </a:prstGeom>
          <a:noFill/>
        </p:spPr>
        <p:txBody>
          <a:bodyPr wrap="square" rtlCol="0">
            <a:spAutoFit/>
          </a:bodyPr>
          <a:lstStyle/>
          <a:p>
            <a:r>
              <a:rPr lang="en-US" altLang="zh-TW" dirty="0"/>
              <a:t>Vorticity</a:t>
            </a:r>
            <a:endParaRPr lang="zh-TW" altLang="en-US" dirty="0"/>
          </a:p>
        </p:txBody>
      </p:sp>
    </p:spTree>
    <p:extLst>
      <p:ext uri="{BB962C8B-B14F-4D97-AF65-F5344CB8AC3E}">
        <p14:creationId xmlns:p14="http://schemas.microsoft.com/office/powerpoint/2010/main" val="44468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3CC188-FB06-4F45-9106-B5517AEA4558}"/>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5A56B65E-1BCA-474C-BE56-FE7970733560}"/>
              </a:ext>
            </a:extLst>
          </p:cNvPr>
          <p:cNvPicPr>
            <a:picLocks noGrp="1" noChangeAspect="1"/>
          </p:cNvPicPr>
          <p:nvPr>
            <p:ph idx="1"/>
          </p:nvPr>
        </p:nvPicPr>
        <p:blipFill>
          <a:blip r:embed="rId2"/>
          <a:stretch>
            <a:fillRect/>
          </a:stretch>
        </p:blipFill>
        <p:spPr>
          <a:xfrm>
            <a:off x="1604548" y="1605441"/>
            <a:ext cx="5934903" cy="4515480"/>
          </a:xfrm>
          <a:prstGeom prst="rect">
            <a:avLst/>
          </a:prstGeom>
        </p:spPr>
      </p:pic>
      <p:sp>
        <p:nvSpPr>
          <p:cNvPr id="5" name="文字方塊 4">
            <a:extLst>
              <a:ext uri="{FF2B5EF4-FFF2-40B4-BE49-F238E27FC236}">
                <a16:creationId xmlns:a16="http://schemas.microsoft.com/office/drawing/2014/main" id="{311A6061-B9C8-4D87-BE13-BD81705D6504}"/>
              </a:ext>
            </a:extLst>
          </p:cNvPr>
          <p:cNvSpPr txBox="1"/>
          <p:nvPr/>
        </p:nvSpPr>
        <p:spPr>
          <a:xfrm>
            <a:off x="323528" y="2564904"/>
            <a:ext cx="1008112" cy="369332"/>
          </a:xfrm>
          <a:prstGeom prst="rect">
            <a:avLst/>
          </a:prstGeom>
          <a:noFill/>
        </p:spPr>
        <p:txBody>
          <a:bodyPr wrap="square" rtlCol="0">
            <a:spAutoFit/>
          </a:bodyPr>
          <a:lstStyle/>
          <a:p>
            <a:r>
              <a:rPr lang="en-US" altLang="zh-TW" dirty="0"/>
              <a:t>Type 1</a:t>
            </a:r>
            <a:endParaRPr lang="zh-TW" altLang="en-US" dirty="0"/>
          </a:p>
        </p:txBody>
      </p:sp>
      <p:sp>
        <p:nvSpPr>
          <p:cNvPr id="6" name="文字方塊 5">
            <a:extLst>
              <a:ext uri="{FF2B5EF4-FFF2-40B4-BE49-F238E27FC236}">
                <a16:creationId xmlns:a16="http://schemas.microsoft.com/office/drawing/2014/main" id="{E569214A-5E82-4E8F-A4DD-1A93C69E767E}"/>
              </a:ext>
            </a:extLst>
          </p:cNvPr>
          <p:cNvSpPr txBox="1"/>
          <p:nvPr/>
        </p:nvSpPr>
        <p:spPr>
          <a:xfrm>
            <a:off x="7884368" y="2636912"/>
            <a:ext cx="1008112" cy="369332"/>
          </a:xfrm>
          <a:prstGeom prst="rect">
            <a:avLst/>
          </a:prstGeom>
          <a:noFill/>
        </p:spPr>
        <p:txBody>
          <a:bodyPr wrap="square" rtlCol="0">
            <a:spAutoFit/>
          </a:bodyPr>
          <a:lstStyle/>
          <a:p>
            <a:r>
              <a:rPr lang="en-US" altLang="zh-TW" dirty="0"/>
              <a:t>Type 2</a:t>
            </a:r>
            <a:endParaRPr lang="zh-TW" altLang="en-US" dirty="0"/>
          </a:p>
        </p:txBody>
      </p:sp>
      <p:sp>
        <p:nvSpPr>
          <p:cNvPr id="7" name="文字方塊 6">
            <a:extLst>
              <a:ext uri="{FF2B5EF4-FFF2-40B4-BE49-F238E27FC236}">
                <a16:creationId xmlns:a16="http://schemas.microsoft.com/office/drawing/2014/main" id="{6A638594-D6FC-47A3-A974-80F9D97D76CD}"/>
              </a:ext>
            </a:extLst>
          </p:cNvPr>
          <p:cNvSpPr txBox="1"/>
          <p:nvPr/>
        </p:nvSpPr>
        <p:spPr>
          <a:xfrm>
            <a:off x="4067944" y="6169855"/>
            <a:ext cx="1008112" cy="369332"/>
          </a:xfrm>
          <a:prstGeom prst="rect">
            <a:avLst/>
          </a:prstGeom>
          <a:noFill/>
        </p:spPr>
        <p:txBody>
          <a:bodyPr wrap="square" rtlCol="0">
            <a:spAutoFit/>
          </a:bodyPr>
          <a:lstStyle/>
          <a:p>
            <a:r>
              <a:rPr lang="en-US" altLang="zh-TW" dirty="0"/>
              <a:t>Type 3</a:t>
            </a:r>
            <a:endParaRPr lang="zh-TW" altLang="en-US" dirty="0"/>
          </a:p>
        </p:txBody>
      </p:sp>
      <p:sp>
        <p:nvSpPr>
          <p:cNvPr id="8" name="文字方塊 7">
            <a:extLst>
              <a:ext uri="{FF2B5EF4-FFF2-40B4-BE49-F238E27FC236}">
                <a16:creationId xmlns:a16="http://schemas.microsoft.com/office/drawing/2014/main" id="{D8764CD5-170D-4388-A344-E9CD2C9BD960}"/>
              </a:ext>
            </a:extLst>
          </p:cNvPr>
          <p:cNvSpPr txBox="1"/>
          <p:nvPr/>
        </p:nvSpPr>
        <p:spPr>
          <a:xfrm>
            <a:off x="1416160" y="1224580"/>
            <a:ext cx="3011824" cy="369332"/>
          </a:xfrm>
          <a:prstGeom prst="rect">
            <a:avLst/>
          </a:prstGeom>
          <a:noFill/>
        </p:spPr>
        <p:txBody>
          <a:bodyPr wrap="square" rtlCol="0">
            <a:spAutoFit/>
          </a:bodyPr>
          <a:lstStyle/>
          <a:p>
            <a:r>
              <a:rPr lang="en-US" altLang="zh-TW" dirty="0"/>
              <a:t>Relative humidity (EPH-GTS)</a:t>
            </a:r>
            <a:endParaRPr lang="zh-TW" altLang="en-US" dirty="0"/>
          </a:p>
        </p:txBody>
      </p:sp>
    </p:spTree>
    <p:extLst>
      <p:ext uri="{BB962C8B-B14F-4D97-AF65-F5344CB8AC3E}">
        <p14:creationId xmlns:p14="http://schemas.microsoft.com/office/powerpoint/2010/main" val="401971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7998FD-86FD-4D86-86E6-B328159AF3BB}"/>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B6BBF5E7-18A6-4946-A4B9-A36CE9FBAC95}"/>
              </a:ext>
            </a:extLst>
          </p:cNvPr>
          <p:cNvPicPr>
            <a:picLocks noGrp="1" noChangeAspect="1"/>
          </p:cNvPicPr>
          <p:nvPr>
            <p:ph idx="1"/>
          </p:nvPr>
        </p:nvPicPr>
        <p:blipFill>
          <a:blip r:embed="rId2"/>
          <a:stretch>
            <a:fillRect/>
          </a:stretch>
        </p:blipFill>
        <p:spPr>
          <a:xfrm>
            <a:off x="1394969" y="1695941"/>
            <a:ext cx="6354062" cy="4334480"/>
          </a:xfrm>
          <a:prstGeom prst="rect">
            <a:avLst/>
          </a:prstGeom>
        </p:spPr>
      </p:pic>
      <p:sp>
        <p:nvSpPr>
          <p:cNvPr id="5" name="文字方塊 4">
            <a:extLst>
              <a:ext uri="{FF2B5EF4-FFF2-40B4-BE49-F238E27FC236}">
                <a16:creationId xmlns:a16="http://schemas.microsoft.com/office/drawing/2014/main" id="{2D11B4B4-DC51-4610-8AE7-CF0F9D092CF2}"/>
              </a:ext>
            </a:extLst>
          </p:cNvPr>
          <p:cNvSpPr txBox="1"/>
          <p:nvPr/>
        </p:nvSpPr>
        <p:spPr>
          <a:xfrm>
            <a:off x="323528" y="2564904"/>
            <a:ext cx="1008112" cy="369332"/>
          </a:xfrm>
          <a:prstGeom prst="rect">
            <a:avLst/>
          </a:prstGeom>
          <a:noFill/>
        </p:spPr>
        <p:txBody>
          <a:bodyPr wrap="square" rtlCol="0">
            <a:spAutoFit/>
          </a:bodyPr>
          <a:lstStyle/>
          <a:p>
            <a:r>
              <a:rPr lang="en-US" altLang="zh-TW" dirty="0"/>
              <a:t>GTS-FNL</a:t>
            </a:r>
            <a:endParaRPr lang="zh-TW" altLang="en-US" dirty="0"/>
          </a:p>
        </p:txBody>
      </p:sp>
      <p:sp>
        <p:nvSpPr>
          <p:cNvPr id="6" name="文字方塊 5">
            <a:extLst>
              <a:ext uri="{FF2B5EF4-FFF2-40B4-BE49-F238E27FC236}">
                <a16:creationId xmlns:a16="http://schemas.microsoft.com/office/drawing/2014/main" id="{5EDDE0F9-7B55-49D7-8218-5AAA410D6BD0}"/>
              </a:ext>
            </a:extLst>
          </p:cNvPr>
          <p:cNvSpPr txBox="1"/>
          <p:nvPr/>
        </p:nvSpPr>
        <p:spPr>
          <a:xfrm>
            <a:off x="7884368" y="2636912"/>
            <a:ext cx="1008112" cy="369332"/>
          </a:xfrm>
          <a:prstGeom prst="rect">
            <a:avLst/>
          </a:prstGeom>
          <a:noFill/>
        </p:spPr>
        <p:txBody>
          <a:bodyPr wrap="square" rtlCol="0">
            <a:spAutoFit/>
          </a:bodyPr>
          <a:lstStyle/>
          <a:p>
            <a:r>
              <a:rPr lang="en-US" altLang="zh-TW" dirty="0"/>
              <a:t>EPH-FNL</a:t>
            </a:r>
            <a:endParaRPr lang="zh-TW" altLang="en-US" dirty="0"/>
          </a:p>
        </p:txBody>
      </p:sp>
      <p:sp>
        <p:nvSpPr>
          <p:cNvPr id="7" name="文字方塊 6">
            <a:extLst>
              <a:ext uri="{FF2B5EF4-FFF2-40B4-BE49-F238E27FC236}">
                <a16:creationId xmlns:a16="http://schemas.microsoft.com/office/drawing/2014/main" id="{FE69E60C-F393-4897-9EDF-78B4704E162A}"/>
              </a:ext>
            </a:extLst>
          </p:cNvPr>
          <p:cNvSpPr txBox="1"/>
          <p:nvPr/>
        </p:nvSpPr>
        <p:spPr>
          <a:xfrm>
            <a:off x="4067944" y="6169855"/>
            <a:ext cx="1008112" cy="369332"/>
          </a:xfrm>
          <a:prstGeom prst="rect">
            <a:avLst/>
          </a:prstGeom>
          <a:noFill/>
        </p:spPr>
        <p:txBody>
          <a:bodyPr wrap="square" rtlCol="0">
            <a:spAutoFit/>
          </a:bodyPr>
          <a:lstStyle/>
          <a:p>
            <a:r>
              <a:rPr lang="en-US" altLang="zh-TW" dirty="0"/>
              <a:t>EPH-GTS</a:t>
            </a:r>
            <a:endParaRPr lang="zh-TW" altLang="en-US" dirty="0"/>
          </a:p>
        </p:txBody>
      </p:sp>
      <p:sp>
        <p:nvSpPr>
          <p:cNvPr id="8" name="文字方塊 7">
            <a:extLst>
              <a:ext uri="{FF2B5EF4-FFF2-40B4-BE49-F238E27FC236}">
                <a16:creationId xmlns:a16="http://schemas.microsoft.com/office/drawing/2014/main" id="{BF5870A4-5A7F-4B10-8C98-854FE7CC7144}"/>
              </a:ext>
            </a:extLst>
          </p:cNvPr>
          <p:cNvSpPr txBox="1"/>
          <p:nvPr/>
        </p:nvSpPr>
        <p:spPr>
          <a:xfrm>
            <a:off x="1416160" y="1224580"/>
            <a:ext cx="1859696" cy="369332"/>
          </a:xfrm>
          <a:prstGeom prst="rect">
            <a:avLst/>
          </a:prstGeom>
          <a:noFill/>
        </p:spPr>
        <p:txBody>
          <a:bodyPr wrap="square" rtlCol="0">
            <a:spAutoFit/>
          </a:bodyPr>
          <a:lstStyle/>
          <a:p>
            <a:r>
              <a:rPr lang="en-US" altLang="zh-TW" dirty="0"/>
              <a:t>Relative humidity</a:t>
            </a:r>
            <a:endParaRPr lang="zh-TW" altLang="en-US" dirty="0"/>
          </a:p>
        </p:txBody>
      </p:sp>
    </p:spTree>
    <p:extLst>
      <p:ext uri="{BB962C8B-B14F-4D97-AF65-F5344CB8AC3E}">
        <p14:creationId xmlns:p14="http://schemas.microsoft.com/office/powerpoint/2010/main" val="266502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54BF1-92B0-4286-8365-614FEC33E259}"/>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034438CA-D667-4E6C-9BBC-39DD6DB5FF5A}"/>
              </a:ext>
            </a:extLst>
          </p:cNvPr>
          <p:cNvPicPr>
            <a:picLocks noGrp="1" noChangeAspect="1"/>
          </p:cNvPicPr>
          <p:nvPr>
            <p:ph idx="1"/>
          </p:nvPr>
        </p:nvPicPr>
        <p:blipFill>
          <a:blip r:embed="rId2"/>
          <a:stretch>
            <a:fillRect/>
          </a:stretch>
        </p:blipFill>
        <p:spPr>
          <a:xfrm>
            <a:off x="1313995" y="1610204"/>
            <a:ext cx="6516009" cy="4505954"/>
          </a:xfrm>
          <a:prstGeom prst="rect">
            <a:avLst/>
          </a:prstGeom>
        </p:spPr>
      </p:pic>
      <p:sp>
        <p:nvSpPr>
          <p:cNvPr id="5" name="文字方塊 4">
            <a:extLst>
              <a:ext uri="{FF2B5EF4-FFF2-40B4-BE49-F238E27FC236}">
                <a16:creationId xmlns:a16="http://schemas.microsoft.com/office/drawing/2014/main" id="{95D25975-34AC-4F69-8824-94C0EA7754C6}"/>
              </a:ext>
            </a:extLst>
          </p:cNvPr>
          <p:cNvSpPr txBox="1"/>
          <p:nvPr/>
        </p:nvSpPr>
        <p:spPr>
          <a:xfrm>
            <a:off x="323528" y="2564904"/>
            <a:ext cx="1008112" cy="369332"/>
          </a:xfrm>
          <a:prstGeom prst="rect">
            <a:avLst/>
          </a:prstGeom>
          <a:noFill/>
        </p:spPr>
        <p:txBody>
          <a:bodyPr wrap="square" rtlCol="0">
            <a:spAutoFit/>
          </a:bodyPr>
          <a:lstStyle/>
          <a:p>
            <a:r>
              <a:rPr lang="en-US" altLang="zh-TW" dirty="0"/>
              <a:t>Type 1</a:t>
            </a:r>
            <a:endParaRPr lang="zh-TW" altLang="en-US" dirty="0"/>
          </a:p>
        </p:txBody>
      </p:sp>
      <p:sp>
        <p:nvSpPr>
          <p:cNvPr id="6" name="文字方塊 5">
            <a:extLst>
              <a:ext uri="{FF2B5EF4-FFF2-40B4-BE49-F238E27FC236}">
                <a16:creationId xmlns:a16="http://schemas.microsoft.com/office/drawing/2014/main" id="{1F1C7861-7A3D-4021-9929-FA78478767E2}"/>
              </a:ext>
            </a:extLst>
          </p:cNvPr>
          <p:cNvSpPr txBox="1"/>
          <p:nvPr/>
        </p:nvSpPr>
        <p:spPr>
          <a:xfrm>
            <a:off x="7884368" y="2636912"/>
            <a:ext cx="1008112" cy="369332"/>
          </a:xfrm>
          <a:prstGeom prst="rect">
            <a:avLst/>
          </a:prstGeom>
          <a:noFill/>
        </p:spPr>
        <p:txBody>
          <a:bodyPr wrap="square" rtlCol="0">
            <a:spAutoFit/>
          </a:bodyPr>
          <a:lstStyle/>
          <a:p>
            <a:r>
              <a:rPr lang="en-US" altLang="zh-TW" dirty="0"/>
              <a:t>Type 2</a:t>
            </a:r>
            <a:endParaRPr lang="zh-TW" altLang="en-US" dirty="0"/>
          </a:p>
        </p:txBody>
      </p:sp>
      <p:sp>
        <p:nvSpPr>
          <p:cNvPr id="7" name="文字方塊 6">
            <a:extLst>
              <a:ext uri="{FF2B5EF4-FFF2-40B4-BE49-F238E27FC236}">
                <a16:creationId xmlns:a16="http://schemas.microsoft.com/office/drawing/2014/main" id="{1D2831C7-89FF-48E8-A040-AA20C94B1B54}"/>
              </a:ext>
            </a:extLst>
          </p:cNvPr>
          <p:cNvSpPr txBox="1"/>
          <p:nvPr/>
        </p:nvSpPr>
        <p:spPr>
          <a:xfrm>
            <a:off x="4067944" y="6169855"/>
            <a:ext cx="1008112" cy="369332"/>
          </a:xfrm>
          <a:prstGeom prst="rect">
            <a:avLst/>
          </a:prstGeom>
          <a:noFill/>
        </p:spPr>
        <p:txBody>
          <a:bodyPr wrap="square" rtlCol="0">
            <a:spAutoFit/>
          </a:bodyPr>
          <a:lstStyle/>
          <a:p>
            <a:r>
              <a:rPr lang="en-US" altLang="zh-TW" dirty="0"/>
              <a:t>Type 3</a:t>
            </a:r>
            <a:endParaRPr lang="zh-TW" altLang="en-US" dirty="0"/>
          </a:p>
        </p:txBody>
      </p:sp>
      <p:sp>
        <p:nvSpPr>
          <p:cNvPr id="8" name="文字方塊 7">
            <a:extLst>
              <a:ext uri="{FF2B5EF4-FFF2-40B4-BE49-F238E27FC236}">
                <a16:creationId xmlns:a16="http://schemas.microsoft.com/office/drawing/2014/main" id="{2DC2E106-F1D6-46F5-B8AD-67E4B50CB273}"/>
              </a:ext>
            </a:extLst>
          </p:cNvPr>
          <p:cNvSpPr txBox="1"/>
          <p:nvPr/>
        </p:nvSpPr>
        <p:spPr>
          <a:xfrm>
            <a:off x="1416160" y="1224580"/>
            <a:ext cx="3011824" cy="369332"/>
          </a:xfrm>
          <a:prstGeom prst="rect">
            <a:avLst/>
          </a:prstGeom>
          <a:noFill/>
        </p:spPr>
        <p:txBody>
          <a:bodyPr wrap="square" rtlCol="0">
            <a:spAutoFit/>
          </a:bodyPr>
          <a:lstStyle/>
          <a:p>
            <a:r>
              <a:rPr lang="en-US" altLang="zh-TW" dirty="0"/>
              <a:t>Relative humidity (EPH-GTS)</a:t>
            </a:r>
            <a:endParaRPr lang="zh-TW" altLang="en-US" dirty="0"/>
          </a:p>
        </p:txBody>
      </p:sp>
    </p:spTree>
    <p:extLst>
      <p:ext uri="{BB962C8B-B14F-4D97-AF65-F5344CB8AC3E}">
        <p14:creationId xmlns:p14="http://schemas.microsoft.com/office/powerpoint/2010/main" val="359625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28829A-FC93-4A70-B889-55299EAB0BE2}"/>
              </a:ext>
            </a:extLst>
          </p:cNvPr>
          <p:cNvSpPr>
            <a:spLocks noGrp="1"/>
          </p:cNvSpPr>
          <p:nvPr>
            <p:ph type="title"/>
          </p:nvPr>
        </p:nvSpPr>
        <p:spPr/>
        <p:txBody>
          <a:bodyPr>
            <a:normAutofit/>
          </a:bodyPr>
          <a:lstStyle/>
          <a:p>
            <a:pPr algn="l"/>
            <a:r>
              <a:rPr lang="en-US" altLang="zh-TW" sz="3600" dirty="0"/>
              <a:t>Sensitivity Experiments</a:t>
            </a:r>
            <a:endParaRPr lang="zh-TW" altLang="en-US" sz="3600" dirty="0"/>
          </a:p>
        </p:txBody>
      </p:sp>
      <p:pic>
        <p:nvPicPr>
          <p:cNvPr id="4" name="內容版面配置區 3">
            <a:extLst>
              <a:ext uri="{FF2B5EF4-FFF2-40B4-BE49-F238E27FC236}">
                <a16:creationId xmlns:a16="http://schemas.microsoft.com/office/drawing/2014/main" id="{6DE1E1EF-305D-4B3D-B3EA-D671ABF0FC39}"/>
              </a:ext>
            </a:extLst>
          </p:cNvPr>
          <p:cNvPicPr>
            <a:picLocks noGrp="1" noChangeAspect="1"/>
          </p:cNvPicPr>
          <p:nvPr>
            <p:ph idx="1"/>
          </p:nvPr>
        </p:nvPicPr>
        <p:blipFill>
          <a:blip r:embed="rId2"/>
          <a:stretch>
            <a:fillRect/>
          </a:stretch>
        </p:blipFill>
        <p:spPr>
          <a:xfrm>
            <a:off x="635338" y="1916832"/>
            <a:ext cx="7873324" cy="3108561"/>
          </a:xfrm>
          <a:prstGeom prst="rect">
            <a:avLst/>
          </a:prstGeom>
        </p:spPr>
      </p:pic>
      <p:sp>
        <p:nvSpPr>
          <p:cNvPr id="5" name="文字方塊 4">
            <a:extLst>
              <a:ext uri="{FF2B5EF4-FFF2-40B4-BE49-F238E27FC236}">
                <a16:creationId xmlns:a16="http://schemas.microsoft.com/office/drawing/2014/main" id="{7924913A-9CD2-4395-9554-4A57C1460CBC}"/>
              </a:ext>
            </a:extLst>
          </p:cNvPr>
          <p:cNvSpPr txBox="1"/>
          <p:nvPr/>
        </p:nvSpPr>
        <p:spPr>
          <a:xfrm>
            <a:off x="635338" y="1524579"/>
            <a:ext cx="3011824" cy="369332"/>
          </a:xfrm>
          <a:prstGeom prst="rect">
            <a:avLst/>
          </a:prstGeom>
          <a:noFill/>
        </p:spPr>
        <p:txBody>
          <a:bodyPr wrap="square" rtlCol="0">
            <a:spAutoFit/>
          </a:bodyPr>
          <a:lstStyle/>
          <a:p>
            <a:r>
              <a:rPr lang="en-US" altLang="zh-TW" dirty="0"/>
              <a:t>Relative humidity (EPH-GTS)</a:t>
            </a:r>
            <a:endParaRPr lang="zh-TW" altLang="en-US" dirty="0"/>
          </a:p>
        </p:txBody>
      </p:sp>
    </p:spTree>
    <p:extLst>
      <p:ext uri="{BB962C8B-B14F-4D97-AF65-F5344CB8AC3E}">
        <p14:creationId xmlns:p14="http://schemas.microsoft.com/office/powerpoint/2010/main" val="342021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8F00A7-092F-4722-806E-06DD86AD7DC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0B995DC-F8EA-4370-9928-6B8D485746B0}"/>
              </a:ext>
            </a:extLst>
          </p:cNvPr>
          <p:cNvSpPr>
            <a:spLocks noGrp="1"/>
          </p:cNvSpPr>
          <p:nvPr>
            <p:ph idx="1"/>
          </p:nvPr>
        </p:nvSpPr>
        <p:spPr>
          <a:xfrm>
            <a:off x="457200" y="2852936"/>
            <a:ext cx="8229600" cy="3273227"/>
          </a:xfrm>
        </p:spPr>
        <p:txBody>
          <a:bodyPr>
            <a:normAutofit/>
          </a:bodyPr>
          <a:lstStyle/>
          <a:p>
            <a:pPr algn="just"/>
            <a:r>
              <a:rPr lang="en-US" altLang="zh-TW" sz="2400" dirty="0"/>
              <a:t>GTS-E and EPH-G are the experiments with exchanged moisture fields</a:t>
            </a:r>
          </a:p>
          <a:p>
            <a:pPr algn="just"/>
            <a:endParaRPr lang="zh-TW" altLang="en-US" sz="2400" dirty="0"/>
          </a:p>
        </p:txBody>
      </p:sp>
      <p:pic>
        <p:nvPicPr>
          <p:cNvPr id="4" name="圖片 3">
            <a:extLst>
              <a:ext uri="{FF2B5EF4-FFF2-40B4-BE49-F238E27FC236}">
                <a16:creationId xmlns:a16="http://schemas.microsoft.com/office/drawing/2014/main" id="{669D3E2E-7345-43A3-BBF1-DEDCA0DDB8B4}"/>
              </a:ext>
            </a:extLst>
          </p:cNvPr>
          <p:cNvPicPr>
            <a:picLocks noChangeAspect="1"/>
          </p:cNvPicPr>
          <p:nvPr/>
        </p:nvPicPr>
        <p:blipFill>
          <a:blip r:embed="rId2"/>
          <a:stretch>
            <a:fillRect/>
          </a:stretch>
        </p:blipFill>
        <p:spPr>
          <a:xfrm>
            <a:off x="1052021" y="1628800"/>
            <a:ext cx="7039957" cy="1066949"/>
          </a:xfrm>
          <a:prstGeom prst="rect">
            <a:avLst/>
          </a:prstGeom>
        </p:spPr>
      </p:pic>
    </p:spTree>
    <p:extLst>
      <p:ext uri="{BB962C8B-B14F-4D97-AF65-F5344CB8AC3E}">
        <p14:creationId xmlns:p14="http://schemas.microsoft.com/office/powerpoint/2010/main" val="56071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52B5EA-8E4C-45D0-A407-07521EF244B0}"/>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E93B8AE8-BE48-4CC9-B58F-58C9134F3390}"/>
              </a:ext>
            </a:extLst>
          </p:cNvPr>
          <p:cNvPicPr>
            <a:picLocks noGrp="1" noChangeAspect="1"/>
          </p:cNvPicPr>
          <p:nvPr>
            <p:ph idx="1"/>
          </p:nvPr>
        </p:nvPicPr>
        <p:blipFill>
          <a:blip r:embed="rId2"/>
          <a:stretch>
            <a:fillRect/>
          </a:stretch>
        </p:blipFill>
        <p:spPr>
          <a:xfrm>
            <a:off x="997555" y="2348880"/>
            <a:ext cx="7148890" cy="2586013"/>
          </a:xfrm>
          <a:prstGeom prst="rect">
            <a:avLst/>
          </a:prstGeom>
        </p:spPr>
      </p:pic>
      <p:sp>
        <p:nvSpPr>
          <p:cNvPr id="5" name="文字方塊 4">
            <a:extLst>
              <a:ext uri="{FF2B5EF4-FFF2-40B4-BE49-F238E27FC236}">
                <a16:creationId xmlns:a16="http://schemas.microsoft.com/office/drawing/2014/main" id="{3742325D-A33D-4162-BDD0-E8FF1283C0AF}"/>
              </a:ext>
            </a:extLst>
          </p:cNvPr>
          <p:cNvSpPr txBox="1"/>
          <p:nvPr/>
        </p:nvSpPr>
        <p:spPr>
          <a:xfrm>
            <a:off x="997554" y="1513927"/>
            <a:ext cx="2422318" cy="369332"/>
          </a:xfrm>
          <a:prstGeom prst="rect">
            <a:avLst/>
          </a:prstGeom>
          <a:noFill/>
        </p:spPr>
        <p:txBody>
          <a:bodyPr wrap="square" rtlCol="0">
            <a:spAutoFit/>
          </a:bodyPr>
          <a:lstStyle/>
          <a:p>
            <a:r>
              <a:rPr lang="en-US" altLang="zh-TW" dirty="0"/>
              <a:t>Diabatic PV (within 2</a:t>
            </a:r>
            <a:r>
              <a:rPr lang="en-US" altLang="zh-TW" baseline="30000" dirty="0"/>
              <a:t>o</a:t>
            </a:r>
            <a:r>
              <a:rPr lang="en-US" altLang="zh-TW" dirty="0"/>
              <a:t> )</a:t>
            </a:r>
            <a:endParaRPr lang="zh-TW" altLang="en-US" dirty="0"/>
          </a:p>
        </p:txBody>
      </p:sp>
      <p:sp>
        <p:nvSpPr>
          <p:cNvPr id="6" name="文字方塊 5">
            <a:extLst>
              <a:ext uri="{FF2B5EF4-FFF2-40B4-BE49-F238E27FC236}">
                <a16:creationId xmlns:a16="http://schemas.microsoft.com/office/drawing/2014/main" id="{09A166DA-4337-486F-9C21-EF5BB2DD5078}"/>
              </a:ext>
            </a:extLst>
          </p:cNvPr>
          <p:cNvSpPr txBox="1"/>
          <p:nvPr/>
        </p:nvSpPr>
        <p:spPr>
          <a:xfrm>
            <a:off x="1015394" y="1931403"/>
            <a:ext cx="1368152" cy="369332"/>
          </a:xfrm>
          <a:prstGeom prst="rect">
            <a:avLst/>
          </a:prstGeom>
          <a:noFill/>
        </p:spPr>
        <p:txBody>
          <a:bodyPr wrap="square" rtlCol="0">
            <a:spAutoFit/>
          </a:bodyPr>
          <a:lstStyle/>
          <a:p>
            <a:r>
              <a:rPr lang="en-US" altLang="zh-TW" dirty="0"/>
              <a:t>GTS-E - GTS</a:t>
            </a:r>
            <a:endParaRPr lang="zh-TW" altLang="en-US" dirty="0"/>
          </a:p>
        </p:txBody>
      </p:sp>
      <p:sp>
        <p:nvSpPr>
          <p:cNvPr id="7" name="文字方塊 6">
            <a:extLst>
              <a:ext uri="{FF2B5EF4-FFF2-40B4-BE49-F238E27FC236}">
                <a16:creationId xmlns:a16="http://schemas.microsoft.com/office/drawing/2014/main" id="{EB44A89E-4B52-41CF-8D9C-CAAA8CE09F5D}"/>
              </a:ext>
            </a:extLst>
          </p:cNvPr>
          <p:cNvSpPr txBox="1"/>
          <p:nvPr/>
        </p:nvSpPr>
        <p:spPr>
          <a:xfrm>
            <a:off x="4788024" y="1931403"/>
            <a:ext cx="1368152" cy="369332"/>
          </a:xfrm>
          <a:prstGeom prst="rect">
            <a:avLst/>
          </a:prstGeom>
          <a:noFill/>
        </p:spPr>
        <p:txBody>
          <a:bodyPr wrap="square" rtlCol="0">
            <a:spAutoFit/>
          </a:bodyPr>
          <a:lstStyle/>
          <a:p>
            <a:r>
              <a:rPr lang="en-US" altLang="zh-TW" dirty="0"/>
              <a:t>EPH - EPH-G</a:t>
            </a:r>
            <a:endParaRPr lang="zh-TW" altLang="en-US" dirty="0"/>
          </a:p>
        </p:txBody>
      </p:sp>
    </p:spTree>
    <p:extLst>
      <p:ext uri="{BB962C8B-B14F-4D97-AF65-F5344CB8AC3E}">
        <p14:creationId xmlns:p14="http://schemas.microsoft.com/office/powerpoint/2010/main" val="2458233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52B5EA-8E4C-45D0-A407-07521EF244B0}"/>
              </a:ext>
            </a:extLst>
          </p:cNvPr>
          <p:cNvSpPr>
            <a:spLocks noGrp="1"/>
          </p:cNvSpPr>
          <p:nvPr>
            <p:ph type="title"/>
          </p:nvPr>
        </p:nvSpPr>
        <p:spPr/>
        <p:txBody>
          <a:bodyPr/>
          <a:lstStyle/>
          <a:p>
            <a:endParaRPr lang="zh-TW" altLang="en-US"/>
          </a:p>
        </p:txBody>
      </p:sp>
      <p:sp>
        <p:nvSpPr>
          <p:cNvPr id="5" name="文字方塊 4">
            <a:extLst>
              <a:ext uri="{FF2B5EF4-FFF2-40B4-BE49-F238E27FC236}">
                <a16:creationId xmlns:a16="http://schemas.microsoft.com/office/drawing/2014/main" id="{3742325D-A33D-4162-BDD0-E8FF1283C0AF}"/>
              </a:ext>
            </a:extLst>
          </p:cNvPr>
          <p:cNvSpPr txBox="1"/>
          <p:nvPr/>
        </p:nvSpPr>
        <p:spPr>
          <a:xfrm>
            <a:off x="997554" y="1513927"/>
            <a:ext cx="2422318" cy="369332"/>
          </a:xfrm>
          <a:prstGeom prst="rect">
            <a:avLst/>
          </a:prstGeom>
          <a:noFill/>
        </p:spPr>
        <p:txBody>
          <a:bodyPr wrap="square" rtlCol="0">
            <a:spAutoFit/>
          </a:bodyPr>
          <a:lstStyle/>
          <a:p>
            <a:r>
              <a:rPr lang="en-US" altLang="zh-TW" dirty="0"/>
              <a:t>Diabatic PV (within 2</a:t>
            </a:r>
            <a:r>
              <a:rPr lang="en-US" altLang="zh-TW" baseline="30000" dirty="0"/>
              <a:t>o</a:t>
            </a:r>
            <a:r>
              <a:rPr lang="en-US" altLang="zh-TW" dirty="0"/>
              <a:t> )</a:t>
            </a:r>
            <a:endParaRPr lang="zh-TW" altLang="en-US" dirty="0"/>
          </a:p>
        </p:txBody>
      </p:sp>
      <p:sp>
        <p:nvSpPr>
          <p:cNvPr id="6" name="文字方塊 5">
            <a:extLst>
              <a:ext uri="{FF2B5EF4-FFF2-40B4-BE49-F238E27FC236}">
                <a16:creationId xmlns:a16="http://schemas.microsoft.com/office/drawing/2014/main" id="{09A166DA-4337-486F-9C21-EF5BB2DD5078}"/>
              </a:ext>
            </a:extLst>
          </p:cNvPr>
          <p:cNvSpPr txBox="1"/>
          <p:nvPr/>
        </p:nvSpPr>
        <p:spPr>
          <a:xfrm>
            <a:off x="1015394" y="1931403"/>
            <a:ext cx="1368152" cy="369332"/>
          </a:xfrm>
          <a:prstGeom prst="rect">
            <a:avLst/>
          </a:prstGeom>
          <a:noFill/>
        </p:spPr>
        <p:txBody>
          <a:bodyPr wrap="square" rtlCol="0">
            <a:spAutoFit/>
          </a:bodyPr>
          <a:lstStyle/>
          <a:p>
            <a:r>
              <a:rPr lang="en-US" altLang="zh-TW" dirty="0"/>
              <a:t>GTS-E - GTS</a:t>
            </a:r>
            <a:endParaRPr lang="zh-TW" altLang="en-US" dirty="0"/>
          </a:p>
        </p:txBody>
      </p:sp>
      <p:sp>
        <p:nvSpPr>
          <p:cNvPr id="7" name="文字方塊 6">
            <a:extLst>
              <a:ext uri="{FF2B5EF4-FFF2-40B4-BE49-F238E27FC236}">
                <a16:creationId xmlns:a16="http://schemas.microsoft.com/office/drawing/2014/main" id="{EB44A89E-4B52-41CF-8D9C-CAAA8CE09F5D}"/>
              </a:ext>
            </a:extLst>
          </p:cNvPr>
          <p:cNvSpPr txBox="1"/>
          <p:nvPr/>
        </p:nvSpPr>
        <p:spPr>
          <a:xfrm>
            <a:off x="4788024" y="1931403"/>
            <a:ext cx="1368152" cy="369332"/>
          </a:xfrm>
          <a:prstGeom prst="rect">
            <a:avLst/>
          </a:prstGeom>
          <a:noFill/>
        </p:spPr>
        <p:txBody>
          <a:bodyPr wrap="square" rtlCol="0">
            <a:spAutoFit/>
          </a:bodyPr>
          <a:lstStyle/>
          <a:p>
            <a:r>
              <a:rPr lang="en-US" altLang="zh-TW" dirty="0"/>
              <a:t>EPH - EPH-G</a:t>
            </a:r>
            <a:endParaRPr lang="zh-TW" altLang="en-US" dirty="0"/>
          </a:p>
        </p:txBody>
      </p:sp>
      <p:pic>
        <p:nvPicPr>
          <p:cNvPr id="9" name="內容版面配置區 8">
            <a:extLst>
              <a:ext uri="{FF2B5EF4-FFF2-40B4-BE49-F238E27FC236}">
                <a16:creationId xmlns:a16="http://schemas.microsoft.com/office/drawing/2014/main" id="{21554728-4ACD-43AA-9906-C70E5328D628}"/>
              </a:ext>
            </a:extLst>
          </p:cNvPr>
          <p:cNvPicPr>
            <a:picLocks noGrp="1" noChangeAspect="1"/>
          </p:cNvPicPr>
          <p:nvPr>
            <p:ph idx="1"/>
          </p:nvPr>
        </p:nvPicPr>
        <p:blipFill>
          <a:blip r:embed="rId2"/>
          <a:stretch>
            <a:fillRect/>
          </a:stretch>
        </p:blipFill>
        <p:spPr>
          <a:xfrm>
            <a:off x="1132996" y="2356368"/>
            <a:ext cx="6878008" cy="2584800"/>
          </a:xfrm>
          <a:prstGeom prst="rect">
            <a:avLst/>
          </a:prstGeom>
        </p:spPr>
      </p:pic>
    </p:spTree>
    <p:extLst>
      <p:ext uri="{BB962C8B-B14F-4D97-AF65-F5344CB8AC3E}">
        <p14:creationId xmlns:p14="http://schemas.microsoft.com/office/powerpoint/2010/main" val="243264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6F918-8D55-4DCE-BD3C-632698B6666F}"/>
              </a:ext>
            </a:extLst>
          </p:cNvPr>
          <p:cNvSpPr>
            <a:spLocks noGrp="1"/>
          </p:cNvSpPr>
          <p:nvPr>
            <p:ph type="title"/>
          </p:nvPr>
        </p:nvSpPr>
        <p:spPr/>
        <p:txBody>
          <a:bodyPr>
            <a:normAutofit/>
          </a:bodyPr>
          <a:lstStyle/>
          <a:p>
            <a:r>
              <a:rPr lang="en-US" altLang="zh-TW" sz="4000" dirty="0"/>
              <a:t>Introduction</a:t>
            </a:r>
            <a:endParaRPr lang="zh-TW" altLang="en-US" sz="4000"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90CE28F3-B7F9-4859-9EC6-57AFB7CD4C0B}"/>
                  </a:ext>
                </a:extLst>
              </p:cNvPr>
              <p:cNvSpPr>
                <a:spLocks noGrp="1"/>
              </p:cNvSpPr>
              <p:nvPr>
                <p:ph idx="1"/>
              </p:nvPr>
            </p:nvSpPr>
            <p:spPr/>
            <p:txBody>
              <a:bodyPr>
                <a:normAutofit/>
              </a:bodyPr>
              <a:lstStyle/>
              <a:p>
                <a:pPr algn="just"/>
                <a:r>
                  <a:rPr lang="en-US" altLang="zh-TW" sz="2400" dirty="0"/>
                  <a:t>Tropical cloud clusters (hereafter TCCs) usually developed into tropical cyclones (hereafter TC) in a suitable environment (Gray 1968,1998) </a:t>
                </a:r>
              </a:p>
              <a:p>
                <a:pPr algn="just"/>
                <a:r>
                  <a:rPr lang="en-US" altLang="zh-TW" sz="2400" dirty="0"/>
                  <a:t>The relative importance of each parameter in different environments is not well understood</a:t>
                </a:r>
              </a:p>
              <a:p>
                <a:pPr algn="just"/>
                <a:r>
                  <a:rPr lang="en-US" altLang="zh-TW" sz="2400" dirty="0"/>
                  <a:t>Emanuel and Nolan (2004) defined a TC genesis potential index (GPI), which consists: low-level vorticity midlevel relative humidity, vertical wind shear and maximum potential intensity (Bister and Emanuel 2002)</a:t>
                </a:r>
              </a:p>
              <a:p>
                <a:pPr algn="just"/>
                <a:r>
                  <a:rPr lang="en-US" altLang="zh-TW" sz="2400" dirty="0"/>
                  <a:t>maximum potential intensity: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𝑃</m:t>
                        </m:r>
                      </m:sub>
                    </m:sSub>
                    <m:r>
                      <a:rPr lang="en-US" altLang="zh-TW" sz="2400" i="1">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𝑇</m:t>
                        </m:r>
                      </m:e>
                      <m:sub>
                        <m:r>
                          <a:rPr lang="en-US" altLang="zh-TW" sz="2400" b="0" i="1" smtClean="0">
                            <a:latin typeface="Cambria Math" panose="02040503050406030204" pitchFamily="18" charset="0"/>
                          </a:rPr>
                          <m:t>𝑠</m:t>
                        </m:r>
                      </m:sub>
                    </m:sSub>
                    <m:r>
                      <a:rPr lang="en-US" altLang="zh-TW" sz="2400" b="0" i="1" smtClean="0">
                        <a:latin typeface="Cambria Math" panose="02040503050406030204" pitchFamily="18" charset="0"/>
                      </a:rPr>
                      <m:t>𝑙𝑛</m:t>
                    </m:r>
                    <m:f>
                      <m:fPr>
                        <m:ctrlPr>
                          <a:rPr lang="en-US" altLang="zh-TW" sz="2400" b="0" i="1" smtClean="0">
                            <a:latin typeface="Cambria Math" panose="02040503050406030204" pitchFamily="18" charset="0"/>
                          </a:rPr>
                        </m:ctrlPr>
                      </m:fPr>
                      <m:num>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𝑃</m:t>
                            </m:r>
                          </m:e>
                          <m:sub>
                            <m:r>
                              <a:rPr lang="en-US" altLang="zh-TW" sz="2400" b="0" i="1" smtClean="0">
                                <a:latin typeface="Cambria Math" panose="02040503050406030204" pitchFamily="18" charset="0"/>
                              </a:rPr>
                              <m:t>0</m:t>
                            </m:r>
                          </m:sub>
                        </m:sSub>
                      </m:num>
                      <m:den>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b="0" i="1" smtClean="0">
                                <a:latin typeface="Cambria Math" panose="02040503050406030204" pitchFamily="18" charset="0"/>
                              </a:rPr>
                              <m:t>𝑚</m:t>
                            </m:r>
                          </m:sub>
                        </m:sSub>
                      </m:den>
                    </m:f>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𝑚</m:t>
                        </m:r>
                      </m:sub>
                      <m:sup>
                        <m:r>
                          <a:rPr lang="en-US" altLang="zh-TW" sz="2400" b="0" i="1" smtClean="0">
                            <a:latin typeface="Cambria Math" panose="02040503050406030204" pitchFamily="18" charset="0"/>
                          </a:rPr>
                          <m:t>2</m:t>
                        </m:r>
                      </m:sup>
                    </m:sSub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𝐶𝐴𝑃𝐸</m:t>
                    </m:r>
                  </m:oMath>
                </a14:m>
                <a:endParaRPr lang="zh-TW" altLang="en-US" sz="2800" dirty="0"/>
              </a:p>
            </p:txBody>
          </p:sp>
        </mc:Choice>
        <mc:Fallback>
          <p:sp>
            <p:nvSpPr>
              <p:cNvPr id="3" name="內容版面配置區 2">
                <a:extLst>
                  <a:ext uri="{FF2B5EF4-FFF2-40B4-BE49-F238E27FC236}">
                    <a16:creationId xmlns:a16="http://schemas.microsoft.com/office/drawing/2014/main" id="{90CE28F3-B7F9-4859-9EC6-57AFB7CD4C0B}"/>
                  </a:ext>
                </a:extLst>
              </p:cNvPr>
              <p:cNvSpPr>
                <a:spLocks noGrp="1" noRot="1" noChangeAspect="1" noMove="1" noResize="1" noEditPoints="1" noAdjustHandles="1" noChangeArrowheads="1" noChangeShapeType="1" noTextEdit="1"/>
              </p:cNvSpPr>
              <p:nvPr>
                <p:ph idx="1"/>
              </p:nvPr>
            </p:nvSpPr>
            <p:spPr>
              <a:blipFill>
                <a:blip r:embed="rId2"/>
                <a:stretch>
                  <a:fillRect l="-963" t="-1078" r="-111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3713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632467-EB5B-4122-A3FF-290F4564EC4E}"/>
              </a:ext>
            </a:extLst>
          </p:cNvPr>
          <p:cNvSpPr>
            <a:spLocks noGrp="1"/>
          </p:cNvSpPr>
          <p:nvPr>
            <p:ph type="title"/>
          </p:nvPr>
        </p:nvSpPr>
        <p:spPr/>
        <p:txBody>
          <a:bodyPr>
            <a:normAutofit/>
          </a:bodyPr>
          <a:lstStyle/>
          <a:p>
            <a:r>
              <a:rPr lang="en-US" altLang="zh-TW" sz="3600" dirty="0"/>
              <a:t>Discussion</a:t>
            </a:r>
            <a:endParaRPr lang="zh-TW" altLang="en-US" sz="3600" dirty="0"/>
          </a:p>
        </p:txBody>
      </p:sp>
      <p:sp>
        <p:nvSpPr>
          <p:cNvPr id="3" name="內容版面配置區 2">
            <a:extLst>
              <a:ext uri="{FF2B5EF4-FFF2-40B4-BE49-F238E27FC236}">
                <a16:creationId xmlns:a16="http://schemas.microsoft.com/office/drawing/2014/main" id="{D1160A9D-3C5A-44E8-A919-8BF5228CFE76}"/>
              </a:ext>
            </a:extLst>
          </p:cNvPr>
          <p:cNvSpPr>
            <a:spLocks noGrp="1"/>
          </p:cNvSpPr>
          <p:nvPr>
            <p:ph idx="1"/>
          </p:nvPr>
        </p:nvSpPr>
        <p:spPr/>
        <p:txBody>
          <a:bodyPr>
            <a:normAutofit/>
          </a:bodyPr>
          <a:lstStyle/>
          <a:p>
            <a:pPr algn="just"/>
            <a:r>
              <a:rPr lang="en-US" altLang="zh-TW" sz="2400" dirty="0"/>
              <a:t>The dry bias may be induced by the relatively low resolution of simulations</a:t>
            </a:r>
          </a:p>
          <a:p>
            <a:pPr algn="just"/>
            <a:r>
              <a:rPr lang="en-US" altLang="zh-TW" sz="2400" dirty="0"/>
              <a:t>The past studies with similar grid size (12~35km) suggested similar detection rates (20~40%)</a:t>
            </a:r>
          </a:p>
          <a:p>
            <a:pPr algn="just"/>
            <a:r>
              <a:rPr lang="en-US" altLang="zh-TW" sz="2400" dirty="0"/>
              <a:t>MTCs is less sensitive to moisture since MTCs formed in a moist environment </a:t>
            </a:r>
          </a:p>
          <a:p>
            <a:pPr algn="just"/>
            <a:r>
              <a:rPr lang="en-US" altLang="zh-TW" sz="2400" dirty="0"/>
              <a:t>Only developing TCCs were analyzed in this study</a:t>
            </a:r>
          </a:p>
          <a:p>
            <a:pPr algn="just"/>
            <a:r>
              <a:rPr lang="en-US" altLang="zh-TW" sz="2400" dirty="0"/>
              <a:t>Slightly different from the previous studies, this study investigated the process that TCCs developed into TCs</a:t>
            </a:r>
            <a:endParaRPr lang="zh-TW" altLang="en-US" sz="2400" dirty="0"/>
          </a:p>
        </p:txBody>
      </p:sp>
    </p:spTree>
    <p:extLst>
      <p:ext uri="{BB962C8B-B14F-4D97-AF65-F5344CB8AC3E}">
        <p14:creationId xmlns:p14="http://schemas.microsoft.com/office/powerpoint/2010/main" val="386160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D75357-71A2-42F8-9376-83604E808D34}"/>
              </a:ext>
            </a:extLst>
          </p:cNvPr>
          <p:cNvSpPr>
            <a:spLocks noGrp="1"/>
          </p:cNvSpPr>
          <p:nvPr>
            <p:ph type="title"/>
          </p:nvPr>
        </p:nvSpPr>
        <p:spPr/>
        <p:txBody>
          <a:bodyPr>
            <a:normAutofit/>
          </a:bodyPr>
          <a:lstStyle/>
          <a:p>
            <a:r>
              <a:rPr lang="en-US" altLang="zh-TW" sz="4000" dirty="0"/>
              <a:t>Conclusions</a:t>
            </a:r>
            <a:endParaRPr lang="zh-TW" altLang="en-US" sz="4000" dirty="0"/>
          </a:p>
        </p:txBody>
      </p:sp>
      <p:sp>
        <p:nvSpPr>
          <p:cNvPr id="3" name="內容版面配置區 2">
            <a:extLst>
              <a:ext uri="{FF2B5EF4-FFF2-40B4-BE49-F238E27FC236}">
                <a16:creationId xmlns:a16="http://schemas.microsoft.com/office/drawing/2014/main" id="{58CE9919-55C3-41D7-B48D-EFDCE3BE0B13}"/>
              </a:ext>
            </a:extLst>
          </p:cNvPr>
          <p:cNvSpPr>
            <a:spLocks noGrp="1"/>
          </p:cNvSpPr>
          <p:nvPr>
            <p:ph idx="1"/>
          </p:nvPr>
        </p:nvSpPr>
        <p:spPr/>
        <p:txBody>
          <a:bodyPr>
            <a:normAutofit/>
          </a:bodyPr>
          <a:lstStyle/>
          <a:p>
            <a:pPr algn="just"/>
            <a:r>
              <a:rPr lang="en-US" altLang="zh-TW" sz="2400" dirty="0"/>
              <a:t>GPS RO mainly improved the performance of vapor in model</a:t>
            </a:r>
          </a:p>
          <a:p>
            <a:pPr algn="just"/>
            <a:r>
              <a:rPr lang="en-US" altLang="zh-TW" sz="2400" dirty="0"/>
              <a:t>Monsoon systems provided a large area of higher moisture while the easterly systems supplied higher vorticity around TC centers</a:t>
            </a:r>
          </a:p>
          <a:p>
            <a:pPr algn="just"/>
            <a:r>
              <a:rPr lang="en-US" altLang="zh-TW" sz="2400" dirty="0"/>
              <a:t>MTCs have higher detection rates than ETCs</a:t>
            </a:r>
          </a:p>
          <a:p>
            <a:pPr algn="just"/>
            <a:r>
              <a:rPr lang="en-US" altLang="zh-TW" sz="2400" dirty="0"/>
              <a:t>ETCs are more sensitive to mid-level moisture</a:t>
            </a:r>
          </a:p>
          <a:p>
            <a:pPr algn="just"/>
            <a:r>
              <a:rPr lang="en-US" altLang="zh-TW" sz="2400" dirty="0"/>
              <a:t>The sensitivity experiments suggested the role of vapor on the type-3 TC formations</a:t>
            </a:r>
            <a:endParaRPr lang="zh-TW" altLang="en-US" sz="2400" dirty="0"/>
          </a:p>
        </p:txBody>
      </p:sp>
    </p:spTree>
    <p:extLst>
      <p:ext uri="{BB962C8B-B14F-4D97-AF65-F5344CB8AC3E}">
        <p14:creationId xmlns:p14="http://schemas.microsoft.com/office/powerpoint/2010/main" val="37084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7EDAA90-6723-4414-ACFE-C08A14245CCC}"/>
              </a:ext>
            </a:extLst>
          </p:cNvPr>
          <p:cNvSpPr>
            <a:spLocks noGrp="1"/>
          </p:cNvSpPr>
          <p:nvPr>
            <p:ph idx="1"/>
          </p:nvPr>
        </p:nvSpPr>
        <p:spPr>
          <a:xfrm>
            <a:off x="457200" y="836712"/>
            <a:ext cx="8229600" cy="5289451"/>
          </a:xfrm>
        </p:spPr>
        <p:txBody>
          <a:bodyPr>
            <a:normAutofit/>
          </a:bodyPr>
          <a:lstStyle/>
          <a:p>
            <a:pPr algn="just"/>
            <a:r>
              <a:rPr lang="en-US" altLang="zh-TW" sz="2400" dirty="0"/>
              <a:t>Fu et al. (2012) and Kerns and Chen (2013) suggested that the TC formation is more sensitive to the environmental dynamics in the western North Pacific (WNP) but the thermodynamic conditions are more important in North Atlantic</a:t>
            </a:r>
          </a:p>
          <a:p>
            <a:pPr algn="just"/>
            <a:r>
              <a:rPr lang="en-US" altLang="zh-TW" sz="2400" dirty="0"/>
              <a:t>Higher environmental moisture favors TCs with a larger size, larger rainfall radius, and higher intensification rate (Hill and </a:t>
            </a:r>
            <a:r>
              <a:rPr lang="en-US" altLang="zh-TW" sz="2400" dirty="0" err="1"/>
              <a:t>Lackmann</a:t>
            </a:r>
            <a:r>
              <a:rPr lang="en-US" altLang="zh-TW" sz="2400" dirty="0"/>
              <a:t> 2009; Wu et al. 2012; Lin et al. 2015)</a:t>
            </a:r>
          </a:p>
          <a:p>
            <a:pPr algn="just"/>
            <a:r>
              <a:rPr lang="en-US" altLang="zh-TW" sz="2400" dirty="0"/>
              <a:t>Assimilation of GPS RO can improve the mid-level moisture in</a:t>
            </a:r>
            <a:r>
              <a:rPr lang="zh-TW" altLang="en-US" sz="2400" dirty="0"/>
              <a:t> </a:t>
            </a:r>
            <a:r>
              <a:rPr lang="en-US" altLang="zh-TW" sz="2400" dirty="0"/>
              <a:t>the</a:t>
            </a:r>
            <a:r>
              <a:rPr lang="zh-TW" altLang="en-US" sz="2400" dirty="0"/>
              <a:t> </a:t>
            </a:r>
            <a:r>
              <a:rPr lang="en-US" altLang="zh-TW" sz="2400" dirty="0"/>
              <a:t>initial</a:t>
            </a:r>
            <a:r>
              <a:rPr lang="zh-TW" altLang="en-US" sz="2400" dirty="0"/>
              <a:t> </a:t>
            </a:r>
            <a:r>
              <a:rPr lang="en-US" altLang="zh-TW" sz="2400" dirty="0"/>
              <a:t>conditions (Chen et al. 2020)</a:t>
            </a:r>
          </a:p>
          <a:p>
            <a:pPr algn="just"/>
            <a:r>
              <a:rPr lang="en-US" altLang="zh-TW" sz="2400" dirty="0"/>
              <a:t>The importance of mid-level vapor may vary in different environment</a:t>
            </a:r>
          </a:p>
        </p:txBody>
      </p:sp>
    </p:spTree>
    <p:extLst>
      <p:ext uri="{BB962C8B-B14F-4D97-AF65-F5344CB8AC3E}">
        <p14:creationId xmlns:p14="http://schemas.microsoft.com/office/powerpoint/2010/main" val="400182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76FBAD-D70E-403D-9069-736512BF87F4}"/>
              </a:ext>
            </a:extLst>
          </p:cNvPr>
          <p:cNvSpPr>
            <a:spLocks noGrp="1"/>
          </p:cNvSpPr>
          <p:nvPr>
            <p:ph type="title"/>
          </p:nvPr>
        </p:nvSpPr>
        <p:spPr/>
        <p:txBody>
          <a:bodyPr>
            <a:normAutofit/>
          </a:bodyPr>
          <a:lstStyle/>
          <a:p>
            <a:r>
              <a:rPr lang="en-US" altLang="zh-TW" sz="4000" dirty="0"/>
              <a:t>Data and Methodology</a:t>
            </a:r>
            <a:endParaRPr lang="zh-TW" altLang="en-US" sz="4000" dirty="0"/>
          </a:p>
        </p:txBody>
      </p:sp>
      <p:sp>
        <p:nvSpPr>
          <p:cNvPr id="3" name="內容版面配置區 2">
            <a:extLst>
              <a:ext uri="{FF2B5EF4-FFF2-40B4-BE49-F238E27FC236}">
                <a16:creationId xmlns:a16="http://schemas.microsoft.com/office/drawing/2014/main" id="{F82294E6-5548-4851-82AE-4286AF1B2DB7}"/>
              </a:ext>
            </a:extLst>
          </p:cNvPr>
          <p:cNvSpPr>
            <a:spLocks noGrp="1"/>
          </p:cNvSpPr>
          <p:nvPr>
            <p:ph idx="1"/>
          </p:nvPr>
        </p:nvSpPr>
        <p:spPr/>
        <p:txBody>
          <a:bodyPr>
            <a:normAutofit/>
          </a:bodyPr>
          <a:lstStyle/>
          <a:p>
            <a:pPr algn="just"/>
            <a:r>
              <a:rPr lang="en-US" altLang="zh-TW" sz="2400" dirty="0"/>
              <a:t>The TC formation during July-October, 2006-10 were analyzed</a:t>
            </a:r>
          </a:p>
          <a:p>
            <a:pPr algn="just"/>
            <a:r>
              <a:rPr lang="en-US" altLang="zh-TW" sz="2400" dirty="0"/>
              <a:t>TC best tracks are obtained from JTWC</a:t>
            </a:r>
          </a:p>
          <a:p>
            <a:pPr algn="just"/>
            <a:r>
              <a:rPr lang="en-US" altLang="zh-TW" sz="2400" dirty="0"/>
              <a:t>TCs were defined when sustained surface wind speed equaled 25 knots and TCCs were the pre-TC disturbances</a:t>
            </a:r>
          </a:p>
          <a:p>
            <a:pPr algn="just"/>
            <a:r>
              <a:rPr lang="en-US" altLang="zh-TW" sz="2400" dirty="0"/>
              <a:t>Gridded atmospheric data are derived from CFSR of NCEP (0.5</a:t>
            </a:r>
            <a:r>
              <a:rPr lang="en-US" altLang="zh-TW" sz="2400" baseline="30000" dirty="0"/>
              <a:t>o</a:t>
            </a:r>
            <a:r>
              <a:rPr lang="en-US" altLang="zh-TW" sz="2400" dirty="0"/>
              <a:t> x 0.5</a:t>
            </a:r>
            <a:r>
              <a:rPr lang="en-US" altLang="zh-TW" sz="2400" baseline="30000" dirty="0"/>
              <a:t>o</a:t>
            </a:r>
            <a:r>
              <a:rPr lang="en-US" altLang="zh-TW" sz="2400" dirty="0"/>
              <a:t>, 37-level, 6-hourly data)</a:t>
            </a:r>
          </a:p>
          <a:p>
            <a:pPr algn="just"/>
            <a:r>
              <a:rPr lang="en-US" altLang="zh-TW" sz="2400" dirty="0"/>
              <a:t>To be the same as the operation, FNL data (1</a:t>
            </a:r>
            <a:r>
              <a:rPr lang="en-US" altLang="zh-TW" sz="2400" baseline="30000" dirty="0"/>
              <a:t>o</a:t>
            </a:r>
            <a:r>
              <a:rPr lang="en-US" altLang="zh-TW" sz="2400" dirty="0"/>
              <a:t> x 1</a:t>
            </a:r>
            <a:r>
              <a:rPr lang="en-US" altLang="zh-TW" sz="2400" baseline="30000" dirty="0"/>
              <a:t>o</a:t>
            </a:r>
            <a:r>
              <a:rPr lang="en-US" altLang="zh-TW" sz="2400" dirty="0"/>
              <a:t>, 26-level, 6-hourly data) were utilized as the model input</a:t>
            </a:r>
          </a:p>
          <a:p>
            <a:pPr algn="just"/>
            <a:r>
              <a:rPr lang="en-US" altLang="zh-TW" sz="2400" dirty="0"/>
              <a:t>The data used in assimilation were from NCEP, including conventional observation, GPS RO</a:t>
            </a:r>
            <a:endParaRPr lang="zh-TW" altLang="en-US" sz="2400" dirty="0"/>
          </a:p>
        </p:txBody>
      </p:sp>
    </p:spTree>
    <p:extLst>
      <p:ext uri="{BB962C8B-B14F-4D97-AF65-F5344CB8AC3E}">
        <p14:creationId xmlns:p14="http://schemas.microsoft.com/office/powerpoint/2010/main" val="190222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CA00771-5F4F-464D-A381-613443A65CC0}"/>
              </a:ext>
            </a:extLst>
          </p:cNvPr>
          <p:cNvSpPr>
            <a:spLocks noGrp="1"/>
          </p:cNvSpPr>
          <p:nvPr>
            <p:ph idx="1"/>
          </p:nvPr>
        </p:nvSpPr>
        <p:spPr>
          <a:xfrm>
            <a:off x="457200" y="836712"/>
            <a:ext cx="8229600" cy="5289451"/>
          </a:xfrm>
        </p:spPr>
        <p:txBody>
          <a:bodyPr/>
          <a:lstStyle/>
          <a:p>
            <a:pPr algn="just"/>
            <a:r>
              <a:rPr lang="en-US" altLang="zh-TW" sz="2400" dirty="0"/>
              <a:t>82 TCs were categorized as easterly-type TCs (ETCs) and 131 TCs were classified as monsoon-type TCs (MTCs) by the k-mean cluster analysis</a:t>
            </a:r>
          </a:p>
          <a:p>
            <a:pPr algn="just"/>
            <a:r>
              <a:rPr lang="en-US" altLang="zh-TW" sz="2400" dirty="0"/>
              <a:t>13 ETCs and 22 MTCs which formed during peak period of GPS RO are analyzed and simulated in this study </a:t>
            </a:r>
          </a:p>
          <a:p>
            <a:pPr algn="just"/>
            <a:endParaRPr lang="zh-TW" altLang="en-US" sz="2400" dirty="0"/>
          </a:p>
        </p:txBody>
      </p:sp>
      <p:pic>
        <p:nvPicPr>
          <p:cNvPr id="4" name="圖片 3">
            <a:extLst>
              <a:ext uri="{FF2B5EF4-FFF2-40B4-BE49-F238E27FC236}">
                <a16:creationId xmlns:a16="http://schemas.microsoft.com/office/drawing/2014/main" id="{DC6A7D93-2FBC-400D-8AC0-BAC33BC27427}"/>
              </a:ext>
            </a:extLst>
          </p:cNvPr>
          <p:cNvPicPr>
            <a:picLocks noChangeAspect="1"/>
          </p:cNvPicPr>
          <p:nvPr/>
        </p:nvPicPr>
        <p:blipFill>
          <a:blip r:embed="rId2"/>
          <a:stretch>
            <a:fillRect/>
          </a:stretch>
        </p:blipFill>
        <p:spPr>
          <a:xfrm>
            <a:off x="900100" y="2780928"/>
            <a:ext cx="7343800" cy="3749797"/>
          </a:xfrm>
          <a:prstGeom prst="rect">
            <a:avLst/>
          </a:prstGeom>
        </p:spPr>
      </p:pic>
      <p:sp>
        <p:nvSpPr>
          <p:cNvPr id="5" name="文字方塊 4">
            <a:extLst>
              <a:ext uri="{FF2B5EF4-FFF2-40B4-BE49-F238E27FC236}">
                <a16:creationId xmlns:a16="http://schemas.microsoft.com/office/drawing/2014/main" id="{05B8AB9E-1FC3-4410-B280-7C1E413FC057}"/>
              </a:ext>
            </a:extLst>
          </p:cNvPr>
          <p:cNvSpPr txBox="1"/>
          <p:nvPr/>
        </p:nvSpPr>
        <p:spPr>
          <a:xfrm>
            <a:off x="219980" y="3481437"/>
            <a:ext cx="611560" cy="369332"/>
          </a:xfrm>
          <a:prstGeom prst="rect">
            <a:avLst/>
          </a:prstGeom>
          <a:noFill/>
        </p:spPr>
        <p:txBody>
          <a:bodyPr wrap="square" rtlCol="0">
            <a:spAutoFit/>
          </a:bodyPr>
          <a:lstStyle/>
          <a:p>
            <a:r>
              <a:rPr lang="en-US" altLang="zh-TW" dirty="0"/>
              <a:t>TCC</a:t>
            </a:r>
            <a:endParaRPr lang="zh-TW" altLang="en-US" dirty="0"/>
          </a:p>
        </p:txBody>
      </p:sp>
      <p:sp>
        <p:nvSpPr>
          <p:cNvPr id="6" name="文字方塊 5">
            <a:extLst>
              <a:ext uri="{FF2B5EF4-FFF2-40B4-BE49-F238E27FC236}">
                <a16:creationId xmlns:a16="http://schemas.microsoft.com/office/drawing/2014/main" id="{6D9A0DF7-504E-4437-859E-E44BAB14A7D8}"/>
              </a:ext>
            </a:extLst>
          </p:cNvPr>
          <p:cNvSpPr txBox="1"/>
          <p:nvPr/>
        </p:nvSpPr>
        <p:spPr>
          <a:xfrm>
            <a:off x="288540" y="5589240"/>
            <a:ext cx="611560" cy="369332"/>
          </a:xfrm>
          <a:prstGeom prst="rect">
            <a:avLst/>
          </a:prstGeom>
          <a:noFill/>
        </p:spPr>
        <p:txBody>
          <a:bodyPr wrap="square" rtlCol="0">
            <a:spAutoFit/>
          </a:bodyPr>
          <a:lstStyle/>
          <a:p>
            <a:r>
              <a:rPr lang="en-US" altLang="zh-TW" dirty="0"/>
              <a:t>TC</a:t>
            </a:r>
            <a:endParaRPr lang="zh-TW" altLang="en-US" dirty="0"/>
          </a:p>
        </p:txBody>
      </p:sp>
      <p:sp>
        <p:nvSpPr>
          <p:cNvPr id="7" name="文字方塊 6">
            <a:extLst>
              <a:ext uri="{FF2B5EF4-FFF2-40B4-BE49-F238E27FC236}">
                <a16:creationId xmlns:a16="http://schemas.microsoft.com/office/drawing/2014/main" id="{85138386-243C-4686-8113-CEB926F7F57D}"/>
              </a:ext>
            </a:extLst>
          </p:cNvPr>
          <p:cNvSpPr txBox="1"/>
          <p:nvPr/>
        </p:nvSpPr>
        <p:spPr>
          <a:xfrm>
            <a:off x="2555776" y="6488668"/>
            <a:ext cx="576064" cy="369332"/>
          </a:xfrm>
          <a:prstGeom prst="rect">
            <a:avLst/>
          </a:prstGeom>
          <a:noFill/>
        </p:spPr>
        <p:txBody>
          <a:bodyPr wrap="square" rtlCol="0">
            <a:spAutoFit/>
          </a:bodyPr>
          <a:lstStyle/>
          <a:p>
            <a:r>
              <a:rPr lang="en-US" altLang="zh-TW" dirty="0"/>
              <a:t>ETC</a:t>
            </a:r>
            <a:endParaRPr lang="zh-TW" altLang="en-US" dirty="0"/>
          </a:p>
        </p:txBody>
      </p:sp>
      <p:sp>
        <p:nvSpPr>
          <p:cNvPr id="8" name="文字方塊 7">
            <a:extLst>
              <a:ext uri="{FF2B5EF4-FFF2-40B4-BE49-F238E27FC236}">
                <a16:creationId xmlns:a16="http://schemas.microsoft.com/office/drawing/2014/main" id="{A77992F1-F1CB-4468-A6B6-50D63B66E6EA}"/>
              </a:ext>
            </a:extLst>
          </p:cNvPr>
          <p:cNvSpPr txBox="1"/>
          <p:nvPr/>
        </p:nvSpPr>
        <p:spPr>
          <a:xfrm>
            <a:off x="6084168" y="6493807"/>
            <a:ext cx="675184" cy="369332"/>
          </a:xfrm>
          <a:prstGeom prst="rect">
            <a:avLst/>
          </a:prstGeom>
          <a:noFill/>
        </p:spPr>
        <p:txBody>
          <a:bodyPr wrap="square" rtlCol="0">
            <a:spAutoFit/>
          </a:bodyPr>
          <a:lstStyle/>
          <a:p>
            <a:r>
              <a:rPr lang="en-US" altLang="zh-TW" dirty="0"/>
              <a:t>MTC</a:t>
            </a:r>
            <a:endParaRPr lang="zh-TW" altLang="en-US" dirty="0"/>
          </a:p>
        </p:txBody>
      </p:sp>
    </p:spTree>
    <p:extLst>
      <p:ext uri="{BB962C8B-B14F-4D97-AF65-F5344CB8AC3E}">
        <p14:creationId xmlns:p14="http://schemas.microsoft.com/office/powerpoint/2010/main" val="240438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08895E-8A07-4BF6-8D6D-8012CADFA1B2}"/>
              </a:ext>
            </a:extLst>
          </p:cNvPr>
          <p:cNvSpPr>
            <a:spLocks noGrp="1"/>
          </p:cNvSpPr>
          <p:nvPr>
            <p:ph type="title"/>
          </p:nvPr>
        </p:nvSpPr>
        <p:spPr/>
        <p:txBody>
          <a:bodyPr>
            <a:normAutofit/>
          </a:bodyPr>
          <a:lstStyle/>
          <a:p>
            <a:pPr algn="l"/>
            <a:r>
              <a:rPr lang="en-US" altLang="zh-TW" sz="3600" dirty="0"/>
              <a:t>Model setting</a:t>
            </a:r>
            <a:endParaRPr lang="zh-TW" altLang="en-US" sz="3600" dirty="0"/>
          </a:p>
        </p:txBody>
      </p:sp>
      <p:graphicFrame>
        <p:nvGraphicFramePr>
          <p:cNvPr id="5" name="內容版面配置區 4">
            <a:extLst>
              <a:ext uri="{FF2B5EF4-FFF2-40B4-BE49-F238E27FC236}">
                <a16:creationId xmlns:a16="http://schemas.microsoft.com/office/drawing/2014/main" id="{8F081AD2-1873-43DE-8CB4-A9C5FB666CDB}"/>
              </a:ext>
            </a:extLst>
          </p:cNvPr>
          <p:cNvGraphicFramePr>
            <a:graphicFrameLocks noGrp="1"/>
          </p:cNvGraphicFramePr>
          <p:nvPr>
            <p:ph sz="half" idx="1"/>
            <p:extLst>
              <p:ext uri="{D42A27DB-BD31-4B8C-83A1-F6EECF244321}">
                <p14:modId xmlns:p14="http://schemas.microsoft.com/office/powerpoint/2010/main" val="2216827388"/>
              </p:ext>
            </p:extLst>
          </p:nvPr>
        </p:nvGraphicFramePr>
        <p:xfrm>
          <a:off x="457200" y="1600200"/>
          <a:ext cx="4038600" cy="32359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1668559167"/>
                    </a:ext>
                  </a:extLst>
                </a:gridCol>
                <a:gridCol w="2019300">
                  <a:extLst>
                    <a:ext uri="{9D8B030D-6E8A-4147-A177-3AD203B41FA5}">
                      <a16:colId xmlns:a16="http://schemas.microsoft.com/office/drawing/2014/main" val="1364409625"/>
                    </a:ext>
                  </a:extLst>
                </a:gridCol>
              </a:tblGrid>
              <a:tr h="370840">
                <a:tc>
                  <a:txBody>
                    <a:bodyPr/>
                    <a:lstStyle/>
                    <a:p>
                      <a:r>
                        <a:rPr lang="en-US" altLang="zh-TW" dirty="0"/>
                        <a:t>Version</a:t>
                      </a:r>
                      <a:endParaRPr lang="zh-TW" altLang="en-US" dirty="0"/>
                    </a:p>
                  </a:txBody>
                  <a:tcPr/>
                </a:tc>
                <a:tc>
                  <a:txBody>
                    <a:bodyPr/>
                    <a:lstStyle/>
                    <a:p>
                      <a:r>
                        <a:rPr lang="en-US" altLang="zh-TW" dirty="0"/>
                        <a:t>4.0.3</a:t>
                      </a:r>
                      <a:endParaRPr lang="zh-TW" altLang="en-US" dirty="0"/>
                    </a:p>
                  </a:txBody>
                  <a:tcPr/>
                </a:tc>
                <a:extLst>
                  <a:ext uri="{0D108BD9-81ED-4DB2-BD59-A6C34878D82A}">
                    <a16:rowId xmlns:a16="http://schemas.microsoft.com/office/drawing/2014/main" val="82910721"/>
                  </a:ext>
                </a:extLst>
              </a:tr>
              <a:tr h="370840">
                <a:tc>
                  <a:txBody>
                    <a:bodyPr/>
                    <a:lstStyle/>
                    <a:p>
                      <a:r>
                        <a:rPr lang="en-US" altLang="zh-TW" dirty="0"/>
                        <a:t>Grid size</a:t>
                      </a:r>
                      <a:endParaRPr lang="zh-TW" altLang="en-US" dirty="0"/>
                    </a:p>
                  </a:txBody>
                  <a:tcPr/>
                </a:tc>
                <a:tc>
                  <a:txBody>
                    <a:bodyPr/>
                    <a:lstStyle/>
                    <a:p>
                      <a:r>
                        <a:rPr lang="en-US" altLang="zh-TW" dirty="0"/>
                        <a:t>15 km</a:t>
                      </a:r>
                    </a:p>
                  </a:txBody>
                  <a:tcPr/>
                </a:tc>
                <a:extLst>
                  <a:ext uri="{0D108BD9-81ED-4DB2-BD59-A6C34878D82A}">
                    <a16:rowId xmlns:a16="http://schemas.microsoft.com/office/drawing/2014/main" val="3567362786"/>
                  </a:ext>
                </a:extLst>
              </a:tr>
              <a:tr h="370840">
                <a:tc>
                  <a:txBody>
                    <a:bodyPr/>
                    <a:lstStyle/>
                    <a:p>
                      <a:r>
                        <a:rPr lang="en-US" altLang="zh-TW" dirty="0"/>
                        <a:t>Vertical layer</a:t>
                      </a:r>
                      <a:endParaRPr lang="zh-TW" altLang="en-US" dirty="0"/>
                    </a:p>
                  </a:txBody>
                  <a:tcPr/>
                </a:tc>
                <a:tc>
                  <a:txBody>
                    <a:bodyPr/>
                    <a:lstStyle/>
                    <a:p>
                      <a:r>
                        <a:rPr lang="en-US" altLang="zh-TW" dirty="0"/>
                        <a:t>41 layers</a:t>
                      </a:r>
                    </a:p>
                  </a:txBody>
                  <a:tcPr/>
                </a:tc>
                <a:extLst>
                  <a:ext uri="{0D108BD9-81ED-4DB2-BD59-A6C34878D82A}">
                    <a16:rowId xmlns:a16="http://schemas.microsoft.com/office/drawing/2014/main" val="1137396151"/>
                  </a:ext>
                </a:extLst>
              </a:tr>
              <a:tr h="370840">
                <a:tc>
                  <a:txBody>
                    <a:bodyPr/>
                    <a:lstStyle/>
                    <a:p>
                      <a:r>
                        <a:rPr lang="en-US" altLang="zh-TW" dirty="0"/>
                        <a:t>Microphysics</a:t>
                      </a:r>
                      <a:endParaRPr lang="zh-TW" altLang="en-US" dirty="0"/>
                    </a:p>
                  </a:txBody>
                  <a:tcPr/>
                </a:tc>
                <a:tc>
                  <a:txBody>
                    <a:bodyPr/>
                    <a:lstStyle/>
                    <a:p>
                      <a:r>
                        <a:rPr lang="en-US" altLang="zh-TW" dirty="0"/>
                        <a:t>WDM6</a:t>
                      </a:r>
                      <a:endParaRPr lang="zh-TW" altLang="en-US" dirty="0"/>
                    </a:p>
                  </a:txBody>
                  <a:tcPr/>
                </a:tc>
                <a:extLst>
                  <a:ext uri="{0D108BD9-81ED-4DB2-BD59-A6C34878D82A}">
                    <a16:rowId xmlns:a16="http://schemas.microsoft.com/office/drawing/2014/main" val="2998551957"/>
                  </a:ext>
                </a:extLst>
              </a:tr>
              <a:tr h="370840">
                <a:tc>
                  <a:txBody>
                    <a:bodyPr/>
                    <a:lstStyle/>
                    <a:p>
                      <a:r>
                        <a:rPr lang="en-US" altLang="zh-TW" dirty="0"/>
                        <a:t>Radiation</a:t>
                      </a:r>
                      <a:endParaRPr lang="zh-TW" altLang="en-US" dirty="0"/>
                    </a:p>
                  </a:txBody>
                  <a:tcPr/>
                </a:tc>
                <a:tc>
                  <a:txBody>
                    <a:bodyPr/>
                    <a:lstStyle/>
                    <a:p>
                      <a:r>
                        <a:rPr lang="en-US" altLang="zh-TW" dirty="0"/>
                        <a:t>RRTM</a:t>
                      </a:r>
                      <a:endParaRPr lang="zh-TW" altLang="en-US" dirty="0"/>
                    </a:p>
                  </a:txBody>
                  <a:tcPr/>
                </a:tc>
                <a:extLst>
                  <a:ext uri="{0D108BD9-81ED-4DB2-BD59-A6C34878D82A}">
                    <a16:rowId xmlns:a16="http://schemas.microsoft.com/office/drawing/2014/main" val="2004149794"/>
                  </a:ext>
                </a:extLst>
              </a:tr>
              <a:tr h="370840">
                <a:tc>
                  <a:txBody>
                    <a:bodyPr/>
                    <a:lstStyle/>
                    <a:p>
                      <a:r>
                        <a:rPr lang="en-US" altLang="zh-TW" dirty="0"/>
                        <a:t>Boundary layer</a:t>
                      </a:r>
                      <a:endParaRPr lang="zh-TW" altLang="en-US" dirty="0"/>
                    </a:p>
                  </a:txBody>
                  <a:tcPr/>
                </a:tc>
                <a:tc>
                  <a:txBody>
                    <a:bodyPr/>
                    <a:lstStyle/>
                    <a:p>
                      <a:r>
                        <a:rPr lang="en-US" altLang="zh-TW" dirty="0"/>
                        <a:t>YSU</a:t>
                      </a:r>
                      <a:endParaRPr lang="zh-TW" altLang="en-US" dirty="0"/>
                    </a:p>
                  </a:txBody>
                  <a:tcPr/>
                </a:tc>
                <a:extLst>
                  <a:ext uri="{0D108BD9-81ED-4DB2-BD59-A6C34878D82A}">
                    <a16:rowId xmlns:a16="http://schemas.microsoft.com/office/drawing/2014/main" val="3088579421"/>
                  </a:ext>
                </a:extLst>
              </a:tr>
              <a:tr h="370840">
                <a:tc>
                  <a:txBody>
                    <a:bodyPr/>
                    <a:lstStyle/>
                    <a:p>
                      <a:r>
                        <a:rPr lang="en-US" altLang="zh-TW" dirty="0"/>
                        <a:t>Cumulus scheme</a:t>
                      </a:r>
                      <a:endParaRPr lang="zh-TW" altLang="en-US" dirty="0"/>
                    </a:p>
                  </a:txBody>
                  <a:tcPr/>
                </a:tc>
                <a:tc>
                  <a:txBody>
                    <a:bodyPr/>
                    <a:lstStyle/>
                    <a:p>
                      <a:r>
                        <a:rPr lang="en-US" altLang="zh-TW" dirty="0"/>
                        <a:t>Multiscale Kain-Fritsch</a:t>
                      </a:r>
                      <a:endParaRPr lang="zh-TW" altLang="en-US" dirty="0"/>
                    </a:p>
                  </a:txBody>
                  <a:tcPr/>
                </a:tc>
                <a:extLst>
                  <a:ext uri="{0D108BD9-81ED-4DB2-BD59-A6C34878D82A}">
                    <a16:rowId xmlns:a16="http://schemas.microsoft.com/office/drawing/2014/main" val="796555980"/>
                  </a:ext>
                </a:extLst>
              </a:tr>
              <a:tr h="370840">
                <a:tc>
                  <a:txBody>
                    <a:bodyPr/>
                    <a:lstStyle/>
                    <a:p>
                      <a:r>
                        <a:rPr lang="en-US" altLang="zh-TW" dirty="0"/>
                        <a:t>DA method</a:t>
                      </a:r>
                      <a:endParaRPr lang="zh-TW" altLang="en-US" dirty="0"/>
                    </a:p>
                  </a:txBody>
                  <a:tcPr/>
                </a:tc>
                <a:tc>
                  <a:txBody>
                    <a:bodyPr/>
                    <a:lstStyle/>
                    <a:p>
                      <a:r>
                        <a:rPr lang="en-US" altLang="zh-TW" dirty="0"/>
                        <a:t>3DVAR</a:t>
                      </a:r>
                      <a:endParaRPr lang="zh-TW" altLang="en-US" dirty="0"/>
                    </a:p>
                  </a:txBody>
                  <a:tcPr/>
                </a:tc>
                <a:extLst>
                  <a:ext uri="{0D108BD9-81ED-4DB2-BD59-A6C34878D82A}">
                    <a16:rowId xmlns:a16="http://schemas.microsoft.com/office/drawing/2014/main" val="3674702432"/>
                  </a:ext>
                </a:extLst>
              </a:tr>
            </a:tbl>
          </a:graphicData>
        </a:graphic>
      </p:graphicFrame>
      <p:pic>
        <p:nvPicPr>
          <p:cNvPr id="7" name="內容版面配置區 6">
            <a:extLst>
              <a:ext uri="{FF2B5EF4-FFF2-40B4-BE49-F238E27FC236}">
                <a16:creationId xmlns:a16="http://schemas.microsoft.com/office/drawing/2014/main" id="{CDDC1A00-746C-4A49-B40F-D30CA7A0F33B}"/>
              </a:ext>
            </a:extLst>
          </p:cNvPr>
          <p:cNvPicPr>
            <a:picLocks noGrp="1" noChangeAspect="1"/>
          </p:cNvPicPr>
          <p:nvPr>
            <p:ph sz="half" idx="2"/>
          </p:nvPr>
        </p:nvPicPr>
        <p:blipFill rotWithShape="1">
          <a:blip r:embed="rId2"/>
          <a:srcRect r="47238"/>
          <a:stretch/>
        </p:blipFill>
        <p:spPr>
          <a:xfrm>
            <a:off x="4648200" y="1589414"/>
            <a:ext cx="4038600" cy="3207738"/>
          </a:xfrm>
          <a:prstGeom prst="rect">
            <a:avLst/>
          </a:prstGeom>
        </p:spPr>
      </p:pic>
      <p:pic>
        <p:nvPicPr>
          <p:cNvPr id="8" name="圖片 7">
            <a:extLst>
              <a:ext uri="{FF2B5EF4-FFF2-40B4-BE49-F238E27FC236}">
                <a16:creationId xmlns:a16="http://schemas.microsoft.com/office/drawing/2014/main" id="{4FF06155-4277-427C-B1D0-2A2F4D5937F2}"/>
              </a:ext>
            </a:extLst>
          </p:cNvPr>
          <p:cNvPicPr>
            <a:picLocks noChangeAspect="1"/>
          </p:cNvPicPr>
          <p:nvPr/>
        </p:nvPicPr>
        <p:blipFill>
          <a:blip r:embed="rId3"/>
          <a:stretch>
            <a:fillRect/>
          </a:stretch>
        </p:blipFill>
        <p:spPr>
          <a:xfrm>
            <a:off x="2843808" y="5038981"/>
            <a:ext cx="5899120" cy="1549452"/>
          </a:xfrm>
          <a:prstGeom prst="rect">
            <a:avLst/>
          </a:prstGeom>
        </p:spPr>
      </p:pic>
      <p:sp>
        <p:nvSpPr>
          <p:cNvPr id="9" name="文字方塊 8">
            <a:extLst>
              <a:ext uri="{FF2B5EF4-FFF2-40B4-BE49-F238E27FC236}">
                <a16:creationId xmlns:a16="http://schemas.microsoft.com/office/drawing/2014/main" id="{C522E437-C24A-45C0-B691-BD5E4D384FB1}"/>
              </a:ext>
            </a:extLst>
          </p:cNvPr>
          <p:cNvSpPr txBox="1"/>
          <p:nvPr/>
        </p:nvSpPr>
        <p:spPr>
          <a:xfrm>
            <a:off x="457200" y="5038981"/>
            <a:ext cx="2369976" cy="1015663"/>
          </a:xfrm>
          <a:prstGeom prst="rect">
            <a:avLst/>
          </a:prstGeom>
          <a:noFill/>
        </p:spPr>
        <p:txBody>
          <a:bodyPr wrap="square" rtlCol="0">
            <a:spAutoFit/>
          </a:bodyPr>
          <a:lstStyle/>
          <a:p>
            <a:r>
              <a:rPr lang="en-US" altLang="zh-TW" sz="2000" dirty="0"/>
              <a:t>GTS: conventional   </a:t>
            </a:r>
          </a:p>
          <a:p>
            <a:r>
              <a:rPr lang="en-US" altLang="zh-TW" sz="2000" dirty="0"/>
              <a:t>         observation</a:t>
            </a:r>
          </a:p>
          <a:p>
            <a:r>
              <a:rPr lang="en-US" altLang="zh-TW" sz="2000" dirty="0"/>
              <a:t>EPH: GPS RO</a:t>
            </a:r>
            <a:endParaRPr lang="zh-TW" altLang="en-US" sz="2000" dirty="0"/>
          </a:p>
        </p:txBody>
      </p:sp>
    </p:spTree>
    <p:extLst>
      <p:ext uri="{BB962C8B-B14F-4D97-AF65-F5344CB8AC3E}">
        <p14:creationId xmlns:p14="http://schemas.microsoft.com/office/powerpoint/2010/main" val="41779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F47C45-B5E5-444B-ABF8-EBA121579256}"/>
              </a:ext>
            </a:extLst>
          </p:cNvPr>
          <p:cNvSpPr>
            <a:spLocks noGrp="1"/>
          </p:cNvSpPr>
          <p:nvPr>
            <p:ph type="title"/>
          </p:nvPr>
        </p:nvSpPr>
        <p:spPr/>
        <p:txBody>
          <a:bodyPr>
            <a:normAutofit/>
          </a:bodyPr>
          <a:lstStyle/>
          <a:p>
            <a:pPr algn="l"/>
            <a:r>
              <a:rPr lang="en-US" altLang="zh-TW" sz="3600" dirty="0"/>
              <a:t>Analysis of diabatic potential vorticity term</a:t>
            </a:r>
            <a:endParaRPr lang="zh-TW" altLang="en-US" sz="3600" dirty="0"/>
          </a:p>
        </p:txBody>
      </p:sp>
      <p:sp>
        <p:nvSpPr>
          <p:cNvPr id="3" name="內容版面配置區 2">
            <a:extLst>
              <a:ext uri="{FF2B5EF4-FFF2-40B4-BE49-F238E27FC236}">
                <a16:creationId xmlns:a16="http://schemas.microsoft.com/office/drawing/2014/main" id="{B052D5F2-5C9A-40B1-A571-D1AFD68ADAAC}"/>
              </a:ext>
            </a:extLst>
          </p:cNvPr>
          <p:cNvSpPr>
            <a:spLocks noGrp="1"/>
          </p:cNvSpPr>
          <p:nvPr>
            <p:ph idx="1"/>
          </p:nvPr>
        </p:nvSpPr>
        <p:spPr/>
        <p:txBody>
          <a:bodyPr>
            <a:normAutofit/>
          </a:bodyPr>
          <a:lstStyle/>
          <a:p>
            <a:endParaRPr lang="zh-TW" altLang="en-US" sz="2400" dirty="0"/>
          </a:p>
        </p:txBody>
      </p:sp>
      <p:pic>
        <p:nvPicPr>
          <p:cNvPr id="4" name="圖片 3">
            <a:extLst>
              <a:ext uri="{FF2B5EF4-FFF2-40B4-BE49-F238E27FC236}">
                <a16:creationId xmlns:a16="http://schemas.microsoft.com/office/drawing/2014/main" id="{279EA549-12BF-4478-BB11-9A4E203F6FBE}"/>
              </a:ext>
            </a:extLst>
          </p:cNvPr>
          <p:cNvPicPr>
            <a:picLocks noChangeAspect="1"/>
          </p:cNvPicPr>
          <p:nvPr/>
        </p:nvPicPr>
        <p:blipFill>
          <a:blip r:embed="rId2"/>
          <a:stretch>
            <a:fillRect/>
          </a:stretch>
        </p:blipFill>
        <p:spPr>
          <a:xfrm>
            <a:off x="982084" y="1916832"/>
            <a:ext cx="7179831" cy="2799901"/>
          </a:xfrm>
          <a:prstGeom prst="rect">
            <a:avLst/>
          </a:prstGeom>
        </p:spPr>
      </p:pic>
    </p:spTree>
    <p:extLst>
      <p:ext uri="{BB962C8B-B14F-4D97-AF65-F5344CB8AC3E}">
        <p14:creationId xmlns:p14="http://schemas.microsoft.com/office/powerpoint/2010/main" val="2679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A5A447-5BE3-42F1-B36C-3083D2492924}"/>
              </a:ext>
            </a:extLst>
          </p:cNvPr>
          <p:cNvSpPr>
            <a:spLocks noGrp="1"/>
          </p:cNvSpPr>
          <p:nvPr>
            <p:ph type="title"/>
          </p:nvPr>
        </p:nvSpPr>
        <p:spPr/>
        <p:txBody>
          <a:bodyPr>
            <a:normAutofit fontScale="90000"/>
          </a:bodyPr>
          <a:lstStyle/>
          <a:p>
            <a:r>
              <a:rPr lang="en-US" altLang="zh-TW" dirty="0"/>
              <a:t>Environmental characteristics and simulation skill of TC formation</a:t>
            </a:r>
            <a:endParaRPr lang="zh-TW" altLang="en-US" dirty="0"/>
          </a:p>
        </p:txBody>
      </p:sp>
      <p:sp>
        <p:nvSpPr>
          <p:cNvPr id="3" name="內容版面配置區 2">
            <a:extLst>
              <a:ext uri="{FF2B5EF4-FFF2-40B4-BE49-F238E27FC236}">
                <a16:creationId xmlns:a16="http://schemas.microsoft.com/office/drawing/2014/main" id="{816EEA28-DE8E-4CEC-A9D5-9105F933E8E0}"/>
              </a:ext>
            </a:extLst>
          </p:cNvPr>
          <p:cNvSpPr>
            <a:spLocks noGrp="1"/>
          </p:cNvSpPr>
          <p:nvPr>
            <p:ph idx="1"/>
          </p:nvPr>
        </p:nvSpPr>
        <p:spPr/>
        <p:txBody>
          <a:bodyPr>
            <a:normAutofit/>
          </a:bodyPr>
          <a:lstStyle/>
          <a:p>
            <a:pPr algn="just"/>
            <a:r>
              <a:rPr lang="en-US" altLang="zh-TW" sz="2400" dirty="0"/>
              <a:t>MTC-ETC at TCC formation</a:t>
            </a:r>
            <a:endParaRPr lang="zh-TW" altLang="en-US" sz="2400" dirty="0"/>
          </a:p>
        </p:txBody>
      </p:sp>
      <p:pic>
        <p:nvPicPr>
          <p:cNvPr id="4" name="圖片 3">
            <a:extLst>
              <a:ext uri="{FF2B5EF4-FFF2-40B4-BE49-F238E27FC236}">
                <a16:creationId xmlns:a16="http://schemas.microsoft.com/office/drawing/2014/main" id="{AFF3FE50-8518-4B44-8EA5-BF32012F3021}"/>
              </a:ext>
            </a:extLst>
          </p:cNvPr>
          <p:cNvPicPr>
            <a:picLocks noChangeAspect="1"/>
          </p:cNvPicPr>
          <p:nvPr/>
        </p:nvPicPr>
        <p:blipFill>
          <a:blip r:embed="rId2"/>
          <a:stretch>
            <a:fillRect/>
          </a:stretch>
        </p:blipFill>
        <p:spPr>
          <a:xfrm>
            <a:off x="737828" y="2204864"/>
            <a:ext cx="7668344" cy="2711165"/>
          </a:xfrm>
          <a:prstGeom prst="rect">
            <a:avLst/>
          </a:prstGeom>
        </p:spPr>
      </p:pic>
      <p:sp>
        <p:nvSpPr>
          <p:cNvPr id="5" name="文字方塊 4">
            <a:extLst>
              <a:ext uri="{FF2B5EF4-FFF2-40B4-BE49-F238E27FC236}">
                <a16:creationId xmlns:a16="http://schemas.microsoft.com/office/drawing/2014/main" id="{ED56E935-742C-4357-997F-80BE22C1F1BF}"/>
              </a:ext>
            </a:extLst>
          </p:cNvPr>
          <p:cNvSpPr txBox="1"/>
          <p:nvPr/>
        </p:nvSpPr>
        <p:spPr>
          <a:xfrm>
            <a:off x="1691680" y="5085184"/>
            <a:ext cx="1872208" cy="369332"/>
          </a:xfrm>
          <a:prstGeom prst="rect">
            <a:avLst/>
          </a:prstGeom>
          <a:noFill/>
        </p:spPr>
        <p:txBody>
          <a:bodyPr wrap="square" rtlCol="0">
            <a:spAutoFit/>
          </a:bodyPr>
          <a:lstStyle/>
          <a:p>
            <a:r>
              <a:rPr lang="en-US" altLang="zh-TW" dirty="0"/>
              <a:t>Relative Humidity</a:t>
            </a:r>
            <a:endParaRPr lang="zh-TW" altLang="en-US" dirty="0"/>
          </a:p>
        </p:txBody>
      </p:sp>
      <p:sp>
        <p:nvSpPr>
          <p:cNvPr id="6" name="文字方塊 5">
            <a:extLst>
              <a:ext uri="{FF2B5EF4-FFF2-40B4-BE49-F238E27FC236}">
                <a16:creationId xmlns:a16="http://schemas.microsoft.com/office/drawing/2014/main" id="{3E4785D5-529E-40EB-A565-BFB0124C1F0D}"/>
              </a:ext>
            </a:extLst>
          </p:cNvPr>
          <p:cNvSpPr txBox="1"/>
          <p:nvPr/>
        </p:nvSpPr>
        <p:spPr>
          <a:xfrm>
            <a:off x="6012160" y="5085184"/>
            <a:ext cx="1016496" cy="369332"/>
          </a:xfrm>
          <a:prstGeom prst="rect">
            <a:avLst/>
          </a:prstGeom>
          <a:noFill/>
        </p:spPr>
        <p:txBody>
          <a:bodyPr wrap="square" rtlCol="0">
            <a:spAutoFit/>
          </a:bodyPr>
          <a:lstStyle/>
          <a:p>
            <a:r>
              <a:rPr lang="en-US" altLang="zh-TW" dirty="0"/>
              <a:t>Vorticity</a:t>
            </a:r>
            <a:endParaRPr lang="zh-TW" altLang="en-US" dirty="0"/>
          </a:p>
        </p:txBody>
      </p:sp>
    </p:spTree>
    <p:extLst>
      <p:ext uri="{BB962C8B-B14F-4D97-AF65-F5344CB8AC3E}">
        <p14:creationId xmlns:p14="http://schemas.microsoft.com/office/powerpoint/2010/main" val="391282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A5A447-5BE3-42F1-B36C-3083D2492924}"/>
              </a:ext>
            </a:extLst>
          </p:cNvPr>
          <p:cNvSpPr>
            <a:spLocks noGrp="1"/>
          </p:cNvSpPr>
          <p:nvPr>
            <p:ph type="title"/>
          </p:nvPr>
        </p:nvSpPr>
        <p:spPr/>
        <p:txBody>
          <a:bodyPr>
            <a:normAutofit/>
          </a:bodyPr>
          <a:lstStyle/>
          <a:p>
            <a:endParaRPr lang="zh-TW" altLang="en-US" dirty="0"/>
          </a:p>
        </p:txBody>
      </p:sp>
      <p:sp>
        <p:nvSpPr>
          <p:cNvPr id="3" name="內容版面配置區 2">
            <a:extLst>
              <a:ext uri="{FF2B5EF4-FFF2-40B4-BE49-F238E27FC236}">
                <a16:creationId xmlns:a16="http://schemas.microsoft.com/office/drawing/2014/main" id="{816EEA28-DE8E-4CEC-A9D5-9105F933E8E0}"/>
              </a:ext>
            </a:extLst>
          </p:cNvPr>
          <p:cNvSpPr>
            <a:spLocks noGrp="1"/>
          </p:cNvSpPr>
          <p:nvPr>
            <p:ph idx="1"/>
          </p:nvPr>
        </p:nvSpPr>
        <p:spPr/>
        <p:txBody>
          <a:bodyPr>
            <a:normAutofit/>
          </a:bodyPr>
          <a:lstStyle/>
          <a:p>
            <a:pPr algn="just"/>
            <a:r>
              <a:rPr lang="en-US" altLang="zh-TW" sz="2400" dirty="0"/>
              <a:t>MTC-ETC at TCC formation</a:t>
            </a:r>
            <a:endParaRPr lang="zh-TW" altLang="en-US" sz="2400" dirty="0"/>
          </a:p>
        </p:txBody>
      </p:sp>
      <p:sp>
        <p:nvSpPr>
          <p:cNvPr id="5" name="文字方塊 4">
            <a:extLst>
              <a:ext uri="{FF2B5EF4-FFF2-40B4-BE49-F238E27FC236}">
                <a16:creationId xmlns:a16="http://schemas.microsoft.com/office/drawing/2014/main" id="{ED56E935-742C-4357-997F-80BE22C1F1BF}"/>
              </a:ext>
            </a:extLst>
          </p:cNvPr>
          <p:cNvSpPr txBox="1"/>
          <p:nvPr/>
        </p:nvSpPr>
        <p:spPr>
          <a:xfrm>
            <a:off x="1426366" y="5613259"/>
            <a:ext cx="2952328" cy="369332"/>
          </a:xfrm>
          <a:prstGeom prst="rect">
            <a:avLst/>
          </a:prstGeom>
          <a:noFill/>
        </p:spPr>
        <p:txBody>
          <a:bodyPr wrap="square" rtlCol="0">
            <a:spAutoFit/>
          </a:bodyPr>
          <a:lstStyle/>
          <a:p>
            <a:r>
              <a:rPr lang="en-US" altLang="zh-TW" dirty="0"/>
              <a:t>Maximum potential intensity</a:t>
            </a:r>
            <a:endParaRPr lang="zh-TW" altLang="en-US" dirty="0"/>
          </a:p>
        </p:txBody>
      </p:sp>
      <p:sp>
        <p:nvSpPr>
          <p:cNvPr id="6" name="文字方塊 5">
            <a:extLst>
              <a:ext uri="{FF2B5EF4-FFF2-40B4-BE49-F238E27FC236}">
                <a16:creationId xmlns:a16="http://schemas.microsoft.com/office/drawing/2014/main" id="{3E4785D5-529E-40EB-A565-BFB0124C1F0D}"/>
              </a:ext>
            </a:extLst>
          </p:cNvPr>
          <p:cNvSpPr txBox="1"/>
          <p:nvPr/>
        </p:nvSpPr>
        <p:spPr>
          <a:xfrm>
            <a:off x="5364088" y="5619809"/>
            <a:ext cx="2520280" cy="369332"/>
          </a:xfrm>
          <a:prstGeom prst="rect">
            <a:avLst/>
          </a:prstGeom>
          <a:noFill/>
        </p:spPr>
        <p:txBody>
          <a:bodyPr wrap="square" rtlCol="0">
            <a:spAutoFit/>
          </a:bodyPr>
          <a:lstStyle/>
          <a:p>
            <a:r>
              <a:rPr lang="en-US" altLang="zh-TW" dirty="0"/>
              <a:t>850-200 </a:t>
            </a:r>
            <a:r>
              <a:rPr lang="en-US" altLang="zh-TW" dirty="0" err="1"/>
              <a:t>hPa</a:t>
            </a:r>
            <a:r>
              <a:rPr lang="en-US" altLang="zh-TW" dirty="0"/>
              <a:t> wind shear</a:t>
            </a:r>
            <a:endParaRPr lang="zh-TW" altLang="en-US" dirty="0"/>
          </a:p>
        </p:txBody>
      </p:sp>
      <p:pic>
        <p:nvPicPr>
          <p:cNvPr id="7" name="圖片 6">
            <a:extLst>
              <a:ext uri="{FF2B5EF4-FFF2-40B4-BE49-F238E27FC236}">
                <a16:creationId xmlns:a16="http://schemas.microsoft.com/office/drawing/2014/main" id="{91C3382C-D663-4E81-AD90-9811EB409882}"/>
              </a:ext>
            </a:extLst>
          </p:cNvPr>
          <p:cNvPicPr>
            <a:picLocks noChangeAspect="1"/>
          </p:cNvPicPr>
          <p:nvPr/>
        </p:nvPicPr>
        <p:blipFill>
          <a:blip r:embed="rId2"/>
          <a:stretch>
            <a:fillRect/>
          </a:stretch>
        </p:blipFill>
        <p:spPr>
          <a:xfrm>
            <a:off x="737828" y="2014397"/>
            <a:ext cx="7668344" cy="3468391"/>
          </a:xfrm>
          <a:prstGeom prst="rect">
            <a:avLst/>
          </a:prstGeom>
        </p:spPr>
      </p:pic>
    </p:spTree>
    <p:extLst>
      <p:ext uri="{BB962C8B-B14F-4D97-AF65-F5344CB8AC3E}">
        <p14:creationId xmlns:p14="http://schemas.microsoft.com/office/powerpoint/2010/main" val="2655355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102614</TotalTime>
  <Words>676</Words>
  <Application>Microsoft Office PowerPoint</Application>
  <PresentationFormat>如螢幕大小 (4:3)</PresentationFormat>
  <Paragraphs>97</Paragraphs>
  <Slides>21</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21</vt:i4>
      </vt:variant>
    </vt:vector>
  </HeadingPairs>
  <TitlesOfParts>
    <vt:vector size="26" baseType="lpstr">
      <vt:lpstr>新細明體</vt:lpstr>
      <vt:lpstr>Arial</vt:lpstr>
      <vt:lpstr>Calibri</vt:lpstr>
      <vt:lpstr>Cambria Math</vt:lpstr>
      <vt:lpstr>Office 佈景主題</vt:lpstr>
      <vt:lpstr>Importance of Midlevel Moisture for Tropical Cyclone Formation in Easterly and Monsoon Environments over the Western North Pacific</vt:lpstr>
      <vt:lpstr>Introduction</vt:lpstr>
      <vt:lpstr>PowerPoint 簡報</vt:lpstr>
      <vt:lpstr>Data and Methodology</vt:lpstr>
      <vt:lpstr>PowerPoint 簡報</vt:lpstr>
      <vt:lpstr>Model setting</vt:lpstr>
      <vt:lpstr>Analysis of diabatic potential vorticity term</vt:lpstr>
      <vt:lpstr>Environmental characteristics and simulation skill of TC formation</vt:lpstr>
      <vt:lpstr>PowerPoint 簡報</vt:lpstr>
      <vt:lpstr>PowerPoint 簡報</vt:lpstr>
      <vt:lpstr>Importance of midlevel moisture for TC formation</vt:lpstr>
      <vt:lpstr>PowerPoint 簡報</vt:lpstr>
      <vt:lpstr>PowerPoint 簡報</vt:lpstr>
      <vt:lpstr>PowerPoint 簡報</vt:lpstr>
      <vt:lpstr>PowerPoint 簡報</vt:lpstr>
      <vt:lpstr>Sensitivity Experiments</vt:lpstr>
      <vt:lpstr>PowerPoint 簡報</vt:lpstr>
      <vt:lpstr>PowerPoint 簡報</vt:lpstr>
      <vt:lpstr>PowerPoint 簡報</vt:lpstr>
      <vt:lpstr>Discussion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dc:title>
  <dc:creator>張玉來</dc:creator>
  <cp:lastModifiedBy>yulai</cp:lastModifiedBy>
  <cp:revision>2816</cp:revision>
  <dcterms:modified xsi:type="dcterms:W3CDTF">2021-12-21T07:17:11Z</dcterms:modified>
</cp:coreProperties>
</file>