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97" r:id="rId5"/>
    <p:sldId id="298" r:id="rId6"/>
    <p:sldId id="299" r:id="rId7"/>
    <p:sldId id="300" r:id="rId8"/>
    <p:sldId id="259" r:id="rId9"/>
    <p:sldId id="260" r:id="rId10"/>
    <p:sldId id="262" r:id="rId11"/>
    <p:sldId id="261" r:id="rId12"/>
    <p:sldId id="263" r:id="rId13"/>
    <p:sldId id="265" r:id="rId14"/>
    <p:sldId id="266" r:id="rId15"/>
    <p:sldId id="267" r:id="rId16"/>
    <p:sldId id="268" r:id="rId17"/>
    <p:sldId id="270" r:id="rId18"/>
    <p:sldId id="272" r:id="rId19"/>
    <p:sldId id="273" r:id="rId20"/>
    <p:sldId id="269" r:id="rId21"/>
    <p:sldId id="271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3" r:id="rId30"/>
    <p:sldId id="284" r:id="rId31"/>
    <p:sldId id="282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301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4E4C9-44AC-4EDC-8CC3-8F9538600EF1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2E553-001C-48E6-9F8A-8CFAC5622C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6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97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with weaker LL shear had correspondingly weaker and shallower updrafts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 LL shear had stronger and deeper updrafts.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low-level OFBs were closer in proximity to the leading deep convective line in the stronger LL shear simulations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OFBs were effectively detached from the middle- to upper-tropospheric updrafts in LL1 simulations.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Last, weaker LL shear simulations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displayed greater dilution of the EIL PT aloft compared to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stronger LL shear simulations.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59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larger regions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slablike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ascent in the stronger LL shear simulations—which likely owe to stronger LL shear and stronger, deeper cold pools (see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5; e.g., James et al. 2005)—appear to ‘‘set the stage’’ for wider thermals aloft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035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larger regions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slablike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ascent in the stronger LL shear simulations—which likely owe to stronger LL shear and stronger, deeper cold pools (see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5; e.g., James et al. 2005)—appear to ‘‘set the stage’’ for wider thermals aloft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568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larger regions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slablike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ascent in the stronger LL shear simulations—which likely owe to stronger LL shear and stronger, deeper cold pools (see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5; e.g., James et al. 2005)—appear to ‘‘set the stage’’ for wider thermals aloft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527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larger regions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slablike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ascent in the stronger LL shear simulations—which likely owe to stronger LL shear and stronger, deeper cold pools (see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5; e.g., James et al. 2005)—appear to ‘‘set the stage’’ for wider thermals aloft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665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larger regions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slablike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ascent in the stronger LL shear simulations—which likely owe to stronger LL shear and stronger, deeper cold pools (see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5; e.g., James et al. 2005)—appear to ‘‘set the stage’’ for wider thermals aloft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347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20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93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larger regions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slablike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ascent in the stronger LL shear simulations—which likely owe to stronger LL shear and stronger, deeper cold pools (see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5; e.g., James et al. 2005)—appear to ‘‘set the stage’’ for wider thermals aloft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943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73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063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439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193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260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71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183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438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481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85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latin typeface="Cambria Math" panose="02040503050406030204" pitchFamily="18" charset="0"/>
              </a:rPr>
              <a:t>Simulations with the weakest LL shear displayed notably broken and cellular reflectivity features displaced rearward of their OFBs</a:t>
            </a:r>
          </a:p>
          <a:p>
            <a:r>
              <a:rPr lang="en-US" altLang="zh-TW" sz="1200" dirty="0">
                <a:latin typeface="Cambria Math" panose="02040503050406030204" pitchFamily="18" charset="0"/>
              </a:rPr>
              <a:t>Increasing LL shear led to more widespread and coherent reflectivity structures with a nearly continuous S-N deep convective region that was located closer to the OFB (black dashed line), in agreement with </a:t>
            </a:r>
            <a:r>
              <a:rPr lang="en-US" altLang="zh-TW" sz="1200" dirty="0" err="1">
                <a:latin typeface="Cambria Math" panose="02040503050406030204" pitchFamily="18" charset="0"/>
              </a:rPr>
              <a:t>Hane</a:t>
            </a:r>
            <a:r>
              <a:rPr lang="en-US" altLang="zh-TW" sz="1200" dirty="0">
                <a:latin typeface="Cambria Math" panose="02040503050406030204" pitchFamily="18" charset="0"/>
              </a:rPr>
              <a:t> (1973) and numerous other studies.</a:t>
            </a:r>
          </a:p>
          <a:p>
            <a:r>
              <a:rPr lang="en-US" altLang="zh-TW" sz="1200" dirty="0">
                <a:latin typeface="Cambria Math" panose="02040503050406030204" pitchFamily="18" charset="0"/>
              </a:rPr>
              <a:t>Conversely, alterations in UL shear had relatively muted impacts on the squall lines’ organizational structures, especially in LL2 simulations. </a:t>
            </a:r>
          </a:p>
          <a:p>
            <a:r>
              <a:rPr lang="en-US" altLang="zh-TW" sz="1200" dirty="0">
                <a:latin typeface="Cambria Math" panose="02040503050406030204" pitchFamily="18" charset="0"/>
              </a:rPr>
              <a:t>Interestingly, increasing UL shear in the LL1 simulations actually resulted in slightly weaker reflectivity magnitudes closer in proximity to the OFBs </a:t>
            </a:r>
          </a:p>
          <a:p>
            <a:r>
              <a:rPr lang="en-US" altLang="zh-TW" sz="1200" dirty="0">
                <a:latin typeface="Cambria Math" panose="02040503050406030204" pitchFamily="18" charset="0"/>
              </a:rPr>
              <a:t>Alternatively, increasing UL shear in the LL3 simulations resulted in slightly stronger reflectivity magnitudes and more three-dimensional structures (e.g., bowing segments in LL3_UL3)—in agreement with the squall-line simulations of Coniglio et al. (2006).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47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latin typeface="Cambria Math" panose="02040503050406030204" pitchFamily="18" charset="0"/>
              </a:rPr>
              <a:t>Simulations with the weakest LL shear displayed notably broken and cellular reflectivity features displaced rearward of their OFBs</a:t>
            </a:r>
          </a:p>
          <a:p>
            <a:r>
              <a:rPr lang="en-US" altLang="zh-TW" sz="1200" dirty="0">
                <a:latin typeface="Cambria Math" panose="02040503050406030204" pitchFamily="18" charset="0"/>
              </a:rPr>
              <a:t>Increasing LL shear led to more widespread and coherent reflectivity structures with a nearly continuous S-N deep convective region that was located closer to the OFB (black dashed line), in agreement with </a:t>
            </a:r>
            <a:r>
              <a:rPr lang="en-US" altLang="zh-TW" sz="1200" dirty="0" err="1">
                <a:latin typeface="Cambria Math" panose="02040503050406030204" pitchFamily="18" charset="0"/>
              </a:rPr>
              <a:t>Hane</a:t>
            </a:r>
            <a:r>
              <a:rPr lang="en-US" altLang="zh-TW" sz="1200" dirty="0">
                <a:latin typeface="Cambria Math" panose="02040503050406030204" pitchFamily="18" charset="0"/>
              </a:rPr>
              <a:t> (1973) and numerous other studies.</a:t>
            </a:r>
          </a:p>
          <a:p>
            <a:r>
              <a:rPr lang="en-US" altLang="zh-TW" sz="1200" dirty="0">
                <a:latin typeface="Cambria Math" panose="02040503050406030204" pitchFamily="18" charset="0"/>
              </a:rPr>
              <a:t>Conversely, alterations in UL shear had relatively muted impacts on the squall lines’ organizational structures, especially in LL2 simulations. </a:t>
            </a:r>
          </a:p>
          <a:p>
            <a:r>
              <a:rPr lang="en-US" altLang="zh-TW" sz="1200" dirty="0">
                <a:latin typeface="Cambria Math" panose="02040503050406030204" pitchFamily="18" charset="0"/>
              </a:rPr>
              <a:t>Interestingly, increasing UL shear in the LL1 simulations actually resulted in slightly weaker reflectivity magnitudes closer in proximity to the OFBs </a:t>
            </a:r>
          </a:p>
          <a:p>
            <a:r>
              <a:rPr lang="en-US" altLang="zh-TW" sz="1200" dirty="0">
                <a:latin typeface="Cambria Math" panose="02040503050406030204" pitchFamily="18" charset="0"/>
              </a:rPr>
              <a:t>Alternatively, increasing UL shear in the LL3 simulations resulted in slightly stronger reflectivity magnitudes and more three-dimensional structures (e.g., bowing segments in LL3_UL3)—in agreement with the squall-line simulations of Coniglio et al. (2006).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73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with weaker LL shear had correspondingly weaker and shallower updrafts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 LL shear had stronger and deeper updrafts.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low-level OFBs were closer in proximity to the leading deep convective line in the stronger LL shear simulations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OFBs were effectively detached from the middle- to upper-tropospheric updrafts in LL1 simulations.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Last, weaker LL shear simulations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displayed greater dilution of the EIL PT aloft compared to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stronger LL shear simulations.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75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with weaker LL shear had correspondingly weaker and shallower updrafts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 LL shear had stronger and deeper updrafts.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low-level OFBs were closer in proximity to the leading deep convective line in the stronger LL shear simulations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OFBs were effectively detached from the middle- to upper-tropospheric updrafts in LL1 simulations.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Last, weaker LL shear simulations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displayed greater dilution of the EIL PT aloft compared to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stronger LL shear simulations.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03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with weaker LL shear had correspondingly weaker and shallower updrafts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 LL shear had stronger and deeper updrafts.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low-level OFBs were closer in proximity to the leading deep convective line in the stronger LL shear simulations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OFBs were effectively detached from the middle- to upper-tropospheric updrafts in LL1 simulations. Last, weaker LL shear simulations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71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with weaker LL shear had correspondingly weaker and shallower updrafts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 LL shear had stronger and deeper updrafts.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low-level OFBs were closer in proximity to the leading deep convective line in the stronger LL shear simulations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OFBs were effectively detached from the middle- to upper-tropospheric updrafts in LL1 simulations.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Last, weaker LL shear simulations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displayed greater dilution of the EIL PT aloft compared to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stronger LL shear simulations.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13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with weaker LL shear had correspondingly weaker and shallower updrafts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 LL shear had stronger and deeper updrafts. 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low-level OFBs were closer in proximity to the leading deep convective line in the stronger LL shear simulations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OFBs were effectively detached from the middle- to upper-tropospheric updrafts in LL1 simulations.</a:t>
            </a:r>
          </a:p>
          <a:p>
            <a:r>
              <a:rPr lang="en-US" altLang="zh-TW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Last, weaker LL shear simulations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displayed greater dilution of the EIL PT aloft compared to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stronger LL shear simulations.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E553-001C-48E6-9F8A-8CFAC5622C3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8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09BFC-EAC9-4AD2-8458-F84992A8A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3F98BF-6BF2-4A91-9911-73FBB57DD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16D9C2-430A-4ABF-8CCF-F5A92ED3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34B801-0290-47AE-B7CF-3360D7D6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223AD0-3AA9-4162-9CAD-7A2D08F7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33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20A432-2671-43FE-8D31-C6CF2B18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BF3A9C-6A94-4CBD-AAF7-F58D2A046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340F66-A819-466A-88EA-952C8878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4B397D-1320-4A9F-816D-9A0ED3CE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EC02D5-3ADC-4BDB-8F7B-4989216A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1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A5298A7-0F05-4A1E-A9FC-FC50612E9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96E92B-AF77-418A-811F-91F078969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17C1CF-D041-42EB-9267-8768A60D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03CC68-C218-43D3-A52F-82D55E5F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809D1E-DAFA-470C-B4D9-960D9F0B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8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9BEAAE-29A8-4824-A98E-868A3C85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43FD28-34D1-4617-A4D2-7ECC06138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6B77B6-E2D0-4048-BA27-7F64143D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67DECA-08D0-41BD-909B-FE90A763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E87C58-F385-4CCB-A5F4-54AAE2EA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06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3066E-1BC7-463E-9BBE-AF46F465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02ECB9-FC7F-4AAF-A258-89B9096A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59982-9799-4707-81ED-995CB560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A4FAC5-6E08-4B11-A69B-791A1468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EEA5A1-B900-4285-888E-B9ABBE14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4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81F326-C7DE-4156-A3E6-5D9CA24A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C43FA5-4D0F-4692-BB70-62DCC0114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7FD923-0FA2-44B6-8B45-DAB38000B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8EA157-DF43-4E9A-B204-9559A5A0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35FA00-8F87-4691-A212-185CB2ED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2CAC42-0424-4FCE-9222-DA42324A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06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112291-A865-4C21-B0DB-E707BC6A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CD3977-A9EC-44ED-9FE0-86C1BD0E8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3657779-8A05-4360-ACE0-7762B41ED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ABE551-A9A0-4CD9-B778-FF250FB8F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7C09180-8233-4B25-9D03-65065946C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E191E87-4711-4CCF-85AC-D3C85EE9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AF6654C-B701-445D-8F8D-27978E5D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95F33F1-DCCD-4BBD-8636-4C4D63BA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75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7B7CAA-1E44-4802-AE4F-BBF6A97F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A49B48B-29F9-4598-83E4-6D4EC840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7CD490-428E-46B4-AE80-7E45CE00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E4138A-69B3-474B-8B2E-AD0EFFAE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91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F2283AD-79C1-4427-9F45-A80A795C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F8A6AE0-90F1-46D1-8967-127698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DAA177-2010-4469-BA83-A984487A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47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807FD-1D0A-4709-BD85-60B7D895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371F93-BA3F-4B06-98AF-207A8100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67A1488-C11F-41A9-8706-F30D86A0B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E5011E-524A-4A02-9FCC-912166CA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E6D55A-E587-491A-948F-683C404F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0872A0-4A2F-4D09-A4DE-EE855D9B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2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F8E0EF-D1AB-436A-8D58-D79B0EFD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0EDA597-30EF-4E62-BC61-27918FCC9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967603-4EDB-47D6-898C-686C4FA18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27C66D-17A5-4565-9A56-33373E30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178532-AA6B-4C7E-849F-6543FFDC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BC4435-76F7-4FFD-BAAE-1F641284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55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7FC0A40-90A4-493D-8B27-13235EFF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FCFC5F-52FD-4D5B-A68C-A3AE0B57C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0A1C9B-CB73-4BE1-AC5A-5221B31EE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4CE4-53DE-4773-AF7F-1C2D52849947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67E115-53DA-488B-A64E-0E26F5612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D6C28A-2A8C-4B54-B16D-16D8AD65D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0D1D-5746-429E-AC1B-2AC3A0A94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78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30D910-B2D1-4E09-A835-ADE67832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8672"/>
            <a:ext cx="9223899" cy="2387600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How does vertical wind shear influence entrainment in squall lines?</a:t>
            </a:r>
            <a:r>
              <a:rPr lang="en-US" altLang="zh-TW" sz="4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sz="4400" dirty="0">
              <a:latin typeface="Cambria Math" panose="020405030504060302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F68759F-66A5-4105-A70A-E5CB4A245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7034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Mulholland, J. P., J. M. Peters, and H. Morrison, 2021</a:t>
            </a:r>
          </a:p>
          <a:p>
            <a:r>
              <a:rPr lang="en-US" altLang="zh-TW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J. Atmos. Sci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78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1931–1946.</a:t>
            </a:r>
          </a:p>
          <a:p>
            <a:endParaRPr lang="en-US" altLang="zh-TW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R10229003 </a:t>
            </a:r>
            <a:r>
              <a:rPr lang="zh-TW" altLang="en-US" sz="2000" dirty="0">
                <a:latin typeface="Cambria Math" panose="02040503050406030204" pitchFamily="18" charset="0"/>
              </a:rPr>
              <a:t>凌文海</a:t>
            </a:r>
          </a:p>
        </p:txBody>
      </p:sp>
    </p:spTree>
    <p:extLst>
      <p:ext uri="{BB962C8B-B14F-4D97-AF65-F5344CB8AC3E}">
        <p14:creationId xmlns:p14="http://schemas.microsoft.com/office/powerpoint/2010/main" val="42964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 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Base-state environments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953217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Based on Weisman and </a:t>
                </a:r>
                <a:r>
                  <a:rPr lang="en-US" altLang="zh-TW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Klemp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(WK82)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Modifications: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Increasing the surface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: 300 to 302K</a:t>
                </a:r>
              </a:p>
              <a:p>
                <a:r>
                  <a:rPr lang="en-US" altLang="zh-TW" sz="2000" dirty="0">
                    <a:latin typeface="Cambria Math" panose="02040503050406030204" pitchFamily="18" charset="0"/>
                  </a:rPr>
                  <a:t>Reduce the amount of errant convection that occurred ahead of the squall-line OFB</a:t>
                </a:r>
                <a:endParaRPr lang="en-US" altLang="zh-TW" sz="24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Reduce the RH &gt;2.5km AGL to 45%</a:t>
                </a:r>
              </a:p>
              <a:p>
                <a:r>
                  <a:rPr lang="en-US" altLang="zh-TW" sz="2000" dirty="0">
                    <a:latin typeface="Cambria Math" panose="02040503050406030204" pitchFamily="18" charset="0"/>
                  </a:rPr>
                  <a:t>More like the observed squall-line environments</a:t>
                </a:r>
                <a:br>
                  <a:rPr lang="en-US" altLang="zh-TW" sz="2000" dirty="0">
                    <a:latin typeface="Cambria Math" panose="02040503050406030204" pitchFamily="18" charset="0"/>
                  </a:rPr>
                </a:br>
                <a:endParaRPr lang="en-US" altLang="zh-TW" sz="20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modified PBL mixing ratio = 14 g/kg</a:t>
                </a:r>
              </a:p>
              <a:p>
                <a:endParaRPr lang="zh-TW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953217" cy="4351338"/>
              </a:xfrm>
              <a:blipFill>
                <a:blip r:embed="rId2"/>
                <a:stretch>
                  <a:fillRect l="-1331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AEA69747-F760-4A15-B824-0CDED59FD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0"/>
          <a:stretch/>
        </p:blipFill>
        <p:spPr>
          <a:xfrm>
            <a:off x="6551720" y="1380037"/>
            <a:ext cx="5238073" cy="51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 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Base-state environments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10314" cy="4351338"/>
          </a:xfrm>
        </p:spPr>
        <p:txBody>
          <a:bodyPr>
            <a:noAutofit/>
          </a:bodyPr>
          <a:lstStyle/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All fall within the range of observed values for squall-line environments</a:t>
            </a: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 approximate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effective inflow layer depth (EIL)</a:t>
            </a:r>
            <a:r>
              <a:rPr lang="zh-TW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~2.5 km</a:t>
            </a: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Thompson et al.  (2007)</a:t>
            </a: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Largest contiguous vertical layer with CAPE &gt; 100 J/kg &amp; CIN &lt; -250J/kg 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B0B075D-A0C7-43DA-AF23-5A81E2124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53177"/>
              </p:ext>
            </p:extLst>
          </p:nvPr>
        </p:nvGraphicFramePr>
        <p:xfrm>
          <a:off x="986160" y="1935480"/>
          <a:ext cx="637614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035">
                  <a:extLst>
                    <a:ext uri="{9D8B030D-6E8A-4147-A177-3AD203B41FA5}">
                      <a16:colId xmlns:a16="http://schemas.microsoft.com/office/drawing/2014/main" val="1231916674"/>
                    </a:ext>
                  </a:extLst>
                </a:gridCol>
                <a:gridCol w="1594035">
                  <a:extLst>
                    <a:ext uri="{9D8B030D-6E8A-4147-A177-3AD203B41FA5}">
                      <a16:colId xmlns:a16="http://schemas.microsoft.com/office/drawing/2014/main" val="4256435704"/>
                    </a:ext>
                  </a:extLst>
                </a:gridCol>
                <a:gridCol w="1594035">
                  <a:extLst>
                    <a:ext uri="{9D8B030D-6E8A-4147-A177-3AD203B41FA5}">
                      <a16:colId xmlns:a16="http://schemas.microsoft.com/office/drawing/2014/main" val="1461740181"/>
                    </a:ext>
                  </a:extLst>
                </a:gridCol>
                <a:gridCol w="1594035">
                  <a:extLst>
                    <a:ext uri="{9D8B030D-6E8A-4147-A177-3AD203B41FA5}">
                      <a16:colId xmlns:a16="http://schemas.microsoft.com/office/drawing/2014/main" val="1002095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</a:rPr>
                        <a:t>[J/kg]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Surface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0-1km Mean Layer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Most Unstable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13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CAPE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</a:rPr>
                        <a:t>2043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</a:rPr>
                        <a:t>2191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</a:rPr>
                        <a:t>2615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93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CIN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</a:rPr>
                        <a:t>-69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</a:rPr>
                        <a:t>-44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 Math" panose="02040503050406030204" pitchFamily="18" charset="0"/>
                        </a:rPr>
                        <a:t>-3</a:t>
                      </a:r>
                      <a:endParaRPr lang="zh-TW" altLang="en-US" sz="2000" dirty="0">
                        <a:latin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95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8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 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Base-state environments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80324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cold pool covering the domain from S-N and extending from the center to W. 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minimum surface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perturbation of the cold pool was set to -5K and decreased in magnitude toward 0 K with height.  Depth = 2.5 km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0.25 K random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perturbations in the I.C.</a:t>
                </a:r>
              </a:p>
              <a:p>
                <a:pPr marL="0" indent="0">
                  <a:buNone/>
                </a:pPr>
                <a:endParaRPr lang="en-US" altLang="zh-TW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80324" cy="4351338"/>
              </a:xfrm>
              <a:blipFill>
                <a:blip r:embed="rId2"/>
                <a:stretch>
                  <a:fillRect l="-78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A1AA7E47-CFEF-4CA4-8AFE-26F50A6D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23691"/>
            <a:ext cx="5400000" cy="29691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51C0832-50AE-4377-A32E-3D5280B56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84101"/>
            <a:ext cx="4829933" cy="22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0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 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Base-state environments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54701" cy="160337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ambria Math" panose="02040503050406030204" pitchFamily="18" charset="0"/>
              </a:rPr>
              <a:t>Three different LL (0–2.5 km AGL) and UL (2.5–10km AGL) vertical wind shear  magnitudes constituted our simulation matrix</a:t>
            </a:r>
          </a:p>
          <a:p>
            <a:r>
              <a:rPr lang="en-US" altLang="zh-TW" sz="2400" dirty="0">
                <a:latin typeface="Cambria Math" panose="02040503050406030204" pitchFamily="18" charset="0"/>
              </a:rPr>
              <a:t>Within the range of magnitudes used in prior squall-line simulation studies and also in observations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A15B5C-5803-4EF0-BD24-75671B99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133817"/>
            <a:ext cx="5428883" cy="335905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DA9640C-5CD5-4A19-93D4-7AF40D654193}"/>
              </a:ext>
            </a:extLst>
          </p:cNvPr>
          <p:cNvSpPr/>
          <p:nvPr/>
        </p:nvSpPr>
        <p:spPr>
          <a:xfrm>
            <a:off x="838199" y="3659184"/>
            <a:ext cx="5118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 Math" panose="02040503050406030204" pitchFamily="18" charset="0"/>
              </a:rPr>
              <a:t>LL3 represents the far high end of the LL shear spectrum for observed squall lines in environments with substantial 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 Math" panose="02040503050406030204" pitchFamily="18" charset="0"/>
              </a:rPr>
              <a:t>UL3 is likely at the low to moderate end of the UL shear spectrum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396D81-B905-4235-A66D-5A2336A61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814" y="154783"/>
            <a:ext cx="5249986" cy="16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 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Quantifying entrainment-driven dilution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054701" cy="1603375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A passive tracer (PT) was initialized in the base state to the E. of the cold pool 0~1.5 km AGL (light red shading)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The lower half of the EIL(~2.5km),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latin typeface="Cambria Math" panose="02040503050406030204" pitchFamily="18" charset="0"/>
                          </a:rPr>
                          <m:t>CAPE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located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PT concentration in updrafts falls below 100% is used to quantify the degree of entrainment-driven updraft dilution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054701" cy="1603375"/>
              </a:xfrm>
              <a:blipFill>
                <a:blip r:embed="rId2"/>
                <a:stretch>
                  <a:fillRect l="-788" t="-5303" b="-32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BCD11308-7C07-48A0-B150-2353D5BAF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5" y="3920326"/>
            <a:ext cx="9932957" cy="29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 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In-line forward parcel trajectories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241133" cy="4264457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In-line forward trajectories in the LL1_UL1, LL1_UL3, LL3_UL1 &amp; LL3_UL3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At T = 4hr, 1000 trajectories were initialized ahead of the squall-line OFBs.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Trajectories were placed in a 10 km S-N line at 100 km east of the domain center and spanned between 25 and 835m AGL, covering the lower EIL. 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Trajectories were calculated with a time step consistent with the model simulations (3.5 s) with output written every time step. </a:t>
                </a:r>
              </a:p>
              <a:p>
                <a:endParaRPr lang="en-US" altLang="zh-TW" sz="24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Compare the contribution of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B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 versus the vertical perturbation pressure gradient accelerations (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VPG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along the trajectories among the four different simulations.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241133" cy="4264457"/>
              </a:xfrm>
              <a:blipFill>
                <a:blip r:embed="rId2"/>
                <a:stretch>
                  <a:fillRect l="-774" t="-2000" r="-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72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attributes of simulations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98" y="2269509"/>
            <a:ext cx="2925932" cy="3563120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All simulations produced squall lines with many features of observed squall lines</a:t>
            </a:r>
          </a:p>
          <a:p>
            <a:endParaRPr lang="en-US" altLang="zh-TW" sz="2200" dirty="0">
              <a:latin typeface="Cambria Math" panose="02040503050406030204" pitchFamily="18" charset="0"/>
            </a:endParaRPr>
          </a:p>
          <a:p>
            <a:r>
              <a:rPr lang="en-US" altLang="zh-TW" sz="2200" dirty="0">
                <a:solidFill>
                  <a:srgbClr val="00B050"/>
                </a:solidFill>
                <a:latin typeface="Cambria Math" panose="02040503050406030204" pitchFamily="18" charset="0"/>
              </a:rPr>
              <a:t> A stratiform region that trailed the leading deep convective line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913DC5-614C-48CD-82D6-6C615342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56" y="1690688"/>
            <a:ext cx="8110727" cy="497623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ECF5CBA-A18B-4F68-A3C5-AEB52CFD182C}"/>
              </a:ext>
            </a:extLst>
          </p:cNvPr>
          <p:cNvSpPr txBox="1"/>
          <p:nvPr/>
        </p:nvSpPr>
        <p:spPr>
          <a:xfrm>
            <a:off x="6569477" y="1027906"/>
            <a:ext cx="5291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4–7-h averaged lowest level (125m) [</a:t>
            </a:r>
            <a:r>
              <a:rPr lang="en-US" altLang="zh-TW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dBZ</a:t>
            </a: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] </a:t>
            </a:r>
            <a:endParaRPr lang="zh-TW" altLang="en-US" sz="1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8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attributes of simulations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524"/>
            <a:ext cx="2925932" cy="4282212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LL1: broken into cellular features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Increase in LL led to more widespread structures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UL shear had relatively muted impacts 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UL in LL1 &amp; LL3 resulted differently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Bowing segments in LL3_UL3</a:t>
            </a:r>
          </a:p>
          <a:p>
            <a:endParaRPr lang="en-US" altLang="zh-TW" sz="2200" dirty="0">
              <a:latin typeface="Cambria Math" panose="020405030504060302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913DC5-614C-48CD-82D6-6C615342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30" y="1690688"/>
            <a:ext cx="8110727" cy="497623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41E7C44-FC9D-4552-B863-1B52EC0EC25D}"/>
              </a:ext>
            </a:extLst>
          </p:cNvPr>
          <p:cNvSpPr txBox="1"/>
          <p:nvPr/>
        </p:nvSpPr>
        <p:spPr>
          <a:xfrm>
            <a:off x="6569477" y="1027906"/>
            <a:ext cx="5291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4–7-h averaged lowest level (125m) [</a:t>
            </a:r>
            <a:r>
              <a:rPr lang="en-US" altLang="zh-TW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dBZ</a:t>
            </a: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] </a:t>
            </a:r>
            <a:endParaRPr lang="zh-TW" altLang="en-US" sz="1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0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attributes of simulations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5557"/>
                <a:ext cx="9965924" cy="4282212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We assessed the relative ‘‘balance’’ between the</a:t>
                </a:r>
                <a:r>
                  <a:rPr lang="zh-TW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cold pool-induced circulation and LL shear-induced circulation</a:t>
                </a:r>
                <a:r>
                  <a:rPr lang="zh-TW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for the simulated squall lines. 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This was accomplished by</a:t>
                </a:r>
                <a:r>
                  <a:rPr lang="zh-TW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calculating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/∆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ratio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  <m:e>
                            <m:d>
                              <m:d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, 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H = cold pool depth, the height of the -1K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contour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 = the zonal shear over the depth of the cold pool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is perturbation from the horizontally invariant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5557"/>
                <a:ext cx="9965924" cy="4282212"/>
              </a:xfrm>
              <a:blipFill>
                <a:blip r:embed="rId3"/>
                <a:stretch>
                  <a:fillRect l="-857" t="-1991" b="-32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26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attributes of simulations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6046" y="1978683"/>
                <a:ext cx="9131423" cy="428221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According to RKW theory: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/∆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&gt;&gt; 1 : moist updrafts tilt rearward over the cold pool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/∆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1    : moist updrafts are approximately vertically oriented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Near center of the domain : LL1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/∆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&gt;4, LL3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/∆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1.5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All simulations updrafts should slant rearward over the cold pool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6046" y="1978683"/>
                <a:ext cx="9131423" cy="4282212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B622167-A107-4CAD-AEFD-B3AA6366D42C}"/>
              </a:ext>
            </a:extLst>
          </p:cNvPr>
          <p:cNvSpPr/>
          <p:nvPr/>
        </p:nvSpPr>
        <p:spPr>
          <a:xfrm>
            <a:off x="7508432" y="1409315"/>
            <a:ext cx="1394107" cy="4515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78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4461F2-1760-473B-BABC-5E78282C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Outlines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B001F9-462B-4322-9FDD-186FF1F4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0" indent="0">
              <a:buNone/>
            </a:pPr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Summary, discussion and conclusions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00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attributes of simulations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315166-0E77-48DC-9677-2C254F9E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66" y="1716427"/>
            <a:ext cx="8110800" cy="495758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114"/>
            <a:ext cx="2925932" cy="4282212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4–7-h period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-5~+5km around the domain center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PT concentration, w, and reflectivity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Weaker LL has weaker &amp; shallower updrafts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Stronger LL has stronger &amp; deeper updrafts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1AF5CF-A8AF-401B-9542-4BBB0A94F7A6}"/>
              </a:ext>
            </a:extLst>
          </p:cNvPr>
          <p:cNvSpPr txBox="1"/>
          <p:nvPr/>
        </p:nvSpPr>
        <p:spPr>
          <a:xfrm>
            <a:off x="6480700" y="707877"/>
            <a:ext cx="526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vertical cross sections of PT concentration (shaded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vertical velocity (1m/s contour in light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reflectivity (20 </a:t>
            </a:r>
            <a:r>
              <a:rPr lang="en-US" altLang="zh-TW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dBZ</a:t>
            </a: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contour in dark gray)</a:t>
            </a:r>
            <a:endParaRPr lang="zh-TW" altLang="en-US" sz="1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1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attributes of simulations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315166-0E77-48DC-9677-2C254F9E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66" y="1806097"/>
            <a:ext cx="8110800" cy="4957586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663"/>
            <a:ext cx="2925932" cy="4282212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OFB closer to deep convective line in stronger LL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The OFBs were effectively detached from the middle- to upper-tropospheric updrafts in LL1 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Weaker LL displayed greater dilution of the EIL PT aloft.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80E6CC0-FFDC-4039-AE80-0683C65F6A29}"/>
              </a:ext>
            </a:extLst>
          </p:cNvPr>
          <p:cNvSpPr txBox="1"/>
          <p:nvPr/>
        </p:nvSpPr>
        <p:spPr>
          <a:xfrm>
            <a:off x="6480700" y="761143"/>
            <a:ext cx="526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vertical cross sections of PT concentration (shaded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vertical velocity (1m/s contour in light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reflectivity (20 </a:t>
            </a:r>
            <a:r>
              <a:rPr lang="en-US" altLang="zh-TW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dBZ</a:t>
            </a: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contour in dark gray)</a:t>
            </a:r>
            <a:endParaRPr lang="zh-TW" altLang="en-US" sz="1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0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attributes of simulations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57"/>
            <a:ext cx="3110000" cy="4282212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4–7-h composites of B and w in -5~+5 km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Large horizontal expanses of positive B in all squall lines above ~4–5 km AGL regardless of</a:t>
            </a:r>
            <a:r>
              <a:rPr lang="zh-TW" altLang="en-US" sz="2200" dirty="0">
                <a:latin typeface="Cambria Math" panose="02040503050406030204" pitchFamily="18" charset="0"/>
              </a:rPr>
              <a:t> </a:t>
            </a:r>
            <a:r>
              <a:rPr lang="en-US" altLang="zh-TW" sz="2200" dirty="0">
                <a:latin typeface="Cambria Math" panose="02040503050406030204" pitchFamily="18" charset="0"/>
              </a:rPr>
              <a:t>shear magnitude </a:t>
            </a:r>
            <a:endParaRPr lang="en-US" altLang="zh-TW" sz="2000" dirty="0">
              <a:latin typeface="Cambria Math" panose="02040503050406030204" pitchFamily="18" charset="0"/>
            </a:endParaRPr>
          </a:p>
          <a:p>
            <a:r>
              <a:rPr lang="en-US" altLang="zh-TW" sz="2200" dirty="0">
                <a:latin typeface="Cambria Math" panose="02040503050406030204" pitchFamily="18" charset="0"/>
              </a:rPr>
              <a:t>LL1 updrafts more slant than in LL3, consist with RKW theory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56947B-61A7-476A-A610-E9A3207B6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200" y="1855557"/>
            <a:ext cx="8110800" cy="4704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33EE4C7-E400-43DB-ACB1-C53021BA6853}"/>
                  </a:ext>
                </a:extLst>
              </p:cNvPr>
              <p:cNvSpPr txBox="1"/>
              <p:nvPr/>
            </p:nvSpPr>
            <p:spPr>
              <a:xfrm>
                <a:off x="6480700" y="761143"/>
                <a:ext cx="5264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vertical cross sections of B (shaded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vertical velocity (2m/s contour in green)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In-plane wind vectors (m/s)</a:t>
                </a:r>
                <a:endParaRPr lang="zh-TW" alt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33EE4C7-E400-43DB-ACB1-C53021BA6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00" y="761143"/>
                <a:ext cx="5264458" cy="830997"/>
              </a:xfrm>
              <a:prstGeom prst="rect">
                <a:avLst/>
              </a:prstGeom>
              <a:blipFill>
                <a:blip r:embed="rId4"/>
                <a:stretch>
                  <a:fillRect l="-463" t="-2941" b="-8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50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Influence of shear on updraft width and entrainment-driven dilution</a:t>
            </a:r>
            <a:endParaRPr lang="zh-TW" altLang="en-US" sz="33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5557"/>
                <a:ext cx="10409808" cy="4282212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Updraft area : 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Contiguous horizontal regions that met a certain w threshold at each model vertical level.  Excluding areas of small-scale vertical motion (areas &lt;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).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‘‘broad’’ (w &gt; 5 m/s) and ‘‘core’’ (w &gt; 20 m/s) updrafts.</a:t>
                </a: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5557"/>
                <a:ext cx="10409808" cy="4282212"/>
              </a:xfrm>
              <a:blipFill>
                <a:blip r:embed="rId3"/>
                <a:stretch>
                  <a:fillRect l="-820" t="-1991" r="-15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713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Influence of shear on updraft width and entrainment-driven dilution</a:t>
            </a:r>
            <a:endParaRPr lang="zh-TW" altLang="en-US" sz="3300" dirty="0">
              <a:latin typeface="Cambria Math" panose="020405030504060302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89" y="2142702"/>
            <a:ext cx="3062798" cy="4036881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Broad &amp;</a:t>
            </a:r>
            <a:r>
              <a:rPr lang="zh-TW" altLang="en-US" sz="2200" dirty="0">
                <a:latin typeface="Cambria Math" panose="02040503050406030204" pitchFamily="18" charset="0"/>
              </a:rPr>
              <a:t> </a:t>
            </a:r>
            <a:r>
              <a:rPr lang="en-US" altLang="zh-TW" sz="2200" dirty="0">
                <a:latin typeface="Cambria Math" panose="02040503050406030204" pitchFamily="18" charset="0"/>
              </a:rPr>
              <a:t>core updraft area increased with increasing LL shear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UL shear have less pronounced effect than LL shear 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The large broad updraft area below ~2.5 km were related to the front-to-rear slab-like ascending airstreams</a:t>
            </a:r>
          </a:p>
          <a:p>
            <a:endParaRPr lang="en-US" altLang="zh-TW" sz="2200" dirty="0">
              <a:latin typeface="Cambria Math" panose="020405030504060302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A5D1A4-70D5-4EF4-B64C-B43DB817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08" y="2142702"/>
            <a:ext cx="8066103" cy="38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33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Influence of shear on updraft width and entrainment-driven dilution</a:t>
            </a:r>
            <a:endParaRPr lang="zh-TW" altLang="en-US" sz="3300" dirty="0">
              <a:latin typeface="Cambria Math" panose="020405030504060302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6558"/>
            <a:ext cx="3449715" cy="3890963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The larger regions of slab-like ascent appears to ‘‘set the stage’’ for wider thermals aloft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Correlation coefficient =0.81; p value &lt; 0.05 between average 0–5 km AGL broad updraft area and average 5–10 km AGL core updraft area over the 4–7-h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1931E1E-0767-4ADE-A276-520A2F4E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914" y="1802228"/>
            <a:ext cx="69437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6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Influence of shear on updraft width and entrainment-driven dilution</a:t>
            </a:r>
            <a:endParaRPr lang="zh-TW" altLang="en-US" sz="3300" dirty="0">
              <a:latin typeface="Cambria Math" panose="020405030504060302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64" y="2471738"/>
            <a:ext cx="3268186" cy="3081338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LL shear increased  0-5 km AGL broad updraft area increased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Similar to 5–10 km AGL core updraft area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updraft width appears to be more strongly influenced by LL shear than by UL shear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C5AD13-CC9E-4244-8380-32E3E1E1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2033587"/>
            <a:ext cx="7639050" cy="4378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202D4F6-E500-4B4F-A843-16E89EE45E47}"/>
                  </a:ext>
                </a:extLst>
              </p:cNvPr>
              <p:cNvSpPr txBox="1"/>
              <p:nvPr/>
            </p:nvSpPr>
            <p:spPr>
              <a:xfrm>
                <a:off x="5290074" y="445417"/>
                <a:ext cx="6292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Shading unit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sz="160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latin typeface="Cambria Math" panose="02040503050406030204" pitchFamily="18" charset="0"/>
                  </a:rPr>
                  <a:t>Lower right :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TW" sz="1600" dirty="0">
                    <a:latin typeface="Cambria Math" panose="02040503050406030204" pitchFamily="18" charset="0"/>
                  </a:rPr>
                  <a:t>95% confidence interval around the median values</a:t>
                </a:r>
                <a:endParaRPr lang="zh-TW" alt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202D4F6-E500-4B4F-A843-16E89EE45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074" y="445417"/>
                <a:ext cx="6292325" cy="584775"/>
              </a:xfrm>
              <a:prstGeom prst="rect">
                <a:avLst/>
              </a:prstGeom>
              <a:blipFill>
                <a:blip r:embed="rId4"/>
                <a:stretch>
                  <a:fillRect l="-388" t="-4167" b="-114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143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Influence of shear on updraft width and entrainment-driven dilution</a:t>
            </a:r>
            <a:endParaRPr lang="zh-TW" altLang="en-US" sz="3300" dirty="0">
              <a:latin typeface="Cambria Math" panose="020405030504060302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2788598"/>
            <a:ext cx="6267451" cy="1902434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The median 5–10 km AGL layer max. PT concentrations show that stronger LL shear equated to larger PT concentrations aloft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There was no statistically significant connection between UL shear and PT concentration</a:t>
            </a:r>
          </a:p>
          <a:p>
            <a:endParaRPr lang="en-US" altLang="zh-TW" sz="2200" dirty="0">
              <a:latin typeface="Cambria Math" panose="020405030504060302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628465-F892-4958-A273-A3F16619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586" y="1851425"/>
            <a:ext cx="4305300" cy="4641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BB0D2FC-9899-4CC0-8D54-8271752B8342}"/>
                  </a:ext>
                </a:extLst>
              </p:cNvPr>
              <p:cNvSpPr txBox="1"/>
              <p:nvPr/>
            </p:nvSpPr>
            <p:spPr>
              <a:xfrm>
                <a:off x="838199" y="5788942"/>
                <a:ext cx="6292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Median 4–7-h 5–10 km AGL layer maximum PT concentration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latin typeface="Cambria Math" panose="02040503050406030204" pitchFamily="18" charset="0"/>
                  </a:rPr>
                  <a:t>Lower right :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TW" sz="1600" dirty="0">
                    <a:latin typeface="Cambria Math" panose="02040503050406030204" pitchFamily="18" charset="0"/>
                  </a:rPr>
                  <a:t>95% confidence interval around the median values</a:t>
                </a:r>
                <a:endParaRPr lang="zh-TW" alt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BB0D2FC-9899-4CC0-8D54-8271752B8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788942"/>
                <a:ext cx="6292325" cy="584775"/>
              </a:xfrm>
              <a:prstGeom prst="rect">
                <a:avLst/>
              </a:prstGeom>
              <a:blipFill>
                <a:blip r:embed="rId4"/>
                <a:stretch>
                  <a:fillRect l="-290" t="-4167" b="-114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391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Influence of shear on updraft width and entrainment-driven dilution</a:t>
            </a:r>
            <a:endParaRPr lang="zh-TW" altLang="en-US" sz="3300" dirty="0">
              <a:latin typeface="Cambria Math" panose="020405030504060302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440781"/>
            <a:ext cx="4352926" cy="3081338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Maximum PT concentrations and average 5–10 km AGL core updraft area were statistically significant (p value ,0.05), with a log-scaled CC = 0.83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Squall-line updrafts with stronger LL shear displayed less entrainment-driven dilution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5768C6-7F1B-4E75-AA14-A4A5E8AA9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5" y="1888331"/>
            <a:ext cx="6701171" cy="45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Updraft width and entrainment-driven dilution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55989"/>
                <a:ext cx="10915651" cy="479821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Morrison (2017). Simple eddy diffusivity approximation for lateral mixing of environmental and updraft air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𝐿𝐹𝐶</m:t>
                        </m:r>
                      </m:sub>
                    </m:sSub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400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𝐿𝐹𝐶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is assumed 100%,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k is a nondimensional scaling constant (set here to 0.18)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L is a turbulent mixing length : set to grid spacing (250 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is a turbulent Prandtl number which is set here to 1/3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R is assumed to be constant with height [Morrison (2017)]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Axisymmetric updrafts were assumed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altLang="zh-TW" sz="24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Max. PT concentration ~ z = 5km</a:t>
                </a: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55989"/>
                <a:ext cx="10915651" cy="4798219"/>
              </a:xfrm>
              <a:blipFill>
                <a:blip r:embed="rId3"/>
                <a:stretch>
                  <a:fillRect l="-726" t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49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40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646"/>
            <a:ext cx="10196744" cy="51085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 strength and direction of LL shear that occurs over the depth of the cold pool regulates updraft tilt and speed.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Hane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1973, Thorpe et al. 1982, etc.)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RKW</a:t>
            </a:r>
            <a:r>
              <a:rPr lang="en-US" altLang="zh-TW" sz="2400" dirty="0">
                <a:latin typeface="Cambria Math" panose="02040503050406030204" pitchFamily="18" charset="0"/>
              </a:rPr>
              <a:t> theory : the ratio of the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LL shear magnitude </a:t>
            </a:r>
            <a:r>
              <a:rPr lang="en-US" altLang="zh-TW" sz="2400" dirty="0">
                <a:latin typeface="Cambria Math" panose="02040503050406030204" pitchFamily="18" charset="0"/>
              </a:rPr>
              <a:t>to the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cold pool intensity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Squall lines in environments with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stronger LL</a:t>
            </a:r>
            <a:r>
              <a:rPr lang="en-US" altLang="zh-TW" sz="2400" dirty="0">
                <a:latin typeface="Cambria Math" panose="02040503050406030204" pitchFamily="18" charset="0"/>
              </a:rPr>
              <a:t> shear have stronger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updrafts</a:t>
            </a:r>
            <a:endParaRPr lang="en-US" altLang="zh-TW" sz="2400" dirty="0">
              <a:latin typeface="Cambria Math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Substantial UL shear is also found within squall-line environments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.(</a:t>
            </a:r>
            <a:r>
              <a:rPr lang="it-IT" altLang="zh-TW" sz="24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Davis et al. 2004) 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Strong mid- to upper-level winds also influence the cold pool speed via downward momentum transport.</a:t>
            </a:r>
            <a:r>
              <a:rPr lang="zh-TW" altLang="en-US" sz="2400" dirty="0">
                <a:latin typeface="Cambria Math" panose="02040503050406030204" pitchFamily="18" charset="0"/>
              </a:rPr>
              <a:t>  </a:t>
            </a:r>
            <a:r>
              <a:rPr lang="en-US" altLang="zh-TW" sz="2400" dirty="0">
                <a:latin typeface="Cambria Math" panose="02040503050406030204" pitchFamily="18" charset="0"/>
              </a:rPr>
              <a:t>Strong UL shear may also influence squall line motion via changes in steering flows aloft.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(Mahoney et al. 2009)</a:t>
            </a: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 </a:t>
            </a:r>
            <a:endParaRPr lang="en-US" altLang="zh-TW" sz="2400" dirty="0">
              <a:latin typeface="Cambria Math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2000"/>
              </a:spcBef>
            </a:pPr>
            <a:endParaRPr lang="zh-TW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2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Updraft width and entrainment-driven dilution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59793"/>
                <a:ext cx="3114676" cy="384571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The closeness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200" dirty="0">
                            <a:latin typeface="Cambria Math" panose="02040503050406030204" pitchFamily="18" charset="0"/>
                          </a:rPr>
                          <m:t>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dirty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altLang="zh-TW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concentration curve (green line) supports a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scaling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1/R scaling [dry plumes &amp; thermals, Morton et al. 1956; Scorer 1957] gives a poorer comparison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200" dirty="0">
                            <a:latin typeface="Cambria Math" panose="02040503050406030204" pitchFamily="18" charset="0"/>
                          </a:rPr>
                          <m:t>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dirty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(gold line)</a:t>
                </a:r>
              </a:p>
              <a:p>
                <a:endParaRPr lang="en-US" altLang="zh-TW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59793"/>
                <a:ext cx="3114676" cy="3845719"/>
              </a:xfrm>
              <a:blipFill>
                <a:blip r:embed="rId3"/>
                <a:stretch>
                  <a:fillRect l="-2353" t="-19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FD962970-54CF-479E-81AC-3DB0FDF4E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1831181"/>
            <a:ext cx="6701171" cy="45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87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Influence of shear on updraft width and entrainment-driven dilution</a:t>
            </a:r>
            <a:endParaRPr lang="zh-TW" altLang="en-US" sz="3300" dirty="0">
              <a:latin typeface="Cambria Math" panose="020405030504060302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3038"/>
            <a:ext cx="3914776" cy="3337448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The connection between LL shear and updraft width is evident in the statistically significant correlations (CC=0.79; p value &lt;0.05) </a:t>
            </a:r>
          </a:p>
          <a:p>
            <a:r>
              <a:rPr lang="en-US" altLang="zh-TW" sz="2200" dirty="0">
                <a:latin typeface="Cambria Math" panose="02040503050406030204" pitchFamily="18" charset="0"/>
              </a:rPr>
              <a:t>The </a:t>
            </a:r>
            <a:r>
              <a:rPr lang="en-US" altLang="zh-TW" sz="2200" dirty="0">
                <a:solidFill>
                  <a:srgbClr val="FF0000"/>
                </a:solidFill>
                <a:latin typeface="Cambria Math" panose="02040503050406030204" pitchFamily="18" charset="0"/>
              </a:rPr>
              <a:t>LL shear </a:t>
            </a:r>
            <a:r>
              <a:rPr lang="en-US" altLang="zh-TW" sz="2200" dirty="0">
                <a:latin typeface="Cambria Math" panose="02040503050406030204" pitchFamily="18" charset="0"/>
              </a:rPr>
              <a:t>is directly connected to the </a:t>
            </a:r>
            <a:r>
              <a:rPr lang="en-US" altLang="zh-TW" sz="2200" dirty="0">
                <a:solidFill>
                  <a:srgbClr val="FF0000"/>
                </a:solidFill>
                <a:latin typeface="Cambria Math" panose="02040503050406030204" pitchFamily="18" charset="0"/>
              </a:rPr>
              <a:t>LL horizontal mass flux </a:t>
            </a:r>
            <a:r>
              <a:rPr lang="en-US" altLang="zh-TW" sz="2200" dirty="0">
                <a:latin typeface="Cambria Math" panose="02040503050406030204" pitchFamily="18" charset="0"/>
              </a:rPr>
              <a:t>and connected to the </a:t>
            </a:r>
            <a:r>
              <a:rPr lang="en-US" altLang="zh-TW" sz="2200" dirty="0">
                <a:solidFill>
                  <a:srgbClr val="FF0000"/>
                </a:solidFill>
                <a:latin typeface="Cambria Math" panose="02040503050406030204" pitchFamily="18" charset="0"/>
              </a:rPr>
              <a:t>vertical mass flux </a:t>
            </a:r>
            <a:r>
              <a:rPr lang="en-US" altLang="zh-TW" sz="2200" dirty="0">
                <a:latin typeface="Cambria Math" panose="02040503050406030204" pitchFamily="18" charset="0"/>
              </a:rPr>
              <a:t>via </a:t>
            </a:r>
            <a:r>
              <a:rPr lang="en-US" altLang="zh-TW" sz="2200" dirty="0">
                <a:solidFill>
                  <a:srgbClr val="00B050"/>
                </a:solidFill>
                <a:latin typeface="Cambria Math" panose="02040503050406030204" pitchFamily="18" charset="0"/>
              </a:rPr>
              <a:t>mass continuity</a:t>
            </a:r>
            <a:r>
              <a:rPr lang="en-US" altLang="zh-TW" sz="2200" dirty="0">
                <a:latin typeface="Cambria Math" panose="02040503050406030204" pitchFamily="18" charset="0"/>
              </a:rPr>
              <a:t>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E584D63-74EB-4BC7-9E03-9C7F1215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2017324"/>
            <a:ext cx="6686550" cy="44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1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DE0B0F-35FD-477A-9290-991E25857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  <a:b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Updraft width &amp; entrainment-driven dilution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3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DE0B0F-35FD-477A-9290-991E25857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506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074" y="1983581"/>
                <a:ext cx="6705601" cy="3493942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LL shear increased,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increased.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UL</a:t>
                </a:r>
                <a:r>
                  <a:rPr lang="zh-TW" altLang="en-US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shear effect is not evident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Thermodynamic speed limit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𝑀𝑈𝐶𝐴𝑃𝐸</m:t>
                        </m:r>
                      </m:e>
                    </m:rad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~ 72.3 m/s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95% of the speed limit in LL3_UL3 at T = 1 h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60~70% of the speed limit in LL1_UL1 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Similar to the squall-line simulations analyzed in </a:t>
                </a:r>
                <a:r>
                  <a:rPr lang="en-US" altLang="zh-TW" sz="2200" dirty="0" err="1">
                    <a:latin typeface="Cambria Math" panose="02040503050406030204" pitchFamily="18" charset="0"/>
                  </a:rPr>
                  <a:t>Lebo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 and Morrison (2015)</a:t>
                </a: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074" y="1983581"/>
                <a:ext cx="6705601" cy="3493942"/>
              </a:xfrm>
              <a:blipFill>
                <a:blip r:embed="rId4"/>
                <a:stretch>
                  <a:fillRect l="-1091" t="-2091" r="-1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D7E7BEA5-AB0B-421C-AB54-1C40DEF7C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898" y="1933075"/>
            <a:ext cx="3819525" cy="4148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10C60A5-5341-4643-9805-D10BAFF4B99B}"/>
                  </a:ext>
                </a:extLst>
              </p:cNvPr>
              <p:cNvSpPr txBox="1"/>
              <p:nvPr/>
            </p:nvSpPr>
            <p:spPr>
              <a:xfrm>
                <a:off x="838199" y="5788942"/>
                <a:ext cx="6292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Median 4–7-h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pt-BR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[m/s]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latin typeface="Cambria Math" panose="02040503050406030204" pitchFamily="18" charset="0"/>
                  </a:rPr>
                  <a:t>Lower right :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TW" sz="1600" dirty="0">
                    <a:latin typeface="Cambria Math" panose="02040503050406030204" pitchFamily="18" charset="0"/>
                  </a:rPr>
                  <a:t>95% confidence interval around the median values</a:t>
                </a:r>
                <a:endParaRPr lang="zh-TW" alt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10C60A5-5341-4643-9805-D10BAFF4B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788942"/>
                <a:ext cx="6292325" cy="584775"/>
              </a:xfrm>
              <a:prstGeom prst="rect">
                <a:avLst/>
              </a:prstGeom>
              <a:blipFill>
                <a:blip r:embed="rId6"/>
                <a:stretch>
                  <a:fillRect l="-290" t="-4167" b="-114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43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83076"/>
                <a:ext cx="3990421" cy="3192102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Stronger LL shear equates stronger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along the LL OFBs (~ &lt;2.5 km AGL)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Height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corresponded with thermals aloft (&gt;5km AGL) rather than LL OFBs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Variations in UL shear had the largest impact in LL3 simulations</a:t>
                </a: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83076"/>
                <a:ext cx="3990421" cy="3192102"/>
              </a:xfrm>
              <a:blipFill>
                <a:blip r:embed="rId3"/>
                <a:stretch>
                  <a:fillRect l="-1835" t="-2481" r="-917" b="-1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3D817B62-0566-4DCA-B9B9-F1C4C7E54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215" y="1926972"/>
            <a:ext cx="6219381" cy="3976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1">
                <a:extLst>
                  <a:ext uri="{FF2B5EF4-FFF2-40B4-BE49-F238E27FC236}">
                    <a16:creationId xmlns:a16="http://schemas.microsoft.com/office/drawing/2014/main" id="{72E27487-54BE-4305-BF2E-60504EC011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  <a:b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Updraft width &amp; entrainment-driven dilution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3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標題 1">
                <a:extLst>
                  <a:ext uri="{FF2B5EF4-FFF2-40B4-BE49-F238E27FC236}">
                    <a16:creationId xmlns:a16="http://schemas.microsoft.com/office/drawing/2014/main" id="{72E27487-54BE-4305-BF2E-60504EC01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5"/>
                <a:stretch>
                  <a:fillRect l="-2377" t="-506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425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54BCFF6-A62B-47C6-8A35-DD0B690D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154"/>
            <a:ext cx="4462840" cy="2721585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Cambria Math" panose="02040503050406030204" pitchFamily="18" charset="0"/>
              </a:rPr>
              <a:t>Maximum parcel displacements were substantially larger in the stronger LL shear simulations</a:t>
            </a:r>
          </a:p>
          <a:p>
            <a:r>
              <a:rPr lang="en-US" altLang="zh-TW" sz="2200" dirty="0">
                <a:solidFill>
                  <a:srgbClr val="FF0000"/>
                </a:solidFill>
                <a:latin typeface="Cambria Math" panose="02040503050406030204" pitchFamily="18" charset="0"/>
              </a:rPr>
              <a:t>Updrafts</a:t>
            </a:r>
            <a:r>
              <a:rPr lang="en-US" altLang="zh-TW" sz="2200" dirty="0">
                <a:latin typeface="Cambria Math" panose="02040503050406030204" pitchFamily="18" charset="0"/>
              </a:rPr>
              <a:t> experiencing </a:t>
            </a:r>
            <a:r>
              <a:rPr lang="en-US" altLang="zh-TW" sz="2200" dirty="0">
                <a:solidFill>
                  <a:srgbClr val="FF0000"/>
                </a:solidFill>
                <a:latin typeface="Cambria Math" panose="02040503050406030204" pitchFamily="18" charset="0"/>
              </a:rPr>
              <a:t>stronger LL shear</a:t>
            </a:r>
            <a:r>
              <a:rPr lang="en-US" altLang="zh-TW" sz="2200" dirty="0">
                <a:latin typeface="Cambria Math" panose="02040503050406030204" pitchFamily="18" charset="0"/>
              </a:rPr>
              <a:t> were </a:t>
            </a:r>
            <a:r>
              <a:rPr lang="en-US" altLang="zh-TW" sz="2200" dirty="0">
                <a:solidFill>
                  <a:srgbClr val="FF0000"/>
                </a:solidFill>
                <a:latin typeface="Cambria Math" panose="02040503050406030204" pitchFamily="18" charset="0"/>
              </a:rPr>
              <a:t>faster</a:t>
            </a:r>
            <a:r>
              <a:rPr lang="en-US" altLang="zh-TW" sz="2200" dirty="0">
                <a:latin typeface="Cambria Math" panose="02040503050406030204" pitchFamily="18" charset="0"/>
              </a:rPr>
              <a:t> and deeper</a:t>
            </a:r>
          </a:p>
          <a:p>
            <a:r>
              <a:rPr lang="en-US" altLang="zh-TW" sz="2200" dirty="0">
                <a:solidFill>
                  <a:srgbClr val="00B050"/>
                </a:solidFill>
                <a:latin typeface="Cambria Math" panose="02040503050406030204" pitchFamily="18" charset="0"/>
              </a:rPr>
              <a:t>UL shear</a:t>
            </a:r>
            <a:r>
              <a:rPr lang="en-US" altLang="zh-TW" sz="2200" dirty="0">
                <a:latin typeface="Cambria Math" panose="02040503050406030204" pitchFamily="18" charset="0"/>
              </a:rPr>
              <a:t> had </a:t>
            </a:r>
            <a:r>
              <a:rPr lang="en-US" altLang="zh-TW" sz="2200" dirty="0">
                <a:solidFill>
                  <a:srgbClr val="00B050"/>
                </a:solidFill>
                <a:latin typeface="Cambria Math" panose="02040503050406030204" pitchFamily="18" charset="0"/>
              </a:rPr>
              <a:t>lesser </a:t>
            </a:r>
            <a:r>
              <a:rPr lang="en-US" altLang="zh-TW" sz="2200" dirty="0">
                <a:latin typeface="Cambria Math" panose="02040503050406030204" pitchFamily="18" charset="0"/>
              </a:rPr>
              <a:t>impact on maximum parcel displacements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AA7D8C-CA3F-42DC-A9DB-C72095DF7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15" y="1791921"/>
            <a:ext cx="6167060" cy="373379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24AB671-D279-4FA5-8275-B14FB7191FB3}"/>
              </a:ext>
            </a:extLst>
          </p:cNvPr>
          <p:cNvSpPr txBox="1"/>
          <p:nvPr/>
        </p:nvSpPr>
        <p:spPr>
          <a:xfrm>
            <a:off x="395665" y="5818612"/>
            <a:ext cx="1199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Maximum parcel displacements (km) across all usable trajectories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Horizontal lines in each violin plot represent the 5th (lower) and 95th (upper) confidence intervals around the median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Dots in each violin plot represent the 5th (lower) and 95th (upper) confidence intervals around the 90th-percentile values.</a:t>
            </a:r>
            <a:endParaRPr lang="zh-TW" altLang="en-US" sz="1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標題 1">
                <a:extLst>
                  <a:ext uri="{FF2B5EF4-FFF2-40B4-BE49-F238E27FC236}">
                    <a16:creationId xmlns:a16="http://schemas.microsoft.com/office/drawing/2014/main" id="{DA2423A4-84F1-4A57-A7D7-05726EB9FE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  <a:b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Updraft width &amp; entrainment-driven dilution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3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標題 1">
                <a:extLst>
                  <a:ext uri="{FF2B5EF4-FFF2-40B4-BE49-F238E27FC236}">
                    <a16:creationId xmlns:a16="http://schemas.microsoft.com/office/drawing/2014/main" id="{DA2423A4-84F1-4A57-A7D7-05726EB9F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 l="-2377" t="-506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032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075" y="1983580"/>
                <a:ext cx="4448175" cy="384571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The 4–7-h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were statistically significantly correlated (CC =0.71 p value &lt;0.05) with average 5–10 km AGL core updraft areas</a:t>
                </a:r>
              </a:p>
              <a:p>
                <a:r>
                  <a:rPr lang="en-US" altLang="zh-TW" sz="22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Less entrainment-driven dilution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associated with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wider updrafts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in the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stronger LL shear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simulations</a:t>
                </a:r>
              </a:p>
              <a:p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Wider updrafts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in the simulations with stronger LL shear were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more buoyant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because of their decreased dilution</a:t>
                </a: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075" y="1983580"/>
                <a:ext cx="4448175" cy="3845719"/>
              </a:xfrm>
              <a:blipFill>
                <a:blip r:embed="rId3"/>
                <a:stretch>
                  <a:fillRect l="-1644" t="-1902" r="-30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E7CF0657-C399-43A9-A564-3962A67C7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1805920"/>
            <a:ext cx="5772150" cy="4518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1">
                <a:extLst>
                  <a:ext uri="{FF2B5EF4-FFF2-40B4-BE49-F238E27FC236}">
                    <a16:creationId xmlns:a16="http://schemas.microsoft.com/office/drawing/2014/main" id="{A0531E4F-1F94-478B-B94A-F969DF5491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  <a:b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Updraft width &amp; entrainment-driven dilution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3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標題 1">
                <a:extLst>
                  <a:ext uri="{FF2B5EF4-FFF2-40B4-BE49-F238E27FC236}">
                    <a16:creationId xmlns:a16="http://schemas.microsoft.com/office/drawing/2014/main" id="{A0531E4F-1F94-478B-B94A-F969DF549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5"/>
                <a:stretch>
                  <a:fillRect l="-2377" t="-506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947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737" y="1983580"/>
                <a:ext cx="11058526" cy="384571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Inviscid vertical momentum equation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zh-TW" alt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altLang="zh-TW" sz="22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Peters et al. (2019b)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∗=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∗=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𝐵𝑑𝑧</m:t>
                        </m:r>
                      </m:e>
                    </m:nary>
                    <m:r>
                      <a:rPr lang="en-US" altLang="zh-TW" sz="2200" i="1">
                        <a:latin typeface="Cambria Math" panose="02040503050406030204" pitchFamily="18" charset="0"/>
                      </a:rPr>
                      <m:t>+2</m:t>
                    </m:r>
                    <m:nary>
                      <m:nary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∗=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∗=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altLang="zh-TW" sz="22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The buoyant contribution to w is given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i="1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∗=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∗=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𝐵𝑑𝑧</m:t>
                        </m:r>
                      </m:e>
                    </m:nary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(Assume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2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The height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was often slightly higher than the height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altLang="zh-TW" sz="22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Downward-oriented dynamic PGA near cloud top 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Not appreciably impact the magnitude of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altLang="zh-TW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737" y="1983580"/>
                <a:ext cx="11058526" cy="3845719"/>
              </a:xfrm>
              <a:blipFill>
                <a:blip r:embed="rId3"/>
                <a:stretch>
                  <a:fillRect l="-662" t="-1902" b="-4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1">
                <a:extLst>
                  <a:ext uri="{FF2B5EF4-FFF2-40B4-BE49-F238E27FC236}">
                    <a16:creationId xmlns:a16="http://schemas.microsoft.com/office/drawing/2014/main" id="{72EF8BEB-C815-4854-954A-6BEE52B175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  <a:b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Updraft width &amp; entrainment-driven dilution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3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標題 1">
                <a:extLst>
                  <a:ext uri="{FF2B5EF4-FFF2-40B4-BE49-F238E27FC236}">
                    <a16:creationId xmlns:a16="http://schemas.microsoft.com/office/drawing/2014/main" id="{72EF8BEB-C815-4854-954A-6BEE52B17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 l="-2377" t="-506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987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28836"/>
                <a:ext cx="4506157" cy="384571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Violin plots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across all trajectories showed a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positive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 correspondence between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LL shear,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altLang="zh-TW" sz="22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Larger B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in the simulations with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stronger LL shear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contributed to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larger vertical accelerations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and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altLang="zh-TW" sz="22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2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UL shear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 had much </a:t>
                </a:r>
                <a:r>
                  <a:rPr lang="en-US" altLang="zh-TW" sz="22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less impact</a:t>
                </a: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28836"/>
                <a:ext cx="4506157" cy="3845719"/>
              </a:xfrm>
              <a:blipFill>
                <a:blip r:embed="rId3"/>
                <a:stretch>
                  <a:fillRect l="-1486" t="-2060" r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B5DF3002-A191-450F-8524-649AB1F4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631" y="1837386"/>
            <a:ext cx="5698349" cy="39909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2C3A983-2727-4043-8E92-85131DA2B50E}"/>
              </a:ext>
            </a:extLst>
          </p:cNvPr>
          <p:cNvSpPr txBox="1"/>
          <p:nvPr/>
        </p:nvSpPr>
        <p:spPr>
          <a:xfrm>
            <a:off x="386140" y="5975059"/>
            <a:ext cx="11996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Horizontal lines in each violin plot represent the 5th (lower) and 95th (upper) confidence intervals around the median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Dots in each violin plot represent the 5th (lower) and 95th (upper) confidence intervals around the 90th-percentile values.</a:t>
            </a:r>
            <a:endParaRPr lang="zh-TW" altLang="en-US" sz="1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標題 1">
                <a:extLst>
                  <a:ext uri="{FF2B5EF4-FFF2-40B4-BE49-F238E27FC236}">
                    <a16:creationId xmlns:a16="http://schemas.microsoft.com/office/drawing/2014/main" id="{4E3F7D26-B68D-487B-8D6E-4AEB17F785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  <a:b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Updraft width &amp; entrainment-driven dilution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3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標題 1">
                <a:extLst>
                  <a:ext uri="{FF2B5EF4-FFF2-40B4-BE49-F238E27FC236}">
                    <a16:creationId xmlns:a16="http://schemas.microsoft.com/office/drawing/2014/main" id="{4E3F7D26-B68D-487B-8D6E-4AEB17F78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5"/>
                <a:stretch>
                  <a:fillRect l="-2377" t="-506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23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737" y="1983580"/>
                <a:ext cx="11058526" cy="384571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Percentage of acceleration from B and VPG : 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𝐵𝑑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𝐵𝑑𝑡</m:t>
                                </m:r>
                              </m:e>
                            </m:nary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den>
                        </m:f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𝐵𝑑𝑡</m:t>
                                </m:r>
                              </m:e>
                            </m:nary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den>
                        </m:f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endParaRPr lang="en-US" altLang="zh-TW" sz="2400" dirty="0">
                  <a:latin typeface="Cambria Math" panose="02040503050406030204" pitchFamily="18" charset="0"/>
                </a:endParaRPr>
              </a:p>
              <a:p>
                <a:endParaRPr lang="en-US" altLang="zh-TW" sz="2400" dirty="0">
                  <a:latin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Integration was computed along contiguous sections of trajectory paths where w &gt; 0.5 m/s that contained the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altLang="zh-TW" sz="2400" dirty="0">
                  <a:latin typeface="Cambria Math" panose="02040503050406030204" pitchFamily="18" charset="0"/>
                </a:endParaRPr>
              </a:p>
              <a:p>
                <a:endParaRPr lang="en-US" altLang="zh-TW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737" y="1983580"/>
                <a:ext cx="11058526" cy="3845719"/>
              </a:xfrm>
              <a:blipFill>
                <a:blip r:embed="rId3"/>
                <a:stretch>
                  <a:fillRect l="-772" t="-2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1">
                <a:extLst>
                  <a:ext uri="{FF2B5EF4-FFF2-40B4-BE49-F238E27FC236}">
                    <a16:creationId xmlns:a16="http://schemas.microsoft.com/office/drawing/2014/main" id="{81D7CA48-C34C-43E8-B1A4-2ED3A84AFC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  <a:b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Updraft width &amp; entrainment-driven dilution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3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標題 1">
                <a:extLst>
                  <a:ext uri="{FF2B5EF4-FFF2-40B4-BE49-F238E27FC236}">
                    <a16:creationId xmlns:a16="http://schemas.microsoft.com/office/drawing/2014/main" id="{81D7CA48-C34C-43E8-B1A4-2ED3A84AFC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 l="-2377" t="-506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175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06813"/>
                <a:ext cx="5133975" cy="384571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The VPG accounts for a larger fraction of positive acceleration than B at weaker magnitudes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altLang="zh-TW" sz="2200" dirty="0">
                    <a:latin typeface="Cambria Math" panose="02040503050406030204" pitchFamily="18" charset="0"/>
                  </a:rPr>
                  <a:t>At stronger magnitudes of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the percentage of acceleration from B was considerably larger than from VPG</a:t>
                </a:r>
              </a:p>
              <a:p>
                <a:r>
                  <a:rPr lang="en-US" altLang="zh-TW" sz="22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Largest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magnitudes were primary modulated by changes in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B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, and therefore by changes in </a:t>
                </a:r>
                <a:r>
                  <a:rPr lang="en-US" altLang="zh-TW" sz="22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entrainment-driven dilution 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owing to changes in </a:t>
                </a:r>
                <a:r>
                  <a:rPr lang="en-US" altLang="zh-TW" sz="22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updraft width</a:t>
                </a: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06813"/>
                <a:ext cx="5133975" cy="3845719"/>
              </a:xfrm>
              <a:blipFill>
                <a:blip r:embed="rId3"/>
                <a:stretch>
                  <a:fillRect l="-1425" t="-20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32CF5EF5-67A2-46C9-9182-3A181CB89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6" y="2020907"/>
            <a:ext cx="5305424" cy="39092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C48959A-7850-443B-B0B2-6C796A90C1E1}"/>
              </a:ext>
            </a:extLst>
          </p:cNvPr>
          <p:cNvSpPr txBox="1"/>
          <p:nvPr/>
        </p:nvSpPr>
        <p:spPr>
          <a:xfrm>
            <a:off x="6758366" y="6130509"/>
            <a:ext cx="422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Cambria Math" panose="02040503050406030204" pitchFamily="18" charset="0"/>
              </a:rPr>
              <a:t>B (solid lines %) and VPG (dashed lines %)</a:t>
            </a:r>
            <a:endParaRPr lang="zh-TW" altLang="en-US" sz="1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1">
                <a:extLst>
                  <a:ext uri="{FF2B5EF4-FFF2-40B4-BE49-F238E27FC236}">
                    <a16:creationId xmlns:a16="http://schemas.microsoft.com/office/drawing/2014/main" id="{C8CF7740-F267-420A-AB94-69E27F92C2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  <a:b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Updraft width &amp; entrainment-driven dilution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3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標題 1">
                <a:extLst>
                  <a:ext uri="{FF2B5EF4-FFF2-40B4-BE49-F238E27FC236}">
                    <a16:creationId xmlns:a16="http://schemas.microsoft.com/office/drawing/2014/main" id="{C8CF7740-F267-420A-AB94-69E27F92C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5"/>
                <a:stretch>
                  <a:fillRect l="-2377" t="-5069" b="-2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77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75" y="1468748"/>
            <a:ext cx="9965925" cy="45769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The importance of variations in both LL and UL shear collectively on squall-line updraft properties is largely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 unknown</a:t>
            </a:r>
            <a:r>
              <a:rPr lang="en-US" altLang="zh-TW" sz="2400" dirty="0">
                <a:latin typeface="Cambria Math" panose="020405030504060302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Seldom been discussed in the context of squall lines is </a:t>
            </a:r>
            <a:r>
              <a:rPr lang="en-US" altLang="zh-TW" sz="2400" dirty="0">
                <a:solidFill>
                  <a:srgbClr val="00B0F0"/>
                </a:solidFill>
                <a:latin typeface="Cambria Math" panose="02040503050406030204" pitchFamily="18" charset="0"/>
              </a:rPr>
              <a:t>entrainment.</a:t>
            </a:r>
            <a:endParaRPr lang="en-US" altLang="zh-TW" sz="2400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Entrainment typically results in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dilution</a:t>
            </a:r>
            <a:r>
              <a:rPr lang="en-US" altLang="zh-TW" sz="2400" dirty="0">
                <a:latin typeface="Cambria Math" panose="02040503050406030204" pitchFamily="18" charset="0"/>
              </a:rPr>
              <a:t> of updraft buoyancy, leading to a reduction in vertical accelerations and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vertical velocities (w).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Entrainment modulates the updraft, and the updrafts vertically redistribute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heat, moisture, momentum</a:t>
            </a:r>
            <a:r>
              <a:rPr lang="en-US" altLang="zh-TW" sz="2400" dirty="0">
                <a:latin typeface="Cambria Math" panose="02040503050406030204" pitchFamily="18" charset="0"/>
              </a:rPr>
              <a:t>, and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chemical constituents</a:t>
            </a:r>
            <a:r>
              <a:rPr lang="en-US" altLang="zh-TW" sz="2400" dirty="0">
                <a:latin typeface="Cambria Math" panose="020405030504060302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A key role in the generation of large hail, damaging winds, tornadoes, lightning, and heavy rainfall.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F01A74F-AD21-46A1-A801-16E9D999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40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81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Summary, discussion and conclusions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737" y="1295396"/>
                <a:ext cx="11058526" cy="541611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2000"/>
                  </a:spcBef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For a singular</a:t>
                </a:r>
                <a:r>
                  <a:rPr lang="zh-TW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thermodynamic environment (i.e., fixed CAPE and CIN):</a:t>
                </a:r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</a:pP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LL shear </a:t>
                </a:r>
                <a:r>
                  <a:rPr lang="en-US" altLang="zh-TW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increased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,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LL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horizontal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mass flux </a:t>
                </a:r>
                <a:r>
                  <a:rPr lang="en-US" altLang="zh-TW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increased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, leading to </a:t>
                </a:r>
                <a:r>
                  <a:rPr lang="en-US" altLang="zh-TW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wider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 squall-line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updrafts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 that</a:t>
                </a:r>
                <a:r>
                  <a:rPr lang="zh-TW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were stronger and deeper. </a:t>
                </a:r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</a:pPr>
                <a:r>
                  <a:rPr lang="en-US" altLang="zh-TW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Wider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updrafts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in stronger LL shear environments </a:t>
                </a:r>
                <a:r>
                  <a:rPr lang="zh-TW" alt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→ </a:t>
                </a:r>
                <a:r>
                  <a:rPr lang="en-US" altLang="zh-TW" sz="24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least amount of entrainment driven dilution of B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, consistent with larger concentrations aloft of PT .</a:t>
                </a:r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Statistically significant correlations were found between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LL horizontal mass flux, updraft width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, </a:t>
                </a:r>
                <a:r>
                  <a:rPr lang="en-US" altLang="zh-TW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PT transport aloft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Changes owing to variations in </a:t>
                </a:r>
                <a:r>
                  <a:rPr lang="en-US" altLang="zh-TW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UL shear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were </a:t>
                </a:r>
                <a:r>
                  <a:rPr lang="en-US" altLang="zh-TW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relatively minor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Forward trajectory analyses : </a:t>
                </a:r>
                <a:r>
                  <a:rPr lang="en-US" altLang="zh-TW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Larger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B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 in wider, </a:t>
                </a:r>
                <a:r>
                  <a:rPr lang="en-US" altLang="zh-TW" sz="24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less dilute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updrafts resulted in </a:t>
                </a:r>
                <a:r>
                  <a:rPr lang="en-US" altLang="zh-TW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larger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vertical accelerations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554BCFF6-A62B-47C6-8A35-DD0B690D4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737" y="1295396"/>
                <a:ext cx="11058526" cy="5416118"/>
              </a:xfrm>
              <a:blipFill>
                <a:blip r:embed="rId3"/>
                <a:stretch>
                  <a:fillRect l="-772" t="-787" r="-13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558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F122553-5998-4AF1-8C61-DBE7B4A45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7968"/>
            <a:ext cx="10515600" cy="88206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Thanks for your listening!</a:t>
            </a:r>
            <a:endParaRPr lang="zh-TW" altLang="en-US" sz="4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9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934"/>
            <a:ext cx="10258888" cy="4351338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Typically depicted a structure with deep convective updrafts along an OFB. </a:t>
            </a:r>
          </a:p>
          <a:p>
            <a:pPr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A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‘‘tongue’’ </a:t>
            </a:r>
            <a:r>
              <a:rPr lang="en-US" altLang="zh-TW" sz="2400" dirty="0">
                <a:latin typeface="Cambria Math" panose="02040503050406030204" pitchFamily="18" charset="0"/>
              </a:rPr>
              <a:t>of high equivalent potential temperature and conditionally unstable air that slopes up and over the cold pool—colloquially known as front-to-rear flow 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‘‘slab-like’’ </a:t>
            </a:r>
            <a:r>
              <a:rPr lang="en-US" altLang="zh-TW" sz="2400" dirty="0">
                <a:latin typeface="Cambria Math" panose="02040503050406030204" pitchFamily="18" charset="0"/>
              </a:rPr>
              <a:t>ascent. </a:t>
            </a:r>
            <a:r>
              <a:rPr lang="en-US" altLang="zh-TW" sz="2400" dirty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(</a:t>
            </a:r>
            <a:r>
              <a:rPr lang="da-DK" altLang="zh-TW" sz="2400" dirty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Zipser 1977; Houze 1989, .etc)</a:t>
            </a:r>
            <a:endParaRPr lang="en-US" altLang="zh-TW" sz="24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</a:endParaRPr>
          </a:p>
          <a:p>
            <a:pPr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Often breaks down into discrete, quasi spherical updraft pulses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”thermals” </a:t>
            </a:r>
            <a:r>
              <a:rPr lang="en-US" altLang="zh-TW" sz="2400" dirty="0">
                <a:latin typeface="Cambria Math" panose="02040503050406030204" pitchFamily="18" charset="0"/>
              </a:rPr>
              <a:t>in the middle to upper troposphere, with order of 1–2 km. </a:t>
            </a:r>
            <a:r>
              <a:rPr lang="en-US" altLang="zh-TW" sz="2400" dirty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(</a:t>
            </a:r>
            <a:r>
              <a:rPr lang="en-US" altLang="zh-TW" sz="2400" dirty="0" err="1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Redelsperger</a:t>
            </a:r>
            <a:r>
              <a:rPr lang="en-US" altLang="zh-TW" sz="2400" dirty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 and </a:t>
            </a:r>
            <a:r>
              <a:rPr lang="en-US" altLang="zh-TW" sz="2400" dirty="0" err="1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Lafore</a:t>
            </a:r>
            <a:r>
              <a:rPr lang="en-US" altLang="zh-TW" sz="2400" dirty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 1988; Weisman et al. 1988, .</a:t>
            </a:r>
            <a:r>
              <a:rPr lang="en-US" altLang="zh-TW" sz="2400" dirty="0" err="1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etc</a:t>
            </a:r>
            <a:r>
              <a:rPr lang="en-US" altLang="zh-TW" sz="2400" dirty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</a:rPr>
              <a:t>)</a:t>
            </a:r>
          </a:p>
          <a:p>
            <a:pPr>
              <a:spcBef>
                <a:spcPts val="2000"/>
              </a:spcBef>
            </a:pPr>
            <a:r>
              <a:rPr lang="en-US" altLang="zh-TW" sz="2400" dirty="0">
                <a:latin typeface="Cambria Math" panose="02040503050406030204" pitchFamily="18" charset="0"/>
              </a:rPr>
              <a:t>The thermal-like structure of middle- to upper-tropospheric squall-line updrafts suggest that they are susceptible to the deleterious effects of entrainment.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(Morton et al. 1956; Scorer 1957, .</a:t>
            </a: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etc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)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2474726-CA7D-4C81-849C-E1CBCA9C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40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Introduction 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Squall lines system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9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Scientific Questions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92" y="1816747"/>
            <a:ext cx="1013053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Cambria Math" panose="02040503050406030204" pitchFamily="18" charset="0"/>
              </a:rPr>
              <a:t>1) Do environments with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stronger</a:t>
            </a:r>
            <a:r>
              <a:rPr lang="en-US" altLang="zh-TW" sz="2400" dirty="0">
                <a:latin typeface="Cambria Math" panose="02040503050406030204" pitchFamily="18" charset="0"/>
              </a:rPr>
              <a:t> shear also foster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wider</a:t>
            </a:r>
            <a:r>
              <a:rPr lang="en-US" altLang="zh-TW" sz="2400" dirty="0">
                <a:latin typeface="Cambria Math" panose="02040503050406030204" pitchFamily="18" charset="0"/>
              </a:rPr>
              <a:t> squall-line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updrafts</a:t>
            </a:r>
            <a:r>
              <a:rPr lang="en-US" altLang="zh-TW" sz="2400" dirty="0">
                <a:latin typeface="Cambria Math" panose="02040503050406030204" pitchFamily="18" charset="0"/>
              </a:rPr>
              <a:t> than environments with weaker shear, and are squall-line updrafts in stronger-shear environments therefore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less susceptible </a:t>
            </a:r>
            <a:r>
              <a:rPr lang="en-US" altLang="zh-TW" sz="2400" dirty="0">
                <a:latin typeface="Cambria Math" panose="02040503050406030204" pitchFamily="18" charset="0"/>
              </a:rPr>
              <a:t>to </a:t>
            </a:r>
            <a:r>
              <a:rPr lang="en-US" altLang="zh-TW" sz="2400" dirty="0">
                <a:solidFill>
                  <a:srgbClr val="00B0F0"/>
                </a:solidFill>
                <a:latin typeface="Cambria Math" panose="02040503050406030204" pitchFamily="18" charset="0"/>
              </a:rPr>
              <a:t>entrainment-driven dilution</a:t>
            </a:r>
            <a:r>
              <a:rPr lang="en-US" altLang="zh-TW" sz="2400" dirty="0">
                <a:latin typeface="Cambria Math" panose="0204050305040603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zh-TW" sz="2400" dirty="0">
              <a:latin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Cambria Math" panose="02040503050406030204" pitchFamily="18" charset="0"/>
              </a:rPr>
              <a:t>2) What are the relative influences of LL and UL shear on this relationship?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3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Hypothesis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BC598-B769-41D8-8FDD-DF5C3152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502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Stronger LL shear </a:t>
            </a:r>
            <a:r>
              <a:rPr lang="en-US" altLang="zh-TW" sz="2400" dirty="0">
                <a:latin typeface="Cambria Math" panose="02040503050406030204" pitchFamily="18" charset="0"/>
              </a:rPr>
              <a:t>in squall-line environments equate to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stronger LL OFB-relative flow</a:t>
            </a:r>
            <a:r>
              <a:rPr lang="en-US" altLang="zh-TW" sz="2400" dirty="0">
                <a:latin typeface="Cambria Math" panose="02040503050406030204" pitchFamily="18" charset="0"/>
              </a:rPr>
              <a:t>, greater LL horizontal mass flux into the edge of the cold pool, and thus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wider</a:t>
            </a:r>
            <a:r>
              <a:rPr lang="en-US" altLang="zh-TW" sz="2400" dirty="0">
                <a:latin typeface="Cambria Math" panose="02040503050406030204" pitchFamily="18" charset="0"/>
              </a:rPr>
              <a:t> squall-line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updrafts</a:t>
            </a:r>
            <a:r>
              <a:rPr lang="en-US" altLang="zh-TW" sz="2400" dirty="0">
                <a:latin typeface="Cambria Math" panose="02040503050406030204" pitchFamily="18" charset="0"/>
              </a:rPr>
              <a:t> with </a:t>
            </a:r>
            <a:r>
              <a:rPr lang="en-US" altLang="zh-TW" sz="2400" dirty="0">
                <a:solidFill>
                  <a:srgbClr val="00B0F0"/>
                </a:solidFill>
                <a:latin typeface="Cambria Math" panose="02040503050406030204" pitchFamily="18" charset="0"/>
              </a:rPr>
              <a:t>less</a:t>
            </a:r>
            <a:r>
              <a:rPr lang="en-US" altLang="zh-TW" sz="2400" dirty="0">
                <a:latin typeface="Cambria Math" panose="02040503050406030204" pitchFamily="18" charset="0"/>
              </a:rPr>
              <a:t> </a:t>
            </a:r>
            <a:r>
              <a:rPr lang="en-US" altLang="zh-TW" sz="2400" dirty="0">
                <a:solidFill>
                  <a:srgbClr val="00B0F0"/>
                </a:solidFill>
                <a:latin typeface="Cambria Math" panose="02040503050406030204" pitchFamily="18" charset="0"/>
              </a:rPr>
              <a:t>entrainment-driven dilution</a:t>
            </a:r>
            <a:r>
              <a:rPr lang="en-US" altLang="zh-TW" sz="2400" dirty="0">
                <a:latin typeface="Cambria Math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Cambria Math" panose="02040503050406030204" pitchFamily="18" charset="0"/>
              </a:rPr>
              <a:t>The wider squall-line updrafts in environments with stronger LL shear equate to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larger updraft B</a:t>
            </a:r>
            <a:r>
              <a:rPr lang="en-US" altLang="zh-TW" sz="2400" dirty="0">
                <a:latin typeface="Cambria Math" panose="02040503050406030204" pitchFamily="18" charset="0"/>
              </a:rPr>
              <a:t>, and consequently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w</a:t>
            </a:r>
            <a:r>
              <a:rPr lang="en-US" altLang="zh-TW" sz="2400" dirty="0">
                <a:latin typeface="Cambria Math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Cambria Math" panose="02040503050406030204" pitchFamily="18" charset="0"/>
              </a:rPr>
              <a:t>Expect a similar relationship between UL shear.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Cambria Math" panose="02040503050406030204" pitchFamily="18" charset="0"/>
              </a:rPr>
              <a:t>LL shear should have a greater influence than UL shear </a:t>
            </a:r>
            <a:r>
              <a:rPr lang="en-US" altLang="zh-TW" sz="2400" dirty="0">
                <a:latin typeface="Cambria Math" panose="02040503050406030204" pitchFamily="18" charset="0"/>
              </a:rPr>
              <a:t>: The connection between LL shear and both LL OFB relative flow and LL horizontal mass flux.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6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0B0F-35FD-477A-9290-991E258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 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Numerical modeling setup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0813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Idealized numerical model simulations in Cloud Model 1 (CM1; Bryan and Fritsch 2002) release 19.7.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Resolution :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=99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𝐴𝐺𝐿</m:t>
                    </m:r>
                  </m:oMath>
                </a14:m>
                <a:endParaRPr lang="en-US" altLang="zh-TW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Rayleigh dampening coefficient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3.33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layer applied z &gt; 20km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Periodic lateral boundary conditions on Y-axis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Open radiative lateral boundary conditions on X-axis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lower and upper boundaries were free slip with a rigid domain top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 in coarser (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TW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latin typeface="Cambria Math" panose="02040503050406030204" pitchFamily="18" charset="0"/>
                  </a:rPr>
                  <a:t>= 1km) simulations were qualitatively similar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B3BC598-B769-41D8-8FDD-DF5C31529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081334" cy="4351338"/>
              </a:xfrm>
              <a:blipFill>
                <a:blip r:embed="rId2"/>
                <a:stretch>
                  <a:fillRect l="-847" t="-1961" r="-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30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F25164-6C10-4686-ACF0-AF254EE8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49847" cy="4351338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Neglected radiation, surface fluxes, friction, terrain, and Coriolis force </a:t>
            </a: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Microphysics : Morrison two-moment scheme(Morrison et al. 2009) with hail set as the prognostic rimed ice hydrometeor species</a:t>
            </a: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Time step = 3.5 s, 1output/5min</a:t>
            </a: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Total Time = 8 h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9FE02C2-84DB-473D-AC65-D7661808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Experimental Design 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Numerical modeling setup</a:t>
            </a:r>
            <a:endParaRPr lang="zh-TW" altLang="en-US" sz="3000" dirty="0">
              <a:latin typeface="Cambria Math" panose="020405030504060302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62F2379-7253-4572-B766-F5700504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823" y="1359224"/>
            <a:ext cx="4639014" cy="48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4006</Words>
  <Application>Microsoft Office PowerPoint</Application>
  <PresentationFormat>寬螢幕</PresentationFormat>
  <Paragraphs>333</Paragraphs>
  <Slides>41</Slides>
  <Notes>27</Notes>
  <HiddenSlides>1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7" baseType="lpstr">
      <vt:lpstr>新細明體</vt:lpstr>
      <vt:lpstr>Arial</vt:lpstr>
      <vt:lpstr>Calibri</vt:lpstr>
      <vt:lpstr>Calibri Light</vt:lpstr>
      <vt:lpstr>Cambria Math</vt:lpstr>
      <vt:lpstr>Office 佈景主題</vt:lpstr>
      <vt:lpstr>How does vertical wind shear influence entrainment in squall lines? </vt:lpstr>
      <vt:lpstr>Outlines</vt:lpstr>
      <vt:lpstr>Introduction</vt:lpstr>
      <vt:lpstr>Introduction</vt:lpstr>
      <vt:lpstr>Introduction – Squall lines system</vt:lpstr>
      <vt:lpstr>Scientific Questions</vt:lpstr>
      <vt:lpstr>Hypothesis</vt:lpstr>
      <vt:lpstr>Experimental Design  Numerical modeling setup</vt:lpstr>
      <vt:lpstr>Experimental Design  Numerical modeling setup</vt:lpstr>
      <vt:lpstr>Experimental Design  Base-state environments</vt:lpstr>
      <vt:lpstr>Experimental Design  Base-state environments</vt:lpstr>
      <vt:lpstr>Experimental Design  Base-state environments</vt:lpstr>
      <vt:lpstr>Experimental Design  Base-state environments</vt:lpstr>
      <vt:lpstr>Experimental Design  Quantifying entrainment-driven dilution</vt:lpstr>
      <vt:lpstr>Experimental Design  In-line forward parcel trajectories</vt:lpstr>
      <vt:lpstr>Results General attributes of simulations</vt:lpstr>
      <vt:lpstr>Results General attributes of simulations</vt:lpstr>
      <vt:lpstr>Results General attributes of simulations</vt:lpstr>
      <vt:lpstr>Results General attributes of simulations</vt:lpstr>
      <vt:lpstr>Results General attributes of simulations</vt:lpstr>
      <vt:lpstr>Results General attributes of simulations</vt:lpstr>
      <vt:lpstr>Results General attributes of simulations</vt:lpstr>
      <vt:lpstr>Results Influence of shear on updraft width and entrainment-driven dilution</vt:lpstr>
      <vt:lpstr>Results Influence of shear on updraft width and entrainment-driven dilution</vt:lpstr>
      <vt:lpstr>Results Influence of shear on updraft width and entrainment-driven dilution</vt:lpstr>
      <vt:lpstr>Results Influence of shear on updraft width and entrainment-driven dilution</vt:lpstr>
      <vt:lpstr>Results Influence of shear on updraft width and entrainment-driven dilution</vt:lpstr>
      <vt:lpstr>Results Influence of shear on updraft width and entrainment-driven dilution</vt:lpstr>
      <vt:lpstr>Results Updraft width and entrainment-driven dilution</vt:lpstr>
      <vt:lpstr>Results Updraft width and entrainment-driven dilution</vt:lpstr>
      <vt:lpstr>Results Influence of shear on updraft width and entrainment-driven dilution</vt:lpstr>
      <vt:lpstr>Results Updraft width &amp; entrainment-driven dilution on W_max</vt:lpstr>
      <vt:lpstr>Results Updraft width &amp; entrainment-driven dilution on W_max</vt:lpstr>
      <vt:lpstr>Results Updraft width &amp; entrainment-driven dilution on W_max</vt:lpstr>
      <vt:lpstr>Results Updraft width &amp; entrainment-driven dilution on W_max</vt:lpstr>
      <vt:lpstr>Results Updraft width &amp; entrainment-driven dilution on W_max</vt:lpstr>
      <vt:lpstr>Results Updraft width &amp; entrainment-driven dilution on W_max</vt:lpstr>
      <vt:lpstr>Results Updraft width &amp; entrainment-driven dilution on W_max</vt:lpstr>
      <vt:lpstr>Results Updraft width &amp; entrainment-driven dilution on W_max</vt:lpstr>
      <vt:lpstr>Summary, discussion and conclusions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vertical wind hear influence entrainment in squall lines?</dc:title>
  <dc:creator>user</dc:creator>
  <cp:lastModifiedBy>user</cp:lastModifiedBy>
  <cp:revision>333</cp:revision>
  <dcterms:created xsi:type="dcterms:W3CDTF">2021-10-16T06:02:21Z</dcterms:created>
  <dcterms:modified xsi:type="dcterms:W3CDTF">2021-12-14T11:52:23Z</dcterms:modified>
</cp:coreProperties>
</file>