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4" r:id="rId2"/>
    <p:sldId id="272" r:id="rId3"/>
    <p:sldId id="273" r:id="rId4"/>
    <p:sldId id="264" r:id="rId5"/>
    <p:sldId id="256" r:id="rId6"/>
    <p:sldId id="257" r:id="rId7"/>
    <p:sldId id="258" r:id="rId8"/>
    <p:sldId id="259" r:id="rId9"/>
    <p:sldId id="260" r:id="rId10"/>
    <p:sldId id="261" r:id="rId11"/>
    <p:sldId id="262" r:id="rId12"/>
    <p:sldId id="263" r:id="rId13"/>
    <p:sldId id="265" r:id="rId14"/>
    <p:sldId id="266" r:id="rId15"/>
    <p:sldId id="267" r:id="rId16"/>
    <p:sldId id="268" r:id="rId17"/>
    <p:sldId id="269" r:id="rId18"/>
    <p:sldId id="270" r:id="rId19"/>
    <p:sldId id="271" r:id="rId20"/>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C12B07-F83B-4082-B0AA-16421EDE13D8}" type="datetimeFigureOut">
              <a:rPr lang="zh-TW" altLang="en-US" smtClean="0"/>
              <a:t>2021/11/9</a:t>
            </a:fld>
            <a:endParaRPr lang="zh-TW" altLang="en-US"/>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74DFC-067F-40CE-B077-07A960F1D866}" type="slidenum">
              <a:rPr lang="zh-TW" altLang="en-US" smtClean="0"/>
              <a:t>‹#›</a:t>
            </a:fld>
            <a:endParaRPr lang="zh-TW" altLang="en-US"/>
          </a:p>
        </p:txBody>
      </p:sp>
    </p:spTree>
    <p:extLst>
      <p:ext uri="{BB962C8B-B14F-4D97-AF65-F5344CB8AC3E}">
        <p14:creationId xmlns:p14="http://schemas.microsoft.com/office/powerpoint/2010/main" val="868591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journals.ametsoc.org/view/journals/mwre/aop/MWR-D-20-0391.1/MWR-D-20-0391.1.xml#bib76" TargetMode="External"/><Relationship Id="rId7" Type="http://schemas.openxmlformats.org/officeDocument/2006/relationships/hyperlink" Target="https://journals.ametsoc.org/view/journals/mwre/aop/MWR-D-20-0391.1/MWR-D-20-0391.1.xml#bib9"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journals.ametsoc.org/view/journals/mwre/aop/MWR-D-20-0391.1/MWR-D-20-0391.1.xml#bib102" TargetMode="External"/><Relationship Id="rId5" Type="http://schemas.openxmlformats.org/officeDocument/2006/relationships/hyperlink" Target="https://journals.ametsoc.org/view/journals/mwre/aop/MWR-D-20-0391.1/MWR-D-20-0391.1.xml#bib28" TargetMode="External"/><Relationship Id="rId4" Type="http://schemas.openxmlformats.org/officeDocument/2006/relationships/hyperlink" Target="https://journals.ametsoc.org/view/journals/mwre/aop/MWR-D-20-0391.1/MWR-D-20-0391.1.xml#bib101"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journals.ametsoc.org/view/journals/mwre/aop/MWR-D-20-0391.1/MWR-D-20-0391.1.xml#bib16" TargetMode="External"/><Relationship Id="rId3" Type="http://schemas.openxmlformats.org/officeDocument/2006/relationships/hyperlink" Target="https://journals.ametsoc.org/view/journals/mwre/aop/MWR-D-20-0391.1/MWR-D-20-0391.1.xml#bib99" TargetMode="External"/><Relationship Id="rId7" Type="http://schemas.openxmlformats.org/officeDocument/2006/relationships/hyperlink" Target="https://journals.ametsoc.org/view/journals/mwre/aop/MWR-D-20-0391.1/MWR-D-20-0391.1.xml#bib80"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journals.ametsoc.org/view/journals/mwre/aop/MWR-D-20-0391.1/MWR-D-20-0391.1.xml#bib15" TargetMode="External"/><Relationship Id="rId5" Type="http://schemas.openxmlformats.org/officeDocument/2006/relationships/hyperlink" Target="https://journals.ametsoc.org/view/journals/mwre/aop/MWR-D-20-0391.1/MWR-D-20-0391.1.xml#bib17" TargetMode="External"/><Relationship Id="rId10" Type="http://schemas.openxmlformats.org/officeDocument/2006/relationships/hyperlink" Target="https://journals.ametsoc.org/view/journals/mwre/aop/MWR-D-20-0391.1/MWR-D-20-0391.1.xml#bib100" TargetMode="External"/><Relationship Id="rId4" Type="http://schemas.openxmlformats.org/officeDocument/2006/relationships/hyperlink" Target="https://journals.ametsoc.org/view/journals/mwre/aop/MWR-D-20-0391.1/MWR-D-20-0391.1.xml#bib81" TargetMode="External"/><Relationship Id="rId9" Type="http://schemas.openxmlformats.org/officeDocument/2006/relationships/hyperlink" Target="https://journals.ametsoc.org/view/journals/mwre/aop/MWR-D-20-0391.1/MWR-D-20-0391.1.xml#bib88"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journals.ametsoc.org/view/journals/mwre/aop/MWR-D-20-0391.1/MWR-D-20-0391.1.xml#fig5"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journals.ametsoc.org/view/journals/mwre/aop/MWR-D-20-0391.1/MWR-D-20-0391.1.xml#fig3" TargetMode="External"/><Relationship Id="rId4" Type="http://schemas.openxmlformats.org/officeDocument/2006/relationships/hyperlink" Target="https://journals.ametsoc.org/view/journals/mwre/aop/MWR-D-20-0391.1/MWR-D-20-0391.1.xml#bib43"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journals.ametsoc.org/view/journals/mwre/aop/MWR-D-20-0391.1/MWR-D-20-0391.1.xml#fig4" TargetMode="External"/><Relationship Id="rId3" Type="http://schemas.openxmlformats.org/officeDocument/2006/relationships/hyperlink" Target="https://journals.ametsoc.org/view/journals/mwre/aop/MWR-D-20-0391.1/MWR-D-20-0391.1.xml#fig6" TargetMode="External"/><Relationship Id="rId7" Type="http://schemas.openxmlformats.org/officeDocument/2006/relationships/hyperlink" Target="https://journals.ametsoc.org/view/journals/mwre/aop/MWR-D-20-0391.1/MWR-D-20-0391.1.xml#fig3"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journals.ametsoc.org/view/journals/mwre/aop/MWR-D-20-0391.1/MWR-D-20-0391.1.xml#fig1" TargetMode="External"/><Relationship Id="rId5" Type="http://schemas.openxmlformats.org/officeDocument/2006/relationships/hyperlink" Target="https://journals.ametsoc.org/view/journals/mwre/aop/MWR-D-20-0391.1/MWR-D-20-0391.1.xml#n2" TargetMode="External"/><Relationship Id="rId10" Type="http://schemas.openxmlformats.org/officeDocument/2006/relationships/hyperlink" Target="https://journals.ametsoc.org/view/journals/mwre/aop/MWR-D-20-0391.1/MWR-D-20-0391.1.xml#bib30" TargetMode="External"/><Relationship Id="rId4" Type="http://schemas.openxmlformats.org/officeDocument/2006/relationships/hyperlink" Target="https://journals.ametsoc.org/view/journals/mwre/aop/MWR-D-20-0391.1/MWR-D-20-0391.1.xml#n1" TargetMode="External"/><Relationship Id="rId9" Type="http://schemas.openxmlformats.org/officeDocument/2006/relationships/hyperlink" Target="https://journals.ametsoc.org/view/journals/mwre/aop/MWR-D-20-0391.1/MWR-D-20-0391.1.xml#fig5"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journals.ametsoc.org/view/journals/mwre/aop/MWR-D-20-0391.1/MWR-D-20-0391.1.xml#fig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journals.ametsoc.org/view/journals/mwre/aop/MWR-D-20-0391.1/MWR-D-20-0391.1.xml#fig1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b="0" i="0" dirty="0" smtClean="0">
                <a:solidFill>
                  <a:srgbClr val="333333"/>
                </a:solidFill>
                <a:effectLst/>
                <a:latin typeface="Times New Roman" panose="02020603050405020304" pitchFamily="18" charset="0"/>
              </a:rPr>
              <a:t> A mesoscale radiosonde network consisted of hourly launches between 1300 and 1900 UTC from six mobile facilities (</a:t>
            </a:r>
            <a:r>
              <a:rPr lang="en-US" altLang="zh-TW" b="0" i="0" u="none" strike="noStrike" dirty="0" smtClean="0">
                <a:solidFill>
                  <a:srgbClr val="D47500"/>
                </a:solidFill>
                <a:effectLst/>
                <a:latin typeface="Times New Roman" panose="02020603050405020304" pitchFamily="18" charset="0"/>
                <a:hlinkClick r:id="rId3"/>
              </a:rPr>
              <a:t>Schumacher 2019</a:t>
            </a:r>
            <a:r>
              <a:rPr lang="en-US" altLang="zh-TW" b="0" i="0" dirty="0" smtClean="0">
                <a:solidFill>
                  <a:srgbClr val="333333"/>
                </a:solidFill>
                <a:effectLst/>
                <a:latin typeface="Times New Roman" panose="02020603050405020304" pitchFamily="18" charset="0"/>
              </a:rPr>
              <a:t>; </a:t>
            </a:r>
            <a:r>
              <a:rPr lang="en-US" altLang="zh-TW" b="0" i="0" u="none" strike="noStrike" dirty="0" err="1" smtClean="0">
                <a:solidFill>
                  <a:srgbClr val="D47500"/>
                </a:solidFill>
                <a:effectLst/>
                <a:latin typeface="Times New Roman" panose="02020603050405020304" pitchFamily="18" charset="0"/>
                <a:hlinkClick r:id="rId4"/>
              </a:rPr>
              <a:t>Wurman</a:t>
            </a:r>
            <a:r>
              <a:rPr lang="en-US" altLang="zh-TW" b="0" i="0" u="none" strike="noStrike" dirty="0" smtClean="0">
                <a:solidFill>
                  <a:srgbClr val="D47500"/>
                </a:solidFill>
                <a:effectLst/>
                <a:latin typeface="Times New Roman" panose="02020603050405020304" pitchFamily="18" charset="0"/>
                <a:hlinkClick r:id="rId4"/>
              </a:rPr>
              <a:t> and </a:t>
            </a:r>
            <a:r>
              <a:rPr lang="en-US" altLang="zh-TW" b="0" i="0" u="none" strike="noStrike" dirty="0" err="1" smtClean="0">
                <a:solidFill>
                  <a:srgbClr val="D47500"/>
                </a:solidFill>
                <a:effectLst/>
                <a:latin typeface="Times New Roman" panose="02020603050405020304" pitchFamily="18" charset="0"/>
                <a:hlinkClick r:id="rId4"/>
              </a:rPr>
              <a:t>Kosiba</a:t>
            </a:r>
            <a:r>
              <a:rPr lang="en-US" altLang="zh-TW" b="0" i="0" u="none" strike="noStrike" dirty="0" smtClean="0">
                <a:solidFill>
                  <a:srgbClr val="D47500"/>
                </a:solidFill>
                <a:effectLst/>
                <a:latin typeface="Times New Roman" panose="02020603050405020304" pitchFamily="18" charset="0"/>
                <a:hlinkClick r:id="rId4"/>
              </a:rPr>
              <a:t> 2021a</a:t>
            </a:r>
            <a:r>
              <a:rPr lang="en-US" altLang="zh-TW" b="0" i="0" dirty="0" smtClean="0">
                <a:solidFill>
                  <a:srgbClr val="333333"/>
                </a:solidFill>
                <a:effectLst/>
                <a:latin typeface="Times New Roman" panose="02020603050405020304" pitchFamily="18" charset="0"/>
              </a:rPr>
              <a:t>) and every three hours from the U.S. Department of Energy Atmospheric Radiation Measurement (ARM) Mobile Facility (AMF) instrument site (</a:t>
            </a:r>
            <a:r>
              <a:rPr lang="en-US" altLang="zh-TW" b="0" i="0" u="none" strike="noStrike" dirty="0" err="1" smtClean="0">
                <a:solidFill>
                  <a:srgbClr val="D47500"/>
                </a:solidFill>
                <a:effectLst/>
                <a:latin typeface="Times New Roman" panose="02020603050405020304" pitchFamily="18" charset="0"/>
                <a:hlinkClick r:id="rId5"/>
              </a:rPr>
              <a:t>Holdridge</a:t>
            </a:r>
            <a:r>
              <a:rPr lang="en-US" altLang="zh-TW" b="0" i="0" u="none" strike="noStrike" dirty="0" smtClean="0">
                <a:solidFill>
                  <a:srgbClr val="D47500"/>
                </a:solidFill>
                <a:effectLst/>
                <a:latin typeface="Times New Roman" panose="02020603050405020304" pitchFamily="18" charset="0"/>
                <a:hlinkClick r:id="rId5"/>
              </a:rPr>
              <a:t> et al. 2018</a:t>
            </a:r>
            <a:r>
              <a:rPr lang="en-US" altLang="zh-TW" b="0" i="0" dirty="0" smtClean="0">
                <a:solidFill>
                  <a:srgbClr val="333333"/>
                </a:solidFill>
                <a:effectLst/>
                <a:latin typeface="Times New Roman" panose="02020603050405020304" pitchFamily="18" charset="0"/>
              </a:rPr>
              <a:t>), collecting full tropospheric thermodynamic and wind profiles prior to and after CI. Two Doppler on Wheels (DOWs; </a:t>
            </a:r>
            <a:r>
              <a:rPr lang="en-US" altLang="zh-TW" b="0" i="0" u="none" strike="noStrike" dirty="0" err="1" smtClean="0">
                <a:solidFill>
                  <a:srgbClr val="D47500"/>
                </a:solidFill>
                <a:effectLst/>
                <a:latin typeface="Times New Roman" panose="02020603050405020304" pitchFamily="18" charset="0"/>
                <a:hlinkClick r:id="rId6"/>
              </a:rPr>
              <a:t>Wurman</a:t>
            </a:r>
            <a:r>
              <a:rPr lang="en-US" altLang="zh-TW" b="0" i="0" u="none" strike="noStrike" dirty="0" smtClean="0">
                <a:solidFill>
                  <a:srgbClr val="D47500"/>
                </a:solidFill>
                <a:effectLst/>
                <a:latin typeface="Times New Roman" panose="02020603050405020304" pitchFamily="18" charset="0"/>
                <a:hlinkClick r:id="rId6"/>
              </a:rPr>
              <a:t> and </a:t>
            </a:r>
            <a:r>
              <a:rPr lang="en-US" altLang="zh-TW" b="0" i="0" u="none" strike="noStrike" dirty="0" err="1" smtClean="0">
                <a:solidFill>
                  <a:srgbClr val="D47500"/>
                </a:solidFill>
                <a:effectLst/>
                <a:latin typeface="Times New Roman" panose="02020603050405020304" pitchFamily="18" charset="0"/>
                <a:hlinkClick r:id="rId6"/>
              </a:rPr>
              <a:t>Kosiba</a:t>
            </a:r>
            <a:r>
              <a:rPr lang="en-US" altLang="zh-TW" b="0" i="0" u="none" strike="noStrike" dirty="0" smtClean="0">
                <a:solidFill>
                  <a:srgbClr val="D47500"/>
                </a:solidFill>
                <a:effectLst/>
                <a:latin typeface="Times New Roman" panose="02020603050405020304" pitchFamily="18" charset="0"/>
                <a:hlinkClick r:id="rId6"/>
              </a:rPr>
              <a:t> 2021b</a:t>
            </a:r>
            <a:r>
              <a:rPr lang="en-US" altLang="zh-TW" b="0" i="0" dirty="0" smtClean="0">
                <a:solidFill>
                  <a:srgbClr val="333333"/>
                </a:solidFill>
                <a:effectLst/>
                <a:latin typeface="Times New Roman" panose="02020603050405020304" pitchFamily="18" charset="0"/>
              </a:rPr>
              <a:t>) X-band radars and a C-band Scanning ARM Precipitation Radar (CSAPR2; </a:t>
            </a:r>
            <a:r>
              <a:rPr lang="en-US" altLang="zh-TW" b="0" i="0" u="none" strike="noStrike" dirty="0" err="1" smtClean="0">
                <a:solidFill>
                  <a:srgbClr val="D47500"/>
                </a:solidFill>
                <a:effectLst/>
                <a:latin typeface="Times New Roman" panose="02020603050405020304" pitchFamily="18" charset="0"/>
                <a:hlinkClick r:id="rId7"/>
              </a:rPr>
              <a:t>Bharadwaj</a:t>
            </a:r>
            <a:r>
              <a:rPr lang="en-US" altLang="zh-TW" b="0" i="0" u="none" strike="noStrike" dirty="0" smtClean="0">
                <a:solidFill>
                  <a:srgbClr val="D47500"/>
                </a:solidFill>
                <a:effectLst/>
                <a:latin typeface="Times New Roman" panose="02020603050405020304" pitchFamily="18" charset="0"/>
                <a:hlinkClick r:id="rId7"/>
              </a:rPr>
              <a:t> et al. 2018</a:t>
            </a:r>
            <a:r>
              <a:rPr lang="en-US" altLang="zh-TW" b="0" i="0" dirty="0" smtClean="0">
                <a:solidFill>
                  <a:srgbClr val="333333"/>
                </a:solidFill>
                <a:effectLst/>
                <a:latin typeface="Times New Roman" panose="02020603050405020304" pitchFamily="18" charset="0"/>
              </a:rPr>
              <a:t>) collected data east of the SDC near the AMF site.</a:t>
            </a:r>
            <a:endParaRPr lang="zh-TW" altLang="en-US" dirty="0"/>
          </a:p>
        </p:txBody>
      </p:sp>
      <p:sp>
        <p:nvSpPr>
          <p:cNvPr id="4" name="投影片編號版面配置區 3"/>
          <p:cNvSpPr>
            <a:spLocks noGrp="1"/>
          </p:cNvSpPr>
          <p:nvPr>
            <p:ph type="sldNum" sz="quarter" idx="10"/>
          </p:nvPr>
        </p:nvSpPr>
        <p:spPr/>
        <p:txBody>
          <a:bodyPr/>
          <a:lstStyle/>
          <a:p>
            <a:fld id="{8C374DFC-067F-40CE-B077-07A960F1D866}" type="slidenum">
              <a:rPr lang="zh-TW" altLang="en-US" smtClean="0"/>
              <a:t>4</a:t>
            </a:fld>
            <a:endParaRPr lang="zh-TW" altLang="en-US"/>
          </a:p>
        </p:txBody>
      </p:sp>
    </p:spTree>
    <p:extLst>
      <p:ext uri="{BB962C8B-B14F-4D97-AF65-F5344CB8AC3E}">
        <p14:creationId xmlns:p14="http://schemas.microsoft.com/office/powerpoint/2010/main" val="3149670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Three DOWs (</a:t>
            </a:r>
            <a:r>
              <a:rPr lang="en-US" altLang="zh-TW" sz="1200" b="0" i="0" u="none" strike="noStrike" kern="1200" dirty="0" err="1" smtClean="0">
                <a:solidFill>
                  <a:schemeClr val="tx1"/>
                </a:solidFill>
                <a:effectLst/>
                <a:latin typeface="+mn-lt"/>
                <a:ea typeface="+mn-ea"/>
                <a:cs typeface="+mn-cs"/>
                <a:hlinkClick r:id="rId3"/>
              </a:rPr>
              <a:t>Wurman</a:t>
            </a:r>
            <a:r>
              <a:rPr lang="en-US" altLang="zh-TW" sz="1200" b="0" i="0" u="none" strike="noStrike" kern="1200" dirty="0" smtClean="0">
                <a:solidFill>
                  <a:schemeClr val="tx1"/>
                </a:solidFill>
                <a:effectLst/>
                <a:latin typeface="+mn-lt"/>
                <a:ea typeface="+mn-ea"/>
                <a:cs typeface="+mn-cs"/>
                <a:hlinkClick r:id="rId3"/>
              </a:rPr>
              <a:t> and </a:t>
            </a:r>
            <a:r>
              <a:rPr lang="en-US" altLang="zh-TW" sz="1200" b="0" i="0" u="none" strike="noStrike" kern="1200" dirty="0" err="1" smtClean="0">
                <a:solidFill>
                  <a:schemeClr val="tx1"/>
                </a:solidFill>
                <a:effectLst/>
                <a:latin typeface="+mn-lt"/>
                <a:ea typeface="+mn-ea"/>
                <a:cs typeface="+mn-cs"/>
                <a:hlinkClick r:id="rId3"/>
              </a:rPr>
              <a:t>Kosiba</a:t>
            </a:r>
            <a:r>
              <a:rPr lang="en-US" altLang="zh-TW" sz="1200" b="0" i="0" u="none" strike="noStrike" kern="1200" dirty="0" smtClean="0">
                <a:solidFill>
                  <a:schemeClr val="tx1"/>
                </a:solidFill>
                <a:effectLst/>
                <a:latin typeface="+mn-lt"/>
                <a:ea typeface="+mn-ea"/>
                <a:cs typeface="+mn-cs"/>
                <a:hlinkClick r:id="rId3"/>
              </a:rPr>
              <a:t> 2018a</a:t>
            </a:r>
            <a:r>
              <a:rPr lang="en-US" altLang="zh-TW" sz="1200" b="0" i="0" kern="1200" dirty="0" smtClean="0">
                <a:solidFill>
                  <a:schemeClr val="tx1"/>
                </a:solidFill>
                <a:effectLst/>
                <a:latin typeface="+mn-lt"/>
                <a:ea typeface="+mn-ea"/>
                <a:cs typeface="+mn-cs"/>
              </a:rPr>
              <a:t>) were deployed from approximately 0200–0500 UTC (2100–0000 local time), performing synchronized PPI volume scans with the National Center for Atmospheric Research’s S-/</a:t>
            </a:r>
            <a:r>
              <a:rPr lang="en-US" altLang="zh-TW" sz="1200" b="0" i="0" kern="1200" dirty="0" err="1" smtClean="0">
                <a:solidFill>
                  <a:schemeClr val="tx1"/>
                </a:solidFill>
                <a:effectLst/>
                <a:latin typeface="+mn-lt"/>
                <a:ea typeface="+mn-ea"/>
                <a:cs typeface="+mn-cs"/>
              </a:rPr>
              <a:t>Ka</a:t>
            </a:r>
            <a:r>
              <a:rPr lang="en-US" altLang="zh-TW" sz="1200" b="0" i="0" kern="1200" dirty="0" smtClean="0">
                <a:solidFill>
                  <a:schemeClr val="tx1"/>
                </a:solidFill>
                <a:effectLst/>
                <a:latin typeface="+mn-lt"/>
                <a:ea typeface="+mn-ea"/>
                <a:cs typeface="+mn-cs"/>
              </a:rPr>
              <a:t>-band dual-</a:t>
            </a:r>
            <a:r>
              <a:rPr lang="en-US" altLang="zh-TW" sz="1200" b="0" i="0" kern="1200" dirty="0" err="1" smtClean="0">
                <a:solidFill>
                  <a:schemeClr val="tx1"/>
                </a:solidFill>
                <a:effectLst/>
                <a:latin typeface="+mn-lt"/>
                <a:ea typeface="+mn-ea"/>
                <a:cs typeface="+mn-cs"/>
              </a:rPr>
              <a:t>polarimetric</a:t>
            </a:r>
            <a:r>
              <a:rPr lang="en-US" altLang="zh-TW" sz="1200" b="0" i="0" kern="1200" dirty="0" smtClean="0">
                <a:solidFill>
                  <a:schemeClr val="tx1"/>
                </a:solidFill>
                <a:effectLst/>
                <a:latin typeface="+mn-lt"/>
                <a:ea typeface="+mn-ea"/>
                <a:cs typeface="+mn-cs"/>
              </a:rPr>
              <a:t> radar (</a:t>
            </a:r>
            <a:r>
              <a:rPr lang="en-US" altLang="zh-TW" sz="1200" b="0" i="0" kern="1200" dirty="0" err="1" smtClean="0">
                <a:solidFill>
                  <a:schemeClr val="tx1"/>
                </a:solidFill>
                <a:effectLst/>
                <a:latin typeface="+mn-lt"/>
                <a:ea typeface="+mn-ea"/>
                <a:cs typeface="+mn-cs"/>
              </a:rPr>
              <a:t>SPOLKa</a:t>
            </a:r>
            <a:r>
              <a:rPr lang="en-US" altLang="zh-TW" sz="1200" b="0" i="0" kern="1200" dirty="0" smtClean="0">
                <a:solidFill>
                  <a:schemeClr val="tx1"/>
                </a:solidFill>
                <a:effectLst/>
                <a:latin typeface="+mn-lt"/>
                <a:ea typeface="+mn-ea"/>
                <a:cs typeface="+mn-cs"/>
              </a:rPr>
              <a:t>; </a:t>
            </a:r>
            <a:r>
              <a:rPr lang="en-US" altLang="zh-TW" sz="1200" b="0" i="0" u="none" strike="noStrike" kern="1200" dirty="0" smtClean="0">
                <a:solidFill>
                  <a:schemeClr val="tx1"/>
                </a:solidFill>
                <a:effectLst/>
                <a:latin typeface="+mn-lt"/>
                <a:ea typeface="+mn-ea"/>
                <a:cs typeface="+mn-cs"/>
                <a:hlinkClick r:id="rId4"/>
              </a:rPr>
              <a:t>UCAR/NCAR 2016</a:t>
            </a:r>
            <a:r>
              <a:rPr lang="en-US" altLang="zh-TW" sz="1200" b="0" i="0" kern="1200" dirty="0" smtClean="0">
                <a:solidFill>
                  <a:schemeClr val="tx1"/>
                </a:solidFill>
                <a:effectLst/>
                <a:latin typeface="+mn-lt"/>
                <a:ea typeface="+mn-ea"/>
                <a:cs typeface="+mn-cs"/>
              </a:rPr>
              <a:t>) located near McCracken, Kansas. Radar baselines are approximately 45 km, chosen to cast a large net over an area with large forecast uncertainty. Dual-Doppler volumes are available every 10 min. During this deployment, isolated convective cells develop along a southward-moving east–west-oriented line of enhanced radar reflectivity collocated with a surface wind shift between 0230 and 0430 UTC. Cells initiating at 0230 UTC persist for approximately 45 min, while those initiating at later times persist for 2–3 h. Only two balloon radiosondes were launched during the observing period, at 0300 and 0600 UTC at Ellis, Kansas (</a:t>
            </a:r>
            <a:r>
              <a:rPr lang="en-US" altLang="zh-TW" sz="1200" b="0" i="0" u="none" strike="noStrike" kern="1200" dirty="0" smtClean="0">
                <a:solidFill>
                  <a:schemeClr val="tx1"/>
                </a:solidFill>
                <a:effectLst/>
                <a:latin typeface="+mn-lt"/>
                <a:ea typeface="+mn-ea"/>
                <a:cs typeface="+mn-cs"/>
                <a:hlinkClick r:id="rId5"/>
              </a:rPr>
              <a:t>Clark 2016</a:t>
            </a:r>
            <a:r>
              <a:rPr lang="en-US" altLang="zh-TW" sz="1200" b="0" i="0" kern="1200" dirty="0" smtClean="0">
                <a:solidFill>
                  <a:schemeClr val="tx1"/>
                </a:solidFill>
                <a:effectLst/>
                <a:latin typeface="+mn-lt"/>
                <a:ea typeface="+mn-ea"/>
                <a:cs typeface="+mn-cs"/>
              </a:rPr>
              <a:t>). The surface wind shift boundary passes over Ellis at approximately 0200 UTC; therefore, all radiosondes were launched north of it. However, vertically pointing </a:t>
            </a:r>
            <a:r>
              <a:rPr lang="en-US" altLang="zh-TW" sz="1200" b="0" i="0" kern="1200" dirty="0" err="1" smtClean="0">
                <a:solidFill>
                  <a:schemeClr val="tx1"/>
                </a:solidFill>
                <a:effectLst/>
                <a:latin typeface="+mn-lt"/>
                <a:ea typeface="+mn-ea"/>
                <a:cs typeface="+mn-cs"/>
              </a:rPr>
              <a:t>lidar</a:t>
            </a:r>
            <a:r>
              <a:rPr lang="en-US" altLang="zh-TW" sz="1200" b="0" i="0" kern="1200" dirty="0" smtClean="0">
                <a:solidFill>
                  <a:schemeClr val="tx1"/>
                </a:solidFill>
                <a:effectLst/>
                <a:latin typeface="+mn-lt"/>
                <a:ea typeface="+mn-ea"/>
                <a:cs typeface="+mn-cs"/>
              </a:rPr>
              <a:t> (</a:t>
            </a:r>
            <a:r>
              <a:rPr lang="en-US" altLang="zh-TW" sz="1200" b="0" i="0" u="none" strike="noStrike" kern="1200" dirty="0" smtClean="0">
                <a:solidFill>
                  <a:schemeClr val="tx1"/>
                </a:solidFill>
                <a:effectLst/>
                <a:latin typeface="+mn-lt"/>
                <a:ea typeface="+mn-ea"/>
                <a:cs typeface="+mn-cs"/>
                <a:hlinkClick r:id="rId6"/>
              </a:rPr>
              <a:t>Clark 2015a</a:t>
            </a:r>
            <a:r>
              <a:rPr lang="en-US" altLang="zh-TW" sz="1200" b="0" i="0" kern="1200" dirty="0" smtClean="0">
                <a:solidFill>
                  <a:schemeClr val="tx1"/>
                </a:solidFill>
                <a:effectLst/>
                <a:latin typeface="+mn-lt"/>
                <a:ea typeface="+mn-ea"/>
                <a:cs typeface="+mn-cs"/>
              </a:rPr>
              <a:t>), atmospheric emitted radiance interferometer (AERI) instruments (</a:t>
            </a:r>
            <a:r>
              <a:rPr lang="en-US" altLang="zh-TW" sz="1200" b="0" i="0" u="none" strike="noStrike" kern="1200" dirty="0" smtClean="0">
                <a:solidFill>
                  <a:schemeClr val="tx1"/>
                </a:solidFill>
                <a:effectLst/>
                <a:latin typeface="+mn-lt"/>
                <a:ea typeface="+mn-ea"/>
                <a:cs typeface="+mn-cs"/>
                <a:hlinkClick r:id="rId7"/>
              </a:rPr>
              <a:t>Turner 2016</a:t>
            </a:r>
            <a:r>
              <a:rPr lang="en-US" altLang="zh-TW" sz="1200" b="0" i="0" kern="1200" dirty="0" smtClean="0">
                <a:solidFill>
                  <a:schemeClr val="tx1"/>
                </a:solidFill>
                <a:effectLst/>
                <a:latin typeface="+mn-lt"/>
                <a:ea typeface="+mn-ea"/>
                <a:cs typeface="+mn-cs"/>
              </a:rPr>
              <a:t>), and surface observations (</a:t>
            </a:r>
            <a:r>
              <a:rPr lang="en-US" altLang="zh-TW" sz="1200" b="0" i="0" u="none" strike="noStrike" kern="1200" dirty="0" smtClean="0">
                <a:solidFill>
                  <a:schemeClr val="tx1"/>
                </a:solidFill>
                <a:effectLst/>
                <a:latin typeface="+mn-lt"/>
                <a:ea typeface="+mn-ea"/>
                <a:cs typeface="+mn-cs"/>
                <a:hlinkClick r:id="rId8"/>
              </a:rPr>
              <a:t>Clark 2015b</a:t>
            </a:r>
            <a:r>
              <a:rPr lang="en-US" altLang="zh-TW" sz="1200" b="0" i="0" kern="1200" dirty="0" smtClean="0">
                <a:solidFill>
                  <a:schemeClr val="tx1"/>
                </a:solidFill>
                <a:effectLst/>
                <a:latin typeface="+mn-lt"/>
                <a:ea typeface="+mn-ea"/>
                <a:cs typeface="+mn-cs"/>
              </a:rPr>
              <a:t>) provide high-frequency retrievals of thermodynamic and moisture profiles prior to and after the passage of the wind shift boundary. Finally, two mobile </a:t>
            </a:r>
            <a:r>
              <a:rPr lang="en-US" altLang="zh-TW" sz="1200" b="0" i="0" kern="1200" dirty="0" err="1" smtClean="0">
                <a:solidFill>
                  <a:schemeClr val="tx1"/>
                </a:solidFill>
                <a:effectLst/>
                <a:latin typeface="+mn-lt"/>
                <a:ea typeface="+mn-ea"/>
                <a:cs typeface="+mn-cs"/>
              </a:rPr>
              <a:t>mesonets</a:t>
            </a:r>
            <a:r>
              <a:rPr lang="en-US" altLang="zh-TW" sz="1200" b="0" i="0" kern="1200" dirty="0" smtClean="0">
                <a:solidFill>
                  <a:schemeClr val="tx1"/>
                </a:solidFill>
                <a:effectLst/>
                <a:latin typeface="+mn-lt"/>
                <a:ea typeface="+mn-ea"/>
                <a:cs typeface="+mn-cs"/>
              </a:rPr>
              <a:t> (e.g., </a:t>
            </a:r>
            <a:r>
              <a:rPr lang="en-US" altLang="zh-TW" sz="1200" b="0" i="0" u="none" strike="noStrike" kern="1200" dirty="0" smtClean="0">
                <a:solidFill>
                  <a:schemeClr val="tx1"/>
                </a:solidFill>
                <a:effectLst/>
                <a:latin typeface="+mn-lt"/>
                <a:ea typeface="+mn-ea"/>
                <a:cs typeface="+mn-cs"/>
                <a:hlinkClick r:id="rId9"/>
              </a:rPr>
              <a:t>Waugh and Fredrickson 2010</a:t>
            </a:r>
            <a:r>
              <a:rPr lang="en-US" altLang="zh-TW" sz="1200" b="0" i="0" kern="1200" dirty="0" smtClean="0">
                <a:solidFill>
                  <a:schemeClr val="tx1"/>
                </a:solidFill>
                <a:effectLst/>
                <a:latin typeface="+mn-lt"/>
                <a:ea typeface="+mn-ea"/>
                <a:cs typeface="+mn-cs"/>
              </a:rPr>
              <a:t>; </a:t>
            </a:r>
            <a:r>
              <a:rPr lang="en-US" altLang="zh-TW" sz="1200" b="0" i="0" u="none" strike="noStrike" kern="1200" dirty="0" err="1" smtClean="0">
                <a:solidFill>
                  <a:schemeClr val="tx1"/>
                </a:solidFill>
                <a:effectLst/>
                <a:latin typeface="+mn-lt"/>
                <a:ea typeface="+mn-ea"/>
                <a:cs typeface="+mn-cs"/>
                <a:hlinkClick r:id="rId10"/>
              </a:rPr>
              <a:t>Wurman</a:t>
            </a:r>
            <a:r>
              <a:rPr lang="en-US" altLang="zh-TW" sz="1200" b="0" i="0" u="none" strike="noStrike" kern="1200" dirty="0" smtClean="0">
                <a:solidFill>
                  <a:schemeClr val="tx1"/>
                </a:solidFill>
                <a:effectLst/>
                <a:latin typeface="+mn-lt"/>
                <a:ea typeface="+mn-ea"/>
                <a:cs typeface="+mn-cs"/>
                <a:hlinkClick r:id="rId10"/>
              </a:rPr>
              <a:t> and </a:t>
            </a:r>
            <a:r>
              <a:rPr lang="en-US" altLang="zh-TW" sz="1200" b="0" i="0" u="none" strike="noStrike" kern="1200" dirty="0" err="1" smtClean="0">
                <a:solidFill>
                  <a:schemeClr val="tx1"/>
                </a:solidFill>
                <a:effectLst/>
                <a:latin typeface="+mn-lt"/>
                <a:ea typeface="+mn-ea"/>
                <a:cs typeface="+mn-cs"/>
                <a:hlinkClick r:id="rId10"/>
              </a:rPr>
              <a:t>Kosiba</a:t>
            </a:r>
            <a:r>
              <a:rPr lang="en-US" altLang="zh-TW" sz="1200" b="0" i="0" u="none" strike="noStrike" kern="1200" dirty="0" smtClean="0">
                <a:solidFill>
                  <a:schemeClr val="tx1"/>
                </a:solidFill>
                <a:effectLst/>
                <a:latin typeface="+mn-lt"/>
                <a:ea typeface="+mn-ea"/>
                <a:cs typeface="+mn-cs"/>
                <a:hlinkClick r:id="rId10"/>
              </a:rPr>
              <a:t> 2018b</a:t>
            </a:r>
            <a:r>
              <a:rPr lang="en-US" altLang="zh-TW" sz="1200" b="0" i="0" kern="1200" dirty="0" smtClean="0">
                <a:solidFill>
                  <a:schemeClr val="tx1"/>
                </a:solidFill>
                <a:effectLst/>
                <a:latin typeface="+mn-lt"/>
                <a:ea typeface="+mn-ea"/>
                <a:cs typeface="+mn-cs"/>
              </a:rPr>
              <a:t>) performed transects through the center of the radar domain, collecting 3-m surface meteorological observations across the surface boundary.</a:t>
            </a:r>
            <a:endParaRPr lang="zh-TW" altLang="en-US" dirty="0"/>
          </a:p>
        </p:txBody>
      </p:sp>
      <p:sp>
        <p:nvSpPr>
          <p:cNvPr id="4" name="投影片編號版面配置區 3"/>
          <p:cNvSpPr>
            <a:spLocks noGrp="1"/>
          </p:cNvSpPr>
          <p:nvPr>
            <p:ph type="sldNum" sz="quarter" idx="10"/>
          </p:nvPr>
        </p:nvSpPr>
        <p:spPr/>
        <p:txBody>
          <a:bodyPr/>
          <a:lstStyle/>
          <a:p>
            <a:fld id="{8C374DFC-067F-40CE-B077-07A960F1D866}" type="slidenum">
              <a:rPr lang="zh-TW" altLang="en-US" smtClean="0"/>
              <a:t>5</a:t>
            </a:fld>
            <a:endParaRPr lang="zh-TW" altLang="en-US"/>
          </a:p>
        </p:txBody>
      </p:sp>
    </p:spTree>
    <p:extLst>
      <p:ext uri="{BB962C8B-B14F-4D97-AF65-F5344CB8AC3E}">
        <p14:creationId xmlns:p14="http://schemas.microsoft.com/office/powerpoint/2010/main" val="380656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The meridional mean of the flow perpendicular to the SDC on 29 November illustrates that the northeasterly upslope winds are confined to a shallow layer (</a:t>
            </a:r>
            <a:r>
              <a:rPr lang="en-US" altLang="zh-TW" sz="1200" b="0" i="1" kern="1200" dirty="0" smtClean="0">
                <a:solidFill>
                  <a:schemeClr val="tx1"/>
                </a:solidFill>
                <a:effectLst/>
                <a:latin typeface="+mn-lt"/>
                <a:ea typeface="+mn-ea"/>
                <a:cs typeface="+mn-cs"/>
              </a:rPr>
              <a:t>z</a:t>
            </a:r>
            <a:r>
              <a:rPr lang="en-US" altLang="zh-TW" sz="1200" b="0" i="0" kern="1200" dirty="0" smtClean="0">
                <a:solidFill>
                  <a:schemeClr val="tx1"/>
                </a:solidFill>
                <a:effectLst/>
                <a:latin typeface="+mn-lt"/>
                <a:ea typeface="+mn-ea"/>
                <a:cs typeface="+mn-cs"/>
              </a:rPr>
              <a:t> &lt; 0.75 km above ground level; hereafter AGL) on the eastern slope of the SDC (</a:t>
            </a:r>
            <a:r>
              <a:rPr lang="en-US" altLang="zh-TW" sz="1200" b="0" i="0" u="none" strike="noStrike" kern="1200" dirty="0" smtClean="0">
                <a:solidFill>
                  <a:schemeClr val="tx1"/>
                </a:solidFill>
                <a:effectLst/>
                <a:latin typeface="+mn-lt"/>
                <a:ea typeface="+mn-ea"/>
                <a:cs typeface="+mn-cs"/>
                <a:hlinkClick r:id="rId3"/>
              </a:rPr>
              <a:t>Figs. 5a,b</a:t>
            </a:r>
            <a:r>
              <a:rPr lang="en-US" altLang="zh-TW" sz="1200" b="0" i="0" kern="1200" dirty="0" smtClean="0">
                <a:solidFill>
                  <a:schemeClr val="tx1"/>
                </a:solidFill>
                <a:effectLst/>
                <a:latin typeface="+mn-lt"/>
                <a:ea typeface="+mn-ea"/>
                <a:cs typeface="+mn-cs"/>
              </a:rPr>
              <a:t>). Prior to CI, shallow meridional-mean low-level convergence (~750 m deep) is occasionally detected near the ridgeline, located within weak winds in the lowest 3–3.5 km ASL (below 1–1.5 km AGL near the ridge top) rather than at the leading edge of the shallow upslope flow (</a:t>
            </a:r>
            <a:r>
              <a:rPr lang="en-US" altLang="zh-TW" sz="1200" b="0" i="0" u="none" strike="noStrike" kern="1200" dirty="0" smtClean="0">
                <a:solidFill>
                  <a:schemeClr val="tx1"/>
                </a:solidFill>
                <a:effectLst/>
                <a:latin typeface="+mn-lt"/>
                <a:ea typeface="+mn-ea"/>
                <a:cs typeface="+mn-cs"/>
                <a:hlinkClick r:id="rId3"/>
              </a:rPr>
              <a:t>Figs. 5a–c</a:t>
            </a:r>
            <a:r>
              <a:rPr lang="en-US" altLang="zh-TW" sz="1200" b="0" i="0" kern="1200" dirty="0" smtClean="0">
                <a:solidFill>
                  <a:schemeClr val="tx1"/>
                </a:solidFill>
                <a:effectLst/>
                <a:latin typeface="+mn-lt"/>
                <a:ea typeface="+mn-ea"/>
                <a:cs typeface="+mn-cs"/>
              </a:rPr>
              <a:t>). This early shallow convergence signal may result from thermally induced orographic flow in response to solar heating of the terrain (e.g., </a:t>
            </a:r>
            <a:r>
              <a:rPr lang="en-US" altLang="zh-TW" sz="1200" b="0" i="0" u="none" strike="noStrike" kern="1200" dirty="0" err="1" smtClean="0">
                <a:solidFill>
                  <a:schemeClr val="tx1"/>
                </a:solidFill>
                <a:effectLst/>
                <a:latin typeface="+mn-lt"/>
                <a:ea typeface="+mn-ea"/>
                <a:cs typeface="+mn-cs"/>
                <a:hlinkClick r:id="rId4"/>
              </a:rPr>
              <a:t>Kirshbaum</a:t>
            </a:r>
            <a:r>
              <a:rPr lang="en-US" altLang="zh-TW" sz="1200" b="0" i="0" u="none" strike="noStrike" kern="1200" dirty="0" smtClean="0">
                <a:solidFill>
                  <a:schemeClr val="tx1"/>
                </a:solidFill>
                <a:effectLst/>
                <a:latin typeface="+mn-lt"/>
                <a:ea typeface="+mn-ea"/>
                <a:cs typeface="+mn-cs"/>
                <a:hlinkClick r:id="rId4"/>
              </a:rPr>
              <a:t> 2013</a:t>
            </a:r>
            <a:r>
              <a:rPr lang="en-US" altLang="zh-TW" sz="1200" b="0" i="0" kern="1200" dirty="0" smtClean="0">
                <a:solidFill>
                  <a:schemeClr val="tx1"/>
                </a:solidFill>
                <a:effectLst/>
                <a:latin typeface="+mn-lt"/>
                <a:ea typeface="+mn-ea"/>
                <a:cs typeface="+mn-cs"/>
              </a:rPr>
              <a:t>). If significant convergence is associated with the upslope flow, it may be too shallow and close to the ground to detect at this time. However, meridional-mean convergence deepens to ~1.25–1.5 km AGL after 1630 UTC, as the previously shallow upslope flow strengthens and deepens (by ~2.5 m s</a:t>
            </a:r>
            <a:r>
              <a:rPr lang="en-US" altLang="zh-TW" sz="1200" b="0" i="0" kern="1200" baseline="30000" dirty="0" smtClean="0">
                <a:solidFill>
                  <a:schemeClr val="tx1"/>
                </a:solidFill>
                <a:effectLst/>
                <a:latin typeface="+mn-lt"/>
                <a:ea typeface="+mn-ea"/>
                <a:cs typeface="+mn-cs"/>
              </a:rPr>
              <a:t>−1</a:t>
            </a:r>
            <a:r>
              <a:rPr lang="en-US" altLang="zh-TW" sz="1200" b="0" i="0" kern="1200" dirty="0" smtClean="0">
                <a:solidFill>
                  <a:schemeClr val="tx1"/>
                </a:solidFill>
                <a:effectLst/>
                <a:latin typeface="+mn-lt"/>
                <a:ea typeface="+mn-ea"/>
                <a:cs typeface="+mn-cs"/>
              </a:rPr>
              <a:t> and ~600 m, respectively), and reaches the ridgeline (</a:t>
            </a:r>
            <a:r>
              <a:rPr lang="en-US" altLang="zh-TW" sz="1200" b="0" i="0" u="none" strike="noStrike" kern="1200" dirty="0" smtClean="0">
                <a:solidFill>
                  <a:schemeClr val="tx1"/>
                </a:solidFill>
                <a:effectLst/>
                <a:latin typeface="+mn-lt"/>
                <a:ea typeface="+mn-ea"/>
                <a:cs typeface="+mn-cs"/>
                <a:hlinkClick r:id="rId3"/>
              </a:rPr>
              <a:t>Figs. 5d,e</a:t>
            </a:r>
            <a:r>
              <a:rPr lang="en-US" altLang="zh-TW" sz="1200" b="0" i="0" kern="1200" dirty="0" smtClean="0">
                <a:solidFill>
                  <a:schemeClr val="tx1"/>
                </a:solidFill>
                <a:effectLst/>
                <a:latin typeface="+mn-lt"/>
                <a:ea typeface="+mn-ea"/>
                <a:cs typeface="+mn-cs"/>
              </a:rPr>
              <a:t>). The first near-surface precipitation radar echoes greater than 35 </a:t>
            </a:r>
            <a:r>
              <a:rPr lang="en-US" altLang="zh-TW" sz="1200" b="0" i="0" kern="1200" dirty="0" err="1" smtClean="0">
                <a:solidFill>
                  <a:schemeClr val="tx1"/>
                </a:solidFill>
                <a:effectLst/>
                <a:latin typeface="+mn-lt"/>
                <a:ea typeface="+mn-ea"/>
                <a:cs typeface="+mn-cs"/>
              </a:rPr>
              <a:t>dB</a:t>
            </a:r>
            <a:r>
              <a:rPr lang="en-US" altLang="zh-TW" sz="1200" b="0" i="1" kern="1200" dirty="0" err="1" smtClean="0">
                <a:solidFill>
                  <a:schemeClr val="tx1"/>
                </a:solidFill>
                <a:effectLst/>
                <a:latin typeface="+mn-lt"/>
                <a:ea typeface="+mn-ea"/>
                <a:cs typeface="+mn-cs"/>
              </a:rPr>
              <a:t>Z</a:t>
            </a:r>
            <a:r>
              <a:rPr lang="en-US" altLang="zh-TW" sz="1200" b="0" i="0" kern="1200" dirty="0" smtClean="0">
                <a:solidFill>
                  <a:schemeClr val="tx1"/>
                </a:solidFill>
                <a:effectLst/>
                <a:latin typeface="+mn-lt"/>
                <a:ea typeface="+mn-ea"/>
                <a:cs typeface="+mn-cs"/>
              </a:rPr>
              <a:t> occur approximately 10 km east of the ridgeline between 1615 and 1630 UTC, as the shallow layer of </a:t>
            </a:r>
            <a:r>
              <a:rPr lang="en-US" altLang="zh-TW" sz="1200" b="0" i="0" kern="1200" dirty="0" err="1" smtClean="0">
                <a:solidFill>
                  <a:schemeClr val="tx1"/>
                </a:solidFill>
                <a:effectLst/>
                <a:latin typeface="+mn-lt"/>
                <a:ea typeface="+mn-ea"/>
                <a:cs typeface="+mn-cs"/>
              </a:rPr>
              <a:t>upsloping</a:t>
            </a:r>
            <a:r>
              <a:rPr lang="en-US" altLang="zh-TW" sz="1200" b="0" i="0" kern="1200" dirty="0" smtClean="0">
                <a:solidFill>
                  <a:schemeClr val="tx1"/>
                </a:solidFill>
                <a:effectLst/>
                <a:latin typeface="+mn-lt"/>
                <a:ea typeface="+mn-ea"/>
                <a:cs typeface="+mn-cs"/>
              </a:rPr>
              <a:t> winds begins to deepen and strengthen there. Though meridional mean low-level convergence and updraft is found along many potions of the eastern slopes throughout the observing period, new deep cumulus and CI episodes occur closer to the ridgeline after 1630 UTC (</a:t>
            </a:r>
            <a:r>
              <a:rPr lang="en-US" altLang="zh-TW" sz="1200" b="0" i="0" u="none" strike="noStrike" kern="1200" dirty="0" smtClean="0">
                <a:solidFill>
                  <a:schemeClr val="tx1"/>
                </a:solidFill>
                <a:effectLst/>
                <a:latin typeface="+mn-lt"/>
                <a:ea typeface="+mn-ea"/>
                <a:cs typeface="+mn-cs"/>
                <a:hlinkClick r:id="rId5"/>
              </a:rPr>
              <a:t>Fig. 3c</a:t>
            </a:r>
            <a:r>
              <a:rPr lang="en-US" altLang="zh-TW" sz="1200" b="0" i="0" kern="1200" dirty="0" smtClean="0">
                <a:solidFill>
                  <a:schemeClr val="tx1"/>
                </a:solidFill>
                <a:effectLst/>
                <a:latin typeface="+mn-lt"/>
                <a:ea typeface="+mn-ea"/>
                <a:cs typeface="+mn-cs"/>
              </a:rPr>
              <a:t>) as the leading edge of the upslope flow approaches it. Flow from one such precipitating updraft is present within the </a:t>
            </a:r>
            <a:r>
              <a:rPr lang="en-US" altLang="zh-TW" sz="1200" b="0" i="0" kern="1200" dirty="0" err="1" smtClean="0">
                <a:solidFill>
                  <a:schemeClr val="tx1"/>
                </a:solidFill>
                <a:effectLst/>
                <a:latin typeface="+mn-lt"/>
                <a:ea typeface="+mn-ea"/>
                <a:cs typeface="+mn-cs"/>
              </a:rPr>
              <a:t>meridionally</a:t>
            </a:r>
            <a:r>
              <a:rPr lang="en-US" altLang="zh-TW" sz="1200" b="0" i="0" kern="1200" dirty="0" smtClean="0">
                <a:solidFill>
                  <a:schemeClr val="tx1"/>
                </a:solidFill>
                <a:effectLst/>
                <a:latin typeface="+mn-lt"/>
                <a:ea typeface="+mn-ea"/>
                <a:cs typeface="+mn-cs"/>
              </a:rPr>
              <a:t> averaged flow at 1700 UTC as it travels eastward (e.g., centered at </a:t>
            </a:r>
            <a:r>
              <a:rPr lang="en-US" altLang="zh-TW" sz="1200" b="0" i="1" kern="1200" dirty="0" smtClean="0">
                <a:solidFill>
                  <a:schemeClr val="tx1"/>
                </a:solidFill>
                <a:effectLst/>
                <a:latin typeface="+mn-lt"/>
                <a:ea typeface="+mn-ea"/>
                <a:cs typeface="+mn-cs"/>
              </a:rPr>
              <a:t>x</a:t>
            </a:r>
            <a:r>
              <a:rPr lang="en-US" altLang="zh-TW" sz="1200" b="0" i="0" kern="1200" dirty="0" smtClean="0">
                <a:solidFill>
                  <a:schemeClr val="tx1"/>
                </a:solidFill>
                <a:effectLst/>
                <a:latin typeface="+mn-lt"/>
                <a:ea typeface="+mn-ea"/>
                <a:cs typeface="+mn-cs"/>
              </a:rPr>
              <a:t> ~ −10 km in </a:t>
            </a:r>
            <a:r>
              <a:rPr lang="en-US" altLang="zh-TW" sz="1200" b="0" i="0" u="none" strike="noStrike" kern="1200" dirty="0" smtClean="0">
                <a:solidFill>
                  <a:schemeClr val="tx1"/>
                </a:solidFill>
                <a:effectLst/>
                <a:latin typeface="+mn-lt"/>
                <a:ea typeface="+mn-ea"/>
                <a:cs typeface="+mn-cs"/>
                <a:hlinkClick r:id="rId3"/>
              </a:rPr>
              <a:t>Fig. 5e</a:t>
            </a:r>
            <a:r>
              <a:rPr lang="en-US" altLang="zh-TW" sz="1200" b="0" i="0" kern="1200" dirty="0" smtClean="0">
                <a:solidFill>
                  <a:schemeClr val="tx1"/>
                </a:solidFill>
                <a:effectLst/>
                <a:latin typeface="+mn-lt"/>
                <a:ea typeface="+mn-ea"/>
                <a:cs typeface="+mn-cs"/>
              </a:rPr>
              <a:t>), and should not be confused for a longer-wavelength terrain-induced mesoscale circulation.  Radiosonde observations directly west of the dual-Doppler region (cyan profile in </a:t>
            </a:r>
            <a:r>
              <a:rPr lang="en-US" altLang="zh-TW" sz="1200" b="0" i="0" u="none" strike="noStrike" kern="1200" dirty="0" smtClean="0">
                <a:solidFill>
                  <a:schemeClr val="tx1"/>
                </a:solidFill>
                <a:effectLst/>
                <a:latin typeface="+mn-lt"/>
                <a:ea typeface="+mn-ea"/>
                <a:cs typeface="+mn-cs"/>
                <a:hlinkClick r:id="rId3"/>
              </a:rPr>
              <a:t>Figs. 5a,e</a:t>
            </a:r>
            <a:r>
              <a:rPr lang="en-US" altLang="zh-TW" sz="1200" b="0" i="0" kern="1200" dirty="0" smtClean="0">
                <a:solidFill>
                  <a:schemeClr val="tx1"/>
                </a:solidFill>
                <a:effectLst/>
                <a:latin typeface="+mn-lt"/>
                <a:ea typeface="+mn-ea"/>
                <a:cs typeface="+mn-cs"/>
              </a:rPr>
              <a:t>) indicate low-level westerlies of similar magnitude to the easterly upslope flow. This limited wind data may suggest shallow anabatic flow that is partly symmetric about the ridgeline, consistent with the existence of an orographic solenoidal circulation. If both thermally and mechanically forced flows are generating convergence near the ridgeline, they may combine to support the evolution of cloud development and CI. </a:t>
            </a:r>
            <a:endParaRPr lang="zh-TW" altLang="en-US" dirty="0"/>
          </a:p>
        </p:txBody>
      </p:sp>
      <p:sp>
        <p:nvSpPr>
          <p:cNvPr id="4" name="投影片編號版面配置區 3"/>
          <p:cNvSpPr>
            <a:spLocks noGrp="1"/>
          </p:cNvSpPr>
          <p:nvPr>
            <p:ph type="sldNum" sz="quarter" idx="10"/>
          </p:nvPr>
        </p:nvSpPr>
        <p:spPr/>
        <p:txBody>
          <a:bodyPr/>
          <a:lstStyle/>
          <a:p>
            <a:fld id="{8C374DFC-067F-40CE-B077-07A960F1D866}" type="slidenum">
              <a:rPr lang="zh-TW" altLang="en-US" smtClean="0"/>
              <a:t>8</a:t>
            </a:fld>
            <a:endParaRPr lang="zh-TW" altLang="en-US"/>
          </a:p>
        </p:txBody>
      </p:sp>
    </p:spTree>
    <p:extLst>
      <p:ext uri="{BB962C8B-B14F-4D97-AF65-F5344CB8AC3E}">
        <p14:creationId xmlns:p14="http://schemas.microsoft.com/office/powerpoint/2010/main" val="398979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Examination of synchronized radiosonde launches illustrates spatial heterogeneity of static instability and moisture surrounding the forecasted CI location (</a:t>
            </a:r>
            <a:r>
              <a:rPr lang="en-US" altLang="zh-TW" sz="1200" b="0" i="0" u="none" strike="noStrike" kern="1200" dirty="0" smtClean="0">
                <a:solidFill>
                  <a:schemeClr val="tx1"/>
                </a:solidFill>
                <a:effectLst/>
                <a:latin typeface="+mn-lt"/>
                <a:ea typeface="+mn-ea"/>
                <a:cs typeface="+mn-cs"/>
                <a:hlinkClick r:id="rId3"/>
              </a:rPr>
              <a:t>Fig. 6</a:t>
            </a:r>
            <a:r>
              <a:rPr lang="en-US" altLang="zh-TW" sz="1200" b="0" i="0" kern="1200" dirty="0" smtClean="0">
                <a:solidFill>
                  <a:schemeClr val="tx1"/>
                </a:solidFill>
                <a:effectLst/>
                <a:latin typeface="+mn-lt"/>
                <a:ea typeface="+mn-ea"/>
                <a:cs typeface="+mn-cs"/>
              </a:rPr>
              <a:t>). The boundary layer</a:t>
            </a:r>
            <a:r>
              <a:rPr lang="en-US" altLang="zh-TW" sz="1200" b="0" i="0" u="none" strike="noStrike" kern="1200" baseline="30000" dirty="0" smtClean="0">
                <a:solidFill>
                  <a:schemeClr val="tx1"/>
                </a:solidFill>
                <a:effectLst/>
                <a:latin typeface="+mn-lt"/>
                <a:ea typeface="+mn-ea"/>
                <a:cs typeface="+mn-cs"/>
                <a:hlinkClick r:id="rId4"/>
              </a:rPr>
              <a:t>1</a:t>
            </a:r>
            <a:r>
              <a:rPr lang="en-US" altLang="zh-TW" sz="1200" b="0" i="0" kern="1200" dirty="0" smtClean="0">
                <a:solidFill>
                  <a:schemeClr val="tx1"/>
                </a:solidFill>
                <a:effectLst/>
                <a:latin typeface="+mn-lt"/>
                <a:ea typeface="+mn-ea"/>
                <a:cs typeface="+mn-cs"/>
              </a:rPr>
              <a:t> is topped by an elevated statically neutral layer (between ~830 and 700 </a:t>
            </a:r>
            <a:r>
              <a:rPr lang="en-US" altLang="zh-TW" sz="1200" b="0" i="0" kern="1200" dirty="0" err="1" smtClean="0">
                <a:solidFill>
                  <a:schemeClr val="tx1"/>
                </a:solidFill>
                <a:effectLst/>
                <a:latin typeface="+mn-lt"/>
                <a:ea typeface="+mn-ea"/>
                <a:cs typeface="+mn-cs"/>
              </a:rPr>
              <a:t>hPa</a:t>
            </a:r>
            <a:r>
              <a:rPr lang="en-US" altLang="zh-TW" sz="1200" b="0" i="0" kern="1200" dirty="0" smtClean="0">
                <a:solidFill>
                  <a:schemeClr val="tx1"/>
                </a:solidFill>
                <a:effectLst/>
                <a:latin typeface="+mn-lt"/>
                <a:ea typeface="+mn-ea"/>
                <a:cs typeface="+mn-cs"/>
              </a:rPr>
              <a:t>, depending on the radiosonde launch site), with considerable moisture heterogeneity present across the sounding array (e.g., water vapor mixing ratio </a:t>
            </a:r>
            <a:r>
              <a:rPr lang="en-US" altLang="zh-TW" sz="1200" b="0" i="1" kern="1200" dirty="0" err="1" smtClean="0">
                <a:solidFill>
                  <a:schemeClr val="tx1"/>
                </a:solidFill>
                <a:effectLst/>
                <a:latin typeface="+mn-lt"/>
                <a:ea typeface="+mn-ea"/>
                <a:cs typeface="+mn-cs"/>
              </a:rPr>
              <a:t>q</a:t>
            </a:r>
            <a:r>
              <a:rPr lang="en-US" altLang="zh-TW" sz="1200" b="0" i="1" kern="1200" baseline="-25000" dirty="0" err="1" smtClean="0">
                <a:solidFill>
                  <a:schemeClr val="tx1"/>
                </a:solidFill>
                <a:effectLst/>
                <a:latin typeface="+mn-lt"/>
                <a:ea typeface="+mn-ea"/>
                <a:cs typeface="+mn-cs"/>
              </a:rPr>
              <a:t>υ</a:t>
            </a:r>
            <a:r>
              <a:rPr lang="en-US" altLang="zh-TW" sz="1200" b="0" i="0" kern="1200" dirty="0" smtClean="0">
                <a:solidFill>
                  <a:schemeClr val="tx1"/>
                </a:solidFill>
                <a:effectLst/>
                <a:latin typeface="+mn-lt"/>
                <a:ea typeface="+mn-ea"/>
                <a:cs typeface="+mn-cs"/>
              </a:rPr>
              <a:t> spans 1.8–6.8 g kg</a:t>
            </a:r>
            <a:r>
              <a:rPr lang="en-US" altLang="zh-TW" sz="1200" b="0" i="0" kern="1200" baseline="30000" dirty="0" smtClean="0">
                <a:solidFill>
                  <a:schemeClr val="tx1"/>
                </a:solidFill>
                <a:effectLst/>
                <a:latin typeface="+mn-lt"/>
                <a:ea typeface="+mn-ea"/>
                <a:cs typeface="+mn-cs"/>
              </a:rPr>
              <a:t>−1</a:t>
            </a:r>
            <a:r>
              <a:rPr lang="en-US" altLang="zh-TW" sz="1200" b="0" i="0" kern="1200" dirty="0" smtClean="0">
                <a:solidFill>
                  <a:schemeClr val="tx1"/>
                </a:solidFill>
                <a:effectLst/>
                <a:latin typeface="+mn-lt"/>
                <a:ea typeface="+mn-ea"/>
                <a:cs typeface="+mn-cs"/>
              </a:rPr>
              <a:t> at 775 </a:t>
            </a:r>
            <a:r>
              <a:rPr lang="en-US" altLang="zh-TW" sz="1200" b="0" i="0" kern="1200" dirty="0" err="1" smtClean="0">
                <a:solidFill>
                  <a:schemeClr val="tx1"/>
                </a:solidFill>
                <a:effectLst/>
                <a:latin typeface="+mn-lt"/>
                <a:ea typeface="+mn-ea"/>
                <a:cs typeface="+mn-cs"/>
              </a:rPr>
              <a:t>hPa</a:t>
            </a:r>
            <a:r>
              <a:rPr lang="en-US" altLang="zh-TW" sz="1200" b="0" i="0" kern="1200" dirty="0" smtClean="0">
                <a:solidFill>
                  <a:schemeClr val="tx1"/>
                </a:solidFill>
                <a:effectLst/>
                <a:latin typeface="+mn-lt"/>
                <a:ea typeface="+mn-ea"/>
                <a:cs typeface="+mn-cs"/>
              </a:rPr>
              <a:t>). Significant low-level mean layer (ML</a:t>
            </a:r>
            <a:r>
              <a:rPr lang="en-US" altLang="zh-TW" sz="1200" b="0" i="0" u="none" strike="noStrike" kern="1200" baseline="30000" dirty="0" smtClean="0">
                <a:solidFill>
                  <a:schemeClr val="tx1"/>
                </a:solidFill>
                <a:effectLst/>
                <a:latin typeface="+mn-lt"/>
                <a:ea typeface="+mn-ea"/>
                <a:cs typeface="+mn-cs"/>
                <a:hlinkClick r:id="rId5"/>
              </a:rPr>
              <a:t>2</a:t>
            </a:r>
            <a:r>
              <a:rPr lang="en-US" altLang="zh-TW" sz="1200" b="0" i="0" kern="1200" dirty="0" smtClean="0">
                <a:solidFill>
                  <a:schemeClr val="tx1"/>
                </a:solidFill>
                <a:effectLst/>
                <a:latin typeface="+mn-lt"/>
                <a:ea typeface="+mn-ea"/>
                <a:cs typeface="+mn-cs"/>
              </a:rPr>
              <a:t>) CIN is present over the lowest terrain, where the boundary layer and overlying elevated neutral layer are the most decoupled. CI occurs within 10–15-km horizontal distance of the highest portion of the ridgeline (located at </a:t>
            </a:r>
            <a:r>
              <a:rPr lang="en-US" altLang="zh-TW" sz="1200" b="0" i="1" kern="1200" dirty="0" smtClean="0">
                <a:solidFill>
                  <a:schemeClr val="tx1"/>
                </a:solidFill>
                <a:effectLst/>
                <a:latin typeface="+mn-lt"/>
                <a:ea typeface="+mn-ea"/>
                <a:cs typeface="+mn-cs"/>
              </a:rPr>
              <a:t>y</a:t>
            </a:r>
            <a:r>
              <a:rPr lang="en-US" altLang="zh-TW" sz="1200" b="0" i="0" kern="1200" dirty="0" smtClean="0">
                <a:solidFill>
                  <a:schemeClr val="tx1"/>
                </a:solidFill>
                <a:effectLst/>
                <a:latin typeface="+mn-lt"/>
                <a:ea typeface="+mn-ea"/>
                <a:cs typeface="+mn-cs"/>
              </a:rPr>
              <a:t> = −6 km in </a:t>
            </a:r>
            <a:r>
              <a:rPr lang="en-US" altLang="zh-TW" sz="1200" b="0" i="0" u="none" strike="noStrike" kern="1200" dirty="0" smtClean="0">
                <a:solidFill>
                  <a:schemeClr val="tx1"/>
                </a:solidFill>
                <a:effectLst/>
                <a:latin typeface="+mn-lt"/>
                <a:ea typeface="+mn-ea"/>
                <a:cs typeface="+mn-cs"/>
                <a:hlinkClick r:id="rId6"/>
              </a:rPr>
              <a:t>Figs. 1</a:t>
            </a:r>
            <a:r>
              <a:rPr lang="en-US" altLang="zh-TW" sz="1200" b="0" i="0" kern="1200" dirty="0" smtClean="0">
                <a:solidFill>
                  <a:schemeClr val="tx1"/>
                </a:solidFill>
                <a:effectLst/>
                <a:latin typeface="+mn-lt"/>
                <a:ea typeface="+mn-ea"/>
                <a:cs typeface="+mn-cs"/>
              </a:rPr>
              <a:t>, </a:t>
            </a:r>
            <a:r>
              <a:rPr lang="en-US" altLang="zh-TW" sz="1200" b="0" i="0" u="none" strike="noStrike" kern="1200" dirty="0" smtClean="0">
                <a:solidFill>
                  <a:schemeClr val="tx1"/>
                </a:solidFill>
                <a:effectLst/>
                <a:latin typeface="+mn-lt"/>
                <a:ea typeface="+mn-ea"/>
                <a:cs typeface="+mn-cs"/>
                <a:hlinkClick r:id="rId7"/>
              </a:rPr>
              <a:t>3</a:t>
            </a:r>
            <a:r>
              <a:rPr lang="en-US" altLang="zh-TW" sz="1200" b="0" i="0" kern="1200" dirty="0" smtClean="0">
                <a:solidFill>
                  <a:schemeClr val="tx1"/>
                </a:solidFill>
                <a:effectLst/>
                <a:latin typeface="+mn-lt"/>
                <a:ea typeface="+mn-ea"/>
                <a:cs typeface="+mn-cs"/>
              </a:rPr>
              <a:t>, and </a:t>
            </a:r>
            <a:r>
              <a:rPr lang="en-US" altLang="zh-TW" sz="1200" b="0" i="0" u="none" strike="noStrike" kern="1200" dirty="0" smtClean="0">
                <a:solidFill>
                  <a:schemeClr val="tx1"/>
                </a:solidFill>
                <a:effectLst/>
                <a:latin typeface="+mn-lt"/>
                <a:ea typeface="+mn-ea"/>
                <a:cs typeface="+mn-cs"/>
                <a:hlinkClick r:id="rId8"/>
              </a:rPr>
              <a:t>4</a:t>
            </a:r>
            <a:r>
              <a:rPr lang="en-US" altLang="zh-TW" sz="1200" b="0" i="0" kern="1200" dirty="0" smtClean="0">
                <a:solidFill>
                  <a:schemeClr val="tx1"/>
                </a:solidFill>
                <a:effectLst/>
                <a:latin typeface="+mn-lt"/>
                <a:ea typeface="+mn-ea"/>
                <a:cs typeface="+mn-cs"/>
              </a:rPr>
              <a:t>), near where relative humidity is highest, and ML LFC and CIN are minimized (green and blue profiles in </a:t>
            </a:r>
            <a:r>
              <a:rPr lang="en-US" altLang="zh-TW" sz="1200" b="0" i="0" u="none" strike="noStrike" kern="1200" dirty="0" smtClean="0">
                <a:solidFill>
                  <a:schemeClr val="tx1"/>
                </a:solidFill>
                <a:effectLst/>
                <a:latin typeface="+mn-lt"/>
                <a:ea typeface="+mn-ea"/>
                <a:cs typeface="+mn-cs"/>
                <a:hlinkClick r:id="rId3"/>
              </a:rPr>
              <a:t>Fig. 6a</a:t>
            </a:r>
            <a:r>
              <a:rPr lang="en-US" altLang="zh-TW" sz="1200" b="0" i="0" kern="1200" dirty="0" smtClean="0">
                <a:solidFill>
                  <a:schemeClr val="tx1"/>
                </a:solidFill>
                <a:effectLst/>
                <a:latin typeface="+mn-lt"/>
                <a:ea typeface="+mn-ea"/>
                <a:cs typeface="+mn-cs"/>
              </a:rPr>
              <a:t>). Relative humidity steadily increases in the upper boundary layer and lower free troposphere leading up to CI as a result of increasing specific humidity (</a:t>
            </a:r>
            <a:r>
              <a:rPr lang="en-US" altLang="zh-TW" sz="1200" b="0" i="0" u="none" strike="noStrike" kern="1200" dirty="0" smtClean="0">
                <a:solidFill>
                  <a:schemeClr val="tx1"/>
                </a:solidFill>
                <a:effectLst/>
                <a:latin typeface="+mn-lt"/>
                <a:ea typeface="+mn-ea"/>
                <a:cs typeface="+mn-cs"/>
                <a:hlinkClick r:id="rId3"/>
              </a:rPr>
              <a:t>Fig. 6b</a:t>
            </a:r>
            <a:r>
              <a:rPr lang="en-US" altLang="zh-TW" sz="1200" b="0" i="0" kern="1200" dirty="0" smtClean="0">
                <a:solidFill>
                  <a:schemeClr val="tx1"/>
                </a:solidFill>
                <a:effectLst/>
                <a:latin typeface="+mn-lt"/>
                <a:ea typeface="+mn-ea"/>
                <a:cs typeface="+mn-cs"/>
              </a:rPr>
              <a:t>). This moistening corresponds to deepening upslope flow and possibly with moist updrafts and clouds detraining into the lower free troposphere (the soundings shown in </a:t>
            </a:r>
            <a:r>
              <a:rPr lang="en-US" altLang="zh-TW" sz="1200" b="0" i="0" u="none" strike="noStrike" kern="1200" dirty="0" smtClean="0">
                <a:solidFill>
                  <a:schemeClr val="tx1"/>
                </a:solidFill>
                <a:effectLst/>
                <a:latin typeface="+mn-lt"/>
                <a:ea typeface="+mn-ea"/>
                <a:cs typeface="+mn-cs"/>
                <a:hlinkClick r:id="rId3"/>
              </a:rPr>
              <a:t>Fig. 6b</a:t>
            </a:r>
            <a:r>
              <a:rPr lang="en-US" altLang="zh-TW" sz="1200" b="0" i="0" kern="1200" dirty="0" smtClean="0">
                <a:solidFill>
                  <a:schemeClr val="tx1"/>
                </a:solidFill>
                <a:effectLst/>
                <a:latin typeface="+mn-lt"/>
                <a:ea typeface="+mn-ea"/>
                <a:cs typeface="+mn-cs"/>
              </a:rPr>
              <a:t> are launched near the cloud line that is continuous with the convergence line retrieved within the dual-Doppler lobes; </a:t>
            </a:r>
            <a:r>
              <a:rPr lang="en-US" altLang="zh-TW" sz="1200" b="0" i="0" u="none" strike="noStrike" kern="1200" dirty="0" smtClean="0">
                <a:solidFill>
                  <a:schemeClr val="tx1"/>
                </a:solidFill>
                <a:effectLst/>
                <a:latin typeface="+mn-lt"/>
                <a:ea typeface="+mn-ea"/>
                <a:cs typeface="+mn-cs"/>
                <a:hlinkClick r:id="rId7"/>
              </a:rPr>
              <a:t>Figs. 3a–c</a:t>
            </a:r>
            <a:r>
              <a:rPr lang="en-US" altLang="zh-TW" sz="1200" b="0" i="0" kern="1200" dirty="0" smtClean="0">
                <a:solidFill>
                  <a:schemeClr val="tx1"/>
                </a:solidFill>
                <a:effectLst/>
                <a:latin typeface="+mn-lt"/>
                <a:ea typeface="+mn-ea"/>
                <a:cs typeface="+mn-cs"/>
              </a:rPr>
              <a:t>). A shallow elevated temperature inversion located at 600 </a:t>
            </a:r>
            <a:r>
              <a:rPr lang="en-US" altLang="zh-TW" sz="1200" b="0" i="0" kern="1200" dirty="0" err="1" smtClean="0">
                <a:solidFill>
                  <a:schemeClr val="tx1"/>
                </a:solidFill>
                <a:effectLst/>
                <a:latin typeface="+mn-lt"/>
                <a:ea typeface="+mn-ea"/>
                <a:cs typeface="+mn-cs"/>
              </a:rPr>
              <a:t>hPa</a:t>
            </a:r>
            <a:r>
              <a:rPr lang="en-US" altLang="zh-TW" sz="1200" b="0" i="0" kern="1200" dirty="0" smtClean="0">
                <a:solidFill>
                  <a:schemeClr val="tx1"/>
                </a:solidFill>
                <a:effectLst/>
                <a:latin typeface="+mn-lt"/>
                <a:ea typeface="+mn-ea"/>
                <a:cs typeface="+mn-cs"/>
              </a:rPr>
              <a:t> erodes between 1300 and 1500 UTC, reducing the ML LFC (from 3165 to 1592 km AGL) in the 1–3 h preceding CI. At most times leading up to CI, the ML CAPE was steadily increasing by ~150 J kg</a:t>
            </a:r>
            <a:r>
              <a:rPr lang="en-US" altLang="zh-TW" sz="1200" b="0" i="0" kern="1200" baseline="30000" dirty="0" smtClean="0">
                <a:solidFill>
                  <a:schemeClr val="tx1"/>
                </a:solidFill>
                <a:effectLst/>
                <a:latin typeface="+mn-lt"/>
                <a:ea typeface="+mn-ea"/>
                <a:cs typeface="+mn-cs"/>
              </a:rPr>
              <a:t>−1</a:t>
            </a:r>
            <a:r>
              <a:rPr lang="en-US" altLang="zh-TW" sz="1200" b="0" i="0" kern="1200" dirty="0" smtClean="0">
                <a:solidFill>
                  <a:schemeClr val="tx1"/>
                </a:solidFill>
                <a:effectLst/>
                <a:latin typeface="+mn-lt"/>
                <a:ea typeface="+mn-ea"/>
                <a:cs typeface="+mn-cs"/>
              </a:rPr>
              <a:t> h</a:t>
            </a:r>
            <a:r>
              <a:rPr lang="en-US" altLang="zh-TW" sz="1200" b="0" i="0" kern="1200" baseline="30000" dirty="0" smtClean="0">
                <a:solidFill>
                  <a:schemeClr val="tx1"/>
                </a:solidFill>
                <a:effectLst/>
                <a:latin typeface="+mn-lt"/>
                <a:ea typeface="+mn-ea"/>
                <a:cs typeface="+mn-cs"/>
              </a:rPr>
              <a:t>−1</a:t>
            </a:r>
            <a:r>
              <a:rPr lang="en-US" altLang="zh-TW" sz="1200" b="0" i="0" kern="1200" dirty="0" smtClean="0">
                <a:solidFill>
                  <a:schemeClr val="tx1"/>
                </a:solidFill>
                <a:effectLst/>
                <a:latin typeface="+mn-lt"/>
                <a:ea typeface="+mn-ea"/>
                <a:cs typeface="+mn-cs"/>
              </a:rPr>
              <a:t> and ML CIN was &lt;20 J kg</a:t>
            </a:r>
            <a:r>
              <a:rPr lang="en-US" altLang="zh-TW" sz="1200" b="0" i="0" kern="1200" baseline="30000" dirty="0" smtClean="0">
                <a:solidFill>
                  <a:schemeClr val="tx1"/>
                </a:solidFill>
                <a:effectLst/>
                <a:latin typeface="+mn-lt"/>
                <a:ea typeface="+mn-ea"/>
                <a:cs typeface="+mn-cs"/>
              </a:rPr>
              <a:t>−1</a:t>
            </a:r>
            <a:r>
              <a:rPr lang="en-US" altLang="zh-TW" sz="1200" b="0" i="0" kern="1200" dirty="0" smtClean="0">
                <a:solidFill>
                  <a:schemeClr val="tx1"/>
                </a:solidFill>
                <a:effectLst/>
                <a:latin typeface="+mn-lt"/>
                <a:ea typeface="+mn-ea"/>
                <a:cs typeface="+mn-cs"/>
              </a:rPr>
              <a:t>. Initiation of the most sustained convection occurs between 1630 and 1715 UTC when the meridional-mean convergence along the terrain is most consistently deep and reaches heights that are most similar to the nearest radiosonde-measured environmental ML LFC height (</a:t>
            </a:r>
            <a:r>
              <a:rPr lang="en-US" altLang="zh-TW" sz="1200" b="0" i="0" u="none" strike="noStrike" kern="1200" dirty="0" smtClean="0">
                <a:solidFill>
                  <a:schemeClr val="tx1"/>
                </a:solidFill>
                <a:effectLst/>
                <a:latin typeface="+mn-lt"/>
                <a:ea typeface="+mn-ea"/>
                <a:cs typeface="+mn-cs"/>
                <a:hlinkClick r:id="rId9"/>
              </a:rPr>
              <a:t>Figs. 5a–e</a:t>
            </a:r>
            <a:r>
              <a:rPr lang="en-US" altLang="zh-TW" sz="1200" b="0" i="0" kern="1200" dirty="0" smtClean="0">
                <a:solidFill>
                  <a:schemeClr val="tx1"/>
                </a:solidFill>
                <a:effectLst/>
                <a:latin typeface="+mn-lt"/>
                <a:ea typeface="+mn-ea"/>
                <a:cs typeface="+mn-cs"/>
              </a:rPr>
              <a:t>). This observation leads us to hypothesize that an environment where the LFC is similar to the depth of mesoscale ascent supports CI, possibly because it minimizes the depth over which parcels must rise before the production of buoyancy within an updraft, offsetting loss by free tropospheric entrainment (e.g., </a:t>
            </a:r>
            <a:r>
              <a:rPr lang="en-US" altLang="zh-TW" sz="1200" b="0" i="0" u="none" strike="noStrike" kern="1200" dirty="0" smtClean="0">
                <a:solidFill>
                  <a:schemeClr val="tx1"/>
                </a:solidFill>
                <a:effectLst/>
                <a:latin typeface="+mn-lt"/>
                <a:ea typeface="+mn-ea"/>
                <a:cs typeface="+mn-cs"/>
                <a:hlinkClick r:id="rId10"/>
              </a:rPr>
              <a:t>Houston and </a:t>
            </a:r>
            <a:r>
              <a:rPr lang="en-US" altLang="zh-TW" sz="1200" b="0" i="0" u="none" strike="noStrike" kern="1200" dirty="0" err="1" smtClean="0">
                <a:solidFill>
                  <a:schemeClr val="tx1"/>
                </a:solidFill>
                <a:effectLst/>
                <a:latin typeface="+mn-lt"/>
                <a:ea typeface="+mn-ea"/>
                <a:cs typeface="+mn-cs"/>
                <a:hlinkClick r:id="rId10"/>
              </a:rPr>
              <a:t>Niyogi</a:t>
            </a:r>
            <a:r>
              <a:rPr lang="en-US" altLang="zh-TW" sz="1200" b="0" i="0" u="none" strike="noStrike" kern="1200" dirty="0" smtClean="0">
                <a:solidFill>
                  <a:schemeClr val="tx1"/>
                </a:solidFill>
                <a:effectLst/>
                <a:latin typeface="+mn-lt"/>
                <a:ea typeface="+mn-ea"/>
                <a:cs typeface="+mn-cs"/>
                <a:hlinkClick r:id="rId10"/>
              </a:rPr>
              <a:t> 2007</a:t>
            </a:r>
            <a:r>
              <a:rPr lang="en-US" altLang="zh-TW" sz="1200" b="0" i="0" kern="1200" dirty="0" smtClean="0">
                <a:solidFill>
                  <a:schemeClr val="tx1"/>
                </a:solidFill>
                <a:effectLst/>
                <a:latin typeface="+mn-lt"/>
                <a:ea typeface="+mn-ea"/>
                <a:cs typeface="+mn-cs"/>
              </a:rPr>
              <a:t>).</a:t>
            </a:r>
            <a:endParaRPr lang="zh-TW" altLang="en-US" dirty="0"/>
          </a:p>
        </p:txBody>
      </p:sp>
      <p:sp>
        <p:nvSpPr>
          <p:cNvPr id="4" name="投影片編號版面配置區 3"/>
          <p:cNvSpPr>
            <a:spLocks noGrp="1"/>
          </p:cNvSpPr>
          <p:nvPr>
            <p:ph type="sldNum" sz="quarter" idx="10"/>
          </p:nvPr>
        </p:nvSpPr>
        <p:spPr/>
        <p:txBody>
          <a:bodyPr/>
          <a:lstStyle/>
          <a:p>
            <a:fld id="{8C374DFC-067F-40CE-B077-07A960F1D866}" type="slidenum">
              <a:rPr lang="zh-TW" altLang="en-US" smtClean="0"/>
              <a:t>9</a:t>
            </a:fld>
            <a:endParaRPr lang="zh-TW" altLang="en-US"/>
          </a:p>
        </p:txBody>
      </p:sp>
    </p:spTree>
    <p:extLst>
      <p:ext uri="{BB962C8B-B14F-4D97-AF65-F5344CB8AC3E}">
        <p14:creationId xmlns:p14="http://schemas.microsoft.com/office/powerpoint/2010/main" val="750249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Assuming steady flow structure in time, the wind shift boundary is approximately 1 km deep 1 h after its passage, and approximately 1.5 km deep 3–4 h after passage (</a:t>
            </a:r>
            <a:r>
              <a:rPr lang="en-US" altLang="zh-TW" sz="1200" b="0" i="0" u="none" strike="noStrike" kern="1200" dirty="0" smtClean="0">
                <a:solidFill>
                  <a:schemeClr val="tx1"/>
                </a:solidFill>
                <a:effectLst/>
                <a:latin typeface="+mn-lt"/>
                <a:ea typeface="+mn-ea"/>
                <a:cs typeface="+mn-cs"/>
                <a:hlinkClick r:id="rId3"/>
              </a:rPr>
              <a:t>Fig. 9a</a:t>
            </a:r>
            <a:r>
              <a:rPr lang="en-US" altLang="zh-TW" sz="1200" b="0" i="0" kern="1200" dirty="0" smtClean="0">
                <a:solidFill>
                  <a:schemeClr val="tx1"/>
                </a:solidFill>
                <a:effectLst/>
                <a:latin typeface="+mn-lt"/>
                <a:ea typeface="+mn-ea"/>
                <a:cs typeface="+mn-cs"/>
              </a:rPr>
              <a:t>). Horizontal flow convergence along the boundary extends up to ~1 km AGL. Steady surface cooling occurs at Ellis, Kansas, starting about an hour ahead of the wind shift and continues well after its passage (</a:t>
            </a:r>
            <a:r>
              <a:rPr lang="en-US" altLang="zh-TW" sz="1200" b="0" i="0" u="none" strike="noStrike" kern="1200" dirty="0" smtClean="0">
                <a:solidFill>
                  <a:schemeClr val="tx1"/>
                </a:solidFill>
                <a:effectLst/>
                <a:latin typeface="+mn-lt"/>
                <a:ea typeface="+mn-ea"/>
                <a:cs typeface="+mn-cs"/>
                <a:hlinkClick r:id="rId3"/>
              </a:rPr>
              <a:t>Fig. 9b</a:t>
            </a:r>
            <a:r>
              <a:rPr lang="en-US" altLang="zh-TW" sz="1200" b="0" i="0" kern="1200" dirty="0" smtClean="0">
                <a:solidFill>
                  <a:schemeClr val="tx1"/>
                </a:solidFill>
                <a:effectLst/>
                <a:latin typeface="+mn-lt"/>
                <a:ea typeface="+mn-ea"/>
                <a:cs typeface="+mn-cs"/>
              </a:rPr>
              <a:t>). This cooling is likely a result of nocturnal radiative cooling (a shallow near-surface inversion develops between 0300 and 0600 UTC; green and red profiles in </a:t>
            </a:r>
            <a:r>
              <a:rPr lang="en-US" altLang="zh-TW" sz="1200" b="0" i="0" u="none" strike="noStrike" kern="1200" dirty="0" smtClean="0">
                <a:solidFill>
                  <a:schemeClr val="tx1"/>
                </a:solidFill>
                <a:effectLst/>
                <a:latin typeface="+mn-lt"/>
                <a:ea typeface="+mn-ea"/>
                <a:cs typeface="+mn-cs"/>
                <a:hlinkClick r:id="rId4"/>
              </a:rPr>
              <a:t>Fig. 10</a:t>
            </a:r>
            <a:r>
              <a:rPr lang="en-US" altLang="zh-TW" sz="1200" b="0" i="0" kern="1200" dirty="0" smtClean="0">
                <a:solidFill>
                  <a:schemeClr val="tx1"/>
                </a:solidFill>
                <a:effectLst/>
                <a:latin typeface="+mn-lt"/>
                <a:ea typeface="+mn-ea"/>
                <a:cs typeface="+mn-cs"/>
              </a:rPr>
              <a:t>) rather than a significantly cooler northern air mass </a:t>
            </a:r>
            <a:endParaRPr lang="zh-TW" altLang="en-US" dirty="0"/>
          </a:p>
        </p:txBody>
      </p:sp>
      <p:sp>
        <p:nvSpPr>
          <p:cNvPr id="4" name="投影片編號版面配置區 3"/>
          <p:cNvSpPr>
            <a:spLocks noGrp="1"/>
          </p:cNvSpPr>
          <p:nvPr>
            <p:ph type="sldNum" sz="quarter" idx="10"/>
          </p:nvPr>
        </p:nvSpPr>
        <p:spPr/>
        <p:txBody>
          <a:bodyPr/>
          <a:lstStyle/>
          <a:p>
            <a:fld id="{8C374DFC-067F-40CE-B077-07A960F1D866}" type="slidenum">
              <a:rPr lang="zh-TW" altLang="en-US" smtClean="0"/>
              <a:t>12</a:t>
            </a:fld>
            <a:endParaRPr lang="zh-TW" altLang="en-US"/>
          </a:p>
        </p:txBody>
      </p:sp>
    </p:spTree>
    <p:extLst>
      <p:ext uri="{BB962C8B-B14F-4D97-AF65-F5344CB8AC3E}">
        <p14:creationId xmlns:p14="http://schemas.microsoft.com/office/powerpoint/2010/main" val="2141658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445251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2584137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76744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60674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編輯母片文字樣式</a:t>
            </a:r>
          </a:p>
        </p:txBody>
      </p:sp>
      <p:sp>
        <p:nvSpPr>
          <p:cNvPr id="4" name="日期版面配置區 3"/>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2629837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38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6172200" y="1825625"/>
            <a:ext cx="5181600" cy="435133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32757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2553028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270094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985720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014375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編輯母片文字樣式</a:t>
            </a:r>
          </a:p>
        </p:txBody>
      </p:sp>
      <p:sp>
        <p:nvSpPr>
          <p:cNvPr id="5" name="日期版面配置區 4"/>
          <p:cNvSpPr>
            <a:spLocks noGrp="1"/>
          </p:cNvSpPr>
          <p:nvPr>
            <p:ph type="dt" sz="half" idx="10"/>
          </p:nvPr>
        </p:nvSpPr>
        <p:spPr/>
        <p:txBody>
          <a:bodyPr/>
          <a:lstStyle/>
          <a:p>
            <a:fld id="{EA7A17A7-78A5-4BCA-871F-9FF77D7F2DD3}" type="datetimeFigureOut">
              <a:rPr lang="zh-TW" altLang="en-US" smtClean="0"/>
              <a:t>2021/11/9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448179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smtClean="0"/>
              <a:t>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7A17A7-78A5-4BCA-871F-9FF77D7F2DD3}" type="datetimeFigureOut">
              <a:rPr lang="zh-TW" altLang="en-US" smtClean="0"/>
              <a:t>2021/11/9</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4C87F7-6C33-43F8-9E2E-053AD9BB4EE6}" type="slidenum">
              <a:rPr lang="zh-TW" altLang="en-US" smtClean="0"/>
              <a:t>‹#›</a:t>
            </a:fld>
            <a:endParaRPr lang="zh-TW" altLang="en-US"/>
          </a:p>
        </p:txBody>
      </p:sp>
    </p:spTree>
    <p:extLst>
      <p:ext uri="{BB962C8B-B14F-4D97-AF65-F5344CB8AC3E}">
        <p14:creationId xmlns:p14="http://schemas.microsoft.com/office/powerpoint/2010/main" val="3808612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p:txBody>
          <a:bodyPr>
            <a:normAutofit/>
          </a:bodyPr>
          <a:lstStyle/>
          <a:p>
            <a:r>
              <a:rPr lang="en-US" altLang="zh-TW" sz="3200" dirty="0">
                <a:solidFill>
                  <a:srgbClr val="000000"/>
                </a:solidFill>
                <a:latin typeface="Times New Roman" panose="02020603050405020304" pitchFamily="18" charset="0"/>
              </a:rPr>
              <a:t>Marquis, J. N., A. C. </a:t>
            </a:r>
            <a:r>
              <a:rPr lang="en-US" altLang="zh-TW" sz="3200" dirty="0" err="1">
                <a:solidFill>
                  <a:srgbClr val="000000"/>
                </a:solidFill>
                <a:latin typeface="Times New Roman" panose="02020603050405020304" pitchFamily="18" charset="0"/>
              </a:rPr>
              <a:t>Varble</a:t>
            </a:r>
            <a:r>
              <a:rPr lang="en-US" altLang="zh-TW" sz="3200" dirty="0">
                <a:solidFill>
                  <a:srgbClr val="000000"/>
                </a:solidFill>
                <a:latin typeface="Times New Roman" panose="02020603050405020304" pitchFamily="18" charset="0"/>
              </a:rPr>
              <a:t>, P. Robinson, T. C. Nelson, and K. Friedrich, 2021: Low-level mesoscale and cloud-scale interactions promoting deep convection initiation. </a:t>
            </a:r>
            <a:r>
              <a:rPr lang="en-US" altLang="zh-TW" sz="3200" i="1" dirty="0">
                <a:solidFill>
                  <a:srgbClr val="000000"/>
                </a:solidFill>
                <a:latin typeface="Times New Roman" panose="02020603050405020304" pitchFamily="18" charset="0"/>
              </a:rPr>
              <a:t>Mon. </a:t>
            </a:r>
            <a:r>
              <a:rPr lang="en-US" altLang="zh-TW" sz="3200" i="1" dirty="0" err="1">
                <a:solidFill>
                  <a:srgbClr val="000000"/>
                </a:solidFill>
                <a:latin typeface="Times New Roman" panose="02020603050405020304" pitchFamily="18" charset="0"/>
              </a:rPr>
              <a:t>Wea</a:t>
            </a:r>
            <a:r>
              <a:rPr lang="en-US" altLang="zh-TW" sz="3200" i="1" dirty="0">
                <a:solidFill>
                  <a:srgbClr val="000000"/>
                </a:solidFill>
                <a:latin typeface="Times New Roman" panose="02020603050405020304" pitchFamily="18" charset="0"/>
              </a:rPr>
              <a:t>. Rev., </a:t>
            </a:r>
            <a:r>
              <a:rPr lang="en-US" altLang="zh-TW" sz="3200" b="1" dirty="0">
                <a:solidFill>
                  <a:srgbClr val="000000"/>
                </a:solidFill>
                <a:latin typeface="Times New Roman" panose="02020603050405020304" pitchFamily="18" charset="0"/>
              </a:rPr>
              <a:t>149, </a:t>
            </a:r>
            <a:r>
              <a:rPr lang="en-US" altLang="zh-TW" sz="3200" dirty="0">
                <a:solidFill>
                  <a:srgbClr val="000000"/>
                </a:solidFill>
                <a:latin typeface="Times New Roman" panose="02020603050405020304" pitchFamily="18" charset="0"/>
              </a:rPr>
              <a:t>2473-2495.</a:t>
            </a:r>
            <a:endParaRPr lang="zh-TW" altLang="en-US" sz="3200" dirty="0"/>
          </a:p>
        </p:txBody>
      </p:sp>
      <p:sp>
        <p:nvSpPr>
          <p:cNvPr id="3" name="副標題 2"/>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2601250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838200" y="0"/>
            <a:ext cx="4226442" cy="6858000"/>
          </a:xfrm>
          <a:prstGeom prst="rect">
            <a:avLst/>
          </a:prstGeom>
        </p:spPr>
      </p:pic>
      <p:sp>
        <p:nvSpPr>
          <p:cNvPr id="5" name="文字方塊 4"/>
          <p:cNvSpPr txBox="1"/>
          <p:nvPr/>
        </p:nvSpPr>
        <p:spPr>
          <a:xfrm>
            <a:off x="5328138" y="365125"/>
            <a:ext cx="6025662" cy="4062651"/>
          </a:xfrm>
          <a:prstGeom prst="rect">
            <a:avLst/>
          </a:prstGeom>
          <a:noFill/>
        </p:spPr>
        <p:txBody>
          <a:bodyPr wrap="square" rtlCol="0">
            <a:spAutoFit/>
          </a:bodyPr>
          <a:lstStyle/>
          <a:p>
            <a:pPr marL="342900" indent="-342900">
              <a:buAutoNum type="alphaLcParenBoth"/>
            </a:pPr>
            <a:r>
              <a:rPr lang="en-US" altLang="zh-TW" sz="1400" dirty="0" smtClean="0"/>
              <a:t>As </a:t>
            </a:r>
            <a:r>
              <a:rPr lang="en-US" altLang="zh-TW" sz="1400" dirty="0" smtClean="0"/>
              <a:t>in Fig. 6, but for the 4 Dec 2018 case. Soundings are colored to match launch sites shown in Fig. 1b. The area of the soundings between the LCL and LFC is enlarged in an offset in the top right of the panel. (b) Radiosonde launches at 1400 (dashed) and 1600 UTC (solid) from the location closest to the short-lived convective cell (gray launch location in Fig. 1b</a:t>
            </a:r>
            <a:r>
              <a:rPr lang="en-US" altLang="zh-TW" sz="1400" dirty="0" smtClean="0"/>
              <a:t>).</a:t>
            </a:r>
          </a:p>
          <a:p>
            <a:pPr marL="342900" indent="-342900">
              <a:buAutoNum type="alphaLcParenBoth"/>
            </a:pPr>
            <a:endParaRPr lang="en-US" altLang="zh-TW" sz="1400" dirty="0"/>
          </a:p>
          <a:p>
            <a:pPr marL="342900" indent="-342900">
              <a:buAutoNum type="alphaLcParenBoth"/>
            </a:pPr>
            <a:endParaRPr lang="en-US" altLang="zh-TW" sz="1400" dirty="0" smtClean="0"/>
          </a:p>
          <a:p>
            <a:r>
              <a:rPr lang="en-US" altLang="zh-TW" sz="2000" dirty="0" smtClean="0"/>
              <a:t>In </a:t>
            </a:r>
            <a:r>
              <a:rPr lang="en-US" altLang="zh-TW" sz="2000" dirty="0"/>
              <a:t>both RELAMPAGO-CACTI cases, surface-based boundary layers and elevated neutral layers are more readily coupled over higher terrain than at lower elevation. </a:t>
            </a:r>
            <a:endParaRPr lang="en-US" altLang="zh-TW" sz="2000" dirty="0" smtClean="0"/>
          </a:p>
          <a:p>
            <a:r>
              <a:rPr lang="en-US" altLang="zh-TW" sz="2000" dirty="0" smtClean="0"/>
              <a:t>capping </a:t>
            </a:r>
            <a:r>
              <a:rPr lang="en-US" altLang="zh-TW" sz="2000" dirty="0"/>
              <a:t>inversion erodes, eliminating ML CIN, and the free troposphere moistens (between 700 and 500 </a:t>
            </a:r>
            <a:r>
              <a:rPr lang="en-US" altLang="zh-TW" sz="2000" dirty="0" err="1"/>
              <a:t>hPa</a:t>
            </a:r>
            <a:r>
              <a:rPr lang="en-US" altLang="zh-TW" sz="2000" dirty="0"/>
              <a:t>). Despite these favorable conditions, CI processes do not yield sustained convection.</a:t>
            </a:r>
            <a:endParaRPr lang="zh-TW" altLang="en-US" sz="2000" dirty="0"/>
          </a:p>
        </p:txBody>
      </p:sp>
      <p:pic>
        <p:nvPicPr>
          <p:cNvPr id="6" name="圖片 5"/>
          <p:cNvPicPr>
            <a:picLocks noChangeAspect="1"/>
          </p:cNvPicPr>
          <p:nvPr/>
        </p:nvPicPr>
        <p:blipFill rotWithShape="1">
          <a:blip r:embed="rId3"/>
          <a:srcRect l="52718" t="4171" b="16850"/>
          <a:stretch/>
        </p:blipFill>
        <p:spPr>
          <a:xfrm>
            <a:off x="9056078" y="4410892"/>
            <a:ext cx="2365130" cy="2447108"/>
          </a:xfrm>
          <a:prstGeom prst="rect">
            <a:avLst/>
          </a:prstGeom>
        </p:spPr>
      </p:pic>
    </p:spTree>
    <p:extLst>
      <p:ext uri="{BB962C8B-B14F-4D97-AF65-F5344CB8AC3E}">
        <p14:creationId xmlns:p14="http://schemas.microsoft.com/office/powerpoint/2010/main" val="28210195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38200" y="0"/>
            <a:ext cx="3182230" cy="6858000"/>
          </a:xfrm>
          <a:prstGeom prst="rect">
            <a:avLst/>
          </a:prstGeom>
        </p:spPr>
      </p:pic>
      <p:sp>
        <p:nvSpPr>
          <p:cNvPr id="5" name="文字方塊 4"/>
          <p:cNvSpPr txBox="1"/>
          <p:nvPr/>
        </p:nvSpPr>
        <p:spPr>
          <a:xfrm>
            <a:off x="4264269" y="365125"/>
            <a:ext cx="7089531" cy="2031325"/>
          </a:xfrm>
          <a:prstGeom prst="rect">
            <a:avLst/>
          </a:prstGeom>
          <a:noFill/>
        </p:spPr>
        <p:txBody>
          <a:bodyPr wrap="square" rtlCol="0">
            <a:spAutoFit/>
          </a:bodyPr>
          <a:lstStyle/>
          <a:p>
            <a:r>
              <a:rPr lang="en-US" altLang="zh-TW" sz="1400" dirty="0" smtClean="0"/>
              <a:t>Horizontal flow convergence (shaded), ground-relative horizontal winds (vectors), and positive vertical vorticity (green contours; every 0.001 s−1) calculated from quasi-2D dual-Doppler retrievals (using only the lowest level radar scans) between 0217 and 0410 UTC 3 Jul 2015. These quasi-2D analyses isolate the structure of the boundary at the lowest radar-observed levels. 3-m </a:t>
            </a:r>
            <a:r>
              <a:rPr lang="en-US" altLang="zh-TW" sz="1400" dirty="0" err="1" smtClean="0"/>
              <a:t>θυ</a:t>
            </a:r>
            <a:r>
              <a:rPr lang="en-US" altLang="zh-TW" sz="1400" dirty="0" smtClean="0"/>
              <a:t> (K), </a:t>
            </a:r>
            <a:r>
              <a:rPr lang="en-US" altLang="zh-TW" sz="1400" dirty="0" err="1" smtClean="0"/>
              <a:t>qυ</a:t>
            </a:r>
            <a:r>
              <a:rPr lang="en-US" altLang="zh-TW" sz="1400" dirty="0" smtClean="0"/>
              <a:t> (g kg−1), and horizontal wind (m s−1; barbs) observations from mobile </a:t>
            </a:r>
            <a:r>
              <a:rPr lang="en-US" altLang="zh-TW" sz="1400" dirty="0" err="1" smtClean="0"/>
              <a:t>mesonets</a:t>
            </a:r>
            <a:r>
              <a:rPr lang="en-US" altLang="zh-TW" sz="1400" dirty="0" smtClean="0"/>
              <a:t> with positions adjusted with a time-to-space conversion within 60-min windows using the estimated mean boundary motion of (u, υ) = (−3.5 m s−1, −3.5 m s−1). Positions of the radars shown in Fig. 2 are highlighted with black dots. </a:t>
            </a:r>
            <a:r>
              <a:rPr lang="en-US" altLang="zh-TW" sz="1400" dirty="0" err="1" smtClean="0"/>
              <a:t>SPOLKa</a:t>
            </a:r>
            <a:r>
              <a:rPr lang="en-US" altLang="zh-TW" sz="1400" dirty="0" smtClean="0"/>
              <a:t> radar reflectivity &gt; 25 </a:t>
            </a:r>
            <a:r>
              <a:rPr lang="en-US" altLang="zh-TW" sz="1400" dirty="0" err="1" smtClean="0"/>
              <a:t>dBZ</a:t>
            </a:r>
            <a:r>
              <a:rPr lang="en-US" altLang="zh-TW" sz="1400" dirty="0" smtClean="0"/>
              <a:t> is shown in magenta.</a:t>
            </a:r>
            <a:endParaRPr lang="zh-TW" altLang="en-US" sz="1400" dirty="0"/>
          </a:p>
        </p:txBody>
      </p:sp>
    </p:spTree>
    <p:extLst>
      <p:ext uri="{BB962C8B-B14F-4D97-AF65-F5344CB8AC3E}">
        <p14:creationId xmlns:p14="http://schemas.microsoft.com/office/powerpoint/2010/main" val="2120505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0" y="365125"/>
            <a:ext cx="8896350" cy="6438900"/>
          </a:xfrm>
          <a:prstGeom prst="rect">
            <a:avLst/>
          </a:prstGeom>
        </p:spPr>
      </p:pic>
      <p:sp>
        <p:nvSpPr>
          <p:cNvPr id="5" name="文字方塊 4"/>
          <p:cNvSpPr txBox="1"/>
          <p:nvPr/>
        </p:nvSpPr>
        <p:spPr>
          <a:xfrm>
            <a:off x="8896350" y="365125"/>
            <a:ext cx="3295650" cy="4524315"/>
          </a:xfrm>
          <a:prstGeom prst="rect">
            <a:avLst/>
          </a:prstGeom>
          <a:noFill/>
        </p:spPr>
        <p:txBody>
          <a:bodyPr wrap="square" rtlCol="0">
            <a:spAutoFit/>
          </a:bodyPr>
          <a:lstStyle/>
          <a:p>
            <a:pPr marL="228600" indent="-228600">
              <a:buAutoNum type="alphaLcParenBoth"/>
            </a:pPr>
            <a:r>
              <a:rPr lang="en-US" altLang="zh-TW" sz="1200" dirty="0" smtClean="0"/>
              <a:t>Lidar-retrieved </a:t>
            </a:r>
            <a:r>
              <a:rPr lang="en-US" altLang="zh-TW" sz="1200" dirty="0" smtClean="0"/>
              <a:t>boundary-relative meridional wind profiles (vectors), the vertical gradient of </a:t>
            </a:r>
            <a:r>
              <a:rPr lang="en-US" altLang="zh-TW" sz="1200" dirty="0" err="1" smtClean="0"/>
              <a:t>lidar</a:t>
            </a:r>
            <a:r>
              <a:rPr lang="en-US" altLang="zh-TW" sz="1200" dirty="0" smtClean="0"/>
              <a:t>-measured vertical velocity approximating horizontal wind convergence (shaded), </a:t>
            </a:r>
            <a:r>
              <a:rPr lang="en-US" altLang="zh-TW" sz="1200" dirty="0" err="1" smtClean="0"/>
              <a:t>lidar</a:t>
            </a:r>
            <a:r>
              <a:rPr lang="en-US" altLang="zh-TW" sz="1200" dirty="0" smtClean="0"/>
              <a:t>-measured updraft (&gt;0.25 m s−1; magenta contour), AERI static stability profiles below z = 850 m (shown hourly), and radiosonde static stability and </a:t>
            </a:r>
            <a:r>
              <a:rPr lang="en-US" altLang="zh-TW" sz="1200" dirty="0" err="1" smtClean="0"/>
              <a:t>qυ</a:t>
            </a:r>
            <a:r>
              <a:rPr lang="en-US" altLang="zh-TW" sz="1200" dirty="0" smtClean="0"/>
              <a:t> profiles from the 0300 and 0600 UTC radiosondes located at Ellis, KS. Radiosonde-estimated (and combined radiosonde-AERI-estimated at 0100 UTC) ML LCL (green boxes), ML LFCs (black circles), and the 0300 UTC boundary layer top [red diamond; calculated with the Liu and Liang (2010) method] are overlaid. (b) Surface virtual temperature and </a:t>
            </a:r>
            <a:r>
              <a:rPr lang="en-US" altLang="zh-TW" sz="1200" dirty="0" err="1" smtClean="0"/>
              <a:t>dewpoint</a:t>
            </a:r>
            <a:r>
              <a:rPr lang="en-US" altLang="zh-TW" sz="1200" dirty="0" smtClean="0"/>
              <a:t> temperature observations. Boundary-relative winds are calculated and meridional distance (horizontal axis) is time–space converted using the mean meridional motion of the boundary, υ = −3.5 m s−1. Depth and slope of the wind shift boundary (purple dashed line) is subjectively estimated using wind, convergence, and radiosonde stability profiles</a:t>
            </a:r>
            <a:r>
              <a:rPr lang="en-US" altLang="zh-TW" sz="1200" dirty="0" smtClean="0"/>
              <a:t>.</a:t>
            </a:r>
          </a:p>
        </p:txBody>
      </p:sp>
    </p:spTree>
    <p:extLst>
      <p:ext uri="{BB962C8B-B14F-4D97-AF65-F5344CB8AC3E}">
        <p14:creationId xmlns:p14="http://schemas.microsoft.com/office/powerpoint/2010/main" val="250924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804822"/>
            <a:ext cx="7162800" cy="6053178"/>
          </a:xfrm>
          <a:prstGeom prst="rect">
            <a:avLst/>
          </a:prstGeom>
        </p:spPr>
      </p:pic>
      <p:sp>
        <p:nvSpPr>
          <p:cNvPr id="5" name="文字方塊 4"/>
          <p:cNvSpPr txBox="1"/>
          <p:nvPr/>
        </p:nvSpPr>
        <p:spPr>
          <a:xfrm>
            <a:off x="7236069" y="879231"/>
            <a:ext cx="4955931" cy="3785652"/>
          </a:xfrm>
          <a:prstGeom prst="rect">
            <a:avLst/>
          </a:prstGeom>
          <a:noFill/>
        </p:spPr>
        <p:txBody>
          <a:bodyPr wrap="square" rtlCol="0">
            <a:spAutoFit/>
          </a:bodyPr>
          <a:lstStyle/>
          <a:p>
            <a:r>
              <a:rPr lang="en-US" altLang="zh-TW" sz="1400" dirty="0" smtClean="0"/>
              <a:t>Skew T–</a:t>
            </a:r>
            <a:r>
              <a:rPr lang="en-US" altLang="zh-TW" sz="1400" dirty="0" err="1" smtClean="0"/>
              <a:t>logp</a:t>
            </a:r>
            <a:r>
              <a:rPr lang="en-US" altLang="zh-TW" sz="1400" dirty="0" smtClean="0"/>
              <a:t> diagrams from radiosonde and AERI measurements between 0100 and 0600 UTC 3 Jul 2015. Radiosonde profiles are shown with solid lines and AERI profiles are shown with dashed lines. The solid blue profile is a combination of low-level AERI data valid at 0100 UTC and the 0300 UTC radiosonde aloft (described in the text). ML CIN and CAPE from 0100 to 0300 UTC are shown in the bottom-left offset. ML LFC (AGL) is labeled on the right. For reference, the altitude AGL (mean of each sounding) is shown along each potted pressure level</a:t>
            </a:r>
            <a:r>
              <a:rPr lang="en-US" altLang="zh-TW" sz="1400" dirty="0" smtClean="0"/>
              <a:t>.</a:t>
            </a:r>
          </a:p>
          <a:p>
            <a:endParaRPr lang="en-US" altLang="zh-TW" sz="1400" dirty="0"/>
          </a:p>
          <a:p>
            <a:r>
              <a:rPr lang="en-US" altLang="zh-TW" sz="2000" dirty="0" smtClean="0"/>
              <a:t>nearly </a:t>
            </a:r>
            <a:r>
              <a:rPr lang="en-US" altLang="zh-TW" sz="2000" dirty="0"/>
              <a:t>statically neutral lapse rates and high </a:t>
            </a:r>
            <a:r>
              <a:rPr lang="en-US" altLang="zh-TW" sz="2000" dirty="0" err="1"/>
              <a:t>qυ</a:t>
            </a:r>
            <a:r>
              <a:rPr lang="en-US" altLang="zh-TW" sz="2000" dirty="0"/>
              <a:t> </a:t>
            </a:r>
            <a:r>
              <a:rPr lang="en-US" altLang="zh-TW" sz="2000" dirty="0" smtClean="0"/>
              <a:t>between </a:t>
            </a:r>
            <a:r>
              <a:rPr lang="en-US" altLang="zh-TW" sz="2000" dirty="0"/>
              <a:t>the top of the wind shift boundary and z = 2 km AGL that extends almost all the way to the ML </a:t>
            </a:r>
            <a:r>
              <a:rPr lang="en-US" altLang="zh-TW" sz="2000" dirty="0" smtClean="0"/>
              <a:t>LFC.</a:t>
            </a:r>
          </a:p>
          <a:p>
            <a:endParaRPr lang="zh-TW" altLang="en-US" sz="2000" dirty="0"/>
          </a:p>
        </p:txBody>
      </p:sp>
    </p:spTree>
    <p:extLst>
      <p:ext uri="{BB962C8B-B14F-4D97-AF65-F5344CB8AC3E}">
        <p14:creationId xmlns:p14="http://schemas.microsoft.com/office/powerpoint/2010/main" val="3852343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381000" y="29583"/>
            <a:ext cx="5492262" cy="6828417"/>
          </a:xfrm>
          <a:prstGeom prst="rect">
            <a:avLst/>
          </a:prstGeom>
        </p:spPr>
      </p:pic>
      <p:sp>
        <p:nvSpPr>
          <p:cNvPr id="5" name="文字方塊 4"/>
          <p:cNvSpPr txBox="1"/>
          <p:nvPr/>
        </p:nvSpPr>
        <p:spPr>
          <a:xfrm>
            <a:off x="5926015" y="365125"/>
            <a:ext cx="6265985" cy="1600438"/>
          </a:xfrm>
          <a:prstGeom prst="rect">
            <a:avLst/>
          </a:prstGeom>
          <a:noFill/>
        </p:spPr>
        <p:txBody>
          <a:bodyPr wrap="square" rtlCol="0">
            <a:spAutoFit/>
          </a:bodyPr>
          <a:lstStyle/>
          <a:p>
            <a:r>
              <a:rPr lang="en-US" altLang="zh-TW" sz="1400" dirty="0" smtClean="0"/>
              <a:t>Dual-Doppler-retrieved vertical velocity at z = 1.5 km AGL (red–yellow shaded) and DOW radar reflectivity at z = 400 m AGL (25 </a:t>
            </a:r>
            <a:r>
              <a:rPr lang="en-US" altLang="zh-TW" sz="1400" dirty="0" err="1" smtClean="0"/>
              <a:t>dBZ</a:t>
            </a:r>
            <a:r>
              <a:rPr lang="en-US" altLang="zh-TW" sz="1400" dirty="0" smtClean="0"/>
              <a:t>; green contour) between 1615 and 1730 UTC 29 Nov 2018. Terrain elevation is gray shaded. Subjectively tracked precipitating updrafts described in section 4 are labeled “A”–“F.” Subjective trace of the maximum horizontal velocity gradient tensor at z = 700 m AGL, approximating the leading edge of enhanced upslope flow, is shown with a blue line (dashed where there is missing data or uncertainty).</a:t>
            </a:r>
            <a:endParaRPr lang="zh-TW" altLang="en-US" sz="1400" dirty="0"/>
          </a:p>
        </p:txBody>
      </p:sp>
    </p:spTree>
    <p:extLst>
      <p:ext uri="{BB962C8B-B14F-4D97-AF65-F5344CB8AC3E}">
        <p14:creationId xmlns:p14="http://schemas.microsoft.com/office/powerpoint/2010/main" val="3872933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38200" y="0"/>
            <a:ext cx="3261822" cy="6858000"/>
          </a:xfrm>
          <a:prstGeom prst="rect">
            <a:avLst/>
          </a:prstGeom>
        </p:spPr>
      </p:pic>
      <p:sp>
        <p:nvSpPr>
          <p:cNvPr id="5" name="文字方塊 4"/>
          <p:cNvSpPr txBox="1"/>
          <p:nvPr/>
        </p:nvSpPr>
        <p:spPr>
          <a:xfrm>
            <a:off x="4545623" y="365125"/>
            <a:ext cx="6808177" cy="523220"/>
          </a:xfrm>
          <a:prstGeom prst="rect">
            <a:avLst/>
          </a:prstGeom>
          <a:noFill/>
        </p:spPr>
        <p:txBody>
          <a:bodyPr wrap="square" rtlCol="0">
            <a:spAutoFit/>
          </a:bodyPr>
          <a:lstStyle/>
          <a:p>
            <a:r>
              <a:rPr lang="en-US" altLang="zh-TW" sz="1400" dirty="0" smtClean="0"/>
              <a:t>As in Fig. 11, but valid between 1615 and 1645 UTC 4 Dec 2018. Updrafts are shown at z = 1.0 km AGL because of the vertical coverage of available dual-Doppler data.</a:t>
            </a:r>
            <a:endParaRPr lang="zh-TW" altLang="en-US" sz="1400" dirty="0"/>
          </a:p>
        </p:txBody>
      </p:sp>
    </p:spTree>
    <p:extLst>
      <p:ext uri="{BB962C8B-B14F-4D97-AF65-F5344CB8AC3E}">
        <p14:creationId xmlns:p14="http://schemas.microsoft.com/office/powerpoint/2010/main" val="19056490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0" y="704850"/>
            <a:ext cx="8943975" cy="6153150"/>
          </a:xfrm>
          <a:prstGeom prst="rect">
            <a:avLst/>
          </a:prstGeom>
        </p:spPr>
      </p:pic>
      <p:sp>
        <p:nvSpPr>
          <p:cNvPr id="5" name="文字方塊 4"/>
          <p:cNvSpPr txBox="1"/>
          <p:nvPr/>
        </p:nvSpPr>
        <p:spPr>
          <a:xfrm>
            <a:off x="8943975" y="879231"/>
            <a:ext cx="3248025" cy="2123658"/>
          </a:xfrm>
          <a:prstGeom prst="rect">
            <a:avLst/>
          </a:prstGeom>
          <a:noFill/>
        </p:spPr>
        <p:txBody>
          <a:bodyPr wrap="square" rtlCol="0">
            <a:spAutoFit/>
          </a:bodyPr>
          <a:lstStyle/>
          <a:p>
            <a:r>
              <a:rPr lang="en-US" altLang="zh-TW" sz="1200" dirty="0" smtClean="0"/>
              <a:t>(a)–(f) Radar reflectivity at z = 1 km AGL (25 </a:t>
            </a:r>
            <a:r>
              <a:rPr lang="en-US" altLang="zh-TW" sz="1200" dirty="0" err="1" smtClean="0"/>
              <a:t>dBZ</a:t>
            </a:r>
            <a:r>
              <a:rPr lang="en-US" altLang="zh-TW" sz="1200" dirty="0" smtClean="0"/>
              <a:t>; green contour), positive vertical vorticity (purple contours; outermost is 0.001 s−1, incremented by 0.001 s−1), and updraft [red–yellow shading in (d)–(f)] at z = 1.25 km AGL, using dual-Doppler wind retrievals between 0226 and 0410 UTC 3 Jul 2015. Horizontal velocity gradient tensor (gray shading) produced using quasi-2D dual-Doppler wind syntheses (as in Fig. 8). Subjective width of the boundary is highlighted with dashed purple contours in (a)–(c).</a:t>
            </a:r>
            <a:endParaRPr lang="zh-TW" altLang="en-US" sz="1200" dirty="0"/>
          </a:p>
        </p:txBody>
      </p:sp>
    </p:spTree>
    <p:extLst>
      <p:ext uri="{BB962C8B-B14F-4D97-AF65-F5344CB8AC3E}">
        <p14:creationId xmlns:p14="http://schemas.microsoft.com/office/powerpoint/2010/main" val="29587591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2"/>
          <a:stretch>
            <a:fillRect/>
          </a:stretch>
        </p:blipFill>
        <p:spPr>
          <a:xfrm>
            <a:off x="838200" y="0"/>
            <a:ext cx="4765979" cy="6858000"/>
          </a:xfrm>
          <a:prstGeom prst="rect">
            <a:avLst/>
          </a:prstGeom>
        </p:spPr>
      </p:pic>
      <p:sp>
        <p:nvSpPr>
          <p:cNvPr id="5" name="文字方塊 4"/>
          <p:cNvSpPr txBox="1"/>
          <p:nvPr/>
        </p:nvSpPr>
        <p:spPr>
          <a:xfrm>
            <a:off x="5671038" y="365125"/>
            <a:ext cx="6520962" cy="2246769"/>
          </a:xfrm>
          <a:prstGeom prst="rect">
            <a:avLst/>
          </a:prstGeom>
          <a:noFill/>
        </p:spPr>
        <p:txBody>
          <a:bodyPr wrap="square" rtlCol="0">
            <a:spAutoFit/>
          </a:bodyPr>
          <a:lstStyle/>
          <a:p>
            <a:r>
              <a:rPr lang="en-US" altLang="zh-TW" sz="1400" dirty="0" smtClean="0"/>
              <a:t>(a) Skew T–</a:t>
            </a:r>
            <a:r>
              <a:rPr lang="en-US" altLang="zh-TW" sz="1400" dirty="0" err="1" smtClean="0"/>
              <a:t>logp</a:t>
            </a:r>
            <a:r>
              <a:rPr lang="en-US" altLang="zh-TW" sz="1400" dirty="0" smtClean="0"/>
              <a:t> diagrams of radiosonde profiles collected closest in time and space to CI events on 29 Nov (red), 4 Dec (blue), and 3 Jul (green). The 3 Jul profile comprises the combined 0100 UTC AERI and 0300 UTC radiosonde. Layers of positive and negative buoyancy of a ML parcel are shaded for each profile. Vertical profiles of (b) lapse rate of virtual temperature, (c) relative humidity, and (d) vertical wind shear. Estimates of the height of the ML LFC (circles), ML LCL (squares), boundary layer top (diamonds; measured as in Liu and Liang 2010), and dual-Doppler or Lidar estimates of the depth of mesoscale horizontal convergence (triangles) are shown in an offset in (d). Two green triangles indicate the ranges of convergence detected ahead of and along the 3 Jul wind shift, discussed in section 5.</a:t>
            </a:r>
            <a:endParaRPr lang="zh-TW" altLang="en-US" sz="1400" dirty="0"/>
          </a:p>
        </p:txBody>
      </p:sp>
    </p:spTree>
    <p:extLst>
      <p:ext uri="{BB962C8B-B14F-4D97-AF65-F5344CB8AC3E}">
        <p14:creationId xmlns:p14="http://schemas.microsoft.com/office/powerpoint/2010/main" val="37824402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a:t>
            </a:r>
            <a:endParaRPr lang="zh-TW" altLang="en-US" dirty="0"/>
          </a:p>
        </p:txBody>
      </p:sp>
      <p:sp>
        <p:nvSpPr>
          <p:cNvPr id="3" name="內容版面配置區 2"/>
          <p:cNvSpPr>
            <a:spLocks noGrp="1"/>
          </p:cNvSpPr>
          <p:nvPr>
            <p:ph idx="1"/>
          </p:nvPr>
        </p:nvSpPr>
        <p:spPr>
          <a:xfrm>
            <a:off x="838200" y="1825624"/>
            <a:ext cx="10515600" cy="5032375"/>
          </a:xfrm>
        </p:spPr>
        <p:txBody>
          <a:bodyPr>
            <a:normAutofit lnSpcReduction="10000"/>
          </a:bodyPr>
          <a:lstStyle/>
          <a:p>
            <a:r>
              <a:rPr lang="en-US" altLang="zh-TW" sz="2400" dirty="0" smtClean="0"/>
              <a:t>This study examined rare coordinated </a:t>
            </a:r>
            <a:r>
              <a:rPr lang="en-US" altLang="zh-TW" sz="2400" dirty="0" smtClean="0">
                <a:solidFill>
                  <a:srgbClr val="FF0000"/>
                </a:solidFill>
              </a:rPr>
              <a:t>radiosonde observations </a:t>
            </a:r>
            <a:r>
              <a:rPr lang="en-US" altLang="zh-TW" sz="2400" dirty="0" smtClean="0"/>
              <a:t>and </a:t>
            </a:r>
            <a:r>
              <a:rPr lang="en-US" altLang="zh-TW" sz="2400" dirty="0" smtClean="0">
                <a:solidFill>
                  <a:srgbClr val="FF0000"/>
                </a:solidFill>
              </a:rPr>
              <a:t>dual-Doppler radar wind retrievals </a:t>
            </a:r>
            <a:r>
              <a:rPr lang="en-US" altLang="zh-TW" sz="2400" dirty="0" smtClean="0"/>
              <a:t>capturing the </a:t>
            </a:r>
            <a:r>
              <a:rPr lang="en-US" altLang="zh-TW" sz="2400" dirty="0" smtClean="0">
                <a:solidFill>
                  <a:srgbClr val="FF0000"/>
                </a:solidFill>
              </a:rPr>
              <a:t>initiation of deep convection </a:t>
            </a:r>
            <a:r>
              <a:rPr lang="en-US" altLang="zh-TW" sz="2400" dirty="0" smtClean="0"/>
              <a:t>during the RELAMPAGO, CACTI and PECAN field campaigns, permitting a detailed analysis of the environmental controls on the development of early convective updrafts. </a:t>
            </a:r>
          </a:p>
          <a:p>
            <a:r>
              <a:rPr lang="en-US" altLang="zh-TW" sz="2400" dirty="0" smtClean="0"/>
              <a:t>(</a:t>
            </a:r>
            <a:r>
              <a:rPr lang="en-US" altLang="zh-TW" sz="2400" dirty="0" err="1" smtClean="0"/>
              <a:t>i</a:t>
            </a:r>
            <a:r>
              <a:rPr lang="en-US" altLang="zh-TW" sz="2400" dirty="0" smtClean="0"/>
              <a:t>) the interplay of mesoscale circulations and </a:t>
            </a:r>
            <a:r>
              <a:rPr lang="en-US" altLang="zh-TW" sz="2400" dirty="0" smtClean="0">
                <a:solidFill>
                  <a:srgbClr val="FF0000"/>
                </a:solidFill>
              </a:rPr>
              <a:t>boundary layer flow convergence </a:t>
            </a:r>
            <a:r>
              <a:rPr lang="en-US" altLang="zh-TW" sz="2400" dirty="0" smtClean="0"/>
              <a:t>with the surrounding </a:t>
            </a:r>
            <a:r>
              <a:rPr lang="en-US" altLang="zh-TW" sz="2400" dirty="0" smtClean="0">
                <a:solidFill>
                  <a:srgbClr val="FF0000"/>
                </a:solidFill>
              </a:rPr>
              <a:t>thermodynamic conditions </a:t>
            </a:r>
            <a:r>
              <a:rPr lang="en-US" altLang="zh-TW" sz="2400" dirty="0" smtClean="0"/>
              <a:t>that trigger deep convection initiation (CI), and (ii) the evolution of the size and intensity of the earliest detectable </a:t>
            </a:r>
            <a:r>
              <a:rPr lang="en-US" altLang="zh-TW" sz="2400" dirty="0" smtClean="0">
                <a:solidFill>
                  <a:srgbClr val="FF0000"/>
                </a:solidFill>
              </a:rPr>
              <a:t>low-level precipitating updrafts</a:t>
            </a:r>
            <a:r>
              <a:rPr lang="en-US" altLang="zh-TW" sz="2400" dirty="0" smtClean="0"/>
              <a:t>. </a:t>
            </a:r>
          </a:p>
          <a:p>
            <a:r>
              <a:rPr lang="en-US" altLang="zh-TW" sz="2400" dirty="0" smtClean="0"/>
              <a:t>CIN was effectively eliminated in all three cases. </a:t>
            </a:r>
            <a:r>
              <a:rPr lang="en-US" altLang="zh-TW" sz="2400" dirty="0" smtClean="0">
                <a:solidFill>
                  <a:srgbClr val="FF0000"/>
                </a:solidFill>
              </a:rPr>
              <a:t>Low-to-middle tropospheric lapse rates </a:t>
            </a:r>
            <a:r>
              <a:rPr lang="en-US" altLang="zh-TW" sz="2400" dirty="0" smtClean="0"/>
              <a:t>generally were more unstable in the near-cloud environments of sustained CI events. This resulted in a </a:t>
            </a:r>
            <a:r>
              <a:rPr lang="en-US" altLang="zh-TW" sz="2400" dirty="0" smtClean="0">
                <a:solidFill>
                  <a:srgbClr val="FF0000"/>
                </a:solidFill>
              </a:rPr>
              <a:t>vertical distribution of CAPE </a:t>
            </a:r>
            <a:r>
              <a:rPr lang="en-US" altLang="zh-TW" sz="2400" dirty="0" smtClean="0"/>
              <a:t>that favored </a:t>
            </a:r>
            <a:r>
              <a:rPr lang="en-US" altLang="zh-TW" sz="2400" dirty="0" smtClean="0">
                <a:solidFill>
                  <a:srgbClr val="FF0000"/>
                </a:solidFill>
              </a:rPr>
              <a:t>larger updraft buoyancy near the LFC</a:t>
            </a:r>
            <a:r>
              <a:rPr lang="en-US" altLang="zh-TW" sz="2400" dirty="0" smtClean="0"/>
              <a:t> rather than higher in the troposphere, potentially aiding CI processes by offsetting buoyancy dilution from entrainment of environmental air. The most sustained CI processes occurring with the </a:t>
            </a:r>
            <a:r>
              <a:rPr lang="en-US" altLang="zh-TW" sz="2400" dirty="0" smtClean="0">
                <a:solidFill>
                  <a:srgbClr val="FF0000"/>
                </a:solidFill>
              </a:rPr>
              <a:t>deepest</a:t>
            </a:r>
            <a:r>
              <a:rPr lang="en-US" altLang="zh-TW" sz="2400" dirty="0" smtClean="0"/>
              <a:t> and most prominently observable </a:t>
            </a:r>
            <a:r>
              <a:rPr lang="en-US" altLang="zh-TW" sz="2400" dirty="0" smtClean="0">
                <a:solidFill>
                  <a:srgbClr val="FF0000"/>
                </a:solidFill>
              </a:rPr>
              <a:t>low-level mesoscale flow convergence</a:t>
            </a:r>
            <a:r>
              <a:rPr lang="en-US" altLang="zh-TW" sz="2400" dirty="0" smtClean="0"/>
              <a:t>.</a:t>
            </a:r>
          </a:p>
        </p:txBody>
      </p:sp>
    </p:spTree>
    <p:extLst>
      <p:ext uri="{BB962C8B-B14F-4D97-AF65-F5344CB8AC3E}">
        <p14:creationId xmlns:p14="http://schemas.microsoft.com/office/powerpoint/2010/main" val="1365653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Summary</a:t>
            </a:r>
            <a:endParaRPr lang="zh-TW" altLang="en-US" dirty="0"/>
          </a:p>
        </p:txBody>
      </p:sp>
      <p:sp>
        <p:nvSpPr>
          <p:cNvPr id="3" name="內容版面配置區 2"/>
          <p:cNvSpPr>
            <a:spLocks noGrp="1"/>
          </p:cNvSpPr>
          <p:nvPr>
            <p:ph idx="1"/>
          </p:nvPr>
        </p:nvSpPr>
        <p:spPr/>
        <p:txBody>
          <a:bodyPr>
            <a:noAutofit/>
          </a:bodyPr>
          <a:lstStyle/>
          <a:p>
            <a:r>
              <a:rPr lang="en-US" altLang="zh-TW" sz="2400" dirty="0" smtClean="0"/>
              <a:t>The earliest detectable low-level updrafts associated with sustained, precipitating deep convective cells were </a:t>
            </a:r>
            <a:r>
              <a:rPr lang="en-US" altLang="zh-TW" sz="2400" dirty="0" smtClean="0">
                <a:solidFill>
                  <a:srgbClr val="FF0000"/>
                </a:solidFill>
              </a:rPr>
              <a:t>3–5 km </a:t>
            </a:r>
            <a:r>
              <a:rPr lang="en-US" altLang="zh-TW" sz="2400" dirty="0" smtClean="0"/>
              <a:t>in diameter, larger than the typical </a:t>
            </a:r>
            <a:r>
              <a:rPr lang="en-US" altLang="zh-TW" sz="2400" dirty="0" smtClean="0">
                <a:solidFill>
                  <a:srgbClr val="FF0000"/>
                </a:solidFill>
              </a:rPr>
              <a:t>1–3-km</a:t>
            </a:r>
            <a:r>
              <a:rPr lang="en-US" altLang="zh-TW" sz="2400" dirty="0" smtClean="0"/>
              <a:t>-wide shallow updraft thermals associated with the surrounding convective boundary layer turbulence. The size of typical </a:t>
            </a:r>
            <a:r>
              <a:rPr lang="en-US" altLang="zh-TW" sz="2400" dirty="0" smtClean="0">
                <a:solidFill>
                  <a:srgbClr val="FF0000"/>
                </a:solidFill>
              </a:rPr>
              <a:t>individual convective boundary layer thermals</a:t>
            </a:r>
            <a:r>
              <a:rPr lang="en-US" altLang="zh-TW" sz="2400" dirty="0" smtClean="0"/>
              <a:t> outside of mesoscale convergence zones may limit the potential for CI in overlying clouds because they are </a:t>
            </a:r>
            <a:r>
              <a:rPr lang="en-US" altLang="zh-TW" sz="2400" dirty="0" smtClean="0">
                <a:solidFill>
                  <a:srgbClr val="FF0000"/>
                </a:solidFill>
              </a:rPr>
              <a:t>too narrow to survive entrainment from the free troposphere</a:t>
            </a:r>
            <a:r>
              <a:rPr lang="en-US" altLang="zh-TW" sz="2400" dirty="0" smtClean="0"/>
              <a:t>. </a:t>
            </a:r>
          </a:p>
          <a:p>
            <a:r>
              <a:rPr lang="en-US" altLang="zh-TW" sz="2400" dirty="0" smtClean="0"/>
              <a:t>This conclusion is perhaps partly supported by </a:t>
            </a:r>
            <a:r>
              <a:rPr lang="en-US" altLang="zh-TW" sz="2400" dirty="0" err="1" smtClean="0">
                <a:solidFill>
                  <a:srgbClr val="FF0000"/>
                </a:solidFill>
              </a:rPr>
              <a:t>unsustained</a:t>
            </a:r>
            <a:r>
              <a:rPr lang="en-US" altLang="zh-TW" sz="2400" dirty="0" smtClean="0">
                <a:solidFill>
                  <a:srgbClr val="FF0000"/>
                </a:solidFill>
              </a:rPr>
              <a:t> CI </a:t>
            </a:r>
            <a:r>
              <a:rPr lang="en-US" altLang="zh-TW" sz="2400" dirty="0" smtClean="0"/>
              <a:t>occurring on a day with little or no CIN, a small difference between the LFC height and boundary layer top, but relatively </a:t>
            </a:r>
            <a:r>
              <a:rPr lang="en-US" altLang="zh-TW" sz="2400" dirty="0" smtClean="0">
                <a:solidFill>
                  <a:srgbClr val="FF0000"/>
                </a:solidFill>
              </a:rPr>
              <a:t>frail mesoscale convergence</a:t>
            </a:r>
            <a:r>
              <a:rPr lang="en-US" altLang="zh-TW" sz="2400" dirty="0" smtClean="0"/>
              <a:t>. </a:t>
            </a:r>
          </a:p>
          <a:p>
            <a:r>
              <a:rPr lang="en-US" altLang="zh-TW" sz="2400" dirty="0" smtClean="0"/>
              <a:t>This finding emphasizes the need to properly resolve or parameterize both </a:t>
            </a:r>
            <a:r>
              <a:rPr lang="en-US" altLang="zh-TW" sz="2400" dirty="0" err="1" smtClean="0">
                <a:solidFill>
                  <a:srgbClr val="FF0000"/>
                </a:solidFill>
              </a:rPr>
              <a:t>mesobeta</a:t>
            </a:r>
            <a:r>
              <a:rPr lang="en-US" altLang="zh-TW" sz="2400" dirty="0" smtClean="0">
                <a:solidFill>
                  <a:srgbClr val="FF0000"/>
                </a:solidFill>
              </a:rPr>
              <a:t>-scale and </a:t>
            </a:r>
            <a:r>
              <a:rPr lang="en-US" altLang="zh-TW" sz="2400" dirty="0" err="1" smtClean="0">
                <a:solidFill>
                  <a:srgbClr val="FF0000"/>
                </a:solidFill>
              </a:rPr>
              <a:t>mesogamma</a:t>
            </a:r>
            <a:r>
              <a:rPr lang="en-US" altLang="zh-TW" sz="2400" dirty="0" smtClean="0">
                <a:solidFill>
                  <a:srgbClr val="FF0000"/>
                </a:solidFill>
              </a:rPr>
              <a:t>-scale features of triggering mechanisms </a:t>
            </a:r>
            <a:r>
              <a:rPr lang="en-US" altLang="zh-TW" sz="2400" dirty="0" smtClean="0"/>
              <a:t>in numerical regional and climate models.</a:t>
            </a:r>
            <a:endParaRPr lang="zh-TW" altLang="en-US" sz="2400" dirty="0"/>
          </a:p>
        </p:txBody>
      </p:sp>
    </p:spTree>
    <p:extLst>
      <p:ext uri="{BB962C8B-B14F-4D97-AF65-F5344CB8AC3E}">
        <p14:creationId xmlns:p14="http://schemas.microsoft.com/office/powerpoint/2010/main" val="406483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smtClean="0"/>
              <a:t>Introduction</a:t>
            </a:r>
            <a:endParaRPr lang="zh-TW" altLang="en-US" dirty="0"/>
          </a:p>
        </p:txBody>
      </p:sp>
      <p:sp>
        <p:nvSpPr>
          <p:cNvPr id="3" name="內容版面配置區 2"/>
          <p:cNvSpPr>
            <a:spLocks noGrp="1"/>
          </p:cNvSpPr>
          <p:nvPr>
            <p:ph idx="1"/>
          </p:nvPr>
        </p:nvSpPr>
        <p:spPr>
          <a:xfrm>
            <a:off x="838200" y="1825624"/>
            <a:ext cx="10515600" cy="5032375"/>
          </a:xfrm>
        </p:spPr>
        <p:txBody>
          <a:bodyPr>
            <a:normAutofit/>
          </a:bodyPr>
          <a:lstStyle/>
          <a:p>
            <a:r>
              <a:rPr lang="en-US" altLang="zh-TW" sz="2000" dirty="0"/>
              <a:t>Processes leading to the initiation of deep convection often entail a reduction or removal of </a:t>
            </a:r>
            <a:r>
              <a:rPr lang="en-US" altLang="zh-TW" sz="2000" dirty="0" smtClean="0"/>
              <a:t>CIN </a:t>
            </a:r>
            <a:r>
              <a:rPr lang="en-US" altLang="zh-TW" sz="2000" dirty="0"/>
              <a:t>and vertical perturbation of air parcels to </a:t>
            </a:r>
            <a:r>
              <a:rPr lang="en-US" altLang="zh-TW" sz="2000" dirty="0" smtClean="0"/>
              <a:t>LFC </a:t>
            </a:r>
            <a:r>
              <a:rPr lang="en-US" altLang="zh-TW" sz="2000" dirty="0"/>
              <a:t>to release </a:t>
            </a:r>
            <a:r>
              <a:rPr lang="en-US" altLang="zh-TW" sz="2000" dirty="0" smtClean="0"/>
              <a:t>CAPE. </a:t>
            </a:r>
            <a:r>
              <a:rPr lang="en-US" altLang="zh-TW" sz="2000" dirty="0">
                <a:solidFill>
                  <a:srgbClr val="FF0000"/>
                </a:solidFill>
              </a:rPr>
              <a:t>Elimination of CIN does not necessarily guarantee deep convection initiation </a:t>
            </a:r>
            <a:r>
              <a:rPr lang="en-US" altLang="zh-TW" sz="2000" dirty="0"/>
              <a:t>because a reduction of in-cloud vertical momentum and positive buoyancy can occur from opposing </a:t>
            </a:r>
            <a:r>
              <a:rPr lang="en-US" altLang="zh-TW" sz="2000" dirty="0">
                <a:solidFill>
                  <a:srgbClr val="FF0000"/>
                </a:solidFill>
              </a:rPr>
              <a:t>vertical pressure gradient forces </a:t>
            </a:r>
            <a:r>
              <a:rPr lang="en-US" altLang="zh-TW" sz="2000" dirty="0"/>
              <a:t>and </a:t>
            </a:r>
            <a:r>
              <a:rPr lang="en-US" altLang="zh-TW" sz="2000" dirty="0">
                <a:solidFill>
                  <a:srgbClr val="FF0000"/>
                </a:solidFill>
              </a:rPr>
              <a:t>entrainment</a:t>
            </a:r>
            <a:r>
              <a:rPr lang="en-US" altLang="zh-TW" sz="2000" dirty="0"/>
              <a:t> of the surrounding air into the updraft (e.g., Rhea 1966; Ziegler and Rasmussen 1998; de </a:t>
            </a:r>
            <a:r>
              <a:rPr lang="en-US" altLang="zh-TW" sz="2000" dirty="0" err="1"/>
              <a:t>Rooy</a:t>
            </a:r>
            <a:r>
              <a:rPr lang="en-US" altLang="zh-TW" sz="2000" dirty="0"/>
              <a:t> et al. 2013; Morrison 2017; Peters et al. 2019</a:t>
            </a:r>
            <a:r>
              <a:rPr lang="en-US" altLang="zh-TW" sz="2000" dirty="0" smtClean="0"/>
              <a:t>).</a:t>
            </a:r>
          </a:p>
          <a:p>
            <a:r>
              <a:rPr lang="en-US" altLang="zh-TW" sz="2000" dirty="0"/>
              <a:t>Common </a:t>
            </a:r>
            <a:r>
              <a:rPr lang="en-US" altLang="zh-TW" sz="2000" dirty="0">
                <a:solidFill>
                  <a:srgbClr val="FF0000"/>
                </a:solidFill>
              </a:rPr>
              <a:t>mesoscale convergence </a:t>
            </a:r>
            <a:r>
              <a:rPr lang="en-US" altLang="zh-TW" sz="2000" dirty="0"/>
              <a:t>features that trigger deep convection initiation (hereafter CI) arise from surface air mass or wind shift boundaries such as </a:t>
            </a:r>
            <a:r>
              <a:rPr lang="en-US" altLang="zh-TW" sz="2000" dirty="0">
                <a:solidFill>
                  <a:srgbClr val="FF0000"/>
                </a:solidFill>
              </a:rPr>
              <a:t>fronts, </a:t>
            </a:r>
            <a:r>
              <a:rPr lang="en-US" altLang="zh-TW" sz="2000" dirty="0" err="1">
                <a:solidFill>
                  <a:srgbClr val="FF0000"/>
                </a:solidFill>
              </a:rPr>
              <a:t>drylines</a:t>
            </a:r>
            <a:r>
              <a:rPr lang="en-US" altLang="zh-TW" sz="2000" dirty="0">
                <a:solidFill>
                  <a:srgbClr val="FF0000"/>
                </a:solidFill>
              </a:rPr>
              <a:t>, and cold pool gust fronts</a:t>
            </a:r>
            <a:r>
              <a:rPr lang="en-US" altLang="zh-TW" sz="2000" dirty="0"/>
              <a:t> (e.g., Wilson and Schreiber 1986; </a:t>
            </a:r>
            <a:r>
              <a:rPr lang="en-US" altLang="zh-TW" sz="2000" dirty="0" err="1"/>
              <a:t>Kingsmill</a:t>
            </a:r>
            <a:r>
              <a:rPr lang="en-US" altLang="zh-TW" sz="2000" dirty="0"/>
              <a:t> 1995; Wilson and </a:t>
            </a:r>
            <a:r>
              <a:rPr lang="en-US" altLang="zh-TW" sz="2000" dirty="0" err="1"/>
              <a:t>Megenhardt</a:t>
            </a:r>
            <a:r>
              <a:rPr lang="en-US" altLang="zh-TW" sz="2000" dirty="0"/>
              <a:t> 1997; Ziegler and Rasmussen 1998; Lee et al. 2000; Arnott et al. 2006; </a:t>
            </a:r>
            <a:r>
              <a:rPr lang="en-US" altLang="zh-TW" sz="2000" dirty="0" err="1"/>
              <a:t>Hirt</a:t>
            </a:r>
            <a:r>
              <a:rPr lang="en-US" altLang="zh-TW" sz="2000" dirty="0"/>
              <a:t> et al. 2020); </a:t>
            </a:r>
            <a:r>
              <a:rPr lang="en-US" altLang="zh-TW" sz="2000" dirty="0">
                <a:solidFill>
                  <a:srgbClr val="FF0000"/>
                </a:solidFill>
              </a:rPr>
              <a:t>orographic circulations </a:t>
            </a:r>
            <a:r>
              <a:rPr lang="en-US" altLang="zh-TW" sz="2000" dirty="0"/>
              <a:t>(e.g., </a:t>
            </a:r>
            <a:r>
              <a:rPr lang="en-US" altLang="zh-TW" sz="2000" dirty="0" err="1"/>
              <a:t>Kottmeier</a:t>
            </a:r>
            <a:r>
              <a:rPr lang="en-US" altLang="zh-TW" sz="2000" dirty="0"/>
              <a:t> et al. 2008; </a:t>
            </a:r>
            <a:r>
              <a:rPr lang="en-US" altLang="zh-TW" sz="2000" dirty="0" err="1"/>
              <a:t>Demko</a:t>
            </a:r>
            <a:r>
              <a:rPr lang="en-US" altLang="zh-TW" sz="2000" dirty="0"/>
              <a:t> et al. 2009; </a:t>
            </a:r>
            <a:r>
              <a:rPr lang="en-US" altLang="zh-TW" sz="2000" dirty="0" err="1"/>
              <a:t>Demko</a:t>
            </a:r>
            <a:r>
              <a:rPr lang="en-US" altLang="zh-TW" sz="2000" dirty="0"/>
              <a:t> and </a:t>
            </a:r>
            <a:r>
              <a:rPr lang="en-US" altLang="zh-TW" sz="2000" dirty="0" err="1"/>
              <a:t>Geerts</a:t>
            </a:r>
            <a:r>
              <a:rPr lang="en-US" altLang="zh-TW" sz="2000" dirty="0"/>
              <a:t> 2010; </a:t>
            </a:r>
            <a:r>
              <a:rPr lang="en-US" altLang="zh-TW" sz="2000" dirty="0" err="1"/>
              <a:t>Kirshbaum</a:t>
            </a:r>
            <a:r>
              <a:rPr lang="en-US" altLang="zh-TW" sz="2000" dirty="0"/>
              <a:t> 2011; </a:t>
            </a:r>
            <a:r>
              <a:rPr lang="en-US" altLang="zh-TW" sz="2000" dirty="0" err="1"/>
              <a:t>Kirshbaum</a:t>
            </a:r>
            <a:r>
              <a:rPr lang="en-US" altLang="zh-TW" sz="2000" dirty="0"/>
              <a:t> et al. 2018; Mulholland et al. 2020); interactions with </a:t>
            </a:r>
            <a:r>
              <a:rPr lang="en-US" altLang="zh-TW" sz="2000" dirty="0">
                <a:solidFill>
                  <a:srgbClr val="FF0000"/>
                </a:solidFill>
              </a:rPr>
              <a:t>convective boundary layer </a:t>
            </a:r>
            <a:r>
              <a:rPr lang="en-US" altLang="zh-TW" sz="2000" dirty="0"/>
              <a:t>(hereafter CBL) circulations (e.g., Wilson et al. 1992; Atkins et al. 1995; </a:t>
            </a:r>
            <a:r>
              <a:rPr lang="en-US" altLang="zh-TW" sz="2000" dirty="0" err="1"/>
              <a:t>Peckham</a:t>
            </a:r>
            <a:r>
              <a:rPr lang="en-US" altLang="zh-TW" sz="2000" dirty="0"/>
              <a:t> et al. 2004; </a:t>
            </a:r>
            <a:r>
              <a:rPr lang="en-US" altLang="zh-TW" sz="2000" dirty="0" err="1"/>
              <a:t>Xue</a:t>
            </a:r>
            <a:r>
              <a:rPr lang="en-US" altLang="zh-TW" sz="2000" dirty="0"/>
              <a:t> and Martin 2006); and </a:t>
            </a:r>
            <a:r>
              <a:rPr lang="en-US" altLang="zh-TW" sz="2000" dirty="0">
                <a:solidFill>
                  <a:srgbClr val="FF0000"/>
                </a:solidFill>
              </a:rPr>
              <a:t>horizontal heterogeneities of surface properties </a:t>
            </a:r>
            <a:r>
              <a:rPr lang="en-US" altLang="zh-TW" sz="2000" dirty="0"/>
              <a:t>(e.g., Kang and Bryan 2011; Garcia-Carreras et al. 2011; Huang and </a:t>
            </a:r>
            <a:r>
              <a:rPr lang="en-US" altLang="zh-TW" sz="2000" dirty="0" err="1"/>
              <a:t>Margulis</a:t>
            </a:r>
            <a:r>
              <a:rPr lang="en-US" altLang="zh-TW" sz="2000" dirty="0"/>
              <a:t> 2013; </a:t>
            </a:r>
            <a:r>
              <a:rPr lang="en-US" altLang="zh-TW" sz="2000" dirty="0" err="1"/>
              <a:t>Rieck</a:t>
            </a:r>
            <a:r>
              <a:rPr lang="en-US" altLang="zh-TW" sz="2000" dirty="0"/>
              <a:t> et al. 2014).</a:t>
            </a:r>
            <a:endParaRPr lang="zh-TW" altLang="en-US" sz="2000" dirty="0"/>
          </a:p>
        </p:txBody>
      </p:sp>
    </p:spTree>
    <p:extLst>
      <p:ext uri="{BB962C8B-B14F-4D97-AF65-F5344CB8AC3E}">
        <p14:creationId xmlns:p14="http://schemas.microsoft.com/office/powerpoint/2010/main" val="42163530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lgn="ctr"/>
            <a:r>
              <a:rPr lang="en-US" altLang="zh-TW" dirty="0"/>
              <a:t>Introduction</a:t>
            </a:r>
            <a:endParaRPr lang="zh-TW" altLang="en-US" dirty="0"/>
          </a:p>
        </p:txBody>
      </p:sp>
      <p:sp>
        <p:nvSpPr>
          <p:cNvPr id="3" name="內容版面配置區 2"/>
          <p:cNvSpPr>
            <a:spLocks noGrp="1"/>
          </p:cNvSpPr>
          <p:nvPr>
            <p:ph idx="1"/>
          </p:nvPr>
        </p:nvSpPr>
        <p:spPr>
          <a:xfrm>
            <a:off x="838200" y="1825624"/>
            <a:ext cx="10515600" cy="5032375"/>
          </a:xfrm>
        </p:spPr>
        <p:txBody>
          <a:bodyPr>
            <a:normAutofit/>
          </a:bodyPr>
          <a:lstStyle/>
          <a:p>
            <a:r>
              <a:rPr lang="en-US" altLang="zh-TW" sz="2000" dirty="0" smtClean="0"/>
              <a:t>Superimposed </a:t>
            </a:r>
            <a:r>
              <a:rPr lang="en-US" altLang="zh-TW" sz="2000" dirty="0"/>
              <a:t>surface mesoscale convergence, complex orography, and CBL circulations can yield significant </a:t>
            </a:r>
            <a:r>
              <a:rPr lang="en-US" altLang="zh-TW" sz="2000" dirty="0">
                <a:solidFill>
                  <a:srgbClr val="FF0000"/>
                </a:solidFill>
              </a:rPr>
              <a:t>sub-10-km-scale variation</a:t>
            </a:r>
            <a:r>
              <a:rPr lang="en-US" altLang="zh-TW" sz="2000" dirty="0"/>
              <a:t> among environmental CAPE, CIN, moisture, and wind shear fields in the area immediately surrounding forecasted CI locations (e.g., </a:t>
            </a:r>
            <a:r>
              <a:rPr lang="en-US" altLang="zh-TW" sz="2000" dirty="0" err="1"/>
              <a:t>Weckwerth</a:t>
            </a:r>
            <a:r>
              <a:rPr lang="en-US" altLang="zh-TW" sz="2000" dirty="0"/>
              <a:t> et al. 1996; </a:t>
            </a:r>
            <a:r>
              <a:rPr lang="en-US" altLang="zh-TW" sz="2000" dirty="0" err="1"/>
              <a:t>Markowski</a:t>
            </a:r>
            <a:r>
              <a:rPr lang="en-US" altLang="zh-TW" sz="2000" dirty="0"/>
              <a:t> and Richardson 2007; Ziegler et al. 2007; </a:t>
            </a:r>
            <a:r>
              <a:rPr lang="en-US" altLang="zh-TW" sz="2000" dirty="0" err="1"/>
              <a:t>Kalthoff</a:t>
            </a:r>
            <a:r>
              <a:rPr lang="en-US" altLang="zh-TW" sz="2000" dirty="0"/>
              <a:t> et al. 2009; </a:t>
            </a:r>
            <a:r>
              <a:rPr lang="en-US" altLang="zh-TW" sz="2000" dirty="0" err="1"/>
              <a:t>Behrendt</a:t>
            </a:r>
            <a:r>
              <a:rPr lang="en-US" altLang="zh-TW" sz="2000" dirty="0"/>
              <a:t> et al. 2011; </a:t>
            </a:r>
            <a:r>
              <a:rPr lang="en-US" altLang="zh-TW" sz="2000" dirty="0" err="1"/>
              <a:t>Khodayar</a:t>
            </a:r>
            <a:r>
              <a:rPr lang="en-US" altLang="zh-TW" sz="2000" dirty="0"/>
              <a:t> et al. 2010, 2013; Nelson et al. 2021</a:t>
            </a:r>
            <a:r>
              <a:rPr lang="en-US" altLang="zh-TW" sz="2000" dirty="0" smtClean="0"/>
              <a:t>).</a:t>
            </a:r>
          </a:p>
          <a:p>
            <a:r>
              <a:rPr lang="en-US" altLang="zh-TW" sz="2000" dirty="0"/>
              <a:t>R</a:t>
            </a:r>
            <a:r>
              <a:rPr lang="en-US" altLang="zh-TW" sz="2000" dirty="0" smtClean="0"/>
              <a:t>ecent </a:t>
            </a:r>
            <a:r>
              <a:rPr lang="en-US" altLang="zh-TW" sz="2000" dirty="0"/>
              <a:t>field campaigns: the Remote Sensing of Electrification, Lightning, and Mesoscale/Microscale Processes with Adaptive Ground Observations (</a:t>
            </a:r>
            <a:r>
              <a:rPr lang="en-US" altLang="zh-TW" sz="2000" dirty="0">
                <a:solidFill>
                  <a:srgbClr val="FF0000"/>
                </a:solidFill>
              </a:rPr>
              <a:t>RELAMPAGO</a:t>
            </a:r>
            <a:r>
              <a:rPr lang="en-US" altLang="zh-TW" sz="2000" dirty="0"/>
              <a:t>; Nesbitt et al. 2021) project, the Cloud, Aerosol, and Complex Terrain Interactions (</a:t>
            </a:r>
            <a:r>
              <a:rPr lang="en-US" altLang="zh-TW" sz="2000" dirty="0">
                <a:solidFill>
                  <a:srgbClr val="FF0000"/>
                </a:solidFill>
              </a:rPr>
              <a:t>CACTI</a:t>
            </a:r>
            <a:r>
              <a:rPr lang="en-US" altLang="zh-TW" sz="2000" dirty="0"/>
              <a:t>; </a:t>
            </a:r>
            <a:r>
              <a:rPr lang="en-US" altLang="zh-TW" sz="2000" dirty="0" err="1"/>
              <a:t>Varble</a:t>
            </a:r>
            <a:r>
              <a:rPr lang="en-US" altLang="zh-TW" sz="2000" dirty="0"/>
              <a:t> et al. 2021) project, and the Plains Elevated Convection At Night (</a:t>
            </a:r>
            <a:r>
              <a:rPr lang="en-US" altLang="zh-TW" sz="2000" dirty="0">
                <a:solidFill>
                  <a:srgbClr val="FF0000"/>
                </a:solidFill>
              </a:rPr>
              <a:t>PECAN</a:t>
            </a:r>
            <a:r>
              <a:rPr lang="en-US" altLang="zh-TW" sz="2000" dirty="0"/>
              <a:t>; </a:t>
            </a:r>
            <a:r>
              <a:rPr lang="en-US" altLang="zh-TW" sz="2000" dirty="0" err="1"/>
              <a:t>Geerts</a:t>
            </a:r>
            <a:r>
              <a:rPr lang="en-US" altLang="zh-TW" sz="2000" dirty="0"/>
              <a:t> et al. 2017) experiment. </a:t>
            </a:r>
            <a:endParaRPr lang="en-US" altLang="zh-TW" sz="2000" dirty="0" smtClean="0"/>
          </a:p>
          <a:p>
            <a:r>
              <a:rPr lang="en-US" altLang="zh-TW" sz="2000" dirty="0" smtClean="0"/>
              <a:t>These </a:t>
            </a:r>
            <a:r>
              <a:rPr lang="en-US" altLang="zh-TW" sz="2000" dirty="0"/>
              <a:t>field campaigns deployed </a:t>
            </a:r>
            <a:r>
              <a:rPr lang="en-US" altLang="zh-TW" sz="2000" dirty="0">
                <a:solidFill>
                  <a:srgbClr val="FF0000"/>
                </a:solidFill>
              </a:rPr>
              <a:t>balloon radiosondes, scanning precipitation radars, and vertically profiling </a:t>
            </a:r>
            <a:r>
              <a:rPr lang="en-US" altLang="zh-TW" sz="2000" dirty="0" err="1">
                <a:solidFill>
                  <a:srgbClr val="FF0000"/>
                </a:solidFill>
              </a:rPr>
              <a:t>lidars</a:t>
            </a:r>
            <a:r>
              <a:rPr lang="en-US" altLang="zh-TW" sz="2000" dirty="0">
                <a:solidFill>
                  <a:srgbClr val="FF0000"/>
                </a:solidFill>
              </a:rPr>
              <a:t> and radiometers </a:t>
            </a:r>
            <a:r>
              <a:rPr lang="en-US" altLang="zh-TW" sz="2000" dirty="0"/>
              <a:t>to detail the </a:t>
            </a:r>
            <a:r>
              <a:rPr lang="en-US" altLang="zh-TW" sz="2000" dirty="0">
                <a:solidFill>
                  <a:srgbClr val="0070C0"/>
                </a:solidFill>
              </a:rPr>
              <a:t>environments supporting CI</a:t>
            </a:r>
            <a:r>
              <a:rPr lang="en-US" altLang="zh-TW" sz="2000" dirty="0"/>
              <a:t>. Three-dimensional </a:t>
            </a:r>
            <a:r>
              <a:rPr lang="en-US" altLang="zh-TW" sz="2000" dirty="0">
                <a:solidFill>
                  <a:srgbClr val="FF0000"/>
                </a:solidFill>
              </a:rPr>
              <a:t>dual-Doppler wind retrievals </a:t>
            </a:r>
            <a:r>
              <a:rPr lang="en-US" altLang="zh-TW" sz="2000" dirty="0"/>
              <a:t>are conducted for all three cases, documenting flow structure in the boundary layer for several hours leading up to and during CI. These data allow estimation of the </a:t>
            </a:r>
            <a:r>
              <a:rPr lang="en-US" altLang="zh-TW" sz="2000" dirty="0" smtClean="0"/>
              <a:t>size, structure, and evolution of </a:t>
            </a:r>
            <a:r>
              <a:rPr lang="en-US" altLang="zh-TW" sz="2000" dirty="0" smtClean="0">
                <a:solidFill>
                  <a:srgbClr val="0070C0"/>
                </a:solidFill>
              </a:rPr>
              <a:t>early convective updrafts </a:t>
            </a:r>
            <a:r>
              <a:rPr lang="en-US" altLang="zh-TW" sz="2000" dirty="0" smtClean="0"/>
              <a:t>in the context of the surrounding environmental thermodynamic conditions </a:t>
            </a:r>
            <a:r>
              <a:rPr lang="en-US" altLang="zh-TW" sz="2000" dirty="0"/>
              <a:t>and mesoscale flow. </a:t>
            </a:r>
            <a:endParaRPr lang="zh-TW" altLang="en-US" sz="2000" dirty="0"/>
          </a:p>
        </p:txBody>
      </p:sp>
    </p:spTree>
    <p:extLst>
      <p:ext uri="{BB962C8B-B14F-4D97-AF65-F5344CB8AC3E}">
        <p14:creationId xmlns:p14="http://schemas.microsoft.com/office/powerpoint/2010/main" val="2511552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a:blip r:embed="rId3"/>
          <a:stretch>
            <a:fillRect/>
          </a:stretch>
        </p:blipFill>
        <p:spPr>
          <a:xfrm>
            <a:off x="2267865" y="452804"/>
            <a:ext cx="7656269" cy="4742466"/>
          </a:xfrm>
          <a:prstGeom prst="rect">
            <a:avLst/>
          </a:prstGeom>
        </p:spPr>
      </p:pic>
      <p:pic>
        <p:nvPicPr>
          <p:cNvPr id="6" name="圖片 5"/>
          <p:cNvPicPr>
            <a:picLocks noChangeAspect="1"/>
          </p:cNvPicPr>
          <p:nvPr/>
        </p:nvPicPr>
        <p:blipFill>
          <a:blip r:embed="rId4"/>
          <a:stretch>
            <a:fillRect/>
          </a:stretch>
        </p:blipFill>
        <p:spPr>
          <a:xfrm>
            <a:off x="290511" y="5330207"/>
            <a:ext cx="11610975" cy="1133475"/>
          </a:xfrm>
          <a:prstGeom prst="rect">
            <a:avLst/>
          </a:prstGeom>
        </p:spPr>
      </p:pic>
    </p:spTree>
    <p:extLst>
      <p:ext uri="{BB962C8B-B14F-4D97-AF65-F5344CB8AC3E}">
        <p14:creationId xmlns:p14="http://schemas.microsoft.com/office/powerpoint/2010/main" val="3743366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1439008" y="0"/>
            <a:ext cx="2886807" cy="6834515"/>
          </a:xfrm>
          <a:prstGeom prst="rect">
            <a:avLst/>
          </a:prstGeom>
        </p:spPr>
      </p:pic>
      <p:sp>
        <p:nvSpPr>
          <p:cNvPr id="6" name="文字方塊 5"/>
          <p:cNvSpPr txBox="1"/>
          <p:nvPr/>
        </p:nvSpPr>
        <p:spPr>
          <a:xfrm>
            <a:off x="4470889" y="414704"/>
            <a:ext cx="6931269" cy="2708434"/>
          </a:xfrm>
          <a:prstGeom prst="rect">
            <a:avLst/>
          </a:prstGeom>
          <a:noFill/>
        </p:spPr>
        <p:txBody>
          <a:bodyPr wrap="square" rtlCol="0">
            <a:spAutoFit/>
          </a:bodyPr>
          <a:lstStyle/>
          <a:p>
            <a:r>
              <a:rPr lang="en-US" altLang="zh-TW" sz="1400" dirty="0"/>
              <a:t>(a)–(c) Instrument deployment map for 3 Jul 2015. Positions of the </a:t>
            </a:r>
            <a:r>
              <a:rPr lang="en-US" altLang="zh-TW" sz="1400" dirty="0" err="1"/>
              <a:t>SPOLKa</a:t>
            </a:r>
            <a:r>
              <a:rPr lang="en-US" altLang="zh-TW" sz="1400" dirty="0"/>
              <a:t>, DOWs 6–8 radars, and radiosondes and profilers at Ellis, KS, are shown in each panel. Mobile </a:t>
            </a:r>
            <a:r>
              <a:rPr lang="en-US" altLang="zh-TW" sz="1400" dirty="0" err="1"/>
              <a:t>mesonet</a:t>
            </a:r>
            <a:r>
              <a:rPr lang="en-US" altLang="zh-TW" sz="1400" dirty="0"/>
              <a:t> transects are shown as brown lines in (a). </a:t>
            </a:r>
            <a:r>
              <a:rPr lang="en-US" altLang="zh-TW" sz="1400" dirty="0" err="1"/>
              <a:t>SPOLKa</a:t>
            </a:r>
            <a:r>
              <a:rPr lang="en-US" altLang="zh-TW" sz="1400" dirty="0"/>
              <a:t> radar reflectivity is shaded, and the position of the surface boundary is traced at three times between 0255 and 0440 UTC, when CI episodes occur</a:t>
            </a:r>
            <a:r>
              <a:rPr lang="en-US" altLang="zh-TW" sz="1400" dirty="0" smtClean="0"/>
              <a:t>.</a:t>
            </a:r>
          </a:p>
          <a:p>
            <a:endParaRPr lang="en-US" altLang="zh-TW" sz="1400" dirty="0"/>
          </a:p>
          <a:p>
            <a:endParaRPr lang="en-US" altLang="zh-TW" sz="1400" dirty="0" smtClean="0"/>
          </a:p>
          <a:p>
            <a:r>
              <a:rPr lang="en-US" altLang="zh-TW" sz="2400" dirty="0" smtClean="0"/>
              <a:t>S-</a:t>
            </a:r>
            <a:r>
              <a:rPr lang="en-US" altLang="zh-TW" sz="2400" dirty="0" err="1" smtClean="0"/>
              <a:t>PolKa</a:t>
            </a:r>
            <a:r>
              <a:rPr lang="en-US" altLang="zh-TW" sz="2400" dirty="0" smtClean="0"/>
              <a:t>: 10 cm and 0.86 cm wavelength</a:t>
            </a:r>
          </a:p>
          <a:p>
            <a:endParaRPr lang="en-US" altLang="zh-TW" sz="2400" dirty="0" smtClean="0"/>
          </a:p>
          <a:p>
            <a:endParaRPr lang="zh-TW" altLang="en-US" sz="2400" dirty="0"/>
          </a:p>
        </p:txBody>
      </p:sp>
      <p:pic>
        <p:nvPicPr>
          <p:cNvPr id="7" name="圖片 6"/>
          <p:cNvPicPr>
            <a:picLocks noChangeAspect="1"/>
          </p:cNvPicPr>
          <p:nvPr/>
        </p:nvPicPr>
        <p:blipFill>
          <a:blip r:embed="rId4"/>
          <a:stretch>
            <a:fillRect/>
          </a:stretch>
        </p:blipFill>
        <p:spPr>
          <a:xfrm>
            <a:off x="4470889" y="2458244"/>
            <a:ext cx="7715250" cy="3086100"/>
          </a:xfrm>
          <a:prstGeom prst="rect">
            <a:avLst/>
          </a:prstGeom>
        </p:spPr>
      </p:pic>
    </p:spTree>
    <p:extLst>
      <p:ext uri="{BB962C8B-B14F-4D97-AF65-F5344CB8AC3E}">
        <p14:creationId xmlns:p14="http://schemas.microsoft.com/office/powerpoint/2010/main" val="11597014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pic>
        <p:nvPicPr>
          <p:cNvPr id="4" name="圖片 3"/>
          <p:cNvPicPr>
            <a:picLocks noChangeAspect="1"/>
          </p:cNvPicPr>
          <p:nvPr/>
        </p:nvPicPr>
        <p:blipFill rotWithShape="1">
          <a:blip r:embed="rId2"/>
          <a:srcRect t="2470"/>
          <a:stretch/>
        </p:blipFill>
        <p:spPr>
          <a:xfrm>
            <a:off x="1227259" y="52754"/>
            <a:ext cx="4578594" cy="6805246"/>
          </a:xfrm>
          <a:prstGeom prst="rect">
            <a:avLst/>
          </a:prstGeom>
        </p:spPr>
      </p:pic>
      <p:sp>
        <p:nvSpPr>
          <p:cNvPr id="5" name="文字方塊 4"/>
          <p:cNvSpPr txBox="1"/>
          <p:nvPr/>
        </p:nvSpPr>
        <p:spPr>
          <a:xfrm>
            <a:off x="5943600" y="365125"/>
            <a:ext cx="5410200" cy="2031325"/>
          </a:xfrm>
          <a:prstGeom prst="rect">
            <a:avLst/>
          </a:prstGeom>
          <a:noFill/>
        </p:spPr>
        <p:txBody>
          <a:bodyPr wrap="square" rtlCol="0">
            <a:spAutoFit/>
          </a:bodyPr>
          <a:lstStyle/>
          <a:p>
            <a:r>
              <a:rPr lang="en-US" altLang="zh-TW" sz="1400" dirty="0" smtClean="0"/>
              <a:t>(a),(d) GOES-16 visible radiance at 1530 UTC (UCAR/NCAR 2019) and (b),(c),(e),(f) cloud top height derived from GOES infrared brightness temperature at 1630–1730 UTC (ARM 2018) on (left) 29 Nov and (right) 4 Dec 2018. Surface elevation above sea level is shown in green–brown shading in (b), (c), (e) and (f) and with contours (outermost contour is 1.5 km above sea level, incremented by 0.2 km) in green in (a) and (d), and in black in (b), (c), (e), and (f). Radiosonde launch sites and radar positions are shown in all panels. Locations of CI events discussed in the text are annotated in (b), (d), and (e).</a:t>
            </a:r>
            <a:endParaRPr lang="zh-TW" altLang="en-US" sz="1400" dirty="0"/>
          </a:p>
        </p:txBody>
      </p:sp>
    </p:spTree>
    <p:extLst>
      <p:ext uri="{BB962C8B-B14F-4D97-AF65-F5344CB8AC3E}">
        <p14:creationId xmlns:p14="http://schemas.microsoft.com/office/powerpoint/2010/main" val="4035322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2"/>
          <a:stretch>
            <a:fillRect/>
          </a:stretch>
        </p:blipFill>
        <p:spPr>
          <a:xfrm>
            <a:off x="838200" y="0"/>
            <a:ext cx="5431083" cy="6846277"/>
          </a:xfrm>
          <a:prstGeom prst="rect">
            <a:avLst/>
          </a:prstGeom>
        </p:spPr>
      </p:pic>
      <p:sp>
        <p:nvSpPr>
          <p:cNvPr id="5" name="文字方塊 4"/>
          <p:cNvSpPr txBox="1"/>
          <p:nvPr/>
        </p:nvSpPr>
        <p:spPr>
          <a:xfrm>
            <a:off x="6330462" y="365125"/>
            <a:ext cx="5023338" cy="4154984"/>
          </a:xfrm>
          <a:prstGeom prst="rect">
            <a:avLst/>
          </a:prstGeom>
          <a:noFill/>
        </p:spPr>
        <p:txBody>
          <a:bodyPr wrap="square" rtlCol="0">
            <a:spAutoFit/>
          </a:bodyPr>
          <a:lstStyle/>
          <a:p>
            <a:r>
              <a:rPr lang="en-US" altLang="zh-TW" sz="1400" dirty="0" smtClean="0"/>
              <a:t>Dual-Doppler horizontal flow convergence at 500 m AGL (shaded), column maximum DOW X-band radar reflectivity &gt; 25 </a:t>
            </a:r>
            <a:r>
              <a:rPr lang="en-US" altLang="zh-TW" sz="1400" dirty="0" err="1" smtClean="0"/>
              <a:t>dBZ</a:t>
            </a:r>
            <a:r>
              <a:rPr lang="en-US" altLang="zh-TW" sz="1400" dirty="0" smtClean="0"/>
              <a:t> at 500 m AGL (magenta), and GOES-estimated cloud top height (purple contours) at 3 (thin) and 6 (thick) km ASL. Plots are valid between 1530 and 1630 UTC (left) 29 Nov and (right) 4 Dec. Surface elevation above sea level is shaded in gray.</a:t>
            </a:r>
          </a:p>
          <a:p>
            <a:endParaRPr lang="en-US" altLang="zh-TW" i="1" dirty="0" smtClean="0"/>
          </a:p>
          <a:p>
            <a:endParaRPr lang="en-US" altLang="zh-TW" i="1" dirty="0"/>
          </a:p>
          <a:p>
            <a:r>
              <a:rPr lang="en-US" altLang="zh-TW" sz="2400" i="1" dirty="0" smtClean="0"/>
              <a:t>O</a:t>
            </a:r>
            <a:r>
              <a:rPr lang="en-US" altLang="zh-TW" sz="2400" dirty="0" smtClean="0"/>
              <a:t>(1</a:t>
            </a:r>
            <a:r>
              <a:rPr lang="en-US" altLang="zh-TW" sz="2400" dirty="0"/>
              <a:t>)-km-wide convergence and divergence perturbations suggesting shallow dry CBL cellular or roll </a:t>
            </a:r>
            <a:r>
              <a:rPr lang="en-US" altLang="zh-TW" sz="2400" dirty="0" smtClean="0"/>
              <a:t>circulations</a:t>
            </a:r>
          </a:p>
          <a:p>
            <a:endParaRPr lang="en-US" altLang="zh-TW" sz="2400" dirty="0"/>
          </a:p>
          <a:p>
            <a:endParaRPr lang="zh-TW" altLang="en-US" sz="2400" dirty="0"/>
          </a:p>
        </p:txBody>
      </p:sp>
    </p:spTree>
    <p:extLst>
      <p:ext uri="{BB962C8B-B14F-4D97-AF65-F5344CB8AC3E}">
        <p14:creationId xmlns:p14="http://schemas.microsoft.com/office/powerpoint/2010/main" val="82730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1" y="0"/>
            <a:ext cx="9118023" cy="6858000"/>
          </a:xfrm>
          <a:prstGeom prst="rect">
            <a:avLst/>
          </a:prstGeom>
        </p:spPr>
      </p:pic>
      <p:sp>
        <p:nvSpPr>
          <p:cNvPr id="5" name="文字方塊 4"/>
          <p:cNvSpPr txBox="1"/>
          <p:nvPr/>
        </p:nvSpPr>
        <p:spPr>
          <a:xfrm>
            <a:off x="9020908" y="365125"/>
            <a:ext cx="3171092" cy="4893647"/>
          </a:xfrm>
          <a:prstGeom prst="rect">
            <a:avLst/>
          </a:prstGeom>
          <a:noFill/>
        </p:spPr>
        <p:txBody>
          <a:bodyPr wrap="square" rtlCol="0">
            <a:spAutoFit/>
          </a:bodyPr>
          <a:lstStyle/>
          <a:p>
            <a:r>
              <a:rPr lang="en-US" altLang="zh-TW" sz="1200" dirty="0" smtClean="0"/>
              <a:t>Cross sections of dual-Doppler meridional-mean zonal and vertical wind (vectors), horizontal convergence (shaded), and DOW radar reflectivity (25 and 35 </a:t>
            </a:r>
            <a:r>
              <a:rPr lang="en-US" altLang="zh-TW" sz="1200" dirty="0" err="1" smtClean="0"/>
              <a:t>dBZ</a:t>
            </a:r>
            <a:r>
              <a:rPr lang="en-US" altLang="zh-TW" sz="1200" dirty="0" smtClean="0"/>
              <a:t>; thick black contours) between 1500 and 1700 UTC (a)–(e) 29 Nov 2018 and (f)–(j) 4 Dec 2018. Radiosonde-measured horizontal winds (vector profiles colored to match launch sites shown in Fig. 1), boundary layer depth (red diamonds; measured as in Liu and Liang 2010; Nelson et al. 2021), ML LCL (green boxes) and ML LFC (black circles) measured from hourly radiosondes are projected into the cross section. The meridional-mean terrain profile of the SDC is shown in brown.</a:t>
            </a:r>
          </a:p>
          <a:p>
            <a:endParaRPr lang="en-US" altLang="zh-TW" sz="1200" dirty="0"/>
          </a:p>
          <a:p>
            <a:r>
              <a:rPr lang="en-US" altLang="zh-TW" dirty="0" smtClean="0"/>
              <a:t>along-peak averages (over the range −25 &lt; y &lt; 5 km in Fig. 4</a:t>
            </a:r>
            <a:r>
              <a:rPr lang="en-US" altLang="zh-TW" dirty="0" smtClean="0"/>
              <a:t>)</a:t>
            </a:r>
          </a:p>
          <a:p>
            <a:endParaRPr lang="en-US" altLang="zh-TW" dirty="0" smtClean="0"/>
          </a:p>
          <a:p>
            <a:r>
              <a:rPr lang="en-US" altLang="zh-TW" dirty="0" smtClean="0"/>
              <a:t>Upslope wind</a:t>
            </a:r>
          </a:p>
          <a:p>
            <a:r>
              <a:rPr lang="en-US" altLang="zh-TW" dirty="0" err="1" smtClean="0"/>
              <a:t>conv</a:t>
            </a:r>
            <a:endParaRPr lang="en-US" altLang="zh-TW" dirty="0" smtClean="0"/>
          </a:p>
          <a:p>
            <a:r>
              <a:rPr lang="en-US" altLang="zh-TW" dirty="0" smtClean="0"/>
              <a:t>LFC</a:t>
            </a:r>
            <a:endParaRPr lang="en-US" altLang="zh-TW" dirty="0" smtClean="0"/>
          </a:p>
          <a:p>
            <a:endParaRPr lang="en-US" altLang="zh-TW" sz="1200" dirty="0"/>
          </a:p>
        </p:txBody>
      </p:sp>
    </p:spTree>
    <p:extLst>
      <p:ext uri="{BB962C8B-B14F-4D97-AF65-F5344CB8AC3E}">
        <p14:creationId xmlns:p14="http://schemas.microsoft.com/office/powerpoint/2010/main" val="40857828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pic>
        <p:nvPicPr>
          <p:cNvPr id="4" name="圖片 3"/>
          <p:cNvPicPr>
            <a:picLocks noChangeAspect="1"/>
          </p:cNvPicPr>
          <p:nvPr/>
        </p:nvPicPr>
        <p:blipFill>
          <a:blip r:embed="rId3"/>
          <a:stretch>
            <a:fillRect/>
          </a:stretch>
        </p:blipFill>
        <p:spPr>
          <a:xfrm>
            <a:off x="838199" y="0"/>
            <a:ext cx="4144297" cy="6858000"/>
          </a:xfrm>
          <a:prstGeom prst="rect">
            <a:avLst/>
          </a:prstGeom>
        </p:spPr>
      </p:pic>
      <p:sp>
        <p:nvSpPr>
          <p:cNvPr id="5" name="文字方塊 4"/>
          <p:cNvSpPr txBox="1"/>
          <p:nvPr/>
        </p:nvSpPr>
        <p:spPr>
          <a:xfrm>
            <a:off x="5081954" y="365125"/>
            <a:ext cx="7110046" cy="3139321"/>
          </a:xfrm>
          <a:prstGeom prst="rect">
            <a:avLst/>
          </a:prstGeom>
          <a:noFill/>
        </p:spPr>
        <p:txBody>
          <a:bodyPr wrap="square" rtlCol="0">
            <a:spAutoFit/>
          </a:bodyPr>
          <a:lstStyle/>
          <a:p>
            <a:pPr marL="342900" indent="-342900">
              <a:buAutoNum type="alphaLcParenBoth"/>
            </a:pPr>
            <a:r>
              <a:rPr lang="en-US" altLang="zh-TW" sz="1400" dirty="0" smtClean="0"/>
              <a:t>Skew T–</a:t>
            </a:r>
            <a:r>
              <a:rPr lang="en-US" altLang="zh-TW" sz="1400" dirty="0" err="1" smtClean="0"/>
              <a:t>logp</a:t>
            </a:r>
            <a:r>
              <a:rPr lang="en-US" altLang="zh-TW" sz="1400" dirty="0" smtClean="0"/>
              <a:t> diagrams from six synchronized radiosonde launches at 1500 UTC 29 Nov 2018. Sounding profiles are colorized to match launch sites mapped in Fig. 1a. ML CIN and LFC (AGL) are shown in the bottom-left legend. (b) As in (a), but for sequential hourly radiosonde launches nearest to the CI location (green radiosonde launch site in Figs. 1a and 3a–c) between 1300 and 1700 UTC. Time evolution of the ML CIN and CAPE are shown in the legend, and ML LFC is labeled at each time on the right side of the image.</a:t>
            </a:r>
          </a:p>
          <a:p>
            <a:endParaRPr lang="en-US" altLang="zh-TW" sz="1400" dirty="0"/>
          </a:p>
          <a:p>
            <a:r>
              <a:rPr lang="en-US" altLang="zh-TW" sz="2000" dirty="0" smtClean="0"/>
              <a:t>elevated statically neutral layer (between ~830 and 700 </a:t>
            </a:r>
            <a:r>
              <a:rPr lang="en-US" altLang="zh-TW" sz="2000" dirty="0" err="1" smtClean="0"/>
              <a:t>hPa</a:t>
            </a:r>
            <a:r>
              <a:rPr lang="en-US" altLang="zh-TW" sz="2000" dirty="0" smtClean="0"/>
              <a:t>)</a:t>
            </a:r>
          </a:p>
          <a:p>
            <a:r>
              <a:rPr lang="en-US" altLang="zh-TW" sz="2000" dirty="0" smtClean="0"/>
              <a:t>considerable moisture heterogeneity </a:t>
            </a:r>
            <a:endParaRPr lang="en-US" altLang="zh-TW" sz="2000" dirty="0"/>
          </a:p>
          <a:p>
            <a:r>
              <a:rPr lang="en-US" altLang="zh-TW" sz="2000" dirty="0" smtClean="0"/>
              <a:t>Significant ML CIN </a:t>
            </a:r>
            <a:r>
              <a:rPr lang="en-US" altLang="zh-TW" sz="2000" dirty="0"/>
              <a:t>is present over the lowest </a:t>
            </a:r>
            <a:r>
              <a:rPr lang="en-US" altLang="zh-TW" sz="2000" dirty="0" smtClean="0"/>
              <a:t>terrain. CI occurs near </a:t>
            </a:r>
            <a:r>
              <a:rPr lang="en-US" altLang="zh-TW" sz="2000" dirty="0"/>
              <a:t>where </a:t>
            </a:r>
            <a:r>
              <a:rPr lang="en-US" altLang="zh-TW" sz="2000" dirty="0" smtClean="0"/>
              <a:t>ML </a:t>
            </a:r>
            <a:r>
              <a:rPr lang="en-US" altLang="zh-TW" sz="2000" dirty="0"/>
              <a:t>LFC and CIN are </a:t>
            </a:r>
            <a:r>
              <a:rPr lang="en-US" altLang="zh-TW" sz="2000" dirty="0" smtClean="0"/>
              <a:t>minimized.</a:t>
            </a:r>
          </a:p>
          <a:p>
            <a:endParaRPr lang="zh-TW" altLang="en-US" sz="2000" dirty="0"/>
          </a:p>
        </p:txBody>
      </p:sp>
      <p:pic>
        <p:nvPicPr>
          <p:cNvPr id="6" name="圖片 5"/>
          <p:cNvPicPr>
            <a:picLocks noChangeAspect="1"/>
          </p:cNvPicPr>
          <p:nvPr/>
        </p:nvPicPr>
        <p:blipFill rotWithShape="1">
          <a:blip r:embed="rId4"/>
          <a:srcRect r="47626" b="13698"/>
          <a:stretch/>
        </p:blipFill>
        <p:spPr>
          <a:xfrm>
            <a:off x="8750727" y="4201061"/>
            <a:ext cx="2603073" cy="2656939"/>
          </a:xfrm>
          <a:prstGeom prst="rect">
            <a:avLst/>
          </a:prstGeom>
        </p:spPr>
      </p:pic>
    </p:spTree>
    <p:extLst>
      <p:ext uri="{BB962C8B-B14F-4D97-AF65-F5344CB8AC3E}">
        <p14:creationId xmlns:p14="http://schemas.microsoft.com/office/powerpoint/2010/main" val="203888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2717</Words>
  <Application>Microsoft Office PowerPoint</Application>
  <PresentationFormat>寬螢幕</PresentationFormat>
  <Paragraphs>61</Paragraphs>
  <Slides>19</Slides>
  <Notes>5</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19</vt:i4>
      </vt:variant>
    </vt:vector>
  </HeadingPairs>
  <TitlesOfParts>
    <vt:vector size="25" baseType="lpstr">
      <vt:lpstr>新細明體</vt:lpstr>
      <vt:lpstr>Arial</vt:lpstr>
      <vt:lpstr>Calibri</vt:lpstr>
      <vt:lpstr>Calibri Light</vt:lpstr>
      <vt:lpstr>Times New Roman</vt:lpstr>
      <vt:lpstr>Office 佈景主題</vt:lpstr>
      <vt:lpstr>Marquis, J. N., A. C. Varble, P. Robinson, T. C. Nelson, and K. Friedrich, 2021: Low-level mesoscale and cloud-scale interactions promoting deep convection initiation. Mon. Wea. Rev., 149, 2473-2495.</vt:lpstr>
      <vt:lpstr>Introduction</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Jack Miao</dc:creator>
  <cp:lastModifiedBy>Jack Miao</cp:lastModifiedBy>
  <cp:revision>26</cp:revision>
  <dcterms:created xsi:type="dcterms:W3CDTF">2021-11-08T02:23:46Z</dcterms:created>
  <dcterms:modified xsi:type="dcterms:W3CDTF">2021-11-09T07:27:33Z</dcterms:modified>
</cp:coreProperties>
</file>