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2" r:id="rId2"/>
  </p:sldMasterIdLst>
  <p:notesMasterIdLst>
    <p:notesMasterId r:id="rId25"/>
  </p:notesMasterIdLst>
  <p:sldIdLst>
    <p:sldId id="975" r:id="rId3"/>
    <p:sldId id="976" r:id="rId4"/>
    <p:sldId id="987" r:id="rId5"/>
    <p:sldId id="988" r:id="rId6"/>
    <p:sldId id="989" r:id="rId7"/>
    <p:sldId id="990" r:id="rId8"/>
    <p:sldId id="991" r:id="rId9"/>
    <p:sldId id="977" r:id="rId10"/>
    <p:sldId id="978" r:id="rId11"/>
    <p:sldId id="979" r:id="rId12"/>
    <p:sldId id="980" r:id="rId13"/>
    <p:sldId id="981" r:id="rId14"/>
    <p:sldId id="982" r:id="rId15"/>
    <p:sldId id="983" r:id="rId16"/>
    <p:sldId id="984" r:id="rId17"/>
    <p:sldId id="985" r:id="rId18"/>
    <p:sldId id="993" r:id="rId19"/>
    <p:sldId id="997" r:id="rId20"/>
    <p:sldId id="992" r:id="rId21"/>
    <p:sldId id="994" r:id="rId22"/>
    <p:sldId id="995" r:id="rId23"/>
    <p:sldId id="996"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60074"/>
    <a:srgbClr val="FD06F9"/>
    <a:srgbClr val="FEB6C3"/>
    <a:srgbClr val="D3D325"/>
    <a:srgbClr val="2CD42C"/>
    <a:srgbClr val="0A2E4E"/>
    <a:srgbClr val="88A945"/>
    <a:srgbClr val="FFFFFF"/>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3" autoAdjust="0"/>
    <p:restoredTop sz="90476" autoAdjust="0"/>
  </p:normalViewPr>
  <p:slideViewPr>
    <p:cSldViewPr snapToGrid="0">
      <p:cViewPr varScale="1">
        <p:scale>
          <a:sx n="98" d="100"/>
          <a:sy n="98" d="100"/>
        </p:scale>
        <p:origin x="1008" y="96"/>
      </p:cViewPr>
      <p:guideLst>
        <p:guide orient="horz" pos="2160"/>
        <p:guide pos="3863"/>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89" d="100"/>
          <a:sy n="89" d="100"/>
        </p:scale>
        <p:origin x="251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F3BDA-546C-4D5B-9E40-837D10E1ECEB}" type="datetimeFigureOut">
              <a:rPr lang="zh-TW" altLang="en-US" smtClean="0"/>
              <a:t>2021/11/8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74BF-E5CE-4E27-90D2-09EAB96BF738}" type="slidenum">
              <a:rPr lang="zh-TW" altLang="en-US" smtClean="0"/>
              <a:t>‹#›</a:t>
            </a:fld>
            <a:endParaRPr lang="zh-TW" altLang="en-US"/>
          </a:p>
        </p:txBody>
      </p:sp>
    </p:spTree>
    <p:extLst>
      <p:ext uri="{BB962C8B-B14F-4D97-AF65-F5344CB8AC3E}">
        <p14:creationId xmlns:p14="http://schemas.microsoft.com/office/powerpoint/2010/main" val="220039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ournals.ametsoc.org/configurable/content/journals$002fmwre$002faop$002fMWR-D-19-0298.1$002fMWR-D-19-0298.1.xml?t:ac=journals$002fmwre$002faop$002fMWR-D-19-0298.1$002fMWR-D-19-0298.1.xml#fig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journals.ametsoc.org/configurable/content/journals$002fmwre$002faop$002fMWR-D-19-0298.1$002fMWR-D-19-0298.1.xml?t:ac=journals%24002fmwre%24002faop%24002fMWR-D-19-0298.1%24002fMWR-D-19-0298.1.xml&amp;t:ac=journals%24002fmwre%24002faop%24002fMWR-D-19-0298.1%24002fMWR-D-19-0298.1.xml#fig2" TargetMode="External"/><Relationship Id="rId4" Type="http://schemas.openxmlformats.org/officeDocument/2006/relationships/hyperlink" Target="https://journals.ametsoc.org/configurable/content/journals$002fmwre$002faop$002fMWR-D-19-0298.1$002fMWR-D-19-0298.1.xml?t:ac=journals$002fmwre$002faop$002fMWR-D-19-0298.1$002fMWR-D-19-0298.1.xml#bib2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Despite the asymmetric convective structure at this time, SHIPS analyses indicated that the environmental conditions were favorable for intensification; vertical wind shear was weak (5–10 </a:t>
            </a:r>
            <a:r>
              <a:rPr lang="en-US" altLang="zh-TW" dirty="0" err="1"/>
              <a:t>kt</a:t>
            </a:r>
            <a:r>
              <a:rPr lang="en-US" altLang="zh-TW" dirty="0"/>
              <a:t>; </a:t>
            </a:r>
            <a:r>
              <a:rPr lang="en-US" altLang="zh-TW" dirty="0">
                <a:hlinkClick r:id="rId3"/>
              </a:rPr>
              <a:t>Fig. 2a</a:t>
            </a:r>
            <a:r>
              <a:rPr lang="en-US" altLang="zh-TW" dirty="0"/>
              <a:t>), sea surface temperatures (SSTs) approached 30°C (</a:t>
            </a:r>
            <a:r>
              <a:rPr lang="en-US" altLang="zh-TW" dirty="0">
                <a:hlinkClick r:id="rId3"/>
              </a:rPr>
              <a:t>Fig. 2b</a:t>
            </a:r>
            <a:r>
              <a:rPr lang="en-US" altLang="zh-TW" dirty="0"/>
              <a:t>), and the relative humidity values in the Gulf of Mexico were reasonably favorable at all vertical levels (~65%–70%; </a:t>
            </a:r>
            <a:r>
              <a:rPr lang="en-US" altLang="zh-TW" dirty="0">
                <a:hlinkClick r:id="rId3"/>
              </a:rPr>
              <a:t>Fig. 2b</a:t>
            </a:r>
            <a:r>
              <a:rPr lang="en-US" altLang="zh-TW" dirty="0"/>
              <a:t>). For reference, in their climatology of North Atlantic RI TC cases, </a:t>
            </a:r>
            <a:r>
              <a:rPr lang="en-US" altLang="zh-TW" dirty="0">
                <a:hlinkClick r:id="rId4"/>
              </a:rPr>
              <a:t>Kaplan and </a:t>
            </a:r>
            <a:r>
              <a:rPr lang="en-US" altLang="zh-TW" dirty="0" err="1">
                <a:hlinkClick r:id="rId4"/>
              </a:rPr>
              <a:t>DeMaria</a:t>
            </a:r>
            <a:r>
              <a:rPr lang="en-US" altLang="zh-TW" dirty="0">
                <a:hlinkClick r:id="rId4"/>
              </a:rPr>
              <a:t> (2003)</a:t>
            </a:r>
            <a:r>
              <a:rPr lang="en-US" altLang="zh-TW" dirty="0"/>
              <a:t> found a mean vertical wind shear of 4.9 m s</a:t>
            </a:r>
            <a:r>
              <a:rPr lang="en-US" altLang="zh-TW" baseline="30000" dirty="0"/>
              <a:t>−1</a:t>
            </a:r>
            <a:r>
              <a:rPr lang="en-US" altLang="zh-TW" dirty="0"/>
              <a:t>, mean SSTs of 28.4°C, and averaged low-level relative humidity of 69.7%.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Although the SHIPS analyses indicate that the vertical wind shear increased throughout Harvey’s RI (</a:t>
            </a:r>
            <a:r>
              <a:rPr lang="en-US" altLang="zh-TW" dirty="0">
                <a:hlinkClick r:id="rId5"/>
              </a:rPr>
              <a:t>Fig. 2a</a:t>
            </a:r>
            <a:r>
              <a:rPr lang="en-US" altLang="zh-TW" dirty="0"/>
              <a:t>), shear remained at most moderate (~15 </a:t>
            </a:r>
            <a:r>
              <a:rPr lang="en-US" altLang="zh-TW" dirty="0" err="1"/>
              <a:t>kt</a:t>
            </a:r>
            <a:r>
              <a:rPr lang="en-US" altLang="zh-TW" dirty="0"/>
              <a:t>) allowing for uninterrupted intensification until landfall at 0300 UTC 26 August.</a:t>
            </a:r>
            <a:endParaRPr lang="zh-TW" altLang="en-US" dirty="0"/>
          </a:p>
        </p:txBody>
      </p:sp>
      <p:sp>
        <p:nvSpPr>
          <p:cNvPr id="4" name="投影片編號版面配置區 3"/>
          <p:cNvSpPr>
            <a:spLocks noGrp="1"/>
          </p:cNvSpPr>
          <p:nvPr>
            <p:ph type="sldNum" sz="quarter" idx="5"/>
          </p:nvPr>
        </p:nvSpPr>
        <p:spPr/>
        <p:txBody>
          <a:bodyPr/>
          <a:lstStyle/>
          <a:p>
            <a:fld id="{923974BF-E5CE-4E27-90D2-09EAB96BF738}" type="slidenum">
              <a:rPr lang="zh-TW" altLang="en-US" smtClean="0"/>
              <a:t>9</a:t>
            </a:fld>
            <a:endParaRPr lang="zh-TW" altLang="en-US"/>
          </a:p>
        </p:txBody>
      </p:sp>
    </p:spTree>
    <p:extLst>
      <p:ext uri="{BB962C8B-B14F-4D97-AF65-F5344CB8AC3E}">
        <p14:creationId xmlns:p14="http://schemas.microsoft.com/office/powerpoint/2010/main" val="41842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8" name="日期版面配置區 3"/>
          <p:cNvSpPr>
            <a:spLocks noGrp="1"/>
          </p:cNvSpPr>
          <p:nvPr>
            <p:ph type="dt" sz="half" idx="10"/>
          </p:nvPr>
        </p:nvSpPr>
        <p:spPr>
          <a:xfrm>
            <a:off x="457200" y="6356350"/>
            <a:ext cx="2133600" cy="365125"/>
          </a:xfrm>
        </p:spPr>
        <p:txBody>
          <a:bodyPr/>
          <a:lstStyle>
            <a:lvl1pPr>
              <a:defRPr>
                <a:solidFill>
                  <a:schemeClr val="tx1"/>
                </a:solidFill>
                <a:latin typeface="+mn-lt"/>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16410-A519-46CC-922C-DE3CE62A7051}" type="datetime1">
              <a:rPr kumimoji="0" lang="en-US" altLang="zh-TW"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Times New Roman" pitchFamily="18" charset="0"/>
              </a:rPr>
              <a:t>11/8/2021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Times New Roman" pitchFamily="18" charset="0"/>
            </a:endParaRPr>
          </a:p>
        </p:txBody>
      </p:sp>
      <p:sp>
        <p:nvSpPr>
          <p:cNvPr id="9" name="頁尾版面配置區 4"/>
          <p:cNvSpPr>
            <a:spLocks noGrp="1"/>
          </p:cNvSpPr>
          <p:nvPr>
            <p:ph type="ftr" sz="quarter" idx="11"/>
          </p:nvPr>
        </p:nvSpPr>
        <p:spPr>
          <a:xfrm>
            <a:off x="4867543" y="6356350"/>
            <a:ext cx="2895600" cy="365125"/>
          </a:xfrm>
        </p:spPr>
        <p:txBody>
          <a:bodyPr/>
          <a:lstStyle>
            <a:lvl1pPr>
              <a:defRPr>
                <a:solidFill>
                  <a:schemeClr val="tx1"/>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 name="投影片編號版面配置區 5"/>
          <p:cNvSpPr>
            <a:spLocks noGrp="1"/>
          </p:cNvSpPr>
          <p:nvPr>
            <p:ph type="sldNum" sz="quarter" idx="12"/>
          </p:nvPr>
        </p:nvSpPr>
        <p:spPr>
          <a:xfrm>
            <a:off x="10005706" y="6356350"/>
            <a:ext cx="2133600" cy="365125"/>
          </a:xfrm>
        </p:spPr>
        <p:txBody>
          <a:bodyPr/>
          <a:lstStyle>
            <a:lvl1pPr>
              <a:defRPr sz="1400">
                <a:solidFill>
                  <a:schemeClr val="tx1">
                    <a:lumMod val="75000"/>
                    <a:lumOff val="25000"/>
                  </a:schemeClr>
                </a:solidFill>
                <a:latin typeface="+mn-lt"/>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996E8-7BC1-44D1-9407-422DEE20CBA7}" type="slidenum">
              <a:rPr kumimoji="0" lang="zh-TW" altLang="en-US" sz="14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endParaRPr>
          </a:p>
        </p:txBody>
      </p:sp>
      <p:sp>
        <p:nvSpPr>
          <p:cNvPr id="15" name="手繪多邊形 14"/>
          <p:cNvSpPr/>
          <p:nvPr userDrawn="1"/>
        </p:nvSpPr>
        <p:spPr>
          <a:xfrm>
            <a:off x="2794475" y="2014718"/>
            <a:ext cx="9417467" cy="2278378"/>
          </a:xfrm>
          <a:custGeom>
            <a:avLst/>
            <a:gdLst>
              <a:gd name="connsiteX0" fmla="*/ 0 w 8316416"/>
              <a:gd name="connsiteY0" fmla="*/ 0 h 1512168"/>
              <a:gd name="connsiteX1" fmla="*/ 8316416 w 8316416"/>
              <a:gd name="connsiteY1" fmla="*/ 0 h 1512168"/>
              <a:gd name="connsiteX2" fmla="*/ 8316416 w 8316416"/>
              <a:gd name="connsiteY2" fmla="*/ 1512168 h 1512168"/>
              <a:gd name="connsiteX3" fmla="*/ 0 w 8316416"/>
              <a:gd name="connsiteY3" fmla="*/ 1512168 h 1512168"/>
              <a:gd name="connsiteX4" fmla="*/ 0 w 8316416"/>
              <a:gd name="connsiteY4" fmla="*/ 0 h 1512168"/>
              <a:gd name="connsiteX0" fmla="*/ 0 w 8316416"/>
              <a:gd name="connsiteY0" fmla="*/ 0 h 1512168"/>
              <a:gd name="connsiteX1" fmla="*/ 8316416 w 8316416"/>
              <a:gd name="connsiteY1" fmla="*/ 0 h 1512168"/>
              <a:gd name="connsiteX2" fmla="*/ 8316416 w 8316416"/>
              <a:gd name="connsiteY2" fmla="*/ 1512168 h 1512168"/>
              <a:gd name="connsiteX3" fmla="*/ 1440160 w 8316416"/>
              <a:gd name="connsiteY3" fmla="*/ 1512168 h 1512168"/>
              <a:gd name="connsiteX4" fmla="*/ 0 w 8316416"/>
              <a:gd name="connsiteY4" fmla="*/ 0 h 1512168"/>
              <a:gd name="connsiteX0" fmla="*/ 0 w 7740352"/>
              <a:gd name="connsiteY0" fmla="*/ 0 h 1512168"/>
              <a:gd name="connsiteX1" fmla="*/ 7740352 w 7740352"/>
              <a:gd name="connsiteY1" fmla="*/ 0 h 1512168"/>
              <a:gd name="connsiteX2" fmla="*/ 7740352 w 7740352"/>
              <a:gd name="connsiteY2" fmla="*/ 1512168 h 1512168"/>
              <a:gd name="connsiteX3" fmla="*/ 864096 w 7740352"/>
              <a:gd name="connsiteY3" fmla="*/ 1512168 h 1512168"/>
              <a:gd name="connsiteX4" fmla="*/ 0 w 7740352"/>
              <a:gd name="connsiteY4" fmla="*/ 0 h 1512168"/>
              <a:gd name="connsiteX0" fmla="*/ 0 w 8172400"/>
              <a:gd name="connsiteY0" fmla="*/ 0 h 1512168"/>
              <a:gd name="connsiteX1" fmla="*/ 8172400 w 8172400"/>
              <a:gd name="connsiteY1" fmla="*/ 0 h 1512168"/>
              <a:gd name="connsiteX2" fmla="*/ 8172400 w 8172400"/>
              <a:gd name="connsiteY2" fmla="*/ 1512168 h 1512168"/>
              <a:gd name="connsiteX3" fmla="*/ 1296144 w 8172400"/>
              <a:gd name="connsiteY3" fmla="*/ 1512168 h 1512168"/>
              <a:gd name="connsiteX4" fmla="*/ 0 w 8172400"/>
              <a:gd name="connsiteY4" fmla="*/ 0 h 15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400" h="1512168">
                <a:moveTo>
                  <a:pt x="0" y="0"/>
                </a:moveTo>
                <a:lnTo>
                  <a:pt x="8172400" y="0"/>
                </a:lnTo>
                <a:lnTo>
                  <a:pt x="8172400" y="1512168"/>
                </a:lnTo>
                <a:lnTo>
                  <a:pt x="1296144" y="1512168"/>
                </a:lnTo>
                <a:lnTo>
                  <a:pt x="0" y="0"/>
                </a:lnTo>
                <a:close/>
              </a:path>
            </a:pathLst>
          </a:custGeom>
          <a:gradFill>
            <a:gsLst>
              <a:gs pos="10000">
                <a:schemeClr val="bg1">
                  <a:alpha val="0"/>
                </a:schemeClr>
              </a:gs>
              <a:gs pos="45000">
                <a:schemeClr val="bg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6" name="直線接點 15"/>
          <p:cNvCxnSpPr/>
          <p:nvPr userDrawn="1"/>
        </p:nvCxnSpPr>
        <p:spPr>
          <a:xfrm>
            <a:off x="683568" y="1988840"/>
            <a:ext cx="11508432" cy="0"/>
          </a:xfrm>
          <a:prstGeom prst="line">
            <a:avLst/>
          </a:prstGeom>
          <a:ln w="25400">
            <a:solidFill>
              <a:schemeClr val="bg1"/>
            </a:solidFill>
          </a:ln>
          <a:effectLst>
            <a:outerShdw blurRad="12700" dist="12700" dir="5400000" algn="t"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userDrawn="1"/>
        </p:nvCxnSpPr>
        <p:spPr>
          <a:xfrm>
            <a:off x="2051720" y="4293096"/>
            <a:ext cx="10140280" cy="0"/>
          </a:xfrm>
          <a:prstGeom prst="line">
            <a:avLst/>
          </a:prstGeom>
          <a:ln w="25400">
            <a:solidFill>
              <a:schemeClr val="bg1"/>
            </a:solidFill>
          </a:ln>
          <a:effectLst>
            <a:outerShdw blurRad="12700" dist="12700" dir="5400000" algn="t"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18" name="標題 1"/>
          <p:cNvSpPr>
            <a:spLocks noGrp="1"/>
          </p:cNvSpPr>
          <p:nvPr>
            <p:ph type="ctrTitle"/>
          </p:nvPr>
        </p:nvSpPr>
        <p:spPr>
          <a:xfrm>
            <a:off x="3033757" y="2309188"/>
            <a:ext cx="8900205" cy="674031"/>
          </a:xfrm>
          <a:noFill/>
        </p:spPr>
        <p:txBody>
          <a:bodyPr wrap="square" rtlCol="0">
            <a:spAutoFit/>
            <a:scene3d>
              <a:camera prst="orthographicFront"/>
              <a:lightRig rig="morning" dir="t"/>
            </a:scene3d>
            <a:sp3d contourW="12700" prstMaterial="plastic">
              <a:bevelT w="88900"/>
              <a:extrusionClr>
                <a:schemeClr val="tx1"/>
              </a:extrusionClr>
              <a:contourClr>
                <a:schemeClr val="bg1"/>
              </a:contourClr>
            </a:sp3d>
          </a:bodyPr>
          <a:lstStyle>
            <a:lvl1pPr marL="0" algn="r" defTabSz="914400" rtl="0" eaLnBrk="1" latinLnBrk="0" hangingPunct="1">
              <a:defRPr lang="zh-TW" altLang="en-US" sz="4200" b="1" kern="1200" spc="50" dirty="0">
                <a:ln w="11430"/>
                <a:gradFill>
                  <a:gsLst>
                    <a:gs pos="0">
                      <a:srgbClr val="B00000"/>
                    </a:gs>
                    <a:gs pos="56000">
                      <a:srgbClr val="990000"/>
                    </a:gs>
                    <a:gs pos="100000">
                      <a:srgbClr val="6C0000"/>
                    </a:gs>
                  </a:gsLst>
                  <a:lin ang="1800000" scaled="0"/>
                </a:gradFill>
                <a:effectLst>
                  <a:outerShdw blurRad="50800" dist="38100" dir="2700000" algn="tl" rotWithShape="0">
                    <a:prstClr val="black">
                      <a:alpha val="40000"/>
                    </a:prstClr>
                  </a:outerShdw>
                </a:effectLst>
                <a:latin typeface="微軟正黑體" pitchFamily="34" charset="-120"/>
                <a:ea typeface="微軟正黑體" pitchFamily="34" charset="-120"/>
                <a:cs typeface="+mn-cs"/>
              </a:defRPr>
            </a:lvl1pPr>
          </a:lstStyle>
          <a:p>
            <a:r>
              <a:rPr lang="zh-TW" altLang="en-US" dirty="0"/>
              <a:t>按一下以編輯母片標題樣式</a:t>
            </a:r>
          </a:p>
        </p:txBody>
      </p:sp>
      <p:sp>
        <p:nvSpPr>
          <p:cNvPr id="19" name="副標題 2"/>
          <p:cNvSpPr>
            <a:spLocks noGrp="1"/>
          </p:cNvSpPr>
          <p:nvPr>
            <p:ph type="subTitle" idx="1"/>
          </p:nvPr>
        </p:nvSpPr>
        <p:spPr>
          <a:xfrm>
            <a:off x="4680853" y="3501008"/>
            <a:ext cx="7329581" cy="438582"/>
          </a:xfrm>
          <a:noFill/>
        </p:spPr>
        <p:txBody>
          <a:bodyPr wrap="square" rtlCol="0">
            <a:spAutoFit/>
            <a:scene3d>
              <a:camera prst="orthographicFront"/>
              <a:lightRig rig="morning" dir="t"/>
            </a:scene3d>
            <a:sp3d contourW="6350" prstMaterial="plastic">
              <a:bevelT w="63500" h="38100"/>
              <a:contourClr>
                <a:schemeClr val="tx1"/>
              </a:contourClr>
            </a:sp3d>
          </a:bodyPr>
          <a:lstStyle>
            <a:lvl1pPr marL="0" indent="0" algn="r" defTabSz="914400" rtl="0" eaLnBrk="1" latinLnBrk="0" hangingPunct="1">
              <a:buNone/>
              <a:defRPr lang="zh-TW" altLang="en-US" sz="2500" b="1" kern="1200" dirty="0">
                <a:gradFill>
                  <a:gsLst>
                    <a:gs pos="0">
                      <a:schemeClr val="tx1"/>
                    </a:gs>
                    <a:gs pos="56000">
                      <a:schemeClr val="tx1">
                        <a:lumMod val="75000"/>
                        <a:lumOff val="25000"/>
                      </a:schemeClr>
                    </a:gs>
                    <a:gs pos="100000">
                      <a:schemeClr val="tx1">
                        <a:lumMod val="85000"/>
                        <a:lumOff val="15000"/>
                      </a:schemeClr>
                    </a:gs>
                  </a:gsLst>
                  <a:lin ang="1800000" scaled="0"/>
                </a:gradFill>
                <a:latin typeface="微軟正黑體" pitchFamily="34" charset="-120"/>
                <a:ea typeface="微軟正黑體" pitchFamily="34" charset="-12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11" name="文字版面配置區 10">
            <a:extLst>
              <a:ext uri="{FF2B5EF4-FFF2-40B4-BE49-F238E27FC236}">
                <a16:creationId xmlns:a16="http://schemas.microsoft.com/office/drawing/2014/main" id="{1CEF23FF-8038-40CF-A509-7E6A82215AF5}"/>
              </a:ext>
            </a:extLst>
          </p:cNvPr>
          <p:cNvSpPr>
            <a:spLocks noGrp="1"/>
          </p:cNvSpPr>
          <p:nvPr>
            <p:ph type="body" sz="quarter" idx="16" hasCustomPrompt="1"/>
          </p:nvPr>
        </p:nvSpPr>
        <p:spPr>
          <a:xfrm>
            <a:off x="5937476" y="4731652"/>
            <a:ext cx="3651334" cy="914400"/>
          </a:xfrm>
        </p:spPr>
        <p:txBody>
          <a:bodyPr/>
          <a:lstStyle>
            <a:lvl1pPr marL="265113" indent="-265113">
              <a:buFontTx/>
              <a:buChar char="-"/>
              <a:defRPr lang="en-US" altLang="zh-TW" sz="2800" b="1" kern="1200" spc="50" dirty="0" smtClean="0">
                <a:ln w="11430"/>
                <a:solidFill>
                  <a:srgbClr val="0A2E4E"/>
                </a:solidFill>
                <a:effectLst>
                  <a:outerShdw blurRad="50800" dist="381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編輯母片文字樣式</a:t>
            </a:r>
            <a:endParaRPr lang="en-US" altLang="zh-TW" dirty="0"/>
          </a:p>
          <a:p>
            <a:pPr lvl="0"/>
            <a:endParaRPr lang="zh-TW" altLang="en-US" dirty="0"/>
          </a:p>
        </p:txBody>
      </p:sp>
      <p:sp>
        <p:nvSpPr>
          <p:cNvPr id="22" name="文字版面配置區 21">
            <a:extLst>
              <a:ext uri="{FF2B5EF4-FFF2-40B4-BE49-F238E27FC236}">
                <a16:creationId xmlns:a16="http://schemas.microsoft.com/office/drawing/2014/main" id="{362CBEDC-84BC-4EA3-AFCA-340D26E2F6F9}"/>
              </a:ext>
            </a:extLst>
          </p:cNvPr>
          <p:cNvSpPr>
            <a:spLocks noGrp="1"/>
          </p:cNvSpPr>
          <p:nvPr>
            <p:ph type="body" sz="quarter" idx="18"/>
          </p:nvPr>
        </p:nvSpPr>
        <p:spPr>
          <a:xfrm>
            <a:off x="8359101" y="4390022"/>
            <a:ext cx="3651333" cy="341629"/>
          </a:xfrm>
        </p:spPr>
        <p:txBody>
          <a:bodyPr anchor="ctr">
            <a:normAutofit/>
            <a:scene3d>
              <a:camera prst="orthographicFront"/>
              <a:lightRig rig="morning" dir="t"/>
            </a:scene3d>
            <a:sp3d contourW="6350" prstMaterial="plastic">
              <a:bevelT w="63500" h="38100"/>
            </a:sp3d>
          </a:bodyPr>
          <a:lstStyle>
            <a:lvl1pPr marL="0" indent="0" algn="r">
              <a:buNone/>
              <a:defRPr lang="zh-TW" altLang="en-US" sz="1800" b="1" kern="1200" dirty="0" smtClean="0">
                <a:solidFill>
                  <a:schemeClr val="tx1">
                    <a:lumMod val="50000"/>
                    <a:lumOff val="50000"/>
                  </a:schemeClr>
                </a:solidFill>
                <a:latin typeface="微軟正黑體" pitchFamily="34" charset="-120"/>
                <a:ea typeface="微軟正黑體" pitchFamily="34" charset="-120"/>
                <a:cs typeface="+mn-cs"/>
              </a:defRPr>
            </a:lvl1pPr>
          </a:lstStyle>
          <a:p>
            <a:pPr lvl="0"/>
            <a:r>
              <a:rPr lang="zh-TW" altLang="en-US" dirty="0"/>
              <a:t>編輯母片文字樣式</a:t>
            </a:r>
          </a:p>
        </p:txBody>
      </p:sp>
    </p:spTree>
    <p:extLst>
      <p:ext uri="{BB962C8B-B14F-4D97-AF65-F5344CB8AC3E}">
        <p14:creationId xmlns:p14="http://schemas.microsoft.com/office/powerpoint/2010/main" val="239122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0C9195-18B2-4070-A21B-CF8C72741E8F}" type="datetime1">
              <a:rPr lang="en-US" altLang="zh-TW" smtClean="0"/>
              <a:t>11/8/2021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80632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A0FB413C-B47F-46C2-9C0B-B4760068FC02}" type="datetime1">
              <a:rPr lang="en-US" altLang="zh-TW" smtClean="0"/>
              <a:t>11/8/2021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61464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978BE30-F87D-4FD6-8998-56DCCF76DF13}" type="datetime1">
              <a:rPr lang="en-US" altLang="zh-TW" smtClean="0"/>
              <a:t>11/8/2021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87932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10F7D8F-D02D-4C59-8119-BC2A43625B50}" type="datetime1">
              <a:rPr lang="en-US" altLang="zh-TW" smtClean="0"/>
              <a:t>11/8/2021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878912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F0E206A-71D5-4B54-B2F9-1ED4EDF2F280}" type="datetime1">
              <a:rPr lang="en-US" altLang="zh-TW" smtClean="0"/>
              <a:t>11/8/2021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970696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AB5819C-FC29-4890-93EF-E8827DEC5FBF}" type="datetime1">
              <a:rPr lang="en-US" altLang="zh-TW" smtClean="0"/>
              <a:t>11/8/2021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91726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DAF41785-411B-4325-A153-8B7049E1618C}" type="datetime1">
              <a:rPr lang="en-US" altLang="zh-TW" smtClean="0"/>
              <a:t>11/8/2021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00389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0ED3BC-8F08-4F30-A6FB-BF591E18CBC8}" type="datetime1">
              <a:rPr lang="en-US" altLang="zh-TW" smtClean="0"/>
              <a:t>11/8/2021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781350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95D1A5D-6BBD-4BD3-8BBF-FD3CEFCE64A1}" type="datetime1">
              <a:rPr lang="en-US" altLang="zh-TW" smtClean="0"/>
              <a:t>11/8/2021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65098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4A7240B-D0D5-4AFB-B1DC-B6F3266E3171}" type="datetime1">
              <a:rPr lang="en-US" altLang="zh-TW" smtClean="0"/>
              <a:t>11/8/2021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52410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空白">
    <p:bg>
      <p:bgRef idx="1001">
        <a:schemeClr val="bg1"/>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vert="horz" lIns="91440" tIns="45720" rIns="91440" bIns="45720" rtlCol="0" anchor="ctr"/>
          <a:lstStyle>
            <a:lvl1pPr>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F55D9B-D6F5-49BD-B9D3-E7B07C1E5A72}"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11/8/2021</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3" name="頁尾版面配置區 2"/>
          <p:cNvSpPr>
            <a:spLocks noGrp="1"/>
          </p:cNvSpPr>
          <p:nvPr>
            <p:ph type="ftr" sz="quarter" idx="11"/>
          </p:nvPr>
        </p:nvSpPr>
        <p:spPr/>
        <p:txBody>
          <a:bodyPr vert="horz" lIns="91440" tIns="45720" rIns="91440" bIns="45720" rtlCol="0" anchor="ctr"/>
          <a:lstStyle>
            <a:lvl1pPr>
              <a:defRPr lang="zh-TW" altLang="en-US">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2"/>
          </p:nvPr>
        </p:nvSpPr>
        <p:spPr>
          <a:xfrm>
            <a:off x="9334500" y="6356350"/>
            <a:ext cx="2743200" cy="365125"/>
          </a:xfrm>
        </p:spPr>
        <p:txBody>
          <a:bodyPr vert="horz" lIns="91440" tIns="45720" rIns="91440" bIns="45720" rtlCol="0" anchor="ctr"/>
          <a:lstStyle>
            <a:lvl1pPr>
              <a:defRPr lang="zh-TW" altLang="en-US"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940515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lgn="l">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894532-622D-4667-B1D9-60B0F5BBD6FA}"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11/8/2021</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lvl1pPr>
              <a:defRPr>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文字版面配置區 4"/>
          <p:cNvSpPr>
            <a:spLocks noGrp="1"/>
          </p:cNvSpPr>
          <p:nvPr>
            <p:ph type="body" sz="quarter" idx="12"/>
          </p:nvPr>
        </p:nvSpPr>
        <p:spPr>
          <a:xfrm>
            <a:off x="3581400" y="2941590"/>
            <a:ext cx="8458298" cy="576667"/>
          </a:xfrm>
        </p:spPr>
        <p:txBody>
          <a:bodyPr anchor="ctr" anchorCtr="0">
            <a:noAutofit/>
          </a:bodyPr>
          <a:lstStyle>
            <a:lvl1pPr marL="0" indent="0">
              <a:buNone/>
              <a:defRPr sz="3600">
                <a:solidFill>
                  <a:schemeClr val="bg1"/>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8" name="文字版面配置區 7"/>
          <p:cNvSpPr>
            <a:spLocks noGrp="1"/>
          </p:cNvSpPr>
          <p:nvPr>
            <p:ph type="body" sz="quarter" idx="13"/>
          </p:nvPr>
        </p:nvSpPr>
        <p:spPr>
          <a:xfrm>
            <a:off x="3581400" y="3505200"/>
            <a:ext cx="8458298" cy="427839"/>
          </a:xfrm>
        </p:spPr>
        <p:txBody>
          <a:bodyPr>
            <a:noAutofit/>
          </a:bodyPr>
          <a:lstStyle>
            <a:lvl1pPr marL="0" indent="0">
              <a:buNone/>
              <a:defRPr sz="2800">
                <a:solidFill>
                  <a:schemeClr val="accent1">
                    <a:lumMod val="20000"/>
                    <a:lumOff val="80000"/>
                  </a:schemeClr>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9" name="橢圓 8"/>
          <p:cNvSpPr/>
          <p:nvPr userDrawn="1"/>
        </p:nvSpPr>
        <p:spPr>
          <a:xfrm>
            <a:off x="11528688" y="6450620"/>
            <a:ext cx="576999" cy="327417"/>
          </a:xfrm>
          <a:prstGeom prst="ellipse">
            <a:avLst/>
          </a:prstGeom>
          <a:solidFill>
            <a:schemeClr val="bg1"/>
          </a:solidFill>
          <a:ln>
            <a:noFill/>
          </a:ln>
          <a:effectLst>
            <a:innerShdw blurRad="63500" dist="50800" dir="12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投影片編號版面配置區 3"/>
          <p:cNvSpPr txBox="1">
            <a:spLocks/>
          </p:cNvSpPr>
          <p:nvPr userDrawn="1"/>
        </p:nvSpPr>
        <p:spPr>
          <a:xfrm>
            <a:off x="11632382" y="6431766"/>
            <a:ext cx="407316"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dirty="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25389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lgn="l">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A10821-C006-4C68-96FE-CEB8A70753A0}"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11/8/2021</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lvl1pPr>
              <a:defRPr>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文字版面配置區 4"/>
          <p:cNvSpPr>
            <a:spLocks noGrp="1"/>
          </p:cNvSpPr>
          <p:nvPr>
            <p:ph type="body" sz="quarter" idx="12"/>
          </p:nvPr>
        </p:nvSpPr>
        <p:spPr>
          <a:xfrm>
            <a:off x="1583326" y="28932"/>
            <a:ext cx="9342340" cy="546100"/>
          </a:xfrm>
        </p:spPr>
        <p:txBody>
          <a:bodyPr anchor="ctr" anchorCtr="0"/>
          <a:lstStyle>
            <a:lvl1pPr marL="0" indent="0">
              <a:buNone/>
              <a:defRPr>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8" name="文字版面配置區 7"/>
          <p:cNvSpPr>
            <a:spLocks noGrp="1"/>
          </p:cNvSpPr>
          <p:nvPr>
            <p:ph type="body" sz="quarter" idx="13"/>
          </p:nvPr>
        </p:nvSpPr>
        <p:spPr>
          <a:xfrm>
            <a:off x="1583326" y="584653"/>
            <a:ext cx="9342340" cy="405161"/>
          </a:xfrm>
        </p:spPr>
        <p:txBody>
          <a:bodyPr>
            <a:normAutofit/>
          </a:bodyPr>
          <a:lstStyle>
            <a:lvl1pPr marL="0" indent="0">
              <a:buNone/>
              <a:defRPr sz="2400">
                <a:solidFill>
                  <a:schemeClr val="accent5">
                    <a:lumMod val="75000"/>
                  </a:schemeClr>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9" name="橢圓 8"/>
          <p:cNvSpPr/>
          <p:nvPr userDrawn="1"/>
        </p:nvSpPr>
        <p:spPr>
          <a:xfrm>
            <a:off x="11528688" y="6450620"/>
            <a:ext cx="576999" cy="327417"/>
          </a:xfrm>
          <a:prstGeom prst="ellipse">
            <a:avLst/>
          </a:prstGeom>
          <a:solidFill>
            <a:schemeClr val="bg1"/>
          </a:solidFill>
          <a:ln>
            <a:noFill/>
          </a:ln>
          <a:effectLst>
            <a:innerShdw blurRad="63500" dist="50800" dir="12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投影片編號版面配置區 3"/>
          <p:cNvSpPr txBox="1">
            <a:spLocks/>
          </p:cNvSpPr>
          <p:nvPr userDrawn="1"/>
        </p:nvSpPr>
        <p:spPr>
          <a:xfrm>
            <a:off x="11632382" y="6431766"/>
            <a:ext cx="407316"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dirty="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503609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lgn="l">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0EECFA-6E93-4377-A682-605C1603D4EE}"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11/8/2021</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lvl1pPr>
              <a:defRPr>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文字版面配置區 4"/>
          <p:cNvSpPr>
            <a:spLocks noGrp="1"/>
          </p:cNvSpPr>
          <p:nvPr>
            <p:ph type="body" sz="quarter" idx="12"/>
          </p:nvPr>
        </p:nvSpPr>
        <p:spPr>
          <a:xfrm>
            <a:off x="1583326" y="28932"/>
            <a:ext cx="9342340" cy="546100"/>
          </a:xfrm>
        </p:spPr>
        <p:txBody>
          <a:bodyPr anchor="ctr" anchorCtr="0"/>
          <a:lstStyle>
            <a:lvl1pPr marL="0" indent="0">
              <a:buNone/>
              <a:defRPr>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8" name="文字版面配置區 7"/>
          <p:cNvSpPr>
            <a:spLocks noGrp="1"/>
          </p:cNvSpPr>
          <p:nvPr>
            <p:ph type="body" sz="quarter" idx="13"/>
          </p:nvPr>
        </p:nvSpPr>
        <p:spPr>
          <a:xfrm>
            <a:off x="1583326" y="584653"/>
            <a:ext cx="9342340" cy="405161"/>
          </a:xfrm>
        </p:spPr>
        <p:txBody>
          <a:bodyPr>
            <a:normAutofit/>
          </a:bodyPr>
          <a:lstStyle>
            <a:lvl1pPr marL="0" indent="0">
              <a:buNone/>
              <a:defRPr sz="2400">
                <a:solidFill>
                  <a:schemeClr val="accent5">
                    <a:lumMod val="75000"/>
                  </a:schemeClr>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9" name="橢圓 8"/>
          <p:cNvSpPr/>
          <p:nvPr userDrawn="1"/>
        </p:nvSpPr>
        <p:spPr>
          <a:xfrm>
            <a:off x="11557263" y="6450620"/>
            <a:ext cx="576999" cy="327417"/>
          </a:xfrm>
          <a:prstGeom prst="ellipse">
            <a:avLst/>
          </a:prstGeom>
          <a:solidFill>
            <a:schemeClr val="bg1"/>
          </a:solidFill>
          <a:ln>
            <a:noFill/>
          </a:ln>
          <a:effectLst>
            <a:innerShdw blurRad="63500" dist="50800" dir="12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投影片編號版面配置區 3"/>
          <p:cNvSpPr txBox="1">
            <a:spLocks/>
          </p:cNvSpPr>
          <p:nvPr userDrawn="1"/>
        </p:nvSpPr>
        <p:spPr>
          <a:xfrm>
            <a:off x="11660957" y="6431766"/>
            <a:ext cx="407316"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dirty="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7" name="文字版面配置區 6"/>
          <p:cNvSpPr>
            <a:spLocks noGrp="1"/>
          </p:cNvSpPr>
          <p:nvPr>
            <p:ph type="body" sz="quarter" idx="14"/>
          </p:nvPr>
        </p:nvSpPr>
        <p:spPr>
          <a:xfrm>
            <a:off x="517508" y="1084083"/>
            <a:ext cx="11369691" cy="5272268"/>
          </a:xfrm>
        </p:spPr>
        <p:txBody>
          <a:bodyPr/>
          <a:lstStyle>
            <a:lvl1pPr marL="228600" indent="-228600">
              <a:buSzPct val="70000"/>
              <a:buFontTx/>
              <a:buBlip>
                <a:blip r:embed="rId2"/>
              </a:buBlip>
              <a:defRPr sz="2400">
                <a:latin typeface="+mn-lt"/>
                <a:ea typeface="微軟正黑體" panose="020B0604030504040204" pitchFamily="34" charset="-120"/>
              </a:defRPr>
            </a:lvl1pPr>
            <a:lvl2pPr marL="447675" indent="-266700">
              <a:buSzPct val="80000"/>
              <a:buFontTx/>
              <a:buBlip>
                <a:blip r:embed="rId3"/>
              </a:buBlip>
              <a:defRPr sz="2000">
                <a:latin typeface="微軟正黑體" panose="020B0604030504040204" pitchFamily="34" charset="-120"/>
                <a:ea typeface="微軟正黑體" panose="020B0604030504040204" pitchFamily="34" charset="-120"/>
              </a:defRPr>
            </a:lvl2pPr>
            <a:lvl3pPr marL="631825" indent="-188913">
              <a:buSzPct val="75000"/>
              <a:buFontTx/>
              <a:buBlip>
                <a:blip r:embed="rId4"/>
              </a:buBlip>
              <a:defRPr sz="1800">
                <a:latin typeface="微軟正黑體" panose="020B0604030504040204" pitchFamily="34" charset="-120"/>
                <a:ea typeface="微軟正黑體" panose="020B0604030504040204" pitchFamily="34" charset="-120"/>
              </a:defRPr>
            </a:lvl3pPr>
            <a:lvl4pPr marL="811213" indent="-179388">
              <a:buSzPct val="70000"/>
              <a:buFontTx/>
              <a:buBlip>
                <a:blip r:embed="rId5"/>
              </a:buBlip>
              <a:defRPr>
                <a:latin typeface="微軟正黑體" panose="020B0604030504040204" pitchFamily="34" charset="-120"/>
                <a:ea typeface="微軟正黑體" panose="020B0604030504040204" pitchFamily="34" charset="-120"/>
              </a:defRPr>
            </a:lvl4pPr>
            <a:lvl5pPr marL="990600" indent="-179388">
              <a:buSzPct val="75000"/>
              <a:buFontTx/>
              <a:buBlip>
                <a:blip r:embed="rId6"/>
              </a:buBlip>
              <a:defRPr sz="1600">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194490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ED221E-7334-44EA-BF9F-8DB659E3E29E}"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11/8/2021</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vert="horz" lIns="91440" tIns="45720" rIns="91440" bIns="45720" rtlCol="0" anchor="ctr"/>
          <a:lstStyle>
            <a:lvl1pPr>
              <a:defRPr lang="zh-TW" altLang="en-US">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投影片編號版面配置區 4"/>
          <p:cNvSpPr>
            <a:spLocks noGrp="1"/>
          </p:cNvSpPr>
          <p:nvPr>
            <p:ph type="sldNum" sz="quarter" idx="12"/>
          </p:nvPr>
        </p:nvSpPr>
        <p:spPr>
          <a:xfrm>
            <a:off x="11740244" y="6356350"/>
            <a:ext cx="389164" cy="365125"/>
          </a:xfrm>
        </p:spPr>
        <p:txBody>
          <a:bodyPr vert="horz" lIns="91440" tIns="45720" rIns="91440" bIns="45720" rtlCol="0" anchor="ctr"/>
          <a:lstStyle>
            <a:lvl1pPr>
              <a:defRPr lang="zh-TW" altLang="en-US" smtClean="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7" name="文字版面配置區 6"/>
          <p:cNvSpPr>
            <a:spLocks noGrp="1"/>
          </p:cNvSpPr>
          <p:nvPr>
            <p:ph type="body" sz="quarter" idx="13"/>
          </p:nvPr>
        </p:nvSpPr>
        <p:spPr>
          <a:xfrm>
            <a:off x="7219950" y="1028700"/>
            <a:ext cx="3800475" cy="1628775"/>
          </a:xfrm>
        </p:spPr>
        <p:txBody>
          <a:bodyPr>
            <a:normAutofit/>
          </a:bodyPr>
          <a:lstStyle>
            <a:lvl1pPr marL="0" indent="0" algn="ctr">
              <a:buFontTx/>
              <a:buNone/>
              <a:defRPr sz="5000">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Tree>
    <p:extLst>
      <p:ext uri="{BB962C8B-B14F-4D97-AF65-F5344CB8AC3E}">
        <p14:creationId xmlns:p14="http://schemas.microsoft.com/office/powerpoint/2010/main" val="43404151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空白">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1234976" y="6356351"/>
            <a:ext cx="2844800" cy="365125"/>
          </a:xfrm>
        </p:spPr>
        <p:txBody>
          <a:bodyPr/>
          <a:lstStyle>
            <a:lvl1pPr algn="r">
              <a:defRPr>
                <a:solidFill>
                  <a:schemeClr val="bg1">
                    <a:lumMod val="85000"/>
                  </a:schemeClr>
                </a:solidFill>
              </a:defRPr>
            </a:lvl1pPr>
          </a:lstStyle>
          <a:p>
            <a:fld id="{98443809-A29A-4BC2-B837-A2122E8C6A8D}" type="datetime1">
              <a:rPr lang="en-US" altLang="zh-TW" smtClean="0"/>
              <a:t>11/8/2021</a:t>
            </a:fld>
            <a:endParaRPr lang="zh-TW" altLang="en-US" dirty="0"/>
          </a:p>
        </p:txBody>
      </p:sp>
      <p:sp>
        <p:nvSpPr>
          <p:cNvPr id="3" name="頁尾版面配置區 2"/>
          <p:cNvSpPr>
            <a:spLocks noGrp="1"/>
          </p:cNvSpPr>
          <p:nvPr>
            <p:ph type="ftr" sz="quarter" idx="11"/>
          </p:nvPr>
        </p:nvSpPr>
        <p:spPr/>
        <p:txBody>
          <a:bodyPr/>
          <a:lstStyle>
            <a:lvl1pPr>
              <a:defRPr>
                <a:solidFill>
                  <a:schemeClr val="bg1">
                    <a:lumMod val="85000"/>
                  </a:schemeClr>
                </a:solidFill>
              </a:defRPr>
            </a:lvl1pPr>
          </a:lstStyle>
          <a:p>
            <a:endParaRPr lang="zh-TW" altLang="en-US" dirty="0"/>
          </a:p>
        </p:txBody>
      </p:sp>
      <p:sp>
        <p:nvSpPr>
          <p:cNvPr id="4" name="投影片編號版面配置區 3"/>
          <p:cNvSpPr>
            <a:spLocks noGrp="1"/>
          </p:cNvSpPr>
          <p:nvPr>
            <p:ph type="sldNum" sz="quarter" idx="12"/>
          </p:nvPr>
        </p:nvSpPr>
        <p:spPr>
          <a:xfrm>
            <a:off x="10981659" y="6433392"/>
            <a:ext cx="864096" cy="365125"/>
          </a:xfrm>
        </p:spPr>
        <p:txBody>
          <a:bodyPr/>
          <a:lstStyle>
            <a:lvl1pPr algn="ctr">
              <a:defRPr>
                <a:solidFill>
                  <a:schemeClr val="tx1">
                    <a:lumMod val="75000"/>
                    <a:lumOff val="25000"/>
                  </a:schemeClr>
                </a:solidFill>
              </a:defRPr>
            </a:lvl1pPr>
          </a:lstStyle>
          <a:p>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zh-TW" altLang="en-US" dirty="0"/>
          </a:p>
        </p:txBody>
      </p:sp>
      <p:sp>
        <p:nvSpPr>
          <p:cNvPr id="33" name="標題 1"/>
          <p:cNvSpPr>
            <a:spLocks noGrp="1"/>
          </p:cNvSpPr>
          <p:nvPr>
            <p:ph type="title"/>
          </p:nvPr>
        </p:nvSpPr>
        <p:spPr>
          <a:xfrm>
            <a:off x="623392" y="8164"/>
            <a:ext cx="10358267" cy="620688"/>
          </a:xfrm>
        </p:spPr>
        <p:txBody>
          <a:bodyPr>
            <a:normAutofit/>
            <a:scene3d>
              <a:camera prst="orthographicFront"/>
              <a:lightRig rig="chilly" dir="t"/>
            </a:scene3d>
            <a:sp3d extrusionH="6350" contourW="6350" prstMaterial="plastic">
              <a:bevelT w="6350" h="12700"/>
            </a:sp3d>
          </a:bodyPr>
          <a:lstStyle>
            <a:lvl1pPr algn="l">
              <a:defRPr sz="320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defRPr>
            </a:lvl1pPr>
          </a:lstStyle>
          <a:p>
            <a:r>
              <a:rPr lang="zh-TW" altLang="en-US" dirty="0"/>
              <a:t>按一下以編輯母片標題樣式</a:t>
            </a:r>
          </a:p>
        </p:txBody>
      </p:sp>
      <p:sp>
        <p:nvSpPr>
          <p:cNvPr id="34" name="文字版面配置區 48"/>
          <p:cNvSpPr>
            <a:spLocks noGrp="1"/>
          </p:cNvSpPr>
          <p:nvPr>
            <p:ph type="body" sz="quarter" idx="13"/>
          </p:nvPr>
        </p:nvSpPr>
        <p:spPr>
          <a:xfrm>
            <a:off x="623392" y="638978"/>
            <a:ext cx="7967133" cy="424732"/>
          </a:xfrm>
        </p:spPr>
        <p:txBody>
          <a:bodyPr vert="horz" lIns="91440" tIns="45720" rIns="91440" bIns="45720" rtlCol="0" anchor="ctr" anchorCtr="0">
            <a:spAutoFit/>
          </a:bodyPr>
          <a:lstStyle>
            <a:lvl1pPr marL="0" indent="0" algn="l" defTabSz="914400" rtl="0" eaLnBrk="1" latinLnBrk="0" hangingPunct="1">
              <a:spcBef>
                <a:spcPct val="20000"/>
              </a:spcBef>
              <a:buFont typeface="Arial" pitchFamily="34" charset="0"/>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按一下以編輯母片文字樣式</a:t>
            </a:r>
          </a:p>
        </p:txBody>
      </p:sp>
    </p:spTree>
    <p:extLst>
      <p:ext uri="{BB962C8B-B14F-4D97-AF65-F5344CB8AC3E}">
        <p14:creationId xmlns:p14="http://schemas.microsoft.com/office/powerpoint/2010/main" val="291122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標題及物件">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24000" y="7200"/>
            <a:ext cx="10358400" cy="619200"/>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b="0" kern="1200">
                <a:ln w="6350">
                  <a:noFill/>
                </a:ln>
                <a:solidFill>
                  <a:schemeClr val="bg1"/>
                </a:solidFill>
                <a:effectLst/>
                <a:latin typeface="微軟正黑體" pitchFamily="34" charset="-120"/>
                <a:ea typeface="微軟正黑體"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a:xfrm>
            <a:off x="623392" y="1196752"/>
            <a:ext cx="10972800" cy="4680520"/>
          </a:xfrm>
        </p:spPr>
        <p:txBody>
          <a:bodyPr/>
          <a:lstStyle>
            <a:lvl1pPr marL="266700" indent="-266700" algn="l">
              <a:buSzPct val="110000"/>
              <a:buFontTx/>
              <a:buBlip>
                <a:blip r:embed="rId2"/>
              </a:buBlip>
              <a:defRPr sz="2400" b="1">
                <a:latin typeface="Calibri" panose="020F0502020204030204" pitchFamily="34" charset="0"/>
                <a:ea typeface="微軟正黑體" pitchFamily="34" charset="-120"/>
                <a:cs typeface="Times New Roman" pitchFamily="18" charset="0"/>
              </a:defRPr>
            </a:lvl1pPr>
            <a:lvl2pPr marL="622300" indent="-266700" algn="l">
              <a:buSzPct val="150000"/>
              <a:buFontTx/>
              <a:buBlip>
                <a:blip r:embed="rId3"/>
              </a:buBlip>
              <a:defRPr sz="2000">
                <a:latin typeface="Calibri" panose="020F0502020204030204" pitchFamily="34" charset="0"/>
                <a:ea typeface="微軟正黑體" pitchFamily="34" charset="-120"/>
                <a:cs typeface="Times New Roman" pitchFamily="18" charset="0"/>
              </a:defRPr>
            </a:lvl2pPr>
            <a:lvl3pPr marL="1079500" indent="-355600" algn="l">
              <a:buSzPct val="180000"/>
              <a:buFontTx/>
              <a:buBlip>
                <a:blip r:embed="rId4"/>
              </a:buBlip>
              <a:defRPr sz="1600">
                <a:latin typeface="Calibri" panose="020F0502020204030204" pitchFamily="34" charset="0"/>
                <a:ea typeface="+mj-ea"/>
                <a:cs typeface="Times New Roman" pitchFamily="18" charset="0"/>
              </a:defRPr>
            </a:lvl3pPr>
            <a:lvl4pPr marL="1435100" indent="-266700" algn="l">
              <a:buSzPct val="150000"/>
              <a:buFontTx/>
              <a:buBlip>
                <a:blip r:embed="rId5"/>
              </a:buBlip>
              <a:defRPr sz="1600">
                <a:latin typeface="Calibri" panose="020F0502020204030204" pitchFamily="34" charset="0"/>
                <a:ea typeface="+mj-ea"/>
                <a:cs typeface="Times New Roman" pitchFamily="18" charset="0"/>
              </a:defRPr>
            </a:lvl4pPr>
            <a:lvl5pPr marL="1790700" indent="-177800" algn="l">
              <a:buFontTx/>
              <a:buBlip>
                <a:blip r:embed="rId6"/>
              </a:buBlip>
              <a:defRPr sz="1600">
                <a:latin typeface="Calibri" panose="020F0502020204030204" pitchFamily="34" charset="0"/>
                <a:ea typeface="+mj-ea"/>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1234976" y="6356351"/>
            <a:ext cx="2844800" cy="365125"/>
          </a:xfrm>
        </p:spPr>
        <p:txBody>
          <a:bodyPr vert="horz" lIns="91440" tIns="45720" rIns="91440" bIns="45720" rtlCol="0" anchor="ctr"/>
          <a:lstStyle>
            <a:lvl1pPr marL="0" algn="r" defTabSz="914400" rtl="0" eaLnBrk="1" latinLnBrk="0" hangingPunct="1">
              <a:defRPr lang="zh-TW" altLang="en-US" sz="1200" kern="1200" smtClean="0">
                <a:solidFill>
                  <a:schemeClr val="bg1">
                    <a:lumMod val="85000"/>
                  </a:schemeClr>
                </a:solidFill>
                <a:latin typeface="+mn-lt"/>
                <a:ea typeface="+mn-ea"/>
                <a:cs typeface="+mn-cs"/>
              </a:defRPr>
            </a:lvl1pPr>
          </a:lstStyle>
          <a:p>
            <a:fld id="{A5F8708C-5E81-4586-B2D7-07A8E4F23372}" type="datetime1">
              <a:rPr lang="en-US" altLang="zh-TW" smtClean="0"/>
              <a:t>11/8/2021</a:t>
            </a:fld>
            <a:endParaRPr lang="en-US" altLang="zh-TW"/>
          </a:p>
        </p:txBody>
      </p:sp>
      <p:sp>
        <p:nvSpPr>
          <p:cNvPr id="5" name="頁尾版面配置區 4"/>
          <p:cNvSpPr>
            <a:spLocks noGrp="1"/>
          </p:cNvSpPr>
          <p:nvPr>
            <p:ph type="ftr" sz="quarter" idx="11"/>
          </p:nvPr>
        </p:nvSpPr>
        <p:spPr/>
        <p:txBody>
          <a:bodyPr vert="horz" lIns="91440" tIns="45720" rIns="91440" bIns="45720" rtlCol="0" anchor="ctr"/>
          <a:lstStyle>
            <a:lvl1pPr marL="0" algn="ctr" defTabSz="914400" rtl="0" eaLnBrk="1" latinLnBrk="0" hangingPunct="1">
              <a:defRPr lang="zh-TW" altLang="en-US" sz="1200" kern="1200" dirty="0">
                <a:solidFill>
                  <a:schemeClr val="bg1">
                    <a:lumMod val="85000"/>
                  </a:schemeClr>
                </a:solidFill>
                <a:latin typeface="+mn-lt"/>
                <a:ea typeface="+mn-ea"/>
                <a:cs typeface="+mn-cs"/>
              </a:defRPr>
            </a:lvl1pPr>
          </a:lstStyle>
          <a:p>
            <a:endParaRPr lang="zh-TW" altLang="en-US"/>
          </a:p>
        </p:txBody>
      </p:sp>
      <p:sp>
        <p:nvSpPr>
          <p:cNvPr id="6" name="投影片編號版面配置區 5"/>
          <p:cNvSpPr>
            <a:spLocks noGrp="1"/>
          </p:cNvSpPr>
          <p:nvPr>
            <p:ph type="sldNum" sz="quarter" idx="12"/>
          </p:nvPr>
        </p:nvSpPr>
        <p:spPr/>
        <p:txBody>
          <a:bodyPr/>
          <a:lstStyle/>
          <a:p>
            <a:fld id="{B0C996E8-7BC1-44D1-9407-422DEE20CBA7}" type="slidenum">
              <a:rPr lang="zh-TW" altLang="en-US" smtClean="0"/>
              <a:pPr/>
              <a:t>‹#›</a:t>
            </a:fld>
            <a:endParaRPr lang="zh-TW" altLang="en-US"/>
          </a:p>
        </p:txBody>
      </p:sp>
      <p:sp>
        <p:nvSpPr>
          <p:cNvPr id="8" name="文字版面配置區 48"/>
          <p:cNvSpPr>
            <a:spLocks noGrp="1"/>
          </p:cNvSpPr>
          <p:nvPr>
            <p:ph type="body" sz="quarter" idx="13"/>
          </p:nvPr>
        </p:nvSpPr>
        <p:spPr>
          <a:xfrm>
            <a:off x="623392" y="638978"/>
            <a:ext cx="7967133" cy="424732"/>
          </a:xfrm>
        </p:spPr>
        <p:txBody>
          <a:bodyPr vert="horz" lIns="91440" tIns="45720" rIns="91440" bIns="45720" rtlCol="0" anchor="ctr" anchorCtr="0">
            <a:spAutoFit/>
          </a:bodyPr>
          <a:lstStyle>
            <a:lvl1pPr marL="0" indent="0" algn="l" defTabSz="914400" rtl="0" eaLnBrk="1" latinLnBrk="0" hangingPunct="1">
              <a:spcBef>
                <a:spcPct val="20000"/>
              </a:spcBef>
              <a:buFont typeface="Arial" pitchFamily="34" charset="0"/>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按一下以編輯母片文字樣式</a:t>
            </a:r>
          </a:p>
        </p:txBody>
      </p:sp>
    </p:spTree>
    <p:extLst>
      <p:ext uri="{BB962C8B-B14F-4D97-AF65-F5344CB8AC3E}">
        <p14:creationId xmlns:p14="http://schemas.microsoft.com/office/powerpoint/2010/main" val="24159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326CB3E-06D1-411D-B9B8-2178E2F8DF1C}" type="datetime1">
              <a:rPr lang="en-US" altLang="zh-TW" smtClean="0"/>
              <a:t>11/8/2021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61966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0C9C8-8E1E-4823-A571-BEE78B98F2D5}"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t>11/8/2021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21498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394B6-D409-4FFF-989B-5B21A55430F3}" type="datetime1">
              <a:rPr lang="en-US" altLang="zh-TW" smtClean="0"/>
              <a:t>11/8/2021</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6333657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journals.ametsoc.org/configurable/content/journals$002fmwre$002faop$002fMWR-D-19-0298.1$002fMWR-D-19-0298.1.xml?t:ac=journals%24002fmwre%24002faop%24002fMWR-D-19-0298.1%24002fMWR-D-19-0298.1.xml#bib40" TargetMode="External"/><Relationship Id="rId3" Type="http://schemas.openxmlformats.org/officeDocument/2006/relationships/hyperlink" Target="https://journals.ametsoc.org/configurable/content/journals$002fmwre$002faop$002fMWR-D-19-0298.1$002fMWR-D-19-0298.1.xml?t:ac=journals%24002fmwre%24002faop%24002fMWR-D-19-0298.1%24002fMWR-D-19-0298.1.xml#bib1" TargetMode="External"/><Relationship Id="rId7" Type="http://schemas.openxmlformats.org/officeDocument/2006/relationships/hyperlink" Target="https://journals.ametsoc.org/configurable/content/journals$002fmwre$002faop$002fMWR-D-19-0298.1$002fMWR-D-19-0298.1.xml?t:ac=journals%24002fmwre%24002faop%24002fMWR-D-19-0298.1%24002fMWR-D-19-0298.1.xml#bib49" TargetMode="External"/><Relationship Id="rId2" Type="http://schemas.openxmlformats.org/officeDocument/2006/relationships/hyperlink" Target="https://journals.ametsoc.org/configurable/content/journals$002fmwre$002faop$002fMWR-D-19-0298.1$002fMWR-D-19-0298.1.xml?t:ac=journals%24002fmwre%24002faop%24002fMWR-D-19-0298.1%24002fMWR-D-19-0298.1.xml#bib18" TargetMode="External"/><Relationship Id="rId1" Type="http://schemas.openxmlformats.org/officeDocument/2006/relationships/slideLayout" Target="../slideLayouts/slideLayout5.xml"/><Relationship Id="rId6" Type="http://schemas.openxmlformats.org/officeDocument/2006/relationships/hyperlink" Target="https://journals.ametsoc.org/configurable/content/journals$002fmwre$002faop$002fMWR-D-19-0298.1$002fMWR-D-19-0298.1.xml?t:ac=journals%24002fmwre%24002faop%24002fMWR-D-19-0298.1%24002fMWR-D-19-0298.1.xml#bib22" TargetMode="External"/><Relationship Id="rId5" Type="http://schemas.openxmlformats.org/officeDocument/2006/relationships/hyperlink" Target="https://journals.ametsoc.org/configurable/content/journals$002fmwre$002faop$002fMWR-D-19-0298.1$002fMWR-D-19-0298.1.xml?t:ac=journals%24002fmwre%24002faop%24002fMWR-D-19-0298.1%24002fMWR-D-19-0298.1.xml#bib52" TargetMode="External"/><Relationship Id="rId10" Type="http://schemas.openxmlformats.org/officeDocument/2006/relationships/hyperlink" Target="https://journals.ametsoc.org/configurable/content/journals$002fmwre$002faop$002fMWR-D-19-0298.1$002fMWR-D-19-0298.1.xml?t:ac=journals%24002fmwre%24002faop%24002fMWR-D-19-0298.1%24002fMWR-D-19-0298.1.xml#bib62" TargetMode="External"/><Relationship Id="rId4" Type="http://schemas.openxmlformats.org/officeDocument/2006/relationships/hyperlink" Target="https://journals.ametsoc.org/configurable/content/journals$002fmwre$002faop$002fMWR-D-19-0298.1$002fMWR-D-19-0298.1.xml?t:ac=journals%24002fmwre%24002faop%24002fMWR-D-19-0298.1%24002fMWR-D-19-0298.1.xml#bib23" TargetMode="External"/><Relationship Id="rId9" Type="http://schemas.openxmlformats.org/officeDocument/2006/relationships/hyperlink" Target="https://journals.ametsoc.org/configurable/content/journals$002fmwre$002faop$002fMWR-D-19-0298.1$002fMWR-D-19-0298.1.xml?t:ac=journals%24002fmwre%24002faop%24002fMWR-D-19-0298.1%24002fMWR-D-19-0298.1.xml#bib5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journals.ametsoc.org/configurable/content/journals$002fmwre$002faop$002fMWR-D-19-0298.1$002fMWR-D-19-0298.1.xml?t:ac=journals%24002fmwre%24002faop%24002fMWR-D-19-0298.1%24002fMWR-D-19-0298.1.xml&amp;t:ac=journals%24002fmwre%24002faop%24002fMWR-D-19-0298.1%24002fMWR-D-19-0298.1.xml#bib36" TargetMode="External"/><Relationship Id="rId3" Type="http://schemas.openxmlformats.org/officeDocument/2006/relationships/hyperlink" Target="https://journals.ametsoc.org/configurable/content/journals$002fmwre$002faop$002fMWR-D-19-0298.1$002fMWR-D-19-0298.1.xml?t:ac=journals%24002fmwre%24002faop%24002fMWR-D-19-0298.1%24002fMWR-D-19-0298.1.xml&amp;t:ac=journals%24002fmwre%24002faop%24002fMWR-D-19-0298.1%24002fMWR-D-19-0298.1.xml#bib34" TargetMode="External"/><Relationship Id="rId7" Type="http://schemas.openxmlformats.org/officeDocument/2006/relationships/hyperlink" Target="https://journals.ametsoc.org/configurable/content/journals$002fmwre$002faop$002fMWR-D-19-0298.1$002fMWR-D-19-0298.1.xml?t:ac=journals%24002fmwre%24002faop%24002fMWR-D-19-0298.1%24002fMWR-D-19-0298.1.xml&amp;t:ac=journals%24002fmwre%24002faop%24002fMWR-D-19-0298.1%24002fMWR-D-19-0298.1.xml#bib19" TargetMode="External"/><Relationship Id="rId2" Type="http://schemas.openxmlformats.org/officeDocument/2006/relationships/hyperlink" Target="https://journals.ametsoc.org/configurable/content/journals$002fmwre$002faop$002fMWR-D-19-0298.1$002fMWR-D-19-0298.1.xml?t:ac=journals%24002fmwre%24002faop%24002fMWR-D-19-0298.1%24002fMWR-D-19-0298.1.xml&amp;t:ac=journals%24002fmwre%24002faop%24002fMWR-D-19-0298.1%24002fMWR-D-19-0298.1.xml#bib29" TargetMode="External"/><Relationship Id="rId1" Type="http://schemas.openxmlformats.org/officeDocument/2006/relationships/slideLayout" Target="../slideLayouts/slideLayout5.xml"/><Relationship Id="rId6" Type="http://schemas.openxmlformats.org/officeDocument/2006/relationships/hyperlink" Target="https://journals.ametsoc.org/configurable/content/journals$002fmwre$002faop$002fMWR-D-19-0298.1$002fMWR-D-19-0298.1.xml?t:ac=journals%24002fmwre%24002faop%24002fMWR-D-19-0298.1%24002fMWR-D-19-0298.1.xml&amp;t:ac=journals%24002fmwre%24002faop%24002fMWR-D-19-0298.1%24002fMWR-D-19-0298.1.xml#bib2" TargetMode="External"/><Relationship Id="rId5" Type="http://schemas.openxmlformats.org/officeDocument/2006/relationships/hyperlink" Target="https://journals.ametsoc.org/configurable/content/journals$002fmwre$002faop$002fMWR-D-19-0298.1$002fMWR-D-19-0298.1.xml?t:ac=journals%24002fmwre%24002faop%24002fMWR-D-19-0298.1%24002fMWR-D-19-0298.1.xml&amp;t:ac=journals%24002fmwre%24002faop%24002fMWR-D-19-0298.1%24002fMWR-D-19-0298.1.xml#bib61" TargetMode="External"/><Relationship Id="rId4" Type="http://schemas.openxmlformats.org/officeDocument/2006/relationships/hyperlink" Target="https://journals.ametsoc.org/configurable/content/journals$002fmwre$002faop$002fMWR-D-19-0298.1$002fMWR-D-19-0298.1.xml?t:ac=journals%24002fmwre%24002faop%24002fMWR-D-19-0298.1%24002fMWR-D-19-0298.1.xml&amp;t:ac=journals%24002fmwre%24002faop%24002fMWR-D-19-0298.1%24002fMWR-D-19-0298.1.xml#bib5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journals.ametsoc.org/configurable/content/journals$002fmwre$002faop$002fMWR-D-19-0298.1$002fMWR-D-19-0298.1.xml?t:ac=journals%24002fmwre%24002faop%24002fMWR-D-19-0298.1%24002fMWR-D-19-0298.1.xml&amp;t:ac=journals%24002fmwre%24002faop%24002fMWR-D-19-0298.1%24002fMWR-D-19-0298.1.xml#bib15"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5210F2-AD09-4AEC-ABC7-AEAD992F172A}"/>
              </a:ext>
            </a:extLst>
          </p:cNvPr>
          <p:cNvSpPr>
            <a:spLocks noGrp="1"/>
          </p:cNvSpPr>
          <p:nvPr>
            <p:ph type="ctrTitle"/>
          </p:nvPr>
        </p:nvSpPr>
        <p:spPr>
          <a:xfrm>
            <a:off x="737119" y="2018339"/>
            <a:ext cx="11196844" cy="1255728"/>
          </a:xfrm>
        </p:spPr>
        <p:txBody>
          <a:bodyPr/>
          <a:lstStyle/>
          <a:p>
            <a:r>
              <a:rPr lang="en-US" altLang="zh-TW" sz="2800" dirty="0"/>
              <a:t>GOES-16 Observations of Rapidly Intensifying </a:t>
            </a:r>
            <a:br>
              <a:rPr lang="en-US" altLang="zh-TW" sz="2800" dirty="0"/>
            </a:br>
            <a:r>
              <a:rPr lang="en-US" altLang="zh-TW" sz="2800" dirty="0"/>
              <a:t>Tropical Cyclones: Hurricanes </a:t>
            </a:r>
            <a:br>
              <a:rPr lang="en-US" altLang="zh-TW" sz="2800" dirty="0"/>
            </a:br>
            <a:r>
              <a:rPr lang="en-US" altLang="zh-TW" sz="2800" dirty="0"/>
              <a:t>Harvey (2017), Maria (2017), and Michael (2018)</a:t>
            </a:r>
            <a:endParaRPr lang="zh-TW" altLang="en-US" sz="3600" dirty="0"/>
          </a:p>
        </p:txBody>
      </p:sp>
      <p:sp>
        <p:nvSpPr>
          <p:cNvPr id="3" name="副標題 2">
            <a:extLst>
              <a:ext uri="{FF2B5EF4-FFF2-40B4-BE49-F238E27FC236}">
                <a16:creationId xmlns:a16="http://schemas.microsoft.com/office/drawing/2014/main" id="{FBD20148-607C-41F8-9065-A1602384C925}"/>
              </a:ext>
            </a:extLst>
          </p:cNvPr>
          <p:cNvSpPr>
            <a:spLocks noGrp="1"/>
          </p:cNvSpPr>
          <p:nvPr>
            <p:ph type="subTitle" idx="1"/>
          </p:nvPr>
        </p:nvSpPr>
        <p:spPr>
          <a:xfrm>
            <a:off x="4680853" y="4574035"/>
            <a:ext cx="7329581" cy="438582"/>
          </a:xfrm>
        </p:spPr>
        <p:txBody>
          <a:bodyPr/>
          <a:lstStyle/>
          <a:p>
            <a:r>
              <a:rPr lang="en-US" altLang="en-US" dirty="0">
                <a:gradFill>
                  <a:gsLst>
                    <a:gs pos="0">
                      <a:prstClr val="black"/>
                    </a:gs>
                    <a:gs pos="56000">
                      <a:prstClr val="black">
                        <a:lumMod val="75000"/>
                        <a:lumOff val="25000"/>
                      </a:prstClr>
                    </a:gs>
                    <a:gs pos="100000">
                      <a:prstClr val="black">
                        <a:lumMod val="85000"/>
                        <a:lumOff val="15000"/>
                      </a:prstClr>
                    </a:gs>
                  </a:gsLst>
                  <a:lin ang="1800000" scaled="0"/>
                </a:gradFill>
              </a:rPr>
              <a:t>Wei-Ting Fang</a:t>
            </a:r>
            <a:endParaRPr lang="zh-TW" altLang="en-US" dirty="0"/>
          </a:p>
        </p:txBody>
      </p:sp>
      <p:sp>
        <p:nvSpPr>
          <p:cNvPr id="5" name="文字版面配置區 4">
            <a:extLst>
              <a:ext uri="{FF2B5EF4-FFF2-40B4-BE49-F238E27FC236}">
                <a16:creationId xmlns:a16="http://schemas.microsoft.com/office/drawing/2014/main" id="{9E8F9121-0521-42B1-8728-BC162E278A39}"/>
              </a:ext>
            </a:extLst>
          </p:cNvPr>
          <p:cNvSpPr>
            <a:spLocks noGrp="1"/>
          </p:cNvSpPr>
          <p:nvPr>
            <p:ph type="body" sz="quarter" idx="18"/>
          </p:nvPr>
        </p:nvSpPr>
        <p:spPr>
          <a:xfrm>
            <a:off x="8359101" y="5248440"/>
            <a:ext cx="3651333" cy="341629"/>
          </a:xfrm>
        </p:spPr>
        <p:txBody>
          <a:bodyPr/>
          <a:lstStyle/>
          <a:p>
            <a:r>
              <a:rPr lang="en-US" altLang="zh-TW" dirty="0"/>
              <a:t>2021.11.09 @</a:t>
            </a:r>
            <a:r>
              <a:rPr lang="en-US" altLang="zh-TW" dirty="0" err="1"/>
              <a:t>CPLab</a:t>
            </a:r>
            <a:endParaRPr lang="zh-TW" altLang="en-US" dirty="0"/>
          </a:p>
        </p:txBody>
      </p:sp>
      <p:sp>
        <p:nvSpPr>
          <p:cNvPr id="6" name="投影片編號版面配置區 5">
            <a:extLst>
              <a:ext uri="{FF2B5EF4-FFF2-40B4-BE49-F238E27FC236}">
                <a16:creationId xmlns:a16="http://schemas.microsoft.com/office/drawing/2014/main" id="{4CE740B3-FD95-491F-BFC6-9847A5AA6747}"/>
              </a:ext>
            </a:extLst>
          </p:cNvPr>
          <p:cNvSpPr>
            <a:spLocks noGrp="1"/>
          </p:cNvSpPr>
          <p:nvPr>
            <p:ph type="sldNum" sz="quarter" idx="12"/>
          </p:nvPr>
        </p:nvSpPr>
        <p:spPr>
          <a:xfrm>
            <a:off x="10005706"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996E8-7BC1-44D1-9407-422DEE20CBA7}" type="slidenum">
              <a:rPr kumimoji="0" lang="zh-TW" altLang="en-US" sz="14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endParaRPr>
          </a:p>
        </p:txBody>
      </p:sp>
      <p:sp>
        <p:nvSpPr>
          <p:cNvPr id="7" name="文字方塊 6">
            <a:extLst>
              <a:ext uri="{FF2B5EF4-FFF2-40B4-BE49-F238E27FC236}">
                <a16:creationId xmlns:a16="http://schemas.microsoft.com/office/drawing/2014/main" id="{D568E23E-5ABD-43D9-83AF-D705D6DC0B22}"/>
              </a:ext>
            </a:extLst>
          </p:cNvPr>
          <p:cNvSpPr txBox="1"/>
          <p:nvPr/>
        </p:nvSpPr>
        <p:spPr>
          <a:xfrm>
            <a:off x="4889067" y="837292"/>
            <a:ext cx="2413866" cy="954107"/>
          </a:xfrm>
          <a:prstGeom prst="rect">
            <a:avLst/>
          </a:prstGeom>
          <a:noFill/>
        </p:spPr>
        <p:txBody>
          <a:bodyPr wrap="none" rtlCol="0">
            <a:spAutoFit/>
          </a:bodyPr>
          <a:lstStyle/>
          <a:p>
            <a:r>
              <a:rPr lang="en-US" altLang="zh-TW" sz="3200" b="1" dirty="0"/>
              <a:t>Paper review</a:t>
            </a:r>
          </a:p>
          <a:p>
            <a:pPr algn="ctr"/>
            <a:r>
              <a:rPr lang="en-US" altLang="zh-TW" sz="2400" dirty="0"/>
              <a:t>mainly refer to</a:t>
            </a:r>
            <a:endParaRPr lang="zh-TW" altLang="en-US" sz="2400" dirty="0"/>
          </a:p>
        </p:txBody>
      </p:sp>
      <p:sp>
        <p:nvSpPr>
          <p:cNvPr id="8" name="副標題 2">
            <a:extLst>
              <a:ext uri="{FF2B5EF4-FFF2-40B4-BE49-F238E27FC236}">
                <a16:creationId xmlns:a16="http://schemas.microsoft.com/office/drawing/2014/main" id="{6E21A3FB-F3D0-4211-B69E-A1256DFB13B1}"/>
              </a:ext>
            </a:extLst>
          </p:cNvPr>
          <p:cNvSpPr txBox="1">
            <a:spLocks/>
          </p:cNvSpPr>
          <p:nvPr/>
        </p:nvSpPr>
        <p:spPr>
          <a:xfrm>
            <a:off x="4157099" y="3537624"/>
            <a:ext cx="7776864" cy="369332"/>
          </a:xfrm>
          <a:prstGeom prst="rect">
            <a:avLst/>
          </a:prstGeom>
          <a:noFill/>
        </p:spPr>
        <p:txBody>
          <a:bodyPr vert="horz" wrap="square" lIns="91440" tIns="45720" rIns="91440" bIns="45720" rtlCol="0">
            <a:spAutoFit/>
            <a:scene3d>
              <a:camera prst="orthographicFront"/>
              <a:lightRig rig="morning" dir="t"/>
            </a:scene3d>
            <a:sp3d contourW="6350" prstMaterial="plastic">
              <a:bevelT w="63500" h="38100"/>
              <a:contourClr>
                <a:schemeClr val="tx1"/>
              </a:contourClr>
            </a:sp3d>
          </a:bodyPr>
          <a:lstStyle>
            <a:lvl1pPr marL="0" indent="0" algn="r" defTabSz="914400" rtl="0" eaLnBrk="1" latinLnBrk="0" hangingPunct="1">
              <a:spcBef>
                <a:spcPct val="20000"/>
              </a:spcBef>
              <a:buFont typeface="Arial" pitchFamily="34" charset="0"/>
              <a:buNone/>
              <a:defRPr lang="zh-TW" altLang="en-US" sz="2500" b="1" kern="1200" dirty="0">
                <a:gradFill>
                  <a:gsLst>
                    <a:gs pos="0">
                      <a:schemeClr val="tx1"/>
                    </a:gs>
                    <a:gs pos="56000">
                      <a:schemeClr val="tx1">
                        <a:lumMod val="75000"/>
                        <a:lumOff val="25000"/>
                      </a:schemeClr>
                    </a:gs>
                    <a:gs pos="100000">
                      <a:schemeClr val="tx1">
                        <a:lumMod val="85000"/>
                        <a:lumOff val="15000"/>
                      </a:schemeClr>
                    </a:gs>
                  </a:gsLst>
                  <a:lin ang="1800000" scaled="0"/>
                </a:gradFill>
                <a:latin typeface="微軟正黑體" pitchFamily="34" charset="-120"/>
                <a:ea typeface="微軟正黑體" pitchFamily="34" charset="-120"/>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TW" sz="1800" dirty="0"/>
              <a:t>Erin B. Munsell, Scott A. Braun, and </a:t>
            </a:r>
            <a:r>
              <a:rPr lang="en-US" altLang="zh-TW" sz="1800" dirty="0" err="1"/>
              <a:t>Fuqing</a:t>
            </a:r>
            <a:r>
              <a:rPr lang="en-US" altLang="zh-TW" sz="1800" dirty="0"/>
              <a:t> Zhang</a:t>
            </a:r>
            <a:endParaRPr lang="en-US" sz="1800" dirty="0"/>
          </a:p>
        </p:txBody>
      </p:sp>
      <p:sp>
        <p:nvSpPr>
          <p:cNvPr id="9" name="文字方塊 8">
            <a:extLst>
              <a:ext uri="{FF2B5EF4-FFF2-40B4-BE49-F238E27FC236}">
                <a16:creationId xmlns:a16="http://schemas.microsoft.com/office/drawing/2014/main" id="{02D70E71-A090-4B71-8CC3-6C93B2FDBEC4}"/>
              </a:ext>
            </a:extLst>
          </p:cNvPr>
          <p:cNvSpPr txBox="1"/>
          <p:nvPr/>
        </p:nvSpPr>
        <p:spPr>
          <a:xfrm>
            <a:off x="141645" y="5738693"/>
            <a:ext cx="8928992" cy="800219"/>
          </a:xfrm>
          <a:prstGeom prst="rect">
            <a:avLst/>
          </a:prstGeom>
          <a:noFill/>
        </p:spPr>
        <p:txBody>
          <a:bodyPr wrap="square" rtlCol="0">
            <a:spAutoFit/>
          </a:bodyPr>
          <a:lstStyle/>
          <a:p>
            <a:r>
              <a:rPr lang="en-US" altLang="zh-TW" dirty="0">
                <a:solidFill>
                  <a:schemeClr val="bg1"/>
                </a:solidFill>
              </a:rPr>
              <a:t>Other references: </a:t>
            </a:r>
          </a:p>
          <a:p>
            <a:r>
              <a:rPr lang="en-US" altLang="zh-TW" sz="1400" dirty="0">
                <a:solidFill>
                  <a:schemeClr val="bg1"/>
                </a:solidFill>
              </a:rPr>
              <a:t>Lin, K. J., S. C. Yang, and S. S. Chen, 2018: Reducing TC position uncertainty in an ensemble data assimilation and </a:t>
            </a:r>
            <a:r>
              <a:rPr lang="en-US" altLang="zh-TW" sz="1400" dirty="0" err="1">
                <a:solidFill>
                  <a:schemeClr val="bg1"/>
                </a:solidFill>
              </a:rPr>
              <a:t>rediction</a:t>
            </a:r>
            <a:r>
              <a:rPr lang="en-US" altLang="zh-TW" sz="1400" dirty="0">
                <a:solidFill>
                  <a:schemeClr val="bg1"/>
                </a:solidFill>
              </a:rPr>
              <a:t> system: A case study of Typhoon </a:t>
            </a:r>
            <a:r>
              <a:rPr lang="en-US" altLang="zh-TW" sz="1400" dirty="0" err="1">
                <a:solidFill>
                  <a:schemeClr val="bg1"/>
                </a:solidFill>
              </a:rPr>
              <a:t>Fanapi</a:t>
            </a:r>
            <a:r>
              <a:rPr lang="en-US" altLang="zh-TW" sz="1400" dirty="0">
                <a:solidFill>
                  <a:schemeClr val="bg1"/>
                </a:solidFill>
              </a:rPr>
              <a:t> (2010). </a:t>
            </a:r>
            <a:r>
              <a:rPr lang="en-US" altLang="zh-TW" sz="1400" i="1" dirty="0" err="1">
                <a:solidFill>
                  <a:schemeClr val="bg1"/>
                </a:solidFill>
              </a:rPr>
              <a:t>Wea</a:t>
            </a:r>
            <a:r>
              <a:rPr lang="en-US" altLang="zh-TW" sz="1400" i="1" dirty="0">
                <a:solidFill>
                  <a:schemeClr val="bg1"/>
                </a:solidFill>
              </a:rPr>
              <a:t>. Forecasting</a:t>
            </a:r>
            <a:r>
              <a:rPr lang="en-US" altLang="zh-TW" sz="1400" dirty="0">
                <a:solidFill>
                  <a:schemeClr val="bg1"/>
                </a:solidFill>
              </a:rPr>
              <a:t>, </a:t>
            </a:r>
            <a:r>
              <a:rPr lang="en-US" altLang="zh-TW" sz="1400" b="1" dirty="0">
                <a:solidFill>
                  <a:schemeClr val="bg1"/>
                </a:solidFill>
              </a:rPr>
              <a:t>33</a:t>
            </a:r>
            <a:r>
              <a:rPr lang="en-US" altLang="zh-TW" sz="1400" dirty="0">
                <a:solidFill>
                  <a:schemeClr val="bg1"/>
                </a:solidFill>
              </a:rPr>
              <a:t>, 561–582.</a:t>
            </a:r>
          </a:p>
        </p:txBody>
      </p:sp>
    </p:spTree>
    <p:extLst>
      <p:ext uri="{BB962C8B-B14F-4D97-AF65-F5344CB8AC3E}">
        <p14:creationId xmlns:p14="http://schemas.microsoft.com/office/powerpoint/2010/main" val="321621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4EB97CC-F565-4541-90B9-0CBB97802B7F}"/>
              </a:ext>
            </a:extLst>
          </p:cNvPr>
          <p:cNvSpPr>
            <a:spLocks noGrp="1"/>
          </p:cNvSpPr>
          <p:nvPr>
            <p:ph type="body" sz="quarter" idx="12"/>
          </p:nvPr>
        </p:nvSpPr>
        <p:spPr/>
        <p:txBody>
          <a:bodyPr/>
          <a:lstStyle/>
          <a:p>
            <a:r>
              <a:rPr lang="en-US" altLang="zh-TW" dirty="0"/>
              <a:t>Hurricane Maria</a:t>
            </a:r>
            <a:endParaRPr lang="zh-TW" altLang="en-US" dirty="0"/>
          </a:p>
        </p:txBody>
      </p:sp>
      <p:sp>
        <p:nvSpPr>
          <p:cNvPr id="3" name="文字版面配置區 2">
            <a:extLst>
              <a:ext uri="{FF2B5EF4-FFF2-40B4-BE49-F238E27FC236}">
                <a16:creationId xmlns:a16="http://schemas.microsoft.com/office/drawing/2014/main" id="{F6547C85-25BD-4AA7-8C7D-F1318918A293}"/>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8DDD268C-6E6D-4D31-830F-7E442877A0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8506" b="50993"/>
          <a:stretch/>
        </p:blipFill>
        <p:spPr bwMode="auto">
          <a:xfrm>
            <a:off x="47056" y="1222828"/>
            <a:ext cx="5944169" cy="37873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10471C8C-8E56-497A-A8F5-3B7A18DCCB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605" r="8506"/>
          <a:stretch/>
        </p:blipFill>
        <p:spPr bwMode="auto">
          <a:xfrm>
            <a:off x="6059733" y="1222828"/>
            <a:ext cx="5780523" cy="37873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9FA3CEC3-4018-4A1E-B346-9DFE90CC27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666" t="23170" b="20224"/>
          <a:stretch/>
        </p:blipFill>
        <p:spPr bwMode="auto">
          <a:xfrm>
            <a:off x="11788951" y="1670203"/>
            <a:ext cx="337121" cy="274939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500D1D65-3243-4E56-BBA6-C1C5F8607D7D}"/>
              </a:ext>
            </a:extLst>
          </p:cNvPr>
          <p:cNvSpPr/>
          <p:nvPr/>
        </p:nvSpPr>
        <p:spPr>
          <a:xfrm>
            <a:off x="2200275" y="3151341"/>
            <a:ext cx="1714500" cy="175403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991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A75E6F8-723A-4621-9D85-56CD3569914F}"/>
              </a:ext>
            </a:extLst>
          </p:cNvPr>
          <p:cNvSpPr>
            <a:spLocks noGrp="1"/>
          </p:cNvSpPr>
          <p:nvPr>
            <p:ph type="body" sz="quarter" idx="12"/>
          </p:nvPr>
        </p:nvSpPr>
        <p:spPr/>
        <p:txBody>
          <a:bodyPr/>
          <a:lstStyle/>
          <a:p>
            <a:r>
              <a:rPr lang="en-US" altLang="zh-TW" dirty="0"/>
              <a:t>Hurricane Michael</a:t>
            </a:r>
            <a:endParaRPr lang="zh-TW" altLang="en-US" dirty="0"/>
          </a:p>
        </p:txBody>
      </p:sp>
      <p:sp>
        <p:nvSpPr>
          <p:cNvPr id="3" name="文字版面配置區 2">
            <a:extLst>
              <a:ext uri="{FF2B5EF4-FFF2-40B4-BE49-F238E27FC236}">
                <a16:creationId xmlns:a16="http://schemas.microsoft.com/office/drawing/2014/main" id="{954800D2-2D96-4B35-BFAF-7D6195482E7B}"/>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1786E046-1EAA-46A8-B4AA-6FC90BE9A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532" b="51276"/>
          <a:stretch/>
        </p:blipFill>
        <p:spPr bwMode="auto">
          <a:xfrm>
            <a:off x="-1" y="1144373"/>
            <a:ext cx="5845022" cy="3710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3C94907E-2A92-4314-A809-5DB9F19520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009" r="8532"/>
          <a:stretch/>
        </p:blipFill>
        <p:spPr bwMode="auto">
          <a:xfrm>
            <a:off x="5845021" y="1063241"/>
            <a:ext cx="5845022" cy="38830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50EC036E-BBFB-44FB-B265-8F80A56B54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666" t="23170" b="20224"/>
          <a:stretch/>
        </p:blipFill>
        <p:spPr bwMode="auto">
          <a:xfrm>
            <a:off x="11788951" y="1670203"/>
            <a:ext cx="337121" cy="274939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D9BC6F44-7348-43DD-9F77-B62C1D1304E2}"/>
              </a:ext>
            </a:extLst>
          </p:cNvPr>
          <p:cNvSpPr/>
          <p:nvPr/>
        </p:nvSpPr>
        <p:spPr>
          <a:xfrm>
            <a:off x="4081067" y="1144373"/>
            <a:ext cx="1714500" cy="175403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4055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E17CD8A-733D-4B71-AA6B-6A00428CC1B8}"/>
              </a:ext>
            </a:extLst>
          </p:cNvPr>
          <p:cNvSpPr>
            <a:spLocks noGrp="1"/>
          </p:cNvSpPr>
          <p:nvPr>
            <p:ph type="body" sz="quarter" idx="12"/>
          </p:nvPr>
        </p:nvSpPr>
        <p:spPr/>
        <p:txBody>
          <a:bodyPr/>
          <a:lstStyle/>
          <a:p>
            <a:r>
              <a:rPr lang="en-US" altLang="zh-TW" dirty="0"/>
              <a:t>Percentage of T</a:t>
            </a:r>
            <a:r>
              <a:rPr lang="en-US" altLang="zh-TW" baseline="-25000" dirty="0"/>
              <a:t>b</a:t>
            </a:r>
            <a:r>
              <a:rPr lang="en-US" altLang="zh-TW" dirty="0"/>
              <a:t> &lt; 200 K</a:t>
            </a:r>
            <a:endParaRPr lang="zh-TW" altLang="en-US" dirty="0"/>
          </a:p>
        </p:txBody>
      </p:sp>
      <p:sp>
        <p:nvSpPr>
          <p:cNvPr id="3" name="文字版面配置區 2">
            <a:extLst>
              <a:ext uri="{FF2B5EF4-FFF2-40B4-BE49-F238E27FC236}">
                <a16:creationId xmlns:a16="http://schemas.microsoft.com/office/drawing/2014/main" id="{D49DB7FF-7E99-467A-A09D-34F9FFC81D02}"/>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44C024B8-856B-4997-98B9-27FA9B38EE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14" b="66430"/>
          <a:stretch/>
        </p:blipFill>
        <p:spPr bwMode="auto">
          <a:xfrm>
            <a:off x="0" y="1201222"/>
            <a:ext cx="4058615" cy="3506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37E48453-15F8-4C1A-A3D1-3016C016FF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730" r="50014" b="33156"/>
          <a:stretch/>
        </p:blipFill>
        <p:spPr bwMode="auto">
          <a:xfrm>
            <a:off x="4072697" y="1244433"/>
            <a:ext cx="4048954" cy="3450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5C069F1B-73AC-4A2F-B227-DA3C0476C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763" r="50014"/>
          <a:stretch/>
        </p:blipFill>
        <p:spPr bwMode="auto">
          <a:xfrm>
            <a:off x="8159751" y="1234809"/>
            <a:ext cx="3998528" cy="34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9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5E11D07-F9DC-48C9-A42C-524BC4063C35}"/>
              </a:ext>
            </a:extLst>
          </p:cNvPr>
          <p:cNvSpPr>
            <a:spLocks noGrp="1"/>
          </p:cNvSpPr>
          <p:nvPr>
            <p:ph type="body" sz="quarter" idx="12"/>
          </p:nvPr>
        </p:nvSpPr>
        <p:spPr/>
        <p:txBody>
          <a:bodyPr/>
          <a:lstStyle/>
          <a:p>
            <a:endParaRPr lang="zh-TW" altLang="en-US"/>
          </a:p>
        </p:txBody>
      </p:sp>
      <p:sp>
        <p:nvSpPr>
          <p:cNvPr id="3" name="文字版面配置區 2">
            <a:extLst>
              <a:ext uri="{FF2B5EF4-FFF2-40B4-BE49-F238E27FC236}">
                <a16:creationId xmlns:a16="http://schemas.microsoft.com/office/drawing/2014/main" id="{EB1914CD-DD8D-473E-BE0E-7058C90465F3}"/>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FD3F6F36-2879-4157-9125-F54F37D81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800100"/>
            <a:ext cx="11007458" cy="59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01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9D1202C-193B-47A9-A1BE-F0116A950F47}"/>
              </a:ext>
            </a:extLst>
          </p:cNvPr>
          <p:cNvSpPr>
            <a:spLocks noGrp="1"/>
          </p:cNvSpPr>
          <p:nvPr>
            <p:ph type="body" sz="quarter" idx="12"/>
          </p:nvPr>
        </p:nvSpPr>
        <p:spPr/>
        <p:txBody>
          <a:bodyPr/>
          <a:lstStyle/>
          <a:p>
            <a:endParaRPr lang="zh-TW" altLang="en-US"/>
          </a:p>
        </p:txBody>
      </p:sp>
      <p:sp>
        <p:nvSpPr>
          <p:cNvPr id="3" name="文字版面配置區 2">
            <a:extLst>
              <a:ext uri="{FF2B5EF4-FFF2-40B4-BE49-F238E27FC236}">
                <a16:creationId xmlns:a16="http://schemas.microsoft.com/office/drawing/2014/main" id="{DDBA520A-7487-48C2-9070-84DB21CA08EB}"/>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D95C310C-716B-42CA-994C-BE0B46A71D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8632" b="48557"/>
          <a:stretch/>
        </p:blipFill>
        <p:spPr bwMode="auto">
          <a:xfrm>
            <a:off x="2366930" y="999435"/>
            <a:ext cx="7458139" cy="5658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DFB21A90-3CA0-4E5B-816C-D0619AD632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33" t="24291" b="19509"/>
          <a:stretch/>
        </p:blipFill>
        <p:spPr bwMode="auto">
          <a:xfrm>
            <a:off x="11723718" y="1712068"/>
            <a:ext cx="424775" cy="375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77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FE24A5C-4E15-453D-A667-FC923B61B7D2}"/>
              </a:ext>
            </a:extLst>
          </p:cNvPr>
          <p:cNvSpPr>
            <a:spLocks noGrp="1"/>
          </p:cNvSpPr>
          <p:nvPr>
            <p:ph type="body" sz="quarter" idx="12"/>
          </p:nvPr>
        </p:nvSpPr>
        <p:spPr/>
        <p:txBody>
          <a:bodyPr/>
          <a:lstStyle/>
          <a:p>
            <a:endParaRPr lang="zh-TW" altLang="en-US"/>
          </a:p>
        </p:txBody>
      </p:sp>
      <p:sp>
        <p:nvSpPr>
          <p:cNvPr id="3" name="文字版面配置區 2">
            <a:extLst>
              <a:ext uri="{FF2B5EF4-FFF2-40B4-BE49-F238E27FC236}">
                <a16:creationId xmlns:a16="http://schemas.microsoft.com/office/drawing/2014/main" id="{2732F2A2-5468-4D8D-A52F-C499A4F12B37}"/>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8DFADBEA-CD7E-4DA3-A992-D0E28CB601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95" b="48717"/>
          <a:stretch/>
        </p:blipFill>
        <p:spPr bwMode="auto">
          <a:xfrm>
            <a:off x="33779" y="1338792"/>
            <a:ext cx="5891045" cy="46499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0A989FE4-B229-4F40-9276-70D5E878B1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3" t="24291" b="19509"/>
          <a:stretch/>
        </p:blipFill>
        <p:spPr bwMode="auto">
          <a:xfrm>
            <a:off x="11723718" y="1712068"/>
            <a:ext cx="424775" cy="3754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F3668E61-3D09-4BD9-99DC-3F001980B0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406" r="9895"/>
          <a:stretch/>
        </p:blipFill>
        <p:spPr bwMode="auto">
          <a:xfrm>
            <a:off x="5895640" y="1624518"/>
            <a:ext cx="5834958" cy="43642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AB71A51A-AE7A-4B1A-B492-2D8401C71C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95" b="97106"/>
          <a:stretch/>
        </p:blipFill>
        <p:spPr bwMode="auto">
          <a:xfrm>
            <a:off x="5947782" y="1344630"/>
            <a:ext cx="5891045" cy="26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349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5BBA46D-EB3D-401B-A3E8-D7D68F6B8C8F}"/>
              </a:ext>
            </a:extLst>
          </p:cNvPr>
          <p:cNvSpPr>
            <a:spLocks noGrp="1"/>
          </p:cNvSpPr>
          <p:nvPr>
            <p:ph type="body" sz="quarter" idx="12"/>
          </p:nvPr>
        </p:nvSpPr>
        <p:spPr/>
        <p:txBody>
          <a:bodyPr/>
          <a:lstStyle/>
          <a:p>
            <a:endParaRPr lang="zh-TW" altLang="en-US"/>
          </a:p>
        </p:txBody>
      </p:sp>
      <p:sp>
        <p:nvSpPr>
          <p:cNvPr id="3" name="文字版面配置區 2">
            <a:extLst>
              <a:ext uri="{FF2B5EF4-FFF2-40B4-BE49-F238E27FC236}">
                <a16:creationId xmlns:a16="http://schemas.microsoft.com/office/drawing/2014/main" id="{C8CA563F-0B3F-41D9-8F35-02FA33F8A3F4}"/>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ECF036CC-2C03-4EB4-BE05-68753C93F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16" b="47872"/>
          <a:stretch/>
        </p:blipFill>
        <p:spPr bwMode="auto">
          <a:xfrm>
            <a:off x="0" y="1088140"/>
            <a:ext cx="5975115" cy="4787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44993960-AD5F-4E0D-87EF-849C99922F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139" r="9216"/>
          <a:stretch/>
        </p:blipFill>
        <p:spPr bwMode="auto">
          <a:xfrm>
            <a:off x="5916747" y="1514797"/>
            <a:ext cx="5919411" cy="4354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8315CC8B-2802-4FEA-B36A-0ACB224FEE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64" t="-60" r="9216" b="94878"/>
          <a:stretch/>
        </p:blipFill>
        <p:spPr bwMode="auto">
          <a:xfrm>
            <a:off x="6941392" y="1073210"/>
            <a:ext cx="4931014" cy="475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5E7B62BD-C7BF-4AE6-8DC6-99B1F793C0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3" t="24291" b="19509"/>
          <a:stretch/>
        </p:blipFill>
        <p:spPr bwMode="auto">
          <a:xfrm>
            <a:off x="11723718" y="1712068"/>
            <a:ext cx="424775" cy="375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18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5C64C1FC-7BCF-484D-B78A-1A8673474919}"/>
              </a:ext>
            </a:extLst>
          </p:cNvPr>
          <p:cNvSpPr>
            <a:spLocks noGrp="1"/>
          </p:cNvSpPr>
          <p:nvPr>
            <p:ph type="body" sz="quarter" idx="12"/>
          </p:nvPr>
        </p:nvSpPr>
        <p:spPr/>
        <p:txBody>
          <a:bodyPr/>
          <a:lstStyle/>
          <a:p>
            <a:r>
              <a:rPr lang="en-US" altLang="zh-TW" b="1" dirty="0"/>
              <a:t>Conclusions</a:t>
            </a:r>
            <a:endParaRPr lang="zh-TW" altLang="en-US" dirty="0"/>
          </a:p>
        </p:txBody>
      </p:sp>
      <p:sp>
        <p:nvSpPr>
          <p:cNvPr id="5" name="文字版面配置區 4">
            <a:extLst>
              <a:ext uri="{FF2B5EF4-FFF2-40B4-BE49-F238E27FC236}">
                <a16:creationId xmlns:a16="http://schemas.microsoft.com/office/drawing/2014/main" id="{3A5A7D32-2DAF-4E10-98E2-F2F374A31965}"/>
              </a:ext>
            </a:extLst>
          </p:cNvPr>
          <p:cNvSpPr>
            <a:spLocks noGrp="1"/>
          </p:cNvSpPr>
          <p:nvPr>
            <p:ph type="body" sz="quarter" idx="13"/>
          </p:nvPr>
        </p:nvSpPr>
        <p:spPr/>
        <p:txBody>
          <a:bodyPr>
            <a:normAutofit lnSpcReduction="10000"/>
          </a:bodyPr>
          <a:lstStyle/>
          <a:p>
            <a:endParaRPr lang="zh-TW" altLang="en-US"/>
          </a:p>
        </p:txBody>
      </p:sp>
      <p:sp>
        <p:nvSpPr>
          <p:cNvPr id="6" name="文字版面配置區 5">
            <a:extLst>
              <a:ext uri="{FF2B5EF4-FFF2-40B4-BE49-F238E27FC236}">
                <a16:creationId xmlns:a16="http://schemas.microsoft.com/office/drawing/2014/main" id="{93A32EE7-009D-4B06-B362-BC473715A7DA}"/>
              </a:ext>
            </a:extLst>
          </p:cNvPr>
          <p:cNvSpPr>
            <a:spLocks noGrp="1"/>
          </p:cNvSpPr>
          <p:nvPr>
            <p:ph type="body" sz="quarter" idx="14"/>
          </p:nvPr>
        </p:nvSpPr>
        <p:spPr/>
        <p:txBody>
          <a:bodyPr>
            <a:normAutofit fontScale="92500" lnSpcReduction="10000"/>
          </a:bodyPr>
          <a:lstStyle/>
          <a:p>
            <a:r>
              <a:rPr lang="en-US" altLang="zh-TW" dirty="0"/>
              <a:t>This study utilizes channel-14 (11.2 </a:t>
            </a:r>
            <a:r>
              <a:rPr lang="en-US" altLang="zh-TW" i="1" dirty="0" err="1"/>
              <a:t>μ</a:t>
            </a:r>
            <a:r>
              <a:rPr lang="en-US" altLang="zh-TW" dirty="0" err="1"/>
              <a:t>m</a:t>
            </a:r>
            <a:r>
              <a:rPr lang="en-US" altLang="zh-TW" dirty="0"/>
              <a:t>; IR longwave window band) </a:t>
            </a:r>
            <a:r>
              <a:rPr lang="en-US" altLang="zh-TW" i="1" dirty="0"/>
              <a:t>T</a:t>
            </a:r>
            <a:r>
              <a:rPr lang="en-US" altLang="zh-TW" i="1" baseline="-25000" dirty="0"/>
              <a:t>b</a:t>
            </a:r>
            <a:r>
              <a:rPr lang="en-US" altLang="zh-TW" dirty="0"/>
              <a:t>s as seen by the mesoscale-scan mode of the ABI on </a:t>
            </a:r>
            <a:r>
              <a:rPr lang="en-US" altLang="zh-TW" i="1" dirty="0"/>
              <a:t>GOES-16</a:t>
            </a:r>
            <a:r>
              <a:rPr lang="en-US" altLang="zh-TW" dirty="0"/>
              <a:t>, to perform an in-depth examination of the convective structures of Hurricanes Harvey, Maria, and Michael throughout a substantial portion of their lifetimes, including a period of RI in each TC.</a:t>
            </a:r>
          </a:p>
          <a:p>
            <a:r>
              <a:rPr lang="en-US" altLang="zh-TW" dirty="0"/>
              <a:t>Analysis techniques such as </a:t>
            </a:r>
            <a:r>
              <a:rPr lang="en-US" altLang="zh-TW" i="1" dirty="0"/>
              <a:t>T</a:t>
            </a:r>
            <a:r>
              <a:rPr lang="en-US" altLang="zh-TW" i="1" baseline="-25000" dirty="0"/>
              <a:t>b</a:t>
            </a:r>
            <a:r>
              <a:rPr lang="en-US" altLang="zh-TW" dirty="0"/>
              <a:t> threshold evolutions, </a:t>
            </a:r>
            <a:r>
              <a:rPr lang="en-US" altLang="zh-TW" i="1" dirty="0"/>
              <a:t>T</a:t>
            </a:r>
            <a:r>
              <a:rPr lang="en-US" altLang="zh-TW" i="1" baseline="-25000" dirty="0"/>
              <a:t>b</a:t>
            </a:r>
            <a:r>
              <a:rPr lang="en-US" altLang="zh-TW" dirty="0"/>
              <a:t> frequency distributions, and azimuthal mean and constant radius </a:t>
            </a:r>
            <a:r>
              <a:rPr lang="en-US" altLang="zh-TW" dirty="0" err="1"/>
              <a:t>Hovmöller</a:t>
            </a:r>
            <a:r>
              <a:rPr lang="en-US" altLang="zh-TW" dirty="0"/>
              <a:t> diagrams showed that little to no substantial convection occurred in association with the TCs in the 12–24 h prior to RI.</a:t>
            </a:r>
          </a:p>
          <a:p>
            <a:r>
              <a:rPr lang="en-US" altLang="zh-TW" dirty="0"/>
              <a:t>However, within 12 h of RI onset, bursts of inner-core convection began to occur. These periods of substantial convection occurred on time scales of 2–4 h, with a frequency of 3–9 h between bursts across the three TCs.</a:t>
            </a:r>
          </a:p>
          <a:p>
            <a:r>
              <a:rPr lang="en-US" altLang="zh-TW" dirty="0"/>
              <a:t>Shear-relative constant-radius </a:t>
            </a:r>
            <a:r>
              <a:rPr lang="en-US" altLang="zh-TW" dirty="0" err="1"/>
              <a:t>Hovmöller</a:t>
            </a:r>
            <a:r>
              <a:rPr lang="en-US" altLang="zh-TW" dirty="0"/>
              <a:t> diagrams reveal that these features were predominantly located </a:t>
            </a:r>
            <a:r>
              <a:rPr lang="en-US" altLang="zh-TW" dirty="0" err="1"/>
              <a:t>downshear</a:t>
            </a:r>
            <a:r>
              <a:rPr lang="en-US" altLang="zh-TW" dirty="0"/>
              <a:t> and propagated cyclonically toward the </a:t>
            </a:r>
            <a:r>
              <a:rPr lang="en-US" altLang="zh-TW" dirty="0" err="1"/>
              <a:t>upshear</a:t>
            </a:r>
            <a:r>
              <a:rPr lang="en-US" altLang="zh-TW" dirty="0"/>
              <a:t> quadrants as RI was approached.</a:t>
            </a:r>
          </a:p>
          <a:p>
            <a:r>
              <a:rPr lang="en-US" altLang="zh-TW" dirty="0"/>
              <a:t>It is likely that these periods of vigorous convection and their associated precipitation helps to moisten the inner core prior to RI, which promotes additional and more sustained convection that helps to further strengthen the developing vortex.</a:t>
            </a:r>
            <a:endParaRPr lang="zh-TW" altLang="en-US" dirty="0"/>
          </a:p>
        </p:txBody>
      </p:sp>
    </p:spTree>
    <p:extLst>
      <p:ext uri="{BB962C8B-B14F-4D97-AF65-F5344CB8AC3E}">
        <p14:creationId xmlns:p14="http://schemas.microsoft.com/office/powerpoint/2010/main" val="350442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5C64C1FC-7BCF-484D-B78A-1A8673474919}"/>
              </a:ext>
            </a:extLst>
          </p:cNvPr>
          <p:cNvSpPr>
            <a:spLocks noGrp="1"/>
          </p:cNvSpPr>
          <p:nvPr>
            <p:ph type="body" sz="quarter" idx="12"/>
          </p:nvPr>
        </p:nvSpPr>
        <p:spPr/>
        <p:txBody>
          <a:bodyPr/>
          <a:lstStyle/>
          <a:p>
            <a:r>
              <a:rPr lang="en-US" altLang="zh-TW" b="1" dirty="0"/>
              <a:t>Conclusions</a:t>
            </a:r>
            <a:endParaRPr lang="zh-TW" altLang="en-US" dirty="0"/>
          </a:p>
        </p:txBody>
      </p:sp>
      <p:sp>
        <p:nvSpPr>
          <p:cNvPr id="5" name="文字版面配置區 4">
            <a:extLst>
              <a:ext uri="{FF2B5EF4-FFF2-40B4-BE49-F238E27FC236}">
                <a16:creationId xmlns:a16="http://schemas.microsoft.com/office/drawing/2014/main" id="{3A5A7D32-2DAF-4E10-98E2-F2F374A31965}"/>
              </a:ext>
            </a:extLst>
          </p:cNvPr>
          <p:cNvSpPr>
            <a:spLocks noGrp="1"/>
          </p:cNvSpPr>
          <p:nvPr>
            <p:ph type="body" sz="quarter" idx="13"/>
          </p:nvPr>
        </p:nvSpPr>
        <p:spPr/>
        <p:txBody>
          <a:bodyPr>
            <a:normAutofit lnSpcReduction="10000"/>
          </a:bodyPr>
          <a:lstStyle/>
          <a:p>
            <a:endParaRPr lang="zh-TW" altLang="en-US"/>
          </a:p>
        </p:txBody>
      </p:sp>
      <p:sp>
        <p:nvSpPr>
          <p:cNvPr id="6" name="文字版面配置區 5">
            <a:extLst>
              <a:ext uri="{FF2B5EF4-FFF2-40B4-BE49-F238E27FC236}">
                <a16:creationId xmlns:a16="http://schemas.microsoft.com/office/drawing/2014/main" id="{93A32EE7-009D-4B06-B362-BC473715A7DA}"/>
              </a:ext>
            </a:extLst>
          </p:cNvPr>
          <p:cNvSpPr>
            <a:spLocks noGrp="1"/>
          </p:cNvSpPr>
          <p:nvPr>
            <p:ph type="body" sz="quarter" idx="14"/>
          </p:nvPr>
        </p:nvSpPr>
        <p:spPr/>
        <p:txBody>
          <a:bodyPr/>
          <a:lstStyle/>
          <a:p>
            <a:endParaRPr lang="zh-TW" altLang="en-US" dirty="0"/>
          </a:p>
        </p:txBody>
      </p:sp>
    </p:spTree>
    <p:extLst>
      <p:ext uri="{BB962C8B-B14F-4D97-AF65-F5344CB8AC3E}">
        <p14:creationId xmlns:p14="http://schemas.microsoft.com/office/powerpoint/2010/main" val="29214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E17CD8A-733D-4B71-AA6B-6A00428CC1B8}"/>
              </a:ext>
            </a:extLst>
          </p:cNvPr>
          <p:cNvSpPr>
            <a:spLocks noGrp="1"/>
          </p:cNvSpPr>
          <p:nvPr>
            <p:ph type="body" sz="quarter" idx="12"/>
          </p:nvPr>
        </p:nvSpPr>
        <p:spPr/>
        <p:txBody>
          <a:bodyPr/>
          <a:lstStyle/>
          <a:p>
            <a:endParaRPr lang="zh-TW" altLang="en-US"/>
          </a:p>
        </p:txBody>
      </p:sp>
      <p:sp>
        <p:nvSpPr>
          <p:cNvPr id="3" name="文字版面配置區 2">
            <a:extLst>
              <a:ext uri="{FF2B5EF4-FFF2-40B4-BE49-F238E27FC236}">
                <a16:creationId xmlns:a16="http://schemas.microsoft.com/office/drawing/2014/main" id="{D49DB7FF-7E99-467A-A09D-34F9FFC81D02}"/>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44C024B8-856B-4997-98B9-27FA9B38E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1" y="800100"/>
            <a:ext cx="4617807" cy="59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0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a:extLst>
              <a:ext uri="{FF2B5EF4-FFF2-40B4-BE49-F238E27FC236}">
                <a16:creationId xmlns:a16="http://schemas.microsoft.com/office/drawing/2014/main" id="{04321806-97D9-4745-AADF-A50DD07DB961}"/>
              </a:ext>
            </a:extLst>
          </p:cNvPr>
          <p:cNvSpPr>
            <a:spLocks noGrp="1"/>
          </p:cNvSpPr>
          <p:nvPr>
            <p:ph type="body" sz="quarter" idx="12"/>
          </p:nvPr>
        </p:nvSpPr>
        <p:spPr/>
        <p:txBody>
          <a:bodyPr/>
          <a:lstStyle/>
          <a:p>
            <a:r>
              <a:rPr lang="en-US" altLang="zh-TW" b="1" dirty="0"/>
              <a:t>Outline</a:t>
            </a:r>
            <a:endParaRPr lang="zh-TW" altLang="en-US" b="1" dirty="0"/>
          </a:p>
        </p:txBody>
      </p:sp>
      <p:sp>
        <p:nvSpPr>
          <p:cNvPr id="6" name="文字版面配置區 5">
            <a:extLst>
              <a:ext uri="{FF2B5EF4-FFF2-40B4-BE49-F238E27FC236}">
                <a16:creationId xmlns:a16="http://schemas.microsoft.com/office/drawing/2014/main" id="{DD0FD57C-8FE4-480A-A2EC-BA07E3F57706}"/>
              </a:ext>
            </a:extLst>
          </p:cNvPr>
          <p:cNvSpPr>
            <a:spLocks noGrp="1"/>
          </p:cNvSpPr>
          <p:nvPr>
            <p:ph type="body" sz="quarter" idx="13"/>
          </p:nvPr>
        </p:nvSpPr>
        <p:spPr/>
        <p:txBody>
          <a:bodyPr>
            <a:normAutofit lnSpcReduction="10000"/>
          </a:bodyPr>
          <a:lstStyle/>
          <a:p>
            <a:endParaRPr lang="zh-TW" altLang="en-US"/>
          </a:p>
        </p:txBody>
      </p:sp>
      <p:sp>
        <p:nvSpPr>
          <p:cNvPr id="7" name="文字版面配置區 6">
            <a:extLst>
              <a:ext uri="{FF2B5EF4-FFF2-40B4-BE49-F238E27FC236}">
                <a16:creationId xmlns:a16="http://schemas.microsoft.com/office/drawing/2014/main" id="{1984B6DC-2BFE-4014-A850-811EF9BC1434}"/>
              </a:ext>
            </a:extLst>
          </p:cNvPr>
          <p:cNvSpPr>
            <a:spLocks noGrp="1"/>
          </p:cNvSpPr>
          <p:nvPr>
            <p:ph type="body" sz="quarter" idx="14"/>
          </p:nvPr>
        </p:nvSpPr>
        <p:spPr/>
        <p:txBody>
          <a:bodyPr/>
          <a:lstStyle/>
          <a:p>
            <a:r>
              <a:rPr lang="en-US" altLang="zh-TW" b="1" dirty="0"/>
              <a:t>Introduction</a:t>
            </a:r>
          </a:p>
          <a:p>
            <a:r>
              <a:rPr lang="en-US" altLang="zh-TW" b="1" dirty="0"/>
              <a:t>Methodology and data</a:t>
            </a:r>
          </a:p>
          <a:p>
            <a:pPr lvl="1"/>
            <a:r>
              <a:rPr lang="en-US" altLang="zh-TW" i="1" dirty="0"/>
              <a:t>GOES-16 specifications and instrumentation</a:t>
            </a:r>
          </a:p>
          <a:p>
            <a:pPr lvl="1"/>
            <a:r>
              <a:rPr lang="en-US" altLang="zh-TW" i="1" dirty="0"/>
              <a:t>Satellite data acquisition</a:t>
            </a:r>
          </a:p>
          <a:p>
            <a:pPr lvl="1"/>
            <a:r>
              <a:rPr lang="en-US" altLang="zh-TW" i="1" dirty="0"/>
              <a:t>Satellite data analysis methods</a:t>
            </a:r>
          </a:p>
          <a:p>
            <a:r>
              <a:rPr lang="en-US" altLang="zh-TW" b="1" dirty="0"/>
              <a:t>Results and discussion</a:t>
            </a:r>
          </a:p>
          <a:p>
            <a:pPr lvl="1"/>
            <a:r>
              <a:rPr lang="en-US" altLang="zh-TW" i="1" dirty="0"/>
              <a:t>Evolution of environmental parameters, storm intensity, and storm cloud structure</a:t>
            </a:r>
          </a:p>
          <a:p>
            <a:pPr lvl="1"/>
            <a:r>
              <a:rPr lang="en-US" altLang="zh-TW" i="1" dirty="0"/>
              <a:t>Examination of convective structure: Brightness temperature thresholds</a:t>
            </a:r>
          </a:p>
          <a:p>
            <a:pPr lvl="1"/>
            <a:r>
              <a:rPr lang="en-US" altLang="zh-TW" i="1" dirty="0"/>
              <a:t>Examination of convective structure: </a:t>
            </a:r>
            <a:r>
              <a:rPr lang="en-US" altLang="zh-TW" i="1" dirty="0" err="1"/>
              <a:t>Hovmöller</a:t>
            </a:r>
            <a:r>
              <a:rPr lang="en-US" altLang="zh-TW" i="1" dirty="0"/>
              <a:t> diagrams</a:t>
            </a:r>
          </a:p>
          <a:p>
            <a:r>
              <a:rPr lang="en-US" altLang="zh-TW" b="1" dirty="0"/>
              <a:t>Conclusions</a:t>
            </a:r>
          </a:p>
          <a:p>
            <a:endParaRPr lang="zh-TW" altLang="en-US" dirty="0"/>
          </a:p>
        </p:txBody>
      </p:sp>
    </p:spTree>
    <p:extLst>
      <p:ext uri="{BB962C8B-B14F-4D97-AF65-F5344CB8AC3E}">
        <p14:creationId xmlns:p14="http://schemas.microsoft.com/office/powerpoint/2010/main" val="2191418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98136CF4-BA67-4A5F-A650-B8B1654CA668}"/>
              </a:ext>
            </a:extLst>
          </p:cNvPr>
          <p:cNvSpPr>
            <a:spLocks noGrp="1"/>
          </p:cNvSpPr>
          <p:nvPr>
            <p:ph type="body" sz="quarter" idx="12"/>
          </p:nvPr>
        </p:nvSpPr>
        <p:spPr/>
        <p:txBody>
          <a:bodyPr/>
          <a:lstStyle/>
          <a:p>
            <a:endParaRPr lang="zh-TW" altLang="en-US"/>
          </a:p>
        </p:txBody>
      </p:sp>
      <p:sp>
        <p:nvSpPr>
          <p:cNvPr id="3" name="文字版面配置區 2">
            <a:extLst>
              <a:ext uri="{FF2B5EF4-FFF2-40B4-BE49-F238E27FC236}">
                <a16:creationId xmlns:a16="http://schemas.microsoft.com/office/drawing/2014/main" id="{52295525-D483-4671-B9C4-72B016270293}"/>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E265E543-1B30-483F-B796-E1D707282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765" y="787233"/>
            <a:ext cx="4306381" cy="580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22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FE24A5C-4E15-453D-A667-FC923B61B7D2}"/>
              </a:ext>
            </a:extLst>
          </p:cNvPr>
          <p:cNvSpPr>
            <a:spLocks noGrp="1"/>
          </p:cNvSpPr>
          <p:nvPr>
            <p:ph type="body" sz="quarter" idx="12"/>
          </p:nvPr>
        </p:nvSpPr>
        <p:spPr/>
        <p:txBody>
          <a:bodyPr/>
          <a:lstStyle/>
          <a:p>
            <a:endParaRPr lang="zh-TW" altLang="en-US"/>
          </a:p>
        </p:txBody>
      </p:sp>
      <p:sp>
        <p:nvSpPr>
          <p:cNvPr id="3" name="文字版面配置區 2">
            <a:extLst>
              <a:ext uri="{FF2B5EF4-FFF2-40B4-BE49-F238E27FC236}">
                <a16:creationId xmlns:a16="http://schemas.microsoft.com/office/drawing/2014/main" id="{2732F2A2-5468-4D8D-A52F-C499A4F12B37}"/>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8DFADBEA-CD7E-4DA3-A992-D0E28CB60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800100"/>
            <a:ext cx="4283002" cy="59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49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5BBA46D-EB3D-401B-A3E8-D7D68F6B8C8F}"/>
              </a:ext>
            </a:extLst>
          </p:cNvPr>
          <p:cNvSpPr>
            <a:spLocks noGrp="1"/>
          </p:cNvSpPr>
          <p:nvPr>
            <p:ph type="body" sz="quarter" idx="12"/>
          </p:nvPr>
        </p:nvSpPr>
        <p:spPr/>
        <p:txBody>
          <a:bodyPr/>
          <a:lstStyle/>
          <a:p>
            <a:endParaRPr lang="zh-TW" altLang="en-US"/>
          </a:p>
        </p:txBody>
      </p:sp>
      <p:sp>
        <p:nvSpPr>
          <p:cNvPr id="3" name="文字版面配置區 2">
            <a:extLst>
              <a:ext uri="{FF2B5EF4-FFF2-40B4-BE49-F238E27FC236}">
                <a16:creationId xmlns:a16="http://schemas.microsoft.com/office/drawing/2014/main" id="{C8CA563F-0B3F-41D9-8F35-02FA33F8A3F4}"/>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id="{ECF036CC-2C03-4EB4-BE05-68753C93F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800100"/>
            <a:ext cx="4257000" cy="59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3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Introduction(1/3)</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sp>
        <p:nvSpPr>
          <p:cNvPr id="4" name="文字版面配置區 3"/>
          <p:cNvSpPr>
            <a:spLocks noGrp="1"/>
          </p:cNvSpPr>
          <p:nvPr>
            <p:ph type="body" sz="quarter" idx="14"/>
          </p:nvPr>
        </p:nvSpPr>
        <p:spPr/>
        <p:txBody>
          <a:bodyPr>
            <a:normAutofit lnSpcReduction="10000"/>
          </a:bodyPr>
          <a:lstStyle/>
          <a:p>
            <a:r>
              <a:rPr lang="en-US" altLang="zh-TW" dirty="0"/>
              <a:t>Although satellite data was initially explored primarily to determine the current intensity, convective characteristics, rainfall rates, and temperature structures within TCs </a:t>
            </a:r>
            <a:r>
              <a:rPr lang="en-US" altLang="zh-TW" sz="1400" dirty="0"/>
              <a:t>(e.g., </a:t>
            </a:r>
            <a:r>
              <a:rPr lang="en-US" altLang="zh-TW" sz="1400" dirty="0">
                <a:hlinkClick r:id="rId2"/>
              </a:rPr>
              <a:t>Dvorak 1975</a:t>
            </a:r>
            <a:r>
              <a:rPr lang="en-US" altLang="zh-TW" sz="1400" dirty="0"/>
              <a:t>; </a:t>
            </a:r>
            <a:r>
              <a:rPr lang="en-US" altLang="zh-TW" sz="1400" dirty="0">
                <a:hlinkClick r:id="rId3"/>
              </a:rPr>
              <a:t>Adler and Rodgers 1977</a:t>
            </a:r>
            <a:r>
              <a:rPr lang="en-US" altLang="zh-TW" sz="1400" dirty="0"/>
              <a:t>; </a:t>
            </a:r>
            <a:r>
              <a:rPr lang="en-US" altLang="zh-TW" sz="1400" dirty="0">
                <a:hlinkClick r:id="rId4"/>
              </a:rPr>
              <a:t>Griffith et al. 1978</a:t>
            </a:r>
            <a:r>
              <a:rPr lang="en-US" altLang="zh-TW" sz="1400" dirty="0"/>
              <a:t>; </a:t>
            </a:r>
            <a:r>
              <a:rPr lang="en-US" altLang="zh-TW" sz="1400" dirty="0" err="1">
                <a:hlinkClick r:id="rId5"/>
              </a:rPr>
              <a:t>Velden</a:t>
            </a:r>
            <a:r>
              <a:rPr lang="en-US" altLang="zh-TW" sz="1400" dirty="0">
                <a:hlinkClick r:id="rId5"/>
              </a:rPr>
              <a:t> and Smith 1983</a:t>
            </a:r>
            <a:r>
              <a:rPr lang="en-US" altLang="zh-TW" sz="1400" dirty="0"/>
              <a:t>)</a:t>
            </a:r>
            <a:r>
              <a:rPr lang="en-US" altLang="zh-TW" dirty="0"/>
              <a:t>, some studies also began analyzing microwave and infrared (IR) data to examine potential relationships to the future intensity of TCs </a:t>
            </a:r>
            <a:r>
              <a:rPr lang="en-US" altLang="zh-TW" sz="1400" dirty="0"/>
              <a:t>(</a:t>
            </a:r>
            <a:r>
              <a:rPr lang="en-US" altLang="zh-TW" sz="1400" dirty="0">
                <a:hlinkClick r:id="rId6"/>
              </a:rPr>
              <a:t>Gentry et al. 1980</a:t>
            </a:r>
            <a:r>
              <a:rPr lang="en-US" altLang="zh-TW" sz="1400" dirty="0"/>
              <a:t>)</a:t>
            </a:r>
            <a:r>
              <a:rPr lang="en-US" altLang="zh-TW" dirty="0"/>
              <a:t>. Other early applications of geosynchronous data for tropical cyclone research included a study by </a:t>
            </a:r>
            <a:r>
              <a:rPr lang="en-US" altLang="zh-TW" dirty="0" err="1">
                <a:hlinkClick r:id="rId7"/>
              </a:rPr>
              <a:t>Steranka</a:t>
            </a:r>
            <a:r>
              <a:rPr lang="en-US" altLang="zh-TW" dirty="0">
                <a:hlinkClick r:id="rId7"/>
              </a:rPr>
              <a:t> et al. (1986)</a:t>
            </a:r>
            <a:r>
              <a:rPr lang="en-US" altLang="zh-TW" dirty="0"/>
              <a:t>, which utilized IR brightness temperature (</a:t>
            </a:r>
            <a:r>
              <a:rPr lang="en-US" altLang="zh-TW" i="1" dirty="0"/>
              <a:t>T</a:t>
            </a:r>
            <a:r>
              <a:rPr lang="en-US" altLang="zh-TW" i="1" baseline="-25000" dirty="0"/>
              <a:t>b</a:t>
            </a:r>
            <a:r>
              <a:rPr lang="en-US" altLang="zh-TW" dirty="0"/>
              <a:t>) data of cloud canopies within the innermost ~200 km of TCs that occurred between 1974 and 1979 and their relationship with future intensity changes.</a:t>
            </a:r>
          </a:p>
          <a:p>
            <a:r>
              <a:rPr lang="en-US" altLang="zh-TW" dirty="0"/>
              <a:t>The increase in available observations over the past few generations of geostationary satellites has also allowed for the development of a fully automated approach to estimating current TC intensity (advanced Dvorak technique, ADT; </a:t>
            </a:r>
            <a:r>
              <a:rPr lang="en-US" altLang="zh-TW" dirty="0">
                <a:hlinkClick r:id="rId8"/>
              </a:rPr>
              <a:t>Olander and </a:t>
            </a:r>
            <a:r>
              <a:rPr lang="en-US" altLang="zh-TW" dirty="0" err="1">
                <a:hlinkClick r:id="rId8"/>
              </a:rPr>
              <a:t>Velden</a:t>
            </a:r>
            <a:r>
              <a:rPr lang="en-US" altLang="zh-TW" dirty="0">
                <a:hlinkClick r:id="rId8"/>
              </a:rPr>
              <a:t> 2007</a:t>
            </a:r>
            <a:r>
              <a:rPr lang="en-US" altLang="zh-TW" dirty="0"/>
              <a:t>).</a:t>
            </a:r>
          </a:p>
          <a:p>
            <a:r>
              <a:rPr lang="en-US" altLang="zh-TW" dirty="0"/>
              <a:t>Data assimilation</a:t>
            </a:r>
          </a:p>
          <a:p>
            <a:pPr lvl="1"/>
            <a:r>
              <a:rPr lang="en-US" altLang="zh-TW" dirty="0"/>
              <a:t>Atmospheric motion vectors (AMVs; </a:t>
            </a:r>
            <a:r>
              <a:rPr lang="en-US" altLang="zh-TW" dirty="0" err="1">
                <a:hlinkClick r:id="rId9"/>
              </a:rPr>
              <a:t>Velden</a:t>
            </a:r>
            <a:r>
              <a:rPr lang="en-US" altLang="zh-TW" dirty="0">
                <a:hlinkClick r:id="rId9"/>
              </a:rPr>
              <a:t> et al. 1997</a:t>
            </a:r>
            <a:r>
              <a:rPr lang="en-US" altLang="zh-TW" dirty="0"/>
              <a:t>)</a:t>
            </a:r>
          </a:p>
          <a:p>
            <a:pPr lvl="1"/>
            <a:r>
              <a:rPr lang="en-US" altLang="zh-TW" dirty="0"/>
              <a:t>All-sky IR radiances (</a:t>
            </a:r>
            <a:r>
              <a:rPr lang="en-US" altLang="zh-TW" dirty="0">
                <a:hlinkClick r:id="rId10"/>
              </a:rPr>
              <a:t>Zhang et al. </a:t>
            </a:r>
            <a:r>
              <a:rPr lang="en-US" altLang="zh-TW">
                <a:hlinkClick r:id="rId10"/>
              </a:rPr>
              <a:t>2016</a:t>
            </a:r>
            <a:r>
              <a:rPr lang="en-US" altLang="zh-TW"/>
              <a:t>)</a:t>
            </a:r>
            <a:endParaRPr lang="zh-TW" altLang="en-US" dirty="0"/>
          </a:p>
        </p:txBody>
      </p:sp>
    </p:spTree>
    <p:extLst>
      <p:ext uri="{BB962C8B-B14F-4D97-AF65-F5344CB8AC3E}">
        <p14:creationId xmlns:p14="http://schemas.microsoft.com/office/powerpoint/2010/main" val="415364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179F15B-5AB5-4CF9-8EB5-6EC5D94B41B9}"/>
              </a:ext>
            </a:extLst>
          </p:cNvPr>
          <p:cNvSpPr>
            <a:spLocks noGrp="1"/>
          </p:cNvSpPr>
          <p:nvPr>
            <p:ph type="body" sz="quarter" idx="12"/>
          </p:nvPr>
        </p:nvSpPr>
        <p:spPr/>
        <p:txBody>
          <a:bodyPr/>
          <a:lstStyle/>
          <a:p>
            <a:r>
              <a:rPr lang="en-US" altLang="zh-TW" dirty="0"/>
              <a:t>Introduction(2/3)</a:t>
            </a:r>
            <a:endParaRPr lang="zh-TW" altLang="en-US" dirty="0"/>
          </a:p>
        </p:txBody>
      </p:sp>
      <p:sp>
        <p:nvSpPr>
          <p:cNvPr id="3" name="文字版面配置區 2">
            <a:extLst>
              <a:ext uri="{FF2B5EF4-FFF2-40B4-BE49-F238E27FC236}">
                <a16:creationId xmlns:a16="http://schemas.microsoft.com/office/drawing/2014/main" id="{243C7D0D-297E-447E-A6A6-CEB742083D4A}"/>
              </a:ext>
            </a:extLst>
          </p:cNvPr>
          <p:cNvSpPr>
            <a:spLocks noGrp="1"/>
          </p:cNvSpPr>
          <p:nvPr>
            <p:ph type="body" sz="quarter" idx="13"/>
          </p:nvPr>
        </p:nvSpPr>
        <p:spPr/>
        <p:txBody>
          <a:bodyPr>
            <a:normAutofit lnSpcReduction="10000"/>
          </a:bodyPr>
          <a:lstStyle/>
          <a:p>
            <a:endParaRPr lang="zh-TW" altLang="en-US"/>
          </a:p>
        </p:txBody>
      </p:sp>
      <p:sp>
        <p:nvSpPr>
          <p:cNvPr id="4" name="文字版面配置區 3">
            <a:extLst>
              <a:ext uri="{FF2B5EF4-FFF2-40B4-BE49-F238E27FC236}">
                <a16:creationId xmlns:a16="http://schemas.microsoft.com/office/drawing/2014/main" id="{9351CECF-317A-421C-A43D-7036B8E1AB79}"/>
              </a:ext>
            </a:extLst>
          </p:cNvPr>
          <p:cNvSpPr>
            <a:spLocks noGrp="1"/>
          </p:cNvSpPr>
          <p:nvPr>
            <p:ph type="body" sz="quarter" idx="14"/>
          </p:nvPr>
        </p:nvSpPr>
        <p:spPr/>
        <p:txBody>
          <a:bodyPr>
            <a:normAutofit fontScale="92500"/>
          </a:bodyPr>
          <a:lstStyle/>
          <a:p>
            <a:r>
              <a:rPr lang="en-US" altLang="zh-TW" dirty="0"/>
              <a:t>Many studies have used TRMM </a:t>
            </a:r>
            <a:r>
              <a:rPr lang="en-US" altLang="zh-TW" sz="1400" dirty="0"/>
              <a:t>(</a:t>
            </a:r>
            <a:r>
              <a:rPr lang="en-US" altLang="zh-TW" sz="1400" dirty="0">
                <a:hlinkClick r:id="rId2"/>
              </a:rPr>
              <a:t>Kelley et al. 2004</a:t>
            </a:r>
            <a:r>
              <a:rPr lang="en-US" altLang="zh-TW" sz="1400" dirty="0"/>
              <a:t>; </a:t>
            </a:r>
            <a:r>
              <a:rPr lang="en-US" altLang="zh-TW" sz="1400" dirty="0">
                <a:hlinkClick r:id="rId3"/>
              </a:rPr>
              <a:t>Molinari and </a:t>
            </a:r>
            <a:r>
              <a:rPr lang="en-US" altLang="zh-TW" sz="1400" dirty="0" err="1">
                <a:hlinkClick r:id="rId3"/>
              </a:rPr>
              <a:t>Vollaro</a:t>
            </a:r>
            <a:r>
              <a:rPr lang="en-US" altLang="zh-TW" sz="1400" dirty="0">
                <a:hlinkClick r:id="rId3"/>
              </a:rPr>
              <a:t> 2010</a:t>
            </a:r>
            <a:r>
              <a:rPr lang="en-US" altLang="zh-TW" sz="1400" dirty="0"/>
              <a:t>; </a:t>
            </a:r>
            <a:r>
              <a:rPr lang="en-US" altLang="zh-TW" sz="1400" dirty="0">
                <a:hlinkClick r:id="rId4"/>
              </a:rPr>
              <a:t>Tao and Jiang 2015</a:t>
            </a:r>
            <a:r>
              <a:rPr lang="en-US" altLang="zh-TW" sz="1400" dirty="0"/>
              <a:t>; </a:t>
            </a:r>
            <a:r>
              <a:rPr lang="en-US" altLang="zh-TW" sz="1400" dirty="0" err="1">
                <a:hlinkClick r:id="rId5"/>
              </a:rPr>
              <a:t>Zagrodnik</a:t>
            </a:r>
            <a:r>
              <a:rPr lang="en-US" altLang="zh-TW" sz="1400" dirty="0">
                <a:hlinkClick r:id="rId5"/>
              </a:rPr>
              <a:t> and Jiang 2014</a:t>
            </a:r>
            <a:r>
              <a:rPr lang="en-US" altLang="zh-TW" sz="1400" dirty="0"/>
              <a:t>)</a:t>
            </a:r>
            <a:r>
              <a:rPr lang="en-US" altLang="zh-TW" dirty="0"/>
              <a:t>, other space-based microwave </a:t>
            </a:r>
            <a:r>
              <a:rPr lang="en-US" altLang="zh-TW" sz="1400" dirty="0"/>
              <a:t>(</a:t>
            </a:r>
            <a:r>
              <a:rPr lang="en-US" altLang="zh-TW" sz="1400" dirty="0" err="1">
                <a:hlinkClick r:id="rId6"/>
              </a:rPr>
              <a:t>Alvey</a:t>
            </a:r>
            <a:r>
              <a:rPr lang="en-US" altLang="zh-TW" sz="1400" dirty="0">
                <a:hlinkClick r:id="rId6"/>
              </a:rPr>
              <a:t> et al. 2015</a:t>
            </a:r>
            <a:r>
              <a:rPr lang="en-US" altLang="zh-TW" sz="1400" dirty="0"/>
              <a:t>; </a:t>
            </a:r>
            <a:r>
              <a:rPr lang="en-US" altLang="zh-TW" sz="1400" dirty="0">
                <a:hlinkClick r:id="rId7"/>
              </a:rPr>
              <a:t>Fischer et al. 2018</a:t>
            </a:r>
            <a:r>
              <a:rPr lang="en-US" altLang="zh-TW" sz="1400" dirty="0"/>
              <a:t>)</a:t>
            </a:r>
            <a:r>
              <a:rPr lang="en-US" altLang="zh-TW" dirty="0"/>
              <a:t> and infrared </a:t>
            </a:r>
            <a:r>
              <a:rPr lang="en-US" altLang="zh-TW" sz="1400" dirty="0"/>
              <a:t>(</a:t>
            </a:r>
            <a:r>
              <a:rPr lang="en-US" altLang="zh-TW" sz="1400" dirty="0">
                <a:hlinkClick r:id="rId8"/>
              </a:rPr>
              <a:t>Monette et al. 2012</a:t>
            </a:r>
            <a:r>
              <a:rPr lang="en-US" altLang="zh-TW" sz="1400" dirty="0"/>
              <a:t>; </a:t>
            </a:r>
            <a:r>
              <a:rPr lang="en-US" altLang="zh-TW" sz="1400" dirty="0">
                <a:hlinkClick r:id="rId7"/>
              </a:rPr>
              <a:t>Fischer et al. 2018</a:t>
            </a:r>
            <a:r>
              <a:rPr lang="en-US" altLang="zh-TW" sz="1400" dirty="0"/>
              <a:t>)</a:t>
            </a:r>
            <a:r>
              <a:rPr lang="en-US" altLang="zh-TW" dirty="0"/>
              <a:t> products to observe the location and intensity of convection in TCs, either during RI, while steadily intensifying, in steady state, or when weakening.</a:t>
            </a:r>
          </a:p>
          <a:p>
            <a:r>
              <a:rPr lang="en-US" altLang="zh-TW" dirty="0"/>
              <a:t>All of these studies found evidence of shallow to moderate convection in the </a:t>
            </a:r>
            <a:r>
              <a:rPr lang="en-US" altLang="zh-TW" dirty="0" err="1"/>
              <a:t>upshear</a:t>
            </a:r>
            <a:r>
              <a:rPr lang="en-US" altLang="zh-TW" dirty="0"/>
              <a:t> quadrants of the TC prior to a period of intensification.</a:t>
            </a:r>
          </a:p>
          <a:p>
            <a:r>
              <a:rPr lang="en-US" altLang="zh-TW" dirty="0"/>
              <a:t>Areas of deep convection in the </a:t>
            </a:r>
            <a:r>
              <a:rPr lang="en-US" altLang="zh-TW" dirty="0" err="1"/>
              <a:t>upshear</a:t>
            </a:r>
            <a:r>
              <a:rPr lang="en-US" altLang="zh-TW" dirty="0"/>
              <a:t> quadrants were not typically found prior to RI </a:t>
            </a:r>
            <a:r>
              <a:rPr lang="en-US" altLang="zh-TW" sz="1400" dirty="0"/>
              <a:t>(</a:t>
            </a:r>
            <a:r>
              <a:rPr lang="en-US" altLang="zh-TW" sz="1400" dirty="0" err="1">
                <a:hlinkClick r:id="rId5"/>
              </a:rPr>
              <a:t>Zagrodnik</a:t>
            </a:r>
            <a:r>
              <a:rPr lang="en-US" altLang="zh-TW" sz="1400" dirty="0">
                <a:hlinkClick r:id="rId5"/>
              </a:rPr>
              <a:t> and Jiang 2014</a:t>
            </a:r>
            <a:r>
              <a:rPr lang="en-US" altLang="zh-TW" sz="1400" dirty="0"/>
              <a:t>; </a:t>
            </a:r>
            <a:r>
              <a:rPr lang="en-US" altLang="zh-TW" sz="1400" dirty="0" err="1">
                <a:hlinkClick r:id="rId6"/>
              </a:rPr>
              <a:t>Alvey</a:t>
            </a:r>
            <a:r>
              <a:rPr lang="en-US" altLang="zh-TW" sz="1400" dirty="0">
                <a:hlinkClick r:id="rId6"/>
              </a:rPr>
              <a:t> et al. 2015</a:t>
            </a:r>
            <a:r>
              <a:rPr lang="en-US" altLang="zh-TW" sz="1400" dirty="0"/>
              <a:t>; </a:t>
            </a:r>
            <a:r>
              <a:rPr lang="en-US" altLang="zh-TW" sz="1400" dirty="0">
                <a:hlinkClick r:id="rId7"/>
              </a:rPr>
              <a:t>Fischer et al. 2018</a:t>
            </a:r>
            <a:r>
              <a:rPr lang="en-US" altLang="zh-TW" sz="1400" dirty="0"/>
              <a:t>)</a:t>
            </a:r>
            <a:r>
              <a:rPr lang="en-US" altLang="zh-TW" dirty="0"/>
              <a:t> and only occurred once the system had already begun to intensify.</a:t>
            </a:r>
          </a:p>
          <a:p>
            <a:r>
              <a:rPr lang="en-US" altLang="zh-TW" dirty="0"/>
              <a:t>However, the study by </a:t>
            </a:r>
            <a:r>
              <a:rPr lang="en-US" altLang="zh-TW" dirty="0">
                <a:hlinkClick r:id="rId7"/>
              </a:rPr>
              <a:t>Fischer et al. (2018)</a:t>
            </a:r>
            <a:r>
              <a:rPr lang="en-US" altLang="zh-TW" dirty="0"/>
              <a:t> does discuss the fact that due to the lack of temporal availability, microwave retrievals can periodically miss deep convective bursts and that, while unlikely, it is still possible to have </a:t>
            </a:r>
            <a:r>
              <a:rPr lang="en-US" altLang="zh-TW" dirty="0" err="1"/>
              <a:t>upshear</a:t>
            </a:r>
            <a:r>
              <a:rPr lang="en-US" altLang="zh-TW" dirty="0"/>
              <a:t> deep convective bursts as a precursor to RI.</a:t>
            </a:r>
          </a:p>
          <a:p>
            <a:r>
              <a:rPr lang="en-US" altLang="zh-TW" dirty="0"/>
              <a:t>Symmetry of convection in conjunction with and throughout RI was also found across the studies, with some suggesting that shallow to moderate convection could be used as an RI predictor in statistical models </a:t>
            </a:r>
            <a:r>
              <a:rPr lang="en-US" altLang="zh-TW" sz="1500" dirty="0"/>
              <a:t>(</a:t>
            </a:r>
            <a:r>
              <a:rPr lang="en-US" altLang="zh-TW" sz="1500" dirty="0" err="1">
                <a:hlinkClick r:id="rId6"/>
              </a:rPr>
              <a:t>Alvey</a:t>
            </a:r>
            <a:r>
              <a:rPr lang="en-US" altLang="zh-TW" sz="1500" dirty="0">
                <a:hlinkClick r:id="rId6"/>
              </a:rPr>
              <a:t> et al. 2015</a:t>
            </a:r>
            <a:r>
              <a:rPr lang="en-US" altLang="zh-TW" sz="1500" dirty="0"/>
              <a:t>; </a:t>
            </a:r>
            <a:r>
              <a:rPr lang="en-US" altLang="zh-TW" sz="1500" dirty="0">
                <a:hlinkClick r:id="rId4"/>
              </a:rPr>
              <a:t>Tao and Jiang 2015</a:t>
            </a:r>
            <a:r>
              <a:rPr lang="en-US" altLang="zh-TW" sz="1500" dirty="0"/>
              <a:t>)</a:t>
            </a:r>
            <a:r>
              <a:rPr lang="en-US" altLang="zh-TW" dirty="0"/>
              <a:t>.</a:t>
            </a:r>
            <a:endParaRPr lang="zh-TW" altLang="en-US" dirty="0"/>
          </a:p>
        </p:txBody>
      </p:sp>
    </p:spTree>
    <p:extLst>
      <p:ext uri="{BB962C8B-B14F-4D97-AF65-F5344CB8AC3E}">
        <p14:creationId xmlns:p14="http://schemas.microsoft.com/office/powerpoint/2010/main" val="60861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53B08E0-7EBE-4448-A229-595ED28CF156}"/>
              </a:ext>
            </a:extLst>
          </p:cNvPr>
          <p:cNvSpPr>
            <a:spLocks noGrp="1"/>
          </p:cNvSpPr>
          <p:nvPr>
            <p:ph type="body" sz="quarter" idx="12"/>
          </p:nvPr>
        </p:nvSpPr>
        <p:spPr/>
        <p:txBody>
          <a:bodyPr/>
          <a:lstStyle/>
          <a:p>
            <a:r>
              <a:rPr lang="en-US" altLang="zh-TW" dirty="0"/>
              <a:t>Introduction(3/3)</a:t>
            </a:r>
            <a:endParaRPr lang="zh-TW" altLang="en-US" dirty="0"/>
          </a:p>
        </p:txBody>
      </p:sp>
      <p:sp>
        <p:nvSpPr>
          <p:cNvPr id="3" name="文字版面配置區 2">
            <a:extLst>
              <a:ext uri="{FF2B5EF4-FFF2-40B4-BE49-F238E27FC236}">
                <a16:creationId xmlns:a16="http://schemas.microsoft.com/office/drawing/2014/main" id="{477532DC-EAFF-4DFE-BC57-8F70230D7F3D}"/>
              </a:ext>
            </a:extLst>
          </p:cNvPr>
          <p:cNvSpPr>
            <a:spLocks noGrp="1"/>
          </p:cNvSpPr>
          <p:nvPr>
            <p:ph type="body" sz="quarter" idx="13"/>
          </p:nvPr>
        </p:nvSpPr>
        <p:spPr/>
        <p:txBody>
          <a:bodyPr>
            <a:normAutofit lnSpcReduction="10000"/>
          </a:bodyPr>
          <a:lstStyle/>
          <a:p>
            <a:endParaRPr lang="zh-TW" altLang="en-US"/>
          </a:p>
        </p:txBody>
      </p:sp>
      <p:sp>
        <p:nvSpPr>
          <p:cNvPr id="4" name="文字版面配置區 3">
            <a:extLst>
              <a:ext uri="{FF2B5EF4-FFF2-40B4-BE49-F238E27FC236}">
                <a16:creationId xmlns:a16="http://schemas.microsoft.com/office/drawing/2014/main" id="{792A1A6E-4CCC-4845-97AC-809D06861067}"/>
              </a:ext>
            </a:extLst>
          </p:cNvPr>
          <p:cNvSpPr>
            <a:spLocks noGrp="1"/>
          </p:cNvSpPr>
          <p:nvPr>
            <p:ph type="body" sz="quarter" idx="14"/>
          </p:nvPr>
        </p:nvSpPr>
        <p:spPr/>
        <p:txBody>
          <a:bodyPr/>
          <a:lstStyle/>
          <a:p>
            <a:r>
              <a:rPr lang="en-US" altLang="zh-TW" dirty="0"/>
              <a:t>Based on the results of these previous studies, it is hypothesized that as a result of the extremely high temporal frequency of the </a:t>
            </a:r>
            <a:r>
              <a:rPr lang="en-US" altLang="zh-TW" i="1" dirty="0"/>
              <a:t>GOES-16</a:t>
            </a:r>
            <a:r>
              <a:rPr lang="en-US" altLang="zh-TW" dirty="0"/>
              <a:t> observations, the potential for an improved dynamical understanding of the evolving convective structures in the times leading up to and throughout RI exists</a:t>
            </a:r>
            <a:r>
              <a:rPr lang="en-US" altLang="zh-TW"/>
              <a:t>. </a:t>
            </a:r>
          </a:p>
          <a:p>
            <a:r>
              <a:rPr lang="en-US" altLang="zh-TW"/>
              <a:t>Therefore</a:t>
            </a:r>
            <a:r>
              <a:rPr lang="en-US" altLang="zh-TW" dirty="0"/>
              <a:t>, this study uses the </a:t>
            </a:r>
            <a:r>
              <a:rPr lang="en-US" altLang="zh-TW" i="1" dirty="0"/>
              <a:t>T</a:t>
            </a:r>
            <a:r>
              <a:rPr lang="en-US" altLang="zh-TW" i="1" baseline="-25000" dirty="0"/>
              <a:t>b</a:t>
            </a:r>
            <a:r>
              <a:rPr lang="en-US" altLang="zh-TW" dirty="0"/>
              <a:t> data as captured by the Advanced Baseline Imager (ABI) on </a:t>
            </a:r>
            <a:r>
              <a:rPr lang="en-US" altLang="zh-TW" i="1" dirty="0"/>
              <a:t>GOES-16</a:t>
            </a:r>
            <a:r>
              <a:rPr lang="en-US" altLang="zh-TW" dirty="0"/>
              <a:t> to conduct an observationally based examination of three TCs that all underwent at least one period of RI: Hurricanes Harvey, Maria, and Michael from the 2017 and 2018 Atlantic hurricane seasons.</a:t>
            </a:r>
            <a:endParaRPr lang="zh-TW" altLang="en-US" dirty="0"/>
          </a:p>
        </p:txBody>
      </p:sp>
    </p:spTree>
    <p:extLst>
      <p:ext uri="{BB962C8B-B14F-4D97-AF65-F5344CB8AC3E}">
        <p14:creationId xmlns:p14="http://schemas.microsoft.com/office/powerpoint/2010/main" val="244402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FE5F63F-F276-4D18-9579-EABF7574EE09}"/>
              </a:ext>
            </a:extLst>
          </p:cNvPr>
          <p:cNvSpPr>
            <a:spLocks noGrp="1"/>
          </p:cNvSpPr>
          <p:nvPr>
            <p:ph type="body" sz="quarter" idx="12"/>
          </p:nvPr>
        </p:nvSpPr>
        <p:spPr/>
        <p:txBody>
          <a:bodyPr/>
          <a:lstStyle/>
          <a:p>
            <a:r>
              <a:rPr lang="en-US" altLang="zh-TW" b="1" dirty="0"/>
              <a:t>Methodology and data</a:t>
            </a:r>
          </a:p>
        </p:txBody>
      </p:sp>
      <p:sp>
        <p:nvSpPr>
          <p:cNvPr id="3" name="文字版面配置區 2">
            <a:extLst>
              <a:ext uri="{FF2B5EF4-FFF2-40B4-BE49-F238E27FC236}">
                <a16:creationId xmlns:a16="http://schemas.microsoft.com/office/drawing/2014/main" id="{762488B1-DDB0-432A-912D-7B116E712BAF}"/>
              </a:ext>
            </a:extLst>
          </p:cNvPr>
          <p:cNvSpPr>
            <a:spLocks noGrp="1"/>
          </p:cNvSpPr>
          <p:nvPr>
            <p:ph type="body" sz="quarter" idx="13"/>
          </p:nvPr>
        </p:nvSpPr>
        <p:spPr/>
        <p:txBody>
          <a:bodyPr>
            <a:normAutofit lnSpcReduction="10000"/>
          </a:bodyPr>
          <a:lstStyle/>
          <a:p>
            <a:r>
              <a:rPr lang="en-US" altLang="zh-TW" dirty="0"/>
              <a:t>GOES-16 specifications and instrumentation</a:t>
            </a:r>
          </a:p>
        </p:txBody>
      </p:sp>
      <p:sp>
        <p:nvSpPr>
          <p:cNvPr id="4" name="文字版面配置區 3">
            <a:extLst>
              <a:ext uri="{FF2B5EF4-FFF2-40B4-BE49-F238E27FC236}">
                <a16:creationId xmlns:a16="http://schemas.microsoft.com/office/drawing/2014/main" id="{A570E67F-A08D-4CD7-942C-A00113AE5E54}"/>
              </a:ext>
            </a:extLst>
          </p:cNvPr>
          <p:cNvSpPr>
            <a:spLocks noGrp="1"/>
          </p:cNvSpPr>
          <p:nvPr>
            <p:ph type="body" sz="quarter" idx="14"/>
          </p:nvPr>
        </p:nvSpPr>
        <p:spPr/>
        <p:txBody>
          <a:bodyPr/>
          <a:lstStyle/>
          <a:p>
            <a:r>
              <a:rPr lang="en-US" altLang="zh-TW" dirty="0"/>
              <a:t>There are two Earth-facing instruments on </a:t>
            </a:r>
            <a:r>
              <a:rPr lang="en-US" altLang="zh-TW" i="1" dirty="0"/>
              <a:t>GOES-16</a:t>
            </a:r>
            <a:r>
              <a:rPr lang="en-US" altLang="zh-TW" dirty="0"/>
              <a:t>, the Advanced Baseline Imager (ABI) for imaging of Earth’s atmosphere and oceans and the Geostationary Lightning Mapper (GLM) for total lightning detection.</a:t>
            </a:r>
          </a:p>
          <a:p>
            <a:r>
              <a:rPr lang="en-US" altLang="zh-TW" dirty="0"/>
              <a:t>The ABI is an imaging radiometer with 16 spectral bands including 2 visible channels, 4 near-IR channels, and 10 IR channels.</a:t>
            </a:r>
          </a:p>
          <a:p>
            <a:r>
              <a:rPr lang="en-US" altLang="zh-TW" dirty="0"/>
              <a:t>The spatial resolutions of the channels range from 0.5 to 2 km, or at least twice as fine in each pixel direction as the channels from the </a:t>
            </a:r>
            <a:r>
              <a:rPr lang="en-US" altLang="zh-TW" i="1" dirty="0"/>
              <a:t>GOES-13</a:t>
            </a:r>
            <a:r>
              <a:rPr lang="en-US" altLang="zh-TW" dirty="0"/>
              <a:t> imager (~1 to ~4 km).</a:t>
            </a:r>
          </a:p>
          <a:p>
            <a:r>
              <a:rPr lang="en-US" altLang="zh-TW" dirty="0"/>
              <a:t>In terms of temporal resolution, six full disk scans are now completed every hour (compared to one every 3 h from </a:t>
            </a:r>
            <a:r>
              <a:rPr lang="en-US" altLang="zh-TW" i="1" dirty="0"/>
              <a:t>GOES-13</a:t>
            </a:r>
            <a:r>
              <a:rPr lang="en-US" altLang="zh-TW" dirty="0"/>
              <a:t>), and CONUS scans are now available every 5 min (as opposed to 15 min from </a:t>
            </a:r>
            <a:r>
              <a:rPr lang="en-US" altLang="zh-TW" i="1" dirty="0"/>
              <a:t>GOES-13</a:t>
            </a:r>
            <a:r>
              <a:rPr lang="en-US" altLang="zh-TW" dirty="0"/>
              <a:t>).</a:t>
            </a:r>
          </a:p>
          <a:p>
            <a:r>
              <a:rPr lang="en-US" altLang="zh-TW" dirty="0"/>
              <a:t>Imagery from “mesoscale-scan mode” is available every 60 s, or if both mesoscale-scan domains are in the same area, the frequency of the imagery is 30 s.</a:t>
            </a:r>
            <a:endParaRPr lang="zh-TW" altLang="en-US" dirty="0"/>
          </a:p>
        </p:txBody>
      </p:sp>
    </p:spTree>
    <p:extLst>
      <p:ext uri="{BB962C8B-B14F-4D97-AF65-F5344CB8AC3E}">
        <p14:creationId xmlns:p14="http://schemas.microsoft.com/office/powerpoint/2010/main" val="241042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72DAE73-FBBB-48BC-B500-A84700D84BC3}"/>
              </a:ext>
            </a:extLst>
          </p:cNvPr>
          <p:cNvSpPr>
            <a:spLocks noGrp="1"/>
          </p:cNvSpPr>
          <p:nvPr>
            <p:ph type="body" sz="quarter" idx="12"/>
          </p:nvPr>
        </p:nvSpPr>
        <p:spPr/>
        <p:txBody>
          <a:bodyPr/>
          <a:lstStyle/>
          <a:p>
            <a:r>
              <a:rPr lang="en-US" altLang="zh-TW" b="1" dirty="0"/>
              <a:t>Methodology and data</a:t>
            </a:r>
          </a:p>
        </p:txBody>
      </p:sp>
      <p:sp>
        <p:nvSpPr>
          <p:cNvPr id="3" name="文字版面配置區 2">
            <a:extLst>
              <a:ext uri="{FF2B5EF4-FFF2-40B4-BE49-F238E27FC236}">
                <a16:creationId xmlns:a16="http://schemas.microsoft.com/office/drawing/2014/main" id="{C2722169-AFC3-42BB-868D-FDE6E326B29C}"/>
              </a:ext>
            </a:extLst>
          </p:cNvPr>
          <p:cNvSpPr>
            <a:spLocks noGrp="1"/>
          </p:cNvSpPr>
          <p:nvPr>
            <p:ph type="body" sz="quarter" idx="13"/>
          </p:nvPr>
        </p:nvSpPr>
        <p:spPr/>
        <p:txBody>
          <a:bodyPr>
            <a:normAutofit lnSpcReduction="10000"/>
          </a:bodyPr>
          <a:lstStyle/>
          <a:p>
            <a:r>
              <a:rPr lang="en-US" altLang="zh-TW" dirty="0"/>
              <a:t>Satellite data analysis methods</a:t>
            </a:r>
          </a:p>
        </p:txBody>
      </p:sp>
      <p:sp>
        <p:nvSpPr>
          <p:cNvPr id="4" name="文字版面配置區 3">
            <a:extLst>
              <a:ext uri="{FF2B5EF4-FFF2-40B4-BE49-F238E27FC236}">
                <a16:creationId xmlns:a16="http://schemas.microsoft.com/office/drawing/2014/main" id="{6D08F074-D29C-445F-BA6B-C50507A655F8}"/>
              </a:ext>
            </a:extLst>
          </p:cNvPr>
          <p:cNvSpPr>
            <a:spLocks noGrp="1"/>
          </p:cNvSpPr>
          <p:nvPr>
            <p:ph type="body" sz="quarter" idx="14"/>
          </p:nvPr>
        </p:nvSpPr>
        <p:spPr/>
        <p:txBody>
          <a:bodyPr/>
          <a:lstStyle/>
          <a:p>
            <a:r>
              <a:rPr lang="en-US" altLang="zh-TW" dirty="0"/>
              <a:t>According to the National Hurricane Center’s (NHC) glossary, RI is defined as an increase in the 10-m maximum winds of at least 30 </a:t>
            </a:r>
            <a:r>
              <a:rPr lang="en-US" altLang="zh-TW" dirty="0" err="1"/>
              <a:t>kt</a:t>
            </a:r>
            <a:r>
              <a:rPr lang="en-US" altLang="zh-TW" dirty="0"/>
              <a:t> (15.4 m s</a:t>
            </a:r>
            <a:r>
              <a:rPr lang="en-US" altLang="zh-TW" baseline="30000" dirty="0"/>
              <a:t>−1</a:t>
            </a:r>
            <a:r>
              <a:rPr lang="en-US" altLang="zh-TW" dirty="0"/>
              <a:t>; 1 </a:t>
            </a:r>
            <a:r>
              <a:rPr lang="en-US" altLang="zh-TW" dirty="0" err="1"/>
              <a:t>kt</a:t>
            </a:r>
            <a:r>
              <a:rPr lang="en-US" altLang="zh-TW" dirty="0"/>
              <a:t> ≈ 0.51 m s</a:t>
            </a:r>
            <a:r>
              <a:rPr lang="en-US" altLang="zh-TW" baseline="30000" dirty="0"/>
              <a:t>−1</a:t>
            </a:r>
            <a:r>
              <a:rPr lang="en-US" altLang="zh-TW" dirty="0"/>
              <a:t>) over a 24-h period.</a:t>
            </a:r>
          </a:p>
          <a:p>
            <a:r>
              <a:rPr lang="en-US" altLang="zh-TW" dirty="0"/>
              <a:t>NHC’s best track data: 0300 UTC 24 August for Harvey, 1800 UTC 17 September for Maria, and 1800 UTC 7 October for Michael.</a:t>
            </a:r>
          </a:p>
          <a:p>
            <a:r>
              <a:rPr lang="en-US" altLang="zh-TW" dirty="0"/>
              <a:t>The best track centers interpolated from a frequency of 6 h to 60 s. Radius of maximum wind (RMW) data that is displayed on the azimuthal mean </a:t>
            </a:r>
            <a:r>
              <a:rPr lang="en-US" altLang="zh-TW" dirty="0" err="1"/>
              <a:t>Hovmöller</a:t>
            </a:r>
            <a:r>
              <a:rPr lang="en-US" altLang="zh-TW" dirty="0"/>
              <a:t> diagrams is obtained from the NHC a-deck database.</a:t>
            </a:r>
          </a:p>
          <a:p>
            <a:r>
              <a:rPr lang="en-US" altLang="zh-TW" dirty="0"/>
              <a:t>Shear-relative </a:t>
            </a:r>
            <a:r>
              <a:rPr lang="en-US" altLang="zh-TW" dirty="0" err="1"/>
              <a:t>Hovmöller</a:t>
            </a:r>
            <a:r>
              <a:rPr lang="en-US" altLang="zh-TW" dirty="0"/>
              <a:t> diagrams are created using the Statistical Hurricane Intensity Prediction Scheme (SHIPS; </a:t>
            </a:r>
            <a:r>
              <a:rPr lang="en-US" altLang="zh-TW" dirty="0" err="1">
                <a:hlinkClick r:id="rId2"/>
              </a:rPr>
              <a:t>DeMaria</a:t>
            </a:r>
            <a:r>
              <a:rPr lang="en-US" altLang="zh-TW" dirty="0">
                <a:hlinkClick r:id="rId2"/>
              </a:rPr>
              <a:t> et al. 2005</a:t>
            </a:r>
            <a:r>
              <a:rPr lang="en-US" altLang="zh-TW" dirty="0"/>
              <a:t>) deep-layer (850–200 </a:t>
            </a:r>
            <a:r>
              <a:rPr lang="en-US" altLang="zh-TW" dirty="0" err="1"/>
              <a:t>hPa</a:t>
            </a:r>
            <a:r>
              <a:rPr lang="en-US" altLang="zh-TW" dirty="0"/>
              <a:t>) vertical wind shear analyses, whose magnitudes and accompanying directions are calculated from the winds at the respective layers averaged over a 200–800 km annulus around the TC. These analyses are available at 6-h increments.</a:t>
            </a:r>
            <a:endParaRPr lang="zh-TW" altLang="en-US" dirty="0"/>
          </a:p>
        </p:txBody>
      </p:sp>
    </p:spTree>
    <p:extLst>
      <p:ext uri="{BB962C8B-B14F-4D97-AF65-F5344CB8AC3E}">
        <p14:creationId xmlns:p14="http://schemas.microsoft.com/office/powerpoint/2010/main" val="143189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a:extLst>
              <a:ext uri="{FF2B5EF4-FFF2-40B4-BE49-F238E27FC236}">
                <a16:creationId xmlns:a16="http://schemas.microsoft.com/office/drawing/2014/main" id="{7966C9CF-24C7-4F10-A9D3-E3E4529DAC3E}"/>
              </a:ext>
            </a:extLst>
          </p:cNvPr>
          <p:cNvSpPr>
            <a:spLocks noGrp="1"/>
          </p:cNvSpPr>
          <p:nvPr>
            <p:ph type="body" sz="quarter" idx="12"/>
          </p:nvPr>
        </p:nvSpPr>
        <p:spPr/>
        <p:txBody>
          <a:bodyPr/>
          <a:lstStyle/>
          <a:p>
            <a:r>
              <a:rPr lang="en-US" altLang="zh-TW" dirty="0"/>
              <a:t>Overview of each TC</a:t>
            </a:r>
            <a:endParaRPr lang="zh-TW" altLang="en-US" dirty="0"/>
          </a:p>
        </p:txBody>
      </p:sp>
      <p:sp>
        <p:nvSpPr>
          <p:cNvPr id="6" name="文字版面配置區 5">
            <a:extLst>
              <a:ext uri="{FF2B5EF4-FFF2-40B4-BE49-F238E27FC236}">
                <a16:creationId xmlns:a16="http://schemas.microsoft.com/office/drawing/2014/main" id="{D169CD04-A8D0-43C4-BF9F-E113D9DCA050}"/>
              </a:ext>
            </a:extLst>
          </p:cNvPr>
          <p:cNvSpPr>
            <a:spLocks noGrp="1"/>
          </p:cNvSpPr>
          <p:nvPr>
            <p:ph type="body" sz="quarter" idx="13"/>
          </p:nvPr>
        </p:nvSpPr>
        <p:spPr/>
        <p:txBody>
          <a:bodyPr>
            <a:normAutofit lnSpcReduction="10000"/>
          </a:bodyPr>
          <a:lstStyle/>
          <a:p>
            <a:endParaRPr lang="zh-TW" altLang="en-US" dirty="0"/>
          </a:p>
        </p:txBody>
      </p:sp>
      <p:pic>
        <p:nvPicPr>
          <p:cNvPr id="7" name="Picture 3">
            <a:extLst>
              <a:ext uri="{FF2B5EF4-FFF2-40B4-BE49-F238E27FC236}">
                <a16:creationId xmlns:a16="http://schemas.microsoft.com/office/drawing/2014/main" id="{08F0265B-C005-4A38-B1CC-6C3E568D6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506"/>
            <a:ext cx="6021972" cy="6100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AF72D868-2338-46C1-919E-8A929A64E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651" y="728506"/>
            <a:ext cx="5530558" cy="609298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382B4115-D66C-4253-ACB5-06727A5690C7}"/>
              </a:ext>
            </a:extLst>
          </p:cNvPr>
          <p:cNvSpPr/>
          <p:nvPr/>
        </p:nvSpPr>
        <p:spPr>
          <a:xfrm>
            <a:off x="10030511" y="7298"/>
            <a:ext cx="2161489" cy="738664"/>
          </a:xfrm>
          <a:prstGeom prst="rect">
            <a:avLst/>
          </a:prstGeom>
        </p:spPr>
        <p:txBody>
          <a:bodyPr wrap="none">
            <a:spAutoFit/>
          </a:bodyPr>
          <a:lstStyle/>
          <a:p>
            <a:r>
              <a:rPr lang="en-US" altLang="zh-TW" sz="1400" b="1" dirty="0">
                <a:solidFill>
                  <a:srgbClr val="FEB6C3"/>
                </a:solidFill>
              </a:rPr>
              <a:t>Low-level (850–700 </a:t>
            </a:r>
            <a:r>
              <a:rPr lang="en-US" altLang="zh-TW" sz="1400" b="1" dirty="0" err="1">
                <a:solidFill>
                  <a:srgbClr val="FEB6C3"/>
                </a:solidFill>
              </a:rPr>
              <a:t>hPa</a:t>
            </a:r>
            <a:r>
              <a:rPr lang="en-US" altLang="zh-TW" sz="1400" b="1" dirty="0">
                <a:solidFill>
                  <a:srgbClr val="FEB6C3"/>
                </a:solidFill>
              </a:rPr>
              <a:t>)</a:t>
            </a:r>
          </a:p>
          <a:p>
            <a:r>
              <a:rPr lang="en-US" altLang="zh-TW" sz="1400" b="1" dirty="0">
                <a:solidFill>
                  <a:srgbClr val="FD06F9"/>
                </a:solidFill>
              </a:rPr>
              <a:t>Midlevel (700–500 </a:t>
            </a:r>
            <a:r>
              <a:rPr lang="en-US" altLang="zh-TW" sz="1400" b="1" dirty="0" err="1">
                <a:solidFill>
                  <a:srgbClr val="FD06F9"/>
                </a:solidFill>
              </a:rPr>
              <a:t>hPa</a:t>
            </a:r>
            <a:r>
              <a:rPr lang="en-US" altLang="zh-TW" sz="1400" b="1" dirty="0">
                <a:solidFill>
                  <a:srgbClr val="FD06F9"/>
                </a:solidFill>
              </a:rPr>
              <a:t>)</a:t>
            </a:r>
          </a:p>
          <a:p>
            <a:r>
              <a:rPr lang="en-US" altLang="zh-TW" sz="1400" b="1" dirty="0">
                <a:solidFill>
                  <a:srgbClr val="760074"/>
                </a:solidFill>
              </a:rPr>
              <a:t>Upper-level (300–500 </a:t>
            </a:r>
            <a:r>
              <a:rPr lang="en-US" altLang="zh-TW" sz="1400" b="1" dirty="0" err="1">
                <a:solidFill>
                  <a:srgbClr val="760074"/>
                </a:solidFill>
              </a:rPr>
              <a:t>hPa</a:t>
            </a:r>
            <a:r>
              <a:rPr lang="en-US" altLang="zh-TW" sz="1400" b="1" dirty="0">
                <a:solidFill>
                  <a:srgbClr val="760074"/>
                </a:solidFill>
              </a:rPr>
              <a:t>)</a:t>
            </a:r>
            <a:endParaRPr lang="zh-TW" altLang="en-US" sz="1400" b="1" dirty="0">
              <a:solidFill>
                <a:srgbClr val="760074"/>
              </a:solidFill>
            </a:endParaRPr>
          </a:p>
        </p:txBody>
      </p:sp>
    </p:spTree>
    <p:extLst>
      <p:ext uri="{BB962C8B-B14F-4D97-AF65-F5344CB8AC3E}">
        <p14:creationId xmlns:p14="http://schemas.microsoft.com/office/powerpoint/2010/main" val="84917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66AF3FEE-DFB1-42C4-BA25-207F7F86A0B5}"/>
              </a:ext>
            </a:extLst>
          </p:cNvPr>
          <p:cNvSpPr>
            <a:spLocks noGrp="1"/>
          </p:cNvSpPr>
          <p:nvPr>
            <p:ph type="body" sz="quarter" idx="12"/>
          </p:nvPr>
        </p:nvSpPr>
        <p:spPr/>
        <p:txBody>
          <a:bodyPr/>
          <a:lstStyle/>
          <a:p>
            <a:r>
              <a:rPr lang="en-US" altLang="zh-TW" dirty="0"/>
              <a:t>Hurricane Harvey</a:t>
            </a:r>
            <a:endParaRPr lang="zh-TW" altLang="en-US" dirty="0"/>
          </a:p>
        </p:txBody>
      </p:sp>
      <p:sp>
        <p:nvSpPr>
          <p:cNvPr id="3" name="文字版面配置區 2">
            <a:extLst>
              <a:ext uri="{FF2B5EF4-FFF2-40B4-BE49-F238E27FC236}">
                <a16:creationId xmlns:a16="http://schemas.microsoft.com/office/drawing/2014/main" id="{2A06727D-1F94-4C6D-B5F2-B5508663AD1B}"/>
              </a:ext>
            </a:extLst>
          </p:cNvPr>
          <p:cNvSpPr>
            <a:spLocks noGrp="1"/>
          </p:cNvSpPr>
          <p:nvPr>
            <p:ph type="body" sz="quarter" idx="13"/>
          </p:nvPr>
        </p:nvSpPr>
        <p:spPr/>
        <p:txBody>
          <a:bodyPr>
            <a:normAutofit lnSpcReduction="10000"/>
          </a:bodyPr>
          <a:lstStyle/>
          <a:p>
            <a:endParaRPr lang="zh-TW" altLang="en-US"/>
          </a:p>
        </p:txBody>
      </p:sp>
      <p:pic>
        <p:nvPicPr>
          <p:cNvPr id="6" name="Picture 3">
            <a:extLst>
              <a:ext uri="{FF2B5EF4-FFF2-40B4-BE49-F238E27FC236}">
                <a16:creationId xmlns:a16="http://schemas.microsoft.com/office/drawing/2014/main" id="{1A795F63-DF6D-4226-99A4-E04CBA7976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49448" r="8707"/>
          <a:stretch/>
        </p:blipFill>
        <p:spPr bwMode="auto">
          <a:xfrm>
            <a:off x="5875141" y="1150191"/>
            <a:ext cx="5847599" cy="388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2ACAA6E-F076-4B0B-9C4C-55EE66C434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666" t="23170" b="20224"/>
          <a:stretch/>
        </p:blipFill>
        <p:spPr bwMode="auto">
          <a:xfrm>
            <a:off x="11788951" y="1670203"/>
            <a:ext cx="337121" cy="27493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676399D5-ABE3-4463-BF17-99E22DE5A8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8707" b="50277"/>
          <a:stretch/>
        </p:blipFill>
        <p:spPr bwMode="auto">
          <a:xfrm>
            <a:off x="35705" y="1203778"/>
            <a:ext cx="5839436" cy="381892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033EAB74-7F53-41F0-AEF1-183770E9CD18}"/>
              </a:ext>
            </a:extLst>
          </p:cNvPr>
          <p:cNvSpPr/>
          <p:nvPr/>
        </p:nvSpPr>
        <p:spPr>
          <a:xfrm>
            <a:off x="2181225" y="3094191"/>
            <a:ext cx="1714500" cy="175403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067B02E0-6827-4D3D-A75A-54A925C3656A}"/>
              </a:ext>
            </a:extLst>
          </p:cNvPr>
          <p:cNvSpPr/>
          <p:nvPr/>
        </p:nvSpPr>
        <p:spPr>
          <a:xfrm>
            <a:off x="141335" y="5198568"/>
            <a:ext cx="5794279" cy="1200329"/>
          </a:xfrm>
          <a:prstGeom prst="rect">
            <a:avLst/>
          </a:prstGeom>
        </p:spPr>
        <p:txBody>
          <a:bodyPr wrap="none">
            <a:spAutoFit/>
          </a:bodyPr>
          <a:lstStyle/>
          <a:p>
            <a:r>
              <a:rPr lang="en-US" altLang="zh-TW" dirty="0"/>
              <a:t>a: </a:t>
            </a:r>
            <a:r>
              <a:rPr lang="en-US" altLang="zh-TW" dirty="0" err="1"/>
              <a:t>Downshear</a:t>
            </a:r>
            <a:endParaRPr lang="en-US" altLang="zh-TW" dirty="0"/>
          </a:p>
          <a:p>
            <a:r>
              <a:rPr lang="en-US" altLang="zh-TW" dirty="0"/>
              <a:t>b-d: More symmetric (</a:t>
            </a:r>
            <a:r>
              <a:rPr lang="en-US" altLang="zh-TW" dirty="0" err="1"/>
              <a:t>upshear</a:t>
            </a:r>
            <a:r>
              <a:rPr lang="en-US" altLang="zh-TW" dirty="0"/>
              <a:t>-left quadrant suppressed)</a:t>
            </a:r>
          </a:p>
          <a:p>
            <a:r>
              <a:rPr lang="en-US" altLang="zh-TW" dirty="0"/>
              <a:t>e: </a:t>
            </a:r>
            <a:r>
              <a:rPr lang="en-US" altLang="zh-TW" dirty="0" err="1"/>
              <a:t>downshear</a:t>
            </a:r>
            <a:r>
              <a:rPr lang="en-US" altLang="zh-TW" dirty="0"/>
              <a:t>-left (very nearly penetrating the </a:t>
            </a:r>
            <a:r>
              <a:rPr lang="en-US" altLang="zh-TW" dirty="0" err="1"/>
              <a:t>upshear</a:t>
            </a:r>
            <a:r>
              <a:rPr lang="en-US" altLang="zh-TW" dirty="0"/>
              <a:t>-left)</a:t>
            </a:r>
            <a:endParaRPr lang="zh-TW" altLang="en-US" dirty="0"/>
          </a:p>
          <a:p>
            <a:r>
              <a:rPr lang="en-US" altLang="zh-TW" dirty="0"/>
              <a:t>f: More symmetric (wavenumber 1 asymmetry)</a:t>
            </a:r>
            <a:endParaRPr lang="zh-TW" altLang="en-US" dirty="0"/>
          </a:p>
        </p:txBody>
      </p:sp>
      <p:sp>
        <p:nvSpPr>
          <p:cNvPr id="12" name="文字方塊 11">
            <a:extLst>
              <a:ext uri="{FF2B5EF4-FFF2-40B4-BE49-F238E27FC236}">
                <a16:creationId xmlns:a16="http://schemas.microsoft.com/office/drawing/2014/main" id="{EA18DD5A-EB3D-4405-ACD2-0B56DC7B666D}"/>
              </a:ext>
            </a:extLst>
          </p:cNvPr>
          <p:cNvSpPr txBox="1"/>
          <p:nvPr/>
        </p:nvSpPr>
        <p:spPr>
          <a:xfrm>
            <a:off x="6254496" y="5198568"/>
            <a:ext cx="5146922" cy="923330"/>
          </a:xfrm>
          <a:prstGeom prst="rect">
            <a:avLst/>
          </a:prstGeom>
          <a:noFill/>
        </p:spPr>
        <p:txBody>
          <a:bodyPr wrap="none" rtlCol="0" anchor="ctr">
            <a:spAutoFit/>
          </a:bodyPr>
          <a:lstStyle/>
          <a:p>
            <a:r>
              <a:rPr lang="en-US" altLang="zh-TW" dirty="0"/>
              <a:t>g-j: Spatial extent of the storm increased in size</a:t>
            </a:r>
          </a:p>
          <a:p>
            <a:r>
              <a:rPr lang="en-US" altLang="zh-TW" dirty="0"/>
              <a:t>k-l: a clear eye, banded features of strong convection</a:t>
            </a:r>
            <a:br>
              <a:rPr lang="en-US" altLang="zh-TW" dirty="0"/>
            </a:br>
            <a:r>
              <a:rPr lang="en-US" altLang="zh-TW" dirty="0"/>
              <a:t>(peak intensity of 115 </a:t>
            </a:r>
            <a:r>
              <a:rPr lang="en-US" altLang="zh-TW" dirty="0" err="1"/>
              <a:t>kt</a:t>
            </a:r>
            <a:r>
              <a:rPr lang="en-US" altLang="zh-TW" dirty="0"/>
              <a:t>)</a:t>
            </a:r>
            <a:endParaRPr lang="zh-TW" altLang="en-US" dirty="0" err="1"/>
          </a:p>
        </p:txBody>
      </p:sp>
    </p:spTree>
    <p:extLst>
      <p:ext uri="{BB962C8B-B14F-4D97-AF65-F5344CB8AC3E}">
        <p14:creationId xmlns:p14="http://schemas.microsoft.com/office/powerpoint/2010/main" val="4147985969"/>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chor="ctr">
        <a:spAutoFit/>
      </a:bodyPr>
      <a:lstStyle>
        <a:defPPr algn="l">
          <a:defRPr dirty="0" err="1" smtClean="0">
            <a:latin typeface="微軟正黑體" panose="020B0604030504040204" pitchFamily="34" charset="-120"/>
            <a:ea typeface="微軟正黑體" panose="020B0604030504040204" pitchFamily="34" charset="-12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5754</TotalTime>
  <Words>1546</Words>
  <Application>Microsoft Office PowerPoint</Application>
  <PresentationFormat>寬螢幕</PresentationFormat>
  <Paragraphs>73</Paragraphs>
  <Slides>22</Slides>
  <Notes>1</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22</vt:i4>
      </vt:variant>
    </vt:vector>
  </HeadingPairs>
  <TitlesOfParts>
    <vt:vector size="30" baseType="lpstr">
      <vt:lpstr>微軟正黑體</vt:lpstr>
      <vt:lpstr>新細明體</vt:lpstr>
      <vt:lpstr>Arial</vt:lpstr>
      <vt:lpstr>Calibri</vt:lpstr>
      <vt:lpstr>Calibri Light</vt:lpstr>
      <vt:lpstr>Times New Roman</vt:lpstr>
      <vt:lpstr>1_Office 佈景主題</vt:lpstr>
      <vt:lpstr>自訂設計</vt:lpstr>
      <vt:lpstr>GOES-16 Observations of Rapidly Intensifying  Tropical Cyclones: Hurricanes  Harvey (2017), Maria (2017), and Michael (2018)</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mmc-118</dc:creator>
  <cp:lastModifiedBy>Tin</cp:lastModifiedBy>
  <cp:revision>1268</cp:revision>
  <dcterms:created xsi:type="dcterms:W3CDTF">2020-02-10T06:48:09Z</dcterms:created>
  <dcterms:modified xsi:type="dcterms:W3CDTF">2021-11-08T15:46:44Z</dcterms:modified>
</cp:coreProperties>
</file>