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57" r:id="rId28"/>
    <p:sldId id="269" r:id="rId29"/>
    <p:sldId id="281" r:id="rId3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27" autoAdjust="0"/>
  </p:normalViewPr>
  <p:slideViewPr>
    <p:cSldViewPr snapToGrid="0">
      <p:cViewPr varScale="1">
        <p:scale>
          <a:sx n="54" d="100"/>
          <a:sy n="54" d="100"/>
        </p:scale>
        <p:origin x="10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05E74-1BD7-48D8-B97E-93486EB67569}" type="datetimeFigureOut">
              <a:rPr lang="zh-TW" altLang="en-US" smtClean="0"/>
              <a:t>2021/10/19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DC7D8-E700-462B-A478-64E9FE2FD07D}" type="slidenum">
              <a:rPr lang="zh-TW" altLang="en-US" smtClean="0"/>
              <a:t>‹#›</a:t>
            </a:fld>
            <a:endParaRPr lang="zh-TW" altLang="en-US"/>
          </a:p>
        </p:txBody>
      </p:sp>
    </p:spTree>
    <p:extLst>
      <p:ext uri="{BB962C8B-B14F-4D97-AF65-F5344CB8AC3E}">
        <p14:creationId xmlns:p14="http://schemas.microsoft.com/office/powerpoint/2010/main" val="17829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However, accurately representing turbulent</a:t>
            </a:r>
            <a:r>
              <a:rPr lang="zh-TW" altLang="en-US" dirty="0"/>
              <a:t> </a:t>
            </a:r>
            <a:r>
              <a:rPr lang="en-US" altLang="zh-TW" dirty="0"/>
              <a:t>ﬂuxes in the planetary boundary layer (PBL) schemes for TC</a:t>
            </a:r>
            <a:r>
              <a:rPr lang="zh-TW" altLang="en-US" dirty="0"/>
              <a:t> </a:t>
            </a:r>
            <a:r>
              <a:rPr lang="en-US" altLang="zh-TW" dirty="0"/>
              <a:t>simulations remains challenging. </a:t>
            </a:r>
          </a:p>
          <a:p>
            <a:r>
              <a:rPr lang="en-US" altLang="zh-TW" dirty="0"/>
              <a:t>This is in part due to the scarcity of in situ turbulence measurements in high wind conditions,</a:t>
            </a:r>
            <a:r>
              <a:rPr lang="zh-TW" altLang="en-US" dirty="0"/>
              <a:t> </a:t>
            </a:r>
            <a:r>
              <a:rPr lang="en-US" altLang="zh-TW" dirty="0"/>
              <a:t>especially those over the ocean, and to the fact that the existing</a:t>
            </a:r>
            <a:r>
              <a:rPr lang="zh-TW" altLang="en-US" dirty="0"/>
              <a:t> </a:t>
            </a:r>
            <a:r>
              <a:rPr lang="en-US" altLang="zh-TW" dirty="0"/>
              <a:t>PBL schemes are generally tuned based on observations or</a:t>
            </a:r>
            <a:r>
              <a:rPr lang="zh-TW" altLang="en-US" dirty="0"/>
              <a:t> </a:t>
            </a:r>
            <a:r>
              <a:rPr lang="en-US" altLang="zh-TW" dirty="0"/>
              <a:t>large-eddy simulations of convective boundary layers over land.</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2</a:t>
            </a:fld>
            <a:endParaRPr lang="zh-TW" altLang="en-US"/>
          </a:p>
        </p:txBody>
      </p:sp>
    </p:spTree>
    <p:extLst>
      <p:ext uri="{BB962C8B-B14F-4D97-AF65-F5344CB8AC3E}">
        <p14:creationId xmlns:p14="http://schemas.microsoft.com/office/powerpoint/2010/main" val="27518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mean boundary layer height in CTL-SH is generally shallower than that in CTL-YSU over the three periods.</a:t>
            </a:r>
          </a:p>
          <a:p>
            <a:r>
              <a:rPr lang="en-US" altLang="zh-TW" dirty="0"/>
              <a:t>The boundary layer height increases with radius and correspondingly the scale-aware coefﬁcients decrease with radius.</a:t>
            </a:r>
          </a:p>
          <a:p>
            <a:r>
              <a:rPr lang="en-US" altLang="zh-TW" dirty="0"/>
              <a:t>Over periods 1 and 2 (i.e., from 1200 UTC 27 August to 0000 UTC 29 August), the radial gradient of the boundary layer height is weak within the innermost 120-km radii (Figs. 6a,c). </a:t>
            </a:r>
          </a:p>
          <a:p>
            <a:r>
              <a:rPr lang="en-US" altLang="zh-TW" dirty="0"/>
              <a:t>A strong radial gradient of the boundary layer height builds up over period 3 (i.e., from 0000 UTC 29 August to 1800 UTC 29 August) immediately before RI onset, with lower values of boundary layer height at smaller radii (Fig. 6e).</a:t>
            </a:r>
          </a:p>
          <a:p>
            <a:r>
              <a:rPr lang="en-US" altLang="zh-TW" dirty="0"/>
              <a:t>The sharp radial gradient of boundary layer height implies the effect of strong rotation on the mixed-layer depth or thermodynamic stability. </a:t>
            </a:r>
          </a:p>
          <a:p>
            <a:r>
              <a:rPr lang="en-US" altLang="zh-TW" dirty="0"/>
              <a:t>A strong radial gradient of the scale-aware coefﬁcients also appears over period 3 (Fig. 6f). </a:t>
            </a:r>
          </a:p>
          <a:p>
            <a:r>
              <a:rPr lang="en-US" altLang="zh-TW" dirty="0"/>
              <a:t>The large discrepancy in the azimuthal-mean nonlocal and local coefﬁcients again supports the notion that the scale-aware effect for the nonlocal ﬂuxes is more prominent due to the modulation of the stability function C cs .</a:t>
            </a:r>
          </a:p>
          <a:p>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17</a:t>
            </a:fld>
            <a:endParaRPr lang="zh-TW" altLang="en-US"/>
          </a:p>
        </p:txBody>
      </p:sp>
    </p:spTree>
    <p:extLst>
      <p:ext uri="{BB962C8B-B14F-4D97-AF65-F5344CB8AC3E}">
        <p14:creationId xmlns:p14="http://schemas.microsoft.com/office/powerpoint/2010/main" val="383955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CTL-SH, the tangential wind is slightly weaker and radial wind is slightly stronger within r=50 km (Figs. 7a,d), and the stronger inﬂow corresponds to the stronger convergence therein (Fig. 7g). </a:t>
            </a:r>
          </a:p>
          <a:p>
            <a:r>
              <a:rPr lang="en-US" altLang="zh-TW" dirty="0"/>
              <a:t>The stronger convergence in CTL-SH precedes stronger diabatic heating at 2-km height over period 2 (Fig. 8), indicating the role of boundary layer convergence in initiating the convection therein. </a:t>
            </a:r>
          </a:p>
          <a:p>
            <a:r>
              <a:rPr lang="en-US" altLang="zh-TW" dirty="0"/>
              <a:t>The RMW of the CTL-SH TC contracts inward more rapidly and the tangential wind increases at a higher rate within r=50 km (Fig. 7b) over period 2, which can be explained by a response to the stronger diabatic heating near and inside the RMW according to balanced dynamics</a:t>
            </a:r>
          </a:p>
          <a:p>
            <a:endParaRPr lang="en-US" altLang="zh-TW" dirty="0"/>
          </a:p>
          <a:p>
            <a:r>
              <a:rPr lang="en-US" altLang="zh-TW" dirty="0"/>
              <a:t>The discrepancy in the magnitude of radial inﬂow (Fig. 7e) and convergence (Fig. 7h) between the two experiments signiﬁcantly increases over period 2. The maximum convergence near the TC center in CTL-SH is nearly 2 times of that in CTL-YSU over period 2. </a:t>
            </a:r>
          </a:p>
          <a:p>
            <a:r>
              <a:rPr lang="en-US" altLang="zh-TW" dirty="0"/>
              <a:t>The averaged diabatic heating near the RMW at 2-km height over period 3 (i.e., 0000 UTC 29 August–1800 UTC 29 August) is smaller than that over period 2 (Fig. 8), and the radial wind and convergence averaged in the lowest 300-m layer in CTL-SH are weaker than that over period 2 (Figs. 7f,i). Nevertheless, the CTL-SH TC still has a smaller inner core and stronger intensity than the CTL-YSU TC over period 3 (Fig. 7c).</a:t>
            </a:r>
          </a:p>
          <a:p>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18</a:t>
            </a:fld>
            <a:endParaRPr lang="zh-TW" altLang="en-US"/>
          </a:p>
        </p:txBody>
      </p:sp>
    </p:spTree>
    <p:extLst>
      <p:ext uri="{BB962C8B-B14F-4D97-AF65-F5344CB8AC3E}">
        <p14:creationId xmlns:p14="http://schemas.microsoft.com/office/powerpoint/2010/main" val="159005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more water vapor is retained in the boundary layer of the CTL-SH TC (Fig. 9b). </a:t>
            </a:r>
          </a:p>
          <a:p>
            <a:r>
              <a:rPr lang="en-US" altLang="zh-TW" dirty="0"/>
              <a:t>In CTL-SH, the stronger radial inﬂow carries</a:t>
            </a:r>
            <a:r>
              <a:rPr lang="zh-TW" altLang="en-US" dirty="0"/>
              <a:t> </a:t>
            </a:r>
            <a:r>
              <a:rPr lang="en-US" altLang="zh-TW" dirty="0"/>
              <a:t>more water vapor inward, inducing stronger horizontal convergence and diabatic heating near the TC center, as seen in</a:t>
            </a:r>
            <a:r>
              <a:rPr lang="zh-TW" altLang="en-US" dirty="0"/>
              <a:t> </a:t>
            </a:r>
            <a:r>
              <a:rPr lang="en-US" altLang="zh-TW" dirty="0"/>
              <a:t>Fig. 8b. </a:t>
            </a:r>
          </a:p>
          <a:p>
            <a:r>
              <a:rPr lang="en-US" altLang="zh-TW" dirty="0"/>
              <a:t>The stronger moisture convergence and diabatic heating at</a:t>
            </a:r>
            <a:r>
              <a:rPr lang="zh-TW" altLang="en-US" dirty="0"/>
              <a:t> </a:t>
            </a:r>
            <a:r>
              <a:rPr lang="en-US" altLang="zh-TW" dirty="0"/>
              <a:t>smaller radii in CTL-SH beneﬁts a faster contraction of the</a:t>
            </a:r>
            <a:r>
              <a:rPr lang="zh-TW" altLang="en-US" dirty="0"/>
              <a:t> </a:t>
            </a:r>
            <a:r>
              <a:rPr lang="en-US" altLang="zh-TW" dirty="0"/>
              <a:t>low-level RMW preceding RI onset (Figs. 4b and 8). </a:t>
            </a:r>
          </a:p>
          <a:p>
            <a:r>
              <a:rPr lang="en-US" altLang="zh-TW" dirty="0"/>
              <a:t>While the</a:t>
            </a:r>
            <a:r>
              <a:rPr lang="zh-TW" altLang="en-US" dirty="0"/>
              <a:t> </a:t>
            </a:r>
            <a:r>
              <a:rPr lang="en-US" altLang="zh-TW" dirty="0"/>
              <a:t>low-level RMW in CTL-YSU manages to contract to a similar</a:t>
            </a:r>
            <a:r>
              <a:rPr lang="zh-TW" altLang="en-US" dirty="0"/>
              <a:t> </a:t>
            </a:r>
            <a:r>
              <a:rPr lang="en-US" altLang="zh-TW" dirty="0"/>
              <a:t>size as that in CTL-SH at RI onset, the mean RMW of the</a:t>
            </a:r>
            <a:r>
              <a:rPr lang="zh-TW" altLang="en-US" dirty="0"/>
              <a:t> </a:t>
            </a:r>
            <a:r>
              <a:rPr lang="en-US" altLang="zh-TW" dirty="0"/>
              <a:t>CTL-SH TC is smaller during the RI (Fig. 4b). </a:t>
            </a:r>
          </a:p>
          <a:p>
            <a:r>
              <a:rPr lang="en-US" altLang="zh-TW" dirty="0"/>
              <a:t>The faster intensiﬁcation rate during the RI period in CTL-SH can be explained by the stronger boundary layer inﬂow and stronger</a:t>
            </a:r>
            <a:r>
              <a:rPr lang="zh-TW" altLang="en-US" dirty="0"/>
              <a:t> </a:t>
            </a:r>
            <a:r>
              <a:rPr lang="en-US" altLang="zh-TW" dirty="0"/>
              <a:t>diabatic heating within the more compact inner core based on</a:t>
            </a:r>
            <a:r>
              <a:rPr lang="zh-TW" altLang="en-US" dirty="0"/>
              <a:t> </a:t>
            </a:r>
            <a:r>
              <a:rPr lang="en-US" altLang="zh-TW" dirty="0"/>
              <a:t>an existing theory: diabatic heating at smaller radii can draw</a:t>
            </a:r>
            <a:r>
              <a:rPr lang="zh-TW" altLang="en-US" dirty="0"/>
              <a:t> </a:t>
            </a:r>
            <a:r>
              <a:rPr lang="en-US" altLang="zh-TW" dirty="0"/>
              <a:t>large absolute angular momentum inward to smaller radii and</a:t>
            </a:r>
            <a:r>
              <a:rPr lang="zh-TW" altLang="en-US" dirty="0"/>
              <a:t> </a:t>
            </a:r>
            <a:r>
              <a:rPr lang="en-US" altLang="zh-TW" dirty="0"/>
              <a:t>thereby spin up the storm circulation above the boundary layer</a:t>
            </a:r>
            <a:r>
              <a:rPr lang="zh-TW" altLang="en-US" dirty="0"/>
              <a:t> </a:t>
            </a:r>
            <a:r>
              <a:rPr lang="en-US" altLang="zh-TW" dirty="0"/>
              <a:t>more effectively than diabatic heating at larger radii (Smith</a:t>
            </a:r>
            <a:r>
              <a:rPr lang="zh-TW" altLang="en-US" dirty="0"/>
              <a:t> </a:t>
            </a:r>
            <a:r>
              <a:rPr lang="en-US" altLang="zh-TW" dirty="0"/>
              <a:t>and Montgomery 2016).</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19</a:t>
            </a:fld>
            <a:endParaRPr lang="zh-TW" altLang="en-US"/>
          </a:p>
        </p:txBody>
      </p:sp>
    </p:spTree>
    <p:extLst>
      <p:ext uri="{BB962C8B-B14F-4D97-AF65-F5344CB8AC3E}">
        <p14:creationId xmlns:p14="http://schemas.microsoft.com/office/powerpoint/2010/main" val="5292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RI onset (i.e., 1800 UTC 29 August), the</a:t>
            </a:r>
            <a:r>
              <a:rPr lang="zh-TW" altLang="en-US" dirty="0"/>
              <a:t> </a:t>
            </a:r>
            <a:r>
              <a:rPr lang="en-US" altLang="zh-TW" dirty="0"/>
              <a:t>RMW in CTL-SH and CTL-YSU is very similar (Fig. 10c),</a:t>
            </a:r>
            <a:r>
              <a:rPr lang="zh-TW" altLang="en-US" dirty="0"/>
              <a:t> </a:t>
            </a:r>
            <a:r>
              <a:rPr lang="en-US" altLang="zh-TW" dirty="0"/>
              <a:t>while the CTL-SH TC has a much larger ( ~40 km) radius of</a:t>
            </a:r>
            <a:r>
              <a:rPr lang="zh-TW" altLang="en-US" dirty="0"/>
              <a:t> </a:t>
            </a:r>
            <a:r>
              <a:rPr lang="en-US" altLang="zh-TW" dirty="0"/>
              <a:t>gale-force winds (R17) (Fig. 10d). </a:t>
            </a:r>
          </a:p>
          <a:p>
            <a:r>
              <a:rPr lang="en-US" altLang="zh-TW" dirty="0"/>
              <a:t>The RI period in YSU2SH extends to 0300 UTC 31 August</a:t>
            </a:r>
            <a:r>
              <a:rPr lang="zh-TW" altLang="en-US" dirty="0"/>
              <a:t> </a:t>
            </a:r>
            <a:r>
              <a:rPr lang="en-US" altLang="zh-TW" dirty="0"/>
              <a:t>(Fig. 10b), approximately 9 h longer than in CTL-YSU, and</a:t>
            </a:r>
            <a:r>
              <a:rPr lang="zh-TW" altLang="en-US" dirty="0"/>
              <a:t> </a:t>
            </a:r>
            <a:r>
              <a:rPr lang="en-US" altLang="zh-TW" dirty="0"/>
              <a:t>maximum 10-m wind is ~10 m/s</a:t>
            </a:r>
          </a:p>
          <a:p>
            <a:r>
              <a:rPr lang="en-US" altLang="zh-TW" dirty="0"/>
              <a:t>Stronger at the end of the RI.</a:t>
            </a:r>
          </a:p>
          <a:p>
            <a:r>
              <a:rPr lang="en-US" altLang="zh-TW" dirty="0"/>
              <a:t>Compared to CTL-YSU, the RMW and R17 in YSU2SH further decrease by ~4 km and ~10 km, respectively, during the RI period (Figs. 10c,d). </a:t>
            </a:r>
          </a:p>
          <a:p>
            <a:r>
              <a:rPr lang="en-US" altLang="zh-TW" dirty="0"/>
              <a:t>In parallel, the comparison between CTL-SH and SH2YSU indicates that the TC intensiﬁcation rate in SH2YSU is slightly reduced (Figs. 10a,b). </a:t>
            </a:r>
          </a:p>
          <a:p>
            <a:r>
              <a:rPr lang="en-US" altLang="zh-TW" dirty="0"/>
              <a:t>The RMW in SH2YSU increases by ~5 km, and the R17 in SH2YSU increases by ~10 km compared to those in CTL-SH during the RI period (Figs. 10c,d). </a:t>
            </a:r>
          </a:p>
          <a:p>
            <a:endParaRPr lang="en-US" altLang="zh-TW" dirty="0"/>
          </a:p>
          <a:p>
            <a:r>
              <a:rPr lang="en-US" altLang="zh-TW" dirty="0"/>
              <a:t>consistently show that the SH PBL scheme tends to produce a stronger vortex with smaller inner-core size throughout the early stage to the end of RI</a:t>
            </a:r>
          </a:p>
          <a:p>
            <a:r>
              <a:rPr lang="en-US" altLang="zh-TW" dirty="0"/>
              <a:t>However, differences in the TC intensiﬁcation rate by switching the PBL scheme at RI onset is much smaller than those between the two control  simulations, suggesting that the vortex structure at RI onset is the main controlling factor in the rate of intensiﬁcation.</a:t>
            </a:r>
          </a:p>
          <a:p>
            <a:endParaRPr lang="en-US" altLang="zh-TW" dirty="0"/>
          </a:p>
          <a:p>
            <a:r>
              <a:rPr lang="en-US" altLang="zh-TW" dirty="0"/>
              <a:t> the larger radius of gale-force winds in CTL-SH than in CTL-YSU during the RI period is attributed to the differences in the vortex structure at RI onset, while the SH scheme itself tends to produce a smaller R17 if the same vortex structure as in CTL-YSU is provided at RI onset.</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20</a:t>
            </a:fld>
            <a:endParaRPr lang="zh-TW" altLang="en-US"/>
          </a:p>
        </p:txBody>
      </p:sp>
    </p:spTree>
    <p:extLst>
      <p:ext uri="{BB962C8B-B14F-4D97-AF65-F5344CB8AC3E}">
        <p14:creationId xmlns:p14="http://schemas.microsoft.com/office/powerpoint/2010/main" val="290871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late-R1 experiments do not show a RI until near the end of the simulations and thereby the maximum intensity of the simulated TCs is much</a:t>
            </a:r>
          </a:p>
          <a:p>
            <a:r>
              <a:rPr lang="en-US" altLang="zh-TW" dirty="0"/>
              <a:t>weaker than the best track. </a:t>
            </a:r>
          </a:p>
          <a:p>
            <a:r>
              <a:rPr lang="en-US" altLang="zh-TW" dirty="0"/>
              <a:t>However, at the end of the simulations, the maximum wind of the SH TC is 12 m/s larger than that of the YSU TC and the RMW of the SH TC is also</a:t>
            </a:r>
          </a:p>
          <a:p>
            <a:r>
              <a:rPr lang="en-US" altLang="zh-TW" dirty="0"/>
              <a:t>smaller (not shown). The late-R2 experiments exhibit a similar RI onset timing as in CTL experiments.</a:t>
            </a:r>
          </a:p>
          <a:p>
            <a:endParaRPr lang="en-US" altLang="zh-TW" dirty="0"/>
          </a:p>
          <a:p>
            <a:r>
              <a:rPr lang="en-US" altLang="zh-TW" dirty="0"/>
              <a:t>Results consistently show that the SH TC has a smaller RMW (Fig. 11c) and exhibits higher intensiﬁcation rate (Figs. 11a,b) during RI (i.e., from 0000 UTC 30 August to 0600 UTC 31 August) than the YSU TC. </a:t>
            </a:r>
          </a:p>
          <a:p>
            <a:r>
              <a:rPr lang="en-US" altLang="zh-TW" dirty="0"/>
              <a:t>After 0900 UTC 31 August, the SH TC undergoes an inner-core process similar to eyewall replacement (not shown) with the RMW expanding and the intensiﬁcation paused. </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21</a:t>
            </a:fld>
            <a:endParaRPr lang="zh-TW" altLang="en-US"/>
          </a:p>
        </p:txBody>
      </p:sp>
    </p:spTree>
    <p:extLst>
      <p:ext uri="{BB962C8B-B14F-4D97-AF65-F5344CB8AC3E}">
        <p14:creationId xmlns:p14="http://schemas.microsoft.com/office/powerpoint/2010/main" val="227610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In SH, the response of the scale-aware coefﬁcients to the changing boundary layer height leads</a:t>
            </a:r>
            <a:r>
              <a:rPr lang="zh-TW" altLang="en-US" dirty="0"/>
              <a:t> </a:t>
            </a:r>
            <a:r>
              <a:rPr lang="en-US" altLang="zh-TW" dirty="0"/>
              <a:t>to a dynamical adjustment of the vertical diffusivity at different</a:t>
            </a:r>
            <a:r>
              <a:rPr lang="zh-TW" altLang="en-US" dirty="0"/>
              <a:t> </a:t>
            </a:r>
            <a:r>
              <a:rPr lang="en-US" altLang="zh-TW" dirty="0"/>
              <a:t>stages of the TC evolution. </a:t>
            </a:r>
          </a:p>
          <a:p>
            <a:r>
              <a:rPr lang="en-US" altLang="zh-TW" dirty="0"/>
              <a:t>The associated weakening in vertical turbulent mixing or increase in frictional deceleration</a:t>
            </a:r>
            <a:r>
              <a:rPr lang="zh-TW" altLang="en-US" dirty="0"/>
              <a:t> </a:t>
            </a:r>
            <a:r>
              <a:rPr lang="en-US" altLang="zh-TW" dirty="0"/>
              <a:t>induces stronger boundary layer inﬂows due to the gradient-wind imbalance in the boundary layer. </a:t>
            </a:r>
          </a:p>
          <a:p>
            <a:r>
              <a:rPr lang="en-US" altLang="zh-TW" dirty="0"/>
              <a:t>The stronger radial</a:t>
            </a:r>
            <a:r>
              <a:rPr lang="zh-TW" altLang="en-US" dirty="0"/>
              <a:t> </a:t>
            </a:r>
            <a:r>
              <a:rPr lang="en-US" altLang="zh-TW" dirty="0"/>
              <a:t>inﬂows </a:t>
            </a:r>
            <a:r>
              <a:rPr lang="en-US" altLang="zh-TW" dirty="0" err="1"/>
              <a:t>advect</a:t>
            </a:r>
            <a:r>
              <a:rPr lang="en-US" altLang="zh-TW" dirty="0"/>
              <a:t> larger absolute angular momentum to smaller</a:t>
            </a:r>
            <a:r>
              <a:rPr lang="zh-TW" altLang="en-US" dirty="0"/>
              <a:t> </a:t>
            </a:r>
            <a:r>
              <a:rPr lang="en-US" altLang="zh-TW" dirty="0"/>
              <a:t>radii, which facilitates the spinup of tangential winds at smaller</a:t>
            </a:r>
            <a:r>
              <a:rPr lang="zh-TW" altLang="en-US" dirty="0"/>
              <a:t> </a:t>
            </a:r>
            <a:r>
              <a:rPr lang="en-US" altLang="zh-TW" dirty="0"/>
              <a:t>radii as well as a more notable RMW contraction in the TC</a:t>
            </a:r>
            <a:r>
              <a:rPr lang="zh-TW" altLang="en-US" dirty="0"/>
              <a:t> </a:t>
            </a:r>
            <a:r>
              <a:rPr lang="en-US" altLang="zh-TW" dirty="0"/>
              <a:t>boundary layer. </a:t>
            </a:r>
          </a:p>
          <a:p>
            <a:r>
              <a:rPr lang="en-US" altLang="zh-TW" dirty="0"/>
              <a:t>Meanwhile, the weakened vertical turbulent</a:t>
            </a:r>
            <a:r>
              <a:rPr lang="zh-TW" altLang="en-US" dirty="0"/>
              <a:t> </a:t>
            </a:r>
            <a:r>
              <a:rPr lang="en-US" altLang="zh-TW" dirty="0"/>
              <a:t>mixing helps retain more water vapor within the boundary</a:t>
            </a:r>
            <a:r>
              <a:rPr lang="zh-TW" altLang="en-US" dirty="0"/>
              <a:t> </a:t>
            </a:r>
            <a:r>
              <a:rPr lang="en-US" altLang="zh-TW" dirty="0"/>
              <a:t>layer. </a:t>
            </a:r>
          </a:p>
          <a:p>
            <a:r>
              <a:rPr lang="en-US" altLang="zh-TW" dirty="0"/>
              <a:t>The resulting stronger moisture convergence and diabatic heating near the TC center also help draw the large</a:t>
            </a:r>
            <a:r>
              <a:rPr lang="zh-TW" altLang="en-US" dirty="0"/>
              <a:t> </a:t>
            </a:r>
            <a:r>
              <a:rPr lang="en-US" altLang="zh-TW" dirty="0"/>
              <a:t>absolute angular momentum inward and spin up the TC</a:t>
            </a:r>
            <a:r>
              <a:rPr lang="zh-TW" altLang="en-US" dirty="0"/>
              <a:t> </a:t>
            </a:r>
            <a:r>
              <a:rPr lang="en-US" altLang="zh-TW" dirty="0"/>
              <a:t>circulation above the boundary layer more efﬁciently</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22</a:t>
            </a:fld>
            <a:endParaRPr lang="zh-TW" altLang="en-US"/>
          </a:p>
        </p:txBody>
      </p:sp>
    </p:spTree>
    <p:extLst>
      <p:ext uri="{BB962C8B-B14F-4D97-AF65-F5344CB8AC3E}">
        <p14:creationId xmlns:p14="http://schemas.microsoft.com/office/powerpoint/2010/main" val="156315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Several potential issues of using the</a:t>
            </a:r>
            <a:r>
              <a:rPr lang="zh-TW" altLang="en-US" dirty="0"/>
              <a:t> </a:t>
            </a:r>
            <a:r>
              <a:rPr lang="en-US" altLang="zh-TW" dirty="0"/>
              <a:t>SH PBL schemes in the TC simulations should be noted.</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23</a:t>
            </a:fld>
            <a:endParaRPr lang="zh-TW" altLang="en-US"/>
          </a:p>
        </p:txBody>
      </p:sp>
    </p:spTree>
    <p:extLst>
      <p:ext uri="{BB962C8B-B14F-4D97-AF65-F5344CB8AC3E}">
        <p14:creationId xmlns:p14="http://schemas.microsoft.com/office/powerpoint/2010/main" val="9486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issue is further complicated with the increase in computing power, which enables horizontal grid spacings of</a:t>
            </a:r>
            <a:r>
              <a:rPr lang="zh-TW" altLang="en-US" dirty="0"/>
              <a:t> </a:t>
            </a:r>
            <a:r>
              <a:rPr lang="en-US" altLang="zh-TW" dirty="0"/>
              <a:t>global and regional numerical models at ~1 km or smaller.</a:t>
            </a:r>
          </a:p>
          <a:p>
            <a:r>
              <a:rPr lang="en-US" altLang="zh-TW" dirty="0"/>
              <a:t>Such grid spacings are comparable to the boundary layer height (z </a:t>
            </a:r>
            <a:r>
              <a:rPr lang="en-US" altLang="zh-TW" dirty="0" err="1"/>
              <a:t>i</a:t>
            </a:r>
            <a:r>
              <a:rPr lang="en-US" altLang="zh-TW" dirty="0"/>
              <a:t> ) of TCs,</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3</a:t>
            </a:fld>
            <a:endParaRPr lang="zh-TW" altLang="en-US"/>
          </a:p>
        </p:txBody>
      </p:sp>
    </p:spTree>
    <p:extLst>
      <p:ext uri="{BB962C8B-B14F-4D97-AF65-F5344CB8AC3E}">
        <p14:creationId xmlns:p14="http://schemas.microsoft.com/office/powerpoint/2010/main" val="247971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Although these empirical functions generally lack a solid theoretical basis (Zhou et al. 2017), they have been shown to have the desired effects on the</a:t>
            </a:r>
          </a:p>
          <a:p>
            <a:r>
              <a:rPr lang="en-US" altLang="zh-TW" dirty="0"/>
              <a:t>convective boundary layer</a:t>
            </a:r>
          </a:p>
          <a:p>
            <a:endParaRPr lang="en-US" altLang="zh-TW" dirty="0"/>
          </a:p>
          <a:p>
            <a:r>
              <a:rPr lang="en-US" altLang="zh-TW" dirty="0"/>
              <a:t>This study is motivated to investigate the effect of the scale-aware PBL scheme on TC intensiﬁcation and structural changes within a set of WRF simulations of Hurricane Earl (2010) at </a:t>
            </a:r>
            <a:r>
              <a:rPr lang="en-US" altLang="zh-TW" dirty="0" err="1"/>
              <a:t>subkilometer</a:t>
            </a:r>
            <a:r>
              <a:rPr lang="en-US" altLang="zh-TW" dirty="0"/>
              <a:t> horizontal grid spacings. </a:t>
            </a:r>
          </a:p>
          <a:p>
            <a:r>
              <a:rPr lang="en-US" altLang="zh-TW" dirty="0"/>
              <a:t>The sub-kilometer grid spacing is selected because observational analysis of in situ dropsondes indicates that the TC boundary layer height in terms of the mixed-layer depth 1 is generally less than 1 km (Zhang et al. 2011b). </a:t>
            </a:r>
          </a:p>
          <a:p>
            <a:r>
              <a:rPr lang="en-US" altLang="zh-TW" dirty="0"/>
              <a:t>Two PBL schemes are selected in</a:t>
            </a:r>
          </a:p>
          <a:p>
            <a:r>
              <a:rPr lang="en-US" altLang="zh-TW" dirty="0"/>
              <a:t>this study, namely, the YSU (Hong et al. 2006) and Shin–Hong</a:t>
            </a:r>
          </a:p>
          <a:p>
            <a:r>
              <a:rPr lang="en-US" altLang="zh-TW" dirty="0"/>
              <a:t>(below abbreviated as SH; Shin and Hong 2015) schemes. YSU</a:t>
            </a:r>
          </a:p>
          <a:p>
            <a:r>
              <a:rPr lang="en-US" altLang="zh-TW" dirty="0"/>
              <a:t>is one of the most popular PBL schemes used for TC </a:t>
            </a:r>
            <a:r>
              <a:rPr lang="en-US" altLang="zh-TW" dirty="0" err="1"/>
              <a:t>simula</a:t>
            </a:r>
            <a:r>
              <a:rPr lang="en-US" altLang="zh-TW" dirty="0"/>
              <a:t>-</a:t>
            </a:r>
          </a:p>
          <a:p>
            <a:r>
              <a:rPr lang="en-US" altLang="zh-TW" dirty="0" err="1"/>
              <a:t>tions</a:t>
            </a:r>
            <a:r>
              <a:rPr lang="en-US" altLang="zh-TW" dirty="0"/>
              <a:t> (</a:t>
            </a:r>
            <a:r>
              <a:rPr lang="en-US" altLang="zh-TW" dirty="0" err="1"/>
              <a:t>Kepert</a:t>
            </a:r>
            <a:r>
              <a:rPr lang="en-US" altLang="zh-TW" dirty="0"/>
              <a:t> 2012), and SH adopts similar parameterization</a:t>
            </a:r>
          </a:p>
          <a:p>
            <a:r>
              <a:rPr lang="en-US" altLang="zh-TW" dirty="0"/>
              <a:t>of turbulent ﬂuxes as YSU but with the inclusion of scale</a:t>
            </a:r>
          </a:p>
          <a:p>
            <a:r>
              <a:rPr lang="en-US" altLang="zh-TW" dirty="0"/>
              <a:t>awareness. </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4</a:t>
            </a:fld>
            <a:endParaRPr lang="zh-TW" altLang="en-US"/>
          </a:p>
        </p:txBody>
      </p:sp>
    </p:spTree>
    <p:extLst>
      <p:ext uri="{BB962C8B-B14F-4D97-AF65-F5344CB8AC3E}">
        <p14:creationId xmlns:p14="http://schemas.microsoft.com/office/powerpoint/2010/main" val="327255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YSU is a ﬁrst-order, K-proﬁle parameterization (KPP)-type PBL scheme that does not involve any prognostic equations for turbulence quantities</a:t>
                </a:r>
              </a:p>
              <a:p>
                <a:r>
                  <a:rPr lang="en-US" altLang="zh-TW" dirty="0"/>
                  <a:t>The </a:t>
                </a:r>
                <a:r>
                  <a:rPr lang="en-US" altLang="zh-TW" dirty="0" err="1"/>
                  <a:t>subgrid</a:t>
                </a:r>
                <a:r>
                  <a:rPr lang="en-US" altLang="zh-TW" dirty="0"/>
                  <a:t>-scale vertical turbulent ﬂuxes below the diagnosed boundary layer height (</a:t>
                </a:r>
                <a14:m>
                  <m:oMath xmlns:m="http://schemas.openxmlformats.org/officeDocument/2006/math">
                    <m:r>
                      <a:rPr lang="en-US" altLang="zh-TW" b="0" i="1" smtClean="0">
                        <a:latin typeface="Cambria Math" panose="02040503050406030204" pitchFamily="18" charset="0"/>
                      </a:rPr>
                      <m:t>𝑧</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𝑧</m:t>
                        </m:r>
                      </m:e>
                      <m:sub>
                        <m:r>
                          <a:rPr lang="en-US" altLang="zh-TW" b="0" i="1" smtClean="0">
                            <a:latin typeface="Cambria Math" panose="02040503050406030204" pitchFamily="18" charset="0"/>
                            <a:ea typeface="Cambria Math" panose="02040503050406030204" pitchFamily="18" charset="0"/>
                          </a:rPr>
                          <m:t>𝑖</m:t>
                        </m:r>
                      </m:sub>
                    </m:sSub>
                  </m:oMath>
                </a14:m>
                <a:r>
                  <a:rPr lang="en-US" altLang="zh-TW" dirty="0"/>
                  <a:t>) are parameterized as follows (Hong et al. 2006):</a:t>
                </a:r>
                <a:endParaRPr lang="zh-TW" altLang="en-US" dirty="0"/>
              </a:p>
            </p:txBody>
          </p:sp>
        </mc:Choice>
        <mc:Fallback xmlns="">
          <p:sp>
            <p:nvSpPr>
              <p:cNvPr id="3" name="備忘稿版面配置區 2"/>
              <p:cNvSpPr>
                <a:spLocks noGrp="1"/>
              </p:cNvSpPr>
              <p:nvPr>
                <p:ph type="body" idx="1"/>
              </p:nvPr>
            </p:nvSpPr>
            <p:spPr/>
            <p:txBody>
              <a:bodyPr/>
              <a:lstStyle/>
              <a:p>
                <a:r>
                  <a:rPr lang="en-US" altLang="zh-TW" dirty="0"/>
                  <a:t>YSU is a ﬁrst-order, K-proﬁle parameterization (KPP)-type PBL scheme that does not involve any prognostic equations for turbulence quantities</a:t>
                </a:r>
              </a:p>
              <a:p>
                <a:r>
                  <a:rPr lang="en-US" altLang="zh-TW" dirty="0"/>
                  <a:t>The </a:t>
                </a:r>
                <a:r>
                  <a:rPr lang="en-US" altLang="zh-TW" dirty="0" err="1"/>
                  <a:t>subgrid</a:t>
                </a:r>
                <a:r>
                  <a:rPr lang="en-US" altLang="zh-TW" dirty="0"/>
                  <a:t>-scale vertical turbulent ﬂuxes below the diagnosed boundary layer height (</a:t>
                </a:r>
                <a:r>
                  <a:rPr lang="en-US" altLang="zh-TW" b="0" i="0">
                    <a:latin typeface="Cambria Math" panose="02040503050406030204" pitchFamily="18" charset="0"/>
                  </a:rPr>
                  <a:t>𝑧</a:t>
                </a:r>
                <a:r>
                  <a:rPr lang="en-US" altLang="zh-TW" b="0" i="0">
                    <a:latin typeface="Cambria Math" panose="02040503050406030204" pitchFamily="18" charset="0"/>
                    <a:ea typeface="Cambria Math" panose="02040503050406030204" pitchFamily="18" charset="0"/>
                  </a:rPr>
                  <a:t>≤𝑧_𝑖</a:t>
                </a:r>
                <a:r>
                  <a:rPr lang="en-US" altLang="zh-TW" dirty="0"/>
                  <a:t>) are parameterized as follows (Hong et al. 2006):</a:t>
                </a:r>
                <a:endParaRPr lang="zh-TW" altLang="en-US" dirty="0"/>
              </a:p>
            </p:txBody>
          </p:sp>
        </mc:Fallback>
      </mc:AlternateContent>
      <p:sp>
        <p:nvSpPr>
          <p:cNvPr id="4" name="投影片編號版面配置區 3"/>
          <p:cNvSpPr>
            <a:spLocks noGrp="1"/>
          </p:cNvSpPr>
          <p:nvPr>
            <p:ph type="sldNum" sz="quarter" idx="5"/>
          </p:nvPr>
        </p:nvSpPr>
        <p:spPr/>
        <p:txBody>
          <a:bodyPr/>
          <a:lstStyle/>
          <a:p>
            <a:fld id="{91DDC7D8-E700-462B-A478-64E9FE2FD07D}" type="slidenum">
              <a:rPr lang="zh-TW" altLang="en-US" smtClean="0"/>
              <a:t>6</a:t>
            </a:fld>
            <a:endParaRPr lang="zh-TW" altLang="en-US"/>
          </a:p>
        </p:txBody>
      </p:sp>
    </p:spTree>
    <p:extLst>
      <p:ext uri="{BB962C8B-B14F-4D97-AF65-F5344CB8AC3E}">
        <p14:creationId xmlns:p14="http://schemas.microsoft.com/office/powerpoint/2010/main" val="178580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P</a:t>
            </a:r>
            <a:r>
              <a:rPr lang="en-US" altLang="zh-TW" baseline="-25000" dirty="0"/>
              <a:t>NL</a:t>
            </a:r>
            <a:r>
              <a:rPr lang="en-US" altLang="zh-TW" dirty="0"/>
              <a:t> for momentum is slightly larger than that for u in the gray zone.</a:t>
            </a:r>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10</a:t>
            </a:fld>
            <a:endParaRPr lang="zh-TW" altLang="en-US"/>
          </a:p>
        </p:txBody>
      </p:sp>
    </p:spTree>
    <p:extLst>
      <p:ext uri="{BB962C8B-B14F-4D97-AF65-F5344CB8AC3E}">
        <p14:creationId xmlns:p14="http://schemas.microsoft.com/office/powerpoint/2010/main" val="417580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RI onset in</a:t>
            </a:r>
            <a:r>
              <a:rPr lang="zh-TW" altLang="en-US" dirty="0"/>
              <a:t> </a:t>
            </a:r>
            <a:r>
              <a:rPr lang="en-US" altLang="zh-TW" dirty="0"/>
              <a:t>both simulations is approximately 1800 UTC 29 August, 12 h</a:t>
            </a:r>
            <a:r>
              <a:rPr lang="zh-TW" altLang="en-US" dirty="0"/>
              <a:t> </a:t>
            </a:r>
            <a:r>
              <a:rPr lang="en-US" altLang="zh-TW" dirty="0"/>
              <a:t>later than that in the best track data. </a:t>
            </a:r>
          </a:p>
          <a:p>
            <a:endParaRPr lang="en-US" altLang="zh-TW" dirty="0"/>
          </a:p>
          <a:p>
            <a:r>
              <a:rPr lang="en-US" altLang="zh-TW" dirty="0"/>
              <a:t>The minimum sea level pressure at the peak intensity in CTL-SH is closer to the best track. </a:t>
            </a:r>
          </a:p>
          <a:p>
            <a:r>
              <a:rPr lang="en-US" altLang="zh-TW" dirty="0"/>
              <a:t>the CTL-SH TC has a higher intensiﬁcation rate than the best track while the CTL-YSU TC intensiﬁes at a lower intensiﬁcation rate. </a:t>
            </a:r>
          </a:p>
          <a:p>
            <a:r>
              <a:rPr lang="en-US" altLang="zh-TW" dirty="0"/>
              <a:t>both simulations generally reproduce the track, RI, and eyewall replacement cycle (not shown), and the simulation datasets provide a chance to gain insight into the effect of the scale-aware SH scheme on the TC intensity and structural changes.</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13</a:t>
            </a:fld>
            <a:endParaRPr lang="zh-TW" altLang="en-US"/>
          </a:p>
        </p:txBody>
      </p:sp>
    </p:spTree>
    <p:extLst>
      <p:ext uri="{BB962C8B-B14F-4D97-AF65-F5344CB8AC3E}">
        <p14:creationId xmlns:p14="http://schemas.microsoft.com/office/powerpoint/2010/main" val="968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The stronger CTL-SH TC after 0600 UTC 28 August is accompanied by a more rapid</a:t>
                </a:r>
                <a:r>
                  <a:rPr lang="zh-TW" altLang="en-US" dirty="0"/>
                  <a:t> </a:t>
                </a:r>
                <a:r>
                  <a:rPr lang="en-US" altLang="zh-TW" dirty="0"/>
                  <a:t>contraction of the radius of maximum wind (RMW) at 10-m</a:t>
                </a:r>
                <a:r>
                  <a:rPr lang="zh-TW" altLang="en-US" dirty="0"/>
                  <a:t> </a:t>
                </a:r>
                <a:r>
                  <a:rPr lang="en-US" altLang="zh-TW" dirty="0"/>
                  <a:t>height (Fig. 4b). </a:t>
                </a:r>
              </a:p>
              <a:p>
                <a:r>
                  <a:rPr lang="en-US" altLang="zh-TW" dirty="0"/>
                  <a:t>The increase in the TC intensity after 0600 UTC 28 August is accompanied by a steady increase in the mean boundary layer</a:t>
                </a:r>
                <a:r>
                  <a:rPr lang="zh-TW" altLang="en-US" dirty="0"/>
                  <a:t> </a:t>
                </a:r>
                <a:r>
                  <a:rPr lang="en-US" altLang="zh-TW" dirty="0"/>
                  <a:t>height averaged within the radius of 200 km in both experiments (Fig. 4c).</a:t>
                </a:r>
              </a:p>
              <a:p>
                <a:endParaRPr lang="en-US" altLang="zh-TW" dirty="0"/>
              </a:p>
              <a:p>
                <a:r>
                  <a:rPr lang="en-US" altLang="zh-TW" dirty="0"/>
                  <a:t>Before RI onset of the CTL-SH TC, the evolution of</a:t>
                </a:r>
                <a:r>
                  <a:rPr lang="zh-TW" altLang="en-US" dirty="0"/>
                  <a:t> </a:t>
                </a:r>
                <a:r>
                  <a:rPr lang="en-US" altLang="zh-TW" dirty="0"/>
                  <a:t>the TC intensity and RMW at 10-m height as well as the mean</a:t>
                </a:r>
                <a:r>
                  <a:rPr lang="zh-TW" altLang="en-US" dirty="0"/>
                  <a:t> </a:t>
                </a:r>
                <a:r>
                  <a:rPr lang="en-US" altLang="zh-TW" dirty="0"/>
                  <a:t>boundary layer height in CTL-SH and SH-</a:t>
                </a:r>
                <a:r>
                  <a:rPr lang="en-US" altLang="zh-TW" dirty="0" err="1"/>
                  <a:t>NoSA</a:t>
                </a:r>
                <a:r>
                  <a:rPr lang="en-US" altLang="zh-TW" dirty="0"/>
                  <a:t> is very similar. </a:t>
                </a:r>
              </a:p>
              <a:p>
                <a:r>
                  <a:rPr lang="en-US" altLang="zh-TW" dirty="0"/>
                  <a:t>However, the SH-</a:t>
                </a:r>
                <a:r>
                  <a:rPr lang="en-US" altLang="zh-TW" dirty="0" err="1"/>
                  <a:t>NoSA</a:t>
                </a:r>
                <a:r>
                  <a:rPr lang="en-US" altLang="zh-TW" dirty="0"/>
                  <a:t> TC subsequently intensiﬁes at a</a:t>
                </a:r>
                <a:r>
                  <a:rPr lang="zh-TW" altLang="en-US" dirty="0"/>
                  <a:t> </a:t>
                </a:r>
                <a:r>
                  <a:rPr lang="en-US" altLang="zh-TW" dirty="0"/>
                  <a:t>much slower rate than both CTL-SH and CTL-YSU TCs.</a:t>
                </a:r>
              </a:p>
              <a:p>
                <a:r>
                  <a:rPr lang="en-US" altLang="zh-TW" dirty="0"/>
                  <a:t>During the RI period of the CTL-SH TC, the 10-m RMW and</a:t>
                </a:r>
                <a:r>
                  <a:rPr lang="zh-TW" altLang="en-US" dirty="0"/>
                  <a:t> </a:t>
                </a:r>
                <a:r>
                  <a:rPr lang="en-US" altLang="zh-TW" dirty="0"/>
                  <a:t>mean boundary layer height of the SH-</a:t>
                </a:r>
                <a:r>
                  <a:rPr lang="en-US" altLang="zh-TW" dirty="0" err="1"/>
                  <a:t>NoSA</a:t>
                </a:r>
                <a:r>
                  <a:rPr lang="en-US" altLang="zh-TW" dirty="0"/>
                  <a:t> TC generally</a:t>
                </a:r>
                <a:r>
                  <a:rPr lang="zh-TW" altLang="en-US" dirty="0"/>
                  <a:t> </a:t>
                </a:r>
                <a:r>
                  <a:rPr lang="en-US" altLang="zh-TW" dirty="0"/>
                  <a:t>remain larger than those of the CTL-SH and CTL-YSU TCs.</a:t>
                </a:r>
              </a:p>
            </p:txBody>
          </p:sp>
        </mc:Choice>
        <mc:Fallback xmlns="">
          <p:sp>
            <p:nvSpPr>
              <p:cNvPr id="3" name="備忘稿版面配置區 2"/>
              <p:cNvSpPr>
                <a:spLocks noGrp="1"/>
              </p:cNvSpPr>
              <p:nvPr>
                <p:ph type="body" idx="1"/>
              </p:nvPr>
            </p:nvSpPr>
            <p:spPr/>
            <p:txBody>
              <a:bodyPr/>
              <a:lstStyle/>
              <a:p>
                <a:r>
                  <a:rPr lang="en-US" altLang="zh-TW" dirty="0"/>
                  <a:t> The evolution of the maximum 10-m axisymmetric tangential wind exhibits a similar phenomenon (Fig. 4a). </a:t>
                </a:r>
              </a:p>
              <a:p>
                <a:r>
                  <a:rPr lang="en-US" altLang="zh-TW" dirty="0"/>
                  <a:t>The stronger CTL-SH TC after 0600 UTC 28 August is accompanied by a more rapid</a:t>
                </a:r>
                <a:r>
                  <a:rPr lang="zh-TW" altLang="en-US" dirty="0"/>
                  <a:t> </a:t>
                </a:r>
                <a:r>
                  <a:rPr lang="en-US" altLang="zh-TW" dirty="0"/>
                  <a:t>contraction of the radius of maximum wind (RMW) at 10-m</a:t>
                </a:r>
                <a:r>
                  <a:rPr lang="zh-TW" altLang="en-US" dirty="0"/>
                  <a:t> </a:t>
                </a:r>
                <a:r>
                  <a:rPr lang="en-US" altLang="zh-TW" dirty="0"/>
                  <a:t>height (Fig. 4b). </a:t>
                </a:r>
              </a:p>
              <a:p>
                <a:r>
                  <a:rPr lang="en-US" altLang="zh-TW" dirty="0"/>
                  <a:t>The RMW of the CTL-SH TC is approximately half of the RMW of the CTL-YSU TC over the period</a:t>
                </a:r>
                <a:r>
                  <a:rPr lang="zh-TW" altLang="en-US" dirty="0"/>
                  <a:t> </a:t>
                </a:r>
                <a:r>
                  <a:rPr lang="en-US" altLang="zh-TW" dirty="0"/>
                  <a:t>from 0700 UTC 28 August to 0400 UTC 29 August. </a:t>
                </a:r>
              </a:p>
              <a:p>
                <a:r>
                  <a:rPr lang="en-US" altLang="zh-TW" dirty="0"/>
                  <a:t>The increase in the TC intensity after 0600 UTC 28 August is accompanied by a steady increase in the mean boundary layer</a:t>
                </a:r>
                <a:r>
                  <a:rPr lang="zh-TW" altLang="en-US" dirty="0"/>
                  <a:t> </a:t>
                </a:r>
                <a:r>
                  <a:rPr lang="en-US" altLang="zh-TW" dirty="0"/>
                  <a:t>height averaged within the radius of 200 km in both experiments (Fig. 4c).</a:t>
                </a:r>
              </a:p>
              <a:p>
                <a:endParaRPr lang="en-US" altLang="zh-TW" dirty="0"/>
              </a:p>
              <a:p>
                <a:r>
                  <a:rPr lang="en-US" altLang="zh-TW" dirty="0"/>
                  <a:t>Before RI onset of the CTL-SH TC, the evolution of</a:t>
                </a:r>
                <a:r>
                  <a:rPr lang="zh-TW" altLang="en-US" dirty="0"/>
                  <a:t> </a:t>
                </a:r>
                <a:r>
                  <a:rPr lang="en-US" altLang="zh-TW" dirty="0"/>
                  <a:t>the TC intensity and RMW at 10-m height as well as the mean</a:t>
                </a:r>
                <a:r>
                  <a:rPr lang="zh-TW" altLang="en-US" dirty="0"/>
                  <a:t> </a:t>
                </a:r>
                <a:r>
                  <a:rPr lang="en-US" altLang="zh-TW" dirty="0"/>
                  <a:t>boundary layer height in CTL-SH and SH-</a:t>
                </a:r>
                <a:r>
                  <a:rPr lang="en-US" altLang="zh-TW" dirty="0" err="1"/>
                  <a:t>NoSA</a:t>
                </a:r>
                <a:r>
                  <a:rPr lang="en-US" altLang="zh-TW" dirty="0"/>
                  <a:t> is very similar. </a:t>
                </a:r>
              </a:p>
              <a:p>
                <a:r>
                  <a:rPr lang="en-US" altLang="zh-TW" dirty="0"/>
                  <a:t>However, the SH-</a:t>
                </a:r>
                <a:r>
                  <a:rPr lang="en-US" altLang="zh-TW" dirty="0" err="1"/>
                  <a:t>NoSA</a:t>
                </a:r>
                <a:r>
                  <a:rPr lang="en-US" altLang="zh-TW" dirty="0"/>
                  <a:t> TC subsequently intensiﬁes at a</a:t>
                </a:r>
                <a:r>
                  <a:rPr lang="zh-TW" altLang="en-US" dirty="0"/>
                  <a:t> </a:t>
                </a:r>
                <a:r>
                  <a:rPr lang="en-US" altLang="zh-TW" dirty="0"/>
                  <a:t>much slower rate than both CTL-SH and CTL-YSU TCs.</a:t>
                </a:r>
              </a:p>
              <a:p>
                <a:r>
                  <a:rPr lang="en-US" altLang="zh-TW" dirty="0"/>
                  <a:t>During the RI period of the CTL-SH TC, the 10-m RMW and</a:t>
                </a:r>
                <a:r>
                  <a:rPr lang="zh-TW" altLang="en-US" dirty="0"/>
                  <a:t> </a:t>
                </a:r>
                <a:r>
                  <a:rPr lang="en-US" altLang="zh-TW" dirty="0"/>
                  <a:t>mean boundary layer height of the SH-</a:t>
                </a:r>
                <a:r>
                  <a:rPr lang="en-US" altLang="zh-TW" dirty="0" err="1"/>
                  <a:t>NoSA</a:t>
                </a:r>
                <a:r>
                  <a:rPr lang="en-US" altLang="zh-TW" dirty="0"/>
                  <a:t> TC generally</a:t>
                </a:r>
                <a:r>
                  <a:rPr lang="zh-TW" altLang="en-US" dirty="0"/>
                  <a:t> </a:t>
                </a:r>
                <a:r>
                  <a:rPr lang="en-US" altLang="zh-TW" dirty="0"/>
                  <a:t>remain larger than those of the CTL-SH and CTL-YSU TCs.</a:t>
                </a:r>
              </a:p>
              <a:p>
                <a:endParaRPr lang="en-US" altLang="zh-TW" dirty="0"/>
              </a:p>
              <a:p>
                <a:r>
                  <a:rPr lang="en-US" altLang="zh-TW" dirty="0"/>
                  <a:t>These ﬁndings suggest that during RI the higher intensiﬁcation</a:t>
                </a:r>
                <a:r>
                  <a:rPr lang="zh-TW" altLang="en-US" dirty="0"/>
                  <a:t> </a:t>
                </a:r>
                <a:r>
                  <a:rPr lang="en-US" altLang="zh-TW" dirty="0"/>
                  <a:t>rate and smaller inner core size in CTL-SH than in CTL-YSU</a:t>
                </a:r>
                <a:r>
                  <a:rPr lang="zh-TW" altLang="en-US" dirty="0"/>
                  <a:t> </a:t>
                </a:r>
                <a:r>
                  <a:rPr lang="en-US" altLang="zh-TW" dirty="0"/>
                  <a:t>are mainly ascribed to the effect of scale awareness while the</a:t>
                </a:r>
                <a:r>
                  <a:rPr lang="zh-TW" altLang="en-US" dirty="0"/>
                  <a:t> </a:t>
                </a:r>
                <a:r>
                  <a:rPr lang="en-US" altLang="zh-TW" dirty="0"/>
                  <a:t>different parameterization of</a:t>
                </a:r>
                <a:r>
                  <a:rPr lang="zh-TW" altLang="en-US" dirty="0"/>
                  <a:t> </a:t>
                </a:r>
                <a:r>
                  <a:rPr lang="zh-TW" altLang="en-US" i="0">
                    <a:latin typeface="Cambria Math" panose="02040503050406030204" pitchFamily="18" charset="0"/>
                  </a:rPr>
                  <a:t>(</a:t>
                </a:r>
                <a:r>
                  <a:rPr lang="en-US" altLang="zh-TW" b="0" i="0">
                    <a:latin typeface="Cambria Math" panose="02040503050406030204" pitchFamily="18" charset="0"/>
                  </a:rPr>
                  <a:t>𝑤^′ </a:t>
                </a:r>
                <a:r>
                  <a:rPr lang="zh-TW" altLang="en-US" i="0">
                    <a:latin typeface="Cambria Math" panose="02040503050406030204" pitchFamily="18" charset="0"/>
                  </a:rPr>
                  <a:t>𝜃</a:t>
                </a:r>
                <a:r>
                  <a:rPr lang="en-US" altLang="zh-TW" i="0">
                    <a:latin typeface="Cambria Math" panose="02040503050406030204" pitchFamily="18" charset="0"/>
                  </a:rPr>
                  <a:t>^</a:t>
                </a:r>
                <a:r>
                  <a:rPr lang="en-US" altLang="zh-TW" b="0" i="0">
                    <a:latin typeface="Cambria Math" panose="02040503050406030204" pitchFamily="18" charset="0"/>
                  </a:rPr>
                  <a:t>′ </a:t>
                </a:r>
                <a:r>
                  <a:rPr lang="zh-TW" altLang="en-US" b="0" i="0">
                    <a:latin typeface="Cambria Math" panose="02040503050406030204" pitchFamily="18" charset="0"/>
                  </a:rPr>
                  <a:t>) ̅</a:t>
                </a:r>
                <a:r>
                  <a:rPr lang="en-US" altLang="zh-TW" b="0" i="0">
                    <a:latin typeface="Cambria Math" panose="02040503050406030204" pitchFamily="18" charset="0"/>
                  </a:rPr>
                  <a:t>^𝑁𝐿</a:t>
                </a:r>
                <a:r>
                  <a:rPr lang="en-US" altLang="zh-TW" dirty="0"/>
                  <a:t> in SH leads to a weaker</a:t>
                </a:r>
                <a:r>
                  <a:rPr lang="zh-TW" altLang="en-US" dirty="0"/>
                  <a:t> </a:t>
                </a:r>
                <a:r>
                  <a:rPr lang="en-US" altLang="zh-TW" dirty="0"/>
                  <a:t>and broader TC vortex. </a:t>
                </a:r>
                <a:endParaRPr lang="zh-TW" altLang="en-US" dirty="0"/>
              </a:p>
            </p:txBody>
          </p:sp>
        </mc:Fallback>
      </mc:AlternateContent>
      <p:sp>
        <p:nvSpPr>
          <p:cNvPr id="4" name="投影片編號版面配置區 3"/>
          <p:cNvSpPr>
            <a:spLocks noGrp="1"/>
          </p:cNvSpPr>
          <p:nvPr>
            <p:ph type="sldNum" sz="quarter" idx="5"/>
          </p:nvPr>
        </p:nvSpPr>
        <p:spPr/>
        <p:txBody>
          <a:bodyPr/>
          <a:lstStyle/>
          <a:p>
            <a:fld id="{91DDC7D8-E700-462B-A478-64E9FE2FD07D}" type="slidenum">
              <a:rPr lang="zh-TW" altLang="en-US" smtClean="0"/>
              <a:t>14</a:t>
            </a:fld>
            <a:endParaRPr lang="zh-TW" altLang="en-US"/>
          </a:p>
        </p:txBody>
      </p:sp>
    </p:spTree>
    <p:extLst>
      <p:ext uri="{BB962C8B-B14F-4D97-AF65-F5344CB8AC3E}">
        <p14:creationId xmlns:p14="http://schemas.microsoft.com/office/powerpoint/2010/main" val="402034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Figure 4d shows the evolution of local and nonlocal scale-aware coefﬁcients for both momentum and u averaged within the 0–300-m layer. </a:t>
            </a:r>
          </a:p>
          <a:p>
            <a:r>
              <a:rPr lang="en-US" altLang="zh-TW" dirty="0"/>
              <a:t>We select this layer to ensure that the local scale-aware coefﬁcients are averaged within the boundary layer height. </a:t>
            </a:r>
          </a:p>
          <a:p>
            <a:r>
              <a:rPr lang="en-US" altLang="zh-TW" dirty="0"/>
              <a:t>Figure 4d shows that the local scale-aware coefﬁcients decrease slightly as the boundary layer height increases, while the nonlocal coefﬁcients rapidly</a:t>
            </a:r>
          </a:p>
          <a:p>
            <a:r>
              <a:rPr lang="en-US" altLang="zh-TW" dirty="0"/>
              <a:t>decrease and reach a minimum of 0.6–0.7 at nearly 1500 UTC 29 August. </a:t>
            </a:r>
          </a:p>
          <a:p>
            <a:r>
              <a:rPr lang="en-US" altLang="zh-TW" dirty="0"/>
              <a:t>Given the small difference between the local and nonlocal coefﬁcients for theta when C cs = 1 (Fig. 1b), the relatively large discrepancy between them in Fig. 4d is indicative of the modulation of the nonlocal scale-aware coefﬁcients by the stability function (C cs = 2). </a:t>
            </a:r>
          </a:p>
          <a:p>
            <a:endParaRPr lang="en-US" altLang="zh-TW" dirty="0"/>
          </a:p>
          <a:p>
            <a:r>
              <a:rPr lang="en-US" altLang="zh-TW" dirty="0"/>
              <a:t>This hypothesis is conﬁrmed by Fig. 4e. </a:t>
            </a:r>
          </a:p>
          <a:p>
            <a:r>
              <a:rPr lang="en-US" altLang="zh-TW" dirty="0"/>
              <a:t>The mean Ccs is ~1.5 before 0600 UTC 28 August and it rapidly increases toward 2.0 afterward. </a:t>
            </a:r>
          </a:p>
          <a:p>
            <a:r>
              <a:rPr lang="en-US" altLang="zh-TW" dirty="0"/>
              <a:t>Consistently, the mean u*/w* is ~0.6 prior to 0600 UTC 28 August and subsequently decreases to ~0.45 (Fig. 4e), falling in the middle of the stability range where convective roll exists (Fig. 1a).</a:t>
            </a:r>
          </a:p>
          <a:p>
            <a:endParaRPr lang="en-US" altLang="zh-TW" dirty="0"/>
          </a:p>
          <a:p>
            <a:r>
              <a:rPr lang="en-US" altLang="zh-TW" dirty="0"/>
              <a:t>A closer examination shows that the decrease in u*/w* is mainly due to the faster increase of w* than u* (Fig. 4f). </a:t>
            </a:r>
          </a:p>
          <a:p>
            <a:r>
              <a:rPr lang="en-US" altLang="zh-TW" dirty="0"/>
              <a:t>The faster increase of w* is traced back to 2100 UTC 27 August, which is mainly attributed to the increase of surface heat ﬂuxes (not shown) as the near-surface winds steadily increase (Fig. 3c). </a:t>
            </a:r>
          </a:p>
          <a:p>
            <a:r>
              <a:rPr lang="en-US" altLang="zh-TW" dirty="0"/>
              <a:t>The rapid growth of boundary layer height after 0600 UTC 28 August is another factor accounting for the more rapid increase of w* [see Eq. (6)].</a:t>
            </a:r>
          </a:p>
          <a:p>
            <a:endParaRPr lang="en-US" altLang="zh-TW" dirty="0"/>
          </a:p>
          <a:p>
            <a:r>
              <a:rPr lang="en-US" altLang="zh-TW" dirty="0"/>
              <a:t>The nonlocal scale-aware coefﬁcient gradually increases</a:t>
            </a:r>
            <a:r>
              <a:rPr lang="zh-TW" altLang="en-US" dirty="0"/>
              <a:t> </a:t>
            </a:r>
            <a:r>
              <a:rPr lang="en-US" altLang="zh-TW" dirty="0"/>
              <a:t>after 0300 UTC 30 August (i.e., in the middle of the RI period),</a:t>
            </a:r>
            <a:r>
              <a:rPr lang="zh-TW" altLang="en-US" dirty="0"/>
              <a:t> </a:t>
            </a:r>
            <a:r>
              <a:rPr lang="en-US" altLang="zh-TW" dirty="0"/>
              <a:t>since the mean C cs steadily decreases as the mean u*/w*</a:t>
            </a:r>
            <a:r>
              <a:rPr lang="zh-TW" altLang="en-US" dirty="0"/>
              <a:t> </a:t>
            </a:r>
            <a:r>
              <a:rPr lang="en-US" altLang="zh-TW" dirty="0"/>
              <a:t>exceeds 0.65 (Fig. 4e). </a:t>
            </a:r>
          </a:p>
          <a:p>
            <a:r>
              <a:rPr lang="en-US" altLang="zh-TW" dirty="0"/>
              <a:t>This is attributed to the rapid increase of</a:t>
            </a:r>
            <a:r>
              <a:rPr lang="zh-TW" altLang="en-US" dirty="0"/>
              <a:t> </a:t>
            </a:r>
            <a:r>
              <a:rPr lang="en-US" altLang="zh-TW" dirty="0"/>
              <a:t>the mean u*</a:t>
            </a:r>
            <a:r>
              <a:rPr lang="zh-TW" altLang="en-US" dirty="0"/>
              <a:t> </a:t>
            </a:r>
            <a:r>
              <a:rPr lang="en-US" altLang="zh-TW" dirty="0"/>
              <a:t>as the storm intensiﬁes rapidly (Fig. 4f). </a:t>
            </a:r>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15</a:t>
            </a:fld>
            <a:endParaRPr lang="zh-TW" altLang="en-US"/>
          </a:p>
        </p:txBody>
      </p:sp>
    </p:spTree>
    <p:extLst>
      <p:ext uri="{BB962C8B-B14F-4D97-AF65-F5344CB8AC3E}">
        <p14:creationId xmlns:p14="http://schemas.microsoft.com/office/powerpoint/2010/main" val="220021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both experiments, a convective rainband, which is closely related to vortex tilt (not shown), is located in the front half of the storm relative to the storm motion with a left-of-motion maximum in radar reﬂectivity.</a:t>
            </a:r>
          </a:p>
          <a:p>
            <a:r>
              <a:rPr lang="en-US" altLang="zh-TW" dirty="0"/>
              <a:t>The strongest convection is also located in the </a:t>
            </a:r>
            <a:r>
              <a:rPr lang="en-US" altLang="zh-TW" dirty="0" err="1"/>
              <a:t>downshear</a:t>
            </a:r>
            <a:r>
              <a:rPr lang="en-US" altLang="zh-TW" dirty="0"/>
              <a:t>-right quadrant, suggesting both the storm motion and deep-layer shear may play a role in determining the precipitation asymmetry at the early stage</a:t>
            </a:r>
          </a:p>
          <a:p>
            <a:endParaRPr lang="en-US" altLang="zh-TW" dirty="0"/>
          </a:p>
          <a:p>
            <a:r>
              <a:rPr lang="en-US" altLang="zh-TW" dirty="0"/>
              <a:t> Figures 5b and 5d reveal a front-back asymmetry in the boundary layer height</a:t>
            </a:r>
          </a:p>
          <a:p>
            <a:r>
              <a:rPr lang="en-US" altLang="zh-TW" dirty="0"/>
              <a:t>The dry (i.e., </a:t>
            </a:r>
            <a:r>
              <a:rPr lang="en-US" altLang="zh-TW" dirty="0" err="1"/>
              <a:t>nonprecipitation</a:t>
            </a:r>
            <a:r>
              <a:rPr lang="en-US" altLang="zh-TW" dirty="0"/>
              <a:t>) region ahead of the storm and radially outward of the convective rainband has the maximum boundary layer height. Accordingly, the nonlocal and local scale-aware coefﬁcients are smaller in the dry region, indicative of a stronger scale-aware effect.</a:t>
            </a:r>
          </a:p>
        </p:txBody>
      </p:sp>
      <p:sp>
        <p:nvSpPr>
          <p:cNvPr id="4" name="投影片編號版面配置區 3"/>
          <p:cNvSpPr>
            <a:spLocks noGrp="1"/>
          </p:cNvSpPr>
          <p:nvPr>
            <p:ph type="sldNum" sz="quarter" idx="5"/>
          </p:nvPr>
        </p:nvSpPr>
        <p:spPr/>
        <p:txBody>
          <a:bodyPr/>
          <a:lstStyle/>
          <a:p>
            <a:fld id="{91DDC7D8-E700-462B-A478-64E9FE2FD07D}" type="slidenum">
              <a:rPr lang="zh-TW" altLang="en-US" smtClean="0"/>
              <a:t>16</a:t>
            </a:fld>
            <a:endParaRPr lang="zh-TW" altLang="en-US"/>
          </a:p>
        </p:txBody>
      </p:sp>
    </p:spTree>
    <p:extLst>
      <p:ext uri="{BB962C8B-B14F-4D97-AF65-F5344CB8AC3E}">
        <p14:creationId xmlns:p14="http://schemas.microsoft.com/office/powerpoint/2010/main" val="303035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C40B11-FFBC-4150-87AC-4DB7DA40FA5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90B60AD-D5F1-4672-9BE6-A8BF43E4E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739CFCC1-4429-469E-8A43-279A3A7C3F9D}"/>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5" name="頁尾版面配置區 4">
            <a:extLst>
              <a:ext uri="{FF2B5EF4-FFF2-40B4-BE49-F238E27FC236}">
                <a16:creationId xmlns:a16="http://schemas.microsoft.com/office/drawing/2014/main" id="{4132FA90-7D9D-439B-B82C-B32972E030D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8891638-87EF-4F82-B8BD-F3B6B32F8D5C}"/>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245231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BE83C1-2EBA-4393-8E0D-47AA6A40C93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66DC56C-B6D4-40E2-8B94-EAB1C353792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463AFCF-68C6-4A3C-864B-E5FDD556BA78}"/>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5" name="頁尾版面配置區 4">
            <a:extLst>
              <a:ext uri="{FF2B5EF4-FFF2-40B4-BE49-F238E27FC236}">
                <a16:creationId xmlns:a16="http://schemas.microsoft.com/office/drawing/2014/main" id="{55CF81AF-E9BA-4F8E-98DD-6A83836DB3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D4E4D97-0A1A-4E6F-B633-F836B41B2F05}"/>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180938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DF8D7EC-0B8A-4C08-A5BA-16DD582B3E7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DE80246-7B46-4299-BFA5-3F4EC8E18C43}"/>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635F5CA-8349-4405-B740-DAAEAD27700A}"/>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5" name="頁尾版面配置區 4">
            <a:extLst>
              <a:ext uri="{FF2B5EF4-FFF2-40B4-BE49-F238E27FC236}">
                <a16:creationId xmlns:a16="http://schemas.microsoft.com/office/drawing/2014/main" id="{36309C83-EB6C-4415-BD6E-7FAE17F2D11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38AFBA0-AFF5-4D10-8921-0B530460A8A5}"/>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255329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55E37C-1E04-4C28-8004-3A3D09237D7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FD324E0-56CB-4AB2-9760-FEE7EB27FA9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FB1E267-17C9-4AAC-B5AF-47000AE23039}"/>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5" name="頁尾版面配置區 4">
            <a:extLst>
              <a:ext uri="{FF2B5EF4-FFF2-40B4-BE49-F238E27FC236}">
                <a16:creationId xmlns:a16="http://schemas.microsoft.com/office/drawing/2014/main" id="{325BA120-0161-4C41-B72C-A83C8EB5AC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70FAD86-3C2D-434C-AAF8-79E128E3C24A}"/>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109412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4D302D-61E7-4588-9B55-FB6EE10BA0D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36E2989-28FF-45B8-A6A0-6CB106D12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852F685C-B4D0-404F-A1BD-295B9C74F1F3}"/>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5" name="頁尾版面配置區 4">
            <a:extLst>
              <a:ext uri="{FF2B5EF4-FFF2-40B4-BE49-F238E27FC236}">
                <a16:creationId xmlns:a16="http://schemas.microsoft.com/office/drawing/2014/main" id="{45745EF5-BA84-48A5-9D43-6F933412CB0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C9CC5DF-4416-41AE-BE60-26AABE0447F2}"/>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108149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A1F3CF-8628-44FC-970A-EDE80A029A0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261DDE8-1A81-4CC3-AC26-148459CE010F}"/>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F9CBC90-8FDA-4611-8B22-B536F3BC0D56}"/>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29EBDC8-E52E-477B-86DB-BBD22AD7CA88}"/>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6" name="頁尾版面配置區 5">
            <a:extLst>
              <a:ext uri="{FF2B5EF4-FFF2-40B4-BE49-F238E27FC236}">
                <a16:creationId xmlns:a16="http://schemas.microsoft.com/office/drawing/2014/main" id="{02647D27-611A-441C-9FE9-D1EE7BDE60A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C27D75F-D75A-4AD5-8309-0FBDC9651B86}"/>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314242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3A8715-91F7-43AA-829C-D84849C0EA9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546F9C5-2529-4F3C-AEB2-310AD74F5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D573FE6-806C-44B0-B2C2-E00A12199B91}"/>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0A79EC9-F91D-4614-B7E0-C30DF5702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975299C-C202-47C9-BB02-C740ABEF9FE2}"/>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D94DE80-0CFC-4D87-83D1-75EA8DEEF0DE}"/>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8" name="頁尾版面配置區 7">
            <a:extLst>
              <a:ext uri="{FF2B5EF4-FFF2-40B4-BE49-F238E27FC236}">
                <a16:creationId xmlns:a16="http://schemas.microsoft.com/office/drawing/2014/main" id="{92B50DFB-C8E2-4663-9064-D78EE4D67E5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ACAD335-9B53-47E7-857C-558F3862818A}"/>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297981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598A9B-96B7-45FA-A0F4-A79A44ED809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D764C14-C97C-44E3-87B5-EE347E969009}"/>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4" name="頁尾版面配置區 3">
            <a:extLst>
              <a:ext uri="{FF2B5EF4-FFF2-40B4-BE49-F238E27FC236}">
                <a16:creationId xmlns:a16="http://schemas.microsoft.com/office/drawing/2014/main" id="{9E8CBF7A-97F3-45EE-B687-D1EA9D687DC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C451BDA-009D-4214-A6D8-B2DDFDAEA154}"/>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232006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B6C9F1-DB42-40CB-ACEA-8435279F3791}"/>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3" name="頁尾版面配置區 2">
            <a:extLst>
              <a:ext uri="{FF2B5EF4-FFF2-40B4-BE49-F238E27FC236}">
                <a16:creationId xmlns:a16="http://schemas.microsoft.com/office/drawing/2014/main" id="{55DA1222-8B27-4CA0-A0A3-F5B0535088A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116AE96-F4E5-46DF-A7BA-88F9A5BF7175}"/>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365450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9F01B2-4D0C-445C-BDEF-AA55ED3F397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8B4E899-8845-411B-B403-2A17664DE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DEF6058-ADFF-4337-B167-20BFF8729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CC0304F-8AF6-4BC1-9382-13DBE0738827}"/>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6" name="頁尾版面配置區 5">
            <a:extLst>
              <a:ext uri="{FF2B5EF4-FFF2-40B4-BE49-F238E27FC236}">
                <a16:creationId xmlns:a16="http://schemas.microsoft.com/office/drawing/2014/main" id="{CB5D598B-7F57-43ED-B70B-C6C2F6A6860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AADDE93-6E3E-434D-B421-DAB3E5FB6C1A}"/>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57363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D7D09C-D687-42D4-88E2-ED8E3EB5F22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A6E2F29-ECDF-4C96-9890-790965603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A20E1BC-28E0-4B73-A103-2E223835F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617BD06-4168-4DD5-B35C-1E97AF232638}"/>
              </a:ext>
            </a:extLst>
          </p:cNvPr>
          <p:cNvSpPr>
            <a:spLocks noGrp="1"/>
          </p:cNvSpPr>
          <p:nvPr>
            <p:ph type="dt" sz="half" idx="10"/>
          </p:nvPr>
        </p:nvSpPr>
        <p:spPr/>
        <p:txBody>
          <a:bodyPr/>
          <a:lstStyle/>
          <a:p>
            <a:fld id="{64D59DE8-6DA9-47D8-A97A-0B31004A32A3}" type="datetimeFigureOut">
              <a:rPr lang="zh-TW" altLang="en-US" smtClean="0"/>
              <a:t>2021/10/19</a:t>
            </a:fld>
            <a:endParaRPr lang="zh-TW" altLang="en-US"/>
          </a:p>
        </p:txBody>
      </p:sp>
      <p:sp>
        <p:nvSpPr>
          <p:cNvPr id="6" name="頁尾版面配置區 5">
            <a:extLst>
              <a:ext uri="{FF2B5EF4-FFF2-40B4-BE49-F238E27FC236}">
                <a16:creationId xmlns:a16="http://schemas.microsoft.com/office/drawing/2014/main" id="{3BA67FB8-CC72-4D41-ABBD-095D951F160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683BD7C-7E24-4DCE-B0FF-4C2DBB1A4EC9}"/>
              </a:ext>
            </a:extLst>
          </p:cNvPr>
          <p:cNvSpPr>
            <a:spLocks noGrp="1"/>
          </p:cNvSpPr>
          <p:nvPr>
            <p:ph type="sldNum" sz="quarter" idx="12"/>
          </p:nvPr>
        </p:nvSpPr>
        <p:spPr/>
        <p:txBody>
          <a:body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15111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8A8F5A5-4B5C-447D-A09F-E282DB6A4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50FBB72-959E-43DB-B97D-EE867EF84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17B4371-2535-48E3-8B8A-AA13DE282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59DE8-6DA9-47D8-A97A-0B31004A32A3}" type="datetimeFigureOut">
              <a:rPr lang="zh-TW" altLang="en-US" smtClean="0"/>
              <a:t>2021/10/19</a:t>
            </a:fld>
            <a:endParaRPr lang="zh-TW" altLang="en-US"/>
          </a:p>
        </p:txBody>
      </p:sp>
      <p:sp>
        <p:nvSpPr>
          <p:cNvPr id="5" name="頁尾版面配置區 4">
            <a:extLst>
              <a:ext uri="{FF2B5EF4-FFF2-40B4-BE49-F238E27FC236}">
                <a16:creationId xmlns:a16="http://schemas.microsoft.com/office/drawing/2014/main" id="{175CD703-623A-48C2-B51C-94AA52EF1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2791DAA-37C5-4ED9-AEE1-A0FE74E03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E3711-1A57-4B28-BFDB-184D14109907}" type="slidenum">
              <a:rPr lang="zh-TW" altLang="en-US" smtClean="0"/>
              <a:t>‹#›</a:t>
            </a:fld>
            <a:endParaRPr lang="zh-TW" altLang="en-US"/>
          </a:p>
        </p:txBody>
      </p:sp>
    </p:spTree>
    <p:extLst>
      <p:ext uri="{BB962C8B-B14F-4D97-AF65-F5344CB8AC3E}">
        <p14:creationId xmlns:p14="http://schemas.microsoft.com/office/powerpoint/2010/main" val="354413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8F0A28-9962-472D-81B8-5B647939A08B}"/>
              </a:ext>
            </a:extLst>
          </p:cNvPr>
          <p:cNvSpPr>
            <a:spLocks noGrp="1"/>
          </p:cNvSpPr>
          <p:nvPr>
            <p:ph type="ctrTitle"/>
          </p:nvPr>
        </p:nvSpPr>
        <p:spPr/>
        <p:txBody>
          <a:bodyPr>
            <a:normAutofit/>
          </a:bodyPr>
          <a:lstStyle/>
          <a:p>
            <a:r>
              <a:rPr lang="en-US" altLang="zh-TW" sz="3600" dirty="0"/>
              <a:t>Effect of Scale-Aware Planetary Boundary Layer Schemes on Tropical Cyclone</a:t>
            </a:r>
            <a:br>
              <a:rPr lang="en-US" altLang="zh-TW" sz="3600" dirty="0"/>
            </a:br>
            <a:r>
              <a:rPr lang="en-US" altLang="zh-TW" sz="3600" dirty="0"/>
              <a:t>Intensiﬁcation and Structural Changes in the Gray Zone</a:t>
            </a:r>
            <a:endParaRPr lang="zh-TW" altLang="en-US" sz="3600" dirty="0"/>
          </a:p>
        </p:txBody>
      </p:sp>
      <p:sp>
        <p:nvSpPr>
          <p:cNvPr id="3" name="副標題 2">
            <a:extLst>
              <a:ext uri="{FF2B5EF4-FFF2-40B4-BE49-F238E27FC236}">
                <a16:creationId xmlns:a16="http://schemas.microsoft.com/office/drawing/2014/main" id="{D8924B66-1383-4A48-A05A-F30BFFB87951}"/>
              </a:ext>
            </a:extLst>
          </p:cNvPr>
          <p:cNvSpPr>
            <a:spLocks noGrp="1"/>
          </p:cNvSpPr>
          <p:nvPr>
            <p:ph type="subTitle" idx="1"/>
          </p:nvPr>
        </p:nvSpPr>
        <p:spPr>
          <a:xfrm>
            <a:off x="1524000" y="4577398"/>
            <a:ext cx="9144000" cy="1655762"/>
          </a:xfrm>
        </p:spPr>
        <p:txBody>
          <a:bodyPr/>
          <a:lstStyle/>
          <a:p>
            <a:pPr algn="l"/>
            <a:r>
              <a:rPr lang="en-US" altLang="zh-TW" sz="1800" dirty="0">
                <a:solidFill>
                  <a:srgbClr val="333333"/>
                </a:solidFill>
                <a:effectLst/>
                <a:latin typeface="Times New Roman" panose="02020603050405020304" pitchFamily="18" charset="0"/>
                <a:ea typeface="新細明體" panose="02020500000000000000" pitchFamily="18" charset="-120"/>
              </a:rPr>
              <a:t>Chen, X., M. </a:t>
            </a:r>
            <a:r>
              <a:rPr lang="en-US" altLang="zh-TW" sz="1800" dirty="0" err="1">
                <a:solidFill>
                  <a:srgbClr val="333333"/>
                </a:solidFill>
                <a:effectLst/>
                <a:latin typeface="Times New Roman" panose="02020603050405020304" pitchFamily="18" charset="0"/>
                <a:ea typeface="新細明體" panose="02020500000000000000" pitchFamily="18" charset="-120"/>
              </a:rPr>
              <a:t>Xue</a:t>
            </a:r>
            <a:r>
              <a:rPr lang="en-US" altLang="zh-TW" sz="1800" dirty="0">
                <a:solidFill>
                  <a:srgbClr val="333333"/>
                </a:solidFill>
                <a:effectLst/>
                <a:latin typeface="Times New Roman" panose="02020603050405020304" pitchFamily="18" charset="0"/>
                <a:ea typeface="新細明體" panose="02020500000000000000" pitchFamily="18" charset="-120"/>
              </a:rPr>
              <a:t>, B. Zhou, J. Fang, J. A. Zhang, and F. D. Marks, 2021: Effect of scale-aware </a:t>
            </a:r>
            <a:r>
              <a:rPr lang="zh-TW" altLang="en-US" sz="1800" dirty="0">
                <a:solidFill>
                  <a:srgbClr val="333333"/>
                </a:solidFill>
                <a:effectLst/>
                <a:latin typeface="Times New Roman" panose="02020603050405020304" pitchFamily="18" charset="0"/>
                <a:ea typeface="新細明體" panose="02020500000000000000" pitchFamily="18" charset="-120"/>
              </a:rPr>
              <a:t>    </a:t>
            </a:r>
            <a:r>
              <a:rPr lang="en-US" altLang="zh-TW" sz="1800" dirty="0">
                <a:solidFill>
                  <a:srgbClr val="333333"/>
                </a:solidFill>
                <a:effectLst/>
                <a:latin typeface="Times New Roman" panose="02020603050405020304" pitchFamily="18" charset="0"/>
                <a:ea typeface="新細明體" panose="02020500000000000000" pitchFamily="18" charset="-120"/>
              </a:rPr>
              <a:t>planetary boundary layer schemes on tropical cyclone intensification and structural changes in the gray zone</a:t>
            </a:r>
            <a:r>
              <a:rPr lang="en-US" altLang="zh-TW" sz="1800" dirty="0">
                <a:effectLst/>
                <a:latin typeface="AdvPSTIM10-B"/>
                <a:ea typeface="新細明體" panose="02020500000000000000" pitchFamily="18" charset="-120"/>
                <a:cs typeface="AdvPSTIM10-B"/>
              </a:rPr>
              <a:t>. </a:t>
            </a:r>
            <a:r>
              <a:rPr lang="en-US" altLang="zh-TW" sz="1800" i="1" dirty="0">
                <a:effectLst/>
                <a:latin typeface="AdvPSTIM10-B"/>
                <a:ea typeface="新細明體" panose="02020500000000000000" pitchFamily="18" charset="-120"/>
                <a:cs typeface="AdvPSTIM10-B"/>
              </a:rPr>
              <a:t>Mon. Wea. Rev.</a:t>
            </a:r>
            <a:r>
              <a:rPr lang="en-US" altLang="zh-TW" sz="1800" dirty="0">
                <a:effectLst/>
                <a:latin typeface="AdvPSTIM10-B"/>
                <a:ea typeface="新細明體" panose="02020500000000000000" pitchFamily="18" charset="-120"/>
                <a:cs typeface="AdvPSTIM10-B"/>
              </a:rPr>
              <a:t>, </a:t>
            </a:r>
            <a:r>
              <a:rPr lang="en-US" altLang="zh-TW" sz="1800" b="1" dirty="0">
                <a:effectLst/>
                <a:latin typeface="Times New Roman" panose="02020603050405020304" pitchFamily="18" charset="0"/>
                <a:ea typeface="標楷體" panose="03000509000000000000" pitchFamily="65" charset="-120"/>
              </a:rPr>
              <a:t>149</a:t>
            </a:r>
            <a:r>
              <a:rPr lang="en-US" altLang="zh-TW" sz="1800" dirty="0">
                <a:effectLst/>
                <a:latin typeface="Times New Roman" panose="02020603050405020304" pitchFamily="18" charset="0"/>
                <a:ea typeface="標楷體" panose="03000509000000000000" pitchFamily="65" charset="-120"/>
              </a:rPr>
              <a:t>,</a:t>
            </a:r>
            <a:r>
              <a:rPr lang="en-US" altLang="zh-TW" sz="1800" dirty="0">
                <a:effectLst/>
                <a:latin typeface="Times New Roman" panose="02020603050405020304" pitchFamily="18" charset="0"/>
                <a:ea typeface="新細明體" panose="02020500000000000000" pitchFamily="18" charset="-120"/>
              </a:rPr>
              <a:t> </a:t>
            </a:r>
            <a:r>
              <a:rPr lang="zh-TW" altLang="zh-TW" sz="1800" dirty="0">
                <a:effectLst/>
                <a:ea typeface="Times New Roman" panose="02020603050405020304" pitchFamily="18" charset="0"/>
              </a:rPr>
              <a:t>2079–2095.</a:t>
            </a:r>
            <a:endParaRPr lang="zh-TW" altLang="en-US" dirty="0"/>
          </a:p>
        </p:txBody>
      </p:sp>
    </p:spTree>
    <p:extLst>
      <p:ext uri="{BB962C8B-B14F-4D97-AF65-F5344CB8AC3E}">
        <p14:creationId xmlns:p14="http://schemas.microsoft.com/office/powerpoint/2010/main" val="269328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5ABBCF8-9460-4D9D-9761-60D11828415F}"/>
              </a:ext>
            </a:extLst>
          </p:cNvPr>
          <p:cNvPicPr>
            <a:picLocks noChangeAspect="1"/>
          </p:cNvPicPr>
          <p:nvPr/>
        </p:nvPicPr>
        <p:blipFill>
          <a:blip r:embed="rId3"/>
          <a:stretch>
            <a:fillRect/>
          </a:stretch>
        </p:blipFill>
        <p:spPr>
          <a:xfrm>
            <a:off x="2326597" y="1463644"/>
            <a:ext cx="7538805" cy="4152890"/>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00887826-483C-40E2-9B86-3F47A55A7061}"/>
                  </a:ext>
                </a:extLst>
              </p:cNvPr>
              <p:cNvSpPr txBox="1"/>
              <p:nvPr/>
            </p:nvSpPr>
            <p:spPr>
              <a:xfrm>
                <a:off x="246414" y="5754397"/>
                <a:ext cx="11664538" cy="646331"/>
              </a:xfrm>
              <a:prstGeom prst="rect">
                <a:avLst/>
              </a:prstGeom>
              <a:noFill/>
            </p:spPr>
            <p:txBody>
              <a:bodyPr wrap="square">
                <a:spAutoFit/>
              </a:bodyPr>
              <a:lstStyle/>
              <a:p>
                <a:pPr marL="285750" indent="-285750">
                  <a:buFont typeface="Arial" panose="020B0604020202020204" pitchFamily="34" charset="0"/>
                  <a:buChar char="•"/>
                </a:pPr>
                <a:r>
                  <a:rPr lang="zh-TW" altLang="en-US" dirty="0"/>
                  <a:t>Earlier LES studies (Sykes and Henn 1989; Moeng and Sullivan 1994) have found that </a:t>
                </a:r>
                <a:r>
                  <a:rPr lang="zh-TW" altLang="en-US" dirty="0">
                    <a:solidFill>
                      <a:srgbClr val="C00000"/>
                    </a:solidFill>
                  </a:rPr>
                  <a:t>organized convective rolls form </a:t>
                </a:r>
                <a:r>
                  <a:rPr lang="zh-TW" altLang="en-US" dirty="0"/>
                  <a:t>when u</a:t>
                </a:r>
                <a:r>
                  <a:rPr lang="zh-TW" altLang="en-US" baseline="-25000" dirty="0"/>
                  <a:t>*</a:t>
                </a:r>
                <a:r>
                  <a:rPr lang="zh-TW" altLang="en-US" dirty="0"/>
                  <a:t>/w</a:t>
                </a:r>
                <a:r>
                  <a:rPr lang="zh-TW" altLang="en-US" baseline="-25000" dirty="0"/>
                  <a:t>*</a:t>
                </a:r>
                <a:r>
                  <a:rPr lang="zh-TW" altLang="en-US" dirty="0"/>
                  <a:t> </a:t>
                </a:r>
                <a14:m>
                  <m:oMath xmlns:m="http://schemas.openxmlformats.org/officeDocument/2006/math">
                    <m:r>
                      <a:rPr lang="zh-TW" altLang="en-US" i="1" smtClean="0">
                        <a:latin typeface="Cambria Math" panose="02040503050406030204" pitchFamily="18" charset="0"/>
                      </a:rPr>
                      <m:t>∈</m:t>
                    </m:r>
                  </m:oMath>
                </a14:m>
                <a:r>
                  <a:rPr lang="zh-TW" altLang="en-US" dirty="0"/>
                  <a:t> [0</a:t>
                </a:r>
                <a:r>
                  <a:rPr lang="en-US" altLang="zh-TW" dirty="0"/>
                  <a:t>.</a:t>
                </a:r>
                <a:r>
                  <a:rPr lang="zh-TW" altLang="en-US" dirty="0"/>
                  <a:t>35, 0</a:t>
                </a:r>
                <a:r>
                  <a:rPr lang="en-US" altLang="zh-TW" dirty="0"/>
                  <a:t>.</a:t>
                </a:r>
                <a:r>
                  <a:rPr lang="zh-TW" altLang="en-US" dirty="0"/>
                  <a:t>65]. </a:t>
                </a:r>
                <a:endParaRPr lang="en-US" altLang="zh-TW" dirty="0"/>
              </a:p>
            </p:txBody>
          </p:sp>
        </mc:Choice>
        <mc:Fallback xmlns="">
          <p:sp>
            <p:nvSpPr>
              <p:cNvPr id="6" name="文字方塊 5">
                <a:extLst>
                  <a:ext uri="{FF2B5EF4-FFF2-40B4-BE49-F238E27FC236}">
                    <a16:creationId xmlns:a16="http://schemas.microsoft.com/office/drawing/2014/main" id="{00887826-483C-40E2-9B86-3F47A55A7061}"/>
                  </a:ext>
                </a:extLst>
              </p:cNvPr>
              <p:cNvSpPr txBox="1">
                <a:spLocks noRot="1" noChangeAspect="1" noMove="1" noResize="1" noEditPoints="1" noAdjustHandles="1" noChangeArrowheads="1" noChangeShapeType="1" noTextEdit="1"/>
              </p:cNvSpPr>
              <p:nvPr/>
            </p:nvSpPr>
            <p:spPr>
              <a:xfrm>
                <a:off x="246414" y="5754397"/>
                <a:ext cx="11664538" cy="646331"/>
              </a:xfrm>
              <a:prstGeom prst="rect">
                <a:avLst/>
              </a:prstGeom>
              <a:blipFill>
                <a:blip r:embed="rId4"/>
                <a:stretch>
                  <a:fillRect l="-313" t="-5660" b="-14151"/>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8211D973-DDC0-412F-B2E0-5B2EC9C6AF01}"/>
              </a:ext>
            </a:extLst>
          </p:cNvPr>
          <p:cNvPicPr>
            <a:picLocks noChangeAspect="1"/>
          </p:cNvPicPr>
          <p:nvPr/>
        </p:nvPicPr>
        <p:blipFill rotWithShape="1">
          <a:blip r:embed="rId5"/>
          <a:srcRect b="55641"/>
          <a:stretch/>
        </p:blipFill>
        <p:spPr>
          <a:xfrm>
            <a:off x="595670" y="426240"/>
            <a:ext cx="5145364" cy="844340"/>
          </a:xfrm>
          <a:prstGeom prst="rect">
            <a:avLst/>
          </a:prstGeom>
        </p:spPr>
      </p:pic>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1888B36E-0211-4525-A795-F12EF96D27D5}"/>
                  </a:ext>
                </a:extLst>
              </p:cNvPr>
              <p:cNvSpPr txBox="1"/>
              <p:nvPr/>
            </p:nvSpPr>
            <p:spPr>
              <a:xfrm>
                <a:off x="5876004" y="146148"/>
                <a:ext cx="5874705" cy="1323439"/>
              </a:xfrm>
              <a:prstGeom prst="rect">
                <a:avLst/>
              </a:prstGeom>
              <a:noFill/>
            </p:spPr>
            <p:txBody>
              <a:bodyPr wrap="square">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i="1" smtClean="0">
                            <a:latin typeface="Cambria Math" panose="02040503050406030204" pitchFamily="18" charset="0"/>
                            <a:ea typeface="Cambria Math" panose="02040503050406030204" pitchFamily="18" charset="0"/>
                          </a:rPr>
                          <m:t>∆</m:t>
                        </m:r>
                      </m:e>
                      <m:sub>
                        <m:r>
                          <a:rPr lang="zh-TW" altLang="en-US" sz="2000" i="1">
                            <a:latin typeface="Cambria Math" panose="02040503050406030204" pitchFamily="18" charset="0"/>
                          </a:rPr>
                          <m:t>∗</m:t>
                        </m:r>
                        <m:r>
                          <a:rPr lang="en-US" altLang="zh-TW" sz="2000" b="0" i="1" smtClean="0">
                            <a:latin typeface="Cambria Math" panose="02040503050406030204" pitchFamily="18" charset="0"/>
                          </a:rPr>
                          <m:t>𝑐𝑠</m:t>
                        </m:r>
                      </m:sub>
                    </m:sSub>
                    <m:r>
                      <a:rPr lang="en-US" altLang="zh-TW" sz="2000" b="0" i="1" smtClean="0">
                        <a:latin typeface="Cambria Math" panose="02040503050406030204" pitchFamily="18" charset="0"/>
                      </a:rPr>
                      <m:t>=</m:t>
                    </m:r>
                    <m:sSub>
                      <m:sSubPr>
                        <m:ctrlPr>
                          <a:rPr lang="zh-TW" altLang="en-US" sz="2000" i="1" dirty="0" smtClean="0">
                            <a:latin typeface="Cambria Math" panose="02040503050406030204" pitchFamily="18" charset="0"/>
                          </a:rPr>
                        </m:ctrlPr>
                      </m:sSubPr>
                      <m:e>
                        <m:r>
                          <a:rPr lang="zh-TW" altLang="en-US" sz="2000" i="1" dirty="0" smtClean="0">
                            <a:latin typeface="Cambria Math" panose="02040503050406030204" pitchFamily="18" charset="0"/>
                          </a:rPr>
                          <m:t>∆</m:t>
                        </m:r>
                      </m:e>
                      <m:sub>
                        <m:r>
                          <a:rPr lang="zh-TW" altLang="en-US" sz="2000" i="1" dirty="0">
                            <a:latin typeface="Cambria Math" panose="02040503050406030204" pitchFamily="18" charset="0"/>
                          </a:rPr>
                          <m:t>∗</m:t>
                        </m:r>
                      </m:sub>
                    </m:sSub>
                    <m:r>
                      <a:rPr lang="en-US" altLang="zh-TW" sz="2000" b="0" i="1" smtClean="0">
                        <a:latin typeface="Cambria Math" panose="02040503050406030204" pitchFamily="18" charset="0"/>
                      </a:rPr>
                      <m:t>/</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𝑐𝑠</m:t>
                        </m:r>
                      </m:sub>
                    </m:sSub>
                    <m:r>
                      <a:rPr lang="en-US" altLang="zh-TW" sz="2000" b="0" i="1" smtClean="0">
                        <a:latin typeface="Cambria Math" panose="02040503050406030204" pitchFamily="18" charset="0"/>
                      </a:rPr>
                      <m:t> </m:t>
                    </m:r>
                  </m:oMath>
                </a14:m>
                <a:r>
                  <a:rPr lang="zh-TW" altLang="en-US" sz="2000" i="1" dirty="0">
                    <a:latin typeface="Cambria Math" panose="02040503050406030204" pitchFamily="18" charset="0"/>
                  </a:rPr>
                  <a:t> </a:t>
                </a:r>
                <a:endParaRPr lang="en-US" altLang="zh-TW" sz="2000" dirty="0"/>
              </a:p>
              <a:p>
                <a14:m>
                  <m:oMath xmlns:m="http://schemas.openxmlformats.org/officeDocument/2006/math">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𝑐𝑠</m:t>
                        </m:r>
                      </m:sub>
                    </m:sSub>
                  </m:oMath>
                </a14:m>
                <a:r>
                  <a:rPr lang="en-US" altLang="zh-TW" sz="2000" dirty="0"/>
                  <a:t>: stability function, whose value depends on </a:t>
                </a:r>
                <a14:m>
                  <m:oMath xmlns:m="http://schemas.openxmlformats.org/officeDocument/2006/math">
                    <m:f>
                      <m:fPr>
                        <m:type m:val="lin"/>
                        <m:ctrlPr>
                          <a:rPr lang="en-US" altLang="zh-TW" sz="2000" i="1" smtClean="0">
                            <a:latin typeface="Cambria Math" panose="02040503050406030204" pitchFamily="18" charset="0"/>
                          </a:rPr>
                        </m:ctrlPr>
                      </m:fPr>
                      <m:num>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𝑢</m:t>
                            </m:r>
                          </m:e>
                          <m:sub>
                            <m:r>
                              <a:rPr lang="en-US" altLang="zh-TW" sz="2000" b="0" i="1" smtClean="0">
                                <a:latin typeface="Cambria Math" panose="02040503050406030204" pitchFamily="18" charset="0"/>
                              </a:rPr>
                              <m:t>∗</m:t>
                            </m:r>
                          </m:sub>
                        </m:sSub>
                      </m:num>
                      <m:den>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m:t>
                            </m:r>
                          </m:sub>
                        </m:sSub>
                      </m:den>
                    </m:f>
                  </m:oMath>
                </a14:m>
                <a:endParaRPr lang="en-US" altLang="zh-TW" sz="2000" dirty="0"/>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𝑢</m:t>
                        </m:r>
                      </m:e>
                      <m:sub>
                        <m:r>
                          <a:rPr lang="en-US" altLang="zh-TW" sz="2000" b="0" i="1" smtClean="0">
                            <a:latin typeface="Cambria Math" panose="02040503050406030204" pitchFamily="18" charset="0"/>
                          </a:rPr>
                          <m:t>∗</m:t>
                        </m:r>
                      </m:sub>
                    </m:sSub>
                  </m:oMath>
                </a14:m>
                <a:r>
                  <a:rPr lang="en-US" altLang="zh-TW" sz="2000" dirty="0"/>
                  <a:t>:</a:t>
                </a:r>
                <a:r>
                  <a:rPr lang="zh-TW" altLang="en-US" sz="2000" dirty="0"/>
                  <a:t> surface frictional velocity </a:t>
                </a:r>
                <a:endParaRPr lang="en-US" altLang="zh-TW" sz="2000" dirty="0"/>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m:t>
                        </m:r>
                      </m:sub>
                    </m:sSub>
                  </m:oMath>
                </a14:m>
                <a:r>
                  <a:rPr lang="en-US" altLang="zh-TW" sz="2000" dirty="0"/>
                  <a:t>:</a:t>
                </a:r>
                <a:r>
                  <a:rPr lang="zh-TW" altLang="en-US" sz="2000" dirty="0"/>
                  <a:t> convective velocity scale</a:t>
                </a:r>
              </a:p>
            </p:txBody>
          </p:sp>
        </mc:Choice>
        <mc:Fallback xmlns="">
          <p:sp>
            <p:nvSpPr>
              <p:cNvPr id="9" name="文字方塊 8">
                <a:extLst>
                  <a:ext uri="{FF2B5EF4-FFF2-40B4-BE49-F238E27FC236}">
                    <a16:creationId xmlns:a16="http://schemas.microsoft.com/office/drawing/2014/main" id="{1888B36E-0211-4525-A795-F12EF96D27D5}"/>
                  </a:ext>
                </a:extLst>
              </p:cNvPr>
              <p:cNvSpPr txBox="1">
                <a:spLocks noRot="1" noChangeAspect="1" noMove="1" noResize="1" noEditPoints="1" noAdjustHandles="1" noChangeArrowheads="1" noChangeShapeType="1" noTextEdit="1"/>
              </p:cNvSpPr>
              <p:nvPr/>
            </p:nvSpPr>
            <p:spPr>
              <a:xfrm>
                <a:off x="5876004" y="146148"/>
                <a:ext cx="5874705" cy="1323439"/>
              </a:xfrm>
              <a:prstGeom prst="rect">
                <a:avLst/>
              </a:prstGeom>
              <a:blipFill>
                <a:blip r:embed="rId6"/>
                <a:stretch>
                  <a:fillRect t="-11982" r="-4357" b="-783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5149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1C2816-61D0-4A29-B130-9E2B08F49A3F}"/>
              </a:ext>
            </a:extLst>
          </p:cNvPr>
          <p:cNvSpPr>
            <a:spLocks noGrp="1"/>
          </p:cNvSpPr>
          <p:nvPr>
            <p:ph type="title"/>
          </p:nvPr>
        </p:nvSpPr>
        <p:spPr/>
        <p:txBody>
          <a:bodyPr/>
          <a:lstStyle/>
          <a:p>
            <a:r>
              <a:rPr lang="en-US" altLang="zh-TW" dirty="0"/>
              <a:t>Data, experiment design, and model setup</a:t>
            </a:r>
            <a:endParaRPr lang="zh-TW" altLang="en-US" dirty="0"/>
          </a:p>
        </p:txBody>
      </p:sp>
      <p:pic>
        <p:nvPicPr>
          <p:cNvPr id="5" name="圖片 4">
            <a:extLst>
              <a:ext uri="{FF2B5EF4-FFF2-40B4-BE49-F238E27FC236}">
                <a16:creationId xmlns:a16="http://schemas.microsoft.com/office/drawing/2014/main" id="{73B1CFBA-2DDF-41EC-A527-21D103C53578}"/>
              </a:ext>
            </a:extLst>
          </p:cNvPr>
          <p:cNvPicPr>
            <a:picLocks noChangeAspect="1"/>
          </p:cNvPicPr>
          <p:nvPr/>
        </p:nvPicPr>
        <p:blipFill>
          <a:blip r:embed="rId2"/>
          <a:stretch>
            <a:fillRect/>
          </a:stretch>
        </p:blipFill>
        <p:spPr>
          <a:xfrm>
            <a:off x="5883462" y="1825626"/>
            <a:ext cx="6074809" cy="4351338"/>
          </a:xfrm>
          <a:prstGeom prst="rect">
            <a:avLst/>
          </a:prstGeom>
        </p:spPr>
      </p:pic>
      <mc:AlternateContent xmlns:mc="http://schemas.openxmlformats.org/markup-compatibility/2006" xmlns:a14="http://schemas.microsoft.com/office/drawing/2010/main">
        <mc:Choice Requires="a14">
          <p:sp>
            <p:nvSpPr>
              <p:cNvPr id="8" name="內容版面配置區 7">
                <a:extLst>
                  <a:ext uri="{FF2B5EF4-FFF2-40B4-BE49-F238E27FC236}">
                    <a16:creationId xmlns:a16="http://schemas.microsoft.com/office/drawing/2014/main" id="{116E310D-F354-4B00-84D8-5934313909F9}"/>
                  </a:ext>
                </a:extLst>
              </p:cNvPr>
              <p:cNvSpPr>
                <a:spLocks noGrp="1"/>
              </p:cNvSpPr>
              <p:nvPr>
                <p:ph idx="1"/>
              </p:nvPr>
            </p:nvSpPr>
            <p:spPr>
              <a:xfrm>
                <a:off x="397329" y="1534887"/>
                <a:ext cx="5486133" cy="5078184"/>
              </a:xfrm>
            </p:spPr>
            <p:txBody>
              <a:bodyPr>
                <a:normAutofit fontScale="77500" lnSpcReduction="20000"/>
              </a:bodyPr>
              <a:lstStyle/>
              <a:p>
                <a:r>
                  <a:rPr lang="en-US" altLang="zh-TW" dirty="0"/>
                  <a:t>WRF, version 3.8</a:t>
                </a:r>
              </a:p>
              <a:p>
                <a:r>
                  <a:rPr lang="en-US" altLang="zh-TW" dirty="0"/>
                  <a:t>Two-way interactive</a:t>
                </a:r>
              </a:p>
              <a:p>
                <a:r>
                  <a:rPr lang="en-US" altLang="zh-TW" dirty="0"/>
                  <a:t>Quadruple-nested model domains</a:t>
                </a:r>
              </a:p>
              <a:p>
                <a:r>
                  <a:rPr lang="en-US" altLang="zh-TW" dirty="0"/>
                  <a:t>Grid sizes: 12, 4, 1.33, and 0.444 km</a:t>
                </a:r>
              </a:p>
              <a:p>
                <a:r>
                  <a:rPr lang="en-US" altLang="zh-TW" dirty="0"/>
                  <a:t>Grid points: </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502</m:t>
                    </m:r>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346</m:t>
                    </m:r>
                  </m:oMath>
                </a14:m>
                <a:r>
                  <a:rPr lang="en-US" altLang="zh-TW" dirty="0"/>
                  <a:t>, </a:t>
                </a:r>
                <a14:m>
                  <m:oMath xmlns:m="http://schemas.openxmlformats.org/officeDocument/2006/math">
                    <m:r>
                      <a:rPr lang="en-US" altLang="zh-TW" dirty="0" smtClean="0">
                        <a:latin typeface="Cambria Math" panose="02040503050406030204" pitchFamily="18" charset="0"/>
                        <a:ea typeface="Cambria Math" panose="02040503050406030204" pitchFamily="18" charset="0"/>
                      </a:rPr>
                      <m:t>3</m:t>
                    </m:r>
                    <m:r>
                      <a:rPr lang="en-US" altLang="zh-TW" b="0" i="0" dirty="0" smtClean="0">
                        <a:latin typeface="Cambria Math" panose="02040503050406030204" pitchFamily="18" charset="0"/>
                        <a:ea typeface="Cambria Math" panose="02040503050406030204" pitchFamily="18" charset="0"/>
                      </a:rPr>
                      <m:t>91</m:t>
                    </m:r>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409, 469×487, </m:t>
                    </m:r>
                    <m:r>
                      <a:rPr lang="en-US" altLang="zh-TW" b="0" i="1" smtClean="0">
                        <a:latin typeface="Cambria Math" panose="02040503050406030204" pitchFamily="18" charset="0"/>
                        <a:ea typeface="Cambria Math" panose="02040503050406030204" pitchFamily="18" charset="0"/>
                      </a:rPr>
                      <m:t>𝑎𝑛𝑑</m:t>
                    </m:r>
                    <m:r>
                      <a:rPr lang="en-US" altLang="zh-TW" b="0" i="1" smtClean="0">
                        <a:latin typeface="Cambria Math" panose="02040503050406030204" pitchFamily="18" charset="0"/>
                        <a:ea typeface="Cambria Math" panose="02040503050406030204" pitchFamily="18" charset="0"/>
                      </a:rPr>
                      <m:t> 1189×1243</m:t>
                    </m:r>
                  </m:oMath>
                </a14:m>
                <a:endParaRPr lang="en-US" altLang="zh-TW" dirty="0"/>
              </a:p>
              <a:p>
                <a:r>
                  <a:rPr lang="en-US" altLang="zh-TW" dirty="0"/>
                  <a:t>51 sigma levels with the top level at 50 hPa</a:t>
                </a:r>
              </a:p>
              <a:p>
                <a:r>
                  <a:rPr lang="en-US" altLang="zh-TW" dirty="0"/>
                  <a:t>inner three domains move with the model TC</a:t>
                </a:r>
              </a:p>
              <a:p>
                <a:pPr algn="just"/>
                <a:r>
                  <a:rPr lang="en-US" altLang="zh-TW" dirty="0"/>
                  <a:t>The outer three domains run from 1800 UTC 26 August to 1800 UTC 31 August, while the innermost domain is activated 18 h later</a:t>
                </a:r>
              </a:p>
              <a:p>
                <a:r>
                  <a:rPr lang="en-US" altLang="zh-TW" dirty="0"/>
                  <a:t>Inertial and lateral boundary conditions: ERA-Interim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0.702</m:t>
                        </m:r>
                      </m:e>
                      <m:sup>
                        <m:r>
                          <a:rPr lang="en-US" altLang="zh-TW" i="1" smtClean="0">
                            <a:latin typeface="Cambria Math" panose="02040503050406030204" pitchFamily="18" charset="0"/>
                            <a:ea typeface="Cambria Math" panose="02040503050406030204" pitchFamily="18" charset="0"/>
                          </a:rPr>
                          <m:t>°</m:t>
                        </m:r>
                      </m:sup>
                    </m:sSup>
                    <m:r>
                      <a:rPr lang="en-US" altLang="zh-TW" b="0" i="1" smtClean="0">
                        <a:latin typeface="Cambria Math" panose="02040503050406030204" pitchFamily="18" charset="0"/>
                      </a:rPr>
                      <m:t>𝑙𝑎𝑡</m:t>
                    </m:r>
                    <m:r>
                      <a:rPr lang="en-US" altLang="zh-TW" b="0"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0.70</m:t>
                        </m:r>
                        <m:r>
                          <a:rPr lang="en-US" altLang="zh-TW" b="0" i="1" smtClean="0">
                            <a:latin typeface="Cambria Math" panose="02040503050406030204" pitchFamily="18" charset="0"/>
                          </a:rPr>
                          <m:t>3</m:t>
                        </m:r>
                      </m:e>
                      <m:sup>
                        <m:r>
                          <a:rPr lang="en-US" altLang="zh-TW" i="1">
                            <a:latin typeface="Cambria Math" panose="02040503050406030204" pitchFamily="18" charset="0"/>
                            <a:ea typeface="Cambria Math" panose="02040503050406030204" pitchFamily="18" charset="0"/>
                          </a:rPr>
                          <m:t>°</m:t>
                        </m:r>
                      </m:sup>
                    </m:sSup>
                    <m:r>
                      <a:rPr lang="en-US" altLang="zh-TW" b="0" i="1" smtClean="0">
                        <a:latin typeface="Cambria Math" panose="02040503050406030204" pitchFamily="18" charset="0"/>
                        <a:ea typeface="Cambria Math" panose="02040503050406030204" pitchFamily="18" charset="0"/>
                      </a:rPr>
                      <m:t>𝑙𝑜𝑛</m:t>
                    </m:r>
                  </m:oMath>
                </a14:m>
                <a:r>
                  <a:rPr lang="en-US" altLang="zh-TW" dirty="0"/>
                  <a:t>, 37 pressure levels)</a:t>
                </a:r>
              </a:p>
              <a:p>
                <a:endParaRPr lang="en-US" altLang="zh-TW" dirty="0"/>
              </a:p>
            </p:txBody>
          </p:sp>
        </mc:Choice>
        <mc:Fallback xmlns="">
          <p:sp>
            <p:nvSpPr>
              <p:cNvPr id="8" name="內容版面配置區 7">
                <a:extLst>
                  <a:ext uri="{FF2B5EF4-FFF2-40B4-BE49-F238E27FC236}">
                    <a16:creationId xmlns:a16="http://schemas.microsoft.com/office/drawing/2014/main" id="{116E310D-F354-4B00-84D8-5934313909F9}"/>
                  </a:ext>
                </a:extLst>
              </p:cNvPr>
              <p:cNvSpPr>
                <a:spLocks noGrp="1" noRot="1" noChangeAspect="1" noMove="1" noResize="1" noEditPoints="1" noAdjustHandles="1" noChangeArrowheads="1" noChangeShapeType="1" noTextEdit="1"/>
              </p:cNvSpPr>
              <p:nvPr>
                <p:ph idx="1"/>
              </p:nvPr>
            </p:nvSpPr>
            <p:spPr>
              <a:xfrm>
                <a:off x="397329" y="1534887"/>
                <a:ext cx="5486133" cy="5078184"/>
              </a:xfrm>
              <a:blipFill>
                <a:blip r:embed="rId3"/>
                <a:stretch>
                  <a:fillRect l="-1222" t="-2641" r="-144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5050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37B81A-B576-43AA-A016-424F4DB797A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E3AE3AC-7BAF-4141-B3A8-D4B0BC71EF0F}"/>
              </a:ext>
            </a:extLst>
          </p:cNvPr>
          <p:cNvSpPr>
            <a:spLocks noGrp="1"/>
          </p:cNvSpPr>
          <p:nvPr>
            <p:ph idx="1"/>
          </p:nvPr>
        </p:nvSpPr>
        <p:spPr/>
        <p:txBody>
          <a:bodyPr/>
          <a:lstStyle/>
          <a:p>
            <a:pPr algn="just"/>
            <a:r>
              <a:rPr lang="en-US" altLang="zh-TW" dirty="0"/>
              <a:t>Kain–Fritsch cumulus parameterization scheme (Kain and Fritsch 1993) in the outermost domain, </a:t>
            </a:r>
          </a:p>
          <a:p>
            <a:pPr algn="just"/>
            <a:r>
              <a:rPr lang="en-US" altLang="zh-TW" dirty="0"/>
              <a:t>Thompson microphysics scheme (Thompson et al. 2008)</a:t>
            </a:r>
          </a:p>
          <a:p>
            <a:pPr algn="just"/>
            <a:r>
              <a:rPr lang="en-US" altLang="zh-TW" dirty="0"/>
              <a:t>the </a:t>
            </a:r>
            <a:r>
              <a:rPr lang="en-US" altLang="zh-TW" dirty="0" err="1"/>
              <a:t>Dudhia</a:t>
            </a:r>
            <a:r>
              <a:rPr lang="en-US" altLang="zh-TW" dirty="0"/>
              <a:t> shortwave radiation (</a:t>
            </a:r>
            <a:r>
              <a:rPr lang="en-US" altLang="zh-TW" dirty="0" err="1"/>
              <a:t>Dudhia</a:t>
            </a:r>
            <a:r>
              <a:rPr lang="en-US" altLang="zh-TW" dirty="0"/>
              <a:t> 1989)</a:t>
            </a:r>
          </a:p>
          <a:p>
            <a:pPr algn="just"/>
            <a:r>
              <a:rPr lang="en-US" altLang="zh-TW" dirty="0"/>
              <a:t>Rapid Radiative Transfer Model (RRTM) longwave radiation scheme (</a:t>
            </a:r>
            <a:r>
              <a:rPr lang="en-US" altLang="zh-TW" dirty="0" err="1"/>
              <a:t>Mlawer</a:t>
            </a:r>
            <a:r>
              <a:rPr lang="en-US" altLang="zh-TW" dirty="0"/>
              <a:t> et al. 1997)</a:t>
            </a:r>
          </a:p>
          <a:p>
            <a:pPr algn="just"/>
            <a:r>
              <a:rPr lang="en-US" altLang="zh-TW" dirty="0"/>
              <a:t>Revised</a:t>
            </a:r>
            <a:r>
              <a:rPr lang="zh-TW" altLang="en-US" dirty="0"/>
              <a:t> </a:t>
            </a:r>
            <a:r>
              <a:rPr lang="en-US" altLang="zh-TW" dirty="0"/>
              <a:t>MM5 </a:t>
            </a:r>
            <a:r>
              <a:rPr lang="en-US" altLang="zh-TW" dirty="0" err="1"/>
              <a:t>Monin</a:t>
            </a:r>
            <a:r>
              <a:rPr lang="en-US" altLang="zh-TW" dirty="0"/>
              <a:t>–</a:t>
            </a:r>
            <a:r>
              <a:rPr lang="en-US" altLang="zh-TW" dirty="0" err="1"/>
              <a:t>Obukhov</a:t>
            </a:r>
            <a:r>
              <a:rPr lang="en-US" altLang="zh-TW" dirty="0"/>
              <a:t> (RMO) surface</a:t>
            </a:r>
            <a:r>
              <a:rPr lang="zh-TW" altLang="en-US" dirty="0"/>
              <a:t> </a:t>
            </a:r>
            <a:r>
              <a:rPr lang="en-US" altLang="zh-TW" dirty="0"/>
              <a:t>layer scheme</a:t>
            </a:r>
            <a:endParaRPr lang="zh-TW" altLang="en-US" dirty="0"/>
          </a:p>
        </p:txBody>
      </p:sp>
    </p:spTree>
    <p:extLst>
      <p:ext uri="{BB962C8B-B14F-4D97-AF65-F5344CB8AC3E}">
        <p14:creationId xmlns:p14="http://schemas.microsoft.com/office/powerpoint/2010/main" val="104583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446BE052-76DC-48B2-826D-6E066C1D1AFC}"/>
              </a:ext>
            </a:extLst>
          </p:cNvPr>
          <p:cNvGrpSpPr/>
          <p:nvPr/>
        </p:nvGrpSpPr>
        <p:grpSpPr>
          <a:xfrm>
            <a:off x="1463484" y="438852"/>
            <a:ext cx="9265031" cy="5980295"/>
            <a:chOff x="1402297" y="877706"/>
            <a:chExt cx="9265031" cy="5980295"/>
          </a:xfrm>
        </p:grpSpPr>
        <p:pic>
          <p:nvPicPr>
            <p:cNvPr id="5" name="圖片 4">
              <a:extLst>
                <a:ext uri="{FF2B5EF4-FFF2-40B4-BE49-F238E27FC236}">
                  <a16:creationId xmlns:a16="http://schemas.microsoft.com/office/drawing/2014/main" id="{A4160B36-1C62-4DE3-8BAA-84A02FF5AA23}"/>
                </a:ext>
              </a:extLst>
            </p:cNvPr>
            <p:cNvPicPr>
              <a:picLocks noChangeAspect="1"/>
            </p:cNvPicPr>
            <p:nvPr/>
          </p:nvPicPr>
          <p:blipFill rotWithShape="1">
            <a:blip r:embed="rId3"/>
            <a:srcRect t="30453"/>
            <a:stretch/>
          </p:blipFill>
          <p:spPr>
            <a:xfrm>
              <a:off x="6448300" y="877707"/>
              <a:ext cx="4219028" cy="5980294"/>
            </a:xfrm>
            <a:prstGeom prst="rect">
              <a:avLst/>
            </a:prstGeom>
          </p:spPr>
        </p:pic>
        <p:pic>
          <p:nvPicPr>
            <p:cNvPr id="6" name="圖片 5">
              <a:extLst>
                <a:ext uri="{FF2B5EF4-FFF2-40B4-BE49-F238E27FC236}">
                  <a16:creationId xmlns:a16="http://schemas.microsoft.com/office/drawing/2014/main" id="{D1C741DD-B278-4699-B616-B809A2FD2B00}"/>
                </a:ext>
              </a:extLst>
            </p:cNvPr>
            <p:cNvPicPr>
              <a:picLocks noChangeAspect="1"/>
            </p:cNvPicPr>
            <p:nvPr/>
          </p:nvPicPr>
          <p:blipFill rotWithShape="1">
            <a:blip r:embed="rId3"/>
            <a:srcRect b="69621"/>
            <a:stretch/>
          </p:blipFill>
          <p:spPr>
            <a:xfrm>
              <a:off x="1402297" y="3733728"/>
              <a:ext cx="5046003" cy="3124272"/>
            </a:xfrm>
            <a:prstGeom prst="rect">
              <a:avLst/>
            </a:prstGeom>
          </p:spPr>
        </p:pic>
        <p:pic>
          <p:nvPicPr>
            <p:cNvPr id="7" name="圖片 6">
              <a:extLst>
                <a:ext uri="{FF2B5EF4-FFF2-40B4-BE49-F238E27FC236}">
                  <a16:creationId xmlns:a16="http://schemas.microsoft.com/office/drawing/2014/main" id="{F29DBABE-2A20-424D-A59A-CDDCDF5D9126}"/>
                </a:ext>
              </a:extLst>
            </p:cNvPr>
            <p:cNvPicPr>
              <a:picLocks noChangeAspect="1"/>
            </p:cNvPicPr>
            <p:nvPr/>
          </p:nvPicPr>
          <p:blipFill rotWithShape="1">
            <a:blip r:embed="rId4"/>
            <a:srcRect b="19500"/>
            <a:stretch/>
          </p:blipFill>
          <p:spPr>
            <a:xfrm>
              <a:off x="1402297" y="877706"/>
              <a:ext cx="4953092" cy="2856021"/>
            </a:xfrm>
            <a:prstGeom prst="rect">
              <a:avLst/>
            </a:prstGeom>
          </p:spPr>
        </p:pic>
        <p:cxnSp>
          <p:nvCxnSpPr>
            <p:cNvPr id="10" name="直線接點 9">
              <a:extLst>
                <a:ext uri="{FF2B5EF4-FFF2-40B4-BE49-F238E27FC236}">
                  <a16:creationId xmlns:a16="http://schemas.microsoft.com/office/drawing/2014/main" id="{59A4F2A5-A4AF-4481-A2D7-3BE391C6DB56}"/>
                </a:ext>
              </a:extLst>
            </p:cNvPr>
            <p:cNvCxnSpPr/>
            <p:nvPr/>
          </p:nvCxnSpPr>
          <p:spPr>
            <a:xfrm>
              <a:off x="8668985" y="3538846"/>
              <a:ext cx="0" cy="1983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B3940812-D88F-4C41-8087-6B89660F8BF1}"/>
                </a:ext>
              </a:extLst>
            </p:cNvPr>
            <p:cNvCxnSpPr/>
            <p:nvPr/>
          </p:nvCxnSpPr>
          <p:spPr>
            <a:xfrm>
              <a:off x="9700159" y="3538846"/>
              <a:ext cx="0" cy="1983179"/>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3EED0CA2-1679-40C7-A54F-AE78FAAF67B2}"/>
                </a:ext>
              </a:extLst>
            </p:cNvPr>
            <p:cNvSpPr txBox="1"/>
            <p:nvPr/>
          </p:nvSpPr>
          <p:spPr>
            <a:xfrm>
              <a:off x="8997217" y="3533599"/>
              <a:ext cx="415498" cy="369332"/>
            </a:xfrm>
            <a:prstGeom prst="rect">
              <a:avLst/>
            </a:prstGeom>
            <a:noFill/>
          </p:spPr>
          <p:txBody>
            <a:bodyPr wrap="none" rtlCol="0">
              <a:spAutoFit/>
            </a:bodyPr>
            <a:lstStyle/>
            <a:p>
              <a:r>
                <a:rPr lang="en-US" altLang="zh-TW" dirty="0">
                  <a:solidFill>
                    <a:srgbClr val="0070C0"/>
                  </a:solidFill>
                </a:rPr>
                <a:t>RI</a:t>
              </a:r>
              <a:endParaRPr lang="zh-TW" altLang="en-US" dirty="0">
                <a:solidFill>
                  <a:srgbClr val="0070C0"/>
                </a:solidFill>
              </a:endParaRPr>
            </a:p>
          </p:txBody>
        </p:sp>
      </p:grpSp>
      <p:sp>
        <p:nvSpPr>
          <p:cNvPr id="13" name="文字方塊 12">
            <a:extLst>
              <a:ext uri="{FF2B5EF4-FFF2-40B4-BE49-F238E27FC236}">
                <a16:creationId xmlns:a16="http://schemas.microsoft.com/office/drawing/2014/main" id="{2D0ABF94-A210-4036-B9BE-C75E3C4F0DBC}"/>
              </a:ext>
            </a:extLst>
          </p:cNvPr>
          <p:cNvSpPr txBox="1"/>
          <p:nvPr/>
        </p:nvSpPr>
        <p:spPr>
          <a:xfrm>
            <a:off x="7913192" y="139675"/>
            <a:ext cx="369630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TW" dirty="0"/>
              <a:t>warm sea</a:t>
            </a:r>
            <a:r>
              <a:rPr lang="zh-TW" altLang="en-US" dirty="0"/>
              <a:t> </a:t>
            </a:r>
            <a:r>
              <a:rPr lang="en-US" altLang="zh-TW" dirty="0"/>
              <a:t>water, weak-to-moderate vertical wind shear </a:t>
            </a:r>
            <a:endParaRPr lang="zh-TW" altLang="en-US" dirty="0"/>
          </a:p>
        </p:txBody>
      </p:sp>
      <p:cxnSp>
        <p:nvCxnSpPr>
          <p:cNvPr id="15" name="直線接點 14">
            <a:extLst>
              <a:ext uri="{FF2B5EF4-FFF2-40B4-BE49-F238E27FC236}">
                <a16:creationId xmlns:a16="http://schemas.microsoft.com/office/drawing/2014/main" id="{22E70F91-249B-4EBF-A0E9-1385B51A9F4B}"/>
              </a:ext>
            </a:extLst>
          </p:cNvPr>
          <p:cNvCxnSpPr/>
          <p:nvPr/>
        </p:nvCxnSpPr>
        <p:spPr>
          <a:xfrm>
            <a:off x="8777672" y="783771"/>
            <a:ext cx="0" cy="184067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橢圓 15">
            <a:extLst>
              <a:ext uri="{FF2B5EF4-FFF2-40B4-BE49-F238E27FC236}">
                <a16:creationId xmlns:a16="http://schemas.microsoft.com/office/drawing/2014/main" id="{FE82BF99-00AE-4046-BB80-EA307A7CC332}"/>
              </a:ext>
            </a:extLst>
          </p:cNvPr>
          <p:cNvSpPr/>
          <p:nvPr/>
        </p:nvSpPr>
        <p:spPr>
          <a:xfrm>
            <a:off x="9583387" y="1704109"/>
            <a:ext cx="1145126" cy="114512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0B79DDEC-7EA8-4B9C-84BC-242E26C50035}"/>
              </a:ext>
            </a:extLst>
          </p:cNvPr>
          <p:cNvSpPr txBox="1"/>
          <p:nvPr/>
        </p:nvSpPr>
        <p:spPr>
          <a:xfrm>
            <a:off x="9839653" y="1092345"/>
            <a:ext cx="2127505" cy="369332"/>
          </a:xfrm>
          <a:prstGeom prst="rect">
            <a:avLst/>
          </a:prstGeom>
          <a:noFill/>
        </p:spPr>
        <p:txBody>
          <a:bodyPr wrap="none" rtlCol="0">
            <a:spAutoFit/>
          </a:bodyPr>
          <a:lstStyle/>
          <a:p>
            <a:r>
              <a:rPr lang="en-US" altLang="zh-TW" dirty="0"/>
              <a:t>Eyewall replacement</a:t>
            </a:r>
            <a:endParaRPr lang="zh-TW" altLang="en-US" dirty="0"/>
          </a:p>
        </p:txBody>
      </p:sp>
      <p:cxnSp>
        <p:nvCxnSpPr>
          <p:cNvPr id="19" name="直線單箭頭接點 18">
            <a:extLst>
              <a:ext uri="{FF2B5EF4-FFF2-40B4-BE49-F238E27FC236}">
                <a16:creationId xmlns:a16="http://schemas.microsoft.com/office/drawing/2014/main" id="{908FDC04-D0AE-4F63-8D44-BA2074B45331}"/>
              </a:ext>
            </a:extLst>
          </p:cNvPr>
          <p:cNvCxnSpPr>
            <a:stCxn id="16" idx="7"/>
            <a:endCxn id="17" idx="2"/>
          </p:cNvCxnSpPr>
          <p:nvPr/>
        </p:nvCxnSpPr>
        <p:spPr>
          <a:xfrm flipV="1">
            <a:off x="10560813" y="1461677"/>
            <a:ext cx="342593" cy="4101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6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C02DA-9C79-493C-90E3-86FF2D0AD075}"/>
              </a:ext>
            </a:extLst>
          </p:cNvPr>
          <p:cNvSpPr>
            <a:spLocks noGrp="1"/>
          </p:cNvSpPr>
          <p:nvPr>
            <p:ph type="title"/>
          </p:nvPr>
        </p:nvSpPr>
        <p:spPr>
          <a:xfrm>
            <a:off x="838199" y="365125"/>
            <a:ext cx="10515599" cy="1460500"/>
          </a:xfrm>
        </p:spPr>
        <p:txBody>
          <a:bodyPr>
            <a:normAutofit/>
          </a:bodyPr>
          <a:lstStyle/>
          <a:p>
            <a:r>
              <a:rPr lang="en-US" altLang="zh-TW" sz="2800" dirty="0"/>
              <a:t>Impact of scale-aware SH PBL scheme on TC intensity and structural changes</a:t>
            </a:r>
            <a:endParaRPr lang="zh-TW" altLang="en-US" sz="2800" dirty="0"/>
          </a:p>
        </p:txBody>
      </p:sp>
      <p:sp>
        <p:nvSpPr>
          <p:cNvPr id="3" name="內容版面配置區 2">
            <a:extLst>
              <a:ext uri="{FF2B5EF4-FFF2-40B4-BE49-F238E27FC236}">
                <a16:creationId xmlns:a16="http://schemas.microsoft.com/office/drawing/2014/main" id="{D7CDE1ED-7644-4CBC-B044-8E20962D5873}"/>
              </a:ext>
            </a:extLst>
          </p:cNvPr>
          <p:cNvSpPr>
            <a:spLocks noGrp="1"/>
          </p:cNvSpPr>
          <p:nvPr>
            <p:ph idx="1"/>
          </p:nvPr>
        </p:nvSpPr>
        <p:spPr/>
        <p:txBody>
          <a:bodyPr/>
          <a:lstStyle/>
          <a:p>
            <a:endParaRPr lang="zh-TW" altLang="en-US" dirty="0"/>
          </a:p>
        </p:txBody>
      </p:sp>
      <p:pic>
        <p:nvPicPr>
          <p:cNvPr id="7" name="圖片 6">
            <a:extLst>
              <a:ext uri="{FF2B5EF4-FFF2-40B4-BE49-F238E27FC236}">
                <a16:creationId xmlns:a16="http://schemas.microsoft.com/office/drawing/2014/main" id="{DA902AE7-E1B4-4093-BE9F-B501A533CCD0}"/>
              </a:ext>
            </a:extLst>
          </p:cNvPr>
          <p:cNvPicPr>
            <a:picLocks noChangeAspect="1"/>
          </p:cNvPicPr>
          <p:nvPr/>
        </p:nvPicPr>
        <p:blipFill rotWithShape="1">
          <a:blip r:embed="rId3"/>
          <a:srcRect t="88406"/>
          <a:stretch/>
        </p:blipFill>
        <p:spPr>
          <a:xfrm>
            <a:off x="4679921" y="5627804"/>
            <a:ext cx="6300587" cy="1188349"/>
          </a:xfrm>
          <a:prstGeom prst="rect">
            <a:avLst/>
          </a:prstGeom>
        </p:spPr>
      </p:pic>
      <p:pic>
        <p:nvPicPr>
          <p:cNvPr id="6" name="圖片 5">
            <a:extLst>
              <a:ext uri="{FF2B5EF4-FFF2-40B4-BE49-F238E27FC236}">
                <a16:creationId xmlns:a16="http://schemas.microsoft.com/office/drawing/2014/main" id="{334F6553-4D73-42CD-B79D-8D20684D7B01}"/>
              </a:ext>
            </a:extLst>
          </p:cNvPr>
          <p:cNvPicPr>
            <a:picLocks noChangeAspect="1"/>
          </p:cNvPicPr>
          <p:nvPr/>
        </p:nvPicPr>
        <p:blipFill rotWithShape="1">
          <a:blip r:embed="rId4"/>
          <a:srcRect b="61992"/>
          <a:stretch/>
        </p:blipFill>
        <p:spPr>
          <a:xfrm>
            <a:off x="124989" y="1922819"/>
            <a:ext cx="4173880" cy="1728431"/>
          </a:xfrm>
          <a:prstGeom prst="rect">
            <a:avLst/>
          </a:prstGeom>
        </p:spPr>
      </p:pic>
      <p:grpSp>
        <p:nvGrpSpPr>
          <p:cNvPr id="8" name="群組 7">
            <a:extLst>
              <a:ext uri="{FF2B5EF4-FFF2-40B4-BE49-F238E27FC236}">
                <a16:creationId xmlns:a16="http://schemas.microsoft.com/office/drawing/2014/main" id="{EA8A99E9-7EA9-402E-B6CB-4105FA14F8F8}"/>
              </a:ext>
            </a:extLst>
          </p:cNvPr>
          <p:cNvGrpSpPr/>
          <p:nvPr/>
        </p:nvGrpSpPr>
        <p:grpSpPr>
          <a:xfrm>
            <a:off x="4298869" y="1186434"/>
            <a:ext cx="6618191" cy="4441371"/>
            <a:chOff x="5448821" y="0"/>
            <a:chExt cx="6618191" cy="4441371"/>
          </a:xfrm>
        </p:grpSpPr>
        <p:pic>
          <p:nvPicPr>
            <p:cNvPr id="5" name="圖片 4">
              <a:extLst>
                <a:ext uri="{FF2B5EF4-FFF2-40B4-BE49-F238E27FC236}">
                  <a16:creationId xmlns:a16="http://schemas.microsoft.com/office/drawing/2014/main" id="{31EFA37E-47A6-4B83-9EE6-F0EE8F38E218}"/>
                </a:ext>
              </a:extLst>
            </p:cNvPr>
            <p:cNvPicPr>
              <a:picLocks noChangeAspect="1"/>
            </p:cNvPicPr>
            <p:nvPr/>
          </p:nvPicPr>
          <p:blipFill rotWithShape="1">
            <a:blip r:embed="rId3"/>
            <a:srcRect b="42610"/>
            <a:stretch/>
          </p:blipFill>
          <p:spPr>
            <a:xfrm>
              <a:off x="5448821" y="0"/>
              <a:ext cx="6585341" cy="4441371"/>
            </a:xfrm>
            <a:prstGeom prst="rect">
              <a:avLst/>
            </a:prstGeom>
          </p:spPr>
        </p:pic>
        <p:sp>
          <p:nvSpPr>
            <p:cNvPr id="4" name="矩形 3">
              <a:extLst>
                <a:ext uri="{FF2B5EF4-FFF2-40B4-BE49-F238E27FC236}">
                  <a16:creationId xmlns:a16="http://schemas.microsoft.com/office/drawing/2014/main" id="{E5E5338A-EF13-4A93-962F-3485F1D26C09}"/>
                </a:ext>
              </a:extLst>
            </p:cNvPr>
            <p:cNvSpPr/>
            <p:nvPr/>
          </p:nvSpPr>
          <p:spPr>
            <a:xfrm>
              <a:off x="8835242" y="2244436"/>
              <a:ext cx="3231770" cy="2196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2958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D68FCEE-FD87-464A-886F-E13AF950D726}"/>
              </a:ext>
            </a:extLst>
          </p:cNvPr>
          <p:cNvPicPr>
            <a:picLocks noChangeAspect="1"/>
          </p:cNvPicPr>
          <p:nvPr/>
        </p:nvPicPr>
        <p:blipFill rotWithShape="1">
          <a:blip r:embed="rId3"/>
          <a:srcRect t="28946" b="11515"/>
          <a:stretch/>
        </p:blipFill>
        <p:spPr>
          <a:xfrm>
            <a:off x="-5885" y="152182"/>
            <a:ext cx="7387871" cy="5169196"/>
          </a:xfrm>
          <a:prstGeom prst="rect">
            <a:avLst/>
          </a:prstGeom>
        </p:spPr>
      </p:pic>
      <p:pic>
        <p:nvPicPr>
          <p:cNvPr id="5" name="圖片 4">
            <a:extLst>
              <a:ext uri="{FF2B5EF4-FFF2-40B4-BE49-F238E27FC236}">
                <a16:creationId xmlns:a16="http://schemas.microsoft.com/office/drawing/2014/main" id="{76C2858A-2DE0-4A4C-912B-B8A678B60C6B}"/>
              </a:ext>
            </a:extLst>
          </p:cNvPr>
          <p:cNvPicPr>
            <a:picLocks noChangeAspect="1"/>
          </p:cNvPicPr>
          <p:nvPr/>
        </p:nvPicPr>
        <p:blipFill rotWithShape="1">
          <a:blip r:embed="rId3"/>
          <a:srcRect t="88406"/>
          <a:stretch/>
        </p:blipFill>
        <p:spPr>
          <a:xfrm>
            <a:off x="-5885" y="5321379"/>
            <a:ext cx="7340252" cy="1384439"/>
          </a:xfrm>
          <a:prstGeom prst="rect">
            <a:avLst/>
          </a:prstGeom>
        </p:spPr>
      </p:pic>
      <p:pic>
        <p:nvPicPr>
          <p:cNvPr id="6" name="圖片 5">
            <a:extLst>
              <a:ext uri="{FF2B5EF4-FFF2-40B4-BE49-F238E27FC236}">
                <a16:creationId xmlns:a16="http://schemas.microsoft.com/office/drawing/2014/main" id="{AA1EC457-65C2-4CEB-B105-15EA99018E26}"/>
              </a:ext>
            </a:extLst>
          </p:cNvPr>
          <p:cNvPicPr>
            <a:picLocks noChangeAspect="1"/>
          </p:cNvPicPr>
          <p:nvPr/>
        </p:nvPicPr>
        <p:blipFill rotWithShape="1">
          <a:blip r:embed="rId4"/>
          <a:srcRect r="50950" b="12238"/>
          <a:stretch/>
        </p:blipFill>
        <p:spPr>
          <a:xfrm>
            <a:off x="8175497" y="0"/>
            <a:ext cx="3120554" cy="3075709"/>
          </a:xfrm>
          <a:prstGeom prst="rect">
            <a:avLst/>
          </a:prstGeom>
        </p:spPr>
      </p:pic>
      <p:pic>
        <p:nvPicPr>
          <p:cNvPr id="7" name="圖片 6">
            <a:extLst>
              <a:ext uri="{FF2B5EF4-FFF2-40B4-BE49-F238E27FC236}">
                <a16:creationId xmlns:a16="http://schemas.microsoft.com/office/drawing/2014/main" id="{B2347CA7-BAD0-47B7-B79F-4FBC71F5E26F}"/>
              </a:ext>
            </a:extLst>
          </p:cNvPr>
          <p:cNvPicPr>
            <a:picLocks noChangeAspect="1"/>
          </p:cNvPicPr>
          <p:nvPr/>
        </p:nvPicPr>
        <p:blipFill>
          <a:blip r:embed="rId5"/>
          <a:stretch>
            <a:fillRect/>
          </a:stretch>
        </p:blipFill>
        <p:spPr>
          <a:xfrm>
            <a:off x="7334367" y="3827688"/>
            <a:ext cx="4306068" cy="1592953"/>
          </a:xfrm>
          <a:prstGeom prst="rect">
            <a:avLst/>
          </a:prstGeom>
        </p:spPr>
      </p:pic>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E2D2F45A-1BFE-4C1D-BC17-E1D2A23288A8}"/>
                  </a:ext>
                </a:extLst>
              </p:cNvPr>
              <p:cNvSpPr txBox="1"/>
              <p:nvPr/>
            </p:nvSpPr>
            <p:spPr>
              <a:xfrm>
                <a:off x="7415897" y="5420641"/>
                <a:ext cx="4776104" cy="132343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14:m>
                  <m:oMath xmlns:m="http://schemas.openxmlformats.org/officeDocument/2006/math">
                    <m:sSub>
                      <m:sSubPr>
                        <m:ctrlPr>
                          <a:rPr lang="en-US" altLang="zh-TW" sz="1600" i="1" smtClean="0">
                            <a:solidFill>
                              <a:schemeClr val="tx1"/>
                            </a:solidFill>
                            <a:latin typeface="Cambria Math" panose="02040503050406030204" pitchFamily="18" charset="0"/>
                          </a:rPr>
                        </m:ctrlPr>
                      </m:sSubPr>
                      <m:e>
                        <m:r>
                          <a:rPr lang="en-US" altLang="zh-TW" sz="1600" i="1" smtClean="0">
                            <a:solidFill>
                              <a:schemeClr val="tx1"/>
                            </a:solidFill>
                            <a:latin typeface="Cambria Math" panose="02040503050406030204" pitchFamily="18" charset="0"/>
                            <a:ea typeface="Cambria Math" panose="02040503050406030204" pitchFamily="18" charset="0"/>
                          </a:rPr>
                          <m:t>∆</m:t>
                        </m:r>
                      </m:e>
                      <m:sub>
                        <m:r>
                          <a:rPr lang="zh-TW" altLang="en-US" sz="1600" i="1">
                            <a:solidFill>
                              <a:schemeClr val="tx1"/>
                            </a:solidFill>
                            <a:latin typeface="Cambria Math" panose="02040503050406030204" pitchFamily="18" charset="0"/>
                          </a:rPr>
                          <m:t>∗</m:t>
                        </m:r>
                        <m:r>
                          <a:rPr lang="en-US" altLang="zh-TW" sz="1600" b="0" i="1" smtClean="0">
                            <a:solidFill>
                              <a:schemeClr val="tx1"/>
                            </a:solidFill>
                            <a:latin typeface="Cambria Math" panose="02040503050406030204" pitchFamily="18" charset="0"/>
                          </a:rPr>
                          <m:t>𝑐𝑠</m:t>
                        </m:r>
                      </m:sub>
                    </m:sSub>
                    <m:r>
                      <a:rPr lang="en-US" altLang="zh-TW" sz="1600" b="0" i="1" smtClean="0">
                        <a:solidFill>
                          <a:schemeClr val="tx1"/>
                        </a:solidFill>
                        <a:latin typeface="Cambria Math" panose="02040503050406030204" pitchFamily="18" charset="0"/>
                      </a:rPr>
                      <m:t>=</m:t>
                    </m:r>
                    <m:sSub>
                      <m:sSubPr>
                        <m:ctrlPr>
                          <a:rPr lang="zh-TW" altLang="en-US" sz="1600" i="1" dirty="0" smtClean="0">
                            <a:solidFill>
                              <a:schemeClr val="tx1"/>
                            </a:solidFill>
                            <a:latin typeface="Cambria Math" panose="02040503050406030204" pitchFamily="18" charset="0"/>
                          </a:rPr>
                        </m:ctrlPr>
                      </m:sSubPr>
                      <m:e>
                        <m:r>
                          <a:rPr lang="zh-TW" altLang="en-US" sz="1600" i="1" dirty="0" smtClean="0">
                            <a:solidFill>
                              <a:schemeClr val="tx1"/>
                            </a:solidFill>
                            <a:latin typeface="Cambria Math" panose="02040503050406030204" pitchFamily="18" charset="0"/>
                          </a:rPr>
                          <m:t>∆</m:t>
                        </m:r>
                      </m:e>
                      <m:sub>
                        <m:r>
                          <a:rPr lang="zh-TW" altLang="en-US" sz="1600" i="1" dirty="0">
                            <a:solidFill>
                              <a:schemeClr val="tx1"/>
                            </a:solidFill>
                            <a:latin typeface="Cambria Math" panose="02040503050406030204" pitchFamily="18" charset="0"/>
                          </a:rPr>
                          <m:t>∗</m:t>
                        </m:r>
                      </m:sub>
                    </m:sSub>
                    <m:r>
                      <a:rPr lang="en-US" altLang="zh-TW" sz="1600" b="0" i="1" smtClean="0">
                        <a:solidFill>
                          <a:schemeClr val="tx1"/>
                        </a:solidFill>
                        <a:latin typeface="Cambria Math" panose="02040503050406030204" pitchFamily="18" charset="0"/>
                      </a:rPr>
                      <m:t>/</m:t>
                    </m:r>
                    <m:sSub>
                      <m:sSubPr>
                        <m:ctrlPr>
                          <a:rPr lang="en-US" altLang="zh-TW" sz="1600" b="0" i="1" smtClean="0">
                            <a:solidFill>
                              <a:schemeClr val="tx1"/>
                            </a:solidFill>
                            <a:latin typeface="Cambria Math" panose="02040503050406030204" pitchFamily="18" charset="0"/>
                          </a:rPr>
                        </m:ctrlPr>
                      </m:sSubPr>
                      <m:e>
                        <m:r>
                          <a:rPr lang="en-US" altLang="zh-TW" sz="1600" b="0" i="1" smtClean="0">
                            <a:solidFill>
                              <a:schemeClr val="tx1"/>
                            </a:solidFill>
                            <a:latin typeface="Cambria Math" panose="02040503050406030204" pitchFamily="18" charset="0"/>
                          </a:rPr>
                          <m:t>𝐶</m:t>
                        </m:r>
                      </m:e>
                      <m:sub>
                        <m:r>
                          <a:rPr lang="en-US" altLang="zh-TW" sz="1600" b="0" i="1" smtClean="0">
                            <a:solidFill>
                              <a:schemeClr val="tx1"/>
                            </a:solidFill>
                            <a:latin typeface="Cambria Math" panose="02040503050406030204" pitchFamily="18" charset="0"/>
                          </a:rPr>
                          <m:t>𝑐𝑠</m:t>
                        </m:r>
                      </m:sub>
                    </m:sSub>
                    <m:r>
                      <a:rPr lang="en-US" altLang="zh-TW" sz="1600" b="0" i="1" smtClean="0">
                        <a:solidFill>
                          <a:schemeClr val="tx1"/>
                        </a:solidFill>
                        <a:latin typeface="Cambria Math" panose="02040503050406030204" pitchFamily="18" charset="0"/>
                      </a:rPr>
                      <m:t> </m:t>
                    </m:r>
                  </m:oMath>
                </a14:m>
                <a:r>
                  <a:rPr lang="zh-TW" altLang="en-US" sz="1600" i="1" dirty="0">
                    <a:solidFill>
                      <a:schemeClr val="tx1"/>
                    </a:solidFill>
                    <a:latin typeface="Cambria Math" panose="02040503050406030204" pitchFamily="18" charset="0"/>
                  </a:rPr>
                  <a:t> </a:t>
                </a:r>
                <a:endParaRPr lang="en-US" altLang="zh-TW" sz="1600" i="1" dirty="0">
                  <a:solidFill>
                    <a:schemeClr val="tx1"/>
                  </a:solidFill>
                  <a:latin typeface="Cambria Math" panose="02040503050406030204" pitchFamily="18" charset="0"/>
                </a:endParaRPr>
              </a:p>
              <a:p>
                <a14:m>
                  <m:oMath xmlns:m="http://schemas.openxmlformats.org/officeDocument/2006/math">
                    <m:sSub>
                      <m:sSubPr>
                        <m:ctrlPr>
                          <a:rPr lang="en-US" altLang="zh-TW" sz="1600" i="1" smtClean="0">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ea typeface="Cambria Math" panose="02040503050406030204" pitchFamily="18" charset="0"/>
                          </a:rPr>
                          <m:t>∆</m:t>
                        </m:r>
                      </m:e>
                      <m:sub>
                        <m:r>
                          <a:rPr lang="zh-TW" altLang="en-US" sz="1600" i="1">
                            <a:solidFill>
                              <a:schemeClr val="tx1"/>
                            </a:solidFill>
                            <a:latin typeface="Cambria Math" panose="02040503050406030204" pitchFamily="18" charset="0"/>
                          </a:rPr>
                          <m:t>∗</m:t>
                        </m:r>
                      </m:sub>
                    </m:sSub>
                  </m:oMath>
                </a14:m>
                <a:r>
                  <a:rPr lang="en-US" altLang="zh-TW" sz="1600" dirty="0">
                    <a:solidFill>
                      <a:schemeClr val="tx1"/>
                    </a:solidFill>
                  </a:rPr>
                  <a:t>:</a:t>
                </a:r>
                <a:r>
                  <a:rPr lang="zh-TW" altLang="en-US" sz="1600" dirty="0">
                    <a:solidFill>
                      <a:schemeClr val="tx1"/>
                    </a:solidFill>
                  </a:rPr>
                  <a:t> </a:t>
                </a:r>
                <a14:m>
                  <m:oMath xmlns:m="http://schemas.openxmlformats.org/officeDocument/2006/math">
                    <m:r>
                      <a:rPr lang="en-US" altLang="zh-TW" sz="1600" i="1" smtClean="0">
                        <a:solidFill>
                          <a:schemeClr val="tx1"/>
                        </a:solidFill>
                        <a:latin typeface="Cambria Math" panose="02040503050406030204" pitchFamily="18" charset="0"/>
                        <a:ea typeface="Cambria Math" panose="02040503050406030204" pitchFamily="18" charset="0"/>
                      </a:rPr>
                      <m:t>∆</m:t>
                    </m:r>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b="0" i="1" smtClean="0">
                            <a:solidFill>
                              <a:schemeClr val="tx1"/>
                            </a:solidFill>
                            <a:latin typeface="Cambria Math" panose="02040503050406030204" pitchFamily="18" charset="0"/>
                          </a:rPr>
                          <m:t>𝑍</m:t>
                        </m:r>
                      </m:e>
                      <m:sub>
                        <m:r>
                          <a:rPr lang="en-US" altLang="zh-TW" sz="1600" b="0" i="1" smtClean="0">
                            <a:solidFill>
                              <a:schemeClr val="tx1"/>
                            </a:solidFill>
                            <a:latin typeface="Cambria Math" panose="02040503050406030204" pitchFamily="18" charset="0"/>
                          </a:rPr>
                          <m:t>𝑖</m:t>
                        </m:r>
                      </m:sub>
                    </m:sSub>
                  </m:oMath>
                </a14:m>
                <a:endParaRPr lang="en-US" altLang="zh-TW" sz="1600" dirty="0">
                  <a:solidFill>
                    <a:schemeClr val="tx1"/>
                  </a:solidFill>
                </a:endParaRPr>
              </a:p>
              <a:p>
                <a14:m>
                  <m:oMath xmlns:m="http://schemas.openxmlformats.org/officeDocument/2006/math">
                    <m:sSub>
                      <m:sSubPr>
                        <m:ctrlPr>
                          <a:rPr lang="en-US" altLang="zh-TW" sz="1600" b="0" i="1" smtClean="0">
                            <a:solidFill>
                              <a:schemeClr val="tx1"/>
                            </a:solidFill>
                            <a:latin typeface="Cambria Math" panose="02040503050406030204" pitchFamily="18" charset="0"/>
                          </a:rPr>
                        </m:ctrlPr>
                      </m:sSubPr>
                      <m:e>
                        <m:r>
                          <a:rPr lang="en-US" altLang="zh-TW" sz="1600" b="0" i="1" smtClean="0">
                            <a:solidFill>
                              <a:schemeClr val="tx1"/>
                            </a:solidFill>
                            <a:latin typeface="Cambria Math" panose="02040503050406030204" pitchFamily="18" charset="0"/>
                          </a:rPr>
                          <m:t>𝐶</m:t>
                        </m:r>
                      </m:e>
                      <m:sub>
                        <m:r>
                          <a:rPr lang="en-US" altLang="zh-TW" sz="1600" b="0" i="1" smtClean="0">
                            <a:solidFill>
                              <a:schemeClr val="tx1"/>
                            </a:solidFill>
                            <a:latin typeface="Cambria Math" panose="02040503050406030204" pitchFamily="18" charset="0"/>
                          </a:rPr>
                          <m:t>𝑐𝑠</m:t>
                        </m:r>
                      </m:sub>
                    </m:sSub>
                  </m:oMath>
                </a14:m>
                <a:r>
                  <a:rPr lang="en-US" altLang="zh-TW" sz="1600" dirty="0">
                    <a:solidFill>
                      <a:schemeClr val="tx1"/>
                    </a:solidFill>
                  </a:rPr>
                  <a:t>: stability function, whose value depends on </a:t>
                </a:r>
                <a14:m>
                  <m:oMath xmlns:m="http://schemas.openxmlformats.org/officeDocument/2006/math">
                    <m:f>
                      <m:fPr>
                        <m:type m:val="lin"/>
                        <m:ctrlPr>
                          <a:rPr lang="en-US" altLang="zh-TW" sz="1600" i="1" smtClean="0">
                            <a:solidFill>
                              <a:schemeClr val="tx1"/>
                            </a:solidFill>
                            <a:latin typeface="Cambria Math" panose="02040503050406030204" pitchFamily="18" charset="0"/>
                          </a:rPr>
                        </m:ctrlPr>
                      </m:fPr>
                      <m:num>
                        <m:sSub>
                          <m:sSubPr>
                            <m:ctrlPr>
                              <a:rPr lang="en-US" altLang="zh-TW" sz="1600" i="1" smtClean="0">
                                <a:solidFill>
                                  <a:schemeClr val="tx1"/>
                                </a:solidFill>
                                <a:latin typeface="Cambria Math" panose="02040503050406030204" pitchFamily="18" charset="0"/>
                              </a:rPr>
                            </m:ctrlPr>
                          </m:sSubPr>
                          <m:e>
                            <m:r>
                              <a:rPr lang="en-US" altLang="zh-TW" sz="1600" b="0" i="1" smtClean="0">
                                <a:solidFill>
                                  <a:schemeClr val="tx1"/>
                                </a:solidFill>
                                <a:latin typeface="Cambria Math" panose="02040503050406030204" pitchFamily="18" charset="0"/>
                              </a:rPr>
                              <m:t>𝑢</m:t>
                            </m:r>
                          </m:e>
                          <m:sub>
                            <m:r>
                              <a:rPr lang="en-US" altLang="zh-TW" sz="1600" b="0" i="1" smtClean="0">
                                <a:solidFill>
                                  <a:schemeClr val="tx1"/>
                                </a:solidFill>
                                <a:latin typeface="Cambria Math" panose="02040503050406030204" pitchFamily="18" charset="0"/>
                              </a:rPr>
                              <m:t>∗</m:t>
                            </m:r>
                          </m:sub>
                        </m:sSub>
                      </m:num>
                      <m:den>
                        <m:sSub>
                          <m:sSubPr>
                            <m:ctrlPr>
                              <a:rPr lang="en-US" altLang="zh-TW" sz="1600" i="1" smtClean="0">
                                <a:solidFill>
                                  <a:schemeClr val="tx1"/>
                                </a:solidFill>
                                <a:latin typeface="Cambria Math" panose="02040503050406030204" pitchFamily="18" charset="0"/>
                              </a:rPr>
                            </m:ctrlPr>
                          </m:sSubPr>
                          <m:e>
                            <m:r>
                              <a:rPr lang="en-US" altLang="zh-TW" sz="1600" b="0" i="1" smtClean="0">
                                <a:solidFill>
                                  <a:schemeClr val="tx1"/>
                                </a:solidFill>
                                <a:latin typeface="Cambria Math" panose="02040503050406030204" pitchFamily="18" charset="0"/>
                              </a:rPr>
                              <m:t>𝑤</m:t>
                            </m:r>
                          </m:e>
                          <m:sub>
                            <m:r>
                              <a:rPr lang="en-US" altLang="zh-TW" sz="1600" b="0" i="1" smtClean="0">
                                <a:solidFill>
                                  <a:schemeClr val="tx1"/>
                                </a:solidFill>
                                <a:latin typeface="Cambria Math" panose="02040503050406030204" pitchFamily="18" charset="0"/>
                              </a:rPr>
                              <m:t>∗</m:t>
                            </m:r>
                          </m:sub>
                        </m:sSub>
                      </m:den>
                    </m:f>
                  </m:oMath>
                </a14:m>
                <a:endParaRPr lang="en-US" altLang="zh-TW" sz="1600" dirty="0">
                  <a:solidFill>
                    <a:schemeClr val="tx1"/>
                  </a:solidFill>
                </a:endParaRPr>
              </a:p>
              <a:p>
                <a14:m>
                  <m:oMath xmlns:m="http://schemas.openxmlformats.org/officeDocument/2006/math">
                    <m:sSub>
                      <m:sSubPr>
                        <m:ctrlPr>
                          <a:rPr lang="en-US" altLang="zh-TW" sz="1600" i="1" smtClean="0">
                            <a:solidFill>
                              <a:schemeClr val="tx1"/>
                            </a:solidFill>
                            <a:latin typeface="Cambria Math" panose="02040503050406030204" pitchFamily="18" charset="0"/>
                          </a:rPr>
                        </m:ctrlPr>
                      </m:sSubPr>
                      <m:e>
                        <m:r>
                          <a:rPr lang="en-US" altLang="zh-TW" sz="1600" b="0" i="1" smtClean="0">
                            <a:solidFill>
                              <a:schemeClr val="tx1"/>
                            </a:solidFill>
                            <a:latin typeface="Cambria Math" panose="02040503050406030204" pitchFamily="18" charset="0"/>
                          </a:rPr>
                          <m:t>𝑢</m:t>
                        </m:r>
                      </m:e>
                      <m:sub>
                        <m:r>
                          <a:rPr lang="en-US" altLang="zh-TW" sz="1600" b="0" i="1" smtClean="0">
                            <a:solidFill>
                              <a:schemeClr val="tx1"/>
                            </a:solidFill>
                            <a:latin typeface="Cambria Math" panose="02040503050406030204" pitchFamily="18" charset="0"/>
                          </a:rPr>
                          <m:t>∗</m:t>
                        </m:r>
                      </m:sub>
                    </m:sSub>
                  </m:oMath>
                </a14:m>
                <a:r>
                  <a:rPr lang="en-US" altLang="zh-TW" sz="1600" dirty="0">
                    <a:solidFill>
                      <a:schemeClr val="tx1"/>
                    </a:solidFill>
                  </a:rPr>
                  <a:t>:</a:t>
                </a:r>
                <a:r>
                  <a:rPr lang="zh-TW" altLang="en-US" sz="1600" dirty="0">
                    <a:solidFill>
                      <a:schemeClr val="tx1"/>
                    </a:solidFill>
                  </a:rPr>
                  <a:t> surface frictional velocity </a:t>
                </a:r>
                <a:endParaRPr lang="en-US" altLang="zh-TW" sz="1600" dirty="0">
                  <a:solidFill>
                    <a:schemeClr val="tx1"/>
                  </a:solidFill>
                </a:endParaRPr>
              </a:p>
              <a:p>
                <a14:m>
                  <m:oMath xmlns:m="http://schemas.openxmlformats.org/officeDocument/2006/math">
                    <m:sSub>
                      <m:sSubPr>
                        <m:ctrlPr>
                          <a:rPr lang="en-US" altLang="zh-TW" sz="1600" i="1" smtClean="0">
                            <a:solidFill>
                              <a:schemeClr val="tx1"/>
                            </a:solidFill>
                            <a:latin typeface="Cambria Math" panose="02040503050406030204" pitchFamily="18" charset="0"/>
                          </a:rPr>
                        </m:ctrlPr>
                      </m:sSubPr>
                      <m:e>
                        <m:r>
                          <a:rPr lang="en-US" altLang="zh-TW" sz="1600" b="0" i="1" smtClean="0">
                            <a:solidFill>
                              <a:schemeClr val="tx1"/>
                            </a:solidFill>
                            <a:latin typeface="Cambria Math" panose="02040503050406030204" pitchFamily="18" charset="0"/>
                          </a:rPr>
                          <m:t>𝑤</m:t>
                        </m:r>
                      </m:e>
                      <m:sub>
                        <m:r>
                          <a:rPr lang="en-US" altLang="zh-TW" sz="1600" b="0" i="1" smtClean="0">
                            <a:solidFill>
                              <a:schemeClr val="tx1"/>
                            </a:solidFill>
                            <a:latin typeface="Cambria Math" panose="02040503050406030204" pitchFamily="18" charset="0"/>
                          </a:rPr>
                          <m:t>∗</m:t>
                        </m:r>
                      </m:sub>
                    </m:sSub>
                  </m:oMath>
                </a14:m>
                <a:r>
                  <a:rPr lang="en-US" altLang="zh-TW" sz="1600" dirty="0">
                    <a:solidFill>
                      <a:schemeClr val="tx1"/>
                    </a:solidFill>
                  </a:rPr>
                  <a:t>:</a:t>
                </a:r>
                <a:r>
                  <a:rPr lang="zh-TW" altLang="en-US" sz="1600" dirty="0">
                    <a:solidFill>
                      <a:schemeClr val="tx1"/>
                    </a:solidFill>
                  </a:rPr>
                  <a:t> convective velocity scale</a:t>
                </a:r>
              </a:p>
            </p:txBody>
          </p:sp>
        </mc:Choice>
        <mc:Fallback xmlns="">
          <p:sp>
            <p:nvSpPr>
              <p:cNvPr id="9" name="文字方塊 8">
                <a:extLst>
                  <a:ext uri="{FF2B5EF4-FFF2-40B4-BE49-F238E27FC236}">
                    <a16:creationId xmlns:a16="http://schemas.microsoft.com/office/drawing/2014/main" id="{E2D2F45A-1BFE-4C1D-BC17-E1D2A23288A8}"/>
                  </a:ext>
                </a:extLst>
              </p:cNvPr>
              <p:cNvSpPr txBox="1">
                <a:spLocks noRot="1" noChangeAspect="1" noMove="1" noResize="1" noEditPoints="1" noAdjustHandles="1" noChangeArrowheads="1" noChangeShapeType="1" noTextEdit="1"/>
              </p:cNvSpPr>
              <p:nvPr/>
            </p:nvSpPr>
            <p:spPr>
              <a:xfrm>
                <a:off x="7415897" y="5420641"/>
                <a:ext cx="4776104" cy="1323439"/>
              </a:xfrm>
              <a:prstGeom prst="rect">
                <a:avLst/>
              </a:prstGeom>
              <a:blipFill>
                <a:blip r:embed="rId6"/>
                <a:stretch>
                  <a:fillRect r="-3321" b="-5069"/>
                </a:stretch>
              </a:blipFill>
              <a:ln>
                <a:noFill/>
              </a:ln>
            </p:spPr>
            <p:txBody>
              <a:bodyPr/>
              <a:lstStyle/>
              <a:p>
                <a:r>
                  <a:rPr lang="zh-TW" altLang="en-US">
                    <a:noFill/>
                  </a:rPr>
                  <a:t> </a:t>
                </a:r>
              </a:p>
            </p:txBody>
          </p:sp>
        </mc:Fallback>
      </mc:AlternateContent>
      <p:pic>
        <p:nvPicPr>
          <p:cNvPr id="10" name="圖片 9">
            <a:extLst>
              <a:ext uri="{FF2B5EF4-FFF2-40B4-BE49-F238E27FC236}">
                <a16:creationId xmlns:a16="http://schemas.microsoft.com/office/drawing/2014/main" id="{CDFCF9B4-816B-4001-B538-74D969BC9B39}"/>
              </a:ext>
            </a:extLst>
          </p:cNvPr>
          <p:cNvPicPr>
            <a:picLocks noChangeAspect="1"/>
          </p:cNvPicPr>
          <p:nvPr/>
        </p:nvPicPr>
        <p:blipFill>
          <a:blip r:embed="rId7"/>
          <a:stretch>
            <a:fillRect/>
          </a:stretch>
        </p:blipFill>
        <p:spPr>
          <a:xfrm>
            <a:off x="7415896" y="3074989"/>
            <a:ext cx="4516110" cy="482239"/>
          </a:xfrm>
          <a:prstGeom prst="rect">
            <a:avLst/>
          </a:prstGeom>
        </p:spPr>
      </p:pic>
    </p:spTree>
    <p:extLst>
      <p:ext uri="{BB962C8B-B14F-4D97-AF65-F5344CB8AC3E}">
        <p14:creationId xmlns:p14="http://schemas.microsoft.com/office/powerpoint/2010/main" val="371934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1128FC80-3238-4AC7-B6F2-283D5B8D23AC}"/>
              </a:ext>
            </a:extLst>
          </p:cNvPr>
          <p:cNvGrpSpPr/>
          <p:nvPr/>
        </p:nvGrpSpPr>
        <p:grpSpPr>
          <a:xfrm>
            <a:off x="0" y="1030184"/>
            <a:ext cx="12166036" cy="4907478"/>
            <a:chOff x="270866" y="1104405"/>
            <a:chExt cx="9715164" cy="3918857"/>
          </a:xfrm>
        </p:grpSpPr>
        <p:pic>
          <p:nvPicPr>
            <p:cNvPr id="3" name="圖片 2">
              <a:extLst>
                <a:ext uri="{FF2B5EF4-FFF2-40B4-BE49-F238E27FC236}">
                  <a16:creationId xmlns:a16="http://schemas.microsoft.com/office/drawing/2014/main" id="{0BB3A018-FBEB-4ACA-B3F9-FDEFA98DD9F3}"/>
                </a:ext>
              </a:extLst>
            </p:cNvPr>
            <p:cNvPicPr>
              <a:picLocks noChangeAspect="1"/>
            </p:cNvPicPr>
            <p:nvPr/>
          </p:nvPicPr>
          <p:blipFill rotWithShape="1">
            <a:blip r:embed="rId3"/>
            <a:srcRect b="42857"/>
            <a:stretch/>
          </p:blipFill>
          <p:spPr>
            <a:xfrm>
              <a:off x="270866" y="1104405"/>
              <a:ext cx="4857582" cy="3918857"/>
            </a:xfrm>
            <a:prstGeom prst="rect">
              <a:avLst/>
            </a:prstGeom>
          </p:spPr>
        </p:pic>
        <p:pic>
          <p:nvPicPr>
            <p:cNvPr id="4" name="圖片 3">
              <a:extLst>
                <a:ext uri="{FF2B5EF4-FFF2-40B4-BE49-F238E27FC236}">
                  <a16:creationId xmlns:a16="http://schemas.microsoft.com/office/drawing/2014/main" id="{B78B3579-2F53-46DE-897C-B5C7D454F194}"/>
                </a:ext>
              </a:extLst>
            </p:cNvPr>
            <p:cNvPicPr>
              <a:picLocks noChangeAspect="1"/>
            </p:cNvPicPr>
            <p:nvPr/>
          </p:nvPicPr>
          <p:blipFill rotWithShape="1">
            <a:blip r:embed="rId3"/>
            <a:srcRect t="57489"/>
            <a:stretch/>
          </p:blipFill>
          <p:spPr>
            <a:xfrm>
              <a:off x="5128448" y="2107870"/>
              <a:ext cx="4857582" cy="2915392"/>
            </a:xfrm>
            <a:prstGeom prst="rect">
              <a:avLst/>
            </a:prstGeom>
          </p:spPr>
        </p:pic>
      </p:grpSp>
      <p:sp>
        <p:nvSpPr>
          <p:cNvPr id="6" name="文字方塊 5">
            <a:extLst>
              <a:ext uri="{FF2B5EF4-FFF2-40B4-BE49-F238E27FC236}">
                <a16:creationId xmlns:a16="http://schemas.microsoft.com/office/drawing/2014/main" id="{2275D8B7-74DE-4D52-BD16-EF829465B2A3}"/>
              </a:ext>
            </a:extLst>
          </p:cNvPr>
          <p:cNvSpPr txBox="1"/>
          <p:nvPr/>
        </p:nvSpPr>
        <p:spPr>
          <a:xfrm>
            <a:off x="1558141" y="345259"/>
            <a:ext cx="9075717" cy="400110"/>
          </a:xfrm>
          <a:prstGeom prst="rect">
            <a:avLst/>
          </a:prstGeom>
          <a:noFill/>
        </p:spPr>
        <p:txBody>
          <a:bodyPr wrap="square">
            <a:spAutoFit/>
          </a:bodyPr>
          <a:lstStyle/>
          <a:p>
            <a:r>
              <a:rPr lang="en-US" altLang="zh-TW" sz="2000" b="1" dirty="0"/>
              <a:t>To examine where the scale-aware effect is most signiﬁcant in the TC circulation</a:t>
            </a:r>
            <a:endParaRPr lang="zh-TW" altLang="en-US" sz="2000" b="1" dirty="0"/>
          </a:p>
        </p:txBody>
      </p:sp>
      <p:sp>
        <p:nvSpPr>
          <p:cNvPr id="8" name="文字方塊 7">
            <a:extLst>
              <a:ext uri="{FF2B5EF4-FFF2-40B4-BE49-F238E27FC236}">
                <a16:creationId xmlns:a16="http://schemas.microsoft.com/office/drawing/2014/main" id="{FFB82FE4-6264-464D-94F1-F569FEF3B9F1}"/>
              </a:ext>
            </a:extLst>
          </p:cNvPr>
          <p:cNvSpPr txBox="1"/>
          <p:nvPr/>
        </p:nvSpPr>
        <p:spPr>
          <a:xfrm>
            <a:off x="771402" y="1839173"/>
            <a:ext cx="1024246" cy="27937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ltLang="zh-TW" sz="1200" dirty="0">
                <a:solidFill>
                  <a:schemeClr val="tx1"/>
                </a:solidFill>
              </a:rPr>
              <a:t>storm motion </a:t>
            </a:r>
            <a:endParaRPr lang="zh-TW" altLang="en-US" sz="1200" dirty="0">
              <a:solidFill>
                <a:schemeClr val="tx1"/>
              </a:solidFill>
            </a:endParaRPr>
          </a:p>
        </p:txBody>
      </p:sp>
      <p:sp>
        <p:nvSpPr>
          <p:cNvPr id="9" name="文字方塊 8">
            <a:extLst>
              <a:ext uri="{FF2B5EF4-FFF2-40B4-BE49-F238E27FC236}">
                <a16:creationId xmlns:a16="http://schemas.microsoft.com/office/drawing/2014/main" id="{6267D5F0-A0D2-4FDB-A526-B98F23353A3E}"/>
              </a:ext>
            </a:extLst>
          </p:cNvPr>
          <p:cNvSpPr txBox="1"/>
          <p:nvPr/>
        </p:nvSpPr>
        <p:spPr>
          <a:xfrm>
            <a:off x="1688770" y="2407017"/>
            <a:ext cx="1398814" cy="27937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ltLang="zh-TW" sz="1200" dirty="0">
                <a:solidFill>
                  <a:schemeClr val="tx1"/>
                </a:solidFill>
              </a:rPr>
              <a:t>Vertical wind shear</a:t>
            </a:r>
            <a:endParaRPr lang="zh-TW" altLang="en-US" sz="1200" dirty="0">
              <a:solidFill>
                <a:schemeClr val="tx1"/>
              </a:solidFill>
            </a:endParaRPr>
          </a:p>
        </p:txBody>
      </p:sp>
      <p:sp>
        <p:nvSpPr>
          <p:cNvPr id="11" name="文字方塊 10">
            <a:extLst>
              <a:ext uri="{FF2B5EF4-FFF2-40B4-BE49-F238E27FC236}">
                <a16:creationId xmlns:a16="http://schemas.microsoft.com/office/drawing/2014/main" id="{82136D4C-0067-4206-9192-7816D45A4A31}"/>
              </a:ext>
            </a:extLst>
          </p:cNvPr>
          <p:cNvSpPr txBox="1"/>
          <p:nvPr/>
        </p:nvSpPr>
        <p:spPr>
          <a:xfrm>
            <a:off x="6108984" y="1332529"/>
            <a:ext cx="6097978" cy="646331"/>
          </a:xfrm>
          <a:prstGeom prst="rect">
            <a:avLst/>
          </a:prstGeom>
          <a:noFill/>
        </p:spPr>
        <p:txBody>
          <a:bodyPr wrap="square">
            <a:spAutoFit/>
          </a:bodyPr>
          <a:lstStyle/>
          <a:p>
            <a:pPr marL="285750" indent="-285750">
              <a:buFont typeface="Arial" panose="020B0604020202020204" pitchFamily="34" charset="0"/>
              <a:buChar char="•"/>
            </a:pPr>
            <a:r>
              <a:rPr lang="en-US" altLang="zh-TW" dirty="0"/>
              <a:t>the nonlocal and local scale-aware coefﬁcients are smaller in the dry region, indicative of a stronger scale-aware effect</a:t>
            </a:r>
            <a:endParaRPr lang="zh-TW" altLang="en-US" dirty="0"/>
          </a:p>
        </p:txBody>
      </p:sp>
    </p:spTree>
    <p:extLst>
      <p:ext uri="{BB962C8B-B14F-4D97-AF65-F5344CB8AC3E}">
        <p14:creationId xmlns:p14="http://schemas.microsoft.com/office/powerpoint/2010/main" val="289931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2F658C6D-52E4-41CE-83AA-1ACB798CDAE0}"/>
              </a:ext>
            </a:extLst>
          </p:cNvPr>
          <p:cNvGrpSpPr/>
          <p:nvPr/>
        </p:nvGrpSpPr>
        <p:grpSpPr>
          <a:xfrm>
            <a:off x="193076" y="730333"/>
            <a:ext cx="11805847" cy="5622966"/>
            <a:chOff x="343424" y="314696"/>
            <a:chExt cx="8427406" cy="4013860"/>
          </a:xfrm>
        </p:grpSpPr>
        <p:pic>
          <p:nvPicPr>
            <p:cNvPr id="3" name="圖片 2">
              <a:extLst>
                <a:ext uri="{FF2B5EF4-FFF2-40B4-BE49-F238E27FC236}">
                  <a16:creationId xmlns:a16="http://schemas.microsoft.com/office/drawing/2014/main" id="{2D054C26-E627-421B-BCD0-40C322CFCA34}"/>
                </a:ext>
              </a:extLst>
            </p:cNvPr>
            <p:cNvPicPr>
              <a:picLocks noChangeAspect="1"/>
            </p:cNvPicPr>
            <p:nvPr/>
          </p:nvPicPr>
          <p:blipFill rotWithShape="1">
            <a:blip r:embed="rId3"/>
            <a:srcRect b="41472"/>
            <a:stretch/>
          </p:blipFill>
          <p:spPr>
            <a:xfrm>
              <a:off x="343424" y="314696"/>
              <a:ext cx="4213703" cy="4013860"/>
            </a:xfrm>
            <a:prstGeom prst="rect">
              <a:avLst/>
            </a:prstGeom>
          </p:spPr>
        </p:pic>
        <p:pic>
          <p:nvPicPr>
            <p:cNvPr id="4" name="圖片 3">
              <a:extLst>
                <a:ext uri="{FF2B5EF4-FFF2-40B4-BE49-F238E27FC236}">
                  <a16:creationId xmlns:a16="http://schemas.microsoft.com/office/drawing/2014/main" id="{1A9CA420-5A58-46BB-97C6-E3AFFABD5AFF}"/>
                </a:ext>
              </a:extLst>
            </p:cNvPr>
            <p:cNvPicPr>
              <a:picLocks noChangeAspect="1"/>
            </p:cNvPicPr>
            <p:nvPr/>
          </p:nvPicPr>
          <p:blipFill rotWithShape="1">
            <a:blip r:embed="rId3"/>
            <a:srcRect t="58528"/>
            <a:stretch/>
          </p:blipFill>
          <p:spPr>
            <a:xfrm>
              <a:off x="4557127" y="1484416"/>
              <a:ext cx="4213703" cy="2844140"/>
            </a:xfrm>
            <a:prstGeom prst="rect">
              <a:avLst/>
            </a:prstGeom>
          </p:spPr>
        </p:pic>
      </p:grpSp>
      <p:sp>
        <p:nvSpPr>
          <p:cNvPr id="6" name="文字方塊 5">
            <a:extLst>
              <a:ext uri="{FF2B5EF4-FFF2-40B4-BE49-F238E27FC236}">
                <a16:creationId xmlns:a16="http://schemas.microsoft.com/office/drawing/2014/main" id="{CDEB6E64-5FFA-4CE9-813A-D5DAABC30527}"/>
              </a:ext>
            </a:extLst>
          </p:cNvPr>
          <p:cNvSpPr txBox="1"/>
          <p:nvPr/>
        </p:nvSpPr>
        <p:spPr>
          <a:xfrm>
            <a:off x="953984" y="217160"/>
            <a:ext cx="10284031" cy="400110"/>
          </a:xfrm>
          <a:prstGeom prst="rect">
            <a:avLst/>
          </a:prstGeom>
          <a:noFill/>
        </p:spPr>
        <p:txBody>
          <a:bodyPr wrap="square">
            <a:spAutoFit/>
          </a:bodyPr>
          <a:lstStyle/>
          <a:p>
            <a:r>
              <a:rPr lang="en-US" altLang="zh-TW" sz="2000" b="1" dirty="0"/>
              <a:t>The relationship of boundary layer height and scale-aware</a:t>
            </a:r>
            <a:r>
              <a:rPr lang="zh-TW" altLang="en-US" sz="2000" b="1" dirty="0"/>
              <a:t> </a:t>
            </a:r>
            <a:r>
              <a:rPr lang="en-US" altLang="zh-TW" sz="2000" b="1" dirty="0"/>
              <a:t>coefﬁcients in the TC circulation </a:t>
            </a:r>
            <a:endParaRPr lang="zh-TW" altLang="en-US" sz="2000" b="1" dirty="0"/>
          </a:p>
        </p:txBody>
      </p:sp>
    </p:spTree>
    <p:extLst>
      <p:ext uri="{BB962C8B-B14F-4D97-AF65-F5344CB8AC3E}">
        <p14:creationId xmlns:p14="http://schemas.microsoft.com/office/powerpoint/2010/main" val="199324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3D23A2D-FC78-4460-A601-341202FC11BD}"/>
              </a:ext>
            </a:extLst>
          </p:cNvPr>
          <p:cNvPicPr>
            <a:picLocks noChangeAspect="1"/>
          </p:cNvPicPr>
          <p:nvPr/>
        </p:nvPicPr>
        <p:blipFill>
          <a:blip r:embed="rId3"/>
          <a:stretch>
            <a:fillRect/>
          </a:stretch>
        </p:blipFill>
        <p:spPr>
          <a:xfrm>
            <a:off x="225631" y="428496"/>
            <a:ext cx="5887257" cy="6429504"/>
          </a:xfrm>
          <a:prstGeom prst="rect">
            <a:avLst/>
          </a:prstGeom>
        </p:spPr>
      </p:pic>
      <p:pic>
        <p:nvPicPr>
          <p:cNvPr id="5" name="圖片 4">
            <a:extLst>
              <a:ext uri="{FF2B5EF4-FFF2-40B4-BE49-F238E27FC236}">
                <a16:creationId xmlns:a16="http://schemas.microsoft.com/office/drawing/2014/main" id="{981E961B-707D-4F29-8470-EAAE6231E7F6}"/>
              </a:ext>
            </a:extLst>
          </p:cNvPr>
          <p:cNvPicPr>
            <a:picLocks noChangeAspect="1"/>
          </p:cNvPicPr>
          <p:nvPr/>
        </p:nvPicPr>
        <p:blipFill>
          <a:blip r:embed="rId4"/>
          <a:stretch>
            <a:fillRect/>
          </a:stretch>
        </p:blipFill>
        <p:spPr>
          <a:xfrm>
            <a:off x="6096000" y="720255"/>
            <a:ext cx="5993081" cy="4560275"/>
          </a:xfrm>
          <a:prstGeom prst="rect">
            <a:avLst/>
          </a:prstGeom>
        </p:spPr>
      </p:pic>
      <p:sp>
        <p:nvSpPr>
          <p:cNvPr id="2" name="文字方塊 1">
            <a:extLst>
              <a:ext uri="{FF2B5EF4-FFF2-40B4-BE49-F238E27FC236}">
                <a16:creationId xmlns:a16="http://schemas.microsoft.com/office/drawing/2014/main" id="{4F38385D-D72E-4B8F-86B8-DE748D365A42}"/>
              </a:ext>
            </a:extLst>
          </p:cNvPr>
          <p:cNvSpPr txBox="1"/>
          <p:nvPr/>
        </p:nvSpPr>
        <p:spPr>
          <a:xfrm>
            <a:off x="985652" y="142504"/>
            <a:ext cx="960519" cy="369332"/>
          </a:xfrm>
          <a:prstGeom prst="rect">
            <a:avLst/>
          </a:prstGeom>
          <a:noFill/>
        </p:spPr>
        <p:txBody>
          <a:bodyPr wrap="none" rtlCol="0">
            <a:spAutoFit/>
          </a:bodyPr>
          <a:lstStyle/>
          <a:p>
            <a:r>
              <a:rPr lang="en-US" altLang="zh-TW" dirty="0"/>
              <a:t>Period 1</a:t>
            </a:r>
            <a:endParaRPr lang="zh-TW" altLang="en-US" dirty="0"/>
          </a:p>
        </p:txBody>
      </p:sp>
      <p:sp>
        <p:nvSpPr>
          <p:cNvPr id="6" name="文字方塊 5">
            <a:extLst>
              <a:ext uri="{FF2B5EF4-FFF2-40B4-BE49-F238E27FC236}">
                <a16:creationId xmlns:a16="http://schemas.microsoft.com/office/drawing/2014/main" id="{CCCD6248-673C-4842-A4A3-07EC1EA8CE18}"/>
              </a:ext>
            </a:extLst>
          </p:cNvPr>
          <p:cNvSpPr txBox="1"/>
          <p:nvPr/>
        </p:nvSpPr>
        <p:spPr>
          <a:xfrm>
            <a:off x="2895600" y="125077"/>
            <a:ext cx="960519" cy="369332"/>
          </a:xfrm>
          <a:prstGeom prst="rect">
            <a:avLst/>
          </a:prstGeom>
          <a:noFill/>
        </p:spPr>
        <p:txBody>
          <a:bodyPr wrap="none" rtlCol="0">
            <a:spAutoFit/>
          </a:bodyPr>
          <a:lstStyle/>
          <a:p>
            <a:r>
              <a:rPr lang="en-US" altLang="zh-TW" dirty="0"/>
              <a:t>Period 2</a:t>
            </a:r>
            <a:endParaRPr lang="zh-TW" altLang="en-US" dirty="0"/>
          </a:p>
        </p:txBody>
      </p:sp>
      <p:sp>
        <p:nvSpPr>
          <p:cNvPr id="7" name="文字方塊 6">
            <a:extLst>
              <a:ext uri="{FF2B5EF4-FFF2-40B4-BE49-F238E27FC236}">
                <a16:creationId xmlns:a16="http://schemas.microsoft.com/office/drawing/2014/main" id="{87DD040B-7BE4-4179-93B5-34FBB1BB8984}"/>
              </a:ext>
            </a:extLst>
          </p:cNvPr>
          <p:cNvSpPr txBox="1"/>
          <p:nvPr/>
        </p:nvSpPr>
        <p:spPr>
          <a:xfrm>
            <a:off x="4846122" y="142504"/>
            <a:ext cx="960519" cy="369332"/>
          </a:xfrm>
          <a:prstGeom prst="rect">
            <a:avLst/>
          </a:prstGeom>
          <a:noFill/>
        </p:spPr>
        <p:txBody>
          <a:bodyPr wrap="none" rtlCol="0">
            <a:spAutoFit/>
          </a:bodyPr>
          <a:lstStyle/>
          <a:p>
            <a:r>
              <a:rPr lang="en-US" altLang="zh-TW" dirty="0"/>
              <a:t>Period 3</a:t>
            </a:r>
            <a:endParaRPr lang="zh-TW" altLang="en-US" dirty="0"/>
          </a:p>
        </p:txBody>
      </p:sp>
    </p:spTree>
    <p:extLst>
      <p:ext uri="{BB962C8B-B14F-4D97-AF65-F5344CB8AC3E}">
        <p14:creationId xmlns:p14="http://schemas.microsoft.com/office/powerpoint/2010/main" val="322717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F4A1988-6215-434D-AAA0-6299D0D66819}"/>
              </a:ext>
            </a:extLst>
          </p:cNvPr>
          <p:cNvPicPr>
            <a:picLocks noChangeAspect="1"/>
          </p:cNvPicPr>
          <p:nvPr/>
        </p:nvPicPr>
        <p:blipFill>
          <a:blip r:embed="rId3"/>
          <a:stretch>
            <a:fillRect/>
          </a:stretch>
        </p:blipFill>
        <p:spPr>
          <a:xfrm>
            <a:off x="1293042" y="643376"/>
            <a:ext cx="9605916" cy="4169960"/>
          </a:xfrm>
          <a:prstGeom prst="rect">
            <a:avLst/>
          </a:prstGeom>
        </p:spPr>
      </p:pic>
      <p:sp>
        <p:nvSpPr>
          <p:cNvPr id="4" name="文字方塊 3">
            <a:extLst>
              <a:ext uri="{FF2B5EF4-FFF2-40B4-BE49-F238E27FC236}">
                <a16:creationId xmlns:a16="http://schemas.microsoft.com/office/drawing/2014/main" id="{360AE032-7FE5-4367-9F33-7FBCA0ACDD95}"/>
              </a:ext>
            </a:extLst>
          </p:cNvPr>
          <p:cNvSpPr txBox="1"/>
          <p:nvPr/>
        </p:nvSpPr>
        <p:spPr>
          <a:xfrm>
            <a:off x="358734" y="5014295"/>
            <a:ext cx="11474532" cy="1200329"/>
          </a:xfrm>
          <a:prstGeom prst="rect">
            <a:avLst/>
          </a:prstGeom>
          <a:noFill/>
        </p:spPr>
        <p:txBody>
          <a:bodyPr wrap="square">
            <a:spAutoFit/>
          </a:bodyPr>
          <a:lstStyle/>
          <a:p>
            <a:pPr marL="285750" indent="-285750" algn="just">
              <a:buFont typeface="Arial" panose="020B0604020202020204" pitchFamily="34" charset="0"/>
              <a:buChar char="•"/>
            </a:pPr>
            <a:r>
              <a:rPr lang="en-US" altLang="zh-TW" dirty="0"/>
              <a:t>The faster intensiﬁcation rate during the RI period in CTL-SH:</a:t>
            </a:r>
          </a:p>
          <a:p>
            <a:pPr marL="742950" lvl="1" indent="-285750" algn="just">
              <a:buFont typeface="Arial" panose="020B0604020202020204" pitchFamily="34" charset="0"/>
              <a:buChar char="•"/>
            </a:pPr>
            <a:r>
              <a:rPr lang="en-US" altLang="zh-TW" dirty="0"/>
              <a:t>diabatic heating at smaller radii can draw</a:t>
            </a:r>
            <a:r>
              <a:rPr lang="zh-TW" altLang="en-US" dirty="0"/>
              <a:t> </a:t>
            </a:r>
            <a:r>
              <a:rPr lang="en-US" altLang="zh-TW" dirty="0"/>
              <a:t>large absolute angular momentum inward to smaller radii and</a:t>
            </a:r>
            <a:r>
              <a:rPr lang="zh-TW" altLang="en-US" dirty="0"/>
              <a:t> </a:t>
            </a:r>
            <a:r>
              <a:rPr lang="en-US" altLang="zh-TW" dirty="0"/>
              <a:t>thereby spin up the storm circulation above the boundary layer</a:t>
            </a:r>
            <a:r>
              <a:rPr lang="zh-TW" altLang="en-US" dirty="0"/>
              <a:t> </a:t>
            </a:r>
            <a:r>
              <a:rPr lang="en-US" altLang="zh-TW" dirty="0"/>
              <a:t>more effectively than diabatic heating at larger radii (Smith</a:t>
            </a:r>
            <a:r>
              <a:rPr lang="zh-TW" altLang="en-US" dirty="0"/>
              <a:t> </a:t>
            </a:r>
            <a:r>
              <a:rPr lang="en-US" altLang="zh-TW" dirty="0"/>
              <a:t>and Montgomery 2016).</a:t>
            </a:r>
            <a:endParaRPr lang="zh-TW" altLang="en-US" dirty="0"/>
          </a:p>
        </p:txBody>
      </p:sp>
    </p:spTree>
    <p:extLst>
      <p:ext uri="{BB962C8B-B14F-4D97-AF65-F5344CB8AC3E}">
        <p14:creationId xmlns:p14="http://schemas.microsoft.com/office/powerpoint/2010/main" val="283199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CF74B4-B97D-4A47-A179-EE2AA4FF811F}"/>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681ED1B8-EFD4-4D6F-A49F-D9C1F115C9CA}"/>
              </a:ext>
            </a:extLst>
          </p:cNvPr>
          <p:cNvSpPr>
            <a:spLocks noGrp="1"/>
          </p:cNvSpPr>
          <p:nvPr>
            <p:ph idx="1"/>
          </p:nvPr>
        </p:nvSpPr>
        <p:spPr/>
        <p:txBody>
          <a:bodyPr>
            <a:normAutofit fontScale="92500" lnSpcReduction="20000"/>
          </a:bodyPr>
          <a:lstStyle/>
          <a:p>
            <a:pPr algn="just"/>
            <a:r>
              <a:rPr lang="en-US" altLang="zh-TW" dirty="0"/>
              <a:t>Turbulence within the tropical cyclone (TC) boundary layer</a:t>
            </a:r>
            <a:r>
              <a:rPr lang="zh-TW" altLang="en-US" dirty="0"/>
              <a:t> </a:t>
            </a:r>
            <a:r>
              <a:rPr lang="en-US" altLang="zh-TW" dirty="0"/>
              <a:t>is affected by the </a:t>
            </a:r>
            <a:r>
              <a:rPr lang="en-US" altLang="zh-TW" dirty="0">
                <a:solidFill>
                  <a:srgbClr val="C00000"/>
                </a:solidFill>
              </a:rPr>
              <a:t>strong winds and inertial stability </a:t>
            </a:r>
            <a:r>
              <a:rPr lang="en-US" altLang="zh-TW" dirty="0">
                <a:solidFill>
                  <a:schemeClr val="bg1">
                    <a:lumMod val="65000"/>
                  </a:schemeClr>
                </a:solidFill>
              </a:rPr>
              <a:t>(e.g.,</a:t>
            </a:r>
            <a:r>
              <a:rPr lang="en-US" altLang="zh-TW" dirty="0" err="1">
                <a:solidFill>
                  <a:schemeClr val="bg1">
                    <a:lumMod val="65000"/>
                  </a:schemeClr>
                </a:solidFill>
              </a:rPr>
              <a:t>Eliassen</a:t>
            </a:r>
            <a:r>
              <a:rPr lang="en-US" altLang="zh-TW" dirty="0">
                <a:solidFill>
                  <a:schemeClr val="bg1">
                    <a:lumMod val="65000"/>
                  </a:schemeClr>
                </a:solidFill>
              </a:rPr>
              <a:t> 1971; </a:t>
            </a:r>
            <a:r>
              <a:rPr lang="en-US" altLang="zh-TW" dirty="0" err="1">
                <a:solidFill>
                  <a:schemeClr val="bg1">
                    <a:lumMod val="65000"/>
                  </a:schemeClr>
                </a:solidFill>
              </a:rPr>
              <a:t>Kepert</a:t>
            </a:r>
            <a:r>
              <a:rPr lang="en-US" altLang="zh-TW" dirty="0">
                <a:solidFill>
                  <a:schemeClr val="bg1">
                    <a:lumMod val="65000"/>
                  </a:schemeClr>
                </a:solidFill>
              </a:rPr>
              <a:t> 2001)</a:t>
            </a:r>
            <a:r>
              <a:rPr lang="en-US" altLang="zh-TW" dirty="0"/>
              <a:t>, making the TC boundary layer</a:t>
            </a:r>
            <a:r>
              <a:rPr lang="zh-TW" altLang="en-US" dirty="0"/>
              <a:t> </a:t>
            </a:r>
            <a:r>
              <a:rPr lang="en-US" altLang="zh-TW" dirty="0"/>
              <a:t>distinct from the traditional convective boundary layer.</a:t>
            </a:r>
          </a:p>
          <a:p>
            <a:pPr algn="just"/>
            <a:r>
              <a:rPr lang="en-US" altLang="zh-TW" dirty="0"/>
              <a:t>parameterized boundary</a:t>
            </a:r>
            <a:r>
              <a:rPr lang="zh-TW" altLang="en-US" dirty="0"/>
              <a:t> </a:t>
            </a:r>
            <a:r>
              <a:rPr lang="en-US" altLang="zh-TW" dirty="0"/>
              <a:t>layer turbulent ﬂuxes can impact </a:t>
            </a:r>
            <a:r>
              <a:rPr lang="en-US" altLang="zh-TW" dirty="0">
                <a:solidFill>
                  <a:srgbClr val="C00000"/>
                </a:solidFill>
              </a:rPr>
              <a:t>TC inﬂow strength and depth</a:t>
            </a:r>
            <a:r>
              <a:rPr lang="zh-TW" altLang="en-US" dirty="0">
                <a:solidFill>
                  <a:srgbClr val="C00000"/>
                </a:solidFill>
              </a:rPr>
              <a:t> </a:t>
            </a:r>
            <a:r>
              <a:rPr lang="en-US" altLang="zh-TW" dirty="0"/>
              <a:t>and further modulate </a:t>
            </a:r>
            <a:r>
              <a:rPr lang="en-US" altLang="zh-TW" dirty="0">
                <a:solidFill>
                  <a:srgbClr val="C00000"/>
                </a:solidFill>
              </a:rPr>
              <a:t>TC intensity change </a:t>
            </a:r>
            <a:r>
              <a:rPr lang="en-US" altLang="zh-TW" dirty="0">
                <a:solidFill>
                  <a:schemeClr val="bg1">
                    <a:lumMod val="65000"/>
                  </a:schemeClr>
                </a:solidFill>
              </a:rPr>
              <a:t>(e.g., Braun and Tao</a:t>
            </a:r>
            <a:r>
              <a:rPr lang="zh-TW" altLang="en-US" dirty="0">
                <a:solidFill>
                  <a:schemeClr val="bg1">
                    <a:lumMod val="65000"/>
                  </a:schemeClr>
                </a:solidFill>
              </a:rPr>
              <a:t> </a:t>
            </a:r>
            <a:r>
              <a:rPr lang="en-US" altLang="zh-TW" dirty="0">
                <a:solidFill>
                  <a:schemeClr val="bg1">
                    <a:lumMod val="65000"/>
                  </a:schemeClr>
                </a:solidFill>
              </a:rPr>
              <a:t>2000; Smith and Thomsen 2010; Gopalakrishnan et al. 2013;</a:t>
            </a:r>
            <a:r>
              <a:rPr lang="zh-TW" altLang="en-US" dirty="0">
                <a:solidFill>
                  <a:schemeClr val="bg1">
                    <a:lumMod val="65000"/>
                  </a:schemeClr>
                </a:solidFill>
              </a:rPr>
              <a:t> </a:t>
            </a:r>
            <a:r>
              <a:rPr lang="en-US" altLang="zh-TW" dirty="0">
                <a:solidFill>
                  <a:schemeClr val="bg1">
                    <a:lumMod val="65000"/>
                  </a:schemeClr>
                </a:solidFill>
              </a:rPr>
              <a:t>Zhang et al. 2015). </a:t>
            </a:r>
          </a:p>
          <a:p>
            <a:pPr algn="just"/>
            <a:r>
              <a:rPr lang="en-US" altLang="zh-TW" dirty="0"/>
              <a:t>accurately representing turbulent</a:t>
            </a:r>
            <a:r>
              <a:rPr lang="zh-TW" altLang="en-US" dirty="0"/>
              <a:t> </a:t>
            </a:r>
            <a:r>
              <a:rPr lang="en-US" altLang="zh-TW" dirty="0"/>
              <a:t>ﬂuxes in the planetary boundary layer (PBL) schemes for TC</a:t>
            </a:r>
            <a:r>
              <a:rPr lang="zh-TW" altLang="en-US" dirty="0"/>
              <a:t> </a:t>
            </a:r>
            <a:r>
              <a:rPr lang="en-US" altLang="zh-TW" dirty="0"/>
              <a:t>simulations remains challenging:</a:t>
            </a:r>
          </a:p>
          <a:p>
            <a:pPr lvl="1" algn="just"/>
            <a:r>
              <a:rPr lang="en-US" altLang="zh-TW" dirty="0"/>
              <a:t>scarcity of in situ turbulence measurements in high wind conditions</a:t>
            </a:r>
          </a:p>
          <a:p>
            <a:pPr lvl="1" algn="just"/>
            <a:r>
              <a:rPr lang="en-US" altLang="zh-TW" dirty="0"/>
              <a:t>existing</a:t>
            </a:r>
            <a:r>
              <a:rPr lang="zh-TW" altLang="en-US" dirty="0"/>
              <a:t> </a:t>
            </a:r>
            <a:r>
              <a:rPr lang="en-US" altLang="zh-TW" dirty="0"/>
              <a:t>PBL schemes are generally tuned based on observations or</a:t>
            </a:r>
            <a:r>
              <a:rPr lang="zh-TW" altLang="en-US" dirty="0"/>
              <a:t> </a:t>
            </a:r>
            <a:r>
              <a:rPr lang="en-US" altLang="zh-TW" dirty="0"/>
              <a:t>large-eddy simulations of convective boundary layers over land</a:t>
            </a:r>
            <a:endParaRPr lang="zh-TW" altLang="en-US" dirty="0"/>
          </a:p>
        </p:txBody>
      </p:sp>
    </p:spTree>
    <p:extLst>
      <p:ext uri="{BB962C8B-B14F-4D97-AF65-F5344CB8AC3E}">
        <p14:creationId xmlns:p14="http://schemas.microsoft.com/office/powerpoint/2010/main" val="305601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0B10BC2-0AFA-4A13-8917-604E2B0928AF}"/>
              </a:ext>
            </a:extLst>
          </p:cNvPr>
          <p:cNvPicPr>
            <a:picLocks noChangeAspect="1"/>
          </p:cNvPicPr>
          <p:nvPr/>
        </p:nvPicPr>
        <p:blipFill>
          <a:blip r:embed="rId3"/>
          <a:stretch>
            <a:fillRect/>
          </a:stretch>
        </p:blipFill>
        <p:spPr>
          <a:xfrm>
            <a:off x="4119712" y="1185570"/>
            <a:ext cx="7966438" cy="5631447"/>
          </a:xfrm>
          <a:prstGeom prst="rect">
            <a:avLst/>
          </a:prstGeom>
        </p:spPr>
      </p:pic>
      <p:pic>
        <p:nvPicPr>
          <p:cNvPr id="6" name="圖片 5">
            <a:extLst>
              <a:ext uri="{FF2B5EF4-FFF2-40B4-BE49-F238E27FC236}">
                <a16:creationId xmlns:a16="http://schemas.microsoft.com/office/drawing/2014/main" id="{426E1D65-60CB-43EA-AF2C-0B37F99F515A}"/>
              </a:ext>
            </a:extLst>
          </p:cNvPr>
          <p:cNvPicPr>
            <a:picLocks noChangeAspect="1"/>
          </p:cNvPicPr>
          <p:nvPr/>
        </p:nvPicPr>
        <p:blipFill rotWithShape="1">
          <a:blip r:embed="rId4"/>
          <a:srcRect t="37295" b="42722"/>
          <a:stretch/>
        </p:blipFill>
        <p:spPr>
          <a:xfrm>
            <a:off x="105851" y="2196935"/>
            <a:ext cx="4055400" cy="688769"/>
          </a:xfrm>
          <a:prstGeom prst="rect">
            <a:avLst/>
          </a:prstGeom>
        </p:spPr>
      </p:pic>
      <p:sp>
        <p:nvSpPr>
          <p:cNvPr id="9" name="文字方塊 8">
            <a:extLst>
              <a:ext uri="{FF2B5EF4-FFF2-40B4-BE49-F238E27FC236}">
                <a16:creationId xmlns:a16="http://schemas.microsoft.com/office/drawing/2014/main" id="{758AA4F4-ABA7-4C9E-BC13-D01AA0B5F742}"/>
              </a:ext>
            </a:extLst>
          </p:cNvPr>
          <p:cNvSpPr txBox="1"/>
          <p:nvPr/>
        </p:nvSpPr>
        <p:spPr>
          <a:xfrm>
            <a:off x="424543" y="441653"/>
            <a:ext cx="11023270" cy="646331"/>
          </a:xfrm>
          <a:prstGeom prst="rect">
            <a:avLst/>
          </a:prstGeom>
          <a:noFill/>
        </p:spPr>
        <p:txBody>
          <a:bodyPr wrap="square">
            <a:spAutoFit/>
          </a:bodyPr>
          <a:lstStyle/>
          <a:p>
            <a:pPr marL="285750" indent="-285750">
              <a:buFont typeface="Arial" panose="020B0604020202020204" pitchFamily="34" charset="0"/>
              <a:buChar char="•"/>
            </a:pPr>
            <a:r>
              <a:rPr lang="en-US" altLang="zh-TW" dirty="0"/>
              <a:t>To exclude the effect of the </a:t>
            </a:r>
            <a:r>
              <a:rPr lang="en-US" altLang="zh-TW" dirty="0">
                <a:solidFill>
                  <a:srgbClr val="C00000"/>
                </a:solidFill>
              </a:rPr>
              <a:t>vortex structure </a:t>
            </a:r>
            <a:r>
              <a:rPr lang="en-US" altLang="zh-TW" dirty="0"/>
              <a:t>and clearly</a:t>
            </a:r>
            <a:r>
              <a:rPr lang="zh-TW" altLang="en-US" dirty="0"/>
              <a:t> </a:t>
            </a:r>
            <a:r>
              <a:rPr lang="en-US" altLang="zh-TW" dirty="0"/>
              <a:t>identify the effect of the scale-aware SH scheme in the intensity and structural evolution during the RI period</a:t>
            </a:r>
            <a:endParaRPr lang="zh-TW" altLang="en-US" dirty="0"/>
          </a:p>
        </p:txBody>
      </p:sp>
      <p:sp>
        <p:nvSpPr>
          <p:cNvPr id="11" name="文字方塊 10">
            <a:extLst>
              <a:ext uri="{FF2B5EF4-FFF2-40B4-BE49-F238E27FC236}">
                <a16:creationId xmlns:a16="http://schemas.microsoft.com/office/drawing/2014/main" id="{50A22231-152E-44B3-A25D-A637C020213F}"/>
              </a:ext>
            </a:extLst>
          </p:cNvPr>
          <p:cNvSpPr txBox="1"/>
          <p:nvPr/>
        </p:nvSpPr>
        <p:spPr>
          <a:xfrm>
            <a:off x="105850" y="3649131"/>
            <a:ext cx="4169267" cy="2031325"/>
          </a:xfrm>
          <a:prstGeom prst="rect">
            <a:avLst/>
          </a:prstGeom>
          <a:noFill/>
        </p:spPr>
        <p:txBody>
          <a:bodyPr wrap="square">
            <a:spAutoFit/>
          </a:bodyPr>
          <a:lstStyle/>
          <a:p>
            <a:pPr marL="285750" indent="-285750" algn="just">
              <a:buFont typeface="Arial" panose="020B0604020202020204" pitchFamily="34" charset="0"/>
              <a:buChar char="•"/>
            </a:pPr>
            <a:r>
              <a:rPr lang="en-US" altLang="zh-TW" dirty="0"/>
              <a:t>SH PBL scheme tends to produce a </a:t>
            </a:r>
            <a:r>
              <a:rPr lang="en-US" altLang="zh-TW" dirty="0">
                <a:solidFill>
                  <a:srgbClr val="C00000"/>
                </a:solidFill>
              </a:rPr>
              <a:t>stronger vortex with smaller inner-core size </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a:t>vortex structure at RI onset is the main controlling factor in the </a:t>
            </a:r>
            <a:r>
              <a:rPr lang="en-US" altLang="zh-TW" dirty="0">
                <a:solidFill>
                  <a:srgbClr val="C00000"/>
                </a:solidFill>
              </a:rPr>
              <a:t>rate of intensiﬁcation</a:t>
            </a:r>
            <a:endParaRPr lang="zh-TW" altLang="en-US" dirty="0">
              <a:solidFill>
                <a:srgbClr val="C00000"/>
              </a:solidFill>
            </a:endParaRPr>
          </a:p>
        </p:txBody>
      </p:sp>
      <p:sp>
        <p:nvSpPr>
          <p:cNvPr id="7" name="文字方塊 6">
            <a:extLst>
              <a:ext uri="{FF2B5EF4-FFF2-40B4-BE49-F238E27FC236}">
                <a16:creationId xmlns:a16="http://schemas.microsoft.com/office/drawing/2014/main" id="{EC40AF32-9FEC-4875-AF7A-EA6ACF360A74}"/>
              </a:ext>
            </a:extLst>
          </p:cNvPr>
          <p:cNvSpPr txBox="1"/>
          <p:nvPr/>
        </p:nvSpPr>
        <p:spPr>
          <a:xfrm>
            <a:off x="9485416" y="5099854"/>
            <a:ext cx="6097978" cy="369332"/>
          </a:xfrm>
          <a:prstGeom prst="rect">
            <a:avLst/>
          </a:prstGeom>
          <a:noFill/>
        </p:spPr>
        <p:txBody>
          <a:bodyPr wrap="square">
            <a:spAutoFit/>
          </a:bodyPr>
          <a:lstStyle/>
          <a:p>
            <a:r>
              <a:rPr lang="en-US" altLang="zh-TW" dirty="0"/>
              <a:t>gale-force winds (R17) </a:t>
            </a:r>
            <a:endParaRPr lang="zh-TW" altLang="en-US" dirty="0"/>
          </a:p>
        </p:txBody>
      </p:sp>
    </p:spTree>
    <p:extLst>
      <p:ext uri="{BB962C8B-B14F-4D97-AF65-F5344CB8AC3E}">
        <p14:creationId xmlns:p14="http://schemas.microsoft.com/office/powerpoint/2010/main" val="324600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CDB654-0A15-4A69-9DA5-5DA5E7A380D3}"/>
              </a:ext>
            </a:extLst>
          </p:cNvPr>
          <p:cNvSpPr>
            <a:spLocks noGrp="1"/>
          </p:cNvSpPr>
          <p:nvPr>
            <p:ph type="title"/>
          </p:nvPr>
        </p:nvSpPr>
        <p:spPr/>
        <p:txBody>
          <a:bodyPr/>
          <a:lstStyle/>
          <a:p>
            <a:r>
              <a:rPr lang="en-US" altLang="zh-TW" dirty="0"/>
              <a:t>Sensitivity to different start time</a:t>
            </a:r>
            <a:endParaRPr lang="zh-TW" altLang="en-US" dirty="0"/>
          </a:p>
        </p:txBody>
      </p:sp>
      <p:sp>
        <p:nvSpPr>
          <p:cNvPr id="3" name="內容版面配置區 2">
            <a:extLst>
              <a:ext uri="{FF2B5EF4-FFF2-40B4-BE49-F238E27FC236}">
                <a16:creationId xmlns:a16="http://schemas.microsoft.com/office/drawing/2014/main" id="{613F827D-8578-4144-A608-E1C9D279637F}"/>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6D2F05D-783C-4F82-9168-6736358BD83F}"/>
              </a:ext>
            </a:extLst>
          </p:cNvPr>
          <p:cNvPicPr>
            <a:picLocks noChangeAspect="1"/>
          </p:cNvPicPr>
          <p:nvPr/>
        </p:nvPicPr>
        <p:blipFill>
          <a:blip r:embed="rId3"/>
          <a:stretch>
            <a:fillRect/>
          </a:stretch>
        </p:blipFill>
        <p:spPr>
          <a:xfrm>
            <a:off x="4317175" y="1283248"/>
            <a:ext cx="7874825" cy="5574752"/>
          </a:xfrm>
          <a:prstGeom prst="rect">
            <a:avLst/>
          </a:prstGeom>
        </p:spPr>
      </p:pic>
      <p:pic>
        <p:nvPicPr>
          <p:cNvPr id="6" name="圖片 5">
            <a:extLst>
              <a:ext uri="{FF2B5EF4-FFF2-40B4-BE49-F238E27FC236}">
                <a16:creationId xmlns:a16="http://schemas.microsoft.com/office/drawing/2014/main" id="{BCD0E25C-C3C1-4BC1-A284-F157F230F3F2}"/>
              </a:ext>
            </a:extLst>
          </p:cNvPr>
          <p:cNvPicPr>
            <a:picLocks noChangeAspect="1"/>
          </p:cNvPicPr>
          <p:nvPr/>
        </p:nvPicPr>
        <p:blipFill rotWithShape="1">
          <a:blip r:embed="rId4"/>
          <a:srcRect t="57266"/>
          <a:stretch/>
        </p:blipFill>
        <p:spPr>
          <a:xfrm>
            <a:off x="1" y="2794122"/>
            <a:ext cx="4500748" cy="1634719"/>
          </a:xfrm>
          <a:prstGeom prst="rect">
            <a:avLst/>
          </a:prstGeom>
        </p:spPr>
      </p:pic>
      <p:sp>
        <p:nvSpPr>
          <p:cNvPr id="7" name="文字方塊 6">
            <a:extLst>
              <a:ext uri="{FF2B5EF4-FFF2-40B4-BE49-F238E27FC236}">
                <a16:creationId xmlns:a16="http://schemas.microsoft.com/office/drawing/2014/main" id="{B02E3EF9-0036-4383-9BC8-B58BCFDFEDFE}"/>
              </a:ext>
            </a:extLst>
          </p:cNvPr>
          <p:cNvSpPr txBox="1"/>
          <p:nvPr/>
        </p:nvSpPr>
        <p:spPr>
          <a:xfrm>
            <a:off x="62345" y="4751007"/>
            <a:ext cx="4438404" cy="1754326"/>
          </a:xfrm>
          <a:prstGeom prst="rect">
            <a:avLst/>
          </a:prstGeom>
          <a:noFill/>
        </p:spPr>
        <p:txBody>
          <a:bodyPr wrap="square">
            <a:spAutoFit/>
          </a:bodyPr>
          <a:lstStyle/>
          <a:p>
            <a:pPr marL="285750" indent="-285750" algn="just">
              <a:buFont typeface="Arial" panose="020B0604020202020204" pitchFamily="34" charset="0"/>
              <a:buChar char="•"/>
            </a:pPr>
            <a:r>
              <a:rPr lang="en-US" altLang="zh-TW" dirty="0"/>
              <a:t>The late-R2 experiments exhibit a similar RI onset timing as in CTL experiments.</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a:t>SH TC has a smaller RMW (Fig. 11c) and exhibits higher intensiﬁcation rate during RI than the YSU TC. </a:t>
            </a:r>
          </a:p>
        </p:txBody>
      </p:sp>
    </p:spTree>
    <p:extLst>
      <p:ext uri="{BB962C8B-B14F-4D97-AF65-F5344CB8AC3E}">
        <p14:creationId xmlns:p14="http://schemas.microsoft.com/office/powerpoint/2010/main" val="157823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AA7A53-82B3-428E-889A-241DE7EA0771}"/>
              </a:ext>
            </a:extLst>
          </p:cNvPr>
          <p:cNvSpPr>
            <a:spLocks noGrp="1"/>
          </p:cNvSpPr>
          <p:nvPr>
            <p:ph type="title"/>
          </p:nvPr>
        </p:nvSpPr>
        <p:spPr/>
        <p:txBody>
          <a:bodyPr>
            <a:normAutofit/>
          </a:bodyPr>
          <a:lstStyle/>
          <a:p>
            <a:r>
              <a:rPr lang="en-US" altLang="zh-TW" dirty="0"/>
              <a:t>Discussion: Related mechanisms</a:t>
            </a:r>
            <a:endParaRPr lang="zh-TW" altLang="en-US" dirty="0"/>
          </a:p>
        </p:txBody>
      </p:sp>
      <p:sp>
        <p:nvSpPr>
          <p:cNvPr id="3" name="內容版面配置區 2">
            <a:extLst>
              <a:ext uri="{FF2B5EF4-FFF2-40B4-BE49-F238E27FC236}">
                <a16:creationId xmlns:a16="http://schemas.microsoft.com/office/drawing/2014/main" id="{500AD4A8-E53F-4496-989A-A0A927A329D6}"/>
              </a:ext>
            </a:extLst>
          </p:cNvPr>
          <p:cNvSpPr>
            <a:spLocks noGrp="1"/>
          </p:cNvSpPr>
          <p:nvPr>
            <p:ph idx="1"/>
          </p:nvPr>
        </p:nvSpPr>
        <p:spPr/>
        <p:txBody>
          <a:bodyPr/>
          <a:lstStyle/>
          <a:p>
            <a:endParaRPr lang="zh-TW" altLang="en-US" dirty="0"/>
          </a:p>
        </p:txBody>
      </p:sp>
      <p:pic>
        <p:nvPicPr>
          <p:cNvPr id="7" name="圖片 6">
            <a:extLst>
              <a:ext uri="{FF2B5EF4-FFF2-40B4-BE49-F238E27FC236}">
                <a16:creationId xmlns:a16="http://schemas.microsoft.com/office/drawing/2014/main" id="{FB541417-C345-4D69-AD77-B94E2D568B77}"/>
              </a:ext>
            </a:extLst>
          </p:cNvPr>
          <p:cNvPicPr>
            <a:picLocks noChangeAspect="1"/>
          </p:cNvPicPr>
          <p:nvPr/>
        </p:nvPicPr>
        <p:blipFill>
          <a:blip r:embed="rId3"/>
          <a:stretch>
            <a:fillRect/>
          </a:stretch>
        </p:blipFill>
        <p:spPr>
          <a:xfrm>
            <a:off x="1788175" y="1578768"/>
            <a:ext cx="8615650" cy="5035788"/>
          </a:xfrm>
          <a:prstGeom prst="rect">
            <a:avLst/>
          </a:prstGeom>
        </p:spPr>
      </p:pic>
      <p:sp>
        <p:nvSpPr>
          <p:cNvPr id="6" name="文字方塊 5">
            <a:extLst>
              <a:ext uri="{FF2B5EF4-FFF2-40B4-BE49-F238E27FC236}">
                <a16:creationId xmlns:a16="http://schemas.microsoft.com/office/drawing/2014/main" id="{DEC1C1FC-C962-4CA6-BB14-B90123A761B6}"/>
              </a:ext>
            </a:extLst>
          </p:cNvPr>
          <p:cNvSpPr txBox="1"/>
          <p:nvPr/>
        </p:nvSpPr>
        <p:spPr>
          <a:xfrm>
            <a:off x="3583379" y="4387334"/>
            <a:ext cx="6097978" cy="369332"/>
          </a:xfrm>
          <a:prstGeom prst="rect">
            <a:avLst/>
          </a:prstGeom>
          <a:noFill/>
        </p:spPr>
        <p:txBody>
          <a:bodyPr wrap="square">
            <a:spAutoFit/>
          </a:bodyPr>
          <a:lstStyle/>
          <a:p>
            <a:pPr marL="285750" indent="-285750">
              <a:buFont typeface="Arial" panose="020B0604020202020204" pitchFamily="34" charset="0"/>
              <a:buChar char="•"/>
            </a:pPr>
            <a:r>
              <a:rPr lang="en-US" altLang="zh-TW" dirty="0"/>
              <a:t>large</a:t>
            </a:r>
            <a:r>
              <a:rPr lang="zh-TW" altLang="en-US" dirty="0"/>
              <a:t> </a:t>
            </a:r>
            <a:r>
              <a:rPr lang="en-US" altLang="zh-TW" dirty="0"/>
              <a:t>absolute angular momentum inward </a:t>
            </a:r>
            <a:endParaRPr lang="zh-TW" altLang="en-US" dirty="0"/>
          </a:p>
        </p:txBody>
      </p:sp>
    </p:spTree>
    <p:extLst>
      <p:ext uri="{BB962C8B-B14F-4D97-AF65-F5344CB8AC3E}">
        <p14:creationId xmlns:p14="http://schemas.microsoft.com/office/powerpoint/2010/main" val="34103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6F0721-BD90-4706-8736-426ABD1B00AA}"/>
              </a:ext>
            </a:extLst>
          </p:cNvPr>
          <p:cNvSpPr>
            <a:spLocks noGrp="1"/>
          </p:cNvSpPr>
          <p:nvPr>
            <p:ph type="title"/>
          </p:nvPr>
        </p:nvSpPr>
        <p:spPr/>
        <p:txBody>
          <a:bodyPr>
            <a:normAutofit fontScale="90000"/>
          </a:bodyPr>
          <a:lstStyle/>
          <a:p>
            <a:r>
              <a:rPr lang="en-US" altLang="zh-TW" dirty="0"/>
              <a:t>Suggestions for the improvement of YSU and SH</a:t>
            </a:r>
            <a:br>
              <a:rPr lang="en-US" altLang="zh-TW" dirty="0"/>
            </a:br>
            <a:r>
              <a:rPr lang="en-US" altLang="zh-TW" dirty="0"/>
              <a:t>schemes in TC simulations</a:t>
            </a:r>
            <a:endParaRPr lang="zh-TW" altLang="en-US" dirty="0"/>
          </a:p>
        </p:txBody>
      </p:sp>
      <p:sp>
        <p:nvSpPr>
          <p:cNvPr id="3" name="內容版面配置區 2">
            <a:extLst>
              <a:ext uri="{FF2B5EF4-FFF2-40B4-BE49-F238E27FC236}">
                <a16:creationId xmlns:a16="http://schemas.microsoft.com/office/drawing/2014/main" id="{07F7ED35-4859-4644-A3A9-D14C4DD00A46}"/>
              </a:ext>
            </a:extLst>
          </p:cNvPr>
          <p:cNvSpPr>
            <a:spLocks noGrp="1"/>
          </p:cNvSpPr>
          <p:nvPr>
            <p:ph idx="1"/>
          </p:nvPr>
        </p:nvSpPr>
        <p:spPr/>
        <p:txBody>
          <a:bodyPr>
            <a:normAutofit/>
          </a:bodyPr>
          <a:lstStyle/>
          <a:p>
            <a:pPr marL="514350" indent="-514350" algn="just">
              <a:buFont typeface="+mj-lt"/>
              <a:buAutoNum type="arabicPeriod"/>
            </a:pPr>
            <a:r>
              <a:rPr lang="en-US" altLang="zh-TW" dirty="0"/>
              <a:t>the </a:t>
            </a:r>
            <a:r>
              <a:rPr lang="en-US" altLang="zh-TW" dirty="0">
                <a:solidFill>
                  <a:srgbClr val="C00000"/>
                </a:solidFill>
              </a:rPr>
              <a:t>vertical viscosity </a:t>
            </a:r>
            <a:r>
              <a:rPr lang="en-US" altLang="zh-TW" dirty="0"/>
              <a:t>and</a:t>
            </a:r>
            <a:r>
              <a:rPr lang="zh-TW" altLang="en-US" dirty="0"/>
              <a:t> </a:t>
            </a:r>
            <a:r>
              <a:rPr lang="en-US" altLang="zh-TW" dirty="0">
                <a:solidFill>
                  <a:srgbClr val="C00000"/>
                </a:solidFill>
              </a:rPr>
              <a:t>nonlocal turbulent ﬂuxes </a:t>
            </a:r>
            <a:r>
              <a:rPr lang="en-US" altLang="zh-TW" dirty="0"/>
              <a:t>in SH was formulated based on the</a:t>
            </a:r>
            <a:r>
              <a:rPr lang="zh-TW" altLang="en-US" dirty="0"/>
              <a:t> </a:t>
            </a:r>
            <a:r>
              <a:rPr lang="en-US" altLang="zh-TW" dirty="0"/>
              <a:t>LES of a typical convective boundary layer over land.</a:t>
            </a:r>
          </a:p>
          <a:p>
            <a:pPr marL="514350" indent="-514350" algn="just">
              <a:buFont typeface="+mj-lt"/>
              <a:buAutoNum type="arabicPeriod"/>
            </a:pPr>
            <a:r>
              <a:rPr lang="en-US" altLang="zh-TW" dirty="0"/>
              <a:t>the </a:t>
            </a:r>
            <a:r>
              <a:rPr lang="en-US" altLang="zh-TW" dirty="0">
                <a:solidFill>
                  <a:srgbClr val="C00000"/>
                </a:solidFill>
              </a:rPr>
              <a:t>enhancement of scale-aware effect </a:t>
            </a:r>
            <a:r>
              <a:rPr lang="en-US" altLang="zh-TW" dirty="0"/>
              <a:t>within a</a:t>
            </a:r>
            <a:r>
              <a:rPr lang="zh-TW" altLang="en-US" dirty="0"/>
              <a:t> </a:t>
            </a:r>
            <a:r>
              <a:rPr lang="en-US" altLang="zh-TW" dirty="0"/>
              <a:t>speciﬁc range of u*/w*</a:t>
            </a:r>
            <a:r>
              <a:rPr lang="zh-TW" altLang="en-US" dirty="0"/>
              <a:t> </a:t>
            </a:r>
            <a:r>
              <a:rPr lang="en-US" altLang="zh-TW" dirty="0"/>
              <a:t>that mimics the effect of convective</a:t>
            </a:r>
            <a:r>
              <a:rPr lang="zh-TW" altLang="en-US" dirty="0"/>
              <a:t> </a:t>
            </a:r>
            <a:r>
              <a:rPr lang="en-US" altLang="zh-TW" dirty="0"/>
              <a:t>rolls is another potential issue</a:t>
            </a:r>
          </a:p>
          <a:p>
            <a:pPr marL="514350" indent="-514350" algn="just">
              <a:buFont typeface="+mj-lt"/>
              <a:buAutoNum type="arabicPeriod"/>
            </a:pPr>
            <a:r>
              <a:rPr lang="en-US" altLang="zh-TW" dirty="0"/>
              <a:t>whether the </a:t>
            </a:r>
            <a:r>
              <a:rPr lang="en-US" altLang="zh-TW" dirty="0">
                <a:solidFill>
                  <a:srgbClr val="C00000"/>
                </a:solidFill>
              </a:rPr>
              <a:t>mixed-layer depth </a:t>
            </a:r>
            <a:r>
              <a:rPr lang="en-US" altLang="zh-TW" dirty="0"/>
              <a:t>can represent the top</a:t>
            </a:r>
            <a:r>
              <a:rPr lang="zh-TW" altLang="en-US" dirty="0"/>
              <a:t> </a:t>
            </a:r>
            <a:r>
              <a:rPr lang="en-US" altLang="zh-TW" dirty="0"/>
              <a:t>of the boundary layer in hurricane environments is another</a:t>
            </a:r>
            <a:r>
              <a:rPr lang="zh-TW" altLang="en-US" dirty="0"/>
              <a:t> </a:t>
            </a:r>
            <a:r>
              <a:rPr lang="en-US" altLang="zh-TW" dirty="0"/>
              <a:t>important issue needing further investigation</a:t>
            </a:r>
            <a:endParaRPr lang="zh-TW" altLang="en-US" dirty="0"/>
          </a:p>
        </p:txBody>
      </p:sp>
    </p:spTree>
    <p:extLst>
      <p:ext uri="{BB962C8B-B14F-4D97-AF65-F5344CB8AC3E}">
        <p14:creationId xmlns:p14="http://schemas.microsoft.com/office/powerpoint/2010/main" val="223499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1580A0-4BEB-43E1-BC9F-06D6E1C6A180}"/>
              </a:ext>
            </a:extLst>
          </p:cNvPr>
          <p:cNvSpPr>
            <a:spLocks noGrp="1"/>
          </p:cNvSpPr>
          <p:nvPr>
            <p:ph type="title"/>
          </p:nvPr>
        </p:nvSpPr>
        <p:spPr/>
        <p:txBody>
          <a:bodyPr/>
          <a:lstStyle/>
          <a:p>
            <a:r>
              <a:rPr lang="en-US" altLang="zh-TW" dirty="0"/>
              <a:t>Conclusions</a:t>
            </a:r>
            <a:endParaRPr lang="zh-TW" altLang="en-US" dirty="0"/>
          </a:p>
        </p:txBody>
      </p:sp>
      <p:sp>
        <p:nvSpPr>
          <p:cNvPr id="3" name="內容版面配置區 2">
            <a:extLst>
              <a:ext uri="{FF2B5EF4-FFF2-40B4-BE49-F238E27FC236}">
                <a16:creationId xmlns:a16="http://schemas.microsoft.com/office/drawing/2014/main" id="{AD4E53F5-822E-4876-B976-4EF2199E49E6}"/>
              </a:ext>
            </a:extLst>
          </p:cNvPr>
          <p:cNvSpPr>
            <a:spLocks noGrp="1"/>
          </p:cNvSpPr>
          <p:nvPr>
            <p:ph idx="1"/>
          </p:nvPr>
        </p:nvSpPr>
        <p:spPr/>
        <p:txBody>
          <a:bodyPr>
            <a:normAutofit fontScale="85000" lnSpcReduction="20000"/>
          </a:bodyPr>
          <a:lstStyle/>
          <a:p>
            <a:pPr algn="just"/>
            <a:r>
              <a:rPr lang="en-US" altLang="zh-TW" dirty="0"/>
              <a:t> The essence of the</a:t>
            </a:r>
            <a:r>
              <a:rPr lang="zh-TW" altLang="en-US" dirty="0"/>
              <a:t> </a:t>
            </a:r>
            <a:r>
              <a:rPr lang="en-US" altLang="zh-TW" dirty="0"/>
              <a:t>scale-awareness in SH is </a:t>
            </a:r>
            <a:r>
              <a:rPr lang="en-US" altLang="zh-TW" dirty="0">
                <a:solidFill>
                  <a:srgbClr val="C00000"/>
                </a:solidFill>
              </a:rPr>
              <a:t>to reduce the </a:t>
            </a:r>
            <a:r>
              <a:rPr lang="en-US" altLang="zh-TW" dirty="0" err="1">
                <a:solidFill>
                  <a:srgbClr val="C00000"/>
                </a:solidFill>
              </a:rPr>
              <a:t>subgrid</a:t>
            </a:r>
            <a:r>
              <a:rPr lang="en-US" altLang="zh-TW" dirty="0">
                <a:solidFill>
                  <a:srgbClr val="C00000"/>
                </a:solidFill>
              </a:rPr>
              <a:t>-scale</a:t>
            </a:r>
            <a:r>
              <a:rPr lang="zh-TW" altLang="en-US" dirty="0">
                <a:solidFill>
                  <a:srgbClr val="C00000"/>
                </a:solidFill>
              </a:rPr>
              <a:t> </a:t>
            </a:r>
            <a:r>
              <a:rPr lang="en-US" altLang="zh-TW" dirty="0">
                <a:solidFill>
                  <a:srgbClr val="C00000"/>
                </a:solidFill>
              </a:rPr>
              <a:t>(SGS) vertical turbulence</a:t>
            </a:r>
            <a:r>
              <a:rPr lang="zh-TW" altLang="en-US" dirty="0">
                <a:solidFill>
                  <a:srgbClr val="C00000"/>
                </a:solidFill>
              </a:rPr>
              <a:t> </a:t>
            </a:r>
            <a:r>
              <a:rPr lang="en-US" altLang="zh-TW" dirty="0">
                <a:solidFill>
                  <a:srgbClr val="C00000"/>
                </a:solidFill>
              </a:rPr>
              <a:t>mixing </a:t>
            </a:r>
            <a:r>
              <a:rPr lang="en-US" altLang="zh-TW" dirty="0"/>
              <a:t>in the gray zone (more turbulent ﬂuxes</a:t>
            </a:r>
            <a:r>
              <a:rPr lang="zh-TW" altLang="en-US" dirty="0"/>
              <a:t> </a:t>
            </a:r>
            <a:r>
              <a:rPr lang="en-US" altLang="zh-TW" dirty="0"/>
              <a:t>can be explicitly resolved at ﬁner horizontal resolutions).</a:t>
            </a:r>
          </a:p>
          <a:p>
            <a:pPr algn="just"/>
            <a:r>
              <a:rPr lang="en-US" altLang="zh-TW" b="1" dirty="0"/>
              <a:t>When and where does the scale awareness play an important role?</a:t>
            </a:r>
          </a:p>
          <a:p>
            <a:pPr algn="just"/>
            <a:r>
              <a:rPr lang="en-US" altLang="zh-TW" dirty="0"/>
              <a:t>the early stage to the middle of RI:</a:t>
            </a:r>
          </a:p>
          <a:p>
            <a:pPr lvl="1" algn="just"/>
            <a:r>
              <a:rPr lang="en-US" altLang="zh-TW" dirty="0"/>
              <a:t>The scale-aware effect is most prominent ˗ nonlocal turbulent ﬂuxes are substantially reduced due to the effect of parameterized convective rolls. </a:t>
            </a:r>
          </a:p>
          <a:p>
            <a:r>
              <a:rPr lang="en-US" altLang="zh-TW" dirty="0"/>
              <a:t>In the late RI and subsequent eyewall replacement:</a:t>
            </a:r>
          </a:p>
          <a:p>
            <a:pPr lvl="1"/>
            <a:r>
              <a:rPr lang="en-US" altLang="zh-TW" dirty="0"/>
              <a:t> the scale-aware effect dwindles ˗ the rapid </a:t>
            </a:r>
            <a:r>
              <a:rPr lang="en-US" altLang="zh-TW" dirty="0">
                <a:solidFill>
                  <a:srgbClr val="C00000"/>
                </a:solidFill>
              </a:rPr>
              <a:t>increase in the surface frictional velocity </a:t>
            </a:r>
            <a:r>
              <a:rPr lang="en-US" altLang="zh-TW" dirty="0"/>
              <a:t>during RI such that the large ratio of u*/w*( &gt; 0.65) becomes unfavorable for the ‘‘</a:t>
            </a:r>
            <a:r>
              <a:rPr lang="en-US" altLang="zh-TW" dirty="0">
                <a:solidFill>
                  <a:srgbClr val="C00000"/>
                </a:solidFill>
              </a:rPr>
              <a:t>convective roll formation</a:t>
            </a:r>
            <a:r>
              <a:rPr lang="en-US" altLang="zh-TW" dirty="0"/>
              <a:t>,’’</a:t>
            </a:r>
          </a:p>
          <a:p>
            <a:pPr algn="just"/>
            <a:r>
              <a:rPr lang="en-US" altLang="zh-TW" dirty="0"/>
              <a:t>scale-aware effect is stronger in the </a:t>
            </a:r>
            <a:r>
              <a:rPr lang="en-US" altLang="zh-TW" dirty="0">
                <a:solidFill>
                  <a:srgbClr val="C00000"/>
                </a:solidFill>
              </a:rPr>
              <a:t>non-precipitation region </a:t>
            </a:r>
          </a:p>
          <a:p>
            <a:pPr lvl="1" algn="just"/>
            <a:r>
              <a:rPr lang="en-US" altLang="zh-TW" dirty="0"/>
              <a:t>maximum boundary layer height</a:t>
            </a:r>
          </a:p>
          <a:p>
            <a:pPr lvl="1" algn="just"/>
            <a:r>
              <a:rPr lang="en-US" altLang="zh-TW" dirty="0"/>
              <a:t>ahead of the storm and radially outward of the convective rainband</a:t>
            </a:r>
          </a:p>
          <a:p>
            <a:pPr lvl="1" algn="just"/>
            <a:endParaRPr lang="en-US" altLang="zh-TW" dirty="0"/>
          </a:p>
          <a:p>
            <a:pPr algn="just"/>
            <a:endParaRPr lang="zh-TW" altLang="en-US" dirty="0"/>
          </a:p>
        </p:txBody>
      </p:sp>
    </p:spTree>
    <p:extLst>
      <p:ext uri="{BB962C8B-B14F-4D97-AF65-F5344CB8AC3E}">
        <p14:creationId xmlns:p14="http://schemas.microsoft.com/office/powerpoint/2010/main" val="408638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E9BB5A-5205-4786-AE93-0095D8BBB63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73DCEBE-6833-476F-9E18-64866829D4BC}"/>
              </a:ext>
            </a:extLst>
          </p:cNvPr>
          <p:cNvSpPr>
            <a:spLocks noGrp="1"/>
          </p:cNvSpPr>
          <p:nvPr>
            <p:ph idx="1"/>
          </p:nvPr>
        </p:nvSpPr>
        <p:spPr/>
        <p:txBody>
          <a:bodyPr>
            <a:normAutofit/>
          </a:bodyPr>
          <a:lstStyle/>
          <a:p>
            <a:r>
              <a:rPr lang="en-US" altLang="zh-TW" b="1" dirty="0"/>
              <a:t>The effect of scale-aware PBL scheme on the TC intensity and structural evolution</a:t>
            </a:r>
            <a:r>
              <a:rPr lang="en-US" altLang="zh-TW" dirty="0"/>
              <a:t>:</a:t>
            </a:r>
          </a:p>
          <a:p>
            <a:pPr marL="457200" lvl="1" indent="0">
              <a:buNone/>
            </a:pPr>
            <a:endParaRPr lang="en-US" altLang="zh-TW" dirty="0"/>
          </a:p>
          <a:p>
            <a:pPr lvl="1"/>
            <a:r>
              <a:rPr lang="en-US" altLang="zh-TW" dirty="0"/>
              <a:t>The </a:t>
            </a:r>
            <a:r>
              <a:rPr lang="en-US" altLang="zh-TW" dirty="0">
                <a:solidFill>
                  <a:srgbClr val="C00000"/>
                </a:solidFill>
              </a:rPr>
              <a:t>reduced vertical mixing</a:t>
            </a:r>
            <a:r>
              <a:rPr lang="en-US" altLang="zh-TW" dirty="0"/>
              <a:t> induces </a:t>
            </a:r>
            <a:r>
              <a:rPr lang="en-US" altLang="zh-TW" dirty="0">
                <a:solidFill>
                  <a:srgbClr val="C00000"/>
                </a:solidFill>
              </a:rPr>
              <a:t>stronger radial inﬂows</a:t>
            </a:r>
            <a:r>
              <a:rPr lang="en-US" altLang="zh-TW" dirty="0"/>
              <a:t> and helps retain </a:t>
            </a:r>
            <a:r>
              <a:rPr lang="en-US" altLang="zh-TW" dirty="0">
                <a:solidFill>
                  <a:srgbClr val="C00000"/>
                </a:solidFill>
              </a:rPr>
              <a:t>more water vapor </a:t>
            </a:r>
            <a:r>
              <a:rPr lang="en-US" altLang="zh-TW" dirty="0"/>
              <a:t>in the lower boundary layer. </a:t>
            </a:r>
          </a:p>
          <a:p>
            <a:pPr lvl="1"/>
            <a:endParaRPr lang="en-US" altLang="zh-TW" dirty="0">
              <a:solidFill>
                <a:srgbClr val="C00000"/>
              </a:solidFill>
            </a:endParaRPr>
          </a:p>
          <a:p>
            <a:pPr lvl="1"/>
            <a:r>
              <a:rPr lang="en-US" altLang="zh-TW" dirty="0">
                <a:solidFill>
                  <a:srgbClr val="C00000"/>
                </a:solidFill>
              </a:rPr>
              <a:t>stronger moisture convergence </a:t>
            </a:r>
            <a:r>
              <a:rPr lang="en-US" altLang="zh-TW" dirty="0"/>
              <a:t>and </a:t>
            </a:r>
            <a:r>
              <a:rPr lang="en-US" altLang="zh-TW" dirty="0">
                <a:solidFill>
                  <a:srgbClr val="C00000"/>
                </a:solidFill>
              </a:rPr>
              <a:t>convective diabatic heating</a:t>
            </a:r>
            <a:r>
              <a:rPr lang="en-US" altLang="zh-TW" dirty="0"/>
              <a:t> closer to the TC center beneﬁt faster RMW contraction before RI onset and higher intensiﬁcation rates during RI. </a:t>
            </a:r>
          </a:p>
        </p:txBody>
      </p:sp>
    </p:spTree>
    <p:extLst>
      <p:ext uri="{BB962C8B-B14F-4D97-AF65-F5344CB8AC3E}">
        <p14:creationId xmlns:p14="http://schemas.microsoft.com/office/powerpoint/2010/main" val="145126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FB6190-8260-40EA-A772-84274DE778D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5687DD1-CA66-48D3-B185-7A594A813C34}"/>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423360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1A3D1-21E2-4A96-96AE-5F5A20E76E11}"/>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5609D65A-247F-4B61-A809-0DF70625026B}"/>
              </a:ext>
            </a:extLst>
          </p:cNvPr>
          <p:cNvSpPr>
            <a:spLocks noGrp="1"/>
          </p:cNvSpPr>
          <p:nvPr>
            <p:ph idx="1"/>
          </p:nvPr>
        </p:nvSpPr>
        <p:spPr/>
        <p:txBody>
          <a:bodyPr>
            <a:normAutofit fontScale="70000" lnSpcReduction="20000"/>
          </a:bodyPr>
          <a:lstStyle/>
          <a:p>
            <a:r>
              <a:rPr lang="en-US" altLang="zh-TW" dirty="0"/>
              <a:t>By performing WRF simulations of Hurricane Earl</a:t>
            </a:r>
            <a:r>
              <a:rPr lang="zh-TW" altLang="en-US" dirty="0"/>
              <a:t> </a:t>
            </a:r>
            <a:r>
              <a:rPr lang="en-US" altLang="zh-TW" dirty="0"/>
              <a:t>(2010) at </a:t>
            </a:r>
            <a:r>
              <a:rPr lang="en-US" altLang="zh-TW" dirty="0" err="1"/>
              <a:t>subkilometer</a:t>
            </a:r>
            <a:r>
              <a:rPr lang="en-US" altLang="zh-TW" dirty="0"/>
              <a:t> grid spacings, this study investigates the effect of the scale-aware Shin–Hong (SH) scheme on the</a:t>
            </a:r>
            <a:r>
              <a:rPr lang="zh-TW" altLang="en-US" dirty="0"/>
              <a:t> </a:t>
            </a:r>
            <a:r>
              <a:rPr lang="en-US" altLang="zh-TW" dirty="0"/>
              <a:t>tropical cyclone (TC) intensiﬁcation and structural changes in comparison to the non-scale-aware YSU scheme it is built</a:t>
            </a:r>
            <a:r>
              <a:rPr lang="zh-TW" altLang="en-US" dirty="0"/>
              <a:t> </a:t>
            </a:r>
            <a:r>
              <a:rPr lang="en-US" altLang="zh-TW" dirty="0"/>
              <a:t>upon. </a:t>
            </a:r>
          </a:p>
          <a:p>
            <a:r>
              <a:rPr lang="en-US" altLang="zh-TW" dirty="0"/>
              <a:t>SH tends to produce a stronger TC with a more compact inner core than YSU. </a:t>
            </a:r>
          </a:p>
          <a:p>
            <a:r>
              <a:rPr lang="en-US" altLang="zh-TW" dirty="0"/>
              <a:t>At early stages,</a:t>
            </a:r>
            <a:r>
              <a:rPr lang="zh-TW" altLang="en-US" dirty="0"/>
              <a:t> </a:t>
            </a:r>
            <a:r>
              <a:rPr lang="en-US" altLang="zh-TW" dirty="0"/>
              <a:t>scale-aware coefﬁcients in SH gradually decrease as the diagnosed boundary layer height exceeds the horizontal grid spacing.</a:t>
            </a:r>
          </a:p>
          <a:p>
            <a:r>
              <a:rPr lang="en-US" altLang="zh-TW" dirty="0"/>
              <a:t>This scale-aware effect is most prominent for nonlocal </a:t>
            </a:r>
            <a:r>
              <a:rPr lang="en-US" altLang="zh-TW" dirty="0" err="1"/>
              <a:t>subgrid</a:t>
            </a:r>
            <a:r>
              <a:rPr lang="en-US" altLang="zh-TW" dirty="0"/>
              <a:t>-scale vertical turbulent ﬂuxes, in the </a:t>
            </a:r>
            <a:r>
              <a:rPr lang="en-US" altLang="zh-TW" dirty="0" err="1"/>
              <a:t>nonprecipitation</a:t>
            </a:r>
            <a:r>
              <a:rPr lang="en-US" altLang="zh-TW" dirty="0"/>
              <a:t> regions</a:t>
            </a:r>
            <a:r>
              <a:rPr lang="zh-TW" altLang="en-US" dirty="0"/>
              <a:t> </a:t>
            </a:r>
            <a:r>
              <a:rPr lang="en-US" altLang="zh-TW" dirty="0"/>
              <a:t>radially outside of a vortex-tilt-related convective rainband, and from the early stage through the middle of the rapid</a:t>
            </a:r>
            <a:r>
              <a:rPr lang="zh-TW" altLang="en-US" dirty="0"/>
              <a:t> </a:t>
            </a:r>
            <a:r>
              <a:rPr lang="en-US" altLang="zh-TW" dirty="0"/>
              <a:t>intensiﬁcation (RI) phase. </a:t>
            </a:r>
          </a:p>
          <a:p>
            <a:r>
              <a:rPr lang="en-US" altLang="zh-TW" dirty="0"/>
              <a:t>Both the scale awareness and different parameterization of the nonlocal turbulent heat ﬂux in SH</a:t>
            </a:r>
            <a:r>
              <a:rPr lang="zh-TW" altLang="en-US" dirty="0"/>
              <a:t> </a:t>
            </a:r>
            <a:r>
              <a:rPr lang="en-US" altLang="zh-TW" dirty="0"/>
              <a:t>reduce the parameterized vertical turbulent mixing, which further induces stronger radial inﬂows and helps retain more</a:t>
            </a:r>
            <a:r>
              <a:rPr lang="zh-TW" altLang="en-US" dirty="0"/>
              <a:t> </a:t>
            </a:r>
            <a:r>
              <a:rPr lang="en-US" altLang="zh-TW" dirty="0"/>
              <a:t>water vapor in the boundary layer. </a:t>
            </a:r>
          </a:p>
          <a:p>
            <a:r>
              <a:rPr lang="en-US" altLang="zh-TW" dirty="0"/>
              <a:t>The resulting stronger moisture convergence and diabatic heating near the TC center</a:t>
            </a:r>
            <a:r>
              <a:rPr lang="zh-TW" altLang="en-US" dirty="0"/>
              <a:t> </a:t>
            </a:r>
            <a:r>
              <a:rPr lang="en-US" altLang="zh-TW" dirty="0"/>
              <a:t>account for a faster inner-core contraction before RI onset and higher intensiﬁcation rates during the RI period. </a:t>
            </a:r>
          </a:p>
          <a:p>
            <a:endParaRPr lang="zh-TW" altLang="en-US" dirty="0"/>
          </a:p>
        </p:txBody>
      </p:sp>
    </p:spTree>
    <p:extLst>
      <p:ext uri="{BB962C8B-B14F-4D97-AF65-F5344CB8AC3E}">
        <p14:creationId xmlns:p14="http://schemas.microsoft.com/office/powerpoint/2010/main" val="170542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76CC8E8-98AD-4661-8B4B-722AD84CD395}"/>
              </a:ext>
            </a:extLst>
          </p:cNvPr>
          <p:cNvPicPr>
            <a:picLocks noChangeAspect="1"/>
          </p:cNvPicPr>
          <p:nvPr/>
        </p:nvPicPr>
        <p:blipFill>
          <a:blip r:embed="rId2"/>
          <a:stretch>
            <a:fillRect/>
          </a:stretch>
        </p:blipFill>
        <p:spPr>
          <a:xfrm>
            <a:off x="2772385" y="604160"/>
            <a:ext cx="6647229" cy="5649679"/>
          </a:xfrm>
          <a:prstGeom prst="rect">
            <a:avLst/>
          </a:prstGeom>
        </p:spPr>
      </p:pic>
    </p:spTree>
    <p:extLst>
      <p:ext uri="{BB962C8B-B14F-4D97-AF65-F5344CB8AC3E}">
        <p14:creationId xmlns:p14="http://schemas.microsoft.com/office/powerpoint/2010/main" val="3406677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D3B67-075A-429F-A8D9-CBD4AFF4AA4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CF70E5F-53EA-48AA-825B-D3E0B0183013}"/>
              </a:ext>
            </a:extLst>
          </p:cNvPr>
          <p:cNvSpPr>
            <a:spLocks noGrp="1"/>
          </p:cNvSpPr>
          <p:nvPr>
            <p:ph idx="1"/>
          </p:nvPr>
        </p:nvSpPr>
        <p:spPr/>
        <p:txBody>
          <a:bodyPr>
            <a:normAutofit fontScale="77500" lnSpcReduction="20000"/>
          </a:bodyPr>
          <a:lstStyle/>
          <a:p>
            <a:r>
              <a:rPr lang="en-US" altLang="zh-TW" dirty="0"/>
              <a:t>In addition to the scale-aware effect, the weaker vertical</a:t>
            </a:r>
            <a:r>
              <a:rPr lang="zh-TW" altLang="en-US" dirty="0"/>
              <a:t> </a:t>
            </a:r>
            <a:r>
              <a:rPr lang="en-US" altLang="zh-TW" dirty="0"/>
              <a:t>turbulent mixing in CTL-SH is also in part attributed to the</a:t>
            </a:r>
            <a:r>
              <a:rPr lang="zh-TW" altLang="en-US" dirty="0"/>
              <a:t> </a:t>
            </a:r>
            <a:r>
              <a:rPr lang="en-US" altLang="zh-TW" dirty="0"/>
              <a:t>slightly lower z </a:t>
            </a:r>
            <a:r>
              <a:rPr lang="en-US" altLang="zh-TW" dirty="0" err="1"/>
              <a:t>i</a:t>
            </a:r>
            <a:r>
              <a:rPr lang="en-US" altLang="zh-TW" dirty="0"/>
              <a:t> (Fig. 4c), especially before RI onset, since</a:t>
            </a:r>
            <a:r>
              <a:rPr lang="zh-TW" altLang="en-US" dirty="0"/>
              <a:t> </a:t>
            </a:r>
            <a:r>
              <a:rPr lang="en-US" altLang="zh-TW" dirty="0"/>
              <a:t>the maximum value of K m is proportional to the z </a:t>
            </a:r>
            <a:r>
              <a:rPr lang="en-US" altLang="zh-TW" dirty="0" err="1"/>
              <a:t>i</a:t>
            </a:r>
            <a:r>
              <a:rPr lang="en-US" altLang="zh-TW" dirty="0"/>
              <a:t> in the</a:t>
            </a:r>
            <a:r>
              <a:rPr lang="zh-TW" altLang="en-US" dirty="0"/>
              <a:t> </a:t>
            </a:r>
            <a:r>
              <a:rPr lang="en-US" altLang="zh-TW" dirty="0"/>
              <a:t>KPP PBL schemes (e.g., </a:t>
            </a:r>
            <a:r>
              <a:rPr lang="en-US" altLang="zh-TW" dirty="0" err="1"/>
              <a:t>Kepert</a:t>
            </a:r>
            <a:r>
              <a:rPr lang="en-US" altLang="zh-TW" dirty="0"/>
              <a:t> 2012). </a:t>
            </a:r>
          </a:p>
          <a:p>
            <a:r>
              <a:rPr lang="en-US" altLang="zh-TW" dirty="0"/>
              <a:t>The parameterization of nonlocal vertical heat ﬂuxes w</a:t>
            </a:r>
            <a:r>
              <a:rPr lang="zh-TW" altLang="en-US" dirty="0"/>
              <a:t>*</a:t>
            </a:r>
            <a:r>
              <a:rPr lang="en-US" altLang="zh-TW" dirty="0"/>
              <a:t>theta NL in the SH scheme that has a maximum at z = 0.075z </a:t>
            </a:r>
            <a:r>
              <a:rPr lang="en-US" altLang="zh-TW" dirty="0" err="1"/>
              <a:t>i</a:t>
            </a:r>
            <a:r>
              <a:rPr lang="en-US" altLang="zh-TW" dirty="0"/>
              <a:t> as mentioned in section 2, while in the YSU scheme the maximum nonlocal vertical heat ﬂuxes is maximized at z = 0.5z </a:t>
            </a:r>
            <a:r>
              <a:rPr lang="en-US" altLang="zh-TW" dirty="0" err="1"/>
              <a:t>i</a:t>
            </a:r>
            <a:r>
              <a:rPr lang="en-US" altLang="zh-TW" dirty="0"/>
              <a:t> . </a:t>
            </a:r>
          </a:p>
          <a:p>
            <a:r>
              <a:rPr lang="en-US" altLang="zh-TW" dirty="0"/>
              <a:t>Thus, in the SH scheme, the vertical turbulent mixing of theta near the surface is enhanced while the vertical turbulent mixing of theta in the mid-to upper boundary layer is weakened. </a:t>
            </a:r>
          </a:p>
          <a:p>
            <a:r>
              <a:rPr lang="en-US" altLang="zh-TW" dirty="0"/>
              <a:t>The weakened vertical turbulent mixing in the mid- to upper boundary layer helps account for the slightly larger vertical gradient of theta proﬁle in CTL-SH. </a:t>
            </a:r>
          </a:p>
          <a:p>
            <a:r>
              <a:rPr lang="en-US" altLang="zh-TW" dirty="0"/>
              <a:t>Note that the surface heat ﬂux in the CTL-SH and CTL-YSU experiments over period 1 (not shown) is similar and so is the theta-v excess at the lowest model level that is used to diagnose the boundary layer height [see Eq. (2) in Hong et al. 2006] in YSU and SH.</a:t>
            </a:r>
          </a:p>
        </p:txBody>
      </p:sp>
    </p:spTree>
    <p:extLst>
      <p:ext uri="{BB962C8B-B14F-4D97-AF65-F5344CB8AC3E}">
        <p14:creationId xmlns:p14="http://schemas.microsoft.com/office/powerpoint/2010/main" val="213512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DD9BD9-55B9-4E0C-9757-504AB3397C23}"/>
              </a:ext>
            </a:extLst>
          </p:cNvPr>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85D220E-F968-45A6-88BF-A58C8EB2060E}"/>
                  </a:ext>
                </a:extLst>
              </p:cNvPr>
              <p:cNvSpPr>
                <a:spLocks noGrp="1"/>
              </p:cNvSpPr>
              <p:nvPr>
                <p:ph idx="1"/>
              </p:nvPr>
            </p:nvSpPr>
            <p:spPr/>
            <p:txBody>
              <a:bodyPr>
                <a:normAutofit/>
              </a:bodyPr>
              <a:lstStyle/>
              <a:p>
                <a:r>
                  <a:rPr lang="en-US" altLang="zh-TW" dirty="0"/>
                  <a:t>boundary layer turbulence is completely parameterized in coarse-resolution simulations </a:t>
                </a:r>
                <a:r>
                  <a:rPr lang="en-US" altLang="zh-TW" dirty="0">
                    <a:solidFill>
                      <a:srgbClr val="C00000"/>
                    </a:solidFill>
                  </a:rPr>
                  <a:t>(</a:t>
                </a:r>
                <a14:m>
                  <m:oMath xmlns:m="http://schemas.openxmlformats.org/officeDocument/2006/math">
                    <m:r>
                      <a:rPr lang="en-US" altLang="zh-TW" i="1" smtClean="0">
                        <a:solidFill>
                          <a:srgbClr val="C00000"/>
                        </a:solidFill>
                        <a:latin typeface="Cambria Math" panose="02040503050406030204" pitchFamily="18" charset="0"/>
                        <a:ea typeface="Cambria Math" panose="02040503050406030204" pitchFamily="18" charset="0"/>
                      </a:rPr>
                      <m:t>∆≫</m:t>
                    </m:r>
                    <m:sSub>
                      <m:sSubPr>
                        <m:ctrlPr>
                          <a:rPr lang="en-US" altLang="zh-TW" i="1" smtClean="0">
                            <a:solidFill>
                              <a:srgbClr val="C00000"/>
                            </a:solidFill>
                            <a:latin typeface="Cambria Math" panose="02040503050406030204" pitchFamily="18" charset="0"/>
                            <a:ea typeface="Cambria Math" panose="02040503050406030204" pitchFamily="18" charset="0"/>
                          </a:rPr>
                        </m:ctrlPr>
                      </m:sSubPr>
                      <m:e>
                        <m:r>
                          <a:rPr lang="en-US" altLang="zh-TW" b="0" i="1" smtClean="0">
                            <a:solidFill>
                              <a:srgbClr val="C00000"/>
                            </a:solidFill>
                            <a:latin typeface="Cambria Math" panose="02040503050406030204" pitchFamily="18" charset="0"/>
                            <a:ea typeface="Cambria Math" panose="02040503050406030204" pitchFamily="18" charset="0"/>
                          </a:rPr>
                          <m:t>𝑏𝑜𝑢𝑛𝑑𝑎𝑟𝑦</m:t>
                        </m:r>
                        <m:r>
                          <a:rPr lang="en-US" altLang="zh-TW" b="0" i="1" smtClean="0">
                            <a:solidFill>
                              <a:srgbClr val="C00000"/>
                            </a:solidFill>
                            <a:latin typeface="Cambria Math" panose="02040503050406030204" pitchFamily="18" charset="0"/>
                            <a:ea typeface="Cambria Math" panose="02040503050406030204" pitchFamily="18" charset="0"/>
                          </a:rPr>
                          <m:t> </m:t>
                        </m:r>
                        <m:r>
                          <a:rPr lang="en-US" altLang="zh-TW" b="0" i="1" smtClean="0">
                            <a:solidFill>
                              <a:srgbClr val="C00000"/>
                            </a:solidFill>
                            <a:latin typeface="Cambria Math" panose="02040503050406030204" pitchFamily="18" charset="0"/>
                            <a:ea typeface="Cambria Math" panose="02040503050406030204" pitchFamily="18" charset="0"/>
                          </a:rPr>
                          <m:t>h𝑒𝑖𝑔h𝑡</m:t>
                        </m:r>
                        <m:r>
                          <a:rPr lang="en-US" altLang="zh-TW" b="0" i="1" smtClean="0">
                            <a:solidFill>
                              <a:srgbClr val="C00000"/>
                            </a:solidFill>
                            <a:latin typeface="Cambria Math" panose="02040503050406030204" pitchFamily="18" charset="0"/>
                            <a:ea typeface="Cambria Math" panose="02040503050406030204" pitchFamily="18" charset="0"/>
                          </a:rPr>
                          <m:t> (</m:t>
                        </m:r>
                        <m:r>
                          <a:rPr lang="en-US" altLang="zh-TW" b="0" i="1" smtClean="0">
                            <a:solidFill>
                              <a:srgbClr val="C00000"/>
                            </a:solidFill>
                            <a:latin typeface="Cambria Math" panose="02040503050406030204" pitchFamily="18" charset="0"/>
                            <a:ea typeface="Cambria Math" panose="02040503050406030204" pitchFamily="18" charset="0"/>
                          </a:rPr>
                          <m:t>𝑍</m:t>
                        </m:r>
                      </m:e>
                      <m:sub>
                        <m:r>
                          <a:rPr lang="en-US" altLang="zh-TW" b="0" i="1" smtClean="0">
                            <a:solidFill>
                              <a:srgbClr val="C00000"/>
                            </a:solidFill>
                            <a:latin typeface="Cambria Math" panose="02040503050406030204" pitchFamily="18" charset="0"/>
                            <a:ea typeface="Cambria Math" panose="02040503050406030204" pitchFamily="18" charset="0"/>
                          </a:rPr>
                          <m:t>𝑖</m:t>
                        </m:r>
                      </m:sub>
                    </m:sSub>
                    <m:r>
                      <a:rPr lang="en-US" altLang="zh-TW" b="0" i="1" smtClean="0">
                        <a:solidFill>
                          <a:srgbClr val="C00000"/>
                        </a:solidFill>
                        <a:latin typeface="Cambria Math" panose="02040503050406030204" pitchFamily="18" charset="0"/>
                        <a:ea typeface="Cambria Math" panose="02040503050406030204" pitchFamily="18" charset="0"/>
                      </a:rPr>
                      <m:t>)</m:t>
                    </m:r>
                  </m:oMath>
                </a14:m>
                <a:r>
                  <a:rPr lang="en-US" altLang="zh-TW" dirty="0">
                    <a:solidFill>
                      <a:srgbClr val="C00000"/>
                    </a:solidFill>
                  </a:rPr>
                  <a:t>), </a:t>
                </a:r>
                <a:r>
                  <a:rPr lang="en-US" altLang="zh-TW" dirty="0"/>
                  <a:t>it becomes partially resolved by model grid points at gray-zone resolutions. </a:t>
                </a:r>
              </a:p>
              <a:p>
                <a:r>
                  <a:rPr lang="en-US" altLang="zh-TW" dirty="0"/>
                  <a:t>The direct use of traditional PBL schemes in the gray zone can result in overestimated turbulent mixing:</a:t>
                </a:r>
              </a:p>
              <a:p>
                <a:pPr lvl="1"/>
                <a:r>
                  <a:rPr lang="en-US" altLang="zh-TW" dirty="0"/>
                  <a:t>weakened resolved motions (</a:t>
                </a:r>
                <a:r>
                  <a:rPr lang="en-US" altLang="zh-TW" dirty="0" err="1"/>
                  <a:t>Honnert</a:t>
                </a:r>
                <a:r>
                  <a:rPr lang="en-US" altLang="zh-TW" dirty="0"/>
                  <a:t> et al. 2011; Ching et al. 2014)</a:t>
                </a:r>
              </a:p>
              <a:p>
                <a:pPr lvl="1"/>
                <a:r>
                  <a:rPr lang="en-US" altLang="zh-TW" dirty="0"/>
                  <a:t>broken or thinner convective rolls (</a:t>
                </a:r>
                <a:r>
                  <a:rPr lang="en-US" altLang="zh-TW" dirty="0" err="1"/>
                  <a:t>LeMone</a:t>
                </a:r>
                <a:r>
                  <a:rPr lang="en-US" altLang="zh-TW" dirty="0"/>
                  <a:t> et al. 2010; Shin and Hong 2015).</a:t>
                </a:r>
              </a:p>
              <a:p>
                <a:pPr lvl="1"/>
                <a:endParaRPr lang="en-US" altLang="zh-TW" dirty="0"/>
              </a:p>
            </p:txBody>
          </p:sp>
        </mc:Choice>
        <mc:Fallback xmlns="">
          <p:sp>
            <p:nvSpPr>
              <p:cNvPr id="3" name="內容版面配置區 2">
                <a:extLst>
                  <a:ext uri="{FF2B5EF4-FFF2-40B4-BE49-F238E27FC236}">
                    <a16:creationId xmlns:a16="http://schemas.microsoft.com/office/drawing/2014/main" id="{A85D220E-F968-45A6-88BF-A58C8EB2060E}"/>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511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92911E-C257-454A-B7D7-1762E8D6A6E2}"/>
              </a:ext>
            </a:extLst>
          </p:cNvPr>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F696D3B-7B36-4AC2-BA15-05425DA6B5B3}"/>
                  </a:ext>
                </a:extLst>
              </p:cNvPr>
              <p:cNvSpPr>
                <a:spLocks noGrp="1"/>
              </p:cNvSpPr>
              <p:nvPr>
                <p:ph idx="1"/>
              </p:nvPr>
            </p:nvSpPr>
            <p:spPr/>
            <p:txBody>
              <a:bodyPr>
                <a:normAutofit fontScale="92500" lnSpcReduction="20000"/>
              </a:bodyPr>
              <a:lstStyle/>
              <a:p>
                <a:pPr algn="just"/>
                <a:r>
                  <a:rPr lang="en-US" altLang="zh-TW" dirty="0"/>
                  <a:t> The core essence of the scale awareness in these PBL schemes is to apply a predeﬁned empirical partition function of the dimensionless grid spacing </a:t>
                </a:r>
                <a14:m>
                  <m:oMath xmlns:m="http://schemas.openxmlformats.org/officeDocument/2006/math">
                    <m:f>
                      <m:fPr>
                        <m:type m:val="skw"/>
                        <m:ctrlPr>
                          <a:rPr lang="en-US" altLang="zh-TW" i="1" smtClean="0">
                            <a:solidFill>
                              <a:srgbClr val="C00000"/>
                            </a:solidFill>
                            <a:latin typeface="Cambria Math" panose="02040503050406030204" pitchFamily="18" charset="0"/>
                          </a:rPr>
                        </m:ctrlPr>
                      </m:fPr>
                      <m:num>
                        <m:r>
                          <a:rPr lang="en-US" altLang="zh-TW" i="1" smtClean="0">
                            <a:solidFill>
                              <a:srgbClr val="C00000"/>
                            </a:solidFill>
                            <a:latin typeface="Cambria Math" panose="02040503050406030204" pitchFamily="18" charset="0"/>
                            <a:ea typeface="Cambria Math" panose="02040503050406030204" pitchFamily="18" charset="0"/>
                          </a:rPr>
                          <m:t>∆</m:t>
                        </m:r>
                      </m:num>
                      <m:den>
                        <m:sSub>
                          <m:sSubPr>
                            <m:ctrlPr>
                              <a:rPr lang="en-US" altLang="zh-TW" i="1" smtClean="0">
                                <a:solidFill>
                                  <a:srgbClr val="C00000"/>
                                </a:solidFill>
                                <a:latin typeface="Cambria Math" panose="02040503050406030204" pitchFamily="18" charset="0"/>
                              </a:rPr>
                            </m:ctrlPr>
                          </m:sSubPr>
                          <m:e>
                            <m:r>
                              <a:rPr lang="en-US" altLang="zh-TW" b="0" i="1" smtClean="0">
                                <a:solidFill>
                                  <a:srgbClr val="C00000"/>
                                </a:solidFill>
                                <a:latin typeface="Cambria Math" panose="02040503050406030204" pitchFamily="18" charset="0"/>
                              </a:rPr>
                              <m:t>𝑍</m:t>
                            </m:r>
                          </m:e>
                          <m:sub>
                            <m:r>
                              <a:rPr lang="en-US" altLang="zh-TW" b="0" i="1" smtClean="0">
                                <a:solidFill>
                                  <a:srgbClr val="C00000"/>
                                </a:solidFill>
                                <a:latin typeface="Cambria Math" panose="02040503050406030204" pitchFamily="18" charset="0"/>
                              </a:rPr>
                              <m:t>𝑖</m:t>
                            </m:r>
                          </m:sub>
                        </m:sSub>
                      </m:den>
                    </m:f>
                  </m:oMath>
                </a14:m>
                <a:r>
                  <a:rPr lang="en-US" altLang="zh-TW" dirty="0"/>
                  <a:t> to </a:t>
                </a:r>
                <a:r>
                  <a:rPr lang="en-US" altLang="zh-TW" dirty="0">
                    <a:solidFill>
                      <a:srgbClr val="C00000"/>
                    </a:solidFill>
                  </a:rPr>
                  <a:t>down-weight PBL-scheme-parameterized turbulent ﬂuxes </a:t>
                </a:r>
                <a:r>
                  <a:rPr lang="en-US" altLang="zh-TW" dirty="0"/>
                  <a:t>in the gray zone.</a:t>
                </a:r>
              </a:p>
              <a:p>
                <a:pPr algn="just"/>
                <a:r>
                  <a:rPr lang="en-US" altLang="zh-TW" dirty="0"/>
                  <a:t>This study is motivated to investigate the effect of the scale-aware PBL scheme on TC intensiﬁcation and structural changes within a set of WRF simulations of Hurricane Earl (2010) at </a:t>
                </a:r>
                <a:r>
                  <a:rPr lang="en-US" altLang="zh-TW" dirty="0" err="1">
                    <a:solidFill>
                      <a:srgbClr val="C00000"/>
                    </a:solidFill>
                  </a:rPr>
                  <a:t>subkilometer</a:t>
                </a:r>
                <a:r>
                  <a:rPr lang="en-US" altLang="zh-TW" dirty="0">
                    <a:solidFill>
                      <a:srgbClr val="C00000"/>
                    </a:solidFill>
                  </a:rPr>
                  <a:t> horizontal grid spacings. </a:t>
                </a:r>
              </a:p>
              <a:p>
                <a:pPr algn="just"/>
                <a:r>
                  <a:rPr lang="en-US" altLang="zh-TW" dirty="0"/>
                  <a:t>PBL schemes:</a:t>
                </a:r>
              </a:p>
              <a:p>
                <a:pPr lvl="1" algn="just"/>
                <a:r>
                  <a:rPr lang="en-US" altLang="zh-TW" b="1" dirty="0"/>
                  <a:t>YSU</a:t>
                </a:r>
                <a:r>
                  <a:rPr lang="en-US" altLang="zh-TW" dirty="0"/>
                  <a:t> (Hong et al. 2006): one of the most popular PBL schemes used for TC simulations </a:t>
                </a:r>
              </a:p>
              <a:p>
                <a:pPr lvl="1" algn="just"/>
                <a:r>
                  <a:rPr lang="en-US" altLang="zh-TW" b="1" dirty="0"/>
                  <a:t>Shin–Hong </a:t>
                </a:r>
                <a:r>
                  <a:rPr lang="en-US" altLang="zh-TW" dirty="0"/>
                  <a:t>(SH; Shin and Hong 2015): similar parameterization of turbulent ﬂuxes as YSU but with the inclusion of scale awareness. </a:t>
                </a:r>
              </a:p>
              <a:p>
                <a:pPr lvl="1" algn="just"/>
                <a:endParaRPr lang="en-US" altLang="zh-TW" dirty="0"/>
              </a:p>
              <a:p>
                <a:endParaRPr lang="zh-TW" altLang="en-US" dirty="0"/>
              </a:p>
            </p:txBody>
          </p:sp>
        </mc:Choice>
        <mc:Fallback xmlns="">
          <p:sp>
            <p:nvSpPr>
              <p:cNvPr id="3" name="內容版面配置區 2">
                <a:extLst>
                  <a:ext uri="{FF2B5EF4-FFF2-40B4-BE49-F238E27FC236}">
                    <a16:creationId xmlns:a16="http://schemas.microsoft.com/office/drawing/2014/main" id="{AF696D3B-7B36-4AC2-BA15-05425DA6B5B3}"/>
                  </a:ext>
                </a:extLst>
              </p:cNvPr>
              <p:cNvSpPr>
                <a:spLocks noGrp="1" noRot="1" noChangeAspect="1" noMove="1" noResize="1" noEditPoints="1" noAdjustHandles="1" noChangeArrowheads="1" noChangeShapeType="1" noTextEdit="1"/>
              </p:cNvSpPr>
              <p:nvPr>
                <p:ph idx="1"/>
              </p:nvPr>
            </p:nvSpPr>
            <p:spPr>
              <a:blipFill>
                <a:blip r:embed="rId3"/>
                <a:stretch>
                  <a:fillRect l="-928" t="-3782" r="-98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6335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F8BD5F-91BC-4B43-B3A5-DA495000FC0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3981B2B-F282-40D4-83A9-D5FED4769D5B}"/>
              </a:ext>
            </a:extLst>
          </p:cNvPr>
          <p:cNvSpPr>
            <a:spLocks noGrp="1"/>
          </p:cNvSpPr>
          <p:nvPr>
            <p:ph idx="1"/>
          </p:nvPr>
        </p:nvSpPr>
        <p:spPr/>
        <p:txBody>
          <a:bodyPr>
            <a:normAutofit/>
          </a:bodyPr>
          <a:lstStyle/>
          <a:p>
            <a:pPr algn="just"/>
            <a:r>
              <a:rPr lang="en-US" altLang="zh-TW" b="1" dirty="0"/>
              <a:t>scientiﬁc questions</a:t>
            </a:r>
            <a:r>
              <a:rPr lang="en-US" altLang="zh-TW" dirty="0"/>
              <a:t>:</a:t>
            </a:r>
          </a:p>
          <a:p>
            <a:pPr marL="914400" lvl="1" indent="-457200" algn="just">
              <a:buFont typeface="+mj-lt"/>
              <a:buAutoNum type="arabicPeriod"/>
            </a:pPr>
            <a:r>
              <a:rPr lang="en-US" altLang="zh-TW" dirty="0"/>
              <a:t>What is the effect of the scale-aware SH scheme on the structural and intensity changes of TCs at gray-zone resolutions? </a:t>
            </a:r>
          </a:p>
          <a:p>
            <a:pPr marL="914400" lvl="1" indent="-457200" algn="just">
              <a:buFont typeface="+mj-lt"/>
              <a:buAutoNum type="arabicPeriod"/>
            </a:pPr>
            <a:r>
              <a:rPr lang="en-US" altLang="zh-TW" dirty="0"/>
              <a:t>When and where does the scale awareness play an important role? </a:t>
            </a:r>
          </a:p>
          <a:p>
            <a:pPr marL="914400" lvl="1" indent="-457200" algn="just">
              <a:buFont typeface="+mj-lt"/>
              <a:buAutoNum type="arabicPeriod"/>
            </a:pPr>
            <a:r>
              <a:rPr lang="en-US" altLang="zh-TW" dirty="0"/>
              <a:t>What is the physical mechanism responsible for the differences in the structural and intensity changes?</a:t>
            </a:r>
            <a:endParaRPr lang="zh-TW" altLang="en-US" dirty="0"/>
          </a:p>
        </p:txBody>
      </p:sp>
    </p:spTree>
    <p:extLst>
      <p:ext uri="{BB962C8B-B14F-4D97-AF65-F5344CB8AC3E}">
        <p14:creationId xmlns:p14="http://schemas.microsoft.com/office/powerpoint/2010/main" val="181866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D58E04-293C-45C6-9B31-4FB162A21EB1}"/>
              </a:ext>
            </a:extLst>
          </p:cNvPr>
          <p:cNvSpPr>
            <a:spLocks noGrp="1"/>
          </p:cNvSpPr>
          <p:nvPr>
            <p:ph type="title"/>
          </p:nvPr>
        </p:nvSpPr>
        <p:spPr/>
        <p:txBody>
          <a:bodyPr>
            <a:normAutofit fontScale="90000"/>
          </a:bodyPr>
          <a:lstStyle/>
          <a:p>
            <a:r>
              <a:rPr lang="en-US" altLang="zh-TW" dirty="0"/>
              <a:t>A brief comparison between the YSU and SH PBL</a:t>
            </a:r>
            <a:br>
              <a:rPr lang="en-US" altLang="zh-TW" dirty="0"/>
            </a:br>
            <a:r>
              <a:rPr lang="en-US" altLang="zh-TW" dirty="0"/>
              <a:t>schemes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FDF0D7E-51E2-4244-83FC-150C7F34F0FD}"/>
                  </a:ext>
                </a:extLst>
              </p:cNvPr>
              <p:cNvSpPr>
                <a:spLocks noGrp="1"/>
              </p:cNvSpPr>
              <p:nvPr>
                <p:ph idx="1"/>
              </p:nvPr>
            </p:nvSpPr>
            <p:spPr/>
            <p:txBody>
              <a:bodyPr/>
              <a:lstStyle/>
              <a:p>
                <a:pPr algn="just"/>
                <a:r>
                  <a:rPr lang="en-US" altLang="zh-TW" b="1" dirty="0"/>
                  <a:t>YSU</a:t>
                </a:r>
                <a:r>
                  <a:rPr lang="zh-TW" altLang="en-US" b="1" dirty="0"/>
                  <a:t> </a:t>
                </a:r>
                <a:r>
                  <a:rPr lang="en-US" altLang="zh-TW" b="1" dirty="0"/>
                  <a:t>PBL</a:t>
                </a:r>
                <a:r>
                  <a:rPr lang="zh-TW" altLang="en-US" b="1" dirty="0"/>
                  <a:t> </a:t>
                </a:r>
                <a:r>
                  <a:rPr lang="en-US" altLang="zh-TW" b="1" dirty="0"/>
                  <a:t>scheme:</a:t>
                </a:r>
              </a:p>
              <a:p>
                <a:pPr algn="just"/>
                <a:r>
                  <a:rPr lang="en-US" altLang="zh-TW" dirty="0"/>
                  <a:t>The </a:t>
                </a:r>
                <a:r>
                  <a:rPr lang="en-US" altLang="zh-TW" dirty="0" err="1">
                    <a:solidFill>
                      <a:srgbClr val="C00000"/>
                    </a:solidFill>
                  </a:rPr>
                  <a:t>subgrid</a:t>
                </a:r>
                <a:r>
                  <a:rPr lang="en-US" altLang="zh-TW" dirty="0">
                    <a:solidFill>
                      <a:srgbClr val="C00000"/>
                    </a:solidFill>
                  </a:rPr>
                  <a:t>-scale vertical turbulent ﬂuxes </a:t>
                </a:r>
                <a:r>
                  <a:rPr lang="en-US" altLang="zh-TW" dirty="0"/>
                  <a:t>below the diagnosed boundary layer height (</a:t>
                </a:r>
                <a14:m>
                  <m:oMath xmlns:m="http://schemas.openxmlformats.org/officeDocument/2006/math">
                    <m:r>
                      <a:rPr lang="en-US" altLang="zh-TW" b="0" i="1" smtClean="0">
                        <a:latin typeface="Cambria Math" panose="02040503050406030204" pitchFamily="18" charset="0"/>
                      </a:rPr>
                      <m:t>𝑧</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𝑧</m:t>
                        </m:r>
                      </m:e>
                      <m:sub>
                        <m:r>
                          <a:rPr lang="en-US" altLang="zh-TW" b="0" i="1" smtClean="0">
                            <a:latin typeface="Cambria Math" panose="02040503050406030204" pitchFamily="18" charset="0"/>
                            <a:ea typeface="Cambria Math" panose="02040503050406030204" pitchFamily="18" charset="0"/>
                          </a:rPr>
                          <m:t>𝑖</m:t>
                        </m:r>
                      </m:sub>
                    </m:sSub>
                  </m:oMath>
                </a14:m>
                <a:r>
                  <a:rPr lang="en-US" altLang="zh-TW" dirty="0"/>
                  <a:t>) are parameterized as follows (Hong et al. 2006):</a:t>
                </a:r>
                <a:endParaRPr lang="zh-TW" altLang="en-US" dirty="0"/>
              </a:p>
              <a:p>
                <a:pPr algn="just"/>
                <a:endParaRPr lang="zh-TW" altLang="en-US" dirty="0"/>
              </a:p>
            </p:txBody>
          </p:sp>
        </mc:Choice>
        <mc:Fallback xmlns="">
          <p:sp>
            <p:nvSpPr>
              <p:cNvPr id="3" name="內容版面配置區 2">
                <a:extLst>
                  <a:ext uri="{FF2B5EF4-FFF2-40B4-BE49-F238E27FC236}">
                    <a16:creationId xmlns:a16="http://schemas.microsoft.com/office/drawing/2014/main" id="{0FDF0D7E-51E2-4244-83FC-150C7F34F0FD}"/>
                  </a:ext>
                </a:extLst>
              </p:cNvPr>
              <p:cNvSpPr>
                <a:spLocks noGrp="1" noRot="1" noChangeAspect="1" noMove="1" noResize="1" noEditPoints="1" noAdjustHandles="1" noChangeArrowheads="1" noChangeShapeType="1" noTextEdit="1"/>
              </p:cNvSpPr>
              <p:nvPr>
                <p:ph idx="1"/>
              </p:nvPr>
            </p:nvSpPr>
            <p:spPr>
              <a:blipFill>
                <a:blip r:embed="rId3"/>
                <a:stretch>
                  <a:fillRect l="-1043" t="-2381" r="-1159"/>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60533D70-0E67-4534-926A-5B609BE160FD}"/>
              </a:ext>
            </a:extLst>
          </p:cNvPr>
          <p:cNvPicPr>
            <a:picLocks noChangeAspect="1"/>
          </p:cNvPicPr>
          <p:nvPr/>
        </p:nvPicPr>
        <p:blipFill>
          <a:blip r:embed="rId4"/>
          <a:stretch>
            <a:fillRect/>
          </a:stretch>
        </p:blipFill>
        <p:spPr>
          <a:xfrm>
            <a:off x="1355596" y="3889810"/>
            <a:ext cx="5453102" cy="695049"/>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FD2D963F-379B-4C4F-AF57-23940A9F1C3B}"/>
                  </a:ext>
                </a:extLst>
              </p:cNvPr>
              <p:cNvSpPr txBox="1"/>
              <p:nvPr/>
            </p:nvSpPr>
            <p:spPr>
              <a:xfrm>
                <a:off x="1195422" y="4976634"/>
                <a:ext cx="3500445" cy="12003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dirty="0">
                    <a:solidFill>
                      <a:sysClr val="windowText" lastClr="000000"/>
                    </a:solidFill>
                  </a:rPr>
                  <a:t>C:</a:t>
                </a:r>
                <a:r>
                  <a:rPr lang="zh-TW" altLang="en-US" dirty="0">
                    <a:solidFill>
                      <a:sysClr val="windowText" lastClr="000000"/>
                    </a:solidFill>
                  </a:rPr>
                  <a:t> </a:t>
                </a:r>
                <a:r>
                  <a:rPr lang="en-US" altLang="zh-TW" dirty="0">
                    <a:solidFill>
                      <a:sysClr val="windowText" lastClr="000000"/>
                    </a:solidFill>
                  </a:rPr>
                  <a:t>prognostic variables (U,V, </a:t>
                </a:r>
                <a14:m>
                  <m:oMath xmlns:m="http://schemas.openxmlformats.org/officeDocument/2006/math">
                    <m:r>
                      <a:rPr lang="zh-TW" altLang="en-US" i="1" smtClean="0">
                        <a:solidFill>
                          <a:sysClr val="windowText" lastClr="000000"/>
                        </a:solidFill>
                        <a:latin typeface="Cambria Math" panose="02040503050406030204" pitchFamily="18" charset="0"/>
                      </a:rPr>
                      <m:t>𝜃</m:t>
                    </m:r>
                  </m:oMath>
                </a14:m>
                <a:r>
                  <a:rPr lang="en-US" altLang="zh-TW" dirty="0">
                    <a:solidFill>
                      <a:sysClr val="windowText" lastClr="000000"/>
                    </a:solidFill>
                  </a:rPr>
                  <a:t>, q)</a:t>
                </a:r>
              </a:p>
              <a:p>
                <a14:m>
                  <m:oMath xmlns:m="http://schemas.openxmlformats.org/officeDocument/2006/math">
                    <m:sSub>
                      <m:sSubPr>
                        <m:ctrlPr>
                          <a:rPr lang="en-US" altLang="zh-TW" i="1" smtClean="0">
                            <a:solidFill>
                              <a:sysClr val="windowText" lastClr="000000"/>
                            </a:solidFill>
                            <a:latin typeface="Cambria Math" panose="02040503050406030204" pitchFamily="18" charset="0"/>
                          </a:rPr>
                        </m:ctrlPr>
                      </m:sSubPr>
                      <m:e>
                        <m:r>
                          <a:rPr lang="en-US" altLang="zh-TW" b="0" i="1" smtClean="0">
                            <a:solidFill>
                              <a:sysClr val="windowText" lastClr="000000"/>
                            </a:solidFill>
                            <a:latin typeface="Cambria Math" panose="02040503050406030204" pitchFamily="18" charset="0"/>
                          </a:rPr>
                          <m:t>𝐾</m:t>
                        </m:r>
                      </m:e>
                      <m:sub>
                        <m:r>
                          <a:rPr lang="en-US" altLang="zh-TW" b="0" i="1" smtClean="0">
                            <a:solidFill>
                              <a:sysClr val="windowText" lastClr="000000"/>
                            </a:solidFill>
                            <a:latin typeface="Cambria Math" panose="02040503050406030204" pitchFamily="18" charset="0"/>
                          </a:rPr>
                          <m:t>𝑐</m:t>
                        </m:r>
                      </m:sub>
                    </m:sSub>
                  </m:oMath>
                </a14:m>
                <a:r>
                  <a:rPr lang="en-US" altLang="zh-TW" dirty="0">
                    <a:solidFill>
                      <a:sysClr val="windowText" lastClr="000000"/>
                    </a:solidFill>
                  </a:rPr>
                  <a:t>: vertical eddy diffusivity</a:t>
                </a:r>
              </a:p>
              <a:p>
                <a14:m>
                  <m:oMath xmlns:m="http://schemas.openxmlformats.org/officeDocument/2006/math">
                    <m:sSub>
                      <m:sSubPr>
                        <m:ctrlPr>
                          <a:rPr lang="en-US" altLang="zh-TW" i="1" smtClean="0">
                            <a:solidFill>
                              <a:sysClr val="windowText" lastClr="000000"/>
                            </a:solidFill>
                            <a:latin typeface="Cambria Math" panose="02040503050406030204" pitchFamily="18" charset="0"/>
                          </a:rPr>
                        </m:ctrlPr>
                      </m:sSubPr>
                      <m:e>
                        <m:r>
                          <a:rPr lang="zh-TW" altLang="en-US" i="1" smtClean="0">
                            <a:solidFill>
                              <a:sysClr val="windowText" lastClr="000000"/>
                            </a:solidFill>
                            <a:latin typeface="Cambria Math" panose="02040503050406030204" pitchFamily="18" charset="0"/>
                          </a:rPr>
                          <m:t>𝛾</m:t>
                        </m:r>
                      </m:e>
                      <m:sub>
                        <m:r>
                          <a:rPr lang="en-US" altLang="zh-TW" b="0" i="1" smtClean="0">
                            <a:solidFill>
                              <a:sysClr val="windowText" lastClr="000000"/>
                            </a:solidFill>
                            <a:latin typeface="Cambria Math" panose="02040503050406030204" pitchFamily="18" charset="0"/>
                          </a:rPr>
                          <m:t>𝑐</m:t>
                        </m:r>
                      </m:sub>
                    </m:sSub>
                  </m:oMath>
                </a14:m>
                <a:r>
                  <a:rPr lang="en-US" altLang="zh-TW" dirty="0">
                    <a:solidFill>
                      <a:sysClr val="windowText" lastClr="000000"/>
                    </a:solidFill>
                  </a:rPr>
                  <a:t>: a correction to the local gradient</a:t>
                </a:r>
              </a:p>
              <a:p>
                <a:r>
                  <a:rPr lang="en-US" altLang="zh-TW" dirty="0">
                    <a:solidFill>
                      <a:sysClr val="windowText" lastClr="000000"/>
                    </a:solidFill>
                  </a:rPr>
                  <a:t>h: inversion layer</a:t>
                </a:r>
                <a:endParaRPr lang="zh-TW" altLang="en-US" dirty="0">
                  <a:solidFill>
                    <a:sysClr val="windowText" lastClr="000000"/>
                  </a:solidFill>
                </a:endParaRPr>
              </a:p>
            </p:txBody>
          </p:sp>
        </mc:Choice>
        <mc:Fallback xmlns="">
          <p:sp>
            <p:nvSpPr>
              <p:cNvPr id="6" name="文字方塊 5">
                <a:extLst>
                  <a:ext uri="{FF2B5EF4-FFF2-40B4-BE49-F238E27FC236}">
                    <a16:creationId xmlns:a16="http://schemas.microsoft.com/office/drawing/2014/main" id="{FD2D963F-379B-4C4F-AF57-23940A9F1C3B}"/>
                  </a:ext>
                </a:extLst>
              </p:cNvPr>
              <p:cNvSpPr txBox="1">
                <a:spLocks noRot="1" noChangeAspect="1" noMove="1" noResize="1" noEditPoints="1" noAdjustHandles="1" noChangeArrowheads="1" noChangeShapeType="1" noTextEdit="1"/>
              </p:cNvSpPr>
              <p:nvPr/>
            </p:nvSpPr>
            <p:spPr>
              <a:xfrm>
                <a:off x="1195422" y="4976634"/>
                <a:ext cx="3500445" cy="1200329"/>
              </a:xfrm>
              <a:prstGeom prst="rect">
                <a:avLst/>
              </a:prstGeom>
              <a:blipFill>
                <a:blip r:embed="rId5"/>
                <a:stretch>
                  <a:fillRect l="-1394" t="-2538" r="-871" b="-7107"/>
                </a:stretch>
              </a:blipFill>
              <a:ln>
                <a:noFill/>
              </a:ln>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8A4FB523-F202-4132-BEDA-6BEFEBC26394}"/>
              </a:ext>
            </a:extLst>
          </p:cNvPr>
          <p:cNvSpPr txBox="1"/>
          <p:nvPr/>
        </p:nvSpPr>
        <p:spPr>
          <a:xfrm>
            <a:off x="5053089" y="4719796"/>
            <a:ext cx="175560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entrainment flux</a:t>
            </a:r>
            <a:endParaRPr lang="zh-TW" altLang="en-US" dirty="0"/>
          </a:p>
        </p:txBody>
      </p:sp>
    </p:spTree>
    <p:extLst>
      <p:ext uri="{BB962C8B-B14F-4D97-AF65-F5344CB8AC3E}">
        <p14:creationId xmlns:p14="http://schemas.microsoft.com/office/powerpoint/2010/main" val="216225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ADB2BE-FE00-4AE5-9680-2C936E174114}"/>
              </a:ext>
            </a:extLst>
          </p:cNvPr>
          <p:cNvSpPr>
            <a:spLocks noGrp="1"/>
          </p:cNvSpPr>
          <p:nvPr>
            <p:ph type="title"/>
          </p:nvPr>
        </p:nvSpPr>
        <p:spPr/>
        <p:txBody>
          <a:bodyPr/>
          <a:lstStyle/>
          <a:p>
            <a:r>
              <a:rPr lang="en-US" altLang="zh-TW" dirty="0"/>
              <a:t>K-proﬁle parameterization (KPP)-type PBL scheme </a:t>
            </a:r>
            <a:endParaRPr lang="zh-TW" altLang="en-US" dirty="0"/>
          </a:p>
        </p:txBody>
      </p:sp>
      <p:pic>
        <p:nvPicPr>
          <p:cNvPr id="5" name="內容版面配置區 4">
            <a:extLst>
              <a:ext uri="{FF2B5EF4-FFF2-40B4-BE49-F238E27FC236}">
                <a16:creationId xmlns:a16="http://schemas.microsoft.com/office/drawing/2014/main" id="{42F6E269-8897-431E-A6BA-85176403BD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65" y="2021568"/>
            <a:ext cx="4688983" cy="4351338"/>
          </a:xfrm>
        </p:spPr>
      </p:pic>
      <p:pic>
        <p:nvPicPr>
          <p:cNvPr id="9" name="圖片 8">
            <a:extLst>
              <a:ext uri="{FF2B5EF4-FFF2-40B4-BE49-F238E27FC236}">
                <a16:creationId xmlns:a16="http://schemas.microsoft.com/office/drawing/2014/main" id="{3197A8C1-C1A5-4A51-8DBB-CA1A52332ECB}"/>
              </a:ext>
            </a:extLst>
          </p:cNvPr>
          <p:cNvPicPr>
            <a:picLocks noChangeAspect="1"/>
          </p:cNvPicPr>
          <p:nvPr/>
        </p:nvPicPr>
        <p:blipFill>
          <a:blip r:embed="rId3"/>
          <a:stretch>
            <a:fillRect/>
          </a:stretch>
        </p:blipFill>
        <p:spPr>
          <a:xfrm>
            <a:off x="5641521" y="2121244"/>
            <a:ext cx="4172723" cy="850556"/>
          </a:xfrm>
          <a:prstGeom prst="rect">
            <a:avLst/>
          </a:prstGeom>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7798BA11-7A2C-40E1-88E8-E6AAE1D1E80B}"/>
                  </a:ext>
                </a:extLst>
              </p:cNvPr>
              <p:cNvSpPr txBox="1"/>
              <p:nvPr/>
            </p:nvSpPr>
            <p:spPr>
              <a:xfrm>
                <a:off x="5641521" y="2971800"/>
                <a:ext cx="3207609" cy="13849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0" tIns="0" rIns="0" bIns="0" rtlCol="0">
                <a:spAutoFit/>
              </a:bodyPr>
              <a:lstStyle/>
              <a:p>
                <a:r>
                  <a:rPr lang="en-US" altLang="zh-TW" dirty="0">
                    <a:solidFill>
                      <a:sysClr val="windowText" lastClr="000000"/>
                    </a:solidFill>
                  </a:rPr>
                  <a:t>P: the profile shape exponent (= 2)</a:t>
                </a:r>
              </a:p>
              <a:p>
                <a:r>
                  <a:rPr lang="en-US" altLang="zh-TW" dirty="0">
                    <a:solidFill>
                      <a:sysClr val="windowText" lastClr="000000"/>
                    </a:solidFill>
                  </a:rPr>
                  <a:t>k: von </a:t>
                </a:r>
                <a:r>
                  <a:rPr lang="en-US" altLang="zh-TW" dirty="0" err="1">
                    <a:solidFill>
                      <a:sysClr val="windowText" lastClr="000000"/>
                    </a:solidFill>
                  </a:rPr>
                  <a:t>h</a:t>
                </a:r>
                <a14:m>
                  <m:oMath xmlns:m="http://schemas.openxmlformats.org/officeDocument/2006/math">
                    <m:acc>
                      <m:accPr>
                        <m:chr m:val="́"/>
                        <m:ctrlPr>
                          <a:rPr lang="en-US" altLang="zh-TW" i="1" dirty="0" smtClean="0">
                            <a:solidFill>
                              <a:sysClr val="windowText" lastClr="000000"/>
                            </a:solidFill>
                            <a:latin typeface="Cambria Math" panose="02040503050406030204" pitchFamily="18" charset="0"/>
                          </a:rPr>
                        </m:ctrlPr>
                      </m:accPr>
                      <m:e>
                        <m:r>
                          <a:rPr lang="en-US" altLang="zh-TW" b="0" i="1" dirty="0" smtClean="0">
                            <a:solidFill>
                              <a:sysClr val="windowText" lastClr="000000"/>
                            </a:solidFill>
                            <a:latin typeface="Cambria Math" panose="02040503050406030204" pitchFamily="18" charset="0"/>
                          </a:rPr>
                          <m:t>𝑎</m:t>
                        </m:r>
                      </m:e>
                    </m:acc>
                  </m:oMath>
                </a14:m>
                <a:r>
                  <a:rPr lang="en-US" altLang="zh-TW" dirty="0" err="1">
                    <a:solidFill>
                      <a:sysClr val="windowText" lastClr="000000"/>
                    </a:solidFill>
                  </a:rPr>
                  <a:t>rm</a:t>
                </a:r>
                <a14:m>
                  <m:oMath xmlns:m="http://schemas.openxmlformats.org/officeDocument/2006/math">
                    <m:acc>
                      <m:accPr>
                        <m:chr m:val="́"/>
                        <m:ctrlPr>
                          <a:rPr lang="en-US" altLang="zh-TW" i="1" dirty="0">
                            <a:solidFill>
                              <a:sysClr val="windowText" lastClr="000000"/>
                            </a:solidFill>
                            <a:latin typeface="Cambria Math" panose="02040503050406030204" pitchFamily="18" charset="0"/>
                          </a:rPr>
                        </m:ctrlPr>
                      </m:accPr>
                      <m:e>
                        <m:r>
                          <a:rPr lang="en-US" altLang="zh-TW" i="1" dirty="0">
                            <a:solidFill>
                              <a:sysClr val="windowText" lastClr="000000"/>
                            </a:solidFill>
                            <a:latin typeface="Cambria Math" panose="02040503050406030204" pitchFamily="18" charset="0"/>
                          </a:rPr>
                          <m:t>𝑎</m:t>
                        </m:r>
                      </m:e>
                    </m:acc>
                  </m:oMath>
                </a14:m>
                <a:r>
                  <a:rPr lang="en-US" altLang="zh-TW" dirty="0" err="1">
                    <a:solidFill>
                      <a:sysClr val="windowText" lastClr="000000"/>
                    </a:solidFill>
                  </a:rPr>
                  <a:t>n</a:t>
                </a:r>
                <a:r>
                  <a:rPr lang="en-US" altLang="zh-TW" dirty="0">
                    <a:solidFill>
                      <a:sysClr val="windowText" lastClr="000000"/>
                    </a:solidFill>
                  </a:rPr>
                  <a:t> constant (= 0.4)</a:t>
                </a:r>
              </a:p>
              <a:p>
                <a:r>
                  <a:rPr lang="en-US" altLang="zh-TW" dirty="0">
                    <a:solidFill>
                      <a:sysClr val="windowText" lastClr="000000"/>
                    </a:solidFill>
                  </a:rPr>
                  <a:t>z: height from the surface</a:t>
                </a:r>
              </a:p>
              <a:p>
                <a:r>
                  <a:rPr lang="en-US" altLang="zh-TW" dirty="0">
                    <a:solidFill>
                      <a:sysClr val="windowText" lastClr="000000"/>
                    </a:solidFill>
                  </a:rPr>
                  <a:t>h : PBL height</a:t>
                </a:r>
              </a:p>
              <a:p>
                <a14:m>
                  <m:oMath xmlns:m="http://schemas.openxmlformats.org/officeDocument/2006/math">
                    <m:sSub>
                      <m:sSubPr>
                        <m:ctrlPr>
                          <a:rPr lang="en-US" altLang="zh-TW" i="1" smtClean="0">
                            <a:solidFill>
                              <a:sysClr val="windowText" lastClr="000000"/>
                            </a:solidFill>
                            <a:latin typeface="Cambria Math" panose="02040503050406030204" pitchFamily="18" charset="0"/>
                          </a:rPr>
                        </m:ctrlPr>
                      </m:sSubPr>
                      <m:e>
                        <m:r>
                          <a:rPr lang="en-US" altLang="zh-TW" b="0" i="1" smtClean="0">
                            <a:solidFill>
                              <a:sysClr val="windowText" lastClr="000000"/>
                            </a:solidFill>
                            <a:latin typeface="Cambria Math" panose="02040503050406030204" pitchFamily="18" charset="0"/>
                          </a:rPr>
                          <m:t>𝑤</m:t>
                        </m:r>
                      </m:e>
                      <m:sub>
                        <m:r>
                          <a:rPr lang="en-US" altLang="zh-TW" b="0" i="1" smtClean="0">
                            <a:solidFill>
                              <a:sysClr val="windowText" lastClr="000000"/>
                            </a:solidFill>
                            <a:latin typeface="Cambria Math" panose="02040503050406030204" pitchFamily="18" charset="0"/>
                          </a:rPr>
                          <m:t>𝑠</m:t>
                        </m:r>
                      </m:sub>
                    </m:sSub>
                  </m:oMath>
                </a14:m>
                <a:r>
                  <a:rPr lang="en-US" altLang="zh-TW" dirty="0">
                    <a:solidFill>
                      <a:sysClr val="windowText" lastClr="000000"/>
                    </a:solidFill>
                  </a:rPr>
                  <a:t>: mixing layer velocity scale</a:t>
                </a:r>
                <a:endParaRPr lang="zh-TW" altLang="en-US" dirty="0">
                  <a:solidFill>
                    <a:sysClr val="windowText" lastClr="000000"/>
                  </a:solidFill>
                </a:endParaRPr>
              </a:p>
            </p:txBody>
          </p:sp>
        </mc:Choice>
        <mc:Fallback xmlns="">
          <p:sp>
            <p:nvSpPr>
              <p:cNvPr id="10" name="文字方塊 9">
                <a:extLst>
                  <a:ext uri="{FF2B5EF4-FFF2-40B4-BE49-F238E27FC236}">
                    <a16:creationId xmlns:a16="http://schemas.microsoft.com/office/drawing/2014/main" id="{7798BA11-7A2C-40E1-88E8-E6AAE1D1E80B}"/>
                  </a:ext>
                </a:extLst>
              </p:cNvPr>
              <p:cNvSpPr txBox="1">
                <a:spLocks noRot="1" noChangeAspect="1" noMove="1" noResize="1" noEditPoints="1" noAdjustHandles="1" noChangeArrowheads="1" noChangeShapeType="1" noTextEdit="1"/>
              </p:cNvSpPr>
              <p:nvPr/>
            </p:nvSpPr>
            <p:spPr>
              <a:xfrm>
                <a:off x="5641521" y="2971800"/>
                <a:ext cx="3207609" cy="1384995"/>
              </a:xfrm>
              <a:prstGeom prst="rect">
                <a:avLst/>
              </a:prstGeom>
              <a:blipFill>
                <a:blip r:embed="rId4"/>
                <a:stretch>
                  <a:fillRect l="-4364" t="-5727" r="-3605" b="-9251"/>
                </a:stretch>
              </a:blipFill>
              <a:ln>
                <a:noFill/>
              </a:ln>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E0CEC93E-61EA-457B-A6A9-45A0D143AB01}"/>
              </a:ext>
            </a:extLst>
          </p:cNvPr>
          <p:cNvSpPr txBox="1"/>
          <p:nvPr/>
        </p:nvSpPr>
        <p:spPr>
          <a:xfrm>
            <a:off x="5506988" y="1721300"/>
            <a:ext cx="3461525" cy="369332"/>
          </a:xfrm>
          <a:prstGeom prst="rect">
            <a:avLst/>
          </a:prstGeom>
          <a:noFill/>
        </p:spPr>
        <p:txBody>
          <a:bodyPr wrap="none" rtlCol="0">
            <a:spAutoFit/>
          </a:bodyPr>
          <a:lstStyle/>
          <a:p>
            <a:r>
              <a:rPr lang="en-US" altLang="zh-TW" b="1" dirty="0"/>
              <a:t>Vertical viscosity for momentum:</a:t>
            </a:r>
            <a:endParaRPr lang="zh-TW" altLang="en-US" b="1" dirty="0"/>
          </a:p>
        </p:txBody>
      </p:sp>
      <p:sp>
        <p:nvSpPr>
          <p:cNvPr id="12" name="文字方塊 11">
            <a:extLst>
              <a:ext uri="{FF2B5EF4-FFF2-40B4-BE49-F238E27FC236}">
                <a16:creationId xmlns:a16="http://schemas.microsoft.com/office/drawing/2014/main" id="{1520C30F-0B06-4D05-A7D2-57D2B2BA9F1F}"/>
              </a:ext>
            </a:extLst>
          </p:cNvPr>
          <p:cNvSpPr txBox="1"/>
          <p:nvPr/>
        </p:nvSpPr>
        <p:spPr>
          <a:xfrm>
            <a:off x="5506988" y="4767369"/>
            <a:ext cx="4833696" cy="369332"/>
          </a:xfrm>
          <a:prstGeom prst="rect">
            <a:avLst/>
          </a:prstGeom>
          <a:noFill/>
        </p:spPr>
        <p:txBody>
          <a:bodyPr wrap="none" rtlCol="0">
            <a:spAutoFit/>
          </a:bodyPr>
          <a:lstStyle/>
          <a:p>
            <a:r>
              <a:rPr lang="en-US" altLang="zh-TW" b="1" dirty="0"/>
              <a:t>Eddy diffusivity for temperature and moisture:</a:t>
            </a:r>
            <a:endParaRPr lang="zh-TW" altLang="en-US" b="1" dirty="0"/>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A6866B1B-A5D7-4FA2-892E-994496E6353F}"/>
                  </a:ext>
                </a:extLst>
              </p:cNvPr>
              <p:cNvSpPr txBox="1"/>
              <p:nvPr/>
            </p:nvSpPr>
            <p:spPr>
              <a:xfrm>
                <a:off x="5604804" y="5408775"/>
                <a:ext cx="1280415" cy="4050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𝐾</m:t>
                          </m:r>
                        </m:e>
                        <m:sub>
                          <m:r>
                            <a:rPr lang="en-US" altLang="zh-TW" b="0" i="1" smtClean="0">
                              <a:latin typeface="Cambria Math" panose="02040503050406030204" pitchFamily="18" charset="0"/>
                            </a:rPr>
                            <m:t>h</m:t>
                          </m:r>
                        </m:sub>
                      </m:sSub>
                      <m:r>
                        <a:rPr lang="en-US" altLang="zh-TW" b="0" i="1" smtClean="0">
                          <a:latin typeface="Cambria Math" panose="02040503050406030204" pitchFamily="18" charset="0"/>
                        </a:rPr>
                        <m:t>=</m:t>
                      </m:r>
                      <m:f>
                        <m:fPr>
                          <m:type m:val="skw"/>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𝐾</m:t>
                              </m:r>
                            </m:e>
                            <m:sub>
                              <m:r>
                                <a:rPr lang="en-US" altLang="zh-TW" b="0" i="1" smtClean="0">
                                  <a:latin typeface="Cambria Math" panose="02040503050406030204" pitchFamily="18" charset="0"/>
                                </a:rPr>
                                <m:t>𝑚</m:t>
                              </m:r>
                            </m:sub>
                          </m:sSub>
                        </m:num>
                        <m:den>
                          <m:r>
                            <a:rPr lang="en-US" altLang="zh-TW" b="0" i="1" smtClean="0">
                              <a:latin typeface="Cambria Math" panose="02040503050406030204" pitchFamily="18" charset="0"/>
                            </a:rPr>
                            <m:t>𝑃𝑟</m:t>
                          </m:r>
                        </m:den>
                      </m:f>
                    </m:oMath>
                  </m:oMathPara>
                </a14:m>
                <a:endParaRPr lang="zh-TW" altLang="en-US" dirty="0"/>
              </a:p>
            </p:txBody>
          </p:sp>
        </mc:Choice>
        <mc:Fallback xmlns="">
          <p:sp>
            <p:nvSpPr>
              <p:cNvPr id="13" name="文字方塊 12">
                <a:extLst>
                  <a:ext uri="{FF2B5EF4-FFF2-40B4-BE49-F238E27FC236}">
                    <a16:creationId xmlns:a16="http://schemas.microsoft.com/office/drawing/2014/main" id="{A6866B1B-A5D7-4FA2-892E-994496E6353F}"/>
                  </a:ext>
                </a:extLst>
              </p:cNvPr>
              <p:cNvSpPr txBox="1">
                <a:spLocks noRot="1" noChangeAspect="1" noMove="1" noResize="1" noEditPoints="1" noAdjustHandles="1" noChangeArrowheads="1" noChangeShapeType="1" noTextEdit="1"/>
              </p:cNvSpPr>
              <p:nvPr/>
            </p:nvSpPr>
            <p:spPr>
              <a:xfrm>
                <a:off x="5604804" y="5408775"/>
                <a:ext cx="1280415" cy="405047"/>
              </a:xfrm>
              <a:prstGeom prst="rect">
                <a:avLst/>
              </a:prstGeom>
              <a:blipFill>
                <a:blip r:embed="rId5"/>
                <a:stretch>
                  <a:fillRect l="-3333" t="-137313" r="-48571" b="-213433"/>
                </a:stretch>
              </a:blipFill>
            </p:spPr>
            <p:txBody>
              <a:bodyPr/>
              <a:lstStyle/>
              <a:p>
                <a:r>
                  <a:rPr lang="zh-TW" altLang="en-US">
                    <a:noFill/>
                  </a:rPr>
                  <a:t> </a:t>
                </a:r>
              </a:p>
            </p:txBody>
          </p:sp>
        </mc:Fallback>
      </mc:AlternateContent>
      <p:sp>
        <p:nvSpPr>
          <p:cNvPr id="14" name="文字方塊 13">
            <a:extLst>
              <a:ext uri="{FF2B5EF4-FFF2-40B4-BE49-F238E27FC236}">
                <a16:creationId xmlns:a16="http://schemas.microsoft.com/office/drawing/2014/main" id="{12F1B8FE-5B19-43BE-B828-4C2EBFD29F23}"/>
              </a:ext>
            </a:extLst>
          </p:cNvPr>
          <p:cNvSpPr txBox="1"/>
          <p:nvPr/>
        </p:nvSpPr>
        <p:spPr>
          <a:xfrm>
            <a:off x="5604804" y="5967698"/>
            <a:ext cx="6329897"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zh-TW" dirty="0" err="1">
                <a:solidFill>
                  <a:schemeClr val="tx1"/>
                </a:solidFill>
              </a:rPr>
              <a:t>Pr</a:t>
            </a:r>
            <a:r>
              <a:rPr lang="en-US" altLang="zh-TW" dirty="0">
                <a:solidFill>
                  <a:schemeClr val="tx1"/>
                </a:solidFill>
              </a:rPr>
              <a:t>: Prandtl number defined as the ratio of momentum diffusivity to thermal diffusivity</a:t>
            </a:r>
            <a:endParaRPr lang="zh-TW" altLang="en-US" dirty="0">
              <a:solidFill>
                <a:schemeClr val="tx1"/>
              </a:solidFill>
            </a:endParaRPr>
          </a:p>
        </p:txBody>
      </p:sp>
    </p:spTree>
    <p:extLst>
      <p:ext uri="{BB962C8B-B14F-4D97-AF65-F5344CB8AC3E}">
        <p14:creationId xmlns:p14="http://schemas.microsoft.com/office/powerpoint/2010/main" val="310801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1514D1-D88B-4989-B760-86AF7F75B8A3}"/>
              </a:ext>
            </a:extLst>
          </p:cNvPr>
          <p:cNvSpPr>
            <a:spLocks noGrp="1"/>
          </p:cNvSpPr>
          <p:nvPr>
            <p:ph type="title"/>
          </p:nvPr>
        </p:nvSpPr>
        <p:spPr/>
        <p:txBody>
          <a:bodyPr/>
          <a:lstStyle/>
          <a:p>
            <a:r>
              <a:rPr lang="en-US" altLang="zh-TW" dirty="0"/>
              <a:t>Scale-aware SH scheme</a:t>
            </a:r>
            <a:endParaRPr lang="zh-TW" altLang="en-US" dirty="0"/>
          </a:p>
        </p:txBody>
      </p:sp>
      <p:pic>
        <p:nvPicPr>
          <p:cNvPr id="5" name="圖片 4">
            <a:extLst>
              <a:ext uri="{FF2B5EF4-FFF2-40B4-BE49-F238E27FC236}">
                <a16:creationId xmlns:a16="http://schemas.microsoft.com/office/drawing/2014/main" id="{C572BC7E-D238-4B3F-A933-83E23455AB6D}"/>
              </a:ext>
            </a:extLst>
          </p:cNvPr>
          <p:cNvPicPr>
            <a:picLocks noChangeAspect="1"/>
          </p:cNvPicPr>
          <p:nvPr/>
        </p:nvPicPr>
        <p:blipFill>
          <a:blip r:embed="rId2"/>
          <a:stretch>
            <a:fillRect/>
          </a:stretch>
        </p:blipFill>
        <p:spPr>
          <a:xfrm>
            <a:off x="1075560" y="3852206"/>
            <a:ext cx="6509050" cy="695049"/>
          </a:xfrm>
          <a:prstGeom prst="rect">
            <a:avLst/>
          </a:prstGeom>
        </p:spPr>
      </p:pic>
      <p:pic>
        <p:nvPicPr>
          <p:cNvPr id="6" name="圖片 5">
            <a:extLst>
              <a:ext uri="{FF2B5EF4-FFF2-40B4-BE49-F238E27FC236}">
                <a16:creationId xmlns:a16="http://schemas.microsoft.com/office/drawing/2014/main" id="{2767BDB7-E3ED-4682-85D4-49B6144FE798}"/>
              </a:ext>
            </a:extLst>
          </p:cNvPr>
          <p:cNvPicPr>
            <a:picLocks noChangeAspect="1"/>
          </p:cNvPicPr>
          <p:nvPr/>
        </p:nvPicPr>
        <p:blipFill>
          <a:blip r:embed="rId3"/>
          <a:stretch>
            <a:fillRect/>
          </a:stretch>
        </p:blipFill>
        <p:spPr>
          <a:xfrm>
            <a:off x="1075560" y="1963221"/>
            <a:ext cx="5453102" cy="695049"/>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0E894D0C-D151-4F49-B0F7-37F158AFE9C7}"/>
                  </a:ext>
                </a:extLst>
              </p:cNvPr>
              <p:cNvSpPr txBox="1"/>
              <p:nvPr/>
            </p:nvSpPr>
            <p:spPr>
              <a:xfrm>
                <a:off x="1626918" y="2867456"/>
                <a:ext cx="3662669" cy="637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m:t>
                      </m:r>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𝐾</m:t>
                          </m:r>
                        </m:e>
                        <m:sub>
                          <m:r>
                            <a:rPr lang="en-US" altLang="zh-TW" sz="2000" b="0" i="1" smtClean="0">
                              <a:latin typeface="Cambria Math" panose="02040503050406030204" pitchFamily="18" charset="0"/>
                              <a:ea typeface="Cambria Math" panose="02040503050406030204" pitchFamily="18" charset="0"/>
                            </a:rPr>
                            <m:t>𝑐</m:t>
                          </m:r>
                        </m:sub>
                      </m:sSub>
                      <m:f>
                        <m:fPr>
                          <m:ctrlPr>
                            <a:rPr lang="en-US" altLang="zh-TW" sz="2000" b="0" i="1" smtClean="0">
                              <a:latin typeface="Cambria Math" panose="02040503050406030204" pitchFamily="18" charset="0"/>
                              <a:ea typeface="Cambria Math" panose="02040503050406030204" pitchFamily="18" charset="0"/>
                            </a:rPr>
                          </m:ctrlPr>
                        </m:fPr>
                        <m:num>
                          <m:r>
                            <a:rPr lang="zh-TW" altLang="en-US" sz="2000" b="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𝐶</m:t>
                          </m:r>
                        </m:num>
                        <m:den>
                          <m:r>
                            <a:rPr lang="zh-TW" altLang="en-US" sz="2000" b="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𝑍</m:t>
                          </m:r>
                        </m:den>
                      </m:f>
                      <m:r>
                        <a:rPr lang="en-US" altLang="zh-TW" sz="2000" b="0" i="1" smtClean="0">
                          <a:latin typeface="Cambria Math" panose="02040503050406030204" pitchFamily="18" charset="0"/>
                          <a:ea typeface="Cambria Math" panose="02040503050406030204" pitchFamily="18" charset="0"/>
                        </a:rPr>
                        <m:t>+</m:t>
                      </m:r>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𝐾</m:t>
                          </m:r>
                        </m:e>
                        <m:sub>
                          <m:r>
                            <a:rPr lang="en-US" altLang="zh-TW" sz="2000" b="0" i="1" smtClean="0">
                              <a:latin typeface="Cambria Math" panose="02040503050406030204" pitchFamily="18" charset="0"/>
                              <a:ea typeface="Cambria Math" panose="02040503050406030204" pitchFamily="18" charset="0"/>
                            </a:rPr>
                            <m:t>𝑐</m:t>
                          </m:r>
                        </m:sub>
                      </m:sSub>
                      <m:sSub>
                        <m:sSubPr>
                          <m:ctrlPr>
                            <a:rPr lang="en-US" altLang="zh-TW" sz="2000" b="0" i="1" smtClean="0">
                              <a:latin typeface="Cambria Math" panose="02040503050406030204" pitchFamily="18" charset="0"/>
                              <a:ea typeface="Cambria Math" panose="02040503050406030204" pitchFamily="18" charset="0"/>
                            </a:rPr>
                          </m:ctrlPr>
                        </m:sSubPr>
                        <m:e>
                          <m:r>
                            <a:rPr lang="zh-TW" altLang="en-US" sz="2000" b="0" i="1" smtClean="0">
                              <a:latin typeface="Cambria Math" panose="02040503050406030204" pitchFamily="18" charset="0"/>
                              <a:ea typeface="Cambria Math" panose="02040503050406030204" pitchFamily="18" charset="0"/>
                            </a:rPr>
                            <m:t>𝛾</m:t>
                          </m:r>
                        </m:e>
                        <m:sub>
                          <m:r>
                            <a:rPr lang="en-US" altLang="zh-TW" sz="2000" b="0" i="1" smtClean="0">
                              <a:latin typeface="Cambria Math" panose="02040503050406030204" pitchFamily="18" charset="0"/>
                              <a:ea typeface="Cambria Math" panose="02040503050406030204" pitchFamily="18" charset="0"/>
                            </a:rPr>
                            <m:t>𝑐</m:t>
                          </m:r>
                        </m:sub>
                      </m:sSub>
                      <m:r>
                        <a:rPr lang="en-US" altLang="zh-TW" sz="2000" b="0" i="1" smtClean="0">
                          <a:latin typeface="Cambria Math" panose="02040503050406030204" pitchFamily="18" charset="0"/>
                          <a:ea typeface="Cambria Math" panose="02040503050406030204" pitchFamily="18" charset="0"/>
                        </a:rPr>
                        <m:t>+</m:t>
                      </m:r>
                      <m:acc>
                        <m:accPr>
                          <m:chr m:val="̅"/>
                          <m:ctrlPr>
                            <a:rPr lang="en-US" altLang="zh-TW" sz="2000" b="0" i="1" smtClean="0">
                              <a:latin typeface="Cambria Math" panose="02040503050406030204" pitchFamily="18" charset="0"/>
                              <a:ea typeface="Cambria Math" panose="02040503050406030204" pitchFamily="18" charset="0"/>
                            </a:rPr>
                          </m:ctrlPr>
                        </m:accPr>
                        <m:e>
                          <m:d>
                            <m:dPr>
                              <m:ctrlPr>
                                <a:rPr lang="en-US" altLang="zh-TW" sz="2000" b="0" i="1" smtClean="0">
                                  <a:latin typeface="Cambria Math" panose="02040503050406030204" pitchFamily="18" charset="0"/>
                                  <a:ea typeface="Cambria Math" panose="02040503050406030204" pitchFamily="18" charset="0"/>
                                </a:rPr>
                              </m:ctrlPr>
                            </m:dPr>
                            <m:e>
                              <m:sSup>
                                <m:sSupPr>
                                  <m:ctrlPr>
                                    <a:rPr lang="en-US" altLang="zh-TW" sz="2000" b="0" i="1" smtClean="0">
                                      <a:latin typeface="Cambria Math" panose="02040503050406030204" pitchFamily="18" charset="0"/>
                                      <a:ea typeface="Cambria Math" panose="02040503050406030204" pitchFamily="18" charset="0"/>
                                    </a:rPr>
                                  </m:ctrlPr>
                                </m:sSupPr>
                                <m:e>
                                  <m:r>
                                    <a:rPr lang="en-US" altLang="zh-TW" sz="2000" b="0" i="1" smtClean="0">
                                      <a:latin typeface="Cambria Math" panose="02040503050406030204" pitchFamily="18" charset="0"/>
                                      <a:ea typeface="Cambria Math" panose="02040503050406030204" pitchFamily="18" charset="0"/>
                                    </a:rPr>
                                    <m:t>𝑤</m:t>
                                  </m:r>
                                </m:e>
                                <m:sup>
                                  <m:r>
                                    <a:rPr lang="en-US" altLang="zh-TW" sz="2000" b="0" i="1" smtClean="0">
                                      <a:latin typeface="Cambria Math" panose="02040503050406030204" pitchFamily="18" charset="0"/>
                                      <a:ea typeface="Cambria Math" panose="02040503050406030204" pitchFamily="18" charset="0"/>
                                    </a:rPr>
                                    <m:t>′</m:t>
                                  </m:r>
                                </m:sup>
                              </m:sSup>
                              <m:sSup>
                                <m:sSupPr>
                                  <m:ctrlPr>
                                    <a:rPr lang="en-US" altLang="zh-TW" sz="2000" b="0" i="1" smtClean="0">
                                      <a:latin typeface="Cambria Math" panose="02040503050406030204" pitchFamily="18" charset="0"/>
                                      <a:ea typeface="Cambria Math" panose="02040503050406030204" pitchFamily="18" charset="0"/>
                                    </a:rPr>
                                  </m:ctrlPr>
                                </m:sSupPr>
                                <m:e>
                                  <m:r>
                                    <a:rPr lang="en-US" altLang="zh-TW" sz="2000" b="0" i="1" smtClean="0">
                                      <a:latin typeface="Cambria Math" panose="02040503050406030204" pitchFamily="18" charset="0"/>
                                      <a:ea typeface="Cambria Math" panose="02040503050406030204" pitchFamily="18" charset="0"/>
                                    </a:rPr>
                                    <m:t>𝐶</m:t>
                                  </m:r>
                                </m:e>
                                <m:sup>
                                  <m:r>
                                    <a:rPr lang="en-US" altLang="zh-TW" sz="2000" b="0" i="1" smtClean="0">
                                      <a:latin typeface="Cambria Math" panose="02040503050406030204" pitchFamily="18" charset="0"/>
                                      <a:ea typeface="Cambria Math" panose="02040503050406030204" pitchFamily="18" charset="0"/>
                                    </a:rPr>
                                    <m:t>′</m:t>
                                  </m:r>
                                </m:sup>
                              </m:sSup>
                            </m:e>
                          </m:d>
                        </m:e>
                      </m:acc>
                      <m:r>
                        <a:rPr lang="en-US" altLang="zh-TW" sz="2000" b="0" i="1" smtClean="0">
                          <a:latin typeface="Cambria Math" panose="02040503050406030204" pitchFamily="18" charset="0"/>
                          <a:ea typeface="Cambria Math" panose="02040503050406030204" pitchFamily="18" charset="0"/>
                        </a:rPr>
                        <m:t>h</m:t>
                      </m:r>
                      <m:sSup>
                        <m:sSupPr>
                          <m:ctrlPr>
                            <a:rPr lang="en-US" altLang="zh-TW" sz="2000" b="0" i="1" smtClean="0">
                              <a:latin typeface="Cambria Math" panose="02040503050406030204" pitchFamily="18" charset="0"/>
                              <a:ea typeface="Cambria Math" panose="02040503050406030204" pitchFamily="18" charset="0"/>
                            </a:rPr>
                          </m:ctrlPr>
                        </m:sSupPr>
                        <m:e>
                          <m:r>
                            <a:rPr lang="en-US" altLang="zh-TW" sz="2000" b="0" i="1" smtClean="0">
                              <a:latin typeface="Cambria Math" panose="02040503050406030204" pitchFamily="18" charset="0"/>
                              <a:ea typeface="Cambria Math" panose="02040503050406030204" pitchFamily="18" charset="0"/>
                            </a:rPr>
                            <m:t>(</m:t>
                          </m:r>
                          <m:f>
                            <m:fPr>
                              <m:ctrlPr>
                                <a:rPr lang="en-US" altLang="zh-TW" sz="2000" b="0" i="1" smtClean="0">
                                  <a:latin typeface="Cambria Math" panose="02040503050406030204" pitchFamily="18" charset="0"/>
                                  <a:ea typeface="Cambria Math" panose="02040503050406030204" pitchFamily="18" charset="0"/>
                                </a:rPr>
                              </m:ctrlPr>
                            </m:fPr>
                            <m:num>
                              <m:r>
                                <a:rPr lang="en-US" altLang="zh-TW" sz="2000" b="0" i="1" smtClean="0">
                                  <a:latin typeface="Cambria Math" panose="02040503050406030204" pitchFamily="18" charset="0"/>
                                  <a:ea typeface="Cambria Math" panose="02040503050406030204" pitchFamily="18" charset="0"/>
                                </a:rPr>
                                <m:t>𝑧</m:t>
                              </m:r>
                            </m:num>
                            <m:den>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𝑧</m:t>
                                  </m:r>
                                </m:e>
                                <m:sub>
                                  <m:r>
                                    <a:rPr lang="en-US" altLang="zh-TW" sz="2000" b="0" i="1" smtClean="0">
                                      <a:latin typeface="Cambria Math" panose="02040503050406030204" pitchFamily="18" charset="0"/>
                                      <a:ea typeface="Cambria Math" panose="02040503050406030204" pitchFamily="18" charset="0"/>
                                    </a:rPr>
                                    <m:t>𝑖</m:t>
                                  </m:r>
                                </m:sub>
                              </m:sSub>
                            </m:den>
                          </m:f>
                          <m:r>
                            <a:rPr lang="en-US" altLang="zh-TW" sz="2000" b="0" i="1" smtClean="0">
                              <a:latin typeface="Cambria Math" panose="02040503050406030204" pitchFamily="18" charset="0"/>
                              <a:ea typeface="Cambria Math" panose="02040503050406030204" pitchFamily="18" charset="0"/>
                            </a:rPr>
                            <m:t>)</m:t>
                          </m:r>
                        </m:e>
                        <m:sup>
                          <m:r>
                            <a:rPr lang="en-US" altLang="zh-TW" sz="2000" b="0" i="1" smtClean="0">
                              <a:latin typeface="Cambria Math" panose="02040503050406030204" pitchFamily="18" charset="0"/>
                              <a:ea typeface="Cambria Math" panose="02040503050406030204" pitchFamily="18" charset="0"/>
                            </a:rPr>
                            <m:t>3</m:t>
                          </m:r>
                        </m:sup>
                      </m:sSup>
                    </m:oMath>
                  </m:oMathPara>
                </a14:m>
                <a:endParaRPr lang="zh-TW" altLang="en-US" sz="2000" dirty="0"/>
              </a:p>
            </p:txBody>
          </p:sp>
        </mc:Choice>
        <mc:Fallback xmlns="">
          <p:sp>
            <p:nvSpPr>
              <p:cNvPr id="7" name="文字方塊 6">
                <a:extLst>
                  <a:ext uri="{FF2B5EF4-FFF2-40B4-BE49-F238E27FC236}">
                    <a16:creationId xmlns:a16="http://schemas.microsoft.com/office/drawing/2014/main" id="{0E894D0C-D151-4F49-B0F7-37F158AFE9C7}"/>
                  </a:ext>
                </a:extLst>
              </p:cNvPr>
              <p:cNvSpPr txBox="1">
                <a:spLocks noRot="1" noChangeAspect="1" noMove="1" noResize="1" noEditPoints="1" noAdjustHandles="1" noChangeArrowheads="1" noChangeShapeType="1" noTextEdit="1"/>
              </p:cNvSpPr>
              <p:nvPr/>
            </p:nvSpPr>
            <p:spPr>
              <a:xfrm>
                <a:off x="1626918" y="2867456"/>
                <a:ext cx="3662669" cy="637226"/>
              </a:xfrm>
              <a:prstGeom prst="rect">
                <a:avLst/>
              </a:prstGeom>
              <a:blipFill>
                <a:blip r:embed="rId4"/>
                <a:stretch>
                  <a:fillRect/>
                </a:stretch>
              </a:blipFill>
            </p:spPr>
            <p:txBody>
              <a:bodyPr/>
              <a:lstStyle/>
              <a:p>
                <a:r>
                  <a:rPr lang="zh-TW" altLang="en-US">
                    <a:noFill/>
                  </a:rPr>
                  <a:t> </a:t>
                </a:r>
              </a:p>
            </p:txBody>
          </p:sp>
        </mc:Fallback>
      </mc:AlternateContent>
      <p:sp>
        <p:nvSpPr>
          <p:cNvPr id="8" name="矩形 7">
            <a:extLst>
              <a:ext uri="{FF2B5EF4-FFF2-40B4-BE49-F238E27FC236}">
                <a16:creationId xmlns:a16="http://schemas.microsoft.com/office/drawing/2014/main" id="{332FACD6-693C-4F23-B8A4-2B5AD1F2B942}"/>
              </a:ext>
            </a:extLst>
          </p:cNvPr>
          <p:cNvSpPr/>
          <p:nvPr/>
        </p:nvSpPr>
        <p:spPr>
          <a:xfrm>
            <a:off x="1852551" y="2867456"/>
            <a:ext cx="997527" cy="69504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847F67D-B9A5-4C3B-BF3E-539A19B291A2}"/>
              </a:ext>
            </a:extLst>
          </p:cNvPr>
          <p:cNvSpPr/>
          <p:nvPr/>
        </p:nvSpPr>
        <p:spPr>
          <a:xfrm>
            <a:off x="2171205" y="3974524"/>
            <a:ext cx="809501" cy="5727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1" name="直線單箭頭接點 10">
            <a:extLst>
              <a:ext uri="{FF2B5EF4-FFF2-40B4-BE49-F238E27FC236}">
                <a16:creationId xmlns:a16="http://schemas.microsoft.com/office/drawing/2014/main" id="{059A54A7-CFC2-4990-8D94-5A6D0813FA63}"/>
              </a:ext>
            </a:extLst>
          </p:cNvPr>
          <p:cNvCxnSpPr>
            <a:stCxn id="8" idx="2"/>
            <a:endCxn id="9" idx="0"/>
          </p:cNvCxnSpPr>
          <p:nvPr/>
        </p:nvCxnSpPr>
        <p:spPr>
          <a:xfrm>
            <a:off x="2351315" y="3562505"/>
            <a:ext cx="224641" cy="4120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759B32AA-67DB-4E7F-92BA-3D2DBA353AB7}"/>
              </a:ext>
            </a:extLst>
          </p:cNvPr>
          <p:cNvSpPr/>
          <p:nvPr/>
        </p:nvSpPr>
        <p:spPr>
          <a:xfrm>
            <a:off x="2980706" y="2867456"/>
            <a:ext cx="2308881" cy="69504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A04AB5-7CF7-469B-9E83-FBB095D2B02A}"/>
              </a:ext>
            </a:extLst>
          </p:cNvPr>
          <p:cNvSpPr/>
          <p:nvPr/>
        </p:nvSpPr>
        <p:spPr>
          <a:xfrm>
            <a:off x="3703122" y="3910029"/>
            <a:ext cx="952005" cy="69504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cxnSp>
        <p:nvCxnSpPr>
          <p:cNvPr id="15" name="直線單箭頭接點 14">
            <a:extLst>
              <a:ext uri="{FF2B5EF4-FFF2-40B4-BE49-F238E27FC236}">
                <a16:creationId xmlns:a16="http://schemas.microsoft.com/office/drawing/2014/main" id="{1742A5DE-ED2C-439D-BC68-0EA018A82417}"/>
              </a:ext>
            </a:extLst>
          </p:cNvPr>
          <p:cNvCxnSpPr>
            <a:cxnSpLocks/>
            <a:stCxn id="12" idx="2"/>
            <a:endCxn id="13" idx="0"/>
          </p:cNvCxnSpPr>
          <p:nvPr/>
        </p:nvCxnSpPr>
        <p:spPr>
          <a:xfrm>
            <a:off x="4135147" y="3562505"/>
            <a:ext cx="43978" cy="34752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7E384596-82EF-4FBC-B5EE-AC79958C892D}"/>
                  </a:ext>
                </a:extLst>
              </p:cNvPr>
              <p:cNvSpPr txBox="1"/>
              <p:nvPr/>
            </p:nvSpPr>
            <p:spPr>
              <a:xfrm>
                <a:off x="1237883" y="5389201"/>
                <a:ext cx="6561989" cy="27699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0" tIns="0" rIns="0" bIns="0" rtlCol="0">
                <a:spAutoFit/>
              </a:bodyPr>
              <a:lstStyle/>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𝑃</m:t>
                        </m:r>
                      </m:e>
                      <m:sub>
                        <m:r>
                          <a:rPr lang="en-US" altLang="zh-TW" b="0" i="1" smtClean="0">
                            <a:solidFill>
                              <a:schemeClr val="tx1"/>
                            </a:solidFill>
                            <a:latin typeface="Cambria Math" panose="02040503050406030204" pitchFamily="18" charset="0"/>
                          </a:rPr>
                          <m:t>𝐿</m:t>
                        </m:r>
                      </m:sub>
                    </m:sSub>
                    <m:r>
                      <a:rPr lang="en-US" altLang="zh-TW" b="0" i="1" smtClean="0">
                        <a:solidFill>
                          <a:schemeClr val="tx1"/>
                        </a:solidFill>
                        <a:latin typeface="Cambria Math" panose="02040503050406030204" pitchFamily="18" charset="0"/>
                      </a:rPr>
                      <m:t>, </m:t>
                    </m:r>
                    <m:sSub>
                      <m:sSubPr>
                        <m:ctrlPr>
                          <a:rPr lang="en-US" altLang="zh-TW" b="0"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𝑃</m:t>
                        </m:r>
                      </m:e>
                      <m:sub>
                        <m:r>
                          <a:rPr lang="en-US" altLang="zh-TW" b="0" i="1" smtClean="0">
                            <a:solidFill>
                              <a:schemeClr val="tx1"/>
                            </a:solidFill>
                            <a:latin typeface="Cambria Math" panose="02040503050406030204" pitchFamily="18" charset="0"/>
                          </a:rPr>
                          <m:t>𝑁𝐿</m:t>
                        </m:r>
                      </m:sub>
                    </m:sSub>
                    <m:r>
                      <a:rPr lang="en-US" altLang="zh-TW" b="0" i="1" smtClean="0">
                        <a:solidFill>
                          <a:schemeClr val="tx1"/>
                        </a:solidFill>
                        <a:latin typeface="Cambria Math" panose="02040503050406030204" pitchFamily="18" charset="0"/>
                      </a:rPr>
                      <m:t>: </m:t>
                    </m:r>
                  </m:oMath>
                </a14:m>
                <a:r>
                  <a:rPr lang="en-US" altLang="zh-TW" dirty="0">
                    <a:solidFill>
                      <a:schemeClr val="tx1"/>
                    </a:solidFill>
                  </a:rPr>
                  <a:t>scale-aware coefﬁcients for local and nonlocal turbulent ﬂuxes</a:t>
                </a:r>
                <a:endParaRPr lang="zh-TW" altLang="en-US" dirty="0">
                  <a:solidFill>
                    <a:schemeClr val="tx1"/>
                  </a:solidFill>
                </a:endParaRPr>
              </a:p>
            </p:txBody>
          </p:sp>
        </mc:Choice>
        <mc:Fallback xmlns="">
          <p:sp>
            <p:nvSpPr>
              <p:cNvPr id="18" name="文字方塊 17">
                <a:extLst>
                  <a:ext uri="{FF2B5EF4-FFF2-40B4-BE49-F238E27FC236}">
                    <a16:creationId xmlns:a16="http://schemas.microsoft.com/office/drawing/2014/main" id="{7E384596-82EF-4FBC-B5EE-AC79958C892D}"/>
                  </a:ext>
                </a:extLst>
              </p:cNvPr>
              <p:cNvSpPr txBox="1">
                <a:spLocks noRot="1" noChangeAspect="1" noMove="1" noResize="1" noEditPoints="1" noAdjustHandles="1" noChangeArrowheads="1" noChangeShapeType="1" noTextEdit="1"/>
              </p:cNvSpPr>
              <p:nvPr/>
            </p:nvSpPr>
            <p:spPr>
              <a:xfrm>
                <a:off x="1237883" y="5389201"/>
                <a:ext cx="6561989" cy="276999"/>
              </a:xfrm>
              <a:prstGeom prst="rect">
                <a:avLst/>
              </a:prstGeom>
              <a:blipFill>
                <a:blip r:embed="rId5"/>
                <a:stretch>
                  <a:fillRect l="-1207" t="-28889" r="-1300" b="-53333"/>
                </a:stretch>
              </a:blipFill>
              <a:ln>
                <a:noFill/>
              </a:ln>
            </p:spPr>
            <p:txBody>
              <a:bodyPr/>
              <a:lstStyle/>
              <a:p>
                <a:r>
                  <a:rPr lang="zh-TW" altLang="en-US">
                    <a:noFill/>
                  </a:rPr>
                  <a:t> </a:t>
                </a:r>
              </a:p>
            </p:txBody>
          </p:sp>
        </mc:Fallback>
      </mc:AlternateContent>
      <p:pic>
        <p:nvPicPr>
          <p:cNvPr id="14" name="內容版面配置區 4">
            <a:extLst>
              <a:ext uri="{FF2B5EF4-FFF2-40B4-BE49-F238E27FC236}">
                <a16:creationId xmlns:a16="http://schemas.microsoft.com/office/drawing/2014/main" id="{29F85CD8-FFE9-429D-A256-BFD20EC021AA}"/>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760463" y="1191799"/>
            <a:ext cx="4329052" cy="4017325"/>
          </a:xfrm>
        </p:spPr>
      </p:pic>
    </p:spTree>
    <p:extLst>
      <p:ext uri="{BB962C8B-B14F-4D97-AF65-F5344CB8AC3E}">
        <p14:creationId xmlns:p14="http://schemas.microsoft.com/office/powerpoint/2010/main" val="377397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C980190-F0C2-4671-BFD8-A3ACE38CA46A}"/>
                  </a:ext>
                </a:extLst>
              </p:cNvPr>
              <p:cNvSpPr>
                <a:spLocks noGrp="1"/>
              </p:cNvSpPr>
              <p:nvPr>
                <p:ph idx="1"/>
              </p:nvPr>
            </p:nvSpPr>
            <p:spPr>
              <a:xfrm>
                <a:off x="838200" y="677862"/>
                <a:ext cx="10515600" cy="4351338"/>
              </a:xfrm>
            </p:spPr>
            <p:txBody>
              <a:bodyPr>
                <a:normAutofit/>
              </a:bodyPr>
              <a:lstStyle/>
              <a:p>
                <a:r>
                  <a:rPr lang="en-US" altLang="zh-TW" dirty="0"/>
                  <a:t> The P</a:t>
                </a:r>
                <a:r>
                  <a:rPr lang="en-US" altLang="zh-TW" baseline="-25000" dirty="0"/>
                  <a:t>NL</a:t>
                </a:r>
                <a:r>
                  <a:rPr lang="zh-TW" altLang="en-US" dirty="0"/>
                  <a:t> </a:t>
                </a:r>
                <a:r>
                  <a:rPr lang="en-US" altLang="zh-TW" dirty="0"/>
                  <a:t>and P</a:t>
                </a:r>
                <a:r>
                  <a:rPr lang="en-US" altLang="zh-TW" baseline="-25000" dirty="0"/>
                  <a:t>L</a:t>
                </a:r>
                <a:r>
                  <a:rPr lang="en-US" altLang="zh-TW" dirty="0"/>
                  <a:t> approach unity at </a:t>
                </a:r>
                <a:r>
                  <a:rPr lang="en-US" altLang="zh-TW" dirty="0">
                    <a:solidFill>
                      <a:srgbClr val="C00000"/>
                    </a:solidFill>
                  </a:rPr>
                  <a:t>mesoscale spacings </a:t>
                </a:r>
                <a:r>
                  <a:rPr lang="en-US" altLang="zh-TW" dirty="0"/>
                  <a:t>( </a:t>
                </a:r>
                <a14:m>
                  <m:oMath xmlns:m="http://schemas.openxmlformats.org/officeDocument/2006/math">
                    <m:sSub>
                      <m:sSubPr>
                        <m:ctrlPr>
                          <a:rPr lang="en-US" altLang="zh-TW" i="1" smtClean="0">
                            <a:latin typeface="Cambria Math" panose="02040503050406030204" pitchFamily="18" charset="0"/>
                          </a:rPr>
                        </m:ctrlPr>
                      </m:sSubPr>
                      <m:e>
                        <m:r>
                          <a:rPr lang="en-US" altLang="zh-TW" i="1" smtClean="0">
                            <a:latin typeface="Cambria Math" panose="02040503050406030204" pitchFamily="18" charset="0"/>
                            <a:ea typeface="Cambria Math" panose="02040503050406030204" pitchFamily="18" charset="0"/>
                          </a:rPr>
                          <m:t>∆</m:t>
                        </m:r>
                      </m:e>
                      <m:sub>
                        <m:r>
                          <a:rPr lang="zh-TW" altLang="en-US" i="1">
                            <a:latin typeface="Cambria Math" panose="02040503050406030204" pitchFamily="18" charset="0"/>
                          </a:rPr>
                          <m:t>∗</m:t>
                        </m:r>
                      </m:sub>
                    </m:sSub>
                    <m:r>
                      <a:rPr lang="en-US" altLang="zh-TW" i="1" smtClean="0">
                        <a:latin typeface="Cambria Math" panose="02040503050406030204" pitchFamily="18" charset="0"/>
                        <a:ea typeface="Cambria Math" panose="02040503050406030204" pitchFamily="18" charset="0"/>
                      </a:rPr>
                      <m:t>≫</m:t>
                    </m:r>
                  </m:oMath>
                </a14:m>
                <a:r>
                  <a:rPr lang="en-US" altLang="zh-TW" dirty="0"/>
                  <a:t>1) and the scale-aware PBL scheme restores to the original PBL scheme. </a:t>
                </a:r>
              </a:p>
              <a:p>
                <a:r>
                  <a:rPr lang="en-US" altLang="zh-TW" dirty="0"/>
                  <a:t>As the </a:t>
                </a:r>
                <a:r>
                  <a:rPr lang="en-US" altLang="zh-TW" dirty="0">
                    <a:solidFill>
                      <a:srgbClr val="C00000"/>
                    </a:solidFill>
                  </a:rPr>
                  <a:t>model grid spacing decreases to that of large-eddy simulation </a:t>
                </a:r>
                <a:r>
                  <a:rPr lang="en-US" altLang="zh-TW" dirty="0"/>
                  <a:t>(LES) (</a:t>
                </a:r>
                <a14:m>
                  <m:oMath xmlns:m="http://schemas.openxmlformats.org/officeDocument/2006/math">
                    <m:sSub>
                      <m:sSubPr>
                        <m:ctrlPr>
                          <a:rPr lang="en-US" altLang="zh-TW" i="1" smtClean="0">
                            <a:latin typeface="Cambria Math" panose="02040503050406030204" pitchFamily="18" charset="0"/>
                          </a:rPr>
                        </m:ctrlPr>
                      </m:sSubPr>
                      <m:e>
                        <m:r>
                          <a:rPr lang="en-US" altLang="zh-TW" i="1" smtClean="0">
                            <a:latin typeface="Cambria Math" panose="02040503050406030204" pitchFamily="18" charset="0"/>
                            <a:ea typeface="Cambria Math" panose="02040503050406030204" pitchFamily="18" charset="0"/>
                          </a:rPr>
                          <m:t>∆</m:t>
                        </m:r>
                      </m:e>
                      <m:sub>
                        <m:r>
                          <a:rPr lang="zh-TW" altLang="en-US" i="1">
                            <a:latin typeface="Cambria Math" panose="02040503050406030204" pitchFamily="18" charset="0"/>
                          </a:rPr>
                          <m:t>∗</m:t>
                        </m:r>
                      </m:sub>
                    </m:sSub>
                    <m:r>
                      <a:rPr lang="en-US" altLang="zh-TW" i="1">
                        <a:latin typeface="Cambria Math" panose="02040503050406030204" pitchFamily="18" charset="0"/>
                        <a:ea typeface="Cambria Math" panose="02040503050406030204" pitchFamily="18" charset="0"/>
                      </a:rPr>
                      <m:t>≪</m:t>
                    </m:r>
                  </m:oMath>
                </a14:m>
                <a:r>
                  <a:rPr lang="en-US" altLang="zh-TW" dirty="0"/>
                  <a:t>1) where large turbulent eddies are well resolved, P</a:t>
                </a:r>
                <a:r>
                  <a:rPr lang="en-US" altLang="zh-TW" baseline="-25000" dirty="0"/>
                  <a:t>NL</a:t>
                </a:r>
                <a:r>
                  <a:rPr lang="zh-TW" altLang="en-US" dirty="0"/>
                  <a:t> </a:t>
                </a:r>
                <a:r>
                  <a:rPr lang="en-US" altLang="zh-TW" dirty="0"/>
                  <a:t>and P</a:t>
                </a:r>
                <a:r>
                  <a:rPr lang="en-US" altLang="zh-TW" baseline="-25000" dirty="0"/>
                  <a:t>L</a:t>
                </a:r>
                <a:r>
                  <a:rPr lang="en-US" altLang="zh-TW" dirty="0"/>
                  <a:t> are gradually tapered off. </a:t>
                </a:r>
              </a:p>
              <a:p>
                <a:r>
                  <a:rPr lang="en-US" altLang="zh-TW" dirty="0"/>
                  <a:t>The nonlocal and local functions for potential temperature are</a:t>
                </a:r>
                <a:endParaRPr lang="zh-TW" altLang="en-US" dirty="0"/>
              </a:p>
            </p:txBody>
          </p:sp>
        </mc:Choice>
        <mc:Fallback xmlns="">
          <p:sp>
            <p:nvSpPr>
              <p:cNvPr id="3" name="內容版面配置區 2">
                <a:extLst>
                  <a:ext uri="{FF2B5EF4-FFF2-40B4-BE49-F238E27FC236}">
                    <a16:creationId xmlns:a16="http://schemas.microsoft.com/office/drawing/2014/main" id="{4C980190-F0C2-4671-BFD8-A3ACE38CA46A}"/>
                  </a:ext>
                </a:extLst>
              </p:cNvPr>
              <p:cNvSpPr>
                <a:spLocks noGrp="1" noRot="1" noChangeAspect="1" noMove="1" noResize="1" noEditPoints="1" noAdjustHandles="1" noChangeArrowheads="1" noChangeShapeType="1" noTextEdit="1"/>
              </p:cNvSpPr>
              <p:nvPr>
                <p:ph idx="1"/>
              </p:nvPr>
            </p:nvSpPr>
            <p:spPr>
              <a:xfrm>
                <a:off x="838200" y="677862"/>
                <a:ext cx="10515600" cy="4351338"/>
              </a:xfrm>
              <a:blipFill>
                <a:blip r:embed="rId2"/>
                <a:stretch>
                  <a:fillRect l="-1043" t="-2381" r="-1565"/>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E9007A5-F5C3-4D85-BFCD-5663BDEB184A}"/>
              </a:ext>
            </a:extLst>
          </p:cNvPr>
          <p:cNvPicPr>
            <a:picLocks noChangeAspect="1"/>
          </p:cNvPicPr>
          <p:nvPr/>
        </p:nvPicPr>
        <p:blipFill>
          <a:blip r:embed="rId3"/>
          <a:stretch>
            <a:fillRect/>
          </a:stretch>
        </p:blipFill>
        <p:spPr>
          <a:xfrm>
            <a:off x="761925" y="4276702"/>
            <a:ext cx="5145364" cy="1903436"/>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39290DC2-6651-4CA9-9CC7-7E29421D53A1}"/>
                  </a:ext>
                </a:extLst>
              </p:cNvPr>
              <p:cNvSpPr txBox="1"/>
              <p:nvPr/>
            </p:nvSpPr>
            <p:spPr>
              <a:xfrm>
                <a:off x="6096000" y="4319930"/>
                <a:ext cx="5874705" cy="1686359"/>
              </a:xfrm>
              <a:prstGeom prst="rect">
                <a:avLst/>
              </a:prstGeom>
              <a:noFill/>
            </p:spPr>
            <p:txBody>
              <a:bodyPr wrap="square">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i="1" smtClean="0">
                            <a:latin typeface="Cambria Math" panose="02040503050406030204" pitchFamily="18" charset="0"/>
                            <a:ea typeface="Cambria Math" panose="02040503050406030204" pitchFamily="18" charset="0"/>
                          </a:rPr>
                          <m:t>∆</m:t>
                        </m:r>
                      </m:e>
                      <m:sub>
                        <m:r>
                          <a:rPr lang="zh-TW" altLang="en-US" sz="2000" i="1">
                            <a:latin typeface="Cambria Math" panose="02040503050406030204" pitchFamily="18" charset="0"/>
                          </a:rPr>
                          <m:t>∗</m:t>
                        </m:r>
                        <m:r>
                          <a:rPr lang="en-US" altLang="zh-TW" sz="2000" b="0" i="1" smtClean="0">
                            <a:latin typeface="Cambria Math" panose="02040503050406030204" pitchFamily="18" charset="0"/>
                          </a:rPr>
                          <m:t>𝑐𝑠</m:t>
                        </m:r>
                      </m:sub>
                    </m:sSub>
                    <m:r>
                      <a:rPr lang="en-US" altLang="zh-TW" sz="2000" b="0" i="1" smtClean="0">
                        <a:latin typeface="Cambria Math" panose="02040503050406030204" pitchFamily="18" charset="0"/>
                      </a:rPr>
                      <m:t>=</m:t>
                    </m:r>
                    <m:sSub>
                      <m:sSubPr>
                        <m:ctrlPr>
                          <a:rPr lang="zh-TW" altLang="en-US" sz="2000" i="1" dirty="0" smtClean="0">
                            <a:latin typeface="Cambria Math" panose="02040503050406030204" pitchFamily="18" charset="0"/>
                          </a:rPr>
                        </m:ctrlPr>
                      </m:sSubPr>
                      <m:e>
                        <m:r>
                          <a:rPr lang="zh-TW" altLang="en-US" sz="2000" i="1" dirty="0" smtClean="0">
                            <a:latin typeface="Cambria Math" panose="02040503050406030204" pitchFamily="18" charset="0"/>
                          </a:rPr>
                          <m:t>∆</m:t>
                        </m:r>
                      </m:e>
                      <m:sub>
                        <m:r>
                          <a:rPr lang="zh-TW" altLang="en-US" sz="2000" i="1" dirty="0">
                            <a:latin typeface="Cambria Math" panose="02040503050406030204" pitchFamily="18" charset="0"/>
                          </a:rPr>
                          <m:t>∗</m:t>
                        </m:r>
                      </m:sub>
                    </m:sSub>
                    <m:r>
                      <a:rPr lang="en-US" altLang="zh-TW" sz="2000" b="0" i="1" smtClean="0">
                        <a:latin typeface="Cambria Math" panose="02040503050406030204" pitchFamily="18" charset="0"/>
                      </a:rPr>
                      <m:t>/</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𝑐𝑠</m:t>
                        </m:r>
                      </m:sub>
                    </m:sSub>
                    <m:r>
                      <a:rPr lang="en-US" altLang="zh-TW" sz="2000" b="0" i="1" smtClean="0">
                        <a:latin typeface="Cambria Math" panose="02040503050406030204" pitchFamily="18" charset="0"/>
                      </a:rPr>
                      <m:t> </m:t>
                    </m:r>
                  </m:oMath>
                </a14:m>
                <a:r>
                  <a:rPr lang="zh-TW" altLang="en-US" sz="2000" i="1" dirty="0">
                    <a:latin typeface="Cambria Math" panose="02040503050406030204" pitchFamily="18" charset="0"/>
                  </a:rPr>
                  <a:t> </a:t>
                </a:r>
                <a:endParaRPr lang="en-US" altLang="zh-TW" sz="2000" i="1" dirty="0">
                  <a:latin typeface="Cambria Math" panose="02040503050406030204" pitchFamily="18" charset="0"/>
                </a:endParaRPr>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m:t>
                        </m:r>
                      </m:e>
                      <m:sub>
                        <m:r>
                          <a:rPr lang="zh-TW" altLang="en-US" sz="2000" i="1">
                            <a:latin typeface="Cambria Math" panose="02040503050406030204" pitchFamily="18" charset="0"/>
                          </a:rPr>
                          <m:t>∗</m:t>
                        </m:r>
                      </m:sub>
                    </m:sSub>
                  </m:oMath>
                </a14:m>
                <a:r>
                  <a:rPr lang="en-US" altLang="zh-TW" sz="2000" dirty="0"/>
                  <a:t>:</a:t>
                </a:r>
                <a:r>
                  <a:rPr lang="zh-TW" altLang="en-US" sz="2000" dirty="0"/>
                  <a:t> </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𝑍</m:t>
                        </m:r>
                      </m:e>
                      <m:sub>
                        <m:r>
                          <a:rPr lang="en-US" altLang="zh-TW" sz="2000" b="0" i="1" smtClean="0">
                            <a:latin typeface="Cambria Math" panose="02040503050406030204" pitchFamily="18" charset="0"/>
                          </a:rPr>
                          <m:t>𝑖</m:t>
                        </m:r>
                      </m:sub>
                    </m:sSub>
                  </m:oMath>
                </a14:m>
                <a:endParaRPr lang="en-US" altLang="zh-TW" sz="2000" dirty="0"/>
              </a:p>
              <a:p>
                <a14:m>
                  <m:oMath xmlns:m="http://schemas.openxmlformats.org/officeDocument/2006/math">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𝑐𝑠</m:t>
                        </m:r>
                      </m:sub>
                    </m:sSub>
                  </m:oMath>
                </a14:m>
                <a:r>
                  <a:rPr lang="en-US" altLang="zh-TW" sz="2000" dirty="0"/>
                  <a:t>: stability function, whose value depends on </a:t>
                </a:r>
                <a14:m>
                  <m:oMath xmlns:m="http://schemas.openxmlformats.org/officeDocument/2006/math">
                    <m:f>
                      <m:fPr>
                        <m:type m:val="lin"/>
                        <m:ctrlPr>
                          <a:rPr lang="en-US" altLang="zh-TW" sz="2000" i="1" smtClean="0">
                            <a:latin typeface="Cambria Math" panose="02040503050406030204" pitchFamily="18" charset="0"/>
                          </a:rPr>
                        </m:ctrlPr>
                      </m:fPr>
                      <m:num>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𝑢</m:t>
                            </m:r>
                          </m:e>
                          <m:sub>
                            <m:r>
                              <a:rPr lang="en-US" altLang="zh-TW" sz="2000" b="0" i="1" smtClean="0">
                                <a:latin typeface="Cambria Math" panose="02040503050406030204" pitchFamily="18" charset="0"/>
                              </a:rPr>
                              <m:t>∗</m:t>
                            </m:r>
                          </m:sub>
                        </m:sSub>
                      </m:num>
                      <m:den>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m:t>
                            </m:r>
                          </m:sub>
                        </m:sSub>
                      </m:den>
                    </m:f>
                  </m:oMath>
                </a14:m>
                <a:endParaRPr lang="en-US" altLang="zh-TW" sz="2000" dirty="0"/>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𝑢</m:t>
                        </m:r>
                      </m:e>
                      <m:sub>
                        <m:r>
                          <a:rPr lang="en-US" altLang="zh-TW" sz="2000" b="0" i="1" smtClean="0">
                            <a:latin typeface="Cambria Math" panose="02040503050406030204" pitchFamily="18" charset="0"/>
                          </a:rPr>
                          <m:t>∗</m:t>
                        </m:r>
                      </m:sub>
                    </m:sSub>
                  </m:oMath>
                </a14:m>
                <a:r>
                  <a:rPr lang="en-US" altLang="zh-TW" sz="2000" dirty="0"/>
                  <a:t>:</a:t>
                </a:r>
                <a:r>
                  <a:rPr lang="zh-TW" altLang="en-US" sz="2000" dirty="0"/>
                  <a:t> surface frictional velocity </a:t>
                </a:r>
                <a:endParaRPr lang="en-US" altLang="zh-TW" sz="2000" dirty="0"/>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m:t>
                        </m:r>
                      </m:sub>
                    </m:sSub>
                  </m:oMath>
                </a14:m>
                <a:r>
                  <a:rPr lang="en-US" altLang="zh-TW" sz="2000" dirty="0"/>
                  <a:t>:</a:t>
                </a:r>
                <a:r>
                  <a:rPr lang="zh-TW" altLang="en-US" sz="2000" dirty="0"/>
                  <a:t> convective velocity scale</a:t>
                </a:r>
              </a:p>
            </p:txBody>
          </p:sp>
        </mc:Choice>
        <mc:Fallback xmlns="">
          <p:sp>
            <p:nvSpPr>
              <p:cNvPr id="7" name="文字方塊 6">
                <a:extLst>
                  <a:ext uri="{FF2B5EF4-FFF2-40B4-BE49-F238E27FC236}">
                    <a16:creationId xmlns:a16="http://schemas.microsoft.com/office/drawing/2014/main" id="{39290DC2-6651-4CA9-9CC7-7E29421D53A1}"/>
                  </a:ext>
                </a:extLst>
              </p:cNvPr>
              <p:cNvSpPr txBox="1">
                <a:spLocks noRot="1" noChangeAspect="1" noMove="1" noResize="1" noEditPoints="1" noAdjustHandles="1" noChangeArrowheads="1" noChangeShapeType="1" noTextEdit="1"/>
              </p:cNvSpPr>
              <p:nvPr/>
            </p:nvSpPr>
            <p:spPr>
              <a:xfrm>
                <a:off x="6096000" y="4319930"/>
                <a:ext cx="5874705" cy="1686359"/>
              </a:xfrm>
              <a:prstGeom prst="rect">
                <a:avLst/>
              </a:prstGeom>
              <a:blipFill>
                <a:blip r:embed="rId4"/>
                <a:stretch>
                  <a:fillRect r="-4357" b="-2899"/>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EC51F233-DEB4-41C8-B102-9618D0B73498}"/>
              </a:ext>
            </a:extLst>
          </p:cNvPr>
          <p:cNvPicPr>
            <a:picLocks noChangeAspect="1"/>
          </p:cNvPicPr>
          <p:nvPr/>
        </p:nvPicPr>
        <p:blipFill>
          <a:blip r:embed="rId5"/>
          <a:stretch>
            <a:fillRect/>
          </a:stretch>
        </p:blipFill>
        <p:spPr>
          <a:xfrm>
            <a:off x="843453" y="3524003"/>
            <a:ext cx="5396345" cy="576232"/>
          </a:xfrm>
          <a:prstGeom prst="rect">
            <a:avLst/>
          </a:prstGeom>
        </p:spPr>
      </p:pic>
      <p:pic>
        <p:nvPicPr>
          <p:cNvPr id="4" name="圖片 3">
            <a:extLst>
              <a:ext uri="{FF2B5EF4-FFF2-40B4-BE49-F238E27FC236}">
                <a16:creationId xmlns:a16="http://schemas.microsoft.com/office/drawing/2014/main" id="{9441D821-AAE0-45AD-B3FA-D9FA818F0771}"/>
              </a:ext>
            </a:extLst>
          </p:cNvPr>
          <p:cNvPicPr>
            <a:picLocks noChangeAspect="1"/>
          </p:cNvPicPr>
          <p:nvPr/>
        </p:nvPicPr>
        <p:blipFill>
          <a:blip r:embed="rId6"/>
          <a:stretch>
            <a:fillRect/>
          </a:stretch>
        </p:blipFill>
        <p:spPr>
          <a:xfrm>
            <a:off x="6096000" y="6006289"/>
            <a:ext cx="3917487" cy="750771"/>
          </a:xfrm>
          <a:prstGeom prst="rect">
            <a:avLst/>
          </a:prstGeom>
        </p:spPr>
      </p:pic>
    </p:spTree>
    <p:extLst>
      <p:ext uri="{BB962C8B-B14F-4D97-AF65-F5344CB8AC3E}">
        <p14:creationId xmlns:p14="http://schemas.microsoft.com/office/powerpoint/2010/main" val="35027245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ang-Hung">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TotalTime>
  <Words>4442</Words>
  <Application>Microsoft Office PowerPoint</Application>
  <PresentationFormat>寬螢幕</PresentationFormat>
  <Paragraphs>240</Paragraphs>
  <Slides>29</Slides>
  <Notes>16</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29</vt:i4>
      </vt:variant>
    </vt:vector>
  </HeadingPairs>
  <TitlesOfParts>
    <vt:vector size="35" baseType="lpstr">
      <vt:lpstr>AdvPSTIM10-B</vt:lpstr>
      <vt:lpstr>Arial</vt:lpstr>
      <vt:lpstr>Calibri</vt:lpstr>
      <vt:lpstr>Cambria Math</vt:lpstr>
      <vt:lpstr>Times New Roman</vt:lpstr>
      <vt:lpstr>Office 佈景主題</vt:lpstr>
      <vt:lpstr>Effect of Scale-Aware Planetary Boundary Layer Schemes on Tropical Cyclone Intensiﬁcation and Structural Changes in the Gray Zone</vt:lpstr>
      <vt:lpstr>Introduction</vt:lpstr>
      <vt:lpstr>PowerPoint 簡報</vt:lpstr>
      <vt:lpstr>PowerPoint 簡報</vt:lpstr>
      <vt:lpstr>PowerPoint 簡報</vt:lpstr>
      <vt:lpstr>A brief comparison between the YSU and SH PBL schemes</vt:lpstr>
      <vt:lpstr>K-proﬁle parameterization (KPP)-type PBL scheme </vt:lpstr>
      <vt:lpstr>Scale-aware SH scheme</vt:lpstr>
      <vt:lpstr>PowerPoint 簡報</vt:lpstr>
      <vt:lpstr>PowerPoint 簡報</vt:lpstr>
      <vt:lpstr>Data, experiment design, and model setup</vt:lpstr>
      <vt:lpstr>PowerPoint 簡報</vt:lpstr>
      <vt:lpstr>PowerPoint 簡報</vt:lpstr>
      <vt:lpstr>Impact of scale-aware SH PBL scheme on TC intensity and structural changes</vt:lpstr>
      <vt:lpstr>PowerPoint 簡報</vt:lpstr>
      <vt:lpstr>PowerPoint 簡報</vt:lpstr>
      <vt:lpstr>PowerPoint 簡報</vt:lpstr>
      <vt:lpstr>PowerPoint 簡報</vt:lpstr>
      <vt:lpstr>PowerPoint 簡報</vt:lpstr>
      <vt:lpstr>PowerPoint 簡報</vt:lpstr>
      <vt:lpstr>Sensitivity to different start time</vt:lpstr>
      <vt:lpstr>Discussion: Related mechanisms</vt:lpstr>
      <vt:lpstr>Suggestions for the improvement of YSU and SH schemes in TC simulations</vt:lpstr>
      <vt:lpstr>Conclusions</vt:lpstr>
      <vt:lpstr>PowerPoint 簡報</vt:lpstr>
      <vt:lpstr>PowerPoint 簡報</vt:lpstr>
      <vt:lpstr>ABSTRACT</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Scale-Aware Planetary Boundary Layer Schemes on Tropical Cyclone Intensiﬁcation and Structural Changes in the Gray Zone</dc:title>
  <dc:creator>Chang-Hung Lin</dc:creator>
  <cp:lastModifiedBy>Chang-Hung Lin</cp:lastModifiedBy>
  <cp:revision>17</cp:revision>
  <dcterms:created xsi:type="dcterms:W3CDTF">2021-10-04T05:40:20Z</dcterms:created>
  <dcterms:modified xsi:type="dcterms:W3CDTF">2021-10-19T06:46:41Z</dcterms:modified>
</cp:coreProperties>
</file>