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8" r:id="rId3"/>
    <p:sldId id="287" r:id="rId4"/>
    <p:sldId id="262" r:id="rId5"/>
    <p:sldId id="288" r:id="rId6"/>
    <p:sldId id="263" r:id="rId7"/>
    <p:sldId id="265" r:id="rId8"/>
    <p:sldId id="267" r:id="rId9"/>
    <p:sldId id="269" r:id="rId10"/>
    <p:sldId id="272" r:id="rId11"/>
    <p:sldId id="270" r:id="rId12"/>
    <p:sldId id="275" r:id="rId13"/>
    <p:sldId id="276" r:id="rId14"/>
    <p:sldId id="286" r:id="rId15"/>
    <p:sldId id="277" r:id="rId16"/>
    <p:sldId id="278" r:id="rId17"/>
    <p:sldId id="279" r:id="rId18"/>
    <p:sldId id="280" r:id="rId19"/>
    <p:sldId id="281" r:id="rId20"/>
    <p:sldId id="282" r:id="rId21"/>
    <p:sldId id="283" r:id="rId22"/>
    <p:sldId id="284" r:id="rId23"/>
    <p:sldId id="285" r:id="rId24"/>
    <p:sldId id="289" r:id="rId25"/>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5" autoAdjust="0"/>
    <p:restoredTop sz="74129" autoAdjust="0"/>
  </p:normalViewPr>
  <p:slideViewPr>
    <p:cSldViewPr snapToGrid="0">
      <p:cViewPr varScale="1">
        <p:scale>
          <a:sx n="67" d="100"/>
          <a:sy n="67" d="100"/>
        </p:scale>
        <p:origin x="62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6C5F20-DFD5-4814-B005-6199BCF1EC07}" type="datetimeFigureOut">
              <a:rPr lang="zh-TW" altLang="en-US" smtClean="0"/>
              <a:t>2021/6/22</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27F7A4-8F72-483D-9F60-378409C0FF86}" type="slidenum">
              <a:rPr lang="zh-TW" altLang="en-US" smtClean="0"/>
              <a:t>‹#›</a:t>
            </a:fld>
            <a:endParaRPr lang="zh-TW" altLang="en-US"/>
          </a:p>
        </p:txBody>
      </p:sp>
    </p:spTree>
    <p:extLst>
      <p:ext uri="{BB962C8B-B14F-4D97-AF65-F5344CB8AC3E}">
        <p14:creationId xmlns:p14="http://schemas.microsoft.com/office/powerpoint/2010/main" val="4107038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 A major point discussed</a:t>
            </a:r>
            <a:r>
              <a:rPr lang="zh-TW" altLang="en-US" dirty="0"/>
              <a:t> </a:t>
            </a:r>
            <a:r>
              <a:rPr lang="en-US" altLang="zh-TW" dirty="0"/>
              <a:t>in this work is that subjective choices (i.e., techniques, thresholds, ﬁelds, etc. used) still play a role in objective veriﬁcation.</a:t>
            </a:r>
          </a:p>
          <a:p>
            <a:r>
              <a:rPr lang="zh-TW" altLang="en-US" dirty="0"/>
              <a:t>探討使用</a:t>
            </a:r>
            <a:r>
              <a:rPr lang="en-US" altLang="zh-TW" dirty="0"/>
              <a:t>FV3</a:t>
            </a:r>
            <a:r>
              <a:rPr lang="zh-TW" altLang="en-US" dirty="0"/>
              <a:t>高解析度的</a:t>
            </a:r>
            <a:r>
              <a:rPr lang="en-US" altLang="zh-TW" dirty="0"/>
              <a:t>convection-allowing model</a:t>
            </a:r>
            <a:r>
              <a:rPr lang="zh-TW" altLang="en-US" dirty="0"/>
              <a:t>模擬劇烈天氣的預報得分</a:t>
            </a:r>
          </a:p>
        </p:txBody>
      </p:sp>
      <p:sp>
        <p:nvSpPr>
          <p:cNvPr id="4" name="投影片編號版面配置區 3"/>
          <p:cNvSpPr>
            <a:spLocks noGrp="1"/>
          </p:cNvSpPr>
          <p:nvPr>
            <p:ph type="sldNum" sz="quarter" idx="5"/>
          </p:nvPr>
        </p:nvSpPr>
        <p:spPr/>
        <p:txBody>
          <a:bodyPr/>
          <a:lstStyle/>
          <a:p>
            <a:fld id="{1827F7A4-8F72-483D-9F60-378409C0FF86}" type="slidenum">
              <a:rPr lang="zh-TW" altLang="en-US" smtClean="0"/>
              <a:t>1</a:t>
            </a:fld>
            <a:endParaRPr lang="zh-TW" altLang="en-US"/>
          </a:p>
        </p:txBody>
      </p:sp>
    </p:spTree>
    <p:extLst>
      <p:ext uri="{BB962C8B-B14F-4D97-AF65-F5344CB8AC3E}">
        <p14:creationId xmlns:p14="http://schemas.microsoft.com/office/powerpoint/2010/main" val="4118635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 The reliability diagram for the surrogate severe</a:t>
            </a:r>
            <a:r>
              <a:rPr lang="zh-TW" altLang="en-US" dirty="0"/>
              <a:t> </a:t>
            </a:r>
            <a:r>
              <a:rPr lang="en-US" altLang="zh-TW" dirty="0"/>
              <a:t>ﬁelds generated using the optimal combinations of UH percentile and s for each model show the high reliability of the</a:t>
            </a:r>
            <a:r>
              <a:rPr lang="zh-TW" altLang="en-US" dirty="0"/>
              <a:t> </a:t>
            </a:r>
            <a:r>
              <a:rPr lang="en-US" altLang="zh-TW" dirty="0"/>
              <a:t>smoothed ﬁelds that give the minimum BS rely (Figs. 4a–d).</a:t>
            </a:r>
          </a:p>
          <a:p>
            <a:r>
              <a:rPr lang="en-US" altLang="zh-TW" dirty="0"/>
              <a:t>However, these probabilities never get higher than 40%–55%</a:t>
            </a:r>
            <a:r>
              <a:rPr lang="zh-TW" altLang="en-US" dirty="0"/>
              <a:t> </a:t>
            </a:r>
            <a:r>
              <a:rPr lang="en-US" altLang="zh-TW" dirty="0"/>
              <a:t>due to the large amount of smoothing.</a:t>
            </a:r>
          </a:p>
          <a:p>
            <a:r>
              <a:rPr lang="en-US" altLang="zh-TW" dirty="0"/>
              <a:t>The reliability diagram also shows the large </a:t>
            </a:r>
            <a:r>
              <a:rPr lang="en-US" altLang="zh-TW" dirty="0" err="1"/>
              <a:t>overforecasting</a:t>
            </a:r>
            <a:r>
              <a:rPr lang="en-US" altLang="zh-TW" dirty="0"/>
              <a:t> that goes along with maximizing ROC area, with </a:t>
            </a:r>
            <a:r>
              <a:rPr lang="en-US" altLang="zh-TW" dirty="0" err="1"/>
              <a:t>overforecasting</a:t>
            </a:r>
            <a:r>
              <a:rPr lang="en-US" altLang="zh-TW" dirty="0"/>
              <a:t> occurring at all probability levels for each of the models examined. </a:t>
            </a:r>
          </a:p>
          <a:p>
            <a:r>
              <a:rPr lang="en-US" altLang="zh-TW" dirty="0"/>
              <a:t>The ﬁelds maximizing the FSS </a:t>
            </a:r>
            <a:r>
              <a:rPr lang="en-US" altLang="zh-TW" dirty="0" err="1"/>
              <a:t>overforecast</a:t>
            </a:r>
            <a:r>
              <a:rPr lang="en-US" altLang="zh-TW" dirty="0"/>
              <a:t> slightly, but fall much closer to the line of perfect reliability than the ﬁelds optimizing the ROC area.</a:t>
            </a:r>
          </a:p>
          <a:p>
            <a:r>
              <a:rPr lang="en-US" altLang="zh-TW" dirty="0"/>
              <a:t>Optimizing the CSI (calculated at each potential probability threshold) led to more </a:t>
            </a:r>
            <a:r>
              <a:rPr lang="en-US" altLang="zh-TW" dirty="0" err="1"/>
              <a:t>overforecasting</a:t>
            </a:r>
            <a:r>
              <a:rPr lang="en-US" altLang="zh-TW" dirty="0"/>
              <a:t> than optimizing the FSS for the HRRRv3 and NSSL-FV3, but similar reliability for the GFDL-FV3 and CAPS-FV3 (Fig. 4a) between the two optimized ﬁelds.</a:t>
            </a:r>
          </a:p>
          <a:p>
            <a:r>
              <a:rPr lang="en-US" altLang="zh-TW" dirty="0"/>
              <a:t>The CAPS-FV3 (Fig. 4a) and GFDL-FV3 (Fig. 4b) tended to have similar reliability when optimizing FSS and CSI, whereas the reliability of the HRRRv3 ﬁeld that optimized CSI was more similar to the ﬁeld that optimized the ROC area. </a:t>
            </a:r>
          </a:p>
          <a:p>
            <a:r>
              <a:rPr lang="en-US" altLang="zh-TW" dirty="0"/>
              <a:t> The reliability of the NSSL-FV3 (Fig. 4c) optimized by CSI was in between the optimized FSS and optimized ROC area ﬁelds.</a:t>
            </a:r>
            <a:endParaRPr lang="zh-TW" altLang="en-US" dirty="0"/>
          </a:p>
        </p:txBody>
      </p:sp>
      <p:sp>
        <p:nvSpPr>
          <p:cNvPr id="4" name="投影片編號版面配置區 3"/>
          <p:cNvSpPr>
            <a:spLocks noGrp="1"/>
          </p:cNvSpPr>
          <p:nvPr>
            <p:ph type="sldNum" sz="quarter" idx="5"/>
          </p:nvPr>
        </p:nvSpPr>
        <p:spPr/>
        <p:txBody>
          <a:bodyPr/>
          <a:lstStyle/>
          <a:p>
            <a:fld id="{1827F7A4-8F72-483D-9F60-378409C0FF86}" type="slidenum">
              <a:rPr lang="zh-TW" altLang="en-US" smtClean="0"/>
              <a:t>15</a:t>
            </a:fld>
            <a:endParaRPr lang="zh-TW" altLang="en-US"/>
          </a:p>
        </p:txBody>
      </p:sp>
    </p:spTree>
    <p:extLst>
      <p:ext uri="{BB962C8B-B14F-4D97-AF65-F5344CB8AC3E}">
        <p14:creationId xmlns:p14="http://schemas.microsoft.com/office/powerpoint/2010/main" val="687556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 The HRRRv3 consistently has higher PODs and success ratios than any of the FV3-based runs, particularly where bias is between 5.0 and 0.5.</a:t>
            </a:r>
          </a:p>
          <a:p>
            <a:r>
              <a:rPr lang="en-US" altLang="zh-TW" dirty="0"/>
              <a:t>Probabilities maximizing CSI in all of the FV3 models had a bias closer to 1 than the probability maximizing the CSI of the HRRRv3. </a:t>
            </a:r>
          </a:p>
          <a:p>
            <a:r>
              <a:rPr lang="en-US" altLang="zh-TW" dirty="0"/>
              <a:t>While the overall performance of the HRRRv3 is consistently better according to</a:t>
            </a:r>
            <a:endParaRPr lang="zh-TW" altLang="en-US" dirty="0"/>
          </a:p>
        </p:txBody>
      </p:sp>
      <p:sp>
        <p:nvSpPr>
          <p:cNvPr id="4" name="投影片編號版面配置區 3"/>
          <p:cNvSpPr>
            <a:spLocks noGrp="1"/>
          </p:cNvSpPr>
          <p:nvPr>
            <p:ph type="sldNum" sz="quarter" idx="5"/>
          </p:nvPr>
        </p:nvSpPr>
        <p:spPr/>
        <p:txBody>
          <a:bodyPr/>
          <a:lstStyle/>
          <a:p>
            <a:fld id="{1827F7A4-8F72-483D-9F60-378409C0FF86}" type="slidenum">
              <a:rPr lang="zh-TW" altLang="en-US" smtClean="0"/>
              <a:t>16</a:t>
            </a:fld>
            <a:endParaRPr lang="zh-TW" altLang="en-US"/>
          </a:p>
        </p:txBody>
      </p:sp>
    </p:spTree>
    <p:extLst>
      <p:ext uri="{BB962C8B-B14F-4D97-AF65-F5344CB8AC3E}">
        <p14:creationId xmlns:p14="http://schemas.microsoft.com/office/powerpoint/2010/main" val="524448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The mean, 75th, 90th, and maximum</a:t>
            </a:r>
            <a:r>
              <a:rPr lang="zh-TW" altLang="en-US" dirty="0"/>
              <a:t> </a:t>
            </a:r>
            <a:r>
              <a:rPr lang="en-US" altLang="zh-TW" dirty="0"/>
              <a:t>area generated by the models was larger than the observations</a:t>
            </a:r>
            <a:r>
              <a:rPr lang="zh-TW" altLang="en-US" dirty="0"/>
              <a:t> </a:t>
            </a:r>
            <a:r>
              <a:rPr lang="en-US" altLang="zh-TW" dirty="0"/>
              <a:t>in all cases (Fig. 6a), suggesting that the areas are </a:t>
            </a:r>
          </a:p>
          <a:p>
            <a:r>
              <a:rPr lang="en-US" altLang="zh-TW" dirty="0"/>
              <a:t>generally too</a:t>
            </a:r>
            <a:r>
              <a:rPr lang="zh-TW" altLang="en-US" dirty="0"/>
              <a:t> </a:t>
            </a:r>
            <a:r>
              <a:rPr lang="en-US" altLang="zh-TW" dirty="0"/>
              <a:t>large</a:t>
            </a:r>
          </a:p>
          <a:p>
            <a:endParaRPr lang="en-US" altLang="zh-TW" dirty="0"/>
          </a:p>
          <a:p>
            <a:r>
              <a:rPr lang="en-US" altLang="zh-TW" dirty="0"/>
              <a:t>While the lower end of the distribution—the smaller</a:t>
            </a:r>
            <a:r>
              <a:rPr lang="zh-TW" altLang="en-US" dirty="0"/>
              <a:t> </a:t>
            </a:r>
            <a:r>
              <a:rPr lang="en-US" altLang="zh-TW" dirty="0"/>
              <a:t>areas—compare relatively well to the observations, the distribution of the model ﬁelds is overall shifted toward higher</a:t>
            </a:r>
            <a:r>
              <a:rPr lang="zh-TW" altLang="en-US" dirty="0"/>
              <a:t> </a:t>
            </a:r>
            <a:r>
              <a:rPr lang="en-US" altLang="zh-TW" dirty="0"/>
              <a:t>values compared to the observation distributions. </a:t>
            </a:r>
          </a:p>
          <a:p>
            <a:endParaRPr lang="en-US" altLang="zh-TW" dirty="0"/>
          </a:p>
          <a:p>
            <a:r>
              <a:rPr lang="en-US" altLang="zh-TW" dirty="0"/>
              <a:t>Maximizing the reliability generally resulted in areas closest to</a:t>
            </a:r>
            <a:r>
              <a:rPr lang="zh-TW" altLang="en-US" dirty="0"/>
              <a:t> </a:t>
            </a:r>
            <a:r>
              <a:rPr lang="en-US" altLang="zh-TW" dirty="0"/>
              <a:t>the observations because the increased smoothing decreased</a:t>
            </a:r>
            <a:r>
              <a:rPr lang="zh-TW" altLang="en-US" dirty="0"/>
              <a:t> </a:t>
            </a:r>
            <a:r>
              <a:rPr lang="en-US" altLang="zh-TW" dirty="0"/>
              <a:t>the amount of area covered by the 15%.</a:t>
            </a:r>
          </a:p>
          <a:p>
            <a:endParaRPr lang="en-US" altLang="zh-TW" dirty="0"/>
          </a:p>
          <a:p>
            <a:r>
              <a:rPr lang="en-US" altLang="zh-TW" dirty="0"/>
              <a:t>The FV3-based</a:t>
            </a:r>
            <a:r>
              <a:rPr lang="zh-TW" altLang="en-US" dirty="0"/>
              <a:t> </a:t>
            </a:r>
            <a:r>
              <a:rPr lang="en-US" altLang="zh-TW" dirty="0"/>
              <a:t>models also tended toward larger 15% areas compared to the</a:t>
            </a:r>
            <a:r>
              <a:rPr lang="zh-TW" altLang="en-US" dirty="0"/>
              <a:t> </a:t>
            </a:r>
            <a:r>
              <a:rPr lang="en-US" altLang="zh-TW" dirty="0"/>
              <a:t>HRRRv3 at the higher ends of the distribution. </a:t>
            </a:r>
          </a:p>
          <a:p>
            <a:r>
              <a:rPr lang="en-US" altLang="zh-TW" dirty="0"/>
              <a:t>In terms of</a:t>
            </a:r>
            <a:r>
              <a:rPr lang="zh-TW" altLang="en-US" dirty="0"/>
              <a:t> </a:t>
            </a:r>
            <a:r>
              <a:rPr lang="en-US" altLang="zh-TW" dirty="0"/>
              <a:t>numbers of 15% objects, maximizing by the FSS and ROC area</a:t>
            </a:r>
            <a:r>
              <a:rPr lang="zh-TW" altLang="en-US" dirty="0"/>
              <a:t> </a:t>
            </a:r>
            <a:r>
              <a:rPr lang="en-US" altLang="zh-TW" dirty="0"/>
              <a:t>resulted in too many areas relative to the number of observed</a:t>
            </a:r>
            <a:r>
              <a:rPr lang="zh-TW" altLang="en-US" dirty="0"/>
              <a:t> </a:t>
            </a:r>
            <a:r>
              <a:rPr lang="en-US" altLang="zh-TW" dirty="0"/>
              <a:t>15% areas (n = 45</a:t>
            </a:r>
          </a:p>
          <a:p>
            <a:r>
              <a:rPr lang="en-US" altLang="zh-TW" dirty="0"/>
              <a:t>In comparing the</a:t>
            </a:r>
            <a:r>
              <a:rPr lang="zh-TW" altLang="en-US" dirty="0"/>
              <a:t> </a:t>
            </a:r>
            <a:r>
              <a:rPr lang="en-US" altLang="zh-TW" dirty="0"/>
              <a:t>models, the FV3-based models produced fewer 15% areas than</a:t>
            </a:r>
            <a:r>
              <a:rPr lang="zh-TW" altLang="en-US" dirty="0"/>
              <a:t> </a:t>
            </a:r>
            <a:r>
              <a:rPr lang="en-US" altLang="zh-TW" dirty="0"/>
              <a:t>the HRRRv3. </a:t>
            </a:r>
          </a:p>
          <a:p>
            <a:r>
              <a:rPr lang="en-US" altLang="zh-TW" dirty="0"/>
              <a:t>Optimizing by the reliability component of the</a:t>
            </a:r>
            <a:r>
              <a:rPr lang="zh-TW" altLang="en-US" dirty="0"/>
              <a:t> </a:t>
            </a:r>
            <a:r>
              <a:rPr lang="en-US" altLang="zh-TW" dirty="0"/>
              <a:t>Brier score created too few areas compared to observations.</a:t>
            </a:r>
          </a:p>
          <a:p>
            <a:endParaRPr lang="en-US" altLang="zh-TW" dirty="0"/>
          </a:p>
          <a:p>
            <a:r>
              <a:rPr lang="en-US" altLang="zh-TW" dirty="0"/>
              <a:t>Optimizing by the reliability component of</a:t>
            </a:r>
            <a:r>
              <a:rPr lang="zh-TW" altLang="en-US" dirty="0"/>
              <a:t> </a:t>
            </a:r>
            <a:r>
              <a:rPr lang="en-US" altLang="zh-TW" dirty="0"/>
              <a:t>the Brier score created the smallest differences between areas</a:t>
            </a:r>
            <a:r>
              <a:rPr lang="zh-TW" altLang="en-US" dirty="0"/>
              <a:t> </a:t>
            </a:r>
            <a:r>
              <a:rPr lang="en-US" altLang="zh-TW" dirty="0"/>
              <a:t>throughout the distribution of differences, but also the smallest</a:t>
            </a:r>
            <a:r>
              <a:rPr lang="zh-TW" altLang="en-US" dirty="0"/>
              <a:t> </a:t>
            </a:r>
            <a:r>
              <a:rPr lang="en-US" altLang="zh-TW" dirty="0"/>
              <a:t>number of matched pairs for a given ensemble. </a:t>
            </a:r>
          </a:p>
          <a:p>
            <a:r>
              <a:rPr lang="en-US" altLang="zh-TW" dirty="0"/>
              <a:t>Maximizing by</a:t>
            </a:r>
            <a:r>
              <a:rPr lang="zh-TW" altLang="en-US" dirty="0"/>
              <a:t> </a:t>
            </a:r>
            <a:r>
              <a:rPr lang="en-US" altLang="zh-TW" dirty="0"/>
              <a:t>the ROC area generally created the largest differences for all</a:t>
            </a:r>
            <a:r>
              <a:rPr lang="zh-TW" altLang="en-US" dirty="0"/>
              <a:t> </a:t>
            </a:r>
            <a:r>
              <a:rPr lang="en-US" altLang="zh-TW" dirty="0"/>
              <a:t>models except the GFDL-FV3, and optimizing by FSS yielded the</a:t>
            </a:r>
            <a:r>
              <a:rPr lang="zh-TW" altLang="en-US" dirty="0"/>
              <a:t> </a:t>
            </a:r>
            <a:r>
              <a:rPr lang="en-US" altLang="zh-TW" dirty="0"/>
              <a:t>highest amount of matched objects for all given models. Within</a:t>
            </a:r>
            <a:r>
              <a:rPr lang="zh-TW" altLang="en-US" dirty="0"/>
              <a:t> </a:t>
            </a:r>
            <a:r>
              <a:rPr lang="en-US" altLang="zh-TW" dirty="0"/>
              <a:t>each optimized statistic, the HRRR produced more matched pairs</a:t>
            </a:r>
            <a:r>
              <a:rPr lang="zh-TW" altLang="en-US" dirty="0"/>
              <a:t> </a:t>
            </a:r>
            <a:r>
              <a:rPr lang="en-US" altLang="zh-TW" dirty="0"/>
              <a:t>than the FV3-based models, although this difference was much</a:t>
            </a:r>
            <a:r>
              <a:rPr lang="zh-TW" altLang="en-US" dirty="0"/>
              <a:t> </a:t>
            </a:r>
            <a:r>
              <a:rPr lang="en-US" altLang="zh-TW" dirty="0"/>
              <a:t>narrower for the FSS than for the other metrics.</a:t>
            </a:r>
          </a:p>
          <a:p>
            <a:endParaRPr lang="zh-TW" altLang="en-US" dirty="0"/>
          </a:p>
        </p:txBody>
      </p:sp>
      <p:sp>
        <p:nvSpPr>
          <p:cNvPr id="4" name="投影片編號版面配置區 3"/>
          <p:cNvSpPr>
            <a:spLocks noGrp="1"/>
          </p:cNvSpPr>
          <p:nvPr>
            <p:ph type="sldNum" sz="quarter" idx="5"/>
          </p:nvPr>
        </p:nvSpPr>
        <p:spPr/>
        <p:txBody>
          <a:bodyPr/>
          <a:lstStyle/>
          <a:p>
            <a:fld id="{1827F7A4-8F72-483D-9F60-378409C0FF86}" type="slidenum">
              <a:rPr lang="zh-TW" altLang="en-US" smtClean="0"/>
              <a:t>17</a:t>
            </a:fld>
            <a:endParaRPr lang="zh-TW" altLang="en-US"/>
          </a:p>
        </p:txBody>
      </p:sp>
    </p:spTree>
    <p:extLst>
      <p:ext uri="{BB962C8B-B14F-4D97-AF65-F5344CB8AC3E}">
        <p14:creationId xmlns:p14="http://schemas.microsoft.com/office/powerpoint/2010/main" val="1181701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reﬂectivity objects allow for examination of ﬁner temporal</a:t>
            </a:r>
            <a:r>
              <a:rPr lang="zh-TW" altLang="en-US" dirty="0"/>
              <a:t> </a:t>
            </a:r>
            <a:r>
              <a:rPr lang="en-US" altLang="zh-TW" dirty="0"/>
              <a:t>scales (i.e., hourly) and of the evolution of convective systems</a:t>
            </a:r>
            <a:r>
              <a:rPr lang="zh-TW" altLang="en-US" dirty="0"/>
              <a:t> </a:t>
            </a:r>
            <a:r>
              <a:rPr lang="en-US" altLang="zh-TW" dirty="0"/>
              <a:t>throughout the day.</a:t>
            </a:r>
          </a:p>
          <a:p>
            <a:endParaRPr lang="en-US" altLang="zh-TW" dirty="0"/>
          </a:p>
          <a:p>
            <a:r>
              <a:rPr lang="en-US" altLang="zh-TW" dirty="0"/>
              <a:t>Reﬂectivity objects greater than or</a:t>
            </a:r>
            <a:r>
              <a:rPr lang="zh-TW" altLang="en-US" dirty="0"/>
              <a:t> </a:t>
            </a:r>
            <a:r>
              <a:rPr lang="en-US" altLang="zh-TW" dirty="0"/>
              <a:t>equal to 30 </a:t>
            </a:r>
            <a:r>
              <a:rPr lang="en-US" altLang="zh-TW" dirty="0" err="1"/>
              <a:t>dBZ</a:t>
            </a:r>
            <a:r>
              <a:rPr lang="en-US" altLang="zh-TW" dirty="0"/>
              <a:t> from 2 May 2018 show how the HRRRv3</a:t>
            </a:r>
            <a:r>
              <a:rPr lang="zh-TW" altLang="en-US" dirty="0"/>
              <a:t> </a:t>
            </a:r>
            <a:r>
              <a:rPr lang="en-US" altLang="zh-TW" dirty="0"/>
              <a:t>(Fig. 7d) captured the extent of the system across Kansas and</a:t>
            </a:r>
            <a:r>
              <a:rPr lang="zh-TW" altLang="en-US" dirty="0"/>
              <a:t> </a:t>
            </a:r>
            <a:r>
              <a:rPr lang="en-US" altLang="zh-TW" dirty="0"/>
              <a:t>Nebraska better than any of the FV3-based models (Figs. 7a–c), but also produced more areas of false alarm across Colorado</a:t>
            </a:r>
            <a:r>
              <a:rPr lang="zh-TW" altLang="en-US" dirty="0"/>
              <a:t> </a:t>
            </a:r>
            <a:r>
              <a:rPr lang="en-US" altLang="zh-TW" dirty="0"/>
              <a:t>and Wyoming. </a:t>
            </a:r>
          </a:p>
          <a:p>
            <a:r>
              <a:rPr lang="en-US" altLang="zh-TW" dirty="0"/>
              <a:t>Additionally, the storms in Oklahoma and</a:t>
            </a:r>
            <a:r>
              <a:rPr lang="zh-TW" altLang="en-US" dirty="0"/>
              <a:t> </a:t>
            </a:r>
            <a:r>
              <a:rPr lang="en-US" altLang="zh-TW" dirty="0"/>
              <a:t>Texas were not captured well by any of the models, although</a:t>
            </a:r>
            <a:r>
              <a:rPr lang="zh-TW" altLang="en-US" dirty="0"/>
              <a:t> </a:t>
            </a:r>
            <a:r>
              <a:rPr lang="en-US" altLang="zh-TW" dirty="0"/>
              <a:t>the FV3-based models at least had reﬂectivity objects near the</a:t>
            </a:r>
            <a:r>
              <a:rPr lang="zh-TW" altLang="en-US" dirty="0"/>
              <a:t> </a:t>
            </a:r>
            <a:r>
              <a:rPr lang="en-US" altLang="zh-TW" dirty="0"/>
              <a:t>Texas and Oklahoma </a:t>
            </a:r>
            <a:r>
              <a:rPr lang="en-US" altLang="zh-TW"/>
              <a:t>border.</a:t>
            </a:r>
            <a:endParaRPr lang="zh-TW" altLang="en-US" dirty="0"/>
          </a:p>
        </p:txBody>
      </p:sp>
      <p:sp>
        <p:nvSpPr>
          <p:cNvPr id="4" name="投影片編號版面配置區 3"/>
          <p:cNvSpPr>
            <a:spLocks noGrp="1"/>
          </p:cNvSpPr>
          <p:nvPr>
            <p:ph type="sldNum" sz="quarter" idx="5"/>
          </p:nvPr>
        </p:nvSpPr>
        <p:spPr/>
        <p:txBody>
          <a:bodyPr/>
          <a:lstStyle/>
          <a:p>
            <a:fld id="{1827F7A4-8F72-483D-9F60-378409C0FF86}" type="slidenum">
              <a:rPr lang="zh-TW" altLang="en-US" smtClean="0"/>
              <a:t>18</a:t>
            </a:fld>
            <a:endParaRPr lang="zh-TW" altLang="en-US"/>
          </a:p>
        </p:txBody>
      </p:sp>
    </p:spTree>
    <p:extLst>
      <p:ext uri="{BB962C8B-B14F-4D97-AF65-F5344CB8AC3E}">
        <p14:creationId xmlns:p14="http://schemas.microsoft.com/office/powerpoint/2010/main" val="4125315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Aggregating across the SFE 2018 cases, at the peak of the diurnal cycle the FV3-based models improve on the overall number of objects compared to the HRRRv3 at the 20- and 30-dBZ thresholds throughout the diurnal cycle. </a:t>
            </a:r>
          </a:p>
          <a:p>
            <a:r>
              <a:rPr lang="en-US" altLang="zh-TW" dirty="0"/>
              <a:t>At the 20-dBZ threshold, all models overpredict the number of reﬂectivity objects (Fig. 8a), with the HRRRv3 and the GFDL-FV3 having the largest overprediction at the peak of the diurnal cycle, around forecast hours 21–25. </a:t>
            </a:r>
          </a:p>
          <a:p>
            <a:r>
              <a:rPr lang="en-US" altLang="zh-TW" dirty="0"/>
              <a:t>For most of the time, the NSSL-FV3 is the closest to MRMS observations, although it does not maintain enough objects after the peak convective cycle.</a:t>
            </a:r>
          </a:p>
          <a:p>
            <a:endParaRPr lang="en-US" altLang="zh-TW" dirty="0"/>
          </a:p>
          <a:p>
            <a:r>
              <a:rPr lang="en-US" altLang="zh-TW" dirty="0"/>
              <a:t>Similar patterns hold for the 30-dBZ threshold (Fig. 8b), although the GFDL-FV3 at this threshold is more similar to the other FV3-based models than it is to the HRRRv3 during the peak of the convective cycle. </a:t>
            </a:r>
          </a:p>
          <a:p>
            <a:r>
              <a:rPr lang="en-US" altLang="zh-TW" dirty="0"/>
              <a:t>The peak of the convective cycle for the GFDL-FV3 is also shifted earlier than in the observations.</a:t>
            </a:r>
          </a:p>
          <a:p>
            <a:r>
              <a:rPr lang="en-US" altLang="zh-TW" dirty="0"/>
              <a:t>The CAPS-FV3 overpredicts the number of objects for most forecast hours up to hour 25. </a:t>
            </a:r>
          </a:p>
          <a:p>
            <a:r>
              <a:rPr lang="en-US" altLang="zh-TW" dirty="0"/>
              <a:t>The NSSL-FV3 initially has too many objects at early forecast hours, but does not have enough objects at the peak of the convective cycle and continues this underprediction through the end of the analyzed run time.</a:t>
            </a:r>
          </a:p>
          <a:p>
            <a:endParaRPr lang="en-US" altLang="zh-TW" dirty="0"/>
          </a:p>
          <a:p>
            <a:r>
              <a:rPr lang="en-US" altLang="zh-TW" dirty="0"/>
              <a:t>At the highest reﬂectivity threshold (45 </a:t>
            </a:r>
            <a:r>
              <a:rPr lang="en-US" altLang="zh-TW" dirty="0" err="1"/>
              <a:t>dBZ</a:t>
            </a:r>
            <a:r>
              <a:rPr lang="en-US" altLang="zh-TW" dirty="0"/>
              <a:t>), the HRRRv3 does much better than the other models, generating roughly the same number of objects as reality. </a:t>
            </a:r>
          </a:p>
          <a:p>
            <a:r>
              <a:rPr lang="en-US" altLang="zh-TW" dirty="0"/>
              <a:t>All FV3-based models at the 45-dBZ threshold overpredict the number of objects, particularly early in the forecast cycle (e.g., forecast hours 2–12), perhaps indicating too intense of reﬂectivity values being produced by </a:t>
            </a:r>
            <a:r>
              <a:rPr lang="en-US" altLang="zh-TW" dirty="0" err="1"/>
              <a:t>nonconvective</a:t>
            </a:r>
            <a:r>
              <a:rPr lang="en-US" altLang="zh-TW" dirty="0"/>
              <a:t> storms.</a:t>
            </a:r>
          </a:p>
          <a:p>
            <a:r>
              <a:rPr lang="en-US" altLang="zh-TW" dirty="0"/>
              <a:t>Additionally, the data assimilation used by the HRRRv3 likely contributes to the more realistic number of storms, since the FV3-based models are ‘‘cold start.’’ Early overprediction could occur in this scenario</a:t>
            </a:r>
          </a:p>
          <a:p>
            <a:endParaRPr lang="en-US" altLang="zh-TW" dirty="0"/>
          </a:p>
          <a:p>
            <a:r>
              <a:rPr lang="en-US" altLang="zh-TW" dirty="0"/>
              <a:t> There is only slight overprediction by the FV3-based models in forecast hours 13–19, but then the overprediction is ampliﬁed again during forecast hours 21–36: the peak time for severe convection in the diurnal cycle. </a:t>
            </a:r>
          </a:p>
          <a:p>
            <a:r>
              <a:rPr lang="en-US" altLang="zh-TW" dirty="0"/>
              <a:t>At this point in the forecast cycle, spinup issues from cold-start initialization are not expected.</a:t>
            </a:r>
          </a:p>
          <a:p>
            <a:r>
              <a:rPr lang="en-US" altLang="zh-TW" dirty="0"/>
              <a:t>Therefore, for convective reﬂectivity objects, the HRRRv3 is still performing better than the FV3-based models. </a:t>
            </a:r>
          </a:p>
          <a:p>
            <a:r>
              <a:rPr lang="en-US" altLang="zh-TW" dirty="0"/>
              <a:t>One potential concern with reﬂectivity objects is that a model with more small-scale detail may produce more but smaller continuous regions over a certain threshold, which may help explain the behavior of the FV3-based models.</a:t>
            </a:r>
            <a:endParaRPr lang="zh-TW" altLang="en-US" dirty="0"/>
          </a:p>
        </p:txBody>
      </p:sp>
      <p:sp>
        <p:nvSpPr>
          <p:cNvPr id="4" name="投影片編號版面配置區 3"/>
          <p:cNvSpPr>
            <a:spLocks noGrp="1"/>
          </p:cNvSpPr>
          <p:nvPr>
            <p:ph type="sldNum" sz="quarter" idx="5"/>
          </p:nvPr>
        </p:nvSpPr>
        <p:spPr/>
        <p:txBody>
          <a:bodyPr/>
          <a:lstStyle/>
          <a:p>
            <a:fld id="{1827F7A4-8F72-483D-9F60-378409C0FF86}" type="slidenum">
              <a:rPr lang="zh-TW" altLang="en-US" smtClean="0"/>
              <a:t>19</a:t>
            </a:fld>
            <a:endParaRPr lang="zh-TW" altLang="en-US"/>
          </a:p>
        </p:txBody>
      </p:sp>
    </p:spTree>
    <p:extLst>
      <p:ext uri="{BB962C8B-B14F-4D97-AF65-F5344CB8AC3E}">
        <p14:creationId xmlns:p14="http://schemas.microsoft.com/office/powerpoint/2010/main" val="2129958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The area statistics are more similar to observations than the object count statistics. </a:t>
            </a:r>
          </a:p>
          <a:p>
            <a:r>
              <a:rPr lang="en-US" altLang="zh-TW" dirty="0"/>
              <a:t>Therefore, since the models were generally </a:t>
            </a:r>
            <a:r>
              <a:rPr lang="en-US" altLang="zh-TW" dirty="0" err="1"/>
              <a:t>overforecasting</a:t>
            </a:r>
            <a:r>
              <a:rPr lang="en-US" altLang="zh-TW" dirty="0"/>
              <a:t> the number of objects, the storms produced by the models would necessarily be smaller than the observed storms for most individual storms.</a:t>
            </a:r>
          </a:p>
          <a:p>
            <a:r>
              <a:rPr lang="en-US" altLang="zh-TW" dirty="0"/>
              <a:t>All models </a:t>
            </a:r>
            <a:r>
              <a:rPr lang="en-US" altLang="zh-TW" dirty="0" err="1"/>
              <a:t>underforecast</a:t>
            </a:r>
            <a:r>
              <a:rPr lang="en-US" altLang="zh-TW" dirty="0"/>
              <a:t> the area of 20-dBZ objects from forecast hours 19–30 (Fig. 9a), covering the peak convective coverage of the day. </a:t>
            </a:r>
          </a:p>
          <a:p>
            <a:r>
              <a:rPr lang="en-US" altLang="zh-TW" dirty="0"/>
              <a:t>The HRRRv3 has the smallest ﬂuctuation in area covered over the course of the day, relative to the rest of the models. </a:t>
            </a:r>
          </a:p>
          <a:p>
            <a:r>
              <a:rPr lang="en-US" altLang="zh-TW" dirty="0"/>
              <a:t>At higher reﬂectivity thresholds, differences between the models and the observations lessen.</a:t>
            </a:r>
            <a:endParaRPr lang="zh-TW" altLang="en-US" dirty="0"/>
          </a:p>
        </p:txBody>
      </p:sp>
      <p:sp>
        <p:nvSpPr>
          <p:cNvPr id="4" name="投影片編號版面配置區 3"/>
          <p:cNvSpPr>
            <a:spLocks noGrp="1"/>
          </p:cNvSpPr>
          <p:nvPr>
            <p:ph type="sldNum" sz="quarter" idx="5"/>
          </p:nvPr>
        </p:nvSpPr>
        <p:spPr/>
        <p:txBody>
          <a:bodyPr/>
          <a:lstStyle/>
          <a:p>
            <a:fld id="{1827F7A4-8F72-483D-9F60-378409C0FF86}" type="slidenum">
              <a:rPr lang="zh-TW" altLang="en-US" smtClean="0"/>
              <a:t>20</a:t>
            </a:fld>
            <a:endParaRPr lang="zh-TW" altLang="en-US"/>
          </a:p>
        </p:txBody>
      </p:sp>
    </p:spTree>
    <p:extLst>
      <p:ext uri="{BB962C8B-B14F-4D97-AF65-F5344CB8AC3E}">
        <p14:creationId xmlns:p14="http://schemas.microsoft.com/office/powerpoint/2010/main" val="3727052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 Participant ratings of the models showed a</a:t>
            </a:r>
            <a:r>
              <a:rPr lang="zh-TW" altLang="en-US" dirty="0"/>
              <a:t> </a:t>
            </a:r>
            <a:r>
              <a:rPr lang="en-US" altLang="zh-TW" dirty="0"/>
              <a:t>similar pattern to the contingency table–based metrics of the</a:t>
            </a:r>
            <a:r>
              <a:rPr lang="zh-TW" altLang="en-US" dirty="0"/>
              <a:t> </a:t>
            </a:r>
            <a:r>
              <a:rPr lang="en-US" altLang="zh-TW" dirty="0"/>
              <a:t>surrogate severe ﬁelds, with the HRRRv3 ratings distribution</a:t>
            </a:r>
            <a:r>
              <a:rPr lang="zh-TW" altLang="en-US" dirty="0"/>
              <a:t> </a:t>
            </a:r>
            <a:r>
              <a:rPr lang="en-US" altLang="zh-TW" dirty="0"/>
              <a:t>having the highest median score (6/10; Fig. 10a).</a:t>
            </a:r>
          </a:p>
          <a:p>
            <a:r>
              <a:rPr lang="en-US" altLang="zh-TW" dirty="0"/>
              <a:t>The CAPS-FV3 and NSSL-FV3 were often rated similarly, and the</a:t>
            </a:r>
            <a:r>
              <a:rPr lang="zh-TW" altLang="en-US" dirty="0"/>
              <a:t> </a:t>
            </a:r>
            <a:r>
              <a:rPr lang="en-US" altLang="zh-TW" dirty="0"/>
              <a:t>GFDL-FV3 was typically rated lowest of the four models in</a:t>
            </a:r>
            <a:r>
              <a:rPr lang="zh-TW" altLang="en-US" dirty="0"/>
              <a:t> </a:t>
            </a:r>
            <a:r>
              <a:rPr lang="en-US" altLang="zh-TW" dirty="0"/>
              <a:t>question.</a:t>
            </a:r>
          </a:p>
          <a:p>
            <a:r>
              <a:rPr lang="en-US" altLang="zh-TW" dirty="0"/>
              <a:t>Participant comments often focused on </a:t>
            </a:r>
            <a:r>
              <a:rPr lang="en-US" altLang="zh-TW" dirty="0" err="1"/>
              <a:t>overforecasting</a:t>
            </a:r>
            <a:r>
              <a:rPr lang="en-US" altLang="zh-TW" dirty="0"/>
              <a:t> the</a:t>
            </a:r>
            <a:r>
              <a:rPr lang="zh-TW" altLang="en-US" dirty="0"/>
              <a:t> </a:t>
            </a:r>
            <a:r>
              <a:rPr lang="en-US" altLang="zh-TW" dirty="0"/>
              <a:t>coverage and intensity of convective storms compared to the</a:t>
            </a:r>
            <a:r>
              <a:rPr lang="zh-TW" altLang="en-US" dirty="0"/>
              <a:t> </a:t>
            </a:r>
            <a:r>
              <a:rPr lang="en-US" altLang="zh-TW" dirty="0"/>
              <a:t>observations. </a:t>
            </a:r>
          </a:p>
          <a:p>
            <a:r>
              <a:rPr lang="en-US" altLang="zh-TW" dirty="0" err="1"/>
              <a:t>Overforecasting</a:t>
            </a:r>
            <a:r>
              <a:rPr lang="en-US" altLang="zh-TW" dirty="0"/>
              <a:t> was an issue common to all of</a:t>
            </a:r>
            <a:r>
              <a:rPr lang="zh-TW" altLang="en-US" dirty="0"/>
              <a:t> </a:t>
            </a:r>
            <a:r>
              <a:rPr lang="en-US" altLang="zh-TW" dirty="0"/>
              <a:t>the FV3-based models (Figs. 10b–d), but participant comments</a:t>
            </a:r>
            <a:r>
              <a:rPr lang="zh-TW" altLang="en-US" dirty="0"/>
              <a:t> </a:t>
            </a:r>
            <a:r>
              <a:rPr lang="en-US" altLang="zh-TW" dirty="0"/>
              <a:t>most often mentioned the GFDL-FV3 (Fig. 10c). </a:t>
            </a:r>
          </a:p>
          <a:p>
            <a:r>
              <a:rPr lang="en-US" altLang="zh-TW" dirty="0"/>
              <a:t>This </a:t>
            </a:r>
            <a:r>
              <a:rPr lang="en-US" altLang="zh-TW" dirty="0" err="1"/>
              <a:t>overforecasting</a:t>
            </a:r>
            <a:r>
              <a:rPr lang="en-US" altLang="zh-TW" dirty="0"/>
              <a:t> likely led to a lower subjective score for the GFDL-FV3 compared to the other FV3-based models. </a:t>
            </a:r>
          </a:p>
          <a:p>
            <a:r>
              <a:rPr lang="en-US" altLang="zh-TW" dirty="0"/>
              <a:t>Subjective</a:t>
            </a:r>
            <a:r>
              <a:rPr lang="zh-TW" altLang="en-US" dirty="0"/>
              <a:t> </a:t>
            </a:r>
            <a:r>
              <a:rPr lang="en-US" altLang="zh-TW" dirty="0"/>
              <a:t>scores help us understand how forecasters and other end-users of the model output interrogate the model output,</a:t>
            </a:r>
            <a:r>
              <a:rPr lang="zh-TW" altLang="en-US" dirty="0"/>
              <a:t> </a:t>
            </a:r>
            <a:r>
              <a:rPr lang="en-US" altLang="zh-TW" dirty="0"/>
              <a:t>which can help target areas for improvement that could be</a:t>
            </a:r>
            <a:r>
              <a:rPr lang="zh-TW" altLang="en-US" dirty="0"/>
              <a:t> </a:t>
            </a:r>
            <a:r>
              <a:rPr lang="en-US" altLang="zh-TW" dirty="0"/>
              <a:t>less evident from the bulk statistics. </a:t>
            </a:r>
          </a:p>
          <a:p>
            <a:r>
              <a:rPr lang="en-US" altLang="zh-TW" dirty="0"/>
              <a:t>For example, the rapid</a:t>
            </a:r>
            <a:r>
              <a:rPr lang="zh-TW" altLang="en-US" dirty="0"/>
              <a:t> </a:t>
            </a:r>
            <a:r>
              <a:rPr lang="en-US" altLang="zh-TW" dirty="0"/>
              <a:t>and intense upscale growth mentioned by participants in their</a:t>
            </a:r>
            <a:r>
              <a:rPr lang="zh-TW" altLang="en-US" dirty="0"/>
              <a:t> </a:t>
            </a:r>
            <a:r>
              <a:rPr lang="en-US" altLang="zh-TW" dirty="0"/>
              <a:t>survey responses may also inﬂuence objective veriﬁcation metrics, giving model developers a mechanism to investigate when</a:t>
            </a:r>
            <a:r>
              <a:rPr lang="zh-TW" altLang="en-US" dirty="0"/>
              <a:t> </a:t>
            </a:r>
            <a:r>
              <a:rPr lang="en-US" altLang="zh-TW" dirty="0"/>
              <a:t>trying to improve the overall objective veriﬁcation statistics.</a:t>
            </a:r>
            <a:endParaRPr lang="zh-TW" altLang="en-US" dirty="0"/>
          </a:p>
        </p:txBody>
      </p:sp>
      <p:sp>
        <p:nvSpPr>
          <p:cNvPr id="4" name="投影片編號版面配置區 3"/>
          <p:cNvSpPr>
            <a:spLocks noGrp="1"/>
          </p:cNvSpPr>
          <p:nvPr>
            <p:ph type="sldNum" sz="quarter" idx="5"/>
          </p:nvPr>
        </p:nvSpPr>
        <p:spPr/>
        <p:txBody>
          <a:bodyPr/>
          <a:lstStyle/>
          <a:p>
            <a:fld id="{1827F7A4-8F72-483D-9F60-378409C0FF86}" type="slidenum">
              <a:rPr lang="zh-TW" altLang="en-US" smtClean="0"/>
              <a:t>21</a:t>
            </a:fld>
            <a:endParaRPr lang="zh-TW" altLang="en-US"/>
          </a:p>
        </p:txBody>
      </p:sp>
    </p:spTree>
    <p:extLst>
      <p:ext uri="{BB962C8B-B14F-4D97-AF65-F5344CB8AC3E}">
        <p14:creationId xmlns:p14="http://schemas.microsoft.com/office/powerpoint/2010/main" val="672532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Maximizing the</a:t>
            </a:r>
            <a:r>
              <a:rPr lang="zh-TW" altLang="en-US" dirty="0"/>
              <a:t> </a:t>
            </a:r>
            <a:r>
              <a:rPr lang="en-US" altLang="zh-TW" dirty="0"/>
              <a:t>ROC area (Fig. 11a) results in broad swaths of high probability and an abundance of false alarm area. </a:t>
            </a:r>
          </a:p>
          <a:p>
            <a:r>
              <a:rPr lang="en-US" altLang="zh-TW" dirty="0"/>
              <a:t>While all of the</a:t>
            </a:r>
            <a:r>
              <a:rPr lang="zh-TW" altLang="en-US" dirty="0"/>
              <a:t> </a:t>
            </a:r>
            <a:r>
              <a:rPr lang="en-US" altLang="zh-TW" dirty="0"/>
              <a:t>reports fall within areas of probability &gt;5%, the forecaster</a:t>
            </a:r>
            <a:r>
              <a:rPr lang="zh-TW" altLang="en-US" dirty="0"/>
              <a:t> </a:t>
            </a:r>
            <a:r>
              <a:rPr lang="en-US" altLang="zh-TW" dirty="0"/>
              <a:t>would be hard-pressed from this depiction to determine</a:t>
            </a:r>
            <a:r>
              <a:rPr lang="zh-TW" altLang="en-US" dirty="0"/>
              <a:t> </a:t>
            </a:r>
            <a:r>
              <a:rPr lang="en-US" altLang="zh-TW" dirty="0"/>
              <a:t>which area of the CONUS is most at threat for severe</a:t>
            </a:r>
            <a:r>
              <a:rPr lang="zh-TW" altLang="en-US" dirty="0"/>
              <a:t> </a:t>
            </a:r>
            <a:r>
              <a:rPr lang="en-US" altLang="zh-TW" dirty="0"/>
              <a:t>weather. </a:t>
            </a:r>
          </a:p>
          <a:p>
            <a:r>
              <a:rPr lang="en-US" altLang="zh-TW" dirty="0"/>
              <a:t>Optimizing by FSS maintains low probabilities</a:t>
            </a:r>
            <a:r>
              <a:rPr lang="zh-TW" altLang="en-US" dirty="0"/>
              <a:t> </a:t>
            </a:r>
            <a:r>
              <a:rPr lang="en-US" altLang="zh-TW" dirty="0"/>
              <a:t>across much of the CONUS, but decreases probabilities in the</a:t>
            </a:r>
            <a:r>
              <a:rPr lang="zh-TW" altLang="en-US" dirty="0"/>
              <a:t> </a:t>
            </a:r>
            <a:r>
              <a:rPr lang="en-US" altLang="zh-TW" dirty="0"/>
              <a:t>eastern part of the domain, where less observed severe weather</a:t>
            </a:r>
            <a:r>
              <a:rPr lang="zh-TW" altLang="en-US" dirty="0"/>
              <a:t> </a:t>
            </a:r>
            <a:r>
              <a:rPr lang="en-US" altLang="zh-TW" dirty="0"/>
              <a:t>occurred. </a:t>
            </a:r>
          </a:p>
          <a:p>
            <a:r>
              <a:rPr lang="en-US" altLang="zh-TW" dirty="0"/>
              <a:t>However, a relative maximum remains in the south-east, shifted just east of where the reports occurred. </a:t>
            </a:r>
          </a:p>
          <a:p>
            <a:r>
              <a:rPr lang="en-US" altLang="zh-TW" dirty="0"/>
              <a:t>High</a:t>
            </a:r>
            <a:r>
              <a:rPr lang="zh-TW" altLang="en-US" dirty="0"/>
              <a:t> </a:t>
            </a:r>
            <a:r>
              <a:rPr lang="en-US" altLang="zh-TW" dirty="0"/>
              <a:t>probability areas across the Oklahoma and Texas panhandles</a:t>
            </a:r>
            <a:r>
              <a:rPr lang="zh-TW" altLang="en-US" dirty="0"/>
              <a:t> </a:t>
            </a:r>
            <a:r>
              <a:rPr lang="en-US" altLang="zh-TW" dirty="0"/>
              <a:t>are also maintained. </a:t>
            </a:r>
          </a:p>
          <a:p>
            <a:r>
              <a:rPr lang="en-US" altLang="zh-TW" dirty="0"/>
              <a:t>This area, which was the area of focus</a:t>
            </a:r>
            <a:r>
              <a:rPr lang="zh-TW" altLang="en-US" dirty="0"/>
              <a:t> </a:t>
            </a:r>
            <a:r>
              <a:rPr lang="en-US" altLang="zh-TW" dirty="0"/>
              <a:t>during the SFE that day and thus had the highest anticipated</a:t>
            </a:r>
            <a:r>
              <a:rPr lang="zh-TW" altLang="en-US" dirty="0"/>
              <a:t> </a:t>
            </a:r>
            <a:r>
              <a:rPr lang="en-US" altLang="zh-TW" dirty="0"/>
              <a:t>threat for severe weather, maintains high probabilities when</a:t>
            </a:r>
            <a:r>
              <a:rPr lang="zh-TW" altLang="en-US" dirty="0"/>
              <a:t> </a:t>
            </a:r>
            <a:r>
              <a:rPr lang="en-US" altLang="zh-TW" dirty="0"/>
              <a:t>optimizing by either the ROC area or the FSS. </a:t>
            </a:r>
          </a:p>
          <a:p>
            <a:r>
              <a:rPr lang="en-US" altLang="zh-TW" dirty="0"/>
              <a:t>Finally, optimizing by the reliability component of the Brier score (Fig. 11c)</a:t>
            </a:r>
            <a:r>
              <a:rPr lang="zh-TW" altLang="en-US" dirty="0"/>
              <a:t> </a:t>
            </a:r>
            <a:r>
              <a:rPr lang="en-US" altLang="zh-TW" dirty="0"/>
              <a:t>leads to large swaths of relatively low probability across the</a:t>
            </a:r>
            <a:r>
              <a:rPr lang="zh-TW" altLang="en-US" dirty="0"/>
              <a:t> </a:t>
            </a:r>
            <a:r>
              <a:rPr lang="en-US" altLang="zh-TW" dirty="0"/>
              <a:t>southern Plains and the northern Rockies, completely eliminating the area across the southeast and the area with many</a:t>
            </a:r>
            <a:r>
              <a:rPr lang="zh-TW" altLang="en-US" dirty="0"/>
              <a:t> </a:t>
            </a:r>
            <a:r>
              <a:rPr lang="en-US" altLang="zh-TW" dirty="0"/>
              <a:t>reports in the Midwest. </a:t>
            </a:r>
          </a:p>
          <a:p>
            <a:r>
              <a:rPr lang="en-US" altLang="zh-TW" dirty="0"/>
              <a:t>While the area of most concentrated</a:t>
            </a:r>
            <a:r>
              <a:rPr lang="zh-TW" altLang="en-US" dirty="0"/>
              <a:t> </a:t>
            </a:r>
            <a:r>
              <a:rPr lang="en-US" altLang="zh-TW" dirty="0"/>
              <a:t>reports is encompassed within the area of highest probability,</a:t>
            </a:r>
            <a:r>
              <a:rPr lang="zh-TW" altLang="en-US" dirty="0"/>
              <a:t> </a:t>
            </a:r>
            <a:r>
              <a:rPr lang="en-US" altLang="zh-TW" dirty="0"/>
              <a:t>the probability is only between 15% and 30% and lacks speciﬁcity compared to the other optimization methods, covering all of Oklahoma, half of Kansas, and all of the Texas Panhandle.</a:t>
            </a:r>
            <a:endParaRPr lang="zh-TW" altLang="en-US" dirty="0"/>
          </a:p>
        </p:txBody>
      </p:sp>
      <p:sp>
        <p:nvSpPr>
          <p:cNvPr id="4" name="投影片編號版面配置區 3"/>
          <p:cNvSpPr>
            <a:spLocks noGrp="1"/>
          </p:cNvSpPr>
          <p:nvPr>
            <p:ph type="sldNum" sz="quarter" idx="5"/>
          </p:nvPr>
        </p:nvSpPr>
        <p:spPr/>
        <p:txBody>
          <a:bodyPr/>
          <a:lstStyle/>
          <a:p>
            <a:fld id="{1827F7A4-8F72-483D-9F60-378409C0FF86}" type="slidenum">
              <a:rPr lang="zh-TW" altLang="en-US" smtClean="0"/>
              <a:t>22</a:t>
            </a:fld>
            <a:endParaRPr lang="zh-TW" altLang="en-US"/>
          </a:p>
        </p:txBody>
      </p:sp>
    </p:spTree>
    <p:extLst>
      <p:ext uri="{BB962C8B-B14F-4D97-AF65-F5344CB8AC3E}">
        <p14:creationId xmlns:p14="http://schemas.microsoft.com/office/powerpoint/2010/main" val="1861528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This work examined numerical weather prediction forecasts</a:t>
            </a:r>
            <a:r>
              <a:rPr lang="zh-TW" altLang="en-US" dirty="0"/>
              <a:t> </a:t>
            </a:r>
            <a:r>
              <a:rPr lang="en-US" altLang="zh-TW" dirty="0"/>
              <a:t>made as part of NOAA’s Hazardous Weather Testbed SFE in</a:t>
            </a:r>
            <a:r>
              <a:rPr lang="zh-TW" altLang="en-US" dirty="0"/>
              <a:t> </a:t>
            </a:r>
            <a:r>
              <a:rPr lang="en-US" altLang="zh-TW" dirty="0"/>
              <a:t>2018, including three experimental convection-allowing models</a:t>
            </a:r>
            <a:r>
              <a:rPr lang="zh-TW" altLang="en-US" dirty="0"/>
              <a:t> </a:t>
            </a:r>
            <a:r>
              <a:rPr lang="en-US" altLang="zh-TW" dirty="0"/>
              <a:t>using the FV3 dynamical core.</a:t>
            </a:r>
          </a:p>
          <a:p>
            <a:r>
              <a:rPr lang="en-US" altLang="zh-TW" dirty="0"/>
              <a:t> Since FV3 will serve as the dynamical core of the U.S. Uniﬁed Forecast System, evaluating its</a:t>
            </a:r>
            <a:r>
              <a:rPr lang="zh-TW" altLang="en-US" dirty="0"/>
              <a:t> </a:t>
            </a:r>
            <a:r>
              <a:rPr lang="en-US" altLang="zh-TW" dirty="0"/>
              <a:t>performance for forecasting severe convection is critical.</a:t>
            </a:r>
          </a:p>
          <a:p>
            <a:r>
              <a:rPr lang="en-US" altLang="zh-TW" dirty="0"/>
              <a:t> The NSSL-FV3 and CAPS-FV3 create more realistic diurnal cycles of numbers of storms</a:t>
            </a:r>
            <a:r>
              <a:rPr lang="zh-TW" altLang="en-US" dirty="0"/>
              <a:t> </a:t>
            </a:r>
            <a:r>
              <a:rPr lang="en-US" altLang="zh-TW" dirty="0"/>
              <a:t>at lower reﬂectivity thresholds than the current operational</a:t>
            </a:r>
            <a:r>
              <a:rPr lang="zh-TW" altLang="en-US" dirty="0"/>
              <a:t> </a:t>
            </a:r>
            <a:r>
              <a:rPr lang="en-US" altLang="zh-TW" dirty="0"/>
              <a:t>HRRRv3, although those storms may be smaller than the</a:t>
            </a:r>
            <a:r>
              <a:rPr lang="zh-TW" altLang="en-US" dirty="0"/>
              <a:t> </a:t>
            </a:r>
            <a:r>
              <a:rPr lang="en-US" altLang="zh-TW" dirty="0"/>
              <a:t>storms in the observed MRMS dataset. </a:t>
            </a:r>
          </a:p>
          <a:p>
            <a:r>
              <a:rPr lang="en-US" altLang="zh-TW" dirty="0"/>
              <a:t>However, work remains to improve the performance of the FV3-based systems</a:t>
            </a:r>
            <a:r>
              <a:rPr lang="zh-TW" altLang="en-US" dirty="0"/>
              <a:t> </a:t>
            </a:r>
            <a:r>
              <a:rPr lang="en-US" altLang="zh-TW" dirty="0"/>
              <a:t>at the higher reﬂectivity thresholds that are more indicative</a:t>
            </a:r>
            <a:r>
              <a:rPr lang="zh-TW" altLang="en-US" dirty="0"/>
              <a:t> </a:t>
            </a:r>
            <a:r>
              <a:rPr lang="en-US" altLang="zh-TW" dirty="0"/>
              <a:t>of convective processes.</a:t>
            </a:r>
          </a:p>
          <a:p>
            <a:r>
              <a:rPr lang="en-US" altLang="zh-TW" dirty="0"/>
              <a:t>The surrogate severe ﬁeld areas also</a:t>
            </a:r>
            <a:r>
              <a:rPr lang="zh-TW" altLang="en-US" dirty="0"/>
              <a:t> </a:t>
            </a:r>
            <a:r>
              <a:rPr lang="en-US" altLang="zh-TW" dirty="0"/>
              <a:t>tended to be larger than corresponding areas of practically</a:t>
            </a:r>
            <a:r>
              <a:rPr lang="zh-TW" altLang="en-US" dirty="0"/>
              <a:t> </a:t>
            </a:r>
            <a:r>
              <a:rPr lang="en-US" altLang="zh-TW" dirty="0"/>
              <a:t>perfect probability generated using LSRs.</a:t>
            </a:r>
          </a:p>
          <a:p>
            <a:endParaRPr lang="en-US" altLang="zh-TW" dirty="0"/>
          </a:p>
          <a:p>
            <a:r>
              <a:rPr lang="en-US" altLang="zh-TW" dirty="0"/>
              <a:t>Contingency table–based veriﬁcation metrics, however, show</a:t>
            </a:r>
            <a:r>
              <a:rPr lang="zh-TW" altLang="en-US" dirty="0"/>
              <a:t> </a:t>
            </a:r>
            <a:r>
              <a:rPr lang="en-US" altLang="zh-TW" dirty="0"/>
              <a:t>that the FV3-based models still need work to achieve the bulk</a:t>
            </a:r>
            <a:r>
              <a:rPr lang="zh-TW" altLang="en-US" dirty="0"/>
              <a:t> </a:t>
            </a:r>
            <a:r>
              <a:rPr lang="en-US" altLang="zh-TW" dirty="0"/>
              <a:t>statistical skill of the </a:t>
            </a:r>
            <a:r>
              <a:rPr lang="zh-TW" altLang="en-US" dirty="0"/>
              <a:t> </a:t>
            </a:r>
            <a:r>
              <a:rPr lang="en-US" altLang="zh-TW" dirty="0"/>
              <a:t>RRRv3.</a:t>
            </a:r>
          </a:p>
          <a:p>
            <a:r>
              <a:rPr lang="en-US" altLang="zh-TW" dirty="0"/>
              <a:t>Even when testing surrogate</a:t>
            </a:r>
            <a:r>
              <a:rPr lang="zh-TW" altLang="en-US" dirty="0"/>
              <a:t> </a:t>
            </a:r>
            <a:r>
              <a:rPr lang="en-US" altLang="zh-TW" dirty="0"/>
              <a:t>severe ﬁelds generated using a variety of UH percentiles and</a:t>
            </a:r>
            <a:r>
              <a:rPr lang="zh-TW" altLang="en-US" dirty="0"/>
              <a:t> </a:t>
            </a:r>
            <a:r>
              <a:rPr lang="en-US" altLang="zh-TW" dirty="0"/>
              <a:t>sigma values, the highest scores achieved by FV3-based  models were lower than those produced by the HRRRv3.</a:t>
            </a:r>
          </a:p>
          <a:p>
            <a:r>
              <a:rPr lang="en-US" altLang="zh-TW" dirty="0"/>
              <a:t>Objective veriﬁcation scores such as the POD, success ratio, FSS, and ROC area mirrored the subjective evaluations carried out by participants in  showing the HRRRv3 scoring best, followed in order by the NSSL-FV3 and CAPS-FV3, with the GFDL-FV3 generally scoring the lowest.</a:t>
            </a:r>
          </a:p>
          <a:p>
            <a:endParaRPr lang="en-US" altLang="zh-TW" dirty="0"/>
          </a:p>
          <a:p>
            <a:r>
              <a:rPr lang="en-US" altLang="zh-TW" dirty="0"/>
              <a:t> While reﬂectivity </a:t>
            </a:r>
            <a:r>
              <a:rPr lang="en-US" altLang="zh-TW" dirty="0" err="1"/>
              <a:t>climatologies</a:t>
            </a:r>
            <a:r>
              <a:rPr lang="en-US" altLang="zh-TW" dirty="0"/>
              <a:t> were similar between all of the models, the UH of FV3-based systems tended to contain much higher values than those of the HRRRv3.</a:t>
            </a:r>
          </a:p>
          <a:p>
            <a:endParaRPr lang="en-US" altLang="zh-TW" dirty="0"/>
          </a:p>
          <a:p>
            <a:r>
              <a:rPr lang="en-US" altLang="zh-TW" dirty="0"/>
              <a:t>This work also demonstrates the impact of a critical facet of designing veriﬁcation of any system destined for widespread adaptation: score selection. Computing the surrogate severe ﬁelds based on what metric was maximized resulted in drastically different forecasts.</a:t>
            </a:r>
          </a:p>
          <a:p>
            <a:r>
              <a:rPr lang="en-US" altLang="zh-TW" dirty="0"/>
              <a:t>Integrating subjective evaluation may help make the decision of what score to maximize, but it may be that the tradeoffs made to optimize a</a:t>
            </a:r>
          </a:p>
          <a:p>
            <a:r>
              <a:rPr lang="en-US" altLang="zh-TW" dirty="0"/>
              <a:t>given metric could degrade other aspects of the forecast to the extent that the forecast is no longer useful. </a:t>
            </a:r>
          </a:p>
          <a:p>
            <a:r>
              <a:rPr lang="en-US" altLang="zh-TW" dirty="0"/>
              <a:t>For example, optimizing based on ROC area leads to large </a:t>
            </a:r>
            <a:r>
              <a:rPr lang="en-US" altLang="zh-TW" dirty="0" err="1"/>
              <a:t>overforecasting</a:t>
            </a:r>
            <a:r>
              <a:rPr lang="en-US" altLang="zh-TW" dirty="0"/>
              <a:t>, but optimizing based on the reliability component of the Brier score leads to broad swaths of relatively low probability and a decrease in sharpness of the forecasts. </a:t>
            </a:r>
          </a:p>
          <a:p>
            <a:r>
              <a:rPr lang="en-US" altLang="zh-TW" dirty="0"/>
              <a:t>Future work will examine how to best compute surrogate severe ﬁelds, and whether it is possible to design an optimized metric that combines aspects of multiple veriﬁcation scores in such a way that minimizes tradeoffs between important forecast aspects and matches subjective end-user impressions.</a:t>
            </a:r>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1827F7A4-8F72-483D-9F60-378409C0FF86}" type="slidenum">
              <a:rPr lang="zh-TW" altLang="en-US" smtClean="0"/>
              <a:t>23</a:t>
            </a:fld>
            <a:endParaRPr lang="zh-TW" altLang="en-US"/>
          </a:p>
        </p:txBody>
      </p:sp>
    </p:spTree>
    <p:extLst>
      <p:ext uri="{BB962C8B-B14F-4D97-AF65-F5344CB8AC3E}">
        <p14:creationId xmlns:p14="http://schemas.microsoft.com/office/powerpoint/2010/main" val="641429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While reﬂectivity </a:t>
            </a:r>
            <a:r>
              <a:rPr lang="en-US" altLang="zh-TW" dirty="0" err="1"/>
              <a:t>climatologies</a:t>
            </a:r>
            <a:r>
              <a:rPr lang="en-US" altLang="zh-TW" dirty="0"/>
              <a:t> were similar between all of the models, the UH of FV3-based systems tended to contain much higher values than those of the HRRRv3.</a:t>
            </a:r>
          </a:p>
          <a:p>
            <a:endParaRPr lang="en-US" altLang="zh-TW" dirty="0"/>
          </a:p>
          <a:p>
            <a:r>
              <a:rPr lang="en-US" altLang="zh-TW" dirty="0"/>
              <a:t>This work also demonstrates the impact of a critical facet of designing veriﬁcation of any system destined for widespread adaptation: score selection. Computing the surrogate severe ﬁelds based on what metric was maximized resulted in drastically different forecasts.</a:t>
            </a:r>
          </a:p>
          <a:p>
            <a:r>
              <a:rPr lang="en-US" altLang="zh-TW" dirty="0"/>
              <a:t>Integrating subjective evaluation may help make the decision of what score to maximize, but it may be that the tradeoffs made to optimize a</a:t>
            </a:r>
          </a:p>
          <a:p>
            <a:r>
              <a:rPr lang="en-US" altLang="zh-TW" dirty="0"/>
              <a:t>given metric could degrade other aspects of the forecast to the extent that the forecast is no longer useful. </a:t>
            </a:r>
          </a:p>
          <a:p>
            <a:r>
              <a:rPr lang="en-US" altLang="zh-TW" dirty="0"/>
              <a:t>For example, optimizing based on ROC area leads to large </a:t>
            </a:r>
            <a:r>
              <a:rPr lang="en-US" altLang="zh-TW" dirty="0" err="1"/>
              <a:t>overforecasting</a:t>
            </a:r>
            <a:r>
              <a:rPr lang="en-US" altLang="zh-TW" dirty="0"/>
              <a:t>, but optimizing based on the reliability component of the Brier score leads to broad swaths of relatively low probability and a decrease in sharpness of the forecasts. </a:t>
            </a:r>
          </a:p>
          <a:p>
            <a:r>
              <a:rPr lang="en-US" altLang="zh-TW" dirty="0"/>
              <a:t>Future work will examine how to best compute surrogate severe ﬁelds, and whether it is possible to design an optimized metric that combines aspects of multiple veriﬁcation scores in such a way that minimizes tradeoffs between important forecast aspects and matches subjective end-user impressions.</a:t>
            </a:r>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1827F7A4-8F72-483D-9F60-378409C0FF86}" type="slidenum">
              <a:rPr lang="zh-TW" altLang="en-US" smtClean="0"/>
              <a:t>24</a:t>
            </a:fld>
            <a:endParaRPr lang="zh-TW" altLang="en-US"/>
          </a:p>
        </p:txBody>
      </p:sp>
    </p:spTree>
    <p:extLst>
      <p:ext uri="{BB962C8B-B14F-4D97-AF65-F5344CB8AC3E}">
        <p14:creationId xmlns:p14="http://schemas.microsoft.com/office/powerpoint/2010/main" val="2455086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As convective mode plays a</a:t>
            </a:r>
            <a:r>
              <a:rPr lang="zh-TW" altLang="en-US" dirty="0"/>
              <a:t> </a:t>
            </a:r>
            <a:r>
              <a:rPr lang="en-US" altLang="zh-TW" dirty="0"/>
              <a:t>key role in determining the convective hazard type (e.g., a linear</a:t>
            </a:r>
            <a:r>
              <a:rPr lang="zh-TW" altLang="en-US" dirty="0"/>
              <a:t> </a:t>
            </a:r>
            <a:r>
              <a:rPr lang="en-US" altLang="zh-TW" dirty="0"/>
              <a:t>convective mode is more likely to produce severe winds than</a:t>
            </a:r>
            <a:r>
              <a:rPr lang="zh-TW" altLang="en-US" dirty="0"/>
              <a:t> </a:t>
            </a:r>
            <a:r>
              <a:rPr lang="en-US" altLang="zh-TW" dirty="0"/>
              <a:t>severe hail; Smith et al. 2012), forecasters can use CAMs to</a:t>
            </a:r>
            <a:r>
              <a:rPr lang="zh-TW" altLang="en-US" dirty="0"/>
              <a:t> </a:t>
            </a:r>
            <a:r>
              <a:rPr lang="en-US" altLang="zh-TW" dirty="0"/>
              <a:t>forecast threat types prior to convective initiation. </a:t>
            </a:r>
          </a:p>
          <a:p>
            <a:endParaRPr lang="zh-TW" altLang="en-US" dirty="0"/>
          </a:p>
        </p:txBody>
      </p:sp>
      <p:sp>
        <p:nvSpPr>
          <p:cNvPr id="4" name="投影片編號版面配置區 3"/>
          <p:cNvSpPr>
            <a:spLocks noGrp="1"/>
          </p:cNvSpPr>
          <p:nvPr>
            <p:ph type="sldNum" sz="quarter" idx="5"/>
          </p:nvPr>
        </p:nvSpPr>
        <p:spPr/>
        <p:txBody>
          <a:bodyPr/>
          <a:lstStyle/>
          <a:p>
            <a:fld id="{1827F7A4-8F72-483D-9F60-378409C0FF86}" type="slidenum">
              <a:rPr lang="zh-TW" altLang="en-US" smtClean="0"/>
              <a:t>2</a:t>
            </a:fld>
            <a:endParaRPr lang="zh-TW" altLang="en-US"/>
          </a:p>
        </p:txBody>
      </p:sp>
    </p:spTree>
    <p:extLst>
      <p:ext uri="{BB962C8B-B14F-4D97-AF65-F5344CB8AC3E}">
        <p14:creationId xmlns:p14="http://schemas.microsoft.com/office/powerpoint/2010/main" val="3762013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All model conﬁgurations had horizontal grid spacing of ~3 km over a CONUS domain (Table 2). </a:t>
            </a:r>
          </a:p>
          <a:p>
            <a:r>
              <a:rPr lang="en-US" altLang="zh-TW" dirty="0"/>
              <a:t>Each model was initialized at 0000 UTC, and had forecasts extending to 36 h.</a:t>
            </a:r>
          </a:p>
          <a:p>
            <a:r>
              <a:rPr lang="en-US" altLang="zh-TW" dirty="0"/>
              <a:t>FV3-based conﬁgurations were cold start (i.e., no hydrometeors in the initial conditions). </a:t>
            </a:r>
          </a:p>
          <a:p>
            <a:r>
              <a:rPr lang="en-US" altLang="zh-TW" dirty="0"/>
              <a:t>Conversely, the HRRRv3 (which became operational on 12 July 2018) uses grid point statistical interpolation (GSI; Wu et al. 2002; Kleist et al. 2009) hybrid data assimilation, including the latest 3D radar reﬂectivity. </a:t>
            </a:r>
          </a:p>
          <a:p>
            <a:r>
              <a:rPr lang="en-US" altLang="zh-TW" dirty="0"/>
              <a:t>The HRRRv3 data assimilation includes conventional observations, as well as Tropospheric Airborne Meteorological Data Reporting (TAMDAR; Daniels et al. 2006) aircraft observations, and lightning ﬂash rates (Benjamin et al. 2016).</a:t>
            </a:r>
          </a:p>
          <a:p>
            <a:r>
              <a:rPr lang="en-US" altLang="zh-TW" dirty="0"/>
              <a:t>Initial conditions come from the Rapid Refresh (RAP; Alexander et al. 2017), and the lateral boundary conditions come from GFS forecasts (</a:t>
            </a:r>
            <a:r>
              <a:rPr lang="en-US" altLang="zh-TW" dirty="0" err="1"/>
              <a:t>GFSf</a:t>
            </a:r>
            <a:r>
              <a:rPr lang="en-US" altLang="zh-TW" dirty="0"/>
              <a:t>).</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1827F7A4-8F72-483D-9F60-378409C0FF86}" type="slidenum">
              <a:rPr lang="zh-TW" altLang="en-US" smtClean="0"/>
              <a:t>6</a:t>
            </a:fld>
            <a:endParaRPr lang="zh-TW" altLang="en-US"/>
          </a:p>
        </p:txBody>
      </p:sp>
    </p:spTree>
    <p:extLst>
      <p:ext uri="{BB962C8B-B14F-4D97-AF65-F5344CB8AC3E}">
        <p14:creationId xmlns:p14="http://schemas.microsoft.com/office/powerpoint/2010/main" val="2410870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To generate</a:t>
            </a:r>
            <a:r>
              <a:rPr lang="zh-TW" altLang="en-US" dirty="0"/>
              <a:t> </a:t>
            </a:r>
            <a:r>
              <a:rPr lang="en-US" altLang="zh-TW" dirty="0"/>
              <a:t>surrogate severe ﬁelds spanning the convective day (deﬁned as</a:t>
            </a:r>
            <a:r>
              <a:rPr lang="zh-TW" altLang="en-US" dirty="0"/>
              <a:t> </a:t>
            </a:r>
            <a:r>
              <a:rPr lang="en-US" altLang="zh-TW" dirty="0"/>
              <a:t>1200–1200 UTC the following day), the native 2–5-km UH</a:t>
            </a:r>
            <a:r>
              <a:rPr lang="zh-TW" altLang="en-US" dirty="0"/>
              <a:t> </a:t>
            </a:r>
            <a:r>
              <a:rPr lang="en-US" altLang="zh-TW" dirty="0"/>
              <a:t>output from each model is ﬁrst </a:t>
            </a:r>
            <a:r>
              <a:rPr lang="en-US" altLang="zh-TW" dirty="0" err="1"/>
              <a:t>regridded</a:t>
            </a:r>
            <a:r>
              <a:rPr lang="en-US" altLang="zh-TW" dirty="0"/>
              <a:t> to an 80-km grid</a:t>
            </a:r>
            <a:r>
              <a:rPr lang="zh-TW" altLang="en-US" dirty="0"/>
              <a:t> </a:t>
            </a:r>
            <a:r>
              <a:rPr lang="en-US" altLang="zh-TW" dirty="0"/>
              <a:t>(speciﬁcally, the NCEP 211 grid).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The maximum 2–5-km UH</a:t>
            </a:r>
            <a:r>
              <a:rPr lang="zh-TW" altLang="en-US" dirty="0"/>
              <a:t> </a:t>
            </a:r>
            <a:r>
              <a:rPr lang="en-US" altLang="zh-TW" dirty="0"/>
              <a:t>value during the convective day and within each 80-km </a:t>
            </a:r>
            <a:r>
              <a:rPr lang="en-US" altLang="zh-TW" dirty="0" err="1"/>
              <a:t>gridbox</a:t>
            </a:r>
            <a:r>
              <a:rPr lang="en-US" altLang="zh-TW" dirty="0"/>
              <a:t> is assigned to the grid box (i.e., a neighborhood maximum</a:t>
            </a:r>
            <a:r>
              <a:rPr lang="zh-TW" altLang="en-US" dirty="0"/>
              <a:t> </a:t>
            </a:r>
            <a:r>
              <a:rPr lang="en-US" altLang="zh-TW" dirty="0"/>
              <a:t>during a 24-h period).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a:p>
            <a:r>
              <a:rPr lang="en-US" altLang="zh-TW" dirty="0"/>
              <a:t>During the</a:t>
            </a:r>
            <a:r>
              <a:rPr lang="zh-TW" altLang="en-US" dirty="0"/>
              <a:t> </a:t>
            </a:r>
            <a:r>
              <a:rPr lang="en-US" altLang="zh-TW" dirty="0"/>
              <a:t>2017 SFE, it was found that the FV3-based CAMs generally</a:t>
            </a:r>
            <a:r>
              <a:rPr lang="zh-TW" altLang="en-US" dirty="0"/>
              <a:t> </a:t>
            </a:r>
            <a:r>
              <a:rPr lang="en-US" altLang="zh-TW" dirty="0"/>
              <a:t>produced higher UH values than CAMs using the WRF-ARW</a:t>
            </a:r>
            <a:r>
              <a:rPr lang="zh-TW" altLang="en-US" dirty="0"/>
              <a:t> </a:t>
            </a:r>
            <a:r>
              <a:rPr lang="en-US" altLang="zh-TW" dirty="0"/>
              <a:t>dynamical core when using the same horizontal grid spacing</a:t>
            </a:r>
            <a:r>
              <a:rPr lang="zh-TW" altLang="en-US" dirty="0"/>
              <a:t> </a:t>
            </a:r>
            <a:r>
              <a:rPr lang="en-US" altLang="zh-TW" dirty="0"/>
              <a:t>(Potvin et al. 2019). </a:t>
            </a:r>
          </a:p>
          <a:p>
            <a:r>
              <a:rPr lang="en-US" altLang="zh-TW" dirty="0"/>
              <a:t>To account for different model </a:t>
            </a:r>
            <a:r>
              <a:rPr lang="en-US" altLang="zh-TW" dirty="0" err="1"/>
              <a:t>climatologies</a:t>
            </a:r>
            <a:r>
              <a:rPr lang="en-US" altLang="zh-TW" dirty="0"/>
              <a:t>, UH thresholds used to construct the surrogate</a:t>
            </a:r>
            <a:r>
              <a:rPr lang="zh-TW" altLang="en-US" dirty="0"/>
              <a:t> </a:t>
            </a:r>
            <a:r>
              <a:rPr lang="en-US" altLang="zh-TW" dirty="0"/>
              <a:t>severe ﬁelds were based on percentile values of the UH from</a:t>
            </a:r>
            <a:r>
              <a:rPr lang="zh-TW" altLang="en-US" dirty="0"/>
              <a:t> </a:t>
            </a:r>
            <a:r>
              <a:rPr lang="en-US" altLang="zh-TW" dirty="0"/>
              <a:t>each model rather than from ﬁxed thresholds.</a:t>
            </a:r>
          </a:p>
          <a:p>
            <a:r>
              <a:rPr lang="en-US" altLang="zh-TW" dirty="0"/>
              <a:t> Percentiles used to generate the surrogate severe ﬁelds</a:t>
            </a:r>
            <a:r>
              <a:rPr lang="zh-TW" altLang="en-US" dirty="0"/>
              <a:t> </a:t>
            </a:r>
            <a:r>
              <a:rPr lang="en-US" altLang="zh-TW" dirty="0"/>
              <a:t>range from the 70th percentile to the 99.7th percentile, in increments of 0.3, and sigma values range from 40 to 300 km in increments of 5 km.</a:t>
            </a:r>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1827F7A4-8F72-483D-9F60-378409C0FF86}" type="slidenum">
              <a:rPr lang="zh-TW" altLang="en-US" smtClean="0"/>
              <a:t>7</a:t>
            </a:fld>
            <a:endParaRPr lang="zh-TW" altLang="en-US"/>
          </a:p>
        </p:txBody>
      </p:sp>
    </p:spTree>
    <p:extLst>
      <p:ext uri="{BB962C8B-B14F-4D97-AF65-F5344CB8AC3E}">
        <p14:creationId xmlns:p14="http://schemas.microsoft.com/office/powerpoint/2010/main" val="2368802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Multi-Radar Multi-Sensor (MRMS; Smith et al. 2016) composite reﬂectivity data were used to verify the simulated composite reﬂectivity at the top of each forecast hour.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All three types of LSRs (hail, wind, and tornadoes) were included in the </a:t>
            </a:r>
            <a:r>
              <a:rPr lang="en-US" altLang="zh-TW" dirty="0" err="1"/>
              <a:t>regridding</a:t>
            </a:r>
            <a:r>
              <a:rPr lang="en-US" altLang="zh-TW" dirty="0"/>
              <a:t>, as 2–5-km UH has been shown to be a good proxy for all convective hazard types (</a:t>
            </a:r>
            <a:r>
              <a:rPr lang="en-US" altLang="zh-TW" dirty="0" err="1"/>
              <a:t>Sobashet</a:t>
            </a:r>
            <a:r>
              <a:rPr lang="en-US" altLang="zh-TW" dirty="0"/>
              <a:t> al. 2011).</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1827F7A4-8F72-483D-9F60-378409C0FF86}" type="slidenum">
              <a:rPr lang="zh-TW" altLang="en-US" smtClean="0"/>
              <a:t>8</a:t>
            </a:fld>
            <a:endParaRPr lang="zh-TW" altLang="en-US"/>
          </a:p>
        </p:txBody>
      </p:sp>
    </p:spTree>
    <p:extLst>
      <p:ext uri="{BB962C8B-B14F-4D97-AF65-F5344CB8AC3E}">
        <p14:creationId xmlns:p14="http://schemas.microsoft.com/office/powerpoint/2010/main" val="1268983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en-US" altLang="zh-TW" dirty="0"/>
              <a:t> A ROC area of 1 indicates a perfect forecast, and a ROC area at or below 0.5 has no skill</a:t>
            </a:r>
            <a:endParaRPr lang="zh-TW" altLang="en-US" dirty="0"/>
          </a:p>
        </p:txBody>
      </p:sp>
      <p:sp>
        <p:nvSpPr>
          <p:cNvPr id="4" name="投影片編號版面配置區 3"/>
          <p:cNvSpPr>
            <a:spLocks noGrp="1"/>
          </p:cNvSpPr>
          <p:nvPr>
            <p:ph type="sldNum" sz="quarter" idx="10"/>
          </p:nvPr>
        </p:nvSpPr>
        <p:spPr/>
        <p:txBody>
          <a:bodyPr/>
          <a:lstStyle/>
          <a:p>
            <a:fld id="{06AE6CDE-8AD5-44C5-8B23-C8AD28FD2103}" type="slidenum">
              <a:rPr lang="zh-TW" altLang="en-US" smtClean="0"/>
              <a:t>9</a:t>
            </a:fld>
            <a:endParaRPr lang="zh-TW" altLang="en-US"/>
          </a:p>
        </p:txBody>
      </p:sp>
    </p:spTree>
    <p:extLst>
      <p:ext uri="{BB962C8B-B14F-4D97-AF65-F5344CB8AC3E}">
        <p14:creationId xmlns:p14="http://schemas.microsoft.com/office/powerpoint/2010/main" val="830108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6AE6CDE-8AD5-44C5-8B23-C8AD28FD2103}" type="slidenum">
              <a:rPr lang="zh-TW" altLang="en-US" smtClean="0"/>
              <a:t>10</a:t>
            </a:fld>
            <a:endParaRPr lang="zh-TW" altLang="en-US"/>
          </a:p>
        </p:txBody>
      </p:sp>
    </p:spTree>
    <p:extLst>
      <p:ext uri="{BB962C8B-B14F-4D97-AF65-F5344CB8AC3E}">
        <p14:creationId xmlns:p14="http://schemas.microsoft.com/office/powerpoint/2010/main" val="1393206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The FV3-based models have similar UH </a:t>
            </a:r>
            <a:r>
              <a:rPr lang="en-US" altLang="zh-TW" dirty="0" err="1"/>
              <a:t>climatologies</a:t>
            </a:r>
            <a:r>
              <a:rPr lang="en-US" altLang="zh-TW" dirty="0"/>
              <a:t> on the 80-km grid until very high percentile values ( ; 95</a:t>
            </a:r>
            <a:r>
              <a:rPr lang="en-US" altLang="zh-TW" baseline="30000" dirty="0"/>
              <a:t>th</a:t>
            </a:r>
            <a:r>
              <a:rPr lang="en-US" altLang="zh-TW" dirty="0"/>
              <a:t> percentile and above), while at the native resolution the differences between FV3-based models get smaller as the percentile increases.</a:t>
            </a:r>
          </a:p>
          <a:p>
            <a:endParaRPr lang="en-US" altLang="zh-TW" dirty="0"/>
          </a:p>
          <a:p>
            <a:r>
              <a:rPr lang="en-US" altLang="zh-TW" dirty="0"/>
              <a:t>In all cases, the differences between the FV3-based models and the HRRRv3 is much larger than the differences among the FV3-based models.</a:t>
            </a:r>
          </a:p>
          <a:p>
            <a:endParaRPr lang="en-US" altLang="zh-TW" dirty="0"/>
          </a:p>
          <a:p>
            <a:r>
              <a:rPr lang="en-US" altLang="zh-TW" dirty="0"/>
              <a:t>The differences in UH climatology reﬂect the need for comparing FV3-based models and WRF-ARW-based models using UH percentiles, rather than ﬁxed UH thresholds. </a:t>
            </a:r>
          </a:p>
          <a:p>
            <a:endParaRPr lang="en-US" altLang="zh-TW" dirty="0"/>
          </a:p>
          <a:p>
            <a:r>
              <a:rPr lang="en-US" altLang="zh-TW" dirty="0"/>
              <a:t>Simulated reﬂectivity was analyzed using object-based veriﬁcation at three thresholds: 20, 30, and 45 </a:t>
            </a:r>
            <a:r>
              <a:rPr lang="en-US" altLang="zh-TW" dirty="0" err="1"/>
              <a:t>dBZ</a:t>
            </a:r>
            <a:r>
              <a:rPr lang="en-US" altLang="zh-TW" dirty="0"/>
              <a:t>. </a:t>
            </a:r>
          </a:p>
          <a:p>
            <a:r>
              <a:rPr lang="en-US" altLang="zh-TW" dirty="0"/>
              <a:t>While two of</a:t>
            </a:r>
            <a:r>
              <a:rPr lang="zh-TW" altLang="en-US" dirty="0"/>
              <a:t> </a:t>
            </a:r>
            <a:r>
              <a:rPr lang="en-US" altLang="zh-TW" dirty="0"/>
              <a:t>these thresholds are relatively low for identifying convective</a:t>
            </a:r>
            <a:r>
              <a:rPr lang="zh-TW" altLang="en-US" dirty="0"/>
              <a:t> </a:t>
            </a:r>
            <a:r>
              <a:rPr lang="en-US" altLang="zh-TW" dirty="0"/>
              <a:t>storms, higher thresholds became quite noisy and patterns in</a:t>
            </a:r>
            <a:r>
              <a:rPr lang="zh-TW" altLang="en-US" dirty="0"/>
              <a:t> </a:t>
            </a:r>
            <a:r>
              <a:rPr lang="en-US" altLang="zh-TW" dirty="0"/>
              <a:t>the data were difﬁcult to discern. </a:t>
            </a:r>
          </a:p>
          <a:p>
            <a:r>
              <a:rPr lang="en-US" altLang="zh-TW" dirty="0"/>
              <a:t>Therefore, we only include</a:t>
            </a:r>
            <a:r>
              <a:rPr lang="zh-TW" altLang="en-US" dirty="0"/>
              <a:t> </a:t>
            </a:r>
            <a:r>
              <a:rPr lang="en-US" altLang="zh-TW" dirty="0"/>
              <a:t>one higher threshold, 45 </a:t>
            </a:r>
            <a:r>
              <a:rPr lang="en-US" altLang="zh-TW" dirty="0" err="1"/>
              <a:t>dBZ</a:t>
            </a:r>
            <a:r>
              <a:rPr lang="en-US" altLang="zh-TW" dirty="0"/>
              <a:t>. </a:t>
            </a:r>
          </a:p>
          <a:p>
            <a:r>
              <a:rPr lang="en-US" altLang="zh-TW" dirty="0"/>
              <a:t>A climatology of simulated reﬂectivity values on each model’s native grid was also generated</a:t>
            </a:r>
            <a:r>
              <a:rPr lang="zh-TW" altLang="en-US" dirty="0"/>
              <a:t> </a:t>
            </a:r>
            <a:r>
              <a:rPr lang="en-US" altLang="zh-TW" dirty="0"/>
              <a:t>across the cases within the 2018 SFE, using the maximum value</a:t>
            </a:r>
            <a:r>
              <a:rPr lang="zh-TW" altLang="en-US" dirty="0"/>
              <a:t> </a:t>
            </a:r>
            <a:r>
              <a:rPr lang="en-US" altLang="zh-TW" dirty="0"/>
              <a:t>across the day at each grid point to examine the magnitude of</a:t>
            </a:r>
            <a:r>
              <a:rPr lang="zh-TW" altLang="en-US" dirty="0"/>
              <a:t> </a:t>
            </a:r>
            <a:r>
              <a:rPr lang="en-US" altLang="zh-TW" dirty="0"/>
              <a:t>the strongest convection (Fig. 1b). </a:t>
            </a:r>
          </a:p>
          <a:p>
            <a:r>
              <a:rPr lang="en-US" altLang="zh-TW" dirty="0"/>
              <a:t>The 45-dBZ threshold is</a:t>
            </a:r>
            <a:r>
              <a:rPr lang="zh-TW" altLang="en-US" dirty="0"/>
              <a:t> </a:t>
            </a:r>
            <a:r>
              <a:rPr lang="en-US" altLang="zh-TW" dirty="0"/>
              <a:t>approximately the 95th percentile for each model, although it</a:t>
            </a:r>
            <a:r>
              <a:rPr lang="zh-TW" altLang="en-US" dirty="0"/>
              <a:t> </a:t>
            </a:r>
            <a:r>
              <a:rPr lang="en-US" altLang="zh-TW" dirty="0"/>
              <a:t>is a higher percentile for the HRRRv3 than the FV3-based</a:t>
            </a:r>
            <a:r>
              <a:rPr lang="zh-TW" altLang="en-US" dirty="0"/>
              <a:t> </a:t>
            </a:r>
            <a:r>
              <a:rPr lang="en-US" altLang="zh-TW" dirty="0"/>
              <a:t>models, indicating that higher reﬂectivity values make up a</a:t>
            </a:r>
            <a:r>
              <a:rPr lang="zh-TW" altLang="en-US" dirty="0"/>
              <a:t> </a:t>
            </a:r>
            <a:r>
              <a:rPr lang="en-US" altLang="zh-TW" dirty="0"/>
              <a:t>larger part of the distribution in the FV3-based models compared to in the HRRRv3.</a:t>
            </a:r>
            <a:endParaRPr lang="zh-TW" altLang="en-US" dirty="0"/>
          </a:p>
          <a:p>
            <a:endParaRPr lang="en-US" altLang="zh-TW" dirty="0"/>
          </a:p>
          <a:p>
            <a:endParaRPr lang="en-US" altLang="zh-TW" dirty="0"/>
          </a:p>
          <a:p>
            <a:r>
              <a:rPr lang="en-US" altLang="zh-TW" dirty="0"/>
              <a:t>The reﬂectivity climatology shows smaller </a:t>
            </a:r>
            <a:r>
              <a:rPr lang="en-US" altLang="zh-TW" dirty="0" err="1"/>
              <a:t>intramodel</a:t>
            </a:r>
            <a:r>
              <a:rPr lang="en-US" altLang="zh-TW" dirty="0"/>
              <a:t> differences than the UH </a:t>
            </a:r>
            <a:r>
              <a:rPr lang="en-US" altLang="zh-TW" dirty="0" err="1"/>
              <a:t>climatologies</a:t>
            </a:r>
            <a:r>
              <a:rPr lang="en-US" altLang="zh-TW" dirty="0"/>
              <a:t> throughout most of the distribution, although the HRRRv3 has a smoother distribution (Fig. 1b). </a:t>
            </a:r>
          </a:p>
          <a:p>
            <a:r>
              <a:rPr lang="en-US" altLang="zh-TW" dirty="0"/>
              <a:t>The FV3-based models have higher </a:t>
            </a:r>
            <a:r>
              <a:rPr lang="en-US" altLang="zh-TW" dirty="0" err="1"/>
              <a:t>reﬂectivities</a:t>
            </a:r>
            <a:r>
              <a:rPr lang="en-US" altLang="zh-TW" dirty="0"/>
              <a:t> at most of the larger percentiles, starting at about the 90</a:t>
            </a:r>
            <a:r>
              <a:rPr lang="en-US" altLang="zh-TW" baseline="30000" dirty="0"/>
              <a:t>th</a:t>
            </a:r>
            <a:r>
              <a:rPr lang="en-US" altLang="zh-TW" dirty="0"/>
              <a:t> percentile. </a:t>
            </a:r>
          </a:p>
        </p:txBody>
      </p:sp>
      <p:sp>
        <p:nvSpPr>
          <p:cNvPr id="4" name="投影片編號版面配置區 3"/>
          <p:cNvSpPr>
            <a:spLocks noGrp="1"/>
          </p:cNvSpPr>
          <p:nvPr>
            <p:ph type="sldNum" sz="quarter" idx="5"/>
          </p:nvPr>
        </p:nvSpPr>
        <p:spPr/>
        <p:txBody>
          <a:bodyPr/>
          <a:lstStyle/>
          <a:p>
            <a:fld id="{1827F7A4-8F72-483D-9F60-378409C0FF86}" type="slidenum">
              <a:rPr lang="zh-TW" altLang="en-US" smtClean="0"/>
              <a:t>12</a:t>
            </a:fld>
            <a:endParaRPr lang="zh-TW" altLang="en-US"/>
          </a:p>
        </p:txBody>
      </p:sp>
    </p:spTree>
    <p:extLst>
      <p:ext uri="{BB962C8B-B14F-4D97-AF65-F5344CB8AC3E}">
        <p14:creationId xmlns:p14="http://schemas.microsoft.com/office/powerpoint/2010/main" val="1128044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In terms of ROC area and FSS, the HRRRv3 outperformed all three FV3-based models with a large swath of the UH percentile/ sigma space having higher values than the corresponding space in the FV3-based models.</a:t>
            </a:r>
          </a:p>
          <a:p>
            <a:r>
              <a:rPr lang="en-US" altLang="zh-TW" dirty="0"/>
              <a:t>Optimal smoothing levels (as indicated by s ) for the ROC area performance was similar between all four models examined, with the NSSL-FV3 achieving its highest ROC area at a slightly larger sigma than the other three models.</a:t>
            </a:r>
          </a:p>
          <a:p>
            <a:r>
              <a:rPr lang="en-US" altLang="zh-TW" dirty="0"/>
              <a:t> However, the HRRRv3 and the NSSL-FV3 had larger parameter space areas of higher ROC area than the CAPS-FV3 or the GFDL-FV3.</a:t>
            </a:r>
          </a:p>
          <a:p>
            <a:r>
              <a:rPr lang="en-US" altLang="zh-TW" dirty="0"/>
              <a:t> The ROC area is clearly more a function of UH percentile than of sigma, showing the importance of POD in the rare event scenario to the calculation of the ROC area</a:t>
            </a:r>
          </a:p>
          <a:p>
            <a:endParaRPr lang="en-US" altLang="zh-TW" dirty="0"/>
          </a:p>
          <a:p>
            <a:r>
              <a:rPr lang="en-US" altLang="zh-TW" dirty="0"/>
              <a:t>A similar pattern emerges with the FSS results, although the FSS shows more sensitivity to sigma than the ROC area does, and is optimized at lower sigma values than the ROC area</a:t>
            </a:r>
          </a:p>
          <a:p>
            <a:endParaRPr lang="en-US" altLang="zh-TW" dirty="0"/>
          </a:p>
          <a:p>
            <a:r>
              <a:rPr lang="en-US" altLang="zh-TW" dirty="0"/>
              <a:t>the HRRRv3 requires much less smoothing than the FV3-based models to achieve its highest FSS ( sigma=90 km). </a:t>
            </a:r>
          </a:p>
          <a:p>
            <a:r>
              <a:rPr lang="en-US" altLang="zh-TW" dirty="0"/>
              <a:t>Lower smoothing values preserve information provided by the model regarding which areas are most at risk, as smoothing lowers the maximum probability value and distributes the probability over a larger area. </a:t>
            </a:r>
          </a:p>
          <a:p>
            <a:r>
              <a:rPr lang="en-US" altLang="zh-TW" dirty="0"/>
              <a:t>So, the less smoothing required to achieve the maximum score, the more useful the original information from the model.</a:t>
            </a:r>
          </a:p>
          <a:p>
            <a:endParaRPr lang="en-US" altLang="zh-TW" dirty="0"/>
          </a:p>
          <a:p>
            <a:r>
              <a:rPr lang="en-US" altLang="zh-TW" dirty="0"/>
              <a:t>Of the FV3-based models, the CAPS-FV3 requires the least smoothing to achieve its highest score ( sigma~105 km). </a:t>
            </a:r>
          </a:p>
          <a:p>
            <a:r>
              <a:rPr lang="en-US" altLang="zh-TW" dirty="0"/>
              <a:t>The NSSL-FV3 scores highest of the FV3-based models in FSS, but alongside the GFDL-FV3 requires the most smoothing to maximize FSS ( sigma=120 km). </a:t>
            </a:r>
          </a:p>
          <a:p>
            <a:r>
              <a:rPr lang="en-US" altLang="zh-TW" dirty="0"/>
              <a:t>However, the HRRRv3 has FSS scores better than the best FV3-based model score (0.3735) across a wide variety of percentile and sigma variations.</a:t>
            </a:r>
          </a:p>
          <a:p>
            <a:endParaRPr lang="en-US" altLang="zh-TW" dirty="0"/>
          </a:p>
          <a:p>
            <a:r>
              <a:rPr lang="en-US" altLang="zh-TW" dirty="0"/>
              <a:t>The minimum reliability component of the Brier score (Fig. 3) was extremely similar between models, indicating that a highly smoothed ﬁeld generated using a high UH threshold achieved the best results for all four models.</a:t>
            </a:r>
            <a:endParaRPr lang="zh-TW" altLang="en-US" dirty="0"/>
          </a:p>
        </p:txBody>
      </p:sp>
      <p:sp>
        <p:nvSpPr>
          <p:cNvPr id="4" name="投影片編號版面配置區 3"/>
          <p:cNvSpPr>
            <a:spLocks noGrp="1"/>
          </p:cNvSpPr>
          <p:nvPr>
            <p:ph type="sldNum" sz="quarter" idx="5"/>
          </p:nvPr>
        </p:nvSpPr>
        <p:spPr/>
        <p:txBody>
          <a:bodyPr/>
          <a:lstStyle/>
          <a:p>
            <a:fld id="{1827F7A4-8F72-483D-9F60-378409C0FF86}" type="slidenum">
              <a:rPr lang="zh-TW" altLang="en-US" smtClean="0"/>
              <a:t>13</a:t>
            </a:fld>
            <a:endParaRPr lang="zh-TW" altLang="en-US"/>
          </a:p>
        </p:txBody>
      </p:sp>
    </p:spTree>
    <p:extLst>
      <p:ext uri="{BB962C8B-B14F-4D97-AF65-F5344CB8AC3E}">
        <p14:creationId xmlns:p14="http://schemas.microsoft.com/office/powerpoint/2010/main" val="1187610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EE9FD54-CC3C-4784-AB0E-480DF6994884}"/>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3A797417-F0EF-4115-BB13-E1AB295D63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2204D355-A210-4C0B-8944-637DAE17822F}"/>
              </a:ext>
            </a:extLst>
          </p:cNvPr>
          <p:cNvSpPr>
            <a:spLocks noGrp="1"/>
          </p:cNvSpPr>
          <p:nvPr>
            <p:ph type="dt" sz="half" idx="10"/>
          </p:nvPr>
        </p:nvSpPr>
        <p:spPr/>
        <p:txBody>
          <a:bodyPr/>
          <a:lstStyle/>
          <a:p>
            <a:fld id="{DE157DD2-9CF6-4ED9-A20F-7C7F1C9BD12D}" type="datetimeFigureOut">
              <a:rPr lang="zh-TW" altLang="en-US" smtClean="0"/>
              <a:t>2021/6/22</a:t>
            </a:fld>
            <a:endParaRPr lang="zh-TW" altLang="en-US"/>
          </a:p>
        </p:txBody>
      </p:sp>
      <p:sp>
        <p:nvSpPr>
          <p:cNvPr id="5" name="頁尾版面配置區 4">
            <a:extLst>
              <a:ext uri="{FF2B5EF4-FFF2-40B4-BE49-F238E27FC236}">
                <a16:creationId xmlns:a16="http://schemas.microsoft.com/office/drawing/2014/main" id="{BAF5CC05-D845-4843-B914-DC1D5281B35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18D5091-D3F8-43F2-8D7F-591DD038A25D}"/>
              </a:ext>
            </a:extLst>
          </p:cNvPr>
          <p:cNvSpPr>
            <a:spLocks noGrp="1"/>
          </p:cNvSpPr>
          <p:nvPr>
            <p:ph type="sldNum" sz="quarter" idx="12"/>
          </p:nvPr>
        </p:nvSpPr>
        <p:spPr/>
        <p:txBody>
          <a:bodyPr/>
          <a:lstStyle/>
          <a:p>
            <a:fld id="{781557BF-52C2-41A1-8D2C-E38F2194BAEC}" type="slidenum">
              <a:rPr lang="zh-TW" altLang="en-US" smtClean="0"/>
              <a:t>‹#›</a:t>
            </a:fld>
            <a:endParaRPr lang="zh-TW" altLang="en-US"/>
          </a:p>
        </p:txBody>
      </p:sp>
    </p:spTree>
    <p:extLst>
      <p:ext uri="{BB962C8B-B14F-4D97-AF65-F5344CB8AC3E}">
        <p14:creationId xmlns:p14="http://schemas.microsoft.com/office/powerpoint/2010/main" val="683525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1EDEA08-5A79-414D-A033-5D412E64BAC7}"/>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D53B667E-8D93-4A6D-9FE4-86B7C44B6B5C}"/>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DF86352-9D59-4438-81D0-D459B98667FD}"/>
              </a:ext>
            </a:extLst>
          </p:cNvPr>
          <p:cNvSpPr>
            <a:spLocks noGrp="1"/>
          </p:cNvSpPr>
          <p:nvPr>
            <p:ph type="dt" sz="half" idx="10"/>
          </p:nvPr>
        </p:nvSpPr>
        <p:spPr/>
        <p:txBody>
          <a:bodyPr/>
          <a:lstStyle/>
          <a:p>
            <a:fld id="{DE157DD2-9CF6-4ED9-A20F-7C7F1C9BD12D}" type="datetimeFigureOut">
              <a:rPr lang="zh-TW" altLang="en-US" smtClean="0"/>
              <a:t>2021/6/22</a:t>
            </a:fld>
            <a:endParaRPr lang="zh-TW" altLang="en-US"/>
          </a:p>
        </p:txBody>
      </p:sp>
      <p:sp>
        <p:nvSpPr>
          <p:cNvPr id="5" name="頁尾版面配置區 4">
            <a:extLst>
              <a:ext uri="{FF2B5EF4-FFF2-40B4-BE49-F238E27FC236}">
                <a16:creationId xmlns:a16="http://schemas.microsoft.com/office/drawing/2014/main" id="{F1778F7B-07A7-45C1-8B4A-5723B6FDEAA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BF53D81-E8F9-42D0-9F72-D8EC5BE29534}"/>
              </a:ext>
            </a:extLst>
          </p:cNvPr>
          <p:cNvSpPr>
            <a:spLocks noGrp="1"/>
          </p:cNvSpPr>
          <p:nvPr>
            <p:ph type="sldNum" sz="quarter" idx="12"/>
          </p:nvPr>
        </p:nvSpPr>
        <p:spPr/>
        <p:txBody>
          <a:bodyPr/>
          <a:lstStyle/>
          <a:p>
            <a:fld id="{781557BF-52C2-41A1-8D2C-E38F2194BAEC}" type="slidenum">
              <a:rPr lang="zh-TW" altLang="en-US" smtClean="0"/>
              <a:t>‹#›</a:t>
            </a:fld>
            <a:endParaRPr lang="zh-TW" altLang="en-US"/>
          </a:p>
        </p:txBody>
      </p:sp>
    </p:spTree>
    <p:extLst>
      <p:ext uri="{BB962C8B-B14F-4D97-AF65-F5344CB8AC3E}">
        <p14:creationId xmlns:p14="http://schemas.microsoft.com/office/powerpoint/2010/main" val="2750476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BC8239B8-236B-45F4-9187-00F6FEDCB316}"/>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6EE86700-FBA8-4890-9389-981E9683BC36}"/>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20C8E32-EC3A-44DA-A40D-CBCAAC5BF577}"/>
              </a:ext>
            </a:extLst>
          </p:cNvPr>
          <p:cNvSpPr>
            <a:spLocks noGrp="1"/>
          </p:cNvSpPr>
          <p:nvPr>
            <p:ph type="dt" sz="half" idx="10"/>
          </p:nvPr>
        </p:nvSpPr>
        <p:spPr/>
        <p:txBody>
          <a:bodyPr/>
          <a:lstStyle/>
          <a:p>
            <a:fld id="{DE157DD2-9CF6-4ED9-A20F-7C7F1C9BD12D}" type="datetimeFigureOut">
              <a:rPr lang="zh-TW" altLang="en-US" smtClean="0"/>
              <a:t>2021/6/22</a:t>
            </a:fld>
            <a:endParaRPr lang="zh-TW" altLang="en-US"/>
          </a:p>
        </p:txBody>
      </p:sp>
      <p:sp>
        <p:nvSpPr>
          <p:cNvPr id="5" name="頁尾版面配置區 4">
            <a:extLst>
              <a:ext uri="{FF2B5EF4-FFF2-40B4-BE49-F238E27FC236}">
                <a16:creationId xmlns:a16="http://schemas.microsoft.com/office/drawing/2014/main" id="{02FD31B4-461B-4C61-8333-6330E345E5D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AD89FF7-0208-471E-8D44-6F893449A644}"/>
              </a:ext>
            </a:extLst>
          </p:cNvPr>
          <p:cNvSpPr>
            <a:spLocks noGrp="1"/>
          </p:cNvSpPr>
          <p:nvPr>
            <p:ph type="sldNum" sz="quarter" idx="12"/>
          </p:nvPr>
        </p:nvSpPr>
        <p:spPr/>
        <p:txBody>
          <a:bodyPr/>
          <a:lstStyle/>
          <a:p>
            <a:fld id="{781557BF-52C2-41A1-8D2C-E38F2194BAEC}" type="slidenum">
              <a:rPr lang="zh-TW" altLang="en-US" smtClean="0"/>
              <a:t>‹#›</a:t>
            </a:fld>
            <a:endParaRPr lang="zh-TW" altLang="en-US"/>
          </a:p>
        </p:txBody>
      </p:sp>
    </p:spTree>
    <p:extLst>
      <p:ext uri="{BB962C8B-B14F-4D97-AF65-F5344CB8AC3E}">
        <p14:creationId xmlns:p14="http://schemas.microsoft.com/office/powerpoint/2010/main" val="610946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9CB3722-774D-4300-ACC3-4DB5A74C1955}"/>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B8A8F368-07ED-4C8F-8DD8-DC1142ED9BD1}"/>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084AA60-3ABC-4233-B079-49B52907C21F}"/>
              </a:ext>
            </a:extLst>
          </p:cNvPr>
          <p:cNvSpPr>
            <a:spLocks noGrp="1"/>
          </p:cNvSpPr>
          <p:nvPr>
            <p:ph type="dt" sz="half" idx="10"/>
          </p:nvPr>
        </p:nvSpPr>
        <p:spPr/>
        <p:txBody>
          <a:bodyPr/>
          <a:lstStyle/>
          <a:p>
            <a:fld id="{DE157DD2-9CF6-4ED9-A20F-7C7F1C9BD12D}" type="datetimeFigureOut">
              <a:rPr lang="zh-TW" altLang="en-US" smtClean="0"/>
              <a:t>2021/6/22</a:t>
            </a:fld>
            <a:endParaRPr lang="zh-TW" altLang="en-US"/>
          </a:p>
        </p:txBody>
      </p:sp>
      <p:sp>
        <p:nvSpPr>
          <p:cNvPr id="5" name="頁尾版面配置區 4">
            <a:extLst>
              <a:ext uri="{FF2B5EF4-FFF2-40B4-BE49-F238E27FC236}">
                <a16:creationId xmlns:a16="http://schemas.microsoft.com/office/drawing/2014/main" id="{919788CA-5828-4D30-80AB-2EF519E61CA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61C7B8B-C3E7-492E-800B-A83E94DB3BF0}"/>
              </a:ext>
            </a:extLst>
          </p:cNvPr>
          <p:cNvSpPr>
            <a:spLocks noGrp="1"/>
          </p:cNvSpPr>
          <p:nvPr>
            <p:ph type="sldNum" sz="quarter" idx="12"/>
          </p:nvPr>
        </p:nvSpPr>
        <p:spPr/>
        <p:txBody>
          <a:bodyPr/>
          <a:lstStyle/>
          <a:p>
            <a:fld id="{781557BF-52C2-41A1-8D2C-E38F2194BAEC}" type="slidenum">
              <a:rPr lang="zh-TW" altLang="en-US" smtClean="0"/>
              <a:t>‹#›</a:t>
            </a:fld>
            <a:endParaRPr lang="zh-TW" altLang="en-US"/>
          </a:p>
        </p:txBody>
      </p:sp>
    </p:spTree>
    <p:extLst>
      <p:ext uri="{BB962C8B-B14F-4D97-AF65-F5344CB8AC3E}">
        <p14:creationId xmlns:p14="http://schemas.microsoft.com/office/powerpoint/2010/main" val="1307736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3169FDA-A902-4639-850C-9AF5F850B47D}"/>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F6E3D6A8-AF58-44E1-8277-ACAF796A45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64633F2D-E2CB-4929-B316-E7772B79BC20}"/>
              </a:ext>
            </a:extLst>
          </p:cNvPr>
          <p:cNvSpPr>
            <a:spLocks noGrp="1"/>
          </p:cNvSpPr>
          <p:nvPr>
            <p:ph type="dt" sz="half" idx="10"/>
          </p:nvPr>
        </p:nvSpPr>
        <p:spPr/>
        <p:txBody>
          <a:bodyPr/>
          <a:lstStyle/>
          <a:p>
            <a:fld id="{DE157DD2-9CF6-4ED9-A20F-7C7F1C9BD12D}" type="datetimeFigureOut">
              <a:rPr lang="zh-TW" altLang="en-US" smtClean="0"/>
              <a:t>2021/6/22</a:t>
            </a:fld>
            <a:endParaRPr lang="zh-TW" altLang="en-US"/>
          </a:p>
        </p:txBody>
      </p:sp>
      <p:sp>
        <p:nvSpPr>
          <p:cNvPr id="5" name="頁尾版面配置區 4">
            <a:extLst>
              <a:ext uri="{FF2B5EF4-FFF2-40B4-BE49-F238E27FC236}">
                <a16:creationId xmlns:a16="http://schemas.microsoft.com/office/drawing/2014/main" id="{26349E7F-EC5D-45CC-B8E3-59E987AD13F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5BA60EF-69EE-483D-8D32-3F5EB16CDC2F}"/>
              </a:ext>
            </a:extLst>
          </p:cNvPr>
          <p:cNvSpPr>
            <a:spLocks noGrp="1"/>
          </p:cNvSpPr>
          <p:nvPr>
            <p:ph type="sldNum" sz="quarter" idx="12"/>
          </p:nvPr>
        </p:nvSpPr>
        <p:spPr/>
        <p:txBody>
          <a:bodyPr/>
          <a:lstStyle/>
          <a:p>
            <a:fld id="{781557BF-52C2-41A1-8D2C-E38F2194BAEC}" type="slidenum">
              <a:rPr lang="zh-TW" altLang="en-US" smtClean="0"/>
              <a:t>‹#›</a:t>
            </a:fld>
            <a:endParaRPr lang="zh-TW" altLang="en-US"/>
          </a:p>
        </p:txBody>
      </p:sp>
    </p:spTree>
    <p:extLst>
      <p:ext uri="{BB962C8B-B14F-4D97-AF65-F5344CB8AC3E}">
        <p14:creationId xmlns:p14="http://schemas.microsoft.com/office/powerpoint/2010/main" val="4228616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5D84E71-3079-419A-BE12-441AC3A7D883}"/>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371675F8-EF17-4BD0-81AF-7D46A95A1C3C}"/>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B46903EF-2E12-4023-9A98-15B501C88DF4}"/>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B5DB7203-2BA5-4927-9AA1-B4278886653C}"/>
              </a:ext>
            </a:extLst>
          </p:cNvPr>
          <p:cNvSpPr>
            <a:spLocks noGrp="1"/>
          </p:cNvSpPr>
          <p:nvPr>
            <p:ph type="dt" sz="half" idx="10"/>
          </p:nvPr>
        </p:nvSpPr>
        <p:spPr/>
        <p:txBody>
          <a:bodyPr/>
          <a:lstStyle/>
          <a:p>
            <a:fld id="{DE157DD2-9CF6-4ED9-A20F-7C7F1C9BD12D}" type="datetimeFigureOut">
              <a:rPr lang="zh-TW" altLang="en-US" smtClean="0"/>
              <a:t>2021/6/22</a:t>
            </a:fld>
            <a:endParaRPr lang="zh-TW" altLang="en-US"/>
          </a:p>
        </p:txBody>
      </p:sp>
      <p:sp>
        <p:nvSpPr>
          <p:cNvPr id="6" name="頁尾版面配置區 5">
            <a:extLst>
              <a:ext uri="{FF2B5EF4-FFF2-40B4-BE49-F238E27FC236}">
                <a16:creationId xmlns:a16="http://schemas.microsoft.com/office/drawing/2014/main" id="{11B3648B-2ACA-473F-A8AC-61CD53E7F69C}"/>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E723154E-3B80-42D5-9311-0879F94C6DE8}"/>
              </a:ext>
            </a:extLst>
          </p:cNvPr>
          <p:cNvSpPr>
            <a:spLocks noGrp="1"/>
          </p:cNvSpPr>
          <p:nvPr>
            <p:ph type="sldNum" sz="quarter" idx="12"/>
          </p:nvPr>
        </p:nvSpPr>
        <p:spPr/>
        <p:txBody>
          <a:bodyPr/>
          <a:lstStyle/>
          <a:p>
            <a:fld id="{781557BF-52C2-41A1-8D2C-E38F2194BAEC}" type="slidenum">
              <a:rPr lang="zh-TW" altLang="en-US" smtClean="0"/>
              <a:t>‹#›</a:t>
            </a:fld>
            <a:endParaRPr lang="zh-TW" altLang="en-US"/>
          </a:p>
        </p:txBody>
      </p:sp>
    </p:spTree>
    <p:extLst>
      <p:ext uri="{BB962C8B-B14F-4D97-AF65-F5344CB8AC3E}">
        <p14:creationId xmlns:p14="http://schemas.microsoft.com/office/powerpoint/2010/main" val="2390462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BBD3112-381A-4F35-95C2-E123A398EA28}"/>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D69CE72D-828A-4AD2-95C6-0FCBB68B94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AFD6B2D8-6344-4CE1-9A41-60C93DCDF466}"/>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58C4C847-224A-4F17-863C-03DB24E474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225E0589-8FF4-473A-97F0-328B7E4102E4}"/>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BDF156ED-95BF-4520-B5EC-2FF27AE97FC2}"/>
              </a:ext>
            </a:extLst>
          </p:cNvPr>
          <p:cNvSpPr>
            <a:spLocks noGrp="1"/>
          </p:cNvSpPr>
          <p:nvPr>
            <p:ph type="dt" sz="half" idx="10"/>
          </p:nvPr>
        </p:nvSpPr>
        <p:spPr/>
        <p:txBody>
          <a:bodyPr/>
          <a:lstStyle/>
          <a:p>
            <a:fld id="{DE157DD2-9CF6-4ED9-A20F-7C7F1C9BD12D}" type="datetimeFigureOut">
              <a:rPr lang="zh-TW" altLang="en-US" smtClean="0"/>
              <a:t>2021/6/22</a:t>
            </a:fld>
            <a:endParaRPr lang="zh-TW" altLang="en-US"/>
          </a:p>
        </p:txBody>
      </p:sp>
      <p:sp>
        <p:nvSpPr>
          <p:cNvPr id="8" name="頁尾版面配置區 7">
            <a:extLst>
              <a:ext uri="{FF2B5EF4-FFF2-40B4-BE49-F238E27FC236}">
                <a16:creationId xmlns:a16="http://schemas.microsoft.com/office/drawing/2014/main" id="{BEE0B86E-AB89-4BC0-81F9-520F19B02FBE}"/>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B8783DEE-6464-4F90-94DD-10F327782DDD}"/>
              </a:ext>
            </a:extLst>
          </p:cNvPr>
          <p:cNvSpPr>
            <a:spLocks noGrp="1"/>
          </p:cNvSpPr>
          <p:nvPr>
            <p:ph type="sldNum" sz="quarter" idx="12"/>
          </p:nvPr>
        </p:nvSpPr>
        <p:spPr/>
        <p:txBody>
          <a:bodyPr/>
          <a:lstStyle/>
          <a:p>
            <a:fld id="{781557BF-52C2-41A1-8D2C-E38F2194BAEC}" type="slidenum">
              <a:rPr lang="zh-TW" altLang="en-US" smtClean="0"/>
              <a:t>‹#›</a:t>
            </a:fld>
            <a:endParaRPr lang="zh-TW" altLang="en-US"/>
          </a:p>
        </p:txBody>
      </p:sp>
    </p:spTree>
    <p:extLst>
      <p:ext uri="{BB962C8B-B14F-4D97-AF65-F5344CB8AC3E}">
        <p14:creationId xmlns:p14="http://schemas.microsoft.com/office/powerpoint/2010/main" val="2887022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B8BF147-DE7C-477E-9560-CA015ED413B9}"/>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ABB4D6A8-4A9C-4A6B-BFAC-3019987E72ED}"/>
              </a:ext>
            </a:extLst>
          </p:cNvPr>
          <p:cNvSpPr>
            <a:spLocks noGrp="1"/>
          </p:cNvSpPr>
          <p:nvPr>
            <p:ph type="dt" sz="half" idx="10"/>
          </p:nvPr>
        </p:nvSpPr>
        <p:spPr/>
        <p:txBody>
          <a:bodyPr/>
          <a:lstStyle/>
          <a:p>
            <a:fld id="{DE157DD2-9CF6-4ED9-A20F-7C7F1C9BD12D}" type="datetimeFigureOut">
              <a:rPr lang="zh-TW" altLang="en-US" smtClean="0"/>
              <a:t>2021/6/22</a:t>
            </a:fld>
            <a:endParaRPr lang="zh-TW" altLang="en-US"/>
          </a:p>
        </p:txBody>
      </p:sp>
      <p:sp>
        <p:nvSpPr>
          <p:cNvPr id="4" name="頁尾版面配置區 3">
            <a:extLst>
              <a:ext uri="{FF2B5EF4-FFF2-40B4-BE49-F238E27FC236}">
                <a16:creationId xmlns:a16="http://schemas.microsoft.com/office/drawing/2014/main" id="{E2633638-5E2F-4770-9CDF-FA68E1891288}"/>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7E6E3B94-D52B-42EB-AA45-2DE38C995F1E}"/>
              </a:ext>
            </a:extLst>
          </p:cNvPr>
          <p:cNvSpPr>
            <a:spLocks noGrp="1"/>
          </p:cNvSpPr>
          <p:nvPr>
            <p:ph type="sldNum" sz="quarter" idx="12"/>
          </p:nvPr>
        </p:nvSpPr>
        <p:spPr/>
        <p:txBody>
          <a:bodyPr/>
          <a:lstStyle/>
          <a:p>
            <a:fld id="{781557BF-52C2-41A1-8D2C-E38F2194BAEC}" type="slidenum">
              <a:rPr lang="zh-TW" altLang="en-US" smtClean="0"/>
              <a:t>‹#›</a:t>
            </a:fld>
            <a:endParaRPr lang="zh-TW" altLang="en-US"/>
          </a:p>
        </p:txBody>
      </p:sp>
    </p:spTree>
    <p:extLst>
      <p:ext uri="{BB962C8B-B14F-4D97-AF65-F5344CB8AC3E}">
        <p14:creationId xmlns:p14="http://schemas.microsoft.com/office/powerpoint/2010/main" val="3561912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32FAC7C1-1EC4-451C-8A00-DC5BB539B7DB}"/>
              </a:ext>
            </a:extLst>
          </p:cNvPr>
          <p:cNvSpPr>
            <a:spLocks noGrp="1"/>
          </p:cNvSpPr>
          <p:nvPr>
            <p:ph type="dt" sz="half" idx="10"/>
          </p:nvPr>
        </p:nvSpPr>
        <p:spPr/>
        <p:txBody>
          <a:bodyPr/>
          <a:lstStyle/>
          <a:p>
            <a:fld id="{DE157DD2-9CF6-4ED9-A20F-7C7F1C9BD12D}" type="datetimeFigureOut">
              <a:rPr lang="zh-TW" altLang="en-US" smtClean="0"/>
              <a:t>2021/6/22</a:t>
            </a:fld>
            <a:endParaRPr lang="zh-TW" altLang="en-US"/>
          </a:p>
        </p:txBody>
      </p:sp>
      <p:sp>
        <p:nvSpPr>
          <p:cNvPr id="3" name="頁尾版面配置區 2">
            <a:extLst>
              <a:ext uri="{FF2B5EF4-FFF2-40B4-BE49-F238E27FC236}">
                <a16:creationId xmlns:a16="http://schemas.microsoft.com/office/drawing/2014/main" id="{F01C7692-D5EE-48F3-BFF4-44539CAFF02A}"/>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16FB1950-EE30-477F-A0F4-332BBE932760}"/>
              </a:ext>
            </a:extLst>
          </p:cNvPr>
          <p:cNvSpPr>
            <a:spLocks noGrp="1"/>
          </p:cNvSpPr>
          <p:nvPr>
            <p:ph type="sldNum" sz="quarter" idx="12"/>
          </p:nvPr>
        </p:nvSpPr>
        <p:spPr/>
        <p:txBody>
          <a:bodyPr/>
          <a:lstStyle/>
          <a:p>
            <a:fld id="{781557BF-52C2-41A1-8D2C-E38F2194BAEC}" type="slidenum">
              <a:rPr lang="zh-TW" altLang="en-US" smtClean="0"/>
              <a:t>‹#›</a:t>
            </a:fld>
            <a:endParaRPr lang="zh-TW" altLang="en-US"/>
          </a:p>
        </p:txBody>
      </p:sp>
    </p:spTree>
    <p:extLst>
      <p:ext uri="{BB962C8B-B14F-4D97-AF65-F5344CB8AC3E}">
        <p14:creationId xmlns:p14="http://schemas.microsoft.com/office/powerpoint/2010/main" val="4022260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8F116F3-64F0-4279-80A2-D9951E984D15}"/>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013C206E-1888-4EA6-9176-0307C5BCFE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123BC713-9203-464C-8420-6B4F54F057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AF08628C-762E-479C-83BE-29681DB987E1}"/>
              </a:ext>
            </a:extLst>
          </p:cNvPr>
          <p:cNvSpPr>
            <a:spLocks noGrp="1"/>
          </p:cNvSpPr>
          <p:nvPr>
            <p:ph type="dt" sz="half" idx="10"/>
          </p:nvPr>
        </p:nvSpPr>
        <p:spPr/>
        <p:txBody>
          <a:bodyPr/>
          <a:lstStyle/>
          <a:p>
            <a:fld id="{DE157DD2-9CF6-4ED9-A20F-7C7F1C9BD12D}" type="datetimeFigureOut">
              <a:rPr lang="zh-TW" altLang="en-US" smtClean="0"/>
              <a:t>2021/6/22</a:t>
            </a:fld>
            <a:endParaRPr lang="zh-TW" altLang="en-US"/>
          </a:p>
        </p:txBody>
      </p:sp>
      <p:sp>
        <p:nvSpPr>
          <p:cNvPr id="6" name="頁尾版面配置區 5">
            <a:extLst>
              <a:ext uri="{FF2B5EF4-FFF2-40B4-BE49-F238E27FC236}">
                <a16:creationId xmlns:a16="http://schemas.microsoft.com/office/drawing/2014/main" id="{91B3CB79-8AE4-4BFC-A19C-5100BC32E5C3}"/>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0443B5B0-2D52-4643-9C98-18BD4DA2AA67}"/>
              </a:ext>
            </a:extLst>
          </p:cNvPr>
          <p:cNvSpPr>
            <a:spLocks noGrp="1"/>
          </p:cNvSpPr>
          <p:nvPr>
            <p:ph type="sldNum" sz="quarter" idx="12"/>
          </p:nvPr>
        </p:nvSpPr>
        <p:spPr/>
        <p:txBody>
          <a:bodyPr/>
          <a:lstStyle/>
          <a:p>
            <a:fld id="{781557BF-52C2-41A1-8D2C-E38F2194BAEC}" type="slidenum">
              <a:rPr lang="zh-TW" altLang="en-US" smtClean="0"/>
              <a:t>‹#›</a:t>
            </a:fld>
            <a:endParaRPr lang="zh-TW" altLang="en-US"/>
          </a:p>
        </p:txBody>
      </p:sp>
    </p:spTree>
    <p:extLst>
      <p:ext uri="{BB962C8B-B14F-4D97-AF65-F5344CB8AC3E}">
        <p14:creationId xmlns:p14="http://schemas.microsoft.com/office/powerpoint/2010/main" val="4202602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1686966-E736-4D40-8C0F-54EBF9E11544}"/>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68A2A07A-15D2-4458-A1D7-567EF4EF65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4CE04B6F-9800-4D27-9335-BE643EB6A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F092E93E-6FA6-4F30-9BB5-BF155EC6FCEC}"/>
              </a:ext>
            </a:extLst>
          </p:cNvPr>
          <p:cNvSpPr>
            <a:spLocks noGrp="1"/>
          </p:cNvSpPr>
          <p:nvPr>
            <p:ph type="dt" sz="half" idx="10"/>
          </p:nvPr>
        </p:nvSpPr>
        <p:spPr/>
        <p:txBody>
          <a:bodyPr/>
          <a:lstStyle/>
          <a:p>
            <a:fld id="{DE157DD2-9CF6-4ED9-A20F-7C7F1C9BD12D}" type="datetimeFigureOut">
              <a:rPr lang="zh-TW" altLang="en-US" smtClean="0"/>
              <a:t>2021/6/22</a:t>
            </a:fld>
            <a:endParaRPr lang="zh-TW" altLang="en-US"/>
          </a:p>
        </p:txBody>
      </p:sp>
      <p:sp>
        <p:nvSpPr>
          <p:cNvPr id="6" name="頁尾版面配置區 5">
            <a:extLst>
              <a:ext uri="{FF2B5EF4-FFF2-40B4-BE49-F238E27FC236}">
                <a16:creationId xmlns:a16="http://schemas.microsoft.com/office/drawing/2014/main" id="{B647A2EF-6F64-4102-865B-01E69AF84AA9}"/>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563FFDAC-8644-4E66-A0D6-5D7FBB8B1A48}"/>
              </a:ext>
            </a:extLst>
          </p:cNvPr>
          <p:cNvSpPr>
            <a:spLocks noGrp="1"/>
          </p:cNvSpPr>
          <p:nvPr>
            <p:ph type="sldNum" sz="quarter" idx="12"/>
          </p:nvPr>
        </p:nvSpPr>
        <p:spPr/>
        <p:txBody>
          <a:bodyPr/>
          <a:lstStyle/>
          <a:p>
            <a:fld id="{781557BF-52C2-41A1-8D2C-E38F2194BAEC}" type="slidenum">
              <a:rPr lang="zh-TW" altLang="en-US" smtClean="0"/>
              <a:t>‹#›</a:t>
            </a:fld>
            <a:endParaRPr lang="zh-TW" altLang="en-US"/>
          </a:p>
        </p:txBody>
      </p:sp>
    </p:spTree>
    <p:extLst>
      <p:ext uri="{BB962C8B-B14F-4D97-AF65-F5344CB8AC3E}">
        <p14:creationId xmlns:p14="http://schemas.microsoft.com/office/powerpoint/2010/main" val="287773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910FAC1D-5B03-4F1A-8712-F106CD9C9E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29641F49-65C6-48FC-944E-48DA316CE0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59A32BF-E7FE-49C8-B456-9D6771A737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157DD2-9CF6-4ED9-A20F-7C7F1C9BD12D}" type="datetimeFigureOut">
              <a:rPr lang="zh-TW" altLang="en-US" smtClean="0"/>
              <a:t>2021/6/22</a:t>
            </a:fld>
            <a:endParaRPr lang="zh-TW" altLang="en-US"/>
          </a:p>
        </p:txBody>
      </p:sp>
      <p:sp>
        <p:nvSpPr>
          <p:cNvPr id="5" name="頁尾版面配置區 4">
            <a:extLst>
              <a:ext uri="{FF2B5EF4-FFF2-40B4-BE49-F238E27FC236}">
                <a16:creationId xmlns:a16="http://schemas.microsoft.com/office/drawing/2014/main" id="{398359EC-5B29-4F64-BF28-82069D3293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17F45F3A-7C07-4427-A951-F83658B8E6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1557BF-52C2-41A1-8D2C-E38F2194BAEC}" type="slidenum">
              <a:rPr lang="zh-TW" altLang="en-US" smtClean="0"/>
              <a:t>‹#›</a:t>
            </a:fld>
            <a:endParaRPr lang="zh-TW" altLang="en-US"/>
          </a:p>
        </p:txBody>
      </p:sp>
    </p:spTree>
    <p:extLst>
      <p:ext uri="{BB962C8B-B14F-4D97-AF65-F5344CB8AC3E}">
        <p14:creationId xmlns:p14="http://schemas.microsoft.com/office/powerpoint/2010/main" val="1087378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308385C-D662-4A66-88B9-F3E30C779079}"/>
              </a:ext>
            </a:extLst>
          </p:cNvPr>
          <p:cNvSpPr>
            <a:spLocks noGrp="1"/>
          </p:cNvSpPr>
          <p:nvPr>
            <p:ph type="ctrTitle"/>
          </p:nvPr>
        </p:nvSpPr>
        <p:spPr/>
        <p:txBody>
          <a:bodyPr>
            <a:normAutofit/>
          </a:bodyPr>
          <a:lstStyle/>
          <a:p>
            <a:r>
              <a:rPr lang="en-US" altLang="zh-TW" sz="4000" dirty="0"/>
              <a:t>Exploring convection-allowing model evaluation strategies for severe local storms using the finite-volume cubed-sphere (FV3) model core.</a:t>
            </a:r>
            <a:endParaRPr lang="zh-TW" altLang="en-US" sz="4000" dirty="0"/>
          </a:p>
        </p:txBody>
      </p:sp>
      <p:sp>
        <p:nvSpPr>
          <p:cNvPr id="3" name="副標題 2">
            <a:extLst>
              <a:ext uri="{FF2B5EF4-FFF2-40B4-BE49-F238E27FC236}">
                <a16:creationId xmlns:a16="http://schemas.microsoft.com/office/drawing/2014/main" id="{79B07DF2-873F-4142-930F-E8BEEF6EA974}"/>
              </a:ext>
            </a:extLst>
          </p:cNvPr>
          <p:cNvSpPr>
            <a:spLocks noGrp="1"/>
          </p:cNvSpPr>
          <p:nvPr>
            <p:ph type="subTitle" idx="1"/>
          </p:nvPr>
        </p:nvSpPr>
        <p:spPr>
          <a:xfrm>
            <a:off x="1588655" y="4907756"/>
            <a:ext cx="9144000" cy="1655762"/>
          </a:xfrm>
        </p:spPr>
        <p:txBody>
          <a:bodyPr/>
          <a:lstStyle/>
          <a:p>
            <a:pPr algn="just"/>
            <a:r>
              <a:rPr lang="en-US" altLang="zh-TW" sz="1800" dirty="0">
                <a:effectLst/>
                <a:latin typeface="Times New Roman" panose="02020603050405020304" pitchFamily="18" charset="0"/>
                <a:ea typeface="標楷體" panose="03000509000000000000" pitchFamily="65" charset="-120"/>
              </a:rPr>
              <a:t>Gallo, B. T., J. K. Wolff, A. J. Clark, I. </a:t>
            </a:r>
            <a:r>
              <a:rPr lang="en-US" altLang="zh-TW" sz="1800" dirty="0" err="1">
                <a:effectLst/>
                <a:latin typeface="Times New Roman" panose="02020603050405020304" pitchFamily="18" charset="0"/>
                <a:ea typeface="標楷體" panose="03000509000000000000" pitchFamily="65" charset="-120"/>
              </a:rPr>
              <a:t>Jirak</a:t>
            </a:r>
            <a:r>
              <a:rPr lang="en-US" altLang="zh-TW" sz="1800" dirty="0">
                <a:effectLst/>
                <a:latin typeface="Times New Roman" panose="02020603050405020304" pitchFamily="18" charset="0"/>
                <a:ea typeface="標楷體" panose="03000509000000000000" pitchFamily="65" charset="-120"/>
              </a:rPr>
              <a:t>, L. R. Blank, B. Roberts, Y. Wang, C. Zhang, M. </a:t>
            </a:r>
            <a:r>
              <a:rPr lang="en-US" altLang="zh-TW" sz="1800" dirty="0" err="1">
                <a:effectLst/>
                <a:latin typeface="Times New Roman" panose="02020603050405020304" pitchFamily="18" charset="0"/>
                <a:ea typeface="標楷體" panose="03000509000000000000" pitchFamily="65" charset="-120"/>
              </a:rPr>
              <a:t>Xue</a:t>
            </a:r>
            <a:r>
              <a:rPr lang="en-US" altLang="zh-TW" sz="1800" dirty="0">
                <a:effectLst/>
                <a:latin typeface="Times New Roman" panose="02020603050405020304" pitchFamily="18" charset="0"/>
                <a:ea typeface="標楷體" panose="03000509000000000000" pitchFamily="65" charset="-120"/>
              </a:rPr>
              <a:t>, T. </a:t>
            </a:r>
            <a:r>
              <a:rPr lang="en-US" altLang="zh-TW" sz="1800" dirty="0" err="1">
                <a:effectLst/>
                <a:latin typeface="Times New Roman" panose="02020603050405020304" pitchFamily="18" charset="0"/>
                <a:ea typeface="標楷體" panose="03000509000000000000" pitchFamily="65" charset="-120"/>
              </a:rPr>
              <a:t>Supinie</a:t>
            </a:r>
            <a:r>
              <a:rPr lang="en-US" altLang="zh-TW" sz="1800" dirty="0">
                <a:effectLst/>
                <a:latin typeface="Times New Roman" panose="02020603050405020304" pitchFamily="18" charset="0"/>
                <a:ea typeface="標楷體" panose="03000509000000000000" pitchFamily="65" charset="-120"/>
              </a:rPr>
              <a:t>, L. Harris, L. Zhou, and C. Alexander, 2021: Exploring convection-allowing model evaluation strategies for severe local storms using the finite-volume cubed-sphere (FV3) model core. </a:t>
            </a:r>
            <a:r>
              <a:rPr lang="en-US" altLang="zh-TW" sz="1800" i="1" dirty="0">
                <a:effectLst/>
                <a:latin typeface="Times New Roman" panose="02020603050405020304" pitchFamily="18" charset="0"/>
                <a:ea typeface="標楷體" panose="03000509000000000000" pitchFamily="65" charset="-120"/>
              </a:rPr>
              <a:t>Wea. Forecasting</a:t>
            </a:r>
            <a:r>
              <a:rPr lang="en-US" altLang="zh-TW" sz="1800" dirty="0">
                <a:effectLst/>
                <a:latin typeface="Times New Roman" panose="02020603050405020304" pitchFamily="18" charset="0"/>
                <a:ea typeface="標楷體" panose="03000509000000000000" pitchFamily="65" charset="-120"/>
              </a:rPr>
              <a:t>, </a:t>
            </a:r>
            <a:r>
              <a:rPr lang="en-US" altLang="zh-TW" sz="1800" b="1" dirty="0">
                <a:effectLst/>
                <a:latin typeface="Times New Roman" panose="02020603050405020304" pitchFamily="18" charset="0"/>
                <a:ea typeface="標楷體" panose="03000509000000000000" pitchFamily="65" charset="-120"/>
              </a:rPr>
              <a:t>36</a:t>
            </a:r>
            <a:r>
              <a:rPr lang="en-US" altLang="zh-TW" sz="1800" dirty="0">
                <a:effectLst/>
                <a:latin typeface="Times New Roman" panose="02020603050405020304" pitchFamily="18" charset="0"/>
                <a:ea typeface="標楷體" panose="03000509000000000000" pitchFamily="65" charset="-120"/>
              </a:rPr>
              <a:t>, 3</a:t>
            </a:r>
            <a:r>
              <a:rPr lang="en-US" altLang="zh-TW" sz="1800" dirty="0">
                <a:effectLst/>
                <a:latin typeface="Times New Roman" panose="02020603050405020304" pitchFamily="18" charset="0"/>
                <a:ea typeface="新細明體" panose="02020500000000000000" pitchFamily="18" charset="-120"/>
              </a:rPr>
              <a:t>–</a:t>
            </a:r>
            <a:r>
              <a:rPr lang="en-US" altLang="zh-TW" sz="1800" dirty="0">
                <a:effectLst/>
                <a:latin typeface="Times New Roman" panose="02020603050405020304" pitchFamily="18" charset="0"/>
                <a:ea typeface="標楷體" panose="03000509000000000000" pitchFamily="65" charset="-120"/>
              </a:rPr>
              <a:t>19.</a:t>
            </a:r>
            <a:endParaRPr lang="zh-TW" altLang="en-US" dirty="0"/>
          </a:p>
        </p:txBody>
      </p:sp>
    </p:spTree>
    <p:extLst>
      <p:ext uri="{BB962C8B-B14F-4D97-AF65-F5344CB8AC3E}">
        <p14:creationId xmlns:p14="http://schemas.microsoft.com/office/powerpoint/2010/main" val="328246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FSS(fractions skill score )</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14:m>
                  <m:oMath xmlns:m="http://schemas.openxmlformats.org/officeDocument/2006/math">
                    <m:r>
                      <m:rPr>
                        <m:sty m:val="p"/>
                      </m:rPr>
                      <a:rPr lang="en-US" altLang="zh-TW" i="1" smtClean="0">
                        <a:latin typeface="Cambria Math"/>
                      </a:rPr>
                      <m:t>F</m:t>
                    </m:r>
                    <m:r>
                      <a:rPr lang="en-US" altLang="zh-TW" b="0" i="1" smtClean="0">
                        <a:latin typeface="Cambria Math"/>
                      </a:rPr>
                      <m:t>𝑆𝑆</m:t>
                    </m:r>
                    <m:r>
                      <a:rPr lang="en-US" altLang="zh-TW" b="0" i="1" smtClean="0">
                        <a:latin typeface="Cambria Math"/>
                        <a:ea typeface="Cambria Math"/>
                      </a:rPr>
                      <m:t>=1−</m:t>
                    </m:r>
                    <m:f>
                      <m:fPr>
                        <m:ctrlPr>
                          <a:rPr lang="en-US" altLang="zh-TW" b="0" i="1" smtClean="0">
                            <a:latin typeface="Cambria Math" panose="02040503050406030204" pitchFamily="18" charset="0"/>
                            <a:ea typeface="Cambria Math"/>
                          </a:rPr>
                        </m:ctrlPr>
                      </m:fPr>
                      <m:num>
                        <m:f>
                          <m:fPr>
                            <m:ctrlPr>
                              <a:rPr lang="en-US" altLang="zh-TW" i="1">
                                <a:latin typeface="Cambria Math" panose="02040503050406030204" pitchFamily="18" charset="0"/>
                              </a:rPr>
                            </m:ctrlPr>
                          </m:fPr>
                          <m:num>
                            <m:r>
                              <a:rPr lang="en-US" altLang="zh-TW" i="1">
                                <a:latin typeface="Cambria Math"/>
                              </a:rPr>
                              <m:t>1</m:t>
                            </m:r>
                          </m:num>
                          <m:den>
                            <m:r>
                              <a:rPr lang="en-US" altLang="zh-TW" i="1">
                                <a:latin typeface="Cambria Math"/>
                              </a:rPr>
                              <m:t>𝑁</m:t>
                            </m:r>
                          </m:den>
                        </m:f>
                        <m:nary>
                          <m:naryPr>
                            <m:chr m:val="∑"/>
                            <m:supHide m:val="on"/>
                            <m:ctrlPr>
                              <a:rPr lang="en-US" altLang="zh-TW" i="1">
                                <a:latin typeface="Cambria Math" panose="02040503050406030204" pitchFamily="18" charset="0"/>
                              </a:rPr>
                            </m:ctrlPr>
                          </m:naryPr>
                          <m:sub>
                            <m:r>
                              <m:rPr>
                                <m:brk m:alnAt="7"/>
                              </m:rPr>
                              <a:rPr lang="en-US" altLang="zh-TW" i="1">
                                <a:latin typeface="Cambria Math"/>
                              </a:rPr>
                              <m:t>𝑖</m:t>
                            </m:r>
                          </m:sub>
                          <m:sup/>
                          <m:e>
                            <m:nary>
                              <m:naryPr>
                                <m:chr m:val="∑"/>
                                <m:supHide m:val="on"/>
                                <m:ctrlPr>
                                  <a:rPr lang="en-US" altLang="zh-TW" i="1">
                                    <a:latin typeface="Cambria Math" panose="02040503050406030204" pitchFamily="18" charset="0"/>
                                  </a:rPr>
                                </m:ctrlPr>
                              </m:naryPr>
                              <m:sub>
                                <m:r>
                                  <m:rPr>
                                    <m:brk m:alnAt="7"/>
                                  </m:rPr>
                                  <a:rPr lang="en-US" altLang="zh-TW" i="1">
                                    <a:latin typeface="Cambria Math"/>
                                  </a:rPr>
                                  <m:t>𝑗</m:t>
                                </m:r>
                              </m:sub>
                              <m:sup/>
                              <m:e>
                                <m:sSup>
                                  <m:sSupPr>
                                    <m:ctrlPr>
                                      <a:rPr lang="en-US" altLang="zh-TW" i="1">
                                        <a:latin typeface="Cambria Math" panose="02040503050406030204" pitchFamily="18" charset="0"/>
                                      </a:rPr>
                                    </m:ctrlPr>
                                  </m:sSupPr>
                                  <m:e>
                                    <m:d>
                                      <m:dPr>
                                        <m:begChr m:val="["/>
                                        <m:endChr m:val="]"/>
                                        <m:ctrlPr>
                                          <a:rPr lang="en-US" altLang="zh-TW" i="1">
                                            <a:latin typeface="Cambria Math" panose="02040503050406030204" pitchFamily="18" charset="0"/>
                                          </a:rPr>
                                        </m:ctrlPr>
                                      </m:dPr>
                                      <m:e>
                                        <m:sSub>
                                          <m:sSubPr>
                                            <m:ctrlPr>
                                              <a:rPr lang="en-US" altLang="zh-TW" i="1">
                                                <a:latin typeface="Cambria Math" panose="02040503050406030204" pitchFamily="18" charset="0"/>
                                              </a:rPr>
                                            </m:ctrlPr>
                                          </m:sSubPr>
                                          <m:e>
                                            <m:r>
                                              <a:rPr lang="en-US" altLang="zh-TW" i="1">
                                                <a:latin typeface="Cambria Math"/>
                                              </a:rPr>
                                              <m:t>𝐹</m:t>
                                            </m:r>
                                          </m:e>
                                          <m:sub>
                                            <m:r>
                                              <a:rPr lang="en-US" altLang="zh-TW" i="1">
                                                <a:latin typeface="Cambria Math"/>
                                              </a:rPr>
                                              <m:t>0</m:t>
                                            </m:r>
                                          </m:sub>
                                        </m:sSub>
                                        <m:d>
                                          <m:dPr>
                                            <m:ctrlPr>
                                              <a:rPr lang="en-US" altLang="zh-TW" i="1">
                                                <a:latin typeface="Cambria Math" panose="02040503050406030204" pitchFamily="18" charset="0"/>
                                              </a:rPr>
                                            </m:ctrlPr>
                                          </m:dPr>
                                          <m:e>
                                            <m:r>
                                              <a:rPr lang="en-US" altLang="zh-TW" i="1">
                                                <a:latin typeface="Cambria Math"/>
                                              </a:rPr>
                                              <m:t>𝑖</m:t>
                                            </m:r>
                                            <m:r>
                                              <a:rPr lang="en-US" altLang="zh-TW" i="1">
                                                <a:latin typeface="Cambria Math"/>
                                              </a:rPr>
                                              <m:t>,</m:t>
                                            </m:r>
                                            <m:r>
                                              <a:rPr lang="en-US" altLang="zh-TW" i="1">
                                                <a:latin typeface="Cambria Math"/>
                                              </a:rPr>
                                              <m:t>𝑗</m:t>
                                            </m:r>
                                          </m:e>
                                        </m:d>
                                        <m:r>
                                          <a:rPr lang="en-US" altLang="zh-TW" i="1">
                                            <a:latin typeface="Cambria Math"/>
                                          </a:rPr>
                                          <m:t>−</m:t>
                                        </m:r>
                                        <m:sSub>
                                          <m:sSubPr>
                                            <m:ctrlPr>
                                              <a:rPr lang="en-US" altLang="zh-TW" i="1">
                                                <a:latin typeface="Cambria Math" panose="02040503050406030204" pitchFamily="18" charset="0"/>
                                              </a:rPr>
                                            </m:ctrlPr>
                                          </m:sSubPr>
                                          <m:e>
                                            <m:r>
                                              <a:rPr lang="en-US" altLang="zh-TW" i="1">
                                                <a:latin typeface="Cambria Math"/>
                                              </a:rPr>
                                              <m:t>𝐹</m:t>
                                            </m:r>
                                          </m:e>
                                          <m:sub>
                                            <m:r>
                                              <a:rPr lang="en-US" altLang="zh-TW" i="1">
                                                <a:latin typeface="Cambria Math"/>
                                              </a:rPr>
                                              <m:t>𝑚</m:t>
                                            </m:r>
                                          </m:sub>
                                        </m:sSub>
                                        <m:d>
                                          <m:dPr>
                                            <m:ctrlPr>
                                              <a:rPr lang="en-US" altLang="zh-TW" i="1">
                                                <a:latin typeface="Cambria Math" panose="02040503050406030204" pitchFamily="18" charset="0"/>
                                              </a:rPr>
                                            </m:ctrlPr>
                                          </m:dPr>
                                          <m:e>
                                            <m:r>
                                              <a:rPr lang="en-US" altLang="zh-TW" i="1">
                                                <a:latin typeface="Cambria Math"/>
                                              </a:rPr>
                                              <m:t>𝑖</m:t>
                                            </m:r>
                                            <m:r>
                                              <a:rPr lang="en-US" altLang="zh-TW" i="1">
                                                <a:latin typeface="Cambria Math"/>
                                              </a:rPr>
                                              <m:t>,</m:t>
                                            </m:r>
                                            <m:r>
                                              <a:rPr lang="en-US" altLang="zh-TW" i="1">
                                                <a:latin typeface="Cambria Math"/>
                                              </a:rPr>
                                              <m:t>𝑗</m:t>
                                            </m:r>
                                          </m:e>
                                        </m:d>
                                      </m:e>
                                    </m:d>
                                  </m:e>
                                  <m:sup>
                                    <m:r>
                                      <a:rPr lang="en-US" altLang="zh-TW" i="1">
                                        <a:latin typeface="Cambria Math"/>
                                      </a:rPr>
                                      <m:t>2</m:t>
                                    </m:r>
                                  </m:sup>
                                </m:sSup>
                              </m:e>
                            </m:nary>
                          </m:e>
                        </m:nary>
                      </m:num>
                      <m:den>
                        <m:f>
                          <m:fPr>
                            <m:ctrlPr>
                              <a:rPr lang="en-US" altLang="zh-TW" i="1">
                                <a:latin typeface="Cambria Math" panose="02040503050406030204" pitchFamily="18" charset="0"/>
                              </a:rPr>
                            </m:ctrlPr>
                          </m:fPr>
                          <m:num>
                            <m:r>
                              <a:rPr lang="en-US" altLang="zh-TW" i="1">
                                <a:latin typeface="Cambria Math"/>
                              </a:rPr>
                              <m:t>1</m:t>
                            </m:r>
                          </m:num>
                          <m:den>
                            <m:r>
                              <a:rPr lang="en-US" altLang="zh-TW" i="1">
                                <a:latin typeface="Cambria Math"/>
                              </a:rPr>
                              <m:t>𝑁</m:t>
                            </m:r>
                          </m:den>
                        </m:f>
                        <m:nary>
                          <m:naryPr>
                            <m:chr m:val="∑"/>
                            <m:supHide m:val="on"/>
                            <m:ctrlPr>
                              <a:rPr lang="en-US" altLang="zh-TW" i="1">
                                <a:latin typeface="Cambria Math" panose="02040503050406030204" pitchFamily="18" charset="0"/>
                              </a:rPr>
                            </m:ctrlPr>
                          </m:naryPr>
                          <m:sub>
                            <m:r>
                              <m:rPr>
                                <m:brk m:alnAt="7"/>
                              </m:rPr>
                              <a:rPr lang="en-US" altLang="zh-TW" i="1">
                                <a:latin typeface="Cambria Math"/>
                              </a:rPr>
                              <m:t>𝑖</m:t>
                            </m:r>
                          </m:sub>
                          <m:sup/>
                          <m:e>
                            <m:nary>
                              <m:naryPr>
                                <m:chr m:val="∑"/>
                                <m:supHide m:val="on"/>
                                <m:ctrlPr>
                                  <a:rPr lang="en-US" altLang="zh-TW" i="1">
                                    <a:latin typeface="Cambria Math" panose="02040503050406030204" pitchFamily="18" charset="0"/>
                                  </a:rPr>
                                </m:ctrlPr>
                              </m:naryPr>
                              <m:sub>
                                <m:r>
                                  <m:rPr>
                                    <m:brk m:alnAt="7"/>
                                  </m:rPr>
                                  <a:rPr lang="en-US" altLang="zh-TW" i="1">
                                    <a:latin typeface="Cambria Math"/>
                                  </a:rPr>
                                  <m:t>𝑗</m:t>
                                </m:r>
                              </m:sub>
                              <m:sup/>
                              <m:e>
                                <m:d>
                                  <m:dPr>
                                    <m:begChr m:val="["/>
                                    <m:endChr m:val="]"/>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sSub>
                                          <m:sSubPr>
                                            <m:ctrlPr>
                                              <a:rPr lang="en-US" altLang="zh-TW" i="1">
                                                <a:latin typeface="Cambria Math" panose="02040503050406030204" pitchFamily="18" charset="0"/>
                                              </a:rPr>
                                            </m:ctrlPr>
                                          </m:sSubPr>
                                          <m:e>
                                            <m:r>
                                              <a:rPr lang="en-US" altLang="zh-TW" i="1">
                                                <a:latin typeface="Cambria Math"/>
                                              </a:rPr>
                                              <m:t>𝐹</m:t>
                                            </m:r>
                                          </m:e>
                                          <m:sub>
                                            <m:r>
                                              <a:rPr lang="en-US" altLang="zh-TW" i="1">
                                                <a:latin typeface="Cambria Math"/>
                                              </a:rPr>
                                              <m:t>0</m:t>
                                            </m:r>
                                          </m:sub>
                                        </m:sSub>
                                        <m:d>
                                          <m:dPr>
                                            <m:ctrlPr>
                                              <a:rPr lang="en-US" altLang="zh-TW" i="1">
                                                <a:latin typeface="Cambria Math" panose="02040503050406030204" pitchFamily="18" charset="0"/>
                                              </a:rPr>
                                            </m:ctrlPr>
                                          </m:dPr>
                                          <m:e>
                                            <m:r>
                                              <a:rPr lang="en-US" altLang="zh-TW" i="1">
                                                <a:latin typeface="Cambria Math"/>
                                              </a:rPr>
                                              <m:t>𝑖</m:t>
                                            </m:r>
                                            <m:r>
                                              <a:rPr lang="en-US" altLang="zh-TW" i="1">
                                                <a:latin typeface="Cambria Math"/>
                                              </a:rPr>
                                              <m:t>,</m:t>
                                            </m:r>
                                            <m:r>
                                              <a:rPr lang="en-US" altLang="zh-TW" i="1">
                                                <a:latin typeface="Cambria Math"/>
                                              </a:rPr>
                                              <m:t>𝑗</m:t>
                                            </m:r>
                                          </m:e>
                                        </m:d>
                                      </m:e>
                                      <m:sup>
                                        <m:r>
                                          <a:rPr lang="en-US" altLang="zh-TW" i="1">
                                            <a:latin typeface="Cambria Math"/>
                                          </a:rPr>
                                          <m:t>2</m:t>
                                        </m:r>
                                      </m:sup>
                                    </m:sSup>
                                    <m:r>
                                      <a:rPr lang="en-US" altLang="zh-TW" i="1">
                                        <a:latin typeface="Cambria Math"/>
                                      </a:rPr>
                                      <m:t>+</m:t>
                                    </m:r>
                                    <m:sSup>
                                      <m:sSupPr>
                                        <m:ctrlPr>
                                          <a:rPr lang="en-US" altLang="zh-TW" i="1">
                                            <a:latin typeface="Cambria Math" panose="02040503050406030204" pitchFamily="18" charset="0"/>
                                          </a:rPr>
                                        </m:ctrlPr>
                                      </m:sSupPr>
                                      <m:e>
                                        <m:sSub>
                                          <m:sSubPr>
                                            <m:ctrlPr>
                                              <a:rPr lang="en-US" altLang="zh-TW" i="1">
                                                <a:latin typeface="Cambria Math" panose="02040503050406030204" pitchFamily="18" charset="0"/>
                                              </a:rPr>
                                            </m:ctrlPr>
                                          </m:sSubPr>
                                          <m:e>
                                            <m:r>
                                              <a:rPr lang="en-US" altLang="zh-TW" i="1">
                                                <a:latin typeface="Cambria Math"/>
                                              </a:rPr>
                                              <m:t>𝐹</m:t>
                                            </m:r>
                                          </m:e>
                                          <m:sub>
                                            <m:r>
                                              <a:rPr lang="en-US" altLang="zh-TW" i="1">
                                                <a:latin typeface="Cambria Math"/>
                                              </a:rPr>
                                              <m:t>𝑚</m:t>
                                            </m:r>
                                          </m:sub>
                                        </m:sSub>
                                        <m:d>
                                          <m:dPr>
                                            <m:ctrlPr>
                                              <a:rPr lang="en-US" altLang="zh-TW" i="1">
                                                <a:latin typeface="Cambria Math" panose="02040503050406030204" pitchFamily="18" charset="0"/>
                                              </a:rPr>
                                            </m:ctrlPr>
                                          </m:dPr>
                                          <m:e>
                                            <m:r>
                                              <a:rPr lang="en-US" altLang="zh-TW" i="1">
                                                <a:latin typeface="Cambria Math"/>
                                              </a:rPr>
                                              <m:t>𝑖</m:t>
                                            </m:r>
                                            <m:r>
                                              <a:rPr lang="en-US" altLang="zh-TW" i="1">
                                                <a:latin typeface="Cambria Math"/>
                                              </a:rPr>
                                              <m:t>,</m:t>
                                            </m:r>
                                            <m:r>
                                              <a:rPr lang="en-US" altLang="zh-TW" i="1">
                                                <a:latin typeface="Cambria Math"/>
                                              </a:rPr>
                                              <m:t>𝑗</m:t>
                                            </m:r>
                                          </m:e>
                                        </m:d>
                                      </m:e>
                                      <m:sup>
                                        <m:r>
                                          <a:rPr lang="en-US" altLang="zh-TW" i="1">
                                            <a:latin typeface="Cambria Math"/>
                                          </a:rPr>
                                          <m:t>2</m:t>
                                        </m:r>
                                      </m:sup>
                                    </m:sSup>
                                  </m:e>
                                </m:d>
                              </m:e>
                            </m:nary>
                          </m:e>
                        </m:nary>
                        <m:r>
                          <m:rPr>
                            <m:nor/>
                          </m:rPr>
                          <a:rPr lang="zh-TW" altLang="en-US" dirty="0"/>
                          <m:t> </m:t>
                        </m:r>
                      </m:den>
                    </m:f>
                  </m:oMath>
                </a14:m>
                <a:endParaRPr lang="en-US" altLang="zh-TW" dirty="0"/>
              </a:p>
              <a:p>
                <a:r>
                  <a:rPr lang="en-US" altLang="zh-TW" dirty="0"/>
                  <a:t>o: observation</a:t>
                </a:r>
              </a:p>
              <a:p>
                <a:r>
                  <a:rPr lang="en-US" altLang="zh-TW" dirty="0"/>
                  <a:t>m: model</a:t>
                </a:r>
              </a:p>
              <a:p>
                <a:endParaRPr lang="en-US" altLang="zh-TW"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3"/>
                <a:stretch>
                  <a:fillRect l="-1630"/>
                </a:stretch>
              </a:blipFill>
            </p:spPr>
            <p:txBody>
              <a:bodyPr/>
              <a:lstStyle/>
              <a:p>
                <a:r>
                  <a:rPr lang="zh-TW" altLang="en-US">
                    <a:noFill/>
                  </a:rPr>
                  <a:t> </a:t>
                </a:r>
              </a:p>
            </p:txBody>
          </p:sp>
        </mc:Fallback>
      </mc:AlternateContent>
      <p:sp>
        <p:nvSpPr>
          <p:cNvPr id="5" name="文字方塊 4"/>
          <p:cNvSpPr txBox="1"/>
          <p:nvPr/>
        </p:nvSpPr>
        <p:spPr>
          <a:xfrm>
            <a:off x="7735435" y="1866583"/>
            <a:ext cx="3262432" cy="369332"/>
          </a:xfrm>
          <a:prstGeom prst="rect">
            <a:avLst/>
          </a:prstGeom>
          <a:noFill/>
        </p:spPr>
        <p:txBody>
          <a:bodyPr wrap="none" rtlCol="0">
            <a:spAutoFit/>
          </a:bodyPr>
          <a:lstStyle/>
          <a:p>
            <a:r>
              <a:rPr lang="en-US" altLang="zh-TW" dirty="0"/>
              <a:t>Threshold: 70th percentile of UH</a:t>
            </a:r>
            <a:endParaRPr lang="zh-TW" altLang="en-US" dirty="0"/>
          </a:p>
        </p:txBody>
      </p:sp>
      <p:sp>
        <p:nvSpPr>
          <p:cNvPr id="6" name="文字方塊 5"/>
          <p:cNvSpPr txBox="1"/>
          <p:nvPr/>
        </p:nvSpPr>
        <p:spPr>
          <a:xfrm>
            <a:off x="8345639" y="2387125"/>
            <a:ext cx="2020105" cy="369332"/>
          </a:xfrm>
          <a:prstGeom prst="rect">
            <a:avLst/>
          </a:prstGeom>
          <a:noFill/>
        </p:spPr>
        <p:txBody>
          <a:bodyPr wrap="none" rtlCol="0">
            <a:spAutoFit/>
          </a:bodyPr>
          <a:lstStyle/>
          <a:p>
            <a:r>
              <a:rPr lang="en-US" altLang="zh-TW" dirty="0"/>
              <a:t>3X3 gird box, F = 4</a:t>
            </a:r>
            <a:endParaRPr lang="zh-TW" altLang="en-US" dirty="0"/>
          </a:p>
        </p:txBody>
      </p:sp>
      <p:graphicFrame>
        <p:nvGraphicFramePr>
          <p:cNvPr id="7" name="表格 7">
            <a:extLst>
              <a:ext uri="{FF2B5EF4-FFF2-40B4-BE49-F238E27FC236}">
                <a16:creationId xmlns:a16="http://schemas.microsoft.com/office/drawing/2014/main" id="{09C7E27E-7B7E-4CBD-8C10-AC4736C29739}"/>
              </a:ext>
            </a:extLst>
          </p:cNvPr>
          <p:cNvGraphicFramePr>
            <a:graphicFrameLocks noGrp="1"/>
          </p:cNvGraphicFramePr>
          <p:nvPr/>
        </p:nvGraphicFramePr>
        <p:xfrm>
          <a:off x="7757507" y="3044291"/>
          <a:ext cx="3240360" cy="2708919"/>
        </p:xfrm>
        <a:graphic>
          <a:graphicData uri="http://schemas.openxmlformats.org/drawingml/2006/table">
            <a:tbl>
              <a:tblPr>
                <a:tableStyleId>{5C22544A-7EE6-4342-B048-85BDC9FD1C3A}</a:tableStyleId>
              </a:tblPr>
              <a:tblGrid>
                <a:gridCol w="1080120">
                  <a:extLst>
                    <a:ext uri="{9D8B030D-6E8A-4147-A177-3AD203B41FA5}">
                      <a16:colId xmlns:a16="http://schemas.microsoft.com/office/drawing/2014/main" val="3949397984"/>
                    </a:ext>
                  </a:extLst>
                </a:gridCol>
                <a:gridCol w="1080120">
                  <a:extLst>
                    <a:ext uri="{9D8B030D-6E8A-4147-A177-3AD203B41FA5}">
                      <a16:colId xmlns:a16="http://schemas.microsoft.com/office/drawing/2014/main" val="1823366445"/>
                    </a:ext>
                  </a:extLst>
                </a:gridCol>
                <a:gridCol w="1080120">
                  <a:extLst>
                    <a:ext uri="{9D8B030D-6E8A-4147-A177-3AD203B41FA5}">
                      <a16:colId xmlns:a16="http://schemas.microsoft.com/office/drawing/2014/main" val="2870618236"/>
                    </a:ext>
                  </a:extLst>
                </a:gridCol>
              </a:tblGrid>
              <a:tr h="902973">
                <a:tc>
                  <a:txBody>
                    <a:bodyPr/>
                    <a:lstStyle/>
                    <a:p>
                      <a:pPr algn="ctr"/>
                      <a:r>
                        <a:rPr lang="en-US" altLang="zh-TW" sz="3700" dirty="0"/>
                        <a:t>0</a:t>
                      </a:r>
                      <a:endParaRPr lang="zh-TW" altLang="en-US" sz="3700" dirty="0"/>
                    </a:p>
                  </a:txBody>
                  <a:tcPr marL="189695" marR="189695" marT="94847" marB="94847" anchor="ctr"/>
                </a:tc>
                <a:tc>
                  <a:txBody>
                    <a:bodyPr/>
                    <a:lstStyle/>
                    <a:p>
                      <a:pPr algn="ctr"/>
                      <a:r>
                        <a:rPr lang="en-US" altLang="zh-TW" sz="3700" dirty="0"/>
                        <a:t>1</a:t>
                      </a:r>
                      <a:endParaRPr lang="zh-TW" altLang="en-US" sz="3700" dirty="0"/>
                    </a:p>
                  </a:txBody>
                  <a:tcPr marL="189695" marR="189695" marT="94847" marB="94847" anchor="ctr"/>
                </a:tc>
                <a:tc>
                  <a:txBody>
                    <a:bodyPr/>
                    <a:lstStyle/>
                    <a:p>
                      <a:pPr algn="ctr"/>
                      <a:r>
                        <a:rPr lang="en-US" altLang="zh-TW" sz="3700" dirty="0"/>
                        <a:t>0</a:t>
                      </a:r>
                      <a:endParaRPr lang="zh-TW" altLang="en-US" sz="3700" dirty="0"/>
                    </a:p>
                  </a:txBody>
                  <a:tcPr marL="189695" marR="189695" marT="94847" marB="94847" anchor="ctr"/>
                </a:tc>
                <a:extLst>
                  <a:ext uri="{0D108BD9-81ED-4DB2-BD59-A6C34878D82A}">
                    <a16:rowId xmlns:a16="http://schemas.microsoft.com/office/drawing/2014/main" val="1214685846"/>
                  </a:ext>
                </a:extLst>
              </a:tr>
              <a:tr h="902973">
                <a:tc>
                  <a:txBody>
                    <a:bodyPr/>
                    <a:lstStyle/>
                    <a:p>
                      <a:pPr algn="ctr"/>
                      <a:r>
                        <a:rPr lang="en-US" altLang="zh-TW" sz="3700" dirty="0"/>
                        <a:t>0</a:t>
                      </a:r>
                      <a:endParaRPr lang="zh-TW" altLang="en-US" sz="3700" dirty="0"/>
                    </a:p>
                  </a:txBody>
                  <a:tcPr marL="189695" marR="189695" marT="94847" marB="94847" anchor="ctr"/>
                </a:tc>
                <a:tc>
                  <a:txBody>
                    <a:bodyPr/>
                    <a:lstStyle/>
                    <a:p>
                      <a:pPr algn="ctr"/>
                      <a:r>
                        <a:rPr lang="en-US" altLang="zh-TW" sz="3700" dirty="0"/>
                        <a:t>0</a:t>
                      </a:r>
                      <a:endParaRPr lang="zh-TW" altLang="en-US" sz="3700" dirty="0"/>
                    </a:p>
                  </a:txBody>
                  <a:tcPr marL="189695" marR="189695" marT="94847" marB="94847" anchor="ctr">
                    <a:solidFill>
                      <a:schemeClr val="accent6">
                        <a:lumMod val="20000"/>
                        <a:lumOff val="80000"/>
                      </a:schemeClr>
                    </a:solidFill>
                  </a:tcPr>
                </a:tc>
                <a:tc>
                  <a:txBody>
                    <a:bodyPr/>
                    <a:lstStyle/>
                    <a:p>
                      <a:pPr algn="ctr"/>
                      <a:r>
                        <a:rPr lang="en-US" altLang="zh-TW" sz="3700" dirty="0"/>
                        <a:t>1</a:t>
                      </a:r>
                      <a:endParaRPr lang="zh-TW" altLang="en-US" sz="3700" dirty="0"/>
                    </a:p>
                  </a:txBody>
                  <a:tcPr marL="189695" marR="189695" marT="94847" marB="94847" anchor="ctr"/>
                </a:tc>
                <a:extLst>
                  <a:ext uri="{0D108BD9-81ED-4DB2-BD59-A6C34878D82A}">
                    <a16:rowId xmlns:a16="http://schemas.microsoft.com/office/drawing/2014/main" val="912522470"/>
                  </a:ext>
                </a:extLst>
              </a:tr>
              <a:tr h="902973">
                <a:tc>
                  <a:txBody>
                    <a:bodyPr/>
                    <a:lstStyle/>
                    <a:p>
                      <a:pPr algn="ctr"/>
                      <a:r>
                        <a:rPr lang="en-US" altLang="zh-TW" sz="3700" dirty="0"/>
                        <a:t>1</a:t>
                      </a:r>
                      <a:endParaRPr lang="zh-TW" altLang="en-US" sz="3700" dirty="0"/>
                    </a:p>
                  </a:txBody>
                  <a:tcPr marL="189695" marR="189695" marT="94847" marB="94847" anchor="ctr"/>
                </a:tc>
                <a:tc>
                  <a:txBody>
                    <a:bodyPr/>
                    <a:lstStyle/>
                    <a:p>
                      <a:pPr algn="ctr"/>
                      <a:r>
                        <a:rPr lang="en-US" altLang="zh-TW" sz="3700" dirty="0"/>
                        <a:t>1</a:t>
                      </a:r>
                      <a:endParaRPr lang="zh-TW" altLang="en-US" sz="3700" dirty="0"/>
                    </a:p>
                  </a:txBody>
                  <a:tcPr marL="189695" marR="189695" marT="94847" marB="94847" anchor="ctr"/>
                </a:tc>
                <a:tc>
                  <a:txBody>
                    <a:bodyPr/>
                    <a:lstStyle/>
                    <a:p>
                      <a:pPr algn="ctr"/>
                      <a:r>
                        <a:rPr lang="en-US" altLang="zh-TW" sz="3700" dirty="0"/>
                        <a:t>0</a:t>
                      </a:r>
                      <a:endParaRPr lang="zh-TW" altLang="en-US" sz="3700" dirty="0"/>
                    </a:p>
                  </a:txBody>
                  <a:tcPr marL="189695" marR="189695" marT="94847" marB="94847" anchor="ctr"/>
                </a:tc>
                <a:extLst>
                  <a:ext uri="{0D108BD9-81ED-4DB2-BD59-A6C34878D82A}">
                    <a16:rowId xmlns:a16="http://schemas.microsoft.com/office/drawing/2014/main" val="3346732748"/>
                  </a:ext>
                </a:extLst>
              </a:tr>
            </a:tbl>
          </a:graphicData>
        </a:graphic>
      </p:graphicFrame>
      <p:sp>
        <p:nvSpPr>
          <p:cNvPr id="9" name="文字方塊 8">
            <a:extLst>
              <a:ext uri="{FF2B5EF4-FFF2-40B4-BE49-F238E27FC236}">
                <a16:creationId xmlns:a16="http://schemas.microsoft.com/office/drawing/2014/main" id="{444022E3-13EA-457B-8769-494BE44E8126}"/>
              </a:ext>
            </a:extLst>
          </p:cNvPr>
          <p:cNvSpPr txBox="1"/>
          <p:nvPr/>
        </p:nvSpPr>
        <p:spPr>
          <a:xfrm>
            <a:off x="596592" y="6075048"/>
            <a:ext cx="10801200" cy="646331"/>
          </a:xfrm>
          <a:prstGeom prst="rect">
            <a:avLst/>
          </a:prstGeom>
          <a:noFill/>
        </p:spPr>
        <p:txBody>
          <a:bodyPr wrap="square" rtlCol="0">
            <a:spAutoFit/>
          </a:bodyPr>
          <a:lstStyle/>
          <a:p>
            <a:r>
              <a:rPr lang="en-US" altLang="zh-TW" dirty="0"/>
              <a:t>Reference: </a:t>
            </a:r>
            <a:r>
              <a:rPr lang="en-US" altLang="zh-TW" i="1" dirty="0"/>
              <a:t>Roberts NM, Lean HW. 2008. Scale‐selective verification of rainfall accumulations from high‐resolution forecasts of convective events. Mon. Weather Rev. 136: 78–97. </a:t>
            </a:r>
            <a:endParaRPr lang="zh-TW" altLang="en-US" dirty="0"/>
          </a:p>
        </p:txBody>
      </p:sp>
    </p:spTree>
    <p:extLst>
      <p:ext uri="{BB962C8B-B14F-4D97-AF65-F5344CB8AC3E}">
        <p14:creationId xmlns:p14="http://schemas.microsoft.com/office/powerpoint/2010/main" val="3382125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C23C7EC2-7A1E-4DA6-B50B-372D2E58221B}"/>
                  </a:ext>
                </a:extLst>
              </p:cNvPr>
              <p:cNvSpPr>
                <a:spLocks noGrp="1"/>
              </p:cNvSpPr>
              <p:nvPr>
                <p:ph idx="1"/>
              </p:nvPr>
            </p:nvSpPr>
            <p:spPr/>
            <p:txBody>
              <a:bodyPr/>
              <a:lstStyle/>
              <a:p>
                <a14:m>
                  <m:oMath xmlns:m="http://schemas.openxmlformats.org/officeDocument/2006/math">
                    <m:r>
                      <m:rPr>
                        <m:nor/>
                      </m:rPr>
                      <a:rPr lang="en-US" altLang="zh-TW" dirty="0" smtClean="0"/>
                      <m:t>Brier</m:t>
                    </m:r>
                    <m:r>
                      <m:rPr>
                        <m:nor/>
                      </m:rPr>
                      <a:rPr lang="en-US" altLang="zh-TW" dirty="0" smtClean="0"/>
                      <m:t> </m:t>
                    </m:r>
                    <m:r>
                      <m:rPr>
                        <m:nor/>
                      </m:rPr>
                      <a:rPr lang="en-US" altLang="zh-TW" dirty="0" smtClean="0"/>
                      <m:t>score</m:t>
                    </m:r>
                    <m:r>
                      <a:rPr lang="en-US" altLang="zh-TW" b="0" i="1" dirty="0" smtClean="0">
                        <a:latin typeface="Cambria Math" panose="02040503050406030204" pitchFamily="18" charset="0"/>
                      </a:rPr>
                      <m:t> (</m:t>
                    </m:r>
                    <m:r>
                      <a:rPr lang="en-US" altLang="zh-TW" b="0" i="1" smtClean="0">
                        <a:latin typeface="Cambria Math" panose="02040503050406030204" pitchFamily="18" charset="0"/>
                      </a:rPr>
                      <m:t>𝐵𝑆</m:t>
                    </m:r>
                    <m:r>
                      <a:rPr lang="en-US" altLang="zh-TW" b="0" i="1" smtClean="0">
                        <a:latin typeface="Cambria Math" panose="02040503050406030204" pitchFamily="18" charset="0"/>
                      </a:rPr>
                      <m:t>)=</m:t>
                    </m:r>
                    <m:f>
                      <m:fPr>
                        <m:ctrlPr>
                          <a:rPr lang="en-US" altLang="zh-TW" b="0" i="1" smtClean="0">
                            <a:latin typeface="Cambria Math" panose="02040503050406030204" pitchFamily="18" charset="0"/>
                          </a:rPr>
                        </m:ctrlPr>
                      </m:fPr>
                      <m:num>
                        <m:r>
                          <a:rPr lang="en-US" altLang="zh-TW" b="0" i="1" smtClean="0">
                            <a:latin typeface="Cambria Math" panose="02040503050406030204" pitchFamily="18" charset="0"/>
                          </a:rPr>
                          <m:t>1</m:t>
                        </m:r>
                      </m:num>
                      <m:den>
                        <m:r>
                          <a:rPr lang="en-US" altLang="zh-TW" b="0" i="1" smtClean="0">
                            <a:latin typeface="Cambria Math" panose="02040503050406030204" pitchFamily="18" charset="0"/>
                          </a:rPr>
                          <m:t>𝑁</m:t>
                        </m:r>
                      </m:den>
                    </m:f>
                    <m:nary>
                      <m:naryPr>
                        <m:chr m:val="∑"/>
                        <m:ctrlPr>
                          <a:rPr lang="en-US" altLang="zh-TW" b="0" i="1" smtClean="0">
                            <a:latin typeface="Cambria Math" panose="02040503050406030204" pitchFamily="18" charset="0"/>
                          </a:rPr>
                        </m:ctrlPr>
                      </m:naryPr>
                      <m:sub>
                        <m:r>
                          <m:rPr>
                            <m:brk m:alnAt="23"/>
                          </m:rPr>
                          <a:rPr lang="en-US" altLang="zh-TW" b="0" i="1" smtClean="0">
                            <a:latin typeface="Cambria Math" panose="02040503050406030204" pitchFamily="18" charset="0"/>
                          </a:rPr>
                          <m:t>𝑡</m:t>
                        </m:r>
                        <m:r>
                          <a:rPr lang="en-US" altLang="zh-TW" b="0" i="1" smtClean="0">
                            <a:latin typeface="Cambria Math" panose="02040503050406030204" pitchFamily="18" charset="0"/>
                          </a:rPr>
                          <m:t>=1</m:t>
                        </m:r>
                      </m:sub>
                      <m:sup>
                        <m:r>
                          <a:rPr lang="en-US" altLang="zh-TW" b="0" i="1" smtClean="0">
                            <a:latin typeface="Cambria Math" panose="02040503050406030204" pitchFamily="18" charset="0"/>
                          </a:rPr>
                          <m:t>𝑁</m:t>
                        </m:r>
                      </m:sup>
                      <m:e>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m:t>
                            </m:r>
                            <m:sSubSup>
                              <m:sSubSupPr>
                                <m:ctrlPr>
                                  <a:rPr lang="en-US" altLang="zh-TW" b="0" i="1" smtClean="0">
                                    <a:latin typeface="Cambria Math" panose="02040503050406030204" pitchFamily="18" charset="0"/>
                                  </a:rPr>
                                </m:ctrlPr>
                              </m:sSubSupPr>
                              <m:e>
                                <m:r>
                                  <a:rPr lang="en-US" altLang="zh-TW" b="0" i="1" smtClean="0">
                                    <a:latin typeface="Cambria Math" panose="02040503050406030204" pitchFamily="18" charset="0"/>
                                  </a:rPr>
                                  <m:t>𝑓</m:t>
                                </m:r>
                              </m:e>
                              <m:sub>
                                <m:r>
                                  <a:rPr lang="en-US" altLang="zh-TW" b="0" i="1" smtClean="0">
                                    <a:latin typeface="Cambria Math" panose="02040503050406030204" pitchFamily="18" charset="0"/>
                                  </a:rPr>
                                  <m:t>𝑡</m:t>
                                </m:r>
                              </m:sub>
                              <m:sup/>
                            </m:sSubSup>
                            <m:r>
                              <a:rPr lang="en-US" altLang="zh-TW" b="0" i="1" smtClean="0">
                                <a:latin typeface="Cambria Math" panose="02040503050406030204" pitchFamily="18" charset="0"/>
                              </a:rPr>
                              <m:t>−</m:t>
                            </m:r>
                            <m:sSubSup>
                              <m:sSubSupPr>
                                <m:ctrlPr>
                                  <a:rPr lang="en-US" altLang="zh-TW" i="1">
                                    <a:latin typeface="Cambria Math" panose="02040503050406030204" pitchFamily="18" charset="0"/>
                                  </a:rPr>
                                </m:ctrlPr>
                              </m:sSubSupPr>
                              <m:e>
                                <m:r>
                                  <m:rPr>
                                    <m:sty m:val="p"/>
                                  </m:rPr>
                                  <a:rPr lang="en-US" altLang="zh-TW" i="1" smtClean="0">
                                    <a:latin typeface="Cambria Math" panose="02040503050406030204" pitchFamily="18" charset="0"/>
                                  </a:rPr>
                                  <m:t>O</m:t>
                                </m:r>
                              </m:e>
                              <m:sub>
                                <m:r>
                                  <a:rPr lang="en-US" altLang="zh-TW" i="1">
                                    <a:latin typeface="Cambria Math" panose="02040503050406030204" pitchFamily="18" charset="0"/>
                                  </a:rPr>
                                  <m:t>𝑡</m:t>
                                </m:r>
                              </m:sub>
                              <m:sup/>
                            </m:sSubSup>
                            <m:r>
                              <a:rPr lang="en-US" altLang="zh-TW" b="0" i="1" smtClean="0">
                                <a:latin typeface="Cambria Math" panose="02040503050406030204" pitchFamily="18" charset="0"/>
                              </a:rPr>
                              <m:t>)</m:t>
                            </m:r>
                          </m:e>
                          <m:sup>
                            <m:r>
                              <a:rPr lang="en-US" altLang="zh-TW" b="0" i="1" smtClean="0">
                                <a:latin typeface="Cambria Math" panose="02040503050406030204" pitchFamily="18" charset="0"/>
                              </a:rPr>
                              <m:t>2</m:t>
                            </m:r>
                          </m:sup>
                        </m:sSup>
                      </m:e>
                    </m:nary>
                  </m:oMath>
                </a14:m>
                <a:endParaRPr lang="en-US" altLang="zh-TW" dirty="0"/>
              </a:p>
              <a:p>
                <a:pPr lvl="1"/>
                <a:r>
                  <a:rPr lang="en-US" altLang="zh-TW" dirty="0"/>
                  <a:t>a value of 0 is a perfect score and indicates a perfectly reliable forecast.</a:t>
                </a:r>
              </a:p>
              <a:p>
                <a:pPr lvl="1"/>
                <a:endParaRPr lang="en-US" altLang="zh-TW" dirty="0"/>
              </a:p>
              <a:p>
                <a:r>
                  <a:rPr lang="en-US" altLang="zh-TW" dirty="0"/>
                  <a:t>critical success index</a:t>
                </a:r>
                <a:r>
                  <a:rPr lang="zh-TW" altLang="en-US" dirty="0"/>
                  <a:t> </a:t>
                </a:r>
                <a:r>
                  <a:rPr lang="en-US" altLang="zh-TW" dirty="0"/>
                  <a:t>(CSI)</a:t>
                </a:r>
                <a:endParaRPr lang="zh-TW" altLang="en-US" dirty="0"/>
              </a:p>
            </p:txBody>
          </p:sp>
        </mc:Choice>
        <mc:Fallback xmlns="">
          <p:sp>
            <p:nvSpPr>
              <p:cNvPr id="3" name="內容版面配置區 2">
                <a:extLst>
                  <a:ext uri="{FF2B5EF4-FFF2-40B4-BE49-F238E27FC236}">
                    <a16:creationId xmlns:a16="http://schemas.microsoft.com/office/drawing/2014/main" id="{C23C7EC2-7A1E-4DA6-B50B-372D2E58221B}"/>
                  </a:ext>
                </a:extLst>
              </p:cNvPr>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zh-TW" altLang="en-US">
                    <a:noFill/>
                  </a:rPr>
                  <a:t> </a:t>
                </a:r>
              </a:p>
            </p:txBody>
          </p:sp>
        </mc:Fallback>
      </mc:AlternateContent>
      <p:sp>
        <p:nvSpPr>
          <p:cNvPr id="5" name="標題 4">
            <a:extLst>
              <a:ext uri="{FF2B5EF4-FFF2-40B4-BE49-F238E27FC236}">
                <a16:creationId xmlns:a16="http://schemas.microsoft.com/office/drawing/2014/main" id="{A5AF778A-CE3D-4511-8B61-E81B3642ADFA}"/>
              </a:ext>
            </a:extLst>
          </p:cNvPr>
          <p:cNvSpPr>
            <a:spLocks noGrp="1"/>
          </p:cNvSpPr>
          <p:nvPr>
            <p:ph type="title"/>
          </p:nvPr>
        </p:nvSpPr>
        <p:spPr/>
        <p:txBody>
          <a:bodyPr/>
          <a:lstStyle/>
          <a:p>
            <a:endParaRPr lang="zh-TW" altLang="en-US"/>
          </a:p>
        </p:txBody>
      </p:sp>
      <p:pic>
        <p:nvPicPr>
          <p:cNvPr id="6" name="圖片 5">
            <a:extLst>
              <a:ext uri="{FF2B5EF4-FFF2-40B4-BE49-F238E27FC236}">
                <a16:creationId xmlns:a16="http://schemas.microsoft.com/office/drawing/2014/main" id="{2FAC1885-E4F5-4215-95EF-9C7D931466DE}"/>
              </a:ext>
            </a:extLst>
          </p:cNvPr>
          <p:cNvPicPr>
            <a:picLocks noChangeAspect="1"/>
          </p:cNvPicPr>
          <p:nvPr/>
        </p:nvPicPr>
        <p:blipFill>
          <a:blip r:embed="rId3"/>
          <a:stretch>
            <a:fillRect/>
          </a:stretch>
        </p:blipFill>
        <p:spPr>
          <a:xfrm>
            <a:off x="1277619" y="3855375"/>
            <a:ext cx="4043961" cy="814283"/>
          </a:xfrm>
          <a:prstGeom prst="rect">
            <a:avLst/>
          </a:prstGeom>
        </p:spPr>
      </p:pic>
    </p:spTree>
    <p:extLst>
      <p:ext uri="{BB962C8B-B14F-4D97-AF65-F5344CB8AC3E}">
        <p14:creationId xmlns:p14="http://schemas.microsoft.com/office/powerpoint/2010/main" val="1149781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C86BF738-F9C0-4DD3-A9E9-2B25B31AD1F1}"/>
              </a:ext>
            </a:extLst>
          </p:cNvPr>
          <p:cNvSpPr>
            <a:spLocks noGrp="1"/>
          </p:cNvSpPr>
          <p:nvPr>
            <p:ph idx="1"/>
          </p:nvPr>
        </p:nvSpPr>
        <p:spPr/>
        <p:txBody>
          <a:bodyPr/>
          <a:lstStyle/>
          <a:p>
            <a:endParaRPr lang="zh-TW" altLang="en-US" dirty="0"/>
          </a:p>
        </p:txBody>
      </p:sp>
      <p:pic>
        <p:nvPicPr>
          <p:cNvPr id="4" name="圖片 3">
            <a:extLst>
              <a:ext uri="{FF2B5EF4-FFF2-40B4-BE49-F238E27FC236}">
                <a16:creationId xmlns:a16="http://schemas.microsoft.com/office/drawing/2014/main" id="{F6A0E272-436B-4DA7-B03F-A6C055574C27}"/>
              </a:ext>
            </a:extLst>
          </p:cNvPr>
          <p:cNvPicPr>
            <a:picLocks noChangeAspect="1"/>
          </p:cNvPicPr>
          <p:nvPr/>
        </p:nvPicPr>
        <p:blipFill>
          <a:blip r:embed="rId3"/>
          <a:stretch>
            <a:fillRect/>
          </a:stretch>
        </p:blipFill>
        <p:spPr>
          <a:xfrm>
            <a:off x="3955704" y="73235"/>
            <a:ext cx="4280591" cy="6784765"/>
          </a:xfrm>
          <a:prstGeom prst="rect">
            <a:avLst/>
          </a:prstGeom>
        </p:spPr>
      </p:pic>
      <p:sp>
        <p:nvSpPr>
          <p:cNvPr id="6" name="標題 5">
            <a:extLst>
              <a:ext uri="{FF2B5EF4-FFF2-40B4-BE49-F238E27FC236}">
                <a16:creationId xmlns:a16="http://schemas.microsoft.com/office/drawing/2014/main" id="{2D1523F2-C419-4462-9979-035CEB396BA1}"/>
              </a:ext>
            </a:extLst>
          </p:cNvPr>
          <p:cNvSpPr>
            <a:spLocks noGrp="1"/>
          </p:cNvSpPr>
          <p:nvPr>
            <p:ph type="title"/>
          </p:nvPr>
        </p:nvSpPr>
        <p:spPr/>
        <p:txBody>
          <a:bodyPr/>
          <a:lstStyle/>
          <a:p>
            <a:endParaRPr lang="zh-TW" altLang="en-US" dirty="0"/>
          </a:p>
        </p:txBody>
      </p:sp>
    </p:spTree>
    <p:extLst>
      <p:ext uri="{BB962C8B-B14F-4D97-AF65-F5344CB8AC3E}">
        <p14:creationId xmlns:p14="http://schemas.microsoft.com/office/powerpoint/2010/main" val="154490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25D8348-17DA-45BD-BFD9-6EF1746383F6}"/>
              </a:ext>
            </a:extLst>
          </p:cNvPr>
          <p:cNvSpPr>
            <a:spLocks noGrp="1"/>
          </p:cNvSpPr>
          <p:nvPr>
            <p:ph idx="1"/>
          </p:nvPr>
        </p:nvSpPr>
        <p:spPr/>
        <p:txBody>
          <a:bodyPr/>
          <a:lstStyle/>
          <a:p>
            <a:endParaRPr lang="zh-TW" altLang="en-US"/>
          </a:p>
        </p:txBody>
      </p:sp>
      <p:pic>
        <p:nvPicPr>
          <p:cNvPr id="7" name="圖片 6">
            <a:extLst>
              <a:ext uri="{FF2B5EF4-FFF2-40B4-BE49-F238E27FC236}">
                <a16:creationId xmlns:a16="http://schemas.microsoft.com/office/drawing/2014/main" id="{FC2FAF61-8F8E-4F32-962D-55BAB6F04546}"/>
              </a:ext>
            </a:extLst>
          </p:cNvPr>
          <p:cNvPicPr>
            <a:picLocks noChangeAspect="1"/>
          </p:cNvPicPr>
          <p:nvPr/>
        </p:nvPicPr>
        <p:blipFill>
          <a:blip r:embed="rId3"/>
          <a:stretch>
            <a:fillRect/>
          </a:stretch>
        </p:blipFill>
        <p:spPr>
          <a:xfrm>
            <a:off x="1860632" y="45060"/>
            <a:ext cx="8470736" cy="6812940"/>
          </a:xfrm>
          <a:prstGeom prst="rect">
            <a:avLst/>
          </a:prstGeom>
        </p:spPr>
      </p:pic>
      <p:sp>
        <p:nvSpPr>
          <p:cNvPr id="5" name="標題 4">
            <a:extLst>
              <a:ext uri="{FF2B5EF4-FFF2-40B4-BE49-F238E27FC236}">
                <a16:creationId xmlns:a16="http://schemas.microsoft.com/office/drawing/2014/main" id="{D64F6218-051C-4544-9741-0FF00487151C}"/>
              </a:ext>
            </a:extLst>
          </p:cNvPr>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3163019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67076660-FEFF-4E04-8593-5397F64EEE8B}"/>
              </a:ext>
            </a:extLst>
          </p:cNvPr>
          <p:cNvPicPr>
            <a:picLocks noChangeAspect="1"/>
          </p:cNvPicPr>
          <p:nvPr/>
        </p:nvPicPr>
        <p:blipFill>
          <a:blip r:embed="rId2"/>
          <a:stretch>
            <a:fillRect/>
          </a:stretch>
        </p:blipFill>
        <p:spPr>
          <a:xfrm>
            <a:off x="1178964" y="1624144"/>
            <a:ext cx="9834072" cy="3609712"/>
          </a:xfrm>
          <a:prstGeom prst="rect">
            <a:avLst/>
          </a:prstGeom>
        </p:spPr>
      </p:pic>
    </p:spTree>
    <p:extLst>
      <p:ext uri="{BB962C8B-B14F-4D97-AF65-F5344CB8AC3E}">
        <p14:creationId xmlns:p14="http://schemas.microsoft.com/office/powerpoint/2010/main" val="598547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EFC25BA0-8AC7-4C43-B18B-97A15D1FBAF7}"/>
              </a:ext>
            </a:extLst>
          </p:cNvPr>
          <p:cNvPicPr>
            <a:picLocks noChangeAspect="1"/>
          </p:cNvPicPr>
          <p:nvPr/>
        </p:nvPicPr>
        <p:blipFill>
          <a:blip r:embed="rId3"/>
          <a:stretch>
            <a:fillRect/>
          </a:stretch>
        </p:blipFill>
        <p:spPr>
          <a:xfrm>
            <a:off x="3124449" y="0"/>
            <a:ext cx="5943101" cy="6798651"/>
          </a:xfrm>
          <a:prstGeom prst="rect">
            <a:avLst/>
          </a:prstGeom>
        </p:spPr>
      </p:pic>
    </p:spTree>
    <p:extLst>
      <p:ext uri="{BB962C8B-B14F-4D97-AF65-F5344CB8AC3E}">
        <p14:creationId xmlns:p14="http://schemas.microsoft.com/office/powerpoint/2010/main" val="2208195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17261128-ED4D-47D3-853F-4304B26A5B74}"/>
              </a:ext>
            </a:extLst>
          </p:cNvPr>
          <p:cNvPicPr>
            <a:picLocks noChangeAspect="1"/>
          </p:cNvPicPr>
          <p:nvPr/>
        </p:nvPicPr>
        <p:blipFill>
          <a:blip r:embed="rId3"/>
          <a:stretch>
            <a:fillRect/>
          </a:stretch>
        </p:blipFill>
        <p:spPr>
          <a:xfrm>
            <a:off x="3626585" y="0"/>
            <a:ext cx="4938829" cy="6845268"/>
          </a:xfrm>
          <a:prstGeom prst="rect">
            <a:avLst/>
          </a:prstGeom>
        </p:spPr>
      </p:pic>
    </p:spTree>
    <p:extLst>
      <p:ext uri="{BB962C8B-B14F-4D97-AF65-F5344CB8AC3E}">
        <p14:creationId xmlns:p14="http://schemas.microsoft.com/office/powerpoint/2010/main" val="2379030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A08A07F8-1755-4651-9996-431F922E4EF1}"/>
              </a:ext>
            </a:extLst>
          </p:cNvPr>
          <p:cNvSpPr txBox="1"/>
          <p:nvPr/>
        </p:nvSpPr>
        <p:spPr>
          <a:xfrm>
            <a:off x="178675" y="241003"/>
            <a:ext cx="6096000" cy="369332"/>
          </a:xfrm>
          <a:prstGeom prst="rect">
            <a:avLst/>
          </a:prstGeom>
          <a:noFill/>
        </p:spPr>
        <p:txBody>
          <a:bodyPr wrap="square">
            <a:spAutoFit/>
          </a:bodyPr>
          <a:lstStyle/>
          <a:p>
            <a:r>
              <a:rPr lang="zh-TW" altLang="en-US" dirty="0"/>
              <a:t>c. Object-based results</a:t>
            </a:r>
          </a:p>
        </p:txBody>
      </p:sp>
      <p:pic>
        <p:nvPicPr>
          <p:cNvPr id="5" name="圖片 4">
            <a:extLst>
              <a:ext uri="{FF2B5EF4-FFF2-40B4-BE49-F238E27FC236}">
                <a16:creationId xmlns:a16="http://schemas.microsoft.com/office/drawing/2014/main" id="{D720954A-007D-41FD-B89A-A317769BC70F}"/>
              </a:ext>
            </a:extLst>
          </p:cNvPr>
          <p:cNvPicPr>
            <a:picLocks noChangeAspect="1"/>
          </p:cNvPicPr>
          <p:nvPr/>
        </p:nvPicPr>
        <p:blipFill>
          <a:blip r:embed="rId3"/>
          <a:stretch>
            <a:fillRect/>
          </a:stretch>
        </p:blipFill>
        <p:spPr>
          <a:xfrm>
            <a:off x="3402800" y="124688"/>
            <a:ext cx="8709869" cy="6492309"/>
          </a:xfrm>
          <a:prstGeom prst="rect">
            <a:avLst/>
          </a:prstGeom>
        </p:spPr>
      </p:pic>
      <p:pic>
        <p:nvPicPr>
          <p:cNvPr id="4" name="圖片 3">
            <a:extLst>
              <a:ext uri="{FF2B5EF4-FFF2-40B4-BE49-F238E27FC236}">
                <a16:creationId xmlns:a16="http://schemas.microsoft.com/office/drawing/2014/main" id="{8C9ED8F7-BCBD-41FA-BED1-5247170C3F03}"/>
              </a:ext>
            </a:extLst>
          </p:cNvPr>
          <p:cNvPicPr>
            <a:picLocks noChangeAspect="1"/>
          </p:cNvPicPr>
          <p:nvPr/>
        </p:nvPicPr>
        <p:blipFill rotWithShape="1">
          <a:blip r:embed="rId4"/>
          <a:srcRect r="49727" b="57881"/>
          <a:stretch/>
        </p:blipFill>
        <p:spPr>
          <a:xfrm>
            <a:off x="79331" y="3262626"/>
            <a:ext cx="3638957" cy="2261874"/>
          </a:xfrm>
          <a:prstGeom prst="rect">
            <a:avLst/>
          </a:prstGeom>
        </p:spPr>
      </p:pic>
      <p:sp>
        <p:nvSpPr>
          <p:cNvPr id="2" name="矩形 1">
            <a:extLst>
              <a:ext uri="{FF2B5EF4-FFF2-40B4-BE49-F238E27FC236}">
                <a16:creationId xmlns:a16="http://schemas.microsoft.com/office/drawing/2014/main" id="{6B5471E8-BC77-4101-9008-B44F1DFF7CD2}"/>
              </a:ext>
            </a:extLst>
          </p:cNvPr>
          <p:cNvSpPr/>
          <p:nvPr/>
        </p:nvSpPr>
        <p:spPr>
          <a:xfrm>
            <a:off x="178675" y="832535"/>
            <a:ext cx="3352874" cy="1477328"/>
          </a:xfrm>
          <a:prstGeom prst="rect">
            <a:avLst/>
          </a:prstGeom>
        </p:spPr>
        <p:txBody>
          <a:bodyPr wrap="square">
            <a:spAutoFit/>
          </a:bodyPr>
          <a:lstStyle/>
          <a:p>
            <a:pPr marL="285750" indent="-285750" algn="just">
              <a:buFont typeface="Arial" panose="020B0604020202020204" pitchFamily="34" charset="0"/>
              <a:buChar char="•"/>
            </a:pPr>
            <a:r>
              <a:rPr lang="zh-TW" altLang="en-US" dirty="0"/>
              <a:t>Object-based veriﬁcation was performed using </a:t>
            </a:r>
            <a:r>
              <a:rPr lang="en-US" altLang="zh-TW" dirty="0"/>
              <a:t>Method for Object-Based Diagnostic Evaluation</a:t>
            </a:r>
            <a:r>
              <a:rPr lang="zh-TW" altLang="en-US" dirty="0"/>
              <a:t> </a:t>
            </a:r>
            <a:r>
              <a:rPr lang="en-US" altLang="zh-TW" dirty="0"/>
              <a:t>(</a:t>
            </a:r>
            <a:r>
              <a:rPr lang="zh-TW" altLang="en-US" dirty="0"/>
              <a:t>MODE；Davis et al. 2006, 2009</a:t>
            </a:r>
            <a:r>
              <a:rPr lang="en-US" altLang="zh-TW" dirty="0"/>
              <a:t>)</a:t>
            </a:r>
            <a:endParaRPr lang="zh-TW" altLang="en-US" dirty="0"/>
          </a:p>
        </p:txBody>
      </p:sp>
    </p:spTree>
    <p:extLst>
      <p:ext uri="{BB962C8B-B14F-4D97-AF65-F5344CB8AC3E}">
        <p14:creationId xmlns:p14="http://schemas.microsoft.com/office/powerpoint/2010/main" val="9941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65CA8B57-C9DD-4FB3-9CC6-F9FBE8E212F6}"/>
              </a:ext>
            </a:extLst>
          </p:cNvPr>
          <p:cNvPicPr>
            <a:picLocks noChangeAspect="1"/>
          </p:cNvPicPr>
          <p:nvPr/>
        </p:nvPicPr>
        <p:blipFill>
          <a:blip r:embed="rId3"/>
          <a:stretch>
            <a:fillRect/>
          </a:stretch>
        </p:blipFill>
        <p:spPr>
          <a:xfrm>
            <a:off x="1911660" y="309827"/>
            <a:ext cx="8525112" cy="6443324"/>
          </a:xfrm>
          <a:prstGeom prst="rect">
            <a:avLst/>
          </a:prstGeom>
        </p:spPr>
      </p:pic>
    </p:spTree>
    <p:extLst>
      <p:ext uri="{BB962C8B-B14F-4D97-AF65-F5344CB8AC3E}">
        <p14:creationId xmlns:p14="http://schemas.microsoft.com/office/powerpoint/2010/main" val="2730120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a:extLst>
              <a:ext uri="{FF2B5EF4-FFF2-40B4-BE49-F238E27FC236}">
                <a16:creationId xmlns:a16="http://schemas.microsoft.com/office/drawing/2014/main" id="{15D855D2-7831-4892-9DDE-3F6BB5727312}"/>
              </a:ext>
            </a:extLst>
          </p:cNvPr>
          <p:cNvGrpSpPr/>
          <p:nvPr/>
        </p:nvGrpSpPr>
        <p:grpSpPr>
          <a:xfrm>
            <a:off x="252102" y="956444"/>
            <a:ext cx="11849695" cy="3920356"/>
            <a:chOff x="252102" y="956444"/>
            <a:chExt cx="9085823" cy="3005956"/>
          </a:xfrm>
        </p:grpSpPr>
        <p:pic>
          <p:nvPicPr>
            <p:cNvPr id="3" name="圖片 2">
              <a:extLst>
                <a:ext uri="{FF2B5EF4-FFF2-40B4-BE49-F238E27FC236}">
                  <a16:creationId xmlns:a16="http://schemas.microsoft.com/office/drawing/2014/main" id="{3D65D802-D60D-48BB-A0A0-85799D7A58E2}"/>
                </a:ext>
              </a:extLst>
            </p:cNvPr>
            <p:cNvPicPr>
              <a:picLocks noChangeAspect="1"/>
            </p:cNvPicPr>
            <p:nvPr/>
          </p:nvPicPr>
          <p:blipFill rotWithShape="1">
            <a:blip r:embed="rId3"/>
            <a:srcRect b="69808"/>
            <a:stretch/>
          </p:blipFill>
          <p:spPr>
            <a:xfrm>
              <a:off x="252102" y="998483"/>
              <a:ext cx="2964209" cy="2070538"/>
            </a:xfrm>
            <a:prstGeom prst="rect">
              <a:avLst/>
            </a:prstGeom>
          </p:spPr>
        </p:pic>
        <p:pic>
          <p:nvPicPr>
            <p:cNvPr id="4" name="圖片 3">
              <a:extLst>
                <a:ext uri="{FF2B5EF4-FFF2-40B4-BE49-F238E27FC236}">
                  <a16:creationId xmlns:a16="http://schemas.microsoft.com/office/drawing/2014/main" id="{2FED4D68-4D18-47AF-9D4A-9FE9CFB79F74}"/>
                </a:ext>
              </a:extLst>
            </p:cNvPr>
            <p:cNvPicPr>
              <a:picLocks noChangeAspect="1"/>
            </p:cNvPicPr>
            <p:nvPr/>
          </p:nvPicPr>
          <p:blipFill rotWithShape="1">
            <a:blip r:embed="rId3"/>
            <a:srcRect t="30192" b="39617"/>
            <a:stretch/>
          </p:blipFill>
          <p:spPr>
            <a:xfrm>
              <a:off x="3131791" y="998482"/>
              <a:ext cx="3084583" cy="2154621"/>
            </a:xfrm>
            <a:prstGeom prst="rect">
              <a:avLst/>
            </a:prstGeom>
          </p:spPr>
        </p:pic>
        <p:pic>
          <p:nvPicPr>
            <p:cNvPr id="5" name="圖片 4">
              <a:extLst>
                <a:ext uri="{FF2B5EF4-FFF2-40B4-BE49-F238E27FC236}">
                  <a16:creationId xmlns:a16="http://schemas.microsoft.com/office/drawing/2014/main" id="{058261E6-CCA5-4145-9B58-8FAF1BD68F4A}"/>
                </a:ext>
              </a:extLst>
            </p:cNvPr>
            <p:cNvPicPr>
              <a:picLocks noChangeAspect="1"/>
            </p:cNvPicPr>
            <p:nvPr/>
          </p:nvPicPr>
          <p:blipFill rotWithShape="1">
            <a:blip r:embed="rId3"/>
            <a:srcRect t="59923"/>
            <a:stretch/>
          </p:blipFill>
          <p:spPr>
            <a:xfrm>
              <a:off x="6096000" y="956444"/>
              <a:ext cx="3241925" cy="3005956"/>
            </a:xfrm>
            <a:prstGeom prst="rect">
              <a:avLst/>
            </a:prstGeom>
          </p:spPr>
        </p:pic>
      </p:grpSp>
    </p:spTree>
    <p:extLst>
      <p:ext uri="{BB962C8B-B14F-4D97-AF65-F5344CB8AC3E}">
        <p14:creationId xmlns:p14="http://schemas.microsoft.com/office/powerpoint/2010/main" val="2432761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8800614-BCA6-44A3-AE89-B02BF964B098}"/>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96AB213E-383B-470E-B828-295F068A1031}"/>
              </a:ext>
            </a:extLst>
          </p:cNvPr>
          <p:cNvSpPr>
            <a:spLocks noGrp="1"/>
          </p:cNvSpPr>
          <p:nvPr>
            <p:ph idx="1"/>
          </p:nvPr>
        </p:nvSpPr>
        <p:spPr/>
        <p:txBody>
          <a:bodyPr>
            <a:normAutofit fontScale="85000" lnSpcReduction="10000"/>
          </a:bodyPr>
          <a:lstStyle/>
          <a:p>
            <a:pPr algn="just"/>
            <a:r>
              <a:rPr lang="en-US" altLang="zh-TW" dirty="0"/>
              <a:t>Convection-allowing models </a:t>
            </a:r>
            <a:r>
              <a:rPr lang="zh-TW" altLang="en-US" dirty="0"/>
              <a:t> </a:t>
            </a:r>
            <a:r>
              <a:rPr lang="en-US" altLang="zh-TW" dirty="0"/>
              <a:t>(CAMs) can be particularly helpful</a:t>
            </a:r>
            <a:r>
              <a:rPr lang="zh-TW" altLang="en-US" dirty="0"/>
              <a:t> </a:t>
            </a:r>
            <a:r>
              <a:rPr lang="en-US" altLang="zh-TW" dirty="0"/>
              <a:t>in forecasting severe convective weather, since the small grid</a:t>
            </a:r>
            <a:r>
              <a:rPr lang="zh-TW" altLang="en-US" dirty="0"/>
              <a:t> </a:t>
            </a:r>
            <a:r>
              <a:rPr lang="en-US" altLang="zh-TW" dirty="0"/>
              <a:t>spacing ( ~3 km) allows for simulation of storm-scale structures</a:t>
            </a:r>
            <a:r>
              <a:rPr lang="zh-TW" altLang="en-US" dirty="0"/>
              <a:t> </a:t>
            </a:r>
            <a:r>
              <a:rPr lang="en-US" altLang="zh-TW" dirty="0"/>
              <a:t>such as supercells (Kain et al. 2006). </a:t>
            </a:r>
          </a:p>
          <a:p>
            <a:pPr algn="just"/>
            <a:r>
              <a:rPr lang="en-US" altLang="zh-TW" dirty="0"/>
              <a:t>Forecasters</a:t>
            </a:r>
            <a:r>
              <a:rPr lang="zh-TW" altLang="en-US" dirty="0"/>
              <a:t> </a:t>
            </a:r>
            <a:r>
              <a:rPr lang="en-US" altLang="zh-TW" dirty="0"/>
              <a:t>determine expected convective mode by looking at the reﬂectivity structure of a storm, as well as whether or not the storm</a:t>
            </a:r>
            <a:r>
              <a:rPr lang="zh-TW" altLang="en-US" dirty="0"/>
              <a:t> </a:t>
            </a:r>
            <a:r>
              <a:rPr lang="en-US" altLang="zh-TW" dirty="0"/>
              <a:t>is rotating</a:t>
            </a:r>
            <a:r>
              <a:rPr lang="zh-TW" altLang="en-US" dirty="0"/>
              <a:t> </a:t>
            </a:r>
            <a:r>
              <a:rPr lang="en-US" altLang="zh-TW" dirty="0"/>
              <a:t>[updraft helicity (UH)]. </a:t>
            </a:r>
          </a:p>
          <a:p>
            <a:pPr algn="just"/>
            <a:r>
              <a:rPr lang="en-US" altLang="zh-TW" dirty="0"/>
              <a:t>UH is</a:t>
            </a:r>
            <a:r>
              <a:rPr lang="zh-TW" altLang="en-US" dirty="0"/>
              <a:t> </a:t>
            </a:r>
            <a:r>
              <a:rPr lang="en-US" altLang="zh-TW" dirty="0"/>
              <a:t>an integral of the updraft speed and the vertical vorticity taken</a:t>
            </a:r>
            <a:r>
              <a:rPr lang="zh-TW" altLang="en-US" dirty="0"/>
              <a:t> </a:t>
            </a:r>
            <a:r>
              <a:rPr lang="en-US" altLang="zh-TW" dirty="0"/>
              <a:t>over a speciﬁed vertical layer.</a:t>
            </a:r>
          </a:p>
          <a:p>
            <a:pPr algn="just"/>
            <a:r>
              <a:rPr lang="en-US" altLang="zh-TW" dirty="0"/>
              <a:t>CAMs output the</a:t>
            </a:r>
            <a:r>
              <a:rPr lang="zh-TW" altLang="en-US" dirty="0"/>
              <a:t> </a:t>
            </a:r>
            <a:r>
              <a:rPr lang="en-US" altLang="zh-TW" dirty="0"/>
              <a:t>hourly maximum UH over the 2–5-km layer such that forecasters can determine whether a simulated midlevel mesocyclone is occurring; if the hourly maximum ﬁeld shows a relatively</a:t>
            </a:r>
            <a:r>
              <a:rPr lang="zh-TW" altLang="en-US" dirty="0"/>
              <a:t> </a:t>
            </a:r>
            <a:r>
              <a:rPr lang="en-US" altLang="zh-TW" dirty="0"/>
              <a:t>continuous swath of high UH values, the model is likely</a:t>
            </a:r>
            <a:r>
              <a:rPr lang="zh-TW" altLang="en-US" dirty="0"/>
              <a:t> </a:t>
            </a:r>
            <a:r>
              <a:rPr lang="en-US" altLang="zh-TW" dirty="0"/>
              <a:t>producing a simulated supercell (Kain et al. 2010).</a:t>
            </a:r>
            <a:endParaRPr lang="zh-TW" altLang="en-US" dirty="0"/>
          </a:p>
        </p:txBody>
      </p:sp>
    </p:spTree>
    <p:extLst>
      <p:ext uri="{BB962C8B-B14F-4D97-AF65-F5344CB8AC3E}">
        <p14:creationId xmlns:p14="http://schemas.microsoft.com/office/powerpoint/2010/main" val="433894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a:extLst>
              <a:ext uri="{FF2B5EF4-FFF2-40B4-BE49-F238E27FC236}">
                <a16:creationId xmlns:a16="http://schemas.microsoft.com/office/drawing/2014/main" id="{4B38BB84-C0A8-41C8-8D26-A579145B3205}"/>
              </a:ext>
            </a:extLst>
          </p:cNvPr>
          <p:cNvGrpSpPr/>
          <p:nvPr/>
        </p:nvGrpSpPr>
        <p:grpSpPr>
          <a:xfrm>
            <a:off x="0" y="1557610"/>
            <a:ext cx="12120474" cy="3445314"/>
            <a:chOff x="537844" y="170244"/>
            <a:chExt cx="9070038" cy="2578210"/>
          </a:xfrm>
        </p:grpSpPr>
        <p:pic>
          <p:nvPicPr>
            <p:cNvPr id="3" name="圖片 2">
              <a:extLst>
                <a:ext uri="{FF2B5EF4-FFF2-40B4-BE49-F238E27FC236}">
                  <a16:creationId xmlns:a16="http://schemas.microsoft.com/office/drawing/2014/main" id="{990DDABD-A358-4C28-8ADD-C67FE4E25834}"/>
                </a:ext>
              </a:extLst>
            </p:cNvPr>
            <p:cNvPicPr>
              <a:picLocks noChangeAspect="1"/>
            </p:cNvPicPr>
            <p:nvPr/>
          </p:nvPicPr>
          <p:blipFill rotWithShape="1">
            <a:blip r:embed="rId3"/>
            <a:srcRect b="69714"/>
            <a:stretch/>
          </p:blipFill>
          <p:spPr>
            <a:xfrm>
              <a:off x="537844" y="170245"/>
              <a:ext cx="3023346" cy="1973865"/>
            </a:xfrm>
            <a:prstGeom prst="rect">
              <a:avLst/>
            </a:prstGeom>
          </p:spPr>
        </p:pic>
        <p:pic>
          <p:nvPicPr>
            <p:cNvPr id="4" name="圖片 3">
              <a:extLst>
                <a:ext uri="{FF2B5EF4-FFF2-40B4-BE49-F238E27FC236}">
                  <a16:creationId xmlns:a16="http://schemas.microsoft.com/office/drawing/2014/main" id="{4A2CBB70-EEE4-478F-AFA2-6A9D5DC954C4}"/>
                </a:ext>
              </a:extLst>
            </p:cNvPr>
            <p:cNvPicPr>
              <a:picLocks noChangeAspect="1"/>
            </p:cNvPicPr>
            <p:nvPr/>
          </p:nvPicPr>
          <p:blipFill rotWithShape="1">
            <a:blip r:embed="rId3"/>
            <a:srcRect t="30285" b="39429"/>
            <a:stretch/>
          </p:blipFill>
          <p:spPr>
            <a:xfrm>
              <a:off x="3561190" y="170244"/>
              <a:ext cx="3023346" cy="1973865"/>
            </a:xfrm>
            <a:prstGeom prst="rect">
              <a:avLst/>
            </a:prstGeom>
          </p:spPr>
        </p:pic>
        <p:pic>
          <p:nvPicPr>
            <p:cNvPr id="5" name="圖片 4">
              <a:extLst>
                <a:ext uri="{FF2B5EF4-FFF2-40B4-BE49-F238E27FC236}">
                  <a16:creationId xmlns:a16="http://schemas.microsoft.com/office/drawing/2014/main" id="{A0374C7C-E096-460D-AE92-B10BC860664C}"/>
                </a:ext>
              </a:extLst>
            </p:cNvPr>
            <p:cNvPicPr>
              <a:picLocks noChangeAspect="1"/>
            </p:cNvPicPr>
            <p:nvPr/>
          </p:nvPicPr>
          <p:blipFill rotWithShape="1">
            <a:blip r:embed="rId3"/>
            <a:srcRect t="60442"/>
            <a:stretch/>
          </p:blipFill>
          <p:spPr>
            <a:xfrm>
              <a:off x="6584536" y="170244"/>
              <a:ext cx="3023346" cy="2578210"/>
            </a:xfrm>
            <a:prstGeom prst="rect">
              <a:avLst/>
            </a:prstGeom>
          </p:spPr>
        </p:pic>
      </p:grpSp>
    </p:spTree>
    <p:extLst>
      <p:ext uri="{BB962C8B-B14F-4D97-AF65-F5344CB8AC3E}">
        <p14:creationId xmlns:p14="http://schemas.microsoft.com/office/powerpoint/2010/main" val="2443801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15DFD965-387D-4F70-BDC3-A8E72EDCA440}"/>
              </a:ext>
            </a:extLst>
          </p:cNvPr>
          <p:cNvSpPr txBox="1"/>
          <p:nvPr/>
        </p:nvSpPr>
        <p:spPr>
          <a:xfrm>
            <a:off x="578069" y="325085"/>
            <a:ext cx="6096000" cy="369332"/>
          </a:xfrm>
          <a:prstGeom prst="rect">
            <a:avLst/>
          </a:prstGeom>
          <a:noFill/>
        </p:spPr>
        <p:txBody>
          <a:bodyPr wrap="square">
            <a:spAutoFit/>
          </a:bodyPr>
          <a:lstStyle/>
          <a:p>
            <a:r>
              <a:rPr lang="zh-TW" altLang="en-US" dirty="0"/>
              <a:t>d. Subjective analyses</a:t>
            </a:r>
          </a:p>
        </p:txBody>
      </p:sp>
      <p:pic>
        <p:nvPicPr>
          <p:cNvPr id="5" name="圖片 4">
            <a:extLst>
              <a:ext uri="{FF2B5EF4-FFF2-40B4-BE49-F238E27FC236}">
                <a16:creationId xmlns:a16="http://schemas.microsoft.com/office/drawing/2014/main" id="{B1E862E3-1912-4F84-9BD8-98E70C3E8E49}"/>
              </a:ext>
            </a:extLst>
          </p:cNvPr>
          <p:cNvPicPr>
            <a:picLocks noChangeAspect="1"/>
          </p:cNvPicPr>
          <p:nvPr/>
        </p:nvPicPr>
        <p:blipFill>
          <a:blip r:embed="rId3"/>
          <a:stretch>
            <a:fillRect/>
          </a:stretch>
        </p:blipFill>
        <p:spPr>
          <a:xfrm>
            <a:off x="5619931" y="0"/>
            <a:ext cx="5994000" cy="6858000"/>
          </a:xfrm>
          <a:prstGeom prst="rect">
            <a:avLst/>
          </a:prstGeom>
        </p:spPr>
      </p:pic>
      <p:sp>
        <p:nvSpPr>
          <p:cNvPr id="6" name="文字方塊 5">
            <a:extLst>
              <a:ext uri="{FF2B5EF4-FFF2-40B4-BE49-F238E27FC236}">
                <a16:creationId xmlns:a16="http://schemas.microsoft.com/office/drawing/2014/main" id="{2AE2A7BF-AFC1-4F93-8554-38FC5823C642}"/>
              </a:ext>
            </a:extLst>
          </p:cNvPr>
          <p:cNvSpPr txBox="1"/>
          <p:nvPr/>
        </p:nvSpPr>
        <p:spPr>
          <a:xfrm>
            <a:off x="165538" y="1190885"/>
            <a:ext cx="5454393" cy="1477328"/>
          </a:xfrm>
          <a:prstGeom prst="rect">
            <a:avLst/>
          </a:prstGeom>
          <a:noFill/>
        </p:spPr>
        <p:txBody>
          <a:bodyPr wrap="square">
            <a:spAutoFit/>
          </a:bodyPr>
          <a:lstStyle/>
          <a:p>
            <a:pPr marL="285750" indent="-285750" algn="just">
              <a:buFont typeface="Arial" panose="020B0604020202020204" pitchFamily="34" charset="0"/>
              <a:buChar char="•"/>
            </a:pPr>
            <a:r>
              <a:rPr lang="zh-TW" altLang="en-US" dirty="0"/>
              <a:t>subjective evaluation by participants in the 2018 </a:t>
            </a:r>
            <a:r>
              <a:rPr lang="en-US" altLang="zh-TW" dirty="0"/>
              <a:t>SFE took place via a survey, which asked them to rate forecasts of simulated composite reﬂectivity overlaid with 2–5-km UH greater than 75 m</a:t>
            </a:r>
            <a:r>
              <a:rPr lang="en-US" altLang="zh-TW" baseline="30000" dirty="0"/>
              <a:t>2</a:t>
            </a:r>
            <a:r>
              <a:rPr lang="en-US" altLang="zh-TW" dirty="0"/>
              <a:t>s</a:t>
            </a:r>
            <a:r>
              <a:rPr lang="en-US" altLang="zh-TW" baseline="30000" dirty="0"/>
              <a:t>-2</a:t>
            </a:r>
            <a:r>
              <a:rPr lang="en-US" altLang="zh-TW" dirty="0"/>
              <a:t> from each model on a scale from 1 (very poor) to 10 (very good). </a:t>
            </a:r>
            <a:endParaRPr lang="zh-TW" altLang="en-US" dirty="0"/>
          </a:p>
        </p:txBody>
      </p:sp>
    </p:spTree>
    <p:extLst>
      <p:ext uri="{BB962C8B-B14F-4D97-AF65-F5344CB8AC3E}">
        <p14:creationId xmlns:p14="http://schemas.microsoft.com/office/powerpoint/2010/main" val="2377355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BE639F5C-E966-4269-BFB4-40E61210D335}"/>
              </a:ext>
            </a:extLst>
          </p:cNvPr>
          <p:cNvSpPr txBox="1"/>
          <p:nvPr/>
        </p:nvSpPr>
        <p:spPr>
          <a:xfrm>
            <a:off x="283780" y="282088"/>
            <a:ext cx="2293165" cy="923330"/>
          </a:xfrm>
          <a:prstGeom prst="rect">
            <a:avLst/>
          </a:prstGeom>
          <a:noFill/>
        </p:spPr>
        <p:txBody>
          <a:bodyPr wrap="square">
            <a:spAutoFit/>
          </a:bodyPr>
          <a:lstStyle/>
          <a:p>
            <a:pPr algn="just"/>
            <a:r>
              <a:rPr lang="zh-TW" altLang="en-US" dirty="0"/>
              <a:t>e. Illustration of methods: 30 May 2018</a:t>
            </a:r>
          </a:p>
        </p:txBody>
      </p:sp>
      <p:pic>
        <p:nvPicPr>
          <p:cNvPr id="5" name="圖片 4">
            <a:extLst>
              <a:ext uri="{FF2B5EF4-FFF2-40B4-BE49-F238E27FC236}">
                <a16:creationId xmlns:a16="http://schemas.microsoft.com/office/drawing/2014/main" id="{314A9D39-210D-406E-90F6-60768640305C}"/>
              </a:ext>
            </a:extLst>
          </p:cNvPr>
          <p:cNvPicPr>
            <a:picLocks noChangeAspect="1"/>
          </p:cNvPicPr>
          <p:nvPr/>
        </p:nvPicPr>
        <p:blipFill>
          <a:blip r:embed="rId3"/>
          <a:stretch>
            <a:fillRect/>
          </a:stretch>
        </p:blipFill>
        <p:spPr>
          <a:xfrm>
            <a:off x="2932693" y="-110836"/>
            <a:ext cx="8975527" cy="6659039"/>
          </a:xfrm>
          <a:prstGeom prst="rect">
            <a:avLst/>
          </a:prstGeom>
        </p:spPr>
      </p:pic>
    </p:spTree>
    <p:extLst>
      <p:ext uri="{BB962C8B-B14F-4D97-AF65-F5344CB8AC3E}">
        <p14:creationId xmlns:p14="http://schemas.microsoft.com/office/powerpoint/2010/main" val="1307935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6CA6998-7490-4197-B9A3-28DFDB58F3AD}"/>
              </a:ext>
            </a:extLst>
          </p:cNvPr>
          <p:cNvSpPr>
            <a:spLocks noGrp="1"/>
          </p:cNvSpPr>
          <p:nvPr>
            <p:ph type="title"/>
          </p:nvPr>
        </p:nvSpPr>
        <p:spPr/>
        <p:txBody>
          <a:bodyPr/>
          <a:lstStyle/>
          <a:p>
            <a:r>
              <a:rPr lang="en-US" altLang="zh-TW" dirty="0"/>
              <a:t>Conclusions</a:t>
            </a:r>
            <a:endParaRPr lang="zh-TW" altLang="en-US" dirty="0"/>
          </a:p>
        </p:txBody>
      </p:sp>
      <p:sp>
        <p:nvSpPr>
          <p:cNvPr id="3" name="內容版面配置區 2">
            <a:extLst>
              <a:ext uri="{FF2B5EF4-FFF2-40B4-BE49-F238E27FC236}">
                <a16:creationId xmlns:a16="http://schemas.microsoft.com/office/drawing/2014/main" id="{B35D340B-9C7A-4BD1-9A40-486E5BD632AA}"/>
              </a:ext>
            </a:extLst>
          </p:cNvPr>
          <p:cNvSpPr>
            <a:spLocks noGrp="1"/>
          </p:cNvSpPr>
          <p:nvPr>
            <p:ph idx="1"/>
          </p:nvPr>
        </p:nvSpPr>
        <p:spPr/>
        <p:txBody>
          <a:bodyPr>
            <a:normAutofit fontScale="92500" lnSpcReduction="10000"/>
          </a:bodyPr>
          <a:lstStyle/>
          <a:p>
            <a:pPr algn="just"/>
            <a:r>
              <a:rPr lang="en-US" altLang="zh-TW" dirty="0"/>
              <a:t>The NSSL-FV3 and CAPS-FV3 create more realistic diurnal cycles of numbers of storms</a:t>
            </a:r>
            <a:r>
              <a:rPr lang="zh-TW" altLang="en-US" dirty="0"/>
              <a:t> </a:t>
            </a:r>
            <a:r>
              <a:rPr lang="en-US" altLang="zh-TW" dirty="0"/>
              <a:t>at lower reﬂectivity thresholds than the current operational</a:t>
            </a:r>
            <a:r>
              <a:rPr lang="zh-TW" altLang="en-US" dirty="0"/>
              <a:t> </a:t>
            </a:r>
            <a:r>
              <a:rPr lang="en-US" altLang="zh-TW" dirty="0"/>
              <a:t>HRRRv3, although those storms may be smaller than the</a:t>
            </a:r>
            <a:r>
              <a:rPr lang="zh-TW" altLang="en-US" dirty="0"/>
              <a:t> </a:t>
            </a:r>
            <a:r>
              <a:rPr lang="en-US" altLang="zh-TW" dirty="0"/>
              <a:t>storms in the observed MRMS dataset. </a:t>
            </a:r>
          </a:p>
          <a:p>
            <a:pPr algn="just"/>
            <a:r>
              <a:rPr lang="en-US" altLang="zh-TW" dirty="0"/>
              <a:t>The surrogate severe ﬁeld areas tended to be larger than corresponding areas of practically</a:t>
            </a:r>
            <a:r>
              <a:rPr lang="zh-TW" altLang="en-US" dirty="0"/>
              <a:t> </a:t>
            </a:r>
            <a:r>
              <a:rPr lang="en-US" altLang="zh-TW" dirty="0"/>
              <a:t>perfect probability generated using LSRs.</a:t>
            </a:r>
          </a:p>
          <a:p>
            <a:pPr algn="just"/>
            <a:r>
              <a:rPr lang="en-US" altLang="zh-TW" dirty="0"/>
              <a:t>Contingency table–based veriﬁcation metrics show</a:t>
            </a:r>
            <a:r>
              <a:rPr lang="zh-TW" altLang="en-US" dirty="0"/>
              <a:t> </a:t>
            </a:r>
            <a:r>
              <a:rPr lang="en-US" altLang="zh-TW" dirty="0"/>
              <a:t>that the FV3-based models still need work to achieve the bulk</a:t>
            </a:r>
            <a:r>
              <a:rPr lang="zh-TW" altLang="en-US" dirty="0"/>
              <a:t> </a:t>
            </a:r>
            <a:r>
              <a:rPr lang="en-US" altLang="zh-TW" dirty="0"/>
              <a:t>statistical skill of the </a:t>
            </a:r>
            <a:r>
              <a:rPr lang="zh-TW" altLang="en-US" dirty="0"/>
              <a:t> </a:t>
            </a:r>
            <a:r>
              <a:rPr lang="en-US" altLang="zh-TW" dirty="0"/>
              <a:t>HRRRv3</a:t>
            </a:r>
          </a:p>
          <a:p>
            <a:pPr algn="just"/>
            <a:r>
              <a:rPr lang="en-US" altLang="zh-TW" dirty="0"/>
              <a:t>Objective veriﬁcation scores such as the POD, success ratio, FSS, and ROC area mirrored the subjective evaluations carried out by participants in  showing the HRRRv3 scoring best, followed in order by the NSSL-FV3 and CAPS-FV3, with the GFDL-FV3 generally scoring the lowest.</a:t>
            </a:r>
          </a:p>
          <a:p>
            <a:pPr algn="just"/>
            <a:endParaRPr lang="zh-TW" altLang="en-US" dirty="0"/>
          </a:p>
        </p:txBody>
      </p:sp>
    </p:spTree>
    <p:extLst>
      <p:ext uri="{BB962C8B-B14F-4D97-AF65-F5344CB8AC3E}">
        <p14:creationId xmlns:p14="http://schemas.microsoft.com/office/powerpoint/2010/main" val="3967392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E83AAEA-5CD0-4390-AA63-7DE0F25859A4}"/>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ACF4763A-5BC3-410B-AC73-15FBACECC07C}"/>
              </a:ext>
            </a:extLst>
          </p:cNvPr>
          <p:cNvSpPr>
            <a:spLocks noGrp="1"/>
          </p:cNvSpPr>
          <p:nvPr>
            <p:ph idx="1"/>
          </p:nvPr>
        </p:nvSpPr>
        <p:spPr/>
        <p:txBody>
          <a:bodyPr>
            <a:normAutofit/>
          </a:bodyPr>
          <a:lstStyle/>
          <a:p>
            <a:pPr algn="just"/>
            <a:r>
              <a:rPr lang="en-US" altLang="zh-TW" dirty="0"/>
              <a:t>This work demonstrates the impact of a critical facet of designing veriﬁcation of any system destined for widespread adaptation: score selection. </a:t>
            </a:r>
          </a:p>
          <a:p>
            <a:pPr algn="just"/>
            <a:r>
              <a:rPr lang="en-US" altLang="zh-TW" dirty="0"/>
              <a:t>Future work will examine how to best compute surrogate severe ﬁelds, and whether it is possible to design an optimized metric that combines aspects of multiple veriﬁcation scores in such a way that minimizes tradeoffs between important forecast aspects and matches subjective end-user impressions.</a:t>
            </a:r>
          </a:p>
          <a:p>
            <a:pPr algn="just"/>
            <a:endParaRPr lang="en-US" altLang="zh-TW" dirty="0"/>
          </a:p>
          <a:p>
            <a:pPr algn="just"/>
            <a:endParaRPr lang="zh-TW" altLang="en-US" dirty="0"/>
          </a:p>
        </p:txBody>
      </p:sp>
    </p:spTree>
    <p:extLst>
      <p:ext uri="{BB962C8B-B14F-4D97-AF65-F5344CB8AC3E}">
        <p14:creationId xmlns:p14="http://schemas.microsoft.com/office/powerpoint/2010/main" val="1168703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90253F8-B8DF-445E-B7C9-D73615F9BE17}"/>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10FF70FA-04C7-4817-B5F4-D19A76DD0250}"/>
              </a:ext>
            </a:extLst>
          </p:cNvPr>
          <p:cNvSpPr>
            <a:spLocks noGrp="1"/>
          </p:cNvSpPr>
          <p:nvPr>
            <p:ph idx="1"/>
          </p:nvPr>
        </p:nvSpPr>
        <p:spPr/>
        <p:txBody>
          <a:bodyPr/>
          <a:lstStyle/>
          <a:p>
            <a:pPr algn="just"/>
            <a:r>
              <a:rPr lang="en-US" altLang="zh-TW" dirty="0"/>
              <a:t>this work attempts to provide a multifaceted veriﬁcation</a:t>
            </a:r>
            <a:r>
              <a:rPr lang="zh-TW" altLang="en-US" dirty="0"/>
              <a:t> </a:t>
            </a:r>
            <a:r>
              <a:rPr lang="en-US" altLang="zh-TW" dirty="0"/>
              <a:t>(ROC, FSS, Brier score, critical success index) approach to four different deterministic CAMs [three FV3-based models, High-Resolution Rapid Refresh version 3 (HRRRv3)]. </a:t>
            </a:r>
          </a:p>
          <a:p>
            <a:pPr algn="just"/>
            <a:r>
              <a:rPr lang="en-US" altLang="zh-TW" dirty="0"/>
              <a:t>The purpose of this work is not only to compare and verify the performance of these speciﬁc CAMs during the spring convective season, but also to demonstrate different veriﬁcation techniques and what can be gleaned from them.</a:t>
            </a:r>
            <a:endParaRPr lang="zh-TW" altLang="en-US" dirty="0"/>
          </a:p>
        </p:txBody>
      </p:sp>
    </p:spTree>
    <p:extLst>
      <p:ext uri="{BB962C8B-B14F-4D97-AF65-F5344CB8AC3E}">
        <p14:creationId xmlns:p14="http://schemas.microsoft.com/office/powerpoint/2010/main" val="3986045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48A9118-20D3-49DB-A725-7467DA2056C9}"/>
              </a:ext>
            </a:extLst>
          </p:cNvPr>
          <p:cNvSpPr>
            <a:spLocks noGrp="1"/>
          </p:cNvSpPr>
          <p:nvPr>
            <p:ph type="title"/>
          </p:nvPr>
        </p:nvSpPr>
        <p:spPr/>
        <p:txBody>
          <a:bodyPr/>
          <a:lstStyle/>
          <a:p>
            <a:r>
              <a:rPr lang="en-US" altLang="zh-TW" dirty="0"/>
              <a:t>Data and methodology</a:t>
            </a:r>
            <a:br>
              <a:rPr lang="en-US" altLang="zh-TW" dirty="0"/>
            </a:br>
            <a:r>
              <a:rPr lang="en-US" altLang="zh-TW" dirty="0"/>
              <a:t>a. Model conﬁgurations</a:t>
            </a:r>
            <a:endParaRPr lang="zh-TW" altLang="en-US" dirty="0"/>
          </a:p>
        </p:txBody>
      </p:sp>
      <p:sp>
        <p:nvSpPr>
          <p:cNvPr id="3" name="內容版面配置區 2">
            <a:extLst>
              <a:ext uri="{FF2B5EF4-FFF2-40B4-BE49-F238E27FC236}">
                <a16:creationId xmlns:a16="http://schemas.microsoft.com/office/drawing/2014/main" id="{8B359E6C-7DA1-438E-8E57-797D28EBD707}"/>
              </a:ext>
            </a:extLst>
          </p:cNvPr>
          <p:cNvSpPr>
            <a:spLocks noGrp="1"/>
          </p:cNvSpPr>
          <p:nvPr>
            <p:ph idx="1"/>
          </p:nvPr>
        </p:nvSpPr>
        <p:spPr/>
        <p:txBody>
          <a:bodyPr/>
          <a:lstStyle/>
          <a:p>
            <a:r>
              <a:rPr lang="en-US" altLang="zh-TW" dirty="0"/>
              <a:t>This study examines three CAMs that use the FV3 dynamical core, as well as a CAM that uses the Advanced Research</a:t>
            </a:r>
            <a:r>
              <a:rPr lang="zh-TW" altLang="en-US" dirty="0"/>
              <a:t> </a:t>
            </a:r>
            <a:r>
              <a:rPr lang="en-US" altLang="zh-TW" dirty="0"/>
              <a:t>version of WRF (WRF-ARW) dynamical core. </a:t>
            </a:r>
          </a:p>
          <a:p>
            <a:r>
              <a:rPr lang="en-US" altLang="zh-TW" dirty="0"/>
              <a:t>All of these</a:t>
            </a:r>
            <a:r>
              <a:rPr lang="zh-TW" altLang="en-US" dirty="0"/>
              <a:t> </a:t>
            </a:r>
            <a:r>
              <a:rPr lang="en-US" altLang="zh-TW" dirty="0"/>
              <a:t>models were run during the 2018</a:t>
            </a:r>
            <a:r>
              <a:rPr lang="zh-TW" altLang="en-US" dirty="0"/>
              <a:t> </a:t>
            </a:r>
            <a:r>
              <a:rPr lang="en-US" altLang="zh-TW" dirty="0"/>
              <a:t>Spring Forecasting</a:t>
            </a:r>
            <a:r>
              <a:rPr lang="zh-TW" altLang="en-US" dirty="0"/>
              <a:t> </a:t>
            </a:r>
            <a:r>
              <a:rPr lang="en-US" altLang="zh-TW" dirty="0"/>
              <a:t>Experiment (SFE), which occurred on week-days from 30 April 2018 to 1 June 2018 (excluding Memorial</a:t>
            </a:r>
            <a:r>
              <a:rPr lang="zh-TW" altLang="en-US" dirty="0"/>
              <a:t> </a:t>
            </a:r>
            <a:r>
              <a:rPr lang="en-US" altLang="zh-TW" dirty="0"/>
              <a:t>Day), resulting in 24 cases. </a:t>
            </a:r>
          </a:p>
          <a:p>
            <a:r>
              <a:rPr lang="en-US" altLang="zh-TW" dirty="0"/>
              <a:t>The objective metrics were computed</a:t>
            </a:r>
            <a:r>
              <a:rPr lang="zh-TW" altLang="en-US" dirty="0"/>
              <a:t> </a:t>
            </a:r>
            <a:r>
              <a:rPr lang="en-US" altLang="zh-TW" dirty="0"/>
              <a:t>for 21 cases where a complete dataset was present for all of the</a:t>
            </a:r>
            <a:r>
              <a:rPr lang="zh-TW" altLang="en-US" dirty="0"/>
              <a:t> </a:t>
            </a:r>
            <a:r>
              <a:rPr lang="en-US" altLang="zh-TW" dirty="0"/>
              <a:t>models examined herein (Table 1).</a:t>
            </a:r>
            <a:endParaRPr lang="zh-TW" altLang="en-US" dirty="0"/>
          </a:p>
        </p:txBody>
      </p:sp>
      <p:pic>
        <p:nvPicPr>
          <p:cNvPr id="5" name="圖片 4">
            <a:extLst>
              <a:ext uri="{FF2B5EF4-FFF2-40B4-BE49-F238E27FC236}">
                <a16:creationId xmlns:a16="http://schemas.microsoft.com/office/drawing/2014/main" id="{01EEC1FD-84DF-409E-8397-195BA2B84BB4}"/>
              </a:ext>
            </a:extLst>
          </p:cNvPr>
          <p:cNvPicPr>
            <a:picLocks noChangeAspect="1"/>
          </p:cNvPicPr>
          <p:nvPr/>
        </p:nvPicPr>
        <p:blipFill>
          <a:blip r:embed="rId2"/>
          <a:stretch>
            <a:fillRect/>
          </a:stretch>
        </p:blipFill>
        <p:spPr>
          <a:xfrm>
            <a:off x="1181633" y="5296024"/>
            <a:ext cx="9828734" cy="1111848"/>
          </a:xfrm>
          <a:prstGeom prst="rect">
            <a:avLst/>
          </a:prstGeom>
        </p:spPr>
      </p:pic>
    </p:spTree>
    <p:extLst>
      <p:ext uri="{BB962C8B-B14F-4D97-AF65-F5344CB8AC3E}">
        <p14:creationId xmlns:p14="http://schemas.microsoft.com/office/powerpoint/2010/main" val="458584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99C6DEF5-334E-40FB-AF75-09555CD1019F}"/>
              </a:ext>
            </a:extLst>
          </p:cNvPr>
          <p:cNvSpPr>
            <a:spLocks noGrp="1"/>
          </p:cNvSpPr>
          <p:nvPr>
            <p:ph idx="1"/>
          </p:nvPr>
        </p:nvSpPr>
        <p:spPr>
          <a:xfrm>
            <a:off x="838200" y="2409825"/>
            <a:ext cx="10515600" cy="4351338"/>
          </a:xfrm>
        </p:spPr>
        <p:txBody>
          <a:bodyPr>
            <a:normAutofit fontScale="92500" lnSpcReduction="10000"/>
          </a:bodyPr>
          <a:lstStyle/>
          <a:p>
            <a:r>
              <a:rPr lang="en-US" altLang="zh-TW" dirty="0"/>
              <a:t>GFDL-FV3:</a:t>
            </a:r>
            <a:r>
              <a:rPr lang="zh-TW" altLang="en-US" dirty="0"/>
              <a:t> </a:t>
            </a:r>
            <a:endParaRPr lang="en-US" altLang="zh-TW" dirty="0"/>
          </a:p>
          <a:p>
            <a:pPr lvl="1"/>
            <a:r>
              <a:rPr lang="en-US" altLang="zh-TW" dirty="0"/>
              <a:t>Geophysical Fluid Dynamics Laboratory </a:t>
            </a:r>
          </a:p>
          <a:p>
            <a:pPr lvl="1"/>
            <a:r>
              <a:rPr lang="en-US" altLang="zh-TW" dirty="0"/>
              <a:t>13-km global grid, 3-km nested grid over the CONUS</a:t>
            </a:r>
          </a:p>
          <a:p>
            <a:pPr lvl="1"/>
            <a:r>
              <a:rPr lang="en-US" altLang="zh-TW" dirty="0"/>
              <a:t>6-category GFDL scheme (GFDL-6cat; Chen and Lin 2013; Zhou et al. 2019) </a:t>
            </a:r>
          </a:p>
          <a:p>
            <a:r>
              <a:rPr lang="en-US" altLang="zh-TW" dirty="0"/>
              <a:t>NSSL-FV3: </a:t>
            </a:r>
          </a:p>
          <a:p>
            <a:pPr lvl="1"/>
            <a:r>
              <a:rPr lang="en-US" altLang="zh-TW" dirty="0"/>
              <a:t>National Severe Storms Laboratory</a:t>
            </a:r>
          </a:p>
          <a:p>
            <a:pPr lvl="1"/>
            <a:r>
              <a:rPr lang="en-US" altLang="zh-TW" dirty="0"/>
              <a:t>25-km global grid, 3.3-km grid over the CONUS</a:t>
            </a:r>
          </a:p>
          <a:p>
            <a:pPr lvl="1"/>
            <a:r>
              <a:rPr lang="en-US" altLang="zh-TW" dirty="0"/>
              <a:t> Thompson microphysics scheme</a:t>
            </a:r>
          </a:p>
          <a:p>
            <a:r>
              <a:rPr lang="en-US" altLang="zh-TW" dirty="0"/>
              <a:t>CAPS-FV3: </a:t>
            </a:r>
          </a:p>
          <a:p>
            <a:pPr lvl="1"/>
            <a:r>
              <a:rPr lang="en-US" altLang="zh-TW" dirty="0"/>
              <a:t>Center for the Analysis and Prediction of Storms</a:t>
            </a:r>
          </a:p>
          <a:p>
            <a:pPr lvl="1"/>
            <a:r>
              <a:rPr lang="en-US" altLang="zh-TW" dirty="0"/>
              <a:t>13-km global grid, ~3.5-km nested grid covered the CONUS</a:t>
            </a:r>
          </a:p>
          <a:p>
            <a:pPr lvl="1"/>
            <a:r>
              <a:rPr lang="en-US" altLang="zh-TW" dirty="0"/>
              <a:t> Thompson microphysics scheme</a:t>
            </a:r>
            <a:endParaRPr lang="zh-TW" altLang="en-US" dirty="0"/>
          </a:p>
        </p:txBody>
      </p:sp>
      <p:pic>
        <p:nvPicPr>
          <p:cNvPr id="4" name="圖片 3">
            <a:extLst>
              <a:ext uri="{FF2B5EF4-FFF2-40B4-BE49-F238E27FC236}">
                <a16:creationId xmlns:a16="http://schemas.microsoft.com/office/drawing/2014/main" id="{895C7F5E-A562-42E8-81A1-AFD63655A57D}"/>
              </a:ext>
            </a:extLst>
          </p:cNvPr>
          <p:cNvPicPr>
            <a:picLocks noChangeAspect="1"/>
          </p:cNvPicPr>
          <p:nvPr/>
        </p:nvPicPr>
        <p:blipFill>
          <a:blip r:embed="rId2"/>
          <a:stretch>
            <a:fillRect/>
          </a:stretch>
        </p:blipFill>
        <p:spPr>
          <a:xfrm>
            <a:off x="1638640" y="284464"/>
            <a:ext cx="8686120" cy="1947561"/>
          </a:xfrm>
          <a:prstGeom prst="rect">
            <a:avLst/>
          </a:prstGeom>
        </p:spPr>
      </p:pic>
    </p:spTree>
    <p:extLst>
      <p:ext uri="{BB962C8B-B14F-4D97-AF65-F5344CB8AC3E}">
        <p14:creationId xmlns:p14="http://schemas.microsoft.com/office/powerpoint/2010/main" val="1164892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9C115472-D7BF-42DA-8D4F-F083365D6E77}"/>
              </a:ext>
            </a:extLst>
          </p:cNvPr>
          <p:cNvSpPr>
            <a:spLocks noGrp="1"/>
          </p:cNvSpPr>
          <p:nvPr>
            <p:ph idx="1"/>
          </p:nvPr>
        </p:nvSpPr>
        <p:spPr>
          <a:xfrm>
            <a:off x="838200" y="1253331"/>
            <a:ext cx="10515600" cy="4351338"/>
          </a:xfrm>
        </p:spPr>
        <p:txBody>
          <a:bodyPr>
            <a:normAutofit fontScale="92500" lnSpcReduction="20000"/>
          </a:bodyPr>
          <a:lstStyle/>
          <a:p>
            <a:r>
              <a:rPr lang="en-US" altLang="zh-TW" dirty="0"/>
              <a:t>Each model was initialized at 0000 UTC, and had forecasts extending to 36 h.</a:t>
            </a:r>
          </a:p>
          <a:p>
            <a:r>
              <a:rPr lang="en-US" altLang="zh-TW" dirty="0"/>
              <a:t>FV3-based conﬁgurations were cold start (i.e., no hydrometeors in the initial conditions). </a:t>
            </a:r>
          </a:p>
          <a:p>
            <a:r>
              <a:rPr lang="en-US" altLang="zh-TW" dirty="0"/>
              <a:t>the HRRRv3 uses grid point statistical interpolation (GSI; Wu et al. 2002; Kleist et al. 2009) hybrid data assimilation, including the latest 3D radar reﬂectivity. </a:t>
            </a:r>
          </a:p>
          <a:p>
            <a:r>
              <a:rPr lang="en-US" altLang="zh-TW" dirty="0"/>
              <a:t>The HRRRv3 data assimilation includes conventional observations, as well as Tropospheric Airborne Meteorological Data Reporting (TAMDAR; Daniels et al. 2006) aircraft observations, and lightning ﬂash rates (Benjamin et al. 2016).</a:t>
            </a:r>
          </a:p>
          <a:p>
            <a:r>
              <a:rPr lang="en-US" altLang="zh-TW" dirty="0"/>
              <a:t>Initial conditions come from the Rapid Refresh (RAP; Alexander et al. 2017), and the lateral boundary conditions come from GFS forecasts (</a:t>
            </a:r>
            <a:r>
              <a:rPr lang="en-US" altLang="zh-TW" dirty="0" err="1"/>
              <a:t>GFSf</a:t>
            </a:r>
            <a:r>
              <a:rPr lang="en-US" altLang="zh-TW" dirty="0"/>
              <a:t>).</a:t>
            </a:r>
            <a:endParaRPr lang="zh-TW" altLang="en-US" dirty="0"/>
          </a:p>
        </p:txBody>
      </p:sp>
    </p:spTree>
    <p:extLst>
      <p:ext uri="{BB962C8B-B14F-4D97-AF65-F5344CB8AC3E}">
        <p14:creationId xmlns:p14="http://schemas.microsoft.com/office/powerpoint/2010/main" val="461843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DE62F1B0-0978-4281-85FE-54DC4A92E5F9}"/>
                  </a:ext>
                </a:extLst>
              </p:cNvPr>
              <p:cNvSpPr>
                <a:spLocks noGrp="1"/>
              </p:cNvSpPr>
              <p:nvPr>
                <p:ph idx="1"/>
              </p:nvPr>
            </p:nvSpPr>
            <p:spPr>
              <a:xfrm>
                <a:off x="114300" y="241300"/>
                <a:ext cx="6667500" cy="6383445"/>
              </a:xfrm>
            </p:spPr>
            <p:txBody>
              <a:bodyPr>
                <a:normAutofit fontScale="92500" lnSpcReduction="10000"/>
              </a:bodyPr>
              <a:lstStyle/>
              <a:p>
                <a:pPr algn="just"/>
                <a:r>
                  <a:rPr lang="en-US" altLang="zh-TW" b="1" dirty="0"/>
                  <a:t>Surrogate severe fields</a:t>
                </a:r>
                <a:r>
                  <a:rPr lang="en-US" altLang="zh-TW" dirty="0"/>
                  <a:t>: </a:t>
                </a:r>
              </a:p>
              <a:p>
                <a:pPr algn="just"/>
                <a:endParaRPr lang="en-US" altLang="zh-TW" dirty="0"/>
              </a:p>
              <a:p>
                <a:pPr lvl="1" algn="just"/>
                <a:r>
                  <a:rPr lang="en-US" altLang="zh-TW" dirty="0"/>
                  <a:t>the native 2–5-km UH</a:t>
                </a:r>
                <a:r>
                  <a:rPr lang="zh-TW" altLang="en-US" dirty="0"/>
                  <a:t> </a:t>
                </a:r>
                <a:r>
                  <a:rPr lang="en-US" altLang="zh-TW" dirty="0"/>
                  <a:t>output from each model is ﬁrst </a:t>
                </a:r>
                <a:r>
                  <a:rPr lang="en-US" altLang="zh-TW" dirty="0" err="1"/>
                  <a:t>regridded</a:t>
                </a:r>
                <a:r>
                  <a:rPr lang="en-US" altLang="zh-TW" dirty="0"/>
                  <a:t> to an 80-km grid</a:t>
                </a:r>
              </a:p>
              <a:p>
                <a:pPr lvl="1" algn="just"/>
                <a:endParaRPr lang="en-US" altLang="zh-TW" dirty="0"/>
              </a:p>
              <a:p>
                <a:pPr lvl="1" algn="just"/>
                <a:r>
                  <a:rPr lang="en-US" altLang="zh-TW" dirty="0"/>
                  <a:t>maximum 2–5-km UH</a:t>
                </a:r>
              </a:p>
              <a:p>
                <a:pPr lvl="1" algn="just"/>
                <a:endParaRPr lang="en-US" altLang="zh-TW" dirty="0"/>
              </a:p>
              <a:p>
                <a:pPr lvl="1" algn="just"/>
                <a:r>
                  <a:rPr lang="en-US" altLang="zh-TW" dirty="0"/>
                  <a:t>the UH value at each grid point is</a:t>
                </a:r>
                <a:r>
                  <a:rPr lang="zh-TW" altLang="en-US" dirty="0"/>
                  <a:t> </a:t>
                </a:r>
                <a:r>
                  <a:rPr lang="en-US" altLang="zh-TW" dirty="0"/>
                  <a:t>tested to determine whether or not it exceeds a user-deﬁned</a:t>
                </a:r>
                <a:r>
                  <a:rPr lang="zh-TW" altLang="en-US" dirty="0"/>
                  <a:t> </a:t>
                </a:r>
                <a:r>
                  <a:rPr lang="en-US" altLang="zh-TW" dirty="0"/>
                  <a:t>UH threshold, resulting in a binary grid of ones (did exceed the threshold) and zeroes (did not exceed the threshold).</a:t>
                </a:r>
              </a:p>
              <a:p>
                <a:pPr lvl="1" algn="just"/>
                <a:endParaRPr lang="en-US" altLang="zh-TW" dirty="0"/>
              </a:p>
              <a:p>
                <a:pPr lvl="1" algn="just"/>
                <a:r>
                  <a:rPr lang="en-US" altLang="zh-TW" dirty="0"/>
                  <a:t>A smoother using a Gaussian kernel density weighting function is then applied to each point to create a smoothed probability ﬁeld.</a:t>
                </a:r>
              </a:p>
              <a:p>
                <a:pPr lvl="1" algn="just"/>
                <a:endParaRPr lang="en-US" altLang="zh-TW" dirty="0"/>
              </a:p>
              <a:p>
                <a:pPr lvl="1" algn="just"/>
                <a:r>
                  <a:rPr lang="en-US" altLang="zh-TW" dirty="0"/>
                  <a:t>Two tunable parameters exist in the surrogate severe ﬁelds: the UH exceedance threshold and the </a:t>
                </a:r>
                <a14:m>
                  <m:oMath xmlns:m="http://schemas.openxmlformats.org/officeDocument/2006/math">
                    <m:r>
                      <a:rPr lang="zh-TW" altLang="en-US" i="1" smtClean="0">
                        <a:latin typeface="Cambria Math" panose="02040503050406030204" pitchFamily="18" charset="0"/>
                      </a:rPr>
                      <m:t>𝜎</m:t>
                    </m:r>
                  </m:oMath>
                </a14:m>
                <a:r>
                  <a:rPr lang="en-US" altLang="zh-TW" dirty="0"/>
                  <a:t> used in the Gaussian kernel density smoother.</a:t>
                </a:r>
                <a:endParaRPr lang="zh-TW" altLang="en-US" dirty="0"/>
              </a:p>
            </p:txBody>
          </p:sp>
        </mc:Choice>
        <mc:Fallback xmlns="">
          <p:sp>
            <p:nvSpPr>
              <p:cNvPr id="3" name="內容版面配置區 2">
                <a:extLst>
                  <a:ext uri="{FF2B5EF4-FFF2-40B4-BE49-F238E27FC236}">
                    <a16:creationId xmlns:a16="http://schemas.microsoft.com/office/drawing/2014/main" id="{DE62F1B0-0978-4281-85FE-54DC4A92E5F9}"/>
                  </a:ext>
                </a:extLst>
              </p:cNvPr>
              <p:cNvSpPr>
                <a:spLocks noGrp="1" noRot="1" noChangeAspect="1" noMove="1" noResize="1" noEditPoints="1" noAdjustHandles="1" noChangeArrowheads="1" noChangeShapeType="1" noTextEdit="1"/>
              </p:cNvSpPr>
              <p:nvPr>
                <p:ph idx="1"/>
              </p:nvPr>
            </p:nvSpPr>
            <p:spPr>
              <a:xfrm>
                <a:off x="114300" y="241300"/>
                <a:ext cx="6667500" cy="6383445"/>
              </a:xfrm>
              <a:blipFill>
                <a:blip r:embed="rId3"/>
                <a:stretch>
                  <a:fillRect l="-1463" t="-2197" r="-1188"/>
                </a:stretch>
              </a:blipFill>
            </p:spPr>
            <p:txBody>
              <a:bodyPr/>
              <a:lstStyle/>
              <a:p>
                <a:r>
                  <a:rPr lang="zh-TW" altLang="en-US">
                    <a:noFill/>
                  </a:rPr>
                  <a:t> </a:t>
                </a:r>
              </a:p>
            </p:txBody>
          </p:sp>
        </mc:Fallback>
      </mc:AlternateContent>
      <p:grpSp>
        <p:nvGrpSpPr>
          <p:cNvPr id="2" name="群組 1">
            <a:extLst>
              <a:ext uri="{FF2B5EF4-FFF2-40B4-BE49-F238E27FC236}">
                <a16:creationId xmlns:a16="http://schemas.microsoft.com/office/drawing/2014/main" id="{C8C4EF88-2A8C-4816-9509-4ECBF9FF6A86}"/>
              </a:ext>
            </a:extLst>
          </p:cNvPr>
          <p:cNvGrpSpPr/>
          <p:nvPr/>
        </p:nvGrpSpPr>
        <p:grpSpPr>
          <a:xfrm>
            <a:off x="6781800" y="787400"/>
            <a:ext cx="5342708" cy="4445000"/>
            <a:chOff x="7486302" y="-132347"/>
            <a:chExt cx="4280592" cy="3561347"/>
          </a:xfrm>
        </p:grpSpPr>
        <p:pic>
          <p:nvPicPr>
            <p:cNvPr id="4" name="圖片 3">
              <a:extLst>
                <a:ext uri="{FF2B5EF4-FFF2-40B4-BE49-F238E27FC236}">
                  <a16:creationId xmlns:a16="http://schemas.microsoft.com/office/drawing/2014/main" id="{7978B859-F1E1-4D5B-9D54-E80F876058DD}"/>
                </a:ext>
              </a:extLst>
            </p:cNvPr>
            <p:cNvPicPr>
              <a:picLocks noChangeAspect="1"/>
            </p:cNvPicPr>
            <p:nvPr/>
          </p:nvPicPr>
          <p:blipFill rotWithShape="1">
            <a:blip r:embed="rId4"/>
            <a:srcRect b="55032"/>
            <a:stretch/>
          </p:blipFill>
          <p:spPr>
            <a:xfrm>
              <a:off x="7486303" y="-132347"/>
              <a:ext cx="4280591" cy="3050965"/>
            </a:xfrm>
            <a:prstGeom prst="rect">
              <a:avLst/>
            </a:prstGeom>
          </p:spPr>
        </p:pic>
        <p:pic>
          <p:nvPicPr>
            <p:cNvPr id="6" name="圖片 5">
              <a:extLst>
                <a:ext uri="{FF2B5EF4-FFF2-40B4-BE49-F238E27FC236}">
                  <a16:creationId xmlns:a16="http://schemas.microsoft.com/office/drawing/2014/main" id="{3BA71A5A-DC63-44B4-BE1A-82C988DB9796}"/>
                </a:ext>
              </a:extLst>
            </p:cNvPr>
            <p:cNvPicPr>
              <a:picLocks noChangeAspect="1"/>
            </p:cNvPicPr>
            <p:nvPr/>
          </p:nvPicPr>
          <p:blipFill rotWithShape="1">
            <a:blip r:embed="rId4"/>
            <a:srcRect t="89962"/>
            <a:stretch/>
          </p:blipFill>
          <p:spPr>
            <a:xfrm>
              <a:off x="7486302" y="2747963"/>
              <a:ext cx="4280591" cy="681037"/>
            </a:xfrm>
            <a:prstGeom prst="rect">
              <a:avLst/>
            </a:prstGeom>
          </p:spPr>
        </p:pic>
      </p:grpSp>
    </p:spTree>
    <p:extLst>
      <p:ext uri="{BB962C8B-B14F-4D97-AF65-F5344CB8AC3E}">
        <p14:creationId xmlns:p14="http://schemas.microsoft.com/office/powerpoint/2010/main" val="245308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B414F5-6556-4107-BF5A-68B6F12A1D92}"/>
              </a:ext>
            </a:extLst>
          </p:cNvPr>
          <p:cNvSpPr>
            <a:spLocks noGrp="1"/>
          </p:cNvSpPr>
          <p:nvPr>
            <p:ph type="title"/>
          </p:nvPr>
        </p:nvSpPr>
        <p:spPr/>
        <p:txBody>
          <a:bodyPr/>
          <a:lstStyle/>
          <a:p>
            <a:r>
              <a:rPr lang="en-US" altLang="zh-TW" dirty="0"/>
              <a:t>c. Veriﬁcation data and metrics</a:t>
            </a:r>
            <a:endParaRPr lang="zh-TW" altLang="en-US" dirty="0"/>
          </a:p>
        </p:txBody>
      </p:sp>
      <p:sp>
        <p:nvSpPr>
          <p:cNvPr id="3" name="內容版面配置區 2">
            <a:extLst>
              <a:ext uri="{FF2B5EF4-FFF2-40B4-BE49-F238E27FC236}">
                <a16:creationId xmlns:a16="http://schemas.microsoft.com/office/drawing/2014/main" id="{9D5641BF-3243-4F5A-AD29-B9D6845EA41B}"/>
              </a:ext>
            </a:extLst>
          </p:cNvPr>
          <p:cNvSpPr>
            <a:spLocks noGrp="1"/>
          </p:cNvSpPr>
          <p:nvPr>
            <p:ph idx="1"/>
          </p:nvPr>
        </p:nvSpPr>
        <p:spPr>
          <a:xfrm>
            <a:off x="444500" y="1914525"/>
            <a:ext cx="5994400" cy="4351338"/>
          </a:xfrm>
        </p:spPr>
        <p:txBody>
          <a:bodyPr>
            <a:normAutofit fontScale="85000" lnSpcReduction="20000"/>
          </a:bodyPr>
          <a:lstStyle/>
          <a:p>
            <a:pPr algn="just"/>
            <a:r>
              <a:rPr lang="en-US" altLang="zh-TW" dirty="0"/>
              <a:t>Veriﬁcation was performed across the eastern 2/3 of the CONUS (to mitigate the effect of having many zero values of UH or other storm attributes)</a:t>
            </a:r>
          </a:p>
          <a:p>
            <a:pPr algn="just"/>
            <a:r>
              <a:rPr lang="en-US" altLang="zh-TW" dirty="0"/>
              <a:t>Surrogate severe ﬁelds were veriﬁed using local storm reports (LSRs), </a:t>
            </a:r>
            <a:r>
              <a:rPr lang="en-US" altLang="zh-TW" dirty="0" err="1"/>
              <a:t>regridded</a:t>
            </a:r>
            <a:r>
              <a:rPr lang="en-US" altLang="zh-TW" dirty="0"/>
              <a:t> to the same NCEP 211 80-km grid. </a:t>
            </a:r>
          </a:p>
          <a:p>
            <a:pPr algn="just"/>
            <a:r>
              <a:rPr lang="en-US" altLang="zh-TW" dirty="0"/>
              <a:t>Multi-Radar Multi-Sensor (MRMS; Smith et al. 2016) composite reﬂectivity data were used to verify the simulated composite reﬂectivity at the top of each forecast hour.</a:t>
            </a:r>
          </a:p>
          <a:p>
            <a:pPr algn="just"/>
            <a:r>
              <a:rPr lang="en-US" altLang="zh-TW" dirty="0"/>
              <a:t>Verification metrics: relative operating characteristics (ROC), fractions skill score (FSS), brier score (BS), critical success index</a:t>
            </a:r>
            <a:r>
              <a:rPr lang="zh-TW" altLang="en-US" dirty="0"/>
              <a:t> </a:t>
            </a:r>
            <a:r>
              <a:rPr lang="en-US" altLang="zh-TW" dirty="0"/>
              <a:t>(CSI)</a:t>
            </a:r>
          </a:p>
        </p:txBody>
      </p:sp>
      <p:pic>
        <p:nvPicPr>
          <p:cNvPr id="5" name="圖片 4">
            <a:extLst>
              <a:ext uri="{FF2B5EF4-FFF2-40B4-BE49-F238E27FC236}">
                <a16:creationId xmlns:a16="http://schemas.microsoft.com/office/drawing/2014/main" id="{523A61BD-EF54-4D4A-9549-52F72387B5B8}"/>
              </a:ext>
            </a:extLst>
          </p:cNvPr>
          <p:cNvPicPr>
            <a:picLocks noChangeAspect="1"/>
          </p:cNvPicPr>
          <p:nvPr/>
        </p:nvPicPr>
        <p:blipFill>
          <a:blip r:embed="rId3"/>
          <a:stretch>
            <a:fillRect/>
          </a:stretch>
        </p:blipFill>
        <p:spPr>
          <a:xfrm>
            <a:off x="6753992" y="1914525"/>
            <a:ext cx="4993508" cy="3309268"/>
          </a:xfrm>
          <a:prstGeom prst="rect">
            <a:avLst/>
          </a:prstGeom>
        </p:spPr>
      </p:pic>
    </p:spTree>
    <p:extLst>
      <p:ext uri="{BB962C8B-B14F-4D97-AF65-F5344CB8AC3E}">
        <p14:creationId xmlns:p14="http://schemas.microsoft.com/office/powerpoint/2010/main" val="2440914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1668" y="333214"/>
            <a:ext cx="10972800" cy="1143000"/>
          </a:xfrm>
        </p:spPr>
        <p:txBody>
          <a:bodyPr>
            <a:normAutofit/>
          </a:bodyPr>
          <a:lstStyle/>
          <a:p>
            <a:r>
              <a:rPr lang="en-US" altLang="zh-TW" dirty="0"/>
              <a:t>ROC (relative operating characteristics)</a:t>
            </a:r>
            <a:endParaRPr lang="zh-TW" altLang="en-US" dirty="0"/>
          </a:p>
        </p:txBody>
      </p:sp>
      <p:pic>
        <p:nvPicPr>
          <p:cNvPr id="1028" name="Picture 4" descr="Relative operating characteristic (R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7968" y="1476214"/>
            <a:ext cx="4306658" cy="4409901"/>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rot="16200000">
            <a:off x="5319409" y="3545500"/>
            <a:ext cx="704039" cy="276999"/>
          </a:xfrm>
          <a:prstGeom prst="rect">
            <a:avLst/>
          </a:prstGeom>
          <a:noFill/>
        </p:spPr>
        <p:txBody>
          <a:bodyPr wrap="none" rtlCol="0">
            <a:spAutoFit/>
          </a:bodyPr>
          <a:lstStyle/>
          <a:p>
            <a:r>
              <a:rPr lang="en-US" altLang="zh-TW" sz="1200" b="1" dirty="0"/>
              <a:t>Hit rate</a:t>
            </a:r>
            <a:endParaRPr lang="zh-TW" altLang="en-US" sz="1200" b="1" dirty="0"/>
          </a:p>
        </p:txBody>
      </p:sp>
      <p:graphicFrame>
        <p:nvGraphicFramePr>
          <p:cNvPr id="5" name="表格 4"/>
          <p:cNvGraphicFramePr>
            <a:graphicFrameLocks noGrp="1"/>
          </p:cNvGraphicFramePr>
          <p:nvPr/>
        </p:nvGraphicFramePr>
        <p:xfrm>
          <a:off x="1163997" y="1634084"/>
          <a:ext cx="3357210" cy="2135676"/>
        </p:xfrm>
        <a:graphic>
          <a:graphicData uri="http://schemas.openxmlformats.org/drawingml/2006/table">
            <a:tbl>
              <a:tblPr bandRow="1">
                <a:tableStyleId>{5C22544A-7EE6-4342-B048-85BDC9FD1C3A}</a:tableStyleId>
              </a:tblPr>
              <a:tblGrid>
                <a:gridCol w="457200">
                  <a:extLst>
                    <a:ext uri="{9D8B030D-6E8A-4147-A177-3AD203B41FA5}">
                      <a16:colId xmlns:a16="http://schemas.microsoft.com/office/drawing/2014/main" val="20000"/>
                    </a:ext>
                  </a:extLst>
                </a:gridCol>
                <a:gridCol w="379730">
                  <a:extLst>
                    <a:ext uri="{9D8B030D-6E8A-4147-A177-3AD203B41FA5}">
                      <a16:colId xmlns:a16="http://schemas.microsoft.com/office/drawing/2014/main" val="20001"/>
                    </a:ext>
                  </a:extLst>
                </a:gridCol>
                <a:gridCol w="1260140">
                  <a:extLst>
                    <a:ext uri="{9D8B030D-6E8A-4147-A177-3AD203B41FA5}">
                      <a16:colId xmlns:a16="http://schemas.microsoft.com/office/drawing/2014/main" val="20002"/>
                    </a:ext>
                  </a:extLst>
                </a:gridCol>
                <a:gridCol w="1260140">
                  <a:extLst>
                    <a:ext uri="{9D8B030D-6E8A-4147-A177-3AD203B41FA5}">
                      <a16:colId xmlns:a16="http://schemas.microsoft.com/office/drawing/2014/main" val="20003"/>
                    </a:ext>
                  </a:extLst>
                </a:gridCol>
              </a:tblGrid>
              <a:tr h="288032">
                <a:tc>
                  <a:txBody>
                    <a:bodyPr/>
                    <a:lstStyle/>
                    <a:p>
                      <a:pPr algn="ctr"/>
                      <a:endParaRPr lang="zh-TW" altLang="en-US" dirty="0"/>
                    </a:p>
                  </a:txBody>
                  <a:tcPr anchor="ctr"/>
                </a:tc>
                <a:tc>
                  <a:txBody>
                    <a:bodyPr/>
                    <a:lstStyle/>
                    <a:p>
                      <a:pPr algn="ctr"/>
                      <a:endParaRPr lang="zh-TW" altLang="en-US" dirty="0"/>
                    </a:p>
                  </a:txBody>
                  <a:tcPr anchor="ctr"/>
                </a:tc>
                <a:tc gridSpan="2">
                  <a:txBody>
                    <a:bodyPr/>
                    <a:lstStyle/>
                    <a:p>
                      <a:pPr algn="ctr"/>
                      <a:r>
                        <a:rPr lang="en-US" altLang="zh-TW" dirty="0"/>
                        <a:t>OBS</a:t>
                      </a:r>
                      <a:endParaRPr lang="zh-TW" altLang="en-US" dirty="0"/>
                    </a:p>
                  </a:txBody>
                  <a:tcPr anchor="ctr"/>
                </a:tc>
                <a:tc hMerge="1">
                  <a:txBody>
                    <a:bodyPr/>
                    <a:lstStyle/>
                    <a:p>
                      <a:endParaRPr lang="zh-TW" altLang="en-US" dirty="0"/>
                    </a:p>
                  </a:txBody>
                  <a:tcPr/>
                </a:tc>
                <a:extLst>
                  <a:ext uri="{0D108BD9-81ED-4DB2-BD59-A6C34878D82A}">
                    <a16:rowId xmlns:a16="http://schemas.microsoft.com/office/drawing/2014/main" val="10000"/>
                  </a:ext>
                </a:extLst>
              </a:tr>
              <a:tr h="0">
                <a:tc>
                  <a:txBody>
                    <a:bodyPr/>
                    <a:lstStyle/>
                    <a:p>
                      <a:pPr algn="ctr"/>
                      <a:endParaRPr lang="zh-TW" altLang="en-US"/>
                    </a:p>
                  </a:txBody>
                  <a:tcPr anchor="ctr"/>
                </a:tc>
                <a:tc>
                  <a:txBody>
                    <a:bodyPr/>
                    <a:lstStyle/>
                    <a:p>
                      <a:pPr algn="ctr"/>
                      <a:endParaRPr lang="zh-TW" altLang="en-US" dirty="0"/>
                    </a:p>
                  </a:txBody>
                  <a:tcPr anchor="ctr"/>
                </a:tc>
                <a:tc>
                  <a:txBody>
                    <a:bodyPr/>
                    <a:lstStyle/>
                    <a:p>
                      <a:pPr algn="ctr"/>
                      <a:r>
                        <a:rPr lang="en-US" altLang="zh-TW" dirty="0"/>
                        <a:t>T</a:t>
                      </a:r>
                      <a:endParaRPr lang="zh-TW" altLang="en-US" dirty="0"/>
                    </a:p>
                  </a:txBody>
                  <a:tcPr anchor="ctr"/>
                </a:tc>
                <a:tc>
                  <a:txBody>
                    <a:bodyPr/>
                    <a:lstStyle/>
                    <a:p>
                      <a:pPr algn="ctr"/>
                      <a:r>
                        <a:rPr lang="en-US" altLang="zh-TW" dirty="0"/>
                        <a:t>F</a:t>
                      </a:r>
                      <a:endParaRPr lang="zh-TW" altLang="en-US" dirty="0"/>
                    </a:p>
                  </a:txBody>
                  <a:tcPr anchor="ctr"/>
                </a:tc>
                <a:extLst>
                  <a:ext uri="{0D108BD9-81ED-4DB2-BD59-A6C34878D82A}">
                    <a16:rowId xmlns:a16="http://schemas.microsoft.com/office/drawing/2014/main" val="10001"/>
                  </a:ext>
                </a:extLst>
              </a:tr>
              <a:tr h="702078">
                <a:tc rowSpan="2">
                  <a:txBody>
                    <a:bodyPr/>
                    <a:lstStyle/>
                    <a:p>
                      <a:pPr algn="ctr"/>
                      <a:r>
                        <a:rPr lang="en-US" altLang="zh-TW" dirty="0"/>
                        <a:t>forecast</a:t>
                      </a:r>
                      <a:endParaRPr lang="zh-TW" altLang="en-US" dirty="0"/>
                    </a:p>
                  </a:txBody>
                  <a:tcPr vert="vert270" anchor="ctr"/>
                </a:tc>
                <a:tc>
                  <a:txBody>
                    <a:bodyPr/>
                    <a:lstStyle/>
                    <a:p>
                      <a:pPr algn="ctr"/>
                      <a:r>
                        <a:rPr lang="en-US" altLang="zh-TW" dirty="0"/>
                        <a:t>T</a:t>
                      </a:r>
                      <a:endParaRPr lang="zh-TW" altLang="en-US" dirty="0"/>
                    </a:p>
                  </a:txBody>
                  <a:tcPr anchor="ctr"/>
                </a:tc>
                <a:tc>
                  <a:txBody>
                    <a:bodyPr/>
                    <a:lstStyle/>
                    <a:p>
                      <a:pPr algn="ctr"/>
                      <a:r>
                        <a:rPr lang="en-US" altLang="zh-TW" dirty="0"/>
                        <a:t>TP</a:t>
                      </a:r>
                      <a:endParaRPr lang="zh-TW" altLang="en-US" dirty="0"/>
                    </a:p>
                  </a:txBody>
                  <a:tcPr anchor="ctr"/>
                </a:tc>
                <a:tc>
                  <a:txBody>
                    <a:bodyPr/>
                    <a:lstStyle/>
                    <a:p>
                      <a:pPr algn="ctr"/>
                      <a:r>
                        <a:rPr lang="en-US" altLang="zh-TW" dirty="0"/>
                        <a:t>FP</a:t>
                      </a:r>
                      <a:endParaRPr lang="zh-TW" altLang="en-US" dirty="0"/>
                    </a:p>
                  </a:txBody>
                  <a:tcPr anchor="ctr"/>
                </a:tc>
                <a:extLst>
                  <a:ext uri="{0D108BD9-81ED-4DB2-BD59-A6C34878D82A}">
                    <a16:rowId xmlns:a16="http://schemas.microsoft.com/office/drawing/2014/main" val="10002"/>
                  </a:ext>
                </a:extLst>
              </a:tr>
              <a:tr h="702078">
                <a:tc vMerge="1">
                  <a:txBody>
                    <a:bodyPr/>
                    <a:lstStyle/>
                    <a:p>
                      <a:endParaRPr lang="zh-TW" altLang="en-US" dirty="0"/>
                    </a:p>
                  </a:txBody>
                  <a:tcPr/>
                </a:tc>
                <a:tc>
                  <a:txBody>
                    <a:bodyPr/>
                    <a:lstStyle/>
                    <a:p>
                      <a:pPr algn="ctr"/>
                      <a:r>
                        <a:rPr lang="en-US" altLang="zh-TW" dirty="0"/>
                        <a:t>F</a:t>
                      </a:r>
                      <a:endParaRPr lang="zh-TW" altLang="en-US" dirty="0"/>
                    </a:p>
                  </a:txBody>
                  <a:tcPr anchor="ctr"/>
                </a:tc>
                <a:tc>
                  <a:txBody>
                    <a:bodyPr/>
                    <a:lstStyle/>
                    <a:p>
                      <a:pPr algn="ctr"/>
                      <a:r>
                        <a:rPr lang="en-US" altLang="zh-TW" dirty="0"/>
                        <a:t>FN</a:t>
                      </a:r>
                      <a:endParaRPr lang="zh-TW" altLang="en-US" dirty="0"/>
                    </a:p>
                  </a:txBody>
                  <a:tcPr anchor="ctr"/>
                </a:tc>
                <a:tc>
                  <a:txBody>
                    <a:bodyPr/>
                    <a:lstStyle/>
                    <a:p>
                      <a:pPr algn="ctr"/>
                      <a:r>
                        <a:rPr lang="en-US" altLang="zh-TW" dirty="0"/>
                        <a:t>TN</a:t>
                      </a:r>
                      <a:endParaRPr lang="zh-TW" altLang="en-US" dirty="0"/>
                    </a:p>
                  </a:txBody>
                  <a:tcPr anchor="ct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6" name="文字方塊 5"/>
              <p:cNvSpPr txBox="1"/>
              <p:nvPr/>
            </p:nvSpPr>
            <p:spPr>
              <a:xfrm>
                <a:off x="1236005" y="4278667"/>
                <a:ext cx="2218428" cy="6154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i="1">
                          <a:latin typeface="Cambria Math"/>
                        </a:rPr>
                        <m:t>h𝑖𝑡</m:t>
                      </m:r>
                      <m:r>
                        <a:rPr lang="en-US" altLang="zh-TW" i="1">
                          <a:latin typeface="Cambria Math"/>
                        </a:rPr>
                        <m:t> </m:t>
                      </m:r>
                      <m:r>
                        <a:rPr lang="en-US" altLang="zh-TW" i="1">
                          <a:latin typeface="Cambria Math"/>
                        </a:rPr>
                        <m:t>𝑟𝑎𝑡𝑒</m:t>
                      </m:r>
                      <m:r>
                        <a:rPr lang="en-US" altLang="zh-TW" i="1">
                          <a:latin typeface="Cambria Math"/>
                        </a:rPr>
                        <m:t>=</m:t>
                      </m:r>
                      <m:f>
                        <m:fPr>
                          <m:ctrlPr>
                            <a:rPr lang="en-US" altLang="zh-TW" i="1">
                              <a:latin typeface="Cambria Math" panose="02040503050406030204" pitchFamily="18" charset="0"/>
                            </a:rPr>
                          </m:ctrlPr>
                        </m:fPr>
                        <m:num>
                          <m:r>
                            <a:rPr lang="en-US" altLang="zh-TW" i="1">
                              <a:latin typeface="Cambria Math"/>
                            </a:rPr>
                            <m:t>𝑇𝑃</m:t>
                          </m:r>
                        </m:num>
                        <m:den>
                          <m:r>
                            <a:rPr lang="en-US" altLang="zh-TW" i="1">
                              <a:latin typeface="Cambria Math"/>
                            </a:rPr>
                            <m:t>𝑇𝑃</m:t>
                          </m:r>
                          <m:r>
                            <a:rPr lang="en-US" altLang="zh-TW" i="1">
                              <a:latin typeface="Cambria Math"/>
                            </a:rPr>
                            <m:t>+</m:t>
                          </m:r>
                          <m:r>
                            <a:rPr lang="en-US" altLang="zh-TW" i="1">
                              <a:latin typeface="Cambria Math"/>
                            </a:rPr>
                            <m:t>𝐹𝑁</m:t>
                          </m:r>
                        </m:den>
                      </m:f>
                    </m:oMath>
                  </m:oMathPara>
                </a14:m>
                <a:endParaRPr lang="zh-TW" altLang="en-US" dirty="0"/>
              </a:p>
            </p:txBody>
          </p:sp>
        </mc:Choice>
        <mc:Fallback xmlns="">
          <p:sp>
            <p:nvSpPr>
              <p:cNvPr id="6" name="文字方塊 5"/>
              <p:cNvSpPr txBox="1">
                <a:spLocks noRot="1" noChangeAspect="1" noMove="1" noResize="1" noEditPoints="1" noAdjustHandles="1" noChangeArrowheads="1" noChangeShapeType="1" noTextEdit="1"/>
              </p:cNvSpPr>
              <p:nvPr/>
            </p:nvSpPr>
            <p:spPr>
              <a:xfrm>
                <a:off x="1236005" y="4278667"/>
                <a:ext cx="2218428" cy="615490"/>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p:cNvSpPr txBox="1"/>
              <p:nvPr/>
            </p:nvSpPr>
            <p:spPr>
              <a:xfrm>
                <a:off x="1256842" y="5055048"/>
                <a:ext cx="3159583" cy="6154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i="1">
                          <a:latin typeface="Cambria Math"/>
                        </a:rPr>
                        <m:t>𝑓𝑎𝑙𝑠𝑒</m:t>
                      </m:r>
                      <m:r>
                        <a:rPr lang="en-US" altLang="zh-TW" i="1">
                          <a:latin typeface="Cambria Math"/>
                        </a:rPr>
                        <m:t> </m:t>
                      </m:r>
                      <m:r>
                        <a:rPr lang="en-US" altLang="zh-TW" i="1">
                          <a:latin typeface="Cambria Math"/>
                        </a:rPr>
                        <m:t>𝑎𝑙𝑎𝑟𝑚</m:t>
                      </m:r>
                      <m:r>
                        <a:rPr lang="en-US" altLang="zh-TW" i="1">
                          <a:latin typeface="Cambria Math"/>
                        </a:rPr>
                        <m:t> </m:t>
                      </m:r>
                      <m:r>
                        <a:rPr lang="en-US" altLang="zh-TW" i="1">
                          <a:latin typeface="Cambria Math"/>
                        </a:rPr>
                        <m:t>𝑟𝑎𝑡𝑒</m:t>
                      </m:r>
                      <m:r>
                        <a:rPr lang="en-US" altLang="zh-TW" i="1">
                          <a:latin typeface="Cambria Math"/>
                        </a:rPr>
                        <m:t>=</m:t>
                      </m:r>
                      <m:f>
                        <m:fPr>
                          <m:ctrlPr>
                            <a:rPr lang="en-US" altLang="zh-TW" i="1">
                              <a:latin typeface="Cambria Math" panose="02040503050406030204" pitchFamily="18" charset="0"/>
                            </a:rPr>
                          </m:ctrlPr>
                        </m:fPr>
                        <m:num>
                          <m:r>
                            <a:rPr lang="en-US" altLang="zh-TW" i="1">
                              <a:latin typeface="Cambria Math"/>
                            </a:rPr>
                            <m:t>𝐹𝑃</m:t>
                          </m:r>
                        </m:num>
                        <m:den>
                          <m:r>
                            <a:rPr lang="en-US" altLang="zh-TW" i="1">
                              <a:latin typeface="Cambria Math"/>
                            </a:rPr>
                            <m:t>𝐹𝑃</m:t>
                          </m:r>
                          <m:r>
                            <a:rPr lang="en-US" altLang="zh-TW" i="1">
                              <a:latin typeface="Cambria Math"/>
                            </a:rPr>
                            <m:t>+</m:t>
                          </m:r>
                          <m:r>
                            <a:rPr lang="en-US" altLang="zh-TW" i="1">
                              <a:latin typeface="Cambria Math"/>
                            </a:rPr>
                            <m:t>𝑇𝑁</m:t>
                          </m:r>
                        </m:den>
                      </m:f>
                    </m:oMath>
                  </m:oMathPara>
                </a14:m>
                <a:endParaRPr lang="zh-TW" altLang="en-US" dirty="0"/>
              </a:p>
            </p:txBody>
          </p:sp>
        </mc:Choice>
        <mc:Fallback xmlns="">
          <p:sp>
            <p:nvSpPr>
              <p:cNvPr id="7" name="文字方塊 6"/>
              <p:cNvSpPr txBox="1">
                <a:spLocks noRot="1" noChangeAspect="1" noMove="1" noResize="1" noEditPoints="1" noAdjustHandles="1" noChangeArrowheads="1" noChangeShapeType="1" noTextEdit="1"/>
              </p:cNvSpPr>
              <p:nvPr/>
            </p:nvSpPr>
            <p:spPr>
              <a:xfrm>
                <a:off x="1256842" y="5055048"/>
                <a:ext cx="3159583" cy="615490"/>
              </a:xfrm>
              <a:prstGeom prst="rect">
                <a:avLst/>
              </a:prstGeom>
              <a:blipFill>
                <a:blip r:embed="rId5"/>
                <a:stretch>
                  <a:fillRect/>
                </a:stretch>
              </a:blipFill>
            </p:spPr>
            <p:txBody>
              <a:bodyPr/>
              <a:lstStyle/>
              <a:p>
                <a:r>
                  <a:rPr lang="zh-TW" altLang="en-US">
                    <a:noFill/>
                  </a:rPr>
                  <a:t> </a:t>
                </a:r>
              </a:p>
            </p:txBody>
          </p:sp>
        </mc:Fallback>
      </mc:AlternateContent>
      <p:sp>
        <p:nvSpPr>
          <p:cNvPr id="3" name="文字方塊 2"/>
          <p:cNvSpPr txBox="1"/>
          <p:nvPr/>
        </p:nvSpPr>
        <p:spPr>
          <a:xfrm>
            <a:off x="659942" y="5954564"/>
            <a:ext cx="4335482" cy="369332"/>
          </a:xfrm>
          <a:prstGeom prst="rect">
            <a:avLst/>
          </a:prstGeom>
          <a:noFill/>
        </p:spPr>
        <p:txBody>
          <a:bodyPr wrap="none" rtlCol="0">
            <a:spAutoFit/>
          </a:bodyPr>
          <a:lstStyle/>
          <a:p>
            <a:pPr marL="285750" indent="-285750">
              <a:buFont typeface="Arial" panose="020B0604020202020204" pitchFamily="34" charset="0"/>
              <a:buChar char="•"/>
            </a:pPr>
            <a:r>
              <a:rPr lang="en-US" altLang="zh-TW" dirty="0"/>
              <a:t>ROC area:</a:t>
            </a:r>
            <a:r>
              <a:rPr lang="zh-TW" altLang="en-US" dirty="0"/>
              <a:t> </a:t>
            </a:r>
            <a:r>
              <a:rPr lang="en-US" altLang="zh-TW" dirty="0"/>
              <a:t>The area under the ROC curve</a:t>
            </a:r>
            <a:endParaRPr lang="zh-TW" altLang="en-US" dirty="0"/>
          </a:p>
        </p:txBody>
      </p:sp>
      <p:sp>
        <p:nvSpPr>
          <p:cNvPr id="8" name="矩形 7">
            <a:extLst>
              <a:ext uri="{FF2B5EF4-FFF2-40B4-BE49-F238E27FC236}">
                <a16:creationId xmlns:a16="http://schemas.microsoft.com/office/drawing/2014/main" id="{34CC3D09-8429-4F6E-A746-F23EBA02B3F2}"/>
              </a:ext>
            </a:extLst>
          </p:cNvPr>
          <p:cNvSpPr/>
          <p:nvPr/>
        </p:nvSpPr>
        <p:spPr>
          <a:xfrm>
            <a:off x="5707132" y="5897803"/>
            <a:ext cx="6096000" cy="923330"/>
          </a:xfrm>
          <a:prstGeom prst="rect">
            <a:avLst/>
          </a:prstGeom>
        </p:spPr>
        <p:txBody>
          <a:bodyPr>
            <a:spAutoFit/>
          </a:bodyPr>
          <a:lstStyle/>
          <a:p>
            <a:r>
              <a:rPr lang="en-US" altLang="zh-TW" dirty="0"/>
              <a:t>from website: </a:t>
            </a:r>
            <a:r>
              <a:rPr lang="zh-TW" altLang="en-US" dirty="0"/>
              <a:t>https://www.cawcr.gov.au/projects/verification/verif_web_page.html</a:t>
            </a:r>
          </a:p>
        </p:txBody>
      </p:sp>
    </p:spTree>
    <p:extLst>
      <p:ext uri="{BB962C8B-B14F-4D97-AF65-F5344CB8AC3E}">
        <p14:creationId xmlns:p14="http://schemas.microsoft.com/office/powerpoint/2010/main" val="755660194"/>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訂 1">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2110</TotalTime>
  <Words>4941</Words>
  <Application>Microsoft Office PowerPoint</Application>
  <PresentationFormat>寬螢幕</PresentationFormat>
  <Paragraphs>251</Paragraphs>
  <Slides>24</Slides>
  <Notes>19</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24</vt:i4>
      </vt:variant>
    </vt:vector>
  </HeadingPairs>
  <TitlesOfParts>
    <vt:vector size="29" baseType="lpstr">
      <vt:lpstr>Arial</vt:lpstr>
      <vt:lpstr>Calibri</vt:lpstr>
      <vt:lpstr>Cambria Math</vt:lpstr>
      <vt:lpstr>Times New Roman</vt:lpstr>
      <vt:lpstr>Office 佈景主題</vt:lpstr>
      <vt:lpstr>Exploring convection-allowing model evaluation strategies for severe local storms using the finite-volume cubed-sphere (FV3) model core.</vt:lpstr>
      <vt:lpstr>Introduction</vt:lpstr>
      <vt:lpstr>PowerPoint 簡報</vt:lpstr>
      <vt:lpstr>Data and methodology a. Model conﬁgurations</vt:lpstr>
      <vt:lpstr>PowerPoint 簡報</vt:lpstr>
      <vt:lpstr>PowerPoint 簡報</vt:lpstr>
      <vt:lpstr>PowerPoint 簡報</vt:lpstr>
      <vt:lpstr>c. Veriﬁcation data and metrics</vt:lpstr>
      <vt:lpstr>ROC (relative operating characteristics)</vt:lpstr>
      <vt:lpstr>FSS(fractions skill score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Conclusions</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convection-allowing model evaluation strategies for severe local storms using the finite-volume cubed-sphere (FV3) model core.</dc:title>
  <dc:creator>Chang-Hung Lin</dc:creator>
  <cp:lastModifiedBy>Chang-Hung Lin</cp:lastModifiedBy>
  <cp:revision>85</cp:revision>
  <dcterms:created xsi:type="dcterms:W3CDTF">2021-06-07T07:54:57Z</dcterms:created>
  <dcterms:modified xsi:type="dcterms:W3CDTF">2021-06-22T08:57:00Z</dcterms:modified>
</cp:coreProperties>
</file>