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8" r:id="rId3"/>
    <p:sldId id="339" r:id="rId4"/>
    <p:sldId id="340" r:id="rId5"/>
    <p:sldId id="345" r:id="rId6"/>
    <p:sldId id="341" r:id="rId7"/>
    <p:sldId id="342" r:id="rId8"/>
    <p:sldId id="343" r:id="rId9"/>
    <p:sldId id="344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9" autoAdjust="0"/>
    <p:restoredTop sz="90035" autoAdjust="0"/>
  </p:normalViewPr>
  <p:slideViewPr>
    <p:cSldViewPr>
      <p:cViewPr varScale="1">
        <p:scale>
          <a:sx n="78" d="100"/>
          <a:sy n="78" d="100"/>
        </p:scale>
        <p:origin x="101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79F8A-1660-4ADC-B31C-1CB879EBFCD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DE363-57A8-4B09-B0CF-54D7FE07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6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3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7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0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50000">
              <a:schemeClr val="bg2">
                <a:lumMod val="88000"/>
              </a:schemeClr>
            </a:gs>
            <a:gs pos="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en-US" dirty="0"/>
              <a:t>Validation of a Water Vapor </a:t>
            </a:r>
            <a:r>
              <a:rPr lang="en-US" dirty="0" err="1"/>
              <a:t>Micropulse</a:t>
            </a:r>
            <a:r>
              <a:rPr lang="en-US" dirty="0"/>
              <a:t> Differential Absorption Lidar (DIAL)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Tammy M. </a:t>
            </a:r>
            <a:r>
              <a:rPr lang="en-US" altLang="zh-TW" dirty="0" err="1">
                <a:solidFill>
                  <a:schemeClr val="tx1"/>
                </a:solidFill>
              </a:rPr>
              <a:t>Weckewerth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Kristy </a:t>
            </a:r>
            <a:r>
              <a:rPr lang="en-US" altLang="zh-TW" dirty="0" err="1">
                <a:solidFill>
                  <a:schemeClr val="tx1"/>
                </a:solidFill>
              </a:rPr>
              <a:t>J.Weber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David D. Turner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Scott M. </a:t>
            </a:r>
            <a:r>
              <a:rPr lang="en-US" altLang="zh-TW" dirty="0" err="1">
                <a:solidFill>
                  <a:schemeClr val="tx1"/>
                </a:solidFill>
              </a:rPr>
              <a:t>Spuler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8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59D213-0D9E-42A3-9AC3-C81EAD3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Comparison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92FD0C-75CB-4093-92C2-AD3AB8F2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800" dirty="0"/>
              <a:t>Comparisons of vertical profiles</a:t>
            </a:r>
          </a:p>
          <a:p>
            <a:pPr lvl="1" algn="just"/>
            <a:r>
              <a:rPr lang="en-US" altLang="zh-TW" sz="2400" dirty="0"/>
              <a:t>Modified Pearson’s correlation coefficient:</a:t>
            </a:r>
          </a:p>
          <a:p>
            <a:pPr algn="just"/>
            <a:endParaRPr lang="en-US" altLang="zh-TW" sz="2800" dirty="0"/>
          </a:p>
          <a:p>
            <a:pPr algn="just"/>
            <a:endParaRPr lang="en-US" altLang="zh-TW" sz="2800" dirty="0"/>
          </a:p>
          <a:p>
            <a:pPr lvl="1" algn="just"/>
            <a:r>
              <a:rPr lang="en-US" altLang="zh-TW" sz="2400" dirty="0"/>
              <a:t>Standard deviation ratio</a:t>
            </a:r>
          </a:p>
          <a:p>
            <a:pPr algn="just"/>
            <a:r>
              <a:rPr lang="en-US" altLang="zh-TW" sz="2800" dirty="0"/>
              <a:t>Mean percent difference:</a:t>
            </a:r>
            <a:endParaRPr lang="zh-TW" altLang="en-US" sz="2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237F434-247C-4C2E-B23D-4CFC30D2C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75" t="48600" r="20863" b="44400"/>
          <a:stretch/>
        </p:blipFill>
        <p:spPr>
          <a:xfrm>
            <a:off x="1331639" y="2564904"/>
            <a:ext cx="4104457" cy="108012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CFD9A9C-2ECB-4CC3-84BE-B8FCC3B4CB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04" t="63132" r="19786" b="26523"/>
          <a:stretch/>
        </p:blipFill>
        <p:spPr>
          <a:xfrm>
            <a:off x="1343471" y="4595152"/>
            <a:ext cx="35283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2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45D2C4-CEE5-4E7A-8BCB-477BC6F1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0807A63-E07B-40B7-8A53-5A9303C0B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524" t="25323" r="25189" b="8879"/>
          <a:stretch/>
        </p:blipFill>
        <p:spPr>
          <a:xfrm>
            <a:off x="1630198" y="66132"/>
            <a:ext cx="5883604" cy="67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9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13FDA4-7082-4853-875B-C38D424D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8F2B60F-43DC-4236-8B85-C46E41B81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87" t="30156" r="19676" b="18045"/>
          <a:stretch/>
        </p:blipFill>
        <p:spPr>
          <a:xfrm>
            <a:off x="610944" y="980728"/>
            <a:ext cx="7922112" cy="55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9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DE926-16D7-4B08-952E-7DE21135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B589BD4-C263-436C-9C44-E0A766A02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431" t="21178" r="24282" b="12006"/>
          <a:stretch/>
        </p:blipFill>
        <p:spPr>
          <a:xfrm>
            <a:off x="1783418" y="91208"/>
            <a:ext cx="5577164" cy="64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1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3ECC54-F11A-40F0-B1A0-9305224B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46113B8-DB2A-4917-BA62-C3E4E050E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913" t="26200" r="24012" b="9401"/>
          <a:stretch/>
        </p:blipFill>
        <p:spPr>
          <a:xfrm>
            <a:off x="1630672" y="156542"/>
            <a:ext cx="5882657" cy="64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8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1F7618-6436-4E31-B3C5-FDB56193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CE7DC4E-AAA2-41B6-8027-798A23602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62" t="41473" r="21251" b="8889"/>
          <a:stretch/>
        </p:blipFill>
        <p:spPr>
          <a:xfrm>
            <a:off x="354360" y="491903"/>
            <a:ext cx="8435280" cy="61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F1A7B4-FD2E-4373-829D-5F6751B6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4AC2C15-A089-4118-B64E-D9CE2748B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312" t="30800" r="24401" b="4802"/>
          <a:stretch/>
        </p:blipFill>
        <p:spPr>
          <a:xfrm>
            <a:off x="1907298" y="439380"/>
            <a:ext cx="5329405" cy="59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2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CDC42F-03B2-4174-9F7C-C4E0C3A6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07127B3-B661-41C8-8FDC-5F974AFA5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450" t="36000" r="12200" b="14445"/>
          <a:stretch/>
        </p:blipFill>
        <p:spPr>
          <a:xfrm>
            <a:off x="1909048" y="889552"/>
            <a:ext cx="5325905" cy="52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17E48-D34C-4ACA-A73A-77B34C9D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4C580D4-384A-41F5-A3E5-879692056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25" t="34600" r="17713" b="14444"/>
          <a:stretch/>
        </p:blipFill>
        <p:spPr>
          <a:xfrm>
            <a:off x="903732" y="1600200"/>
            <a:ext cx="733653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63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EA1A7B-4520-44D9-B2C1-7B24C465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Summary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BFAC9C5-9C5F-45A0-9B1B-F3BB33088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13" t="47200" r="12201" b="24800"/>
          <a:stretch/>
        </p:blipFill>
        <p:spPr>
          <a:xfrm>
            <a:off x="457200" y="2735810"/>
            <a:ext cx="8229600" cy="225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1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0690E-D3DC-4744-B84B-51246B3A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Introduction</a:t>
            </a:r>
            <a:endParaRPr lang="zh-TW" altLang="en-US" sz="40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6139320-FBA2-4105-9687-2F3088AE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800" dirty="0"/>
              <a:t>Moisture and BL wind field observations are likely to be even more important on the mesoscale. (NRC 2012)</a:t>
            </a:r>
          </a:p>
          <a:p>
            <a:pPr algn="just"/>
            <a:r>
              <a:rPr lang="en-US" altLang="zh-TW" sz="2800" dirty="0"/>
              <a:t>Some instruments have been applied to observe the low-level vapor prior the to the investment of DIAL</a:t>
            </a:r>
          </a:p>
          <a:p>
            <a:pPr lvl="1" algn="just"/>
            <a:r>
              <a:rPr lang="en-US" altLang="zh-TW" sz="2400" dirty="0"/>
              <a:t>Radiosonde</a:t>
            </a:r>
          </a:p>
          <a:p>
            <a:pPr lvl="1" algn="just"/>
            <a:r>
              <a:rPr lang="en-US" altLang="zh-TW" sz="2400" dirty="0"/>
              <a:t>Satellite retravel</a:t>
            </a:r>
          </a:p>
          <a:p>
            <a:pPr lvl="1" algn="just"/>
            <a:r>
              <a:rPr lang="en-US" altLang="zh-TW" sz="2400" dirty="0"/>
              <a:t>Microwave radiometer profiler (MWRP)</a:t>
            </a:r>
          </a:p>
          <a:p>
            <a:pPr lvl="1" algn="just"/>
            <a:r>
              <a:rPr lang="en-US" altLang="zh-TW" sz="2400" dirty="0"/>
              <a:t>Atmosphere Emitted Radiance Interferometer (AERI)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840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9D04DE-EB31-47F6-9E59-E90C4314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Instruments and methodology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5D3849-1450-48D6-B832-FDEEF0529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800" dirty="0"/>
              <a:t>The fundamental theories and properties of these observations</a:t>
            </a:r>
          </a:p>
          <a:p>
            <a:pPr algn="just"/>
            <a:r>
              <a:rPr lang="en-US" altLang="zh-TW" sz="2800" dirty="0"/>
              <a:t>The data observed during FRAPPE and PECAN were used in this study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5355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539FC6-8DA5-4136-A052-CAA14BFA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600" dirty="0"/>
              <a:t>DIAL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76FF58-271B-4544-B36C-834413BDC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800" dirty="0"/>
              <a:t>The difference of absorption between different wavelength</a:t>
            </a:r>
          </a:p>
          <a:p>
            <a:pPr algn="just"/>
            <a:r>
              <a:rPr lang="en-US" altLang="zh-TW" sz="2800" dirty="0"/>
              <a:t>The signals were from the backward Rayleigh scatter by the aerosol</a:t>
            </a:r>
          </a:p>
          <a:p>
            <a:pPr algn="just"/>
            <a:r>
              <a:rPr lang="en-US" altLang="zh-TW" sz="2800" dirty="0"/>
              <a:t>The better observations in nighttime due to the less noise from solar radiation</a:t>
            </a:r>
          </a:p>
          <a:p>
            <a:pPr algn="just"/>
            <a:r>
              <a:rPr lang="en-US" altLang="zh-TW" sz="2800" dirty="0"/>
              <a:t>30-s temporal resolution (averaged to 5 min in following analysis) and 75-m vertical resolution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5874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B0D0BD-D0A3-447F-AD4C-CCAD8A35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944DBA7-6218-4037-B6F1-96A1C3C34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99" t="27559" r="19676" b="24841"/>
          <a:stretch/>
        </p:blipFill>
        <p:spPr>
          <a:xfrm>
            <a:off x="977853" y="1600200"/>
            <a:ext cx="718829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6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A53969-6E6B-494D-B5B1-414ADD4E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600" dirty="0"/>
              <a:t>Radiosonde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B1AB65-647B-4D32-824A-856E16731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800" dirty="0"/>
              <a:t>Recorded every 1s with the vertical resolution of 4-6</a:t>
            </a:r>
            <a:r>
              <a:rPr lang="zh-TW" altLang="en-US" sz="2800" dirty="0"/>
              <a:t> </a:t>
            </a:r>
            <a:r>
              <a:rPr lang="en-US" altLang="zh-TW" sz="2800" dirty="0"/>
              <a:t>m (averaged to 75-m bin for comparison)</a:t>
            </a:r>
          </a:p>
          <a:p>
            <a:pPr algn="just"/>
            <a:r>
              <a:rPr lang="en-US" altLang="zh-TW" sz="2800" dirty="0"/>
              <a:t>RS92s in FRAPPE</a:t>
            </a:r>
          </a:p>
          <a:p>
            <a:pPr algn="just"/>
            <a:r>
              <a:rPr lang="en-US" altLang="zh-TW" sz="2800" dirty="0"/>
              <a:t>RS41s in PECAN</a:t>
            </a:r>
          </a:p>
          <a:p>
            <a:pPr algn="just"/>
            <a:r>
              <a:rPr lang="en-US" altLang="zh-TW" sz="2800" dirty="0"/>
              <a:t>Wind advection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104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AED744-5EDB-4D63-B675-5F36B0B2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600" dirty="0"/>
              <a:t>AERI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DA0FF5-AF94-4387-8E80-62F9D06F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800" dirty="0"/>
              <a:t>AERI measures downwelling infrared radiance to retravel the vapor content</a:t>
            </a:r>
          </a:p>
          <a:p>
            <a:pPr algn="just"/>
            <a:r>
              <a:rPr lang="en-US" altLang="zh-TW" sz="2800" dirty="0"/>
              <a:t>20-s temporal resolution</a:t>
            </a:r>
          </a:p>
          <a:p>
            <a:pPr algn="just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42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B83276-A5BE-4CD1-B668-FA8E76BE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600" dirty="0"/>
              <a:t>MWRP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923041-B438-4F51-8E78-25CDC8255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800" dirty="0"/>
              <a:t>MWRP observes the microwave to evaluate the vapor content</a:t>
            </a:r>
          </a:p>
          <a:p>
            <a:pPr algn="just"/>
            <a:r>
              <a:rPr lang="en-US" altLang="zh-TW" sz="2800" dirty="0"/>
              <a:t>The neural-network algorithm was utilized to retrieval the vapor content based on the regular observations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7884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E97AD8-5714-42DF-AA68-BACA74B8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600" dirty="0"/>
              <a:t>GPS receivers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F1B6B8-0F15-4CA7-A821-8DBE32EF3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800" dirty="0"/>
              <a:t>GPS receivers evaluate the PWV</a:t>
            </a:r>
            <a:r>
              <a:rPr lang="zh-TW" altLang="en-US" sz="2800" dirty="0"/>
              <a:t> </a:t>
            </a:r>
            <a:r>
              <a:rPr lang="en-US" altLang="zh-TW" sz="2800" dirty="0"/>
              <a:t>based on the delay of the GPA signals</a:t>
            </a:r>
          </a:p>
          <a:p>
            <a:pPr algn="just"/>
            <a:r>
              <a:rPr lang="en-US" altLang="zh-TW" sz="2800" dirty="0"/>
              <a:t>Processed every 30 min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4228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91726</TotalTime>
  <Words>260</Words>
  <Application>Microsoft Office PowerPoint</Application>
  <PresentationFormat>如螢幕大小 (4:3)</PresentationFormat>
  <Paragraphs>45</Paragraphs>
  <Slides>19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新細明體</vt:lpstr>
      <vt:lpstr>Arial</vt:lpstr>
      <vt:lpstr>Calibri</vt:lpstr>
      <vt:lpstr>Office 佈景主題</vt:lpstr>
      <vt:lpstr>Validation of a Water Vapor Micropulse Differential Absorption Lidar (DIAL)</vt:lpstr>
      <vt:lpstr>Introduction</vt:lpstr>
      <vt:lpstr>Instruments and methodology</vt:lpstr>
      <vt:lpstr>DIAL</vt:lpstr>
      <vt:lpstr>PowerPoint 簡報</vt:lpstr>
      <vt:lpstr>Radiosonde</vt:lpstr>
      <vt:lpstr>AERI</vt:lpstr>
      <vt:lpstr>MWRP</vt:lpstr>
      <vt:lpstr>GPS receivers</vt:lpstr>
      <vt:lpstr>Comparison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</dc:title>
  <dc:creator>張玉來</dc:creator>
  <cp:lastModifiedBy>Yulai</cp:lastModifiedBy>
  <cp:revision>2370</cp:revision>
  <dcterms:modified xsi:type="dcterms:W3CDTF">2021-06-15T06:51:11Z</dcterms:modified>
</cp:coreProperties>
</file>