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2" r:id="rId27"/>
    <p:sldId id="284" r:id="rId28"/>
    <p:sldId id="285" r:id="rId29"/>
    <p:sldId id="286" r:id="rId30"/>
    <p:sldId id="287" r:id="rId31"/>
    <p:sldId id="288" r:id="rId32"/>
    <p:sldId id="289" r:id="rId33"/>
    <p:sldId id="290"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1FF"/>
    <a:srgbClr val="F00484"/>
    <a:srgbClr val="89D0FA"/>
    <a:srgbClr val="8192FB"/>
    <a:srgbClr val="EDCF87"/>
    <a:srgbClr val="9CD4FC"/>
    <a:srgbClr val="F5B27F"/>
    <a:srgbClr val="F6DAC1"/>
    <a:srgbClr val="F077B8"/>
    <a:srgbClr val="8CE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99" autoAdjust="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FD03E-C027-48BE-B556-E45196EDE9E1}" type="datetimeFigureOut">
              <a:rPr lang="zh-TW" altLang="en-US" smtClean="0"/>
              <a:t>2021/6/8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0DA33-02CD-4A63-8385-876940C228E2}" type="slidenum">
              <a:rPr lang="zh-TW" altLang="en-US" smtClean="0"/>
              <a:t>‹#›</a:t>
            </a:fld>
            <a:endParaRPr lang="zh-TW" altLang="en-US"/>
          </a:p>
        </p:txBody>
      </p:sp>
    </p:spTree>
    <p:extLst>
      <p:ext uri="{BB962C8B-B14F-4D97-AF65-F5344CB8AC3E}">
        <p14:creationId xmlns:p14="http://schemas.microsoft.com/office/powerpoint/2010/main" val="384836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大家好，今天要報告的</a:t>
            </a:r>
            <a:r>
              <a:rPr lang="en-US" altLang="zh-TW" dirty="0" smtClean="0"/>
              <a:t>paper</a:t>
            </a:r>
            <a:r>
              <a:rPr lang="zh-TW" altLang="en-US" dirty="0" smtClean="0"/>
              <a:t>是在講在</a:t>
            </a:r>
            <a:r>
              <a:rPr lang="en-US" altLang="zh-TW" dirty="0" smtClean="0"/>
              <a:t>Wilma</a:t>
            </a:r>
            <a:r>
              <a:rPr lang="zh-TW" altLang="en-US" dirty="0" smtClean="0"/>
              <a:t>颶風的眼牆內，在</a:t>
            </a:r>
            <a:r>
              <a:rPr lang="en-US" altLang="zh-TW" dirty="0" smtClean="0"/>
              <a:t>convective burst</a:t>
            </a:r>
            <a:r>
              <a:rPr lang="zh-TW" altLang="en-US" dirty="0" smtClean="0"/>
              <a:t>對流爆發裡面，跟在對流爆發外面他們氣塊的熱力條件有什麼差別，那他會撒大量的粒子，利用逆軌跡回推來做統計分析。</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a:t>
            </a:fld>
            <a:endParaRPr lang="zh-TW" altLang="en-US"/>
          </a:p>
        </p:txBody>
      </p:sp>
    </p:spTree>
    <p:extLst>
      <p:ext uri="{BB962C8B-B14F-4D97-AF65-F5344CB8AC3E}">
        <p14:creationId xmlns:p14="http://schemas.microsoft.com/office/powerpoint/2010/main" val="374923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再來作者有做垂直動量收支來看氣塊垂直方向向上加速的原因是什麼。垂直加速度，會約等於擾動氣壓梯度力項 加 浮力項 再加上 次網格</a:t>
            </a:r>
            <a:r>
              <a:rPr lang="en-US" altLang="zh-TW" dirty="0" smtClean="0"/>
              <a:t>mixing</a:t>
            </a:r>
            <a:r>
              <a:rPr lang="zh-TW" altLang="en-US" dirty="0" smtClean="0"/>
              <a:t>。那這邊</a:t>
            </a:r>
            <a:r>
              <a:rPr lang="en-US" altLang="zh-TW" dirty="0" smtClean="0"/>
              <a:t>bar</a:t>
            </a:r>
            <a:r>
              <a:rPr lang="zh-TW" altLang="en-US" dirty="0" smtClean="0"/>
              <a:t>就是</a:t>
            </a:r>
            <a:r>
              <a:rPr lang="en-US" altLang="zh-TW" dirty="0" smtClean="0"/>
              <a:t>hydrostatic basic state</a:t>
            </a:r>
            <a:r>
              <a:rPr lang="zh-TW" altLang="en-US" dirty="0" smtClean="0"/>
              <a:t>的情況，計算方式就是取那個點，切方向前後</a:t>
            </a:r>
            <a:r>
              <a:rPr lang="en-US" altLang="zh-TW" dirty="0" smtClean="0"/>
              <a:t>90</a:t>
            </a:r>
            <a:r>
              <a:rPr lang="zh-TW" altLang="en-US" dirty="0" smtClean="0"/>
              <a:t>度的平均，擾動就是相對於</a:t>
            </a:r>
            <a:r>
              <a:rPr lang="en-US" altLang="zh-TW" dirty="0" smtClean="0"/>
              <a:t>hydrostatic</a:t>
            </a:r>
            <a:r>
              <a:rPr lang="zh-TW" altLang="en-US" dirty="0" smtClean="0"/>
              <a:t>的差異。浮力項還可以再拆成三個項，第一個是</a:t>
            </a:r>
            <a:r>
              <a:rPr lang="en-US" altLang="zh-TW" dirty="0" err="1" smtClean="0"/>
              <a:t>theta_v</a:t>
            </a:r>
            <a:r>
              <a:rPr lang="zh-TW" altLang="en-US" dirty="0" smtClean="0"/>
              <a:t>不同造成的熱力項，第二個是壓力不同造成的壓力項，第三個是</a:t>
            </a:r>
            <a:r>
              <a:rPr lang="en-US" altLang="zh-TW" dirty="0" smtClean="0"/>
              <a:t>water loading</a:t>
            </a:r>
            <a:r>
              <a:rPr lang="zh-TW" altLang="en-US" dirty="0" smtClean="0"/>
              <a:t>，包含冰像、液像水物的水物項。</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10</a:t>
            </a:fld>
            <a:endParaRPr lang="zh-TW" altLang="en-US"/>
          </a:p>
        </p:txBody>
      </p:sp>
    </p:spTree>
    <p:extLst>
      <p:ext uri="{BB962C8B-B14F-4D97-AF65-F5344CB8AC3E}">
        <p14:creationId xmlns:p14="http://schemas.microsoft.com/office/powerpoint/2010/main" val="351801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再來先作者分析其中一個粒子經過</a:t>
            </a:r>
            <a:r>
              <a:rPr lang="en-US" altLang="zh-TW" dirty="0" smtClean="0"/>
              <a:t>CB</a:t>
            </a:r>
            <a:r>
              <a:rPr lang="zh-TW" altLang="en-US" dirty="0" smtClean="0"/>
              <a:t>跟經過背景次環流 不同的熱力結構。上圖是</a:t>
            </a:r>
            <a:r>
              <a:rPr lang="en-US" altLang="zh-TW" dirty="0" smtClean="0"/>
              <a:t>WRF</a:t>
            </a:r>
            <a:r>
              <a:rPr lang="zh-TW" altLang="en-US" dirty="0" smtClean="0"/>
              <a:t>模擬的</a:t>
            </a:r>
            <a:r>
              <a:rPr lang="en-US" altLang="zh-TW" dirty="0" smtClean="0"/>
              <a:t>16:10</a:t>
            </a:r>
            <a:r>
              <a:rPr lang="zh-TW" altLang="en-US" dirty="0" smtClean="0"/>
              <a:t>，也就是作者鎖定的</a:t>
            </a:r>
            <a:r>
              <a:rPr lang="en-US" altLang="zh-TW" dirty="0" smtClean="0"/>
              <a:t>CB</a:t>
            </a:r>
            <a:r>
              <a:rPr lang="zh-TW" altLang="en-US" dirty="0" smtClean="0"/>
              <a:t>最強的時候，這個</a:t>
            </a:r>
            <a:r>
              <a:rPr lang="en-US" altLang="zh-TW" dirty="0" smtClean="0"/>
              <a:t>CB</a:t>
            </a:r>
            <a:r>
              <a:rPr lang="zh-TW" altLang="en-US" dirty="0" smtClean="0"/>
              <a:t>作者把他編號是</a:t>
            </a:r>
            <a:r>
              <a:rPr lang="en-US" altLang="zh-TW" dirty="0" smtClean="0"/>
              <a:t>E1</a:t>
            </a:r>
            <a:r>
              <a:rPr lang="zh-TW" altLang="en-US" dirty="0" smtClean="0"/>
              <a:t>。左邊是高度</a:t>
            </a:r>
            <a:r>
              <a:rPr lang="en-US" altLang="zh-TW" dirty="0" smtClean="0"/>
              <a:t>14</a:t>
            </a:r>
            <a:r>
              <a:rPr lang="zh-TW" altLang="en-US" dirty="0" smtClean="0"/>
              <a:t>公里的水平結構，</a:t>
            </a:r>
            <a:r>
              <a:rPr lang="en-US" altLang="zh-TW" dirty="0" smtClean="0"/>
              <a:t>color</a:t>
            </a:r>
            <a:r>
              <a:rPr lang="zh-TW" altLang="en-US" dirty="0" smtClean="0"/>
              <a:t>是溫度的</a:t>
            </a:r>
            <a:r>
              <a:rPr lang="en-US" altLang="zh-TW" dirty="0" smtClean="0"/>
              <a:t>perturbation</a:t>
            </a:r>
            <a:r>
              <a:rPr lang="zh-TW" altLang="en-US" dirty="0" smtClean="0"/>
              <a:t>，相對於</a:t>
            </a:r>
            <a:r>
              <a:rPr lang="en-US" altLang="zh-TW" dirty="0" smtClean="0"/>
              <a:t>1000</a:t>
            </a:r>
            <a:r>
              <a:rPr lang="zh-TW" altLang="en-US" dirty="0" smtClean="0"/>
              <a:t>公里乘</a:t>
            </a:r>
            <a:r>
              <a:rPr lang="en-US" altLang="zh-TW" dirty="0" smtClean="0"/>
              <a:t>1000</a:t>
            </a:r>
            <a:r>
              <a:rPr lang="zh-TW" altLang="en-US" dirty="0" smtClean="0"/>
              <a:t>公里。</a:t>
            </a:r>
            <a:r>
              <a:rPr lang="en-US" altLang="zh-TW" dirty="0" smtClean="0"/>
              <a:t>Contour</a:t>
            </a:r>
            <a:r>
              <a:rPr lang="zh-TW" altLang="en-US" dirty="0" smtClean="0"/>
              <a:t>是垂直速度，黑線上升，藍線是下沉。可以看到在高層有一塊寬度約</a:t>
            </a:r>
            <a:r>
              <a:rPr lang="en-US" altLang="zh-TW" dirty="0" smtClean="0"/>
              <a:t>10</a:t>
            </a:r>
            <a:r>
              <a:rPr lang="zh-TW" altLang="en-US" dirty="0" smtClean="0"/>
              <a:t>公里的</a:t>
            </a:r>
            <a:r>
              <a:rPr lang="en-US" altLang="zh-TW" dirty="0" smtClean="0"/>
              <a:t>CB</a:t>
            </a:r>
            <a:r>
              <a:rPr lang="zh-TW" altLang="en-US" dirty="0" smtClean="0"/>
              <a:t>，裡面有強上升，周圍有下沉，而且下沉的強度是超過</a:t>
            </a:r>
            <a:r>
              <a:rPr lang="en-US" altLang="zh-TW" dirty="0" smtClean="0"/>
              <a:t>5 m/s</a:t>
            </a:r>
            <a:r>
              <a:rPr lang="zh-TW" altLang="en-US" dirty="0" smtClean="0"/>
              <a:t>。作者剖</a:t>
            </a:r>
            <a:r>
              <a:rPr lang="en-US" altLang="zh-TW" dirty="0" smtClean="0"/>
              <a:t>AB</a:t>
            </a:r>
            <a:r>
              <a:rPr lang="zh-TW" altLang="en-US" dirty="0" smtClean="0"/>
              <a:t>剖面，有經過這個</a:t>
            </a:r>
            <a:r>
              <a:rPr lang="en-US" altLang="zh-TW" dirty="0" smtClean="0"/>
              <a:t>CB</a:t>
            </a:r>
            <a:r>
              <a:rPr lang="zh-TW" altLang="en-US" dirty="0" smtClean="0"/>
              <a:t>，如右圖。這邊</a:t>
            </a:r>
            <a:r>
              <a:rPr lang="en-US" altLang="zh-TW" dirty="0" smtClean="0"/>
              <a:t>vector</a:t>
            </a:r>
            <a:r>
              <a:rPr lang="zh-TW" altLang="en-US" dirty="0" smtClean="0"/>
              <a:t>是東西風跟垂直速度。在右側，</a:t>
            </a:r>
            <a:r>
              <a:rPr lang="en-US" altLang="zh-TW" dirty="0" smtClean="0"/>
              <a:t>10</a:t>
            </a:r>
            <a:r>
              <a:rPr lang="zh-TW" altLang="en-US" dirty="0" smtClean="0"/>
              <a:t>到</a:t>
            </a:r>
            <a:r>
              <a:rPr lang="en-US" altLang="zh-TW" dirty="0" smtClean="0"/>
              <a:t>14</a:t>
            </a:r>
            <a:r>
              <a:rPr lang="zh-TW" altLang="en-US" dirty="0" smtClean="0"/>
              <a:t>公里高，很強的上升，超過</a:t>
            </a:r>
            <a:r>
              <a:rPr lang="en-US" altLang="zh-TW" dirty="0" smtClean="0"/>
              <a:t>30 m/s</a:t>
            </a:r>
            <a:r>
              <a:rPr lang="zh-TW" altLang="en-US" dirty="0" smtClean="0"/>
              <a:t>，寬度是</a:t>
            </a:r>
            <a:r>
              <a:rPr lang="en-US" altLang="zh-TW" dirty="0" smtClean="0"/>
              <a:t>3</a:t>
            </a:r>
            <a:r>
              <a:rPr lang="zh-TW" altLang="en-US" dirty="0" smtClean="0"/>
              <a:t>公里寬，高層有很多絕熱冷卻跟下沉增溫帶來的高溫。</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11</a:t>
            </a:fld>
            <a:endParaRPr lang="zh-TW" altLang="en-US"/>
          </a:p>
        </p:txBody>
      </p:sp>
    </p:spTree>
    <p:extLst>
      <p:ext uri="{BB962C8B-B14F-4D97-AF65-F5344CB8AC3E}">
        <p14:creationId xmlns:p14="http://schemas.microsoft.com/office/powerpoint/2010/main" val="399990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作者去分析這個</a:t>
            </a:r>
            <a:r>
              <a:rPr lang="en-US" altLang="zh-TW" dirty="0" smtClean="0"/>
              <a:t>trajectory</a:t>
            </a:r>
            <a:r>
              <a:rPr lang="zh-TW" altLang="en-US" dirty="0" smtClean="0"/>
              <a:t>的經過的</a:t>
            </a:r>
            <a:r>
              <a:rPr lang="en-US" altLang="zh-TW" dirty="0" smtClean="0"/>
              <a:t>CB</a:t>
            </a:r>
            <a:r>
              <a:rPr lang="zh-TW" altLang="en-US" dirty="0" smtClean="0"/>
              <a:t>的歷程。左圖是這個</a:t>
            </a:r>
            <a:r>
              <a:rPr lang="en-US" altLang="zh-TW" dirty="0" smtClean="0"/>
              <a:t>trajectory</a:t>
            </a:r>
            <a:r>
              <a:rPr lang="zh-TW" altLang="en-US" dirty="0" smtClean="0"/>
              <a:t>的</a:t>
            </a:r>
            <a:r>
              <a:rPr lang="en-US" altLang="zh-TW" dirty="0" smtClean="0"/>
              <a:t>3</a:t>
            </a:r>
            <a:r>
              <a:rPr lang="zh-TW" altLang="en-US" dirty="0" smtClean="0"/>
              <a:t>維路徑圖。路徑上的</a:t>
            </a:r>
            <a:r>
              <a:rPr lang="en-US" altLang="zh-TW" dirty="0" smtClean="0"/>
              <a:t>color</a:t>
            </a:r>
            <a:r>
              <a:rPr lang="zh-TW" altLang="en-US" dirty="0" smtClean="0"/>
              <a:t>是</a:t>
            </a:r>
            <a:r>
              <a:rPr lang="en-US" altLang="zh-TW" dirty="0" err="1" smtClean="0"/>
              <a:t>theta_e</a:t>
            </a:r>
            <a:r>
              <a:rPr lang="zh-TW" altLang="en-US" dirty="0" smtClean="0"/>
              <a:t>底下紫色的</a:t>
            </a:r>
            <a:r>
              <a:rPr lang="en-US" altLang="zh-TW" dirty="0" smtClean="0"/>
              <a:t>color</a:t>
            </a:r>
            <a:r>
              <a:rPr lang="zh-TW" altLang="en-US" dirty="0" smtClean="0"/>
              <a:t>是</a:t>
            </a:r>
            <a:r>
              <a:rPr lang="en-US" altLang="zh-TW" dirty="0" smtClean="0"/>
              <a:t>SH+LH</a:t>
            </a:r>
            <a:r>
              <a:rPr lang="zh-TW" altLang="en-US" dirty="0" smtClean="0"/>
              <a:t>。可以看到他從</a:t>
            </a:r>
            <a:r>
              <a:rPr lang="en-US" altLang="zh-TW" dirty="0" smtClean="0"/>
              <a:t>14</a:t>
            </a:r>
            <a:r>
              <a:rPr lang="zh-TW" altLang="en-US" dirty="0" smtClean="0"/>
              <a:t>點一開始是在</a:t>
            </a:r>
            <a:r>
              <a:rPr lang="en-US" altLang="zh-TW" dirty="0" smtClean="0"/>
              <a:t>MBL</a:t>
            </a:r>
            <a:r>
              <a:rPr lang="zh-TW" altLang="en-US" dirty="0" smtClean="0"/>
              <a:t>慢慢繞進去，吸收</a:t>
            </a:r>
            <a:r>
              <a:rPr lang="en-US" altLang="zh-TW" dirty="0" smtClean="0"/>
              <a:t>SH+LH</a:t>
            </a:r>
            <a:r>
              <a:rPr lang="zh-TW" altLang="en-US" dirty="0" smtClean="0"/>
              <a:t>的能量，在</a:t>
            </a:r>
            <a:r>
              <a:rPr lang="en-US" altLang="zh-TW" dirty="0" smtClean="0"/>
              <a:t>15</a:t>
            </a:r>
            <a:r>
              <a:rPr lang="zh-TW" altLang="en-US" dirty="0" smtClean="0"/>
              <a:t>點的時候進入能量比較強的地方，</a:t>
            </a:r>
            <a:r>
              <a:rPr lang="en-US" altLang="zh-TW" dirty="0" err="1" smtClean="0"/>
              <a:t>theta_e</a:t>
            </a:r>
            <a:r>
              <a:rPr lang="zh-TW" altLang="en-US" dirty="0" smtClean="0"/>
              <a:t>增加，一直到</a:t>
            </a:r>
            <a:r>
              <a:rPr lang="en-US" altLang="zh-TW" dirty="0" smtClean="0"/>
              <a:t>15:40</a:t>
            </a:r>
            <a:r>
              <a:rPr lang="zh-TW" altLang="en-US" dirty="0" smtClean="0"/>
              <a:t>分上升增強，離開</a:t>
            </a:r>
            <a:r>
              <a:rPr lang="en-US" altLang="zh-TW" dirty="0" smtClean="0"/>
              <a:t>MBL</a:t>
            </a:r>
            <a:r>
              <a:rPr lang="zh-TW" altLang="en-US" dirty="0" smtClean="0"/>
              <a:t>。上升速度很強，只繞了半圈眼牆，在</a:t>
            </a:r>
            <a:r>
              <a:rPr lang="en-US" altLang="zh-TW" dirty="0" smtClean="0"/>
              <a:t>16:10</a:t>
            </a:r>
            <a:r>
              <a:rPr lang="zh-TW" altLang="en-US" dirty="0" smtClean="0"/>
              <a:t>分達到高層，在</a:t>
            </a:r>
            <a:r>
              <a:rPr lang="en-US" altLang="zh-TW" dirty="0" smtClean="0"/>
              <a:t>13</a:t>
            </a:r>
            <a:r>
              <a:rPr lang="zh-TW" altLang="en-US" dirty="0" smtClean="0"/>
              <a:t>公里高的地方，他的垂直速度有</a:t>
            </a:r>
            <a:r>
              <a:rPr lang="en-US" altLang="zh-TW" dirty="0" smtClean="0"/>
              <a:t>30m/s</a:t>
            </a:r>
            <a:r>
              <a:rPr lang="zh-TW" altLang="en-US" dirty="0" smtClean="0"/>
              <a:t>，但是減速很快，在</a:t>
            </a:r>
            <a:r>
              <a:rPr lang="en-US" altLang="zh-TW" dirty="0" smtClean="0"/>
              <a:t>16:15</a:t>
            </a:r>
            <a:r>
              <a:rPr lang="zh-TW" altLang="en-US" dirty="0" smtClean="0"/>
              <a:t>分就沒有上升速度了，之後他就在眼牆高層氣旋式選轉。</a:t>
            </a:r>
            <a:r>
              <a:rPr lang="en-US" altLang="zh-TW" dirty="0" smtClean="0"/>
              <a:t>Trajectory-SC</a:t>
            </a:r>
            <a:r>
              <a:rPr lang="zh-TW" altLang="en-US" dirty="0" smtClean="0"/>
              <a:t>，也就是沿著背景次環流上升的，最大上升速度是</a:t>
            </a:r>
            <a:r>
              <a:rPr lang="en-US" altLang="zh-TW" dirty="0" smtClean="0"/>
              <a:t>8.9 m/s</a:t>
            </a:r>
            <a:r>
              <a:rPr lang="zh-TW" altLang="en-US" dirty="0" smtClean="0"/>
              <a:t>，抵達高層的時間比較長，繞了眼牆一圈半。在</a:t>
            </a:r>
            <a:r>
              <a:rPr lang="en-US" altLang="zh-TW" dirty="0" err="1" smtClean="0"/>
              <a:t>theta_e</a:t>
            </a:r>
            <a:r>
              <a:rPr lang="zh-TW" altLang="en-US" dirty="0" smtClean="0"/>
              <a:t>的部分，在離開</a:t>
            </a:r>
            <a:r>
              <a:rPr lang="en-US" altLang="zh-TW" dirty="0" smtClean="0"/>
              <a:t>MBL</a:t>
            </a:r>
            <a:r>
              <a:rPr lang="zh-TW" altLang="en-US" dirty="0" smtClean="0"/>
              <a:t>到</a:t>
            </a:r>
            <a:r>
              <a:rPr lang="en-US" altLang="zh-TW" dirty="0" smtClean="0"/>
              <a:t>z = 6</a:t>
            </a:r>
            <a:r>
              <a:rPr lang="zh-TW" altLang="en-US" dirty="0" smtClean="0"/>
              <a:t>公里高的中層，</a:t>
            </a:r>
            <a:r>
              <a:rPr lang="en-US" altLang="zh-TW" dirty="0" smtClean="0"/>
              <a:t>CB</a:t>
            </a:r>
            <a:r>
              <a:rPr lang="zh-TW" altLang="en-US" dirty="0" smtClean="0"/>
              <a:t>他的</a:t>
            </a:r>
            <a:r>
              <a:rPr lang="en-US" altLang="zh-TW" dirty="0" err="1" smtClean="0"/>
              <a:t>theta_e</a:t>
            </a:r>
            <a:r>
              <a:rPr lang="zh-TW" altLang="en-US" dirty="0" smtClean="0"/>
              <a:t>是從</a:t>
            </a:r>
            <a:r>
              <a:rPr lang="en-US" altLang="zh-TW" dirty="0" smtClean="0"/>
              <a:t>366K</a:t>
            </a:r>
            <a:r>
              <a:rPr lang="zh-TW" altLang="en-US" dirty="0" smtClean="0"/>
              <a:t>減少到</a:t>
            </a:r>
            <a:r>
              <a:rPr lang="en-US" altLang="zh-TW" dirty="0" smtClean="0"/>
              <a:t>363K</a:t>
            </a:r>
            <a:r>
              <a:rPr lang="zh-TW" altLang="en-US" dirty="0" smtClean="0"/>
              <a:t>，</a:t>
            </a:r>
            <a:r>
              <a:rPr lang="en-US" altLang="zh-TW" dirty="0" smtClean="0"/>
              <a:t>SC</a:t>
            </a:r>
            <a:r>
              <a:rPr lang="zh-TW" altLang="en-US" dirty="0" smtClean="0"/>
              <a:t>是從</a:t>
            </a:r>
            <a:r>
              <a:rPr lang="en-US" altLang="zh-TW" dirty="0" smtClean="0"/>
              <a:t>368K</a:t>
            </a:r>
            <a:r>
              <a:rPr lang="zh-TW" altLang="en-US" dirty="0" smtClean="0"/>
              <a:t>減少到</a:t>
            </a:r>
            <a:r>
              <a:rPr lang="en-US" altLang="zh-TW" dirty="0" smtClean="0"/>
              <a:t>360K</a:t>
            </a:r>
            <a:r>
              <a:rPr lang="zh-TW" altLang="en-US" dirty="0" smtClean="0"/>
              <a:t>，逸入比較明顯。</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12</a:t>
            </a:fld>
            <a:endParaRPr lang="zh-TW" altLang="en-US"/>
          </a:p>
        </p:txBody>
      </p:sp>
    </p:spTree>
    <p:extLst>
      <p:ext uri="{BB962C8B-B14F-4D97-AF65-F5344CB8AC3E}">
        <p14:creationId xmlns:p14="http://schemas.microsoft.com/office/powerpoint/2010/main" val="1695273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那當他在</a:t>
            </a:r>
            <a:r>
              <a:rPr lang="en-US" altLang="zh-TW" dirty="0" smtClean="0"/>
              <a:t>15:40</a:t>
            </a:r>
            <a:r>
              <a:rPr lang="zh-TW" altLang="en-US" dirty="0" smtClean="0"/>
              <a:t>正要離開</a:t>
            </a:r>
            <a:r>
              <a:rPr lang="en-US" altLang="zh-TW" dirty="0" smtClean="0"/>
              <a:t>MBL</a:t>
            </a:r>
            <a:r>
              <a:rPr lang="zh-TW" altLang="en-US" dirty="0" smtClean="0"/>
              <a:t>的時候，這個是這時候的低層的</a:t>
            </a:r>
            <a:r>
              <a:rPr lang="en-US" altLang="zh-TW" dirty="0" smtClean="0"/>
              <a:t>color </a:t>
            </a:r>
            <a:r>
              <a:rPr lang="en-US" altLang="zh-TW" dirty="0" err="1" smtClean="0"/>
              <a:t>theta_e</a:t>
            </a:r>
            <a:r>
              <a:rPr lang="zh-TW" altLang="en-US" dirty="0" smtClean="0"/>
              <a:t>，</a:t>
            </a:r>
            <a:r>
              <a:rPr lang="en-US" altLang="zh-TW" dirty="0" smtClean="0"/>
              <a:t>contour</a:t>
            </a:r>
            <a:r>
              <a:rPr lang="zh-TW" altLang="en-US" dirty="0" smtClean="0"/>
              <a:t>是垂直速度。箭頭是水平風，右圖是</a:t>
            </a:r>
            <a:r>
              <a:rPr lang="en-US" altLang="zh-TW" dirty="0" smtClean="0"/>
              <a:t>color</a:t>
            </a:r>
            <a:r>
              <a:rPr lang="en-US" altLang="zh-TW" baseline="0" dirty="0" smtClean="0"/>
              <a:t> </a:t>
            </a:r>
            <a:r>
              <a:rPr lang="zh-TW" altLang="en-US" baseline="0" dirty="0" smtClean="0"/>
              <a:t>是擾動氣壓，</a:t>
            </a:r>
            <a:r>
              <a:rPr lang="en-US" altLang="zh-TW" baseline="0" dirty="0" smtClean="0"/>
              <a:t>contour</a:t>
            </a:r>
            <a:r>
              <a:rPr lang="zh-TW" altLang="en-US" baseline="0" dirty="0" smtClean="0"/>
              <a:t>是徑向風。</a:t>
            </a:r>
            <a:r>
              <a:rPr lang="zh-TW" altLang="en-US" dirty="0" smtClean="0"/>
              <a:t>這個時候</a:t>
            </a:r>
            <a:r>
              <a:rPr lang="en-US" altLang="zh-TW" dirty="0" smtClean="0"/>
              <a:t>trajectory</a:t>
            </a:r>
            <a:r>
              <a:rPr lang="zh-TW" altLang="en-US" dirty="0" smtClean="0"/>
              <a:t>在三角形的位置。可以看到他是在這一大塊上升區的西北方，上升區同樣位置有</a:t>
            </a:r>
            <a:r>
              <a:rPr lang="en-US" altLang="zh-TW" dirty="0" smtClean="0"/>
              <a:t>inflow</a:t>
            </a:r>
            <a:r>
              <a:rPr lang="zh-TW" altLang="en-US" dirty="0" smtClean="0"/>
              <a:t>的</a:t>
            </a:r>
            <a:r>
              <a:rPr lang="en-US" altLang="zh-TW" dirty="0" smtClean="0"/>
              <a:t>convergence</a:t>
            </a:r>
            <a:r>
              <a:rPr lang="zh-TW" altLang="en-US" dirty="0" smtClean="0"/>
              <a:t>。那在這個時候，</a:t>
            </a:r>
            <a:r>
              <a:rPr lang="en-US" altLang="zh-TW" dirty="0" smtClean="0"/>
              <a:t>SC</a:t>
            </a:r>
            <a:r>
              <a:rPr lang="zh-TW" altLang="en-US" dirty="0" smtClean="0"/>
              <a:t>的位置是黑色點點，位在</a:t>
            </a:r>
            <a:r>
              <a:rPr lang="en-US" altLang="zh-TW" dirty="0" smtClean="0"/>
              <a:t>45</a:t>
            </a:r>
            <a:r>
              <a:rPr lang="zh-TW" altLang="en-US" dirty="0" smtClean="0"/>
              <a:t>度的下游處。作者沿著這兩條線，切方向環形的剖面，紫色是經過</a:t>
            </a:r>
            <a:r>
              <a:rPr lang="en-US" altLang="zh-TW" dirty="0" smtClean="0"/>
              <a:t>BC</a:t>
            </a:r>
            <a:r>
              <a:rPr lang="zh-TW" altLang="en-US" dirty="0" smtClean="0"/>
              <a:t>強對流的，綠色是經過</a:t>
            </a:r>
            <a:r>
              <a:rPr lang="en-US" altLang="zh-TW" dirty="0" smtClean="0"/>
              <a:t>SC</a:t>
            </a:r>
            <a:r>
              <a:rPr lang="zh-TW" altLang="en-US" dirty="0" smtClean="0"/>
              <a:t>背景次環流的。從北側逆時針繞到東側。</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13</a:t>
            </a:fld>
            <a:endParaRPr lang="zh-TW" altLang="en-US"/>
          </a:p>
        </p:txBody>
      </p:sp>
    </p:spTree>
    <p:extLst>
      <p:ext uri="{BB962C8B-B14F-4D97-AF65-F5344CB8AC3E}">
        <p14:creationId xmlns:p14="http://schemas.microsoft.com/office/powerpoint/2010/main" val="115978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圖的左邊是北側，逆時針的圖的右邊是東側。</a:t>
            </a:r>
            <a:r>
              <a:rPr lang="en-US" altLang="zh-TW" dirty="0" smtClean="0"/>
              <a:t>Color</a:t>
            </a:r>
            <a:r>
              <a:rPr lang="zh-TW" altLang="en-US" dirty="0" smtClean="0"/>
              <a:t>是</a:t>
            </a:r>
            <a:r>
              <a:rPr lang="en-US" altLang="zh-TW" dirty="0" err="1" smtClean="0"/>
              <a:t>theta_e</a:t>
            </a:r>
            <a:r>
              <a:rPr lang="zh-TW" altLang="en-US" dirty="0" smtClean="0"/>
              <a:t>，</a:t>
            </a:r>
            <a:r>
              <a:rPr lang="en-US" altLang="zh-TW" dirty="0" smtClean="0"/>
              <a:t>contour</a:t>
            </a:r>
            <a:r>
              <a:rPr lang="zh-TW" altLang="en-US" dirty="0" smtClean="0"/>
              <a:t>是垂直速度，黑色大於</a:t>
            </a:r>
            <a:r>
              <a:rPr lang="en-US" altLang="zh-TW" dirty="0" smtClean="0"/>
              <a:t>0</a:t>
            </a:r>
            <a:r>
              <a:rPr lang="zh-TW" altLang="en-US" dirty="0" smtClean="0"/>
              <a:t>，紫色小於</a:t>
            </a:r>
            <a:r>
              <a:rPr lang="en-US" altLang="zh-TW" dirty="0" smtClean="0"/>
              <a:t>0</a:t>
            </a:r>
            <a:r>
              <a:rPr lang="zh-TW" altLang="en-US" dirty="0" smtClean="0"/>
              <a:t>，箭頭是切向風跟垂直速度。剛剛提到</a:t>
            </a:r>
            <a:r>
              <a:rPr lang="en-US" altLang="zh-TW" dirty="0" smtClean="0"/>
              <a:t>E1</a:t>
            </a:r>
            <a:r>
              <a:rPr lang="zh-TW" altLang="en-US" dirty="0" smtClean="0"/>
              <a:t>是為</a:t>
            </a:r>
            <a:r>
              <a:rPr lang="en-US" altLang="zh-TW" dirty="0" smtClean="0"/>
              <a:t>Trajectory-CB</a:t>
            </a:r>
            <a:r>
              <a:rPr lang="zh-TW" altLang="en-US" dirty="0" smtClean="0"/>
              <a:t>帶來的強上升對流爆發，</a:t>
            </a:r>
            <a:r>
              <a:rPr lang="en-US" altLang="zh-TW" dirty="0" smtClean="0"/>
              <a:t>E0</a:t>
            </a:r>
            <a:r>
              <a:rPr lang="zh-TW" altLang="en-US" dirty="0" smtClean="0"/>
              <a:t>就是</a:t>
            </a:r>
            <a:r>
              <a:rPr lang="en-US" altLang="zh-TW" dirty="0" smtClean="0"/>
              <a:t>Trajectory-CB</a:t>
            </a:r>
            <a:r>
              <a:rPr lang="zh-TW" altLang="en-US" dirty="0" smtClean="0"/>
              <a:t>經過的上一個。可以看到</a:t>
            </a:r>
            <a:r>
              <a:rPr lang="en-US" altLang="zh-TW" dirty="0" smtClean="0"/>
              <a:t>E0</a:t>
            </a:r>
            <a:r>
              <a:rPr lang="zh-TW" altLang="en-US" dirty="0" smtClean="0"/>
              <a:t>含有高</a:t>
            </a:r>
            <a:r>
              <a:rPr lang="en-US" altLang="zh-TW" dirty="0" err="1" smtClean="0"/>
              <a:t>theta_e</a:t>
            </a:r>
            <a:r>
              <a:rPr lang="zh-TW" altLang="en-US" dirty="0" smtClean="0"/>
              <a:t>，延伸到</a:t>
            </a:r>
            <a:r>
              <a:rPr lang="en-US" altLang="zh-TW" dirty="0" smtClean="0"/>
              <a:t>2.5</a:t>
            </a:r>
            <a:r>
              <a:rPr lang="zh-TW" altLang="en-US" dirty="0" smtClean="0"/>
              <a:t>公里高，</a:t>
            </a:r>
            <a:r>
              <a:rPr lang="en-US" altLang="zh-TW" dirty="0" smtClean="0"/>
              <a:t>Trajectory</a:t>
            </a:r>
            <a:r>
              <a:rPr lang="zh-TW" altLang="en-US" dirty="0" smtClean="0"/>
              <a:t>的位置也是落在</a:t>
            </a:r>
            <a:r>
              <a:rPr lang="en-US" altLang="zh-TW" dirty="0" smtClean="0"/>
              <a:t>E0</a:t>
            </a:r>
            <a:r>
              <a:rPr lang="zh-TW" altLang="en-US" dirty="0" smtClean="0"/>
              <a:t>裡面，</a:t>
            </a:r>
            <a:r>
              <a:rPr lang="en-US" altLang="zh-TW" dirty="0" smtClean="0"/>
              <a:t>Trajectory-SC</a:t>
            </a:r>
            <a:r>
              <a:rPr lang="zh-TW" altLang="en-US" dirty="0" smtClean="0"/>
              <a:t>也是落在這個</a:t>
            </a:r>
            <a:r>
              <a:rPr lang="en-US" altLang="zh-TW" dirty="0" smtClean="0"/>
              <a:t>E0</a:t>
            </a:r>
            <a:r>
              <a:rPr lang="zh-TW" altLang="en-US" dirty="0" smtClean="0"/>
              <a:t>裡面。這個時候，兩個剖面的環境都是呈現低層</a:t>
            </a:r>
            <a:r>
              <a:rPr lang="en-US" altLang="zh-TW" dirty="0" err="1" smtClean="0"/>
              <a:t>theta_e</a:t>
            </a:r>
            <a:r>
              <a:rPr lang="zh-TW" altLang="en-US" dirty="0" smtClean="0"/>
              <a:t>比中層還要高的對流不穩定環境。</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14</a:t>
            </a:fld>
            <a:endParaRPr lang="zh-TW" altLang="en-US"/>
          </a:p>
        </p:txBody>
      </p:sp>
    </p:spTree>
    <p:extLst>
      <p:ext uri="{BB962C8B-B14F-4D97-AF65-F5344CB8AC3E}">
        <p14:creationId xmlns:p14="http://schemas.microsoft.com/office/powerpoint/2010/main" val="319848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那之後隨著時間，</a:t>
            </a:r>
            <a:r>
              <a:rPr lang="en-US" altLang="zh-TW" dirty="0" smtClean="0"/>
              <a:t>20</a:t>
            </a:r>
            <a:r>
              <a:rPr lang="zh-TW" altLang="en-US" dirty="0" smtClean="0"/>
              <a:t>分鐘後，</a:t>
            </a:r>
            <a:r>
              <a:rPr lang="en-US" altLang="zh-TW" dirty="0" smtClean="0"/>
              <a:t>Trajectory-CB</a:t>
            </a:r>
            <a:r>
              <a:rPr lang="zh-TW" altLang="en-US" dirty="0" smtClean="0"/>
              <a:t>被瓶流到南方</a:t>
            </a:r>
            <a:r>
              <a:rPr lang="en-US" altLang="zh-TW" dirty="0" smtClean="0"/>
              <a:t>E1</a:t>
            </a:r>
            <a:r>
              <a:rPr lang="zh-TW" altLang="en-US" dirty="0" smtClean="0"/>
              <a:t>的位置，</a:t>
            </a:r>
            <a:r>
              <a:rPr lang="en-US" altLang="zh-TW" dirty="0" smtClean="0"/>
              <a:t>SC</a:t>
            </a:r>
            <a:r>
              <a:rPr lang="zh-TW" altLang="en-US" dirty="0" smtClean="0"/>
              <a:t>也是在</a:t>
            </a:r>
            <a:r>
              <a:rPr lang="en-US" altLang="zh-TW" dirty="0" smtClean="0"/>
              <a:t>CB</a:t>
            </a:r>
            <a:r>
              <a:rPr lang="zh-TW" altLang="en-US" dirty="0" smtClean="0"/>
              <a:t>的下游</a:t>
            </a:r>
            <a:r>
              <a:rPr lang="en-US" altLang="zh-TW" dirty="0" smtClean="0"/>
              <a:t>45</a:t>
            </a:r>
            <a:r>
              <a:rPr lang="zh-TW" altLang="en-US" dirty="0" smtClean="0"/>
              <a:t>度處。左邊是</a:t>
            </a:r>
            <a:r>
              <a:rPr lang="en-US" altLang="zh-TW" dirty="0" smtClean="0"/>
              <a:t>color</a:t>
            </a:r>
            <a:r>
              <a:rPr lang="zh-TW" altLang="en-US" dirty="0" smtClean="0"/>
              <a:t>是</a:t>
            </a:r>
            <a:r>
              <a:rPr lang="en-US" altLang="zh-TW" dirty="0" err="1" smtClean="0"/>
              <a:t>theta_e</a:t>
            </a:r>
            <a:r>
              <a:rPr lang="zh-TW" altLang="en-US" dirty="0" smtClean="0"/>
              <a:t>，右邊是</a:t>
            </a:r>
            <a:r>
              <a:rPr lang="en-US" altLang="zh-TW" dirty="0" smtClean="0"/>
              <a:t>RH</a:t>
            </a:r>
            <a:r>
              <a:rPr lang="zh-TW" altLang="en-US" dirty="0" smtClean="0"/>
              <a:t>，可以看到在</a:t>
            </a:r>
            <a:r>
              <a:rPr lang="en-US" altLang="zh-TW" dirty="0" smtClean="0"/>
              <a:t>Trajectory-CB</a:t>
            </a:r>
            <a:r>
              <a:rPr lang="zh-TW" altLang="en-US" dirty="0" smtClean="0"/>
              <a:t>，他是有被高</a:t>
            </a:r>
            <a:r>
              <a:rPr lang="en-US" altLang="zh-TW" dirty="0" err="1" smtClean="0"/>
              <a:t>theta_e</a:t>
            </a:r>
            <a:r>
              <a:rPr lang="zh-TW" altLang="en-US" dirty="0" smtClean="0"/>
              <a:t>、高</a:t>
            </a:r>
            <a:r>
              <a:rPr lang="en-US" altLang="zh-TW" dirty="0" smtClean="0"/>
              <a:t>RH</a:t>
            </a:r>
            <a:r>
              <a:rPr lang="zh-TW" altLang="en-US" dirty="0" smtClean="0"/>
              <a:t>包圍，但是在</a:t>
            </a:r>
            <a:r>
              <a:rPr lang="en-US" altLang="zh-TW" dirty="0" smtClean="0"/>
              <a:t>SC</a:t>
            </a:r>
            <a:r>
              <a:rPr lang="zh-TW" altLang="en-US" dirty="0" smtClean="0"/>
              <a:t>，他旁邊就是低</a:t>
            </a:r>
            <a:r>
              <a:rPr lang="en-US" altLang="zh-TW" dirty="0" err="1" smtClean="0"/>
              <a:t>theta_e</a:t>
            </a:r>
            <a:r>
              <a:rPr lang="zh-TW" altLang="en-US" dirty="0" smtClean="0"/>
              <a:t>跟低</a:t>
            </a:r>
            <a:r>
              <a:rPr lang="en-US" altLang="zh-TW" dirty="0" smtClean="0"/>
              <a:t>RH</a:t>
            </a:r>
            <a:r>
              <a:rPr lang="zh-TW" altLang="en-US" dirty="0" smtClean="0"/>
              <a:t>，就是接觸到圖片標示的</a:t>
            </a:r>
            <a:r>
              <a:rPr lang="en-US" altLang="zh-TW" dirty="0" smtClean="0"/>
              <a:t>T</a:t>
            </a:r>
            <a:r>
              <a:rPr lang="zh-TW" altLang="en-US" dirty="0" smtClean="0"/>
              <a:t>，冷蛇的位置，逸入會比較明顯。</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15</a:t>
            </a:fld>
            <a:endParaRPr lang="zh-TW" altLang="en-US"/>
          </a:p>
        </p:txBody>
      </p:sp>
    </p:spTree>
    <p:extLst>
      <p:ext uri="{BB962C8B-B14F-4D97-AF65-F5344CB8AC3E}">
        <p14:creationId xmlns:p14="http://schemas.microsoft.com/office/powerpoint/2010/main" val="548746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先看</a:t>
            </a:r>
            <a:r>
              <a:rPr lang="en-US" altLang="zh-TW" dirty="0" smtClean="0"/>
              <a:t>Trajectory-CB</a:t>
            </a:r>
            <a:r>
              <a:rPr lang="zh-TW" altLang="en-US" dirty="0" smtClean="0"/>
              <a:t>剖面上不同時間的熱力參數變化。在</a:t>
            </a:r>
            <a:r>
              <a:rPr lang="en-US" altLang="zh-TW" dirty="0" smtClean="0"/>
              <a:t>15:55</a:t>
            </a:r>
            <a:r>
              <a:rPr lang="zh-TW" altLang="en-US" dirty="0" smtClean="0"/>
              <a:t>分，</a:t>
            </a:r>
            <a:r>
              <a:rPr lang="en-US" altLang="zh-TW" dirty="0" smtClean="0"/>
              <a:t>Trajectory</a:t>
            </a:r>
            <a:r>
              <a:rPr lang="zh-TW" altLang="en-US" dirty="0" smtClean="0"/>
              <a:t>在</a:t>
            </a:r>
            <a:r>
              <a:rPr lang="en-US" altLang="zh-TW" dirty="0" smtClean="0"/>
              <a:t>E1</a:t>
            </a:r>
            <a:r>
              <a:rPr lang="zh-TW" altLang="en-US" dirty="0" smtClean="0"/>
              <a:t>位置下方，被高</a:t>
            </a:r>
            <a:r>
              <a:rPr lang="en-US" altLang="zh-TW" dirty="0" err="1" smtClean="0"/>
              <a:t>theta_e</a:t>
            </a:r>
            <a:r>
              <a:rPr lang="zh-TW" altLang="en-US" dirty="0" smtClean="0"/>
              <a:t>空氣包圍，</a:t>
            </a:r>
            <a:r>
              <a:rPr lang="en-US" altLang="zh-TW" dirty="0" smtClean="0"/>
              <a:t>E1</a:t>
            </a:r>
            <a:r>
              <a:rPr lang="zh-TW" altLang="en-US" dirty="0" smtClean="0"/>
              <a:t>開始發展，可以看到開始有上升速度，而且其上的</a:t>
            </a:r>
            <a:r>
              <a:rPr lang="en-US" altLang="zh-TW" dirty="0" err="1" smtClean="0"/>
              <a:t>theta_e</a:t>
            </a:r>
            <a:r>
              <a:rPr lang="zh-TW" altLang="en-US" dirty="0" smtClean="0"/>
              <a:t>開始升高，讓之後的空氣逸入效果比較小。從</a:t>
            </a:r>
            <a:r>
              <a:rPr lang="en-US" altLang="zh-TW" dirty="0" smtClean="0"/>
              <a:t>16:05</a:t>
            </a:r>
            <a:r>
              <a:rPr lang="zh-TW" altLang="en-US" dirty="0" smtClean="0"/>
              <a:t>分，</a:t>
            </a:r>
            <a:r>
              <a:rPr lang="en-US" altLang="zh-TW" dirty="0" smtClean="0"/>
              <a:t>E1</a:t>
            </a:r>
            <a:r>
              <a:rPr lang="zh-TW" altLang="en-US" dirty="0" smtClean="0"/>
              <a:t>發展成對流爆發，最大上升速度從不到</a:t>
            </a:r>
            <a:r>
              <a:rPr lang="en-US" altLang="zh-TW" dirty="0" smtClean="0"/>
              <a:t>5m/s</a:t>
            </a:r>
            <a:r>
              <a:rPr lang="zh-TW" altLang="en-US" dirty="0" smtClean="0"/>
              <a:t>增加到</a:t>
            </a:r>
            <a:r>
              <a:rPr lang="en-US" altLang="zh-TW" dirty="0" smtClean="0"/>
              <a:t>25m/s</a:t>
            </a:r>
            <a:r>
              <a:rPr lang="zh-TW" altLang="en-US" dirty="0" smtClean="0"/>
              <a:t>，</a:t>
            </a:r>
            <a:r>
              <a:rPr lang="en-US" altLang="zh-TW" dirty="0" smtClean="0"/>
              <a:t>trajectory</a:t>
            </a:r>
            <a:r>
              <a:rPr lang="zh-TW" altLang="en-US" dirty="0" smtClean="0"/>
              <a:t>隨後也往上衝到高層。因為受到在切向風在不同高度會有不同的風速，低層切向風比較強，所以</a:t>
            </a:r>
            <a:r>
              <a:rPr lang="en-US" altLang="zh-TW" dirty="0" smtClean="0"/>
              <a:t>E1</a:t>
            </a:r>
            <a:r>
              <a:rPr lang="zh-TW" altLang="en-US" dirty="0" smtClean="0"/>
              <a:t>也會受到這個效果扭曲，低層是在比較下游的位置。</a:t>
            </a:r>
            <a:r>
              <a:rPr lang="en-US" altLang="zh-TW" dirty="0" smtClean="0"/>
              <a:t>16:10</a:t>
            </a:r>
            <a:r>
              <a:rPr lang="zh-TW" altLang="en-US" dirty="0" smtClean="0"/>
              <a:t> </a:t>
            </a:r>
            <a:r>
              <a:rPr lang="en-US" altLang="zh-TW" dirty="0" smtClean="0"/>
              <a:t>E1</a:t>
            </a:r>
            <a:r>
              <a:rPr lang="zh-TW" altLang="en-US" dirty="0" smtClean="0"/>
              <a:t>比較垂直，可能是因為他的主結構已經都是在高層弱風速區。那其實在</a:t>
            </a:r>
            <a:r>
              <a:rPr lang="en-US" altLang="zh-TW" dirty="0" smtClean="0"/>
              <a:t>trajectory</a:t>
            </a:r>
            <a:r>
              <a:rPr lang="zh-TW" altLang="en-US" dirty="0" smtClean="0"/>
              <a:t>從中層衝到高層的時候，</a:t>
            </a:r>
            <a:r>
              <a:rPr lang="en-US" altLang="zh-TW" dirty="0" err="1" smtClean="0"/>
              <a:t>theta_e</a:t>
            </a:r>
            <a:r>
              <a:rPr lang="zh-TW" altLang="en-US" dirty="0" smtClean="0"/>
              <a:t>有增高</a:t>
            </a:r>
            <a:r>
              <a:rPr lang="en-US" altLang="zh-TW" dirty="0" smtClean="0"/>
              <a:t>1</a:t>
            </a:r>
            <a:r>
              <a:rPr lang="zh-TW" altLang="en-US" dirty="0" smtClean="0"/>
              <a:t>度，可能有兩個原因，第一個是</a:t>
            </a:r>
            <a:r>
              <a:rPr lang="en-US" altLang="zh-TW" dirty="0" err="1" smtClean="0"/>
              <a:t>theta_e</a:t>
            </a:r>
            <a:r>
              <a:rPr lang="zh-TW" altLang="en-US" dirty="0" smtClean="0"/>
              <a:t>紙考慮到液像凝結潛熱，所以可能是還有冰像的潛熱釋放去加熱。第二個是周圍對流爆發以內的空氣</a:t>
            </a:r>
            <a:r>
              <a:rPr lang="en-US" altLang="zh-TW" dirty="0" err="1" smtClean="0"/>
              <a:t>theta_e</a:t>
            </a:r>
            <a:r>
              <a:rPr lang="zh-TW" altLang="en-US" dirty="0" smtClean="0"/>
              <a:t>都很高，也可能是這些空氣混合進來。</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16</a:t>
            </a:fld>
            <a:endParaRPr lang="zh-TW" altLang="en-US"/>
          </a:p>
        </p:txBody>
      </p:sp>
    </p:spTree>
    <p:extLst>
      <p:ext uri="{BB962C8B-B14F-4D97-AF65-F5344CB8AC3E}">
        <p14:creationId xmlns:p14="http://schemas.microsoft.com/office/powerpoint/2010/main" val="3455398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再來看</a:t>
            </a:r>
            <a:r>
              <a:rPr lang="en-US" altLang="zh-TW" dirty="0" smtClean="0"/>
              <a:t>Trajectory-SC</a:t>
            </a:r>
            <a:r>
              <a:rPr lang="zh-TW" altLang="en-US" dirty="0" smtClean="0"/>
              <a:t>。可以看到</a:t>
            </a:r>
            <a:r>
              <a:rPr lang="en-US" altLang="zh-TW" dirty="0" smtClean="0"/>
              <a:t>trajectory</a:t>
            </a:r>
            <a:r>
              <a:rPr lang="zh-TW" altLang="en-US" dirty="0" smtClean="0"/>
              <a:t>沒有落在對流爆發的高</a:t>
            </a:r>
            <a:r>
              <a:rPr lang="en-US" altLang="zh-TW" dirty="0" err="1" smtClean="0"/>
              <a:t>theta_e</a:t>
            </a:r>
            <a:r>
              <a:rPr lang="zh-TW" altLang="en-US" dirty="0" smtClean="0"/>
              <a:t>裡面，而是旁邊緊鄰低</a:t>
            </a:r>
            <a:r>
              <a:rPr lang="en-US" altLang="zh-TW" dirty="0" err="1" smtClean="0"/>
              <a:t>theta_e</a:t>
            </a:r>
            <a:r>
              <a:rPr lang="zh-TW" altLang="en-US" dirty="0" smtClean="0"/>
              <a:t>的冷蛇區。</a:t>
            </a:r>
            <a:r>
              <a:rPr lang="en-US" altLang="zh-TW" dirty="0" smtClean="0"/>
              <a:t>16:20</a:t>
            </a:r>
            <a:r>
              <a:rPr lang="zh-TW" altLang="en-US" dirty="0" smtClean="0"/>
              <a:t>分，他跨過這個冷蛇區，隨著背景的上升，或是隨著零星的對流，慢慢達到高層。</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17</a:t>
            </a:fld>
            <a:endParaRPr lang="zh-TW" altLang="en-US"/>
          </a:p>
        </p:txBody>
      </p:sp>
    </p:spTree>
    <p:extLst>
      <p:ext uri="{BB962C8B-B14F-4D97-AF65-F5344CB8AC3E}">
        <p14:creationId xmlns:p14="http://schemas.microsoft.com/office/powerpoint/2010/main" val="130740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對流爆發可以衝得這麼快，代表他空氣的浮力，相對於周圍的大很多，所以，作者有去做這兩者</a:t>
            </a:r>
            <a:r>
              <a:rPr lang="en-US" altLang="zh-TW" dirty="0" err="1" smtClean="0"/>
              <a:t>trajectroy</a:t>
            </a:r>
            <a:r>
              <a:rPr lang="zh-TW" altLang="en-US" dirty="0" smtClean="0"/>
              <a:t>的垂直動量收支分析。黑線是</a:t>
            </a:r>
            <a:r>
              <a:rPr lang="en-US" altLang="zh-TW" dirty="0" smtClean="0"/>
              <a:t>10</a:t>
            </a:r>
            <a:r>
              <a:rPr lang="zh-TW" altLang="en-US" dirty="0" smtClean="0"/>
              <a:t>倍的垂直速度，藍線是擾動氣壓梯度力項、紅線是浮力項、綠線是</a:t>
            </a:r>
            <a:r>
              <a:rPr lang="en-US" altLang="zh-TW" dirty="0" smtClean="0"/>
              <a:t>water loading</a:t>
            </a:r>
            <a:r>
              <a:rPr lang="zh-TW" altLang="en-US" dirty="0" smtClean="0"/>
              <a:t>、橘線是熱力項。右圖藍線是</a:t>
            </a:r>
            <a:r>
              <a:rPr lang="en-US" altLang="zh-TW" dirty="0" smtClean="0"/>
              <a:t>LHS</a:t>
            </a:r>
            <a:r>
              <a:rPr lang="zh-TW" altLang="en-US" dirty="0" smtClean="0"/>
              <a:t>、橘線是</a:t>
            </a:r>
            <a:r>
              <a:rPr lang="en-US" altLang="zh-TW" dirty="0" smtClean="0"/>
              <a:t>RHS</a:t>
            </a:r>
            <a:r>
              <a:rPr lang="zh-TW" altLang="en-US" dirty="0" smtClean="0"/>
              <a:t>，兩條線的差異就是</a:t>
            </a:r>
            <a:r>
              <a:rPr lang="en-US" altLang="zh-TW" dirty="0" smtClean="0"/>
              <a:t>RSL</a:t>
            </a:r>
            <a:r>
              <a:rPr lang="zh-TW" altLang="en-US" dirty="0" smtClean="0"/>
              <a:t>。</a:t>
            </a:r>
            <a:endParaRPr lang="en-US" altLang="zh-TW" dirty="0" smtClean="0"/>
          </a:p>
          <a:p>
            <a:r>
              <a:rPr lang="zh-TW" altLang="en-US" dirty="0" smtClean="0"/>
              <a:t>我們可以看到在</a:t>
            </a:r>
            <a:r>
              <a:rPr lang="en-US" altLang="zh-TW" dirty="0" smtClean="0"/>
              <a:t>CB</a:t>
            </a:r>
            <a:r>
              <a:rPr lang="zh-TW" altLang="en-US" dirty="0" smtClean="0"/>
              <a:t>，浮力項他是隨著高度單調遞增到</a:t>
            </a:r>
            <a:r>
              <a:rPr lang="en-US" altLang="zh-TW" dirty="0" smtClean="0"/>
              <a:t>11.5</a:t>
            </a:r>
            <a:r>
              <a:rPr lang="zh-TW" altLang="en-US" dirty="0" smtClean="0"/>
              <a:t>公里高。在</a:t>
            </a:r>
            <a:r>
              <a:rPr lang="en-US" altLang="zh-TW" dirty="0" smtClean="0"/>
              <a:t>2</a:t>
            </a:r>
            <a:r>
              <a:rPr lang="zh-TW" altLang="en-US" dirty="0" smtClean="0"/>
              <a:t>到</a:t>
            </a:r>
            <a:r>
              <a:rPr lang="en-US" altLang="zh-TW" dirty="0" smtClean="0"/>
              <a:t>15</a:t>
            </a:r>
            <a:r>
              <a:rPr lang="zh-TW" altLang="en-US" dirty="0" smtClean="0"/>
              <a:t>公里之間，熱力項的強度比水物項還要強，表示熱浮力是可以克服水物向下的重力。那在</a:t>
            </a:r>
            <a:r>
              <a:rPr lang="en-US" altLang="zh-TW" dirty="0" smtClean="0"/>
              <a:t>MBL</a:t>
            </a:r>
            <a:r>
              <a:rPr lang="zh-TW" altLang="en-US" dirty="0" smtClean="0"/>
              <a:t>的高度，</a:t>
            </a:r>
            <a:r>
              <a:rPr lang="en-US" altLang="zh-TW" dirty="0" smtClean="0"/>
              <a:t>0.4</a:t>
            </a:r>
            <a:r>
              <a:rPr lang="zh-TW" altLang="en-US" dirty="0" smtClean="0"/>
              <a:t>跟</a:t>
            </a:r>
            <a:r>
              <a:rPr lang="en-US" altLang="zh-TW" dirty="0" smtClean="0"/>
              <a:t>0.9</a:t>
            </a:r>
            <a:r>
              <a:rPr lang="zh-TW" altLang="en-US" dirty="0" smtClean="0"/>
              <a:t>公里高有兩個</a:t>
            </a:r>
            <a:r>
              <a:rPr lang="en-US" altLang="zh-TW" dirty="0" smtClean="0"/>
              <a:t>BA</a:t>
            </a:r>
            <a:r>
              <a:rPr lang="zh-TW" altLang="en-US" dirty="0" smtClean="0"/>
              <a:t>大於</a:t>
            </a:r>
            <a:r>
              <a:rPr lang="en-US" altLang="zh-TW" dirty="0" smtClean="0"/>
              <a:t>0</a:t>
            </a:r>
            <a:r>
              <a:rPr lang="zh-TW" altLang="en-US" dirty="0" smtClean="0"/>
              <a:t>的</a:t>
            </a:r>
            <a:r>
              <a:rPr lang="en-US" altLang="zh-TW" dirty="0" smtClean="0"/>
              <a:t>peak</a:t>
            </a:r>
            <a:r>
              <a:rPr lang="zh-TW" altLang="en-US" dirty="0" smtClean="0"/>
              <a:t>，這個向上加速讓氣塊可以離開</a:t>
            </a:r>
            <a:r>
              <a:rPr lang="en-US" altLang="zh-TW" dirty="0" smtClean="0"/>
              <a:t>MBL</a:t>
            </a:r>
            <a:r>
              <a:rPr lang="zh-TW" altLang="en-US" dirty="0" smtClean="0"/>
              <a:t>。我們看擾動氣壓梯度力，在低層</a:t>
            </a:r>
            <a:r>
              <a:rPr lang="en-US" altLang="zh-TW" dirty="0" smtClean="0"/>
              <a:t>2</a:t>
            </a:r>
            <a:r>
              <a:rPr lang="zh-TW" altLang="en-US" dirty="0" smtClean="0"/>
              <a:t>公里以下</a:t>
            </a:r>
            <a:r>
              <a:rPr lang="en-US" altLang="zh-TW" dirty="0" smtClean="0"/>
              <a:t>PGA</a:t>
            </a:r>
            <a:r>
              <a:rPr lang="zh-TW" altLang="en-US" dirty="0" smtClean="0"/>
              <a:t>是負的，上面在氣塊向上衝的時候，</a:t>
            </a:r>
            <a:r>
              <a:rPr lang="en-US" altLang="zh-TW" dirty="0" smtClean="0"/>
              <a:t>PGA</a:t>
            </a:r>
            <a:r>
              <a:rPr lang="zh-TW" altLang="en-US" dirty="0" smtClean="0"/>
              <a:t>沒有明顯的效果，但是在高層</a:t>
            </a:r>
            <a:r>
              <a:rPr lang="en-US" altLang="zh-TW" dirty="0" smtClean="0"/>
              <a:t>12</a:t>
            </a:r>
            <a:r>
              <a:rPr lang="zh-TW" altLang="en-US" dirty="0" smtClean="0"/>
              <a:t>公里以上，</a:t>
            </a:r>
            <a:r>
              <a:rPr lang="en-US" altLang="zh-TW" dirty="0" smtClean="0"/>
              <a:t>PGA</a:t>
            </a:r>
            <a:r>
              <a:rPr lang="zh-TW" altLang="en-US" dirty="0" smtClean="0"/>
              <a:t>小於</a:t>
            </a:r>
            <a:r>
              <a:rPr lang="en-US" altLang="zh-TW" dirty="0" smtClean="0"/>
              <a:t>0</a:t>
            </a:r>
            <a:r>
              <a:rPr lang="zh-TW" altLang="en-US" dirty="0" smtClean="0"/>
              <a:t>，而且很強，這也造成氣塊很快速的減速。在右圖</a:t>
            </a:r>
            <a:r>
              <a:rPr lang="en-US" altLang="zh-TW" dirty="0" smtClean="0"/>
              <a:t>RSL</a:t>
            </a:r>
            <a:r>
              <a:rPr lang="zh-TW" altLang="en-US" dirty="0" smtClean="0"/>
              <a:t>的部分，低層兩條線很</a:t>
            </a:r>
            <a:r>
              <a:rPr lang="en-US" altLang="zh-TW" dirty="0" smtClean="0"/>
              <a:t>match</a:t>
            </a:r>
            <a:r>
              <a:rPr lang="zh-TW" altLang="en-US" dirty="0" smtClean="0"/>
              <a:t>，在</a:t>
            </a:r>
            <a:r>
              <a:rPr lang="en-US" altLang="zh-TW" dirty="0" smtClean="0"/>
              <a:t>8</a:t>
            </a:r>
            <a:r>
              <a:rPr lang="zh-TW" altLang="en-US" dirty="0" smtClean="0"/>
              <a:t>公里以上高層差異比較大，作者認為可能是高層</a:t>
            </a:r>
            <a:r>
              <a:rPr lang="en-US" altLang="zh-TW" dirty="0" smtClean="0"/>
              <a:t>WRF</a:t>
            </a:r>
            <a:r>
              <a:rPr lang="zh-TW" altLang="en-US" dirty="0" smtClean="0"/>
              <a:t>的垂直解析度較低，</a:t>
            </a:r>
            <a:r>
              <a:rPr lang="en-US" altLang="zh-TW" dirty="0" smtClean="0"/>
              <a:t>RSL</a:t>
            </a:r>
            <a:r>
              <a:rPr lang="zh-TW" altLang="en-US" dirty="0" smtClean="0"/>
              <a:t>比較大。</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18</a:t>
            </a:fld>
            <a:endParaRPr lang="zh-TW" altLang="en-US"/>
          </a:p>
        </p:txBody>
      </p:sp>
    </p:spTree>
    <p:extLst>
      <p:ext uri="{BB962C8B-B14F-4D97-AF65-F5344CB8AC3E}">
        <p14:creationId xmlns:p14="http://schemas.microsoft.com/office/powerpoint/2010/main" val="427384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作者再來看</a:t>
            </a:r>
            <a:r>
              <a:rPr lang="en-US" altLang="zh-TW" dirty="0" smtClean="0"/>
              <a:t>Trajectory-CB</a:t>
            </a:r>
            <a:r>
              <a:rPr lang="zh-TW" altLang="en-US" dirty="0" smtClean="0"/>
              <a:t>，</a:t>
            </a:r>
            <a:r>
              <a:rPr lang="en-US" altLang="zh-TW" dirty="0" smtClean="0"/>
              <a:t>16:05</a:t>
            </a:r>
            <a:r>
              <a:rPr lang="zh-TW" altLang="en-US" dirty="0" smtClean="0"/>
              <a:t>也就是對流爆發，</a:t>
            </a:r>
            <a:r>
              <a:rPr lang="en-US" altLang="zh-TW" dirty="0" smtClean="0"/>
              <a:t>trajectory</a:t>
            </a:r>
            <a:r>
              <a:rPr lang="zh-TW" altLang="en-US" dirty="0" smtClean="0"/>
              <a:t>向上衝的時間，的</a:t>
            </a:r>
            <a:r>
              <a:rPr lang="en-US" altLang="zh-TW" dirty="0" err="1" smtClean="0"/>
              <a:t>theta_v</a:t>
            </a:r>
            <a:r>
              <a:rPr lang="en-US" altLang="zh-TW" dirty="0" smtClean="0"/>
              <a:t>‘</a:t>
            </a:r>
            <a:r>
              <a:rPr lang="zh-TW" altLang="en-US" dirty="0" smtClean="0"/>
              <a:t>、水物、擾動氣壓的分布，這個剖面就是沿著之前經過</a:t>
            </a:r>
            <a:r>
              <a:rPr lang="en-US" altLang="zh-TW" dirty="0" smtClean="0"/>
              <a:t>E1</a:t>
            </a:r>
            <a:r>
              <a:rPr lang="zh-TW" altLang="en-US" dirty="0" smtClean="0"/>
              <a:t>的</a:t>
            </a:r>
            <a:r>
              <a:rPr lang="en-US" altLang="zh-TW" dirty="0" smtClean="0"/>
              <a:t>3/4</a:t>
            </a:r>
            <a:r>
              <a:rPr lang="zh-TW" altLang="en-US" dirty="0" smtClean="0"/>
              <a:t>環形剖面，</a:t>
            </a:r>
            <a:r>
              <a:rPr lang="en-US" altLang="zh-TW" dirty="0" smtClean="0"/>
              <a:t>contour</a:t>
            </a:r>
            <a:r>
              <a:rPr lang="zh-TW" altLang="en-US" dirty="0" smtClean="0"/>
              <a:t>跟之前一樣是垂直速度。那在對流爆發的中高層，</a:t>
            </a:r>
            <a:r>
              <a:rPr lang="en-US" altLang="zh-TW" dirty="0" err="1" smtClean="0"/>
              <a:t>theta_v</a:t>
            </a:r>
            <a:r>
              <a:rPr lang="en-US" altLang="zh-TW" dirty="0" smtClean="0"/>
              <a:t>’</a:t>
            </a:r>
            <a:r>
              <a:rPr lang="zh-TW" altLang="en-US" dirty="0" smtClean="0"/>
              <a:t>跟水物都很大，表示說真的有多液像、冰像水物凝結出來，並且釋放潛熱加溫</a:t>
            </a:r>
            <a:r>
              <a:rPr lang="en-US" altLang="zh-TW" dirty="0" err="1" smtClean="0"/>
              <a:t>theta_v</a:t>
            </a:r>
            <a:r>
              <a:rPr lang="en-US" altLang="zh-TW" dirty="0" smtClean="0"/>
              <a:t>’</a:t>
            </a:r>
            <a:r>
              <a:rPr lang="zh-TW" altLang="en-US" dirty="0" smtClean="0"/>
              <a:t>，提供浮力。再來是擾動氣壓項。擾動氣壓在上升區核心的上方是高壓，因為要把空氣擠開，在上升區核心的下方是低壓，所以會有空氣項內補充。這個概念也可以解釋這右圖，</a:t>
            </a:r>
            <a:r>
              <a:rPr lang="en-US" altLang="zh-TW" dirty="0" smtClean="0"/>
              <a:t>12.5</a:t>
            </a:r>
            <a:r>
              <a:rPr lang="zh-TW" altLang="en-US" dirty="0" smtClean="0"/>
              <a:t>公里高是上升區的核心，其上有高壓，其下有低壓，作者有提到，下面受到切向風平移，對流爆發的區域比較廣，所以擾動氣壓比較小。那這個擾動高壓是位在下游，也是造成粒子快速減速的原因。</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19</a:t>
            </a:fld>
            <a:endParaRPr lang="zh-TW" altLang="en-US"/>
          </a:p>
        </p:txBody>
      </p:sp>
    </p:spTree>
    <p:extLst>
      <p:ext uri="{BB962C8B-B14F-4D97-AF65-F5344CB8AC3E}">
        <p14:creationId xmlns:p14="http://schemas.microsoft.com/office/powerpoint/2010/main" val="164266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a:t>
            </a:r>
            <a:r>
              <a:rPr lang="en-US" altLang="zh-TW" dirty="0" smtClean="0"/>
              <a:t>RI</a:t>
            </a:r>
            <a:r>
              <a:rPr lang="zh-TW" altLang="en-US" dirty="0" smtClean="0"/>
              <a:t>之前或是</a:t>
            </a:r>
            <a:r>
              <a:rPr lang="en-US" altLang="zh-TW" dirty="0" smtClean="0"/>
              <a:t>RI</a:t>
            </a:r>
            <a:r>
              <a:rPr lang="zh-TW" altLang="en-US" dirty="0" smtClean="0"/>
              <a:t>的時候，常常會看到對流爆發，</a:t>
            </a:r>
            <a:r>
              <a:rPr lang="en-US" altLang="zh-TW" dirty="0" smtClean="0"/>
              <a:t>convective burst</a:t>
            </a:r>
            <a:r>
              <a:rPr lang="zh-TW" altLang="en-US" dirty="0" smtClean="0"/>
              <a:t>，簡稱</a:t>
            </a:r>
            <a:r>
              <a:rPr lang="en-US" altLang="zh-TW" dirty="0" smtClean="0"/>
              <a:t>CB</a:t>
            </a:r>
            <a:r>
              <a:rPr lang="zh-TW" altLang="en-US" dirty="0" smtClean="0"/>
              <a:t>，那</a:t>
            </a:r>
            <a:r>
              <a:rPr lang="en-US" altLang="zh-TW" dirty="0" smtClean="0"/>
              <a:t>RI</a:t>
            </a:r>
            <a:r>
              <a:rPr lang="zh-TW" altLang="en-US" dirty="0" smtClean="0"/>
              <a:t>的定義是</a:t>
            </a:r>
            <a:r>
              <a:rPr lang="en-US" altLang="zh-TW" dirty="0" smtClean="0"/>
              <a:t>24</a:t>
            </a:r>
            <a:r>
              <a:rPr lang="zh-TW" altLang="en-US" dirty="0" smtClean="0"/>
              <a:t>小時內增強</a:t>
            </a:r>
            <a:r>
              <a:rPr lang="en-US" altLang="zh-TW" dirty="0" smtClean="0"/>
              <a:t>15</a:t>
            </a:r>
            <a:r>
              <a:rPr lang="zh-TW" altLang="en-US" dirty="0" smtClean="0"/>
              <a:t> </a:t>
            </a:r>
            <a:r>
              <a:rPr lang="en-US" altLang="zh-TW" dirty="0" smtClean="0"/>
              <a:t>m/s</a:t>
            </a:r>
            <a:r>
              <a:rPr lang="zh-TW" altLang="en-US" dirty="0" smtClean="0"/>
              <a:t>。</a:t>
            </a:r>
            <a:r>
              <a:rPr lang="en-US" altLang="zh-TW" dirty="0" smtClean="0"/>
              <a:t>CB</a:t>
            </a:r>
            <a:r>
              <a:rPr lang="zh-TW" altLang="en-US" dirty="0" smtClean="0"/>
              <a:t>就是在內核區很強的對流，觀測上從衛星可以看到小範圍亮溫很低的地方。</a:t>
            </a:r>
            <a:r>
              <a:rPr lang="en-US" altLang="zh-TW" dirty="0" smtClean="0"/>
              <a:t>CB</a:t>
            </a:r>
            <a:r>
              <a:rPr lang="zh-TW" altLang="en-US" dirty="0" smtClean="0"/>
              <a:t>對颱風的增強有以下好處。</a:t>
            </a:r>
            <a:r>
              <a:rPr lang="en-US" altLang="zh-TW" dirty="0" smtClean="0"/>
              <a:t>CB</a:t>
            </a:r>
            <a:r>
              <a:rPr lang="zh-TW" altLang="en-US" dirty="0" smtClean="0"/>
              <a:t>的強對流，會在他周圍產生補償性的下沉，下沉增溫會超過水霧的蒸發冷卻，如果他是發生在</a:t>
            </a:r>
            <a:r>
              <a:rPr lang="en-US" altLang="zh-TW" dirty="0" smtClean="0"/>
              <a:t>RMW</a:t>
            </a:r>
            <a:r>
              <a:rPr lang="zh-TW" altLang="en-US" dirty="0" smtClean="0"/>
              <a:t>以內，因為慣性穩定度很高，就可以把下沉增溫的暖空氣流在眼裡面，有利暖心的建立。像是在</a:t>
            </a:r>
            <a:r>
              <a:rPr lang="en-US" altLang="zh-TW" dirty="0" smtClean="0"/>
              <a:t>1998</a:t>
            </a:r>
            <a:r>
              <a:rPr lang="zh-TW" altLang="en-US" dirty="0" smtClean="0"/>
              <a:t>年的</a:t>
            </a:r>
            <a:r>
              <a:rPr lang="en-US" altLang="zh-TW" dirty="0" smtClean="0"/>
              <a:t>Bonnie</a:t>
            </a:r>
            <a:r>
              <a:rPr lang="zh-TW" altLang="en-US" dirty="0" smtClean="0"/>
              <a:t>颶風，從在眼裡面，從對流層頂下沉到中層，有</a:t>
            </a:r>
            <a:r>
              <a:rPr lang="en-US" altLang="zh-TW" dirty="0" smtClean="0"/>
              <a:t>3</a:t>
            </a:r>
            <a:r>
              <a:rPr lang="zh-TW" altLang="en-US" dirty="0" smtClean="0"/>
              <a:t>度的增溫效果。再來</a:t>
            </a:r>
            <a:r>
              <a:rPr lang="en-US" altLang="zh-TW" dirty="0" smtClean="0"/>
              <a:t>CB</a:t>
            </a:r>
            <a:r>
              <a:rPr lang="zh-TW" altLang="en-US" dirty="0" smtClean="0"/>
              <a:t>可以加濕颱風內核區的中層濕度，也可以</a:t>
            </a:r>
            <a:r>
              <a:rPr lang="en-US" altLang="zh-TW" dirty="0" smtClean="0"/>
              <a:t>spin up</a:t>
            </a:r>
            <a:r>
              <a:rPr lang="zh-TW" altLang="en-US" dirty="0" smtClean="0"/>
              <a:t>切向風跟低層渦度。</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a:t>
            </a:fld>
            <a:endParaRPr lang="zh-TW" altLang="en-US"/>
          </a:p>
        </p:txBody>
      </p:sp>
    </p:spTree>
    <p:extLst>
      <p:ext uri="{BB962C8B-B14F-4D97-AF65-F5344CB8AC3E}">
        <p14:creationId xmlns:p14="http://schemas.microsoft.com/office/powerpoint/2010/main" val="153074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再來看</a:t>
            </a:r>
            <a:r>
              <a:rPr lang="en-US" altLang="zh-TW" dirty="0" smtClean="0"/>
              <a:t>SC</a:t>
            </a:r>
            <a:r>
              <a:rPr lang="zh-TW" altLang="en-US" dirty="0" smtClean="0"/>
              <a:t>。</a:t>
            </a:r>
            <a:r>
              <a:rPr lang="en-US" altLang="zh-TW" dirty="0" smtClean="0"/>
              <a:t>SC</a:t>
            </a:r>
            <a:r>
              <a:rPr lang="zh-TW" altLang="en-US" dirty="0" smtClean="0"/>
              <a:t>的垂直速度，以</a:t>
            </a:r>
            <a:r>
              <a:rPr lang="en-US" altLang="zh-TW" dirty="0" smtClean="0"/>
              <a:t>6</a:t>
            </a:r>
            <a:r>
              <a:rPr lang="zh-TW" altLang="en-US" dirty="0" smtClean="0"/>
              <a:t>公里高為分界，以下有一塊上升，最大值</a:t>
            </a:r>
            <a:r>
              <a:rPr lang="en-US" altLang="zh-TW" dirty="0" smtClean="0"/>
              <a:t>5</a:t>
            </a:r>
            <a:r>
              <a:rPr lang="zh-TW" altLang="en-US" dirty="0" smtClean="0"/>
              <a:t> </a:t>
            </a:r>
            <a:r>
              <a:rPr lang="en-US" altLang="zh-TW" dirty="0" smtClean="0"/>
              <a:t>m/s</a:t>
            </a:r>
            <a:r>
              <a:rPr lang="zh-TW" altLang="en-US" dirty="0" smtClean="0"/>
              <a:t>，以上有另一塊上升，最大值</a:t>
            </a:r>
            <a:r>
              <a:rPr lang="en-US" altLang="zh-TW" dirty="0" smtClean="0"/>
              <a:t>9</a:t>
            </a:r>
            <a:r>
              <a:rPr lang="zh-TW" altLang="en-US" dirty="0" smtClean="0"/>
              <a:t> </a:t>
            </a:r>
            <a:r>
              <a:rPr lang="en-US" altLang="zh-TW" dirty="0" smtClean="0"/>
              <a:t>m/s</a:t>
            </a:r>
            <a:r>
              <a:rPr lang="zh-TW" altLang="en-US" dirty="0" smtClean="0"/>
              <a:t>。那在</a:t>
            </a:r>
            <a:r>
              <a:rPr lang="en-US" altLang="zh-TW" dirty="0" smtClean="0"/>
              <a:t>MBL</a:t>
            </a:r>
            <a:r>
              <a:rPr lang="zh-TW" altLang="en-US" dirty="0" smtClean="0"/>
              <a:t>的地方，有很大的水物項，搭配大於</a:t>
            </a:r>
            <a:r>
              <a:rPr lang="en-US" altLang="zh-TW" dirty="0" smtClean="0"/>
              <a:t>0</a:t>
            </a:r>
            <a:r>
              <a:rPr lang="zh-TW" altLang="en-US" dirty="0" smtClean="0"/>
              <a:t>的擾動氣壓項，表示這個地方是正在下雨，而這個特徵在</a:t>
            </a:r>
            <a:r>
              <a:rPr lang="en-US" altLang="zh-TW" dirty="0" smtClean="0"/>
              <a:t>CB</a:t>
            </a:r>
            <a:r>
              <a:rPr lang="zh-TW" altLang="en-US" dirty="0" smtClean="0"/>
              <a:t>是沒有的。在五公里以下，橘線熱力項雖然大於</a:t>
            </a:r>
            <a:r>
              <a:rPr lang="en-US" altLang="zh-TW" dirty="0" smtClean="0"/>
              <a:t>0</a:t>
            </a:r>
            <a:r>
              <a:rPr lang="zh-TW" altLang="en-US" dirty="0" smtClean="0"/>
              <a:t>，但是量值是小於</a:t>
            </a:r>
            <a:r>
              <a:rPr lang="en-US" altLang="zh-TW" dirty="0" smtClean="0"/>
              <a:t>CB</a:t>
            </a:r>
            <a:r>
              <a:rPr lang="zh-TW" altLang="en-US" dirty="0" smtClean="0"/>
              <a:t>的，甚至在</a:t>
            </a:r>
            <a:r>
              <a:rPr lang="en-US" altLang="zh-TW" dirty="0" smtClean="0"/>
              <a:t>3.5</a:t>
            </a:r>
            <a:r>
              <a:rPr lang="zh-TW" altLang="en-US" dirty="0" smtClean="0"/>
              <a:t>到</a:t>
            </a:r>
            <a:r>
              <a:rPr lang="en-US" altLang="zh-TW" dirty="0" smtClean="0"/>
              <a:t>5</a:t>
            </a:r>
            <a:r>
              <a:rPr lang="zh-TW" altLang="en-US" dirty="0" smtClean="0"/>
              <a:t>公里，因為水物項太大，被克服，浮力項小於</a:t>
            </a:r>
            <a:r>
              <a:rPr lang="en-US" altLang="zh-TW" dirty="0" smtClean="0"/>
              <a:t>0</a:t>
            </a:r>
            <a:r>
              <a:rPr lang="zh-TW" altLang="en-US" dirty="0" smtClean="0"/>
              <a:t>，在</a:t>
            </a:r>
            <a:r>
              <a:rPr lang="en-US" altLang="zh-TW" dirty="0" smtClean="0"/>
              <a:t>6</a:t>
            </a:r>
            <a:r>
              <a:rPr lang="zh-TW" altLang="en-US" dirty="0" smtClean="0"/>
              <a:t>公里高減速到</a:t>
            </a:r>
            <a:r>
              <a:rPr lang="en-US" altLang="zh-TW" dirty="0" smtClean="0"/>
              <a:t>0</a:t>
            </a:r>
            <a:r>
              <a:rPr lang="zh-TW" altLang="en-US" dirty="0" smtClean="0"/>
              <a:t>。然後在</a:t>
            </a:r>
            <a:r>
              <a:rPr lang="en-US" altLang="zh-TW" dirty="0" smtClean="0"/>
              <a:t>6</a:t>
            </a:r>
            <a:r>
              <a:rPr lang="zh-TW" altLang="en-US" dirty="0" smtClean="0"/>
              <a:t>公里以上，水物項快速減少，熱力項增強，讓</a:t>
            </a:r>
            <a:r>
              <a:rPr lang="en-US" altLang="zh-TW" dirty="0" smtClean="0"/>
              <a:t>trajectory</a:t>
            </a:r>
            <a:r>
              <a:rPr lang="zh-TW" altLang="en-US" dirty="0" smtClean="0"/>
              <a:t>可以再向上加速，熱力項增強有可能是因為有額外的冰像粒子潛熱釋放。作者認為在大部分高度，</a:t>
            </a:r>
            <a:r>
              <a:rPr lang="en-US" altLang="zh-TW" dirty="0" smtClean="0"/>
              <a:t>LHS</a:t>
            </a:r>
            <a:r>
              <a:rPr lang="zh-TW" altLang="en-US" dirty="0" smtClean="0"/>
              <a:t>跟</a:t>
            </a:r>
            <a:r>
              <a:rPr lang="en-US" altLang="zh-TW" dirty="0" smtClean="0"/>
              <a:t>RHS</a:t>
            </a:r>
            <a:r>
              <a:rPr lang="zh-TW" altLang="en-US" dirty="0" smtClean="0"/>
              <a:t>是大致一至的。</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20</a:t>
            </a:fld>
            <a:endParaRPr lang="zh-TW" altLang="en-US"/>
          </a:p>
        </p:txBody>
      </p:sp>
    </p:spTree>
    <p:extLst>
      <p:ext uri="{BB962C8B-B14F-4D97-AF65-F5344CB8AC3E}">
        <p14:creationId xmlns:p14="http://schemas.microsoft.com/office/powerpoint/2010/main" val="389756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再來就要進到眾多</a:t>
            </a:r>
            <a:r>
              <a:rPr lang="en-US" altLang="zh-TW" dirty="0" smtClean="0"/>
              <a:t>trajectory</a:t>
            </a:r>
            <a:r>
              <a:rPr lang="zh-TW" altLang="en-US" dirty="0" smtClean="0"/>
              <a:t>統計分析的部分。所有例子依照不同最大上升速度分成</a:t>
            </a:r>
            <a:r>
              <a:rPr lang="en-US" altLang="zh-TW" dirty="0" smtClean="0"/>
              <a:t>5</a:t>
            </a:r>
            <a:r>
              <a:rPr lang="zh-TW" altLang="en-US" dirty="0" smtClean="0"/>
              <a:t>類，去看最極端的這類，他的特徵跟背景次環流，主要是落在</a:t>
            </a:r>
            <a:r>
              <a:rPr lang="en-US" altLang="zh-TW" dirty="0" smtClean="0"/>
              <a:t>w_max-12</a:t>
            </a:r>
            <a:r>
              <a:rPr lang="zh-TW" altLang="en-US" dirty="0" smtClean="0"/>
              <a:t>這類，有沒有不一樣。</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21</a:t>
            </a:fld>
            <a:endParaRPr lang="zh-TW" altLang="en-US"/>
          </a:p>
        </p:txBody>
      </p:sp>
    </p:spTree>
    <p:extLst>
      <p:ext uri="{BB962C8B-B14F-4D97-AF65-F5344CB8AC3E}">
        <p14:creationId xmlns:p14="http://schemas.microsoft.com/office/powerpoint/2010/main" val="2345435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這個是不同分類的非對稱的</a:t>
            </a:r>
            <a:r>
              <a:rPr lang="en-US" altLang="zh-TW" dirty="0" smtClean="0"/>
              <a:t>w</a:t>
            </a:r>
            <a:r>
              <a:rPr lang="zh-TW" altLang="en-US" dirty="0" smtClean="0"/>
              <a:t>、</a:t>
            </a:r>
            <a:r>
              <a:rPr lang="en-US" altLang="zh-TW" dirty="0" err="1" smtClean="0"/>
              <a:t>theta_v</a:t>
            </a:r>
            <a:r>
              <a:rPr lang="zh-TW" altLang="en-US" dirty="0" smtClean="0"/>
              <a:t>、液像粒子、冰像粒子含量，藍線到紅線，分別是</a:t>
            </a:r>
            <a:r>
              <a:rPr lang="en-US" altLang="zh-TW" dirty="0" smtClean="0"/>
              <a:t>w8</a:t>
            </a:r>
            <a:r>
              <a:rPr lang="zh-TW" altLang="en-US" dirty="0" smtClean="0"/>
              <a:t>、</a:t>
            </a:r>
            <a:r>
              <a:rPr lang="en-US" altLang="zh-TW" dirty="0" smtClean="0"/>
              <a:t>w12</a:t>
            </a:r>
            <a:r>
              <a:rPr lang="zh-TW" altLang="en-US" dirty="0" smtClean="0"/>
              <a:t>、</a:t>
            </a:r>
            <a:r>
              <a:rPr lang="en-US" altLang="zh-TW" dirty="0" smtClean="0"/>
              <a:t>w16</a:t>
            </a:r>
            <a:r>
              <a:rPr lang="zh-TW" altLang="en-US" dirty="0" smtClean="0"/>
              <a:t>、</a:t>
            </a:r>
            <a:r>
              <a:rPr lang="en-US" altLang="zh-TW" dirty="0" smtClean="0"/>
              <a:t>w20</a:t>
            </a:r>
            <a:r>
              <a:rPr lang="zh-TW" altLang="en-US" dirty="0" smtClean="0"/>
              <a:t>、跟</a:t>
            </a:r>
            <a:r>
              <a:rPr lang="en-US" altLang="zh-TW" dirty="0" smtClean="0"/>
              <a:t>w-extreme</a:t>
            </a:r>
            <a:r>
              <a:rPr lang="zh-TW" altLang="en-US" dirty="0" smtClean="0"/>
              <a:t>。虛線是溶解層高度，左邊用線框起來的，就是</a:t>
            </a:r>
            <a:r>
              <a:rPr lang="en-US" altLang="zh-TW" dirty="0" smtClean="0"/>
              <a:t>w extreme</a:t>
            </a:r>
            <a:r>
              <a:rPr lang="zh-TW" altLang="en-US" dirty="0" smtClean="0"/>
              <a:t>跟</a:t>
            </a:r>
            <a:r>
              <a:rPr lang="en-US" altLang="zh-TW" dirty="0" smtClean="0"/>
              <a:t>w12</a:t>
            </a:r>
            <a:r>
              <a:rPr lang="zh-TW" altLang="en-US" dirty="0" smtClean="0"/>
              <a:t>，也就是紅線跟淺藍色的差異有統計顯著性的高度。在</a:t>
            </a:r>
            <a:r>
              <a:rPr lang="en-US" altLang="zh-TW" dirty="0" smtClean="0"/>
              <a:t>3</a:t>
            </a:r>
            <a:r>
              <a:rPr lang="zh-TW" altLang="en-US" dirty="0" smtClean="0"/>
              <a:t>公里高以上，最大上升速度越大的分類，</a:t>
            </a:r>
            <a:r>
              <a:rPr lang="en-US" altLang="zh-TW" dirty="0" smtClean="0"/>
              <a:t>w’</a:t>
            </a:r>
            <a:r>
              <a:rPr lang="zh-TW" altLang="en-US" dirty="0" smtClean="0"/>
              <a:t>是越大的。可以看到上升比較強的綠線、橘線、紅線，他的</a:t>
            </a:r>
            <a:r>
              <a:rPr lang="en-US" altLang="zh-TW" dirty="0" smtClean="0"/>
              <a:t>w‘</a:t>
            </a:r>
            <a:r>
              <a:rPr lang="zh-TW" altLang="en-US" dirty="0" smtClean="0"/>
              <a:t>極大值都是在高層，上升比較弱的藍線、淺藍線</a:t>
            </a:r>
            <a:r>
              <a:rPr lang="en-US" altLang="zh-TW" dirty="0" smtClean="0"/>
              <a:t>w’</a:t>
            </a:r>
            <a:r>
              <a:rPr lang="zh-TW" altLang="en-US" dirty="0" smtClean="0"/>
              <a:t>極大值是在溶解層以下，越往上越小。在</a:t>
            </a:r>
            <a:r>
              <a:rPr lang="en-US" altLang="zh-TW" dirty="0" err="1" smtClean="0"/>
              <a:t>theta_v</a:t>
            </a:r>
            <a:r>
              <a:rPr lang="en-US" altLang="zh-TW" dirty="0" smtClean="0"/>
              <a:t>‘</a:t>
            </a:r>
            <a:r>
              <a:rPr lang="zh-TW" altLang="en-US" dirty="0" smtClean="0"/>
              <a:t>，上升比較大的綠色、橘色、紅色在高層也有</a:t>
            </a:r>
            <a:r>
              <a:rPr lang="en-US" altLang="zh-TW" dirty="0" err="1" smtClean="0"/>
              <a:t>theta_v</a:t>
            </a:r>
            <a:r>
              <a:rPr lang="en-US" altLang="zh-TW" dirty="0" smtClean="0"/>
              <a:t>’</a:t>
            </a:r>
            <a:r>
              <a:rPr lang="zh-TW" altLang="en-US" dirty="0" smtClean="0"/>
              <a:t>的極大值，低於</a:t>
            </a:r>
            <a:r>
              <a:rPr lang="en-US" altLang="zh-TW" dirty="0" smtClean="0"/>
              <a:t>w‘</a:t>
            </a:r>
            <a:r>
              <a:rPr lang="zh-TW" altLang="en-US" dirty="0" smtClean="0"/>
              <a:t>極大值</a:t>
            </a:r>
            <a:r>
              <a:rPr lang="en-US" altLang="zh-TW" dirty="0" smtClean="0"/>
              <a:t>1</a:t>
            </a:r>
            <a:r>
              <a:rPr lang="zh-TW" altLang="en-US" dirty="0" smtClean="0"/>
              <a:t>公里左右；藍線、淺藍線則是在溶解層下方</a:t>
            </a:r>
            <a:r>
              <a:rPr lang="en-US" altLang="zh-TW" dirty="0" err="1" smtClean="0"/>
              <a:t>theta_v</a:t>
            </a:r>
            <a:r>
              <a:rPr lang="en-US" altLang="zh-TW" dirty="0" smtClean="0"/>
              <a:t>’</a:t>
            </a:r>
            <a:r>
              <a:rPr lang="zh-TW" altLang="en-US" dirty="0" smtClean="0"/>
              <a:t>最大。</a:t>
            </a:r>
            <a:endParaRPr lang="en-US" altLang="zh-TW" dirty="0" smtClean="0"/>
          </a:p>
          <a:p>
            <a:r>
              <a:rPr lang="zh-TW" altLang="en-US" dirty="0" smtClean="0"/>
              <a:t>液像粒子含量，在溶解層以上，過冷水在上升速度越大的分類，含量是越多的，因為液態水還來不及變成固態。冰像粒子含量，在溶解層以上</a:t>
            </a:r>
            <a:r>
              <a:rPr lang="en-US" altLang="zh-TW" dirty="0" smtClean="0"/>
              <a:t>1</a:t>
            </a:r>
            <a:r>
              <a:rPr lang="zh-TW" altLang="en-US" dirty="0" smtClean="0"/>
              <a:t>到</a:t>
            </a:r>
            <a:r>
              <a:rPr lang="en-US" altLang="zh-TW" dirty="0" smtClean="0"/>
              <a:t>2</a:t>
            </a:r>
            <a:r>
              <a:rPr lang="zh-TW" altLang="en-US" dirty="0" smtClean="0"/>
              <a:t>公里處有極大值，主要是</a:t>
            </a:r>
            <a:r>
              <a:rPr lang="en-US" altLang="zh-TW" dirty="0" err="1" smtClean="0"/>
              <a:t>graupel</a:t>
            </a:r>
            <a:r>
              <a:rPr lang="zh-TW" altLang="en-US" dirty="0" smtClean="0"/>
              <a:t>；</a:t>
            </a:r>
            <a:r>
              <a:rPr lang="en-US" altLang="zh-TW" dirty="0" smtClean="0"/>
              <a:t>8</a:t>
            </a:r>
            <a:r>
              <a:rPr lang="zh-TW" altLang="en-US" dirty="0" smtClean="0"/>
              <a:t>公里以上，冰像粒子含量又增加，主要是冰晶跟雪，也是隨上升速度越大含量越高。所以上升速度越大，水物含量越多，尤其在高層，潛熱釋放更多來提供更多浮力。</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22</a:t>
            </a:fld>
            <a:endParaRPr lang="zh-TW" altLang="en-US"/>
          </a:p>
        </p:txBody>
      </p:sp>
    </p:spTree>
    <p:extLst>
      <p:ext uri="{BB962C8B-B14F-4D97-AF65-F5344CB8AC3E}">
        <p14:creationId xmlns:p14="http://schemas.microsoft.com/office/powerpoint/2010/main" val="3542756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再來作者要檢視，上升速度很強的分類，跟上升速度比較弱的分類，追溯到</a:t>
            </a:r>
            <a:r>
              <a:rPr lang="en-US" altLang="zh-TW" dirty="0" smtClean="0"/>
              <a:t>MBL</a:t>
            </a:r>
            <a:r>
              <a:rPr lang="zh-TW" altLang="en-US" dirty="0" smtClean="0"/>
              <a:t>，他的熱力參數是否有不一樣。圖片是不同分類中，</a:t>
            </a:r>
            <a:r>
              <a:rPr lang="en-US" altLang="zh-TW" dirty="0" smtClean="0"/>
              <a:t>trajectory</a:t>
            </a:r>
            <a:r>
              <a:rPr lang="zh-TW" altLang="en-US" dirty="0" smtClean="0"/>
              <a:t>離開</a:t>
            </a:r>
            <a:r>
              <a:rPr lang="en-US" altLang="zh-TW" dirty="0" smtClean="0"/>
              <a:t>MBL</a:t>
            </a:r>
            <a:r>
              <a:rPr lang="zh-TW" altLang="en-US" dirty="0" smtClean="0"/>
              <a:t>前</a:t>
            </a:r>
            <a:r>
              <a:rPr lang="en-US" altLang="zh-TW" dirty="0" smtClean="0"/>
              <a:t>1</a:t>
            </a:r>
            <a:r>
              <a:rPr lang="zh-TW" altLang="en-US" dirty="0" smtClean="0"/>
              <a:t>個小時的參數隨時間變化。左圖是</a:t>
            </a:r>
            <a:r>
              <a:rPr lang="en-US" altLang="zh-TW" dirty="0" err="1" smtClean="0"/>
              <a:t>theta_e</a:t>
            </a:r>
            <a:r>
              <a:rPr lang="zh-TW" altLang="en-US" dirty="0" smtClean="0"/>
              <a:t>，中間實線是</a:t>
            </a:r>
            <a:r>
              <a:rPr lang="en-US" altLang="zh-TW" dirty="0" smtClean="0"/>
              <a:t>SH+LH</a:t>
            </a:r>
            <a:r>
              <a:rPr lang="zh-TW" altLang="en-US" dirty="0" smtClean="0"/>
              <a:t>，虛線是高度，右圖實線是風速，需線是</a:t>
            </a:r>
            <a:r>
              <a:rPr lang="en-US" altLang="zh-TW" dirty="0" smtClean="0"/>
              <a:t>SST</a:t>
            </a:r>
            <a:r>
              <a:rPr lang="zh-TW" altLang="en-US" dirty="0" smtClean="0"/>
              <a:t>。在</a:t>
            </a:r>
            <a:r>
              <a:rPr lang="en-US" altLang="zh-TW" dirty="0" smtClean="0"/>
              <a:t>trajectory</a:t>
            </a:r>
            <a:r>
              <a:rPr lang="zh-TW" altLang="en-US" dirty="0" smtClean="0"/>
              <a:t>離開</a:t>
            </a:r>
            <a:r>
              <a:rPr lang="en-US" altLang="zh-TW" dirty="0" smtClean="0"/>
              <a:t>MBL</a:t>
            </a:r>
            <a:r>
              <a:rPr lang="zh-TW" altLang="en-US" dirty="0" smtClean="0"/>
              <a:t>的前</a:t>
            </a:r>
            <a:r>
              <a:rPr lang="en-US" altLang="zh-TW" dirty="0" smtClean="0"/>
              <a:t>15</a:t>
            </a:r>
            <a:r>
              <a:rPr lang="zh-TW" altLang="en-US" dirty="0" smtClean="0"/>
              <a:t>分鐘，</a:t>
            </a:r>
            <a:r>
              <a:rPr lang="en-US" altLang="zh-TW" dirty="0" err="1" smtClean="0"/>
              <a:t>w_exterme</a:t>
            </a:r>
            <a:r>
              <a:rPr lang="zh-TW" altLang="en-US" dirty="0" smtClean="0"/>
              <a:t>的</a:t>
            </a:r>
            <a:r>
              <a:rPr lang="en-US" altLang="zh-TW" dirty="0" err="1" smtClean="0"/>
              <a:t>theta_e</a:t>
            </a:r>
            <a:r>
              <a:rPr lang="zh-TW" altLang="en-US" dirty="0" smtClean="0"/>
              <a:t>相較於其他分類是比較高的，跟背景次環流也有顯著差異。也就是說，眼牆上升比較強的空氣，在離開</a:t>
            </a:r>
            <a:r>
              <a:rPr lang="en-US" altLang="zh-TW" dirty="0" smtClean="0"/>
              <a:t>MBL</a:t>
            </a:r>
            <a:r>
              <a:rPr lang="zh-TW" altLang="en-US" dirty="0" smtClean="0"/>
              <a:t>時，</a:t>
            </a:r>
            <a:r>
              <a:rPr lang="en-US" altLang="zh-TW" dirty="0" err="1" smtClean="0"/>
              <a:t>theta_e</a:t>
            </a:r>
            <a:r>
              <a:rPr lang="zh-TW" altLang="en-US" dirty="0" smtClean="0"/>
              <a:t>比較高，對流不穩定度比較大。</a:t>
            </a:r>
            <a:endParaRPr lang="en-US" altLang="zh-TW" dirty="0" smtClean="0"/>
          </a:p>
          <a:p>
            <a:r>
              <a:rPr lang="zh-TW" altLang="en-US" dirty="0" smtClean="0"/>
              <a:t>在他的</a:t>
            </a:r>
            <a:r>
              <a:rPr lang="en-US" altLang="zh-TW" dirty="0" smtClean="0"/>
              <a:t>WRF</a:t>
            </a:r>
            <a:r>
              <a:rPr lang="zh-TW" altLang="en-US" dirty="0" smtClean="0"/>
              <a:t>模擬裡面，地表參數法估計</a:t>
            </a:r>
            <a:r>
              <a:rPr lang="en-US" altLang="zh-TW" dirty="0" smtClean="0"/>
              <a:t>SL</a:t>
            </a:r>
            <a:r>
              <a:rPr lang="zh-TW" altLang="en-US" dirty="0" smtClean="0"/>
              <a:t>跟</a:t>
            </a:r>
            <a:r>
              <a:rPr lang="en-US" altLang="zh-TW" dirty="0" smtClean="0"/>
              <a:t>LH</a:t>
            </a:r>
            <a:r>
              <a:rPr lang="zh-TW" altLang="en-US" dirty="0" smtClean="0"/>
              <a:t>是使用</a:t>
            </a:r>
            <a:r>
              <a:rPr lang="en-US" altLang="zh-TW" dirty="0" smtClean="0"/>
              <a:t>bulk </a:t>
            </a:r>
            <a:r>
              <a:rPr lang="en-US" altLang="zh-TW" dirty="0" err="1" smtClean="0"/>
              <a:t>fomula</a:t>
            </a:r>
            <a:r>
              <a:rPr lang="zh-TW" altLang="en-US" dirty="0" smtClean="0"/>
              <a:t>估計的。</a:t>
            </a:r>
            <a:r>
              <a:rPr lang="en-US" altLang="zh-TW" dirty="0" smtClean="0"/>
              <a:t>SH</a:t>
            </a:r>
            <a:r>
              <a:rPr lang="zh-TW" altLang="en-US" dirty="0" smtClean="0"/>
              <a:t>會正比於風速跟海表面、海表空氣溫度的差異。</a:t>
            </a:r>
            <a:r>
              <a:rPr lang="en-US" altLang="zh-TW" dirty="0" smtClean="0"/>
              <a:t>LH</a:t>
            </a:r>
            <a:r>
              <a:rPr lang="zh-TW" altLang="en-US" dirty="0" smtClean="0"/>
              <a:t>會正比於風速跟海表面、海表空氣水氣含量的差異。那可以看到由中間跟右邊的圖，</a:t>
            </a:r>
            <a:r>
              <a:rPr lang="en-US" altLang="zh-TW" dirty="0" smtClean="0"/>
              <a:t>SH+LH</a:t>
            </a:r>
            <a:r>
              <a:rPr lang="zh-TW" altLang="en-US" dirty="0" smtClean="0"/>
              <a:t>的強度跟風速高度正相關，因為海溫固定，颱風外圍跟中心，海表溫度變化很小。可以看到</a:t>
            </a:r>
            <a:r>
              <a:rPr lang="en-US" altLang="zh-TW" dirty="0" smtClean="0"/>
              <a:t>SH+LH</a:t>
            </a:r>
            <a:r>
              <a:rPr lang="zh-TW" altLang="en-US" dirty="0" smtClean="0"/>
              <a:t>在離開</a:t>
            </a:r>
            <a:r>
              <a:rPr lang="en-US" altLang="zh-TW" dirty="0" smtClean="0"/>
              <a:t>MBL</a:t>
            </a:r>
            <a:r>
              <a:rPr lang="zh-TW" altLang="en-US" dirty="0" smtClean="0"/>
              <a:t>前八分鐘，</a:t>
            </a:r>
            <a:r>
              <a:rPr lang="en-US" altLang="zh-TW" dirty="0" smtClean="0"/>
              <a:t>w</a:t>
            </a:r>
            <a:r>
              <a:rPr lang="en-US" altLang="zh-TW" baseline="0" dirty="0" smtClean="0"/>
              <a:t> extreme</a:t>
            </a:r>
            <a:r>
              <a:rPr lang="zh-TW" altLang="en-US" baseline="0" dirty="0" smtClean="0"/>
              <a:t>有顯著比</a:t>
            </a:r>
            <a:r>
              <a:rPr lang="en-US" altLang="zh-TW" baseline="0" dirty="0" smtClean="0"/>
              <a:t>w12</a:t>
            </a:r>
            <a:r>
              <a:rPr lang="zh-TW" altLang="en-US" baseline="0" dirty="0" smtClean="0"/>
              <a:t>還要高，紅線高於淺藍線，也可以看到紅線</a:t>
            </a:r>
            <a:r>
              <a:rPr lang="en-US" altLang="zh-TW" baseline="0" dirty="0" smtClean="0"/>
              <a:t>w extreme</a:t>
            </a:r>
            <a:r>
              <a:rPr lang="zh-TW" altLang="en-US" baseline="0" dirty="0" smtClean="0"/>
              <a:t>他高度最低，距離海表面最近，也有顯著性。從這邊可以推敲，眼牆上升比較強的空氣，</a:t>
            </a:r>
            <a:r>
              <a:rPr lang="en-US" altLang="zh-TW" baseline="0" dirty="0" err="1" smtClean="0"/>
              <a:t>theta_e</a:t>
            </a:r>
            <a:r>
              <a:rPr lang="zh-TW" altLang="en-US" baseline="0" dirty="0" smtClean="0"/>
              <a:t>比較強，可能是因為在離開</a:t>
            </a:r>
            <a:r>
              <a:rPr lang="en-US" altLang="zh-TW" baseline="0" dirty="0" smtClean="0"/>
              <a:t>MBL</a:t>
            </a:r>
            <a:r>
              <a:rPr lang="zh-TW" altLang="en-US" baseline="0" dirty="0" smtClean="0"/>
              <a:t>前</a:t>
            </a:r>
            <a:r>
              <a:rPr lang="en-US" altLang="zh-TW" baseline="0" dirty="0" smtClean="0"/>
              <a:t>8</a:t>
            </a:r>
            <a:r>
              <a:rPr lang="zh-TW" altLang="en-US" baseline="0" dirty="0" smtClean="0"/>
              <a:t>分鐘，經過高風速區，</a:t>
            </a:r>
            <a:r>
              <a:rPr lang="en-US" altLang="zh-TW" baseline="0" dirty="0" smtClean="0"/>
              <a:t>SH+LH</a:t>
            </a:r>
            <a:r>
              <a:rPr lang="zh-TW" altLang="en-US" baseline="0" dirty="0" smtClean="0"/>
              <a:t>能量供給比較大。</a:t>
            </a:r>
            <a:endParaRPr lang="en-US" altLang="zh-TW" baseline="0"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23</a:t>
            </a:fld>
            <a:endParaRPr lang="zh-TW" altLang="en-US"/>
          </a:p>
        </p:txBody>
      </p:sp>
    </p:spTree>
    <p:extLst>
      <p:ext uri="{BB962C8B-B14F-4D97-AF65-F5344CB8AC3E}">
        <p14:creationId xmlns:p14="http://schemas.microsoft.com/office/powerpoint/2010/main" val="1295459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從颱風平面圖，</a:t>
            </a:r>
            <a:r>
              <a:rPr lang="en-US" altLang="zh-TW" dirty="0" smtClean="0"/>
              <a:t>contour</a:t>
            </a:r>
            <a:r>
              <a:rPr lang="zh-TW" altLang="en-US" dirty="0" smtClean="0"/>
              <a:t>是底層風速，</a:t>
            </a:r>
            <a:r>
              <a:rPr lang="en-US" altLang="zh-TW" dirty="0" smtClean="0"/>
              <a:t>color</a:t>
            </a:r>
            <a:r>
              <a:rPr lang="zh-TW" altLang="en-US" dirty="0" smtClean="0"/>
              <a:t>是</a:t>
            </a:r>
            <a:r>
              <a:rPr lang="en-US" altLang="zh-TW" dirty="0" smtClean="0"/>
              <a:t>SH+LH</a:t>
            </a:r>
            <a:r>
              <a:rPr lang="zh-TW" altLang="en-US" dirty="0" smtClean="0"/>
              <a:t>，可以看到在兩個不同的時間，風速在</a:t>
            </a:r>
            <a:r>
              <a:rPr lang="en-US" altLang="zh-TW" dirty="0" smtClean="0"/>
              <a:t>SH+LH</a:t>
            </a:r>
            <a:r>
              <a:rPr lang="zh-TW" altLang="en-US" dirty="0" smtClean="0"/>
              <a:t>是有高度正相關的，在</a:t>
            </a:r>
            <a:r>
              <a:rPr lang="en-US" altLang="zh-TW" dirty="0" smtClean="0"/>
              <a:t>RI</a:t>
            </a:r>
            <a:r>
              <a:rPr lang="zh-TW" altLang="en-US" dirty="0" smtClean="0"/>
              <a:t> </a:t>
            </a:r>
            <a:r>
              <a:rPr lang="en-US" altLang="zh-TW" dirty="0" smtClean="0"/>
              <a:t>onset</a:t>
            </a:r>
            <a:r>
              <a:rPr lang="zh-TW" altLang="en-US" dirty="0" smtClean="0"/>
              <a:t>的時候，是北側比較強，之後軸對稱化到各個方向。</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24</a:t>
            </a:fld>
            <a:endParaRPr lang="zh-TW" altLang="en-US"/>
          </a:p>
        </p:txBody>
      </p:sp>
    </p:spTree>
    <p:extLst>
      <p:ext uri="{BB962C8B-B14F-4D97-AF65-F5344CB8AC3E}">
        <p14:creationId xmlns:p14="http://schemas.microsoft.com/office/powerpoint/2010/main" val="327833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再來是逸入的估計方式。這個是在</a:t>
            </a:r>
            <a:r>
              <a:rPr lang="en-US" altLang="zh-TW" dirty="0" err="1" smtClean="0"/>
              <a:t>xy</a:t>
            </a:r>
            <a:r>
              <a:rPr lang="zh-TW" altLang="en-US" dirty="0" smtClean="0"/>
              <a:t>平面上，假設今天有一個</a:t>
            </a:r>
            <a:r>
              <a:rPr lang="en-US" altLang="zh-TW" dirty="0" smtClean="0"/>
              <a:t>trajectory</a:t>
            </a:r>
            <a:r>
              <a:rPr lang="zh-TW" altLang="en-US" dirty="0" smtClean="0"/>
              <a:t>進入</a:t>
            </a:r>
            <a:r>
              <a:rPr lang="en-US" altLang="zh-TW" dirty="0" smtClean="0"/>
              <a:t>CB</a:t>
            </a:r>
            <a:r>
              <a:rPr lang="zh-TW" altLang="en-US" dirty="0" smtClean="0"/>
              <a:t>裡面，做這利用下面的條件去定義出</a:t>
            </a:r>
            <a:r>
              <a:rPr lang="en-US" altLang="zh-TW" dirty="0" smtClean="0"/>
              <a:t>CB</a:t>
            </a:r>
            <a:r>
              <a:rPr lang="zh-TW" altLang="en-US" dirty="0" smtClean="0"/>
              <a:t>的邊界範圍，是</a:t>
            </a:r>
            <a:r>
              <a:rPr lang="en-US" altLang="zh-TW" dirty="0" smtClean="0"/>
              <a:t>RH</a:t>
            </a:r>
            <a:r>
              <a:rPr lang="zh-TW" altLang="en-US" dirty="0" smtClean="0"/>
              <a:t>要大於</a:t>
            </a:r>
            <a:r>
              <a:rPr lang="en-US" altLang="zh-TW" dirty="0" smtClean="0"/>
              <a:t>95%</a:t>
            </a:r>
            <a:r>
              <a:rPr lang="zh-TW" altLang="en-US" dirty="0" smtClean="0"/>
              <a:t>，上升速度要大於</a:t>
            </a:r>
            <a:r>
              <a:rPr lang="en-US" altLang="zh-TW" dirty="0" smtClean="0"/>
              <a:t>0.5 m/s</a:t>
            </a:r>
            <a:r>
              <a:rPr lang="zh-TW" altLang="en-US" dirty="0" smtClean="0"/>
              <a:t>。然後作者定義三個參數去衡量逸入效果，第一個是小寫</a:t>
            </a:r>
            <a:r>
              <a:rPr lang="en-US" altLang="zh-TW" dirty="0" err="1" smtClean="0"/>
              <a:t>d_edge</a:t>
            </a:r>
            <a:r>
              <a:rPr lang="zh-TW" altLang="en-US" dirty="0" smtClean="0"/>
              <a:t>，是</a:t>
            </a:r>
            <a:r>
              <a:rPr lang="en-US" altLang="zh-TW" dirty="0" smtClean="0"/>
              <a:t>trajectory</a:t>
            </a:r>
            <a:r>
              <a:rPr lang="zh-TW" altLang="en-US" dirty="0" smtClean="0"/>
              <a:t>距離四個方向邊界的最短距離，第二個大寫</a:t>
            </a:r>
            <a:r>
              <a:rPr lang="en-US" altLang="zh-TW" dirty="0" err="1" smtClean="0"/>
              <a:t>D_avg</a:t>
            </a:r>
            <a:r>
              <a:rPr lang="zh-TW" altLang="en-US" dirty="0" smtClean="0"/>
              <a:t>是平均距離，第三個是從最短邊延伸出的六個點的平均</a:t>
            </a:r>
            <a:r>
              <a:rPr lang="en-US" altLang="zh-TW" dirty="0" err="1" smtClean="0"/>
              <a:t>theta_e</a:t>
            </a:r>
            <a:r>
              <a:rPr lang="zh-TW" altLang="en-US" dirty="0" smtClean="0"/>
              <a:t>來當作</a:t>
            </a:r>
            <a:r>
              <a:rPr lang="en-US" altLang="zh-TW" dirty="0" smtClean="0"/>
              <a:t>local</a:t>
            </a:r>
            <a:r>
              <a:rPr lang="zh-TW" altLang="en-US" dirty="0" smtClean="0"/>
              <a:t>的環境。因為上升區跟外面垂直速度不一樣，所以會產生</a:t>
            </a:r>
            <a:r>
              <a:rPr lang="en-US" altLang="zh-TW" dirty="0" err="1" smtClean="0"/>
              <a:t>turbulance</a:t>
            </a:r>
            <a:r>
              <a:rPr lang="en-US" altLang="zh-TW" dirty="0" smtClean="0"/>
              <a:t> mixing</a:t>
            </a:r>
            <a:r>
              <a:rPr lang="zh-TW" altLang="en-US" dirty="0" smtClean="0"/>
              <a:t>。而且當垂直速度向上加速的時候，為了滿足連續性，也會從四面八方引進</a:t>
            </a:r>
            <a:r>
              <a:rPr lang="en-US" altLang="zh-TW" dirty="0" smtClean="0"/>
              <a:t>inflow</a:t>
            </a:r>
            <a:r>
              <a:rPr lang="zh-TW" altLang="en-US" dirty="0" smtClean="0"/>
              <a:t>。，所以距離邊界越近的，逸入會越強，</a:t>
            </a:r>
            <a:r>
              <a:rPr lang="en-US" altLang="zh-TW" dirty="0" smtClean="0"/>
              <a:t>CB</a:t>
            </a:r>
            <a:r>
              <a:rPr lang="zh-TW" altLang="en-US" dirty="0" smtClean="0"/>
              <a:t>裡面跟環境</a:t>
            </a:r>
            <a:r>
              <a:rPr lang="en-US" altLang="zh-TW" dirty="0" err="1" smtClean="0"/>
              <a:t>theta_e</a:t>
            </a:r>
            <a:r>
              <a:rPr lang="zh-TW" altLang="en-US" dirty="0" smtClean="0"/>
              <a:t>差異越大的，逸入也會越強。</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25</a:t>
            </a:fld>
            <a:endParaRPr lang="zh-TW" altLang="en-US"/>
          </a:p>
        </p:txBody>
      </p:sp>
    </p:spTree>
    <p:extLst>
      <p:ext uri="{BB962C8B-B14F-4D97-AF65-F5344CB8AC3E}">
        <p14:creationId xmlns:p14="http://schemas.microsoft.com/office/powerpoint/2010/main" val="3680695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再來是有關逸入的統計分析。圖示不同分類的</a:t>
            </a:r>
            <a:r>
              <a:rPr lang="en-US" altLang="zh-TW" dirty="0" err="1" smtClean="0"/>
              <a:t>theta_e</a:t>
            </a:r>
            <a:r>
              <a:rPr lang="zh-TW" altLang="en-US" dirty="0" smtClean="0"/>
              <a:t>、環境</a:t>
            </a:r>
            <a:r>
              <a:rPr lang="en-US" altLang="zh-TW" dirty="0" err="1" smtClean="0"/>
              <a:t>theta_e</a:t>
            </a:r>
            <a:r>
              <a:rPr lang="zh-TW" altLang="en-US" dirty="0" smtClean="0"/>
              <a:t>、離上升區邊緣的最短距離、跟平均距離。所有分類，離開</a:t>
            </a:r>
            <a:r>
              <a:rPr lang="en-US" altLang="zh-TW" dirty="0" smtClean="0"/>
              <a:t>MBL</a:t>
            </a:r>
            <a:r>
              <a:rPr lang="zh-TW" altLang="en-US" dirty="0" smtClean="0"/>
              <a:t>之後，隨高度提升，</a:t>
            </a:r>
            <a:r>
              <a:rPr lang="en-US" altLang="zh-TW" dirty="0" err="1" smtClean="0"/>
              <a:t>theta_e</a:t>
            </a:r>
            <a:r>
              <a:rPr lang="zh-TW" altLang="en-US" dirty="0" smtClean="0"/>
              <a:t>下降，尤其是上升速度比較慢的，下降幅度比較大。上升速度強的</a:t>
            </a:r>
            <a:r>
              <a:rPr lang="en-US" altLang="zh-TW" dirty="0" err="1" smtClean="0"/>
              <a:t>w_extreme</a:t>
            </a:r>
            <a:r>
              <a:rPr lang="zh-TW" altLang="en-US" dirty="0" smtClean="0"/>
              <a:t>紅線，相對於背景次環流</a:t>
            </a:r>
            <a:r>
              <a:rPr lang="en-US" altLang="zh-TW" dirty="0" smtClean="0"/>
              <a:t>w12</a:t>
            </a:r>
            <a:r>
              <a:rPr lang="zh-TW" altLang="en-US" dirty="0" smtClean="0"/>
              <a:t>，下降幅度比較小，是有顯著性的，也可以預期比較弱的逸入效果。溶解層以上，所有分類</a:t>
            </a:r>
            <a:r>
              <a:rPr lang="en-US" altLang="zh-TW" dirty="0" err="1" smtClean="0"/>
              <a:t>theta_e</a:t>
            </a:r>
            <a:r>
              <a:rPr lang="zh-TW" altLang="en-US" dirty="0" smtClean="0"/>
              <a:t>上升，可能是因為額外的冰像粒子潛熱釋放，以及高層</a:t>
            </a:r>
            <a:r>
              <a:rPr lang="en-US" altLang="zh-TW" dirty="0" err="1" smtClean="0"/>
              <a:t>theta_e</a:t>
            </a:r>
            <a:r>
              <a:rPr lang="zh-TW" altLang="en-US" dirty="0" smtClean="0"/>
              <a:t>比較大，跟他們混和，可以看到高層環境</a:t>
            </a:r>
            <a:r>
              <a:rPr lang="en-US" altLang="zh-TW" dirty="0" err="1" smtClean="0"/>
              <a:t>theta_e</a:t>
            </a:r>
            <a:r>
              <a:rPr lang="zh-TW" altLang="en-US" dirty="0" smtClean="0"/>
              <a:t>也有提升。</a:t>
            </a:r>
            <a:endParaRPr lang="en-US" altLang="zh-TW" dirty="0" smtClean="0"/>
          </a:p>
          <a:p>
            <a:r>
              <a:rPr lang="zh-TW" altLang="en-US" dirty="0" smtClean="0"/>
              <a:t>下面</a:t>
            </a:r>
            <a:r>
              <a:rPr lang="en-US" altLang="zh-TW" dirty="0" smtClean="0"/>
              <a:t>trajectory</a:t>
            </a:r>
            <a:r>
              <a:rPr lang="zh-TW" altLang="en-US" dirty="0" smtClean="0"/>
              <a:t>到上升區邊界的最短距離跟平均距離，在</a:t>
            </a:r>
            <a:r>
              <a:rPr lang="en-US" altLang="zh-TW" dirty="0" err="1" smtClean="0"/>
              <a:t>w_extreme</a:t>
            </a:r>
            <a:r>
              <a:rPr lang="zh-TW" altLang="en-US" dirty="0" smtClean="0"/>
              <a:t>跟</a:t>
            </a:r>
            <a:r>
              <a:rPr lang="en-US" altLang="zh-TW" dirty="0" smtClean="0"/>
              <a:t>w12</a:t>
            </a:r>
            <a:r>
              <a:rPr lang="zh-TW" altLang="en-US" dirty="0" smtClean="0"/>
              <a:t>在</a:t>
            </a:r>
            <a:r>
              <a:rPr lang="en-US" altLang="zh-TW" dirty="0" smtClean="0"/>
              <a:t>3</a:t>
            </a:r>
            <a:r>
              <a:rPr lang="zh-TW" altLang="en-US" dirty="0" smtClean="0"/>
              <a:t>到</a:t>
            </a:r>
            <a:r>
              <a:rPr lang="en-US" altLang="zh-TW" dirty="0" smtClean="0"/>
              <a:t>9</a:t>
            </a:r>
            <a:r>
              <a:rPr lang="zh-TW" altLang="en-US" dirty="0" smtClean="0"/>
              <a:t>公里高有顯著差異，</a:t>
            </a:r>
            <a:r>
              <a:rPr lang="en-US" altLang="zh-TW" dirty="0" err="1" smtClean="0"/>
              <a:t>w_extreme</a:t>
            </a:r>
            <a:r>
              <a:rPr lang="zh-TW" altLang="en-US" dirty="0" smtClean="0"/>
              <a:t>的距離是比較大的。</a:t>
            </a:r>
            <a:endParaRPr lang="en-US" altLang="zh-TW" dirty="0" smtClean="0"/>
          </a:p>
          <a:p>
            <a:r>
              <a:rPr lang="zh-TW" altLang="en-US" dirty="0" smtClean="0"/>
              <a:t>這邊可以推論，</a:t>
            </a:r>
            <a:r>
              <a:rPr lang="en-US" altLang="zh-TW" dirty="0" smtClean="0"/>
              <a:t>w8 </a:t>
            </a:r>
            <a:r>
              <a:rPr lang="zh-TW" altLang="en-US" dirty="0" smtClean="0"/>
              <a:t>跟</a:t>
            </a:r>
            <a:r>
              <a:rPr lang="en-US" altLang="zh-TW" dirty="0" smtClean="0"/>
              <a:t>12 </a:t>
            </a:r>
            <a:r>
              <a:rPr lang="en-US" altLang="zh-TW" dirty="0" err="1" smtClean="0"/>
              <a:t>theta_e</a:t>
            </a:r>
            <a:r>
              <a:rPr lang="zh-TW" altLang="en-US" dirty="0" smtClean="0"/>
              <a:t>下降比較快，逸入比較明顯，可能是因為這些</a:t>
            </a:r>
            <a:r>
              <a:rPr lang="en-US" altLang="zh-TW" dirty="0" smtClean="0"/>
              <a:t>trajectory</a:t>
            </a:r>
            <a:r>
              <a:rPr lang="zh-TW" altLang="en-US" dirty="0" smtClean="0"/>
              <a:t>是位於上升區比較靠近邊緣的地方；也可能是上升區本身比較細，比較容易受逸入影響。表示說即使是在颱風眼牆高濕度的環境，逸入對於上升速度的影響還是很大。</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26</a:t>
            </a:fld>
            <a:endParaRPr lang="zh-TW" altLang="en-US"/>
          </a:p>
        </p:txBody>
      </p:sp>
    </p:spTree>
    <p:extLst>
      <p:ext uri="{BB962C8B-B14F-4D97-AF65-F5344CB8AC3E}">
        <p14:creationId xmlns:p14="http://schemas.microsoft.com/office/powerpoint/2010/main" val="91670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這樣的差異作者把他畫成</a:t>
            </a:r>
            <a:r>
              <a:rPr lang="en-US" altLang="zh-TW" dirty="0" smtClean="0"/>
              <a:t>histogram</a:t>
            </a:r>
            <a:r>
              <a:rPr lang="zh-TW" altLang="en-US" dirty="0" smtClean="0"/>
              <a:t>，橫軸是距離，縱軸是高度，</a:t>
            </a:r>
            <a:r>
              <a:rPr lang="en-US" altLang="zh-TW" dirty="0" smtClean="0"/>
              <a:t>color</a:t>
            </a:r>
            <a:r>
              <a:rPr lang="zh-TW" altLang="en-US" dirty="0" smtClean="0"/>
              <a:t>是</a:t>
            </a:r>
            <a:r>
              <a:rPr lang="en-US" altLang="zh-TW" dirty="0" err="1" smtClean="0"/>
              <a:t>w_extreme</a:t>
            </a:r>
            <a:r>
              <a:rPr lang="zh-TW" altLang="en-US" dirty="0" smtClean="0"/>
              <a:t>的</a:t>
            </a:r>
            <a:r>
              <a:rPr lang="en-US" altLang="zh-TW" dirty="0" smtClean="0"/>
              <a:t>trajectory</a:t>
            </a:r>
            <a:r>
              <a:rPr lang="zh-TW" altLang="en-US" dirty="0" smtClean="0"/>
              <a:t>的個數，</a:t>
            </a:r>
            <a:r>
              <a:rPr lang="en-US" altLang="zh-TW" dirty="0" err="1" smtClean="0"/>
              <a:t>contou</a:t>
            </a:r>
            <a:r>
              <a:rPr lang="zh-TW" altLang="en-US" dirty="0" smtClean="0"/>
              <a:t>是</a:t>
            </a:r>
            <a:r>
              <a:rPr lang="en-US" altLang="zh-TW" dirty="0" smtClean="0"/>
              <a:t>w12</a:t>
            </a:r>
            <a:r>
              <a:rPr lang="zh-TW" altLang="en-US" dirty="0" smtClean="0"/>
              <a:t>的</a:t>
            </a:r>
            <a:r>
              <a:rPr lang="en-US" altLang="zh-TW" dirty="0" smtClean="0"/>
              <a:t>trajectory</a:t>
            </a:r>
            <a:r>
              <a:rPr lang="zh-TW" altLang="en-US" dirty="0" smtClean="0"/>
              <a:t>的個數。兩張圖都有類似的</a:t>
            </a:r>
            <a:r>
              <a:rPr lang="en-US" altLang="zh-TW" dirty="0" smtClean="0"/>
              <a:t>feature</a:t>
            </a:r>
            <a:r>
              <a:rPr lang="zh-TW" altLang="en-US" dirty="0" smtClean="0"/>
              <a:t>。在兩公里以下，</a:t>
            </a:r>
            <a:r>
              <a:rPr lang="en-US" altLang="zh-TW" dirty="0" smtClean="0"/>
              <a:t>w extreme</a:t>
            </a:r>
            <a:r>
              <a:rPr lang="zh-TW" altLang="en-US" dirty="0" smtClean="0"/>
              <a:t>跟</a:t>
            </a:r>
            <a:r>
              <a:rPr lang="en-US" altLang="zh-TW" dirty="0" smtClean="0"/>
              <a:t>w12</a:t>
            </a:r>
            <a:r>
              <a:rPr lang="zh-TW" altLang="en-US" dirty="0" smtClean="0"/>
              <a:t>在</a:t>
            </a:r>
            <a:r>
              <a:rPr lang="en-US" altLang="zh-TW" dirty="0" smtClean="0"/>
              <a:t>1</a:t>
            </a:r>
            <a:r>
              <a:rPr lang="zh-TW" altLang="en-US" dirty="0" smtClean="0"/>
              <a:t>到</a:t>
            </a:r>
            <a:r>
              <a:rPr lang="en-US" altLang="zh-TW" dirty="0" smtClean="0"/>
              <a:t>2</a:t>
            </a:r>
            <a:r>
              <a:rPr lang="zh-TW" altLang="en-US" dirty="0" smtClean="0"/>
              <a:t>公里的距離都有比較多的</a:t>
            </a:r>
            <a:r>
              <a:rPr lang="en-US" altLang="zh-TW" dirty="0" smtClean="0"/>
              <a:t>trajectory</a:t>
            </a:r>
            <a:r>
              <a:rPr lang="zh-TW" altLang="en-US" dirty="0" smtClean="0"/>
              <a:t>。但是在高度</a:t>
            </a:r>
            <a:r>
              <a:rPr lang="en-US" altLang="zh-TW" dirty="0" smtClean="0"/>
              <a:t>4.5</a:t>
            </a:r>
            <a:r>
              <a:rPr lang="zh-TW" altLang="en-US" dirty="0" smtClean="0"/>
              <a:t>到</a:t>
            </a:r>
            <a:r>
              <a:rPr lang="en-US" altLang="zh-TW" dirty="0" smtClean="0"/>
              <a:t>8</a:t>
            </a:r>
            <a:r>
              <a:rPr lang="zh-TW" altLang="en-US" dirty="0" smtClean="0"/>
              <a:t>公里，</a:t>
            </a:r>
            <a:r>
              <a:rPr lang="en-US" altLang="zh-TW" dirty="0" smtClean="0"/>
              <a:t>w extreme</a:t>
            </a:r>
            <a:r>
              <a:rPr lang="zh-TW" altLang="en-US" dirty="0" smtClean="0"/>
              <a:t>最大是分布在</a:t>
            </a:r>
            <a:r>
              <a:rPr lang="en-US" altLang="zh-TW" dirty="0" smtClean="0"/>
              <a:t>2</a:t>
            </a:r>
            <a:r>
              <a:rPr lang="zh-TW" altLang="en-US" dirty="0" smtClean="0"/>
              <a:t>到</a:t>
            </a:r>
            <a:r>
              <a:rPr lang="en-US" altLang="zh-TW" dirty="0" smtClean="0"/>
              <a:t>3</a:t>
            </a:r>
            <a:r>
              <a:rPr lang="zh-TW" altLang="en-US" dirty="0" smtClean="0"/>
              <a:t>公里，而</a:t>
            </a:r>
            <a:r>
              <a:rPr lang="en-US" altLang="zh-TW" dirty="0" smtClean="0"/>
              <a:t>w12</a:t>
            </a:r>
            <a:r>
              <a:rPr lang="zh-TW" altLang="en-US" dirty="0" smtClean="0"/>
              <a:t>是分布在</a:t>
            </a:r>
            <a:r>
              <a:rPr lang="en-US" altLang="zh-TW" dirty="0" smtClean="0"/>
              <a:t>1</a:t>
            </a:r>
            <a:r>
              <a:rPr lang="zh-TW" altLang="en-US" dirty="0" smtClean="0"/>
              <a:t>到</a:t>
            </a:r>
            <a:r>
              <a:rPr lang="en-US" altLang="zh-TW" dirty="0" smtClean="0"/>
              <a:t>2</a:t>
            </a:r>
            <a:r>
              <a:rPr lang="zh-TW" altLang="en-US" dirty="0" smtClean="0"/>
              <a:t>公里。</a:t>
            </a:r>
            <a:r>
              <a:rPr lang="en-US" altLang="zh-TW" dirty="0" smtClean="0"/>
              <a:t>(</a:t>
            </a:r>
            <a:r>
              <a:rPr lang="zh-TW" altLang="en-US" dirty="0" smtClean="0"/>
              <a:t>回上一頁</a:t>
            </a:r>
            <a:r>
              <a:rPr lang="en-US" altLang="zh-TW" dirty="0" smtClean="0"/>
              <a:t>)</a:t>
            </a:r>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27</a:t>
            </a:fld>
            <a:endParaRPr lang="zh-TW" altLang="en-US"/>
          </a:p>
        </p:txBody>
      </p:sp>
    </p:spTree>
    <p:extLst>
      <p:ext uri="{BB962C8B-B14F-4D97-AF65-F5344CB8AC3E}">
        <p14:creationId xmlns:p14="http://schemas.microsoft.com/office/powerpoint/2010/main" val="2750203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最後是這些分類在垂直動量方程收支的統計分析。圖中是這些分類中的平均值。左上，實線是浮力項，虛線是氣壓梯度力項，右上，實線是</a:t>
            </a:r>
            <a:r>
              <a:rPr lang="en-US" altLang="zh-TW" dirty="0" smtClean="0"/>
              <a:t>LHS</a:t>
            </a:r>
            <a:r>
              <a:rPr lang="zh-TW" altLang="en-US" dirty="0" smtClean="0"/>
              <a:t>，虛線是</a:t>
            </a:r>
            <a:r>
              <a:rPr lang="en-US" altLang="zh-TW" dirty="0" smtClean="0"/>
              <a:t>RHS</a:t>
            </a:r>
            <a:r>
              <a:rPr lang="zh-TW" altLang="en-US" dirty="0" smtClean="0"/>
              <a:t>，左下是熱浮力項，右下是水物項。可以看到在</a:t>
            </a:r>
            <a:r>
              <a:rPr lang="en-US" altLang="zh-TW" dirty="0" smtClean="0"/>
              <a:t>2~9</a:t>
            </a:r>
            <a:r>
              <a:rPr lang="zh-TW" altLang="en-US" dirty="0" smtClean="0"/>
              <a:t>公里高，上升速度越大的分類，浮力項越大。溶解層以下，在上升速度比較小的</a:t>
            </a:r>
            <a:r>
              <a:rPr lang="en-US" altLang="zh-TW" dirty="0" smtClean="0"/>
              <a:t>w8</a:t>
            </a:r>
            <a:r>
              <a:rPr lang="zh-TW" altLang="en-US" dirty="0" smtClean="0"/>
              <a:t>跟</a:t>
            </a:r>
            <a:r>
              <a:rPr lang="en-US" altLang="zh-TW" dirty="0" smtClean="0"/>
              <a:t>w12</a:t>
            </a:r>
            <a:r>
              <a:rPr lang="zh-TW" altLang="en-US" dirty="0" smtClean="0"/>
              <a:t>，浮力項很小趨近於</a:t>
            </a:r>
            <a:r>
              <a:rPr lang="en-US" altLang="zh-TW" dirty="0" smtClean="0"/>
              <a:t>0</a:t>
            </a:r>
            <a:r>
              <a:rPr lang="zh-TW" altLang="en-US" dirty="0" smtClean="0"/>
              <a:t>，其他上升速度比較強的，浮力項比較大。在溶解層以上，所有分類都有正的浮力項，負的氣壓梯度力項，尤其是在</a:t>
            </a:r>
            <a:r>
              <a:rPr lang="en-US" altLang="zh-TW" dirty="0" smtClean="0"/>
              <a:t>10</a:t>
            </a:r>
            <a:r>
              <a:rPr lang="zh-TW" altLang="en-US" dirty="0" smtClean="0"/>
              <a:t>公里以上高層，上升速度越大，氣壓梯度力項越負。這兩項加起來，就是右邊這張圖。上升速度比較小的</a:t>
            </a:r>
            <a:r>
              <a:rPr lang="en-US" altLang="zh-TW" dirty="0" smtClean="0"/>
              <a:t>w8</a:t>
            </a:r>
            <a:r>
              <a:rPr lang="zh-TW" altLang="en-US" dirty="0" smtClean="0"/>
              <a:t>跟</a:t>
            </a:r>
            <a:r>
              <a:rPr lang="en-US" altLang="zh-TW" dirty="0" smtClean="0"/>
              <a:t>w12</a:t>
            </a:r>
            <a:r>
              <a:rPr lang="zh-TW" altLang="en-US" dirty="0" smtClean="0"/>
              <a:t>，加速度趨近於</a:t>
            </a:r>
            <a:r>
              <a:rPr lang="en-US" altLang="zh-TW" dirty="0" smtClean="0"/>
              <a:t>0</a:t>
            </a:r>
            <a:r>
              <a:rPr lang="zh-TW" altLang="en-US" dirty="0" smtClean="0"/>
              <a:t>，其他分類因為浮力項大於氣壓梯度力項，向上加速度大於</a:t>
            </a:r>
            <a:r>
              <a:rPr lang="en-US" altLang="zh-TW" dirty="0" smtClean="0"/>
              <a:t>0</a:t>
            </a:r>
            <a:r>
              <a:rPr lang="zh-TW" altLang="en-US" dirty="0" smtClean="0"/>
              <a:t>。</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28</a:t>
            </a:fld>
            <a:endParaRPr lang="zh-TW" altLang="en-US"/>
          </a:p>
        </p:txBody>
      </p:sp>
    </p:spTree>
    <p:extLst>
      <p:ext uri="{BB962C8B-B14F-4D97-AF65-F5344CB8AC3E}">
        <p14:creationId xmlns:p14="http://schemas.microsoft.com/office/powerpoint/2010/main" val="66193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好，那看個別</a:t>
            </a:r>
            <a:r>
              <a:rPr lang="en-US" altLang="zh-TW" dirty="0" smtClean="0"/>
              <a:t>trajectory</a:t>
            </a:r>
            <a:r>
              <a:rPr lang="zh-TW" altLang="en-US" dirty="0" smtClean="0"/>
              <a:t>的這兩項的強度分布。右圖橫軸是浮力項，縱軸是氣壓梯度力項，黑色虛線是零值線。在虛線以上的是相加大於</a:t>
            </a:r>
            <a:r>
              <a:rPr lang="en-US" altLang="zh-TW" dirty="0" smtClean="0"/>
              <a:t>0</a:t>
            </a:r>
            <a:r>
              <a:rPr lang="zh-TW" altLang="en-US" dirty="0" smtClean="0"/>
              <a:t>，以下是相加小於</a:t>
            </a:r>
            <a:r>
              <a:rPr lang="en-US" altLang="zh-TW" dirty="0" smtClean="0"/>
              <a:t>0</a:t>
            </a:r>
            <a:r>
              <a:rPr lang="zh-TW" altLang="en-US" dirty="0" smtClean="0"/>
              <a:t>。這個是</a:t>
            </a:r>
            <a:r>
              <a:rPr lang="en-US" altLang="zh-TW" dirty="0" smtClean="0"/>
              <a:t>10</a:t>
            </a:r>
            <a:r>
              <a:rPr lang="zh-TW" altLang="en-US" dirty="0" smtClean="0"/>
              <a:t>公里高，藍色是</a:t>
            </a:r>
            <a:r>
              <a:rPr lang="en-US" altLang="zh-TW" dirty="0" smtClean="0"/>
              <a:t>w12</a:t>
            </a:r>
            <a:r>
              <a:rPr lang="zh-TW" altLang="en-US" dirty="0" smtClean="0"/>
              <a:t>，紅色是</a:t>
            </a:r>
            <a:r>
              <a:rPr lang="en-US" altLang="zh-TW" dirty="0" smtClean="0"/>
              <a:t>w extreme</a:t>
            </a:r>
            <a:r>
              <a:rPr lang="zh-TW" altLang="en-US" dirty="0" smtClean="0"/>
              <a:t>。左圖是不同分類的浮力項、氣壓梯度力項的相關係數。可以看到相關係數都是負相關。右圖</a:t>
            </a:r>
            <a:r>
              <a:rPr lang="en-US" altLang="zh-TW" dirty="0" smtClean="0"/>
              <a:t>w12</a:t>
            </a:r>
            <a:r>
              <a:rPr lang="zh-TW" altLang="en-US" dirty="0" smtClean="0"/>
              <a:t>藍點點，主要分布在線上，沒有特別偏向大於</a:t>
            </a:r>
            <a:r>
              <a:rPr lang="en-US" altLang="zh-TW" dirty="0" smtClean="0"/>
              <a:t>0</a:t>
            </a:r>
            <a:r>
              <a:rPr lang="zh-TW" altLang="en-US" dirty="0" smtClean="0"/>
              <a:t>或小於</a:t>
            </a:r>
            <a:r>
              <a:rPr lang="en-US" altLang="zh-TW" dirty="0" smtClean="0"/>
              <a:t>0</a:t>
            </a:r>
            <a:r>
              <a:rPr lang="zh-TW" altLang="en-US" dirty="0" smtClean="0"/>
              <a:t>，</a:t>
            </a:r>
            <a:r>
              <a:rPr lang="en-US" altLang="zh-TW" dirty="0" smtClean="0"/>
              <a:t>w extreme</a:t>
            </a:r>
            <a:r>
              <a:rPr lang="zh-TW" altLang="en-US" dirty="0" smtClean="0"/>
              <a:t>，主要是分布在線上，表示大部分</a:t>
            </a:r>
            <a:r>
              <a:rPr lang="en-US" altLang="zh-TW" dirty="0" smtClean="0"/>
              <a:t>trajectory</a:t>
            </a:r>
            <a:r>
              <a:rPr lang="zh-TW" altLang="en-US" dirty="0" smtClean="0"/>
              <a:t>是浮力項大於氣壓梯度力。</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29</a:t>
            </a:fld>
            <a:endParaRPr lang="zh-TW" altLang="en-US"/>
          </a:p>
        </p:txBody>
      </p:sp>
    </p:spTree>
    <p:extLst>
      <p:ext uri="{BB962C8B-B14F-4D97-AF65-F5344CB8AC3E}">
        <p14:creationId xmlns:p14="http://schemas.microsoft.com/office/powerpoint/2010/main" val="61126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再來就是說明這篇</a:t>
            </a:r>
            <a:r>
              <a:rPr lang="en-US" altLang="zh-TW" dirty="0" smtClean="0"/>
              <a:t>paper</a:t>
            </a:r>
            <a:r>
              <a:rPr lang="zh-TW" altLang="en-US" dirty="0" smtClean="0"/>
              <a:t>的個案</a:t>
            </a:r>
            <a:r>
              <a:rPr lang="en-US" altLang="zh-TW" dirty="0" smtClean="0"/>
              <a:t>Willa</a:t>
            </a:r>
            <a:r>
              <a:rPr lang="zh-TW" altLang="en-US" dirty="0" smtClean="0"/>
              <a:t>這個颶風。</a:t>
            </a:r>
            <a:r>
              <a:rPr lang="en-US" altLang="zh-TW" dirty="0" smtClean="0"/>
              <a:t>2005</a:t>
            </a:r>
            <a:r>
              <a:rPr lang="zh-TW" altLang="en-US" dirty="0" smtClean="0"/>
              <a:t>年</a:t>
            </a:r>
            <a:r>
              <a:rPr lang="en-US" altLang="zh-TW" dirty="0" smtClean="0"/>
              <a:t>Willa</a:t>
            </a:r>
            <a:r>
              <a:rPr lang="zh-TW" altLang="en-US" dirty="0" smtClean="0"/>
              <a:t>颶風有發生破紀錄的</a:t>
            </a:r>
            <a:r>
              <a:rPr lang="en-US" altLang="zh-TW" dirty="0" smtClean="0"/>
              <a:t>RI</a:t>
            </a:r>
            <a:r>
              <a:rPr lang="zh-TW" altLang="en-US" dirty="0" smtClean="0"/>
              <a:t>，是在</a:t>
            </a:r>
            <a:r>
              <a:rPr lang="en-US" altLang="zh-TW" dirty="0" smtClean="0"/>
              <a:t>12</a:t>
            </a:r>
            <a:r>
              <a:rPr lang="zh-TW" altLang="en-US" dirty="0" smtClean="0"/>
              <a:t>小時內增強</a:t>
            </a:r>
            <a:r>
              <a:rPr lang="en-US" altLang="zh-TW" dirty="0" smtClean="0"/>
              <a:t>39</a:t>
            </a:r>
            <a:r>
              <a:rPr lang="zh-TW" altLang="en-US" dirty="0" smtClean="0"/>
              <a:t> </a:t>
            </a:r>
            <a:r>
              <a:rPr lang="en-US" altLang="zh-TW" dirty="0" smtClean="0"/>
              <a:t>m/s</a:t>
            </a:r>
            <a:r>
              <a:rPr lang="zh-TW" altLang="en-US" dirty="0" smtClean="0"/>
              <a:t>。最強風速是</a:t>
            </a:r>
            <a:r>
              <a:rPr lang="en-US" altLang="zh-TW" dirty="0" smtClean="0"/>
              <a:t>82 m/s</a:t>
            </a:r>
            <a:r>
              <a:rPr lang="zh-TW" altLang="en-US" dirty="0" smtClean="0"/>
              <a:t>。前人有對</a:t>
            </a:r>
            <a:r>
              <a:rPr lang="en-US" altLang="zh-TW" dirty="0" smtClean="0"/>
              <a:t>Willa</a:t>
            </a:r>
            <a:r>
              <a:rPr lang="zh-TW" altLang="en-US" dirty="0" smtClean="0"/>
              <a:t>颶風做</a:t>
            </a:r>
            <a:r>
              <a:rPr lang="en-US" altLang="zh-TW" dirty="0" smtClean="0"/>
              <a:t>WRF</a:t>
            </a:r>
            <a:r>
              <a:rPr lang="zh-TW" altLang="en-US" dirty="0" smtClean="0"/>
              <a:t>模擬，發現</a:t>
            </a:r>
            <a:r>
              <a:rPr lang="en-US" altLang="zh-TW" dirty="0" smtClean="0"/>
              <a:t>CB</a:t>
            </a:r>
            <a:r>
              <a:rPr lang="zh-TW" altLang="en-US" dirty="0" smtClean="0"/>
              <a:t>的下沉對高層暖心的建立有幫助，如果把溶解的潛熱關掉，</a:t>
            </a:r>
            <a:r>
              <a:rPr lang="en-US" altLang="zh-TW" dirty="0" smtClean="0"/>
              <a:t>CB</a:t>
            </a:r>
            <a:r>
              <a:rPr lang="zh-TW" altLang="en-US" dirty="0" smtClean="0"/>
              <a:t>就會減少，高層暖心變弱，</a:t>
            </a:r>
            <a:r>
              <a:rPr lang="en-US" altLang="zh-TW" dirty="0" smtClean="0"/>
              <a:t>RI</a:t>
            </a:r>
            <a:r>
              <a:rPr lang="zh-TW" altLang="en-US" dirty="0" smtClean="0"/>
              <a:t>就比較沒那麼極端。在颱風眼牆裡面，上升速度的變化很大，可以看到有幾個對流胞的核心有強上升，雖然說眼牆的環境是接近濕中性的，但是對流胞的空氣，仍然含有浮力，表示他的</a:t>
            </a:r>
            <a:r>
              <a:rPr lang="en-US" altLang="zh-TW" dirty="0" err="1" smtClean="0"/>
              <a:t>theta_e</a:t>
            </a:r>
            <a:r>
              <a:rPr lang="zh-TW" altLang="en-US" dirty="0" smtClean="0"/>
              <a:t>更大，存在對流不穩定。在</a:t>
            </a:r>
            <a:r>
              <a:rPr lang="en-US" altLang="zh-TW" dirty="0" smtClean="0"/>
              <a:t>Miller</a:t>
            </a:r>
            <a:r>
              <a:rPr lang="en-US" altLang="zh-TW" baseline="0" dirty="0" smtClean="0"/>
              <a:t> </a:t>
            </a:r>
            <a:r>
              <a:rPr lang="zh-TW" altLang="en-US" baseline="0" dirty="0" smtClean="0"/>
              <a:t>等人的模擬裡面，</a:t>
            </a:r>
            <a:r>
              <a:rPr lang="en-US" altLang="zh-TW" baseline="0" dirty="0" smtClean="0"/>
              <a:t>Willa</a:t>
            </a:r>
            <a:r>
              <a:rPr lang="zh-TW" altLang="en-US" baseline="0" dirty="0" smtClean="0"/>
              <a:t>颶風眼牆的</a:t>
            </a:r>
            <a:r>
              <a:rPr lang="en-US" altLang="zh-TW" baseline="0" dirty="0" smtClean="0"/>
              <a:t>CAPE</a:t>
            </a:r>
            <a:r>
              <a:rPr lang="zh-TW" altLang="en-US" baseline="0" dirty="0" smtClean="0"/>
              <a:t>還是可以達到</a:t>
            </a:r>
            <a:r>
              <a:rPr lang="en-US" altLang="zh-TW" baseline="0" dirty="0" smtClean="0"/>
              <a:t>400</a:t>
            </a:r>
            <a:r>
              <a:rPr lang="zh-TW" altLang="en-US" baseline="0" dirty="0" smtClean="0"/>
              <a:t>，可以使用下面的式子計算最大的上升速度是</a:t>
            </a:r>
            <a:r>
              <a:rPr lang="en-US" altLang="zh-TW" baseline="0" dirty="0" smtClean="0"/>
              <a:t>28 m/s</a:t>
            </a:r>
            <a:r>
              <a:rPr lang="zh-TW" altLang="en-US" baseline="0" dirty="0" smtClean="0"/>
              <a:t>，也有同一個模擬的</a:t>
            </a:r>
            <a:r>
              <a:rPr lang="en-US" altLang="zh-TW" baseline="0" dirty="0" smtClean="0"/>
              <a:t>CB</a:t>
            </a:r>
            <a:r>
              <a:rPr lang="zh-TW" altLang="en-US" baseline="0" dirty="0" smtClean="0"/>
              <a:t>的地方找到這麼強的上升速度。</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3</a:t>
            </a:fld>
            <a:endParaRPr lang="zh-TW" altLang="en-US"/>
          </a:p>
        </p:txBody>
      </p:sp>
    </p:spTree>
    <p:extLst>
      <p:ext uri="{BB962C8B-B14F-4D97-AF65-F5344CB8AC3E}">
        <p14:creationId xmlns:p14="http://schemas.microsoft.com/office/powerpoint/2010/main" val="4185072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再來是看熱浮力項跟水物項的關係。在溶解層以上，上升速度越大的分類，熱浮力項越大，尤其是</a:t>
            </a:r>
            <a:r>
              <a:rPr lang="en-US" altLang="zh-TW" dirty="0" smtClean="0"/>
              <a:t>w extreme</a:t>
            </a:r>
            <a:r>
              <a:rPr lang="zh-TW" altLang="en-US" dirty="0" smtClean="0"/>
              <a:t>，他比其他分類還要大很多，主要是因為離開</a:t>
            </a:r>
            <a:r>
              <a:rPr lang="en-US" altLang="zh-TW" dirty="0" smtClean="0"/>
              <a:t>MBL</a:t>
            </a:r>
            <a:r>
              <a:rPr lang="zh-TW" altLang="en-US" dirty="0" smtClean="0"/>
              <a:t>時，</a:t>
            </a:r>
            <a:r>
              <a:rPr lang="en-US" altLang="zh-TW" dirty="0" err="1" smtClean="0"/>
              <a:t>theta_e</a:t>
            </a:r>
            <a:r>
              <a:rPr lang="zh-TW" altLang="en-US" dirty="0" smtClean="0"/>
              <a:t>本身是比其他類還要高。水物項，在</a:t>
            </a:r>
            <a:r>
              <a:rPr lang="en-US" altLang="zh-TW" dirty="0" smtClean="0"/>
              <a:t>3</a:t>
            </a:r>
            <a:r>
              <a:rPr lang="zh-TW" altLang="en-US" dirty="0" smtClean="0"/>
              <a:t>到</a:t>
            </a:r>
            <a:r>
              <a:rPr lang="en-US" altLang="zh-TW" dirty="0" smtClean="0"/>
              <a:t>5</a:t>
            </a:r>
            <a:r>
              <a:rPr lang="zh-TW" altLang="en-US" dirty="0" smtClean="0"/>
              <a:t>公里高，水物項是比較少的，上升速度越大，少得越明顯。作者認為可能是因為上升速度很強，會把粒子往上帶離這個高度，就項超級胞強上升，低層會有</a:t>
            </a:r>
            <a:r>
              <a:rPr lang="en-US" altLang="zh-TW" dirty="0" smtClean="0"/>
              <a:t>weak echo</a:t>
            </a:r>
            <a:r>
              <a:rPr lang="zh-TW" altLang="en-US" dirty="0" smtClean="0"/>
              <a:t>，也可能是這些水物被切向風平流出去。</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30</a:t>
            </a:fld>
            <a:endParaRPr lang="zh-TW" altLang="en-US"/>
          </a:p>
        </p:txBody>
      </p:sp>
    </p:spTree>
    <p:extLst>
      <p:ext uri="{BB962C8B-B14F-4D97-AF65-F5344CB8AC3E}">
        <p14:creationId xmlns:p14="http://schemas.microsoft.com/office/powerpoint/2010/main" val="102643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那在個別</a:t>
            </a:r>
            <a:r>
              <a:rPr lang="en-US" altLang="zh-TW" dirty="0" smtClean="0"/>
              <a:t>trajectory</a:t>
            </a:r>
            <a:r>
              <a:rPr lang="zh-TW" altLang="en-US" dirty="0" smtClean="0"/>
              <a:t>的分布圖，橫軸是熱浮力項，縱軸是水物項，虛線右側表示兩者加起來大於</a:t>
            </a:r>
            <a:r>
              <a:rPr lang="en-US" altLang="zh-TW" dirty="0" smtClean="0"/>
              <a:t>0</a:t>
            </a:r>
            <a:r>
              <a:rPr lang="zh-TW" altLang="en-US" dirty="0" smtClean="0"/>
              <a:t>，左側表示小於</a:t>
            </a:r>
            <a:r>
              <a:rPr lang="en-US" altLang="zh-TW" dirty="0" smtClean="0"/>
              <a:t>0</a:t>
            </a:r>
            <a:r>
              <a:rPr lang="zh-TW" altLang="en-US" dirty="0" smtClean="0"/>
              <a:t>。可以看到兩者的相關係數一樣是負相關，浮力越大、上升速度越大，也會有更多的</a:t>
            </a:r>
            <a:r>
              <a:rPr lang="en-US" altLang="zh-TW" dirty="0" smtClean="0"/>
              <a:t>water loading</a:t>
            </a:r>
            <a:r>
              <a:rPr lang="zh-TW" altLang="en-US" dirty="0" smtClean="0"/>
              <a:t>。在</a:t>
            </a:r>
            <a:r>
              <a:rPr lang="en-US" altLang="zh-TW" dirty="0" smtClean="0"/>
              <a:t>w extreme</a:t>
            </a:r>
            <a:r>
              <a:rPr lang="zh-TW" altLang="en-US" dirty="0" smtClean="0"/>
              <a:t>，大部分是在線的右邊，熱力項克服水物項的情形。</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31</a:t>
            </a:fld>
            <a:endParaRPr lang="zh-TW" altLang="en-US"/>
          </a:p>
        </p:txBody>
      </p:sp>
    </p:spTree>
    <p:extLst>
      <p:ext uri="{BB962C8B-B14F-4D97-AF65-F5344CB8AC3E}">
        <p14:creationId xmlns:p14="http://schemas.microsoft.com/office/powerpoint/2010/main" val="4025356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最後做一下總整理，這篇</a:t>
            </a:r>
            <a:r>
              <a:rPr lang="en-US" altLang="zh-TW" dirty="0" smtClean="0"/>
              <a:t>paper</a:t>
            </a:r>
            <a:r>
              <a:rPr lang="zh-TW" altLang="en-US" dirty="0" smtClean="0"/>
              <a:t>使用</a:t>
            </a:r>
            <a:r>
              <a:rPr lang="en-US" altLang="zh-TW" dirty="0" smtClean="0"/>
              <a:t>97000</a:t>
            </a:r>
            <a:r>
              <a:rPr lang="zh-TW" altLang="en-US" dirty="0" smtClean="0"/>
              <a:t>多筆逆軌跡回推來檢視模擬的</a:t>
            </a:r>
            <a:r>
              <a:rPr lang="en-US" altLang="zh-TW" dirty="0" smtClean="0"/>
              <a:t>2005</a:t>
            </a:r>
            <a:r>
              <a:rPr lang="zh-TW" altLang="en-US" dirty="0" smtClean="0"/>
              <a:t>年</a:t>
            </a:r>
            <a:r>
              <a:rPr lang="en-US" altLang="zh-TW" dirty="0" smtClean="0"/>
              <a:t>Willa</a:t>
            </a:r>
            <a:r>
              <a:rPr lang="zh-TW" altLang="en-US" dirty="0" smtClean="0"/>
              <a:t>颶風眼牆熱力結構。一開始作者比較兩個</a:t>
            </a:r>
            <a:r>
              <a:rPr lang="en-US" altLang="zh-TW" dirty="0" smtClean="0"/>
              <a:t>trajectory</a:t>
            </a:r>
            <a:r>
              <a:rPr lang="zh-TW" altLang="en-US" dirty="0" smtClean="0"/>
              <a:t>，一個是經由對流爆發，另一個是經由背景次環流。經由對流爆發的，上升速度很快，只花</a:t>
            </a:r>
            <a:r>
              <a:rPr lang="en-US" altLang="zh-TW" dirty="0" smtClean="0"/>
              <a:t>31</a:t>
            </a:r>
            <a:r>
              <a:rPr lang="zh-TW" altLang="en-US" dirty="0" smtClean="0"/>
              <a:t>分鐘達到高層，只繞行</a:t>
            </a:r>
            <a:r>
              <a:rPr lang="en-US" altLang="zh-TW" dirty="0" smtClean="0"/>
              <a:t>0.5</a:t>
            </a:r>
            <a:r>
              <a:rPr lang="zh-TW" altLang="en-US" dirty="0" smtClean="0"/>
              <a:t>圈眼牆，逸入比較小，</a:t>
            </a:r>
            <a:r>
              <a:rPr lang="en-US" altLang="zh-TW" dirty="0" err="1" smtClean="0"/>
              <a:t>theta_e</a:t>
            </a:r>
            <a:r>
              <a:rPr lang="zh-TW" altLang="en-US" dirty="0" smtClean="0"/>
              <a:t>只下降</a:t>
            </a:r>
            <a:r>
              <a:rPr lang="en-US" altLang="zh-TW" dirty="0" smtClean="0"/>
              <a:t>3</a:t>
            </a:r>
            <a:r>
              <a:rPr lang="zh-TW" altLang="en-US" dirty="0" smtClean="0"/>
              <a:t>度。他的正浮力主要來自熱浮力項，而且可以克服</a:t>
            </a:r>
            <a:r>
              <a:rPr lang="en-US" altLang="zh-TW" dirty="0" smtClean="0"/>
              <a:t>water loading</a:t>
            </a:r>
            <a:r>
              <a:rPr lang="zh-TW" altLang="en-US" dirty="0" smtClean="0"/>
              <a:t>。在上升速度極大值的上方有很強的項下氣壓梯度力項，來減速上升速度。而經由次環流的</a:t>
            </a:r>
            <a:r>
              <a:rPr lang="en-US" altLang="zh-TW" dirty="0" smtClean="0"/>
              <a:t>trajectory</a:t>
            </a:r>
            <a:r>
              <a:rPr lang="zh-TW" altLang="en-US" dirty="0" smtClean="0"/>
              <a:t>，花了</a:t>
            </a:r>
            <a:r>
              <a:rPr lang="en-US" altLang="zh-TW" dirty="0" smtClean="0"/>
              <a:t>83</a:t>
            </a:r>
            <a:r>
              <a:rPr lang="zh-TW" altLang="en-US" dirty="0" smtClean="0"/>
              <a:t>分鐘達到高層，繞行</a:t>
            </a:r>
            <a:r>
              <a:rPr lang="en-US" altLang="zh-TW" dirty="0" smtClean="0"/>
              <a:t>1.5</a:t>
            </a:r>
            <a:r>
              <a:rPr lang="zh-TW" altLang="en-US" dirty="0" smtClean="0"/>
              <a:t>圈眼牆，逸入比較強，</a:t>
            </a:r>
            <a:r>
              <a:rPr lang="en-US" altLang="zh-TW" dirty="0" err="1" smtClean="0"/>
              <a:t>theta_e</a:t>
            </a:r>
            <a:r>
              <a:rPr lang="zh-TW" altLang="en-US" dirty="0" smtClean="0"/>
              <a:t>下降</a:t>
            </a:r>
            <a:r>
              <a:rPr lang="en-US" altLang="zh-TW" dirty="0" smtClean="0"/>
              <a:t>8</a:t>
            </a:r>
            <a:r>
              <a:rPr lang="zh-TW" altLang="en-US" dirty="0" smtClean="0"/>
              <a:t>度。</a:t>
            </a:r>
            <a:r>
              <a:rPr lang="en-US" altLang="zh-TW" dirty="0" smtClean="0"/>
              <a:t>Water loading</a:t>
            </a:r>
            <a:r>
              <a:rPr lang="zh-TW" altLang="en-US" dirty="0" smtClean="0"/>
              <a:t>跟項下的氣壓梯度力大部分會跟浮力項平衡，上升速度不快。一直到溶解層以上，</a:t>
            </a:r>
            <a:r>
              <a:rPr lang="en-US" altLang="zh-TW" dirty="0" smtClean="0"/>
              <a:t>water loading</a:t>
            </a:r>
            <a:r>
              <a:rPr lang="zh-TW" altLang="en-US" dirty="0" smtClean="0"/>
              <a:t>移除後才有較強的上升。</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32</a:t>
            </a:fld>
            <a:endParaRPr lang="zh-TW" altLang="en-US"/>
          </a:p>
        </p:txBody>
      </p:sp>
    </p:spTree>
    <p:extLst>
      <p:ext uri="{BB962C8B-B14F-4D97-AF65-F5344CB8AC3E}">
        <p14:creationId xmlns:p14="http://schemas.microsoft.com/office/powerpoint/2010/main" val="3170839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再來作者依照不同上升速度的強度，分成五類，上升速度最極端的那類有以下特徵，包含在</a:t>
            </a:r>
            <a:r>
              <a:rPr lang="en-US" altLang="zh-TW" dirty="0" smtClean="0"/>
              <a:t>MBL</a:t>
            </a:r>
            <a:r>
              <a:rPr lang="zh-TW" altLang="en-US" dirty="0" smtClean="0"/>
              <a:t>的</a:t>
            </a:r>
            <a:r>
              <a:rPr lang="en-US" altLang="zh-TW" dirty="0" smtClean="0"/>
              <a:t>SH</a:t>
            </a:r>
            <a:r>
              <a:rPr lang="zh-TW" altLang="en-US" dirty="0" smtClean="0"/>
              <a:t>跟</a:t>
            </a:r>
            <a:r>
              <a:rPr lang="en-US" altLang="zh-TW" dirty="0" smtClean="0"/>
              <a:t>LH</a:t>
            </a:r>
            <a:r>
              <a:rPr lang="zh-TW" altLang="en-US" dirty="0" smtClean="0"/>
              <a:t>會比較大，離開</a:t>
            </a:r>
            <a:r>
              <a:rPr lang="en-US" altLang="zh-TW" dirty="0" smtClean="0"/>
              <a:t>MBL</a:t>
            </a:r>
            <a:r>
              <a:rPr lang="zh-TW" altLang="en-US" dirty="0" smtClean="0"/>
              <a:t>前</a:t>
            </a:r>
            <a:r>
              <a:rPr lang="en-US" altLang="zh-TW" dirty="0" err="1" smtClean="0"/>
              <a:t>theta_e</a:t>
            </a:r>
            <a:r>
              <a:rPr lang="zh-TW" altLang="en-US" dirty="0" smtClean="0"/>
              <a:t>也會比較大，</a:t>
            </a:r>
            <a:r>
              <a:rPr lang="en-US" altLang="zh-TW" dirty="0" err="1" smtClean="0"/>
              <a:t>theta_e</a:t>
            </a:r>
            <a:r>
              <a:rPr lang="zh-TW" altLang="en-US" dirty="0" smtClean="0"/>
              <a:t>比較保守，他會位於上升區比較深、比較中心的位置，或是上升區本身比較寬，在</a:t>
            </a:r>
            <a:r>
              <a:rPr lang="en-US" altLang="zh-TW" dirty="0" smtClean="0"/>
              <a:t>3</a:t>
            </a:r>
            <a:r>
              <a:rPr lang="zh-TW" altLang="en-US" dirty="0" smtClean="0"/>
              <a:t>到</a:t>
            </a:r>
            <a:r>
              <a:rPr lang="en-US" altLang="zh-TW" dirty="0" smtClean="0"/>
              <a:t>5</a:t>
            </a:r>
            <a:r>
              <a:rPr lang="zh-TW" altLang="en-US" dirty="0" smtClean="0"/>
              <a:t>公里高</a:t>
            </a:r>
            <a:r>
              <a:rPr lang="en-US" altLang="zh-TW" dirty="0" smtClean="0"/>
              <a:t>water loading</a:t>
            </a:r>
            <a:r>
              <a:rPr lang="zh-TW" altLang="en-US" dirty="0" smtClean="0"/>
              <a:t>比較小，也含有比較大的熱浮力，以及在溶解層以上，過冷水、冰像粒子含量比較高。那藍色的部分，因為</a:t>
            </a:r>
            <a:r>
              <a:rPr lang="en-US" altLang="zh-TW" dirty="0" smtClean="0"/>
              <a:t>trajectory</a:t>
            </a:r>
            <a:r>
              <a:rPr lang="zh-TW" altLang="en-US" dirty="0" smtClean="0"/>
              <a:t>在上升區比較內側，逸入比較小，</a:t>
            </a:r>
            <a:r>
              <a:rPr lang="en-US" altLang="zh-TW" dirty="0" err="1" smtClean="0"/>
              <a:t>theta_e</a:t>
            </a:r>
            <a:r>
              <a:rPr lang="zh-TW" altLang="en-US" dirty="0" smtClean="0"/>
              <a:t>比較保守，就可以保有比較大的正浮力。最後，</a:t>
            </a:r>
            <a:r>
              <a:rPr lang="en-US" altLang="zh-TW" dirty="0" smtClean="0"/>
              <a:t>Wilma</a:t>
            </a:r>
            <a:r>
              <a:rPr lang="zh-TW" altLang="en-US" dirty="0" smtClean="0"/>
              <a:t>颶風眼牆的強上升主要是來自</a:t>
            </a:r>
            <a:r>
              <a:rPr lang="en-US" altLang="zh-TW" dirty="0" smtClean="0"/>
              <a:t>MBL</a:t>
            </a:r>
            <a:r>
              <a:rPr lang="zh-TW" altLang="en-US" dirty="0" smtClean="0"/>
              <a:t>的高</a:t>
            </a:r>
            <a:r>
              <a:rPr lang="en-US" altLang="zh-TW" dirty="0" err="1" smtClean="0"/>
              <a:t>theta_e</a:t>
            </a:r>
            <a:r>
              <a:rPr lang="zh-TW" altLang="en-US" dirty="0" smtClean="0"/>
              <a:t>跟高</a:t>
            </a:r>
            <a:r>
              <a:rPr lang="en-US" altLang="zh-TW" dirty="0" smtClean="0"/>
              <a:t>SH</a:t>
            </a:r>
            <a:r>
              <a:rPr lang="zh-TW" altLang="en-US" dirty="0" smtClean="0"/>
              <a:t>跟</a:t>
            </a:r>
            <a:r>
              <a:rPr lang="en-US" altLang="zh-TW" dirty="0" smtClean="0"/>
              <a:t>LH</a:t>
            </a:r>
            <a:r>
              <a:rPr lang="zh-TW" altLang="en-US" dirty="0" smtClean="0"/>
              <a:t>，這點是符合</a:t>
            </a:r>
            <a:r>
              <a:rPr lang="en-US" altLang="zh-TW" dirty="0" smtClean="0"/>
              <a:t>WISHE</a:t>
            </a:r>
            <a:r>
              <a:rPr lang="zh-TW" altLang="en-US" dirty="0" smtClean="0"/>
              <a:t>理論，是說颱風的能量來源是來是</a:t>
            </a:r>
            <a:r>
              <a:rPr lang="en-US" altLang="zh-TW" dirty="0" smtClean="0"/>
              <a:t>SH</a:t>
            </a:r>
            <a:r>
              <a:rPr lang="zh-TW" altLang="en-US" dirty="0" smtClean="0"/>
              <a:t>跟</a:t>
            </a:r>
            <a:r>
              <a:rPr lang="en-US" altLang="zh-TW" dirty="0" smtClean="0"/>
              <a:t>LH</a:t>
            </a:r>
            <a:r>
              <a:rPr lang="zh-TW" altLang="en-US" dirty="0" smtClean="0"/>
              <a:t>。強上升的空氣也有正浮力，這點就不同意</a:t>
            </a:r>
            <a:r>
              <a:rPr lang="en-US" altLang="zh-TW" dirty="0" smtClean="0"/>
              <a:t>WISHE</a:t>
            </a:r>
            <a:r>
              <a:rPr lang="zh-TW" altLang="en-US" dirty="0" smtClean="0"/>
              <a:t>的假設，眼牆是濕中性的。</a:t>
            </a:r>
          </a:p>
          <a:p>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33</a:t>
            </a:fld>
            <a:endParaRPr lang="zh-TW" altLang="en-US"/>
          </a:p>
        </p:txBody>
      </p:sp>
    </p:spTree>
    <p:extLst>
      <p:ext uri="{BB962C8B-B14F-4D97-AF65-F5344CB8AC3E}">
        <p14:creationId xmlns:p14="http://schemas.microsoft.com/office/powerpoint/2010/main" val="109287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對流不穩定度是來自颱風在海上的時候，在海洋邊界層</a:t>
            </a:r>
            <a:r>
              <a:rPr lang="en-US" altLang="zh-TW" dirty="0" smtClean="0"/>
              <a:t>MBL</a:t>
            </a:r>
            <a:r>
              <a:rPr lang="zh-TW" altLang="en-US" dirty="0" smtClean="0"/>
              <a:t>，會有大量的</a:t>
            </a:r>
            <a:r>
              <a:rPr lang="en-US" altLang="zh-TW" dirty="0" smtClean="0"/>
              <a:t>sensible heat </a:t>
            </a:r>
            <a:r>
              <a:rPr lang="zh-TW" altLang="en-US" dirty="0" smtClean="0"/>
              <a:t>跟</a:t>
            </a:r>
            <a:r>
              <a:rPr lang="en-US" altLang="zh-TW" dirty="0" smtClean="0"/>
              <a:t>latent heat</a:t>
            </a:r>
            <a:r>
              <a:rPr lang="zh-TW" altLang="en-US" dirty="0" smtClean="0"/>
              <a:t> </a:t>
            </a:r>
            <a:r>
              <a:rPr lang="en-US" altLang="zh-TW" dirty="0" smtClean="0"/>
              <a:t>flux</a:t>
            </a:r>
            <a:r>
              <a:rPr lang="zh-TW" altLang="en-US" dirty="0" smtClean="0"/>
              <a:t>來提供這些能量。但是要維持這麼強的對流其實蠻困難的，因為強對流表示有大量的降水例子來抵銷浮力，然後颱風的暖心，就是讓周圍空氣變暖，</a:t>
            </a:r>
            <a:r>
              <a:rPr lang="en-US" altLang="zh-TW" dirty="0" smtClean="0"/>
              <a:t>CAPE</a:t>
            </a:r>
            <a:r>
              <a:rPr lang="zh-TW" altLang="en-US" dirty="0" smtClean="0"/>
              <a:t>也會減少。另外熱帶的海洋性對流是比大陸對流的強度還要弱，其中一個原因是海洋性對流他的</a:t>
            </a:r>
            <a:r>
              <a:rPr lang="en-US" altLang="zh-TW" dirty="0" smtClean="0"/>
              <a:t>size</a:t>
            </a:r>
            <a:r>
              <a:rPr lang="zh-TW" altLang="en-US" dirty="0" smtClean="0"/>
              <a:t>比較小，所以逸入的效果會比較強烈，觀測上最大上升速度會比理論值還要小很多。</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4</a:t>
            </a:fld>
            <a:endParaRPr lang="zh-TW" altLang="en-US"/>
          </a:p>
        </p:txBody>
      </p:sp>
    </p:spTree>
    <p:extLst>
      <p:ext uri="{BB962C8B-B14F-4D97-AF65-F5344CB8AC3E}">
        <p14:creationId xmlns:p14="http://schemas.microsoft.com/office/powerpoint/2010/main" val="144136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所以作者問了幾個問題。眼牆上升的強度，逸入過程扮演多大的角色。在旋轉風的環境下，有多少的程度，</a:t>
            </a:r>
            <a:r>
              <a:rPr lang="en-US" altLang="zh-TW" dirty="0" smtClean="0"/>
              <a:t>CB</a:t>
            </a:r>
            <a:r>
              <a:rPr lang="zh-TW" altLang="en-US" dirty="0" smtClean="0"/>
              <a:t>的空氣來源是來自</a:t>
            </a:r>
            <a:r>
              <a:rPr lang="en-US" altLang="zh-TW" dirty="0" smtClean="0"/>
              <a:t>MBL</a:t>
            </a:r>
            <a:r>
              <a:rPr lang="zh-TW" altLang="en-US" dirty="0" smtClean="0"/>
              <a:t> </a:t>
            </a:r>
            <a:r>
              <a:rPr lang="en-US" altLang="zh-TW" dirty="0" smtClean="0"/>
              <a:t>SH</a:t>
            </a:r>
            <a:r>
              <a:rPr lang="zh-TW" altLang="en-US" dirty="0" smtClean="0"/>
              <a:t>跟</a:t>
            </a:r>
            <a:r>
              <a:rPr lang="en-US" altLang="zh-TW" dirty="0" smtClean="0"/>
              <a:t>LH</a:t>
            </a:r>
            <a:r>
              <a:rPr lang="zh-TW" altLang="en-US" dirty="0" smtClean="0"/>
              <a:t>比較高的地方。</a:t>
            </a:r>
            <a:r>
              <a:rPr lang="en-US" altLang="zh-TW" dirty="0" smtClean="0"/>
              <a:t>CB</a:t>
            </a:r>
            <a:r>
              <a:rPr lang="zh-TW" altLang="en-US" dirty="0" smtClean="0"/>
              <a:t>的垂直結構會如何受切向風隨空間變化的影響而變形。以及擾動氣壓</a:t>
            </a:r>
            <a:r>
              <a:rPr lang="en-US" altLang="zh-TW" dirty="0" smtClean="0"/>
              <a:t>pressure perturbations </a:t>
            </a:r>
            <a:r>
              <a:rPr lang="zh-TW" altLang="en-US" dirty="0" smtClean="0"/>
              <a:t>對於</a:t>
            </a:r>
            <a:r>
              <a:rPr lang="en-US" altLang="zh-TW" dirty="0" smtClean="0"/>
              <a:t>CB</a:t>
            </a:r>
            <a:r>
              <a:rPr lang="zh-TW" altLang="en-US" dirty="0" smtClean="0"/>
              <a:t>的空氣是不是有顯著加速、減速的效果。是這篇</a:t>
            </a:r>
            <a:r>
              <a:rPr lang="en-US" altLang="zh-TW" dirty="0" smtClean="0"/>
              <a:t>paper</a:t>
            </a:r>
            <a:r>
              <a:rPr lang="zh-TW" altLang="en-US" dirty="0" smtClean="0"/>
              <a:t>要探討的。這篇</a:t>
            </a:r>
            <a:r>
              <a:rPr lang="en-US" altLang="zh-TW" dirty="0" smtClean="0"/>
              <a:t>paper</a:t>
            </a:r>
            <a:r>
              <a:rPr lang="zh-TW" altLang="en-US" dirty="0" smtClean="0"/>
              <a:t>跑逆軌跡回推，有</a:t>
            </a:r>
            <a:r>
              <a:rPr lang="en-US" altLang="zh-TW" dirty="0" smtClean="0"/>
              <a:t>9</a:t>
            </a:r>
            <a:r>
              <a:rPr lang="zh-TW" altLang="en-US" dirty="0" smtClean="0"/>
              <a:t>萬多個</a:t>
            </a:r>
            <a:r>
              <a:rPr lang="en-US" altLang="zh-TW" dirty="0" smtClean="0"/>
              <a:t>sample</a:t>
            </a:r>
            <a:r>
              <a:rPr lang="zh-TW" altLang="en-US" dirty="0" smtClean="0"/>
              <a:t>，有</a:t>
            </a:r>
            <a:r>
              <a:rPr lang="en-US" altLang="zh-TW" dirty="0" smtClean="0"/>
              <a:t>sample</a:t>
            </a:r>
            <a:r>
              <a:rPr lang="zh-TW" altLang="en-US" dirty="0" smtClean="0"/>
              <a:t>到</a:t>
            </a:r>
            <a:r>
              <a:rPr lang="en-US" altLang="zh-TW" dirty="0" smtClean="0"/>
              <a:t>CB</a:t>
            </a:r>
            <a:r>
              <a:rPr lang="zh-TW" altLang="en-US" dirty="0" smtClean="0"/>
              <a:t>強上升的，有</a:t>
            </a:r>
            <a:r>
              <a:rPr lang="en-US" altLang="zh-TW" dirty="0" smtClean="0"/>
              <a:t>sample</a:t>
            </a:r>
            <a:r>
              <a:rPr lang="zh-TW" altLang="en-US" dirty="0" smtClean="0"/>
              <a:t>到背景次環流上升的，會去分析</a:t>
            </a:r>
            <a:r>
              <a:rPr lang="en-US" altLang="zh-TW" dirty="0" smtClean="0"/>
              <a:t>CB</a:t>
            </a:r>
            <a:r>
              <a:rPr lang="zh-TW" altLang="en-US" dirty="0" smtClean="0"/>
              <a:t>的熱力參數結構，也會針對這些</a:t>
            </a:r>
            <a:r>
              <a:rPr lang="en-US" altLang="zh-TW" dirty="0" smtClean="0"/>
              <a:t>sample</a:t>
            </a:r>
            <a:r>
              <a:rPr lang="zh-TW" altLang="en-US" dirty="0" smtClean="0"/>
              <a:t>，依照他們所經過不同上升強度分類，統計分析熱力參數的差異。</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5</a:t>
            </a:fld>
            <a:endParaRPr lang="zh-TW" altLang="en-US"/>
          </a:p>
        </p:txBody>
      </p:sp>
    </p:spTree>
    <p:extLst>
      <p:ext uri="{BB962C8B-B14F-4D97-AF65-F5344CB8AC3E}">
        <p14:creationId xmlns:p14="http://schemas.microsoft.com/office/powerpoint/2010/main" val="142508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再來是進到方法。作者使用</a:t>
            </a:r>
            <a:r>
              <a:rPr lang="en-US" altLang="zh-TW" dirty="0" smtClean="0"/>
              <a:t>WRF</a:t>
            </a:r>
            <a:r>
              <a:rPr lang="zh-TW" altLang="en-US" dirty="0" smtClean="0"/>
              <a:t>模擬的</a:t>
            </a:r>
            <a:r>
              <a:rPr lang="en-US" altLang="zh-TW" dirty="0" smtClean="0"/>
              <a:t>Willa</a:t>
            </a:r>
            <a:r>
              <a:rPr lang="zh-TW" altLang="en-US" dirty="0" smtClean="0"/>
              <a:t>颶風來做，</a:t>
            </a:r>
            <a:r>
              <a:rPr lang="en-US" altLang="zh-TW" dirty="0" smtClean="0"/>
              <a:t>WRF</a:t>
            </a:r>
            <a:r>
              <a:rPr lang="zh-TW" altLang="en-US" dirty="0" smtClean="0"/>
              <a:t>使用</a:t>
            </a:r>
            <a:r>
              <a:rPr lang="en-US" altLang="zh-TW" dirty="0" smtClean="0"/>
              <a:t>3.1.1</a:t>
            </a:r>
            <a:r>
              <a:rPr lang="zh-TW" altLang="en-US" dirty="0" smtClean="0"/>
              <a:t>版，有</a:t>
            </a:r>
            <a:r>
              <a:rPr lang="en-US" altLang="zh-TW" dirty="0" smtClean="0"/>
              <a:t>4</a:t>
            </a:r>
            <a:r>
              <a:rPr lang="zh-TW" altLang="en-US" dirty="0" smtClean="0"/>
              <a:t>個</a:t>
            </a:r>
            <a:r>
              <a:rPr lang="en-US" altLang="zh-TW" dirty="0" smtClean="0"/>
              <a:t>domain</a:t>
            </a:r>
            <a:r>
              <a:rPr lang="zh-TW" altLang="en-US" dirty="0" smtClean="0"/>
              <a:t>，分別是</a:t>
            </a:r>
            <a:r>
              <a:rPr lang="en-US" altLang="zh-TW" dirty="0" smtClean="0"/>
              <a:t>27</a:t>
            </a:r>
            <a:r>
              <a:rPr lang="zh-TW" altLang="en-US" dirty="0" smtClean="0"/>
              <a:t>、</a:t>
            </a:r>
            <a:r>
              <a:rPr lang="en-US" altLang="zh-TW" dirty="0" smtClean="0"/>
              <a:t>9</a:t>
            </a:r>
            <a:r>
              <a:rPr lang="zh-TW" altLang="en-US" dirty="0" smtClean="0"/>
              <a:t>、</a:t>
            </a:r>
            <a:r>
              <a:rPr lang="en-US" altLang="zh-TW" dirty="0" smtClean="0"/>
              <a:t>3</a:t>
            </a:r>
            <a:r>
              <a:rPr lang="zh-TW" altLang="en-US" dirty="0" smtClean="0"/>
              <a:t>、</a:t>
            </a:r>
            <a:r>
              <a:rPr lang="en-US" altLang="zh-TW" dirty="0" smtClean="0"/>
              <a:t>1</a:t>
            </a:r>
            <a:r>
              <a:rPr lang="zh-TW" altLang="en-US" dirty="0" smtClean="0"/>
              <a:t>公里網格，</a:t>
            </a:r>
            <a:r>
              <a:rPr lang="en-US" altLang="zh-TW" dirty="0" smtClean="0"/>
              <a:t>1</a:t>
            </a:r>
            <a:r>
              <a:rPr lang="zh-TW" altLang="en-US" dirty="0" smtClean="0"/>
              <a:t>公里網格是跟著颱風中心走，如左邊的圖，他有</a:t>
            </a:r>
            <a:r>
              <a:rPr lang="en-US" altLang="zh-TW" dirty="0" smtClean="0"/>
              <a:t>D1</a:t>
            </a:r>
            <a:r>
              <a:rPr lang="zh-TW" altLang="en-US" dirty="0" smtClean="0"/>
              <a:t>跟</a:t>
            </a:r>
            <a:r>
              <a:rPr lang="en-US" altLang="zh-TW" dirty="0" smtClean="0"/>
              <a:t>DN</a:t>
            </a:r>
            <a:r>
              <a:rPr lang="zh-TW" altLang="en-US" dirty="0" smtClean="0"/>
              <a:t>，右下角是</a:t>
            </a:r>
            <a:r>
              <a:rPr lang="en-US" altLang="zh-TW" dirty="0" smtClean="0"/>
              <a:t>d04</a:t>
            </a:r>
            <a:r>
              <a:rPr lang="zh-TW" altLang="en-US" dirty="0" smtClean="0"/>
              <a:t>的起始位置，左上是模擬結束時的位置。起始時間是</a:t>
            </a:r>
            <a:r>
              <a:rPr lang="en-US" altLang="zh-TW" dirty="0" smtClean="0"/>
              <a:t>10</a:t>
            </a:r>
            <a:r>
              <a:rPr lang="zh-TW" altLang="en-US" dirty="0" smtClean="0"/>
              <a:t>月</a:t>
            </a:r>
            <a:r>
              <a:rPr lang="en-US" altLang="zh-TW" dirty="0" smtClean="0"/>
              <a:t>18</a:t>
            </a:r>
            <a:r>
              <a:rPr lang="zh-TW" altLang="en-US" dirty="0" smtClean="0"/>
              <a:t>號</a:t>
            </a:r>
            <a:r>
              <a:rPr lang="en-US" altLang="zh-TW" dirty="0" smtClean="0"/>
              <a:t>00</a:t>
            </a:r>
            <a:r>
              <a:rPr lang="zh-TW" altLang="en-US" dirty="0" smtClean="0"/>
              <a:t>，</a:t>
            </a:r>
            <a:r>
              <a:rPr lang="en-US" altLang="zh-TW" dirty="0" smtClean="0"/>
              <a:t>RI</a:t>
            </a:r>
            <a:r>
              <a:rPr lang="zh-TW" altLang="en-US" dirty="0" smtClean="0"/>
              <a:t> </a:t>
            </a:r>
            <a:r>
              <a:rPr lang="en-US" altLang="zh-TW" dirty="0" smtClean="0"/>
              <a:t>onset</a:t>
            </a:r>
            <a:r>
              <a:rPr lang="zh-TW" altLang="en-US" dirty="0" smtClean="0"/>
              <a:t>的時間是</a:t>
            </a:r>
            <a:r>
              <a:rPr lang="en-US" altLang="zh-TW" dirty="0" smtClean="0"/>
              <a:t>18</a:t>
            </a:r>
            <a:r>
              <a:rPr lang="zh-TW" altLang="en-US" dirty="0" smtClean="0"/>
              <a:t>號</a:t>
            </a:r>
            <a:r>
              <a:rPr lang="en-US" altLang="zh-TW" dirty="0" smtClean="0"/>
              <a:t>15</a:t>
            </a:r>
            <a:r>
              <a:rPr lang="zh-TW" altLang="en-US" dirty="0" smtClean="0"/>
              <a:t>，花</a:t>
            </a:r>
            <a:r>
              <a:rPr lang="en-US" altLang="zh-TW" dirty="0" smtClean="0"/>
              <a:t>15</a:t>
            </a:r>
            <a:r>
              <a:rPr lang="zh-TW" altLang="en-US" dirty="0" smtClean="0"/>
              <a:t>小時的時間</a:t>
            </a:r>
            <a:r>
              <a:rPr lang="en-US" altLang="zh-TW" dirty="0" smtClean="0"/>
              <a:t>spin up</a:t>
            </a:r>
            <a:r>
              <a:rPr lang="zh-TW" altLang="en-US" dirty="0" smtClean="0"/>
              <a:t>。</a:t>
            </a:r>
            <a:r>
              <a:rPr lang="en-US" altLang="zh-TW" dirty="0" smtClean="0"/>
              <a:t>SST</a:t>
            </a:r>
            <a:r>
              <a:rPr lang="zh-TW" altLang="en-US" dirty="0" smtClean="0"/>
              <a:t>隨時間是固定的，其他細節如右表。</a:t>
            </a:r>
            <a:endParaRPr lang="zh-TW" altLang="en-US" dirty="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6</a:t>
            </a:fld>
            <a:endParaRPr lang="zh-TW" altLang="en-US"/>
          </a:p>
        </p:txBody>
      </p:sp>
    </p:spTree>
    <p:extLst>
      <p:ext uri="{BB962C8B-B14F-4D97-AF65-F5344CB8AC3E}">
        <p14:creationId xmlns:p14="http://schemas.microsoft.com/office/powerpoint/2010/main" val="388990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再來是逆軌跡回推的模式。他是使用</a:t>
            </a:r>
            <a:r>
              <a:rPr lang="en-US" altLang="zh-TW" dirty="0" smtClean="0"/>
              <a:t>WRF</a:t>
            </a:r>
            <a:r>
              <a:rPr lang="zh-TW" altLang="en-US" dirty="0" smtClean="0"/>
              <a:t>模式</a:t>
            </a:r>
            <a:r>
              <a:rPr lang="en-US" altLang="zh-TW" dirty="0" smtClean="0"/>
              <a:t>5</a:t>
            </a:r>
            <a:r>
              <a:rPr lang="zh-TW" altLang="en-US" dirty="0" smtClean="0"/>
              <a:t>分鐘輸出的結果，網格解析度</a:t>
            </a:r>
            <a:r>
              <a:rPr lang="en-US" altLang="zh-TW" dirty="0" smtClean="0"/>
              <a:t>1</a:t>
            </a:r>
            <a:r>
              <a:rPr lang="zh-TW" altLang="en-US" dirty="0" smtClean="0"/>
              <a:t>公里。他會先把資料內插到高度座標，非交錯網格上。垂直網格大小在</a:t>
            </a:r>
            <a:r>
              <a:rPr lang="en-US" altLang="zh-TW" dirty="0" smtClean="0"/>
              <a:t>1</a:t>
            </a:r>
            <a:r>
              <a:rPr lang="zh-TW" altLang="en-US" dirty="0" smtClean="0"/>
              <a:t>公里以上是</a:t>
            </a:r>
            <a:r>
              <a:rPr lang="en-US" altLang="zh-TW" dirty="0" smtClean="0"/>
              <a:t>250</a:t>
            </a:r>
            <a:r>
              <a:rPr lang="zh-TW" altLang="en-US" dirty="0" smtClean="0"/>
              <a:t>公尺，以下是</a:t>
            </a:r>
            <a:r>
              <a:rPr lang="en-US" altLang="zh-TW" dirty="0" smtClean="0"/>
              <a:t>50</a:t>
            </a:r>
            <a:r>
              <a:rPr lang="zh-TW" altLang="en-US" dirty="0" smtClean="0"/>
              <a:t>公尺。頂層是</a:t>
            </a:r>
            <a:r>
              <a:rPr lang="en-US" altLang="zh-TW" dirty="0" smtClean="0"/>
              <a:t>20</a:t>
            </a:r>
            <a:r>
              <a:rPr lang="zh-TW" altLang="en-US" dirty="0" smtClean="0"/>
              <a:t>公里，底層</a:t>
            </a:r>
            <a:r>
              <a:rPr lang="en-US" altLang="zh-TW" dirty="0" smtClean="0"/>
              <a:t>0</a:t>
            </a:r>
            <a:r>
              <a:rPr lang="zh-TW" altLang="en-US" dirty="0" smtClean="0"/>
              <a:t>公里，是使用</a:t>
            </a:r>
            <a:r>
              <a:rPr lang="en-US" altLang="zh-TW" dirty="0" smtClean="0"/>
              <a:t>WRF</a:t>
            </a:r>
            <a:r>
              <a:rPr lang="zh-TW" altLang="en-US" dirty="0" smtClean="0"/>
              <a:t>的</a:t>
            </a:r>
            <a:r>
              <a:rPr lang="en-US" altLang="zh-TW" dirty="0" smtClean="0"/>
              <a:t>10</a:t>
            </a:r>
            <a:r>
              <a:rPr lang="zh-TW" altLang="en-US" dirty="0" smtClean="0"/>
              <a:t>米風，垂直速度為</a:t>
            </a:r>
            <a:r>
              <a:rPr lang="en-US" altLang="zh-TW" dirty="0" smtClean="0"/>
              <a:t>0</a:t>
            </a:r>
            <a:r>
              <a:rPr lang="zh-TW" altLang="en-US" dirty="0" smtClean="0"/>
              <a:t>。時間積分使用</a:t>
            </a:r>
            <a:r>
              <a:rPr lang="en-US" altLang="zh-TW" dirty="0" smtClean="0"/>
              <a:t>RK2</a:t>
            </a:r>
            <a:r>
              <a:rPr lang="zh-TW" altLang="en-US" dirty="0" smtClean="0"/>
              <a:t>。在積分的時候，會把所有變數內插到</a:t>
            </a:r>
            <a:r>
              <a:rPr lang="en-US" altLang="zh-TW" dirty="0" smtClean="0"/>
              <a:t>sample</a:t>
            </a:r>
            <a:r>
              <a:rPr lang="zh-TW" altLang="en-US" dirty="0" smtClean="0"/>
              <a:t>，就是粒子的位置上，空間上使用線性內插。有計算的變數包含垂直速度、溫度、壓力、</a:t>
            </a:r>
            <a:r>
              <a:rPr lang="en-US" altLang="zh-TW" dirty="0" err="1" smtClean="0"/>
              <a:t>theta_e</a:t>
            </a:r>
            <a:r>
              <a:rPr lang="zh-TW" altLang="en-US" dirty="0" smtClean="0"/>
              <a:t>、</a:t>
            </a:r>
            <a:r>
              <a:rPr lang="en-US" altLang="zh-TW" dirty="0" smtClean="0"/>
              <a:t>qv</a:t>
            </a:r>
            <a:r>
              <a:rPr lang="zh-TW" altLang="en-US" dirty="0" smtClean="0"/>
              <a:t>、液像水物含量、冰像水物含量。時間內插的部分</a:t>
            </a:r>
            <a:r>
              <a:rPr lang="en-US" altLang="zh-TW" dirty="0" smtClean="0"/>
              <a:t>u</a:t>
            </a:r>
            <a:r>
              <a:rPr lang="zh-TW" altLang="en-US" dirty="0" smtClean="0"/>
              <a:t>跟</a:t>
            </a:r>
            <a:r>
              <a:rPr lang="en-US" altLang="zh-TW" dirty="0" smtClean="0"/>
              <a:t>v</a:t>
            </a:r>
            <a:r>
              <a:rPr lang="zh-TW" altLang="en-US" dirty="0" smtClean="0"/>
              <a:t>是使用線性內插，其他變數是使用</a:t>
            </a:r>
            <a:r>
              <a:rPr lang="en-US" altLang="zh-TW" dirty="0" smtClean="0"/>
              <a:t>advection</a:t>
            </a:r>
            <a:r>
              <a:rPr lang="en-US" altLang="zh-TW" baseline="0" dirty="0" smtClean="0"/>
              <a:t> </a:t>
            </a:r>
            <a:r>
              <a:rPr lang="en-US" altLang="zh-TW" baseline="0" dirty="0" err="1" smtClean="0"/>
              <a:t>corretion</a:t>
            </a:r>
            <a:r>
              <a:rPr lang="zh-TW" altLang="en-US" baseline="0" dirty="0" smtClean="0"/>
              <a:t>。</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7</a:t>
            </a:fld>
            <a:endParaRPr lang="zh-TW" altLang="en-US"/>
          </a:p>
        </p:txBody>
      </p:sp>
    </p:spTree>
    <p:extLst>
      <p:ext uri="{BB962C8B-B14F-4D97-AF65-F5344CB8AC3E}">
        <p14:creationId xmlns:p14="http://schemas.microsoft.com/office/powerpoint/2010/main" val="252785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實驗設計的部分，每個</a:t>
            </a:r>
            <a:r>
              <a:rPr lang="en-US" altLang="zh-TW" dirty="0" smtClean="0"/>
              <a:t>WRF</a:t>
            </a:r>
            <a:r>
              <a:rPr lang="zh-TW" altLang="en-US" dirty="0" smtClean="0"/>
              <a:t>輸出的時間點，有</a:t>
            </a:r>
            <a:r>
              <a:rPr lang="en-US" altLang="zh-TW" dirty="0" smtClean="0"/>
              <a:t>1980</a:t>
            </a:r>
            <a:r>
              <a:rPr lang="zh-TW" altLang="en-US" dirty="0" smtClean="0"/>
              <a:t>個粒子會釋放，是從</a:t>
            </a:r>
            <a:r>
              <a:rPr lang="en-US" altLang="zh-TW" dirty="0" smtClean="0"/>
              <a:t>16</a:t>
            </a:r>
            <a:r>
              <a:rPr lang="zh-TW" altLang="en-US" dirty="0" smtClean="0"/>
              <a:t>點到</a:t>
            </a:r>
            <a:r>
              <a:rPr lang="en-US" altLang="zh-TW" dirty="0" smtClean="0"/>
              <a:t>20</a:t>
            </a:r>
            <a:r>
              <a:rPr lang="zh-TW" altLang="en-US" dirty="0" smtClean="0"/>
              <a:t>點的</a:t>
            </a:r>
            <a:r>
              <a:rPr lang="en-US" altLang="zh-TW" dirty="0" smtClean="0"/>
              <a:t>49</a:t>
            </a:r>
            <a:r>
              <a:rPr lang="zh-TW" altLang="en-US" dirty="0" smtClean="0"/>
              <a:t>筆輸出，總共有</a:t>
            </a:r>
            <a:r>
              <a:rPr lang="en-US" altLang="zh-TW" dirty="0" smtClean="0"/>
              <a:t>97020</a:t>
            </a:r>
            <a:r>
              <a:rPr lang="zh-TW" altLang="en-US" dirty="0" smtClean="0"/>
              <a:t>個粒子，每個粒子都會回推</a:t>
            </a:r>
            <a:r>
              <a:rPr lang="en-US" altLang="zh-TW" dirty="0" smtClean="0"/>
              <a:t>4</a:t>
            </a:r>
            <a:r>
              <a:rPr lang="zh-TW" altLang="en-US" dirty="0" smtClean="0"/>
              <a:t>個小時。釋放的地點是在</a:t>
            </a:r>
            <a:r>
              <a:rPr lang="en-US" altLang="zh-TW" dirty="0" smtClean="0"/>
              <a:t>14</a:t>
            </a:r>
            <a:r>
              <a:rPr lang="zh-TW" altLang="en-US" dirty="0" smtClean="0"/>
              <a:t>公里高，以</a:t>
            </a:r>
            <a:r>
              <a:rPr lang="en-US" altLang="zh-TW" dirty="0" smtClean="0"/>
              <a:t>RMW</a:t>
            </a:r>
            <a:r>
              <a:rPr lang="zh-TW" altLang="en-US" dirty="0" smtClean="0"/>
              <a:t>為中心</a:t>
            </a:r>
            <a:r>
              <a:rPr lang="en-US" altLang="zh-TW" dirty="0" smtClean="0"/>
              <a:t>20</a:t>
            </a:r>
            <a:r>
              <a:rPr lang="zh-TW" altLang="en-US" dirty="0" smtClean="0"/>
              <a:t>公里寬的同心圓，徑方向</a:t>
            </a:r>
            <a:r>
              <a:rPr lang="en-US" altLang="zh-TW" dirty="0" smtClean="0"/>
              <a:t>2</a:t>
            </a:r>
            <a:r>
              <a:rPr lang="zh-TW" altLang="en-US" dirty="0" smtClean="0"/>
              <a:t>公里、切方向</a:t>
            </a:r>
            <a:r>
              <a:rPr lang="en-US" altLang="zh-TW" dirty="0" smtClean="0"/>
              <a:t>2</a:t>
            </a:r>
            <a:r>
              <a:rPr lang="zh-TW" altLang="en-US" dirty="0" smtClean="0"/>
              <a:t>度來釋放。如右圖所示。有百分之</a:t>
            </a:r>
            <a:r>
              <a:rPr lang="en-US" altLang="zh-TW" dirty="0" smtClean="0"/>
              <a:t>45</a:t>
            </a:r>
            <a:r>
              <a:rPr lang="zh-TW" altLang="en-US" dirty="0" smtClean="0"/>
              <a:t>的粒子最後是來自</a:t>
            </a:r>
            <a:r>
              <a:rPr lang="en-US" altLang="zh-TW" dirty="0" smtClean="0"/>
              <a:t>MBL</a:t>
            </a:r>
            <a:r>
              <a:rPr lang="zh-TW" altLang="en-US" dirty="0" smtClean="0"/>
              <a:t>，只有這些粒子會納入之後的分析，</a:t>
            </a:r>
            <a:r>
              <a:rPr lang="en-US" altLang="zh-TW" dirty="0" smtClean="0"/>
              <a:t>MBL</a:t>
            </a:r>
            <a:r>
              <a:rPr lang="zh-TW" altLang="en-US" dirty="0" smtClean="0"/>
              <a:t>這邊的定義是高度</a:t>
            </a:r>
            <a:r>
              <a:rPr lang="en-US" altLang="zh-TW" dirty="0" smtClean="0"/>
              <a:t>500</a:t>
            </a:r>
            <a:r>
              <a:rPr lang="zh-TW" altLang="en-US" dirty="0" smtClean="0"/>
              <a:t>公尺以下，這也是在他們的模擬的</a:t>
            </a:r>
            <a:r>
              <a:rPr lang="en-US" altLang="zh-TW" dirty="0" smtClean="0"/>
              <a:t>Willa</a:t>
            </a:r>
            <a:r>
              <a:rPr lang="zh-TW" altLang="en-US" dirty="0" smtClean="0"/>
              <a:t>颶風中，半徑</a:t>
            </a:r>
            <a:r>
              <a:rPr lang="en-US" altLang="zh-TW" dirty="0" smtClean="0"/>
              <a:t>40</a:t>
            </a:r>
            <a:r>
              <a:rPr lang="zh-TW" altLang="en-US" dirty="0" smtClean="0"/>
              <a:t>公里以內的低層入流的平均高度。</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8</a:t>
            </a:fld>
            <a:endParaRPr lang="zh-TW" altLang="en-US"/>
          </a:p>
        </p:txBody>
      </p:sp>
    </p:spTree>
    <p:extLst>
      <p:ext uri="{BB962C8B-B14F-4D97-AF65-F5344CB8AC3E}">
        <p14:creationId xmlns:p14="http://schemas.microsoft.com/office/powerpoint/2010/main" val="137244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統計的部分，他會把這些粒子，依照他們經歷的最大上升速度做分類，</a:t>
            </a:r>
            <a:r>
              <a:rPr lang="en-US" altLang="zh-TW" dirty="0" smtClean="0"/>
              <a:t>w_max-8</a:t>
            </a:r>
            <a:r>
              <a:rPr lang="zh-TW" altLang="en-US" dirty="0" smtClean="0"/>
              <a:t>的就是最大上升速度</a:t>
            </a:r>
            <a:r>
              <a:rPr lang="en-US" altLang="zh-TW" dirty="0" smtClean="0"/>
              <a:t>8</a:t>
            </a:r>
            <a:r>
              <a:rPr lang="zh-TW" altLang="en-US" dirty="0" smtClean="0"/>
              <a:t>以下的，</a:t>
            </a:r>
            <a:r>
              <a:rPr lang="en-US" altLang="zh-TW" dirty="0" smtClean="0"/>
              <a:t>w_max-12</a:t>
            </a:r>
            <a:r>
              <a:rPr lang="zh-TW" altLang="en-US" dirty="0" smtClean="0"/>
              <a:t>就是最大上升速度介於</a:t>
            </a:r>
            <a:r>
              <a:rPr lang="en-US" altLang="zh-TW" dirty="0" smtClean="0"/>
              <a:t>8</a:t>
            </a:r>
            <a:r>
              <a:rPr lang="zh-TW" altLang="en-US" dirty="0" smtClean="0"/>
              <a:t>到</a:t>
            </a:r>
            <a:r>
              <a:rPr lang="en-US" altLang="zh-TW" dirty="0" smtClean="0"/>
              <a:t>12</a:t>
            </a:r>
            <a:r>
              <a:rPr lang="zh-TW" altLang="en-US" dirty="0" smtClean="0"/>
              <a:t>之間，依此類推，到</a:t>
            </a:r>
            <a:r>
              <a:rPr lang="en-US" altLang="zh-TW" dirty="0" err="1" smtClean="0"/>
              <a:t>w_max</a:t>
            </a:r>
            <a:r>
              <a:rPr lang="en-US" altLang="zh-TW" dirty="0" smtClean="0"/>
              <a:t> extreme</a:t>
            </a:r>
            <a:r>
              <a:rPr lang="zh-TW" altLang="en-US" dirty="0" smtClean="0"/>
              <a:t>，是上升速度</a:t>
            </a:r>
            <a:r>
              <a:rPr lang="en-US" altLang="zh-TW" dirty="0" smtClean="0"/>
              <a:t>&gt;20</a:t>
            </a:r>
            <a:r>
              <a:rPr lang="zh-TW" altLang="en-US" dirty="0" smtClean="0"/>
              <a:t>的。</a:t>
            </a:r>
            <a:r>
              <a:rPr lang="en-US" altLang="zh-TW" dirty="0" err="1" smtClean="0"/>
              <a:t>W_max</a:t>
            </a:r>
            <a:r>
              <a:rPr lang="en-US" altLang="zh-TW" baseline="0" dirty="0" smtClean="0"/>
              <a:t> extreme</a:t>
            </a:r>
            <a:r>
              <a:rPr lang="zh-TW" altLang="en-US" baseline="0" dirty="0" smtClean="0"/>
              <a:t>是粒子有經過</a:t>
            </a:r>
            <a:r>
              <a:rPr lang="en-US" altLang="zh-TW" baseline="0" dirty="0" smtClean="0"/>
              <a:t>CB</a:t>
            </a:r>
            <a:r>
              <a:rPr lang="zh-TW" altLang="en-US" baseline="0" dirty="0" smtClean="0"/>
              <a:t>對流爆發的分類，以及沒有經過對流爆發，只有經過背景次環流比較弱的上升，最多是落在</a:t>
            </a:r>
            <a:r>
              <a:rPr lang="en-US" altLang="zh-TW" baseline="0" dirty="0" smtClean="0"/>
              <a:t>w_max-12</a:t>
            </a:r>
            <a:r>
              <a:rPr lang="zh-TW" altLang="en-US" baseline="0" dirty="0" smtClean="0"/>
              <a:t>這類，作者使用</a:t>
            </a:r>
            <a:r>
              <a:rPr lang="en-US" altLang="zh-TW" baseline="0" dirty="0" smtClean="0"/>
              <a:t>two tail</a:t>
            </a:r>
            <a:r>
              <a:rPr lang="zh-TW" altLang="en-US" baseline="0" dirty="0" smtClean="0"/>
              <a:t>的</a:t>
            </a:r>
            <a:r>
              <a:rPr lang="en-US" altLang="zh-TW" baseline="0" dirty="0" smtClean="0"/>
              <a:t>t test</a:t>
            </a:r>
            <a:r>
              <a:rPr lang="zh-TW" altLang="en-US" baseline="0" dirty="0" smtClean="0"/>
              <a:t>，</a:t>
            </a:r>
            <a:r>
              <a:rPr lang="en-US" altLang="zh-TW" baseline="0" dirty="0" smtClean="0"/>
              <a:t>95%</a:t>
            </a:r>
            <a:r>
              <a:rPr lang="zh-TW" altLang="en-US" baseline="0" dirty="0" smtClean="0"/>
              <a:t>信心水準來看這兩類的熱力變數是否有顯著差異。</a:t>
            </a:r>
            <a:endParaRPr lang="en-US" altLang="zh-TW" dirty="0" smtClean="0"/>
          </a:p>
        </p:txBody>
      </p:sp>
      <p:sp>
        <p:nvSpPr>
          <p:cNvPr id="4" name="投影片編號版面配置區 3"/>
          <p:cNvSpPr>
            <a:spLocks noGrp="1"/>
          </p:cNvSpPr>
          <p:nvPr>
            <p:ph type="sldNum" sz="quarter" idx="10"/>
          </p:nvPr>
        </p:nvSpPr>
        <p:spPr/>
        <p:txBody>
          <a:bodyPr/>
          <a:lstStyle/>
          <a:p>
            <a:fld id="{0F60DA33-02CD-4A63-8385-876940C228E2}" type="slidenum">
              <a:rPr lang="zh-TW" altLang="en-US" smtClean="0"/>
              <a:t>9</a:t>
            </a:fld>
            <a:endParaRPr lang="zh-TW" altLang="en-US"/>
          </a:p>
        </p:txBody>
      </p:sp>
    </p:spTree>
    <p:extLst>
      <p:ext uri="{BB962C8B-B14F-4D97-AF65-F5344CB8AC3E}">
        <p14:creationId xmlns:p14="http://schemas.microsoft.com/office/powerpoint/2010/main" val="2577277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71678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412206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46768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374653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335718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2844610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8476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39192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3749046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278972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4164691-2433-44B5-9A91-122B4D3A4210}" type="datetimeFigureOut">
              <a:rPr lang="zh-TW" altLang="en-US" smtClean="0"/>
              <a:t>2021/6/8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72760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64691-2433-44B5-9A91-122B4D3A4210}" type="datetimeFigureOut">
              <a:rPr lang="zh-TW" altLang="en-US" smtClean="0"/>
              <a:t>2021/6/8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34F28-7B04-406D-80B8-B2DDD6805C76}" type="slidenum">
              <a:rPr lang="zh-TW" altLang="en-US" smtClean="0"/>
              <a:t>‹#›</a:t>
            </a:fld>
            <a:endParaRPr lang="zh-TW" altLang="en-US"/>
          </a:p>
        </p:txBody>
      </p:sp>
    </p:spTree>
    <p:extLst>
      <p:ext uri="{BB962C8B-B14F-4D97-AF65-F5344CB8AC3E}">
        <p14:creationId xmlns:p14="http://schemas.microsoft.com/office/powerpoint/2010/main" val="1353909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emf"/><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e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emf"/><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emf"/><Relationship Id="rId7" Type="http://schemas.openxmlformats.org/officeDocument/2006/relationships/image" Target="../media/image40.png"/><Relationship Id="rId12"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59.png"/><Relationship Id="rId5" Type="http://schemas.openxmlformats.org/officeDocument/2006/relationships/image" Target="../media/image38.png"/><Relationship Id="rId10"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emf"/><Relationship Id="rId7" Type="http://schemas.openxmlformats.org/officeDocument/2006/relationships/image" Target="../media/image40.png"/><Relationship Id="rId12"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8.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em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rotWithShape="1">
          <a:blip r:embed="rId3"/>
          <a:srcRect l="6544" t="41961" r="23677" b="47141"/>
          <a:stretch/>
        </p:blipFill>
        <p:spPr>
          <a:xfrm>
            <a:off x="89444" y="1604682"/>
            <a:ext cx="12013111" cy="1055392"/>
          </a:xfrm>
          <a:prstGeom prst="rect">
            <a:avLst/>
          </a:prstGeom>
        </p:spPr>
      </p:pic>
      <p:pic>
        <p:nvPicPr>
          <p:cNvPr id="5" name="圖片 4"/>
          <p:cNvPicPr>
            <a:picLocks noChangeAspect="1"/>
          </p:cNvPicPr>
          <p:nvPr/>
        </p:nvPicPr>
        <p:blipFill rotWithShape="1">
          <a:blip r:embed="rId3"/>
          <a:srcRect l="6544" t="52716" r="23677" b="32026"/>
          <a:stretch/>
        </p:blipFill>
        <p:spPr>
          <a:xfrm>
            <a:off x="89444" y="3370729"/>
            <a:ext cx="12013111" cy="1477546"/>
          </a:xfrm>
          <a:prstGeom prst="rect">
            <a:avLst/>
          </a:prstGeom>
        </p:spPr>
      </p:pic>
    </p:spTree>
    <p:extLst>
      <p:ext uri="{BB962C8B-B14F-4D97-AF65-F5344CB8AC3E}">
        <p14:creationId xmlns:p14="http://schemas.microsoft.com/office/powerpoint/2010/main" val="25056475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a:solidFill>
                  <a:schemeClr val="bg1">
                    <a:lumMod val="50000"/>
                  </a:schemeClr>
                </a:solidFill>
              </a:rPr>
              <a:t>Computation of vertical </a:t>
            </a:r>
            <a:r>
              <a:rPr lang="en-US" altLang="zh-TW" sz="2800" dirty="0" smtClean="0">
                <a:solidFill>
                  <a:schemeClr val="bg1">
                    <a:lumMod val="50000"/>
                  </a:schemeClr>
                </a:solidFill>
              </a:rPr>
              <a:t>accelerations</a:t>
            </a:r>
            <a:r>
              <a:rPr lang="zh-TW" altLang="en-US" sz="2800" dirty="0" smtClean="0">
                <a:solidFill>
                  <a:schemeClr val="bg1">
                    <a:lumMod val="50000"/>
                  </a:schemeClr>
                </a:solidFill>
              </a:rPr>
              <a:t> </a:t>
            </a:r>
            <a:r>
              <a:rPr lang="en-US" altLang="zh-TW" sz="2800" dirty="0" smtClean="0">
                <a:solidFill>
                  <a:schemeClr val="bg1">
                    <a:lumMod val="50000"/>
                  </a:schemeClr>
                </a:solidFill>
              </a:rPr>
              <a:t>along </a:t>
            </a:r>
            <a:r>
              <a:rPr lang="en-US" altLang="zh-TW" sz="2800" dirty="0">
                <a:solidFill>
                  <a:schemeClr val="bg1">
                    <a:lumMod val="50000"/>
                  </a:schemeClr>
                </a:solidFill>
              </a:rPr>
              <a:t>trajectories</a:t>
            </a:r>
            <a:endParaRPr lang="zh-TW" altLang="en-US" sz="2800" dirty="0">
              <a:solidFill>
                <a:schemeClr val="bg1">
                  <a:lumMod val="50000"/>
                </a:schemeClr>
              </a:solidFill>
            </a:endParaRPr>
          </a:p>
        </p:txBody>
      </p:sp>
      <p:grpSp>
        <p:nvGrpSpPr>
          <p:cNvPr id="14" name="群組 13"/>
          <p:cNvGrpSpPr/>
          <p:nvPr/>
        </p:nvGrpSpPr>
        <p:grpSpPr>
          <a:xfrm>
            <a:off x="1628410" y="1971325"/>
            <a:ext cx="7186198" cy="1779448"/>
            <a:chOff x="1973850" y="2792768"/>
            <a:chExt cx="7186198" cy="1779448"/>
          </a:xfrm>
        </p:grpSpPr>
        <mc:AlternateContent xmlns:mc="http://schemas.openxmlformats.org/markup-compatibility/2006" xmlns:a14="http://schemas.microsoft.com/office/drawing/2010/main">
          <mc:Choice Requires="a14">
            <p:sp>
              <p:nvSpPr>
                <p:cNvPr id="2" name="文字方塊 1"/>
                <p:cNvSpPr txBox="1"/>
                <p:nvPr/>
              </p:nvSpPr>
              <p:spPr>
                <a:xfrm>
                  <a:off x="1973850" y="2792768"/>
                  <a:ext cx="7186198" cy="9142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𝐷𝑤</m:t>
                            </m:r>
                          </m:num>
                          <m:den>
                            <m:r>
                              <a:rPr lang="en-US" altLang="zh-TW" sz="2400" b="0" i="1" smtClean="0">
                                <a:latin typeface="Cambria Math" panose="02040503050406030204" pitchFamily="18" charset="0"/>
                              </a:rPr>
                              <m:t>𝐷𝑡</m:t>
                            </m:r>
                          </m:den>
                        </m:f>
                        <m:r>
                          <a:rPr lang="en-US" altLang="zh-TW" sz="2400" b="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acc>
                              <m:accPr>
                                <m:chr m:val="̅"/>
                                <m:ctrlPr>
                                  <a:rPr lang="en-US" altLang="zh-TW" sz="2400" b="0" i="1" smtClean="0">
                                    <a:latin typeface="Cambria Math" panose="02040503050406030204" pitchFamily="18" charset="0"/>
                                    <a:ea typeface="Cambria Math" panose="02040503050406030204" pitchFamily="18" charset="0"/>
                                  </a:rPr>
                                </m:ctrlPr>
                              </m:accPr>
                              <m:e>
                                <m:r>
                                  <a:rPr lang="en-US" altLang="zh-TW" sz="2400" b="0" i="1" smtClean="0">
                                    <a:latin typeface="Cambria Math" panose="02040503050406030204" pitchFamily="18" charset="0"/>
                                    <a:ea typeface="Cambria Math" panose="02040503050406030204" pitchFamily="18" charset="0"/>
                                  </a:rPr>
                                  <m:t>𝜌</m:t>
                                </m:r>
                              </m:e>
                            </m:acc>
                          </m:den>
                        </m:f>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m:t>
                            </m:r>
                            <m:sSup>
                              <m:sSupPr>
                                <m:ctrlPr>
                                  <a:rPr lang="en-US" altLang="zh-TW" sz="2400" b="0" i="1" smtClean="0">
                                    <a:latin typeface="Cambria Math" panose="02040503050406030204" pitchFamily="18" charset="0"/>
                                    <a:ea typeface="Cambria Math" panose="02040503050406030204" pitchFamily="18" charset="0"/>
                                  </a:rPr>
                                </m:ctrlPr>
                              </m:sSupPr>
                              <m:e>
                                <m:r>
                                  <a:rPr lang="en-US" altLang="zh-TW" sz="2400" b="0" i="1" smtClean="0">
                                    <a:latin typeface="Cambria Math" panose="02040503050406030204" pitchFamily="18" charset="0"/>
                                    <a:ea typeface="Cambria Math" panose="02040503050406030204" pitchFamily="18" charset="0"/>
                                  </a:rPr>
                                  <m:t>𝑝</m:t>
                                </m:r>
                              </m:e>
                              <m:sup>
                                <m:r>
                                  <a:rPr lang="en-US" altLang="zh-TW" sz="2400" b="0" i="1" smtClean="0">
                                    <a:latin typeface="Cambria Math" panose="02040503050406030204" pitchFamily="18" charset="0"/>
                                    <a:ea typeface="Cambria Math" panose="02040503050406030204" pitchFamily="18" charset="0"/>
                                  </a:rPr>
                                  <m:t>′</m:t>
                                </m:r>
                              </m:sup>
                            </m:sSup>
                          </m:num>
                          <m:den>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𝑧</m:t>
                            </m:r>
                          </m:den>
                        </m:f>
                        <m:r>
                          <a:rPr lang="en-US" altLang="zh-TW" sz="2400" b="0" i="0" smtClean="0">
                            <a:latin typeface="Cambria Math" panose="02040503050406030204" pitchFamily="18" charset="0"/>
                            <a:ea typeface="Cambria Math" panose="02040503050406030204" pitchFamily="18" charset="0"/>
                          </a:rPr>
                          <m:t>+</m:t>
                        </m:r>
                        <m:r>
                          <m:rPr>
                            <m:sty m:val="p"/>
                          </m:rPr>
                          <a:rPr lang="en-US" altLang="zh-TW" sz="2400" b="0" i="0" smtClean="0">
                            <a:latin typeface="Cambria Math" panose="02040503050406030204" pitchFamily="18" charset="0"/>
                            <a:ea typeface="Cambria Math" panose="02040503050406030204" pitchFamily="18" charset="0"/>
                          </a:rPr>
                          <m:t>g</m:t>
                        </m:r>
                        <m:d>
                          <m:dPr>
                            <m:begChr m:val="["/>
                            <m:endChr m:val="]"/>
                            <m:ctrlPr>
                              <a:rPr lang="en-US" altLang="zh-TW" sz="2400" b="0" i="1" smtClean="0">
                                <a:latin typeface="Cambria Math" panose="02040503050406030204" pitchFamily="18" charset="0"/>
                                <a:ea typeface="Cambria Math" panose="02040503050406030204" pitchFamily="18" charset="0"/>
                              </a:rPr>
                            </m:ctrlPr>
                          </m:dPr>
                          <m:e>
                            <m:f>
                              <m:fPr>
                                <m:ctrlPr>
                                  <a:rPr lang="en-US" altLang="zh-TW" sz="2400" b="0" i="1" smtClean="0">
                                    <a:latin typeface="Cambria Math" panose="02040503050406030204" pitchFamily="18" charset="0"/>
                                    <a:ea typeface="Cambria Math" panose="02040503050406030204" pitchFamily="18" charset="0"/>
                                  </a:rPr>
                                </m:ctrlPr>
                              </m:fPr>
                              <m:num>
                                <m:sSubSup>
                                  <m:sSubSupPr>
                                    <m:ctrlPr>
                                      <a:rPr lang="en-US" altLang="zh-TW" sz="2400" b="0" i="1" smtClean="0">
                                        <a:latin typeface="Cambria Math" panose="02040503050406030204" pitchFamily="18" charset="0"/>
                                        <a:ea typeface="Cambria Math" panose="02040503050406030204" pitchFamily="18" charset="0"/>
                                      </a:rPr>
                                    </m:ctrlPr>
                                  </m:sSubSupPr>
                                  <m:e>
                                    <m:r>
                                      <a:rPr lang="en-US" altLang="zh-TW" sz="2400" b="0" i="1" smtClean="0">
                                        <a:latin typeface="Cambria Math" panose="02040503050406030204" pitchFamily="18" charset="0"/>
                                        <a:ea typeface="Cambria Math" panose="02040503050406030204" pitchFamily="18" charset="0"/>
                                      </a:rPr>
                                      <m:t>𝜃</m:t>
                                    </m:r>
                                  </m:e>
                                  <m:sub>
                                    <m:r>
                                      <a:rPr lang="en-US" altLang="zh-TW" sz="2400" b="0" i="1" smtClean="0">
                                        <a:latin typeface="Cambria Math" panose="02040503050406030204" pitchFamily="18" charset="0"/>
                                        <a:ea typeface="Cambria Math" panose="02040503050406030204" pitchFamily="18" charset="0"/>
                                      </a:rPr>
                                      <m:t>𝑣</m:t>
                                    </m:r>
                                  </m:sub>
                                  <m:sup>
                                    <m:r>
                                      <a:rPr lang="en-US" altLang="zh-TW" sz="2400" b="0" i="1" smtClean="0">
                                        <a:latin typeface="Cambria Math" panose="02040503050406030204" pitchFamily="18" charset="0"/>
                                        <a:ea typeface="Cambria Math" panose="02040503050406030204" pitchFamily="18" charset="0"/>
                                      </a:rPr>
                                      <m:t>′</m:t>
                                    </m:r>
                                  </m:sup>
                                </m:sSubSup>
                              </m:num>
                              <m:den>
                                <m:acc>
                                  <m:accPr>
                                    <m:chr m:val="̅"/>
                                    <m:ctrlPr>
                                      <a:rPr lang="en-US" altLang="zh-TW" sz="2400" b="0" i="1" smtClean="0">
                                        <a:latin typeface="Cambria Math" panose="02040503050406030204" pitchFamily="18" charset="0"/>
                                        <a:ea typeface="Cambria Math" panose="02040503050406030204" pitchFamily="18" charset="0"/>
                                      </a:rPr>
                                    </m:ctrlPr>
                                  </m:accPr>
                                  <m:e>
                                    <m:sSub>
                                      <m:sSubPr>
                                        <m:ctrlPr>
                                          <a:rPr lang="en-US" altLang="zh-TW" sz="2400" b="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𝜃</m:t>
                                        </m:r>
                                      </m:e>
                                      <m:sub>
                                        <m:r>
                                          <a:rPr lang="en-US" altLang="zh-TW" sz="2400" b="0" i="1" smtClean="0">
                                            <a:latin typeface="Cambria Math" panose="02040503050406030204" pitchFamily="18" charset="0"/>
                                            <a:ea typeface="Cambria Math" panose="02040503050406030204" pitchFamily="18" charset="0"/>
                                          </a:rPr>
                                          <m:t>𝑣</m:t>
                                        </m:r>
                                      </m:sub>
                                    </m:sSub>
                                  </m:e>
                                </m:acc>
                              </m:den>
                            </m:f>
                            <m:r>
                              <a:rPr lang="en-US" altLang="zh-TW" sz="2400" b="0" i="1" smtClean="0">
                                <a:latin typeface="Cambria Math" panose="02040503050406030204" pitchFamily="18" charset="0"/>
                                <a:ea typeface="Cambria Math" panose="02040503050406030204" pitchFamily="18" charset="0"/>
                              </a:rPr>
                              <m:t>+</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𝜅</m:t>
                                </m:r>
                                <m:r>
                                  <a:rPr lang="en-US" altLang="zh-TW" sz="2400" b="0" i="1" smtClean="0">
                                    <a:latin typeface="Cambria Math" panose="02040503050406030204" pitchFamily="18" charset="0"/>
                                    <a:ea typeface="Cambria Math" panose="02040503050406030204" pitchFamily="18" charset="0"/>
                                  </a:rPr>
                                  <m:t>−1</m:t>
                                </m:r>
                              </m:e>
                            </m:d>
                            <m:f>
                              <m:fPr>
                                <m:ctrlPr>
                                  <a:rPr lang="en-US" altLang="zh-TW" sz="2400" b="0" i="1" smtClean="0">
                                    <a:latin typeface="Cambria Math" panose="02040503050406030204" pitchFamily="18" charset="0"/>
                                    <a:ea typeface="Cambria Math" panose="02040503050406030204" pitchFamily="18" charset="0"/>
                                  </a:rPr>
                                </m:ctrlPr>
                              </m:fPr>
                              <m:num>
                                <m:sSup>
                                  <m:sSupPr>
                                    <m:ctrlPr>
                                      <a:rPr lang="en-US" altLang="zh-TW" sz="2400" b="0" i="1" smtClean="0">
                                        <a:latin typeface="Cambria Math" panose="02040503050406030204" pitchFamily="18" charset="0"/>
                                        <a:ea typeface="Cambria Math" panose="02040503050406030204" pitchFamily="18" charset="0"/>
                                      </a:rPr>
                                    </m:ctrlPr>
                                  </m:sSupPr>
                                  <m:e>
                                    <m:r>
                                      <a:rPr lang="en-US" altLang="zh-TW" sz="2400" b="0" i="1" smtClean="0">
                                        <a:latin typeface="Cambria Math" panose="02040503050406030204" pitchFamily="18" charset="0"/>
                                        <a:ea typeface="Cambria Math" panose="02040503050406030204" pitchFamily="18" charset="0"/>
                                      </a:rPr>
                                      <m:t>𝑝</m:t>
                                    </m:r>
                                  </m:e>
                                  <m:sup>
                                    <m:r>
                                      <a:rPr lang="en-US" altLang="zh-TW" sz="2400" b="0" i="1" smtClean="0">
                                        <a:latin typeface="Cambria Math" panose="02040503050406030204" pitchFamily="18" charset="0"/>
                                        <a:ea typeface="Cambria Math" panose="02040503050406030204" pitchFamily="18" charset="0"/>
                                      </a:rPr>
                                      <m:t>′</m:t>
                                    </m:r>
                                  </m:sup>
                                </m:sSup>
                              </m:num>
                              <m:den>
                                <m:acc>
                                  <m:accPr>
                                    <m:chr m:val="̅"/>
                                    <m:ctrlPr>
                                      <a:rPr lang="en-US" altLang="zh-TW" sz="2400" b="0" i="1" smtClean="0">
                                        <a:latin typeface="Cambria Math" panose="02040503050406030204" pitchFamily="18" charset="0"/>
                                        <a:ea typeface="Cambria Math" panose="02040503050406030204" pitchFamily="18" charset="0"/>
                                      </a:rPr>
                                    </m:ctrlPr>
                                  </m:accPr>
                                  <m:e>
                                    <m:r>
                                      <a:rPr lang="en-US" altLang="zh-TW" sz="2400" b="0" i="1" smtClean="0">
                                        <a:latin typeface="Cambria Math" panose="02040503050406030204" pitchFamily="18" charset="0"/>
                                        <a:ea typeface="Cambria Math" panose="02040503050406030204" pitchFamily="18" charset="0"/>
                                      </a:rPr>
                                      <m:t>𝑝</m:t>
                                    </m:r>
                                  </m:e>
                                </m:acc>
                              </m:den>
                            </m:f>
                            <m:r>
                              <a:rPr lang="en-US" altLang="zh-TW" sz="2400" b="0" i="1" smtClean="0">
                                <a:latin typeface="Cambria Math" panose="02040503050406030204" pitchFamily="18" charset="0"/>
                                <a:ea typeface="Cambria Math" panose="02040503050406030204" pitchFamily="18" charset="0"/>
                              </a:rPr>
                              <m:t>−</m:t>
                            </m:r>
                            <m:sSubSup>
                              <m:sSubSupPr>
                                <m:ctrlPr>
                                  <a:rPr lang="en-US" altLang="zh-TW" sz="2400" b="0" i="1" smtClean="0">
                                    <a:latin typeface="Cambria Math" panose="02040503050406030204" pitchFamily="18" charset="0"/>
                                    <a:ea typeface="Cambria Math" panose="02040503050406030204" pitchFamily="18" charset="0"/>
                                  </a:rPr>
                                </m:ctrlPr>
                              </m:sSubSupPr>
                              <m:e>
                                <m:r>
                                  <a:rPr lang="en-US" altLang="zh-TW" sz="2400" b="0" i="1" smtClean="0">
                                    <a:latin typeface="Cambria Math" panose="02040503050406030204" pitchFamily="18" charset="0"/>
                                    <a:ea typeface="Cambria Math" panose="02040503050406030204" pitchFamily="18" charset="0"/>
                                  </a:rPr>
                                  <m:t>𝑞</m:t>
                                </m:r>
                              </m:e>
                              <m:sub>
                                <m:r>
                                  <a:rPr lang="en-US" altLang="zh-TW" sz="2400" b="0" i="1" smtClean="0">
                                    <a:latin typeface="Cambria Math" panose="02040503050406030204" pitchFamily="18" charset="0"/>
                                    <a:ea typeface="Cambria Math" panose="02040503050406030204" pitchFamily="18" charset="0"/>
                                  </a:rPr>
                                  <m:t>𝐻𝑌𝐷</m:t>
                                </m:r>
                              </m:sub>
                              <m:sup>
                                <m:r>
                                  <a:rPr lang="en-US" altLang="zh-TW" sz="2400" b="0" i="1" smtClean="0">
                                    <a:latin typeface="Cambria Math" panose="02040503050406030204" pitchFamily="18" charset="0"/>
                                    <a:ea typeface="Cambria Math" panose="02040503050406030204" pitchFamily="18" charset="0"/>
                                  </a:rPr>
                                  <m:t>′</m:t>
                                </m:r>
                              </m:sup>
                            </m:sSubSup>
                          </m:e>
                        </m:d>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𝑚𝑖𝑥𝑖𝑛𝑔</m:t>
                        </m:r>
                      </m:oMath>
                    </m:oMathPara>
                  </a14:m>
                  <a:endParaRPr lang="zh-TW" altLang="en-US" sz="2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973850" y="2792768"/>
                  <a:ext cx="7186198" cy="914225"/>
                </a:xfrm>
                <a:prstGeom prst="rect">
                  <a:avLst/>
                </a:prstGeom>
                <a:blipFill rotWithShape="0">
                  <a:blip r:embed="rId3"/>
                  <a:stretch>
                    <a:fillRect/>
                  </a:stretch>
                </a:blipFill>
              </p:spPr>
              <p:txBody>
                <a:bodyPr/>
                <a:lstStyle/>
                <a:p>
                  <a:r>
                    <a:rPr lang="zh-TW" altLang="en-US">
                      <a:noFill/>
                    </a:rPr>
                    <a:t> </a:t>
                  </a:r>
                </a:p>
              </p:txBody>
            </p:sp>
          </mc:Fallback>
        </mc:AlternateContent>
        <p:sp>
          <p:nvSpPr>
            <p:cNvPr id="3" name="右中括弧 2"/>
            <p:cNvSpPr/>
            <p:nvPr/>
          </p:nvSpPr>
          <p:spPr>
            <a:xfrm rot="5400000">
              <a:off x="3329236" y="3451157"/>
              <a:ext cx="326527" cy="899160"/>
            </a:xfrm>
            <a:prstGeom prst="rightBracket">
              <a:avLst>
                <a:gd name="adj" fmla="val 74674"/>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 name="右中括弧 6"/>
            <p:cNvSpPr/>
            <p:nvPr/>
          </p:nvSpPr>
          <p:spPr>
            <a:xfrm rot="5400000">
              <a:off x="5902120" y="2396923"/>
              <a:ext cx="326527" cy="3007631"/>
            </a:xfrm>
            <a:prstGeom prst="rightBracket">
              <a:avLst>
                <a:gd name="adj" fmla="val 74674"/>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 name="文字方塊 3"/>
            <p:cNvSpPr txBox="1"/>
            <p:nvPr/>
          </p:nvSpPr>
          <p:spPr>
            <a:xfrm>
              <a:off x="3149600" y="4110551"/>
              <a:ext cx="715260" cy="461665"/>
            </a:xfrm>
            <a:prstGeom prst="rect">
              <a:avLst/>
            </a:prstGeom>
            <a:noFill/>
          </p:spPr>
          <p:txBody>
            <a:bodyPr wrap="none" rtlCol="0">
              <a:spAutoFit/>
            </a:bodyPr>
            <a:lstStyle/>
            <a:p>
              <a:r>
                <a:rPr lang="en-US" altLang="zh-TW" sz="2400" dirty="0" smtClean="0"/>
                <a:t>PGA</a:t>
              </a:r>
              <a:endParaRPr lang="zh-TW" altLang="en-US" sz="2400" dirty="0"/>
            </a:p>
          </p:txBody>
        </p:sp>
        <p:sp>
          <p:nvSpPr>
            <p:cNvPr id="9" name="文字方塊 8"/>
            <p:cNvSpPr txBox="1"/>
            <p:nvPr/>
          </p:nvSpPr>
          <p:spPr>
            <a:xfrm>
              <a:off x="5779721" y="4110551"/>
              <a:ext cx="526298" cy="461665"/>
            </a:xfrm>
            <a:prstGeom prst="rect">
              <a:avLst/>
            </a:prstGeom>
            <a:noFill/>
          </p:spPr>
          <p:txBody>
            <a:bodyPr wrap="none" rtlCol="0">
              <a:spAutoFit/>
            </a:bodyPr>
            <a:lstStyle/>
            <a:p>
              <a:r>
                <a:rPr lang="en-US" altLang="zh-TW" sz="2400" dirty="0" smtClean="0"/>
                <a:t>BA</a:t>
              </a:r>
              <a:endParaRPr lang="zh-TW" altLang="en-US" sz="2400" dirty="0"/>
            </a:p>
          </p:txBody>
        </p:sp>
      </p:grpSp>
      <p:sp>
        <p:nvSpPr>
          <p:cNvPr id="10" name="文字方塊 9"/>
          <p:cNvSpPr txBox="1"/>
          <p:nvPr/>
        </p:nvSpPr>
        <p:spPr>
          <a:xfrm>
            <a:off x="1628410" y="5495823"/>
            <a:ext cx="6459974" cy="461665"/>
          </a:xfrm>
          <a:prstGeom prst="rect">
            <a:avLst/>
          </a:prstGeom>
          <a:noFill/>
        </p:spPr>
        <p:txBody>
          <a:bodyPr wrap="none" rtlCol="0">
            <a:spAutoFit/>
          </a:bodyPr>
          <a:lstStyle/>
          <a:p>
            <a:r>
              <a:rPr lang="en-US" altLang="zh-TW" sz="2400" dirty="0" smtClean="0"/>
              <a:t>PGA = perturbation pressure </a:t>
            </a:r>
            <a:r>
              <a:rPr lang="en-US" altLang="zh-TW" sz="2400" dirty="0"/>
              <a:t>gradient acceleration</a:t>
            </a:r>
            <a:endParaRPr lang="zh-TW" altLang="en-US" sz="2400" dirty="0"/>
          </a:p>
        </p:txBody>
      </p:sp>
      <p:sp>
        <p:nvSpPr>
          <p:cNvPr id="12" name="文字方塊 11"/>
          <p:cNvSpPr txBox="1"/>
          <p:nvPr/>
        </p:nvSpPr>
        <p:spPr>
          <a:xfrm>
            <a:off x="1816206" y="5957488"/>
            <a:ext cx="3442994" cy="461665"/>
          </a:xfrm>
          <a:prstGeom prst="rect">
            <a:avLst/>
          </a:prstGeom>
          <a:noFill/>
        </p:spPr>
        <p:txBody>
          <a:bodyPr wrap="none" rtlCol="0">
            <a:spAutoFit/>
          </a:bodyPr>
          <a:lstStyle/>
          <a:p>
            <a:r>
              <a:rPr lang="en-US" altLang="zh-TW" sz="2400" dirty="0" smtClean="0"/>
              <a:t>BA = </a:t>
            </a:r>
            <a:r>
              <a:rPr lang="en-US" altLang="zh-TW" sz="2400" dirty="0"/>
              <a:t>buoyant acceleration</a:t>
            </a:r>
            <a:endParaRPr lang="zh-TW" altLang="en-US" sz="2400" dirty="0"/>
          </a:p>
        </p:txBody>
      </p:sp>
      <mc:AlternateContent xmlns:mc="http://schemas.openxmlformats.org/markup-compatibility/2006" xmlns:a14="http://schemas.microsoft.com/office/drawing/2010/main">
        <mc:Choice Requires="a14">
          <p:sp>
            <p:nvSpPr>
              <p:cNvPr id="8" name="文字方塊 7"/>
              <p:cNvSpPr txBox="1"/>
              <p:nvPr/>
            </p:nvSpPr>
            <p:spPr>
              <a:xfrm>
                <a:off x="1628410" y="4193456"/>
                <a:ext cx="3793667" cy="8033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b="0" i="1" smtClean="0">
                              <a:latin typeface="Cambria Math" panose="02040503050406030204" pitchFamily="18" charset="0"/>
                            </a:rPr>
                          </m:ctrlPr>
                        </m:accPr>
                        <m:e>
                          <m:r>
                            <a:rPr lang="en-US" altLang="zh-TW" sz="2000" b="0" i="1" smtClean="0">
                              <a:latin typeface="Cambria Math" panose="02040503050406030204" pitchFamily="18" charset="0"/>
                            </a:rPr>
                            <m:t>𝑋</m:t>
                          </m:r>
                        </m:e>
                      </m:acc>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𝑟</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𝜆</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𝑧</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𝑡</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nary>
                            <m:naryPr>
                              <m:chr m:val="∑"/>
                              <m:ctrlPr>
                                <a:rPr lang="en-US" altLang="zh-TW" sz="2000" b="0" i="1" smtClean="0">
                                  <a:latin typeface="Cambria Math" panose="02040503050406030204" pitchFamily="18" charset="0"/>
                                </a:rPr>
                              </m:ctrlPr>
                            </m:naryPr>
                            <m:sub>
                              <m:r>
                                <a:rPr lang="en-US" altLang="zh-TW" sz="2000" b="0" i="1" smtClean="0">
                                  <a:latin typeface="Cambria Math" panose="02040503050406030204" pitchFamily="18" charset="0"/>
                                </a:rPr>
                                <m:t>𝑗</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𝜆</m:t>
                              </m:r>
                              <m:r>
                                <a:rPr lang="en-US" altLang="zh-TW" sz="2000" b="0" i="1" smtClean="0">
                                  <a:latin typeface="Cambria Math" panose="02040503050406030204" pitchFamily="18" charset="0"/>
                                </a:rPr>
                                <m:t>−90</m:t>
                              </m:r>
                            </m:sub>
                            <m:sup>
                              <m:r>
                                <a:rPr lang="en-US" altLang="zh-TW" sz="2000" b="0" i="1" smtClean="0">
                                  <a:latin typeface="Cambria Math" panose="02040503050406030204" pitchFamily="18" charset="0"/>
                                </a:rPr>
                                <m:t>𝑗</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𝜆</m:t>
                              </m:r>
                              <m:r>
                                <a:rPr lang="en-US" altLang="zh-TW" sz="2000" b="0" i="1" smtClean="0">
                                  <a:latin typeface="Cambria Math" panose="02040503050406030204" pitchFamily="18" charset="0"/>
                                </a:rPr>
                                <m:t>+90</m:t>
                              </m:r>
                            </m:sup>
                            <m:e>
                              <m:r>
                                <a:rPr lang="en-US" altLang="zh-TW" sz="2000" b="0" i="1" smtClean="0">
                                  <a:latin typeface="Cambria Math" panose="02040503050406030204" pitchFamily="18" charset="0"/>
                                </a:rPr>
                                <m:t>𝑋</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𝑟</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𝑗</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𝑧</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𝑡</m:t>
                              </m:r>
                              <m:r>
                                <a:rPr lang="en-US" altLang="zh-TW" sz="2000" b="0" i="1" smtClean="0">
                                  <a:latin typeface="Cambria Math" panose="02040503050406030204" pitchFamily="18" charset="0"/>
                                </a:rPr>
                                <m:t>)</m:t>
                              </m:r>
                            </m:e>
                          </m:nary>
                        </m:num>
                        <m:den>
                          <m:r>
                            <a:rPr lang="en-US" altLang="zh-TW" sz="2000" b="0" i="1" smtClean="0">
                              <a:latin typeface="Cambria Math" panose="02040503050406030204" pitchFamily="18" charset="0"/>
                            </a:rPr>
                            <m:t>181</m:t>
                          </m:r>
                        </m:den>
                      </m:f>
                    </m:oMath>
                  </m:oMathPara>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628410" y="4193456"/>
                <a:ext cx="3793667" cy="803361"/>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808179" y="4430545"/>
                <a:ext cx="187698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𝑋</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𝑣</m:t>
                          </m:r>
                        </m:sub>
                      </m:sSub>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𝑝</m:t>
                      </m:r>
                      <m:r>
                        <a:rPr lang="en-US" altLang="zh-TW" sz="2000" b="0" i="1" smtClean="0">
                          <a:latin typeface="Cambria Math" panose="02040503050406030204" pitchFamily="18" charset="0"/>
                        </a:rPr>
                        <m:t>, </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𝑞</m:t>
                          </m:r>
                        </m:e>
                        <m:sub>
                          <m:r>
                            <a:rPr lang="en-US" altLang="zh-TW" sz="2000" b="0" i="1" smtClean="0">
                              <a:latin typeface="Cambria Math" panose="02040503050406030204" pitchFamily="18" charset="0"/>
                            </a:rPr>
                            <m:t>𝐻𝑌𝐷</m:t>
                          </m:r>
                        </m:sub>
                      </m:sSub>
                    </m:oMath>
                  </m:oMathPara>
                </a14:m>
                <a:endParaRPr lang="zh-TW" altLang="en-US" sz="20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808179" y="4430545"/>
                <a:ext cx="1876989" cy="400110"/>
              </a:xfrm>
              <a:prstGeom prst="rect">
                <a:avLst/>
              </a:prstGeom>
              <a:blipFill rotWithShape="0">
                <a:blip r:embed="rId5"/>
                <a:stretch>
                  <a:fillRect b="-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88384" y="4383668"/>
                <a:ext cx="2378215" cy="422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𝑞</m:t>
                          </m:r>
                        </m:e>
                        <m:sub>
                          <m:r>
                            <a:rPr lang="en-US" altLang="zh-TW" sz="2000" b="0" i="1" smtClean="0">
                              <a:latin typeface="Cambria Math" panose="02040503050406030204" pitchFamily="18" charset="0"/>
                            </a:rPr>
                            <m:t>𝐻𝑌𝐷</m:t>
                          </m:r>
                        </m:sub>
                      </m:sSub>
                      <m:r>
                        <a:rPr lang="en-US" altLang="zh-TW" sz="2000" i="1">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𝑞</m:t>
                          </m:r>
                        </m:e>
                        <m:sub>
                          <m:r>
                            <m:rPr>
                              <m:sty m:val="p"/>
                            </m:rPr>
                            <a:rPr lang="en-US" altLang="zh-TW" sz="2000" i="1">
                              <a:latin typeface="Cambria Math" panose="02040503050406030204" pitchFamily="18" charset="0"/>
                            </a:rPr>
                            <m:t>L</m:t>
                          </m:r>
                          <m:r>
                            <m:rPr>
                              <m:sty m:val="p"/>
                            </m:rPr>
                            <a:rPr lang="en-US" altLang="zh-TW" sz="2000" i="1" smtClean="0">
                              <a:latin typeface="Cambria Math" panose="02040503050406030204" pitchFamily="18" charset="0"/>
                            </a:rPr>
                            <m:t>I</m:t>
                          </m:r>
                          <m:r>
                            <m:rPr>
                              <m:sty m:val="p"/>
                            </m:rPr>
                            <a:rPr lang="en-US" altLang="zh-TW" sz="2000" i="1">
                              <a:latin typeface="Cambria Math" panose="02040503050406030204" pitchFamily="18" charset="0"/>
                            </a:rPr>
                            <m:t>Q</m:t>
                          </m:r>
                        </m:sub>
                      </m:sSub>
                      <m:r>
                        <a:rPr lang="en-US" altLang="zh-TW" sz="2000" i="1">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𝑞</m:t>
                          </m:r>
                        </m:e>
                        <m:sub>
                          <m:r>
                            <m:rPr>
                              <m:sty m:val="p"/>
                            </m:rPr>
                            <a:rPr lang="en-US" altLang="zh-TW" sz="2000" i="1">
                              <a:latin typeface="Cambria Math" panose="02040503050406030204" pitchFamily="18" charset="0"/>
                            </a:rPr>
                            <m:t>F</m:t>
                          </m:r>
                          <m:r>
                            <m:rPr>
                              <m:sty m:val="p"/>
                            </m:rPr>
                            <a:rPr lang="en-US" altLang="zh-TW" sz="2000" i="1" smtClean="0">
                              <a:latin typeface="Cambria Math" panose="02040503050406030204" pitchFamily="18" charset="0"/>
                            </a:rPr>
                            <m:t>R</m:t>
                          </m:r>
                          <m:r>
                            <m:rPr>
                              <m:sty m:val="p"/>
                            </m:rPr>
                            <a:rPr lang="en-US" altLang="zh-TW" sz="2000" i="1">
                              <a:latin typeface="Cambria Math" panose="02040503050406030204" pitchFamily="18" charset="0"/>
                            </a:rPr>
                            <m:t>Z</m:t>
                          </m:r>
                        </m:sub>
                      </m:sSub>
                    </m:oMath>
                  </m:oMathPara>
                </a14:m>
                <a:endParaRPr lang="zh-TW" altLang="en-US" sz="20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88384" y="4383668"/>
                <a:ext cx="2378215" cy="422936"/>
              </a:xfrm>
              <a:prstGeom prst="rect">
                <a:avLst/>
              </a:prstGeom>
              <a:blipFill rotWithShape="0">
                <a:blip r:embed="rId6"/>
                <a:stretch>
                  <a:fillRect b="-1159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0268789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2" name="圖片 1"/>
          <p:cNvPicPr>
            <a:picLocks noChangeAspect="1"/>
          </p:cNvPicPr>
          <p:nvPr/>
        </p:nvPicPr>
        <p:blipFill>
          <a:blip r:embed="rId3"/>
          <a:stretch>
            <a:fillRect/>
          </a:stretch>
        </p:blipFill>
        <p:spPr>
          <a:xfrm>
            <a:off x="1655736" y="2106512"/>
            <a:ext cx="9054764" cy="4131728"/>
          </a:xfrm>
          <a:prstGeom prst="rect">
            <a:avLst/>
          </a:prstGeom>
        </p:spPr>
      </p:pic>
      <p:sp>
        <p:nvSpPr>
          <p:cNvPr id="3" name="文字方塊 2"/>
          <p:cNvSpPr txBox="1"/>
          <p:nvPr/>
        </p:nvSpPr>
        <p:spPr>
          <a:xfrm>
            <a:off x="5049520" y="1588307"/>
            <a:ext cx="2735108" cy="400110"/>
          </a:xfrm>
          <a:prstGeom prst="rect">
            <a:avLst/>
          </a:prstGeom>
          <a:noFill/>
        </p:spPr>
        <p:txBody>
          <a:bodyPr wrap="none" rtlCol="0">
            <a:spAutoFit/>
          </a:bodyPr>
          <a:lstStyle/>
          <a:p>
            <a:r>
              <a:rPr lang="en-US" altLang="zh-TW" sz="2000" dirty="0" smtClean="0"/>
              <a:t>WRF</a:t>
            </a:r>
            <a:r>
              <a:rPr lang="zh-TW" altLang="en-US" sz="2000" dirty="0" smtClean="0"/>
              <a:t> </a:t>
            </a:r>
            <a:r>
              <a:rPr lang="en-US" altLang="zh-TW" sz="2000" dirty="0" smtClean="0"/>
              <a:t>simulation at 16:10</a:t>
            </a:r>
            <a:endParaRPr lang="zh-TW" altLang="en-US" sz="2000" dirty="0"/>
          </a:p>
        </p:txBody>
      </p:sp>
      <p:sp>
        <p:nvSpPr>
          <p:cNvPr id="4" name="矩形 3"/>
          <p:cNvSpPr/>
          <p:nvPr/>
        </p:nvSpPr>
        <p:spPr>
          <a:xfrm>
            <a:off x="518160" y="2292200"/>
            <a:ext cx="1096774" cy="3477875"/>
          </a:xfrm>
          <a:prstGeom prst="rect">
            <a:avLst/>
          </a:prstGeom>
        </p:spPr>
        <p:txBody>
          <a:bodyPr wrap="none">
            <a:spAutoFit/>
          </a:bodyPr>
          <a:lstStyle/>
          <a:p>
            <a:pPr algn="ctr"/>
            <a:r>
              <a:rPr lang="en-US" altLang="zh-TW" sz="2000" dirty="0" smtClean="0">
                <a:latin typeface=""/>
              </a:rPr>
              <a:t>z=14km</a:t>
            </a:r>
          </a:p>
          <a:p>
            <a:pPr algn="ctr"/>
            <a:endParaRPr lang="en-US" altLang="zh-TW" sz="2000" dirty="0" smtClean="0">
              <a:latin typeface=""/>
            </a:endParaRPr>
          </a:p>
          <a:p>
            <a:pPr algn="ctr"/>
            <a:r>
              <a:rPr lang="en-US" altLang="zh-TW" sz="2000" dirty="0" smtClean="0">
                <a:latin typeface=""/>
              </a:rPr>
              <a:t>Color</a:t>
            </a:r>
          </a:p>
          <a:p>
            <a:pPr algn="ctr"/>
            <a:r>
              <a:rPr lang="en-US" altLang="zh-TW" sz="2000" dirty="0" smtClean="0">
                <a:latin typeface=""/>
              </a:rPr>
              <a:t>T’</a:t>
            </a: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v</a:t>
            </a:r>
            <a:endParaRPr lang="zh-TW" altLang="en-US" sz="2000" dirty="0"/>
          </a:p>
        </p:txBody>
      </p:sp>
      <mc:AlternateContent xmlns:mc="http://schemas.openxmlformats.org/markup-compatibility/2006" xmlns:a14="http://schemas.microsoft.com/office/drawing/2010/main">
        <mc:Choice Requires="a14">
          <p:sp>
            <p:nvSpPr>
              <p:cNvPr id="17" name="矩形 16"/>
              <p:cNvSpPr/>
              <p:nvPr/>
            </p:nvSpPr>
            <p:spPr>
              <a:xfrm>
                <a:off x="10710500" y="2292200"/>
                <a:ext cx="1210588" cy="3785652"/>
              </a:xfrm>
              <a:prstGeom prst="rect">
                <a:avLst/>
              </a:prstGeom>
            </p:spPr>
            <p:txBody>
              <a:bodyPr wrap="none">
                <a:spAutoFit/>
              </a:bodyPr>
              <a:lstStyle/>
              <a:p>
                <a:pPr algn="ctr"/>
                <a:r>
                  <a:rPr lang="en-US" altLang="zh-TW" sz="2000" dirty="0" smtClean="0">
                    <a:latin typeface=""/>
                  </a:rPr>
                  <a:t>AB</a:t>
                </a:r>
                <a:r>
                  <a:rPr lang="zh-TW" altLang="en-US" sz="2000" dirty="0" smtClean="0">
                    <a:latin typeface=""/>
                  </a:rPr>
                  <a:t> </a:t>
                </a:r>
                <a:r>
                  <a:rPr lang="en-US" altLang="zh-TW" sz="2000" dirty="0" err="1" smtClean="0">
                    <a:latin typeface=""/>
                  </a:rPr>
                  <a:t>corss</a:t>
                </a:r>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Color</a:t>
                </a:r>
              </a:p>
              <a:p>
                <a:pPr algn="ctr"/>
                <a:r>
                  <a:rPr lang="en-US" altLang="zh-TW" sz="2000" dirty="0" smtClean="0">
                    <a:latin typeface=""/>
                  </a:rPr>
                  <a:t>T’</a:t>
                </a: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14:m>
                  <m:oMathPara xmlns:m="http://schemas.openxmlformats.org/officeDocument/2006/math">
                    <m:oMathParaPr>
                      <m:jc m:val="centerGroup"/>
                    </m:oMathParaPr>
                    <m:oMath xmlns:m="http://schemas.openxmlformats.org/officeDocument/2006/math">
                      <m:r>
                        <a:rPr lang="en-US" altLang="zh-TW" sz="2000" b="0" i="1" smtClean="0">
                          <a:solidFill>
                            <a:srgbClr val="92D050"/>
                          </a:solidFill>
                          <a:latin typeface="Cambria Math" panose="02040503050406030204" pitchFamily="18" charset="0"/>
                        </a:rPr>
                        <m:t>𝜃</m:t>
                      </m:r>
                    </m:oMath>
                  </m:oMathPara>
                </a14:m>
                <a:endParaRPr lang="en-US" altLang="zh-TW" sz="2000" dirty="0" smtClean="0">
                  <a:solidFill>
                    <a:srgbClr val="92D050"/>
                  </a:solidFill>
                  <a:latin typeface=""/>
                </a:endParaRP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w</a:t>
                </a:r>
                <a:endParaRPr lang="zh-TW" altLang="en-US" sz="2000" dirty="0"/>
              </a:p>
            </p:txBody>
          </p:sp>
        </mc:Choice>
        <mc:Fallback xmlns="">
          <p:sp>
            <p:nvSpPr>
              <p:cNvPr id="17" name="矩形 16"/>
              <p:cNvSpPr>
                <a:spLocks noRot="1" noChangeAspect="1" noMove="1" noResize="1" noEditPoints="1" noAdjustHandles="1" noChangeArrowheads="1" noChangeShapeType="1" noTextEdit="1"/>
              </p:cNvSpPr>
              <p:nvPr/>
            </p:nvSpPr>
            <p:spPr>
              <a:xfrm>
                <a:off x="10710500" y="2292200"/>
                <a:ext cx="1210588" cy="3785652"/>
              </a:xfrm>
              <a:prstGeom prst="rect">
                <a:avLst/>
              </a:prstGeom>
              <a:blipFill rotWithShape="0">
                <a:blip r:embed="rId4"/>
                <a:stretch>
                  <a:fillRect l="-4523" t="-644" r="-4020" b="-17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4432086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3" name="圖片 2"/>
          <p:cNvPicPr>
            <a:picLocks noChangeAspect="1"/>
          </p:cNvPicPr>
          <p:nvPr/>
        </p:nvPicPr>
        <p:blipFill rotWithShape="1">
          <a:blip r:embed="rId3"/>
          <a:srcRect b="-4919"/>
          <a:stretch/>
        </p:blipFill>
        <p:spPr>
          <a:xfrm>
            <a:off x="2417543" y="1299143"/>
            <a:ext cx="7026901" cy="5834828"/>
          </a:xfrm>
          <a:prstGeom prst="rect">
            <a:avLst/>
          </a:prstGeom>
        </p:spPr>
      </p:pic>
      <p:sp>
        <p:nvSpPr>
          <p:cNvPr id="4" name="文字方塊 3"/>
          <p:cNvSpPr txBox="1"/>
          <p:nvPr/>
        </p:nvSpPr>
        <p:spPr>
          <a:xfrm>
            <a:off x="517287" y="1369819"/>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sp>
        <p:nvSpPr>
          <p:cNvPr id="6" name="文字方塊 5"/>
          <p:cNvSpPr txBox="1"/>
          <p:nvPr/>
        </p:nvSpPr>
        <p:spPr>
          <a:xfrm>
            <a:off x="538126" y="4190104"/>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mc:AlternateContent xmlns:mc="http://schemas.openxmlformats.org/markup-compatibility/2006" xmlns:a14="http://schemas.microsoft.com/office/drawing/2010/main">
        <mc:Choice Requires="a14">
          <p:sp>
            <p:nvSpPr>
              <p:cNvPr id="7" name="文字方塊 6"/>
              <p:cNvSpPr txBox="1"/>
              <p:nvPr/>
            </p:nvSpPr>
            <p:spPr>
              <a:xfrm>
                <a:off x="9624383" y="1299143"/>
                <a:ext cx="245150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r>
                        <a:rPr lang="en-US" altLang="zh-TW" sz="2000" b="0" i="1" dirty="0" smtClean="0">
                          <a:latin typeface="Cambria Math" panose="02040503050406030204" pitchFamily="18" charset="0"/>
                        </a:rPr>
                        <m:t>=366</m:t>
                      </m:r>
                      <m:r>
                        <a:rPr lang="en-US" altLang="zh-TW" sz="2000" b="0" i="1" dirty="0" smtClean="0">
                          <a:latin typeface="Cambria Math" panose="02040503050406030204" pitchFamily="18" charset="0"/>
                        </a:rPr>
                        <m:t>𝐾</m:t>
                      </m:r>
                      <m:r>
                        <a:rPr lang="en-US" altLang="zh-TW" sz="2000" b="0" i="1" dirty="0" smtClean="0">
                          <a:latin typeface="Cambria Math" panose="02040503050406030204" pitchFamily="18" charset="0"/>
                        </a:rPr>
                        <m:t>→363</m:t>
                      </m:r>
                      <m:r>
                        <a:rPr lang="en-US" altLang="zh-TW" sz="2000" b="0" i="1" dirty="0" smtClean="0">
                          <a:latin typeface="Cambria Math" panose="02040503050406030204" pitchFamily="18" charset="0"/>
                        </a:rPr>
                        <m:t>𝐾</m:t>
                      </m:r>
                    </m:oMath>
                  </m:oMathPara>
                </a14:m>
                <a:endParaRPr lang="en-US" altLang="zh-TW" sz="2000" b="0" dirty="0" smtClean="0"/>
              </a:p>
              <a:p>
                <a:r>
                  <a:rPr lang="en-US" altLang="zh-TW" sz="2000" dirty="0" smtClean="0"/>
                  <a:t>from MBL to z = 6 km</a:t>
                </a:r>
                <a:endParaRPr lang="zh-TW" altLang="en-US" sz="20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624383" y="1299143"/>
                <a:ext cx="2451505" cy="707886"/>
              </a:xfrm>
              <a:prstGeom prst="rect">
                <a:avLst/>
              </a:prstGeom>
              <a:blipFill rotWithShape="0">
                <a:blip r:embed="rId4"/>
                <a:stretch>
                  <a:fillRect l="-2736" b="-146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9624382" y="4262724"/>
                <a:ext cx="245150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r>
                        <a:rPr lang="en-US" altLang="zh-TW" sz="2000" b="0" i="1" dirty="0" smtClean="0">
                          <a:latin typeface="Cambria Math" panose="02040503050406030204" pitchFamily="18" charset="0"/>
                        </a:rPr>
                        <m:t>=368</m:t>
                      </m:r>
                      <m:r>
                        <a:rPr lang="en-US" altLang="zh-TW" sz="2000" b="0" i="1" dirty="0" smtClean="0">
                          <a:latin typeface="Cambria Math" panose="02040503050406030204" pitchFamily="18" charset="0"/>
                        </a:rPr>
                        <m:t>𝐾</m:t>
                      </m:r>
                      <m:r>
                        <a:rPr lang="en-US" altLang="zh-TW" sz="2000" b="0" i="1" dirty="0" smtClean="0">
                          <a:latin typeface="Cambria Math" panose="02040503050406030204" pitchFamily="18" charset="0"/>
                        </a:rPr>
                        <m:t>→360</m:t>
                      </m:r>
                      <m:r>
                        <a:rPr lang="en-US" altLang="zh-TW" sz="2000" b="0" i="1" dirty="0" smtClean="0">
                          <a:latin typeface="Cambria Math" panose="02040503050406030204" pitchFamily="18" charset="0"/>
                        </a:rPr>
                        <m:t>𝐾</m:t>
                      </m:r>
                    </m:oMath>
                  </m:oMathPara>
                </a14:m>
                <a:endParaRPr lang="en-US" altLang="zh-TW" sz="2000" b="0" dirty="0" smtClean="0"/>
              </a:p>
              <a:p>
                <a:r>
                  <a:rPr lang="en-US" altLang="zh-TW" sz="2000" dirty="0" smtClean="0"/>
                  <a:t>from MBL to z = 6 km</a:t>
                </a:r>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9624382" y="4262724"/>
                <a:ext cx="2451505" cy="707886"/>
              </a:xfrm>
              <a:prstGeom prst="rect">
                <a:avLst/>
              </a:prstGeom>
              <a:blipFill rotWithShape="0">
                <a:blip r:embed="rId5"/>
                <a:stretch>
                  <a:fillRect l="-2736" b="-146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9753600" y="2681099"/>
                <a:ext cx="19784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𝑚𝑎𝑥</m:t>
                          </m:r>
                        </m:sub>
                      </m:sSub>
                      <m:r>
                        <a:rPr lang="en-US" altLang="zh-TW" b="0" i="1" smtClean="0">
                          <a:latin typeface="Cambria Math" panose="02040503050406030204" pitchFamily="18" charset="0"/>
                        </a:rPr>
                        <m:t>=30.6 </m:t>
                      </m:r>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𝑠</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9753600" y="2681099"/>
                <a:ext cx="1978490" cy="369332"/>
              </a:xfrm>
              <a:prstGeom prst="rect">
                <a:avLst/>
              </a:prstGeom>
              <a:blipFill rotWithShape="0">
                <a:blip r:embed="rId6"/>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9753600" y="5658277"/>
                <a:ext cx="18502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𝑚𝑎𝑥</m:t>
                          </m:r>
                        </m:sub>
                      </m:sSub>
                      <m:r>
                        <a:rPr lang="en-US" altLang="zh-TW" b="0" i="1" smtClean="0">
                          <a:latin typeface="Cambria Math" panose="02040503050406030204" pitchFamily="18" charset="0"/>
                        </a:rPr>
                        <m:t>=8.9 </m:t>
                      </m:r>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𝑠</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9753600" y="5658277"/>
                <a:ext cx="1850250" cy="369332"/>
              </a:xfrm>
              <a:prstGeom prst="rect">
                <a:avLst/>
              </a:prstGeom>
              <a:blipFill rotWithShape="0">
                <a:blip r:embed="rId7"/>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702884" y="2201349"/>
                <a:ext cx="1208151" cy="1015663"/>
              </a:xfrm>
              <a:prstGeom prst="rect">
                <a:avLst/>
              </a:prstGeom>
              <a:noFill/>
            </p:spPr>
            <p:txBody>
              <a:bodyPr wrap="none" rtlCol="0">
                <a:spAutoFit/>
              </a:bodyPr>
              <a:lstStyle/>
              <a:p>
                <a:pPr algn="ctr"/>
                <a:r>
                  <a:rPr lang="en-US" altLang="zh-TW" sz="2000" dirty="0" smtClean="0"/>
                  <a:t>Color</a:t>
                </a:r>
              </a:p>
              <a:p>
                <a:pPr algn="ctr"/>
                <a14:m>
                  <m:oMathPara xmlns:m="http://schemas.openxmlformats.org/officeDocument/2006/math">
                    <m:oMathParaPr>
                      <m:jc m:val="centerGroup"/>
                    </m:oMathParaPr>
                    <m:oMath xmlns:m="http://schemas.openxmlformats.org/officeDocument/2006/math">
                      <m:sSub>
                        <m:sSubPr>
                          <m:ctrlPr>
                            <a:rPr lang="en-US" altLang="zh-TW" sz="2000" b="0" i="1" smtClean="0">
                              <a:solidFill>
                                <a:srgbClr val="FF0000"/>
                              </a:solidFill>
                              <a:latin typeface="Cambria Math" panose="02040503050406030204" pitchFamily="18" charset="0"/>
                            </a:rPr>
                          </m:ctrlPr>
                        </m:sSubPr>
                        <m:e>
                          <m:r>
                            <a:rPr lang="en-US" altLang="zh-TW" sz="2000" b="0" i="1" smtClean="0">
                              <a:solidFill>
                                <a:srgbClr val="FF0000"/>
                              </a:solidFill>
                              <a:latin typeface="Cambria Math" panose="02040503050406030204" pitchFamily="18" charset="0"/>
                            </a:rPr>
                            <m:t>𝜃</m:t>
                          </m:r>
                        </m:e>
                        <m:sub>
                          <m:r>
                            <a:rPr lang="en-US" altLang="zh-TW" sz="2000" b="0" i="1" smtClean="0">
                              <a:solidFill>
                                <a:srgbClr val="FF0000"/>
                              </a:solidFill>
                              <a:latin typeface="Cambria Math" panose="02040503050406030204" pitchFamily="18" charset="0"/>
                            </a:rPr>
                            <m:t>𝑒</m:t>
                          </m:r>
                        </m:sub>
                      </m:sSub>
                    </m:oMath>
                  </m:oMathPara>
                </a14:m>
                <a:endParaRPr lang="en-US" altLang="zh-TW" sz="2000" b="0" dirty="0" smtClean="0">
                  <a:solidFill>
                    <a:srgbClr val="FF0000"/>
                  </a:solidFill>
                </a:endParaRPr>
              </a:p>
              <a:p>
                <a:pPr algn="ctr"/>
                <a14:m>
                  <m:oMathPara xmlns:m="http://schemas.openxmlformats.org/officeDocument/2006/math">
                    <m:oMathParaPr>
                      <m:jc m:val="centerGroup"/>
                    </m:oMathParaPr>
                    <m:oMath xmlns:m="http://schemas.openxmlformats.org/officeDocument/2006/math">
                      <m:r>
                        <a:rPr lang="en-US" altLang="zh-TW" sz="2000" b="0" i="1" smtClean="0">
                          <a:solidFill>
                            <a:srgbClr val="7030A0"/>
                          </a:solidFill>
                          <a:latin typeface="Cambria Math" panose="02040503050406030204" pitchFamily="18" charset="0"/>
                        </a:rPr>
                        <m:t>𝑆𝐻</m:t>
                      </m:r>
                      <m:r>
                        <a:rPr lang="en-US" altLang="zh-TW" sz="2000" b="0" i="1" smtClean="0">
                          <a:solidFill>
                            <a:srgbClr val="7030A0"/>
                          </a:solidFill>
                          <a:latin typeface="Cambria Math" panose="02040503050406030204" pitchFamily="18" charset="0"/>
                        </a:rPr>
                        <m:t>+</m:t>
                      </m:r>
                      <m:r>
                        <a:rPr lang="en-US" altLang="zh-TW" sz="2000" b="0" i="1" smtClean="0">
                          <a:solidFill>
                            <a:srgbClr val="7030A0"/>
                          </a:solidFill>
                          <a:latin typeface="Cambria Math" panose="02040503050406030204" pitchFamily="18" charset="0"/>
                        </a:rPr>
                        <m:t>𝐿𝐻</m:t>
                      </m:r>
                    </m:oMath>
                  </m:oMathPara>
                </a14:m>
                <a:endParaRPr lang="zh-TW" altLang="en-US" sz="2000" dirty="0">
                  <a:solidFill>
                    <a:srgbClr val="7030A0"/>
                  </a:solidFill>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702884" y="2201349"/>
                <a:ext cx="1208151" cy="1015663"/>
              </a:xfrm>
              <a:prstGeom prst="rect">
                <a:avLst/>
              </a:prstGeom>
              <a:blipFill rotWithShape="0">
                <a:blip r:embed="rId8"/>
                <a:stretch>
                  <a:fillRect t="-299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302813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2" name="圖片 1"/>
          <p:cNvPicPr>
            <a:picLocks noChangeAspect="1"/>
          </p:cNvPicPr>
          <p:nvPr/>
        </p:nvPicPr>
        <p:blipFill rotWithShape="1">
          <a:blip r:embed="rId3"/>
          <a:srcRect b="49921"/>
          <a:stretch/>
        </p:blipFill>
        <p:spPr>
          <a:xfrm>
            <a:off x="1974859" y="1914847"/>
            <a:ext cx="8713461" cy="3998274"/>
          </a:xfrm>
          <a:prstGeom prst="rect">
            <a:avLst/>
          </a:prstGeom>
        </p:spPr>
      </p:pic>
      <p:sp>
        <p:nvSpPr>
          <p:cNvPr id="6" name="文字方塊 5"/>
          <p:cNvSpPr txBox="1"/>
          <p:nvPr/>
        </p:nvSpPr>
        <p:spPr>
          <a:xfrm>
            <a:off x="4608958" y="1481096"/>
            <a:ext cx="3841180" cy="400110"/>
          </a:xfrm>
          <a:prstGeom prst="rect">
            <a:avLst/>
          </a:prstGeom>
          <a:noFill/>
        </p:spPr>
        <p:txBody>
          <a:bodyPr wrap="none" rtlCol="0">
            <a:spAutoFit/>
          </a:bodyPr>
          <a:lstStyle/>
          <a:p>
            <a:r>
              <a:rPr lang="en-US" altLang="zh-TW" sz="2000" dirty="0" smtClean="0"/>
              <a:t>WRF</a:t>
            </a:r>
            <a:r>
              <a:rPr lang="zh-TW" altLang="en-US" sz="2000" dirty="0" smtClean="0"/>
              <a:t> </a:t>
            </a:r>
            <a:r>
              <a:rPr lang="en-US" altLang="zh-TW" sz="2000" dirty="0" smtClean="0"/>
              <a:t>simulation at 15:40 z = 0.5 km</a:t>
            </a:r>
            <a:endParaRPr lang="zh-TW" altLang="en-US" sz="2000" dirty="0"/>
          </a:p>
        </p:txBody>
      </p:sp>
      <mc:AlternateContent xmlns:mc="http://schemas.openxmlformats.org/markup-compatibility/2006" xmlns:a14="http://schemas.microsoft.com/office/drawing/2010/main">
        <mc:Choice Requires="a14">
          <p:sp>
            <p:nvSpPr>
              <p:cNvPr id="7" name="矩形 6"/>
              <p:cNvSpPr/>
              <p:nvPr/>
            </p:nvSpPr>
            <p:spPr>
              <a:xfrm>
                <a:off x="518160" y="2292200"/>
                <a:ext cx="1096774" cy="3170099"/>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oMath>
                  </m:oMathPara>
                </a14:m>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v</a:t>
                </a:r>
                <a:endParaRPr lang="zh-TW"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518160" y="2292200"/>
                <a:ext cx="1096774" cy="3170099"/>
              </a:xfrm>
              <a:prstGeom prst="rect">
                <a:avLst/>
              </a:prstGeom>
              <a:blipFill rotWithShape="0">
                <a:blip r:embed="rId4"/>
                <a:stretch>
                  <a:fillRect l="-5000" r="-5556" b="-2308"/>
                </a:stretch>
              </a:blipFill>
            </p:spPr>
            <p:txBody>
              <a:bodyPr/>
              <a:lstStyle/>
              <a:p>
                <a:r>
                  <a:rPr lang="zh-TW" altLang="en-US">
                    <a:noFill/>
                  </a:rPr>
                  <a:t> </a:t>
                </a:r>
              </a:p>
            </p:txBody>
          </p:sp>
        </mc:Fallback>
      </mc:AlternateContent>
      <p:sp>
        <p:nvSpPr>
          <p:cNvPr id="8" name="矩形 7"/>
          <p:cNvSpPr/>
          <p:nvPr/>
        </p:nvSpPr>
        <p:spPr>
          <a:xfrm>
            <a:off x="10767407" y="2292200"/>
            <a:ext cx="1096774" cy="3170099"/>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r>
              <a:rPr lang="en-US" altLang="zh-TW" sz="2000" dirty="0" smtClean="0">
                <a:latin typeface=""/>
              </a:rPr>
              <a:t>p’</a:t>
            </a:r>
          </a:p>
          <a:p>
            <a:pPr algn="ctr"/>
            <a:endParaRPr lang="en-US" altLang="zh-TW" sz="2000" dirty="0" smtClean="0">
              <a:latin typeface=""/>
            </a:endParaRPr>
          </a:p>
          <a:p>
            <a:pPr algn="ctr"/>
            <a:r>
              <a:rPr lang="en-US" altLang="zh-TW" sz="2000" dirty="0" smtClean="0">
                <a:latin typeface=""/>
              </a:rPr>
              <a:t>Contour</a:t>
            </a:r>
          </a:p>
          <a:p>
            <a:pPr algn="ctr"/>
            <a:r>
              <a:rPr lang="en-US" altLang="zh-TW" sz="2000" dirty="0">
                <a:latin typeface=""/>
              </a:rPr>
              <a:t>r</a:t>
            </a:r>
            <a:r>
              <a:rPr lang="en-US" altLang="zh-TW" sz="2000" dirty="0" smtClean="0">
                <a:latin typeface=""/>
              </a:rPr>
              <a:t>adial</a:t>
            </a:r>
          </a:p>
          <a:p>
            <a:pPr algn="ctr"/>
            <a:r>
              <a:rPr lang="en-US" altLang="zh-TW" sz="2000" dirty="0" smtClean="0">
                <a:latin typeface=""/>
              </a:rPr>
              <a:t>wind</a:t>
            </a: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v</a:t>
            </a:r>
            <a:endParaRPr lang="zh-TW" altLang="en-US" sz="2000" dirty="0"/>
          </a:p>
        </p:txBody>
      </p:sp>
      <p:grpSp>
        <p:nvGrpSpPr>
          <p:cNvPr id="12" name="群組 11"/>
          <p:cNvGrpSpPr/>
          <p:nvPr/>
        </p:nvGrpSpPr>
        <p:grpSpPr>
          <a:xfrm>
            <a:off x="3586480" y="6175345"/>
            <a:ext cx="1812150" cy="400110"/>
            <a:chOff x="3586480" y="6175345"/>
            <a:chExt cx="1812150" cy="400110"/>
          </a:xfrm>
        </p:grpSpPr>
        <p:sp>
          <p:nvSpPr>
            <p:cNvPr id="4" name="等腰三角形 3"/>
            <p:cNvSpPr/>
            <p:nvPr/>
          </p:nvSpPr>
          <p:spPr>
            <a:xfrm>
              <a:off x="3586480" y="6309360"/>
              <a:ext cx="152400" cy="1320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3819287" y="6175345"/>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grpSp>
      <p:grpSp>
        <p:nvGrpSpPr>
          <p:cNvPr id="13" name="群組 12"/>
          <p:cNvGrpSpPr/>
          <p:nvPr/>
        </p:nvGrpSpPr>
        <p:grpSpPr>
          <a:xfrm>
            <a:off x="7091680" y="6175345"/>
            <a:ext cx="1791311" cy="400110"/>
            <a:chOff x="6918960" y="6175345"/>
            <a:chExt cx="1791311" cy="400110"/>
          </a:xfrm>
        </p:grpSpPr>
        <p:sp>
          <p:nvSpPr>
            <p:cNvPr id="9" name="橢圓 8"/>
            <p:cNvSpPr/>
            <p:nvPr/>
          </p:nvSpPr>
          <p:spPr>
            <a:xfrm>
              <a:off x="6918960" y="6309360"/>
              <a:ext cx="132080" cy="1320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7151767" y="6175345"/>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p:grpSp>
    </p:spTree>
    <p:extLst>
      <p:ext uri="{BB962C8B-B14F-4D97-AF65-F5344CB8AC3E}">
        <p14:creationId xmlns:p14="http://schemas.microsoft.com/office/powerpoint/2010/main" val="12081733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grpSp>
        <p:nvGrpSpPr>
          <p:cNvPr id="6" name="群組 5"/>
          <p:cNvGrpSpPr/>
          <p:nvPr/>
        </p:nvGrpSpPr>
        <p:grpSpPr>
          <a:xfrm>
            <a:off x="2025816" y="1828800"/>
            <a:ext cx="9648024" cy="4296798"/>
            <a:chOff x="2260394" y="2032000"/>
            <a:chExt cx="8132414" cy="3444240"/>
          </a:xfrm>
        </p:grpSpPr>
        <p:pic>
          <p:nvPicPr>
            <p:cNvPr id="3" name="圖片 2"/>
            <p:cNvPicPr>
              <a:picLocks noChangeAspect="1"/>
            </p:cNvPicPr>
            <p:nvPr/>
          </p:nvPicPr>
          <p:blipFill rotWithShape="1">
            <a:blip r:embed="rId3"/>
            <a:srcRect b="64296"/>
            <a:stretch/>
          </p:blipFill>
          <p:spPr>
            <a:xfrm>
              <a:off x="2260394" y="2032000"/>
              <a:ext cx="8132414" cy="3444240"/>
            </a:xfrm>
            <a:prstGeom prst="rect">
              <a:avLst/>
            </a:prstGeom>
          </p:spPr>
        </p:pic>
        <p:pic>
          <p:nvPicPr>
            <p:cNvPr id="4" name="圖片 3"/>
            <p:cNvPicPr>
              <a:picLocks noChangeAspect="1"/>
            </p:cNvPicPr>
            <p:nvPr/>
          </p:nvPicPr>
          <p:blipFill rotWithShape="1">
            <a:blip r:embed="rId4"/>
            <a:srcRect l="953" t="4259" r="49213" b="64437"/>
            <a:stretch/>
          </p:blipFill>
          <p:spPr>
            <a:xfrm>
              <a:off x="6300402" y="2479039"/>
              <a:ext cx="4052638" cy="2987041"/>
            </a:xfrm>
            <a:prstGeom prst="rect">
              <a:avLst/>
            </a:prstGeom>
          </p:spPr>
        </p:pic>
      </p:grpSp>
      <p:sp>
        <p:nvSpPr>
          <p:cNvPr id="7" name="文字方塊 6"/>
          <p:cNvSpPr txBox="1"/>
          <p:nvPr/>
        </p:nvSpPr>
        <p:spPr>
          <a:xfrm>
            <a:off x="3860800" y="6128586"/>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sp>
        <p:nvSpPr>
          <p:cNvPr id="8" name="文字方塊 7"/>
          <p:cNvSpPr txBox="1"/>
          <p:nvPr/>
        </p:nvSpPr>
        <p:spPr>
          <a:xfrm>
            <a:off x="8737600" y="6128586"/>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mc:AlternateContent xmlns:mc="http://schemas.openxmlformats.org/markup-compatibility/2006" xmlns:a14="http://schemas.microsoft.com/office/drawing/2010/main">
        <mc:Choice Requires="a14">
          <p:sp>
            <p:nvSpPr>
              <p:cNvPr id="9" name="矩形 8"/>
              <p:cNvSpPr/>
              <p:nvPr/>
            </p:nvSpPr>
            <p:spPr>
              <a:xfrm>
                <a:off x="353073" y="2327271"/>
                <a:ext cx="1297150" cy="3785652"/>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oMath>
                  </m:oMathPara>
                </a14:m>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a:latin typeface=""/>
                  </a:rPr>
                  <a:t>t</a:t>
                </a:r>
                <a:r>
                  <a:rPr lang="en-US" altLang="zh-TW" sz="2000" dirty="0" smtClean="0">
                    <a:latin typeface=""/>
                  </a:rPr>
                  <a:t>angential</a:t>
                </a:r>
              </a:p>
              <a:p>
                <a:pPr algn="ctr"/>
                <a:r>
                  <a:rPr lang="en-US" altLang="zh-TW" sz="2000" dirty="0">
                    <a:latin typeface=""/>
                  </a:rPr>
                  <a:t>w</a:t>
                </a:r>
                <a:r>
                  <a:rPr lang="en-US" altLang="zh-TW" sz="2000" dirty="0" smtClean="0">
                    <a:latin typeface=""/>
                  </a:rPr>
                  <a:t>ind and</a:t>
                </a:r>
              </a:p>
              <a:p>
                <a:pPr algn="ctr"/>
                <a:r>
                  <a:rPr lang="en-US" altLang="zh-TW" sz="2000" dirty="0">
                    <a:latin typeface=""/>
                  </a:rPr>
                  <a:t>w</a:t>
                </a:r>
                <a:endParaRPr lang="zh-TW" altLang="en-US" sz="2000" dirty="0"/>
              </a:p>
            </p:txBody>
          </p:sp>
        </mc:Choice>
        <mc:Fallback xmlns="">
          <p:sp>
            <p:nvSpPr>
              <p:cNvPr id="9" name="矩形 8"/>
              <p:cNvSpPr>
                <a:spLocks noRot="1" noChangeAspect="1" noMove="1" noResize="1" noEditPoints="1" noAdjustHandles="1" noChangeArrowheads="1" noChangeShapeType="1" noTextEdit="1"/>
              </p:cNvSpPr>
              <p:nvPr/>
            </p:nvSpPr>
            <p:spPr>
              <a:xfrm>
                <a:off x="353073" y="2327271"/>
                <a:ext cx="1297150" cy="3785652"/>
              </a:xfrm>
              <a:prstGeom prst="rect">
                <a:avLst/>
              </a:prstGeom>
              <a:blipFill rotWithShape="0">
                <a:blip r:embed="rId5"/>
                <a:stretch>
                  <a:fillRect l="-4695" r="-4695" b="-17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9499330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2" name="圖片 1"/>
          <p:cNvPicPr>
            <a:picLocks noChangeAspect="1"/>
          </p:cNvPicPr>
          <p:nvPr/>
        </p:nvPicPr>
        <p:blipFill rotWithShape="1">
          <a:blip r:embed="rId3"/>
          <a:srcRect t="50197" b="-276"/>
          <a:stretch/>
        </p:blipFill>
        <p:spPr>
          <a:xfrm>
            <a:off x="1779892" y="2127012"/>
            <a:ext cx="8822557" cy="4048333"/>
          </a:xfrm>
          <a:prstGeom prst="rect">
            <a:avLst/>
          </a:prstGeom>
        </p:spPr>
      </p:pic>
      <p:grpSp>
        <p:nvGrpSpPr>
          <p:cNvPr id="4" name="群組 3"/>
          <p:cNvGrpSpPr/>
          <p:nvPr/>
        </p:nvGrpSpPr>
        <p:grpSpPr>
          <a:xfrm>
            <a:off x="3586480" y="6175345"/>
            <a:ext cx="1812150" cy="400110"/>
            <a:chOff x="3586480" y="6175345"/>
            <a:chExt cx="1812150" cy="400110"/>
          </a:xfrm>
        </p:grpSpPr>
        <p:sp>
          <p:nvSpPr>
            <p:cNvPr id="6" name="等腰三角形 5"/>
            <p:cNvSpPr/>
            <p:nvPr/>
          </p:nvSpPr>
          <p:spPr>
            <a:xfrm>
              <a:off x="3586480" y="6309360"/>
              <a:ext cx="152400" cy="1320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819287" y="6175345"/>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grpSp>
      <p:grpSp>
        <p:nvGrpSpPr>
          <p:cNvPr id="8" name="群組 7"/>
          <p:cNvGrpSpPr/>
          <p:nvPr/>
        </p:nvGrpSpPr>
        <p:grpSpPr>
          <a:xfrm>
            <a:off x="7325360" y="6175345"/>
            <a:ext cx="1791311" cy="400110"/>
            <a:chOff x="6918960" y="6175345"/>
            <a:chExt cx="1791311" cy="400110"/>
          </a:xfrm>
        </p:grpSpPr>
        <p:sp>
          <p:nvSpPr>
            <p:cNvPr id="9" name="橢圓 8"/>
            <p:cNvSpPr/>
            <p:nvPr/>
          </p:nvSpPr>
          <p:spPr>
            <a:xfrm>
              <a:off x="6918960" y="6309360"/>
              <a:ext cx="132080" cy="1320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7151767" y="6175345"/>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p:grpSp>
      <mc:AlternateContent xmlns:mc="http://schemas.openxmlformats.org/markup-compatibility/2006" xmlns:a14="http://schemas.microsoft.com/office/drawing/2010/main">
        <mc:Choice Requires="a14">
          <p:sp>
            <p:nvSpPr>
              <p:cNvPr id="11" name="矩形 10"/>
              <p:cNvSpPr/>
              <p:nvPr/>
            </p:nvSpPr>
            <p:spPr>
              <a:xfrm>
                <a:off x="518160" y="2292200"/>
                <a:ext cx="1096774" cy="3170099"/>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oMath>
                  </m:oMathPara>
                </a14:m>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v</a:t>
                </a:r>
                <a:endParaRPr lang="zh-TW"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518160" y="2292200"/>
                <a:ext cx="1096774" cy="3170099"/>
              </a:xfrm>
              <a:prstGeom prst="rect">
                <a:avLst/>
              </a:prstGeom>
              <a:blipFill rotWithShape="0">
                <a:blip r:embed="rId4"/>
                <a:stretch>
                  <a:fillRect l="-5000" r="-5556" b="-2308"/>
                </a:stretch>
              </a:blipFill>
            </p:spPr>
            <p:txBody>
              <a:bodyPr/>
              <a:lstStyle/>
              <a:p>
                <a:r>
                  <a:rPr lang="zh-TW" altLang="en-US">
                    <a:noFill/>
                  </a:rPr>
                  <a:t> </a:t>
                </a:r>
              </a:p>
            </p:txBody>
          </p:sp>
        </mc:Fallback>
      </mc:AlternateContent>
      <p:sp>
        <p:nvSpPr>
          <p:cNvPr id="12" name="矩形 11"/>
          <p:cNvSpPr/>
          <p:nvPr/>
        </p:nvSpPr>
        <p:spPr>
          <a:xfrm>
            <a:off x="10767407" y="2292200"/>
            <a:ext cx="1096774" cy="3170099"/>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r>
              <a:rPr lang="en-US" altLang="zh-TW" sz="2000" dirty="0" smtClean="0">
                <a:latin typeface=""/>
              </a:rPr>
              <a:t>RH</a:t>
            </a: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u, v</a:t>
            </a:r>
            <a:endParaRPr lang="zh-TW" altLang="en-US" sz="2000" dirty="0"/>
          </a:p>
        </p:txBody>
      </p:sp>
      <p:sp>
        <p:nvSpPr>
          <p:cNvPr id="13" name="文字方塊 12"/>
          <p:cNvSpPr txBox="1"/>
          <p:nvPr/>
        </p:nvSpPr>
        <p:spPr>
          <a:xfrm>
            <a:off x="4496239" y="1659895"/>
            <a:ext cx="3971023" cy="400110"/>
          </a:xfrm>
          <a:prstGeom prst="rect">
            <a:avLst/>
          </a:prstGeom>
          <a:noFill/>
        </p:spPr>
        <p:txBody>
          <a:bodyPr wrap="none" rtlCol="0">
            <a:spAutoFit/>
          </a:bodyPr>
          <a:lstStyle/>
          <a:p>
            <a:r>
              <a:rPr lang="en-US" altLang="zh-TW" sz="2000" dirty="0" smtClean="0"/>
              <a:t>WRF</a:t>
            </a:r>
            <a:r>
              <a:rPr lang="zh-TW" altLang="en-US" sz="2000" dirty="0" smtClean="0"/>
              <a:t> </a:t>
            </a:r>
            <a:r>
              <a:rPr lang="en-US" altLang="zh-TW" sz="2000" dirty="0" smtClean="0"/>
              <a:t>simulation at 16:00 z = 3.25 km</a:t>
            </a:r>
            <a:endParaRPr lang="zh-TW" altLang="en-US" sz="2000" dirty="0"/>
          </a:p>
        </p:txBody>
      </p:sp>
    </p:spTree>
    <p:extLst>
      <p:ext uri="{BB962C8B-B14F-4D97-AF65-F5344CB8AC3E}">
        <p14:creationId xmlns:p14="http://schemas.microsoft.com/office/powerpoint/2010/main" val="1834665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sp>
        <p:nvSpPr>
          <p:cNvPr id="7" name="文字方塊 6"/>
          <p:cNvSpPr txBox="1"/>
          <p:nvPr/>
        </p:nvSpPr>
        <p:spPr>
          <a:xfrm>
            <a:off x="1342531" y="1651031"/>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pic>
        <p:nvPicPr>
          <p:cNvPr id="2" name="圖片 1"/>
          <p:cNvPicPr>
            <a:picLocks noChangeAspect="1"/>
          </p:cNvPicPr>
          <p:nvPr/>
        </p:nvPicPr>
        <p:blipFill rotWithShape="1">
          <a:blip r:embed="rId3"/>
          <a:srcRect t="35572"/>
          <a:stretch/>
        </p:blipFill>
        <p:spPr>
          <a:xfrm>
            <a:off x="3383280" y="1125205"/>
            <a:ext cx="7292443" cy="5573223"/>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1483628" y="2632071"/>
                <a:ext cx="1297150" cy="3785652"/>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oMath>
                  </m:oMathPara>
                </a14:m>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a:latin typeface=""/>
                  </a:rPr>
                  <a:t>t</a:t>
                </a:r>
                <a:r>
                  <a:rPr lang="en-US" altLang="zh-TW" sz="2000" dirty="0" smtClean="0">
                    <a:latin typeface=""/>
                  </a:rPr>
                  <a:t>angential</a:t>
                </a:r>
              </a:p>
              <a:p>
                <a:pPr algn="ctr"/>
                <a:r>
                  <a:rPr lang="en-US" altLang="zh-TW" sz="2000" dirty="0">
                    <a:latin typeface=""/>
                  </a:rPr>
                  <a:t>w</a:t>
                </a:r>
                <a:r>
                  <a:rPr lang="en-US" altLang="zh-TW" sz="2000" dirty="0" smtClean="0">
                    <a:latin typeface=""/>
                  </a:rPr>
                  <a:t>ind and</a:t>
                </a:r>
              </a:p>
              <a:p>
                <a:pPr algn="ctr"/>
                <a:r>
                  <a:rPr lang="en-US" altLang="zh-TW" sz="2000" dirty="0">
                    <a:latin typeface=""/>
                  </a:rPr>
                  <a:t>w</a:t>
                </a:r>
                <a:endParaRPr lang="zh-TW" altLang="en-US" sz="2000" dirty="0"/>
              </a:p>
            </p:txBody>
          </p:sp>
        </mc:Choice>
        <mc:Fallback xmlns="">
          <p:sp>
            <p:nvSpPr>
              <p:cNvPr id="9" name="矩形 8"/>
              <p:cNvSpPr>
                <a:spLocks noRot="1" noChangeAspect="1" noMove="1" noResize="1" noEditPoints="1" noAdjustHandles="1" noChangeArrowheads="1" noChangeShapeType="1" noTextEdit="1"/>
              </p:cNvSpPr>
              <p:nvPr/>
            </p:nvSpPr>
            <p:spPr>
              <a:xfrm>
                <a:off x="1483628" y="2632071"/>
                <a:ext cx="1297150" cy="3785652"/>
              </a:xfrm>
              <a:prstGeom prst="rect">
                <a:avLst/>
              </a:prstGeom>
              <a:blipFill rotWithShape="0">
                <a:blip r:embed="rId4"/>
                <a:stretch>
                  <a:fillRect l="-4695" r="-4695" b="-17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167321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3" name="圖片 2"/>
          <p:cNvPicPr>
            <a:picLocks noChangeAspect="1"/>
          </p:cNvPicPr>
          <p:nvPr/>
        </p:nvPicPr>
        <p:blipFill rotWithShape="1">
          <a:blip r:embed="rId3"/>
          <a:srcRect t="35111"/>
          <a:stretch/>
        </p:blipFill>
        <p:spPr>
          <a:xfrm>
            <a:off x="3088639" y="1137038"/>
            <a:ext cx="7447255" cy="5670162"/>
          </a:xfrm>
          <a:prstGeom prst="rect">
            <a:avLst/>
          </a:prstGeom>
        </p:spPr>
      </p:pic>
      <p:sp>
        <p:nvSpPr>
          <p:cNvPr id="9" name="文字方塊 8"/>
          <p:cNvSpPr txBox="1"/>
          <p:nvPr/>
        </p:nvSpPr>
        <p:spPr>
          <a:xfrm>
            <a:off x="1342531" y="1651031"/>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mc:AlternateContent xmlns:mc="http://schemas.openxmlformats.org/markup-compatibility/2006" xmlns:a14="http://schemas.microsoft.com/office/drawing/2010/main">
        <mc:Choice Requires="a14">
          <p:sp>
            <p:nvSpPr>
              <p:cNvPr id="10" name="矩形 9"/>
              <p:cNvSpPr/>
              <p:nvPr/>
            </p:nvSpPr>
            <p:spPr>
              <a:xfrm>
                <a:off x="1483628" y="2632071"/>
                <a:ext cx="1297150" cy="3785652"/>
              </a:xfrm>
              <a:prstGeom prst="rect">
                <a:avLst/>
              </a:prstGeom>
            </p:spPr>
            <p:txBody>
              <a:bodyPr wrap="none">
                <a:spAutoFit/>
              </a:bodyPr>
              <a:lstStyle/>
              <a:p>
                <a:pPr algn="ctr"/>
                <a:endParaRPr lang="en-US" altLang="zh-TW" sz="2000" dirty="0" smtClean="0">
                  <a:latin typeface=""/>
                </a:endParaRPr>
              </a:p>
              <a:p>
                <a:pPr algn="ctr"/>
                <a:r>
                  <a:rPr lang="en-US" altLang="zh-TW" sz="2000" dirty="0" smtClean="0">
                    <a:latin typeface=""/>
                  </a:rPr>
                  <a:t>Color</a:t>
                </a:r>
              </a:p>
              <a:p>
                <a:pPr algn="ctr"/>
                <a14:m>
                  <m:oMathPara xmlns:m="http://schemas.openxmlformats.org/officeDocument/2006/math">
                    <m:oMathParaPr>
                      <m:jc m:val="centerGroup"/>
                    </m:oMathParaPr>
                    <m:oMath xmlns:m="http://schemas.openxmlformats.org/officeDocument/2006/math">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𝑒</m:t>
                          </m:r>
                        </m:sub>
                      </m:sSub>
                    </m:oMath>
                  </m:oMathPara>
                </a14:m>
                <a:endParaRPr lang="en-US" altLang="zh-TW" sz="2000" dirty="0" smtClean="0">
                  <a:latin typeface=""/>
                </a:endParaRP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w&gt;0</a:t>
                </a:r>
              </a:p>
              <a:p>
                <a:pPr algn="ctr"/>
                <a:r>
                  <a:rPr lang="en-US" altLang="zh-TW" sz="2000" dirty="0" smtClean="0">
                    <a:solidFill>
                      <a:srgbClr val="7030A0"/>
                    </a:solidFill>
                    <a:latin typeface=""/>
                  </a:rPr>
                  <a:t>w&lt;0</a:t>
                </a:r>
              </a:p>
              <a:p>
                <a:pPr algn="ctr"/>
                <a:endParaRPr lang="en-US" altLang="zh-TW" sz="2000" dirty="0">
                  <a:latin typeface=""/>
                </a:endParaRPr>
              </a:p>
              <a:p>
                <a:pPr algn="ctr"/>
                <a:r>
                  <a:rPr lang="en-US" altLang="zh-TW" sz="2000" dirty="0" smtClean="0">
                    <a:latin typeface=""/>
                  </a:rPr>
                  <a:t>vector</a:t>
                </a:r>
              </a:p>
              <a:p>
                <a:pPr algn="ctr"/>
                <a:r>
                  <a:rPr lang="en-US" altLang="zh-TW" sz="2000" dirty="0">
                    <a:latin typeface=""/>
                  </a:rPr>
                  <a:t>t</a:t>
                </a:r>
                <a:r>
                  <a:rPr lang="en-US" altLang="zh-TW" sz="2000" dirty="0" smtClean="0">
                    <a:latin typeface=""/>
                  </a:rPr>
                  <a:t>angential</a:t>
                </a:r>
              </a:p>
              <a:p>
                <a:pPr algn="ctr"/>
                <a:r>
                  <a:rPr lang="en-US" altLang="zh-TW" sz="2000" dirty="0">
                    <a:latin typeface=""/>
                  </a:rPr>
                  <a:t>w</a:t>
                </a:r>
                <a:r>
                  <a:rPr lang="en-US" altLang="zh-TW" sz="2000" dirty="0" smtClean="0">
                    <a:latin typeface=""/>
                  </a:rPr>
                  <a:t>ind and</a:t>
                </a:r>
              </a:p>
              <a:p>
                <a:pPr algn="ctr"/>
                <a:r>
                  <a:rPr lang="en-US" altLang="zh-TW" sz="2000" dirty="0">
                    <a:latin typeface=""/>
                  </a:rPr>
                  <a:t>w</a:t>
                </a:r>
                <a:endParaRPr lang="zh-TW" altLang="en-US" sz="2000" dirty="0"/>
              </a:p>
            </p:txBody>
          </p:sp>
        </mc:Choice>
        <mc:Fallback xmlns="">
          <p:sp>
            <p:nvSpPr>
              <p:cNvPr id="10" name="矩形 9"/>
              <p:cNvSpPr>
                <a:spLocks noRot="1" noChangeAspect="1" noMove="1" noResize="1" noEditPoints="1" noAdjustHandles="1" noChangeArrowheads="1" noChangeShapeType="1" noTextEdit="1"/>
              </p:cNvSpPr>
              <p:nvPr/>
            </p:nvSpPr>
            <p:spPr>
              <a:xfrm>
                <a:off x="1483628" y="2632071"/>
                <a:ext cx="1297150" cy="3785652"/>
              </a:xfrm>
              <a:prstGeom prst="rect">
                <a:avLst/>
              </a:prstGeom>
              <a:blipFill rotWithShape="0">
                <a:blip r:embed="rId4"/>
                <a:stretch>
                  <a:fillRect l="-4695" r="-4695" b="-17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273686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sp>
        <p:nvSpPr>
          <p:cNvPr id="7" name="文字方塊 6"/>
          <p:cNvSpPr txBox="1"/>
          <p:nvPr/>
        </p:nvSpPr>
        <p:spPr>
          <a:xfrm>
            <a:off x="370870" y="1598783"/>
            <a:ext cx="1579343" cy="400110"/>
          </a:xfrm>
          <a:prstGeom prst="rect">
            <a:avLst/>
          </a:prstGeom>
          <a:noFill/>
        </p:spPr>
        <p:txBody>
          <a:bodyPr wrap="none" rtlCol="0">
            <a:spAutoFit/>
          </a:bodyPr>
          <a:lstStyle/>
          <a:p>
            <a:r>
              <a:rPr lang="en-US" altLang="zh-TW" sz="2000" dirty="0" smtClean="0"/>
              <a:t>Trajectory-CB</a:t>
            </a:r>
            <a:endParaRPr lang="zh-TW" altLang="en-US" sz="2000" dirty="0"/>
          </a:p>
        </p:txBody>
      </p:sp>
      <p:pic>
        <p:nvPicPr>
          <p:cNvPr id="2" name="圖片 1"/>
          <p:cNvPicPr>
            <a:picLocks noChangeAspect="1"/>
          </p:cNvPicPr>
          <p:nvPr/>
        </p:nvPicPr>
        <p:blipFill rotWithShape="1">
          <a:blip r:embed="rId3"/>
          <a:srcRect b="50002"/>
          <a:stretch/>
        </p:blipFill>
        <p:spPr>
          <a:xfrm>
            <a:off x="2474765" y="1696720"/>
            <a:ext cx="9556897" cy="4663439"/>
          </a:xfrm>
          <a:prstGeom prst="rect">
            <a:avLst/>
          </a:prstGeom>
        </p:spPr>
      </p:pic>
      <mc:AlternateContent xmlns:mc="http://schemas.openxmlformats.org/markup-compatibility/2006">
        <mc:Choice xmlns:a14="http://schemas.microsoft.com/office/drawing/2010/main" Requires="a14">
          <p:sp>
            <p:nvSpPr>
              <p:cNvPr id="4" name="文字方塊 3"/>
              <p:cNvSpPr txBox="1"/>
              <p:nvPr/>
            </p:nvSpPr>
            <p:spPr>
              <a:xfrm>
                <a:off x="1420581" y="2149570"/>
                <a:ext cx="938398"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𝑤</m:t>
                      </m:r>
                      <m:r>
                        <a:rPr lang="en-US" altLang="zh-TW" b="0" i="1" smtClean="0">
                          <a:latin typeface="Cambria Math" panose="02040503050406030204" pitchFamily="18" charset="0"/>
                        </a:rPr>
                        <m:t>×10</m:t>
                      </m:r>
                    </m:oMath>
                  </m:oMathPara>
                </a14:m>
                <a:endParaRPr lang="zh-TW" altLang="en-US" dirty="0"/>
              </a:p>
            </p:txBody>
          </p:sp>
        </mc:Choice>
        <mc:Fallback>
          <p:sp>
            <p:nvSpPr>
              <p:cNvPr id="4" name="文字方塊 3"/>
              <p:cNvSpPr txBox="1">
                <a:spLocks noRot="1" noChangeAspect="1" noMove="1" noResize="1" noEditPoints="1" noAdjustHandles="1" noChangeArrowheads="1" noChangeShapeType="1" noTextEdit="1"/>
              </p:cNvSpPr>
              <p:nvPr/>
            </p:nvSpPr>
            <p:spPr>
              <a:xfrm>
                <a:off x="1420581" y="2149570"/>
                <a:ext cx="938398" cy="369332"/>
              </a:xfrm>
              <a:prstGeom prst="rect">
                <a:avLst/>
              </a:prstGeom>
              <a:blipFill rotWithShape="0">
                <a:blip r:embed="rId4"/>
                <a:stretch>
                  <a:fillRect/>
                </a:stretch>
              </a:blipFill>
            </p:spPr>
            <p:txBody>
              <a:bodyPr/>
              <a:lstStyle/>
              <a:p>
                <a:r>
                  <a:rPr lang="zh-TW" altLang="en-US">
                    <a:noFill/>
                  </a:rPr>
                  <a:t> </a:t>
                </a:r>
              </a:p>
            </p:txBody>
          </p:sp>
        </mc:Fallback>
      </mc:AlternateContent>
      <p:cxnSp>
        <p:nvCxnSpPr>
          <p:cNvPr id="9" name="直線接點 8"/>
          <p:cNvCxnSpPr/>
          <p:nvPr/>
        </p:nvCxnSpPr>
        <p:spPr>
          <a:xfrm>
            <a:off x="519129" y="2354556"/>
            <a:ext cx="6705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1420581" y="2635964"/>
            <a:ext cx="582211" cy="369332"/>
          </a:xfrm>
          <a:prstGeom prst="rect">
            <a:avLst/>
          </a:prstGeom>
          <a:noFill/>
        </p:spPr>
        <p:txBody>
          <a:bodyPr wrap="none" rtlCol="0">
            <a:spAutoFit/>
          </a:bodyPr>
          <a:lstStyle/>
          <a:p>
            <a:r>
              <a:rPr lang="en-US" altLang="zh-TW" dirty="0" smtClean="0"/>
              <a:t>PGA</a:t>
            </a:r>
            <a:endParaRPr lang="zh-TW" altLang="en-US" dirty="0"/>
          </a:p>
        </p:txBody>
      </p:sp>
      <p:cxnSp>
        <p:nvCxnSpPr>
          <p:cNvPr id="11" name="直線接點 10"/>
          <p:cNvCxnSpPr/>
          <p:nvPr/>
        </p:nvCxnSpPr>
        <p:spPr>
          <a:xfrm>
            <a:off x="519129" y="2795008"/>
            <a:ext cx="670560" cy="0"/>
          </a:xfrm>
          <a:prstGeom prst="line">
            <a:avLst/>
          </a:prstGeom>
          <a:ln w="25400">
            <a:solidFill>
              <a:srgbClr val="8691F8"/>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文字方塊 11"/>
              <p:cNvSpPr txBox="1"/>
              <p:nvPr/>
            </p:nvSpPr>
            <p:spPr>
              <a:xfrm>
                <a:off x="1420581" y="3575755"/>
                <a:ext cx="691984" cy="3985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h𝑦𝑑</m:t>
                          </m:r>
                        </m:sub>
                        <m:sup>
                          <m:r>
                            <a:rPr lang="en-US" altLang="zh-TW" b="0" i="1" smtClean="0">
                              <a:latin typeface="Cambria Math" panose="02040503050406030204" pitchFamily="18" charset="0"/>
                            </a:rPr>
                            <m:t>′</m:t>
                          </m:r>
                        </m:sup>
                      </m:sSubSup>
                    </m:oMath>
                  </m:oMathPara>
                </a14:m>
                <a:endParaRPr lang="zh-TW" altLang="en-US" dirty="0"/>
              </a:p>
            </p:txBody>
          </p:sp>
        </mc:Choice>
        <mc:Fallback>
          <p:sp>
            <p:nvSpPr>
              <p:cNvPr id="12" name="文字方塊 11"/>
              <p:cNvSpPr txBox="1">
                <a:spLocks noRot="1" noChangeAspect="1" noMove="1" noResize="1" noEditPoints="1" noAdjustHandles="1" noChangeArrowheads="1" noChangeShapeType="1" noTextEdit="1"/>
              </p:cNvSpPr>
              <p:nvPr/>
            </p:nvSpPr>
            <p:spPr>
              <a:xfrm>
                <a:off x="1420581" y="3575755"/>
                <a:ext cx="691984" cy="398507"/>
              </a:xfrm>
              <a:prstGeom prst="rect">
                <a:avLst/>
              </a:prstGeom>
              <a:blipFill rotWithShape="0">
                <a:blip r:embed="rId5"/>
                <a:stretch>
                  <a:fillRect b="-7692"/>
                </a:stretch>
              </a:blipFill>
            </p:spPr>
            <p:txBody>
              <a:bodyPr/>
              <a:lstStyle/>
              <a:p>
                <a:r>
                  <a:rPr lang="zh-TW" altLang="en-US">
                    <a:noFill/>
                  </a:rPr>
                  <a:t> </a:t>
                </a:r>
              </a:p>
            </p:txBody>
          </p:sp>
        </mc:Fallback>
      </mc:AlternateContent>
      <p:cxnSp>
        <p:nvCxnSpPr>
          <p:cNvPr id="13" name="直線接點 12"/>
          <p:cNvCxnSpPr/>
          <p:nvPr/>
        </p:nvCxnSpPr>
        <p:spPr>
          <a:xfrm>
            <a:off x="519129" y="3797200"/>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1420581" y="3131100"/>
            <a:ext cx="440505" cy="369332"/>
          </a:xfrm>
          <a:prstGeom prst="rect">
            <a:avLst/>
          </a:prstGeom>
          <a:noFill/>
        </p:spPr>
        <p:txBody>
          <a:bodyPr wrap="none" rtlCol="0">
            <a:spAutoFit/>
          </a:bodyPr>
          <a:lstStyle/>
          <a:p>
            <a:r>
              <a:rPr lang="en-US" altLang="zh-TW" dirty="0" smtClean="0"/>
              <a:t>BA</a:t>
            </a:r>
            <a:endParaRPr lang="zh-TW" altLang="en-US" dirty="0"/>
          </a:p>
        </p:txBody>
      </p:sp>
      <p:cxnSp>
        <p:nvCxnSpPr>
          <p:cNvPr id="15" name="直線接點 14"/>
          <p:cNvCxnSpPr/>
          <p:nvPr/>
        </p:nvCxnSpPr>
        <p:spPr>
          <a:xfrm>
            <a:off x="519129" y="3316059"/>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字方塊 15"/>
              <p:cNvSpPr txBox="1"/>
              <p:nvPr/>
            </p:nvSpPr>
            <p:spPr>
              <a:xfrm>
                <a:off x="1420581" y="4124322"/>
                <a:ext cx="462306" cy="686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dirty="0" smtClean="0">
                              <a:latin typeface="Cambria Math" panose="02040503050406030204" pitchFamily="18" charset="0"/>
                            </a:rPr>
                          </m:ctrlPr>
                        </m:fPr>
                        <m:num>
                          <m:sSubSup>
                            <m:sSubSupPr>
                              <m:ctrlPr>
                                <a:rPr lang="en-US" altLang="zh-TW" b="0" i="1" dirty="0" smtClean="0">
                                  <a:latin typeface="Cambria Math" panose="02040503050406030204" pitchFamily="18" charset="0"/>
                                </a:rPr>
                              </m:ctrlPr>
                            </m:sSubSup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up>
                              <m:r>
                                <a:rPr lang="en-US" altLang="zh-TW" b="0" i="1" dirty="0" smtClean="0">
                                  <a:latin typeface="Cambria Math" panose="02040503050406030204" pitchFamily="18" charset="0"/>
                                </a:rPr>
                                <m:t>′</m:t>
                              </m:r>
                            </m:sup>
                          </m:sSubSup>
                        </m:num>
                        <m:den>
                          <m:acc>
                            <m:accPr>
                              <m:chr m:val="̅"/>
                              <m:ctrlPr>
                                <a:rPr lang="en-US" altLang="zh-TW" b="0" i="1" dirty="0" smtClean="0">
                                  <a:latin typeface="Cambria Math" panose="02040503050406030204" pitchFamily="18" charset="0"/>
                                </a:rPr>
                              </m:ctrlPr>
                            </m:acc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Sub>
                            </m:e>
                          </m:acc>
                        </m:den>
                      </m:f>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420581" y="4124322"/>
                <a:ext cx="462306" cy="686791"/>
              </a:xfrm>
              <a:prstGeom prst="rect">
                <a:avLst/>
              </a:prstGeom>
              <a:blipFill rotWithShape="0">
                <a:blip r:embed="rId6"/>
                <a:stretch>
                  <a:fillRect/>
                </a:stretch>
              </a:blipFill>
            </p:spPr>
            <p:txBody>
              <a:bodyPr/>
              <a:lstStyle/>
              <a:p>
                <a:r>
                  <a:rPr lang="zh-TW" altLang="en-US">
                    <a:noFill/>
                  </a:rPr>
                  <a:t> </a:t>
                </a:r>
              </a:p>
            </p:txBody>
          </p:sp>
        </mc:Fallback>
      </mc:AlternateContent>
      <p:cxnSp>
        <p:nvCxnSpPr>
          <p:cNvPr id="17" name="直線接點 16"/>
          <p:cNvCxnSpPr/>
          <p:nvPr/>
        </p:nvCxnSpPr>
        <p:spPr>
          <a:xfrm>
            <a:off x="519129" y="4471548"/>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p:cNvSpPr txBox="1"/>
              <p:nvPr/>
            </p:nvSpPr>
            <p:spPr>
              <a:xfrm>
                <a:off x="1420581" y="5170730"/>
                <a:ext cx="574516" cy="610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𝐷𝑤</m:t>
                          </m:r>
                        </m:num>
                        <m:den>
                          <m:r>
                            <a:rPr lang="en-US" altLang="zh-TW" b="0" i="1" smtClean="0">
                              <a:latin typeface="Cambria Math" panose="02040503050406030204" pitchFamily="18" charset="0"/>
                            </a:rPr>
                            <m:t>𝐷𝑡</m:t>
                          </m:r>
                        </m:den>
                      </m:f>
                    </m:oMath>
                  </m:oMathPara>
                </a14:m>
                <a:endParaRPr lang="en-US" altLang="zh-TW" b="0" dirty="0" smtClean="0"/>
              </a:p>
            </p:txBody>
          </p:sp>
        </mc:Choice>
        <mc:Fallback xmlns="">
          <p:sp>
            <p:nvSpPr>
              <p:cNvPr id="18" name="文字方塊 17"/>
              <p:cNvSpPr txBox="1">
                <a:spLocks noRot="1" noChangeAspect="1" noMove="1" noResize="1" noEditPoints="1" noAdjustHandles="1" noChangeArrowheads="1" noChangeShapeType="1" noTextEdit="1"/>
              </p:cNvSpPr>
              <p:nvPr/>
            </p:nvSpPr>
            <p:spPr>
              <a:xfrm>
                <a:off x="1420581" y="5170730"/>
                <a:ext cx="574516" cy="610873"/>
              </a:xfrm>
              <a:prstGeom prst="rect">
                <a:avLst/>
              </a:prstGeom>
              <a:blipFill rotWithShape="0">
                <a:blip r:embed="rId7"/>
                <a:stretch>
                  <a:fillRect/>
                </a:stretch>
              </a:blipFill>
            </p:spPr>
            <p:txBody>
              <a:bodyPr/>
              <a:lstStyle/>
              <a:p>
                <a:r>
                  <a:rPr lang="zh-TW" altLang="en-US">
                    <a:noFill/>
                  </a:rPr>
                  <a:t> </a:t>
                </a:r>
              </a:p>
            </p:txBody>
          </p:sp>
        </mc:Fallback>
      </mc:AlternateContent>
      <p:cxnSp>
        <p:nvCxnSpPr>
          <p:cNvPr id="19" name="直線接點 18"/>
          <p:cNvCxnSpPr/>
          <p:nvPr/>
        </p:nvCxnSpPr>
        <p:spPr>
          <a:xfrm>
            <a:off x="519129" y="5507796"/>
            <a:ext cx="670560" cy="0"/>
          </a:xfrm>
          <a:prstGeom prst="line">
            <a:avLst/>
          </a:prstGeom>
          <a:ln w="25400">
            <a:solidFill>
              <a:srgbClr val="9CD4FC"/>
            </a:solidFill>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1420581" y="5829844"/>
            <a:ext cx="1059264" cy="369332"/>
          </a:xfrm>
          <a:prstGeom prst="rect">
            <a:avLst/>
          </a:prstGeom>
          <a:noFill/>
        </p:spPr>
        <p:txBody>
          <a:bodyPr wrap="none" rtlCol="0">
            <a:spAutoFit/>
          </a:bodyPr>
          <a:lstStyle/>
          <a:p>
            <a:r>
              <a:rPr lang="en-US" altLang="zh-TW" dirty="0" smtClean="0"/>
              <a:t>PGA + BA</a:t>
            </a:r>
            <a:endParaRPr lang="zh-TW" altLang="en-US" dirty="0"/>
          </a:p>
        </p:txBody>
      </p:sp>
      <p:cxnSp>
        <p:nvCxnSpPr>
          <p:cNvPr id="21" name="直線接點 20"/>
          <p:cNvCxnSpPr/>
          <p:nvPr/>
        </p:nvCxnSpPr>
        <p:spPr>
          <a:xfrm>
            <a:off x="519129" y="5988888"/>
            <a:ext cx="670560" cy="0"/>
          </a:xfrm>
          <a:prstGeom prst="line">
            <a:avLst/>
          </a:prstGeom>
          <a:ln w="25400">
            <a:solidFill>
              <a:srgbClr val="EDCF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6357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sp>
        <p:nvSpPr>
          <p:cNvPr id="7" name="文字方塊 6"/>
          <p:cNvSpPr txBox="1"/>
          <p:nvPr/>
        </p:nvSpPr>
        <p:spPr>
          <a:xfrm>
            <a:off x="838200" y="1525684"/>
            <a:ext cx="2767424" cy="461665"/>
          </a:xfrm>
          <a:prstGeom prst="rect">
            <a:avLst/>
          </a:prstGeom>
          <a:noFill/>
        </p:spPr>
        <p:txBody>
          <a:bodyPr wrap="none" rtlCol="0">
            <a:spAutoFit/>
          </a:bodyPr>
          <a:lstStyle/>
          <a:p>
            <a:r>
              <a:rPr lang="en-US" altLang="zh-TW" sz="2400" dirty="0" smtClean="0"/>
              <a:t>Trajectory-CB   16:05</a:t>
            </a:r>
            <a:endParaRPr lang="zh-TW" altLang="en-US" sz="2400" dirty="0"/>
          </a:p>
        </p:txBody>
      </p:sp>
      <p:pic>
        <p:nvPicPr>
          <p:cNvPr id="3" name="圖片 2"/>
          <p:cNvPicPr>
            <a:picLocks noChangeAspect="1"/>
          </p:cNvPicPr>
          <p:nvPr/>
        </p:nvPicPr>
        <p:blipFill rotWithShape="1">
          <a:blip r:embed="rId3"/>
          <a:srcRect b="67555"/>
          <a:stretch/>
        </p:blipFill>
        <p:spPr>
          <a:xfrm>
            <a:off x="495557" y="2923726"/>
            <a:ext cx="3935781" cy="3060000"/>
          </a:xfrm>
          <a:prstGeom prst="rect">
            <a:avLst/>
          </a:prstGeom>
        </p:spPr>
      </p:pic>
      <p:pic>
        <p:nvPicPr>
          <p:cNvPr id="9" name="圖片 8"/>
          <p:cNvPicPr>
            <a:picLocks noChangeAspect="1"/>
          </p:cNvPicPr>
          <p:nvPr/>
        </p:nvPicPr>
        <p:blipFill rotWithShape="1">
          <a:blip r:embed="rId3"/>
          <a:srcRect t="32622" b="34175"/>
          <a:stretch/>
        </p:blipFill>
        <p:spPr>
          <a:xfrm>
            <a:off x="4396229" y="2923726"/>
            <a:ext cx="3845877" cy="3060000"/>
          </a:xfrm>
          <a:prstGeom prst="rect">
            <a:avLst/>
          </a:prstGeom>
        </p:spPr>
      </p:pic>
      <p:pic>
        <p:nvPicPr>
          <p:cNvPr id="10" name="圖片 9"/>
          <p:cNvPicPr>
            <a:picLocks noChangeAspect="1"/>
          </p:cNvPicPr>
          <p:nvPr/>
        </p:nvPicPr>
        <p:blipFill rotWithShape="1">
          <a:blip r:embed="rId3"/>
          <a:srcRect t="66190" b="-199"/>
          <a:stretch/>
        </p:blipFill>
        <p:spPr>
          <a:xfrm>
            <a:off x="8206996" y="2910846"/>
            <a:ext cx="3754825" cy="3060000"/>
          </a:xfrm>
          <a:prstGeom prst="rect">
            <a:avLst/>
          </a:prstGeom>
        </p:spPr>
      </p:pic>
      <p:sp>
        <p:nvSpPr>
          <p:cNvPr id="4" name="文字方塊 3"/>
          <p:cNvSpPr txBox="1"/>
          <p:nvPr/>
        </p:nvSpPr>
        <p:spPr>
          <a:xfrm>
            <a:off x="172720" y="2406589"/>
            <a:ext cx="808235" cy="400110"/>
          </a:xfrm>
          <a:prstGeom prst="rect">
            <a:avLst/>
          </a:prstGeom>
          <a:noFill/>
        </p:spPr>
        <p:txBody>
          <a:bodyPr wrap="none" rtlCol="0">
            <a:spAutoFit/>
          </a:bodyPr>
          <a:lstStyle/>
          <a:p>
            <a:r>
              <a:rPr lang="en-US" altLang="zh-TW" sz="2000" dirty="0" smtClean="0"/>
              <a:t>Color:</a:t>
            </a:r>
            <a:endParaRPr lang="zh-TW" altLang="en-US" sz="2000" dirty="0"/>
          </a:p>
        </p:txBody>
      </p:sp>
      <mc:AlternateContent xmlns:mc="http://schemas.openxmlformats.org/markup-compatibility/2006" xmlns:a14="http://schemas.microsoft.com/office/drawing/2010/main">
        <mc:Choice Requires="a14">
          <p:sp>
            <p:nvSpPr>
              <p:cNvPr id="11" name="文字方塊 10"/>
              <p:cNvSpPr txBox="1"/>
              <p:nvPr/>
            </p:nvSpPr>
            <p:spPr>
              <a:xfrm>
                <a:off x="2323512" y="2406589"/>
                <a:ext cx="49282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dirty="0" smtClean="0">
                              <a:latin typeface="Cambria Math" panose="02040503050406030204" pitchFamily="18" charset="0"/>
                            </a:rPr>
                          </m:ctrlPr>
                        </m:sSubSup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𝑣</m:t>
                          </m:r>
                        </m:sub>
                        <m:sup>
                          <m:r>
                            <a:rPr lang="en-US" altLang="zh-TW" sz="2000" b="0" i="1" dirty="0" smtClean="0">
                              <a:latin typeface="Cambria Math" panose="02040503050406030204" pitchFamily="18" charset="0"/>
                            </a:rPr>
                            <m:t>′</m:t>
                          </m:r>
                        </m:sup>
                      </m:sSubSup>
                    </m:oMath>
                  </m:oMathPara>
                </a14:m>
                <a:endParaRPr lang="zh-TW" altLang="en-US" sz="20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323512" y="2406589"/>
                <a:ext cx="492827" cy="400110"/>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6096000" y="2406589"/>
                <a:ext cx="747705" cy="4323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dirty="0" smtClean="0">
                              <a:latin typeface="Cambria Math" panose="02040503050406030204" pitchFamily="18" charset="0"/>
                            </a:rPr>
                          </m:ctrlPr>
                        </m:sSubSupPr>
                        <m:e>
                          <m:r>
                            <a:rPr lang="en-US" altLang="zh-TW" sz="2000" b="0" i="1" dirty="0" smtClean="0">
                              <a:latin typeface="Cambria Math" panose="02040503050406030204" pitchFamily="18" charset="0"/>
                            </a:rPr>
                            <m:t>𝑞</m:t>
                          </m:r>
                        </m:e>
                        <m:sub>
                          <m:r>
                            <a:rPr lang="en-US" altLang="zh-TW" sz="2000" b="0" i="1" dirty="0" smtClean="0">
                              <a:latin typeface="Cambria Math" panose="02040503050406030204" pitchFamily="18" charset="0"/>
                            </a:rPr>
                            <m:t>h𝑦𝑑</m:t>
                          </m:r>
                        </m:sub>
                        <m:sup>
                          <m:r>
                            <a:rPr lang="en-US" altLang="zh-TW" sz="2000" b="0" i="1" dirty="0" smtClean="0">
                              <a:latin typeface="Cambria Math" panose="02040503050406030204" pitchFamily="18" charset="0"/>
                            </a:rPr>
                            <m:t>′</m:t>
                          </m:r>
                        </m:sup>
                      </m:sSubSup>
                    </m:oMath>
                  </m:oMathPara>
                </a14:m>
                <a:endParaRPr lang="zh-TW" altLang="en-US" sz="20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096000" y="2406589"/>
                <a:ext cx="747705" cy="432362"/>
              </a:xfrm>
              <a:prstGeom prst="rect">
                <a:avLst/>
              </a:prstGeom>
              <a:blipFill rotWithShape="0">
                <a:blip r:embed="rId5"/>
                <a:stretch>
                  <a:fillRect b="-84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9845040" y="2406589"/>
                <a:ext cx="45076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dirty="0" smtClean="0">
                          <a:latin typeface="Cambria Math" panose="02040503050406030204" pitchFamily="18" charset="0"/>
                        </a:rPr>
                        <m:t>𝑝</m:t>
                      </m:r>
                      <m:r>
                        <a:rPr lang="en-US" altLang="zh-TW" sz="2000" b="0" i="0" dirty="0" smtClean="0">
                          <a:latin typeface="Cambria Math" panose="02040503050406030204" pitchFamily="18" charset="0"/>
                        </a:rPr>
                        <m:t>′</m:t>
                      </m:r>
                    </m:oMath>
                  </m:oMathPara>
                </a14:m>
                <a:endParaRPr lang="en-US" altLang="zh-TW" sz="2000" b="0" dirty="0" smtClean="0"/>
              </a:p>
            </p:txBody>
          </p:sp>
        </mc:Choice>
        <mc:Fallback xmlns="">
          <p:sp>
            <p:nvSpPr>
              <p:cNvPr id="15" name="文字方塊 14"/>
              <p:cNvSpPr txBox="1">
                <a:spLocks noRot="1" noChangeAspect="1" noMove="1" noResize="1" noEditPoints="1" noAdjustHandles="1" noChangeArrowheads="1" noChangeShapeType="1" noTextEdit="1"/>
              </p:cNvSpPr>
              <p:nvPr/>
            </p:nvSpPr>
            <p:spPr>
              <a:xfrm>
                <a:off x="9845040" y="2406589"/>
                <a:ext cx="450764" cy="400110"/>
              </a:xfrm>
              <a:prstGeom prst="rect">
                <a:avLst/>
              </a:prstGeom>
              <a:blipFill rotWithShape="0">
                <a:blip r:embed="rId6"/>
                <a:stretch>
                  <a:fillRect b="-7692"/>
                </a:stretch>
              </a:blipFill>
            </p:spPr>
            <p:txBody>
              <a:bodyPr/>
              <a:lstStyle/>
              <a:p>
                <a:r>
                  <a:rPr lang="zh-TW" altLang="en-US">
                    <a:noFill/>
                  </a:rPr>
                  <a:t> </a:t>
                </a:r>
              </a:p>
            </p:txBody>
          </p:sp>
        </mc:Fallback>
      </mc:AlternateContent>
      <p:sp>
        <p:nvSpPr>
          <p:cNvPr id="6" name="文字方塊 5"/>
          <p:cNvSpPr txBox="1"/>
          <p:nvPr/>
        </p:nvSpPr>
        <p:spPr>
          <a:xfrm>
            <a:off x="3470155" y="6187440"/>
            <a:ext cx="4973926" cy="400110"/>
          </a:xfrm>
          <a:prstGeom prst="rect">
            <a:avLst/>
          </a:prstGeom>
          <a:noFill/>
        </p:spPr>
        <p:txBody>
          <a:bodyPr wrap="none" rtlCol="0">
            <a:spAutoFit/>
          </a:bodyPr>
          <a:lstStyle/>
          <a:p>
            <a:r>
              <a:rPr lang="en-US" altLang="zh-TW" sz="2000" dirty="0" smtClean="0"/>
              <a:t>Contour: w         Vector: tangential wind and w</a:t>
            </a:r>
            <a:endParaRPr lang="zh-TW" altLang="en-US" sz="2000" dirty="0"/>
          </a:p>
        </p:txBody>
      </p:sp>
    </p:spTree>
    <p:extLst>
      <p:ext uri="{BB962C8B-B14F-4D97-AF65-F5344CB8AC3E}">
        <p14:creationId xmlns:p14="http://schemas.microsoft.com/office/powerpoint/2010/main" val="35610422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Introduction</a:t>
            </a:r>
            <a:endParaRPr lang="zh-TW" altLang="en-US" dirty="0"/>
          </a:p>
        </p:txBody>
      </p:sp>
      <p:sp>
        <p:nvSpPr>
          <p:cNvPr id="3" name="內容版面配置區 2"/>
          <p:cNvSpPr>
            <a:spLocks noGrp="1"/>
          </p:cNvSpPr>
          <p:nvPr>
            <p:ph idx="1"/>
          </p:nvPr>
        </p:nvSpPr>
        <p:spPr>
          <a:xfrm>
            <a:off x="838200" y="1429966"/>
            <a:ext cx="10515600" cy="5107021"/>
          </a:xfrm>
        </p:spPr>
        <p:txBody>
          <a:bodyPr>
            <a:normAutofit lnSpcReduction="10000"/>
          </a:bodyPr>
          <a:lstStyle/>
          <a:p>
            <a:pPr algn="just">
              <a:spcBef>
                <a:spcPts val="1800"/>
              </a:spcBef>
            </a:pPr>
            <a:r>
              <a:rPr lang="en-US" altLang="zh-TW" sz="2400" dirty="0" smtClean="0"/>
              <a:t>The outbreaks of inner-core deep</a:t>
            </a:r>
            <a:r>
              <a:rPr lang="zh-TW" altLang="en-US" sz="2400" dirty="0" smtClean="0"/>
              <a:t> </a:t>
            </a:r>
            <a:r>
              <a:rPr lang="en-US" altLang="zh-TW" sz="2400" dirty="0" smtClean="0"/>
              <a:t>convection, the so-called convective bursts (CBs), often</a:t>
            </a:r>
            <a:r>
              <a:rPr lang="zh-TW" altLang="en-US" sz="2400" dirty="0" smtClean="0"/>
              <a:t> </a:t>
            </a:r>
            <a:r>
              <a:rPr lang="en-US" altLang="zh-TW" sz="2400" dirty="0" smtClean="0"/>
              <a:t>precede or coincide with episodes of rapid intensification(RI, 15 m/s per 24 </a:t>
            </a:r>
            <a:r>
              <a:rPr lang="en-US" altLang="zh-TW" sz="2400" dirty="0" err="1" smtClean="0"/>
              <a:t>hr</a:t>
            </a:r>
            <a:r>
              <a:rPr lang="en-US" altLang="zh-TW" sz="2400" dirty="0" smtClean="0"/>
              <a:t>). CBs can be observed as localized cold brightness temperature anomalies in satellite imagery. </a:t>
            </a:r>
            <a:r>
              <a:rPr lang="en-US" altLang="zh-TW" sz="2000" dirty="0" smtClean="0">
                <a:solidFill>
                  <a:schemeClr val="bg1">
                    <a:lumMod val="50000"/>
                  </a:schemeClr>
                </a:solidFill>
              </a:rPr>
              <a:t>(Kaplan and </a:t>
            </a:r>
            <a:r>
              <a:rPr lang="en-US" altLang="zh-TW" sz="2000" dirty="0" err="1" smtClean="0">
                <a:solidFill>
                  <a:schemeClr val="bg1">
                    <a:lumMod val="50000"/>
                  </a:schemeClr>
                </a:solidFill>
              </a:rPr>
              <a:t>DeMaria</a:t>
            </a:r>
            <a:r>
              <a:rPr lang="en-US" altLang="zh-TW" sz="2000" dirty="0" smtClean="0">
                <a:solidFill>
                  <a:schemeClr val="bg1">
                    <a:lumMod val="50000"/>
                  </a:schemeClr>
                </a:solidFill>
              </a:rPr>
              <a:t> 2003; Gentry et al. 1970) </a:t>
            </a:r>
          </a:p>
          <a:p>
            <a:pPr>
              <a:spcBef>
                <a:spcPts val="1800"/>
              </a:spcBef>
            </a:pPr>
            <a:r>
              <a:rPr lang="en-US" altLang="zh-TW" sz="2400" dirty="0" smtClean="0"/>
              <a:t>Compensating subsidence </a:t>
            </a:r>
            <a:r>
              <a:rPr lang="en-US" altLang="zh-TW" sz="2400" dirty="0"/>
              <a:t>flanking the </a:t>
            </a:r>
            <a:r>
              <a:rPr lang="en-US" altLang="zh-TW" sz="2400" dirty="0" smtClean="0"/>
              <a:t>sides of CB </a:t>
            </a:r>
            <a:r>
              <a:rPr lang="en-US" altLang="zh-TW" sz="2400" dirty="0"/>
              <a:t>updrafts </a:t>
            </a:r>
            <a:r>
              <a:rPr lang="en-US" altLang="zh-TW" sz="2400" dirty="0" smtClean="0"/>
              <a:t>enhances development </a:t>
            </a:r>
            <a:r>
              <a:rPr lang="en-US" altLang="zh-TW" sz="2400" dirty="0"/>
              <a:t>of the warm core</a:t>
            </a:r>
            <a:r>
              <a:rPr lang="en-US" altLang="zh-TW" sz="2400" dirty="0" smtClean="0"/>
              <a:t>. The adiabatic subsidence warming can offset the evaporative cooling. The high inertial stability inside the radius of maximum wind (RMW) can trap the warm air in the eye. </a:t>
            </a:r>
            <a:r>
              <a:rPr lang="en-US" altLang="zh-TW" sz="2000" dirty="0" smtClean="0">
                <a:solidFill>
                  <a:schemeClr val="bg1">
                    <a:lumMod val="50000"/>
                  </a:schemeClr>
                </a:solidFill>
              </a:rPr>
              <a:t>(</a:t>
            </a:r>
            <a:r>
              <a:rPr lang="en-US" altLang="zh-TW" sz="2000" dirty="0">
                <a:solidFill>
                  <a:schemeClr val="bg1">
                    <a:lumMod val="50000"/>
                  </a:schemeClr>
                </a:solidFill>
              </a:rPr>
              <a:t>Hack and Schubert 1986</a:t>
            </a:r>
            <a:r>
              <a:rPr lang="en-US" altLang="zh-TW" sz="2000" dirty="0" smtClean="0">
                <a:solidFill>
                  <a:schemeClr val="bg1">
                    <a:lumMod val="50000"/>
                  </a:schemeClr>
                </a:solidFill>
              </a:rPr>
              <a:t>)</a:t>
            </a:r>
          </a:p>
          <a:p>
            <a:pPr>
              <a:spcBef>
                <a:spcPts val="1800"/>
              </a:spcBef>
            </a:pPr>
            <a:r>
              <a:rPr lang="en-US" altLang="zh-TW" sz="2400" dirty="0" smtClean="0"/>
              <a:t>In Hurricane Bonnie (1998), the CB </a:t>
            </a:r>
            <a:r>
              <a:rPr lang="en-US" altLang="zh-TW" sz="2400" dirty="0"/>
              <a:t>subsidence </a:t>
            </a:r>
            <a:r>
              <a:rPr lang="en-US" altLang="zh-TW" sz="2400" dirty="0" smtClean="0"/>
              <a:t>currents originating </a:t>
            </a:r>
            <a:r>
              <a:rPr lang="en-US" altLang="zh-TW" sz="2400" dirty="0"/>
              <a:t>near the tropopause may have </a:t>
            </a:r>
            <a:r>
              <a:rPr lang="en-US" altLang="zh-TW" sz="2400" dirty="0" smtClean="0"/>
              <a:t>contributed up </a:t>
            </a:r>
            <a:r>
              <a:rPr lang="en-US" altLang="zh-TW" sz="2400" dirty="0"/>
              <a:t>to </a:t>
            </a:r>
            <a:r>
              <a:rPr lang="en-US" altLang="zh-TW" sz="2400" dirty="0" smtClean="0"/>
              <a:t>3</a:t>
            </a:r>
            <a:r>
              <a:rPr lang="en-US" altLang="zh-TW" sz="2400" baseline="30000" dirty="0" smtClean="0"/>
              <a:t>o</a:t>
            </a:r>
            <a:r>
              <a:rPr lang="en-US" altLang="zh-TW" sz="2400" dirty="0" smtClean="0"/>
              <a:t>C </a:t>
            </a:r>
            <a:r>
              <a:rPr lang="en-US" altLang="zh-TW" sz="2400" dirty="0"/>
              <a:t>of midlevel eye </a:t>
            </a:r>
            <a:r>
              <a:rPr lang="en-US" altLang="zh-TW" sz="2400" dirty="0" smtClean="0"/>
              <a:t>warming.</a:t>
            </a:r>
            <a:r>
              <a:rPr lang="zh-TW" altLang="en-US" sz="2400" dirty="0" smtClean="0"/>
              <a:t> </a:t>
            </a:r>
            <a:r>
              <a:rPr lang="en-US" altLang="zh-TW" sz="2000" dirty="0" smtClean="0">
                <a:solidFill>
                  <a:schemeClr val="bg1">
                    <a:lumMod val="50000"/>
                  </a:schemeClr>
                </a:solidFill>
              </a:rPr>
              <a:t>(</a:t>
            </a:r>
            <a:r>
              <a:rPr lang="en-US" altLang="zh-TW" sz="2000" dirty="0" err="1">
                <a:solidFill>
                  <a:schemeClr val="bg1">
                    <a:lumMod val="50000"/>
                  </a:schemeClr>
                </a:solidFill>
              </a:rPr>
              <a:t>Heymsfield</a:t>
            </a:r>
            <a:r>
              <a:rPr lang="en-US" altLang="zh-TW" sz="2000" dirty="0">
                <a:solidFill>
                  <a:schemeClr val="bg1">
                    <a:lumMod val="50000"/>
                  </a:schemeClr>
                </a:solidFill>
              </a:rPr>
              <a:t> et </a:t>
            </a:r>
            <a:r>
              <a:rPr lang="en-US" altLang="zh-TW" sz="2000" dirty="0" smtClean="0">
                <a:solidFill>
                  <a:schemeClr val="bg1">
                    <a:lumMod val="50000"/>
                  </a:schemeClr>
                </a:solidFill>
              </a:rPr>
              <a:t>al. 2001)</a:t>
            </a:r>
            <a:endParaRPr lang="en-US" altLang="zh-TW" sz="2400" dirty="0" smtClean="0">
              <a:solidFill>
                <a:schemeClr val="bg1">
                  <a:lumMod val="50000"/>
                </a:schemeClr>
              </a:solidFill>
            </a:endParaRPr>
          </a:p>
          <a:p>
            <a:pPr>
              <a:spcBef>
                <a:spcPts val="1800"/>
              </a:spcBef>
            </a:pPr>
            <a:r>
              <a:rPr lang="en-US" altLang="zh-TW" sz="2400" dirty="0"/>
              <a:t>CBs </a:t>
            </a:r>
            <a:r>
              <a:rPr lang="en-US" altLang="zh-TW" sz="2400" dirty="0" smtClean="0"/>
              <a:t>may also </a:t>
            </a:r>
            <a:r>
              <a:rPr lang="en-US" altLang="zh-TW" sz="2400" dirty="0"/>
              <a:t>facilitate tropical cyclogenesis by moistening </a:t>
            </a:r>
            <a:r>
              <a:rPr lang="en-US" altLang="zh-TW" sz="2400" dirty="0" smtClean="0"/>
              <a:t>the inner-core </a:t>
            </a:r>
            <a:r>
              <a:rPr lang="en-US" altLang="zh-TW" sz="2400" dirty="0" err="1" smtClean="0"/>
              <a:t>midtroposphere</a:t>
            </a:r>
            <a:r>
              <a:rPr lang="en-US" altLang="zh-TW" sz="2400" dirty="0" smtClean="0"/>
              <a:t>. CBs can spin up the tangential wind and stretch the low-level vorticity. </a:t>
            </a:r>
            <a:r>
              <a:rPr lang="en-US" altLang="zh-TW" sz="2000" dirty="0">
                <a:solidFill>
                  <a:schemeClr val="bg1">
                    <a:lumMod val="50000"/>
                  </a:schemeClr>
                </a:solidFill>
              </a:rPr>
              <a:t>(</a:t>
            </a:r>
            <a:r>
              <a:rPr lang="en-US" altLang="zh-TW" sz="2000" dirty="0" smtClean="0">
                <a:solidFill>
                  <a:schemeClr val="bg1">
                    <a:lumMod val="50000"/>
                  </a:schemeClr>
                </a:solidFill>
              </a:rPr>
              <a:t>Nolan2007</a:t>
            </a:r>
            <a:r>
              <a:rPr lang="en-US" altLang="zh-TW" sz="2000" dirty="0">
                <a:solidFill>
                  <a:schemeClr val="bg1">
                    <a:lumMod val="50000"/>
                  </a:schemeClr>
                </a:solidFill>
              </a:rPr>
              <a:t>; Montgomery et al. </a:t>
            </a:r>
            <a:r>
              <a:rPr lang="en-US" altLang="zh-TW" sz="2000" dirty="0" smtClean="0">
                <a:solidFill>
                  <a:schemeClr val="bg1">
                    <a:lumMod val="50000"/>
                  </a:schemeClr>
                </a:solidFill>
              </a:rPr>
              <a:t>2006</a:t>
            </a:r>
            <a:r>
              <a:rPr lang="en-US" altLang="zh-TW" sz="2000" dirty="0">
                <a:solidFill>
                  <a:schemeClr val="bg1">
                    <a:lumMod val="50000"/>
                  </a:schemeClr>
                </a:solidFill>
              </a:rPr>
              <a:t>;</a:t>
            </a:r>
            <a:r>
              <a:rPr lang="en-US" altLang="zh-TW" sz="2000" dirty="0" smtClean="0">
                <a:solidFill>
                  <a:schemeClr val="bg1">
                    <a:lumMod val="50000"/>
                  </a:schemeClr>
                </a:solidFill>
              </a:rPr>
              <a:t> Nguyen </a:t>
            </a:r>
            <a:r>
              <a:rPr lang="en-US" altLang="zh-TW" sz="2000" dirty="0">
                <a:solidFill>
                  <a:schemeClr val="bg1">
                    <a:lumMod val="50000"/>
                  </a:schemeClr>
                </a:solidFill>
              </a:rPr>
              <a:t>et al. </a:t>
            </a:r>
            <a:r>
              <a:rPr lang="en-US" altLang="zh-TW" sz="2000" dirty="0" smtClean="0">
                <a:solidFill>
                  <a:schemeClr val="bg1">
                    <a:lumMod val="50000"/>
                  </a:schemeClr>
                </a:solidFill>
              </a:rPr>
              <a:t>2008, etc.)</a:t>
            </a:r>
            <a:endParaRPr lang="zh-TW" altLang="en-US" sz="2000" dirty="0">
              <a:solidFill>
                <a:schemeClr val="bg1">
                  <a:lumMod val="50000"/>
                </a:schemeClr>
              </a:solidFill>
            </a:endParaRPr>
          </a:p>
        </p:txBody>
      </p:sp>
    </p:spTree>
    <p:extLst>
      <p:ext uri="{BB962C8B-B14F-4D97-AF65-F5344CB8AC3E}">
        <p14:creationId xmlns:p14="http://schemas.microsoft.com/office/powerpoint/2010/main" val="19704615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Analysis of </a:t>
            </a:r>
            <a:r>
              <a:rPr lang="en-US" altLang="zh-TW" dirty="0" smtClean="0"/>
              <a:t>CB</a:t>
            </a:r>
            <a:r>
              <a:rPr lang="zh-TW" altLang="en-US" dirty="0" smtClean="0"/>
              <a:t> </a:t>
            </a:r>
            <a:r>
              <a:rPr lang="en-US" altLang="zh-TW" dirty="0" smtClean="0"/>
              <a:t>structure</a:t>
            </a:r>
            <a:r>
              <a:rPr lang="zh-TW" altLang="en-US" dirty="0" smtClean="0"/>
              <a:t> </a:t>
            </a:r>
            <a:r>
              <a:rPr lang="en-US" altLang="zh-TW" dirty="0" smtClean="0"/>
              <a:t>and thermodynamics</a:t>
            </a:r>
            <a:endParaRPr lang="zh-TW" altLang="en-US" sz="2800" dirty="0">
              <a:solidFill>
                <a:schemeClr val="bg1">
                  <a:lumMod val="50000"/>
                </a:schemeClr>
              </a:solidFill>
            </a:endParaRPr>
          </a:p>
        </p:txBody>
      </p:sp>
      <p:pic>
        <p:nvPicPr>
          <p:cNvPr id="2" name="圖片 1"/>
          <p:cNvPicPr>
            <a:picLocks noChangeAspect="1"/>
          </p:cNvPicPr>
          <p:nvPr/>
        </p:nvPicPr>
        <p:blipFill rotWithShape="1">
          <a:blip r:embed="rId3"/>
          <a:srcRect t="49442" b="1"/>
          <a:stretch/>
        </p:blipFill>
        <p:spPr>
          <a:xfrm>
            <a:off x="2499360" y="1598783"/>
            <a:ext cx="9599360" cy="4724764"/>
          </a:xfrm>
          <a:prstGeom prst="rect">
            <a:avLst/>
          </a:prstGeom>
        </p:spPr>
      </p:pic>
      <p:sp>
        <p:nvSpPr>
          <p:cNvPr id="6" name="文字方塊 5"/>
          <p:cNvSpPr txBox="1"/>
          <p:nvPr/>
        </p:nvSpPr>
        <p:spPr>
          <a:xfrm>
            <a:off x="370870" y="1598783"/>
            <a:ext cx="1558504" cy="400110"/>
          </a:xfrm>
          <a:prstGeom prst="rect">
            <a:avLst/>
          </a:prstGeom>
          <a:noFill/>
        </p:spPr>
        <p:txBody>
          <a:bodyPr wrap="none" rtlCol="0">
            <a:spAutoFit/>
          </a:bodyPr>
          <a:lstStyle/>
          <a:p>
            <a:r>
              <a:rPr lang="en-US" altLang="zh-TW" sz="2000" dirty="0" smtClean="0"/>
              <a:t>Trajectory-SC</a:t>
            </a:r>
            <a:endParaRPr lang="zh-TW" altLang="en-US" sz="2000" dirty="0"/>
          </a:p>
        </p:txBody>
      </p:sp>
      <mc:AlternateContent xmlns:mc="http://schemas.openxmlformats.org/markup-compatibility/2006">
        <mc:Choice xmlns:a14="http://schemas.microsoft.com/office/drawing/2010/main" Requires="a14">
          <p:sp>
            <p:nvSpPr>
              <p:cNvPr id="9" name="文字方塊 8"/>
              <p:cNvSpPr txBox="1"/>
              <p:nvPr/>
            </p:nvSpPr>
            <p:spPr>
              <a:xfrm>
                <a:off x="1420581" y="2149570"/>
                <a:ext cx="938398"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𝑤</m:t>
                      </m:r>
                      <m:r>
                        <a:rPr lang="en-US" altLang="zh-TW" b="0" i="1" smtClean="0">
                          <a:latin typeface="Cambria Math" panose="02040503050406030204" pitchFamily="18" charset="0"/>
                        </a:rPr>
                        <m:t>×10</m:t>
                      </m:r>
                    </m:oMath>
                  </m:oMathPara>
                </a14:m>
                <a:endParaRPr lang="zh-TW" altLang="en-US" dirty="0"/>
              </a:p>
            </p:txBody>
          </p:sp>
        </mc:Choice>
        <mc:Fallback>
          <p:sp>
            <p:nvSpPr>
              <p:cNvPr id="9" name="文字方塊 8"/>
              <p:cNvSpPr txBox="1">
                <a:spLocks noRot="1" noChangeAspect="1" noMove="1" noResize="1" noEditPoints="1" noAdjustHandles="1" noChangeArrowheads="1" noChangeShapeType="1" noTextEdit="1"/>
              </p:cNvSpPr>
              <p:nvPr/>
            </p:nvSpPr>
            <p:spPr>
              <a:xfrm>
                <a:off x="1420581" y="2149570"/>
                <a:ext cx="938398" cy="369332"/>
              </a:xfrm>
              <a:prstGeom prst="rect">
                <a:avLst/>
              </a:prstGeom>
              <a:blipFill rotWithShape="0">
                <a:blip r:embed="rId4"/>
                <a:stretch>
                  <a:fillRect/>
                </a:stretch>
              </a:blipFill>
            </p:spPr>
            <p:txBody>
              <a:bodyPr/>
              <a:lstStyle/>
              <a:p>
                <a:r>
                  <a:rPr lang="zh-TW" altLang="en-US">
                    <a:noFill/>
                  </a:rPr>
                  <a:t> </a:t>
                </a:r>
              </a:p>
            </p:txBody>
          </p:sp>
        </mc:Fallback>
      </mc:AlternateContent>
      <p:cxnSp>
        <p:nvCxnSpPr>
          <p:cNvPr id="10" name="直線接點 9"/>
          <p:cNvCxnSpPr/>
          <p:nvPr/>
        </p:nvCxnSpPr>
        <p:spPr>
          <a:xfrm>
            <a:off x="519129" y="2354556"/>
            <a:ext cx="6705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1420581" y="2635964"/>
            <a:ext cx="582211" cy="369332"/>
          </a:xfrm>
          <a:prstGeom prst="rect">
            <a:avLst/>
          </a:prstGeom>
          <a:noFill/>
        </p:spPr>
        <p:txBody>
          <a:bodyPr wrap="none" rtlCol="0">
            <a:spAutoFit/>
          </a:bodyPr>
          <a:lstStyle/>
          <a:p>
            <a:r>
              <a:rPr lang="en-US" altLang="zh-TW" dirty="0" smtClean="0"/>
              <a:t>PGA</a:t>
            </a:r>
            <a:endParaRPr lang="zh-TW" altLang="en-US" dirty="0"/>
          </a:p>
        </p:txBody>
      </p:sp>
      <p:cxnSp>
        <p:nvCxnSpPr>
          <p:cNvPr id="12" name="直線接點 11"/>
          <p:cNvCxnSpPr/>
          <p:nvPr/>
        </p:nvCxnSpPr>
        <p:spPr>
          <a:xfrm>
            <a:off x="519129" y="2795008"/>
            <a:ext cx="670560" cy="0"/>
          </a:xfrm>
          <a:prstGeom prst="line">
            <a:avLst/>
          </a:prstGeom>
          <a:ln w="25400">
            <a:solidFill>
              <a:srgbClr val="8691F8"/>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文字方塊 12"/>
              <p:cNvSpPr txBox="1"/>
              <p:nvPr/>
            </p:nvSpPr>
            <p:spPr>
              <a:xfrm>
                <a:off x="1414308" y="3587779"/>
                <a:ext cx="7244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𝐻𝑌𝐷</m:t>
                          </m:r>
                        </m:sub>
                        <m:sup>
                          <m:r>
                            <a:rPr lang="en-US" altLang="zh-TW" b="0" i="1" smtClean="0">
                              <a:latin typeface="Cambria Math" panose="02040503050406030204" pitchFamily="18" charset="0"/>
                            </a:rPr>
                            <m:t>′</m:t>
                          </m:r>
                        </m:sup>
                      </m:sSubSup>
                    </m:oMath>
                  </m:oMathPara>
                </a14:m>
                <a:endParaRPr lang="zh-TW" altLang="en-US" dirty="0"/>
              </a:p>
            </p:txBody>
          </p:sp>
        </mc:Choice>
        <mc:Fallback>
          <p:sp>
            <p:nvSpPr>
              <p:cNvPr id="13" name="文字方塊 12"/>
              <p:cNvSpPr txBox="1">
                <a:spLocks noRot="1" noChangeAspect="1" noMove="1" noResize="1" noEditPoints="1" noAdjustHandles="1" noChangeArrowheads="1" noChangeShapeType="1" noTextEdit="1"/>
              </p:cNvSpPr>
              <p:nvPr/>
            </p:nvSpPr>
            <p:spPr>
              <a:xfrm>
                <a:off x="1414308" y="3587779"/>
                <a:ext cx="724429" cy="369332"/>
              </a:xfrm>
              <a:prstGeom prst="rect">
                <a:avLst/>
              </a:prstGeom>
              <a:blipFill rotWithShape="0">
                <a:blip r:embed="rId5"/>
                <a:stretch>
                  <a:fillRect b="-6667"/>
                </a:stretch>
              </a:blipFill>
            </p:spPr>
            <p:txBody>
              <a:bodyPr/>
              <a:lstStyle/>
              <a:p>
                <a:r>
                  <a:rPr lang="zh-TW" altLang="en-US">
                    <a:noFill/>
                  </a:rPr>
                  <a:t> </a:t>
                </a:r>
              </a:p>
            </p:txBody>
          </p:sp>
        </mc:Fallback>
      </mc:AlternateContent>
      <p:cxnSp>
        <p:nvCxnSpPr>
          <p:cNvPr id="14" name="直線接點 13"/>
          <p:cNvCxnSpPr/>
          <p:nvPr/>
        </p:nvCxnSpPr>
        <p:spPr>
          <a:xfrm>
            <a:off x="512856" y="3809224"/>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1414308" y="3145634"/>
            <a:ext cx="440505" cy="369332"/>
          </a:xfrm>
          <a:prstGeom prst="rect">
            <a:avLst/>
          </a:prstGeom>
          <a:noFill/>
        </p:spPr>
        <p:txBody>
          <a:bodyPr wrap="none" rtlCol="0">
            <a:spAutoFit/>
          </a:bodyPr>
          <a:lstStyle/>
          <a:p>
            <a:r>
              <a:rPr lang="en-US" altLang="zh-TW" dirty="0" smtClean="0"/>
              <a:t>BA</a:t>
            </a:r>
            <a:endParaRPr lang="zh-TW" altLang="en-US" dirty="0"/>
          </a:p>
        </p:txBody>
      </p:sp>
      <p:cxnSp>
        <p:nvCxnSpPr>
          <p:cNvPr id="16" name="直線接點 15"/>
          <p:cNvCxnSpPr/>
          <p:nvPr/>
        </p:nvCxnSpPr>
        <p:spPr>
          <a:xfrm>
            <a:off x="512856" y="3330593"/>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字方塊 16"/>
              <p:cNvSpPr txBox="1"/>
              <p:nvPr/>
            </p:nvSpPr>
            <p:spPr>
              <a:xfrm>
                <a:off x="1420581" y="4124322"/>
                <a:ext cx="462306" cy="686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dirty="0" smtClean="0">
                              <a:latin typeface="Cambria Math" panose="02040503050406030204" pitchFamily="18" charset="0"/>
                            </a:rPr>
                          </m:ctrlPr>
                        </m:fPr>
                        <m:num>
                          <m:sSubSup>
                            <m:sSubSupPr>
                              <m:ctrlPr>
                                <a:rPr lang="en-US" altLang="zh-TW" b="0" i="1" dirty="0" smtClean="0">
                                  <a:latin typeface="Cambria Math" panose="02040503050406030204" pitchFamily="18" charset="0"/>
                                </a:rPr>
                              </m:ctrlPr>
                            </m:sSubSup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up>
                              <m:r>
                                <a:rPr lang="en-US" altLang="zh-TW" b="0" i="1" dirty="0" smtClean="0">
                                  <a:latin typeface="Cambria Math" panose="02040503050406030204" pitchFamily="18" charset="0"/>
                                </a:rPr>
                                <m:t>′</m:t>
                              </m:r>
                            </m:sup>
                          </m:sSubSup>
                        </m:num>
                        <m:den>
                          <m:acc>
                            <m:accPr>
                              <m:chr m:val="̅"/>
                              <m:ctrlPr>
                                <a:rPr lang="en-US" altLang="zh-TW" b="0" i="1" dirty="0" smtClean="0">
                                  <a:latin typeface="Cambria Math" panose="02040503050406030204" pitchFamily="18" charset="0"/>
                                </a:rPr>
                              </m:ctrlPr>
                            </m:acc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Sub>
                            </m:e>
                          </m:acc>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420581" y="4124322"/>
                <a:ext cx="462306" cy="686791"/>
              </a:xfrm>
              <a:prstGeom prst="rect">
                <a:avLst/>
              </a:prstGeom>
              <a:blipFill rotWithShape="0">
                <a:blip r:embed="rId6"/>
                <a:stretch>
                  <a:fillRect/>
                </a:stretch>
              </a:blipFill>
            </p:spPr>
            <p:txBody>
              <a:bodyPr/>
              <a:lstStyle/>
              <a:p>
                <a:r>
                  <a:rPr lang="zh-TW" altLang="en-US">
                    <a:noFill/>
                  </a:rPr>
                  <a:t> </a:t>
                </a:r>
              </a:p>
            </p:txBody>
          </p:sp>
        </mc:Fallback>
      </mc:AlternateContent>
      <p:cxnSp>
        <p:nvCxnSpPr>
          <p:cNvPr id="18" name="直線接點 17"/>
          <p:cNvCxnSpPr/>
          <p:nvPr/>
        </p:nvCxnSpPr>
        <p:spPr>
          <a:xfrm>
            <a:off x="519129" y="4471548"/>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p:cNvSpPr txBox="1"/>
              <p:nvPr/>
            </p:nvSpPr>
            <p:spPr>
              <a:xfrm>
                <a:off x="1420581" y="5170730"/>
                <a:ext cx="574516" cy="610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𝐷𝑤</m:t>
                          </m:r>
                        </m:num>
                        <m:den>
                          <m:r>
                            <a:rPr lang="en-US" altLang="zh-TW" b="0" i="1" smtClean="0">
                              <a:latin typeface="Cambria Math" panose="02040503050406030204" pitchFamily="18" charset="0"/>
                            </a:rPr>
                            <m:t>𝐷𝑡</m:t>
                          </m:r>
                        </m:den>
                      </m:f>
                    </m:oMath>
                  </m:oMathPara>
                </a14:m>
                <a:endParaRPr lang="en-US" altLang="zh-TW" b="0" dirty="0" smtClean="0"/>
              </a:p>
            </p:txBody>
          </p:sp>
        </mc:Choice>
        <mc:Fallback xmlns="">
          <p:sp>
            <p:nvSpPr>
              <p:cNvPr id="19" name="文字方塊 18"/>
              <p:cNvSpPr txBox="1">
                <a:spLocks noRot="1" noChangeAspect="1" noMove="1" noResize="1" noEditPoints="1" noAdjustHandles="1" noChangeArrowheads="1" noChangeShapeType="1" noTextEdit="1"/>
              </p:cNvSpPr>
              <p:nvPr/>
            </p:nvSpPr>
            <p:spPr>
              <a:xfrm>
                <a:off x="1420581" y="5170730"/>
                <a:ext cx="574516" cy="610873"/>
              </a:xfrm>
              <a:prstGeom prst="rect">
                <a:avLst/>
              </a:prstGeom>
              <a:blipFill rotWithShape="0">
                <a:blip r:embed="rId7"/>
                <a:stretch>
                  <a:fillRect/>
                </a:stretch>
              </a:blipFill>
            </p:spPr>
            <p:txBody>
              <a:bodyPr/>
              <a:lstStyle/>
              <a:p>
                <a:r>
                  <a:rPr lang="zh-TW" altLang="en-US">
                    <a:noFill/>
                  </a:rPr>
                  <a:t> </a:t>
                </a:r>
              </a:p>
            </p:txBody>
          </p:sp>
        </mc:Fallback>
      </mc:AlternateContent>
      <p:cxnSp>
        <p:nvCxnSpPr>
          <p:cNvPr id="20" name="直線接點 19"/>
          <p:cNvCxnSpPr/>
          <p:nvPr/>
        </p:nvCxnSpPr>
        <p:spPr>
          <a:xfrm>
            <a:off x="519129" y="5507796"/>
            <a:ext cx="670560" cy="0"/>
          </a:xfrm>
          <a:prstGeom prst="line">
            <a:avLst/>
          </a:prstGeom>
          <a:ln w="25400">
            <a:solidFill>
              <a:srgbClr val="9CD4FC"/>
            </a:solidFill>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1420581" y="5829844"/>
            <a:ext cx="1059264" cy="369332"/>
          </a:xfrm>
          <a:prstGeom prst="rect">
            <a:avLst/>
          </a:prstGeom>
          <a:noFill/>
        </p:spPr>
        <p:txBody>
          <a:bodyPr wrap="none" rtlCol="0">
            <a:spAutoFit/>
          </a:bodyPr>
          <a:lstStyle/>
          <a:p>
            <a:r>
              <a:rPr lang="en-US" altLang="zh-TW" dirty="0" smtClean="0"/>
              <a:t>PGA + BA</a:t>
            </a:r>
            <a:endParaRPr lang="zh-TW" altLang="en-US" dirty="0"/>
          </a:p>
        </p:txBody>
      </p:sp>
      <p:cxnSp>
        <p:nvCxnSpPr>
          <p:cNvPr id="22" name="直線接點 21"/>
          <p:cNvCxnSpPr/>
          <p:nvPr/>
        </p:nvCxnSpPr>
        <p:spPr>
          <a:xfrm>
            <a:off x="519129" y="5988888"/>
            <a:ext cx="670560" cy="0"/>
          </a:xfrm>
          <a:prstGeom prst="line">
            <a:avLst/>
          </a:prstGeom>
          <a:ln w="25400">
            <a:solidFill>
              <a:srgbClr val="EDCF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8677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mc:AlternateContent xmlns:mc="http://schemas.openxmlformats.org/markup-compatibility/2006" xmlns:a14="http://schemas.microsoft.com/office/drawing/2010/main">
        <mc:Choice Requires="a14">
          <p:sp>
            <p:nvSpPr>
              <p:cNvPr id="6" name="內容版面配置區 2"/>
              <p:cNvSpPr>
                <a:spLocks noGrp="1"/>
              </p:cNvSpPr>
              <p:nvPr>
                <p:ph idx="1"/>
              </p:nvPr>
            </p:nvSpPr>
            <p:spPr>
              <a:xfrm>
                <a:off x="838200" y="1429966"/>
                <a:ext cx="10669622" cy="5428034"/>
              </a:xfrm>
            </p:spPr>
            <p:txBody>
              <a:bodyPr>
                <a:normAutofit/>
              </a:bodyPr>
              <a:lstStyle/>
              <a:p>
                <a:r>
                  <a:rPr lang="en-US" altLang="zh-TW" sz="2400" dirty="0" smtClean="0"/>
                  <a:t>Trajectories are </a:t>
                </a:r>
                <a:r>
                  <a:rPr lang="en-US" altLang="zh-TW" sz="2400" dirty="0"/>
                  <a:t>stratified into </a:t>
                </a:r>
                <a:r>
                  <a:rPr lang="en-US" altLang="zh-TW" sz="2400" dirty="0" smtClean="0"/>
                  <a:t>subsample by </a:t>
                </a: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𝑚𝑎𝑥</m:t>
                        </m:r>
                      </m:sub>
                    </m:sSub>
                  </m:oMath>
                </a14:m>
                <a:r>
                  <a:rPr lang="en-US" altLang="zh-TW" sz="2400" dirty="0" smtClean="0"/>
                  <a:t>:</a:t>
                </a:r>
              </a:p>
              <a:p>
                <a:endParaRPr lang="en-US" altLang="zh-TW" sz="2400" dirty="0"/>
              </a:p>
              <a:p>
                <a:endParaRPr lang="en-US" altLang="zh-TW" sz="2400" dirty="0" smtClean="0"/>
              </a:p>
              <a:p>
                <a:endParaRPr lang="en-US" altLang="zh-TW" sz="2400" dirty="0"/>
              </a:p>
              <a:p>
                <a:endParaRPr lang="en-US" altLang="zh-TW" sz="2400" dirty="0" smtClean="0"/>
              </a:p>
              <a:p>
                <a:r>
                  <a:rPr lang="en-US" altLang="zh-TW" sz="2400" dirty="0" smtClean="0"/>
                  <a:t>The two-sided the </a:t>
                </a:r>
                <a:r>
                  <a:rPr lang="en-US" altLang="zh-TW" sz="2400" dirty="0"/>
                  <a:t>Student’s t </a:t>
                </a:r>
                <a:r>
                  <a:rPr lang="en-US" altLang="zh-TW" sz="2400" dirty="0" smtClean="0"/>
                  <a:t>test (95% confidence interval) were used to evaluate the </a:t>
                </a:r>
                <a:r>
                  <a:rPr lang="en-US" altLang="zh-TW" sz="2400" dirty="0"/>
                  <a:t>statistical </a:t>
                </a:r>
                <a:r>
                  <a:rPr lang="en-US" altLang="zh-TW" sz="2400" dirty="0" smtClean="0"/>
                  <a:t>significance. </a:t>
                </a:r>
                <a:r>
                  <a:rPr lang="en-US" altLang="zh-TW" sz="2000" dirty="0" smtClean="0">
                    <a:solidFill>
                      <a:schemeClr val="bg1">
                        <a:lumMod val="50000"/>
                      </a:schemeClr>
                    </a:solidFill>
                  </a:rPr>
                  <a:t>(Wilks 2011)</a:t>
                </a:r>
              </a:p>
              <a:p>
                <a:endParaRPr lang="en-US" altLang="zh-TW" sz="2400" dirty="0" smtClean="0"/>
              </a:p>
              <a:p>
                <a:endParaRPr lang="en-US" altLang="zh-TW" sz="2400" dirty="0"/>
              </a:p>
              <a:p>
                <a:endParaRPr lang="en-US" altLang="zh-TW" sz="2400" dirty="0" smtClean="0"/>
              </a:p>
              <a:p>
                <a:endParaRPr lang="en-US" altLang="zh-TW" sz="2400" dirty="0" smtClean="0"/>
              </a:p>
            </p:txBody>
          </p:sp>
        </mc:Choice>
        <mc:Fallback xmlns="">
          <p:sp>
            <p:nvSpPr>
              <p:cNvPr id="6" name="內容版面配置區 2"/>
              <p:cNvSpPr>
                <a:spLocks noGrp="1" noRot="1" noChangeAspect="1" noMove="1" noResize="1" noEditPoints="1" noAdjustHandles="1" noChangeArrowheads="1" noChangeShapeType="1" noTextEdit="1"/>
              </p:cNvSpPr>
              <p:nvPr>
                <p:ph idx="1"/>
              </p:nvPr>
            </p:nvSpPr>
            <p:spPr>
              <a:xfrm>
                <a:off x="838200" y="1429966"/>
                <a:ext cx="10669622" cy="5428034"/>
              </a:xfrm>
              <a:blipFill rotWithShape="0">
                <a:blip r:embed="rId3"/>
                <a:stretch>
                  <a:fillRect l="-800" t="-1573" r="-9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9" name="表格 8"/>
              <p:cNvGraphicFramePr>
                <a:graphicFrameLocks noGrp="1"/>
              </p:cNvGraphicFramePr>
              <p:nvPr>
                <p:extLst>
                  <p:ext uri="{D42A27DB-BD31-4B8C-83A1-F6EECF244321}">
                    <p14:modId xmlns:p14="http://schemas.microsoft.com/office/powerpoint/2010/main" val="3623274403"/>
                  </p:ext>
                </p:extLst>
              </p:nvPr>
            </p:nvGraphicFramePr>
            <p:xfrm>
              <a:off x="1139217" y="1999560"/>
              <a:ext cx="9543915" cy="741680"/>
            </p:xfrm>
            <a:graphic>
              <a:graphicData uri="http://schemas.openxmlformats.org/drawingml/2006/table">
                <a:tbl>
                  <a:tblPr firstRow="1" bandRow="1">
                    <a:tableStyleId>{5C22544A-7EE6-4342-B048-85BDC9FD1C3A}</a:tableStyleId>
                  </a:tblPr>
                  <a:tblGrid>
                    <a:gridCol w="1908783"/>
                    <a:gridCol w="1908783"/>
                    <a:gridCol w="1908783"/>
                    <a:gridCol w="1908783"/>
                    <a:gridCol w="1908783"/>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-8</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m:rPr>
                                      <m:sty m:val="p"/>
                                    </m:rPr>
                                    <a:rPr lang="en-US" altLang="zh-TW" sz="1800" b="0" i="0" smtClean="0">
                                      <a:solidFill>
                                        <a:srgbClr val="0070C0"/>
                                      </a:solidFill>
                                      <a:latin typeface="Cambria Math" panose="02040503050406030204" pitchFamily="18" charset="0"/>
                                    </a:rPr>
                                    <m:t>w</m:t>
                                  </m:r>
                                </m:e>
                                <m:sub>
                                  <m:r>
                                    <m:rPr>
                                      <m:sty m:val="p"/>
                                    </m:rPr>
                                    <a:rPr lang="en-US" altLang="zh-TW" sz="1800" b="0" i="0" smtClean="0">
                                      <a:solidFill>
                                        <a:srgbClr val="0070C0"/>
                                      </a:solidFill>
                                      <a:latin typeface="Cambria Math" panose="02040503050406030204" pitchFamily="18" charset="0"/>
                                    </a:rPr>
                                    <m:t>max</m:t>
                                  </m:r>
                                </m:sub>
                              </m:sSub>
                            </m:oMath>
                          </a14:m>
                          <a:r>
                            <a:rPr lang="en-US" altLang="zh-TW" b="0" i="0" dirty="0" smtClean="0">
                              <a:solidFill>
                                <a:srgbClr val="0070C0"/>
                              </a:solidFill>
                            </a:rPr>
                            <a:t>-12</a:t>
                          </a:r>
                          <a:endParaRPr lang="zh-TW" altLang="en-US" b="0" i="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-16</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-20</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m:rPr>
                                      <m:sty m:val="p"/>
                                    </m:rPr>
                                    <a:rPr lang="en-US" altLang="zh-TW" sz="1800" b="0" i="0" smtClean="0">
                                      <a:solidFill>
                                        <a:srgbClr val="0070C0"/>
                                      </a:solidFill>
                                      <a:latin typeface="Cambria Math" panose="02040503050406030204" pitchFamily="18" charset="0"/>
                                    </a:rPr>
                                    <m:t>w</m:t>
                                  </m:r>
                                </m:e>
                                <m:sub>
                                  <m:r>
                                    <m:rPr>
                                      <m:sty m:val="p"/>
                                    </m:rPr>
                                    <a:rPr lang="en-US" altLang="zh-TW" sz="1800" b="0" i="0" smtClean="0">
                                      <a:solidFill>
                                        <a:srgbClr val="0070C0"/>
                                      </a:solidFill>
                                      <a:latin typeface="Cambria Math" panose="02040503050406030204" pitchFamily="18" charset="0"/>
                                    </a:rPr>
                                    <m:t>max</m:t>
                                  </m:r>
                                </m:sub>
                              </m:sSub>
                            </m:oMath>
                          </a14:m>
                          <a:r>
                            <a:rPr lang="en-US" altLang="zh-TW" b="0" i="0" dirty="0" smtClean="0">
                              <a:solidFill>
                                <a:srgbClr val="0070C0"/>
                              </a:solidFill>
                            </a:rPr>
                            <a:t>-Extreme</a:t>
                          </a:r>
                          <a:endParaRPr lang="zh-TW" altLang="en-US" b="0" i="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≤8</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rgbClr val="0070C0"/>
                                    </a:solidFill>
                                    <a:latin typeface="Cambria Math" panose="02040503050406030204" pitchFamily="18" charset="0"/>
                                  </a:rPr>
                                  <m:t>8&lt;</m:t>
                                </m:r>
                                <m:sSub>
                                  <m:sSubPr>
                                    <m:ctrlPr>
                                      <a:rPr lang="en-US" altLang="zh-TW" sz="1800" b="0" i="1" smtClean="0">
                                        <a:solidFill>
                                          <a:srgbClr val="0070C0"/>
                                        </a:solidFill>
                                        <a:latin typeface="Cambria Math" panose="02040503050406030204" pitchFamily="18" charset="0"/>
                                      </a:rPr>
                                    </m:ctrlPr>
                                  </m:sSubPr>
                                  <m:e>
                                    <m:r>
                                      <a:rPr lang="en-US" altLang="zh-TW" sz="1800" b="0" i="1" smtClean="0">
                                        <a:solidFill>
                                          <a:srgbClr val="0070C0"/>
                                        </a:solidFill>
                                        <a:latin typeface="Cambria Math" panose="02040503050406030204" pitchFamily="18" charset="0"/>
                                      </a:rPr>
                                      <m:t>𝑤</m:t>
                                    </m:r>
                                  </m:e>
                                  <m:sub>
                                    <m:r>
                                      <a:rPr lang="en-US" altLang="zh-TW" sz="1800" b="0" i="1" smtClean="0">
                                        <a:solidFill>
                                          <a:srgbClr val="0070C0"/>
                                        </a:solidFill>
                                        <a:latin typeface="Cambria Math" panose="02040503050406030204" pitchFamily="18" charset="0"/>
                                      </a:rPr>
                                      <m:t>𝑚𝑎𝑥</m:t>
                                    </m:r>
                                  </m:sub>
                                </m:sSub>
                                <m:r>
                                  <a:rPr lang="en-US" altLang="zh-TW" sz="1800" b="0" i="1" smtClean="0">
                                    <a:solidFill>
                                      <a:srgbClr val="0070C0"/>
                                    </a:solidFill>
                                    <a:latin typeface="Cambria Math" panose="02040503050406030204" pitchFamily="18" charset="0"/>
                                  </a:rPr>
                                  <m:t>≤12</m:t>
                                </m:r>
                              </m:oMath>
                            </m:oMathPara>
                          </a14:m>
                          <a:endParaRPr lang="zh-TW" altLang="en-US" b="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12&lt;</m:t>
                                </m:r>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≤16</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16&lt;</m:t>
                                </m:r>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≤20</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a:rPr lang="en-US" altLang="zh-TW" sz="1800" b="0" i="1" smtClean="0">
                                        <a:solidFill>
                                          <a:srgbClr val="0070C0"/>
                                        </a:solidFill>
                                        <a:latin typeface="Cambria Math" panose="02040503050406030204" pitchFamily="18" charset="0"/>
                                      </a:rPr>
                                      <m:t>𝑤</m:t>
                                    </m:r>
                                  </m:e>
                                  <m:sub>
                                    <m:r>
                                      <a:rPr lang="en-US" altLang="zh-TW" sz="1800" b="0" i="1" smtClean="0">
                                        <a:solidFill>
                                          <a:srgbClr val="0070C0"/>
                                        </a:solidFill>
                                        <a:latin typeface="Cambria Math" panose="02040503050406030204" pitchFamily="18" charset="0"/>
                                      </a:rPr>
                                      <m:t>𝑚𝑎𝑥</m:t>
                                    </m:r>
                                  </m:sub>
                                </m:sSub>
                                <m:r>
                                  <a:rPr lang="en-US" altLang="zh-TW" sz="1800" b="0" i="1" smtClean="0">
                                    <a:solidFill>
                                      <a:srgbClr val="0070C0"/>
                                    </a:solidFill>
                                    <a:latin typeface="Cambria Math" panose="02040503050406030204" pitchFamily="18" charset="0"/>
                                  </a:rPr>
                                  <m:t>&gt;20</m:t>
                                </m:r>
                              </m:oMath>
                            </m:oMathPara>
                          </a14:m>
                          <a:endParaRPr lang="zh-TW" altLang="en-US" b="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9" name="表格 8"/>
              <p:cNvGraphicFramePr>
                <a:graphicFrameLocks noGrp="1"/>
              </p:cNvGraphicFramePr>
              <p:nvPr>
                <p:extLst>
                  <p:ext uri="{D42A27DB-BD31-4B8C-83A1-F6EECF244321}">
                    <p14:modId xmlns:p14="http://schemas.microsoft.com/office/powerpoint/2010/main" val="3623274403"/>
                  </p:ext>
                </p:extLst>
              </p:nvPr>
            </p:nvGraphicFramePr>
            <p:xfrm>
              <a:off x="1139217" y="1999560"/>
              <a:ext cx="9543915" cy="741680"/>
            </p:xfrm>
            <a:graphic>
              <a:graphicData uri="http://schemas.openxmlformats.org/drawingml/2006/table">
                <a:tbl>
                  <a:tblPr firstRow="1" bandRow="1">
                    <a:tableStyleId>{5C22544A-7EE6-4342-B048-85BDC9FD1C3A}</a:tableStyleId>
                  </a:tblPr>
                  <a:tblGrid>
                    <a:gridCol w="1908783"/>
                    <a:gridCol w="1908783"/>
                    <a:gridCol w="1908783"/>
                    <a:gridCol w="1908783"/>
                    <a:gridCol w="1908783"/>
                  </a:tblGrid>
                  <a:tr h="3708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319" t="-8197" r="-40127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000" t="-8197" r="-300000"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0639" t="-8197" r="-20095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99682" t="-8197" r="-10031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00958" t="-8197" r="-639" b="-103279"/>
                          </a:stretch>
                        </a:blipFill>
                      </a:tcPr>
                    </a:tc>
                  </a:tr>
                  <a:tr h="3708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319" t="-108197" r="-40127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000" t="-108197" r="-300000"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0639" t="-108197" r="-20095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99682" t="-108197" r="-10031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00958" t="-108197" r="-639" b="-3279"/>
                          </a:stretch>
                        </a:blipFill>
                      </a:tcPr>
                    </a:tc>
                  </a:tr>
                </a:tbl>
              </a:graphicData>
            </a:graphic>
          </p:graphicFrame>
        </mc:Fallback>
      </mc:AlternateContent>
    </p:spTree>
    <p:extLst>
      <p:ext uri="{BB962C8B-B14F-4D97-AF65-F5344CB8AC3E}">
        <p14:creationId xmlns:p14="http://schemas.microsoft.com/office/powerpoint/2010/main" val="18504563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3" name="圖片 2"/>
          <p:cNvPicPr>
            <a:picLocks noChangeAspect="1"/>
          </p:cNvPicPr>
          <p:nvPr/>
        </p:nvPicPr>
        <p:blipFill>
          <a:blip r:embed="rId3"/>
          <a:stretch>
            <a:fillRect/>
          </a:stretch>
        </p:blipFill>
        <p:spPr>
          <a:xfrm>
            <a:off x="4208769" y="1122103"/>
            <a:ext cx="5633414" cy="5735897"/>
          </a:xfrm>
          <a:prstGeom prst="rect">
            <a:avLst/>
          </a:prstGeom>
        </p:spPr>
      </p:pic>
      <p:cxnSp>
        <p:nvCxnSpPr>
          <p:cNvPr id="7" name="直線接點 6"/>
          <p:cNvCxnSpPr/>
          <p:nvPr/>
        </p:nvCxnSpPr>
        <p:spPr>
          <a:xfrm>
            <a:off x="498049" y="3238476"/>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98049" y="3767724"/>
            <a:ext cx="670560" cy="0"/>
          </a:xfrm>
          <a:prstGeom prst="line">
            <a:avLst/>
          </a:prstGeom>
          <a:ln w="25400">
            <a:solidFill>
              <a:srgbClr val="89D0FA"/>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98049" y="4296972"/>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98049" y="5409880"/>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98049" y="4874499"/>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矩形 3"/>
              <p:cNvSpPr/>
              <p:nvPr/>
            </p:nvSpPr>
            <p:spPr>
              <a:xfrm>
                <a:off x="1377896" y="3053810"/>
                <a:ext cx="902748"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a:t>-8</a:t>
                </a:r>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377896" y="3053810"/>
                <a:ext cx="902748" cy="369332"/>
              </a:xfrm>
              <a:prstGeom prst="rect">
                <a:avLst/>
              </a:prstGeom>
              <a:blipFill rotWithShape="0">
                <a:blip r:embed="rId4"/>
                <a:stretch>
                  <a:fillRect t="-9836" r="-5405"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77896" y="358893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-12</a:t>
                </a:r>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77896" y="3588936"/>
                <a:ext cx="1019767" cy="369332"/>
              </a:xfrm>
              <a:prstGeom prst="rect">
                <a:avLst/>
              </a:prstGeom>
              <a:blipFill rotWithShape="0">
                <a:blip r:embed="rId5"/>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1377896" y="411230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-16</a:t>
                </a:r>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377896" y="4112306"/>
                <a:ext cx="1019767" cy="369332"/>
              </a:xfrm>
              <a:prstGeom prst="rect">
                <a:avLst/>
              </a:prstGeom>
              <a:blipFill rotWithShape="0">
                <a:blip r:embed="rId6"/>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377896" y="463567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-20</a:t>
                </a:r>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377896" y="4635676"/>
                <a:ext cx="1019767" cy="369332"/>
              </a:xfrm>
              <a:prstGeom prst="rect">
                <a:avLst/>
              </a:prstGeom>
              <a:blipFill rotWithShape="0">
                <a:blip r:embed="rId7"/>
                <a:stretch>
                  <a:fillRect t="-8197" r="-479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1377896" y="5170802"/>
                <a:ext cx="1567289"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-Extreme</a:t>
                </a:r>
                <a:endParaRPr lang="zh-TW"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1377896" y="5170802"/>
                <a:ext cx="1567289" cy="369332"/>
              </a:xfrm>
              <a:prstGeom prst="rect">
                <a:avLst/>
              </a:prstGeom>
              <a:blipFill rotWithShape="0">
                <a:blip r:embed="rId8"/>
                <a:stretch>
                  <a:fillRect t="-8197" r="-3502" b="-24590"/>
                </a:stretch>
              </a:blipFill>
            </p:spPr>
            <p:txBody>
              <a:bodyPr/>
              <a:lstStyle/>
              <a:p>
                <a:r>
                  <a:rPr lang="zh-TW" altLang="en-US">
                    <a:noFill/>
                  </a:rPr>
                  <a:t> </a:t>
                </a:r>
              </a:p>
            </p:txBody>
          </p:sp>
        </mc:Fallback>
      </mc:AlternateContent>
      <p:sp>
        <p:nvSpPr>
          <p:cNvPr id="17" name="文字方塊 16"/>
          <p:cNvSpPr txBox="1"/>
          <p:nvPr/>
        </p:nvSpPr>
        <p:spPr>
          <a:xfrm>
            <a:off x="498049" y="1235896"/>
            <a:ext cx="1427442" cy="400110"/>
          </a:xfrm>
          <a:prstGeom prst="rect">
            <a:avLst/>
          </a:prstGeom>
          <a:noFill/>
        </p:spPr>
        <p:txBody>
          <a:bodyPr wrap="none" rtlCol="0">
            <a:spAutoFit/>
          </a:bodyPr>
          <a:lstStyle/>
          <a:p>
            <a:r>
              <a:rPr lang="en-US" altLang="zh-TW" sz="2000" dirty="0" smtClean="0"/>
              <a:t>Asymmetric</a:t>
            </a:r>
            <a:endParaRPr lang="zh-TW" altLang="en-US" sz="2000" dirty="0"/>
          </a:p>
        </p:txBody>
      </p:sp>
      <mc:AlternateContent xmlns:mc="http://schemas.openxmlformats.org/markup-compatibility/2006" xmlns:a14="http://schemas.microsoft.com/office/drawing/2010/main">
        <mc:Choice Requires="a14">
          <p:sp>
            <p:nvSpPr>
              <p:cNvPr id="18" name="文字方塊 17"/>
              <p:cNvSpPr txBox="1"/>
              <p:nvPr/>
            </p:nvSpPr>
            <p:spPr>
              <a:xfrm>
                <a:off x="3129280" y="2123440"/>
                <a:ext cx="49725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𝑤</m:t>
                      </m:r>
                      <m:r>
                        <a:rPr lang="en-US" altLang="zh-TW" sz="2000" b="0" i="1" smtClean="0">
                          <a:latin typeface="Cambria Math" panose="02040503050406030204" pitchFamily="18" charset="0"/>
                        </a:rPr>
                        <m:t>′</m:t>
                      </m:r>
                    </m:oMath>
                  </m:oMathPara>
                </a14:m>
                <a:endParaRPr lang="zh-TW" altLang="en-US" sz="20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129280" y="2123440"/>
                <a:ext cx="497251" cy="400110"/>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202231" y="4635676"/>
                <a:ext cx="697050"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smtClean="0">
                              <a:latin typeface="Cambria Math" panose="02040503050406030204" pitchFamily="18" charset="0"/>
                            </a:rPr>
                          </m:ctrlPr>
                        </m:sSubSupPr>
                        <m:e>
                          <m:r>
                            <a:rPr lang="en-US" altLang="zh-TW" sz="2000" b="0" i="1" smtClean="0">
                              <a:latin typeface="Cambria Math" panose="02040503050406030204" pitchFamily="18" charset="0"/>
                            </a:rPr>
                            <m:t>𝑞</m:t>
                          </m:r>
                        </m:e>
                        <m:sub>
                          <m:r>
                            <a:rPr lang="en-US" altLang="zh-TW" sz="2000" b="0" i="1" smtClean="0">
                              <a:latin typeface="Cambria Math" panose="02040503050406030204" pitchFamily="18" charset="0"/>
                            </a:rPr>
                            <m:t>𝐿𝐼𝑄</m:t>
                          </m:r>
                        </m:sub>
                        <m:sup>
                          <m:r>
                            <a:rPr lang="en-US" altLang="zh-TW" sz="2000" b="0" i="1" smtClean="0">
                              <a:latin typeface="Cambria Math" panose="02040503050406030204" pitchFamily="18" charset="0"/>
                            </a:rPr>
                            <m:t>′</m:t>
                          </m:r>
                        </m:sup>
                      </m:sSubSup>
                    </m:oMath>
                  </m:oMathPara>
                </a14:m>
                <a:endParaRPr lang="zh-TW" altLang="en-US" sz="20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202231" y="4635676"/>
                <a:ext cx="697050" cy="427618"/>
              </a:xfrm>
              <a:prstGeom prst="rect">
                <a:avLst/>
              </a:prstGeom>
              <a:blipFill rotWithShape="0">
                <a:blip r:embed="rId10"/>
                <a:stretch>
                  <a:fillRect b="-84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9978547" y="2123440"/>
                <a:ext cx="49282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smtClean="0">
                              <a:latin typeface="Cambria Math" panose="02040503050406030204" pitchFamily="18" charset="0"/>
                            </a:rPr>
                          </m:ctrlPr>
                        </m:sSubSup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𝑣</m:t>
                          </m:r>
                        </m:sub>
                        <m:sup>
                          <m:r>
                            <a:rPr lang="en-US" altLang="zh-TW" sz="2000" b="0" i="1" smtClean="0">
                              <a:latin typeface="Cambria Math" panose="02040503050406030204" pitchFamily="18" charset="0"/>
                            </a:rPr>
                            <m:t>′</m:t>
                          </m:r>
                        </m:sup>
                      </m:sSubSup>
                    </m:oMath>
                  </m:oMathPara>
                </a14:m>
                <a:endParaRPr lang="zh-TW" altLang="en-US" sz="20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9978547" y="2123440"/>
                <a:ext cx="492827" cy="400110"/>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10051498" y="4635676"/>
                <a:ext cx="7458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smtClean="0">
                              <a:latin typeface="Cambria Math" panose="02040503050406030204" pitchFamily="18" charset="0"/>
                            </a:rPr>
                          </m:ctrlPr>
                        </m:sSubSupPr>
                        <m:e>
                          <m:r>
                            <a:rPr lang="en-US" altLang="zh-TW" sz="2000" b="0" i="1" smtClean="0">
                              <a:latin typeface="Cambria Math" panose="02040503050406030204" pitchFamily="18" charset="0"/>
                            </a:rPr>
                            <m:t>𝑞</m:t>
                          </m:r>
                        </m:e>
                        <m:sub>
                          <m:r>
                            <a:rPr lang="en-US" altLang="zh-TW" sz="2000" b="0" i="1" smtClean="0">
                              <a:latin typeface="Cambria Math" panose="02040503050406030204" pitchFamily="18" charset="0"/>
                            </a:rPr>
                            <m:t>𝐹𝑅𝑍</m:t>
                          </m:r>
                        </m:sub>
                        <m:sup>
                          <m:r>
                            <a:rPr lang="en-US" altLang="zh-TW" sz="2000" b="0" i="1" smtClean="0">
                              <a:latin typeface="Cambria Math" panose="02040503050406030204" pitchFamily="18" charset="0"/>
                            </a:rPr>
                            <m:t>′</m:t>
                          </m:r>
                        </m:sup>
                      </m:sSubSup>
                    </m:oMath>
                  </m:oMathPara>
                </a14:m>
                <a:endParaRPr lang="zh-TW" altLang="en-US" sz="20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10051498" y="4635676"/>
                <a:ext cx="745845" cy="400110"/>
              </a:xfrm>
              <a:prstGeom prst="rect">
                <a:avLst/>
              </a:prstGeom>
              <a:blipFill rotWithShape="0">
                <a:blip r:embed="rId12"/>
                <a:stretch>
                  <a:fillRect b="-757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4226159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4" name="圖片 3"/>
          <p:cNvPicPr>
            <a:picLocks noChangeAspect="1"/>
          </p:cNvPicPr>
          <p:nvPr/>
        </p:nvPicPr>
        <p:blipFill rotWithShape="1">
          <a:blip r:embed="rId3"/>
          <a:srcRect b="67556"/>
          <a:stretch/>
        </p:blipFill>
        <p:spPr>
          <a:xfrm>
            <a:off x="413266" y="3197437"/>
            <a:ext cx="3960000" cy="2824429"/>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637723" y="1681011"/>
                <a:ext cx="3141373" cy="423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𝑆𝐻</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𝜌</m:t>
                          </m:r>
                        </m:e>
                        <m:sub>
                          <m:r>
                            <a:rPr lang="en-US" altLang="zh-TW" sz="2000" b="0" i="1" smtClean="0">
                              <a:latin typeface="Cambria Math" panose="02040503050406030204" pitchFamily="18" charset="0"/>
                            </a:rPr>
                            <m:t>𝑎</m:t>
                          </m:r>
                        </m:sub>
                      </m:sSub>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𝑐</m:t>
                          </m:r>
                        </m:e>
                        <m:sub>
                          <m:r>
                            <a:rPr lang="en-US" altLang="zh-TW" sz="2000" b="0" i="1" smtClean="0">
                              <a:latin typeface="Cambria Math" panose="02040503050406030204" pitchFamily="18" charset="0"/>
                            </a:rPr>
                            <m:t>𝑝</m:t>
                          </m:r>
                        </m:sub>
                      </m:sSub>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𝐶</m:t>
                          </m:r>
                        </m:e>
                        <m:sub>
                          <m:r>
                            <a:rPr lang="en-US" altLang="zh-TW" sz="2000" b="0" i="1" smtClean="0">
                              <a:latin typeface="Cambria Math" panose="02040503050406030204" pitchFamily="18" charset="0"/>
                            </a:rPr>
                            <m:t>𝐻</m:t>
                          </m:r>
                        </m:sub>
                      </m:sSub>
                      <m:r>
                        <a:rPr lang="en-US" altLang="zh-TW" sz="2000" b="0" i="1" smtClean="0">
                          <a:latin typeface="Cambria Math" panose="02040503050406030204" pitchFamily="18" charset="0"/>
                        </a:rPr>
                        <m:t>𝑈</m:t>
                      </m:r>
                      <m:d>
                        <m:dPr>
                          <m:ctrlPr>
                            <a:rPr lang="en-US" altLang="zh-TW" sz="2000" b="0" i="1" smtClean="0">
                              <a:latin typeface="Cambria Math" panose="02040503050406030204" pitchFamily="18" charset="0"/>
                            </a:rPr>
                          </m:ctrlPr>
                        </m:dPr>
                        <m:e>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𝑆𝑆𝑇</m:t>
                              </m:r>
                            </m:sub>
                          </m:sSub>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𝑎</m:t>
                              </m:r>
                            </m:sub>
                          </m:sSub>
                        </m:e>
                      </m:d>
                    </m:oMath>
                  </m:oMathPara>
                </a14:m>
                <a:endParaRPr lang="zh-TW" altLang="en-US" sz="20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637723" y="1681011"/>
                <a:ext cx="3141373" cy="423770"/>
              </a:xfrm>
              <a:prstGeom prst="rect">
                <a:avLst/>
              </a:prstGeom>
              <a:blipFill rotWithShape="0">
                <a:blip r:embed="rId4"/>
                <a:stretch>
                  <a:fillRect b="-579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6125982" y="1682005"/>
                <a:ext cx="2982227" cy="4217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𝐿𝐻</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𝜌</m:t>
                          </m:r>
                        </m:e>
                        <m:sub>
                          <m:r>
                            <a:rPr lang="en-US" altLang="zh-TW" sz="2000" b="0" i="1" smtClean="0">
                              <a:latin typeface="Cambria Math" panose="02040503050406030204" pitchFamily="18" charset="0"/>
                            </a:rPr>
                            <m:t>𝑎</m:t>
                          </m:r>
                        </m:sub>
                      </m:sSub>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𝐿</m:t>
                          </m:r>
                        </m:e>
                        <m:sub>
                          <m:r>
                            <a:rPr lang="en-US" altLang="zh-TW" sz="2000" b="0" i="1" smtClean="0">
                              <a:latin typeface="Cambria Math" panose="02040503050406030204" pitchFamily="18" charset="0"/>
                            </a:rPr>
                            <m:t>𝑣</m:t>
                          </m:r>
                        </m:sub>
                      </m:sSub>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𝐶</m:t>
                          </m:r>
                        </m:e>
                        <m:sub>
                          <m:r>
                            <a:rPr lang="en-US" altLang="zh-TW" sz="2000" b="0" i="1" smtClean="0">
                              <a:latin typeface="Cambria Math" panose="02040503050406030204" pitchFamily="18" charset="0"/>
                            </a:rPr>
                            <m:t>𝑄</m:t>
                          </m:r>
                        </m:sub>
                      </m:sSub>
                      <m:r>
                        <a:rPr lang="en-US" altLang="zh-TW" sz="2000" b="0" i="1" smtClean="0">
                          <a:latin typeface="Cambria Math" panose="02040503050406030204" pitchFamily="18" charset="0"/>
                        </a:rPr>
                        <m:t>𝑈</m:t>
                      </m:r>
                      <m:d>
                        <m:dPr>
                          <m:ctrlPr>
                            <a:rPr lang="en-US" altLang="zh-TW" sz="2000" b="0" i="1" smtClean="0">
                              <a:latin typeface="Cambria Math" panose="02040503050406030204" pitchFamily="18" charset="0"/>
                            </a:rPr>
                          </m:ctrlPr>
                        </m:dPr>
                        <m:e>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𝑄</m:t>
                              </m:r>
                            </m:e>
                            <m:sub>
                              <m:r>
                                <a:rPr lang="en-US" altLang="zh-TW" sz="2000" b="0" i="1" smtClean="0">
                                  <a:latin typeface="Cambria Math" panose="02040503050406030204" pitchFamily="18" charset="0"/>
                                </a:rPr>
                                <m:t>𝑠</m:t>
                              </m:r>
                            </m:sub>
                          </m:sSub>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𝑄</m:t>
                              </m:r>
                            </m:e>
                            <m:sub>
                              <m:r>
                                <a:rPr lang="en-US" altLang="zh-TW" sz="2000" b="0" i="1" smtClean="0">
                                  <a:latin typeface="Cambria Math" panose="02040503050406030204" pitchFamily="18" charset="0"/>
                                </a:rPr>
                                <m:t>𝑎</m:t>
                              </m:r>
                            </m:sub>
                          </m:sSub>
                        </m:e>
                      </m:d>
                    </m:oMath>
                  </m:oMathPara>
                </a14:m>
                <a:endParaRPr lang="zh-TW" altLang="en-US" sz="20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125982" y="1682005"/>
                <a:ext cx="2982227" cy="421782"/>
              </a:xfrm>
              <a:prstGeom prst="rect">
                <a:avLst/>
              </a:prstGeom>
              <a:blipFill rotWithShape="0">
                <a:blip r:embed="rId5"/>
                <a:stretch>
                  <a:fillRect b="-10145"/>
                </a:stretch>
              </a:blipFill>
            </p:spPr>
            <p:txBody>
              <a:bodyPr/>
              <a:lstStyle/>
              <a:p>
                <a:r>
                  <a:rPr lang="zh-TW" altLang="en-US">
                    <a:noFill/>
                  </a:rPr>
                  <a:t> </a:t>
                </a:r>
              </a:p>
            </p:txBody>
          </p:sp>
        </mc:Fallback>
      </mc:AlternateContent>
      <p:pic>
        <p:nvPicPr>
          <p:cNvPr id="8" name="圖片 7"/>
          <p:cNvPicPr>
            <a:picLocks noChangeAspect="1"/>
          </p:cNvPicPr>
          <p:nvPr/>
        </p:nvPicPr>
        <p:blipFill rotWithShape="1">
          <a:blip r:embed="rId3"/>
          <a:srcRect t="32148" b="34264"/>
          <a:stretch/>
        </p:blipFill>
        <p:spPr>
          <a:xfrm>
            <a:off x="4017779" y="3117152"/>
            <a:ext cx="3960000" cy="2924038"/>
          </a:xfrm>
          <a:prstGeom prst="rect">
            <a:avLst/>
          </a:prstGeom>
        </p:spPr>
      </p:pic>
      <p:pic>
        <p:nvPicPr>
          <p:cNvPr id="9" name="圖片 8"/>
          <p:cNvPicPr>
            <a:picLocks noChangeAspect="1"/>
          </p:cNvPicPr>
          <p:nvPr/>
        </p:nvPicPr>
        <p:blipFill rotWithShape="1">
          <a:blip r:embed="rId3"/>
          <a:srcRect t="65480" b="1672"/>
          <a:stretch/>
        </p:blipFill>
        <p:spPr>
          <a:xfrm>
            <a:off x="7990434" y="3148883"/>
            <a:ext cx="3960000" cy="2859554"/>
          </a:xfrm>
          <a:prstGeom prst="rect">
            <a:avLst/>
          </a:prstGeom>
        </p:spPr>
      </p:pic>
      <p:sp>
        <p:nvSpPr>
          <p:cNvPr id="10" name="文字方塊 9"/>
          <p:cNvSpPr txBox="1"/>
          <p:nvPr/>
        </p:nvSpPr>
        <p:spPr>
          <a:xfrm>
            <a:off x="3280464" y="6121475"/>
            <a:ext cx="5434629" cy="400110"/>
          </a:xfrm>
          <a:prstGeom prst="rect">
            <a:avLst/>
          </a:prstGeom>
          <a:noFill/>
        </p:spPr>
        <p:txBody>
          <a:bodyPr wrap="none" rtlCol="0">
            <a:spAutoFit/>
          </a:bodyPr>
          <a:lstStyle/>
          <a:p>
            <a:r>
              <a:rPr lang="en-US" altLang="zh-TW" sz="2000" dirty="0" smtClean="0"/>
              <a:t>Minutes prior to parcel ascending above z = 500 m</a:t>
            </a:r>
            <a:endParaRPr lang="zh-TW" altLang="en-US" sz="2000" dirty="0"/>
          </a:p>
        </p:txBody>
      </p:sp>
      <mc:AlternateContent xmlns:mc="http://schemas.openxmlformats.org/markup-compatibility/2006" xmlns:a14="http://schemas.microsoft.com/office/drawing/2010/main">
        <mc:Choice Requires="a14">
          <p:sp>
            <p:nvSpPr>
              <p:cNvPr id="11" name="文字方塊 10"/>
              <p:cNvSpPr txBox="1"/>
              <p:nvPr/>
            </p:nvSpPr>
            <p:spPr>
              <a:xfrm>
                <a:off x="2148808" y="2697718"/>
                <a:ext cx="48891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𝑒</m:t>
                          </m:r>
                        </m:sub>
                      </m:sSub>
                    </m:oMath>
                  </m:oMathPara>
                </a14:m>
                <a:endParaRPr lang="zh-TW" altLang="en-US" sz="20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148808" y="2697718"/>
                <a:ext cx="488915" cy="400110"/>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393702" y="2389846"/>
                <a:ext cx="120815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𝑆𝐻</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𝐿𝐻</m:t>
                      </m:r>
                    </m:oMath>
                  </m:oMathPara>
                </a14:m>
                <a:endParaRPr lang="zh-TW" altLang="en-US" sz="20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5393702" y="2389846"/>
                <a:ext cx="1208151" cy="400110"/>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475903" y="2720531"/>
                <a:ext cx="104374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𝐻𝑒𝑖𝑔h𝑡</m:t>
                      </m:r>
                    </m:oMath>
                  </m:oMathPara>
                </a14:m>
                <a:endParaRPr lang="zh-TW" altLang="en-US" sz="20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475903" y="2720531"/>
                <a:ext cx="1043747" cy="400110"/>
              </a:xfrm>
              <a:prstGeom prst="rect">
                <a:avLst/>
              </a:prstGeom>
              <a:blipFill rotWithShape="0">
                <a:blip r:embed="rId8"/>
                <a:stretch>
                  <a:fillRect b="-13636"/>
                </a:stretch>
              </a:blipFill>
            </p:spPr>
            <p:txBody>
              <a:bodyPr/>
              <a:lstStyle/>
              <a:p>
                <a:r>
                  <a:rPr lang="zh-TW" altLang="en-US">
                    <a:noFill/>
                  </a:rPr>
                  <a:t> </a:t>
                </a:r>
              </a:p>
            </p:txBody>
          </p:sp>
        </mc:Fallback>
      </mc:AlternateContent>
      <p:cxnSp>
        <p:nvCxnSpPr>
          <p:cNvPr id="14" name="直線接點 13"/>
          <p:cNvCxnSpPr/>
          <p:nvPr/>
        </p:nvCxnSpPr>
        <p:spPr>
          <a:xfrm>
            <a:off x="1406859" y="2899670"/>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637739" y="2564390"/>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4637739" y="2970790"/>
            <a:ext cx="670560" cy="0"/>
          </a:xfrm>
          <a:prstGeom prst="line">
            <a:avLst/>
          </a:prstGeom>
          <a:ln w="25400">
            <a:solidFill>
              <a:srgbClr val="8192FB"/>
            </a:solidFill>
            <a:prstDash val="sysDot"/>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9460346" y="2384789"/>
            <a:ext cx="1981633" cy="400110"/>
          </a:xfrm>
          <a:prstGeom prst="rect">
            <a:avLst/>
          </a:prstGeom>
          <a:noFill/>
        </p:spPr>
        <p:txBody>
          <a:bodyPr wrap="none" rtlCol="0">
            <a:spAutoFit/>
          </a:bodyPr>
          <a:lstStyle/>
          <a:p>
            <a:r>
              <a:rPr lang="en-US" altLang="zh-TW" sz="2000" dirty="0" smtClean="0"/>
              <a:t>10-m wind speed</a:t>
            </a:r>
            <a:endParaRPr lang="zh-TW" altLang="en-US" sz="2000" dirty="0"/>
          </a:p>
        </p:txBody>
      </p:sp>
      <p:sp>
        <p:nvSpPr>
          <p:cNvPr id="18" name="文字方塊 17"/>
          <p:cNvSpPr txBox="1"/>
          <p:nvPr/>
        </p:nvSpPr>
        <p:spPr>
          <a:xfrm>
            <a:off x="9542547" y="2715474"/>
            <a:ext cx="545214" cy="400110"/>
          </a:xfrm>
          <a:prstGeom prst="rect">
            <a:avLst/>
          </a:prstGeom>
          <a:noFill/>
        </p:spPr>
        <p:txBody>
          <a:bodyPr wrap="none" rtlCol="0">
            <a:spAutoFit/>
          </a:bodyPr>
          <a:lstStyle/>
          <a:p>
            <a:r>
              <a:rPr lang="en-US" altLang="zh-TW" sz="2000" dirty="0" smtClean="0"/>
              <a:t>SST</a:t>
            </a:r>
            <a:endParaRPr lang="zh-TW" altLang="en-US" sz="2000" dirty="0"/>
          </a:p>
        </p:txBody>
      </p:sp>
      <p:cxnSp>
        <p:nvCxnSpPr>
          <p:cNvPr id="19" name="直線接點 18"/>
          <p:cNvCxnSpPr/>
          <p:nvPr/>
        </p:nvCxnSpPr>
        <p:spPr>
          <a:xfrm>
            <a:off x="8704383" y="2559333"/>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8704383" y="2965733"/>
            <a:ext cx="670560" cy="0"/>
          </a:xfrm>
          <a:prstGeom prst="line">
            <a:avLst/>
          </a:prstGeom>
          <a:ln w="25400">
            <a:solidFill>
              <a:srgbClr val="8192F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7699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sp>
        <p:nvSpPr>
          <p:cNvPr id="2" name="內容版面配置區 1"/>
          <p:cNvSpPr>
            <a:spLocks noGrp="1"/>
          </p:cNvSpPr>
          <p:nvPr>
            <p:ph idx="1"/>
          </p:nvPr>
        </p:nvSpPr>
        <p:spPr/>
        <p:txBody>
          <a:bodyPr/>
          <a:lstStyle/>
          <a:p>
            <a:endParaRPr lang="zh-TW" altLang="en-US" dirty="0"/>
          </a:p>
        </p:txBody>
      </p:sp>
      <p:pic>
        <p:nvPicPr>
          <p:cNvPr id="4" name="圖片 3"/>
          <p:cNvPicPr>
            <a:picLocks noChangeAspect="1"/>
          </p:cNvPicPr>
          <p:nvPr/>
        </p:nvPicPr>
        <p:blipFill rotWithShape="1">
          <a:blip r:embed="rId3"/>
          <a:srcRect r="53243" b="51621"/>
          <a:stretch/>
        </p:blipFill>
        <p:spPr>
          <a:xfrm>
            <a:off x="1884680" y="1825625"/>
            <a:ext cx="4320000" cy="4144831"/>
          </a:xfrm>
          <a:prstGeom prst="rect">
            <a:avLst/>
          </a:prstGeom>
        </p:spPr>
      </p:pic>
      <p:pic>
        <p:nvPicPr>
          <p:cNvPr id="6" name="圖片 5"/>
          <p:cNvPicPr>
            <a:picLocks noChangeAspect="1"/>
          </p:cNvPicPr>
          <p:nvPr/>
        </p:nvPicPr>
        <p:blipFill rotWithShape="1">
          <a:blip r:embed="rId3"/>
          <a:srcRect t="49135" r="53243" b="2486"/>
          <a:stretch/>
        </p:blipFill>
        <p:spPr>
          <a:xfrm>
            <a:off x="6214840" y="1835785"/>
            <a:ext cx="4320000" cy="4144831"/>
          </a:xfrm>
          <a:prstGeom prst="rect">
            <a:avLst/>
          </a:prstGeom>
        </p:spPr>
      </p:pic>
      <p:pic>
        <p:nvPicPr>
          <p:cNvPr id="7" name="圖片 6"/>
          <p:cNvPicPr>
            <a:picLocks noChangeAspect="1"/>
          </p:cNvPicPr>
          <p:nvPr/>
        </p:nvPicPr>
        <p:blipFill rotWithShape="1">
          <a:blip r:embed="rId3"/>
          <a:srcRect l="92514" t="-317" r="118" b="51938"/>
          <a:stretch/>
        </p:blipFill>
        <p:spPr>
          <a:xfrm>
            <a:off x="10786840" y="1825624"/>
            <a:ext cx="680720" cy="4144831"/>
          </a:xfrm>
          <a:prstGeom prst="rect">
            <a:avLst/>
          </a:prstGeom>
        </p:spPr>
      </p:pic>
      <p:sp>
        <p:nvSpPr>
          <p:cNvPr id="8" name="矩形 7"/>
          <p:cNvSpPr/>
          <p:nvPr/>
        </p:nvSpPr>
        <p:spPr>
          <a:xfrm>
            <a:off x="347443" y="2292200"/>
            <a:ext cx="1438214" cy="3170099"/>
          </a:xfrm>
          <a:prstGeom prst="rect">
            <a:avLst/>
          </a:prstGeom>
        </p:spPr>
        <p:txBody>
          <a:bodyPr wrap="none">
            <a:spAutoFit/>
          </a:bodyPr>
          <a:lstStyle/>
          <a:p>
            <a:pPr algn="ctr"/>
            <a:r>
              <a:rPr lang="en-US" altLang="zh-TW" sz="2000" dirty="0" smtClean="0">
                <a:latin typeface=""/>
              </a:rPr>
              <a:t>Color</a:t>
            </a:r>
          </a:p>
          <a:p>
            <a:pPr algn="ctr"/>
            <a:r>
              <a:rPr lang="en-US" altLang="zh-TW" sz="2000" dirty="0">
                <a:latin typeface=""/>
              </a:rPr>
              <a:t>SH+LH</a:t>
            </a:r>
          </a:p>
          <a:p>
            <a:pPr algn="ctr"/>
            <a:endParaRPr lang="en-US" altLang="zh-TW" sz="2000" dirty="0" smtClean="0">
              <a:latin typeface=""/>
            </a:endParaRPr>
          </a:p>
          <a:p>
            <a:pPr algn="ctr"/>
            <a:r>
              <a:rPr lang="en-US" altLang="zh-TW" sz="2000" dirty="0" smtClean="0">
                <a:latin typeface=""/>
              </a:rPr>
              <a:t>Contour</a:t>
            </a:r>
          </a:p>
          <a:p>
            <a:pPr algn="ctr"/>
            <a:r>
              <a:rPr lang="en-US" altLang="zh-TW" sz="2000" dirty="0" smtClean="0">
                <a:latin typeface=""/>
              </a:rPr>
              <a:t>10-m wind </a:t>
            </a:r>
          </a:p>
          <a:p>
            <a:pPr algn="ctr"/>
            <a:r>
              <a:rPr lang="en-US" altLang="zh-TW" sz="2000" dirty="0" smtClean="0">
                <a:latin typeface=""/>
              </a:rPr>
              <a:t>speed</a:t>
            </a:r>
            <a:endParaRPr lang="en-US" altLang="zh-TW" sz="2000" dirty="0" smtClean="0">
              <a:solidFill>
                <a:srgbClr val="7030A0"/>
              </a:solidFill>
              <a:latin typeface=""/>
            </a:endParaRPr>
          </a:p>
          <a:p>
            <a:pPr algn="ctr"/>
            <a:endParaRPr lang="en-US" altLang="zh-TW" sz="2000" dirty="0">
              <a:latin typeface=""/>
            </a:endParaRPr>
          </a:p>
          <a:p>
            <a:pPr algn="ctr"/>
            <a:r>
              <a:rPr lang="en-US" altLang="zh-TW" sz="2000" dirty="0" smtClean="0">
                <a:latin typeface=""/>
              </a:rPr>
              <a:t>vector</a:t>
            </a:r>
          </a:p>
          <a:p>
            <a:pPr algn="ctr"/>
            <a:r>
              <a:rPr lang="en-US" altLang="zh-TW" sz="2000" dirty="0" smtClean="0">
                <a:latin typeface=""/>
              </a:rPr>
              <a:t>10-m wind</a:t>
            </a:r>
          </a:p>
          <a:p>
            <a:pPr algn="ctr"/>
            <a:r>
              <a:rPr lang="en-US" altLang="zh-TW" sz="2000" dirty="0" smtClean="0">
                <a:latin typeface=""/>
              </a:rPr>
              <a:t> direction</a:t>
            </a:r>
            <a:endParaRPr lang="zh-TW" altLang="en-US" sz="2000" dirty="0"/>
          </a:p>
        </p:txBody>
      </p:sp>
    </p:spTree>
    <p:extLst>
      <p:ext uri="{BB962C8B-B14F-4D97-AF65-F5344CB8AC3E}">
        <p14:creationId xmlns:p14="http://schemas.microsoft.com/office/powerpoint/2010/main" val="17402292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smtClean="0">
                <a:solidFill>
                  <a:schemeClr val="bg1">
                    <a:lumMod val="50000"/>
                  </a:schemeClr>
                </a:solidFill>
              </a:rPr>
              <a:t>Entrainment </a:t>
            </a:r>
            <a:r>
              <a:rPr lang="en-US" altLang="zh-TW" sz="2800" dirty="0">
                <a:solidFill>
                  <a:schemeClr val="bg1">
                    <a:lumMod val="50000"/>
                  </a:schemeClr>
                </a:solidFill>
              </a:rPr>
              <a:t>analysis</a:t>
            </a:r>
            <a:endParaRPr lang="zh-TW" altLang="en-US" sz="2800" dirty="0">
              <a:solidFill>
                <a:schemeClr val="bg1">
                  <a:lumMod val="50000"/>
                </a:schemeClr>
              </a:solidFill>
            </a:endParaRPr>
          </a:p>
        </p:txBody>
      </p:sp>
      <mc:AlternateContent xmlns:mc="http://schemas.openxmlformats.org/markup-compatibility/2006" xmlns:a14="http://schemas.microsoft.com/office/drawing/2010/main">
        <mc:Choice Requires="a14">
          <p:sp>
            <p:nvSpPr>
              <p:cNvPr id="12" name="文字方塊 11"/>
              <p:cNvSpPr txBox="1"/>
              <p:nvPr/>
            </p:nvSpPr>
            <p:spPr>
              <a:xfrm>
                <a:off x="7538720" y="4897657"/>
                <a:ext cx="4134593" cy="830997"/>
              </a:xfrm>
              <a:prstGeom prst="rect">
                <a:avLst/>
              </a:prstGeom>
              <a:noFill/>
            </p:spPr>
            <p:txBody>
              <a:bodyPr wrap="none" rtlCol="0">
                <a:spAutoFit/>
              </a:bodyPr>
              <a:lstStyle/>
              <a:p>
                <a:r>
                  <a:rPr lang="en-US" altLang="zh-TW" sz="2400" i="1" dirty="0" smtClean="0">
                    <a:latin typeface="Cambria Math" panose="02040503050406030204" pitchFamily="18" charset="0"/>
                  </a:rPr>
                  <a:t> </a:t>
                </a:r>
                <a:r>
                  <a:rPr lang="en-US" altLang="zh-TW" sz="2400" dirty="0"/>
                  <a:t>The Range of CBs:</a:t>
                </a:r>
              </a:p>
              <a:p>
                <a:pPr/>
                <a14:m>
                  <m:oMathPara xmlns:m="http://schemas.openxmlformats.org/officeDocument/2006/math">
                    <m:oMathParaPr>
                      <m:jc m:val="centerGroup"/>
                    </m:oMathParaPr>
                    <m:oMath xmlns:m="http://schemas.openxmlformats.org/officeDocument/2006/math">
                      <m:r>
                        <m:rPr>
                          <m:sty m:val="p"/>
                        </m:rPr>
                        <a:rPr lang="en-US" altLang="zh-TW" sz="2400" i="1" dirty="0" smtClean="0">
                          <a:latin typeface="Cambria Math" panose="02040503050406030204" pitchFamily="18" charset="0"/>
                        </a:rPr>
                        <m:t>RH</m:t>
                      </m:r>
                      <m:r>
                        <a:rPr lang="en-US" altLang="zh-TW" sz="2400" i="1" dirty="0">
                          <a:latin typeface="Cambria Math" panose="02040503050406030204" pitchFamily="18" charset="0"/>
                        </a:rPr>
                        <m:t>&gt;</m:t>
                      </m:r>
                      <m:r>
                        <a:rPr lang="en-US" altLang="zh-TW" sz="2400" i="1" dirty="0" smtClean="0">
                          <a:latin typeface="Cambria Math" panose="02040503050406030204" pitchFamily="18" charset="0"/>
                        </a:rPr>
                        <m:t>9</m:t>
                      </m:r>
                      <m:r>
                        <a:rPr lang="en-US" altLang="zh-TW" sz="2400" i="1" dirty="0">
                          <a:latin typeface="Cambria Math" panose="02040503050406030204" pitchFamily="18" charset="0"/>
                        </a:rPr>
                        <m:t>5</m:t>
                      </m:r>
                      <m:r>
                        <a:rPr lang="en-US" altLang="zh-TW" sz="2400" i="1" dirty="0" smtClean="0">
                          <a:latin typeface="Cambria Math" panose="02040503050406030204" pitchFamily="18" charset="0"/>
                        </a:rPr>
                        <m:t>%</m:t>
                      </m:r>
                      <m:r>
                        <a:rPr lang="zh-TW" altLang="en-US" sz="2400" i="1" dirty="0">
                          <a:latin typeface="Cambria Math" panose="02040503050406030204" pitchFamily="18" charset="0"/>
                        </a:rPr>
                        <m:t> </m:t>
                      </m:r>
                      <m:r>
                        <a:rPr lang="en-US" altLang="zh-TW" sz="2400" b="0" i="1" dirty="0" smtClean="0">
                          <a:latin typeface="Cambria Math" panose="02040503050406030204" pitchFamily="18" charset="0"/>
                        </a:rPr>
                        <m:t>𝑎𝑛𝑑</m:t>
                      </m:r>
                      <m:r>
                        <a:rPr lang="en-US" altLang="zh-TW" sz="2400" b="0" i="1" dirty="0" smtClean="0">
                          <a:latin typeface="Cambria Math" panose="02040503050406030204" pitchFamily="18" charset="0"/>
                        </a:rPr>
                        <m:t> </m:t>
                      </m:r>
                      <m:r>
                        <a:rPr lang="en-US" altLang="zh-TW" sz="2400" b="0" i="1" dirty="0" smtClean="0">
                          <a:latin typeface="Cambria Math" panose="02040503050406030204" pitchFamily="18" charset="0"/>
                        </a:rPr>
                        <m:t>𝑤</m:t>
                      </m:r>
                      <m:r>
                        <a:rPr lang="en-US" altLang="zh-TW" sz="2400" b="0" i="1" dirty="0" smtClean="0">
                          <a:latin typeface="Cambria Math" panose="02040503050406030204" pitchFamily="18" charset="0"/>
                        </a:rPr>
                        <m:t>&gt;0.5 </m:t>
                      </m:r>
                      <m:r>
                        <a:rPr lang="en-US" altLang="zh-TW" sz="2400" b="0" i="1" dirty="0" smtClean="0">
                          <a:latin typeface="Cambria Math" panose="02040503050406030204" pitchFamily="18" charset="0"/>
                        </a:rPr>
                        <m:t>𝑚</m:t>
                      </m:r>
                      <m:r>
                        <a:rPr lang="en-US" altLang="zh-TW" sz="2400" b="0" i="1" dirty="0" smtClean="0">
                          <a:latin typeface="Cambria Math" panose="02040503050406030204" pitchFamily="18" charset="0"/>
                        </a:rPr>
                        <m:t>/</m:t>
                      </m:r>
                      <m:r>
                        <a:rPr lang="en-US" altLang="zh-TW" sz="2400" b="0" i="1" dirty="0" smtClean="0">
                          <a:latin typeface="Cambria Math" panose="02040503050406030204" pitchFamily="18" charset="0"/>
                        </a:rPr>
                        <m:t>𝑠</m:t>
                      </m:r>
                      <m:r>
                        <a:rPr lang="zh-TW" altLang="en-US" sz="2400" i="1" dirty="0" smtClean="0">
                          <a:latin typeface="Cambria Math" panose="02040503050406030204" pitchFamily="18" charset="0"/>
                        </a:rPr>
                        <m:t> </m:t>
                      </m:r>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538720" y="4897657"/>
                <a:ext cx="4134593" cy="830997"/>
              </a:xfrm>
              <a:prstGeom prst="rect">
                <a:avLst/>
              </a:prstGeom>
              <a:blipFill rotWithShape="0">
                <a:blip r:embed="rId3"/>
                <a:stretch>
                  <a:fillRect l="-737" t="-5839" b="-8759"/>
                </a:stretch>
              </a:blipFill>
            </p:spPr>
            <p:txBody>
              <a:bodyPr/>
              <a:lstStyle/>
              <a:p>
                <a:r>
                  <a:rPr lang="zh-TW" altLang="en-US">
                    <a:noFill/>
                  </a:rPr>
                  <a:t> </a:t>
                </a:r>
              </a:p>
            </p:txBody>
          </p:sp>
        </mc:Fallback>
      </mc:AlternateContent>
      <p:pic>
        <p:nvPicPr>
          <p:cNvPr id="6" name="圖片 5"/>
          <p:cNvPicPr>
            <a:picLocks noChangeAspect="1"/>
          </p:cNvPicPr>
          <p:nvPr/>
        </p:nvPicPr>
        <p:blipFill rotWithShape="1">
          <a:blip r:embed="rId4"/>
          <a:srcRect l="8000" t="34667" r="52417" b="9037"/>
          <a:stretch/>
        </p:blipFill>
        <p:spPr>
          <a:xfrm>
            <a:off x="1242330" y="1593060"/>
            <a:ext cx="5900150" cy="4720120"/>
          </a:xfrm>
          <a:prstGeom prst="rect">
            <a:avLst/>
          </a:prstGeom>
        </p:spPr>
      </p:pic>
      <mc:AlternateContent xmlns:mc="http://schemas.openxmlformats.org/markup-compatibility/2006" xmlns:a14="http://schemas.microsoft.com/office/drawing/2010/main">
        <mc:Choice Requires="a14">
          <p:sp>
            <p:nvSpPr>
              <p:cNvPr id="16" name="文字方塊 15"/>
              <p:cNvSpPr txBox="1"/>
              <p:nvPr/>
            </p:nvSpPr>
            <p:spPr>
              <a:xfrm>
                <a:off x="5025386" y="5758410"/>
                <a:ext cx="1070614" cy="4778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𝜃</m:t>
                          </m:r>
                        </m:e>
                        <m:sub>
                          <m:r>
                            <a:rPr lang="en-US" altLang="zh-TW" sz="2400" b="0" i="1" smtClean="0">
                              <a:latin typeface="Cambria Math" panose="02040503050406030204" pitchFamily="18" charset="0"/>
                            </a:rPr>
                            <m:t>𝑒</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𝐸𝑁𝑉</m:t>
                          </m:r>
                        </m:sub>
                      </m:sSub>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025386" y="5758410"/>
                <a:ext cx="1070614" cy="477888"/>
              </a:xfrm>
              <a:prstGeom prst="rect">
                <a:avLst/>
              </a:prstGeom>
              <a:blipFill rotWithShape="0">
                <a:blip r:embed="rId5"/>
                <a:stretch>
                  <a:fillRect/>
                </a:stretch>
              </a:blipFill>
            </p:spPr>
            <p:txBody>
              <a:bodyPr/>
              <a:lstStyle/>
              <a:p>
                <a:r>
                  <a:rPr lang="zh-TW" altLang="en-US">
                    <a:noFill/>
                  </a:rPr>
                  <a:t> </a:t>
                </a:r>
              </a:p>
            </p:txBody>
          </p:sp>
        </mc:Fallback>
      </mc:AlternateContent>
      <p:cxnSp>
        <p:nvCxnSpPr>
          <p:cNvPr id="13" name="直線單箭頭接點 12"/>
          <p:cNvCxnSpPr/>
          <p:nvPr/>
        </p:nvCxnSpPr>
        <p:spPr>
          <a:xfrm flipH="1" flipV="1">
            <a:off x="6522720" y="4399280"/>
            <a:ext cx="1016000" cy="7292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838200" y="4832839"/>
            <a:ext cx="1390195" cy="1403459"/>
            <a:chOff x="7835719" y="2172020"/>
            <a:chExt cx="1390195" cy="1403459"/>
          </a:xfrm>
        </p:grpSpPr>
        <p:cxnSp>
          <p:nvCxnSpPr>
            <p:cNvPr id="19" name="直線單箭頭接點 18"/>
            <p:cNvCxnSpPr/>
            <p:nvPr/>
          </p:nvCxnSpPr>
          <p:spPr>
            <a:xfrm flipV="1">
              <a:off x="7985760" y="2580640"/>
              <a:ext cx="0" cy="8128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7985760" y="3393440"/>
              <a:ext cx="9448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8930640" y="3175369"/>
              <a:ext cx="295274" cy="400110"/>
            </a:xfrm>
            <a:prstGeom prst="rect">
              <a:avLst/>
            </a:prstGeom>
            <a:noFill/>
          </p:spPr>
          <p:txBody>
            <a:bodyPr wrap="none" rtlCol="0">
              <a:spAutoFit/>
            </a:bodyPr>
            <a:lstStyle/>
            <a:p>
              <a:r>
                <a:rPr lang="en-US" altLang="zh-TW" sz="2000" dirty="0" smtClean="0"/>
                <a:t>x</a:t>
              </a:r>
              <a:endParaRPr lang="zh-TW" altLang="en-US" sz="2000" dirty="0"/>
            </a:p>
          </p:txBody>
        </p:sp>
        <p:sp>
          <p:nvSpPr>
            <p:cNvPr id="23" name="文字方塊 22"/>
            <p:cNvSpPr txBox="1"/>
            <p:nvPr/>
          </p:nvSpPr>
          <p:spPr>
            <a:xfrm>
              <a:off x="7835719" y="2172020"/>
              <a:ext cx="300082" cy="400110"/>
            </a:xfrm>
            <a:prstGeom prst="rect">
              <a:avLst/>
            </a:prstGeom>
            <a:noFill/>
          </p:spPr>
          <p:txBody>
            <a:bodyPr wrap="none" rtlCol="0">
              <a:spAutoFit/>
            </a:bodyPr>
            <a:lstStyle/>
            <a:p>
              <a:r>
                <a:rPr lang="en-US" altLang="zh-TW" sz="2000" dirty="0"/>
                <a:t>y</a:t>
              </a:r>
              <a:endParaRPr lang="zh-TW" altLang="en-US" sz="2000" dirty="0"/>
            </a:p>
          </p:txBody>
        </p:sp>
      </p:grpSp>
    </p:spTree>
    <p:extLst>
      <p:ext uri="{BB962C8B-B14F-4D97-AF65-F5344CB8AC3E}">
        <p14:creationId xmlns:p14="http://schemas.microsoft.com/office/powerpoint/2010/main" val="39342801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3" name="圖片 2"/>
          <p:cNvPicPr>
            <a:picLocks noChangeAspect="1"/>
          </p:cNvPicPr>
          <p:nvPr/>
        </p:nvPicPr>
        <p:blipFill>
          <a:blip r:embed="rId3"/>
          <a:stretch>
            <a:fillRect/>
          </a:stretch>
        </p:blipFill>
        <p:spPr>
          <a:xfrm>
            <a:off x="3942079" y="1103400"/>
            <a:ext cx="5631471" cy="5754600"/>
          </a:xfrm>
          <a:prstGeom prst="rect">
            <a:avLst/>
          </a:prstGeom>
        </p:spPr>
      </p:pic>
      <p:cxnSp>
        <p:nvCxnSpPr>
          <p:cNvPr id="6" name="直線接點 5"/>
          <p:cNvCxnSpPr/>
          <p:nvPr/>
        </p:nvCxnSpPr>
        <p:spPr>
          <a:xfrm>
            <a:off x="498049" y="3238476"/>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98049" y="3767724"/>
            <a:ext cx="670560" cy="0"/>
          </a:xfrm>
          <a:prstGeom prst="line">
            <a:avLst/>
          </a:prstGeom>
          <a:ln w="25400">
            <a:solidFill>
              <a:srgbClr val="89D0FA"/>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98049" y="4296972"/>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498049" y="5366497"/>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89943" y="4888540"/>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矩形 10"/>
              <p:cNvSpPr/>
              <p:nvPr/>
            </p:nvSpPr>
            <p:spPr>
              <a:xfrm>
                <a:off x="1377896" y="3053810"/>
                <a:ext cx="902748"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a:t>-8</a:t>
                </a:r>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1377896" y="3053810"/>
                <a:ext cx="902748" cy="369332"/>
              </a:xfrm>
              <a:prstGeom prst="rect">
                <a:avLst/>
              </a:prstGeom>
              <a:blipFill rotWithShape="0">
                <a:blip r:embed="rId4"/>
                <a:stretch>
                  <a:fillRect t="-9836" r="-5405"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377896" y="358893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-12</a:t>
                </a:r>
                <a:endParaRPr lang="zh-TW"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1377896" y="3588936"/>
                <a:ext cx="1019767" cy="369332"/>
              </a:xfrm>
              <a:prstGeom prst="rect">
                <a:avLst/>
              </a:prstGeom>
              <a:blipFill rotWithShape="0">
                <a:blip r:embed="rId5"/>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77896" y="411230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-16</a:t>
                </a:r>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77896" y="4112306"/>
                <a:ext cx="1019767" cy="369332"/>
              </a:xfrm>
              <a:prstGeom prst="rect">
                <a:avLst/>
              </a:prstGeom>
              <a:blipFill rotWithShape="0">
                <a:blip r:embed="rId6"/>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1377896" y="463567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-20</a:t>
                </a:r>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377896" y="4635676"/>
                <a:ext cx="1019767" cy="369332"/>
              </a:xfrm>
              <a:prstGeom prst="rect">
                <a:avLst/>
              </a:prstGeom>
              <a:blipFill rotWithShape="0">
                <a:blip r:embed="rId7"/>
                <a:stretch>
                  <a:fillRect t="-8197" r="-479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377896" y="5170802"/>
                <a:ext cx="1567289"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-Extreme</a:t>
                </a:r>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377896" y="5170802"/>
                <a:ext cx="1567289" cy="369332"/>
              </a:xfrm>
              <a:prstGeom prst="rect">
                <a:avLst/>
              </a:prstGeom>
              <a:blipFill rotWithShape="0">
                <a:blip r:embed="rId8"/>
                <a:stretch>
                  <a:fillRect t="-8197" r="-3502"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3129280" y="2123440"/>
                <a:ext cx="48891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𝑒</m:t>
                          </m:r>
                        </m:sub>
                      </m:sSub>
                    </m:oMath>
                  </m:oMathPara>
                </a14:m>
                <a:endParaRPr lang="zh-TW" altLang="en-US" sz="20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129280" y="2123440"/>
                <a:ext cx="488915" cy="400110"/>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3035742" y="4635676"/>
                <a:ext cx="906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𝐸𝐷𝐺𝐸</m:t>
                          </m:r>
                        </m:sub>
                      </m:sSub>
                    </m:oMath>
                  </m:oMathPara>
                </a14:m>
                <a:endParaRPr lang="zh-TW" altLang="en-US" sz="20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035742" y="4635676"/>
                <a:ext cx="906337" cy="400110"/>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9978547" y="2123440"/>
                <a:ext cx="922112"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𝑒</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𝐸𝑁𝑉</m:t>
                          </m:r>
                        </m:sub>
                      </m:sSub>
                    </m:oMath>
                  </m:oMathPara>
                </a14:m>
                <a:endParaRPr lang="zh-TW" altLang="en-US" sz="20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9978547" y="2123440"/>
                <a:ext cx="922112" cy="413511"/>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0051498" y="4635676"/>
                <a:ext cx="77841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𝐷</m:t>
                          </m:r>
                        </m:e>
                        <m:sub>
                          <m:r>
                            <a:rPr lang="en-US" altLang="zh-TW" sz="2000" b="0" i="1" smtClean="0">
                              <a:latin typeface="Cambria Math" panose="02040503050406030204" pitchFamily="18" charset="0"/>
                            </a:rPr>
                            <m:t>𝐴𝑉𝐺</m:t>
                          </m:r>
                        </m:sub>
                      </m:sSub>
                    </m:oMath>
                  </m:oMathPara>
                </a14:m>
                <a:endParaRPr lang="zh-TW" altLang="en-US" sz="20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0051498" y="4635676"/>
                <a:ext cx="778418" cy="400110"/>
              </a:xfrm>
              <a:prstGeom prst="rect">
                <a:avLst/>
              </a:prstGeom>
              <a:blipFill rotWithShape="0">
                <a:blip r:embed="rId12"/>
                <a:stretch>
                  <a:fillRect/>
                </a:stretch>
              </a:blipFill>
            </p:spPr>
            <p:txBody>
              <a:bodyPr/>
              <a:lstStyle/>
              <a:p>
                <a:r>
                  <a:rPr lang="zh-TW" altLang="en-US">
                    <a:noFill/>
                  </a:rPr>
                  <a:t> </a:t>
                </a:r>
              </a:p>
            </p:txBody>
          </p:sp>
        </mc:Fallback>
      </mc:AlternateContent>
      <p:sp>
        <p:nvSpPr>
          <p:cNvPr id="21" name="文字方塊 20"/>
          <p:cNvSpPr txBox="1"/>
          <p:nvPr/>
        </p:nvSpPr>
        <p:spPr>
          <a:xfrm>
            <a:off x="498049" y="1517319"/>
            <a:ext cx="2355260" cy="400110"/>
          </a:xfrm>
          <a:prstGeom prst="rect">
            <a:avLst/>
          </a:prstGeom>
          <a:noFill/>
        </p:spPr>
        <p:txBody>
          <a:bodyPr wrap="none" rtlCol="0">
            <a:spAutoFit/>
          </a:bodyPr>
          <a:lstStyle/>
          <a:p>
            <a:r>
              <a:rPr lang="en-US" altLang="zh-TW" sz="2000" dirty="0" smtClean="0"/>
              <a:t>Subsample Averaged</a:t>
            </a:r>
            <a:endParaRPr lang="zh-TW" altLang="en-US" sz="2000" dirty="0"/>
          </a:p>
        </p:txBody>
      </p:sp>
    </p:spTree>
    <p:extLst>
      <p:ext uri="{BB962C8B-B14F-4D97-AF65-F5344CB8AC3E}">
        <p14:creationId xmlns:p14="http://schemas.microsoft.com/office/powerpoint/2010/main" val="37179523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4" name="圖片 3"/>
          <p:cNvPicPr>
            <a:picLocks noChangeAspect="1"/>
          </p:cNvPicPr>
          <p:nvPr/>
        </p:nvPicPr>
        <p:blipFill rotWithShape="1">
          <a:blip r:embed="rId3"/>
          <a:srcRect t="48929"/>
          <a:stretch/>
        </p:blipFill>
        <p:spPr>
          <a:xfrm>
            <a:off x="7006940" y="1863838"/>
            <a:ext cx="5040000" cy="3916193"/>
          </a:xfrm>
          <a:prstGeom prst="rect">
            <a:avLst/>
          </a:prstGeom>
        </p:spPr>
      </p:pic>
      <p:pic>
        <p:nvPicPr>
          <p:cNvPr id="6" name="圖片 5"/>
          <p:cNvPicPr>
            <a:picLocks noChangeAspect="1"/>
          </p:cNvPicPr>
          <p:nvPr/>
        </p:nvPicPr>
        <p:blipFill rotWithShape="1">
          <a:blip r:embed="rId3"/>
          <a:srcRect t="-365" b="50935"/>
          <a:stretch/>
        </p:blipFill>
        <p:spPr>
          <a:xfrm>
            <a:off x="1966940" y="1926734"/>
            <a:ext cx="5040000" cy="3790403"/>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153976" y="2698549"/>
                <a:ext cx="1723550" cy="2246769"/>
              </a:xfrm>
              <a:prstGeom prst="rect">
                <a:avLst/>
              </a:prstGeom>
            </p:spPr>
            <p:txBody>
              <a:bodyPr wrap="none">
                <a:spAutoFit/>
              </a:bodyPr>
              <a:lstStyle/>
              <a:p>
                <a:pPr algn="ctr"/>
                <a:r>
                  <a:rPr lang="en-US" altLang="zh-TW" sz="2000" dirty="0" smtClean="0">
                    <a:latin typeface=""/>
                  </a:rPr>
                  <a:t>Histogram</a:t>
                </a:r>
              </a:p>
              <a:p>
                <a:pPr algn="ctr"/>
                <a:endParaRPr lang="en-US" altLang="zh-TW" sz="2000" dirty="0" smtClean="0">
                  <a:latin typeface=""/>
                </a:endParaRPr>
              </a:p>
              <a:p>
                <a:pPr algn="ctr"/>
                <a:r>
                  <a:rPr lang="en-US" altLang="zh-TW" sz="2000" dirty="0" smtClean="0">
                    <a:latin typeface=""/>
                  </a:rPr>
                  <a:t>Color</a:t>
                </a:r>
              </a:p>
              <a:p>
                <a:pPr algn="ctr"/>
                <a14:m>
                  <m:oMath xmlns:m="http://schemas.openxmlformats.org/officeDocument/2006/math">
                    <m:sSub>
                      <m:sSubPr>
                        <m:ctrlPr>
                          <a:rPr lang="en-US" altLang="zh-TW" sz="2000" i="1" smtClean="0">
                            <a:latin typeface="Cambria Math" panose="02040503050406030204" pitchFamily="18" charset="0"/>
                          </a:rPr>
                        </m:ctrlPr>
                      </m:sSubPr>
                      <m:e>
                        <m:r>
                          <m:rPr>
                            <m:sty m:val="p"/>
                          </m:rPr>
                          <a:rPr lang="en-US" altLang="zh-TW" sz="2000">
                            <a:latin typeface="Cambria Math" panose="02040503050406030204" pitchFamily="18" charset="0"/>
                          </a:rPr>
                          <m:t>w</m:t>
                        </m:r>
                      </m:e>
                      <m:sub>
                        <m:r>
                          <m:rPr>
                            <m:sty m:val="p"/>
                          </m:rPr>
                          <a:rPr lang="en-US" altLang="zh-TW" sz="2000">
                            <a:latin typeface="Cambria Math" panose="02040503050406030204" pitchFamily="18" charset="0"/>
                          </a:rPr>
                          <m:t>max</m:t>
                        </m:r>
                      </m:sub>
                    </m:sSub>
                  </m:oMath>
                </a14:m>
                <a:r>
                  <a:rPr lang="en-US" altLang="zh-TW" sz="2000" dirty="0" smtClean="0"/>
                  <a:t>-Extreme</a:t>
                </a:r>
                <a:endParaRPr lang="en-US" altLang="zh-TW" sz="2000" dirty="0">
                  <a:latin typeface=""/>
                </a:endParaRPr>
              </a:p>
              <a:p>
                <a:pPr algn="ctr"/>
                <a:endParaRPr lang="en-US" altLang="zh-TW" sz="2000" dirty="0" smtClean="0">
                  <a:latin typeface=""/>
                </a:endParaRPr>
              </a:p>
              <a:p>
                <a:pPr algn="ctr"/>
                <a:r>
                  <a:rPr lang="en-US" altLang="zh-TW" sz="2000" dirty="0" smtClean="0">
                    <a:latin typeface=""/>
                  </a:rPr>
                  <a:t>Contour</a:t>
                </a:r>
              </a:p>
              <a:p>
                <a:pPr algn="ctr"/>
                <a14:m>
                  <m:oMath xmlns:m="http://schemas.openxmlformats.org/officeDocument/2006/math">
                    <m:sSub>
                      <m:sSubPr>
                        <m:ctrlPr>
                          <a:rPr lang="en-US" altLang="zh-TW" sz="2000" i="1" smtClean="0">
                            <a:latin typeface="Cambria Math" panose="02040503050406030204" pitchFamily="18" charset="0"/>
                          </a:rPr>
                        </m:ctrlPr>
                      </m:sSubPr>
                      <m:e>
                        <m:r>
                          <m:rPr>
                            <m:sty m:val="p"/>
                          </m:rPr>
                          <a:rPr lang="en-US" altLang="zh-TW" sz="2000">
                            <a:latin typeface="Cambria Math" panose="02040503050406030204" pitchFamily="18" charset="0"/>
                          </a:rPr>
                          <m:t>w</m:t>
                        </m:r>
                      </m:e>
                      <m:sub>
                        <m:r>
                          <m:rPr>
                            <m:sty m:val="p"/>
                          </m:rPr>
                          <a:rPr lang="en-US" altLang="zh-TW" sz="2000">
                            <a:latin typeface="Cambria Math" panose="02040503050406030204" pitchFamily="18" charset="0"/>
                          </a:rPr>
                          <m:t>max</m:t>
                        </m:r>
                      </m:sub>
                    </m:sSub>
                  </m:oMath>
                </a14:m>
                <a:r>
                  <a:rPr lang="en-US" altLang="zh-TW" sz="2000" dirty="0" smtClean="0"/>
                  <a:t>-12</a:t>
                </a:r>
                <a:endParaRPr lang="en-US" altLang="zh-TW" sz="2000" dirty="0">
                  <a:latin typeface=""/>
                </a:endParaRPr>
              </a:p>
            </p:txBody>
          </p:sp>
        </mc:Choice>
        <mc:Fallback xmlns="">
          <p:sp>
            <p:nvSpPr>
              <p:cNvPr id="10" name="矩形 9"/>
              <p:cNvSpPr>
                <a:spLocks noRot="1" noChangeAspect="1" noMove="1" noResize="1" noEditPoints="1" noAdjustHandles="1" noChangeArrowheads="1" noChangeShapeType="1" noTextEdit="1"/>
              </p:cNvSpPr>
              <p:nvPr/>
            </p:nvSpPr>
            <p:spPr>
              <a:xfrm>
                <a:off x="153976" y="2698549"/>
                <a:ext cx="1723550" cy="2246769"/>
              </a:xfrm>
              <a:prstGeom prst="rect">
                <a:avLst/>
              </a:prstGeom>
              <a:blipFill rotWithShape="0">
                <a:blip r:embed="rId4"/>
                <a:stretch>
                  <a:fillRect t="-1359" r="-3534" b="-40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4366702" y="5842927"/>
                <a:ext cx="906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𝐸𝐷𝐺𝐸</m:t>
                          </m:r>
                        </m:sub>
                      </m:sSub>
                    </m:oMath>
                  </m:oMathPara>
                </a14:m>
                <a:endParaRPr lang="zh-TW" altLang="en-US" sz="20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366702" y="5842927"/>
                <a:ext cx="906337" cy="400110"/>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9526940" y="5842927"/>
                <a:ext cx="77841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𝐷</m:t>
                          </m:r>
                        </m:e>
                        <m:sub>
                          <m:r>
                            <a:rPr lang="en-US" altLang="zh-TW" sz="2000" b="0" i="1" smtClean="0">
                              <a:latin typeface="Cambria Math" panose="02040503050406030204" pitchFamily="18" charset="0"/>
                            </a:rPr>
                            <m:t>𝐴𝑉𝐺</m:t>
                          </m:r>
                        </m:sub>
                      </m:sSub>
                    </m:oMath>
                  </m:oMathPara>
                </a14:m>
                <a:endParaRPr lang="zh-TW" altLang="en-US" sz="20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9526940" y="5842927"/>
                <a:ext cx="778418" cy="400110"/>
              </a:xfrm>
              <a:prstGeom prst="rect">
                <a:avLst/>
              </a:prstGeom>
              <a:blipFill rotWithShape="0">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699943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3" name="圖片 2"/>
          <p:cNvPicPr>
            <a:picLocks noChangeAspect="1"/>
          </p:cNvPicPr>
          <p:nvPr/>
        </p:nvPicPr>
        <p:blipFill rotWithShape="1">
          <a:blip r:embed="rId3"/>
          <a:srcRect b="52919"/>
          <a:stretch/>
        </p:blipFill>
        <p:spPr>
          <a:xfrm>
            <a:off x="3154472" y="2326640"/>
            <a:ext cx="8712389" cy="4116191"/>
          </a:xfrm>
          <a:prstGeom prst="rect">
            <a:avLst/>
          </a:prstGeom>
        </p:spPr>
      </p:pic>
      <p:cxnSp>
        <p:nvCxnSpPr>
          <p:cNvPr id="6" name="直線接點 5"/>
          <p:cNvCxnSpPr/>
          <p:nvPr/>
        </p:nvCxnSpPr>
        <p:spPr>
          <a:xfrm>
            <a:off x="498049" y="3238476"/>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98049" y="3767724"/>
            <a:ext cx="670560" cy="0"/>
          </a:xfrm>
          <a:prstGeom prst="line">
            <a:avLst/>
          </a:prstGeom>
          <a:ln w="25400">
            <a:solidFill>
              <a:srgbClr val="89D0FA"/>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98049" y="4296972"/>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498049" y="5384651"/>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98049" y="4878812"/>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矩形 10"/>
              <p:cNvSpPr/>
              <p:nvPr/>
            </p:nvSpPr>
            <p:spPr>
              <a:xfrm>
                <a:off x="1377896" y="3053810"/>
                <a:ext cx="902748"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a:t>-8</a:t>
                </a:r>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1377896" y="3053810"/>
                <a:ext cx="902748" cy="369332"/>
              </a:xfrm>
              <a:prstGeom prst="rect">
                <a:avLst/>
              </a:prstGeom>
              <a:blipFill rotWithShape="0">
                <a:blip r:embed="rId4"/>
                <a:stretch>
                  <a:fillRect t="-9836" r="-5405"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377896" y="358893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-12</a:t>
                </a:r>
                <a:endParaRPr lang="zh-TW"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1377896" y="3588936"/>
                <a:ext cx="1019767" cy="369332"/>
              </a:xfrm>
              <a:prstGeom prst="rect">
                <a:avLst/>
              </a:prstGeom>
              <a:blipFill rotWithShape="0">
                <a:blip r:embed="rId5"/>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77896" y="411230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-16</a:t>
                </a:r>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77896" y="4112306"/>
                <a:ext cx="1019767" cy="369332"/>
              </a:xfrm>
              <a:prstGeom prst="rect">
                <a:avLst/>
              </a:prstGeom>
              <a:blipFill rotWithShape="0">
                <a:blip r:embed="rId6"/>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1377896" y="463567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-20</a:t>
                </a:r>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377896" y="4635676"/>
                <a:ext cx="1019767" cy="369332"/>
              </a:xfrm>
              <a:prstGeom prst="rect">
                <a:avLst/>
              </a:prstGeom>
              <a:blipFill rotWithShape="0">
                <a:blip r:embed="rId7"/>
                <a:stretch>
                  <a:fillRect t="-8197" r="-479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377896" y="5170802"/>
                <a:ext cx="1567289"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-Extreme</a:t>
                </a:r>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377896" y="5170802"/>
                <a:ext cx="1567289" cy="369332"/>
              </a:xfrm>
              <a:prstGeom prst="rect">
                <a:avLst/>
              </a:prstGeom>
              <a:blipFill rotWithShape="0">
                <a:blip r:embed="rId8"/>
                <a:stretch>
                  <a:fillRect t="-8197" r="-3502" b="-24590"/>
                </a:stretch>
              </a:blipFill>
            </p:spPr>
            <p:txBody>
              <a:bodyPr/>
              <a:lstStyle/>
              <a:p>
                <a:r>
                  <a:rPr lang="zh-TW" altLang="en-US">
                    <a:noFill/>
                  </a:rPr>
                  <a:t> </a:t>
                </a:r>
              </a:p>
            </p:txBody>
          </p:sp>
        </mc:Fallback>
      </mc:AlternateContent>
      <p:sp>
        <p:nvSpPr>
          <p:cNvPr id="16" name="文字方塊 15"/>
          <p:cNvSpPr txBox="1"/>
          <p:nvPr/>
        </p:nvSpPr>
        <p:spPr>
          <a:xfrm>
            <a:off x="525600" y="2000809"/>
            <a:ext cx="2355260" cy="400110"/>
          </a:xfrm>
          <a:prstGeom prst="rect">
            <a:avLst/>
          </a:prstGeom>
          <a:noFill/>
        </p:spPr>
        <p:txBody>
          <a:bodyPr wrap="none" rtlCol="0">
            <a:spAutoFit/>
          </a:bodyPr>
          <a:lstStyle/>
          <a:p>
            <a:r>
              <a:rPr lang="en-US" altLang="zh-TW" sz="2000" dirty="0" smtClean="0"/>
              <a:t>Subsample Averaged</a:t>
            </a:r>
            <a:endParaRPr lang="zh-TW" altLang="en-US" sz="2000" dirty="0"/>
          </a:p>
        </p:txBody>
      </p:sp>
      <mc:AlternateContent xmlns:mc="http://schemas.openxmlformats.org/markup-compatibility/2006" xmlns:a14="http://schemas.microsoft.com/office/drawing/2010/main">
        <mc:Choice Requires="a14">
          <p:sp>
            <p:nvSpPr>
              <p:cNvPr id="21" name="文字方塊 20"/>
              <p:cNvSpPr txBox="1"/>
              <p:nvPr/>
            </p:nvSpPr>
            <p:spPr>
              <a:xfrm>
                <a:off x="5305523" y="1520247"/>
                <a:ext cx="57509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𝐵𝐴</m:t>
                      </m:r>
                    </m:oMath>
                  </m:oMathPara>
                </a14:m>
                <a:endParaRPr lang="zh-TW" altLang="en-US" sz="20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5305523" y="1520247"/>
                <a:ext cx="575094" cy="400110"/>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5305523" y="1850932"/>
                <a:ext cx="7273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𝑃𝐺𝐴</m:t>
                      </m:r>
                    </m:oMath>
                  </m:oMathPara>
                </a14:m>
                <a:endParaRPr lang="zh-TW" altLang="en-US" sz="20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5305523" y="1850932"/>
                <a:ext cx="727379" cy="400110"/>
              </a:xfrm>
              <a:prstGeom prst="rect">
                <a:avLst/>
              </a:prstGeom>
              <a:blipFill rotWithShape="0">
                <a:blip r:embed="rId10"/>
                <a:stretch>
                  <a:fillRect/>
                </a:stretch>
              </a:blipFill>
            </p:spPr>
            <p:txBody>
              <a:bodyPr/>
              <a:lstStyle/>
              <a:p>
                <a:r>
                  <a:rPr lang="zh-TW" altLang="en-US">
                    <a:noFill/>
                  </a:rPr>
                  <a:t> </a:t>
                </a:r>
              </a:p>
            </p:txBody>
          </p:sp>
        </mc:Fallback>
      </mc:AlternateContent>
      <p:cxnSp>
        <p:nvCxnSpPr>
          <p:cNvPr id="23" name="直線接點 22"/>
          <p:cNvCxnSpPr/>
          <p:nvPr/>
        </p:nvCxnSpPr>
        <p:spPr>
          <a:xfrm>
            <a:off x="4549560" y="1694791"/>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549560" y="2101191"/>
            <a:ext cx="670560" cy="0"/>
          </a:xfrm>
          <a:prstGeom prst="line">
            <a:avLst/>
          </a:prstGeom>
          <a:ln w="25400">
            <a:solidFill>
              <a:srgbClr val="8192FB"/>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字方塊 24"/>
              <p:cNvSpPr txBox="1"/>
              <p:nvPr/>
            </p:nvSpPr>
            <p:spPr>
              <a:xfrm>
                <a:off x="9372167" y="1515190"/>
                <a:ext cx="102720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𝐷𝑤</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𝐷𝑡</m:t>
                      </m:r>
                    </m:oMath>
                  </m:oMathPara>
                </a14:m>
                <a:endParaRPr lang="zh-TW" altLang="en-US" sz="20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9372167" y="1515190"/>
                <a:ext cx="1027204" cy="400110"/>
              </a:xfrm>
              <a:prstGeom prst="rect">
                <a:avLst/>
              </a:prstGeom>
              <a:blipFill rotWithShape="0">
                <a:blip r:embed="rId11"/>
                <a:stretch>
                  <a:fillRect b="-1538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9372167" y="1845875"/>
                <a:ext cx="136646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𝑃𝐺𝐴</m:t>
                      </m:r>
                      <m:r>
                        <a:rPr lang="en-US" altLang="zh-TW" sz="2000" i="1" dirty="0" smtClean="0">
                          <a:latin typeface="Cambria Math" panose="02040503050406030204" pitchFamily="18" charset="0"/>
                        </a:rPr>
                        <m:t>+</m:t>
                      </m:r>
                      <m:r>
                        <a:rPr lang="en-US" altLang="zh-TW" sz="2000" i="1" dirty="0" smtClean="0">
                          <a:latin typeface="Cambria Math" panose="02040503050406030204" pitchFamily="18" charset="0"/>
                        </a:rPr>
                        <m:t>𝐵𝐴</m:t>
                      </m:r>
                    </m:oMath>
                  </m:oMathPara>
                </a14:m>
                <a:endParaRPr lang="zh-TW" altLang="en-US" sz="20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9372167" y="1845875"/>
                <a:ext cx="1366464" cy="400110"/>
              </a:xfrm>
              <a:prstGeom prst="rect">
                <a:avLst/>
              </a:prstGeom>
              <a:blipFill rotWithShape="0">
                <a:blip r:embed="rId12"/>
                <a:stretch>
                  <a:fillRect/>
                </a:stretch>
              </a:blipFill>
            </p:spPr>
            <p:txBody>
              <a:bodyPr/>
              <a:lstStyle/>
              <a:p>
                <a:r>
                  <a:rPr lang="zh-TW" altLang="en-US">
                    <a:noFill/>
                  </a:rPr>
                  <a:t> </a:t>
                </a:r>
              </a:p>
            </p:txBody>
          </p:sp>
        </mc:Fallback>
      </mc:AlternateContent>
      <p:cxnSp>
        <p:nvCxnSpPr>
          <p:cNvPr id="27" name="直線接點 26"/>
          <p:cNvCxnSpPr/>
          <p:nvPr/>
        </p:nvCxnSpPr>
        <p:spPr>
          <a:xfrm>
            <a:off x="8616204" y="1689734"/>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8616204" y="2096134"/>
            <a:ext cx="670560" cy="0"/>
          </a:xfrm>
          <a:prstGeom prst="line">
            <a:avLst/>
          </a:prstGeom>
          <a:ln w="25400">
            <a:solidFill>
              <a:srgbClr val="8192F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4398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4" name="圖片 3"/>
          <p:cNvPicPr>
            <a:picLocks noChangeAspect="1"/>
          </p:cNvPicPr>
          <p:nvPr/>
        </p:nvPicPr>
        <p:blipFill rotWithShape="1">
          <a:blip r:embed="rId3"/>
          <a:srcRect b="49868"/>
          <a:stretch/>
        </p:blipFill>
        <p:spPr>
          <a:xfrm>
            <a:off x="1097281" y="1981200"/>
            <a:ext cx="9410916" cy="4669476"/>
          </a:xfrm>
          <a:prstGeom prst="rect">
            <a:avLst/>
          </a:prstGeom>
        </p:spPr>
      </p:pic>
      <p:sp>
        <p:nvSpPr>
          <p:cNvPr id="6" name="文字方塊 5"/>
          <p:cNvSpPr txBox="1"/>
          <p:nvPr/>
        </p:nvSpPr>
        <p:spPr>
          <a:xfrm>
            <a:off x="2181680" y="1470212"/>
            <a:ext cx="2654829" cy="400110"/>
          </a:xfrm>
          <a:prstGeom prst="rect">
            <a:avLst/>
          </a:prstGeom>
          <a:noFill/>
        </p:spPr>
        <p:txBody>
          <a:bodyPr wrap="none" rtlCol="0">
            <a:spAutoFit/>
          </a:bodyPr>
          <a:lstStyle/>
          <a:p>
            <a:r>
              <a:rPr lang="en-US" altLang="zh-TW" sz="2000" dirty="0" smtClean="0"/>
              <a:t>Correlation Coefficient </a:t>
            </a:r>
            <a:endParaRPr lang="zh-TW" altLang="en-US" sz="2000" dirty="0"/>
          </a:p>
        </p:txBody>
      </p:sp>
      <p:sp>
        <p:nvSpPr>
          <p:cNvPr id="7" name="文字方塊 6"/>
          <p:cNvSpPr txBox="1"/>
          <p:nvPr/>
        </p:nvSpPr>
        <p:spPr>
          <a:xfrm>
            <a:off x="7255420" y="1470212"/>
            <a:ext cx="2112117" cy="400110"/>
          </a:xfrm>
          <a:prstGeom prst="rect">
            <a:avLst/>
          </a:prstGeom>
          <a:noFill/>
        </p:spPr>
        <p:txBody>
          <a:bodyPr wrap="none" rtlCol="0">
            <a:spAutoFit/>
          </a:bodyPr>
          <a:lstStyle/>
          <a:p>
            <a:r>
              <a:rPr lang="en-US" altLang="zh-TW" sz="2000" dirty="0" smtClean="0"/>
              <a:t>Subsample Scatter</a:t>
            </a:r>
            <a:endParaRPr lang="zh-TW" altLang="en-US" sz="2000" dirty="0"/>
          </a:p>
        </p:txBody>
      </p:sp>
      <p:sp>
        <p:nvSpPr>
          <p:cNvPr id="8" name="文字方塊 7"/>
          <p:cNvSpPr txBox="1"/>
          <p:nvPr/>
        </p:nvSpPr>
        <p:spPr>
          <a:xfrm>
            <a:off x="10720544" y="2005330"/>
            <a:ext cx="870751" cy="707886"/>
          </a:xfrm>
          <a:prstGeom prst="rect">
            <a:avLst/>
          </a:prstGeom>
          <a:noFill/>
        </p:spPr>
        <p:txBody>
          <a:bodyPr wrap="none" rtlCol="0">
            <a:spAutoFit/>
          </a:bodyPr>
          <a:lstStyle/>
          <a:p>
            <a:r>
              <a:rPr lang="en-US" altLang="zh-TW" sz="2000" dirty="0" smtClean="0"/>
              <a:t>x: BA</a:t>
            </a:r>
          </a:p>
          <a:p>
            <a:r>
              <a:rPr lang="en-US" altLang="zh-TW" sz="2000" dirty="0" smtClean="0"/>
              <a:t>y: PGA</a:t>
            </a:r>
          </a:p>
        </p:txBody>
      </p:sp>
      <p:sp>
        <p:nvSpPr>
          <p:cNvPr id="10" name="等腰三角形 9"/>
          <p:cNvSpPr/>
          <p:nvPr/>
        </p:nvSpPr>
        <p:spPr>
          <a:xfrm>
            <a:off x="11254025" y="3224204"/>
            <a:ext cx="152400" cy="132080"/>
          </a:xfrm>
          <a:prstGeom prst="triangle">
            <a:avLst/>
          </a:prstGeom>
          <a:solidFill>
            <a:srgbClr val="F00484"/>
          </a:solidFill>
          <a:ln>
            <a:solidFill>
              <a:srgbClr val="F00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文字方塊 10"/>
              <p:cNvSpPr txBox="1"/>
              <p:nvPr/>
            </p:nvSpPr>
            <p:spPr>
              <a:xfrm>
                <a:off x="10468451" y="3519433"/>
                <a:ext cx="1723549" cy="400110"/>
              </a:xfrm>
              <a:prstGeom prst="rect">
                <a:avLst/>
              </a:prstGeom>
              <a:noFill/>
            </p:spPr>
            <p:txBody>
              <a:bodyPr wrap="none" rtlCol="0">
                <a:spAutoFit/>
              </a:bodyPr>
              <a:lstStyle/>
              <a:p>
                <a14:m>
                  <m:oMath xmlns:m="http://schemas.openxmlformats.org/officeDocument/2006/math">
                    <m:sSub>
                      <m:sSubPr>
                        <m:ctrlPr>
                          <a:rPr lang="en-US" altLang="zh-TW" sz="2000" i="1" smtClean="0">
                            <a:solidFill>
                              <a:srgbClr val="F00484"/>
                            </a:solidFill>
                            <a:latin typeface="Cambria Math" panose="02040503050406030204" pitchFamily="18" charset="0"/>
                          </a:rPr>
                        </m:ctrlPr>
                      </m:sSubPr>
                      <m:e>
                        <m:r>
                          <m:rPr>
                            <m:sty m:val="p"/>
                          </m:rPr>
                          <a:rPr lang="en-US" altLang="zh-TW" sz="2000">
                            <a:solidFill>
                              <a:srgbClr val="F00484"/>
                            </a:solidFill>
                            <a:latin typeface="Cambria Math" panose="02040503050406030204" pitchFamily="18" charset="0"/>
                          </a:rPr>
                          <m:t>w</m:t>
                        </m:r>
                      </m:e>
                      <m:sub>
                        <m:r>
                          <m:rPr>
                            <m:sty m:val="p"/>
                          </m:rPr>
                          <a:rPr lang="en-US" altLang="zh-TW" sz="2000">
                            <a:solidFill>
                              <a:srgbClr val="F00484"/>
                            </a:solidFill>
                            <a:latin typeface="Cambria Math" panose="02040503050406030204" pitchFamily="18" charset="0"/>
                          </a:rPr>
                          <m:t>max</m:t>
                        </m:r>
                      </m:sub>
                    </m:sSub>
                  </m:oMath>
                </a14:m>
                <a:r>
                  <a:rPr lang="en-US" altLang="zh-TW" sz="2000" dirty="0" smtClean="0">
                    <a:solidFill>
                      <a:srgbClr val="F00484"/>
                    </a:solidFill>
                  </a:rPr>
                  <a:t>-Extreme</a:t>
                </a:r>
                <a:endParaRPr lang="zh-TW" altLang="en-US" sz="20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0468451" y="3519433"/>
                <a:ext cx="1723549" cy="400110"/>
              </a:xfrm>
              <a:prstGeom prst="rect">
                <a:avLst/>
              </a:prstGeom>
              <a:blipFill rotWithShape="0">
                <a:blip r:embed="rId4"/>
                <a:stretch>
                  <a:fillRect t="-7576" r="-3534"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0774111" y="4499214"/>
                <a:ext cx="1112228" cy="400110"/>
              </a:xfrm>
              <a:prstGeom prst="rect">
                <a:avLst/>
              </a:prstGeom>
              <a:noFill/>
            </p:spPr>
            <p:txBody>
              <a:bodyPr wrap="none" rtlCol="0">
                <a:spAutoFit/>
              </a:bodyPr>
              <a:lstStyle/>
              <a:p>
                <a14:m>
                  <m:oMath xmlns:m="http://schemas.openxmlformats.org/officeDocument/2006/math">
                    <m:sSub>
                      <m:sSubPr>
                        <m:ctrlPr>
                          <a:rPr lang="en-US" altLang="zh-TW" sz="2000" i="1" smtClean="0">
                            <a:solidFill>
                              <a:srgbClr val="03A1FF"/>
                            </a:solidFill>
                            <a:latin typeface="Cambria Math" panose="02040503050406030204" pitchFamily="18" charset="0"/>
                          </a:rPr>
                        </m:ctrlPr>
                      </m:sSubPr>
                      <m:e>
                        <m:r>
                          <m:rPr>
                            <m:sty m:val="p"/>
                          </m:rPr>
                          <a:rPr lang="en-US" altLang="zh-TW" sz="2000">
                            <a:solidFill>
                              <a:srgbClr val="03A1FF"/>
                            </a:solidFill>
                            <a:latin typeface="Cambria Math" panose="02040503050406030204" pitchFamily="18" charset="0"/>
                          </a:rPr>
                          <m:t>w</m:t>
                        </m:r>
                      </m:e>
                      <m:sub>
                        <m:r>
                          <m:rPr>
                            <m:sty m:val="p"/>
                          </m:rPr>
                          <a:rPr lang="en-US" altLang="zh-TW" sz="2000">
                            <a:solidFill>
                              <a:srgbClr val="03A1FF"/>
                            </a:solidFill>
                            <a:latin typeface="Cambria Math" panose="02040503050406030204" pitchFamily="18" charset="0"/>
                          </a:rPr>
                          <m:t>max</m:t>
                        </m:r>
                      </m:sub>
                    </m:sSub>
                  </m:oMath>
                </a14:m>
                <a:r>
                  <a:rPr lang="en-US" altLang="zh-TW" sz="2000" dirty="0" smtClean="0">
                    <a:solidFill>
                      <a:srgbClr val="03A1FF"/>
                    </a:solidFill>
                  </a:rPr>
                  <a:t>-12</a:t>
                </a:r>
                <a:endParaRPr lang="zh-TW" altLang="en-US" sz="20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0774111" y="4499214"/>
                <a:ext cx="1112228" cy="400110"/>
              </a:xfrm>
              <a:prstGeom prst="rect">
                <a:avLst/>
              </a:prstGeom>
              <a:blipFill rotWithShape="0">
                <a:blip r:embed="rId5"/>
                <a:stretch>
                  <a:fillRect t="-7576" r="-4918" b="-25758"/>
                </a:stretch>
              </a:blipFill>
            </p:spPr>
            <p:txBody>
              <a:bodyPr/>
              <a:lstStyle/>
              <a:p>
                <a:r>
                  <a:rPr lang="zh-TW" altLang="en-US">
                    <a:noFill/>
                  </a:rPr>
                  <a:t> </a:t>
                </a:r>
              </a:p>
            </p:txBody>
          </p:sp>
        </mc:Fallback>
      </mc:AlternateContent>
      <p:sp>
        <p:nvSpPr>
          <p:cNvPr id="15" name="矩形 14"/>
          <p:cNvSpPr/>
          <p:nvPr/>
        </p:nvSpPr>
        <p:spPr>
          <a:xfrm>
            <a:off x="11259105" y="4271464"/>
            <a:ext cx="142240" cy="142240"/>
          </a:xfrm>
          <a:prstGeom prst="rect">
            <a:avLst/>
          </a:prstGeom>
          <a:solidFill>
            <a:srgbClr val="03A1FF"/>
          </a:solidFill>
          <a:ln>
            <a:solidFill>
              <a:srgbClr val="03A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478007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Introduction</a:t>
            </a:r>
            <a:endParaRPr lang="zh-TW" altLang="en-US" dirty="0"/>
          </a:p>
        </p:txBody>
      </p:sp>
      <p:sp>
        <p:nvSpPr>
          <p:cNvPr id="3" name="內容版面配置區 2"/>
          <p:cNvSpPr>
            <a:spLocks noGrp="1"/>
          </p:cNvSpPr>
          <p:nvPr>
            <p:ph idx="1"/>
          </p:nvPr>
        </p:nvSpPr>
        <p:spPr>
          <a:xfrm>
            <a:off x="838200" y="1429966"/>
            <a:ext cx="10515600" cy="5107021"/>
          </a:xfrm>
        </p:spPr>
        <p:txBody>
          <a:bodyPr>
            <a:normAutofit/>
          </a:bodyPr>
          <a:lstStyle/>
          <a:p>
            <a:r>
              <a:rPr lang="en-US" altLang="zh-TW" sz="2400" dirty="0"/>
              <a:t>Hurricane Wilma (2005) underwent a </a:t>
            </a:r>
            <a:r>
              <a:rPr lang="en-US" altLang="zh-TW" sz="2400" dirty="0" smtClean="0"/>
              <a:t>record-breaking</a:t>
            </a:r>
            <a:r>
              <a:rPr lang="zh-TW" altLang="en-US" sz="2400" dirty="0" smtClean="0"/>
              <a:t> </a:t>
            </a:r>
            <a:r>
              <a:rPr lang="en-US" altLang="zh-TW" sz="2400" dirty="0" smtClean="0"/>
              <a:t>12-h </a:t>
            </a:r>
            <a:r>
              <a:rPr lang="en-US" altLang="zh-TW" sz="2400" dirty="0"/>
              <a:t>RI </a:t>
            </a:r>
            <a:r>
              <a:rPr lang="en-US" altLang="zh-TW" sz="2400" dirty="0" smtClean="0"/>
              <a:t>event</a:t>
            </a:r>
            <a:r>
              <a:rPr lang="zh-TW" altLang="en-US" sz="2400" dirty="0" smtClean="0"/>
              <a:t> </a:t>
            </a:r>
            <a:r>
              <a:rPr lang="en-US" altLang="zh-TW" sz="2400" dirty="0" smtClean="0"/>
              <a:t>(39</a:t>
            </a:r>
            <a:r>
              <a:rPr lang="zh-TW" altLang="en-US" sz="2400" dirty="0" smtClean="0"/>
              <a:t> </a:t>
            </a:r>
            <a:r>
              <a:rPr lang="en-US" altLang="zh-TW" sz="2400" dirty="0" smtClean="0"/>
              <a:t>m/s per 12 </a:t>
            </a:r>
            <a:r>
              <a:rPr lang="en-US" altLang="zh-TW" sz="2400" dirty="0" err="1" smtClean="0"/>
              <a:t>hr</a:t>
            </a:r>
            <a:r>
              <a:rPr lang="en-US" altLang="zh-TW" sz="2400" dirty="0" smtClean="0"/>
              <a:t>)</a:t>
            </a:r>
            <a:r>
              <a:rPr lang="zh-TW" altLang="en-US" sz="2400" dirty="0" smtClean="0"/>
              <a:t> </a:t>
            </a:r>
            <a:r>
              <a:rPr lang="en-US" altLang="zh-TW" sz="2400" dirty="0" smtClean="0"/>
              <a:t>with the peak tangential wind 82 m/s on 18-19 October.</a:t>
            </a:r>
          </a:p>
          <a:p>
            <a:r>
              <a:rPr lang="en-US" altLang="zh-TW" sz="2400" dirty="0" smtClean="0"/>
              <a:t>From the WRF simulation, the subsidence by CBs caused the developing upper-level warm </a:t>
            </a:r>
            <a:r>
              <a:rPr lang="en-US" altLang="zh-TW" sz="2400" dirty="0"/>
              <a:t>core around RI </a:t>
            </a:r>
            <a:r>
              <a:rPr lang="en-US" altLang="zh-TW" sz="2400" dirty="0" smtClean="0"/>
              <a:t>onset. Turning </a:t>
            </a:r>
            <a:r>
              <a:rPr lang="en-US" altLang="zh-TW" sz="2400" dirty="0"/>
              <a:t>off the latent heat of fusion resulted in a </a:t>
            </a:r>
            <a:r>
              <a:rPr lang="en-US" altLang="zh-TW" sz="2400" dirty="0" smtClean="0"/>
              <a:t>storm with </a:t>
            </a:r>
            <a:r>
              <a:rPr lang="en-US" altLang="zh-TW" sz="2400" dirty="0"/>
              <a:t>fewer CBs and reduced upper-level warming </a:t>
            </a:r>
            <a:r>
              <a:rPr lang="en-US" altLang="zh-TW" sz="2400" dirty="0" smtClean="0"/>
              <a:t>that produced </a:t>
            </a:r>
            <a:r>
              <a:rPr lang="en-US" altLang="zh-TW" sz="2400" dirty="0"/>
              <a:t>a less extreme RI rate</a:t>
            </a:r>
            <a:r>
              <a:rPr lang="en-US" altLang="zh-TW" sz="2400" dirty="0" smtClean="0"/>
              <a:t>. </a:t>
            </a:r>
            <a:r>
              <a:rPr lang="en-US" altLang="zh-TW" sz="2000" dirty="0" smtClean="0">
                <a:solidFill>
                  <a:schemeClr val="bg1">
                    <a:lumMod val="50000"/>
                  </a:schemeClr>
                </a:solidFill>
              </a:rPr>
              <a:t>(</a:t>
            </a:r>
            <a:r>
              <a:rPr lang="en-US" altLang="zh-TW" sz="2000" dirty="0">
                <a:solidFill>
                  <a:schemeClr val="bg1">
                    <a:lumMod val="50000"/>
                  </a:schemeClr>
                </a:solidFill>
              </a:rPr>
              <a:t>Chen and Zhang </a:t>
            </a:r>
            <a:r>
              <a:rPr lang="en-US" altLang="zh-TW" sz="2000" dirty="0" smtClean="0">
                <a:solidFill>
                  <a:schemeClr val="bg1">
                    <a:lumMod val="50000"/>
                  </a:schemeClr>
                </a:solidFill>
              </a:rPr>
              <a:t>2013, </a:t>
            </a:r>
            <a:r>
              <a:rPr lang="en-US" altLang="zh-TW" sz="2000" dirty="0">
                <a:solidFill>
                  <a:schemeClr val="bg1">
                    <a:lumMod val="50000"/>
                  </a:schemeClr>
                </a:solidFill>
              </a:rPr>
              <a:t>Miller et al</a:t>
            </a:r>
            <a:r>
              <a:rPr lang="en-US" altLang="zh-TW" sz="2000" dirty="0" smtClean="0">
                <a:solidFill>
                  <a:schemeClr val="bg1">
                    <a:lumMod val="50000"/>
                  </a:schemeClr>
                </a:solidFill>
              </a:rPr>
              <a:t>. 2015)</a:t>
            </a:r>
          </a:p>
          <a:p>
            <a:r>
              <a:rPr lang="en-US" altLang="zh-TW" sz="2400" dirty="0" smtClean="0"/>
              <a:t>The localized cores </a:t>
            </a:r>
            <a:r>
              <a:rPr lang="en-US" altLang="zh-TW" sz="2400" dirty="0"/>
              <a:t>of stronger </a:t>
            </a:r>
            <a:r>
              <a:rPr lang="en-US" altLang="zh-TW" sz="2400" dirty="0" smtClean="0"/>
              <a:t>updrafts are existed in TC eyewalls. The </a:t>
            </a:r>
            <a:r>
              <a:rPr lang="en-US" altLang="zh-TW" sz="2400" dirty="0"/>
              <a:t>updraft </a:t>
            </a:r>
            <a:r>
              <a:rPr lang="en-US" altLang="zh-TW" sz="2400" dirty="0" smtClean="0"/>
              <a:t>cores could </a:t>
            </a:r>
            <a:r>
              <a:rPr lang="en-US" altLang="zh-TW" sz="2400" dirty="0"/>
              <a:t>be positively buoyant relative to the </a:t>
            </a:r>
            <a:r>
              <a:rPr lang="en-US" altLang="zh-TW" sz="2400" dirty="0" smtClean="0"/>
              <a:t>eyewall </a:t>
            </a:r>
            <a:r>
              <a:rPr lang="en-US" altLang="zh-TW" sz="2400" dirty="0"/>
              <a:t>environment, which implies the existence </a:t>
            </a:r>
            <a:r>
              <a:rPr lang="en-US" altLang="zh-TW" sz="2400" dirty="0" smtClean="0"/>
              <a:t>of conditional instability.</a:t>
            </a:r>
            <a:r>
              <a:rPr lang="zh-TW" altLang="en-US" sz="2400" dirty="0" smtClean="0"/>
              <a:t> </a:t>
            </a:r>
            <a:r>
              <a:rPr lang="en-US" altLang="zh-TW" sz="2000" dirty="0" smtClean="0">
                <a:solidFill>
                  <a:schemeClr val="bg1">
                    <a:lumMod val="50000"/>
                  </a:schemeClr>
                </a:solidFill>
              </a:rPr>
              <a:t>(Braun 2002;</a:t>
            </a:r>
            <a:r>
              <a:rPr lang="zh-TW" altLang="en-US" sz="2000" dirty="0" smtClean="0">
                <a:solidFill>
                  <a:schemeClr val="bg1">
                    <a:lumMod val="50000"/>
                  </a:schemeClr>
                </a:solidFill>
              </a:rPr>
              <a:t> </a:t>
            </a:r>
            <a:r>
              <a:rPr lang="en-US" altLang="zh-TW" sz="2000" dirty="0" err="1" smtClean="0">
                <a:solidFill>
                  <a:schemeClr val="bg1">
                    <a:lumMod val="50000"/>
                  </a:schemeClr>
                </a:solidFill>
              </a:rPr>
              <a:t>Eastin</a:t>
            </a:r>
            <a:r>
              <a:rPr lang="en-US" altLang="zh-TW" sz="2000" dirty="0" smtClean="0">
                <a:solidFill>
                  <a:schemeClr val="bg1">
                    <a:lumMod val="50000"/>
                  </a:schemeClr>
                </a:solidFill>
              </a:rPr>
              <a:t> </a:t>
            </a:r>
            <a:r>
              <a:rPr lang="en-US" altLang="zh-TW" sz="2000" dirty="0">
                <a:solidFill>
                  <a:schemeClr val="bg1">
                    <a:lumMod val="50000"/>
                  </a:schemeClr>
                </a:solidFill>
              </a:rPr>
              <a:t>et </a:t>
            </a:r>
            <a:r>
              <a:rPr lang="en-US" altLang="zh-TW" sz="2000" dirty="0" smtClean="0">
                <a:solidFill>
                  <a:schemeClr val="bg1">
                    <a:lumMod val="50000"/>
                  </a:schemeClr>
                </a:solidFill>
              </a:rPr>
              <a:t>al. 2005a,b</a:t>
            </a:r>
            <a:r>
              <a:rPr lang="en-US" altLang="zh-TW" sz="2000" dirty="0">
                <a:solidFill>
                  <a:schemeClr val="bg1">
                    <a:lumMod val="50000"/>
                  </a:schemeClr>
                </a:solidFill>
              </a:rPr>
              <a:t>)</a:t>
            </a:r>
            <a:endParaRPr lang="en-US" altLang="zh-TW" sz="2000" dirty="0" smtClean="0">
              <a:solidFill>
                <a:schemeClr val="bg1">
                  <a:lumMod val="50000"/>
                </a:schemeClr>
              </a:solidFill>
            </a:endParaRPr>
          </a:p>
          <a:p>
            <a:r>
              <a:rPr lang="en-US" altLang="zh-TW" sz="2400" dirty="0" smtClean="0"/>
              <a:t>The azimuthally averaged CAPE in the eyewall in simulated TC Willa </a:t>
            </a:r>
            <a:r>
              <a:rPr lang="en-US" altLang="zh-TW" sz="2400" dirty="0"/>
              <a:t>exceeded 400 </a:t>
            </a:r>
            <a:r>
              <a:rPr lang="en-US" altLang="zh-TW" sz="2400" dirty="0" smtClean="0"/>
              <a:t>J/kg, which can provided the maximum updraft speed 28 m/s and was found in the strongest CBs. </a:t>
            </a:r>
            <a:r>
              <a:rPr lang="en-US" altLang="zh-TW" sz="2000" dirty="0" smtClean="0">
                <a:solidFill>
                  <a:schemeClr val="bg1">
                    <a:lumMod val="50000"/>
                  </a:schemeClr>
                </a:solidFill>
              </a:rPr>
              <a:t>(Miller et al. 2015)</a:t>
            </a:r>
            <a:endParaRPr lang="zh-TW" altLang="en-US" sz="2400" dirty="0">
              <a:solidFill>
                <a:schemeClr val="bg1">
                  <a:lumMod val="50000"/>
                </a:schemeClr>
              </a:solidFill>
            </a:endParaRPr>
          </a:p>
        </p:txBody>
      </p:sp>
      <mc:AlternateContent xmlns:mc="http://schemas.openxmlformats.org/markup-compatibility/2006" xmlns:a14="http://schemas.microsoft.com/office/drawing/2010/main">
        <mc:Choice Requires="a14">
          <p:sp>
            <p:nvSpPr>
              <p:cNvPr id="4" name="文字方塊 3"/>
              <p:cNvSpPr txBox="1"/>
              <p:nvPr/>
            </p:nvSpPr>
            <p:spPr>
              <a:xfrm>
                <a:off x="8239328" y="6011694"/>
                <a:ext cx="2122376" cy="4364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𝑤</m:t>
                          </m:r>
                        </m:e>
                        <m:sub>
                          <m:r>
                            <a:rPr lang="en-US" altLang="zh-TW" sz="2000" b="0" i="1" smtClean="0">
                              <a:latin typeface="Cambria Math" panose="02040503050406030204" pitchFamily="18" charset="0"/>
                            </a:rPr>
                            <m:t>𝑚𝑎𝑥</m:t>
                          </m:r>
                        </m:sub>
                      </m:sSub>
                      <m:r>
                        <a:rPr lang="en-US" altLang="zh-TW" sz="2000" b="0" i="1" smtClean="0">
                          <a:latin typeface="Cambria Math" panose="02040503050406030204" pitchFamily="18" charset="0"/>
                        </a:rPr>
                        <m:t>=</m:t>
                      </m:r>
                      <m:rad>
                        <m:radPr>
                          <m:degHide m:val="on"/>
                          <m:ctrlPr>
                            <a:rPr lang="en-US" altLang="zh-TW" sz="2000" b="0" i="1" smtClean="0">
                              <a:latin typeface="Cambria Math" panose="02040503050406030204" pitchFamily="18" charset="0"/>
                            </a:rPr>
                          </m:ctrlPr>
                        </m:radPr>
                        <m:deg/>
                        <m:e>
                          <m:r>
                            <a:rPr lang="en-US" altLang="zh-TW" sz="2000" b="0" i="1" smtClean="0">
                              <a:latin typeface="Cambria Math" panose="02040503050406030204" pitchFamily="18" charset="0"/>
                            </a:rPr>
                            <m:t>2</m:t>
                          </m:r>
                          <m:r>
                            <a:rPr lang="en-US" altLang="zh-TW" sz="2000" b="0" i="1" smtClean="0">
                              <a:latin typeface="Cambria Math" panose="02040503050406030204" pitchFamily="18" charset="0"/>
                            </a:rPr>
                            <m:t>𝐶𝐴𝑃𝐸</m:t>
                          </m:r>
                        </m:e>
                      </m:rad>
                    </m:oMath>
                  </m:oMathPara>
                </a14:m>
                <a:endParaRPr lang="zh-TW" altLang="en-US" sz="20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239328" y="6011694"/>
                <a:ext cx="2122376" cy="436402"/>
              </a:xfrm>
              <a:prstGeom prst="rect">
                <a:avLst/>
              </a:prstGeom>
              <a:blipFill rotWithShape="0">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082910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3" name="圖片 2"/>
          <p:cNvPicPr>
            <a:picLocks noChangeAspect="1"/>
          </p:cNvPicPr>
          <p:nvPr/>
        </p:nvPicPr>
        <p:blipFill rotWithShape="1">
          <a:blip r:embed="rId3"/>
          <a:srcRect t="49469"/>
          <a:stretch/>
        </p:blipFill>
        <p:spPr>
          <a:xfrm>
            <a:off x="3145426" y="2133097"/>
            <a:ext cx="8675734" cy="4399279"/>
          </a:xfrm>
          <a:prstGeom prst="rect">
            <a:avLst/>
          </a:prstGeom>
        </p:spPr>
      </p:pic>
      <p:cxnSp>
        <p:nvCxnSpPr>
          <p:cNvPr id="6" name="直線接點 5"/>
          <p:cNvCxnSpPr/>
          <p:nvPr/>
        </p:nvCxnSpPr>
        <p:spPr>
          <a:xfrm>
            <a:off x="498049" y="3238476"/>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498049" y="3767724"/>
            <a:ext cx="670560" cy="0"/>
          </a:xfrm>
          <a:prstGeom prst="line">
            <a:avLst/>
          </a:prstGeom>
          <a:ln w="25400">
            <a:solidFill>
              <a:srgbClr val="89D0FA"/>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98049" y="4296972"/>
            <a:ext cx="670560" cy="0"/>
          </a:xfrm>
          <a:prstGeom prst="line">
            <a:avLst/>
          </a:prstGeom>
          <a:ln w="25400">
            <a:solidFill>
              <a:srgbClr val="8CEC85"/>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498049" y="5403947"/>
            <a:ext cx="670560" cy="0"/>
          </a:xfrm>
          <a:prstGeom prst="line">
            <a:avLst/>
          </a:prstGeom>
          <a:ln w="25400">
            <a:solidFill>
              <a:srgbClr val="F077B8"/>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498049" y="4898268"/>
            <a:ext cx="670560" cy="0"/>
          </a:xfrm>
          <a:prstGeom prst="line">
            <a:avLst/>
          </a:prstGeom>
          <a:ln w="25400">
            <a:solidFill>
              <a:srgbClr val="F5B2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矩形 10"/>
              <p:cNvSpPr/>
              <p:nvPr/>
            </p:nvSpPr>
            <p:spPr>
              <a:xfrm>
                <a:off x="1377896" y="3053810"/>
                <a:ext cx="902748"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a:t>-8</a:t>
                </a:r>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1377896" y="3053810"/>
                <a:ext cx="902748" cy="369332"/>
              </a:xfrm>
              <a:prstGeom prst="rect">
                <a:avLst/>
              </a:prstGeom>
              <a:blipFill rotWithShape="0">
                <a:blip r:embed="rId4"/>
                <a:stretch>
                  <a:fillRect t="-9836" r="-5405"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377896" y="358893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-12</a:t>
                </a:r>
                <a:endParaRPr lang="zh-TW"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1377896" y="3588936"/>
                <a:ext cx="1019767" cy="369332"/>
              </a:xfrm>
              <a:prstGeom prst="rect">
                <a:avLst/>
              </a:prstGeom>
              <a:blipFill rotWithShape="0">
                <a:blip r:embed="rId5"/>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77896" y="411230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-16</a:t>
                </a:r>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77896" y="4112306"/>
                <a:ext cx="1019767" cy="369332"/>
              </a:xfrm>
              <a:prstGeom prst="rect">
                <a:avLst/>
              </a:prstGeom>
              <a:blipFill rotWithShape="0">
                <a:blip r:embed="rId6"/>
                <a:stretch>
                  <a:fillRect t="-10000" r="-4790"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1377896" y="4635676"/>
                <a:ext cx="1019767"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-20</a:t>
                </a:r>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377896" y="4635676"/>
                <a:ext cx="1019767" cy="369332"/>
              </a:xfrm>
              <a:prstGeom prst="rect">
                <a:avLst/>
              </a:prstGeom>
              <a:blipFill rotWithShape="0">
                <a:blip r:embed="rId7"/>
                <a:stretch>
                  <a:fillRect t="-8197" r="-479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377896" y="5170802"/>
                <a:ext cx="1567289" cy="369332"/>
              </a:xfrm>
              <a:prstGeom prst="rect">
                <a:avLst/>
              </a:prstGeom>
            </p:spPr>
            <p:txBody>
              <a:bodyPr wrap="none">
                <a:spAutoFit/>
              </a:bodyPr>
              <a:lstStyle/>
              <a:p>
                <a:pPr lvl="0" algn="ctr">
                  <a:defRPr/>
                </a:pPr>
                <a14:m>
                  <m:oMath xmlns:m="http://schemas.openxmlformats.org/officeDocument/2006/math">
                    <m:sSub>
                      <m:sSubPr>
                        <m:ctrlPr>
                          <a:rPr lang="en-US" altLang="zh-TW" i="1">
                            <a:latin typeface="Cambria Math" panose="02040503050406030204" pitchFamily="18" charset="0"/>
                          </a:rPr>
                        </m:ctrlPr>
                      </m:sSubPr>
                      <m:e>
                        <m:r>
                          <m:rPr>
                            <m:sty m:val="p"/>
                          </m:rPr>
                          <a:rPr lang="en-US" altLang="zh-TW">
                            <a:latin typeface="Cambria Math" panose="02040503050406030204" pitchFamily="18" charset="0"/>
                          </a:rPr>
                          <m:t>w</m:t>
                        </m:r>
                      </m:e>
                      <m:sub>
                        <m:r>
                          <m:rPr>
                            <m:sty m:val="p"/>
                          </m:rPr>
                          <a:rPr lang="en-US" altLang="zh-TW">
                            <a:latin typeface="Cambria Math" panose="02040503050406030204" pitchFamily="18" charset="0"/>
                          </a:rPr>
                          <m:t>max</m:t>
                        </m:r>
                      </m:sub>
                    </m:sSub>
                  </m:oMath>
                </a14:m>
                <a:r>
                  <a:rPr lang="en-US" altLang="zh-TW" dirty="0" smtClean="0"/>
                  <a:t>-Extreme</a:t>
                </a:r>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377896" y="5170802"/>
                <a:ext cx="1567289" cy="369332"/>
              </a:xfrm>
              <a:prstGeom prst="rect">
                <a:avLst/>
              </a:prstGeom>
              <a:blipFill rotWithShape="0">
                <a:blip r:embed="rId8"/>
                <a:stretch>
                  <a:fillRect t="-8197" r="-3502" b="-24590"/>
                </a:stretch>
              </a:blipFill>
            </p:spPr>
            <p:txBody>
              <a:bodyPr/>
              <a:lstStyle/>
              <a:p>
                <a:r>
                  <a:rPr lang="zh-TW" altLang="en-US">
                    <a:noFill/>
                  </a:rPr>
                  <a:t> </a:t>
                </a:r>
              </a:p>
            </p:txBody>
          </p:sp>
        </mc:Fallback>
      </mc:AlternateContent>
      <p:sp>
        <p:nvSpPr>
          <p:cNvPr id="16" name="文字方塊 15"/>
          <p:cNvSpPr txBox="1"/>
          <p:nvPr/>
        </p:nvSpPr>
        <p:spPr>
          <a:xfrm>
            <a:off x="525600" y="2000809"/>
            <a:ext cx="2355260" cy="400110"/>
          </a:xfrm>
          <a:prstGeom prst="rect">
            <a:avLst/>
          </a:prstGeom>
          <a:noFill/>
        </p:spPr>
        <p:txBody>
          <a:bodyPr wrap="none" rtlCol="0">
            <a:spAutoFit/>
          </a:bodyPr>
          <a:lstStyle/>
          <a:p>
            <a:r>
              <a:rPr lang="en-US" altLang="zh-TW" sz="2000" dirty="0" smtClean="0"/>
              <a:t>Subsample Averaged</a:t>
            </a:r>
            <a:endParaRPr lang="zh-TW" altLang="en-US" sz="2000" dirty="0"/>
          </a:p>
        </p:txBody>
      </p:sp>
      <p:cxnSp>
        <p:nvCxnSpPr>
          <p:cNvPr id="19" name="直線接點 18"/>
          <p:cNvCxnSpPr/>
          <p:nvPr/>
        </p:nvCxnSpPr>
        <p:spPr>
          <a:xfrm>
            <a:off x="4549560" y="1880272"/>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8616204" y="1875215"/>
            <a:ext cx="670560" cy="0"/>
          </a:xfrm>
          <a:prstGeom prst="line">
            <a:avLst/>
          </a:prstGeom>
          <a:ln w="25400">
            <a:solidFill>
              <a:srgbClr val="8192FB"/>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p:cNvSpPr txBox="1"/>
              <p:nvPr/>
            </p:nvSpPr>
            <p:spPr>
              <a:xfrm>
                <a:off x="9465780" y="1658257"/>
                <a:ext cx="7244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𝐻𝑌𝐷</m:t>
                          </m:r>
                        </m:sub>
                        <m:sup>
                          <m:r>
                            <a:rPr lang="en-US" altLang="zh-TW" b="0" i="1" smtClean="0">
                              <a:latin typeface="Cambria Math" panose="02040503050406030204" pitchFamily="18" charset="0"/>
                            </a:rPr>
                            <m:t>′</m:t>
                          </m:r>
                        </m:sup>
                      </m:sSubSup>
                    </m:oMath>
                  </m:oMathPara>
                </a14:m>
                <a:endParaRPr lang="zh-TW" altLang="en-US"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9465780" y="1658257"/>
                <a:ext cx="724429" cy="369332"/>
              </a:xfrm>
              <a:prstGeom prst="rect">
                <a:avLst/>
              </a:prstGeom>
              <a:blipFill rotWithShape="0">
                <a:blip r:embed="rId9"/>
                <a:stretch>
                  <a:fillRect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5420361" y="1499528"/>
                <a:ext cx="462306" cy="686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dirty="0" smtClean="0">
                              <a:latin typeface="Cambria Math" panose="02040503050406030204" pitchFamily="18" charset="0"/>
                            </a:rPr>
                          </m:ctrlPr>
                        </m:fPr>
                        <m:num>
                          <m:sSubSup>
                            <m:sSubSupPr>
                              <m:ctrlPr>
                                <a:rPr lang="en-US" altLang="zh-TW" b="0" i="1" dirty="0" smtClean="0">
                                  <a:latin typeface="Cambria Math" panose="02040503050406030204" pitchFamily="18" charset="0"/>
                                </a:rPr>
                              </m:ctrlPr>
                            </m:sSubSup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up>
                              <m:r>
                                <a:rPr lang="en-US" altLang="zh-TW" b="0" i="1" dirty="0" smtClean="0">
                                  <a:latin typeface="Cambria Math" panose="02040503050406030204" pitchFamily="18" charset="0"/>
                                </a:rPr>
                                <m:t>′</m:t>
                              </m:r>
                            </m:sup>
                          </m:sSubSup>
                        </m:num>
                        <m:den>
                          <m:acc>
                            <m:accPr>
                              <m:chr m:val="̅"/>
                              <m:ctrlPr>
                                <a:rPr lang="en-US" altLang="zh-TW" b="0" i="1" dirty="0" smtClean="0">
                                  <a:latin typeface="Cambria Math" panose="02040503050406030204" pitchFamily="18" charset="0"/>
                                </a:rPr>
                              </m:ctrlPr>
                            </m:acc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𝜃</m:t>
                                  </m:r>
                                </m:e>
                                <m:sub>
                                  <m:r>
                                    <a:rPr lang="en-US" altLang="zh-TW" b="0" i="1" dirty="0" smtClean="0">
                                      <a:latin typeface="Cambria Math" panose="02040503050406030204" pitchFamily="18" charset="0"/>
                                    </a:rPr>
                                    <m:t>𝑣</m:t>
                                  </m:r>
                                </m:sub>
                              </m:sSub>
                            </m:e>
                          </m:acc>
                        </m:den>
                      </m:f>
                    </m:oMath>
                  </m:oMathPara>
                </a14:m>
                <a:endParaRPr lang="zh-TW" altLang="en-US"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5420361" y="1499528"/>
                <a:ext cx="462306" cy="686791"/>
              </a:xfrm>
              <a:prstGeom prst="rect">
                <a:avLst/>
              </a:prstGeom>
              <a:blipFill rotWithShape="0">
                <a:blip r:embed="rId10"/>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0643660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a:t>Trajectory updraft statistics</a:t>
            </a:r>
            <a:endParaRPr lang="zh-TW" altLang="en-US" sz="2800" dirty="0">
              <a:solidFill>
                <a:schemeClr val="bg1">
                  <a:lumMod val="50000"/>
                </a:schemeClr>
              </a:solidFill>
            </a:endParaRPr>
          </a:p>
        </p:txBody>
      </p:sp>
      <p:pic>
        <p:nvPicPr>
          <p:cNvPr id="4" name="圖片 3"/>
          <p:cNvPicPr>
            <a:picLocks noChangeAspect="1"/>
          </p:cNvPicPr>
          <p:nvPr/>
        </p:nvPicPr>
        <p:blipFill rotWithShape="1">
          <a:blip r:embed="rId3"/>
          <a:srcRect t="49729"/>
          <a:stretch/>
        </p:blipFill>
        <p:spPr>
          <a:xfrm>
            <a:off x="838200" y="1870322"/>
            <a:ext cx="9712348" cy="4832379"/>
          </a:xfrm>
          <a:prstGeom prst="rect">
            <a:avLst/>
          </a:prstGeom>
        </p:spPr>
      </p:pic>
      <p:sp>
        <p:nvSpPr>
          <p:cNvPr id="6" name="文字方塊 5"/>
          <p:cNvSpPr txBox="1"/>
          <p:nvPr/>
        </p:nvSpPr>
        <p:spPr>
          <a:xfrm>
            <a:off x="2181680" y="1470212"/>
            <a:ext cx="2654829" cy="400110"/>
          </a:xfrm>
          <a:prstGeom prst="rect">
            <a:avLst/>
          </a:prstGeom>
          <a:noFill/>
        </p:spPr>
        <p:txBody>
          <a:bodyPr wrap="none" rtlCol="0">
            <a:spAutoFit/>
          </a:bodyPr>
          <a:lstStyle/>
          <a:p>
            <a:r>
              <a:rPr lang="en-US" altLang="zh-TW" sz="2000" dirty="0" smtClean="0"/>
              <a:t>Correlation Coefficient </a:t>
            </a:r>
            <a:endParaRPr lang="zh-TW" altLang="en-US" sz="2000" dirty="0"/>
          </a:p>
        </p:txBody>
      </p:sp>
      <p:sp>
        <p:nvSpPr>
          <p:cNvPr id="7" name="文字方塊 6"/>
          <p:cNvSpPr txBox="1"/>
          <p:nvPr/>
        </p:nvSpPr>
        <p:spPr>
          <a:xfrm>
            <a:off x="7255420" y="1470212"/>
            <a:ext cx="2112117" cy="400110"/>
          </a:xfrm>
          <a:prstGeom prst="rect">
            <a:avLst/>
          </a:prstGeom>
          <a:noFill/>
        </p:spPr>
        <p:txBody>
          <a:bodyPr wrap="none" rtlCol="0">
            <a:spAutoFit/>
          </a:bodyPr>
          <a:lstStyle/>
          <a:p>
            <a:r>
              <a:rPr lang="en-US" altLang="zh-TW" sz="2000" dirty="0" smtClean="0"/>
              <a:t>Subsample Scatter</a:t>
            </a:r>
            <a:endParaRPr lang="zh-TW" altLang="en-US" sz="2000" dirty="0"/>
          </a:p>
        </p:txBody>
      </p:sp>
      <mc:AlternateContent xmlns:mc="http://schemas.openxmlformats.org/markup-compatibility/2006" xmlns:a14="http://schemas.microsoft.com/office/drawing/2010/main">
        <mc:Choice Requires="a14">
          <p:sp>
            <p:nvSpPr>
              <p:cNvPr id="8" name="文字方塊 7"/>
              <p:cNvSpPr txBox="1"/>
              <p:nvPr/>
            </p:nvSpPr>
            <p:spPr>
              <a:xfrm>
                <a:off x="10720544" y="2005330"/>
                <a:ext cx="967509" cy="917815"/>
              </a:xfrm>
              <a:prstGeom prst="rect">
                <a:avLst/>
              </a:prstGeom>
              <a:noFill/>
            </p:spPr>
            <p:txBody>
              <a:bodyPr wrap="none" rtlCol="0">
                <a:spAutoFit/>
              </a:bodyPr>
              <a:lstStyle/>
              <a:p>
                <a:r>
                  <a:rPr lang="en-US" altLang="zh-TW" sz="2000" dirty="0" smtClean="0"/>
                  <a:t>x: </a:t>
                </a:r>
                <a14:m>
                  <m:oMath xmlns:m="http://schemas.openxmlformats.org/officeDocument/2006/math">
                    <m:f>
                      <m:fPr>
                        <m:ctrlPr>
                          <a:rPr lang="en-US" altLang="zh-TW" sz="2000" b="0" i="1" dirty="0" smtClean="0">
                            <a:latin typeface="Cambria Math" panose="02040503050406030204" pitchFamily="18" charset="0"/>
                          </a:rPr>
                        </m:ctrlPr>
                      </m:fPr>
                      <m:num>
                        <m:sSubSup>
                          <m:sSubSupPr>
                            <m:ctrlPr>
                              <a:rPr lang="en-US" altLang="zh-TW" sz="2000" b="0" i="1" dirty="0" smtClean="0">
                                <a:latin typeface="Cambria Math" panose="02040503050406030204" pitchFamily="18" charset="0"/>
                              </a:rPr>
                            </m:ctrlPr>
                          </m:sSubSup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𝑣</m:t>
                            </m:r>
                          </m:sub>
                          <m:sup>
                            <m:r>
                              <a:rPr lang="en-US" altLang="zh-TW" sz="2000" b="0" i="1" dirty="0" smtClean="0">
                                <a:latin typeface="Cambria Math" panose="02040503050406030204" pitchFamily="18" charset="0"/>
                              </a:rPr>
                              <m:t>′</m:t>
                            </m:r>
                          </m:sup>
                        </m:sSubSup>
                      </m:num>
                      <m:den>
                        <m:acc>
                          <m:accPr>
                            <m:chr m:val="̅"/>
                            <m:ctrlPr>
                              <a:rPr lang="en-US" altLang="zh-TW" sz="2000" b="0" i="1" dirty="0" smtClean="0">
                                <a:latin typeface="Cambria Math" panose="02040503050406030204" pitchFamily="18" charset="0"/>
                              </a:rPr>
                            </m:ctrlPr>
                          </m:accPr>
                          <m:e>
                            <m:sSub>
                              <m:sSubPr>
                                <m:ctrlPr>
                                  <a:rPr lang="en-US" altLang="zh-TW" sz="2000" b="0" i="1" dirty="0" smtClean="0">
                                    <a:latin typeface="Cambria Math" panose="02040503050406030204" pitchFamily="18" charset="0"/>
                                  </a:rPr>
                                </m:ctrlPr>
                              </m:sSubPr>
                              <m:e>
                                <m:r>
                                  <a:rPr lang="en-US" altLang="zh-TW" sz="2000" b="0" i="1" dirty="0" smtClean="0">
                                    <a:latin typeface="Cambria Math" panose="02040503050406030204" pitchFamily="18" charset="0"/>
                                  </a:rPr>
                                  <m:t>𝜃</m:t>
                                </m:r>
                              </m:e>
                              <m:sub>
                                <m:r>
                                  <a:rPr lang="en-US" altLang="zh-TW" sz="2000" b="0" i="1" dirty="0" smtClean="0">
                                    <a:latin typeface="Cambria Math" panose="02040503050406030204" pitchFamily="18" charset="0"/>
                                  </a:rPr>
                                  <m:t>𝑣</m:t>
                                </m:r>
                              </m:sub>
                            </m:sSub>
                          </m:e>
                        </m:acc>
                      </m:den>
                    </m:f>
                  </m:oMath>
                </a14:m>
                <a:endParaRPr lang="en-US" altLang="zh-TW" sz="2000" dirty="0" smtClean="0"/>
              </a:p>
              <a:p>
                <a:r>
                  <a:rPr lang="en-US" altLang="zh-TW" sz="2000" dirty="0" smtClean="0"/>
                  <a:t>y: </a:t>
                </a:r>
                <a14:m>
                  <m:oMath xmlns:m="http://schemas.openxmlformats.org/officeDocument/2006/math">
                    <m:sSubSup>
                      <m:sSubSupPr>
                        <m:ctrlPr>
                          <a:rPr lang="en-US" altLang="zh-TW" sz="2000" b="0" i="1" smtClean="0">
                            <a:latin typeface="Cambria Math" panose="02040503050406030204" pitchFamily="18" charset="0"/>
                          </a:rPr>
                        </m:ctrlPr>
                      </m:sSubSupPr>
                      <m:e>
                        <m:r>
                          <a:rPr lang="en-US" altLang="zh-TW" sz="2000" b="0" i="1" smtClean="0">
                            <a:latin typeface="Cambria Math" panose="02040503050406030204" pitchFamily="18" charset="0"/>
                          </a:rPr>
                          <m:t>𝑞</m:t>
                        </m:r>
                      </m:e>
                      <m:sub>
                        <m:r>
                          <a:rPr lang="en-US" altLang="zh-TW" sz="2000" b="0" i="1" smtClean="0">
                            <a:latin typeface="Cambria Math" panose="02040503050406030204" pitchFamily="18" charset="0"/>
                          </a:rPr>
                          <m:t>𝐻𝑌𝐷</m:t>
                        </m:r>
                      </m:sub>
                      <m:sup>
                        <m:r>
                          <a:rPr lang="en-US" altLang="zh-TW" sz="2000" b="0" i="1" smtClean="0">
                            <a:latin typeface="Cambria Math" panose="02040503050406030204" pitchFamily="18" charset="0"/>
                          </a:rPr>
                          <m:t>′</m:t>
                        </m:r>
                      </m:sup>
                    </m:sSubSup>
                  </m:oMath>
                </a14:m>
                <a:endParaRPr lang="en-US" altLang="zh-TW" sz="2000" dirty="0" smtClean="0"/>
              </a:p>
            </p:txBody>
          </p:sp>
        </mc:Choice>
        <mc:Fallback xmlns="">
          <p:sp>
            <p:nvSpPr>
              <p:cNvPr id="8" name="文字方塊 7"/>
              <p:cNvSpPr txBox="1">
                <a:spLocks noRot="1" noChangeAspect="1" noMove="1" noResize="1" noEditPoints="1" noAdjustHandles="1" noChangeArrowheads="1" noChangeShapeType="1" noTextEdit="1"/>
              </p:cNvSpPr>
              <p:nvPr/>
            </p:nvSpPr>
            <p:spPr>
              <a:xfrm>
                <a:off x="10720544" y="2005330"/>
                <a:ext cx="967509" cy="917815"/>
              </a:xfrm>
              <a:prstGeom prst="rect">
                <a:avLst/>
              </a:prstGeom>
              <a:blipFill rotWithShape="0">
                <a:blip r:embed="rId4"/>
                <a:stretch>
                  <a:fillRect l="-6962" b="-10596"/>
                </a:stretch>
              </a:blipFill>
            </p:spPr>
            <p:txBody>
              <a:bodyPr/>
              <a:lstStyle/>
              <a:p>
                <a:r>
                  <a:rPr lang="zh-TW" altLang="en-US">
                    <a:noFill/>
                  </a:rPr>
                  <a:t> </a:t>
                </a:r>
              </a:p>
            </p:txBody>
          </p:sp>
        </mc:Fallback>
      </mc:AlternateContent>
      <p:sp>
        <p:nvSpPr>
          <p:cNvPr id="9" name="等腰三角形 8"/>
          <p:cNvSpPr/>
          <p:nvPr/>
        </p:nvSpPr>
        <p:spPr>
          <a:xfrm>
            <a:off x="11254025" y="3224204"/>
            <a:ext cx="152400" cy="132080"/>
          </a:xfrm>
          <a:prstGeom prst="triangle">
            <a:avLst/>
          </a:prstGeom>
          <a:solidFill>
            <a:srgbClr val="F00484"/>
          </a:solidFill>
          <a:ln>
            <a:solidFill>
              <a:srgbClr val="F00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 name="文字方塊 9"/>
              <p:cNvSpPr txBox="1"/>
              <p:nvPr/>
            </p:nvSpPr>
            <p:spPr>
              <a:xfrm>
                <a:off x="10468451" y="3519433"/>
                <a:ext cx="1723549" cy="400110"/>
              </a:xfrm>
              <a:prstGeom prst="rect">
                <a:avLst/>
              </a:prstGeom>
              <a:noFill/>
            </p:spPr>
            <p:txBody>
              <a:bodyPr wrap="none" rtlCol="0">
                <a:spAutoFit/>
              </a:bodyPr>
              <a:lstStyle/>
              <a:p>
                <a14:m>
                  <m:oMath xmlns:m="http://schemas.openxmlformats.org/officeDocument/2006/math">
                    <m:sSub>
                      <m:sSubPr>
                        <m:ctrlPr>
                          <a:rPr lang="en-US" altLang="zh-TW" sz="2000" i="1" smtClean="0">
                            <a:solidFill>
                              <a:srgbClr val="F00484"/>
                            </a:solidFill>
                            <a:latin typeface="Cambria Math" panose="02040503050406030204" pitchFamily="18" charset="0"/>
                          </a:rPr>
                        </m:ctrlPr>
                      </m:sSubPr>
                      <m:e>
                        <m:r>
                          <m:rPr>
                            <m:sty m:val="p"/>
                          </m:rPr>
                          <a:rPr lang="en-US" altLang="zh-TW" sz="2000">
                            <a:solidFill>
                              <a:srgbClr val="F00484"/>
                            </a:solidFill>
                            <a:latin typeface="Cambria Math" panose="02040503050406030204" pitchFamily="18" charset="0"/>
                          </a:rPr>
                          <m:t>w</m:t>
                        </m:r>
                      </m:e>
                      <m:sub>
                        <m:r>
                          <m:rPr>
                            <m:sty m:val="p"/>
                          </m:rPr>
                          <a:rPr lang="en-US" altLang="zh-TW" sz="2000">
                            <a:solidFill>
                              <a:srgbClr val="F00484"/>
                            </a:solidFill>
                            <a:latin typeface="Cambria Math" panose="02040503050406030204" pitchFamily="18" charset="0"/>
                          </a:rPr>
                          <m:t>max</m:t>
                        </m:r>
                      </m:sub>
                    </m:sSub>
                  </m:oMath>
                </a14:m>
                <a:r>
                  <a:rPr lang="en-US" altLang="zh-TW" sz="2000" dirty="0" smtClean="0">
                    <a:solidFill>
                      <a:srgbClr val="F00484"/>
                    </a:solidFill>
                  </a:rPr>
                  <a:t>-Extreme</a:t>
                </a:r>
                <a:endParaRPr lang="zh-TW" altLang="en-US" sz="20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0468451" y="3519433"/>
                <a:ext cx="1723549" cy="400110"/>
              </a:xfrm>
              <a:prstGeom prst="rect">
                <a:avLst/>
              </a:prstGeom>
              <a:blipFill rotWithShape="0">
                <a:blip r:embed="rId5"/>
                <a:stretch>
                  <a:fillRect t="-7576" r="-3534"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0774111" y="4499214"/>
                <a:ext cx="1112228" cy="400110"/>
              </a:xfrm>
              <a:prstGeom prst="rect">
                <a:avLst/>
              </a:prstGeom>
              <a:noFill/>
            </p:spPr>
            <p:txBody>
              <a:bodyPr wrap="none" rtlCol="0">
                <a:spAutoFit/>
              </a:bodyPr>
              <a:lstStyle/>
              <a:p>
                <a14:m>
                  <m:oMath xmlns:m="http://schemas.openxmlformats.org/officeDocument/2006/math">
                    <m:sSub>
                      <m:sSubPr>
                        <m:ctrlPr>
                          <a:rPr lang="en-US" altLang="zh-TW" sz="2000" i="1" smtClean="0">
                            <a:solidFill>
                              <a:srgbClr val="03A1FF"/>
                            </a:solidFill>
                            <a:latin typeface="Cambria Math" panose="02040503050406030204" pitchFamily="18" charset="0"/>
                          </a:rPr>
                        </m:ctrlPr>
                      </m:sSubPr>
                      <m:e>
                        <m:r>
                          <m:rPr>
                            <m:sty m:val="p"/>
                          </m:rPr>
                          <a:rPr lang="en-US" altLang="zh-TW" sz="2000">
                            <a:solidFill>
                              <a:srgbClr val="03A1FF"/>
                            </a:solidFill>
                            <a:latin typeface="Cambria Math" panose="02040503050406030204" pitchFamily="18" charset="0"/>
                          </a:rPr>
                          <m:t>w</m:t>
                        </m:r>
                      </m:e>
                      <m:sub>
                        <m:r>
                          <m:rPr>
                            <m:sty m:val="p"/>
                          </m:rPr>
                          <a:rPr lang="en-US" altLang="zh-TW" sz="2000">
                            <a:solidFill>
                              <a:srgbClr val="03A1FF"/>
                            </a:solidFill>
                            <a:latin typeface="Cambria Math" panose="02040503050406030204" pitchFamily="18" charset="0"/>
                          </a:rPr>
                          <m:t>max</m:t>
                        </m:r>
                      </m:sub>
                    </m:sSub>
                  </m:oMath>
                </a14:m>
                <a:r>
                  <a:rPr lang="en-US" altLang="zh-TW" sz="2000" dirty="0" smtClean="0">
                    <a:solidFill>
                      <a:srgbClr val="03A1FF"/>
                    </a:solidFill>
                  </a:rPr>
                  <a:t>-12</a:t>
                </a:r>
                <a:endParaRPr lang="zh-TW" altLang="en-US" sz="20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0774111" y="4499214"/>
                <a:ext cx="1112228" cy="400110"/>
              </a:xfrm>
              <a:prstGeom prst="rect">
                <a:avLst/>
              </a:prstGeom>
              <a:blipFill rotWithShape="0">
                <a:blip r:embed="rId6"/>
                <a:stretch>
                  <a:fillRect t="-7576" r="-4918" b="-25758"/>
                </a:stretch>
              </a:blipFill>
            </p:spPr>
            <p:txBody>
              <a:bodyPr/>
              <a:lstStyle/>
              <a:p>
                <a:r>
                  <a:rPr lang="zh-TW" altLang="en-US">
                    <a:noFill/>
                  </a:rPr>
                  <a:t> </a:t>
                </a:r>
              </a:p>
            </p:txBody>
          </p:sp>
        </mc:Fallback>
      </mc:AlternateContent>
      <p:sp>
        <p:nvSpPr>
          <p:cNvPr id="12" name="矩形 11"/>
          <p:cNvSpPr/>
          <p:nvPr/>
        </p:nvSpPr>
        <p:spPr>
          <a:xfrm>
            <a:off x="11259105" y="4271464"/>
            <a:ext cx="142240" cy="142240"/>
          </a:xfrm>
          <a:prstGeom prst="rect">
            <a:avLst/>
          </a:prstGeom>
          <a:solidFill>
            <a:srgbClr val="03A1FF"/>
          </a:solidFill>
          <a:ln>
            <a:solidFill>
              <a:srgbClr val="03A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190509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Conclusions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838200" y="1429966"/>
                <a:ext cx="10515600" cy="5107021"/>
              </a:xfrm>
            </p:spPr>
            <p:txBody>
              <a:bodyPr>
                <a:normAutofit/>
              </a:bodyPr>
              <a:lstStyle/>
              <a:p>
                <a:r>
                  <a:rPr lang="en-US" altLang="zh-TW" sz="2400" dirty="0" smtClean="0"/>
                  <a:t>This study investigated the three-dimensional structure and </a:t>
                </a:r>
                <a:r>
                  <a:rPr lang="en-US" altLang="zh-TW" sz="2400" dirty="0"/>
                  <a:t>thermodynamics of </a:t>
                </a:r>
                <a:r>
                  <a:rPr lang="en-US" altLang="zh-TW" sz="2400" dirty="0" smtClean="0"/>
                  <a:t>Hurricane </a:t>
                </a:r>
                <a:r>
                  <a:rPr lang="en-US" altLang="zh-TW" sz="2400" dirty="0"/>
                  <a:t>Wilma’s (2005</a:t>
                </a:r>
                <a:r>
                  <a:rPr lang="en-US" altLang="zh-TW" sz="2400" dirty="0" smtClean="0"/>
                  <a:t>) by running </a:t>
                </a:r>
                <a:r>
                  <a:rPr lang="en-US" altLang="zh-TW" sz="2400" dirty="0"/>
                  <a:t>97 020 four-hour backward </a:t>
                </a:r>
                <a:r>
                  <a:rPr lang="en-US" altLang="zh-TW" sz="2400" dirty="0" smtClean="0"/>
                  <a:t>trajectories.</a:t>
                </a:r>
              </a:p>
              <a:p>
                <a:r>
                  <a:rPr lang="en-US" altLang="zh-TW" sz="2400" dirty="0" smtClean="0"/>
                  <a:t>First</a:t>
                </a:r>
                <a:r>
                  <a:rPr lang="en-US" altLang="zh-TW" sz="2400" dirty="0"/>
                  <a:t>, </a:t>
                </a:r>
                <a:r>
                  <a:rPr lang="en-US" altLang="zh-TW" sz="2400" dirty="0" smtClean="0"/>
                  <a:t>the study </a:t>
                </a:r>
                <a:r>
                  <a:rPr lang="en-US" altLang="zh-TW" sz="2400" dirty="0"/>
                  <a:t>compared a trajectory run through an </a:t>
                </a:r>
                <a:r>
                  <a:rPr lang="en-US" altLang="zh-TW" sz="2400" dirty="0" smtClean="0"/>
                  <a:t>intense CB core and background secondary circulation:</a:t>
                </a:r>
              </a:p>
              <a:p>
                <a:pPr lvl="1"/>
                <a:r>
                  <a:rPr lang="en-US" altLang="zh-TW" dirty="0" smtClean="0">
                    <a:solidFill>
                      <a:schemeClr val="tx1"/>
                    </a:solidFill>
                  </a:rPr>
                  <a:t>Trajectory-CB:</a:t>
                </a:r>
              </a:p>
              <a:p>
                <a:pPr lvl="2"/>
                <a:r>
                  <a:rPr lang="en-US" altLang="zh-TW" dirty="0" smtClean="0">
                    <a:solidFill>
                      <a:schemeClr val="tx1"/>
                    </a:solidFill>
                  </a:rPr>
                  <a:t>Took only 31 minutes from MBL to z = 14 km, and complete 0.5 circles of the eyewall.</a:t>
                </a:r>
              </a:p>
              <a:p>
                <a:pPr lvl="2"/>
                <a14:m>
                  <m:oMath xmlns:m="http://schemas.openxmlformats.org/officeDocument/2006/math">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𝜃</m:t>
                        </m:r>
                      </m:e>
                      <m:sub>
                        <m:r>
                          <a:rPr lang="en-US" altLang="zh-TW" b="0" i="1" smtClean="0">
                            <a:solidFill>
                              <a:schemeClr val="tx1"/>
                            </a:solidFill>
                            <a:latin typeface="Cambria Math" panose="02040503050406030204" pitchFamily="18" charset="0"/>
                          </a:rPr>
                          <m:t>𝑒</m:t>
                        </m:r>
                      </m:sub>
                    </m:sSub>
                  </m:oMath>
                </a14:m>
                <a:r>
                  <a:rPr lang="en-US" altLang="zh-TW" dirty="0" smtClean="0">
                    <a:solidFill>
                      <a:schemeClr val="tx1"/>
                    </a:solidFill>
                  </a:rPr>
                  <a:t> decreased from 366 K (MBL) to 363 K (melting level).</a:t>
                </a:r>
              </a:p>
              <a:p>
                <a:pPr lvl="2"/>
                <a:r>
                  <a:rPr lang="en-US" altLang="zh-TW" dirty="0" smtClean="0">
                    <a:solidFill>
                      <a:schemeClr val="tx1"/>
                    </a:solidFill>
                  </a:rPr>
                  <a:t>This positive BA becomes stronger with height through because thermal buoyancy offset hydrometeor loading. A large negative PGA rapidly decelerates w </a:t>
                </a:r>
                <a:r>
                  <a:rPr lang="en-US" altLang="zh-TW" dirty="0">
                    <a:solidFill>
                      <a:schemeClr val="tx1"/>
                    </a:solidFill>
                  </a:rPr>
                  <a:t>at </a:t>
                </a:r>
                <a:r>
                  <a:rPr lang="en-US" altLang="zh-TW" dirty="0" smtClean="0">
                    <a:solidFill>
                      <a:schemeClr val="tx1"/>
                    </a:solidFill>
                  </a:rPr>
                  <a:t>upper levels.</a:t>
                </a:r>
              </a:p>
              <a:p>
                <a:pPr lvl="1"/>
                <a:r>
                  <a:rPr lang="en-US" altLang="zh-TW" dirty="0" err="1" smtClean="0">
                    <a:solidFill>
                      <a:schemeClr val="tx1"/>
                    </a:solidFill>
                  </a:rPr>
                  <a:t>Trajectoory</a:t>
                </a:r>
                <a:r>
                  <a:rPr lang="en-US" altLang="zh-TW" dirty="0" smtClean="0">
                    <a:solidFill>
                      <a:schemeClr val="tx1"/>
                    </a:solidFill>
                  </a:rPr>
                  <a:t>-SC:</a:t>
                </a:r>
              </a:p>
              <a:p>
                <a:pPr lvl="2"/>
                <a:r>
                  <a:rPr lang="en-US" altLang="zh-TW" dirty="0" smtClean="0">
                    <a:solidFill>
                      <a:schemeClr val="tx1"/>
                    </a:solidFill>
                  </a:rPr>
                  <a:t>Took only 83 minutes from MBL to z = 14 km, and complete 1.5 circles of the eyewall.</a:t>
                </a:r>
              </a:p>
              <a:p>
                <a:pPr lvl="2"/>
                <a14:m>
                  <m:oMath xmlns:m="http://schemas.openxmlformats.org/officeDocument/2006/math">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𝜃</m:t>
                        </m:r>
                      </m:e>
                      <m:sub>
                        <m:r>
                          <a:rPr lang="en-US" altLang="zh-TW" b="0" i="1" smtClean="0">
                            <a:solidFill>
                              <a:schemeClr val="tx1"/>
                            </a:solidFill>
                            <a:latin typeface="Cambria Math" panose="02040503050406030204" pitchFamily="18" charset="0"/>
                          </a:rPr>
                          <m:t>𝑒</m:t>
                        </m:r>
                      </m:sub>
                    </m:sSub>
                  </m:oMath>
                </a14:m>
                <a:r>
                  <a:rPr lang="en-US" altLang="zh-TW" dirty="0" smtClean="0">
                    <a:solidFill>
                      <a:schemeClr val="tx1"/>
                    </a:solidFill>
                  </a:rPr>
                  <a:t> decreased from 368 K (MBL) to 360 K (melting level).</a:t>
                </a:r>
              </a:p>
              <a:p>
                <a:pPr lvl="2"/>
                <a:r>
                  <a:rPr lang="en-US" altLang="zh-TW" dirty="0" smtClean="0">
                    <a:solidFill>
                      <a:schemeClr val="tx1"/>
                    </a:solidFill>
                  </a:rPr>
                  <a:t>Hydrometeor loading and a negative PGA offset the weak thermal buoyancy. Rapid hydrometeor unloading level accelerated this parcel above the melting level.</a:t>
                </a:r>
              </a:p>
              <a:p>
                <a:pPr lvl="2"/>
                <a:endParaRPr lang="en-US" altLang="zh-TW" dirty="0" smtClean="0">
                  <a:solidFill>
                    <a:schemeClr val="bg1">
                      <a:lumMod val="50000"/>
                    </a:schemeClr>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838200" y="1429966"/>
                <a:ext cx="10515600" cy="5107021"/>
              </a:xfrm>
              <a:blipFill rotWithShape="0">
                <a:blip r:embed="rId3"/>
                <a:stretch>
                  <a:fillRect l="-812" t="-1673" r="-4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303916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Conclusions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838200" y="1429966"/>
                <a:ext cx="10515600" cy="5107021"/>
              </a:xfrm>
            </p:spPr>
            <p:txBody>
              <a:bodyPr>
                <a:normAutofit lnSpcReduction="10000"/>
              </a:bodyPr>
              <a:lstStyle/>
              <a:p>
                <a:r>
                  <a:rPr lang="en-US" altLang="zh-TW" sz="2400" dirty="0" smtClean="0"/>
                  <a:t>Then, the study compared the differences along the subsamples stratified by the maximum updraft. The features in the subsample with extreme updraft:</a:t>
                </a:r>
                <a:endParaRPr lang="en-US" altLang="zh-TW" dirty="0">
                  <a:solidFill>
                    <a:schemeClr val="bg1">
                      <a:lumMod val="50000"/>
                    </a:schemeClr>
                  </a:solidFill>
                </a:endParaRPr>
              </a:p>
              <a:p>
                <a:pPr marL="914400" lvl="1" indent="-457200">
                  <a:buFont typeface="+mj-lt"/>
                  <a:buAutoNum type="arabicPeriod"/>
                </a:pPr>
                <a:r>
                  <a:rPr lang="en-US" altLang="zh-TW" sz="2000" dirty="0"/>
                  <a:t>trajectory paths overlaying </a:t>
                </a:r>
                <a:r>
                  <a:rPr lang="en-US" altLang="zh-TW" sz="2000" dirty="0" smtClean="0"/>
                  <a:t>higher SH+LH in the MBL</a:t>
                </a:r>
              </a:p>
              <a:p>
                <a:pPr marL="914400" lvl="1" indent="-457200">
                  <a:buFont typeface="+mj-lt"/>
                  <a:buAutoNum type="arabicPeriod"/>
                </a:pPr>
                <a:r>
                  <a:rPr lang="en-US" altLang="zh-TW" sz="2000" dirty="0" smtClean="0"/>
                  <a:t>higher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𝜃</m:t>
                        </m:r>
                      </m:e>
                      <m:sub>
                        <m:r>
                          <a:rPr lang="en-US" altLang="zh-TW" sz="2000" b="0" i="1" smtClean="0">
                            <a:latin typeface="Cambria Math" panose="02040503050406030204" pitchFamily="18" charset="0"/>
                          </a:rPr>
                          <m:t>𝑒</m:t>
                        </m:r>
                      </m:sub>
                    </m:sSub>
                  </m:oMath>
                </a14:m>
                <a:r>
                  <a:rPr lang="en-US" altLang="zh-TW" sz="2000" dirty="0" smtClean="0"/>
                  <a:t> during their last 15 min transiting the MBL</a:t>
                </a:r>
              </a:p>
              <a:p>
                <a:pPr marL="914400" lvl="1" indent="-457200">
                  <a:buFont typeface="+mj-lt"/>
                  <a:buAutoNum type="arabicPeriod"/>
                </a:pPr>
                <a:r>
                  <a:rPr lang="en-US" altLang="zh-TW" sz="2000" dirty="0" smtClean="0">
                    <a:solidFill>
                      <a:srgbClr val="0070C0"/>
                    </a:solidFill>
                  </a:rPr>
                  <a:t>greater </a:t>
                </a:r>
                <a14:m>
                  <m:oMath xmlns:m="http://schemas.openxmlformats.org/officeDocument/2006/math">
                    <m:sSub>
                      <m:sSubPr>
                        <m:ctrlPr>
                          <a:rPr lang="en-US" altLang="zh-TW" sz="2000" b="0" i="1" smtClean="0">
                            <a:solidFill>
                              <a:srgbClr val="0070C0"/>
                            </a:solidFill>
                            <a:latin typeface="Cambria Math" panose="02040503050406030204" pitchFamily="18" charset="0"/>
                          </a:rPr>
                        </m:ctrlPr>
                      </m:sSubPr>
                      <m:e>
                        <m:r>
                          <a:rPr lang="en-US" altLang="zh-TW" sz="2000" b="0" i="1" smtClean="0">
                            <a:solidFill>
                              <a:srgbClr val="0070C0"/>
                            </a:solidFill>
                            <a:latin typeface="Cambria Math" panose="02040503050406030204" pitchFamily="18" charset="0"/>
                          </a:rPr>
                          <m:t>𝜃</m:t>
                        </m:r>
                      </m:e>
                      <m:sub>
                        <m:r>
                          <a:rPr lang="en-US" altLang="zh-TW" sz="2000" b="0" i="1" smtClean="0">
                            <a:solidFill>
                              <a:srgbClr val="0070C0"/>
                            </a:solidFill>
                            <a:latin typeface="Cambria Math" panose="02040503050406030204" pitchFamily="18" charset="0"/>
                          </a:rPr>
                          <m:t>𝑒</m:t>
                        </m:r>
                      </m:sub>
                    </m:sSub>
                  </m:oMath>
                </a14:m>
                <a:r>
                  <a:rPr lang="en-US" altLang="zh-TW" sz="2000" dirty="0" smtClean="0">
                    <a:solidFill>
                      <a:srgbClr val="0070C0"/>
                    </a:solidFill>
                  </a:rPr>
                  <a:t> conservation</a:t>
                </a:r>
              </a:p>
              <a:p>
                <a:pPr marL="914400" lvl="1" indent="-457200">
                  <a:buFont typeface="+mj-lt"/>
                  <a:buAutoNum type="arabicPeriod"/>
                </a:pPr>
                <a:r>
                  <a:rPr lang="en-US" altLang="zh-TW" sz="2000" dirty="0" smtClean="0">
                    <a:solidFill>
                      <a:srgbClr val="0070C0"/>
                    </a:solidFill>
                  </a:rPr>
                  <a:t>deeper inside of updraft elements</a:t>
                </a:r>
              </a:p>
              <a:p>
                <a:pPr marL="914400" lvl="1" indent="-457200">
                  <a:buFont typeface="+mj-lt"/>
                  <a:buAutoNum type="arabicPeriod"/>
                </a:pPr>
                <a:r>
                  <a:rPr lang="en-US" altLang="zh-TW" sz="2000" dirty="0" smtClean="0">
                    <a:solidFill>
                      <a:srgbClr val="0070C0"/>
                    </a:solidFill>
                  </a:rPr>
                  <a:t>wider updraft elements</a:t>
                </a:r>
              </a:p>
              <a:p>
                <a:pPr marL="914400" lvl="1" indent="-457200">
                  <a:buFont typeface="+mj-lt"/>
                  <a:buAutoNum type="arabicPeriod"/>
                </a:pPr>
                <a:r>
                  <a:rPr lang="en-US" altLang="zh-TW" sz="2000" dirty="0" smtClean="0"/>
                  <a:t>reduced hydrometeor loading over z = 3–5 km</a:t>
                </a:r>
              </a:p>
              <a:p>
                <a:pPr marL="914400" lvl="1" indent="-457200">
                  <a:buFont typeface="+mj-lt"/>
                  <a:buAutoNum type="arabicPeriod"/>
                </a:pPr>
                <a:r>
                  <a:rPr lang="en-US" altLang="zh-TW" sz="2000" dirty="0">
                    <a:solidFill>
                      <a:srgbClr val="0070C0"/>
                    </a:solidFill>
                  </a:rPr>
                  <a:t>larger thermal </a:t>
                </a:r>
                <a:r>
                  <a:rPr lang="en-US" altLang="zh-TW" sz="2000" dirty="0" smtClean="0">
                    <a:solidFill>
                      <a:srgbClr val="0070C0"/>
                    </a:solidFill>
                  </a:rPr>
                  <a:t>buoyancy</a:t>
                </a:r>
              </a:p>
              <a:p>
                <a:pPr marL="914400" lvl="1" indent="-457200">
                  <a:buFont typeface="+mj-lt"/>
                  <a:buAutoNum type="arabicPeriod"/>
                </a:pPr>
                <a:r>
                  <a:rPr lang="en-US" altLang="zh-TW" sz="2000" dirty="0" smtClean="0"/>
                  <a:t>higher </a:t>
                </a:r>
                <a:r>
                  <a:rPr lang="en-US" altLang="zh-TW" sz="2000" dirty="0" err="1" smtClean="0"/>
                  <a:t>supercooled</a:t>
                </a:r>
                <a:r>
                  <a:rPr lang="en-US" altLang="zh-TW" sz="2000" dirty="0" smtClean="0"/>
                  <a:t> liquid water</a:t>
                </a:r>
                <a:r>
                  <a:rPr lang="zh-TW" altLang="en-US" sz="2000" dirty="0" smtClean="0"/>
                  <a:t> </a:t>
                </a:r>
                <a:r>
                  <a:rPr lang="en-US" altLang="zh-TW" sz="2000" dirty="0" smtClean="0"/>
                  <a:t>and frozen hydrometeor mixing ratios</a:t>
                </a:r>
              </a:p>
              <a:p>
                <a:pPr marL="0" indent="0">
                  <a:buNone/>
                </a:pPr>
                <a:endParaRPr lang="en-US" altLang="zh-TW" dirty="0"/>
              </a:p>
              <a:p>
                <a:r>
                  <a:rPr lang="en-US" altLang="zh-TW" sz="2400" dirty="0" smtClean="0"/>
                  <a:t>Wilma’s strongest eyewall updrafts are rooted in portions of the MBL with locally enhanced </a:t>
                </a: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𝜃</m:t>
                        </m:r>
                      </m:e>
                      <m:sub>
                        <m:r>
                          <a:rPr lang="en-US" altLang="zh-TW" sz="2400" b="0" i="1" smtClean="0">
                            <a:latin typeface="Cambria Math" panose="02040503050406030204" pitchFamily="18" charset="0"/>
                          </a:rPr>
                          <m:t>𝑒</m:t>
                        </m:r>
                      </m:sub>
                    </m:sSub>
                  </m:oMath>
                </a14:m>
                <a:r>
                  <a:rPr lang="en-US" altLang="zh-TW" sz="2400" dirty="0" smtClean="0"/>
                  <a:t> and SH+LH. The results supported the WISHE hypothesis, but the positive buoyancy of the air in strong eyewall updrafts disagree with WISHE’s assumption (moist neutral).</a:t>
                </a:r>
                <a:endParaRPr lang="en-US" altLang="zh-TW" sz="2400" dirty="0">
                  <a:solidFill>
                    <a:schemeClr val="bg1">
                      <a:lumMod val="50000"/>
                    </a:schemeClr>
                  </a:solidFill>
                </a:endParaRPr>
              </a:p>
              <a:p>
                <a:endParaRPr lang="en-US" altLang="zh-TW"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838200" y="1429966"/>
                <a:ext cx="10515600" cy="5107021"/>
              </a:xfrm>
              <a:blipFill rotWithShape="0">
                <a:blip r:embed="rId3"/>
                <a:stretch>
                  <a:fillRect l="-812" t="-2270" r="-29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082333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Introduction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838200" y="1429966"/>
                <a:ext cx="10515600" cy="5107021"/>
              </a:xfrm>
            </p:spPr>
            <p:txBody>
              <a:bodyPr>
                <a:normAutofit/>
              </a:bodyPr>
              <a:lstStyle/>
              <a:p>
                <a:r>
                  <a:rPr lang="en-US" altLang="zh-TW" sz="2400" dirty="0" smtClean="0"/>
                  <a:t>Wind-induced sensible heat (SH) </a:t>
                </a:r>
                <a:r>
                  <a:rPr lang="en-US" altLang="zh-TW" sz="2400" dirty="0"/>
                  <a:t>and </a:t>
                </a:r>
                <a:r>
                  <a:rPr lang="en-US" altLang="zh-TW" sz="2400" dirty="0" smtClean="0"/>
                  <a:t>latent heat (LH) </a:t>
                </a:r>
                <a:r>
                  <a:rPr lang="en-US" altLang="zh-TW" sz="2400" dirty="0"/>
                  <a:t>fluxes above warm SSTs provide </a:t>
                </a:r>
                <a:r>
                  <a:rPr lang="en-US" altLang="zh-TW" sz="2400" dirty="0" smtClean="0"/>
                  <a:t>an </a:t>
                </a:r>
                <a:r>
                  <a:rPr lang="en-US" altLang="zh-TW" sz="2400" dirty="0"/>
                  <a:t>source of high </a:t>
                </a: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𝜃</m:t>
                        </m:r>
                      </m:e>
                      <m:sub>
                        <m:r>
                          <a:rPr lang="en-US" altLang="zh-TW" sz="2400" b="0" i="1" smtClean="0">
                            <a:latin typeface="Cambria Math" panose="02040503050406030204" pitchFamily="18" charset="0"/>
                          </a:rPr>
                          <m:t>𝑒</m:t>
                        </m:r>
                      </m:sub>
                    </m:sSub>
                  </m:oMath>
                </a14:m>
                <a:r>
                  <a:rPr lang="en-US" altLang="zh-TW" sz="2400" dirty="0" smtClean="0"/>
                  <a:t> </a:t>
                </a:r>
                <a:r>
                  <a:rPr lang="en-US" altLang="zh-TW" sz="2400" dirty="0"/>
                  <a:t>air to a TC maritime boundary </a:t>
                </a:r>
                <a:r>
                  <a:rPr lang="en-US" altLang="zh-TW" sz="2400" dirty="0" smtClean="0"/>
                  <a:t>layer (MBL).</a:t>
                </a:r>
              </a:p>
              <a:p>
                <a:endParaRPr lang="en-US" altLang="zh-TW" sz="2400" dirty="0" smtClean="0"/>
              </a:p>
              <a:p>
                <a:r>
                  <a:rPr lang="en-US" altLang="zh-TW" sz="2400" dirty="0"/>
                  <a:t>E</a:t>
                </a:r>
                <a:r>
                  <a:rPr lang="en-US" altLang="zh-TW" sz="2400" dirty="0" smtClean="0"/>
                  <a:t>xcessive </a:t>
                </a:r>
                <a:r>
                  <a:rPr lang="en-US" altLang="zh-TW" sz="2400" dirty="0"/>
                  <a:t>hydrometeor loading </a:t>
                </a:r>
                <a:r>
                  <a:rPr lang="da-DK" altLang="zh-TW" sz="2400" dirty="0" smtClean="0"/>
                  <a:t>and vortex-scale </a:t>
                </a:r>
                <a:r>
                  <a:rPr lang="en-US" altLang="zh-TW" sz="2400" dirty="0" smtClean="0"/>
                  <a:t>warming </a:t>
                </a:r>
                <a:r>
                  <a:rPr lang="en-US" altLang="zh-TW" sz="2400" dirty="0"/>
                  <a:t>from latent heat release </a:t>
                </a:r>
                <a:r>
                  <a:rPr lang="en-US" altLang="zh-TW" sz="2400" dirty="0" smtClean="0"/>
                  <a:t>could </a:t>
                </a:r>
                <a:r>
                  <a:rPr lang="en-US" altLang="zh-TW" sz="2400" dirty="0"/>
                  <a:t>both render the eyewall a less </a:t>
                </a:r>
                <a:r>
                  <a:rPr lang="en-US" altLang="zh-TW" sz="2400" dirty="0" smtClean="0"/>
                  <a:t>favorable environment </a:t>
                </a:r>
                <a:r>
                  <a:rPr lang="en-US" altLang="zh-TW" sz="2400" dirty="0"/>
                  <a:t>for maintaining buoyant updrafts</a:t>
                </a:r>
                <a:r>
                  <a:rPr lang="en-US" altLang="zh-TW" sz="2400" dirty="0" smtClean="0"/>
                  <a:t>.</a:t>
                </a:r>
                <a:r>
                  <a:rPr lang="da-DK" altLang="zh-TW" sz="2400" dirty="0" smtClean="0"/>
                  <a:t> </a:t>
                </a:r>
                <a:r>
                  <a:rPr lang="da-DK" altLang="zh-TW" sz="2000" dirty="0" smtClean="0">
                    <a:solidFill>
                      <a:schemeClr val="bg1">
                        <a:lumMod val="50000"/>
                      </a:schemeClr>
                    </a:solidFill>
                  </a:rPr>
                  <a:t>(Zhang et al. 2000</a:t>
                </a:r>
                <a:r>
                  <a:rPr lang="en-US" altLang="zh-TW" sz="2000" dirty="0" smtClean="0">
                    <a:solidFill>
                      <a:schemeClr val="bg1">
                        <a:lumMod val="50000"/>
                      </a:schemeClr>
                    </a:solidFill>
                  </a:rPr>
                  <a:t>; Emanuel 1986)</a:t>
                </a:r>
              </a:p>
              <a:p>
                <a:endParaRPr lang="en-US" altLang="zh-TW" sz="2000" dirty="0" smtClean="0">
                  <a:solidFill>
                    <a:schemeClr val="bg1">
                      <a:lumMod val="50000"/>
                    </a:schemeClr>
                  </a:solidFill>
                </a:endParaRPr>
              </a:p>
              <a:p>
                <a:r>
                  <a:rPr lang="en-US" altLang="zh-TW" sz="2400" dirty="0" smtClean="0"/>
                  <a:t>Tropical oceanic convective updrafts outside of TC eyewalls are weaker</a:t>
                </a:r>
                <a:r>
                  <a:rPr lang="en-US" altLang="zh-TW" sz="2400" dirty="0"/>
                  <a:t> </a:t>
                </a:r>
                <a:r>
                  <a:rPr lang="en-US" altLang="zh-TW" sz="2400" dirty="0" smtClean="0"/>
                  <a:t>than </a:t>
                </a:r>
                <a:r>
                  <a:rPr lang="en-US" altLang="zh-TW" sz="2400" dirty="0"/>
                  <a:t>continental severe </a:t>
                </a:r>
                <a:r>
                  <a:rPr lang="en-US" altLang="zh-TW" sz="2400" dirty="0" smtClean="0"/>
                  <a:t>storm</a:t>
                </a:r>
                <a:r>
                  <a:rPr lang="zh-TW" altLang="en-US" sz="2400" dirty="0" smtClean="0"/>
                  <a:t> </a:t>
                </a:r>
                <a:r>
                  <a:rPr lang="en-US" altLang="zh-TW" sz="2400" dirty="0" smtClean="0"/>
                  <a:t>updrafts. Oceanic updraft are greater </a:t>
                </a:r>
                <a:r>
                  <a:rPr lang="en-US" altLang="zh-TW" sz="2400" dirty="0"/>
                  <a:t>departures </a:t>
                </a:r>
                <a:r>
                  <a:rPr lang="en-US" altLang="zh-TW" sz="2400" dirty="0" smtClean="0"/>
                  <a:t>from the theoretical maximum updraft speed </a:t>
                </a:r>
                <a:r>
                  <a:rPr lang="en-US" altLang="zh-TW" sz="2400" dirty="0"/>
                  <a:t>results from greater </a:t>
                </a:r>
                <a:r>
                  <a:rPr lang="en-US" altLang="zh-TW" sz="2400" dirty="0" smtClean="0"/>
                  <a:t>environmental air </a:t>
                </a:r>
                <a:r>
                  <a:rPr lang="en-US" altLang="zh-TW" sz="2400" dirty="0"/>
                  <a:t>entrainment into their narrower </a:t>
                </a:r>
                <a:r>
                  <a:rPr lang="en-US" altLang="zh-TW" sz="2400" dirty="0" smtClean="0"/>
                  <a:t>cores.</a:t>
                </a:r>
                <a:r>
                  <a:rPr lang="en-US" altLang="zh-TW" sz="2400" dirty="0"/>
                  <a:t> </a:t>
                </a:r>
                <a:r>
                  <a:rPr lang="en-US" altLang="zh-TW" sz="2000" dirty="0" smtClean="0">
                    <a:solidFill>
                      <a:schemeClr val="bg1">
                        <a:lumMod val="50000"/>
                      </a:schemeClr>
                    </a:solidFill>
                  </a:rPr>
                  <a:t>(</a:t>
                </a:r>
                <a:r>
                  <a:rPr lang="en-US" altLang="zh-TW" sz="2000" dirty="0" err="1" smtClean="0">
                    <a:solidFill>
                      <a:schemeClr val="bg1">
                        <a:lumMod val="50000"/>
                      </a:schemeClr>
                    </a:solidFill>
                  </a:rPr>
                  <a:t>Zipser</a:t>
                </a:r>
                <a:r>
                  <a:rPr lang="zh-TW" altLang="en-US" sz="2000" dirty="0" smtClean="0">
                    <a:solidFill>
                      <a:schemeClr val="bg1">
                        <a:lumMod val="50000"/>
                      </a:schemeClr>
                    </a:solidFill>
                  </a:rPr>
                  <a:t> </a:t>
                </a:r>
                <a:r>
                  <a:rPr lang="en-US" altLang="zh-TW" sz="2000" dirty="0" smtClean="0">
                    <a:solidFill>
                      <a:schemeClr val="bg1">
                        <a:lumMod val="50000"/>
                      </a:schemeClr>
                    </a:solidFill>
                  </a:rPr>
                  <a:t>2003)</a:t>
                </a:r>
              </a:p>
              <a:p>
                <a:endParaRPr lang="zh-TW" altLang="en-US" sz="2400" dirty="0">
                  <a:solidFill>
                    <a:schemeClr val="bg1">
                      <a:lumMod val="50000"/>
                    </a:schemeClr>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838200" y="1429966"/>
                <a:ext cx="10515600" cy="5107021"/>
              </a:xfrm>
              <a:blipFill rotWithShape="0">
                <a:blip r:embed="rId3"/>
                <a:stretch>
                  <a:fillRect l="-812" t="-167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030207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60560"/>
          </a:xfrm>
        </p:spPr>
        <p:txBody>
          <a:bodyPr/>
          <a:lstStyle/>
          <a:p>
            <a:r>
              <a:rPr lang="en-US" altLang="zh-TW" dirty="0" smtClean="0"/>
              <a:t>Introduction</a:t>
            </a:r>
            <a:endParaRPr lang="zh-TW" altLang="en-US" dirty="0"/>
          </a:p>
        </p:txBody>
      </p:sp>
      <p:sp>
        <p:nvSpPr>
          <p:cNvPr id="3" name="內容版面配置區 2"/>
          <p:cNvSpPr>
            <a:spLocks noGrp="1"/>
          </p:cNvSpPr>
          <p:nvPr>
            <p:ph idx="1"/>
          </p:nvPr>
        </p:nvSpPr>
        <p:spPr>
          <a:xfrm>
            <a:off x="838200" y="1429966"/>
            <a:ext cx="10515600" cy="5107021"/>
          </a:xfrm>
        </p:spPr>
        <p:txBody>
          <a:bodyPr>
            <a:normAutofit/>
          </a:bodyPr>
          <a:lstStyle/>
          <a:p>
            <a:r>
              <a:rPr lang="en-US" altLang="zh-TW" dirty="0" smtClean="0"/>
              <a:t>Questions asked by the author:</a:t>
            </a:r>
          </a:p>
          <a:p>
            <a:pPr lvl="1"/>
            <a:r>
              <a:rPr lang="en-US" altLang="zh-TW" dirty="0"/>
              <a:t>H</a:t>
            </a:r>
            <a:r>
              <a:rPr lang="en-US" altLang="zh-TW" dirty="0" smtClean="0"/>
              <a:t>ow </a:t>
            </a:r>
            <a:r>
              <a:rPr lang="en-US" altLang="zh-TW" dirty="0"/>
              <a:t>significant a role does </a:t>
            </a:r>
            <a:r>
              <a:rPr lang="en-US" altLang="zh-TW" dirty="0" smtClean="0"/>
              <a:t>entrainment play </a:t>
            </a:r>
            <a:r>
              <a:rPr lang="en-US" altLang="zh-TW" dirty="0"/>
              <a:t>in regulating Hurricane Wilma’s (2005) </a:t>
            </a:r>
            <a:r>
              <a:rPr lang="en-US" altLang="zh-TW" dirty="0" smtClean="0"/>
              <a:t>eyewall updraft </a:t>
            </a:r>
            <a:r>
              <a:rPr lang="en-US" altLang="zh-TW" dirty="0"/>
              <a:t>intensity</a:t>
            </a:r>
            <a:r>
              <a:rPr lang="en-US" altLang="zh-TW" dirty="0" smtClean="0"/>
              <a:t>?</a:t>
            </a:r>
          </a:p>
          <a:p>
            <a:pPr lvl="1"/>
            <a:r>
              <a:rPr lang="en-US" altLang="zh-TW" dirty="0"/>
              <a:t>Given the rapidly rotating flows, to what </a:t>
            </a:r>
            <a:r>
              <a:rPr lang="en-US" altLang="zh-TW" dirty="0" smtClean="0"/>
              <a:t>extent can CB core </a:t>
            </a:r>
            <a:r>
              <a:rPr lang="en-US" altLang="zh-TW" dirty="0"/>
              <a:t>updraft roots be traced to portions of </a:t>
            </a:r>
            <a:r>
              <a:rPr lang="en-US" altLang="zh-TW" dirty="0" smtClean="0"/>
              <a:t>the MBL </a:t>
            </a:r>
            <a:r>
              <a:rPr lang="en-US" altLang="zh-TW" dirty="0"/>
              <a:t>where ocean surface heat fluxes are locally higher</a:t>
            </a:r>
            <a:r>
              <a:rPr lang="en-US" altLang="zh-TW" dirty="0" smtClean="0"/>
              <a:t>?</a:t>
            </a:r>
          </a:p>
          <a:p>
            <a:pPr lvl="1"/>
            <a:r>
              <a:rPr lang="en-US" altLang="zh-TW" dirty="0"/>
              <a:t>How do </a:t>
            </a:r>
            <a:r>
              <a:rPr lang="en-US" altLang="zh-TW" dirty="0" smtClean="0"/>
              <a:t>CB core </a:t>
            </a:r>
            <a:r>
              <a:rPr lang="en-US" altLang="zh-TW" dirty="0"/>
              <a:t>updrafts interact with the locally </a:t>
            </a:r>
            <a:r>
              <a:rPr lang="en-US" altLang="zh-TW" dirty="0" smtClean="0"/>
              <a:t>sheared </a:t>
            </a:r>
            <a:r>
              <a:rPr lang="en-US" altLang="zh-TW" dirty="0"/>
              <a:t>swirling winds</a:t>
            </a:r>
            <a:r>
              <a:rPr lang="en-US" altLang="zh-TW" dirty="0" smtClean="0"/>
              <a:t>?</a:t>
            </a:r>
          </a:p>
          <a:p>
            <a:pPr lvl="1"/>
            <a:r>
              <a:rPr lang="en-US" altLang="zh-TW" dirty="0" smtClean="0"/>
              <a:t>Do local </a:t>
            </a:r>
            <a:r>
              <a:rPr lang="en-US" altLang="zh-TW" dirty="0"/>
              <a:t>pressure perturbations from hydrostatic </a:t>
            </a:r>
            <a:r>
              <a:rPr lang="en-US" altLang="zh-TW" dirty="0" smtClean="0"/>
              <a:t>balance</a:t>
            </a:r>
            <a:r>
              <a:rPr lang="zh-TW" altLang="en-US" dirty="0" smtClean="0"/>
              <a:t> </a:t>
            </a:r>
            <a:r>
              <a:rPr lang="en-US" altLang="zh-TW" dirty="0" smtClean="0"/>
              <a:t>significantly </a:t>
            </a:r>
            <a:r>
              <a:rPr lang="en-US" altLang="zh-TW" dirty="0"/>
              <a:t>impact parcel accelerations in CB cores</a:t>
            </a:r>
            <a:r>
              <a:rPr lang="en-US" altLang="zh-TW" dirty="0" smtClean="0"/>
              <a:t>?</a:t>
            </a:r>
          </a:p>
          <a:p>
            <a:pPr lvl="1"/>
            <a:endParaRPr lang="en-US" altLang="zh-TW" dirty="0">
              <a:solidFill>
                <a:schemeClr val="bg1">
                  <a:lumMod val="50000"/>
                </a:schemeClr>
              </a:solidFill>
            </a:endParaRPr>
          </a:p>
          <a:p>
            <a:r>
              <a:rPr lang="en-US" altLang="zh-TW" dirty="0" smtClean="0"/>
              <a:t>This paper ran </a:t>
            </a:r>
            <a:r>
              <a:rPr lang="en-US" altLang="zh-TW" dirty="0"/>
              <a:t>a large batch of </a:t>
            </a:r>
            <a:r>
              <a:rPr lang="en-US" altLang="zh-TW" dirty="0" smtClean="0"/>
              <a:t>backward trajectories (97020) from the WRF simulation that samples </a:t>
            </a:r>
            <a:r>
              <a:rPr lang="en-US" altLang="zh-TW" dirty="0"/>
              <a:t>both CB updraft cores and </a:t>
            </a:r>
            <a:r>
              <a:rPr lang="en-US" altLang="zh-TW" dirty="0" smtClean="0"/>
              <a:t>the background </a:t>
            </a:r>
            <a:r>
              <a:rPr lang="en-US" altLang="zh-TW" dirty="0"/>
              <a:t>secondary </a:t>
            </a:r>
            <a:r>
              <a:rPr lang="en-US" altLang="zh-TW" dirty="0" smtClean="0"/>
              <a:t>circulation during RI.</a:t>
            </a:r>
            <a:endParaRPr lang="zh-TW" altLang="en-US" dirty="0">
              <a:solidFill>
                <a:schemeClr val="bg1">
                  <a:lumMod val="50000"/>
                </a:schemeClr>
              </a:solidFill>
            </a:endParaRPr>
          </a:p>
        </p:txBody>
      </p:sp>
    </p:spTree>
    <p:extLst>
      <p:ext uri="{BB962C8B-B14F-4D97-AF65-F5344CB8AC3E}">
        <p14:creationId xmlns:p14="http://schemas.microsoft.com/office/powerpoint/2010/main" val="3129489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smtClean="0">
                <a:solidFill>
                  <a:schemeClr val="bg1">
                    <a:lumMod val="50000"/>
                  </a:schemeClr>
                </a:solidFill>
              </a:rPr>
              <a:t>WRF</a:t>
            </a:r>
            <a:r>
              <a:rPr lang="zh-TW" altLang="en-US" sz="2800" dirty="0" smtClean="0">
                <a:solidFill>
                  <a:schemeClr val="bg1">
                    <a:lumMod val="50000"/>
                  </a:schemeClr>
                </a:solidFill>
              </a:rPr>
              <a:t> </a:t>
            </a:r>
            <a:r>
              <a:rPr lang="en-US" altLang="zh-TW" sz="2800" dirty="0">
                <a:solidFill>
                  <a:schemeClr val="bg1">
                    <a:lumMod val="50000"/>
                  </a:schemeClr>
                </a:solidFill>
              </a:rPr>
              <a:t>c</a:t>
            </a:r>
            <a:r>
              <a:rPr lang="en-US" altLang="zh-TW" sz="2800" dirty="0" smtClean="0">
                <a:solidFill>
                  <a:schemeClr val="bg1">
                    <a:lumMod val="50000"/>
                  </a:schemeClr>
                </a:solidFill>
              </a:rPr>
              <a:t>onfiguration</a:t>
            </a:r>
            <a:endParaRPr lang="zh-TW" altLang="en-US" sz="2800" dirty="0">
              <a:solidFill>
                <a:schemeClr val="bg1">
                  <a:lumMod val="50000"/>
                </a:schemeClr>
              </a:solidFill>
            </a:endParaRPr>
          </a:p>
        </p:txBody>
      </p:sp>
      <p:sp>
        <p:nvSpPr>
          <p:cNvPr id="6" name="內容版面配置區 5"/>
          <p:cNvSpPr>
            <a:spLocks noGrp="1"/>
          </p:cNvSpPr>
          <p:nvPr>
            <p:ph idx="1"/>
          </p:nvPr>
        </p:nvSpPr>
        <p:spPr/>
        <p:txBody>
          <a:bodyPr/>
          <a:lstStyle/>
          <a:p>
            <a:endParaRPr lang="zh-TW" altLang="en-US"/>
          </a:p>
        </p:txBody>
      </p:sp>
      <p:graphicFrame>
        <p:nvGraphicFramePr>
          <p:cNvPr id="7" name="內容版面配置區 5"/>
          <p:cNvGraphicFramePr>
            <a:graphicFrameLocks/>
          </p:cNvGraphicFramePr>
          <p:nvPr>
            <p:extLst>
              <p:ext uri="{D42A27DB-BD31-4B8C-83A1-F6EECF244321}">
                <p14:modId xmlns:p14="http://schemas.microsoft.com/office/powerpoint/2010/main" val="80795914"/>
              </p:ext>
            </p:extLst>
          </p:nvPr>
        </p:nvGraphicFramePr>
        <p:xfrm>
          <a:off x="6207490" y="702486"/>
          <a:ext cx="5553250" cy="6054540"/>
        </p:xfrm>
        <a:graphic>
          <a:graphicData uri="http://schemas.openxmlformats.org/drawingml/2006/table">
            <a:tbl>
              <a:tblPr firstRow="1" bandRow="1">
                <a:tableStyleId>{5C22544A-7EE6-4342-B048-85BDC9FD1C3A}</a:tableStyleId>
              </a:tblPr>
              <a:tblGrid>
                <a:gridCol w="2902478"/>
                <a:gridCol w="2650772"/>
              </a:tblGrid>
              <a:tr h="370616">
                <a:tc>
                  <a:txBody>
                    <a:bodyPr/>
                    <a:lstStyle/>
                    <a:p>
                      <a:r>
                        <a:rPr lang="en-US" altLang="zh-TW" sz="1800" b="1" dirty="0" smtClean="0">
                          <a:solidFill>
                            <a:schemeClr val="tx1"/>
                          </a:solidFill>
                        </a:rPr>
                        <a:t>Version</a:t>
                      </a:r>
                      <a:endParaRPr lang="zh-TW" altLang="en-US" sz="1800" b="1" dirty="0">
                        <a:solidFill>
                          <a:schemeClr val="tx1"/>
                        </a:solidFill>
                      </a:endParaRPr>
                    </a:p>
                  </a:txBody>
                  <a:tcPr marL="68580" marR="68580" marT="34290" marB="34290">
                    <a:lnB w="12700" cap="flat" cmpd="sng" algn="ctr">
                      <a:solidFill>
                        <a:schemeClr val="bg1"/>
                      </a:solidFill>
                      <a:prstDash val="solid"/>
                      <a:round/>
                      <a:headEnd type="none" w="med" len="med"/>
                      <a:tailEnd type="none" w="med" len="med"/>
                    </a:lnB>
                    <a:solidFill>
                      <a:srgbClr val="EAEFF7"/>
                    </a:solidFill>
                  </a:tcPr>
                </a:tc>
                <a:tc>
                  <a:txBody>
                    <a:bodyPr/>
                    <a:lstStyle/>
                    <a:p>
                      <a:r>
                        <a:rPr lang="en-US" altLang="zh-TW" sz="1800" b="0" dirty="0" smtClean="0">
                          <a:solidFill>
                            <a:schemeClr val="tx1"/>
                          </a:solidFill>
                        </a:rPr>
                        <a:t>3.1.1</a:t>
                      </a:r>
                      <a:endParaRPr lang="zh-TW" altLang="en-US" sz="1800" b="0" dirty="0">
                        <a:solidFill>
                          <a:schemeClr val="tx1"/>
                        </a:solidFill>
                      </a:endParaRPr>
                    </a:p>
                  </a:txBody>
                  <a:tcPr marL="68580" marR="68580" marT="34290" marB="34290">
                    <a:lnB w="12700" cap="flat" cmpd="sng" algn="ctr">
                      <a:solidFill>
                        <a:schemeClr val="bg1"/>
                      </a:solidFill>
                      <a:prstDash val="solid"/>
                      <a:round/>
                      <a:headEnd type="none" w="med" len="med"/>
                      <a:tailEnd type="none" w="med" len="med"/>
                    </a:lnB>
                    <a:solidFill>
                      <a:srgbClr val="EAEFF7"/>
                    </a:solidFill>
                  </a:tcPr>
                </a:tc>
              </a:tr>
              <a:tr h="370616">
                <a:tc>
                  <a:txBody>
                    <a:bodyPr/>
                    <a:lstStyle/>
                    <a:p>
                      <a:r>
                        <a:rPr lang="en-US" altLang="zh-TW" sz="1800" b="1" dirty="0" smtClean="0">
                          <a:solidFill>
                            <a:schemeClr val="tx1"/>
                          </a:solidFill>
                        </a:rPr>
                        <a:t>Domains</a:t>
                      </a:r>
                      <a:endParaRPr lang="zh-TW" altLang="en-US" sz="1800" b="1" dirty="0">
                        <a:solidFill>
                          <a:schemeClr val="tx1"/>
                        </a:solidFill>
                      </a:endParaRPr>
                    </a:p>
                  </a:txBody>
                  <a:tcPr marL="68580" marR="68580" marT="34290" marB="34290">
                    <a:lnT w="12700" cap="flat" cmpd="sng" algn="ctr">
                      <a:solidFill>
                        <a:schemeClr val="bg1"/>
                      </a:solidFill>
                      <a:prstDash val="solid"/>
                      <a:round/>
                      <a:headEnd type="none" w="med" len="med"/>
                      <a:tailEnd type="none" w="med" len="med"/>
                    </a:lnT>
                  </a:tcPr>
                </a:tc>
                <a:tc>
                  <a:txBody>
                    <a:bodyPr/>
                    <a:lstStyle/>
                    <a:p>
                      <a:r>
                        <a:rPr lang="en-US" altLang="zh-TW" sz="1800" dirty="0" smtClean="0">
                          <a:solidFill>
                            <a:schemeClr val="tx1"/>
                          </a:solidFill>
                        </a:rPr>
                        <a:t>4, d04 was movable</a:t>
                      </a:r>
                      <a:endParaRPr lang="zh-TW" altLang="en-US" sz="1800" dirty="0">
                        <a:solidFill>
                          <a:schemeClr val="tx1"/>
                        </a:solidFill>
                      </a:endParaRPr>
                    </a:p>
                  </a:txBody>
                  <a:tcPr marL="68580" marR="68580" marT="34290" marB="34290">
                    <a:lnT w="12700" cap="flat" cmpd="sng" algn="ctr">
                      <a:solidFill>
                        <a:schemeClr val="bg1"/>
                      </a:solidFill>
                      <a:prstDash val="solid"/>
                      <a:round/>
                      <a:headEnd type="none" w="med" len="med"/>
                      <a:tailEnd type="none" w="med" len="med"/>
                    </a:lnT>
                  </a:tcPr>
                </a:tc>
              </a:tr>
              <a:tr h="370616">
                <a:tc>
                  <a:txBody>
                    <a:bodyPr/>
                    <a:lstStyle/>
                    <a:p>
                      <a:r>
                        <a:rPr lang="en-US" altLang="zh-TW" sz="1800" b="1" dirty="0" smtClean="0">
                          <a:solidFill>
                            <a:schemeClr val="tx1"/>
                          </a:solidFill>
                        </a:rPr>
                        <a:t>Grid</a:t>
                      </a:r>
                      <a:r>
                        <a:rPr lang="en-US" altLang="zh-TW" sz="1800" b="1" baseline="0" dirty="0" smtClean="0">
                          <a:solidFill>
                            <a:schemeClr val="tx1"/>
                          </a:solidFill>
                        </a:rPr>
                        <a:t> size</a:t>
                      </a:r>
                      <a:endParaRPr lang="zh-TW" altLang="en-US" sz="1800" b="1" dirty="0">
                        <a:solidFill>
                          <a:schemeClr val="tx1"/>
                        </a:solidFill>
                      </a:endParaRPr>
                    </a:p>
                  </a:txBody>
                  <a:tcPr marL="68580" marR="68580" marT="34290" marB="34290">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solidFill>
                            <a:schemeClr val="tx1"/>
                          </a:solidFill>
                        </a:rPr>
                        <a:t>27, 9, 3, 1 (km)</a:t>
                      </a:r>
                      <a:endParaRPr lang="zh-TW" altLang="en-US" sz="1800" dirty="0" smtClean="0">
                        <a:solidFill>
                          <a:schemeClr val="tx1"/>
                        </a:solidFill>
                      </a:endParaRPr>
                    </a:p>
                  </a:txBody>
                  <a:tcPr marL="68580" marR="68580" marT="34290" marB="34290"/>
                </a:tc>
              </a:tr>
              <a:tr h="370616">
                <a:tc>
                  <a:txBody>
                    <a:bodyPr/>
                    <a:lstStyle/>
                    <a:p>
                      <a:r>
                        <a:rPr lang="en-US" altLang="zh-TW" sz="1800" b="1" dirty="0" smtClean="0">
                          <a:solidFill>
                            <a:schemeClr val="tx1"/>
                          </a:solidFill>
                        </a:rPr>
                        <a:t>Start</a:t>
                      </a:r>
                      <a:r>
                        <a:rPr lang="en-US" altLang="zh-TW" sz="1800" b="1" baseline="0" dirty="0" smtClean="0">
                          <a:solidFill>
                            <a:schemeClr val="tx1"/>
                          </a:solidFill>
                        </a:rPr>
                        <a:t> time</a:t>
                      </a:r>
                      <a:endParaRPr lang="zh-TW" altLang="en-US" sz="1800" b="1" dirty="0">
                        <a:solidFill>
                          <a:schemeClr val="tx1"/>
                        </a:solidFill>
                      </a:endParaRPr>
                    </a:p>
                  </a:txBody>
                  <a:tcPr marL="68580" marR="68580" marT="34290" marB="34290">
                    <a:lnT w="12700" cap="flat" cmpd="sng" algn="ctr">
                      <a:solidFill>
                        <a:schemeClr val="bg1"/>
                      </a:solidFill>
                      <a:prstDash val="solid"/>
                      <a:round/>
                      <a:headEnd type="none" w="med" len="med"/>
                      <a:tailEnd type="none" w="med" len="med"/>
                    </a:lnT>
                  </a:tcPr>
                </a:tc>
                <a:tc>
                  <a:txBody>
                    <a:bodyPr/>
                    <a:lstStyle/>
                    <a:p>
                      <a:r>
                        <a:rPr lang="en-US" altLang="zh-TW" sz="1800" dirty="0" smtClean="0">
                          <a:solidFill>
                            <a:schemeClr val="tx1"/>
                          </a:solidFill>
                        </a:rPr>
                        <a:t>2005-10-18</a:t>
                      </a:r>
                      <a:r>
                        <a:rPr lang="en-US" altLang="zh-TW" sz="1800" baseline="0" dirty="0" smtClean="0">
                          <a:solidFill>
                            <a:schemeClr val="tx1"/>
                          </a:solidFill>
                        </a:rPr>
                        <a:t>  00</a:t>
                      </a:r>
                      <a:r>
                        <a:rPr lang="en-US" altLang="zh-TW" sz="1800" dirty="0" smtClean="0">
                          <a:solidFill>
                            <a:schemeClr val="tx1"/>
                          </a:solidFill>
                        </a:rPr>
                        <a:t>:00:00</a:t>
                      </a:r>
                      <a:r>
                        <a:rPr lang="en-US" altLang="zh-TW" sz="1800" baseline="0" dirty="0" smtClean="0">
                          <a:solidFill>
                            <a:schemeClr val="tx1"/>
                          </a:solidFill>
                        </a:rPr>
                        <a:t> Z</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End time</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2005-10-21</a:t>
                      </a:r>
                      <a:r>
                        <a:rPr lang="en-US" altLang="zh-TW" sz="1800" baseline="0" dirty="0" smtClean="0">
                          <a:solidFill>
                            <a:schemeClr val="tx1"/>
                          </a:solidFill>
                        </a:rPr>
                        <a:t>  00:00:00</a:t>
                      </a:r>
                      <a:r>
                        <a:rPr lang="zh-TW" altLang="en-US" sz="1800" baseline="0" dirty="0" smtClean="0">
                          <a:solidFill>
                            <a:schemeClr val="tx1"/>
                          </a:solidFill>
                        </a:rPr>
                        <a:t> </a:t>
                      </a:r>
                      <a:r>
                        <a:rPr lang="en-US" altLang="zh-TW" sz="1800" baseline="0" dirty="0" smtClean="0">
                          <a:solidFill>
                            <a:schemeClr val="tx1"/>
                          </a:solidFill>
                        </a:rPr>
                        <a:t>Z</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RI onset</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2005-10-18</a:t>
                      </a:r>
                      <a:r>
                        <a:rPr lang="en-US" altLang="zh-TW" sz="1800" baseline="0" dirty="0" smtClean="0">
                          <a:solidFill>
                            <a:schemeClr val="tx1"/>
                          </a:solidFill>
                        </a:rPr>
                        <a:t>  15</a:t>
                      </a:r>
                      <a:r>
                        <a:rPr lang="en-US" altLang="zh-TW" sz="1800" dirty="0" smtClean="0">
                          <a:solidFill>
                            <a:schemeClr val="tx1"/>
                          </a:solidFill>
                        </a:rPr>
                        <a:t>:00:00</a:t>
                      </a:r>
                      <a:r>
                        <a:rPr lang="en-US" altLang="zh-TW" sz="1800" baseline="0" dirty="0" smtClean="0">
                          <a:solidFill>
                            <a:schemeClr val="tx1"/>
                          </a:solidFill>
                        </a:rPr>
                        <a:t> Z</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Model</a:t>
                      </a:r>
                      <a:r>
                        <a:rPr lang="en-US" altLang="zh-TW" sz="1800" b="1" baseline="0" dirty="0" smtClean="0">
                          <a:solidFill>
                            <a:schemeClr val="tx1"/>
                          </a:solidFill>
                        </a:rPr>
                        <a:t> top</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55</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Time step</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30 </a:t>
                      </a:r>
                      <a:r>
                        <a:rPr lang="en-US" altLang="zh-TW" sz="1800" dirty="0" err="1" smtClean="0">
                          <a:solidFill>
                            <a:schemeClr val="tx1"/>
                          </a:solidFill>
                        </a:rPr>
                        <a:t>hPa</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Cumulus Scheme</a:t>
                      </a:r>
                      <a:endParaRPr lang="zh-TW" altLang="en-US" sz="1800" b="1" dirty="0">
                        <a:solidFill>
                          <a:schemeClr val="tx1"/>
                        </a:solidFill>
                      </a:endParaRPr>
                    </a:p>
                  </a:txBody>
                  <a:tcPr marL="68580" marR="68580" marT="34290" marB="34290"/>
                </a:tc>
                <a:tc>
                  <a:txBody>
                    <a:bodyPr/>
                    <a:lstStyle/>
                    <a:p>
                      <a:r>
                        <a:rPr lang="en-US" altLang="zh-TW" sz="1800" b="0" i="0" u="none" strike="noStrike" kern="1200" baseline="0" dirty="0" smtClean="0">
                          <a:solidFill>
                            <a:schemeClr val="dk1"/>
                          </a:solidFill>
                          <a:latin typeface="+mn-lt"/>
                          <a:ea typeface="+mn-ea"/>
                          <a:cs typeface="+mn-cs"/>
                        </a:rPr>
                        <a:t>BMJ </a:t>
                      </a:r>
                      <a:r>
                        <a:rPr lang="en-US" altLang="zh-TW" sz="1800" dirty="0" smtClean="0">
                          <a:solidFill>
                            <a:schemeClr val="tx1"/>
                          </a:solidFill>
                        </a:rPr>
                        <a:t>(d01 only)</a:t>
                      </a:r>
                    </a:p>
                  </a:txBody>
                  <a:tcPr marL="68580" marR="68580" marT="34290" marB="34290"/>
                </a:tc>
              </a:tr>
              <a:tr h="370616">
                <a:tc>
                  <a:txBody>
                    <a:bodyPr/>
                    <a:lstStyle/>
                    <a:p>
                      <a:r>
                        <a:rPr lang="en-US" altLang="zh-TW" sz="1800" b="1" dirty="0" smtClean="0">
                          <a:solidFill>
                            <a:schemeClr val="tx1"/>
                          </a:solidFill>
                        </a:rPr>
                        <a:t>Microphysics</a:t>
                      </a:r>
                      <a:r>
                        <a:rPr lang="en-US" altLang="zh-TW" sz="1800" b="1" baseline="0" dirty="0" smtClean="0">
                          <a:solidFill>
                            <a:schemeClr val="tx1"/>
                          </a:solidFill>
                        </a:rPr>
                        <a:t> Scheme</a:t>
                      </a:r>
                      <a:endParaRPr lang="zh-TW" altLang="en-US" sz="1800" b="1" dirty="0">
                        <a:solidFill>
                          <a:schemeClr val="tx1"/>
                        </a:solidFill>
                      </a:endParaRPr>
                    </a:p>
                  </a:txBody>
                  <a:tcPr marL="68580" marR="68580" marT="34290" marB="34290"/>
                </a:tc>
                <a:tc>
                  <a:txBody>
                    <a:bodyPr/>
                    <a:lstStyle/>
                    <a:p>
                      <a:r>
                        <a:rPr lang="en-US" altLang="zh-TW" sz="1800" b="0" i="0" u="none" strike="noStrike" kern="1200" baseline="0" dirty="0" smtClean="0">
                          <a:solidFill>
                            <a:schemeClr val="dk1"/>
                          </a:solidFill>
                          <a:latin typeface="+mn-lt"/>
                          <a:ea typeface="+mn-ea"/>
                          <a:cs typeface="+mn-cs"/>
                        </a:rPr>
                        <a:t>Thompson</a:t>
                      </a:r>
                      <a:endParaRPr lang="zh-TW" altLang="en-US" sz="1800" dirty="0">
                        <a:solidFill>
                          <a:schemeClr val="tx1"/>
                        </a:solidFill>
                      </a:endParaRPr>
                    </a:p>
                  </a:txBody>
                  <a:tcPr marL="68580" marR="68580" marT="34290" marB="34290"/>
                </a:tc>
              </a:tr>
              <a:tr h="370616">
                <a:tc>
                  <a:txBody>
                    <a:bodyPr/>
                    <a:lstStyle/>
                    <a:p>
                      <a:r>
                        <a:rPr lang="en-US" altLang="zh-TW" sz="1800" b="1" i="0" u="none" strike="noStrike" kern="1200" baseline="0" dirty="0" smtClean="0">
                          <a:solidFill>
                            <a:schemeClr val="tx1"/>
                          </a:solidFill>
                          <a:latin typeface="+mn-lt"/>
                          <a:ea typeface="+mn-ea"/>
                          <a:cs typeface="+mn-cs"/>
                        </a:rPr>
                        <a:t>Longwave Scheme</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RRTM</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Shortwave Scheme</a:t>
                      </a:r>
                      <a:endParaRPr lang="zh-TW" altLang="en-US" sz="1800" b="1" dirty="0">
                        <a:solidFill>
                          <a:schemeClr val="tx1"/>
                        </a:solidFill>
                      </a:endParaRPr>
                    </a:p>
                  </a:txBody>
                  <a:tcPr marL="68580" marR="68580" marT="34290" marB="34290"/>
                </a:tc>
                <a:tc>
                  <a:txBody>
                    <a:bodyPr/>
                    <a:lstStyle/>
                    <a:p>
                      <a:r>
                        <a:rPr lang="en-US" altLang="zh-TW" sz="1800" dirty="0" err="1" smtClean="0">
                          <a:solidFill>
                            <a:schemeClr val="tx1"/>
                          </a:solidFill>
                        </a:rPr>
                        <a:t>Dudhia</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PBL Scheme</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YSU</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Surface Layer Scheme</a:t>
                      </a:r>
                      <a:endParaRPr lang="zh-TW" altLang="en-US" sz="1800" b="1" dirty="0">
                        <a:solidFill>
                          <a:schemeClr val="tx1"/>
                        </a:solidFill>
                      </a:endParaRPr>
                    </a:p>
                  </a:txBody>
                  <a:tcPr marL="68580" marR="68580" marT="34290" marB="34290"/>
                </a:tc>
                <a:tc>
                  <a:txBody>
                    <a:bodyPr/>
                    <a:lstStyle/>
                    <a:p>
                      <a:r>
                        <a:rPr lang="en-US" altLang="zh-TW" sz="1400" b="0" i="0" u="none" strike="noStrike" kern="1200" baseline="0" dirty="0" smtClean="0">
                          <a:solidFill>
                            <a:schemeClr val="dk1"/>
                          </a:solidFill>
                          <a:latin typeface="+mn-lt"/>
                          <a:ea typeface="+mn-ea"/>
                          <a:cs typeface="+mn-cs"/>
                        </a:rPr>
                        <a:t>5</a:t>
                      </a:r>
                      <a:r>
                        <a:rPr lang="en-US" altLang="zh-TW" sz="1400" b="0" i="0" u="none" strike="noStrike" kern="1200" baseline="30000" dirty="0" smtClean="0">
                          <a:solidFill>
                            <a:schemeClr val="dk1"/>
                          </a:solidFill>
                          <a:latin typeface="+mn-lt"/>
                          <a:ea typeface="+mn-ea"/>
                          <a:cs typeface="+mn-cs"/>
                        </a:rPr>
                        <a:t>th</a:t>
                      </a:r>
                      <a:r>
                        <a:rPr lang="en-US" altLang="zh-TW" sz="1400" b="0" i="0" u="none" strike="noStrike" kern="1200" baseline="0" dirty="0" smtClean="0">
                          <a:solidFill>
                            <a:schemeClr val="dk1"/>
                          </a:solidFill>
                          <a:latin typeface="+mn-lt"/>
                          <a:ea typeface="+mn-ea"/>
                          <a:cs typeface="+mn-cs"/>
                        </a:rPr>
                        <a:t> generation</a:t>
                      </a:r>
                    </a:p>
                    <a:p>
                      <a:r>
                        <a:rPr lang="en-US" altLang="zh-TW" sz="1400" b="0" i="0" u="none" strike="noStrike" kern="1200" baseline="0" dirty="0" smtClean="0">
                          <a:solidFill>
                            <a:schemeClr val="dk1"/>
                          </a:solidFill>
                          <a:latin typeface="+mn-lt"/>
                          <a:ea typeface="+mn-ea"/>
                          <a:cs typeface="+mn-cs"/>
                        </a:rPr>
                        <a:t>Pennsylvania State University</a:t>
                      </a:r>
                    </a:p>
                  </a:txBody>
                  <a:tcPr marL="68580" marR="68580" marT="34290" marB="34290"/>
                </a:tc>
              </a:tr>
              <a:tr h="370616">
                <a:tc>
                  <a:txBody>
                    <a:bodyPr/>
                    <a:lstStyle/>
                    <a:p>
                      <a:r>
                        <a:rPr lang="en-US" altLang="zh-TW" sz="1800" b="1" dirty="0" smtClean="0">
                          <a:solidFill>
                            <a:schemeClr val="tx1"/>
                          </a:solidFill>
                        </a:rPr>
                        <a:t>DATASET </a:t>
                      </a:r>
                      <a:endParaRPr lang="zh-TW" altLang="en-US" sz="1800" b="1" dirty="0">
                        <a:solidFill>
                          <a:schemeClr val="tx1"/>
                        </a:solidFill>
                      </a:endParaRPr>
                    </a:p>
                  </a:txBody>
                  <a:tcPr marL="68580" marR="68580" marT="34290" marB="34290"/>
                </a:tc>
                <a:tc>
                  <a:txBody>
                    <a:bodyPr/>
                    <a:lstStyle/>
                    <a:p>
                      <a:r>
                        <a:rPr lang="en-US" altLang="zh-TW" sz="1800" b="0" i="0" u="none" strike="noStrike" kern="1200" baseline="0" dirty="0" smtClean="0">
                          <a:solidFill>
                            <a:schemeClr val="dk1"/>
                          </a:solidFill>
                          <a:latin typeface="+mn-lt"/>
                          <a:ea typeface="+mn-ea"/>
                          <a:cs typeface="+mn-cs"/>
                        </a:rPr>
                        <a:t>NCEP GFS</a:t>
                      </a:r>
                      <a:endParaRPr lang="zh-TW" altLang="en-US" sz="1800" dirty="0">
                        <a:solidFill>
                          <a:schemeClr val="tx1"/>
                        </a:solidFill>
                      </a:endParaRPr>
                    </a:p>
                  </a:txBody>
                  <a:tcPr marL="68580" marR="68580" marT="34290" marB="34290"/>
                </a:tc>
              </a:tr>
              <a:tr h="370616">
                <a:tc>
                  <a:txBody>
                    <a:bodyPr/>
                    <a:lstStyle/>
                    <a:p>
                      <a:r>
                        <a:rPr lang="en-US" altLang="zh-TW" sz="1800" b="1" dirty="0" smtClean="0">
                          <a:solidFill>
                            <a:schemeClr val="tx1"/>
                          </a:solidFill>
                        </a:rPr>
                        <a:t>SST</a:t>
                      </a:r>
                      <a:endParaRPr lang="zh-TW" altLang="en-US" sz="1800" b="1" dirty="0">
                        <a:solidFill>
                          <a:schemeClr val="tx1"/>
                        </a:solidFill>
                      </a:endParaRPr>
                    </a:p>
                  </a:txBody>
                  <a:tcPr marL="68580" marR="68580" marT="34290" marB="34290"/>
                </a:tc>
                <a:tc>
                  <a:txBody>
                    <a:bodyPr/>
                    <a:lstStyle/>
                    <a:p>
                      <a:r>
                        <a:rPr lang="en-US" altLang="zh-TW" sz="1800" dirty="0" smtClean="0">
                          <a:solidFill>
                            <a:schemeClr val="tx1"/>
                          </a:solidFill>
                        </a:rPr>
                        <a:t>Fixed</a:t>
                      </a:r>
                      <a:r>
                        <a:rPr lang="en-US" altLang="zh-TW" sz="1800" baseline="0" dirty="0" smtClean="0">
                          <a:solidFill>
                            <a:schemeClr val="tx1"/>
                          </a:solidFill>
                        </a:rPr>
                        <a:t> (NOAA AVHRR)</a:t>
                      </a:r>
                      <a:endParaRPr lang="zh-TW" altLang="en-US" sz="1800" dirty="0">
                        <a:solidFill>
                          <a:schemeClr val="tx1"/>
                        </a:solidFill>
                      </a:endParaRPr>
                    </a:p>
                  </a:txBody>
                  <a:tcPr marL="68580" marR="68580" marT="34290" marB="34290"/>
                </a:tc>
              </a:tr>
            </a:tbl>
          </a:graphicData>
        </a:graphic>
      </p:graphicFrame>
      <p:pic>
        <p:nvPicPr>
          <p:cNvPr id="8" name="圖片 7"/>
          <p:cNvPicPr>
            <a:picLocks noChangeAspect="1"/>
          </p:cNvPicPr>
          <p:nvPr/>
        </p:nvPicPr>
        <p:blipFill>
          <a:blip r:embed="rId3"/>
          <a:stretch>
            <a:fillRect/>
          </a:stretch>
        </p:blipFill>
        <p:spPr>
          <a:xfrm>
            <a:off x="838200" y="1555070"/>
            <a:ext cx="4888435" cy="4621893"/>
          </a:xfrm>
          <a:prstGeom prst="rect">
            <a:avLst/>
          </a:prstGeom>
        </p:spPr>
      </p:pic>
      <p:sp>
        <p:nvSpPr>
          <p:cNvPr id="9" name="文字方塊 8"/>
          <p:cNvSpPr txBox="1"/>
          <p:nvPr/>
        </p:nvSpPr>
        <p:spPr>
          <a:xfrm>
            <a:off x="1148756" y="6261821"/>
            <a:ext cx="4267322" cy="400110"/>
          </a:xfrm>
          <a:prstGeom prst="rect">
            <a:avLst/>
          </a:prstGeom>
          <a:noFill/>
        </p:spPr>
        <p:txBody>
          <a:bodyPr wrap="none" rtlCol="0">
            <a:spAutoFit/>
          </a:bodyPr>
          <a:lstStyle/>
          <a:p>
            <a:r>
              <a:rPr lang="en-US" altLang="zh-TW" sz="2000" dirty="0" smtClean="0"/>
              <a:t>D</a:t>
            </a:r>
            <a:r>
              <a:rPr lang="en-US" altLang="zh-TW" sz="2000" baseline="-25000" dirty="0" smtClean="0"/>
              <a:t>1</a:t>
            </a:r>
            <a:r>
              <a:rPr lang="en-US" altLang="zh-TW" sz="2000" dirty="0" smtClean="0"/>
              <a:t> and D</a:t>
            </a:r>
            <a:r>
              <a:rPr lang="en-US" altLang="zh-TW" sz="2000" baseline="-25000" dirty="0" smtClean="0"/>
              <a:t>N</a:t>
            </a:r>
            <a:r>
              <a:rPr lang="en-US" altLang="zh-TW" sz="2000" dirty="0" smtClean="0"/>
              <a:t> are initial and final position.</a:t>
            </a:r>
            <a:endParaRPr lang="zh-TW" altLang="en-US" sz="2000" dirty="0"/>
          </a:p>
        </p:txBody>
      </p:sp>
      <p:sp>
        <p:nvSpPr>
          <p:cNvPr id="10" name="文字方塊 9"/>
          <p:cNvSpPr txBox="1"/>
          <p:nvPr/>
        </p:nvSpPr>
        <p:spPr>
          <a:xfrm>
            <a:off x="982493" y="5776853"/>
            <a:ext cx="484428" cy="400110"/>
          </a:xfrm>
          <a:prstGeom prst="rect">
            <a:avLst/>
          </a:prstGeom>
          <a:noFill/>
        </p:spPr>
        <p:txBody>
          <a:bodyPr wrap="none" rtlCol="0">
            <a:spAutoFit/>
          </a:bodyPr>
          <a:lstStyle/>
          <a:p>
            <a:r>
              <a:rPr lang="en-US" altLang="zh-TW" sz="2000" dirty="0" smtClean="0"/>
              <a:t>RH</a:t>
            </a:r>
            <a:endParaRPr lang="zh-TW" altLang="en-US" sz="2000" dirty="0"/>
          </a:p>
        </p:txBody>
      </p:sp>
    </p:spTree>
    <p:extLst>
      <p:ext uri="{BB962C8B-B14F-4D97-AF65-F5344CB8AC3E}">
        <p14:creationId xmlns:p14="http://schemas.microsoft.com/office/powerpoint/2010/main" val="40135381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smtClean="0">
                <a:solidFill>
                  <a:schemeClr val="bg1">
                    <a:lumMod val="50000"/>
                  </a:schemeClr>
                </a:solidFill>
              </a:rPr>
              <a:t>Trajectory computation</a:t>
            </a:r>
            <a:endParaRPr lang="zh-TW" altLang="en-US" sz="2800" dirty="0">
              <a:solidFill>
                <a:schemeClr val="bg1">
                  <a:lumMod val="50000"/>
                </a:schemeClr>
              </a:solidFill>
            </a:endParaRPr>
          </a:p>
        </p:txBody>
      </p:sp>
      <mc:AlternateContent xmlns:mc="http://schemas.openxmlformats.org/markup-compatibility/2006" xmlns:a14="http://schemas.microsoft.com/office/drawing/2010/main">
        <mc:Choice Requires="a14">
          <p:sp>
            <p:nvSpPr>
              <p:cNvPr id="11" name="內容版面配置區 2"/>
              <p:cNvSpPr>
                <a:spLocks noGrp="1"/>
              </p:cNvSpPr>
              <p:nvPr>
                <p:ph idx="1"/>
              </p:nvPr>
            </p:nvSpPr>
            <p:spPr>
              <a:xfrm>
                <a:off x="838200" y="1429966"/>
                <a:ext cx="10515600" cy="5107021"/>
              </a:xfrm>
            </p:spPr>
            <p:txBody>
              <a:bodyPr>
                <a:normAutofit/>
              </a:bodyPr>
              <a:lstStyle/>
              <a:p>
                <a:r>
                  <a:rPr lang="en-US" altLang="zh-TW" sz="2400" dirty="0" smtClean="0"/>
                  <a:t>Use WRF 5-min output with grid size 1 km</a:t>
                </a:r>
              </a:p>
              <a:p>
                <a:r>
                  <a:rPr lang="en-US" altLang="zh-TW" sz="2400" dirty="0" smtClean="0"/>
                  <a:t>Interpolate the grid to </a:t>
                </a:r>
                <a:r>
                  <a:rPr lang="en-US" altLang="zh-TW" sz="2400" dirty="0"/>
                  <a:t>height </a:t>
                </a:r>
                <a:r>
                  <a:rPr lang="en-US" altLang="zh-TW" sz="2400" dirty="0" smtClean="0"/>
                  <a:t>coordinates and </a:t>
                </a:r>
                <a:r>
                  <a:rPr lang="en-US" altLang="zh-TW" sz="2400" dirty="0" err="1" smtClean="0"/>
                  <a:t>unstaggered</a:t>
                </a:r>
                <a:r>
                  <a:rPr lang="en-US" altLang="zh-TW" sz="2400" dirty="0" smtClean="0"/>
                  <a:t> grid with vertical grid size 250 m (50 m) above (below) z = 1 km</a:t>
                </a:r>
              </a:p>
              <a:p>
                <a:r>
                  <a:rPr lang="en-US" altLang="zh-TW" sz="2400" dirty="0" smtClean="0"/>
                  <a:t>Top boundary:</a:t>
                </a:r>
                <a:r>
                  <a:rPr lang="zh-TW" altLang="en-US" sz="2400" dirty="0" smtClean="0"/>
                  <a:t> </a:t>
                </a:r>
                <a:r>
                  <a:rPr lang="en-US" altLang="zh-TW" sz="2400" dirty="0" smtClean="0"/>
                  <a:t>z = 20 km</a:t>
                </a:r>
              </a:p>
              <a:p>
                <a:r>
                  <a:rPr lang="en-US" altLang="zh-TW" sz="2400" dirty="0" smtClean="0"/>
                  <a:t>Bottom boundary: z = 0 km with WRF output 10-m winds and w = 0</a:t>
                </a:r>
              </a:p>
              <a:p>
                <a:r>
                  <a:rPr lang="en-US" altLang="zh-TW" sz="2400" dirty="0" smtClean="0"/>
                  <a:t>Use RK2 scheme with </a:t>
                </a:r>
                <a:r>
                  <a:rPr lang="en-US" altLang="zh-TW" sz="2400" dirty="0" err="1" smtClean="0"/>
                  <a:t>dt</a:t>
                </a:r>
                <a:r>
                  <a:rPr lang="en-US" altLang="zh-TW" sz="2400" dirty="0" smtClean="0"/>
                  <a:t> = 10 s</a:t>
                </a:r>
              </a:p>
              <a:p>
                <a:r>
                  <a:rPr lang="en-US" altLang="zh-TW" sz="2400" dirty="0" smtClean="0"/>
                  <a:t>All variables were interpolated </a:t>
                </a:r>
                <a:r>
                  <a:rPr lang="en-US" altLang="zh-TW" sz="2400" dirty="0" err="1" smtClean="0"/>
                  <a:t>trilinearly</a:t>
                </a:r>
                <a:r>
                  <a:rPr lang="en-US" altLang="zh-TW" sz="2400" dirty="0" smtClean="0"/>
                  <a:t> to the sample position in space.</a:t>
                </a:r>
              </a:p>
              <a:p>
                <a:r>
                  <a:rPr lang="en-US" altLang="zh-TW" sz="2400" dirty="0" smtClean="0"/>
                  <a:t>u and v were interpolated linearly in temporal, other variables were interpolated by </a:t>
                </a:r>
                <a:r>
                  <a:rPr lang="en-US" altLang="zh-TW" sz="2400" dirty="0"/>
                  <a:t>advection </a:t>
                </a:r>
                <a:r>
                  <a:rPr lang="en-US" altLang="zh-TW" sz="2400" dirty="0" smtClean="0"/>
                  <a:t>correction. </a:t>
                </a:r>
                <a:r>
                  <a:rPr lang="en-US" altLang="zh-TW" sz="2000" dirty="0" smtClean="0">
                    <a:solidFill>
                      <a:schemeClr val="bg1">
                        <a:lumMod val="50000"/>
                      </a:schemeClr>
                    </a:solidFill>
                  </a:rPr>
                  <a:t>(</a:t>
                </a:r>
                <a:r>
                  <a:rPr lang="en-US" altLang="zh-TW" sz="2000" dirty="0">
                    <a:solidFill>
                      <a:schemeClr val="bg1">
                        <a:lumMod val="50000"/>
                      </a:schemeClr>
                    </a:solidFill>
                  </a:rPr>
                  <a:t>Gal-Chen 1982; </a:t>
                </a:r>
                <a:r>
                  <a:rPr lang="en-US" altLang="zh-TW" sz="2000" dirty="0" err="1" smtClean="0">
                    <a:solidFill>
                      <a:schemeClr val="bg1">
                        <a:lumMod val="50000"/>
                      </a:schemeClr>
                    </a:solidFill>
                  </a:rPr>
                  <a:t>Shapiroet</a:t>
                </a:r>
                <a:r>
                  <a:rPr lang="en-US" altLang="zh-TW" sz="2000" dirty="0" smtClean="0">
                    <a:solidFill>
                      <a:schemeClr val="bg1">
                        <a:lumMod val="50000"/>
                      </a:schemeClr>
                    </a:solidFill>
                  </a:rPr>
                  <a:t> </a:t>
                </a:r>
                <a:r>
                  <a:rPr lang="en-US" altLang="zh-TW" sz="2000" dirty="0">
                    <a:solidFill>
                      <a:schemeClr val="bg1">
                        <a:lumMod val="50000"/>
                      </a:schemeClr>
                    </a:solidFill>
                  </a:rPr>
                  <a:t>al. 2015; Miller and Zhang </a:t>
                </a:r>
                <a:r>
                  <a:rPr lang="en-US" altLang="zh-TW" sz="2000" dirty="0" smtClean="0">
                    <a:solidFill>
                      <a:schemeClr val="bg1">
                        <a:lumMod val="50000"/>
                      </a:schemeClr>
                    </a:solidFill>
                  </a:rPr>
                  <a:t>2019)</a:t>
                </a:r>
              </a:p>
              <a:p>
                <a:endParaRPr lang="en-US" altLang="zh-TW" sz="2000" dirty="0">
                  <a:solidFill>
                    <a:schemeClr val="bg1">
                      <a:lumMod val="50000"/>
                    </a:schemeClr>
                  </a:solidFill>
                </a:endParaRPr>
              </a:p>
              <a:p>
                <a:r>
                  <a:rPr lang="en-US" altLang="zh-TW" sz="2400" dirty="0" smtClean="0"/>
                  <a:t>Variables:</a:t>
                </a:r>
                <a14:m>
                  <m:oMath xmlns:m="http://schemas.openxmlformats.org/officeDocument/2006/math">
                    <m:r>
                      <a:rPr lang="en-US" altLang="zh-TW" sz="2400" b="0" i="0" smtClean="0">
                        <a:latin typeface="Cambria Math" panose="02040503050406030204" pitchFamily="18" charset="0"/>
                      </a:rPr>
                      <m:t> </m:t>
                    </m:r>
                    <m:r>
                      <a:rPr lang="en-US" altLang="zh-TW" sz="2400" b="0" i="1" smtClean="0">
                        <a:latin typeface="Cambria Math" panose="02040503050406030204" pitchFamily="18" charset="0"/>
                      </a:rPr>
                      <m:t>𝑤</m:t>
                    </m:r>
                    <m:r>
                      <a:rPr lang="en-US" altLang="zh-TW" sz="2400" b="0" i="1" smtClean="0">
                        <a:latin typeface="Cambria Math" panose="02040503050406030204" pitchFamily="18" charset="0"/>
                      </a:rPr>
                      <m:t>, </m:t>
                    </m:r>
                    <m:r>
                      <a:rPr lang="en-US" altLang="zh-TW" sz="2400" b="0" i="1" smtClean="0">
                        <a:latin typeface="Cambria Math" panose="02040503050406030204" pitchFamily="18" charset="0"/>
                      </a:rPr>
                      <m:t>𝑇</m:t>
                    </m:r>
                    <m:r>
                      <a:rPr lang="en-US" altLang="zh-TW" sz="2400" b="0" i="1" smtClean="0">
                        <a:latin typeface="Cambria Math" panose="02040503050406030204" pitchFamily="18" charset="0"/>
                      </a:rPr>
                      <m:t>, </m:t>
                    </m:r>
                    <m:r>
                      <a:rPr lang="en-US" altLang="zh-TW" sz="2400" b="0" i="1" smtClean="0">
                        <a:latin typeface="Cambria Math" panose="02040503050406030204" pitchFamily="18" charset="0"/>
                      </a:rPr>
                      <m:t>𝑝</m:t>
                    </m:r>
                    <m:r>
                      <a:rPr lang="en-US" altLang="zh-TW" sz="2400" b="0" i="1" smtClean="0">
                        <a:latin typeface="Cambria Math" panose="02040503050406030204" pitchFamily="18" charset="0"/>
                      </a:rPr>
                      <m:t>, </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𝜃</m:t>
                        </m:r>
                      </m:e>
                      <m:sub>
                        <m:r>
                          <a:rPr lang="en-US" altLang="zh-TW" sz="2400" b="0" i="1" smtClean="0">
                            <a:latin typeface="Cambria Math" panose="02040503050406030204" pitchFamily="18" charset="0"/>
                          </a:rPr>
                          <m:t>𝑒</m:t>
                        </m:r>
                      </m:sub>
                    </m:sSub>
                    <m:r>
                      <a:rPr lang="en-US" altLang="zh-TW" sz="2400" b="0" i="1" smtClean="0">
                        <a:latin typeface="Cambria Math" panose="02040503050406030204" pitchFamily="18" charset="0"/>
                      </a:rPr>
                      <m:t>, </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𝑣</m:t>
                        </m:r>
                      </m:sub>
                    </m:sSub>
                    <m:r>
                      <a:rPr lang="en-US" altLang="zh-TW" sz="2400" b="0" i="1" smtClean="0">
                        <a:latin typeface="Cambria Math" panose="02040503050406030204" pitchFamily="18" charset="0"/>
                      </a:rPr>
                      <m:t>, </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𝐿𝐼𝑄</m:t>
                        </m:r>
                      </m:sub>
                    </m:sSub>
                    <m:r>
                      <a:rPr lang="en-US" altLang="zh-TW" sz="2400" b="0" i="1" smtClean="0">
                        <a:latin typeface="Cambria Math" panose="02040503050406030204" pitchFamily="18" charset="0"/>
                      </a:rPr>
                      <m:t>, </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𝐹𝑅𝑍</m:t>
                        </m:r>
                      </m:sub>
                    </m:sSub>
                  </m:oMath>
                </a14:m>
                <a:endParaRPr lang="en-US" altLang="zh-TW" sz="2400" dirty="0"/>
              </a:p>
              <a:p>
                <a:endParaRPr lang="en-US" altLang="zh-TW" sz="2400" dirty="0" smtClean="0">
                  <a:solidFill>
                    <a:schemeClr val="bg1">
                      <a:lumMod val="50000"/>
                    </a:schemeClr>
                  </a:solidFill>
                </a:endParaRPr>
              </a:p>
            </p:txBody>
          </p:sp>
        </mc:Choice>
        <mc:Fallback xmlns="">
          <p:sp>
            <p:nvSpPr>
              <p:cNvPr id="11" name="內容版面配置區 2"/>
              <p:cNvSpPr>
                <a:spLocks noGrp="1" noRot="1" noChangeAspect="1" noMove="1" noResize="1" noEditPoints="1" noAdjustHandles="1" noChangeArrowheads="1" noChangeShapeType="1" noTextEdit="1"/>
              </p:cNvSpPr>
              <p:nvPr>
                <p:ph idx="1"/>
              </p:nvPr>
            </p:nvSpPr>
            <p:spPr>
              <a:xfrm>
                <a:off x="838200" y="1429966"/>
                <a:ext cx="10515600" cy="5107021"/>
              </a:xfrm>
              <a:blipFill rotWithShape="0">
                <a:blip r:embed="rId3"/>
                <a:stretch>
                  <a:fillRect l="-812" t="-1673" r="-11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371042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smtClean="0">
                <a:solidFill>
                  <a:schemeClr val="bg1">
                    <a:lumMod val="50000"/>
                  </a:schemeClr>
                </a:solidFill>
              </a:rPr>
              <a:t>Experiments design</a:t>
            </a:r>
            <a:endParaRPr lang="zh-TW" altLang="en-US" sz="2800" dirty="0">
              <a:solidFill>
                <a:schemeClr val="bg1">
                  <a:lumMod val="50000"/>
                </a:schemeClr>
              </a:solidFill>
            </a:endParaRPr>
          </a:p>
        </p:txBody>
      </p:sp>
      <p:sp>
        <p:nvSpPr>
          <p:cNvPr id="11" name="內容版面配置區 2"/>
          <p:cNvSpPr>
            <a:spLocks noGrp="1"/>
          </p:cNvSpPr>
          <p:nvPr>
            <p:ph idx="1"/>
          </p:nvPr>
        </p:nvSpPr>
        <p:spPr>
          <a:xfrm>
            <a:off x="838199" y="1429966"/>
            <a:ext cx="11272737" cy="5428034"/>
          </a:xfrm>
        </p:spPr>
        <p:txBody>
          <a:bodyPr>
            <a:normAutofit/>
          </a:bodyPr>
          <a:lstStyle/>
          <a:p>
            <a:r>
              <a:rPr lang="en-US" altLang="zh-TW" dirty="0" smtClean="0"/>
              <a:t>1980 trajectories were release:</a:t>
            </a:r>
          </a:p>
          <a:p>
            <a:pPr lvl="1"/>
            <a:r>
              <a:rPr lang="en-US" altLang="zh-TW" dirty="0" smtClean="0"/>
              <a:t>at each WRF output time between 16:00 to 20:00  (RI onset: 15:00) </a:t>
            </a:r>
          </a:p>
          <a:p>
            <a:pPr lvl="1"/>
            <a:r>
              <a:rPr lang="en-US" altLang="zh-TW" dirty="0" smtClean="0"/>
              <a:t>4-h backward trajectories, 97020 trajectories in total.</a:t>
            </a:r>
          </a:p>
          <a:p>
            <a:pPr lvl="1"/>
            <a:r>
              <a:rPr lang="en-US" altLang="zh-TW" dirty="0" smtClean="0"/>
              <a:t>on concentric rings radially spaced every 2 km over a 20-km-wide centered at RMW</a:t>
            </a:r>
          </a:p>
          <a:p>
            <a:pPr marL="457200" lvl="1" indent="0">
              <a:buNone/>
            </a:pPr>
            <a:r>
              <a:rPr lang="en-US" altLang="zh-TW" dirty="0" smtClean="0"/>
              <a:t>    (in the region where the eyewall updraft core flares outward)</a:t>
            </a:r>
          </a:p>
          <a:p>
            <a:pPr lvl="1"/>
            <a:r>
              <a:rPr lang="en-US" altLang="zh-TW" dirty="0" smtClean="0"/>
              <a:t>at z = 14 km with 2</a:t>
            </a:r>
            <a:r>
              <a:rPr lang="en-US" altLang="zh-TW" baseline="30000" dirty="0" smtClean="0"/>
              <a:t>o</a:t>
            </a:r>
            <a:r>
              <a:rPr lang="en-US" altLang="zh-TW" dirty="0" smtClean="0"/>
              <a:t> azimuthal intervals</a:t>
            </a:r>
          </a:p>
          <a:p>
            <a:pPr lvl="1"/>
            <a:endParaRPr lang="en-US" altLang="zh-TW" dirty="0" smtClean="0"/>
          </a:p>
          <a:p>
            <a:r>
              <a:rPr lang="en-US" altLang="zh-TW" sz="2400" dirty="0" smtClean="0"/>
              <a:t>45% of trajectories </a:t>
            </a:r>
            <a:r>
              <a:rPr lang="en-US" altLang="zh-TW" sz="2400" dirty="0"/>
              <a:t>can be traced to the </a:t>
            </a:r>
            <a:r>
              <a:rPr lang="en-US" altLang="zh-TW" sz="2400" dirty="0" smtClean="0"/>
              <a:t>MBL.</a:t>
            </a:r>
          </a:p>
          <a:p>
            <a:r>
              <a:rPr lang="en-US" altLang="zh-TW" sz="2400" dirty="0" smtClean="0"/>
              <a:t>MBL: z &lt;= 0.5 km </a:t>
            </a:r>
          </a:p>
        </p:txBody>
      </p:sp>
      <p:pic>
        <p:nvPicPr>
          <p:cNvPr id="2" name="圖片 1"/>
          <p:cNvPicPr>
            <a:picLocks noChangeAspect="1"/>
          </p:cNvPicPr>
          <p:nvPr/>
        </p:nvPicPr>
        <p:blipFill rotWithShape="1">
          <a:blip r:embed="rId3"/>
          <a:srcRect r="48434"/>
          <a:stretch/>
        </p:blipFill>
        <p:spPr>
          <a:xfrm>
            <a:off x="8297694" y="3740097"/>
            <a:ext cx="3278223" cy="2982636"/>
          </a:xfrm>
          <a:prstGeom prst="rect">
            <a:avLst/>
          </a:prstGeom>
        </p:spPr>
      </p:pic>
      <p:sp>
        <p:nvSpPr>
          <p:cNvPr id="3" name="文字方塊 2"/>
          <p:cNvSpPr txBox="1"/>
          <p:nvPr/>
        </p:nvSpPr>
        <p:spPr>
          <a:xfrm>
            <a:off x="5734375" y="5573949"/>
            <a:ext cx="2462725" cy="923330"/>
          </a:xfrm>
          <a:prstGeom prst="rect">
            <a:avLst/>
          </a:prstGeom>
          <a:noFill/>
        </p:spPr>
        <p:txBody>
          <a:bodyPr wrap="none" rtlCol="0">
            <a:spAutoFit/>
          </a:bodyPr>
          <a:lstStyle/>
          <a:p>
            <a:r>
              <a:rPr lang="en-US" altLang="zh-TW" dirty="0" smtClean="0"/>
              <a:t>Color: w at z = 14 km</a:t>
            </a:r>
          </a:p>
          <a:p>
            <a:r>
              <a:rPr lang="en-US" altLang="zh-TW" dirty="0" smtClean="0"/>
              <a:t>Contour: w at z = 6 km</a:t>
            </a:r>
          </a:p>
          <a:p>
            <a:r>
              <a:rPr lang="en-US" altLang="zh-TW" dirty="0" smtClean="0"/>
              <a:t>Vector: u and v at 14 km</a:t>
            </a:r>
            <a:endParaRPr lang="zh-TW" altLang="en-US" dirty="0"/>
          </a:p>
        </p:txBody>
      </p:sp>
    </p:spTree>
    <p:extLst>
      <p:ext uri="{BB962C8B-B14F-4D97-AF65-F5344CB8AC3E}">
        <p14:creationId xmlns:p14="http://schemas.microsoft.com/office/powerpoint/2010/main" val="124209567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158938"/>
            <a:ext cx="10515600" cy="1311274"/>
          </a:xfrm>
        </p:spPr>
        <p:txBody>
          <a:bodyPr>
            <a:normAutofit/>
          </a:bodyPr>
          <a:lstStyle/>
          <a:p>
            <a:r>
              <a:rPr lang="en-US" altLang="zh-TW" dirty="0" smtClean="0"/>
              <a:t>Methodology </a:t>
            </a:r>
            <a:br>
              <a:rPr lang="en-US" altLang="zh-TW" dirty="0" smtClean="0"/>
            </a:br>
            <a:r>
              <a:rPr lang="en-US" altLang="zh-TW" sz="2800" dirty="0">
                <a:solidFill>
                  <a:schemeClr val="bg1">
                    <a:lumMod val="50000"/>
                  </a:schemeClr>
                </a:solidFill>
              </a:rPr>
              <a:t>S</a:t>
            </a:r>
            <a:r>
              <a:rPr lang="en-US" altLang="zh-TW" sz="2800" dirty="0" smtClean="0">
                <a:solidFill>
                  <a:schemeClr val="bg1">
                    <a:lumMod val="50000"/>
                  </a:schemeClr>
                </a:solidFill>
              </a:rPr>
              <a:t>tatistical analysis </a:t>
            </a:r>
            <a:r>
              <a:rPr lang="en-US" altLang="zh-TW" sz="2800" dirty="0">
                <a:solidFill>
                  <a:schemeClr val="bg1">
                    <a:lumMod val="50000"/>
                  </a:schemeClr>
                </a:solidFill>
              </a:rPr>
              <a:t>techniques</a:t>
            </a:r>
            <a:endParaRPr lang="zh-TW" altLang="en-US" sz="2800" dirty="0">
              <a:solidFill>
                <a:schemeClr val="bg1">
                  <a:lumMod val="50000"/>
                </a:schemeClr>
              </a:solidFill>
            </a:endParaRPr>
          </a:p>
        </p:txBody>
      </p:sp>
      <mc:AlternateContent xmlns:mc="http://schemas.openxmlformats.org/markup-compatibility/2006" xmlns:a14="http://schemas.microsoft.com/office/drawing/2010/main">
        <mc:Choice Requires="a14">
          <p:sp>
            <p:nvSpPr>
              <p:cNvPr id="11" name="內容版面配置區 2"/>
              <p:cNvSpPr>
                <a:spLocks noGrp="1"/>
              </p:cNvSpPr>
              <p:nvPr>
                <p:ph idx="1"/>
              </p:nvPr>
            </p:nvSpPr>
            <p:spPr>
              <a:xfrm>
                <a:off x="838200" y="1429966"/>
                <a:ext cx="10669622" cy="5428034"/>
              </a:xfrm>
            </p:spPr>
            <p:txBody>
              <a:bodyPr>
                <a:normAutofit/>
              </a:bodyPr>
              <a:lstStyle/>
              <a:p>
                <a:r>
                  <a:rPr lang="en-US" altLang="zh-TW" sz="2400" dirty="0" smtClean="0"/>
                  <a:t>Trajectories are </a:t>
                </a:r>
                <a:r>
                  <a:rPr lang="en-US" altLang="zh-TW" sz="2400" dirty="0"/>
                  <a:t>stratified into </a:t>
                </a:r>
                <a:r>
                  <a:rPr lang="en-US" altLang="zh-TW" sz="2400" dirty="0" smtClean="0"/>
                  <a:t>subsample by </a:t>
                </a: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𝑚𝑎𝑥</m:t>
                        </m:r>
                      </m:sub>
                    </m:sSub>
                  </m:oMath>
                </a14:m>
                <a:r>
                  <a:rPr lang="en-US" altLang="zh-TW" sz="2400" dirty="0" smtClean="0"/>
                  <a:t>:</a:t>
                </a:r>
              </a:p>
              <a:p>
                <a:endParaRPr lang="en-US" altLang="zh-TW" sz="2400" dirty="0"/>
              </a:p>
              <a:p>
                <a:endParaRPr lang="en-US" altLang="zh-TW" sz="2400" dirty="0" smtClean="0"/>
              </a:p>
              <a:p>
                <a:endParaRPr lang="en-US" altLang="zh-TW" sz="2400" dirty="0"/>
              </a:p>
              <a:p>
                <a:endParaRPr lang="en-US" altLang="zh-TW" sz="2400" dirty="0" smtClean="0"/>
              </a:p>
              <a:p>
                <a:r>
                  <a:rPr lang="en-US" altLang="zh-TW" sz="2400" dirty="0" smtClean="0"/>
                  <a:t>The two-sided the </a:t>
                </a:r>
                <a:r>
                  <a:rPr lang="en-US" altLang="zh-TW" sz="2400" dirty="0"/>
                  <a:t>Student’s t </a:t>
                </a:r>
                <a:r>
                  <a:rPr lang="en-US" altLang="zh-TW" sz="2400" dirty="0" smtClean="0"/>
                  <a:t>test (95% confidence interval) were used to evaluate the </a:t>
                </a:r>
                <a:r>
                  <a:rPr lang="en-US" altLang="zh-TW" sz="2400" dirty="0"/>
                  <a:t>statistical </a:t>
                </a:r>
                <a:r>
                  <a:rPr lang="en-US" altLang="zh-TW" sz="2400" dirty="0" smtClean="0"/>
                  <a:t>significance. </a:t>
                </a:r>
                <a:r>
                  <a:rPr lang="en-US" altLang="zh-TW" sz="2000" dirty="0" smtClean="0">
                    <a:solidFill>
                      <a:schemeClr val="bg1">
                        <a:lumMod val="50000"/>
                      </a:schemeClr>
                    </a:solidFill>
                  </a:rPr>
                  <a:t>(Wilks 2011)</a:t>
                </a:r>
              </a:p>
              <a:p>
                <a:endParaRPr lang="en-US" altLang="zh-TW" sz="2400" dirty="0" smtClean="0"/>
              </a:p>
              <a:p>
                <a:endParaRPr lang="en-US" altLang="zh-TW" sz="2400" dirty="0"/>
              </a:p>
              <a:p>
                <a:endParaRPr lang="en-US" altLang="zh-TW" sz="2400" dirty="0" smtClean="0"/>
              </a:p>
              <a:p>
                <a:endParaRPr lang="en-US" altLang="zh-TW" sz="2400" dirty="0" smtClean="0"/>
              </a:p>
            </p:txBody>
          </p:sp>
        </mc:Choice>
        <mc:Fallback xmlns="">
          <p:sp>
            <p:nvSpPr>
              <p:cNvPr id="11" name="內容版面配置區 2"/>
              <p:cNvSpPr>
                <a:spLocks noGrp="1" noRot="1" noChangeAspect="1" noMove="1" noResize="1" noEditPoints="1" noAdjustHandles="1" noChangeArrowheads="1" noChangeShapeType="1" noTextEdit="1"/>
              </p:cNvSpPr>
              <p:nvPr>
                <p:ph idx="1"/>
              </p:nvPr>
            </p:nvSpPr>
            <p:spPr>
              <a:xfrm>
                <a:off x="838200" y="1429966"/>
                <a:ext cx="10669622" cy="5428034"/>
              </a:xfrm>
              <a:blipFill rotWithShape="0">
                <a:blip r:embed="rId3"/>
                <a:stretch>
                  <a:fillRect l="-800" t="-1573" r="-9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6" name="表格 5"/>
              <p:cNvGraphicFramePr>
                <a:graphicFrameLocks noGrp="1"/>
              </p:cNvGraphicFramePr>
              <p:nvPr>
                <p:extLst>
                  <p:ext uri="{D42A27DB-BD31-4B8C-83A1-F6EECF244321}">
                    <p14:modId xmlns:p14="http://schemas.microsoft.com/office/powerpoint/2010/main" val="2590974616"/>
                  </p:ext>
                </p:extLst>
              </p:nvPr>
            </p:nvGraphicFramePr>
            <p:xfrm>
              <a:off x="1139217" y="1999560"/>
              <a:ext cx="9543915" cy="741680"/>
            </p:xfrm>
            <a:graphic>
              <a:graphicData uri="http://schemas.openxmlformats.org/drawingml/2006/table">
                <a:tbl>
                  <a:tblPr firstRow="1" bandRow="1">
                    <a:tableStyleId>{5C22544A-7EE6-4342-B048-85BDC9FD1C3A}</a:tableStyleId>
                  </a:tblPr>
                  <a:tblGrid>
                    <a:gridCol w="1908783"/>
                    <a:gridCol w="1908783"/>
                    <a:gridCol w="1908783"/>
                    <a:gridCol w="1908783"/>
                    <a:gridCol w="1908783"/>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-8</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m:rPr>
                                      <m:sty m:val="p"/>
                                    </m:rPr>
                                    <a:rPr lang="en-US" altLang="zh-TW" sz="1800" b="0" i="0" smtClean="0">
                                      <a:solidFill>
                                        <a:srgbClr val="0070C0"/>
                                      </a:solidFill>
                                      <a:latin typeface="Cambria Math" panose="02040503050406030204" pitchFamily="18" charset="0"/>
                                    </a:rPr>
                                    <m:t>w</m:t>
                                  </m:r>
                                </m:e>
                                <m:sub>
                                  <m:r>
                                    <m:rPr>
                                      <m:sty m:val="p"/>
                                    </m:rPr>
                                    <a:rPr lang="en-US" altLang="zh-TW" sz="1800" b="0" i="0" smtClean="0">
                                      <a:solidFill>
                                        <a:srgbClr val="0070C0"/>
                                      </a:solidFill>
                                      <a:latin typeface="Cambria Math" panose="02040503050406030204" pitchFamily="18" charset="0"/>
                                    </a:rPr>
                                    <m:t>max</m:t>
                                  </m:r>
                                </m:sub>
                              </m:sSub>
                            </m:oMath>
                          </a14:m>
                          <a:r>
                            <a:rPr lang="en-US" altLang="zh-TW" b="0" i="0" dirty="0" smtClean="0">
                              <a:solidFill>
                                <a:srgbClr val="0070C0"/>
                              </a:solidFill>
                            </a:rPr>
                            <a:t>-12</a:t>
                          </a:r>
                          <a:endParaRPr lang="zh-TW" altLang="en-US" b="0" i="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-16</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m:rPr>
                                      <m:sty m:val="p"/>
                                    </m:rPr>
                                    <a:rPr lang="en-US" altLang="zh-TW" sz="1800" b="0" i="0" smtClean="0">
                                      <a:solidFill>
                                        <a:schemeClr val="tx1"/>
                                      </a:solidFill>
                                      <a:latin typeface="Cambria Math" panose="02040503050406030204" pitchFamily="18" charset="0"/>
                                    </a:rPr>
                                    <m:t>w</m:t>
                                  </m:r>
                                </m:e>
                                <m:sub>
                                  <m:r>
                                    <m:rPr>
                                      <m:sty m:val="p"/>
                                    </m:rPr>
                                    <a:rPr lang="en-US" altLang="zh-TW" sz="1800" b="0" i="0" smtClean="0">
                                      <a:solidFill>
                                        <a:schemeClr val="tx1"/>
                                      </a:solidFill>
                                      <a:latin typeface="Cambria Math" panose="02040503050406030204" pitchFamily="18" charset="0"/>
                                    </a:rPr>
                                    <m:t>max</m:t>
                                  </m:r>
                                </m:sub>
                              </m:sSub>
                            </m:oMath>
                          </a14:m>
                          <a:r>
                            <a:rPr lang="en-US" altLang="zh-TW" b="0" i="0" dirty="0" smtClean="0">
                              <a:solidFill>
                                <a:schemeClr val="tx1"/>
                              </a:solidFill>
                            </a:rPr>
                            <a:t>-20</a:t>
                          </a:r>
                          <a:endParaRPr lang="zh-TW"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m:rPr>
                                      <m:sty m:val="p"/>
                                    </m:rPr>
                                    <a:rPr lang="en-US" altLang="zh-TW" sz="1800" b="0" i="0" smtClean="0">
                                      <a:solidFill>
                                        <a:srgbClr val="0070C0"/>
                                      </a:solidFill>
                                      <a:latin typeface="Cambria Math" panose="02040503050406030204" pitchFamily="18" charset="0"/>
                                    </a:rPr>
                                    <m:t>w</m:t>
                                  </m:r>
                                </m:e>
                                <m:sub>
                                  <m:r>
                                    <m:rPr>
                                      <m:sty m:val="p"/>
                                    </m:rPr>
                                    <a:rPr lang="en-US" altLang="zh-TW" sz="1800" b="0" i="0" smtClean="0">
                                      <a:solidFill>
                                        <a:srgbClr val="0070C0"/>
                                      </a:solidFill>
                                      <a:latin typeface="Cambria Math" panose="02040503050406030204" pitchFamily="18" charset="0"/>
                                    </a:rPr>
                                    <m:t>max</m:t>
                                  </m:r>
                                </m:sub>
                              </m:sSub>
                            </m:oMath>
                          </a14:m>
                          <a:r>
                            <a:rPr lang="en-US" altLang="zh-TW" b="0" i="0" dirty="0" smtClean="0">
                              <a:solidFill>
                                <a:srgbClr val="0070C0"/>
                              </a:solidFill>
                            </a:rPr>
                            <a:t>-Extreme</a:t>
                          </a:r>
                          <a:endParaRPr lang="zh-TW" altLang="en-US" b="0" i="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≤8</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rgbClr val="0070C0"/>
                                    </a:solidFill>
                                    <a:latin typeface="Cambria Math" panose="02040503050406030204" pitchFamily="18" charset="0"/>
                                  </a:rPr>
                                  <m:t>8&lt;</m:t>
                                </m:r>
                                <m:sSub>
                                  <m:sSubPr>
                                    <m:ctrlPr>
                                      <a:rPr lang="en-US" altLang="zh-TW" sz="1800" b="0" i="1" smtClean="0">
                                        <a:solidFill>
                                          <a:srgbClr val="0070C0"/>
                                        </a:solidFill>
                                        <a:latin typeface="Cambria Math" panose="02040503050406030204" pitchFamily="18" charset="0"/>
                                      </a:rPr>
                                    </m:ctrlPr>
                                  </m:sSubPr>
                                  <m:e>
                                    <m:r>
                                      <a:rPr lang="en-US" altLang="zh-TW" sz="1800" b="0" i="1" smtClean="0">
                                        <a:solidFill>
                                          <a:srgbClr val="0070C0"/>
                                        </a:solidFill>
                                        <a:latin typeface="Cambria Math" panose="02040503050406030204" pitchFamily="18" charset="0"/>
                                      </a:rPr>
                                      <m:t>𝑤</m:t>
                                    </m:r>
                                  </m:e>
                                  <m:sub>
                                    <m:r>
                                      <a:rPr lang="en-US" altLang="zh-TW" sz="1800" b="0" i="1" smtClean="0">
                                        <a:solidFill>
                                          <a:srgbClr val="0070C0"/>
                                        </a:solidFill>
                                        <a:latin typeface="Cambria Math" panose="02040503050406030204" pitchFamily="18" charset="0"/>
                                      </a:rPr>
                                      <m:t>𝑚𝑎𝑥</m:t>
                                    </m:r>
                                  </m:sub>
                                </m:sSub>
                                <m:r>
                                  <a:rPr lang="en-US" altLang="zh-TW" sz="1800" b="0" i="1" smtClean="0">
                                    <a:solidFill>
                                      <a:srgbClr val="0070C0"/>
                                    </a:solidFill>
                                    <a:latin typeface="Cambria Math" panose="02040503050406030204" pitchFamily="18" charset="0"/>
                                  </a:rPr>
                                  <m:t>≤12</m:t>
                                </m:r>
                              </m:oMath>
                            </m:oMathPara>
                          </a14:m>
                          <a:endParaRPr lang="zh-TW" altLang="en-US" b="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12&lt;</m:t>
                                </m:r>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≤16</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16&lt;</m:t>
                                </m:r>
                                <m:sSub>
                                  <m:sSubPr>
                                    <m:ctrlPr>
                                      <a:rPr lang="en-US" altLang="zh-TW" sz="1800" b="0" i="1" smtClean="0">
                                        <a:solidFill>
                                          <a:schemeClr val="tx1"/>
                                        </a:solidFill>
                                        <a:latin typeface="Cambria Math" panose="02040503050406030204" pitchFamily="18" charset="0"/>
                                      </a:rPr>
                                    </m:ctrlPr>
                                  </m:sSubPr>
                                  <m:e>
                                    <m:r>
                                      <a:rPr lang="en-US" altLang="zh-TW" sz="1800" b="0" i="1" smtClean="0">
                                        <a:solidFill>
                                          <a:schemeClr val="tx1"/>
                                        </a:solidFill>
                                        <a:latin typeface="Cambria Math" panose="02040503050406030204" pitchFamily="18" charset="0"/>
                                      </a:rPr>
                                      <m:t>𝑤</m:t>
                                    </m:r>
                                  </m:e>
                                  <m:sub>
                                    <m:r>
                                      <a:rPr lang="en-US" altLang="zh-TW" sz="1800" b="0" i="1" smtClean="0">
                                        <a:solidFill>
                                          <a:schemeClr val="tx1"/>
                                        </a:solidFill>
                                        <a:latin typeface="Cambria Math" panose="02040503050406030204" pitchFamily="18" charset="0"/>
                                      </a:rPr>
                                      <m:t>𝑚𝑎𝑥</m:t>
                                    </m:r>
                                  </m:sub>
                                </m:sSub>
                                <m:r>
                                  <a:rPr lang="en-US" altLang="zh-TW" sz="1800" b="0" i="1" smtClean="0">
                                    <a:solidFill>
                                      <a:schemeClr val="tx1"/>
                                    </a:solidFill>
                                    <a:latin typeface="Cambria Math" panose="02040503050406030204" pitchFamily="18" charset="0"/>
                                  </a:rPr>
                                  <m:t>≤20</m:t>
                                </m:r>
                              </m:oMath>
                            </m:oMathPara>
                          </a14:m>
                          <a:endParaRPr lang="zh-TW"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1800" b="0" i="1" smtClean="0">
                                        <a:solidFill>
                                          <a:srgbClr val="0070C0"/>
                                        </a:solidFill>
                                        <a:latin typeface="Cambria Math" panose="02040503050406030204" pitchFamily="18" charset="0"/>
                                      </a:rPr>
                                    </m:ctrlPr>
                                  </m:sSubPr>
                                  <m:e>
                                    <m:r>
                                      <a:rPr lang="en-US" altLang="zh-TW" sz="1800" b="0" i="1" smtClean="0">
                                        <a:solidFill>
                                          <a:srgbClr val="0070C0"/>
                                        </a:solidFill>
                                        <a:latin typeface="Cambria Math" panose="02040503050406030204" pitchFamily="18" charset="0"/>
                                      </a:rPr>
                                      <m:t>𝑤</m:t>
                                    </m:r>
                                  </m:e>
                                  <m:sub>
                                    <m:r>
                                      <a:rPr lang="en-US" altLang="zh-TW" sz="1800" b="0" i="1" smtClean="0">
                                        <a:solidFill>
                                          <a:srgbClr val="0070C0"/>
                                        </a:solidFill>
                                        <a:latin typeface="Cambria Math" panose="02040503050406030204" pitchFamily="18" charset="0"/>
                                      </a:rPr>
                                      <m:t>𝑚𝑎𝑥</m:t>
                                    </m:r>
                                  </m:sub>
                                </m:sSub>
                                <m:r>
                                  <a:rPr lang="en-US" altLang="zh-TW" sz="1800" b="0" i="1" smtClean="0">
                                    <a:solidFill>
                                      <a:srgbClr val="0070C0"/>
                                    </a:solidFill>
                                    <a:latin typeface="Cambria Math" panose="02040503050406030204" pitchFamily="18" charset="0"/>
                                  </a:rPr>
                                  <m:t>&gt;20</m:t>
                                </m:r>
                              </m:oMath>
                            </m:oMathPara>
                          </a14:m>
                          <a:endParaRPr lang="zh-TW" altLang="en-US" b="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6" name="表格 5"/>
              <p:cNvGraphicFramePr>
                <a:graphicFrameLocks noGrp="1"/>
              </p:cNvGraphicFramePr>
              <p:nvPr>
                <p:extLst>
                  <p:ext uri="{D42A27DB-BD31-4B8C-83A1-F6EECF244321}">
                    <p14:modId xmlns:p14="http://schemas.microsoft.com/office/powerpoint/2010/main" val="2590974616"/>
                  </p:ext>
                </p:extLst>
              </p:nvPr>
            </p:nvGraphicFramePr>
            <p:xfrm>
              <a:off x="1139217" y="1999560"/>
              <a:ext cx="9543915" cy="741680"/>
            </p:xfrm>
            <a:graphic>
              <a:graphicData uri="http://schemas.openxmlformats.org/drawingml/2006/table">
                <a:tbl>
                  <a:tblPr firstRow="1" bandRow="1">
                    <a:tableStyleId>{5C22544A-7EE6-4342-B048-85BDC9FD1C3A}</a:tableStyleId>
                  </a:tblPr>
                  <a:tblGrid>
                    <a:gridCol w="1908783"/>
                    <a:gridCol w="1908783"/>
                    <a:gridCol w="1908783"/>
                    <a:gridCol w="1908783"/>
                    <a:gridCol w="1908783"/>
                  </a:tblGrid>
                  <a:tr h="3708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319" t="-8197" r="-40127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000" t="-8197" r="-300000"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0639" t="-8197" r="-20095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99682" t="-8197" r="-100318" b="-10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00958" t="-8197" r="-639" b="-103279"/>
                          </a:stretch>
                        </a:blipFill>
                      </a:tcPr>
                    </a:tc>
                  </a:tr>
                  <a:tr h="3708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319" t="-108197" r="-40127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000" t="-108197" r="-300000"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0639" t="-108197" r="-20095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99682" t="-108197" r="-100318" b="-3279"/>
                          </a:stretch>
                        </a:blipFill>
                      </a:tcPr>
                    </a:tc>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00958" t="-108197" r="-639" b="-3279"/>
                          </a:stretch>
                        </a:blipFill>
                      </a:tcPr>
                    </a:tc>
                  </a:tr>
                </a:tbl>
              </a:graphicData>
            </a:graphic>
          </p:graphicFrame>
        </mc:Fallback>
      </mc:AlternateContent>
    </p:spTree>
    <p:extLst>
      <p:ext uri="{BB962C8B-B14F-4D97-AF65-F5344CB8AC3E}">
        <p14:creationId xmlns:p14="http://schemas.microsoft.com/office/powerpoint/2010/main" val="16643103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6085</TotalTime>
  <Words>6459</Words>
  <Application>Microsoft Office PowerPoint</Application>
  <PresentationFormat>寬螢幕</PresentationFormat>
  <Paragraphs>470</Paragraphs>
  <Slides>33</Slides>
  <Notes>33</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33</vt:i4>
      </vt:variant>
    </vt:vector>
  </HeadingPairs>
  <TitlesOfParts>
    <vt:vector size="39" baseType="lpstr">
      <vt:lpstr>新細明體</vt:lpstr>
      <vt:lpstr>Arial</vt:lpstr>
      <vt:lpstr>Calibri</vt:lpstr>
      <vt:lpstr>Calibri Light</vt:lpstr>
      <vt:lpstr>Cambria Math</vt:lpstr>
      <vt:lpstr>Office 佈景主題</vt:lpstr>
      <vt:lpstr>PowerPoint 簡報</vt:lpstr>
      <vt:lpstr>Introduction</vt:lpstr>
      <vt:lpstr>Introduction</vt:lpstr>
      <vt:lpstr>Introduction</vt:lpstr>
      <vt:lpstr>Introduction</vt:lpstr>
      <vt:lpstr>Methodology  WRF configuration</vt:lpstr>
      <vt:lpstr>Methodology  Trajectory computation</vt:lpstr>
      <vt:lpstr>Methodology  Experiments design</vt:lpstr>
      <vt:lpstr>Methodology  Statistical analysis techniques</vt:lpstr>
      <vt:lpstr>Methodology  Computation of vertical accelerations along trajectories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Analysis of CB structure and thermodynamics</vt:lpstr>
      <vt:lpstr>Trajectory updraft statistics</vt:lpstr>
      <vt:lpstr>Trajectory updraft statistics</vt:lpstr>
      <vt:lpstr>Trajectory updraft statistics</vt:lpstr>
      <vt:lpstr>Trajectory updraft statistics</vt:lpstr>
      <vt:lpstr>Methodology  Entrainment analysis</vt:lpstr>
      <vt:lpstr>Trajectory updraft statistics</vt:lpstr>
      <vt:lpstr>Trajectory updraft statistics</vt:lpstr>
      <vt:lpstr>Trajectory updraft statistics</vt:lpstr>
      <vt:lpstr>Trajectory updraft statistics</vt:lpstr>
      <vt:lpstr>Trajectory updraft statistics</vt:lpstr>
      <vt:lpstr>Trajectory updraft statistics</vt:lpstr>
      <vt:lpstr>Conclusions</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李尚恩</dc:creator>
  <cp:lastModifiedBy>李尚恩</cp:lastModifiedBy>
  <cp:revision>139</cp:revision>
  <dcterms:created xsi:type="dcterms:W3CDTF">2021-06-02T12:54:14Z</dcterms:created>
  <dcterms:modified xsi:type="dcterms:W3CDTF">2021-06-08T13:37:53Z</dcterms:modified>
</cp:coreProperties>
</file>