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79" r:id="rId4"/>
    <p:sldId id="260" r:id="rId5"/>
    <p:sldId id="263" r:id="rId6"/>
    <p:sldId id="280" r:id="rId7"/>
    <p:sldId id="28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87" r:id="rId23"/>
    <p:sldId id="286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078" autoAdjust="0"/>
  </p:normalViewPr>
  <p:slideViewPr>
    <p:cSldViewPr snapToGrid="0">
      <p:cViewPr varScale="1">
        <p:scale>
          <a:sx n="48" d="100"/>
          <a:sy n="48" d="100"/>
        </p:scale>
        <p:origin x="1268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73C61-BD2E-4039-BAA2-2410171C50D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EE36E-A700-4A55-A7D5-88D15ECA09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9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930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zonal mean accumulated precipitation (Fig. 3) reveals that MPAS simulations overpredict precipitation for most latitudes, with the greatest overprediction in the northern subtropics and midlatitudes poleward of 40 8 N or S.</a:t>
            </a:r>
          </a:p>
          <a:p>
            <a:r>
              <a:rPr lang="en-US" altLang="zh-TW" dirty="0"/>
              <a:t>The overproduction of total tropical precipitation (10%–15% bias) in M3 and </a:t>
            </a:r>
            <a:r>
              <a:rPr lang="en-US" altLang="zh-TW" dirty="0" err="1"/>
              <a:t>Mchannel</a:t>
            </a:r>
            <a:r>
              <a:rPr lang="en-US" altLang="zh-TW" dirty="0"/>
              <a:t>, despite their realistic distribution of rain rates, suggests that the model simply produces precipitating tropical systems of various intensities too frequently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8533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Figure 4a shows the number of grid points within a range of rain-rate bins for TRMM and the MPAS simulations. </a:t>
            </a:r>
          </a:p>
          <a:p>
            <a:r>
              <a:rPr lang="en-US" altLang="zh-TW" dirty="0"/>
              <a:t>this distribution looks similar to that in Fig. 2, except the positive precipitation bias in M3 and </a:t>
            </a:r>
            <a:r>
              <a:rPr lang="en-US" altLang="zh-TW" dirty="0" err="1"/>
              <a:t>Mchannel</a:t>
            </a:r>
            <a:r>
              <a:rPr lang="en-US" altLang="zh-TW" dirty="0"/>
              <a:t> is now apparent. </a:t>
            </a:r>
          </a:p>
          <a:p>
            <a:r>
              <a:rPr lang="en-US" altLang="zh-TW" dirty="0"/>
              <a:t>Displaying this information as a ratio relative to TRMM (Fig. 4b) reveals the regime-sensitivity of the models’ precipitation biases.</a:t>
            </a:r>
          </a:p>
          <a:p>
            <a:r>
              <a:rPr lang="en-US" altLang="zh-TW" dirty="0"/>
              <a:t>As hypothesized above, the positive precipitation bias in M3 and </a:t>
            </a:r>
            <a:r>
              <a:rPr lang="en-US" altLang="zh-TW" dirty="0" err="1"/>
              <a:t>Mchannel</a:t>
            </a:r>
            <a:r>
              <a:rPr lang="en-US" altLang="zh-TW" dirty="0"/>
              <a:t> is not due to a tendency toward particular rain rates; both conﬁgurations</a:t>
            </a:r>
          </a:p>
          <a:p>
            <a:r>
              <a:rPr lang="en-US" altLang="zh-TW" dirty="0"/>
              <a:t>produce rain, at all intensities, roughly 2–5 times as frequently as in TRMM. </a:t>
            </a:r>
          </a:p>
          <a:p>
            <a:r>
              <a:rPr lang="en-US" altLang="zh-TW" dirty="0"/>
              <a:t>It is possible that the duration, intensity, and/or frequency of tropical convection in these simulations may have been erroneously ampliﬁed by the</a:t>
            </a:r>
          </a:p>
          <a:p>
            <a:r>
              <a:rPr lang="en-US" altLang="zh-TW" dirty="0"/>
              <a:t>lack of surface ﬂux feedbacks caused by the ﬁxed SSTs (</a:t>
            </a:r>
            <a:r>
              <a:rPr lang="en-US" altLang="zh-TW" dirty="0" err="1"/>
              <a:t>Hirons</a:t>
            </a:r>
            <a:r>
              <a:rPr lang="en-US" altLang="zh-TW" dirty="0"/>
              <a:t> et al. 2018), which would account for the general overabundance of convective systems (Fig. 8) in the CPM conﬁgurations and the associated positive precipitation bias (Fig. 3).</a:t>
            </a:r>
          </a:p>
          <a:p>
            <a:endParaRPr lang="en-US" altLang="zh-TW" dirty="0"/>
          </a:p>
          <a:p>
            <a:r>
              <a:rPr lang="en-US" altLang="zh-TW" dirty="0"/>
              <a:t>This is not the case in the 15-km simulations.</a:t>
            </a:r>
          </a:p>
          <a:p>
            <a:endParaRPr lang="en-US" altLang="zh-TW" dirty="0"/>
          </a:p>
          <a:p>
            <a:r>
              <a:rPr lang="en-US" altLang="zh-TW" dirty="0"/>
              <a:t>M15 produces very light precipitation ~7 times as frequently as in</a:t>
            </a:r>
            <a:r>
              <a:rPr lang="zh-TW" altLang="en-US" dirty="0"/>
              <a:t> </a:t>
            </a:r>
            <a:r>
              <a:rPr lang="en-US" altLang="zh-TW" dirty="0"/>
              <a:t>TRMM, and heavy precipitation at ; 1/10th the rate. </a:t>
            </a:r>
          </a:p>
          <a:p>
            <a:r>
              <a:rPr lang="en-US" altLang="zh-TW" dirty="0"/>
              <a:t>M15noCu</a:t>
            </a:r>
            <a:r>
              <a:rPr lang="zh-TW" altLang="en-US" dirty="0"/>
              <a:t> </a:t>
            </a:r>
            <a:r>
              <a:rPr lang="en-US" altLang="zh-TW" dirty="0"/>
              <a:t>performs reasonably for low rain rates but simulates heavy rain</a:t>
            </a:r>
            <a:r>
              <a:rPr lang="zh-TW" altLang="en-US" dirty="0"/>
              <a:t> </a:t>
            </a:r>
            <a:r>
              <a:rPr lang="en-US" altLang="zh-TW" dirty="0"/>
              <a:t>10–20 times as often as in TRMM.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3405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Over the ocean the morning (evening) diurnal</a:t>
            </a:r>
            <a:r>
              <a:rPr lang="zh-TW" altLang="en-US" dirty="0"/>
              <a:t> </a:t>
            </a:r>
            <a:r>
              <a:rPr lang="en-US" altLang="zh-TW" dirty="0"/>
              <a:t>maximum (minimum) in precipitation is triggered roughly 3 h too</a:t>
            </a:r>
            <a:r>
              <a:rPr lang="zh-TW" altLang="en-US" dirty="0"/>
              <a:t> </a:t>
            </a:r>
            <a:r>
              <a:rPr lang="en-US" altLang="zh-TW" dirty="0"/>
              <a:t>early in M15, while the other three MPAS conﬁgurations match</a:t>
            </a:r>
            <a:r>
              <a:rPr lang="zh-TW" altLang="en-US" dirty="0"/>
              <a:t> </a:t>
            </a:r>
            <a:r>
              <a:rPr lang="en-US" altLang="zh-TW" dirty="0"/>
              <a:t>the observed diurnal phase quite well (although M15noCu</a:t>
            </a:r>
            <a:r>
              <a:rPr lang="zh-TW" altLang="en-US" dirty="0"/>
              <a:t> </a:t>
            </a:r>
            <a:r>
              <a:rPr lang="en-US" altLang="zh-TW" dirty="0"/>
              <a:t>overestimates the amplitude). </a:t>
            </a:r>
          </a:p>
          <a:p>
            <a:r>
              <a:rPr lang="en-US" altLang="zh-TW" dirty="0"/>
              <a:t>The diurnal cycle over land</a:t>
            </a:r>
            <a:r>
              <a:rPr lang="zh-TW" altLang="en-US" dirty="0"/>
              <a:t> </a:t>
            </a:r>
            <a:r>
              <a:rPr lang="en-US" altLang="zh-TW" dirty="0"/>
              <a:t>is 3–4 h out of phase in M15, with the afternoon peak</a:t>
            </a:r>
            <a:r>
              <a:rPr lang="zh-TW" altLang="en-US" dirty="0"/>
              <a:t> </a:t>
            </a:r>
            <a:r>
              <a:rPr lang="en-US" altLang="zh-TW" dirty="0"/>
              <a:t>overampliﬁed. </a:t>
            </a:r>
          </a:p>
          <a:p>
            <a:r>
              <a:rPr lang="en-US" altLang="zh-TW" dirty="0"/>
              <a:t>M3 and </a:t>
            </a:r>
            <a:r>
              <a:rPr lang="en-US" altLang="zh-TW" dirty="0" err="1"/>
              <a:t>Mchannel</a:t>
            </a:r>
            <a:r>
              <a:rPr lang="en-US" altLang="zh-TW" dirty="0"/>
              <a:t> improve the timing of this</a:t>
            </a:r>
            <a:r>
              <a:rPr lang="zh-TW" altLang="en-US" dirty="0"/>
              <a:t> </a:t>
            </a:r>
            <a:r>
              <a:rPr lang="en-US" altLang="zh-TW" dirty="0"/>
              <a:t>peak by about 2 h, resulting in a diurnal maximum that is slightly</a:t>
            </a:r>
            <a:r>
              <a:rPr lang="zh-TW" altLang="en-US" dirty="0"/>
              <a:t> </a:t>
            </a:r>
            <a:r>
              <a:rPr lang="en-US" altLang="zh-TW" dirty="0"/>
              <a:t>out of phase with observations and overampliﬁed. </a:t>
            </a:r>
          </a:p>
          <a:p>
            <a:r>
              <a:rPr lang="en-US" altLang="zh-TW" dirty="0"/>
              <a:t>Interestingly,</a:t>
            </a:r>
            <a:r>
              <a:rPr lang="zh-TW" altLang="en-US" dirty="0"/>
              <a:t> </a:t>
            </a:r>
            <a:r>
              <a:rPr lang="en-US" altLang="zh-TW" dirty="0"/>
              <a:t>M15noCu, using a relatively coarse grid and no convective parameterization, simulates a terrestrial diurnal cycle whose phase</a:t>
            </a:r>
          </a:p>
          <a:p>
            <a:r>
              <a:rPr lang="en-US" altLang="zh-TW" dirty="0"/>
              <a:t>and amplitude correspond quite well with observations.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932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Figure 6a indicates that the distribution of tropical precipitable water varies by model conﬁguration. </a:t>
            </a:r>
          </a:p>
          <a:p>
            <a:r>
              <a:rPr lang="en-US" altLang="zh-TW" dirty="0"/>
              <a:t>M3 and M15noCu</a:t>
            </a:r>
            <a:r>
              <a:rPr lang="zh-TW" altLang="en-US" dirty="0"/>
              <a:t> </a:t>
            </a:r>
            <a:r>
              <a:rPr lang="en-US" altLang="zh-TW" dirty="0"/>
              <a:t>slightly underestimate tropical moisture (M15noCu more so),</a:t>
            </a:r>
            <a:r>
              <a:rPr lang="zh-TW" altLang="en-US" dirty="0"/>
              <a:t> </a:t>
            </a:r>
            <a:r>
              <a:rPr lang="en-US" altLang="zh-TW" dirty="0"/>
              <a:t>while </a:t>
            </a:r>
            <a:r>
              <a:rPr lang="en-US" altLang="zh-TW" dirty="0" err="1"/>
              <a:t>Mchannel</a:t>
            </a:r>
            <a:r>
              <a:rPr lang="en-US" altLang="zh-TW" dirty="0"/>
              <a:t> slightly </a:t>
            </a:r>
            <a:r>
              <a:rPr lang="en-US" altLang="zh-TW" dirty="0" err="1"/>
              <a:t>overmoistens</a:t>
            </a:r>
            <a:r>
              <a:rPr lang="en-US" altLang="zh-TW" dirty="0"/>
              <a:t> tropical atmosphere.</a:t>
            </a:r>
          </a:p>
          <a:p>
            <a:r>
              <a:rPr lang="en-US" altLang="zh-TW" dirty="0"/>
              <a:t>M15noCu exhibits an unrealistically large fraction</a:t>
            </a:r>
            <a:r>
              <a:rPr lang="zh-TW" altLang="en-US" dirty="0"/>
              <a:t> </a:t>
            </a:r>
            <a:r>
              <a:rPr lang="en-US" altLang="zh-TW" dirty="0"/>
              <a:t>of grid points with moderate precipitable water values in the</a:t>
            </a:r>
            <a:r>
              <a:rPr lang="zh-TW" altLang="en-US" dirty="0"/>
              <a:t> </a:t>
            </a:r>
            <a:r>
              <a:rPr lang="en-US" altLang="zh-TW" dirty="0"/>
              <a:t>30–50-mm range, but too few points with higher ( . 55 mm)</a:t>
            </a:r>
            <a:r>
              <a:rPr lang="zh-TW" altLang="en-US" dirty="0"/>
              <a:t> </a:t>
            </a:r>
            <a:r>
              <a:rPr lang="en-US" altLang="zh-TW" dirty="0"/>
              <a:t>values. </a:t>
            </a:r>
          </a:p>
          <a:p>
            <a:r>
              <a:rPr lang="en-US" altLang="zh-TW" dirty="0"/>
              <a:t>M3, whose mean precipitable water also indicates a dry</a:t>
            </a:r>
            <a:r>
              <a:rPr lang="zh-TW" altLang="en-US" dirty="0"/>
              <a:t> </a:t>
            </a:r>
            <a:r>
              <a:rPr lang="en-US" altLang="zh-TW" dirty="0"/>
              <a:t>bias, does not exhibit such a preference for intermediate column moisture values. </a:t>
            </a:r>
          </a:p>
          <a:p>
            <a:r>
              <a:rPr lang="en-US" altLang="zh-TW" dirty="0"/>
              <a:t>The positive moisture bias in </a:t>
            </a:r>
            <a:r>
              <a:rPr lang="en-US" altLang="zh-TW" dirty="0" err="1"/>
              <a:t>Mchannel</a:t>
            </a:r>
            <a:r>
              <a:rPr lang="zh-TW" altLang="en-US" dirty="0"/>
              <a:t> </a:t>
            </a:r>
            <a:r>
              <a:rPr lang="en-US" altLang="zh-TW" dirty="0"/>
              <a:t>is a result of too many values in 55–65 mm range. </a:t>
            </a:r>
          </a:p>
          <a:p>
            <a:r>
              <a:rPr lang="en-US" altLang="zh-TW" dirty="0"/>
              <a:t>The mean</a:t>
            </a:r>
            <a:r>
              <a:rPr lang="zh-TW" altLang="en-US" dirty="0"/>
              <a:t> </a:t>
            </a:r>
            <a:r>
              <a:rPr lang="en-US" altLang="zh-TW" dirty="0"/>
              <a:t>tropical precipitable water in M15, in contrast to the other</a:t>
            </a:r>
            <a:r>
              <a:rPr lang="zh-TW" altLang="en-US" dirty="0"/>
              <a:t> </a:t>
            </a:r>
            <a:r>
              <a:rPr lang="en-US" altLang="zh-TW" dirty="0"/>
              <a:t>MPAS conﬁgurations, matches that of ERA5 quite well despite the model producing too many values in the 50–60-mm</a:t>
            </a:r>
            <a:r>
              <a:rPr lang="zh-TW" altLang="en-US" dirty="0"/>
              <a:t> </a:t>
            </a:r>
            <a:r>
              <a:rPr lang="en-US" altLang="zh-TW" dirty="0"/>
              <a:t>range. </a:t>
            </a:r>
          </a:p>
          <a:p>
            <a:endParaRPr lang="en-US" altLang="zh-TW" dirty="0"/>
          </a:p>
          <a:p>
            <a:r>
              <a:rPr lang="en-US" altLang="zh-TW" dirty="0"/>
              <a:t>Separating these distributions into their contributions</a:t>
            </a:r>
            <a:r>
              <a:rPr lang="zh-TW" altLang="en-US" dirty="0"/>
              <a:t> </a:t>
            </a:r>
            <a:r>
              <a:rPr lang="en-US" altLang="zh-TW" dirty="0"/>
              <a:t>from ‘‘raining’’ and ‘‘</a:t>
            </a:r>
            <a:r>
              <a:rPr lang="en-US" altLang="zh-TW" dirty="0" err="1"/>
              <a:t>nonraining</a:t>
            </a:r>
            <a:r>
              <a:rPr lang="en-US" altLang="zh-TW" dirty="0"/>
              <a:t>’’ grid points (Fig. 6b) suggests</a:t>
            </a:r>
            <a:r>
              <a:rPr lang="zh-TW" altLang="en-US" dirty="0"/>
              <a:t> </a:t>
            </a:r>
            <a:r>
              <a:rPr lang="en-US" altLang="zh-TW" dirty="0"/>
              <a:t>that the dry moisture bias in M3 and M15noCu is equally</a:t>
            </a:r>
            <a:r>
              <a:rPr lang="zh-TW" altLang="en-US" dirty="0"/>
              <a:t> </a:t>
            </a:r>
            <a:r>
              <a:rPr lang="en-US" altLang="zh-TW" dirty="0"/>
              <a:t>present within and outside of convection.</a:t>
            </a:r>
          </a:p>
          <a:p>
            <a:r>
              <a:rPr lang="en-US" altLang="zh-TW" dirty="0"/>
              <a:t> Biases in other</a:t>
            </a:r>
            <a:r>
              <a:rPr lang="zh-TW" altLang="en-US" dirty="0"/>
              <a:t> </a:t>
            </a:r>
            <a:r>
              <a:rPr lang="en-US" altLang="zh-TW" dirty="0"/>
              <a:t>conﬁgurations, however, are sensitive to the presence of convection. </a:t>
            </a:r>
          </a:p>
          <a:p>
            <a:r>
              <a:rPr lang="en-US" altLang="zh-TW" dirty="0"/>
              <a:t>M15, for example, is far too dry in nonprecipitating</a:t>
            </a:r>
            <a:r>
              <a:rPr lang="zh-TW" altLang="en-US" dirty="0"/>
              <a:t> </a:t>
            </a:r>
            <a:r>
              <a:rPr lang="en-US" altLang="zh-TW" dirty="0"/>
              <a:t>grid points. This, along with its much smaller fraction of rain-free tropical grid points (see text in Fig. 6b), suggests that M15 triggers convection far more readily (and in drier environments) than the other conﬁgurations.</a:t>
            </a:r>
          </a:p>
          <a:p>
            <a:r>
              <a:rPr lang="en-US" altLang="zh-TW" dirty="0"/>
              <a:t>M15 produces near-ubiquitous very light precipitation, possibly associated with parameterized entrainment that results in erroneously undiluted, and thus abundant, shallow cumulus.</a:t>
            </a:r>
          </a:p>
          <a:p>
            <a:endParaRPr lang="en-US" altLang="zh-TW" dirty="0"/>
          </a:p>
          <a:p>
            <a:r>
              <a:rPr lang="en-US" altLang="zh-TW" dirty="0" err="1"/>
              <a:t>Mchannel</a:t>
            </a:r>
            <a:r>
              <a:rPr lang="en-US" altLang="zh-TW" dirty="0"/>
              <a:t> is also too dry in nonprecipitating regions and too moist within precipitating features (which accounts for its overall bias shown in Fig. 6a).</a:t>
            </a:r>
          </a:p>
          <a:p>
            <a:r>
              <a:rPr lang="en-US" altLang="zh-TW" dirty="0"/>
              <a:t>M3—which, like </a:t>
            </a:r>
            <a:r>
              <a:rPr lang="en-US" altLang="zh-TW" dirty="0" err="1"/>
              <a:t>Mchannel</a:t>
            </a:r>
            <a:r>
              <a:rPr lang="en-US" altLang="zh-TW" dirty="0"/>
              <a:t>, uses convection-permitting resolution in the tropics—exhibits an opposite-signed moisture bias within</a:t>
            </a:r>
          </a:p>
          <a:p>
            <a:r>
              <a:rPr lang="en-US" altLang="zh-TW" dirty="0"/>
              <a:t>precipitating features, signifying that the </a:t>
            </a:r>
            <a:r>
              <a:rPr lang="en-US" altLang="zh-TW" dirty="0" err="1"/>
              <a:t>Grell</a:t>
            </a:r>
            <a:r>
              <a:rPr lang="en-US" altLang="zh-TW" dirty="0"/>
              <a:t>–Freitas scheme in </a:t>
            </a:r>
            <a:r>
              <a:rPr lang="en-US" altLang="zh-TW" dirty="0" err="1"/>
              <a:t>Mchannel</a:t>
            </a:r>
            <a:r>
              <a:rPr lang="en-US" altLang="zh-TW" dirty="0"/>
              <a:t> has signiﬁcant impacts on its convection/moisture.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9511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tracked</a:t>
            </a:r>
            <a:r>
              <a:rPr lang="zh-TW" altLang="en-US" dirty="0"/>
              <a:t> </a:t>
            </a:r>
            <a:r>
              <a:rPr lang="en-US" altLang="zh-TW" dirty="0"/>
              <a:t>objects in the satellite observations reveal a spatially heterogeneous distribution of convective systems, including the gradual</a:t>
            </a:r>
            <a:r>
              <a:rPr lang="zh-TW" altLang="en-US" dirty="0"/>
              <a:t> </a:t>
            </a:r>
            <a:r>
              <a:rPr lang="en-US" altLang="zh-TW" dirty="0"/>
              <a:t>eastward propagation of the MJO-associated convective clouds</a:t>
            </a:r>
          </a:p>
          <a:p>
            <a:endParaRPr lang="en-US" altLang="zh-TW" dirty="0"/>
          </a:p>
          <a:p>
            <a:r>
              <a:rPr lang="en-US" altLang="zh-TW" dirty="0"/>
              <a:t>While none of the MPAS simulations are able to replicate the spatiotemporal distribution of the tracked cloud systems (Fig. 7),</a:t>
            </a:r>
          </a:p>
          <a:p>
            <a:endParaRPr lang="en-US" altLang="zh-TW" dirty="0"/>
          </a:p>
          <a:p>
            <a:r>
              <a:rPr lang="en-US" altLang="zh-TW" dirty="0"/>
              <a:t> M15 seems to be the only conﬁguration that does</a:t>
            </a:r>
            <a:r>
              <a:rPr lang="zh-TW" altLang="en-US" dirty="0"/>
              <a:t> </a:t>
            </a:r>
            <a:r>
              <a:rPr lang="en-US" altLang="zh-TW" dirty="0"/>
              <a:t>not overestimate the number of these propagating features</a:t>
            </a:r>
            <a:r>
              <a:rPr lang="zh-TW" altLang="en-US" dirty="0"/>
              <a:t> </a:t>
            </a:r>
            <a:r>
              <a:rPr lang="en-US" altLang="zh-TW" dirty="0"/>
              <a:t>(Fig. 9).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556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M15noCu: convective clouds being too short-lived,</a:t>
            </a:r>
            <a:r>
              <a:rPr lang="zh-TW" altLang="en-US" dirty="0"/>
              <a:t> </a:t>
            </a:r>
            <a:r>
              <a:rPr lang="en-US" altLang="zh-TW" dirty="0"/>
              <a:t>small, and stationary compared to satellite observations (and</a:t>
            </a:r>
            <a:r>
              <a:rPr lang="zh-TW" altLang="en-US" dirty="0"/>
              <a:t> </a:t>
            </a:r>
            <a:r>
              <a:rPr lang="en-US" altLang="zh-TW" dirty="0"/>
              <a:t>the other MPAS simulations). </a:t>
            </a:r>
          </a:p>
          <a:p>
            <a:r>
              <a:rPr lang="en-US" altLang="zh-TW" dirty="0"/>
              <a:t>M15noCu</a:t>
            </a:r>
            <a:r>
              <a:rPr lang="zh-TW" altLang="en-US" dirty="0"/>
              <a:t> </a:t>
            </a:r>
            <a:r>
              <a:rPr lang="en-US" altLang="zh-TW" dirty="0"/>
              <a:t>produces excessive amounts of very intense, </a:t>
            </a:r>
            <a:r>
              <a:rPr lang="zh-TW" altLang="en-US" dirty="0"/>
              <a:t> </a:t>
            </a:r>
            <a:r>
              <a:rPr lang="en-US" altLang="zh-TW" dirty="0"/>
              <a:t>small-scale, short-lived convection.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The rapid growth and decay of the abundant, transient convective systems in M15noCu (Fig. 8) is suggestive of conditional</a:t>
            </a:r>
            <a:r>
              <a:rPr lang="zh-TW" altLang="en-US" dirty="0"/>
              <a:t> </a:t>
            </a:r>
            <a:r>
              <a:rPr lang="en-US" altLang="zh-TW" dirty="0"/>
              <a:t>instability of the second kind (CISK), which prefers very small</a:t>
            </a:r>
            <a:r>
              <a:rPr lang="zh-TW" altLang="en-US" dirty="0"/>
              <a:t> </a:t>
            </a:r>
            <a:r>
              <a:rPr lang="en-US" altLang="zh-TW" dirty="0"/>
              <a:t>scales (</a:t>
            </a:r>
            <a:r>
              <a:rPr lang="en-US" altLang="zh-TW" dirty="0" err="1"/>
              <a:t>Lindzen</a:t>
            </a:r>
            <a:r>
              <a:rPr lang="en-US" altLang="zh-TW" dirty="0"/>
              <a:t> 1974).</a:t>
            </a:r>
          </a:p>
          <a:p>
            <a:r>
              <a:rPr lang="en-US" altLang="zh-TW" dirty="0"/>
              <a:t>Environmental</a:t>
            </a:r>
            <a:r>
              <a:rPr lang="zh-TW" altLang="en-US" dirty="0"/>
              <a:t> </a:t>
            </a:r>
            <a:r>
              <a:rPr lang="en-US" altLang="zh-TW" dirty="0"/>
              <a:t>moisture perturbations trigger convection which, because of</a:t>
            </a:r>
            <a:r>
              <a:rPr lang="zh-TW" altLang="en-US" dirty="0"/>
              <a:t> </a:t>
            </a:r>
            <a:r>
              <a:rPr lang="en-US" altLang="zh-TW" dirty="0"/>
              <a:t>the minimum 15-km plume width, is associated with excessive</a:t>
            </a:r>
          </a:p>
          <a:p>
            <a:r>
              <a:rPr lang="en-US" altLang="zh-TW" dirty="0"/>
              <a:t>vertical motion and thus surface convergence; this unrealistically strong surface moisture convergence intensiﬁes/deepens</a:t>
            </a:r>
            <a:r>
              <a:rPr lang="zh-TW" altLang="en-US" dirty="0"/>
              <a:t> </a:t>
            </a:r>
            <a:r>
              <a:rPr lang="en-US" altLang="zh-TW" dirty="0"/>
              <a:t>the convection until vertical motion proﬁle becomes top-heavy</a:t>
            </a:r>
            <a:r>
              <a:rPr lang="zh-TW" altLang="en-US" dirty="0"/>
              <a:t> </a:t>
            </a:r>
            <a:r>
              <a:rPr lang="en-US" altLang="zh-TW" dirty="0"/>
              <a:t>(and normalized gross moist stability is positive), at which</a:t>
            </a:r>
            <a:r>
              <a:rPr lang="zh-TW" altLang="en-US" dirty="0"/>
              <a:t> </a:t>
            </a:r>
            <a:r>
              <a:rPr lang="en-US" altLang="zh-TW" dirty="0"/>
              <a:t>point the system rapidly decays due to the intense precipitation</a:t>
            </a:r>
            <a:r>
              <a:rPr lang="zh-TW" altLang="en-US" dirty="0"/>
              <a:t> </a:t>
            </a:r>
            <a:r>
              <a:rPr lang="en-US" altLang="zh-TW" dirty="0"/>
              <a:t>and minimal moisture import.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The other MPAS conﬁgurations’ cloud systems are more similar to the satellite observations</a:t>
            </a:r>
          </a:p>
          <a:p>
            <a:r>
              <a:rPr lang="en-US" altLang="zh-TW" dirty="0"/>
              <a:t>M15 does</a:t>
            </a:r>
            <a:r>
              <a:rPr lang="zh-TW" altLang="en-US" dirty="0"/>
              <a:t> </a:t>
            </a:r>
            <a:r>
              <a:rPr lang="en-US" altLang="zh-TW" dirty="0"/>
              <a:t>not produce as many small convective systems as seen in M3,</a:t>
            </a:r>
            <a:r>
              <a:rPr lang="zh-TW" altLang="en-US" dirty="0"/>
              <a:t> </a:t>
            </a:r>
            <a:r>
              <a:rPr lang="en-US" altLang="zh-TW" dirty="0" err="1"/>
              <a:t>Mchannel</a:t>
            </a:r>
            <a:r>
              <a:rPr lang="en-US" altLang="zh-TW" dirty="0"/>
              <a:t>, and the satellite observations. </a:t>
            </a:r>
          </a:p>
          <a:p>
            <a:r>
              <a:rPr lang="en-US" altLang="zh-TW" dirty="0"/>
              <a:t>M3: The</a:t>
            </a:r>
            <a:r>
              <a:rPr lang="zh-TW" altLang="en-US" dirty="0"/>
              <a:t> </a:t>
            </a:r>
            <a:r>
              <a:rPr lang="en-US" altLang="zh-TW" dirty="0"/>
              <a:t>propagation characteristics of these systems—their total</a:t>
            </a:r>
            <a:r>
              <a:rPr lang="zh-TW" altLang="en-US" dirty="0"/>
              <a:t> </a:t>
            </a:r>
            <a:r>
              <a:rPr lang="en-US" altLang="zh-TW" dirty="0"/>
              <a:t>distance traveled, total speed, zonal speed, and meridional</a:t>
            </a:r>
            <a:r>
              <a:rPr lang="zh-TW" altLang="en-US" dirty="0"/>
              <a:t> </a:t>
            </a:r>
            <a:r>
              <a:rPr lang="en-US" altLang="zh-TW" dirty="0"/>
              <a:t>speed—are most accurately captured by M3.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3656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 M15 seems to be the only conﬁguration that does not overestimate the number of these propagating features (Fig. 9).</a:t>
            </a:r>
          </a:p>
          <a:p>
            <a:r>
              <a:rPr lang="en-US" altLang="zh-TW" dirty="0"/>
              <a:t> the number of cloud systems in all MPAS simulations except M15 is too high compared to observations (Fig. 9a).</a:t>
            </a:r>
          </a:p>
          <a:p>
            <a:r>
              <a:rPr lang="en-US" altLang="zh-TW" dirty="0"/>
              <a:t> M15noCu produces far too many deep convective clouds compared to observations and other model conﬁgurations</a:t>
            </a:r>
          </a:p>
          <a:p>
            <a:endParaRPr lang="en-US" altLang="zh-TW" dirty="0"/>
          </a:p>
          <a:p>
            <a:r>
              <a:rPr lang="en-US" altLang="zh-TW" dirty="0"/>
              <a:t>(b) M15 and M15noCu still produce the smallest and largest number of convective systems, respectively, but the relative number of systems in these 15-km simulations—when compared with observations, M3, and </a:t>
            </a:r>
            <a:r>
              <a:rPr lang="en-US" altLang="zh-TW" dirty="0" err="1"/>
              <a:t>Mchannel</a:t>
            </a:r>
            <a:r>
              <a:rPr lang="en-US" altLang="zh-TW" dirty="0"/>
              <a:t>—increases.</a:t>
            </a:r>
          </a:p>
          <a:p>
            <a:r>
              <a:rPr lang="en-US" altLang="zh-TW" dirty="0"/>
              <a:t>That is, the 15-km simulations unrealistically favor very short-lived convective features. </a:t>
            </a:r>
          </a:p>
          <a:p>
            <a:r>
              <a:rPr lang="en-US" altLang="zh-TW" dirty="0"/>
              <a:t>The general overproduction of deep convective systems in the convection-permitting simulations—which might be associated with the lack of air–sea</a:t>
            </a:r>
          </a:p>
          <a:p>
            <a:r>
              <a:rPr lang="en-US" altLang="zh-TW" dirty="0"/>
              <a:t>coupling (see section 4)—is consistent with the positive tropical precipitation biases in these conﬁgurations,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7882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 For each of the four cases, a broad region of moderate-to-heavy precipitation slowly propagates east-ward from the Indian Ocean ( ~70 E) to at least the eastern Maritime Continent ( ~130 E) in the TRMM satellite measurements (Fig. 10, ﬁrst column). </a:t>
            </a:r>
          </a:p>
          <a:p>
            <a:r>
              <a:rPr lang="en-US" altLang="zh-TW" dirty="0"/>
              <a:t>This packet of MJO convection is entirely absent in all four of the M15 simulations (Fig. 10, second column), which favor stationary or even westward-propagating large-scale convection. </a:t>
            </a:r>
          </a:p>
          <a:p>
            <a:r>
              <a:rPr lang="en-US" altLang="zh-TW" dirty="0"/>
              <a:t>M15noCu (Fig. 10, third column), which produces heavy and moderate precipitation too frequently (as discussed above), also largely fails to reproduce the eastward-moving MJO convection, instead favoring stationary and near-ubiquitous precipitation.</a:t>
            </a:r>
          </a:p>
          <a:p>
            <a:r>
              <a:rPr lang="en-US" altLang="zh-TW" dirty="0"/>
              <a:t>M3 generally produces an eastward-propagating MJO precipitation signal similar to that observed by TRMM, with the exception of case 2. </a:t>
            </a:r>
          </a:p>
          <a:p>
            <a:r>
              <a:rPr lang="en-US" altLang="zh-TW" dirty="0"/>
              <a:t>Interestingly, </a:t>
            </a:r>
            <a:r>
              <a:rPr lang="en-US" altLang="zh-TW" dirty="0" err="1"/>
              <a:t>Mchannel</a:t>
            </a:r>
            <a:r>
              <a:rPr lang="en-US" altLang="zh-TW" dirty="0"/>
              <a:t> (Fig. 10, ﬁfth column), which also uses 3-km grid spacing in the tropics, does not capture the eastward propagation of the DYNAMO MJO, stalling convection in the Indian Ocean. </a:t>
            </a:r>
          </a:p>
          <a:p>
            <a:r>
              <a:rPr lang="en-US" altLang="zh-TW" dirty="0"/>
              <a:t>In summary, the global CPM conﬁguration is able to accurately simulate the convectively coupled eastward-propagating signal of the MJO,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605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Extratropical prediction performance</a:t>
            </a:r>
          </a:p>
          <a:p>
            <a:endParaRPr lang="en-US" altLang="zh-TW" dirty="0"/>
          </a:p>
          <a:p>
            <a:r>
              <a:rPr lang="en-US" altLang="zh-TW" dirty="0"/>
              <a:t>The PNA region is particularly impacted by MJO convection</a:t>
            </a:r>
            <a:r>
              <a:rPr lang="zh-TW" altLang="en-US" dirty="0"/>
              <a:t> </a:t>
            </a:r>
            <a:r>
              <a:rPr lang="en-US" altLang="zh-TW" dirty="0"/>
              <a:t>as associated Rossby wave propagate beyond the tropics (e.g.,</a:t>
            </a:r>
            <a:r>
              <a:rPr lang="zh-TW" altLang="en-US" dirty="0"/>
              <a:t> </a:t>
            </a:r>
            <a:r>
              <a:rPr lang="en-US" altLang="zh-TW" dirty="0"/>
              <a:t>Mori and Watanabe 2008)</a:t>
            </a:r>
          </a:p>
          <a:p>
            <a:endParaRPr lang="en-US" altLang="zh-TW" dirty="0"/>
          </a:p>
          <a:p>
            <a:r>
              <a:rPr lang="en-US" altLang="zh-TW" dirty="0"/>
              <a:t>MPAS conﬁgurations exhibit varying degrees of success in capturing the anomaly patterns seen in the ERA5 reanalysis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8184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week 1, all MPAS conﬁgurations perform comparably well due to the dominance of initial conditions and lack of error growth at such</a:t>
            </a:r>
            <a:r>
              <a:rPr lang="zh-TW" altLang="en-US" dirty="0"/>
              <a:t> </a:t>
            </a:r>
            <a:r>
              <a:rPr lang="en-US" altLang="zh-TW" dirty="0"/>
              <a:t>short lead times and large spatial scales. </a:t>
            </a:r>
          </a:p>
          <a:p>
            <a:r>
              <a:rPr lang="en-US" altLang="zh-TW" dirty="0"/>
              <a:t>In week 2, with M3 performing slightly better than M15 and M15noCu. </a:t>
            </a:r>
          </a:p>
          <a:p>
            <a:r>
              <a:rPr lang="en-US" altLang="zh-TW" dirty="0"/>
              <a:t>in week 3, where the average M3 correlation coefﬁcient exceeds 0.5, while M15 and M15noCu both show an average score around 0.25.</a:t>
            </a:r>
          </a:p>
          <a:p>
            <a:r>
              <a:rPr lang="en-US" altLang="zh-TW" dirty="0"/>
              <a:t>week 4, deterministic predictability has diminished, and the forecasts generally score below 0.25. </a:t>
            </a:r>
          </a:p>
          <a:p>
            <a:r>
              <a:rPr lang="en-US" altLang="zh-TW" dirty="0"/>
              <a:t>M3 slightly outperforms the other conﬁgurations in week 4, though this is chieﬂy due to its high case 1 correlation score (0.33).</a:t>
            </a:r>
          </a:p>
          <a:p>
            <a:endParaRPr lang="en-US" altLang="zh-TW" dirty="0"/>
          </a:p>
          <a:p>
            <a:r>
              <a:rPr lang="en-US" altLang="zh-TW" dirty="0" err="1"/>
              <a:t>Mchannel</a:t>
            </a:r>
            <a:r>
              <a:rPr lang="en-US" altLang="zh-TW" dirty="0"/>
              <a:t> performed comparably to M3 for case 1 despite the differences in its simulated tropical convection. </a:t>
            </a:r>
          </a:p>
          <a:p>
            <a:r>
              <a:rPr lang="en-US" altLang="zh-TW" dirty="0"/>
              <a:t>For case 2, M3 exhibited neither an improved MJO nor more skillful extratropical prediction compared to the other forecasts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00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942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To identify whether these differences in upper-level forecast performance impact surface weather predictions, the MPAS simulations were veriﬁed against Automated Surface Observing Systems (ASOS) stations throughout the United States for all four cases.</a:t>
            </a:r>
          </a:p>
          <a:p>
            <a:endParaRPr lang="en-US" altLang="zh-TW" dirty="0"/>
          </a:p>
          <a:p>
            <a:r>
              <a:rPr lang="en-US" altLang="zh-TW" dirty="0"/>
              <a:t>the largest errors in MSLP in the 15-km simulations are near the complex terrain of the Rocky Mountains, </a:t>
            </a:r>
          </a:p>
          <a:p>
            <a:r>
              <a:rPr lang="en-US" altLang="zh-TW" dirty="0"/>
              <a:t>while the largest errors in precipitation occur</a:t>
            </a:r>
            <a:r>
              <a:rPr lang="zh-TW" altLang="en-US" dirty="0"/>
              <a:t> </a:t>
            </a:r>
            <a:r>
              <a:rPr lang="en-US" altLang="zh-TW" dirty="0"/>
              <a:t>where its natural variability is largest—in the Paciﬁc Northwest and throughout the eastern United States. </a:t>
            </a:r>
          </a:p>
          <a:p>
            <a:r>
              <a:rPr lang="en-US" altLang="zh-TW" dirty="0"/>
              <a:t>Wind speed exhibits a more spatially uniform error pattern, </a:t>
            </a:r>
          </a:p>
          <a:p>
            <a:r>
              <a:rPr lang="en-US" altLang="zh-TW" dirty="0"/>
              <a:t>while the temperature error patterns vary between the MPAS conﬁgurations. </a:t>
            </a:r>
          </a:p>
          <a:p>
            <a:r>
              <a:rPr lang="en-US" altLang="zh-TW" dirty="0"/>
              <a:t>With the exception of precipitation in the Paciﬁc Northwest, the M15noCu forecasts generally do not improve upon, or perform worse than, the M15 predictions. </a:t>
            </a:r>
          </a:p>
          <a:p>
            <a:r>
              <a:rPr lang="en-US" altLang="zh-TW" dirty="0"/>
              <a:t>For MSLP, M3 hindcasts produce much smaller errors than the 15-km simulations, especially in the vicinity of mountain ranges; the bulk of this improvement come from the reduction of a negative MSLP bias in M15 and M15noCu (not shown), presumably linked to resolution of the terrain in the different conﬁgurations. </a:t>
            </a:r>
          </a:p>
          <a:p>
            <a:r>
              <a:rPr lang="en-US" altLang="zh-TW" dirty="0"/>
              <a:t>The precipitation errors are also reduced in M3 compared to M15 and M15noCu, with the largest reductions occurring in the aforementioned regions of high natural variability.</a:t>
            </a:r>
          </a:p>
          <a:p>
            <a:r>
              <a:rPr lang="en-US" altLang="zh-TW" dirty="0"/>
              <a:t>In M3, temperature errors are also lower in the southeastern United States, but are increased in the upper Midwest. </a:t>
            </a:r>
          </a:p>
          <a:p>
            <a:r>
              <a:rPr lang="en-US" altLang="zh-TW" dirty="0"/>
              <a:t>This increase in error is largely due to erroneous upper Midwest cold air outbreaks in M3 during weeks 3 and 4 of cases 1 and 2 (not shown). </a:t>
            </a:r>
          </a:p>
          <a:p>
            <a:r>
              <a:rPr lang="en-US" altLang="zh-TW" dirty="0"/>
              <a:t>Wind speed errors are generally reduced in M3 as well, especially near terrain or coastlines. </a:t>
            </a:r>
          </a:p>
          <a:p>
            <a:endParaRPr lang="en-US" altLang="zh-TW" dirty="0"/>
          </a:p>
          <a:p>
            <a:r>
              <a:rPr lang="en-US" altLang="zh-TW" dirty="0"/>
              <a:t> M3’s improvement in forecasts of precipitation in the Paciﬁc Northwest, MSLP near terrain, and surface wind speed throughout most of the</a:t>
            </a:r>
          </a:p>
          <a:p>
            <a:r>
              <a:rPr lang="en-US" altLang="zh-TW" dirty="0"/>
              <a:t>United States.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2927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To identify how errors evolve with lead time </a:t>
            </a:r>
          </a:p>
          <a:p>
            <a:endParaRPr lang="en-US" altLang="zh-TW" dirty="0"/>
          </a:p>
          <a:p>
            <a:r>
              <a:rPr lang="en-US" altLang="zh-TW" dirty="0"/>
              <a:t> M3 exhibits a statistically signiﬁcant improvement in low-level pressure, precipitation, and wind speed forecasts in week 3 (and even week 4). </a:t>
            </a:r>
          </a:p>
          <a:p>
            <a:r>
              <a:rPr lang="en-US" altLang="zh-TW" dirty="0"/>
              <a:t>There are fewer signiﬁcant differences between the forecasts’ skill at early lead times, or for temperature and wind speed in general.</a:t>
            </a:r>
          </a:p>
          <a:p>
            <a:endParaRPr lang="en-US" altLang="zh-TW" dirty="0"/>
          </a:p>
          <a:p>
            <a:r>
              <a:rPr lang="en-US" altLang="zh-TW" dirty="0"/>
              <a:t> M3 exhibits the curious behavior of error reduction after week 2 (for pressure, precipitation, and wind speed), which is likely due to the</a:t>
            </a:r>
          </a:p>
          <a:p>
            <a:r>
              <a:rPr lang="en-US" altLang="zh-TW" dirty="0"/>
              <a:t>combined effect of week 2/3 error saturation (e.g., Weber and Mass 2017) and poor sampling of various ﬂow regimes in these four cases.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894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contemporary numerical weather prediction (NWP) models and global climate models (GCMs) often fail to realistically capture the characteristics of </a:t>
            </a:r>
            <a:r>
              <a:rPr lang="en-US" altLang="zh-TW" dirty="0">
                <a:solidFill>
                  <a:srgbClr val="C00000"/>
                </a:solidFill>
              </a:rPr>
              <a:t>tropical convective phenomena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(e.g., Lin et al. 2006;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Seo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et al. 2009; Brunet et al. 2010; Straub et al. 2010; Weaver et al. 2011) </a:t>
            </a:r>
            <a:r>
              <a:rPr lang="en-US" altLang="zh-TW" dirty="0"/>
              <a:t>and, presumably, their global impacts. 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339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This paper presents four monthlong cases simulated by a</a:t>
            </a:r>
            <a:r>
              <a:rPr lang="zh-TW" altLang="en-US" dirty="0"/>
              <a:t> </a:t>
            </a:r>
            <a:r>
              <a:rPr lang="en-US" altLang="zh-TW" dirty="0"/>
              <a:t>global model using several different grid-spacing and cumulus</a:t>
            </a:r>
            <a:r>
              <a:rPr lang="zh-TW" altLang="en-US" dirty="0"/>
              <a:t> </a:t>
            </a:r>
            <a:r>
              <a:rPr lang="en-US" altLang="zh-TW" dirty="0"/>
              <a:t>parameterization combinations, with the goal of appraising the</a:t>
            </a:r>
            <a:r>
              <a:rPr lang="zh-TW" altLang="en-US" dirty="0"/>
              <a:t> </a:t>
            </a:r>
            <a:r>
              <a:rPr lang="en-US" altLang="zh-TW" dirty="0"/>
              <a:t>impact of horizontal grid spacing and convection scheme application on simulated tropical precipitation, MJO propagation, and extended predictive skill. </a:t>
            </a:r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691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810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M15 was run with a globally uniform 15-km mesh and the experimental new Tiedtke cumulus parameterization from the Weather Research and Forecasting (WRF) Model, version 3.8.1.</a:t>
            </a:r>
          </a:p>
          <a:p>
            <a:endParaRPr lang="en-US" altLang="zh-TW" dirty="0"/>
          </a:p>
          <a:p>
            <a:r>
              <a:rPr lang="en-US" altLang="zh-TW" dirty="0"/>
              <a:t>to assess how convection-permitting resolution inﬂuences </a:t>
            </a:r>
            <a:r>
              <a:rPr lang="en-US" altLang="zh-TW" dirty="0" err="1"/>
              <a:t>subseasonal</a:t>
            </a:r>
            <a:r>
              <a:rPr lang="en-US" altLang="zh-TW" dirty="0"/>
              <a:t> prediction in a global model.</a:t>
            </a:r>
          </a:p>
          <a:p>
            <a:r>
              <a:rPr lang="en-US" altLang="zh-TW" dirty="0"/>
              <a:t>M3 was conﬁgured with global 3-km grid spacing (more than 65 million cells in the horizontal dimensions) and no convection scheme.</a:t>
            </a:r>
          </a:p>
          <a:p>
            <a:endParaRPr lang="en-US" altLang="zh-TW" dirty="0"/>
          </a:p>
          <a:p>
            <a:r>
              <a:rPr lang="en-US" altLang="zh-TW" dirty="0"/>
              <a:t>M15noCu, in order to assess the role of cumulus parameterization at NWP-like horizontal resolution.</a:t>
            </a:r>
          </a:p>
          <a:p>
            <a:endParaRPr lang="en-US" altLang="zh-TW" dirty="0"/>
          </a:p>
          <a:p>
            <a:r>
              <a:rPr lang="en-US" altLang="zh-TW" dirty="0"/>
              <a:t>‘‘tropical channel’’ mesh (</a:t>
            </a:r>
            <a:r>
              <a:rPr lang="en-US" altLang="zh-TW" dirty="0" err="1"/>
              <a:t>Mchannel</a:t>
            </a:r>
            <a:r>
              <a:rPr lang="en-US" altLang="zh-TW" dirty="0"/>
              <a:t>), with 3-km horizontal grid spacing in the tropics (equatorward of 20 8 N/S) smoothly transitioning to 15-km  spacing in the </a:t>
            </a:r>
            <a:r>
              <a:rPr lang="en-US" altLang="zh-TW" dirty="0" err="1"/>
              <a:t>extratropics</a:t>
            </a:r>
            <a:r>
              <a:rPr lang="en-US" altLang="zh-TW" dirty="0"/>
              <a:t>; the scale-aware </a:t>
            </a:r>
            <a:r>
              <a:rPr lang="en-US" altLang="zh-TW" dirty="0" err="1"/>
              <a:t>Grell</a:t>
            </a:r>
            <a:r>
              <a:rPr lang="en-US" altLang="zh-TW" dirty="0"/>
              <a:t>–Freitas</a:t>
            </a:r>
            <a:r>
              <a:rPr lang="zh-TW" altLang="en-US" dirty="0"/>
              <a:t> </a:t>
            </a:r>
            <a:r>
              <a:rPr lang="en-US" altLang="zh-TW" dirty="0"/>
              <a:t>convection scheme (</a:t>
            </a:r>
            <a:r>
              <a:rPr lang="en-US" altLang="zh-TW" dirty="0" err="1"/>
              <a:t>Grell</a:t>
            </a:r>
            <a:r>
              <a:rPr lang="en-US" altLang="zh-TW" dirty="0"/>
              <a:t> and Freitas 2014) was implemented</a:t>
            </a:r>
            <a:r>
              <a:rPr lang="zh-TW" altLang="en-US" dirty="0"/>
              <a:t> </a:t>
            </a:r>
            <a:r>
              <a:rPr lang="en-US" altLang="zh-TW" dirty="0"/>
              <a:t>in </a:t>
            </a:r>
            <a:r>
              <a:rPr lang="en-US" altLang="zh-TW" dirty="0" err="1"/>
              <a:t>Mchannel</a:t>
            </a:r>
            <a:r>
              <a:rPr lang="en-US" altLang="zh-TW" dirty="0"/>
              <a:t> to deal with the range in grid cell size. </a:t>
            </a:r>
          </a:p>
          <a:p>
            <a:r>
              <a:rPr lang="en-US" altLang="zh-TW" dirty="0"/>
              <a:t>All meshes</a:t>
            </a:r>
            <a:r>
              <a:rPr lang="zh-TW" altLang="en-US" dirty="0"/>
              <a:t> </a:t>
            </a:r>
            <a:r>
              <a:rPr lang="en-US" altLang="zh-TW" dirty="0"/>
              <a:t>in these experiments used 55 vertical levels in a hybrid sigma</a:t>
            </a:r>
            <a:r>
              <a:rPr lang="zh-TW" altLang="en-US" dirty="0"/>
              <a:t> </a:t>
            </a:r>
            <a:r>
              <a:rPr lang="en-US" altLang="zh-TW" dirty="0"/>
              <a:t>coordinate system.</a:t>
            </a:r>
          </a:p>
          <a:p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48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Brightness temperature data from all</a:t>
            </a:r>
          </a:p>
          <a:p>
            <a:r>
              <a:rPr lang="en-US" altLang="zh-TW" dirty="0"/>
              <a:t>datasets are ﬁrst conservatively interpolated to a 0.125 8 grid</a:t>
            </a:r>
          </a:p>
          <a:p>
            <a:r>
              <a:rPr lang="en-US" altLang="zh-TW" dirty="0"/>
              <a:t>and then smoothed with a uniform 0.5 8 ﬁlter. Features are</a:t>
            </a:r>
          </a:p>
          <a:p>
            <a:r>
              <a:rPr lang="en-US" altLang="zh-TW" dirty="0"/>
              <a:t>identiﬁed using a brightness temperature threshold of 208 K</a:t>
            </a:r>
          </a:p>
          <a:p>
            <a:r>
              <a:rPr lang="en-US" altLang="zh-TW" dirty="0"/>
              <a:t>and a minimum area of 5000 km</a:t>
            </a:r>
          </a:p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0144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IR brightness temperatures over South America during case 1 at a forecast lead time of 21 h.</a:t>
            </a:r>
          </a:p>
          <a:p>
            <a:endParaRPr lang="en-US" altLang="zh-TW" dirty="0"/>
          </a:p>
          <a:p>
            <a:r>
              <a:rPr lang="en-US" altLang="zh-TW" dirty="0"/>
              <a:t>M15 produces a broad, nearly uniform swath of high cloud over the region </a:t>
            </a:r>
          </a:p>
          <a:p>
            <a:r>
              <a:rPr lang="en-US" altLang="zh-TW" dirty="0"/>
              <a:t>M15noCu features more scattered, popcorn-like structures. </a:t>
            </a:r>
          </a:p>
          <a:p>
            <a:r>
              <a:rPr lang="en-US" altLang="zh-TW" dirty="0"/>
              <a:t>M3 and </a:t>
            </a:r>
            <a:r>
              <a:rPr lang="en-US" altLang="zh-TW" dirty="0" err="1"/>
              <a:t>Mchannel</a:t>
            </a:r>
            <a:r>
              <a:rPr lang="en-US" altLang="zh-TW" dirty="0"/>
              <a:t> more closely resemble the intricate, banded structure seen in the satellite image. </a:t>
            </a:r>
          </a:p>
          <a:p>
            <a:r>
              <a:rPr lang="en-US" altLang="zh-TW" dirty="0"/>
              <a:t>There are notable differences between the MPAS conﬁgurations over the tropical ocean (upper right corner of each panel); M3 captures</a:t>
            </a:r>
          </a:p>
          <a:p>
            <a:r>
              <a:rPr lang="en-US" altLang="zh-TW" dirty="0"/>
              <a:t>the observed scattered, small-scale cloud features, while the other conﬁgurations produce more widespread convection.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0040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M15 produces light rain too frequently and heavy rain too infrequently. </a:t>
            </a:r>
          </a:p>
          <a:p>
            <a:r>
              <a:rPr lang="en-US" altLang="zh-TW" dirty="0"/>
              <a:t>M15noCu exhibits the opposite problem: excessive heavy rain and too little light rain. </a:t>
            </a:r>
          </a:p>
          <a:p>
            <a:r>
              <a:rPr lang="en-US" altLang="zh-TW" dirty="0"/>
              <a:t>M3 matches the TRMM precipitation distribution quite well. </a:t>
            </a:r>
          </a:p>
          <a:p>
            <a:r>
              <a:rPr lang="en-US" altLang="zh-TW" dirty="0" err="1"/>
              <a:t>Mchannel</a:t>
            </a:r>
            <a:r>
              <a:rPr lang="en-US" altLang="zh-TW" dirty="0"/>
              <a:t>, like M3 (both of which use convection-permitting resolution in the tropics), matches observations fairly well, although with slight a bias</a:t>
            </a:r>
          </a:p>
          <a:p>
            <a:r>
              <a:rPr lang="en-US" altLang="zh-TW" dirty="0"/>
              <a:t>toward heavier rain rates.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EE36E-A700-4A55-A7D5-88D15ECA09B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98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127E7B-9A50-432A-8649-7BBBBDD7E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4F79B48-D336-4125-A157-AD12E3BF1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B596ED-C778-4AE6-AB09-1EF5EBA1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ED0B42-E3BE-43A5-8993-B6F54C570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851E3B-B4D1-4C91-85D3-87647773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909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4666E8-3CD2-4A16-88D5-61ABF7A1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2A3501-3ECC-4401-BE8E-D0B20DB72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81ED069-3996-417D-849E-D89A4817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E2C386-A08C-4A7D-AA64-4A5B4F59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CBB4D9-6ECB-48D7-AFD1-5BF4F474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684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A2C5CFE-7FFC-4B3C-8734-6A11906A1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2EF192E-D42A-4095-8783-1B64DA79C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87E7F6-F05F-4426-A850-23D0BCDC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6EC454-A3F1-4E3B-B4CB-17AAB7D64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0F0F76-0679-4498-9813-82776DAD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08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6296F-152B-4300-828D-1A67C0B2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A79919-6B99-4911-91EB-F95D0874C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722F30-D7DA-45BC-A2D1-8C7FB7D4A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683B61-CFC3-4CAB-B272-9E832551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DA292A3-2214-4546-97F0-74F52104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589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5C6EC0-BC61-4382-8D6B-77468BE7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0B8E4B5-7D17-4A36-BFAC-36DCA7FA0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1CA73B-9391-4EC6-85C5-DC7EE066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95FB76-F13F-4931-83DB-2626E028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E23A34-EDFE-43A8-895A-C6990D30D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365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25DFEA-C849-4244-8A40-DE5DBAA97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C7D011-5638-45D7-9043-924721F685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EA487A7-3CA7-46C3-953C-AF7D9BB10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0DFC3B-D0A9-43CB-82DA-BA3D2D96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50E4EC2-A8C4-4E28-8FE7-871C4303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A055BBA-459B-4F64-BAD6-013F55A5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79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542EF1-DFD5-4F91-8CC1-8901DE92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A15A142-EC79-41A6-8A4B-43E9E3ABC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AE473D2-F27F-44B0-A6BB-3F3F4E9DF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FA8C40A-A99F-49C3-B29D-2B2B98956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E12CC05-5948-4256-9A5A-347B39B6F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0EED665-C301-4786-A326-42EB0142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D4EE621-A997-47A8-8CE7-B6256DCB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CAA6E81-12A4-4CDD-BE3D-A0A947DD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1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8E970A-5297-4C5A-83B7-7C9B07D57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447B546-0E67-4E8E-92D5-86CD846C1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8CE9D2D-C4BB-44C6-9E56-16E97287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FAF5C63-951E-4272-AA5B-96FB96BA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80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427A641-9E8A-43E8-80AE-E563B3993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D6DE5CE-517C-4A4A-ADB3-B27C7623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11613F0-84A3-4EED-9BEE-96A18030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881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26DE35-8F1D-4301-97C2-E9B75D0D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81939D-0D67-4A9C-94AB-1AB5C842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934C8C-6BF7-459A-80C2-39E283EA1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8F64269-C331-49F4-9BD3-DC637E49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AF49132-34F2-48AA-848B-875899B6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801B9F1-A0EF-44DD-A916-DAC6927A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77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217FF9-7510-4A93-91EA-09FDA515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D308A86-5212-4FB6-A526-5A4F0E573A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4C5ED69-CB71-4497-B290-6AE18836D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1FE6041-0A69-41EF-8914-C2BF6AAF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C228D26-32B5-47E7-9D76-295B488A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BDD3851-AE51-4F17-8D6A-94B7CF485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93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E61D2A6-0A75-45D6-9E66-673E0899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50692A-EBED-40D8-953F-CF4862BFA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620EAB-0B94-4DBA-A170-AE7191F60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98637-DE10-4DED-A050-AB0DB13002BD}" type="datetimeFigureOut">
              <a:rPr lang="zh-TW" altLang="en-US" smtClean="0"/>
              <a:t>2021/5/25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DD8982-D1F1-45C1-8712-BA1475EFF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D8D135-DDA1-4B0B-902E-4C35970B1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40A5E-1337-423B-9CF7-5A2057122A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34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438A05-5518-462B-931B-4E92B90E6C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The Impacts of Horizontal Grid Spacing and Cumulus Parameterization on </a:t>
            </a:r>
            <a:r>
              <a:rPr lang="en-US" altLang="zh-TW" sz="3600" dirty="0" err="1"/>
              <a:t>Subseasonal</a:t>
            </a:r>
            <a:br>
              <a:rPr lang="en-US" altLang="zh-TW" sz="3600" dirty="0"/>
            </a:br>
            <a:r>
              <a:rPr lang="en-US" altLang="zh-TW" sz="3600" dirty="0"/>
              <a:t>Prediction in a Global Convection-Permitting Model</a:t>
            </a:r>
            <a:endParaRPr lang="zh-TW" altLang="en-US" sz="36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C1085A3-8DCA-480F-A0C1-BA0D1A486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6411"/>
            <a:ext cx="9144000" cy="898451"/>
          </a:xfrm>
        </p:spPr>
        <p:txBody>
          <a:bodyPr/>
          <a:lstStyle/>
          <a:p>
            <a:pPr algn="just"/>
            <a:r>
              <a:rPr lang="en-US" altLang="zh-TW" sz="18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Weber, N. J., C. F. Mass, and D. Kim, 2020: The impacts of horizontal grid spacing and cumulus parameterization on </a:t>
            </a:r>
            <a:r>
              <a:rPr lang="en-US" altLang="zh-TW" sz="1800" dirty="0" err="1">
                <a:effectLst/>
                <a:latin typeface="AdvPSTIM10-B"/>
                <a:ea typeface="新細明體" panose="02020500000000000000" pitchFamily="18" charset="-120"/>
                <a:cs typeface="AdvPSTIM10-B"/>
              </a:rPr>
              <a:t>subseasonal</a:t>
            </a:r>
            <a:r>
              <a:rPr lang="en-US" altLang="zh-TW" sz="1800" dirty="0">
                <a:effectLst/>
                <a:latin typeface="AdvPSTIM10-B"/>
                <a:ea typeface="新細明體" panose="02020500000000000000" pitchFamily="18" charset="-120"/>
                <a:cs typeface="AdvPSTIM10-B"/>
              </a:rPr>
              <a:t> prediction in a global convection-permitting model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. </a:t>
            </a:r>
            <a:r>
              <a:rPr lang="en-US" altLang="zh-TW" sz="1800" i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Mon. Wea. Rev.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, </a:t>
            </a:r>
            <a:r>
              <a:rPr lang="en-US" altLang="zh-TW" sz="1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148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, 4747–4765.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3266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8985CC3-1016-431F-B646-B775DD783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224" y="404791"/>
            <a:ext cx="8571552" cy="60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28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05075EB-CE73-4F96-9DA9-7088A3307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86" y="764349"/>
            <a:ext cx="10212427" cy="53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3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CC649F-8374-4E22-B094-86B715E56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255" y="114181"/>
            <a:ext cx="6203490" cy="66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9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AAC2DA8-0881-4E74-8E3B-7FE0194FF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276" y="108796"/>
            <a:ext cx="5595448" cy="674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9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677B28F-E250-4374-B88C-0B2EA5194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225589" cy="684240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BC5B4F1-E057-4DB5-9855-EFC552E1CD33}"/>
              </a:ext>
            </a:extLst>
          </p:cNvPr>
          <p:cNvSpPr txBox="1"/>
          <p:nvPr/>
        </p:nvSpPr>
        <p:spPr>
          <a:xfrm>
            <a:off x="264523" y="414886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/>
              <a:t> cloud brightness temperature feature-tracking algorithm</a:t>
            </a:r>
            <a:endParaRPr lang="en-US" altLang="zh-TW" b="1" dirty="0"/>
          </a:p>
          <a:p>
            <a:r>
              <a:rPr lang="en-US" altLang="zh-TW" dirty="0"/>
              <a:t>Crocker and Grier (1996)</a:t>
            </a:r>
            <a:endParaRPr lang="zh-TW" altLang="en-US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C6CB10D-C2A6-4B04-81E9-795328B8BA32}"/>
              </a:ext>
            </a:extLst>
          </p:cNvPr>
          <p:cNvSpPr txBox="1"/>
          <p:nvPr/>
        </p:nvSpPr>
        <p:spPr>
          <a:xfrm>
            <a:off x="264523" y="1209042"/>
            <a:ext cx="5831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dirty="0"/>
              <a:t>Features are</a:t>
            </a:r>
            <a:r>
              <a:rPr lang="zh-TW" altLang="en-US" dirty="0"/>
              <a:t> </a:t>
            </a:r>
            <a:r>
              <a:rPr lang="en-US" altLang="zh-TW" dirty="0"/>
              <a:t>identiﬁed using a </a:t>
            </a:r>
            <a:r>
              <a:rPr lang="en-US" altLang="zh-TW" dirty="0">
                <a:solidFill>
                  <a:srgbClr val="C00000"/>
                </a:solidFill>
              </a:rPr>
              <a:t>brightness temperature threshold of 208 K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/>
              <a:t>and a </a:t>
            </a:r>
            <a:r>
              <a:rPr lang="en-US" altLang="zh-TW" dirty="0">
                <a:solidFill>
                  <a:srgbClr val="C00000"/>
                </a:solidFill>
              </a:rPr>
              <a:t>minimum area of 5000 km</a:t>
            </a:r>
            <a:r>
              <a:rPr lang="en-US" altLang="zh-TW" baseline="30000" dirty="0">
                <a:solidFill>
                  <a:srgbClr val="C00000"/>
                </a:solidFill>
              </a:rPr>
              <a:t>2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/>
              <a:t>(following Williams and</a:t>
            </a:r>
            <a:r>
              <a:rPr lang="zh-TW" altLang="en-US" dirty="0"/>
              <a:t> </a:t>
            </a:r>
            <a:r>
              <a:rPr lang="en-US" altLang="zh-TW" dirty="0" err="1"/>
              <a:t>Houze</a:t>
            </a:r>
            <a:r>
              <a:rPr lang="en-US" altLang="zh-TW" dirty="0"/>
              <a:t> 1987 and Chen et al. 1996). </a:t>
            </a:r>
          </a:p>
        </p:txBody>
      </p:sp>
    </p:spTree>
    <p:extLst>
      <p:ext uri="{BB962C8B-B14F-4D97-AF65-F5344CB8AC3E}">
        <p14:creationId xmlns:p14="http://schemas.microsoft.com/office/powerpoint/2010/main" val="1363169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BA559C6-AD10-4ADE-9C62-583D04849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419" y="259276"/>
            <a:ext cx="7053161" cy="63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59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8BABE3-BCFE-40C7-BABA-B7239471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57" y="1191298"/>
            <a:ext cx="9261286" cy="44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4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A1A4DE6-0F36-436E-8B2D-AEB0EBC84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22" y="186290"/>
            <a:ext cx="5968956" cy="64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69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1DEDAC5-7172-4CA8-8966-52C07AAF9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94"/>
          <a:stretch/>
        </p:blipFill>
        <p:spPr>
          <a:xfrm>
            <a:off x="1469575" y="166676"/>
            <a:ext cx="9252849" cy="585530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61BC7AA-82E6-4B7A-BF05-1684FDB337FF}"/>
              </a:ext>
            </a:extLst>
          </p:cNvPr>
          <p:cNvSpPr txBox="1"/>
          <p:nvPr/>
        </p:nvSpPr>
        <p:spPr>
          <a:xfrm>
            <a:off x="461009" y="6044993"/>
            <a:ext cx="11269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The PNA region is particularly impacted by MJO convection</a:t>
            </a:r>
            <a:r>
              <a:rPr lang="zh-TW" altLang="en-US" dirty="0"/>
              <a:t> </a:t>
            </a:r>
            <a:r>
              <a:rPr lang="en-US" altLang="zh-TW" dirty="0"/>
              <a:t>as associated Rossby wave propagate beyond the tropics (e.g.,</a:t>
            </a:r>
            <a:r>
              <a:rPr lang="zh-TW" altLang="en-US" dirty="0"/>
              <a:t> </a:t>
            </a:r>
            <a:r>
              <a:rPr lang="en-US" altLang="zh-TW" dirty="0"/>
              <a:t>Mori and Watanabe 2008)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FA6BED3-D3DA-4873-A722-3F9FE0CA8041}"/>
              </a:ext>
            </a:extLst>
          </p:cNvPr>
          <p:cNvSpPr txBox="1"/>
          <p:nvPr/>
        </p:nvSpPr>
        <p:spPr>
          <a:xfrm>
            <a:off x="5950226" y="56526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Paciﬁc–North American (PNA)</a:t>
            </a:r>
          </a:p>
        </p:txBody>
      </p:sp>
    </p:spTree>
    <p:extLst>
      <p:ext uri="{BB962C8B-B14F-4D97-AF65-F5344CB8AC3E}">
        <p14:creationId xmlns:p14="http://schemas.microsoft.com/office/powerpoint/2010/main" val="1683732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4DB23C8-6733-467C-9A94-A0BCB4FA8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154" y="48126"/>
            <a:ext cx="5551691" cy="67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7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993830-8532-4560-9C43-AF370CAA8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7F9A13-02D7-455B-AB73-B117DFCA5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altLang="zh-TW" dirty="0"/>
              <a:t> </a:t>
            </a:r>
            <a:r>
              <a:rPr lang="en-US" altLang="zh-TW" b="1" dirty="0"/>
              <a:t>At short (hourly to</a:t>
            </a:r>
            <a:r>
              <a:rPr lang="zh-TW" altLang="en-US" b="1" dirty="0"/>
              <a:t> </a:t>
            </a:r>
            <a:r>
              <a:rPr lang="en-US" altLang="zh-TW" b="1" dirty="0"/>
              <a:t>daily) time scales, </a:t>
            </a:r>
            <a:r>
              <a:rPr lang="en-US" altLang="zh-TW" dirty="0"/>
              <a:t>convection is the dominant feature of </a:t>
            </a:r>
            <a:r>
              <a:rPr lang="en-US" altLang="zh-TW" dirty="0">
                <a:solidFill>
                  <a:srgbClr val="C00000"/>
                </a:solidFill>
              </a:rPr>
              <a:t>local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rgbClr val="C00000"/>
                </a:solidFill>
              </a:rPr>
              <a:t>tropical weather</a:t>
            </a:r>
            <a:r>
              <a:rPr lang="en-US" altLang="zh-TW" dirty="0"/>
              <a:t>, ranging from </a:t>
            </a:r>
            <a:r>
              <a:rPr lang="en-US" altLang="zh-TW" dirty="0">
                <a:solidFill>
                  <a:srgbClr val="C00000"/>
                </a:solidFill>
              </a:rPr>
              <a:t>diurnal land/sea breeze showers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(e.g., Kikuchi and Wang 2008) </a:t>
            </a:r>
            <a:r>
              <a:rPr lang="en-US" altLang="zh-TW" dirty="0"/>
              <a:t>to </a:t>
            </a:r>
            <a:r>
              <a:rPr lang="en-US" altLang="zh-TW" dirty="0">
                <a:solidFill>
                  <a:srgbClr val="C00000"/>
                </a:solidFill>
              </a:rPr>
              <a:t>organized, propagating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rgbClr val="C00000"/>
                </a:solidFill>
              </a:rPr>
              <a:t>mesoscale convective systems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(MCSs; e.g.,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Houze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2004)</a:t>
            </a:r>
            <a:r>
              <a:rPr lang="en-US" altLang="zh-TW" dirty="0"/>
              <a:t>. </a:t>
            </a:r>
          </a:p>
          <a:p>
            <a:pPr algn="just"/>
            <a:r>
              <a:rPr lang="en-US" altLang="zh-TW" b="1" dirty="0"/>
              <a:t>At</a:t>
            </a:r>
            <a:r>
              <a:rPr lang="zh-TW" altLang="en-US" b="1" dirty="0"/>
              <a:t> </a:t>
            </a:r>
            <a:r>
              <a:rPr lang="en-US" altLang="zh-TW" b="1" dirty="0" err="1"/>
              <a:t>subseasonal</a:t>
            </a:r>
            <a:r>
              <a:rPr lang="en-US" altLang="zh-TW" b="1" dirty="0"/>
              <a:t> to seasonal time scales (several days to several</a:t>
            </a:r>
            <a:r>
              <a:rPr lang="zh-TW" altLang="en-US" b="1" dirty="0"/>
              <a:t> </a:t>
            </a:r>
            <a:r>
              <a:rPr lang="en-US" altLang="zh-TW" b="1" dirty="0"/>
              <a:t>months), </a:t>
            </a:r>
            <a:r>
              <a:rPr lang="en-US" altLang="zh-TW" dirty="0"/>
              <a:t>organized convective systems, often associated</a:t>
            </a:r>
            <a:r>
              <a:rPr lang="zh-TW" altLang="en-US" dirty="0"/>
              <a:t> </a:t>
            </a:r>
            <a:r>
              <a:rPr lang="en-US" altLang="zh-TW" dirty="0"/>
              <a:t>with </a:t>
            </a:r>
            <a:r>
              <a:rPr lang="en-US" altLang="zh-TW" dirty="0">
                <a:solidFill>
                  <a:srgbClr val="C00000"/>
                </a:solidFill>
              </a:rPr>
              <a:t>convectively coupled equatorial waves </a:t>
            </a:r>
            <a:r>
              <a:rPr lang="en-US" altLang="zh-TW" dirty="0"/>
              <a:t>(CCEWs), the</a:t>
            </a:r>
            <a:r>
              <a:rPr lang="zh-TW" altLang="en-US" dirty="0"/>
              <a:t> </a:t>
            </a:r>
            <a:r>
              <a:rPr lang="en-US" altLang="zh-TW" dirty="0"/>
              <a:t>Madden–Julian oscillation (MJO; Madden and Julian 1972;</a:t>
            </a:r>
            <a:r>
              <a:rPr lang="zh-TW" altLang="en-US" dirty="0"/>
              <a:t> </a:t>
            </a:r>
            <a:r>
              <a:rPr lang="en-US" altLang="zh-TW" dirty="0"/>
              <a:t>Zhang 2013), and/or sea surface temperature (SST) anomalies, can affect the weather in remote locations through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rgbClr val="C00000"/>
                </a:solidFill>
              </a:rPr>
              <a:t>global-scale circulation anomalies </a:t>
            </a:r>
            <a:r>
              <a:rPr lang="en-US" altLang="zh-TW" dirty="0"/>
              <a:t>(teleconnections) triggered by their associated divergent ﬂows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(Wallace and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Gutzler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1981;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Sardeshmukh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and Hoskins 1988; Brunet et al.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2010)</a:t>
            </a:r>
            <a:r>
              <a:rPr lang="en-US" altLang="zh-TW" dirty="0"/>
              <a:t>. </a:t>
            </a:r>
          </a:p>
          <a:p>
            <a:pPr algn="just"/>
            <a:r>
              <a:rPr lang="en-US" altLang="zh-TW" b="1" dirty="0"/>
              <a:t>At longer climate time scales (annual to decadal),</a:t>
            </a:r>
            <a:r>
              <a:rPr lang="zh-TW" altLang="en-US" b="1" dirty="0"/>
              <a:t> </a:t>
            </a:r>
            <a:r>
              <a:rPr lang="en-US" altLang="zh-TW" dirty="0"/>
              <a:t>tropical convection acts as a major control on </a:t>
            </a:r>
            <a:r>
              <a:rPr lang="en-US" altLang="zh-TW" dirty="0">
                <a:solidFill>
                  <a:srgbClr val="C00000"/>
                </a:solidFill>
              </a:rPr>
              <a:t>Earth’s energy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rgbClr val="C00000"/>
                </a:solidFill>
              </a:rPr>
              <a:t>budget </a:t>
            </a:r>
            <a:r>
              <a:rPr lang="en-US" altLang="zh-TW" dirty="0"/>
              <a:t>and </a:t>
            </a:r>
            <a:r>
              <a:rPr lang="en-US" altLang="zh-TW" dirty="0">
                <a:solidFill>
                  <a:srgbClr val="C00000"/>
                </a:solidFill>
              </a:rPr>
              <a:t>large-scale circulation </a:t>
            </a:r>
            <a:r>
              <a:rPr lang="en-US" altLang="zh-TW" dirty="0"/>
              <a:t>due to </a:t>
            </a:r>
            <a:r>
              <a:rPr lang="en-US" altLang="zh-TW" dirty="0">
                <a:solidFill>
                  <a:srgbClr val="C00000"/>
                </a:solidFill>
              </a:rPr>
              <a:t>cloud radiative effects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rgbClr val="C00000"/>
                </a:solidFill>
              </a:rPr>
              <a:t>and vertical/horizonal moist static energy transport</a:t>
            </a:r>
            <a:r>
              <a:rPr lang="en-US" altLang="zh-TW" dirty="0"/>
              <a:t> (e.g., Bony</a:t>
            </a:r>
            <a:r>
              <a:rPr lang="zh-TW" altLang="en-US" dirty="0"/>
              <a:t> </a:t>
            </a:r>
            <a:r>
              <a:rPr lang="en-US" altLang="zh-TW" dirty="0"/>
              <a:t>et al. 2015).</a:t>
            </a:r>
          </a:p>
          <a:p>
            <a:pPr algn="just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61736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CC483FD-BD86-4A03-A896-B720A9BB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145" y="164497"/>
            <a:ext cx="7331710" cy="65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06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E32BCA6-7C8B-4618-A25D-D0FF1E409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320" y="156363"/>
            <a:ext cx="6157359" cy="65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8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BDA5CE-FD84-4571-A7F5-DADD13EF5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0080"/>
            <a:ext cx="10515600" cy="5536883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tropical convection :</a:t>
            </a:r>
          </a:p>
          <a:p>
            <a:r>
              <a:rPr lang="en-US" altLang="zh-TW" dirty="0"/>
              <a:t>Convection in </a:t>
            </a:r>
            <a:r>
              <a:rPr lang="en-US" altLang="zh-TW" b="1" dirty="0"/>
              <a:t>M3 and </a:t>
            </a:r>
            <a:r>
              <a:rPr lang="en-US" altLang="zh-TW" b="1" dirty="0" err="1"/>
              <a:t>Mchannel</a:t>
            </a:r>
            <a:r>
              <a:rPr lang="en-US" altLang="zh-TW" b="1" dirty="0"/>
              <a:t> </a:t>
            </a:r>
            <a:r>
              <a:rPr lang="en-US" altLang="zh-TW" dirty="0"/>
              <a:t>more closely resembles observed convection. </a:t>
            </a:r>
          </a:p>
          <a:p>
            <a:pPr lvl="1"/>
            <a:r>
              <a:rPr lang="en-US" altLang="zh-TW" dirty="0"/>
              <a:t>precipitation intensity, diurnal cycle, and cloud-system properties are well captured</a:t>
            </a:r>
          </a:p>
          <a:p>
            <a:pPr lvl="1"/>
            <a:r>
              <a:rPr lang="en-US" altLang="zh-TW" dirty="0"/>
              <a:t>Too much precipitation associated with too many convective cloud systems</a:t>
            </a:r>
          </a:p>
          <a:p>
            <a:r>
              <a:rPr lang="en-US" altLang="zh-TW" b="1" dirty="0">
                <a:solidFill>
                  <a:srgbClr val="FF0000"/>
                </a:solidFill>
              </a:rPr>
              <a:t>MJO:</a:t>
            </a:r>
          </a:p>
          <a:p>
            <a:r>
              <a:rPr lang="en-US" altLang="zh-TW" dirty="0"/>
              <a:t>The </a:t>
            </a:r>
            <a:r>
              <a:rPr lang="en-US" altLang="zh-TW" b="1" dirty="0"/>
              <a:t>15-km models’ </a:t>
            </a:r>
            <a:r>
              <a:rPr lang="en-US" altLang="zh-TW" dirty="0"/>
              <a:t>preference for westward-propagating large-scale organized convection suggests either an afﬁnity for convectively coupled equatorial Rossby wave activity or a lack of Kelvin waves.</a:t>
            </a:r>
          </a:p>
          <a:p>
            <a:r>
              <a:rPr lang="en-US" altLang="zh-TW" dirty="0"/>
              <a:t> </a:t>
            </a:r>
            <a:r>
              <a:rPr lang="en-US" altLang="zh-TW" b="1" dirty="0"/>
              <a:t>M3</a:t>
            </a:r>
            <a:r>
              <a:rPr lang="en-US" altLang="zh-TW" dirty="0"/>
              <a:t> captured the eastward</a:t>
            </a:r>
            <a:r>
              <a:rPr lang="zh-TW" altLang="en-US" dirty="0"/>
              <a:t> </a:t>
            </a:r>
            <a:r>
              <a:rPr lang="en-US" altLang="zh-TW" dirty="0"/>
              <a:t>propagation of the MJO in three out of the four cases, suggesting more realistic variability and structure of its convective</a:t>
            </a:r>
            <a:r>
              <a:rPr lang="zh-TW" altLang="en-US" dirty="0"/>
              <a:t> </a:t>
            </a:r>
            <a:r>
              <a:rPr lang="en-US" altLang="zh-TW" dirty="0"/>
              <a:t>features. </a:t>
            </a:r>
          </a:p>
          <a:p>
            <a:r>
              <a:rPr lang="en-US" altLang="zh-TW" b="1" dirty="0" err="1"/>
              <a:t>Mchannel</a:t>
            </a:r>
            <a:r>
              <a:rPr lang="en-US" altLang="zh-TW" dirty="0"/>
              <a:t> does not</a:t>
            </a:r>
            <a:r>
              <a:rPr lang="zh-TW" altLang="en-US" dirty="0"/>
              <a:t> </a:t>
            </a:r>
            <a:r>
              <a:rPr lang="en-US" altLang="zh-TW" dirty="0"/>
              <a:t>fully predict the MJO’s eastward propagation in case 1. </a:t>
            </a:r>
          </a:p>
          <a:p>
            <a:pPr lvl="1"/>
            <a:r>
              <a:rPr lang="en-US" altLang="zh-TW" dirty="0"/>
              <a:t>subtropical/extratropical processes that are less-resolved in </a:t>
            </a:r>
            <a:r>
              <a:rPr lang="en-US" altLang="zh-TW" dirty="0" err="1"/>
              <a:t>Mchannel</a:t>
            </a:r>
            <a:endParaRPr lang="en-US" altLang="zh-TW" dirty="0"/>
          </a:p>
          <a:p>
            <a:pPr lvl="1"/>
            <a:r>
              <a:rPr lang="en-US" altLang="zh-TW" dirty="0"/>
              <a:t>the </a:t>
            </a:r>
            <a:r>
              <a:rPr lang="en-US" altLang="zh-TW" dirty="0" err="1"/>
              <a:t>Grell</a:t>
            </a:r>
            <a:r>
              <a:rPr lang="en-US" altLang="zh-TW" dirty="0"/>
              <a:t>–Freitas scheme, which functions as a</a:t>
            </a:r>
            <a:r>
              <a:rPr lang="zh-TW" altLang="en-US" dirty="0"/>
              <a:t> </a:t>
            </a:r>
            <a:r>
              <a:rPr lang="en-US" altLang="zh-TW" dirty="0"/>
              <a:t>shallow cumulus scheme at high resolution (Fowler et al. 2016).</a:t>
            </a:r>
          </a:p>
          <a:p>
            <a:r>
              <a:rPr lang="en-US" altLang="zh-TW" b="1" dirty="0">
                <a:solidFill>
                  <a:srgbClr val="FF0000"/>
                </a:solidFill>
              </a:rPr>
              <a:t>large-scale extratropical circulation:</a:t>
            </a:r>
          </a:p>
          <a:p>
            <a:r>
              <a:rPr lang="en-US" altLang="zh-TW" b="1" dirty="0"/>
              <a:t>M3</a:t>
            </a:r>
            <a:r>
              <a:rPr lang="en-US" altLang="zh-TW" dirty="0"/>
              <a:t> predictions were more skillful than the 15-km simulations, particularly</a:t>
            </a:r>
            <a:r>
              <a:rPr lang="zh-TW" altLang="en-US" dirty="0"/>
              <a:t> </a:t>
            </a:r>
            <a:r>
              <a:rPr lang="en-US" altLang="zh-TW" dirty="0"/>
              <a:t>in forecast week 3.</a:t>
            </a:r>
          </a:p>
          <a:p>
            <a:r>
              <a:rPr lang="en-US" altLang="zh-TW" dirty="0"/>
              <a:t>the three cases where </a:t>
            </a:r>
            <a:r>
              <a:rPr lang="en-US" altLang="zh-TW" b="1" dirty="0"/>
              <a:t>M3</a:t>
            </a:r>
            <a:r>
              <a:rPr lang="zh-TW" altLang="en-US" dirty="0"/>
              <a:t> </a:t>
            </a:r>
            <a:r>
              <a:rPr lang="en-US" altLang="zh-TW" dirty="0"/>
              <a:t>exhibited superior extratropical week-3 skill (cases 1, 3, and 4)</a:t>
            </a:r>
            <a:r>
              <a:rPr lang="zh-TW" altLang="en-US" dirty="0"/>
              <a:t> </a:t>
            </a:r>
            <a:r>
              <a:rPr lang="en-US" altLang="zh-TW" dirty="0"/>
              <a:t>were the same three cases in which M3 simulated an organized,</a:t>
            </a:r>
            <a:r>
              <a:rPr lang="zh-TW" altLang="en-US" dirty="0"/>
              <a:t> </a:t>
            </a:r>
            <a:r>
              <a:rPr lang="en-US" altLang="zh-TW" dirty="0"/>
              <a:t>eastward-propagating MJO that was missing from the other</a:t>
            </a:r>
            <a:r>
              <a:rPr lang="zh-TW" altLang="en-US" dirty="0"/>
              <a:t> </a:t>
            </a:r>
            <a:r>
              <a:rPr lang="en-US" altLang="zh-TW" dirty="0"/>
              <a:t>simulations. 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316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2519EF-8944-41E9-9FB3-31D17158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BBBFB0-D496-4105-8531-43985CB5F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TW" dirty="0"/>
              <a:t> the global 3-km simulations outperform the NWP</a:t>
            </a:r>
            <a:r>
              <a:rPr lang="zh-TW" altLang="en-US" dirty="0"/>
              <a:t> </a:t>
            </a:r>
            <a:r>
              <a:rPr lang="en-US" altLang="zh-TW" dirty="0"/>
              <a:t>conﬁguration with regard to the representation of </a:t>
            </a:r>
            <a:r>
              <a:rPr lang="en-US" altLang="zh-TW" dirty="0">
                <a:solidFill>
                  <a:srgbClr val="FF0000"/>
                </a:solidFill>
              </a:rPr>
              <a:t>tropical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precipitation statistics</a:t>
            </a:r>
            <a:r>
              <a:rPr lang="en-US" altLang="zh-TW" dirty="0"/>
              <a:t>, propagating convective phenomena like</a:t>
            </a:r>
            <a:r>
              <a:rPr lang="zh-TW" altLang="en-US" dirty="0"/>
              <a:t> </a:t>
            </a:r>
            <a:r>
              <a:rPr lang="en-US" altLang="zh-TW" dirty="0"/>
              <a:t>the </a:t>
            </a:r>
            <a:r>
              <a:rPr lang="en-US" altLang="zh-TW" dirty="0">
                <a:solidFill>
                  <a:srgbClr val="FF0000"/>
                </a:solidFill>
              </a:rPr>
              <a:t>Madden–Julian oscillation</a:t>
            </a:r>
            <a:r>
              <a:rPr lang="en-US" altLang="zh-TW" dirty="0"/>
              <a:t>, and </a:t>
            </a:r>
            <a:r>
              <a:rPr lang="en-US" altLang="zh-TW" dirty="0" err="1">
                <a:solidFill>
                  <a:srgbClr val="FF0000"/>
                </a:solidFill>
              </a:rPr>
              <a:t>subseasonal</a:t>
            </a:r>
            <a:r>
              <a:rPr lang="en-US" altLang="zh-TW" dirty="0">
                <a:solidFill>
                  <a:srgbClr val="FF0000"/>
                </a:solidFill>
              </a:rPr>
              <a:t> extratropical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hindcast skill</a:t>
            </a:r>
          </a:p>
          <a:p>
            <a:pPr algn="just"/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15-km simulations without a convective parameterization</a:t>
            </a:r>
            <a:r>
              <a:rPr lang="zh-TW" altLang="en-US" dirty="0"/>
              <a:t> </a:t>
            </a:r>
            <a:r>
              <a:rPr lang="en-US" altLang="zh-TW" dirty="0"/>
              <a:t>simulate </a:t>
            </a:r>
            <a:r>
              <a:rPr lang="en-US" altLang="zh-TW" dirty="0">
                <a:solidFill>
                  <a:srgbClr val="FF0000"/>
                </a:solidFill>
              </a:rPr>
              <a:t>unrealistically abundant, short-lived</a:t>
            </a:r>
            <a:r>
              <a:rPr lang="en-US" altLang="zh-TW" dirty="0"/>
              <a:t>, and </a:t>
            </a:r>
            <a:r>
              <a:rPr lang="en-US" altLang="zh-TW" dirty="0">
                <a:solidFill>
                  <a:srgbClr val="FF0000"/>
                </a:solidFill>
              </a:rPr>
              <a:t>intense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convection </a:t>
            </a:r>
            <a:r>
              <a:rPr lang="en-US" altLang="zh-TW" dirty="0"/>
              <a:t>that </a:t>
            </a:r>
            <a:r>
              <a:rPr lang="en-US" altLang="zh-TW" dirty="0">
                <a:solidFill>
                  <a:srgbClr val="FF0000"/>
                </a:solidFill>
              </a:rPr>
              <a:t>fails to organize into an MJO</a:t>
            </a:r>
            <a:r>
              <a:rPr lang="en-US" altLang="zh-TW" dirty="0"/>
              <a:t>.</a:t>
            </a:r>
          </a:p>
          <a:p>
            <a:pPr algn="just"/>
            <a:r>
              <a:rPr lang="en-US" altLang="zh-TW" dirty="0"/>
              <a:t>The tropical channel model largely reproduces the </a:t>
            </a:r>
            <a:r>
              <a:rPr lang="en-US" altLang="zh-TW" dirty="0">
                <a:solidFill>
                  <a:srgbClr val="FF0000"/>
                </a:solidFill>
              </a:rPr>
              <a:t>realistic tropical precipitation statistics</a:t>
            </a:r>
            <a:r>
              <a:rPr lang="en-US" altLang="zh-TW" dirty="0"/>
              <a:t> seen in the global CPM but </a:t>
            </a:r>
            <a:r>
              <a:rPr lang="en-US" altLang="zh-TW" dirty="0">
                <a:solidFill>
                  <a:srgbClr val="FF0000"/>
                </a:solidFill>
              </a:rPr>
              <a:t>fails to fully capture the MJO’s eastward propagation</a:t>
            </a:r>
            <a:r>
              <a:rPr lang="en-US" altLang="zh-TW" dirty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030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56CDE5-895D-4351-802D-5C7EE2F49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4350"/>
            <a:ext cx="10515600" cy="566261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zh-TW" dirty="0"/>
              <a:t>The fairly coarse horizontal grid spacing ( ~9–25 km) incurrent operational global models necessitates the </a:t>
            </a:r>
            <a:r>
              <a:rPr lang="en-US" altLang="zh-TW" dirty="0">
                <a:solidFill>
                  <a:srgbClr val="C00000"/>
                </a:solidFill>
              </a:rPr>
              <a:t>parameterization of </a:t>
            </a:r>
            <a:r>
              <a:rPr lang="en-US" altLang="zh-TW" dirty="0" err="1">
                <a:solidFill>
                  <a:srgbClr val="C00000"/>
                </a:solidFill>
              </a:rPr>
              <a:t>subgrid</a:t>
            </a:r>
            <a:r>
              <a:rPr lang="en-US" altLang="zh-TW" dirty="0">
                <a:solidFill>
                  <a:srgbClr val="C00000"/>
                </a:solidFill>
              </a:rPr>
              <a:t>-scale convection</a:t>
            </a:r>
            <a:r>
              <a:rPr lang="en-US" altLang="zh-TW" dirty="0"/>
              <a:t>, an approach that often produces errors and biases in the models’ simulated convection, including poor representation of the </a:t>
            </a:r>
            <a:r>
              <a:rPr lang="en-US" altLang="zh-TW" dirty="0">
                <a:solidFill>
                  <a:srgbClr val="C00000"/>
                </a:solidFill>
              </a:rPr>
              <a:t>diurnal cycle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Yangand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Slingo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2001;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Guichard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et al. 2004)</a:t>
            </a:r>
            <a:r>
              <a:rPr lang="en-US" altLang="zh-TW" dirty="0"/>
              <a:t>, </a:t>
            </a:r>
            <a:r>
              <a:rPr lang="en-US" altLang="zh-TW" dirty="0">
                <a:solidFill>
                  <a:srgbClr val="C00000"/>
                </a:solidFill>
              </a:rPr>
              <a:t>near-ubiquitous light tropical precipitation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DeMott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et al. 2007; Stephens et al.2010), </a:t>
            </a:r>
            <a:r>
              <a:rPr lang="en-US" altLang="zh-TW" dirty="0"/>
              <a:t>and </a:t>
            </a:r>
            <a:r>
              <a:rPr lang="en-US" altLang="zh-TW" dirty="0">
                <a:solidFill>
                  <a:srgbClr val="C00000"/>
                </a:solidFill>
              </a:rPr>
              <a:t>unrealistic MJO structure, variability, and/or propagation 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(Kim et al. 2009; Kerns and Chen 2014; Kim et al.2014; Jiang et al. 2015; </a:t>
            </a:r>
            <a:r>
              <a:rPr lang="en-US" altLang="zh-TW" dirty="0" err="1">
                <a:solidFill>
                  <a:schemeClr val="bg1">
                    <a:lumMod val="65000"/>
                  </a:schemeClr>
                </a:solidFill>
              </a:rPr>
              <a:t>Ahn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</a:rPr>
              <a:t> et al. 2017).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  <a:p>
            <a:pPr algn="just"/>
            <a:r>
              <a:rPr lang="en-US" altLang="zh-TW" dirty="0"/>
              <a:t>In recent years, researchers and forecasters have turned to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rgbClr val="C00000"/>
                </a:solidFill>
              </a:rPr>
              <a:t>convection-permitting models (CPMs) </a:t>
            </a:r>
            <a:r>
              <a:rPr lang="en-US" altLang="zh-TW" dirty="0"/>
              <a:t>to circumvent the issues associated with convective parameterization.</a:t>
            </a:r>
          </a:p>
          <a:p>
            <a:pPr algn="just"/>
            <a:r>
              <a:rPr lang="en-US" altLang="zh-TW" dirty="0"/>
              <a:t>many studies and</a:t>
            </a:r>
            <a:r>
              <a:rPr lang="zh-TW" altLang="en-US" dirty="0"/>
              <a:t> </a:t>
            </a:r>
            <a:r>
              <a:rPr lang="en-US" altLang="zh-TW" dirty="0"/>
              <a:t>operational applications have utilized regional CPMs to reduce</a:t>
            </a:r>
            <a:r>
              <a:rPr lang="zh-TW" altLang="en-US" dirty="0"/>
              <a:t> </a:t>
            </a:r>
            <a:r>
              <a:rPr lang="en-US" altLang="zh-TW" dirty="0"/>
              <a:t>the grid size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15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F85703-5006-4CC6-B367-201C0846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9125"/>
            <a:ext cx="10515600" cy="55578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altLang="zh-TW" dirty="0"/>
              <a:t>Global CPMs are potentially of great value for </a:t>
            </a:r>
            <a:r>
              <a:rPr lang="en-US" altLang="zh-TW" dirty="0" err="1">
                <a:solidFill>
                  <a:srgbClr val="C00000"/>
                </a:solidFill>
              </a:rPr>
              <a:t>subseasonal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rgbClr val="C00000"/>
                </a:solidFill>
              </a:rPr>
              <a:t>prediction </a:t>
            </a:r>
            <a:r>
              <a:rPr lang="en-US" altLang="zh-TW" dirty="0"/>
              <a:t>because, unlike limited-domain models, they simulate both </a:t>
            </a:r>
            <a:r>
              <a:rPr lang="en-US" altLang="zh-TW" dirty="0">
                <a:solidFill>
                  <a:srgbClr val="C00000"/>
                </a:solidFill>
              </a:rPr>
              <a:t>local phenomena</a:t>
            </a:r>
            <a:r>
              <a:rPr lang="en-US" altLang="zh-TW" dirty="0"/>
              <a:t> (e.g., organized tropical convection) and their </a:t>
            </a:r>
            <a:r>
              <a:rPr lang="en-US" altLang="zh-TW" dirty="0">
                <a:solidFill>
                  <a:srgbClr val="C00000"/>
                </a:solidFill>
              </a:rPr>
              <a:t>remote impacts</a:t>
            </a:r>
            <a:r>
              <a:rPr lang="en-US" altLang="zh-TW" dirty="0"/>
              <a:t> (e.g., teleconnections). </a:t>
            </a:r>
          </a:p>
          <a:p>
            <a:pPr algn="just"/>
            <a:endParaRPr lang="en-US" altLang="zh-TW" dirty="0"/>
          </a:p>
          <a:p>
            <a:pPr marL="514350" indent="-514350" algn="just">
              <a:buFont typeface="+mj-lt"/>
              <a:buAutoNum type="arabicPeriod"/>
            </a:pPr>
            <a:r>
              <a:rPr lang="en-US" altLang="zh-TW" dirty="0"/>
              <a:t>which aspect of a CPM is most important for properly simulating convective dynamics and their</a:t>
            </a:r>
            <a:r>
              <a:rPr lang="zh-TW" altLang="en-US" dirty="0"/>
              <a:t> </a:t>
            </a:r>
            <a:r>
              <a:rPr lang="en-US" altLang="zh-TW" dirty="0"/>
              <a:t>global response? high spatial resolution or the absence</a:t>
            </a:r>
            <a:r>
              <a:rPr lang="zh-TW" altLang="en-US" dirty="0"/>
              <a:t> </a:t>
            </a:r>
            <a:r>
              <a:rPr lang="en-US" altLang="zh-TW" dirty="0"/>
              <a:t>of a cumulus scheme?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altLang="zh-TW" dirty="0"/>
              <a:t>can global forecast beneﬁts be achieved by only</a:t>
            </a:r>
            <a:r>
              <a:rPr lang="zh-TW" altLang="en-US" dirty="0"/>
              <a:t> </a:t>
            </a:r>
            <a:r>
              <a:rPr lang="en-US" altLang="zh-TW" dirty="0"/>
              <a:t>using convection-permitting resolution in the tropics?</a:t>
            </a:r>
          </a:p>
          <a:p>
            <a:pPr algn="just"/>
            <a:endParaRPr lang="en-US" altLang="zh-TW" dirty="0"/>
          </a:p>
          <a:p>
            <a:pPr algn="just"/>
            <a:r>
              <a:rPr lang="en-US" altLang="zh-TW" dirty="0"/>
              <a:t>This paper presents </a:t>
            </a:r>
            <a:r>
              <a:rPr lang="en-US" altLang="zh-TW" dirty="0">
                <a:solidFill>
                  <a:srgbClr val="C00000"/>
                </a:solidFill>
              </a:rPr>
              <a:t>four monthlong cases </a:t>
            </a:r>
            <a:r>
              <a:rPr lang="en-US" altLang="zh-TW" dirty="0"/>
              <a:t>simulated by a</a:t>
            </a:r>
            <a:r>
              <a:rPr lang="zh-TW" altLang="en-US" dirty="0"/>
              <a:t> </a:t>
            </a:r>
            <a:r>
              <a:rPr lang="en-US" altLang="zh-TW" dirty="0"/>
              <a:t>global model using several </a:t>
            </a:r>
            <a:r>
              <a:rPr lang="en-US" altLang="zh-TW" dirty="0">
                <a:solidFill>
                  <a:srgbClr val="C00000"/>
                </a:solidFill>
              </a:rPr>
              <a:t>different grid-spacing and cumulus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rgbClr val="C00000"/>
                </a:solidFill>
              </a:rPr>
              <a:t>parameterization combinations</a:t>
            </a:r>
            <a:r>
              <a:rPr lang="en-US" altLang="zh-TW" dirty="0"/>
              <a:t>, with the goal of appraising the</a:t>
            </a:r>
            <a:r>
              <a:rPr lang="zh-TW" altLang="en-US" dirty="0"/>
              <a:t> </a:t>
            </a:r>
            <a:r>
              <a:rPr lang="en-US" altLang="zh-TW" dirty="0"/>
              <a:t>impact of horizontal grid spacing and convection scheme application on simulated tropical precipitation, MJO propagation, and extended predictive skill. </a:t>
            </a:r>
            <a:endParaRPr lang="zh-TW" altLang="en-US" dirty="0"/>
          </a:p>
          <a:p>
            <a:pPr algn="just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17515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274C0A-60BD-469A-967F-B2FDCA9F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 and methods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8343CB-5B4E-4948-A963-220874138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b="1" dirty="0"/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Model for Prediction Across Scales </a:t>
            </a:r>
            <a:r>
              <a:rPr lang="en-US" altLang="zh-TW" dirty="0"/>
              <a:t>(MPAS;</a:t>
            </a:r>
            <a:r>
              <a:rPr lang="zh-TW" altLang="en-US" dirty="0"/>
              <a:t> </a:t>
            </a:r>
            <a:r>
              <a:rPr lang="en-US" altLang="zh-TW" dirty="0" err="1"/>
              <a:t>Skamarock</a:t>
            </a:r>
            <a:r>
              <a:rPr lang="en-US" altLang="zh-TW" dirty="0"/>
              <a:t> et al. 2012), developed at the National Center for</a:t>
            </a:r>
            <a:r>
              <a:rPr lang="zh-TW" altLang="en-US" dirty="0"/>
              <a:t> </a:t>
            </a:r>
            <a:r>
              <a:rPr lang="en-US" altLang="zh-TW" dirty="0"/>
              <a:t>Atmospheric Research (NCAR)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55 vertical levels </a:t>
            </a:r>
            <a:r>
              <a:rPr lang="en-US" altLang="zh-TW" dirty="0"/>
              <a:t>in a hybrid sigma</a:t>
            </a:r>
            <a:r>
              <a:rPr lang="zh-TW" altLang="en-US" dirty="0"/>
              <a:t> </a:t>
            </a:r>
            <a:r>
              <a:rPr lang="en-US" altLang="zh-TW" dirty="0"/>
              <a:t>coordinate system</a:t>
            </a:r>
          </a:p>
          <a:p>
            <a:r>
              <a:rPr lang="en-US" altLang="zh-TW" b="1" dirty="0">
                <a:solidFill>
                  <a:srgbClr val="C00000"/>
                </a:solidFill>
              </a:rPr>
              <a:t>Thompson microphysics scheme</a:t>
            </a:r>
          </a:p>
          <a:p>
            <a:r>
              <a:rPr lang="en-US" altLang="zh-TW" dirty="0"/>
              <a:t>the NOAA/NCEP–Oregon</a:t>
            </a:r>
            <a:r>
              <a:rPr lang="zh-TW" altLang="en-US" dirty="0"/>
              <a:t> </a:t>
            </a:r>
            <a:r>
              <a:rPr lang="en-US" altLang="zh-TW" dirty="0"/>
              <a:t>State University–Air Force Research Laboratory–OAA/Ofﬁce</a:t>
            </a:r>
            <a:r>
              <a:rPr lang="zh-TW" altLang="en-US" dirty="0"/>
              <a:t> </a:t>
            </a:r>
            <a:r>
              <a:rPr lang="en-US" altLang="zh-TW" dirty="0"/>
              <a:t>of Hydrology </a:t>
            </a:r>
            <a:r>
              <a:rPr lang="en-US" altLang="zh-TW" b="1" dirty="0">
                <a:solidFill>
                  <a:srgbClr val="C00000"/>
                </a:solidFill>
              </a:rPr>
              <a:t>land surface model (Noah), </a:t>
            </a:r>
          </a:p>
          <a:p>
            <a:r>
              <a:rPr lang="en-US" altLang="zh-TW" dirty="0"/>
              <a:t>Mellor–Yamada–Nakanishi–Ni ñ o </a:t>
            </a:r>
            <a:r>
              <a:rPr lang="en-US" altLang="zh-TW" b="1" dirty="0">
                <a:solidFill>
                  <a:srgbClr val="C00000"/>
                </a:solidFill>
              </a:rPr>
              <a:t>(MYNN) boundary layer </a:t>
            </a:r>
            <a:r>
              <a:rPr lang="en-US" altLang="zh-TW" dirty="0"/>
              <a:t>and surface layer</a:t>
            </a:r>
            <a:r>
              <a:rPr lang="zh-TW" altLang="en-US" dirty="0"/>
              <a:t> </a:t>
            </a:r>
            <a:r>
              <a:rPr lang="en-US" altLang="zh-TW" dirty="0"/>
              <a:t>parameterizations</a:t>
            </a:r>
          </a:p>
          <a:p>
            <a:r>
              <a:rPr lang="en-US" altLang="zh-TW" dirty="0"/>
              <a:t>Rapid Radiative Transfer Model for</a:t>
            </a:r>
            <a:r>
              <a:rPr lang="zh-TW" altLang="en-US" dirty="0"/>
              <a:t> </a:t>
            </a:r>
            <a:r>
              <a:rPr lang="en-US" altLang="zh-TW" dirty="0"/>
              <a:t>global climate models </a:t>
            </a:r>
            <a:r>
              <a:rPr lang="en-US" altLang="zh-TW" b="1" dirty="0">
                <a:solidFill>
                  <a:srgbClr val="C00000"/>
                </a:solidFill>
              </a:rPr>
              <a:t>(RRTMG) longwave and shortwave radiation schemes</a:t>
            </a:r>
          </a:p>
          <a:p>
            <a:r>
              <a:rPr lang="en-US" altLang="zh-TW" b="1" dirty="0">
                <a:solidFill>
                  <a:srgbClr val="C00000"/>
                </a:solidFill>
              </a:rPr>
              <a:t>Xu–Randall cloud fraction</a:t>
            </a:r>
          </a:p>
          <a:p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2D </a:t>
            </a:r>
            <a:r>
              <a:rPr lang="en-US" altLang="zh-TW" b="1" dirty="0" err="1">
                <a:solidFill>
                  <a:srgbClr val="C00000"/>
                </a:solidFill>
              </a:rPr>
              <a:t>Smagorinsky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en-US" altLang="zh-TW" b="1" dirty="0" err="1">
                <a:solidFill>
                  <a:srgbClr val="C00000"/>
                </a:solidFill>
              </a:rPr>
              <a:t>subgrid</a:t>
            </a:r>
            <a:r>
              <a:rPr lang="en-US" altLang="zh-TW" b="1" dirty="0">
                <a:solidFill>
                  <a:srgbClr val="C00000"/>
                </a:solidFill>
              </a:rPr>
              <a:t>-scale mixing scheme</a:t>
            </a:r>
          </a:p>
          <a:p>
            <a:r>
              <a:rPr lang="en-US" altLang="zh-TW" dirty="0"/>
              <a:t>Yonsei</a:t>
            </a:r>
            <a:r>
              <a:rPr lang="zh-TW" altLang="en-US" dirty="0"/>
              <a:t> </a:t>
            </a:r>
            <a:r>
              <a:rPr lang="en-US" altLang="zh-TW" dirty="0"/>
              <a:t>University </a:t>
            </a:r>
            <a:r>
              <a:rPr lang="en-US" altLang="zh-TW" b="1" dirty="0">
                <a:solidFill>
                  <a:srgbClr val="C00000"/>
                </a:solidFill>
              </a:rPr>
              <a:t>(YSU) gravity wave drag</a:t>
            </a:r>
            <a:r>
              <a:rPr lang="en-US" altLang="zh-TW" dirty="0"/>
              <a:t>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956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B434F69-30C2-4D3C-9653-825106FD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54" y="410028"/>
            <a:ext cx="11704892" cy="222794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BEA5167-54B8-45BD-8875-1FD8D00F012F}"/>
              </a:ext>
            </a:extLst>
          </p:cNvPr>
          <p:cNvSpPr txBox="1"/>
          <p:nvPr/>
        </p:nvSpPr>
        <p:spPr>
          <a:xfrm>
            <a:off x="243554" y="2823420"/>
            <a:ext cx="114517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2400" dirty="0"/>
              <a:t>All simulations </a:t>
            </a:r>
            <a:r>
              <a:rPr lang="en-US" altLang="zh-TW" sz="2400" dirty="0">
                <a:solidFill>
                  <a:srgbClr val="C00000"/>
                </a:solidFill>
              </a:rPr>
              <a:t>were initialized</a:t>
            </a:r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r>
              <a:rPr lang="en-US" altLang="zh-TW" sz="2400" dirty="0">
                <a:solidFill>
                  <a:srgbClr val="C00000"/>
                </a:solidFill>
              </a:rPr>
              <a:t>using NCEP Final Operational Global Analyses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2400" dirty="0">
                <a:solidFill>
                  <a:srgbClr val="C00000"/>
                </a:solidFill>
              </a:rPr>
              <a:t>SSTs were held</a:t>
            </a:r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r>
              <a:rPr lang="en-US" altLang="zh-TW" sz="2400" dirty="0">
                <a:solidFill>
                  <a:srgbClr val="C00000"/>
                </a:solidFill>
              </a:rPr>
              <a:t>constant at their initial values </a:t>
            </a:r>
            <a:r>
              <a:rPr lang="en-US" altLang="zh-TW" sz="2400" dirty="0"/>
              <a:t>to avoid giving the model</a:t>
            </a:r>
            <a:r>
              <a:rPr lang="zh-TW" altLang="en-US" sz="2400" dirty="0"/>
              <a:t> </a:t>
            </a:r>
            <a:r>
              <a:rPr lang="en-US" altLang="zh-TW" sz="2400" dirty="0"/>
              <a:t>any future information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2400" dirty="0"/>
              <a:t>All runs were </a:t>
            </a:r>
            <a:r>
              <a:rPr lang="en-US" altLang="zh-TW" sz="2400" dirty="0">
                <a:solidFill>
                  <a:srgbClr val="C00000"/>
                </a:solidFill>
              </a:rPr>
              <a:t>integrated for 28 days </a:t>
            </a:r>
            <a:r>
              <a:rPr lang="en-US" altLang="zh-TW" sz="2400" dirty="0"/>
              <a:t>in</a:t>
            </a:r>
            <a:r>
              <a:rPr lang="zh-TW" altLang="en-US" sz="2400" dirty="0"/>
              <a:t> </a:t>
            </a:r>
            <a:r>
              <a:rPr lang="en-US" altLang="zh-TW" sz="2400" dirty="0"/>
              <a:t>order to capture the period of a typical </a:t>
            </a:r>
            <a:r>
              <a:rPr lang="en-US" altLang="zh-TW" sz="2400" dirty="0" err="1"/>
              <a:t>subseasonal</a:t>
            </a:r>
            <a:r>
              <a:rPr lang="en-US" altLang="zh-TW" sz="2400" dirty="0"/>
              <a:t> forecast</a:t>
            </a:r>
            <a:r>
              <a:rPr lang="zh-TW" altLang="en-US" sz="2400" dirty="0"/>
              <a:t> </a:t>
            </a:r>
            <a:r>
              <a:rPr lang="en-US" altLang="zh-TW" sz="2400" dirty="0"/>
              <a:t>(weeks 1 through 4).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2400" dirty="0"/>
              <a:t>The ﬁrst case began on </a:t>
            </a:r>
            <a:r>
              <a:rPr lang="en-US" altLang="zh-TW" sz="2400" dirty="0">
                <a:solidFill>
                  <a:srgbClr val="C00000"/>
                </a:solidFill>
              </a:rPr>
              <a:t>22 November 2011</a:t>
            </a:r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r>
              <a:rPr lang="en-US" altLang="zh-TW" sz="2400" dirty="0"/>
              <a:t>and captured the second MJO of the Dynamics of the Madden–Julian Oscillation (DYNAMO) ﬁeld campaign (</a:t>
            </a:r>
            <a:r>
              <a:rPr lang="en-US" altLang="zh-TW" sz="2400" dirty="0" err="1"/>
              <a:t>Gottschalck</a:t>
            </a:r>
            <a:r>
              <a:rPr lang="zh-TW" altLang="en-US" sz="2400" dirty="0"/>
              <a:t> </a:t>
            </a:r>
            <a:r>
              <a:rPr lang="en-US" altLang="zh-TW" sz="2400" dirty="0"/>
              <a:t>et al. 2013)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2400" dirty="0"/>
              <a:t>Cases 2, 3, and 4 were initialized on </a:t>
            </a:r>
            <a:r>
              <a:rPr lang="en-US" altLang="zh-TW" sz="2400" dirty="0">
                <a:solidFill>
                  <a:srgbClr val="C00000"/>
                </a:solidFill>
              </a:rPr>
              <a:t>8 February</a:t>
            </a:r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r>
              <a:rPr lang="en-US" altLang="zh-TW" sz="2400" dirty="0">
                <a:solidFill>
                  <a:srgbClr val="C00000"/>
                </a:solidFill>
              </a:rPr>
              <a:t>2013, 2 December 2003, and 8 December 2013</a:t>
            </a:r>
            <a:r>
              <a:rPr lang="en-US" altLang="zh-TW" sz="2400" dirty="0"/>
              <a:t>, respectively.</a:t>
            </a:r>
            <a:r>
              <a:rPr lang="zh-TW" altLang="en-US" sz="2400" dirty="0"/>
              <a:t> 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4195897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BD18D0-765B-45B4-B3DA-179F7EDD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observational and</a:t>
            </a:r>
            <a:r>
              <a:rPr lang="zh-TW" altLang="en-US" dirty="0"/>
              <a:t> </a:t>
            </a:r>
            <a:r>
              <a:rPr lang="en-US" altLang="zh-TW" dirty="0"/>
              <a:t>analysis datasets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3F29D6-1684-4C3E-AA66-76F591B4C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TW" b="1" dirty="0"/>
              <a:t>Precipitation: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C00000"/>
                </a:solidFill>
              </a:rPr>
              <a:t>Tropical Rainfall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rgbClr val="C00000"/>
                </a:solidFill>
              </a:rPr>
              <a:t>Measuring Mission (TRMM) </a:t>
            </a:r>
            <a:r>
              <a:rPr lang="en-US" altLang="zh-TW" dirty="0" err="1"/>
              <a:t>multisatellite</a:t>
            </a:r>
            <a:r>
              <a:rPr lang="en-US" altLang="zh-TW" dirty="0"/>
              <a:t> 3 B42 product</a:t>
            </a:r>
            <a:r>
              <a:rPr lang="zh-TW" altLang="en-US" dirty="0"/>
              <a:t> </a:t>
            </a:r>
            <a:r>
              <a:rPr lang="en-US" altLang="zh-TW" dirty="0"/>
              <a:t>(Huffman et al. 2007; TRMM 2011;), </a:t>
            </a:r>
          </a:p>
          <a:p>
            <a:r>
              <a:rPr lang="en-US" altLang="zh-TW" b="1" dirty="0"/>
              <a:t>low-level winds</a:t>
            </a:r>
            <a:r>
              <a:rPr lang="en-US" altLang="zh-TW" dirty="0"/>
              <a:t>: </a:t>
            </a:r>
            <a:r>
              <a:rPr lang="en-US" altLang="zh-TW" dirty="0">
                <a:solidFill>
                  <a:srgbClr val="C00000"/>
                </a:solidFill>
              </a:rPr>
              <a:t>Cross-Calibrated Multi-</a:t>
            </a:r>
            <a:r>
              <a:rPr lang="zh-TW" altLang="en-US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rgbClr val="C00000"/>
                </a:solidFill>
              </a:rPr>
              <a:t>Platform (CCMP) </a:t>
            </a:r>
            <a:r>
              <a:rPr lang="en-US" altLang="zh-TW" dirty="0"/>
              <a:t>wind estimates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dirty="0" err="1">
                <a:solidFill>
                  <a:schemeClr val="bg1">
                    <a:lumMod val="50000"/>
                  </a:schemeClr>
                </a:solidFill>
              </a:rPr>
              <a:t>Ricciardulli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</a:rPr>
              <a:t> et al. 2017)</a:t>
            </a:r>
          </a:p>
          <a:p>
            <a:r>
              <a:rPr lang="en-US" altLang="zh-TW" b="1" dirty="0"/>
              <a:t>ﬂux equivalent brightness temperatures </a:t>
            </a:r>
            <a:r>
              <a:rPr lang="en-US" altLang="zh-TW" dirty="0"/>
              <a:t>: 4-km-resolution infrared </a:t>
            </a:r>
            <a:r>
              <a:rPr lang="en-US" altLang="zh-TW" dirty="0">
                <a:solidFill>
                  <a:srgbClr val="C00000"/>
                </a:solidFill>
              </a:rPr>
              <a:t>(IR) satellite data </a:t>
            </a:r>
            <a:r>
              <a:rPr lang="en-US" altLang="zh-TW" dirty="0"/>
              <a:t>(</a:t>
            </a:r>
            <a:r>
              <a:rPr lang="en-US" altLang="zh-TW" dirty="0" err="1"/>
              <a:t>Janowiak</a:t>
            </a:r>
            <a:r>
              <a:rPr lang="en-US" altLang="zh-TW" dirty="0"/>
              <a:t> et al. 2001) from the Climate Prediction Center </a:t>
            </a:r>
            <a:r>
              <a:rPr lang="en-US" altLang="zh-TW" dirty="0">
                <a:solidFill>
                  <a:srgbClr val="C00000"/>
                </a:solidFill>
              </a:rPr>
              <a:t>(CPC)</a:t>
            </a:r>
          </a:p>
          <a:p>
            <a:r>
              <a:rPr lang="en-US" altLang="zh-TW" b="1" dirty="0"/>
              <a:t>Extratropical surface forecasts</a:t>
            </a:r>
            <a:r>
              <a:rPr lang="en-US" altLang="zh-TW" dirty="0"/>
              <a:t>: the NWS Automated Surface/Weather Observing System </a:t>
            </a:r>
            <a:r>
              <a:rPr lang="en-US" altLang="zh-TW" dirty="0">
                <a:solidFill>
                  <a:srgbClr val="C00000"/>
                </a:solidFill>
              </a:rPr>
              <a:t>(ASOS/AWOS) </a:t>
            </a:r>
            <a:r>
              <a:rPr lang="en-US" altLang="zh-TW" dirty="0"/>
              <a:t>network in the United States. 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ERA5 </a:t>
            </a:r>
            <a:r>
              <a:rPr lang="en-US" altLang="zh-TW" dirty="0" err="1">
                <a:solidFill>
                  <a:srgbClr val="C00000"/>
                </a:solidFill>
              </a:rPr>
              <a:t>reanalyses</a:t>
            </a:r>
            <a:r>
              <a:rPr lang="en-US" altLang="zh-TW" dirty="0">
                <a:solidFill>
                  <a:srgbClr val="C00000"/>
                </a:solidFill>
              </a:rPr>
              <a:t> </a:t>
            </a:r>
            <a:r>
              <a:rPr lang="en-US" altLang="zh-TW" dirty="0"/>
              <a:t>(</a:t>
            </a:r>
            <a:r>
              <a:rPr lang="en-US" altLang="zh-TW" dirty="0" err="1"/>
              <a:t>Hersbach</a:t>
            </a:r>
            <a:r>
              <a:rPr lang="en-US" altLang="zh-TW" dirty="0"/>
              <a:t> et al. 2020)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693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DB0539B-D7D1-40EE-9FBE-C1EF8E9CD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876" y="260211"/>
            <a:ext cx="8006248" cy="63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2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B1F9D3-7B00-43E7-A527-5EAB6DF1D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31A394-D6B8-4429-BDCF-24BBB8D3A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740"/>
          <a:stretch/>
        </p:blipFill>
        <p:spPr>
          <a:xfrm>
            <a:off x="1033584" y="1419608"/>
            <a:ext cx="5952007" cy="525763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FE1B4E6-A123-4049-8111-A391D70C5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48"/>
          <a:stretch/>
        </p:blipFill>
        <p:spPr>
          <a:xfrm>
            <a:off x="6904529" y="5208608"/>
            <a:ext cx="4729716" cy="146863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A0E524B-2FE1-49A8-BF8D-87C9CB3BBD46}"/>
              </a:ext>
            </a:extLst>
          </p:cNvPr>
          <p:cNvSpPr txBox="1"/>
          <p:nvPr/>
        </p:nvSpPr>
        <p:spPr>
          <a:xfrm>
            <a:off x="1521645" y="1068619"/>
            <a:ext cx="547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Normalized precipitation rate frequency distributions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376665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3806</Words>
  <Application>Microsoft Office PowerPoint</Application>
  <PresentationFormat>寬螢幕</PresentationFormat>
  <Paragraphs>214</Paragraphs>
  <Slides>23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8" baseType="lpstr">
      <vt:lpstr>AdvPSTIM10-B</vt:lpstr>
      <vt:lpstr>Arial</vt:lpstr>
      <vt:lpstr>Calibri</vt:lpstr>
      <vt:lpstr>Times New Roman</vt:lpstr>
      <vt:lpstr>Office 佈景主題</vt:lpstr>
      <vt:lpstr>The Impacts of Horizontal Grid Spacing and Cumulus Parameterization on Subseasonal Prediction in a Global Convection-Permitting Model</vt:lpstr>
      <vt:lpstr>Introduction</vt:lpstr>
      <vt:lpstr>PowerPoint 簡報</vt:lpstr>
      <vt:lpstr>PowerPoint 簡報</vt:lpstr>
      <vt:lpstr>Data and methods</vt:lpstr>
      <vt:lpstr>PowerPoint 簡報</vt:lpstr>
      <vt:lpstr>observational and analysis datasets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Impacts of Horizontal Grid Spacing and Cumulus Parameterization on Subseasonal Prediction in a Global Convection-Permitting Model</dc:title>
  <dc:creator>Chang-Hung Lin</dc:creator>
  <cp:lastModifiedBy>Chang-Hung Lin</cp:lastModifiedBy>
  <cp:revision>81</cp:revision>
  <dcterms:created xsi:type="dcterms:W3CDTF">2021-05-04T03:10:43Z</dcterms:created>
  <dcterms:modified xsi:type="dcterms:W3CDTF">2021-05-25T09:36:18Z</dcterms:modified>
</cp:coreProperties>
</file>