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8" r:id="rId3"/>
    <p:sldId id="273" r:id="rId4"/>
    <p:sldId id="274" r:id="rId5"/>
    <p:sldId id="272" r:id="rId6"/>
    <p:sldId id="260" r:id="rId7"/>
    <p:sldId id="275" r:id="rId8"/>
    <p:sldId id="276" r:id="rId9"/>
    <p:sldId id="277" r:id="rId10"/>
    <p:sldId id="278" r:id="rId11"/>
    <p:sldId id="279" r:id="rId12"/>
    <p:sldId id="280" r:id="rId13"/>
    <p:sldId id="281" r:id="rId14"/>
    <p:sldId id="282" r:id="rId15"/>
    <p:sldId id="271" r:id="rId16"/>
    <p:sldId id="269" r:id="rId17"/>
    <p:sldId id="257" r:id="rId18"/>
    <p:sldId id="284" r:id="rId19"/>
    <p:sldId id="285" r:id="rId20"/>
    <p:sldId id="283" r:id="rId21"/>
    <p:sldId id="287" r:id="rId22"/>
    <p:sldId id="288" r:id="rId23"/>
    <p:sldId id="289" r:id="rId24"/>
    <p:sldId id="301" r:id="rId25"/>
    <p:sldId id="286" r:id="rId26"/>
    <p:sldId id="302" r:id="rId27"/>
    <p:sldId id="303" r:id="rId28"/>
    <p:sldId id="304" r:id="rId29"/>
    <p:sldId id="305" r:id="rId30"/>
    <p:sldId id="306" r:id="rId31"/>
    <p:sldId id="307" r:id="rId32"/>
    <p:sldId id="308" r:id="rId33"/>
    <p:sldId id="309" r:id="rId34"/>
    <p:sldId id="310" r:id="rId35"/>
    <p:sldId id="311" r:id="rId36"/>
    <p:sldId id="312" r:id="rId37"/>
    <p:sldId id="313" r:id="rId38"/>
    <p:sldId id="314" r:id="rId39"/>
    <p:sldId id="315" r:id="rId40"/>
    <p:sldId id="316" r:id="rId41"/>
    <p:sldId id="318" r:id="rId42"/>
    <p:sldId id="319" r:id="rId43"/>
    <p:sldId id="317" r:id="rId44"/>
    <p:sldId id="320" r:id="rId45"/>
    <p:sldId id="321" r:id="rId46"/>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70d4d3bd3066309e" providerId="LiveId" clId="{C4986DA3-072F-4C09-869A-B5789816C44F}"/>
    <pc:docChg chg="modSld">
      <pc:chgData name="" userId="70d4d3bd3066309e" providerId="LiveId" clId="{C4986DA3-072F-4C09-869A-B5789816C44F}" dt="2021-05-18T08:45:08.140" v="5" actId="20577"/>
      <pc:docMkLst>
        <pc:docMk/>
      </pc:docMkLst>
      <pc:sldChg chg="modSp">
        <pc:chgData name="" userId="70d4d3bd3066309e" providerId="LiveId" clId="{C4986DA3-072F-4C09-869A-B5789816C44F}" dt="2021-05-18T08:45:04.398" v="4" actId="20577"/>
        <pc:sldMkLst>
          <pc:docMk/>
          <pc:sldMk cId="1166288123" sldId="320"/>
        </pc:sldMkLst>
        <pc:spChg chg="mod">
          <ac:chgData name="" userId="70d4d3bd3066309e" providerId="LiveId" clId="{C4986DA3-072F-4C09-869A-B5789816C44F}" dt="2021-05-18T08:45:04.398" v="4" actId="20577"/>
          <ac:spMkLst>
            <pc:docMk/>
            <pc:sldMk cId="1166288123" sldId="320"/>
            <ac:spMk id="5" creationId="{B304B661-CFBE-47DA-BB7A-312A071B4148}"/>
          </ac:spMkLst>
        </pc:spChg>
      </pc:sldChg>
      <pc:sldChg chg="modSp">
        <pc:chgData name="" userId="70d4d3bd3066309e" providerId="LiveId" clId="{C4986DA3-072F-4C09-869A-B5789816C44F}" dt="2021-05-18T08:45:08.140" v="5" actId="20577"/>
        <pc:sldMkLst>
          <pc:docMk/>
          <pc:sldMk cId="360273333" sldId="321"/>
        </pc:sldMkLst>
        <pc:spChg chg="mod">
          <ac:chgData name="" userId="70d4d3bd3066309e" providerId="LiveId" clId="{C4986DA3-072F-4C09-869A-B5789816C44F}" dt="2021-05-18T08:45:08.140" v="5" actId="20577"/>
          <ac:spMkLst>
            <pc:docMk/>
            <pc:sldMk cId="360273333" sldId="321"/>
            <ac:spMk id="5" creationId="{8BCF129A-0C78-4F41-863C-EA71CC90D7A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E000E4-7233-4B95-B114-6F9CE0C77D9A}"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zh-TW" altLang="en-US"/>
        </a:p>
      </dgm:t>
    </dgm:pt>
    <dgm:pt modelId="{99627A3B-3981-4282-A600-D9F97707E4A9}">
      <dgm:prSet phldrT="[文字]" custT="1"/>
      <dgm:spPr>
        <a:solidFill>
          <a:srgbClr val="7030A0"/>
        </a:solidFill>
        <a:ln>
          <a:solidFill>
            <a:srgbClr val="7030A0"/>
          </a:solidFill>
        </a:ln>
      </dgm:spPr>
      <dgm:t>
        <a:bodyPr/>
        <a:lstStyle/>
        <a:p>
          <a:r>
            <a:rPr lang="en-US" altLang="zh-TW" sz="2500" dirty="0">
              <a:latin typeface="Bahnschrift" panose="020B0502040204020203" pitchFamily="34" charset="0"/>
            </a:rPr>
            <a:t>2</a:t>
          </a:r>
          <a:endParaRPr lang="zh-TW" altLang="en-US" sz="2500" dirty="0">
            <a:latin typeface="Bahnschrift" panose="020B0502040204020203" pitchFamily="34" charset="0"/>
          </a:endParaRPr>
        </a:p>
      </dgm:t>
    </dgm:pt>
    <dgm:pt modelId="{AE0F75EE-D870-41B8-B003-8A17D5CE7927}" type="parTrans" cxnId="{8D12AD05-01B5-4FC9-B712-A8A331CB2A04}">
      <dgm:prSet/>
      <dgm:spPr/>
      <dgm:t>
        <a:bodyPr/>
        <a:lstStyle/>
        <a:p>
          <a:endParaRPr lang="zh-TW" altLang="en-US" sz="2500"/>
        </a:p>
      </dgm:t>
    </dgm:pt>
    <dgm:pt modelId="{F2B31F2E-4749-4200-BBDA-4AA60E8AB800}" type="sibTrans" cxnId="{8D12AD05-01B5-4FC9-B712-A8A331CB2A04}">
      <dgm:prSet/>
      <dgm:spPr/>
      <dgm:t>
        <a:bodyPr/>
        <a:lstStyle/>
        <a:p>
          <a:endParaRPr lang="zh-TW" altLang="en-US" sz="2500"/>
        </a:p>
      </dgm:t>
    </dgm:pt>
    <dgm:pt modelId="{127168D1-B8EA-4DDE-8EEB-9FA7A69F5F99}">
      <dgm:prSet phldrT="[文字]" custT="1"/>
      <dgm:spPr>
        <a:ln w="28575">
          <a:solidFill>
            <a:srgbClr val="7030A0"/>
          </a:solidFill>
        </a:ln>
      </dgm:spPr>
      <dgm:t>
        <a:bodyPr/>
        <a:lstStyle/>
        <a:p>
          <a:r>
            <a:rPr lang="en-US" altLang="zh-TW" sz="2500" dirty="0"/>
            <a:t>Introduction</a:t>
          </a:r>
          <a:endParaRPr lang="zh-TW" altLang="en-US" sz="2500" dirty="0"/>
        </a:p>
      </dgm:t>
    </dgm:pt>
    <dgm:pt modelId="{D79060F1-4E3A-469E-AE02-E38A3D9C7D3D}" type="parTrans" cxnId="{ADC44CA0-37C3-4348-AD45-3496FD07C527}">
      <dgm:prSet/>
      <dgm:spPr/>
      <dgm:t>
        <a:bodyPr/>
        <a:lstStyle/>
        <a:p>
          <a:endParaRPr lang="zh-TW" altLang="en-US" sz="2500"/>
        </a:p>
      </dgm:t>
    </dgm:pt>
    <dgm:pt modelId="{36DB2E57-8E5F-48C1-9FB6-9ECB4F38C9B5}" type="sibTrans" cxnId="{ADC44CA0-37C3-4348-AD45-3496FD07C527}">
      <dgm:prSet/>
      <dgm:spPr/>
      <dgm:t>
        <a:bodyPr/>
        <a:lstStyle/>
        <a:p>
          <a:endParaRPr lang="zh-TW" altLang="en-US" sz="2500"/>
        </a:p>
      </dgm:t>
    </dgm:pt>
    <dgm:pt modelId="{8A33A95C-2751-48E2-B8C6-0756AD3978B6}">
      <dgm:prSet phldrT="[文字]" custT="1"/>
      <dgm:spPr/>
      <dgm:t>
        <a:bodyPr/>
        <a:lstStyle/>
        <a:p>
          <a:r>
            <a:rPr lang="en-US" altLang="zh-TW" sz="2500" dirty="0">
              <a:latin typeface="Bahnschrift" panose="020B0502040204020203" pitchFamily="34" charset="0"/>
            </a:rPr>
            <a:t>3</a:t>
          </a:r>
          <a:endParaRPr lang="zh-TW" altLang="en-US" sz="2500" dirty="0">
            <a:latin typeface="Bahnschrift" panose="020B0502040204020203" pitchFamily="34" charset="0"/>
          </a:endParaRPr>
        </a:p>
      </dgm:t>
    </dgm:pt>
    <dgm:pt modelId="{0C01FD35-AD5D-4634-81F2-7C6DC1FA2880}" type="parTrans" cxnId="{2FEEE6EB-6EE2-4EFA-AE02-DE22586C9D4A}">
      <dgm:prSet/>
      <dgm:spPr/>
      <dgm:t>
        <a:bodyPr/>
        <a:lstStyle/>
        <a:p>
          <a:endParaRPr lang="zh-TW" altLang="en-US" sz="2500"/>
        </a:p>
      </dgm:t>
    </dgm:pt>
    <dgm:pt modelId="{8748CDD1-45D1-498F-AF22-F6B2C61A6F34}" type="sibTrans" cxnId="{2FEEE6EB-6EE2-4EFA-AE02-DE22586C9D4A}">
      <dgm:prSet/>
      <dgm:spPr/>
      <dgm:t>
        <a:bodyPr/>
        <a:lstStyle/>
        <a:p>
          <a:endParaRPr lang="zh-TW" altLang="en-US" sz="2500"/>
        </a:p>
      </dgm:t>
    </dgm:pt>
    <dgm:pt modelId="{26E40BA0-9048-4EF0-BD51-1234DA647993}">
      <dgm:prSet phldrT="[文字]" custT="1"/>
      <dgm:spPr>
        <a:solidFill>
          <a:srgbClr val="92D050"/>
        </a:solidFill>
        <a:ln>
          <a:solidFill>
            <a:srgbClr val="92D050"/>
          </a:solidFill>
        </a:ln>
      </dgm:spPr>
      <dgm:t>
        <a:bodyPr/>
        <a:lstStyle/>
        <a:p>
          <a:r>
            <a:rPr lang="en-US" altLang="zh-TW" sz="2500" dirty="0">
              <a:latin typeface="Bahnschrift" panose="020B0502040204020203" pitchFamily="34" charset="0"/>
            </a:rPr>
            <a:t>4</a:t>
          </a:r>
          <a:endParaRPr lang="zh-TW" altLang="en-US" sz="2500" dirty="0">
            <a:latin typeface="Bahnschrift" panose="020B0502040204020203" pitchFamily="34" charset="0"/>
          </a:endParaRPr>
        </a:p>
      </dgm:t>
    </dgm:pt>
    <dgm:pt modelId="{BD6E4A2C-5BF8-4FA4-AD63-15EB1C396CC8}" type="parTrans" cxnId="{28506D9F-9168-42D9-BEC3-57D1629E9511}">
      <dgm:prSet/>
      <dgm:spPr/>
      <dgm:t>
        <a:bodyPr/>
        <a:lstStyle/>
        <a:p>
          <a:endParaRPr lang="zh-TW" altLang="en-US" sz="2500"/>
        </a:p>
      </dgm:t>
    </dgm:pt>
    <dgm:pt modelId="{B886DD4D-3CD5-44C8-8EA7-97ED4B37F634}" type="sibTrans" cxnId="{28506D9F-9168-42D9-BEC3-57D1629E9511}">
      <dgm:prSet/>
      <dgm:spPr/>
      <dgm:t>
        <a:bodyPr/>
        <a:lstStyle/>
        <a:p>
          <a:endParaRPr lang="zh-TW" altLang="en-US" sz="2500"/>
        </a:p>
      </dgm:t>
    </dgm:pt>
    <dgm:pt modelId="{7E1152EC-CBDF-4867-B218-D0F5B874B233}">
      <dgm:prSet phldrT="[文字]" custT="1"/>
      <dgm:spPr>
        <a:ln w="28575">
          <a:solidFill>
            <a:srgbClr val="92D050"/>
          </a:solidFill>
        </a:ln>
      </dgm:spPr>
      <dgm:t>
        <a:bodyPr/>
        <a:lstStyle/>
        <a:p>
          <a:r>
            <a:rPr lang="en-US" altLang="zh-TW" sz="2500" dirty="0"/>
            <a:t>Results</a:t>
          </a:r>
          <a:endParaRPr lang="zh-TW" altLang="en-US" sz="2500" dirty="0"/>
        </a:p>
      </dgm:t>
    </dgm:pt>
    <dgm:pt modelId="{E00BFB23-24FB-44EF-8E48-5FAEFE343E8B}" type="parTrans" cxnId="{82F940D7-E13A-4873-AF68-E21D290E0B9F}">
      <dgm:prSet/>
      <dgm:spPr/>
      <dgm:t>
        <a:bodyPr/>
        <a:lstStyle/>
        <a:p>
          <a:endParaRPr lang="zh-TW" altLang="en-US" sz="2500"/>
        </a:p>
      </dgm:t>
    </dgm:pt>
    <dgm:pt modelId="{1972D054-0308-47B7-BFAC-4AC0DA9B3ED8}" type="sibTrans" cxnId="{82F940D7-E13A-4873-AF68-E21D290E0B9F}">
      <dgm:prSet/>
      <dgm:spPr/>
      <dgm:t>
        <a:bodyPr/>
        <a:lstStyle/>
        <a:p>
          <a:endParaRPr lang="zh-TW" altLang="en-US" sz="2500"/>
        </a:p>
      </dgm:t>
    </dgm:pt>
    <dgm:pt modelId="{43934DB5-485F-4BFC-AE6D-4734CBAF49B9}">
      <dgm:prSet phldrT="[文字]" custT="1"/>
      <dgm:spPr>
        <a:solidFill>
          <a:srgbClr val="FF0000"/>
        </a:solidFill>
        <a:ln>
          <a:solidFill>
            <a:srgbClr val="FFC000"/>
          </a:solidFill>
        </a:ln>
      </dgm:spPr>
      <dgm:t>
        <a:bodyPr/>
        <a:lstStyle/>
        <a:p>
          <a:r>
            <a:rPr lang="en-US" altLang="zh-TW" sz="2500" dirty="0">
              <a:latin typeface="Bahnschrift" panose="020B0502040204020203" pitchFamily="34" charset="0"/>
            </a:rPr>
            <a:t>5</a:t>
          </a:r>
          <a:endParaRPr lang="zh-TW" altLang="en-US" sz="2500" dirty="0">
            <a:latin typeface="Bahnschrift" panose="020B0502040204020203" pitchFamily="34" charset="0"/>
          </a:endParaRPr>
        </a:p>
      </dgm:t>
    </dgm:pt>
    <dgm:pt modelId="{D938426C-8269-4631-B28C-5155B5581DA6}" type="parTrans" cxnId="{6AA9E231-4FE5-4621-AB9C-262BEB5F71F8}">
      <dgm:prSet/>
      <dgm:spPr/>
      <dgm:t>
        <a:bodyPr/>
        <a:lstStyle/>
        <a:p>
          <a:endParaRPr lang="zh-TW" altLang="en-US" sz="2500"/>
        </a:p>
      </dgm:t>
    </dgm:pt>
    <dgm:pt modelId="{CDAB7F75-5DE8-4915-A393-A8504E841236}" type="sibTrans" cxnId="{6AA9E231-4FE5-4621-AB9C-262BEB5F71F8}">
      <dgm:prSet/>
      <dgm:spPr/>
      <dgm:t>
        <a:bodyPr/>
        <a:lstStyle/>
        <a:p>
          <a:endParaRPr lang="zh-TW" altLang="en-US" sz="2500"/>
        </a:p>
      </dgm:t>
    </dgm:pt>
    <dgm:pt modelId="{6A383164-AADE-4844-AB63-46ECE739D003}">
      <dgm:prSet phldrT="[文字]" custT="1"/>
      <dgm:spPr>
        <a:ln w="28575">
          <a:solidFill>
            <a:schemeClr val="accent4"/>
          </a:solidFill>
        </a:ln>
      </dgm:spPr>
      <dgm:t>
        <a:bodyPr/>
        <a:lstStyle/>
        <a:p>
          <a:r>
            <a:rPr lang="en-US" altLang="zh-TW" sz="2500" dirty="0"/>
            <a:t>Methods</a:t>
          </a:r>
          <a:endParaRPr lang="zh-TW" altLang="en-US" sz="2500" dirty="0"/>
        </a:p>
      </dgm:t>
    </dgm:pt>
    <dgm:pt modelId="{9F25891C-DF3B-47A2-A62D-4B70358F8781}" type="parTrans" cxnId="{99DF2628-FB58-4A27-97AC-E5C6C8C412C0}">
      <dgm:prSet/>
      <dgm:spPr/>
      <dgm:t>
        <a:bodyPr/>
        <a:lstStyle/>
        <a:p>
          <a:endParaRPr lang="zh-TW" altLang="en-US" sz="2500"/>
        </a:p>
      </dgm:t>
    </dgm:pt>
    <dgm:pt modelId="{EBBCC259-687B-4CB8-A18C-A0776F18C5FC}" type="sibTrans" cxnId="{99DF2628-FB58-4A27-97AC-E5C6C8C412C0}">
      <dgm:prSet/>
      <dgm:spPr/>
      <dgm:t>
        <a:bodyPr/>
        <a:lstStyle/>
        <a:p>
          <a:endParaRPr lang="zh-TW" altLang="en-US" sz="2500"/>
        </a:p>
      </dgm:t>
    </dgm:pt>
    <dgm:pt modelId="{7B984D10-5D28-4845-BD3A-1E9432F959C3}">
      <dgm:prSet phldrT="[文字]" custT="1"/>
      <dgm:spPr>
        <a:ln w="28575">
          <a:solidFill>
            <a:srgbClr val="FF0000"/>
          </a:solidFill>
        </a:ln>
      </dgm:spPr>
      <dgm:t>
        <a:bodyPr/>
        <a:lstStyle/>
        <a:p>
          <a:r>
            <a:rPr lang="en-US" altLang="zh-TW" sz="2500" dirty="0"/>
            <a:t>Discussion</a:t>
          </a:r>
          <a:r>
            <a:rPr lang="zh-TW" altLang="en-US" sz="2500" dirty="0"/>
            <a:t> </a:t>
          </a:r>
          <a:r>
            <a:rPr lang="en-US" altLang="zh-TW" sz="2500" dirty="0"/>
            <a:t>and Conclusion	</a:t>
          </a:r>
          <a:endParaRPr lang="zh-TW" altLang="en-US" sz="2500" dirty="0"/>
        </a:p>
      </dgm:t>
    </dgm:pt>
    <dgm:pt modelId="{F8B5C1C8-8F50-494E-B4EA-73DB837686FA}" type="parTrans" cxnId="{83C38966-A96B-49DE-9EFF-E9A0497F2C9C}">
      <dgm:prSet/>
      <dgm:spPr/>
      <dgm:t>
        <a:bodyPr/>
        <a:lstStyle/>
        <a:p>
          <a:endParaRPr lang="zh-TW" altLang="en-US" sz="2500"/>
        </a:p>
      </dgm:t>
    </dgm:pt>
    <dgm:pt modelId="{971C6565-650F-4094-A5D9-626A54E9FD9A}" type="sibTrans" cxnId="{83C38966-A96B-49DE-9EFF-E9A0497F2C9C}">
      <dgm:prSet/>
      <dgm:spPr/>
      <dgm:t>
        <a:bodyPr/>
        <a:lstStyle/>
        <a:p>
          <a:endParaRPr lang="zh-TW" altLang="en-US" sz="2500"/>
        </a:p>
      </dgm:t>
    </dgm:pt>
    <dgm:pt modelId="{D2A58FAF-086B-460C-8C57-49077B2A1440}">
      <dgm:prSet phldrT="[文字]" custT="1"/>
      <dgm:spPr>
        <a:solidFill>
          <a:srgbClr val="00B0F0"/>
        </a:solidFill>
        <a:ln>
          <a:solidFill>
            <a:srgbClr val="00B0F0"/>
          </a:solidFill>
        </a:ln>
      </dgm:spPr>
      <dgm:t>
        <a:bodyPr/>
        <a:lstStyle/>
        <a:p>
          <a:r>
            <a:rPr lang="en-US" altLang="zh-TW" sz="2500" dirty="0">
              <a:latin typeface="Bahnschrift" panose="020B0502040204020203" pitchFamily="34" charset="0"/>
            </a:rPr>
            <a:t>1</a:t>
          </a:r>
          <a:endParaRPr lang="zh-TW" altLang="en-US" sz="2500" dirty="0">
            <a:latin typeface="Bahnschrift" panose="020B0502040204020203" pitchFamily="34" charset="0"/>
          </a:endParaRPr>
        </a:p>
      </dgm:t>
    </dgm:pt>
    <dgm:pt modelId="{911B289E-9336-4870-86DC-41EBC89AE013}" type="sibTrans" cxnId="{C9F076F7-28E4-48EC-AB98-893B7D66F63B}">
      <dgm:prSet/>
      <dgm:spPr/>
      <dgm:t>
        <a:bodyPr/>
        <a:lstStyle/>
        <a:p>
          <a:endParaRPr lang="zh-TW" altLang="en-US" sz="2500"/>
        </a:p>
      </dgm:t>
    </dgm:pt>
    <dgm:pt modelId="{69278D15-4F18-485C-9BAF-F6D2D61C6057}" type="parTrans" cxnId="{C9F076F7-28E4-48EC-AB98-893B7D66F63B}">
      <dgm:prSet/>
      <dgm:spPr/>
      <dgm:t>
        <a:bodyPr/>
        <a:lstStyle/>
        <a:p>
          <a:endParaRPr lang="zh-TW" altLang="en-US" sz="2500"/>
        </a:p>
      </dgm:t>
    </dgm:pt>
    <dgm:pt modelId="{E5E2DFB7-0412-4ED3-802B-AA111BEB625C}">
      <dgm:prSet phldrT="[文字]" custT="1"/>
      <dgm:spPr>
        <a:ln w="28575">
          <a:solidFill>
            <a:srgbClr val="00B0F0"/>
          </a:solidFill>
        </a:ln>
      </dgm:spPr>
      <dgm:t>
        <a:bodyPr/>
        <a:lstStyle/>
        <a:p>
          <a:r>
            <a:rPr lang="en-US" altLang="zh-TW" sz="2500" dirty="0"/>
            <a:t>Abstract</a:t>
          </a:r>
          <a:endParaRPr lang="zh-TW" altLang="en-US" sz="2500" dirty="0"/>
        </a:p>
      </dgm:t>
    </dgm:pt>
    <dgm:pt modelId="{016DD3D8-4D93-4099-BA6D-A5FEFF2620A6}" type="sibTrans" cxnId="{59AE44C3-47F2-4457-9E00-C070D2C8A782}">
      <dgm:prSet/>
      <dgm:spPr/>
      <dgm:t>
        <a:bodyPr/>
        <a:lstStyle/>
        <a:p>
          <a:endParaRPr lang="zh-TW" altLang="en-US" sz="2500"/>
        </a:p>
      </dgm:t>
    </dgm:pt>
    <dgm:pt modelId="{7CCD8B72-391C-45BD-8F55-BE196AB1F001}" type="parTrans" cxnId="{59AE44C3-47F2-4457-9E00-C070D2C8A782}">
      <dgm:prSet/>
      <dgm:spPr/>
      <dgm:t>
        <a:bodyPr/>
        <a:lstStyle/>
        <a:p>
          <a:endParaRPr lang="zh-TW" altLang="en-US" sz="2500"/>
        </a:p>
      </dgm:t>
    </dgm:pt>
    <dgm:pt modelId="{669D5AD0-51F7-48F8-8DCC-99E0843BC57B}" type="pres">
      <dgm:prSet presAssocID="{BFE000E4-7233-4B95-B114-6F9CE0C77D9A}" presName="linearFlow" presStyleCnt="0">
        <dgm:presLayoutVars>
          <dgm:dir/>
          <dgm:animLvl val="lvl"/>
          <dgm:resizeHandles val="exact"/>
        </dgm:presLayoutVars>
      </dgm:prSet>
      <dgm:spPr/>
    </dgm:pt>
    <dgm:pt modelId="{8DE23E67-DE60-4EC5-9070-C74A420A21B5}" type="pres">
      <dgm:prSet presAssocID="{D2A58FAF-086B-460C-8C57-49077B2A1440}" presName="composite" presStyleCnt="0"/>
      <dgm:spPr/>
    </dgm:pt>
    <dgm:pt modelId="{D0D0598C-019F-46A6-96B4-BDF2153F8644}" type="pres">
      <dgm:prSet presAssocID="{D2A58FAF-086B-460C-8C57-49077B2A1440}" presName="parentText" presStyleLbl="alignNode1" presStyleIdx="0" presStyleCnt="5">
        <dgm:presLayoutVars>
          <dgm:chMax val="1"/>
          <dgm:bulletEnabled val="1"/>
        </dgm:presLayoutVars>
      </dgm:prSet>
      <dgm:spPr/>
    </dgm:pt>
    <dgm:pt modelId="{1559547B-4608-444E-991F-2EFA912ECAAF}" type="pres">
      <dgm:prSet presAssocID="{D2A58FAF-086B-460C-8C57-49077B2A1440}" presName="descendantText" presStyleLbl="alignAcc1" presStyleIdx="0" presStyleCnt="5" custLinFactNeighborX="0" custLinFactNeighborY="-1053">
        <dgm:presLayoutVars>
          <dgm:bulletEnabled val="1"/>
        </dgm:presLayoutVars>
      </dgm:prSet>
      <dgm:spPr/>
    </dgm:pt>
    <dgm:pt modelId="{40951939-E957-4CBF-9DFA-59528C4E4CCB}" type="pres">
      <dgm:prSet presAssocID="{911B289E-9336-4870-86DC-41EBC89AE013}" presName="sp" presStyleCnt="0"/>
      <dgm:spPr/>
    </dgm:pt>
    <dgm:pt modelId="{98DEEBF6-EA59-4BA0-8DF5-62A640E5D1DA}" type="pres">
      <dgm:prSet presAssocID="{99627A3B-3981-4282-A600-D9F97707E4A9}" presName="composite" presStyleCnt="0"/>
      <dgm:spPr/>
    </dgm:pt>
    <dgm:pt modelId="{5131A864-D640-4237-8177-1E6431C18495}" type="pres">
      <dgm:prSet presAssocID="{99627A3B-3981-4282-A600-D9F97707E4A9}" presName="parentText" presStyleLbl="alignNode1" presStyleIdx="1" presStyleCnt="5">
        <dgm:presLayoutVars>
          <dgm:chMax val="1"/>
          <dgm:bulletEnabled val="1"/>
        </dgm:presLayoutVars>
      </dgm:prSet>
      <dgm:spPr/>
    </dgm:pt>
    <dgm:pt modelId="{F1A85C6A-A204-40F6-8E1E-A74D6FE6A1E7}" type="pres">
      <dgm:prSet presAssocID="{99627A3B-3981-4282-A600-D9F97707E4A9}" presName="descendantText" presStyleLbl="alignAcc1" presStyleIdx="1" presStyleCnt="5" custLinFactNeighborX="456">
        <dgm:presLayoutVars>
          <dgm:bulletEnabled val="1"/>
        </dgm:presLayoutVars>
      </dgm:prSet>
      <dgm:spPr/>
    </dgm:pt>
    <dgm:pt modelId="{3F30220C-BB9B-494B-ABCA-8FBE32F6CDEA}" type="pres">
      <dgm:prSet presAssocID="{F2B31F2E-4749-4200-BBDA-4AA60E8AB800}" presName="sp" presStyleCnt="0"/>
      <dgm:spPr/>
    </dgm:pt>
    <dgm:pt modelId="{61596B14-4908-4040-A3B7-5C2194351ED9}" type="pres">
      <dgm:prSet presAssocID="{8A33A95C-2751-48E2-B8C6-0756AD3978B6}" presName="composite" presStyleCnt="0"/>
      <dgm:spPr/>
    </dgm:pt>
    <dgm:pt modelId="{0C8D22DB-B327-4A73-82AC-7A01BD9BE470}" type="pres">
      <dgm:prSet presAssocID="{8A33A95C-2751-48E2-B8C6-0756AD3978B6}" presName="parentText" presStyleLbl="alignNode1" presStyleIdx="2" presStyleCnt="5">
        <dgm:presLayoutVars>
          <dgm:chMax val="1"/>
          <dgm:bulletEnabled val="1"/>
        </dgm:presLayoutVars>
      </dgm:prSet>
      <dgm:spPr/>
    </dgm:pt>
    <dgm:pt modelId="{B5E039AD-6E5F-4F54-A61B-CB41BA43F393}" type="pres">
      <dgm:prSet presAssocID="{8A33A95C-2751-48E2-B8C6-0756AD3978B6}" presName="descendantText" presStyleLbl="alignAcc1" presStyleIdx="2" presStyleCnt="5" custLinFactNeighborX="456">
        <dgm:presLayoutVars>
          <dgm:bulletEnabled val="1"/>
        </dgm:presLayoutVars>
      </dgm:prSet>
      <dgm:spPr/>
    </dgm:pt>
    <dgm:pt modelId="{F23B35DF-53B2-4EB5-9121-6F3486DE8B51}" type="pres">
      <dgm:prSet presAssocID="{8748CDD1-45D1-498F-AF22-F6B2C61A6F34}" presName="sp" presStyleCnt="0"/>
      <dgm:spPr/>
    </dgm:pt>
    <dgm:pt modelId="{EB76A14A-8AEF-45C1-A859-6CF4B023C962}" type="pres">
      <dgm:prSet presAssocID="{26E40BA0-9048-4EF0-BD51-1234DA647993}" presName="composite" presStyleCnt="0"/>
      <dgm:spPr/>
    </dgm:pt>
    <dgm:pt modelId="{41677B31-E043-4AF6-9B40-FF872307A6FE}" type="pres">
      <dgm:prSet presAssocID="{26E40BA0-9048-4EF0-BD51-1234DA647993}" presName="parentText" presStyleLbl="alignNode1" presStyleIdx="3" presStyleCnt="5">
        <dgm:presLayoutVars>
          <dgm:chMax val="1"/>
          <dgm:bulletEnabled val="1"/>
        </dgm:presLayoutVars>
      </dgm:prSet>
      <dgm:spPr/>
    </dgm:pt>
    <dgm:pt modelId="{6A30852E-E899-4722-B349-C1C3EB086AF5}" type="pres">
      <dgm:prSet presAssocID="{26E40BA0-9048-4EF0-BD51-1234DA647993}" presName="descendantText" presStyleLbl="alignAcc1" presStyleIdx="3" presStyleCnt="5" custLinFactNeighborX="456">
        <dgm:presLayoutVars>
          <dgm:bulletEnabled val="1"/>
        </dgm:presLayoutVars>
      </dgm:prSet>
      <dgm:spPr/>
    </dgm:pt>
    <dgm:pt modelId="{6667C4D0-10A9-4A74-9F60-87A804BE05EA}" type="pres">
      <dgm:prSet presAssocID="{B886DD4D-3CD5-44C8-8EA7-97ED4B37F634}" presName="sp" presStyleCnt="0"/>
      <dgm:spPr/>
    </dgm:pt>
    <dgm:pt modelId="{7400F2FA-058C-4FAC-94FE-B83C774E33BA}" type="pres">
      <dgm:prSet presAssocID="{43934DB5-485F-4BFC-AE6D-4734CBAF49B9}" presName="composite" presStyleCnt="0"/>
      <dgm:spPr/>
    </dgm:pt>
    <dgm:pt modelId="{D31E2D03-2356-4F93-970C-F9B450461529}" type="pres">
      <dgm:prSet presAssocID="{43934DB5-485F-4BFC-AE6D-4734CBAF49B9}" presName="parentText" presStyleLbl="alignNode1" presStyleIdx="4" presStyleCnt="5">
        <dgm:presLayoutVars>
          <dgm:chMax val="1"/>
          <dgm:bulletEnabled val="1"/>
        </dgm:presLayoutVars>
      </dgm:prSet>
      <dgm:spPr/>
    </dgm:pt>
    <dgm:pt modelId="{8D433E47-0A73-4391-81B6-AF72D6ED4312}" type="pres">
      <dgm:prSet presAssocID="{43934DB5-485F-4BFC-AE6D-4734CBAF49B9}" presName="descendantText" presStyleLbl="alignAcc1" presStyleIdx="4" presStyleCnt="5" custLinFactNeighborX="456">
        <dgm:presLayoutVars>
          <dgm:bulletEnabled val="1"/>
        </dgm:presLayoutVars>
      </dgm:prSet>
      <dgm:spPr/>
    </dgm:pt>
  </dgm:ptLst>
  <dgm:cxnLst>
    <dgm:cxn modelId="{6546F902-23D5-42A7-A559-435BD427D47F}" type="presOf" srcId="{BFE000E4-7233-4B95-B114-6F9CE0C77D9A}" destId="{669D5AD0-51F7-48F8-8DCC-99E0843BC57B}" srcOrd="0" destOrd="0" presId="urn:microsoft.com/office/officeart/2005/8/layout/chevron2"/>
    <dgm:cxn modelId="{8D12AD05-01B5-4FC9-B712-A8A331CB2A04}" srcId="{BFE000E4-7233-4B95-B114-6F9CE0C77D9A}" destId="{99627A3B-3981-4282-A600-D9F97707E4A9}" srcOrd="1" destOrd="0" parTransId="{AE0F75EE-D870-41B8-B003-8A17D5CE7927}" sibTransId="{F2B31F2E-4749-4200-BBDA-4AA60E8AB800}"/>
    <dgm:cxn modelId="{99DF2628-FB58-4A27-97AC-E5C6C8C412C0}" srcId="{8A33A95C-2751-48E2-B8C6-0756AD3978B6}" destId="{6A383164-AADE-4844-AB63-46ECE739D003}" srcOrd="0" destOrd="0" parTransId="{9F25891C-DF3B-47A2-A62D-4B70358F8781}" sibTransId="{EBBCC259-687B-4CB8-A18C-A0776F18C5FC}"/>
    <dgm:cxn modelId="{6AA9E231-4FE5-4621-AB9C-262BEB5F71F8}" srcId="{BFE000E4-7233-4B95-B114-6F9CE0C77D9A}" destId="{43934DB5-485F-4BFC-AE6D-4734CBAF49B9}" srcOrd="4" destOrd="0" parTransId="{D938426C-8269-4631-B28C-5155B5581DA6}" sibTransId="{CDAB7F75-5DE8-4915-A393-A8504E841236}"/>
    <dgm:cxn modelId="{83C38966-A96B-49DE-9EFF-E9A0497F2C9C}" srcId="{43934DB5-485F-4BFC-AE6D-4734CBAF49B9}" destId="{7B984D10-5D28-4845-BD3A-1E9432F959C3}" srcOrd="0" destOrd="0" parTransId="{F8B5C1C8-8F50-494E-B4EA-73DB837686FA}" sibTransId="{971C6565-650F-4094-A5D9-626A54E9FD9A}"/>
    <dgm:cxn modelId="{D82B9A6B-8484-4339-84F0-BF9E559C1F82}" type="presOf" srcId="{6A383164-AADE-4844-AB63-46ECE739D003}" destId="{B5E039AD-6E5F-4F54-A61B-CB41BA43F393}" srcOrd="0" destOrd="0" presId="urn:microsoft.com/office/officeart/2005/8/layout/chevron2"/>
    <dgm:cxn modelId="{68ACF84C-45A3-44AA-8375-02AE7E1591C6}" type="presOf" srcId="{43934DB5-485F-4BFC-AE6D-4734CBAF49B9}" destId="{D31E2D03-2356-4F93-970C-F9B450461529}" srcOrd="0" destOrd="0" presId="urn:microsoft.com/office/officeart/2005/8/layout/chevron2"/>
    <dgm:cxn modelId="{1ABE7F75-285D-47EE-997B-E860B95A9BD7}" type="presOf" srcId="{D2A58FAF-086B-460C-8C57-49077B2A1440}" destId="{D0D0598C-019F-46A6-96B4-BDF2153F8644}" srcOrd="0" destOrd="0" presId="urn:microsoft.com/office/officeart/2005/8/layout/chevron2"/>
    <dgm:cxn modelId="{253F5A80-12E7-4D9F-AB79-24493CBCCD02}" type="presOf" srcId="{7E1152EC-CBDF-4867-B218-D0F5B874B233}" destId="{6A30852E-E899-4722-B349-C1C3EB086AF5}" srcOrd="0" destOrd="0" presId="urn:microsoft.com/office/officeart/2005/8/layout/chevron2"/>
    <dgm:cxn modelId="{28506D9F-9168-42D9-BEC3-57D1629E9511}" srcId="{BFE000E4-7233-4B95-B114-6F9CE0C77D9A}" destId="{26E40BA0-9048-4EF0-BD51-1234DA647993}" srcOrd="3" destOrd="0" parTransId="{BD6E4A2C-5BF8-4FA4-AD63-15EB1C396CC8}" sibTransId="{B886DD4D-3CD5-44C8-8EA7-97ED4B37F634}"/>
    <dgm:cxn modelId="{ADC44CA0-37C3-4348-AD45-3496FD07C527}" srcId="{99627A3B-3981-4282-A600-D9F97707E4A9}" destId="{127168D1-B8EA-4DDE-8EEB-9FA7A69F5F99}" srcOrd="0" destOrd="0" parTransId="{D79060F1-4E3A-469E-AE02-E38A3D9C7D3D}" sibTransId="{36DB2E57-8E5F-48C1-9FB6-9ECB4F38C9B5}"/>
    <dgm:cxn modelId="{9EFB92BC-B855-4B01-BEE9-0C22D9D937AF}" type="presOf" srcId="{127168D1-B8EA-4DDE-8EEB-9FA7A69F5F99}" destId="{F1A85C6A-A204-40F6-8E1E-A74D6FE6A1E7}" srcOrd="0" destOrd="0" presId="urn:microsoft.com/office/officeart/2005/8/layout/chevron2"/>
    <dgm:cxn modelId="{59AE44C3-47F2-4457-9E00-C070D2C8A782}" srcId="{D2A58FAF-086B-460C-8C57-49077B2A1440}" destId="{E5E2DFB7-0412-4ED3-802B-AA111BEB625C}" srcOrd="0" destOrd="0" parTransId="{7CCD8B72-391C-45BD-8F55-BE196AB1F001}" sibTransId="{016DD3D8-4D93-4099-BA6D-A5FEFF2620A6}"/>
    <dgm:cxn modelId="{58B1DBCD-6E3F-4036-A63E-50A23C9AE25D}" type="presOf" srcId="{26E40BA0-9048-4EF0-BD51-1234DA647993}" destId="{41677B31-E043-4AF6-9B40-FF872307A6FE}" srcOrd="0" destOrd="0" presId="urn:microsoft.com/office/officeart/2005/8/layout/chevron2"/>
    <dgm:cxn modelId="{AB0A1DD4-0836-4F35-B501-A00E0233746A}" type="presOf" srcId="{7B984D10-5D28-4845-BD3A-1E9432F959C3}" destId="{8D433E47-0A73-4391-81B6-AF72D6ED4312}" srcOrd="0" destOrd="0" presId="urn:microsoft.com/office/officeart/2005/8/layout/chevron2"/>
    <dgm:cxn modelId="{82F940D7-E13A-4873-AF68-E21D290E0B9F}" srcId="{26E40BA0-9048-4EF0-BD51-1234DA647993}" destId="{7E1152EC-CBDF-4867-B218-D0F5B874B233}" srcOrd="0" destOrd="0" parTransId="{E00BFB23-24FB-44EF-8E48-5FAEFE343E8B}" sibTransId="{1972D054-0308-47B7-BFAC-4AC0DA9B3ED8}"/>
    <dgm:cxn modelId="{1F87E2E4-6032-48A8-BC0A-24947ED8C00A}" type="presOf" srcId="{E5E2DFB7-0412-4ED3-802B-AA111BEB625C}" destId="{1559547B-4608-444E-991F-2EFA912ECAAF}" srcOrd="0" destOrd="0" presId="urn:microsoft.com/office/officeart/2005/8/layout/chevron2"/>
    <dgm:cxn modelId="{2F6366E5-1C68-47E9-863F-D3CC5F898EFB}" type="presOf" srcId="{99627A3B-3981-4282-A600-D9F97707E4A9}" destId="{5131A864-D640-4237-8177-1E6431C18495}" srcOrd="0" destOrd="0" presId="urn:microsoft.com/office/officeart/2005/8/layout/chevron2"/>
    <dgm:cxn modelId="{7805C7E6-70B2-4E16-A26A-FBA4BD78AFD5}" type="presOf" srcId="{8A33A95C-2751-48E2-B8C6-0756AD3978B6}" destId="{0C8D22DB-B327-4A73-82AC-7A01BD9BE470}" srcOrd="0" destOrd="0" presId="urn:microsoft.com/office/officeart/2005/8/layout/chevron2"/>
    <dgm:cxn modelId="{2FEEE6EB-6EE2-4EFA-AE02-DE22586C9D4A}" srcId="{BFE000E4-7233-4B95-B114-6F9CE0C77D9A}" destId="{8A33A95C-2751-48E2-B8C6-0756AD3978B6}" srcOrd="2" destOrd="0" parTransId="{0C01FD35-AD5D-4634-81F2-7C6DC1FA2880}" sibTransId="{8748CDD1-45D1-498F-AF22-F6B2C61A6F34}"/>
    <dgm:cxn modelId="{C9F076F7-28E4-48EC-AB98-893B7D66F63B}" srcId="{BFE000E4-7233-4B95-B114-6F9CE0C77D9A}" destId="{D2A58FAF-086B-460C-8C57-49077B2A1440}" srcOrd="0" destOrd="0" parTransId="{69278D15-4F18-485C-9BAF-F6D2D61C6057}" sibTransId="{911B289E-9336-4870-86DC-41EBC89AE013}"/>
    <dgm:cxn modelId="{B716C20E-1051-48F3-A090-B4A680AAF727}" type="presParOf" srcId="{669D5AD0-51F7-48F8-8DCC-99E0843BC57B}" destId="{8DE23E67-DE60-4EC5-9070-C74A420A21B5}" srcOrd="0" destOrd="0" presId="urn:microsoft.com/office/officeart/2005/8/layout/chevron2"/>
    <dgm:cxn modelId="{589E974F-2A70-4E24-86AB-778E9C40F9E1}" type="presParOf" srcId="{8DE23E67-DE60-4EC5-9070-C74A420A21B5}" destId="{D0D0598C-019F-46A6-96B4-BDF2153F8644}" srcOrd="0" destOrd="0" presId="urn:microsoft.com/office/officeart/2005/8/layout/chevron2"/>
    <dgm:cxn modelId="{53C74872-66EB-4CC1-B771-C55B470A9A6E}" type="presParOf" srcId="{8DE23E67-DE60-4EC5-9070-C74A420A21B5}" destId="{1559547B-4608-444E-991F-2EFA912ECAAF}" srcOrd="1" destOrd="0" presId="urn:microsoft.com/office/officeart/2005/8/layout/chevron2"/>
    <dgm:cxn modelId="{14CCD926-18C3-44FF-9635-ADA250BF8B33}" type="presParOf" srcId="{669D5AD0-51F7-48F8-8DCC-99E0843BC57B}" destId="{40951939-E957-4CBF-9DFA-59528C4E4CCB}" srcOrd="1" destOrd="0" presId="urn:microsoft.com/office/officeart/2005/8/layout/chevron2"/>
    <dgm:cxn modelId="{D8F9A108-9D38-4AA6-919F-A78BD14BA6D4}" type="presParOf" srcId="{669D5AD0-51F7-48F8-8DCC-99E0843BC57B}" destId="{98DEEBF6-EA59-4BA0-8DF5-62A640E5D1DA}" srcOrd="2" destOrd="0" presId="urn:microsoft.com/office/officeart/2005/8/layout/chevron2"/>
    <dgm:cxn modelId="{5BE23545-913D-428B-9C1F-FFDADC6DECC9}" type="presParOf" srcId="{98DEEBF6-EA59-4BA0-8DF5-62A640E5D1DA}" destId="{5131A864-D640-4237-8177-1E6431C18495}" srcOrd="0" destOrd="0" presId="urn:microsoft.com/office/officeart/2005/8/layout/chevron2"/>
    <dgm:cxn modelId="{1627EAC9-81C9-4A99-8DA6-C5306C470CEA}" type="presParOf" srcId="{98DEEBF6-EA59-4BA0-8DF5-62A640E5D1DA}" destId="{F1A85C6A-A204-40F6-8E1E-A74D6FE6A1E7}" srcOrd="1" destOrd="0" presId="urn:microsoft.com/office/officeart/2005/8/layout/chevron2"/>
    <dgm:cxn modelId="{4A9DB63B-2970-43F1-AA0C-04D6394A85CC}" type="presParOf" srcId="{669D5AD0-51F7-48F8-8DCC-99E0843BC57B}" destId="{3F30220C-BB9B-494B-ABCA-8FBE32F6CDEA}" srcOrd="3" destOrd="0" presId="urn:microsoft.com/office/officeart/2005/8/layout/chevron2"/>
    <dgm:cxn modelId="{CD611F06-F837-4BDB-926F-D386E9DB1E6A}" type="presParOf" srcId="{669D5AD0-51F7-48F8-8DCC-99E0843BC57B}" destId="{61596B14-4908-4040-A3B7-5C2194351ED9}" srcOrd="4" destOrd="0" presId="urn:microsoft.com/office/officeart/2005/8/layout/chevron2"/>
    <dgm:cxn modelId="{F899F8BE-1D89-4D4B-BA91-DEC2DB11C91C}" type="presParOf" srcId="{61596B14-4908-4040-A3B7-5C2194351ED9}" destId="{0C8D22DB-B327-4A73-82AC-7A01BD9BE470}" srcOrd="0" destOrd="0" presId="urn:microsoft.com/office/officeart/2005/8/layout/chevron2"/>
    <dgm:cxn modelId="{93354DD2-A2B8-42AC-B467-4AA95FB35A71}" type="presParOf" srcId="{61596B14-4908-4040-A3B7-5C2194351ED9}" destId="{B5E039AD-6E5F-4F54-A61B-CB41BA43F393}" srcOrd="1" destOrd="0" presId="urn:microsoft.com/office/officeart/2005/8/layout/chevron2"/>
    <dgm:cxn modelId="{3D20B3B6-8922-4BAD-BD0A-8A6D9DF850D2}" type="presParOf" srcId="{669D5AD0-51F7-48F8-8DCC-99E0843BC57B}" destId="{F23B35DF-53B2-4EB5-9121-6F3486DE8B51}" srcOrd="5" destOrd="0" presId="urn:microsoft.com/office/officeart/2005/8/layout/chevron2"/>
    <dgm:cxn modelId="{E4A8CA50-2CA1-45A1-8E74-A45EAC88CFB6}" type="presParOf" srcId="{669D5AD0-51F7-48F8-8DCC-99E0843BC57B}" destId="{EB76A14A-8AEF-45C1-A859-6CF4B023C962}" srcOrd="6" destOrd="0" presId="urn:microsoft.com/office/officeart/2005/8/layout/chevron2"/>
    <dgm:cxn modelId="{FB68B2AD-B5C1-4C14-BF3B-678F068D5A7F}" type="presParOf" srcId="{EB76A14A-8AEF-45C1-A859-6CF4B023C962}" destId="{41677B31-E043-4AF6-9B40-FF872307A6FE}" srcOrd="0" destOrd="0" presId="urn:microsoft.com/office/officeart/2005/8/layout/chevron2"/>
    <dgm:cxn modelId="{DB36DE21-9CC5-4648-929F-FE18CB693FBB}" type="presParOf" srcId="{EB76A14A-8AEF-45C1-A859-6CF4B023C962}" destId="{6A30852E-E899-4722-B349-C1C3EB086AF5}" srcOrd="1" destOrd="0" presId="urn:microsoft.com/office/officeart/2005/8/layout/chevron2"/>
    <dgm:cxn modelId="{4132401A-CAB8-42CE-B0A3-5EABF9AF6A0E}" type="presParOf" srcId="{669D5AD0-51F7-48F8-8DCC-99E0843BC57B}" destId="{6667C4D0-10A9-4A74-9F60-87A804BE05EA}" srcOrd="7" destOrd="0" presId="urn:microsoft.com/office/officeart/2005/8/layout/chevron2"/>
    <dgm:cxn modelId="{3FB7221F-32D4-452C-87F5-E9AA5D147C5D}" type="presParOf" srcId="{669D5AD0-51F7-48F8-8DCC-99E0843BC57B}" destId="{7400F2FA-058C-4FAC-94FE-B83C774E33BA}" srcOrd="8" destOrd="0" presId="urn:microsoft.com/office/officeart/2005/8/layout/chevron2"/>
    <dgm:cxn modelId="{3726B3E2-9199-4B70-9320-23B685D85C6F}" type="presParOf" srcId="{7400F2FA-058C-4FAC-94FE-B83C774E33BA}" destId="{D31E2D03-2356-4F93-970C-F9B450461529}" srcOrd="0" destOrd="0" presId="urn:microsoft.com/office/officeart/2005/8/layout/chevron2"/>
    <dgm:cxn modelId="{7C37ACF2-24BD-4E3B-BF40-E5AF0F174351}" type="presParOf" srcId="{7400F2FA-058C-4FAC-94FE-B83C774E33BA}" destId="{8D433E47-0A73-4391-81B6-AF72D6ED4312}" srcOrd="1" destOrd="0" presId="urn:microsoft.com/office/officeart/2005/8/layout/chevron2"/>
  </dgm:cxnLst>
  <dgm:bg/>
  <dgm:whole>
    <a:ln w="76200">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0598C-019F-46A6-96B4-BDF2153F8644}">
      <dsp:nvSpPr>
        <dsp:cNvPr id="0" name=""/>
        <dsp:cNvSpPr/>
      </dsp:nvSpPr>
      <dsp:spPr>
        <a:xfrm rot="5400000">
          <a:off x="-204333" y="205913"/>
          <a:ext cx="1362224" cy="953557"/>
        </a:xfrm>
        <a:prstGeom prst="chevron">
          <a:avLst/>
        </a:prstGeom>
        <a:solidFill>
          <a:srgbClr val="00B0F0"/>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altLang="zh-TW" sz="2500" kern="1200" dirty="0">
              <a:latin typeface="Bahnschrift" panose="020B0502040204020203" pitchFamily="34" charset="0"/>
            </a:rPr>
            <a:t>1</a:t>
          </a:r>
          <a:endParaRPr lang="zh-TW" altLang="en-US" sz="2500" kern="1200" dirty="0">
            <a:latin typeface="Bahnschrift" panose="020B0502040204020203" pitchFamily="34" charset="0"/>
          </a:endParaRPr>
        </a:p>
      </dsp:txBody>
      <dsp:txXfrm rot="-5400000">
        <a:off x="1" y="478359"/>
        <a:ext cx="953557" cy="408667"/>
      </dsp:txXfrm>
    </dsp:sp>
    <dsp:sp modelId="{1559547B-4608-444E-991F-2EFA912ECAAF}">
      <dsp:nvSpPr>
        <dsp:cNvPr id="0" name=""/>
        <dsp:cNvSpPr/>
      </dsp:nvSpPr>
      <dsp:spPr>
        <a:xfrm rot="5400000">
          <a:off x="4769341" y="-3815783"/>
          <a:ext cx="885446" cy="8517013"/>
        </a:xfrm>
        <a:prstGeom prst="round2SameRect">
          <a:avLst/>
        </a:prstGeom>
        <a:solidFill>
          <a:schemeClr val="lt1">
            <a:alpha val="90000"/>
            <a:hueOff val="0"/>
            <a:satOff val="0"/>
            <a:lumOff val="0"/>
            <a:alphaOff val="0"/>
          </a:schemeClr>
        </a:solidFill>
        <a:ln w="28575" cap="flat" cmpd="sng" algn="ctr">
          <a:solidFill>
            <a:srgbClr val="00B0F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altLang="zh-TW" sz="2500" kern="1200" dirty="0"/>
            <a:t>Abstract</a:t>
          </a:r>
          <a:endParaRPr lang="zh-TW" altLang="en-US" sz="2500" kern="1200" dirty="0"/>
        </a:p>
      </dsp:txBody>
      <dsp:txXfrm rot="-5400000">
        <a:off x="953558" y="43224"/>
        <a:ext cx="8473789" cy="798998"/>
      </dsp:txXfrm>
    </dsp:sp>
    <dsp:sp modelId="{5131A864-D640-4237-8177-1E6431C18495}">
      <dsp:nvSpPr>
        <dsp:cNvPr id="0" name=""/>
        <dsp:cNvSpPr/>
      </dsp:nvSpPr>
      <dsp:spPr>
        <a:xfrm rot="5400000">
          <a:off x="-204333" y="1453312"/>
          <a:ext cx="1362224" cy="953557"/>
        </a:xfrm>
        <a:prstGeom prst="chevron">
          <a:avLst/>
        </a:prstGeom>
        <a:solidFill>
          <a:srgbClr val="7030A0"/>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altLang="zh-TW" sz="2500" kern="1200" dirty="0">
              <a:latin typeface="Bahnschrift" panose="020B0502040204020203" pitchFamily="34" charset="0"/>
            </a:rPr>
            <a:t>2</a:t>
          </a:r>
          <a:endParaRPr lang="zh-TW" altLang="en-US" sz="2500" kern="1200" dirty="0">
            <a:latin typeface="Bahnschrift" panose="020B0502040204020203" pitchFamily="34" charset="0"/>
          </a:endParaRPr>
        </a:p>
      </dsp:txBody>
      <dsp:txXfrm rot="-5400000">
        <a:off x="1" y="1725758"/>
        <a:ext cx="953557" cy="408667"/>
      </dsp:txXfrm>
    </dsp:sp>
    <dsp:sp modelId="{F1A85C6A-A204-40F6-8E1E-A74D6FE6A1E7}">
      <dsp:nvSpPr>
        <dsp:cNvPr id="0" name=""/>
        <dsp:cNvSpPr/>
      </dsp:nvSpPr>
      <dsp:spPr>
        <a:xfrm rot="5400000">
          <a:off x="4769341" y="-2566804"/>
          <a:ext cx="885446" cy="8517013"/>
        </a:xfrm>
        <a:prstGeom prst="round2SameRect">
          <a:avLst/>
        </a:prstGeom>
        <a:solidFill>
          <a:schemeClr val="lt1">
            <a:alpha val="90000"/>
            <a:hueOff val="0"/>
            <a:satOff val="0"/>
            <a:lumOff val="0"/>
            <a:alphaOff val="0"/>
          </a:schemeClr>
        </a:solidFill>
        <a:ln w="28575" cap="flat" cmpd="sng" algn="ctr">
          <a:solidFill>
            <a:srgbClr val="7030A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altLang="zh-TW" sz="2500" kern="1200" dirty="0"/>
            <a:t>Introduction</a:t>
          </a:r>
          <a:endParaRPr lang="zh-TW" altLang="en-US" sz="2500" kern="1200" dirty="0"/>
        </a:p>
      </dsp:txBody>
      <dsp:txXfrm rot="-5400000">
        <a:off x="953558" y="1292203"/>
        <a:ext cx="8473789" cy="798998"/>
      </dsp:txXfrm>
    </dsp:sp>
    <dsp:sp modelId="{0C8D22DB-B327-4A73-82AC-7A01BD9BE470}">
      <dsp:nvSpPr>
        <dsp:cNvPr id="0" name=""/>
        <dsp:cNvSpPr/>
      </dsp:nvSpPr>
      <dsp:spPr>
        <a:xfrm rot="5400000">
          <a:off x="-204333" y="2700711"/>
          <a:ext cx="1362224" cy="953557"/>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altLang="zh-TW" sz="2500" kern="1200" dirty="0">
              <a:latin typeface="Bahnschrift" panose="020B0502040204020203" pitchFamily="34" charset="0"/>
            </a:rPr>
            <a:t>3</a:t>
          </a:r>
          <a:endParaRPr lang="zh-TW" altLang="en-US" sz="2500" kern="1200" dirty="0">
            <a:latin typeface="Bahnschrift" panose="020B0502040204020203" pitchFamily="34" charset="0"/>
          </a:endParaRPr>
        </a:p>
      </dsp:txBody>
      <dsp:txXfrm rot="-5400000">
        <a:off x="1" y="2973157"/>
        <a:ext cx="953557" cy="408667"/>
      </dsp:txXfrm>
    </dsp:sp>
    <dsp:sp modelId="{B5E039AD-6E5F-4F54-A61B-CB41BA43F393}">
      <dsp:nvSpPr>
        <dsp:cNvPr id="0" name=""/>
        <dsp:cNvSpPr/>
      </dsp:nvSpPr>
      <dsp:spPr>
        <a:xfrm rot="5400000">
          <a:off x="4769341" y="-1319405"/>
          <a:ext cx="885446" cy="8517013"/>
        </a:xfrm>
        <a:prstGeom prst="round2SameRect">
          <a:avLst/>
        </a:prstGeom>
        <a:solidFill>
          <a:schemeClr val="lt1">
            <a:alpha val="90000"/>
            <a:hueOff val="0"/>
            <a:satOff val="0"/>
            <a:lumOff val="0"/>
            <a:alphaOff val="0"/>
          </a:schemeClr>
        </a:solidFill>
        <a:ln w="28575"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altLang="zh-TW" sz="2500" kern="1200" dirty="0"/>
            <a:t>Methods</a:t>
          </a:r>
          <a:endParaRPr lang="zh-TW" altLang="en-US" sz="2500" kern="1200" dirty="0"/>
        </a:p>
      </dsp:txBody>
      <dsp:txXfrm rot="-5400000">
        <a:off x="953558" y="2539602"/>
        <a:ext cx="8473789" cy="798998"/>
      </dsp:txXfrm>
    </dsp:sp>
    <dsp:sp modelId="{41677B31-E043-4AF6-9B40-FF872307A6FE}">
      <dsp:nvSpPr>
        <dsp:cNvPr id="0" name=""/>
        <dsp:cNvSpPr/>
      </dsp:nvSpPr>
      <dsp:spPr>
        <a:xfrm rot="5400000">
          <a:off x="-204333" y="3948110"/>
          <a:ext cx="1362224" cy="953557"/>
        </a:xfrm>
        <a:prstGeom prst="chevron">
          <a:avLst/>
        </a:prstGeom>
        <a:solidFill>
          <a:srgbClr val="92D050"/>
        </a:solidFill>
        <a:ln w="12700" cap="flat" cmpd="sng" algn="ctr">
          <a:solidFill>
            <a:srgbClr val="92D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altLang="zh-TW" sz="2500" kern="1200" dirty="0">
              <a:latin typeface="Bahnschrift" panose="020B0502040204020203" pitchFamily="34" charset="0"/>
            </a:rPr>
            <a:t>4</a:t>
          </a:r>
          <a:endParaRPr lang="zh-TW" altLang="en-US" sz="2500" kern="1200" dirty="0">
            <a:latin typeface="Bahnschrift" panose="020B0502040204020203" pitchFamily="34" charset="0"/>
          </a:endParaRPr>
        </a:p>
      </dsp:txBody>
      <dsp:txXfrm rot="-5400000">
        <a:off x="1" y="4220556"/>
        <a:ext cx="953557" cy="408667"/>
      </dsp:txXfrm>
    </dsp:sp>
    <dsp:sp modelId="{6A30852E-E899-4722-B349-C1C3EB086AF5}">
      <dsp:nvSpPr>
        <dsp:cNvPr id="0" name=""/>
        <dsp:cNvSpPr/>
      </dsp:nvSpPr>
      <dsp:spPr>
        <a:xfrm rot="5400000">
          <a:off x="4769341" y="-72006"/>
          <a:ext cx="885446" cy="8517013"/>
        </a:xfrm>
        <a:prstGeom prst="round2SameRect">
          <a:avLst/>
        </a:prstGeom>
        <a:solidFill>
          <a:schemeClr val="lt1">
            <a:alpha val="90000"/>
            <a:hueOff val="0"/>
            <a:satOff val="0"/>
            <a:lumOff val="0"/>
            <a:alphaOff val="0"/>
          </a:schemeClr>
        </a:solidFill>
        <a:ln w="28575" cap="flat" cmpd="sng" algn="ctr">
          <a:solidFill>
            <a:srgbClr val="92D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altLang="zh-TW" sz="2500" kern="1200" dirty="0"/>
            <a:t>Results</a:t>
          </a:r>
          <a:endParaRPr lang="zh-TW" altLang="en-US" sz="2500" kern="1200" dirty="0"/>
        </a:p>
      </dsp:txBody>
      <dsp:txXfrm rot="-5400000">
        <a:off x="953558" y="3787001"/>
        <a:ext cx="8473789" cy="798998"/>
      </dsp:txXfrm>
    </dsp:sp>
    <dsp:sp modelId="{D31E2D03-2356-4F93-970C-F9B450461529}">
      <dsp:nvSpPr>
        <dsp:cNvPr id="0" name=""/>
        <dsp:cNvSpPr/>
      </dsp:nvSpPr>
      <dsp:spPr>
        <a:xfrm rot="5400000">
          <a:off x="-204333" y="5195509"/>
          <a:ext cx="1362224" cy="953557"/>
        </a:xfrm>
        <a:prstGeom prst="chevron">
          <a:avLst/>
        </a:prstGeom>
        <a:solidFill>
          <a:srgbClr val="FF0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altLang="zh-TW" sz="2500" kern="1200" dirty="0">
              <a:latin typeface="Bahnschrift" panose="020B0502040204020203" pitchFamily="34" charset="0"/>
            </a:rPr>
            <a:t>5</a:t>
          </a:r>
          <a:endParaRPr lang="zh-TW" altLang="en-US" sz="2500" kern="1200" dirty="0">
            <a:latin typeface="Bahnschrift" panose="020B0502040204020203" pitchFamily="34" charset="0"/>
          </a:endParaRPr>
        </a:p>
      </dsp:txBody>
      <dsp:txXfrm rot="-5400000">
        <a:off x="1" y="5467955"/>
        <a:ext cx="953557" cy="408667"/>
      </dsp:txXfrm>
    </dsp:sp>
    <dsp:sp modelId="{8D433E47-0A73-4391-81B6-AF72D6ED4312}">
      <dsp:nvSpPr>
        <dsp:cNvPr id="0" name=""/>
        <dsp:cNvSpPr/>
      </dsp:nvSpPr>
      <dsp:spPr>
        <a:xfrm rot="5400000">
          <a:off x="4769341" y="1175392"/>
          <a:ext cx="885446" cy="8517013"/>
        </a:xfrm>
        <a:prstGeom prst="round2SameRect">
          <a:avLst/>
        </a:prstGeom>
        <a:solidFill>
          <a:schemeClr val="lt1">
            <a:alpha val="90000"/>
            <a:hueOff val="0"/>
            <a:satOff val="0"/>
            <a:lumOff val="0"/>
            <a:alphaOff val="0"/>
          </a:schemeClr>
        </a:solidFill>
        <a:ln w="28575"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altLang="zh-TW" sz="2500" kern="1200" dirty="0"/>
            <a:t>Discussion</a:t>
          </a:r>
          <a:r>
            <a:rPr lang="zh-TW" altLang="en-US" sz="2500" kern="1200" dirty="0"/>
            <a:t> </a:t>
          </a:r>
          <a:r>
            <a:rPr lang="en-US" altLang="zh-TW" sz="2500" kern="1200" dirty="0"/>
            <a:t>and Conclusion	</a:t>
          </a:r>
          <a:endParaRPr lang="zh-TW" altLang="en-US" sz="2500" kern="1200" dirty="0"/>
        </a:p>
      </dsp:txBody>
      <dsp:txXfrm rot="-5400000">
        <a:off x="953558" y="5034399"/>
        <a:ext cx="8473789" cy="79899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A57C8F-BF04-468B-88BE-292B4BAE43BD}" type="datetimeFigureOut">
              <a:rPr lang="zh-TW" altLang="en-US" smtClean="0"/>
              <a:t>2021/5/18</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FB3D6-8F05-489E-96AD-F49A41FC4093}" type="slidenum">
              <a:rPr lang="zh-TW" altLang="en-US" smtClean="0"/>
              <a:t>‹#›</a:t>
            </a:fld>
            <a:endParaRPr lang="zh-TW" altLang="en-US"/>
          </a:p>
        </p:txBody>
      </p:sp>
    </p:spTree>
    <p:extLst>
      <p:ext uri="{BB962C8B-B14F-4D97-AF65-F5344CB8AC3E}">
        <p14:creationId xmlns:p14="http://schemas.microsoft.com/office/powerpoint/2010/main" val="1846522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3872BD01-8A22-4617-A6A4-CA2D54D87AFE}" type="slidenum">
              <a:rPr lang="zh-TW" altLang="en-US" smtClean="0"/>
              <a:t>4</a:t>
            </a:fld>
            <a:endParaRPr lang="zh-TW" altLang="en-US"/>
          </a:p>
        </p:txBody>
      </p:sp>
    </p:spTree>
    <p:extLst>
      <p:ext uri="{BB962C8B-B14F-4D97-AF65-F5344CB8AC3E}">
        <p14:creationId xmlns:p14="http://schemas.microsoft.com/office/powerpoint/2010/main" val="1678168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235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黑點點是</a:t>
            </a:r>
            <a:r>
              <a:rPr lang="en-US" altLang="zh-TW" dirty="0"/>
              <a:t>RI </a:t>
            </a:r>
            <a:r>
              <a:rPr lang="zh-TW" altLang="en-US" dirty="0"/>
              <a:t>開始的點</a:t>
            </a:r>
          </a:p>
        </p:txBody>
      </p:sp>
      <p:sp>
        <p:nvSpPr>
          <p:cNvPr id="4" name="投影片編號版面配置區 3"/>
          <p:cNvSpPr>
            <a:spLocks noGrp="1"/>
          </p:cNvSpPr>
          <p:nvPr>
            <p:ph type="sldNum" sz="quarter" idx="5"/>
          </p:nvPr>
        </p:nvSpPr>
        <p:spPr/>
        <p:txBody>
          <a:bodyPr/>
          <a:lstStyle/>
          <a:p>
            <a:fld id="{385FB3D6-8F05-489E-96AD-F49A41FC4093}" type="slidenum">
              <a:rPr lang="zh-TW" altLang="en-US" smtClean="0"/>
              <a:t>25</a:t>
            </a:fld>
            <a:endParaRPr lang="zh-TW" altLang="en-US"/>
          </a:p>
        </p:txBody>
      </p:sp>
    </p:spTree>
    <p:extLst>
      <p:ext uri="{BB962C8B-B14F-4D97-AF65-F5344CB8AC3E}">
        <p14:creationId xmlns:p14="http://schemas.microsoft.com/office/powerpoint/2010/main" val="2769558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增強時候</a:t>
            </a:r>
            <a:r>
              <a:rPr lang="en-US" altLang="zh-TW" dirty="0"/>
              <a:t>RMW </a:t>
            </a:r>
            <a:r>
              <a:rPr lang="zh-TW" altLang="en-US" dirty="0"/>
              <a:t> 縮小到</a:t>
            </a:r>
            <a:r>
              <a:rPr lang="en-US" altLang="zh-TW" dirty="0"/>
              <a:t>10KM</a:t>
            </a:r>
            <a:r>
              <a:rPr lang="zh-TW" altLang="en-US" dirty="0"/>
              <a:t> 然後再逐漸放大</a:t>
            </a:r>
            <a:r>
              <a:rPr lang="en-US" altLang="zh-TW" dirty="0"/>
              <a:t>,</a:t>
            </a:r>
            <a:r>
              <a:rPr lang="zh-TW" altLang="en-US" dirty="0"/>
              <a:t> 但小</a:t>
            </a:r>
            <a:r>
              <a:rPr lang="en-US" altLang="zh-TW" dirty="0"/>
              <a:t>TC(</a:t>
            </a:r>
            <a:r>
              <a:rPr lang="zh-TW" altLang="en-US" dirty="0"/>
              <a:t>藍線 </a:t>
            </a:r>
            <a:r>
              <a:rPr lang="en-US" altLang="zh-TW" dirty="0"/>
              <a:t>alpha=0.7)</a:t>
            </a:r>
            <a:r>
              <a:rPr lang="zh-TW" altLang="en-US" dirty="0"/>
              <a:t> </a:t>
            </a:r>
            <a:r>
              <a:rPr lang="en-US" altLang="zh-TW" dirty="0"/>
              <a:t>RMW </a:t>
            </a:r>
            <a:r>
              <a:rPr lang="zh-TW" altLang="en-US" dirty="0"/>
              <a:t>跟</a:t>
            </a:r>
            <a:r>
              <a:rPr lang="en-US" altLang="zh-TW" dirty="0" err="1"/>
              <a:t>Rgale</a:t>
            </a:r>
            <a:r>
              <a:rPr lang="en-US" altLang="zh-TW" dirty="0"/>
              <a:t> </a:t>
            </a:r>
            <a:r>
              <a:rPr lang="zh-TW" altLang="en-US" dirty="0"/>
              <a:t>放大的較不明顯</a:t>
            </a:r>
            <a:endParaRPr lang="en-US" altLang="zh-TW" dirty="0"/>
          </a:p>
          <a:p>
            <a:r>
              <a:rPr lang="zh-TW" altLang="en-US" dirty="0"/>
              <a:t>在潮濕環境的</a:t>
            </a:r>
            <a:r>
              <a:rPr lang="en-US" altLang="zh-TW" dirty="0"/>
              <a:t>TC </a:t>
            </a:r>
            <a:r>
              <a:rPr lang="zh-TW" altLang="en-US" dirty="0"/>
              <a:t>有較大的</a:t>
            </a:r>
            <a:r>
              <a:rPr lang="en-US" altLang="zh-TW" dirty="0"/>
              <a:t>RMW </a:t>
            </a:r>
            <a:r>
              <a:rPr lang="zh-TW" altLang="en-US" dirty="0"/>
              <a:t>軸對稱模式有 但是</a:t>
            </a:r>
            <a:r>
              <a:rPr lang="en-US" altLang="zh-TW" dirty="0"/>
              <a:t>3D</a:t>
            </a:r>
            <a:r>
              <a:rPr lang="zh-TW" altLang="en-US" dirty="0"/>
              <a:t>模擬時 小</a:t>
            </a:r>
            <a:r>
              <a:rPr lang="en-US" altLang="zh-TW" dirty="0"/>
              <a:t>TC </a:t>
            </a:r>
            <a:r>
              <a:rPr lang="zh-TW" altLang="en-US" dirty="0"/>
              <a:t>此差異沒有出現</a:t>
            </a:r>
            <a:endParaRPr lang="en-US" altLang="zh-TW" dirty="0"/>
          </a:p>
          <a:p>
            <a:endParaRPr lang="en-US" altLang="zh-TW" dirty="0"/>
          </a:p>
          <a:p>
            <a:r>
              <a:rPr lang="zh-TW" altLang="en-US" dirty="0"/>
              <a:t>主要發現有三  </a:t>
            </a:r>
            <a:r>
              <a:rPr lang="en-US" altLang="zh-TW" dirty="0"/>
              <a:t>1.</a:t>
            </a:r>
            <a:r>
              <a:rPr lang="zh-TW" altLang="en-US" dirty="0"/>
              <a:t>初始渦旋大小 影響較大 </a:t>
            </a:r>
            <a:r>
              <a:rPr lang="en-US" altLang="zh-TW" dirty="0"/>
              <a:t>2.</a:t>
            </a:r>
            <a:r>
              <a:rPr lang="zh-TW" altLang="en-US" dirty="0"/>
              <a:t> 一開始大的擴張率較快 </a:t>
            </a:r>
            <a:r>
              <a:rPr lang="en-US" altLang="zh-TW" dirty="0"/>
              <a:t>3.</a:t>
            </a:r>
            <a:r>
              <a:rPr lang="zh-TW" altLang="en-US" dirty="0"/>
              <a:t> 較濕的雖然擴張大，但影響較小，尤其在３Ｄ模擬小ＴＣ</a:t>
            </a:r>
            <a:endParaRPr lang="en-US" altLang="zh-TW" dirty="0"/>
          </a:p>
        </p:txBody>
      </p:sp>
      <p:sp>
        <p:nvSpPr>
          <p:cNvPr id="4" name="投影片編號版面配置區 3"/>
          <p:cNvSpPr>
            <a:spLocks noGrp="1"/>
          </p:cNvSpPr>
          <p:nvPr>
            <p:ph type="sldNum" sz="quarter" idx="5"/>
          </p:nvPr>
        </p:nvSpPr>
        <p:spPr/>
        <p:txBody>
          <a:bodyPr/>
          <a:lstStyle/>
          <a:p>
            <a:fld id="{385FB3D6-8F05-489E-96AD-F49A41FC4093}" type="slidenum">
              <a:rPr lang="zh-TW" altLang="en-US" smtClean="0"/>
              <a:t>26</a:t>
            </a:fld>
            <a:endParaRPr lang="zh-TW" altLang="en-US"/>
          </a:p>
        </p:txBody>
      </p:sp>
    </p:spTree>
    <p:extLst>
      <p:ext uri="{BB962C8B-B14F-4D97-AF65-F5344CB8AC3E}">
        <p14:creationId xmlns:p14="http://schemas.microsoft.com/office/powerpoint/2010/main" val="1827662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濕度的</a:t>
            </a:r>
            <a:r>
              <a:rPr lang="en-US" altLang="zh-TW" dirty="0"/>
              <a:t>IQR</a:t>
            </a:r>
            <a:r>
              <a:rPr lang="zh-TW" altLang="en-US" dirty="0"/>
              <a:t>明顯較大</a:t>
            </a:r>
            <a:endParaRPr lang="en-US" altLang="zh-TW" dirty="0"/>
          </a:p>
          <a:p>
            <a:r>
              <a:rPr lang="zh-TW" altLang="en-US" dirty="0"/>
              <a:t>同時不同大小</a:t>
            </a:r>
            <a:r>
              <a:rPr lang="en-US" altLang="zh-TW" dirty="0"/>
              <a:t>SIZE </a:t>
            </a:r>
            <a:r>
              <a:rPr lang="zh-TW" altLang="en-US" dirty="0"/>
              <a:t> </a:t>
            </a:r>
            <a:r>
              <a:rPr lang="en-US" altLang="zh-TW" dirty="0"/>
              <a:t>Radius</a:t>
            </a:r>
            <a:r>
              <a:rPr lang="zh-TW" altLang="en-US" dirty="0"/>
              <a:t>的差異 具有統計顯著性，反之濕度沒有</a:t>
            </a:r>
            <a:endParaRPr lang="en-US" altLang="zh-TW" dirty="0"/>
          </a:p>
          <a:p>
            <a:r>
              <a:rPr lang="zh-TW" altLang="en-US" dirty="0"/>
              <a:t>初始大小不同的ｔｃ，差異隨時間放大　</a:t>
            </a:r>
            <a:endParaRPr lang="en-US" altLang="zh-TW" dirty="0"/>
          </a:p>
        </p:txBody>
      </p:sp>
      <p:sp>
        <p:nvSpPr>
          <p:cNvPr id="4" name="投影片編號版面配置區 3"/>
          <p:cNvSpPr>
            <a:spLocks noGrp="1"/>
          </p:cNvSpPr>
          <p:nvPr>
            <p:ph type="sldNum" sz="quarter" idx="5"/>
          </p:nvPr>
        </p:nvSpPr>
        <p:spPr/>
        <p:txBody>
          <a:bodyPr/>
          <a:lstStyle/>
          <a:p>
            <a:fld id="{385FB3D6-8F05-489E-96AD-F49A41FC4093}" type="slidenum">
              <a:rPr lang="zh-TW" altLang="en-US" smtClean="0"/>
              <a:t>27</a:t>
            </a:fld>
            <a:endParaRPr lang="zh-TW" altLang="en-US"/>
          </a:p>
        </p:txBody>
      </p:sp>
    </p:spTree>
    <p:extLst>
      <p:ext uri="{BB962C8B-B14F-4D97-AF65-F5344CB8AC3E}">
        <p14:creationId xmlns:p14="http://schemas.microsoft.com/office/powerpoint/2010/main" val="153678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RI </a:t>
            </a:r>
            <a:r>
              <a:rPr lang="zh-TW" altLang="en-US" dirty="0"/>
              <a:t>開始後 </a:t>
            </a:r>
            <a:r>
              <a:rPr lang="en-US" altLang="zh-TW" dirty="0"/>
              <a:t>48</a:t>
            </a:r>
            <a:r>
              <a:rPr lang="zh-TW" altLang="en-US" dirty="0"/>
              <a:t>小時 和 </a:t>
            </a:r>
            <a:r>
              <a:rPr lang="en-US" altLang="zh-TW" dirty="0"/>
              <a:t>96</a:t>
            </a:r>
            <a:r>
              <a:rPr lang="zh-TW" altLang="en-US" dirty="0"/>
              <a:t>小時的變化</a:t>
            </a:r>
            <a:endParaRPr lang="en-US" altLang="zh-TW" dirty="0"/>
          </a:p>
          <a:p>
            <a:endParaRPr lang="en-US" altLang="zh-TW" dirty="0"/>
          </a:p>
          <a:p>
            <a:r>
              <a:rPr lang="en-US" altLang="zh-TW" dirty="0"/>
              <a:t>The ensemble‐average approach is designed to mitigate biases introduced from convective activity concentrated along the circuit</a:t>
            </a:r>
          </a:p>
          <a:p>
            <a:endParaRPr lang="en-US" altLang="zh-TW" dirty="0"/>
          </a:p>
          <a:p>
            <a:r>
              <a:rPr lang="en-US" altLang="zh-TW" dirty="0"/>
              <a:t>To produce an ensemble of circuits, we perturb the radial extent of the circular integration domain ±12.5 km. Terms on the right‐hand side of Equation 9 are then evaluated along each of the circuits and the ensemble average is defined by the area‐weighted </a:t>
            </a:r>
            <a:r>
              <a:rPr lang="en-US" altLang="zh-TW" dirty="0" err="1"/>
              <a:t>contributions</a:t>
            </a:r>
            <a:r>
              <a:rPr lang="en-US" altLang="zh-TW" dirty="0"/>
              <a:t> from all of the circuits. </a:t>
            </a:r>
            <a:endParaRPr lang="zh-TW" altLang="en-US" dirty="0"/>
          </a:p>
        </p:txBody>
      </p:sp>
      <p:sp>
        <p:nvSpPr>
          <p:cNvPr id="4" name="投影片編號版面配置區 3"/>
          <p:cNvSpPr>
            <a:spLocks noGrp="1"/>
          </p:cNvSpPr>
          <p:nvPr>
            <p:ph type="sldNum" sz="quarter" idx="5"/>
          </p:nvPr>
        </p:nvSpPr>
        <p:spPr/>
        <p:txBody>
          <a:bodyPr/>
          <a:lstStyle/>
          <a:p>
            <a:fld id="{385FB3D6-8F05-489E-96AD-F49A41FC4093}" type="slidenum">
              <a:rPr lang="zh-TW" altLang="en-US" smtClean="0"/>
              <a:t>36</a:t>
            </a:fld>
            <a:endParaRPr lang="zh-TW" altLang="en-US"/>
          </a:p>
        </p:txBody>
      </p:sp>
    </p:spTree>
    <p:extLst>
      <p:ext uri="{BB962C8B-B14F-4D97-AF65-F5344CB8AC3E}">
        <p14:creationId xmlns:p14="http://schemas.microsoft.com/office/powerpoint/2010/main" val="3862534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重複講 大</a:t>
            </a:r>
            <a:r>
              <a:rPr lang="en-US" altLang="zh-TW" dirty="0"/>
              <a:t>TC mass flux </a:t>
            </a:r>
            <a:r>
              <a:rPr lang="zh-TW" altLang="en-US" dirty="0"/>
              <a:t>較大的事情</a:t>
            </a:r>
          </a:p>
        </p:txBody>
      </p:sp>
      <p:sp>
        <p:nvSpPr>
          <p:cNvPr id="4" name="投影片編號版面配置區 3"/>
          <p:cNvSpPr>
            <a:spLocks noGrp="1"/>
          </p:cNvSpPr>
          <p:nvPr>
            <p:ph type="sldNum" sz="quarter" idx="5"/>
          </p:nvPr>
        </p:nvSpPr>
        <p:spPr/>
        <p:txBody>
          <a:bodyPr/>
          <a:lstStyle/>
          <a:p>
            <a:fld id="{385FB3D6-8F05-489E-96AD-F49A41FC4093}" type="slidenum">
              <a:rPr lang="zh-TW" altLang="en-US" smtClean="0"/>
              <a:t>38</a:t>
            </a:fld>
            <a:endParaRPr lang="zh-TW" altLang="en-US"/>
          </a:p>
        </p:txBody>
      </p:sp>
    </p:spTree>
    <p:extLst>
      <p:ext uri="{BB962C8B-B14F-4D97-AF65-F5344CB8AC3E}">
        <p14:creationId xmlns:p14="http://schemas.microsoft.com/office/powerpoint/2010/main" val="2929832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先前</a:t>
            </a:r>
            <a:r>
              <a:rPr lang="en-US" altLang="zh-TW" dirty="0"/>
              <a:t>intro</a:t>
            </a:r>
            <a:r>
              <a:rPr lang="zh-TW" altLang="en-US" dirty="0"/>
              <a:t>提過</a:t>
            </a:r>
            <a:endParaRPr lang="en-US" altLang="zh-TW" dirty="0"/>
          </a:p>
          <a:p>
            <a:r>
              <a:rPr lang="zh-TW" altLang="en-US" dirty="0"/>
              <a:t>這邊補充認為其實 颱風大小是前提  大或小會影響到增加水氣的影響程度</a:t>
            </a:r>
          </a:p>
        </p:txBody>
      </p:sp>
      <p:sp>
        <p:nvSpPr>
          <p:cNvPr id="4" name="投影片編號版面配置區 3"/>
          <p:cNvSpPr>
            <a:spLocks noGrp="1"/>
          </p:cNvSpPr>
          <p:nvPr>
            <p:ph type="sldNum" sz="quarter" idx="5"/>
          </p:nvPr>
        </p:nvSpPr>
        <p:spPr/>
        <p:txBody>
          <a:bodyPr/>
          <a:lstStyle/>
          <a:p>
            <a:fld id="{385FB3D6-8F05-489E-96AD-F49A41FC4093}" type="slidenum">
              <a:rPr lang="zh-TW" altLang="en-US" smtClean="0"/>
              <a:t>40</a:t>
            </a:fld>
            <a:endParaRPr lang="zh-TW" altLang="en-US"/>
          </a:p>
        </p:txBody>
      </p:sp>
    </p:spTree>
    <p:extLst>
      <p:ext uri="{BB962C8B-B14F-4D97-AF65-F5344CB8AC3E}">
        <p14:creationId xmlns:p14="http://schemas.microsoft.com/office/powerpoint/2010/main" val="2659215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en-US" altLang="zh-TW" dirty="0"/>
              <a:t>TC</a:t>
            </a:r>
            <a:r>
              <a:rPr lang="zh-TW" altLang="en-US" dirty="0"/>
              <a:t>的增強和 環境的影響 和 颱風內部動力有關</a:t>
            </a:r>
            <a:endParaRPr lang="en-US" altLang="zh-TW" dirty="0"/>
          </a:p>
          <a:p>
            <a:pPr marL="228600" indent="-228600">
              <a:buAutoNum type="arabicPeriod"/>
            </a:pPr>
            <a:endParaRPr lang="en-US" altLang="zh-TW" dirty="0"/>
          </a:p>
          <a:p>
            <a:pPr marL="0" indent="0">
              <a:buNone/>
            </a:pPr>
            <a:r>
              <a:rPr lang="zh-TW" altLang="en-US" dirty="0"/>
              <a:t>環境 包括了</a:t>
            </a:r>
            <a:r>
              <a:rPr lang="en-US" altLang="zh-TW" dirty="0"/>
              <a:t>VWS SST </a:t>
            </a:r>
            <a:r>
              <a:rPr lang="zh-TW" altLang="en-US" dirty="0"/>
              <a:t>環境水氣量</a:t>
            </a:r>
            <a:endParaRPr lang="en-US" altLang="zh-TW" dirty="0"/>
          </a:p>
          <a:p>
            <a:pPr marL="0" indent="0">
              <a:buNone/>
            </a:pPr>
            <a:endParaRPr lang="en-US" altLang="zh-TW" dirty="0"/>
          </a:p>
          <a:p>
            <a:pPr marL="0" indent="0">
              <a:buNone/>
            </a:pPr>
            <a:r>
              <a:rPr lang="zh-TW" altLang="en-US" dirty="0"/>
              <a:t>內部動力 則包括了 正壓不穩定 和 眼牆的動力</a:t>
            </a:r>
            <a:endParaRPr lang="en-US" altLang="zh-TW" dirty="0"/>
          </a:p>
          <a:p>
            <a:pPr marL="0" indent="0">
              <a:buNone/>
            </a:pPr>
            <a:endParaRPr lang="zh-TW" altLang="en-US" dirty="0"/>
          </a:p>
        </p:txBody>
      </p:sp>
      <p:sp>
        <p:nvSpPr>
          <p:cNvPr id="4" name="投影片編號版面配置區 3"/>
          <p:cNvSpPr>
            <a:spLocks noGrp="1"/>
          </p:cNvSpPr>
          <p:nvPr>
            <p:ph type="sldNum" sz="quarter" idx="5"/>
          </p:nvPr>
        </p:nvSpPr>
        <p:spPr/>
        <p:txBody>
          <a:bodyPr/>
          <a:lstStyle/>
          <a:p>
            <a:fld id="{3872BD01-8A22-4617-A6A4-CA2D54D87AFE}" type="slidenum">
              <a:rPr lang="zh-TW" altLang="en-US" smtClean="0"/>
              <a:t>6</a:t>
            </a:fld>
            <a:endParaRPr lang="zh-TW" altLang="en-US"/>
          </a:p>
        </p:txBody>
      </p:sp>
    </p:spTree>
    <p:extLst>
      <p:ext uri="{BB962C8B-B14F-4D97-AF65-F5344CB8AC3E}">
        <p14:creationId xmlns:p14="http://schemas.microsoft.com/office/powerpoint/2010/main" val="763621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681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3591670-AB27-4844-8972-10DB9A270E00}"/>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9DF14EE2-75CA-4DCC-8B52-9B7445CCF4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E44EE7CD-9738-44A9-ACB6-F8B9AF2C7765}"/>
              </a:ext>
            </a:extLst>
          </p:cNvPr>
          <p:cNvSpPr>
            <a:spLocks noGrp="1"/>
          </p:cNvSpPr>
          <p:nvPr>
            <p:ph type="dt" sz="half" idx="10"/>
          </p:nvPr>
        </p:nvSpPr>
        <p:spPr/>
        <p:txBody>
          <a:bodyPr/>
          <a:lstStyle/>
          <a:p>
            <a:fld id="{6B7DF78F-29CC-47D2-8C46-EB15B454129A}" type="datetimeFigureOut">
              <a:rPr lang="zh-TW" altLang="en-US" smtClean="0"/>
              <a:t>2021/5/18</a:t>
            </a:fld>
            <a:endParaRPr lang="zh-TW" altLang="en-US"/>
          </a:p>
        </p:txBody>
      </p:sp>
      <p:sp>
        <p:nvSpPr>
          <p:cNvPr id="5" name="頁尾版面配置區 4">
            <a:extLst>
              <a:ext uri="{FF2B5EF4-FFF2-40B4-BE49-F238E27FC236}">
                <a16:creationId xmlns:a16="http://schemas.microsoft.com/office/drawing/2014/main" id="{8AA1A829-B1E1-4CEC-9DE7-D0ED6E55BC4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584568F-9DEB-4148-81C1-8290026EB8B8}"/>
              </a:ext>
            </a:extLst>
          </p:cNvPr>
          <p:cNvSpPr>
            <a:spLocks noGrp="1"/>
          </p:cNvSpPr>
          <p:nvPr>
            <p:ph type="sldNum" sz="quarter" idx="12"/>
          </p:nvPr>
        </p:nvSpPr>
        <p:spPr/>
        <p:txBody>
          <a:bodyPr/>
          <a:lstStyle/>
          <a:p>
            <a:fld id="{ED0A36F8-0AD1-40A4-9C08-4AEB9286E2F2}" type="slidenum">
              <a:rPr lang="zh-TW" altLang="en-US" smtClean="0"/>
              <a:t>‹#›</a:t>
            </a:fld>
            <a:endParaRPr lang="zh-TW" altLang="en-US"/>
          </a:p>
        </p:txBody>
      </p:sp>
    </p:spTree>
    <p:extLst>
      <p:ext uri="{BB962C8B-B14F-4D97-AF65-F5344CB8AC3E}">
        <p14:creationId xmlns:p14="http://schemas.microsoft.com/office/powerpoint/2010/main" val="3185107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EA72FF6-7285-4272-A68E-37B3A30E595B}"/>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AF3C0C04-A527-4A73-A6B3-9031005195C2}"/>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A8403BD-9ADE-41AB-B668-8088A065C582}"/>
              </a:ext>
            </a:extLst>
          </p:cNvPr>
          <p:cNvSpPr>
            <a:spLocks noGrp="1"/>
          </p:cNvSpPr>
          <p:nvPr>
            <p:ph type="dt" sz="half" idx="10"/>
          </p:nvPr>
        </p:nvSpPr>
        <p:spPr/>
        <p:txBody>
          <a:bodyPr/>
          <a:lstStyle/>
          <a:p>
            <a:fld id="{6B7DF78F-29CC-47D2-8C46-EB15B454129A}" type="datetimeFigureOut">
              <a:rPr lang="zh-TW" altLang="en-US" smtClean="0"/>
              <a:t>2021/5/18</a:t>
            </a:fld>
            <a:endParaRPr lang="zh-TW" altLang="en-US"/>
          </a:p>
        </p:txBody>
      </p:sp>
      <p:sp>
        <p:nvSpPr>
          <p:cNvPr id="5" name="頁尾版面配置區 4">
            <a:extLst>
              <a:ext uri="{FF2B5EF4-FFF2-40B4-BE49-F238E27FC236}">
                <a16:creationId xmlns:a16="http://schemas.microsoft.com/office/drawing/2014/main" id="{E1DFB508-3EDD-49C5-98EA-2BECAD6A0F4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4429742-A6DB-40BE-9A4F-8D7209F7D6CC}"/>
              </a:ext>
            </a:extLst>
          </p:cNvPr>
          <p:cNvSpPr>
            <a:spLocks noGrp="1"/>
          </p:cNvSpPr>
          <p:nvPr>
            <p:ph type="sldNum" sz="quarter" idx="12"/>
          </p:nvPr>
        </p:nvSpPr>
        <p:spPr/>
        <p:txBody>
          <a:bodyPr/>
          <a:lstStyle/>
          <a:p>
            <a:fld id="{ED0A36F8-0AD1-40A4-9C08-4AEB9286E2F2}" type="slidenum">
              <a:rPr lang="zh-TW" altLang="en-US" smtClean="0"/>
              <a:t>‹#›</a:t>
            </a:fld>
            <a:endParaRPr lang="zh-TW" altLang="en-US"/>
          </a:p>
        </p:txBody>
      </p:sp>
    </p:spTree>
    <p:extLst>
      <p:ext uri="{BB962C8B-B14F-4D97-AF65-F5344CB8AC3E}">
        <p14:creationId xmlns:p14="http://schemas.microsoft.com/office/powerpoint/2010/main" val="2776900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38EE2072-0538-4227-810A-C32F6679DA96}"/>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8B7986F7-B098-49F0-A1D9-24021ACA75A8}"/>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57F1A2F-5A62-4C9A-80F1-B054B60C1DB1}"/>
              </a:ext>
            </a:extLst>
          </p:cNvPr>
          <p:cNvSpPr>
            <a:spLocks noGrp="1"/>
          </p:cNvSpPr>
          <p:nvPr>
            <p:ph type="dt" sz="half" idx="10"/>
          </p:nvPr>
        </p:nvSpPr>
        <p:spPr/>
        <p:txBody>
          <a:bodyPr/>
          <a:lstStyle/>
          <a:p>
            <a:fld id="{6B7DF78F-29CC-47D2-8C46-EB15B454129A}" type="datetimeFigureOut">
              <a:rPr lang="zh-TW" altLang="en-US" smtClean="0"/>
              <a:t>2021/5/18</a:t>
            </a:fld>
            <a:endParaRPr lang="zh-TW" altLang="en-US"/>
          </a:p>
        </p:txBody>
      </p:sp>
      <p:sp>
        <p:nvSpPr>
          <p:cNvPr id="5" name="頁尾版面配置區 4">
            <a:extLst>
              <a:ext uri="{FF2B5EF4-FFF2-40B4-BE49-F238E27FC236}">
                <a16:creationId xmlns:a16="http://schemas.microsoft.com/office/drawing/2014/main" id="{EA4CF9ED-1A65-4FFE-9CCC-C048B3EC081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F760B06-9904-4BB1-9187-CEB714DF342D}"/>
              </a:ext>
            </a:extLst>
          </p:cNvPr>
          <p:cNvSpPr>
            <a:spLocks noGrp="1"/>
          </p:cNvSpPr>
          <p:nvPr>
            <p:ph type="sldNum" sz="quarter" idx="12"/>
          </p:nvPr>
        </p:nvSpPr>
        <p:spPr/>
        <p:txBody>
          <a:bodyPr/>
          <a:lstStyle/>
          <a:p>
            <a:fld id="{ED0A36F8-0AD1-40A4-9C08-4AEB9286E2F2}" type="slidenum">
              <a:rPr lang="zh-TW" altLang="en-US" smtClean="0"/>
              <a:t>‹#›</a:t>
            </a:fld>
            <a:endParaRPr lang="zh-TW" altLang="en-US"/>
          </a:p>
        </p:txBody>
      </p:sp>
    </p:spTree>
    <p:extLst>
      <p:ext uri="{BB962C8B-B14F-4D97-AF65-F5344CB8AC3E}">
        <p14:creationId xmlns:p14="http://schemas.microsoft.com/office/powerpoint/2010/main" val="514949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A8B03D7-4184-405F-B683-7E6155323629}"/>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858EE2E0-4681-4EFB-81B2-9F8FAA5E9FEA}"/>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9BDF6E8-6BD4-4F6B-90ED-CB8B975DF545}"/>
              </a:ext>
            </a:extLst>
          </p:cNvPr>
          <p:cNvSpPr>
            <a:spLocks noGrp="1"/>
          </p:cNvSpPr>
          <p:nvPr>
            <p:ph type="dt" sz="half" idx="10"/>
          </p:nvPr>
        </p:nvSpPr>
        <p:spPr/>
        <p:txBody>
          <a:bodyPr/>
          <a:lstStyle/>
          <a:p>
            <a:fld id="{6B7DF78F-29CC-47D2-8C46-EB15B454129A}" type="datetimeFigureOut">
              <a:rPr lang="zh-TW" altLang="en-US" smtClean="0"/>
              <a:t>2021/5/18</a:t>
            </a:fld>
            <a:endParaRPr lang="zh-TW" altLang="en-US"/>
          </a:p>
        </p:txBody>
      </p:sp>
      <p:sp>
        <p:nvSpPr>
          <p:cNvPr id="5" name="頁尾版面配置區 4">
            <a:extLst>
              <a:ext uri="{FF2B5EF4-FFF2-40B4-BE49-F238E27FC236}">
                <a16:creationId xmlns:a16="http://schemas.microsoft.com/office/drawing/2014/main" id="{BE8E45E7-D2C6-42C3-B1BE-64CFB5C3956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53B5A38-6A4C-447C-8C3C-5AB1DFA8E835}"/>
              </a:ext>
            </a:extLst>
          </p:cNvPr>
          <p:cNvSpPr>
            <a:spLocks noGrp="1"/>
          </p:cNvSpPr>
          <p:nvPr>
            <p:ph type="sldNum" sz="quarter" idx="12"/>
          </p:nvPr>
        </p:nvSpPr>
        <p:spPr/>
        <p:txBody>
          <a:bodyPr/>
          <a:lstStyle/>
          <a:p>
            <a:fld id="{ED0A36F8-0AD1-40A4-9C08-4AEB9286E2F2}" type="slidenum">
              <a:rPr lang="zh-TW" altLang="en-US" smtClean="0"/>
              <a:t>‹#›</a:t>
            </a:fld>
            <a:endParaRPr lang="zh-TW" altLang="en-US"/>
          </a:p>
        </p:txBody>
      </p:sp>
    </p:spTree>
    <p:extLst>
      <p:ext uri="{BB962C8B-B14F-4D97-AF65-F5344CB8AC3E}">
        <p14:creationId xmlns:p14="http://schemas.microsoft.com/office/powerpoint/2010/main" val="4052684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416B5DB-C80D-42F8-B64C-62661D4C19C7}"/>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F4AE2B83-D456-4931-87D1-DDD74CD152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7EEC573C-D64A-4425-A20D-EF8CC2169E49}"/>
              </a:ext>
            </a:extLst>
          </p:cNvPr>
          <p:cNvSpPr>
            <a:spLocks noGrp="1"/>
          </p:cNvSpPr>
          <p:nvPr>
            <p:ph type="dt" sz="half" idx="10"/>
          </p:nvPr>
        </p:nvSpPr>
        <p:spPr/>
        <p:txBody>
          <a:bodyPr/>
          <a:lstStyle/>
          <a:p>
            <a:fld id="{6B7DF78F-29CC-47D2-8C46-EB15B454129A}" type="datetimeFigureOut">
              <a:rPr lang="zh-TW" altLang="en-US" smtClean="0"/>
              <a:t>2021/5/18</a:t>
            </a:fld>
            <a:endParaRPr lang="zh-TW" altLang="en-US"/>
          </a:p>
        </p:txBody>
      </p:sp>
      <p:sp>
        <p:nvSpPr>
          <p:cNvPr id="5" name="頁尾版面配置區 4">
            <a:extLst>
              <a:ext uri="{FF2B5EF4-FFF2-40B4-BE49-F238E27FC236}">
                <a16:creationId xmlns:a16="http://schemas.microsoft.com/office/drawing/2014/main" id="{3ADE4434-8E57-49F5-9479-9DE980F7028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8426694-985C-4145-961C-F1CE4E0942D0}"/>
              </a:ext>
            </a:extLst>
          </p:cNvPr>
          <p:cNvSpPr>
            <a:spLocks noGrp="1"/>
          </p:cNvSpPr>
          <p:nvPr>
            <p:ph type="sldNum" sz="quarter" idx="12"/>
          </p:nvPr>
        </p:nvSpPr>
        <p:spPr/>
        <p:txBody>
          <a:bodyPr/>
          <a:lstStyle/>
          <a:p>
            <a:fld id="{ED0A36F8-0AD1-40A4-9C08-4AEB9286E2F2}" type="slidenum">
              <a:rPr lang="zh-TW" altLang="en-US" smtClean="0"/>
              <a:t>‹#›</a:t>
            </a:fld>
            <a:endParaRPr lang="zh-TW" altLang="en-US"/>
          </a:p>
        </p:txBody>
      </p:sp>
    </p:spTree>
    <p:extLst>
      <p:ext uri="{BB962C8B-B14F-4D97-AF65-F5344CB8AC3E}">
        <p14:creationId xmlns:p14="http://schemas.microsoft.com/office/powerpoint/2010/main" val="3308690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9E6D1E2-280C-42B4-8919-5EA2272362D2}"/>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3F91D051-9F64-4865-B17E-F8B356FC55A0}"/>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1EBE563A-F86E-40B4-B726-E137457F0314}"/>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8B16625A-0B1A-48C6-A2DC-583E185A7471}"/>
              </a:ext>
            </a:extLst>
          </p:cNvPr>
          <p:cNvSpPr>
            <a:spLocks noGrp="1"/>
          </p:cNvSpPr>
          <p:nvPr>
            <p:ph type="dt" sz="half" idx="10"/>
          </p:nvPr>
        </p:nvSpPr>
        <p:spPr/>
        <p:txBody>
          <a:bodyPr/>
          <a:lstStyle/>
          <a:p>
            <a:fld id="{6B7DF78F-29CC-47D2-8C46-EB15B454129A}" type="datetimeFigureOut">
              <a:rPr lang="zh-TW" altLang="en-US" smtClean="0"/>
              <a:t>2021/5/18</a:t>
            </a:fld>
            <a:endParaRPr lang="zh-TW" altLang="en-US"/>
          </a:p>
        </p:txBody>
      </p:sp>
      <p:sp>
        <p:nvSpPr>
          <p:cNvPr id="6" name="頁尾版面配置區 5">
            <a:extLst>
              <a:ext uri="{FF2B5EF4-FFF2-40B4-BE49-F238E27FC236}">
                <a16:creationId xmlns:a16="http://schemas.microsoft.com/office/drawing/2014/main" id="{A3B2690B-C11C-45B0-8B38-43CF30D5C02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6C549676-D370-4457-A50A-64C4E4D200C2}"/>
              </a:ext>
            </a:extLst>
          </p:cNvPr>
          <p:cNvSpPr>
            <a:spLocks noGrp="1"/>
          </p:cNvSpPr>
          <p:nvPr>
            <p:ph type="sldNum" sz="quarter" idx="12"/>
          </p:nvPr>
        </p:nvSpPr>
        <p:spPr/>
        <p:txBody>
          <a:bodyPr/>
          <a:lstStyle/>
          <a:p>
            <a:fld id="{ED0A36F8-0AD1-40A4-9C08-4AEB9286E2F2}" type="slidenum">
              <a:rPr lang="zh-TW" altLang="en-US" smtClean="0"/>
              <a:t>‹#›</a:t>
            </a:fld>
            <a:endParaRPr lang="zh-TW" altLang="en-US"/>
          </a:p>
        </p:txBody>
      </p:sp>
    </p:spTree>
    <p:extLst>
      <p:ext uri="{BB962C8B-B14F-4D97-AF65-F5344CB8AC3E}">
        <p14:creationId xmlns:p14="http://schemas.microsoft.com/office/powerpoint/2010/main" val="947383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DC64D16-0D0C-4178-BE77-F6FFDA8524CD}"/>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3E4EF322-4B70-4D7E-A194-05FCC36DA5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823A8D3B-CCF7-4675-AAEA-62DFBE88196E}"/>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2E5F6D7C-EE84-4F39-8426-5A25B6DD93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E4172106-BBDF-4A30-9B6D-DAEB0786B590}"/>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507CBD28-4D40-4F9F-A4EC-68F631F1B5A7}"/>
              </a:ext>
            </a:extLst>
          </p:cNvPr>
          <p:cNvSpPr>
            <a:spLocks noGrp="1"/>
          </p:cNvSpPr>
          <p:nvPr>
            <p:ph type="dt" sz="half" idx="10"/>
          </p:nvPr>
        </p:nvSpPr>
        <p:spPr/>
        <p:txBody>
          <a:bodyPr/>
          <a:lstStyle/>
          <a:p>
            <a:fld id="{6B7DF78F-29CC-47D2-8C46-EB15B454129A}" type="datetimeFigureOut">
              <a:rPr lang="zh-TW" altLang="en-US" smtClean="0"/>
              <a:t>2021/5/18</a:t>
            </a:fld>
            <a:endParaRPr lang="zh-TW" altLang="en-US"/>
          </a:p>
        </p:txBody>
      </p:sp>
      <p:sp>
        <p:nvSpPr>
          <p:cNvPr id="8" name="頁尾版面配置區 7">
            <a:extLst>
              <a:ext uri="{FF2B5EF4-FFF2-40B4-BE49-F238E27FC236}">
                <a16:creationId xmlns:a16="http://schemas.microsoft.com/office/drawing/2014/main" id="{A134439B-B8FE-4738-8503-04CB118FBE70}"/>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336FD44B-4AF4-491B-8218-BDD0474FF7BF}"/>
              </a:ext>
            </a:extLst>
          </p:cNvPr>
          <p:cNvSpPr>
            <a:spLocks noGrp="1"/>
          </p:cNvSpPr>
          <p:nvPr>
            <p:ph type="sldNum" sz="quarter" idx="12"/>
          </p:nvPr>
        </p:nvSpPr>
        <p:spPr/>
        <p:txBody>
          <a:bodyPr/>
          <a:lstStyle/>
          <a:p>
            <a:fld id="{ED0A36F8-0AD1-40A4-9C08-4AEB9286E2F2}" type="slidenum">
              <a:rPr lang="zh-TW" altLang="en-US" smtClean="0"/>
              <a:t>‹#›</a:t>
            </a:fld>
            <a:endParaRPr lang="zh-TW" altLang="en-US"/>
          </a:p>
        </p:txBody>
      </p:sp>
    </p:spTree>
    <p:extLst>
      <p:ext uri="{BB962C8B-B14F-4D97-AF65-F5344CB8AC3E}">
        <p14:creationId xmlns:p14="http://schemas.microsoft.com/office/powerpoint/2010/main" val="3692285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01E194-2497-408B-955F-BABABCA343EA}"/>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981A7A4C-31CA-437E-869A-EEEFED85CD61}"/>
              </a:ext>
            </a:extLst>
          </p:cNvPr>
          <p:cNvSpPr>
            <a:spLocks noGrp="1"/>
          </p:cNvSpPr>
          <p:nvPr>
            <p:ph type="dt" sz="half" idx="10"/>
          </p:nvPr>
        </p:nvSpPr>
        <p:spPr/>
        <p:txBody>
          <a:bodyPr/>
          <a:lstStyle/>
          <a:p>
            <a:fld id="{6B7DF78F-29CC-47D2-8C46-EB15B454129A}" type="datetimeFigureOut">
              <a:rPr lang="zh-TW" altLang="en-US" smtClean="0"/>
              <a:t>2021/5/18</a:t>
            </a:fld>
            <a:endParaRPr lang="zh-TW" altLang="en-US"/>
          </a:p>
        </p:txBody>
      </p:sp>
      <p:sp>
        <p:nvSpPr>
          <p:cNvPr id="4" name="頁尾版面配置區 3">
            <a:extLst>
              <a:ext uri="{FF2B5EF4-FFF2-40B4-BE49-F238E27FC236}">
                <a16:creationId xmlns:a16="http://schemas.microsoft.com/office/drawing/2014/main" id="{FF36D5B5-7523-4A46-9212-D1A59FD6D2A9}"/>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DF0181AA-D658-4152-84C2-F1110405EBA7}"/>
              </a:ext>
            </a:extLst>
          </p:cNvPr>
          <p:cNvSpPr>
            <a:spLocks noGrp="1"/>
          </p:cNvSpPr>
          <p:nvPr>
            <p:ph type="sldNum" sz="quarter" idx="12"/>
          </p:nvPr>
        </p:nvSpPr>
        <p:spPr/>
        <p:txBody>
          <a:bodyPr/>
          <a:lstStyle/>
          <a:p>
            <a:fld id="{ED0A36F8-0AD1-40A4-9C08-4AEB9286E2F2}" type="slidenum">
              <a:rPr lang="zh-TW" altLang="en-US" smtClean="0"/>
              <a:t>‹#›</a:t>
            </a:fld>
            <a:endParaRPr lang="zh-TW" altLang="en-US"/>
          </a:p>
        </p:txBody>
      </p:sp>
    </p:spTree>
    <p:extLst>
      <p:ext uri="{BB962C8B-B14F-4D97-AF65-F5344CB8AC3E}">
        <p14:creationId xmlns:p14="http://schemas.microsoft.com/office/powerpoint/2010/main" val="236607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C064D865-813E-455F-B0E3-CC2F23EF7AC8}"/>
              </a:ext>
            </a:extLst>
          </p:cNvPr>
          <p:cNvSpPr>
            <a:spLocks noGrp="1"/>
          </p:cNvSpPr>
          <p:nvPr>
            <p:ph type="dt" sz="half" idx="10"/>
          </p:nvPr>
        </p:nvSpPr>
        <p:spPr/>
        <p:txBody>
          <a:bodyPr/>
          <a:lstStyle/>
          <a:p>
            <a:fld id="{6B7DF78F-29CC-47D2-8C46-EB15B454129A}" type="datetimeFigureOut">
              <a:rPr lang="zh-TW" altLang="en-US" smtClean="0"/>
              <a:t>2021/5/18</a:t>
            </a:fld>
            <a:endParaRPr lang="zh-TW" altLang="en-US"/>
          </a:p>
        </p:txBody>
      </p:sp>
      <p:sp>
        <p:nvSpPr>
          <p:cNvPr id="3" name="頁尾版面配置區 2">
            <a:extLst>
              <a:ext uri="{FF2B5EF4-FFF2-40B4-BE49-F238E27FC236}">
                <a16:creationId xmlns:a16="http://schemas.microsoft.com/office/drawing/2014/main" id="{84C34DE0-F0C6-447D-9D1E-5F818D4159D1}"/>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02FE39E7-50B1-4A92-8AB9-2566B7AD3449}"/>
              </a:ext>
            </a:extLst>
          </p:cNvPr>
          <p:cNvSpPr>
            <a:spLocks noGrp="1"/>
          </p:cNvSpPr>
          <p:nvPr>
            <p:ph type="sldNum" sz="quarter" idx="12"/>
          </p:nvPr>
        </p:nvSpPr>
        <p:spPr/>
        <p:txBody>
          <a:bodyPr/>
          <a:lstStyle/>
          <a:p>
            <a:fld id="{ED0A36F8-0AD1-40A4-9C08-4AEB9286E2F2}" type="slidenum">
              <a:rPr lang="zh-TW" altLang="en-US" smtClean="0"/>
              <a:t>‹#›</a:t>
            </a:fld>
            <a:endParaRPr lang="zh-TW" altLang="en-US"/>
          </a:p>
        </p:txBody>
      </p:sp>
    </p:spTree>
    <p:extLst>
      <p:ext uri="{BB962C8B-B14F-4D97-AF65-F5344CB8AC3E}">
        <p14:creationId xmlns:p14="http://schemas.microsoft.com/office/powerpoint/2010/main" val="1147096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E5F0E70-5656-460F-A2ED-40A93AAAD9C9}"/>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20BFAF66-39B4-4C86-8CDB-D347A359FD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8779BE03-7365-4BD5-B73E-291507484D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EA324437-E047-4CAC-929C-3D38605C3383}"/>
              </a:ext>
            </a:extLst>
          </p:cNvPr>
          <p:cNvSpPr>
            <a:spLocks noGrp="1"/>
          </p:cNvSpPr>
          <p:nvPr>
            <p:ph type="dt" sz="half" idx="10"/>
          </p:nvPr>
        </p:nvSpPr>
        <p:spPr/>
        <p:txBody>
          <a:bodyPr/>
          <a:lstStyle/>
          <a:p>
            <a:fld id="{6B7DF78F-29CC-47D2-8C46-EB15B454129A}" type="datetimeFigureOut">
              <a:rPr lang="zh-TW" altLang="en-US" smtClean="0"/>
              <a:t>2021/5/18</a:t>
            </a:fld>
            <a:endParaRPr lang="zh-TW" altLang="en-US"/>
          </a:p>
        </p:txBody>
      </p:sp>
      <p:sp>
        <p:nvSpPr>
          <p:cNvPr id="6" name="頁尾版面配置區 5">
            <a:extLst>
              <a:ext uri="{FF2B5EF4-FFF2-40B4-BE49-F238E27FC236}">
                <a16:creationId xmlns:a16="http://schemas.microsoft.com/office/drawing/2014/main" id="{685D1736-D9A2-4038-A507-DEE5769BF6FB}"/>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72EA0016-1AED-4EA4-901B-A4E4FC817E96}"/>
              </a:ext>
            </a:extLst>
          </p:cNvPr>
          <p:cNvSpPr>
            <a:spLocks noGrp="1"/>
          </p:cNvSpPr>
          <p:nvPr>
            <p:ph type="sldNum" sz="quarter" idx="12"/>
          </p:nvPr>
        </p:nvSpPr>
        <p:spPr/>
        <p:txBody>
          <a:bodyPr/>
          <a:lstStyle/>
          <a:p>
            <a:fld id="{ED0A36F8-0AD1-40A4-9C08-4AEB9286E2F2}" type="slidenum">
              <a:rPr lang="zh-TW" altLang="en-US" smtClean="0"/>
              <a:t>‹#›</a:t>
            </a:fld>
            <a:endParaRPr lang="zh-TW" altLang="en-US"/>
          </a:p>
        </p:txBody>
      </p:sp>
    </p:spTree>
    <p:extLst>
      <p:ext uri="{BB962C8B-B14F-4D97-AF65-F5344CB8AC3E}">
        <p14:creationId xmlns:p14="http://schemas.microsoft.com/office/powerpoint/2010/main" val="375649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0A00DF-374D-471E-B72F-BE24FB716D7C}"/>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75529484-6E9C-4F83-B70B-3631E5CF78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F6AB787F-E7ED-4974-B341-7917B683E2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C012D8D4-B035-4475-A794-3BEA1C855DF8}"/>
              </a:ext>
            </a:extLst>
          </p:cNvPr>
          <p:cNvSpPr>
            <a:spLocks noGrp="1"/>
          </p:cNvSpPr>
          <p:nvPr>
            <p:ph type="dt" sz="half" idx="10"/>
          </p:nvPr>
        </p:nvSpPr>
        <p:spPr/>
        <p:txBody>
          <a:bodyPr/>
          <a:lstStyle/>
          <a:p>
            <a:fld id="{6B7DF78F-29CC-47D2-8C46-EB15B454129A}" type="datetimeFigureOut">
              <a:rPr lang="zh-TW" altLang="en-US" smtClean="0"/>
              <a:t>2021/5/18</a:t>
            </a:fld>
            <a:endParaRPr lang="zh-TW" altLang="en-US"/>
          </a:p>
        </p:txBody>
      </p:sp>
      <p:sp>
        <p:nvSpPr>
          <p:cNvPr id="6" name="頁尾版面配置區 5">
            <a:extLst>
              <a:ext uri="{FF2B5EF4-FFF2-40B4-BE49-F238E27FC236}">
                <a16:creationId xmlns:a16="http://schemas.microsoft.com/office/drawing/2014/main" id="{52AAEF2A-4347-4BA5-9459-7FACFD18D97F}"/>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A77A26F6-AAED-4E0C-B423-593D020E77D3}"/>
              </a:ext>
            </a:extLst>
          </p:cNvPr>
          <p:cNvSpPr>
            <a:spLocks noGrp="1"/>
          </p:cNvSpPr>
          <p:nvPr>
            <p:ph type="sldNum" sz="quarter" idx="12"/>
          </p:nvPr>
        </p:nvSpPr>
        <p:spPr/>
        <p:txBody>
          <a:bodyPr/>
          <a:lstStyle/>
          <a:p>
            <a:fld id="{ED0A36F8-0AD1-40A4-9C08-4AEB9286E2F2}" type="slidenum">
              <a:rPr lang="zh-TW" altLang="en-US" smtClean="0"/>
              <a:t>‹#›</a:t>
            </a:fld>
            <a:endParaRPr lang="zh-TW" altLang="en-US"/>
          </a:p>
        </p:txBody>
      </p:sp>
    </p:spTree>
    <p:extLst>
      <p:ext uri="{BB962C8B-B14F-4D97-AF65-F5344CB8AC3E}">
        <p14:creationId xmlns:p14="http://schemas.microsoft.com/office/powerpoint/2010/main" val="3461108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4A0E8E3A-9566-4E55-87E6-1537C54F41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5810BCD1-AB81-437B-B328-9FB9F83C10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9D02215C-6B60-42A1-A34C-C1425A5900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7DF78F-29CC-47D2-8C46-EB15B454129A}" type="datetimeFigureOut">
              <a:rPr lang="zh-TW" altLang="en-US" smtClean="0"/>
              <a:t>2021/5/18</a:t>
            </a:fld>
            <a:endParaRPr lang="zh-TW" altLang="en-US"/>
          </a:p>
        </p:txBody>
      </p:sp>
      <p:sp>
        <p:nvSpPr>
          <p:cNvPr id="5" name="頁尾版面配置區 4">
            <a:extLst>
              <a:ext uri="{FF2B5EF4-FFF2-40B4-BE49-F238E27FC236}">
                <a16:creationId xmlns:a16="http://schemas.microsoft.com/office/drawing/2014/main" id="{CDA919BF-0F87-433E-A5F1-C45E74FFD4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38714047-C34C-4513-B632-272BDE6EBE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A36F8-0AD1-40A4-9C08-4AEB9286E2F2}" type="slidenum">
              <a:rPr lang="zh-TW" altLang="en-US" smtClean="0"/>
              <a:t>‹#›</a:t>
            </a:fld>
            <a:endParaRPr lang="zh-TW" altLang="en-US"/>
          </a:p>
        </p:txBody>
      </p:sp>
    </p:spTree>
    <p:extLst>
      <p:ext uri="{BB962C8B-B14F-4D97-AF65-F5344CB8AC3E}">
        <p14:creationId xmlns:p14="http://schemas.microsoft.com/office/powerpoint/2010/main" val="3438675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0.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45F295A-A274-4333-9E80-D46EECB4795C}"/>
              </a:ext>
            </a:extLst>
          </p:cNvPr>
          <p:cNvSpPr>
            <a:spLocks noGrp="1"/>
          </p:cNvSpPr>
          <p:nvPr>
            <p:ph type="ctrTitle"/>
          </p:nvPr>
        </p:nvSpPr>
        <p:spPr>
          <a:xfrm>
            <a:off x="1524000" y="795192"/>
            <a:ext cx="9144000" cy="2387600"/>
          </a:xfrm>
        </p:spPr>
        <p:txBody>
          <a:bodyPr>
            <a:normAutofit/>
          </a:bodyPr>
          <a:lstStyle/>
          <a:p>
            <a:r>
              <a:rPr lang="en-US" altLang="zh-TW" sz="4000" dirty="0"/>
              <a:t>On the Contributions of Incipient Vortex Circulation and Environmental Moisture </a:t>
            </a:r>
            <a:br>
              <a:rPr lang="en-US" altLang="zh-TW" sz="4000" dirty="0"/>
            </a:br>
            <a:r>
              <a:rPr lang="en-US" altLang="zh-TW" sz="4000" dirty="0"/>
              <a:t>to Tropical Cyclone Expansion</a:t>
            </a:r>
            <a:endParaRPr lang="zh-TW" altLang="en-US" sz="4000" dirty="0"/>
          </a:p>
        </p:txBody>
      </p:sp>
      <p:pic>
        <p:nvPicPr>
          <p:cNvPr id="4" name="圖片 3">
            <a:extLst>
              <a:ext uri="{FF2B5EF4-FFF2-40B4-BE49-F238E27FC236}">
                <a16:creationId xmlns:a16="http://schemas.microsoft.com/office/drawing/2014/main" id="{5A25B471-EE65-43BE-8962-1B1235174981}"/>
              </a:ext>
            </a:extLst>
          </p:cNvPr>
          <p:cNvPicPr>
            <a:picLocks noChangeAspect="1"/>
          </p:cNvPicPr>
          <p:nvPr/>
        </p:nvPicPr>
        <p:blipFill>
          <a:blip r:embed="rId2"/>
          <a:stretch>
            <a:fillRect/>
          </a:stretch>
        </p:blipFill>
        <p:spPr>
          <a:xfrm>
            <a:off x="1809226" y="4592449"/>
            <a:ext cx="9839325" cy="1028700"/>
          </a:xfrm>
          <a:prstGeom prst="rect">
            <a:avLst/>
          </a:prstGeom>
        </p:spPr>
      </p:pic>
    </p:spTree>
    <p:extLst>
      <p:ext uri="{BB962C8B-B14F-4D97-AF65-F5344CB8AC3E}">
        <p14:creationId xmlns:p14="http://schemas.microsoft.com/office/powerpoint/2010/main" val="943434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9D12B5-3AC1-43FB-B4C3-F8A0B81888D4}"/>
              </a:ext>
            </a:extLst>
          </p:cNvPr>
          <p:cNvSpPr>
            <a:spLocks noGrp="1"/>
          </p:cNvSpPr>
          <p:nvPr>
            <p:ph type="title"/>
          </p:nvPr>
        </p:nvSpPr>
        <p:spPr/>
        <p:txBody>
          <a:bodyPr/>
          <a:lstStyle/>
          <a:p>
            <a:r>
              <a:rPr lang="en-US" altLang="zh-TW" dirty="0"/>
              <a:t>Introduction</a:t>
            </a:r>
            <a:endParaRPr lang="zh-TW" altLang="en-US" dirty="0"/>
          </a:p>
        </p:txBody>
      </p:sp>
      <p:sp>
        <p:nvSpPr>
          <p:cNvPr id="4" name="矩形 3">
            <a:extLst>
              <a:ext uri="{FF2B5EF4-FFF2-40B4-BE49-F238E27FC236}">
                <a16:creationId xmlns:a16="http://schemas.microsoft.com/office/drawing/2014/main" id="{B200259A-A421-4F5B-B4FD-18879A8DFE9B}"/>
              </a:ext>
            </a:extLst>
          </p:cNvPr>
          <p:cNvSpPr/>
          <p:nvPr/>
        </p:nvSpPr>
        <p:spPr>
          <a:xfrm>
            <a:off x="0" y="0"/>
            <a:ext cx="12192000" cy="68580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
        <p:nvSpPr>
          <p:cNvPr id="6" name="內容版面配置區 5">
            <a:extLst>
              <a:ext uri="{FF2B5EF4-FFF2-40B4-BE49-F238E27FC236}">
                <a16:creationId xmlns:a16="http://schemas.microsoft.com/office/drawing/2014/main" id="{FFB22396-C0FB-470F-BE2A-39D55D406BD8}"/>
              </a:ext>
            </a:extLst>
          </p:cNvPr>
          <p:cNvSpPr>
            <a:spLocks noGrp="1"/>
          </p:cNvSpPr>
          <p:nvPr>
            <p:ph idx="1"/>
          </p:nvPr>
        </p:nvSpPr>
        <p:spPr>
          <a:xfrm>
            <a:off x="838200" y="1571348"/>
            <a:ext cx="10515600" cy="5024761"/>
          </a:xfrm>
        </p:spPr>
        <p:txBody>
          <a:bodyPr>
            <a:normAutofit/>
          </a:bodyPr>
          <a:lstStyle/>
          <a:p>
            <a:r>
              <a:rPr lang="en-US" altLang="zh-TW" dirty="0"/>
              <a:t>Such as sea surface temperatures and moisture, are certainly among the many factors underlying observed differences in TC size. </a:t>
            </a:r>
          </a:p>
          <a:p>
            <a:r>
              <a:rPr lang="en-US" altLang="zh-TW" dirty="0"/>
              <a:t>For example, </a:t>
            </a:r>
            <a:r>
              <a:rPr lang="en-US" altLang="zh-TW" dirty="0" err="1"/>
              <a:t>Knaff</a:t>
            </a:r>
            <a:r>
              <a:rPr lang="en-US" altLang="zh-TW" dirty="0"/>
              <a:t> et al. (2014) concluded that </a:t>
            </a:r>
            <a:r>
              <a:rPr lang="en-US" altLang="zh-TW" b="1" dirty="0">
                <a:solidFill>
                  <a:srgbClr val="00B0F0"/>
                </a:solidFill>
              </a:rPr>
              <a:t>small TCs </a:t>
            </a:r>
            <a:r>
              <a:rPr lang="en-US" altLang="zh-TW" dirty="0"/>
              <a:t>are favored when </a:t>
            </a:r>
            <a:r>
              <a:rPr lang="en-US" altLang="zh-TW" b="1" dirty="0">
                <a:solidFill>
                  <a:srgbClr val="00B0F0"/>
                </a:solidFill>
              </a:rPr>
              <a:t>vertical vorticity is supplied by the incipient vortex disturbance rather than the synoptic environment</a:t>
            </a:r>
            <a:r>
              <a:rPr lang="en-US" altLang="zh-TW" dirty="0"/>
              <a:t>. </a:t>
            </a:r>
          </a:p>
          <a:p>
            <a:endParaRPr lang="en-US" altLang="zh-TW" dirty="0"/>
          </a:p>
          <a:p>
            <a:r>
              <a:rPr lang="en-US" altLang="zh-TW" dirty="0"/>
              <a:t>Liu and Chan (2002) found that </a:t>
            </a:r>
            <a:r>
              <a:rPr lang="en-US" altLang="zh-TW" b="1" dirty="0">
                <a:solidFill>
                  <a:srgbClr val="FF0000"/>
                </a:solidFill>
              </a:rPr>
              <a:t>large TCs </a:t>
            </a:r>
            <a:r>
              <a:rPr lang="en-US" altLang="zh-TW" dirty="0"/>
              <a:t>in </a:t>
            </a:r>
            <a:r>
              <a:rPr lang="en-US" altLang="zh-TW" b="1" dirty="0">
                <a:solidFill>
                  <a:srgbClr val="00B050"/>
                </a:solidFill>
              </a:rPr>
              <a:t>the western North Pacific </a:t>
            </a:r>
            <a:r>
              <a:rPr lang="en-US" altLang="zh-TW" dirty="0"/>
              <a:t>tend to be associated with a </a:t>
            </a:r>
            <a:r>
              <a:rPr lang="en-US" altLang="zh-TW" b="1" dirty="0">
                <a:solidFill>
                  <a:srgbClr val="FF0000"/>
                </a:solidFill>
              </a:rPr>
              <a:t>southwesterly surge of environmental flow </a:t>
            </a:r>
            <a:r>
              <a:rPr lang="en-US" altLang="zh-TW" dirty="0"/>
              <a:t>into the vortex at 850 </a:t>
            </a:r>
            <a:r>
              <a:rPr lang="en-US" altLang="zh-TW" dirty="0" err="1"/>
              <a:t>hPa</a:t>
            </a:r>
            <a:r>
              <a:rPr lang="en-US" altLang="zh-TW" dirty="0"/>
              <a:t> resulting from cross‐equatorial </a:t>
            </a:r>
            <a:r>
              <a:rPr lang="en-US" altLang="zh-TW" b="1" dirty="0">
                <a:solidFill>
                  <a:srgbClr val="FF0000"/>
                </a:solidFill>
              </a:rPr>
              <a:t>monsoonal flow</a:t>
            </a:r>
            <a:r>
              <a:rPr lang="en-US" altLang="zh-TW" dirty="0"/>
              <a:t>, whereas </a:t>
            </a:r>
            <a:r>
              <a:rPr lang="en-US" altLang="zh-TW" b="1" dirty="0">
                <a:solidFill>
                  <a:srgbClr val="00B0F0"/>
                </a:solidFill>
              </a:rPr>
              <a:t>small TCs</a:t>
            </a:r>
            <a:r>
              <a:rPr lang="en-US" altLang="zh-TW" dirty="0">
                <a:solidFill>
                  <a:srgbClr val="00B0F0"/>
                </a:solidFill>
              </a:rPr>
              <a:t> </a:t>
            </a:r>
            <a:r>
              <a:rPr lang="en-US" altLang="zh-TW" dirty="0"/>
              <a:t>tend to be </a:t>
            </a:r>
            <a:r>
              <a:rPr lang="en-US" altLang="zh-TW" b="1" dirty="0">
                <a:solidFill>
                  <a:srgbClr val="00B0F0"/>
                </a:solidFill>
              </a:rPr>
              <a:t>embedded within easterly flow</a:t>
            </a:r>
            <a:r>
              <a:rPr lang="en-US" altLang="zh-TW" dirty="0"/>
              <a:t>.</a:t>
            </a:r>
            <a:endParaRPr lang="en-US" altLang="zh-TW" b="1" dirty="0"/>
          </a:p>
        </p:txBody>
      </p:sp>
    </p:spTree>
    <p:extLst>
      <p:ext uri="{BB962C8B-B14F-4D97-AF65-F5344CB8AC3E}">
        <p14:creationId xmlns:p14="http://schemas.microsoft.com/office/powerpoint/2010/main" val="687235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9D12B5-3AC1-43FB-B4C3-F8A0B81888D4}"/>
              </a:ext>
            </a:extLst>
          </p:cNvPr>
          <p:cNvSpPr>
            <a:spLocks noGrp="1"/>
          </p:cNvSpPr>
          <p:nvPr>
            <p:ph type="title"/>
          </p:nvPr>
        </p:nvSpPr>
        <p:spPr/>
        <p:txBody>
          <a:bodyPr/>
          <a:lstStyle/>
          <a:p>
            <a:r>
              <a:rPr lang="en-US" altLang="zh-TW" dirty="0"/>
              <a:t>Introduction</a:t>
            </a:r>
            <a:endParaRPr lang="zh-TW" altLang="en-US" dirty="0"/>
          </a:p>
        </p:txBody>
      </p:sp>
      <p:sp>
        <p:nvSpPr>
          <p:cNvPr id="4" name="矩形 3">
            <a:extLst>
              <a:ext uri="{FF2B5EF4-FFF2-40B4-BE49-F238E27FC236}">
                <a16:creationId xmlns:a16="http://schemas.microsoft.com/office/drawing/2014/main" id="{B200259A-A421-4F5B-B4FD-18879A8DFE9B}"/>
              </a:ext>
            </a:extLst>
          </p:cNvPr>
          <p:cNvSpPr/>
          <p:nvPr/>
        </p:nvSpPr>
        <p:spPr>
          <a:xfrm>
            <a:off x="0" y="0"/>
            <a:ext cx="12192000" cy="68580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
        <p:nvSpPr>
          <p:cNvPr id="6" name="內容版面配置區 5">
            <a:extLst>
              <a:ext uri="{FF2B5EF4-FFF2-40B4-BE49-F238E27FC236}">
                <a16:creationId xmlns:a16="http://schemas.microsoft.com/office/drawing/2014/main" id="{FFB22396-C0FB-470F-BE2A-39D55D406BD8}"/>
              </a:ext>
            </a:extLst>
          </p:cNvPr>
          <p:cNvSpPr>
            <a:spLocks noGrp="1"/>
          </p:cNvSpPr>
          <p:nvPr>
            <p:ph idx="1"/>
          </p:nvPr>
        </p:nvSpPr>
        <p:spPr>
          <a:xfrm>
            <a:off x="819592" y="1571348"/>
            <a:ext cx="10515600" cy="5024761"/>
          </a:xfrm>
        </p:spPr>
        <p:txBody>
          <a:bodyPr>
            <a:normAutofit/>
          </a:bodyPr>
          <a:lstStyle/>
          <a:p>
            <a:r>
              <a:rPr lang="en-US" altLang="zh-TW" dirty="0"/>
              <a:t>Hill and </a:t>
            </a:r>
            <a:r>
              <a:rPr lang="en-US" altLang="zh-TW" dirty="0" err="1"/>
              <a:t>Lackmann</a:t>
            </a:r>
            <a:r>
              <a:rPr lang="en-US" altLang="zh-TW" dirty="0"/>
              <a:t> (2009) demonstrated that </a:t>
            </a:r>
            <a:r>
              <a:rPr lang="en-US" altLang="zh-TW" b="1" dirty="0">
                <a:solidFill>
                  <a:srgbClr val="FF0000"/>
                </a:solidFill>
              </a:rPr>
              <a:t>environmental humidity </a:t>
            </a:r>
            <a:r>
              <a:rPr lang="en-US" altLang="zh-TW" dirty="0"/>
              <a:t>is an important factor contributing to TC size.</a:t>
            </a:r>
          </a:p>
          <a:p>
            <a:endParaRPr lang="en-US" altLang="zh-TW" b="1" dirty="0"/>
          </a:p>
          <a:p>
            <a:r>
              <a:rPr lang="en-US" altLang="zh-TW" b="1" dirty="0">
                <a:solidFill>
                  <a:srgbClr val="FF0000"/>
                </a:solidFill>
              </a:rPr>
              <a:t>Increasing the environmental humidity</a:t>
            </a:r>
          </a:p>
          <a:p>
            <a:endParaRPr lang="en-US" altLang="zh-TW" b="1" dirty="0">
              <a:solidFill>
                <a:srgbClr val="FF0000"/>
              </a:solidFill>
            </a:endParaRPr>
          </a:p>
          <a:p>
            <a:endParaRPr lang="en-US" altLang="zh-TW" b="1" dirty="0"/>
          </a:p>
        </p:txBody>
      </p:sp>
      <p:sp>
        <p:nvSpPr>
          <p:cNvPr id="3" name="矩形 2">
            <a:extLst>
              <a:ext uri="{FF2B5EF4-FFF2-40B4-BE49-F238E27FC236}">
                <a16:creationId xmlns:a16="http://schemas.microsoft.com/office/drawing/2014/main" id="{FD7BD193-37EF-4F8C-A7BB-A3CE48546B91}"/>
              </a:ext>
            </a:extLst>
          </p:cNvPr>
          <p:cNvSpPr/>
          <p:nvPr/>
        </p:nvSpPr>
        <p:spPr>
          <a:xfrm>
            <a:off x="258419" y="3864800"/>
            <a:ext cx="3666478" cy="124014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66E03183-296E-465E-A4E5-AC0CD456AB6F}"/>
              </a:ext>
            </a:extLst>
          </p:cNvPr>
          <p:cNvSpPr/>
          <p:nvPr/>
        </p:nvSpPr>
        <p:spPr>
          <a:xfrm>
            <a:off x="258419" y="4083728"/>
            <a:ext cx="3606628" cy="830997"/>
          </a:xfrm>
          <a:prstGeom prst="rect">
            <a:avLst/>
          </a:prstGeom>
          <a:noFill/>
        </p:spPr>
        <p:txBody>
          <a:bodyPr wrap="none" lIns="91440" tIns="45720" rIns="91440" bIns="45720">
            <a:spAutoFit/>
          </a:bodyPr>
          <a:lstStyle/>
          <a:p>
            <a:pPr algn="ctr"/>
            <a:r>
              <a:rPr lang="en-US" altLang="zh-TW" sz="2400" dirty="0">
                <a:ln w="0"/>
                <a:effectLst>
                  <a:outerShdw blurRad="38100" dist="19050" dir="2700000" algn="tl" rotWithShape="0">
                    <a:schemeClr val="dk1">
                      <a:alpha val="40000"/>
                    </a:schemeClr>
                  </a:outerShdw>
                </a:effectLst>
              </a:rPr>
              <a:t>Promote radially outward </a:t>
            </a:r>
          </a:p>
          <a:p>
            <a:pPr algn="ctr"/>
            <a:r>
              <a:rPr lang="en-US" altLang="zh-TW" sz="2400" dirty="0">
                <a:ln w="0"/>
                <a:effectLst>
                  <a:outerShdw blurRad="38100" dist="19050" dir="2700000" algn="tl" rotWithShape="0">
                    <a:schemeClr val="dk1">
                      <a:alpha val="40000"/>
                    </a:schemeClr>
                  </a:outerShdw>
                </a:effectLst>
              </a:rPr>
              <a:t>propagating spiral </a:t>
            </a:r>
            <a:r>
              <a:rPr lang="en-US" altLang="zh-TW" sz="2400" dirty="0" err="1">
                <a:ln w="0"/>
                <a:effectLst>
                  <a:outerShdw blurRad="38100" dist="19050" dir="2700000" algn="tl" rotWithShape="0">
                    <a:schemeClr val="dk1">
                      <a:alpha val="40000"/>
                    </a:schemeClr>
                  </a:outerShdw>
                </a:effectLst>
              </a:rPr>
              <a:t>rainband</a:t>
            </a:r>
            <a:endParaRPr lang="zh-TW" altLang="en-US" sz="2400" b="0" cap="none" spc="0" dirty="0">
              <a:ln w="0"/>
              <a:solidFill>
                <a:schemeClr val="tx1"/>
              </a:solidFill>
              <a:effectLst>
                <a:outerShdw blurRad="38100" dist="19050" dir="2700000" algn="tl" rotWithShape="0">
                  <a:schemeClr val="dk1">
                    <a:alpha val="40000"/>
                  </a:schemeClr>
                </a:outerShdw>
              </a:effectLst>
            </a:endParaRPr>
          </a:p>
        </p:txBody>
      </p:sp>
      <p:sp>
        <p:nvSpPr>
          <p:cNvPr id="7" name="矩形 6">
            <a:extLst>
              <a:ext uri="{FF2B5EF4-FFF2-40B4-BE49-F238E27FC236}">
                <a16:creationId xmlns:a16="http://schemas.microsoft.com/office/drawing/2014/main" id="{A7D3D10A-1BE6-450A-8B31-2BB9395AB83F}"/>
              </a:ext>
            </a:extLst>
          </p:cNvPr>
          <p:cNvSpPr/>
          <p:nvPr/>
        </p:nvSpPr>
        <p:spPr>
          <a:xfrm>
            <a:off x="4313709" y="3864800"/>
            <a:ext cx="3666478" cy="124014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398D0F9D-41C7-4055-AA6D-B60579D8CD02}"/>
              </a:ext>
            </a:extLst>
          </p:cNvPr>
          <p:cNvSpPr/>
          <p:nvPr/>
        </p:nvSpPr>
        <p:spPr>
          <a:xfrm>
            <a:off x="4332316" y="3950787"/>
            <a:ext cx="3629263" cy="1154162"/>
          </a:xfrm>
          <a:prstGeom prst="rect">
            <a:avLst/>
          </a:prstGeom>
          <a:noFill/>
        </p:spPr>
        <p:txBody>
          <a:bodyPr wrap="none" lIns="91440" tIns="45720" rIns="91440" bIns="45720">
            <a:spAutoFit/>
          </a:bodyPr>
          <a:lstStyle/>
          <a:p>
            <a:pPr algn="ctr"/>
            <a:r>
              <a:rPr lang="en-US" altLang="zh-TW" sz="2300" dirty="0">
                <a:ln w="0"/>
                <a:effectLst>
                  <a:outerShdw blurRad="38100" dist="19050" dir="2700000" algn="tl" rotWithShape="0">
                    <a:schemeClr val="dk1">
                      <a:alpha val="40000"/>
                    </a:schemeClr>
                  </a:outerShdw>
                </a:effectLst>
              </a:rPr>
              <a:t>Generate greater amount PV</a:t>
            </a:r>
          </a:p>
          <a:p>
            <a:pPr algn="ctr"/>
            <a:r>
              <a:rPr lang="en-US" altLang="zh-TW" sz="2300" dirty="0">
                <a:ln w="0"/>
                <a:effectLst>
                  <a:outerShdw blurRad="38100" dist="19050" dir="2700000" algn="tl" rotWithShape="0">
                    <a:schemeClr val="dk1">
                      <a:alpha val="40000"/>
                    </a:schemeClr>
                  </a:outerShdw>
                </a:effectLst>
              </a:rPr>
              <a:t>and subsumed by inner core</a:t>
            </a:r>
          </a:p>
          <a:p>
            <a:pPr algn="ctr"/>
            <a:r>
              <a:rPr lang="en-US" altLang="zh-TW" sz="2300" dirty="0">
                <a:ln w="0"/>
                <a:effectLst>
                  <a:outerShdw blurRad="38100" dist="19050" dir="2700000" algn="tl" rotWithShape="0">
                    <a:schemeClr val="dk1">
                      <a:alpha val="40000"/>
                    </a:schemeClr>
                  </a:outerShdw>
                </a:effectLst>
              </a:rPr>
              <a:t> PV tower </a:t>
            </a:r>
            <a:endParaRPr lang="zh-TW" altLang="en-US" sz="2300" b="0" cap="none" spc="0" dirty="0">
              <a:ln w="0"/>
              <a:solidFill>
                <a:schemeClr val="tx1"/>
              </a:solidFill>
              <a:effectLst>
                <a:outerShdw blurRad="38100" dist="19050" dir="2700000" algn="tl" rotWithShape="0">
                  <a:schemeClr val="dk1">
                    <a:alpha val="40000"/>
                  </a:schemeClr>
                </a:outerShdw>
              </a:effectLst>
            </a:endParaRPr>
          </a:p>
        </p:txBody>
      </p:sp>
      <p:sp>
        <p:nvSpPr>
          <p:cNvPr id="11" name="矩形 10">
            <a:extLst>
              <a:ext uri="{FF2B5EF4-FFF2-40B4-BE49-F238E27FC236}">
                <a16:creationId xmlns:a16="http://schemas.microsoft.com/office/drawing/2014/main" id="{2AB64B2D-9992-4C42-BAE0-253D57D3C163}"/>
              </a:ext>
            </a:extLst>
          </p:cNvPr>
          <p:cNvSpPr/>
          <p:nvPr/>
        </p:nvSpPr>
        <p:spPr>
          <a:xfrm>
            <a:off x="8368999" y="3864800"/>
            <a:ext cx="3666478" cy="124014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FC9A8F8C-8D27-46BA-A77C-07343E2CA787}"/>
              </a:ext>
            </a:extLst>
          </p:cNvPr>
          <p:cNvSpPr/>
          <p:nvPr/>
        </p:nvSpPr>
        <p:spPr>
          <a:xfrm>
            <a:off x="8463498" y="3950787"/>
            <a:ext cx="3477490" cy="1154162"/>
          </a:xfrm>
          <a:prstGeom prst="rect">
            <a:avLst/>
          </a:prstGeom>
          <a:noFill/>
        </p:spPr>
        <p:txBody>
          <a:bodyPr wrap="none" lIns="91440" tIns="45720" rIns="91440" bIns="45720">
            <a:spAutoFit/>
          </a:bodyPr>
          <a:lstStyle/>
          <a:p>
            <a:pPr algn="ctr"/>
            <a:r>
              <a:rPr lang="en-US" altLang="zh-TW" sz="2300" b="0" cap="none" spc="0" dirty="0">
                <a:ln w="0"/>
                <a:solidFill>
                  <a:schemeClr val="tx1"/>
                </a:solidFill>
                <a:effectLst>
                  <a:outerShdw blurRad="38100" dist="19050" dir="2700000" algn="tl" rotWithShape="0">
                    <a:schemeClr val="dk1">
                      <a:alpha val="40000"/>
                    </a:schemeClr>
                  </a:outerShdw>
                </a:effectLst>
              </a:rPr>
              <a:t>I</a:t>
            </a:r>
            <a:r>
              <a:rPr lang="en-US" altLang="zh-TW" sz="2300" dirty="0">
                <a:ln w="0"/>
                <a:effectLst>
                  <a:outerShdw blurRad="38100" dist="19050" dir="2700000" algn="tl" rotWithShape="0">
                    <a:schemeClr val="dk1">
                      <a:alpha val="40000"/>
                    </a:schemeClr>
                  </a:outerShdw>
                </a:effectLst>
              </a:rPr>
              <a:t>ncreasing its lateral extent </a:t>
            </a:r>
          </a:p>
          <a:p>
            <a:pPr algn="ctr"/>
            <a:r>
              <a:rPr lang="en-US" altLang="zh-TW" sz="2300" dirty="0">
                <a:ln w="0"/>
                <a:effectLst>
                  <a:outerShdw blurRad="38100" dist="19050" dir="2700000" algn="tl" rotWithShape="0">
                    <a:schemeClr val="dk1">
                      <a:alpha val="40000"/>
                    </a:schemeClr>
                  </a:outerShdw>
                </a:effectLst>
              </a:rPr>
              <a:t>and spinning up the outer</a:t>
            </a:r>
          </a:p>
          <a:p>
            <a:pPr algn="ctr"/>
            <a:r>
              <a:rPr lang="en-US" altLang="zh-TW" sz="2300" dirty="0">
                <a:ln w="0"/>
                <a:effectLst>
                  <a:outerShdw blurRad="38100" dist="19050" dir="2700000" algn="tl" rotWithShape="0">
                    <a:schemeClr val="dk1">
                      <a:alpha val="40000"/>
                    </a:schemeClr>
                  </a:outerShdw>
                </a:effectLst>
              </a:rPr>
              <a:t>core cyclonic wind field</a:t>
            </a:r>
          </a:p>
        </p:txBody>
      </p:sp>
      <p:sp>
        <p:nvSpPr>
          <p:cNvPr id="13" name="箭號: 向右 12">
            <a:extLst>
              <a:ext uri="{FF2B5EF4-FFF2-40B4-BE49-F238E27FC236}">
                <a16:creationId xmlns:a16="http://schemas.microsoft.com/office/drawing/2014/main" id="{F567FA01-E5FB-4DD9-B9E7-2DAC4AFDA596}"/>
              </a:ext>
            </a:extLst>
          </p:cNvPr>
          <p:cNvSpPr/>
          <p:nvPr/>
        </p:nvSpPr>
        <p:spPr>
          <a:xfrm>
            <a:off x="3980727" y="4330965"/>
            <a:ext cx="294312" cy="3078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箭號: 向右 13">
            <a:extLst>
              <a:ext uri="{FF2B5EF4-FFF2-40B4-BE49-F238E27FC236}">
                <a16:creationId xmlns:a16="http://schemas.microsoft.com/office/drawing/2014/main" id="{03FA70AA-8F21-45B3-AE37-F2C3674047AB}"/>
              </a:ext>
            </a:extLst>
          </p:cNvPr>
          <p:cNvSpPr/>
          <p:nvPr/>
        </p:nvSpPr>
        <p:spPr>
          <a:xfrm>
            <a:off x="8035756" y="4373959"/>
            <a:ext cx="294312" cy="3078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81851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9D12B5-3AC1-43FB-B4C3-F8A0B81888D4}"/>
              </a:ext>
            </a:extLst>
          </p:cNvPr>
          <p:cNvSpPr>
            <a:spLocks noGrp="1"/>
          </p:cNvSpPr>
          <p:nvPr>
            <p:ph type="title"/>
          </p:nvPr>
        </p:nvSpPr>
        <p:spPr/>
        <p:txBody>
          <a:bodyPr/>
          <a:lstStyle/>
          <a:p>
            <a:r>
              <a:rPr lang="en-US" altLang="zh-TW" dirty="0"/>
              <a:t>Introduction</a:t>
            </a:r>
            <a:endParaRPr lang="zh-TW" altLang="en-US" dirty="0"/>
          </a:p>
        </p:txBody>
      </p:sp>
      <p:sp>
        <p:nvSpPr>
          <p:cNvPr id="4" name="矩形 3">
            <a:extLst>
              <a:ext uri="{FF2B5EF4-FFF2-40B4-BE49-F238E27FC236}">
                <a16:creationId xmlns:a16="http://schemas.microsoft.com/office/drawing/2014/main" id="{B200259A-A421-4F5B-B4FD-18879A8DFE9B}"/>
              </a:ext>
            </a:extLst>
          </p:cNvPr>
          <p:cNvSpPr/>
          <p:nvPr/>
        </p:nvSpPr>
        <p:spPr>
          <a:xfrm>
            <a:off x="0" y="0"/>
            <a:ext cx="12192000" cy="68580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
        <p:nvSpPr>
          <p:cNvPr id="6" name="內容版面配置區 5">
            <a:extLst>
              <a:ext uri="{FF2B5EF4-FFF2-40B4-BE49-F238E27FC236}">
                <a16:creationId xmlns:a16="http://schemas.microsoft.com/office/drawing/2014/main" id="{FFB22396-C0FB-470F-BE2A-39D55D406BD8}"/>
              </a:ext>
            </a:extLst>
          </p:cNvPr>
          <p:cNvSpPr>
            <a:spLocks noGrp="1"/>
          </p:cNvSpPr>
          <p:nvPr>
            <p:ph idx="1"/>
          </p:nvPr>
        </p:nvSpPr>
        <p:spPr>
          <a:xfrm>
            <a:off x="819592" y="1571348"/>
            <a:ext cx="10515600" cy="5024761"/>
          </a:xfrm>
        </p:spPr>
        <p:txBody>
          <a:bodyPr>
            <a:normAutofit/>
          </a:bodyPr>
          <a:lstStyle/>
          <a:p>
            <a:r>
              <a:rPr lang="en-US" altLang="zh-TW" dirty="0"/>
              <a:t>Xu and Wang (2010) demonstrated that increasing the Radius of Maximum Wind (RMW)  of incipient vortices.</a:t>
            </a:r>
            <a:endParaRPr lang="en-US" altLang="zh-TW" b="1" dirty="0"/>
          </a:p>
          <a:p>
            <a:r>
              <a:rPr lang="en-US" altLang="zh-TW" b="1" dirty="0">
                <a:solidFill>
                  <a:srgbClr val="FF0000"/>
                </a:solidFill>
              </a:rPr>
              <a:t>Varying the RMW of incipient vortices </a:t>
            </a:r>
            <a:r>
              <a:rPr lang="en-US" altLang="zh-TW" dirty="0"/>
              <a:t>has a </a:t>
            </a:r>
            <a:r>
              <a:rPr lang="en-US" altLang="zh-TW" b="1" dirty="0">
                <a:solidFill>
                  <a:srgbClr val="FF0000"/>
                </a:solidFill>
              </a:rPr>
              <a:t>larger influence </a:t>
            </a:r>
            <a:r>
              <a:rPr lang="en-US" altLang="zh-TW" dirty="0"/>
              <a:t>on the final size of a TC </a:t>
            </a:r>
            <a:r>
              <a:rPr lang="en-US" altLang="zh-TW" b="1" dirty="0">
                <a:solidFill>
                  <a:srgbClr val="00B0F0"/>
                </a:solidFill>
              </a:rPr>
              <a:t>compared to varying the environmental moisture</a:t>
            </a:r>
            <a:r>
              <a:rPr lang="en-US" altLang="zh-TW" dirty="0"/>
              <a:t>.</a:t>
            </a:r>
            <a:endParaRPr lang="en-US" altLang="zh-TW" b="1" dirty="0">
              <a:solidFill>
                <a:srgbClr val="FF0000"/>
              </a:solidFill>
            </a:endParaRPr>
          </a:p>
          <a:p>
            <a:endParaRPr lang="en-US" altLang="zh-TW" b="1" dirty="0"/>
          </a:p>
        </p:txBody>
      </p:sp>
      <p:sp>
        <p:nvSpPr>
          <p:cNvPr id="3" name="矩形 2">
            <a:extLst>
              <a:ext uri="{FF2B5EF4-FFF2-40B4-BE49-F238E27FC236}">
                <a16:creationId xmlns:a16="http://schemas.microsoft.com/office/drawing/2014/main" id="{FD7BD193-37EF-4F8C-A7BB-A3CE48546B91}"/>
              </a:ext>
            </a:extLst>
          </p:cNvPr>
          <p:cNvSpPr/>
          <p:nvPr/>
        </p:nvSpPr>
        <p:spPr>
          <a:xfrm>
            <a:off x="258419" y="3864800"/>
            <a:ext cx="3666478" cy="124014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66E03183-296E-465E-A4E5-AC0CD456AB6F}"/>
              </a:ext>
            </a:extLst>
          </p:cNvPr>
          <p:cNvSpPr/>
          <p:nvPr/>
        </p:nvSpPr>
        <p:spPr>
          <a:xfrm>
            <a:off x="1089236" y="4254041"/>
            <a:ext cx="2004844" cy="461665"/>
          </a:xfrm>
          <a:prstGeom prst="rect">
            <a:avLst/>
          </a:prstGeom>
          <a:noFill/>
        </p:spPr>
        <p:txBody>
          <a:bodyPr wrap="none" lIns="91440" tIns="45720" rIns="91440" bIns="45720">
            <a:spAutoFit/>
          </a:bodyPr>
          <a:lstStyle/>
          <a:p>
            <a:pPr algn="ctr"/>
            <a:r>
              <a:rPr lang="en-US" altLang="zh-TW" sz="2400" dirty="0">
                <a:ln w="0"/>
                <a:effectLst>
                  <a:outerShdw blurRad="38100" dist="19050" dir="2700000" algn="tl" rotWithShape="0">
                    <a:schemeClr val="dk1">
                      <a:alpha val="40000"/>
                    </a:schemeClr>
                  </a:outerShdw>
                </a:effectLst>
              </a:rPr>
              <a:t>Increase RMW</a:t>
            </a:r>
            <a:endParaRPr lang="zh-TW" altLang="en-US" sz="2400" b="0" cap="none" spc="0" dirty="0">
              <a:ln w="0"/>
              <a:solidFill>
                <a:schemeClr val="tx1"/>
              </a:solidFill>
              <a:effectLst>
                <a:outerShdw blurRad="38100" dist="19050" dir="2700000" algn="tl" rotWithShape="0">
                  <a:schemeClr val="dk1">
                    <a:alpha val="40000"/>
                  </a:schemeClr>
                </a:outerShdw>
              </a:effectLst>
            </a:endParaRPr>
          </a:p>
        </p:txBody>
      </p:sp>
      <p:sp>
        <p:nvSpPr>
          <p:cNvPr id="7" name="矩形 6">
            <a:extLst>
              <a:ext uri="{FF2B5EF4-FFF2-40B4-BE49-F238E27FC236}">
                <a16:creationId xmlns:a16="http://schemas.microsoft.com/office/drawing/2014/main" id="{A7D3D10A-1BE6-450A-8B31-2BB9395AB83F}"/>
              </a:ext>
            </a:extLst>
          </p:cNvPr>
          <p:cNvSpPr/>
          <p:nvPr/>
        </p:nvSpPr>
        <p:spPr>
          <a:xfrm>
            <a:off x="4313709" y="3864800"/>
            <a:ext cx="3666478" cy="124014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398D0F9D-41C7-4055-AA6D-B60579D8CD02}"/>
              </a:ext>
            </a:extLst>
          </p:cNvPr>
          <p:cNvSpPr/>
          <p:nvPr/>
        </p:nvSpPr>
        <p:spPr>
          <a:xfrm>
            <a:off x="4594323" y="4062199"/>
            <a:ext cx="3202544" cy="800219"/>
          </a:xfrm>
          <a:prstGeom prst="rect">
            <a:avLst/>
          </a:prstGeom>
          <a:noFill/>
        </p:spPr>
        <p:txBody>
          <a:bodyPr wrap="none" lIns="91440" tIns="45720" rIns="91440" bIns="45720">
            <a:spAutoFit/>
          </a:bodyPr>
          <a:lstStyle/>
          <a:p>
            <a:pPr algn="ctr"/>
            <a:r>
              <a:rPr lang="en-US" altLang="zh-TW" sz="2300" dirty="0">
                <a:ln w="0"/>
                <a:effectLst>
                  <a:outerShdw blurRad="38100" dist="19050" dir="2700000" algn="tl" rotWithShape="0">
                    <a:schemeClr val="dk1">
                      <a:alpha val="40000"/>
                    </a:schemeClr>
                  </a:outerShdw>
                </a:effectLst>
              </a:rPr>
              <a:t>Resulting in larger </a:t>
            </a:r>
          </a:p>
          <a:p>
            <a:pPr algn="ctr"/>
            <a:r>
              <a:rPr lang="en-US" altLang="zh-TW" sz="2300" dirty="0">
                <a:ln w="0"/>
                <a:effectLst>
                  <a:outerShdw blurRad="38100" dist="19050" dir="2700000" algn="tl" rotWithShape="0">
                    <a:schemeClr val="dk1">
                      <a:alpha val="40000"/>
                    </a:schemeClr>
                  </a:outerShdw>
                </a:effectLst>
              </a:rPr>
              <a:t>outer core s</a:t>
            </a:r>
            <a:r>
              <a:rPr lang="en-US" altLang="zh-TW" sz="2300" b="0" cap="none" spc="0" dirty="0">
                <a:ln w="0"/>
                <a:solidFill>
                  <a:schemeClr val="tx1"/>
                </a:solidFill>
                <a:effectLst>
                  <a:outerShdw blurRad="38100" dist="19050" dir="2700000" algn="tl" rotWithShape="0">
                    <a:schemeClr val="dk1">
                      <a:alpha val="40000"/>
                    </a:schemeClr>
                  </a:outerShdw>
                </a:effectLst>
              </a:rPr>
              <a:t>urface fluxes </a:t>
            </a:r>
            <a:endParaRPr lang="zh-TW" altLang="en-US" sz="2300" b="0" cap="none" spc="0" dirty="0">
              <a:ln w="0"/>
              <a:solidFill>
                <a:schemeClr val="tx1"/>
              </a:solidFill>
              <a:effectLst>
                <a:outerShdw blurRad="38100" dist="19050" dir="2700000" algn="tl" rotWithShape="0">
                  <a:schemeClr val="dk1">
                    <a:alpha val="40000"/>
                  </a:schemeClr>
                </a:outerShdw>
              </a:effectLst>
            </a:endParaRPr>
          </a:p>
        </p:txBody>
      </p:sp>
      <p:sp>
        <p:nvSpPr>
          <p:cNvPr id="11" name="矩形 10">
            <a:extLst>
              <a:ext uri="{FF2B5EF4-FFF2-40B4-BE49-F238E27FC236}">
                <a16:creationId xmlns:a16="http://schemas.microsoft.com/office/drawing/2014/main" id="{2AB64B2D-9992-4C42-BAE0-253D57D3C163}"/>
              </a:ext>
            </a:extLst>
          </p:cNvPr>
          <p:cNvSpPr/>
          <p:nvPr/>
        </p:nvSpPr>
        <p:spPr>
          <a:xfrm>
            <a:off x="8368999" y="3864800"/>
            <a:ext cx="3666478" cy="124014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FC9A8F8C-8D27-46BA-A77C-07343E2CA787}"/>
              </a:ext>
            </a:extLst>
          </p:cNvPr>
          <p:cNvSpPr/>
          <p:nvPr/>
        </p:nvSpPr>
        <p:spPr>
          <a:xfrm>
            <a:off x="8354488" y="4062199"/>
            <a:ext cx="3695499" cy="769441"/>
          </a:xfrm>
          <a:prstGeom prst="rect">
            <a:avLst/>
          </a:prstGeom>
          <a:noFill/>
        </p:spPr>
        <p:txBody>
          <a:bodyPr wrap="none" lIns="91440" tIns="45720" rIns="91440" bIns="45720">
            <a:spAutoFit/>
          </a:bodyPr>
          <a:lstStyle/>
          <a:p>
            <a:pPr algn="ctr"/>
            <a:r>
              <a:rPr lang="en-US" altLang="zh-TW" sz="2200" dirty="0">
                <a:ln w="0"/>
                <a:effectLst>
                  <a:outerShdw blurRad="38100" dist="19050" dir="2700000" algn="tl" rotWithShape="0">
                    <a:schemeClr val="dk1">
                      <a:alpha val="40000"/>
                    </a:schemeClr>
                  </a:outerShdw>
                </a:effectLst>
              </a:rPr>
              <a:t>Promoting stronger diabatic</a:t>
            </a:r>
          </a:p>
          <a:p>
            <a:pPr algn="ctr"/>
            <a:r>
              <a:rPr lang="en-US" altLang="zh-TW" sz="2200" dirty="0">
                <a:ln w="0"/>
                <a:effectLst>
                  <a:outerShdw blurRad="38100" dist="19050" dir="2700000" algn="tl" rotWithShape="0">
                    <a:schemeClr val="dk1">
                      <a:alpha val="40000"/>
                    </a:schemeClr>
                  </a:outerShdw>
                </a:effectLst>
              </a:rPr>
              <a:t>heating within spiral </a:t>
            </a:r>
            <a:r>
              <a:rPr lang="en-US" altLang="zh-TW" sz="2200" dirty="0" err="1">
                <a:ln w="0"/>
                <a:effectLst>
                  <a:outerShdw blurRad="38100" dist="19050" dir="2700000" algn="tl" rotWithShape="0">
                    <a:schemeClr val="dk1">
                      <a:alpha val="40000"/>
                    </a:schemeClr>
                  </a:outerShdw>
                </a:effectLst>
              </a:rPr>
              <a:t>rainbands</a:t>
            </a:r>
            <a:endParaRPr lang="en-US" altLang="zh-TW" sz="2200" dirty="0">
              <a:ln w="0"/>
              <a:effectLst>
                <a:outerShdw blurRad="38100" dist="19050" dir="2700000" algn="tl" rotWithShape="0">
                  <a:schemeClr val="dk1">
                    <a:alpha val="40000"/>
                  </a:schemeClr>
                </a:outerShdw>
              </a:effectLst>
            </a:endParaRPr>
          </a:p>
        </p:txBody>
      </p:sp>
      <p:sp>
        <p:nvSpPr>
          <p:cNvPr id="13" name="箭號: 向右 12">
            <a:extLst>
              <a:ext uri="{FF2B5EF4-FFF2-40B4-BE49-F238E27FC236}">
                <a16:creationId xmlns:a16="http://schemas.microsoft.com/office/drawing/2014/main" id="{F567FA01-E5FB-4DD9-B9E7-2DAC4AFDA596}"/>
              </a:ext>
            </a:extLst>
          </p:cNvPr>
          <p:cNvSpPr/>
          <p:nvPr/>
        </p:nvSpPr>
        <p:spPr>
          <a:xfrm>
            <a:off x="3980727" y="4330965"/>
            <a:ext cx="294312" cy="3078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箭號: 向右 13">
            <a:extLst>
              <a:ext uri="{FF2B5EF4-FFF2-40B4-BE49-F238E27FC236}">
                <a16:creationId xmlns:a16="http://schemas.microsoft.com/office/drawing/2014/main" id="{03FA70AA-8F21-45B3-AE37-F2C3674047AB}"/>
              </a:ext>
            </a:extLst>
          </p:cNvPr>
          <p:cNvSpPr/>
          <p:nvPr/>
        </p:nvSpPr>
        <p:spPr>
          <a:xfrm>
            <a:off x="8035756" y="4373959"/>
            <a:ext cx="294312" cy="3078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DDDF4873-7007-4149-B619-7A46EB686068}"/>
              </a:ext>
            </a:extLst>
          </p:cNvPr>
          <p:cNvSpPr/>
          <p:nvPr/>
        </p:nvSpPr>
        <p:spPr>
          <a:xfrm>
            <a:off x="8368999" y="5468148"/>
            <a:ext cx="3666478" cy="124014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8B39236F-2699-43A4-B34A-CBD24286FA14}"/>
              </a:ext>
            </a:extLst>
          </p:cNvPr>
          <p:cNvSpPr/>
          <p:nvPr/>
        </p:nvSpPr>
        <p:spPr>
          <a:xfrm>
            <a:off x="8887326" y="5555488"/>
            <a:ext cx="2629822" cy="1107996"/>
          </a:xfrm>
          <a:prstGeom prst="rect">
            <a:avLst/>
          </a:prstGeom>
          <a:noFill/>
        </p:spPr>
        <p:txBody>
          <a:bodyPr wrap="none" lIns="91440" tIns="45720" rIns="91440" bIns="45720">
            <a:spAutoFit/>
          </a:bodyPr>
          <a:lstStyle/>
          <a:p>
            <a:pPr algn="ctr"/>
            <a:r>
              <a:rPr lang="en-US" altLang="zh-TW" sz="2200" dirty="0">
                <a:ln w="0"/>
                <a:effectLst>
                  <a:outerShdw blurRad="38100" dist="19050" dir="2700000" algn="tl" rotWithShape="0">
                    <a:schemeClr val="dk1">
                      <a:alpha val="40000"/>
                    </a:schemeClr>
                  </a:outerShdw>
                </a:effectLst>
              </a:rPr>
              <a:t>Promoting more </a:t>
            </a:r>
          </a:p>
          <a:p>
            <a:pPr algn="ctr"/>
            <a:r>
              <a:rPr lang="en-US" altLang="zh-TW" sz="2200" dirty="0">
                <a:ln w="0"/>
                <a:effectLst>
                  <a:outerShdw blurRad="38100" dist="19050" dir="2700000" algn="tl" rotWithShape="0">
                    <a:schemeClr val="dk1">
                      <a:alpha val="40000"/>
                    </a:schemeClr>
                  </a:outerShdw>
                </a:effectLst>
              </a:rPr>
              <a:t>boundary layer </a:t>
            </a:r>
          </a:p>
          <a:p>
            <a:pPr algn="ctr"/>
            <a:r>
              <a:rPr lang="en-US" altLang="zh-TW" sz="2200" dirty="0">
                <a:ln w="0"/>
                <a:effectLst>
                  <a:outerShdw blurRad="38100" dist="19050" dir="2700000" algn="tl" rotWithShape="0">
                    <a:schemeClr val="dk1">
                      <a:alpha val="40000"/>
                    </a:schemeClr>
                  </a:outerShdw>
                </a:effectLst>
              </a:rPr>
              <a:t>vorticity convergence</a:t>
            </a:r>
          </a:p>
        </p:txBody>
      </p:sp>
      <p:sp>
        <p:nvSpPr>
          <p:cNvPr id="17" name="箭號: 向右 16">
            <a:extLst>
              <a:ext uri="{FF2B5EF4-FFF2-40B4-BE49-F238E27FC236}">
                <a16:creationId xmlns:a16="http://schemas.microsoft.com/office/drawing/2014/main" id="{D808DD79-4B5D-41F3-90B6-FC7C7E2C8C65}"/>
              </a:ext>
            </a:extLst>
          </p:cNvPr>
          <p:cNvSpPr/>
          <p:nvPr/>
        </p:nvSpPr>
        <p:spPr>
          <a:xfrm rot="5400000">
            <a:off x="10199359" y="5132743"/>
            <a:ext cx="294312" cy="3078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4040B3CF-3F6F-4C89-B587-1D98655524A2}"/>
              </a:ext>
            </a:extLst>
          </p:cNvPr>
          <p:cNvSpPr/>
          <p:nvPr/>
        </p:nvSpPr>
        <p:spPr>
          <a:xfrm>
            <a:off x="4313709" y="5468148"/>
            <a:ext cx="3666478" cy="124014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400A8B38-CEF2-497D-AB76-F4D59CDB07AD}"/>
              </a:ext>
            </a:extLst>
          </p:cNvPr>
          <p:cNvSpPr/>
          <p:nvPr/>
        </p:nvSpPr>
        <p:spPr>
          <a:xfrm>
            <a:off x="4493788" y="5665547"/>
            <a:ext cx="3403624" cy="800219"/>
          </a:xfrm>
          <a:prstGeom prst="rect">
            <a:avLst/>
          </a:prstGeom>
          <a:noFill/>
        </p:spPr>
        <p:txBody>
          <a:bodyPr wrap="none" lIns="91440" tIns="45720" rIns="91440" bIns="45720">
            <a:spAutoFit/>
          </a:bodyPr>
          <a:lstStyle/>
          <a:p>
            <a:pPr algn="ctr"/>
            <a:r>
              <a:rPr lang="en-US" altLang="zh-TW" sz="2300" b="0" cap="none" spc="0" dirty="0">
                <a:ln w="0"/>
                <a:solidFill>
                  <a:schemeClr val="tx1"/>
                </a:solidFill>
                <a:effectLst>
                  <a:outerShdw blurRad="38100" dist="19050" dir="2700000" algn="tl" rotWithShape="0">
                    <a:schemeClr val="dk1">
                      <a:alpha val="40000"/>
                    </a:schemeClr>
                  </a:outerShdw>
                </a:effectLst>
              </a:rPr>
              <a:t>Spinn</a:t>
            </a:r>
            <a:r>
              <a:rPr lang="en-US" altLang="zh-TW" sz="2300" dirty="0">
                <a:ln w="0"/>
                <a:effectLst>
                  <a:outerShdw blurRad="38100" dist="19050" dir="2700000" algn="tl" rotWithShape="0">
                    <a:schemeClr val="dk1">
                      <a:alpha val="40000"/>
                    </a:schemeClr>
                  </a:outerShdw>
                </a:effectLst>
              </a:rPr>
              <a:t>ing up the outer-core</a:t>
            </a:r>
          </a:p>
          <a:p>
            <a:pPr algn="ctr"/>
            <a:r>
              <a:rPr lang="en-US" altLang="zh-TW" sz="2300" dirty="0">
                <a:ln w="0"/>
                <a:effectLst>
                  <a:outerShdw blurRad="38100" dist="19050" dir="2700000" algn="tl" rotWithShape="0">
                    <a:schemeClr val="dk1">
                      <a:alpha val="40000"/>
                    </a:schemeClr>
                  </a:outerShdw>
                </a:effectLst>
              </a:rPr>
              <a:t>c</a:t>
            </a:r>
            <a:r>
              <a:rPr lang="en-US" altLang="zh-TW" sz="2300" b="0" cap="none" spc="0" dirty="0">
                <a:ln w="0"/>
                <a:solidFill>
                  <a:schemeClr val="tx1"/>
                </a:solidFill>
                <a:effectLst>
                  <a:outerShdw blurRad="38100" dist="19050" dir="2700000" algn="tl" rotWithShape="0">
                    <a:schemeClr val="dk1">
                      <a:alpha val="40000"/>
                    </a:schemeClr>
                  </a:outerShdw>
                </a:effectLst>
              </a:rPr>
              <a:t>irculation  </a:t>
            </a:r>
            <a:endParaRPr lang="zh-TW" altLang="en-US" sz="2300" b="0" cap="none" spc="0" dirty="0">
              <a:ln w="0"/>
              <a:solidFill>
                <a:schemeClr val="tx1"/>
              </a:solidFill>
              <a:effectLst>
                <a:outerShdw blurRad="38100" dist="19050" dir="2700000" algn="tl" rotWithShape="0">
                  <a:schemeClr val="dk1">
                    <a:alpha val="40000"/>
                  </a:schemeClr>
                </a:outerShdw>
              </a:effectLst>
            </a:endParaRPr>
          </a:p>
        </p:txBody>
      </p:sp>
      <p:sp>
        <p:nvSpPr>
          <p:cNvPr id="20" name="箭號: 向右 19">
            <a:extLst>
              <a:ext uri="{FF2B5EF4-FFF2-40B4-BE49-F238E27FC236}">
                <a16:creationId xmlns:a16="http://schemas.microsoft.com/office/drawing/2014/main" id="{19DB7101-2B7E-4C1B-80AF-83916CDA2E94}"/>
              </a:ext>
            </a:extLst>
          </p:cNvPr>
          <p:cNvSpPr/>
          <p:nvPr/>
        </p:nvSpPr>
        <p:spPr>
          <a:xfrm rot="10800000">
            <a:off x="8027437" y="5911747"/>
            <a:ext cx="294312" cy="3078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箭號: 向右 20">
            <a:extLst>
              <a:ext uri="{FF2B5EF4-FFF2-40B4-BE49-F238E27FC236}">
                <a16:creationId xmlns:a16="http://schemas.microsoft.com/office/drawing/2014/main" id="{EE052F92-6150-425A-BAD5-297FF2EAB258}"/>
              </a:ext>
            </a:extLst>
          </p:cNvPr>
          <p:cNvSpPr/>
          <p:nvPr/>
        </p:nvSpPr>
        <p:spPr>
          <a:xfrm rot="16200000">
            <a:off x="5999792" y="5118627"/>
            <a:ext cx="294312" cy="3078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61215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9D12B5-3AC1-43FB-B4C3-F8A0B81888D4}"/>
              </a:ext>
            </a:extLst>
          </p:cNvPr>
          <p:cNvSpPr>
            <a:spLocks noGrp="1"/>
          </p:cNvSpPr>
          <p:nvPr>
            <p:ph type="title"/>
          </p:nvPr>
        </p:nvSpPr>
        <p:spPr/>
        <p:txBody>
          <a:bodyPr/>
          <a:lstStyle/>
          <a:p>
            <a:r>
              <a:rPr lang="en-US" altLang="zh-TW" dirty="0"/>
              <a:t>Introduction</a:t>
            </a:r>
            <a:endParaRPr lang="zh-TW" altLang="en-US" dirty="0"/>
          </a:p>
        </p:txBody>
      </p:sp>
      <p:sp>
        <p:nvSpPr>
          <p:cNvPr id="4" name="矩形 3">
            <a:extLst>
              <a:ext uri="{FF2B5EF4-FFF2-40B4-BE49-F238E27FC236}">
                <a16:creationId xmlns:a16="http://schemas.microsoft.com/office/drawing/2014/main" id="{B200259A-A421-4F5B-B4FD-18879A8DFE9B}"/>
              </a:ext>
            </a:extLst>
          </p:cNvPr>
          <p:cNvSpPr/>
          <p:nvPr/>
        </p:nvSpPr>
        <p:spPr>
          <a:xfrm>
            <a:off x="0" y="0"/>
            <a:ext cx="12192000" cy="68580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
        <p:nvSpPr>
          <p:cNvPr id="6" name="內容版面配置區 5">
            <a:extLst>
              <a:ext uri="{FF2B5EF4-FFF2-40B4-BE49-F238E27FC236}">
                <a16:creationId xmlns:a16="http://schemas.microsoft.com/office/drawing/2014/main" id="{FFB22396-C0FB-470F-BE2A-39D55D406BD8}"/>
              </a:ext>
            </a:extLst>
          </p:cNvPr>
          <p:cNvSpPr>
            <a:spLocks noGrp="1"/>
          </p:cNvSpPr>
          <p:nvPr>
            <p:ph idx="1"/>
          </p:nvPr>
        </p:nvSpPr>
        <p:spPr>
          <a:xfrm>
            <a:off x="819592" y="1571348"/>
            <a:ext cx="10515600" cy="5024761"/>
          </a:xfrm>
        </p:spPr>
        <p:txBody>
          <a:bodyPr>
            <a:normAutofit/>
          </a:bodyPr>
          <a:lstStyle/>
          <a:p>
            <a:r>
              <a:rPr lang="en-US" altLang="zh-TW" dirty="0"/>
              <a:t>Chan and Chan (2015) demonstrated that </a:t>
            </a:r>
            <a:r>
              <a:rPr lang="en-US" altLang="zh-TW" b="1" dirty="0">
                <a:solidFill>
                  <a:srgbClr val="00B0F0"/>
                </a:solidFill>
              </a:rPr>
              <a:t>TC expansion rates are not sensitive to the initial vortex intensity</a:t>
            </a:r>
            <a:r>
              <a:rPr lang="en-US" altLang="zh-TW" dirty="0"/>
              <a:t>, </a:t>
            </a:r>
            <a:r>
              <a:rPr lang="en-US" altLang="zh-TW" b="1" dirty="0">
                <a:solidFill>
                  <a:srgbClr val="FF0000"/>
                </a:solidFill>
              </a:rPr>
              <a:t>but</a:t>
            </a:r>
            <a:r>
              <a:rPr lang="en-US" altLang="zh-TW" dirty="0"/>
              <a:t> rather TC expansion rates exhibit </a:t>
            </a:r>
            <a:r>
              <a:rPr lang="en-US" altLang="zh-TW" b="1" dirty="0">
                <a:solidFill>
                  <a:srgbClr val="FF0000"/>
                </a:solidFill>
              </a:rPr>
              <a:t>sensitivity to the outer‐core wind profile radially outward of the RMW.</a:t>
            </a:r>
          </a:p>
        </p:txBody>
      </p:sp>
      <p:sp>
        <p:nvSpPr>
          <p:cNvPr id="3" name="矩形 2">
            <a:extLst>
              <a:ext uri="{FF2B5EF4-FFF2-40B4-BE49-F238E27FC236}">
                <a16:creationId xmlns:a16="http://schemas.microsoft.com/office/drawing/2014/main" id="{FD7BD193-37EF-4F8C-A7BB-A3CE48546B91}"/>
              </a:ext>
            </a:extLst>
          </p:cNvPr>
          <p:cNvSpPr/>
          <p:nvPr/>
        </p:nvSpPr>
        <p:spPr>
          <a:xfrm>
            <a:off x="2001755" y="3392401"/>
            <a:ext cx="3666478" cy="124014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66E03183-296E-465E-A4E5-AC0CD456AB6F}"/>
              </a:ext>
            </a:extLst>
          </p:cNvPr>
          <p:cNvSpPr/>
          <p:nvPr/>
        </p:nvSpPr>
        <p:spPr>
          <a:xfrm>
            <a:off x="2341861" y="3647928"/>
            <a:ext cx="2986267" cy="830997"/>
          </a:xfrm>
          <a:prstGeom prst="rect">
            <a:avLst/>
          </a:prstGeom>
          <a:noFill/>
        </p:spPr>
        <p:txBody>
          <a:bodyPr wrap="none" lIns="91440" tIns="45720" rIns="91440" bIns="45720">
            <a:spAutoFit/>
          </a:bodyPr>
          <a:lstStyle/>
          <a:p>
            <a:pPr algn="ctr"/>
            <a:r>
              <a:rPr lang="en-US" altLang="zh-TW" sz="2400" b="0" cap="none" spc="0" dirty="0">
                <a:ln w="0"/>
                <a:solidFill>
                  <a:schemeClr val="tx1"/>
                </a:solidFill>
                <a:effectLst>
                  <a:outerShdw blurRad="38100" dist="19050" dir="2700000" algn="tl" rotWithShape="0">
                    <a:schemeClr val="dk1">
                      <a:alpha val="40000"/>
                    </a:schemeClr>
                  </a:outerShdw>
                </a:effectLst>
              </a:rPr>
              <a:t>Broadening outer core</a:t>
            </a:r>
          </a:p>
          <a:p>
            <a:pPr algn="ctr"/>
            <a:r>
              <a:rPr lang="en-US" altLang="zh-TW" sz="2400" b="0" cap="none" spc="0" dirty="0">
                <a:ln w="0"/>
                <a:solidFill>
                  <a:schemeClr val="tx1"/>
                </a:solidFill>
                <a:effectLst>
                  <a:outerShdw blurRad="38100" dist="19050" dir="2700000" algn="tl" rotWithShape="0">
                    <a:schemeClr val="dk1">
                      <a:alpha val="40000"/>
                    </a:schemeClr>
                  </a:outerShdw>
                </a:effectLst>
              </a:rPr>
              <a:t> tangential wind </a:t>
            </a:r>
            <a:endParaRPr lang="zh-TW" altLang="en-US" sz="2400" b="0" cap="none" spc="0" dirty="0">
              <a:ln w="0"/>
              <a:solidFill>
                <a:schemeClr val="tx1"/>
              </a:solidFill>
              <a:effectLst>
                <a:outerShdw blurRad="38100" dist="19050" dir="2700000" algn="tl" rotWithShape="0">
                  <a:schemeClr val="dk1">
                    <a:alpha val="40000"/>
                  </a:schemeClr>
                </a:outerShdw>
              </a:effectLst>
            </a:endParaRPr>
          </a:p>
        </p:txBody>
      </p:sp>
      <p:sp>
        <p:nvSpPr>
          <p:cNvPr id="7" name="矩形 6">
            <a:extLst>
              <a:ext uri="{FF2B5EF4-FFF2-40B4-BE49-F238E27FC236}">
                <a16:creationId xmlns:a16="http://schemas.microsoft.com/office/drawing/2014/main" id="{A7D3D10A-1BE6-450A-8B31-2BB9395AB83F}"/>
              </a:ext>
            </a:extLst>
          </p:cNvPr>
          <p:cNvSpPr/>
          <p:nvPr/>
        </p:nvSpPr>
        <p:spPr>
          <a:xfrm>
            <a:off x="6496829" y="3392402"/>
            <a:ext cx="3666478" cy="124014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398D0F9D-41C7-4055-AA6D-B60579D8CD02}"/>
              </a:ext>
            </a:extLst>
          </p:cNvPr>
          <p:cNvSpPr/>
          <p:nvPr/>
        </p:nvSpPr>
        <p:spPr>
          <a:xfrm>
            <a:off x="6678415" y="3589801"/>
            <a:ext cx="3400610" cy="800219"/>
          </a:xfrm>
          <a:prstGeom prst="rect">
            <a:avLst/>
          </a:prstGeom>
          <a:noFill/>
        </p:spPr>
        <p:txBody>
          <a:bodyPr wrap="none" lIns="91440" tIns="45720" rIns="91440" bIns="45720">
            <a:spAutoFit/>
          </a:bodyPr>
          <a:lstStyle/>
          <a:p>
            <a:pPr algn="ctr"/>
            <a:r>
              <a:rPr lang="en-US" altLang="zh-TW" sz="2300" b="0" cap="none" spc="0" dirty="0">
                <a:ln w="0"/>
                <a:solidFill>
                  <a:schemeClr val="tx1"/>
                </a:solidFill>
                <a:effectLst>
                  <a:outerShdw blurRad="38100" dist="19050" dir="2700000" algn="tl" rotWithShape="0">
                    <a:schemeClr val="dk1">
                      <a:alpha val="40000"/>
                    </a:schemeClr>
                  </a:outerShdw>
                </a:effectLst>
              </a:rPr>
              <a:t>Producing </a:t>
            </a:r>
            <a:r>
              <a:rPr lang="en-US" altLang="zh-TW" sz="2300" dirty="0">
                <a:ln w="0"/>
                <a:effectLst>
                  <a:outerShdw blurRad="38100" dist="19050" dir="2700000" algn="tl" rotWithShape="0">
                    <a:schemeClr val="dk1">
                      <a:alpha val="40000"/>
                    </a:schemeClr>
                  </a:outerShdw>
                </a:effectLst>
              </a:rPr>
              <a:t>greater amount </a:t>
            </a:r>
          </a:p>
          <a:p>
            <a:pPr algn="ctr"/>
            <a:r>
              <a:rPr lang="en-US" altLang="zh-TW" sz="2300" dirty="0">
                <a:ln w="0"/>
                <a:effectLst>
                  <a:outerShdw blurRad="38100" dist="19050" dir="2700000" algn="tl" rotWithShape="0">
                    <a:schemeClr val="dk1">
                      <a:alpha val="40000"/>
                    </a:schemeClr>
                  </a:outerShdw>
                </a:effectLst>
              </a:rPr>
              <a:t>of AAM.</a:t>
            </a:r>
            <a:endParaRPr lang="zh-TW" altLang="en-US" sz="2300" b="0" cap="none" spc="0" dirty="0">
              <a:ln w="0"/>
              <a:solidFill>
                <a:schemeClr val="tx1"/>
              </a:solidFill>
              <a:effectLst>
                <a:outerShdw blurRad="38100" dist="19050" dir="2700000" algn="tl" rotWithShape="0">
                  <a:schemeClr val="dk1">
                    <a:alpha val="40000"/>
                  </a:schemeClr>
                </a:outerShdw>
              </a:effectLst>
            </a:endParaRPr>
          </a:p>
        </p:txBody>
      </p:sp>
      <p:sp>
        <p:nvSpPr>
          <p:cNvPr id="11" name="矩形 10">
            <a:extLst>
              <a:ext uri="{FF2B5EF4-FFF2-40B4-BE49-F238E27FC236}">
                <a16:creationId xmlns:a16="http://schemas.microsoft.com/office/drawing/2014/main" id="{2AB64B2D-9992-4C42-BAE0-253D57D3C163}"/>
              </a:ext>
            </a:extLst>
          </p:cNvPr>
          <p:cNvSpPr/>
          <p:nvPr/>
        </p:nvSpPr>
        <p:spPr>
          <a:xfrm>
            <a:off x="6443302" y="5015272"/>
            <a:ext cx="3666478" cy="124014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FC9A8F8C-8D27-46BA-A77C-07343E2CA787}"/>
              </a:ext>
            </a:extLst>
          </p:cNvPr>
          <p:cNvSpPr/>
          <p:nvPr/>
        </p:nvSpPr>
        <p:spPr>
          <a:xfrm>
            <a:off x="7134468" y="5212671"/>
            <a:ext cx="2284151" cy="769441"/>
          </a:xfrm>
          <a:prstGeom prst="rect">
            <a:avLst/>
          </a:prstGeom>
          <a:noFill/>
        </p:spPr>
        <p:txBody>
          <a:bodyPr wrap="none" lIns="91440" tIns="45720" rIns="91440" bIns="45720">
            <a:spAutoFit/>
          </a:bodyPr>
          <a:lstStyle/>
          <a:p>
            <a:pPr algn="ctr"/>
            <a:r>
              <a:rPr lang="en-US" altLang="zh-TW" sz="2200" dirty="0">
                <a:ln w="0"/>
                <a:effectLst>
                  <a:outerShdw blurRad="38100" dist="19050" dir="2700000" algn="tl" rotWithShape="0">
                    <a:schemeClr val="dk1">
                      <a:alpha val="40000"/>
                    </a:schemeClr>
                  </a:outerShdw>
                </a:effectLst>
              </a:rPr>
              <a:t>Converged toward</a:t>
            </a:r>
          </a:p>
          <a:p>
            <a:pPr algn="ctr"/>
            <a:r>
              <a:rPr lang="en-US" altLang="zh-TW" sz="2200" dirty="0">
                <a:ln w="0"/>
                <a:effectLst>
                  <a:outerShdw blurRad="38100" dist="19050" dir="2700000" algn="tl" rotWithShape="0">
                    <a:schemeClr val="dk1">
                      <a:alpha val="40000"/>
                    </a:schemeClr>
                  </a:outerShdw>
                </a:effectLst>
              </a:rPr>
              <a:t>TC center</a:t>
            </a:r>
          </a:p>
        </p:txBody>
      </p:sp>
      <p:sp>
        <p:nvSpPr>
          <p:cNvPr id="13" name="箭號: 向右 12">
            <a:extLst>
              <a:ext uri="{FF2B5EF4-FFF2-40B4-BE49-F238E27FC236}">
                <a16:creationId xmlns:a16="http://schemas.microsoft.com/office/drawing/2014/main" id="{F567FA01-E5FB-4DD9-B9E7-2DAC4AFDA596}"/>
              </a:ext>
            </a:extLst>
          </p:cNvPr>
          <p:cNvSpPr/>
          <p:nvPr/>
        </p:nvSpPr>
        <p:spPr>
          <a:xfrm>
            <a:off x="5949481" y="3861405"/>
            <a:ext cx="294312" cy="3078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DDDF4873-7007-4149-B619-7A46EB686068}"/>
              </a:ext>
            </a:extLst>
          </p:cNvPr>
          <p:cNvSpPr/>
          <p:nvPr/>
        </p:nvSpPr>
        <p:spPr>
          <a:xfrm>
            <a:off x="2001755" y="4996091"/>
            <a:ext cx="3666478" cy="124014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8B39236F-2699-43A4-B34A-CBD24286FA14}"/>
              </a:ext>
            </a:extLst>
          </p:cNvPr>
          <p:cNvSpPr/>
          <p:nvPr/>
        </p:nvSpPr>
        <p:spPr>
          <a:xfrm>
            <a:off x="2659448" y="5250625"/>
            <a:ext cx="2351092" cy="769441"/>
          </a:xfrm>
          <a:prstGeom prst="rect">
            <a:avLst/>
          </a:prstGeom>
          <a:noFill/>
        </p:spPr>
        <p:txBody>
          <a:bodyPr wrap="none" lIns="91440" tIns="45720" rIns="91440" bIns="45720">
            <a:spAutoFit/>
          </a:bodyPr>
          <a:lstStyle/>
          <a:p>
            <a:pPr algn="ctr"/>
            <a:r>
              <a:rPr lang="en-US" altLang="zh-TW" sz="2200" dirty="0">
                <a:ln w="0"/>
                <a:effectLst>
                  <a:outerShdw blurRad="38100" dist="19050" dir="2700000" algn="tl" rotWithShape="0">
                    <a:schemeClr val="dk1">
                      <a:alpha val="40000"/>
                    </a:schemeClr>
                  </a:outerShdw>
                </a:effectLst>
              </a:rPr>
              <a:t>Promoting quicker </a:t>
            </a:r>
          </a:p>
          <a:p>
            <a:pPr algn="ctr"/>
            <a:r>
              <a:rPr lang="en-US" altLang="zh-TW" sz="2200" dirty="0">
                <a:ln w="0"/>
                <a:effectLst>
                  <a:outerShdw blurRad="38100" dist="19050" dir="2700000" algn="tl" rotWithShape="0">
                    <a:schemeClr val="dk1">
                      <a:alpha val="40000"/>
                    </a:schemeClr>
                  </a:outerShdw>
                </a:effectLst>
              </a:rPr>
              <a:t>expansion rate</a:t>
            </a:r>
          </a:p>
        </p:txBody>
      </p:sp>
      <p:sp>
        <p:nvSpPr>
          <p:cNvPr id="17" name="箭號: 向右 16">
            <a:extLst>
              <a:ext uri="{FF2B5EF4-FFF2-40B4-BE49-F238E27FC236}">
                <a16:creationId xmlns:a16="http://schemas.microsoft.com/office/drawing/2014/main" id="{D808DD79-4B5D-41F3-90B6-FC7C7E2C8C65}"/>
              </a:ext>
            </a:extLst>
          </p:cNvPr>
          <p:cNvSpPr/>
          <p:nvPr/>
        </p:nvSpPr>
        <p:spPr>
          <a:xfrm rot="5400000">
            <a:off x="8029003" y="4695026"/>
            <a:ext cx="294312" cy="3078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箭號: 向右 19">
            <a:extLst>
              <a:ext uri="{FF2B5EF4-FFF2-40B4-BE49-F238E27FC236}">
                <a16:creationId xmlns:a16="http://schemas.microsoft.com/office/drawing/2014/main" id="{19DB7101-2B7E-4C1B-80AF-83916CDA2E94}"/>
              </a:ext>
            </a:extLst>
          </p:cNvPr>
          <p:cNvSpPr/>
          <p:nvPr/>
        </p:nvSpPr>
        <p:spPr>
          <a:xfrm rot="10800000">
            <a:off x="5852636" y="5497286"/>
            <a:ext cx="294312" cy="3078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a:extLst>
              <a:ext uri="{FF2B5EF4-FFF2-40B4-BE49-F238E27FC236}">
                <a16:creationId xmlns:a16="http://schemas.microsoft.com/office/drawing/2014/main" id="{32407732-B9D9-40B6-901E-62BE76F81B60}"/>
              </a:ext>
            </a:extLst>
          </p:cNvPr>
          <p:cNvSpPr txBox="1"/>
          <p:nvPr/>
        </p:nvSpPr>
        <p:spPr>
          <a:xfrm>
            <a:off x="6443302" y="2937104"/>
            <a:ext cx="4265802" cy="369332"/>
          </a:xfrm>
          <a:prstGeom prst="rect">
            <a:avLst/>
          </a:prstGeom>
          <a:noFill/>
        </p:spPr>
        <p:txBody>
          <a:bodyPr wrap="square" rtlCol="0">
            <a:spAutoFit/>
          </a:bodyPr>
          <a:lstStyle/>
          <a:p>
            <a:r>
              <a:rPr lang="en-US" altLang="zh-TW" dirty="0"/>
              <a:t>Absolute Angular Momentum (AAM) </a:t>
            </a:r>
            <a:endParaRPr lang="zh-TW" altLang="en-US" dirty="0"/>
          </a:p>
        </p:txBody>
      </p:sp>
    </p:spTree>
    <p:extLst>
      <p:ext uri="{BB962C8B-B14F-4D97-AF65-F5344CB8AC3E}">
        <p14:creationId xmlns:p14="http://schemas.microsoft.com/office/powerpoint/2010/main" val="1427899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9D12B5-3AC1-43FB-B4C3-F8A0B81888D4}"/>
              </a:ext>
            </a:extLst>
          </p:cNvPr>
          <p:cNvSpPr>
            <a:spLocks noGrp="1"/>
          </p:cNvSpPr>
          <p:nvPr>
            <p:ph type="title"/>
          </p:nvPr>
        </p:nvSpPr>
        <p:spPr>
          <a:xfrm>
            <a:off x="819592" y="0"/>
            <a:ext cx="10515600" cy="1325563"/>
          </a:xfrm>
        </p:spPr>
        <p:txBody>
          <a:bodyPr/>
          <a:lstStyle/>
          <a:p>
            <a:r>
              <a:rPr lang="en-US" altLang="zh-TW" dirty="0"/>
              <a:t>Introduction</a:t>
            </a:r>
            <a:endParaRPr lang="zh-TW" altLang="en-US" dirty="0"/>
          </a:p>
        </p:txBody>
      </p:sp>
      <p:sp>
        <p:nvSpPr>
          <p:cNvPr id="4" name="矩形 3">
            <a:extLst>
              <a:ext uri="{FF2B5EF4-FFF2-40B4-BE49-F238E27FC236}">
                <a16:creationId xmlns:a16="http://schemas.microsoft.com/office/drawing/2014/main" id="{B200259A-A421-4F5B-B4FD-18879A8DFE9B}"/>
              </a:ext>
            </a:extLst>
          </p:cNvPr>
          <p:cNvSpPr/>
          <p:nvPr/>
        </p:nvSpPr>
        <p:spPr>
          <a:xfrm>
            <a:off x="0" y="0"/>
            <a:ext cx="12192000" cy="68580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
        <p:nvSpPr>
          <p:cNvPr id="6" name="內容版面配置區 5">
            <a:extLst>
              <a:ext uri="{FF2B5EF4-FFF2-40B4-BE49-F238E27FC236}">
                <a16:creationId xmlns:a16="http://schemas.microsoft.com/office/drawing/2014/main" id="{FFB22396-C0FB-470F-BE2A-39D55D406BD8}"/>
              </a:ext>
            </a:extLst>
          </p:cNvPr>
          <p:cNvSpPr>
            <a:spLocks noGrp="1"/>
          </p:cNvSpPr>
          <p:nvPr>
            <p:ph idx="1"/>
          </p:nvPr>
        </p:nvSpPr>
        <p:spPr>
          <a:xfrm>
            <a:off x="819592" y="1059620"/>
            <a:ext cx="10782382" cy="6364637"/>
          </a:xfrm>
        </p:spPr>
        <p:txBody>
          <a:bodyPr>
            <a:normAutofit/>
          </a:bodyPr>
          <a:lstStyle/>
          <a:p>
            <a:r>
              <a:rPr lang="en-US" altLang="zh-TW" dirty="0"/>
              <a:t>The foregoing discussion demonstrates </a:t>
            </a:r>
            <a:r>
              <a:rPr lang="en-US" altLang="zh-TW" b="1" dirty="0">
                <a:solidFill>
                  <a:srgbClr val="00B0F0"/>
                </a:solidFill>
              </a:rPr>
              <a:t>there are several internal and external factors contributing to TC expansion</a:t>
            </a:r>
            <a:r>
              <a:rPr lang="en-US" altLang="zh-TW" dirty="0"/>
              <a:t>; however, our understanding of </a:t>
            </a:r>
            <a:r>
              <a:rPr lang="en-US" altLang="zh-TW" b="1" dirty="0">
                <a:solidFill>
                  <a:srgbClr val="FF0000"/>
                </a:solidFill>
              </a:rPr>
              <a:t>how these factors evolve together and contribute to TC expansion remains limited.</a:t>
            </a:r>
          </a:p>
          <a:p>
            <a:endParaRPr lang="en-US" altLang="zh-TW" b="1" dirty="0">
              <a:solidFill>
                <a:srgbClr val="FF0000"/>
              </a:solidFill>
            </a:endParaRPr>
          </a:p>
          <a:p>
            <a:r>
              <a:rPr lang="en-US" altLang="zh-TW" dirty="0"/>
              <a:t>Here we choose to examine the contributions of </a:t>
            </a:r>
            <a:r>
              <a:rPr lang="en-US" altLang="zh-TW" b="1" dirty="0">
                <a:solidFill>
                  <a:srgbClr val="FF0000"/>
                </a:solidFill>
              </a:rPr>
              <a:t>incipient vortex circulation</a:t>
            </a:r>
            <a:r>
              <a:rPr lang="en-US" altLang="zh-TW" dirty="0"/>
              <a:t> and </a:t>
            </a:r>
            <a:r>
              <a:rPr lang="en-US" altLang="zh-TW" b="1" dirty="0">
                <a:solidFill>
                  <a:srgbClr val="00B0F0"/>
                </a:solidFill>
              </a:rPr>
              <a:t>environmental moisture </a:t>
            </a:r>
            <a:r>
              <a:rPr lang="en-US" altLang="zh-TW" dirty="0"/>
              <a:t>to TC expansion; that is, one “</a:t>
            </a:r>
            <a:r>
              <a:rPr lang="en-US" altLang="zh-TW" b="1" dirty="0">
                <a:solidFill>
                  <a:srgbClr val="FF0000"/>
                </a:solidFill>
              </a:rPr>
              <a:t>internal</a:t>
            </a:r>
            <a:r>
              <a:rPr lang="en-US" altLang="zh-TW" dirty="0"/>
              <a:t>” and one “</a:t>
            </a:r>
            <a:r>
              <a:rPr lang="en-US" altLang="zh-TW" b="1" dirty="0">
                <a:solidFill>
                  <a:srgbClr val="00B0F0"/>
                </a:solidFill>
              </a:rPr>
              <a:t>external</a:t>
            </a:r>
            <a:r>
              <a:rPr lang="en-US" altLang="zh-TW" dirty="0"/>
              <a:t>” factor, respectively.</a:t>
            </a:r>
          </a:p>
          <a:p>
            <a:endParaRPr lang="en-US" altLang="zh-TW" b="1" dirty="0">
              <a:solidFill>
                <a:srgbClr val="FF0000"/>
              </a:solidFill>
            </a:endParaRPr>
          </a:p>
          <a:p>
            <a:r>
              <a:rPr lang="en-US" altLang="zh-TW" dirty="0"/>
              <a:t>Several past studies have noted a </a:t>
            </a:r>
            <a:r>
              <a:rPr lang="en-US" altLang="zh-TW" b="1" dirty="0">
                <a:solidFill>
                  <a:srgbClr val="00B050"/>
                </a:solidFill>
              </a:rPr>
              <a:t>proclivity</a:t>
            </a:r>
            <a:r>
              <a:rPr lang="en-US" altLang="zh-TW" dirty="0"/>
              <a:t> for relatively </a:t>
            </a:r>
            <a:r>
              <a:rPr lang="en-US" altLang="zh-TW" b="1" i="1" u="sng" dirty="0">
                <a:solidFill>
                  <a:srgbClr val="FF0000"/>
                </a:solidFill>
              </a:rPr>
              <a:t>small TCs to stay small </a:t>
            </a:r>
            <a:r>
              <a:rPr lang="en-US" altLang="zh-TW" dirty="0"/>
              <a:t>and </a:t>
            </a:r>
            <a:r>
              <a:rPr lang="en-US" altLang="zh-TW" b="1" i="1" dirty="0">
                <a:solidFill>
                  <a:srgbClr val="FF0000"/>
                </a:solidFill>
              </a:rPr>
              <a:t>relatively large TCs to stay large </a:t>
            </a:r>
            <a:r>
              <a:rPr lang="en-US" altLang="zh-TW" dirty="0"/>
              <a:t>The results presented herein reproduce this finding and indicate </a:t>
            </a:r>
            <a:r>
              <a:rPr lang="zh-TW" altLang="en-US" dirty="0"/>
              <a:t> </a:t>
            </a:r>
            <a:r>
              <a:rPr lang="en-US" altLang="zh-TW" dirty="0"/>
              <a:t>potential for additional</a:t>
            </a:r>
            <a:r>
              <a:rPr lang="zh-TW" altLang="en-US" dirty="0"/>
              <a:t> </a:t>
            </a:r>
            <a:r>
              <a:rPr lang="en-US" altLang="zh-TW" dirty="0"/>
              <a:t>new insights regarding TC expansion.</a:t>
            </a:r>
            <a:endParaRPr lang="en-US" altLang="zh-TW" b="1" dirty="0">
              <a:solidFill>
                <a:srgbClr val="FF0000"/>
              </a:solidFill>
            </a:endParaRPr>
          </a:p>
          <a:p>
            <a:endParaRPr lang="en-US" altLang="zh-TW" b="1" dirty="0">
              <a:solidFill>
                <a:srgbClr val="FF0000"/>
              </a:solidFill>
            </a:endParaRPr>
          </a:p>
        </p:txBody>
      </p:sp>
    </p:spTree>
    <p:extLst>
      <p:ext uri="{BB962C8B-B14F-4D97-AF65-F5344CB8AC3E}">
        <p14:creationId xmlns:p14="http://schemas.microsoft.com/office/powerpoint/2010/main" val="3310448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78AF8FD-944B-49A2-B87D-AAA42D91E6CC}"/>
              </a:ext>
            </a:extLst>
          </p:cNvPr>
          <p:cNvSpPr/>
          <p:nvPr/>
        </p:nvSpPr>
        <p:spPr>
          <a:xfrm>
            <a:off x="3478267" y="2967335"/>
            <a:ext cx="5235472" cy="923330"/>
          </a:xfrm>
          <a:prstGeom prst="rect">
            <a:avLst/>
          </a:prstGeom>
          <a:noFill/>
        </p:spPr>
        <p:txBody>
          <a:bodyPr wrap="none" lIns="91440" tIns="45720" rIns="91440" bIns="45720">
            <a:spAutoFit/>
          </a:bodyPr>
          <a:lstStyle/>
          <a:p>
            <a:pPr algn="ctr"/>
            <a:r>
              <a:rPr lang="en-US" altLang="zh-TW" sz="5400" b="1" dirty="0">
                <a:ln w="22225">
                  <a:solidFill>
                    <a:srgbClr val="FFC000"/>
                  </a:solidFill>
                  <a:prstDash val="solid"/>
                </a:ln>
                <a:solidFill>
                  <a:srgbClr val="FFC000"/>
                </a:solidFill>
              </a:rPr>
              <a:t>Data and Method</a:t>
            </a:r>
            <a:endParaRPr lang="zh-TW" altLang="en-US" sz="5400" b="1" cap="none" spc="0" dirty="0">
              <a:ln w="22225">
                <a:solidFill>
                  <a:srgbClr val="FFC000"/>
                </a:solidFill>
                <a:prstDash val="solid"/>
              </a:ln>
              <a:solidFill>
                <a:srgbClr val="FFC000"/>
              </a:solidFill>
              <a:effectLst/>
            </a:endParaRPr>
          </a:p>
        </p:txBody>
      </p:sp>
      <p:sp>
        <p:nvSpPr>
          <p:cNvPr id="5" name="矩形 4">
            <a:extLst>
              <a:ext uri="{FF2B5EF4-FFF2-40B4-BE49-F238E27FC236}">
                <a16:creationId xmlns:a16="http://schemas.microsoft.com/office/drawing/2014/main" id="{B3A66F6B-A71C-4DAC-8A50-9DBE5D0103B5}"/>
              </a:ext>
            </a:extLst>
          </p:cNvPr>
          <p:cNvSpPr/>
          <p:nvPr/>
        </p:nvSpPr>
        <p:spPr>
          <a:xfrm>
            <a:off x="0" y="0"/>
            <a:ext cx="12192000" cy="685800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Tree>
    <p:extLst>
      <p:ext uri="{BB962C8B-B14F-4D97-AF65-F5344CB8AC3E}">
        <p14:creationId xmlns:p14="http://schemas.microsoft.com/office/powerpoint/2010/main" val="874706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9D12B5-3AC1-43FB-B4C3-F8A0B81888D4}"/>
              </a:ext>
            </a:extLst>
          </p:cNvPr>
          <p:cNvSpPr>
            <a:spLocks noGrp="1"/>
          </p:cNvSpPr>
          <p:nvPr>
            <p:ph type="title"/>
          </p:nvPr>
        </p:nvSpPr>
        <p:spPr/>
        <p:txBody>
          <a:bodyPr/>
          <a:lstStyle/>
          <a:p>
            <a:r>
              <a:rPr lang="en-US" altLang="zh-TW" dirty="0"/>
              <a:t>Data and Method</a:t>
            </a:r>
            <a:endParaRPr lang="zh-TW" altLang="en-US" dirty="0"/>
          </a:p>
        </p:txBody>
      </p:sp>
      <p:sp>
        <p:nvSpPr>
          <p:cNvPr id="4" name="矩形 3">
            <a:extLst>
              <a:ext uri="{FF2B5EF4-FFF2-40B4-BE49-F238E27FC236}">
                <a16:creationId xmlns:a16="http://schemas.microsoft.com/office/drawing/2014/main" id="{B200259A-A421-4F5B-B4FD-18879A8DFE9B}"/>
              </a:ext>
            </a:extLst>
          </p:cNvPr>
          <p:cNvSpPr/>
          <p:nvPr/>
        </p:nvSpPr>
        <p:spPr>
          <a:xfrm>
            <a:off x="0" y="0"/>
            <a:ext cx="12192000" cy="685800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
        <p:nvSpPr>
          <p:cNvPr id="13" name="矩形 12">
            <a:extLst>
              <a:ext uri="{FF2B5EF4-FFF2-40B4-BE49-F238E27FC236}">
                <a16:creationId xmlns:a16="http://schemas.microsoft.com/office/drawing/2014/main" id="{4A6A7EFD-3A0B-425C-87BD-2BCB38E8EE7A}"/>
              </a:ext>
            </a:extLst>
          </p:cNvPr>
          <p:cNvSpPr/>
          <p:nvPr/>
        </p:nvSpPr>
        <p:spPr>
          <a:xfrm>
            <a:off x="928893" y="3147310"/>
            <a:ext cx="3511821" cy="14773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a:extLst>
              <a:ext uri="{FF2B5EF4-FFF2-40B4-BE49-F238E27FC236}">
                <a16:creationId xmlns:a16="http://schemas.microsoft.com/office/drawing/2014/main" id="{8EA21775-2FBC-4AAF-9419-2FA494B72CB4}"/>
              </a:ext>
            </a:extLst>
          </p:cNvPr>
          <p:cNvSpPr txBox="1"/>
          <p:nvPr/>
        </p:nvSpPr>
        <p:spPr>
          <a:xfrm flipH="1">
            <a:off x="753367" y="3349936"/>
            <a:ext cx="3862872" cy="1169551"/>
          </a:xfrm>
          <a:prstGeom prst="rect">
            <a:avLst/>
          </a:prstGeom>
          <a:noFill/>
        </p:spPr>
        <p:txBody>
          <a:bodyPr wrap="square" rtlCol="0">
            <a:spAutoFit/>
          </a:bodyPr>
          <a:lstStyle/>
          <a:p>
            <a:pPr algn="ctr"/>
            <a:r>
              <a:rPr lang="en-US" altLang="zh-TW" sz="3500" dirty="0"/>
              <a:t>Incipient </a:t>
            </a:r>
          </a:p>
          <a:p>
            <a:pPr algn="ctr"/>
            <a:r>
              <a:rPr lang="en-US" altLang="zh-TW" sz="3500" dirty="0"/>
              <a:t>Vortex Circulation</a:t>
            </a:r>
            <a:endParaRPr lang="zh-TW" altLang="en-US" sz="3500" dirty="0"/>
          </a:p>
        </p:txBody>
      </p:sp>
      <p:sp>
        <p:nvSpPr>
          <p:cNvPr id="15" name="箭號: 向右 14">
            <a:extLst>
              <a:ext uri="{FF2B5EF4-FFF2-40B4-BE49-F238E27FC236}">
                <a16:creationId xmlns:a16="http://schemas.microsoft.com/office/drawing/2014/main" id="{FD7F73CF-F668-4BB0-BBE1-32862F21A6D1}"/>
              </a:ext>
            </a:extLst>
          </p:cNvPr>
          <p:cNvSpPr/>
          <p:nvPr/>
        </p:nvSpPr>
        <p:spPr>
          <a:xfrm>
            <a:off x="4707212" y="3345111"/>
            <a:ext cx="1739117" cy="96614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箭號: 向右 15">
            <a:extLst>
              <a:ext uri="{FF2B5EF4-FFF2-40B4-BE49-F238E27FC236}">
                <a16:creationId xmlns:a16="http://schemas.microsoft.com/office/drawing/2014/main" id="{8EA3248F-EF78-4D31-9013-398B97659212}"/>
              </a:ext>
            </a:extLst>
          </p:cNvPr>
          <p:cNvSpPr/>
          <p:nvPr/>
        </p:nvSpPr>
        <p:spPr>
          <a:xfrm rot="1159412">
            <a:off x="4622306" y="5035951"/>
            <a:ext cx="1739117" cy="96614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97A7A36B-2F1D-4A0C-9979-5A8755544844}"/>
              </a:ext>
            </a:extLst>
          </p:cNvPr>
          <p:cNvSpPr/>
          <p:nvPr/>
        </p:nvSpPr>
        <p:spPr>
          <a:xfrm>
            <a:off x="6621854" y="3147310"/>
            <a:ext cx="5197388" cy="1477328"/>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文字方塊 18">
            <a:extLst>
              <a:ext uri="{FF2B5EF4-FFF2-40B4-BE49-F238E27FC236}">
                <a16:creationId xmlns:a16="http://schemas.microsoft.com/office/drawing/2014/main" id="{BF2E008E-CD0F-4ED3-86F7-A5D0E0104479}"/>
              </a:ext>
            </a:extLst>
          </p:cNvPr>
          <p:cNvSpPr txBox="1"/>
          <p:nvPr/>
        </p:nvSpPr>
        <p:spPr>
          <a:xfrm flipH="1">
            <a:off x="6708144" y="3567115"/>
            <a:ext cx="4867564" cy="584775"/>
          </a:xfrm>
          <a:prstGeom prst="rect">
            <a:avLst/>
          </a:prstGeom>
          <a:noFill/>
          <a:ln>
            <a:noFill/>
          </a:ln>
        </p:spPr>
        <p:txBody>
          <a:bodyPr wrap="square" rtlCol="0">
            <a:spAutoFit/>
          </a:bodyPr>
          <a:lstStyle/>
          <a:p>
            <a:pPr algn="ctr"/>
            <a:r>
              <a:rPr lang="en-US" altLang="zh-TW" sz="3200" dirty="0"/>
              <a:t>Varying the RMW</a:t>
            </a:r>
            <a:endParaRPr lang="zh-TW" altLang="en-US" sz="3200" dirty="0"/>
          </a:p>
        </p:txBody>
      </p:sp>
      <p:sp>
        <p:nvSpPr>
          <p:cNvPr id="21" name="矩形 20">
            <a:extLst>
              <a:ext uri="{FF2B5EF4-FFF2-40B4-BE49-F238E27FC236}">
                <a16:creationId xmlns:a16="http://schemas.microsoft.com/office/drawing/2014/main" id="{31208A77-65A1-4C07-BCED-232075FABEB4}"/>
              </a:ext>
            </a:extLst>
          </p:cNvPr>
          <p:cNvSpPr/>
          <p:nvPr/>
        </p:nvSpPr>
        <p:spPr>
          <a:xfrm>
            <a:off x="6554742" y="5049605"/>
            <a:ext cx="5197388" cy="156966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文字方塊 22">
            <a:extLst>
              <a:ext uri="{FF2B5EF4-FFF2-40B4-BE49-F238E27FC236}">
                <a16:creationId xmlns:a16="http://schemas.microsoft.com/office/drawing/2014/main" id="{B73CA2B1-A424-4DDF-AAE6-6EC312C77A35}"/>
              </a:ext>
            </a:extLst>
          </p:cNvPr>
          <p:cNvSpPr txBox="1"/>
          <p:nvPr/>
        </p:nvSpPr>
        <p:spPr>
          <a:xfrm flipH="1">
            <a:off x="6727818" y="5067790"/>
            <a:ext cx="4867564" cy="1569660"/>
          </a:xfrm>
          <a:prstGeom prst="rect">
            <a:avLst/>
          </a:prstGeom>
          <a:noFill/>
          <a:ln>
            <a:noFill/>
          </a:ln>
        </p:spPr>
        <p:txBody>
          <a:bodyPr wrap="square" rtlCol="0">
            <a:spAutoFit/>
          </a:bodyPr>
          <a:lstStyle/>
          <a:p>
            <a:pPr algn="ctr"/>
            <a:r>
              <a:rPr lang="en-US" altLang="zh-TW" sz="3200" b="1" dirty="0">
                <a:solidFill>
                  <a:srgbClr val="FF0000"/>
                </a:solidFill>
              </a:rPr>
              <a:t>Fix RMW and vary the</a:t>
            </a:r>
          </a:p>
          <a:p>
            <a:pPr algn="ctr"/>
            <a:r>
              <a:rPr lang="en-US" altLang="zh-TW" sz="3200" b="1" dirty="0">
                <a:solidFill>
                  <a:srgbClr val="FF0000"/>
                </a:solidFill>
              </a:rPr>
              <a:t>radial vortex shape outward of the RMW</a:t>
            </a:r>
            <a:endParaRPr lang="zh-TW" altLang="en-US" sz="3200" b="1" dirty="0">
              <a:solidFill>
                <a:srgbClr val="FF0000"/>
              </a:solidFill>
            </a:endParaRPr>
          </a:p>
        </p:txBody>
      </p:sp>
      <p:sp>
        <p:nvSpPr>
          <p:cNvPr id="24" name="內容版面配置區 5">
            <a:extLst>
              <a:ext uri="{FF2B5EF4-FFF2-40B4-BE49-F238E27FC236}">
                <a16:creationId xmlns:a16="http://schemas.microsoft.com/office/drawing/2014/main" id="{FC26E9E8-B21C-40BD-A4B7-634B2D6AB035}"/>
              </a:ext>
            </a:extLst>
          </p:cNvPr>
          <p:cNvSpPr>
            <a:spLocks noGrp="1"/>
          </p:cNvSpPr>
          <p:nvPr>
            <p:ph idx="1"/>
          </p:nvPr>
        </p:nvSpPr>
        <p:spPr>
          <a:xfrm>
            <a:off x="656251" y="1593107"/>
            <a:ext cx="10782382" cy="6364637"/>
          </a:xfrm>
        </p:spPr>
        <p:txBody>
          <a:bodyPr>
            <a:normAutofit/>
          </a:bodyPr>
          <a:lstStyle/>
          <a:p>
            <a:r>
              <a:rPr lang="en-US" altLang="zh-TW" dirty="0"/>
              <a:t>Two method were executed to determine to investigate the influences</a:t>
            </a:r>
          </a:p>
          <a:p>
            <a:pPr marL="0" indent="0">
              <a:buNone/>
            </a:pPr>
            <a:r>
              <a:rPr lang="en-US" altLang="zh-TW" dirty="0"/>
              <a:t>   of incipient vortex circulation.</a:t>
            </a:r>
          </a:p>
        </p:txBody>
      </p:sp>
    </p:spTree>
    <p:extLst>
      <p:ext uri="{BB962C8B-B14F-4D97-AF65-F5344CB8AC3E}">
        <p14:creationId xmlns:p14="http://schemas.microsoft.com/office/powerpoint/2010/main" val="739250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27658EBD-F820-44B6-B860-65AA4D3CB2CF}"/>
              </a:ext>
            </a:extLst>
          </p:cNvPr>
          <p:cNvPicPr>
            <a:picLocks noChangeAspect="1"/>
          </p:cNvPicPr>
          <p:nvPr/>
        </p:nvPicPr>
        <p:blipFill rotWithShape="1">
          <a:blip r:embed="rId2"/>
          <a:srcRect r="66095"/>
          <a:stretch/>
        </p:blipFill>
        <p:spPr>
          <a:xfrm>
            <a:off x="0" y="5202941"/>
            <a:ext cx="3221372" cy="978528"/>
          </a:xfrm>
          <a:prstGeom prst="rect">
            <a:avLst/>
          </a:prstGeom>
        </p:spPr>
      </p:pic>
      <p:pic>
        <p:nvPicPr>
          <p:cNvPr id="5" name="圖片 4">
            <a:extLst>
              <a:ext uri="{FF2B5EF4-FFF2-40B4-BE49-F238E27FC236}">
                <a16:creationId xmlns:a16="http://schemas.microsoft.com/office/drawing/2014/main" id="{644D8280-0FCB-48B6-975B-DC2ADA15614F}"/>
              </a:ext>
            </a:extLst>
          </p:cNvPr>
          <p:cNvPicPr>
            <a:picLocks noChangeAspect="1"/>
          </p:cNvPicPr>
          <p:nvPr/>
        </p:nvPicPr>
        <p:blipFill rotWithShape="1">
          <a:blip r:embed="rId3"/>
          <a:srcRect l="29649" t="43373" r="29353" b="32653"/>
          <a:stretch/>
        </p:blipFill>
        <p:spPr>
          <a:xfrm>
            <a:off x="92277" y="3826250"/>
            <a:ext cx="4093829" cy="1443601"/>
          </a:xfrm>
          <a:prstGeom prst="rect">
            <a:avLst/>
          </a:prstGeom>
        </p:spPr>
      </p:pic>
      <p:sp>
        <p:nvSpPr>
          <p:cNvPr id="4" name="矩形 3">
            <a:extLst>
              <a:ext uri="{FF2B5EF4-FFF2-40B4-BE49-F238E27FC236}">
                <a16:creationId xmlns:a16="http://schemas.microsoft.com/office/drawing/2014/main" id="{1FEB77AE-AE9A-4CBA-8AEF-B319BD522FE2}"/>
              </a:ext>
            </a:extLst>
          </p:cNvPr>
          <p:cNvSpPr/>
          <p:nvPr/>
        </p:nvSpPr>
        <p:spPr>
          <a:xfrm>
            <a:off x="0" y="0"/>
            <a:ext cx="12192000" cy="685800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pic>
        <p:nvPicPr>
          <p:cNvPr id="6" name="圖片 5">
            <a:extLst>
              <a:ext uri="{FF2B5EF4-FFF2-40B4-BE49-F238E27FC236}">
                <a16:creationId xmlns:a16="http://schemas.microsoft.com/office/drawing/2014/main" id="{78B62EA9-C648-4C21-B555-BE3EA3E39786}"/>
              </a:ext>
            </a:extLst>
          </p:cNvPr>
          <p:cNvPicPr>
            <a:picLocks noChangeAspect="1"/>
          </p:cNvPicPr>
          <p:nvPr/>
        </p:nvPicPr>
        <p:blipFill rotWithShape="1">
          <a:blip r:embed="rId4"/>
          <a:srcRect t="4835" b="3939"/>
          <a:stretch/>
        </p:blipFill>
        <p:spPr>
          <a:xfrm>
            <a:off x="306025" y="209911"/>
            <a:ext cx="9029700" cy="3640822"/>
          </a:xfrm>
          <a:prstGeom prst="rect">
            <a:avLst/>
          </a:prstGeom>
        </p:spPr>
      </p:pic>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BDC7018F-92B7-4A03-9780-3021CBDE973B}"/>
                  </a:ext>
                </a:extLst>
              </p:cNvPr>
              <p:cNvSpPr/>
              <p:nvPr/>
            </p:nvSpPr>
            <p:spPr>
              <a:xfrm>
                <a:off x="5267085" y="5076904"/>
                <a:ext cx="6096000" cy="646331"/>
              </a:xfrm>
              <a:prstGeom prst="rect">
                <a:avLst/>
              </a:prstGeom>
            </p:spPr>
            <p:txBody>
              <a:bodyPr>
                <a:spAutoFit/>
              </a:bodyPr>
              <a:lstStyle/>
              <a:p>
                <a:r>
                  <a:rPr lang="en-US" altLang="zh-TW" dirty="0"/>
                  <a:t>where </a:t>
                </a:r>
                <a14:m>
                  <m:oMath xmlns:m="http://schemas.openxmlformats.org/officeDocument/2006/math">
                    <m:sSub>
                      <m:sSubPr>
                        <m:ctrlPr>
                          <a:rPr lang="en-US" altLang="zh-TW" i="1" dirty="0" smtClean="0">
                            <a:latin typeface="Cambria Math" panose="02040503050406030204" pitchFamily="18" charset="0"/>
                          </a:rPr>
                        </m:ctrlPr>
                      </m:sSubPr>
                      <m:e>
                        <m:r>
                          <a:rPr lang="en-US" altLang="zh-TW" b="0" i="1" dirty="0" smtClean="0">
                            <a:latin typeface="Cambria Math" panose="02040503050406030204" pitchFamily="18" charset="0"/>
                          </a:rPr>
                          <m:t>𝑉</m:t>
                        </m:r>
                      </m:e>
                      <m:sub>
                        <m:r>
                          <a:rPr lang="en-US" altLang="zh-TW" b="0" i="1" dirty="0" smtClean="0">
                            <a:latin typeface="Cambria Math" panose="02040503050406030204" pitchFamily="18" charset="0"/>
                          </a:rPr>
                          <m:t>0</m:t>
                        </m:r>
                      </m:sub>
                    </m:sSub>
                  </m:oMath>
                </a14:m>
                <a:r>
                  <a:rPr lang="en-US" altLang="zh-TW" dirty="0"/>
                  <a:t>(r) denotes the initial modified Rankine vortex profile given by (1), r is the radius, and R is chosen as 600 km.</a:t>
                </a:r>
                <a:endParaRPr lang="zh-TW" altLang="en-US" dirty="0"/>
              </a:p>
            </p:txBody>
          </p:sp>
        </mc:Choice>
        <mc:Fallback xmlns="">
          <p:sp>
            <p:nvSpPr>
              <p:cNvPr id="7" name="矩形 6">
                <a:extLst>
                  <a:ext uri="{FF2B5EF4-FFF2-40B4-BE49-F238E27FC236}">
                    <a16:creationId xmlns:a16="http://schemas.microsoft.com/office/drawing/2014/main" id="{BDC7018F-92B7-4A03-9780-3021CBDE973B}"/>
                  </a:ext>
                </a:extLst>
              </p:cNvPr>
              <p:cNvSpPr>
                <a:spLocks noRot="1" noChangeAspect="1" noMove="1" noResize="1" noEditPoints="1" noAdjustHandles="1" noChangeArrowheads="1" noChangeShapeType="1" noTextEdit="1"/>
              </p:cNvSpPr>
              <p:nvPr/>
            </p:nvSpPr>
            <p:spPr>
              <a:xfrm>
                <a:off x="5267085" y="5076904"/>
                <a:ext cx="6096000" cy="646331"/>
              </a:xfrm>
              <a:prstGeom prst="rect">
                <a:avLst/>
              </a:prstGeom>
              <a:blipFill>
                <a:blip r:embed="rId5"/>
                <a:stretch>
                  <a:fillRect l="-800" t="-5660" b="-14151"/>
                </a:stretch>
              </a:blipFill>
            </p:spPr>
            <p:txBody>
              <a:bodyPr/>
              <a:lstStyle/>
              <a:p>
                <a:r>
                  <a:rPr lang="zh-TW" altLang="en-US">
                    <a:noFill/>
                  </a:rPr>
                  <a:t> </a:t>
                </a:r>
              </a:p>
            </p:txBody>
          </p:sp>
        </mc:Fallback>
      </mc:AlternateContent>
      <p:pic>
        <p:nvPicPr>
          <p:cNvPr id="8" name="圖片 7">
            <a:extLst>
              <a:ext uri="{FF2B5EF4-FFF2-40B4-BE49-F238E27FC236}">
                <a16:creationId xmlns:a16="http://schemas.microsoft.com/office/drawing/2014/main" id="{B49D1431-A42E-4613-8474-9285246D7122}"/>
              </a:ext>
            </a:extLst>
          </p:cNvPr>
          <p:cNvPicPr>
            <a:picLocks noChangeAspect="1"/>
          </p:cNvPicPr>
          <p:nvPr/>
        </p:nvPicPr>
        <p:blipFill>
          <a:blip r:embed="rId6"/>
          <a:stretch>
            <a:fillRect/>
          </a:stretch>
        </p:blipFill>
        <p:spPr>
          <a:xfrm>
            <a:off x="4012821" y="4015763"/>
            <a:ext cx="7219950" cy="276225"/>
          </a:xfrm>
          <a:prstGeom prst="rect">
            <a:avLst/>
          </a:prstGeom>
        </p:spPr>
      </p:pic>
      <p:sp>
        <p:nvSpPr>
          <p:cNvPr id="10" name="矩形 9">
            <a:extLst>
              <a:ext uri="{FF2B5EF4-FFF2-40B4-BE49-F238E27FC236}">
                <a16:creationId xmlns:a16="http://schemas.microsoft.com/office/drawing/2014/main" id="{6BA3637C-B8E7-480D-8B60-D11DCF296F4A}"/>
              </a:ext>
            </a:extLst>
          </p:cNvPr>
          <p:cNvSpPr/>
          <p:nvPr/>
        </p:nvSpPr>
        <p:spPr>
          <a:xfrm>
            <a:off x="5267085" y="5922497"/>
            <a:ext cx="6096000" cy="646331"/>
          </a:xfrm>
          <a:prstGeom prst="rect">
            <a:avLst/>
          </a:prstGeom>
        </p:spPr>
        <p:txBody>
          <a:bodyPr>
            <a:spAutoFit/>
          </a:bodyPr>
          <a:lstStyle/>
          <a:p>
            <a:r>
              <a:rPr lang="en-US" altLang="zh-TW" dirty="0"/>
              <a:t>A linear vertical decay function is applied that reduces the tangential velocity to zero at an altitude of 20 km.</a:t>
            </a:r>
            <a:endParaRPr lang="zh-TW" altLang="en-US" dirty="0"/>
          </a:p>
        </p:txBody>
      </p:sp>
      <p:sp>
        <p:nvSpPr>
          <p:cNvPr id="11" name="矩形 10">
            <a:extLst>
              <a:ext uri="{FF2B5EF4-FFF2-40B4-BE49-F238E27FC236}">
                <a16:creationId xmlns:a16="http://schemas.microsoft.com/office/drawing/2014/main" id="{9D0FB945-7C2E-4519-ABE3-44119D1595F8}"/>
              </a:ext>
            </a:extLst>
          </p:cNvPr>
          <p:cNvSpPr/>
          <p:nvPr/>
        </p:nvSpPr>
        <p:spPr>
          <a:xfrm>
            <a:off x="5267085" y="4308033"/>
            <a:ext cx="6096000" cy="646331"/>
          </a:xfrm>
          <a:prstGeom prst="rect">
            <a:avLst/>
          </a:prstGeom>
        </p:spPr>
        <p:txBody>
          <a:bodyPr>
            <a:spAutoFit/>
          </a:bodyPr>
          <a:lstStyle/>
          <a:p>
            <a:r>
              <a:rPr lang="en-US" altLang="zh-TW" dirty="0"/>
              <a:t>α are chosen as 0.3, 0.5, and 0.7, in accordance with observations of North Atlantic basin TCs (</a:t>
            </a:r>
            <a:r>
              <a:rPr lang="en-US" altLang="zh-TW" dirty="0" err="1"/>
              <a:t>Mallen</a:t>
            </a:r>
            <a:r>
              <a:rPr lang="en-US" altLang="zh-TW" dirty="0"/>
              <a:t> et al., 2005).</a:t>
            </a:r>
            <a:endParaRPr lang="zh-TW" altLang="en-US" dirty="0"/>
          </a:p>
        </p:txBody>
      </p:sp>
      <p:sp>
        <p:nvSpPr>
          <p:cNvPr id="2" name="矩形 1">
            <a:extLst>
              <a:ext uri="{FF2B5EF4-FFF2-40B4-BE49-F238E27FC236}">
                <a16:creationId xmlns:a16="http://schemas.microsoft.com/office/drawing/2014/main" id="{1995828B-410C-41E2-867E-1AE6053F48B6}"/>
              </a:ext>
            </a:extLst>
          </p:cNvPr>
          <p:cNvSpPr/>
          <p:nvPr/>
        </p:nvSpPr>
        <p:spPr>
          <a:xfrm>
            <a:off x="250503" y="6057565"/>
            <a:ext cx="6096000" cy="646331"/>
          </a:xfrm>
          <a:prstGeom prst="rect">
            <a:avLst/>
          </a:prstGeom>
        </p:spPr>
        <p:txBody>
          <a:bodyPr>
            <a:spAutoFit/>
          </a:bodyPr>
          <a:lstStyle/>
          <a:p>
            <a:r>
              <a:rPr lang="en-US" altLang="zh-TW" dirty="0"/>
              <a:t>Radial decay function following Nolan (2007) </a:t>
            </a:r>
          </a:p>
          <a:p>
            <a:r>
              <a:rPr lang="en-US" altLang="zh-TW" dirty="0"/>
              <a:t>to ensure that the total circulation is zero.</a:t>
            </a:r>
            <a:endParaRPr lang="zh-TW" altLang="en-US" dirty="0"/>
          </a:p>
        </p:txBody>
      </p:sp>
    </p:spTree>
    <p:extLst>
      <p:ext uri="{BB962C8B-B14F-4D97-AF65-F5344CB8AC3E}">
        <p14:creationId xmlns:p14="http://schemas.microsoft.com/office/powerpoint/2010/main" val="3413129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內容版面配置區 5">
            <a:extLst>
              <a:ext uri="{FF2B5EF4-FFF2-40B4-BE49-F238E27FC236}">
                <a16:creationId xmlns:a16="http://schemas.microsoft.com/office/drawing/2014/main" id="{FC26E9E8-B21C-40BD-A4B7-634B2D6AB035}"/>
              </a:ext>
            </a:extLst>
          </p:cNvPr>
          <p:cNvSpPr>
            <a:spLocks noGrp="1"/>
          </p:cNvSpPr>
          <p:nvPr>
            <p:ph idx="1"/>
          </p:nvPr>
        </p:nvSpPr>
        <p:spPr>
          <a:xfrm>
            <a:off x="656251" y="1593107"/>
            <a:ext cx="10782382" cy="6364637"/>
          </a:xfrm>
        </p:spPr>
        <p:txBody>
          <a:bodyPr>
            <a:normAutofit/>
          </a:bodyPr>
          <a:lstStyle/>
          <a:p>
            <a:r>
              <a:rPr lang="en-US" altLang="zh-TW" dirty="0"/>
              <a:t>Previous studies has develop one method to investigate the influences</a:t>
            </a:r>
          </a:p>
          <a:p>
            <a:pPr marL="0" indent="0">
              <a:buNone/>
            </a:pPr>
            <a:r>
              <a:rPr lang="en-US" altLang="zh-TW" dirty="0"/>
              <a:t>   of environmental moisture.</a:t>
            </a:r>
          </a:p>
          <a:p>
            <a:pPr marL="0" indent="0">
              <a:buNone/>
            </a:pPr>
            <a:endParaRPr lang="en-US" altLang="zh-TW" dirty="0"/>
          </a:p>
          <a:p>
            <a:pPr marL="0" indent="0">
              <a:buNone/>
            </a:pPr>
            <a:endParaRPr lang="en-US" altLang="zh-TW" dirty="0"/>
          </a:p>
          <a:p>
            <a:pPr marL="0" indent="0">
              <a:buNone/>
            </a:pPr>
            <a:endParaRPr lang="en-US" altLang="zh-TW" dirty="0"/>
          </a:p>
          <a:p>
            <a:pPr marL="0" indent="0">
              <a:buNone/>
            </a:pPr>
            <a:endParaRPr lang="en-US" altLang="zh-TW" dirty="0"/>
          </a:p>
          <a:p>
            <a:pPr marL="0" indent="0">
              <a:buNone/>
            </a:pPr>
            <a:r>
              <a:rPr lang="en-US" altLang="zh-TW" dirty="0"/>
              <a:t>Climatological studies demonstrating that </a:t>
            </a:r>
            <a:r>
              <a:rPr lang="en-US" altLang="zh-TW" b="1" dirty="0">
                <a:solidFill>
                  <a:srgbClr val="FF0000"/>
                </a:solidFill>
              </a:rPr>
              <a:t>tropical moisture variance is maximized near the mid-troposphere</a:t>
            </a:r>
            <a:r>
              <a:rPr lang="en-US" altLang="zh-TW" dirty="0"/>
              <a:t>. </a:t>
            </a:r>
            <a:r>
              <a:rPr lang="en-US" altLang="zh-TW" sz="1800" dirty="0"/>
              <a:t>(e.g., </a:t>
            </a:r>
            <a:r>
              <a:rPr lang="en-US" altLang="zh-TW" sz="1800" dirty="0" err="1"/>
              <a:t>Dunion</a:t>
            </a:r>
            <a:r>
              <a:rPr lang="en-US" altLang="zh-TW" sz="1800" dirty="0"/>
              <a:t>, 2011; Holloway &amp; </a:t>
            </a:r>
            <a:r>
              <a:rPr lang="en-US" altLang="zh-TW" sz="1800" dirty="0" err="1"/>
              <a:t>Neelin</a:t>
            </a:r>
            <a:r>
              <a:rPr lang="en-US" altLang="zh-TW" sz="1800" dirty="0"/>
              <a:t>, 2009).</a:t>
            </a:r>
          </a:p>
          <a:p>
            <a:pPr marL="0" indent="0">
              <a:buNone/>
            </a:pPr>
            <a:r>
              <a:rPr lang="en-US" altLang="zh-TW" b="1" dirty="0">
                <a:solidFill>
                  <a:srgbClr val="FF0000"/>
                </a:solidFill>
              </a:rPr>
              <a:t>Relatively high mid-tropospheric moisture content </a:t>
            </a:r>
            <a:r>
              <a:rPr lang="en-US" altLang="zh-TW" dirty="0"/>
              <a:t>within tropical waves has been shown to be an important factor contributing to </a:t>
            </a:r>
            <a:r>
              <a:rPr lang="en-US" altLang="zh-TW" b="1" dirty="0">
                <a:solidFill>
                  <a:srgbClr val="FF0000"/>
                </a:solidFill>
              </a:rPr>
              <a:t>cyclogenesis </a:t>
            </a:r>
            <a:r>
              <a:rPr lang="en-US" altLang="zh-TW" sz="1800" dirty="0"/>
              <a:t>(Davis &amp; </a:t>
            </a:r>
            <a:r>
              <a:rPr lang="en-US" altLang="zh-TW" sz="1800" dirty="0" err="1"/>
              <a:t>Ahijevych</a:t>
            </a:r>
            <a:r>
              <a:rPr lang="en-US" altLang="zh-TW" sz="1800" dirty="0"/>
              <a:t>, 2013; </a:t>
            </a:r>
            <a:r>
              <a:rPr lang="en-US" altLang="zh-TW" sz="1800" dirty="0" err="1"/>
              <a:t>Komaromi</a:t>
            </a:r>
            <a:r>
              <a:rPr lang="en-US" altLang="zh-TW" sz="1800" dirty="0"/>
              <a:t>, 2013).</a:t>
            </a:r>
          </a:p>
        </p:txBody>
      </p:sp>
      <p:sp>
        <p:nvSpPr>
          <p:cNvPr id="2" name="標題 1">
            <a:extLst>
              <a:ext uri="{FF2B5EF4-FFF2-40B4-BE49-F238E27FC236}">
                <a16:creationId xmlns:a16="http://schemas.microsoft.com/office/drawing/2014/main" id="{179D12B5-3AC1-43FB-B4C3-F8A0B81888D4}"/>
              </a:ext>
            </a:extLst>
          </p:cNvPr>
          <p:cNvSpPr>
            <a:spLocks noGrp="1"/>
          </p:cNvSpPr>
          <p:nvPr>
            <p:ph type="title"/>
          </p:nvPr>
        </p:nvSpPr>
        <p:spPr/>
        <p:txBody>
          <a:bodyPr/>
          <a:lstStyle/>
          <a:p>
            <a:r>
              <a:rPr lang="en-US" altLang="zh-TW" dirty="0"/>
              <a:t>Data and Method</a:t>
            </a:r>
            <a:endParaRPr lang="zh-TW" altLang="en-US" dirty="0"/>
          </a:p>
        </p:txBody>
      </p:sp>
      <p:sp>
        <p:nvSpPr>
          <p:cNvPr id="4" name="矩形 3">
            <a:extLst>
              <a:ext uri="{FF2B5EF4-FFF2-40B4-BE49-F238E27FC236}">
                <a16:creationId xmlns:a16="http://schemas.microsoft.com/office/drawing/2014/main" id="{B200259A-A421-4F5B-B4FD-18879A8DFE9B}"/>
              </a:ext>
            </a:extLst>
          </p:cNvPr>
          <p:cNvSpPr/>
          <p:nvPr/>
        </p:nvSpPr>
        <p:spPr>
          <a:xfrm>
            <a:off x="0" y="0"/>
            <a:ext cx="12192000" cy="685800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climatological studies demonstrating that tropical moisture variance is maximized near the </a:t>
            </a:r>
            <a:r>
              <a:rPr lang="en-US" altLang="zh-TW" dirty="0" err="1"/>
              <a:t>midtroposphere</a:t>
            </a:r>
            <a:r>
              <a:rPr lang="en-US" altLang="zh-TW" dirty="0"/>
              <a:t> (e.g., </a:t>
            </a:r>
            <a:r>
              <a:rPr lang="en-US" altLang="zh-TW" dirty="0" err="1"/>
              <a:t>Dunion</a:t>
            </a:r>
            <a:r>
              <a:rPr lang="en-US" altLang="zh-TW" dirty="0"/>
              <a:t>, 2011; Holloway &amp; Neel, 2009)</a:t>
            </a:r>
            <a:endParaRPr lang="zh-TW" altLang="en-US" dirty="0">
              <a:solidFill>
                <a:srgbClr val="7030A0"/>
              </a:solidFill>
            </a:endParaRPr>
          </a:p>
        </p:txBody>
      </p:sp>
      <p:sp>
        <p:nvSpPr>
          <p:cNvPr id="13" name="矩形 12">
            <a:extLst>
              <a:ext uri="{FF2B5EF4-FFF2-40B4-BE49-F238E27FC236}">
                <a16:creationId xmlns:a16="http://schemas.microsoft.com/office/drawing/2014/main" id="{4A6A7EFD-3A0B-425C-87BD-2BCB38E8EE7A}"/>
              </a:ext>
            </a:extLst>
          </p:cNvPr>
          <p:cNvSpPr/>
          <p:nvPr/>
        </p:nvSpPr>
        <p:spPr>
          <a:xfrm>
            <a:off x="753367" y="2690336"/>
            <a:ext cx="3511821" cy="14773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a:extLst>
              <a:ext uri="{FF2B5EF4-FFF2-40B4-BE49-F238E27FC236}">
                <a16:creationId xmlns:a16="http://schemas.microsoft.com/office/drawing/2014/main" id="{8EA21775-2FBC-4AAF-9419-2FA494B72CB4}"/>
              </a:ext>
            </a:extLst>
          </p:cNvPr>
          <p:cNvSpPr txBox="1"/>
          <p:nvPr/>
        </p:nvSpPr>
        <p:spPr>
          <a:xfrm flipH="1">
            <a:off x="577841" y="2892962"/>
            <a:ext cx="3862872" cy="1169551"/>
          </a:xfrm>
          <a:prstGeom prst="rect">
            <a:avLst/>
          </a:prstGeom>
          <a:noFill/>
        </p:spPr>
        <p:txBody>
          <a:bodyPr wrap="square" rtlCol="0">
            <a:spAutoFit/>
          </a:bodyPr>
          <a:lstStyle/>
          <a:p>
            <a:pPr algn="ctr"/>
            <a:r>
              <a:rPr lang="en-US" altLang="zh-TW" sz="3500" dirty="0"/>
              <a:t>Environmental</a:t>
            </a:r>
          </a:p>
          <a:p>
            <a:pPr algn="ctr"/>
            <a:r>
              <a:rPr lang="en-US" altLang="zh-TW" sz="3500" dirty="0"/>
              <a:t>Moisture</a:t>
            </a:r>
            <a:endParaRPr lang="zh-TW" altLang="en-US" sz="3500" dirty="0"/>
          </a:p>
        </p:txBody>
      </p:sp>
      <p:sp>
        <p:nvSpPr>
          <p:cNvPr id="15" name="箭號: 向右 14">
            <a:extLst>
              <a:ext uri="{FF2B5EF4-FFF2-40B4-BE49-F238E27FC236}">
                <a16:creationId xmlns:a16="http://schemas.microsoft.com/office/drawing/2014/main" id="{FD7F73CF-F668-4BB0-BBE1-32862F21A6D1}"/>
              </a:ext>
            </a:extLst>
          </p:cNvPr>
          <p:cNvSpPr/>
          <p:nvPr/>
        </p:nvSpPr>
        <p:spPr>
          <a:xfrm>
            <a:off x="4531686" y="2888137"/>
            <a:ext cx="1739117" cy="96614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97A7A36B-2F1D-4A0C-9979-5A8755544844}"/>
              </a:ext>
            </a:extLst>
          </p:cNvPr>
          <p:cNvSpPr/>
          <p:nvPr/>
        </p:nvSpPr>
        <p:spPr>
          <a:xfrm>
            <a:off x="6681759" y="2688082"/>
            <a:ext cx="5197388" cy="1477328"/>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文字方塊 18">
            <a:extLst>
              <a:ext uri="{FF2B5EF4-FFF2-40B4-BE49-F238E27FC236}">
                <a16:creationId xmlns:a16="http://schemas.microsoft.com/office/drawing/2014/main" id="{BF2E008E-CD0F-4ED3-86F7-A5D0E0104479}"/>
              </a:ext>
            </a:extLst>
          </p:cNvPr>
          <p:cNvSpPr txBox="1"/>
          <p:nvPr/>
        </p:nvSpPr>
        <p:spPr>
          <a:xfrm flipH="1">
            <a:off x="6662041" y="2888137"/>
            <a:ext cx="4867564" cy="1077218"/>
          </a:xfrm>
          <a:prstGeom prst="rect">
            <a:avLst/>
          </a:prstGeom>
          <a:noFill/>
          <a:ln>
            <a:noFill/>
          </a:ln>
        </p:spPr>
        <p:txBody>
          <a:bodyPr wrap="square" rtlCol="0">
            <a:spAutoFit/>
          </a:bodyPr>
          <a:lstStyle/>
          <a:p>
            <a:pPr algn="ctr"/>
            <a:r>
              <a:rPr lang="en-US" altLang="zh-TW" sz="3200" dirty="0"/>
              <a:t>Fix temperature profile, </a:t>
            </a:r>
          </a:p>
          <a:p>
            <a:pPr algn="ctr"/>
            <a:r>
              <a:rPr lang="en-US" altLang="zh-TW" sz="3200" dirty="0"/>
              <a:t>and vary the mixing ratio</a:t>
            </a:r>
            <a:endParaRPr lang="zh-TW" altLang="en-US" sz="3200" dirty="0"/>
          </a:p>
        </p:txBody>
      </p:sp>
    </p:spTree>
    <p:extLst>
      <p:ext uri="{BB962C8B-B14F-4D97-AF65-F5344CB8AC3E}">
        <p14:creationId xmlns:p14="http://schemas.microsoft.com/office/powerpoint/2010/main" val="1748417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內容版面配置區 5">
            <a:extLst>
              <a:ext uri="{FF2B5EF4-FFF2-40B4-BE49-F238E27FC236}">
                <a16:creationId xmlns:a16="http://schemas.microsoft.com/office/drawing/2014/main" id="{FC26E9E8-B21C-40BD-A4B7-634B2D6AB035}"/>
              </a:ext>
            </a:extLst>
          </p:cNvPr>
          <p:cNvSpPr>
            <a:spLocks noGrp="1"/>
          </p:cNvSpPr>
          <p:nvPr>
            <p:ph idx="1"/>
          </p:nvPr>
        </p:nvSpPr>
        <p:spPr>
          <a:xfrm>
            <a:off x="656251" y="1593107"/>
            <a:ext cx="10782382" cy="6364637"/>
          </a:xfrm>
        </p:spPr>
        <p:txBody>
          <a:bodyPr>
            <a:normAutofit/>
          </a:bodyPr>
          <a:lstStyle/>
          <a:p>
            <a:r>
              <a:rPr lang="en-US" altLang="zh-TW" dirty="0"/>
              <a:t>Beginning with the </a:t>
            </a:r>
            <a:r>
              <a:rPr lang="en-US" altLang="zh-TW" dirty="0" err="1"/>
              <a:t>Dunion</a:t>
            </a:r>
            <a:r>
              <a:rPr lang="en-US" altLang="zh-TW" dirty="0"/>
              <a:t> moist‐tropical sounding </a:t>
            </a:r>
            <a:r>
              <a:rPr lang="en-US" altLang="zh-TW" sz="1800" dirty="0"/>
              <a:t>(</a:t>
            </a:r>
            <a:r>
              <a:rPr lang="en-US" altLang="zh-TW" sz="1800" dirty="0" err="1"/>
              <a:t>Dunion</a:t>
            </a:r>
            <a:r>
              <a:rPr lang="en-US" altLang="zh-TW" sz="1800" dirty="0"/>
              <a:t>, 2011)</a:t>
            </a:r>
            <a:r>
              <a:rPr lang="en-US" altLang="zh-TW" dirty="0"/>
              <a:t>, we </a:t>
            </a:r>
            <a:r>
              <a:rPr lang="en-US" altLang="zh-TW" b="1" dirty="0">
                <a:solidFill>
                  <a:srgbClr val="FF0000"/>
                </a:solidFill>
              </a:rPr>
              <a:t>fix the temperature profile </a:t>
            </a:r>
            <a:r>
              <a:rPr lang="en-US" altLang="zh-TW" dirty="0"/>
              <a:t>and systematically </a:t>
            </a:r>
            <a:r>
              <a:rPr lang="en-US" altLang="zh-TW" b="1" dirty="0">
                <a:solidFill>
                  <a:srgbClr val="FF0000"/>
                </a:solidFill>
              </a:rPr>
              <a:t>vary the vertical structure of moisture </a:t>
            </a:r>
            <a:r>
              <a:rPr lang="en-US" altLang="zh-TW" dirty="0"/>
              <a:t>to produce a set of three sounding.</a:t>
            </a:r>
          </a:p>
          <a:p>
            <a:r>
              <a:rPr lang="en-US" altLang="zh-TW" dirty="0"/>
              <a:t>The </a:t>
            </a:r>
            <a:r>
              <a:rPr lang="en-US" altLang="zh-TW" dirty="0" err="1"/>
              <a:t>Dunion</a:t>
            </a:r>
            <a:r>
              <a:rPr lang="en-US" altLang="zh-TW" dirty="0"/>
              <a:t> moist‐tropical sounding is first interpolated to </a:t>
            </a:r>
            <a:r>
              <a:rPr lang="en-US" altLang="zh-TW" b="1" dirty="0">
                <a:solidFill>
                  <a:srgbClr val="FF0000"/>
                </a:solidFill>
              </a:rPr>
              <a:t>40‐m vertical intervals between the surface and 10‐km altitude</a:t>
            </a:r>
            <a:r>
              <a:rPr lang="en-US" altLang="zh-TW" dirty="0"/>
              <a:t>. This region is smoothed using a</a:t>
            </a:r>
            <a:r>
              <a:rPr lang="en-US" altLang="zh-TW" b="1" dirty="0">
                <a:solidFill>
                  <a:srgbClr val="FF0000"/>
                </a:solidFill>
              </a:rPr>
              <a:t> </a:t>
            </a:r>
            <a:r>
              <a:rPr lang="en-US" altLang="zh-TW" dirty="0"/>
              <a:t>3‐km low‐pass </a:t>
            </a:r>
            <a:r>
              <a:rPr lang="en-US" altLang="zh-TW" dirty="0" err="1"/>
              <a:t>Lanczos</a:t>
            </a:r>
            <a:r>
              <a:rPr lang="en-US" altLang="zh-TW" dirty="0"/>
              <a:t> filter with 35 weights.</a:t>
            </a:r>
          </a:p>
          <a:p>
            <a:r>
              <a:rPr lang="en-US" altLang="zh-TW" dirty="0"/>
              <a:t> Variations to the smoothed moisture profile are then introduced by applying a </a:t>
            </a:r>
            <a:r>
              <a:rPr lang="en-US" altLang="zh-TW" b="1" dirty="0" err="1">
                <a:solidFill>
                  <a:srgbClr val="FF0000"/>
                </a:solidFill>
              </a:rPr>
              <a:t>Hanning</a:t>
            </a:r>
            <a:r>
              <a:rPr lang="en-US" altLang="zh-TW" b="1" dirty="0">
                <a:solidFill>
                  <a:srgbClr val="FF0000"/>
                </a:solidFill>
              </a:rPr>
              <a:t> window </a:t>
            </a:r>
            <a:r>
              <a:rPr lang="en-US" altLang="zh-TW" dirty="0"/>
              <a:t>with a multiplicative factor such that the </a:t>
            </a:r>
            <a:r>
              <a:rPr lang="en-US" altLang="zh-TW" b="1" dirty="0">
                <a:solidFill>
                  <a:srgbClr val="FF0000"/>
                </a:solidFill>
              </a:rPr>
              <a:t>relative humidity (H)is set to 20%, 40%, or 60% at 4,960‐m altitude (∼560 </a:t>
            </a:r>
            <a:r>
              <a:rPr lang="en-US" altLang="zh-TW" b="1" dirty="0" err="1">
                <a:solidFill>
                  <a:srgbClr val="FF0000"/>
                </a:solidFill>
              </a:rPr>
              <a:t>hPa</a:t>
            </a:r>
            <a:r>
              <a:rPr lang="en-US" altLang="zh-TW" b="1" dirty="0">
                <a:solidFill>
                  <a:srgbClr val="FF0000"/>
                </a:solidFill>
              </a:rPr>
              <a:t>; Figure 2a)</a:t>
            </a:r>
          </a:p>
          <a:p>
            <a:pPr marL="0" indent="0">
              <a:buNone/>
            </a:pPr>
            <a:endParaRPr lang="en-US" altLang="zh-TW" dirty="0"/>
          </a:p>
          <a:p>
            <a:pPr marL="0" indent="0">
              <a:buNone/>
            </a:pPr>
            <a:endParaRPr lang="en-US" altLang="zh-TW" dirty="0"/>
          </a:p>
        </p:txBody>
      </p:sp>
      <p:sp>
        <p:nvSpPr>
          <p:cNvPr id="2" name="標題 1">
            <a:extLst>
              <a:ext uri="{FF2B5EF4-FFF2-40B4-BE49-F238E27FC236}">
                <a16:creationId xmlns:a16="http://schemas.microsoft.com/office/drawing/2014/main" id="{179D12B5-3AC1-43FB-B4C3-F8A0B81888D4}"/>
              </a:ext>
            </a:extLst>
          </p:cNvPr>
          <p:cNvSpPr>
            <a:spLocks noGrp="1"/>
          </p:cNvSpPr>
          <p:nvPr>
            <p:ph type="title"/>
          </p:nvPr>
        </p:nvSpPr>
        <p:spPr/>
        <p:txBody>
          <a:bodyPr/>
          <a:lstStyle/>
          <a:p>
            <a:r>
              <a:rPr lang="en-US" altLang="zh-TW" dirty="0"/>
              <a:t>Data and Method</a:t>
            </a:r>
            <a:endParaRPr lang="zh-TW" altLang="en-US" dirty="0"/>
          </a:p>
        </p:txBody>
      </p:sp>
      <p:sp>
        <p:nvSpPr>
          <p:cNvPr id="4" name="矩形 3">
            <a:extLst>
              <a:ext uri="{FF2B5EF4-FFF2-40B4-BE49-F238E27FC236}">
                <a16:creationId xmlns:a16="http://schemas.microsoft.com/office/drawing/2014/main" id="{B200259A-A421-4F5B-B4FD-18879A8DFE9B}"/>
              </a:ext>
            </a:extLst>
          </p:cNvPr>
          <p:cNvSpPr/>
          <p:nvPr/>
        </p:nvSpPr>
        <p:spPr>
          <a:xfrm>
            <a:off x="0" y="0"/>
            <a:ext cx="12192000" cy="685800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7030A0"/>
              </a:solidFill>
            </a:endParaRPr>
          </a:p>
        </p:txBody>
      </p:sp>
    </p:spTree>
    <p:extLst>
      <p:ext uri="{BB962C8B-B14F-4D97-AF65-F5344CB8AC3E}">
        <p14:creationId xmlns:p14="http://schemas.microsoft.com/office/powerpoint/2010/main" val="3052103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72B16F6C-42FF-45B8-9B02-16ED82659EB7}"/>
              </a:ext>
            </a:extLst>
          </p:cNvPr>
          <p:cNvSpPr>
            <a:spLocks noGrp="1"/>
          </p:cNvSpPr>
          <p:nvPr>
            <p:ph type="title"/>
          </p:nvPr>
        </p:nvSpPr>
        <p:spPr>
          <a:xfrm>
            <a:off x="334860" y="0"/>
            <a:ext cx="10515600" cy="1325563"/>
          </a:xfrm>
        </p:spPr>
        <p:txBody>
          <a:bodyPr/>
          <a:lstStyle/>
          <a:p>
            <a:r>
              <a:rPr lang="en-US" altLang="zh-TW" dirty="0"/>
              <a:t>Outline</a:t>
            </a:r>
            <a:endParaRPr lang="zh-TW" altLang="en-US" dirty="0"/>
          </a:p>
        </p:txBody>
      </p:sp>
      <p:graphicFrame>
        <p:nvGraphicFramePr>
          <p:cNvPr id="5" name="資料庫圖表 4">
            <a:extLst>
              <a:ext uri="{FF2B5EF4-FFF2-40B4-BE49-F238E27FC236}">
                <a16:creationId xmlns:a16="http://schemas.microsoft.com/office/drawing/2014/main" id="{33EDE37E-BED5-4F38-9448-8BB67908ADB3}"/>
              </a:ext>
            </a:extLst>
          </p:cNvPr>
          <p:cNvGraphicFramePr/>
          <p:nvPr>
            <p:extLst>
              <p:ext uri="{D42A27DB-BD31-4B8C-83A1-F6EECF244321}">
                <p14:modId xmlns:p14="http://schemas.microsoft.com/office/powerpoint/2010/main" val="4065333782"/>
              </p:ext>
            </p:extLst>
          </p:nvPr>
        </p:nvGraphicFramePr>
        <p:xfrm>
          <a:off x="2481943" y="344399"/>
          <a:ext cx="9470571" cy="63549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0754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5D1E2E82-A8CE-4094-9828-C7D70724CBEC}"/>
              </a:ext>
            </a:extLst>
          </p:cNvPr>
          <p:cNvPicPr>
            <a:picLocks noChangeAspect="1"/>
          </p:cNvPicPr>
          <p:nvPr/>
        </p:nvPicPr>
        <p:blipFill>
          <a:blip r:embed="rId2"/>
          <a:stretch>
            <a:fillRect/>
          </a:stretch>
        </p:blipFill>
        <p:spPr>
          <a:xfrm>
            <a:off x="1138957" y="0"/>
            <a:ext cx="9914085" cy="6858000"/>
          </a:xfrm>
          <a:prstGeom prst="rect">
            <a:avLst/>
          </a:prstGeom>
        </p:spPr>
      </p:pic>
      <p:sp>
        <p:nvSpPr>
          <p:cNvPr id="5" name="矩形 4">
            <a:extLst>
              <a:ext uri="{FF2B5EF4-FFF2-40B4-BE49-F238E27FC236}">
                <a16:creationId xmlns:a16="http://schemas.microsoft.com/office/drawing/2014/main" id="{637C2400-C28C-4B47-8D02-2406F3647E9F}"/>
              </a:ext>
            </a:extLst>
          </p:cNvPr>
          <p:cNvSpPr/>
          <p:nvPr/>
        </p:nvSpPr>
        <p:spPr>
          <a:xfrm>
            <a:off x="0" y="0"/>
            <a:ext cx="12192000" cy="685800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7030A0"/>
              </a:solidFill>
            </a:endParaRPr>
          </a:p>
        </p:txBody>
      </p:sp>
    </p:spTree>
    <p:extLst>
      <p:ext uri="{BB962C8B-B14F-4D97-AF65-F5344CB8AC3E}">
        <p14:creationId xmlns:p14="http://schemas.microsoft.com/office/powerpoint/2010/main" val="2654442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內容版面配置區 5">
            <a:extLst>
              <a:ext uri="{FF2B5EF4-FFF2-40B4-BE49-F238E27FC236}">
                <a16:creationId xmlns:a16="http://schemas.microsoft.com/office/drawing/2014/main" id="{FC26E9E8-B21C-40BD-A4B7-634B2D6AB035}"/>
              </a:ext>
            </a:extLst>
          </p:cNvPr>
          <p:cNvSpPr>
            <a:spLocks noGrp="1"/>
          </p:cNvSpPr>
          <p:nvPr>
            <p:ph idx="1"/>
          </p:nvPr>
        </p:nvSpPr>
        <p:spPr>
          <a:xfrm>
            <a:off x="207883" y="1408549"/>
            <a:ext cx="11776234" cy="6364637"/>
          </a:xfrm>
        </p:spPr>
        <p:txBody>
          <a:bodyPr>
            <a:normAutofit/>
          </a:bodyPr>
          <a:lstStyle/>
          <a:p>
            <a:r>
              <a:rPr lang="en-US" altLang="zh-TW" dirty="0"/>
              <a:t>Numerical model setup</a:t>
            </a:r>
          </a:p>
          <a:p>
            <a:pPr marL="0" indent="0">
              <a:buNone/>
            </a:pPr>
            <a:r>
              <a:rPr lang="en-US" altLang="zh-TW" dirty="0"/>
              <a:t>1.Nonhydrostatic, fully compressible Cloud Model 1 (CM1) </a:t>
            </a:r>
            <a:r>
              <a:rPr lang="en-US" altLang="zh-TW" sz="1600" dirty="0"/>
              <a:t>version 19.7 (Bryan &amp; Fritsch, 2002)</a:t>
            </a:r>
          </a:p>
          <a:p>
            <a:pPr marL="0" indent="0">
              <a:buNone/>
            </a:pPr>
            <a:endParaRPr lang="en-US" altLang="zh-TW" sz="1600" dirty="0"/>
          </a:p>
          <a:p>
            <a:pPr marL="0" indent="0">
              <a:buNone/>
            </a:pPr>
            <a:r>
              <a:rPr lang="en-US" altLang="zh-TW" dirty="0"/>
              <a:t>2. 9 combinations, 9 experiments</a:t>
            </a:r>
          </a:p>
          <a:p>
            <a:pPr marL="0" indent="0">
              <a:buNone/>
            </a:pPr>
            <a:r>
              <a:rPr lang="en-US" altLang="zh-TW" dirty="0"/>
              <a:t>-&gt; Two ways to simulate.</a:t>
            </a:r>
          </a:p>
          <a:p>
            <a:pPr marL="0" indent="0">
              <a:buNone/>
            </a:pPr>
            <a:r>
              <a:rPr lang="en-US" altLang="zh-TW" dirty="0"/>
              <a:t>(1) 4 of experiments</a:t>
            </a:r>
            <a:r>
              <a:rPr lang="zh-TW" altLang="en-US" dirty="0"/>
              <a:t> </a:t>
            </a:r>
            <a:r>
              <a:rPr lang="en-US" altLang="zh-TW" dirty="0"/>
              <a:t>(large/small with dry/moist)</a:t>
            </a:r>
          </a:p>
          <a:p>
            <a:pPr marL="0" indent="0">
              <a:buNone/>
            </a:pPr>
            <a:r>
              <a:rPr lang="en-US" altLang="zh-TW" dirty="0"/>
              <a:t>-&gt; Simulated with full 3D configuration of CM1</a:t>
            </a:r>
          </a:p>
          <a:p>
            <a:pPr marL="0" indent="0">
              <a:buNone/>
            </a:pPr>
            <a:r>
              <a:rPr lang="en-US" altLang="zh-TW" dirty="0"/>
              <a:t>(2)Each experiment with 10 ensembles </a:t>
            </a:r>
          </a:p>
          <a:p>
            <a:pPr marL="0" indent="0">
              <a:buNone/>
            </a:pPr>
            <a:r>
              <a:rPr lang="en-US" altLang="zh-TW" dirty="0"/>
              <a:t> -&gt; Simulated with axisymmetric simulation.  </a:t>
            </a:r>
          </a:p>
          <a:p>
            <a:pPr marL="0" indent="0">
              <a:buNone/>
            </a:pPr>
            <a:r>
              <a:rPr lang="en-US" altLang="zh-TW" dirty="0"/>
              <a:t> -&gt; With random moisture perturbation (+-0.5 g/kg) to the lowest 500m</a:t>
            </a:r>
          </a:p>
          <a:p>
            <a:pPr marL="0" indent="0">
              <a:buNone/>
            </a:pPr>
            <a:endParaRPr lang="en-US" altLang="zh-TW" dirty="0"/>
          </a:p>
          <a:p>
            <a:pPr marL="0" indent="0">
              <a:buNone/>
            </a:pPr>
            <a:endParaRPr lang="en-US" altLang="zh-TW" dirty="0"/>
          </a:p>
          <a:p>
            <a:pPr marL="0" indent="0">
              <a:buNone/>
            </a:pPr>
            <a:endParaRPr lang="en-US" altLang="zh-TW" dirty="0"/>
          </a:p>
          <a:p>
            <a:pPr marL="0" indent="0">
              <a:buNone/>
            </a:pPr>
            <a:endParaRPr lang="en-US" altLang="zh-TW" dirty="0"/>
          </a:p>
          <a:p>
            <a:pPr marL="0" indent="0">
              <a:buNone/>
            </a:pPr>
            <a:endParaRPr lang="en-US" altLang="zh-TW" dirty="0"/>
          </a:p>
        </p:txBody>
      </p:sp>
      <p:sp>
        <p:nvSpPr>
          <p:cNvPr id="2" name="標題 1">
            <a:extLst>
              <a:ext uri="{FF2B5EF4-FFF2-40B4-BE49-F238E27FC236}">
                <a16:creationId xmlns:a16="http://schemas.microsoft.com/office/drawing/2014/main" id="{179D12B5-3AC1-43FB-B4C3-F8A0B81888D4}"/>
              </a:ext>
            </a:extLst>
          </p:cNvPr>
          <p:cNvSpPr>
            <a:spLocks noGrp="1"/>
          </p:cNvSpPr>
          <p:nvPr>
            <p:ph type="title"/>
          </p:nvPr>
        </p:nvSpPr>
        <p:spPr>
          <a:xfrm>
            <a:off x="207883" y="0"/>
            <a:ext cx="10515600" cy="1325563"/>
          </a:xfrm>
        </p:spPr>
        <p:txBody>
          <a:bodyPr/>
          <a:lstStyle/>
          <a:p>
            <a:r>
              <a:rPr lang="en-US" altLang="zh-TW" dirty="0"/>
              <a:t>Data and Method</a:t>
            </a:r>
            <a:endParaRPr lang="zh-TW" altLang="en-US" dirty="0"/>
          </a:p>
        </p:txBody>
      </p:sp>
      <p:sp>
        <p:nvSpPr>
          <p:cNvPr id="4" name="矩形 3">
            <a:extLst>
              <a:ext uri="{FF2B5EF4-FFF2-40B4-BE49-F238E27FC236}">
                <a16:creationId xmlns:a16="http://schemas.microsoft.com/office/drawing/2014/main" id="{B200259A-A421-4F5B-B4FD-18879A8DFE9B}"/>
              </a:ext>
            </a:extLst>
          </p:cNvPr>
          <p:cNvSpPr/>
          <p:nvPr/>
        </p:nvSpPr>
        <p:spPr>
          <a:xfrm>
            <a:off x="0" y="0"/>
            <a:ext cx="12192000" cy="685800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7030A0"/>
              </a:solidFill>
            </a:endParaRPr>
          </a:p>
        </p:txBody>
      </p:sp>
      <mc:AlternateContent xmlns:mc="http://schemas.openxmlformats.org/markup-compatibility/2006" xmlns:a14="http://schemas.microsoft.com/office/drawing/2010/main">
        <mc:Choice Requires="a14">
          <p:sp>
            <p:nvSpPr>
              <p:cNvPr id="3" name="文字方塊 2">
                <a:extLst>
                  <a:ext uri="{FF2B5EF4-FFF2-40B4-BE49-F238E27FC236}">
                    <a16:creationId xmlns:a16="http://schemas.microsoft.com/office/drawing/2014/main" id="{6D2A795A-2073-4037-82E8-E432453CB3AB}"/>
                  </a:ext>
                </a:extLst>
              </p:cNvPr>
              <p:cNvSpPr txBox="1"/>
              <p:nvPr/>
            </p:nvSpPr>
            <p:spPr>
              <a:xfrm>
                <a:off x="7446438" y="3947153"/>
                <a:ext cx="4226143" cy="954107"/>
              </a:xfrm>
              <a:prstGeom prst="rect">
                <a:avLst/>
              </a:prstGeom>
              <a:noFill/>
            </p:spPr>
            <p:txBody>
              <a:bodyPr wrap="square" rtlCol="0">
                <a:spAutoFit/>
              </a:bodyPr>
              <a:lstStyle/>
              <a:p>
                <a:pPr algn="ctr"/>
                <a:r>
                  <a:rPr lang="en-US" altLang="zh-TW" sz="2800" dirty="0"/>
                  <a:t>Incipient Vortex Circulation</a:t>
                </a:r>
              </a:p>
              <a:p>
                <a:pPr algn="ctr"/>
                <a14:m>
                  <m:oMath xmlns:m="http://schemas.openxmlformats.org/officeDocument/2006/math">
                    <m:r>
                      <a:rPr lang="zh-TW" altLang="en-US" sz="2800" i="1" smtClean="0">
                        <a:latin typeface="Cambria Math" panose="02040503050406030204" pitchFamily="18" charset="0"/>
                      </a:rPr>
                      <m:t>𝛼</m:t>
                    </m:r>
                  </m:oMath>
                </a14:m>
                <a:r>
                  <a:rPr lang="en-US" altLang="zh-TW" sz="2800" dirty="0"/>
                  <a:t>= </a:t>
                </a:r>
                <a:r>
                  <a:rPr lang="en-US" altLang="zh-TW" sz="2800" b="1" dirty="0">
                    <a:solidFill>
                      <a:srgbClr val="FF0000"/>
                    </a:solidFill>
                  </a:rPr>
                  <a:t>0.3</a:t>
                </a:r>
                <a:r>
                  <a:rPr lang="zh-TW" altLang="en-US" sz="2800" dirty="0">
                    <a:ea typeface="微軟正黑體" panose="020B0604030504040204" pitchFamily="34" charset="-120"/>
                  </a:rPr>
                  <a:t>、</a:t>
                </a:r>
                <a:r>
                  <a:rPr lang="en-US" altLang="zh-TW" sz="2800" dirty="0">
                    <a:ea typeface="微軟正黑體" panose="020B0604030504040204" pitchFamily="34" charset="-120"/>
                  </a:rPr>
                  <a:t>0.5</a:t>
                </a:r>
                <a:r>
                  <a:rPr lang="zh-TW" altLang="en-US" sz="2800" dirty="0">
                    <a:ea typeface="微軟正黑體" panose="020B0604030504040204" pitchFamily="34" charset="-120"/>
                  </a:rPr>
                  <a:t> 、</a:t>
                </a:r>
                <a:r>
                  <a:rPr lang="en-US" altLang="zh-TW" sz="2800" b="1" dirty="0">
                    <a:solidFill>
                      <a:srgbClr val="FF0000"/>
                    </a:solidFill>
                    <a:ea typeface="微軟正黑體" panose="020B0604030504040204" pitchFamily="34" charset="-120"/>
                  </a:rPr>
                  <a:t>0.7</a:t>
                </a:r>
              </a:p>
            </p:txBody>
          </p:sp>
        </mc:Choice>
        <mc:Fallback xmlns="">
          <p:sp>
            <p:nvSpPr>
              <p:cNvPr id="3" name="文字方塊 2">
                <a:extLst>
                  <a:ext uri="{FF2B5EF4-FFF2-40B4-BE49-F238E27FC236}">
                    <a16:creationId xmlns:a16="http://schemas.microsoft.com/office/drawing/2014/main" id="{6D2A795A-2073-4037-82E8-E432453CB3AB}"/>
                  </a:ext>
                </a:extLst>
              </p:cNvPr>
              <p:cNvSpPr txBox="1">
                <a:spLocks noRot="1" noChangeAspect="1" noMove="1" noResize="1" noEditPoints="1" noAdjustHandles="1" noChangeArrowheads="1" noChangeShapeType="1" noTextEdit="1"/>
              </p:cNvSpPr>
              <p:nvPr/>
            </p:nvSpPr>
            <p:spPr>
              <a:xfrm>
                <a:off x="7446438" y="3947153"/>
                <a:ext cx="4226143" cy="954107"/>
              </a:xfrm>
              <a:prstGeom prst="rect">
                <a:avLst/>
              </a:prstGeom>
              <a:blipFill>
                <a:blip r:embed="rId2"/>
                <a:stretch>
                  <a:fillRect l="-1154" t="-5732" r="-1010" b="-17197"/>
                </a:stretch>
              </a:blipFill>
            </p:spPr>
            <p:txBody>
              <a:bodyPr/>
              <a:lstStyle/>
              <a:p>
                <a:r>
                  <a:rPr lang="zh-TW" altLang="en-US">
                    <a:noFill/>
                  </a:rPr>
                  <a:t> </a:t>
                </a:r>
              </a:p>
            </p:txBody>
          </p:sp>
        </mc:Fallback>
      </mc:AlternateContent>
      <p:sp>
        <p:nvSpPr>
          <p:cNvPr id="11" name="文字方塊 10">
            <a:extLst>
              <a:ext uri="{FF2B5EF4-FFF2-40B4-BE49-F238E27FC236}">
                <a16:creationId xmlns:a16="http://schemas.microsoft.com/office/drawing/2014/main" id="{DD1290F6-499A-4DD7-AC27-F242E2F3F435}"/>
              </a:ext>
            </a:extLst>
          </p:cNvPr>
          <p:cNvSpPr txBox="1"/>
          <p:nvPr/>
        </p:nvSpPr>
        <p:spPr>
          <a:xfrm>
            <a:off x="7446438" y="2734112"/>
            <a:ext cx="4226143" cy="954107"/>
          </a:xfrm>
          <a:prstGeom prst="rect">
            <a:avLst/>
          </a:prstGeom>
          <a:noFill/>
        </p:spPr>
        <p:txBody>
          <a:bodyPr wrap="square" rtlCol="0">
            <a:spAutoFit/>
          </a:bodyPr>
          <a:lstStyle/>
          <a:p>
            <a:pPr algn="ctr"/>
            <a:r>
              <a:rPr lang="en-US" altLang="zh-TW" sz="2800" dirty="0"/>
              <a:t>Environmental Moisture</a:t>
            </a:r>
          </a:p>
          <a:p>
            <a:pPr algn="ctr"/>
            <a:r>
              <a:rPr lang="en-US" altLang="zh-TW" sz="2800" dirty="0"/>
              <a:t>H = </a:t>
            </a:r>
            <a:r>
              <a:rPr lang="en-US" altLang="zh-TW" sz="2800" b="1" dirty="0">
                <a:solidFill>
                  <a:srgbClr val="FF0000"/>
                </a:solidFill>
              </a:rPr>
              <a:t>20%</a:t>
            </a:r>
            <a:r>
              <a:rPr lang="zh-TW" altLang="en-US" sz="2800" dirty="0">
                <a:ea typeface="微軟正黑體" panose="020B0604030504040204" pitchFamily="34" charset="-120"/>
              </a:rPr>
              <a:t> 、</a:t>
            </a:r>
            <a:r>
              <a:rPr lang="en-US" altLang="zh-TW" sz="2800" dirty="0">
                <a:ea typeface="微軟正黑體" panose="020B0604030504040204" pitchFamily="34" charset="-120"/>
              </a:rPr>
              <a:t>40%</a:t>
            </a:r>
            <a:r>
              <a:rPr lang="zh-TW" altLang="en-US" sz="2800" dirty="0">
                <a:ea typeface="微軟正黑體" panose="020B0604030504040204" pitchFamily="34" charset="-120"/>
              </a:rPr>
              <a:t> 、</a:t>
            </a:r>
            <a:r>
              <a:rPr lang="en-US" altLang="zh-TW" sz="2800" b="1" dirty="0">
                <a:solidFill>
                  <a:srgbClr val="FF0000"/>
                </a:solidFill>
                <a:ea typeface="微軟正黑體" panose="020B0604030504040204" pitchFamily="34" charset="-120"/>
              </a:rPr>
              <a:t>60%</a:t>
            </a:r>
            <a:endParaRPr lang="zh-TW" altLang="en-US" sz="2800" b="1" dirty="0">
              <a:solidFill>
                <a:srgbClr val="FF0000"/>
              </a:solidFill>
            </a:endParaRPr>
          </a:p>
        </p:txBody>
      </p:sp>
    </p:spTree>
    <p:extLst>
      <p:ext uri="{BB962C8B-B14F-4D97-AF65-F5344CB8AC3E}">
        <p14:creationId xmlns:p14="http://schemas.microsoft.com/office/powerpoint/2010/main" val="4028162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內容版面配置區 5">
            <a:extLst>
              <a:ext uri="{FF2B5EF4-FFF2-40B4-BE49-F238E27FC236}">
                <a16:creationId xmlns:a16="http://schemas.microsoft.com/office/drawing/2014/main" id="{FC26E9E8-B21C-40BD-A4B7-634B2D6AB035}"/>
              </a:ext>
            </a:extLst>
          </p:cNvPr>
          <p:cNvSpPr>
            <a:spLocks noGrp="1"/>
          </p:cNvSpPr>
          <p:nvPr>
            <p:ph idx="1"/>
          </p:nvPr>
        </p:nvSpPr>
        <p:spPr>
          <a:xfrm>
            <a:off x="207883" y="1408549"/>
            <a:ext cx="11776234" cy="6364637"/>
          </a:xfrm>
        </p:spPr>
        <p:txBody>
          <a:bodyPr>
            <a:normAutofit/>
          </a:bodyPr>
          <a:lstStyle/>
          <a:p>
            <a:pPr marL="0" indent="0">
              <a:buNone/>
            </a:pPr>
            <a:endParaRPr lang="en-US" altLang="zh-TW" dirty="0"/>
          </a:p>
          <a:p>
            <a:pPr marL="0" indent="0">
              <a:buNone/>
            </a:pPr>
            <a:endParaRPr lang="en-US" altLang="zh-TW" dirty="0"/>
          </a:p>
          <a:p>
            <a:pPr marL="0" indent="0">
              <a:buNone/>
            </a:pPr>
            <a:endParaRPr lang="en-US" altLang="zh-TW" dirty="0"/>
          </a:p>
          <a:p>
            <a:pPr marL="0" indent="0">
              <a:buNone/>
            </a:pPr>
            <a:endParaRPr lang="en-US" altLang="zh-TW" dirty="0"/>
          </a:p>
          <a:p>
            <a:pPr marL="0" indent="0">
              <a:buNone/>
            </a:pPr>
            <a:endParaRPr lang="en-US" altLang="zh-TW" dirty="0"/>
          </a:p>
        </p:txBody>
      </p:sp>
      <p:sp>
        <p:nvSpPr>
          <p:cNvPr id="2" name="標題 1">
            <a:extLst>
              <a:ext uri="{FF2B5EF4-FFF2-40B4-BE49-F238E27FC236}">
                <a16:creationId xmlns:a16="http://schemas.microsoft.com/office/drawing/2014/main" id="{179D12B5-3AC1-43FB-B4C3-F8A0B81888D4}"/>
              </a:ext>
            </a:extLst>
          </p:cNvPr>
          <p:cNvSpPr>
            <a:spLocks noGrp="1"/>
          </p:cNvSpPr>
          <p:nvPr>
            <p:ph type="title"/>
          </p:nvPr>
        </p:nvSpPr>
        <p:spPr>
          <a:xfrm>
            <a:off x="207883" y="0"/>
            <a:ext cx="10515600" cy="1325563"/>
          </a:xfrm>
        </p:spPr>
        <p:txBody>
          <a:bodyPr/>
          <a:lstStyle/>
          <a:p>
            <a:r>
              <a:rPr lang="en-US" altLang="zh-TW" dirty="0"/>
              <a:t>Data and Method</a:t>
            </a:r>
            <a:endParaRPr lang="zh-TW" altLang="en-US" dirty="0"/>
          </a:p>
        </p:txBody>
      </p:sp>
      <p:sp>
        <p:nvSpPr>
          <p:cNvPr id="4" name="矩形 3">
            <a:extLst>
              <a:ext uri="{FF2B5EF4-FFF2-40B4-BE49-F238E27FC236}">
                <a16:creationId xmlns:a16="http://schemas.microsoft.com/office/drawing/2014/main" id="{B200259A-A421-4F5B-B4FD-18879A8DFE9B}"/>
              </a:ext>
            </a:extLst>
          </p:cNvPr>
          <p:cNvSpPr/>
          <p:nvPr/>
        </p:nvSpPr>
        <p:spPr>
          <a:xfrm>
            <a:off x="0" y="0"/>
            <a:ext cx="12192000" cy="685800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7030A0"/>
              </a:solidFill>
            </a:endParaRPr>
          </a:p>
        </p:txBody>
      </p:sp>
      <p:graphicFrame>
        <p:nvGraphicFramePr>
          <p:cNvPr id="5" name="表格 4">
            <a:extLst>
              <a:ext uri="{FF2B5EF4-FFF2-40B4-BE49-F238E27FC236}">
                <a16:creationId xmlns:a16="http://schemas.microsoft.com/office/drawing/2014/main" id="{F3BED2A2-710F-4FBA-BFD6-D4D4F23996CA}"/>
              </a:ext>
            </a:extLst>
          </p:cNvPr>
          <p:cNvGraphicFramePr>
            <a:graphicFrameLocks noGrp="1"/>
          </p:cNvGraphicFramePr>
          <p:nvPr>
            <p:extLst>
              <p:ext uri="{D42A27DB-BD31-4B8C-83A1-F6EECF244321}">
                <p14:modId xmlns:p14="http://schemas.microsoft.com/office/powerpoint/2010/main" val="2980381443"/>
              </p:ext>
            </p:extLst>
          </p:nvPr>
        </p:nvGraphicFramePr>
        <p:xfrm>
          <a:off x="232785" y="988114"/>
          <a:ext cx="11751332" cy="5691984"/>
        </p:xfrm>
        <a:graphic>
          <a:graphicData uri="http://schemas.openxmlformats.org/drawingml/2006/table">
            <a:tbl>
              <a:tblPr firstRow="1" bandRow="1">
                <a:tableStyleId>{7DF18680-E054-41AD-8BC1-D1AEF772440D}</a:tableStyleId>
              </a:tblPr>
              <a:tblGrid>
                <a:gridCol w="1719743">
                  <a:extLst>
                    <a:ext uri="{9D8B030D-6E8A-4147-A177-3AD203B41FA5}">
                      <a16:colId xmlns:a16="http://schemas.microsoft.com/office/drawing/2014/main" val="1561559777"/>
                    </a:ext>
                  </a:extLst>
                </a:gridCol>
                <a:gridCol w="4552598">
                  <a:extLst>
                    <a:ext uri="{9D8B030D-6E8A-4147-A177-3AD203B41FA5}">
                      <a16:colId xmlns:a16="http://schemas.microsoft.com/office/drawing/2014/main" val="1905183261"/>
                    </a:ext>
                  </a:extLst>
                </a:gridCol>
                <a:gridCol w="5478991">
                  <a:extLst>
                    <a:ext uri="{9D8B030D-6E8A-4147-A177-3AD203B41FA5}">
                      <a16:colId xmlns:a16="http://schemas.microsoft.com/office/drawing/2014/main" val="1940607053"/>
                    </a:ext>
                  </a:extLst>
                </a:gridCol>
              </a:tblGrid>
              <a:tr h="800048">
                <a:tc>
                  <a:txBody>
                    <a:bodyPr/>
                    <a:lstStyle/>
                    <a:p>
                      <a:pPr algn="ctr"/>
                      <a:endParaRPr lang="zh-TW" altLang="en-US" sz="4000" dirty="0"/>
                    </a:p>
                  </a:txBody>
                  <a:tcPr/>
                </a:tc>
                <a:tc>
                  <a:txBody>
                    <a:bodyPr/>
                    <a:lstStyle/>
                    <a:p>
                      <a:pPr algn="ctr"/>
                      <a:r>
                        <a:rPr lang="en-US" altLang="zh-TW" sz="4000" dirty="0"/>
                        <a:t>Axisymmetric</a:t>
                      </a:r>
                      <a:endParaRPr lang="zh-TW" altLang="en-US" sz="4000" dirty="0"/>
                    </a:p>
                  </a:txBody>
                  <a:tcPr/>
                </a:tc>
                <a:tc>
                  <a:txBody>
                    <a:bodyPr/>
                    <a:lstStyle/>
                    <a:p>
                      <a:pPr algn="ctr"/>
                      <a:r>
                        <a:rPr lang="en-US" altLang="zh-TW" sz="4000" dirty="0"/>
                        <a:t> 3D Simulation</a:t>
                      </a:r>
                      <a:endParaRPr lang="zh-TW" altLang="en-US" sz="4000" dirty="0"/>
                    </a:p>
                  </a:txBody>
                  <a:tcPr/>
                </a:tc>
                <a:extLst>
                  <a:ext uri="{0D108BD9-81ED-4DB2-BD59-A6C34878D82A}">
                    <a16:rowId xmlns:a16="http://schemas.microsoft.com/office/drawing/2014/main" val="1323080774"/>
                  </a:ext>
                </a:extLst>
              </a:tr>
              <a:tr h="800048">
                <a:tc>
                  <a:txBody>
                    <a:bodyPr/>
                    <a:lstStyle/>
                    <a:p>
                      <a:pPr algn="ctr"/>
                      <a:endParaRPr lang="en-US" altLang="zh-TW" sz="1800" dirty="0"/>
                    </a:p>
                    <a:p>
                      <a:pPr algn="ctr"/>
                      <a:r>
                        <a:rPr lang="en-US" altLang="zh-TW" sz="1800" dirty="0"/>
                        <a:t>Horizontal</a:t>
                      </a:r>
                    </a:p>
                    <a:p>
                      <a:pPr algn="ctr"/>
                      <a:r>
                        <a:rPr lang="en-US" altLang="zh-TW" sz="1800" dirty="0"/>
                        <a:t>Grid</a:t>
                      </a:r>
                      <a:endParaRPr lang="zh-TW" altLang="en-US" sz="1800" dirty="0"/>
                    </a:p>
                  </a:txBody>
                  <a:tcPr/>
                </a:tc>
                <a:tc>
                  <a:txBody>
                    <a:bodyPr/>
                    <a:lstStyle/>
                    <a:p>
                      <a:r>
                        <a:rPr lang="en-US" altLang="zh-TW" sz="1800" dirty="0"/>
                        <a:t>Span 3050 km in radius</a:t>
                      </a:r>
                    </a:p>
                    <a:p>
                      <a:r>
                        <a:rPr lang="en-US" altLang="zh-TW" sz="1800" dirty="0"/>
                        <a:t>Uniform 1 km spacing in the innermost 300 km</a:t>
                      </a:r>
                    </a:p>
                    <a:p>
                      <a:r>
                        <a:rPr lang="en-US" altLang="zh-TW" sz="1800" dirty="0"/>
                        <a:t>Gradually stretches to 10 km spacing at boundary</a:t>
                      </a:r>
                    </a:p>
                  </a:txBody>
                  <a:tcPr/>
                </a:tc>
                <a:tc>
                  <a:txBody>
                    <a:bodyPr/>
                    <a:lstStyle/>
                    <a:p>
                      <a:r>
                        <a:rPr lang="en-US" altLang="zh-TW" sz="1800" dirty="0"/>
                        <a:t>Span 2040km x 2040 km in horizontal</a:t>
                      </a:r>
                    </a:p>
                    <a:p>
                      <a:r>
                        <a:rPr lang="en-US" altLang="zh-TW" sz="1800" dirty="0"/>
                        <a:t>Uniform 2.5 km spacing in the innermost 1200 km</a:t>
                      </a:r>
                    </a:p>
                    <a:p>
                      <a:r>
                        <a:rPr lang="en-US" altLang="zh-TW" sz="1800" dirty="0"/>
                        <a:t>Gradually stretches to 11.5 km spacing at boundary</a:t>
                      </a:r>
                    </a:p>
                    <a:p>
                      <a:endParaRPr lang="zh-TW" altLang="en-US" dirty="0"/>
                    </a:p>
                  </a:txBody>
                  <a:tcPr/>
                </a:tc>
                <a:extLst>
                  <a:ext uri="{0D108BD9-81ED-4DB2-BD59-A6C34878D82A}">
                    <a16:rowId xmlns:a16="http://schemas.microsoft.com/office/drawing/2014/main" val="695391861"/>
                  </a:ext>
                </a:extLst>
              </a:tr>
              <a:tr h="800048">
                <a:tc>
                  <a:txBody>
                    <a:bodyPr/>
                    <a:lstStyle/>
                    <a:p>
                      <a:pPr algn="ctr"/>
                      <a:endParaRPr lang="en-US" altLang="zh-TW" sz="1800" dirty="0"/>
                    </a:p>
                    <a:p>
                      <a:pPr algn="ctr"/>
                      <a:r>
                        <a:rPr lang="en-US" altLang="zh-TW" sz="1800" dirty="0"/>
                        <a:t>Vertical</a:t>
                      </a:r>
                    </a:p>
                    <a:p>
                      <a:pPr algn="ctr"/>
                      <a:r>
                        <a:rPr lang="en-US" altLang="zh-TW" sz="1800" dirty="0"/>
                        <a:t>Grid</a:t>
                      </a:r>
                      <a:endParaRPr lang="zh-TW" altLang="en-US" sz="1800" dirty="0"/>
                    </a:p>
                    <a:p>
                      <a:endParaRPr lang="zh-TW" altLang="en-US" dirty="0"/>
                    </a:p>
                  </a:txBody>
                  <a:tcPr/>
                </a:tc>
                <a:tc>
                  <a:txBody>
                    <a:bodyPr/>
                    <a:lstStyle/>
                    <a:p>
                      <a:r>
                        <a:rPr lang="en-US" altLang="zh-TW" dirty="0"/>
                        <a:t>Span 28 km in altitude</a:t>
                      </a:r>
                    </a:p>
                    <a:p>
                      <a:r>
                        <a:rPr lang="en-US" altLang="zh-TW" dirty="0"/>
                        <a:t>Stretching from 50 to 500m in lowest 5.5km</a:t>
                      </a:r>
                    </a:p>
                    <a:p>
                      <a:r>
                        <a:rPr lang="en-US" altLang="zh-TW" dirty="0"/>
                        <a:t>Uniform 500m above 5.5km</a:t>
                      </a:r>
                    </a:p>
                  </a:txBody>
                  <a:tcPr/>
                </a:tc>
                <a:tc>
                  <a:txBody>
                    <a:bodyPr/>
                    <a:lstStyle/>
                    <a:p>
                      <a:r>
                        <a:rPr lang="en-US" altLang="zh-TW" dirty="0"/>
                        <a:t>Span 28 km in altitude</a:t>
                      </a:r>
                    </a:p>
                    <a:p>
                      <a:r>
                        <a:rPr lang="en-US" altLang="zh-TW" dirty="0"/>
                        <a:t>Stretching from 50 to 500m in lowest 5.5km</a:t>
                      </a:r>
                    </a:p>
                    <a:p>
                      <a:r>
                        <a:rPr lang="en-US" altLang="zh-TW" dirty="0"/>
                        <a:t>Uniform 500m above 5.5km</a:t>
                      </a:r>
                    </a:p>
                    <a:p>
                      <a:endParaRPr lang="zh-TW" altLang="en-US" dirty="0"/>
                    </a:p>
                  </a:txBody>
                  <a:tcPr/>
                </a:tc>
                <a:extLst>
                  <a:ext uri="{0D108BD9-81ED-4DB2-BD59-A6C34878D82A}">
                    <a16:rowId xmlns:a16="http://schemas.microsoft.com/office/drawing/2014/main" val="1173210072"/>
                  </a:ext>
                </a:extLst>
              </a:tr>
              <a:tr h="800048">
                <a:tc>
                  <a:txBody>
                    <a:bodyPr/>
                    <a:lstStyle/>
                    <a:p>
                      <a:r>
                        <a:rPr lang="en-US" altLang="zh-TW" dirty="0" err="1"/>
                        <a:t>Integated</a:t>
                      </a:r>
                      <a:endParaRPr lang="en-US" altLang="zh-TW" dirty="0"/>
                    </a:p>
                    <a:p>
                      <a:r>
                        <a:rPr lang="en-US" altLang="zh-TW" dirty="0"/>
                        <a:t>period</a:t>
                      </a:r>
                      <a:endParaRPr lang="zh-TW" altLang="en-US" dirty="0"/>
                    </a:p>
                  </a:txBody>
                  <a:tcPr/>
                </a:tc>
                <a:tc>
                  <a:txBody>
                    <a:bodyPr/>
                    <a:lstStyle/>
                    <a:p>
                      <a:r>
                        <a:rPr lang="en-US" altLang="zh-TW" dirty="0"/>
                        <a:t>8 days</a:t>
                      </a:r>
                      <a:endParaRPr lang="zh-TW"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8 days</a:t>
                      </a:r>
                      <a:endParaRPr lang="zh-TW" altLang="en-US" dirty="0"/>
                    </a:p>
                    <a:p>
                      <a:endParaRPr lang="zh-TW" altLang="en-US" dirty="0"/>
                    </a:p>
                  </a:txBody>
                  <a:tcPr/>
                </a:tc>
                <a:extLst>
                  <a:ext uri="{0D108BD9-81ED-4DB2-BD59-A6C34878D82A}">
                    <a16:rowId xmlns:a16="http://schemas.microsoft.com/office/drawing/2014/main" val="1813777738"/>
                  </a:ext>
                </a:extLst>
              </a:tr>
              <a:tr h="800048">
                <a:tc>
                  <a:txBody>
                    <a:bodyPr/>
                    <a:lstStyle/>
                    <a:p>
                      <a:r>
                        <a:rPr lang="en-US" altLang="zh-TW" dirty="0"/>
                        <a:t>Microphysics</a:t>
                      </a:r>
                    </a:p>
                    <a:p>
                      <a:r>
                        <a:rPr lang="en-US" altLang="zh-TW" dirty="0"/>
                        <a:t>Scheme</a:t>
                      </a:r>
                      <a:endParaRPr lang="zh-TW" altLang="en-US" dirty="0"/>
                    </a:p>
                  </a:txBody>
                  <a:tcPr/>
                </a:tc>
                <a:tc>
                  <a:txBody>
                    <a:bodyPr/>
                    <a:lstStyle/>
                    <a:p>
                      <a:r>
                        <a:rPr lang="en-US" altLang="zh-TW" dirty="0"/>
                        <a:t>Morrison double moment scheme</a:t>
                      </a:r>
                      <a:endParaRPr lang="zh-TW"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Morrison double moment scheme</a:t>
                      </a:r>
                      <a:endParaRPr lang="zh-TW" altLang="en-US" dirty="0"/>
                    </a:p>
                    <a:p>
                      <a:endParaRPr lang="zh-TW" altLang="en-US" dirty="0"/>
                    </a:p>
                  </a:txBody>
                  <a:tcPr/>
                </a:tc>
                <a:extLst>
                  <a:ext uri="{0D108BD9-81ED-4DB2-BD59-A6C34878D82A}">
                    <a16:rowId xmlns:a16="http://schemas.microsoft.com/office/drawing/2014/main" val="3415476748"/>
                  </a:ext>
                </a:extLst>
              </a:tr>
              <a:tr h="800048">
                <a:tc>
                  <a:txBody>
                    <a:bodyPr/>
                    <a:lstStyle/>
                    <a:p>
                      <a:r>
                        <a:rPr lang="en-US" altLang="zh-TW" dirty="0"/>
                        <a:t>Sub-grid </a:t>
                      </a:r>
                    </a:p>
                    <a:p>
                      <a:r>
                        <a:rPr lang="en-US" altLang="zh-TW" dirty="0"/>
                        <a:t>Turbulent </a:t>
                      </a:r>
                    </a:p>
                    <a:p>
                      <a:r>
                        <a:rPr lang="en-US" altLang="zh-TW" dirty="0" err="1"/>
                        <a:t>parameteriztion</a:t>
                      </a:r>
                      <a:endParaRPr lang="zh-TW" altLang="en-US" dirty="0"/>
                    </a:p>
                  </a:txBody>
                  <a:tcPr/>
                </a:tc>
                <a:tc>
                  <a:txBody>
                    <a:bodyPr/>
                    <a:lstStyle/>
                    <a:p>
                      <a:r>
                        <a:rPr lang="en-US" altLang="zh-TW" dirty="0"/>
                        <a:t>Louis PBL scheme</a:t>
                      </a:r>
                      <a:endParaRPr lang="zh-TW"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Louis PBL scheme</a:t>
                      </a:r>
                      <a:endParaRPr lang="zh-TW" altLang="en-US" dirty="0"/>
                    </a:p>
                    <a:p>
                      <a:endParaRPr lang="zh-TW" altLang="en-US" dirty="0"/>
                    </a:p>
                  </a:txBody>
                  <a:tcPr/>
                </a:tc>
                <a:extLst>
                  <a:ext uri="{0D108BD9-81ED-4DB2-BD59-A6C34878D82A}">
                    <a16:rowId xmlns:a16="http://schemas.microsoft.com/office/drawing/2014/main" val="1329935012"/>
                  </a:ext>
                </a:extLst>
              </a:tr>
            </a:tbl>
          </a:graphicData>
        </a:graphic>
      </p:graphicFrame>
    </p:spTree>
    <p:extLst>
      <p:ext uri="{BB962C8B-B14F-4D97-AF65-F5344CB8AC3E}">
        <p14:creationId xmlns:p14="http://schemas.microsoft.com/office/powerpoint/2010/main" val="475691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內容版面配置區 5">
            <a:extLst>
              <a:ext uri="{FF2B5EF4-FFF2-40B4-BE49-F238E27FC236}">
                <a16:creationId xmlns:a16="http://schemas.microsoft.com/office/drawing/2014/main" id="{FC26E9E8-B21C-40BD-A4B7-634B2D6AB035}"/>
              </a:ext>
            </a:extLst>
          </p:cNvPr>
          <p:cNvSpPr>
            <a:spLocks noGrp="1"/>
          </p:cNvSpPr>
          <p:nvPr>
            <p:ph idx="1"/>
          </p:nvPr>
        </p:nvSpPr>
        <p:spPr>
          <a:xfrm>
            <a:off x="207883" y="1408549"/>
            <a:ext cx="11776234" cy="6364637"/>
          </a:xfrm>
        </p:spPr>
        <p:txBody>
          <a:bodyPr>
            <a:normAutofit/>
          </a:bodyPr>
          <a:lstStyle/>
          <a:p>
            <a:pPr marL="0" indent="0">
              <a:buNone/>
            </a:pPr>
            <a:endParaRPr lang="en-US" altLang="zh-TW" dirty="0"/>
          </a:p>
          <a:p>
            <a:pPr marL="0" indent="0">
              <a:buNone/>
            </a:pPr>
            <a:endParaRPr lang="en-US" altLang="zh-TW" dirty="0"/>
          </a:p>
          <a:p>
            <a:pPr marL="0" indent="0">
              <a:buNone/>
            </a:pPr>
            <a:endParaRPr lang="en-US" altLang="zh-TW" dirty="0"/>
          </a:p>
          <a:p>
            <a:pPr marL="0" indent="0">
              <a:buNone/>
            </a:pPr>
            <a:endParaRPr lang="en-US" altLang="zh-TW" dirty="0"/>
          </a:p>
          <a:p>
            <a:pPr marL="0" indent="0">
              <a:buNone/>
            </a:pPr>
            <a:endParaRPr lang="en-US" altLang="zh-TW" dirty="0"/>
          </a:p>
        </p:txBody>
      </p:sp>
      <p:sp>
        <p:nvSpPr>
          <p:cNvPr id="2" name="標題 1">
            <a:extLst>
              <a:ext uri="{FF2B5EF4-FFF2-40B4-BE49-F238E27FC236}">
                <a16:creationId xmlns:a16="http://schemas.microsoft.com/office/drawing/2014/main" id="{179D12B5-3AC1-43FB-B4C3-F8A0B81888D4}"/>
              </a:ext>
            </a:extLst>
          </p:cNvPr>
          <p:cNvSpPr>
            <a:spLocks noGrp="1"/>
          </p:cNvSpPr>
          <p:nvPr>
            <p:ph type="title"/>
          </p:nvPr>
        </p:nvSpPr>
        <p:spPr>
          <a:xfrm>
            <a:off x="207883" y="0"/>
            <a:ext cx="10515600" cy="1325563"/>
          </a:xfrm>
        </p:spPr>
        <p:txBody>
          <a:bodyPr/>
          <a:lstStyle/>
          <a:p>
            <a:r>
              <a:rPr lang="en-US" altLang="zh-TW" dirty="0"/>
              <a:t>Data and Method</a:t>
            </a:r>
            <a:endParaRPr lang="zh-TW" altLang="en-US" dirty="0"/>
          </a:p>
        </p:txBody>
      </p:sp>
      <p:sp>
        <p:nvSpPr>
          <p:cNvPr id="4" name="矩形 3">
            <a:extLst>
              <a:ext uri="{FF2B5EF4-FFF2-40B4-BE49-F238E27FC236}">
                <a16:creationId xmlns:a16="http://schemas.microsoft.com/office/drawing/2014/main" id="{B200259A-A421-4F5B-B4FD-18879A8DFE9B}"/>
              </a:ext>
            </a:extLst>
          </p:cNvPr>
          <p:cNvSpPr/>
          <p:nvPr/>
        </p:nvSpPr>
        <p:spPr>
          <a:xfrm>
            <a:off x="0" y="0"/>
            <a:ext cx="12192000" cy="685800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7030A0"/>
              </a:solidFill>
            </a:endParaRPr>
          </a:p>
        </p:txBody>
      </p:sp>
      <p:sp>
        <p:nvSpPr>
          <p:cNvPr id="6" name="內容版面配置區 5">
            <a:extLst>
              <a:ext uri="{FF2B5EF4-FFF2-40B4-BE49-F238E27FC236}">
                <a16:creationId xmlns:a16="http://schemas.microsoft.com/office/drawing/2014/main" id="{8D2F172C-8002-40F8-95F6-9EB28788C32F}"/>
              </a:ext>
            </a:extLst>
          </p:cNvPr>
          <p:cNvSpPr txBox="1">
            <a:spLocks/>
          </p:cNvSpPr>
          <p:nvPr/>
        </p:nvSpPr>
        <p:spPr>
          <a:xfrm>
            <a:off x="360283" y="1560949"/>
            <a:ext cx="11776234" cy="6364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dirty="0"/>
              <a:t>Other information</a:t>
            </a:r>
          </a:p>
          <a:p>
            <a:pPr>
              <a:buFontTx/>
              <a:buChar char="-"/>
            </a:pPr>
            <a:r>
              <a:rPr lang="en-US" altLang="zh-TW" dirty="0"/>
              <a:t>On a f plane </a:t>
            </a:r>
          </a:p>
          <a:p>
            <a:pPr>
              <a:buFontTx/>
              <a:buChar char="-"/>
            </a:pPr>
            <a:r>
              <a:rPr lang="en-US" altLang="zh-TW" dirty="0"/>
              <a:t>Sea surface temperature(SST) fixed at 29</a:t>
            </a:r>
            <a:r>
              <a:rPr lang="en-US" altLang="zh-TW" dirty="0">
                <a:latin typeface="標楷體" panose="03000509000000000000" pitchFamily="65" charset="-120"/>
                <a:ea typeface="標楷體" panose="03000509000000000000" pitchFamily="65" charset="-120"/>
              </a:rPr>
              <a:t>℃</a:t>
            </a:r>
          </a:p>
          <a:p>
            <a:pPr>
              <a:buFontTx/>
              <a:buChar char="-"/>
            </a:pPr>
            <a:r>
              <a:rPr lang="en-US" altLang="zh-TW" dirty="0"/>
              <a:t>Radiative process with 2K/day Newtonian relaxation to the </a:t>
            </a:r>
          </a:p>
          <a:p>
            <a:pPr marL="0" indent="0">
              <a:buNone/>
            </a:pPr>
            <a:r>
              <a:rPr lang="en-US" altLang="zh-TW" dirty="0"/>
              <a:t>   base temperature profile </a:t>
            </a:r>
            <a:r>
              <a:rPr lang="en-US" altLang="zh-TW" sz="1800" dirty="0"/>
              <a:t>(</a:t>
            </a:r>
            <a:r>
              <a:rPr lang="en-US" altLang="zh-TW" sz="1800" dirty="0" err="1"/>
              <a:t>Rotunno</a:t>
            </a:r>
            <a:r>
              <a:rPr lang="en-US" altLang="zh-TW" sz="1800" dirty="0"/>
              <a:t> &amp; Emanuel, 1987)</a:t>
            </a:r>
          </a:p>
          <a:p>
            <a:pPr>
              <a:buFontTx/>
              <a:buChar char="-"/>
            </a:pPr>
            <a:r>
              <a:rPr lang="en-US" altLang="zh-TW" dirty="0"/>
              <a:t>24 </a:t>
            </a:r>
            <a:r>
              <a:rPr lang="en-US" altLang="zh-TW" dirty="0" err="1"/>
              <a:t>hr</a:t>
            </a:r>
            <a:r>
              <a:rPr lang="en-US" altLang="zh-TW" dirty="0"/>
              <a:t> after deep moist convection was construct , impose 5 m/s westerly flow</a:t>
            </a:r>
          </a:p>
          <a:p>
            <a:pPr marL="0" indent="0">
              <a:buNone/>
            </a:pPr>
            <a:r>
              <a:rPr lang="en-US" altLang="zh-TW" dirty="0"/>
              <a:t>   throughout the domain. </a:t>
            </a:r>
          </a:p>
          <a:p>
            <a:pPr marL="0" indent="0">
              <a:buFont typeface="Arial" panose="020B0604020202020204" pitchFamily="34" charset="0"/>
              <a:buNone/>
            </a:pPr>
            <a:endParaRPr lang="en-US" altLang="zh-TW" dirty="0"/>
          </a:p>
          <a:p>
            <a:pPr marL="0" indent="0">
              <a:buFont typeface="Arial" panose="020B0604020202020204" pitchFamily="34" charset="0"/>
              <a:buNone/>
            </a:pPr>
            <a:endParaRPr lang="en-US" altLang="zh-TW" dirty="0"/>
          </a:p>
          <a:p>
            <a:pPr marL="0" indent="0">
              <a:buFont typeface="Arial" panose="020B0604020202020204" pitchFamily="34" charset="0"/>
              <a:buNone/>
            </a:pPr>
            <a:endParaRPr lang="en-US" altLang="zh-TW" dirty="0"/>
          </a:p>
        </p:txBody>
      </p:sp>
      <p:pic>
        <p:nvPicPr>
          <p:cNvPr id="3" name="圖片 2">
            <a:extLst>
              <a:ext uri="{FF2B5EF4-FFF2-40B4-BE49-F238E27FC236}">
                <a16:creationId xmlns:a16="http://schemas.microsoft.com/office/drawing/2014/main" id="{167DF3DB-7BC0-4C55-8A43-CB083FE9CDA9}"/>
              </a:ext>
            </a:extLst>
          </p:cNvPr>
          <p:cNvPicPr>
            <a:picLocks noChangeAspect="1"/>
          </p:cNvPicPr>
          <p:nvPr/>
        </p:nvPicPr>
        <p:blipFill>
          <a:blip r:embed="rId2"/>
          <a:stretch>
            <a:fillRect/>
          </a:stretch>
        </p:blipFill>
        <p:spPr>
          <a:xfrm>
            <a:off x="9354612" y="4682009"/>
            <a:ext cx="1873098" cy="1881137"/>
          </a:xfrm>
          <a:prstGeom prst="rect">
            <a:avLst/>
          </a:prstGeom>
        </p:spPr>
      </p:pic>
      <p:pic>
        <p:nvPicPr>
          <p:cNvPr id="5" name="圖片 4">
            <a:extLst>
              <a:ext uri="{FF2B5EF4-FFF2-40B4-BE49-F238E27FC236}">
                <a16:creationId xmlns:a16="http://schemas.microsoft.com/office/drawing/2014/main" id="{E35CA409-4718-4929-86B2-CC6EBF7F0461}"/>
              </a:ext>
            </a:extLst>
          </p:cNvPr>
          <p:cNvPicPr>
            <a:picLocks noChangeAspect="1"/>
          </p:cNvPicPr>
          <p:nvPr/>
        </p:nvPicPr>
        <p:blipFill>
          <a:blip r:embed="rId3"/>
          <a:stretch>
            <a:fillRect/>
          </a:stretch>
        </p:blipFill>
        <p:spPr>
          <a:xfrm>
            <a:off x="152400" y="5117752"/>
            <a:ext cx="8220075" cy="352425"/>
          </a:xfrm>
          <a:prstGeom prst="rect">
            <a:avLst/>
          </a:prstGeom>
        </p:spPr>
      </p:pic>
      <p:pic>
        <p:nvPicPr>
          <p:cNvPr id="7" name="圖片 6">
            <a:extLst>
              <a:ext uri="{FF2B5EF4-FFF2-40B4-BE49-F238E27FC236}">
                <a16:creationId xmlns:a16="http://schemas.microsoft.com/office/drawing/2014/main" id="{93F2C672-4572-4086-96FF-9AECA8AE550C}"/>
              </a:ext>
            </a:extLst>
          </p:cNvPr>
          <p:cNvPicPr>
            <a:picLocks noChangeAspect="1"/>
          </p:cNvPicPr>
          <p:nvPr/>
        </p:nvPicPr>
        <p:blipFill>
          <a:blip r:embed="rId4"/>
          <a:stretch>
            <a:fillRect/>
          </a:stretch>
        </p:blipFill>
        <p:spPr>
          <a:xfrm>
            <a:off x="108573" y="5622577"/>
            <a:ext cx="9429750" cy="314325"/>
          </a:xfrm>
          <a:prstGeom prst="rect">
            <a:avLst/>
          </a:prstGeom>
        </p:spPr>
      </p:pic>
      <p:pic>
        <p:nvPicPr>
          <p:cNvPr id="8" name="圖片 7">
            <a:extLst>
              <a:ext uri="{FF2B5EF4-FFF2-40B4-BE49-F238E27FC236}">
                <a16:creationId xmlns:a16="http://schemas.microsoft.com/office/drawing/2014/main" id="{B8DFEC52-8A5F-46B4-AA6B-B4C216B9F462}"/>
              </a:ext>
            </a:extLst>
          </p:cNvPr>
          <p:cNvPicPr>
            <a:picLocks noChangeAspect="1"/>
          </p:cNvPicPr>
          <p:nvPr/>
        </p:nvPicPr>
        <p:blipFill>
          <a:blip r:embed="rId5"/>
          <a:stretch>
            <a:fillRect/>
          </a:stretch>
        </p:blipFill>
        <p:spPr>
          <a:xfrm>
            <a:off x="152400" y="6100415"/>
            <a:ext cx="2809875" cy="342900"/>
          </a:xfrm>
          <a:prstGeom prst="rect">
            <a:avLst/>
          </a:prstGeom>
        </p:spPr>
      </p:pic>
    </p:spTree>
    <p:extLst>
      <p:ext uri="{BB962C8B-B14F-4D97-AF65-F5344CB8AC3E}">
        <p14:creationId xmlns:p14="http://schemas.microsoft.com/office/powerpoint/2010/main" val="3885164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78AF8FD-944B-49A2-B87D-AAA42D91E6CC}"/>
              </a:ext>
            </a:extLst>
          </p:cNvPr>
          <p:cNvSpPr/>
          <p:nvPr/>
        </p:nvSpPr>
        <p:spPr>
          <a:xfrm>
            <a:off x="4855370" y="3029321"/>
            <a:ext cx="1919756" cy="923330"/>
          </a:xfrm>
          <a:prstGeom prst="rect">
            <a:avLst/>
          </a:prstGeom>
          <a:noFill/>
        </p:spPr>
        <p:txBody>
          <a:bodyPr wrap="none" lIns="91440" tIns="45720" rIns="91440" bIns="45720">
            <a:spAutoFit/>
          </a:bodyPr>
          <a:lstStyle/>
          <a:p>
            <a:pPr algn="ctr"/>
            <a:r>
              <a:rPr lang="en-US" altLang="zh-TW" sz="5400" dirty="0">
                <a:solidFill>
                  <a:srgbClr val="92D050"/>
                </a:solidFill>
              </a:rPr>
              <a:t>Result</a:t>
            </a:r>
            <a:endParaRPr lang="zh-TW" altLang="en-US" sz="5400" b="1" cap="none" spc="0" dirty="0">
              <a:ln w="22225">
                <a:solidFill>
                  <a:srgbClr val="FFC000"/>
                </a:solidFill>
                <a:prstDash val="solid"/>
              </a:ln>
              <a:solidFill>
                <a:srgbClr val="92D050"/>
              </a:solidFill>
              <a:effectLst/>
            </a:endParaRPr>
          </a:p>
        </p:txBody>
      </p:sp>
      <p:sp>
        <p:nvSpPr>
          <p:cNvPr id="5" name="矩形 4">
            <a:extLst>
              <a:ext uri="{FF2B5EF4-FFF2-40B4-BE49-F238E27FC236}">
                <a16:creationId xmlns:a16="http://schemas.microsoft.com/office/drawing/2014/main" id="{B3A66F6B-A71C-4DAC-8A50-9DBE5D0103B5}"/>
              </a:ext>
            </a:extLst>
          </p:cNvPr>
          <p:cNvSpPr/>
          <p:nvPr/>
        </p:nvSpPr>
        <p:spPr>
          <a:xfrm>
            <a:off x="0" y="0"/>
            <a:ext cx="12192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Tree>
    <p:extLst>
      <p:ext uri="{BB962C8B-B14F-4D97-AF65-F5344CB8AC3E}">
        <p14:creationId xmlns:p14="http://schemas.microsoft.com/office/powerpoint/2010/main" val="4219154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B2B0F2-BFED-4161-9252-FC9456CF96F9}"/>
              </a:ext>
            </a:extLst>
          </p:cNvPr>
          <p:cNvSpPr>
            <a:spLocks noGrp="1"/>
          </p:cNvSpPr>
          <p:nvPr>
            <p:ph type="title"/>
          </p:nvPr>
        </p:nvSpPr>
        <p:spPr>
          <a:xfrm>
            <a:off x="250970" y="-138215"/>
            <a:ext cx="10515600" cy="1325563"/>
          </a:xfrm>
        </p:spPr>
        <p:txBody>
          <a:bodyPr/>
          <a:lstStyle/>
          <a:p>
            <a:r>
              <a:rPr lang="en-US" altLang="zh-TW" dirty="0"/>
              <a:t>Result</a:t>
            </a:r>
            <a:endParaRPr lang="zh-TW" altLang="en-US" dirty="0"/>
          </a:p>
        </p:txBody>
      </p:sp>
      <p:pic>
        <p:nvPicPr>
          <p:cNvPr id="5" name="圖片 4">
            <a:extLst>
              <a:ext uri="{FF2B5EF4-FFF2-40B4-BE49-F238E27FC236}">
                <a16:creationId xmlns:a16="http://schemas.microsoft.com/office/drawing/2014/main" id="{31A408B5-B311-47C1-BA24-238B77E6FB9A}"/>
              </a:ext>
            </a:extLst>
          </p:cNvPr>
          <p:cNvPicPr>
            <a:picLocks noChangeAspect="1"/>
          </p:cNvPicPr>
          <p:nvPr/>
        </p:nvPicPr>
        <p:blipFill>
          <a:blip r:embed="rId3"/>
          <a:stretch>
            <a:fillRect/>
          </a:stretch>
        </p:blipFill>
        <p:spPr>
          <a:xfrm>
            <a:off x="-80398" y="947585"/>
            <a:ext cx="6627952" cy="5528735"/>
          </a:xfrm>
          <a:prstGeom prst="rect">
            <a:avLst/>
          </a:prstGeom>
        </p:spPr>
      </p:pic>
      <p:sp>
        <p:nvSpPr>
          <p:cNvPr id="4" name="矩形 3">
            <a:extLst>
              <a:ext uri="{FF2B5EF4-FFF2-40B4-BE49-F238E27FC236}">
                <a16:creationId xmlns:a16="http://schemas.microsoft.com/office/drawing/2014/main" id="{9791696F-D637-4DCF-B341-43E7C5C463C5}"/>
              </a:ext>
            </a:extLst>
          </p:cNvPr>
          <p:cNvSpPr/>
          <p:nvPr/>
        </p:nvSpPr>
        <p:spPr>
          <a:xfrm>
            <a:off x="0" y="0"/>
            <a:ext cx="12192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
        <p:nvSpPr>
          <p:cNvPr id="6" name="矩形 5">
            <a:extLst>
              <a:ext uri="{FF2B5EF4-FFF2-40B4-BE49-F238E27FC236}">
                <a16:creationId xmlns:a16="http://schemas.microsoft.com/office/drawing/2014/main" id="{DC41A4FE-0181-480E-A8F2-AA0D28F4D04A}"/>
              </a:ext>
            </a:extLst>
          </p:cNvPr>
          <p:cNvSpPr/>
          <p:nvPr/>
        </p:nvSpPr>
        <p:spPr>
          <a:xfrm>
            <a:off x="6547554" y="1037815"/>
            <a:ext cx="6096000" cy="4447371"/>
          </a:xfrm>
          <a:prstGeom prst="rect">
            <a:avLst/>
          </a:prstGeom>
        </p:spPr>
        <p:txBody>
          <a:bodyPr>
            <a:spAutoFit/>
          </a:bodyPr>
          <a:lstStyle/>
          <a:p>
            <a:r>
              <a:rPr lang="en-US" altLang="zh-TW" sz="2300" b="1" dirty="0">
                <a:solidFill>
                  <a:srgbClr val="FF0000"/>
                </a:solidFill>
              </a:rPr>
              <a:t>Intensity</a:t>
            </a:r>
            <a:r>
              <a:rPr lang="en-US" altLang="zh-TW" sz="2300" dirty="0"/>
              <a:t> is approximated as the</a:t>
            </a:r>
          </a:p>
          <a:p>
            <a:r>
              <a:rPr lang="en-US" altLang="zh-TW" sz="2300" dirty="0"/>
              <a:t>maximum </a:t>
            </a:r>
            <a:r>
              <a:rPr lang="en-US" altLang="zh-TW" sz="2300" b="1" dirty="0">
                <a:solidFill>
                  <a:srgbClr val="FF0000"/>
                </a:solidFill>
              </a:rPr>
              <a:t>azimuthally averaged wind speed</a:t>
            </a:r>
          </a:p>
          <a:p>
            <a:r>
              <a:rPr lang="en-US" altLang="zh-TW" sz="2300" dirty="0"/>
              <a:t>at the </a:t>
            </a:r>
            <a:r>
              <a:rPr lang="en-US" altLang="zh-TW" sz="2300" b="1" dirty="0">
                <a:solidFill>
                  <a:srgbClr val="FF0000"/>
                </a:solidFill>
              </a:rPr>
              <a:t>lowest model level (25 m)</a:t>
            </a:r>
          </a:p>
          <a:p>
            <a:endParaRPr lang="en-US" altLang="zh-TW" sz="2300" b="1" dirty="0">
              <a:solidFill>
                <a:srgbClr val="FF0000"/>
              </a:solidFill>
            </a:endParaRPr>
          </a:p>
          <a:p>
            <a:endParaRPr lang="en-US" altLang="zh-TW" sz="2300" b="1" dirty="0">
              <a:solidFill>
                <a:srgbClr val="FF0000"/>
              </a:solidFill>
            </a:endParaRPr>
          </a:p>
          <a:p>
            <a:r>
              <a:rPr lang="en-US" altLang="zh-TW" sz="2400" dirty="0"/>
              <a:t>Consistent with previous studies, </a:t>
            </a:r>
          </a:p>
          <a:p>
            <a:r>
              <a:rPr lang="en-US" altLang="zh-TW" sz="2400" b="1" dirty="0">
                <a:solidFill>
                  <a:srgbClr val="FF0000"/>
                </a:solidFill>
              </a:rPr>
              <a:t>larger tropospheric moisture content </a:t>
            </a:r>
          </a:p>
          <a:p>
            <a:r>
              <a:rPr lang="en-US" altLang="zh-TW" sz="2400" b="1" dirty="0">
                <a:solidFill>
                  <a:srgbClr val="FF0000"/>
                </a:solidFill>
              </a:rPr>
              <a:t>expedites</a:t>
            </a:r>
            <a:r>
              <a:rPr lang="en-US" altLang="zh-TW" sz="2400" dirty="0"/>
              <a:t> the development phase </a:t>
            </a:r>
          </a:p>
          <a:p>
            <a:r>
              <a:rPr lang="en-US" altLang="zh-TW" sz="2400" dirty="0"/>
              <a:t>and </a:t>
            </a:r>
            <a:r>
              <a:rPr lang="en-US" altLang="zh-TW" sz="2400" b="1" dirty="0">
                <a:solidFill>
                  <a:srgbClr val="FF0000"/>
                </a:solidFill>
              </a:rPr>
              <a:t>initiation of RI </a:t>
            </a:r>
            <a:r>
              <a:rPr lang="en-US" altLang="zh-TW" sz="2400" dirty="0"/>
              <a:t>as the </a:t>
            </a:r>
            <a:r>
              <a:rPr lang="en-US" altLang="zh-TW" sz="2400" b="1" dirty="0">
                <a:solidFill>
                  <a:srgbClr val="FF0000"/>
                </a:solidFill>
              </a:rPr>
              <a:t>incipient vortex </a:t>
            </a:r>
          </a:p>
          <a:p>
            <a:r>
              <a:rPr lang="en-US" altLang="zh-TW" sz="2400" b="1" dirty="0">
                <a:solidFill>
                  <a:srgbClr val="FF0000"/>
                </a:solidFill>
              </a:rPr>
              <a:t>is more quickly moistened</a:t>
            </a:r>
            <a:r>
              <a:rPr lang="en-US" altLang="zh-TW" sz="2400" dirty="0"/>
              <a:t>, </a:t>
            </a:r>
          </a:p>
          <a:p>
            <a:r>
              <a:rPr lang="en-US" altLang="zh-TW" sz="2400" dirty="0"/>
              <a:t>thereby promoting deep convection</a:t>
            </a:r>
          </a:p>
          <a:p>
            <a:r>
              <a:rPr lang="en-US" altLang="zh-TW" dirty="0"/>
              <a:t> (e.g., Kilroy &amp; Smith, 2017; Tao &amp; Zhang, 2014)</a:t>
            </a:r>
            <a:endParaRPr lang="zh-TW" altLang="en-US" b="1" dirty="0">
              <a:solidFill>
                <a:srgbClr val="FF0000"/>
              </a:solidFill>
            </a:endParaRPr>
          </a:p>
        </p:txBody>
      </p:sp>
      <p:sp>
        <p:nvSpPr>
          <p:cNvPr id="7" name="矩形 6">
            <a:extLst>
              <a:ext uri="{FF2B5EF4-FFF2-40B4-BE49-F238E27FC236}">
                <a16:creationId xmlns:a16="http://schemas.microsoft.com/office/drawing/2014/main" id="{D11C8119-0641-4718-8E53-BA56589C6C94}"/>
              </a:ext>
            </a:extLst>
          </p:cNvPr>
          <p:cNvSpPr/>
          <p:nvPr/>
        </p:nvSpPr>
        <p:spPr>
          <a:xfrm>
            <a:off x="2459115" y="2905780"/>
            <a:ext cx="2496022" cy="523220"/>
          </a:xfrm>
          <a:prstGeom prst="rect">
            <a:avLst/>
          </a:prstGeom>
          <a:solidFill>
            <a:schemeClr val="accent2"/>
          </a:solidFill>
        </p:spPr>
        <p:txBody>
          <a:bodyPr wrap="square" lIns="91440" tIns="45720" rIns="91440" bIns="45720">
            <a:spAutoFit/>
          </a:bodyPr>
          <a:lstStyle/>
          <a:p>
            <a:pPr algn="ctr"/>
            <a:r>
              <a:rPr lang="en-US" altLang="zh-TW" sz="2800" b="0" cap="none" spc="0" dirty="0">
                <a:ln w="0"/>
                <a:solidFill>
                  <a:schemeClr val="tx1"/>
                </a:solidFill>
                <a:effectLst>
                  <a:outerShdw blurRad="38100" dist="19050" dir="2700000" algn="tl" rotWithShape="0">
                    <a:schemeClr val="dk1">
                      <a:alpha val="40000"/>
                    </a:schemeClr>
                  </a:outerShdw>
                </a:effectLst>
              </a:rPr>
              <a:t>A</a:t>
            </a:r>
            <a:r>
              <a:rPr lang="en-US" altLang="zh-TW" sz="2800" dirty="0">
                <a:ln w="0"/>
                <a:effectLst>
                  <a:outerShdw blurRad="38100" dist="19050" dir="2700000" algn="tl" rotWithShape="0">
                    <a:schemeClr val="dk1">
                      <a:alpha val="40000"/>
                    </a:schemeClr>
                  </a:outerShdw>
                </a:effectLst>
              </a:rPr>
              <a:t>xis-symmetric</a:t>
            </a:r>
            <a:endParaRPr lang="zh-TW" altLang="en-US" sz="2800" b="0" cap="none" spc="0" dirty="0">
              <a:ln w="0"/>
              <a:solidFill>
                <a:schemeClr val="tx1"/>
              </a:solidFill>
              <a:effectLst>
                <a:outerShdw blurRad="38100" dist="19050" dir="2700000" algn="tl" rotWithShape="0">
                  <a:schemeClr val="dk1">
                    <a:alpha val="40000"/>
                  </a:schemeClr>
                </a:outerShdw>
              </a:effectLst>
            </a:endParaRPr>
          </a:p>
        </p:txBody>
      </p:sp>
      <p:sp>
        <p:nvSpPr>
          <p:cNvPr id="8" name="矩形 7">
            <a:extLst>
              <a:ext uri="{FF2B5EF4-FFF2-40B4-BE49-F238E27FC236}">
                <a16:creationId xmlns:a16="http://schemas.microsoft.com/office/drawing/2014/main" id="{C3C2D39C-68E5-4FC3-8FD2-8C9A2EAE1C1C}"/>
              </a:ext>
            </a:extLst>
          </p:cNvPr>
          <p:cNvSpPr/>
          <p:nvPr/>
        </p:nvSpPr>
        <p:spPr>
          <a:xfrm>
            <a:off x="2664863" y="5485186"/>
            <a:ext cx="2290274" cy="523220"/>
          </a:xfrm>
          <a:prstGeom prst="rect">
            <a:avLst/>
          </a:prstGeom>
          <a:solidFill>
            <a:schemeClr val="accent2"/>
          </a:solidFill>
        </p:spPr>
        <p:txBody>
          <a:bodyPr wrap="square" lIns="91440" tIns="45720" rIns="91440" bIns="45720">
            <a:spAutoFit/>
          </a:bodyPr>
          <a:lstStyle/>
          <a:p>
            <a:pPr algn="ctr"/>
            <a:r>
              <a:rPr lang="en-US" altLang="zh-TW" sz="2800" b="0" cap="none" spc="0" dirty="0">
                <a:ln w="0"/>
                <a:solidFill>
                  <a:schemeClr val="tx1"/>
                </a:solidFill>
                <a:effectLst>
                  <a:outerShdw blurRad="38100" dist="19050" dir="2700000" algn="tl" rotWithShape="0">
                    <a:schemeClr val="dk1">
                      <a:alpha val="40000"/>
                    </a:schemeClr>
                  </a:outerShdw>
                </a:effectLst>
              </a:rPr>
              <a:t>3D-simulation</a:t>
            </a:r>
            <a:endParaRPr lang="zh-TW" altLang="en-US"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62673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52F6E49C-431C-4295-ACE6-E2F9A57C5CA1}"/>
              </a:ext>
            </a:extLst>
          </p:cNvPr>
          <p:cNvPicPr>
            <a:picLocks noChangeAspect="1"/>
          </p:cNvPicPr>
          <p:nvPr/>
        </p:nvPicPr>
        <p:blipFill>
          <a:blip r:embed="rId3"/>
          <a:stretch>
            <a:fillRect/>
          </a:stretch>
        </p:blipFill>
        <p:spPr>
          <a:xfrm>
            <a:off x="0" y="605875"/>
            <a:ext cx="6969503" cy="5473110"/>
          </a:xfrm>
          <a:prstGeom prst="rect">
            <a:avLst/>
          </a:prstGeom>
        </p:spPr>
      </p:pic>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669F5FE1-1B5D-4ED5-9A6E-055426B4AFF0}"/>
                  </a:ext>
                </a:extLst>
              </p:cNvPr>
              <p:cNvSpPr/>
              <p:nvPr/>
            </p:nvSpPr>
            <p:spPr>
              <a:xfrm>
                <a:off x="6850631" y="312645"/>
                <a:ext cx="6096000" cy="5972019"/>
              </a:xfrm>
              <a:prstGeom prst="rect">
                <a:avLst/>
              </a:prstGeom>
            </p:spPr>
            <p:txBody>
              <a:bodyPr>
                <a:spAutoFit/>
              </a:bodyPr>
              <a:lstStyle/>
              <a:p>
                <a:r>
                  <a:rPr lang="en-US" altLang="zh-TW" sz="2200" dirty="0"/>
                  <a:t>The </a:t>
                </a:r>
                <a:r>
                  <a:rPr lang="en-US" altLang="zh-TW" sz="2200" b="1" dirty="0">
                    <a:solidFill>
                      <a:srgbClr val="FF0000"/>
                    </a:solidFill>
                  </a:rPr>
                  <a:t>shading</a:t>
                </a:r>
                <a:r>
                  <a:rPr lang="en-US" altLang="zh-TW" sz="2200" dirty="0"/>
                  <a:t> in Figures 4a and 4b represent </a:t>
                </a:r>
              </a:p>
              <a:p>
                <a:r>
                  <a:rPr lang="en-US" altLang="zh-TW" sz="2200" b="1" dirty="0">
                    <a:solidFill>
                      <a:srgbClr val="FF0000"/>
                    </a:solidFill>
                  </a:rPr>
                  <a:t>1 standard deviation </a:t>
                </a:r>
                <a:r>
                  <a:rPr lang="en-US" altLang="zh-TW" sz="2200" dirty="0"/>
                  <a:t>from the axisymmetric </a:t>
                </a:r>
              </a:p>
              <a:p>
                <a:r>
                  <a:rPr lang="en-US" altLang="zh-TW" sz="2200" dirty="0"/>
                  <a:t>ensemble‐mean RMW and </a:t>
                </a:r>
                <a14:m>
                  <m:oMath xmlns:m="http://schemas.openxmlformats.org/officeDocument/2006/math">
                    <m:sSub>
                      <m:sSubPr>
                        <m:ctrlPr>
                          <a:rPr lang="en-US" altLang="zh-TW" sz="2200" i="1" dirty="0" smtClean="0">
                            <a:solidFill>
                              <a:schemeClr val="tx1"/>
                            </a:solidFill>
                            <a:latin typeface="Cambria Math" panose="02040503050406030204" pitchFamily="18" charset="0"/>
                          </a:rPr>
                        </m:ctrlPr>
                      </m:sSubPr>
                      <m:e>
                        <m:r>
                          <m:rPr>
                            <m:sty m:val="p"/>
                          </m:rPr>
                          <a:rPr lang="en-US" altLang="zh-TW" sz="2200" b="0" i="0" dirty="0">
                            <a:solidFill>
                              <a:schemeClr val="tx1"/>
                            </a:solidFill>
                            <a:latin typeface="Cambria Math" panose="02040503050406030204" pitchFamily="18" charset="0"/>
                          </a:rPr>
                          <m:t>R</m:t>
                        </m:r>
                      </m:e>
                      <m:sub>
                        <m:r>
                          <m:rPr>
                            <m:sty m:val="p"/>
                          </m:rPr>
                          <a:rPr lang="en-US" altLang="zh-TW" sz="2200" b="0" i="0" dirty="0">
                            <a:solidFill>
                              <a:schemeClr val="tx1"/>
                            </a:solidFill>
                            <a:latin typeface="Cambria Math" panose="02040503050406030204" pitchFamily="18" charset="0"/>
                          </a:rPr>
                          <m:t>gales</m:t>
                        </m:r>
                      </m:sub>
                    </m:sSub>
                  </m:oMath>
                </a14:m>
                <a:r>
                  <a:rPr lang="en-US" altLang="zh-TW" sz="2200" b="1" dirty="0">
                    <a:solidFill>
                      <a:srgbClr val="FF0000"/>
                    </a:solidFill>
                  </a:rPr>
                  <a:t> </a:t>
                </a:r>
              </a:p>
              <a:p>
                <a:endParaRPr lang="en-US" altLang="zh-TW" sz="2200" dirty="0"/>
              </a:p>
              <a:p>
                <a:r>
                  <a:rPr lang="en-US" altLang="zh-TW" sz="2800" b="1" u="sng" dirty="0">
                    <a:solidFill>
                      <a:srgbClr val="FF0000"/>
                    </a:solidFill>
                  </a:rPr>
                  <a:t>Principal finding of this study:</a:t>
                </a:r>
              </a:p>
              <a:p>
                <a:r>
                  <a:rPr lang="en-US" altLang="zh-TW" sz="2400" dirty="0"/>
                  <a:t>1. The </a:t>
                </a:r>
                <a:r>
                  <a:rPr lang="en-US" altLang="zh-TW" sz="2400" b="1" dirty="0">
                    <a:solidFill>
                      <a:srgbClr val="FF0000"/>
                    </a:solidFill>
                  </a:rPr>
                  <a:t>incipient vortex circulation </a:t>
                </a:r>
                <a:r>
                  <a:rPr lang="en-US" altLang="zh-TW" sz="2400" dirty="0"/>
                  <a:t>places </a:t>
                </a:r>
              </a:p>
              <a:p>
                <a:r>
                  <a:rPr lang="en-US" altLang="zh-TW" sz="2400" dirty="0"/>
                  <a:t>the </a:t>
                </a:r>
                <a:r>
                  <a:rPr lang="en-US" altLang="zh-TW" sz="2400" b="1" dirty="0">
                    <a:solidFill>
                      <a:srgbClr val="FF0000"/>
                    </a:solidFill>
                  </a:rPr>
                  <a:t>primary constraint on TC expansion</a:t>
                </a:r>
                <a:r>
                  <a:rPr lang="en-US" altLang="zh-TW" sz="2400" dirty="0"/>
                  <a:t>, </a:t>
                </a:r>
              </a:p>
              <a:p>
                <a:r>
                  <a:rPr lang="en-US" altLang="zh-TW" sz="2400" dirty="0"/>
                  <a:t>and in part establishes the expansion rate.</a:t>
                </a:r>
              </a:p>
              <a:p>
                <a:endParaRPr lang="en-US" altLang="zh-TW" sz="2400" dirty="0"/>
              </a:p>
              <a:p>
                <a:r>
                  <a:rPr lang="en-US" altLang="zh-TW" sz="2400" dirty="0"/>
                  <a:t>2. An </a:t>
                </a:r>
                <a:r>
                  <a:rPr lang="en-US" altLang="zh-TW" sz="2400" b="1" dirty="0">
                    <a:solidFill>
                      <a:srgbClr val="FF0000"/>
                    </a:solidFill>
                  </a:rPr>
                  <a:t>initially large vortex (α = 0.3 ) </a:t>
                </a:r>
              </a:p>
              <a:p>
                <a:r>
                  <a:rPr lang="en-US" altLang="zh-TW" sz="2400" b="1" dirty="0">
                    <a:solidFill>
                      <a:srgbClr val="FF0000"/>
                    </a:solidFill>
                  </a:rPr>
                  <a:t>expands more quickly </a:t>
                </a:r>
                <a:r>
                  <a:rPr lang="en-US" altLang="zh-TW" sz="2400" dirty="0"/>
                  <a:t>than its relatively </a:t>
                </a:r>
              </a:p>
              <a:p>
                <a:r>
                  <a:rPr lang="en-US" altLang="zh-TW" sz="2400" dirty="0"/>
                  <a:t>smaller counterpart (α = 0.7)</a:t>
                </a:r>
              </a:p>
              <a:p>
                <a:endParaRPr lang="en-US" altLang="zh-TW" sz="2400" dirty="0"/>
              </a:p>
              <a:p>
                <a:r>
                  <a:rPr lang="en-US" altLang="zh-TW" sz="2400" dirty="0"/>
                  <a:t>3. Expansion rate is only </a:t>
                </a:r>
                <a:r>
                  <a:rPr lang="en-US" altLang="zh-TW" sz="2400" b="1" dirty="0">
                    <a:solidFill>
                      <a:srgbClr val="FF0000"/>
                    </a:solidFill>
                  </a:rPr>
                  <a:t>slightly </a:t>
                </a:r>
              </a:p>
              <a:p>
                <a:r>
                  <a:rPr lang="en-US" altLang="zh-TW" sz="2400" b="1" dirty="0">
                    <a:solidFill>
                      <a:srgbClr val="FF0000"/>
                    </a:solidFill>
                  </a:rPr>
                  <a:t>modulated</a:t>
                </a:r>
                <a:r>
                  <a:rPr lang="en-US" altLang="zh-TW" sz="2400" dirty="0"/>
                  <a:t> by increasing the </a:t>
                </a:r>
              </a:p>
              <a:p>
                <a:r>
                  <a:rPr lang="en-US" altLang="zh-TW" sz="2400" b="1" dirty="0">
                    <a:solidFill>
                      <a:srgbClr val="FF0000"/>
                    </a:solidFill>
                  </a:rPr>
                  <a:t>environmental moisture</a:t>
                </a:r>
                <a:r>
                  <a:rPr lang="en-US" altLang="zh-TW" sz="2400" dirty="0"/>
                  <a:t>.</a:t>
                </a:r>
                <a:endParaRPr lang="en-US" altLang="zh-TW" sz="2200" dirty="0"/>
              </a:p>
            </p:txBody>
          </p:sp>
        </mc:Choice>
        <mc:Fallback xmlns="">
          <p:sp>
            <p:nvSpPr>
              <p:cNvPr id="5" name="矩形 4">
                <a:extLst>
                  <a:ext uri="{FF2B5EF4-FFF2-40B4-BE49-F238E27FC236}">
                    <a16:creationId xmlns:a16="http://schemas.microsoft.com/office/drawing/2014/main" id="{669F5FE1-1B5D-4ED5-9A6E-055426B4AFF0}"/>
                  </a:ext>
                </a:extLst>
              </p:cNvPr>
              <p:cNvSpPr>
                <a:spLocks noRot="1" noChangeAspect="1" noMove="1" noResize="1" noEditPoints="1" noAdjustHandles="1" noChangeArrowheads="1" noChangeShapeType="1" noTextEdit="1"/>
              </p:cNvSpPr>
              <p:nvPr/>
            </p:nvSpPr>
            <p:spPr>
              <a:xfrm>
                <a:off x="6850631" y="312645"/>
                <a:ext cx="6096000" cy="5972019"/>
              </a:xfrm>
              <a:prstGeom prst="rect">
                <a:avLst/>
              </a:prstGeom>
              <a:blipFill>
                <a:blip r:embed="rId4"/>
                <a:stretch>
                  <a:fillRect l="-2100" t="-612" b="-1327"/>
                </a:stretch>
              </a:blipFill>
            </p:spPr>
            <p:txBody>
              <a:bodyPr/>
              <a:lstStyle/>
              <a:p>
                <a:r>
                  <a:rPr lang="zh-TW" altLang="en-US">
                    <a:noFill/>
                  </a:rPr>
                  <a:t> </a:t>
                </a:r>
              </a:p>
            </p:txBody>
          </p:sp>
        </mc:Fallback>
      </mc:AlternateContent>
      <p:cxnSp>
        <p:nvCxnSpPr>
          <p:cNvPr id="7" name="直線接點 6">
            <a:extLst>
              <a:ext uri="{FF2B5EF4-FFF2-40B4-BE49-F238E27FC236}">
                <a16:creationId xmlns:a16="http://schemas.microsoft.com/office/drawing/2014/main" id="{13F83A0D-8CA7-48FA-A02D-C9341D20D59B}"/>
              </a:ext>
            </a:extLst>
          </p:cNvPr>
          <p:cNvCxnSpPr>
            <a:cxnSpLocks/>
          </p:cNvCxnSpPr>
          <p:nvPr/>
        </p:nvCxnSpPr>
        <p:spPr>
          <a:xfrm>
            <a:off x="497150" y="2707689"/>
            <a:ext cx="624987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12B34ED8-45B9-43A5-AE9C-D7EE77562EE0}"/>
              </a:ext>
            </a:extLst>
          </p:cNvPr>
          <p:cNvSpPr/>
          <p:nvPr/>
        </p:nvSpPr>
        <p:spPr>
          <a:xfrm>
            <a:off x="5264957" y="2126874"/>
            <a:ext cx="1482072" cy="553998"/>
          </a:xfrm>
          <a:prstGeom prst="rect">
            <a:avLst/>
          </a:prstGeom>
          <a:solidFill>
            <a:schemeClr val="bg2"/>
          </a:solidFill>
        </p:spPr>
        <p:txBody>
          <a:bodyPr wrap="none" lIns="91440" tIns="45720" rIns="91440" bIns="45720">
            <a:spAutoFit/>
          </a:bodyPr>
          <a:lstStyle/>
          <a:p>
            <a:pPr algn="ctr"/>
            <a:r>
              <a:rPr lang="en-US" altLang="zh-TW" sz="3000" b="1" i="1" dirty="0">
                <a:ln w="0"/>
                <a:solidFill>
                  <a:srgbClr val="FF0000"/>
                </a:solidFill>
                <a:effectLst>
                  <a:outerShdw blurRad="38100" dist="19050" dir="2700000" algn="tl" rotWithShape="0">
                    <a:schemeClr val="dk1">
                      <a:alpha val="40000"/>
                    </a:schemeClr>
                  </a:outerShdw>
                </a:effectLst>
              </a:rPr>
              <a:t>RI</a:t>
            </a:r>
            <a:r>
              <a:rPr lang="zh-TW" altLang="en-US" sz="3000" b="1" i="1" dirty="0">
                <a:ln w="0"/>
                <a:solidFill>
                  <a:srgbClr val="FF0000"/>
                </a:solidFill>
                <a:effectLst>
                  <a:outerShdw blurRad="38100" dist="19050" dir="2700000" algn="tl" rotWithShape="0">
                    <a:schemeClr val="dk1">
                      <a:alpha val="40000"/>
                    </a:schemeClr>
                  </a:outerShdw>
                </a:effectLst>
              </a:rPr>
              <a:t> </a:t>
            </a:r>
            <a:r>
              <a:rPr lang="en-US" altLang="zh-TW" sz="3000" b="1" i="1" dirty="0">
                <a:ln w="0"/>
                <a:solidFill>
                  <a:srgbClr val="FF0000"/>
                </a:solidFill>
                <a:effectLst>
                  <a:outerShdw blurRad="38100" dist="19050" dir="2700000" algn="tl" rotWithShape="0">
                    <a:schemeClr val="dk1">
                      <a:alpha val="40000"/>
                    </a:schemeClr>
                  </a:outerShdw>
                </a:effectLst>
              </a:rPr>
              <a:t>onset</a:t>
            </a:r>
            <a:endParaRPr lang="zh-TW" altLang="en-US" sz="3000" b="1" i="1" cap="none" spc="0" dirty="0">
              <a:ln w="0"/>
              <a:solidFill>
                <a:srgbClr val="FF0000"/>
              </a:solidFill>
              <a:effectLst>
                <a:outerShdw blurRad="38100" dist="19050" dir="2700000" algn="tl" rotWithShape="0">
                  <a:schemeClr val="dk1">
                    <a:alpha val="40000"/>
                  </a:schemeClr>
                </a:outerShdw>
              </a:effectLst>
            </a:endParaRPr>
          </a:p>
        </p:txBody>
      </p:sp>
      <p:cxnSp>
        <p:nvCxnSpPr>
          <p:cNvPr id="10" name="直線接點 9">
            <a:extLst>
              <a:ext uri="{FF2B5EF4-FFF2-40B4-BE49-F238E27FC236}">
                <a16:creationId xmlns:a16="http://schemas.microsoft.com/office/drawing/2014/main" id="{B5E24634-BC10-4516-B688-2F185FCD61C2}"/>
              </a:ext>
            </a:extLst>
          </p:cNvPr>
          <p:cNvCxnSpPr>
            <a:cxnSpLocks/>
          </p:cNvCxnSpPr>
          <p:nvPr/>
        </p:nvCxnSpPr>
        <p:spPr>
          <a:xfrm>
            <a:off x="497150" y="5239304"/>
            <a:ext cx="624987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095C8C4A-6BBF-4684-A29B-56B32438FB99}"/>
              </a:ext>
            </a:extLst>
          </p:cNvPr>
          <p:cNvSpPr/>
          <p:nvPr/>
        </p:nvSpPr>
        <p:spPr>
          <a:xfrm>
            <a:off x="5264957" y="4658489"/>
            <a:ext cx="1482072" cy="553998"/>
          </a:xfrm>
          <a:prstGeom prst="rect">
            <a:avLst/>
          </a:prstGeom>
          <a:solidFill>
            <a:schemeClr val="bg2"/>
          </a:solidFill>
        </p:spPr>
        <p:txBody>
          <a:bodyPr wrap="none" lIns="91440" tIns="45720" rIns="91440" bIns="45720">
            <a:spAutoFit/>
          </a:bodyPr>
          <a:lstStyle/>
          <a:p>
            <a:pPr algn="ctr"/>
            <a:r>
              <a:rPr lang="en-US" altLang="zh-TW" sz="3000" b="1" i="1" dirty="0">
                <a:ln w="0"/>
                <a:solidFill>
                  <a:srgbClr val="FF0000"/>
                </a:solidFill>
                <a:effectLst>
                  <a:outerShdw blurRad="38100" dist="19050" dir="2700000" algn="tl" rotWithShape="0">
                    <a:schemeClr val="dk1">
                      <a:alpha val="40000"/>
                    </a:schemeClr>
                  </a:outerShdw>
                </a:effectLst>
              </a:rPr>
              <a:t>RI</a:t>
            </a:r>
            <a:r>
              <a:rPr lang="zh-TW" altLang="en-US" sz="3000" b="1" i="1" dirty="0">
                <a:ln w="0"/>
                <a:solidFill>
                  <a:srgbClr val="FF0000"/>
                </a:solidFill>
                <a:effectLst>
                  <a:outerShdw blurRad="38100" dist="19050" dir="2700000" algn="tl" rotWithShape="0">
                    <a:schemeClr val="dk1">
                      <a:alpha val="40000"/>
                    </a:schemeClr>
                  </a:outerShdw>
                </a:effectLst>
              </a:rPr>
              <a:t> </a:t>
            </a:r>
            <a:r>
              <a:rPr lang="en-US" altLang="zh-TW" sz="3000" b="1" i="1" dirty="0">
                <a:ln w="0"/>
                <a:solidFill>
                  <a:srgbClr val="FF0000"/>
                </a:solidFill>
                <a:effectLst>
                  <a:outerShdw blurRad="38100" dist="19050" dir="2700000" algn="tl" rotWithShape="0">
                    <a:schemeClr val="dk1">
                      <a:alpha val="40000"/>
                    </a:schemeClr>
                  </a:outerShdw>
                </a:effectLst>
              </a:rPr>
              <a:t>onset</a:t>
            </a:r>
            <a:endParaRPr lang="zh-TW" altLang="en-US" sz="3000" b="1" i="1" cap="none" spc="0" dirty="0">
              <a:ln w="0"/>
              <a:solidFill>
                <a:srgbClr val="FF0000"/>
              </a:solidFill>
              <a:effectLst>
                <a:outerShdw blurRad="38100" dist="19050" dir="2700000" algn="tl" rotWithShape="0">
                  <a:schemeClr val="dk1">
                    <a:alpha val="40000"/>
                  </a:schemeClr>
                </a:outerShdw>
              </a:effectLst>
            </a:endParaRPr>
          </a:p>
        </p:txBody>
      </p:sp>
      <p:sp>
        <p:nvSpPr>
          <p:cNvPr id="12" name="矩形 11">
            <a:extLst>
              <a:ext uri="{FF2B5EF4-FFF2-40B4-BE49-F238E27FC236}">
                <a16:creationId xmlns:a16="http://schemas.microsoft.com/office/drawing/2014/main" id="{031559A3-9AEB-4C19-9199-F6A89436AE81}"/>
              </a:ext>
            </a:extLst>
          </p:cNvPr>
          <p:cNvSpPr/>
          <p:nvPr/>
        </p:nvSpPr>
        <p:spPr>
          <a:xfrm>
            <a:off x="0" y="0"/>
            <a:ext cx="12192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Tree>
    <p:extLst>
      <p:ext uri="{BB962C8B-B14F-4D97-AF65-F5344CB8AC3E}">
        <p14:creationId xmlns:p14="http://schemas.microsoft.com/office/powerpoint/2010/main" val="413287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031559A3-9AEB-4C19-9199-F6A89436AE81}"/>
              </a:ext>
            </a:extLst>
          </p:cNvPr>
          <p:cNvSpPr/>
          <p:nvPr/>
        </p:nvSpPr>
        <p:spPr>
          <a:xfrm>
            <a:off x="0" y="0"/>
            <a:ext cx="12192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pic>
        <p:nvPicPr>
          <p:cNvPr id="2" name="圖片 1">
            <a:extLst>
              <a:ext uri="{FF2B5EF4-FFF2-40B4-BE49-F238E27FC236}">
                <a16:creationId xmlns:a16="http://schemas.microsoft.com/office/drawing/2014/main" id="{1303B840-FA4D-44A9-8FA3-E50D2193230B}"/>
              </a:ext>
            </a:extLst>
          </p:cNvPr>
          <p:cNvPicPr>
            <a:picLocks noChangeAspect="1"/>
          </p:cNvPicPr>
          <p:nvPr/>
        </p:nvPicPr>
        <p:blipFill>
          <a:blip r:embed="rId3"/>
          <a:stretch>
            <a:fillRect/>
          </a:stretch>
        </p:blipFill>
        <p:spPr>
          <a:xfrm>
            <a:off x="1645920" y="801779"/>
            <a:ext cx="9174097" cy="3775046"/>
          </a:xfrm>
          <a:prstGeom prst="rect">
            <a:avLst/>
          </a:prstGeom>
        </p:spPr>
      </p:pic>
      <p:sp>
        <p:nvSpPr>
          <p:cNvPr id="3" name="矩形 2">
            <a:extLst>
              <a:ext uri="{FF2B5EF4-FFF2-40B4-BE49-F238E27FC236}">
                <a16:creationId xmlns:a16="http://schemas.microsoft.com/office/drawing/2014/main" id="{62D1C414-0FAB-4A50-B511-A90952B11BEC}"/>
              </a:ext>
            </a:extLst>
          </p:cNvPr>
          <p:cNvSpPr/>
          <p:nvPr/>
        </p:nvSpPr>
        <p:spPr>
          <a:xfrm>
            <a:off x="103393" y="77724"/>
            <a:ext cx="3704283" cy="646331"/>
          </a:xfrm>
          <a:prstGeom prst="rect">
            <a:avLst/>
          </a:prstGeom>
          <a:noFill/>
        </p:spPr>
        <p:txBody>
          <a:bodyPr wrap="none" lIns="91440" tIns="45720" rIns="91440" bIns="45720">
            <a:spAutoFit/>
          </a:bodyPr>
          <a:lstStyle/>
          <a:p>
            <a:pPr algn="ctr"/>
            <a:r>
              <a:rPr lang="en-US" altLang="zh-TW" sz="3600" dirty="0">
                <a:ln w="0"/>
                <a:solidFill>
                  <a:srgbClr val="FF0000"/>
                </a:solidFill>
                <a:effectLst>
                  <a:outerShdw blurRad="38100" dist="19050" dir="2700000" algn="tl" rotWithShape="0">
                    <a:schemeClr val="dk1">
                      <a:alpha val="40000"/>
                    </a:schemeClr>
                  </a:outerShdw>
                </a:effectLst>
              </a:rPr>
              <a:t>For axis-symmetric</a:t>
            </a:r>
            <a:endParaRPr lang="zh-TW" altLang="en-US" sz="3600" b="0" cap="none" spc="0" dirty="0">
              <a:ln w="0"/>
              <a:solidFill>
                <a:srgbClr val="FF0000"/>
              </a:solidFill>
              <a:effectLst>
                <a:outerShdw blurRad="38100" dist="19050" dir="2700000" algn="tl" rotWithShape="0">
                  <a:schemeClr val="dk1">
                    <a:alpha val="40000"/>
                  </a:schemeClr>
                </a:outerShdw>
              </a:effectLst>
            </a:endParaRPr>
          </a:p>
        </p:txBody>
      </p:sp>
      <p:sp>
        <p:nvSpPr>
          <p:cNvPr id="6" name="矩形 5">
            <a:extLst>
              <a:ext uri="{FF2B5EF4-FFF2-40B4-BE49-F238E27FC236}">
                <a16:creationId xmlns:a16="http://schemas.microsoft.com/office/drawing/2014/main" id="{7AF10E05-F9D1-4D33-8629-AA0F9B988A19}"/>
              </a:ext>
            </a:extLst>
          </p:cNvPr>
          <p:cNvSpPr/>
          <p:nvPr/>
        </p:nvSpPr>
        <p:spPr>
          <a:xfrm>
            <a:off x="190308" y="4503673"/>
            <a:ext cx="8663269" cy="2616101"/>
          </a:xfrm>
          <a:prstGeom prst="rect">
            <a:avLst/>
          </a:prstGeom>
          <a:noFill/>
        </p:spPr>
        <p:txBody>
          <a:bodyPr wrap="none" lIns="91440" tIns="45720" rIns="91440" bIns="45720">
            <a:spAutoFit/>
          </a:bodyPr>
          <a:lstStyle/>
          <a:p>
            <a:r>
              <a:rPr lang="en-US" altLang="zh-TW" sz="2400" b="0" cap="none" spc="0" dirty="0">
                <a:ln w="0"/>
                <a:solidFill>
                  <a:schemeClr val="tx1"/>
                </a:solidFill>
                <a:effectLst>
                  <a:outerShdw blurRad="38100" dist="19050" dir="2700000" algn="tl" rotWithShape="0">
                    <a:schemeClr val="dk1">
                      <a:alpha val="40000"/>
                    </a:schemeClr>
                  </a:outerShdw>
                </a:effectLst>
              </a:rPr>
              <a:t>Inter quar</a:t>
            </a:r>
            <a:r>
              <a:rPr lang="en-US" altLang="zh-TW" sz="2400" dirty="0">
                <a:ln w="0"/>
                <a:effectLst>
                  <a:outerShdw blurRad="38100" dist="19050" dir="2700000" algn="tl" rotWithShape="0">
                    <a:schemeClr val="dk1">
                      <a:alpha val="40000"/>
                    </a:schemeClr>
                  </a:outerShdw>
                </a:effectLst>
              </a:rPr>
              <a:t>tile range(IQR) </a:t>
            </a:r>
          </a:p>
          <a:p>
            <a:r>
              <a:rPr lang="en-US" altLang="zh-TW" sz="2400" dirty="0">
                <a:ln w="0"/>
                <a:effectLst>
                  <a:outerShdw blurRad="38100" dist="19050" dir="2700000" algn="tl" rotWithShape="0">
                    <a:schemeClr val="dk1">
                      <a:alpha val="40000"/>
                    </a:schemeClr>
                  </a:outerShdw>
                </a:effectLst>
              </a:rPr>
              <a:t>-&gt;Smaller for incipient vortex variation, larger for moisture variation</a:t>
            </a:r>
          </a:p>
          <a:p>
            <a:endParaRPr lang="en-US" altLang="zh-TW" sz="2400" dirty="0">
              <a:ln w="0"/>
              <a:effectLst>
                <a:outerShdw blurRad="38100" dist="19050" dir="2700000" algn="tl" rotWithShape="0">
                  <a:schemeClr val="dk1">
                    <a:alpha val="40000"/>
                  </a:schemeClr>
                </a:outerShdw>
              </a:effectLst>
            </a:endParaRPr>
          </a:p>
          <a:p>
            <a:r>
              <a:rPr lang="en-US" altLang="zh-TW" sz="2400" b="0" cap="none" spc="0" dirty="0">
                <a:ln w="0"/>
                <a:solidFill>
                  <a:schemeClr val="tx1"/>
                </a:solidFill>
                <a:effectLst>
                  <a:outerShdw blurRad="38100" dist="19050" dir="2700000" algn="tl" rotWithShape="0">
                    <a:schemeClr val="dk1">
                      <a:alpha val="40000"/>
                    </a:schemeClr>
                  </a:outerShdw>
                </a:effectLst>
              </a:rPr>
              <a:t>M</a:t>
            </a:r>
            <a:r>
              <a:rPr lang="en-US" altLang="zh-TW" sz="2400" dirty="0">
                <a:ln w="0"/>
                <a:effectLst>
                  <a:outerShdw blurRad="38100" dist="19050" dir="2700000" algn="tl" rotWithShape="0">
                    <a:schemeClr val="dk1">
                      <a:alpha val="40000"/>
                    </a:schemeClr>
                  </a:outerShdw>
                </a:effectLst>
              </a:rPr>
              <a:t>edian for radius variation,</a:t>
            </a:r>
          </a:p>
          <a:p>
            <a:endParaRPr lang="en-US" altLang="zh-TW" sz="2400" dirty="0">
              <a:ln w="0"/>
              <a:effectLst>
                <a:outerShdw blurRad="38100" dist="19050" dir="2700000" algn="tl" rotWithShape="0">
                  <a:schemeClr val="dk1">
                    <a:alpha val="40000"/>
                  </a:schemeClr>
                </a:outerShdw>
              </a:effectLst>
            </a:endParaRPr>
          </a:p>
          <a:p>
            <a:r>
              <a:rPr lang="en-US" altLang="zh-TW" sz="2400" dirty="0">
                <a:ln w="0"/>
                <a:effectLst>
                  <a:outerShdw blurRad="38100" dist="19050" dir="2700000" algn="tl" rotWithShape="0">
                    <a:schemeClr val="dk1">
                      <a:alpha val="40000"/>
                    </a:schemeClr>
                  </a:outerShdw>
                </a:effectLst>
              </a:rPr>
              <a:t>-&gt;Larger for incipient vortex variation, smaller for moisture variation</a:t>
            </a:r>
          </a:p>
          <a:p>
            <a:endParaRPr lang="en-US" altLang="zh-TW" sz="2000" b="0" cap="none" spc="0" dirty="0">
              <a:ln w="0"/>
              <a:solidFill>
                <a:schemeClr val="tx1"/>
              </a:solidFill>
              <a:effectLst>
                <a:outerShdw blurRad="38100" dist="19050" dir="2700000" algn="tl" rotWithShape="0">
                  <a:schemeClr val="dk1">
                    <a:alpha val="40000"/>
                  </a:schemeClr>
                </a:outerShdw>
              </a:effectLst>
            </a:endParaRPr>
          </a:p>
        </p:txBody>
      </p:sp>
      <p:cxnSp>
        <p:nvCxnSpPr>
          <p:cNvPr id="13" name="直線單箭頭接點 12">
            <a:extLst>
              <a:ext uri="{FF2B5EF4-FFF2-40B4-BE49-F238E27FC236}">
                <a16:creationId xmlns:a16="http://schemas.microsoft.com/office/drawing/2014/main" id="{AA2E3515-FA91-42C4-A505-5781170259B7}"/>
              </a:ext>
            </a:extLst>
          </p:cNvPr>
          <p:cNvCxnSpPr>
            <a:cxnSpLocks/>
          </p:cNvCxnSpPr>
          <p:nvPr/>
        </p:nvCxnSpPr>
        <p:spPr>
          <a:xfrm>
            <a:off x="6096000" y="2359152"/>
            <a:ext cx="0" cy="1444752"/>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a:extLst>
              <a:ext uri="{FF2B5EF4-FFF2-40B4-BE49-F238E27FC236}">
                <a16:creationId xmlns:a16="http://schemas.microsoft.com/office/drawing/2014/main" id="{49B82B34-0B7A-44D5-8952-82416EAB5BF9}"/>
              </a:ext>
            </a:extLst>
          </p:cNvPr>
          <p:cNvCxnSpPr>
            <a:cxnSpLocks/>
          </p:cNvCxnSpPr>
          <p:nvPr/>
        </p:nvCxnSpPr>
        <p:spPr>
          <a:xfrm>
            <a:off x="5617464" y="3316224"/>
            <a:ext cx="0" cy="71932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直線接點 17">
            <a:extLst>
              <a:ext uri="{FF2B5EF4-FFF2-40B4-BE49-F238E27FC236}">
                <a16:creationId xmlns:a16="http://schemas.microsoft.com/office/drawing/2014/main" id="{81BD0DF1-70D7-493A-828C-64902CFD81A7}"/>
              </a:ext>
            </a:extLst>
          </p:cNvPr>
          <p:cNvCxnSpPr/>
          <p:nvPr/>
        </p:nvCxnSpPr>
        <p:spPr>
          <a:xfrm flipH="1">
            <a:off x="2331720" y="2359152"/>
            <a:ext cx="37642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接點 18">
            <a:extLst>
              <a:ext uri="{FF2B5EF4-FFF2-40B4-BE49-F238E27FC236}">
                <a16:creationId xmlns:a16="http://schemas.microsoft.com/office/drawing/2014/main" id="{AFB25C24-1617-4217-B329-5799AE383463}"/>
              </a:ext>
            </a:extLst>
          </p:cNvPr>
          <p:cNvCxnSpPr/>
          <p:nvPr/>
        </p:nvCxnSpPr>
        <p:spPr>
          <a:xfrm flipH="1">
            <a:off x="2331720" y="3800856"/>
            <a:ext cx="37642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接點 20">
            <a:extLst>
              <a:ext uri="{FF2B5EF4-FFF2-40B4-BE49-F238E27FC236}">
                <a16:creationId xmlns:a16="http://schemas.microsoft.com/office/drawing/2014/main" id="{F810B2B9-ED76-443A-BAC5-A979B3301B16}"/>
              </a:ext>
            </a:extLst>
          </p:cNvPr>
          <p:cNvCxnSpPr>
            <a:cxnSpLocks/>
          </p:cNvCxnSpPr>
          <p:nvPr/>
        </p:nvCxnSpPr>
        <p:spPr>
          <a:xfrm flipH="1">
            <a:off x="2331720" y="3352800"/>
            <a:ext cx="328574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接點 23">
            <a:extLst>
              <a:ext uri="{FF2B5EF4-FFF2-40B4-BE49-F238E27FC236}">
                <a16:creationId xmlns:a16="http://schemas.microsoft.com/office/drawing/2014/main" id="{55060126-14FD-4EF4-8401-8D99E8C86CB2}"/>
              </a:ext>
            </a:extLst>
          </p:cNvPr>
          <p:cNvCxnSpPr>
            <a:cxnSpLocks/>
          </p:cNvCxnSpPr>
          <p:nvPr/>
        </p:nvCxnSpPr>
        <p:spPr>
          <a:xfrm flipH="1">
            <a:off x="2365248" y="4035552"/>
            <a:ext cx="328574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接點 25">
            <a:extLst>
              <a:ext uri="{FF2B5EF4-FFF2-40B4-BE49-F238E27FC236}">
                <a16:creationId xmlns:a16="http://schemas.microsoft.com/office/drawing/2014/main" id="{12C1B75B-EC70-427B-A2B4-E3B107F8D49A}"/>
              </a:ext>
            </a:extLst>
          </p:cNvPr>
          <p:cNvCxnSpPr/>
          <p:nvPr/>
        </p:nvCxnSpPr>
        <p:spPr>
          <a:xfrm flipH="1">
            <a:off x="6653592" y="3165601"/>
            <a:ext cx="37642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接點 26">
            <a:extLst>
              <a:ext uri="{FF2B5EF4-FFF2-40B4-BE49-F238E27FC236}">
                <a16:creationId xmlns:a16="http://schemas.microsoft.com/office/drawing/2014/main" id="{C79EECF8-954B-4004-BC3A-EFD7B3174723}"/>
              </a:ext>
            </a:extLst>
          </p:cNvPr>
          <p:cNvCxnSpPr/>
          <p:nvPr/>
        </p:nvCxnSpPr>
        <p:spPr>
          <a:xfrm flipH="1">
            <a:off x="6653592" y="3447288"/>
            <a:ext cx="37642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單箭頭接點 28">
            <a:extLst>
              <a:ext uri="{FF2B5EF4-FFF2-40B4-BE49-F238E27FC236}">
                <a16:creationId xmlns:a16="http://schemas.microsoft.com/office/drawing/2014/main" id="{A3022480-1A6E-449B-AB3F-23458DF04F21}"/>
              </a:ext>
            </a:extLst>
          </p:cNvPr>
          <p:cNvCxnSpPr/>
          <p:nvPr/>
        </p:nvCxnSpPr>
        <p:spPr>
          <a:xfrm>
            <a:off x="10287000" y="3165601"/>
            <a:ext cx="0" cy="28168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直線接點 29">
            <a:extLst>
              <a:ext uri="{FF2B5EF4-FFF2-40B4-BE49-F238E27FC236}">
                <a16:creationId xmlns:a16="http://schemas.microsoft.com/office/drawing/2014/main" id="{03550381-E302-49C9-B8B4-BDF3361B62BE}"/>
              </a:ext>
            </a:extLst>
          </p:cNvPr>
          <p:cNvCxnSpPr/>
          <p:nvPr/>
        </p:nvCxnSpPr>
        <p:spPr>
          <a:xfrm flipH="1">
            <a:off x="6653592" y="3744721"/>
            <a:ext cx="37642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線接點 30">
            <a:extLst>
              <a:ext uri="{FF2B5EF4-FFF2-40B4-BE49-F238E27FC236}">
                <a16:creationId xmlns:a16="http://schemas.microsoft.com/office/drawing/2014/main" id="{684805D8-145E-4438-BCCC-422030388EC9}"/>
              </a:ext>
            </a:extLst>
          </p:cNvPr>
          <p:cNvCxnSpPr/>
          <p:nvPr/>
        </p:nvCxnSpPr>
        <p:spPr>
          <a:xfrm flipH="1">
            <a:off x="6653592" y="3898392"/>
            <a:ext cx="37642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單箭頭接點 31">
            <a:extLst>
              <a:ext uri="{FF2B5EF4-FFF2-40B4-BE49-F238E27FC236}">
                <a16:creationId xmlns:a16="http://schemas.microsoft.com/office/drawing/2014/main" id="{7FF971DC-AB6F-4C03-BEE9-536F106BF3AB}"/>
              </a:ext>
            </a:extLst>
          </p:cNvPr>
          <p:cNvCxnSpPr>
            <a:cxnSpLocks/>
          </p:cNvCxnSpPr>
          <p:nvPr/>
        </p:nvCxnSpPr>
        <p:spPr>
          <a:xfrm>
            <a:off x="10265664" y="3744721"/>
            <a:ext cx="0" cy="153671"/>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054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B32FC1CB-E3D1-4982-AEB8-A7B02266CD9E}"/>
              </a:ext>
            </a:extLst>
          </p:cNvPr>
          <p:cNvPicPr>
            <a:picLocks noChangeAspect="1"/>
          </p:cNvPicPr>
          <p:nvPr/>
        </p:nvPicPr>
        <p:blipFill>
          <a:blip r:embed="rId2"/>
          <a:stretch>
            <a:fillRect/>
          </a:stretch>
        </p:blipFill>
        <p:spPr>
          <a:xfrm>
            <a:off x="169231" y="644152"/>
            <a:ext cx="5676757" cy="6213848"/>
          </a:xfrm>
          <a:prstGeom prst="rect">
            <a:avLst/>
          </a:prstGeom>
        </p:spPr>
      </p:pic>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46C18CE2-8334-477E-8B91-80C121C1422B}"/>
                  </a:ext>
                </a:extLst>
              </p:cNvPr>
              <p:cNvSpPr/>
              <p:nvPr/>
            </p:nvSpPr>
            <p:spPr>
              <a:xfrm>
                <a:off x="7952232" y="4963656"/>
                <a:ext cx="6265232" cy="1846659"/>
              </a:xfrm>
              <a:prstGeom prst="rect">
                <a:avLst/>
              </a:prstGeom>
            </p:spPr>
            <p:txBody>
              <a:bodyPr wrap="square">
                <a:spAutoFit/>
              </a:bodyPr>
              <a:lstStyle/>
              <a:p>
                <a:r>
                  <a:rPr lang="en-US" altLang="zh-TW" sz="1400" dirty="0"/>
                  <a:t>The shading is azimuthally averaged AAM at 1km</a:t>
                </a:r>
              </a:p>
              <a:p>
                <a:endParaRPr lang="en-US" altLang="zh-TW" sz="1400" dirty="0"/>
              </a:p>
              <a:p>
                <a:r>
                  <a:rPr lang="en-US" altLang="zh-TW" sz="1400" dirty="0"/>
                  <a:t>0–1‐km altitude layer‐averaged radial inflow magnitude</a:t>
                </a:r>
              </a:p>
              <a:p>
                <a:r>
                  <a:rPr lang="en-US" altLang="zh-TW" sz="1400" b="1" dirty="0">
                    <a:solidFill>
                      <a:srgbClr val="00B0F0"/>
                    </a:solidFill>
                  </a:rPr>
                  <a:t>(cyan contours at 3, 5, 10, and 15 m/s)</a:t>
                </a:r>
              </a:p>
              <a:p>
                <a:endParaRPr lang="en-US" altLang="zh-TW" sz="1400" dirty="0"/>
              </a:p>
              <a:p>
                <a:r>
                  <a:rPr lang="en-US" altLang="zh-TW" sz="1400" dirty="0"/>
                  <a:t>AAM surface corresponding to 3.0 × </a:t>
                </a:r>
                <a14:m>
                  <m:oMath xmlns:m="http://schemas.openxmlformats.org/officeDocument/2006/math">
                    <m:sSup>
                      <m:sSupPr>
                        <m:ctrlPr>
                          <a:rPr lang="en-US" altLang="zh-TW" sz="1400" i="1" smtClean="0">
                            <a:latin typeface="Cambria Math" panose="02040503050406030204" pitchFamily="18" charset="0"/>
                          </a:rPr>
                        </m:ctrlPr>
                      </m:sSupPr>
                      <m:e>
                        <m:r>
                          <a:rPr lang="en-US" altLang="zh-TW" sz="1400" b="0" i="1" smtClean="0">
                            <a:latin typeface="Cambria Math" panose="02040503050406030204" pitchFamily="18" charset="0"/>
                          </a:rPr>
                          <m:t>10</m:t>
                        </m:r>
                      </m:e>
                      <m:sup>
                        <m:r>
                          <a:rPr lang="en-US" altLang="zh-TW" sz="1400" b="0" i="1" smtClean="0">
                            <a:latin typeface="Cambria Math" panose="02040503050406030204" pitchFamily="18" charset="0"/>
                          </a:rPr>
                          <m:t>6</m:t>
                        </m:r>
                      </m:sup>
                    </m:sSup>
                    <m:r>
                      <a:rPr lang="en-US" altLang="zh-TW" sz="1400" b="0" i="1" smtClean="0">
                        <a:latin typeface="Cambria Math" panose="02040503050406030204" pitchFamily="18" charset="0"/>
                      </a:rPr>
                      <m:t> </m:t>
                    </m:r>
                    <m:sSup>
                      <m:sSupPr>
                        <m:ctrlPr>
                          <a:rPr lang="en-US" altLang="zh-TW" sz="1400" b="0" i="1" smtClean="0">
                            <a:latin typeface="Cambria Math" panose="02040503050406030204" pitchFamily="18" charset="0"/>
                          </a:rPr>
                        </m:ctrlPr>
                      </m:sSupPr>
                      <m:e>
                        <m:r>
                          <a:rPr lang="en-US" altLang="zh-TW" sz="1400" b="0" i="1" smtClean="0">
                            <a:latin typeface="Cambria Math" panose="02040503050406030204" pitchFamily="18" charset="0"/>
                          </a:rPr>
                          <m:t>𝑚</m:t>
                        </m:r>
                      </m:e>
                      <m:sup>
                        <m:r>
                          <a:rPr lang="en-US" altLang="zh-TW" sz="1400" b="0" i="1" smtClean="0">
                            <a:latin typeface="Cambria Math" panose="02040503050406030204" pitchFamily="18" charset="0"/>
                          </a:rPr>
                          <m:t>2</m:t>
                        </m:r>
                      </m:sup>
                    </m:sSup>
                    <m:sSup>
                      <m:sSupPr>
                        <m:ctrlPr>
                          <a:rPr lang="en-US" altLang="zh-TW" sz="1400" b="0" i="1" smtClean="0">
                            <a:latin typeface="Cambria Math" panose="02040503050406030204" pitchFamily="18" charset="0"/>
                          </a:rPr>
                        </m:ctrlPr>
                      </m:sSupPr>
                      <m:e>
                        <m:r>
                          <a:rPr lang="en-US" altLang="zh-TW" sz="1400" b="0" i="1" smtClean="0">
                            <a:latin typeface="Cambria Math" panose="02040503050406030204" pitchFamily="18" charset="0"/>
                          </a:rPr>
                          <m:t>𝑠</m:t>
                        </m:r>
                      </m:e>
                      <m:sup>
                        <m:r>
                          <a:rPr lang="en-US" altLang="zh-TW" sz="1400" b="0" i="1" smtClean="0">
                            <a:latin typeface="Cambria Math" panose="02040503050406030204" pitchFamily="18" charset="0"/>
                          </a:rPr>
                          <m:t>−1</m:t>
                        </m:r>
                      </m:sup>
                    </m:sSup>
                  </m:oMath>
                </a14:m>
                <a:r>
                  <a:rPr lang="en-US" altLang="zh-TW" sz="1400" b="1" dirty="0">
                    <a:solidFill>
                      <a:srgbClr val="FFC000"/>
                    </a:solidFill>
                  </a:rPr>
                  <a:t>(orange) </a:t>
                </a:r>
              </a:p>
              <a:p>
                <a:endParaRPr lang="en-US" altLang="zh-TW" sz="1400" b="1" dirty="0">
                  <a:solidFill>
                    <a:srgbClr val="FFC000"/>
                  </a:solidFill>
                </a:endParaRPr>
              </a:p>
              <a:p>
                <a:r>
                  <a:rPr lang="en-US" altLang="zh-TW" sz="1400" dirty="0">
                    <a:solidFill>
                      <a:schemeClr val="tx1"/>
                    </a:solidFill>
                  </a:rPr>
                  <a:t>Inner black curve: RMW;</a:t>
                </a:r>
                <a:r>
                  <a:rPr lang="zh-TW" altLang="en-US" sz="1400" dirty="0">
                    <a:solidFill>
                      <a:schemeClr val="tx1"/>
                    </a:solidFill>
                  </a:rPr>
                  <a:t> </a:t>
                </a:r>
                <a:r>
                  <a:rPr lang="en-US" altLang="zh-TW" sz="1400" dirty="0">
                    <a:solidFill>
                      <a:schemeClr val="tx1"/>
                    </a:solidFill>
                  </a:rPr>
                  <a:t>Outer black curve </a:t>
                </a:r>
                <a14:m>
                  <m:oMath xmlns:m="http://schemas.openxmlformats.org/officeDocument/2006/math">
                    <m:sSub>
                      <m:sSubPr>
                        <m:ctrlPr>
                          <a:rPr lang="en-US" altLang="zh-TW" sz="1400" i="1" dirty="0">
                            <a:solidFill>
                              <a:schemeClr val="tx1"/>
                            </a:solidFill>
                            <a:latin typeface="Cambria Math" panose="02040503050406030204" pitchFamily="18" charset="0"/>
                          </a:rPr>
                        </m:ctrlPr>
                      </m:sSubPr>
                      <m:e>
                        <m:r>
                          <a:rPr lang="en-US" altLang="zh-TW" sz="1400" b="0" i="1" dirty="0">
                            <a:solidFill>
                              <a:schemeClr val="tx1"/>
                            </a:solidFill>
                            <a:latin typeface="Cambria Math" panose="02040503050406030204" pitchFamily="18" charset="0"/>
                          </a:rPr>
                          <m:t>𝑅</m:t>
                        </m:r>
                      </m:e>
                      <m:sub>
                        <m:r>
                          <a:rPr lang="en-US" altLang="zh-TW" sz="1400" b="0" i="1" dirty="0">
                            <a:solidFill>
                              <a:schemeClr val="tx1"/>
                            </a:solidFill>
                            <a:latin typeface="Cambria Math" panose="02040503050406030204" pitchFamily="18" charset="0"/>
                          </a:rPr>
                          <m:t>𝑔𝑎𝑙𝑒𝑠</m:t>
                        </m:r>
                      </m:sub>
                    </m:sSub>
                  </m:oMath>
                </a14:m>
                <a:r>
                  <a:rPr lang="en-US" altLang="zh-TW" sz="1600" dirty="0">
                    <a:solidFill>
                      <a:schemeClr val="tx1"/>
                    </a:solidFill>
                  </a:rPr>
                  <a:t> </a:t>
                </a:r>
              </a:p>
            </p:txBody>
          </p:sp>
        </mc:Choice>
        <mc:Fallback xmlns="">
          <p:sp>
            <p:nvSpPr>
              <p:cNvPr id="6" name="矩形 5">
                <a:extLst>
                  <a:ext uri="{FF2B5EF4-FFF2-40B4-BE49-F238E27FC236}">
                    <a16:creationId xmlns:a16="http://schemas.microsoft.com/office/drawing/2014/main" id="{46C18CE2-8334-477E-8B91-80C121C1422B}"/>
                  </a:ext>
                </a:extLst>
              </p:cNvPr>
              <p:cNvSpPr>
                <a:spLocks noRot="1" noChangeAspect="1" noMove="1" noResize="1" noEditPoints="1" noAdjustHandles="1" noChangeArrowheads="1" noChangeShapeType="1" noTextEdit="1"/>
              </p:cNvSpPr>
              <p:nvPr/>
            </p:nvSpPr>
            <p:spPr>
              <a:xfrm>
                <a:off x="7952232" y="4963656"/>
                <a:ext cx="6265232" cy="1846659"/>
              </a:xfrm>
              <a:prstGeom prst="rect">
                <a:avLst/>
              </a:prstGeom>
              <a:blipFill>
                <a:blip r:embed="rId3"/>
                <a:stretch>
                  <a:fillRect l="-292" t="-660" b="-1980"/>
                </a:stretch>
              </a:blipFill>
            </p:spPr>
            <p:txBody>
              <a:bodyPr/>
              <a:lstStyle/>
              <a:p>
                <a:r>
                  <a:rPr lang="zh-TW" altLang="en-US">
                    <a:noFill/>
                  </a:rPr>
                  <a:t> </a:t>
                </a:r>
              </a:p>
            </p:txBody>
          </p:sp>
        </mc:Fallback>
      </mc:AlternateContent>
      <p:sp>
        <p:nvSpPr>
          <p:cNvPr id="7" name="矩形 6">
            <a:extLst>
              <a:ext uri="{FF2B5EF4-FFF2-40B4-BE49-F238E27FC236}">
                <a16:creationId xmlns:a16="http://schemas.microsoft.com/office/drawing/2014/main" id="{352CFC9D-EF02-4978-A8FD-F8CDFBA3A627}"/>
              </a:ext>
            </a:extLst>
          </p:cNvPr>
          <p:cNvSpPr/>
          <p:nvPr/>
        </p:nvSpPr>
        <p:spPr>
          <a:xfrm>
            <a:off x="6374960" y="367725"/>
            <a:ext cx="6096000" cy="3985706"/>
          </a:xfrm>
          <a:prstGeom prst="rect">
            <a:avLst/>
          </a:prstGeom>
        </p:spPr>
        <p:txBody>
          <a:bodyPr>
            <a:spAutoFit/>
          </a:bodyPr>
          <a:lstStyle/>
          <a:p>
            <a:r>
              <a:rPr lang="en-US" altLang="zh-TW" sz="2300" dirty="0"/>
              <a:t>1.</a:t>
            </a:r>
            <a:r>
              <a:rPr lang="en-US" altLang="zh-TW" sz="2300" b="1" dirty="0">
                <a:solidFill>
                  <a:srgbClr val="FF0000"/>
                </a:solidFill>
              </a:rPr>
              <a:t>TC expansion </a:t>
            </a:r>
            <a:r>
              <a:rPr lang="en-US" altLang="zh-TW" sz="2300" dirty="0"/>
              <a:t>is inextricably linked to convectively driven </a:t>
            </a:r>
            <a:r>
              <a:rPr lang="en-US" altLang="zh-TW" sz="2300" b="1" dirty="0">
                <a:solidFill>
                  <a:srgbClr val="FF0000"/>
                </a:solidFill>
              </a:rPr>
              <a:t>convergence of AAM </a:t>
            </a:r>
          </a:p>
          <a:p>
            <a:r>
              <a:rPr lang="en-US" altLang="zh-TW" sz="2300" b="1" dirty="0">
                <a:solidFill>
                  <a:srgbClr val="FF0000"/>
                </a:solidFill>
              </a:rPr>
              <a:t>toward the TC center </a:t>
            </a:r>
            <a:r>
              <a:rPr lang="en-US" altLang="zh-TW" sz="2300" dirty="0"/>
              <a:t>of circulation.</a:t>
            </a:r>
          </a:p>
          <a:p>
            <a:endParaRPr lang="en-US" altLang="zh-TW" sz="2300" dirty="0"/>
          </a:p>
          <a:p>
            <a:r>
              <a:rPr lang="en-US" altLang="zh-TW" sz="2300" dirty="0"/>
              <a:t>2.The </a:t>
            </a:r>
            <a:r>
              <a:rPr lang="en-US" altLang="zh-TW" sz="2300" b="1" dirty="0">
                <a:solidFill>
                  <a:srgbClr val="FF0000"/>
                </a:solidFill>
              </a:rPr>
              <a:t>large TCs </a:t>
            </a:r>
            <a:r>
              <a:rPr lang="en-US" altLang="zh-TW" sz="2300" dirty="0"/>
              <a:t>begin with a </a:t>
            </a:r>
            <a:r>
              <a:rPr lang="en-US" altLang="zh-TW" sz="2300" b="1" dirty="0">
                <a:solidFill>
                  <a:srgbClr val="FFC000"/>
                </a:solidFill>
              </a:rPr>
              <a:t>greater amount of outer‐core M </a:t>
            </a:r>
            <a:r>
              <a:rPr lang="en-US" altLang="zh-TW" sz="2300" dirty="0"/>
              <a:t>compared to the small TCs</a:t>
            </a:r>
          </a:p>
          <a:p>
            <a:endParaRPr lang="en-US" altLang="zh-TW" sz="2300" dirty="0"/>
          </a:p>
          <a:p>
            <a:r>
              <a:rPr lang="en-US" altLang="zh-TW" sz="2300" dirty="0"/>
              <a:t>3.The </a:t>
            </a:r>
            <a:r>
              <a:rPr lang="en-US" altLang="zh-TW" sz="2300" b="1" dirty="0">
                <a:solidFill>
                  <a:srgbClr val="FF0000"/>
                </a:solidFill>
              </a:rPr>
              <a:t>extent of radial inflow is a function of incipient vortex circulation</a:t>
            </a:r>
            <a:r>
              <a:rPr lang="en-US" altLang="zh-TW" sz="2300" dirty="0"/>
              <a:t>, such that the small TCs do not have radial inflow exceeding 3 m/s beyond 100‐km radius</a:t>
            </a:r>
          </a:p>
        </p:txBody>
      </p:sp>
      <p:sp>
        <p:nvSpPr>
          <p:cNvPr id="8" name="矩形 7">
            <a:extLst>
              <a:ext uri="{FF2B5EF4-FFF2-40B4-BE49-F238E27FC236}">
                <a16:creationId xmlns:a16="http://schemas.microsoft.com/office/drawing/2014/main" id="{3C194F7E-AD8F-4C0F-8FCC-B2276EC832FD}"/>
              </a:ext>
            </a:extLst>
          </p:cNvPr>
          <p:cNvSpPr/>
          <p:nvPr/>
        </p:nvSpPr>
        <p:spPr>
          <a:xfrm>
            <a:off x="194158" y="77724"/>
            <a:ext cx="3522759" cy="646331"/>
          </a:xfrm>
          <a:prstGeom prst="rect">
            <a:avLst/>
          </a:prstGeom>
          <a:noFill/>
        </p:spPr>
        <p:txBody>
          <a:bodyPr wrap="none" lIns="91440" tIns="45720" rIns="91440" bIns="45720">
            <a:spAutoFit/>
          </a:bodyPr>
          <a:lstStyle/>
          <a:p>
            <a:pPr algn="ctr"/>
            <a:r>
              <a:rPr lang="en-US" altLang="zh-TW" sz="3600" dirty="0">
                <a:ln w="0"/>
                <a:solidFill>
                  <a:srgbClr val="FF0000"/>
                </a:solidFill>
                <a:effectLst>
                  <a:outerShdw blurRad="38100" dist="19050" dir="2700000" algn="tl" rotWithShape="0">
                    <a:schemeClr val="dk1">
                      <a:alpha val="40000"/>
                    </a:schemeClr>
                  </a:outerShdw>
                </a:effectLst>
              </a:rPr>
              <a:t>For 3D-simulation</a:t>
            </a:r>
            <a:endParaRPr lang="zh-TW" altLang="en-US" sz="36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94627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E014DCA4-7C21-46CA-AE68-19A47449E036}"/>
              </a:ext>
            </a:extLst>
          </p:cNvPr>
          <p:cNvSpPr/>
          <p:nvPr/>
        </p:nvSpPr>
        <p:spPr>
          <a:xfrm>
            <a:off x="0" y="0"/>
            <a:ext cx="12192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pic>
        <p:nvPicPr>
          <p:cNvPr id="5" name="圖片 4">
            <a:extLst>
              <a:ext uri="{FF2B5EF4-FFF2-40B4-BE49-F238E27FC236}">
                <a16:creationId xmlns:a16="http://schemas.microsoft.com/office/drawing/2014/main" id="{15266C19-A1E7-4B50-B290-B55C84534399}"/>
              </a:ext>
            </a:extLst>
          </p:cNvPr>
          <p:cNvPicPr>
            <a:picLocks noChangeAspect="1"/>
          </p:cNvPicPr>
          <p:nvPr/>
        </p:nvPicPr>
        <p:blipFill>
          <a:blip r:embed="rId2"/>
          <a:stretch>
            <a:fillRect/>
          </a:stretch>
        </p:blipFill>
        <p:spPr>
          <a:xfrm>
            <a:off x="295779" y="775345"/>
            <a:ext cx="5482958" cy="5854055"/>
          </a:xfrm>
          <a:prstGeom prst="rect">
            <a:avLst/>
          </a:prstGeom>
        </p:spPr>
      </p:pic>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CF2179D2-4AA6-47EB-8039-A8293879930B}"/>
                  </a:ext>
                </a:extLst>
              </p:cNvPr>
              <p:cNvSpPr/>
              <p:nvPr/>
            </p:nvSpPr>
            <p:spPr>
              <a:xfrm>
                <a:off x="7805928" y="5859959"/>
                <a:ext cx="6265232" cy="769441"/>
              </a:xfrm>
              <a:prstGeom prst="rect">
                <a:avLst/>
              </a:prstGeom>
            </p:spPr>
            <p:txBody>
              <a:bodyPr wrap="square">
                <a:spAutoFit/>
              </a:bodyPr>
              <a:lstStyle/>
              <a:p>
                <a:r>
                  <a:rPr lang="en-US" altLang="zh-TW" sz="1400" dirty="0"/>
                  <a:t>The shading is Radar reflectivity (</a:t>
                </a:r>
                <a:r>
                  <a:rPr lang="en-US" altLang="zh-TW" sz="1400" dirty="0" err="1"/>
                  <a:t>dBZ</a:t>
                </a:r>
                <a:r>
                  <a:rPr lang="en-US" altLang="zh-TW" sz="1400" dirty="0"/>
                  <a:t>) at 2‐km altitude</a:t>
                </a:r>
              </a:p>
              <a:p>
                <a:endParaRPr lang="en-US" altLang="zh-TW" sz="1400" b="1" dirty="0">
                  <a:solidFill>
                    <a:srgbClr val="FFC000"/>
                  </a:solidFill>
                </a:endParaRPr>
              </a:p>
              <a:p>
                <a:r>
                  <a:rPr lang="en-US" altLang="zh-TW" sz="1400" dirty="0">
                    <a:solidFill>
                      <a:schemeClr val="tx1"/>
                    </a:solidFill>
                  </a:rPr>
                  <a:t>Inner black curve: RMW;</a:t>
                </a:r>
                <a:r>
                  <a:rPr lang="zh-TW" altLang="en-US" sz="1400" dirty="0">
                    <a:solidFill>
                      <a:schemeClr val="tx1"/>
                    </a:solidFill>
                  </a:rPr>
                  <a:t> </a:t>
                </a:r>
                <a:r>
                  <a:rPr lang="en-US" altLang="zh-TW" sz="1400" dirty="0">
                    <a:solidFill>
                      <a:schemeClr val="tx1"/>
                    </a:solidFill>
                  </a:rPr>
                  <a:t>Outer black curve </a:t>
                </a:r>
                <a14:m>
                  <m:oMath xmlns:m="http://schemas.openxmlformats.org/officeDocument/2006/math">
                    <m:sSub>
                      <m:sSubPr>
                        <m:ctrlPr>
                          <a:rPr lang="en-US" altLang="zh-TW" sz="1400" i="1" dirty="0">
                            <a:solidFill>
                              <a:schemeClr val="tx1"/>
                            </a:solidFill>
                            <a:latin typeface="Cambria Math" panose="02040503050406030204" pitchFamily="18" charset="0"/>
                          </a:rPr>
                        </m:ctrlPr>
                      </m:sSubPr>
                      <m:e>
                        <m:r>
                          <a:rPr lang="en-US" altLang="zh-TW" sz="1400" b="0" i="1" dirty="0">
                            <a:solidFill>
                              <a:schemeClr val="tx1"/>
                            </a:solidFill>
                            <a:latin typeface="Cambria Math" panose="02040503050406030204" pitchFamily="18" charset="0"/>
                          </a:rPr>
                          <m:t>𝑅</m:t>
                        </m:r>
                      </m:e>
                      <m:sub>
                        <m:r>
                          <a:rPr lang="en-US" altLang="zh-TW" sz="1400" b="0" i="1" dirty="0">
                            <a:solidFill>
                              <a:schemeClr val="tx1"/>
                            </a:solidFill>
                            <a:latin typeface="Cambria Math" panose="02040503050406030204" pitchFamily="18" charset="0"/>
                          </a:rPr>
                          <m:t>𝑔𝑎𝑙𝑒𝑠</m:t>
                        </m:r>
                      </m:sub>
                    </m:sSub>
                  </m:oMath>
                </a14:m>
                <a:r>
                  <a:rPr lang="en-US" altLang="zh-TW" sz="1600" dirty="0">
                    <a:solidFill>
                      <a:schemeClr val="tx1"/>
                    </a:solidFill>
                  </a:rPr>
                  <a:t> </a:t>
                </a:r>
              </a:p>
            </p:txBody>
          </p:sp>
        </mc:Choice>
        <mc:Fallback xmlns="">
          <p:sp>
            <p:nvSpPr>
              <p:cNvPr id="6" name="矩形 5">
                <a:extLst>
                  <a:ext uri="{FF2B5EF4-FFF2-40B4-BE49-F238E27FC236}">
                    <a16:creationId xmlns:a16="http://schemas.microsoft.com/office/drawing/2014/main" id="{CF2179D2-4AA6-47EB-8039-A8293879930B}"/>
                  </a:ext>
                </a:extLst>
              </p:cNvPr>
              <p:cNvSpPr>
                <a:spLocks noRot="1" noChangeAspect="1" noMove="1" noResize="1" noEditPoints="1" noAdjustHandles="1" noChangeArrowheads="1" noChangeShapeType="1" noTextEdit="1"/>
              </p:cNvSpPr>
              <p:nvPr/>
            </p:nvSpPr>
            <p:spPr>
              <a:xfrm>
                <a:off x="7805928" y="5859959"/>
                <a:ext cx="6265232" cy="769441"/>
              </a:xfrm>
              <a:prstGeom prst="rect">
                <a:avLst/>
              </a:prstGeom>
              <a:blipFill>
                <a:blip r:embed="rId3"/>
                <a:stretch>
                  <a:fillRect l="-292" t="-787" b="-5512"/>
                </a:stretch>
              </a:blipFill>
            </p:spPr>
            <p:txBody>
              <a:bodyPr/>
              <a:lstStyle/>
              <a:p>
                <a:r>
                  <a:rPr lang="zh-TW" altLang="en-US">
                    <a:noFill/>
                  </a:rPr>
                  <a:t> </a:t>
                </a:r>
              </a:p>
            </p:txBody>
          </p:sp>
        </mc:Fallback>
      </mc:AlternateContent>
      <p:sp>
        <p:nvSpPr>
          <p:cNvPr id="7" name="矩形 6">
            <a:extLst>
              <a:ext uri="{FF2B5EF4-FFF2-40B4-BE49-F238E27FC236}">
                <a16:creationId xmlns:a16="http://schemas.microsoft.com/office/drawing/2014/main" id="{2BFA4118-7DFD-402D-92A5-E366D7CCEABC}"/>
              </a:ext>
            </a:extLst>
          </p:cNvPr>
          <p:cNvSpPr/>
          <p:nvPr/>
        </p:nvSpPr>
        <p:spPr>
          <a:xfrm>
            <a:off x="6074516" y="228600"/>
            <a:ext cx="6259258" cy="4339650"/>
          </a:xfrm>
          <a:prstGeom prst="rect">
            <a:avLst/>
          </a:prstGeom>
        </p:spPr>
        <p:txBody>
          <a:bodyPr wrap="square">
            <a:spAutoFit/>
          </a:bodyPr>
          <a:lstStyle/>
          <a:p>
            <a:r>
              <a:rPr lang="en-US" altLang="zh-TW" sz="2200" dirty="0"/>
              <a:t>Choose 2‐km altitude to capture the contributions from a </a:t>
            </a:r>
            <a:r>
              <a:rPr lang="en-US" altLang="zh-TW" sz="2200" b="1" dirty="0">
                <a:solidFill>
                  <a:srgbClr val="FF0000"/>
                </a:solidFill>
              </a:rPr>
              <a:t>bottom</a:t>
            </a:r>
            <a:r>
              <a:rPr lang="zh-TW" altLang="en-US" sz="2200" b="1" dirty="0">
                <a:solidFill>
                  <a:srgbClr val="FF0000"/>
                </a:solidFill>
              </a:rPr>
              <a:t> </a:t>
            </a:r>
            <a:r>
              <a:rPr lang="en-US" altLang="zh-TW" sz="2200" b="1" dirty="0">
                <a:solidFill>
                  <a:srgbClr val="FF0000"/>
                </a:solidFill>
              </a:rPr>
              <a:t>heavy updraft mass flux </a:t>
            </a:r>
            <a:r>
              <a:rPr lang="en-US" altLang="zh-TW" sz="2200" dirty="0"/>
              <a:t>profile to</a:t>
            </a:r>
          </a:p>
          <a:p>
            <a:r>
              <a:rPr lang="en-US" altLang="zh-TW" sz="2200" dirty="0"/>
              <a:t>lower‐tropospheric convergence that </a:t>
            </a:r>
            <a:r>
              <a:rPr lang="en-US" altLang="zh-TW" sz="2200" b="1" dirty="0">
                <a:solidFill>
                  <a:srgbClr val="FF0000"/>
                </a:solidFill>
              </a:rPr>
              <a:t>draws in AAM,</a:t>
            </a:r>
          </a:p>
          <a:p>
            <a:r>
              <a:rPr lang="en-US" altLang="zh-TW" sz="2200" dirty="0"/>
              <a:t>thereby providing a </a:t>
            </a:r>
            <a:r>
              <a:rPr lang="en-US" altLang="zh-TW" sz="2200" b="1" dirty="0">
                <a:solidFill>
                  <a:srgbClr val="FF0000"/>
                </a:solidFill>
              </a:rPr>
              <a:t>direct relationship between convective activity and expansion.</a:t>
            </a:r>
          </a:p>
          <a:p>
            <a:endParaRPr lang="en-US" altLang="zh-TW" sz="2200" b="1" dirty="0">
              <a:solidFill>
                <a:srgbClr val="FF0000"/>
              </a:solidFill>
            </a:endParaRPr>
          </a:p>
          <a:p>
            <a:endParaRPr lang="en-US" altLang="zh-TW" sz="2400" dirty="0"/>
          </a:p>
          <a:p>
            <a:r>
              <a:rPr lang="en-US" altLang="zh-TW" sz="2400" b="1" dirty="0">
                <a:solidFill>
                  <a:srgbClr val="FF0000"/>
                </a:solidFill>
              </a:rPr>
              <a:t>Decreasing</a:t>
            </a:r>
            <a:r>
              <a:rPr lang="en-US" altLang="zh-TW" sz="2400" dirty="0"/>
              <a:t> the </a:t>
            </a:r>
            <a:r>
              <a:rPr lang="en-US" altLang="zh-TW" sz="2400" b="1" dirty="0">
                <a:solidFill>
                  <a:srgbClr val="FF0000"/>
                </a:solidFill>
              </a:rPr>
              <a:t>incipient vortex circulation </a:t>
            </a:r>
            <a:r>
              <a:rPr lang="en-US" altLang="zh-TW" sz="2400" dirty="0"/>
              <a:t>strength or </a:t>
            </a:r>
            <a:r>
              <a:rPr lang="en-US" altLang="zh-TW" sz="2400" b="1" dirty="0">
                <a:solidFill>
                  <a:srgbClr val="FF0000"/>
                </a:solidFill>
              </a:rPr>
              <a:t>environmental moisture </a:t>
            </a:r>
          </a:p>
          <a:p>
            <a:endParaRPr lang="en-US" altLang="zh-TW" sz="2400" dirty="0"/>
          </a:p>
          <a:p>
            <a:r>
              <a:rPr lang="en-US" altLang="zh-TW" sz="2400" dirty="0"/>
              <a:t>-&gt; </a:t>
            </a:r>
            <a:r>
              <a:rPr lang="en-US" altLang="zh-TW" sz="2400" b="1" dirty="0">
                <a:solidFill>
                  <a:srgbClr val="FF0000"/>
                </a:solidFill>
              </a:rPr>
              <a:t>weaker </a:t>
            </a:r>
            <a:r>
              <a:rPr lang="en-US" altLang="zh-TW" sz="2400" dirty="0"/>
              <a:t>azimuthally‐averaged </a:t>
            </a:r>
            <a:r>
              <a:rPr lang="en-US" altLang="zh-TW" sz="2400" b="1" dirty="0">
                <a:solidFill>
                  <a:srgbClr val="FF0000"/>
                </a:solidFill>
              </a:rPr>
              <a:t>convection</a:t>
            </a:r>
          </a:p>
          <a:p>
            <a:r>
              <a:rPr lang="en-US" altLang="zh-TW" sz="2400" dirty="0"/>
              <a:t>     out of RMW. </a:t>
            </a:r>
            <a:endParaRPr lang="en-US" altLang="zh-TW" sz="2200" dirty="0"/>
          </a:p>
        </p:txBody>
      </p:sp>
      <p:sp>
        <p:nvSpPr>
          <p:cNvPr id="8" name="矩形 7">
            <a:extLst>
              <a:ext uri="{FF2B5EF4-FFF2-40B4-BE49-F238E27FC236}">
                <a16:creationId xmlns:a16="http://schemas.microsoft.com/office/drawing/2014/main" id="{CC4EA0E1-47A5-47A2-96E5-82F6D5D9E425}"/>
              </a:ext>
            </a:extLst>
          </p:cNvPr>
          <p:cNvSpPr/>
          <p:nvPr/>
        </p:nvSpPr>
        <p:spPr>
          <a:xfrm>
            <a:off x="194158" y="77724"/>
            <a:ext cx="3522759" cy="646331"/>
          </a:xfrm>
          <a:prstGeom prst="rect">
            <a:avLst/>
          </a:prstGeom>
          <a:noFill/>
        </p:spPr>
        <p:txBody>
          <a:bodyPr wrap="none" lIns="91440" tIns="45720" rIns="91440" bIns="45720">
            <a:spAutoFit/>
          </a:bodyPr>
          <a:lstStyle/>
          <a:p>
            <a:pPr algn="ctr"/>
            <a:r>
              <a:rPr lang="en-US" altLang="zh-TW" sz="3600" dirty="0">
                <a:ln w="0"/>
                <a:solidFill>
                  <a:srgbClr val="FF0000"/>
                </a:solidFill>
                <a:effectLst>
                  <a:outerShdw blurRad="38100" dist="19050" dir="2700000" algn="tl" rotWithShape="0">
                    <a:schemeClr val="dk1">
                      <a:alpha val="40000"/>
                    </a:schemeClr>
                  </a:outerShdw>
                </a:effectLst>
              </a:rPr>
              <a:t>For 3D-simulation</a:t>
            </a:r>
            <a:endParaRPr lang="zh-TW" altLang="en-US" sz="36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70804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78AF8FD-944B-49A2-B87D-AAA42D91E6CC}"/>
              </a:ext>
            </a:extLst>
          </p:cNvPr>
          <p:cNvSpPr/>
          <p:nvPr/>
        </p:nvSpPr>
        <p:spPr>
          <a:xfrm>
            <a:off x="4803375" y="2967335"/>
            <a:ext cx="2585260" cy="923330"/>
          </a:xfrm>
          <a:prstGeom prst="rect">
            <a:avLst/>
          </a:prstGeom>
          <a:noFill/>
        </p:spPr>
        <p:txBody>
          <a:bodyPr wrap="none" lIns="91440" tIns="45720" rIns="91440" bIns="45720">
            <a:spAutoFit/>
          </a:bodyPr>
          <a:lstStyle/>
          <a:p>
            <a:pPr algn="ctr"/>
            <a:r>
              <a:rPr lang="en-US" altLang="zh-TW" sz="5400" b="1" dirty="0">
                <a:ln w="22225">
                  <a:solidFill>
                    <a:srgbClr val="00B0F0"/>
                  </a:solidFill>
                  <a:prstDash val="solid"/>
                </a:ln>
                <a:solidFill>
                  <a:srgbClr val="00B0F0"/>
                </a:solidFill>
              </a:rPr>
              <a:t>Abstract</a:t>
            </a:r>
          </a:p>
        </p:txBody>
      </p:sp>
      <p:sp>
        <p:nvSpPr>
          <p:cNvPr id="5" name="矩形 4">
            <a:extLst>
              <a:ext uri="{FF2B5EF4-FFF2-40B4-BE49-F238E27FC236}">
                <a16:creationId xmlns:a16="http://schemas.microsoft.com/office/drawing/2014/main" id="{B3A66F6B-A71C-4DAC-8A50-9DBE5D0103B5}"/>
              </a:ext>
            </a:extLst>
          </p:cNvPr>
          <p:cNvSpPr/>
          <p:nvPr/>
        </p:nvSpPr>
        <p:spPr>
          <a:xfrm>
            <a:off x="0" y="0"/>
            <a:ext cx="12192000" cy="68580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Tree>
    <p:extLst>
      <p:ext uri="{BB962C8B-B14F-4D97-AF65-F5344CB8AC3E}">
        <p14:creationId xmlns:p14="http://schemas.microsoft.com/office/powerpoint/2010/main" val="1298475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FFC58EE8-20EC-46B8-8CBE-53CF9F1F6F75}"/>
              </a:ext>
            </a:extLst>
          </p:cNvPr>
          <p:cNvPicPr>
            <a:picLocks noChangeAspect="1"/>
          </p:cNvPicPr>
          <p:nvPr/>
        </p:nvPicPr>
        <p:blipFill>
          <a:blip r:embed="rId2"/>
          <a:stretch>
            <a:fillRect/>
          </a:stretch>
        </p:blipFill>
        <p:spPr>
          <a:xfrm>
            <a:off x="91859" y="863923"/>
            <a:ext cx="6154514" cy="5691096"/>
          </a:xfrm>
          <a:prstGeom prst="rect">
            <a:avLst/>
          </a:prstGeom>
        </p:spPr>
      </p:pic>
      <p:sp>
        <p:nvSpPr>
          <p:cNvPr id="5" name="矩形 4">
            <a:extLst>
              <a:ext uri="{FF2B5EF4-FFF2-40B4-BE49-F238E27FC236}">
                <a16:creationId xmlns:a16="http://schemas.microsoft.com/office/drawing/2014/main" id="{C666E344-49C9-492B-BD3E-E9ABFCD5C05B}"/>
              </a:ext>
            </a:extLst>
          </p:cNvPr>
          <p:cNvSpPr/>
          <p:nvPr/>
        </p:nvSpPr>
        <p:spPr>
          <a:xfrm>
            <a:off x="0" y="0"/>
            <a:ext cx="12192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
        <p:nvSpPr>
          <p:cNvPr id="6" name="矩形 5">
            <a:extLst>
              <a:ext uri="{FF2B5EF4-FFF2-40B4-BE49-F238E27FC236}">
                <a16:creationId xmlns:a16="http://schemas.microsoft.com/office/drawing/2014/main" id="{2607218A-090A-48A7-9130-08F35878DBFD}"/>
              </a:ext>
            </a:extLst>
          </p:cNvPr>
          <p:cNvSpPr/>
          <p:nvPr/>
        </p:nvSpPr>
        <p:spPr>
          <a:xfrm>
            <a:off x="194158" y="77724"/>
            <a:ext cx="3522759" cy="646331"/>
          </a:xfrm>
          <a:prstGeom prst="rect">
            <a:avLst/>
          </a:prstGeom>
          <a:noFill/>
        </p:spPr>
        <p:txBody>
          <a:bodyPr wrap="none" lIns="91440" tIns="45720" rIns="91440" bIns="45720">
            <a:spAutoFit/>
          </a:bodyPr>
          <a:lstStyle/>
          <a:p>
            <a:pPr algn="ctr"/>
            <a:r>
              <a:rPr lang="en-US" altLang="zh-TW" sz="3600" dirty="0">
                <a:ln w="0"/>
                <a:solidFill>
                  <a:srgbClr val="FF0000"/>
                </a:solidFill>
                <a:effectLst>
                  <a:outerShdw blurRad="38100" dist="19050" dir="2700000" algn="tl" rotWithShape="0">
                    <a:schemeClr val="dk1">
                      <a:alpha val="40000"/>
                    </a:schemeClr>
                  </a:outerShdw>
                </a:effectLst>
              </a:rPr>
              <a:t>For 3D-simulation</a:t>
            </a:r>
            <a:endParaRPr lang="zh-TW" altLang="en-US" sz="3600" b="0" cap="none" spc="0" dirty="0">
              <a:ln w="0"/>
              <a:solidFill>
                <a:srgbClr val="FF0000"/>
              </a:solidFill>
              <a:effectLst>
                <a:outerShdw blurRad="38100" dist="19050" dir="2700000" algn="tl" rotWithShape="0">
                  <a:schemeClr val="dk1">
                    <a:alpha val="40000"/>
                  </a:schemeClr>
                </a:outerShdw>
              </a:effectLst>
            </a:endParaRPr>
          </a:p>
        </p:txBody>
      </p:sp>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F89F759A-6B02-48AC-9FB7-44DCE4768E1B}"/>
                  </a:ext>
                </a:extLst>
              </p:cNvPr>
              <p:cNvSpPr/>
              <p:nvPr/>
            </p:nvSpPr>
            <p:spPr>
              <a:xfrm>
                <a:off x="6245631" y="5570134"/>
                <a:ext cx="6438282" cy="1200329"/>
              </a:xfrm>
              <a:prstGeom prst="rect">
                <a:avLst/>
              </a:prstGeom>
            </p:spPr>
            <p:txBody>
              <a:bodyPr wrap="square">
                <a:spAutoFit/>
              </a:bodyPr>
              <a:lstStyle/>
              <a:p>
                <a:r>
                  <a:rPr lang="en-US" altLang="zh-TW" sz="1400" dirty="0"/>
                  <a:t>The shading is Radar reflectivity (</a:t>
                </a:r>
                <a:r>
                  <a:rPr lang="en-US" altLang="zh-TW" sz="1400" dirty="0" err="1"/>
                  <a:t>dBZ</a:t>
                </a:r>
                <a:r>
                  <a:rPr lang="en-US" altLang="zh-TW" sz="1400" dirty="0"/>
                  <a:t>) at 2‐km altitude</a:t>
                </a:r>
              </a:p>
              <a:p>
                <a:endParaRPr lang="en-US" altLang="zh-TW" sz="1400" b="1" dirty="0">
                  <a:solidFill>
                    <a:srgbClr val="FFC000"/>
                  </a:solidFill>
                </a:endParaRPr>
              </a:p>
              <a:p>
                <a:r>
                  <a:rPr lang="en-US" altLang="zh-TW" sz="1400" dirty="0"/>
                  <a:t>Dashed</a:t>
                </a:r>
                <a:r>
                  <a:rPr lang="en-US" altLang="zh-TW" sz="1400" dirty="0">
                    <a:solidFill>
                      <a:schemeClr val="tx1"/>
                    </a:solidFill>
                  </a:rPr>
                  <a:t> black curve: </a:t>
                </a:r>
                <a:r>
                  <a:rPr lang="en-US" altLang="zh-TW" sz="1400" dirty="0"/>
                  <a:t>Radius rings in increments of 100 km from TC center.</a:t>
                </a:r>
              </a:p>
              <a:p>
                <a:endParaRPr lang="en-US" altLang="zh-TW" sz="1400" dirty="0"/>
              </a:p>
              <a:p>
                <a:r>
                  <a:rPr lang="en-US" altLang="zh-TW" sz="1400" dirty="0"/>
                  <a:t>Solid</a:t>
                </a:r>
                <a:r>
                  <a:rPr lang="en-US" altLang="zh-TW" sz="1400" dirty="0">
                    <a:solidFill>
                      <a:schemeClr val="tx1"/>
                    </a:solidFill>
                  </a:rPr>
                  <a:t> black curve : </a:t>
                </a:r>
                <a14:m>
                  <m:oMath xmlns:m="http://schemas.openxmlformats.org/officeDocument/2006/math">
                    <m:sSub>
                      <m:sSubPr>
                        <m:ctrlPr>
                          <a:rPr lang="en-US" altLang="zh-TW" sz="1400" i="1" dirty="0">
                            <a:solidFill>
                              <a:schemeClr val="tx1"/>
                            </a:solidFill>
                            <a:latin typeface="Cambria Math" panose="02040503050406030204" pitchFamily="18" charset="0"/>
                          </a:rPr>
                        </m:ctrlPr>
                      </m:sSubPr>
                      <m:e>
                        <m:r>
                          <a:rPr lang="en-US" altLang="zh-TW" sz="1400" b="0" i="1" dirty="0">
                            <a:solidFill>
                              <a:schemeClr val="tx1"/>
                            </a:solidFill>
                            <a:latin typeface="Cambria Math" panose="02040503050406030204" pitchFamily="18" charset="0"/>
                          </a:rPr>
                          <m:t>𝑅</m:t>
                        </m:r>
                      </m:e>
                      <m:sub>
                        <m:r>
                          <a:rPr lang="en-US" altLang="zh-TW" sz="1400" b="0" i="1" dirty="0">
                            <a:solidFill>
                              <a:schemeClr val="tx1"/>
                            </a:solidFill>
                            <a:latin typeface="Cambria Math" panose="02040503050406030204" pitchFamily="18" charset="0"/>
                          </a:rPr>
                          <m:t>𝑔𝑎𝑙𝑒𝑠</m:t>
                        </m:r>
                      </m:sub>
                    </m:sSub>
                  </m:oMath>
                </a14:m>
                <a:r>
                  <a:rPr lang="en-US" altLang="zh-TW" sz="1600" dirty="0">
                    <a:solidFill>
                      <a:schemeClr val="tx1"/>
                    </a:solidFill>
                  </a:rPr>
                  <a:t> </a:t>
                </a:r>
              </a:p>
            </p:txBody>
          </p:sp>
        </mc:Choice>
        <mc:Fallback xmlns="">
          <p:sp>
            <p:nvSpPr>
              <p:cNvPr id="7" name="矩形 6">
                <a:extLst>
                  <a:ext uri="{FF2B5EF4-FFF2-40B4-BE49-F238E27FC236}">
                    <a16:creationId xmlns:a16="http://schemas.microsoft.com/office/drawing/2014/main" id="{F89F759A-6B02-48AC-9FB7-44DCE4768E1B}"/>
                  </a:ext>
                </a:extLst>
              </p:cNvPr>
              <p:cNvSpPr>
                <a:spLocks noRot="1" noChangeAspect="1" noMove="1" noResize="1" noEditPoints="1" noAdjustHandles="1" noChangeArrowheads="1" noChangeShapeType="1" noTextEdit="1"/>
              </p:cNvSpPr>
              <p:nvPr/>
            </p:nvSpPr>
            <p:spPr>
              <a:xfrm>
                <a:off x="6245631" y="5570134"/>
                <a:ext cx="6438282" cy="1200329"/>
              </a:xfrm>
              <a:prstGeom prst="rect">
                <a:avLst/>
              </a:prstGeom>
              <a:blipFill>
                <a:blip r:embed="rId3"/>
                <a:stretch>
                  <a:fillRect l="-284" t="-1015" b="-3046"/>
                </a:stretch>
              </a:blipFill>
            </p:spPr>
            <p:txBody>
              <a:bodyPr/>
              <a:lstStyle/>
              <a:p>
                <a:r>
                  <a:rPr lang="zh-TW" altLang="en-US">
                    <a:noFill/>
                  </a:rPr>
                  <a:t> </a:t>
                </a:r>
              </a:p>
            </p:txBody>
          </p:sp>
        </mc:Fallback>
      </mc:AlternateContent>
      <p:sp>
        <p:nvSpPr>
          <p:cNvPr id="8" name="矩形 7">
            <a:extLst>
              <a:ext uri="{FF2B5EF4-FFF2-40B4-BE49-F238E27FC236}">
                <a16:creationId xmlns:a16="http://schemas.microsoft.com/office/drawing/2014/main" id="{4482A1FE-926F-4D0B-A4EA-FF48ACEB1FAB}"/>
              </a:ext>
            </a:extLst>
          </p:cNvPr>
          <p:cNvSpPr/>
          <p:nvPr/>
        </p:nvSpPr>
        <p:spPr>
          <a:xfrm>
            <a:off x="6096000" y="332324"/>
            <a:ext cx="6096000" cy="769441"/>
          </a:xfrm>
          <a:prstGeom prst="rect">
            <a:avLst/>
          </a:prstGeom>
        </p:spPr>
        <p:txBody>
          <a:bodyPr>
            <a:spAutoFit/>
          </a:bodyPr>
          <a:lstStyle/>
          <a:p>
            <a:r>
              <a:rPr lang="en-US" altLang="zh-TW" sz="2200" dirty="0"/>
              <a:t>Cartesian snapshots of radar reflectivity at 2‐km, </a:t>
            </a:r>
          </a:p>
          <a:p>
            <a:r>
              <a:rPr lang="en-US" altLang="zh-TW" sz="2200" dirty="0"/>
              <a:t>72 </a:t>
            </a:r>
            <a:r>
              <a:rPr lang="en-US" altLang="zh-TW" sz="2200" dirty="0" err="1"/>
              <a:t>hr</a:t>
            </a:r>
            <a:r>
              <a:rPr lang="en-US" altLang="zh-TW" sz="2200" dirty="0"/>
              <a:t> after the initiation of RI</a:t>
            </a:r>
            <a:endParaRPr lang="zh-TW" altLang="en-US" sz="2200" dirty="0"/>
          </a:p>
        </p:txBody>
      </p:sp>
      <p:sp>
        <p:nvSpPr>
          <p:cNvPr id="9" name="矩形 8">
            <a:extLst>
              <a:ext uri="{FF2B5EF4-FFF2-40B4-BE49-F238E27FC236}">
                <a16:creationId xmlns:a16="http://schemas.microsoft.com/office/drawing/2014/main" id="{CB795F2A-15DD-476F-AD6D-F15915432EEB}"/>
              </a:ext>
            </a:extLst>
          </p:cNvPr>
          <p:cNvSpPr/>
          <p:nvPr/>
        </p:nvSpPr>
        <p:spPr>
          <a:xfrm>
            <a:off x="6245631" y="1317298"/>
            <a:ext cx="5787354" cy="4062651"/>
          </a:xfrm>
          <a:prstGeom prst="rect">
            <a:avLst/>
          </a:prstGeom>
        </p:spPr>
        <p:txBody>
          <a:bodyPr wrap="none">
            <a:spAutoFit/>
          </a:bodyPr>
          <a:lstStyle/>
          <a:p>
            <a:r>
              <a:rPr lang="en-US" altLang="zh-TW" sz="2200" dirty="0"/>
              <a:t>Incipient vortex circulation is decreased</a:t>
            </a:r>
          </a:p>
          <a:p>
            <a:r>
              <a:rPr lang="en-US" altLang="zh-TW" sz="2200" dirty="0"/>
              <a:t>-&gt;</a:t>
            </a:r>
            <a:r>
              <a:rPr lang="en-US" altLang="zh-TW" sz="2400" dirty="0"/>
              <a:t>small‐scale, isolated convective elements</a:t>
            </a:r>
          </a:p>
          <a:p>
            <a:endParaRPr lang="en-US" altLang="zh-TW" sz="2400" dirty="0"/>
          </a:p>
          <a:p>
            <a:r>
              <a:rPr lang="en-US" altLang="zh-TW" sz="2200" dirty="0"/>
              <a:t>Incipient vortex circulation is increased</a:t>
            </a:r>
          </a:p>
          <a:p>
            <a:r>
              <a:rPr lang="en-US" altLang="zh-TW" sz="2200" dirty="0"/>
              <a:t>-&gt;</a:t>
            </a:r>
            <a:r>
              <a:rPr lang="en-US" altLang="zh-TW" sz="2400" dirty="0"/>
              <a:t>relatively large‐scale </a:t>
            </a:r>
            <a:r>
              <a:rPr lang="en-US" altLang="zh-TW" sz="2400" dirty="0" err="1"/>
              <a:t>rainbands</a:t>
            </a:r>
            <a:r>
              <a:rPr lang="en-US" altLang="zh-TW" sz="2400" dirty="0"/>
              <a:t> and MCS</a:t>
            </a:r>
          </a:p>
          <a:p>
            <a:endParaRPr lang="en-US" altLang="zh-TW" sz="2400" dirty="0"/>
          </a:p>
          <a:p>
            <a:r>
              <a:rPr lang="en-US" altLang="zh-TW" sz="2400" dirty="0"/>
              <a:t>Increasing the environmental moisture </a:t>
            </a:r>
          </a:p>
          <a:p>
            <a:r>
              <a:rPr lang="en-US" altLang="zh-TW" sz="2400" dirty="0"/>
              <a:t>-&gt;Increases the amount of convection but to </a:t>
            </a:r>
          </a:p>
          <a:p>
            <a:r>
              <a:rPr lang="en-US" altLang="zh-TW" sz="2400" dirty="0"/>
              <a:t>a </a:t>
            </a:r>
            <a:r>
              <a:rPr lang="en-US" altLang="zh-TW" sz="2400" b="1" dirty="0">
                <a:solidFill>
                  <a:srgbClr val="FF0000"/>
                </a:solidFill>
              </a:rPr>
              <a:t>relatively minor extent in comparison to </a:t>
            </a:r>
          </a:p>
          <a:p>
            <a:r>
              <a:rPr lang="en-US" altLang="zh-TW" sz="2400" b="1" dirty="0">
                <a:solidFill>
                  <a:srgbClr val="FF0000"/>
                </a:solidFill>
              </a:rPr>
              <a:t>increasing the incipient vortex circulation</a:t>
            </a:r>
            <a:r>
              <a:rPr lang="en-US" altLang="zh-TW" sz="2400" dirty="0"/>
              <a:t>.</a:t>
            </a:r>
            <a:endParaRPr lang="zh-TW" altLang="en-US" sz="2200" dirty="0"/>
          </a:p>
          <a:p>
            <a:endParaRPr lang="zh-TW" altLang="en-US" sz="2200" dirty="0"/>
          </a:p>
        </p:txBody>
      </p:sp>
    </p:spTree>
    <p:extLst>
      <p:ext uri="{BB962C8B-B14F-4D97-AF65-F5344CB8AC3E}">
        <p14:creationId xmlns:p14="http://schemas.microsoft.com/office/powerpoint/2010/main" val="2851728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650AACB-6D84-4554-9D9E-969D4C4D84CD}"/>
              </a:ext>
            </a:extLst>
          </p:cNvPr>
          <p:cNvSpPr/>
          <p:nvPr/>
        </p:nvSpPr>
        <p:spPr>
          <a:xfrm>
            <a:off x="0" y="0"/>
            <a:ext cx="12192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pic>
        <p:nvPicPr>
          <p:cNvPr id="5" name="圖片 4">
            <a:extLst>
              <a:ext uri="{FF2B5EF4-FFF2-40B4-BE49-F238E27FC236}">
                <a16:creationId xmlns:a16="http://schemas.microsoft.com/office/drawing/2014/main" id="{A66B4344-6C8F-4367-BA6F-B459B5878333}"/>
              </a:ext>
            </a:extLst>
          </p:cNvPr>
          <p:cNvPicPr>
            <a:picLocks noChangeAspect="1"/>
          </p:cNvPicPr>
          <p:nvPr/>
        </p:nvPicPr>
        <p:blipFill rotWithShape="1">
          <a:blip r:embed="rId2"/>
          <a:srcRect l="3128" r="49075"/>
          <a:stretch/>
        </p:blipFill>
        <p:spPr>
          <a:xfrm>
            <a:off x="301840" y="80177"/>
            <a:ext cx="3764133" cy="3410690"/>
          </a:xfrm>
          <a:prstGeom prst="rect">
            <a:avLst/>
          </a:prstGeom>
        </p:spPr>
      </p:pic>
      <p:pic>
        <p:nvPicPr>
          <p:cNvPr id="6" name="圖片 5">
            <a:extLst>
              <a:ext uri="{FF2B5EF4-FFF2-40B4-BE49-F238E27FC236}">
                <a16:creationId xmlns:a16="http://schemas.microsoft.com/office/drawing/2014/main" id="{70531ABC-1124-4178-9AC3-BD573E43828B}"/>
              </a:ext>
            </a:extLst>
          </p:cNvPr>
          <p:cNvPicPr>
            <a:picLocks noChangeAspect="1"/>
          </p:cNvPicPr>
          <p:nvPr/>
        </p:nvPicPr>
        <p:blipFill rotWithShape="1">
          <a:blip r:embed="rId2"/>
          <a:srcRect l="50701" r="3079"/>
          <a:stretch/>
        </p:blipFill>
        <p:spPr>
          <a:xfrm>
            <a:off x="426128" y="3367133"/>
            <a:ext cx="3639845" cy="3410690"/>
          </a:xfrm>
          <a:prstGeom prst="rect">
            <a:avLst/>
          </a:prstGeom>
        </p:spPr>
      </p:pic>
      <p:sp>
        <p:nvSpPr>
          <p:cNvPr id="7" name="矩形 6">
            <a:extLst>
              <a:ext uri="{FF2B5EF4-FFF2-40B4-BE49-F238E27FC236}">
                <a16:creationId xmlns:a16="http://schemas.microsoft.com/office/drawing/2014/main" id="{E92D520A-797A-4FD5-BAB9-409A6C704087}"/>
              </a:ext>
            </a:extLst>
          </p:cNvPr>
          <p:cNvSpPr/>
          <p:nvPr/>
        </p:nvSpPr>
        <p:spPr>
          <a:xfrm>
            <a:off x="4139953" y="240612"/>
            <a:ext cx="8146742" cy="1723549"/>
          </a:xfrm>
          <a:prstGeom prst="rect">
            <a:avLst/>
          </a:prstGeom>
        </p:spPr>
        <p:txBody>
          <a:bodyPr wrap="square">
            <a:spAutoFit/>
          </a:bodyPr>
          <a:lstStyle/>
          <a:p>
            <a:r>
              <a:rPr lang="en-US" altLang="zh-TW" sz="2200" b="1" dirty="0">
                <a:solidFill>
                  <a:srgbClr val="FF0000"/>
                </a:solidFill>
              </a:rPr>
              <a:t>Quantify</a:t>
            </a:r>
            <a:r>
              <a:rPr lang="en-US" altLang="zh-TW" sz="2200" dirty="0"/>
              <a:t> how the scale of </a:t>
            </a:r>
            <a:r>
              <a:rPr lang="en-US" altLang="zh-TW" sz="2200" b="1" dirty="0">
                <a:solidFill>
                  <a:srgbClr val="FF0000"/>
                </a:solidFill>
              </a:rPr>
              <a:t>outer‐core convection varies </a:t>
            </a:r>
            <a:r>
              <a:rPr lang="en-US" altLang="zh-TW" sz="2200" dirty="0"/>
              <a:t>with the </a:t>
            </a:r>
            <a:r>
              <a:rPr lang="en-US" altLang="zh-TW" sz="2200" dirty="0">
                <a:solidFill>
                  <a:srgbClr val="FF0000"/>
                </a:solidFill>
              </a:rPr>
              <a:t>incipient vortex circulation </a:t>
            </a:r>
            <a:r>
              <a:rPr lang="en-US" altLang="zh-TW" sz="2200" dirty="0"/>
              <a:t>and </a:t>
            </a:r>
            <a:r>
              <a:rPr lang="en-US" altLang="zh-TW" sz="2200" dirty="0">
                <a:solidFill>
                  <a:srgbClr val="FF0000"/>
                </a:solidFill>
              </a:rPr>
              <a:t>environmental moisture </a:t>
            </a:r>
          </a:p>
          <a:p>
            <a:r>
              <a:rPr lang="en-US" altLang="zh-TW" sz="2200" dirty="0"/>
              <a:t>by representing the radar reflectivity at 2‐km altitude</a:t>
            </a:r>
          </a:p>
          <a:p>
            <a:r>
              <a:rPr lang="en-US" altLang="zh-TW" sz="2200" dirty="0"/>
              <a:t>given by Z(r, j, t), as a </a:t>
            </a:r>
            <a:r>
              <a:rPr lang="en-US" altLang="zh-TW" sz="2200" b="1" dirty="0">
                <a:solidFill>
                  <a:srgbClr val="FF0000"/>
                </a:solidFill>
              </a:rPr>
              <a:t>Fourier series along the azimuthal dimension</a:t>
            </a:r>
            <a:r>
              <a:rPr lang="en-US" altLang="zh-TW" sz="2200" dirty="0"/>
              <a:t>.</a:t>
            </a:r>
          </a:p>
          <a:p>
            <a:endParaRPr lang="zh-TW" altLang="en-US" dirty="0"/>
          </a:p>
        </p:txBody>
      </p:sp>
      <p:pic>
        <p:nvPicPr>
          <p:cNvPr id="8" name="圖片 7">
            <a:extLst>
              <a:ext uri="{FF2B5EF4-FFF2-40B4-BE49-F238E27FC236}">
                <a16:creationId xmlns:a16="http://schemas.microsoft.com/office/drawing/2014/main" id="{B9DB085E-0378-404E-8E4D-EF8977EF57C7}"/>
              </a:ext>
            </a:extLst>
          </p:cNvPr>
          <p:cNvPicPr>
            <a:picLocks noChangeAspect="1"/>
          </p:cNvPicPr>
          <p:nvPr/>
        </p:nvPicPr>
        <p:blipFill>
          <a:blip r:embed="rId3"/>
          <a:stretch>
            <a:fillRect/>
          </a:stretch>
        </p:blipFill>
        <p:spPr>
          <a:xfrm>
            <a:off x="5119410" y="1754438"/>
            <a:ext cx="5095875" cy="733425"/>
          </a:xfrm>
          <a:prstGeom prst="rect">
            <a:avLst/>
          </a:prstGeom>
        </p:spPr>
      </p:pic>
      <p:pic>
        <p:nvPicPr>
          <p:cNvPr id="9" name="圖片 8">
            <a:extLst>
              <a:ext uri="{FF2B5EF4-FFF2-40B4-BE49-F238E27FC236}">
                <a16:creationId xmlns:a16="http://schemas.microsoft.com/office/drawing/2014/main" id="{3F256662-4BF2-4D43-8360-54288CDCF738}"/>
              </a:ext>
            </a:extLst>
          </p:cNvPr>
          <p:cNvPicPr>
            <a:picLocks noChangeAspect="1"/>
          </p:cNvPicPr>
          <p:nvPr/>
        </p:nvPicPr>
        <p:blipFill>
          <a:blip r:embed="rId4"/>
          <a:stretch>
            <a:fillRect/>
          </a:stretch>
        </p:blipFill>
        <p:spPr>
          <a:xfrm>
            <a:off x="4617867" y="2487863"/>
            <a:ext cx="7361069" cy="277627"/>
          </a:xfrm>
          <a:prstGeom prst="rect">
            <a:avLst/>
          </a:prstGeom>
        </p:spPr>
      </p:pic>
      <p:pic>
        <p:nvPicPr>
          <p:cNvPr id="10" name="圖片 9">
            <a:extLst>
              <a:ext uri="{FF2B5EF4-FFF2-40B4-BE49-F238E27FC236}">
                <a16:creationId xmlns:a16="http://schemas.microsoft.com/office/drawing/2014/main" id="{E86F1357-BF76-422B-88FE-FC81451C765D}"/>
              </a:ext>
            </a:extLst>
          </p:cNvPr>
          <p:cNvPicPr>
            <a:picLocks noChangeAspect="1"/>
          </p:cNvPicPr>
          <p:nvPr/>
        </p:nvPicPr>
        <p:blipFill>
          <a:blip r:embed="rId5"/>
          <a:stretch>
            <a:fillRect/>
          </a:stretch>
        </p:blipFill>
        <p:spPr>
          <a:xfrm>
            <a:off x="4456590" y="2765490"/>
            <a:ext cx="3213347" cy="197311"/>
          </a:xfrm>
          <a:prstGeom prst="rect">
            <a:avLst/>
          </a:prstGeom>
        </p:spPr>
      </p:pic>
      <p:pic>
        <p:nvPicPr>
          <p:cNvPr id="11" name="圖片 10">
            <a:extLst>
              <a:ext uri="{FF2B5EF4-FFF2-40B4-BE49-F238E27FC236}">
                <a16:creationId xmlns:a16="http://schemas.microsoft.com/office/drawing/2014/main" id="{9D7AABF9-123E-4489-B5AB-49C600612FEB}"/>
              </a:ext>
            </a:extLst>
          </p:cNvPr>
          <p:cNvPicPr>
            <a:picLocks noChangeAspect="1"/>
          </p:cNvPicPr>
          <p:nvPr/>
        </p:nvPicPr>
        <p:blipFill>
          <a:blip r:embed="rId6"/>
          <a:stretch>
            <a:fillRect/>
          </a:stretch>
        </p:blipFill>
        <p:spPr>
          <a:xfrm>
            <a:off x="5181498" y="3306124"/>
            <a:ext cx="5376991" cy="983698"/>
          </a:xfrm>
          <a:prstGeom prst="rect">
            <a:avLst/>
          </a:prstGeom>
        </p:spPr>
      </p:pic>
      <p:pic>
        <p:nvPicPr>
          <p:cNvPr id="12" name="圖片 11">
            <a:extLst>
              <a:ext uri="{FF2B5EF4-FFF2-40B4-BE49-F238E27FC236}">
                <a16:creationId xmlns:a16="http://schemas.microsoft.com/office/drawing/2014/main" id="{B3CA2434-A288-46AB-8276-EC6581532252}"/>
              </a:ext>
            </a:extLst>
          </p:cNvPr>
          <p:cNvPicPr>
            <a:picLocks noChangeAspect="1"/>
          </p:cNvPicPr>
          <p:nvPr/>
        </p:nvPicPr>
        <p:blipFill rotWithShape="1">
          <a:blip r:embed="rId7"/>
          <a:srcRect b="61459"/>
          <a:stretch/>
        </p:blipFill>
        <p:spPr>
          <a:xfrm>
            <a:off x="5019252" y="4205344"/>
            <a:ext cx="5701481" cy="398673"/>
          </a:xfrm>
          <a:prstGeom prst="rect">
            <a:avLst/>
          </a:prstGeom>
        </p:spPr>
      </p:pic>
      <p:pic>
        <p:nvPicPr>
          <p:cNvPr id="13" name="圖片 12">
            <a:extLst>
              <a:ext uri="{FF2B5EF4-FFF2-40B4-BE49-F238E27FC236}">
                <a16:creationId xmlns:a16="http://schemas.microsoft.com/office/drawing/2014/main" id="{96471921-0345-4FD7-AF36-F6B67BCD46EC}"/>
              </a:ext>
            </a:extLst>
          </p:cNvPr>
          <p:cNvPicPr>
            <a:picLocks noChangeAspect="1"/>
          </p:cNvPicPr>
          <p:nvPr/>
        </p:nvPicPr>
        <p:blipFill rotWithShape="1">
          <a:blip r:embed="rId7"/>
          <a:srcRect l="43007" t="46853" r="24372"/>
          <a:stretch/>
        </p:blipFill>
        <p:spPr>
          <a:xfrm>
            <a:off x="6205491" y="4633145"/>
            <a:ext cx="2175030" cy="642904"/>
          </a:xfrm>
          <a:prstGeom prst="rect">
            <a:avLst/>
          </a:prstGeom>
        </p:spPr>
      </p:pic>
      <p:pic>
        <p:nvPicPr>
          <p:cNvPr id="14" name="圖片 13">
            <a:extLst>
              <a:ext uri="{FF2B5EF4-FFF2-40B4-BE49-F238E27FC236}">
                <a16:creationId xmlns:a16="http://schemas.microsoft.com/office/drawing/2014/main" id="{E9656DF1-2C09-4B09-9AFA-79D458E0C5A8}"/>
              </a:ext>
            </a:extLst>
          </p:cNvPr>
          <p:cNvPicPr>
            <a:picLocks noChangeAspect="1"/>
          </p:cNvPicPr>
          <p:nvPr/>
        </p:nvPicPr>
        <p:blipFill>
          <a:blip r:embed="rId8"/>
          <a:stretch>
            <a:fillRect/>
          </a:stretch>
        </p:blipFill>
        <p:spPr>
          <a:xfrm>
            <a:off x="4456590" y="5765604"/>
            <a:ext cx="7476427" cy="681021"/>
          </a:xfrm>
          <a:prstGeom prst="rect">
            <a:avLst/>
          </a:prstGeom>
        </p:spPr>
      </p:pic>
    </p:spTree>
    <p:extLst>
      <p:ext uri="{BB962C8B-B14F-4D97-AF65-F5344CB8AC3E}">
        <p14:creationId xmlns:p14="http://schemas.microsoft.com/office/powerpoint/2010/main" val="2964195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F173793B-E6A5-4269-8AC4-F68CB5DE718B}"/>
              </a:ext>
            </a:extLst>
          </p:cNvPr>
          <p:cNvSpPr/>
          <p:nvPr/>
        </p:nvSpPr>
        <p:spPr>
          <a:xfrm>
            <a:off x="0" y="0"/>
            <a:ext cx="12192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pic>
        <p:nvPicPr>
          <p:cNvPr id="5" name="圖片 4">
            <a:extLst>
              <a:ext uri="{FF2B5EF4-FFF2-40B4-BE49-F238E27FC236}">
                <a16:creationId xmlns:a16="http://schemas.microsoft.com/office/drawing/2014/main" id="{89CFFA4A-47AC-4941-9BCF-C0C241CF4A56}"/>
              </a:ext>
            </a:extLst>
          </p:cNvPr>
          <p:cNvPicPr>
            <a:picLocks noChangeAspect="1"/>
          </p:cNvPicPr>
          <p:nvPr/>
        </p:nvPicPr>
        <p:blipFill rotWithShape="1">
          <a:blip r:embed="rId2"/>
          <a:srcRect l="3128" r="49075"/>
          <a:stretch/>
        </p:blipFill>
        <p:spPr>
          <a:xfrm>
            <a:off x="301840" y="80177"/>
            <a:ext cx="3764133" cy="3410690"/>
          </a:xfrm>
          <a:prstGeom prst="rect">
            <a:avLst/>
          </a:prstGeom>
        </p:spPr>
      </p:pic>
      <p:pic>
        <p:nvPicPr>
          <p:cNvPr id="6" name="圖片 5">
            <a:extLst>
              <a:ext uri="{FF2B5EF4-FFF2-40B4-BE49-F238E27FC236}">
                <a16:creationId xmlns:a16="http://schemas.microsoft.com/office/drawing/2014/main" id="{C0ADEA4B-9C23-4C13-B4B9-8A195934BC6C}"/>
              </a:ext>
            </a:extLst>
          </p:cNvPr>
          <p:cNvPicPr>
            <a:picLocks noChangeAspect="1"/>
          </p:cNvPicPr>
          <p:nvPr/>
        </p:nvPicPr>
        <p:blipFill rotWithShape="1">
          <a:blip r:embed="rId2"/>
          <a:srcRect l="50701" r="3079"/>
          <a:stretch/>
        </p:blipFill>
        <p:spPr>
          <a:xfrm>
            <a:off x="426128" y="3367133"/>
            <a:ext cx="3639845" cy="3410690"/>
          </a:xfrm>
          <a:prstGeom prst="rect">
            <a:avLst/>
          </a:prstGeom>
        </p:spPr>
      </p:pic>
      <p:sp>
        <p:nvSpPr>
          <p:cNvPr id="7" name="矩形 6">
            <a:extLst>
              <a:ext uri="{FF2B5EF4-FFF2-40B4-BE49-F238E27FC236}">
                <a16:creationId xmlns:a16="http://schemas.microsoft.com/office/drawing/2014/main" id="{CD7D5BF7-5800-4A30-A249-999F95FD0D8D}"/>
              </a:ext>
            </a:extLst>
          </p:cNvPr>
          <p:cNvSpPr/>
          <p:nvPr/>
        </p:nvSpPr>
        <p:spPr>
          <a:xfrm>
            <a:off x="4367813" y="229470"/>
            <a:ext cx="7670307" cy="830997"/>
          </a:xfrm>
          <a:prstGeom prst="rect">
            <a:avLst/>
          </a:prstGeom>
        </p:spPr>
        <p:txBody>
          <a:bodyPr wrap="square">
            <a:spAutoFit/>
          </a:bodyPr>
          <a:lstStyle/>
          <a:p>
            <a:r>
              <a:rPr lang="en-US" altLang="zh-TW" sz="2400" dirty="0"/>
              <a:t>Cumulative normalized power spectra </a:t>
            </a:r>
          </a:p>
          <a:p>
            <a:r>
              <a:rPr lang="en-US" altLang="zh-TW" sz="2400" dirty="0"/>
              <a:t>at 48 and 72 </a:t>
            </a:r>
            <a:r>
              <a:rPr lang="en-US" altLang="zh-TW" sz="2400" dirty="0" err="1"/>
              <a:t>hr</a:t>
            </a:r>
            <a:r>
              <a:rPr lang="en-US" altLang="zh-TW" sz="2400" dirty="0"/>
              <a:t> after the initiation of RI for each simulation</a:t>
            </a:r>
            <a:endParaRPr lang="zh-TW" altLang="en-US" sz="2400" dirty="0"/>
          </a:p>
        </p:txBody>
      </p:sp>
      <p:sp>
        <p:nvSpPr>
          <p:cNvPr id="8" name="矩形 7">
            <a:extLst>
              <a:ext uri="{FF2B5EF4-FFF2-40B4-BE49-F238E27FC236}">
                <a16:creationId xmlns:a16="http://schemas.microsoft.com/office/drawing/2014/main" id="{E0B68451-DD0E-45A3-B4C8-A1C1A674D3EE}"/>
              </a:ext>
            </a:extLst>
          </p:cNvPr>
          <p:cNvSpPr/>
          <p:nvPr/>
        </p:nvSpPr>
        <p:spPr>
          <a:xfrm>
            <a:off x="4089644" y="1194493"/>
            <a:ext cx="8102356" cy="4955203"/>
          </a:xfrm>
          <a:prstGeom prst="rect">
            <a:avLst/>
          </a:prstGeom>
        </p:spPr>
        <p:txBody>
          <a:bodyPr wrap="square">
            <a:spAutoFit/>
          </a:bodyPr>
          <a:lstStyle/>
          <a:p>
            <a:r>
              <a:rPr lang="en-US" altLang="zh-TW" sz="2400" dirty="0"/>
              <a:t>1.Median cumulative power of outer‐core reflectivity occurs </a:t>
            </a:r>
          </a:p>
          <a:p>
            <a:endParaRPr lang="en-US" altLang="zh-TW" dirty="0"/>
          </a:p>
          <a:p>
            <a:r>
              <a:rPr lang="en-US" altLang="zh-TW" sz="2200" dirty="0"/>
              <a:t>large TCs :between azimuthal wave numbers 4–8 </a:t>
            </a:r>
          </a:p>
          <a:p>
            <a:endParaRPr lang="en-US" altLang="zh-TW" sz="2200" dirty="0"/>
          </a:p>
          <a:p>
            <a:r>
              <a:rPr lang="en-US" altLang="zh-TW" sz="2200" dirty="0"/>
              <a:t>small TCs : above azimuthal wave number 9</a:t>
            </a:r>
          </a:p>
          <a:p>
            <a:endParaRPr lang="en-US" altLang="zh-TW" sz="2200" dirty="0"/>
          </a:p>
          <a:p>
            <a:r>
              <a:rPr lang="en-US" altLang="zh-TW" sz="2200" b="1" dirty="0">
                <a:solidFill>
                  <a:srgbClr val="FF0000"/>
                </a:solidFill>
              </a:rPr>
              <a:t>larger scales of convection (i.e., smaller azimuthal wave numbers)</a:t>
            </a:r>
          </a:p>
          <a:p>
            <a:endParaRPr lang="en-US" altLang="zh-TW" sz="2200" b="1" dirty="0">
              <a:solidFill>
                <a:srgbClr val="FF0000"/>
              </a:solidFill>
            </a:endParaRPr>
          </a:p>
          <a:p>
            <a:r>
              <a:rPr lang="en-US" altLang="zh-TW" sz="2400" dirty="0"/>
              <a:t>2.large TCs tend to develop relatively large‐scale convection in the outer‐core region, regardless of the environmental moisture</a:t>
            </a:r>
            <a:r>
              <a:rPr lang="en-US" altLang="zh-TW" sz="2200" dirty="0"/>
              <a:t> </a:t>
            </a:r>
          </a:p>
          <a:p>
            <a:endParaRPr lang="en-US" altLang="zh-TW" sz="2200" dirty="0"/>
          </a:p>
          <a:p>
            <a:r>
              <a:rPr lang="en-US" altLang="zh-TW" sz="2400" dirty="0"/>
              <a:t>3.outer‐core convection for the </a:t>
            </a:r>
            <a:r>
              <a:rPr lang="en-US" altLang="zh-TW" sz="2400" b="1" dirty="0">
                <a:solidFill>
                  <a:srgbClr val="FF0000"/>
                </a:solidFill>
              </a:rPr>
              <a:t>small TCs </a:t>
            </a:r>
            <a:r>
              <a:rPr lang="en-US" altLang="zh-TW" sz="2400" dirty="0"/>
              <a:t>exhibits a greater scale‐</a:t>
            </a:r>
            <a:r>
              <a:rPr lang="en-US" altLang="zh-TW" sz="2400" b="1" dirty="0">
                <a:solidFill>
                  <a:srgbClr val="FF0000"/>
                </a:solidFill>
              </a:rPr>
              <a:t>dependence on environmental moisture</a:t>
            </a:r>
            <a:r>
              <a:rPr lang="en-US" altLang="zh-TW" sz="2400" dirty="0"/>
              <a:t> compared to the large TCs</a:t>
            </a:r>
            <a:endParaRPr lang="zh-TW" altLang="en-US" sz="2200" dirty="0"/>
          </a:p>
        </p:txBody>
      </p:sp>
    </p:spTree>
    <p:extLst>
      <p:ext uri="{BB962C8B-B14F-4D97-AF65-F5344CB8AC3E}">
        <p14:creationId xmlns:p14="http://schemas.microsoft.com/office/powerpoint/2010/main" val="2846679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CDC9229D-3B48-4DB8-B575-0CFA51CB7047}"/>
              </a:ext>
            </a:extLst>
          </p:cNvPr>
          <p:cNvSpPr>
            <a:spLocks noGrp="1"/>
          </p:cNvSpPr>
          <p:nvPr>
            <p:ph idx="1"/>
          </p:nvPr>
        </p:nvSpPr>
        <p:spPr/>
        <p:txBody>
          <a:bodyPr/>
          <a:lstStyle/>
          <a:p>
            <a:r>
              <a:rPr lang="en-US" altLang="zh-TW" dirty="0"/>
              <a:t>.;pl</a:t>
            </a:r>
            <a:endParaRPr lang="zh-TW" altLang="en-US" dirty="0"/>
          </a:p>
        </p:txBody>
      </p:sp>
      <p:pic>
        <p:nvPicPr>
          <p:cNvPr id="4" name="圖片 3">
            <a:extLst>
              <a:ext uri="{FF2B5EF4-FFF2-40B4-BE49-F238E27FC236}">
                <a16:creationId xmlns:a16="http://schemas.microsoft.com/office/drawing/2014/main" id="{6A4D82F1-F1B8-469B-8464-C0ED3AF6D83F}"/>
              </a:ext>
            </a:extLst>
          </p:cNvPr>
          <p:cNvPicPr>
            <a:picLocks noChangeAspect="1"/>
          </p:cNvPicPr>
          <p:nvPr/>
        </p:nvPicPr>
        <p:blipFill>
          <a:blip r:embed="rId2"/>
          <a:stretch>
            <a:fillRect/>
          </a:stretch>
        </p:blipFill>
        <p:spPr>
          <a:xfrm>
            <a:off x="227471" y="843378"/>
            <a:ext cx="6386284" cy="4818680"/>
          </a:xfrm>
          <a:prstGeom prst="rect">
            <a:avLst/>
          </a:prstGeom>
        </p:spPr>
      </p:pic>
      <p:sp>
        <p:nvSpPr>
          <p:cNvPr id="5" name="矩形 4">
            <a:extLst>
              <a:ext uri="{FF2B5EF4-FFF2-40B4-BE49-F238E27FC236}">
                <a16:creationId xmlns:a16="http://schemas.microsoft.com/office/drawing/2014/main" id="{2E8D9472-B90F-4B9B-9BFC-D7E94862DDE3}"/>
              </a:ext>
            </a:extLst>
          </p:cNvPr>
          <p:cNvSpPr/>
          <p:nvPr/>
        </p:nvSpPr>
        <p:spPr>
          <a:xfrm>
            <a:off x="6829887" y="237153"/>
            <a:ext cx="6096000" cy="1446550"/>
          </a:xfrm>
          <a:prstGeom prst="rect">
            <a:avLst/>
          </a:prstGeom>
        </p:spPr>
        <p:txBody>
          <a:bodyPr>
            <a:spAutoFit/>
          </a:bodyPr>
          <a:lstStyle/>
          <a:p>
            <a:r>
              <a:rPr lang="en-US" altLang="zh-TW" sz="2200" dirty="0"/>
              <a:t>Individual quantiles from the</a:t>
            </a:r>
          </a:p>
          <a:p>
            <a:r>
              <a:rPr lang="en-US" altLang="zh-TW" sz="2200" b="1" dirty="0">
                <a:solidFill>
                  <a:srgbClr val="FF0000"/>
                </a:solidFill>
              </a:rPr>
              <a:t>inner‐core (r ≤ 50 km) </a:t>
            </a:r>
            <a:r>
              <a:rPr lang="en-US" altLang="zh-TW" sz="2200" dirty="0"/>
              <a:t>vertical mass flux </a:t>
            </a:r>
          </a:p>
          <a:p>
            <a:r>
              <a:rPr lang="en-US" altLang="zh-TW" sz="2200" dirty="0"/>
              <a:t>distribution for each TC between</a:t>
            </a:r>
          </a:p>
          <a:p>
            <a:r>
              <a:rPr lang="en-US" altLang="zh-TW" sz="2200" dirty="0"/>
              <a:t>48–60 </a:t>
            </a:r>
            <a:r>
              <a:rPr lang="en-US" altLang="zh-TW" sz="2200" dirty="0" err="1"/>
              <a:t>hr</a:t>
            </a:r>
            <a:r>
              <a:rPr lang="en-US" altLang="zh-TW" sz="2200" dirty="0"/>
              <a:t> after the initiation of RI.</a:t>
            </a:r>
            <a:endParaRPr lang="zh-TW" altLang="en-US" sz="2200" dirty="0"/>
          </a:p>
        </p:txBody>
      </p:sp>
      <p:sp>
        <p:nvSpPr>
          <p:cNvPr id="6" name="矩形 5">
            <a:extLst>
              <a:ext uri="{FF2B5EF4-FFF2-40B4-BE49-F238E27FC236}">
                <a16:creationId xmlns:a16="http://schemas.microsoft.com/office/drawing/2014/main" id="{0248A140-78C1-4384-80FC-693DBD4CB42C}"/>
              </a:ext>
            </a:extLst>
          </p:cNvPr>
          <p:cNvSpPr/>
          <p:nvPr/>
        </p:nvSpPr>
        <p:spPr>
          <a:xfrm>
            <a:off x="6829887" y="1909690"/>
            <a:ext cx="6096000" cy="1015663"/>
          </a:xfrm>
          <a:prstGeom prst="rect">
            <a:avLst/>
          </a:prstGeom>
        </p:spPr>
        <p:txBody>
          <a:bodyPr>
            <a:spAutoFit/>
          </a:bodyPr>
          <a:lstStyle/>
          <a:p>
            <a:r>
              <a:rPr lang="en-US" altLang="zh-TW" sz="2000" b="1" dirty="0">
                <a:solidFill>
                  <a:srgbClr val="FF0000"/>
                </a:solidFill>
              </a:rPr>
              <a:t>LD TC </a:t>
            </a:r>
            <a:r>
              <a:rPr lang="en-US" altLang="zh-TW" sz="2000" dirty="0"/>
              <a:t>is characterized by a higher frequency of </a:t>
            </a:r>
            <a:r>
              <a:rPr lang="en-US" altLang="zh-TW" sz="2000" b="1" dirty="0">
                <a:solidFill>
                  <a:srgbClr val="FF0000"/>
                </a:solidFill>
              </a:rPr>
              <a:t>modest‐to‐strong </a:t>
            </a:r>
            <a:r>
              <a:rPr lang="en-US" altLang="zh-TW" sz="2000" dirty="0"/>
              <a:t>inner‐core updraft mass fluxes</a:t>
            </a:r>
          </a:p>
          <a:p>
            <a:r>
              <a:rPr lang="en-US" altLang="zh-TW" sz="2000" dirty="0"/>
              <a:t>(75,90,95,99 percentile)</a:t>
            </a:r>
            <a:endParaRPr lang="zh-TW" altLang="en-US" sz="2000" dirty="0"/>
          </a:p>
        </p:txBody>
      </p:sp>
      <p:sp>
        <p:nvSpPr>
          <p:cNvPr id="7" name="矩形 6">
            <a:extLst>
              <a:ext uri="{FF2B5EF4-FFF2-40B4-BE49-F238E27FC236}">
                <a16:creationId xmlns:a16="http://schemas.microsoft.com/office/drawing/2014/main" id="{CF88BA0D-A81F-4DB4-82F4-44C2B5CAF8BC}"/>
              </a:ext>
            </a:extLst>
          </p:cNvPr>
          <p:cNvSpPr/>
          <p:nvPr/>
        </p:nvSpPr>
        <p:spPr>
          <a:xfrm>
            <a:off x="6723355" y="3232851"/>
            <a:ext cx="6096000" cy="3170099"/>
          </a:xfrm>
          <a:prstGeom prst="rect">
            <a:avLst/>
          </a:prstGeom>
        </p:spPr>
        <p:txBody>
          <a:bodyPr>
            <a:spAutoFit/>
          </a:bodyPr>
          <a:lstStyle/>
          <a:p>
            <a:r>
              <a:rPr lang="en-US" altLang="zh-TW" sz="2000" b="1" dirty="0">
                <a:solidFill>
                  <a:srgbClr val="FF0000"/>
                </a:solidFill>
              </a:rPr>
              <a:t>SD TC </a:t>
            </a:r>
            <a:r>
              <a:rPr lang="en-US" altLang="zh-TW" sz="2000" dirty="0"/>
              <a:t>has a higher frequency of </a:t>
            </a:r>
            <a:r>
              <a:rPr lang="en-US" altLang="zh-TW" sz="2000" b="1" dirty="0">
                <a:solidFill>
                  <a:srgbClr val="FF0000"/>
                </a:solidFill>
              </a:rPr>
              <a:t>the strongest </a:t>
            </a:r>
          </a:p>
          <a:p>
            <a:r>
              <a:rPr lang="en-US" altLang="zh-TW" sz="2000" b="1" dirty="0">
                <a:solidFill>
                  <a:srgbClr val="FF0000"/>
                </a:solidFill>
              </a:rPr>
              <a:t>inner‐core updraft</a:t>
            </a:r>
            <a:r>
              <a:rPr lang="en-US" altLang="zh-TW" sz="2000" dirty="0"/>
              <a:t> mass fluxes (99.9% percentile)</a:t>
            </a:r>
          </a:p>
          <a:p>
            <a:endParaRPr lang="en-US" altLang="zh-TW" sz="2000" dirty="0"/>
          </a:p>
          <a:p>
            <a:r>
              <a:rPr lang="en-US" altLang="zh-TW" sz="2000" b="1" dirty="0">
                <a:solidFill>
                  <a:srgbClr val="FF0000"/>
                </a:solidFill>
              </a:rPr>
              <a:t>Moist environment</a:t>
            </a:r>
            <a:r>
              <a:rPr lang="en-US" altLang="zh-TW" sz="2000" dirty="0"/>
              <a:t> is quite </a:t>
            </a:r>
            <a:r>
              <a:rPr lang="en-US" altLang="zh-TW" sz="2000" b="1" dirty="0">
                <a:solidFill>
                  <a:srgbClr val="FF0000"/>
                </a:solidFill>
              </a:rPr>
              <a:t>similar</a:t>
            </a:r>
            <a:r>
              <a:rPr lang="en-US" altLang="zh-TW" sz="2000" dirty="0"/>
              <a:t> for </a:t>
            </a:r>
          </a:p>
          <a:p>
            <a:r>
              <a:rPr lang="en-US" altLang="zh-TW" sz="2000" dirty="0"/>
              <a:t>large and small TC </a:t>
            </a:r>
            <a:r>
              <a:rPr lang="en-US" altLang="zh-TW" sz="2000" b="1" dirty="0">
                <a:solidFill>
                  <a:srgbClr val="FF0000"/>
                </a:solidFill>
              </a:rPr>
              <a:t>to dry environment</a:t>
            </a:r>
            <a:r>
              <a:rPr lang="en-US" altLang="zh-TW" sz="2000" dirty="0"/>
              <a:t>.</a:t>
            </a:r>
          </a:p>
          <a:p>
            <a:endParaRPr lang="en-US" altLang="zh-TW" sz="2000" dirty="0"/>
          </a:p>
          <a:p>
            <a:r>
              <a:rPr lang="en-US" altLang="zh-TW" sz="2000" dirty="0"/>
              <a:t>Strongest updraft mass fluxes for the SM TC is only</a:t>
            </a:r>
          </a:p>
          <a:p>
            <a:r>
              <a:rPr lang="en-US" altLang="zh-TW" sz="2000" dirty="0"/>
              <a:t>found </a:t>
            </a:r>
            <a:r>
              <a:rPr lang="en-US" altLang="zh-TW" sz="2000" b="1" dirty="0">
                <a:solidFill>
                  <a:srgbClr val="FF0000"/>
                </a:solidFill>
              </a:rPr>
              <a:t>above 8‐km </a:t>
            </a:r>
            <a:r>
              <a:rPr lang="en-US" altLang="zh-TW" sz="2000" dirty="0"/>
              <a:t>altitude rather than </a:t>
            </a:r>
            <a:r>
              <a:rPr lang="en-US" altLang="zh-TW" sz="2000" b="1" dirty="0">
                <a:solidFill>
                  <a:srgbClr val="FF0000"/>
                </a:solidFill>
              </a:rPr>
              <a:t>throughout</a:t>
            </a:r>
          </a:p>
          <a:p>
            <a:r>
              <a:rPr lang="en-US" altLang="zh-TW" sz="2000" b="1" dirty="0">
                <a:solidFill>
                  <a:srgbClr val="FF0000"/>
                </a:solidFill>
              </a:rPr>
              <a:t>the troposphere </a:t>
            </a:r>
            <a:r>
              <a:rPr lang="en-US" altLang="zh-TW" sz="2000" dirty="0"/>
              <a:t>as in the dry environment.</a:t>
            </a:r>
          </a:p>
          <a:p>
            <a:endParaRPr lang="zh-TW" altLang="en-US" sz="2000" dirty="0"/>
          </a:p>
        </p:txBody>
      </p:sp>
      <p:sp>
        <p:nvSpPr>
          <p:cNvPr id="8" name="矩形 7">
            <a:extLst>
              <a:ext uri="{FF2B5EF4-FFF2-40B4-BE49-F238E27FC236}">
                <a16:creationId xmlns:a16="http://schemas.microsoft.com/office/drawing/2014/main" id="{CD84E637-9226-430C-8930-3B110B6A191B}"/>
              </a:ext>
            </a:extLst>
          </p:cNvPr>
          <p:cNvSpPr/>
          <p:nvPr/>
        </p:nvSpPr>
        <p:spPr>
          <a:xfrm>
            <a:off x="5415378" y="3346882"/>
            <a:ext cx="1038687" cy="99429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4FD7E109-032B-4F48-B02F-C025BCC9F5C4}"/>
              </a:ext>
            </a:extLst>
          </p:cNvPr>
          <p:cNvSpPr/>
          <p:nvPr/>
        </p:nvSpPr>
        <p:spPr>
          <a:xfrm>
            <a:off x="5140171" y="1070997"/>
            <a:ext cx="1393794" cy="194741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FA1CACCA-4F3E-47F8-AC05-CB01837318D0}"/>
              </a:ext>
            </a:extLst>
          </p:cNvPr>
          <p:cNvSpPr/>
          <p:nvPr/>
        </p:nvSpPr>
        <p:spPr>
          <a:xfrm>
            <a:off x="333467" y="143807"/>
            <a:ext cx="3713645" cy="553998"/>
          </a:xfrm>
          <a:prstGeom prst="rect">
            <a:avLst/>
          </a:prstGeom>
        </p:spPr>
        <p:txBody>
          <a:bodyPr wrap="none">
            <a:spAutoFit/>
          </a:bodyPr>
          <a:lstStyle/>
          <a:p>
            <a:r>
              <a:rPr lang="en-US" altLang="zh-TW" sz="3000" b="1" dirty="0">
                <a:solidFill>
                  <a:srgbClr val="FF0000"/>
                </a:solidFill>
              </a:rPr>
              <a:t>Inner‐core (r ≤ 50 km) </a:t>
            </a:r>
            <a:endParaRPr lang="zh-TW" altLang="en-US" sz="3000" b="1" dirty="0">
              <a:solidFill>
                <a:srgbClr val="FF0000"/>
              </a:solidFill>
            </a:endParaRPr>
          </a:p>
        </p:txBody>
      </p:sp>
      <p:sp>
        <p:nvSpPr>
          <p:cNvPr id="11" name="矩形 10">
            <a:extLst>
              <a:ext uri="{FF2B5EF4-FFF2-40B4-BE49-F238E27FC236}">
                <a16:creationId xmlns:a16="http://schemas.microsoft.com/office/drawing/2014/main" id="{4DFCFAC3-7EA8-429C-AD9A-1C5FF0888257}"/>
              </a:ext>
            </a:extLst>
          </p:cNvPr>
          <p:cNvSpPr/>
          <p:nvPr/>
        </p:nvSpPr>
        <p:spPr>
          <a:xfrm>
            <a:off x="0" y="0"/>
            <a:ext cx="12192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Tree>
    <p:extLst>
      <p:ext uri="{BB962C8B-B14F-4D97-AF65-F5344CB8AC3E}">
        <p14:creationId xmlns:p14="http://schemas.microsoft.com/office/powerpoint/2010/main" val="136728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C111D46-5D1D-4747-B9E7-60F8A89BA1ED}"/>
              </a:ext>
            </a:extLst>
          </p:cNvPr>
          <p:cNvSpPr/>
          <p:nvPr/>
        </p:nvSpPr>
        <p:spPr>
          <a:xfrm>
            <a:off x="0" y="0"/>
            <a:ext cx="12192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
        <p:nvSpPr>
          <p:cNvPr id="6" name="矩形 5">
            <a:extLst>
              <a:ext uri="{FF2B5EF4-FFF2-40B4-BE49-F238E27FC236}">
                <a16:creationId xmlns:a16="http://schemas.microsoft.com/office/drawing/2014/main" id="{F24D9B4F-297E-4C0A-AB81-F4A1504C43E4}"/>
              </a:ext>
            </a:extLst>
          </p:cNvPr>
          <p:cNvSpPr/>
          <p:nvPr/>
        </p:nvSpPr>
        <p:spPr>
          <a:xfrm>
            <a:off x="333467" y="143807"/>
            <a:ext cx="5106783" cy="584775"/>
          </a:xfrm>
          <a:prstGeom prst="rect">
            <a:avLst/>
          </a:prstGeom>
        </p:spPr>
        <p:txBody>
          <a:bodyPr wrap="none">
            <a:spAutoFit/>
          </a:bodyPr>
          <a:lstStyle/>
          <a:p>
            <a:r>
              <a:rPr lang="en-US" altLang="zh-TW" sz="3000" b="1" dirty="0">
                <a:solidFill>
                  <a:srgbClr val="FF0000"/>
                </a:solidFill>
              </a:rPr>
              <a:t>Outer‐core (</a:t>
            </a:r>
            <a:r>
              <a:rPr lang="en-US" altLang="zh-TW" sz="3200" b="1" dirty="0">
                <a:solidFill>
                  <a:srgbClr val="FF0000"/>
                </a:solidFill>
              </a:rPr>
              <a:t>100 ≤ r ≤ 300 km</a:t>
            </a:r>
            <a:r>
              <a:rPr lang="en-US" altLang="zh-TW" sz="3000" b="1" dirty="0">
                <a:solidFill>
                  <a:srgbClr val="FF0000"/>
                </a:solidFill>
              </a:rPr>
              <a:t>) </a:t>
            </a:r>
            <a:endParaRPr lang="zh-TW" altLang="en-US" sz="3000" b="1" dirty="0">
              <a:solidFill>
                <a:srgbClr val="FF0000"/>
              </a:solidFill>
            </a:endParaRPr>
          </a:p>
        </p:txBody>
      </p:sp>
      <p:pic>
        <p:nvPicPr>
          <p:cNvPr id="7" name="圖片 6">
            <a:extLst>
              <a:ext uri="{FF2B5EF4-FFF2-40B4-BE49-F238E27FC236}">
                <a16:creationId xmlns:a16="http://schemas.microsoft.com/office/drawing/2014/main" id="{B7E7770B-525C-469F-AC25-78B328758951}"/>
              </a:ext>
            </a:extLst>
          </p:cNvPr>
          <p:cNvPicPr>
            <a:picLocks noChangeAspect="1"/>
          </p:cNvPicPr>
          <p:nvPr/>
        </p:nvPicPr>
        <p:blipFill>
          <a:blip r:embed="rId2"/>
          <a:stretch>
            <a:fillRect/>
          </a:stretch>
        </p:blipFill>
        <p:spPr>
          <a:xfrm>
            <a:off x="333467" y="1244025"/>
            <a:ext cx="6349388" cy="4213980"/>
          </a:xfrm>
          <a:prstGeom prst="rect">
            <a:avLst/>
          </a:prstGeom>
        </p:spPr>
      </p:pic>
      <p:sp>
        <p:nvSpPr>
          <p:cNvPr id="8" name="矩形 7">
            <a:extLst>
              <a:ext uri="{FF2B5EF4-FFF2-40B4-BE49-F238E27FC236}">
                <a16:creationId xmlns:a16="http://schemas.microsoft.com/office/drawing/2014/main" id="{EB8A95A2-94AC-4D81-B193-2635E2FC3534}"/>
              </a:ext>
            </a:extLst>
          </p:cNvPr>
          <p:cNvSpPr/>
          <p:nvPr/>
        </p:nvSpPr>
        <p:spPr>
          <a:xfrm>
            <a:off x="6600832" y="728582"/>
            <a:ext cx="6096000" cy="1446550"/>
          </a:xfrm>
          <a:prstGeom prst="rect">
            <a:avLst/>
          </a:prstGeom>
        </p:spPr>
        <p:txBody>
          <a:bodyPr>
            <a:spAutoFit/>
          </a:bodyPr>
          <a:lstStyle/>
          <a:p>
            <a:r>
              <a:rPr lang="en-US" altLang="zh-TW" sz="2200" dirty="0"/>
              <a:t>Individual quantiles from the</a:t>
            </a:r>
          </a:p>
          <a:p>
            <a:r>
              <a:rPr lang="en-US" altLang="zh-TW" sz="2200" b="1" dirty="0">
                <a:solidFill>
                  <a:srgbClr val="FF0000"/>
                </a:solidFill>
              </a:rPr>
              <a:t>outer‐core (100 ≤ r ≤ 300 km) </a:t>
            </a:r>
            <a:r>
              <a:rPr lang="en-US" altLang="zh-TW" sz="2200" dirty="0"/>
              <a:t>vertical mass flux distribution for each TC between 48 and 60 </a:t>
            </a:r>
            <a:r>
              <a:rPr lang="en-US" altLang="zh-TW" sz="2200" dirty="0" err="1"/>
              <a:t>hr</a:t>
            </a:r>
            <a:r>
              <a:rPr lang="en-US" altLang="zh-TW" sz="2200" dirty="0"/>
              <a:t> </a:t>
            </a:r>
          </a:p>
          <a:p>
            <a:r>
              <a:rPr lang="en-US" altLang="zh-TW" sz="2200" dirty="0"/>
              <a:t>after the initiation of RI.</a:t>
            </a:r>
            <a:endParaRPr lang="zh-TW" altLang="en-US" sz="2200" dirty="0"/>
          </a:p>
        </p:txBody>
      </p:sp>
      <p:sp>
        <p:nvSpPr>
          <p:cNvPr id="9" name="矩形 8">
            <a:extLst>
              <a:ext uri="{FF2B5EF4-FFF2-40B4-BE49-F238E27FC236}">
                <a16:creationId xmlns:a16="http://schemas.microsoft.com/office/drawing/2014/main" id="{C6F72201-D035-4353-8169-5D00BB800049}"/>
              </a:ext>
            </a:extLst>
          </p:cNvPr>
          <p:cNvSpPr/>
          <p:nvPr/>
        </p:nvSpPr>
        <p:spPr>
          <a:xfrm>
            <a:off x="6600832" y="2360411"/>
            <a:ext cx="6096000" cy="2800767"/>
          </a:xfrm>
          <a:prstGeom prst="rect">
            <a:avLst/>
          </a:prstGeom>
        </p:spPr>
        <p:txBody>
          <a:bodyPr>
            <a:spAutoFit/>
          </a:bodyPr>
          <a:lstStyle/>
          <a:p>
            <a:r>
              <a:rPr lang="en-US" altLang="zh-TW" sz="2200" b="1" dirty="0">
                <a:solidFill>
                  <a:srgbClr val="FF0000"/>
                </a:solidFill>
              </a:rPr>
              <a:t>Large TCs </a:t>
            </a:r>
            <a:r>
              <a:rPr lang="en-US" altLang="zh-TW" sz="2200" dirty="0"/>
              <a:t>are characterized by</a:t>
            </a:r>
            <a:r>
              <a:rPr lang="en-US" altLang="zh-TW" sz="2200" b="1" dirty="0">
                <a:solidFill>
                  <a:srgbClr val="FF0000"/>
                </a:solidFill>
              </a:rPr>
              <a:t> stronger</a:t>
            </a:r>
          </a:p>
          <a:p>
            <a:r>
              <a:rPr lang="en-US" altLang="zh-TW" sz="2200" b="1" dirty="0">
                <a:solidFill>
                  <a:srgbClr val="FF0000"/>
                </a:solidFill>
              </a:rPr>
              <a:t>outer‐core updraft and downdraft mass fluxes </a:t>
            </a:r>
            <a:r>
              <a:rPr lang="en-US" altLang="zh-TW" sz="2200" dirty="0"/>
              <a:t>compared to the small TCs.</a:t>
            </a:r>
          </a:p>
          <a:p>
            <a:endParaRPr lang="en-US" altLang="zh-TW" sz="2200" dirty="0"/>
          </a:p>
          <a:p>
            <a:r>
              <a:rPr lang="en-US" altLang="zh-TW" sz="2200" b="1" dirty="0">
                <a:solidFill>
                  <a:srgbClr val="FF0000"/>
                </a:solidFill>
              </a:rPr>
              <a:t>In contrast to the inner‐core </a:t>
            </a:r>
            <a:r>
              <a:rPr lang="en-US" altLang="zh-TW" sz="2200" dirty="0"/>
              <a:t>vertical mass flux analysis, </a:t>
            </a:r>
            <a:r>
              <a:rPr lang="en-US" altLang="zh-TW" sz="2200" b="1" dirty="0">
                <a:solidFill>
                  <a:srgbClr val="FF0000"/>
                </a:solidFill>
              </a:rPr>
              <a:t>large TCs </a:t>
            </a:r>
            <a:r>
              <a:rPr lang="en-US" altLang="zh-TW" sz="2200" dirty="0"/>
              <a:t>exhibit a </a:t>
            </a:r>
            <a:r>
              <a:rPr lang="en-US" altLang="zh-TW" sz="2200" b="1" dirty="0">
                <a:solidFill>
                  <a:srgbClr val="FF0000"/>
                </a:solidFill>
              </a:rPr>
              <a:t>higher</a:t>
            </a:r>
            <a:r>
              <a:rPr lang="en-US" altLang="zh-TW" sz="2200" dirty="0"/>
              <a:t> frequency</a:t>
            </a:r>
          </a:p>
          <a:p>
            <a:r>
              <a:rPr lang="en-US" altLang="zh-TW" sz="2200" dirty="0"/>
              <a:t>of outer‐core updraft and downdraft mass </a:t>
            </a:r>
          </a:p>
          <a:p>
            <a:r>
              <a:rPr lang="en-US" altLang="zh-TW" sz="2200" dirty="0"/>
              <a:t>fluxes </a:t>
            </a:r>
            <a:r>
              <a:rPr lang="en-US" altLang="zh-TW" sz="2200" b="1" dirty="0">
                <a:solidFill>
                  <a:srgbClr val="FF0000"/>
                </a:solidFill>
              </a:rPr>
              <a:t>for all quantiles</a:t>
            </a:r>
            <a:r>
              <a:rPr lang="en-US" altLang="zh-TW" sz="2200" dirty="0"/>
              <a:t>. </a:t>
            </a:r>
            <a:endParaRPr lang="zh-TW" altLang="en-US" sz="2200" dirty="0"/>
          </a:p>
        </p:txBody>
      </p:sp>
    </p:spTree>
    <p:extLst>
      <p:ext uri="{BB962C8B-B14F-4D97-AF65-F5344CB8AC3E}">
        <p14:creationId xmlns:p14="http://schemas.microsoft.com/office/powerpoint/2010/main" val="950442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502C0B4-3B85-4D12-87E4-8FBD1B14BEAB}"/>
              </a:ext>
            </a:extLst>
          </p:cNvPr>
          <p:cNvSpPr/>
          <p:nvPr/>
        </p:nvSpPr>
        <p:spPr>
          <a:xfrm>
            <a:off x="349017" y="296947"/>
            <a:ext cx="4880888" cy="553998"/>
          </a:xfrm>
          <a:prstGeom prst="rect">
            <a:avLst/>
          </a:prstGeom>
        </p:spPr>
        <p:txBody>
          <a:bodyPr wrap="none">
            <a:spAutoFit/>
          </a:bodyPr>
          <a:lstStyle/>
          <a:p>
            <a:r>
              <a:rPr lang="en-US" altLang="zh-TW" sz="3000" dirty="0"/>
              <a:t>Absolute Circulation Evolution</a:t>
            </a:r>
            <a:endParaRPr lang="zh-TW" altLang="en-US" sz="3000" dirty="0"/>
          </a:p>
        </p:txBody>
      </p:sp>
      <p:pic>
        <p:nvPicPr>
          <p:cNvPr id="5" name="圖片 4">
            <a:extLst>
              <a:ext uri="{FF2B5EF4-FFF2-40B4-BE49-F238E27FC236}">
                <a16:creationId xmlns:a16="http://schemas.microsoft.com/office/drawing/2014/main" id="{2E3C43E3-C10B-4B53-AC0C-458848795FB1}"/>
              </a:ext>
            </a:extLst>
          </p:cNvPr>
          <p:cNvPicPr>
            <a:picLocks noChangeAspect="1"/>
          </p:cNvPicPr>
          <p:nvPr/>
        </p:nvPicPr>
        <p:blipFill>
          <a:blip r:embed="rId2"/>
          <a:stretch>
            <a:fillRect/>
          </a:stretch>
        </p:blipFill>
        <p:spPr>
          <a:xfrm>
            <a:off x="441548" y="1014597"/>
            <a:ext cx="4695825" cy="904875"/>
          </a:xfrm>
          <a:prstGeom prst="rect">
            <a:avLst/>
          </a:prstGeom>
        </p:spPr>
      </p:pic>
      <p:pic>
        <p:nvPicPr>
          <p:cNvPr id="6" name="圖片 5">
            <a:extLst>
              <a:ext uri="{FF2B5EF4-FFF2-40B4-BE49-F238E27FC236}">
                <a16:creationId xmlns:a16="http://schemas.microsoft.com/office/drawing/2014/main" id="{61D4B538-456F-4952-8C36-F7E7C80103F6}"/>
              </a:ext>
            </a:extLst>
          </p:cNvPr>
          <p:cNvPicPr>
            <a:picLocks noChangeAspect="1"/>
          </p:cNvPicPr>
          <p:nvPr/>
        </p:nvPicPr>
        <p:blipFill>
          <a:blip r:embed="rId3"/>
          <a:stretch>
            <a:fillRect/>
          </a:stretch>
        </p:blipFill>
        <p:spPr>
          <a:xfrm>
            <a:off x="-111507" y="3297661"/>
            <a:ext cx="5734050" cy="1676400"/>
          </a:xfrm>
          <a:prstGeom prst="rect">
            <a:avLst/>
          </a:prstGeom>
        </p:spPr>
      </p:pic>
      <p:sp>
        <p:nvSpPr>
          <p:cNvPr id="7" name="矩形 6">
            <a:extLst>
              <a:ext uri="{FF2B5EF4-FFF2-40B4-BE49-F238E27FC236}">
                <a16:creationId xmlns:a16="http://schemas.microsoft.com/office/drawing/2014/main" id="{296EBDBF-AE36-4695-B315-6062E0661EBD}"/>
              </a:ext>
            </a:extLst>
          </p:cNvPr>
          <p:cNvSpPr/>
          <p:nvPr/>
        </p:nvSpPr>
        <p:spPr>
          <a:xfrm>
            <a:off x="-7183" y="1739668"/>
            <a:ext cx="1818510" cy="553998"/>
          </a:xfrm>
          <a:prstGeom prst="rect">
            <a:avLst/>
          </a:prstGeom>
          <a:noFill/>
        </p:spPr>
        <p:txBody>
          <a:bodyPr wrap="none" lIns="91440" tIns="45720" rIns="91440" bIns="45720">
            <a:spAutoFit/>
          </a:bodyPr>
          <a:lstStyle/>
          <a:p>
            <a:pPr algn="ctr"/>
            <a:r>
              <a:rPr lang="en-US" altLang="zh-TW" sz="3000" dirty="0">
                <a:ln w="0"/>
                <a:solidFill>
                  <a:schemeClr val="accent1"/>
                </a:solidFill>
                <a:effectLst>
                  <a:outerShdw blurRad="38100" dist="25400" dir="5400000" algn="ctr" rotWithShape="0">
                    <a:srgbClr val="6E747A">
                      <a:alpha val="43000"/>
                    </a:srgbClr>
                  </a:outerShdw>
                </a:effectLst>
              </a:rPr>
              <a:t>circulation</a:t>
            </a:r>
            <a:endParaRPr lang="zh-TW" altLang="en-US" sz="3000" b="0" cap="none" spc="0" dirty="0">
              <a:ln w="0"/>
              <a:solidFill>
                <a:schemeClr val="accent1"/>
              </a:solidFill>
              <a:effectLst>
                <a:outerShdw blurRad="38100" dist="25400" dir="5400000" algn="ctr" rotWithShape="0">
                  <a:srgbClr val="6E747A">
                    <a:alpha val="43000"/>
                  </a:srgbClr>
                </a:outerShdw>
              </a:effectLst>
            </a:endParaRPr>
          </a:p>
        </p:txBody>
      </p:sp>
      <p:sp>
        <p:nvSpPr>
          <p:cNvPr id="8" name="箭號: 向下 7">
            <a:extLst>
              <a:ext uri="{FF2B5EF4-FFF2-40B4-BE49-F238E27FC236}">
                <a16:creationId xmlns:a16="http://schemas.microsoft.com/office/drawing/2014/main" id="{FB81C616-9C38-4277-8191-E67F8DD8214C}"/>
              </a:ext>
            </a:extLst>
          </p:cNvPr>
          <p:cNvSpPr/>
          <p:nvPr/>
        </p:nvSpPr>
        <p:spPr>
          <a:xfrm>
            <a:off x="2789460" y="1847801"/>
            <a:ext cx="761608" cy="122387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1DA6BD9E-D5DA-4412-A322-56B0D191F652}"/>
              </a:ext>
            </a:extLst>
          </p:cNvPr>
          <p:cNvSpPr/>
          <p:nvPr/>
        </p:nvSpPr>
        <p:spPr>
          <a:xfrm>
            <a:off x="3561348" y="1921665"/>
            <a:ext cx="829138" cy="923330"/>
          </a:xfrm>
          <a:prstGeom prst="rect">
            <a:avLst/>
          </a:prstGeom>
          <a:noFill/>
        </p:spPr>
        <p:txBody>
          <a:bodyPr wrap="none" lIns="91440" tIns="45720" rIns="91440" bIns="45720">
            <a:spAutoFit/>
          </a:bodyPr>
          <a:lstStyle/>
          <a:p>
            <a:pPr algn="ctr"/>
            <a:r>
              <a:rPr lang="en-US" altLang="zh-TW" sz="5400" b="0" cap="none" spc="0" dirty="0">
                <a:ln w="0"/>
                <a:solidFill>
                  <a:srgbClr val="FF0000"/>
                </a:solidFill>
                <a:effectLst>
                  <a:outerShdw blurRad="38100" dist="25400" dir="5400000" algn="ctr" rotWithShape="0">
                    <a:srgbClr val="6E747A">
                      <a:alpha val="43000"/>
                    </a:srgbClr>
                  </a:outerShdw>
                </a:effectLst>
              </a:rPr>
              <a:t>/A</a:t>
            </a:r>
            <a:endParaRPr lang="zh-TW" altLang="en-US" sz="5400" b="0" cap="none" spc="0" dirty="0">
              <a:ln w="0"/>
              <a:solidFill>
                <a:srgbClr val="FF0000"/>
              </a:solidFill>
              <a:effectLst>
                <a:outerShdw blurRad="38100" dist="25400" dir="5400000" algn="ctr" rotWithShape="0">
                  <a:srgbClr val="6E747A">
                    <a:alpha val="43000"/>
                  </a:srgbClr>
                </a:outerShdw>
              </a:effectLst>
            </a:endParaRPr>
          </a:p>
        </p:txBody>
      </p:sp>
      <p:sp>
        <p:nvSpPr>
          <p:cNvPr id="10" name="矩形 9">
            <a:extLst>
              <a:ext uri="{FF2B5EF4-FFF2-40B4-BE49-F238E27FC236}">
                <a16:creationId xmlns:a16="http://schemas.microsoft.com/office/drawing/2014/main" id="{1F9F7439-EBD0-4DC9-9255-D02B437E6B3B}"/>
              </a:ext>
            </a:extLst>
          </p:cNvPr>
          <p:cNvSpPr/>
          <p:nvPr/>
        </p:nvSpPr>
        <p:spPr>
          <a:xfrm>
            <a:off x="65989" y="3869944"/>
            <a:ext cx="1461875" cy="553998"/>
          </a:xfrm>
          <a:prstGeom prst="rect">
            <a:avLst/>
          </a:prstGeom>
          <a:noFill/>
        </p:spPr>
        <p:txBody>
          <a:bodyPr wrap="none" lIns="91440" tIns="45720" rIns="91440" bIns="45720">
            <a:spAutoFit/>
          </a:bodyPr>
          <a:lstStyle/>
          <a:p>
            <a:pPr algn="ctr"/>
            <a:r>
              <a:rPr lang="en-US" altLang="zh-TW" sz="3000" b="0" cap="none" spc="0" dirty="0">
                <a:ln w="0"/>
                <a:solidFill>
                  <a:schemeClr val="accent1"/>
                </a:solidFill>
                <a:effectLst>
                  <a:outerShdw blurRad="38100" dist="25400" dir="5400000" algn="ctr" rotWithShape="0">
                    <a:srgbClr val="6E747A">
                      <a:alpha val="43000"/>
                    </a:srgbClr>
                  </a:outerShdw>
                </a:effectLst>
              </a:rPr>
              <a:t>vorticity</a:t>
            </a:r>
            <a:endParaRPr lang="zh-TW" altLang="en-US" sz="3000" b="0" cap="none" spc="0" dirty="0">
              <a:ln w="0"/>
              <a:solidFill>
                <a:schemeClr val="accent1"/>
              </a:solidFill>
              <a:effectLst>
                <a:outerShdw blurRad="38100" dist="25400" dir="5400000" algn="ctr" rotWithShape="0">
                  <a:srgbClr val="6E747A">
                    <a:alpha val="43000"/>
                  </a:srgbClr>
                </a:outerShdw>
              </a:effectLst>
            </a:endParaRPr>
          </a:p>
        </p:txBody>
      </p:sp>
      <p:sp>
        <p:nvSpPr>
          <p:cNvPr id="11" name="矩形 10">
            <a:extLst>
              <a:ext uri="{FF2B5EF4-FFF2-40B4-BE49-F238E27FC236}">
                <a16:creationId xmlns:a16="http://schemas.microsoft.com/office/drawing/2014/main" id="{20BD3ADA-2A10-488F-9A8A-0A045F38E978}"/>
              </a:ext>
            </a:extLst>
          </p:cNvPr>
          <p:cNvSpPr/>
          <p:nvPr/>
        </p:nvSpPr>
        <p:spPr>
          <a:xfrm>
            <a:off x="1934951" y="3209184"/>
            <a:ext cx="1331650" cy="9048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2D564A3B-CEEC-4174-A776-FC3F9D08FDD1}"/>
              </a:ext>
            </a:extLst>
          </p:cNvPr>
          <p:cNvSpPr/>
          <p:nvPr/>
        </p:nvSpPr>
        <p:spPr>
          <a:xfrm>
            <a:off x="441548" y="3066828"/>
            <a:ext cx="1426865" cy="461665"/>
          </a:xfrm>
          <a:prstGeom prst="rect">
            <a:avLst/>
          </a:prstGeom>
          <a:noFill/>
        </p:spPr>
        <p:txBody>
          <a:bodyPr wrap="none" lIns="91440" tIns="45720" rIns="91440" bIns="45720">
            <a:spAutoFit/>
          </a:bodyPr>
          <a:lstStyle/>
          <a:p>
            <a:pPr algn="ctr"/>
            <a:r>
              <a:rPr lang="en-US" altLang="zh-TW" sz="2400" b="0" cap="none" spc="0" dirty="0">
                <a:ln w="0"/>
                <a:solidFill>
                  <a:srgbClr val="FF0000"/>
                </a:solidFill>
                <a:effectLst>
                  <a:outerShdw blurRad="38100" dist="25400" dir="5400000" algn="ctr" rotWithShape="0">
                    <a:srgbClr val="6E747A">
                      <a:alpha val="43000"/>
                    </a:srgbClr>
                  </a:outerShdw>
                </a:effectLst>
              </a:rPr>
              <a:t>stretching</a:t>
            </a:r>
            <a:endParaRPr lang="zh-TW" altLang="en-US" sz="2400" b="0" cap="none" spc="0" dirty="0">
              <a:ln w="0"/>
              <a:solidFill>
                <a:srgbClr val="FF0000"/>
              </a:solidFill>
              <a:effectLst>
                <a:outerShdw blurRad="38100" dist="25400" dir="5400000" algn="ctr" rotWithShape="0">
                  <a:srgbClr val="6E747A">
                    <a:alpha val="43000"/>
                  </a:srgbClr>
                </a:outerShdw>
              </a:effectLst>
            </a:endParaRPr>
          </a:p>
        </p:txBody>
      </p:sp>
      <p:sp>
        <p:nvSpPr>
          <p:cNvPr id="13" name="矩形 12">
            <a:extLst>
              <a:ext uri="{FF2B5EF4-FFF2-40B4-BE49-F238E27FC236}">
                <a16:creationId xmlns:a16="http://schemas.microsoft.com/office/drawing/2014/main" id="{03DF6CE3-A702-445F-AD4E-954D48589219}"/>
              </a:ext>
            </a:extLst>
          </p:cNvPr>
          <p:cNvSpPr/>
          <p:nvPr/>
        </p:nvSpPr>
        <p:spPr>
          <a:xfrm>
            <a:off x="3462031" y="3212175"/>
            <a:ext cx="1818510" cy="9048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387EF9B2-2082-4EFB-A75E-C784E9FB671E}"/>
              </a:ext>
            </a:extLst>
          </p:cNvPr>
          <p:cNvSpPr/>
          <p:nvPr/>
        </p:nvSpPr>
        <p:spPr>
          <a:xfrm>
            <a:off x="4193829" y="2631283"/>
            <a:ext cx="1330814" cy="461665"/>
          </a:xfrm>
          <a:prstGeom prst="rect">
            <a:avLst/>
          </a:prstGeom>
          <a:noFill/>
        </p:spPr>
        <p:txBody>
          <a:bodyPr wrap="none" lIns="91440" tIns="45720" rIns="91440" bIns="45720">
            <a:spAutoFit/>
          </a:bodyPr>
          <a:lstStyle/>
          <a:p>
            <a:pPr algn="ctr"/>
            <a:r>
              <a:rPr lang="en-US" altLang="zh-TW" sz="2400" dirty="0">
                <a:ln w="0"/>
                <a:solidFill>
                  <a:srgbClr val="FF0000"/>
                </a:solidFill>
                <a:effectLst>
                  <a:outerShdw blurRad="38100" dist="25400" dir="5400000" algn="ctr" rotWithShape="0">
                    <a:srgbClr val="6E747A">
                      <a:alpha val="43000"/>
                    </a:srgbClr>
                  </a:outerShdw>
                </a:effectLst>
              </a:rPr>
              <a:t>e</a:t>
            </a:r>
            <a:r>
              <a:rPr lang="en-US" altLang="zh-TW" sz="2400" b="0" cap="none" spc="0" dirty="0">
                <a:ln w="0"/>
                <a:solidFill>
                  <a:srgbClr val="FF0000"/>
                </a:solidFill>
                <a:effectLst>
                  <a:outerShdw blurRad="38100" dist="25400" dir="5400000" algn="ctr" rotWithShape="0">
                    <a:srgbClr val="6E747A">
                      <a:alpha val="43000"/>
                    </a:srgbClr>
                  </a:outerShdw>
                </a:effectLst>
              </a:rPr>
              <a:t>ddy flux</a:t>
            </a:r>
            <a:endParaRPr lang="zh-TW" altLang="en-US" sz="2400" b="0" cap="none" spc="0" dirty="0">
              <a:ln w="0"/>
              <a:solidFill>
                <a:srgbClr val="FF0000"/>
              </a:solidFill>
              <a:effectLst>
                <a:outerShdw blurRad="38100" dist="25400" dir="5400000" algn="ctr" rotWithShape="0">
                  <a:srgbClr val="6E747A">
                    <a:alpha val="43000"/>
                  </a:srgbClr>
                </a:outerShdw>
              </a:effectLst>
            </a:endParaRPr>
          </a:p>
        </p:txBody>
      </p:sp>
      <p:sp>
        <p:nvSpPr>
          <p:cNvPr id="15" name="矩形 14">
            <a:extLst>
              <a:ext uri="{FF2B5EF4-FFF2-40B4-BE49-F238E27FC236}">
                <a16:creationId xmlns:a16="http://schemas.microsoft.com/office/drawing/2014/main" id="{20333E93-60B6-430D-9DAA-6472F178080D}"/>
              </a:ext>
            </a:extLst>
          </p:cNvPr>
          <p:cNvSpPr/>
          <p:nvPr/>
        </p:nvSpPr>
        <p:spPr>
          <a:xfrm>
            <a:off x="1934950" y="4182002"/>
            <a:ext cx="1995011" cy="9048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8C2F1C2B-F694-40BC-BB39-2131BC4298E8}"/>
              </a:ext>
            </a:extLst>
          </p:cNvPr>
          <p:cNvSpPr/>
          <p:nvPr/>
        </p:nvSpPr>
        <p:spPr>
          <a:xfrm>
            <a:off x="739592" y="4625212"/>
            <a:ext cx="907621" cy="461665"/>
          </a:xfrm>
          <a:prstGeom prst="rect">
            <a:avLst/>
          </a:prstGeom>
          <a:noFill/>
        </p:spPr>
        <p:txBody>
          <a:bodyPr wrap="none" lIns="91440" tIns="45720" rIns="91440" bIns="45720">
            <a:spAutoFit/>
          </a:bodyPr>
          <a:lstStyle/>
          <a:p>
            <a:pPr algn="ctr"/>
            <a:r>
              <a:rPr lang="en-US" altLang="zh-TW" sz="2400" b="0" cap="none" spc="0" dirty="0">
                <a:ln w="0"/>
                <a:solidFill>
                  <a:srgbClr val="FF0000"/>
                </a:solidFill>
                <a:effectLst>
                  <a:outerShdw blurRad="38100" dist="25400" dir="5400000" algn="ctr" rotWithShape="0">
                    <a:srgbClr val="6E747A">
                      <a:alpha val="43000"/>
                    </a:srgbClr>
                  </a:outerShdw>
                </a:effectLst>
              </a:rPr>
              <a:t>tilting</a:t>
            </a:r>
            <a:endParaRPr lang="zh-TW" altLang="en-US" sz="2400" b="0" cap="none" spc="0" dirty="0">
              <a:ln w="0"/>
              <a:solidFill>
                <a:srgbClr val="FF0000"/>
              </a:solidFill>
              <a:effectLst>
                <a:outerShdw blurRad="38100" dist="25400" dir="5400000" algn="ctr" rotWithShape="0">
                  <a:srgbClr val="6E747A">
                    <a:alpha val="43000"/>
                  </a:srgbClr>
                </a:outerShdw>
              </a:effectLst>
            </a:endParaRPr>
          </a:p>
        </p:txBody>
      </p:sp>
      <p:sp>
        <p:nvSpPr>
          <p:cNvPr id="17" name="矩形 16">
            <a:extLst>
              <a:ext uri="{FF2B5EF4-FFF2-40B4-BE49-F238E27FC236}">
                <a16:creationId xmlns:a16="http://schemas.microsoft.com/office/drawing/2014/main" id="{5282D660-64EE-42BA-82D1-8F2987B7FDE0}"/>
              </a:ext>
            </a:extLst>
          </p:cNvPr>
          <p:cNvSpPr/>
          <p:nvPr/>
        </p:nvSpPr>
        <p:spPr>
          <a:xfrm>
            <a:off x="4077302" y="4172774"/>
            <a:ext cx="1594100" cy="9048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4328F44D-C6E4-4D68-A048-A2E879CA87AA}"/>
              </a:ext>
            </a:extLst>
          </p:cNvPr>
          <p:cNvSpPr/>
          <p:nvPr/>
        </p:nvSpPr>
        <p:spPr>
          <a:xfrm>
            <a:off x="4181367" y="5178774"/>
            <a:ext cx="1083951" cy="461665"/>
          </a:xfrm>
          <a:prstGeom prst="rect">
            <a:avLst/>
          </a:prstGeom>
          <a:noFill/>
        </p:spPr>
        <p:txBody>
          <a:bodyPr wrap="none" lIns="91440" tIns="45720" rIns="91440" bIns="45720">
            <a:spAutoFit/>
          </a:bodyPr>
          <a:lstStyle/>
          <a:p>
            <a:pPr algn="ctr"/>
            <a:r>
              <a:rPr lang="en-US" altLang="zh-TW" sz="2400" b="0" cap="none" spc="0" dirty="0">
                <a:ln w="0"/>
                <a:solidFill>
                  <a:srgbClr val="FF0000"/>
                </a:solidFill>
                <a:effectLst>
                  <a:outerShdw blurRad="38100" dist="25400" dir="5400000" algn="ctr" rotWithShape="0">
                    <a:srgbClr val="6E747A">
                      <a:alpha val="43000"/>
                    </a:srgbClr>
                  </a:outerShdw>
                </a:effectLst>
              </a:rPr>
              <a:t>friction</a:t>
            </a:r>
            <a:endParaRPr lang="zh-TW" altLang="en-US" sz="2400" b="0" cap="none" spc="0" dirty="0">
              <a:ln w="0"/>
              <a:solidFill>
                <a:srgbClr val="FF0000"/>
              </a:solidFill>
              <a:effectLst>
                <a:outerShdw blurRad="38100" dist="25400" dir="5400000" algn="ctr" rotWithShape="0">
                  <a:srgbClr val="6E747A">
                    <a:alpha val="43000"/>
                  </a:srgbClr>
                </a:outerShdw>
              </a:effectLst>
            </a:endParaRPr>
          </a:p>
        </p:txBody>
      </p:sp>
      <mc:AlternateContent xmlns:mc="http://schemas.openxmlformats.org/markup-compatibility/2006" xmlns:a14="http://schemas.microsoft.com/office/drawing/2010/main">
        <mc:Choice Requires="a14">
          <p:sp>
            <p:nvSpPr>
              <p:cNvPr id="19" name="矩形 18">
                <a:extLst>
                  <a:ext uri="{FF2B5EF4-FFF2-40B4-BE49-F238E27FC236}">
                    <a16:creationId xmlns:a16="http://schemas.microsoft.com/office/drawing/2014/main" id="{099178A9-E469-42AC-8BF4-EEAB0BF2B7B3}"/>
                  </a:ext>
                </a:extLst>
              </p:cNvPr>
              <p:cNvSpPr/>
              <p:nvPr/>
            </p:nvSpPr>
            <p:spPr>
              <a:xfrm>
                <a:off x="5946755" y="403476"/>
                <a:ext cx="6278514" cy="4832092"/>
              </a:xfrm>
              <a:prstGeom prst="rect">
                <a:avLst/>
              </a:prstGeom>
            </p:spPr>
            <p:txBody>
              <a:bodyPr wrap="none">
                <a:spAutoFit/>
              </a:bodyPr>
              <a:lstStyle/>
              <a:p>
                <a:r>
                  <a:rPr lang="en-US" altLang="zh-TW" sz="2200" dirty="0"/>
                  <a:t>C is the absolute circulation</a:t>
                </a:r>
              </a:p>
              <a:p>
                <a:endParaRPr lang="en-US" altLang="zh-TW" sz="2200" dirty="0"/>
              </a:p>
              <a:p>
                <a14:m>
                  <m:oMath xmlns:m="http://schemas.openxmlformats.org/officeDocument/2006/math">
                    <m:sSub>
                      <m:sSubPr>
                        <m:ctrlPr>
                          <a:rPr lang="en-US" altLang="zh-TW" sz="2200" i="1" smtClean="0">
                            <a:latin typeface="Cambria Math" panose="02040503050406030204" pitchFamily="18" charset="0"/>
                          </a:rPr>
                        </m:ctrlPr>
                      </m:sSubPr>
                      <m:e>
                        <m:r>
                          <m:rPr>
                            <m:nor/>
                          </m:rPr>
                          <a:rPr lang="el-GR" altLang="zh-TW" sz="2200"/>
                          <m:t>η</m:t>
                        </m:r>
                      </m:e>
                      <m:sub>
                        <m:r>
                          <a:rPr lang="en-US" altLang="zh-TW" sz="2200" b="0" i="1" smtClean="0">
                            <a:latin typeface="Cambria Math" panose="02040503050406030204" pitchFamily="18" charset="0"/>
                          </a:rPr>
                          <m:t>𝑧</m:t>
                        </m:r>
                      </m:sub>
                    </m:sSub>
                  </m:oMath>
                </a14:m>
                <a:r>
                  <a:rPr lang="en-US" altLang="zh-TW" sz="2200" dirty="0"/>
                  <a:t> is absolute vertical vorticity</a:t>
                </a:r>
              </a:p>
              <a:p>
                <a:endParaRPr lang="en-US" altLang="zh-TW" sz="2200" dirty="0"/>
              </a:p>
              <a:p>
                <a:r>
                  <a:rPr lang="en-US" altLang="zh-TW" sz="2200" dirty="0"/>
                  <a:t>δ  is the area‐averaged horizontal divergence </a:t>
                </a:r>
              </a:p>
              <a:p>
                <a:r>
                  <a:rPr lang="en-US" altLang="zh-TW" sz="2200" dirty="0"/>
                  <a:t>within the area (A) bounded by the integration circuit</a:t>
                </a:r>
              </a:p>
              <a:p>
                <a:endParaRPr lang="en-US" altLang="zh-TW" sz="2200" dirty="0"/>
              </a:p>
              <a:p>
                <a:r>
                  <a:rPr lang="en-US" altLang="zh-TW" sz="2200" dirty="0"/>
                  <a:t>u  is the radial velocity  v  is the tangential velocity</a:t>
                </a:r>
              </a:p>
              <a:p>
                <a:endParaRPr lang="en-US" altLang="zh-TW" sz="2200" dirty="0"/>
              </a:p>
              <a:p>
                <a:r>
                  <a:rPr lang="en-US" altLang="zh-TW" sz="2200" dirty="0"/>
                  <a:t>w is the vertical velocity</a:t>
                </a:r>
              </a:p>
              <a:p>
                <a:r>
                  <a:rPr lang="zh-TW" altLang="en-US" sz="2200" dirty="0"/>
                  <a:t>     </a:t>
                </a:r>
                <a:endParaRPr lang="en-US" altLang="zh-TW" sz="2200" dirty="0"/>
              </a:p>
              <a:p>
                <a:r>
                  <a:rPr lang="en-US" altLang="zh-TW" sz="2200" dirty="0"/>
                  <a:t>overbar denotes the azimuthal mean</a:t>
                </a:r>
                <a:br>
                  <a:rPr lang="en-US" altLang="zh-TW" sz="2200" dirty="0"/>
                </a:br>
                <a:endParaRPr lang="en-US" altLang="zh-TW" sz="2200" dirty="0"/>
              </a:p>
              <a:p>
                <a:r>
                  <a:rPr lang="en-US" altLang="zh-TW" sz="2200" dirty="0"/>
                  <a:t>primes denote deviations from the azimuthal mean</a:t>
                </a:r>
                <a:endParaRPr lang="zh-TW" altLang="en-US" sz="2200" dirty="0"/>
              </a:p>
            </p:txBody>
          </p:sp>
        </mc:Choice>
        <mc:Fallback xmlns="">
          <p:sp>
            <p:nvSpPr>
              <p:cNvPr id="19" name="矩形 18">
                <a:extLst>
                  <a:ext uri="{FF2B5EF4-FFF2-40B4-BE49-F238E27FC236}">
                    <a16:creationId xmlns:a16="http://schemas.microsoft.com/office/drawing/2014/main" id="{099178A9-E469-42AC-8BF4-EEAB0BF2B7B3}"/>
                  </a:ext>
                </a:extLst>
              </p:cNvPr>
              <p:cNvSpPr>
                <a:spLocks noRot="1" noChangeAspect="1" noMove="1" noResize="1" noEditPoints="1" noAdjustHandles="1" noChangeArrowheads="1" noChangeShapeType="1" noTextEdit="1"/>
              </p:cNvSpPr>
              <p:nvPr/>
            </p:nvSpPr>
            <p:spPr>
              <a:xfrm>
                <a:off x="5946755" y="403476"/>
                <a:ext cx="6278514" cy="4832092"/>
              </a:xfrm>
              <a:prstGeom prst="rect">
                <a:avLst/>
              </a:prstGeom>
              <a:blipFill>
                <a:blip r:embed="rId4"/>
                <a:stretch>
                  <a:fillRect l="-1263" t="-883" r="-389" b="-1639"/>
                </a:stretch>
              </a:blipFill>
            </p:spPr>
            <p:txBody>
              <a:bodyPr/>
              <a:lstStyle/>
              <a:p>
                <a:r>
                  <a:rPr lang="zh-TW" altLang="en-US">
                    <a:noFill/>
                  </a:rPr>
                  <a:t> </a:t>
                </a:r>
              </a:p>
            </p:txBody>
          </p:sp>
        </mc:Fallback>
      </mc:AlternateContent>
      <p:sp>
        <p:nvSpPr>
          <p:cNvPr id="20" name="矩形 19">
            <a:extLst>
              <a:ext uri="{FF2B5EF4-FFF2-40B4-BE49-F238E27FC236}">
                <a16:creationId xmlns:a16="http://schemas.microsoft.com/office/drawing/2014/main" id="{CCF154DC-8334-4F00-8CAA-12383EE7179F}"/>
              </a:ext>
            </a:extLst>
          </p:cNvPr>
          <p:cNvSpPr/>
          <p:nvPr/>
        </p:nvSpPr>
        <p:spPr>
          <a:xfrm>
            <a:off x="0" y="0"/>
            <a:ext cx="12192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Tree>
    <p:extLst>
      <p:ext uri="{BB962C8B-B14F-4D97-AF65-F5344CB8AC3E}">
        <p14:creationId xmlns:p14="http://schemas.microsoft.com/office/powerpoint/2010/main" val="12923217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D09EA03B-F54C-4EA7-B790-1310991CC12A}"/>
              </a:ext>
            </a:extLst>
          </p:cNvPr>
          <p:cNvSpPr/>
          <p:nvPr/>
        </p:nvSpPr>
        <p:spPr>
          <a:xfrm>
            <a:off x="349017" y="296947"/>
            <a:ext cx="4880888" cy="553998"/>
          </a:xfrm>
          <a:prstGeom prst="rect">
            <a:avLst/>
          </a:prstGeom>
        </p:spPr>
        <p:txBody>
          <a:bodyPr wrap="none">
            <a:spAutoFit/>
          </a:bodyPr>
          <a:lstStyle/>
          <a:p>
            <a:r>
              <a:rPr lang="en-US" altLang="zh-TW" sz="3000" dirty="0"/>
              <a:t>Absolute Circulation Evolution</a:t>
            </a:r>
            <a:endParaRPr lang="zh-TW" altLang="en-US" sz="3000" dirty="0"/>
          </a:p>
        </p:txBody>
      </p:sp>
      <p:sp>
        <p:nvSpPr>
          <p:cNvPr id="5" name="矩形 4">
            <a:extLst>
              <a:ext uri="{FF2B5EF4-FFF2-40B4-BE49-F238E27FC236}">
                <a16:creationId xmlns:a16="http://schemas.microsoft.com/office/drawing/2014/main" id="{451F53CC-9274-4579-96E2-6657DB33C744}"/>
              </a:ext>
            </a:extLst>
          </p:cNvPr>
          <p:cNvSpPr/>
          <p:nvPr/>
        </p:nvSpPr>
        <p:spPr>
          <a:xfrm>
            <a:off x="0" y="0"/>
            <a:ext cx="12192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
        <p:nvSpPr>
          <p:cNvPr id="6" name="矩形 5">
            <a:extLst>
              <a:ext uri="{FF2B5EF4-FFF2-40B4-BE49-F238E27FC236}">
                <a16:creationId xmlns:a16="http://schemas.microsoft.com/office/drawing/2014/main" id="{CA6EDA35-E62A-45F7-92ED-4212074680AD}"/>
              </a:ext>
            </a:extLst>
          </p:cNvPr>
          <p:cNvSpPr/>
          <p:nvPr/>
        </p:nvSpPr>
        <p:spPr>
          <a:xfrm>
            <a:off x="6030898" y="1023123"/>
            <a:ext cx="6096000" cy="4493538"/>
          </a:xfrm>
          <a:prstGeom prst="rect">
            <a:avLst/>
          </a:prstGeom>
        </p:spPr>
        <p:txBody>
          <a:bodyPr>
            <a:spAutoFit/>
          </a:bodyPr>
          <a:lstStyle/>
          <a:p>
            <a:r>
              <a:rPr lang="en-US" altLang="zh-TW" sz="2200" b="1" dirty="0">
                <a:solidFill>
                  <a:srgbClr val="FF0000"/>
                </a:solidFill>
              </a:rPr>
              <a:t>Ensemble‐average </a:t>
            </a:r>
            <a:r>
              <a:rPr lang="en-US" altLang="zh-TW" sz="2200" dirty="0"/>
              <a:t>analysis </a:t>
            </a:r>
            <a:r>
              <a:rPr lang="en-US" altLang="zh-TW" sz="2200" b="1" dirty="0">
                <a:solidFill>
                  <a:srgbClr val="FF0000"/>
                </a:solidFill>
              </a:rPr>
              <a:t>centered on the 300‐km radius </a:t>
            </a:r>
            <a:r>
              <a:rPr lang="en-US" altLang="zh-TW" sz="2200" dirty="0"/>
              <a:t>circuit to assess contributions from both </a:t>
            </a:r>
          </a:p>
          <a:p>
            <a:r>
              <a:rPr lang="en-US" altLang="zh-TW" sz="2200" dirty="0"/>
              <a:t>the inner‐ and outer‐core convection to the area‐averaged vorticity change</a:t>
            </a:r>
          </a:p>
          <a:p>
            <a:endParaRPr lang="en-US" altLang="zh-TW" sz="2200" dirty="0"/>
          </a:p>
          <a:p>
            <a:r>
              <a:rPr lang="en-US" altLang="zh-TW" sz="2200" dirty="0"/>
              <a:t>Black line :</a:t>
            </a:r>
          </a:p>
          <a:p>
            <a:endParaRPr lang="en-US" altLang="zh-TW" sz="2200" dirty="0"/>
          </a:p>
          <a:p>
            <a:r>
              <a:rPr lang="en-US" altLang="zh-TW" sz="2200" dirty="0"/>
              <a:t>Grey  line :</a:t>
            </a:r>
          </a:p>
          <a:p>
            <a:endParaRPr lang="en-US" altLang="zh-TW" sz="2200" dirty="0"/>
          </a:p>
          <a:p>
            <a:endParaRPr lang="en-US" altLang="zh-TW" sz="2200" dirty="0"/>
          </a:p>
          <a:p>
            <a:endParaRPr lang="en-US" altLang="zh-TW" sz="2200" dirty="0"/>
          </a:p>
          <a:p>
            <a:pPr marL="342900" indent="-342900">
              <a:buFont typeface="Symbol" panose="05050102010706020507" pitchFamily="18" charset="2"/>
              <a:buChar char="Þ"/>
            </a:pPr>
            <a:r>
              <a:rPr lang="en-US" altLang="zh-TW" sz="2200" dirty="0"/>
              <a:t>Compare LHS and RHS of Eq (9), to make sure</a:t>
            </a:r>
          </a:p>
          <a:p>
            <a:r>
              <a:rPr lang="en-US" altLang="zh-TW" sz="2200" dirty="0"/>
              <a:t>we are able to </a:t>
            </a:r>
            <a:r>
              <a:rPr lang="en-US" altLang="zh-TW" sz="2200" dirty="0" err="1"/>
              <a:t>ananlysis</a:t>
            </a:r>
            <a:r>
              <a:rPr lang="en-US" altLang="zh-TW" sz="2200" dirty="0"/>
              <a:t> RHS of Eq (9) term by term.</a:t>
            </a:r>
            <a:endParaRPr lang="zh-TW" altLang="en-US" sz="2200" dirty="0"/>
          </a:p>
        </p:txBody>
      </p:sp>
      <p:pic>
        <p:nvPicPr>
          <p:cNvPr id="7" name="圖片 6">
            <a:extLst>
              <a:ext uri="{FF2B5EF4-FFF2-40B4-BE49-F238E27FC236}">
                <a16:creationId xmlns:a16="http://schemas.microsoft.com/office/drawing/2014/main" id="{765FEEF0-460C-40A4-B661-B70CA20903EE}"/>
              </a:ext>
            </a:extLst>
          </p:cNvPr>
          <p:cNvPicPr>
            <a:picLocks noChangeAspect="1"/>
          </p:cNvPicPr>
          <p:nvPr/>
        </p:nvPicPr>
        <p:blipFill>
          <a:blip r:embed="rId3"/>
          <a:stretch>
            <a:fillRect/>
          </a:stretch>
        </p:blipFill>
        <p:spPr>
          <a:xfrm>
            <a:off x="84854" y="1023123"/>
            <a:ext cx="6011146" cy="5149503"/>
          </a:xfrm>
          <a:prstGeom prst="rect">
            <a:avLst/>
          </a:prstGeom>
        </p:spPr>
      </p:pic>
      <p:sp>
        <p:nvSpPr>
          <p:cNvPr id="8" name="矩形 7">
            <a:extLst>
              <a:ext uri="{FF2B5EF4-FFF2-40B4-BE49-F238E27FC236}">
                <a16:creationId xmlns:a16="http://schemas.microsoft.com/office/drawing/2014/main" id="{F3B40AC2-4A8E-4FD7-ABF8-9490658177FF}"/>
              </a:ext>
            </a:extLst>
          </p:cNvPr>
          <p:cNvSpPr/>
          <p:nvPr/>
        </p:nvSpPr>
        <p:spPr>
          <a:xfrm>
            <a:off x="678911" y="6238314"/>
            <a:ext cx="5212902" cy="553998"/>
          </a:xfrm>
          <a:prstGeom prst="rect">
            <a:avLst/>
          </a:prstGeom>
          <a:noFill/>
        </p:spPr>
        <p:txBody>
          <a:bodyPr wrap="none" lIns="91440" tIns="45720" rIns="91440" bIns="45720">
            <a:spAutoFit/>
          </a:bodyPr>
          <a:lstStyle/>
          <a:p>
            <a:pPr algn="ctr"/>
            <a:r>
              <a:rPr lang="en-US" altLang="zh-TW" sz="3000" b="1" cap="none" spc="0" dirty="0">
                <a:ln w="0"/>
                <a:solidFill>
                  <a:srgbClr val="FF0000"/>
                </a:solidFill>
                <a:effectLst>
                  <a:outerShdw blurRad="38100" dist="25400" dir="5400000" algn="ctr" rotWithShape="0">
                    <a:srgbClr val="6E747A">
                      <a:alpha val="43000"/>
                    </a:srgbClr>
                  </a:outerShdw>
                </a:effectLst>
              </a:rPr>
              <a:t>Vorticity(96hr) -</a:t>
            </a:r>
            <a:r>
              <a:rPr lang="en-US" altLang="zh-TW" sz="3000" b="1" dirty="0">
                <a:ln w="0"/>
                <a:solidFill>
                  <a:srgbClr val="FF0000"/>
                </a:solidFill>
                <a:effectLst>
                  <a:outerShdw blurRad="38100" dist="25400" dir="5400000" algn="ctr" rotWithShape="0">
                    <a:srgbClr val="6E747A">
                      <a:alpha val="43000"/>
                    </a:srgbClr>
                  </a:outerShdw>
                </a:effectLst>
              </a:rPr>
              <a:t> Vorticity(48hr) </a:t>
            </a:r>
            <a:endParaRPr lang="zh-TW" altLang="en-US" sz="3000" b="1" cap="none" spc="0" dirty="0">
              <a:ln w="0"/>
              <a:solidFill>
                <a:srgbClr val="FF0000"/>
              </a:solidFill>
              <a:effectLst>
                <a:outerShdw blurRad="38100" dist="25400" dir="5400000" algn="ctr" rotWithShape="0">
                  <a:srgbClr val="6E747A">
                    <a:alpha val="43000"/>
                  </a:srgbClr>
                </a:outerShdw>
              </a:effectLst>
            </a:endParaRPr>
          </a:p>
        </p:txBody>
      </p:sp>
      <p:pic>
        <p:nvPicPr>
          <p:cNvPr id="9" name="圖片 8">
            <a:extLst>
              <a:ext uri="{FF2B5EF4-FFF2-40B4-BE49-F238E27FC236}">
                <a16:creationId xmlns:a16="http://schemas.microsoft.com/office/drawing/2014/main" id="{E4781083-E4F3-4EB5-A1A6-EBB9FFF4FEDE}"/>
              </a:ext>
            </a:extLst>
          </p:cNvPr>
          <p:cNvPicPr>
            <a:picLocks noChangeAspect="1"/>
          </p:cNvPicPr>
          <p:nvPr/>
        </p:nvPicPr>
        <p:blipFill>
          <a:blip r:embed="rId4"/>
          <a:stretch>
            <a:fillRect/>
          </a:stretch>
        </p:blipFill>
        <p:spPr>
          <a:xfrm>
            <a:off x="7671879" y="2708631"/>
            <a:ext cx="1694063" cy="438150"/>
          </a:xfrm>
          <a:prstGeom prst="rect">
            <a:avLst/>
          </a:prstGeom>
        </p:spPr>
      </p:pic>
      <p:pic>
        <p:nvPicPr>
          <p:cNvPr id="10" name="圖片 9">
            <a:extLst>
              <a:ext uri="{FF2B5EF4-FFF2-40B4-BE49-F238E27FC236}">
                <a16:creationId xmlns:a16="http://schemas.microsoft.com/office/drawing/2014/main" id="{96F0905C-D4F9-404D-9164-4C997EBE8435}"/>
              </a:ext>
            </a:extLst>
          </p:cNvPr>
          <p:cNvPicPr>
            <a:picLocks noChangeAspect="1"/>
          </p:cNvPicPr>
          <p:nvPr/>
        </p:nvPicPr>
        <p:blipFill>
          <a:blip r:embed="rId5"/>
          <a:stretch>
            <a:fillRect/>
          </a:stretch>
        </p:blipFill>
        <p:spPr>
          <a:xfrm>
            <a:off x="7545511" y="3261915"/>
            <a:ext cx="2409825" cy="1123950"/>
          </a:xfrm>
          <a:prstGeom prst="rect">
            <a:avLst/>
          </a:prstGeom>
        </p:spPr>
      </p:pic>
    </p:spTree>
    <p:extLst>
      <p:ext uri="{BB962C8B-B14F-4D97-AF65-F5344CB8AC3E}">
        <p14:creationId xmlns:p14="http://schemas.microsoft.com/office/powerpoint/2010/main" val="3504463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2177309E-BB23-48FE-8AF2-AFB2C926F0F2}"/>
              </a:ext>
            </a:extLst>
          </p:cNvPr>
          <p:cNvPicPr>
            <a:picLocks noChangeAspect="1"/>
          </p:cNvPicPr>
          <p:nvPr/>
        </p:nvPicPr>
        <p:blipFill>
          <a:blip r:embed="rId2"/>
          <a:stretch>
            <a:fillRect/>
          </a:stretch>
        </p:blipFill>
        <p:spPr>
          <a:xfrm>
            <a:off x="101354" y="980741"/>
            <a:ext cx="6211658" cy="5306442"/>
          </a:xfrm>
          <a:prstGeom prst="rect">
            <a:avLst/>
          </a:prstGeom>
        </p:spPr>
      </p:pic>
      <p:sp>
        <p:nvSpPr>
          <p:cNvPr id="5" name="矩形 4">
            <a:extLst>
              <a:ext uri="{FF2B5EF4-FFF2-40B4-BE49-F238E27FC236}">
                <a16:creationId xmlns:a16="http://schemas.microsoft.com/office/drawing/2014/main" id="{3C4909CA-99E4-450B-8CA3-859E29777D5E}"/>
              </a:ext>
            </a:extLst>
          </p:cNvPr>
          <p:cNvSpPr/>
          <p:nvPr/>
        </p:nvSpPr>
        <p:spPr>
          <a:xfrm>
            <a:off x="1028522" y="539477"/>
            <a:ext cx="1426865" cy="461665"/>
          </a:xfrm>
          <a:prstGeom prst="rect">
            <a:avLst/>
          </a:prstGeom>
          <a:noFill/>
        </p:spPr>
        <p:txBody>
          <a:bodyPr wrap="none" lIns="91440" tIns="45720" rIns="91440" bIns="45720">
            <a:spAutoFit/>
          </a:bodyPr>
          <a:lstStyle/>
          <a:p>
            <a:pPr algn="ctr"/>
            <a:r>
              <a:rPr lang="en-US" altLang="zh-TW" sz="2400" b="0" cap="none" spc="0" dirty="0">
                <a:ln w="0"/>
                <a:solidFill>
                  <a:srgbClr val="FF0000"/>
                </a:solidFill>
                <a:effectLst>
                  <a:outerShdw blurRad="38100" dist="25400" dir="5400000" algn="ctr" rotWithShape="0">
                    <a:srgbClr val="6E747A">
                      <a:alpha val="43000"/>
                    </a:srgbClr>
                  </a:outerShdw>
                </a:effectLst>
              </a:rPr>
              <a:t>stretching</a:t>
            </a:r>
            <a:endParaRPr lang="zh-TW" altLang="en-US" sz="2400" b="0" cap="none" spc="0" dirty="0">
              <a:ln w="0"/>
              <a:solidFill>
                <a:srgbClr val="FF0000"/>
              </a:solidFill>
              <a:effectLst>
                <a:outerShdw blurRad="38100" dist="25400" dir="5400000" algn="ctr" rotWithShape="0">
                  <a:srgbClr val="6E747A">
                    <a:alpha val="43000"/>
                  </a:srgbClr>
                </a:outerShdw>
              </a:effectLst>
            </a:endParaRPr>
          </a:p>
        </p:txBody>
      </p:sp>
      <p:sp>
        <p:nvSpPr>
          <p:cNvPr id="6" name="矩形 5">
            <a:extLst>
              <a:ext uri="{FF2B5EF4-FFF2-40B4-BE49-F238E27FC236}">
                <a16:creationId xmlns:a16="http://schemas.microsoft.com/office/drawing/2014/main" id="{BBF0ACAE-53E2-4885-9683-0117FC4489D2}"/>
              </a:ext>
            </a:extLst>
          </p:cNvPr>
          <p:cNvSpPr/>
          <p:nvPr/>
        </p:nvSpPr>
        <p:spPr>
          <a:xfrm>
            <a:off x="4128523" y="589159"/>
            <a:ext cx="1330814" cy="461665"/>
          </a:xfrm>
          <a:prstGeom prst="rect">
            <a:avLst/>
          </a:prstGeom>
          <a:noFill/>
        </p:spPr>
        <p:txBody>
          <a:bodyPr wrap="none" lIns="91440" tIns="45720" rIns="91440" bIns="45720">
            <a:spAutoFit/>
          </a:bodyPr>
          <a:lstStyle/>
          <a:p>
            <a:pPr algn="ctr"/>
            <a:r>
              <a:rPr lang="en-US" altLang="zh-TW" sz="2400" dirty="0">
                <a:ln w="0"/>
                <a:solidFill>
                  <a:srgbClr val="FF0000"/>
                </a:solidFill>
                <a:effectLst>
                  <a:outerShdw blurRad="38100" dist="25400" dir="5400000" algn="ctr" rotWithShape="0">
                    <a:srgbClr val="6E747A">
                      <a:alpha val="43000"/>
                    </a:srgbClr>
                  </a:outerShdw>
                </a:effectLst>
              </a:rPr>
              <a:t>e</a:t>
            </a:r>
            <a:r>
              <a:rPr lang="en-US" altLang="zh-TW" sz="2400" b="0" cap="none" spc="0" dirty="0">
                <a:ln w="0"/>
                <a:solidFill>
                  <a:srgbClr val="FF0000"/>
                </a:solidFill>
                <a:effectLst>
                  <a:outerShdw blurRad="38100" dist="25400" dir="5400000" algn="ctr" rotWithShape="0">
                    <a:srgbClr val="6E747A">
                      <a:alpha val="43000"/>
                    </a:srgbClr>
                  </a:outerShdw>
                </a:effectLst>
              </a:rPr>
              <a:t>ddy flux</a:t>
            </a:r>
            <a:endParaRPr lang="zh-TW" altLang="en-US" sz="2400" b="0" cap="none" spc="0" dirty="0">
              <a:ln w="0"/>
              <a:solidFill>
                <a:srgbClr val="FF0000"/>
              </a:solidFill>
              <a:effectLst>
                <a:outerShdw blurRad="38100" dist="25400" dir="5400000" algn="ctr" rotWithShape="0">
                  <a:srgbClr val="6E747A">
                    <a:alpha val="43000"/>
                  </a:srgbClr>
                </a:outerShdw>
              </a:effectLst>
            </a:endParaRPr>
          </a:p>
        </p:txBody>
      </p:sp>
      <p:sp>
        <p:nvSpPr>
          <p:cNvPr id="7" name="矩形 6">
            <a:extLst>
              <a:ext uri="{FF2B5EF4-FFF2-40B4-BE49-F238E27FC236}">
                <a16:creationId xmlns:a16="http://schemas.microsoft.com/office/drawing/2014/main" id="{8F164EFE-6063-4680-8696-8CFACB4C62F6}"/>
              </a:ext>
            </a:extLst>
          </p:cNvPr>
          <p:cNvSpPr/>
          <p:nvPr/>
        </p:nvSpPr>
        <p:spPr>
          <a:xfrm>
            <a:off x="1288143" y="6266781"/>
            <a:ext cx="907621" cy="461665"/>
          </a:xfrm>
          <a:prstGeom prst="rect">
            <a:avLst/>
          </a:prstGeom>
          <a:noFill/>
        </p:spPr>
        <p:txBody>
          <a:bodyPr wrap="none" lIns="91440" tIns="45720" rIns="91440" bIns="45720">
            <a:spAutoFit/>
          </a:bodyPr>
          <a:lstStyle/>
          <a:p>
            <a:pPr algn="ctr"/>
            <a:r>
              <a:rPr lang="en-US" altLang="zh-TW" sz="2400" b="0" cap="none" spc="0" dirty="0">
                <a:ln w="0"/>
                <a:solidFill>
                  <a:srgbClr val="FF0000"/>
                </a:solidFill>
                <a:effectLst>
                  <a:outerShdw blurRad="38100" dist="25400" dir="5400000" algn="ctr" rotWithShape="0">
                    <a:srgbClr val="6E747A">
                      <a:alpha val="43000"/>
                    </a:srgbClr>
                  </a:outerShdw>
                </a:effectLst>
              </a:rPr>
              <a:t>tilting</a:t>
            </a:r>
            <a:endParaRPr lang="zh-TW" altLang="en-US" sz="2400" b="0" cap="none" spc="0" dirty="0">
              <a:ln w="0"/>
              <a:solidFill>
                <a:srgbClr val="FF0000"/>
              </a:solidFill>
              <a:effectLst>
                <a:outerShdw blurRad="38100" dist="25400" dir="5400000" algn="ctr" rotWithShape="0">
                  <a:srgbClr val="6E747A">
                    <a:alpha val="43000"/>
                  </a:srgbClr>
                </a:outerShdw>
              </a:effectLst>
            </a:endParaRPr>
          </a:p>
        </p:txBody>
      </p:sp>
      <p:sp>
        <p:nvSpPr>
          <p:cNvPr id="8" name="矩形 7">
            <a:extLst>
              <a:ext uri="{FF2B5EF4-FFF2-40B4-BE49-F238E27FC236}">
                <a16:creationId xmlns:a16="http://schemas.microsoft.com/office/drawing/2014/main" id="{5AA8DB87-AA38-4C16-9577-1357BE6D9C34}"/>
              </a:ext>
            </a:extLst>
          </p:cNvPr>
          <p:cNvSpPr/>
          <p:nvPr/>
        </p:nvSpPr>
        <p:spPr>
          <a:xfrm>
            <a:off x="4110346" y="6266782"/>
            <a:ext cx="1083951" cy="461665"/>
          </a:xfrm>
          <a:prstGeom prst="rect">
            <a:avLst/>
          </a:prstGeom>
          <a:noFill/>
        </p:spPr>
        <p:txBody>
          <a:bodyPr wrap="none" lIns="91440" tIns="45720" rIns="91440" bIns="45720">
            <a:spAutoFit/>
          </a:bodyPr>
          <a:lstStyle/>
          <a:p>
            <a:pPr algn="ctr"/>
            <a:r>
              <a:rPr lang="en-US" altLang="zh-TW" sz="2400" b="0" cap="none" spc="0" dirty="0">
                <a:ln w="0"/>
                <a:solidFill>
                  <a:srgbClr val="FF0000"/>
                </a:solidFill>
                <a:effectLst>
                  <a:outerShdw blurRad="38100" dist="25400" dir="5400000" algn="ctr" rotWithShape="0">
                    <a:srgbClr val="6E747A">
                      <a:alpha val="43000"/>
                    </a:srgbClr>
                  </a:outerShdw>
                </a:effectLst>
              </a:rPr>
              <a:t>friction</a:t>
            </a:r>
            <a:endParaRPr lang="zh-TW" altLang="en-US" sz="2400" b="0" cap="none" spc="0" dirty="0">
              <a:ln w="0"/>
              <a:solidFill>
                <a:srgbClr val="FF0000"/>
              </a:solidFill>
              <a:effectLst>
                <a:outerShdw blurRad="38100" dist="25400" dir="5400000" algn="ctr" rotWithShape="0">
                  <a:srgbClr val="6E747A">
                    <a:alpha val="43000"/>
                  </a:srgbClr>
                </a:outerShdw>
              </a:effectLst>
            </a:endParaRPr>
          </a:p>
        </p:txBody>
      </p:sp>
      <p:sp>
        <p:nvSpPr>
          <p:cNvPr id="9" name="矩形 8">
            <a:extLst>
              <a:ext uri="{FF2B5EF4-FFF2-40B4-BE49-F238E27FC236}">
                <a16:creationId xmlns:a16="http://schemas.microsoft.com/office/drawing/2014/main" id="{0BA5F4DD-E774-40AD-87D4-2E18BFAE93F7}"/>
              </a:ext>
            </a:extLst>
          </p:cNvPr>
          <p:cNvSpPr/>
          <p:nvPr/>
        </p:nvSpPr>
        <p:spPr>
          <a:xfrm>
            <a:off x="6252397" y="472710"/>
            <a:ext cx="6531444" cy="2123658"/>
          </a:xfrm>
          <a:prstGeom prst="rect">
            <a:avLst/>
          </a:prstGeom>
          <a:noFill/>
        </p:spPr>
        <p:txBody>
          <a:bodyPr wrap="square" lIns="91440" tIns="45720" rIns="91440" bIns="45720">
            <a:spAutoFit/>
          </a:bodyPr>
          <a:lstStyle/>
          <a:p>
            <a:r>
              <a:rPr lang="en-US" altLang="zh-TW" sz="2200" dirty="0">
                <a:ln w="0"/>
                <a:effectLst>
                  <a:outerShdw blurRad="38100" dist="19050" dir="2700000" algn="tl" rotWithShape="0">
                    <a:schemeClr val="dk1">
                      <a:alpha val="40000"/>
                    </a:schemeClr>
                  </a:outerShdw>
                </a:effectLst>
              </a:rPr>
              <a:t>Incipient vortex or moisture</a:t>
            </a:r>
          </a:p>
          <a:p>
            <a:endParaRPr lang="en-US" altLang="zh-TW" sz="2200" dirty="0">
              <a:ln w="0"/>
              <a:effectLst>
                <a:outerShdw blurRad="38100" dist="19050" dir="2700000" algn="tl" rotWithShape="0">
                  <a:schemeClr val="dk1">
                    <a:alpha val="40000"/>
                  </a:schemeClr>
                </a:outerShdw>
              </a:effectLst>
            </a:endParaRPr>
          </a:p>
          <a:p>
            <a:r>
              <a:rPr lang="en-US" altLang="zh-TW" sz="2200" dirty="0">
                <a:ln w="0"/>
                <a:effectLst>
                  <a:outerShdw blurRad="38100" dist="19050" dir="2700000" algn="tl" rotWithShape="0">
                    <a:schemeClr val="dk1">
                      <a:alpha val="40000"/>
                    </a:schemeClr>
                  </a:outerShdw>
                </a:effectLst>
                <a:sym typeface="Wingdings" panose="05000000000000000000" pitchFamily="2" charset="2"/>
              </a:rPr>
              <a:t></a:t>
            </a:r>
            <a:r>
              <a:rPr lang="en-US" altLang="zh-TW" sz="2200" dirty="0">
                <a:ln w="0"/>
                <a:effectLst>
                  <a:outerShdw blurRad="38100" dist="19050" dir="2700000" algn="tl" rotWithShape="0">
                    <a:schemeClr val="dk1">
                      <a:alpha val="40000"/>
                    </a:schemeClr>
                  </a:outerShdw>
                </a:effectLst>
              </a:rPr>
              <a:t>stretching </a:t>
            </a:r>
          </a:p>
          <a:p>
            <a:endParaRPr lang="en-US" altLang="zh-TW" sz="2200" dirty="0">
              <a:ln w="0"/>
              <a:effectLst>
                <a:outerShdw blurRad="38100" dist="19050" dir="2700000" algn="tl" rotWithShape="0">
                  <a:schemeClr val="dk1">
                    <a:alpha val="40000"/>
                  </a:schemeClr>
                </a:outerShdw>
              </a:effectLst>
            </a:endParaRPr>
          </a:p>
          <a:p>
            <a:r>
              <a:rPr lang="en-US" altLang="zh-TW" sz="2200" dirty="0">
                <a:ln w="0"/>
                <a:effectLst>
                  <a:outerShdw blurRad="38100" dist="19050" dir="2700000" algn="tl" rotWithShape="0">
                    <a:schemeClr val="dk1">
                      <a:alpha val="40000"/>
                    </a:schemeClr>
                  </a:outerShdw>
                </a:effectLst>
              </a:rPr>
              <a:t>Increasing moisture has a stronger effect</a:t>
            </a:r>
          </a:p>
          <a:p>
            <a:r>
              <a:rPr lang="en-US" altLang="zh-TW" sz="2200" dirty="0">
                <a:ln w="0"/>
                <a:effectLst>
                  <a:outerShdw blurRad="38100" dist="19050" dir="2700000" algn="tl" rotWithShape="0">
                    <a:schemeClr val="dk1">
                      <a:alpha val="40000"/>
                    </a:schemeClr>
                  </a:outerShdw>
                </a:effectLst>
              </a:rPr>
              <a:t>on larger TCs</a:t>
            </a:r>
            <a:r>
              <a:rPr lang="zh-TW" altLang="en-US" sz="2200" dirty="0">
                <a:ln w="0"/>
                <a:effectLst>
                  <a:outerShdw blurRad="38100" dist="19050" dir="2700000" algn="tl" rotWithShape="0">
                    <a:schemeClr val="dk1">
                      <a:alpha val="40000"/>
                    </a:schemeClr>
                  </a:outerShdw>
                </a:effectLst>
              </a:rPr>
              <a:t> </a:t>
            </a:r>
            <a:r>
              <a:rPr lang="en-US" altLang="zh-TW" sz="2200" dirty="0">
                <a:ln w="0"/>
                <a:effectLst>
                  <a:outerShdw blurRad="38100" dist="19050" dir="2700000" algn="tl" rotWithShape="0">
                    <a:schemeClr val="dk1">
                      <a:alpha val="40000"/>
                    </a:schemeClr>
                  </a:outerShdw>
                </a:effectLst>
              </a:rPr>
              <a:t>.</a:t>
            </a:r>
          </a:p>
        </p:txBody>
      </p:sp>
      <p:cxnSp>
        <p:nvCxnSpPr>
          <p:cNvPr id="11" name="直線單箭頭接點 10">
            <a:extLst>
              <a:ext uri="{FF2B5EF4-FFF2-40B4-BE49-F238E27FC236}">
                <a16:creationId xmlns:a16="http://schemas.microsoft.com/office/drawing/2014/main" id="{9F8A761F-8187-4BE7-AA94-0FD7EA4DF05B}"/>
              </a:ext>
            </a:extLst>
          </p:cNvPr>
          <p:cNvCxnSpPr/>
          <p:nvPr/>
        </p:nvCxnSpPr>
        <p:spPr>
          <a:xfrm flipV="1">
            <a:off x="9667783" y="313951"/>
            <a:ext cx="0" cy="56613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1">
            <a:extLst>
              <a:ext uri="{FF2B5EF4-FFF2-40B4-BE49-F238E27FC236}">
                <a16:creationId xmlns:a16="http://schemas.microsoft.com/office/drawing/2014/main" id="{7D579D31-FFDD-42E8-B487-66D40D10020C}"/>
              </a:ext>
            </a:extLst>
          </p:cNvPr>
          <p:cNvCxnSpPr/>
          <p:nvPr/>
        </p:nvCxnSpPr>
        <p:spPr>
          <a:xfrm flipV="1">
            <a:off x="8035772" y="1050824"/>
            <a:ext cx="0" cy="56613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單箭頭接點 13">
            <a:extLst>
              <a:ext uri="{FF2B5EF4-FFF2-40B4-BE49-F238E27FC236}">
                <a16:creationId xmlns:a16="http://schemas.microsoft.com/office/drawing/2014/main" id="{7C56AFFC-AE25-4255-AECB-4134788D2855}"/>
              </a:ext>
            </a:extLst>
          </p:cNvPr>
          <p:cNvCxnSpPr/>
          <p:nvPr/>
        </p:nvCxnSpPr>
        <p:spPr>
          <a:xfrm flipH="1">
            <a:off x="2086252" y="2565647"/>
            <a:ext cx="36913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75BB898B-F0CF-4A44-925A-C2E4C3BB08E3}"/>
              </a:ext>
            </a:extLst>
          </p:cNvPr>
          <p:cNvSpPr/>
          <p:nvPr/>
        </p:nvSpPr>
        <p:spPr>
          <a:xfrm>
            <a:off x="6263792" y="2596368"/>
            <a:ext cx="6096000" cy="4493538"/>
          </a:xfrm>
          <a:prstGeom prst="rect">
            <a:avLst/>
          </a:prstGeom>
        </p:spPr>
        <p:txBody>
          <a:bodyPr>
            <a:spAutoFit/>
          </a:bodyPr>
          <a:lstStyle/>
          <a:p>
            <a:r>
              <a:rPr lang="en-US" altLang="zh-TW" sz="2200" b="1" dirty="0">
                <a:solidFill>
                  <a:srgbClr val="FF0000"/>
                </a:solidFill>
              </a:rPr>
              <a:t>Large TCs </a:t>
            </a:r>
            <a:r>
              <a:rPr lang="en-US" altLang="zh-TW" sz="2200" dirty="0"/>
              <a:t>have a greater amount of outer‐core convection and therefore </a:t>
            </a:r>
            <a:r>
              <a:rPr lang="en-US" altLang="zh-TW" sz="2200" b="1" dirty="0">
                <a:solidFill>
                  <a:srgbClr val="FF0000"/>
                </a:solidFill>
              </a:rPr>
              <a:t>larger tilting</a:t>
            </a:r>
          </a:p>
          <a:p>
            <a:r>
              <a:rPr lang="en-US" altLang="zh-TW" sz="2200" b="1" dirty="0">
                <a:solidFill>
                  <a:srgbClr val="FF0000"/>
                </a:solidFill>
              </a:rPr>
              <a:t>contributions </a:t>
            </a:r>
            <a:r>
              <a:rPr lang="en-US" altLang="zh-TW" sz="2200" dirty="0"/>
              <a:t>to the net area‐averaged </a:t>
            </a:r>
          </a:p>
          <a:p>
            <a:r>
              <a:rPr lang="en-US" altLang="zh-TW" sz="2200" dirty="0"/>
              <a:t>vorticity change.</a:t>
            </a:r>
          </a:p>
          <a:p>
            <a:endParaRPr lang="en-US" altLang="zh-TW" sz="2200" dirty="0"/>
          </a:p>
          <a:p>
            <a:r>
              <a:rPr lang="en-US" altLang="zh-TW" sz="2200" dirty="0"/>
              <a:t>The eddy vorticity fluxes provide a negative contribution to the net area‐averaged vorticity.</a:t>
            </a:r>
          </a:p>
          <a:p>
            <a:endParaRPr lang="en-US" altLang="zh-TW" sz="2200" dirty="0"/>
          </a:p>
          <a:p>
            <a:r>
              <a:rPr lang="en-US" altLang="zh-TW" sz="2200" dirty="0"/>
              <a:t>Large TC </a:t>
            </a:r>
            <a:r>
              <a:rPr lang="en-US" altLang="zh-TW" sz="2200" dirty="0">
                <a:sym typeface="Wingdings" panose="05000000000000000000" pitchFamily="2" charset="2"/>
              </a:rPr>
              <a:t> Stronger upper level updraft</a:t>
            </a:r>
          </a:p>
          <a:p>
            <a:endParaRPr lang="en-US" altLang="zh-TW" sz="2200" dirty="0">
              <a:sym typeface="Wingdings" panose="05000000000000000000" pitchFamily="2" charset="2"/>
            </a:endParaRPr>
          </a:p>
          <a:p>
            <a:r>
              <a:rPr lang="en-US" altLang="zh-TW" sz="2200" dirty="0">
                <a:sym typeface="Wingdings" panose="05000000000000000000" pitchFamily="2" charset="2"/>
              </a:rPr>
              <a:t> Greater eddy flux term</a:t>
            </a:r>
            <a:br>
              <a:rPr lang="en-US" altLang="zh-TW" sz="2200" dirty="0"/>
            </a:br>
            <a:br>
              <a:rPr lang="en-US" altLang="zh-TW" sz="2200" dirty="0"/>
            </a:br>
            <a:endParaRPr lang="zh-TW" altLang="en-US" sz="2200" dirty="0"/>
          </a:p>
        </p:txBody>
      </p:sp>
      <p:sp>
        <p:nvSpPr>
          <p:cNvPr id="3" name="矩形 2">
            <a:extLst>
              <a:ext uri="{FF2B5EF4-FFF2-40B4-BE49-F238E27FC236}">
                <a16:creationId xmlns:a16="http://schemas.microsoft.com/office/drawing/2014/main" id="{06AD4BFA-D663-4D0F-B1C2-F7AB792FE946}"/>
              </a:ext>
            </a:extLst>
          </p:cNvPr>
          <p:cNvSpPr/>
          <p:nvPr/>
        </p:nvSpPr>
        <p:spPr>
          <a:xfrm>
            <a:off x="3790765" y="1349406"/>
            <a:ext cx="1083951" cy="11097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55C86AFE-B8C7-484B-A4A0-2F76A3212B3F}"/>
              </a:ext>
            </a:extLst>
          </p:cNvPr>
          <p:cNvSpPr/>
          <p:nvPr/>
        </p:nvSpPr>
        <p:spPr>
          <a:xfrm>
            <a:off x="0" y="0"/>
            <a:ext cx="12192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Tree>
    <p:extLst>
      <p:ext uri="{BB962C8B-B14F-4D97-AF65-F5344CB8AC3E}">
        <p14:creationId xmlns:p14="http://schemas.microsoft.com/office/powerpoint/2010/main" val="2652806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C111D46-5D1D-4747-B9E7-60F8A89BA1ED}"/>
              </a:ext>
            </a:extLst>
          </p:cNvPr>
          <p:cNvSpPr/>
          <p:nvPr/>
        </p:nvSpPr>
        <p:spPr>
          <a:xfrm>
            <a:off x="0" y="0"/>
            <a:ext cx="12192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
        <p:nvSpPr>
          <p:cNvPr id="6" name="矩形 5">
            <a:extLst>
              <a:ext uri="{FF2B5EF4-FFF2-40B4-BE49-F238E27FC236}">
                <a16:creationId xmlns:a16="http://schemas.microsoft.com/office/drawing/2014/main" id="{F24D9B4F-297E-4C0A-AB81-F4A1504C43E4}"/>
              </a:ext>
            </a:extLst>
          </p:cNvPr>
          <p:cNvSpPr/>
          <p:nvPr/>
        </p:nvSpPr>
        <p:spPr>
          <a:xfrm>
            <a:off x="333467" y="143807"/>
            <a:ext cx="5106783" cy="584775"/>
          </a:xfrm>
          <a:prstGeom prst="rect">
            <a:avLst/>
          </a:prstGeom>
        </p:spPr>
        <p:txBody>
          <a:bodyPr wrap="none">
            <a:spAutoFit/>
          </a:bodyPr>
          <a:lstStyle/>
          <a:p>
            <a:r>
              <a:rPr lang="en-US" altLang="zh-TW" sz="3000" b="1" dirty="0">
                <a:solidFill>
                  <a:srgbClr val="FF0000"/>
                </a:solidFill>
              </a:rPr>
              <a:t>Outer‐core (</a:t>
            </a:r>
            <a:r>
              <a:rPr lang="en-US" altLang="zh-TW" sz="3200" b="1" dirty="0">
                <a:solidFill>
                  <a:srgbClr val="FF0000"/>
                </a:solidFill>
              </a:rPr>
              <a:t>100 ≤ r ≤ 300 km</a:t>
            </a:r>
            <a:r>
              <a:rPr lang="en-US" altLang="zh-TW" sz="3000" b="1" dirty="0">
                <a:solidFill>
                  <a:srgbClr val="FF0000"/>
                </a:solidFill>
              </a:rPr>
              <a:t>) </a:t>
            </a:r>
            <a:endParaRPr lang="zh-TW" altLang="en-US" sz="3000" b="1" dirty="0">
              <a:solidFill>
                <a:srgbClr val="FF0000"/>
              </a:solidFill>
            </a:endParaRPr>
          </a:p>
        </p:txBody>
      </p:sp>
      <p:pic>
        <p:nvPicPr>
          <p:cNvPr id="7" name="圖片 6">
            <a:extLst>
              <a:ext uri="{FF2B5EF4-FFF2-40B4-BE49-F238E27FC236}">
                <a16:creationId xmlns:a16="http://schemas.microsoft.com/office/drawing/2014/main" id="{B7E7770B-525C-469F-AC25-78B328758951}"/>
              </a:ext>
            </a:extLst>
          </p:cNvPr>
          <p:cNvPicPr>
            <a:picLocks noChangeAspect="1"/>
          </p:cNvPicPr>
          <p:nvPr/>
        </p:nvPicPr>
        <p:blipFill>
          <a:blip r:embed="rId3"/>
          <a:stretch>
            <a:fillRect/>
          </a:stretch>
        </p:blipFill>
        <p:spPr>
          <a:xfrm>
            <a:off x="1638484" y="639805"/>
            <a:ext cx="8792778" cy="5835616"/>
          </a:xfrm>
          <a:prstGeom prst="rect">
            <a:avLst/>
          </a:prstGeom>
        </p:spPr>
      </p:pic>
      <p:cxnSp>
        <p:nvCxnSpPr>
          <p:cNvPr id="3" name="直線單箭頭接點 2">
            <a:extLst>
              <a:ext uri="{FF2B5EF4-FFF2-40B4-BE49-F238E27FC236}">
                <a16:creationId xmlns:a16="http://schemas.microsoft.com/office/drawing/2014/main" id="{151497EF-1D76-414F-8DC9-EE0F0D577BD0}"/>
              </a:ext>
            </a:extLst>
          </p:cNvPr>
          <p:cNvCxnSpPr>
            <a:cxnSpLocks/>
          </p:cNvCxnSpPr>
          <p:nvPr/>
        </p:nvCxnSpPr>
        <p:spPr>
          <a:xfrm>
            <a:off x="7537142" y="5184022"/>
            <a:ext cx="2299316"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
            <a:extLst>
              <a:ext uri="{FF2B5EF4-FFF2-40B4-BE49-F238E27FC236}">
                <a16:creationId xmlns:a16="http://schemas.microsoft.com/office/drawing/2014/main" id="{1A4D81B2-5993-45D8-8AAF-A4F719940372}"/>
              </a:ext>
            </a:extLst>
          </p:cNvPr>
          <p:cNvCxnSpPr>
            <a:cxnSpLocks/>
          </p:cNvCxnSpPr>
          <p:nvPr/>
        </p:nvCxnSpPr>
        <p:spPr>
          <a:xfrm>
            <a:off x="7079297" y="2522200"/>
            <a:ext cx="1176936"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3869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2CED6F4-7CFE-49E0-87D0-8CCBCA6EE0DD}"/>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4CD2B46E-4EE9-4C80-9099-5D5A63B9D2A6}"/>
              </a:ext>
            </a:extLst>
          </p:cNvPr>
          <p:cNvSpPr>
            <a:spLocks noGrp="1"/>
          </p:cNvSpPr>
          <p:nvPr>
            <p:ph idx="1"/>
          </p:nvPr>
        </p:nvSpPr>
        <p:spPr/>
        <p:txBody>
          <a:bodyPr/>
          <a:lstStyle/>
          <a:p>
            <a:endParaRPr lang="zh-TW" altLang="en-US" dirty="0"/>
          </a:p>
        </p:txBody>
      </p:sp>
      <p:sp>
        <p:nvSpPr>
          <p:cNvPr id="4" name="矩形 3">
            <a:extLst>
              <a:ext uri="{FF2B5EF4-FFF2-40B4-BE49-F238E27FC236}">
                <a16:creationId xmlns:a16="http://schemas.microsoft.com/office/drawing/2014/main" id="{2F0744A9-3F60-4E8C-82D0-BE48B706B8BC}"/>
              </a:ext>
            </a:extLst>
          </p:cNvPr>
          <p:cNvSpPr/>
          <p:nvPr/>
        </p:nvSpPr>
        <p:spPr>
          <a:xfrm>
            <a:off x="2233415" y="2967335"/>
            <a:ext cx="7725192" cy="923330"/>
          </a:xfrm>
          <a:prstGeom prst="rect">
            <a:avLst/>
          </a:prstGeom>
          <a:noFill/>
        </p:spPr>
        <p:txBody>
          <a:bodyPr wrap="none" lIns="91440" tIns="45720" rIns="91440" bIns="45720">
            <a:spAutoFit/>
          </a:bodyPr>
          <a:lstStyle/>
          <a:p>
            <a:pPr algn="ctr"/>
            <a:r>
              <a:rPr lang="en-US" altLang="zh-TW" sz="5400" b="1" dirty="0">
                <a:ln w="22225">
                  <a:solidFill>
                    <a:srgbClr val="FF0000"/>
                  </a:solidFill>
                  <a:prstDash val="solid"/>
                </a:ln>
                <a:solidFill>
                  <a:srgbClr val="FF0000"/>
                </a:solidFill>
              </a:rPr>
              <a:t>Discussion and Conclusion</a:t>
            </a:r>
          </a:p>
        </p:txBody>
      </p:sp>
      <p:sp>
        <p:nvSpPr>
          <p:cNvPr id="5" name="矩形 4">
            <a:extLst>
              <a:ext uri="{FF2B5EF4-FFF2-40B4-BE49-F238E27FC236}">
                <a16:creationId xmlns:a16="http://schemas.microsoft.com/office/drawing/2014/main" id="{3EBA1591-54E7-4978-82C0-1569EB59A8E4}"/>
              </a:ext>
            </a:extLst>
          </p:cNvPr>
          <p:cNvSpPr/>
          <p:nvPr/>
        </p:nvSpPr>
        <p:spPr>
          <a:xfrm>
            <a:off x="0" y="0"/>
            <a:ext cx="12192000" cy="6858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Tree>
    <p:extLst>
      <p:ext uri="{BB962C8B-B14F-4D97-AF65-F5344CB8AC3E}">
        <p14:creationId xmlns:p14="http://schemas.microsoft.com/office/powerpoint/2010/main" val="2988336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9D12B5-3AC1-43FB-B4C3-F8A0B81888D4}"/>
              </a:ext>
            </a:extLst>
          </p:cNvPr>
          <p:cNvSpPr>
            <a:spLocks noGrp="1"/>
          </p:cNvSpPr>
          <p:nvPr>
            <p:ph type="title"/>
          </p:nvPr>
        </p:nvSpPr>
        <p:spPr>
          <a:xfrm>
            <a:off x="530289" y="222040"/>
            <a:ext cx="10515600" cy="1325563"/>
          </a:xfrm>
        </p:spPr>
        <p:txBody>
          <a:bodyPr/>
          <a:lstStyle/>
          <a:p>
            <a:r>
              <a:rPr lang="en-US" altLang="zh-TW" dirty="0"/>
              <a:t>Abstract</a:t>
            </a:r>
            <a:endParaRPr lang="zh-TW" altLang="en-US" dirty="0"/>
          </a:p>
        </p:txBody>
      </p:sp>
      <p:sp>
        <p:nvSpPr>
          <p:cNvPr id="3" name="內容版面配置區 2">
            <a:extLst>
              <a:ext uri="{FF2B5EF4-FFF2-40B4-BE49-F238E27FC236}">
                <a16:creationId xmlns:a16="http://schemas.microsoft.com/office/drawing/2014/main" id="{D7A5BECD-3CBA-4FE5-B662-CF326D98DC37}"/>
              </a:ext>
            </a:extLst>
          </p:cNvPr>
          <p:cNvSpPr>
            <a:spLocks noGrp="1"/>
          </p:cNvSpPr>
          <p:nvPr>
            <p:ph idx="1"/>
          </p:nvPr>
        </p:nvSpPr>
        <p:spPr>
          <a:xfrm>
            <a:off x="530289" y="1215241"/>
            <a:ext cx="11319589" cy="5531787"/>
          </a:xfrm>
        </p:spPr>
        <p:txBody>
          <a:bodyPr>
            <a:normAutofit/>
          </a:bodyPr>
          <a:lstStyle/>
          <a:p>
            <a:pPr marL="0" indent="0">
              <a:buNone/>
            </a:pPr>
            <a:r>
              <a:rPr lang="en-US" altLang="zh-TW" dirty="0"/>
              <a:t>1. To investigate the contribution of </a:t>
            </a:r>
            <a:r>
              <a:rPr lang="en-US" altLang="zh-TW" b="1" dirty="0">
                <a:solidFill>
                  <a:srgbClr val="FF0000"/>
                </a:solidFill>
              </a:rPr>
              <a:t>incipient vortex circulation </a:t>
            </a:r>
            <a:r>
              <a:rPr lang="en-US" altLang="zh-TW" dirty="0"/>
              <a:t>and </a:t>
            </a:r>
            <a:r>
              <a:rPr lang="en-US" altLang="zh-TW" b="1" dirty="0">
                <a:solidFill>
                  <a:srgbClr val="FF0000"/>
                </a:solidFill>
              </a:rPr>
              <a:t>midlevel </a:t>
            </a:r>
          </a:p>
          <a:p>
            <a:pPr marL="0" indent="0">
              <a:buNone/>
            </a:pPr>
            <a:r>
              <a:rPr lang="en-US" altLang="zh-TW" b="1" dirty="0">
                <a:solidFill>
                  <a:srgbClr val="FF0000"/>
                </a:solidFill>
              </a:rPr>
              <a:t>moisture </a:t>
            </a:r>
            <a:r>
              <a:rPr lang="en-US" altLang="zh-TW" dirty="0"/>
              <a:t>to Tropical Cyclone(TC) expansion.</a:t>
            </a:r>
          </a:p>
          <a:p>
            <a:pPr marL="0" indent="0">
              <a:buNone/>
            </a:pPr>
            <a:endParaRPr lang="en-US" altLang="zh-TW" dirty="0"/>
          </a:p>
          <a:p>
            <a:pPr marL="0" indent="0">
              <a:buNone/>
            </a:pPr>
            <a:r>
              <a:rPr lang="en-US" altLang="zh-TW" dirty="0"/>
              <a:t>2.</a:t>
            </a:r>
            <a:r>
              <a:rPr lang="en-US" altLang="zh-TW" b="1" dirty="0">
                <a:solidFill>
                  <a:srgbClr val="FF0000"/>
                </a:solidFill>
              </a:rPr>
              <a:t> Incipient vortex circulation </a:t>
            </a:r>
            <a:r>
              <a:rPr lang="en-US" altLang="zh-TW" dirty="0"/>
              <a:t>place</a:t>
            </a:r>
            <a:r>
              <a:rPr lang="en-US" altLang="zh-TW" b="1" dirty="0">
                <a:solidFill>
                  <a:srgbClr val="FF0000"/>
                </a:solidFill>
              </a:rPr>
              <a:t> primary constraint on TC expansion</a:t>
            </a:r>
            <a:r>
              <a:rPr lang="en-US" altLang="zh-TW" dirty="0"/>
              <a:t>. Large vortex expand more quickly. </a:t>
            </a:r>
            <a:r>
              <a:rPr lang="en-US" altLang="zh-TW" b="1" dirty="0">
                <a:solidFill>
                  <a:srgbClr val="FF0000"/>
                </a:solidFill>
              </a:rPr>
              <a:t>Increasing midlevel moisture </a:t>
            </a:r>
            <a:r>
              <a:rPr lang="en-US" altLang="zh-TW" dirty="0"/>
              <a:t>further promotes expansion but </a:t>
            </a:r>
            <a:r>
              <a:rPr lang="en-US" altLang="zh-TW" b="1" dirty="0">
                <a:solidFill>
                  <a:srgbClr val="FF0000"/>
                </a:solidFill>
              </a:rPr>
              <a:t>mostly expedites the intensification process.</a:t>
            </a:r>
          </a:p>
          <a:p>
            <a:pPr marL="0" indent="0">
              <a:buNone/>
            </a:pPr>
            <a:endParaRPr lang="en-US" altLang="zh-TW" b="1" dirty="0">
              <a:solidFill>
                <a:srgbClr val="FF0000"/>
              </a:solidFill>
            </a:endParaRPr>
          </a:p>
          <a:p>
            <a:pPr marL="0" indent="0">
              <a:buNone/>
            </a:pPr>
            <a:r>
              <a:rPr lang="en-US" altLang="zh-TW" dirty="0"/>
              <a:t>3. </a:t>
            </a:r>
            <a:r>
              <a:rPr lang="en-US" altLang="zh-TW" b="1" dirty="0">
                <a:solidFill>
                  <a:srgbClr val="0070C0"/>
                </a:solidFill>
              </a:rPr>
              <a:t>Incipient vortex decreases</a:t>
            </a:r>
            <a:r>
              <a:rPr lang="en-US" altLang="zh-TW" dirty="0"/>
              <a:t>, </a:t>
            </a:r>
            <a:r>
              <a:rPr lang="en-US" altLang="zh-TW" b="1" dirty="0">
                <a:solidFill>
                  <a:srgbClr val="0070C0"/>
                </a:solidFill>
              </a:rPr>
              <a:t>outer-core convection </a:t>
            </a:r>
            <a:r>
              <a:rPr lang="en-US" altLang="zh-TW" dirty="0"/>
              <a:t>is relatively </a:t>
            </a:r>
            <a:r>
              <a:rPr lang="en-US" altLang="zh-TW" b="1" dirty="0">
                <a:solidFill>
                  <a:srgbClr val="0070C0"/>
                </a:solidFill>
              </a:rPr>
              <a:t>scarce</a:t>
            </a:r>
            <a:r>
              <a:rPr lang="en-US" altLang="zh-TW" dirty="0"/>
              <a:t>, and</a:t>
            </a:r>
          </a:p>
          <a:p>
            <a:pPr marL="0" indent="0">
              <a:buNone/>
            </a:pPr>
            <a:r>
              <a:rPr lang="en-US" altLang="zh-TW" dirty="0"/>
              <a:t>characterized by </a:t>
            </a:r>
            <a:r>
              <a:rPr lang="en-US" altLang="zh-TW" b="1" dirty="0">
                <a:solidFill>
                  <a:srgbClr val="0070C0"/>
                </a:solidFill>
              </a:rPr>
              <a:t>small-scale, isolated convective elements</a:t>
            </a:r>
            <a:r>
              <a:rPr lang="en-US" altLang="zh-TW" dirty="0"/>
              <a:t>. On the contrary,</a:t>
            </a:r>
          </a:p>
          <a:p>
            <a:pPr marL="0" indent="0">
              <a:buNone/>
            </a:pPr>
            <a:r>
              <a:rPr lang="en-US" altLang="zh-TW" b="1" dirty="0">
                <a:solidFill>
                  <a:srgbClr val="FF0000"/>
                </a:solidFill>
              </a:rPr>
              <a:t> incipient vortex increases</a:t>
            </a:r>
            <a:r>
              <a:rPr lang="en-US" altLang="zh-TW" dirty="0"/>
              <a:t>, </a:t>
            </a:r>
            <a:r>
              <a:rPr lang="en-US" altLang="zh-TW" b="1" dirty="0">
                <a:solidFill>
                  <a:srgbClr val="FF0000"/>
                </a:solidFill>
              </a:rPr>
              <a:t>outer-core convection </a:t>
            </a:r>
            <a:r>
              <a:rPr lang="en-US" altLang="zh-TW" dirty="0"/>
              <a:t>is characterized by </a:t>
            </a:r>
          </a:p>
          <a:p>
            <a:pPr marL="0" indent="0">
              <a:buNone/>
            </a:pPr>
            <a:r>
              <a:rPr lang="en-US" altLang="zh-TW" dirty="0"/>
              <a:t> </a:t>
            </a:r>
            <a:r>
              <a:rPr lang="en-US" altLang="zh-TW" b="1" dirty="0">
                <a:solidFill>
                  <a:srgbClr val="FF0000"/>
                </a:solidFill>
              </a:rPr>
              <a:t>relatively large rain bands and MCSs</a:t>
            </a:r>
            <a:r>
              <a:rPr lang="en-US" altLang="zh-TW" dirty="0"/>
              <a:t>.</a:t>
            </a:r>
          </a:p>
        </p:txBody>
      </p:sp>
      <p:sp>
        <p:nvSpPr>
          <p:cNvPr id="4" name="矩形 3">
            <a:extLst>
              <a:ext uri="{FF2B5EF4-FFF2-40B4-BE49-F238E27FC236}">
                <a16:creationId xmlns:a16="http://schemas.microsoft.com/office/drawing/2014/main" id="{B200259A-A421-4F5B-B4FD-18879A8DFE9B}"/>
              </a:ext>
            </a:extLst>
          </p:cNvPr>
          <p:cNvSpPr/>
          <p:nvPr/>
        </p:nvSpPr>
        <p:spPr>
          <a:xfrm>
            <a:off x="0" y="0"/>
            <a:ext cx="12192000" cy="68580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480930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35B7057-C251-4220-8E70-F99C6CDAEE04}"/>
              </a:ext>
            </a:extLst>
          </p:cNvPr>
          <p:cNvSpPr>
            <a:spLocks noGrp="1"/>
          </p:cNvSpPr>
          <p:nvPr>
            <p:ph type="title"/>
          </p:nvPr>
        </p:nvSpPr>
        <p:spPr>
          <a:xfrm>
            <a:off x="491971" y="516045"/>
            <a:ext cx="10515600" cy="1325563"/>
          </a:xfrm>
        </p:spPr>
        <p:txBody>
          <a:bodyPr/>
          <a:lstStyle/>
          <a:p>
            <a:r>
              <a:rPr lang="en-US" altLang="zh-TW" b="1" dirty="0">
                <a:ln w="22225">
                  <a:solidFill>
                    <a:srgbClr val="FF0000"/>
                  </a:solidFill>
                  <a:prstDash val="solid"/>
                </a:ln>
                <a:solidFill>
                  <a:srgbClr val="FF0000"/>
                </a:solidFill>
              </a:rPr>
              <a:t>Discussion and Conclusion</a:t>
            </a:r>
            <a:br>
              <a:rPr lang="en-US" altLang="zh-TW" b="1" dirty="0">
                <a:ln w="22225">
                  <a:solidFill>
                    <a:srgbClr val="FF0000"/>
                  </a:solidFill>
                  <a:prstDash val="solid"/>
                </a:ln>
                <a:solidFill>
                  <a:srgbClr val="FF0000"/>
                </a:solidFill>
              </a:rPr>
            </a:br>
            <a:endParaRPr lang="zh-TW" altLang="en-US" dirty="0"/>
          </a:p>
        </p:txBody>
      </p:sp>
      <p:sp>
        <p:nvSpPr>
          <p:cNvPr id="4" name="矩形 3">
            <a:extLst>
              <a:ext uri="{FF2B5EF4-FFF2-40B4-BE49-F238E27FC236}">
                <a16:creationId xmlns:a16="http://schemas.microsoft.com/office/drawing/2014/main" id="{EB4EC9DE-F452-4D4F-8EA4-9CEFC9757069}"/>
              </a:ext>
            </a:extLst>
          </p:cNvPr>
          <p:cNvSpPr/>
          <p:nvPr/>
        </p:nvSpPr>
        <p:spPr>
          <a:xfrm>
            <a:off x="0" y="0"/>
            <a:ext cx="12192000" cy="6858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
        <p:nvSpPr>
          <p:cNvPr id="5" name="內容版面配置區 5">
            <a:extLst>
              <a:ext uri="{FF2B5EF4-FFF2-40B4-BE49-F238E27FC236}">
                <a16:creationId xmlns:a16="http://schemas.microsoft.com/office/drawing/2014/main" id="{DFB94BE7-7C0D-4A7A-8795-E8549959D574}"/>
              </a:ext>
            </a:extLst>
          </p:cNvPr>
          <p:cNvSpPr>
            <a:spLocks noGrp="1"/>
          </p:cNvSpPr>
          <p:nvPr>
            <p:ph idx="1"/>
          </p:nvPr>
        </p:nvSpPr>
        <p:spPr>
          <a:xfrm>
            <a:off x="838200" y="1224861"/>
            <a:ext cx="10515600" cy="5024761"/>
          </a:xfrm>
        </p:spPr>
        <p:txBody>
          <a:bodyPr>
            <a:normAutofit/>
          </a:bodyPr>
          <a:lstStyle/>
          <a:p>
            <a:r>
              <a:rPr lang="en-US" altLang="zh-TW" dirty="0"/>
              <a:t>Hill and </a:t>
            </a:r>
            <a:r>
              <a:rPr lang="en-US" altLang="zh-TW" dirty="0" err="1"/>
              <a:t>Lackmann</a:t>
            </a:r>
            <a:r>
              <a:rPr lang="en-US" altLang="zh-TW" dirty="0"/>
              <a:t> (2009) demonstrated that </a:t>
            </a:r>
            <a:r>
              <a:rPr lang="en-US" altLang="zh-TW" b="1" dirty="0">
                <a:solidFill>
                  <a:srgbClr val="FF0000"/>
                </a:solidFill>
              </a:rPr>
              <a:t>environmental humidity </a:t>
            </a:r>
            <a:r>
              <a:rPr lang="en-US" altLang="zh-TW" dirty="0"/>
              <a:t>is an important factor contributing to TC size.</a:t>
            </a:r>
          </a:p>
          <a:p>
            <a:endParaRPr lang="en-US" altLang="zh-TW" b="1" dirty="0"/>
          </a:p>
          <a:p>
            <a:r>
              <a:rPr lang="en-US" altLang="zh-TW" b="1" dirty="0">
                <a:solidFill>
                  <a:srgbClr val="FF0000"/>
                </a:solidFill>
              </a:rPr>
              <a:t>Increasing the environmental humidity</a:t>
            </a:r>
          </a:p>
          <a:p>
            <a:endParaRPr lang="en-US" altLang="zh-TW" b="1" dirty="0">
              <a:solidFill>
                <a:srgbClr val="FF0000"/>
              </a:solidFill>
            </a:endParaRPr>
          </a:p>
          <a:p>
            <a:endParaRPr lang="en-US" altLang="zh-TW" b="1" dirty="0"/>
          </a:p>
        </p:txBody>
      </p:sp>
      <p:sp>
        <p:nvSpPr>
          <p:cNvPr id="6" name="矩形 5">
            <a:extLst>
              <a:ext uri="{FF2B5EF4-FFF2-40B4-BE49-F238E27FC236}">
                <a16:creationId xmlns:a16="http://schemas.microsoft.com/office/drawing/2014/main" id="{1BD6A886-542B-4FEA-AE8A-2301797D9E0C}"/>
              </a:ext>
            </a:extLst>
          </p:cNvPr>
          <p:cNvSpPr/>
          <p:nvPr/>
        </p:nvSpPr>
        <p:spPr>
          <a:xfrm>
            <a:off x="277027" y="3518313"/>
            <a:ext cx="3666478" cy="124014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9F2EF42C-CF2D-46D7-AB70-AEEDEBEA38B7}"/>
              </a:ext>
            </a:extLst>
          </p:cNvPr>
          <p:cNvSpPr/>
          <p:nvPr/>
        </p:nvSpPr>
        <p:spPr>
          <a:xfrm>
            <a:off x="277027" y="3737241"/>
            <a:ext cx="3606628" cy="830997"/>
          </a:xfrm>
          <a:prstGeom prst="rect">
            <a:avLst/>
          </a:prstGeom>
          <a:noFill/>
        </p:spPr>
        <p:txBody>
          <a:bodyPr wrap="none" lIns="91440" tIns="45720" rIns="91440" bIns="45720">
            <a:spAutoFit/>
          </a:bodyPr>
          <a:lstStyle/>
          <a:p>
            <a:pPr algn="ctr"/>
            <a:r>
              <a:rPr lang="en-US" altLang="zh-TW" sz="2400" dirty="0">
                <a:ln w="0"/>
                <a:effectLst>
                  <a:outerShdw blurRad="38100" dist="19050" dir="2700000" algn="tl" rotWithShape="0">
                    <a:schemeClr val="dk1">
                      <a:alpha val="40000"/>
                    </a:schemeClr>
                  </a:outerShdw>
                </a:effectLst>
              </a:rPr>
              <a:t>Promote radially outward </a:t>
            </a:r>
          </a:p>
          <a:p>
            <a:pPr algn="ctr"/>
            <a:r>
              <a:rPr lang="en-US" altLang="zh-TW" sz="2400" dirty="0">
                <a:ln w="0"/>
                <a:effectLst>
                  <a:outerShdw blurRad="38100" dist="19050" dir="2700000" algn="tl" rotWithShape="0">
                    <a:schemeClr val="dk1">
                      <a:alpha val="40000"/>
                    </a:schemeClr>
                  </a:outerShdw>
                </a:effectLst>
              </a:rPr>
              <a:t>propagating spiral </a:t>
            </a:r>
            <a:r>
              <a:rPr lang="en-US" altLang="zh-TW" sz="2400" dirty="0" err="1">
                <a:ln w="0"/>
                <a:effectLst>
                  <a:outerShdw blurRad="38100" dist="19050" dir="2700000" algn="tl" rotWithShape="0">
                    <a:schemeClr val="dk1">
                      <a:alpha val="40000"/>
                    </a:schemeClr>
                  </a:outerShdw>
                </a:effectLst>
              </a:rPr>
              <a:t>rainband</a:t>
            </a:r>
            <a:endParaRPr lang="zh-TW" altLang="en-US" sz="2400" b="0" cap="none" spc="0" dirty="0">
              <a:ln w="0"/>
              <a:solidFill>
                <a:schemeClr val="tx1"/>
              </a:solidFill>
              <a:effectLst>
                <a:outerShdw blurRad="38100" dist="19050" dir="2700000" algn="tl" rotWithShape="0">
                  <a:schemeClr val="dk1">
                    <a:alpha val="40000"/>
                  </a:schemeClr>
                </a:outerShdw>
              </a:effectLst>
            </a:endParaRPr>
          </a:p>
        </p:txBody>
      </p:sp>
      <p:sp>
        <p:nvSpPr>
          <p:cNvPr id="8" name="矩形 7">
            <a:extLst>
              <a:ext uri="{FF2B5EF4-FFF2-40B4-BE49-F238E27FC236}">
                <a16:creationId xmlns:a16="http://schemas.microsoft.com/office/drawing/2014/main" id="{A53CD648-842E-4C4C-A662-FBC8E3F987D8}"/>
              </a:ext>
            </a:extLst>
          </p:cNvPr>
          <p:cNvSpPr/>
          <p:nvPr/>
        </p:nvSpPr>
        <p:spPr>
          <a:xfrm>
            <a:off x="4332317" y="3518313"/>
            <a:ext cx="3666478" cy="124014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5A8E11B1-7F0B-466C-8E47-444E950649ED}"/>
              </a:ext>
            </a:extLst>
          </p:cNvPr>
          <p:cNvSpPr/>
          <p:nvPr/>
        </p:nvSpPr>
        <p:spPr>
          <a:xfrm>
            <a:off x="4350924" y="3604300"/>
            <a:ext cx="3629263" cy="1154162"/>
          </a:xfrm>
          <a:prstGeom prst="rect">
            <a:avLst/>
          </a:prstGeom>
          <a:noFill/>
        </p:spPr>
        <p:txBody>
          <a:bodyPr wrap="none" lIns="91440" tIns="45720" rIns="91440" bIns="45720">
            <a:spAutoFit/>
          </a:bodyPr>
          <a:lstStyle/>
          <a:p>
            <a:pPr algn="ctr"/>
            <a:r>
              <a:rPr lang="en-US" altLang="zh-TW" sz="2300" dirty="0">
                <a:ln w="0"/>
                <a:effectLst>
                  <a:outerShdw blurRad="38100" dist="19050" dir="2700000" algn="tl" rotWithShape="0">
                    <a:schemeClr val="dk1">
                      <a:alpha val="40000"/>
                    </a:schemeClr>
                  </a:outerShdw>
                </a:effectLst>
              </a:rPr>
              <a:t>Generate greater amount PV</a:t>
            </a:r>
          </a:p>
          <a:p>
            <a:pPr algn="ctr"/>
            <a:r>
              <a:rPr lang="en-US" altLang="zh-TW" sz="2300" dirty="0">
                <a:ln w="0"/>
                <a:effectLst>
                  <a:outerShdw blurRad="38100" dist="19050" dir="2700000" algn="tl" rotWithShape="0">
                    <a:schemeClr val="dk1">
                      <a:alpha val="40000"/>
                    </a:schemeClr>
                  </a:outerShdw>
                </a:effectLst>
              </a:rPr>
              <a:t>and subsumed by inner core</a:t>
            </a:r>
          </a:p>
          <a:p>
            <a:pPr algn="ctr"/>
            <a:r>
              <a:rPr lang="en-US" altLang="zh-TW" sz="2300" dirty="0">
                <a:ln w="0"/>
                <a:effectLst>
                  <a:outerShdw blurRad="38100" dist="19050" dir="2700000" algn="tl" rotWithShape="0">
                    <a:schemeClr val="dk1">
                      <a:alpha val="40000"/>
                    </a:schemeClr>
                  </a:outerShdw>
                </a:effectLst>
              </a:rPr>
              <a:t> PV tower </a:t>
            </a:r>
            <a:endParaRPr lang="zh-TW" altLang="en-US" sz="2300" b="0" cap="none" spc="0" dirty="0">
              <a:ln w="0"/>
              <a:solidFill>
                <a:schemeClr val="tx1"/>
              </a:solidFill>
              <a:effectLst>
                <a:outerShdw blurRad="38100" dist="19050" dir="2700000" algn="tl" rotWithShape="0">
                  <a:schemeClr val="dk1">
                    <a:alpha val="40000"/>
                  </a:schemeClr>
                </a:outerShdw>
              </a:effectLst>
            </a:endParaRPr>
          </a:p>
        </p:txBody>
      </p:sp>
      <p:sp>
        <p:nvSpPr>
          <p:cNvPr id="10" name="矩形 9">
            <a:extLst>
              <a:ext uri="{FF2B5EF4-FFF2-40B4-BE49-F238E27FC236}">
                <a16:creationId xmlns:a16="http://schemas.microsoft.com/office/drawing/2014/main" id="{B17482DD-C94E-4A48-874B-7CDEA2A76EC9}"/>
              </a:ext>
            </a:extLst>
          </p:cNvPr>
          <p:cNvSpPr/>
          <p:nvPr/>
        </p:nvSpPr>
        <p:spPr>
          <a:xfrm>
            <a:off x="8387607" y="3518313"/>
            <a:ext cx="3666478" cy="124014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83A215DA-54FA-42E0-B808-36111CD0FA5D}"/>
              </a:ext>
            </a:extLst>
          </p:cNvPr>
          <p:cNvSpPr/>
          <p:nvPr/>
        </p:nvSpPr>
        <p:spPr>
          <a:xfrm>
            <a:off x="8482106" y="3604300"/>
            <a:ext cx="3477490" cy="1154162"/>
          </a:xfrm>
          <a:prstGeom prst="rect">
            <a:avLst/>
          </a:prstGeom>
          <a:noFill/>
        </p:spPr>
        <p:txBody>
          <a:bodyPr wrap="none" lIns="91440" tIns="45720" rIns="91440" bIns="45720">
            <a:spAutoFit/>
          </a:bodyPr>
          <a:lstStyle/>
          <a:p>
            <a:pPr algn="ctr"/>
            <a:r>
              <a:rPr lang="en-US" altLang="zh-TW" sz="2300" b="0" cap="none" spc="0" dirty="0">
                <a:ln w="0"/>
                <a:solidFill>
                  <a:schemeClr val="tx1"/>
                </a:solidFill>
                <a:effectLst>
                  <a:outerShdw blurRad="38100" dist="19050" dir="2700000" algn="tl" rotWithShape="0">
                    <a:schemeClr val="dk1">
                      <a:alpha val="40000"/>
                    </a:schemeClr>
                  </a:outerShdw>
                </a:effectLst>
              </a:rPr>
              <a:t>I</a:t>
            </a:r>
            <a:r>
              <a:rPr lang="en-US" altLang="zh-TW" sz="2300" dirty="0">
                <a:ln w="0"/>
                <a:effectLst>
                  <a:outerShdw blurRad="38100" dist="19050" dir="2700000" algn="tl" rotWithShape="0">
                    <a:schemeClr val="dk1">
                      <a:alpha val="40000"/>
                    </a:schemeClr>
                  </a:outerShdw>
                </a:effectLst>
              </a:rPr>
              <a:t>ncreasing its lateral extent </a:t>
            </a:r>
          </a:p>
          <a:p>
            <a:pPr algn="ctr"/>
            <a:r>
              <a:rPr lang="en-US" altLang="zh-TW" sz="2300" dirty="0">
                <a:ln w="0"/>
                <a:effectLst>
                  <a:outerShdw blurRad="38100" dist="19050" dir="2700000" algn="tl" rotWithShape="0">
                    <a:schemeClr val="dk1">
                      <a:alpha val="40000"/>
                    </a:schemeClr>
                  </a:outerShdw>
                </a:effectLst>
              </a:rPr>
              <a:t>and spinning up the outer</a:t>
            </a:r>
          </a:p>
          <a:p>
            <a:pPr algn="ctr"/>
            <a:r>
              <a:rPr lang="en-US" altLang="zh-TW" sz="2300" dirty="0">
                <a:ln w="0"/>
                <a:effectLst>
                  <a:outerShdw blurRad="38100" dist="19050" dir="2700000" algn="tl" rotWithShape="0">
                    <a:schemeClr val="dk1">
                      <a:alpha val="40000"/>
                    </a:schemeClr>
                  </a:outerShdw>
                </a:effectLst>
              </a:rPr>
              <a:t>core cyclonic wind field</a:t>
            </a:r>
          </a:p>
        </p:txBody>
      </p:sp>
      <p:sp>
        <p:nvSpPr>
          <p:cNvPr id="12" name="箭號: 向右 11">
            <a:extLst>
              <a:ext uri="{FF2B5EF4-FFF2-40B4-BE49-F238E27FC236}">
                <a16:creationId xmlns:a16="http://schemas.microsoft.com/office/drawing/2014/main" id="{008C35B4-15F2-4F50-93BD-4BEF676FEAD6}"/>
              </a:ext>
            </a:extLst>
          </p:cNvPr>
          <p:cNvSpPr/>
          <p:nvPr/>
        </p:nvSpPr>
        <p:spPr>
          <a:xfrm>
            <a:off x="3999335" y="3984478"/>
            <a:ext cx="294312" cy="3078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箭號: 向右 12">
            <a:extLst>
              <a:ext uri="{FF2B5EF4-FFF2-40B4-BE49-F238E27FC236}">
                <a16:creationId xmlns:a16="http://schemas.microsoft.com/office/drawing/2014/main" id="{C0402922-ADB3-4DC9-8F22-CA23742FA3E0}"/>
              </a:ext>
            </a:extLst>
          </p:cNvPr>
          <p:cNvSpPr/>
          <p:nvPr/>
        </p:nvSpPr>
        <p:spPr>
          <a:xfrm>
            <a:off x="8054364" y="4027472"/>
            <a:ext cx="294312" cy="3078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B21553BB-1315-4E88-809B-D35904C464B8}"/>
              </a:ext>
            </a:extLst>
          </p:cNvPr>
          <p:cNvSpPr/>
          <p:nvPr/>
        </p:nvSpPr>
        <p:spPr>
          <a:xfrm>
            <a:off x="878007" y="4906127"/>
            <a:ext cx="10894893" cy="1938992"/>
          </a:xfrm>
          <a:prstGeom prst="rect">
            <a:avLst/>
          </a:prstGeom>
        </p:spPr>
        <p:txBody>
          <a:bodyPr wrap="square">
            <a:spAutoFit/>
          </a:bodyPr>
          <a:lstStyle/>
          <a:p>
            <a:pPr marL="342900" indent="-342900">
              <a:buFont typeface="Wingdings" panose="05000000000000000000" pitchFamily="2" charset="2"/>
              <a:buChar char="à"/>
            </a:pPr>
            <a:r>
              <a:rPr lang="en-US" altLang="zh-TW" sz="2400" dirty="0"/>
              <a:t>the fundamental processes underlying </a:t>
            </a:r>
            <a:r>
              <a:rPr lang="en-US" altLang="zh-TW" sz="2400" b="1" dirty="0">
                <a:solidFill>
                  <a:srgbClr val="FF0000"/>
                </a:solidFill>
              </a:rPr>
              <a:t>its premise appear in previous studies that vary the incipient vortex circulation </a:t>
            </a:r>
            <a:r>
              <a:rPr lang="en-US" altLang="zh-TW" sz="2400" dirty="0"/>
              <a:t>while fixing the environmental moisture</a:t>
            </a:r>
          </a:p>
          <a:p>
            <a:pPr marL="342900" indent="-342900">
              <a:buFont typeface="Wingdings" panose="05000000000000000000" pitchFamily="2" charset="2"/>
              <a:buChar char="à"/>
            </a:pPr>
            <a:endParaRPr lang="en-US" altLang="zh-TW" sz="2400" dirty="0"/>
          </a:p>
          <a:p>
            <a:pPr marL="342900" indent="-342900">
              <a:buFont typeface="Wingdings" panose="05000000000000000000" pitchFamily="2" charset="2"/>
              <a:buChar char="à"/>
            </a:pPr>
            <a:r>
              <a:rPr lang="en-US" altLang="zh-TW" sz="2400" dirty="0"/>
              <a:t>Authors found that </a:t>
            </a:r>
            <a:r>
              <a:rPr lang="en-US" altLang="zh-TW" sz="2400" b="1" dirty="0">
                <a:solidFill>
                  <a:srgbClr val="FF0000"/>
                </a:solidFill>
              </a:rPr>
              <a:t>increasing the environmental moisture for large TCs produces a relatively larger contribution to their expansion rates </a:t>
            </a:r>
            <a:r>
              <a:rPr lang="en-US" altLang="zh-TW" sz="2400" dirty="0"/>
              <a:t>compared to small TCs.</a:t>
            </a:r>
            <a:endParaRPr lang="zh-TW" altLang="en-US" sz="2400" dirty="0"/>
          </a:p>
        </p:txBody>
      </p:sp>
    </p:spTree>
    <p:extLst>
      <p:ext uri="{BB962C8B-B14F-4D97-AF65-F5344CB8AC3E}">
        <p14:creationId xmlns:p14="http://schemas.microsoft.com/office/powerpoint/2010/main" val="6487553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009B0C1-A19A-4383-80EC-C264AFA2B526}"/>
              </a:ext>
            </a:extLst>
          </p:cNvPr>
          <p:cNvSpPr/>
          <p:nvPr/>
        </p:nvSpPr>
        <p:spPr>
          <a:xfrm>
            <a:off x="790112" y="1310754"/>
            <a:ext cx="11026066" cy="4524315"/>
          </a:xfrm>
          <a:prstGeom prst="rect">
            <a:avLst/>
          </a:prstGeom>
        </p:spPr>
        <p:txBody>
          <a:bodyPr wrap="square">
            <a:spAutoFit/>
          </a:bodyPr>
          <a:lstStyle/>
          <a:p>
            <a:r>
              <a:rPr lang="en-US" altLang="zh-TW" sz="2400" dirty="0"/>
              <a:t>TCs possess a sort of </a:t>
            </a:r>
            <a:r>
              <a:rPr lang="en-US" altLang="zh-TW" sz="2400" b="1" dirty="0">
                <a:solidFill>
                  <a:srgbClr val="FF0000"/>
                </a:solidFill>
              </a:rPr>
              <a:t>“memory” with respect to their incipient circulation </a:t>
            </a:r>
          </a:p>
          <a:p>
            <a:r>
              <a:rPr lang="en-US" altLang="zh-TW" sz="2400" dirty="0"/>
              <a:t>(</a:t>
            </a:r>
            <a:r>
              <a:rPr lang="en-US" altLang="zh-TW" sz="2400" dirty="0" err="1"/>
              <a:t>Knaff</a:t>
            </a:r>
            <a:r>
              <a:rPr lang="en-US" altLang="zh-TW" sz="2400" dirty="0"/>
              <a:t> et al., 2014; </a:t>
            </a:r>
            <a:r>
              <a:rPr lang="en-US" altLang="zh-TW" sz="2400" dirty="0" err="1"/>
              <a:t>Rotunno</a:t>
            </a:r>
            <a:r>
              <a:rPr lang="en-US" altLang="zh-TW" sz="2400" dirty="0"/>
              <a:t> &amp; Emanuel, 1987), which underlies the statement that</a:t>
            </a:r>
          </a:p>
          <a:p>
            <a:r>
              <a:rPr lang="en-US" altLang="zh-TW" sz="2400" dirty="0"/>
              <a:t> </a:t>
            </a:r>
          </a:p>
          <a:p>
            <a:r>
              <a:rPr lang="en-US" altLang="zh-TW" sz="2400" b="1" dirty="0">
                <a:sym typeface="Wingdings" panose="05000000000000000000" pitchFamily="2" charset="2"/>
              </a:rPr>
              <a:t></a:t>
            </a:r>
            <a:r>
              <a:rPr lang="en-US" altLang="zh-TW" sz="2400" b="1" u="sng" dirty="0">
                <a:solidFill>
                  <a:srgbClr val="FF0000"/>
                </a:solidFill>
                <a:sym typeface="Wingdings" panose="05000000000000000000" pitchFamily="2" charset="2"/>
              </a:rPr>
              <a:t> </a:t>
            </a:r>
            <a:r>
              <a:rPr lang="en-US" altLang="zh-TW" sz="2400" b="1" u="sng" dirty="0">
                <a:solidFill>
                  <a:srgbClr val="FF0000"/>
                </a:solidFill>
              </a:rPr>
              <a:t>large TCs stay large and small TCs stay small</a:t>
            </a:r>
          </a:p>
          <a:p>
            <a:endParaRPr lang="en-US" altLang="zh-TW" sz="2400" b="1" u="sng" dirty="0">
              <a:solidFill>
                <a:srgbClr val="FF0000"/>
              </a:solidFill>
            </a:endParaRPr>
          </a:p>
          <a:p>
            <a:pPr marL="342900" indent="-342900">
              <a:buFont typeface="Wingdings" panose="05000000000000000000" pitchFamily="2" charset="2"/>
              <a:buChar char="à"/>
            </a:pPr>
            <a:r>
              <a:rPr lang="en-US" altLang="zh-TW" sz="2400" u="sng" dirty="0">
                <a:sym typeface="Wingdings" panose="05000000000000000000" pitchFamily="2" charset="2"/>
              </a:rPr>
              <a:t>Authors  </a:t>
            </a:r>
            <a:r>
              <a:rPr lang="en-US" altLang="zh-TW" sz="2400" u="sng" dirty="0"/>
              <a:t>further demonstrated that a cumulatively </a:t>
            </a:r>
            <a:r>
              <a:rPr lang="en-US" altLang="zh-TW" sz="2400" b="1" u="sng" dirty="0">
                <a:solidFill>
                  <a:srgbClr val="FF0000"/>
                </a:solidFill>
              </a:rPr>
              <a:t>greater AAM convergence over time permits an initially large vortex to expand more quickly </a:t>
            </a:r>
            <a:r>
              <a:rPr lang="en-US" altLang="zh-TW" sz="2400" u="sng" dirty="0"/>
              <a:t>than its relatively smaller counterpart.</a:t>
            </a:r>
          </a:p>
          <a:p>
            <a:pPr marL="342900" indent="-342900">
              <a:buFont typeface="Wingdings" panose="05000000000000000000" pitchFamily="2" charset="2"/>
              <a:buChar char="à"/>
            </a:pPr>
            <a:endParaRPr lang="en-US" altLang="zh-TW" sz="2400" b="1" i="1" u="sng" dirty="0"/>
          </a:p>
          <a:p>
            <a:pPr marL="342900" indent="-342900">
              <a:buFont typeface="Wingdings" panose="05000000000000000000" pitchFamily="2" charset="2"/>
              <a:buChar char="à"/>
            </a:pPr>
            <a:r>
              <a:rPr lang="en-US" altLang="zh-TW" sz="2400" dirty="0"/>
              <a:t>Yet, Schenkel, Lin, </a:t>
            </a:r>
            <a:r>
              <a:rPr lang="en-US" altLang="zh-TW" sz="2400" dirty="0" err="1"/>
              <a:t>Chavas</a:t>
            </a:r>
            <a:r>
              <a:rPr lang="en-US" altLang="zh-TW" sz="2400" dirty="0"/>
              <a:t>, </a:t>
            </a:r>
            <a:r>
              <a:rPr lang="en-US" altLang="zh-TW" sz="2400" dirty="0" err="1"/>
              <a:t>Vecchi</a:t>
            </a:r>
            <a:r>
              <a:rPr lang="en-US" altLang="zh-TW" sz="2400" dirty="0"/>
              <a:t>, Oppenheimer, et al. (2018) demonstrated that this </a:t>
            </a:r>
            <a:r>
              <a:rPr lang="en-US" altLang="zh-TW" sz="2400" b="1" dirty="0">
                <a:solidFill>
                  <a:srgbClr val="FF0000"/>
                </a:solidFill>
              </a:rPr>
              <a:t>memory is largely preserved prior to TCs attaining their lifetime maximum size</a:t>
            </a:r>
            <a:r>
              <a:rPr lang="en-US" altLang="zh-TW" sz="2400" dirty="0"/>
              <a:t>, but it is attenuated afterward as TCs begin contracting</a:t>
            </a:r>
            <a:endParaRPr lang="zh-TW" altLang="en-US" sz="2400" b="1" i="1" u="sng" dirty="0"/>
          </a:p>
        </p:txBody>
      </p:sp>
      <p:sp>
        <p:nvSpPr>
          <p:cNvPr id="5" name="矩形 4">
            <a:extLst>
              <a:ext uri="{FF2B5EF4-FFF2-40B4-BE49-F238E27FC236}">
                <a16:creationId xmlns:a16="http://schemas.microsoft.com/office/drawing/2014/main" id="{E6CA6143-9B36-4010-B83F-91C23CED4647}"/>
              </a:ext>
            </a:extLst>
          </p:cNvPr>
          <p:cNvSpPr/>
          <p:nvPr/>
        </p:nvSpPr>
        <p:spPr>
          <a:xfrm>
            <a:off x="542758" y="215257"/>
            <a:ext cx="3578224" cy="830997"/>
          </a:xfrm>
          <a:prstGeom prst="rect">
            <a:avLst/>
          </a:prstGeom>
          <a:noFill/>
        </p:spPr>
        <p:txBody>
          <a:bodyPr wrap="none" lIns="91440" tIns="45720" rIns="91440" bIns="45720">
            <a:spAutoFit/>
          </a:bodyPr>
          <a:lstStyle/>
          <a:p>
            <a:pPr algn="ctr"/>
            <a:r>
              <a:rPr lang="en-US" altLang="zh-TW" sz="4800" b="0" cap="none" spc="0" dirty="0">
                <a:ln w="0"/>
                <a:effectLst>
                  <a:outerShdw blurRad="38100" dist="25400" dir="5400000" algn="ctr" rotWithShape="0">
                    <a:srgbClr val="6E747A">
                      <a:alpha val="43000"/>
                    </a:srgbClr>
                  </a:outerShdw>
                </a:effectLst>
              </a:rPr>
              <a:t>TCs memory?</a:t>
            </a:r>
            <a:endParaRPr lang="zh-TW" altLang="en-US" sz="4800" b="0" cap="none" spc="0" dirty="0">
              <a:ln w="0"/>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6705584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92E86FD-9D57-4818-8048-C76A781EA1C8}"/>
              </a:ext>
            </a:extLst>
          </p:cNvPr>
          <p:cNvSpPr/>
          <p:nvPr/>
        </p:nvSpPr>
        <p:spPr>
          <a:xfrm>
            <a:off x="536717" y="241890"/>
            <a:ext cx="5436873" cy="769441"/>
          </a:xfrm>
          <a:prstGeom prst="rect">
            <a:avLst/>
          </a:prstGeom>
          <a:noFill/>
        </p:spPr>
        <p:txBody>
          <a:bodyPr wrap="none" lIns="91440" tIns="45720" rIns="91440" bIns="45720">
            <a:spAutoFit/>
          </a:bodyPr>
          <a:lstStyle/>
          <a:p>
            <a:pPr algn="ctr"/>
            <a:r>
              <a:rPr lang="en-US" altLang="zh-TW" sz="4400" dirty="0">
                <a:ln w="0"/>
                <a:effectLst>
                  <a:outerShdw blurRad="38100" dist="25400" dir="5400000" algn="ctr" rotWithShape="0">
                    <a:srgbClr val="6E747A">
                      <a:alpha val="43000"/>
                    </a:srgbClr>
                  </a:outerShdw>
                </a:effectLst>
              </a:rPr>
              <a:t>Limitation of this study</a:t>
            </a:r>
            <a:endParaRPr lang="zh-TW" altLang="en-US" sz="4400" b="0" cap="none" spc="0" dirty="0">
              <a:ln w="0"/>
              <a:effectLst>
                <a:outerShdw blurRad="38100" dist="25400" dir="5400000" algn="ctr" rotWithShape="0">
                  <a:srgbClr val="6E747A">
                    <a:alpha val="43000"/>
                  </a:srgbClr>
                </a:outerShdw>
              </a:effectLst>
            </a:endParaRPr>
          </a:p>
        </p:txBody>
      </p:sp>
      <p:sp>
        <p:nvSpPr>
          <p:cNvPr id="5" name="矩形 4">
            <a:extLst>
              <a:ext uri="{FF2B5EF4-FFF2-40B4-BE49-F238E27FC236}">
                <a16:creationId xmlns:a16="http://schemas.microsoft.com/office/drawing/2014/main" id="{2A2CF5DE-9753-42DF-80CA-13596DE2D43B}"/>
              </a:ext>
            </a:extLst>
          </p:cNvPr>
          <p:cNvSpPr/>
          <p:nvPr/>
        </p:nvSpPr>
        <p:spPr>
          <a:xfrm>
            <a:off x="537496" y="1277661"/>
            <a:ext cx="10872188" cy="4616648"/>
          </a:xfrm>
          <a:prstGeom prst="rect">
            <a:avLst/>
          </a:prstGeom>
        </p:spPr>
        <p:txBody>
          <a:bodyPr wrap="square">
            <a:spAutoFit/>
          </a:bodyPr>
          <a:lstStyle/>
          <a:p>
            <a:r>
              <a:rPr lang="en-US" altLang="zh-TW" sz="2200" dirty="0"/>
              <a:t>1.Begin with </a:t>
            </a:r>
            <a:r>
              <a:rPr lang="en-US" altLang="zh-TW" sz="2200" b="1" dirty="0">
                <a:solidFill>
                  <a:srgbClr val="FF0000"/>
                </a:solidFill>
              </a:rPr>
              <a:t>an axisymmetric incipient vortex circulation and horizontally homogeneous environmental conditions</a:t>
            </a:r>
            <a:r>
              <a:rPr lang="en-US" altLang="zh-TW" sz="2200" dirty="0"/>
              <a:t>, but precursor disturbances are intrinsically asymmetric </a:t>
            </a:r>
          </a:p>
          <a:p>
            <a:r>
              <a:rPr lang="en-US" altLang="zh-TW" sz="2200" dirty="0"/>
              <a:t>and embedded within spatially inhomogeneous environments</a:t>
            </a:r>
          </a:p>
          <a:p>
            <a:r>
              <a:rPr lang="en-US" altLang="zh-TW" sz="2200" dirty="0"/>
              <a:t> (e.g., Chang et al., 2017; McTaggart‐Cowan et al., 2008, 2013)</a:t>
            </a:r>
          </a:p>
          <a:p>
            <a:endParaRPr lang="en-US" altLang="zh-TW" sz="2200" dirty="0"/>
          </a:p>
          <a:p>
            <a:r>
              <a:rPr lang="en-US" altLang="zh-TW" sz="2200" dirty="0"/>
              <a:t>2.</a:t>
            </a:r>
            <a:r>
              <a:rPr lang="en-US" altLang="zh-TW" sz="2200" b="1" dirty="0">
                <a:solidFill>
                  <a:srgbClr val="FF0000"/>
                </a:solidFill>
              </a:rPr>
              <a:t>Excluding contributions from cloud radiative forcing </a:t>
            </a:r>
            <a:r>
              <a:rPr lang="en-US" altLang="zh-TW" sz="2200" dirty="0"/>
              <a:t>which have been shown to aid the expansion of TC wind fields by producing weak, sustained ascent in the outer‐core region that promotes and enhances convective activity (Bu et al., 2014; </a:t>
            </a:r>
            <a:r>
              <a:rPr lang="en-US" altLang="zh-TW" sz="2200" dirty="0" err="1"/>
              <a:t>Fovell</a:t>
            </a:r>
            <a:r>
              <a:rPr lang="en-US" altLang="zh-TW" sz="2200" dirty="0"/>
              <a:t> et al., 2016).</a:t>
            </a:r>
          </a:p>
          <a:p>
            <a:endParaRPr lang="en-US" altLang="zh-TW" sz="2200" dirty="0"/>
          </a:p>
          <a:p>
            <a:r>
              <a:rPr lang="en-US" altLang="zh-TW" sz="2200" dirty="0"/>
              <a:t>3.</a:t>
            </a:r>
            <a:r>
              <a:rPr lang="en-US" altLang="zh-TW" sz="2400" dirty="0"/>
              <a:t> Limited by </a:t>
            </a:r>
            <a:r>
              <a:rPr lang="en-US" altLang="zh-TW" sz="2400" b="1" dirty="0">
                <a:solidFill>
                  <a:srgbClr val="FF0000"/>
                </a:solidFill>
              </a:rPr>
              <a:t>imposing a uniform flow throughout the simulation domain instead of introducing vertical shear flow</a:t>
            </a:r>
            <a:r>
              <a:rPr lang="en-US" altLang="zh-TW" sz="2400" dirty="0"/>
              <a:t>. Previous studies have demonstrated that a low‐level flow vector oriented along the </a:t>
            </a:r>
            <a:r>
              <a:rPr lang="en-US" altLang="zh-TW" sz="2400" dirty="0" err="1"/>
              <a:t>upshear</a:t>
            </a:r>
            <a:r>
              <a:rPr lang="en-US" altLang="zh-TW" sz="2400" dirty="0"/>
              <a:t>‐right quadrant of a TC embedded in vertical shear flow favors larger expansion rates (Chen et al., 2018, 2019)</a:t>
            </a:r>
            <a:endParaRPr lang="zh-TW" altLang="en-US" sz="2200" dirty="0"/>
          </a:p>
        </p:txBody>
      </p:sp>
    </p:spTree>
    <p:extLst>
      <p:ext uri="{BB962C8B-B14F-4D97-AF65-F5344CB8AC3E}">
        <p14:creationId xmlns:p14="http://schemas.microsoft.com/office/powerpoint/2010/main" val="5488766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DF34C647-C767-4E29-A317-E58CF0F6B90E}"/>
              </a:ext>
            </a:extLst>
          </p:cNvPr>
          <p:cNvSpPr/>
          <p:nvPr/>
        </p:nvSpPr>
        <p:spPr>
          <a:xfrm>
            <a:off x="810828" y="499343"/>
            <a:ext cx="10419424" cy="5878532"/>
          </a:xfrm>
          <a:prstGeom prst="rect">
            <a:avLst/>
          </a:prstGeom>
        </p:spPr>
        <p:txBody>
          <a:bodyPr wrap="square">
            <a:spAutoFit/>
          </a:bodyPr>
          <a:lstStyle/>
          <a:p>
            <a:r>
              <a:rPr lang="en-US" altLang="zh-TW" sz="2800" b="1" i="1" u="sng" dirty="0"/>
              <a:t>We direct future work</a:t>
            </a:r>
          </a:p>
          <a:p>
            <a:endParaRPr lang="en-US" altLang="zh-TW" sz="2800" b="1" i="1" u="sng" dirty="0"/>
          </a:p>
          <a:p>
            <a:r>
              <a:rPr lang="en-US" altLang="zh-TW" sz="2400" dirty="0">
                <a:sym typeface="Wingdings" panose="05000000000000000000" pitchFamily="2" charset="2"/>
              </a:rPr>
              <a:t></a:t>
            </a:r>
            <a:r>
              <a:rPr lang="en-US" altLang="zh-TW" sz="2400" dirty="0"/>
              <a:t> </a:t>
            </a:r>
            <a:r>
              <a:rPr lang="en-US" altLang="zh-TW" sz="2400" b="1" dirty="0">
                <a:solidFill>
                  <a:srgbClr val="FF0000"/>
                </a:solidFill>
              </a:rPr>
              <a:t>toward elucidating the relationship</a:t>
            </a:r>
            <a:r>
              <a:rPr lang="en-US" altLang="zh-TW" sz="2400" dirty="0"/>
              <a:t> between the </a:t>
            </a:r>
            <a:r>
              <a:rPr lang="en-US" altLang="zh-TW" sz="2400" b="1" dirty="0">
                <a:solidFill>
                  <a:srgbClr val="FF0000"/>
                </a:solidFill>
              </a:rPr>
              <a:t>incipient vortex circulation </a:t>
            </a:r>
            <a:r>
              <a:rPr lang="en-US" altLang="zh-TW" sz="2400" dirty="0"/>
              <a:t>and the </a:t>
            </a:r>
            <a:r>
              <a:rPr lang="en-US" altLang="zh-TW" sz="2400" b="1" dirty="0">
                <a:solidFill>
                  <a:srgbClr val="FF0000"/>
                </a:solidFill>
              </a:rPr>
              <a:t>upscale growth of outer‐core convection</a:t>
            </a:r>
          </a:p>
          <a:p>
            <a:endParaRPr lang="en-US" altLang="zh-TW" sz="2400" dirty="0"/>
          </a:p>
          <a:p>
            <a:r>
              <a:rPr lang="en-US" altLang="zh-TW" sz="2800" b="1" i="1" u="sng" dirty="0"/>
              <a:t>Surmise that</a:t>
            </a:r>
          </a:p>
          <a:p>
            <a:endParaRPr lang="en-US" altLang="zh-TW" sz="2400" dirty="0"/>
          </a:p>
          <a:p>
            <a:r>
              <a:rPr lang="en-US" altLang="zh-TW" sz="2400" dirty="0">
                <a:sym typeface="Wingdings" panose="05000000000000000000" pitchFamily="2" charset="2"/>
              </a:rPr>
              <a:t></a:t>
            </a:r>
            <a:r>
              <a:rPr lang="en-US" altLang="zh-TW" sz="2400" b="1" dirty="0">
                <a:solidFill>
                  <a:srgbClr val="FF0000"/>
                </a:solidFill>
                <a:sym typeface="Wingdings" panose="05000000000000000000" pitchFamily="2" charset="2"/>
              </a:rPr>
              <a:t>S</a:t>
            </a:r>
            <a:r>
              <a:rPr lang="en-US" altLang="zh-TW" sz="2400" b="1" dirty="0">
                <a:solidFill>
                  <a:srgbClr val="FF0000"/>
                </a:solidFill>
              </a:rPr>
              <a:t>cale and duration of outer‐core convection are interdependent</a:t>
            </a:r>
            <a:r>
              <a:rPr lang="en-US" altLang="zh-TW" sz="2400" dirty="0"/>
              <a:t>; thus, </a:t>
            </a:r>
          </a:p>
          <a:p>
            <a:r>
              <a:rPr lang="en-US" altLang="zh-TW" sz="2400" dirty="0"/>
              <a:t>their combined influence may in part </a:t>
            </a:r>
            <a:r>
              <a:rPr lang="en-US" altLang="zh-TW" sz="2400" b="1" dirty="0">
                <a:solidFill>
                  <a:srgbClr val="FF0000"/>
                </a:solidFill>
              </a:rPr>
              <a:t>account for the variable expansion rates</a:t>
            </a:r>
          </a:p>
          <a:p>
            <a:endParaRPr lang="en-US" altLang="zh-TW" sz="2400" dirty="0"/>
          </a:p>
          <a:p>
            <a:r>
              <a:rPr lang="en-US" altLang="zh-TW" sz="2800" b="1" i="1" u="sng" dirty="0"/>
              <a:t>Expecting that</a:t>
            </a:r>
          </a:p>
          <a:p>
            <a:endParaRPr lang="en-US" altLang="zh-TW" sz="2400" dirty="0"/>
          </a:p>
          <a:p>
            <a:r>
              <a:rPr lang="en-US" altLang="zh-TW" sz="2400" dirty="0">
                <a:sym typeface="Wingdings" panose="05000000000000000000" pitchFamily="2" charset="2"/>
              </a:rPr>
              <a:t> R</a:t>
            </a:r>
            <a:r>
              <a:rPr lang="en-US" altLang="zh-TW" sz="2400" dirty="0"/>
              <a:t>elatively </a:t>
            </a:r>
            <a:r>
              <a:rPr lang="en-US" altLang="zh-TW" sz="2400" b="1" dirty="0">
                <a:solidFill>
                  <a:srgbClr val="FF0000"/>
                </a:solidFill>
              </a:rPr>
              <a:t>large‐scale convection </a:t>
            </a:r>
            <a:r>
              <a:rPr lang="en-US" altLang="zh-TW" sz="2400" dirty="0"/>
              <a:t>with a </a:t>
            </a:r>
            <a:r>
              <a:rPr lang="en-US" altLang="zh-TW" sz="2400" b="1" dirty="0">
                <a:solidFill>
                  <a:srgbClr val="FF0000"/>
                </a:solidFill>
              </a:rPr>
              <a:t>long duration</a:t>
            </a:r>
            <a:r>
              <a:rPr lang="en-US" altLang="zh-TW" sz="2400" dirty="0"/>
              <a:t> to have a </a:t>
            </a:r>
            <a:r>
              <a:rPr lang="en-US" altLang="zh-TW" sz="2400" b="1" dirty="0">
                <a:solidFill>
                  <a:srgbClr val="FF0000"/>
                </a:solidFill>
              </a:rPr>
              <a:t>stronger influence on the net area‐averaged vorticity change</a:t>
            </a:r>
            <a:r>
              <a:rPr lang="en-US" altLang="zh-TW" sz="2400" dirty="0"/>
              <a:t>,</a:t>
            </a:r>
            <a:r>
              <a:rPr lang="en-US" altLang="zh-TW" sz="2400" b="1" dirty="0">
                <a:solidFill>
                  <a:srgbClr val="FF0000"/>
                </a:solidFill>
              </a:rPr>
              <a:t> </a:t>
            </a:r>
            <a:r>
              <a:rPr lang="en-US" altLang="zh-TW" sz="2400" dirty="0"/>
              <a:t>and hence </a:t>
            </a:r>
            <a:r>
              <a:rPr lang="en-US" altLang="zh-TW" sz="2400" b="1" dirty="0">
                <a:solidFill>
                  <a:srgbClr val="FF0000"/>
                </a:solidFill>
              </a:rPr>
              <a:t>expansion rate</a:t>
            </a:r>
            <a:r>
              <a:rPr lang="en-US" altLang="zh-TW" sz="2400" dirty="0"/>
              <a:t>, compared to relatively small‐scale convection with a short duration</a:t>
            </a:r>
          </a:p>
        </p:txBody>
      </p:sp>
    </p:spTree>
    <p:extLst>
      <p:ext uri="{BB962C8B-B14F-4D97-AF65-F5344CB8AC3E}">
        <p14:creationId xmlns:p14="http://schemas.microsoft.com/office/powerpoint/2010/main" val="22984585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B304B661-CFBE-47DA-BB7A-312A071B4148}"/>
              </a:ext>
            </a:extLst>
          </p:cNvPr>
          <p:cNvSpPr/>
          <p:nvPr/>
        </p:nvSpPr>
        <p:spPr>
          <a:xfrm>
            <a:off x="51047" y="0"/>
            <a:ext cx="4436792" cy="646331"/>
          </a:xfrm>
          <a:prstGeom prst="rect">
            <a:avLst/>
          </a:prstGeom>
          <a:noFill/>
        </p:spPr>
        <p:txBody>
          <a:bodyPr wrap="none" lIns="91440" tIns="45720" rIns="91440" bIns="45720">
            <a:spAutoFit/>
          </a:bodyPr>
          <a:lstStyle/>
          <a:p>
            <a:pPr algn="ctr"/>
            <a:r>
              <a:rPr lang="en-US" altLang="zh-TW" sz="3600" dirty="0">
                <a:ln w="0"/>
                <a:effectLst>
                  <a:outerShdw blurRad="38100" dist="25400" dir="5400000" algn="ctr" rotWithShape="0">
                    <a:srgbClr val="6E747A">
                      <a:alpha val="43000"/>
                    </a:srgbClr>
                  </a:outerShdw>
                </a:effectLst>
              </a:rPr>
              <a:t>Some final conclusions</a:t>
            </a:r>
            <a:endParaRPr lang="zh-TW" altLang="en-US" sz="3600" b="0" cap="none" spc="0" dirty="0">
              <a:ln w="0"/>
              <a:effectLst>
                <a:outerShdw blurRad="38100" dist="25400" dir="5400000" algn="ctr" rotWithShape="0">
                  <a:srgbClr val="6E747A">
                    <a:alpha val="43000"/>
                  </a:srgbClr>
                </a:outerShdw>
              </a:effectLst>
            </a:endParaRPr>
          </a:p>
        </p:txBody>
      </p:sp>
      <p:sp>
        <p:nvSpPr>
          <p:cNvPr id="6" name="矩形 5">
            <a:extLst>
              <a:ext uri="{FF2B5EF4-FFF2-40B4-BE49-F238E27FC236}">
                <a16:creationId xmlns:a16="http://schemas.microsoft.com/office/drawing/2014/main" id="{1A8553AB-9727-4EE6-887D-7E101FE261F7}"/>
              </a:ext>
            </a:extLst>
          </p:cNvPr>
          <p:cNvSpPr/>
          <p:nvPr/>
        </p:nvSpPr>
        <p:spPr>
          <a:xfrm>
            <a:off x="523357" y="1386417"/>
            <a:ext cx="11008736" cy="4862870"/>
          </a:xfrm>
          <a:prstGeom prst="rect">
            <a:avLst/>
          </a:prstGeom>
        </p:spPr>
        <p:txBody>
          <a:bodyPr wrap="square">
            <a:spAutoFit/>
          </a:bodyPr>
          <a:lstStyle/>
          <a:p>
            <a:pPr marL="457200" indent="-457200">
              <a:buAutoNum type="arabicPeriod"/>
            </a:pPr>
            <a:r>
              <a:rPr lang="en-US" altLang="zh-TW" sz="2400" dirty="0"/>
              <a:t>Azimuthally averaged strength of </a:t>
            </a:r>
            <a:r>
              <a:rPr lang="en-US" altLang="zh-TW" sz="2400" b="1" dirty="0">
                <a:solidFill>
                  <a:srgbClr val="FF0000"/>
                </a:solidFill>
              </a:rPr>
              <a:t>convection varies monotonically with the </a:t>
            </a:r>
          </a:p>
          <a:p>
            <a:r>
              <a:rPr lang="en-US" altLang="zh-TW" sz="2400" b="1" dirty="0">
                <a:solidFill>
                  <a:srgbClr val="FF0000"/>
                </a:solidFill>
              </a:rPr>
              <a:t>incipient vortex circulation</a:t>
            </a:r>
            <a:r>
              <a:rPr lang="en-US" altLang="zh-TW" sz="2400" dirty="0"/>
              <a:t>.</a:t>
            </a:r>
          </a:p>
          <a:p>
            <a:endParaRPr lang="en-US" altLang="zh-TW" sz="2400" dirty="0"/>
          </a:p>
          <a:p>
            <a:r>
              <a:rPr lang="en-US" altLang="zh-TW" sz="2400" dirty="0"/>
              <a:t>2. large TCs are characterized by radially propagating convection that contributes to an </a:t>
            </a:r>
          </a:p>
          <a:p>
            <a:r>
              <a:rPr lang="en-US" altLang="zh-TW" sz="2400" dirty="0"/>
              <a:t>expanding eyewall and further enhances the outer‐core expansion rate</a:t>
            </a:r>
          </a:p>
          <a:p>
            <a:endParaRPr lang="en-US" altLang="zh-TW" sz="2400" dirty="0"/>
          </a:p>
          <a:p>
            <a:r>
              <a:rPr lang="en-US" altLang="zh-TW" sz="2400" dirty="0"/>
              <a:t>3. large TCs exhibit a higher frequency of stronger outer‐core updraft and downdraft mass fluxes</a:t>
            </a:r>
          </a:p>
          <a:p>
            <a:endParaRPr lang="en-US" altLang="zh-TW" sz="2400" dirty="0"/>
          </a:p>
          <a:p>
            <a:r>
              <a:rPr lang="en-US" altLang="zh-TW" sz="2400" dirty="0"/>
              <a:t>4. Increasing the azimuthal scale, amount, and strength of outer‐core convection, associated with increasing the incipient vortex circulation, results in approximately </a:t>
            </a:r>
          </a:p>
          <a:p>
            <a:r>
              <a:rPr lang="en-US" altLang="zh-TW" sz="2400" dirty="0"/>
              <a:t>2–4 times larger stretching and tilting contributions. </a:t>
            </a:r>
          </a:p>
          <a:p>
            <a:endParaRPr lang="en-US" altLang="zh-TW" sz="2200" dirty="0"/>
          </a:p>
        </p:txBody>
      </p:sp>
    </p:spTree>
    <p:extLst>
      <p:ext uri="{BB962C8B-B14F-4D97-AF65-F5344CB8AC3E}">
        <p14:creationId xmlns:p14="http://schemas.microsoft.com/office/powerpoint/2010/main" val="11662881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F0546AB-99A1-4A19-9F72-D785E299E0FC}"/>
              </a:ext>
            </a:extLst>
          </p:cNvPr>
          <p:cNvSpPr/>
          <p:nvPr/>
        </p:nvSpPr>
        <p:spPr>
          <a:xfrm>
            <a:off x="387658" y="1085191"/>
            <a:ext cx="11416684" cy="5724644"/>
          </a:xfrm>
          <a:prstGeom prst="rect">
            <a:avLst/>
          </a:prstGeom>
        </p:spPr>
        <p:txBody>
          <a:bodyPr wrap="square">
            <a:spAutoFit/>
          </a:bodyPr>
          <a:lstStyle/>
          <a:p>
            <a:endParaRPr lang="en-US" altLang="zh-TW" sz="2400" dirty="0"/>
          </a:p>
          <a:p>
            <a:r>
              <a:rPr lang="en-US" altLang="zh-TW" sz="2400" dirty="0"/>
              <a:t>5.</a:t>
            </a:r>
            <a:r>
              <a:rPr lang="en-US" altLang="zh-TW" sz="2400" b="1" dirty="0">
                <a:solidFill>
                  <a:srgbClr val="FF0000"/>
                </a:solidFill>
              </a:rPr>
              <a:t>Increasing the midlevel environmental moisture further promotes convection</a:t>
            </a:r>
            <a:r>
              <a:rPr lang="en-US" altLang="zh-TW" sz="2400" dirty="0"/>
              <a:t>, but varying the environmental moisture </a:t>
            </a:r>
            <a:r>
              <a:rPr lang="en-US" altLang="zh-TW" sz="2400" b="1" dirty="0">
                <a:solidFill>
                  <a:srgbClr val="FF0000"/>
                </a:solidFill>
              </a:rPr>
              <a:t>mostly acts to delay or expedite the intensification process </a:t>
            </a:r>
            <a:r>
              <a:rPr lang="en-US" altLang="zh-TW" sz="2400" dirty="0"/>
              <a:t>in our idealized modeling setup.</a:t>
            </a:r>
          </a:p>
          <a:p>
            <a:endParaRPr lang="en-US" altLang="zh-TW" sz="2400" dirty="0"/>
          </a:p>
          <a:p>
            <a:endParaRPr lang="en-US" altLang="zh-TW" sz="2400" dirty="0"/>
          </a:p>
          <a:p>
            <a:r>
              <a:rPr lang="en-US" altLang="zh-TW" sz="2400" dirty="0"/>
              <a:t>6. As the </a:t>
            </a:r>
            <a:r>
              <a:rPr lang="en-US" altLang="zh-TW" sz="2400" b="1" dirty="0">
                <a:solidFill>
                  <a:srgbClr val="FF0000"/>
                </a:solidFill>
              </a:rPr>
              <a:t>incipient vortex circulation increases</a:t>
            </a:r>
            <a:r>
              <a:rPr lang="en-US" altLang="zh-TW" sz="2400" dirty="0"/>
              <a:t>, variations to the </a:t>
            </a:r>
            <a:r>
              <a:rPr lang="en-US" altLang="zh-TW" sz="2400" b="1" dirty="0">
                <a:solidFill>
                  <a:srgbClr val="FF0000"/>
                </a:solidFill>
              </a:rPr>
              <a:t>midlevel environmental </a:t>
            </a:r>
            <a:r>
              <a:rPr lang="en-US" altLang="zh-TW" sz="2400" dirty="0"/>
              <a:t>moisture have </a:t>
            </a:r>
            <a:r>
              <a:rPr lang="en-US" altLang="zh-TW" sz="2400" b="1" dirty="0">
                <a:solidFill>
                  <a:srgbClr val="FF0000"/>
                </a:solidFill>
              </a:rPr>
              <a:t>more pronounced </a:t>
            </a:r>
            <a:r>
              <a:rPr lang="en-US" altLang="zh-TW" sz="2400" dirty="0"/>
              <a:t>contributions to the </a:t>
            </a:r>
            <a:r>
              <a:rPr lang="en-US" altLang="zh-TW" sz="2400" b="1" dirty="0">
                <a:solidFill>
                  <a:srgbClr val="FF0000"/>
                </a:solidFill>
              </a:rPr>
              <a:t>expansion rate</a:t>
            </a:r>
            <a:r>
              <a:rPr lang="en-US" altLang="zh-TW" sz="2400" dirty="0"/>
              <a:t>. </a:t>
            </a:r>
          </a:p>
          <a:p>
            <a:endParaRPr lang="en-US" altLang="zh-TW" sz="2400" dirty="0"/>
          </a:p>
          <a:p>
            <a:endParaRPr lang="en-US" altLang="zh-TW" sz="3000" b="1" i="1" u="sng" dirty="0">
              <a:solidFill>
                <a:srgbClr val="FF0000"/>
              </a:solidFill>
            </a:endParaRPr>
          </a:p>
          <a:p>
            <a:r>
              <a:rPr lang="en-US" altLang="zh-TW" sz="3000" b="1" i="1" u="sng" dirty="0">
                <a:solidFill>
                  <a:srgbClr val="FF0000"/>
                </a:solidFill>
              </a:rPr>
              <a:t>7.Varying the incipient vortex circulation has a stronger influence on the azimuthal scale of outer‐core convection </a:t>
            </a:r>
            <a:r>
              <a:rPr lang="en-US" altLang="zh-TW" sz="3000" i="1" u="sng" dirty="0"/>
              <a:t>in contrast to varying the mid‐level environmental moisture. </a:t>
            </a:r>
          </a:p>
          <a:p>
            <a:r>
              <a:rPr lang="en-US" altLang="zh-TW" sz="2400" b="1" i="1" u="sng" dirty="0">
                <a:solidFill>
                  <a:srgbClr val="FF0000"/>
                </a:solidFill>
              </a:rPr>
              <a:t>(Final, but most important conclusion in my personal opinion)</a:t>
            </a:r>
            <a:endParaRPr lang="zh-TW" altLang="en-US" sz="2400" b="1" i="1" u="sng" dirty="0">
              <a:solidFill>
                <a:srgbClr val="FF0000"/>
              </a:solidFill>
            </a:endParaRPr>
          </a:p>
        </p:txBody>
      </p:sp>
      <p:sp>
        <p:nvSpPr>
          <p:cNvPr id="5" name="矩形 4">
            <a:extLst>
              <a:ext uri="{FF2B5EF4-FFF2-40B4-BE49-F238E27FC236}">
                <a16:creationId xmlns:a16="http://schemas.microsoft.com/office/drawing/2014/main" id="{8BCF129A-0C78-4F41-863C-EA71CC90D7AB}"/>
              </a:ext>
            </a:extLst>
          </p:cNvPr>
          <p:cNvSpPr/>
          <p:nvPr/>
        </p:nvSpPr>
        <p:spPr>
          <a:xfrm>
            <a:off x="51047" y="0"/>
            <a:ext cx="4436792" cy="646331"/>
          </a:xfrm>
          <a:prstGeom prst="rect">
            <a:avLst/>
          </a:prstGeom>
          <a:noFill/>
        </p:spPr>
        <p:txBody>
          <a:bodyPr wrap="none" lIns="91440" tIns="45720" rIns="91440" bIns="45720">
            <a:spAutoFit/>
          </a:bodyPr>
          <a:lstStyle/>
          <a:p>
            <a:pPr algn="ctr"/>
            <a:r>
              <a:rPr lang="en-US" altLang="zh-TW" sz="3600" dirty="0">
                <a:ln w="0"/>
                <a:effectLst>
                  <a:outerShdw blurRad="38100" dist="25400" dir="5400000" algn="ctr" rotWithShape="0">
                    <a:srgbClr val="6E747A">
                      <a:alpha val="43000"/>
                    </a:srgbClr>
                  </a:outerShdw>
                </a:effectLst>
              </a:rPr>
              <a:t>Some final conclusions</a:t>
            </a:r>
            <a:endParaRPr lang="zh-TW" altLang="en-US" sz="3600" b="0" cap="none" spc="0" dirty="0">
              <a:ln w="0"/>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60273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78AF8FD-944B-49A2-B87D-AAA42D91E6CC}"/>
              </a:ext>
            </a:extLst>
          </p:cNvPr>
          <p:cNvSpPr/>
          <p:nvPr/>
        </p:nvSpPr>
        <p:spPr>
          <a:xfrm>
            <a:off x="4209333" y="2967335"/>
            <a:ext cx="3773341" cy="923330"/>
          </a:xfrm>
          <a:prstGeom prst="rect">
            <a:avLst/>
          </a:prstGeom>
          <a:noFill/>
        </p:spPr>
        <p:txBody>
          <a:bodyPr wrap="none" lIns="91440" tIns="45720" rIns="91440" bIns="45720">
            <a:spAutoFit/>
          </a:bodyPr>
          <a:lstStyle/>
          <a:p>
            <a:pPr algn="ctr"/>
            <a:r>
              <a:rPr lang="en-US" altLang="zh-TW" sz="5400" b="1" dirty="0">
                <a:ln w="22225">
                  <a:solidFill>
                    <a:srgbClr val="7030A0"/>
                  </a:solidFill>
                  <a:prstDash val="solid"/>
                </a:ln>
                <a:solidFill>
                  <a:srgbClr val="7030A0"/>
                </a:solidFill>
              </a:rPr>
              <a:t>Introduction</a:t>
            </a:r>
          </a:p>
        </p:txBody>
      </p:sp>
      <p:sp>
        <p:nvSpPr>
          <p:cNvPr id="5" name="矩形 4">
            <a:extLst>
              <a:ext uri="{FF2B5EF4-FFF2-40B4-BE49-F238E27FC236}">
                <a16:creationId xmlns:a16="http://schemas.microsoft.com/office/drawing/2014/main" id="{B3A66F6B-A71C-4DAC-8A50-9DBE5D0103B5}"/>
              </a:ext>
            </a:extLst>
          </p:cNvPr>
          <p:cNvSpPr/>
          <p:nvPr/>
        </p:nvSpPr>
        <p:spPr>
          <a:xfrm>
            <a:off x="0" y="0"/>
            <a:ext cx="12192000" cy="68580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Tree>
    <p:extLst>
      <p:ext uri="{BB962C8B-B14F-4D97-AF65-F5344CB8AC3E}">
        <p14:creationId xmlns:p14="http://schemas.microsoft.com/office/powerpoint/2010/main" val="3728516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9D12B5-3AC1-43FB-B4C3-F8A0B81888D4}"/>
              </a:ext>
            </a:extLst>
          </p:cNvPr>
          <p:cNvSpPr>
            <a:spLocks noGrp="1"/>
          </p:cNvSpPr>
          <p:nvPr>
            <p:ph type="title"/>
          </p:nvPr>
        </p:nvSpPr>
        <p:spPr/>
        <p:txBody>
          <a:bodyPr/>
          <a:lstStyle/>
          <a:p>
            <a:r>
              <a:rPr lang="en-US" altLang="zh-TW" dirty="0"/>
              <a:t>Introduction</a:t>
            </a:r>
            <a:endParaRPr lang="zh-TW" altLang="en-US" dirty="0"/>
          </a:p>
        </p:txBody>
      </p:sp>
      <p:sp>
        <p:nvSpPr>
          <p:cNvPr id="4" name="矩形 3">
            <a:extLst>
              <a:ext uri="{FF2B5EF4-FFF2-40B4-BE49-F238E27FC236}">
                <a16:creationId xmlns:a16="http://schemas.microsoft.com/office/drawing/2014/main" id="{B200259A-A421-4F5B-B4FD-18879A8DFE9B}"/>
              </a:ext>
            </a:extLst>
          </p:cNvPr>
          <p:cNvSpPr/>
          <p:nvPr/>
        </p:nvSpPr>
        <p:spPr>
          <a:xfrm>
            <a:off x="0" y="0"/>
            <a:ext cx="12192000" cy="68580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
        <p:nvSpPr>
          <p:cNvPr id="6" name="內容版面配置區 5">
            <a:extLst>
              <a:ext uri="{FF2B5EF4-FFF2-40B4-BE49-F238E27FC236}">
                <a16:creationId xmlns:a16="http://schemas.microsoft.com/office/drawing/2014/main" id="{FFB22396-C0FB-470F-BE2A-39D55D406BD8}"/>
              </a:ext>
            </a:extLst>
          </p:cNvPr>
          <p:cNvSpPr>
            <a:spLocks noGrp="1"/>
          </p:cNvSpPr>
          <p:nvPr>
            <p:ph idx="1"/>
          </p:nvPr>
        </p:nvSpPr>
        <p:spPr/>
        <p:txBody>
          <a:bodyPr/>
          <a:lstStyle/>
          <a:p>
            <a:r>
              <a:rPr lang="en-US" altLang="zh-TW" dirty="0"/>
              <a:t>The process contributing to variable TC sizes are not fully understood.</a:t>
            </a:r>
          </a:p>
          <a:p>
            <a:pPr marL="0" indent="0">
              <a:buNone/>
            </a:pPr>
            <a:r>
              <a:rPr lang="en-US" altLang="zh-TW" dirty="0"/>
              <a:t>1. Complex multiscale interactions occurring between a TC and its </a:t>
            </a:r>
          </a:p>
          <a:p>
            <a:pPr marL="0" indent="0">
              <a:buNone/>
            </a:pPr>
            <a:r>
              <a:rPr lang="en-US" altLang="zh-TW" dirty="0"/>
              <a:t>ambient environment.</a:t>
            </a:r>
          </a:p>
          <a:p>
            <a:pPr marL="0" indent="0">
              <a:buNone/>
            </a:pPr>
            <a:endParaRPr lang="en-US" altLang="zh-TW" dirty="0"/>
          </a:p>
          <a:p>
            <a:pPr marL="0" indent="0">
              <a:buNone/>
            </a:pPr>
            <a:r>
              <a:rPr lang="en-US" altLang="zh-TW" dirty="0"/>
              <a:t>2. TC size distributions </a:t>
            </a:r>
            <a:r>
              <a:rPr lang="en-US" altLang="zh-TW" dirty="0" err="1"/>
              <a:t>amomg</a:t>
            </a:r>
            <a:r>
              <a:rPr lang="en-US" altLang="zh-TW" dirty="0"/>
              <a:t> various ocean basins will shift toward </a:t>
            </a:r>
          </a:p>
          <a:p>
            <a:pPr marL="0" indent="0">
              <a:buNone/>
            </a:pPr>
            <a:r>
              <a:rPr lang="en-US" altLang="zh-TW" dirty="0"/>
              <a:t>larger TCs amidst Earth’s warming climate system (Knutson et al., 2015)</a:t>
            </a:r>
            <a:endParaRPr lang="zh-TW" altLang="en-US" dirty="0"/>
          </a:p>
        </p:txBody>
      </p:sp>
    </p:spTree>
    <p:extLst>
      <p:ext uri="{BB962C8B-B14F-4D97-AF65-F5344CB8AC3E}">
        <p14:creationId xmlns:p14="http://schemas.microsoft.com/office/powerpoint/2010/main" val="3303808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9D12B5-3AC1-43FB-B4C3-F8A0B81888D4}"/>
              </a:ext>
            </a:extLst>
          </p:cNvPr>
          <p:cNvSpPr>
            <a:spLocks noGrp="1"/>
          </p:cNvSpPr>
          <p:nvPr>
            <p:ph type="title"/>
          </p:nvPr>
        </p:nvSpPr>
        <p:spPr/>
        <p:txBody>
          <a:bodyPr/>
          <a:lstStyle/>
          <a:p>
            <a:r>
              <a:rPr lang="en-US" altLang="zh-TW" dirty="0"/>
              <a:t>Introduction</a:t>
            </a:r>
            <a:endParaRPr lang="zh-TW" altLang="en-US" dirty="0"/>
          </a:p>
        </p:txBody>
      </p:sp>
      <p:sp>
        <p:nvSpPr>
          <p:cNvPr id="4" name="矩形 3">
            <a:extLst>
              <a:ext uri="{FF2B5EF4-FFF2-40B4-BE49-F238E27FC236}">
                <a16:creationId xmlns:a16="http://schemas.microsoft.com/office/drawing/2014/main" id="{B200259A-A421-4F5B-B4FD-18879A8DFE9B}"/>
              </a:ext>
            </a:extLst>
          </p:cNvPr>
          <p:cNvSpPr/>
          <p:nvPr/>
        </p:nvSpPr>
        <p:spPr>
          <a:xfrm>
            <a:off x="0" y="0"/>
            <a:ext cx="12192000" cy="68580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
        <p:nvSpPr>
          <p:cNvPr id="6" name="內容版面配置區 5">
            <a:extLst>
              <a:ext uri="{FF2B5EF4-FFF2-40B4-BE49-F238E27FC236}">
                <a16:creationId xmlns:a16="http://schemas.microsoft.com/office/drawing/2014/main" id="{FFB22396-C0FB-470F-BE2A-39D55D406BD8}"/>
              </a:ext>
            </a:extLst>
          </p:cNvPr>
          <p:cNvSpPr>
            <a:spLocks noGrp="1"/>
          </p:cNvSpPr>
          <p:nvPr>
            <p:ph idx="1"/>
          </p:nvPr>
        </p:nvSpPr>
        <p:spPr>
          <a:xfrm>
            <a:off x="838200" y="1571348"/>
            <a:ext cx="10515600" cy="5024761"/>
          </a:xfrm>
        </p:spPr>
        <p:txBody>
          <a:bodyPr>
            <a:normAutofit lnSpcReduction="10000"/>
          </a:bodyPr>
          <a:lstStyle/>
          <a:p>
            <a:r>
              <a:rPr lang="en-US" altLang="zh-TW" dirty="0"/>
              <a:t>Some metrics of “size” needed to be described.</a:t>
            </a:r>
          </a:p>
          <a:p>
            <a:endParaRPr lang="en-US" altLang="zh-TW" dirty="0"/>
          </a:p>
          <a:p>
            <a:pPr marL="0" indent="0">
              <a:buNone/>
            </a:pPr>
            <a:r>
              <a:rPr lang="en-US" altLang="zh-TW" dirty="0"/>
              <a:t>1.Radius of the outermost closed surface isobar</a:t>
            </a:r>
          </a:p>
          <a:p>
            <a:pPr marL="0" indent="0">
              <a:buNone/>
            </a:pPr>
            <a:r>
              <a:rPr lang="sv-SE" altLang="zh-TW" sz="1800" dirty="0"/>
              <a:t>(ROCI; Brand, 1972; Kimball &amp; Mulekar, 2004; Merrill, 1984)</a:t>
            </a:r>
          </a:p>
          <a:p>
            <a:pPr marL="0" indent="0">
              <a:buNone/>
            </a:pPr>
            <a:endParaRPr lang="sv-SE" altLang="zh-TW" dirty="0"/>
          </a:p>
          <a:p>
            <a:pPr marL="0" indent="0">
              <a:buNone/>
            </a:pPr>
            <a:r>
              <a:rPr lang="sv-SE" altLang="zh-TW" dirty="0"/>
              <a:t>2.</a:t>
            </a:r>
            <a:r>
              <a:rPr lang="en-US" altLang="zh-TW" dirty="0"/>
              <a:t> Radius of hurricane‐force winds </a:t>
            </a:r>
            <a:r>
              <a:rPr lang="en-US" altLang="zh-TW" sz="1800" dirty="0"/>
              <a:t>(64 </a:t>
            </a:r>
            <a:r>
              <a:rPr lang="en-US" altLang="zh-TW" sz="1800" dirty="0" err="1"/>
              <a:t>kt</a:t>
            </a:r>
            <a:r>
              <a:rPr lang="en-US" altLang="zh-TW" sz="1800" dirty="0"/>
              <a:t> Hill &amp; </a:t>
            </a:r>
            <a:r>
              <a:rPr lang="en-US" altLang="zh-TW" sz="1800" dirty="0" err="1"/>
              <a:t>Lackmann</a:t>
            </a:r>
            <a:r>
              <a:rPr lang="en-US" altLang="zh-TW" sz="1800" dirty="0"/>
              <a:t>, 2009)</a:t>
            </a:r>
          </a:p>
          <a:p>
            <a:pPr marL="0" indent="0">
              <a:buNone/>
            </a:pPr>
            <a:endParaRPr lang="en-US" altLang="zh-TW" dirty="0"/>
          </a:p>
          <a:p>
            <a:pPr marL="0" indent="0">
              <a:buNone/>
            </a:pPr>
            <a:r>
              <a:rPr lang="en-US" altLang="zh-TW" dirty="0"/>
              <a:t>3.radius of damaging‐force winds </a:t>
            </a:r>
            <a:r>
              <a:rPr lang="en-US" altLang="zh-TW" sz="1800" dirty="0"/>
              <a:t>(50 </a:t>
            </a:r>
            <a:r>
              <a:rPr lang="en-US" altLang="zh-TW" sz="1800" dirty="0" err="1"/>
              <a:t>kt</a:t>
            </a:r>
            <a:r>
              <a:rPr lang="en-US" altLang="zh-TW" sz="1800" dirty="0"/>
              <a:t> Kimball &amp; </a:t>
            </a:r>
            <a:r>
              <a:rPr lang="en-US" altLang="zh-TW" sz="1800" dirty="0" err="1"/>
              <a:t>Mulekar</a:t>
            </a:r>
            <a:r>
              <a:rPr lang="en-US" altLang="zh-TW" sz="1800" dirty="0"/>
              <a:t>, 2004; Xu &amp; Wang, 2010)</a:t>
            </a:r>
          </a:p>
          <a:p>
            <a:pPr marL="0" indent="0">
              <a:buNone/>
            </a:pPr>
            <a:endParaRPr lang="en-US" altLang="zh-TW" sz="1800" dirty="0"/>
          </a:p>
          <a:p>
            <a:pPr marL="0" indent="0">
              <a:buNone/>
            </a:pPr>
            <a:r>
              <a:rPr lang="en-US" altLang="zh-TW" dirty="0"/>
              <a:t>4.</a:t>
            </a:r>
            <a:r>
              <a:rPr lang="en-US" altLang="zh-TW" b="1" dirty="0">
                <a:solidFill>
                  <a:srgbClr val="FF0000"/>
                </a:solidFill>
              </a:rPr>
              <a:t>equivalent radii of tropical storm force and gale force winds </a:t>
            </a:r>
          </a:p>
          <a:p>
            <a:pPr marL="0" indent="0">
              <a:buNone/>
            </a:pPr>
            <a:r>
              <a:rPr lang="en-US" altLang="zh-TW" sz="1800" b="1" dirty="0">
                <a:solidFill>
                  <a:srgbClr val="FF0000"/>
                </a:solidFill>
              </a:rPr>
              <a:t>(34 </a:t>
            </a:r>
            <a:r>
              <a:rPr lang="en-US" altLang="zh-TW" sz="1800" b="1" dirty="0" err="1">
                <a:solidFill>
                  <a:srgbClr val="FF0000"/>
                </a:solidFill>
              </a:rPr>
              <a:t>kt</a:t>
            </a:r>
            <a:r>
              <a:rPr lang="en-US" altLang="zh-TW" sz="1800" b="1" dirty="0">
                <a:solidFill>
                  <a:srgbClr val="FF0000"/>
                </a:solidFill>
              </a:rPr>
              <a:t> Chan &amp; Chan, 2012; Kilroy &amp; Smith, 2017)</a:t>
            </a:r>
          </a:p>
        </p:txBody>
      </p:sp>
    </p:spTree>
    <p:extLst>
      <p:ext uri="{BB962C8B-B14F-4D97-AF65-F5344CB8AC3E}">
        <p14:creationId xmlns:p14="http://schemas.microsoft.com/office/powerpoint/2010/main" val="904249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9D12B5-3AC1-43FB-B4C3-F8A0B81888D4}"/>
              </a:ext>
            </a:extLst>
          </p:cNvPr>
          <p:cNvSpPr>
            <a:spLocks noGrp="1"/>
          </p:cNvSpPr>
          <p:nvPr>
            <p:ph type="title"/>
          </p:nvPr>
        </p:nvSpPr>
        <p:spPr/>
        <p:txBody>
          <a:bodyPr/>
          <a:lstStyle/>
          <a:p>
            <a:r>
              <a:rPr lang="en-US" altLang="zh-TW" dirty="0"/>
              <a:t>Introduction</a:t>
            </a:r>
            <a:endParaRPr lang="zh-TW" altLang="en-US" dirty="0"/>
          </a:p>
        </p:txBody>
      </p:sp>
      <p:sp>
        <p:nvSpPr>
          <p:cNvPr id="4" name="矩形 3">
            <a:extLst>
              <a:ext uri="{FF2B5EF4-FFF2-40B4-BE49-F238E27FC236}">
                <a16:creationId xmlns:a16="http://schemas.microsoft.com/office/drawing/2014/main" id="{B200259A-A421-4F5B-B4FD-18879A8DFE9B}"/>
              </a:ext>
            </a:extLst>
          </p:cNvPr>
          <p:cNvSpPr/>
          <p:nvPr/>
        </p:nvSpPr>
        <p:spPr>
          <a:xfrm>
            <a:off x="0" y="0"/>
            <a:ext cx="12192000" cy="68580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mc:AlternateContent xmlns:mc="http://schemas.openxmlformats.org/markup-compatibility/2006" xmlns:a14="http://schemas.microsoft.com/office/drawing/2010/main">
        <mc:Choice Requires="a14">
          <p:sp>
            <p:nvSpPr>
              <p:cNvPr id="6" name="內容版面配置區 5">
                <a:extLst>
                  <a:ext uri="{FF2B5EF4-FFF2-40B4-BE49-F238E27FC236}">
                    <a16:creationId xmlns:a16="http://schemas.microsoft.com/office/drawing/2014/main" id="{FFB22396-C0FB-470F-BE2A-39D55D406BD8}"/>
                  </a:ext>
                </a:extLst>
              </p:cNvPr>
              <p:cNvSpPr>
                <a:spLocks noGrp="1"/>
              </p:cNvSpPr>
              <p:nvPr>
                <p:ph idx="1"/>
              </p:nvPr>
            </p:nvSpPr>
            <p:spPr>
              <a:xfrm>
                <a:off x="838200" y="1571348"/>
                <a:ext cx="10515600" cy="5024761"/>
              </a:xfrm>
            </p:spPr>
            <p:txBody>
              <a:bodyPr>
                <a:normAutofit/>
              </a:bodyPr>
              <a:lstStyle/>
              <a:p>
                <a:r>
                  <a:rPr lang="en-US" altLang="zh-TW" dirty="0"/>
                  <a:t>Define TC size as the maximum extent of the azimuthally averaged tangential velocity equal to the radius of gale force winds (34 </a:t>
                </a:r>
                <a:r>
                  <a:rPr lang="en-US" altLang="zh-TW" dirty="0" err="1"/>
                  <a:t>kt</a:t>
                </a:r>
                <a:r>
                  <a:rPr lang="en-US" altLang="zh-TW" dirty="0"/>
                  <a:t>) 1 km above the ocean surface (henceforth, </a:t>
                </a:r>
                <a14:m>
                  <m:oMath xmlns:m="http://schemas.openxmlformats.org/officeDocument/2006/math">
                    <m:sSub>
                      <m:sSubPr>
                        <m:ctrlPr>
                          <a:rPr lang="en-US" altLang="zh-TW" i="1" dirty="0" smtClean="0">
                            <a:latin typeface="Cambria Math" panose="02040503050406030204" pitchFamily="18" charset="0"/>
                          </a:rPr>
                        </m:ctrlPr>
                      </m:sSubPr>
                      <m:e>
                        <m:r>
                          <a:rPr lang="en-US" altLang="zh-TW" b="0" i="1" dirty="0" smtClean="0">
                            <a:latin typeface="Cambria Math" panose="02040503050406030204" pitchFamily="18" charset="0"/>
                          </a:rPr>
                          <m:t>𝑅</m:t>
                        </m:r>
                      </m:e>
                      <m:sub>
                        <m:r>
                          <a:rPr lang="en-US" altLang="zh-TW" b="0" i="1" dirty="0" smtClean="0">
                            <a:latin typeface="Cambria Math" panose="02040503050406030204" pitchFamily="18" charset="0"/>
                          </a:rPr>
                          <m:t>𝑔𝑎𝑙𝑒𝑠</m:t>
                        </m:r>
                      </m:sub>
                    </m:sSub>
                  </m:oMath>
                </a14:m>
                <a:r>
                  <a:rPr lang="en-US" altLang="zh-TW" dirty="0"/>
                  <a:t>). </a:t>
                </a:r>
              </a:p>
              <a:p>
                <a:endParaRPr lang="en-US" altLang="zh-TW" dirty="0"/>
              </a:p>
              <a:p>
                <a:endParaRPr lang="en-US" altLang="zh-TW" dirty="0"/>
              </a:p>
              <a:p>
                <a:r>
                  <a:rPr lang="en-US" altLang="zh-TW" dirty="0"/>
                  <a:t>Furthermore, we define </a:t>
                </a:r>
                <a:r>
                  <a:rPr lang="en-US" altLang="zh-TW" b="1" dirty="0">
                    <a:solidFill>
                      <a:srgbClr val="FF0000"/>
                    </a:solidFill>
                  </a:rPr>
                  <a:t>TC expansion </a:t>
                </a:r>
                <a:r>
                  <a:rPr lang="en-US" altLang="zh-TW" dirty="0"/>
                  <a:t>as the process whereby </a:t>
                </a:r>
                <a14:m>
                  <m:oMath xmlns:m="http://schemas.openxmlformats.org/officeDocument/2006/math">
                    <m:sSub>
                      <m:sSubPr>
                        <m:ctrlPr>
                          <a:rPr lang="en-US" altLang="zh-TW" b="1" i="1" dirty="0" smtClean="0">
                            <a:solidFill>
                              <a:srgbClr val="FF0000"/>
                            </a:solidFill>
                            <a:latin typeface="Cambria Math" panose="02040503050406030204" pitchFamily="18" charset="0"/>
                          </a:rPr>
                        </m:ctrlPr>
                      </m:sSubPr>
                      <m:e>
                        <m:r>
                          <a:rPr lang="en-US" altLang="zh-TW" b="1" i="1" dirty="0" smtClean="0">
                            <a:solidFill>
                              <a:srgbClr val="FF0000"/>
                            </a:solidFill>
                            <a:latin typeface="Cambria Math" panose="02040503050406030204" pitchFamily="18" charset="0"/>
                          </a:rPr>
                          <m:t>𝑹</m:t>
                        </m:r>
                      </m:e>
                      <m:sub>
                        <m:r>
                          <a:rPr lang="en-US" altLang="zh-TW" b="1" i="1" dirty="0" smtClean="0">
                            <a:solidFill>
                              <a:srgbClr val="FF0000"/>
                            </a:solidFill>
                            <a:latin typeface="Cambria Math" panose="02040503050406030204" pitchFamily="18" charset="0"/>
                          </a:rPr>
                          <m:t>𝒈𝒂𝒍𝒆𝒔</m:t>
                        </m:r>
                      </m:sub>
                    </m:sSub>
                  </m:oMath>
                </a14:m>
                <a:r>
                  <a:rPr lang="en-US" altLang="zh-TW" b="1" dirty="0">
                    <a:solidFill>
                      <a:srgbClr val="FF0000"/>
                    </a:solidFill>
                  </a:rPr>
                  <a:t> increases </a:t>
                </a:r>
                <a:r>
                  <a:rPr lang="en-US" altLang="zh-TW" dirty="0"/>
                  <a:t>and conversely, </a:t>
                </a:r>
                <a:r>
                  <a:rPr lang="en-US" altLang="zh-TW" b="1" dirty="0">
                    <a:solidFill>
                      <a:srgbClr val="00B0F0"/>
                    </a:solidFill>
                  </a:rPr>
                  <a:t>contraction</a:t>
                </a:r>
                <a:r>
                  <a:rPr lang="en-US" altLang="zh-TW" dirty="0"/>
                  <a:t> as the process whereby </a:t>
                </a:r>
                <a14:m>
                  <m:oMath xmlns:m="http://schemas.openxmlformats.org/officeDocument/2006/math">
                    <m:sSub>
                      <m:sSubPr>
                        <m:ctrlPr>
                          <a:rPr lang="en-US" altLang="zh-TW" b="1" i="1" dirty="0" smtClean="0">
                            <a:solidFill>
                              <a:srgbClr val="00B0F0"/>
                            </a:solidFill>
                            <a:latin typeface="Cambria Math" panose="02040503050406030204" pitchFamily="18" charset="0"/>
                          </a:rPr>
                        </m:ctrlPr>
                      </m:sSubPr>
                      <m:e>
                        <m:r>
                          <a:rPr lang="en-US" altLang="zh-TW" b="1" i="1" dirty="0" smtClean="0">
                            <a:solidFill>
                              <a:srgbClr val="00B0F0"/>
                            </a:solidFill>
                            <a:latin typeface="Cambria Math" panose="02040503050406030204" pitchFamily="18" charset="0"/>
                          </a:rPr>
                          <m:t>𝑹</m:t>
                        </m:r>
                      </m:e>
                      <m:sub>
                        <m:r>
                          <a:rPr lang="en-US" altLang="zh-TW" b="1" i="1" dirty="0" smtClean="0">
                            <a:solidFill>
                              <a:srgbClr val="00B0F0"/>
                            </a:solidFill>
                            <a:latin typeface="Cambria Math" panose="02040503050406030204" pitchFamily="18" charset="0"/>
                          </a:rPr>
                          <m:t>𝒈𝒂𝒍𝒆𝒔</m:t>
                        </m:r>
                      </m:sub>
                    </m:sSub>
                  </m:oMath>
                </a14:m>
                <a:r>
                  <a:rPr lang="en-US" altLang="zh-TW" b="1" dirty="0">
                    <a:solidFill>
                      <a:srgbClr val="00B0F0"/>
                    </a:solidFill>
                  </a:rPr>
                  <a:t> decreases.</a:t>
                </a:r>
                <a:endParaRPr lang="en-US" altLang="zh-TW" b="1" dirty="0"/>
              </a:p>
            </p:txBody>
          </p:sp>
        </mc:Choice>
        <mc:Fallback xmlns="">
          <p:sp>
            <p:nvSpPr>
              <p:cNvPr id="6" name="內容版面配置區 5">
                <a:extLst>
                  <a:ext uri="{FF2B5EF4-FFF2-40B4-BE49-F238E27FC236}">
                    <a16:creationId xmlns:a16="http://schemas.microsoft.com/office/drawing/2014/main" id="{FFB22396-C0FB-470F-BE2A-39D55D406BD8}"/>
                  </a:ext>
                </a:extLst>
              </p:cNvPr>
              <p:cNvSpPr>
                <a:spLocks noGrp="1" noRot="1" noChangeAspect="1" noMove="1" noResize="1" noEditPoints="1" noAdjustHandles="1" noChangeArrowheads="1" noChangeShapeType="1" noTextEdit="1"/>
              </p:cNvSpPr>
              <p:nvPr>
                <p:ph idx="1"/>
              </p:nvPr>
            </p:nvSpPr>
            <p:spPr>
              <a:xfrm>
                <a:off x="838200" y="1571348"/>
                <a:ext cx="10515600" cy="5024761"/>
              </a:xfrm>
              <a:blipFill>
                <a:blip r:embed="rId4"/>
                <a:stretch>
                  <a:fillRect l="-1043" t="-2063" r="-1275"/>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809610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9D12B5-3AC1-43FB-B4C3-F8A0B81888D4}"/>
              </a:ext>
            </a:extLst>
          </p:cNvPr>
          <p:cNvSpPr>
            <a:spLocks noGrp="1"/>
          </p:cNvSpPr>
          <p:nvPr>
            <p:ph type="title"/>
          </p:nvPr>
        </p:nvSpPr>
        <p:spPr>
          <a:xfrm>
            <a:off x="838200" y="122893"/>
            <a:ext cx="10515600" cy="1325563"/>
          </a:xfrm>
        </p:spPr>
        <p:txBody>
          <a:bodyPr/>
          <a:lstStyle/>
          <a:p>
            <a:r>
              <a:rPr lang="en-US" altLang="zh-TW" dirty="0"/>
              <a:t>Introduction</a:t>
            </a:r>
            <a:endParaRPr lang="zh-TW" altLang="en-US" dirty="0"/>
          </a:p>
        </p:txBody>
      </p:sp>
      <p:sp>
        <p:nvSpPr>
          <p:cNvPr id="4" name="矩形 3">
            <a:extLst>
              <a:ext uri="{FF2B5EF4-FFF2-40B4-BE49-F238E27FC236}">
                <a16:creationId xmlns:a16="http://schemas.microsoft.com/office/drawing/2014/main" id="{B200259A-A421-4F5B-B4FD-18879A8DFE9B}"/>
              </a:ext>
            </a:extLst>
          </p:cNvPr>
          <p:cNvSpPr/>
          <p:nvPr/>
        </p:nvSpPr>
        <p:spPr>
          <a:xfrm>
            <a:off x="0" y="0"/>
            <a:ext cx="12192000" cy="68580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
        <p:nvSpPr>
          <p:cNvPr id="6" name="內容版面配置區 5">
            <a:extLst>
              <a:ext uri="{FF2B5EF4-FFF2-40B4-BE49-F238E27FC236}">
                <a16:creationId xmlns:a16="http://schemas.microsoft.com/office/drawing/2014/main" id="{FFB22396-C0FB-470F-BE2A-39D55D406BD8}"/>
              </a:ext>
            </a:extLst>
          </p:cNvPr>
          <p:cNvSpPr>
            <a:spLocks noGrp="1"/>
          </p:cNvSpPr>
          <p:nvPr>
            <p:ph idx="1"/>
          </p:nvPr>
        </p:nvSpPr>
        <p:spPr>
          <a:xfrm>
            <a:off x="838200" y="1127464"/>
            <a:ext cx="10515600" cy="5948039"/>
          </a:xfrm>
        </p:spPr>
        <p:txBody>
          <a:bodyPr>
            <a:normAutofit/>
          </a:bodyPr>
          <a:lstStyle/>
          <a:p>
            <a:r>
              <a:rPr lang="en-US" altLang="zh-TW" dirty="0"/>
              <a:t>Relationship between TCs size and intensity</a:t>
            </a:r>
          </a:p>
          <a:p>
            <a:pPr marL="0" indent="0">
              <a:buNone/>
            </a:pPr>
            <a:r>
              <a:rPr lang="zh-TW" altLang="en-US" dirty="0"/>
              <a:t>－</a:t>
            </a:r>
            <a:r>
              <a:rPr lang="en-US" altLang="zh-TW" dirty="0"/>
              <a:t>The </a:t>
            </a:r>
            <a:r>
              <a:rPr lang="en-US" altLang="zh-TW" b="1" dirty="0">
                <a:solidFill>
                  <a:srgbClr val="FF0000"/>
                </a:solidFill>
              </a:rPr>
              <a:t>two tails </a:t>
            </a:r>
            <a:r>
              <a:rPr lang="en-US" altLang="zh-TW" dirty="0"/>
              <a:t>of the global </a:t>
            </a:r>
            <a:r>
              <a:rPr lang="en-US" altLang="zh-TW" b="1" dirty="0">
                <a:solidFill>
                  <a:srgbClr val="FF0000"/>
                </a:solidFill>
              </a:rPr>
              <a:t>TC size distribution</a:t>
            </a:r>
            <a:endParaRPr lang="en-US" altLang="zh-TW" dirty="0"/>
          </a:p>
          <a:p>
            <a:pPr marL="0" indent="0">
              <a:buNone/>
            </a:pPr>
            <a:r>
              <a:rPr lang="en-US" altLang="zh-TW" dirty="0"/>
              <a:t>1.When </a:t>
            </a:r>
            <a:r>
              <a:rPr lang="en-US" altLang="zh-TW" b="1" dirty="0">
                <a:solidFill>
                  <a:srgbClr val="00B0F0"/>
                </a:solidFill>
              </a:rPr>
              <a:t>weak typhoons </a:t>
            </a:r>
            <a:r>
              <a:rPr lang="en-US" altLang="zh-TW" dirty="0"/>
              <a:t>with </a:t>
            </a:r>
            <a:r>
              <a:rPr lang="en-US" altLang="zh-TW" b="1" dirty="0">
                <a:solidFill>
                  <a:srgbClr val="00B0F0"/>
                </a:solidFill>
              </a:rPr>
              <a:t>compact circulations</a:t>
            </a:r>
            <a:r>
              <a:rPr lang="en-US" altLang="zh-TW" dirty="0"/>
              <a:t>, referred to as </a:t>
            </a:r>
            <a:r>
              <a:rPr lang="en-US" altLang="zh-TW" b="1" dirty="0">
                <a:solidFill>
                  <a:srgbClr val="00B0F0"/>
                </a:solidFill>
              </a:rPr>
              <a:t>“midget” typhoons </a:t>
            </a:r>
            <a:r>
              <a:rPr lang="en-US" altLang="zh-TW" sz="1900" dirty="0"/>
              <a:t>(Arakawa, 1952; Harr et al., 1996). </a:t>
            </a:r>
            <a:r>
              <a:rPr lang="en-US" altLang="zh-TW" dirty="0"/>
              <a:t>On the same tail of the TC size distribution are </a:t>
            </a:r>
            <a:r>
              <a:rPr lang="en-US" altLang="zh-TW" b="1" dirty="0">
                <a:solidFill>
                  <a:srgbClr val="FF0000"/>
                </a:solidFill>
              </a:rPr>
              <a:t>intense</a:t>
            </a:r>
            <a:r>
              <a:rPr lang="en-US" altLang="zh-TW" dirty="0"/>
              <a:t> </a:t>
            </a:r>
            <a:r>
              <a:rPr lang="en-US" altLang="zh-TW" b="1" dirty="0">
                <a:solidFill>
                  <a:srgbClr val="FF0000"/>
                </a:solidFill>
              </a:rPr>
              <a:t>TCs with compact circulations</a:t>
            </a:r>
            <a:r>
              <a:rPr lang="en-US" altLang="zh-TW" dirty="0"/>
              <a:t>, referred to as “</a:t>
            </a:r>
            <a:r>
              <a:rPr lang="en-US" altLang="zh-TW" b="1" dirty="0" err="1">
                <a:solidFill>
                  <a:srgbClr val="FF0000"/>
                </a:solidFill>
              </a:rPr>
              <a:t>microhurricanes</a:t>
            </a:r>
            <a:r>
              <a:rPr lang="en-US" altLang="zh-TW" dirty="0"/>
              <a:t>” </a:t>
            </a:r>
            <a:r>
              <a:rPr lang="en-US" altLang="zh-TW" sz="1900" dirty="0"/>
              <a:t>(Hawkins &amp; </a:t>
            </a:r>
            <a:r>
              <a:rPr lang="en-US" altLang="zh-TW" sz="1900" dirty="0" err="1"/>
              <a:t>Rubsam</a:t>
            </a:r>
            <a:r>
              <a:rPr lang="en-US" altLang="zh-TW" sz="1900" dirty="0"/>
              <a:t>, 1966)</a:t>
            </a:r>
          </a:p>
          <a:p>
            <a:pPr marL="0" indent="0">
              <a:buNone/>
            </a:pPr>
            <a:endParaRPr lang="en-US" altLang="zh-TW" dirty="0"/>
          </a:p>
          <a:p>
            <a:pPr marL="0" indent="0">
              <a:buNone/>
            </a:pPr>
            <a:r>
              <a:rPr lang="en-US" altLang="zh-TW" dirty="0"/>
              <a:t>2. The </a:t>
            </a:r>
            <a:r>
              <a:rPr lang="en-US" altLang="zh-TW" b="1" dirty="0">
                <a:solidFill>
                  <a:srgbClr val="FF0000"/>
                </a:solidFill>
              </a:rPr>
              <a:t>opposite tail</a:t>
            </a:r>
            <a:r>
              <a:rPr lang="en-US" altLang="zh-TW" dirty="0"/>
              <a:t> of the TC size distribution is characterized by TCs such as </a:t>
            </a:r>
            <a:r>
              <a:rPr lang="en-US" altLang="zh-TW" b="1" dirty="0">
                <a:solidFill>
                  <a:srgbClr val="FF0000"/>
                </a:solidFill>
              </a:rPr>
              <a:t>Super Typhoon </a:t>
            </a:r>
            <a:r>
              <a:rPr lang="en-US" altLang="zh-TW" dirty="0"/>
              <a:t>Tip (1979), which at its most intense stage possessed a maximum sustained wind speed of ∼</a:t>
            </a:r>
            <a:r>
              <a:rPr lang="en-US" altLang="zh-TW" b="1" dirty="0">
                <a:solidFill>
                  <a:srgbClr val="FF0000"/>
                </a:solidFill>
              </a:rPr>
              <a:t>85 m/s</a:t>
            </a:r>
            <a:r>
              <a:rPr lang="en-US" altLang="zh-TW" dirty="0"/>
              <a:t> and a </a:t>
            </a:r>
            <a:r>
              <a:rPr lang="en-US" altLang="zh-TW" b="1" dirty="0">
                <a:solidFill>
                  <a:srgbClr val="FF0000"/>
                </a:solidFill>
              </a:rPr>
              <a:t>radius of gale force winds exceeding 1,100 km </a:t>
            </a:r>
            <a:r>
              <a:rPr lang="en-US" altLang="zh-TW" sz="1800" dirty="0"/>
              <a:t>(</a:t>
            </a:r>
            <a:r>
              <a:rPr lang="en-US" altLang="zh-TW" sz="1800" dirty="0" err="1"/>
              <a:t>Dunnavan</a:t>
            </a:r>
            <a:r>
              <a:rPr lang="en-US" altLang="zh-TW" sz="1800" dirty="0"/>
              <a:t> &amp; </a:t>
            </a:r>
            <a:r>
              <a:rPr lang="en-US" altLang="zh-TW" sz="1800" dirty="0" err="1"/>
              <a:t>Diercks</a:t>
            </a:r>
            <a:r>
              <a:rPr lang="en-US" altLang="zh-TW" sz="1800" dirty="0"/>
              <a:t>, 1980)</a:t>
            </a:r>
          </a:p>
          <a:p>
            <a:pPr marL="0" indent="0">
              <a:buNone/>
            </a:pPr>
            <a:endParaRPr lang="en-US" altLang="zh-TW" sz="1800" dirty="0"/>
          </a:p>
          <a:p>
            <a:pPr marL="0" indent="0">
              <a:buNone/>
            </a:pPr>
            <a:r>
              <a:rPr lang="en-US" altLang="zh-TW" b="1" i="1" u="sng" dirty="0">
                <a:solidFill>
                  <a:srgbClr val="FF0000"/>
                </a:solidFill>
              </a:rPr>
              <a:t>3.Weak relationship between TCs size and intensity.</a:t>
            </a:r>
          </a:p>
        </p:txBody>
      </p:sp>
    </p:spTree>
    <p:extLst>
      <p:ext uri="{BB962C8B-B14F-4D97-AF65-F5344CB8AC3E}">
        <p14:creationId xmlns:p14="http://schemas.microsoft.com/office/powerpoint/2010/main" val="3970006807"/>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3658</Words>
  <Application>Microsoft Office PowerPoint</Application>
  <PresentationFormat>寬螢幕</PresentationFormat>
  <Paragraphs>481</Paragraphs>
  <Slides>45</Slides>
  <Notes>16</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45</vt:i4>
      </vt:variant>
    </vt:vector>
  </HeadingPairs>
  <TitlesOfParts>
    <vt:vector size="56" baseType="lpstr">
      <vt:lpstr>標楷體</vt:lpstr>
      <vt:lpstr>微軟正黑體</vt:lpstr>
      <vt:lpstr>新細明體</vt:lpstr>
      <vt:lpstr>Arial</vt:lpstr>
      <vt:lpstr>Bahnschrift</vt:lpstr>
      <vt:lpstr>Calibri</vt:lpstr>
      <vt:lpstr>Calibri Light</vt:lpstr>
      <vt:lpstr>Cambria Math</vt:lpstr>
      <vt:lpstr>Symbol</vt:lpstr>
      <vt:lpstr>Wingdings</vt:lpstr>
      <vt:lpstr>Office 佈景主題</vt:lpstr>
      <vt:lpstr>On the Contributions of Incipient Vortex Circulation and Environmental Moisture  to Tropical Cyclone Expansion</vt:lpstr>
      <vt:lpstr>Outline</vt:lpstr>
      <vt:lpstr>PowerPoint 簡報</vt:lpstr>
      <vt:lpstr>Abstract</vt:lpstr>
      <vt:lpstr>PowerPoint 簡報</vt:lpstr>
      <vt:lpstr>Introduction</vt:lpstr>
      <vt:lpstr>Introduction</vt:lpstr>
      <vt:lpstr>Introduction</vt:lpstr>
      <vt:lpstr>Introduction</vt:lpstr>
      <vt:lpstr>Introduction</vt:lpstr>
      <vt:lpstr>Introduction</vt:lpstr>
      <vt:lpstr>Introduction</vt:lpstr>
      <vt:lpstr>Introduction</vt:lpstr>
      <vt:lpstr>Introduction</vt:lpstr>
      <vt:lpstr>PowerPoint 簡報</vt:lpstr>
      <vt:lpstr>Data and Method</vt:lpstr>
      <vt:lpstr>PowerPoint 簡報</vt:lpstr>
      <vt:lpstr>Data and Method</vt:lpstr>
      <vt:lpstr>Data and Method</vt:lpstr>
      <vt:lpstr>PowerPoint 簡報</vt:lpstr>
      <vt:lpstr>Data and Method</vt:lpstr>
      <vt:lpstr>Data and Method</vt:lpstr>
      <vt:lpstr>Data and Method</vt:lpstr>
      <vt:lpstr>PowerPoint 簡報</vt:lpstr>
      <vt:lpstr>Result</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Discussion and Conclusion </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Contributions of Incipient Vortex Circulation and Environmental Moisture  to Tropical Cyclone Expansion</dc:title>
  <dc:creator>黃詣軒</dc:creator>
  <cp:lastModifiedBy>黃詣軒</cp:lastModifiedBy>
  <cp:revision>80</cp:revision>
  <dcterms:created xsi:type="dcterms:W3CDTF">2021-05-02T08:17:23Z</dcterms:created>
  <dcterms:modified xsi:type="dcterms:W3CDTF">2021-05-18T14:04:54Z</dcterms:modified>
</cp:coreProperties>
</file>