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88856" autoAdjust="0"/>
  </p:normalViewPr>
  <p:slideViewPr>
    <p:cSldViewPr snapToGrid="0">
      <p:cViewPr varScale="1">
        <p:scale>
          <a:sx n="81" d="100"/>
          <a:sy n="81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E8EC-C57F-4842-BCBE-A8C77EDE6A05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3BBCF-67F8-4CB4-947D-03DC9814BD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288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3BBCF-67F8-4CB4-947D-03DC9814BD8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075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17hr</a:t>
            </a:r>
          </a:p>
          <a:p>
            <a:r>
              <a:rPr lang="zh-TW" altLang="en-US" dirty="0" smtClean="0"/>
              <a:t>下風切處對流強，下風處對流減弱</a:t>
            </a:r>
            <a:r>
              <a:rPr lang="en-US" altLang="zh-TW" dirty="0" smtClean="0"/>
              <a:t>(color W &amp; Q)</a:t>
            </a:r>
          </a:p>
          <a:p>
            <a:r>
              <a:rPr lang="en-US" altLang="zh-TW" dirty="0" smtClean="0"/>
              <a:t>AB: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切向風加速度平流至高層</a:t>
            </a:r>
            <a:r>
              <a:rPr lang="en-US" altLang="zh-TW" baseline="0" dirty="0" smtClean="0"/>
              <a:t>(10km)</a:t>
            </a:r>
            <a:r>
              <a:rPr lang="zh-TW" altLang="en-US" baseline="0" dirty="0" smtClean="0"/>
              <a:t>，下風處降到</a:t>
            </a:r>
            <a:r>
              <a:rPr lang="en-US" altLang="zh-TW" baseline="0" dirty="0" smtClean="0"/>
              <a:t>3</a:t>
            </a:r>
            <a:r>
              <a:rPr lang="zh-TW" altLang="en-US" baseline="0" dirty="0" smtClean="0"/>
              <a:t>公里高</a:t>
            </a:r>
            <a:r>
              <a:rPr lang="en-US" altLang="zh-TW" baseline="0" dirty="0" smtClean="0"/>
              <a:t/>
            </a:r>
            <a:br>
              <a:rPr lang="en-US" altLang="zh-TW" baseline="0" dirty="0" smtClean="0"/>
            </a:br>
            <a:r>
              <a:rPr lang="en-US" altLang="zh-TW" baseline="0" dirty="0" smtClean="0"/>
              <a:t>19hr</a:t>
            </a:r>
          </a:p>
          <a:p>
            <a:r>
              <a:rPr lang="zh-TW" altLang="en-US" dirty="0" smtClean="0"/>
              <a:t>對流由</a:t>
            </a:r>
            <a:r>
              <a:rPr lang="en-US" altLang="zh-TW" dirty="0" smtClean="0"/>
              <a:t>DR</a:t>
            </a:r>
            <a:r>
              <a:rPr lang="zh-TW" altLang="en-US" dirty="0" smtClean="0"/>
              <a:t>延伸至</a:t>
            </a:r>
            <a:r>
              <a:rPr lang="en-US" altLang="zh-TW" dirty="0" smtClean="0"/>
              <a:t>DL</a:t>
            </a:r>
            <a:r>
              <a:rPr lang="zh-TW" altLang="en-US" dirty="0" smtClean="0"/>
              <a:t>，</a:t>
            </a:r>
            <a:r>
              <a:rPr lang="en-US" altLang="zh-TW" dirty="0" smtClean="0"/>
              <a:t>aT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Va</a:t>
            </a:r>
            <a:r>
              <a:rPr lang="zh-TW" altLang="en-US" dirty="0" smtClean="0"/>
              <a:t> </a:t>
            </a:r>
            <a:r>
              <a:rPr lang="en-US" altLang="zh-TW" dirty="0" smtClean="0"/>
              <a:t>downwind</a:t>
            </a:r>
            <a:r>
              <a:rPr lang="zh-TW" altLang="en-US" dirty="0" smtClean="0"/>
              <a:t> </a:t>
            </a:r>
            <a:r>
              <a:rPr lang="en-US" altLang="zh-TW" dirty="0" smtClean="0"/>
              <a:t>shift</a:t>
            </a:r>
          </a:p>
          <a:p>
            <a:r>
              <a:rPr lang="en-US" altLang="zh-TW" dirty="0" smtClean="0"/>
              <a:t>aT</a:t>
            </a:r>
            <a:r>
              <a:rPr lang="zh-TW" altLang="en-US" dirty="0" smtClean="0"/>
              <a:t>集中在</a:t>
            </a:r>
            <a:r>
              <a:rPr lang="en-US" altLang="zh-TW" dirty="0" smtClean="0"/>
              <a:t>DL(D-F)</a:t>
            </a:r>
          </a:p>
          <a:p>
            <a:r>
              <a:rPr lang="en-US" altLang="zh-TW" dirty="0" smtClean="0"/>
              <a:t>aT</a:t>
            </a:r>
            <a:r>
              <a:rPr lang="zh-TW" altLang="en-US" dirty="0" smtClean="0"/>
              <a:t>被</a:t>
            </a:r>
            <a:r>
              <a:rPr lang="en-US" altLang="zh-TW" dirty="0" err="1" smtClean="0"/>
              <a:t>Va</a:t>
            </a:r>
            <a:r>
              <a:rPr lang="zh-TW" altLang="en-US" dirty="0" smtClean="0"/>
              <a:t>抵銷，表示非對稱風強度達到</a:t>
            </a:r>
            <a:r>
              <a:rPr lang="en-US" altLang="zh-TW" dirty="0" smtClean="0"/>
              <a:t>peak</a:t>
            </a:r>
            <a:r>
              <a:rPr lang="zh-TW" altLang="en-US" dirty="0" smtClean="0"/>
              <a:t>，開始風場軸對稱的過程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3BBCF-67F8-4CB4-947D-03DC9814BD83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8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目的：看</a:t>
            </a:r>
            <a:r>
              <a:rPr lang="zh-TW" altLang="en-US" dirty="0" smtClean="0"/>
              <a:t>不同象限的</a:t>
            </a:r>
            <a:r>
              <a:rPr lang="zh-TW" altLang="en-US" dirty="0" smtClean="0"/>
              <a:t>加速度來源，所以沒有分</a:t>
            </a:r>
            <a:r>
              <a:rPr lang="en-US" altLang="zh-TW" dirty="0" smtClean="0"/>
              <a:t>mean &amp; eddy</a:t>
            </a:r>
            <a:r>
              <a:rPr lang="zh-TW" altLang="en-US" dirty="0" smtClean="0"/>
              <a:t>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3BBCF-67F8-4CB4-947D-03DC9814BD8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44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此時是次眼牆開始軸對稱化的初始時期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3BBCF-67F8-4CB4-947D-03DC9814BD83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83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DR: b</a:t>
            </a:r>
            <a:r>
              <a:rPr lang="zh-TW" altLang="en-US" dirty="0" smtClean="0"/>
              <a:t>圖，</a:t>
            </a:r>
            <a:r>
              <a:rPr lang="en-US" altLang="zh-TW" dirty="0" smtClean="0"/>
              <a:t>convective heating</a:t>
            </a:r>
            <a:r>
              <a:rPr lang="zh-TW" altLang="en-US" dirty="0" smtClean="0"/>
              <a:t>下方的低層</a:t>
            </a:r>
            <a:r>
              <a:rPr lang="en-US" altLang="zh-TW" dirty="0" smtClean="0"/>
              <a:t>convergence</a:t>
            </a:r>
            <a:r>
              <a:rPr lang="zh-TW" altLang="en-US" dirty="0" smtClean="0"/>
              <a:t>驅動</a:t>
            </a:r>
            <a:endParaRPr lang="en-US" altLang="zh-TW" dirty="0" smtClean="0"/>
          </a:p>
          <a:p>
            <a:r>
              <a:rPr lang="en-US" altLang="zh-TW" dirty="0" smtClean="0"/>
              <a:t>DL:</a:t>
            </a:r>
            <a:r>
              <a:rPr lang="zh-TW" altLang="en-US" dirty="0" smtClean="0"/>
              <a:t> </a:t>
            </a:r>
            <a:r>
              <a:rPr lang="en-US" altLang="zh-TW" dirty="0" smtClean="0"/>
              <a:t>f</a:t>
            </a:r>
            <a:r>
              <a:rPr lang="zh-TW" altLang="en-US" dirty="0" smtClean="0"/>
              <a:t>圖，</a:t>
            </a:r>
            <a:r>
              <a:rPr lang="en-US" altLang="zh-TW" dirty="0" smtClean="0"/>
              <a:t>stratiform </a:t>
            </a:r>
            <a:r>
              <a:rPr lang="en-US" altLang="zh-TW" dirty="0" err="1" smtClean="0"/>
              <a:t>diabatic</a:t>
            </a:r>
            <a:r>
              <a:rPr lang="en-US" altLang="zh-TW" baseline="0" dirty="0" smtClean="0"/>
              <a:t> forcing</a:t>
            </a:r>
            <a:r>
              <a:rPr lang="zh-TW" altLang="en-US" baseline="0" dirty="0" smtClean="0"/>
              <a:t>讓</a:t>
            </a:r>
            <a:r>
              <a:rPr lang="en-US" altLang="zh-TW" baseline="0" dirty="0" smtClean="0"/>
              <a:t>inflow</a:t>
            </a:r>
            <a:r>
              <a:rPr lang="zh-TW" altLang="en-US" baseline="0" dirty="0" smtClean="0"/>
              <a:t>形成</a:t>
            </a:r>
            <a:r>
              <a:rPr lang="en-US" altLang="zh-TW" baseline="0" dirty="0" smtClean="0"/>
              <a:t>MDI</a:t>
            </a:r>
            <a:r>
              <a:rPr lang="zh-TW" altLang="en-US" dirty="0" smtClean="0"/>
              <a:t>產生中層</a:t>
            </a:r>
            <a:r>
              <a:rPr lang="en-US" altLang="zh-TW" dirty="0" smtClean="0"/>
              <a:t>convergence</a:t>
            </a:r>
          </a:p>
          <a:p>
            <a:r>
              <a:rPr lang="en-US" altLang="zh-TW" dirty="0" smtClean="0"/>
              <a:t>UL:</a:t>
            </a:r>
            <a:r>
              <a:rPr lang="zh-TW" altLang="en-US" dirty="0" smtClean="0"/>
              <a:t> </a:t>
            </a:r>
            <a:r>
              <a:rPr lang="en-US" altLang="zh-TW" dirty="0" smtClean="0"/>
              <a:t>j</a:t>
            </a:r>
            <a:r>
              <a:rPr lang="zh-TW" altLang="en-US" dirty="0" smtClean="0"/>
              <a:t>圖，</a:t>
            </a:r>
            <a:r>
              <a:rPr lang="en-US" altLang="zh-TW" dirty="0" smtClean="0"/>
              <a:t>stratiform cooling</a:t>
            </a:r>
            <a:r>
              <a:rPr lang="zh-TW" altLang="en-US" dirty="0" smtClean="0"/>
              <a:t>更顯著，連結到</a:t>
            </a:r>
            <a:r>
              <a:rPr lang="en-US" altLang="zh-TW" dirty="0" smtClean="0"/>
              <a:t>PBL</a:t>
            </a:r>
            <a:r>
              <a:rPr lang="zh-TW" altLang="en-US" dirty="0" smtClean="0"/>
              <a:t>。</a:t>
            </a:r>
            <a:r>
              <a:rPr lang="en-US" altLang="zh-TW" dirty="0" smtClean="0"/>
              <a:t>k</a:t>
            </a:r>
            <a:r>
              <a:rPr lang="zh-TW" altLang="en-US" dirty="0" smtClean="0"/>
              <a:t>圖，由</a:t>
            </a:r>
            <a:r>
              <a:rPr lang="en-US" altLang="zh-TW" dirty="0" smtClean="0"/>
              <a:t>radial eddy flux</a:t>
            </a:r>
            <a:r>
              <a:rPr lang="zh-TW" altLang="en-US" dirty="0" smtClean="0"/>
              <a:t>貢獻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3BBCF-67F8-4CB4-947D-03DC9814BD8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227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C: MDI</a:t>
            </a:r>
            <a:r>
              <a:rPr lang="zh-TW" altLang="en-US" dirty="0" smtClean="0"/>
              <a:t>從</a:t>
            </a:r>
            <a:r>
              <a:rPr lang="en-US" altLang="zh-TW" dirty="0" smtClean="0"/>
              <a:t>PBL</a:t>
            </a:r>
            <a:r>
              <a:rPr lang="zh-TW" altLang="en-US" dirty="0" smtClean="0"/>
              <a:t>激發對流，透過垂直平流產生</a:t>
            </a:r>
            <a:r>
              <a:rPr lang="en-US" altLang="zh-TW" dirty="0" smtClean="0"/>
              <a:t>aT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3BBCF-67F8-4CB4-947D-03DC9814BD8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79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35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2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23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006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5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64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3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26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46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00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4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DF2E-6513-4C59-BC2C-C80B95D2F036}" type="datetimeFigureOut">
              <a:rPr lang="zh-TW" altLang="en-US" smtClean="0"/>
              <a:t>2021/4/19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9E23-AF96-4B09-9D04-C422862633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69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Asymmetric </a:t>
            </a:r>
            <a:r>
              <a:rPr lang="en-US" altLang="zh-TW" sz="3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Rainband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 Processes 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Leading 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to 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Secondary 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Eyewall Formation 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Simulation </a:t>
            </a:r>
            <a:r>
              <a:rPr lang="en-US" altLang="zh-TW" sz="3600" dirty="0">
                <a:latin typeface="Cambria Math" panose="02040503050406030204" pitchFamily="18" charset="0"/>
                <a:ea typeface="Cambria Math" panose="02040503050406030204" pitchFamily="18" charset="0"/>
              </a:rPr>
              <a:t>of Hurricane Matthew (2016)</a:t>
            </a:r>
            <a:r>
              <a:rPr lang="en-US" altLang="zh-TW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sz="3600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2207" y="3602038"/>
            <a:ext cx="10247586" cy="1655762"/>
          </a:xfrm>
        </p:spPr>
        <p:txBody>
          <a:bodyPr anchor="b">
            <a:normAutofit/>
          </a:bodyPr>
          <a:lstStyle/>
          <a:p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Yu, C.-L., A. C. </a:t>
            </a:r>
            <a:r>
              <a:rPr lang="en-US" altLang="zh-TW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Didlake</a:t>
            </a:r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Jr., F. Zhang, R. G. Nystrom, 2021: </a:t>
            </a: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Asymmetric </a:t>
            </a:r>
            <a:r>
              <a:rPr lang="en-US" altLang="zh-TW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Rainband</a:t>
            </a: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Processes </a:t>
            </a:r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Leading </a:t>
            </a: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to Secondary Eyewall Formation </a:t>
            </a:r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altLang="zh-TW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a Model Simulation of Hurricane Matthew (2016</a:t>
            </a:r>
            <a:r>
              <a:rPr lang="en-US" altLang="zh-TW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). J. Atmos. Sci., 78,29-49. </a:t>
            </a:r>
            <a:endParaRPr lang="zh-TW" altLang="en-US" sz="16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89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979" y="742950"/>
            <a:ext cx="5991225" cy="53721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84183" y="158672"/>
            <a:ext cx="806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Quadrant-averaged tangential wind budget analysis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3" y="953662"/>
            <a:ext cx="4660223" cy="14773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058400" y="3590693"/>
            <a:ext cx="12154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475142" y="3590693"/>
            <a:ext cx="12154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548949" y="4232366"/>
            <a:ext cx="1841862" cy="1882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475142" y="5329910"/>
            <a:ext cx="1215483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0450286" y="5225143"/>
            <a:ext cx="213756" cy="427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8580835" y="1862447"/>
            <a:ext cx="213756" cy="427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7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506" y="728663"/>
            <a:ext cx="5972175" cy="540067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3" y="953662"/>
            <a:ext cx="4660223" cy="147730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84183" y="158672"/>
            <a:ext cx="806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Quadrant-averaged tangential wind budget analysis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8497229" y="1282390"/>
            <a:ext cx="628113" cy="1003610"/>
          </a:xfrm>
          <a:custGeom>
            <a:avLst/>
            <a:gdLst>
              <a:gd name="connsiteX0" fmla="*/ 0 w 628113"/>
              <a:gd name="connsiteY0" fmla="*/ 1003610 h 1003610"/>
              <a:gd name="connsiteX1" fmla="*/ 323386 w 628113"/>
              <a:gd name="connsiteY1" fmla="*/ 847493 h 1003610"/>
              <a:gd name="connsiteX2" fmla="*/ 557561 w 628113"/>
              <a:gd name="connsiteY2" fmla="*/ 613317 h 1003610"/>
              <a:gd name="connsiteX3" fmla="*/ 624469 w 628113"/>
              <a:gd name="connsiteY3" fmla="*/ 334537 h 1003610"/>
              <a:gd name="connsiteX4" fmla="*/ 613317 w 628113"/>
              <a:gd name="connsiteY4" fmla="*/ 0 h 10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113" h="1003610">
                <a:moveTo>
                  <a:pt x="0" y="1003610"/>
                </a:moveTo>
                <a:cubicBezTo>
                  <a:pt x="115229" y="958076"/>
                  <a:pt x="230459" y="912542"/>
                  <a:pt x="323386" y="847493"/>
                </a:cubicBezTo>
                <a:cubicBezTo>
                  <a:pt x="416313" y="782444"/>
                  <a:pt x="507381" y="698810"/>
                  <a:pt x="557561" y="613317"/>
                </a:cubicBezTo>
                <a:cubicBezTo>
                  <a:pt x="607741" y="527824"/>
                  <a:pt x="615176" y="436756"/>
                  <a:pt x="624469" y="334537"/>
                </a:cubicBezTo>
                <a:cubicBezTo>
                  <a:pt x="633762" y="232317"/>
                  <a:pt x="623539" y="116158"/>
                  <a:pt x="613317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10449422" y="3007113"/>
            <a:ext cx="478701" cy="929267"/>
          </a:xfrm>
          <a:custGeom>
            <a:avLst/>
            <a:gdLst>
              <a:gd name="connsiteX0" fmla="*/ 0 w 628113"/>
              <a:gd name="connsiteY0" fmla="*/ 1003610 h 1003610"/>
              <a:gd name="connsiteX1" fmla="*/ 323386 w 628113"/>
              <a:gd name="connsiteY1" fmla="*/ 847493 h 1003610"/>
              <a:gd name="connsiteX2" fmla="*/ 557561 w 628113"/>
              <a:gd name="connsiteY2" fmla="*/ 613317 h 1003610"/>
              <a:gd name="connsiteX3" fmla="*/ 624469 w 628113"/>
              <a:gd name="connsiteY3" fmla="*/ 334537 h 1003610"/>
              <a:gd name="connsiteX4" fmla="*/ 613317 w 628113"/>
              <a:gd name="connsiteY4" fmla="*/ 0 h 100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113" h="1003610">
                <a:moveTo>
                  <a:pt x="0" y="1003610"/>
                </a:moveTo>
                <a:cubicBezTo>
                  <a:pt x="115229" y="958076"/>
                  <a:pt x="230459" y="912542"/>
                  <a:pt x="323386" y="847493"/>
                </a:cubicBezTo>
                <a:cubicBezTo>
                  <a:pt x="416313" y="782444"/>
                  <a:pt x="507381" y="698810"/>
                  <a:pt x="557561" y="613317"/>
                </a:cubicBezTo>
                <a:cubicBezTo>
                  <a:pt x="607741" y="527824"/>
                  <a:pt x="615176" y="436756"/>
                  <a:pt x="624469" y="334537"/>
                </a:cubicBezTo>
                <a:cubicBezTo>
                  <a:pt x="633762" y="232317"/>
                  <a:pt x="623539" y="116158"/>
                  <a:pt x="613317" y="0"/>
                </a:cubicBez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0158761" y="4928839"/>
            <a:ext cx="401444" cy="780585"/>
          </a:xfrm>
          <a:custGeom>
            <a:avLst/>
            <a:gdLst>
              <a:gd name="connsiteX0" fmla="*/ 0 w 401444"/>
              <a:gd name="connsiteY0" fmla="*/ 780585 h 780585"/>
              <a:gd name="connsiteX1" fmla="*/ 323385 w 401444"/>
              <a:gd name="connsiteY1" fmla="*/ 635620 h 780585"/>
              <a:gd name="connsiteX2" fmla="*/ 401444 w 401444"/>
              <a:gd name="connsiteY2" fmla="*/ 0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444" h="780585">
                <a:moveTo>
                  <a:pt x="0" y="780585"/>
                </a:moveTo>
                <a:cubicBezTo>
                  <a:pt x="128239" y="773151"/>
                  <a:pt x="256478" y="765717"/>
                  <a:pt x="323385" y="635620"/>
                </a:cubicBezTo>
                <a:cubicBezTo>
                  <a:pt x="390292" y="505523"/>
                  <a:pt x="395868" y="252761"/>
                  <a:pt x="401444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359483" y="2644085"/>
            <a:ext cx="184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Outward-sloping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31405" y="2891885"/>
            <a:ext cx="524107" cy="743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6779941" y="3674772"/>
            <a:ext cx="477420" cy="339667"/>
          </a:xfrm>
          <a:custGeom>
            <a:avLst/>
            <a:gdLst>
              <a:gd name="connsiteX0" fmla="*/ 0 w 477420"/>
              <a:gd name="connsiteY0" fmla="*/ 339667 h 339667"/>
              <a:gd name="connsiteX1" fmla="*/ 289932 w 477420"/>
              <a:gd name="connsiteY1" fmla="*/ 217004 h 339667"/>
              <a:gd name="connsiteX2" fmla="*/ 457200 w 477420"/>
              <a:gd name="connsiteY2" fmla="*/ 27433 h 339667"/>
              <a:gd name="connsiteX3" fmla="*/ 468352 w 477420"/>
              <a:gd name="connsiteY3" fmla="*/ 5130 h 33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20" h="339667">
                <a:moveTo>
                  <a:pt x="0" y="339667"/>
                </a:moveTo>
                <a:cubicBezTo>
                  <a:pt x="106866" y="304355"/>
                  <a:pt x="213732" y="269043"/>
                  <a:pt x="289932" y="217004"/>
                </a:cubicBezTo>
                <a:cubicBezTo>
                  <a:pt x="366132" y="164965"/>
                  <a:pt x="427463" y="62745"/>
                  <a:pt x="457200" y="27433"/>
                </a:cubicBezTo>
                <a:cubicBezTo>
                  <a:pt x="486937" y="-7879"/>
                  <a:pt x="477644" y="-1375"/>
                  <a:pt x="468352" y="5130"/>
                </a:cubicBezTo>
              </a:path>
            </a:pathLst>
          </a:custGeom>
          <a:noFill/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887522" y="3033132"/>
            <a:ext cx="218310" cy="780585"/>
          </a:xfrm>
          <a:custGeom>
            <a:avLst/>
            <a:gdLst>
              <a:gd name="connsiteX0" fmla="*/ 0 w 218310"/>
              <a:gd name="connsiteY0" fmla="*/ 780585 h 780585"/>
              <a:gd name="connsiteX1" fmla="*/ 144966 w 218310"/>
              <a:gd name="connsiteY1" fmla="*/ 568712 h 780585"/>
              <a:gd name="connsiteX2" fmla="*/ 211873 w 218310"/>
              <a:gd name="connsiteY2" fmla="*/ 256478 h 780585"/>
              <a:gd name="connsiteX3" fmla="*/ 211873 w 218310"/>
              <a:gd name="connsiteY3" fmla="*/ 0 h 78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310" h="780585">
                <a:moveTo>
                  <a:pt x="0" y="780585"/>
                </a:moveTo>
                <a:cubicBezTo>
                  <a:pt x="54827" y="718324"/>
                  <a:pt x="109654" y="656063"/>
                  <a:pt x="144966" y="568712"/>
                </a:cubicBezTo>
                <a:cubicBezTo>
                  <a:pt x="180278" y="481361"/>
                  <a:pt x="200722" y="351263"/>
                  <a:pt x="211873" y="256478"/>
                </a:cubicBezTo>
                <a:cubicBezTo>
                  <a:pt x="223024" y="161693"/>
                  <a:pt x="217448" y="80846"/>
                  <a:pt x="211873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460060" y="2988528"/>
            <a:ext cx="37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zh-TW" altLang="en-US" baseline="-25000" dirty="0">
              <a:latin typeface="Cambria Math" panose="020405030504060302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827293" y="3521439"/>
            <a:ext cx="3511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Angular momentum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inward transport by radial inflow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48949" y="2534194"/>
            <a:ext cx="1841862" cy="1737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1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946" y="553871"/>
            <a:ext cx="8887522" cy="617472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858322" y="184539"/>
            <a:ext cx="8136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Inflow &amp; w              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irrotational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&amp; Q         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nondivergent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environment (shear)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6367346" y="3813717"/>
            <a:ext cx="724830" cy="524107"/>
          </a:xfrm>
          <a:custGeom>
            <a:avLst/>
            <a:gdLst>
              <a:gd name="connsiteX0" fmla="*/ 724830 w 724830"/>
              <a:gd name="connsiteY0" fmla="*/ 0 h 524107"/>
              <a:gd name="connsiteX1" fmla="*/ 412595 w 724830"/>
              <a:gd name="connsiteY1" fmla="*/ 289932 h 524107"/>
              <a:gd name="connsiteX2" fmla="*/ 200722 w 724830"/>
              <a:gd name="connsiteY2" fmla="*/ 468351 h 524107"/>
              <a:gd name="connsiteX3" fmla="*/ 0 w 724830"/>
              <a:gd name="connsiteY3" fmla="*/ 524107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830" h="524107">
                <a:moveTo>
                  <a:pt x="724830" y="0"/>
                </a:moveTo>
                <a:cubicBezTo>
                  <a:pt x="612388" y="105937"/>
                  <a:pt x="499946" y="211874"/>
                  <a:pt x="412595" y="289932"/>
                </a:cubicBezTo>
                <a:cubicBezTo>
                  <a:pt x="325244" y="367990"/>
                  <a:pt x="269488" y="429322"/>
                  <a:pt x="200722" y="468351"/>
                </a:cubicBezTo>
                <a:cubicBezTo>
                  <a:pt x="131956" y="507380"/>
                  <a:pt x="65978" y="515743"/>
                  <a:pt x="0" y="52410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6311590" y="3501483"/>
            <a:ext cx="312234" cy="769434"/>
          </a:xfrm>
          <a:custGeom>
            <a:avLst/>
            <a:gdLst>
              <a:gd name="connsiteX0" fmla="*/ 0 w 423746"/>
              <a:gd name="connsiteY0" fmla="*/ 847493 h 847493"/>
              <a:gd name="connsiteX1" fmla="*/ 278781 w 423746"/>
              <a:gd name="connsiteY1" fmla="*/ 524107 h 847493"/>
              <a:gd name="connsiteX2" fmla="*/ 423746 w 423746"/>
              <a:gd name="connsiteY2" fmla="*/ 0 h 847493"/>
              <a:gd name="connsiteX0" fmla="*/ 0 w 312234"/>
              <a:gd name="connsiteY0" fmla="*/ 769434 h 769434"/>
              <a:gd name="connsiteX1" fmla="*/ 167269 w 312234"/>
              <a:gd name="connsiteY1" fmla="*/ 524107 h 769434"/>
              <a:gd name="connsiteX2" fmla="*/ 312234 w 312234"/>
              <a:gd name="connsiteY2" fmla="*/ 0 h 76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234" h="769434">
                <a:moveTo>
                  <a:pt x="0" y="769434"/>
                </a:moveTo>
                <a:cubicBezTo>
                  <a:pt x="104078" y="678365"/>
                  <a:pt x="115230" y="652346"/>
                  <a:pt x="167269" y="524107"/>
                </a:cubicBezTo>
                <a:cubicBezTo>
                  <a:pt x="219308" y="395868"/>
                  <a:pt x="275063" y="191429"/>
                  <a:pt x="312234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92176" y="3501483"/>
            <a:ext cx="1253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Stratiform </a:t>
            </a:r>
          </a:p>
          <a:p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diabatic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cooling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7965" y="3947532"/>
            <a:ext cx="303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Mesoscale descending inflow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(MDI)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6311590" y="1938467"/>
            <a:ext cx="200722" cy="490653"/>
          </a:xfrm>
          <a:custGeom>
            <a:avLst/>
            <a:gdLst>
              <a:gd name="connsiteX0" fmla="*/ 0 w 200722"/>
              <a:gd name="connsiteY0" fmla="*/ 490653 h 490653"/>
              <a:gd name="connsiteX1" fmla="*/ 144966 w 200722"/>
              <a:gd name="connsiteY1" fmla="*/ 323385 h 490653"/>
              <a:gd name="connsiteX2" fmla="*/ 200722 w 200722"/>
              <a:gd name="connsiteY2" fmla="*/ 0 h 49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722" h="490653">
                <a:moveTo>
                  <a:pt x="0" y="490653"/>
                </a:moveTo>
                <a:cubicBezTo>
                  <a:pt x="55756" y="447906"/>
                  <a:pt x="111512" y="405160"/>
                  <a:pt x="144966" y="323385"/>
                </a:cubicBezTo>
                <a:cubicBezTo>
                  <a:pt x="178420" y="241610"/>
                  <a:pt x="189571" y="120805"/>
                  <a:pt x="200722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/>
          <a:srcRect l="57578"/>
          <a:stretch/>
        </p:blipFill>
        <p:spPr>
          <a:xfrm>
            <a:off x="666433" y="1068031"/>
            <a:ext cx="1856383" cy="110641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r="44292"/>
          <a:stretch/>
        </p:blipFill>
        <p:spPr>
          <a:xfrm>
            <a:off x="367965" y="553871"/>
            <a:ext cx="2437742" cy="1106416"/>
          </a:xfrm>
          <a:prstGeom prst="rect">
            <a:avLst/>
          </a:prstGeom>
        </p:spPr>
      </p:pic>
      <p:sp>
        <p:nvSpPr>
          <p:cNvPr id="13" name="手繪多邊形 12"/>
          <p:cNvSpPr/>
          <p:nvPr/>
        </p:nvSpPr>
        <p:spPr>
          <a:xfrm>
            <a:off x="6311590" y="5937813"/>
            <a:ext cx="563137" cy="369636"/>
          </a:xfrm>
          <a:custGeom>
            <a:avLst/>
            <a:gdLst>
              <a:gd name="connsiteX0" fmla="*/ 724830 w 724830"/>
              <a:gd name="connsiteY0" fmla="*/ 0 h 524107"/>
              <a:gd name="connsiteX1" fmla="*/ 412595 w 724830"/>
              <a:gd name="connsiteY1" fmla="*/ 289932 h 524107"/>
              <a:gd name="connsiteX2" fmla="*/ 200722 w 724830"/>
              <a:gd name="connsiteY2" fmla="*/ 468351 h 524107"/>
              <a:gd name="connsiteX3" fmla="*/ 0 w 724830"/>
              <a:gd name="connsiteY3" fmla="*/ 524107 h 5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830" h="524107">
                <a:moveTo>
                  <a:pt x="724830" y="0"/>
                </a:moveTo>
                <a:cubicBezTo>
                  <a:pt x="612388" y="105937"/>
                  <a:pt x="499946" y="211874"/>
                  <a:pt x="412595" y="289932"/>
                </a:cubicBezTo>
                <a:cubicBezTo>
                  <a:pt x="325244" y="367990"/>
                  <a:pt x="269488" y="429322"/>
                  <a:pt x="200722" y="468351"/>
                </a:cubicBezTo>
                <a:cubicBezTo>
                  <a:pt x="131956" y="507380"/>
                  <a:pt x="65978" y="515743"/>
                  <a:pt x="0" y="524107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6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332" y="696240"/>
            <a:ext cx="6189042" cy="546552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84183" y="158672"/>
            <a:ext cx="806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Quadrant-averaged tangential wind budget analysis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3" y="953662"/>
            <a:ext cx="4660223" cy="14773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51400" y="1201660"/>
            <a:ext cx="412595" cy="981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089623" y="1201660"/>
            <a:ext cx="522728" cy="981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098785" y="3026744"/>
            <a:ext cx="412595" cy="981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098785" y="4822089"/>
            <a:ext cx="412595" cy="981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>
            <a:off x="10568552" y="3562002"/>
            <a:ext cx="372210" cy="3504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67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802" y="635620"/>
            <a:ext cx="8244889" cy="600397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51" y="1909415"/>
            <a:ext cx="3768030" cy="1112566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951141" y="87869"/>
            <a:ext cx="647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HAD                            HAD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by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irrotational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by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nondivergent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Total HAD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7002966" y="3780263"/>
            <a:ext cx="512956" cy="434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H="1">
            <a:off x="6835698" y="5943600"/>
            <a:ext cx="256478" cy="3345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8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738187"/>
            <a:ext cx="5105400" cy="5381625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>
            <a:off x="5809785" y="3217125"/>
            <a:ext cx="892098" cy="26762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648700" y="4226312"/>
            <a:ext cx="294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convective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rainband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activity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 (+), u</a:t>
            </a:r>
            <a:r>
              <a:rPr lang="el-GR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(-)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50039" y="91856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40 km &lt; r &lt; 80 km</a:t>
            </a:r>
          </a:p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km &lt; z &lt; 6 km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34614" y="99188"/>
            <a:ext cx="335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30</a:t>
            </a:r>
            <a:r>
              <a:rPr lang="en-US" altLang="zh-TW" baseline="30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azimuthal moving averaging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Volumetric weighted (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dr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dz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787162" y="1611990"/>
            <a:ext cx="1833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Existence of MDI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 (-), u</a:t>
            </a:r>
            <a:r>
              <a:rPr lang="el-GR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(-)</a:t>
            </a:r>
            <a:endParaRPr lang="zh-TW" altLang="en-US" dirty="0" smtClean="0">
              <a:latin typeface="Cambria Math" panose="020405030504060302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84183" y="158672"/>
            <a:ext cx="2762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Evolution of MDI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9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281112"/>
            <a:ext cx="8877300" cy="42957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620536" y="79173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l-GR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χ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&amp; (-)w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64142" y="99690"/>
            <a:ext cx="275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30 min moving averaging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783172" y="791735"/>
            <a:ext cx="262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&amp; HAD by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irrotational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40300" y="791735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&amp; (+)w 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7671460" y="2529444"/>
            <a:ext cx="1710046" cy="1128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28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84183" y="158672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1015" y="928444"/>
            <a:ext cx="109281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Downshear</a:t>
            </a: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Right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the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downshear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-right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(DR) quadrant where the </a:t>
            </a:r>
            <a:r>
              <a:rPr lang="en-US" altLang="zh-TW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rainband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complex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more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convective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,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acceleration is more upright and concentrates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within a band of 20 km wide centered at 50 km radius.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quadrant-averaged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tangential wind budget over the DR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confirms that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vertical advection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is the dominant contributor here,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resulting in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 local acceleration pattern that resembles the mean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vertical advection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 the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angular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momentum budget.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Downshear</a:t>
            </a: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Left</a:t>
            </a:r>
          </a:p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 the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downshear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-left (DL) quadrant, the acceleration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is similarly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intense but more widespread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, extending from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40 to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120 km radius.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Here,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horizontal advection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plays a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more important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role in shaping the total acceleration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structure than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vertical advection.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emergence of the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MDI (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associated with </a:t>
            </a:r>
            <a:r>
              <a:rPr lang="en-US" altLang="zh-TW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diabatic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cooling in stratiform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precipitation)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DL quadrant is also the primary reason of the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inward descending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pattern in the axisymmetric acceleration outside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of 40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km radius.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Upshear</a:t>
            </a:r>
            <a: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Left</a:t>
            </a:r>
            <a:br>
              <a:rPr lang="en-US" altLang="zh-TW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As the MDI traverses into the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upshearleft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(UL) quadrant at hour 19, it becomes more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widespread, and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so as the associated acceleration at large radii. We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note that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UL is also the quadrant where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MDI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seemingly interacts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 the boundary layer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. At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inner edge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of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descending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inflow,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 convective updrafts are triggered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which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are found to be important to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axisymmetric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tangential acceleration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at low levels and the following </a:t>
            </a:r>
            <a:r>
              <a:rPr lang="en-US" altLang="zh-TW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axisymmetrization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of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secondary eyewall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7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31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84183" y="158672"/>
            <a:ext cx="212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Introduction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4183" y="1460808"/>
            <a:ext cx="111911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Secondary eyewall formation (SEF) in tropical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cyclones (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TCs) is an inner-core process that initiates an eyewall replacement cycle (ERC), which can cause significant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intensity and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structural changes of the storm, such as a broader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wind field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and a larger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eye.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(Willoughby et al. 1982; Black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Willoughby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1992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Montgomery and </a:t>
            </a: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Kallenbach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(1997)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hypothesized SEF as the consequence of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outward-propagating vortex–</a:t>
            </a:r>
            <a:r>
              <a:rPr lang="en-US" altLang="zh-TW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Rossby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waves (VRWs)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being stagnated at a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critical radius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potential vorticity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(PV) anomalies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near the secondary eyewall radius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are either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generated locally or sourced from spiral </a:t>
            </a:r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rainbands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at larger radii.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Qiu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et al. 2010;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Judt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and Chen 2010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b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Huang et al. (2012)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 proposed a progressive boundary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layer control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pathway, in which the 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unbalanced </a:t>
            </a:r>
            <a:r>
              <a:rPr lang="en-US" altLang="zh-TW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supergradient</a:t>
            </a:r>
            <a:r>
              <a:rPr lang="en-US" altLang="zh-TW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force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decelerates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the boundary layer inflow and forces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enhanced boundary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layer convergence.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Didlake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et al. (2018)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found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mesoscale descending inflow (MDI)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 Hurricane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Riat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(2005) and Earl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(2010), which had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 robust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vertical updraft on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its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inward side that contributed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 the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subsequent SEF.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628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92" y="1432325"/>
            <a:ext cx="6267450" cy="48768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6828" y="635385"/>
            <a:ext cx="71670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WRFv3.5.1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Four two-way nested domain (vortex following)</a:t>
            </a:r>
          </a:p>
          <a:p>
            <a:r>
              <a:rPr lang="en-US" altLang="zh-TW" dirty="0" err="1">
                <a:latin typeface="Cambria Math" panose="02040503050406030204" pitchFamily="18" charset="0"/>
                <a:ea typeface="Cambria Math" panose="02040503050406030204" pitchFamily="18" charset="0"/>
                <a:cs typeface="Courier New" panose="02070309020205020404" pitchFamily="49" charset="0"/>
              </a:rPr>
              <a:t>Δ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27,9,3,1-km (innermost domain 499×499 grid points),43 eta levels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Physics: WSM6, YSU, </a:t>
            </a:r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Grell-Devenyi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(outermost only)</a:t>
            </a: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IC: </a:t>
            </a:r>
            <a:r>
              <a:rPr lang="en-US" altLang="zh-TW" dirty="0" err="1" smtClean="0">
                <a:latin typeface="Cambria Math" panose="02040503050406030204" pitchFamily="18" charset="0"/>
              </a:rPr>
              <a:t>EnKF</a:t>
            </a:r>
            <a:r>
              <a:rPr lang="en-US" altLang="zh-TW" dirty="0" smtClean="0">
                <a:latin typeface="Cambria Math" panose="02040503050406030204" pitchFamily="18" charset="0"/>
              </a:rPr>
              <a:t> analysis mean at 00Z 2 Oct 2016</a:t>
            </a: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BC: GFS Forecast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11" y="2166859"/>
            <a:ext cx="3729619" cy="240228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484183" y="158672"/>
            <a:ext cx="2541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and data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126828" y="4620986"/>
            <a:ext cx="5703164" cy="2143245"/>
            <a:chOff x="126828" y="4620986"/>
            <a:chExt cx="5703164" cy="2143245"/>
          </a:xfrm>
        </p:grpSpPr>
        <p:grpSp>
          <p:nvGrpSpPr>
            <p:cNvPr id="20" name="群組 19"/>
            <p:cNvGrpSpPr/>
            <p:nvPr/>
          </p:nvGrpSpPr>
          <p:grpSpPr>
            <a:xfrm>
              <a:off x="126828" y="4620986"/>
              <a:ext cx="5703164" cy="1662239"/>
              <a:chOff x="112927" y="4935311"/>
              <a:chExt cx="5703164" cy="1662239"/>
            </a:xfrm>
          </p:grpSpPr>
          <p:cxnSp>
            <p:nvCxnSpPr>
              <p:cNvPr id="7" name="直線單箭頭接點 6"/>
              <p:cNvCxnSpPr/>
              <p:nvPr/>
            </p:nvCxnSpPr>
            <p:spPr>
              <a:xfrm>
                <a:off x="484184" y="5774812"/>
                <a:ext cx="5331907" cy="0"/>
              </a:xfrm>
              <a:prstGeom prst="straightConnector1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橢圓 7"/>
              <p:cNvSpPr/>
              <p:nvPr/>
            </p:nvSpPr>
            <p:spPr>
              <a:xfrm>
                <a:off x="411457" y="5702085"/>
                <a:ext cx="145453" cy="14545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3774767" y="5702083"/>
                <a:ext cx="145453" cy="14545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4699678" y="5702084"/>
                <a:ext cx="145453" cy="14545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Cambria Math" panose="02040503050406030204" pitchFamily="18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84184" y="5179908"/>
                <a:ext cx="3363309" cy="49149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err="1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EnKF</a:t>
                </a:r>
                <a:r>
                  <a:rPr lang="en-US" altLang="zh-TW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cycling data assimilation</a:t>
                </a:r>
                <a:endParaRPr lang="zh-TW" alt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315204" y="4935311"/>
                <a:ext cx="914400" cy="4858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SEF</a:t>
                </a:r>
                <a:endParaRPr lang="zh-TW" altLang="en-US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文字方塊 14"/>
              <p:cNvSpPr txBox="1"/>
              <p:nvPr/>
            </p:nvSpPr>
            <p:spPr>
              <a:xfrm>
                <a:off x="112927" y="5950952"/>
                <a:ext cx="742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09/25</a:t>
                </a:r>
              </a:p>
              <a:p>
                <a:pPr algn="ctr"/>
                <a:r>
                  <a:rPr lang="en-US" altLang="zh-TW" dirty="0" smtClean="0"/>
                  <a:t>18Z</a:t>
                </a:r>
                <a:endParaRPr lang="zh-TW" altLang="en-US" dirty="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3476237" y="5951219"/>
                <a:ext cx="742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10/02</a:t>
                </a:r>
              </a:p>
              <a:p>
                <a:pPr algn="ctr"/>
                <a:r>
                  <a:rPr lang="en-US" altLang="zh-TW" dirty="0" smtClean="0"/>
                  <a:t>00Z</a:t>
                </a:r>
                <a:endParaRPr lang="zh-TW" altLang="en-US" dirty="0"/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4401148" y="5950952"/>
                <a:ext cx="7425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10/03</a:t>
                </a:r>
              </a:p>
              <a:p>
                <a:pPr algn="ctr"/>
                <a:r>
                  <a:rPr lang="en-US" altLang="zh-TW" dirty="0" smtClean="0"/>
                  <a:t>00Z</a:t>
                </a:r>
                <a:endParaRPr lang="zh-TW" altLang="en-US" dirty="0"/>
              </a:p>
            </p:txBody>
          </p:sp>
          <p:cxnSp>
            <p:nvCxnSpPr>
              <p:cNvPr id="19" name="直線單箭頭接點 18"/>
              <p:cNvCxnSpPr>
                <a:stCxn id="13" idx="2"/>
                <a:endCxn id="10" idx="0"/>
              </p:cNvCxnSpPr>
              <p:nvPr/>
            </p:nvCxnSpPr>
            <p:spPr>
              <a:xfrm>
                <a:off x="4772404" y="5421122"/>
                <a:ext cx="1" cy="28096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文字方塊 20"/>
            <p:cNvSpPr txBox="1"/>
            <p:nvPr/>
          </p:nvSpPr>
          <p:spPr>
            <a:xfrm>
              <a:off x="1052576" y="5563902"/>
              <a:ext cx="2422138" cy="1200329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3-hr cycling freq.</a:t>
              </a:r>
            </a:p>
            <a:p>
              <a:r>
                <a: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Conventional obs.</a:t>
              </a:r>
            </a:p>
            <a:p>
              <a:r>
                <a:rPr lang="en-US" altLang="zh-TW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Airbone</a:t>
              </a:r>
              <a:r>
                <a: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Doppler radar</a:t>
              </a:r>
            </a:p>
            <a:p>
              <a:r>
                <a:rPr lang="en-US" altLang="zh-TW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Dropsodes</a:t>
              </a:r>
              <a:r>
                <a:rPr lang="en-US" altLang="zh-TW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…</a:t>
              </a:r>
              <a:endParaRPr lang="zh-TW" altLang="en-US" dirty="0">
                <a:latin typeface="Cambria Math" panose="02040503050406030204" pitchFamily="18" charset="0"/>
              </a:endParaRPr>
            </a:p>
          </p:txBody>
        </p:sp>
      </p:grpSp>
      <p:sp>
        <p:nvSpPr>
          <p:cNvPr id="23" name="文字方塊 22"/>
          <p:cNvSpPr txBox="1"/>
          <p:nvPr/>
        </p:nvSpPr>
        <p:spPr>
          <a:xfrm>
            <a:off x="10290663" y="2192974"/>
            <a:ext cx="1435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slightly weaker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0734229" y="6209207"/>
            <a:ext cx="1457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fter ERC</a:t>
            </a:r>
          </a:p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eye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17 km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232538" y="6211669"/>
            <a:ext cx="132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before ERC</a:t>
            </a:r>
          </a:p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eye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= 9 km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3467" y="3937742"/>
            <a:ext cx="2016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Zhang et </a:t>
            </a:r>
            <a:r>
              <a:rPr lang="en-US" altLang="zh-TW" dirty="0">
                <a:solidFill>
                  <a:srgbClr val="231F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al. (2011)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9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070" y="1329718"/>
            <a:ext cx="10133614" cy="511837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 rot="16200000">
            <a:off x="223114" y="3704240"/>
            <a:ext cx="164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forecast hours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2112579" y="3058510"/>
            <a:ext cx="1597573" cy="893380"/>
          </a:xfrm>
          <a:custGeom>
            <a:avLst/>
            <a:gdLst>
              <a:gd name="connsiteX0" fmla="*/ 1597573 w 1597573"/>
              <a:gd name="connsiteY0" fmla="*/ 893380 h 893380"/>
              <a:gd name="connsiteX1" fmla="*/ 493987 w 1597573"/>
              <a:gd name="connsiteY1" fmla="*/ 546538 h 893380"/>
              <a:gd name="connsiteX2" fmla="*/ 0 w 1597573"/>
              <a:gd name="connsiteY2" fmla="*/ 0 h 8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7573" h="893380">
                <a:moveTo>
                  <a:pt x="1597573" y="893380"/>
                </a:moveTo>
                <a:cubicBezTo>
                  <a:pt x="1178911" y="794407"/>
                  <a:pt x="760249" y="695435"/>
                  <a:pt x="493987" y="546538"/>
                </a:cubicBezTo>
                <a:cubicBezTo>
                  <a:pt x="227725" y="397641"/>
                  <a:pt x="113862" y="19882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28069" y="3415862"/>
            <a:ext cx="3102193" cy="819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8069" y="2963917"/>
            <a:ext cx="3102193" cy="451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5733386" y="3053260"/>
            <a:ext cx="1597573" cy="893380"/>
          </a:xfrm>
          <a:custGeom>
            <a:avLst/>
            <a:gdLst>
              <a:gd name="connsiteX0" fmla="*/ 1597573 w 1597573"/>
              <a:gd name="connsiteY0" fmla="*/ 893380 h 893380"/>
              <a:gd name="connsiteX1" fmla="*/ 493987 w 1597573"/>
              <a:gd name="connsiteY1" fmla="*/ 546538 h 893380"/>
              <a:gd name="connsiteX2" fmla="*/ 0 w 1597573"/>
              <a:gd name="connsiteY2" fmla="*/ 0 h 89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7573" h="893380">
                <a:moveTo>
                  <a:pt x="1597573" y="893380"/>
                </a:moveTo>
                <a:cubicBezTo>
                  <a:pt x="1178911" y="794407"/>
                  <a:pt x="760249" y="695435"/>
                  <a:pt x="493987" y="546538"/>
                </a:cubicBezTo>
                <a:cubicBezTo>
                  <a:pt x="227725" y="397641"/>
                  <a:pt x="113862" y="19882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48876" y="3410612"/>
            <a:ext cx="3102193" cy="8198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48876" y="2958667"/>
            <a:ext cx="3102193" cy="451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642538" y="3946640"/>
            <a:ext cx="1040524" cy="11298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154511" y="5328745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r: 200-500 km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84183" y="158672"/>
            <a:ext cx="6790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Overview of SEF in the Matthew simulation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8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70" y="82769"/>
            <a:ext cx="6644672" cy="671909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" y="102524"/>
            <a:ext cx="5246469" cy="669933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 rot="1645059">
            <a:off x="1229710" y="903890"/>
            <a:ext cx="378373" cy="6726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3966637" y="525042"/>
            <a:ext cx="744498" cy="872833"/>
          </a:xfrm>
          <a:custGeom>
            <a:avLst/>
            <a:gdLst>
              <a:gd name="connsiteX0" fmla="*/ 409904 w 644073"/>
              <a:gd name="connsiteY0" fmla="*/ 872434 h 872434"/>
              <a:gd name="connsiteX1" fmla="*/ 641131 w 644073"/>
              <a:gd name="connsiteY1" fmla="*/ 525592 h 872434"/>
              <a:gd name="connsiteX2" fmla="*/ 515007 w 644073"/>
              <a:gd name="connsiteY2" fmla="*/ 136710 h 872434"/>
              <a:gd name="connsiteX3" fmla="*/ 157656 w 644073"/>
              <a:gd name="connsiteY3" fmla="*/ 75 h 872434"/>
              <a:gd name="connsiteX4" fmla="*/ 0 w 644073"/>
              <a:gd name="connsiteY4" fmla="*/ 115689 h 872434"/>
              <a:gd name="connsiteX5" fmla="*/ 0 w 644073"/>
              <a:gd name="connsiteY5" fmla="*/ 115689 h 872434"/>
              <a:gd name="connsiteX0" fmla="*/ 409904 w 643632"/>
              <a:gd name="connsiteY0" fmla="*/ 872448 h 872448"/>
              <a:gd name="connsiteX1" fmla="*/ 641131 w 643632"/>
              <a:gd name="connsiteY1" fmla="*/ 525606 h 872448"/>
              <a:gd name="connsiteX2" fmla="*/ 515007 w 643632"/>
              <a:gd name="connsiteY2" fmla="*/ 136724 h 872448"/>
              <a:gd name="connsiteX3" fmla="*/ 246866 w 643632"/>
              <a:gd name="connsiteY3" fmla="*/ 89 h 872448"/>
              <a:gd name="connsiteX4" fmla="*/ 0 w 643632"/>
              <a:gd name="connsiteY4" fmla="*/ 115703 h 872448"/>
              <a:gd name="connsiteX5" fmla="*/ 0 w 643632"/>
              <a:gd name="connsiteY5" fmla="*/ 115703 h 872448"/>
              <a:gd name="connsiteX0" fmla="*/ 610626 w 844354"/>
              <a:gd name="connsiteY0" fmla="*/ 872522 h 872522"/>
              <a:gd name="connsiteX1" fmla="*/ 841853 w 844354"/>
              <a:gd name="connsiteY1" fmla="*/ 525680 h 872522"/>
              <a:gd name="connsiteX2" fmla="*/ 715729 w 844354"/>
              <a:gd name="connsiteY2" fmla="*/ 136798 h 872522"/>
              <a:gd name="connsiteX3" fmla="*/ 447588 w 844354"/>
              <a:gd name="connsiteY3" fmla="*/ 163 h 872522"/>
              <a:gd name="connsiteX4" fmla="*/ 200722 w 844354"/>
              <a:gd name="connsiteY4" fmla="*/ 115777 h 872522"/>
              <a:gd name="connsiteX5" fmla="*/ 0 w 844354"/>
              <a:gd name="connsiteY5" fmla="*/ 394557 h 872522"/>
              <a:gd name="connsiteX0" fmla="*/ 521417 w 755145"/>
              <a:gd name="connsiteY0" fmla="*/ 872533 h 872533"/>
              <a:gd name="connsiteX1" fmla="*/ 752644 w 755145"/>
              <a:gd name="connsiteY1" fmla="*/ 525691 h 872533"/>
              <a:gd name="connsiteX2" fmla="*/ 626520 w 755145"/>
              <a:gd name="connsiteY2" fmla="*/ 136809 h 872533"/>
              <a:gd name="connsiteX3" fmla="*/ 358379 w 755145"/>
              <a:gd name="connsiteY3" fmla="*/ 174 h 872533"/>
              <a:gd name="connsiteX4" fmla="*/ 111513 w 755145"/>
              <a:gd name="connsiteY4" fmla="*/ 115788 h 872533"/>
              <a:gd name="connsiteX5" fmla="*/ 0 w 755145"/>
              <a:gd name="connsiteY5" fmla="*/ 416870 h 872533"/>
              <a:gd name="connsiteX0" fmla="*/ 522711 w 756439"/>
              <a:gd name="connsiteY0" fmla="*/ 872533 h 872533"/>
              <a:gd name="connsiteX1" fmla="*/ 753938 w 756439"/>
              <a:gd name="connsiteY1" fmla="*/ 525691 h 872533"/>
              <a:gd name="connsiteX2" fmla="*/ 627814 w 756439"/>
              <a:gd name="connsiteY2" fmla="*/ 136809 h 872533"/>
              <a:gd name="connsiteX3" fmla="*/ 359673 w 756439"/>
              <a:gd name="connsiteY3" fmla="*/ 174 h 872533"/>
              <a:gd name="connsiteX4" fmla="*/ 112807 w 756439"/>
              <a:gd name="connsiteY4" fmla="*/ 115788 h 872533"/>
              <a:gd name="connsiteX5" fmla="*/ 1294 w 756439"/>
              <a:gd name="connsiteY5" fmla="*/ 416870 h 872533"/>
              <a:gd name="connsiteX0" fmla="*/ 468988 w 702716"/>
              <a:gd name="connsiteY0" fmla="*/ 872528 h 872528"/>
              <a:gd name="connsiteX1" fmla="*/ 700215 w 702716"/>
              <a:gd name="connsiteY1" fmla="*/ 525686 h 872528"/>
              <a:gd name="connsiteX2" fmla="*/ 574091 w 702716"/>
              <a:gd name="connsiteY2" fmla="*/ 136804 h 872528"/>
              <a:gd name="connsiteX3" fmla="*/ 305950 w 702716"/>
              <a:gd name="connsiteY3" fmla="*/ 169 h 872528"/>
              <a:gd name="connsiteX4" fmla="*/ 59084 w 702716"/>
              <a:gd name="connsiteY4" fmla="*/ 115783 h 872528"/>
              <a:gd name="connsiteX5" fmla="*/ 3327 w 702716"/>
              <a:gd name="connsiteY5" fmla="*/ 405713 h 872528"/>
              <a:gd name="connsiteX0" fmla="*/ 487816 w 721544"/>
              <a:gd name="connsiteY0" fmla="*/ 872528 h 872528"/>
              <a:gd name="connsiteX1" fmla="*/ 719043 w 721544"/>
              <a:gd name="connsiteY1" fmla="*/ 525686 h 872528"/>
              <a:gd name="connsiteX2" fmla="*/ 592919 w 721544"/>
              <a:gd name="connsiteY2" fmla="*/ 136804 h 872528"/>
              <a:gd name="connsiteX3" fmla="*/ 324778 w 721544"/>
              <a:gd name="connsiteY3" fmla="*/ 169 h 872528"/>
              <a:gd name="connsiteX4" fmla="*/ 77912 w 721544"/>
              <a:gd name="connsiteY4" fmla="*/ 115783 h 872528"/>
              <a:gd name="connsiteX5" fmla="*/ 22155 w 721544"/>
              <a:gd name="connsiteY5" fmla="*/ 405713 h 872528"/>
              <a:gd name="connsiteX0" fmla="*/ 487816 w 721544"/>
              <a:gd name="connsiteY0" fmla="*/ 872528 h 872528"/>
              <a:gd name="connsiteX1" fmla="*/ 719043 w 721544"/>
              <a:gd name="connsiteY1" fmla="*/ 525686 h 872528"/>
              <a:gd name="connsiteX2" fmla="*/ 592919 w 721544"/>
              <a:gd name="connsiteY2" fmla="*/ 136804 h 872528"/>
              <a:gd name="connsiteX3" fmla="*/ 324778 w 721544"/>
              <a:gd name="connsiteY3" fmla="*/ 169 h 872528"/>
              <a:gd name="connsiteX4" fmla="*/ 77912 w 721544"/>
              <a:gd name="connsiteY4" fmla="*/ 115783 h 872528"/>
              <a:gd name="connsiteX5" fmla="*/ 22155 w 721544"/>
              <a:gd name="connsiteY5" fmla="*/ 405713 h 872528"/>
              <a:gd name="connsiteX0" fmla="*/ 506933 w 740661"/>
              <a:gd name="connsiteY0" fmla="*/ 872533 h 872533"/>
              <a:gd name="connsiteX1" fmla="*/ 738160 w 740661"/>
              <a:gd name="connsiteY1" fmla="*/ 525691 h 872533"/>
              <a:gd name="connsiteX2" fmla="*/ 612036 w 740661"/>
              <a:gd name="connsiteY2" fmla="*/ 136809 h 872533"/>
              <a:gd name="connsiteX3" fmla="*/ 343895 w 740661"/>
              <a:gd name="connsiteY3" fmla="*/ 174 h 872533"/>
              <a:gd name="connsiteX4" fmla="*/ 97029 w 740661"/>
              <a:gd name="connsiteY4" fmla="*/ 115788 h 872533"/>
              <a:gd name="connsiteX5" fmla="*/ 18969 w 740661"/>
              <a:gd name="connsiteY5" fmla="*/ 416869 h 872533"/>
              <a:gd name="connsiteX0" fmla="*/ 510770 w 744498"/>
              <a:gd name="connsiteY0" fmla="*/ 872833 h 872833"/>
              <a:gd name="connsiteX1" fmla="*/ 741997 w 744498"/>
              <a:gd name="connsiteY1" fmla="*/ 525991 h 872833"/>
              <a:gd name="connsiteX2" fmla="*/ 615873 w 744498"/>
              <a:gd name="connsiteY2" fmla="*/ 137109 h 872833"/>
              <a:gd name="connsiteX3" fmla="*/ 347732 w 744498"/>
              <a:gd name="connsiteY3" fmla="*/ 474 h 872833"/>
              <a:gd name="connsiteX4" fmla="*/ 78563 w 744498"/>
              <a:gd name="connsiteY4" fmla="*/ 104937 h 872833"/>
              <a:gd name="connsiteX5" fmla="*/ 22806 w 744498"/>
              <a:gd name="connsiteY5" fmla="*/ 417169 h 87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498" h="872833">
                <a:moveTo>
                  <a:pt x="510770" y="872833"/>
                </a:moveTo>
                <a:cubicBezTo>
                  <a:pt x="617625" y="760722"/>
                  <a:pt x="724480" y="648611"/>
                  <a:pt x="741997" y="525991"/>
                </a:cubicBezTo>
                <a:cubicBezTo>
                  <a:pt x="759514" y="403371"/>
                  <a:pt x="681584" y="224695"/>
                  <a:pt x="615873" y="137109"/>
                </a:cubicBezTo>
                <a:cubicBezTo>
                  <a:pt x="550162" y="49523"/>
                  <a:pt x="437284" y="5836"/>
                  <a:pt x="347732" y="474"/>
                </a:cubicBezTo>
                <a:cubicBezTo>
                  <a:pt x="258180" y="-4888"/>
                  <a:pt x="132717" y="35488"/>
                  <a:pt x="78563" y="104937"/>
                </a:cubicBezTo>
                <a:cubicBezTo>
                  <a:pt x="24409" y="174386"/>
                  <a:pt x="-32951" y="268486"/>
                  <a:pt x="22806" y="41716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-46386" y="216590"/>
            <a:ext cx="536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dBZ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20733" y="354618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w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41931" y="-8644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w; V</a:t>
            </a:r>
            <a:r>
              <a:rPr lang="en-US" altLang="zh-TW" baseline="-25000" dirty="0" smtClean="0"/>
              <a:t>r</a:t>
            </a:r>
            <a:endParaRPr lang="zh-TW" altLang="en-US" baseline="-25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041930" y="3257649"/>
            <a:ext cx="66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; V</a:t>
            </a:r>
            <a:r>
              <a:rPr lang="en-US" altLang="zh-TW" baseline="-25000" dirty="0" smtClean="0"/>
              <a:t>T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 rot="1645059">
            <a:off x="1229709" y="4200935"/>
            <a:ext cx="378373" cy="6726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1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09" y="1008991"/>
            <a:ext cx="8420583" cy="574669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84183" y="158672"/>
            <a:ext cx="10356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Storm-scale changes in tangential velocity and angular momentum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22468" y="4687614"/>
            <a:ext cx="1282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  <a:p>
            <a:pPr algn="ctr"/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veraged</a:t>
            </a:r>
          </a:p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Z = 2-6 km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5969" y="2128345"/>
            <a:ext cx="1455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altLang="zh-TW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  <a:p>
            <a:pPr algn="ctr"/>
            <a:r>
              <a:rPr lang="en-US" altLang="zh-TW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azi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averaged</a:t>
            </a:r>
          </a:p>
        </p:txBody>
      </p:sp>
      <p:sp>
        <p:nvSpPr>
          <p:cNvPr id="6" name="橢圓 5"/>
          <p:cNvSpPr/>
          <p:nvPr/>
        </p:nvSpPr>
        <p:spPr>
          <a:xfrm rot="1645059">
            <a:off x="3637867" y="4941023"/>
            <a:ext cx="513239" cy="957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5840249" y="2774676"/>
            <a:ext cx="318813" cy="767255"/>
          </a:xfrm>
          <a:custGeom>
            <a:avLst/>
            <a:gdLst>
              <a:gd name="connsiteX0" fmla="*/ 252248 w 255751"/>
              <a:gd name="connsiteY0" fmla="*/ 0 h 767255"/>
              <a:gd name="connsiteX1" fmla="*/ 220717 w 255751"/>
              <a:gd name="connsiteY1" fmla="*/ 441434 h 767255"/>
              <a:gd name="connsiteX2" fmla="*/ 0 w 255751"/>
              <a:gd name="connsiteY2" fmla="*/ 767255 h 76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751" h="767255">
                <a:moveTo>
                  <a:pt x="252248" y="0"/>
                </a:moveTo>
                <a:cubicBezTo>
                  <a:pt x="257503" y="156779"/>
                  <a:pt x="262758" y="313558"/>
                  <a:pt x="220717" y="441434"/>
                </a:cubicBezTo>
                <a:cubicBezTo>
                  <a:pt x="178676" y="569310"/>
                  <a:pt x="89338" y="668282"/>
                  <a:pt x="0" y="767255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253083" y="2940882"/>
            <a:ext cx="1148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inward-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</a:rPr>
              <a:t>descending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</a:rPr>
              <a:t>pattern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拱形 9"/>
          <p:cNvSpPr/>
          <p:nvPr/>
        </p:nvSpPr>
        <p:spPr>
          <a:xfrm rot="4473425">
            <a:off x="5345947" y="4609278"/>
            <a:ext cx="1307416" cy="1309011"/>
          </a:xfrm>
          <a:prstGeom prst="blockArc">
            <a:avLst>
              <a:gd name="adj1" fmla="val 10260761"/>
              <a:gd name="adj2" fmla="val 21189774"/>
              <a:gd name="adj3" fmla="val 13031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0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60" y="619159"/>
            <a:ext cx="8240096" cy="56196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8074" y="254131"/>
            <a:ext cx="371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angular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momentum budget analysis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8" y="1156630"/>
            <a:ext cx="3867150" cy="1076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309945" y="2411297"/>
                <a:ext cx="204639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5" y="2411297"/>
                <a:ext cx="2046394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>
            <a:off x="6400800" y="1555531"/>
            <a:ext cx="2837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8975834" y="2232955"/>
            <a:ext cx="189187" cy="363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10300138" y="4172607"/>
            <a:ext cx="0" cy="210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8902262" y="3415862"/>
            <a:ext cx="2627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8902262" y="5302468"/>
            <a:ext cx="2627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手繪多邊形 18"/>
          <p:cNvSpPr/>
          <p:nvPr/>
        </p:nvSpPr>
        <p:spPr>
          <a:xfrm>
            <a:off x="5181600" y="1639617"/>
            <a:ext cx="222073" cy="493986"/>
          </a:xfrm>
          <a:custGeom>
            <a:avLst/>
            <a:gdLst>
              <a:gd name="connsiteX0" fmla="*/ 220717 w 222073"/>
              <a:gd name="connsiteY0" fmla="*/ 0 h 493986"/>
              <a:gd name="connsiteX1" fmla="*/ 189186 w 222073"/>
              <a:gd name="connsiteY1" fmla="*/ 367862 h 493986"/>
              <a:gd name="connsiteX2" fmla="*/ 0 w 222073"/>
              <a:gd name="connsiteY2" fmla="*/ 493986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73" h="493986">
                <a:moveTo>
                  <a:pt x="220717" y="0"/>
                </a:moveTo>
                <a:cubicBezTo>
                  <a:pt x="223344" y="142765"/>
                  <a:pt x="225972" y="285531"/>
                  <a:pt x="189186" y="367862"/>
                </a:cubicBezTo>
                <a:cubicBezTo>
                  <a:pt x="152400" y="450193"/>
                  <a:pt x="76200" y="472089"/>
                  <a:pt x="0" y="49398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181600" y="3499949"/>
            <a:ext cx="1219200" cy="357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7698133" y="3431632"/>
            <a:ext cx="222073" cy="493986"/>
          </a:xfrm>
          <a:custGeom>
            <a:avLst/>
            <a:gdLst>
              <a:gd name="connsiteX0" fmla="*/ 220717 w 222073"/>
              <a:gd name="connsiteY0" fmla="*/ 0 h 493986"/>
              <a:gd name="connsiteX1" fmla="*/ 189186 w 222073"/>
              <a:gd name="connsiteY1" fmla="*/ 367862 h 493986"/>
              <a:gd name="connsiteX2" fmla="*/ 0 w 222073"/>
              <a:gd name="connsiteY2" fmla="*/ 493986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073" h="493986">
                <a:moveTo>
                  <a:pt x="220717" y="0"/>
                </a:moveTo>
                <a:cubicBezTo>
                  <a:pt x="223344" y="142765"/>
                  <a:pt x="225972" y="285531"/>
                  <a:pt x="189186" y="367862"/>
                </a:cubicBezTo>
                <a:cubicBezTo>
                  <a:pt x="152400" y="450193"/>
                  <a:pt x="76200" y="472089"/>
                  <a:pt x="0" y="49398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647757" y="3556286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 modes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DR and DL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9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018" y="591207"/>
            <a:ext cx="8172426" cy="567558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8074" y="254131"/>
            <a:ext cx="371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angular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momentum budget analysis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98" y="1156630"/>
            <a:ext cx="3867150" cy="10763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309945" y="2411297"/>
                <a:ext cx="204639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45" y="2411297"/>
                <a:ext cx="2046394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9932276" y="3352800"/>
            <a:ext cx="1439917" cy="5885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9995338" y="3447392"/>
            <a:ext cx="914400" cy="434211"/>
          </a:xfrm>
          <a:custGeom>
            <a:avLst/>
            <a:gdLst>
              <a:gd name="connsiteX0" fmla="*/ 851338 w 851338"/>
              <a:gd name="connsiteY0" fmla="*/ 0 h 415574"/>
              <a:gd name="connsiteX1" fmla="*/ 578069 w 851338"/>
              <a:gd name="connsiteY1" fmla="*/ 231228 h 415574"/>
              <a:gd name="connsiteX2" fmla="*/ 199697 w 851338"/>
              <a:gd name="connsiteY2" fmla="*/ 399393 h 415574"/>
              <a:gd name="connsiteX3" fmla="*/ 0 w 851338"/>
              <a:gd name="connsiteY3" fmla="*/ 399393 h 415574"/>
              <a:gd name="connsiteX0" fmla="*/ 851338 w 851338"/>
              <a:gd name="connsiteY0" fmla="*/ 0 h 406399"/>
              <a:gd name="connsiteX1" fmla="*/ 578069 w 851338"/>
              <a:gd name="connsiteY1" fmla="*/ 231228 h 406399"/>
              <a:gd name="connsiteX2" fmla="*/ 304800 w 851338"/>
              <a:gd name="connsiteY2" fmla="*/ 378372 h 406399"/>
              <a:gd name="connsiteX3" fmla="*/ 0 w 851338"/>
              <a:gd name="connsiteY3" fmla="*/ 399393 h 406399"/>
              <a:gd name="connsiteX0" fmla="*/ 914400 w 914400"/>
              <a:gd name="connsiteY0" fmla="*/ 0 h 434211"/>
              <a:gd name="connsiteX1" fmla="*/ 641131 w 914400"/>
              <a:gd name="connsiteY1" fmla="*/ 231228 h 434211"/>
              <a:gd name="connsiteX2" fmla="*/ 367862 w 914400"/>
              <a:gd name="connsiteY2" fmla="*/ 378372 h 434211"/>
              <a:gd name="connsiteX3" fmla="*/ 0 w 914400"/>
              <a:gd name="connsiteY3" fmla="*/ 430924 h 43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34211">
                <a:moveTo>
                  <a:pt x="914400" y="0"/>
                </a:moveTo>
                <a:cubicBezTo>
                  <a:pt x="832069" y="82331"/>
                  <a:pt x="732221" y="168166"/>
                  <a:pt x="641131" y="231228"/>
                </a:cubicBezTo>
                <a:cubicBezTo>
                  <a:pt x="550041" y="294290"/>
                  <a:pt x="474717" y="345089"/>
                  <a:pt x="367862" y="378372"/>
                </a:cubicBezTo>
                <a:cubicBezTo>
                  <a:pt x="261007" y="411655"/>
                  <a:pt x="51676" y="444937"/>
                  <a:pt x="0" y="43092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>
            <a:off x="4997669" y="3429000"/>
            <a:ext cx="914400" cy="434211"/>
          </a:xfrm>
          <a:custGeom>
            <a:avLst/>
            <a:gdLst>
              <a:gd name="connsiteX0" fmla="*/ 851338 w 851338"/>
              <a:gd name="connsiteY0" fmla="*/ 0 h 415574"/>
              <a:gd name="connsiteX1" fmla="*/ 578069 w 851338"/>
              <a:gd name="connsiteY1" fmla="*/ 231228 h 415574"/>
              <a:gd name="connsiteX2" fmla="*/ 199697 w 851338"/>
              <a:gd name="connsiteY2" fmla="*/ 399393 h 415574"/>
              <a:gd name="connsiteX3" fmla="*/ 0 w 851338"/>
              <a:gd name="connsiteY3" fmla="*/ 399393 h 415574"/>
              <a:gd name="connsiteX0" fmla="*/ 851338 w 851338"/>
              <a:gd name="connsiteY0" fmla="*/ 0 h 406399"/>
              <a:gd name="connsiteX1" fmla="*/ 578069 w 851338"/>
              <a:gd name="connsiteY1" fmla="*/ 231228 h 406399"/>
              <a:gd name="connsiteX2" fmla="*/ 304800 w 851338"/>
              <a:gd name="connsiteY2" fmla="*/ 378372 h 406399"/>
              <a:gd name="connsiteX3" fmla="*/ 0 w 851338"/>
              <a:gd name="connsiteY3" fmla="*/ 399393 h 406399"/>
              <a:gd name="connsiteX0" fmla="*/ 914400 w 914400"/>
              <a:gd name="connsiteY0" fmla="*/ 0 h 434211"/>
              <a:gd name="connsiteX1" fmla="*/ 641131 w 914400"/>
              <a:gd name="connsiteY1" fmla="*/ 231228 h 434211"/>
              <a:gd name="connsiteX2" fmla="*/ 367862 w 914400"/>
              <a:gd name="connsiteY2" fmla="*/ 378372 h 434211"/>
              <a:gd name="connsiteX3" fmla="*/ 0 w 914400"/>
              <a:gd name="connsiteY3" fmla="*/ 430924 h 43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" h="434211">
                <a:moveTo>
                  <a:pt x="914400" y="0"/>
                </a:moveTo>
                <a:cubicBezTo>
                  <a:pt x="832069" y="82331"/>
                  <a:pt x="732221" y="168166"/>
                  <a:pt x="641131" y="231228"/>
                </a:cubicBezTo>
                <a:cubicBezTo>
                  <a:pt x="550041" y="294290"/>
                  <a:pt x="474717" y="345089"/>
                  <a:pt x="367862" y="378372"/>
                </a:cubicBezTo>
                <a:cubicBezTo>
                  <a:pt x="261007" y="411655"/>
                  <a:pt x="51676" y="444937"/>
                  <a:pt x="0" y="43092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883961" y="3447392"/>
            <a:ext cx="21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Increase of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midlevel</a:t>
            </a:r>
            <a:endParaRPr lang="zh-TW" altLang="en-US" dirty="0" smtClean="0">
              <a:latin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mean radial inflow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581792" y="3493879"/>
            <a:ext cx="911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weaker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32768" y="5035138"/>
            <a:ext cx="368135" cy="676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330778" y="5035137"/>
            <a:ext cx="368135" cy="676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31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r="51862"/>
          <a:stretch/>
        </p:blipFill>
        <p:spPr>
          <a:xfrm>
            <a:off x="105271" y="1764753"/>
            <a:ext cx="2370500" cy="23837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3711" y="1846044"/>
            <a:ext cx="9402088" cy="476742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7071"/>
          <a:stretch/>
        </p:blipFill>
        <p:spPr>
          <a:xfrm>
            <a:off x="147311" y="4148466"/>
            <a:ext cx="2606400" cy="238371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84183" y="158672"/>
            <a:ext cx="5351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Asymmetric along-band structure</a:t>
            </a:r>
            <a:endParaRPr lang="zh-TW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3222702" y="2415678"/>
            <a:ext cx="2687444" cy="1308829"/>
          </a:xfrm>
          <a:custGeom>
            <a:avLst/>
            <a:gdLst>
              <a:gd name="connsiteX0" fmla="*/ 0 w 2687444"/>
              <a:gd name="connsiteY0" fmla="*/ 37590 h 1308829"/>
              <a:gd name="connsiteX1" fmla="*/ 880947 w 2687444"/>
              <a:gd name="connsiteY1" fmla="*/ 15288 h 1308829"/>
              <a:gd name="connsiteX2" fmla="*/ 1393903 w 2687444"/>
              <a:gd name="connsiteY2" fmla="*/ 238312 h 1308829"/>
              <a:gd name="connsiteX3" fmla="*/ 1628078 w 2687444"/>
              <a:gd name="connsiteY3" fmla="*/ 818176 h 1308829"/>
              <a:gd name="connsiteX4" fmla="*/ 1984918 w 2687444"/>
              <a:gd name="connsiteY4" fmla="*/ 1141561 h 1308829"/>
              <a:gd name="connsiteX5" fmla="*/ 2687444 w 2687444"/>
              <a:gd name="connsiteY5" fmla="*/ 1308829 h 130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7444" h="1308829">
                <a:moveTo>
                  <a:pt x="0" y="37590"/>
                </a:moveTo>
                <a:cubicBezTo>
                  <a:pt x="324315" y="9712"/>
                  <a:pt x="648630" y="-18166"/>
                  <a:pt x="880947" y="15288"/>
                </a:cubicBezTo>
                <a:cubicBezTo>
                  <a:pt x="1113264" y="48742"/>
                  <a:pt x="1269381" y="104497"/>
                  <a:pt x="1393903" y="238312"/>
                </a:cubicBezTo>
                <a:cubicBezTo>
                  <a:pt x="1518425" y="372127"/>
                  <a:pt x="1529576" y="667635"/>
                  <a:pt x="1628078" y="818176"/>
                </a:cubicBezTo>
                <a:cubicBezTo>
                  <a:pt x="1726580" y="968717"/>
                  <a:pt x="1808357" y="1059786"/>
                  <a:pt x="1984918" y="1141561"/>
                </a:cubicBezTo>
                <a:cubicBezTo>
                  <a:pt x="2161479" y="1223337"/>
                  <a:pt x="2424461" y="1266083"/>
                  <a:pt x="2687444" y="1308829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8317236" y="1486948"/>
                <a:ext cx="2277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𝑆𝑇</m:t>
                              </m:r>
                            </m:sub>
                          </m:sSub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𝑒𝑛𝑣</m:t>
                              </m:r>
                            </m:sub>
                          </m:sSub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𝑎𝑧𝑖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236" y="1486948"/>
                <a:ext cx="2277996" cy="276999"/>
              </a:xfrm>
              <a:prstGeom prst="rect">
                <a:avLst/>
              </a:prstGeom>
              <a:blipFill>
                <a:blip r:embed="rId5"/>
                <a:stretch>
                  <a:fillRect l="-1070" r="-802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7727795" y="2227125"/>
            <a:ext cx="120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Top-heavy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704669" y="2771943"/>
            <a:ext cx="15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Bottom-heavy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7705493" y="2920573"/>
            <a:ext cx="3044283" cy="681271"/>
          </a:xfrm>
          <a:custGeom>
            <a:avLst/>
            <a:gdLst>
              <a:gd name="connsiteX0" fmla="*/ 0 w 3044283"/>
              <a:gd name="connsiteY0" fmla="*/ 12198 h 681271"/>
              <a:gd name="connsiteX1" fmla="*/ 479502 w 3044283"/>
              <a:gd name="connsiteY1" fmla="*/ 23349 h 681271"/>
              <a:gd name="connsiteX2" fmla="*/ 1360448 w 3044283"/>
              <a:gd name="connsiteY2" fmla="*/ 224071 h 681271"/>
              <a:gd name="connsiteX3" fmla="*/ 1929161 w 3044283"/>
              <a:gd name="connsiteY3" fmla="*/ 391339 h 681271"/>
              <a:gd name="connsiteX4" fmla="*/ 2653990 w 3044283"/>
              <a:gd name="connsiteY4" fmla="*/ 592061 h 681271"/>
              <a:gd name="connsiteX5" fmla="*/ 2810107 w 3044283"/>
              <a:gd name="connsiteY5" fmla="*/ 647817 h 681271"/>
              <a:gd name="connsiteX6" fmla="*/ 3044283 w 3044283"/>
              <a:gd name="connsiteY6" fmla="*/ 681271 h 68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4283" h="681271">
                <a:moveTo>
                  <a:pt x="0" y="12198"/>
                </a:moveTo>
                <a:cubicBezTo>
                  <a:pt x="126380" y="117"/>
                  <a:pt x="252761" y="-11963"/>
                  <a:pt x="479502" y="23349"/>
                </a:cubicBezTo>
                <a:cubicBezTo>
                  <a:pt x="706243" y="58661"/>
                  <a:pt x="1118838" y="162739"/>
                  <a:pt x="1360448" y="224071"/>
                </a:cubicBezTo>
                <a:cubicBezTo>
                  <a:pt x="1602058" y="285403"/>
                  <a:pt x="1929161" y="391339"/>
                  <a:pt x="1929161" y="391339"/>
                </a:cubicBezTo>
                <a:lnTo>
                  <a:pt x="2653990" y="592061"/>
                </a:lnTo>
                <a:cubicBezTo>
                  <a:pt x="2800814" y="634807"/>
                  <a:pt x="2745058" y="632949"/>
                  <a:pt x="2810107" y="647817"/>
                </a:cubicBezTo>
                <a:cubicBezTo>
                  <a:pt x="2875156" y="662685"/>
                  <a:pt x="2959719" y="671978"/>
                  <a:pt x="3044283" y="681271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97" y="203938"/>
            <a:ext cx="4375937" cy="110641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077093" y="904872"/>
            <a:ext cx="356839" cy="369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4" idx="2"/>
            <a:endCxn id="7" idx="0"/>
          </p:cNvCxnSpPr>
          <p:nvPr/>
        </p:nvCxnSpPr>
        <p:spPr>
          <a:xfrm>
            <a:off x="9255513" y="1274643"/>
            <a:ext cx="200721" cy="212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/>
          <p:nvPr/>
        </p:nvSpPr>
        <p:spPr>
          <a:xfrm>
            <a:off x="4984595" y="4583151"/>
            <a:ext cx="2062976" cy="16726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0617658" y="6444794"/>
            <a:ext cx="157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Bottom-heavy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3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601</Words>
  <Application>Microsoft Office PowerPoint</Application>
  <PresentationFormat>寬螢幕</PresentationFormat>
  <Paragraphs>115</Paragraphs>
  <Slides>18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Cambria Math</vt:lpstr>
      <vt:lpstr>Courier New</vt:lpstr>
      <vt:lpstr>Office 佈景主題</vt:lpstr>
      <vt:lpstr>Asymmetric Rainband Processes  Leading to Secondary Eyewall Formation  in a Model Simulation of Hurricane Matthew (2016)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Asymmetric Rainband Processes  Leading to Secondary Eyewall Formation  in a Model Simulation of Hurricane Matthew (2016)</dc:title>
  <dc:creator>admin</dc:creator>
  <cp:lastModifiedBy>admin</cp:lastModifiedBy>
  <cp:revision>58</cp:revision>
  <dcterms:created xsi:type="dcterms:W3CDTF">2021-04-19T03:38:31Z</dcterms:created>
  <dcterms:modified xsi:type="dcterms:W3CDTF">2021-04-20T07:18:54Z</dcterms:modified>
</cp:coreProperties>
</file>