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307" r:id="rId4"/>
    <p:sldId id="279" r:id="rId5"/>
    <p:sldId id="269" r:id="rId6"/>
    <p:sldId id="311" r:id="rId7"/>
    <p:sldId id="271" r:id="rId8"/>
    <p:sldId id="312" r:id="rId9"/>
    <p:sldId id="273" r:id="rId10"/>
    <p:sldId id="313" r:id="rId11"/>
    <p:sldId id="276" r:id="rId12"/>
    <p:sldId id="314" r:id="rId13"/>
    <p:sldId id="266" r:id="rId14"/>
    <p:sldId id="315" r:id="rId15"/>
    <p:sldId id="278" r:id="rId16"/>
    <p:sldId id="283" r:id="rId17"/>
    <p:sldId id="281" r:id="rId18"/>
    <p:sldId id="285" r:id="rId19"/>
    <p:sldId id="286" r:id="rId20"/>
    <p:sldId id="287" r:id="rId21"/>
    <p:sldId id="288" r:id="rId22"/>
    <p:sldId id="289" r:id="rId23"/>
    <p:sldId id="291" r:id="rId24"/>
    <p:sldId id="292" r:id="rId25"/>
    <p:sldId id="293" r:id="rId26"/>
    <p:sldId id="294" r:id="rId27"/>
    <p:sldId id="295" r:id="rId28"/>
    <p:sldId id="296" r:id="rId29"/>
    <p:sldId id="316" r:id="rId30"/>
    <p:sldId id="298" r:id="rId31"/>
    <p:sldId id="300" r:id="rId32"/>
    <p:sldId id="299" r:id="rId33"/>
    <p:sldId id="309" r:id="rId34"/>
    <p:sldId id="306" r:id="rId35"/>
    <p:sldId id="265" r:id="rId36"/>
    <p:sldId id="257" r:id="rId37"/>
    <p:sldId id="268" r:id="rId38"/>
    <p:sldId id="272" r:id="rId3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7" autoAdjust="0"/>
  </p:normalViewPr>
  <p:slideViewPr>
    <p:cSldViewPr snapToGrid="0">
      <p:cViewPr varScale="1">
        <p:scale>
          <a:sx n="50" d="100"/>
          <a:sy n="50" d="100"/>
        </p:scale>
        <p:origin x="12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CD2AB-9B71-4FF1-A072-FAD1E408E294}" type="datetimeFigureOut">
              <a:rPr lang="zh-TW" altLang="en-US" smtClean="0"/>
              <a:t>2021/4/13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5B49F-A4BA-4823-BCA1-927A1BD8D8F3}" type="slidenum">
              <a:rPr lang="zh-TW" altLang="en-US" smtClean="0"/>
              <a:t>‹#›</a:t>
            </a:fld>
            <a:endParaRPr lang="zh-TW" altLang="en-US"/>
          </a:p>
        </p:txBody>
      </p:sp>
    </p:spTree>
    <p:extLst>
      <p:ext uri="{BB962C8B-B14F-4D97-AF65-F5344CB8AC3E}">
        <p14:creationId xmlns:p14="http://schemas.microsoft.com/office/powerpoint/2010/main" val="29085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a:t>
            </a:fld>
            <a:endParaRPr lang="zh-TW" altLang="en-US"/>
          </a:p>
        </p:txBody>
      </p:sp>
    </p:spTree>
    <p:extLst>
      <p:ext uri="{BB962C8B-B14F-4D97-AF65-F5344CB8AC3E}">
        <p14:creationId xmlns:p14="http://schemas.microsoft.com/office/powerpoint/2010/main" val="264490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ERA5: 0.25 degree</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13</a:t>
            </a:fld>
            <a:endParaRPr lang="zh-TW" altLang="en-US"/>
          </a:p>
        </p:txBody>
      </p:sp>
    </p:spTree>
    <p:extLst>
      <p:ext uri="{BB962C8B-B14F-4D97-AF65-F5344CB8AC3E}">
        <p14:creationId xmlns:p14="http://schemas.microsoft.com/office/powerpoint/2010/main" val="351323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 jet streak centered over Quebec places both of the</a:t>
            </a:r>
            <a:r>
              <a:rPr lang="zh-TW" altLang="en-US" dirty="0"/>
              <a:t> </a:t>
            </a:r>
            <a:r>
              <a:rPr lang="en-US" altLang="zh-TW" dirty="0"/>
              <a:t>areas of interest in the conﬂuent entrance region (Fig. 2a).</a:t>
            </a:r>
          </a:p>
          <a:p>
            <a:r>
              <a:rPr lang="en-US" altLang="zh-TW" dirty="0"/>
              <a:t>The midwestern squall line develops in the equatorward</a:t>
            </a:r>
            <a:r>
              <a:rPr lang="zh-TW" altLang="en-US" dirty="0"/>
              <a:t> </a:t>
            </a:r>
            <a:r>
              <a:rPr lang="en-US" altLang="zh-TW" dirty="0"/>
              <a:t>jet entrance, an optimal location for quasi-geostrophic forcing for </a:t>
            </a:r>
            <a:r>
              <a:rPr lang="en-US" altLang="zh-TW" dirty="0" err="1"/>
              <a:t>midtropospheric</a:t>
            </a:r>
            <a:r>
              <a:rPr lang="en-US" altLang="zh-TW" dirty="0"/>
              <a:t> ascent (</a:t>
            </a:r>
            <a:r>
              <a:rPr lang="en-US" altLang="zh-TW" dirty="0" err="1"/>
              <a:t>Namias</a:t>
            </a:r>
            <a:r>
              <a:rPr lang="en-US" altLang="zh-TW" dirty="0"/>
              <a:t> and Clapp 1949;</a:t>
            </a:r>
            <a:r>
              <a:rPr lang="zh-TW" altLang="en-US" dirty="0"/>
              <a:t> </a:t>
            </a:r>
            <a:r>
              <a:rPr lang="en-US" altLang="zh-TW" dirty="0" err="1"/>
              <a:t>Uccellini</a:t>
            </a:r>
            <a:r>
              <a:rPr lang="en-US" altLang="zh-TW" dirty="0"/>
              <a:t> and Johnson 1979; Bluestein and Thomas 1984).</a:t>
            </a:r>
          </a:p>
          <a:p>
            <a:endParaRPr lang="en-US" altLang="zh-TW" dirty="0"/>
          </a:p>
          <a:p>
            <a:r>
              <a:rPr lang="en-US" altLang="zh-TW" dirty="0"/>
              <a:t>The baroclinicity that supports the anomalous jet appears in the form of a pair of zonally oriented fronts that straddle</a:t>
            </a:r>
          </a:p>
          <a:p>
            <a:r>
              <a:rPr lang="en-US" altLang="zh-TW" dirty="0"/>
              <a:t>the international border (Fig. 2b). </a:t>
            </a:r>
          </a:p>
          <a:p>
            <a:r>
              <a:rPr lang="en-US" altLang="zh-TW" dirty="0"/>
              <a:t>Both convective events are initiated in close proximity to these fronts, consistent with conceptual models of convective development in low-instability environments (van Den </a:t>
            </a:r>
            <a:r>
              <a:rPr lang="en-US" altLang="zh-TW" dirty="0" err="1"/>
              <a:t>Broeke</a:t>
            </a:r>
            <a:r>
              <a:rPr lang="en-US" altLang="zh-TW" dirty="0"/>
              <a:t> et al. 2005;</a:t>
            </a:r>
            <a:r>
              <a:rPr lang="zh-TW" altLang="en-US" dirty="0"/>
              <a:t> </a:t>
            </a:r>
            <a:r>
              <a:rPr lang="en-US" altLang="zh-TW" dirty="0"/>
              <a:t>Sherburn et al. 2016).</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15</a:t>
            </a:fld>
            <a:endParaRPr lang="zh-TW" altLang="en-US"/>
          </a:p>
        </p:txBody>
      </p:sp>
    </p:spTree>
    <p:extLst>
      <p:ext uri="{BB962C8B-B14F-4D97-AF65-F5344CB8AC3E}">
        <p14:creationId xmlns:p14="http://schemas.microsoft.com/office/powerpoint/2010/main" val="258286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Isolated convective cells develop over northwestern Ontario at 2100 UTC 5 July (1700 local time), immediately poleward of the warm-frontal boundary in the region.</a:t>
            </a:r>
          </a:p>
          <a:p>
            <a:r>
              <a:rPr lang="en-US" altLang="zh-TW" dirty="0"/>
              <a:t>The storms remain anchored to this feature at 0000 UTC (Fig. 3b), despite their rapid eastward progression under a strong westerly ﬂow aloft (Fig. 2). </a:t>
            </a:r>
          </a:p>
          <a:p>
            <a:r>
              <a:rPr lang="en-US" altLang="zh-TW" dirty="0"/>
              <a:t>By 0400 UTC (local midnight), the cells have largely dissipated, although scattered showers remain throughout the area.</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16</a:t>
            </a:fld>
            <a:endParaRPr lang="zh-TW" altLang="en-US"/>
          </a:p>
        </p:txBody>
      </p:sp>
    </p:spTree>
    <p:extLst>
      <p:ext uri="{BB962C8B-B14F-4D97-AF65-F5344CB8AC3E}">
        <p14:creationId xmlns:p14="http://schemas.microsoft.com/office/powerpoint/2010/main" val="326761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0000 UTC 6 July Pickle Lake sounding is taken to be</a:t>
            </a:r>
            <a:r>
              <a:rPr lang="zh-TW" altLang="en-US" dirty="0"/>
              <a:t> </a:t>
            </a:r>
            <a:r>
              <a:rPr lang="en-US" altLang="zh-TW" dirty="0"/>
              <a:t>representative of conditions poleward of the surface front in</a:t>
            </a:r>
            <a:r>
              <a:rPr lang="zh-TW" altLang="en-US" dirty="0"/>
              <a:t> </a:t>
            </a:r>
            <a:r>
              <a:rPr lang="en-US" altLang="zh-TW" dirty="0"/>
              <a:t>the </a:t>
            </a:r>
            <a:r>
              <a:rPr lang="en-US" altLang="zh-TW" dirty="0" err="1"/>
              <a:t>preconvective</a:t>
            </a:r>
            <a:r>
              <a:rPr lang="en-US" altLang="zh-TW" dirty="0"/>
              <a:t> environment (Fig. 3d), wherein the radiosonde intersects the baroclinic zone near 850 hPa (Fig. 4). </a:t>
            </a:r>
          </a:p>
          <a:p>
            <a:r>
              <a:rPr lang="en-US" altLang="zh-TW" dirty="0"/>
              <a:t>The</a:t>
            </a:r>
            <a:r>
              <a:rPr lang="zh-TW" altLang="en-US" dirty="0"/>
              <a:t> </a:t>
            </a:r>
            <a:r>
              <a:rPr lang="en-US" altLang="zh-TW" dirty="0"/>
              <a:t>sounding provides preliminary evidence that the three ingredients for convective initiation are present. </a:t>
            </a:r>
          </a:p>
          <a:p>
            <a:r>
              <a:rPr lang="en-US" altLang="zh-TW" dirty="0"/>
              <a:t>The saturated</a:t>
            </a:r>
            <a:r>
              <a:rPr lang="zh-TW" altLang="en-US" dirty="0"/>
              <a:t> </a:t>
            </a:r>
            <a:r>
              <a:rPr lang="en-US" altLang="zh-TW" dirty="0"/>
              <a:t>layer above the frontal inversion contains ample moisture for</a:t>
            </a:r>
            <a:r>
              <a:rPr lang="zh-TW" altLang="en-US" dirty="0"/>
              <a:t> </a:t>
            </a:r>
            <a:r>
              <a:rPr lang="en-US" altLang="zh-TW" dirty="0"/>
              <a:t>convection, while the veering wind proﬁle across this layer</a:t>
            </a:r>
            <a:r>
              <a:rPr lang="zh-TW" altLang="en-US" dirty="0"/>
              <a:t> </a:t>
            </a:r>
            <a:r>
              <a:rPr lang="en-US" altLang="zh-TW" dirty="0"/>
              <a:t>implies warm advection (‘‘frontal overrunning’’) and attendant</a:t>
            </a:r>
            <a:r>
              <a:rPr lang="zh-TW" altLang="en-US" dirty="0"/>
              <a:t> </a:t>
            </a:r>
            <a:r>
              <a:rPr lang="en-US" altLang="zh-TW" dirty="0" err="1"/>
              <a:t>quasigeostrophic</a:t>
            </a:r>
            <a:r>
              <a:rPr lang="en-US" altLang="zh-TW" dirty="0"/>
              <a:t> forcing for ascent. </a:t>
            </a:r>
          </a:p>
          <a:p>
            <a:r>
              <a:rPr lang="en-US" altLang="zh-TW" dirty="0"/>
              <a:t>The source of instability is</a:t>
            </a:r>
            <a:r>
              <a:rPr lang="zh-TW" altLang="en-US" dirty="0"/>
              <a:t> </a:t>
            </a:r>
            <a:r>
              <a:rPr lang="en-US" altLang="zh-TW" dirty="0"/>
              <a:t>less clear, as daytime heating has failed to warm the boundary</a:t>
            </a:r>
            <a:r>
              <a:rPr lang="zh-TW" altLang="en-US" dirty="0"/>
              <a:t> </a:t>
            </a:r>
            <a:r>
              <a:rPr lang="en-US" altLang="zh-TW" dirty="0"/>
              <a:t>layer sufﬁciently to overcome the convective inhibition of the</a:t>
            </a:r>
            <a:r>
              <a:rPr lang="zh-TW" altLang="en-US" dirty="0"/>
              <a:t> </a:t>
            </a:r>
            <a:r>
              <a:rPr lang="en-US" altLang="zh-TW" dirty="0"/>
              <a:t>850-hPa inversion.</a:t>
            </a:r>
          </a:p>
          <a:p>
            <a:r>
              <a:rPr lang="en-US" altLang="zh-TW" dirty="0"/>
              <a:t>The proﬁle is nearly moist adiabatic above</a:t>
            </a:r>
            <a:r>
              <a:rPr lang="zh-TW" altLang="en-US" dirty="0"/>
              <a:t> </a:t>
            </a:r>
            <a:r>
              <a:rPr lang="en-US" altLang="zh-TW" dirty="0"/>
              <a:t>this level, devoid of appreciable CAPE. </a:t>
            </a:r>
          </a:p>
          <a:p>
            <a:r>
              <a:rPr lang="en-US" altLang="zh-TW" dirty="0"/>
              <a:t>However, drying in the</a:t>
            </a:r>
            <a:r>
              <a:rPr lang="zh-TW" altLang="en-US" dirty="0"/>
              <a:t> </a:t>
            </a:r>
            <a:r>
              <a:rPr lang="en-US" altLang="zh-TW" dirty="0"/>
              <a:t>750–550-hPa layer leads to a negative vertical gradient in</a:t>
            </a:r>
            <a:r>
              <a:rPr lang="zh-TW" altLang="en-US" dirty="0"/>
              <a:t> </a:t>
            </a:r>
            <a:r>
              <a:rPr lang="en-US" altLang="zh-TW" dirty="0"/>
              <a:t>equivalent potential temperature (u e ) that is indicative of potential instability (Fig. 5).</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17</a:t>
            </a:fld>
            <a:endParaRPr lang="zh-TW" altLang="en-US"/>
          </a:p>
        </p:txBody>
      </p:sp>
    </p:spTree>
    <p:extLst>
      <p:ext uri="{BB962C8B-B14F-4D97-AF65-F5344CB8AC3E}">
        <p14:creationId xmlns:p14="http://schemas.microsoft.com/office/powerpoint/2010/main" val="413123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release of potential instability requires layer lifting via</a:t>
            </a:r>
            <a:r>
              <a:rPr lang="zh-TW" altLang="en-US" dirty="0"/>
              <a:t> </a:t>
            </a:r>
            <a:r>
              <a:rPr lang="en-US" altLang="zh-TW" dirty="0"/>
              <a:t>forced ascent that may occur at synoptic scales or at the mesoscale. </a:t>
            </a:r>
          </a:p>
          <a:p>
            <a:r>
              <a:rPr lang="en-US" altLang="zh-TW" dirty="0"/>
              <a:t>A local maximum in relative humidity is indicative of available moisture (Fig. 6a); however, values remain generally below 80% in the region of interest and may serve as a limiting factor on the areal extent of convection.</a:t>
            </a:r>
          </a:p>
          <a:p>
            <a:r>
              <a:rPr lang="en-US" altLang="zh-TW" dirty="0"/>
              <a:t>A similar maximum in frontogenesis (Fig. 6b) implies a forcing for mesoscale ascent in the secondary circulation across the baroclinic zone (Keyser</a:t>
            </a:r>
          </a:p>
          <a:p>
            <a:r>
              <a:rPr lang="en-US" altLang="zh-TW" dirty="0"/>
              <a:t>et al. 1988). </a:t>
            </a:r>
          </a:p>
          <a:p>
            <a:r>
              <a:rPr lang="en-US" altLang="zh-TW" dirty="0"/>
              <a:t>The ﬁnal convective ingredient, instability, is assessed as ›u e /›p, which is positive in areas of potential instability (Fig. 6c). </a:t>
            </a:r>
          </a:p>
          <a:p>
            <a:r>
              <a:rPr lang="en-US" altLang="zh-TW" dirty="0"/>
              <a:t>Combining these three ingredients with a set of thresholds determined by inspection of this case, it becomes clear that the bulk of convective activity occurs in the area where the local extremes of the convective ingredients overlap (Fig. 6d).</a:t>
            </a:r>
          </a:p>
          <a:p>
            <a:pPr marL="0" indent="0">
              <a:buNone/>
            </a:pPr>
            <a:r>
              <a:rPr lang="en-US" altLang="zh-TW" dirty="0"/>
              <a:t> This suggests that the observed convection in this low-CAPE region forms in response to </a:t>
            </a:r>
            <a:r>
              <a:rPr lang="en-US" altLang="zh-TW" dirty="0" err="1"/>
              <a:t>frontogenetic</a:t>
            </a:r>
            <a:r>
              <a:rPr lang="en-US" altLang="zh-TW" dirty="0"/>
              <a:t> forcing in a relatively moist, potentially unstable environment.</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18</a:t>
            </a:fld>
            <a:endParaRPr lang="zh-TW" altLang="en-US"/>
          </a:p>
        </p:txBody>
      </p:sp>
    </p:spTree>
    <p:extLst>
      <p:ext uri="{BB962C8B-B14F-4D97-AF65-F5344CB8AC3E}">
        <p14:creationId xmlns:p14="http://schemas.microsoft.com/office/powerpoint/2010/main" val="276105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CTL model integration for this event successfully simulates the development of precipitation in northern Ontario in the short-range forecast (Fig. 8a). However, bull’s-eyes in which precipitation rates exceed 30mm/</a:t>
            </a:r>
            <a:r>
              <a:rPr lang="en-US" altLang="zh-TW" dirty="0" err="1"/>
              <a:t>hr</a:t>
            </a:r>
            <a:r>
              <a:rPr lang="en-US" altLang="zh-TW" dirty="0"/>
              <a:t> are apparent in the precipitation ﬁeld. </a:t>
            </a:r>
          </a:p>
          <a:p>
            <a:r>
              <a:rPr lang="en-US" altLang="zh-TW" dirty="0"/>
              <a:t>Although such rainfall intensities are consistent with the localized maxima estimated in the full-resolution MRMS dataset (Fig. 7a), they are clearly excessive on a 10-km grid (Fig. 7b). </a:t>
            </a:r>
          </a:p>
          <a:p>
            <a:r>
              <a:rPr lang="en-US" altLang="zh-TW" dirty="0"/>
              <a:t>This broadening of the precipitation cores leads to area-averaged CTL rainfall rates that nearly double the observational estimate (Figs. 7b and 8a).</a:t>
            </a:r>
          </a:p>
          <a:p>
            <a:endParaRPr lang="en-US" altLang="zh-TW" dirty="0"/>
          </a:p>
          <a:p>
            <a:r>
              <a:rPr lang="en-US" altLang="zh-TW" dirty="0"/>
              <a:t>the CTL model is releasing the potential instability via the </a:t>
            </a:r>
            <a:r>
              <a:rPr lang="en-US" altLang="zh-TW" dirty="0" err="1"/>
              <a:t>gridpoint</a:t>
            </a:r>
            <a:r>
              <a:rPr lang="en-US" altLang="zh-TW" dirty="0"/>
              <a:t> storm mechanism. </a:t>
            </a:r>
          </a:p>
          <a:p>
            <a:endParaRPr lang="en-US" altLang="zh-TW" dirty="0"/>
          </a:p>
          <a:p>
            <a:r>
              <a:rPr lang="en-US" altLang="zh-TW" dirty="0"/>
              <a:t>When the low-CAPE convection scheme is activated, the isolated precipitation maxima of the CTL integration are replaced by an extended area over which rainfall rates approach 20 mm/h, in line with the MRMS estimate (cf. Figs. 7b and 8c).</a:t>
            </a:r>
          </a:p>
          <a:p>
            <a:r>
              <a:rPr lang="en-US" altLang="zh-TW" dirty="0"/>
              <a:t>Although the regionally averaged convective rainfall rate only increases by 0.1 mm/h, the ratio of convective to total precipitation rises from , 20% to 50% in this integration (based on domain-average precipitation rates annotated in Fig. 8). </a:t>
            </a:r>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19</a:t>
            </a:fld>
            <a:endParaRPr lang="zh-TW" altLang="en-US"/>
          </a:p>
        </p:txBody>
      </p:sp>
    </p:spTree>
    <p:extLst>
      <p:ext uri="{BB962C8B-B14F-4D97-AF65-F5344CB8AC3E}">
        <p14:creationId xmlns:p14="http://schemas.microsoft.com/office/powerpoint/2010/main" val="267056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dramatic reduction in precipitation rates predicted by the </a:t>
            </a:r>
            <a:r>
              <a:rPr lang="en-US" altLang="zh-TW" dirty="0" err="1"/>
              <a:t>gridscale</a:t>
            </a:r>
            <a:r>
              <a:rPr lang="en-US" altLang="zh-TW" dirty="0"/>
              <a:t> condensation scheme is an indication that the potential instability is processed through parameterized moist turbulence in the low-CAPE convection scheme, rather than being extracted through an </a:t>
            </a:r>
            <a:r>
              <a:rPr lang="en-US" altLang="zh-TW" dirty="0" err="1"/>
              <a:t>underresolved</a:t>
            </a:r>
            <a:r>
              <a:rPr lang="en-US" altLang="zh-TW" dirty="0"/>
              <a:t> interaction between </a:t>
            </a:r>
            <a:r>
              <a:rPr lang="en-US" altLang="zh-TW" dirty="0" err="1"/>
              <a:t>gridscale</a:t>
            </a:r>
            <a:r>
              <a:rPr lang="en-US" altLang="zh-TW" dirty="0"/>
              <a:t> condensation and model dynamics.</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20</a:t>
            </a:fld>
            <a:endParaRPr lang="zh-TW" altLang="en-US"/>
          </a:p>
        </p:txBody>
      </p:sp>
    </p:spTree>
    <p:extLst>
      <p:ext uri="{BB962C8B-B14F-4D97-AF65-F5344CB8AC3E}">
        <p14:creationId xmlns:p14="http://schemas.microsoft.com/office/powerpoint/2010/main" val="358540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evolution of an intense squall line over the mid-western United States is outlined in this section. </a:t>
            </a:r>
          </a:p>
          <a:p>
            <a:r>
              <a:rPr lang="en-US" altLang="zh-TW" dirty="0"/>
              <a:t>The cold pool generated by initially elevated cells promotes the development of surface-based deep convection and plays an important role in establishing squall-line structure in simulations with the low-CAPE scheme activated. </a:t>
            </a:r>
          </a:p>
          <a:p>
            <a:r>
              <a:rPr lang="en-US" altLang="zh-TW" dirty="0"/>
              <a:t>This case highlights the indirect impact that the scheme can have on convective organization.</a:t>
            </a:r>
          </a:p>
          <a:p>
            <a:endParaRPr lang="en-US" altLang="zh-TW" dirty="0"/>
          </a:p>
          <a:p>
            <a:r>
              <a:rPr lang="en-US" altLang="zh-TW" dirty="0"/>
              <a:t>The convective cells that represent the beginnings of the</a:t>
            </a:r>
            <a:r>
              <a:rPr lang="zh-TW" altLang="en-US" dirty="0"/>
              <a:t> </a:t>
            </a:r>
            <a:r>
              <a:rPr lang="en-US" altLang="zh-TW" dirty="0"/>
              <a:t>midwestern squall line form over western Minnesota at</a:t>
            </a:r>
            <a:r>
              <a:rPr lang="zh-TW" altLang="en-US" dirty="0"/>
              <a:t> </a:t>
            </a:r>
            <a:r>
              <a:rPr lang="en-US" altLang="zh-TW" dirty="0"/>
              <a:t>1700 UTC 5 July 2016 </a:t>
            </a:r>
          </a:p>
          <a:p>
            <a:endParaRPr lang="en-US" altLang="zh-TW" dirty="0"/>
          </a:p>
          <a:p>
            <a:r>
              <a:rPr lang="en-US" altLang="zh-TW" dirty="0"/>
              <a:t>The length of the squall line increases after transition, and a large region of trailing stratiform precipitation develops by 0900 UTC (Fig. 10e). </a:t>
            </a:r>
          </a:p>
          <a:p>
            <a:r>
              <a:rPr lang="en-US" altLang="zh-TW" dirty="0"/>
              <a:t>By 1800 UTC the latter has disappeared, but the remnant bowing line extends for over 700 km across southern Illinois and Indiana (Fig. 10h).</a:t>
            </a:r>
            <a:endParaRPr lang="zh-TW" altLang="en-US" dirty="0"/>
          </a:p>
          <a:p>
            <a:endParaRPr lang="en-US" altLang="zh-TW"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21</a:t>
            </a:fld>
            <a:endParaRPr lang="zh-TW" altLang="en-US"/>
          </a:p>
        </p:txBody>
      </p:sp>
    </p:spTree>
    <p:extLst>
      <p:ext uri="{BB962C8B-B14F-4D97-AF65-F5344CB8AC3E}">
        <p14:creationId xmlns:p14="http://schemas.microsoft.com/office/powerpoint/2010/main" val="190678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convective cells that represent the beginnings of the</a:t>
            </a:r>
            <a:r>
              <a:rPr lang="zh-TW" altLang="en-US" dirty="0"/>
              <a:t> </a:t>
            </a:r>
            <a:r>
              <a:rPr lang="en-US" altLang="zh-TW" dirty="0"/>
              <a:t>midwestern squall line form over western Minnesota at</a:t>
            </a:r>
            <a:r>
              <a:rPr lang="zh-TW" altLang="en-US" dirty="0"/>
              <a:t> </a:t>
            </a:r>
            <a:r>
              <a:rPr lang="en-US" altLang="zh-TW" dirty="0"/>
              <a:t>1700 UTC 5 July 2016 </a:t>
            </a:r>
          </a:p>
          <a:p>
            <a:r>
              <a:rPr lang="en-US" altLang="zh-TW" dirty="0"/>
              <a:t>Instead, the Aberdeen sounding represents an environment on the cold side of the surface front that is conducive to the development of elevated convection (Horgan et al. 2007).</a:t>
            </a:r>
          </a:p>
          <a:p>
            <a:r>
              <a:rPr lang="en-US" altLang="zh-TW" dirty="0"/>
              <a:t>Parcels ascending from this level still need to overcome a 100-hPa layer of strong negative buoyancy before beginning free convective ascent in a ‘‘tall and thin’’ low-CAPE environment (Blanchard 1998). </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22</a:t>
            </a:fld>
            <a:endParaRPr lang="zh-TW" altLang="en-US"/>
          </a:p>
        </p:txBody>
      </p:sp>
    </p:spTree>
    <p:extLst>
      <p:ext uri="{BB962C8B-B14F-4D97-AF65-F5344CB8AC3E}">
        <p14:creationId xmlns:p14="http://schemas.microsoft.com/office/powerpoint/2010/main" val="2219816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As the elevated squall line passes through La Crosse, Wisconsin (ceilings are ; 3000 m above ground during the 0300 UTC passage), a robust cold pool is evident at the surface (Fig. 13).</a:t>
            </a:r>
          </a:p>
          <a:p>
            <a:r>
              <a:rPr lang="en-US" altLang="zh-TW" dirty="0"/>
              <a:t>Screen-level temperatures drop by 6C as the squall line passes, as winds turn to the north and increase to 18m/s(gusting to 30 m/s). </a:t>
            </a:r>
          </a:p>
          <a:p>
            <a:r>
              <a:rPr lang="en-US" altLang="zh-TW" dirty="0"/>
              <a:t>This evolution closely follows the conceptual squall-line model of Johnson and Hamilton (1988), and yields a density current that is capable of lifting near-surface air along the gust front to facilitate the initiation of surface-based convection (</a:t>
            </a:r>
            <a:r>
              <a:rPr lang="en-US" altLang="zh-TW" dirty="0" err="1"/>
              <a:t>Wakimoto</a:t>
            </a:r>
            <a:r>
              <a:rPr lang="en-US" altLang="zh-TW" dirty="0"/>
              <a:t> 1982). </a:t>
            </a:r>
          </a:p>
          <a:p>
            <a:r>
              <a:rPr lang="en-US" altLang="zh-TW" dirty="0"/>
              <a:t>Observed cloud bases in the squall line drop to below 1 km as convection moves through Rockford, Illinois, shortly after 0600 UTC (Fig. 10), indicative</a:t>
            </a:r>
          </a:p>
          <a:p>
            <a:r>
              <a:rPr lang="en-US" altLang="zh-TW" dirty="0"/>
              <a:t>of a completed transition from elevated to surface-based convection.</a:t>
            </a:r>
          </a:p>
          <a:p>
            <a:endParaRPr lang="en-US" altLang="zh-TW"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23</a:t>
            </a:fld>
            <a:endParaRPr lang="zh-TW" altLang="en-US"/>
          </a:p>
        </p:txBody>
      </p:sp>
    </p:spTree>
    <p:extLst>
      <p:ext uri="{BB962C8B-B14F-4D97-AF65-F5344CB8AC3E}">
        <p14:creationId xmlns:p14="http://schemas.microsoft.com/office/powerpoint/2010/main" val="368337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potential for vigorous moist convection in </a:t>
            </a:r>
            <a:r>
              <a:rPr lang="en-US" altLang="zh-TW" dirty="0">
                <a:solidFill>
                  <a:srgbClr val="C00000"/>
                </a:solidFill>
              </a:rPr>
              <a:t>low-instability</a:t>
            </a:r>
            <a:r>
              <a:rPr lang="en-US" altLang="zh-TW" dirty="0"/>
              <a:t> </a:t>
            </a:r>
            <a:r>
              <a:rPr lang="en-US" altLang="zh-TW" dirty="0">
                <a:solidFill>
                  <a:srgbClr val="C00000"/>
                </a:solidFill>
              </a:rPr>
              <a:t>environments</a:t>
            </a:r>
            <a:r>
              <a:rPr lang="en-US" altLang="zh-TW" dirty="0"/>
              <a:t> represents a predictability and detection challenge because traditional conceptual models and severe weather indices fail to identify such regions of possible convective activity (McCann 1978; </a:t>
            </a:r>
            <a:r>
              <a:rPr lang="en-US" altLang="zh-TW" dirty="0" err="1"/>
              <a:t>Vescio</a:t>
            </a:r>
            <a:r>
              <a:rPr lang="en-US" altLang="zh-TW" dirty="0"/>
              <a:t> and Thompson 2001; Davis and Parker 2014).</a:t>
            </a:r>
          </a:p>
          <a:p>
            <a:r>
              <a:rPr lang="en-US" altLang="zh-TW" dirty="0"/>
              <a:t>In the low-CAPE context (including the zero-CAPE limit), the ﬁrst two of these are typically associated with the warm sectors and frontal boundaries of midlatitude cyclones (Jewett and </a:t>
            </a:r>
            <a:r>
              <a:rPr lang="en-US" altLang="zh-TW" dirty="0" err="1"/>
              <a:t>Wilhelmson</a:t>
            </a:r>
            <a:r>
              <a:rPr lang="en-US" altLang="zh-TW" dirty="0"/>
              <a:t> 2006; Clark 2009; Evans 2010).</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importance of </a:t>
            </a:r>
            <a:r>
              <a:rPr lang="en-US" altLang="zh-TW" dirty="0">
                <a:solidFill>
                  <a:srgbClr val="C00000"/>
                </a:solidFill>
              </a:rPr>
              <a:t>strong synoptic and mesoscale forcing for ascent </a:t>
            </a:r>
            <a:r>
              <a:rPr lang="en-US" altLang="zh-TW" dirty="0"/>
              <a:t>in the pre-convective environment is emphasized by van Den </a:t>
            </a:r>
            <a:r>
              <a:rPr lang="en-US" altLang="zh-TW" dirty="0" err="1"/>
              <a:t>Broeke</a:t>
            </a:r>
            <a:r>
              <a:rPr lang="en-US" altLang="zh-TW" dirty="0"/>
              <a:t> et al. (2005) in relation to the quasi-linear mesoscale convective systems that can develop parallel to cold fronts under low-CAPE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Along the leading edge of these fronts, the poleward transport of moisture in the warm conveyor belt (Carlson 1980; Eckhardt et al. 2004) contributes to satisfying the moisture requirement of the ingredients-based perspective (King et al.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a:t>
            </a:fld>
            <a:endParaRPr lang="zh-TW" altLang="en-US"/>
          </a:p>
        </p:txBody>
      </p:sp>
    </p:spTree>
    <p:extLst>
      <p:ext uri="{BB962C8B-B14F-4D97-AF65-F5344CB8AC3E}">
        <p14:creationId xmlns:p14="http://schemas.microsoft.com/office/powerpoint/2010/main" val="228801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the CTL integration, precipitation maxima bracket the observed location of the developing squall line at 0000 UTC 6 July (cf. Figs. 10b and 14a). </a:t>
            </a:r>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24</a:t>
            </a:fld>
            <a:endParaRPr lang="zh-TW" altLang="en-US"/>
          </a:p>
        </p:txBody>
      </p:sp>
    </p:spTree>
    <p:extLst>
      <p:ext uri="{BB962C8B-B14F-4D97-AF65-F5344CB8AC3E}">
        <p14:creationId xmlns:p14="http://schemas.microsoft.com/office/powerpoint/2010/main" val="137618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When the low-CAPE convection scheme is activated, a coherent precipitation maximum appears in the region, although the convective mode does not reﬂect the linear structure of the observed rainfall (Fig. 15a).</a:t>
            </a:r>
          </a:p>
          <a:p>
            <a:endParaRPr lang="en-US" altLang="zh-TW" dirty="0"/>
          </a:p>
          <a:p>
            <a:r>
              <a:rPr lang="en-US" altLang="zh-TW" dirty="0"/>
              <a:t>Despite being the only difference between the CTL and LC integrations, the low-CAPE convection scheme is not directly responsible for the difference in precipitation patterns at 0000 UTC 6 July (Figs. 14a and 15a), and is active only around the periphery of the rainfall maximum (Fig. 16b). </a:t>
            </a:r>
          </a:p>
          <a:p>
            <a:r>
              <a:rPr lang="en-US" altLang="zh-TW" dirty="0"/>
              <a:t>However, the parameterization plays an important role in promoting the</a:t>
            </a:r>
            <a:r>
              <a:rPr lang="zh-TW" altLang="en-US" dirty="0"/>
              <a:t> </a:t>
            </a:r>
            <a:r>
              <a:rPr lang="en-US" altLang="zh-TW" dirty="0"/>
              <a:t>organization of this feature, as evidenced by its widespread activation in the region just 1 h earlier (Fig. 16a). </a:t>
            </a:r>
          </a:p>
          <a:p>
            <a:r>
              <a:rPr lang="en-US" altLang="zh-TW" dirty="0"/>
              <a:t>This elevated convective initiation is consistent with both the environmental sounding (Fig. 11) and the observed cloud bases at this early stage of the squall-line life cycle.</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25</a:t>
            </a:fld>
            <a:endParaRPr lang="zh-TW" altLang="en-US"/>
          </a:p>
        </p:txBody>
      </p:sp>
    </p:spTree>
    <p:extLst>
      <p:ext uri="{BB962C8B-B14F-4D97-AF65-F5344CB8AC3E}">
        <p14:creationId xmlns:p14="http://schemas.microsoft.com/office/powerpoint/2010/main" val="213547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low-CAPE convection scheme is active only around the periphery of the rainfall maximum (Fig. 16b).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However, the parameterization plays an important role in promoting the</a:t>
            </a:r>
            <a:r>
              <a:rPr lang="zh-TW" altLang="en-US" dirty="0"/>
              <a:t> </a:t>
            </a:r>
            <a:r>
              <a:rPr lang="en-US" altLang="zh-TW" dirty="0"/>
              <a:t>organization of this feature, as evidenced by its widespread activation in the region just 1 h earlier (Fig. 16a). </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26</a:t>
            </a:fld>
            <a:endParaRPr lang="zh-TW" altLang="en-US"/>
          </a:p>
        </p:txBody>
      </p:sp>
    </p:spTree>
    <p:extLst>
      <p:ext uri="{BB962C8B-B14F-4D97-AF65-F5344CB8AC3E}">
        <p14:creationId xmlns:p14="http://schemas.microsoft.com/office/powerpoint/2010/main" val="81221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cold pool processes involved in the transition from elevated to surface-based convection appear to be well represented in the LC simulation, although they occur at least 3 h earlier than observed. </a:t>
            </a:r>
          </a:p>
          <a:p>
            <a:r>
              <a:rPr lang="en-US" altLang="zh-TW" dirty="0"/>
              <a:t>The cold pool formed by downdrafts in the low-CAPE convection scheme extends across southeastern Minnesota after 2 h of integration (Fig. 17). Enhanced upward motion is evident along the leading edge of this feature, consistent with forced ascent at the head of a density current (</a:t>
            </a:r>
            <a:r>
              <a:rPr lang="en-US" altLang="zh-TW" dirty="0" err="1"/>
              <a:t>Wakimoto</a:t>
            </a:r>
            <a:r>
              <a:rPr lang="en-US" altLang="zh-TW" dirty="0"/>
              <a:t> 1982). </a:t>
            </a:r>
          </a:p>
          <a:p>
            <a:r>
              <a:rPr lang="en-US" altLang="zh-TW" dirty="0"/>
              <a:t>The fact that precipitation is light or absent in these areas (less than 0.2 mm of accumulation after 2 h as shown in Fig. 17) suggests that the enhanced ascent is acting to relatively </a:t>
            </a:r>
            <a:r>
              <a:rPr lang="en-US" altLang="zh-TW" dirty="0">
                <a:solidFill>
                  <a:srgbClr val="C00000"/>
                </a:solidFill>
              </a:rPr>
              <a:t>moisten and destabilize the </a:t>
            </a:r>
            <a:r>
              <a:rPr lang="en-US" altLang="zh-TW" dirty="0" err="1">
                <a:solidFill>
                  <a:srgbClr val="C00000"/>
                </a:solidFill>
              </a:rPr>
              <a:t>preconvective</a:t>
            </a:r>
            <a:r>
              <a:rPr lang="en-US" altLang="zh-TW" dirty="0">
                <a:solidFill>
                  <a:srgbClr val="C00000"/>
                </a:solidFill>
              </a:rPr>
              <a:t> environment</a:t>
            </a:r>
            <a:r>
              <a:rPr lang="en-US" altLang="zh-TW" dirty="0"/>
              <a:t>, rather than simply identifying regions in which condensation is fueling buoyant updrafts. </a:t>
            </a:r>
          </a:p>
          <a:p>
            <a:r>
              <a:rPr lang="en-US" altLang="zh-TW" dirty="0"/>
              <a:t>Consistent with the transition process described by </a:t>
            </a:r>
            <a:r>
              <a:rPr lang="en-US" altLang="zh-TW" dirty="0" err="1"/>
              <a:t>Marsham</a:t>
            </a:r>
            <a:r>
              <a:rPr lang="en-US" altLang="zh-TW" dirty="0"/>
              <a:t> et al. (2011), the cold pool is thereby facilitating the initiation of surface-based convection early in the LC integration. </a:t>
            </a:r>
          </a:p>
          <a:p>
            <a:r>
              <a:rPr lang="en-US" altLang="zh-TW" dirty="0"/>
              <a:t>Cloud bases drop to 1000 m above ground after just 3 h of integration (0000 UTC 6 July), indicating the completion of the transition well before the developing squall line passes La Crosse, Wisconsin.</a:t>
            </a:r>
          </a:p>
          <a:p>
            <a:r>
              <a:rPr lang="en-US" altLang="zh-TW" dirty="0"/>
              <a:t>This represents a transition timing error in the LC integration</a:t>
            </a:r>
          </a:p>
          <a:p>
            <a:r>
              <a:rPr lang="en-US" altLang="zh-TW" dirty="0"/>
              <a:t> however, the lack of elevated convection in the CTL conﬁguration means that these processes are entirely absent in that simulation.</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27</a:t>
            </a:fld>
            <a:endParaRPr lang="zh-TW" altLang="en-US"/>
          </a:p>
        </p:txBody>
      </p:sp>
    </p:spTree>
    <p:extLst>
      <p:ext uri="{BB962C8B-B14F-4D97-AF65-F5344CB8AC3E}">
        <p14:creationId xmlns:p14="http://schemas.microsoft.com/office/powerpoint/2010/main" val="384580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Without a robust initiating cold pool, precipitation patterns in the CTL integration remain relatively disorganized throughout the remainder of the integration (Fig. 14).</a:t>
            </a:r>
          </a:p>
          <a:p>
            <a:r>
              <a:rPr lang="en-US" altLang="zh-TW" dirty="0"/>
              <a:t>This behavior stands in stark contrast to the LC simulation, in which</a:t>
            </a:r>
            <a:r>
              <a:rPr lang="zh-TW" altLang="en-US" dirty="0"/>
              <a:t> </a:t>
            </a:r>
            <a:r>
              <a:rPr lang="en-US" altLang="zh-TW" dirty="0"/>
              <a:t>widespread rainfall is predicted along the path of the observed</a:t>
            </a:r>
            <a:r>
              <a:rPr lang="zh-TW" altLang="en-US" dirty="0"/>
              <a:t> </a:t>
            </a:r>
            <a:r>
              <a:rPr lang="en-US" altLang="zh-TW" dirty="0"/>
              <a:t>squall line (Fig. 15). The enhanced cold pool in the LC simulation, deﬁned as the LC-minus-CTL difference in screen level</a:t>
            </a:r>
            <a:r>
              <a:rPr lang="zh-TW" altLang="en-US" dirty="0"/>
              <a:t> </a:t>
            </a:r>
            <a:r>
              <a:rPr lang="en-US" altLang="zh-TW" dirty="0"/>
              <a:t>temperature, evolves in a manner that aligns with the structural</a:t>
            </a:r>
            <a:r>
              <a:rPr lang="zh-TW" altLang="en-US" dirty="0"/>
              <a:t> </a:t>
            </a:r>
            <a:r>
              <a:rPr lang="en-US" altLang="zh-TW" dirty="0"/>
              <a:t>differences in rainfall (Fig. 18). </a:t>
            </a:r>
          </a:p>
          <a:p>
            <a:r>
              <a:rPr lang="en-US" altLang="zh-TW" dirty="0"/>
              <a:t>The cold pool difference increases to 6 C in the 6-h forecast (valid at 0300 UTC), consistent with the magnitude of the storm-related cooling observed</a:t>
            </a:r>
          </a:p>
          <a:p>
            <a:r>
              <a:rPr lang="en-US" altLang="zh-TW" dirty="0"/>
              <a:t>at La Crosse (Fig. 13). </a:t>
            </a:r>
          </a:p>
          <a:p>
            <a:r>
              <a:rPr lang="en-US" altLang="zh-TW" dirty="0"/>
              <a:t>A precursor cold pool also appears ahead of the squall line over northeastern Missouri at this time (Fig. 18b), where the low-CAPE convection scheme accurately predicts convective activity that is absent in the CTL integra-</a:t>
            </a:r>
            <a:r>
              <a:rPr lang="en-US" altLang="zh-TW" dirty="0" err="1"/>
              <a:t>tion</a:t>
            </a:r>
            <a:r>
              <a:rPr lang="en-US" altLang="zh-TW" dirty="0"/>
              <a:t> (not shown). </a:t>
            </a:r>
          </a:p>
          <a:p>
            <a:r>
              <a:rPr lang="en-US" altLang="zh-TW" dirty="0"/>
              <a:t>The enhancement of the primary cold pool increases to a maximum of 8C by the end of the squall-line life cycle, with cold air extending across Illinois and Indiana behind the well-positioned decaying squall line in the LC integration.</a:t>
            </a:r>
          </a:p>
          <a:p>
            <a:r>
              <a:rPr lang="en-US" altLang="zh-TW" dirty="0"/>
              <a:t>Screen-level temperature errors are reduced by ~20% across the region at all lead times (Fig. 18), a result that is indicative of improved cold pool structure in the LC simulation.</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28</a:t>
            </a:fld>
            <a:endParaRPr lang="zh-TW" altLang="en-US"/>
          </a:p>
        </p:txBody>
      </p:sp>
    </p:spTree>
    <p:extLst>
      <p:ext uri="{BB962C8B-B14F-4D97-AF65-F5344CB8AC3E}">
        <p14:creationId xmlns:p14="http://schemas.microsoft.com/office/powerpoint/2010/main" val="1047663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ETS is improved at most accumulation thresholds (Fig. 19a), largely as a result of a reduction in the number of false alarms for thresholds of 2 mm/24 h and above (Fig. 19b). </a:t>
            </a:r>
          </a:p>
          <a:p>
            <a:r>
              <a:rPr lang="en-US" altLang="zh-TW" dirty="0"/>
              <a:t>The decrease in the false alarm ratio is not accompanied by an equivalent reduction in the probability of detection (Fig. 19c), an indication that the parameterization is acting to eliminate spurious precipitation events in a selective manner. </a:t>
            </a:r>
          </a:p>
          <a:p>
            <a:r>
              <a:rPr lang="en-US" altLang="zh-TW" dirty="0"/>
              <a:t>This is particularly encouraging given the dramatic reduction in the frequency of occurrence of accumulations of 5 mm/24hrand greater (Fig. 19d). </a:t>
            </a:r>
          </a:p>
          <a:p>
            <a:r>
              <a:rPr lang="en-US" altLang="zh-TW" dirty="0"/>
              <a:t>The latter is consistent with the impact of the parameterization on the convective cells analyzed in northern Ontario case study (section 4a), determined to be a consequence of the parameterized release of potential instability and the suppression of the </a:t>
            </a:r>
            <a:r>
              <a:rPr lang="en-US" altLang="zh-TW" dirty="0" err="1"/>
              <a:t>gridpoint</a:t>
            </a:r>
            <a:r>
              <a:rPr lang="en-US" altLang="zh-TW" dirty="0"/>
              <a:t> storm feedback.</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30</a:t>
            </a:fld>
            <a:endParaRPr lang="zh-TW" altLang="en-US"/>
          </a:p>
        </p:txBody>
      </p:sp>
    </p:spTree>
    <p:extLst>
      <p:ext uri="{BB962C8B-B14F-4D97-AF65-F5344CB8AC3E}">
        <p14:creationId xmlns:p14="http://schemas.microsoft.com/office/powerpoint/2010/main" val="933898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impact of the low-CAPE convection scheme on predictive skill for near-surface atmospheric variables is smaller than it is for precipitation (Fig. 20). Improvements to the error standard deviation of 2-m temperature and moisture, and 10-m winds rise to the level of statistical signiﬁcance at most lead</a:t>
            </a:r>
          </a:p>
          <a:p>
            <a:r>
              <a:rPr lang="en-US" altLang="zh-TW" dirty="0"/>
              <a:t>times, but the change in guidance quality is small enough to be of little practical utility. </a:t>
            </a:r>
          </a:p>
          <a:p>
            <a:r>
              <a:rPr lang="en-US" altLang="zh-TW" dirty="0"/>
              <a:t>The same is generally true for changes to mean errors, although daytime cooling leads to a 0.3-K increase in the cold bias of the LC guidance compared to the CTL (Fig. 20a). </a:t>
            </a:r>
          </a:p>
          <a:p>
            <a:r>
              <a:rPr lang="en-US" altLang="zh-TW" dirty="0"/>
              <a:t>This change in 2-m temperature is consistent with the cold pool enhancement noted in the midwestern squall-line case study (Fig. 18</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31</a:t>
            </a:fld>
            <a:endParaRPr lang="zh-TW" altLang="en-US"/>
          </a:p>
        </p:txBody>
      </p:sp>
    </p:spTree>
    <p:extLst>
      <p:ext uri="{BB962C8B-B14F-4D97-AF65-F5344CB8AC3E}">
        <p14:creationId xmlns:p14="http://schemas.microsoft.com/office/powerpoint/2010/main" val="41326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effects of parameterized low-CAPE convection on</a:t>
            </a:r>
            <a:r>
              <a:rPr lang="zh-TW" altLang="en-US" dirty="0"/>
              <a:t> </a:t>
            </a:r>
            <a:r>
              <a:rPr lang="en-US" altLang="zh-TW" dirty="0"/>
              <a:t>upper-air scores are more pronounced, with improvements</a:t>
            </a:r>
            <a:r>
              <a:rPr lang="zh-TW" altLang="en-US" dirty="0"/>
              <a:t> </a:t>
            </a:r>
            <a:r>
              <a:rPr lang="en-US" altLang="zh-TW" dirty="0"/>
              <a:t>in error standard deviation clearly visible in height and wind</a:t>
            </a:r>
            <a:r>
              <a:rPr lang="zh-TW" altLang="en-US" dirty="0"/>
              <a:t> </a:t>
            </a:r>
            <a:r>
              <a:rPr lang="en-US" altLang="zh-TW" dirty="0"/>
              <a:t>predictions near the tropopause (Figs. 21a,b). </a:t>
            </a:r>
          </a:p>
          <a:p>
            <a:r>
              <a:rPr lang="en-US" altLang="zh-TW" dirty="0"/>
              <a:t>However, a reduction in the </a:t>
            </a:r>
            <a:r>
              <a:rPr lang="en-US" altLang="zh-TW" dirty="0" err="1"/>
              <a:t>midtropospheric</a:t>
            </a:r>
            <a:r>
              <a:rPr lang="en-US" altLang="zh-TW" dirty="0"/>
              <a:t> warm bias (Fig. 21c) leads hydrostatically to a 3-m decrease in upper-tropospheric heights that is evaluated as a degradation compared to radiosonde-observed values. </a:t>
            </a:r>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32</a:t>
            </a:fld>
            <a:endParaRPr lang="zh-TW" altLang="en-US"/>
          </a:p>
        </p:txBody>
      </p:sp>
    </p:spTree>
    <p:extLst>
      <p:ext uri="{BB962C8B-B14F-4D97-AF65-F5344CB8AC3E}">
        <p14:creationId xmlns:p14="http://schemas.microsoft.com/office/powerpoint/2010/main" val="814651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33</a:t>
            </a:fld>
            <a:endParaRPr lang="zh-TW" altLang="en-US"/>
          </a:p>
        </p:txBody>
      </p:sp>
    </p:spTree>
    <p:extLst>
      <p:ext uri="{BB962C8B-B14F-4D97-AF65-F5344CB8AC3E}">
        <p14:creationId xmlns:p14="http://schemas.microsoft.com/office/powerpoint/2010/main" val="4111951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Potential and symmetric instabilities</a:t>
            </a:r>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36</a:t>
            </a:fld>
            <a:endParaRPr lang="zh-TW" altLang="en-US"/>
          </a:p>
        </p:txBody>
      </p:sp>
    </p:spTree>
    <p:extLst>
      <p:ext uri="{BB962C8B-B14F-4D97-AF65-F5344CB8AC3E}">
        <p14:creationId xmlns:p14="http://schemas.microsoft.com/office/powerpoint/2010/main" val="245006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3</a:t>
            </a:fld>
            <a:endParaRPr lang="zh-TW" altLang="en-US"/>
          </a:p>
        </p:txBody>
      </p:sp>
    </p:spTree>
    <p:extLst>
      <p:ext uri="{BB962C8B-B14F-4D97-AF65-F5344CB8AC3E}">
        <p14:creationId xmlns:p14="http://schemas.microsoft.com/office/powerpoint/2010/main" val="169859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avoid the double-counting of moist convective effects, the new scheme is only tested for possible activity where CAPE values are below 250 J kg 2 1.</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4</a:t>
            </a:fld>
            <a:endParaRPr lang="zh-TW" altLang="en-US"/>
          </a:p>
        </p:txBody>
      </p:sp>
    </p:spTree>
    <p:extLst>
      <p:ext uri="{BB962C8B-B14F-4D97-AF65-F5344CB8AC3E}">
        <p14:creationId xmlns:p14="http://schemas.microsoft.com/office/powerpoint/2010/main" val="153845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justiﬁcation for this scaling is based on the presence of off-equatorial ascent driven by inertial instability that is not associated with low-CAPE convection (Tomas and Webster 1997). </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5</a:t>
            </a:fld>
            <a:endParaRPr lang="zh-TW" altLang="en-US"/>
          </a:p>
        </p:txBody>
      </p:sp>
    </p:spTree>
    <p:extLst>
      <p:ext uri="{BB962C8B-B14F-4D97-AF65-F5344CB8AC3E}">
        <p14:creationId xmlns:p14="http://schemas.microsoft.com/office/powerpoint/2010/main" val="190219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6</a:t>
            </a:fld>
            <a:endParaRPr lang="zh-TW" altLang="en-US"/>
          </a:p>
        </p:txBody>
      </p:sp>
    </p:spTree>
    <p:extLst>
      <p:ext uri="{BB962C8B-B14F-4D97-AF65-F5344CB8AC3E}">
        <p14:creationId xmlns:p14="http://schemas.microsoft.com/office/powerpoint/2010/main" val="317676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avoid the double-counting of moist convective effects, the new scheme is only tested for possible activity where CAPE values are below 250 J kg 2 1.</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8</a:t>
            </a:fld>
            <a:endParaRPr lang="zh-TW" altLang="en-US"/>
          </a:p>
        </p:txBody>
      </p:sp>
    </p:spTree>
    <p:extLst>
      <p:ext uri="{BB962C8B-B14F-4D97-AF65-F5344CB8AC3E}">
        <p14:creationId xmlns:p14="http://schemas.microsoft.com/office/powerpoint/2010/main" val="3892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avoid the double-counting of moist convective effects, the new scheme is only tested for possible activity where CAPE values are below 250 J kg 2 1.</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10</a:t>
            </a:fld>
            <a:endParaRPr lang="zh-TW" altLang="en-US"/>
          </a:p>
        </p:txBody>
      </p:sp>
    </p:spTree>
    <p:extLst>
      <p:ext uri="{BB962C8B-B14F-4D97-AF65-F5344CB8AC3E}">
        <p14:creationId xmlns:p14="http://schemas.microsoft.com/office/powerpoint/2010/main" val="74794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avoid the double-counting of moist convective effects, the new scheme is only tested for possible activity where CAPE values are below 250 J kg 2 1.</a:t>
            </a:r>
          </a:p>
          <a:p>
            <a:endParaRPr lang="zh-TW" altLang="en-US" dirty="0"/>
          </a:p>
        </p:txBody>
      </p:sp>
      <p:sp>
        <p:nvSpPr>
          <p:cNvPr id="4" name="投影片編號版面配置區 3"/>
          <p:cNvSpPr>
            <a:spLocks noGrp="1"/>
          </p:cNvSpPr>
          <p:nvPr>
            <p:ph type="sldNum" sz="quarter" idx="5"/>
          </p:nvPr>
        </p:nvSpPr>
        <p:spPr/>
        <p:txBody>
          <a:bodyPr/>
          <a:lstStyle/>
          <a:p>
            <a:fld id="{B3F5B49F-A4BA-4823-BCA1-927A1BD8D8F3}" type="slidenum">
              <a:rPr lang="zh-TW" altLang="en-US" smtClean="0"/>
              <a:t>12</a:t>
            </a:fld>
            <a:endParaRPr lang="zh-TW" altLang="en-US"/>
          </a:p>
        </p:txBody>
      </p:sp>
    </p:spTree>
    <p:extLst>
      <p:ext uri="{BB962C8B-B14F-4D97-AF65-F5344CB8AC3E}">
        <p14:creationId xmlns:p14="http://schemas.microsoft.com/office/powerpoint/2010/main" val="425315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56AF46-636E-4425-A2CB-610ADB8F211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8FB66E2-D075-4101-9E23-9E31C8517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0F6F73F0-B040-40CE-A42C-B94530BD938F}"/>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069EC0D5-53AC-40A6-843A-9DD571D3B5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72A9BC8-FC1D-44C8-B8A0-75DB7E5D8534}"/>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77606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7B554C-31DC-4A3D-B131-CF13D9A9242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599E3B5-CBD4-418C-A521-2C9ADDC6438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5B0A6B9-0965-4B5D-9EF6-6124240F5C7D}"/>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A235E2AA-90F4-4675-8AB8-4EC450CBD8C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C1CA428-6B43-4FAC-AD6C-27A425EE3B17}"/>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9484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4386396-5313-4249-A9C4-5DC9E8D775A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8184E44-0EE1-4E83-ADD0-64443A5C609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74F3050-F290-475B-8B1E-7D81C003073A}"/>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4977C7FD-91F9-459B-AA78-475761CFD9C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E3374EB-E235-43C1-9F65-FBE2B31B6FF0}"/>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50329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729235-89D1-41C8-8C56-CCD5781D2E8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5BFAA8E-EC05-4958-8A52-90F407EB980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02AF140-2740-4589-8E8E-5B97D6D411C8}"/>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D5484BC2-D614-4850-98BE-6B9BDFAFFEF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89E233-6FF1-4418-AAC2-538145A51959}"/>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40598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D08656-463A-486E-BBAD-826D90009A5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7C6698C-1AD5-4752-A5FC-CB5B89D07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ACC37E3-4D8D-4B32-B88B-0859A07A1479}"/>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1210A76A-33A7-43E9-BF84-E8013A643A4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7160E21-3BA3-42D4-AEB6-7C7B7426861C}"/>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268072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93FBB9-27A3-4764-A41A-C655265ABD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D97EF51-FC50-4A94-8004-6F592AC77C80}"/>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62040F7-7067-4E6B-B90C-2DF252EF95E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72DBBD0-F755-49A8-8311-5836023B4AA6}"/>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6" name="頁尾版面配置區 5">
            <a:extLst>
              <a:ext uri="{FF2B5EF4-FFF2-40B4-BE49-F238E27FC236}">
                <a16:creationId xmlns:a16="http://schemas.microsoft.com/office/drawing/2014/main" id="{D327EF4C-BA2E-4FCA-A3DC-251BFDCCEB4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DCB8275-7954-415B-AC4E-20DD5FE78DE6}"/>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95839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F1C8A2-F535-422E-92C7-AA23D9D3391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5FE1183-DBC5-4202-918D-6571BC3F5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2D7F9F3F-9400-4AD2-9AC3-5F3CDC62AA3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3B6E815-3A25-4D78-9BDD-458161DDF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1ABA373-4BF5-4C47-B247-B7C3A83042D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A8C5013-BB47-4C26-B13E-4115E52D663F}"/>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8" name="頁尾版面配置區 7">
            <a:extLst>
              <a:ext uri="{FF2B5EF4-FFF2-40B4-BE49-F238E27FC236}">
                <a16:creationId xmlns:a16="http://schemas.microsoft.com/office/drawing/2014/main" id="{663F17D7-32B3-494D-A7AC-CE0ACB39EB9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F659131-D07F-479B-BACB-A8974895F30F}"/>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344380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0056B4-1416-4EC3-82D3-D36429798A5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BD60854-1B34-4D0A-A4FB-1115DD1B6526}"/>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4" name="頁尾版面配置區 3">
            <a:extLst>
              <a:ext uri="{FF2B5EF4-FFF2-40B4-BE49-F238E27FC236}">
                <a16:creationId xmlns:a16="http://schemas.microsoft.com/office/drawing/2014/main" id="{ABDC1C45-1B90-45A8-A338-C080EFEA559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A4CCF80-F842-41E2-BB01-A63616A1F329}"/>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253419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FF4F90C-0821-4E2D-A29A-D485B56C7E46}"/>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3" name="頁尾版面配置區 2">
            <a:extLst>
              <a:ext uri="{FF2B5EF4-FFF2-40B4-BE49-F238E27FC236}">
                <a16:creationId xmlns:a16="http://schemas.microsoft.com/office/drawing/2014/main" id="{F042F843-43E2-4277-9F93-90C84DBBD4E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8256268-0048-460F-BE7B-12ADD6D5316A}"/>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178526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271860-7B24-4ADF-A56A-361526754BB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379BDA4-00B8-4088-808C-7DFCFB68F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04D57D7-3B60-4188-B5A9-3BB6B97CE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729B94D-4044-422B-8904-F072F8558596}"/>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6" name="頁尾版面配置區 5">
            <a:extLst>
              <a:ext uri="{FF2B5EF4-FFF2-40B4-BE49-F238E27FC236}">
                <a16:creationId xmlns:a16="http://schemas.microsoft.com/office/drawing/2014/main" id="{F3EF9603-1CFF-481D-8CE3-37B41A09C27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2290130-55F0-4ED4-8162-2C259B830A46}"/>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167207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E3CD59-839B-4C60-84BB-AC46A14D6DF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7EB8B35-1795-41AA-A293-7587DF565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1E03D06-D1A6-4C91-917F-6AA7B15A1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48AB6EB-456D-41BE-816D-E083279DEC91}"/>
              </a:ext>
            </a:extLst>
          </p:cNvPr>
          <p:cNvSpPr>
            <a:spLocks noGrp="1"/>
          </p:cNvSpPr>
          <p:nvPr>
            <p:ph type="dt" sz="half" idx="10"/>
          </p:nvPr>
        </p:nvSpPr>
        <p:spPr/>
        <p:txBody>
          <a:bodyPr/>
          <a:lstStyle/>
          <a:p>
            <a:fld id="{B7736C90-E494-4CAA-92C8-767A4BBD01CA}" type="datetimeFigureOut">
              <a:rPr lang="zh-TW" altLang="en-US" smtClean="0"/>
              <a:t>2021/4/13</a:t>
            </a:fld>
            <a:endParaRPr lang="zh-TW" altLang="en-US"/>
          </a:p>
        </p:txBody>
      </p:sp>
      <p:sp>
        <p:nvSpPr>
          <p:cNvPr id="6" name="頁尾版面配置區 5">
            <a:extLst>
              <a:ext uri="{FF2B5EF4-FFF2-40B4-BE49-F238E27FC236}">
                <a16:creationId xmlns:a16="http://schemas.microsoft.com/office/drawing/2014/main" id="{05E73ACD-8E27-44B3-ACB2-774479E7DB1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E4ACAAF-FCEB-4228-9D12-DDD54B3DEE67}"/>
              </a:ext>
            </a:extLst>
          </p:cNvPr>
          <p:cNvSpPr>
            <a:spLocks noGrp="1"/>
          </p:cNvSpPr>
          <p:nvPr>
            <p:ph type="sldNum" sz="quarter" idx="12"/>
          </p:nvPr>
        </p:nvSpPr>
        <p:spPr/>
        <p:txBody>
          <a:body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177051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A72FE01-3B85-4418-9276-EC0709FBB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0EC051B-2C19-4CF3-BE95-438A50EE9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3F0EB69-2A9E-4A71-93FE-CFDFC08FB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36C90-E494-4CAA-92C8-767A4BBD01CA}" type="datetimeFigureOut">
              <a:rPr lang="zh-TW" altLang="en-US" smtClean="0"/>
              <a:t>2021/4/13</a:t>
            </a:fld>
            <a:endParaRPr lang="zh-TW" altLang="en-US"/>
          </a:p>
        </p:txBody>
      </p:sp>
      <p:sp>
        <p:nvSpPr>
          <p:cNvPr id="5" name="頁尾版面配置區 4">
            <a:extLst>
              <a:ext uri="{FF2B5EF4-FFF2-40B4-BE49-F238E27FC236}">
                <a16:creationId xmlns:a16="http://schemas.microsoft.com/office/drawing/2014/main" id="{CE9BA246-54A5-48D0-965F-D2B92FF4A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1F03D32-3577-4EA9-987F-59ADAB272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1C362-2A00-4747-8168-117C79FF4191}" type="slidenum">
              <a:rPr lang="zh-TW" altLang="en-US" smtClean="0"/>
              <a:t>‹#›</a:t>
            </a:fld>
            <a:endParaRPr lang="zh-TW" altLang="en-US"/>
          </a:p>
        </p:txBody>
      </p:sp>
    </p:spTree>
    <p:extLst>
      <p:ext uri="{BB962C8B-B14F-4D97-AF65-F5344CB8AC3E}">
        <p14:creationId xmlns:p14="http://schemas.microsoft.com/office/powerpoint/2010/main" val="312711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E1F28E-44B1-4720-9249-60897E4FFD1D}"/>
              </a:ext>
            </a:extLst>
          </p:cNvPr>
          <p:cNvSpPr>
            <a:spLocks noGrp="1"/>
          </p:cNvSpPr>
          <p:nvPr>
            <p:ph type="ctrTitle"/>
          </p:nvPr>
        </p:nvSpPr>
        <p:spPr/>
        <p:txBody>
          <a:bodyPr>
            <a:normAutofit fontScale="90000"/>
          </a:bodyPr>
          <a:lstStyle/>
          <a:p>
            <a:r>
              <a:rPr lang="en-US" altLang="zh-TW" dirty="0"/>
              <a:t>A Convection Parameterization for Low-CAPE Environments</a:t>
            </a:r>
            <a:endParaRPr lang="zh-TW" altLang="en-US" dirty="0"/>
          </a:p>
        </p:txBody>
      </p:sp>
      <p:sp>
        <p:nvSpPr>
          <p:cNvPr id="3" name="副標題 2">
            <a:extLst>
              <a:ext uri="{FF2B5EF4-FFF2-40B4-BE49-F238E27FC236}">
                <a16:creationId xmlns:a16="http://schemas.microsoft.com/office/drawing/2014/main" id="{65EBDD93-B6BB-4A89-AD8E-641882FCFC97}"/>
              </a:ext>
            </a:extLst>
          </p:cNvPr>
          <p:cNvSpPr>
            <a:spLocks noGrp="1"/>
          </p:cNvSpPr>
          <p:nvPr>
            <p:ph type="subTitle" idx="1"/>
          </p:nvPr>
        </p:nvSpPr>
        <p:spPr>
          <a:xfrm>
            <a:off x="1524000" y="3925957"/>
            <a:ext cx="9144000" cy="705678"/>
          </a:xfrm>
        </p:spPr>
        <p:txBody>
          <a:bodyPr/>
          <a:lstStyle/>
          <a:p>
            <a:r>
              <a:rPr lang="en-US" altLang="zh-TW" sz="1800" dirty="0">
                <a:solidFill>
                  <a:srgbClr val="000000"/>
                </a:solidFill>
                <a:effectLst/>
                <a:latin typeface="Times New Roman" panose="02020603050405020304" pitchFamily="18" charset="0"/>
                <a:ea typeface="新細明體" panose="02020500000000000000" pitchFamily="18" charset="-120"/>
              </a:rPr>
              <a:t>McTaggart-Cowan, R, P. A. Vaillancourt, L. </a:t>
            </a:r>
            <a:r>
              <a:rPr lang="en-US" altLang="zh-TW" sz="1800" dirty="0" err="1">
                <a:solidFill>
                  <a:srgbClr val="000000"/>
                </a:solidFill>
                <a:effectLst/>
                <a:latin typeface="Times New Roman" panose="02020603050405020304" pitchFamily="18" charset="0"/>
                <a:ea typeface="新細明體" panose="02020500000000000000" pitchFamily="18" charset="-120"/>
              </a:rPr>
              <a:t>Separovic</a:t>
            </a:r>
            <a:r>
              <a:rPr lang="en-US" altLang="zh-TW" sz="1800" dirty="0">
                <a:solidFill>
                  <a:srgbClr val="000000"/>
                </a:solidFill>
                <a:effectLst/>
                <a:latin typeface="Times New Roman" panose="02020603050405020304" pitchFamily="18" charset="0"/>
                <a:ea typeface="新細明體" panose="02020500000000000000" pitchFamily="18" charset="-120"/>
              </a:rPr>
              <a:t>, S. </a:t>
            </a:r>
            <a:r>
              <a:rPr lang="en-US" altLang="zh-TW" sz="1800" dirty="0" err="1">
                <a:solidFill>
                  <a:srgbClr val="000000"/>
                </a:solidFill>
                <a:effectLst/>
                <a:latin typeface="Times New Roman" panose="02020603050405020304" pitchFamily="18" charset="0"/>
                <a:ea typeface="新細明體" panose="02020500000000000000" pitchFamily="18" charset="-120"/>
              </a:rPr>
              <a:t>Corvec</a:t>
            </a:r>
            <a:r>
              <a:rPr lang="en-US" altLang="zh-TW" sz="1800" dirty="0">
                <a:solidFill>
                  <a:srgbClr val="000000"/>
                </a:solidFill>
                <a:effectLst/>
                <a:latin typeface="Times New Roman" panose="02020603050405020304" pitchFamily="18" charset="0"/>
                <a:ea typeface="新細明體" panose="02020500000000000000" pitchFamily="18" charset="-120"/>
              </a:rPr>
              <a:t>, and A. </a:t>
            </a:r>
            <a:r>
              <a:rPr lang="en-US" altLang="zh-TW" sz="1800" dirty="0" err="1">
                <a:solidFill>
                  <a:srgbClr val="000000"/>
                </a:solidFill>
                <a:effectLst/>
                <a:latin typeface="Times New Roman" panose="02020603050405020304" pitchFamily="18" charset="0"/>
                <a:ea typeface="新細明體" panose="02020500000000000000" pitchFamily="18" charset="-120"/>
              </a:rPr>
              <a:t>Zadra</a:t>
            </a:r>
            <a:r>
              <a:rPr lang="en-US" altLang="zh-TW" sz="1800" dirty="0">
                <a:solidFill>
                  <a:srgbClr val="000000"/>
                </a:solidFill>
                <a:effectLst/>
                <a:latin typeface="Times New Roman" panose="02020603050405020304" pitchFamily="18" charset="0"/>
                <a:ea typeface="新細明體" panose="02020500000000000000" pitchFamily="18" charset="-120"/>
              </a:rPr>
              <a:t>, 2020: A convection parameterization for low-CAPE environments. </a:t>
            </a:r>
            <a:r>
              <a:rPr lang="en-US" altLang="zh-TW" sz="1800" i="1" dirty="0">
                <a:solidFill>
                  <a:srgbClr val="000000"/>
                </a:solidFill>
                <a:effectLst/>
                <a:latin typeface="Times New Roman" panose="02020603050405020304" pitchFamily="18" charset="0"/>
                <a:ea typeface="新細明體" panose="02020500000000000000" pitchFamily="18" charset="-120"/>
              </a:rPr>
              <a:t>Mon. Wea. Rev.</a:t>
            </a:r>
            <a:r>
              <a:rPr lang="en-US" altLang="zh-TW" sz="1800" dirty="0">
                <a:solidFill>
                  <a:srgbClr val="000000"/>
                </a:solidFill>
                <a:effectLst/>
                <a:latin typeface="Times New Roman" panose="02020603050405020304" pitchFamily="18" charset="0"/>
                <a:ea typeface="新細明體" panose="02020500000000000000" pitchFamily="18" charset="-120"/>
              </a:rPr>
              <a:t>, </a:t>
            </a:r>
            <a:r>
              <a:rPr lang="en-US" altLang="zh-TW" sz="1800" b="1" dirty="0">
                <a:solidFill>
                  <a:srgbClr val="000000"/>
                </a:solidFill>
                <a:effectLst/>
                <a:latin typeface="Times New Roman" panose="02020603050405020304" pitchFamily="18" charset="0"/>
                <a:ea typeface="新細明體" panose="02020500000000000000" pitchFamily="18" charset="-120"/>
              </a:rPr>
              <a:t>148</a:t>
            </a:r>
            <a:r>
              <a:rPr lang="en-US" altLang="zh-TW" sz="1800" dirty="0">
                <a:solidFill>
                  <a:srgbClr val="000000"/>
                </a:solidFill>
                <a:effectLst/>
                <a:latin typeface="Times New Roman" panose="02020603050405020304" pitchFamily="18" charset="0"/>
                <a:ea typeface="新細明體" panose="02020500000000000000" pitchFamily="18" charset="-120"/>
              </a:rPr>
              <a:t>, 4917–4941.</a:t>
            </a:r>
            <a:endParaRPr lang="zh-TW" altLang="en-US" dirty="0"/>
          </a:p>
        </p:txBody>
      </p:sp>
    </p:spTree>
    <p:extLst>
      <p:ext uri="{BB962C8B-B14F-4D97-AF65-F5344CB8AC3E}">
        <p14:creationId xmlns:p14="http://schemas.microsoft.com/office/powerpoint/2010/main" val="236385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3FC848-69CE-4274-A6DB-FF54D9BC4355}"/>
              </a:ext>
            </a:extLst>
          </p:cNvPr>
          <p:cNvPicPr>
            <a:picLocks noChangeAspect="1"/>
          </p:cNvPicPr>
          <p:nvPr/>
        </p:nvPicPr>
        <p:blipFill rotWithShape="1">
          <a:blip r:embed="rId3"/>
          <a:srcRect b="38309"/>
          <a:stretch/>
        </p:blipFill>
        <p:spPr>
          <a:xfrm>
            <a:off x="4193850" y="849641"/>
            <a:ext cx="4405043" cy="5716530"/>
          </a:xfrm>
          <a:prstGeom prst="rect">
            <a:avLst/>
          </a:prstGeom>
        </p:spPr>
      </p:pic>
      <p:sp>
        <p:nvSpPr>
          <p:cNvPr id="7" name="文字方塊 6">
            <a:extLst>
              <a:ext uri="{FF2B5EF4-FFF2-40B4-BE49-F238E27FC236}">
                <a16:creationId xmlns:a16="http://schemas.microsoft.com/office/drawing/2014/main" id="{FFBD1867-0FC8-4693-85DA-3B06527D557F}"/>
              </a:ext>
            </a:extLst>
          </p:cNvPr>
          <p:cNvSpPr txBox="1"/>
          <p:nvPr/>
        </p:nvSpPr>
        <p:spPr>
          <a:xfrm>
            <a:off x="335280" y="480309"/>
            <a:ext cx="6720840" cy="369332"/>
          </a:xfrm>
          <a:prstGeom prst="rect">
            <a:avLst/>
          </a:prstGeom>
          <a:noFill/>
        </p:spPr>
        <p:txBody>
          <a:bodyPr wrap="square">
            <a:spAutoFit/>
          </a:bodyPr>
          <a:lstStyle/>
          <a:p>
            <a:r>
              <a:rPr lang="en-US" altLang="zh-TW" dirty="0"/>
              <a:t>A low-CAPE convection scheme (based on Tiedtke (1989) scheme)</a:t>
            </a:r>
            <a:endParaRPr lang="zh-TW" altLang="en-US" dirty="0"/>
          </a:p>
        </p:txBody>
      </p:sp>
    </p:spTree>
    <p:extLst>
      <p:ext uri="{BB962C8B-B14F-4D97-AF65-F5344CB8AC3E}">
        <p14:creationId xmlns:p14="http://schemas.microsoft.com/office/powerpoint/2010/main" val="110955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652A7CD-21DD-4613-9B02-B6CDCC5CCD1C}"/>
              </a:ext>
            </a:extLst>
          </p:cNvPr>
          <p:cNvSpPr>
            <a:spLocks noGrp="1"/>
          </p:cNvSpPr>
          <p:nvPr>
            <p:ph idx="1"/>
          </p:nvPr>
        </p:nvSpPr>
        <p:spPr>
          <a:xfrm>
            <a:off x="995582" y="5560197"/>
            <a:ext cx="10515600" cy="1406824"/>
          </a:xfrm>
        </p:spPr>
        <p:txBody>
          <a:bodyPr>
            <a:normAutofit/>
          </a:bodyPr>
          <a:lstStyle/>
          <a:p>
            <a:pPr algn="just"/>
            <a:r>
              <a:rPr lang="en-US" altLang="zh-TW" b="1" dirty="0"/>
              <a:t>grid-scale vertical motion:</a:t>
            </a:r>
            <a:r>
              <a:rPr lang="en-US" altLang="zh-TW" dirty="0">
                <a:solidFill>
                  <a:srgbClr val="C00000"/>
                </a:solidFill>
              </a:rPr>
              <a:t>  </a:t>
            </a:r>
            <a:r>
              <a:rPr lang="en-US" altLang="zh-TW" dirty="0"/>
              <a:t>a key ingredient for low-CAPE</a:t>
            </a:r>
            <a:r>
              <a:rPr lang="zh-TW" altLang="en-US" dirty="0"/>
              <a:t> </a:t>
            </a:r>
            <a:r>
              <a:rPr lang="en-US" altLang="zh-TW" dirty="0"/>
              <a:t>convection.</a:t>
            </a:r>
          </a:p>
        </p:txBody>
      </p:sp>
      <p:grpSp>
        <p:nvGrpSpPr>
          <p:cNvPr id="20" name="群組 19">
            <a:extLst>
              <a:ext uri="{FF2B5EF4-FFF2-40B4-BE49-F238E27FC236}">
                <a16:creationId xmlns:a16="http://schemas.microsoft.com/office/drawing/2014/main" id="{DA07E0EA-78A5-42FF-99ED-31BC4912B99D}"/>
              </a:ext>
            </a:extLst>
          </p:cNvPr>
          <p:cNvGrpSpPr/>
          <p:nvPr/>
        </p:nvGrpSpPr>
        <p:grpSpPr>
          <a:xfrm>
            <a:off x="3462027" y="1655518"/>
            <a:ext cx="6871380" cy="3546964"/>
            <a:chOff x="3980187" y="3444081"/>
            <a:chExt cx="6871380" cy="3546964"/>
          </a:xfrm>
        </p:grpSpPr>
        <p:pic>
          <p:nvPicPr>
            <p:cNvPr id="13" name="圖片 12">
              <a:extLst>
                <a:ext uri="{FF2B5EF4-FFF2-40B4-BE49-F238E27FC236}">
                  <a16:creationId xmlns:a16="http://schemas.microsoft.com/office/drawing/2014/main" id="{A07D7FBE-B7C4-40D0-99F4-DFD97AEA8250}"/>
                </a:ext>
              </a:extLst>
            </p:cNvPr>
            <p:cNvPicPr>
              <a:picLocks noChangeAspect="1"/>
            </p:cNvPicPr>
            <p:nvPr/>
          </p:nvPicPr>
          <p:blipFill rotWithShape="1">
            <a:blip r:embed="rId2"/>
            <a:srcRect r="20219" b="8018"/>
            <a:stretch/>
          </p:blipFill>
          <p:spPr>
            <a:xfrm>
              <a:off x="3980187" y="3444081"/>
              <a:ext cx="4081774" cy="580190"/>
            </a:xfrm>
            <a:prstGeom prst="rect">
              <a:avLst/>
            </a:prstGeom>
          </p:spPr>
        </p:pic>
        <p:pic>
          <p:nvPicPr>
            <p:cNvPr id="14" name="圖片 13">
              <a:extLst>
                <a:ext uri="{FF2B5EF4-FFF2-40B4-BE49-F238E27FC236}">
                  <a16:creationId xmlns:a16="http://schemas.microsoft.com/office/drawing/2014/main" id="{61B75A0C-5F7B-4109-86C6-A3AC710E3BF7}"/>
                </a:ext>
              </a:extLst>
            </p:cNvPr>
            <p:cNvPicPr>
              <a:picLocks noChangeAspect="1"/>
            </p:cNvPicPr>
            <p:nvPr/>
          </p:nvPicPr>
          <p:blipFill rotWithShape="1">
            <a:blip r:embed="rId3"/>
            <a:srcRect r="14519" b="-857"/>
            <a:stretch/>
          </p:blipFill>
          <p:spPr>
            <a:xfrm>
              <a:off x="4451277" y="4125423"/>
              <a:ext cx="5256600" cy="644716"/>
            </a:xfrm>
            <a:prstGeom prst="rect">
              <a:avLst/>
            </a:prstGeom>
          </p:spPr>
        </p:pic>
        <p:pic>
          <p:nvPicPr>
            <p:cNvPr id="15" name="圖片 14">
              <a:extLst>
                <a:ext uri="{FF2B5EF4-FFF2-40B4-BE49-F238E27FC236}">
                  <a16:creationId xmlns:a16="http://schemas.microsoft.com/office/drawing/2014/main" id="{B2AB53D7-DCE5-4CBE-A9EC-281D3070D480}"/>
                </a:ext>
              </a:extLst>
            </p:cNvPr>
            <p:cNvPicPr>
              <a:picLocks noChangeAspect="1"/>
            </p:cNvPicPr>
            <p:nvPr/>
          </p:nvPicPr>
          <p:blipFill rotWithShape="1">
            <a:blip r:embed="rId4"/>
            <a:srcRect t="-1" r="68174" b="-18179"/>
            <a:stretch/>
          </p:blipFill>
          <p:spPr>
            <a:xfrm>
              <a:off x="4451277" y="4815232"/>
              <a:ext cx="1672632" cy="644716"/>
            </a:xfrm>
            <a:prstGeom prst="rect">
              <a:avLst/>
            </a:prstGeom>
          </p:spPr>
        </p:pic>
        <p:cxnSp>
          <p:nvCxnSpPr>
            <p:cNvPr id="16" name="直線單箭頭接點 15">
              <a:extLst>
                <a:ext uri="{FF2B5EF4-FFF2-40B4-BE49-F238E27FC236}">
                  <a16:creationId xmlns:a16="http://schemas.microsoft.com/office/drawing/2014/main" id="{000E5DED-C570-4230-B8D7-8DE06FCA7C40}"/>
                </a:ext>
              </a:extLst>
            </p:cNvPr>
            <p:cNvCxnSpPr>
              <a:cxnSpLocks/>
            </p:cNvCxnSpPr>
            <p:nvPr/>
          </p:nvCxnSpPr>
          <p:spPr>
            <a:xfrm>
              <a:off x="4301448" y="4074847"/>
              <a:ext cx="0" cy="151823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E4A79840-E369-4895-A919-7A04D489B33D}"/>
                    </a:ext>
                  </a:extLst>
                </p:cNvPr>
                <p:cNvSpPr txBox="1"/>
                <p:nvPr/>
              </p:nvSpPr>
              <p:spPr>
                <a:xfrm>
                  <a:off x="3980187" y="5664050"/>
                  <a:ext cx="46073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zh-TW" altLang="en-US" sz="2800" i="1" smtClean="0">
                                <a:latin typeface="Cambria Math" panose="02040503050406030204" pitchFamily="18" charset="0"/>
                              </a:rPr>
                              <m:t>𝜌</m:t>
                            </m:r>
                          </m:e>
                          <m:sub>
                            <m:r>
                              <m:rPr>
                                <m:sty m:val="p"/>
                              </m:rPr>
                              <a:rPr lang="en-US" altLang="zh-TW" sz="2800" i="1">
                                <a:latin typeface="Cambria Math" panose="02040503050406030204" pitchFamily="18" charset="0"/>
                              </a:rPr>
                              <m:t>L</m:t>
                            </m:r>
                            <m:r>
                              <m:rPr>
                                <m:sty m:val="p"/>
                              </m:rPr>
                              <a:rPr lang="en-US" altLang="zh-TW" sz="2800" i="1" smtClean="0">
                                <a:latin typeface="Cambria Math" panose="02040503050406030204" pitchFamily="18" charset="0"/>
                              </a:rPr>
                              <m:t>C</m:t>
                            </m:r>
                            <m:r>
                              <m:rPr>
                                <m:sty m:val="p"/>
                              </m:rPr>
                              <a:rPr lang="en-US" altLang="zh-TW" sz="2800" i="1">
                                <a:latin typeface="Cambria Math" panose="02040503050406030204" pitchFamily="18" charset="0"/>
                              </a:rPr>
                              <m:t>L</m:t>
                            </m:r>
                          </m:sub>
                        </m:sSub>
                        <m:r>
                          <a:rPr lang="zh-TW" altLang="en-US" sz="2800" i="1" smtClean="0">
                            <a:latin typeface="Cambria Math" panose="02040503050406030204" pitchFamily="18" charset="0"/>
                          </a:rPr>
                          <m:t>𝜋</m:t>
                        </m:r>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𝑟</m:t>
                            </m:r>
                          </m:e>
                          <m:sup>
                            <m:r>
                              <a:rPr lang="en-US" altLang="zh-TW" sz="2800" b="0" i="1" smtClean="0">
                                <a:latin typeface="Cambria Math" panose="02040503050406030204" pitchFamily="18" charset="0"/>
                              </a:rPr>
                              <m:t>2</m:t>
                            </m:r>
                          </m:sup>
                        </m:sSup>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𝑊</m:t>
                            </m:r>
                          </m:e>
                          <m:sub>
                            <m:r>
                              <a:rPr lang="en-US" altLang="zh-TW" sz="2800" b="0" i="1" smtClean="0">
                                <a:latin typeface="Cambria Math" panose="02040503050406030204" pitchFamily="18" charset="0"/>
                              </a:rPr>
                              <m:t>𝐿𝐶𝐿</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𝜌</m:t>
                            </m:r>
                          </m:e>
                          <m:sub>
                            <m:r>
                              <m:rPr>
                                <m:sty m:val="p"/>
                              </m:rPr>
                              <a:rPr lang="en-US" altLang="zh-TW" sz="2800" i="1">
                                <a:latin typeface="Cambria Math" panose="02040503050406030204" pitchFamily="18" charset="0"/>
                              </a:rPr>
                              <m:t>LCL</m:t>
                            </m:r>
                          </m:sub>
                        </m:sSub>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𝑊</m:t>
                            </m:r>
                          </m:e>
                          <m:sub>
                            <m:r>
                              <a:rPr lang="en-US" altLang="zh-TW" sz="2800" i="1">
                                <a:latin typeface="Cambria Math" panose="02040503050406030204" pitchFamily="18" charset="0"/>
                              </a:rPr>
                              <m:t>𝐿𝐶𝐿</m:t>
                            </m:r>
                          </m:sub>
                        </m:sSub>
                        <m:r>
                          <a:rPr lang="en-US" altLang="zh-TW" sz="2800" i="1" smtClean="0">
                            <a:latin typeface="Cambria Math" panose="02040503050406030204" pitchFamily="18" charset="0"/>
                            <a:ea typeface="Cambria Math" panose="02040503050406030204" pitchFamily="18" charset="0"/>
                          </a:rPr>
                          <m:t>∆</m:t>
                        </m:r>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𝑥</m:t>
                            </m:r>
                          </m:e>
                          <m:sup>
                            <m:r>
                              <a:rPr lang="en-US" altLang="zh-TW" sz="2800" b="0" i="1" smtClean="0">
                                <a:latin typeface="Cambria Math" panose="02040503050406030204" pitchFamily="18" charset="0"/>
                                <a:ea typeface="Cambria Math" panose="02040503050406030204" pitchFamily="18" charset="0"/>
                              </a:rPr>
                              <m:t>2</m:t>
                            </m:r>
                          </m:sup>
                        </m:sSup>
                      </m:oMath>
                    </m:oMathPara>
                  </a14:m>
                  <a:endParaRPr lang="zh-TW" altLang="en-US" sz="2800" dirty="0"/>
                </a:p>
              </p:txBody>
            </p:sp>
          </mc:Choice>
          <mc:Fallback xmlns="">
            <p:sp>
              <p:nvSpPr>
                <p:cNvPr id="17" name="文字方塊 16">
                  <a:extLst>
                    <a:ext uri="{FF2B5EF4-FFF2-40B4-BE49-F238E27FC236}">
                      <a16:creationId xmlns:a16="http://schemas.microsoft.com/office/drawing/2014/main" id="{E4A79840-E369-4895-A919-7A04D489B33D}"/>
                    </a:ext>
                  </a:extLst>
                </p:cNvPr>
                <p:cNvSpPr txBox="1">
                  <a:spLocks noRot="1" noChangeAspect="1" noMove="1" noResize="1" noEditPoints="1" noAdjustHandles="1" noChangeArrowheads="1" noChangeShapeType="1" noTextEdit="1"/>
                </p:cNvSpPr>
                <p:nvPr/>
              </p:nvSpPr>
              <p:spPr>
                <a:xfrm>
                  <a:off x="3980187" y="5664050"/>
                  <a:ext cx="4607351"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54F2BD7B-17D4-4A02-BF32-B0DB93267B26}"/>
                    </a:ext>
                  </a:extLst>
                </p:cNvPr>
                <p:cNvSpPr txBox="1"/>
                <p:nvPr/>
              </p:nvSpPr>
              <p:spPr>
                <a:xfrm>
                  <a:off x="4985151" y="6126449"/>
                  <a:ext cx="2221698"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𝑓𝑎𝑐𝑡𝑜𝑟</m:t>
                        </m:r>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i="1">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𝑥</m:t>
                                </m:r>
                              </m:e>
                              <m:sup>
                                <m:r>
                                  <a:rPr lang="en-US" altLang="zh-TW" sz="2800" i="1">
                                    <a:latin typeface="Cambria Math" panose="02040503050406030204" pitchFamily="18" charset="0"/>
                                    <a:ea typeface="Cambria Math" panose="02040503050406030204" pitchFamily="18" charset="0"/>
                                  </a:rPr>
                                  <m:t>2</m:t>
                                </m:r>
                              </m:sup>
                            </m:sSup>
                          </m:num>
                          <m:den>
                            <m:r>
                              <a:rPr lang="zh-TW" altLang="en-US" sz="2800" i="1">
                                <a:latin typeface="Cambria Math" panose="02040503050406030204" pitchFamily="18" charset="0"/>
                              </a:rPr>
                              <m:t>𝜋</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𝑟</m:t>
                                </m:r>
                              </m:e>
                              <m:sup>
                                <m:r>
                                  <a:rPr lang="en-US" altLang="zh-TW" sz="2800" i="1">
                                    <a:latin typeface="Cambria Math" panose="02040503050406030204" pitchFamily="18" charset="0"/>
                                  </a:rPr>
                                  <m:t>2</m:t>
                                </m:r>
                              </m:sup>
                            </m:sSup>
                          </m:den>
                        </m:f>
                      </m:oMath>
                    </m:oMathPara>
                  </a14:m>
                  <a:endParaRPr lang="zh-TW" altLang="en-US" sz="2800" dirty="0"/>
                </a:p>
              </p:txBody>
            </p:sp>
          </mc:Choice>
          <mc:Fallback xmlns="">
            <p:sp>
              <p:nvSpPr>
                <p:cNvPr id="18" name="文字方塊 17">
                  <a:extLst>
                    <a:ext uri="{FF2B5EF4-FFF2-40B4-BE49-F238E27FC236}">
                      <a16:creationId xmlns:a16="http://schemas.microsoft.com/office/drawing/2014/main" id="{54F2BD7B-17D4-4A02-BF32-B0DB93267B26}"/>
                    </a:ext>
                  </a:extLst>
                </p:cNvPr>
                <p:cNvSpPr txBox="1">
                  <a:spLocks noRot="1" noChangeAspect="1" noMove="1" noResize="1" noEditPoints="1" noAdjustHandles="1" noChangeArrowheads="1" noChangeShapeType="1" noTextEdit="1"/>
                </p:cNvSpPr>
                <p:nvPr/>
              </p:nvSpPr>
              <p:spPr>
                <a:xfrm>
                  <a:off x="4985151" y="6126449"/>
                  <a:ext cx="2221698" cy="864596"/>
                </a:xfrm>
                <a:prstGeom prst="rect">
                  <a:avLst/>
                </a:prstGeom>
                <a:blipFill>
                  <a:blip r:embed="rId6"/>
                  <a:stretch>
                    <a:fillRect/>
                  </a:stretch>
                </a:blipFill>
              </p:spPr>
              <p:txBody>
                <a:bodyPr/>
                <a:lstStyle/>
                <a:p>
                  <a:r>
                    <a:rPr lang="zh-TW" altLang="en-US">
                      <a:noFill/>
                    </a:rPr>
                    <a:t> </a:t>
                  </a:r>
                </a:p>
              </p:txBody>
            </p:sp>
          </mc:Fallback>
        </mc:AlternateContent>
        <p:sp>
          <p:nvSpPr>
            <p:cNvPr id="19" name="文字方塊 18">
              <a:extLst>
                <a:ext uri="{FF2B5EF4-FFF2-40B4-BE49-F238E27FC236}">
                  <a16:creationId xmlns:a16="http://schemas.microsoft.com/office/drawing/2014/main" id="{1A650593-E84D-431F-88A8-D587C8CA63F1}"/>
                </a:ext>
              </a:extLst>
            </p:cNvPr>
            <p:cNvSpPr txBox="1"/>
            <p:nvPr/>
          </p:nvSpPr>
          <p:spPr>
            <a:xfrm>
              <a:off x="7206849" y="6337116"/>
              <a:ext cx="3644718" cy="461665"/>
            </a:xfrm>
            <a:prstGeom prst="rect">
              <a:avLst/>
            </a:prstGeom>
            <a:noFill/>
          </p:spPr>
          <p:txBody>
            <a:bodyPr wrap="square">
              <a:spAutoFit/>
            </a:bodyPr>
            <a:lstStyle/>
            <a:p>
              <a:r>
                <a:rPr lang="en-US" altLang="zh-TW" sz="2400" dirty="0"/>
                <a:t>cloud population size </a:t>
              </a:r>
              <a:endParaRPr lang="zh-TW" altLang="en-US" sz="2400" dirty="0"/>
            </a:p>
          </p:txBody>
        </p:sp>
      </p:grpSp>
      <p:sp>
        <p:nvSpPr>
          <p:cNvPr id="11" name="標題 1">
            <a:extLst>
              <a:ext uri="{FF2B5EF4-FFF2-40B4-BE49-F238E27FC236}">
                <a16:creationId xmlns:a16="http://schemas.microsoft.com/office/drawing/2014/main" id="{E4CCD9C8-CEBF-43B2-BF1E-D6CBC91315E9}"/>
              </a:ext>
            </a:extLst>
          </p:cNvPr>
          <p:cNvSpPr>
            <a:spLocks noGrp="1"/>
          </p:cNvSpPr>
          <p:nvPr>
            <p:ph type="title"/>
          </p:nvPr>
        </p:nvSpPr>
        <p:spPr>
          <a:xfrm>
            <a:off x="838200" y="365125"/>
            <a:ext cx="10515600" cy="1325563"/>
          </a:xfrm>
        </p:spPr>
        <p:txBody>
          <a:bodyPr/>
          <a:lstStyle/>
          <a:p>
            <a:r>
              <a:rPr lang="en-US" altLang="zh-TW" dirty="0"/>
              <a:t>Closure</a:t>
            </a:r>
            <a:endParaRPr lang="zh-TW" altLang="en-US" dirty="0"/>
          </a:p>
        </p:txBody>
      </p:sp>
    </p:spTree>
    <p:extLst>
      <p:ext uri="{BB962C8B-B14F-4D97-AF65-F5344CB8AC3E}">
        <p14:creationId xmlns:p14="http://schemas.microsoft.com/office/powerpoint/2010/main" val="74594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3FC848-69CE-4274-A6DB-FF54D9BC4355}"/>
              </a:ext>
            </a:extLst>
          </p:cNvPr>
          <p:cNvPicPr>
            <a:picLocks noChangeAspect="1"/>
          </p:cNvPicPr>
          <p:nvPr/>
        </p:nvPicPr>
        <p:blipFill rotWithShape="1">
          <a:blip r:embed="rId3"/>
          <a:srcRect b="38309"/>
          <a:stretch/>
        </p:blipFill>
        <p:spPr>
          <a:xfrm>
            <a:off x="1222050" y="849641"/>
            <a:ext cx="4405043" cy="5716530"/>
          </a:xfrm>
          <a:prstGeom prst="rect">
            <a:avLst/>
          </a:prstGeom>
        </p:spPr>
      </p:pic>
      <p:sp>
        <p:nvSpPr>
          <p:cNvPr id="7" name="文字方塊 6">
            <a:extLst>
              <a:ext uri="{FF2B5EF4-FFF2-40B4-BE49-F238E27FC236}">
                <a16:creationId xmlns:a16="http://schemas.microsoft.com/office/drawing/2014/main" id="{FFBD1867-0FC8-4693-85DA-3B06527D557F}"/>
              </a:ext>
            </a:extLst>
          </p:cNvPr>
          <p:cNvSpPr txBox="1"/>
          <p:nvPr/>
        </p:nvSpPr>
        <p:spPr>
          <a:xfrm>
            <a:off x="335279" y="358389"/>
            <a:ext cx="6720840" cy="369332"/>
          </a:xfrm>
          <a:prstGeom prst="rect">
            <a:avLst/>
          </a:prstGeom>
          <a:noFill/>
        </p:spPr>
        <p:txBody>
          <a:bodyPr wrap="square">
            <a:spAutoFit/>
          </a:bodyPr>
          <a:lstStyle/>
          <a:p>
            <a:r>
              <a:rPr lang="en-US" altLang="zh-TW" dirty="0"/>
              <a:t>A low-CAPE convection scheme (based on Tiedtke (1989) scheme)</a:t>
            </a:r>
            <a:endParaRPr lang="zh-TW" altLang="en-US" dirty="0"/>
          </a:p>
        </p:txBody>
      </p:sp>
      <p:pic>
        <p:nvPicPr>
          <p:cNvPr id="4" name="圖片 3">
            <a:extLst>
              <a:ext uri="{FF2B5EF4-FFF2-40B4-BE49-F238E27FC236}">
                <a16:creationId xmlns:a16="http://schemas.microsoft.com/office/drawing/2014/main" id="{0C52B87E-67B7-4302-8679-5670470A106C}"/>
              </a:ext>
            </a:extLst>
          </p:cNvPr>
          <p:cNvPicPr>
            <a:picLocks noChangeAspect="1"/>
          </p:cNvPicPr>
          <p:nvPr/>
        </p:nvPicPr>
        <p:blipFill rotWithShape="1">
          <a:blip r:embed="rId3"/>
          <a:srcRect l="346" t="61602" r="-346" b="-87"/>
          <a:stretch/>
        </p:blipFill>
        <p:spPr>
          <a:xfrm>
            <a:off x="6769410" y="2811531"/>
            <a:ext cx="4405043" cy="3566160"/>
          </a:xfrm>
          <a:prstGeom prst="rect">
            <a:avLst/>
          </a:prstGeom>
        </p:spPr>
      </p:pic>
      <p:cxnSp>
        <p:nvCxnSpPr>
          <p:cNvPr id="3" name="接點: 肘形 2">
            <a:extLst>
              <a:ext uri="{FF2B5EF4-FFF2-40B4-BE49-F238E27FC236}">
                <a16:creationId xmlns:a16="http://schemas.microsoft.com/office/drawing/2014/main" id="{70A9A9AF-6A30-4042-9C6F-EFEFC073AB60}"/>
              </a:ext>
            </a:extLst>
          </p:cNvPr>
          <p:cNvCxnSpPr>
            <a:cxnSpLocks/>
          </p:cNvCxnSpPr>
          <p:nvPr/>
        </p:nvCxnSpPr>
        <p:spPr>
          <a:xfrm flipV="1">
            <a:off x="3185160" y="2811531"/>
            <a:ext cx="5547360" cy="3754640"/>
          </a:xfrm>
          <a:prstGeom prst="bentConnector3">
            <a:avLst/>
          </a:prstGeom>
        </p:spPr>
        <p:style>
          <a:lnRef idx="1">
            <a:schemeClr val="dk1"/>
          </a:lnRef>
          <a:fillRef idx="0">
            <a:schemeClr val="dk1"/>
          </a:fillRef>
          <a:effectRef idx="0">
            <a:schemeClr val="dk1"/>
          </a:effectRef>
          <a:fontRef idx="minor">
            <a:schemeClr val="tx1"/>
          </a:fontRef>
        </p:style>
      </p:cxnSp>
      <p:pic>
        <p:nvPicPr>
          <p:cNvPr id="8" name="圖片 7">
            <a:extLst>
              <a:ext uri="{FF2B5EF4-FFF2-40B4-BE49-F238E27FC236}">
                <a16:creationId xmlns:a16="http://schemas.microsoft.com/office/drawing/2014/main" id="{F5E77227-4E22-4D01-A5F3-4A97111CD585}"/>
              </a:ext>
            </a:extLst>
          </p:cNvPr>
          <p:cNvPicPr>
            <a:picLocks noChangeAspect="1"/>
          </p:cNvPicPr>
          <p:nvPr/>
        </p:nvPicPr>
        <p:blipFill>
          <a:blip r:embed="rId4"/>
          <a:stretch>
            <a:fillRect/>
          </a:stretch>
        </p:blipFill>
        <p:spPr>
          <a:xfrm>
            <a:off x="5719067" y="1521902"/>
            <a:ext cx="6472933" cy="1205560"/>
          </a:xfrm>
          <a:prstGeom prst="rect">
            <a:avLst/>
          </a:prstGeom>
        </p:spPr>
      </p:pic>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FEC305E9-3ADB-408D-8C27-090B93A64F47}"/>
                  </a:ext>
                </a:extLst>
              </p:cNvPr>
              <p:cNvSpPr txBox="1"/>
              <p:nvPr/>
            </p:nvSpPr>
            <p:spPr>
              <a:xfrm>
                <a:off x="5805777" y="2358130"/>
                <a:ext cx="2500685" cy="369332"/>
              </a:xfrm>
              <a:prstGeom prst="rect">
                <a:avLst/>
              </a:prstGeom>
              <a:noFill/>
            </p:spPr>
            <p:txBody>
              <a:bodyPr wrap="none" lIns="0" tIns="0" rIns="0" bIns="0" rtlCol="0">
                <a:spAutoFit/>
              </a:bodyPr>
              <a:lstStyle/>
              <a:p>
                <a14:m>
                  <m:oMath xmlns:m="http://schemas.openxmlformats.org/officeDocument/2006/math">
                    <m:r>
                      <m:rPr>
                        <m:sty m:val="p"/>
                      </m:rPr>
                      <a:rPr lang="el-GR" altLang="zh-TW" sz="2400" i="1" smtClean="0">
                        <a:latin typeface="Cambria Math" panose="02040503050406030204" pitchFamily="18" charset="0"/>
                        <a:ea typeface="Cambria Math" panose="02040503050406030204" pitchFamily="18" charset="0"/>
                      </a:rPr>
                      <m:t>Ψ</m:t>
                    </m:r>
                  </m:oMath>
                </a14:m>
                <a:r>
                  <a:rPr lang="en-US" altLang="zh-TW" sz="2400" dirty="0"/>
                  <a:t>:gridscale variable</a:t>
                </a:r>
                <a:endParaRPr lang="zh-TW" altLang="en-US" sz="2400" dirty="0"/>
              </a:p>
            </p:txBody>
          </p:sp>
        </mc:Choice>
        <mc:Fallback xmlns="">
          <p:sp>
            <p:nvSpPr>
              <p:cNvPr id="9" name="文字方塊 8">
                <a:extLst>
                  <a:ext uri="{FF2B5EF4-FFF2-40B4-BE49-F238E27FC236}">
                    <a16:creationId xmlns:a16="http://schemas.microsoft.com/office/drawing/2014/main" id="{FEC305E9-3ADB-408D-8C27-090B93A64F47}"/>
                  </a:ext>
                </a:extLst>
              </p:cNvPr>
              <p:cNvSpPr txBox="1">
                <a:spLocks noRot="1" noChangeAspect="1" noMove="1" noResize="1" noEditPoints="1" noAdjustHandles="1" noChangeArrowheads="1" noChangeShapeType="1" noTextEdit="1"/>
              </p:cNvSpPr>
              <p:nvPr/>
            </p:nvSpPr>
            <p:spPr>
              <a:xfrm>
                <a:off x="5805777" y="2358130"/>
                <a:ext cx="2500685" cy="369332"/>
              </a:xfrm>
              <a:prstGeom prst="rect">
                <a:avLst/>
              </a:prstGeom>
              <a:blipFill>
                <a:blip r:embed="rId5"/>
                <a:stretch>
                  <a:fillRect l="-4136" t="-26667" r="-5109" b="-50000"/>
                </a:stretch>
              </a:blipFill>
            </p:spPr>
            <p:txBody>
              <a:bodyPr/>
              <a:lstStyle/>
              <a:p>
                <a:r>
                  <a:rPr lang="zh-TW" altLang="en-US">
                    <a:noFill/>
                  </a:rPr>
                  <a:t> </a:t>
                </a:r>
              </a:p>
            </p:txBody>
          </p:sp>
        </mc:Fallback>
      </mc:AlternateContent>
      <p:sp>
        <p:nvSpPr>
          <p:cNvPr id="11" name="文字方塊 10">
            <a:extLst>
              <a:ext uri="{FF2B5EF4-FFF2-40B4-BE49-F238E27FC236}">
                <a16:creationId xmlns:a16="http://schemas.microsoft.com/office/drawing/2014/main" id="{27943C04-CC6A-4768-900D-A9D173364864}"/>
              </a:ext>
            </a:extLst>
          </p:cNvPr>
          <p:cNvSpPr txBox="1"/>
          <p:nvPr/>
        </p:nvSpPr>
        <p:spPr>
          <a:xfrm>
            <a:off x="5627093" y="1131559"/>
            <a:ext cx="6096000" cy="369332"/>
          </a:xfrm>
          <a:prstGeom prst="rect">
            <a:avLst/>
          </a:prstGeom>
          <a:noFill/>
        </p:spPr>
        <p:txBody>
          <a:bodyPr wrap="square">
            <a:spAutoFit/>
          </a:bodyPr>
          <a:lstStyle/>
          <a:p>
            <a:r>
              <a:rPr lang="en-US" altLang="zh-TW" b="1" dirty="0"/>
              <a:t>Tendencies for </a:t>
            </a:r>
            <a:r>
              <a:rPr lang="en-US" altLang="zh-TW" b="1" dirty="0" err="1"/>
              <a:t>gridscale</a:t>
            </a:r>
            <a:r>
              <a:rPr lang="en-US" altLang="zh-TW" b="1" dirty="0"/>
              <a:t> variables:</a:t>
            </a:r>
          </a:p>
        </p:txBody>
      </p:sp>
    </p:spTree>
    <p:extLst>
      <p:ext uri="{BB962C8B-B14F-4D97-AF65-F5344CB8AC3E}">
        <p14:creationId xmlns:p14="http://schemas.microsoft.com/office/powerpoint/2010/main" val="337848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87E504-1864-4E40-A827-B1EE670996A5}"/>
              </a:ext>
            </a:extLst>
          </p:cNvPr>
          <p:cNvSpPr>
            <a:spLocks noGrp="1"/>
          </p:cNvSpPr>
          <p:nvPr>
            <p:ph type="title"/>
          </p:nvPr>
        </p:nvSpPr>
        <p:spPr/>
        <p:txBody>
          <a:bodyPr/>
          <a:lstStyle/>
          <a:p>
            <a:r>
              <a:rPr lang="en-US" altLang="zh-TW" dirty="0"/>
              <a:t>model description</a:t>
            </a:r>
            <a:endParaRPr lang="zh-TW" altLang="en-US" dirty="0"/>
          </a:p>
        </p:txBody>
      </p:sp>
      <p:sp>
        <p:nvSpPr>
          <p:cNvPr id="3" name="內容版面配置區 2">
            <a:extLst>
              <a:ext uri="{FF2B5EF4-FFF2-40B4-BE49-F238E27FC236}">
                <a16:creationId xmlns:a16="http://schemas.microsoft.com/office/drawing/2014/main" id="{03B95880-2E69-43B9-8116-2210AA4FFB3A}"/>
              </a:ext>
            </a:extLst>
          </p:cNvPr>
          <p:cNvSpPr>
            <a:spLocks noGrp="1"/>
          </p:cNvSpPr>
          <p:nvPr>
            <p:ph idx="1"/>
          </p:nvPr>
        </p:nvSpPr>
        <p:spPr>
          <a:xfrm>
            <a:off x="838200" y="1825624"/>
            <a:ext cx="10515600" cy="4803775"/>
          </a:xfrm>
        </p:spPr>
        <p:txBody>
          <a:bodyPr>
            <a:normAutofit lnSpcReduction="10000"/>
          </a:bodyPr>
          <a:lstStyle/>
          <a:p>
            <a:r>
              <a:rPr lang="en-US" altLang="zh-TW" b="1" dirty="0"/>
              <a:t>Global Environmental Multiscale (GEM) model</a:t>
            </a:r>
            <a:r>
              <a:rPr lang="en-US" altLang="zh-TW" dirty="0"/>
              <a:t>:</a:t>
            </a:r>
          </a:p>
          <a:p>
            <a:pPr lvl="1"/>
            <a:r>
              <a:rPr lang="en-US" altLang="zh-TW" dirty="0"/>
              <a:t>operational applications at the Canadian Meteorological</a:t>
            </a:r>
            <a:r>
              <a:rPr lang="zh-TW" altLang="en-US" dirty="0"/>
              <a:t> </a:t>
            </a:r>
            <a:r>
              <a:rPr lang="en-US" altLang="zh-TW" dirty="0"/>
              <a:t>Centre</a:t>
            </a:r>
          </a:p>
          <a:p>
            <a:pPr lvl="1"/>
            <a:r>
              <a:rPr lang="en-US" altLang="zh-TW" dirty="0"/>
              <a:t>semi-</a:t>
            </a:r>
            <a:r>
              <a:rPr lang="en-US" altLang="zh-TW" dirty="0" err="1"/>
              <a:t>Lagrangian</a:t>
            </a:r>
            <a:r>
              <a:rPr lang="en-US" altLang="zh-TW" dirty="0"/>
              <a:t> dynamical core</a:t>
            </a:r>
          </a:p>
          <a:p>
            <a:pPr lvl="1"/>
            <a:r>
              <a:rPr lang="en-US" altLang="zh-TW" dirty="0"/>
              <a:t>log-hydrostatic-pressure type (Girard et al. 2014).</a:t>
            </a:r>
          </a:p>
          <a:p>
            <a:pPr lvl="1"/>
            <a:r>
              <a:rPr lang="en-US" altLang="zh-TW" dirty="0"/>
              <a:t>0.09</a:t>
            </a:r>
            <a:r>
              <a:rPr lang="zh-TW" altLang="en-US" baseline="30000" dirty="0"/>
              <a:t>。</a:t>
            </a:r>
            <a:r>
              <a:rPr lang="en-US" altLang="zh-TW" dirty="0"/>
              <a:t> ( ~10 km) grid spacing </a:t>
            </a:r>
          </a:p>
          <a:p>
            <a:pPr lvl="1"/>
            <a:r>
              <a:rPr lang="en-US" altLang="zh-TW" dirty="0"/>
              <a:t>300-s time step</a:t>
            </a:r>
          </a:p>
          <a:p>
            <a:pPr lvl="1"/>
            <a:r>
              <a:rPr lang="en-US" altLang="zh-TW" dirty="0"/>
              <a:t>84 levels</a:t>
            </a:r>
          </a:p>
          <a:p>
            <a:pPr lvl="1"/>
            <a:r>
              <a:rPr lang="en-US" altLang="zh-TW" dirty="0"/>
              <a:t>Model top at 0.1-hPa</a:t>
            </a:r>
          </a:p>
          <a:p>
            <a:r>
              <a:rPr lang="en-US" altLang="zh-TW" b="1" dirty="0"/>
              <a:t>Physical parameterizations </a:t>
            </a:r>
            <a:r>
              <a:rPr lang="en-US" altLang="zh-TW" dirty="0"/>
              <a:t>(McTaggart-Cowan et al. 2019a):</a:t>
            </a:r>
          </a:p>
          <a:p>
            <a:pPr lvl="1"/>
            <a:r>
              <a:rPr lang="en-US" altLang="zh-TW" dirty="0" err="1"/>
              <a:t>gridscale</a:t>
            </a:r>
            <a:r>
              <a:rPr lang="en-US" altLang="zh-TW" dirty="0"/>
              <a:t> condensation scheme: Sundqvist 1978)</a:t>
            </a:r>
          </a:p>
          <a:p>
            <a:pPr lvl="1"/>
            <a:r>
              <a:rPr lang="en-US" altLang="zh-TW" dirty="0"/>
              <a:t>Convection scheme: include the shallow and midlevel convection schemes [Bechtold et al. (2001)]</a:t>
            </a:r>
          </a:p>
          <a:p>
            <a:endParaRPr lang="zh-TW" altLang="en-US" dirty="0"/>
          </a:p>
        </p:txBody>
      </p:sp>
    </p:spTree>
    <p:extLst>
      <p:ext uri="{BB962C8B-B14F-4D97-AF65-F5344CB8AC3E}">
        <p14:creationId xmlns:p14="http://schemas.microsoft.com/office/powerpoint/2010/main" val="207589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E23225-033E-4047-B4C6-32964DDB370B}"/>
              </a:ext>
            </a:extLst>
          </p:cNvPr>
          <p:cNvSpPr>
            <a:spLocks noGrp="1"/>
          </p:cNvSpPr>
          <p:nvPr>
            <p:ph type="title"/>
          </p:nvPr>
        </p:nvSpPr>
        <p:spPr/>
        <p:txBody>
          <a:bodyPr/>
          <a:lstStyle/>
          <a:p>
            <a:r>
              <a:rPr lang="en-US" altLang="zh-TW" dirty="0"/>
              <a:t>Data</a:t>
            </a:r>
            <a:endParaRPr lang="zh-TW" altLang="en-US" dirty="0"/>
          </a:p>
        </p:txBody>
      </p:sp>
      <p:sp>
        <p:nvSpPr>
          <p:cNvPr id="3" name="內容版面配置區 2">
            <a:extLst>
              <a:ext uri="{FF2B5EF4-FFF2-40B4-BE49-F238E27FC236}">
                <a16:creationId xmlns:a16="http://schemas.microsoft.com/office/drawing/2014/main" id="{7BD122E8-E9DB-41D6-9C52-5E9EE9004901}"/>
              </a:ext>
            </a:extLst>
          </p:cNvPr>
          <p:cNvSpPr>
            <a:spLocks noGrp="1"/>
          </p:cNvSpPr>
          <p:nvPr>
            <p:ph idx="1"/>
          </p:nvPr>
        </p:nvSpPr>
        <p:spPr/>
        <p:txBody>
          <a:bodyPr/>
          <a:lstStyle/>
          <a:p>
            <a:r>
              <a:rPr lang="en-US" altLang="zh-TW" b="1" dirty="0"/>
              <a:t>In situ data</a:t>
            </a:r>
            <a:r>
              <a:rPr lang="en-US" altLang="zh-TW" dirty="0"/>
              <a:t>: radiosonde and</a:t>
            </a:r>
            <a:r>
              <a:rPr lang="zh-TW" altLang="en-US" dirty="0"/>
              <a:t> </a:t>
            </a:r>
            <a:r>
              <a:rPr lang="en-US" altLang="zh-TW" dirty="0"/>
              <a:t>surface observations available over the Global Telecommunication</a:t>
            </a:r>
            <a:r>
              <a:rPr lang="zh-TW" altLang="en-US" dirty="0"/>
              <a:t> </a:t>
            </a:r>
            <a:r>
              <a:rPr lang="en-US" altLang="zh-TW" dirty="0"/>
              <a:t>System. </a:t>
            </a:r>
          </a:p>
          <a:p>
            <a:r>
              <a:rPr lang="en-US" altLang="zh-TW" b="1" dirty="0"/>
              <a:t>Precipitation:</a:t>
            </a:r>
            <a:r>
              <a:rPr lang="en-US" altLang="zh-TW" dirty="0"/>
              <a:t>  Multi-Radar Multi-Sensor</a:t>
            </a:r>
            <a:r>
              <a:rPr lang="zh-TW" altLang="en-US" dirty="0"/>
              <a:t> </a:t>
            </a:r>
            <a:r>
              <a:rPr lang="en-US" altLang="zh-TW" dirty="0"/>
              <a:t>(MRMS) system</a:t>
            </a:r>
          </a:p>
          <a:p>
            <a:r>
              <a:rPr lang="en-US" altLang="zh-TW" b="1" dirty="0"/>
              <a:t>ERA-Interim</a:t>
            </a:r>
            <a:r>
              <a:rPr lang="en-US" altLang="zh-TW" dirty="0"/>
              <a:t> (0.5 degree; Dee et al. 2011)</a:t>
            </a:r>
          </a:p>
          <a:p>
            <a:r>
              <a:rPr lang="en-US" altLang="zh-TW" b="1" dirty="0"/>
              <a:t>higher-resolution ERA5 </a:t>
            </a:r>
            <a:r>
              <a:rPr lang="en-US" altLang="zh-TW" dirty="0"/>
              <a:t>(0.25</a:t>
            </a:r>
            <a:r>
              <a:rPr lang="zh-TW" altLang="en-US" dirty="0"/>
              <a:t> </a:t>
            </a:r>
            <a:r>
              <a:rPr lang="en-US" altLang="zh-TW" dirty="0"/>
              <a:t>degree; </a:t>
            </a:r>
            <a:r>
              <a:rPr lang="en-US" altLang="zh-TW" dirty="0" err="1"/>
              <a:t>Hersbach</a:t>
            </a:r>
            <a:r>
              <a:rPr lang="en-US" altLang="zh-TW" dirty="0"/>
              <a:t> et al. 2018) for</a:t>
            </a:r>
            <a:r>
              <a:rPr lang="zh-TW" altLang="en-US" dirty="0"/>
              <a:t> </a:t>
            </a:r>
            <a:r>
              <a:rPr lang="en-US" altLang="zh-TW" dirty="0"/>
              <a:t>the analysis of mesoscale structures </a:t>
            </a:r>
            <a:endParaRPr lang="zh-TW" altLang="en-US" dirty="0"/>
          </a:p>
        </p:txBody>
      </p:sp>
    </p:spTree>
    <p:extLst>
      <p:ext uri="{BB962C8B-B14F-4D97-AF65-F5344CB8AC3E}">
        <p14:creationId xmlns:p14="http://schemas.microsoft.com/office/powerpoint/2010/main" val="71591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4C87A4-06C9-4648-B0E5-628666780197}"/>
              </a:ext>
            </a:extLst>
          </p:cNvPr>
          <p:cNvSpPr>
            <a:spLocks noGrp="1"/>
          </p:cNvSpPr>
          <p:nvPr>
            <p:ph type="title"/>
          </p:nvPr>
        </p:nvSpPr>
        <p:spPr/>
        <p:txBody>
          <a:bodyPr/>
          <a:lstStyle/>
          <a:p>
            <a:r>
              <a:rPr lang="en-US" altLang="zh-TW" dirty="0"/>
              <a:t>Heavy precipitation case study</a:t>
            </a:r>
            <a:endParaRPr lang="zh-TW" altLang="en-US" dirty="0"/>
          </a:p>
        </p:txBody>
      </p:sp>
      <p:sp>
        <p:nvSpPr>
          <p:cNvPr id="8" name="文字方塊 7">
            <a:extLst>
              <a:ext uri="{FF2B5EF4-FFF2-40B4-BE49-F238E27FC236}">
                <a16:creationId xmlns:a16="http://schemas.microsoft.com/office/drawing/2014/main" id="{F974407C-9C4F-4D2C-8770-5E97ED0C10B6}"/>
              </a:ext>
            </a:extLst>
          </p:cNvPr>
          <p:cNvSpPr txBox="1"/>
          <p:nvPr/>
        </p:nvSpPr>
        <p:spPr>
          <a:xfrm>
            <a:off x="438934" y="1750510"/>
            <a:ext cx="5878532" cy="369332"/>
          </a:xfrm>
          <a:prstGeom prst="rect">
            <a:avLst/>
          </a:prstGeom>
          <a:noFill/>
        </p:spPr>
        <p:txBody>
          <a:bodyPr wrap="none" rtlCol="0">
            <a:spAutoFit/>
          </a:bodyPr>
          <a:lstStyle/>
          <a:p>
            <a:r>
              <a:rPr lang="en-US" altLang="zh-TW" dirty="0"/>
              <a:t>Heights (contours), winds and wind speeds (color) at 250 hPa</a:t>
            </a:r>
            <a:endParaRPr lang="zh-TW" altLang="en-US" dirty="0"/>
          </a:p>
        </p:txBody>
      </p:sp>
      <p:pic>
        <p:nvPicPr>
          <p:cNvPr id="5" name="圖片 4">
            <a:extLst>
              <a:ext uri="{FF2B5EF4-FFF2-40B4-BE49-F238E27FC236}">
                <a16:creationId xmlns:a16="http://schemas.microsoft.com/office/drawing/2014/main" id="{53A18587-D1B0-4BAC-A6A2-359D23774237}"/>
              </a:ext>
            </a:extLst>
          </p:cNvPr>
          <p:cNvPicPr>
            <a:picLocks noChangeAspect="1"/>
          </p:cNvPicPr>
          <p:nvPr/>
        </p:nvPicPr>
        <p:blipFill>
          <a:blip r:embed="rId3"/>
          <a:stretch>
            <a:fillRect/>
          </a:stretch>
        </p:blipFill>
        <p:spPr>
          <a:xfrm>
            <a:off x="0" y="2119842"/>
            <a:ext cx="6180714" cy="4373033"/>
          </a:xfrm>
          <a:prstGeom prst="rect">
            <a:avLst/>
          </a:prstGeom>
        </p:spPr>
      </p:pic>
      <p:pic>
        <p:nvPicPr>
          <p:cNvPr id="12" name="圖片 11">
            <a:extLst>
              <a:ext uri="{FF2B5EF4-FFF2-40B4-BE49-F238E27FC236}">
                <a16:creationId xmlns:a16="http://schemas.microsoft.com/office/drawing/2014/main" id="{05555801-61ED-449D-B45C-0017220A270A}"/>
              </a:ext>
            </a:extLst>
          </p:cNvPr>
          <p:cNvPicPr>
            <a:picLocks noChangeAspect="1"/>
          </p:cNvPicPr>
          <p:nvPr/>
        </p:nvPicPr>
        <p:blipFill>
          <a:blip r:embed="rId4"/>
          <a:stretch>
            <a:fillRect/>
          </a:stretch>
        </p:blipFill>
        <p:spPr>
          <a:xfrm>
            <a:off x="6043176" y="2119842"/>
            <a:ext cx="6236171" cy="3756079"/>
          </a:xfrm>
          <a:prstGeom prst="rect">
            <a:avLst/>
          </a:prstGeom>
        </p:spPr>
      </p:pic>
      <p:sp>
        <p:nvSpPr>
          <p:cNvPr id="13" name="文字方塊 12">
            <a:extLst>
              <a:ext uri="{FF2B5EF4-FFF2-40B4-BE49-F238E27FC236}">
                <a16:creationId xmlns:a16="http://schemas.microsoft.com/office/drawing/2014/main" id="{AF444042-1474-4CA7-B972-73C69091C56D}"/>
              </a:ext>
            </a:extLst>
          </p:cNvPr>
          <p:cNvSpPr txBox="1"/>
          <p:nvPr/>
        </p:nvSpPr>
        <p:spPr>
          <a:xfrm>
            <a:off x="9436100" y="1690688"/>
            <a:ext cx="851515" cy="369332"/>
          </a:xfrm>
          <a:prstGeom prst="rect">
            <a:avLst/>
          </a:prstGeom>
          <a:noFill/>
        </p:spPr>
        <p:txBody>
          <a:bodyPr wrap="none" rtlCol="0">
            <a:spAutoFit/>
          </a:bodyPr>
          <a:lstStyle/>
          <a:p>
            <a:r>
              <a:rPr lang="en-US" altLang="zh-TW" dirty="0"/>
              <a:t>surface</a:t>
            </a:r>
            <a:endParaRPr lang="zh-TW" altLang="en-US" dirty="0"/>
          </a:p>
        </p:txBody>
      </p:sp>
      <p:sp>
        <p:nvSpPr>
          <p:cNvPr id="9" name="文字方塊 8">
            <a:extLst>
              <a:ext uri="{FF2B5EF4-FFF2-40B4-BE49-F238E27FC236}">
                <a16:creationId xmlns:a16="http://schemas.microsoft.com/office/drawing/2014/main" id="{130D5752-005F-451A-B8C3-788CD201BAA5}"/>
              </a:ext>
            </a:extLst>
          </p:cNvPr>
          <p:cNvSpPr txBox="1"/>
          <p:nvPr/>
        </p:nvSpPr>
        <p:spPr>
          <a:xfrm>
            <a:off x="9333525" y="3062417"/>
            <a:ext cx="2858475" cy="64633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Ontario,</a:t>
            </a:r>
          </a:p>
          <a:p>
            <a:r>
              <a:rPr lang="en-US" altLang="zh-TW" dirty="0">
                <a:solidFill>
                  <a:schemeClr val="tx1"/>
                </a:solidFill>
              </a:rPr>
              <a:t>Pickle Lake sounding station</a:t>
            </a:r>
          </a:p>
        </p:txBody>
      </p:sp>
      <p:sp>
        <p:nvSpPr>
          <p:cNvPr id="10" name="文字方塊 9">
            <a:extLst>
              <a:ext uri="{FF2B5EF4-FFF2-40B4-BE49-F238E27FC236}">
                <a16:creationId xmlns:a16="http://schemas.microsoft.com/office/drawing/2014/main" id="{963021BA-6FE2-49C1-9D2F-55E11B8FE210}"/>
              </a:ext>
            </a:extLst>
          </p:cNvPr>
          <p:cNvSpPr txBox="1"/>
          <p:nvPr/>
        </p:nvSpPr>
        <p:spPr>
          <a:xfrm>
            <a:off x="6884198" y="4071698"/>
            <a:ext cx="1755609"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Aberdeen station</a:t>
            </a:r>
          </a:p>
        </p:txBody>
      </p:sp>
      <p:sp>
        <p:nvSpPr>
          <p:cNvPr id="14" name="文字方塊 13">
            <a:extLst>
              <a:ext uri="{FF2B5EF4-FFF2-40B4-BE49-F238E27FC236}">
                <a16:creationId xmlns:a16="http://schemas.microsoft.com/office/drawing/2014/main" id="{278EBCA7-44C1-43DC-856A-370E18481221}"/>
              </a:ext>
            </a:extLst>
          </p:cNvPr>
          <p:cNvSpPr txBox="1"/>
          <p:nvPr/>
        </p:nvSpPr>
        <p:spPr>
          <a:xfrm>
            <a:off x="6588115" y="5981909"/>
            <a:ext cx="5146291" cy="646331"/>
          </a:xfrm>
          <a:prstGeom prst="rect">
            <a:avLst/>
          </a:prstGeom>
          <a:noFill/>
        </p:spPr>
        <p:txBody>
          <a:bodyPr wrap="square">
            <a:spAutoFit/>
          </a:bodyPr>
          <a:lstStyle/>
          <a:p>
            <a:r>
              <a:rPr lang="en-US" altLang="zh-TW" dirty="0"/>
              <a:t>Ontario: </a:t>
            </a:r>
            <a:r>
              <a:rPr lang="zh-TW" altLang="en-US" dirty="0"/>
              <a:t>isolated convective cells</a:t>
            </a:r>
            <a:endParaRPr lang="en-US" altLang="zh-TW" dirty="0"/>
          </a:p>
          <a:p>
            <a:r>
              <a:rPr lang="en-US" altLang="zh-TW" dirty="0"/>
              <a:t>midwestern United States: long-lived squall line</a:t>
            </a:r>
            <a:endParaRPr lang="zh-TW" altLang="en-US" dirty="0"/>
          </a:p>
        </p:txBody>
      </p:sp>
      <p:sp>
        <p:nvSpPr>
          <p:cNvPr id="15" name="文字方塊 14">
            <a:extLst>
              <a:ext uri="{FF2B5EF4-FFF2-40B4-BE49-F238E27FC236}">
                <a16:creationId xmlns:a16="http://schemas.microsoft.com/office/drawing/2014/main" id="{20E310B1-CA8B-4554-B7A3-E702F3CABDEF}"/>
              </a:ext>
            </a:extLst>
          </p:cNvPr>
          <p:cNvSpPr txBox="1"/>
          <p:nvPr/>
        </p:nvSpPr>
        <p:spPr>
          <a:xfrm>
            <a:off x="4379716" y="3752360"/>
            <a:ext cx="1061576" cy="3693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altLang="zh-TW" b="1" dirty="0">
                <a:solidFill>
                  <a:srgbClr val="C00000"/>
                </a:solidFill>
              </a:rPr>
              <a:t>Quebec</a:t>
            </a:r>
            <a:endParaRPr lang="zh-TW" altLang="en-US" b="1" dirty="0">
              <a:solidFill>
                <a:srgbClr val="C00000"/>
              </a:solidFill>
            </a:endParaRPr>
          </a:p>
        </p:txBody>
      </p:sp>
    </p:spTree>
    <p:extLst>
      <p:ext uri="{BB962C8B-B14F-4D97-AF65-F5344CB8AC3E}">
        <p14:creationId xmlns:p14="http://schemas.microsoft.com/office/powerpoint/2010/main" val="192721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72B786-50F4-4B7E-9331-4E171219B048}"/>
              </a:ext>
            </a:extLst>
          </p:cNvPr>
          <p:cNvSpPr>
            <a:spLocks noGrp="1"/>
          </p:cNvSpPr>
          <p:nvPr>
            <p:ph type="title"/>
          </p:nvPr>
        </p:nvSpPr>
        <p:spPr/>
        <p:txBody>
          <a:bodyPr/>
          <a:lstStyle/>
          <a:p>
            <a:pPr algn="ctr"/>
            <a:r>
              <a:rPr lang="en-US" altLang="zh-TW" dirty="0"/>
              <a:t>Isolated convection in northern Ontario</a:t>
            </a:r>
            <a:endParaRPr lang="zh-TW" altLang="en-US" dirty="0"/>
          </a:p>
        </p:txBody>
      </p:sp>
      <p:grpSp>
        <p:nvGrpSpPr>
          <p:cNvPr id="6" name="群組 5">
            <a:extLst>
              <a:ext uri="{FF2B5EF4-FFF2-40B4-BE49-F238E27FC236}">
                <a16:creationId xmlns:a16="http://schemas.microsoft.com/office/drawing/2014/main" id="{4FD096AB-5B59-40A9-9893-C225984AE887}"/>
              </a:ext>
            </a:extLst>
          </p:cNvPr>
          <p:cNvGrpSpPr/>
          <p:nvPr/>
        </p:nvGrpSpPr>
        <p:grpSpPr>
          <a:xfrm>
            <a:off x="53876" y="1690688"/>
            <a:ext cx="12084248" cy="4226011"/>
            <a:chOff x="131377" y="2001794"/>
            <a:chExt cx="10018922" cy="3503741"/>
          </a:xfrm>
        </p:grpSpPr>
        <p:pic>
          <p:nvPicPr>
            <p:cNvPr id="4" name="圖片 3">
              <a:extLst>
                <a:ext uri="{FF2B5EF4-FFF2-40B4-BE49-F238E27FC236}">
                  <a16:creationId xmlns:a16="http://schemas.microsoft.com/office/drawing/2014/main" id="{9CD9A825-E21B-4650-8611-0E010B50F70A}"/>
                </a:ext>
              </a:extLst>
            </p:cNvPr>
            <p:cNvPicPr>
              <a:picLocks noChangeAspect="1"/>
            </p:cNvPicPr>
            <p:nvPr/>
          </p:nvPicPr>
          <p:blipFill rotWithShape="1">
            <a:blip r:embed="rId3"/>
            <a:srcRect b="51351"/>
            <a:stretch/>
          </p:blipFill>
          <p:spPr>
            <a:xfrm>
              <a:off x="131377" y="2001794"/>
              <a:ext cx="5009461" cy="3336324"/>
            </a:xfrm>
            <a:prstGeom prst="rect">
              <a:avLst/>
            </a:prstGeom>
          </p:spPr>
        </p:pic>
        <p:pic>
          <p:nvPicPr>
            <p:cNvPr id="5" name="圖片 4">
              <a:extLst>
                <a:ext uri="{FF2B5EF4-FFF2-40B4-BE49-F238E27FC236}">
                  <a16:creationId xmlns:a16="http://schemas.microsoft.com/office/drawing/2014/main" id="{ECC12D6D-353A-443E-AD38-1A411FF51C6C}"/>
                </a:ext>
              </a:extLst>
            </p:cNvPr>
            <p:cNvPicPr>
              <a:picLocks noChangeAspect="1"/>
            </p:cNvPicPr>
            <p:nvPr/>
          </p:nvPicPr>
          <p:blipFill rotWithShape="1">
            <a:blip r:embed="rId3"/>
            <a:srcRect t="48910"/>
            <a:stretch/>
          </p:blipFill>
          <p:spPr>
            <a:xfrm>
              <a:off x="5140838" y="2001794"/>
              <a:ext cx="5009461" cy="3503741"/>
            </a:xfrm>
            <a:prstGeom prst="rect">
              <a:avLst/>
            </a:prstGeom>
          </p:spPr>
        </p:pic>
      </p:grpSp>
      <p:sp>
        <p:nvSpPr>
          <p:cNvPr id="8" name="文字方塊 7">
            <a:extLst>
              <a:ext uri="{FF2B5EF4-FFF2-40B4-BE49-F238E27FC236}">
                <a16:creationId xmlns:a16="http://schemas.microsoft.com/office/drawing/2014/main" id="{BBA3FC6B-17A8-4A03-9DE9-61241772D616}"/>
              </a:ext>
            </a:extLst>
          </p:cNvPr>
          <p:cNvSpPr txBox="1"/>
          <p:nvPr/>
        </p:nvSpPr>
        <p:spPr>
          <a:xfrm>
            <a:off x="2429134" y="1321356"/>
            <a:ext cx="9565158" cy="369332"/>
          </a:xfrm>
          <a:prstGeom prst="rect">
            <a:avLst/>
          </a:prstGeom>
          <a:noFill/>
        </p:spPr>
        <p:txBody>
          <a:bodyPr wrap="square">
            <a:spAutoFit/>
          </a:bodyPr>
          <a:lstStyle/>
          <a:p>
            <a:r>
              <a:rPr lang="zh-TW" altLang="en-US" dirty="0"/>
              <a:t> Quantitative precipitation estimates (</a:t>
            </a:r>
            <a:r>
              <a:rPr lang="en-US" altLang="zh-TW" dirty="0"/>
              <a:t>color</a:t>
            </a:r>
            <a:r>
              <a:rPr lang="zh-TW" altLang="en-US" dirty="0"/>
              <a:t>; in mm</a:t>
            </a:r>
            <a:r>
              <a:rPr lang="en-US" altLang="zh-TW" dirty="0"/>
              <a:t>/</a:t>
            </a:r>
            <a:r>
              <a:rPr lang="zh-TW" altLang="en-US" dirty="0"/>
              <a:t>h) from the MRMS dataset </a:t>
            </a:r>
          </a:p>
        </p:txBody>
      </p:sp>
      <p:sp>
        <p:nvSpPr>
          <p:cNvPr id="9" name="文字方塊 8">
            <a:extLst>
              <a:ext uri="{FF2B5EF4-FFF2-40B4-BE49-F238E27FC236}">
                <a16:creationId xmlns:a16="http://schemas.microsoft.com/office/drawing/2014/main" id="{2F099475-7D79-4C14-B1EA-C8C8F8B71003}"/>
              </a:ext>
            </a:extLst>
          </p:cNvPr>
          <p:cNvSpPr txBox="1"/>
          <p:nvPr/>
        </p:nvSpPr>
        <p:spPr>
          <a:xfrm>
            <a:off x="4022537" y="4047396"/>
            <a:ext cx="2265364" cy="307777"/>
          </a:xfrm>
          <a:prstGeom prst="rect">
            <a:avLst/>
          </a:prstGeom>
          <a:noFill/>
        </p:spPr>
        <p:txBody>
          <a:bodyPr wrap="none" rtlCol="0">
            <a:spAutoFit/>
          </a:bodyPr>
          <a:lstStyle/>
          <a:p>
            <a:r>
              <a:rPr lang="en-US" altLang="zh-TW" sz="1400" dirty="0"/>
              <a:t>Pickle Lake sounding station</a:t>
            </a:r>
            <a:endParaRPr lang="zh-TW" altLang="en-US" sz="1400" dirty="0"/>
          </a:p>
        </p:txBody>
      </p:sp>
    </p:spTree>
    <p:extLst>
      <p:ext uri="{BB962C8B-B14F-4D97-AF65-F5344CB8AC3E}">
        <p14:creationId xmlns:p14="http://schemas.microsoft.com/office/powerpoint/2010/main" val="4168924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7B81DB4-D769-4654-91FE-3CA38A3FF3E3}"/>
              </a:ext>
            </a:extLst>
          </p:cNvPr>
          <p:cNvPicPr>
            <a:picLocks noChangeAspect="1"/>
          </p:cNvPicPr>
          <p:nvPr/>
        </p:nvPicPr>
        <p:blipFill>
          <a:blip r:embed="rId3"/>
          <a:stretch>
            <a:fillRect/>
          </a:stretch>
        </p:blipFill>
        <p:spPr>
          <a:xfrm>
            <a:off x="4496673" y="207440"/>
            <a:ext cx="6856835" cy="6443119"/>
          </a:xfrm>
          <a:prstGeom prst="rect">
            <a:avLst/>
          </a:prstGeom>
        </p:spPr>
      </p:pic>
      <p:sp>
        <p:nvSpPr>
          <p:cNvPr id="4" name="文字方塊 3">
            <a:extLst>
              <a:ext uri="{FF2B5EF4-FFF2-40B4-BE49-F238E27FC236}">
                <a16:creationId xmlns:a16="http://schemas.microsoft.com/office/drawing/2014/main" id="{0B2BAD00-0111-4B8B-B0CA-CC9B3F8AF9C5}"/>
              </a:ext>
            </a:extLst>
          </p:cNvPr>
          <p:cNvSpPr txBox="1"/>
          <p:nvPr/>
        </p:nvSpPr>
        <p:spPr>
          <a:xfrm>
            <a:off x="254968" y="402154"/>
            <a:ext cx="3025187" cy="646331"/>
          </a:xfrm>
          <a:prstGeom prst="rect">
            <a:avLst/>
          </a:prstGeom>
          <a:noFill/>
        </p:spPr>
        <p:txBody>
          <a:bodyPr wrap="none" rtlCol="0">
            <a:spAutoFit/>
          </a:bodyPr>
          <a:lstStyle/>
          <a:p>
            <a:r>
              <a:rPr lang="en-US" altLang="zh-TW" b="1" dirty="0"/>
              <a:t>0000 UTC 6 July</a:t>
            </a:r>
          </a:p>
          <a:p>
            <a:r>
              <a:rPr lang="en-US" altLang="zh-TW" b="1" dirty="0"/>
              <a:t>Pickle Lake sounding station</a:t>
            </a:r>
            <a:endParaRPr lang="zh-TW" altLang="en-US" b="1"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68C5C4FB-A85D-4DDA-8B12-A3A25C935721}"/>
                  </a:ext>
                </a:extLst>
              </p:cNvPr>
              <p:cNvSpPr txBox="1"/>
              <p:nvPr/>
            </p:nvSpPr>
            <p:spPr>
              <a:xfrm>
                <a:off x="254968" y="1934517"/>
                <a:ext cx="4415886" cy="3693319"/>
              </a:xfrm>
              <a:prstGeom prst="rect">
                <a:avLst/>
              </a:prstGeom>
              <a:noFill/>
            </p:spPr>
            <p:txBody>
              <a:bodyPr wrap="square">
                <a:spAutoFit/>
              </a:bodyPr>
              <a:lstStyle/>
              <a:p>
                <a:pPr marL="285750" indent="-285750" algn="just">
                  <a:buFont typeface="Arial" panose="020B0604020202020204" pitchFamily="34" charset="0"/>
                  <a:buChar char="•"/>
                </a:pPr>
                <a:r>
                  <a:rPr lang="en-US" altLang="zh-TW" dirty="0"/>
                  <a:t>the baroclinic zone near 850 hPa</a:t>
                </a:r>
              </a:p>
              <a:p>
                <a:pPr marL="342900" indent="-342900" algn="just">
                  <a:buFont typeface="+mj-lt"/>
                  <a:buAutoNum type="arabicPeriod"/>
                </a:pPr>
                <a:endParaRPr lang="en-US" altLang="zh-TW" dirty="0"/>
              </a:p>
              <a:p>
                <a:pPr marL="342900" indent="-342900" algn="just">
                  <a:buFont typeface="+mj-lt"/>
                  <a:buAutoNum type="arabicPeriod"/>
                </a:pPr>
                <a:r>
                  <a:rPr lang="en-US" altLang="zh-TW" dirty="0"/>
                  <a:t>ample moisture for</a:t>
                </a:r>
                <a:r>
                  <a:rPr lang="zh-TW" altLang="en-US" dirty="0"/>
                  <a:t> </a:t>
                </a:r>
                <a:r>
                  <a:rPr lang="en-US" altLang="zh-TW" dirty="0"/>
                  <a:t>convection</a:t>
                </a:r>
              </a:p>
              <a:p>
                <a:pPr marL="342900" indent="-342900" algn="just">
                  <a:buFont typeface="+mj-lt"/>
                  <a:buAutoNum type="arabicPeriod"/>
                </a:pPr>
                <a:r>
                  <a:rPr lang="en-US" altLang="zh-TW" dirty="0"/>
                  <a:t>warm advection (‘‘frontal overrunning’’) </a:t>
                </a:r>
              </a:p>
              <a:p>
                <a:pPr marL="342900" indent="-342900" algn="just">
                  <a:buFont typeface="+mj-lt"/>
                  <a:buAutoNum type="arabicPeriod"/>
                </a:pPr>
                <a:r>
                  <a:rPr lang="en-US" altLang="zh-TW" dirty="0"/>
                  <a:t>attendant</a:t>
                </a:r>
                <a:r>
                  <a:rPr lang="zh-TW" altLang="en-US" dirty="0"/>
                  <a:t> </a:t>
                </a:r>
                <a:r>
                  <a:rPr lang="en-US" altLang="zh-TW" dirty="0" err="1"/>
                  <a:t>quasigeostrophic</a:t>
                </a:r>
                <a:r>
                  <a:rPr lang="en-US" altLang="zh-TW" dirty="0"/>
                  <a:t> forcing for ascent. </a:t>
                </a:r>
              </a:p>
              <a:p>
                <a:pPr marL="342900" indent="-342900" algn="just">
                  <a:buFont typeface="+mj-lt"/>
                  <a:buAutoNum type="arabicPeriod"/>
                </a:pPr>
                <a:endParaRPr lang="en-US" altLang="zh-TW" dirty="0"/>
              </a:p>
              <a:p>
                <a:pPr marL="342900" indent="-342900" algn="just">
                  <a:buFont typeface="Arial" panose="020B0604020202020204" pitchFamily="34" charset="0"/>
                  <a:buChar char="•"/>
                </a:pPr>
                <a:r>
                  <a:rPr lang="en-US" altLang="zh-TW" dirty="0"/>
                  <a:t>nearly moist adiabatic above</a:t>
                </a:r>
                <a:r>
                  <a:rPr lang="zh-TW" altLang="en-US" dirty="0"/>
                  <a:t> </a:t>
                </a:r>
                <a:r>
                  <a:rPr lang="en-US" altLang="zh-TW" dirty="0"/>
                  <a:t>850-hPa (devoid of CAPE)</a:t>
                </a:r>
              </a:p>
              <a:p>
                <a:pPr marL="342900" indent="-342900" algn="just">
                  <a:buFont typeface="Arial" panose="020B0604020202020204" pitchFamily="34" charset="0"/>
                  <a:buChar char="•"/>
                </a:pPr>
                <a:endParaRPr lang="en-US" altLang="zh-TW" dirty="0"/>
              </a:p>
              <a:p>
                <a:pPr marL="342900" indent="-342900" algn="just">
                  <a:buFont typeface="Arial" panose="020B0604020202020204" pitchFamily="34" charset="0"/>
                  <a:buChar char="•"/>
                </a:pPr>
                <a:r>
                  <a:rPr lang="en-US" altLang="zh-TW" dirty="0"/>
                  <a:t>drying in the</a:t>
                </a:r>
                <a:r>
                  <a:rPr lang="zh-TW" altLang="en-US" dirty="0"/>
                  <a:t> </a:t>
                </a:r>
                <a:r>
                  <a:rPr lang="en-US" altLang="zh-TW" dirty="0"/>
                  <a:t>750–550-hPa layer leads to a negative vertical gradient in</a:t>
                </a:r>
                <a:r>
                  <a:rPr lang="zh-TW" altLang="en-US" dirty="0"/>
                  <a:t>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𝜃</m:t>
                        </m:r>
                      </m:e>
                      <m:sub>
                        <m:r>
                          <a:rPr lang="en-US" altLang="zh-TW" b="0" i="1" smtClean="0">
                            <a:latin typeface="Cambria Math" panose="02040503050406030204" pitchFamily="18" charset="0"/>
                          </a:rPr>
                          <m:t>𝑒</m:t>
                        </m:r>
                      </m:sub>
                    </m:sSub>
                  </m:oMath>
                </a14:m>
                <a:r>
                  <a:rPr lang="en-US" altLang="zh-TW" dirty="0"/>
                  <a:t> (potential instability)</a:t>
                </a:r>
                <a:endParaRPr lang="zh-TW" altLang="en-US" dirty="0"/>
              </a:p>
            </p:txBody>
          </p:sp>
        </mc:Choice>
        <mc:Fallback xmlns="">
          <p:sp>
            <p:nvSpPr>
              <p:cNvPr id="5" name="文字方塊 4">
                <a:extLst>
                  <a:ext uri="{FF2B5EF4-FFF2-40B4-BE49-F238E27FC236}">
                    <a16:creationId xmlns:a16="http://schemas.microsoft.com/office/drawing/2014/main" id="{68C5C4FB-A85D-4DDA-8B12-A3A25C935721}"/>
                  </a:ext>
                </a:extLst>
              </p:cNvPr>
              <p:cNvSpPr txBox="1">
                <a:spLocks noRot="1" noChangeAspect="1" noMove="1" noResize="1" noEditPoints="1" noAdjustHandles="1" noChangeArrowheads="1" noChangeShapeType="1" noTextEdit="1"/>
              </p:cNvSpPr>
              <p:nvPr/>
            </p:nvSpPr>
            <p:spPr>
              <a:xfrm>
                <a:off x="254968" y="1934517"/>
                <a:ext cx="4415886" cy="3693319"/>
              </a:xfrm>
              <a:prstGeom prst="rect">
                <a:avLst/>
              </a:prstGeom>
              <a:blipFill>
                <a:blip r:embed="rId4"/>
                <a:stretch>
                  <a:fillRect l="-967" t="-825" r="-1105" b="-1650"/>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3C40B411-389F-41BD-AF26-B2E8A8A7C841}"/>
              </a:ext>
            </a:extLst>
          </p:cNvPr>
          <p:cNvPicPr>
            <a:picLocks noChangeAspect="1"/>
          </p:cNvPicPr>
          <p:nvPr/>
        </p:nvPicPr>
        <p:blipFill>
          <a:blip r:embed="rId5"/>
          <a:stretch>
            <a:fillRect/>
          </a:stretch>
        </p:blipFill>
        <p:spPr>
          <a:xfrm>
            <a:off x="9017474" y="525362"/>
            <a:ext cx="2977223" cy="4133136"/>
          </a:xfrm>
          <a:prstGeom prst="rect">
            <a:avLst/>
          </a:prstGeom>
        </p:spPr>
      </p:pic>
    </p:spTree>
    <p:extLst>
      <p:ext uri="{BB962C8B-B14F-4D97-AF65-F5344CB8AC3E}">
        <p14:creationId xmlns:p14="http://schemas.microsoft.com/office/powerpoint/2010/main" val="31294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B149470-415B-4A57-A0AF-358C6E2A88B2}"/>
              </a:ext>
            </a:extLst>
          </p:cNvPr>
          <p:cNvPicPr>
            <a:picLocks noChangeAspect="1"/>
          </p:cNvPicPr>
          <p:nvPr/>
        </p:nvPicPr>
        <p:blipFill>
          <a:blip r:embed="rId3"/>
          <a:stretch>
            <a:fillRect/>
          </a:stretch>
        </p:blipFill>
        <p:spPr>
          <a:xfrm>
            <a:off x="221063" y="676659"/>
            <a:ext cx="9160914" cy="6074896"/>
          </a:xfrm>
          <a:prstGeom prst="rect">
            <a:avLst/>
          </a:prstGeom>
        </p:spPr>
      </p:pic>
      <p:sp>
        <p:nvSpPr>
          <p:cNvPr id="5" name="文字方塊 4">
            <a:extLst>
              <a:ext uri="{FF2B5EF4-FFF2-40B4-BE49-F238E27FC236}">
                <a16:creationId xmlns:a16="http://schemas.microsoft.com/office/drawing/2014/main" id="{9A629479-1919-4268-B58D-4BF3CC57B891}"/>
              </a:ext>
            </a:extLst>
          </p:cNvPr>
          <p:cNvSpPr txBox="1"/>
          <p:nvPr/>
        </p:nvSpPr>
        <p:spPr>
          <a:xfrm>
            <a:off x="1432560" y="302777"/>
            <a:ext cx="8778240" cy="369332"/>
          </a:xfrm>
          <a:prstGeom prst="rect">
            <a:avLst/>
          </a:prstGeom>
          <a:noFill/>
        </p:spPr>
        <p:txBody>
          <a:bodyPr wrap="square">
            <a:spAutoFit/>
          </a:bodyPr>
          <a:lstStyle/>
          <a:p>
            <a:r>
              <a:rPr lang="en-US" altLang="zh-TW" dirty="0"/>
              <a:t>near-storm environment averaged over the 850–750-hPa layer at 00UTC 6 Jul 2016</a:t>
            </a:r>
            <a:endParaRPr lang="zh-TW" altLang="en-US" dirty="0"/>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2FF0458F-F190-4A08-93A5-7B05DB6C7E29}"/>
                  </a:ext>
                </a:extLst>
              </p:cNvPr>
              <p:cNvSpPr txBox="1"/>
              <p:nvPr/>
            </p:nvSpPr>
            <p:spPr>
              <a:xfrm>
                <a:off x="9295871" y="4149963"/>
                <a:ext cx="2896129" cy="1792222"/>
              </a:xfrm>
              <a:prstGeom prst="rect">
                <a:avLst/>
              </a:prstGeom>
              <a:noFill/>
            </p:spPr>
            <p:txBody>
              <a:bodyPr wrap="square">
                <a:spAutoFit/>
              </a:bodyPr>
              <a:lstStyle/>
              <a:p>
                <a:r>
                  <a:rPr lang="en-US" altLang="zh-TW" dirty="0">
                    <a:solidFill>
                      <a:srgbClr val="C00000"/>
                    </a:solidFill>
                  </a:rPr>
                  <a:t>Red line: RH&gt;70%</a:t>
                </a:r>
                <a:endParaRPr lang="zh-TW" altLang="en-US" dirty="0">
                  <a:solidFill>
                    <a:srgbClr val="C00000"/>
                  </a:solidFill>
                </a:endParaRPr>
              </a:p>
              <a:p>
                <a:endParaRPr lang="en-US" altLang="zh-TW" dirty="0">
                  <a:solidFill>
                    <a:srgbClr val="00B050"/>
                  </a:solidFill>
                </a:endParaRPr>
              </a:p>
              <a:p>
                <a:r>
                  <a:rPr lang="zh-TW" altLang="en-US" dirty="0">
                    <a:solidFill>
                      <a:srgbClr val="00B050"/>
                    </a:solidFill>
                  </a:rPr>
                  <a:t>green line</a:t>
                </a:r>
                <a:r>
                  <a:rPr lang="en-US" altLang="zh-TW" dirty="0">
                    <a:solidFill>
                      <a:srgbClr val="00B050"/>
                    </a:solidFill>
                  </a:rPr>
                  <a:t>:</a:t>
                </a:r>
              </a:p>
              <a:p>
                <a:r>
                  <a:rPr lang="en-US" altLang="zh-TW" dirty="0">
                    <a:solidFill>
                      <a:srgbClr val="00B050"/>
                    </a:solidFill>
                  </a:rPr>
                  <a:t>frontogenesis &gt; 0 ( K m</a:t>
                </a:r>
                <a:r>
                  <a:rPr lang="en-US" altLang="zh-TW" baseline="30000" dirty="0">
                    <a:solidFill>
                      <a:srgbClr val="00B050"/>
                    </a:solidFill>
                  </a:rPr>
                  <a:t>-1</a:t>
                </a:r>
                <a:r>
                  <a:rPr lang="en-US" altLang="zh-TW" dirty="0">
                    <a:solidFill>
                      <a:srgbClr val="00B050"/>
                    </a:solidFill>
                  </a:rPr>
                  <a:t>s</a:t>
                </a:r>
                <a:r>
                  <a:rPr lang="en-US" altLang="zh-TW" baseline="30000" dirty="0">
                    <a:solidFill>
                      <a:srgbClr val="00B050"/>
                    </a:solidFill>
                  </a:rPr>
                  <a:t>-1</a:t>
                </a:r>
                <a:r>
                  <a:rPr lang="en-US" altLang="zh-TW" dirty="0">
                    <a:solidFill>
                      <a:srgbClr val="00B050"/>
                    </a:solidFill>
                  </a:rPr>
                  <a:t>)</a:t>
                </a:r>
              </a:p>
              <a:p>
                <a:endParaRPr lang="en-US" altLang="zh-TW" baseline="30000" dirty="0"/>
              </a:p>
              <a:p>
                <a:r>
                  <a:rPr lang="en-US" altLang="zh-TW" dirty="0">
                    <a:solidFill>
                      <a:schemeClr val="accent1"/>
                    </a:solidFill>
                  </a:rPr>
                  <a:t>Blue line: </a:t>
                </a:r>
                <a14:m>
                  <m:oMath xmlns:m="http://schemas.openxmlformats.org/officeDocument/2006/math">
                    <m:f>
                      <m:fPr>
                        <m:ctrlPr>
                          <a:rPr lang="en-US" altLang="zh-TW" i="1" smtClean="0">
                            <a:solidFill>
                              <a:schemeClr val="accent1"/>
                            </a:solidFill>
                            <a:latin typeface="Cambria Math" panose="02040503050406030204" pitchFamily="18" charset="0"/>
                          </a:rPr>
                        </m:ctrlPr>
                      </m:fPr>
                      <m:num>
                        <m:r>
                          <a:rPr lang="zh-TW" altLang="en-US" i="1" smtClean="0">
                            <a:solidFill>
                              <a:schemeClr val="accent1"/>
                            </a:solidFill>
                            <a:latin typeface="Cambria Math" panose="02040503050406030204" pitchFamily="18" charset="0"/>
                          </a:rPr>
                          <m:t>𝜕</m:t>
                        </m:r>
                        <m:sSub>
                          <m:sSubPr>
                            <m:ctrlPr>
                              <a:rPr lang="en-US" altLang="zh-TW" i="1" smtClean="0">
                                <a:solidFill>
                                  <a:schemeClr val="accent1"/>
                                </a:solidFill>
                                <a:latin typeface="Cambria Math" panose="02040503050406030204" pitchFamily="18" charset="0"/>
                              </a:rPr>
                            </m:ctrlPr>
                          </m:sSubPr>
                          <m:e>
                            <m:r>
                              <a:rPr lang="zh-TW" altLang="en-US" i="1" smtClean="0">
                                <a:solidFill>
                                  <a:schemeClr val="accent1"/>
                                </a:solidFill>
                                <a:latin typeface="Cambria Math" panose="02040503050406030204" pitchFamily="18" charset="0"/>
                              </a:rPr>
                              <m:t>𝜃</m:t>
                            </m:r>
                          </m:e>
                          <m:sub>
                            <m:r>
                              <a:rPr lang="en-US" altLang="zh-TW" b="0" i="1" smtClean="0">
                                <a:solidFill>
                                  <a:schemeClr val="accent1"/>
                                </a:solidFill>
                                <a:latin typeface="Cambria Math" panose="02040503050406030204" pitchFamily="18" charset="0"/>
                              </a:rPr>
                              <m:t>𝑒</m:t>
                            </m:r>
                          </m:sub>
                        </m:sSub>
                      </m:num>
                      <m:den>
                        <m:r>
                          <a:rPr lang="zh-TW" altLang="en-US" i="1" smtClean="0">
                            <a:solidFill>
                              <a:schemeClr val="accent1"/>
                            </a:solidFill>
                            <a:latin typeface="Cambria Math" panose="02040503050406030204" pitchFamily="18" charset="0"/>
                          </a:rPr>
                          <m:t>𝜕</m:t>
                        </m:r>
                        <m:r>
                          <a:rPr lang="en-US" altLang="zh-TW" b="0" i="1" smtClean="0">
                            <a:solidFill>
                              <a:schemeClr val="accent1"/>
                            </a:solidFill>
                            <a:latin typeface="Cambria Math" panose="02040503050406030204" pitchFamily="18" charset="0"/>
                          </a:rPr>
                          <m:t>𝑃</m:t>
                        </m:r>
                      </m:den>
                    </m:f>
                    <m:r>
                      <a:rPr lang="en-US" altLang="zh-TW" b="0" i="1" smtClean="0">
                        <a:solidFill>
                          <a:schemeClr val="accent1"/>
                        </a:solidFill>
                        <a:latin typeface="Cambria Math" panose="02040503050406030204" pitchFamily="18" charset="0"/>
                      </a:rPr>
                      <m:t>&gt;0</m:t>
                    </m:r>
                  </m:oMath>
                </a14:m>
                <a:r>
                  <a:rPr lang="en-US" altLang="zh-TW" dirty="0">
                    <a:solidFill>
                      <a:schemeClr val="accent1"/>
                    </a:solidFill>
                  </a:rPr>
                  <a:t> </a:t>
                </a:r>
                <a:endParaRPr lang="zh-TW" altLang="en-US" dirty="0">
                  <a:solidFill>
                    <a:schemeClr val="accent1"/>
                  </a:solidFill>
                </a:endParaRPr>
              </a:p>
            </p:txBody>
          </p:sp>
        </mc:Choice>
        <mc:Fallback xmlns="">
          <p:sp>
            <p:nvSpPr>
              <p:cNvPr id="7" name="文字方塊 6">
                <a:extLst>
                  <a:ext uri="{FF2B5EF4-FFF2-40B4-BE49-F238E27FC236}">
                    <a16:creationId xmlns:a16="http://schemas.microsoft.com/office/drawing/2014/main" id="{2FF0458F-F190-4A08-93A5-7B05DB6C7E29}"/>
                  </a:ext>
                </a:extLst>
              </p:cNvPr>
              <p:cNvSpPr txBox="1">
                <a:spLocks noRot="1" noChangeAspect="1" noMove="1" noResize="1" noEditPoints="1" noAdjustHandles="1" noChangeArrowheads="1" noChangeShapeType="1" noTextEdit="1"/>
              </p:cNvSpPr>
              <p:nvPr/>
            </p:nvSpPr>
            <p:spPr>
              <a:xfrm>
                <a:off x="9295871" y="4149963"/>
                <a:ext cx="2896129" cy="1792222"/>
              </a:xfrm>
              <a:prstGeom prst="rect">
                <a:avLst/>
              </a:prstGeom>
              <a:blipFill>
                <a:blip r:embed="rId4"/>
                <a:stretch>
                  <a:fillRect l="-1895" t="-2041" b="-1020"/>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03F46E93-E82D-4508-AC74-4E30A976827F}"/>
              </a:ext>
            </a:extLst>
          </p:cNvPr>
          <p:cNvPicPr>
            <a:picLocks noChangeAspect="1"/>
          </p:cNvPicPr>
          <p:nvPr/>
        </p:nvPicPr>
        <p:blipFill rotWithShape="1">
          <a:blip r:embed="rId5"/>
          <a:srcRect l="49554" t="24842" b="51351"/>
          <a:stretch/>
        </p:blipFill>
        <p:spPr>
          <a:xfrm>
            <a:off x="9144000" y="915815"/>
            <a:ext cx="3048000" cy="1969199"/>
          </a:xfrm>
          <a:prstGeom prst="rect">
            <a:avLst/>
          </a:prstGeom>
        </p:spPr>
      </p:pic>
    </p:spTree>
    <p:extLst>
      <p:ext uri="{BB962C8B-B14F-4D97-AF65-F5344CB8AC3E}">
        <p14:creationId xmlns:p14="http://schemas.microsoft.com/office/powerpoint/2010/main" val="420158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F51710E-D86E-4C39-BDA2-74615B66586D}"/>
              </a:ext>
            </a:extLst>
          </p:cNvPr>
          <p:cNvSpPr txBox="1"/>
          <p:nvPr/>
        </p:nvSpPr>
        <p:spPr>
          <a:xfrm>
            <a:off x="342900" y="186707"/>
            <a:ext cx="3136905" cy="923330"/>
          </a:xfrm>
          <a:prstGeom prst="rect">
            <a:avLst/>
          </a:prstGeom>
          <a:noFill/>
        </p:spPr>
        <p:txBody>
          <a:bodyPr wrap="square">
            <a:spAutoFit/>
          </a:bodyPr>
          <a:lstStyle/>
          <a:p>
            <a:r>
              <a:rPr lang="zh-TW" altLang="en-US" dirty="0"/>
              <a:t>Precipitation rate </a:t>
            </a:r>
            <a:r>
              <a:rPr lang="en-US" altLang="zh-TW" dirty="0"/>
              <a:t>(mm/</a:t>
            </a:r>
            <a:r>
              <a:rPr lang="en-US" altLang="zh-TW" dirty="0" err="1"/>
              <a:t>hr</a:t>
            </a:r>
            <a:r>
              <a:rPr lang="en-US" altLang="zh-TW" dirty="0"/>
              <a:t>)</a:t>
            </a:r>
          </a:p>
          <a:p>
            <a:r>
              <a:rPr lang="en-US" altLang="zh-TW" dirty="0"/>
              <a:t>at 0000 UTC 6 Jul 2016 over the northern Ontario region</a:t>
            </a:r>
            <a:endParaRPr lang="zh-TW" altLang="en-US" dirty="0"/>
          </a:p>
        </p:txBody>
      </p:sp>
      <p:sp>
        <p:nvSpPr>
          <p:cNvPr id="9" name="文字方塊 8">
            <a:extLst>
              <a:ext uri="{FF2B5EF4-FFF2-40B4-BE49-F238E27FC236}">
                <a16:creationId xmlns:a16="http://schemas.microsoft.com/office/drawing/2014/main" id="{169DB15C-B4BB-4623-968D-F5CA74FA0374}"/>
              </a:ext>
            </a:extLst>
          </p:cNvPr>
          <p:cNvSpPr txBox="1"/>
          <p:nvPr/>
        </p:nvSpPr>
        <p:spPr>
          <a:xfrm>
            <a:off x="250719" y="3094631"/>
            <a:ext cx="3225806" cy="923330"/>
          </a:xfrm>
          <a:prstGeom prst="rect">
            <a:avLst/>
          </a:prstGeom>
          <a:noFill/>
        </p:spPr>
        <p:txBody>
          <a:bodyPr wrap="square">
            <a:spAutoFit/>
          </a:bodyPr>
          <a:lstStyle/>
          <a:p>
            <a:pPr algn="just"/>
            <a:r>
              <a:rPr lang="en-US" altLang="zh-TW" dirty="0"/>
              <a:t>Black line: t</a:t>
            </a:r>
            <a:r>
              <a:rPr lang="zh-TW" altLang="en-US" dirty="0"/>
              <a:t>he track of the precipitation maximum </a:t>
            </a:r>
            <a:r>
              <a:rPr lang="en-US" altLang="zh-TW" dirty="0"/>
              <a:t>with hourly markers</a:t>
            </a:r>
            <a:endParaRPr lang="zh-TW" altLang="en-US" dirty="0"/>
          </a:p>
        </p:txBody>
      </p:sp>
      <p:grpSp>
        <p:nvGrpSpPr>
          <p:cNvPr id="13" name="群組 12">
            <a:extLst>
              <a:ext uri="{FF2B5EF4-FFF2-40B4-BE49-F238E27FC236}">
                <a16:creationId xmlns:a16="http://schemas.microsoft.com/office/drawing/2014/main" id="{F8085693-02B3-4964-B002-8B76D5406B4A}"/>
              </a:ext>
            </a:extLst>
          </p:cNvPr>
          <p:cNvGrpSpPr/>
          <p:nvPr/>
        </p:nvGrpSpPr>
        <p:grpSpPr>
          <a:xfrm>
            <a:off x="4102374" y="174266"/>
            <a:ext cx="7201165" cy="6497027"/>
            <a:chOff x="8501709" y="-2908851"/>
            <a:chExt cx="10618423" cy="9580142"/>
          </a:xfrm>
        </p:grpSpPr>
        <p:pic>
          <p:nvPicPr>
            <p:cNvPr id="12" name="圖片 11">
              <a:extLst>
                <a:ext uri="{FF2B5EF4-FFF2-40B4-BE49-F238E27FC236}">
                  <a16:creationId xmlns:a16="http://schemas.microsoft.com/office/drawing/2014/main" id="{879CF0C6-5DFE-41C0-9CE5-30DE03F599BC}"/>
                </a:ext>
              </a:extLst>
            </p:cNvPr>
            <p:cNvPicPr>
              <a:picLocks noChangeAspect="1"/>
            </p:cNvPicPr>
            <p:nvPr/>
          </p:nvPicPr>
          <p:blipFill rotWithShape="1">
            <a:blip r:embed="rId3"/>
            <a:srcRect t="47525"/>
            <a:stretch/>
          </p:blipFill>
          <p:spPr>
            <a:xfrm>
              <a:off x="13810920" y="-2908851"/>
              <a:ext cx="5232389" cy="3402796"/>
            </a:xfrm>
            <a:prstGeom prst="rect">
              <a:avLst/>
            </a:prstGeom>
          </p:spPr>
        </p:pic>
        <p:pic>
          <p:nvPicPr>
            <p:cNvPr id="3" name="圖片 2">
              <a:extLst>
                <a:ext uri="{FF2B5EF4-FFF2-40B4-BE49-F238E27FC236}">
                  <a16:creationId xmlns:a16="http://schemas.microsoft.com/office/drawing/2014/main" id="{7515B362-0B3F-458E-82FA-D721193F16F8}"/>
                </a:ext>
              </a:extLst>
            </p:cNvPr>
            <p:cNvPicPr>
              <a:picLocks noChangeAspect="1"/>
            </p:cNvPicPr>
            <p:nvPr/>
          </p:nvPicPr>
          <p:blipFill>
            <a:blip r:embed="rId3"/>
            <a:stretch>
              <a:fillRect/>
            </a:stretch>
          </p:blipFill>
          <p:spPr>
            <a:xfrm>
              <a:off x="8501709" y="-2908851"/>
              <a:ext cx="5232389" cy="6484585"/>
            </a:xfrm>
            <a:prstGeom prst="rect">
              <a:avLst/>
            </a:prstGeom>
          </p:spPr>
        </p:pic>
        <p:pic>
          <p:nvPicPr>
            <p:cNvPr id="11" name="圖片 10">
              <a:extLst>
                <a:ext uri="{FF2B5EF4-FFF2-40B4-BE49-F238E27FC236}">
                  <a16:creationId xmlns:a16="http://schemas.microsoft.com/office/drawing/2014/main" id="{D971AA0A-52AE-46C7-A0EA-B9151F027116}"/>
                </a:ext>
              </a:extLst>
            </p:cNvPr>
            <p:cNvPicPr>
              <a:picLocks noChangeAspect="1"/>
            </p:cNvPicPr>
            <p:nvPr/>
          </p:nvPicPr>
          <p:blipFill>
            <a:blip r:embed="rId4"/>
            <a:stretch>
              <a:fillRect/>
            </a:stretch>
          </p:blipFill>
          <p:spPr>
            <a:xfrm>
              <a:off x="8508993" y="186706"/>
              <a:ext cx="10611139" cy="6484585"/>
            </a:xfrm>
            <a:prstGeom prst="rect">
              <a:avLst/>
            </a:prstGeom>
          </p:spPr>
        </p:pic>
      </p:grpSp>
    </p:spTree>
    <p:extLst>
      <p:ext uri="{BB962C8B-B14F-4D97-AF65-F5344CB8AC3E}">
        <p14:creationId xmlns:p14="http://schemas.microsoft.com/office/powerpoint/2010/main" val="141099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5AEE5E-C685-4498-A6EC-BBEAA0F0D6A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0836E3D9-D70E-4DDA-ADC7-848E792803A6}"/>
              </a:ext>
            </a:extLst>
          </p:cNvPr>
          <p:cNvSpPr>
            <a:spLocks noGrp="1"/>
          </p:cNvSpPr>
          <p:nvPr>
            <p:ph idx="1"/>
          </p:nvPr>
        </p:nvSpPr>
        <p:spPr/>
        <p:txBody>
          <a:bodyPr>
            <a:normAutofit fontScale="92500" lnSpcReduction="10000"/>
          </a:bodyPr>
          <a:lstStyle/>
          <a:p>
            <a:r>
              <a:rPr lang="en-US" altLang="zh-TW" dirty="0"/>
              <a:t>Many of global NWP systems employ schemes that relate the deep convective activity directly to the </a:t>
            </a:r>
            <a:r>
              <a:rPr lang="en-US" altLang="zh-TW" dirty="0">
                <a:solidFill>
                  <a:srgbClr val="C00000"/>
                </a:solidFill>
              </a:rPr>
              <a:t>convective available potential energy (CAPE) </a:t>
            </a:r>
            <a:r>
              <a:rPr lang="en-US" altLang="zh-TW" dirty="0"/>
              <a:t>of the near-storm environment (Yano et al. 2013)</a:t>
            </a:r>
          </a:p>
          <a:p>
            <a:r>
              <a:rPr lang="en-US" altLang="zh-TW" dirty="0"/>
              <a:t>The potential for vigorous moist convection in </a:t>
            </a:r>
            <a:r>
              <a:rPr lang="en-US" altLang="zh-TW" dirty="0">
                <a:solidFill>
                  <a:srgbClr val="C00000"/>
                </a:solidFill>
              </a:rPr>
              <a:t>low-instability</a:t>
            </a:r>
            <a:r>
              <a:rPr lang="en-US" altLang="zh-TW" dirty="0"/>
              <a:t> </a:t>
            </a:r>
            <a:r>
              <a:rPr lang="en-US" altLang="zh-TW" dirty="0">
                <a:solidFill>
                  <a:srgbClr val="C00000"/>
                </a:solidFill>
              </a:rPr>
              <a:t>environments</a:t>
            </a:r>
            <a:r>
              <a:rPr lang="en-US" altLang="zh-TW" dirty="0"/>
              <a:t> represents a predictability and detection challenge </a:t>
            </a:r>
            <a:r>
              <a:rPr lang="en-US" altLang="zh-TW" dirty="0">
                <a:solidFill>
                  <a:schemeClr val="bg1">
                    <a:lumMod val="50000"/>
                  </a:schemeClr>
                </a:solidFill>
              </a:rPr>
              <a:t>(McCann 1978; </a:t>
            </a:r>
            <a:r>
              <a:rPr lang="en-US" altLang="zh-TW" dirty="0" err="1">
                <a:solidFill>
                  <a:schemeClr val="bg1">
                    <a:lumMod val="50000"/>
                  </a:schemeClr>
                </a:solidFill>
              </a:rPr>
              <a:t>Vescio</a:t>
            </a:r>
            <a:r>
              <a:rPr lang="en-US" altLang="zh-TW" dirty="0">
                <a:solidFill>
                  <a:schemeClr val="bg1">
                    <a:lumMod val="50000"/>
                  </a:schemeClr>
                </a:solidFill>
              </a:rPr>
              <a:t> and Thompson 2001; Davis and Parker 2014).</a:t>
            </a:r>
          </a:p>
          <a:p>
            <a:r>
              <a:rPr lang="en-US" altLang="zh-TW" dirty="0"/>
              <a:t>Convective activity in low-CAPE condition: </a:t>
            </a:r>
          </a:p>
          <a:p>
            <a:pPr lvl="1"/>
            <a:r>
              <a:rPr lang="en-US" altLang="zh-TW" dirty="0"/>
              <a:t>Sufficient potential instability and moisture</a:t>
            </a:r>
          </a:p>
          <a:p>
            <a:pPr lvl="1"/>
            <a:r>
              <a:rPr lang="en-US" altLang="zh-TW" dirty="0"/>
              <a:t>warm sectors and frontal boundaries of midlatitude cyclones </a:t>
            </a:r>
            <a:r>
              <a:rPr lang="en-US" altLang="zh-TW" dirty="0">
                <a:solidFill>
                  <a:schemeClr val="bg1">
                    <a:lumMod val="50000"/>
                  </a:schemeClr>
                </a:solidFill>
              </a:rPr>
              <a:t>(Jewett and </a:t>
            </a:r>
            <a:r>
              <a:rPr lang="en-US" altLang="zh-TW" dirty="0" err="1">
                <a:solidFill>
                  <a:schemeClr val="bg1">
                    <a:lumMod val="50000"/>
                  </a:schemeClr>
                </a:solidFill>
              </a:rPr>
              <a:t>Wilhelmson</a:t>
            </a:r>
            <a:r>
              <a:rPr lang="en-US" altLang="zh-TW" dirty="0">
                <a:solidFill>
                  <a:schemeClr val="bg1">
                    <a:lumMod val="50000"/>
                  </a:schemeClr>
                </a:solidFill>
              </a:rPr>
              <a:t> 2006; Clark 2009; Evans 2010).</a:t>
            </a:r>
          </a:p>
          <a:p>
            <a:pPr lvl="1"/>
            <a:r>
              <a:rPr lang="en-US" altLang="zh-TW" dirty="0"/>
              <a:t>strong synoptic and mesoscale forcing for ascent in the pre-convective environment </a:t>
            </a:r>
            <a:r>
              <a:rPr lang="en-US" altLang="zh-TW" dirty="0">
                <a:solidFill>
                  <a:schemeClr val="bg1">
                    <a:lumMod val="50000"/>
                  </a:schemeClr>
                </a:solidFill>
              </a:rPr>
              <a:t>[van Den </a:t>
            </a:r>
            <a:r>
              <a:rPr lang="en-US" altLang="zh-TW" dirty="0" err="1">
                <a:solidFill>
                  <a:schemeClr val="bg1">
                    <a:lumMod val="50000"/>
                  </a:schemeClr>
                </a:solidFill>
              </a:rPr>
              <a:t>Broeke</a:t>
            </a:r>
            <a:r>
              <a:rPr lang="en-US" altLang="zh-TW" dirty="0">
                <a:solidFill>
                  <a:schemeClr val="bg1">
                    <a:lumMod val="50000"/>
                  </a:schemeClr>
                </a:solidFill>
              </a:rPr>
              <a:t> et al. (2005)]</a:t>
            </a:r>
            <a:endParaRPr lang="zh-TW" altLang="en-US" dirty="0">
              <a:solidFill>
                <a:schemeClr val="bg1">
                  <a:lumMod val="50000"/>
                </a:schemeClr>
              </a:solidFill>
            </a:endParaRPr>
          </a:p>
        </p:txBody>
      </p:sp>
    </p:spTree>
    <p:extLst>
      <p:ext uri="{BB962C8B-B14F-4D97-AF65-F5344CB8AC3E}">
        <p14:creationId xmlns:p14="http://schemas.microsoft.com/office/powerpoint/2010/main" val="337211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19C433E-B7DB-4501-8B4D-EDE8E484684E}"/>
              </a:ext>
            </a:extLst>
          </p:cNvPr>
          <p:cNvPicPr>
            <a:picLocks noChangeAspect="1"/>
          </p:cNvPicPr>
          <p:nvPr/>
        </p:nvPicPr>
        <p:blipFill>
          <a:blip r:embed="rId3"/>
          <a:stretch>
            <a:fillRect/>
          </a:stretch>
        </p:blipFill>
        <p:spPr>
          <a:xfrm>
            <a:off x="1349240" y="1632896"/>
            <a:ext cx="9493519" cy="4660937"/>
          </a:xfrm>
          <a:prstGeom prst="rect">
            <a:avLst/>
          </a:prstGeom>
        </p:spPr>
      </p:pic>
      <p:sp>
        <p:nvSpPr>
          <p:cNvPr id="4" name="文字方塊 3">
            <a:extLst>
              <a:ext uri="{FF2B5EF4-FFF2-40B4-BE49-F238E27FC236}">
                <a16:creationId xmlns:a16="http://schemas.microsoft.com/office/drawing/2014/main" id="{BCA21A0D-AE8F-424E-9C84-0B70C7765285}"/>
              </a:ext>
            </a:extLst>
          </p:cNvPr>
          <p:cNvSpPr txBox="1"/>
          <p:nvPr/>
        </p:nvSpPr>
        <p:spPr>
          <a:xfrm>
            <a:off x="2480619" y="1332554"/>
            <a:ext cx="7800203" cy="646331"/>
          </a:xfrm>
          <a:prstGeom prst="rect">
            <a:avLst/>
          </a:prstGeom>
          <a:noFill/>
        </p:spPr>
        <p:txBody>
          <a:bodyPr wrap="square">
            <a:spAutoFit/>
          </a:bodyPr>
          <a:lstStyle/>
          <a:p>
            <a:pPr algn="ctr"/>
            <a:r>
              <a:rPr lang="zh-TW" altLang="en-US" dirty="0"/>
              <a:t> Time series of maximum total (solid) and convective (dashed) precipitation rates </a:t>
            </a:r>
            <a:endParaRPr lang="en-US" altLang="zh-TW" dirty="0"/>
          </a:p>
          <a:p>
            <a:pPr algn="ctr"/>
            <a:r>
              <a:rPr lang="zh-TW" altLang="en-US" dirty="0"/>
              <a:t>following the convective event</a:t>
            </a:r>
          </a:p>
        </p:txBody>
      </p:sp>
    </p:spTree>
    <p:extLst>
      <p:ext uri="{BB962C8B-B14F-4D97-AF65-F5344CB8AC3E}">
        <p14:creationId xmlns:p14="http://schemas.microsoft.com/office/powerpoint/2010/main" val="215329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42B1A39-55DE-4BD4-AA67-9D3834E6B0B0}"/>
              </a:ext>
            </a:extLst>
          </p:cNvPr>
          <p:cNvSpPr txBox="1"/>
          <p:nvPr/>
        </p:nvSpPr>
        <p:spPr>
          <a:xfrm>
            <a:off x="3626479" y="732994"/>
            <a:ext cx="6096000" cy="461665"/>
          </a:xfrm>
          <a:prstGeom prst="rect">
            <a:avLst/>
          </a:prstGeom>
          <a:noFill/>
        </p:spPr>
        <p:txBody>
          <a:bodyPr wrap="square">
            <a:spAutoFit/>
          </a:bodyPr>
          <a:lstStyle/>
          <a:p>
            <a:r>
              <a:rPr lang="zh-TW" altLang="en-US" sz="2400" dirty="0"/>
              <a:t>Squall line in the midwestern United States</a:t>
            </a:r>
          </a:p>
        </p:txBody>
      </p:sp>
      <p:grpSp>
        <p:nvGrpSpPr>
          <p:cNvPr id="2" name="群組 1">
            <a:extLst>
              <a:ext uri="{FF2B5EF4-FFF2-40B4-BE49-F238E27FC236}">
                <a16:creationId xmlns:a16="http://schemas.microsoft.com/office/drawing/2014/main" id="{4537AAB2-B5BF-442F-AE27-DD96CE0AAD61}"/>
              </a:ext>
            </a:extLst>
          </p:cNvPr>
          <p:cNvGrpSpPr/>
          <p:nvPr/>
        </p:nvGrpSpPr>
        <p:grpSpPr>
          <a:xfrm>
            <a:off x="67733" y="1470454"/>
            <a:ext cx="12114567" cy="4423719"/>
            <a:chOff x="447601" y="1927654"/>
            <a:chExt cx="9745797" cy="3558746"/>
          </a:xfrm>
        </p:grpSpPr>
        <p:pic>
          <p:nvPicPr>
            <p:cNvPr id="3" name="圖片 2">
              <a:extLst>
                <a:ext uri="{FF2B5EF4-FFF2-40B4-BE49-F238E27FC236}">
                  <a16:creationId xmlns:a16="http://schemas.microsoft.com/office/drawing/2014/main" id="{CDD98BC3-7A31-41FC-833B-EAC1F7655E18}"/>
                </a:ext>
              </a:extLst>
            </p:cNvPr>
            <p:cNvPicPr>
              <a:picLocks noChangeAspect="1"/>
            </p:cNvPicPr>
            <p:nvPr/>
          </p:nvPicPr>
          <p:blipFill rotWithShape="1">
            <a:blip r:embed="rId3"/>
            <a:srcRect b="51892"/>
            <a:stretch/>
          </p:blipFill>
          <p:spPr>
            <a:xfrm>
              <a:off x="447601" y="1927654"/>
              <a:ext cx="4934899" cy="3299254"/>
            </a:xfrm>
            <a:prstGeom prst="rect">
              <a:avLst/>
            </a:prstGeom>
          </p:spPr>
        </p:pic>
        <p:pic>
          <p:nvPicPr>
            <p:cNvPr id="4" name="圖片 3">
              <a:extLst>
                <a:ext uri="{FF2B5EF4-FFF2-40B4-BE49-F238E27FC236}">
                  <a16:creationId xmlns:a16="http://schemas.microsoft.com/office/drawing/2014/main" id="{FBDA9D1F-C1B7-48DB-BD36-5F7A5EF5173D}"/>
                </a:ext>
              </a:extLst>
            </p:cNvPr>
            <p:cNvPicPr>
              <a:picLocks noChangeAspect="1"/>
            </p:cNvPicPr>
            <p:nvPr/>
          </p:nvPicPr>
          <p:blipFill rotWithShape="1">
            <a:blip r:embed="rId3"/>
            <a:srcRect t="48108"/>
            <a:stretch/>
          </p:blipFill>
          <p:spPr>
            <a:xfrm>
              <a:off x="5258499" y="1927654"/>
              <a:ext cx="4934899" cy="3558746"/>
            </a:xfrm>
            <a:prstGeom prst="rect">
              <a:avLst/>
            </a:prstGeom>
          </p:spPr>
        </p:pic>
      </p:grpSp>
      <p:sp>
        <p:nvSpPr>
          <p:cNvPr id="6" name="文字方塊 5">
            <a:extLst>
              <a:ext uri="{FF2B5EF4-FFF2-40B4-BE49-F238E27FC236}">
                <a16:creationId xmlns:a16="http://schemas.microsoft.com/office/drawing/2014/main" id="{CEEED3CD-95DF-4F3D-A7ED-C9259F57169E}"/>
              </a:ext>
            </a:extLst>
          </p:cNvPr>
          <p:cNvSpPr txBox="1"/>
          <p:nvPr/>
        </p:nvSpPr>
        <p:spPr>
          <a:xfrm>
            <a:off x="2617142" y="1194659"/>
            <a:ext cx="9565158" cy="369332"/>
          </a:xfrm>
          <a:prstGeom prst="rect">
            <a:avLst/>
          </a:prstGeom>
          <a:noFill/>
        </p:spPr>
        <p:txBody>
          <a:bodyPr wrap="square">
            <a:spAutoFit/>
          </a:bodyPr>
          <a:lstStyle/>
          <a:p>
            <a:r>
              <a:rPr lang="zh-TW" altLang="en-US" dirty="0"/>
              <a:t> Quantitative precipitation estimates (</a:t>
            </a:r>
            <a:r>
              <a:rPr lang="en-US" altLang="zh-TW" dirty="0"/>
              <a:t>color</a:t>
            </a:r>
            <a:r>
              <a:rPr lang="zh-TW" altLang="en-US" dirty="0"/>
              <a:t>; in mm</a:t>
            </a:r>
            <a:r>
              <a:rPr lang="en-US" altLang="zh-TW" dirty="0"/>
              <a:t>/</a:t>
            </a:r>
            <a:r>
              <a:rPr lang="zh-TW" altLang="en-US" dirty="0"/>
              <a:t>h) from the MRMS dataset </a:t>
            </a:r>
          </a:p>
        </p:txBody>
      </p:sp>
    </p:spTree>
    <p:extLst>
      <p:ext uri="{BB962C8B-B14F-4D97-AF65-F5344CB8AC3E}">
        <p14:creationId xmlns:p14="http://schemas.microsoft.com/office/powerpoint/2010/main" val="71179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0D82B9B-666C-4095-94A3-FEF13DC60A6B}"/>
              </a:ext>
            </a:extLst>
          </p:cNvPr>
          <p:cNvPicPr>
            <a:picLocks noChangeAspect="1"/>
          </p:cNvPicPr>
          <p:nvPr/>
        </p:nvPicPr>
        <p:blipFill>
          <a:blip r:embed="rId3"/>
          <a:stretch>
            <a:fillRect/>
          </a:stretch>
        </p:blipFill>
        <p:spPr>
          <a:xfrm>
            <a:off x="5868881" y="910346"/>
            <a:ext cx="5742930" cy="5482152"/>
          </a:xfrm>
          <a:prstGeom prst="rect">
            <a:avLst/>
          </a:prstGeom>
        </p:spPr>
      </p:pic>
      <p:grpSp>
        <p:nvGrpSpPr>
          <p:cNvPr id="2" name="群組 1">
            <a:extLst>
              <a:ext uri="{FF2B5EF4-FFF2-40B4-BE49-F238E27FC236}">
                <a16:creationId xmlns:a16="http://schemas.microsoft.com/office/drawing/2014/main" id="{EE035066-4A5B-4D4F-9845-94A1DD8B4497}"/>
              </a:ext>
            </a:extLst>
          </p:cNvPr>
          <p:cNvGrpSpPr/>
          <p:nvPr/>
        </p:nvGrpSpPr>
        <p:grpSpPr>
          <a:xfrm>
            <a:off x="6335354" y="485969"/>
            <a:ext cx="6096000" cy="553998"/>
            <a:chOff x="3826933" y="6170076"/>
            <a:chExt cx="6096000" cy="553998"/>
          </a:xfrm>
        </p:grpSpPr>
        <p:sp>
          <p:nvSpPr>
            <p:cNvPr id="5" name="文字方塊 4">
              <a:extLst>
                <a:ext uri="{FF2B5EF4-FFF2-40B4-BE49-F238E27FC236}">
                  <a16:creationId xmlns:a16="http://schemas.microsoft.com/office/drawing/2014/main" id="{B5FCF961-8562-4936-9069-8800B0702A5D}"/>
                </a:ext>
              </a:extLst>
            </p:cNvPr>
            <p:cNvSpPr txBox="1"/>
            <p:nvPr/>
          </p:nvSpPr>
          <p:spPr>
            <a:xfrm>
              <a:off x="4095750" y="6170076"/>
              <a:ext cx="4000500" cy="369332"/>
            </a:xfrm>
            <a:prstGeom prst="rect">
              <a:avLst/>
            </a:prstGeom>
            <a:noFill/>
          </p:spPr>
          <p:txBody>
            <a:bodyPr wrap="square">
              <a:spAutoFit/>
            </a:bodyPr>
            <a:lstStyle/>
            <a:p>
              <a:r>
                <a:rPr lang="zh-TW" altLang="en-US" dirty="0"/>
                <a:t> Aberdeen sounding for 1800 UTC 5 Jul</a:t>
              </a:r>
            </a:p>
          </p:txBody>
        </p:sp>
        <p:sp>
          <p:nvSpPr>
            <p:cNvPr id="7" name="文字方塊 6">
              <a:extLst>
                <a:ext uri="{FF2B5EF4-FFF2-40B4-BE49-F238E27FC236}">
                  <a16:creationId xmlns:a16="http://schemas.microsoft.com/office/drawing/2014/main" id="{D8D7C037-49E4-4C28-ABD6-D9FBC7726051}"/>
                </a:ext>
              </a:extLst>
            </p:cNvPr>
            <p:cNvSpPr txBox="1"/>
            <p:nvPr/>
          </p:nvSpPr>
          <p:spPr>
            <a:xfrm>
              <a:off x="3826933" y="6354742"/>
              <a:ext cx="6096000" cy="369332"/>
            </a:xfrm>
            <a:prstGeom prst="rect">
              <a:avLst/>
            </a:prstGeom>
            <a:noFill/>
          </p:spPr>
          <p:txBody>
            <a:bodyPr wrap="square">
              <a:spAutoFit/>
            </a:bodyPr>
            <a:lstStyle/>
            <a:p>
              <a:r>
                <a:rPr lang="en-US" altLang="zh-TW" dirty="0"/>
                <a:t>150 km to the west of the convective initiation</a:t>
              </a:r>
              <a:endParaRPr lang="zh-TW" altLang="en-US" dirty="0"/>
            </a:p>
          </p:txBody>
        </p:sp>
      </p:grpSp>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AB5603C5-CC94-4C26-9B81-7C218B570032}"/>
                  </a:ext>
                </a:extLst>
              </p:cNvPr>
              <p:cNvSpPr txBox="1"/>
              <p:nvPr/>
            </p:nvSpPr>
            <p:spPr>
              <a:xfrm>
                <a:off x="38036" y="3116246"/>
                <a:ext cx="5830845" cy="3847656"/>
              </a:xfrm>
              <a:prstGeom prst="rect">
                <a:avLst/>
              </a:prstGeom>
              <a:noFill/>
            </p:spPr>
            <p:txBody>
              <a:bodyPr wrap="square">
                <a:spAutoFit/>
              </a:bodyPr>
              <a:lstStyle/>
              <a:p>
                <a:pPr marL="285750" indent="-285750" algn="just">
                  <a:buFont typeface="Arial" panose="020B0604020202020204" pitchFamily="34" charset="0"/>
                  <a:buChar char="•"/>
                </a:pPr>
                <a:r>
                  <a:rPr lang="en-US" altLang="zh-TW" dirty="0"/>
                  <a:t>cold northerly ﬂow undercuts the warmer air above the 850-hPa frontal inversion</a:t>
                </a:r>
                <a:r>
                  <a:rPr lang="zh-TW" altLang="en-US" dirty="0"/>
                  <a:t> </a:t>
                </a:r>
                <a:r>
                  <a:rPr lang="en-US" altLang="zh-TW" dirty="0"/>
                  <a:t>to create large CIN (-300 J kg</a:t>
                </a:r>
                <a:r>
                  <a:rPr lang="en-US" altLang="zh-TW" baseline="30000" dirty="0"/>
                  <a:t>-1</a:t>
                </a:r>
                <a:r>
                  <a:rPr lang="en-US" altLang="zh-TW" dirty="0"/>
                  <a:t>). </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14:m>
                  <m:oMath xmlns:m="http://schemas.openxmlformats.org/officeDocument/2006/math">
                    <m:f>
                      <m:fPr>
                        <m:ctrlPr>
                          <a:rPr lang="en-US" altLang="zh-TW" i="1">
                            <a:latin typeface="Cambria Math" panose="02040503050406030204" pitchFamily="18" charset="0"/>
                          </a:rPr>
                        </m:ctrlPr>
                      </m:fPr>
                      <m:num>
                        <m:r>
                          <a:rPr lang="zh-TW" altLang="en-US" i="1">
                            <a:latin typeface="Cambria Math" panose="02040503050406030204" pitchFamily="18" charset="0"/>
                          </a:rPr>
                          <m:t>𝜕</m:t>
                        </m:r>
                        <m:sSub>
                          <m:sSubPr>
                            <m:ctrlPr>
                              <a:rPr lang="en-US" altLang="zh-TW" i="1">
                                <a:latin typeface="Cambria Math" panose="02040503050406030204" pitchFamily="18" charset="0"/>
                              </a:rPr>
                            </m:ctrlPr>
                          </m:sSubPr>
                          <m:e>
                            <m:r>
                              <a:rPr lang="zh-TW" altLang="en-US" i="1">
                                <a:latin typeface="Cambria Math" panose="02040503050406030204" pitchFamily="18" charset="0"/>
                              </a:rPr>
                              <m:t>𝜃</m:t>
                            </m:r>
                          </m:e>
                          <m:sub>
                            <m:r>
                              <a:rPr lang="en-US" altLang="zh-TW" i="1">
                                <a:latin typeface="Cambria Math" panose="02040503050406030204" pitchFamily="18" charset="0"/>
                              </a:rPr>
                              <m:t>𝑒</m:t>
                            </m:r>
                          </m:sub>
                        </m:sSub>
                      </m:num>
                      <m:den>
                        <m:r>
                          <a:rPr lang="zh-TW" altLang="en-US" i="1">
                            <a:latin typeface="Cambria Math" panose="02040503050406030204" pitchFamily="18" charset="0"/>
                          </a:rPr>
                          <m:t>𝜕</m:t>
                        </m:r>
                        <m:r>
                          <a:rPr lang="en-US" altLang="zh-TW" i="1">
                            <a:latin typeface="Cambria Math" panose="02040503050406030204" pitchFamily="18" charset="0"/>
                          </a:rPr>
                          <m:t>𝑝</m:t>
                        </m:r>
                      </m:den>
                    </m:f>
                    <m:r>
                      <a:rPr lang="en-US" altLang="zh-TW" b="0" i="1" smtClean="0">
                        <a:latin typeface="Cambria Math" panose="02040503050406030204" pitchFamily="18" charset="0"/>
                      </a:rPr>
                      <m:t>=10 </m:t>
                    </m:r>
                    <m:r>
                      <a:rPr lang="en-US" altLang="zh-TW" b="0" i="1" smtClean="0">
                        <a:latin typeface="Cambria Math" panose="02040503050406030204" pitchFamily="18" charset="0"/>
                      </a:rPr>
                      <m:t>𝐾</m:t>
                    </m:r>
                    <m:r>
                      <a:rPr lang="en-US" altLang="zh-TW" b="0" i="1" smtClean="0">
                        <a:latin typeface="Cambria Math" panose="02040503050406030204" pitchFamily="18" charset="0"/>
                      </a:rPr>
                      <m:t> </m:t>
                    </m:r>
                    <m:r>
                      <a:rPr lang="en-US" altLang="zh-TW" b="0" i="1" smtClean="0">
                        <a:latin typeface="Cambria Math" panose="02040503050406030204" pitchFamily="18" charset="0"/>
                      </a:rPr>
                      <m:t>𝑏𝑒𝑡𝑤𝑒𝑒𝑛</m:t>
                    </m:r>
                    <m:r>
                      <a:rPr lang="en-US" altLang="zh-TW" b="0" i="1" smtClean="0">
                        <a:latin typeface="Cambria Math" panose="02040503050406030204" pitchFamily="18" charset="0"/>
                      </a:rPr>
                      <m:t> 850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650 </m:t>
                    </m:r>
                    <m:r>
                      <a:rPr lang="en-US" altLang="zh-TW" b="0" i="1" smtClean="0">
                        <a:latin typeface="Cambria Math" panose="02040503050406030204" pitchFamily="18" charset="0"/>
                      </a:rPr>
                      <m:t>h𝑃𝑎</m:t>
                    </m:r>
                  </m:oMath>
                </a14:m>
                <a:endParaRPr lang="en-US" altLang="zh-TW" dirty="0"/>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14:m>
                  <m:oMath xmlns:m="http://schemas.openxmlformats.org/officeDocument/2006/math">
                    <m:r>
                      <m:rPr>
                        <m:nor/>
                      </m:rPr>
                      <a:rPr lang="en-US" altLang="zh-TW" dirty="0"/>
                      <m:t>synoptic</m:t>
                    </m:r>
                    <m:r>
                      <m:rPr>
                        <m:nor/>
                      </m:rPr>
                      <a:rPr lang="en-US" altLang="zh-TW" dirty="0"/>
                      <m:t>−</m:t>
                    </m:r>
                    <m:r>
                      <m:rPr>
                        <m:nor/>
                      </m:rPr>
                      <a:rPr lang="en-US" altLang="zh-TW" dirty="0"/>
                      <m:t>scale</m:t>
                    </m:r>
                    <m:r>
                      <m:rPr>
                        <m:nor/>
                      </m:rPr>
                      <a:rPr lang="zh-TW" altLang="en-US" dirty="0"/>
                      <m:t> </m:t>
                    </m:r>
                    <m:r>
                      <m:rPr>
                        <m:nor/>
                      </m:rPr>
                      <a:rPr lang="en-US" altLang="zh-TW" dirty="0"/>
                      <m:t>ascent</m:t>
                    </m:r>
                    <m:r>
                      <m:rPr>
                        <m:nor/>
                      </m:rPr>
                      <a:rPr lang="en-US" altLang="zh-TW" dirty="0"/>
                      <m:t> (</m:t>
                    </m:r>
                    <m:r>
                      <m:rPr>
                        <m:nor/>
                      </m:rPr>
                      <a:rPr lang="en-US" altLang="zh-TW" dirty="0"/>
                      <m:t>jet</m:t>
                    </m:r>
                    <m:r>
                      <m:rPr>
                        <m:nor/>
                      </m:rPr>
                      <a:rPr lang="en-US" altLang="zh-TW" dirty="0"/>
                      <m:t> </m:t>
                    </m:r>
                    <m:r>
                      <m:rPr>
                        <m:nor/>
                      </m:rPr>
                      <a:rPr lang="en-US" altLang="zh-TW" dirty="0"/>
                      <m:t>entrance</m:t>
                    </m:r>
                    <m:r>
                      <m:rPr>
                        <m:nor/>
                      </m:rPr>
                      <a:rPr lang="en-US" altLang="zh-TW" dirty="0"/>
                      <m:t> </m:t>
                    </m:r>
                    <m:r>
                      <m:rPr>
                        <m:nor/>
                      </m:rPr>
                      <a:rPr lang="en-US" altLang="zh-TW" dirty="0"/>
                      <m:t>region</m:t>
                    </m:r>
                    <m:r>
                      <m:rPr>
                        <m:nor/>
                      </m:rPr>
                      <a:rPr lang="en-US" altLang="zh-TW" dirty="0"/>
                      <m:t>)</m:t>
                    </m:r>
                    <m:r>
                      <a:rPr lang="en-US" altLang="zh-TW" i="1" dirty="0">
                        <a:latin typeface="Cambria Math" panose="02040503050406030204" pitchFamily="18" charset="0"/>
                        <a:ea typeface="Cambria Math" panose="02040503050406030204" pitchFamily="18" charset="0"/>
                      </a:rPr>
                      <m:t>→</m:t>
                    </m:r>
                    <m:r>
                      <m:rPr>
                        <m:nor/>
                      </m:rPr>
                      <a:rPr lang="en-US" altLang="zh-TW" dirty="0"/>
                      <m:t>initially</m:t>
                    </m:r>
                    <m:r>
                      <m:rPr>
                        <m:nor/>
                      </m:rPr>
                      <a:rPr lang="en-US" altLang="zh-TW" dirty="0"/>
                      <m:t> </m:t>
                    </m:r>
                    <m:r>
                      <m:rPr>
                        <m:nor/>
                      </m:rPr>
                      <a:rPr lang="en-US" altLang="zh-TW" dirty="0"/>
                      <m:t>elevated</m:t>
                    </m:r>
                    <m:r>
                      <m:rPr>
                        <m:nor/>
                      </m:rPr>
                      <a:rPr lang="en-US" altLang="zh-TW" dirty="0"/>
                      <m:t> </m:t>
                    </m:r>
                    <m:r>
                      <m:rPr>
                        <m:nor/>
                      </m:rPr>
                      <a:rPr lang="en-US" altLang="zh-TW" dirty="0"/>
                      <m:t>cells</m:t>
                    </m:r>
                  </m:oMath>
                </a14:m>
                <a:r>
                  <a:rPr lang="en-US" altLang="zh-TW" dirty="0">
                    <a:ea typeface="Cambria Math" panose="02040503050406030204" pitchFamily="18" charset="0"/>
                  </a:rPr>
                  <a:t> </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r>
                      <m:rPr>
                        <m:nor/>
                      </m:rPr>
                      <a:rPr lang="en-US" altLang="zh-TW" dirty="0"/>
                      <m:t>cold</m:t>
                    </m:r>
                    <m:r>
                      <m:rPr>
                        <m:nor/>
                      </m:rPr>
                      <a:rPr lang="en-US" altLang="zh-TW" dirty="0"/>
                      <m:t> </m:t>
                    </m:r>
                    <m:r>
                      <m:rPr>
                        <m:nor/>
                      </m:rPr>
                      <a:rPr lang="en-US" altLang="zh-TW" dirty="0"/>
                      <m:t>pool</m:t>
                    </m:r>
                    <m:r>
                      <a:rPr lang="en-US" altLang="zh-TW" i="1" dirty="0">
                        <a:latin typeface="Cambria Math" panose="02040503050406030204" pitchFamily="18" charset="0"/>
                        <a:ea typeface="Cambria Math" panose="02040503050406030204" pitchFamily="18" charset="0"/>
                      </a:rPr>
                      <m:t>→</m:t>
                    </m:r>
                  </m:oMath>
                </a14:m>
                <a:r>
                  <a:rPr lang="en-US" altLang="zh-TW" dirty="0"/>
                  <a:t> </a:t>
                </a:r>
                <a14:m>
                  <m:oMath xmlns:m="http://schemas.openxmlformats.org/officeDocument/2006/math">
                    <m:r>
                      <m:rPr>
                        <m:nor/>
                      </m:rPr>
                      <a:rPr lang="en-US" altLang="zh-TW" dirty="0"/>
                      <m:t>mesoscale</m:t>
                    </m:r>
                    <m:r>
                      <m:rPr>
                        <m:nor/>
                      </m:rPr>
                      <a:rPr lang="en-US" altLang="zh-TW" dirty="0"/>
                      <m:t> </m:t>
                    </m:r>
                    <m:r>
                      <m:rPr>
                        <m:nor/>
                      </m:rPr>
                      <a:rPr lang="en-US" altLang="zh-TW" dirty="0"/>
                      <m:t>ascent</m:t>
                    </m:r>
                  </m:oMath>
                </a14:m>
                <a:r>
                  <a:rPr lang="en-US" altLang="zh-TW" dirty="0">
                    <a:ea typeface="Cambria Math" panose="02040503050406030204" pitchFamily="18" charset="0"/>
                  </a:rPr>
                  <a:t> </a:t>
                </a:r>
                <a14:m>
                  <m:oMath xmlns:m="http://schemas.openxmlformats.org/officeDocument/2006/math">
                    <m:r>
                      <a:rPr lang="en-US" altLang="zh-TW" i="1" dirty="0">
                        <a:latin typeface="Cambria Math" panose="02040503050406030204" pitchFamily="18" charset="0"/>
                        <a:ea typeface="Cambria Math" panose="02040503050406030204" pitchFamily="18" charset="0"/>
                      </a:rPr>
                      <m:t>→</m:t>
                    </m:r>
                  </m:oMath>
                </a14:m>
                <a:r>
                  <a:rPr lang="en-US" altLang="zh-TW" dirty="0"/>
                  <a:t>surface- based deep convection</a:t>
                </a:r>
              </a:p>
              <a:p>
                <a:pPr marL="285750" indent="-285750" algn="just">
                  <a:buFont typeface="Arial" panose="020B0604020202020204" pitchFamily="34" charset="0"/>
                  <a:buChar char="•"/>
                </a:pPr>
                <a:endParaRPr lang="en-US" altLang="zh-TW" dirty="0"/>
              </a:p>
              <a:p>
                <a:pPr marL="285750" indent="-285750" algn="just">
                  <a:buFont typeface="Arial" panose="020B0604020202020204" pitchFamily="34" charset="0"/>
                  <a:buChar char="•"/>
                </a:pPr>
                <a:r>
                  <a:rPr lang="en-US" altLang="zh-TW" dirty="0"/>
                  <a:t>Morris Municipal Airport (KMOX): cloud bases ~ 700 hPa, consistent with parcels that have undergone forced ascent from above the frontal inversion</a:t>
                </a:r>
              </a:p>
              <a:p>
                <a:pPr marL="285750" indent="-285750" algn="just">
                  <a:buFont typeface="Arial" panose="020B0604020202020204" pitchFamily="34" charset="0"/>
                  <a:buChar char="•"/>
                </a:pPr>
                <a:endParaRPr lang="en-US" altLang="zh-TW" dirty="0"/>
              </a:p>
            </p:txBody>
          </p:sp>
        </mc:Choice>
        <mc:Fallback>
          <p:sp>
            <p:nvSpPr>
              <p:cNvPr id="8" name="文字方塊 7">
                <a:extLst>
                  <a:ext uri="{FF2B5EF4-FFF2-40B4-BE49-F238E27FC236}">
                    <a16:creationId xmlns:a16="http://schemas.microsoft.com/office/drawing/2014/main" id="{AB5603C5-CC94-4C26-9B81-7C218B570032}"/>
                  </a:ext>
                </a:extLst>
              </p:cNvPr>
              <p:cNvSpPr txBox="1">
                <a:spLocks noRot="1" noChangeAspect="1" noMove="1" noResize="1" noEditPoints="1" noAdjustHandles="1" noChangeArrowheads="1" noChangeShapeType="1" noTextEdit="1"/>
              </p:cNvSpPr>
              <p:nvPr/>
            </p:nvSpPr>
            <p:spPr>
              <a:xfrm>
                <a:off x="38036" y="3116246"/>
                <a:ext cx="5830845" cy="3847656"/>
              </a:xfrm>
              <a:prstGeom prst="rect">
                <a:avLst/>
              </a:prstGeom>
              <a:blipFill>
                <a:blip r:embed="rId4"/>
                <a:stretch>
                  <a:fillRect l="-627" t="-792" r="-1881"/>
                </a:stretch>
              </a:blipFill>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ED647C13-B3F6-4437-9847-4246393C7747}"/>
              </a:ext>
            </a:extLst>
          </p:cNvPr>
          <p:cNvPicPr>
            <a:picLocks noChangeAspect="1"/>
          </p:cNvPicPr>
          <p:nvPr/>
        </p:nvPicPr>
        <p:blipFill>
          <a:blip r:embed="rId5"/>
          <a:stretch>
            <a:fillRect/>
          </a:stretch>
        </p:blipFill>
        <p:spPr>
          <a:xfrm>
            <a:off x="9415849" y="1095012"/>
            <a:ext cx="2776151" cy="3812839"/>
          </a:xfrm>
          <a:prstGeom prst="rect">
            <a:avLst/>
          </a:prstGeom>
        </p:spPr>
      </p:pic>
      <p:pic>
        <p:nvPicPr>
          <p:cNvPr id="9" name="圖片 8">
            <a:extLst>
              <a:ext uri="{FF2B5EF4-FFF2-40B4-BE49-F238E27FC236}">
                <a16:creationId xmlns:a16="http://schemas.microsoft.com/office/drawing/2014/main" id="{6EDEB613-4650-4D40-8448-3F05688BBB3D}"/>
              </a:ext>
            </a:extLst>
          </p:cNvPr>
          <p:cNvPicPr>
            <a:picLocks noChangeAspect="1"/>
          </p:cNvPicPr>
          <p:nvPr/>
        </p:nvPicPr>
        <p:blipFill rotWithShape="1">
          <a:blip r:embed="rId6"/>
          <a:srcRect r="50932" b="75646"/>
          <a:stretch/>
        </p:blipFill>
        <p:spPr>
          <a:xfrm>
            <a:off x="2012112" y="230023"/>
            <a:ext cx="4090006" cy="2821176"/>
          </a:xfrm>
          <a:prstGeom prst="rect">
            <a:avLst/>
          </a:prstGeom>
        </p:spPr>
      </p:pic>
    </p:spTree>
    <p:extLst>
      <p:ext uri="{BB962C8B-B14F-4D97-AF65-F5344CB8AC3E}">
        <p14:creationId xmlns:p14="http://schemas.microsoft.com/office/powerpoint/2010/main" val="38871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EAF1C62-1D93-42B6-96AD-708074EA68A1}"/>
              </a:ext>
            </a:extLst>
          </p:cNvPr>
          <p:cNvPicPr>
            <a:picLocks noChangeAspect="1"/>
          </p:cNvPicPr>
          <p:nvPr/>
        </p:nvPicPr>
        <p:blipFill>
          <a:blip r:embed="rId3"/>
          <a:stretch>
            <a:fillRect/>
          </a:stretch>
        </p:blipFill>
        <p:spPr>
          <a:xfrm>
            <a:off x="4399486" y="100477"/>
            <a:ext cx="4328572" cy="6657045"/>
          </a:xfrm>
          <a:prstGeom prst="rect">
            <a:avLst/>
          </a:prstGeom>
        </p:spPr>
      </p:pic>
      <p:sp>
        <p:nvSpPr>
          <p:cNvPr id="2" name="文字方塊 1">
            <a:extLst>
              <a:ext uri="{FF2B5EF4-FFF2-40B4-BE49-F238E27FC236}">
                <a16:creationId xmlns:a16="http://schemas.microsoft.com/office/drawing/2014/main" id="{CEC80214-B825-48D4-9EF2-80AFFAE28F09}"/>
              </a:ext>
            </a:extLst>
          </p:cNvPr>
          <p:cNvSpPr txBox="1"/>
          <p:nvPr/>
        </p:nvSpPr>
        <p:spPr>
          <a:xfrm>
            <a:off x="381000" y="444500"/>
            <a:ext cx="4018486" cy="646331"/>
          </a:xfrm>
          <a:prstGeom prst="rect">
            <a:avLst/>
          </a:prstGeom>
          <a:noFill/>
        </p:spPr>
        <p:txBody>
          <a:bodyPr wrap="square" rtlCol="0">
            <a:spAutoFit/>
          </a:bodyPr>
          <a:lstStyle/>
          <a:p>
            <a:pPr algn="just"/>
            <a:r>
              <a:rPr lang="en-US" altLang="zh-TW" dirty="0"/>
              <a:t>Time series of surface METAR observations at La Crosse, Wisconsin </a:t>
            </a:r>
            <a:endParaRPr lang="zh-TW" altLang="en-US" dirty="0"/>
          </a:p>
        </p:txBody>
      </p:sp>
      <p:sp>
        <p:nvSpPr>
          <p:cNvPr id="6" name="文字方塊 5">
            <a:extLst>
              <a:ext uri="{FF2B5EF4-FFF2-40B4-BE49-F238E27FC236}">
                <a16:creationId xmlns:a16="http://schemas.microsoft.com/office/drawing/2014/main" id="{65AEAFBA-7477-4DC6-B1F7-6428200B9F88}"/>
              </a:ext>
            </a:extLst>
          </p:cNvPr>
          <p:cNvSpPr txBox="1"/>
          <p:nvPr/>
        </p:nvSpPr>
        <p:spPr>
          <a:xfrm>
            <a:off x="228600" y="2329934"/>
            <a:ext cx="6096000" cy="369332"/>
          </a:xfrm>
          <a:prstGeom prst="rect">
            <a:avLst/>
          </a:prstGeom>
          <a:noFill/>
        </p:spPr>
        <p:txBody>
          <a:bodyPr wrap="square">
            <a:spAutoFit/>
          </a:bodyPr>
          <a:lstStyle/>
          <a:p>
            <a:pPr marL="285750" indent="-285750">
              <a:buFont typeface="Arial" panose="020B0604020202020204" pitchFamily="34" charset="0"/>
              <a:buChar char="•"/>
            </a:pPr>
            <a:r>
              <a:rPr lang="en-US" altLang="zh-TW" dirty="0"/>
              <a:t>a robust cold pool is evident at the surface </a:t>
            </a:r>
            <a:endParaRPr lang="zh-TW" altLang="en-US" dirty="0"/>
          </a:p>
        </p:txBody>
      </p:sp>
    </p:spTree>
    <p:extLst>
      <p:ext uri="{BB962C8B-B14F-4D97-AF65-F5344CB8AC3E}">
        <p14:creationId xmlns:p14="http://schemas.microsoft.com/office/powerpoint/2010/main" val="1422139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3E3DA942-5ECB-4DF9-B561-DE41C9168560}"/>
              </a:ext>
            </a:extLst>
          </p:cNvPr>
          <p:cNvSpPr txBox="1"/>
          <p:nvPr/>
        </p:nvSpPr>
        <p:spPr>
          <a:xfrm>
            <a:off x="404569" y="344306"/>
            <a:ext cx="6096000" cy="923330"/>
          </a:xfrm>
          <a:prstGeom prst="rect">
            <a:avLst/>
          </a:prstGeom>
          <a:noFill/>
        </p:spPr>
        <p:txBody>
          <a:bodyPr wrap="square">
            <a:spAutoFit/>
          </a:bodyPr>
          <a:lstStyle/>
          <a:p>
            <a:r>
              <a:rPr lang="zh-TW" altLang="en-US" dirty="0"/>
              <a:t>SIMULATED EVOLUTION</a:t>
            </a:r>
            <a:endParaRPr lang="en-US" altLang="zh-TW" dirty="0"/>
          </a:p>
          <a:p>
            <a:endParaRPr lang="en-US" altLang="zh-TW" dirty="0"/>
          </a:p>
          <a:p>
            <a:r>
              <a:rPr lang="en-US" altLang="zh-TW" dirty="0"/>
              <a:t>CTL simulation</a:t>
            </a:r>
            <a:endParaRPr lang="zh-TW" altLang="en-US" dirty="0"/>
          </a:p>
        </p:txBody>
      </p:sp>
      <p:grpSp>
        <p:nvGrpSpPr>
          <p:cNvPr id="2" name="群組 1">
            <a:extLst>
              <a:ext uri="{FF2B5EF4-FFF2-40B4-BE49-F238E27FC236}">
                <a16:creationId xmlns:a16="http://schemas.microsoft.com/office/drawing/2014/main" id="{B66D1403-9356-49E4-9F88-987BF0B500E2}"/>
              </a:ext>
            </a:extLst>
          </p:cNvPr>
          <p:cNvGrpSpPr/>
          <p:nvPr/>
        </p:nvGrpSpPr>
        <p:grpSpPr>
          <a:xfrm>
            <a:off x="123568" y="1427206"/>
            <a:ext cx="12177184" cy="4442253"/>
            <a:chOff x="0" y="2020330"/>
            <a:chExt cx="9704490" cy="3540211"/>
          </a:xfrm>
        </p:grpSpPr>
        <p:pic>
          <p:nvPicPr>
            <p:cNvPr id="3" name="圖片 2">
              <a:extLst>
                <a:ext uri="{FF2B5EF4-FFF2-40B4-BE49-F238E27FC236}">
                  <a16:creationId xmlns:a16="http://schemas.microsoft.com/office/drawing/2014/main" id="{E2A7B926-5409-41B9-8CF0-9E7F2F9D094A}"/>
                </a:ext>
              </a:extLst>
            </p:cNvPr>
            <p:cNvPicPr>
              <a:picLocks noChangeAspect="1"/>
            </p:cNvPicPr>
            <p:nvPr/>
          </p:nvPicPr>
          <p:blipFill rotWithShape="1">
            <a:blip r:embed="rId3"/>
            <a:srcRect b="51622"/>
            <a:stretch/>
          </p:blipFill>
          <p:spPr>
            <a:xfrm>
              <a:off x="0" y="2020330"/>
              <a:ext cx="4852245" cy="3317789"/>
            </a:xfrm>
            <a:prstGeom prst="rect">
              <a:avLst/>
            </a:prstGeom>
          </p:spPr>
        </p:pic>
        <p:pic>
          <p:nvPicPr>
            <p:cNvPr id="4" name="圖片 3">
              <a:extLst>
                <a:ext uri="{FF2B5EF4-FFF2-40B4-BE49-F238E27FC236}">
                  <a16:creationId xmlns:a16="http://schemas.microsoft.com/office/drawing/2014/main" id="{C1EAE033-62E9-4AFD-9A9B-59D2A82F7325}"/>
                </a:ext>
              </a:extLst>
            </p:cNvPr>
            <p:cNvPicPr>
              <a:picLocks noChangeAspect="1"/>
            </p:cNvPicPr>
            <p:nvPr/>
          </p:nvPicPr>
          <p:blipFill rotWithShape="1">
            <a:blip r:embed="rId3"/>
            <a:srcRect t="48379"/>
            <a:stretch/>
          </p:blipFill>
          <p:spPr>
            <a:xfrm>
              <a:off x="4852245" y="2020330"/>
              <a:ext cx="4852245" cy="3540211"/>
            </a:xfrm>
            <a:prstGeom prst="rect">
              <a:avLst/>
            </a:prstGeom>
          </p:spPr>
        </p:pic>
      </p:grpSp>
      <p:sp>
        <p:nvSpPr>
          <p:cNvPr id="7" name="文字方塊 6">
            <a:extLst>
              <a:ext uri="{FF2B5EF4-FFF2-40B4-BE49-F238E27FC236}">
                <a16:creationId xmlns:a16="http://schemas.microsoft.com/office/drawing/2014/main" id="{685F123B-60DC-493B-B102-3CECD26299CC}"/>
              </a:ext>
            </a:extLst>
          </p:cNvPr>
          <p:cNvSpPr txBox="1"/>
          <p:nvPr/>
        </p:nvSpPr>
        <p:spPr>
          <a:xfrm>
            <a:off x="404569" y="5844363"/>
            <a:ext cx="6147486" cy="369332"/>
          </a:xfrm>
          <a:prstGeom prst="rect">
            <a:avLst/>
          </a:prstGeom>
          <a:noFill/>
        </p:spPr>
        <p:txBody>
          <a:bodyPr wrap="square">
            <a:spAutoFit/>
          </a:bodyPr>
          <a:lstStyle/>
          <a:p>
            <a:r>
              <a:rPr lang="zh-TW" altLang="en-US" b="1" dirty="0"/>
              <a:t> </a:t>
            </a:r>
            <a:r>
              <a:rPr lang="en-US" altLang="zh-TW" b="1" dirty="0"/>
              <a:t>black contour</a:t>
            </a:r>
            <a:r>
              <a:rPr lang="en-US" altLang="zh-TW" dirty="0"/>
              <a:t>: </a:t>
            </a:r>
            <a:r>
              <a:rPr lang="zh-TW" altLang="en-US" dirty="0"/>
              <a:t>position of the observed squall line</a:t>
            </a:r>
          </a:p>
        </p:txBody>
      </p:sp>
    </p:spTree>
    <p:extLst>
      <p:ext uri="{BB962C8B-B14F-4D97-AF65-F5344CB8AC3E}">
        <p14:creationId xmlns:p14="http://schemas.microsoft.com/office/powerpoint/2010/main" val="329102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36EC5812-3809-4D19-8A03-6E2A114904A4}"/>
              </a:ext>
            </a:extLst>
          </p:cNvPr>
          <p:cNvGrpSpPr/>
          <p:nvPr/>
        </p:nvGrpSpPr>
        <p:grpSpPr>
          <a:xfrm>
            <a:off x="112324" y="1723767"/>
            <a:ext cx="11967351" cy="4454611"/>
            <a:chOff x="1914119" y="1779373"/>
            <a:chExt cx="9560602" cy="3558746"/>
          </a:xfrm>
        </p:grpSpPr>
        <p:pic>
          <p:nvPicPr>
            <p:cNvPr id="3" name="圖片 2">
              <a:extLst>
                <a:ext uri="{FF2B5EF4-FFF2-40B4-BE49-F238E27FC236}">
                  <a16:creationId xmlns:a16="http://schemas.microsoft.com/office/drawing/2014/main" id="{7A295480-D604-4CA9-BE39-2CE04D32638B}"/>
                </a:ext>
              </a:extLst>
            </p:cNvPr>
            <p:cNvPicPr>
              <a:picLocks noChangeAspect="1"/>
            </p:cNvPicPr>
            <p:nvPr/>
          </p:nvPicPr>
          <p:blipFill rotWithShape="1">
            <a:blip r:embed="rId3"/>
            <a:srcRect b="51892"/>
            <a:stretch/>
          </p:blipFill>
          <p:spPr>
            <a:xfrm>
              <a:off x="1914119" y="1779373"/>
              <a:ext cx="4780301" cy="3299254"/>
            </a:xfrm>
            <a:prstGeom prst="rect">
              <a:avLst/>
            </a:prstGeom>
          </p:spPr>
        </p:pic>
        <p:pic>
          <p:nvPicPr>
            <p:cNvPr id="4" name="圖片 3">
              <a:extLst>
                <a:ext uri="{FF2B5EF4-FFF2-40B4-BE49-F238E27FC236}">
                  <a16:creationId xmlns:a16="http://schemas.microsoft.com/office/drawing/2014/main" id="{1724B17C-8552-43B3-800C-C75C5A480C66}"/>
                </a:ext>
              </a:extLst>
            </p:cNvPr>
            <p:cNvPicPr>
              <a:picLocks noChangeAspect="1"/>
            </p:cNvPicPr>
            <p:nvPr/>
          </p:nvPicPr>
          <p:blipFill rotWithShape="1">
            <a:blip r:embed="rId3"/>
            <a:srcRect t="48108"/>
            <a:stretch/>
          </p:blipFill>
          <p:spPr>
            <a:xfrm>
              <a:off x="6694420" y="1779373"/>
              <a:ext cx="4780301" cy="3558746"/>
            </a:xfrm>
            <a:prstGeom prst="rect">
              <a:avLst/>
            </a:prstGeom>
          </p:spPr>
        </p:pic>
      </p:grpSp>
      <p:sp>
        <p:nvSpPr>
          <p:cNvPr id="6" name="文字方塊 5">
            <a:extLst>
              <a:ext uri="{FF2B5EF4-FFF2-40B4-BE49-F238E27FC236}">
                <a16:creationId xmlns:a16="http://schemas.microsoft.com/office/drawing/2014/main" id="{1A01D29E-6781-4640-9B85-8E20959F1630}"/>
              </a:ext>
            </a:extLst>
          </p:cNvPr>
          <p:cNvSpPr txBox="1"/>
          <p:nvPr/>
        </p:nvSpPr>
        <p:spPr>
          <a:xfrm>
            <a:off x="318187" y="1214285"/>
            <a:ext cx="6098058" cy="369332"/>
          </a:xfrm>
          <a:prstGeom prst="rect">
            <a:avLst/>
          </a:prstGeom>
          <a:noFill/>
        </p:spPr>
        <p:txBody>
          <a:bodyPr wrap="square">
            <a:spAutoFit/>
          </a:bodyPr>
          <a:lstStyle/>
          <a:p>
            <a:r>
              <a:rPr lang="en-US" altLang="zh-TW" dirty="0"/>
              <a:t>LC simulation</a:t>
            </a:r>
            <a:endParaRPr lang="zh-TW" altLang="en-US" dirty="0"/>
          </a:p>
        </p:txBody>
      </p:sp>
      <p:sp>
        <p:nvSpPr>
          <p:cNvPr id="5" name="文字方塊 4">
            <a:extLst>
              <a:ext uri="{FF2B5EF4-FFF2-40B4-BE49-F238E27FC236}">
                <a16:creationId xmlns:a16="http://schemas.microsoft.com/office/drawing/2014/main" id="{4F26BCE4-6725-42D1-98F7-D268DC18485E}"/>
              </a:ext>
            </a:extLst>
          </p:cNvPr>
          <p:cNvSpPr txBox="1"/>
          <p:nvPr/>
        </p:nvSpPr>
        <p:spPr>
          <a:xfrm>
            <a:off x="318187" y="635106"/>
            <a:ext cx="3602268" cy="369332"/>
          </a:xfrm>
          <a:prstGeom prst="rect">
            <a:avLst/>
          </a:prstGeom>
          <a:noFill/>
        </p:spPr>
        <p:txBody>
          <a:bodyPr wrap="none" rtlCol="0">
            <a:spAutoFit/>
          </a:bodyPr>
          <a:lstStyle/>
          <a:p>
            <a:r>
              <a:rPr lang="en-US" altLang="zh-TW" dirty="0"/>
              <a:t>Low-CAPE convection scheme (LC)</a:t>
            </a:r>
            <a:endParaRPr lang="zh-TW" altLang="en-US" dirty="0"/>
          </a:p>
        </p:txBody>
      </p:sp>
    </p:spTree>
    <p:extLst>
      <p:ext uri="{BB962C8B-B14F-4D97-AF65-F5344CB8AC3E}">
        <p14:creationId xmlns:p14="http://schemas.microsoft.com/office/powerpoint/2010/main" val="152287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5FEBC38-545D-48A4-A441-F909336F19C7}"/>
              </a:ext>
            </a:extLst>
          </p:cNvPr>
          <p:cNvPicPr>
            <a:picLocks noChangeAspect="1"/>
          </p:cNvPicPr>
          <p:nvPr/>
        </p:nvPicPr>
        <p:blipFill>
          <a:blip r:embed="rId3"/>
          <a:stretch>
            <a:fillRect/>
          </a:stretch>
        </p:blipFill>
        <p:spPr>
          <a:xfrm>
            <a:off x="3747563" y="267514"/>
            <a:ext cx="4696873" cy="6322972"/>
          </a:xfrm>
          <a:prstGeom prst="rect">
            <a:avLst/>
          </a:prstGeom>
        </p:spPr>
      </p:pic>
      <p:sp>
        <p:nvSpPr>
          <p:cNvPr id="2" name="文字方塊 1">
            <a:extLst>
              <a:ext uri="{FF2B5EF4-FFF2-40B4-BE49-F238E27FC236}">
                <a16:creationId xmlns:a16="http://schemas.microsoft.com/office/drawing/2014/main" id="{CD6266C2-617E-48E7-AD5A-DFDE3EDA69C3}"/>
              </a:ext>
            </a:extLst>
          </p:cNvPr>
          <p:cNvSpPr txBox="1"/>
          <p:nvPr/>
        </p:nvSpPr>
        <p:spPr>
          <a:xfrm>
            <a:off x="350479" y="267514"/>
            <a:ext cx="3499676" cy="369332"/>
          </a:xfrm>
          <a:prstGeom prst="rect">
            <a:avLst/>
          </a:prstGeom>
          <a:noFill/>
        </p:spPr>
        <p:txBody>
          <a:bodyPr wrap="none" rtlCol="0">
            <a:spAutoFit/>
          </a:bodyPr>
          <a:lstStyle/>
          <a:p>
            <a:r>
              <a:rPr lang="en-US" altLang="zh-TW" dirty="0"/>
              <a:t>For low-CAPE convection scheme</a:t>
            </a:r>
            <a:endParaRPr lang="zh-TW" altLang="en-US" dirty="0"/>
          </a:p>
        </p:txBody>
      </p:sp>
      <p:sp>
        <p:nvSpPr>
          <p:cNvPr id="4" name="文字方塊 3">
            <a:extLst>
              <a:ext uri="{FF2B5EF4-FFF2-40B4-BE49-F238E27FC236}">
                <a16:creationId xmlns:a16="http://schemas.microsoft.com/office/drawing/2014/main" id="{B7B0230F-1DE1-445A-B6AE-06FC7D844569}"/>
              </a:ext>
            </a:extLst>
          </p:cNvPr>
          <p:cNvSpPr txBox="1"/>
          <p:nvPr/>
        </p:nvSpPr>
        <p:spPr>
          <a:xfrm>
            <a:off x="8788400" y="770466"/>
            <a:ext cx="3403600" cy="923330"/>
          </a:xfrm>
          <a:prstGeom prst="rect">
            <a:avLst/>
          </a:prstGeom>
          <a:noFill/>
        </p:spPr>
        <p:txBody>
          <a:bodyPr wrap="square" rtlCol="0">
            <a:spAutoFit/>
          </a:bodyPr>
          <a:lstStyle/>
          <a:p>
            <a:r>
              <a:rPr lang="en-US" altLang="zh-TW" dirty="0"/>
              <a:t>Contours:</a:t>
            </a:r>
          </a:p>
          <a:p>
            <a:r>
              <a:rPr lang="en-US" altLang="zh-TW" dirty="0"/>
              <a:t> </a:t>
            </a:r>
            <a:r>
              <a:rPr lang="en-US" altLang="zh-TW" dirty="0" err="1"/>
              <a:t>Subgrid</a:t>
            </a:r>
            <a:r>
              <a:rPr lang="en-US" altLang="zh-TW" dirty="0"/>
              <a:t>-scale precipitation rate (mm/</a:t>
            </a:r>
            <a:r>
              <a:rPr lang="en-US" altLang="zh-TW" dirty="0" err="1"/>
              <a:t>hr</a:t>
            </a:r>
            <a:r>
              <a:rPr lang="en-US" altLang="zh-TW" dirty="0"/>
              <a:t>)</a:t>
            </a:r>
            <a:endParaRPr lang="zh-TW" altLang="en-US" dirty="0"/>
          </a:p>
        </p:txBody>
      </p:sp>
      <p:sp>
        <p:nvSpPr>
          <p:cNvPr id="5" name="文字方塊 4">
            <a:extLst>
              <a:ext uri="{FF2B5EF4-FFF2-40B4-BE49-F238E27FC236}">
                <a16:creationId xmlns:a16="http://schemas.microsoft.com/office/drawing/2014/main" id="{ABA7007C-C960-42A7-8A9D-CD1157567987}"/>
              </a:ext>
            </a:extLst>
          </p:cNvPr>
          <p:cNvSpPr txBox="1"/>
          <p:nvPr/>
        </p:nvSpPr>
        <p:spPr>
          <a:xfrm>
            <a:off x="8788400" y="1953954"/>
            <a:ext cx="2672526" cy="646331"/>
          </a:xfrm>
          <a:prstGeom prst="rect">
            <a:avLst/>
          </a:prstGeom>
          <a:noFill/>
        </p:spPr>
        <p:txBody>
          <a:bodyPr wrap="none" rtlCol="0">
            <a:spAutoFit/>
          </a:bodyPr>
          <a:lstStyle/>
          <a:p>
            <a:r>
              <a:rPr lang="en-US" altLang="zh-TW" dirty="0"/>
              <a:t>Color:</a:t>
            </a:r>
          </a:p>
          <a:p>
            <a:r>
              <a:rPr lang="en-US" altLang="zh-TW" dirty="0"/>
              <a:t>Remainder of precipitation</a:t>
            </a:r>
            <a:endParaRPr lang="zh-TW" altLang="en-US" dirty="0"/>
          </a:p>
        </p:txBody>
      </p:sp>
    </p:spTree>
    <p:extLst>
      <p:ext uri="{BB962C8B-B14F-4D97-AF65-F5344CB8AC3E}">
        <p14:creationId xmlns:p14="http://schemas.microsoft.com/office/powerpoint/2010/main" val="2772804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1458B6-CADF-43F4-9F1D-1665E18771D9}"/>
              </a:ext>
            </a:extLst>
          </p:cNvPr>
          <p:cNvPicPr>
            <a:picLocks noChangeAspect="1"/>
          </p:cNvPicPr>
          <p:nvPr/>
        </p:nvPicPr>
        <p:blipFill>
          <a:blip r:embed="rId3"/>
          <a:stretch>
            <a:fillRect/>
          </a:stretch>
        </p:blipFill>
        <p:spPr>
          <a:xfrm>
            <a:off x="941922" y="1417580"/>
            <a:ext cx="5786956" cy="4022840"/>
          </a:xfrm>
          <a:prstGeom prst="rect">
            <a:avLst/>
          </a:prstGeom>
        </p:spPr>
      </p:pic>
      <p:sp>
        <p:nvSpPr>
          <p:cNvPr id="5" name="文字方塊 4">
            <a:extLst>
              <a:ext uri="{FF2B5EF4-FFF2-40B4-BE49-F238E27FC236}">
                <a16:creationId xmlns:a16="http://schemas.microsoft.com/office/drawing/2014/main" id="{774F808E-8465-40CC-8D68-B5E26481B00C}"/>
              </a:ext>
            </a:extLst>
          </p:cNvPr>
          <p:cNvSpPr txBox="1"/>
          <p:nvPr/>
        </p:nvSpPr>
        <p:spPr>
          <a:xfrm>
            <a:off x="160867" y="650501"/>
            <a:ext cx="7450666" cy="369332"/>
          </a:xfrm>
          <a:prstGeom prst="rect">
            <a:avLst/>
          </a:prstGeom>
          <a:noFill/>
        </p:spPr>
        <p:txBody>
          <a:bodyPr wrap="square">
            <a:spAutoFit/>
          </a:bodyPr>
          <a:lstStyle/>
          <a:p>
            <a:r>
              <a:rPr lang="zh-TW" altLang="en-US" dirty="0"/>
              <a:t>Cold pool enhancement after 2 h of integration, valid at 2300 UTC 5 Jul 2016</a:t>
            </a:r>
          </a:p>
        </p:txBody>
      </p:sp>
      <p:grpSp>
        <p:nvGrpSpPr>
          <p:cNvPr id="2" name="群組 1">
            <a:extLst>
              <a:ext uri="{FF2B5EF4-FFF2-40B4-BE49-F238E27FC236}">
                <a16:creationId xmlns:a16="http://schemas.microsoft.com/office/drawing/2014/main" id="{5052AD4C-1792-41B8-B6A0-A2A444DC0382}"/>
              </a:ext>
            </a:extLst>
          </p:cNvPr>
          <p:cNvGrpSpPr/>
          <p:nvPr/>
        </p:nvGrpSpPr>
        <p:grpSpPr>
          <a:xfrm>
            <a:off x="6728878" y="2140424"/>
            <a:ext cx="6172200" cy="2091234"/>
            <a:chOff x="6728878" y="1619724"/>
            <a:chExt cx="6172200" cy="2091234"/>
          </a:xfrm>
        </p:grpSpPr>
        <p:sp>
          <p:nvSpPr>
            <p:cNvPr id="7" name="文字方塊 6">
              <a:extLst>
                <a:ext uri="{FF2B5EF4-FFF2-40B4-BE49-F238E27FC236}">
                  <a16:creationId xmlns:a16="http://schemas.microsoft.com/office/drawing/2014/main" id="{05F0D4CD-7BA9-43AB-8F82-76DA78A931EE}"/>
                </a:ext>
              </a:extLst>
            </p:cNvPr>
            <p:cNvSpPr txBox="1"/>
            <p:nvPr/>
          </p:nvSpPr>
          <p:spPr>
            <a:xfrm>
              <a:off x="6728878" y="2742564"/>
              <a:ext cx="5786956" cy="369332"/>
            </a:xfrm>
            <a:prstGeom prst="rect">
              <a:avLst/>
            </a:prstGeom>
            <a:noFill/>
          </p:spPr>
          <p:txBody>
            <a:bodyPr wrap="square">
              <a:spAutoFit/>
            </a:bodyPr>
            <a:lstStyle/>
            <a:p>
              <a:r>
                <a:rPr lang="en-US" altLang="zh-TW" dirty="0">
                  <a:solidFill>
                    <a:schemeClr val="bg1">
                      <a:lumMod val="50000"/>
                    </a:schemeClr>
                  </a:solidFill>
                </a:rPr>
                <a:t>shaded: </a:t>
              </a:r>
              <a:r>
                <a:rPr lang="zh-TW" altLang="en-US" dirty="0"/>
                <a:t>Total accumulated precipitation </a:t>
              </a:r>
              <a:r>
                <a:rPr lang="en-US" altLang="zh-TW" dirty="0"/>
                <a:t>(mm)</a:t>
              </a:r>
              <a:endParaRPr lang="zh-TW" altLang="en-US" dirty="0"/>
            </a:p>
          </p:txBody>
        </p:sp>
        <p:sp>
          <p:nvSpPr>
            <p:cNvPr id="9" name="文字方塊 8">
              <a:extLst>
                <a:ext uri="{FF2B5EF4-FFF2-40B4-BE49-F238E27FC236}">
                  <a16:creationId xmlns:a16="http://schemas.microsoft.com/office/drawing/2014/main" id="{3CA5CA28-9AE3-4F79-9D70-CF15A936CD0C}"/>
                </a:ext>
              </a:extLst>
            </p:cNvPr>
            <p:cNvSpPr txBox="1"/>
            <p:nvPr/>
          </p:nvSpPr>
          <p:spPr>
            <a:xfrm>
              <a:off x="6728878" y="3341626"/>
              <a:ext cx="6172200" cy="369332"/>
            </a:xfrm>
            <a:prstGeom prst="rect">
              <a:avLst/>
            </a:prstGeom>
            <a:noFill/>
          </p:spPr>
          <p:txBody>
            <a:bodyPr wrap="square">
              <a:spAutoFit/>
            </a:bodyPr>
            <a:lstStyle/>
            <a:p>
              <a:r>
                <a:rPr lang="en-US" altLang="zh-TW" dirty="0">
                  <a:solidFill>
                    <a:srgbClr val="0070C0"/>
                  </a:solidFill>
                </a:rPr>
                <a:t>Color: </a:t>
              </a:r>
              <a:r>
                <a:rPr lang="zh-TW" altLang="en-US" dirty="0">
                  <a:solidFill>
                    <a:srgbClr val="0070C0"/>
                  </a:solidFill>
                </a:rPr>
                <a:t> </a:t>
              </a:r>
              <a:r>
                <a:rPr lang="zh-TW" altLang="en-US" dirty="0"/>
                <a:t>LC</a:t>
              </a:r>
              <a:r>
                <a:rPr lang="en-US" altLang="zh-TW" dirty="0"/>
                <a:t>-</a:t>
              </a:r>
              <a:r>
                <a:rPr lang="zh-TW" altLang="en-US" dirty="0"/>
                <a:t>CTL screen-level temperatures </a:t>
              </a:r>
              <a:r>
                <a:rPr lang="en-US" altLang="zh-TW" dirty="0"/>
                <a:t>(K)</a:t>
              </a:r>
              <a:endParaRPr lang="zh-TW" altLang="en-US" dirty="0"/>
            </a:p>
          </p:txBody>
        </p:sp>
        <p:sp>
          <p:nvSpPr>
            <p:cNvPr id="11" name="文字方塊 10">
              <a:extLst>
                <a:ext uri="{FF2B5EF4-FFF2-40B4-BE49-F238E27FC236}">
                  <a16:creationId xmlns:a16="http://schemas.microsoft.com/office/drawing/2014/main" id="{BCD0BF64-8D8D-40F4-89C7-1F428BECF73B}"/>
                </a:ext>
              </a:extLst>
            </p:cNvPr>
            <p:cNvSpPr txBox="1"/>
            <p:nvPr/>
          </p:nvSpPr>
          <p:spPr>
            <a:xfrm>
              <a:off x="6728878" y="1619724"/>
              <a:ext cx="4780489" cy="923330"/>
            </a:xfrm>
            <a:prstGeom prst="rect">
              <a:avLst/>
            </a:prstGeom>
            <a:noFill/>
          </p:spPr>
          <p:txBody>
            <a:bodyPr wrap="square">
              <a:spAutoFit/>
            </a:bodyPr>
            <a:lstStyle/>
            <a:p>
              <a:pPr algn="just"/>
              <a:r>
                <a:rPr lang="en-US" altLang="zh-TW" dirty="0">
                  <a:solidFill>
                    <a:srgbClr val="FF0000"/>
                  </a:solidFill>
                  <a:latin typeface="Times New Roman" panose="02020603050405020304" pitchFamily="18" charset="0"/>
                  <a:cs typeface="Times New Roman" panose="02020603050405020304" pitchFamily="18" charset="0"/>
                </a:rPr>
                <a:t>Red-stippled</a:t>
              </a:r>
              <a:r>
                <a:rPr lang="en-US" altLang="zh-TW" dirty="0">
                  <a:latin typeface="Times New Roman" panose="02020603050405020304" pitchFamily="18" charset="0"/>
                  <a:cs typeface="Times New Roman" panose="02020603050405020304" pitchFamily="18" charset="0"/>
                </a:rPr>
                <a:t>: Vertical motion </a:t>
              </a:r>
              <a:r>
                <a:rPr lang="zh-TW" altLang="en-US" dirty="0">
                  <a:latin typeface="Times New Roman" panose="02020603050405020304" pitchFamily="18" charset="0"/>
                  <a:cs typeface="Times New Roman" panose="02020603050405020304" pitchFamily="18" charset="0"/>
                </a:rPr>
                <a:t>enhancement (</a:t>
              </a:r>
              <a:r>
                <a:rPr lang="en-US" altLang="zh-TW" dirty="0">
                  <a:latin typeface="Times New Roman" panose="02020603050405020304" pitchFamily="18" charset="0"/>
                  <a:cs typeface="Times New Roman" panose="02020603050405020304" pitchFamily="18" charset="0"/>
                </a:rPr>
                <a:t>LC-CTL&gt;0.5 Pa/s</a:t>
              </a:r>
              <a:r>
                <a:rPr lang="zh-TW" altLang="en-US" dirty="0">
                  <a:latin typeface="Times New Roman" panose="02020603050405020304" pitchFamily="18" charset="0"/>
                  <a:cs typeface="Times New Roman" panose="02020603050405020304" pitchFamily="18" charset="0"/>
                </a:rPr>
                <a:t>) at the 0.85 hybrid-</a:t>
              </a:r>
              <a:r>
                <a:rPr lang="en-US" altLang="zh-TW" dirty="0">
                  <a:latin typeface="Times New Roman" panose="02020603050405020304" pitchFamily="18" charset="0"/>
                  <a:cs typeface="Times New Roman" panose="02020603050405020304" pitchFamily="18" charset="0"/>
                </a:rPr>
                <a:t>c</a:t>
              </a:r>
              <a:r>
                <a:rPr lang="zh-TW" altLang="en-US" dirty="0">
                  <a:latin typeface="Times New Roman" panose="02020603050405020304" pitchFamily="18" charset="0"/>
                  <a:cs typeface="Times New Roman" panose="02020603050405020304" pitchFamily="18" charset="0"/>
                </a:rPr>
                <a:t>oordinate model level</a:t>
              </a:r>
            </a:p>
          </p:txBody>
        </p:sp>
      </p:grpSp>
    </p:spTree>
    <p:extLst>
      <p:ext uri="{BB962C8B-B14F-4D97-AF65-F5344CB8AC3E}">
        <p14:creationId xmlns:p14="http://schemas.microsoft.com/office/powerpoint/2010/main" val="353506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CEDF383-9629-4D85-A6E9-6A2726607FDF}"/>
              </a:ext>
            </a:extLst>
          </p:cNvPr>
          <p:cNvPicPr>
            <a:picLocks noChangeAspect="1"/>
          </p:cNvPicPr>
          <p:nvPr/>
        </p:nvPicPr>
        <p:blipFill>
          <a:blip r:embed="rId3"/>
          <a:stretch>
            <a:fillRect/>
          </a:stretch>
        </p:blipFill>
        <p:spPr>
          <a:xfrm>
            <a:off x="168876" y="372533"/>
            <a:ext cx="8094413" cy="6112933"/>
          </a:xfrm>
          <a:prstGeom prst="rect">
            <a:avLst/>
          </a:prstGeom>
        </p:spPr>
      </p:pic>
      <p:sp>
        <p:nvSpPr>
          <p:cNvPr id="4" name="文字方塊 3">
            <a:extLst>
              <a:ext uri="{FF2B5EF4-FFF2-40B4-BE49-F238E27FC236}">
                <a16:creationId xmlns:a16="http://schemas.microsoft.com/office/drawing/2014/main" id="{75D84621-679F-4C84-9B14-4D81DAEBF738}"/>
              </a:ext>
            </a:extLst>
          </p:cNvPr>
          <p:cNvSpPr txBox="1"/>
          <p:nvPr/>
        </p:nvSpPr>
        <p:spPr>
          <a:xfrm>
            <a:off x="8524470" y="1543254"/>
            <a:ext cx="3498653" cy="923330"/>
          </a:xfrm>
          <a:prstGeom prst="rect">
            <a:avLst/>
          </a:prstGeom>
          <a:noFill/>
        </p:spPr>
        <p:txBody>
          <a:bodyPr wrap="square">
            <a:spAutoFit/>
          </a:bodyPr>
          <a:lstStyle/>
          <a:p>
            <a:pPr algn="just"/>
            <a:r>
              <a:rPr lang="en-US" altLang="zh-TW" b="1" dirty="0">
                <a:latin typeface="Times New Roman" panose="02020603050405020304" pitchFamily="18" charset="0"/>
                <a:cs typeface="Times New Roman" panose="02020603050405020304" pitchFamily="18" charset="0"/>
              </a:rPr>
              <a:t>Color: </a:t>
            </a:r>
            <a:r>
              <a:rPr lang="en-US" altLang="zh-TW" dirty="0">
                <a:latin typeface="Times New Roman" panose="02020603050405020304" pitchFamily="18" charset="0"/>
                <a:cs typeface="Times New Roman" panose="02020603050405020304" pitchFamily="18" charset="0"/>
              </a:rPr>
              <a:t>difference in temperature between LC and CTL </a:t>
            </a:r>
            <a:r>
              <a:rPr lang="zh-TW" altLang="en-US" dirty="0">
                <a:latin typeface="Times New Roman" panose="02020603050405020304" pitchFamily="18" charset="0"/>
                <a:cs typeface="Times New Roman" panose="02020603050405020304" pitchFamily="18" charset="0"/>
              </a:rPr>
              <a:t>at the 0.85 hybrid-</a:t>
            </a:r>
            <a:r>
              <a:rPr lang="en-US" altLang="zh-TW" dirty="0">
                <a:latin typeface="Times New Roman" panose="02020603050405020304" pitchFamily="18" charset="0"/>
                <a:cs typeface="Times New Roman" panose="02020603050405020304" pitchFamily="18" charset="0"/>
              </a:rPr>
              <a:t>c</a:t>
            </a:r>
            <a:r>
              <a:rPr lang="zh-TW" altLang="en-US" dirty="0">
                <a:latin typeface="Times New Roman" panose="02020603050405020304" pitchFamily="18" charset="0"/>
                <a:cs typeface="Times New Roman" panose="02020603050405020304" pitchFamily="18" charset="0"/>
              </a:rPr>
              <a:t>oordinate model level</a:t>
            </a:r>
            <a:endParaRPr lang="zh-TW" altLang="en-US" dirty="0"/>
          </a:p>
        </p:txBody>
      </p:sp>
      <p:sp>
        <p:nvSpPr>
          <p:cNvPr id="5" name="文字方塊 4">
            <a:extLst>
              <a:ext uri="{FF2B5EF4-FFF2-40B4-BE49-F238E27FC236}">
                <a16:creationId xmlns:a16="http://schemas.microsoft.com/office/drawing/2014/main" id="{DB7B6886-D84C-4E49-9CE0-781D30329D9D}"/>
              </a:ext>
            </a:extLst>
          </p:cNvPr>
          <p:cNvSpPr txBox="1"/>
          <p:nvPr/>
        </p:nvSpPr>
        <p:spPr>
          <a:xfrm>
            <a:off x="8524470" y="2643962"/>
            <a:ext cx="3498652" cy="646331"/>
          </a:xfrm>
          <a:prstGeom prst="rect">
            <a:avLst/>
          </a:prstGeom>
          <a:noFill/>
        </p:spPr>
        <p:txBody>
          <a:bodyPr wrap="square">
            <a:spAutoFit/>
          </a:bodyPr>
          <a:lstStyle/>
          <a:p>
            <a:r>
              <a:rPr lang="en-US" altLang="zh-TW" b="1" dirty="0"/>
              <a:t>black contour: </a:t>
            </a:r>
            <a:r>
              <a:rPr lang="zh-TW" altLang="en-US" dirty="0"/>
              <a:t>position of the observed squall line</a:t>
            </a:r>
          </a:p>
        </p:txBody>
      </p:sp>
    </p:spTree>
    <p:extLst>
      <p:ext uri="{BB962C8B-B14F-4D97-AF65-F5344CB8AC3E}">
        <p14:creationId xmlns:p14="http://schemas.microsoft.com/office/powerpoint/2010/main" val="36248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F67F6-7775-4994-8C0A-DC51D3E88A5D}"/>
              </a:ext>
            </a:extLst>
          </p:cNvPr>
          <p:cNvSpPr>
            <a:spLocks noGrp="1"/>
          </p:cNvSpPr>
          <p:nvPr>
            <p:ph type="title"/>
          </p:nvPr>
        </p:nvSpPr>
        <p:spPr/>
        <p:txBody>
          <a:bodyPr/>
          <a:lstStyle/>
          <a:p>
            <a:r>
              <a:rPr lang="en-US" altLang="zh-TW" dirty="0"/>
              <a:t>Impact on NWP guidance</a:t>
            </a:r>
            <a:endParaRPr lang="zh-TW" altLang="en-US" dirty="0"/>
          </a:p>
        </p:txBody>
      </p:sp>
      <p:sp>
        <p:nvSpPr>
          <p:cNvPr id="3" name="文字版面配置區 2">
            <a:extLst>
              <a:ext uri="{FF2B5EF4-FFF2-40B4-BE49-F238E27FC236}">
                <a16:creationId xmlns:a16="http://schemas.microsoft.com/office/drawing/2014/main" id="{E6085C58-3E14-4865-A8B7-8D9EA675A7C9}"/>
              </a:ext>
            </a:extLst>
          </p:cNvPr>
          <p:cNvSpPr>
            <a:spLocks noGrp="1"/>
          </p:cNvSpPr>
          <p:nvPr>
            <p:ph type="body" idx="1"/>
          </p:nvPr>
        </p:nvSpPr>
        <p:spPr/>
        <p:txBody>
          <a:bodyPr/>
          <a:lstStyle/>
          <a:p>
            <a:r>
              <a:rPr lang="en-US" altLang="zh-TW" dirty="0"/>
              <a:t>July-August 2016 period</a:t>
            </a:r>
            <a:endParaRPr lang="zh-TW" altLang="en-US" dirty="0"/>
          </a:p>
        </p:txBody>
      </p:sp>
    </p:spTree>
    <p:extLst>
      <p:ext uri="{BB962C8B-B14F-4D97-AF65-F5344CB8AC3E}">
        <p14:creationId xmlns:p14="http://schemas.microsoft.com/office/powerpoint/2010/main" val="395223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C4A9FEB-7BA2-4D64-9D45-F075DC928BDB}"/>
              </a:ext>
            </a:extLst>
          </p:cNvPr>
          <p:cNvSpPr>
            <a:spLocks noGrp="1"/>
          </p:cNvSpPr>
          <p:nvPr>
            <p:ph idx="1"/>
          </p:nvPr>
        </p:nvSpPr>
        <p:spPr>
          <a:xfrm>
            <a:off x="838200" y="731520"/>
            <a:ext cx="10515600" cy="5445443"/>
          </a:xfrm>
        </p:spPr>
        <p:txBody>
          <a:bodyPr>
            <a:normAutofit/>
          </a:bodyPr>
          <a:lstStyle/>
          <a:p>
            <a:r>
              <a:rPr lang="en-US" altLang="zh-TW" dirty="0"/>
              <a:t>precipitation bull’s-eyes:</a:t>
            </a:r>
          </a:p>
          <a:p>
            <a:pPr lvl="1"/>
            <a:r>
              <a:rPr lang="en-US" altLang="zh-TW" dirty="0"/>
              <a:t>the </a:t>
            </a:r>
            <a:r>
              <a:rPr lang="en-US" altLang="zh-TW" dirty="0" err="1"/>
              <a:t>gridscale</a:t>
            </a:r>
            <a:r>
              <a:rPr lang="en-US" altLang="zh-TW" dirty="0"/>
              <a:t> condensation scheme depicts </a:t>
            </a:r>
            <a:r>
              <a:rPr lang="en-US" altLang="zh-TW" dirty="0">
                <a:solidFill>
                  <a:srgbClr val="C00000"/>
                </a:solidFill>
              </a:rPr>
              <a:t>latent heating </a:t>
            </a:r>
            <a:r>
              <a:rPr lang="en-US" altLang="zh-TW" dirty="0"/>
              <a:t>at the base of the potentially unstable layer</a:t>
            </a:r>
            <a:r>
              <a:rPr lang="zh-TW" altLang="en-US" dirty="0"/>
              <a:t> </a:t>
            </a:r>
            <a:r>
              <a:rPr lang="en-US" altLang="zh-TW" dirty="0"/>
              <a:t>as the </a:t>
            </a:r>
            <a:r>
              <a:rPr lang="en-US" altLang="zh-TW" dirty="0">
                <a:solidFill>
                  <a:srgbClr val="C00000"/>
                </a:solidFill>
              </a:rPr>
              <a:t>grid cell-averaged relative humidity nears saturation</a:t>
            </a:r>
            <a:r>
              <a:rPr lang="en-US" altLang="zh-TW" dirty="0"/>
              <a:t> in</a:t>
            </a:r>
            <a:r>
              <a:rPr lang="zh-TW" altLang="en-US" dirty="0"/>
              <a:t> </a:t>
            </a:r>
            <a:r>
              <a:rPr lang="en-US" altLang="zh-TW" dirty="0"/>
              <a:t>the ascending airstream </a:t>
            </a:r>
            <a:r>
              <a:rPr lang="en-US" altLang="zh-TW" dirty="0">
                <a:solidFill>
                  <a:schemeClr val="bg1">
                    <a:lumMod val="50000"/>
                  </a:schemeClr>
                </a:solidFill>
              </a:rPr>
              <a:t>(Teixeira 2001; </a:t>
            </a:r>
            <a:r>
              <a:rPr lang="en-US" altLang="zh-TW" dirty="0" err="1">
                <a:solidFill>
                  <a:schemeClr val="bg1">
                    <a:lumMod val="50000"/>
                  </a:schemeClr>
                </a:solidFill>
              </a:rPr>
              <a:t>Quass</a:t>
            </a:r>
            <a:r>
              <a:rPr lang="en-US" altLang="zh-TW" dirty="0">
                <a:solidFill>
                  <a:schemeClr val="bg1">
                    <a:lumMod val="50000"/>
                  </a:schemeClr>
                </a:solidFill>
              </a:rPr>
              <a:t> 2012). </a:t>
            </a:r>
          </a:p>
          <a:p>
            <a:endParaRPr lang="en-US" altLang="zh-TW" dirty="0"/>
          </a:p>
          <a:p>
            <a:r>
              <a:rPr lang="en-US" altLang="zh-TW" dirty="0"/>
              <a:t>Models that employ a class of convective schemes whose activity depend on </a:t>
            </a:r>
            <a:r>
              <a:rPr lang="en-US" altLang="zh-TW" dirty="0">
                <a:solidFill>
                  <a:srgbClr val="C00000"/>
                </a:solidFill>
              </a:rPr>
              <a:t>moisture convergence </a:t>
            </a:r>
            <a:r>
              <a:rPr lang="en-US" altLang="zh-TW" dirty="0"/>
              <a:t>(</a:t>
            </a:r>
            <a:r>
              <a:rPr lang="en-US" altLang="zh-TW" dirty="0" err="1">
                <a:solidFill>
                  <a:schemeClr val="bg1">
                    <a:lumMod val="50000"/>
                  </a:schemeClr>
                </a:solidFill>
              </a:rPr>
              <a:t>Bougeault</a:t>
            </a:r>
            <a:r>
              <a:rPr lang="en-US" altLang="zh-TW" dirty="0">
                <a:solidFill>
                  <a:schemeClr val="bg1">
                    <a:lumMod val="50000"/>
                  </a:schemeClr>
                </a:solidFill>
              </a:rPr>
              <a:t> 1985; Tiedtke 1989; </a:t>
            </a:r>
            <a:r>
              <a:rPr lang="en-US" altLang="zh-TW" dirty="0" err="1">
                <a:solidFill>
                  <a:schemeClr val="bg1">
                    <a:lumMod val="50000"/>
                  </a:schemeClr>
                </a:solidFill>
              </a:rPr>
              <a:t>Banacos</a:t>
            </a:r>
            <a:r>
              <a:rPr lang="en-US" altLang="zh-TW" dirty="0">
                <a:solidFill>
                  <a:schemeClr val="bg1">
                    <a:lumMod val="50000"/>
                  </a:schemeClr>
                </a:solidFill>
              </a:rPr>
              <a:t> and Schultz 2005) </a:t>
            </a:r>
            <a:r>
              <a:rPr lang="en-US" altLang="zh-TW" dirty="0"/>
              <a:t>have the potential to represent better the effects of convection in low-CAPE environments.</a:t>
            </a:r>
          </a:p>
          <a:p>
            <a:endParaRPr lang="en-US" altLang="zh-TW" dirty="0"/>
          </a:p>
          <a:p>
            <a:r>
              <a:rPr lang="en-US" altLang="zh-TW" dirty="0"/>
              <a:t>all relationships to the large-scale state weaken as model resolution increases. </a:t>
            </a:r>
          </a:p>
          <a:p>
            <a:endParaRPr lang="en-US" altLang="zh-TW" dirty="0"/>
          </a:p>
          <a:p>
            <a:endParaRPr lang="zh-TW" altLang="en-US" dirty="0"/>
          </a:p>
        </p:txBody>
      </p:sp>
    </p:spTree>
    <p:extLst>
      <p:ext uri="{BB962C8B-B14F-4D97-AF65-F5344CB8AC3E}">
        <p14:creationId xmlns:p14="http://schemas.microsoft.com/office/powerpoint/2010/main" val="296345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E520938-C37B-451A-82DF-EAA230CD842B}"/>
              </a:ext>
            </a:extLst>
          </p:cNvPr>
          <p:cNvPicPr>
            <a:picLocks noChangeAspect="1"/>
          </p:cNvPicPr>
          <p:nvPr/>
        </p:nvPicPr>
        <p:blipFill>
          <a:blip r:embed="rId3"/>
          <a:stretch>
            <a:fillRect/>
          </a:stretch>
        </p:blipFill>
        <p:spPr>
          <a:xfrm>
            <a:off x="502254" y="1288455"/>
            <a:ext cx="5189428" cy="5130789"/>
          </a:xfrm>
          <a:prstGeom prst="rect">
            <a:avLst/>
          </a:prstGeom>
        </p:spPr>
      </p:pic>
      <p:sp>
        <p:nvSpPr>
          <p:cNvPr id="7" name="文字方塊 6">
            <a:extLst>
              <a:ext uri="{FF2B5EF4-FFF2-40B4-BE49-F238E27FC236}">
                <a16:creationId xmlns:a16="http://schemas.microsoft.com/office/drawing/2014/main" id="{6CFBF0F2-E98B-4A05-93C2-BCFC31341A47}"/>
              </a:ext>
            </a:extLst>
          </p:cNvPr>
          <p:cNvSpPr txBox="1"/>
          <p:nvPr/>
        </p:nvSpPr>
        <p:spPr>
          <a:xfrm>
            <a:off x="322363" y="207776"/>
            <a:ext cx="6096000" cy="1200329"/>
          </a:xfrm>
          <a:prstGeom prst="rect">
            <a:avLst/>
          </a:prstGeom>
          <a:noFill/>
        </p:spPr>
        <p:txBody>
          <a:bodyPr wrap="square">
            <a:spAutoFit/>
          </a:bodyPr>
          <a:lstStyle/>
          <a:p>
            <a:r>
              <a:rPr lang="zh-TW" altLang="en-US" dirty="0"/>
              <a:t>Precipitation scores for day-2 24-h accumulations (24–</a:t>
            </a:r>
          </a:p>
          <a:p>
            <a:r>
              <a:rPr lang="zh-TW" altLang="en-US" dirty="0"/>
              <a:t>48-h forecast time) over </a:t>
            </a:r>
            <a:r>
              <a:rPr lang="zh-TW" altLang="en-US" b="1" dirty="0"/>
              <a:t>North America </a:t>
            </a:r>
            <a:r>
              <a:rPr lang="zh-TW" altLang="en-US" dirty="0"/>
              <a:t>from 1200 UTC initializations in the summer 2016 forecast sequence (21 cases total)</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4E5ECAB5-261B-43D1-9481-2B19EB47A8F5}"/>
                  </a:ext>
                </a:extLst>
              </p:cNvPr>
              <p:cNvSpPr txBox="1"/>
              <p:nvPr/>
            </p:nvSpPr>
            <p:spPr>
              <a:xfrm>
                <a:off x="6500320" y="3153839"/>
                <a:ext cx="4313608" cy="2103076"/>
              </a:xfrm>
              <a:prstGeom prst="rect">
                <a:avLst/>
              </a:prstGeom>
              <a:noFill/>
            </p:spPr>
            <p:txBody>
              <a:bodyPr wrap="square" rtlCol="0">
                <a:spAutoFit/>
              </a:bodyPr>
              <a:lstStyle/>
              <a:p>
                <a:r>
                  <a:rPr lang="en-US" altLang="zh-TW" b="1" dirty="0"/>
                  <a:t>False alarm ratio </a:t>
                </a:r>
                <a14:m>
                  <m:oMath xmlns:m="http://schemas.openxmlformats.org/officeDocument/2006/math">
                    <m:r>
                      <a:rPr lang="en-US" altLang="zh-TW" b="1" i="0" smtClean="0">
                        <a:latin typeface="Cambria Math" panose="02040503050406030204" pitchFamily="18" charset="0"/>
                      </a:rPr>
                      <m:t>=</m:t>
                    </m:r>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𝐹</m:t>
                        </m:r>
                      </m:num>
                      <m:den>
                        <m:r>
                          <a:rPr lang="en-US" altLang="zh-TW" b="0" i="1" smtClean="0">
                            <a:latin typeface="Cambria Math" panose="02040503050406030204" pitchFamily="18" charset="0"/>
                          </a:rPr>
                          <m:t>𝐻</m:t>
                        </m:r>
                        <m:r>
                          <a:rPr lang="en-US" altLang="zh-TW" b="0" i="1" smtClean="0">
                            <a:latin typeface="Cambria Math" panose="02040503050406030204" pitchFamily="18" charset="0"/>
                          </a:rPr>
                          <m:t>+</m:t>
                        </m:r>
                        <m:r>
                          <a:rPr lang="en-US" altLang="zh-TW" b="0" i="1" smtClean="0">
                            <a:latin typeface="Cambria Math" panose="02040503050406030204" pitchFamily="18" charset="0"/>
                          </a:rPr>
                          <m:t>𝐹</m:t>
                        </m:r>
                      </m:den>
                    </m:f>
                  </m:oMath>
                </a14:m>
                <a:endParaRPr lang="en-US" altLang="zh-TW" dirty="0"/>
              </a:p>
              <a:p>
                <a:endParaRPr lang="en-US" altLang="zh-TW" dirty="0"/>
              </a:p>
              <a:p>
                <a:r>
                  <a:rPr lang="en-US" altLang="zh-TW" b="1" dirty="0"/>
                  <a:t>probability of detection </a:t>
                </a:r>
                <a14:m>
                  <m:oMath xmlns:m="http://schemas.openxmlformats.org/officeDocument/2006/math">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𝐻</m:t>
                        </m:r>
                      </m:num>
                      <m:den>
                        <m:r>
                          <a:rPr lang="en-US" altLang="zh-TW" b="0" i="1" smtClean="0">
                            <a:latin typeface="Cambria Math" panose="02040503050406030204" pitchFamily="18" charset="0"/>
                          </a:rPr>
                          <m:t>𝐻</m:t>
                        </m:r>
                        <m:r>
                          <a:rPr lang="en-US" altLang="zh-TW" b="0" i="1" smtClean="0">
                            <a:latin typeface="Cambria Math" panose="02040503050406030204" pitchFamily="18" charset="0"/>
                          </a:rPr>
                          <m:t>+</m:t>
                        </m:r>
                        <m:r>
                          <a:rPr lang="en-US" altLang="zh-TW" b="0" i="1" smtClean="0">
                            <a:latin typeface="Cambria Math" panose="02040503050406030204" pitchFamily="18" charset="0"/>
                          </a:rPr>
                          <m:t>𝑀</m:t>
                        </m:r>
                      </m:den>
                    </m:f>
                  </m:oMath>
                </a14:m>
                <a:endParaRPr lang="en-US" altLang="zh-TW" dirty="0"/>
              </a:p>
              <a:p>
                <a:endParaRPr lang="en-US" altLang="zh-TW" dirty="0"/>
              </a:p>
              <a:p>
                <a:r>
                  <a:rPr lang="en-US" altLang="zh-TW" b="1" dirty="0"/>
                  <a:t>frequency bias </a:t>
                </a:r>
                <a:r>
                  <a:rPr lang="en-US" altLang="zh-TW" dirty="0"/>
                  <a:t>= </a:t>
                </a:r>
                <a14:m>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𝐻</m:t>
                        </m:r>
                        <m:r>
                          <a:rPr lang="en-US" altLang="zh-TW" b="0" i="1" smtClean="0">
                            <a:latin typeface="Cambria Math" panose="02040503050406030204" pitchFamily="18" charset="0"/>
                          </a:rPr>
                          <m:t>+</m:t>
                        </m:r>
                        <m:r>
                          <a:rPr lang="en-US" altLang="zh-TW" b="0" i="1" smtClean="0">
                            <a:latin typeface="Cambria Math" panose="02040503050406030204" pitchFamily="18" charset="0"/>
                          </a:rPr>
                          <m:t>𝐹</m:t>
                        </m:r>
                      </m:num>
                      <m:den>
                        <m:r>
                          <a:rPr lang="en-US" altLang="zh-TW" b="0" i="1" smtClean="0">
                            <a:latin typeface="Cambria Math" panose="02040503050406030204" pitchFamily="18" charset="0"/>
                          </a:rPr>
                          <m:t>𝐻</m:t>
                        </m:r>
                        <m:r>
                          <a:rPr lang="en-US" altLang="zh-TW" b="0" i="1" smtClean="0">
                            <a:latin typeface="Cambria Math" panose="02040503050406030204" pitchFamily="18" charset="0"/>
                          </a:rPr>
                          <m:t>+</m:t>
                        </m:r>
                        <m:r>
                          <a:rPr lang="en-US" altLang="zh-TW" b="0" i="1" smtClean="0">
                            <a:latin typeface="Cambria Math" panose="02040503050406030204" pitchFamily="18" charset="0"/>
                          </a:rPr>
                          <m:t>𝑀</m:t>
                        </m:r>
                      </m:den>
                    </m:f>
                  </m:oMath>
                </a14:m>
                <a:endParaRPr lang="zh-TW" altLang="en-US" dirty="0"/>
              </a:p>
              <a:p>
                <a:endParaRPr lang="zh-TW" altLang="en-US" dirty="0"/>
              </a:p>
            </p:txBody>
          </p:sp>
        </mc:Choice>
        <mc:Fallback xmlns="">
          <p:sp>
            <p:nvSpPr>
              <p:cNvPr id="8" name="文字方塊 7">
                <a:extLst>
                  <a:ext uri="{FF2B5EF4-FFF2-40B4-BE49-F238E27FC236}">
                    <a16:creationId xmlns:a16="http://schemas.microsoft.com/office/drawing/2014/main" id="{4E5ECAB5-261B-43D1-9481-2B19EB47A8F5}"/>
                  </a:ext>
                </a:extLst>
              </p:cNvPr>
              <p:cNvSpPr txBox="1">
                <a:spLocks noRot="1" noChangeAspect="1" noMove="1" noResize="1" noEditPoints="1" noAdjustHandles="1" noChangeArrowheads="1" noChangeShapeType="1" noTextEdit="1"/>
              </p:cNvSpPr>
              <p:nvPr/>
            </p:nvSpPr>
            <p:spPr>
              <a:xfrm>
                <a:off x="6500320" y="3153839"/>
                <a:ext cx="4313608" cy="2103076"/>
              </a:xfrm>
              <a:prstGeom prst="rect">
                <a:avLst/>
              </a:prstGeom>
              <a:blipFill>
                <a:blip r:embed="rId4"/>
                <a:stretch>
                  <a:fillRect l="-1130"/>
                </a:stretch>
              </a:blipFill>
            </p:spPr>
            <p:txBody>
              <a:bodyPr/>
              <a:lstStyle/>
              <a:p>
                <a:r>
                  <a:rPr lang="zh-TW" altLang="en-US">
                    <a:noFill/>
                  </a:rPr>
                  <a:t> </a:t>
                </a:r>
              </a:p>
            </p:txBody>
          </p:sp>
        </mc:Fallback>
      </mc:AlternateContent>
      <p:graphicFrame>
        <p:nvGraphicFramePr>
          <p:cNvPr id="9" name="表格 12">
            <a:extLst>
              <a:ext uri="{FF2B5EF4-FFF2-40B4-BE49-F238E27FC236}">
                <a16:creationId xmlns:a16="http://schemas.microsoft.com/office/drawing/2014/main" id="{35E825FF-DC66-434B-B106-7C5BD44B2572}"/>
              </a:ext>
            </a:extLst>
          </p:cNvPr>
          <p:cNvGraphicFramePr>
            <a:graphicFrameLocks noGrp="1"/>
          </p:cNvGraphicFramePr>
          <p:nvPr>
            <p:extLst>
              <p:ext uri="{D42A27DB-BD31-4B8C-83A1-F6EECF244321}">
                <p14:modId xmlns:p14="http://schemas.microsoft.com/office/powerpoint/2010/main" val="483990961"/>
              </p:ext>
            </p:extLst>
          </p:nvPr>
        </p:nvGraphicFramePr>
        <p:xfrm>
          <a:off x="7500394" y="753842"/>
          <a:ext cx="3088686" cy="1735890"/>
        </p:xfrm>
        <a:graphic>
          <a:graphicData uri="http://schemas.openxmlformats.org/drawingml/2006/table">
            <a:tbl>
              <a:tblPr bandRow="1">
                <a:tableStyleId>{5C22544A-7EE6-4342-B048-85BDC9FD1C3A}</a:tableStyleId>
              </a:tblPr>
              <a:tblGrid>
                <a:gridCol w="1029562">
                  <a:extLst>
                    <a:ext uri="{9D8B030D-6E8A-4147-A177-3AD203B41FA5}">
                      <a16:colId xmlns:a16="http://schemas.microsoft.com/office/drawing/2014/main" val="1188411724"/>
                    </a:ext>
                  </a:extLst>
                </a:gridCol>
                <a:gridCol w="1029562">
                  <a:extLst>
                    <a:ext uri="{9D8B030D-6E8A-4147-A177-3AD203B41FA5}">
                      <a16:colId xmlns:a16="http://schemas.microsoft.com/office/drawing/2014/main" val="2701851916"/>
                    </a:ext>
                  </a:extLst>
                </a:gridCol>
                <a:gridCol w="1029562">
                  <a:extLst>
                    <a:ext uri="{9D8B030D-6E8A-4147-A177-3AD203B41FA5}">
                      <a16:colId xmlns:a16="http://schemas.microsoft.com/office/drawing/2014/main" val="1769470647"/>
                    </a:ext>
                  </a:extLst>
                </a:gridCol>
              </a:tblGrid>
              <a:tr h="578630">
                <a:tc>
                  <a:txBody>
                    <a:bodyPr/>
                    <a:lstStyle/>
                    <a:p>
                      <a:pPr algn="ctr"/>
                      <a:endParaRPr lang="zh-TW" altLang="en-US" sz="1600" b="1" dirty="0"/>
                    </a:p>
                  </a:txBody>
                  <a:tcPr marL="48381" marR="48381" marT="24190" marB="24190" anchor="ctr">
                    <a:lnTlToBr w="12700" cap="flat" cmpd="sng" algn="ctr">
                      <a:solidFill>
                        <a:schemeClr val="tx1"/>
                      </a:solidFill>
                      <a:prstDash val="solid"/>
                      <a:round/>
                      <a:headEnd type="none" w="med" len="med"/>
                      <a:tailEnd type="none" w="med" len="med"/>
                    </a:lnTlToBr>
                  </a:tcPr>
                </a:tc>
                <a:tc>
                  <a:txBody>
                    <a:bodyPr/>
                    <a:lstStyle/>
                    <a:p>
                      <a:pPr algn="ctr"/>
                      <a:r>
                        <a:rPr lang="en-US" altLang="zh-TW" sz="1600" b="1" dirty="0"/>
                        <a:t>Y</a:t>
                      </a:r>
                      <a:endParaRPr lang="zh-TW" altLang="en-US" sz="1600" b="1" dirty="0"/>
                    </a:p>
                  </a:txBody>
                  <a:tcPr marL="48381" marR="48381" marT="24190" marB="24190" anchor="ctr"/>
                </a:tc>
                <a:tc>
                  <a:txBody>
                    <a:bodyPr/>
                    <a:lstStyle/>
                    <a:p>
                      <a:pPr algn="ctr"/>
                      <a:r>
                        <a:rPr lang="en-US" altLang="zh-TW" sz="1600" b="1" dirty="0"/>
                        <a:t>N</a:t>
                      </a:r>
                      <a:endParaRPr lang="zh-TW" altLang="en-US" sz="1600" b="1" dirty="0"/>
                    </a:p>
                  </a:txBody>
                  <a:tcPr marL="48381" marR="48381" marT="24190" marB="24190" anchor="ctr"/>
                </a:tc>
                <a:extLst>
                  <a:ext uri="{0D108BD9-81ED-4DB2-BD59-A6C34878D82A}">
                    <a16:rowId xmlns:a16="http://schemas.microsoft.com/office/drawing/2014/main" val="2436001444"/>
                  </a:ext>
                </a:extLst>
              </a:tr>
              <a:tr h="578630">
                <a:tc>
                  <a:txBody>
                    <a:bodyPr/>
                    <a:lstStyle/>
                    <a:p>
                      <a:pPr algn="ctr"/>
                      <a:r>
                        <a:rPr lang="en-US" altLang="zh-TW" sz="1600" b="1" dirty="0"/>
                        <a:t>Y</a:t>
                      </a:r>
                      <a:endParaRPr lang="zh-TW" altLang="en-US" sz="1600" b="1" dirty="0"/>
                    </a:p>
                  </a:txBody>
                  <a:tcPr marL="48381" marR="48381" marT="24190" marB="24190" anchor="ctr"/>
                </a:tc>
                <a:tc>
                  <a:txBody>
                    <a:bodyPr/>
                    <a:lstStyle/>
                    <a:p>
                      <a:pPr algn="ctr"/>
                      <a:r>
                        <a:rPr lang="en-US" altLang="zh-TW" sz="1600" b="1" dirty="0"/>
                        <a:t>H</a:t>
                      </a:r>
                      <a:endParaRPr lang="zh-TW" altLang="en-US" sz="1600" b="1" dirty="0"/>
                    </a:p>
                  </a:txBody>
                  <a:tcPr marL="48381" marR="48381" marT="24190" marB="24190" anchor="ctr"/>
                </a:tc>
                <a:tc>
                  <a:txBody>
                    <a:bodyPr/>
                    <a:lstStyle/>
                    <a:p>
                      <a:pPr algn="ctr"/>
                      <a:r>
                        <a:rPr lang="en-US" altLang="zh-TW" sz="1600" b="1" dirty="0"/>
                        <a:t>F</a:t>
                      </a:r>
                      <a:endParaRPr lang="zh-TW" altLang="en-US" sz="1600" b="1" dirty="0"/>
                    </a:p>
                  </a:txBody>
                  <a:tcPr marL="48381" marR="48381" marT="24190" marB="24190" anchor="ctr"/>
                </a:tc>
                <a:extLst>
                  <a:ext uri="{0D108BD9-81ED-4DB2-BD59-A6C34878D82A}">
                    <a16:rowId xmlns:a16="http://schemas.microsoft.com/office/drawing/2014/main" val="3584584887"/>
                  </a:ext>
                </a:extLst>
              </a:tr>
              <a:tr h="578630">
                <a:tc>
                  <a:txBody>
                    <a:bodyPr/>
                    <a:lstStyle/>
                    <a:p>
                      <a:pPr algn="ctr"/>
                      <a:r>
                        <a:rPr lang="en-US" altLang="zh-TW" sz="1600" b="1" dirty="0"/>
                        <a:t>N</a:t>
                      </a:r>
                      <a:endParaRPr lang="zh-TW" altLang="en-US" sz="1600" b="1" dirty="0"/>
                    </a:p>
                  </a:txBody>
                  <a:tcPr marL="48381" marR="48381" marT="24190" marB="24190" anchor="ctr"/>
                </a:tc>
                <a:tc>
                  <a:txBody>
                    <a:bodyPr/>
                    <a:lstStyle/>
                    <a:p>
                      <a:pPr algn="ctr"/>
                      <a:r>
                        <a:rPr lang="en-US" altLang="zh-TW" sz="1600" b="1" dirty="0"/>
                        <a:t>M</a:t>
                      </a:r>
                      <a:endParaRPr lang="zh-TW" altLang="en-US" sz="1600" b="1" dirty="0"/>
                    </a:p>
                  </a:txBody>
                  <a:tcPr marL="48381" marR="48381" marT="24190" marB="24190" anchor="ctr"/>
                </a:tc>
                <a:tc>
                  <a:txBody>
                    <a:bodyPr/>
                    <a:lstStyle/>
                    <a:p>
                      <a:pPr algn="ctr"/>
                      <a:r>
                        <a:rPr lang="en-US" altLang="zh-TW" sz="1600" b="1" dirty="0"/>
                        <a:t>O</a:t>
                      </a:r>
                      <a:endParaRPr lang="zh-TW" altLang="en-US" sz="1600" b="1" dirty="0"/>
                    </a:p>
                  </a:txBody>
                  <a:tcPr marL="48381" marR="48381" marT="24190" marB="24190" anchor="ctr"/>
                </a:tc>
                <a:extLst>
                  <a:ext uri="{0D108BD9-81ED-4DB2-BD59-A6C34878D82A}">
                    <a16:rowId xmlns:a16="http://schemas.microsoft.com/office/drawing/2014/main" val="3694921325"/>
                  </a:ext>
                </a:extLst>
              </a:tr>
            </a:tbl>
          </a:graphicData>
        </a:graphic>
      </p:graphicFrame>
      <p:sp>
        <p:nvSpPr>
          <p:cNvPr id="10" name="文字方塊 9">
            <a:extLst>
              <a:ext uri="{FF2B5EF4-FFF2-40B4-BE49-F238E27FC236}">
                <a16:creationId xmlns:a16="http://schemas.microsoft.com/office/drawing/2014/main" id="{F120663F-5C45-4E3D-9195-2D838341BC73}"/>
              </a:ext>
            </a:extLst>
          </p:cNvPr>
          <p:cNvSpPr txBox="1"/>
          <p:nvPr/>
        </p:nvSpPr>
        <p:spPr>
          <a:xfrm>
            <a:off x="8016192" y="848993"/>
            <a:ext cx="482824" cy="276999"/>
          </a:xfrm>
          <a:prstGeom prst="rect">
            <a:avLst/>
          </a:prstGeom>
          <a:noFill/>
        </p:spPr>
        <p:txBody>
          <a:bodyPr wrap="none" rtlCol="0">
            <a:spAutoFit/>
          </a:bodyPr>
          <a:lstStyle/>
          <a:p>
            <a:r>
              <a:rPr lang="en-US" altLang="zh-TW" sz="1200" dirty="0"/>
              <a:t>OBS</a:t>
            </a:r>
            <a:endParaRPr lang="zh-TW" altLang="en-US" sz="1200" dirty="0"/>
          </a:p>
        </p:txBody>
      </p:sp>
      <p:sp>
        <p:nvSpPr>
          <p:cNvPr id="11" name="文字方塊 10">
            <a:extLst>
              <a:ext uri="{FF2B5EF4-FFF2-40B4-BE49-F238E27FC236}">
                <a16:creationId xmlns:a16="http://schemas.microsoft.com/office/drawing/2014/main" id="{0E299AB0-FAC6-47D6-9EF5-E627A2B97437}"/>
              </a:ext>
            </a:extLst>
          </p:cNvPr>
          <p:cNvSpPr txBox="1"/>
          <p:nvPr/>
        </p:nvSpPr>
        <p:spPr>
          <a:xfrm>
            <a:off x="7517327" y="1028167"/>
            <a:ext cx="551754" cy="276999"/>
          </a:xfrm>
          <a:prstGeom prst="rect">
            <a:avLst/>
          </a:prstGeom>
          <a:noFill/>
        </p:spPr>
        <p:txBody>
          <a:bodyPr wrap="none" rtlCol="0">
            <a:spAutoFit/>
          </a:bodyPr>
          <a:lstStyle/>
          <a:p>
            <a:r>
              <a:rPr lang="en-US" altLang="zh-TW" sz="1200" dirty="0"/>
              <a:t>FCST</a:t>
            </a:r>
            <a:endParaRPr lang="zh-TW" altLang="en-US" sz="1200" dirty="0"/>
          </a:p>
        </p:txBody>
      </p:sp>
    </p:spTree>
    <p:extLst>
      <p:ext uri="{BB962C8B-B14F-4D97-AF65-F5344CB8AC3E}">
        <p14:creationId xmlns:p14="http://schemas.microsoft.com/office/powerpoint/2010/main" val="355671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A634713-A049-4263-A636-85789074FE0C}"/>
              </a:ext>
            </a:extLst>
          </p:cNvPr>
          <p:cNvPicPr>
            <a:picLocks noChangeAspect="1"/>
          </p:cNvPicPr>
          <p:nvPr/>
        </p:nvPicPr>
        <p:blipFill>
          <a:blip r:embed="rId3"/>
          <a:stretch>
            <a:fillRect/>
          </a:stretch>
        </p:blipFill>
        <p:spPr>
          <a:xfrm>
            <a:off x="838200" y="1584788"/>
            <a:ext cx="5408129" cy="5130789"/>
          </a:xfrm>
          <a:prstGeom prst="rect">
            <a:avLst/>
          </a:prstGeom>
        </p:spPr>
      </p:pic>
      <p:sp>
        <p:nvSpPr>
          <p:cNvPr id="6" name="文字方塊 5">
            <a:extLst>
              <a:ext uri="{FF2B5EF4-FFF2-40B4-BE49-F238E27FC236}">
                <a16:creationId xmlns:a16="http://schemas.microsoft.com/office/drawing/2014/main" id="{95A676D7-031E-4146-A911-12BE9836565B}"/>
              </a:ext>
            </a:extLst>
          </p:cNvPr>
          <p:cNvSpPr txBox="1"/>
          <p:nvPr/>
        </p:nvSpPr>
        <p:spPr>
          <a:xfrm>
            <a:off x="1072114" y="671083"/>
            <a:ext cx="4940300" cy="923330"/>
          </a:xfrm>
          <a:prstGeom prst="rect">
            <a:avLst/>
          </a:prstGeom>
          <a:noFill/>
        </p:spPr>
        <p:txBody>
          <a:bodyPr wrap="square">
            <a:spAutoFit/>
          </a:bodyPr>
          <a:lstStyle/>
          <a:p>
            <a:pPr algn="just"/>
            <a:r>
              <a:rPr lang="zh-TW" altLang="en-US" b="1" dirty="0"/>
              <a:t>North American near-surface scores</a:t>
            </a:r>
            <a:r>
              <a:rPr lang="zh-TW" altLang="en-US" dirty="0"/>
              <a:t> from 1200 UTC initializations in the summer 2016 forecast sequence (21 cases total)</a:t>
            </a:r>
          </a:p>
        </p:txBody>
      </p:sp>
      <p:sp>
        <p:nvSpPr>
          <p:cNvPr id="8" name="文字方塊 7">
            <a:extLst>
              <a:ext uri="{FF2B5EF4-FFF2-40B4-BE49-F238E27FC236}">
                <a16:creationId xmlns:a16="http://schemas.microsoft.com/office/drawing/2014/main" id="{91116B42-C924-4533-96CF-2768D969DC6E}"/>
              </a:ext>
            </a:extLst>
          </p:cNvPr>
          <p:cNvSpPr txBox="1"/>
          <p:nvPr/>
        </p:nvSpPr>
        <p:spPr>
          <a:xfrm>
            <a:off x="6480243" y="2195110"/>
            <a:ext cx="4279900" cy="646331"/>
          </a:xfrm>
          <a:prstGeom prst="rect">
            <a:avLst/>
          </a:prstGeom>
          <a:noFill/>
        </p:spPr>
        <p:txBody>
          <a:bodyPr wrap="square">
            <a:spAutoFit/>
          </a:bodyPr>
          <a:lstStyle/>
          <a:p>
            <a:r>
              <a:rPr lang="en-US" altLang="zh-TW" b="1" dirty="0"/>
              <a:t>dashed lines</a:t>
            </a:r>
            <a:r>
              <a:rPr lang="en-US" altLang="zh-TW" dirty="0"/>
              <a:t>: bias</a:t>
            </a:r>
          </a:p>
          <a:p>
            <a:r>
              <a:rPr lang="en-US" altLang="zh-TW" b="1" dirty="0"/>
              <a:t>Solid lines</a:t>
            </a:r>
            <a:r>
              <a:rPr lang="en-US" altLang="zh-TW" dirty="0"/>
              <a:t>: error standard deviation</a:t>
            </a:r>
            <a:endParaRPr lang="zh-TW" altLang="en-US" dirty="0"/>
          </a:p>
        </p:txBody>
      </p:sp>
      <p:sp>
        <p:nvSpPr>
          <p:cNvPr id="10" name="文字方塊 9">
            <a:extLst>
              <a:ext uri="{FF2B5EF4-FFF2-40B4-BE49-F238E27FC236}">
                <a16:creationId xmlns:a16="http://schemas.microsoft.com/office/drawing/2014/main" id="{41A10C75-BB1B-43E8-AABB-3F4FEE8ED1A4}"/>
              </a:ext>
            </a:extLst>
          </p:cNvPr>
          <p:cNvSpPr txBox="1"/>
          <p:nvPr/>
        </p:nvSpPr>
        <p:spPr>
          <a:xfrm>
            <a:off x="6480243" y="1599401"/>
            <a:ext cx="5156200" cy="646331"/>
          </a:xfrm>
          <a:prstGeom prst="rect">
            <a:avLst/>
          </a:prstGeom>
          <a:noFill/>
        </p:spPr>
        <p:txBody>
          <a:bodyPr wrap="square">
            <a:spAutoFit/>
          </a:bodyPr>
          <a:lstStyle/>
          <a:p>
            <a:pPr algn="just"/>
            <a:r>
              <a:rPr lang="zh-TW" altLang="en-US" dirty="0"/>
              <a:t>Observations</a:t>
            </a:r>
            <a:r>
              <a:rPr lang="en-US" altLang="zh-TW" dirty="0"/>
              <a:t>:</a:t>
            </a:r>
            <a:r>
              <a:rPr lang="zh-TW" altLang="en-US" dirty="0"/>
              <a:t> combination of the synoptic and METAR networks</a:t>
            </a:r>
          </a:p>
        </p:txBody>
      </p:sp>
      <p:sp>
        <p:nvSpPr>
          <p:cNvPr id="2" name="文字方塊 1">
            <a:extLst>
              <a:ext uri="{FF2B5EF4-FFF2-40B4-BE49-F238E27FC236}">
                <a16:creationId xmlns:a16="http://schemas.microsoft.com/office/drawing/2014/main" id="{66111CF3-5DCD-468A-AD4D-83CDA90E7500}"/>
              </a:ext>
            </a:extLst>
          </p:cNvPr>
          <p:cNvSpPr txBox="1"/>
          <p:nvPr/>
        </p:nvSpPr>
        <p:spPr>
          <a:xfrm>
            <a:off x="2618073" y="1594413"/>
            <a:ext cx="591829" cy="307777"/>
          </a:xfrm>
          <a:prstGeom prst="rect">
            <a:avLst/>
          </a:prstGeom>
          <a:noFill/>
        </p:spPr>
        <p:txBody>
          <a:bodyPr wrap="none" rtlCol="0">
            <a:spAutoFit/>
          </a:bodyPr>
          <a:lstStyle/>
          <a:p>
            <a:r>
              <a:rPr lang="en-US" altLang="zh-TW" sz="1400" dirty="0"/>
              <a:t>(2-m)</a:t>
            </a:r>
            <a:endParaRPr lang="zh-TW" altLang="en-US" sz="1400" dirty="0"/>
          </a:p>
        </p:txBody>
      </p:sp>
      <p:sp>
        <p:nvSpPr>
          <p:cNvPr id="7" name="文字方塊 6">
            <a:extLst>
              <a:ext uri="{FF2B5EF4-FFF2-40B4-BE49-F238E27FC236}">
                <a16:creationId xmlns:a16="http://schemas.microsoft.com/office/drawing/2014/main" id="{2C88348A-13F2-4EC5-B03C-94B7C1BC2F08}"/>
              </a:ext>
            </a:extLst>
          </p:cNvPr>
          <p:cNvSpPr txBox="1"/>
          <p:nvPr/>
        </p:nvSpPr>
        <p:spPr>
          <a:xfrm>
            <a:off x="2384598" y="3185102"/>
            <a:ext cx="591829" cy="307777"/>
          </a:xfrm>
          <a:prstGeom prst="rect">
            <a:avLst/>
          </a:prstGeom>
          <a:noFill/>
        </p:spPr>
        <p:txBody>
          <a:bodyPr wrap="none" rtlCol="0">
            <a:spAutoFit/>
          </a:bodyPr>
          <a:lstStyle/>
          <a:p>
            <a:r>
              <a:rPr lang="en-US" altLang="zh-TW" sz="1400" dirty="0"/>
              <a:t>(2-m)</a:t>
            </a:r>
            <a:endParaRPr lang="zh-TW" altLang="en-US" sz="1400" dirty="0"/>
          </a:p>
        </p:txBody>
      </p:sp>
      <p:sp>
        <p:nvSpPr>
          <p:cNvPr id="9" name="文字方塊 8">
            <a:extLst>
              <a:ext uri="{FF2B5EF4-FFF2-40B4-BE49-F238E27FC236}">
                <a16:creationId xmlns:a16="http://schemas.microsoft.com/office/drawing/2014/main" id="{42EC5AC7-F691-486C-B84C-81871BECBBE1}"/>
              </a:ext>
            </a:extLst>
          </p:cNvPr>
          <p:cNvSpPr txBox="1"/>
          <p:nvPr/>
        </p:nvSpPr>
        <p:spPr>
          <a:xfrm>
            <a:off x="2618072" y="4813315"/>
            <a:ext cx="681597" cy="307777"/>
          </a:xfrm>
          <a:prstGeom prst="rect">
            <a:avLst/>
          </a:prstGeom>
          <a:noFill/>
        </p:spPr>
        <p:txBody>
          <a:bodyPr wrap="none" rtlCol="0">
            <a:spAutoFit/>
          </a:bodyPr>
          <a:lstStyle/>
          <a:p>
            <a:r>
              <a:rPr lang="en-US" altLang="zh-TW" sz="1400" dirty="0"/>
              <a:t>(10-m)</a:t>
            </a:r>
            <a:endParaRPr lang="zh-TW" altLang="en-US" sz="1400" dirty="0"/>
          </a:p>
        </p:txBody>
      </p:sp>
    </p:spTree>
    <p:extLst>
      <p:ext uri="{BB962C8B-B14F-4D97-AF65-F5344CB8AC3E}">
        <p14:creationId xmlns:p14="http://schemas.microsoft.com/office/powerpoint/2010/main" val="274430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DF7A4739-9300-489D-85EA-74EABC17A722}"/>
              </a:ext>
            </a:extLst>
          </p:cNvPr>
          <p:cNvPicPr>
            <a:picLocks noChangeAspect="1"/>
          </p:cNvPicPr>
          <p:nvPr/>
        </p:nvPicPr>
        <p:blipFill>
          <a:blip r:embed="rId3"/>
          <a:stretch>
            <a:fillRect/>
          </a:stretch>
        </p:blipFill>
        <p:spPr>
          <a:xfrm>
            <a:off x="654135" y="318999"/>
            <a:ext cx="6250769" cy="6220002"/>
          </a:xfrm>
          <a:prstGeom prst="rect">
            <a:avLst/>
          </a:prstGeom>
        </p:spPr>
      </p:pic>
      <p:sp>
        <p:nvSpPr>
          <p:cNvPr id="3" name="文字方塊 2">
            <a:extLst>
              <a:ext uri="{FF2B5EF4-FFF2-40B4-BE49-F238E27FC236}">
                <a16:creationId xmlns:a16="http://schemas.microsoft.com/office/drawing/2014/main" id="{6005181B-AD74-4574-9194-EECE22B09AD9}"/>
              </a:ext>
            </a:extLst>
          </p:cNvPr>
          <p:cNvSpPr txBox="1"/>
          <p:nvPr/>
        </p:nvSpPr>
        <p:spPr>
          <a:xfrm>
            <a:off x="6927765" y="1453430"/>
            <a:ext cx="4279900" cy="646331"/>
          </a:xfrm>
          <a:prstGeom prst="rect">
            <a:avLst/>
          </a:prstGeom>
          <a:noFill/>
        </p:spPr>
        <p:txBody>
          <a:bodyPr wrap="square">
            <a:spAutoFit/>
          </a:bodyPr>
          <a:lstStyle/>
          <a:p>
            <a:r>
              <a:rPr lang="en-US" altLang="zh-TW" b="1" dirty="0"/>
              <a:t>dashed lines</a:t>
            </a:r>
            <a:r>
              <a:rPr lang="en-US" altLang="zh-TW" dirty="0"/>
              <a:t>: bias</a:t>
            </a:r>
          </a:p>
          <a:p>
            <a:r>
              <a:rPr lang="en-US" altLang="zh-TW" b="1" dirty="0"/>
              <a:t>Solid lines</a:t>
            </a:r>
            <a:r>
              <a:rPr lang="en-US" altLang="zh-TW" dirty="0"/>
              <a:t>: error standard deviation</a:t>
            </a:r>
            <a:endParaRPr lang="zh-TW" altLang="en-US" dirty="0"/>
          </a:p>
        </p:txBody>
      </p:sp>
      <p:sp>
        <p:nvSpPr>
          <p:cNvPr id="4" name="文字方塊 3">
            <a:extLst>
              <a:ext uri="{FF2B5EF4-FFF2-40B4-BE49-F238E27FC236}">
                <a16:creationId xmlns:a16="http://schemas.microsoft.com/office/drawing/2014/main" id="{50B84F47-6161-48BB-A0A4-25C264B19C1F}"/>
              </a:ext>
            </a:extLst>
          </p:cNvPr>
          <p:cNvSpPr txBox="1"/>
          <p:nvPr/>
        </p:nvSpPr>
        <p:spPr>
          <a:xfrm>
            <a:off x="6927765" y="472963"/>
            <a:ext cx="4940300" cy="646331"/>
          </a:xfrm>
          <a:prstGeom prst="rect">
            <a:avLst/>
          </a:prstGeom>
          <a:noFill/>
        </p:spPr>
        <p:txBody>
          <a:bodyPr wrap="square">
            <a:spAutoFit/>
          </a:bodyPr>
          <a:lstStyle/>
          <a:p>
            <a:pPr algn="just"/>
            <a:r>
              <a:rPr lang="en-US" altLang="zh-TW" dirty="0"/>
              <a:t>profile of error standard deviation and bias against North American radiosonde observations</a:t>
            </a:r>
            <a:endParaRPr lang="zh-TW" altLang="en-US" dirty="0"/>
          </a:p>
        </p:txBody>
      </p:sp>
    </p:spTree>
    <p:extLst>
      <p:ext uri="{BB962C8B-B14F-4D97-AF65-F5344CB8AC3E}">
        <p14:creationId xmlns:p14="http://schemas.microsoft.com/office/powerpoint/2010/main" val="775958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0B33D30-279E-4389-9BC6-EEDB5E10E8BA}"/>
              </a:ext>
            </a:extLst>
          </p:cNvPr>
          <p:cNvSpPr>
            <a:spLocks noGrp="1"/>
          </p:cNvSpPr>
          <p:nvPr>
            <p:ph type="title"/>
          </p:nvPr>
        </p:nvSpPr>
        <p:spPr/>
        <p:txBody>
          <a:bodyPr/>
          <a:lstStyle/>
          <a:p>
            <a:r>
              <a:rPr lang="en-US" altLang="zh-TW" dirty="0"/>
              <a:t>Conclusions</a:t>
            </a:r>
            <a:endParaRPr lang="zh-TW" altLang="en-US" dirty="0"/>
          </a:p>
        </p:txBody>
      </p:sp>
      <mc:AlternateContent xmlns:mc="http://schemas.openxmlformats.org/markup-compatibility/2006" xmlns:a14="http://schemas.microsoft.com/office/drawing/2010/main">
        <mc:Choice Requires="a14">
          <p:sp>
            <p:nvSpPr>
              <p:cNvPr id="5" name="內容版面配置區 4">
                <a:extLst>
                  <a:ext uri="{FF2B5EF4-FFF2-40B4-BE49-F238E27FC236}">
                    <a16:creationId xmlns:a16="http://schemas.microsoft.com/office/drawing/2014/main" id="{C4364E00-CC11-4516-B6A7-57DDC8466042}"/>
                  </a:ext>
                </a:extLst>
              </p:cNvPr>
              <p:cNvSpPr>
                <a:spLocks noGrp="1"/>
              </p:cNvSpPr>
              <p:nvPr>
                <p:ph idx="1"/>
              </p:nvPr>
            </p:nvSpPr>
            <p:spPr>
              <a:xfrm>
                <a:off x="838200" y="1825625"/>
                <a:ext cx="10515600" cy="4667250"/>
              </a:xfrm>
            </p:spPr>
            <p:txBody>
              <a:bodyPr>
                <a:normAutofit lnSpcReduction="10000"/>
              </a:bodyPr>
              <a:lstStyle/>
              <a:p>
                <a:r>
                  <a:rPr lang="en-US" altLang="zh-TW" dirty="0"/>
                  <a:t>Low-CAPE convection scheme:</a:t>
                </a:r>
              </a:p>
              <a:p>
                <a:pPr lvl="1"/>
                <a:r>
                  <a:rPr lang="en-US" altLang="zh-TW" dirty="0"/>
                  <a:t>connection of </a:t>
                </a:r>
                <a:r>
                  <a:rPr lang="en-US" altLang="zh-TW" dirty="0">
                    <a:solidFill>
                      <a:srgbClr val="C00000"/>
                    </a:solidFill>
                  </a:rPr>
                  <a:t>triggering and closure components </a:t>
                </a:r>
                <a:r>
                  <a:rPr lang="en-US" altLang="zh-TW" dirty="0"/>
                  <a:t>to the </a:t>
                </a:r>
                <a:r>
                  <a:rPr lang="en-US" altLang="zh-TW" dirty="0" err="1">
                    <a:solidFill>
                      <a:srgbClr val="C00000"/>
                    </a:solidFill>
                  </a:rPr>
                  <a:t>gridscale</a:t>
                </a:r>
                <a:r>
                  <a:rPr lang="en-US" altLang="zh-TW" dirty="0">
                    <a:solidFill>
                      <a:srgbClr val="C00000"/>
                    </a:solidFill>
                  </a:rPr>
                  <a:t> vertical motion</a:t>
                </a:r>
              </a:p>
              <a:p>
                <a:pPr lvl="1"/>
                <a:r>
                  <a:rPr lang="en-US" altLang="zh-TW" dirty="0"/>
                  <a:t>release instabilities</a:t>
                </a:r>
                <a:r>
                  <a:rPr lang="zh-TW" altLang="en-US" dirty="0"/>
                  <a:t> </a:t>
                </a:r>
                <a:r>
                  <a:rPr lang="en-US" altLang="zh-TW" dirty="0"/>
                  <a:t>in low-CAPE environments</a:t>
                </a:r>
              </a:p>
              <a:p>
                <a:pPr lvl="1"/>
                <a:r>
                  <a:rPr lang="en-US" altLang="zh-TW" dirty="0"/>
                  <a:t>improve </a:t>
                </a:r>
                <a:r>
                  <a:rPr lang="en-US" altLang="zh-TW" dirty="0">
                    <a:solidFill>
                      <a:srgbClr val="C00000"/>
                    </a:solidFill>
                  </a:rPr>
                  <a:t>precipitation structure </a:t>
                </a:r>
                <a:r>
                  <a:rPr lang="en-US" altLang="zh-TW" dirty="0"/>
                  <a:t>under low-CAPE conditions (precipitation bull’s-eyes are eliminated)</a:t>
                </a:r>
              </a:p>
              <a:p>
                <a:pPr lvl="1"/>
                <a:r>
                  <a:rPr lang="en-US" altLang="zh-TW" dirty="0"/>
                  <a:t>enhanced </a:t>
                </a:r>
                <a:r>
                  <a:rPr lang="en-US" altLang="zh-TW" dirty="0">
                    <a:solidFill>
                      <a:srgbClr val="C00000"/>
                    </a:solidFill>
                  </a:rPr>
                  <a:t>cold pool</a:t>
                </a:r>
              </a:p>
              <a:p>
                <a:pPr lvl="1"/>
                <a:r>
                  <a:rPr lang="en-US" altLang="zh-TW" dirty="0"/>
                  <a:t>improvements in guidance skill</a:t>
                </a:r>
              </a:p>
              <a:p>
                <a:r>
                  <a:rPr lang="en-US" altLang="zh-TW" dirty="0"/>
                  <a:t>a particularly strong relationship between </a:t>
                </a:r>
                <a14:m>
                  <m:oMath xmlns:m="http://schemas.openxmlformats.org/officeDocument/2006/math">
                    <m:sSubSup>
                      <m:sSubSupPr>
                        <m:ctrlPr>
                          <a:rPr lang="en-US" altLang="zh-TW" i="1" smtClean="0">
                            <a:solidFill>
                              <a:srgbClr val="C00000"/>
                            </a:solidFill>
                            <a:latin typeface="Cambria Math" panose="02040503050406030204" pitchFamily="18" charset="0"/>
                          </a:rPr>
                        </m:ctrlPr>
                      </m:sSubSupPr>
                      <m:e>
                        <m:r>
                          <m:rPr>
                            <m:sty m:val="p"/>
                          </m:rPr>
                          <a:rPr lang="en-US" altLang="zh-TW" i="1">
                            <a:solidFill>
                              <a:srgbClr val="C00000"/>
                            </a:solidFill>
                            <a:latin typeface="Cambria Math" panose="02040503050406030204" pitchFamily="18" charset="0"/>
                          </a:rPr>
                          <m:t>M</m:t>
                        </m:r>
                      </m:e>
                      <m:sub>
                        <m:r>
                          <a:rPr lang="en-US" altLang="zh-TW" b="0" i="1" smtClean="0">
                            <a:solidFill>
                              <a:srgbClr val="C00000"/>
                            </a:solidFill>
                            <a:latin typeface="Cambria Math" panose="02040503050406030204" pitchFamily="18" charset="0"/>
                          </a:rPr>
                          <m:t>𝑒</m:t>
                        </m:r>
                      </m:sub>
                      <m:sup>
                        <m:r>
                          <a:rPr lang="en-US" altLang="zh-TW" b="0" i="1" smtClean="0">
                            <a:solidFill>
                              <a:srgbClr val="C00000"/>
                            </a:solidFill>
                            <a:latin typeface="Cambria Math" panose="02040503050406030204" pitchFamily="18" charset="0"/>
                          </a:rPr>
                          <m:t>𝑚𝑖𝑛</m:t>
                        </m:r>
                      </m:sup>
                    </m:sSubSup>
                  </m:oMath>
                </a14:m>
                <a:r>
                  <a:rPr lang="en-US" altLang="zh-TW" dirty="0">
                    <a:solidFill>
                      <a:srgbClr val="C00000"/>
                    </a:solidFill>
                  </a:rPr>
                  <a:t>(triggering) and quantitative precipitation forecasts. </a:t>
                </a:r>
                <a:endParaRPr lang="en-US" altLang="zh-TW" dirty="0"/>
              </a:p>
              <a:p>
                <a:r>
                  <a:rPr lang="en-US" altLang="zh-TW" dirty="0"/>
                  <a:t>model’s long-standing positive precipitation bias has been over reduced in convectively active regions. </a:t>
                </a:r>
              </a:p>
              <a:p>
                <a:endParaRPr lang="zh-TW" altLang="en-US" dirty="0">
                  <a:solidFill>
                    <a:srgbClr val="C00000"/>
                  </a:solidFill>
                </a:endParaRPr>
              </a:p>
            </p:txBody>
          </p:sp>
        </mc:Choice>
        <mc:Fallback xmlns="">
          <p:sp>
            <p:nvSpPr>
              <p:cNvPr id="5" name="內容版面配置區 4">
                <a:extLst>
                  <a:ext uri="{FF2B5EF4-FFF2-40B4-BE49-F238E27FC236}">
                    <a16:creationId xmlns:a16="http://schemas.microsoft.com/office/drawing/2014/main" id="{C4364E00-CC11-4516-B6A7-57DDC8466042}"/>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043" t="-31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3931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C9ED73-1263-4ABC-87FB-D9E227240F6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46240F8-F4D7-4F55-9DE8-B96BBBBACA4A}"/>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2464559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A101BB4-D76A-4862-B204-2411B2B70981}"/>
              </a:ext>
            </a:extLst>
          </p:cNvPr>
          <p:cNvSpPr>
            <a:spLocks noGrp="1"/>
          </p:cNvSpPr>
          <p:nvPr>
            <p:ph idx="1"/>
          </p:nvPr>
        </p:nvSpPr>
        <p:spPr>
          <a:xfrm>
            <a:off x="838200" y="508000"/>
            <a:ext cx="10515600" cy="5668963"/>
          </a:xfrm>
        </p:spPr>
        <p:txBody>
          <a:bodyPr>
            <a:normAutofit fontScale="92500" lnSpcReduction="20000"/>
          </a:bodyPr>
          <a:lstStyle/>
          <a:p>
            <a:r>
              <a:rPr lang="en-US" altLang="zh-TW" dirty="0"/>
              <a:t>Models that employ a class of convective schemes whose</a:t>
            </a:r>
            <a:r>
              <a:rPr lang="zh-TW" altLang="en-US" dirty="0"/>
              <a:t> </a:t>
            </a:r>
            <a:r>
              <a:rPr lang="en-US" altLang="zh-TW" dirty="0"/>
              <a:t>activity depend on moisture convergence (</a:t>
            </a:r>
            <a:r>
              <a:rPr lang="en-US" altLang="zh-TW" dirty="0" err="1"/>
              <a:t>Bougeault</a:t>
            </a:r>
            <a:r>
              <a:rPr lang="en-US" altLang="zh-TW" dirty="0"/>
              <a:t> 1985;</a:t>
            </a:r>
            <a:r>
              <a:rPr lang="zh-TW" altLang="en-US" dirty="0"/>
              <a:t> </a:t>
            </a:r>
            <a:r>
              <a:rPr lang="en-US" altLang="zh-TW" dirty="0"/>
              <a:t>Tiedtke 1989; </a:t>
            </a:r>
            <a:r>
              <a:rPr lang="en-US" altLang="zh-TW" dirty="0" err="1"/>
              <a:t>Banacos</a:t>
            </a:r>
            <a:r>
              <a:rPr lang="en-US" altLang="zh-TW" dirty="0"/>
              <a:t> and Schultz 2005) have the potential to</a:t>
            </a:r>
            <a:r>
              <a:rPr lang="zh-TW" altLang="en-US" dirty="0"/>
              <a:t> </a:t>
            </a:r>
            <a:r>
              <a:rPr lang="en-US" altLang="zh-TW" dirty="0"/>
              <a:t>represent better the effects of convection in low-CAPE environments. </a:t>
            </a:r>
          </a:p>
          <a:p>
            <a:r>
              <a:rPr lang="en-US" altLang="zh-TW" dirty="0"/>
              <a:t>This assertion is supported by results of </a:t>
            </a:r>
            <a:r>
              <a:rPr lang="en-US" altLang="zh-TW" dirty="0" err="1"/>
              <a:t>Suhas</a:t>
            </a:r>
            <a:r>
              <a:rPr lang="en-US" altLang="zh-TW" dirty="0"/>
              <a:t> and</a:t>
            </a:r>
            <a:r>
              <a:rPr lang="zh-TW" altLang="en-US" dirty="0"/>
              <a:t> </a:t>
            </a:r>
            <a:r>
              <a:rPr lang="en-US" altLang="zh-TW" dirty="0"/>
              <a:t>Zhang (2015), who conclude that closures based on this</a:t>
            </a:r>
            <a:r>
              <a:rPr lang="zh-TW" altLang="en-US" dirty="0"/>
              <a:t> </a:t>
            </a:r>
            <a:r>
              <a:rPr lang="en-US" altLang="zh-TW" dirty="0"/>
              <a:t>quantity yields the highest correlation with observed convection</a:t>
            </a:r>
          </a:p>
          <a:p>
            <a:r>
              <a:rPr lang="en-US" altLang="zh-TW" dirty="0"/>
              <a:t>however, they note that all relationships to the large-scale</a:t>
            </a:r>
            <a:r>
              <a:rPr lang="zh-TW" altLang="en-US" dirty="0"/>
              <a:t> </a:t>
            </a:r>
            <a:r>
              <a:rPr lang="en-US" altLang="zh-TW" dirty="0"/>
              <a:t>state weaken as model resolution increases. </a:t>
            </a:r>
          </a:p>
          <a:p>
            <a:r>
              <a:rPr lang="en-US" altLang="zh-TW" dirty="0"/>
              <a:t>Schemes that are</a:t>
            </a:r>
            <a:r>
              <a:rPr lang="zh-TW" altLang="en-US" dirty="0"/>
              <a:t> </a:t>
            </a:r>
            <a:r>
              <a:rPr lang="en-US" altLang="zh-TW" dirty="0"/>
              <a:t>particularly well suited to represent the release of potential</a:t>
            </a:r>
            <a:r>
              <a:rPr lang="zh-TW" altLang="en-US" dirty="0"/>
              <a:t> </a:t>
            </a:r>
            <a:r>
              <a:rPr lang="en-US" altLang="zh-TW" dirty="0"/>
              <a:t>instability are those that can act in low-CAPE environments in</a:t>
            </a:r>
            <a:r>
              <a:rPr lang="zh-TW" altLang="en-US" dirty="0"/>
              <a:t> </a:t>
            </a:r>
            <a:r>
              <a:rPr lang="en-US" altLang="zh-TW" dirty="0"/>
              <a:t>response to elevated synoptic and mesoscale </a:t>
            </a:r>
            <a:r>
              <a:rPr lang="en-US" altLang="zh-TW" dirty="0" err="1"/>
              <a:t>forcings</a:t>
            </a:r>
            <a:r>
              <a:rPr lang="en-US" altLang="zh-TW" dirty="0"/>
              <a:t> for ascent. </a:t>
            </a:r>
          </a:p>
          <a:p>
            <a:r>
              <a:rPr lang="en-US" altLang="zh-TW" dirty="0"/>
              <a:t>Such ‘‘midlevel’’ convection schemes are employed in</a:t>
            </a:r>
            <a:r>
              <a:rPr lang="zh-TW" altLang="en-US" dirty="0"/>
              <a:t> </a:t>
            </a:r>
            <a:r>
              <a:rPr lang="en-US" altLang="zh-TW" dirty="0"/>
              <a:t>operational systems run at both ECMWF (Tiedtke 1989) and</a:t>
            </a:r>
            <a:r>
              <a:rPr lang="zh-TW" altLang="en-US" dirty="0"/>
              <a:t> </a:t>
            </a:r>
            <a:r>
              <a:rPr lang="en-US" altLang="zh-TW" dirty="0"/>
              <a:t>UKMO (Gregory and Rowntree 1990); however, their impact</a:t>
            </a:r>
            <a:r>
              <a:rPr lang="zh-TW" altLang="en-US" dirty="0"/>
              <a:t> </a:t>
            </a:r>
            <a:r>
              <a:rPr lang="en-US" altLang="zh-TW" dirty="0"/>
              <a:t>on predictions of convection and overall guidance quality have</a:t>
            </a:r>
            <a:r>
              <a:rPr lang="zh-TW" altLang="en-US" dirty="0"/>
              <a:t> </a:t>
            </a:r>
            <a:r>
              <a:rPr lang="en-US" altLang="zh-TW" dirty="0"/>
              <a:t>not been documented extensively in the literature.</a:t>
            </a:r>
            <a:endParaRPr lang="zh-TW" altLang="en-US" dirty="0"/>
          </a:p>
        </p:txBody>
      </p:sp>
    </p:spTree>
    <p:extLst>
      <p:ext uri="{BB962C8B-B14F-4D97-AF65-F5344CB8AC3E}">
        <p14:creationId xmlns:p14="http://schemas.microsoft.com/office/powerpoint/2010/main" val="148528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B04A8D-7B4C-45DD-A52F-C41BE9867D2C}"/>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330BAAE0-3C76-403A-9386-EB347D3CB4E0}"/>
              </a:ext>
            </a:extLst>
          </p:cNvPr>
          <p:cNvSpPr>
            <a:spLocks noGrp="1"/>
          </p:cNvSpPr>
          <p:nvPr>
            <p:ph idx="1"/>
          </p:nvPr>
        </p:nvSpPr>
        <p:spPr/>
        <p:txBody>
          <a:bodyPr>
            <a:normAutofit lnSpcReduction="10000"/>
          </a:bodyPr>
          <a:lstStyle/>
          <a:p>
            <a:pPr algn="just"/>
            <a:r>
              <a:rPr lang="en-US" altLang="zh-TW" dirty="0"/>
              <a:t> Most of cumulus schemes are designed to represent the dominant class of cumulus convection that is driven by </a:t>
            </a:r>
            <a:r>
              <a:rPr lang="en-US" altLang="zh-TW" dirty="0">
                <a:solidFill>
                  <a:srgbClr val="C00000"/>
                </a:solidFill>
              </a:rPr>
              <a:t>latent heat release in a conditionally unstable proﬁle </a:t>
            </a:r>
            <a:r>
              <a:rPr lang="en-US" altLang="zh-TW" dirty="0"/>
              <a:t>with a surplus of convective available potential energy (CAPE).</a:t>
            </a:r>
          </a:p>
          <a:p>
            <a:pPr algn="just"/>
            <a:r>
              <a:rPr lang="en-US" altLang="zh-TW" dirty="0"/>
              <a:t> an important subset of events occurs in low-CAPE environments in which potential and symmetric instabilities can sustain moist convective motions.</a:t>
            </a:r>
          </a:p>
          <a:p>
            <a:pPr algn="just"/>
            <a:r>
              <a:rPr lang="en-US" altLang="zh-TW" dirty="0"/>
              <a:t> Case studies show that the scheme eliminates the ‘‘bull’s-eyes’’ in precipitation guidance that develop in the absence of parameterized convection, and that it can represent the initiation of elevated convection that organizes squall-line structure. </a:t>
            </a:r>
          </a:p>
        </p:txBody>
      </p:sp>
    </p:spTree>
    <p:extLst>
      <p:ext uri="{BB962C8B-B14F-4D97-AF65-F5344CB8AC3E}">
        <p14:creationId xmlns:p14="http://schemas.microsoft.com/office/powerpoint/2010/main" val="2788570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940BB9-A8BB-41BA-8D7D-0EFC37F4CBB9}"/>
              </a:ext>
            </a:extLst>
          </p:cNvPr>
          <p:cNvSpPr>
            <a:spLocks noGrp="1"/>
          </p:cNvSpPr>
          <p:nvPr>
            <p:ph type="title"/>
          </p:nvPr>
        </p:nvSpPr>
        <p:spPr/>
        <p:txBody>
          <a:bodyPr/>
          <a:lstStyle/>
          <a:p>
            <a:r>
              <a:rPr lang="en-US" altLang="zh-TW" dirty="0"/>
              <a:t>A low-CAPE convection scheme</a:t>
            </a:r>
            <a:endParaRPr lang="zh-TW" altLang="en-US" dirty="0"/>
          </a:p>
        </p:txBody>
      </p:sp>
      <p:sp>
        <p:nvSpPr>
          <p:cNvPr id="3" name="內容版面配置區 2">
            <a:extLst>
              <a:ext uri="{FF2B5EF4-FFF2-40B4-BE49-F238E27FC236}">
                <a16:creationId xmlns:a16="http://schemas.microsoft.com/office/drawing/2014/main" id="{47E139C3-F1C9-4DA0-9F4E-464EFD36ABD7}"/>
              </a:ext>
            </a:extLst>
          </p:cNvPr>
          <p:cNvSpPr>
            <a:spLocks noGrp="1"/>
          </p:cNvSpPr>
          <p:nvPr>
            <p:ph idx="1"/>
          </p:nvPr>
        </p:nvSpPr>
        <p:spPr/>
        <p:txBody>
          <a:bodyPr>
            <a:normAutofit fontScale="85000" lnSpcReduction="20000"/>
          </a:bodyPr>
          <a:lstStyle/>
          <a:p>
            <a:r>
              <a:rPr lang="en-US" altLang="zh-TW" dirty="0"/>
              <a:t>The formulation of the low-CAPE convection scheme described here is based loosely on the ECMWF (2018) description of the midlevel variant of the Tiedtke (1989) scheme.</a:t>
            </a:r>
          </a:p>
          <a:p>
            <a:r>
              <a:rPr lang="en-US" altLang="zh-TW" dirty="0"/>
              <a:t>The utility of such a </a:t>
            </a:r>
            <a:r>
              <a:rPr lang="en-US" altLang="zh-TW" dirty="0" err="1"/>
              <a:t>Lagrangian</a:t>
            </a:r>
            <a:r>
              <a:rPr lang="en-US" altLang="zh-TW" dirty="0"/>
              <a:t> updraft model in low-CAPE environments was ﬁrst demonstrated by </a:t>
            </a:r>
            <a:r>
              <a:rPr lang="en-US" altLang="zh-TW" dirty="0" err="1"/>
              <a:t>Kreitzberg</a:t>
            </a:r>
            <a:r>
              <a:rPr lang="en-US" altLang="zh-TW" dirty="0"/>
              <a:t> and </a:t>
            </a:r>
            <a:r>
              <a:rPr lang="en-US" altLang="zh-TW" dirty="0" err="1"/>
              <a:t>Perkey</a:t>
            </a:r>
            <a:r>
              <a:rPr lang="en-US" altLang="zh-TW" dirty="0"/>
              <a:t> (1976), who investigated the parameterization of moist convection in the presence of potential instability.</a:t>
            </a:r>
          </a:p>
          <a:p>
            <a:r>
              <a:rPr lang="en-US" altLang="zh-TW" dirty="0"/>
              <a:t>To avoid the double-counting of moist convective effects, the new scheme is only tested for possible activity where CAPE values are below 250 J kg 2 1.</a:t>
            </a:r>
          </a:p>
          <a:p>
            <a:r>
              <a:rPr lang="en-US" altLang="zh-TW" dirty="0"/>
              <a:t>This limit that is more restrictive than the 500 J kg 2 1 typically used to identify HSLC events (Sherburn and Parker 2014)</a:t>
            </a:r>
          </a:p>
          <a:p>
            <a:r>
              <a:rPr lang="en-US" altLang="zh-TW" dirty="0"/>
              <a:t>Unlike HSLC severe storm studies; however, no wind shear condition is applied because the intent of the scheme is to represent the full range of low-CAPE convective intensities</a:t>
            </a:r>
            <a:endParaRPr lang="zh-TW" altLang="en-US" dirty="0"/>
          </a:p>
        </p:txBody>
      </p:sp>
    </p:spTree>
    <p:extLst>
      <p:ext uri="{BB962C8B-B14F-4D97-AF65-F5344CB8AC3E}">
        <p14:creationId xmlns:p14="http://schemas.microsoft.com/office/powerpoint/2010/main" val="151066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4A18C53-A46F-4E92-93D3-51A7DCABF525}"/>
                  </a:ext>
                </a:extLst>
              </p:cNvPr>
              <p:cNvSpPr>
                <a:spLocks noGrp="1"/>
              </p:cNvSpPr>
              <p:nvPr>
                <p:ph idx="1"/>
              </p:nvPr>
            </p:nvSpPr>
            <p:spPr>
              <a:xfrm>
                <a:off x="838200" y="762000"/>
                <a:ext cx="10515600" cy="5414963"/>
              </a:xfrm>
            </p:spPr>
            <p:txBody>
              <a:bodyPr>
                <a:normAutofit fontScale="92500"/>
              </a:bodyPr>
              <a:lstStyle/>
              <a:p>
                <a:r>
                  <a:rPr lang="en-US" altLang="zh-TW" dirty="0"/>
                  <a:t>Lateral mixing (</a:t>
                </a:r>
                <a14:m>
                  <m:oMath xmlns:m="http://schemas.openxmlformats.org/officeDocument/2006/math">
                    <m:r>
                      <a:rPr lang="zh-TW" altLang="en-US" i="1" smtClean="0">
                        <a:latin typeface="Cambria Math" panose="02040503050406030204" pitchFamily="18" charset="0"/>
                      </a:rPr>
                      <m:t>𝜀</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m:t>
                    </m:r>
                    <m:r>
                      <a:rPr lang="zh-TW" altLang="en-US" b="0" i="1" smtClean="0">
                        <a:latin typeface="Cambria Math" panose="02040503050406030204" pitchFamily="18" charset="0"/>
                      </a:rPr>
                      <m:t>𝛿</m:t>
                    </m:r>
                  </m:oMath>
                </a14:m>
                <a:r>
                  <a:rPr lang="en-US" altLang="zh-TW" dirty="0"/>
                  <a:t>) is represented in the low-CAPE scheme using the buoyancy sorting technique introduced by Kain and Fritsch (1990)</a:t>
                </a:r>
              </a:p>
              <a:p>
                <a:r>
                  <a:rPr lang="en-US" altLang="zh-TW" dirty="0"/>
                  <a:t>A zone of forced detrainment lies above the level of neutral buoyancy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𝑇</m:t>
                        </m:r>
                      </m:e>
                      <m:sub>
                        <m:r>
                          <a:rPr lang="en-US" altLang="zh-TW" b="0" i="1" smtClean="0">
                            <a:latin typeface="Cambria Math" panose="02040503050406030204" pitchFamily="18" charset="0"/>
                          </a:rPr>
                          <m:t>𝑣</m:t>
                        </m:r>
                      </m:sub>
                      <m:sup>
                        <m:r>
                          <a:rPr lang="en-US" altLang="zh-TW" b="0" i="1" smtClean="0">
                            <a:latin typeface="Cambria Math" panose="02040503050406030204" pitchFamily="18" charset="0"/>
                          </a:rPr>
                          <m:t>𝑢</m:t>
                        </m:r>
                      </m:sup>
                    </m:sSubSup>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𝑇</m:t>
                            </m:r>
                          </m:e>
                          <m:sub>
                            <m:r>
                              <a:rPr lang="en-US" altLang="zh-TW" b="0" i="1" smtClean="0">
                                <a:latin typeface="Cambria Math" panose="02040503050406030204" pitchFamily="18" charset="0"/>
                              </a:rPr>
                              <m:t>𝑣</m:t>
                            </m:r>
                          </m:sub>
                        </m:sSub>
                      </m:e>
                    </m:acc>
                  </m:oMath>
                </a14:m>
                <a:r>
                  <a:rPr lang="en-US" altLang="zh-TW" dirty="0"/>
                  <a:t>), followed by the overshooting cloud top where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𝑤</m:t>
                        </m:r>
                      </m:e>
                      <m:sup>
                        <m:r>
                          <a:rPr lang="en-US" altLang="zh-TW" b="0" i="1" smtClean="0">
                            <a:latin typeface="Cambria Math" panose="02040503050406030204" pitchFamily="18" charset="0"/>
                          </a:rPr>
                          <m:t>𝑢</m:t>
                        </m:r>
                      </m:sup>
                    </m:sSup>
                    <m:r>
                      <a:rPr lang="en-US" altLang="zh-TW" b="0" i="1" smtClean="0">
                        <a:latin typeface="Cambria Math" panose="02040503050406030204" pitchFamily="18" charset="0"/>
                      </a:rPr>
                      <m:t>=0 </m:t>
                    </m:r>
                    <m:r>
                      <a:rPr lang="en-US" altLang="zh-TW" b="0" i="1" smtClean="0">
                        <a:latin typeface="Cambria Math" panose="02040503050406030204" pitchFamily="18" charset="0"/>
                      </a:rPr>
                      <m:t>𝑚</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𝑠</m:t>
                        </m:r>
                      </m:e>
                      <m:sup>
                        <m:r>
                          <a:rPr lang="en-US" altLang="zh-TW" b="0" i="1" smtClean="0">
                            <a:latin typeface="Cambria Math" panose="02040503050406030204" pitchFamily="18" charset="0"/>
                          </a:rPr>
                          <m:t>−1</m:t>
                        </m:r>
                      </m:sup>
                    </m:sSup>
                  </m:oMath>
                </a14:m>
                <a:r>
                  <a:rPr lang="en-US" altLang="zh-TW" dirty="0"/>
                  <a:t>.</a:t>
                </a:r>
              </a:p>
              <a:p>
                <a:r>
                  <a:rPr lang="en-US" altLang="zh-TW" dirty="0"/>
                  <a:t>Over this layer, the updraft horizontal momentum is adjusted to account for the pressure gradient across the ascending plume (Gregory 1996), as described for the model’s deep convection scheme by McTaggart-Cowan et al. (2019b). </a:t>
                </a:r>
              </a:p>
              <a:p>
                <a:r>
                  <a:rPr lang="en-US" altLang="zh-TW" dirty="0"/>
                  <a:t>A minimum cloud depth of 2000 m is required for this form of precipitating convection (</a:t>
                </a:r>
                <a:r>
                  <a:rPr lang="en-US" altLang="zh-TW" dirty="0" err="1"/>
                  <a:t>Niziol</a:t>
                </a:r>
                <a:r>
                  <a:rPr lang="en-US" altLang="zh-TW" dirty="0"/>
                  <a:t> et al. 1995; Kain 2004), with shallower prototypes failing this component of the trigger requirement for precipitating convection and returning for further evaluation (section 3a) until the potential triggering level exceeds 10 km above ground (ECMWF 2018).</a:t>
                </a:r>
                <a:endParaRPr lang="zh-TW" altLang="en-US" dirty="0"/>
              </a:p>
            </p:txBody>
          </p:sp>
        </mc:Choice>
        <mc:Fallback xmlns="">
          <p:sp>
            <p:nvSpPr>
              <p:cNvPr id="3" name="內容版面配置區 2">
                <a:extLst>
                  <a:ext uri="{FF2B5EF4-FFF2-40B4-BE49-F238E27FC236}">
                    <a16:creationId xmlns:a16="http://schemas.microsoft.com/office/drawing/2014/main" id="{F4A18C53-A46F-4E92-93D3-51A7DCABF525}"/>
                  </a:ext>
                </a:extLst>
              </p:cNvPr>
              <p:cNvSpPr>
                <a:spLocks noGrp="1" noRot="1" noChangeAspect="1" noMove="1" noResize="1" noEditPoints="1" noAdjustHandles="1" noChangeArrowheads="1" noChangeShapeType="1" noTextEdit="1"/>
              </p:cNvSpPr>
              <p:nvPr>
                <p:ph idx="1"/>
              </p:nvPr>
            </p:nvSpPr>
            <p:spPr>
              <a:xfrm>
                <a:off x="838200" y="762000"/>
                <a:ext cx="10515600" cy="5414963"/>
              </a:xfrm>
              <a:blipFill>
                <a:blip r:embed="rId2"/>
                <a:stretch>
                  <a:fillRect l="-928" t="-1689" r="-8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613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3FC848-69CE-4274-A6DB-FF54D9BC4355}"/>
              </a:ext>
            </a:extLst>
          </p:cNvPr>
          <p:cNvPicPr>
            <a:picLocks noChangeAspect="1"/>
          </p:cNvPicPr>
          <p:nvPr/>
        </p:nvPicPr>
        <p:blipFill rotWithShape="1">
          <a:blip r:embed="rId3"/>
          <a:srcRect b="38309"/>
          <a:stretch/>
        </p:blipFill>
        <p:spPr>
          <a:xfrm>
            <a:off x="4193850" y="849641"/>
            <a:ext cx="4405043" cy="5716530"/>
          </a:xfrm>
          <a:prstGeom prst="rect">
            <a:avLst/>
          </a:prstGeom>
        </p:spPr>
      </p:pic>
      <p:sp>
        <p:nvSpPr>
          <p:cNvPr id="7" name="文字方塊 6">
            <a:extLst>
              <a:ext uri="{FF2B5EF4-FFF2-40B4-BE49-F238E27FC236}">
                <a16:creationId xmlns:a16="http://schemas.microsoft.com/office/drawing/2014/main" id="{FFBD1867-0FC8-4693-85DA-3B06527D557F}"/>
              </a:ext>
            </a:extLst>
          </p:cNvPr>
          <p:cNvSpPr txBox="1"/>
          <p:nvPr/>
        </p:nvSpPr>
        <p:spPr>
          <a:xfrm>
            <a:off x="335280" y="480309"/>
            <a:ext cx="6720840" cy="369332"/>
          </a:xfrm>
          <a:prstGeom prst="rect">
            <a:avLst/>
          </a:prstGeom>
          <a:noFill/>
        </p:spPr>
        <p:txBody>
          <a:bodyPr wrap="square">
            <a:spAutoFit/>
          </a:bodyPr>
          <a:lstStyle/>
          <a:p>
            <a:r>
              <a:rPr lang="en-US" altLang="zh-TW" dirty="0"/>
              <a:t>A low-CAPE convection scheme (based on Tiedtke (1989) scheme)</a:t>
            </a:r>
            <a:endParaRPr lang="zh-TW" altLang="en-US" dirty="0"/>
          </a:p>
        </p:txBody>
      </p:sp>
      <p:sp>
        <p:nvSpPr>
          <p:cNvPr id="2" name="矩形 1">
            <a:extLst>
              <a:ext uri="{FF2B5EF4-FFF2-40B4-BE49-F238E27FC236}">
                <a16:creationId xmlns:a16="http://schemas.microsoft.com/office/drawing/2014/main" id="{A793DB24-BDC0-4497-964F-BA9378DDFD00}"/>
              </a:ext>
            </a:extLst>
          </p:cNvPr>
          <p:cNvSpPr/>
          <p:nvPr/>
        </p:nvSpPr>
        <p:spPr>
          <a:xfrm>
            <a:off x="3740801" y="2697480"/>
            <a:ext cx="5311140" cy="4053840"/>
          </a:xfrm>
          <a:prstGeom prst="rect">
            <a:avLst/>
          </a:prstGeom>
          <a:solidFill>
            <a:schemeClr val="accent3">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172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C451D2-ABBB-48B6-8DE2-A15D4BBC4F7A}"/>
              </a:ext>
            </a:extLst>
          </p:cNvPr>
          <p:cNvSpPr>
            <a:spLocks noGrp="1"/>
          </p:cNvSpPr>
          <p:nvPr>
            <p:ph type="title"/>
          </p:nvPr>
        </p:nvSpPr>
        <p:spPr/>
        <p:txBody>
          <a:bodyPr/>
          <a:lstStyle/>
          <a:p>
            <a:r>
              <a:rPr lang="en-US" altLang="zh-TW" dirty="0"/>
              <a:t>Trigger function</a:t>
            </a:r>
            <a:endParaRPr lang="zh-TW" altLang="en-US" dirty="0"/>
          </a:p>
        </p:txBody>
      </p:sp>
      <p:sp>
        <p:nvSpPr>
          <p:cNvPr id="3" name="內容版面配置區 2">
            <a:extLst>
              <a:ext uri="{FF2B5EF4-FFF2-40B4-BE49-F238E27FC236}">
                <a16:creationId xmlns:a16="http://schemas.microsoft.com/office/drawing/2014/main" id="{1162FA1D-FDB6-442C-8BE1-D12D28F7C7D5}"/>
              </a:ext>
            </a:extLst>
          </p:cNvPr>
          <p:cNvSpPr>
            <a:spLocks noGrp="1"/>
          </p:cNvSpPr>
          <p:nvPr>
            <p:ph idx="1"/>
          </p:nvPr>
        </p:nvSpPr>
        <p:spPr>
          <a:xfrm>
            <a:off x="838200" y="3428999"/>
            <a:ext cx="10515600" cy="2747963"/>
          </a:xfrm>
        </p:spPr>
        <p:txBody>
          <a:bodyPr/>
          <a:lstStyle/>
          <a:p>
            <a:pPr algn="just"/>
            <a:r>
              <a:rPr lang="en-US" altLang="zh-TW" dirty="0">
                <a:solidFill>
                  <a:srgbClr val="002060"/>
                </a:solidFill>
              </a:rPr>
              <a:t>vertical wind speeds (w)</a:t>
            </a:r>
            <a:r>
              <a:rPr lang="en-US" altLang="zh-TW" dirty="0"/>
              <a:t> can become large as </a:t>
            </a:r>
            <a:r>
              <a:rPr lang="en-US" altLang="zh-TW" dirty="0">
                <a:solidFill>
                  <a:srgbClr val="C00000"/>
                </a:solidFill>
              </a:rPr>
              <a:t>gravitational or symmetric instabilities</a:t>
            </a:r>
            <a:r>
              <a:rPr lang="en-US" altLang="zh-TW" dirty="0"/>
              <a:t> are released, particularly when the </a:t>
            </a:r>
            <a:r>
              <a:rPr lang="en-US" altLang="zh-TW" dirty="0" err="1"/>
              <a:t>gridscale</a:t>
            </a:r>
            <a:r>
              <a:rPr lang="en-US" altLang="zh-TW" dirty="0"/>
              <a:t> condensation scheme predicts latent heating in ascending airstreams.</a:t>
            </a:r>
          </a:p>
          <a:p>
            <a:pPr algn="just"/>
            <a:r>
              <a:rPr lang="en-US" altLang="zh-TW" dirty="0"/>
              <a:t>The justiﬁcation for the </a:t>
            </a:r>
            <a:r>
              <a:rPr lang="en-US" altLang="zh-TW" dirty="0">
                <a:solidFill>
                  <a:srgbClr val="002060"/>
                </a:solidFill>
              </a:rPr>
              <a:t>scaling (f)</a:t>
            </a:r>
            <a:r>
              <a:rPr lang="en-US" altLang="zh-TW" dirty="0"/>
              <a:t> is based on the presence of off-equatorial ascent driven by </a:t>
            </a:r>
            <a:r>
              <a:rPr lang="en-US" altLang="zh-TW" dirty="0">
                <a:solidFill>
                  <a:srgbClr val="C00000"/>
                </a:solidFill>
              </a:rPr>
              <a:t>inertial instability</a:t>
            </a:r>
            <a:r>
              <a:rPr lang="en-US" altLang="zh-TW" dirty="0">
                <a:solidFill>
                  <a:schemeClr val="bg1">
                    <a:lumMod val="50000"/>
                  </a:schemeClr>
                </a:solidFill>
              </a:rPr>
              <a:t>(Tomas and Webster 1997). </a:t>
            </a:r>
          </a:p>
          <a:p>
            <a:pPr algn="just"/>
            <a:endParaRPr lang="en-US" altLang="zh-TW" dirty="0"/>
          </a:p>
        </p:txBody>
      </p:sp>
      <p:grpSp>
        <p:nvGrpSpPr>
          <p:cNvPr id="4" name="群組 3">
            <a:extLst>
              <a:ext uri="{FF2B5EF4-FFF2-40B4-BE49-F238E27FC236}">
                <a16:creationId xmlns:a16="http://schemas.microsoft.com/office/drawing/2014/main" id="{A7926915-D31F-4AFC-9281-D93CD93C9ED8}"/>
              </a:ext>
            </a:extLst>
          </p:cNvPr>
          <p:cNvGrpSpPr/>
          <p:nvPr/>
        </p:nvGrpSpPr>
        <p:grpSpPr>
          <a:xfrm>
            <a:off x="2637750" y="1935176"/>
            <a:ext cx="7860595" cy="1249335"/>
            <a:chOff x="2576790" y="4538209"/>
            <a:chExt cx="7860595" cy="1249335"/>
          </a:xfrm>
        </p:grpSpPr>
        <p:pic>
          <p:nvPicPr>
            <p:cNvPr id="7" name="圖片 6">
              <a:extLst>
                <a:ext uri="{FF2B5EF4-FFF2-40B4-BE49-F238E27FC236}">
                  <a16:creationId xmlns:a16="http://schemas.microsoft.com/office/drawing/2014/main" id="{7CC35F7D-2C13-433B-8BAE-BDDAC3916C49}"/>
                </a:ext>
              </a:extLst>
            </p:cNvPr>
            <p:cNvPicPr>
              <a:picLocks noChangeAspect="1"/>
            </p:cNvPicPr>
            <p:nvPr/>
          </p:nvPicPr>
          <p:blipFill>
            <a:blip r:embed="rId3"/>
            <a:stretch>
              <a:fillRect/>
            </a:stretch>
          </p:blipFill>
          <p:spPr>
            <a:xfrm>
              <a:off x="2576790" y="4538209"/>
              <a:ext cx="4784687" cy="496664"/>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619E0665-2DB9-429C-AF34-12DFD775714E}"/>
                    </a:ext>
                  </a:extLst>
                </p:cNvPr>
                <p:cNvSpPr txBox="1"/>
                <p:nvPr/>
              </p:nvSpPr>
              <p:spPr>
                <a:xfrm>
                  <a:off x="8329629" y="4538209"/>
                  <a:ext cx="2107756" cy="1149738"/>
                </a:xfrm>
                <a:prstGeom prst="rect">
                  <a:avLst/>
                </a:prstGeom>
                <a:noFill/>
              </p:spPr>
              <p:txBody>
                <a:bodyPr wrap="none" lIns="0" tIns="0" rIns="0" bIns="0" rtlCol="0">
                  <a:spAutoFit/>
                </a:bodyPr>
                <a:lstStyle/>
                <a:p>
                  <a14:m>
                    <m:oMath xmlns:m="http://schemas.openxmlformats.org/officeDocument/2006/math">
                      <m:r>
                        <a:rPr lang="zh-TW" altLang="en-US" i="1" smtClean="0">
                          <a:latin typeface="Cambria Math" panose="02040503050406030204" pitchFamily="18" charset="0"/>
                        </a:rPr>
                        <m:t>𝜌</m:t>
                      </m:r>
                      <m:r>
                        <a:rPr lang="en-US" altLang="zh-TW" i="1">
                          <a:latin typeface="Cambria Math" panose="02040503050406030204" pitchFamily="18" charset="0"/>
                        </a:rPr>
                        <m:t>:</m:t>
                      </m:r>
                    </m:oMath>
                  </a14:m>
                  <a:r>
                    <a:rPr lang="zh-TW" altLang="en-US" dirty="0"/>
                    <a:t> </a:t>
                  </a:r>
                  <a:r>
                    <a:rPr lang="en-US" altLang="zh-TW" dirty="0"/>
                    <a:t>density</a:t>
                  </a:r>
                </a:p>
                <a:p>
                  <a14:m>
                    <m:oMath xmlns:m="http://schemas.openxmlformats.org/officeDocument/2006/math">
                      <m:r>
                        <a:rPr lang="zh-TW" altLang="en-US" i="1" smtClean="0">
                          <a:latin typeface="Cambria Math" panose="02040503050406030204" pitchFamily="18" charset="0"/>
                        </a:rPr>
                        <m:t>∆</m:t>
                      </m:r>
                      <m:r>
                        <a:rPr lang="en-US" altLang="zh-TW" b="0" i="1" smtClean="0">
                          <a:latin typeface="Cambria Math" panose="02040503050406030204" pitchFamily="18" charset="0"/>
                        </a:rPr>
                        <m:t>𝑥</m:t>
                      </m:r>
                    </m:oMath>
                  </a14:m>
                  <a:r>
                    <a:rPr lang="en-US" altLang="zh-TW" dirty="0"/>
                    <a:t>: model grid length</a:t>
                  </a:r>
                </a:p>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𝑀</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=7</m:t>
                        </m:r>
                        <m:r>
                          <a:rPr lang="en-US" altLang="zh-TW" b="0" i="1" smtClean="0">
                            <a:latin typeface="Cambria Math" panose="02040503050406030204" pitchFamily="18" charset="0"/>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10</m:t>
                            </m:r>
                          </m:e>
                          <m:sup>
                            <m:r>
                              <a:rPr lang="en-US" altLang="zh-TW" b="0" i="1" smtClean="0">
                                <a:latin typeface="Cambria Math" panose="02040503050406030204" pitchFamily="18" charset="0"/>
                                <a:ea typeface="Cambria Math" panose="02040503050406030204" pitchFamily="18" charset="0"/>
                              </a:rPr>
                              <m:t>6</m:t>
                            </m:r>
                          </m:sup>
                        </m:sSup>
                        <m:r>
                          <a:rPr lang="en-US" altLang="zh-TW" b="0" i="1" smtClean="0">
                            <a:latin typeface="Cambria Math" panose="02040503050406030204" pitchFamily="18" charset="0"/>
                            <a:ea typeface="Cambria Math" panose="02040503050406030204" pitchFamily="18" charset="0"/>
                          </a:rPr>
                          <m:t>𝑘𝑔</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𝑠</m:t>
                            </m:r>
                          </m:e>
                          <m:sup>
                            <m:r>
                              <a:rPr lang="en-US" altLang="zh-TW" b="0" i="1" smtClean="0">
                                <a:latin typeface="Cambria Math" panose="02040503050406030204" pitchFamily="18" charset="0"/>
                                <a:ea typeface="Cambria Math" panose="02040503050406030204" pitchFamily="18" charset="0"/>
                              </a:rPr>
                              <m:t>−2</m:t>
                            </m:r>
                          </m:sup>
                        </m:sSup>
                      </m:oMath>
                    </m:oMathPara>
                  </a14:m>
                  <a:endParaRPr lang="en-US" altLang="zh-TW" dirty="0"/>
                </a:p>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𝑓</m:t>
                        </m:r>
                        <m:r>
                          <a:rPr lang="en-US" altLang="zh-TW" b="0" i="1" smtClean="0">
                            <a:latin typeface="Cambria Math" panose="02040503050406030204" pitchFamily="18" charset="0"/>
                            <a:ea typeface="Cambria Math" panose="02040503050406030204" pitchFamily="18" charset="0"/>
                          </a:rPr>
                          <m:t>≥1×</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10</m:t>
                            </m:r>
                          </m:e>
                          <m:sup>
                            <m:r>
                              <a:rPr lang="en-US" altLang="zh-TW" b="0" i="1" smtClean="0">
                                <a:latin typeface="Cambria Math" panose="02040503050406030204" pitchFamily="18" charset="0"/>
                                <a:ea typeface="Cambria Math" panose="02040503050406030204" pitchFamily="18" charset="0"/>
                              </a:rPr>
                              <m:t>−6</m:t>
                            </m:r>
                          </m:sup>
                        </m:sSup>
                        <m:r>
                          <a:rPr lang="en-US" altLang="zh-TW" b="0" i="1" smtClean="0">
                            <a:latin typeface="Cambria Math" panose="02040503050406030204" pitchFamily="18" charset="0"/>
                            <a:ea typeface="Cambria Math" panose="02040503050406030204" pitchFamily="18" charset="0"/>
                          </a:rPr>
                          <m:t> </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𝑠</m:t>
                            </m:r>
                          </m:e>
                          <m:sup>
                            <m:r>
                              <a:rPr lang="en-US" altLang="zh-TW" b="0" i="1" smtClean="0">
                                <a:latin typeface="Cambria Math" panose="02040503050406030204" pitchFamily="18" charset="0"/>
                                <a:ea typeface="Cambria Math" panose="02040503050406030204" pitchFamily="18" charset="0"/>
                              </a:rPr>
                              <m:t>−1</m:t>
                            </m:r>
                          </m:sup>
                        </m:sSup>
                      </m:oMath>
                    </m:oMathPara>
                  </a14:m>
                  <a:endParaRPr lang="zh-TW" altLang="en-US" dirty="0"/>
                </a:p>
              </p:txBody>
            </p:sp>
          </mc:Choice>
          <mc:Fallback xmlns="">
            <p:sp>
              <p:nvSpPr>
                <p:cNvPr id="8" name="文字方塊 7">
                  <a:extLst>
                    <a:ext uri="{FF2B5EF4-FFF2-40B4-BE49-F238E27FC236}">
                      <a16:creationId xmlns:a16="http://schemas.microsoft.com/office/drawing/2014/main" id="{619E0665-2DB9-429C-AF34-12DFD775714E}"/>
                    </a:ext>
                  </a:extLst>
                </p:cNvPr>
                <p:cNvSpPr txBox="1">
                  <a:spLocks noRot="1" noChangeAspect="1" noMove="1" noResize="1" noEditPoints="1" noAdjustHandles="1" noChangeArrowheads="1" noChangeShapeType="1" noTextEdit="1"/>
                </p:cNvSpPr>
                <p:nvPr/>
              </p:nvSpPr>
              <p:spPr>
                <a:xfrm>
                  <a:off x="8329629" y="4538209"/>
                  <a:ext cx="2107756" cy="1149738"/>
                </a:xfrm>
                <a:prstGeom prst="rect">
                  <a:avLst/>
                </a:prstGeom>
                <a:blipFill>
                  <a:blip r:embed="rId4"/>
                  <a:stretch>
                    <a:fillRect l="-4046" t="-6878" r="-2890" b="-4233"/>
                  </a:stretch>
                </a:blipFill>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80EEF60E-5095-490F-9A1C-DDDE2B788817}"/>
                </a:ext>
              </a:extLst>
            </p:cNvPr>
            <p:cNvPicPr>
              <a:picLocks noChangeAspect="1"/>
            </p:cNvPicPr>
            <p:nvPr/>
          </p:nvPicPr>
          <p:blipFill>
            <a:blip r:embed="rId5"/>
            <a:stretch>
              <a:fillRect/>
            </a:stretch>
          </p:blipFill>
          <p:spPr>
            <a:xfrm>
              <a:off x="2576790" y="5034873"/>
              <a:ext cx="4014249" cy="752671"/>
            </a:xfrm>
            <a:prstGeom prst="rect">
              <a:avLst/>
            </a:prstGeom>
          </p:spPr>
        </p:pic>
      </p:grpSp>
    </p:spTree>
    <p:extLst>
      <p:ext uri="{BB962C8B-B14F-4D97-AF65-F5344CB8AC3E}">
        <p14:creationId xmlns:p14="http://schemas.microsoft.com/office/powerpoint/2010/main" val="407639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3FC848-69CE-4274-A6DB-FF54D9BC4355}"/>
              </a:ext>
            </a:extLst>
          </p:cNvPr>
          <p:cNvPicPr>
            <a:picLocks noChangeAspect="1"/>
          </p:cNvPicPr>
          <p:nvPr/>
        </p:nvPicPr>
        <p:blipFill rotWithShape="1">
          <a:blip r:embed="rId3"/>
          <a:srcRect b="38309"/>
          <a:stretch/>
        </p:blipFill>
        <p:spPr>
          <a:xfrm>
            <a:off x="1622058" y="849641"/>
            <a:ext cx="4405043" cy="5716530"/>
          </a:xfrm>
          <a:prstGeom prst="rect">
            <a:avLst/>
          </a:prstGeom>
        </p:spPr>
      </p:pic>
      <p:sp>
        <p:nvSpPr>
          <p:cNvPr id="7" name="文字方塊 6">
            <a:extLst>
              <a:ext uri="{FF2B5EF4-FFF2-40B4-BE49-F238E27FC236}">
                <a16:creationId xmlns:a16="http://schemas.microsoft.com/office/drawing/2014/main" id="{FFBD1867-0FC8-4693-85DA-3B06527D557F}"/>
              </a:ext>
            </a:extLst>
          </p:cNvPr>
          <p:cNvSpPr txBox="1"/>
          <p:nvPr/>
        </p:nvSpPr>
        <p:spPr>
          <a:xfrm>
            <a:off x="335280" y="480309"/>
            <a:ext cx="6720840" cy="369332"/>
          </a:xfrm>
          <a:prstGeom prst="rect">
            <a:avLst/>
          </a:prstGeom>
          <a:noFill/>
        </p:spPr>
        <p:txBody>
          <a:bodyPr wrap="square">
            <a:spAutoFit/>
          </a:bodyPr>
          <a:lstStyle/>
          <a:p>
            <a:r>
              <a:rPr lang="en-US" altLang="zh-TW" dirty="0"/>
              <a:t>A low-CAPE convection scheme (based on Tiedtke (1989) scheme)</a:t>
            </a:r>
            <a:endParaRPr lang="zh-TW" altLang="en-US" dirty="0"/>
          </a:p>
        </p:txBody>
      </p:sp>
      <p:sp>
        <p:nvSpPr>
          <p:cNvPr id="2" name="矩形 1">
            <a:extLst>
              <a:ext uri="{FF2B5EF4-FFF2-40B4-BE49-F238E27FC236}">
                <a16:creationId xmlns:a16="http://schemas.microsoft.com/office/drawing/2014/main" id="{A793DB24-BDC0-4497-964F-BA9378DDFD00}"/>
              </a:ext>
            </a:extLst>
          </p:cNvPr>
          <p:cNvSpPr/>
          <p:nvPr/>
        </p:nvSpPr>
        <p:spPr>
          <a:xfrm>
            <a:off x="1169009" y="3992880"/>
            <a:ext cx="5311140" cy="2758439"/>
          </a:xfrm>
          <a:prstGeom prst="rect">
            <a:avLst/>
          </a:prstGeom>
          <a:solidFill>
            <a:schemeClr val="accent3">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nvGrpSpPr>
          <p:cNvPr id="3" name="群組 2">
            <a:extLst>
              <a:ext uri="{FF2B5EF4-FFF2-40B4-BE49-F238E27FC236}">
                <a16:creationId xmlns:a16="http://schemas.microsoft.com/office/drawing/2014/main" id="{64E7C7E4-ED65-4F53-A5A4-52A141C631F9}"/>
              </a:ext>
            </a:extLst>
          </p:cNvPr>
          <p:cNvGrpSpPr/>
          <p:nvPr/>
        </p:nvGrpSpPr>
        <p:grpSpPr>
          <a:xfrm>
            <a:off x="5813976" y="1640679"/>
            <a:ext cx="6149424" cy="1208974"/>
            <a:chOff x="8279088" y="1430873"/>
            <a:chExt cx="6149424" cy="1208974"/>
          </a:xfrm>
        </p:grpSpPr>
        <p:pic>
          <p:nvPicPr>
            <p:cNvPr id="6" name="圖片 5">
              <a:extLst>
                <a:ext uri="{FF2B5EF4-FFF2-40B4-BE49-F238E27FC236}">
                  <a16:creationId xmlns:a16="http://schemas.microsoft.com/office/drawing/2014/main" id="{6083D08E-011C-4C41-A784-385088DA705C}"/>
                </a:ext>
              </a:extLst>
            </p:cNvPr>
            <p:cNvPicPr>
              <a:picLocks noChangeAspect="1"/>
            </p:cNvPicPr>
            <p:nvPr/>
          </p:nvPicPr>
          <p:blipFill>
            <a:blip r:embed="rId4"/>
            <a:stretch>
              <a:fillRect/>
            </a:stretch>
          </p:blipFill>
          <p:spPr>
            <a:xfrm>
              <a:off x="8279088" y="1430873"/>
              <a:ext cx="6149424" cy="639233"/>
            </a:xfrm>
            <a:prstGeom prst="rect">
              <a:avLst/>
            </a:prstGeom>
          </p:spPr>
        </p:pic>
        <p:sp>
          <p:nvSpPr>
            <p:cNvPr id="8" name="文字方塊 7">
              <a:extLst>
                <a:ext uri="{FF2B5EF4-FFF2-40B4-BE49-F238E27FC236}">
                  <a16:creationId xmlns:a16="http://schemas.microsoft.com/office/drawing/2014/main" id="{062BF961-5A5D-4894-B8F3-F071B967AF48}"/>
                </a:ext>
              </a:extLst>
            </p:cNvPr>
            <p:cNvSpPr txBox="1"/>
            <p:nvPr/>
          </p:nvSpPr>
          <p:spPr>
            <a:xfrm>
              <a:off x="8487080" y="2208960"/>
              <a:ext cx="4716035" cy="430887"/>
            </a:xfrm>
            <a:prstGeom prst="rect">
              <a:avLst/>
            </a:prstGeom>
            <a:noFill/>
          </p:spPr>
          <p:txBody>
            <a:bodyPr wrap="none" lIns="0" tIns="0" rIns="0" bIns="0" rtlCol="0">
              <a:spAutoFit/>
            </a:bodyPr>
            <a:lstStyle/>
            <a:p>
              <a:r>
                <a:rPr lang="en-US" altLang="zh-TW" sz="2800" dirty="0"/>
                <a:t>r = 500 m  (Bechtold et al. 2001)</a:t>
              </a:r>
              <a:endParaRPr lang="zh-TW" altLang="en-US" sz="2800" dirty="0"/>
            </a:p>
          </p:txBody>
        </p:sp>
      </p:grpSp>
    </p:spTree>
    <p:extLst>
      <p:ext uri="{BB962C8B-B14F-4D97-AF65-F5344CB8AC3E}">
        <p14:creationId xmlns:p14="http://schemas.microsoft.com/office/powerpoint/2010/main" val="229955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B025E05-4CA1-408A-A8A0-B8468B6E9BFA}"/>
                  </a:ext>
                </a:extLst>
              </p:cNvPr>
              <p:cNvSpPr>
                <a:spLocks noGrp="1"/>
              </p:cNvSpPr>
              <p:nvPr>
                <p:ph idx="1"/>
              </p:nvPr>
            </p:nvSpPr>
            <p:spPr>
              <a:xfrm>
                <a:off x="838200" y="571500"/>
                <a:ext cx="10515600" cy="6489700"/>
              </a:xfrm>
            </p:spPr>
            <p:txBody>
              <a:bodyPr>
                <a:normAutofit/>
              </a:bodyPr>
              <a:lstStyle/>
              <a:p>
                <a:r>
                  <a:rPr lang="en-US" altLang="zh-TW" dirty="0"/>
                  <a:t>Updraft speed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𝑤</m:t>
                        </m:r>
                      </m:e>
                      <m:sup>
                        <m:r>
                          <a:rPr lang="en-US" altLang="zh-TW" b="0" i="1" smtClean="0">
                            <a:latin typeface="Cambria Math" panose="02040503050406030204" pitchFamily="18" charset="0"/>
                          </a:rPr>
                          <m:t>𝑢</m:t>
                        </m:r>
                      </m:sup>
                    </m:sSup>
                  </m:oMath>
                </a14:m>
                <a:r>
                  <a:rPr lang="en-US" altLang="zh-TW" dirty="0"/>
                  <a:t>) :</a:t>
                </a:r>
                <a:endParaRPr lang="en-US" altLang="zh-TW" dirty="0">
                  <a:solidFill>
                    <a:schemeClr val="bg1">
                      <a:lumMod val="50000"/>
                    </a:schemeClr>
                  </a:solidFill>
                </a:endParaRPr>
              </a:p>
              <a:p>
                <a:endParaRPr lang="en-US" altLang="zh-TW" dirty="0"/>
              </a:p>
              <a:p>
                <a:endParaRPr lang="en-US" altLang="zh-TW" dirty="0"/>
              </a:p>
              <a:p>
                <a:endParaRPr lang="en-US" altLang="zh-TW" dirty="0"/>
              </a:p>
              <a:p>
                <a:endParaRPr lang="en-US" altLang="zh-TW" dirty="0"/>
              </a:p>
              <a:p>
                <a:endParaRPr lang="en-US" altLang="zh-TW" dirty="0"/>
              </a:p>
              <a:p>
                <a:r>
                  <a:rPr lang="en-US" altLang="zh-TW" dirty="0"/>
                  <a:t>Parcel buoyancy is generally small in low-CAPE proﬁles, </a:t>
                </a:r>
              </a:p>
              <a:p>
                <a:r>
                  <a:rPr lang="en-US" altLang="zh-TW" dirty="0"/>
                  <a:t>cloud-base updraft speed (w </a:t>
                </a:r>
                <a:r>
                  <a:rPr lang="en-US" altLang="zh-TW" baseline="-25000" dirty="0"/>
                  <a:t>LCL</a:t>
                </a:r>
                <a:r>
                  <a:rPr lang="en-US" altLang="zh-TW" dirty="0"/>
                  <a:t> ) that serves as the lower boundary condition plays an important role in </a:t>
                </a:r>
                <a:r>
                  <a:rPr lang="en-US" altLang="zh-TW" dirty="0">
                    <a:solidFill>
                      <a:srgbClr val="C00000"/>
                    </a:solidFill>
                  </a:rPr>
                  <a:t>determining the depth of the cloud layer.</a:t>
                </a:r>
                <a:endParaRPr lang="zh-TW" altLang="en-US" dirty="0">
                  <a:solidFill>
                    <a:srgbClr val="C00000"/>
                  </a:solidFill>
                </a:endParaRPr>
              </a:p>
            </p:txBody>
          </p:sp>
        </mc:Choice>
        <mc:Fallback xmlns="">
          <p:sp>
            <p:nvSpPr>
              <p:cNvPr id="3" name="內容版面配置區 2">
                <a:extLst>
                  <a:ext uri="{FF2B5EF4-FFF2-40B4-BE49-F238E27FC236}">
                    <a16:creationId xmlns:a16="http://schemas.microsoft.com/office/drawing/2014/main" id="{4B025E05-4CA1-408A-A8A0-B8468B6E9BFA}"/>
                  </a:ext>
                </a:extLst>
              </p:cNvPr>
              <p:cNvSpPr>
                <a:spLocks noGrp="1" noRot="1" noChangeAspect="1" noMove="1" noResize="1" noEditPoints="1" noAdjustHandles="1" noChangeArrowheads="1" noChangeShapeType="1" noTextEdit="1"/>
              </p:cNvSpPr>
              <p:nvPr>
                <p:ph idx="1"/>
              </p:nvPr>
            </p:nvSpPr>
            <p:spPr>
              <a:xfrm>
                <a:off x="838200" y="571500"/>
                <a:ext cx="10515600" cy="6489700"/>
              </a:xfrm>
              <a:blipFill>
                <a:blip r:embed="rId2"/>
                <a:stretch>
                  <a:fillRect l="-1043" t="-1692" r="-1739"/>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8C2AF080-5C27-417E-B4FA-B3E795A48B25}"/>
              </a:ext>
            </a:extLst>
          </p:cNvPr>
          <p:cNvPicPr>
            <a:picLocks noChangeAspect="1"/>
          </p:cNvPicPr>
          <p:nvPr/>
        </p:nvPicPr>
        <p:blipFill>
          <a:blip r:embed="rId3"/>
          <a:stretch>
            <a:fillRect/>
          </a:stretch>
        </p:blipFill>
        <p:spPr>
          <a:xfrm>
            <a:off x="1052093" y="1656887"/>
            <a:ext cx="5059147" cy="793749"/>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7CF8FBCF-1738-4E2B-86BA-B2034AB68238}"/>
                  </a:ext>
                </a:extLst>
              </p:cNvPr>
              <p:cNvSpPr txBox="1"/>
              <p:nvPr/>
            </p:nvSpPr>
            <p:spPr>
              <a:xfrm>
                <a:off x="6325133" y="1284302"/>
                <a:ext cx="5647269" cy="1968168"/>
              </a:xfrm>
              <a:prstGeom prst="rect">
                <a:avLst/>
              </a:prstGeom>
              <a:noFill/>
            </p:spPr>
            <p:txBody>
              <a:bodyPr wrap="square" lIns="0" tIns="0" rIns="0" bIns="0"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𝑇</m:t>
                        </m:r>
                      </m:e>
                      <m:sub>
                        <m:r>
                          <a:rPr lang="en-US" altLang="zh-TW" b="0" i="1" smtClean="0">
                            <a:latin typeface="Cambria Math" panose="02040503050406030204" pitchFamily="18" charset="0"/>
                          </a:rPr>
                          <m:t>𝑣</m:t>
                        </m:r>
                      </m:sub>
                    </m:sSub>
                  </m:oMath>
                </a14:m>
                <a:r>
                  <a:rPr lang="en-US" altLang="zh-TW" dirty="0"/>
                  <a:t>:virtual temperature</a:t>
                </a:r>
              </a:p>
              <a:p>
                <a14:m>
                  <m:oMath xmlns:m="http://schemas.openxmlformats.org/officeDocument/2006/math">
                    <m:r>
                      <a:rPr lang="zh-TW" altLang="en-US" i="1" smtClean="0">
                        <a:latin typeface="Cambria Math" panose="02040503050406030204" pitchFamily="18" charset="0"/>
                      </a:rPr>
                      <m:t>𝜀</m:t>
                    </m:r>
                  </m:oMath>
                </a14:m>
                <a:r>
                  <a:rPr lang="en-US" altLang="zh-TW" dirty="0"/>
                  <a:t>: entrainment rate</a:t>
                </a:r>
              </a:p>
              <a:p>
                <a14:m>
                  <m:oMath xmlns:m="http://schemas.openxmlformats.org/officeDocument/2006/math">
                    <m:r>
                      <a:rPr lang="zh-TW" altLang="en-US" i="1" smtClean="0">
                        <a:latin typeface="Cambria Math" panose="02040503050406030204" pitchFamily="18" charset="0"/>
                      </a:rPr>
                      <m:t>𝜆</m:t>
                    </m:r>
                  </m:oMath>
                </a14:m>
                <a:r>
                  <a:rPr lang="en-US" altLang="zh-TW" dirty="0"/>
                  <a:t>: 0.5 (empirically derived constant)</a:t>
                </a:r>
              </a:p>
              <a:p>
                <a14:m>
                  <m:oMath xmlns:m="http://schemas.openxmlformats.org/officeDocument/2006/math">
                    <m:r>
                      <m:rPr>
                        <m:sty m:val="p"/>
                      </m:rPr>
                      <a:rPr lang="el-GR" altLang="zh-TW" i="1" smtClean="0">
                        <a:latin typeface="Cambria Math" panose="02040503050406030204" pitchFamily="18" charset="0"/>
                        <a:ea typeface="Cambria Math" panose="02040503050406030204" pitchFamily="18" charset="0"/>
                      </a:rPr>
                      <m:t>Δ</m:t>
                    </m:r>
                  </m:oMath>
                </a14:m>
                <a:r>
                  <a:rPr lang="en-US" altLang="zh-TW" dirty="0"/>
                  <a:t>: difference between two adjacent model levels</a:t>
                </a:r>
              </a:p>
              <a:p>
                <a14:m>
                  <m:oMath xmlns:m="http://schemas.openxmlformats.org/officeDocument/2006/math">
                    <m:acc>
                      <m:accPr>
                        <m:chr m:val="̅"/>
                        <m:ctrlPr>
                          <a:rPr lang="zh-TW" altLang="en-US" i="1" smtClean="0">
                            <a:latin typeface="Cambria Math" panose="02040503050406030204" pitchFamily="18" charset="0"/>
                          </a:rPr>
                        </m:ctrlPr>
                      </m:accPr>
                      <m:e>
                        <m:r>
                          <a:rPr lang="en-US" altLang="zh-TW" b="0" i="1" smtClean="0">
                            <a:latin typeface="Cambria Math" panose="02040503050406030204" pitchFamily="18" charset="0"/>
                          </a:rPr>
                          <m:t>()</m:t>
                        </m:r>
                      </m:e>
                    </m:acc>
                  </m:oMath>
                </a14:m>
                <a:r>
                  <a:rPr lang="en-US" altLang="zh-TW" dirty="0"/>
                  <a:t>: an average over the same layer</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𝑝</m:t>
                        </m:r>
                      </m:sub>
                    </m:sSub>
                  </m:oMath>
                </a14:m>
                <a:r>
                  <a:rPr lang="en-US" altLang="zh-TW" dirty="0"/>
                  <a:t>: the drag on updraft acceleration resulting from condensate loading</a:t>
                </a:r>
                <a:endParaRPr lang="zh-TW" altLang="en-US" dirty="0"/>
              </a:p>
            </p:txBody>
          </p:sp>
        </mc:Choice>
        <mc:Fallback xmlns="">
          <p:sp>
            <p:nvSpPr>
              <p:cNvPr id="6" name="文字方塊 5">
                <a:extLst>
                  <a:ext uri="{FF2B5EF4-FFF2-40B4-BE49-F238E27FC236}">
                    <a16:creationId xmlns:a16="http://schemas.microsoft.com/office/drawing/2014/main" id="{7CF8FBCF-1738-4E2B-86BA-B2034AB68238}"/>
                  </a:ext>
                </a:extLst>
              </p:cNvPr>
              <p:cNvSpPr txBox="1">
                <a:spLocks noRot="1" noChangeAspect="1" noMove="1" noResize="1" noEditPoints="1" noAdjustHandles="1" noChangeArrowheads="1" noChangeShapeType="1" noTextEdit="1"/>
              </p:cNvSpPr>
              <p:nvPr/>
            </p:nvSpPr>
            <p:spPr>
              <a:xfrm>
                <a:off x="6325133" y="1284302"/>
                <a:ext cx="5647269" cy="1968168"/>
              </a:xfrm>
              <a:prstGeom prst="rect">
                <a:avLst/>
              </a:prstGeom>
              <a:blipFill>
                <a:blip r:embed="rId4"/>
                <a:stretch>
                  <a:fillRect l="-2592" t="-4025" b="-619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5341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3FC848-69CE-4274-A6DB-FF54D9BC4355}"/>
              </a:ext>
            </a:extLst>
          </p:cNvPr>
          <p:cNvPicPr>
            <a:picLocks noChangeAspect="1"/>
          </p:cNvPicPr>
          <p:nvPr/>
        </p:nvPicPr>
        <p:blipFill rotWithShape="1">
          <a:blip r:embed="rId3"/>
          <a:srcRect b="38309"/>
          <a:stretch/>
        </p:blipFill>
        <p:spPr>
          <a:xfrm>
            <a:off x="4193850" y="849641"/>
            <a:ext cx="4405043" cy="5716530"/>
          </a:xfrm>
          <a:prstGeom prst="rect">
            <a:avLst/>
          </a:prstGeom>
        </p:spPr>
      </p:pic>
      <p:sp>
        <p:nvSpPr>
          <p:cNvPr id="7" name="文字方塊 6">
            <a:extLst>
              <a:ext uri="{FF2B5EF4-FFF2-40B4-BE49-F238E27FC236}">
                <a16:creationId xmlns:a16="http://schemas.microsoft.com/office/drawing/2014/main" id="{FFBD1867-0FC8-4693-85DA-3B06527D557F}"/>
              </a:ext>
            </a:extLst>
          </p:cNvPr>
          <p:cNvSpPr txBox="1"/>
          <p:nvPr/>
        </p:nvSpPr>
        <p:spPr>
          <a:xfrm>
            <a:off x="335280" y="480309"/>
            <a:ext cx="6720840" cy="369332"/>
          </a:xfrm>
          <a:prstGeom prst="rect">
            <a:avLst/>
          </a:prstGeom>
          <a:noFill/>
        </p:spPr>
        <p:txBody>
          <a:bodyPr wrap="square">
            <a:spAutoFit/>
          </a:bodyPr>
          <a:lstStyle/>
          <a:p>
            <a:r>
              <a:rPr lang="en-US" altLang="zh-TW" dirty="0"/>
              <a:t>A low-CAPE convection scheme (based on Tiedtke (1989) scheme)</a:t>
            </a:r>
            <a:endParaRPr lang="zh-TW" altLang="en-US" dirty="0"/>
          </a:p>
        </p:txBody>
      </p:sp>
      <p:sp>
        <p:nvSpPr>
          <p:cNvPr id="2" name="矩形 1">
            <a:extLst>
              <a:ext uri="{FF2B5EF4-FFF2-40B4-BE49-F238E27FC236}">
                <a16:creationId xmlns:a16="http://schemas.microsoft.com/office/drawing/2014/main" id="{A793DB24-BDC0-4497-964F-BA9378DDFD00}"/>
              </a:ext>
            </a:extLst>
          </p:cNvPr>
          <p:cNvSpPr/>
          <p:nvPr/>
        </p:nvSpPr>
        <p:spPr>
          <a:xfrm>
            <a:off x="3740801" y="5699760"/>
            <a:ext cx="5311140" cy="1051560"/>
          </a:xfrm>
          <a:prstGeom prst="rect">
            <a:avLst/>
          </a:prstGeom>
          <a:solidFill>
            <a:schemeClr val="accent3">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0340E18F-B6A5-4AA3-930C-9E2778D6D5C4}"/>
                  </a:ext>
                </a:extLst>
              </p:cNvPr>
              <p:cNvSpPr txBox="1"/>
              <p:nvPr/>
            </p:nvSpPr>
            <p:spPr>
              <a:xfrm>
                <a:off x="7984341" y="4053840"/>
                <a:ext cx="406502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𝑜𝑣𝑒𝑟𝑠h𝑜𝑜𝑡𝑖𝑛𝑔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𝑐𝑙𝑜𝑢𝑑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𝑡𝑜𝑝</m:t>
                      </m:r>
                      <m:r>
                        <a:rPr lang="en-US" altLang="zh-TW" b="0" i="1"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𝑤</m:t>
                          </m:r>
                        </m:e>
                        <m:sup>
                          <m:r>
                            <a:rPr lang="en-US" altLang="zh-TW" b="0" i="1" smtClean="0">
                              <a:latin typeface="Cambria Math" panose="02040503050406030204" pitchFamily="18" charset="0"/>
                            </a:rPr>
                            <m:t>𝑢</m:t>
                          </m:r>
                        </m:sup>
                      </m:sSup>
                      <m:r>
                        <a:rPr lang="en-US" altLang="zh-TW" b="0" i="1" smtClean="0">
                          <a:latin typeface="Cambria Math" panose="02040503050406030204" pitchFamily="18" charset="0"/>
                        </a:rPr>
                        <m:t>=0 (</m:t>
                      </m:r>
                      <m:r>
                        <a:rPr lang="en-US" altLang="zh-TW" b="0" i="1" smtClean="0">
                          <a:latin typeface="Cambria Math" panose="02040503050406030204" pitchFamily="18" charset="0"/>
                        </a:rPr>
                        <m:t>𝑚</m:t>
                      </m:r>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oMath>
                  </m:oMathPara>
                </a14:m>
                <a:endParaRPr lang="en-US" altLang="zh-TW" b="0" dirty="0"/>
              </a:p>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𝐻</m:t>
                          </m:r>
                        </m:e>
                        <m:sub>
                          <m:r>
                            <a:rPr lang="en-US" altLang="zh-TW" b="0" i="1" smtClean="0">
                              <a:latin typeface="Cambria Math" panose="02040503050406030204" pitchFamily="18" charset="0"/>
                            </a:rPr>
                            <m:t>𝑚𝑖𝑛</m:t>
                          </m:r>
                        </m:sub>
                      </m:sSub>
                      <m:r>
                        <a:rPr lang="en-US" altLang="zh-TW" b="0" i="1" smtClean="0">
                          <a:latin typeface="Cambria Math" panose="02040503050406030204" pitchFamily="18" charset="0"/>
                        </a:rPr>
                        <m:t>=2000 (</m:t>
                      </m:r>
                      <m:r>
                        <a:rPr lang="en-US" altLang="zh-TW" b="0" i="1" smtClean="0">
                          <a:latin typeface="Cambria Math" panose="02040503050406030204" pitchFamily="18" charset="0"/>
                        </a:rPr>
                        <m:t>𝑚</m:t>
                      </m:r>
                      <m:r>
                        <a:rPr lang="en-US" altLang="zh-TW" b="0" i="1" smtClean="0">
                          <a:latin typeface="Cambria Math" panose="02040503050406030204" pitchFamily="18" charset="0"/>
                        </a:rPr>
                        <m:t>)</m:t>
                      </m:r>
                    </m:oMath>
                  </m:oMathPara>
                </a14:m>
                <a:endParaRPr lang="zh-TW" altLang="en-US" dirty="0"/>
              </a:p>
            </p:txBody>
          </p:sp>
        </mc:Choice>
        <mc:Fallback xmlns="">
          <p:sp>
            <p:nvSpPr>
              <p:cNvPr id="3" name="文字方塊 2">
                <a:extLst>
                  <a:ext uri="{FF2B5EF4-FFF2-40B4-BE49-F238E27FC236}">
                    <a16:creationId xmlns:a16="http://schemas.microsoft.com/office/drawing/2014/main" id="{0340E18F-B6A5-4AA3-930C-9E2778D6D5C4}"/>
                  </a:ext>
                </a:extLst>
              </p:cNvPr>
              <p:cNvSpPr txBox="1">
                <a:spLocks noRot="1" noChangeAspect="1" noMove="1" noResize="1" noEditPoints="1" noAdjustHandles="1" noChangeArrowheads="1" noChangeShapeType="1" noTextEdit="1"/>
              </p:cNvSpPr>
              <p:nvPr/>
            </p:nvSpPr>
            <p:spPr>
              <a:xfrm>
                <a:off x="7984341" y="4053840"/>
                <a:ext cx="4065024" cy="553998"/>
              </a:xfrm>
              <a:prstGeom prst="rect">
                <a:avLst/>
              </a:prstGeom>
              <a:blipFill>
                <a:blip r:embed="rId4"/>
                <a:stretch>
                  <a:fillRect l="-1049" r="-1199" b="-175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5697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C21388-BD3B-45B7-BB86-015CBD6FBB01}"/>
              </a:ext>
            </a:extLst>
          </p:cNvPr>
          <p:cNvSpPr>
            <a:spLocks noGrp="1"/>
          </p:cNvSpPr>
          <p:nvPr>
            <p:ph type="title"/>
          </p:nvPr>
        </p:nvSpPr>
        <p:spPr/>
        <p:txBody>
          <a:bodyPr/>
          <a:lstStyle/>
          <a:p>
            <a:r>
              <a:rPr lang="en-US" altLang="zh-TW" dirty="0"/>
              <a:t>downdraft</a:t>
            </a:r>
            <a:endParaRPr lang="zh-TW" altLang="en-US" dirty="0"/>
          </a:p>
        </p:txBody>
      </p:sp>
      <p:sp>
        <p:nvSpPr>
          <p:cNvPr id="3" name="內容版面配置區 2">
            <a:extLst>
              <a:ext uri="{FF2B5EF4-FFF2-40B4-BE49-F238E27FC236}">
                <a16:creationId xmlns:a16="http://schemas.microsoft.com/office/drawing/2014/main" id="{4FB6529E-E025-486C-8397-A2B91ED5365D}"/>
              </a:ext>
            </a:extLst>
          </p:cNvPr>
          <p:cNvSpPr>
            <a:spLocks noGrp="1"/>
          </p:cNvSpPr>
          <p:nvPr>
            <p:ph idx="1"/>
          </p:nvPr>
        </p:nvSpPr>
        <p:spPr>
          <a:xfrm>
            <a:off x="838200" y="1825624"/>
            <a:ext cx="10515600" cy="4849495"/>
          </a:xfrm>
        </p:spPr>
        <p:txBody>
          <a:bodyPr>
            <a:normAutofit lnSpcReduction="10000"/>
          </a:bodyPr>
          <a:lstStyle/>
          <a:p>
            <a:r>
              <a:rPr lang="en-US" altLang="zh-TW" dirty="0"/>
              <a:t>The top of the downdraft</a:t>
            </a:r>
            <a:r>
              <a:rPr lang="zh-TW" altLang="en-US" dirty="0"/>
              <a:t> </a:t>
            </a:r>
            <a:r>
              <a:rPr lang="en-US" altLang="zh-TW" dirty="0"/>
              <a:t>[the level of free sink (LFS)]: </a:t>
            </a:r>
          </a:p>
          <a:p>
            <a:pPr lvl="1"/>
            <a:r>
              <a:rPr lang="en-US" altLang="zh-TW" dirty="0"/>
              <a:t>minimum environmental saturation equivalent potential</a:t>
            </a:r>
            <a:r>
              <a:rPr lang="zh-TW" altLang="en-US" dirty="0"/>
              <a:t> </a:t>
            </a:r>
            <a:r>
              <a:rPr lang="en-US" altLang="zh-TW" dirty="0"/>
              <a:t>temperature </a:t>
            </a:r>
          </a:p>
          <a:p>
            <a:r>
              <a:rPr lang="en-US" altLang="zh-TW" dirty="0"/>
              <a:t>initial downdraft mass ﬂux:</a:t>
            </a:r>
          </a:p>
          <a:p>
            <a:pPr lvl="1"/>
            <a:r>
              <a:rPr lang="en-US" altLang="zh-TW" dirty="0"/>
              <a:t>an extraction of updraft air scaled by precipitation efﬁciency (Ep) as</a:t>
            </a:r>
          </a:p>
          <a:p>
            <a:endParaRPr lang="en-US" altLang="zh-TW" dirty="0"/>
          </a:p>
          <a:p>
            <a:endParaRPr lang="en-US" altLang="zh-TW" dirty="0"/>
          </a:p>
          <a:p>
            <a:r>
              <a:rPr lang="en-US" altLang="zh-TW" dirty="0"/>
              <a:t>Between the LFS and the top of the detrainment layer, the downdraft grows through a constant</a:t>
            </a:r>
            <a:r>
              <a:rPr lang="zh-TW" altLang="en-US" dirty="0"/>
              <a:t> </a:t>
            </a:r>
            <a:r>
              <a:rPr lang="en-US" altLang="zh-TW" dirty="0"/>
              <a:t>fractional entrainment rate of 0.03</a:t>
            </a:r>
          </a:p>
          <a:p>
            <a:r>
              <a:rPr lang="en-US" altLang="zh-TW" dirty="0"/>
              <a:t>downdraft characteristics: </a:t>
            </a:r>
          </a:p>
          <a:p>
            <a:pPr marL="914400" lvl="1" indent="-457200">
              <a:buFont typeface="+mj-lt"/>
              <a:buAutoNum type="arabicPeriod"/>
            </a:pPr>
            <a:r>
              <a:rPr lang="en-US" altLang="zh-TW" dirty="0"/>
              <a:t>cold pool formation </a:t>
            </a:r>
          </a:p>
          <a:p>
            <a:pPr marL="914400" lvl="1" indent="-457200">
              <a:buFont typeface="+mj-lt"/>
              <a:buAutoNum type="arabicPeriod"/>
            </a:pPr>
            <a:r>
              <a:rPr lang="en-US" altLang="zh-TW" dirty="0"/>
              <a:t>potential secondary</a:t>
            </a:r>
            <a:r>
              <a:rPr lang="zh-TW" altLang="en-US" dirty="0"/>
              <a:t> </a:t>
            </a:r>
            <a:r>
              <a:rPr lang="en-US" altLang="zh-TW" dirty="0"/>
              <a:t>initiation </a:t>
            </a:r>
          </a:p>
          <a:p>
            <a:endParaRPr lang="en-US" altLang="zh-TW" dirty="0"/>
          </a:p>
          <a:p>
            <a:endParaRPr lang="en-US" altLang="zh-TW" dirty="0"/>
          </a:p>
          <a:p>
            <a:endParaRPr lang="en-US" altLang="zh-TW" dirty="0"/>
          </a:p>
        </p:txBody>
      </p:sp>
      <p:pic>
        <p:nvPicPr>
          <p:cNvPr id="4" name="圖片 3">
            <a:extLst>
              <a:ext uri="{FF2B5EF4-FFF2-40B4-BE49-F238E27FC236}">
                <a16:creationId xmlns:a16="http://schemas.microsoft.com/office/drawing/2014/main" id="{1E3A8681-34E1-41D7-A659-33E1A2279A08}"/>
              </a:ext>
            </a:extLst>
          </p:cNvPr>
          <p:cNvPicPr>
            <a:picLocks noChangeAspect="1"/>
          </p:cNvPicPr>
          <p:nvPr/>
        </p:nvPicPr>
        <p:blipFill>
          <a:blip r:embed="rId2"/>
          <a:stretch>
            <a:fillRect/>
          </a:stretch>
        </p:blipFill>
        <p:spPr>
          <a:xfrm>
            <a:off x="2171591" y="3429000"/>
            <a:ext cx="6688777" cy="827616"/>
          </a:xfrm>
          <a:prstGeom prst="rect">
            <a:avLst/>
          </a:prstGeom>
        </p:spPr>
      </p:pic>
      <mc:AlternateContent xmlns:mc="http://schemas.openxmlformats.org/markup-compatibility/2006">
        <mc:Choice xmlns:a14="http://schemas.microsoft.com/office/drawing/2010/main" Requires="a14">
          <p:sp>
            <p:nvSpPr>
              <p:cNvPr id="5" name="文字方塊 4">
                <a:extLst>
                  <a:ext uri="{FF2B5EF4-FFF2-40B4-BE49-F238E27FC236}">
                    <a16:creationId xmlns:a16="http://schemas.microsoft.com/office/drawing/2014/main" id="{9B074EB7-6CB1-4417-9DC2-D5943B65007B}"/>
                  </a:ext>
                </a:extLst>
              </p:cNvPr>
              <p:cNvSpPr txBox="1"/>
              <p:nvPr/>
            </p:nvSpPr>
            <p:spPr>
              <a:xfrm>
                <a:off x="9468527" y="3610757"/>
                <a:ext cx="1103764"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𝐸</m:t>
                          </m:r>
                        </m:e>
                        <m:sub>
                          <m:r>
                            <a:rPr lang="en-US" altLang="zh-TW" sz="2800" b="0" i="1" smtClean="0">
                              <a:latin typeface="Cambria Math" panose="02040503050406030204" pitchFamily="18" charset="0"/>
                            </a:rPr>
                            <m:t>𝑝</m:t>
                          </m:r>
                        </m:sub>
                      </m:sSub>
                      <m:r>
                        <a:rPr lang="en-US" altLang="zh-TW" sz="2800" b="0" i="1" smtClean="0">
                          <a:latin typeface="Cambria Math" panose="02040503050406030204" pitchFamily="18" charset="0"/>
                        </a:rPr>
                        <m:t>:0.4</m:t>
                      </m:r>
                    </m:oMath>
                  </m:oMathPara>
                </a14:m>
                <a:endParaRPr lang="zh-TW" altLang="en-US" sz="2800" dirty="0"/>
              </a:p>
            </p:txBody>
          </p:sp>
        </mc:Choice>
        <mc:Fallback>
          <p:sp>
            <p:nvSpPr>
              <p:cNvPr id="5" name="文字方塊 4">
                <a:extLst>
                  <a:ext uri="{FF2B5EF4-FFF2-40B4-BE49-F238E27FC236}">
                    <a16:creationId xmlns:a16="http://schemas.microsoft.com/office/drawing/2014/main" id="{9B074EB7-6CB1-4417-9DC2-D5943B65007B}"/>
                  </a:ext>
                </a:extLst>
              </p:cNvPr>
              <p:cNvSpPr txBox="1">
                <a:spLocks noRot="1" noChangeAspect="1" noMove="1" noResize="1" noEditPoints="1" noAdjustHandles="1" noChangeArrowheads="1" noChangeShapeType="1" noTextEdit="1"/>
              </p:cNvSpPr>
              <p:nvPr/>
            </p:nvSpPr>
            <p:spPr>
              <a:xfrm>
                <a:off x="9468527" y="3610757"/>
                <a:ext cx="1103764" cy="464101"/>
              </a:xfrm>
              <a:prstGeom prst="rect">
                <a:avLst/>
              </a:prstGeom>
              <a:blipFill>
                <a:blip r:embed="rId3"/>
                <a:stretch>
                  <a:fillRect b="-131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2897707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3725</TotalTime>
  <Words>4668</Words>
  <Application>Microsoft Office PowerPoint</Application>
  <PresentationFormat>寬螢幕</PresentationFormat>
  <Paragraphs>325</Paragraphs>
  <Slides>38</Slides>
  <Notes>29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38</vt:i4>
      </vt:variant>
    </vt:vector>
  </HeadingPairs>
  <TitlesOfParts>
    <vt:vector size="43" baseType="lpstr">
      <vt:lpstr>Arial</vt:lpstr>
      <vt:lpstr>Calibri</vt:lpstr>
      <vt:lpstr>Cambria Math</vt:lpstr>
      <vt:lpstr>Times New Roman</vt:lpstr>
      <vt:lpstr>Office 佈景主題</vt:lpstr>
      <vt:lpstr>A Convection Parameterization for Low-CAPE Environments</vt:lpstr>
      <vt:lpstr>introduction</vt:lpstr>
      <vt:lpstr>PowerPoint 簡報</vt:lpstr>
      <vt:lpstr>PowerPoint 簡報</vt:lpstr>
      <vt:lpstr>Trigger function</vt:lpstr>
      <vt:lpstr>PowerPoint 簡報</vt:lpstr>
      <vt:lpstr>PowerPoint 簡報</vt:lpstr>
      <vt:lpstr>PowerPoint 簡報</vt:lpstr>
      <vt:lpstr>downdraft</vt:lpstr>
      <vt:lpstr>PowerPoint 簡報</vt:lpstr>
      <vt:lpstr>Closure</vt:lpstr>
      <vt:lpstr>PowerPoint 簡報</vt:lpstr>
      <vt:lpstr>model description</vt:lpstr>
      <vt:lpstr>Data</vt:lpstr>
      <vt:lpstr>Heavy precipitation case study</vt:lpstr>
      <vt:lpstr>Isolated convection in northern Ontario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Impact on NWP guidance</vt:lpstr>
      <vt:lpstr>PowerPoint 簡報</vt:lpstr>
      <vt:lpstr>PowerPoint 簡報</vt:lpstr>
      <vt:lpstr>PowerPoint 簡報</vt:lpstr>
      <vt:lpstr>Conclusions</vt:lpstr>
      <vt:lpstr>PowerPoint 簡報</vt:lpstr>
      <vt:lpstr>PowerPoint 簡報</vt:lpstr>
      <vt:lpstr>ABSTRACT</vt:lpstr>
      <vt:lpstr>A low-CAPE convection scheme</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Convection Parameterization for Low-CAPE Environments</dc:title>
  <dc:creator>Chang-Hung Lin</dc:creator>
  <cp:lastModifiedBy>Chang-Hung Lin</cp:lastModifiedBy>
  <cp:revision>151</cp:revision>
  <dcterms:created xsi:type="dcterms:W3CDTF">2021-03-18T05:43:04Z</dcterms:created>
  <dcterms:modified xsi:type="dcterms:W3CDTF">2021-04-13T06:07:31Z</dcterms:modified>
</cp:coreProperties>
</file>