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59" autoAdjust="0"/>
  </p:normalViewPr>
  <p:slideViewPr>
    <p:cSldViewPr>
      <p:cViewPr>
        <p:scale>
          <a:sx n="100" d="100"/>
          <a:sy n="100" d="100"/>
        </p:scale>
        <p:origin x="-19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79F8A-1660-4ADC-B31C-1CB879EBFCD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DE363-57A8-4B09-B0CF-54D7FE07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6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9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7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8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0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5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4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32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72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4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E363-57A8-4B09-B0CF-54D7FE0766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7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50000">
              <a:schemeClr val="bg2">
                <a:lumMod val="88000"/>
              </a:schemeClr>
            </a:gs>
            <a:gs pos="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Role of Upper-Level Coupling on Great Plains Low-Level Jet Structure and Variability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D. Alex Burrows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Craig R. Ferguson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Lance F. </a:t>
            </a:r>
            <a:r>
              <a:rPr lang="en-US" dirty="0" err="1" smtClean="0">
                <a:solidFill>
                  <a:schemeClr val="tx1"/>
                </a:solidFill>
              </a:rPr>
              <a:t>Bosart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t="23296" r="33317" b="23300"/>
          <a:stretch/>
        </p:blipFill>
        <p:spPr bwMode="auto">
          <a:xfrm>
            <a:off x="1042955" y="1600200"/>
            <a:ext cx="70580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86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t="18348" r="37581" b="15160"/>
          <a:stretch/>
        </p:blipFill>
        <p:spPr bwMode="auto">
          <a:xfrm>
            <a:off x="1526875" y="398398"/>
            <a:ext cx="6090251" cy="606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6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群組 3"/>
          <p:cNvGrpSpPr/>
          <p:nvPr/>
        </p:nvGrpSpPr>
        <p:grpSpPr>
          <a:xfrm>
            <a:off x="1122394" y="69181"/>
            <a:ext cx="6899213" cy="6719639"/>
            <a:chOff x="1410184" y="116632"/>
            <a:chExt cx="6899213" cy="671963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7" t="38585" r="37691" b="27967"/>
            <a:stretch/>
          </p:blipFill>
          <p:spPr bwMode="auto">
            <a:xfrm>
              <a:off x="1410184" y="116632"/>
              <a:ext cx="6893049" cy="344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74" t="31148" r="37713" b="32993"/>
            <a:stretch/>
          </p:blipFill>
          <p:spPr bwMode="auto">
            <a:xfrm>
              <a:off x="1412466" y="3147492"/>
              <a:ext cx="6896931" cy="368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91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群組 3"/>
          <p:cNvGrpSpPr/>
          <p:nvPr/>
        </p:nvGrpSpPr>
        <p:grpSpPr>
          <a:xfrm>
            <a:off x="1120140" y="286926"/>
            <a:ext cx="6903720" cy="6284149"/>
            <a:chOff x="1998365" y="385211"/>
            <a:chExt cx="6903720" cy="628414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7" t="16807" r="41031" b="59438"/>
            <a:stretch/>
          </p:blipFill>
          <p:spPr bwMode="auto">
            <a:xfrm>
              <a:off x="1998365" y="385211"/>
              <a:ext cx="6903720" cy="297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7" t="60415" r="41031" b="13004"/>
            <a:stretch/>
          </p:blipFill>
          <p:spPr bwMode="auto">
            <a:xfrm>
              <a:off x="1998365" y="3344043"/>
              <a:ext cx="6903720" cy="332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612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t="35610" r="37654" b="30023"/>
          <a:stretch/>
        </p:blipFill>
        <p:spPr bwMode="auto">
          <a:xfrm>
            <a:off x="1128899" y="1661369"/>
            <a:ext cx="6886203" cy="35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83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t="24660" r="37636" b="10363"/>
          <a:stretch/>
        </p:blipFill>
        <p:spPr bwMode="auto">
          <a:xfrm>
            <a:off x="1130517" y="86885"/>
            <a:ext cx="6882966" cy="668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5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643241" y="222350"/>
            <a:ext cx="5857518" cy="6413300"/>
            <a:chOff x="1187624" y="-31972"/>
            <a:chExt cx="5857518" cy="64133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60" t="26004" r="38132" b="37734"/>
            <a:stretch/>
          </p:blipFill>
          <p:spPr bwMode="auto">
            <a:xfrm>
              <a:off x="1187624" y="-31972"/>
              <a:ext cx="5852160" cy="3208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39706" r="38145" b="22590"/>
            <a:stretch/>
          </p:blipFill>
          <p:spPr bwMode="auto">
            <a:xfrm>
              <a:off x="1192982" y="3049192"/>
              <a:ext cx="5852160" cy="333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719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 and discussion</a:t>
            </a:r>
            <a:endParaRPr 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Objective analysis</a:t>
            </a:r>
          </a:p>
          <a:p>
            <a:pPr algn="just"/>
            <a:r>
              <a:rPr lang="en-US" sz="2800" dirty="0" smtClean="0"/>
              <a:t>Difference between C and </a:t>
            </a:r>
            <a:r>
              <a:rPr lang="en-US" altLang="zh-TW" sz="2800" dirty="0" smtClean="0"/>
              <a:t>UC</a:t>
            </a:r>
          </a:p>
          <a:p>
            <a:pPr algn="just"/>
            <a:r>
              <a:rPr lang="en-US" sz="2800" dirty="0" smtClean="0"/>
              <a:t>Diurnal and monthly scale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187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Relative to UC, C exhibits stronger and deeper winds, but weak vertical wind shear and diurnal variation</a:t>
            </a:r>
          </a:p>
          <a:p>
            <a:r>
              <a:rPr lang="en-US" sz="2800" dirty="0" smtClean="0"/>
              <a:t>Diurnal variabilities augment form north </a:t>
            </a:r>
            <a:r>
              <a:rPr lang="en-US" sz="2800" smtClean="0"/>
              <a:t>to south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510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(Nocturnal) Low-level jet is a common system in Great Plain (hereafter GPLLJ) (Burrows et al. 2019)</a:t>
            </a:r>
          </a:p>
          <a:p>
            <a:pPr algn="just"/>
            <a:r>
              <a:rPr lang="en-US" sz="2800" dirty="0" smtClean="0"/>
              <a:t>GPLLJ contributed to the maximum of </a:t>
            </a:r>
            <a:r>
              <a:rPr lang="en-US" sz="2800" dirty="0" err="1" smtClean="0"/>
              <a:t>noctunal</a:t>
            </a:r>
            <a:r>
              <a:rPr lang="en-US" sz="2800" dirty="0" smtClean="0"/>
              <a:t> wind and precipitation (</a:t>
            </a:r>
            <a:r>
              <a:rPr lang="en-US" sz="2800" dirty="0" err="1" smtClean="0"/>
              <a:t>Helfand</a:t>
            </a:r>
            <a:r>
              <a:rPr lang="en-US" sz="2800" dirty="0" smtClean="0"/>
              <a:t> and Schubert 1995)</a:t>
            </a:r>
          </a:p>
          <a:p>
            <a:pPr algn="just"/>
            <a:r>
              <a:rPr lang="en-US" sz="2800" dirty="0" smtClean="0"/>
              <a:t>Some GPLLJs are coupled with the synoptic system (hereafter C for coupled cases and UC for uncoupled cases)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00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 and methodology</a:t>
            </a:r>
            <a:endParaRPr 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CERA-20C</a:t>
            </a:r>
          </a:p>
          <a:p>
            <a:pPr lvl="1" algn="just"/>
            <a:r>
              <a:rPr lang="en-US" sz="2400" dirty="0" smtClean="0"/>
              <a:t>1.125</a:t>
            </a:r>
            <a:r>
              <a:rPr lang="en-US" sz="2400" baseline="30000" dirty="0" smtClean="0"/>
              <a:t>o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10-member ensemble</a:t>
            </a:r>
          </a:p>
          <a:p>
            <a:pPr algn="just"/>
            <a:r>
              <a:rPr lang="en-US" sz="2800" dirty="0" smtClean="0"/>
              <a:t>Extended summer season in 1901-2010</a:t>
            </a:r>
          </a:p>
          <a:p>
            <a:pPr algn="just"/>
            <a:r>
              <a:rPr lang="en-US" sz="2800" dirty="0" smtClean="0"/>
              <a:t>Analysis region</a:t>
            </a:r>
          </a:p>
          <a:p>
            <a:pPr lvl="1" algn="just"/>
            <a:r>
              <a:rPr lang="en-US" sz="2400" dirty="0" smtClean="0"/>
              <a:t>SGP: 29.25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-36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N</a:t>
            </a:r>
          </a:p>
          <a:p>
            <a:pPr lvl="1" algn="just"/>
            <a:r>
              <a:rPr lang="en-US" sz="2400" dirty="0" smtClean="0"/>
              <a:t>CGP: 36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-42.75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N</a:t>
            </a:r>
          </a:p>
          <a:p>
            <a:pPr lvl="1" algn="just"/>
            <a:r>
              <a:rPr lang="en-US" sz="2400" dirty="0" smtClean="0"/>
              <a:t>NGP: 42.75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- 49.5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169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V max&gt;12 m/s</a:t>
            </a:r>
          </a:p>
          <a:p>
            <a:pPr algn="just"/>
            <a:r>
              <a:rPr lang="en-US" sz="2800" dirty="0" smtClean="0"/>
              <a:t>Vertical wind shear &gt;6 m/s</a:t>
            </a:r>
          </a:p>
          <a:p>
            <a:pPr algn="just"/>
            <a:r>
              <a:rPr lang="en-US" sz="2800" dirty="0" smtClean="0"/>
              <a:t>Meridional component&gt;0</a:t>
            </a:r>
          </a:p>
          <a:p>
            <a:pPr algn="just"/>
            <a:r>
              <a:rPr lang="en-US" sz="2800" dirty="0" smtClean="0"/>
              <a:t>The criteria of coupled and uncoupled cases:</a:t>
            </a:r>
          </a:p>
          <a:p>
            <a:pPr lvl="1" algn="just"/>
            <a:r>
              <a:rPr lang="en-US" sz="2400" dirty="0" smtClean="0"/>
              <a:t>UC: regional anticyclone</a:t>
            </a:r>
          </a:p>
          <a:p>
            <a:pPr lvl="1" algn="just"/>
            <a:r>
              <a:rPr lang="en-US" sz="2400" dirty="0" smtClean="0"/>
              <a:t>C: upstream regional cyclone</a:t>
            </a:r>
            <a:endParaRPr lang="en-US" sz="2400" dirty="0"/>
          </a:p>
          <a:p>
            <a:pPr algn="just"/>
            <a:r>
              <a:rPr lang="en-US" sz="2800" dirty="0" smtClean="0"/>
              <a:t>Composite </a:t>
            </a:r>
            <a:r>
              <a:rPr lang="en-US" sz="2800" dirty="0" err="1" smtClean="0"/>
              <a:t>anaysis</a:t>
            </a:r>
            <a:endParaRPr lang="en-US" sz="2800" dirty="0" smtClean="0"/>
          </a:p>
          <a:p>
            <a:pPr algn="just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397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33978" r="21299" b="36575"/>
          <a:stretch/>
        </p:blipFill>
        <p:spPr bwMode="auto">
          <a:xfrm>
            <a:off x="457200" y="2899119"/>
            <a:ext cx="8229600" cy="192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20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26844" r="27238" b="15234"/>
          <a:stretch/>
        </p:blipFill>
        <p:spPr bwMode="auto">
          <a:xfrm>
            <a:off x="628797" y="1600200"/>
            <a:ext cx="78864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8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t="16374" r="32996" b="7375"/>
          <a:stretch/>
        </p:blipFill>
        <p:spPr bwMode="auto">
          <a:xfrm>
            <a:off x="2057305" y="1600200"/>
            <a:ext cx="5029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7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6533" r="36307" b="6890"/>
          <a:stretch/>
        </p:blipFill>
        <p:spPr bwMode="auto">
          <a:xfrm>
            <a:off x="1567866" y="228600"/>
            <a:ext cx="600826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8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17508" r="36821" b="25621"/>
          <a:stretch/>
        </p:blipFill>
        <p:spPr bwMode="auto">
          <a:xfrm>
            <a:off x="938064" y="489236"/>
            <a:ext cx="7267872" cy="587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44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106930</TotalTime>
  <Words>200</Words>
  <Application>Microsoft Office PowerPoint</Application>
  <PresentationFormat>如螢幕大小 (4:3)</PresentationFormat>
  <Paragraphs>43</Paragraphs>
  <Slides>18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The Role of Upper-Level Coupling on Great Plains Low-Level Jet Structure and Variability</vt:lpstr>
      <vt:lpstr>Introduction</vt:lpstr>
      <vt:lpstr>Data and methodology</vt:lpstr>
      <vt:lpstr>PowerPoint 簡報</vt:lpstr>
      <vt:lpstr>PowerPoint 簡報</vt:lpstr>
      <vt:lpstr>Results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 and discussion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</dc:title>
  <cp:lastModifiedBy>Yulai</cp:lastModifiedBy>
  <cp:revision>1362</cp:revision>
  <dcterms:modified xsi:type="dcterms:W3CDTF">2021-03-30T07:19:15Z</dcterms:modified>
</cp:coreProperties>
</file>