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77" r:id="rId2"/>
  </p:sldMasterIdLst>
  <p:notesMasterIdLst>
    <p:notesMasterId r:id="rId24"/>
  </p:notesMasterIdLst>
  <p:handoutMasterIdLst>
    <p:handoutMasterId r:id="rId25"/>
  </p:handoutMasterIdLst>
  <p:sldIdLst>
    <p:sldId id="643" r:id="rId3"/>
    <p:sldId id="684" r:id="rId4"/>
    <p:sldId id="717" r:id="rId5"/>
    <p:sldId id="889" r:id="rId6"/>
    <p:sldId id="917" r:id="rId7"/>
    <p:sldId id="891" r:id="rId8"/>
    <p:sldId id="892" r:id="rId9"/>
    <p:sldId id="901" r:id="rId10"/>
    <p:sldId id="902" r:id="rId11"/>
    <p:sldId id="904" r:id="rId12"/>
    <p:sldId id="905" r:id="rId13"/>
    <p:sldId id="907" r:id="rId14"/>
    <p:sldId id="908" r:id="rId15"/>
    <p:sldId id="910" r:id="rId16"/>
    <p:sldId id="911" r:id="rId17"/>
    <p:sldId id="913" r:id="rId18"/>
    <p:sldId id="914" r:id="rId19"/>
    <p:sldId id="915" r:id="rId20"/>
    <p:sldId id="733" r:id="rId21"/>
    <p:sldId id="916" r:id="rId22"/>
    <p:sldId id="685" r:id="rId23"/>
  </p:sldIdLst>
  <p:sldSz cx="9144000" cy="6858000" type="screen4x3"/>
  <p:notesSz cx="6797675" cy="992822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000FF"/>
    <a:srgbClr val="025500"/>
    <a:srgbClr val="1D63B9"/>
    <a:srgbClr val="7AF809"/>
    <a:srgbClr val="04EFEF"/>
    <a:srgbClr val="0C6DC5"/>
    <a:srgbClr val="4894B5"/>
    <a:srgbClr val="A9D152"/>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09" autoAdjust="0"/>
    <p:restoredTop sz="93826" autoAdjust="0"/>
  </p:normalViewPr>
  <p:slideViewPr>
    <p:cSldViewPr>
      <p:cViewPr varScale="1">
        <p:scale>
          <a:sx n="112" d="100"/>
          <a:sy n="112" d="100"/>
        </p:scale>
        <p:origin x="1338" y="108"/>
      </p:cViewPr>
      <p:guideLst>
        <p:guide orient="horz" pos="2160"/>
        <p:guide pos="2880"/>
      </p:guideLst>
    </p:cSldViewPr>
  </p:slideViewPr>
  <p:outlineViewPr>
    <p:cViewPr>
      <p:scale>
        <a:sx n="33" d="100"/>
        <a:sy n="33" d="100"/>
      </p:scale>
      <p:origin x="0" y="-54654"/>
    </p:cViewPr>
  </p:outlineViewPr>
  <p:notesTextViewPr>
    <p:cViewPr>
      <p:scale>
        <a:sx n="100" d="100"/>
        <a:sy n="100" d="100"/>
      </p:scale>
      <p:origin x="0" y="0"/>
    </p:cViewPr>
  </p:notesTextViewPr>
  <p:sorterViewPr>
    <p:cViewPr varScale="1">
      <p:scale>
        <a:sx n="100" d="100"/>
        <a:sy n="100" d="100"/>
      </p:scale>
      <p:origin x="0" y="12348"/>
    </p:cViewPr>
  </p:sorterViewPr>
  <p:notesViewPr>
    <p:cSldViewPr>
      <p:cViewPr varScale="1">
        <p:scale>
          <a:sx n="84" d="100"/>
          <a:sy n="84" d="100"/>
        </p:scale>
        <p:origin x="3072"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13DD24D-0BA5-4F82-A712-5E140A05623C}" type="datetimeFigureOut">
              <a:rPr lang="zh-TW" altLang="en-US" smtClean="0"/>
              <a:pPr/>
              <a:t>2021/3/16</a:t>
            </a:fld>
            <a:endParaRPr lang="zh-TW" altLang="en-US"/>
          </a:p>
        </p:txBody>
      </p:sp>
      <p:sp>
        <p:nvSpPr>
          <p:cNvPr id="4" name="頁尾版面配置區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1BB5CA31-8CF6-447F-A94E-215164144F78}" type="slidenum">
              <a:rPr lang="zh-TW" altLang="en-US" smtClean="0"/>
              <a:pPr/>
              <a:t>‹#›</a:t>
            </a:fld>
            <a:endParaRPr lang="zh-TW" altLang="en-US"/>
          </a:p>
        </p:txBody>
      </p:sp>
    </p:spTree>
    <p:extLst>
      <p:ext uri="{BB962C8B-B14F-4D97-AF65-F5344CB8AC3E}">
        <p14:creationId xmlns:p14="http://schemas.microsoft.com/office/powerpoint/2010/main" val="1038648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B128719-CD52-4668-B3DB-9BFAA683DAE2}" type="datetimeFigureOut">
              <a:rPr lang="zh-TW" altLang="en-US" smtClean="0"/>
              <a:pPr/>
              <a:t>2021/3/16</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EA2BC9A-1091-481A-888B-D57AB1E786DE}" type="slidenum">
              <a:rPr lang="zh-TW" altLang="en-US" smtClean="0"/>
              <a:pPr/>
              <a:t>‹#›</a:t>
            </a:fld>
            <a:endParaRPr lang="zh-TW" altLang="en-US"/>
          </a:p>
        </p:txBody>
      </p:sp>
    </p:spTree>
    <p:extLst>
      <p:ext uri="{BB962C8B-B14F-4D97-AF65-F5344CB8AC3E}">
        <p14:creationId xmlns:p14="http://schemas.microsoft.com/office/powerpoint/2010/main" val="1558237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lvl1pPr>
              <a:defRPr>
                <a:solidFill>
                  <a:schemeClr val="tx1"/>
                </a:solidFill>
                <a:latin typeface="Calibri" panose="020F0502020204030204" pitchFamily="34" charset="0"/>
                <a:cs typeface="Times New Roman" pitchFamily="18" charset="0"/>
              </a:defRPr>
            </a:lvl1pPr>
          </a:lstStyle>
          <a:p>
            <a:fld id="{C44C6D4C-9397-4377-80EB-8E244A5E3451}" type="datetime1">
              <a:rPr lang="zh-TW" altLang="en-US" smtClean="0"/>
              <a:t>2021/3/16</a:t>
            </a:fld>
            <a:endParaRPr lang="zh-TW" altLang="en-US" dirty="0"/>
          </a:p>
        </p:txBody>
      </p:sp>
      <p:sp>
        <p:nvSpPr>
          <p:cNvPr id="5" name="頁尾版面配置區 4"/>
          <p:cNvSpPr>
            <a:spLocks noGrp="1"/>
          </p:cNvSpPr>
          <p:nvPr>
            <p:ph type="ftr" sz="quarter" idx="11"/>
          </p:nvPr>
        </p:nvSpPr>
        <p:spPr/>
        <p:txBody>
          <a:bodyPr/>
          <a:lstStyle>
            <a:lvl1pPr>
              <a:defRPr>
                <a:solidFill>
                  <a:schemeClr val="tx1"/>
                </a:solidFill>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sz="1400">
                <a:solidFill>
                  <a:schemeClr val="tx1">
                    <a:lumMod val="75000"/>
                    <a:lumOff val="25000"/>
                  </a:schemeClr>
                </a:solidFill>
                <a:latin typeface="Calibri" panose="020F0502020204030204" pitchFamily="34" charset="0"/>
                <a:cs typeface="Times New Roman" pitchFamily="18" charset="0"/>
              </a:defRPr>
            </a:lvl1pPr>
          </a:lstStyle>
          <a:p>
            <a:fld id="{B0C996E8-7BC1-44D1-9407-422DEE20CBA7}" type="slidenum">
              <a:rPr lang="zh-TW" altLang="en-US" smtClean="0"/>
              <a:pPr/>
              <a:t>‹#›</a:t>
            </a:fld>
            <a:endParaRPr lang="zh-TW" altLang="en-US" dirty="0"/>
          </a:p>
        </p:txBody>
      </p:sp>
      <p:sp>
        <p:nvSpPr>
          <p:cNvPr id="14" name="手繪多邊形 13"/>
          <p:cNvSpPr/>
          <p:nvPr userDrawn="1"/>
        </p:nvSpPr>
        <p:spPr>
          <a:xfrm>
            <a:off x="827584" y="2014718"/>
            <a:ext cx="8316416" cy="2278378"/>
          </a:xfrm>
          <a:custGeom>
            <a:avLst/>
            <a:gdLst>
              <a:gd name="connsiteX0" fmla="*/ 0 w 8316416"/>
              <a:gd name="connsiteY0" fmla="*/ 0 h 1512168"/>
              <a:gd name="connsiteX1" fmla="*/ 8316416 w 8316416"/>
              <a:gd name="connsiteY1" fmla="*/ 0 h 1512168"/>
              <a:gd name="connsiteX2" fmla="*/ 8316416 w 8316416"/>
              <a:gd name="connsiteY2" fmla="*/ 1512168 h 1512168"/>
              <a:gd name="connsiteX3" fmla="*/ 0 w 8316416"/>
              <a:gd name="connsiteY3" fmla="*/ 1512168 h 1512168"/>
              <a:gd name="connsiteX4" fmla="*/ 0 w 8316416"/>
              <a:gd name="connsiteY4" fmla="*/ 0 h 1512168"/>
              <a:gd name="connsiteX0" fmla="*/ 0 w 8316416"/>
              <a:gd name="connsiteY0" fmla="*/ 0 h 1512168"/>
              <a:gd name="connsiteX1" fmla="*/ 8316416 w 8316416"/>
              <a:gd name="connsiteY1" fmla="*/ 0 h 1512168"/>
              <a:gd name="connsiteX2" fmla="*/ 8316416 w 8316416"/>
              <a:gd name="connsiteY2" fmla="*/ 1512168 h 1512168"/>
              <a:gd name="connsiteX3" fmla="*/ 1440160 w 8316416"/>
              <a:gd name="connsiteY3" fmla="*/ 1512168 h 1512168"/>
              <a:gd name="connsiteX4" fmla="*/ 0 w 8316416"/>
              <a:gd name="connsiteY4" fmla="*/ 0 h 1512168"/>
              <a:gd name="connsiteX0" fmla="*/ 0 w 7740352"/>
              <a:gd name="connsiteY0" fmla="*/ 0 h 1512168"/>
              <a:gd name="connsiteX1" fmla="*/ 7740352 w 7740352"/>
              <a:gd name="connsiteY1" fmla="*/ 0 h 1512168"/>
              <a:gd name="connsiteX2" fmla="*/ 7740352 w 7740352"/>
              <a:gd name="connsiteY2" fmla="*/ 1512168 h 1512168"/>
              <a:gd name="connsiteX3" fmla="*/ 864096 w 7740352"/>
              <a:gd name="connsiteY3" fmla="*/ 1512168 h 1512168"/>
              <a:gd name="connsiteX4" fmla="*/ 0 w 7740352"/>
              <a:gd name="connsiteY4" fmla="*/ 0 h 1512168"/>
              <a:gd name="connsiteX0" fmla="*/ 0 w 8172400"/>
              <a:gd name="connsiteY0" fmla="*/ 0 h 1512168"/>
              <a:gd name="connsiteX1" fmla="*/ 8172400 w 8172400"/>
              <a:gd name="connsiteY1" fmla="*/ 0 h 1512168"/>
              <a:gd name="connsiteX2" fmla="*/ 8172400 w 8172400"/>
              <a:gd name="connsiteY2" fmla="*/ 1512168 h 1512168"/>
              <a:gd name="connsiteX3" fmla="*/ 1296144 w 8172400"/>
              <a:gd name="connsiteY3" fmla="*/ 1512168 h 1512168"/>
              <a:gd name="connsiteX4" fmla="*/ 0 w 8172400"/>
              <a:gd name="connsiteY4" fmla="*/ 0 h 151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2400" h="1512168">
                <a:moveTo>
                  <a:pt x="0" y="0"/>
                </a:moveTo>
                <a:lnTo>
                  <a:pt x="8172400" y="0"/>
                </a:lnTo>
                <a:lnTo>
                  <a:pt x="8172400" y="1512168"/>
                </a:lnTo>
                <a:lnTo>
                  <a:pt x="1296144" y="1512168"/>
                </a:lnTo>
                <a:lnTo>
                  <a:pt x="0" y="0"/>
                </a:lnTo>
                <a:close/>
              </a:path>
            </a:pathLst>
          </a:custGeom>
          <a:gradFill>
            <a:gsLst>
              <a:gs pos="10000">
                <a:schemeClr val="bg1">
                  <a:alpha val="0"/>
                </a:schemeClr>
              </a:gs>
              <a:gs pos="45000">
                <a:schemeClr val="bg1">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 name="直線接點 14"/>
          <p:cNvCxnSpPr/>
          <p:nvPr userDrawn="1"/>
        </p:nvCxnSpPr>
        <p:spPr>
          <a:xfrm>
            <a:off x="683568" y="1988840"/>
            <a:ext cx="8424936" cy="0"/>
          </a:xfrm>
          <a:prstGeom prst="line">
            <a:avLst/>
          </a:prstGeom>
          <a:ln w="25400">
            <a:solidFill>
              <a:schemeClr val="bg1"/>
            </a:solidFill>
          </a:ln>
          <a:effectLst>
            <a:outerShdw blurRad="12700" dist="12700" dir="5400000" algn="t"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cxnSp>
      <p:cxnSp>
        <p:nvCxnSpPr>
          <p:cNvPr id="16" name="直線接點 15"/>
          <p:cNvCxnSpPr/>
          <p:nvPr userDrawn="1"/>
        </p:nvCxnSpPr>
        <p:spPr>
          <a:xfrm>
            <a:off x="2051720" y="4293096"/>
            <a:ext cx="7092280" cy="0"/>
          </a:xfrm>
          <a:prstGeom prst="line">
            <a:avLst/>
          </a:prstGeom>
          <a:ln w="25400">
            <a:solidFill>
              <a:schemeClr val="bg1"/>
            </a:solidFill>
          </a:ln>
          <a:effectLst>
            <a:outerShdw blurRad="12700" dist="12700" dir="5400000" algn="t"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cxnSp>
      <p:sp>
        <p:nvSpPr>
          <p:cNvPr id="2" name="標題 1"/>
          <p:cNvSpPr>
            <a:spLocks noGrp="1"/>
          </p:cNvSpPr>
          <p:nvPr>
            <p:ph type="ctrTitle"/>
          </p:nvPr>
        </p:nvSpPr>
        <p:spPr>
          <a:xfrm>
            <a:off x="1187624" y="2276872"/>
            <a:ext cx="7772400" cy="738664"/>
          </a:xfrm>
          <a:noFill/>
        </p:spPr>
        <p:txBody>
          <a:bodyPr wrap="square" rtlCol="0">
            <a:spAutoFit/>
            <a:scene3d>
              <a:camera prst="orthographicFront"/>
              <a:lightRig rig="morning" dir="t"/>
            </a:scene3d>
            <a:sp3d contourW="12700" prstMaterial="plastic">
              <a:bevelT w="88900"/>
              <a:extrusionClr>
                <a:schemeClr val="tx1"/>
              </a:extrusionClr>
              <a:contourClr>
                <a:schemeClr val="bg1"/>
              </a:contourClr>
            </a:sp3d>
          </a:bodyPr>
          <a:lstStyle>
            <a:lvl1pPr marL="0" algn="r" defTabSz="914400" rtl="0" eaLnBrk="1" latinLnBrk="0" hangingPunct="1">
              <a:defRPr lang="zh-TW" altLang="en-US" sz="4200" b="1" kern="1200" spc="50" dirty="0">
                <a:ln w="11430"/>
                <a:gradFill>
                  <a:gsLst>
                    <a:gs pos="0">
                      <a:srgbClr val="B00000"/>
                    </a:gs>
                    <a:gs pos="56000">
                      <a:srgbClr val="990000"/>
                    </a:gs>
                    <a:gs pos="100000">
                      <a:srgbClr val="6C0000"/>
                    </a:gs>
                  </a:gsLst>
                  <a:lin ang="1800000" scaled="0"/>
                </a:gradFill>
                <a:effectLst>
                  <a:outerShdw blurRad="50800" dist="38100" dir="2700000" algn="tl" rotWithShape="0">
                    <a:prstClr val="black">
                      <a:alpha val="40000"/>
                    </a:prstClr>
                  </a:outerShdw>
                </a:effectLst>
                <a:latin typeface="微軟正黑體" pitchFamily="34" charset="-120"/>
                <a:ea typeface="微軟正黑體" pitchFamily="34" charset="-120"/>
                <a:cs typeface="+mn-cs"/>
              </a:defRPr>
            </a:lvl1pPr>
          </a:lstStyle>
          <a:p>
            <a:r>
              <a:rPr lang="zh-TW" altLang="en-US" dirty="0"/>
              <a:t>按一下以編輯母片標題樣式</a:t>
            </a:r>
          </a:p>
        </p:txBody>
      </p:sp>
      <p:sp>
        <p:nvSpPr>
          <p:cNvPr id="3" name="副標題 2"/>
          <p:cNvSpPr>
            <a:spLocks noGrp="1"/>
          </p:cNvSpPr>
          <p:nvPr>
            <p:ph type="subTitle" idx="1"/>
          </p:nvPr>
        </p:nvSpPr>
        <p:spPr>
          <a:xfrm>
            <a:off x="2635696" y="3501008"/>
            <a:ext cx="6400800" cy="477054"/>
          </a:xfrm>
          <a:noFill/>
        </p:spPr>
        <p:txBody>
          <a:bodyPr wrap="square" rtlCol="0">
            <a:spAutoFit/>
            <a:scene3d>
              <a:camera prst="orthographicFront"/>
              <a:lightRig rig="morning" dir="t"/>
            </a:scene3d>
            <a:sp3d contourW="6350" prstMaterial="plastic">
              <a:bevelT w="63500" h="38100"/>
              <a:contourClr>
                <a:schemeClr val="tx1"/>
              </a:contourClr>
            </a:sp3d>
          </a:bodyPr>
          <a:lstStyle>
            <a:lvl1pPr marL="0" indent="0" algn="r" defTabSz="914400" rtl="0" eaLnBrk="1" latinLnBrk="0" hangingPunct="1">
              <a:buNone/>
              <a:defRPr lang="zh-TW" altLang="en-US" sz="2500" b="1" kern="1200" dirty="0">
                <a:gradFill>
                  <a:gsLst>
                    <a:gs pos="0">
                      <a:schemeClr val="tx1"/>
                    </a:gs>
                    <a:gs pos="56000">
                      <a:schemeClr val="tx1">
                        <a:lumMod val="75000"/>
                        <a:lumOff val="25000"/>
                      </a:schemeClr>
                    </a:gs>
                    <a:gs pos="100000">
                      <a:schemeClr val="tx1">
                        <a:lumMod val="85000"/>
                        <a:lumOff val="15000"/>
                      </a:schemeClr>
                    </a:gs>
                  </a:gsLst>
                  <a:lin ang="1800000" scaled="0"/>
                </a:gradFill>
                <a:latin typeface="微軟正黑體" pitchFamily="34" charset="-120"/>
                <a:ea typeface="微軟正黑體" pitchFamily="34" charset="-120"/>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只有標題">
    <p:bg>
      <p:bgPr>
        <a:solidFill>
          <a:schemeClr val="tx2">
            <a:lumMod val="75000"/>
          </a:schemeClr>
        </a:solidFill>
        <a:effectLst/>
      </p:bgPr>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a:xfrm>
            <a:off x="926232" y="6356350"/>
            <a:ext cx="2133600" cy="365125"/>
          </a:xfrm>
        </p:spPr>
        <p:txBody>
          <a:bodyPr/>
          <a:lstStyle>
            <a:lvl1pPr algn="r">
              <a:defRPr>
                <a:solidFill>
                  <a:schemeClr val="tx1"/>
                </a:solidFill>
              </a:defRPr>
            </a:lvl1pPr>
          </a:lstStyle>
          <a:p>
            <a:fld id="{28E242AA-BC1D-4E83-86A8-3BA8C45F713A}" type="datetime1">
              <a:rPr lang="zh-TW" altLang="en-US" smtClean="0"/>
              <a:t>2021/3/16</a:t>
            </a:fld>
            <a:endParaRPr lang="zh-TW" altLang="en-US"/>
          </a:p>
        </p:txBody>
      </p:sp>
      <p:sp>
        <p:nvSpPr>
          <p:cNvPr id="4" name="頁尾版面配置區 3"/>
          <p:cNvSpPr>
            <a:spLocks noGrp="1"/>
          </p:cNvSpPr>
          <p:nvPr>
            <p:ph type="ftr" sz="quarter" idx="11"/>
          </p:nvPr>
        </p:nvSpPr>
        <p:spPr/>
        <p:txBody>
          <a:bodyPr/>
          <a:lstStyle>
            <a:lvl1pPr>
              <a:defRPr>
                <a:solidFill>
                  <a:schemeClr val="tx1"/>
                </a:solidFill>
              </a:defRPr>
            </a:lvl1pPr>
          </a:lstStyle>
          <a:p>
            <a:endParaRPr lang="zh-TW" altLang="en-US" dirty="0"/>
          </a:p>
        </p:txBody>
      </p:sp>
      <p:sp>
        <p:nvSpPr>
          <p:cNvPr id="5" name="投影片編號版面配置區 4"/>
          <p:cNvSpPr>
            <a:spLocks noGrp="1"/>
          </p:cNvSpPr>
          <p:nvPr>
            <p:ph type="sldNum" sz="quarter" idx="12"/>
          </p:nvPr>
        </p:nvSpPr>
        <p:spPr/>
        <p:txBody>
          <a:bodyPr/>
          <a:lstStyle>
            <a:lvl1pPr>
              <a:defRPr>
                <a:solidFill>
                  <a:schemeClr val="tx1"/>
                </a:solidFill>
              </a:defRPr>
            </a:lvl1pPr>
          </a:lstStyle>
          <a:p>
            <a:fld id="{B0C996E8-7BC1-44D1-9407-422DEE20CBA7}" type="slidenum">
              <a:rPr lang="zh-TW" altLang="en-US" smtClean="0"/>
              <a:pPr/>
              <a:t>‹#›</a:t>
            </a:fld>
            <a:endParaRPr lang="zh-TW" altLang="en-US"/>
          </a:p>
        </p:txBody>
      </p:sp>
      <p:sp>
        <p:nvSpPr>
          <p:cNvPr id="12" name="標題 1"/>
          <p:cNvSpPr>
            <a:spLocks noGrp="1"/>
          </p:cNvSpPr>
          <p:nvPr>
            <p:ph type="title"/>
          </p:nvPr>
        </p:nvSpPr>
        <p:spPr>
          <a:xfrm>
            <a:off x="4139952" y="2852936"/>
            <a:ext cx="4608512" cy="1143000"/>
          </a:xfrm>
        </p:spPr>
        <p:txBody>
          <a:bodyPr vert="horz" lIns="91440" tIns="45720" rIns="91440" bIns="45720" rtlCol="0" anchor="ctr">
            <a:normAutofit fontScale="90000" lnSpcReduction="10000"/>
          </a:bodyPr>
          <a:lstStyle>
            <a:lvl1pPr>
              <a:defRPr kumimoji="0" lang="zh-TW" altLang="en-US" sz="3600" b="1" i="0" u="none" strike="noStrike" kern="1200" cap="none" spc="0" normalizeH="0" baseline="0" noProof="0">
                <a:ln>
                  <a:noFill/>
                </a:ln>
                <a:solidFill>
                  <a:schemeClr val="bg1"/>
                </a:solidFill>
                <a:effectLst>
                  <a:outerShdw blurRad="50800" dist="38100" dir="2700000" algn="tl" rotWithShape="0">
                    <a:prstClr val="black">
                      <a:alpha val="40000"/>
                    </a:prstClr>
                  </a:outerShdw>
                </a:effectLst>
                <a:uLnTx/>
                <a:uFillTx/>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lang="zh-TW" altLang="en-US" dirty="0"/>
          </a:p>
        </p:txBody>
      </p:sp>
    </p:spTree>
    <p:extLst>
      <p:ext uri="{BB962C8B-B14F-4D97-AF65-F5344CB8AC3E}">
        <p14:creationId xmlns:p14="http://schemas.microsoft.com/office/powerpoint/2010/main" val="2369768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主畫面A(雙層標題)">
    <p:bg>
      <p:bgPr>
        <a:gradFill>
          <a:gsLst>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928794" y="285728"/>
            <a:ext cx="6357982" cy="571504"/>
          </a:xfrm>
        </p:spPr>
        <p:txBody>
          <a:bodyPr/>
          <a:lstStyle>
            <a:lvl1pPr algn="l">
              <a:defRPr lang="zh-TW" altLang="en-US" sz="4000" b="1" kern="1200" dirty="0" smtClean="0">
                <a:solidFill>
                  <a:srgbClr val="002060"/>
                </a:solidFill>
                <a:effectLst>
                  <a:outerShdw blurRad="38100" dist="38100" dir="2700000" algn="tl">
                    <a:srgbClr val="000000">
                      <a:alpha val="43137"/>
                    </a:srgbClr>
                  </a:outerShdw>
                </a:effectLst>
                <a:latin typeface="+mj-lt"/>
                <a:ea typeface="+mj-ea"/>
                <a:cs typeface="+mj-cs"/>
              </a:defRPr>
            </a:lvl1pPr>
          </a:lstStyle>
          <a:p>
            <a:r>
              <a:rPr lang="zh-TW" altLang="en-US"/>
              <a:t>按一下以編輯母片標題樣式</a:t>
            </a:r>
            <a:endParaRPr lang="zh-TW" altLang="en-US" dirty="0"/>
          </a:p>
        </p:txBody>
      </p:sp>
      <p:sp>
        <p:nvSpPr>
          <p:cNvPr id="3" name="內容版面配置區 2"/>
          <p:cNvSpPr>
            <a:spLocks noGrp="1"/>
          </p:cNvSpPr>
          <p:nvPr>
            <p:ph idx="1"/>
          </p:nvPr>
        </p:nvSpPr>
        <p:spPr>
          <a:xfrm>
            <a:off x="785786" y="1571612"/>
            <a:ext cx="7643866" cy="4625989"/>
          </a:xfrm>
        </p:spPr>
        <p:txBody>
          <a:bodyPr/>
          <a:lstStyle>
            <a:lvl1pPr>
              <a:buSzPct val="100000"/>
              <a:buFontTx/>
              <a:buBlip>
                <a:blip r:embed="rId2"/>
              </a:buBlip>
              <a:defRPr b="1">
                <a:effectLst/>
              </a:defRPr>
            </a:lvl1pPr>
            <a:lvl2pPr>
              <a:buFontTx/>
              <a:buBlip>
                <a:blip r:embed="rId3"/>
              </a:buBlip>
              <a:defRPr>
                <a:solidFill>
                  <a:schemeClr val="accent3">
                    <a:lumMod val="50000"/>
                  </a:schemeClr>
                </a:solidFill>
              </a:defRPr>
            </a:lvl2pPr>
            <a:lvl3pPr>
              <a:buFontTx/>
              <a:buBlip>
                <a:blip r:embed="rId4"/>
              </a:buBlip>
              <a:defRPr/>
            </a:lvl3pPr>
            <a:lvl5pPr>
              <a:buFont typeface="Arial" pitchFamily="34" charset="0"/>
              <a:buChar char="•"/>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p:txBody>
      </p:sp>
      <p:sp>
        <p:nvSpPr>
          <p:cNvPr id="9" name="文字版面配置區 8"/>
          <p:cNvSpPr>
            <a:spLocks noGrp="1"/>
          </p:cNvSpPr>
          <p:nvPr>
            <p:ph type="body" sz="quarter" idx="13"/>
          </p:nvPr>
        </p:nvSpPr>
        <p:spPr>
          <a:xfrm>
            <a:off x="2214546" y="857233"/>
            <a:ext cx="6357982" cy="571504"/>
          </a:xfrm>
        </p:spPr>
        <p:txBody>
          <a:bodyPr>
            <a:noAutofit/>
          </a:bodyPr>
          <a:lstStyle>
            <a:lvl1pPr>
              <a:buNone/>
              <a:defRPr sz="3200">
                <a:solidFill>
                  <a:srgbClr val="FFCC00"/>
                </a:solidFill>
                <a:effectLst>
                  <a:outerShdw blurRad="38100" dist="38100" dir="2700000" algn="tl">
                    <a:srgbClr val="000000">
                      <a:alpha val="43137"/>
                    </a:srgbClr>
                  </a:outerShdw>
                </a:effectLst>
              </a:defRPr>
            </a:lvl1pPr>
          </a:lstStyle>
          <a:p>
            <a:pPr lvl="0"/>
            <a:r>
              <a:rPr lang="zh-TW" altLang="en-US"/>
              <a:t>按一下以編輯母片文字樣式</a:t>
            </a:r>
          </a:p>
        </p:txBody>
      </p:sp>
      <p:sp>
        <p:nvSpPr>
          <p:cNvPr id="5" name="日期版面配置區 3"/>
          <p:cNvSpPr>
            <a:spLocks noGrp="1"/>
          </p:cNvSpPr>
          <p:nvPr>
            <p:ph type="dt" sz="half" idx="14"/>
          </p:nvPr>
        </p:nvSpPr>
        <p:spPr/>
        <p:txBody>
          <a:bodyPr/>
          <a:lstStyle>
            <a:lvl1pPr>
              <a:defRPr/>
            </a:lvl1pPr>
          </a:lstStyle>
          <a:p>
            <a:pPr>
              <a:defRPr/>
            </a:pPr>
            <a:fld id="{9182CBF7-EFA9-4DB0-9A18-4D6C003644EB}" type="datetime1">
              <a:rPr lang="zh-TW" altLang="en-US" smtClean="0"/>
              <a:t>2021/3/16</a:t>
            </a:fld>
            <a:endParaRPr lang="zh-TW" altLang="en-US"/>
          </a:p>
        </p:txBody>
      </p:sp>
      <p:sp>
        <p:nvSpPr>
          <p:cNvPr id="6" name="頁尾版面配置區 4"/>
          <p:cNvSpPr>
            <a:spLocks noGrp="1"/>
          </p:cNvSpPr>
          <p:nvPr>
            <p:ph type="ftr" sz="quarter" idx="15"/>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6"/>
          </p:nvPr>
        </p:nvSpPr>
        <p:spPr/>
        <p:txBody>
          <a:bodyPr/>
          <a:lstStyle>
            <a:lvl1pPr>
              <a:defRPr/>
            </a:lvl1pPr>
          </a:lstStyle>
          <a:p>
            <a:fld id="{FBF7EE88-F458-4743-BA39-B131BE457404}" type="slidenum">
              <a:rPr lang="zh-TW" altLang="en-US"/>
              <a:pPr/>
              <a:t>‹#›</a:t>
            </a:fld>
            <a:endParaRPr lang="zh-TW" altLang="en-US"/>
          </a:p>
        </p:txBody>
      </p:sp>
    </p:spTree>
    <p:extLst>
      <p:ext uri="{BB962C8B-B14F-4D97-AF65-F5344CB8AC3E}">
        <p14:creationId xmlns:p14="http://schemas.microsoft.com/office/powerpoint/2010/main" val="2444729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標題及物件">
    <p:bg>
      <p:bgPr>
        <a:gradFill>
          <a:gsLst>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p>
            <a:fld id="{3C0832AD-42D2-46E6-B027-D19ADBD26FBE}" type="datetime1">
              <a:rPr lang="zh-TW" altLang="en-US" smtClean="0"/>
              <a:t>2021/3/16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611483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bg>
      <p:bgPr>
        <a:gradFill>
          <a:gsLst>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B6179361-6696-4004-9D4A-5DF3C7A699A4}" type="datetime1">
              <a:rPr lang="zh-TW" altLang="en-US" smtClean="0"/>
              <a:t>2021/3/16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8D884D-555C-4B91-897E-F927A9A3D445}" type="slidenum">
              <a:rPr lang="zh-TW" altLang="en-US" smtClean="0"/>
              <a:pPr/>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bg>
      <p:bgPr>
        <a:gradFill>
          <a:gsLst>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EE5F5E9B-95AB-43C8-B458-DA1B4E10241B}" type="datetime1">
              <a:rPr lang="zh-TW" altLang="en-US" smtClean="0"/>
              <a:t>2021/3/16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8D884D-555C-4B91-897E-F927A9A3D445}" type="slidenum">
              <a:rPr lang="zh-TW" altLang="en-US" smtClean="0"/>
              <a:pPr/>
              <a:t>‹#›</a:t>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區段標題">
    <p:bg>
      <p:bgPr>
        <a:gradFill>
          <a:gsLst>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68965AA5-B5F5-4236-853A-0FF3806BEB5A}" type="datetime1">
              <a:rPr lang="zh-TW" altLang="en-US" smtClean="0"/>
              <a:t>2021/3/16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8D884D-555C-4B91-897E-F927A9A3D445}" type="slidenum">
              <a:rPr lang="zh-TW" altLang="en-US" smtClean="0"/>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bg>
      <p:bgPr>
        <a:gradFill>
          <a:gsLst>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AB3FE03-753B-4705-87E6-10788BC7FE76}" type="datetime1">
              <a:rPr lang="zh-TW" altLang="en-US" smtClean="0"/>
              <a:t>2021/3/16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8D884D-555C-4B91-897E-F927A9A3D445}" type="slidenum">
              <a:rPr lang="zh-TW" altLang="en-US" smtClean="0"/>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bg>
      <p:bgPr>
        <a:gradFill>
          <a:gsLst>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41F4F267-68C2-42C8-ADB9-B60051070A2C}" type="datetime1">
              <a:rPr lang="zh-TW" altLang="en-US" smtClean="0"/>
              <a:t>2021/3/16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D8D884D-555C-4B91-897E-F927A9A3D445}" type="slidenum">
              <a:rPr lang="zh-TW" altLang="en-US" smtClean="0"/>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bg>
      <p:bgPr>
        <a:gradFill>
          <a:gsLst>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C6B2B4AF-A820-480E-89BA-0F79C3B4B826}" type="datetime1">
              <a:rPr lang="zh-TW" altLang="en-US" smtClean="0"/>
              <a:t>2021/3/16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D8D884D-555C-4B91-897E-F927A9A3D445}" type="slidenum">
              <a:rPr lang="zh-TW" altLang="en-US" smtClean="0"/>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gradFill>
          <a:gsLst>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FEC5273-3327-41DD-9DA1-0793CA69FAD7}" type="datetime1">
              <a:rPr lang="zh-TW" altLang="en-US" smtClean="0"/>
              <a:t>2021/3/16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D8D884D-555C-4B91-897E-F927A9A3D445}"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標題及物件">
    <p:bg>
      <p:bgPr>
        <a:gradFill>
          <a:gsLst>
            <a:gs pos="15000">
              <a:schemeClr val="bg1"/>
            </a:gs>
            <a:gs pos="0">
              <a:srgbClr val="8B9BAF"/>
            </a:gs>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9" name="橢圓 8"/>
          <p:cNvSpPr/>
          <p:nvPr userDrawn="1"/>
        </p:nvSpPr>
        <p:spPr>
          <a:xfrm>
            <a:off x="8261882" y="6412838"/>
            <a:ext cx="576064" cy="360040"/>
          </a:xfrm>
          <a:prstGeom prst="ellipse">
            <a:avLst/>
          </a:prstGeom>
          <a:solidFill>
            <a:schemeClr val="bg1"/>
          </a:solidFill>
          <a:ln>
            <a:noFill/>
          </a:ln>
          <a:effectLst>
            <a:innerShdw blurRad="63500" dist="50800" dir="135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468000" y="7200"/>
            <a:ext cx="7768800" cy="619200"/>
          </a:xfrm>
        </p:spPr>
        <p:txBody>
          <a:bodyPr vert="horz" lIns="91440" tIns="45720" rIns="91440" bIns="45720" rtlCol="0" anchor="ctr">
            <a:normAutofit/>
            <a:scene3d>
              <a:camera prst="orthographicFront"/>
              <a:lightRig rig="chilly" dir="t"/>
            </a:scene3d>
            <a:sp3d extrusionH="6350" contourW="6350" prstMaterial="plastic">
              <a:bevelT w="6350" h="12700"/>
            </a:sp3d>
          </a:bodyPr>
          <a:lstStyle>
            <a:lvl1pPr algn="l" defTabSz="914400" rtl="0" eaLnBrk="1" latinLnBrk="0" hangingPunct="1">
              <a:spcBef>
                <a:spcPct val="0"/>
              </a:spcBef>
              <a:buNone/>
              <a:defRPr lang="zh-TW" altLang="en-US" sz="3200" b="0" kern="1200">
                <a:ln w="6350">
                  <a:noFill/>
                </a:ln>
                <a:solidFill>
                  <a:schemeClr val="bg1"/>
                </a:solidFill>
                <a:effectLst/>
                <a:latin typeface="微軟正黑體" pitchFamily="34" charset="-120"/>
                <a:ea typeface="微軟正黑體" pitchFamily="34" charset="-120"/>
                <a:cs typeface="+mj-cs"/>
              </a:defRPr>
            </a:lvl1pPr>
          </a:lstStyle>
          <a:p>
            <a:r>
              <a:rPr lang="zh-TW" altLang="en-US" dirty="0"/>
              <a:t>按一下以編輯母片標題樣式</a:t>
            </a:r>
          </a:p>
        </p:txBody>
      </p:sp>
      <p:sp>
        <p:nvSpPr>
          <p:cNvPr id="3" name="內容版面配置區 2"/>
          <p:cNvSpPr>
            <a:spLocks noGrp="1"/>
          </p:cNvSpPr>
          <p:nvPr>
            <p:ph idx="1"/>
          </p:nvPr>
        </p:nvSpPr>
        <p:spPr>
          <a:xfrm>
            <a:off x="467544" y="1196752"/>
            <a:ext cx="8229600" cy="4680520"/>
          </a:xfrm>
        </p:spPr>
        <p:txBody>
          <a:bodyPr/>
          <a:lstStyle>
            <a:lvl1pPr marL="266700" indent="-266700" algn="l">
              <a:buSzPct val="110000"/>
              <a:buFontTx/>
              <a:buBlip>
                <a:blip r:embed="rId2"/>
              </a:buBlip>
              <a:defRPr sz="2400" b="1">
                <a:latin typeface="Calibri" panose="020F0502020204030204" pitchFamily="34" charset="0"/>
                <a:ea typeface="微軟正黑體" pitchFamily="34" charset="-120"/>
                <a:cs typeface="Times New Roman" pitchFamily="18" charset="0"/>
              </a:defRPr>
            </a:lvl1pPr>
            <a:lvl2pPr marL="622300" indent="-266700" algn="l">
              <a:buSzPct val="150000"/>
              <a:buFontTx/>
              <a:buBlip>
                <a:blip r:embed="rId3"/>
              </a:buBlip>
              <a:defRPr sz="2000">
                <a:latin typeface="Calibri" panose="020F0502020204030204" pitchFamily="34" charset="0"/>
                <a:ea typeface="微軟正黑體" pitchFamily="34" charset="-120"/>
                <a:cs typeface="Times New Roman" pitchFamily="18" charset="0"/>
              </a:defRPr>
            </a:lvl2pPr>
            <a:lvl3pPr marL="1079500" indent="-355600" algn="l">
              <a:buSzPct val="180000"/>
              <a:buFontTx/>
              <a:buBlip>
                <a:blip r:embed="rId4"/>
              </a:buBlip>
              <a:defRPr sz="1600">
                <a:latin typeface="Calibri" panose="020F0502020204030204" pitchFamily="34" charset="0"/>
                <a:ea typeface="+mj-ea"/>
                <a:cs typeface="Times New Roman" pitchFamily="18" charset="0"/>
              </a:defRPr>
            </a:lvl3pPr>
            <a:lvl4pPr marL="1435100" indent="-266700" algn="l">
              <a:buSzPct val="150000"/>
              <a:buFontTx/>
              <a:buBlip>
                <a:blip r:embed="rId5"/>
              </a:buBlip>
              <a:defRPr sz="1600">
                <a:latin typeface="Calibri" panose="020F0502020204030204" pitchFamily="34" charset="0"/>
                <a:ea typeface="+mj-ea"/>
                <a:cs typeface="Times New Roman" pitchFamily="18" charset="0"/>
              </a:defRPr>
            </a:lvl4pPr>
            <a:lvl5pPr marL="1790700" indent="-177800" algn="l">
              <a:buFontTx/>
              <a:buBlip>
                <a:blip r:embed="rId6"/>
              </a:buBlip>
              <a:defRPr sz="1600">
                <a:latin typeface="Calibri" panose="020F0502020204030204" pitchFamily="34" charset="0"/>
                <a:ea typeface="+mj-ea"/>
                <a:cs typeface="Times New Roman"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a:xfrm>
            <a:off x="926232" y="6356350"/>
            <a:ext cx="2133600" cy="365125"/>
          </a:xfrm>
        </p:spPr>
        <p:txBody>
          <a:bodyPr vert="horz" lIns="91440" tIns="45720" rIns="91440" bIns="45720" rtlCol="0" anchor="ctr"/>
          <a:lstStyle>
            <a:lvl1pPr marL="0" algn="r" defTabSz="914400" rtl="0" eaLnBrk="1" latinLnBrk="0" hangingPunct="1">
              <a:defRPr lang="zh-TW" altLang="en-US" sz="1200" kern="1200" smtClean="0">
                <a:solidFill>
                  <a:schemeClr val="bg1">
                    <a:lumMod val="85000"/>
                  </a:schemeClr>
                </a:solidFill>
                <a:latin typeface="+mn-lt"/>
                <a:ea typeface="+mn-ea"/>
                <a:cs typeface="+mn-cs"/>
              </a:defRPr>
            </a:lvl1pPr>
          </a:lstStyle>
          <a:p>
            <a:fld id="{2F2B2FCF-CD10-49D3-8EA3-EE2BC20934F6}" type="datetime1">
              <a:rPr lang="zh-TW" altLang="en-US" smtClean="0"/>
              <a:t>2021/3/16</a:t>
            </a:fld>
            <a:endParaRPr lang="en-US" altLang="zh-TW"/>
          </a:p>
        </p:txBody>
      </p:sp>
      <p:sp>
        <p:nvSpPr>
          <p:cNvPr id="5" name="頁尾版面配置區 4"/>
          <p:cNvSpPr>
            <a:spLocks noGrp="1"/>
          </p:cNvSpPr>
          <p:nvPr>
            <p:ph type="ftr" sz="quarter" idx="11"/>
          </p:nvPr>
        </p:nvSpPr>
        <p:spPr/>
        <p:txBody>
          <a:bodyPr vert="horz" lIns="91440" tIns="45720" rIns="91440" bIns="45720" rtlCol="0" anchor="ctr"/>
          <a:lstStyle>
            <a:lvl1pPr marL="0" algn="ctr" defTabSz="914400" rtl="0" eaLnBrk="1" latinLnBrk="0" hangingPunct="1">
              <a:defRPr lang="zh-TW" altLang="en-US" sz="1200" kern="1200" dirty="0">
                <a:solidFill>
                  <a:schemeClr val="bg1">
                    <a:lumMod val="85000"/>
                  </a:schemeClr>
                </a:solidFill>
                <a:latin typeface="+mn-lt"/>
                <a:ea typeface="+mn-ea"/>
                <a:cs typeface="+mn-cs"/>
              </a:defRPr>
            </a:lvl1pPr>
          </a:lstStyle>
          <a:p>
            <a:endParaRPr lang="zh-TW" altLang="en-US"/>
          </a:p>
        </p:txBody>
      </p:sp>
      <p:sp>
        <p:nvSpPr>
          <p:cNvPr id="6" name="投影片編號版面配置區 5"/>
          <p:cNvSpPr>
            <a:spLocks noGrp="1"/>
          </p:cNvSpPr>
          <p:nvPr>
            <p:ph type="sldNum" sz="quarter" idx="12"/>
          </p:nvPr>
        </p:nvSpPr>
        <p:spPr/>
        <p:txBody>
          <a:bodyPr/>
          <a:lstStyle/>
          <a:p>
            <a:fld id="{B0C996E8-7BC1-44D1-9407-422DEE20CBA7}" type="slidenum">
              <a:rPr lang="zh-TW" altLang="en-US" smtClean="0"/>
              <a:pPr/>
              <a:t>‹#›</a:t>
            </a:fld>
            <a:endParaRPr lang="zh-TW" altLang="en-US"/>
          </a:p>
        </p:txBody>
      </p:sp>
      <p:sp>
        <p:nvSpPr>
          <p:cNvPr id="8" name="文字版面配置區 48"/>
          <p:cNvSpPr>
            <a:spLocks noGrp="1"/>
          </p:cNvSpPr>
          <p:nvPr>
            <p:ph type="body" sz="quarter" idx="13"/>
          </p:nvPr>
        </p:nvSpPr>
        <p:spPr>
          <a:xfrm>
            <a:off x="467544" y="620511"/>
            <a:ext cx="5975350" cy="461665"/>
          </a:xfrm>
        </p:spPr>
        <p:txBody>
          <a:bodyPr vert="horz" lIns="91440" tIns="45720" rIns="91440" bIns="45720" rtlCol="0" anchor="ctr" anchorCtr="0">
            <a:spAutoFit/>
          </a:bodyPr>
          <a:lstStyle>
            <a:lvl1pPr marL="0" indent="0" algn="l" defTabSz="914400" rtl="0" eaLnBrk="1" latinLnBrk="0" hangingPunct="1">
              <a:spcBef>
                <a:spcPct val="20000"/>
              </a:spcBef>
              <a:buFont typeface="Arial" pitchFamily="34" charset="0"/>
              <a:buNone/>
              <a:defRPr lang="zh-TW" altLang="en-US" sz="2400" kern="1200" dirty="0" smtClean="0">
                <a:ln>
                  <a:noFill/>
                </a:ln>
                <a:solidFill>
                  <a:srgbClr val="FFFF00"/>
                </a:solidFill>
                <a:effectLst>
                  <a:outerShdw blurRad="25400" dist="12700" dir="2700000" algn="tl" rotWithShape="0">
                    <a:prstClr val="black">
                      <a:alpha val="40000"/>
                    </a:prstClr>
                  </a:outerShdw>
                </a:effectLst>
                <a:latin typeface="微軟正黑體" pitchFamily="34" charset="-120"/>
                <a:ea typeface="微軟正黑體" pitchFamily="34" charset="-120"/>
                <a:cs typeface="+mn-cs"/>
              </a:defRPr>
            </a:lvl1pPr>
          </a:lstStyle>
          <a:p>
            <a:pPr lvl="0"/>
            <a:r>
              <a:rPr lang="zh-TW" altLang="en-US" dirty="0"/>
              <a:t>按一下以編輯母片文字樣式</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bg>
      <p:bgPr>
        <a:gradFill>
          <a:gsLst>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94BE45C6-B242-4A81-9D1B-E8A39CCD3922}" type="datetime1">
              <a:rPr lang="zh-TW" altLang="en-US" smtClean="0"/>
              <a:t>2021/3/16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8D884D-555C-4B91-897E-F927A9A3D445}" type="slidenum">
              <a:rPr lang="zh-TW" altLang="en-US" smtClean="0"/>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bg>
      <p:bgPr>
        <a:gradFill>
          <a:gsLst>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CF9C32A8-C386-459D-9353-8BDDDAAEFF9C}" type="datetime1">
              <a:rPr lang="zh-TW" altLang="en-US" smtClean="0"/>
              <a:t>2021/3/16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8D884D-555C-4B91-897E-F927A9A3D445}" type="slidenum">
              <a:rPr lang="zh-TW" altLang="en-US" smtClean="0"/>
              <a:pPr/>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bg>
      <p:bgPr>
        <a:gradFill>
          <a:gsLst>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D6E128B-1AC0-4977-BC69-7A32179AB323}" type="datetime1">
              <a:rPr lang="zh-TW" altLang="en-US" smtClean="0"/>
              <a:t>2021/3/16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8D884D-555C-4B91-897E-F927A9A3D445}" type="slidenum">
              <a:rPr lang="zh-TW" altLang="en-US" smtClean="0"/>
              <a:pPr/>
              <a:t>‹#›</a:t>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bg>
      <p:bgPr>
        <a:gradFill>
          <a:gsLst>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9B65ED33-60D2-4868-BC22-00BA5B358258}" type="datetime1">
              <a:rPr lang="zh-TW" altLang="en-US" smtClean="0"/>
              <a:t>2021/3/16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8D884D-555C-4B91-897E-F927A9A3D445}"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兩項物件">
    <p:bg>
      <p:bgPr>
        <a:gradFill>
          <a:gsLst>
            <a:gs pos="15000">
              <a:schemeClr val="bg1"/>
            </a:gs>
            <a:gs pos="0">
              <a:srgbClr val="8B9BAF"/>
            </a:gs>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12" name="橢圓 11"/>
          <p:cNvSpPr/>
          <p:nvPr userDrawn="1"/>
        </p:nvSpPr>
        <p:spPr>
          <a:xfrm>
            <a:off x="8261882" y="6412838"/>
            <a:ext cx="576064" cy="360040"/>
          </a:xfrm>
          <a:prstGeom prst="ellipse">
            <a:avLst/>
          </a:prstGeom>
          <a:solidFill>
            <a:schemeClr val="bg1"/>
          </a:solidFill>
          <a:ln>
            <a:noFill/>
          </a:ln>
          <a:effectLst>
            <a:innerShdw blurRad="63500" dist="50800" dir="135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投影片編號版面配置區 6"/>
          <p:cNvSpPr>
            <a:spLocks noGrp="1"/>
          </p:cNvSpPr>
          <p:nvPr>
            <p:ph type="sldNum" sz="quarter" idx="12"/>
          </p:nvPr>
        </p:nvSpPr>
        <p:spPr/>
        <p:txBody>
          <a:bodyPr/>
          <a:lstStyle/>
          <a:p>
            <a:fld id="{72861414-C931-4D98-AB9E-E07DC5CF735E}" type="slidenum">
              <a:rPr lang="zh-TW" altLang="en-US" smtClean="0"/>
              <a:pPr/>
              <a:t>‹#›</a:t>
            </a:fld>
            <a:endParaRPr lang="zh-TW" altLang="en-US"/>
          </a:p>
        </p:txBody>
      </p:sp>
      <p:sp>
        <p:nvSpPr>
          <p:cNvPr id="2" name="標題 1"/>
          <p:cNvSpPr>
            <a:spLocks noGrp="1"/>
          </p:cNvSpPr>
          <p:nvPr>
            <p:ph type="title"/>
          </p:nvPr>
        </p:nvSpPr>
        <p:spPr>
          <a:xfrm>
            <a:off x="468000" y="7200"/>
            <a:ext cx="7768800" cy="619200"/>
          </a:xfrm>
        </p:spPr>
        <p:txBody>
          <a:bodyPr vert="horz" lIns="91440" tIns="45720" rIns="91440" bIns="45720" rtlCol="0" anchor="ctr">
            <a:normAutofit/>
            <a:scene3d>
              <a:camera prst="orthographicFront"/>
              <a:lightRig rig="chilly" dir="t"/>
            </a:scene3d>
            <a:sp3d extrusionH="6350" contourW="6350" prstMaterial="plastic">
              <a:bevelT w="6350" h="12700"/>
            </a:sp3d>
          </a:bodyPr>
          <a:lstStyle>
            <a:lvl1pPr algn="l" defTabSz="914400" rtl="0" eaLnBrk="1" latinLnBrk="0" hangingPunct="1">
              <a:spcBef>
                <a:spcPct val="0"/>
              </a:spcBef>
              <a:buNone/>
              <a:defRPr lang="zh-TW" altLang="en-US" sz="3200" b="0" kern="1200" dirty="0" smtClean="0">
                <a:ln w="6350">
                  <a:noFill/>
                </a:ln>
                <a:solidFill>
                  <a:schemeClr val="bg1"/>
                </a:solidFill>
                <a:effectLst/>
                <a:latin typeface="微軟正黑體" pitchFamily="34" charset="-120"/>
                <a:ea typeface="微軟正黑體" pitchFamily="34" charset="-120"/>
                <a:cs typeface="+mj-cs"/>
              </a:defRPr>
            </a:lvl1pPr>
          </a:lstStyle>
          <a:p>
            <a:r>
              <a:rPr lang="zh-TW" altLang="en-US"/>
              <a:t>按一下以編輯母片標題樣式</a:t>
            </a:r>
          </a:p>
        </p:txBody>
      </p:sp>
      <p:sp>
        <p:nvSpPr>
          <p:cNvPr id="3" name="內容版面配置區 2"/>
          <p:cNvSpPr>
            <a:spLocks noGrp="1"/>
          </p:cNvSpPr>
          <p:nvPr>
            <p:ph sz="half" idx="1"/>
          </p:nvPr>
        </p:nvSpPr>
        <p:spPr>
          <a:xfrm>
            <a:off x="457200" y="1196752"/>
            <a:ext cx="4186808" cy="4680520"/>
          </a:xfrm>
        </p:spPr>
        <p:txBody>
          <a:bodyPr/>
          <a:lstStyle>
            <a:lvl1pPr algn="l">
              <a:defRPr lang="zh-TW" altLang="en-US" sz="2000" b="1" kern="1200" dirty="0" smtClean="0">
                <a:solidFill>
                  <a:schemeClr val="tx1"/>
                </a:solidFill>
                <a:latin typeface="Calibri" panose="020F0502020204030204" pitchFamily="34" charset="0"/>
                <a:ea typeface="微軟正黑體" pitchFamily="34" charset="-120"/>
                <a:cs typeface="Times New Roman" pitchFamily="18" charset="0"/>
              </a:defRPr>
            </a:lvl1pPr>
            <a:lvl2pPr algn="l">
              <a:defRPr lang="zh-TW" altLang="en-US" sz="1800" kern="1200" dirty="0" smtClean="0">
                <a:solidFill>
                  <a:schemeClr val="tx1"/>
                </a:solidFill>
                <a:latin typeface="Calibri" panose="020F0502020204030204" pitchFamily="34" charset="0"/>
                <a:ea typeface="微軟正黑體" pitchFamily="34" charset="-120"/>
                <a:cs typeface="Times New Roman" pitchFamily="18" charset="0"/>
              </a:defRPr>
            </a:lvl2pPr>
            <a:lvl3pPr algn="l">
              <a:defRPr lang="zh-TW" altLang="en-US" sz="1600" kern="1200" dirty="0" smtClean="0">
                <a:solidFill>
                  <a:schemeClr val="tx1"/>
                </a:solidFill>
                <a:latin typeface="Calibri" panose="020F0502020204030204" pitchFamily="34" charset="0"/>
                <a:ea typeface="+mj-ea"/>
                <a:cs typeface="Times New Roman" pitchFamily="18" charset="0"/>
              </a:defRPr>
            </a:lvl3pPr>
            <a:lvl4pPr algn="l">
              <a:defRPr lang="zh-TW" altLang="en-US" sz="1600" kern="1200" dirty="0" smtClean="0">
                <a:solidFill>
                  <a:schemeClr val="tx1"/>
                </a:solidFill>
                <a:latin typeface="Calibri" panose="020F0502020204030204" pitchFamily="34" charset="0"/>
                <a:ea typeface="+mj-ea"/>
                <a:cs typeface="Times New Roman" pitchFamily="18" charset="0"/>
              </a:defRPr>
            </a:lvl4pPr>
            <a:lvl5pPr algn="l">
              <a:defRPr lang="zh-TW" altLang="en-US" sz="1600" kern="1200" dirty="0" smtClean="0">
                <a:solidFill>
                  <a:schemeClr val="tx1"/>
                </a:solidFill>
                <a:latin typeface="Calibri" panose="020F0502020204030204" pitchFamily="34" charset="0"/>
                <a:ea typeface="+mj-ea"/>
                <a:cs typeface="Times New Roman" pitchFamily="18" charset="0"/>
              </a:defRPr>
            </a:lvl5pPr>
            <a:lvl6pPr>
              <a:defRPr sz="1800"/>
            </a:lvl6pPr>
            <a:lvl7pPr>
              <a:defRPr sz="1800"/>
            </a:lvl7pPr>
            <a:lvl8pPr>
              <a:defRPr sz="1800"/>
            </a:lvl8pPr>
            <a:lvl9pPr>
              <a:defRPr sz="1800"/>
            </a:lvl9pPr>
          </a:lstStyle>
          <a:p>
            <a:pPr marL="266700" lvl="0" indent="-266700" algn="just" defTabSz="914400" rtl="0" eaLnBrk="1" latinLnBrk="0" hangingPunct="1">
              <a:spcBef>
                <a:spcPct val="20000"/>
              </a:spcBef>
              <a:buSzPct val="110000"/>
              <a:buFontTx/>
              <a:buBlip>
                <a:blip r:embed="rId2"/>
              </a:buBlip>
            </a:pPr>
            <a:r>
              <a:rPr lang="zh-TW" altLang="en-US" dirty="0"/>
              <a:t>按一下以編輯母片文字樣式</a:t>
            </a:r>
          </a:p>
          <a:p>
            <a:pPr marL="622300" lvl="1" indent="-266700" algn="just" defTabSz="914400" rtl="0" eaLnBrk="1" latinLnBrk="0" hangingPunct="1">
              <a:spcBef>
                <a:spcPct val="20000"/>
              </a:spcBef>
              <a:buSzPct val="150000"/>
              <a:buFontTx/>
              <a:buBlip>
                <a:blip r:embed="rId3"/>
              </a:buBlip>
            </a:pPr>
            <a:r>
              <a:rPr lang="zh-TW" altLang="en-US" dirty="0"/>
              <a:t>第二層</a:t>
            </a:r>
          </a:p>
          <a:p>
            <a:pPr marL="1079500" lvl="2" indent="-355600" algn="just" defTabSz="914400" rtl="0" eaLnBrk="1" latinLnBrk="0" hangingPunct="1">
              <a:spcBef>
                <a:spcPct val="20000"/>
              </a:spcBef>
              <a:buSzPct val="180000"/>
              <a:buFontTx/>
              <a:buBlip>
                <a:blip r:embed="rId4"/>
              </a:buBlip>
            </a:pPr>
            <a:r>
              <a:rPr lang="zh-TW" altLang="en-US" dirty="0"/>
              <a:t>第三層</a:t>
            </a:r>
          </a:p>
          <a:p>
            <a:pPr marL="1435100" lvl="3" indent="-266700" algn="just" defTabSz="914400" rtl="0" eaLnBrk="1" latinLnBrk="0" hangingPunct="1">
              <a:spcBef>
                <a:spcPct val="20000"/>
              </a:spcBef>
              <a:buSzPct val="150000"/>
              <a:buFontTx/>
              <a:buBlip>
                <a:blip r:embed="rId5"/>
              </a:buBlip>
            </a:pPr>
            <a:r>
              <a:rPr lang="zh-TW" altLang="en-US" dirty="0"/>
              <a:t>第四層</a:t>
            </a:r>
          </a:p>
          <a:p>
            <a:pPr marL="1790700" lvl="4" indent="-177800" algn="just" defTabSz="914400" rtl="0" eaLnBrk="1" latinLnBrk="0" hangingPunct="1">
              <a:spcBef>
                <a:spcPct val="20000"/>
              </a:spcBef>
              <a:buFontTx/>
              <a:buBlip>
                <a:blip r:embed="rId6"/>
              </a:buBlip>
            </a:pPr>
            <a:r>
              <a:rPr lang="zh-TW" altLang="en-US" dirty="0"/>
              <a:t>第五層</a:t>
            </a:r>
          </a:p>
        </p:txBody>
      </p:sp>
      <p:sp>
        <p:nvSpPr>
          <p:cNvPr id="4" name="內容版面配置區 3"/>
          <p:cNvSpPr>
            <a:spLocks noGrp="1"/>
          </p:cNvSpPr>
          <p:nvPr>
            <p:ph sz="half" idx="2"/>
          </p:nvPr>
        </p:nvSpPr>
        <p:spPr>
          <a:xfrm>
            <a:off x="4762624" y="1196752"/>
            <a:ext cx="4176464" cy="4525963"/>
          </a:xfrm>
        </p:spPr>
        <p:txBody>
          <a:bodyPr/>
          <a:lstStyle>
            <a:lvl1pPr algn="l">
              <a:defRPr lang="zh-TW" altLang="en-US" sz="2000" b="1" kern="1200" dirty="0" smtClean="0">
                <a:solidFill>
                  <a:schemeClr val="tx1"/>
                </a:solidFill>
                <a:latin typeface="Calibri" panose="020F0502020204030204" pitchFamily="34" charset="0"/>
                <a:ea typeface="微軟正黑體" pitchFamily="34" charset="-120"/>
                <a:cs typeface="Times New Roman" pitchFamily="18" charset="0"/>
              </a:defRPr>
            </a:lvl1pPr>
            <a:lvl2pPr algn="l">
              <a:defRPr lang="zh-TW" altLang="en-US" sz="1800" kern="1200" dirty="0" smtClean="0">
                <a:solidFill>
                  <a:schemeClr val="tx1"/>
                </a:solidFill>
                <a:latin typeface="Calibri" panose="020F0502020204030204" pitchFamily="34" charset="0"/>
                <a:ea typeface="微軟正黑體" pitchFamily="34" charset="-120"/>
                <a:cs typeface="Times New Roman" pitchFamily="18" charset="0"/>
              </a:defRPr>
            </a:lvl2pPr>
            <a:lvl3pPr algn="l">
              <a:defRPr lang="zh-TW" altLang="en-US" sz="1600" kern="1200" dirty="0" smtClean="0">
                <a:solidFill>
                  <a:schemeClr val="tx1"/>
                </a:solidFill>
                <a:latin typeface="Calibri" panose="020F0502020204030204" pitchFamily="34" charset="0"/>
                <a:ea typeface="+mj-ea"/>
                <a:cs typeface="Times New Roman" pitchFamily="18" charset="0"/>
              </a:defRPr>
            </a:lvl3pPr>
            <a:lvl4pPr algn="l">
              <a:defRPr lang="zh-TW" altLang="en-US" sz="1600" kern="1200" dirty="0" smtClean="0">
                <a:solidFill>
                  <a:schemeClr val="tx1"/>
                </a:solidFill>
                <a:latin typeface="Calibri" panose="020F0502020204030204" pitchFamily="34" charset="0"/>
                <a:ea typeface="+mj-ea"/>
                <a:cs typeface="Times New Roman" pitchFamily="18" charset="0"/>
              </a:defRPr>
            </a:lvl4pPr>
            <a:lvl5pPr algn="l">
              <a:defRPr lang="zh-TW" altLang="en-US" sz="1600" kern="1200" dirty="0" smtClean="0">
                <a:solidFill>
                  <a:schemeClr val="tx1"/>
                </a:solidFill>
                <a:latin typeface="Calibri" panose="020F0502020204030204" pitchFamily="34" charset="0"/>
                <a:ea typeface="+mj-ea"/>
                <a:cs typeface="Times New Roman" pitchFamily="18" charset="0"/>
              </a:defRPr>
            </a:lvl5pPr>
            <a:lvl6pPr>
              <a:defRPr sz="1800"/>
            </a:lvl6pPr>
            <a:lvl7pPr>
              <a:defRPr sz="1800"/>
            </a:lvl7pPr>
            <a:lvl8pPr>
              <a:defRPr sz="1800"/>
            </a:lvl8pPr>
            <a:lvl9pPr>
              <a:defRPr sz="1800"/>
            </a:lvl9pPr>
          </a:lstStyle>
          <a:p>
            <a:pPr marL="266700" lvl="0" indent="-266700" algn="just" defTabSz="914400" rtl="0" eaLnBrk="1" latinLnBrk="0" hangingPunct="1">
              <a:spcBef>
                <a:spcPct val="20000"/>
              </a:spcBef>
              <a:buSzPct val="110000"/>
              <a:buFontTx/>
              <a:buBlip>
                <a:blip r:embed="rId2"/>
              </a:buBlip>
            </a:pPr>
            <a:r>
              <a:rPr lang="zh-TW" altLang="en-US" dirty="0"/>
              <a:t>按一下以編輯母片文字樣式</a:t>
            </a:r>
          </a:p>
          <a:p>
            <a:pPr marL="622300" lvl="1" indent="-266700" algn="just" defTabSz="914400" rtl="0" eaLnBrk="1" latinLnBrk="0" hangingPunct="1">
              <a:spcBef>
                <a:spcPct val="20000"/>
              </a:spcBef>
              <a:buSzPct val="150000"/>
              <a:buFontTx/>
              <a:buBlip>
                <a:blip r:embed="rId3"/>
              </a:buBlip>
            </a:pPr>
            <a:r>
              <a:rPr lang="zh-TW" altLang="en-US" dirty="0"/>
              <a:t>第二層</a:t>
            </a:r>
          </a:p>
          <a:p>
            <a:pPr marL="1079500" lvl="2" indent="-355600" algn="just" defTabSz="914400" rtl="0" eaLnBrk="1" latinLnBrk="0" hangingPunct="1">
              <a:spcBef>
                <a:spcPct val="20000"/>
              </a:spcBef>
              <a:buSzPct val="180000"/>
              <a:buFontTx/>
              <a:buBlip>
                <a:blip r:embed="rId4"/>
              </a:buBlip>
            </a:pPr>
            <a:r>
              <a:rPr lang="zh-TW" altLang="en-US" dirty="0"/>
              <a:t>第三層</a:t>
            </a:r>
          </a:p>
          <a:p>
            <a:pPr marL="1435100" lvl="3" indent="-266700" algn="just" defTabSz="914400" rtl="0" eaLnBrk="1" latinLnBrk="0" hangingPunct="1">
              <a:spcBef>
                <a:spcPct val="20000"/>
              </a:spcBef>
              <a:buSzPct val="150000"/>
              <a:buFontTx/>
              <a:buBlip>
                <a:blip r:embed="rId5"/>
              </a:buBlip>
            </a:pPr>
            <a:r>
              <a:rPr lang="zh-TW" altLang="en-US" dirty="0"/>
              <a:t>第四層</a:t>
            </a:r>
          </a:p>
          <a:p>
            <a:pPr marL="1790700" lvl="4" indent="-177800" algn="just" defTabSz="914400" rtl="0" eaLnBrk="1" latinLnBrk="0" hangingPunct="1">
              <a:spcBef>
                <a:spcPct val="20000"/>
              </a:spcBef>
              <a:buFontTx/>
              <a:buBlip>
                <a:blip r:embed="rId6"/>
              </a:buBlip>
            </a:pPr>
            <a:r>
              <a:rPr lang="zh-TW" altLang="en-US" dirty="0"/>
              <a:t>第五層</a:t>
            </a:r>
          </a:p>
        </p:txBody>
      </p:sp>
      <p:sp>
        <p:nvSpPr>
          <p:cNvPr id="5" name="日期版面配置區 4"/>
          <p:cNvSpPr>
            <a:spLocks noGrp="1"/>
          </p:cNvSpPr>
          <p:nvPr>
            <p:ph type="dt" sz="half" idx="10"/>
          </p:nvPr>
        </p:nvSpPr>
        <p:spPr>
          <a:xfrm>
            <a:off x="926232" y="6356350"/>
            <a:ext cx="2133600" cy="365125"/>
          </a:xfrm>
        </p:spPr>
        <p:txBody>
          <a:bodyPr vert="horz" lIns="91440" tIns="45720" rIns="91440" bIns="45720" rtlCol="0" anchor="ctr"/>
          <a:lstStyle>
            <a:lvl1pPr marL="0" algn="r" defTabSz="914400" rtl="0" eaLnBrk="1" latinLnBrk="0" hangingPunct="1">
              <a:defRPr lang="zh-TW" altLang="en-US" sz="1200" kern="1200" smtClean="0">
                <a:solidFill>
                  <a:schemeClr val="bg1">
                    <a:lumMod val="85000"/>
                  </a:schemeClr>
                </a:solidFill>
                <a:latin typeface="+mn-lt"/>
                <a:ea typeface="+mn-ea"/>
                <a:cs typeface="+mn-cs"/>
              </a:defRPr>
            </a:lvl1pPr>
          </a:lstStyle>
          <a:p>
            <a:fld id="{85747C04-4FED-4E7F-AE16-B1E22EF17D3B}" type="datetime1">
              <a:rPr lang="zh-TW" altLang="en-US" smtClean="0"/>
              <a:t>2021/3/16</a:t>
            </a:fld>
            <a:endParaRPr lang="en-US" altLang="zh-TW"/>
          </a:p>
        </p:txBody>
      </p:sp>
      <p:sp>
        <p:nvSpPr>
          <p:cNvPr id="6" name="頁尾版面配置區 5"/>
          <p:cNvSpPr>
            <a:spLocks noGrp="1"/>
          </p:cNvSpPr>
          <p:nvPr>
            <p:ph type="ftr" sz="quarter" idx="11"/>
          </p:nvPr>
        </p:nvSpPr>
        <p:spPr/>
        <p:txBody>
          <a:bodyPr vert="horz" lIns="91440" tIns="45720" rIns="91440" bIns="45720" rtlCol="0" anchor="ctr"/>
          <a:lstStyle>
            <a:lvl1pPr marL="0" algn="ctr" defTabSz="914400" rtl="0" eaLnBrk="1" latinLnBrk="0" hangingPunct="1">
              <a:defRPr lang="zh-TW" altLang="en-US" sz="1200" kern="1200" dirty="0">
                <a:solidFill>
                  <a:schemeClr val="bg1">
                    <a:lumMod val="85000"/>
                  </a:schemeClr>
                </a:solidFill>
                <a:latin typeface="+mn-lt"/>
                <a:ea typeface="+mn-ea"/>
                <a:cs typeface="+mn-cs"/>
              </a:defRPr>
            </a:lvl1pPr>
          </a:lstStyle>
          <a:p>
            <a:endParaRPr lang="zh-TW" altLang="en-US"/>
          </a:p>
        </p:txBody>
      </p:sp>
      <p:sp>
        <p:nvSpPr>
          <p:cNvPr id="10" name="內容版面配置區 9"/>
          <p:cNvSpPr>
            <a:spLocks noGrp="1"/>
          </p:cNvSpPr>
          <p:nvPr>
            <p:ph sz="quarter" idx="13"/>
          </p:nvPr>
        </p:nvSpPr>
        <p:spPr>
          <a:xfrm>
            <a:off x="468000" y="622156"/>
            <a:ext cx="5976000" cy="461665"/>
          </a:xfrm>
        </p:spPr>
        <p:txBody>
          <a:bodyPr vert="horz" lIns="91440" tIns="45720" rIns="91440" bIns="45720" rtlCol="0" anchor="ctr" anchorCtr="0">
            <a:spAutoFit/>
          </a:bodyPr>
          <a:lstStyle>
            <a:lvl1pPr>
              <a:buNone/>
              <a:defRPr lang="zh-TW" altLang="en-US" sz="2400" kern="1200" dirty="0" smtClean="0">
                <a:ln>
                  <a:noFill/>
                </a:ln>
                <a:solidFill>
                  <a:srgbClr val="FFFF00"/>
                </a:solidFill>
                <a:effectLst>
                  <a:outerShdw blurRad="25400" dist="12700" dir="2700000" algn="tl" rotWithShape="0">
                    <a:prstClr val="black">
                      <a:alpha val="40000"/>
                    </a:prstClr>
                  </a:outerShdw>
                </a:effectLst>
                <a:latin typeface="微軟正黑體" pitchFamily="34" charset="-120"/>
                <a:ea typeface="微軟正黑體" pitchFamily="34" charset="-120"/>
                <a:cs typeface="+mn-cs"/>
              </a:defRPr>
            </a:lvl1pPr>
          </a:lstStyle>
          <a:p>
            <a:pPr marL="0" lvl="0" indent="0" algn="l" defTabSz="914400" rtl="0" eaLnBrk="1" latinLnBrk="0" hangingPunct="1">
              <a:spcBef>
                <a:spcPct val="20000"/>
              </a:spcBef>
              <a:buFont typeface="Arial" pitchFamily="34" charset="0"/>
              <a:buNone/>
            </a:pPr>
            <a:r>
              <a:rPr lang="zh-TW" altLang="en-US" dirty="0"/>
              <a:t>按一下以編輯母片文字樣式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左文字右圖形">
    <p:bg>
      <p:bgPr>
        <a:gradFill>
          <a:gsLst>
            <a:gs pos="15000">
              <a:schemeClr val="bg1"/>
            </a:gs>
            <a:gs pos="0">
              <a:srgbClr val="8B9BAF"/>
            </a:gs>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12" name="橢圓 11"/>
          <p:cNvSpPr/>
          <p:nvPr userDrawn="1"/>
        </p:nvSpPr>
        <p:spPr>
          <a:xfrm>
            <a:off x="8261882" y="6412838"/>
            <a:ext cx="576064" cy="360040"/>
          </a:xfrm>
          <a:prstGeom prst="ellipse">
            <a:avLst/>
          </a:prstGeom>
          <a:solidFill>
            <a:schemeClr val="bg1"/>
          </a:solidFill>
          <a:ln>
            <a:noFill/>
          </a:ln>
          <a:effectLst>
            <a:innerShdw blurRad="63500" dist="50800" dir="135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468000" y="7200"/>
            <a:ext cx="7768800" cy="619200"/>
          </a:xfrm>
        </p:spPr>
        <p:txBody>
          <a:bodyPr vert="horz" lIns="91440" tIns="45720" rIns="91440" bIns="45720" rtlCol="0" anchor="ctr">
            <a:normAutofit/>
            <a:scene3d>
              <a:camera prst="orthographicFront"/>
              <a:lightRig rig="chilly" dir="t"/>
            </a:scene3d>
            <a:sp3d extrusionH="6350" contourW="6350" prstMaterial="plastic">
              <a:bevelT w="6350" h="12700"/>
            </a:sp3d>
          </a:bodyPr>
          <a:lstStyle>
            <a:lvl1pPr algn="l" defTabSz="914400" rtl="0" eaLnBrk="1" latinLnBrk="0" hangingPunct="1">
              <a:spcBef>
                <a:spcPct val="0"/>
              </a:spcBef>
              <a:buNone/>
              <a:defRPr lang="zh-TW" altLang="en-US" sz="3200" b="0" kern="1200" dirty="0" smtClean="0">
                <a:ln w="6350">
                  <a:noFill/>
                </a:ln>
                <a:solidFill>
                  <a:schemeClr val="bg1"/>
                </a:solidFill>
                <a:effectLst/>
                <a:latin typeface="微軟正黑體" pitchFamily="34" charset="-120"/>
                <a:ea typeface="微軟正黑體" pitchFamily="34" charset="-120"/>
                <a:cs typeface="+mj-cs"/>
              </a:defRPr>
            </a:lvl1pPr>
          </a:lstStyle>
          <a:p>
            <a:r>
              <a:rPr lang="zh-TW" altLang="en-US"/>
              <a:t>按一下以編輯母片標題樣式</a:t>
            </a:r>
          </a:p>
        </p:txBody>
      </p:sp>
      <p:sp>
        <p:nvSpPr>
          <p:cNvPr id="5" name="日期版面配置區 4"/>
          <p:cNvSpPr>
            <a:spLocks noGrp="1"/>
          </p:cNvSpPr>
          <p:nvPr>
            <p:ph type="dt" sz="half" idx="10"/>
          </p:nvPr>
        </p:nvSpPr>
        <p:spPr>
          <a:xfrm>
            <a:off x="926232" y="6356350"/>
            <a:ext cx="2133600" cy="365125"/>
          </a:xfrm>
        </p:spPr>
        <p:txBody>
          <a:bodyPr vert="horz" lIns="91440" tIns="45720" rIns="91440" bIns="45720" rtlCol="0" anchor="ctr"/>
          <a:lstStyle>
            <a:lvl1pPr marL="0" algn="r" defTabSz="914400" rtl="0" eaLnBrk="1" latinLnBrk="0" hangingPunct="1">
              <a:defRPr lang="zh-TW" altLang="en-US" sz="1200" kern="1200" smtClean="0">
                <a:solidFill>
                  <a:schemeClr val="bg1">
                    <a:lumMod val="85000"/>
                  </a:schemeClr>
                </a:solidFill>
                <a:latin typeface="+mn-lt"/>
                <a:ea typeface="+mn-ea"/>
                <a:cs typeface="+mn-cs"/>
              </a:defRPr>
            </a:lvl1pPr>
          </a:lstStyle>
          <a:p>
            <a:fld id="{5391092D-54C5-457E-8D7D-9E792255A491}" type="datetime1">
              <a:rPr lang="zh-TW" altLang="en-US" smtClean="0"/>
              <a:t>2021/3/16</a:t>
            </a:fld>
            <a:endParaRPr lang="en-US" altLang="zh-TW"/>
          </a:p>
        </p:txBody>
      </p:sp>
      <p:sp>
        <p:nvSpPr>
          <p:cNvPr id="6" name="頁尾版面配置區 5"/>
          <p:cNvSpPr>
            <a:spLocks noGrp="1"/>
          </p:cNvSpPr>
          <p:nvPr>
            <p:ph type="ftr" sz="quarter" idx="11"/>
          </p:nvPr>
        </p:nvSpPr>
        <p:spPr/>
        <p:txBody>
          <a:bodyPr vert="horz" lIns="91440" tIns="45720" rIns="91440" bIns="45720" rtlCol="0" anchor="ctr"/>
          <a:lstStyle>
            <a:lvl1pPr marL="0" algn="ctr" defTabSz="914400" rtl="0" eaLnBrk="1" latinLnBrk="0" hangingPunct="1">
              <a:defRPr lang="zh-TW" altLang="en-US" sz="1200" kern="1200" dirty="0">
                <a:solidFill>
                  <a:schemeClr val="bg1">
                    <a:lumMod val="85000"/>
                  </a:schemeClr>
                </a:solidFill>
                <a:latin typeface="+mn-lt"/>
                <a:ea typeface="+mn-ea"/>
                <a:cs typeface="+mn-cs"/>
              </a:defRPr>
            </a:lvl1pPr>
          </a:lstStyle>
          <a:p>
            <a:endParaRPr lang="zh-TW" altLang="en-US"/>
          </a:p>
        </p:txBody>
      </p:sp>
      <p:sp>
        <p:nvSpPr>
          <p:cNvPr id="7" name="投影片編號版面配置區 6"/>
          <p:cNvSpPr>
            <a:spLocks noGrp="1"/>
          </p:cNvSpPr>
          <p:nvPr>
            <p:ph type="sldNum" sz="quarter" idx="12"/>
          </p:nvPr>
        </p:nvSpPr>
        <p:spPr/>
        <p:txBody>
          <a:bodyPr/>
          <a:lstStyle/>
          <a:p>
            <a:fld id="{72861414-C931-4D98-AB9E-E07DC5CF735E}" type="slidenum">
              <a:rPr lang="zh-TW" altLang="en-US" smtClean="0"/>
              <a:pPr/>
              <a:t>‹#›</a:t>
            </a:fld>
            <a:endParaRPr lang="zh-TW" altLang="en-US" dirty="0"/>
          </a:p>
        </p:txBody>
      </p:sp>
      <p:sp>
        <p:nvSpPr>
          <p:cNvPr id="10" name="內容版面配置區 9"/>
          <p:cNvSpPr>
            <a:spLocks noGrp="1"/>
          </p:cNvSpPr>
          <p:nvPr>
            <p:ph sz="quarter" idx="13"/>
          </p:nvPr>
        </p:nvSpPr>
        <p:spPr>
          <a:xfrm>
            <a:off x="468000" y="622156"/>
            <a:ext cx="5976000" cy="461665"/>
          </a:xfrm>
        </p:spPr>
        <p:txBody>
          <a:bodyPr vert="horz" lIns="91440" tIns="45720" rIns="91440" bIns="45720" rtlCol="0" anchor="ctr" anchorCtr="0">
            <a:spAutoFit/>
          </a:bodyPr>
          <a:lstStyle>
            <a:lvl1pPr>
              <a:buNone/>
              <a:defRPr lang="zh-TW" altLang="en-US" sz="2400" kern="1200" dirty="0" smtClean="0">
                <a:ln>
                  <a:noFill/>
                </a:ln>
                <a:solidFill>
                  <a:srgbClr val="FFFF00"/>
                </a:solidFill>
                <a:effectLst>
                  <a:outerShdw blurRad="25400" dist="12700" dir="2700000" algn="tl" rotWithShape="0">
                    <a:prstClr val="black">
                      <a:alpha val="40000"/>
                    </a:prstClr>
                  </a:outerShdw>
                </a:effectLst>
                <a:latin typeface="微軟正黑體" pitchFamily="34" charset="-120"/>
                <a:ea typeface="微軟正黑體" pitchFamily="34" charset="-120"/>
                <a:cs typeface="+mn-cs"/>
              </a:defRPr>
            </a:lvl1pPr>
          </a:lstStyle>
          <a:p>
            <a:pPr marL="0" lvl="0" indent="0" algn="l" defTabSz="914400" rtl="0" eaLnBrk="1" latinLnBrk="0" hangingPunct="1">
              <a:spcBef>
                <a:spcPct val="20000"/>
              </a:spcBef>
              <a:buFont typeface="Arial" pitchFamily="34" charset="0"/>
              <a:buNone/>
            </a:pPr>
            <a:r>
              <a:rPr lang="zh-TW" altLang="en-US" dirty="0"/>
              <a:t>按一下以編輯母片文字樣式</a:t>
            </a:r>
          </a:p>
        </p:txBody>
      </p:sp>
      <p:sp>
        <p:nvSpPr>
          <p:cNvPr id="9" name="內容版面配置區 2"/>
          <p:cNvSpPr>
            <a:spLocks noGrp="1"/>
          </p:cNvSpPr>
          <p:nvPr>
            <p:ph idx="1"/>
          </p:nvPr>
        </p:nvSpPr>
        <p:spPr>
          <a:xfrm>
            <a:off x="467544" y="1196752"/>
            <a:ext cx="4608512" cy="4680520"/>
          </a:xfrm>
        </p:spPr>
        <p:txBody>
          <a:bodyPr/>
          <a:lstStyle>
            <a:lvl1pPr marL="266700" indent="-266700" algn="l">
              <a:buSzPct val="110000"/>
              <a:buFontTx/>
              <a:buBlip>
                <a:blip r:embed="rId2"/>
              </a:buBlip>
              <a:defRPr sz="2000" b="1">
                <a:latin typeface="Calibri" panose="020F0502020204030204" pitchFamily="34" charset="0"/>
                <a:ea typeface="微軟正黑體" pitchFamily="34" charset="-120"/>
                <a:cs typeface="Times New Roman" pitchFamily="18" charset="0"/>
              </a:defRPr>
            </a:lvl1pPr>
            <a:lvl2pPr marL="622300" indent="-266700" algn="l">
              <a:buSzPct val="150000"/>
              <a:buFontTx/>
              <a:buBlip>
                <a:blip r:embed="rId3"/>
              </a:buBlip>
              <a:defRPr sz="1800">
                <a:latin typeface="Calibri" panose="020F0502020204030204" pitchFamily="34" charset="0"/>
                <a:ea typeface="微軟正黑體" pitchFamily="34" charset="-120"/>
                <a:cs typeface="Times New Roman" pitchFamily="18" charset="0"/>
              </a:defRPr>
            </a:lvl2pPr>
            <a:lvl3pPr marL="1079500" indent="-355600" algn="l">
              <a:buSzPct val="180000"/>
              <a:buFontTx/>
              <a:buBlip>
                <a:blip r:embed="rId4"/>
              </a:buBlip>
              <a:defRPr sz="1600">
                <a:latin typeface="Calibri" panose="020F0502020204030204" pitchFamily="34" charset="0"/>
                <a:ea typeface="+mj-ea"/>
                <a:cs typeface="Times New Roman" pitchFamily="18" charset="0"/>
              </a:defRPr>
            </a:lvl3pPr>
            <a:lvl4pPr marL="1435100" indent="-266700" algn="l">
              <a:buSzPct val="150000"/>
              <a:buFontTx/>
              <a:buBlip>
                <a:blip r:embed="rId5"/>
              </a:buBlip>
              <a:defRPr sz="1600">
                <a:latin typeface="Calibri" panose="020F0502020204030204" pitchFamily="34" charset="0"/>
                <a:ea typeface="+mj-ea"/>
                <a:cs typeface="Times New Roman" pitchFamily="18" charset="0"/>
              </a:defRPr>
            </a:lvl4pPr>
            <a:lvl5pPr marL="1790700" indent="-177800" algn="l">
              <a:buFontTx/>
              <a:buBlip>
                <a:blip r:embed="rId6"/>
              </a:buBlip>
              <a:defRPr sz="1600">
                <a:latin typeface="Calibri" panose="020F0502020204030204" pitchFamily="34" charset="0"/>
                <a:ea typeface="+mj-ea"/>
                <a:cs typeface="Times New Roman"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空白">
    <p:bg>
      <p:bgPr>
        <a:gradFill>
          <a:gsLst>
            <a:gs pos="16000">
              <a:schemeClr val="bg1"/>
            </a:gs>
            <a:gs pos="0">
              <a:srgbClr val="8B9BAF"/>
            </a:gs>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10" name="橢圓 9"/>
          <p:cNvSpPr/>
          <p:nvPr userDrawn="1"/>
        </p:nvSpPr>
        <p:spPr>
          <a:xfrm>
            <a:off x="8261882" y="6412838"/>
            <a:ext cx="576064" cy="360040"/>
          </a:xfrm>
          <a:prstGeom prst="ellipse">
            <a:avLst/>
          </a:prstGeom>
          <a:solidFill>
            <a:schemeClr val="bg1"/>
          </a:solidFill>
          <a:ln>
            <a:noFill/>
          </a:ln>
          <a:effectLst>
            <a:innerShdw blurRad="63500" dist="50800" dir="135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p:cNvSpPr>
            <a:spLocks noGrp="1"/>
          </p:cNvSpPr>
          <p:nvPr>
            <p:ph type="sldNum" sz="quarter" idx="12"/>
          </p:nvPr>
        </p:nvSpPr>
        <p:spPr>
          <a:xfrm>
            <a:off x="8236244" y="6433391"/>
            <a:ext cx="648072" cy="365125"/>
          </a:xfrm>
        </p:spPr>
        <p:txBody>
          <a:bodyPr/>
          <a:lstStyle>
            <a:lvl1pPr algn="ctr">
              <a:defRPr>
                <a:solidFill>
                  <a:schemeClr val="tx1">
                    <a:lumMod val="75000"/>
                    <a:lumOff val="25000"/>
                  </a:schemeClr>
                </a:solidFill>
              </a:defRPr>
            </a:lvl1pPr>
          </a:lstStyle>
          <a:p>
            <a:fld id="{72861414-C931-4D98-AB9E-E07DC5CF735E}" type="slidenum">
              <a:rPr kumimoji="0" lang="zh-TW" altLang="en-US" sz="1200" b="0" i="0" u="none" strike="noStrike" kern="1200" cap="none" spc="0" normalizeH="0" baseline="0" noProof="0" smtClean="0">
                <a:ln>
                  <a:noFill/>
                </a:ln>
                <a:solidFill>
                  <a:prstClr val="black">
                    <a:tint val="75000"/>
                  </a:prst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zh-TW" altLang="en-US" dirty="0"/>
          </a:p>
        </p:txBody>
      </p:sp>
      <p:sp>
        <p:nvSpPr>
          <p:cNvPr id="2" name="日期版面配置區 1"/>
          <p:cNvSpPr>
            <a:spLocks noGrp="1"/>
          </p:cNvSpPr>
          <p:nvPr>
            <p:ph type="dt" sz="half" idx="10"/>
          </p:nvPr>
        </p:nvSpPr>
        <p:spPr>
          <a:xfrm>
            <a:off x="926232" y="6356350"/>
            <a:ext cx="2133600" cy="365125"/>
          </a:xfrm>
        </p:spPr>
        <p:txBody>
          <a:bodyPr/>
          <a:lstStyle>
            <a:lvl1pPr algn="r">
              <a:defRPr>
                <a:solidFill>
                  <a:schemeClr val="bg1">
                    <a:lumMod val="85000"/>
                  </a:schemeClr>
                </a:solidFill>
              </a:defRPr>
            </a:lvl1pPr>
          </a:lstStyle>
          <a:p>
            <a:fld id="{96D3462D-3CD8-4123-A295-69E90CA6ACF7}" type="datetime1">
              <a:rPr lang="zh-TW" altLang="en-US" smtClean="0"/>
              <a:t>2021/3/16</a:t>
            </a:fld>
            <a:endParaRPr lang="zh-TW" altLang="en-US" dirty="0"/>
          </a:p>
        </p:txBody>
      </p:sp>
      <p:sp>
        <p:nvSpPr>
          <p:cNvPr id="3" name="頁尾版面配置區 2"/>
          <p:cNvSpPr>
            <a:spLocks noGrp="1"/>
          </p:cNvSpPr>
          <p:nvPr>
            <p:ph type="ftr" sz="quarter" idx="11"/>
          </p:nvPr>
        </p:nvSpPr>
        <p:spPr/>
        <p:txBody>
          <a:bodyPr/>
          <a:lstStyle>
            <a:lvl1pPr>
              <a:defRPr>
                <a:solidFill>
                  <a:schemeClr val="bg1">
                    <a:lumMod val="85000"/>
                  </a:schemeClr>
                </a:solidFill>
              </a:defRPr>
            </a:lvl1pPr>
          </a:lstStyle>
          <a:p>
            <a:endParaRPr lang="zh-TW" altLang="en-US" dirty="0"/>
          </a:p>
        </p:txBody>
      </p:sp>
      <p:sp>
        <p:nvSpPr>
          <p:cNvPr id="33" name="標題 1"/>
          <p:cNvSpPr>
            <a:spLocks noGrp="1"/>
          </p:cNvSpPr>
          <p:nvPr>
            <p:ph type="title"/>
          </p:nvPr>
        </p:nvSpPr>
        <p:spPr>
          <a:xfrm>
            <a:off x="467544" y="8164"/>
            <a:ext cx="7768700" cy="620688"/>
          </a:xfrm>
        </p:spPr>
        <p:txBody>
          <a:bodyPr>
            <a:normAutofit/>
            <a:scene3d>
              <a:camera prst="orthographicFront"/>
              <a:lightRig rig="chilly" dir="t"/>
            </a:scene3d>
            <a:sp3d extrusionH="6350" contourW="6350" prstMaterial="plastic">
              <a:bevelT w="6350" h="12700"/>
            </a:sp3d>
          </a:bodyPr>
          <a:lstStyle>
            <a:lvl1pPr algn="l">
              <a:defRPr sz="3200">
                <a:ln w="6350">
                  <a:noFill/>
                </a:ln>
                <a:solidFill>
                  <a:schemeClr val="bg1"/>
                </a:solidFill>
                <a:effectLst>
                  <a:outerShdw blurRad="38100" dist="25400" dir="2700000" algn="tl" rotWithShape="0">
                    <a:prstClr val="black">
                      <a:alpha val="40000"/>
                    </a:prstClr>
                  </a:outerShdw>
                </a:effectLst>
                <a:latin typeface="微軟正黑體" pitchFamily="34" charset="-120"/>
                <a:ea typeface="微軟正黑體" pitchFamily="34" charset="-120"/>
              </a:defRPr>
            </a:lvl1pPr>
          </a:lstStyle>
          <a:p>
            <a:r>
              <a:rPr lang="zh-TW" altLang="en-US" dirty="0"/>
              <a:t>按一下以編輯母片標題樣式</a:t>
            </a:r>
          </a:p>
        </p:txBody>
      </p:sp>
      <p:sp>
        <p:nvSpPr>
          <p:cNvPr id="34" name="文字版面配置區 48"/>
          <p:cNvSpPr>
            <a:spLocks noGrp="1"/>
          </p:cNvSpPr>
          <p:nvPr>
            <p:ph type="body" sz="quarter" idx="13"/>
          </p:nvPr>
        </p:nvSpPr>
        <p:spPr>
          <a:xfrm>
            <a:off x="467544" y="620511"/>
            <a:ext cx="5975350" cy="461665"/>
          </a:xfrm>
        </p:spPr>
        <p:txBody>
          <a:bodyPr vert="horz" lIns="91440" tIns="45720" rIns="91440" bIns="45720" rtlCol="0" anchor="ctr" anchorCtr="0">
            <a:spAutoFit/>
          </a:bodyPr>
          <a:lstStyle>
            <a:lvl1pPr marL="0" indent="0" algn="l" defTabSz="914400" rtl="0" eaLnBrk="1" latinLnBrk="0" hangingPunct="1">
              <a:spcBef>
                <a:spcPct val="20000"/>
              </a:spcBef>
              <a:buFont typeface="Arial" pitchFamily="34" charset="0"/>
              <a:buNone/>
              <a:defRPr lang="zh-TW" altLang="en-US" sz="2400" kern="1200" dirty="0" smtClean="0">
                <a:ln>
                  <a:noFill/>
                </a:ln>
                <a:solidFill>
                  <a:srgbClr val="FFFF00"/>
                </a:solidFill>
                <a:effectLst>
                  <a:outerShdw blurRad="25400" dist="12700" dir="2700000" algn="tl" rotWithShape="0">
                    <a:prstClr val="black">
                      <a:alpha val="40000"/>
                    </a:prstClr>
                  </a:outerShdw>
                </a:effectLst>
                <a:latin typeface="微軟正黑體" pitchFamily="34" charset="-120"/>
                <a:ea typeface="微軟正黑體" pitchFamily="34" charset="-120"/>
                <a:cs typeface="+mn-cs"/>
              </a:defRPr>
            </a:lvl1pPr>
          </a:lstStyle>
          <a:p>
            <a:pPr lvl="0"/>
            <a:r>
              <a:rPr lang="zh-TW" altLang="en-US" dirty="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自訂版面配置">
    <p:bg>
      <p:bgPr>
        <a:solidFill>
          <a:schemeClr val="tx2">
            <a:lumMod val="75000"/>
          </a:schemeClr>
        </a:solidFill>
        <a:effectLst/>
      </p:bgPr>
    </p:bg>
    <p:spTree>
      <p:nvGrpSpPr>
        <p:cNvPr id="1" name=""/>
        <p:cNvGrpSpPr/>
        <p:nvPr/>
      </p:nvGrpSpPr>
      <p:grpSpPr>
        <a:xfrm>
          <a:off x="0" y="0"/>
          <a:ext cx="0" cy="0"/>
          <a:chOff x="0" y="0"/>
          <a:chExt cx="0" cy="0"/>
        </a:xfrm>
      </p:grpSpPr>
      <p:sp>
        <p:nvSpPr>
          <p:cNvPr id="12" name="橢圓 11"/>
          <p:cNvSpPr/>
          <p:nvPr userDrawn="1"/>
        </p:nvSpPr>
        <p:spPr>
          <a:xfrm>
            <a:off x="8214366" y="6372782"/>
            <a:ext cx="576064" cy="360040"/>
          </a:xfrm>
          <a:prstGeom prst="ellipse">
            <a:avLst/>
          </a:prstGeom>
          <a:solidFill>
            <a:schemeClr val="bg1"/>
          </a:solidFill>
          <a:ln>
            <a:noFill/>
          </a:ln>
          <a:effectLst>
            <a:innerShdw blurRad="63500" dist="50800" dir="135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455020" y="-13394"/>
            <a:ext cx="8229600" cy="634082"/>
          </a:xfrm>
        </p:spPr>
        <p:txBody>
          <a:bodyPr vert="horz" lIns="91440" tIns="45720" rIns="91440" bIns="45720" rtlCol="0" anchor="ctr">
            <a:normAutofit/>
            <a:scene3d>
              <a:camera prst="orthographicFront"/>
              <a:lightRig rig="chilly" dir="t"/>
            </a:scene3d>
            <a:sp3d extrusionH="6350" contourW="6350" prstMaterial="plastic">
              <a:bevelT w="6350" h="12700"/>
            </a:sp3d>
          </a:bodyPr>
          <a:lstStyle>
            <a:lvl1pPr algn="l" defTabSz="914400" rtl="0" eaLnBrk="1" latinLnBrk="0" hangingPunct="1">
              <a:spcBef>
                <a:spcPct val="0"/>
              </a:spcBef>
              <a:buNone/>
              <a:defRPr lang="zh-TW" altLang="en-US" sz="3200" kern="1200" dirty="0" smtClean="0">
                <a:ln w="6350">
                  <a:noFill/>
                </a:ln>
                <a:solidFill>
                  <a:schemeClr val="bg1"/>
                </a:solidFill>
                <a:effectLst>
                  <a:outerShdw blurRad="38100" dist="25400" dir="2700000" algn="tl" rotWithShape="0">
                    <a:prstClr val="black">
                      <a:alpha val="40000"/>
                    </a:prstClr>
                  </a:outerShdw>
                </a:effectLst>
                <a:latin typeface="微軟正黑體" pitchFamily="34" charset="-120"/>
                <a:ea typeface="微軟正黑體" pitchFamily="34" charset="-120"/>
                <a:cs typeface="+mj-cs"/>
              </a:defRPr>
            </a:lvl1pPr>
          </a:lstStyle>
          <a:p>
            <a:r>
              <a:rPr lang="zh-TW" altLang="en-US" dirty="0"/>
              <a:t>按一下以編輯母片標題樣式</a:t>
            </a:r>
          </a:p>
        </p:txBody>
      </p:sp>
      <p:sp>
        <p:nvSpPr>
          <p:cNvPr id="3" name="日期版面配置區 2"/>
          <p:cNvSpPr>
            <a:spLocks noGrp="1"/>
          </p:cNvSpPr>
          <p:nvPr>
            <p:ph type="dt" sz="half" idx="10"/>
          </p:nvPr>
        </p:nvSpPr>
        <p:spPr>
          <a:xfrm>
            <a:off x="926232" y="6356350"/>
            <a:ext cx="2133600" cy="365125"/>
          </a:xfrm>
        </p:spPr>
        <p:txBody>
          <a:bodyPr/>
          <a:lstStyle>
            <a:lvl1pPr algn="r">
              <a:defRPr>
                <a:solidFill>
                  <a:schemeClr val="bg1"/>
                </a:solidFill>
              </a:defRPr>
            </a:lvl1pPr>
          </a:lstStyle>
          <a:p>
            <a:fld id="{E45BB19F-471E-4916-BA43-FA8B0935FF23}" type="datetime1">
              <a:rPr lang="zh-TW" altLang="en-US" smtClean="0"/>
              <a:t>2021/3/16</a:t>
            </a:fld>
            <a:endParaRPr lang="zh-TW" altLang="en-US"/>
          </a:p>
        </p:txBody>
      </p:sp>
      <p:sp>
        <p:nvSpPr>
          <p:cNvPr id="4" name="頁尾版面配置區 3"/>
          <p:cNvSpPr>
            <a:spLocks noGrp="1"/>
          </p:cNvSpPr>
          <p:nvPr>
            <p:ph type="ftr" sz="quarter" idx="11"/>
          </p:nvPr>
        </p:nvSpPr>
        <p:spPr/>
        <p:txBody>
          <a:bodyPr/>
          <a:lstStyle>
            <a:lvl1pPr>
              <a:defRPr>
                <a:solidFill>
                  <a:schemeClr val="bg1"/>
                </a:solidFill>
              </a:defRPr>
            </a:lvl1pPr>
          </a:lstStyle>
          <a:p>
            <a:endParaRPr lang="zh-TW" altLang="en-US"/>
          </a:p>
        </p:txBody>
      </p:sp>
      <p:sp>
        <p:nvSpPr>
          <p:cNvPr id="5" name="投影片編號版面配置區 4"/>
          <p:cNvSpPr>
            <a:spLocks noGrp="1"/>
          </p:cNvSpPr>
          <p:nvPr>
            <p:ph type="sldNum" sz="quarter" idx="12"/>
          </p:nvPr>
        </p:nvSpPr>
        <p:spPr>
          <a:xfrm>
            <a:off x="8260736" y="6373164"/>
            <a:ext cx="499540" cy="365125"/>
          </a:xfrm>
        </p:spPr>
        <p:txBody>
          <a:bodyPr/>
          <a:lstStyle/>
          <a:p>
            <a:fld id="{B0C996E8-7BC1-44D1-9407-422DEE20CBA7}" type="slidenum">
              <a:rPr lang="zh-TW" altLang="en-US" smtClean="0"/>
              <a:pPr/>
              <a:t>‹#›</a:t>
            </a:fld>
            <a:endParaRPr lang="zh-TW" altLang="en-US"/>
          </a:p>
        </p:txBody>
      </p:sp>
      <p:sp>
        <p:nvSpPr>
          <p:cNvPr id="9" name="文字版面配置區 8"/>
          <p:cNvSpPr>
            <a:spLocks noGrp="1"/>
          </p:cNvSpPr>
          <p:nvPr>
            <p:ph type="body" sz="quarter" idx="13"/>
          </p:nvPr>
        </p:nvSpPr>
        <p:spPr>
          <a:xfrm>
            <a:off x="747412" y="1484784"/>
            <a:ext cx="7633345" cy="576064"/>
          </a:xfrm>
        </p:spPr>
        <p:txBody>
          <a:bodyPr/>
          <a:lstStyle>
            <a:lvl1pPr algn="ctr">
              <a:buFontTx/>
              <a:buNone/>
              <a:defRPr sz="3400">
                <a:solidFill>
                  <a:schemeClr val="bg1"/>
                </a:solidFill>
                <a:latin typeface="微軟正黑體" pitchFamily="34" charset="-120"/>
                <a:ea typeface="微軟正黑體" pitchFamily="34" charset="-120"/>
              </a:defRPr>
            </a:lvl1pPr>
            <a:lvl2pPr marL="1616075" indent="0" algn="l">
              <a:buFontTx/>
              <a:buNone/>
              <a:defRPr sz="3000">
                <a:solidFill>
                  <a:schemeClr val="bg1"/>
                </a:solidFill>
              </a:defRPr>
            </a:lvl2pPr>
            <a:lvl3pPr marL="2244725" indent="0" algn="l">
              <a:buFontTx/>
              <a:buNone/>
              <a:defRPr sz="2600">
                <a:solidFill>
                  <a:schemeClr val="bg1"/>
                </a:solidFill>
              </a:defRPr>
            </a:lvl3pPr>
            <a:lvl4pPr marL="2873375" indent="0" algn="l">
              <a:buFontTx/>
              <a:buNone/>
              <a:defRPr>
                <a:solidFill>
                  <a:schemeClr val="bg1"/>
                </a:solidFill>
              </a:defRPr>
            </a:lvl4pPr>
            <a:lvl5pPr marL="3405188" indent="0" algn="l">
              <a:buFontTx/>
              <a:buNone/>
              <a:defRPr>
                <a:solidFill>
                  <a:schemeClr val="bg1"/>
                </a:solidFill>
              </a:defRPr>
            </a:lvl5pPr>
          </a:lstStyle>
          <a:p>
            <a:pPr lvl="0"/>
            <a:r>
              <a:rPr lang="zh-TW" altLang="en-US" dirty="0"/>
              <a:t>按一下以編輯母片文字樣式</a:t>
            </a:r>
          </a:p>
        </p:txBody>
      </p:sp>
      <p:sp>
        <p:nvSpPr>
          <p:cNvPr id="11" name="文字版面配置區 10"/>
          <p:cNvSpPr>
            <a:spLocks noGrp="1"/>
          </p:cNvSpPr>
          <p:nvPr>
            <p:ph type="body" sz="quarter" idx="14"/>
          </p:nvPr>
        </p:nvSpPr>
        <p:spPr>
          <a:xfrm>
            <a:off x="1147026" y="2242748"/>
            <a:ext cx="6840538" cy="3168650"/>
          </a:xfrm>
        </p:spPr>
        <p:txBody>
          <a:bodyPr vert="horz" lIns="91440" tIns="45720" rIns="91440" bIns="45720" rtlCol="0" anchor="t" anchorCtr="0">
            <a:normAutofit/>
            <a:scene3d>
              <a:camera prst="orthographicFront"/>
              <a:lightRig rig="chilly" dir="t"/>
            </a:scene3d>
            <a:sp3d extrusionH="6350" contourW="6350" prstMaterial="plastic">
              <a:bevelT w="6350" h="12700"/>
            </a:sp3d>
          </a:bodyPr>
          <a:lstStyle>
            <a:lvl1pPr algn="l" defTabSz="914400" rtl="0" eaLnBrk="1" latinLnBrk="0" hangingPunct="1">
              <a:spcBef>
                <a:spcPct val="0"/>
              </a:spcBef>
              <a:spcAft>
                <a:spcPts val="800"/>
              </a:spcAft>
              <a:buNone/>
              <a:defRPr lang="zh-TW" altLang="en-US" sz="3200" kern="1200" dirty="0" smtClean="0">
                <a:ln w="6350">
                  <a:noFill/>
                </a:ln>
                <a:solidFill>
                  <a:schemeClr val="bg1"/>
                </a:solidFill>
                <a:effectLst>
                  <a:outerShdw blurRad="38100" dist="25400" dir="2700000" algn="tl" rotWithShape="0">
                    <a:prstClr val="black">
                      <a:alpha val="40000"/>
                    </a:prstClr>
                  </a:outerShdw>
                </a:effectLst>
                <a:latin typeface="微軟正黑體" pitchFamily="34" charset="-120"/>
                <a:ea typeface="微軟正黑體" pitchFamily="34" charset="-120"/>
                <a:cs typeface="+mj-cs"/>
              </a:defRPr>
            </a:lvl1pPr>
          </a:lstStyle>
          <a:p>
            <a:pPr lvl="0"/>
            <a:r>
              <a:rPr lang="zh-TW" altLang="en-US" dirty="0"/>
              <a:t>按一下以編輯母片文字樣式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空白">
    <p:bg>
      <p:bgPr>
        <a:solidFill>
          <a:schemeClr val="tx2">
            <a:lumMod val="75000"/>
          </a:schemeClr>
        </a:solidFill>
        <a:effectLst/>
      </p:bgPr>
    </p:bg>
    <p:spTree>
      <p:nvGrpSpPr>
        <p:cNvPr id="1" name=""/>
        <p:cNvGrpSpPr/>
        <p:nvPr/>
      </p:nvGrpSpPr>
      <p:grpSpPr>
        <a:xfrm>
          <a:off x="0" y="0"/>
          <a:ext cx="0" cy="0"/>
          <a:chOff x="0" y="0"/>
          <a:chExt cx="0" cy="0"/>
        </a:xfrm>
      </p:grpSpPr>
      <p:sp>
        <p:nvSpPr>
          <p:cNvPr id="55" name="橢圓 54"/>
          <p:cNvSpPr/>
          <p:nvPr userDrawn="1"/>
        </p:nvSpPr>
        <p:spPr>
          <a:xfrm>
            <a:off x="8188728" y="6348672"/>
            <a:ext cx="576064" cy="360040"/>
          </a:xfrm>
          <a:prstGeom prst="ellipse">
            <a:avLst/>
          </a:prstGeom>
          <a:solidFill>
            <a:schemeClr val="bg1"/>
          </a:solidFill>
          <a:ln>
            <a:noFill/>
          </a:ln>
          <a:effectLst>
            <a:innerShdw blurRad="63500" dist="50800" dir="135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標題 1"/>
          <p:cNvSpPr>
            <a:spLocks noGrp="1"/>
          </p:cNvSpPr>
          <p:nvPr>
            <p:ph type="title"/>
          </p:nvPr>
        </p:nvSpPr>
        <p:spPr>
          <a:xfrm>
            <a:off x="467544" y="8164"/>
            <a:ext cx="7768700" cy="620688"/>
          </a:xfrm>
        </p:spPr>
        <p:txBody>
          <a:bodyPr>
            <a:normAutofit/>
            <a:scene3d>
              <a:camera prst="orthographicFront"/>
              <a:lightRig rig="chilly" dir="t"/>
            </a:scene3d>
            <a:sp3d extrusionH="6350" contourW="6350" prstMaterial="plastic">
              <a:bevelT w="6350" h="12700"/>
            </a:sp3d>
          </a:bodyPr>
          <a:lstStyle>
            <a:lvl1pPr algn="l">
              <a:defRPr sz="3200">
                <a:ln w="6350">
                  <a:noFill/>
                </a:ln>
                <a:solidFill>
                  <a:schemeClr val="bg1"/>
                </a:solidFill>
                <a:effectLst>
                  <a:outerShdw blurRad="38100" dist="25400" dir="2700000" algn="tl" rotWithShape="0">
                    <a:prstClr val="black">
                      <a:alpha val="40000"/>
                    </a:prstClr>
                  </a:outerShdw>
                </a:effectLst>
                <a:latin typeface="微軟正黑體" pitchFamily="34" charset="-120"/>
                <a:ea typeface="微軟正黑體" pitchFamily="34" charset="-120"/>
              </a:defRPr>
            </a:lvl1pPr>
          </a:lstStyle>
          <a:p>
            <a:r>
              <a:rPr lang="zh-TW" altLang="en-US" dirty="0"/>
              <a:t>按一下以編輯母片標題樣式</a:t>
            </a:r>
          </a:p>
        </p:txBody>
      </p:sp>
      <p:sp>
        <p:nvSpPr>
          <p:cNvPr id="58" name="日期版面配置區 57"/>
          <p:cNvSpPr>
            <a:spLocks noGrp="1"/>
          </p:cNvSpPr>
          <p:nvPr>
            <p:ph type="dt" sz="half" idx="14"/>
          </p:nvPr>
        </p:nvSpPr>
        <p:spPr>
          <a:xfrm>
            <a:off x="926232" y="6356350"/>
            <a:ext cx="2133600" cy="365125"/>
          </a:xfrm>
        </p:spPr>
        <p:txBody>
          <a:bodyPr/>
          <a:lstStyle>
            <a:lvl1pPr algn="r">
              <a:defRPr>
                <a:solidFill>
                  <a:schemeClr val="bg1">
                    <a:lumMod val="85000"/>
                  </a:schemeClr>
                </a:solidFill>
              </a:defRPr>
            </a:lvl1pPr>
          </a:lstStyle>
          <a:p>
            <a:fld id="{A3960CF5-7005-499E-8E69-909FFD3B2542}" type="datetime1">
              <a:rPr lang="zh-TW" altLang="en-US" smtClean="0"/>
              <a:t>2021/3/16</a:t>
            </a:fld>
            <a:endParaRPr lang="zh-TW" altLang="en-US"/>
          </a:p>
        </p:txBody>
      </p:sp>
      <p:sp>
        <p:nvSpPr>
          <p:cNvPr id="59" name="投影片編號版面配置區 58"/>
          <p:cNvSpPr>
            <a:spLocks noGrp="1"/>
          </p:cNvSpPr>
          <p:nvPr>
            <p:ph type="sldNum" sz="quarter" idx="15"/>
          </p:nvPr>
        </p:nvSpPr>
        <p:spPr>
          <a:xfrm>
            <a:off x="8217736" y="6348186"/>
            <a:ext cx="514400" cy="365125"/>
          </a:xfrm>
        </p:spPr>
        <p:txBody>
          <a:bodyPr/>
          <a:lstStyle>
            <a:lvl1pPr algn="ctr">
              <a:defRPr/>
            </a:lvl1pPr>
          </a:lstStyle>
          <a:p>
            <a:fld id="{B0C996E8-7BC1-44D1-9407-422DEE20CBA7}" type="slidenum">
              <a:rPr lang="zh-TW" altLang="en-US" smtClean="0"/>
              <a:pPr/>
              <a:t>‹#›</a:t>
            </a:fld>
            <a:endParaRPr lang="zh-TW" altLang="en-US"/>
          </a:p>
        </p:txBody>
      </p:sp>
      <p:sp>
        <p:nvSpPr>
          <p:cNvPr id="60" name="頁尾版面配置區 59"/>
          <p:cNvSpPr>
            <a:spLocks noGrp="1"/>
          </p:cNvSpPr>
          <p:nvPr>
            <p:ph type="ftr" sz="quarter" idx="16"/>
          </p:nvPr>
        </p:nvSpPr>
        <p:spPr/>
        <p:txBody>
          <a:bodyPr/>
          <a:lstStyle>
            <a:lvl1pPr>
              <a:defRPr>
                <a:solidFill>
                  <a:schemeClr val="bg1">
                    <a:lumMod val="85000"/>
                  </a:schemeClr>
                </a:solidFill>
              </a:defRPr>
            </a:lvl1pPr>
          </a:lstStyle>
          <a:p>
            <a:endParaRPr lang="zh-TW"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空白">
    <p:bg>
      <p:bgPr>
        <a:gradFill>
          <a:gsLst>
            <a:gs pos="15000">
              <a:schemeClr val="bg1"/>
            </a:gs>
            <a:gs pos="0">
              <a:srgbClr val="8B9BAF"/>
            </a:gs>
            <a:gs pos="100000">
              <a:schemeClr val="tx2">
                <a:lumMod val="75000"/>
              </a:schemeClr>
            </a:gs>
            <a:gs pos="46000">
              <a:schemeClr val="bg1"/>
            </a:gs>
          </a:gsLst>
          <a:lin ang="16200000" scaled="0"/>
        </a:gradFill>
        <a:effectLst/>
      </p:bgPr>
    </p:bg>
    <p:spTree>
      <p:nvGrpSpPr>
        <p:cNvPr id="1" name=""/>
        <p:cNvGrpSpPr/>
        <p:nvPr/>
      </p:nvGrpSpPr>
      <p:grpSpPr>
        <a:xfrm>
          <a:off x="0" y="0"/>
          <a:ext cx="0" cy="0"/>
          <a:chOff x="0" y="0"/>
          <a:chExt cx="0" cy="0"/>
        </a:xfrm>
      </p:grpSpPr>
      <p:sp>
        <p:nvSpPr>
          <p:cNvPr id="55" name="橢圓 54"/>
          <p:cNvSpPr/>
          <p:nvPr userDrawn="1"/>
        </p:nvSpPr>
        <p:spPr>
          <a:xfrm>
            <a:off x="8188728" y="6348672"/>
            <a:ext cx="576064" cy="360040"/>
          </a:xfrm>
          <a:prstGeom prst="ellipse">
            <a:avLst/>
          </a:prstGeom>
          <a:solidFill>
            <a:schemeClr val="bg1"/>
          </a:solidFill>
          <a:ln>
            <a:noFill/>
          </a:ln>
          <a:effectLst>
            <a:innerShdw blurRad="63500" dist="50800" dir="135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標題 1"/>
          <p:cNvSpPr>
            <a:spLocks noGrp="1"/>
          </p:cNvSpPr>
          <p:nvPr>
            <p:ph type="title"/>
          </p:nvPr>
        </p:nvSpPr>
        <p:spPr>
          <a:xfrm>
            <a:off x="467544" y="8164"/>
            <a:ext cx="7768700" cy="620688"/>
          </a:xfrm>
        </p:spPr>
        <p:txBody>
          <a:bodyPr>
            <a:normAutofit/>
            <a:scene3d>
              <a:camera prst="orthographicFront"/>
              <a:lightRig rig="chilly" dir="t"/>
            </a:scene3d>
            <a:sp3d extrusionH="6350" contourW="6350" prstMaterial="plastic">
              <a:bevelT w="6350" h="12700"/>
            </a:sp3d>
          </a:bodyPr>
          <a:lstStyle>
            <a:lvl1pPr algn="l">
              <a:defRPr sz="3200">
                <a:ln w="6350">
                  <a:noFill/>
                </a:ln>
                <a:solidFill>
                  <a:schemeClr val="bg1"/>
                </a:solidFill>
                <a:effectLst>
                  <a:outerShdw blurRad="38100" dist="25400" dir="2700000" algn="tl" rotWithShape="0">
                    <a:prstClr val="black">
                      <a:alpha val="40000"/>
                    </a:prstClr>
                  </a:outerShdw>
                </a:effectLst>
                <a:latin typeface="微軟正黑體" pitchFamily="34" charset="-120"/>
                <a:ea typeface="微軟正黑體" pitchFamily="34" charset="-120"/>
              </a:defRPr>
            </a:lvl1pPr>
          </a:lstStyle>
          <a:p>
            <a:r>
              <a:rPr lang="zh-TW" altLang="en-US" dirty="0"/>
              <a:t>按一下以編輯母片標題樣式</a:t>
            </a:r>
          </a:p>
        </p:txBody>
      </p:sp>
      <p:sp>
        <p:nvSpPr>
          <p:cNvPr id="58" name="日期版面配置區 57"/>
          <p:cNvSpPr>
            <a:spLocks noGrp="1"/>
          </p:cNvSpPr>
          <p:nvPr>
            <p:ph type="dt" sz="half" idx="14"/>
          </p:nvPr>
        </p:nvSpPr>
        <p:spPr>
          <a:xfrm>
            <a:off x="926232" y="6356350"/>
            <a:ext cx="2133600" cy="365125"/>
          </a:xfrm>
        </p:spPr>
        <p:txBody>
          <a:bodyPr/>
          <a:lstStyle>
            <a:lvl1pPr algn="r">
              <a:defRPr>
                <a:solidFill>
                  <a:schemeClr val="bg1">
                    <a:lumMod val="85000"/>
                  </a:schemeClr>
                </a:solidFill>
              </a:defRPr>
            </a:lvl1pPr>
          </a:lstStyle>
          <a:p>
            <a:fld id="{FBCBF866-56DD-44CF-857D-8CB19124FEF6}" type="datetime1">
              <a:rPr lang="zh-TW" altLang="en-US" smtClean="0"/>
              <a:t>2021/3/16</a:t>
            </a:fld>
            <a:endParaRPr lang="zh-TW" altLang="en-US"/>
          </a:p>
        </p:txBody>
      </p:sp>
      <p:sp>
        <p:nvSpPr>
          <p:cNvPr id="59" name="投影片編號版面配置區 58"/>
          <p:cNvSpPr>
            <a:spLocks noGrp="1"/>
          </p:cNvSpPr>
          <p:nvPr>
            <p:ph type="sldNum" sz="quarter" idx="15"/>
          </p:nvPr>
        </p:nvSpPr>
        <p:spPr>
          <a:xfrm>
            <a:off x="8217736" y="6348186"/>
            <a:ext cx="514400" cy="365125"/>
          </a:xfrm>
        </p:spPr>
        <p:txBody>
          <a:bodyPr/>
          <a:lstStyle>
            <a:lvl1pPr algn="ctr">
              <a:defRPr/>
            </a:lvl1pPr>
          </a:lstStyle>
          <a:p>
            <a:fld id="{B0C996E8-7BC1-44D1-9407-422DEE20CBA7}" type="slidenum">
              <a:rPr lang="zh-TW" altLang="en-US" smtClean="0"/>
              <a:pPr/>
              <a:t>‹#›</a:t>
            </a:fld>
            <a:endParaRPr lang="zh-TW" altLang="en-US"/>
          </a:p>
        </p:txBody>
      </p:sp>
      <p:sp>
        <p:nvSpPr>
          <p:cNvPr id="60" name="頁尾版面配置區 59"/>
          <p:cNvSpPr>
            <a:spLocks noGrp="1"/>
          </p:cNvSpPr>
          <p:nvPr>
            <p:ph type="ftr" sz="quarter" idx="16"/>
          </p:nvPr>
        </p:nvSpPr>
        <p:spPr/>
        <p:txBody>
          <a:bodyPr/>
          <a:lstStyle>
            <a:lvl1pPr>
              <a:defRPr>
                <a:solidFill>
                  <a:schemeClr val="bg1">
                    <a:lumMod val="85000"/>
                  </a:schemeClr>
                </a:solidFill>
              </a:defRPr>
            </a:lvl1pPr>
          </a:lstStyle>
          <a:p>
            <a:endParaRPr lang="zh-TW" altLang="en-US" dirty="0"/>
          </a:p>
        </p:txBody>
      </p:sp>
    </p:spTree>
    <p:extLst>
      <p:ext uri="{BB962C8B-B14F-4D97-AF65-F5344CB8AC3E}">
        <p14:creationId xmlns:p14="http://schemas.microsoft.com/office/powerpoint/2010/main" val="2566170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只有標題">
    <p:bg>
      <p:bgPr>
        <a:gradFill>
          <a:gsLst>
            <a:gs pos="0">
              <a:srgbClr val="8B9BAF"/>
            </a:gs>
            <a:gs pos="50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a:xfrm>
            <a:off x="926232" y="6356350"/>
            <a:ext cx="2133600" cy="365125"/>
          </a:xfrm>
        </p:spPr>
        <p:txBody>
          <a:bodyPr/>
          <a:lstStyle>
            <a:lvl1pPr algn="r">
              <a:defRPr>
                <a:solidFill>
                  <a:schemeClr val="tx1"/>
                </a:solidFill>
              </a:defRPr>
            </a:lvl1pPr>
          </a:lstStyle>
          <a:p>
            <a:fld id="{28E242AA-BC1D-4E83-86A8-3BA8C45F713A}" type="datetime1">
              <a:rPr lang="zh-TW" altLang="en-US" smtClean="0"/>
              <a:t>2021/3/16</a:t>
            </a:fld>
            <a:endParaRPr lang="zh-TW" altLang="en-US"/>
          </a:p>
        </p:txBody>
      </p:sp>
      <p:sp>
        <p:nvSpPr>
          <p:cNvPr id="4" name="頁尾版面配置區 3"/>
          <p:cNvSpPr>
            <a:spLocks noGrp="1"/>
          </p:cNvSpPr>
          <p:nvPr>
            <p:ph type="ftr" sz="quarter" idx="11"/>
          </p:nvPr>
        </p:nvSpPr>
        <p:spPr/>
        <p:txBody>
          <a:bodyPr/>
          <a:lstStyle>
            <a:lvl1pPr>
              <a:defRPr>
                <a:solidFill>
                  <a:schemeClr val="tx1"/>
                </a:solidFill>
              </a:defRPr>
            </a:lvl1pPr>
          </a:lstStyle>
          <a:p>
            <a:endParaRPr lang="zh-TW" altLang="en-US" dirty="0"/>
          </a:p>
        </p:txBody>
      </p:sp>
      <p:sp>
        <p:nvSpPr>
          <p:cNvPr id="5" name="投影片編號版面配置區 4"/>
          <p:cNvSpPr>
            <a:spLocks noGrp="1"/>
          </p:cNvSpPr>
          <p:nvPr>
            <p:ph type="sldNum" sz="quarter" idx="12"/>
          </p:nvPr>
        </p:nvSpPr>
        <p:spPr/>
        <p:txBody>
          <a:bodyPr/>
          <a:lstStyle>
            <a:lvl1pPr>
              <a:defRPr>
                <a:solidFill>
                  <a:schemeClr val="tx1"/>
                </a:solidFill>
              </a:defRPr>
            </a:lvl1pPr>
          </a:lstStyle>
          <a:p>
            <a:fld id="{B0C996E8-7BC1-44D1-9407-422DEE20CBA7}" type="slidenum">
              <a:rPr lang="zh-TW" altLang="en-US" smtClean="0"/>
              <a:pPr/>
              <a:t>‹#›</a:t>
            </a:fld>
            <a:endParaRPr lang="zh-TW" altLang="en-US"/>
          </a:p>
        </p:txBody>
      </p:sp>
      <p:sp>
        <p:nvSpPr>
          <p:cNvPr id="12" name="標題 1"/>
          <p:cNvSpPr>
            <a:spLocks noGrp="1"/>
          </p:cNvSpPr>
          <p:nvPr>
            <p:ph type="title"/>
          </p:nvPr>
        </p:nvSpPr>
        <p:spPr>
          <a:xfrm>
            <a:off x="4139952" y="2852936"/>
            <a:ext cx="4608512" cy="1143000"/>
          </a:xfrm>
        </p:spPr>
        <p:txBody>
          <a:bodyPr vert="horz" lIns="91440" tIns="45720" rIns="91440" bIns="45720" rtlCol="0" anchor="ctr">
            <a:normAutofit fontScale="90000" lnSpcReduction="10000"/>
          </a:bodyPr>
          <a:lstStyle>
            <a:lvl1pPr>
              <a:defRPr kumimoji="0" lang="zh-TW" altLang="en-US" sz="3600" b="1" i="0" u="none" strike="noStrike" kern="1200" cap="none" spc="0" normalizeH="0" baseline="0" noProof="0">
                <a:ln>
                  <a:noFill/>
                </a:ln>
                <a:solidFill>
                  <a:srgbClr val="EEECE1">
                    <a:lumMod val="25000"/>
                  </a:srgbClr>
                </a:solidFill>
                <a:effectLst>
                  <a:outerShdw blurRad="50800" dist="38100" dir="2700000" algn="tl" rotWithShape="0">
                    <a:prstClr val="black">
                      <a:alpha val="40000"/>
                    </a:prstClr>
                  </a:outerShdw>
                </a:effectLst>
                <a:uLnTx/>
                <a:uFillTx/>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lang="zh-TW"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0.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圖片 9" descr="內文圖片2.png"/>
          <p:cNvPicPr>
            <a:picLocks noChangeAspect="1"/>
          </p:cNvPicPr>
          <p:nvPr userDrawn="1"/>
        </p:nvPicPr>
        <p:blipFill>
          <a:blip r:embed="rId14" cstate="print"/>
          <a:stretch>
            <a:fillRect/>
          </a:stretch>
        </p:blipFill>
        <p:spPr>
          <a:xfrm>
            <a:off x="-12020" y="-8165"/>
            <a:ext cx="9180000" cy="6918061"/>
          </a:xfrm>
          <a:prstGeom prst="rect">
            <a:avLst/>
          </a:prstGeom>
        </p:spPr>
      </p:pic>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2E188-D472-441F-A81A-9856AD4467C2}" type="datetime1">
              <a:rPr lang="zh-TW" altLang="en-US" smtClean="0"/>
              <a:t>2021/3/16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309720" y="6429826"/>
            <a:ext cx="4995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0C996E8-7BC1-44D1-9407-422DEE20CBA7}" type="slidenum">
              <a:rPr lang="zh-TW" altLang="en-US" smtClean="0"/>
              <a:pPr/>
              <a:t>‹#›</a:t>
            </a:fld>
            <a:endParaRPr lang="zh-TW"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4" r:id="rId3"/>
    <p:sldLayoutId id="2147483675" r:id="rId4"/>
    <p:sldLayoutId id="2147483655" r:id="rId5"/>
    <p:sldLayoutId id="2147483676" r:id="rId6"/>
    <p:sldLayoutId id="2147483656" r:id="rId7"/>
    <p:sldLayoutId id="2147483692" r:id="rId8"/>
    <p:sldLayoutId id="2147483654" r:id="rId9"/>
    <p:sldLayoutId id="2147483693" r:id="rId10"/>
    <p:sldLayoutId id="2147483690" r:id="rId11"/>
    <p:sldLayoutId id="214748369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圖片 6" descr="內文圖片.png"/>
          <p:cNvPicPr>
            <a:picLocks noChangeAspect="1"/>
          </p:cNvPicPr>
          <p:nvPr userDrawn="1"/>
        </p:nvPicPr>
        <p:blipFill>
          <a:blip r:embed="rId13" cstate="print"/>
          <a:stretch>
            <a:fillRect/>
          </a:stretch>
        </p:blipFill>
        <p:spPr>
          <a:xfrm>
            <a:off x="0" y="-57148"/>
            <a:ext cx="9152535" cy="6948000"/>
          </a:xfrm>
          <a:prstGeom prst="rect">
            <a:avLst/>
          </a:prstGeom>
        </p:spPr>
      </p:pic>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5D1287-EE20-4BA7-A16C-25CAFD4AAE4A}" type="datetime1">
              <a:rPr lang="zh-TW" altLang="en-US" smtClean="0"/>
              <a:t>2021/3/16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69528" y="637267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D884D-555C-4B91-897E-F927A9A3D445}"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8.jpg"/><Relationship Id="rId1" Type="http://schemas.openxmlformats.org/officeDocument/2006/relationships/slideLayout" Target="../slideLayouts/slideLayout5.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7504" y="2046038"/>
            <a:ext cx="8852520" cy="1200329"/>
          </a:xfrm>
        </p:spPr>
        <p:txBody>
          <a:bodyPr/>
          <a:lstStyle/>
          <a:p>
            <a:r>
              <a:rPr lang="en-US" altLang="zh-TW" sz="2400" dirty="0"/>
              <a:t>Improved Prediction of </a:t>
            </a:r>
            <a:r>
              <a:rPr lang="en-US" altLang="zh-TW" sz="2400" dirty="0" err="1"/>
              <a:t>Landfalling</a:t>
            </a:r>
            <a:r>
              <a:rPr lang="en-US" altLang="zh-TW" sz="2400" dirty="0"/>
              <a:t> Tropical Cyclone in China Based on Assimilation of Radar Radial Winds with New Super-Observation Processing</a:t>
            </a:r>
          </a:p>
        </p:txBody>
      </p:sp>
      <p:sp>
        <p:nvSpPr>
          <p:cNvPr id="3" name="副標題 2"/>
          <p:cNvSpPr>
            <a:spLocks noGrp="1"/>
          </p:cNvSpPr>
          <p:nvPr>
            <p:ph type="subTitle" idx="1"/>
          </p:nvPr>
        </p:nvSpPr>
        <p:spPr>
          <a:xfrm>
            <a:off x="2635696" y="4020277"/>
            <a:ext cx="6400800" cy="941796"/>
          </a:xfrm>
        </p:spPr>
        <p:txBody>
          <a:bodyPr/>
          <a:lstStyle/>
          <a:p>
            <a:r>
              <a:rPr lang="en-US" altLang="zh-TW" sz="2000" dirty="0">
                <a:solidFill>
                  <a:schemeClr val="tx1">
                    <a:lumMod val="85000"/>
                    <a:lumOff val="15000"/>
                  </a:schemeClr>
                </a:solidFill>
              </a:rPr>
              <a:t>Wei-Ting Fang</a:t>
            </a:r>
          </a:p>
          <a:p>
            <a:br>
              <a:rPr lang="en-US" altLang="zh-TW" sz="1600" dirty="0">
                <a:solidFill>
                  <a:schemeClr val="tx1">
                    <a:lumMod val="50000"/>
                    <a:lumOff val="50000"/>
                  </a:schemeClr>
                </a:solidFill>
              </a:rPr>
            </a:br>
            <a:r>
              <a:rPr lang="en-US" altLang="zh-TW" sz="1600" dirty="0">
                <a:solidFill>
                  <a:schemeClr val="tx1">
                    <a:lumMod val="50000"/>
                    <a:lumOff val="50000"/>
                  </a:schemeClr>
                </a:solidFill>
              </a:rPr>
              <a:t>2021.03.16</a:t>
            </a:r>
          </a:p>
        </p:txBody>
      </p:sp>
      <p:sp>
        <p:nvSpPr>
          <p:cNvPr id="4" name="副標題 2"/>
          <p:cNvSpPr txBox="1">
            <a:spLocks/>
          </p:cNvSpPr>
          <p:nvPr/>
        </p:nvSpPr>
        <p:spPr>
          <a:xfrm>
            <a:off x="1259632" y="3306470"/>
            <a:ext cx="7776864" cy="338554"/>
          </a:xfrm>
          <a:prstGeom prst="rect">
            <a:avLst/>
          </a:prstGeom>
          <a:noFill/>
        </p:spPr>
        <p:txBody>
          <a:bodyPr vert="horz" wrap="square" lIns="91440" tIns="45720" rIns="91440" bIns="45720" rtlCol="0">
            <a:spAutoFit/>
            <a:scene3d>
              <a:camera prst="orthographicFront"/>
              <a:lightRig rig="morning" dir="t"/>
            </a:scene3d>
            <a:sp3d contourW="6350" prstMaterial="plastic">
              <a:bevelT w="63500" h="38100"/>
              <a:contourClr>
                <a:schemeClr val="tx1"/>
              </a:contourClr>
            </a:sp3d>
          </a:bodyPr>
          <a:lstStyle>
            <a:lvl1pPr marL="0" indent="0" algn="r" defTabSz="914400" rtl="0" eaLnBrk="1" latinLnBrk="0" hangingPunct="1">
              <a:spcBef>
                <a:spcPct val="20000"/>
              </a:spcBef>
              <a:buFont typeface="Arial" pitchFamily="34" charset="0"/>
              <a:buNone/>
              <a:defRPr lang="zh-TW" altLang="en-US" sz="2500" b="1" kern="1200" dirty="0">
                <a:gradFill>
                  <a:gsLst>
                    <a:gs pos="0">
                      <a:schemeClr val="tx1"/>
                    </a:gs>
                    <a:gs pos="56000">
                      <a:schemeClr val="tx1">
                        <a:lumMod val="75000"/>
                        <a:lumOff val="25000"/>
                      </a:schemeClr>
                    </a:gs>
                    <a:gs pos="100000">
                      <a:schemeClr val="tx1">
                        <a:lumMod val="85000"/>
                        <a:lumOff val="15000"/>
                      </a:schemeClr>
                    </a:gs>
                  </a:gsLst>
                  <a:lin ang="1800000" scaled="0"/>
                </a:gradFill>
                <a:latin typeface="微軟正黑體" pitchFamily="34" charset="-120"/>
                <a:ea typeface="微軟正黑體" pitchFamily="34" charset="-120"/>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de-DE" altLang="zh-TW" sz="1600" dirty="0"/>
              <a:t>Jianing Feng, Yihong Duan, Qilin Wan, Hao Hu, and Zhaoxia Pu</a:t>
            </a:r>
            <a:endParaRPr lang="en-US" sz="1600" dirty="0"/>
          </a:p>
        </p:txBody>
      </p:sp>
      <p:sp>
        <p:nvSpPr>
          <p:cNvPr id="5" name="文字方塊 4"/>
          <p:cNvSpPr txBox="1"/>
          <p:nvPr/>
        </p:nvSpPr>
        <p:spPr>
          <a:xfrm>
            <a:off x="3365067" y="1091932"/>
            <a:ext cx="2413866" cy="954107"/>
          </a:xfrm>
          <a:prstGeom prst="rect">
            <a:avLst/>
          </a:prstGeom>
          <a:noFill/>
        </p:spPr>
        <p:txBody>
          <a:bodyPr wrap="none" rtlCol="0">
            <a:spAutoFit/>
          </a:bodyPr>
          <a:lstStyle/>
          <a:p>
            <a:r>
              <a:rPr lang="en-US" altLang="zh-TW" sz="3200" b="1" dirty="0"/>
              <a:t>Paper review</a:t>
            </a:r>
          </a:p>
          <a:p>
            <a:pPr algn="ctr"/>
            <a:r>
              <a:rPr lang="en-US" altLang="zh-TW" sz="2400" dirty="0"/>
              <a:t>mainly refer to</a:t>
            </a:r>
            <a:endParaRPr lang="zh-TW" altLang="en-US" sz="2400" dirty="0"/>
          </a:p>
        </p:txBody>
      </p:sp>
      <p:sp>
        <p:nvSpPr>
          <p:cNvPr id="6" name="文字方塊 5"/>
          <p:cNvSpPr txBox="1"/>
          <p:nvPr/>
        </p:nvSpPr>
        <p:spPr>
          <a:xfrm>
            <a:off x="107504" y="5085184"/>
            <a:ext cx="8928992" cy="800219"/>
          </a:xfrm>
          <a:prstGeom prst="rect">
            <a:avLst/>
          </a:prstGeom>
          <a:noFill/>
        </p:spPr>
        <p:txBody>
          <a:bodyPr wrap="square" rtlCol="0">
            <a:spAutoFit/>
          </a:bodyPr>
          <a:lstStyle/>
          <a:p>
            <a:r>
              <a:rPr lang="en-US" altLang="zh-TW" dirty="0">
                <a:solidFill>
                  <a:schemeClr val="bg1"/>
                </a:solidFill>
              </a:rPr>
              <a:t>Other reference: </a:t>
            </a:r>
          </a:p>
          <a:p>
            <a:r>
              <a:rPr lang="en-US" altLang="zh-TW" sz="1400" dirty="0">
                <a:solidFill>
                  <a:schemeClr val="bg1"/>
                </a:solidFill>
              </a:rPr>
              <a:t>Lin, K. J., S. C. Yang, and S. S. Chen, 2018: Reducing TC position uncertainty in an ensemble data assimilation and </a:t>
            </a:r>
            <a:r>
              <a:rPr lang="en-US" altLang="zh-TW" sz="1400" dirty="0" err="1">
                <a:solidFill>
                  <a:schemeClr val="bg1"/>
                </a:solidFill>
              </a:rPr>
              <a:t>rediction</a:t>
            </a:r>
            <a:r>
              <a:rPr lang="en-US" altLang="zh-TW" sz="1400" dirty="0">
                <a:solidFill>
                  <a:schemeClr val="bg1"/>
                </a:solidFill>
              </a:rPr>
              <a:t> system: A case study of Typhoon </a:t>
            </a:r>
            <a:r>
              <a:rPr lang="en-US" altLang="zh-TW" sz="1400" dirty="0" err="1">
                <a:solidFill>
                  <a:schemeClr val="bg1"/>
                </a:solidFill>
              </a:rPr>
              <a:t>Fanapi</a:t>
            </a:r>
            <a:r>
              <a:rPr lang="en-US" altLang="zh-TW" sz="1400" dirty="0">
                <a:solidFill>
                  <a:schemeClr val="bg1"/>
                </a:solidFill>
              </a:rPr>
              <a:t> (2010). </a:t>
            </a:r>
            <a:r>
              <a:rPr lang="en-US" altLang="zh-TW" sz="1400" i="1" dirty="0" err="1">
                <a:solidFill>
                  <a:schemeClr val="bg1"/>
                </a:solidFill>
              </a:rPr>
              <a:t>Wea</a:t>
            </a:r>
            <a:r>
              <a:rPr lang="en-US" altLang="zh-TW" sz="1400" i="1" dirty="0">
                <a:solidFill>
                  <a:schemeClr val="bg1"/>
                </a:solidFill>
              </a:rPr>
              <a:t>. Forecasting</a:t>
            </a:r>
            <a:r>
              <a:rPr lang="en-US" altLang="zh-TW" sz="1400" dirty="0">
                <a:solidFill>
                  <a:schemeClr val="bg1"/>
                </a:solidFill>
              </a:rPr>
              <a:t>, </a:t>
            </a:r>
            <a:r>
              <a:rPr lang="en-US" altLang="zh-TW" sz="1400" b="1" dirty="0">
                <a:solidFill>
                  <a:schemeClr val="bg1"/>
                </a:solidFill>
              </a:rPr>
              <a:t>33</a:t>
            </a:r>
            <a:r>
              <a:rPr lang="en-US" altLang="zh-TW" sz="1400" dirty="0">
                <a:solidFill>
                  <a:schemeClr val="bg1"/>
                </a:solidFill>
              </a:rPr>
              <a:t>, 561–582.</a:t>
            </a:r>
          </a:p>
        </p:txBody>
      </p:sp>
    </p:spTree>
    <p:extLst>
      <p:ext uri="{BB962C8B-B14F-4D97-AF65-F5344CB8AC3E}">
        <p14:creationId xmlns:p14="http://schemas.microsoft.com/office/powerpoint/2010/main" val="2709576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2"/>
          <a:stretch>
            <a:fillRect/>
          </a:stretch>
        </p:blipFill>
        <p:spPr>
          <a:xfrm>
            <a:off x="3428418" y="789060"/>
            <a:ext cx="5554689" cy="2793618"/>
          </a:xfrm>
          <a:prstGeom prst="rect">
            <a:avLst/>
          </a:prstGeom>
        </p:spPr>
      </p:pic>
      <p:sp>
        <p:nvSpPr>
          <p:cNvPr id="4" name="投影片編號版面配置區 3"/>
          <p:cNvSpPr>
            <a:spLocks noGrp="1"/>
          </p:cNvSpPr>
          <p:nvPr>
            <p:ph type="sldNum" sz="quarter" idx="12"/>
          </p:nvPr>
        </p:nvSpPr>
        <p:spPr/>
        <p:txBody>
          <a:bodyPr/>
          <a:lstStyle/>
          <a:p>
            <a:fld id="{B0C996E8-7BC1-44D1-9407-422DEE20CBA7}" type="slidenum">
              <a:rPr lang="zh-TW" altLang="en-US" smtClean="0"/>
              <a:pPr/>
              <a:t>10</a:t>
            </a:fld>
            <a:endParaRPr lang="zh-TW" altLang="en-US"/>
          </a:p>
        </p:txBody>
      </p:sp>
      <p:sp>
        <p:nvSpPr>
          <p:cNvPr id="6" name="標題 5"/>
          <p:cNvSpPr>
            <a:spLocks noGrp="1"/>
          </p:cNvSpPr>
          <p:nvPr>
            <p:ph type="title"/>
          </p:nvPr>
        </p:nvSpPr>
        <p:spPr/>
        <p:txBody>
          <a:bodyPr/>
          <a:lstStyle/>
          <a:p>
            <a:r>
              <a:rPr lang="en-US" altLang="zh-TW" dirty="0"/>
              <a:t>Doppler radar velocity observations</a:t>
            </a:r>
            <a:endParaRPr lang="zh-TW" altLang="en-US" dirty="0"/>
          </a:p>
        </p:txBody>
      </p:sp>
      <p:sp>
        <p:nvSpPr>
          <p:cNvPr id="7" name="文字版面配置區 6"/>
          <p:cNvSpPr>
            <a:spLocks noGrp="1"/>
          </p:cNvSpPr>
          <p:nvPr>
            <p:ph type="body" sz="quarter" idx="13"/>
          </p:nvPr>
        </p:nvSpPr>
        <p:spPr/>
        <p:txBody>
          <a:bodyPr/>
          <a:lstStyle/>
          <a:p>
            <a:r>
              <a:rPr lang="en-US" altLang="zh-TW" dirty="0"/>
              <a:t>TC </a:t>
            </a:r>
            <a:r>
              <a:rPr lang="en-US" altLang="zh-TW" dirty="0" err="1"/>
              <a:t>Mujigae</a:t>
            </a:r>
            <a:r>
              <a:rPr lang="en-US" altLang="zh-TW" dirty="0"/>
              <a:t> (2015)</a:t>
            </a:r>
            <a:endParaRPr lang="zh-TW" altLang="en-US" dirty="0"/>
          </a:p>
        </p:txBody>
      </p:sp>
      <p:pic>
        <p:nvPicPr>
          <p:cNvPr id="8" name="圖片 7"/>
          <p:cNvPicPr>
            <a:picLocks noChangeAspect="1"/>
          </p:cNvPicPr>
          <p:nvPr/>
        </p:nvPicPr>
        <p:blipFill>
          <a:blip r:embed="rId3"/>
          <a:stretch>
            <a:fillRect/>
          </a:stretch>
        </p:blipFill>
        <p:spPr>
          <a:xfrm>
            <a:off x="117376" y="3650815"/>
            <a:ext cx="8909248" cy="2714537"/>
          </a:xfrm>
          <a:prstGeom prst="rect">
            <a:avLst/>
          </a:prstGeom>
        </p:spPr>
      </p:pic>
      <p:sp>
        <p:nvSpPr>
          <p:cNvPr id="2" name="矩形 1">
            <a:extLst>
              <a:ext uri="{FF2B5EF4-FFF2-40B4-BE49-F238E27FC236}">
                <a16:creationId xmlns:a16="http://schemas.microsoft.com/office/drawing/2014/main" id="{B4739AFC-2E19-4693-90E8-C133A161F4FF}"/>
              </a:ext>
            </a:extLst>
          </p:cNvPr>
          <p:cNvSpPr/>
          <p:nvPr/>
        </p:nvSpPr>
        <p:spPr>
          <a:xfrm>
            <a:off x="539552" y="5391793"/>
            <a:ext cx="1969770" cy="369332"/>
          </a:xfrm>
          <a:prstGeom prst="rect">
            <a:avLst/>
          </a:prstGeom>
          <a:solidFill>
            <a:schemeClr val="bg1"/>
          </a:solidFill>
          <a:ln w="19050">
            <a:solidFill>
              <a:schemeClr val="tx1"/>
            </a:solidFill>
          </a:ln>
        </p:spPr>
        <p:txBody>
          <a:bodyPr wrap="none">
            <a:spAutoFit/>
          </a:bodyPr>
          <a:lstStyle/>
          <a:p>
            <a:r>
              <a:rPr lang="en-US" altLang="zh-TW" dirty="0"/>
              <a:t>velocity de-aliasing</a:t>
            </a:r>
            <a:endParaRPr lang="zh-TW" altLang="en-US" dirty="0"/>
          </a:p>
        </p:txBody>
      </p:sp>
      <p:sp>
        <p:nvSpPr>
          <p:cNvPr id="9" name="矩形 8">
            <a:extLst>
              <a:ext uri="{FF2B5EF4-FFF2-40B4-BE49-F238E27FC236}">
                <a16:creationId xmlns:a16="http://schemas.microsoft.com/office/drawing/2014/main" id="{1311CC3B-6BCF-4C38-B493-AFEAF71E39A5}"/>
              </a:ext>
            </a:extLst>
          </p:cNvPr>
          <p:cNvSpPr/>
          <p:nvPr/>
        </p:nvSpPr>
        <p:spPr>
          <a:xfrm>
            <a:off x="6477934" y="5419495"/>
            <a:ext cx="720262" cy="369332"/>
          </a:xfrm>
          <a:prstGeom prst="rect">
            <a:avLst/>
          </a:prstGeom>
          <a:solidFill>
            <a:schemeClr val="bg1"/>
          </a:solidFill>
          <a:ln w="19050">
            <a:solidFill>
              <a:schemeClr val="tx1"/>
            </a:solidFill>
          </a:ln>
        </p:spPr>
        <p:txBody>
          <a:bodyPr wrap="none">
            <a:spAutoFit/>
          </a:bodyPr>
          <a:lstStyle/>
          <a:p>
            <a:r>
              <a:rPr lang="en-US" altLang="zh-TW" dirty="0"/>
              <a:t>RSTM</a:t>
            </a:r>
            <a:endParaRPr lang="zh-TW" altLang="en-US" dirty="0"/>
          </a:p>
        </p:txBody>
      </p:sp>
      <p:sp>
        <p:nvSpPr>
          <p:cNvPr id="12" name="矩形 11">
            <a:extLst>
              <a:ext uri="{FF2B5EF4-FFF2-40B4-BE49-F238E27FC236}">
                <a16:creationId xmlns:a16="http://schemas.microsoft.com/office/drawing/2014/main" id="{7E13C1EE-8F3A-4A39-9FC9-AAA4F4A65AD8}"/>
              </a:ext>
            </a:extLst>
          </p:cNvPr>
          <p:cNvSpPr/>
          <p:nvPr/>
        </p:nvSpPr>
        <p:spPr>
          <a:xfrm>
            <a:off x="3455219" y="5419495"/>
            <a:ext cx="720262" cy="369332"/>
          </a:xfrm>
          <a:prstGeom prst="rect">
            <a:avLst/>
          </a:prstGeom>
          <a:solidFill>
            <a:schemeClr val="bg1"/>
          </a:solidFill>
          <a:ln w="19050">
            <a:solidFill>
              <a:schemeClr val="tx1"/>
            </a:solidFill>
          </a:ln>
        </p:spPr>
        <p:txBody>
          <a:bodyPr wrap="none">
            <a:spAutoFit/>
          </a:bodyPr>
          <a:lstStyle/>
          <a:p>
            <a:r>
              <a:rPr lang="en-US" altLang="zh-TW" dirty="0"/>
              <a:t>RSTM</a:t>
            </a:r>
            <a:endParaRPr lang="zh-TW" altLang="en-US" dirty="0"/>
          </a:p>
        </p:txBody>
      </p:sp>
      <p:sp>
        <p:nvSpPr>
          <p:cNvPr id="3" name="矩形 2">
            <a:extLst>
              <a:ext uri="{FF2B5EF4-FFF2-40B4-BE49-F238E27FC236}">
                <a16:creationId xmlns:a16="http://schemas.microsoft.com/office/drawing/2014/main" id="{A3E3E76E-EE48-428D-B587-DC234F6C2B83}"/>
              </a:ext>
            </a:extLst>
          </p:cNvPr>
          <p:cNvSpPr/>
          <p:nvPr/>
        </p:nvSpPr>
        <p:spPr>
          <a:xfrm>
            <a:off x="7042" y="2584923"/>
            <a:ext cx="3347865" cy="923330"/>
          </a:xfrm>
          <a:prstGeom prst="rect">
            <a:avLst/>
          </a:prstGeom>
          <a:solidFill>
            <a:schemeClr val="bg1"/>
          </a:solidFill>
          <a:ln>
            <a:solidFill>
              <a:schemeClr val="tx1"/>
            </a:solidFill>
          </a:ln>
        </p:spPr>
        <p:txBody>
          <a:bodyPr wrap="square">
            <a:spAutoFit/>
          </a:bodyPr>
          <a:lstStyle/>
          <a:p>
            <a:r>
              <a:rPr lang="en-US" altLang="zh-TW" dirty="0"/>
              <a:t>Only the observations in the </a:t>
            </a:r>
            <a:r>
              <a:rPr lang="en-US" altLang="zh-TW" dirty="0">
                <a:solidFill>
                  <a:srgbClr val="0000FF"/>
                </a:solidFill>
              </a:rPr>
              <a:t>second–sixth </a:t>
            </a:r>
            <a:r>
              <a:rPr lang="en-US" altLang="zh-TW" dirty="0"/>
              <a:t>elevation layers are assimilated.</a:t>
            </a:r>
            <a:endParaRPr lang="zh-TW" altLang="en-US" dirty="0"/>
          </a:p>
        </p:txBody>
      </p:sp>
      <p:sp>
        <p:nvSpPr>
          <p:cNvPr id="11" name="箭號: 向下 10">
            <a:extLst>
              <a:ext uri="{FF2B5EF4-FFF2-40B4-BE49-F238E27FC236}">
                <a16:creationId xmlns:a16="http://schemas.microsoft.com/office/drawing/2014/main" id="{C82DD75C-F43E-49F9-9440-F1E39F232D47}"/>
              </a:ext>
            </a:extLst>
          </p:cNvPr>
          <p:cNvSpPr/>
          <p:nvPr/>
        </p:nvSpPr>
        <p:spPr>
          <a:xfrm>
            <a:off x="7308304" y="3356992"/>
            <a:ext cx="648072" cy="2938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箭號: 向下 12">
            <a:extLst>
              <a:ext uri="{FF2B5EF4-FFF2-40B4-BE49-F238E27FC236}">
                <a16:creationId xmlns:a16="http://schemas.microsoft.com/office/drawing/2014/main" id="{F30F9F10-9DB8-49DA-9C26-D00766D699C7}"/>
              </a:ext>
            </a:extLst>
          </p:cNvPr>
          <p:cNvSpPr/>
          <p:nvPr/>
        </p:nvSpPr>
        <p:spPr>
          <a:xfrm>
            <a:off x="4283968" y="3356992"/>
            <a:ext cx="648072" cy="2938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90298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3">
            <a:extLst>
              <a:ext uri="{FF2B5EF4-FFF2-40B4-BE49-F238E27FC236}">
                <a16:creationId xmlns:a16="http://schemas.microsoft.com/office/drawing/2014/main" id="{05747E16-532F-48DA-8429-2176C52604F4}"/>
              </a:ext>
            </a:extLst>
          </p:cNvPr>
          <p:cNvSpPr>
            <a:spLocks noGrp="1"/>
          </p:cNvSpPr>
          <p:nvPr>
            <p:ph type="body" sz="quarter" idx="13"/>
          </p:nvPr>
        </p:nvSpPr>
        <p:spPr/>
        <p:txBody>
          <a:bodyPr/>
          <a:lstStyle/>
          <a:p>
            <a:endParaRPr lang="zh-TW" altLang="en-US"/>
          </a:p>
        </p:txBody>
      </p:sp>
      <p:grpSp>
        <p:nvGrpSpPr>
          <p:cNvPr id="13" name="群組 12">
            <a:extLst>
              <a:ext uri="{FF2B5EF4-FFF2-40B4-BE49-F238E27FC236}">
                <a16:creationId xmlns:a16="http://schemas.microsoft.com/office/drawing/2014/main" id="{261A811E-C199-4852-9E24-15CD2E1F0D4D}"/>
              </a:ext>
            </a:extLst>
          </p:cNvPr>
          <p:cNvGrpSpPr/>
          <p:nvPr/>
        </p:nvGrpSpPr>
        <p:grpSpPr>
          <a:xfrm>
            <a:off x="5724464" y="520105"/>
            <a:ext cx="3024000" cy="6323724"/>
            <a:chOff x="5123681" y="520105"/>
            <a:chExt cx="3024000" cy="6323724"/>
          </a:xfrm>
        </p:grpSpPr>
        <p:pic>
          <p:nvPicPr>
            <p:cNvPr id="6" name="圖片 5">
              <a:extLst>
                <a:ext uri="{FF2B5EF4-FFF2-40B4-BE49-F238E27FC236}">
                  <a16:creationId xmlns:a16="http://schemas.microsoft.com/office/drawing/2014/main" id="{F34A8301-4D52-4F81-B2FE-24327E83071F}"/>
                </a:ext>
              </a:extLst>
            </p:cNvPr>
            <p:cNvPicPr>
              <a:picLocks noChangeAspect="1"/>
            </p:cNvPicPr>
            <p:nvPr/>
          </p:nvPicPr>
          <p:blipFill rotWithShape="1">
            <a:blip r:embed="rId2">
              <a:extLst>
                <a:ext uri="{28A0092B-C50C-407E-A947-70E740481C1C}">
                  <a14:useLocalDpi xmlns:a14="http://schemas.microsoft.com/office/drawing/2010/main" val="0"/>
                </a:ext>
              </a:extLst>
            </a:blip>
            <a:srcRect r="66556"/>
            <a:stretch/>
          </p:blipFill>
          <p:spPr>
            <a:xfrm>
              <a:off x="5123681" y="520105"/>
              <a:ext cx="3024000" cy="2366477"/>
            </a:xfrm>
            <a:prstGeom prst="rect">
              <a:avLst/>
            </a:prstGeom>
          </p:spPr>
        </p:pic>
        <p:pic>
          <p:nvPicPr>
            <p:cNvPr id="7" name="圖片 6">
              <a:extLst>
                <a:ext uri="{FF2B5EF4-FFF2-40B4-BE49-F238E27FC236}">
                  <a16:creationId xmlns:a16="http://schemas.microsoft.com/office/drawing/2014/main" id="{306E05D2-7D1D-406D-A1F4-DAAAE2A8295F}"/>
                </a:ext>
              </a:extLst>
            </p:cNvPr>
            <p:cNvPicPr>
              <a:picLocks noChangeAspect="1"/>
            </p:cNvPicPr>
            <p:nvPr/>
          </p:nvPicPr>
          <p:blipFill rotWithShape="1">
            <a:blip r:embed="rId2">
              <a:extLst>
                <a:ext uri="{28A0092B-C50C-407E-A947-70E740481C1C}">
                  <a14:useLocalDpi xmlns:a14="http://schemas.microsoft.com/office/drawing/2010/main" val="0"/>
                </a:ext>
              </a:extLst>
            </a:blip>
            <a:srcRect l="33530" r="33026"/>
            <a:stretch/>
          </p:blipFill>
          <p:spPr>
            <a:xfrm>
              <a:off x="5123681" y="2541273"/>
              <a:ext cx="2988000" cy="2338305"/>
            </a:xfrm>
            <a:prstGeom prst="rect">
              <a:avLst/>
            </a:prstGeom>
          </p:spPr>
        </p:pic>
        <p:pic>
          <p:nvPicPr>
            <p:cNvPr id="8" name="圖片 7">
              <a:extLst>
                <a:ext uri="{FF2B5EF4-FFF2-40B4-BE49-F238E27FC236}">
                  <a16:creationId xmlns:a16="http://schemas.microsoft.com/office/drawing/2014/main" id="{F4B04F25-233D-4A30-90A4-99DF2CA96767}"/>
                </a:ext>
              </a:extLst>
            </p:cNvPr>
            <p:cNvPicPr>
              <a:picLocks noChangeAspect="1"/>
            </p:cNvPicPr>
            <p:nvPr/>
          </p:nvPicPr>
          <p:blipFill rotWithShape="1">
            <a:blip r:embed="rId2">
              <a:extLst>
                <a:ext uri="{28A0092B-C50C-407E-A947-70E740481C1C}">
                  <a14:useLocalDpi xmlns:a14="http://schemas.microsoft.com/office/drawing/2010/main" val="0"/>
                </a:ext>
              </a:extLst>
            </a:blip>
            <a:srcRect l="68000"/>
            <a:stretch/>
          </p:blipFill>
          <p:spPr>
            <a:xfrm>
              <a:off x="5267681" y="4547249"/>
              <a:ext cx="2808000" cy="2296580"/>
            </a:xfrm>
            <a:prstGeom prst="rect">
              <a:avLst/>
            </a:prstGeom>
          </p:spPr>
        </p:pic>
      </p:grpSp>
      <p:sp>
        <p:nvSpPr>
          <p:cNvPr id="2" name="投影片編號版面配置區 1">
            <a:extLst>
              <a:ext uri="{FF2B5EF4-FFF2-40B4-BE49-F238E27FC236}">
                <a16:creationId xmlns:a16="http://schemas.microsoft.com/office/drawing/2014/main" id="{1C424BBF-379B-4EB6-A3EE-ABF81D080AD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861414-C931-4D98-AB9E-E07DC5CF735E}" type="slidenum">
              <a:rPr kumimoji="0" lang="zh-TW" altLang="en-US" sz="1200" b="0" i="0" u="none" strike="noStrike" kern="1200" cap="none" spc="0" normalizeH="0" baseline="0" noProof="0" smtClean="0">
                <a:ln>
                  <a:noFill/>
                </a:ln>
                <a:solidFill>
                  <a:prstClr val="black">
                    <a:tint val="75000"/>
                  </a:prst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lang="zh-TW" altLang="en-US" dirty="0"/>
          </a:p>
        </p:txBody>
      </p:sp>
      <p:sp>
        <p:nvSpPr>
          <p:cNvPr id="3" name="標題 2">
            <a:extLst>
              <a:ext uri="{FF2B5EF4-FFF2-40B4-BE49-F238E27FC236}">
                <a16:creationId xmlns:a16="http://schemas.microsoft.com/office/drawing/2014/main" id="{D2A35302-4B9A-445F-B542-2B6B7FBBBC20}"/>
              </a:ext>
            </a:extLst>
          </p:cNvPr>
          <p:cNvSpPr>
            <a:spLocks noGrp="1"/>
          </p:cNvSpPr>
          <p:nvPr>
            <p:ph type="title"/>
          </p:nvPr>
        </p:nvSpPr>
        <p:spPr/>
        <p:txBody>
          <a:bodyPr/>
          <a:lstStyle/>
          <a:p>
            <a:r>
              <a:rPr lang="en-US" altLang="zh-TW" dirty="0"/>
              <a:t>Observation minus background (OMB)</a:t>
            </a:r>
            <a:endParaRPr lang="zh-TW" altLang="en-US" dirty="0"/>
          </a:p>
        </p:txBody>
      </p:sp>
      <p:pic>
        <p:nvPicPr>
          <p:cNvPr id="10" name="圖片 9">
            <a:extLst>
              <a:ext uri="{FF2B5EF4-FFF2-40B4-BE49-F238E27FC236}">
                <a16:creationId xmlns:a16="http://schemas.microsoft.com/office/drawing/2014/main" id="{65EFEBB5-965E-4E60-B525-EBBD1F661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992560"/>
            <a:ext cx="3747790" cy="5805956"/>
          </a:xfrm>
          <a:prstGeom prst="rect">
            <a:avLst/>
          </a:prstGeom>
        </p:spPr>
      </p:pic>
      <p:sp>
        <p:nvSpPr>
          <p:cNvPr id="9" name="文字方塊 8">
            <a:extLst>
              <a:ext uri="{FF2B5EF4-FFF2-40B4-BE49-F238E27FC236}">
                <a16:creationId xmlns:a16="http://schemas.microsoft.com/office/drawing/2014/main" id="{C8571BA9-2C4C-48E6-BE9F-75C9646FA854}"/>
              </a:ext>
            </a:extLst>
          </p:cNvPr>
          <p:cNvSpPr txBox="1"/>
          <p:nvPr/>
        </p:nvSpPr>
        <p:spPr>
          <a:xfrm>
            <a:off x="3906654" y="573025"/>
            <a:ext cx="720262" cy="369332"/>
          </a:xfrm>
          <a:prstGeom prst="rect">
            <a:avLst/>
          </a:prstGeom>
          <a:solidFill>
            <a:schemeClr val="bg1"/>
          </a:solidFill>
          <a:ln>
            <a:solidFill>
              <a:schemeClr val="tx1"/>
            </a:solidFill>
          </a:ln>
        </p:spPr>
        <p:txBody>
          <a:bodyPr wrap="none" rtlCol="0">
            <a:spAutoFit/>
          </a:bodyPr>
          <a:lstStyle/>
          <a:p>
            <a:r>
              <a:rPr lang="en-US" altLang="zh-TW" dirty="0"/>
              <a:t>ESTM</a:t>
            </a:r>
            <a:endParaRPr lang="zh-TW" altLang="en-US" dirty="0"/>
          </a:p>
        </p:txBody>
      </p:sp>
      <p:sp>
        <p:nvSpPr>
          <p:cNvPr id="11" name="文字方塊 10">
            <a:extLst>
              <a:ext uri="{FF2B5EF4-FFF2-40B4-BE49-F238E27FC236}">
                <a16:creationId xmlns:a16="http://schemas.microsoft.com/office/drawing/2014/main" id="{9A51203B-FE77-47D8-B8EC-00EB9D856CE6}"/>
              </a:ext>
            </a:extLst>
          </p:cNvPr>
          <p:cNvSpPr txBox="1"/>
          <p:nvPr/>
        </p:nvSpPr>
        <p:spPr>
          <a:xfrm>
            <a:off x="1835696" y="573025"/>
            <a:ext cx="720262" cy="369332"/>
          </a:xfrm>
          <a:prstGeom prst="rect">
            <a:avLst/>
          </a:prstGeom>
          <a:solidFill>
            <a:schemeClr val="bg1"/>
          </a:solidFill>
          <a:ln>
            <a:solidFill>
              <a:schemeClr val="tx1"/>
            </a:solidFill>
          </a:ln>
        </p:spPr>
        <p:txBody>
          <a:bodyPr wrap="none" rtlCol="0">
            <a:spAutoFit/>
          </a:bodyPr>
          <a:lstStyle/>
          <a:p>
            <a:r>
              <a:rPr lang="en-US" altLang="zh-TW" dirty="0"/>
              <a:t>RSTM</a:t>
            </a:r>
            <a:endParaRPr lang="zh-TW" altLang="en-US" dirty="0"/>
          </a:p>
        </p:txBody>
      </p:sp>
      <p:sp>
        <p:nvSpPr>
          <p:cNvPr id="12" name="文字方塊 11">
            <a:extLst>
              <a:ext uri="{FF2B5EF4-FFF2-40B4-BE49-F238E27FC236}">
                <a16:creationId xmlns:a16="http://schemas.microsoft.com/office/drawing/2014/main" id="{BC67C654-AFB2-4071-AED0-EB9D46246A68}"/>
              </a:ext>
            </a:extLst>
          </p:cNvPr>
          <p:cNvSpPr txBox="1"/>
          <p:nvPr/>
        </p:nvSpPr>
        <p:spPr>
          <a:xfrm>
            <a:off x="6218" y="5723964"/>
            <a:ext cx="1276375" cy="369332"/>
          </a:xfrm>
          <a:prstGeom prst="rect">
            <a:avLst/>
          </a:prstGeom>
          <a:noFill/>
        </p:spPr>
        <p:txBody>
          <a:bodyPr wrap="none" rtlCol="0">
            <a:spAutoFit/>
          </a:bodyPr>
          <a:lstStyle/>
          <a:p>
            <a:r>
              <a:rPr lang="en-US" altLang="zh-TW" dirty="0"/>
              <a:t>4</a:t>
            </a:r>
            <a:r>
              <a:rPr lang="en-US" altLang="zh-TW" baseline="30000" dirty="0"/>
              <a:t>th</a:t>
            </a:r>
            <a:r>
              <a:rPr lang="en-US" altLang="zh-TW" dirty="0"/>
              <a:t> DA cycle</a:t>
            </a:r>
            <a:endParaRPr lang="zh-TW" altLang="en-US" dirty="0"/>
          </a:p>
        </p:txBody>
      </p:sp>
      <p:sp>
        <p:nvSpPr>
          <p:cNvPr id="14" name="文字方塊 13">
            <a:extLst>
              <a:ext uri="{FF2B5EF4-FFF2-40B4-BE49-F238E27FC236}">
                <a16:creationId xmlns:a16="http://schemas.microsoft.com/office/drawing/2014/main" id="{D46299F9-8F84-477C-AA83-814B8B43BB57}"/>
              </a:ext>
            </a:extLst>
          </p:cNvPr>
          <p:cNvSpPr txBox="1"/>
          <p:nvPr/>
        </p:nvSpPr>
        <p:spPr>
          <a:xfrm>
            <a:off x="6218" y="4283804"/>
            <a:ext cx="1275862" cy="369332"/>
          </a:xfrm>
          <a:prstGeom prst="rect">
            <a:avLst/>
          </a:prstGeom>
          <a:noFill/>
        </p:spPr>
        <p:txBody>
          <a:bodyPr wrap="none" rtlCol="0">
            <a:spAutoFit/>
          </a:bodyPr>
          <a:lstStyle/>
          <a:p>
            <a:r>
              <a:rPr lang="en-US" altLang="zh-TW"/>
              <a:t>3</a:t>
            </a:r>
            <a:r>
              <a:rPr lang="en-US" altLang="zh-TW" baseline="30000"/>
              <a:t>rd</a:t>
            </a:r>
            <a:r>
              <a:rPr lang="en-US" altLang="zh-TW"/>
              <a:t> DA cycle</a:t>
            </a:r>
            <a:endParaRPr lang="zh-TW" altLang="en-US" dirty="0"/>
          </a:p>
        </p:txBody>
      </p:sp>
      <p:sp>
        <p:nvSpPr>
          <p:cNvPr id="15" name="文字方塊 14">
            <a:extLst>
              <a:ext uri="{FF2B5EF4-FFF2-40B4-BE49-F238E27FC236}">
                <a16:creationId xmlns:a16="http://schemas.microsoft.com/office/drawing/2014/main" id="{57CB95F8-0FE5-4CAA-8572-B31CAB14281A}"/>
              </a:ext>
            </a:extLst>
          </p:cNvPr>
          <p:cNvSpPr txBox="1"/>
          <p:nvPr/>
        </p:nvSpPr>
        <p:spPr>
          <a:xfrm>
            <a:off x="6218" y="2860736"/>
            <a:ext cx="1305229" cy="369332"/>
          </a:xfrm>
          <a:prstGeom prst="rect">
            <a:avLst/>
          </a:prstGeom>
          <a:noFill/>
        </p:spPr>
        <p:txBody>
          <a:bodyPr wrap="none" rtlCol="0">
            <a:spAutoFit/>
          </a:bodyPr>
          <a:lstStyle/>
          <a:p>
            <a:r>
              <a:rPr lang="en-US" altLang="zh-TW"/>
              <a:t>2</a:t>
            </a:r>
            <a:r>
              <a:rPr lang="en-US" altLang="zh-TW" baseline="30000"/>
              <a:t>nd</a:t>
            </a:r>
            <a:r>
              <a:rPr lang="en-US" altLang="zh-TW"/>
              <a:t> DA cycle</a:t>
            </a:r>
            <a:endParaRPr lang="zh-TW" altLang="en-US" dirty="0"/>
          </a:p>
        </p:txBody>
      </p:sp>
      <p:sp>
        <p:nvSpPr>
          <p:cNvPr id="16" name="文字方塊 15">
            <a:extLst>
              <a:ext uri="{FF2B5EF4-FFF2-40B4-BE49-F238E27FC236}">
                <a16:creationId xmlns:a16="http://schemas.microsoft.com/office/drawing/2014/main" id="{6A8D8836-217B-4867-92C5-25C8C5BC7DDA}"/>
              </a:ext>
            </a:extLst>
          </p:cNvPr>
          <p:cNvSpPr txBox="1"/>
          <p:nvPr/>
        </p:nvSpPr>
        <p:spPr>
          <a:xfrm>
            <a:off x="6218" y="1438414"/>
            <a:ext cx="1255408" cy="369332"/>
          </a:xfrm>
          <a:prstGeom prst="rect">
            <a:avLst/>
          </a:prstGeom>
          <a:noFill/>
        </p:spPr>
        <p:txBody>
          <a:bodyPr wrap="none" rtlCol="0">
            <a:spAutoFit/>
          </a:bodyPr>
          <a:lstStyle/>
          <a:p>
            <a:r>
              <a:rPr lang="en-US" altLang="zh-TW" dirty="0"/>
              <a:t>1</a:t>
            </a:r>
            <a:r>
              <a:rPr lang="en-US" altLang="zh-TW" baseline="30000" dirty="0"/>
              <a:t>st</a:t>
            </a:r>
            <a:r>
              <a:rPr lang="en-US" altLang="zh-TW" dirty="0"/>
              <a:t> DA cycle</a:t>
            </a:r>
            <a:endParaRPr lang="zh-TW" altLang="en-US" dirty="0"/>
          </a:p>
        </p:txBody>
      </p:sp>
    </p:spTree>
    <p:extLst>
      <p:ext uri="{BB962C8B-B14F-4D97-AF65-F5344CB8AC3E}">
        <p14:creationId xmlns:p14="http://schemas.microsoft.com/office/powerpoint/2010/main" val="1308367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82EDDC38-6AC5-4459-8007-F50453DD614C}"/>
              </a:ext>
            </a:extLst>
          </p:cNvPr>
          <p:cNvSpPr>
            <a:spLocks noGrp="1"/>
          </p:cNvSpPr>
          <p:nvPr>
            <p:ph type="title"/>
          </p:nvPr>
        </p:nvSpPr>
        <p:spPr/>
        <p:txBody>
          <a:bodyPr/>
          <a:lstStyle/>
          <a:p>
            <a:r>
              <a:rPr lang="en-US" altLang="zh-TW" dirty="0"/>
              <a:t>Track and intensity</a:t>
            </a:r>
            <a:endParaRPr lang="zh-TW" altLang="en-US" dirty="0"/>
          </a:p>
        </p:txBody>
      </p:sp>
      <p:sp>
        <p:nvSpPr>
          <p:cNvPr id="4" name="文字版面配置區 3">
            <a:extLst>
              <a:ext uri="{FF2B5EF4-FFF2-40B4-BE49-F238E27FC236}">
                <a16:creationId xmlns:a16="http://schemas.microsoft.com/office/drawing/2014/main" id="{F46D88CD-AA54-417F-9910-35D16345A3C0}"/>
              </a:ext>
            </a:extLst>
          </p:cNvPr>
          <p:cNvSpPr>
            <a:spLocks noGrp="1"/>
          </p:cNvSpPr>
          <p:nvPr>
            <p:ph type="body" sz="quarter" idx="13"/>
          </p:nvPr>
        </p:nvSpPr>
        <p:spPr/>
        <p:txBody>
          <a:bodyPr/>
          <a:lstStyle/>
          <a:p>
            <a:endParaRPr lang="zh-TW" altLang="en-US"/>
          </a:p>
        </p:txBody>
      </p:sp>
      <p:pic>
        <p:nvPicPr>
          <p:cNvPr id="6" name="圖片 5">
            <a:extLst>
              <a:ext uri="{FF2B5EF4-FFF2-40B4-BE49-F238E27FC236}">
                <a16:creationId xmlns:a16="http://schemas.microsoft.com/office/drawing/2014/main" id="{69411B64-5B60-40C7-BA92-A3A54DA071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66" y="835506"/>
            <a:ext cx="7834414" cy="5952319"/>
          </a:xfrm>
          <a:prstGeom prst="rect">
            <a:avLst/>
          </a:prstGeom>
        </p:spPr>
      </p:pic>
      <p:sp>
        <p:nvSpPr>
          <p:cNvPr id="2" name="投影片編號版面配置區 1">
            <a:extLst>
              <a:ext uri="{FF2B5EF4-FFF2-40B4-BE49-F238E27FC236}">
                <a16:creationId xmlns:a16="http://schemas.microsoft.com/office/drawing/2014/main" id="{3F56E698-89EF-49B8-A966-020467DE28C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861414-C931-4D98-AB9E-E07DC5CF735E}" type="slidenum">
              <a:rPr kumimoji="0" lang="zh-TW" altLang="en-US" sz="1200" b="0" i="0" u="none" strike="noStrike" kern="1200" cap="none" spc="0" normalizeH="0" baseline="0" noProof="0" smtClean="0">
                <a:ln>
                  <a:noFill/>
                </a:ln>
                <a:solidFill>
                  <a:prstClr val="black">
                    <a:tint val="75000"/>
                  </a:prst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lang="zh-TW" altLang="en-US" dirty="0"/>
          </a:p>
        </p:txBody>
      </p:sp>
      <p:sp>
        <p:nvSpPr>
          <p:cNvPr id="5" name="矩形 4">
            <a:extLst>
              <a:ext uri="{FF2B5EF4-FFF2-40B4-BE49-F238E27FC236}">
                <a16:creationId xmlns:a16="http://schemas.microsoft.com/office/drawing/2014/main" id="{B89F69B1-9269-4D9F-9518-0C49885C6009}"/>
              </a:ext>
            </a:extLst>
          </p:cNvPr>
          <p:cNvSpPr/>
          <p:nvPr/>
        </p:nvSpPr>
        <p:spPr>
          <a:xfrm>
            <a:off x="6139084" y="4509120"/>
            <a:ext cx="2232248" cy="1800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9FC8B077-DE18-4938-9FD2-000C8B0F91BB}"/>
              </a:ext>
            </a:extLst>
          </p:cNvPr>
          <p:cNvSpPr/>
          <p:nvPr/>
        </p:nvSpPr>
        <p:spPr>
          <a:xfrm>
            <a:off x="2195736" y="4509120"/>
            <a:ext cx="2232248" cy="1800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EEF09911-FBAE-4D4A-B7D1-1027AA26257F}"/>
              </a:ext>
            </a:extLst>
          </p:cNvPr>
          <p:cNvSpPr txBox="1"/>
          <p:nvPr/>
        </p:nvSpPr>
        <p:spPr>
          <a:xfrm>
            <a:off x="2809624" y="4498429"/>
            <a:ext cx="1401987" cy="369332"/>
          </a:xfrm>
          <a:prstGeom prst="rect">
            <a:avLst/>
          </a:prstGeom>
          <a:noFill/>
        </p:spPr>
        <p:txBody>
          <a:bodyPr wrap="none" rtlCol="0">
            <a:spAutoFit/>
          </a:bodyPr>
          <a:lstStyle/>
          <a:p>
            <a:r>
              <a:rPr lang="en-US" altLang="zh-TW" dirty="0"/>
              <a:t>Free forecast</a:t>
            </a:r>
            <a:endParaRPr lang="zh-TW" altLang="en-US" dirty="0"/>
          </a:p>
        </p:txBody>
      </p:sp>
      <p:sp>
        <p:nvSpPr>
          <p:cNvPr id="9" name="文字方塊 8">
            <a:extLst>
              <a:ext uri="{FF2B5EF4-FFF2-40B4-BE49-F238E27FC236}">
                <a16:creationId xmlns:a16="http://schemas.microsoft.com/office/drawing/2014/main" id="{FE17E3FE-91CD-42DA-B4CA-323B16F60CC2}"/>
              </a:ext>
            </a:extLst>
          </p:cNvPr>
          <p:cNvSpPr txBox="1"/>
          <p:nvPr/>
        </p:nvSpPr>
        <p:spPr>
          <a:xfrm>
            <a:off x="6726938" y="4498429"/>
            <a:ext cx="1401987" cy="369332"/>
          </a:xfrm>
          <a:prstGeom prst="rect">
            <a:avLst/>
          </a:prstGeom>
          <a:noFill/>
        </p:spPr>
        <p:txBody>
          <a:bodyPr wrap="none" rtlCol="0">
            <a:spAutoFit/>
          </a:bodyPr>
          <a:lstStyle/>
          <a:p>
            <a:r>
              <a:rPr lang="en-US" altLang="zh-TW" dirty="0"/>
              <a:t>Free forecast</a:t>
            </a:r>
            <a:endParaRPr lang="zh-TW" altLang="en-US" dirty="0"/>
          </a:p>
        </p:txBody>
      </p:sp>
    </p:spTree>
    <p:extLst>
      <p:ext uri="{BB962C8B-B14F-4D97-AF65-F5344CB8AC3E}">
        <p14:creationId xmlns:p14="http://schemas.microsoft.com/office/powerpoint/2010/main" val="2684127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a:extLst>
              <a:ext uri="{FF2B5EF4-FFF2-40B4-BE49-F238E27FC236}">
                <a16:creationId xmlns:a16="http://schemas.microsoft.com/office/drawing/2014/main" id="{07B3A208-BB80-4322-BFBD-47A8AC91E93D}"/>
              </a:ext>
            </a:extLst>
          </p:cNvPr>
          <p:cNvPicPr>
            <a:picLocks noChangeAspect="1"/>
          </p:cNvPicPr>
          <p:nvPr/>
        </p:nvPicPr>
        <p:blipFill rotWithShape="1">
          <a:blip r:embed="rId2">
            <a:extLst>
              <a:ext uri="{28A0092B-C50C-407E-A947-70E740481C1C}">
                <a14:useLocalDpi xmlns:a14="http://schemas.microsoft.com/office/drawing/2010/main" val="0"/>
              </a:ext>
            </a:extLst>
          </a:blip>
          <a:srcRect l="9355" r="51836" b="76854"/>
          <a:stretch/>
        </p:blipFill>
        <p:spPr>
          <a:xfrm>
            <a:off x="4489" y="1124744"/>
            <a:ext cx="2275441" cy="2102400"/>
          </a:xfrm>
          <a:prstGeom prst="rect">
            <a:avLst/>
          </a:prstGeom>
        </p:spPr>
      </p:pic>
      <p:pic>
        <p:nvPicPr>
          <p:cNvPr id="11" name="圖片 10">
            <a:extLst>
              <a:ext uri="{FF2B5EF4-FFF2-40B4-BE49-F238E27FC236}">
                <a16:creationId xmlns:a16="http://schemas.microsoft.com/office/drawing/2014/main" id="{D590DC31-F986-41F7-BAA0-919D85D3E22F}"/>
              </a:ext>
            </a:extLst>
          </p:cNvPr>
          <p:cNvPicPr>
            <a:picLocks noChangeAspect="1"/>
          </p:cNvPicPr>
          <p:nvPr/>
        </p:nvPicPr>
        <p:blipFill rotWithShape="1">
          <a:blip r:embed="rId2">
            <a:extLst>
              <a:ext uri="{28A0092B-C50C-407E-A947-70E740481C1C}">
                <a14:useLocalDpi xmlns:a14="http://schemas.microsoft.com/office/drawing/2010/main" val="0"/>
              </a:ext>
            </a:extLst>
          </a:blip>
          <a:srcRect l="51128" b="76466"/>
          <a:stretch/>
        </p:blipFill>
        <p:spPr>
          <a:xfrm>
            <a:off x="6297582" y="1137901"/>
            <a:ext cx="2816735" cy="2101255"/>
          </a:xfrm>
          <a:prstGeom prst="rect">
            <a:avLst/>
          </a:prstGeom>
        </p:spPr>
      </p:pic>
      <p:pic>
        <p:nvPicPr>
          <p:cNvPr id="7" name="圖片 6">
            <a:extLst>
              <a:ext uri="{FF2B5EF4-FFF2-40B4-BE49-F238E27FC236}">
                <a16:creationId xmlns:a16="http://schemas.microsoft.com/office/drawing/2014/main" id="{894EB414-5A74-4F7C-8695-3279D8172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255" y="4063918"/>
            <a:ext cx="7569153" cy="2794082"/>
          </a:xfrm>
          <a:prstGeom prst="rect">
            <a:avLst/>
          </a:prstGeom>
        </p:spPr>
      </p:pic>
      <p:sp>
        <p:nvSpPr>
          <p:cNvPr id="2" name="投影片編號版面配置區 1">
            <a:extLst>
              <a:ext uri="{FF2B5EF4-FFF2-40B4-BE49-F238E27FC236}">
                <a16:creationId xmlns:a16="http://schemas.microsoft.com/office/drawing/2014/main" id="{D4CA6BEC-9250-47ED-A4E4-3D908FEC1D1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861414-C931-4D98-AB9E-E07DC5CF735E}" type="slidenum">
              <a:rPr kumimoji="0" lang="zh-TW" altLang="en-US" sz="1200" b="0" i="0" u="none" strike="noStrike" kern="1200" cap="none" spc="0" normalizeH="0" baseline="0" noProof="0" smtClean="0">
                <a:ln>
                  <a:noFill/>
                </a:ln>
                <a:solidFill>
                  <a:prstClr val="black">
                    <a:tint val="75000"/>
                  </a:prst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lang="zh-TW" altLang="en-US" dirty="0"/>
          </a:p>
        </p:txBody>
      </p:sp>
      <p:sp>
        <p:nvSpPr>
          <p:cNvPr id="3" name="標題 2">
            <a:extLst>
              <a:ext uri="{FF2B5EF4-FFF2-40B4-BE49-F238E27FC236}">
                <a16:creationId xmlns:a16="http://schemas.microsoft.com/office/drawing/2014/main" id="{E180768D-B80E-4C8E-A7D4-B63232B84022}"/>
              </a:ext>
            </a:extLst>
          </p:cNvPr>
          <p:cNvSpPr>
            <a:spLocks noGrp="1"/>
          </p:cNvSpPr>
          <p:nvPr>
            <p:ph type="title"/>
          </p:nvPr>
        </p:nvSpPr>
        <p:spPr/>
        <p:txBody>
          <a:bodyPr/>
          <a:lstStyle/>
          <a:p>
            <a:r>
              <a:rPr lang="en-US" altLang="zh-TW" dirty="0"/>
              <a:t>Analysis increments</a:t>
            </a:r>
            <a:endParaRPr lang="zh-TW" altLang="en-US" dirty="0"/>
          </a:p>
        </p:txBody>
      </p:sp>
      <p:sp>
        <p:nvSpPr>
          <p:cNvPr id="4" name="文字版面配置區 3">
            <a:extLst>
              <a:ext uri="{FF2B5EF4-FFF2-40B4-BE49-F238E27FC236}">
                <a16:creationId xmlns:a16="http://schemas.microsoft.com/office/drawing/2014/main" id="{796A505D-5ACD-4D6F-9026-0872759FC756}"/>
              </a:ext>
            </a:extLst>
          </p:cNvPr>
          <p:cNvSpPr>
            <a:spLocks noGrp="1"/>
          </p:cNvSpPr>
          <p:nvPr>
            <p:ph type="body" sz="quarter" idx="13"/>
          </p:nvPr>
        </p:nvSpPr>
        <p:spPr/>
        <p:txBody>
          <a:bodyPr/>
          <a:lstStyle/>
          <a:p>
            <a:endParaRPr lang="zh-TW" altLang="en-US"/>
          </a:p>
        </p:txBody>
      </p:sp>
      <p:pic>
        <p:nvPicPr>
          <p:cNvPr id="6" name="圖片 5">
            <a:extLst>
              <a:ext uri="{FF2B5EF4-FFF2-40B4-BE49-F238E27FC236}">
                <a16:creationId xmlns:a16="http://schemas.microsoft.com/office/drawing/2014/main" id="{FDE6ED7B-AE99-463C-933A-84A47B7B4E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1273" y="1137901"/>
            <a:ext cx="4824536" cy="2464094"/>
          </a:xfrm>
          <a:prstGeom prst="rect">
            <a:avLst/>
          </a:prstGeom>
        </p:spPr>
      </p:pic>
      <p:sp>
        <p:nvSpPr>
          <p:cNvPr id="5" name="矩形 4">
            <a:extLst>
              <a:ext uri="{FF2B5EF4-FFF2-40B4-BE49-F238E27FC236}">
                <a16:creationId xmlns:a16="http://schemas.microsoft.com/office/drawing/2014/main" id="{4EB0F9AC-9143-4018-A472-04B931E52ACA}"/>
              </a:ext>
            </a:extLst>
          </p:cNvPr>
          <p:cNvSpPr/>
          <p:nvPr/>
        </p:nvSpPr>
        <p:spPr>
          <a:xfrm>
            <a:off x="3010918" y="581314"/>
            <a:ext cx="3412153" cy="553998"/>
          </a:xfrm>
          <a:prstGeom prst="rect">
            <a:avLst/>
          </a:prstGeom>
          <a:solidFill>
            <a:schemeClr val="bg1"/>
          </a:solidFill>
          <a:ln w="12700">
            <a:solidFill>
              <a:schemeClr val="tx1"/>
            </a:solidFill>
          </a:ln>
        </p:spPr>
        <p:txBody>
          <a:bodyPr wrap="none">
            <a:spAutoFit/>
          </a:bodyPr>
          <a:lstStyle/>
          <a:p>
            <a:pPr algn="ctr"/>
            <a:r>
              <a:rPr lang="en-US" altLang="zh-TW" dirty="0"/>
              <a:t>Wind speed increment at 850 </a:t>
            </a:r>
            <a:r>
              <a:rPr lang="en-US" altLang="zh-TW" dirty="0" err="1"/>
              <a:t>hPa</a:t>
            </a:r>
            <a:endParaRPr lang="en-US" altLang="zh-TW" dirty="0"/>
          </a:p>
          <a:p>
            <a:pPr algn="ctr"/>
            <a:r>
              <a:rPr lang="en-US" altLang="zh-TW" sz="1200" dirty="0"/>
              <a:t>(First DA cycle at 0000 UTC 4 Oct 2015)</a:t>
            </a:r>
            <a:endParaRPr lang="zh-TW" altLang="en-US" sz="1200" dirty="0"/>
          </a:p>
        </p:txBody>
      </p:sp>
      <p:sp>
        <p:nvSpPr>
          <p:cNvPr id="8" name="矩形 7">
            <a:extLst>
              <a:ext uri="{FF2B5EF4-FFF2-40B4-BE49-F238E27FC236}">
                <a16:creationId xmlns:a16="http://schemas.microsoft.com/office/drawing/2014/main" id="{9EA246E5-AB7F-4C3C-9922-08D4293C9E04}"/>
              </a:ext>
            </a:extLst>
          </p:cNvPr>
          <p:cNvSpPr/>
          <p:nvPr/>
        </p:nvSpPr>
        <p:spPr>
          <a:xfrm>
            <a:off x="2000444" y="3682102"/>
            <a:ext cx="5466689" cy="369332"/>
          </a:xfrm>
          <a:prstGeom prst="rect">
            <a:avLst/>
          </a:prstGeom>
          <a:solidFill>
            <a:schemeClr val="bg1"/>
          </a:solidFill>
          <a:ln w="12700">
            <a:solidFill>
              <a:schemeClr val="tx1"/>
            </a:solidFill>
          </a:ln>
        </p:spPr>
        <p:txBody>
          <a:bodyPr wrap="none">
            <a:spAutoFit/>
          </a:bodyPr>
          <a:lstStyle/>
          <a:p>
            <a:r>
              <a:rPr lang="en-US" altLang="zh-TW" dirty="0"/>
              <a:t>Azimuthal mean speed of tangential wind </a:t>
            </a:r>
            <a:r>
              <a:rPr lang="en-US" altLang="zh-TW" sz="1200" dirty="0"/>
              <a:t>(After four DA cycles)</a:t>
            </a:r>
            <a:endParaRPr lang="zh-TW" altLang="en-US" sz="1200" dirty="0"/>
          </a:p>
        </p:txBody>
      </p:sp>
      <p:sp>
        <p:nvSpPr>
          <p:cNvPr id="14" name="橢圓 13">
            <a:extLst>
              <a:ext uri="{FF2B5EF4-FFF2-40B4-BE49-F238E27FC236}">
                <a16:creationId xmlns:a16="http://schemas.microsoft.com/office/drawing/2014/main" id="{A2546C72-1914-4FC1-B15C-CD2474807B77}"/>
              </a:ext>
            </a:extLst>
          </p:cNvPr>
          <p:cNvSpPr/>
          <p:nvPr/>
        </p:nvSpPr>
        <p:spPr>
          <a:xfrm>
            <a:off x="5516553" y="1925378"/>
            <a:ext cx="389415" cy="5760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a:extLst>
              <a:ext uri="{FF2B5EF4-FFF2-40B4-BE49-F238E27FC236}">
                <a16:creationId xmlns:a16="http://schemas.microsoft.com/office/drawing/2014/main" id="{D7682F74-0233-42B3-8F7F-D74FD2693054}"/>
              </a:ext>
            </a:extLst>
          </p:cNvPr>
          <p:cNvSpPr/>
          <p:nvPr/>
        </p:nvSpPr>
        <p:spPr>
          <a:xfrm>
            <a:off x="8219152" y="1484784"/>
            <a:ext cx="389415" cy="5760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a:extLst>
              <a:ext uri="{FF2B5EF4-FFF2-40B4-BE49-F238E27FC236}">
                <a16:creationId xmlns:a16="http://schemas.microsoft.com/office/drawing/2014/main" id="{A5BBA69D-3FD7-4C29-9BC8-929B2D642D27}"/>
              </a:ext>
            </a:extLst>
          </p:cNvPr>
          <p:cNvSpPr txBox="1"/>
          <p:nvPr/>
        </p:nvSpPr>
        <p:spPr>
          <a:xfrm>
            <a:off x="6915809" y="2564904"/>
            <a:ext cx="1250022" cy="369332"/>
          </a:xfrm>
          <a:prstGeom prst="rect">
            <a:avLst/>
          </a:prstGeom>
          <a:noFill/>
        </p:spPr>
        <p:txBody>
          <a:bodyPr wrap="none" rtlCol="0">
            <a:spAutoFit/>
          </a:bodyPr>
          <a:lstStyle/>
          <a:p>
            <a:r>
              <a:rPr lang="en-US" altLang="zh-TW" dirty="0"/>
              <a:t>O-B (ESTM)</a:t>
            </a:r>
            <a:endParaRPr lang="zh-TW" altLang="en-US" dirty="0"/>
          </a:p>
        </p:txBody>
      </p:sp>
      <p:sp>
        <p:nvSpPr>
          <p:cNvPr id="17" name="文字方塊 16">
            <a:extLst>
              <a:ext uri="{FF2B5EF4-FFF2-40B4-BE49-F238E27FC236}">
                <a16:creationId xmlns:a16="http://schemas.microsoft.com/office/drawing/2014/main" id="{F5A88F8B-0A62-4D2F-B6BD-B231BE57E297}"/>
              </a:ext>
            </a:extLst>
          </p:cNvPr>
          <p:cNvSpPr txBox="1"/>
          <p:nvPr/>
        </p:nvSpPr>
        <p:spPr>
          <a:xfrm>
            <a:off x="0" y="2574470"/>
            <a:ext cx="1250022" cy="369332"/>
          </a:xfrm>
          <a:prstGeom prst="rect">
            <a:avLst/>
          </a:prstGeom>
          <a:noFill/>
        </p:spPr>
        <p:txBody>
          <a:bodyPr wrap="none" rtlCol="0">
            <a:spAutoFit/>
          </a:bodyPr>
          <a:lstStyle/>
          <a:p>
            <a:r>
              <a:rPr lang="en-US" altLang="zh-TW" dirty="0"/>
              <a:t>O-B (RSTM)</a:t>
            </a:r>
            <a:endParaRPr lang="zh-TW" altLang="en-US" dirty="0"/>
          </a:p>
        </p:txBody>
      </p:sp>
      <p:sp>
        <p:nvSpPr>
          <p:cNvPr id="19" name="矩形 18">
            <a:extLst>
              <a:ext uri="{FF2B5EF4-FFF2-40B4-BE49-F238E27FC236}">
                <a16:creationId xmlns:a16="http://schemas.microsoft.com/office/drawing/2014/main" id="{560E3D14-25D6-4B09-9634-A1B917D6C821}"/>
              </a:ext>
            </a:extLst>
          </p:cNvPr>
          <p:cNvSpPr/>
          <p:nvPr/>
        </p:nvSpPr>
        <p:spPr>
          <a:xfrm>
            <a:off x="4790583" y="2775208"/>
            <a:ext cx="1250855" cy="369332"/>
          </a:xfrm>
          <a:prstGeom prst="rect">
            <a:avLst/>
          </a:prstGeom>
        </p:spPr>
        <p:txBody>
          <a:bodyPr wrap="none">
            <a:spAutoFit/>
          </a:bodyPr>
          <a:lstStyle/>
          <a:p>
            <a:r>
              <a:rPr lang="en-US" altLang="zh-TW" dirty="0"/>
              <a:t>ESTM-</a:t>
            </a:r>
            <a:r>
              <a:rPr lang="en-US" altLang="zh-TW" dirty="0" err="1"/>
              <a:t>EnKF</a:t>
            </a:r>
            <a:endParaRPr lang="zh-TW" altLang="en-US" dirty="0"/>
          </a:p>
        </p:txBody>
      </p:sp>
      <p:sp>
        <p:nvSpPr>
          <p:cNvPr id="20" name="矩形 19">
            <a:extLst>
              <a:ext uri="{FF2B5EF4-FFF2-40B4-BE49-F238E27FC236}">
                <a16:creationId xmlns:a16="http://schemas.microsoft.com/office/drawing/2014/main" id="{E5065BBB-4AFD-4B4C-9DA6-839544D25344}"/>
              </a:ext>
            </a:extLst>
          </p:cNvPr>
          <p:cNvSpPr/>
          <p:nvPr/>
        </p:nvSpPr>
        <p:spPr>
          <a:xfrm>
            <a:off x="2318145" y="2775208"/>
            <a:ext cx="1250855" cy="369332"/>
          </a:xfrm>
          <a:prstGeom prst="rect">
            <a:avLst/>
          </a:prstGeom>
        </p:spPr>
        <p:txBody>
          <a:bodyPr wrap="none">
            <a:spAutoFit/>
          </a:bodyPr>
          <a:lstStyle/>
          <a:p>
            <a:r>
              <a:rPr lang="en-US" altLang="zh-TW" dirty="0"/>
              <a:t>RSTM-</a:t>
            </a:r>
            <a:r>
              <a:rPr lang="en-US" altLang="zh-TW" dirty="0" err="1"/>
              <a:t>EnKF</a:t>
            </a:r>
            <a:endParaRPr lang="zh-TW" altLang="en-US" dirty="0"/>
          </a:p>
        </p:txBody>
      </p:sp>
      <p:pic>
        <p:nvPicPr>
          <p:cNvPr id="21" name="圖片 20">
            <a:extLst>
              <a:ext uri="{FF2B5EF4-FFF2-40B4-BE49-F238E27FC236}">
                <a16:creationId xmlns:a16="http://schemas.microsoft.com/office/drawing/2014/main" id="{9D10ABED-CA41-48C6-87C0-1CD3781A418F}"/>
              </a:ext>
            </a:extLst>
          </p:cNvPr>
          <p:cNvPicPr>
            <a:picLocks noChangeAspect="1"/>
          </p:cNvPicPr>
          <p:nvPr/>
        </p:nvPicPr>
        <p:blipFill rotWithShape="1">
          <a:blip r:embed="rId2">
            <a:extLst>
              <a:ext uri="{28A0092B-C50C-407E-A947-70E740481C1C}">
                <a14:useLocalDpi xmlns:a14="http://schemas.microsoft.com/office/drawing/2010/main" val="0"/>
              </a:ext>
            </a:extLst>
          </a:blip>
          <a:srcRect l="29967" t="96721" r="18414" b="-25"/>
          <a:stretch/>
        </p:blipFill>
        <p:spPr>
          <a:xfrm>
            <a:off x="0" y="3228593"/>
            <a:ext cx="2630632" cy="260808"/>
          </a:xfrm>
          <a:prstGeom prst="rect">
            <a:avLst/>
          </a:prstGeom>
        </p:spPr>
      </p:pic>
    </p:spTree>
    <p:extLst>
      <p:ext uri="{BB962C8B-B14F-4D97-AF65-F5344CB8AC3E}">
        <p14:creationId xmlns:p14="http://schemas.microsoft.com/office/powerpoint/2010/main" val="217858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3">
            <a:extLst>
              <a:ext uri="{FF2B5EF4-FFF2-40B4-BE49-F238E27FC236}">
                <a16:creationId xmlns:a16="http://schemas.microsoft.com/office/drawing/2014/main" id="{7B2E48BF-5474-4E95-A8A6-D8545C02D2C4}"/>
              </a:ext>
            </a:extLst>
          </p:cNvPr>
          <p:cNvSpPr>
            <a:spLocks noGrp="1"/>
          </p:cNvSpPr>
          <p:nvPr>
            <p:ph type="body" sz="quarter" idx="13"/>
          </p:nvPr>
        </p:nvSpPr>
        <p:spPr/>
        <p:txBody>
          <a:bodyPr/>
          <a:lstStyle/>
          <a:p>
            <a:endParaRPr lang="zh-TW" altLang="en-US"/>
          </a:p>
        </p:txBody>
      </p:sp>
      <p:pic>
        <p:nvPicPr>
          <p:cNvPr id="6" name="圖片 5">
            <a:extLst>
              <a:ext uri="{FF2B5EF4-FFF2-40B4-BE49-F238E27FC236}">
                <a16:creationId xmlns:a16="http://schemas.microsoft.com/office/drawing/2014/main" id="{AD9DB3A1-00E7-4B38-BE7F-B59295F61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7277" y="657287"/>
            <a:ext cx="6480721" cy="5968086"/>
          </a:xfrm>
          <a:prstGeom prst="rect">
            <a:avLst/>
          </a:prstGeom>
        </p:spPr>
      </p:pic>
      <p:sp>
        <p:nvSpPr>
          <p:cNvPr id="2" name="投影片編號版面配置區 1">
            <a:extLst>
              <a:ext uri="{FF2B5EF4-FFF2-40B4-BE49-F238E27FC236}">
                <a16:creationId xmlns:a16="http://schemas.microsoft.com/office/drawing/2014/main" id="{772877FC-85C6-46F1-99AE-565111BBC2C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861414-C931-4D98-AB9E-E07DC5CF735E}" type="slidenum">
              <a:rPr kumimoji="0" lang="zh-TW" altLang="en-US" sz="1200" b="0" i="0" u="none" strike="noStrike" kern="1200" cap="none" spc="0" normalizeH="0" baseline="0" noProof="0" smtClean="0">
                <a:ln>
                  <a:noFill/>
                </a:ln>
                <a:solidFill>
                  <a:prstClr val="black">
                    <a:tint val="75000"/>
                  </a:prst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lang="zh-TW" altLang="en-US" dirty="0"/>
          </a:p>
        </p:txBody>
      </p:sp>
      <p:sp>
        <p:nvSpPr>
          <p:cNvPr id="3" name="標題 2">
            <a:extLst>
              <a:ext uri="{FF2B5EF4-FFF2-40B4-BE49-F238E27FC236}">
                <a16:creationId xmlns:a16="http://schemas.microsoft.com/office/drawing/2014/main" id="{C431E7D9-774E-4967-A764-273D0A6533A0}"/>
              </a:ext>
            </a:extLst>
          </p:cNvPr>
          <p:cNvSpPr>
            <a:spLocks noGrp="1"/>
          </p:cNvSpPr>
          <p:nvPr>
            <p:ph type="title"/>
          </p:nvPr>
        </p:nvSpPr>
        <p:spPr/>
        <p:txBody>
          <a:bodyPr/>
          <a:lstStyle/>
          <a:p>
            <a:r>
              <a:rPr lang="en-US" altLang="zh-TW" dirty="0"/>
              <a:t>Rainfall forecast after TC landfall</a:t>
            </a:r>
            <a:endParaRPr lang="zh-TW" altLang="en-US" dirty="0"/>
          </a:p>
        </p:txBody>
      </p:sp>
      <p:sp>
        <p:nvSpPr>
          <p:cNvPr id="7" name="矩形 6">
            <a:extLst>
              <a:ext uri="{FF2B5EF4-FFF2-40B4-BE49-F238E27FC236}">
                <a16:creationId xmlns:a16="http://schemas.microsoft.com/office/drawing/2014/main" id="{D93F76C3-1DA0-477F-893A-1EC4FC96667F}"/>
              </a:ext>
            </a:extLst>
          </p:cNvPr>
          <p:cNvSpPr/>
          <p:nvPr/>
        </p:nvSpPr>
        <p:spPr>
          <a:xfrm>
            <a:off x="26002" y="1235760"/>
            <a:ext cx="2529774" cy="2862322"/>
          </a:xfrm>
          <a:prstGeom prst="rect">
            <a:avLst/>
          </a:prstGeom>
          <a:solidFill>
            <a:schemeClr val="bg1"/>
          </a:solidFill>
          <a:ln w="12700">
            <a:solidFill>
              <a:schemeClr val="tx1"/>
            </a:solidFill>
          </a:ln>
        </p:spPr>
        <p:txBody>
          <a:bodyPr wrap="square">
            <a:spAutoFit/>
          </a:bodyPr>
          <a:lstStyle/>
          <a:p>
            <a:r>
              <a:rPr lang="en-US" altLang="zh-TW" dirty="0"/>
              <a:t>The rainfall observations we select are 0.1° × 0.1° satellite precipitation products </a:t>
            </a:r>
            <a:r>
              <a:rPr lang="en-US" altLang="zh-TW" sz="1200" dirty="0"/>
              <a:t>(Shen et al. 2014)</a:t>
            </a:r>
            <a:r>
              <a:rPr lang="en-US" altLang="zh-TW" dirty="0"/>
              <a:t> merged with Chinese hourly rain gauge data, which are called the CPC Morphing technique (</a:t>
            </a:r>
            <a:r>
              <a:rPr lang="en-US" altLang="zh-TW" b="1" dirty="0">
                <a:solidFill>
                  <a:srgbClr val="0000FF"/>
                </a:solidFill>
              </a:rPr>
              <a:t>CMORPH</a:t>
            </a:r>
            <a:r>
              <a:rPr lang="en-US" altLang="zh-TW" dirty="0"/>
              <a:t>) precipitation product.</a:t>
            </a:r>
            <a:endParaRPr lang="zh-TW" altLang="en-US" dirty="0"/>
          </a:p>
        </p:txBody>
      </p:sp>
      <p:cxnSp>
        <p:nvCxnSpPr>
          <p:cNvPr id="9" name="直線單箭頭接點 8">
            <a:extLst>
              <a:ext uri="{FF2B5EF4-FFF2-40B4-BE49-F238E27FC236}">
                <a16:creationId xmlns:a16="http://schemas.microsoft.com/office/drawing/2014/main" id="{DA2C0EC3-2F99-4920-898B-ACF27DAACDD0}"/>
              </a:ext>
            </a:extLst>
          </p:cNvPr>
          <p:cNvCxnSpPr/>
          <p:nvPr/>
        </p:nvCxnSpPr>
        <p:spPr>
          <a:xfrm flipV="1">
            <a:off x="2483768" y="980728"/>
            <a:ext cx="504056" cy="50405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E6A420F8-5BC3-4289-9C90-90306A404A82}"/>
              </a:ext>
            </a:extLst>
          </p:cNvPr>
          <p:cNvSpPr/>
          <p:nvPr/>
        </p:nvSpPr>
        <p:spPr>
          <a:xfrm>
            <a:off x="4211960" y="2492896"/>
            <a:ext cx="3105838" cy="646331"/>
          </a:xfrm>
          <a:prstGeom prst="rect">
            <a:avLst/>
          </a:prstGeom>
          <a:solidFill>
            <a:schemeClr val="bg1"/>
          </a:solidFill>
          <a:ln w="12700">
            <a:solidFill>
              <a:schemeClr val="tx1"/>
            </a:solidFill>
          </a:ln>
        </p:spPr>
        <p:txBody>
          <a:bodyPr wrap="square">
            <a:spAutoFit/>
          </a:bodyPr>
          <a:lstStyle/>
          <a:p>
            <a:pPr algn="ctr"/>
            <a:r>
              <a:rPr lang="en-US" altLang="zh-TW" b="1" dirty="0">
                <a:solidFill>
                  <a:srgbClr val="0099FF"/>
                </a:solidFill>
              </a:rPr>
              <a:t>9-h precipitation accumulation after </a:t>
            </a:r>
            <a:r>
              <a:rPr lang="en-US" altLang="zh-TW" b="1" dirty="0" err="1">
                <a:solidFill>
                  <a:srgbClr val="0099FF"/>
                </a:solidFill>
              </a:rPr>
              <a:t>Mujigae</a:t>
            </a:r>
            <a:r>
              <a:rPr lang="en-US" altLang="zh-TW" b="1" dirty="0">
                <a:solidFill>
                  <a:srgbClr val="0099FF"/>
                </a:solidFill>
              </a:rPr>
              <a:t> made landfall</a:t>
            </a:r>
            <a:endParaRPr lang="zh-TW" altLang="en-US" b="1" dirty="0">
              <a:solidFill>
                <a:srgbClr val="0099FF"/>
              </a:solidFill>
            </a:endParaRPr>
          </a:p>
        </p:txBody>
      </p:sp>
    </p:spTree>
    <p:extLst>
      <p:ext uri="{BB962C8B-B14F-4D97-AF65-F5344CB8AC3E}">
        <p14:creationId xmlns:p14="http://schemas.microsoft.com/office/powerpoint/2010/main" val="1506599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B02511A9-EB26-4B89-A635-D054C9E459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3164" y="2539380"/>
            <a:ext cx="4500000" cy="3871581"/>
          </a:xfrm>
          <a:prstGeom prst="rect">
            <a:avLst/>
          </a:prstGeom>
        </p:spPr>
      </p:pic>
      <p:sp>
        <p:nvSpPr>
          <p:cNvPr id="2" name="投影片編號版面配置區 1">
            <a:extLst>
              <a:ext uri="{FF2B5EF4-FFF2-40B4-BE49-F238E27FC236}">
                <a16:creationId xmlns:a16="http://schemas.microsoft.com/office/drawing/2014/main" id="{62348F01-23A5-477F-9DE8-F5EADB36ADB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861414-C931-4D98-AB9E-E07DC5CF735E}" type="slidenum">
              <a:rPr kumimoji="0" lang="zh-TW" altLang="en-US" sz="1200" b="0" i="0" u="none" strike="noStrike" kern="1200" cap="none" spc="0" normalizeH="0" baseline="0" noProof="0" smtClean="0">
                <a:ln>
                  <a:noFill/>
                </a:ln>
                <a:solidFill>
                  <a:prstClr val="black">
                    <a:tint val="75000"/>
                  </a:prst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lang="zh-TW" altLang="en-US" dirty="0"/>
          </a:p>
        </p:txBody>
      </p:sp>
      <p:sp>
        <p:nvSpPr>
          <p:cNvPr id="3" name="標題 2">
            <a:extLst>
              <a:ext uri="{FF2B5EF4-FFF2-40B4-BE49-F238E27FC236}">
                <a16:creationId xmlns:a16="http://schemas.microsoft.com/office/drawing/2014/main" id="{20B48520-1770-4CD0-904F-0CAA30453DCA}"/>
              </a:ext>
            </a:extLst>
          </p:cNvPr>
          <p:cNvSpPr>
            <a:spLocks noGrp="1"/>
          </p:cNvSpPr>
          <p:nvPr>
            <p:ph type="title"/>
          </p:nvPr>
        </p:nvSpPr>
        <p:spPr/>
        <p:txBody>
          <a:bodyPr/>
          <a:lstStyle/>
          <a:p>
            <a:r>
              <a:rPr lang="en-US" altLang="zh-TW" dirty="0"/>
              <a:t>Rainfall forecast improvement</a:t>
            </a:r>
            <a:endParaRPr lang="zh-TW" altLang="en-US" dirty="0"/>
          </a:p>
        </p:txBody>
      </p:sp>
      <p:sp>
        <p:nvSpPr>
          <p:cNvPr id="4" name="文字版面配置區 3">
            <a:extLst>
              <a:ext uri="{FF2B5EF4-FFF2-40B4-BE49-F238E27FC236}">
                <a16:creationId xmlns:a16="http://schemas.microsoft.com/office/drawing/2014/main" id="{36A86E5E-E055-48C8-998C-4164118FDEAC}"/>
              </a:ext>
            </a:extLst>
          </p:cNvPr>
          <p:cNvSpPr>
            <a:spLocks noGrp="1"/>
          </p:cNvSpPr>
          <p:nvPr>
            <p:ph type="body" sz="quarter" idx="13"/>
          </p:nvPr>
        </p:nvSpPr>
        <p:spPr/>
        <p:txBody>
          <a:bodyPr/>
          <a:lstStyle/>
          <a:p>
            <a:endParaRPr lang="zh-TW" altLang="en-US"/>
          </a:p>
        </p:txBody>
      </p:sp>
      <p:pic>
        <p:nvPicPr>
          <p:cNvPr id="6" name="圖片 5">
            <a:extLst>
              <a:ext uri="{FF2B5EF4-FFF2-40B4-BE49-F238E27FC236}">
                <a16:creationId xmlns:a16="http://schemas.microsoft.com/office/drawing/2014/main" id="{86ED53EE-9B80-4CE8-AED1-67141A8507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28" y="729655"/>
            <a:ext cx="4744869" cy="5702753"/>
          </a:xfrm>
          <a:prstGeom prst="rect">
            <a:avLst/>
          </a:prstGeom>
        </p:spPr>
      </p:pic>
      <p:sp>
        <p:nvSpPr>
          <p:cNvPr id="5" name="矩形 4">
            <a:extLst>
              <a:ext uri="{FF2B5EF4-FFF2-40B4-BE49-F238E27FC236}">
                <a16:creationId xmlns:a16="http://schemas.microsoft.com/office/drawing/2014/main" id="{73679EC7-5321-48D3-9C59-5B49C9DE7BCC}"/>
              </a:ext>
            </a:extLst>
          </p:cNvPr>
          <p:cNvSpPr/>
          <p:nvPr/>
        </p:nvSpPr>
        <p:spPr>
          <a:xfrm>
            <a:off x="988104" y="2170048"/>
            <a:ext cx="2812116" cy="369332"/>
          </a:xfrm>
          <a:prstGeom prst="rect">
            <a:avLst/>
          </a:prstGeom>
          <a:solidFill>
            <a:schemeClr val="bg1"/>
          </a:solidFill>
          <a:ln w="12700">
            <a:solidFill>
              <a:schemeClr val="tx1"/>
            </a:solidFill>
          </a:ln>
        </p:spPr>
        <p:txBody>
          <a:bodyPr wrap="none">
            <a:spAutoFit/>
          </a:bodyPr>
          <a:lstStyle/>
          <a:p>
            <a:r>
              <a:rPr lang="en-US" altLang="zh-TW" dirty="0"/>
              <a:t>Radar composite reflectivity</a:t>
            </a:r>
            <a:endParaRPr lang="zh-TW" altLang="en-US" dirty="0"/>
          </a:p>
        </p:txBody>
      </p:sp>
      <p:sp>
        <p:nvSpPr>
          <p:cNvPr id="8" name="矩形 7">
            <a:extLst>
              <a:ext uri="{FF2B5EF4-FFF2-40B4-BE49-F238E27FC236}">
                <a16:creationId xmlns:a16="http://schemas.microsoft.com/office/drawing/2014/main" id="{7D49FF98-3E01-4327-ADA0-9BC2CCD2753D}"/>
              </a:ext>
            </a:extLst>
          </p:cNvPr>
          <p:cNvSpPr/>
          <p:nvPr/>
        </p:nvSpPr>
        <p:spPr>
          <a:xfrm>
            <a:off x="5129130" y="2139699"/>
            <a:ext cx="3611501" cy="369332"/>
          </a:xfrm>
          <a:prstGeom prst="rect">
            <a:avLst/>
          </a:prstGeom>
          <a:solidFill>
            <a:schemeClr val="bg1"/>
          </a:solidFill>
          <a:ln w="12700">
            <a:solidFill>
              <a:schemeClr val="tx1"/>
            </a:solidFill>
          </a:ln>
        </p:spPr>
        <p:txBody>
          <a:bodyPr wrap="none">
            <a:spAutoFit/>
          </a:bodyPr>
          <a:lstStyle/>
          <a:p>
            <a:r>
              <a:rPr lang="en-US" altLang="zh-TW" dirty="0"/>
              <a:t>850-hPa water vapor flux divergence</a:t>
            </a:r>
            <a:endParaRPr lang="zh-TW" altLang="en-US" dirty="0"/>
          </a:p>
        </p:txBody>
      </p:sp>
      <p:sp>
        <p:nvSpPr>
          <p:cNvPr id="10" name="橢圓 9">
            <a:extLst>
              <a:ext uri="{FF2B5EF4-FFF2-40B4-BE49-F238E27FC236}">
                <a16:creationId xmlns:a16="http://schemas.microsoft.com/office/drawing/2014/main" id="{FEA5A5D1-1E62-421C-8D82-ED515FDE9335}"/>
              </a:ext>
            </a:extLst>
          </p:cNvPr>
          <p:cNvSpPr/>
          <p:nvPr/>
        </p:nvSpPr>
        <p:spPr>
          <a:xfrm>
            <a:off x="8706903" y="4659435"/>
            <a:ext cx="389415" cy="3744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a:extLst>
              <a:ext uri="{FF2B5EF4-FFF2-40B4-BE49-F238E27FC236}">
                <a16:creationId xmlns:a16="http://schemas.microsoft.com/office/drawing/2014/main" id="{F888B81B-A54D-44C3-BEE6-D21FB8014281}"/>
              </a:ext>
            </a:extLst>
          </p:cNvPr>
          <p:cNvSpPr/>
          <p:nvPr/>
        </p:nvSpPr>
        <p:spPr>
          <a:xfrm>
            <a:off x="7307169" y="4710711"/>
            <a:ext cx="389415" cy="3744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a:extLst>
              <a:ext uri="{FF2B5EF4-FFF2-40B4-BE49-F238E27FC236}">
                <a16:creationId xmlns:a16="http://schemas.microsoft.com/office/drawing/2014/main" id="{6136436C-7A7C-486C-AB8D-19F5F219DBA8}"/>
              </a:ext>
            </a:extLst>
          </p:cNvPr>
          <p:cNvSpPr/>
          <p:nvPr/>
        </p:nvSpPr>
        <p:spPr>
          <a:xfrm>
            <a:off x="8706903" y="2852580"/>
            <a:ext cx="389415" cy="3744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a:extLst>
              <a:ext uri="{FF2B5EF4-FFF2-40B4-BE49-F238E27FC236}">
                <a16:creationId xmlns:a16="http://schemas.microsoft.com/office/drawing/2014/main" id="{FFD6925E-DF36-4FEF-B017-9C8692F869C5}"/>
              </a:ext>
            </a:extLst>
          </p:cNvPr>
          <p:cNvSpPr/>
          <p:nvPr/>
        </p:nvSpPr>
        <p:spPr>
          <a:xfrm>
            <a:off x="5893685" y="4757081"/>
            <a:ext cx="389415" cy="3744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a:extLst>
              <a:ext uri="{FF2B5EF4-FFF2-40B4-BE49-F238E27FC236}">
                <a16:creationId xmlns:a16="http://schemas.microsoft.com/office/drawing/2014/main" id="{4757B78E-7D93-42B6-B4DC-6DD4AE7B7C2C}"/>
              </a:ext>
            </a:extLst>
          </p:cNvPr>
          <p:cNvSpPr/>
          <p:nvPr/>
        </p:nvSpPr>
        <p:spPr>
          <a:xfrm>
            <a:off x="7307169" y="2903856"/>
            <a:ext cx="389415" cy="3744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a:extLst>
              <a:ext uri="{FF2B5EF4-FFF2-40B4-BE49-F238E27FC236}">
                <a16:creationId xmlns:a16="http://schemas.microsoft.com/office/drawing/2014/main" id="{628EED80-7B2E-42E9-8385-049919A2D7FE}"/>
              </a:ext>
            </a:extLst>
          </p:cNvPr>
          <p:cNvSpPr/>
          <p:nvPr/>
        </p:nvSpPr>
        <p:spPr>
          <a:xfrm>
            <a:off x="5893685" y="2955132"/>
            <a:ext cx="389415" cy="3744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橢圓 15">
            <a:extLst>
              <a:ext uri="{FF2B5EF4-FFF2-40B4-BE49-F238E27FC236}">
                <a16:creationId xmlns:a16="http://schemas.microsoft.com/office/drawing/2014/main" id="{5246C344-EE36-4ADE-8873-CDD9FBF260D1}"/>
              </a:ext>
            </a:extLst>
          </p:cNvPr>
          <p:cNvSpPr/>
          <p:nvPr/>
        </p:nvSpPr>
        <p:spPr>
          <a:xfrm>
            <a:off x="4335147" y="4650889"/>
            <a:ext cx="389415" cy="3744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橢圓 16">
            <a:extLst>
              <a:ext uri="{FF2B5EF4-FFF2-40B4-BE49-F238E27FC236}">
                <a16:creationId xmlns:a16="http://schemas.microsoft.com/office/drawing/2014/main" id="{31D42BA1-9F4F-4E54-AD43-5292FA4998B0}"/>
              </a:ext>
            </a:extLst>
          </p:cNvPr>
          <p:cNvSpPr/>
          <p:nvPr/>
        </p:nvSpPr>
        <p:spPr>
          <a:xfrm>
            <a:off x="2935413" y="4702165"/>
            <a:ext cx="389415" cy="3744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橢圓 17">
            <a:extLst>
              <a:ext uri="{FF2B5EF4-FFF2-40B4-BE49-F238E27FC236}">
                <a16:creationId xmlns:a16="http://schemas.microsoft.com/office/drawing/2014/main" id="{637A205E-EAA5-41D2-AF8A-E9F1966CE4F7}"/>
              </a:ext>
            </a:extLst>
          </p:cNvPr>
          <p:cNvSpPr/>
          <p:nvPr/>
        </p:nvSpPr>
        <p:spPr>
          <a:xfrm>
            <a:off x="4335147" y="2844034"/>
            <a:ext cx="389415" cy="3744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橢圓 18">
            <a:extLst>
              <a:ext uri="{FF2B5EF4-FFF2-40B4-BE49-F238E27FC236}">
                <a16:creationId xmlns:a16="http://schemas.microsoft.com/office/drawing/2014/main" id="{7A88E278-8480-434A-8C5C-BCDA89B2DD44}"/>
              </a:ext>
            </a:extLst>
          </p:cNvPr>
          <p:cNvSpPr/>
          <p:nvPr/>
        </p:nvSpPr>
        <p:spPr>
          <a:xfrm>
            <a:off x="2935413" y="2895310"/>
            <a:ext cx="389415" cy="3744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橢圓 19">
            <a:extLst>
              <a:ext uri="{FF2B5EF4-FFF2-40B4-BE49-F238E27FC236}">
                <a16:creationId xmlns:a16="http://schemas.microsoft.com/office/drawing/2014/main" id="{60FBE8ED-8DB5-4ED2-B005-663160B96B63}"/>
              </a:ext>
            </a:extLst>
          </p:cNvPr>
          <p:cNvSpPr/>
          <p:nvPr/>
        </p:nvSpPr>
        <p:spPr>
          <a:xfrm>
            <a:off x="1369464" y="4748535"/>
            <a:ext cx="389415" cy="3744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橢圓 20">
            <a:extLst>
              <a:ext uri="{FF2B5EF4-FFF2-40B4-BE49-F238E27FC236}">
                <a16:creationId xmlns:a16="http://schemas.microsoft.com/office/drawing/2014/main" id="{8DC42E96-A506-4EE1-ABB2-F1B1E8726121}"/>
              </a:ext>
            </a:extLst>
          </p:cNvPr>
          <p:cNvSpPr/>
          <p:nvPr/>
        </p:nvSpPr>
        <p:spPr>
          <a:xfrm>
            <a:off x="1369464" y="2946586"/>
            <a:ext cx="389415" cy="3744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2909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63BD9995-68C7-4D35-8AD3-47B8FA1BEE3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861414-C931-4D98-AB9E-E07DC5CF735E}" type="slidenum">
              <a:rPr kumimoji="0" lang="zh-TW" altLang="en-US" sz="1200" b="0" i="0" u="none" strike="noStrike" kern="1200" cap="none" spc="0" normalizeH="0" baseline="0" noProof="0" smtClean="0">
                <a:ln>
                  <a:noFill/>
                </a:ln>
                <a:solidFill>
                  <a:prstClr val="black">
                    <a:tint val="75000"/>
                  </a:prst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lang="zh-TW" altLang="en-US" dirty="0"/>
          </a:p>
        </p:txBody>
      </p:sp>
      <p:sp>
        <p:nvSpPr>
          <p:cNvPr id="3" name="標題 2">
            <a:extLst>
              <a:ext uri="{FF2B5EF4-FFF2-40B4-BE49-F238E27FC236}">
                <a16:creationId xmlns:a16="http://schemas.microsoft.com/office/drawing/2014/main" id="{2FB35FE6-75FF-48AB-91C3-8EAE76844C7A}"/>
              </a:ext>
            </a:extLst>
          </p:cNvPr>
          <p:cNvSpPr>
            <a:spLocks noGrp="1"/>
          </p:cNvSpPr>
          <p:nvPr>
            <p:ph type="title"/>
          </p:nvPr>
        </p:nvSpPr>
        <p:spPr/>
        <p:txBody>
          <a:bodyPr/>
          <a:lstStyle/>
          <a:p>
            <a:r>
              <a:rPr lang="en-US" altLang="zh-TW" dirty="0"/>
              <a:t>Performance (9 landfalling TCs)</a:t>
            </a:r>
            <a:endParaRPr lang="zh-TW" altLang="en-US" dirty="0"/>
          </a:p>
        </p:txBody>
      </p:sp>
      <p:sp>
        <p:nvSpPr>
          <p:cNvPr id="4" name="文字版面配置區 3">
            <a:extLst>
              <a:ext uri="{FF2B5EF4-FFF2-40B4-BE49-F238E27FC236}">
                <a16:creationId xmlns:a16="http://schemas.microsoft.com/office/drawing/2014/main" id="{2C5B7CB1-AF83-43D9-BACD-27580FFD3EDA}"/>
              </a:ext>
            </a:extLst>
          </p:cNvPr>
          <p:cNvSpPr>
            <a:spLocks noGrp="1"/>
          </p:cNvSpPr>
          <p:nvPr>
            <p:ph type="body" sz="quarter" idx="13"/>
          </p:nvPr>
        </p:nvSpPr>
        <p:spPr/>
        <p:txBody>
          <a:bodyPr/>
          <a:lstStyle/>
          <a:p>
            <a:endParaRPr lang="zh-TW" altLang="en-US"/>
          </a:p>
        </p:txBody>
      </p:sp>
      <p:pic>
        <p:nvPicPr>
          <p:cNvPr id="6" name="圖片 5">
            <a:extLst>
              <a:ext uri="{FF2B5EF4-FFF2-40B4-BE49-F238E27FC236}">
                <a16:creationId xmlns:a16="http://schemas.microsoft.com/office/drawing/2014/main" id="{D344BB88-963D-41D9-B57F-8FA8F1FA72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766810"/>
            <a:ext cx="3240360" cy="1952444"/>
          </a:xfrm>
          <a:prstGeom prst="rect">
            <a:avLst/>
          </a:prstGeom>
        </p:spPr>
      </p:pic>
      <p:pic>
        <p:nvPicPr>
          <p:cNvPr id="8" name="圖片 7">
            <a:extLst>
              <a:ext uri="{FF2B5EF4-FFF2-40B4-BE49-F238E27FC236}">
                <a16:creationId xmlns:a16="http://schemas.microsoft.com/office/drawing/2014/main" id="{F64F647C-E4EE-4143-83EE-FCE4A1EB37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3" y="2890968"/>
            <a:ext cx="7256554" cy="2919629"/>
          </a:xfrm>
          <a:prstGeom prst="rect">
            <a:avLst/>
          </a:prstGeom>
        </p:spPr>
      </p:pic>
      <p:pic>
        <p:nvPicPr>
          <p:cNvPr id="9" name="圖片 8">
            <a:extLst>
              <a:ext uri="{FF2B5EF4-FFF2-40B4-BE49-F238E27FC236}">
                <a16:creationId xmlns:a16="http://schemas.microsoft.com/office/drawing/2014/main" id="{4EF80030-29A4-438C-8CD0-867D5D210E61}"/>
              </a:ext>
            </a:extLst>
          </p:cNvPr>
          <p:cNvPicPr>
            <a:picLocks noChangeAspect="1"/>
          </p:cNvPicPr>
          <p:nvPr/>
        </p:nvPicPr>
        <p:blipFill>
          <a:blip r:embed="rId4"/>
          <a:stretch>
            <a:fillRect/>
          </a:stretch>
        </p:blipFill>
        <p:spPr>
          <a:xfrm>
            <a:off x="3404493" y="764704"/>
            <a:ext cx="5701407" cy="1499259"/>
          </a:xfrm>
          <a:prstGeom prst="rect">
            <a:avLst/>
          </a:prstGeom>
        </p:spPr>
      </p:pic>
      <p:sp>
        <p:nvSpPr>
          <p:cNvPr id="7" name="矩形 6">
            <a:extLst>
              <a:ext uri="{FF2B5EF4-FFF2-40B4-BE49-F238E27FC236}">
                <a16:creationId xmlns:a16="http://schemas.microsoft.com/office/drawing/2014/main" id="{7A956332-9559-47BF-9A5A-94EC31FD9CEC}"/>
              </a:ext>
            </a:extLst>
          </p:cNvPr>
          <p:cNvSpPr/>
          <p:nvPr/>
        </p:nvSpPr>
        <p:spPr>
          <a:xfrm>
            <a:off x="3404492" y="2263963"/>
            <a:ext cx="5701408" cy="584775"/>
          </a:xfrm>
          <a:prstGeom prst="rect">
            <a:avLst/>
          </a:prstGeom>
          <a:solidFill>
            <a:schemeClr val="bg1"/>
          </a:solidFill>
          <a:ln w="12700">
            <a:solidFill>
              <a:schemeClr val="tx1"/>
            </a:solidFill>
          </a:ln>
        </p:spPr>
        <p:txBody>
          <a:bodyPr wrap="square">
            <a:spAutoFit/>
          </a:bodyPr>
          <a:lstStyle/>
          <a:p>
            <a:r>
              <a:rPr lang="en-US" altLang="zh-TW" sz="1600" dirty="0"/>
              <a:t>The velocity data of the “first” radar that observes the TC inner-core region are assimilated.</a:t>
            </a:r>
            <a:endParaRPr lang="zh-TW" altLang="en-US" sz="1600" dirty="0"/>
          </a:p>
        </p:txBody>
      </p:sp>
      <p:sp>
        <p:nvSpPr>
          <p:cNvPr id="10" name="矩形 9">
            <a:extLst>
              <a:ext uri="{FF2B5EF4-FFF2-40B4-BE49-F238E27FC236}">
                <a16:creationId xmlns:a16="http://schemas.microsoft.com/office/drawing/2014/main" id="{74591512-6E70-4B9C-8373-CF34CC453148}"/>
              </a:ext>
            </a:extLst>
          </p:cNvPr>
          <p:cNvSpPr/>
          <p:nvPr/>
        </p:nvSpPr>
        <p:spPr>
          <a:xfrm>
            <a:off x="28454" y="5895963"/>
            <a:ext cx="7737748" cy="923330"/>
          </a:xfrm>
          <a:prstGeom prst="rect">
            <a:avLst/>
          </a:prstGeom>
          <a:solidFill>
            <a:schemeClr val="bg1"/>
          </a:solidFill>
          <a:ln w="12700">
            <a:solidFill>
              <a:schemeClr val="tx1"/>
            </a:solidFill>
          </a:ln>
        </p:spPr>
        <p:txBody>
          <a:bodyPr wrap="square">
            <a:spAutoFit/>
          </a:bodyPr>
          <a:lstStyle/>
          <a:p>
            <a:r>
              <a:rPr lang="en-US" altLang="zh-TW" dirty="0"/>
              <a:t>Apart from the landing point, the performance of ESTM-</a:t>
            </a:r>
            <a:r>
              <a:rPr lang="en-US" altLang="zh-TW" dirty="0" err="1"/>
              <a:t>EnKF</a:t>
            </a:r>
            <a:r>
              <a:rPr lang="en-US" altLang="zh-TW" dirty="0"/>
              <a:t> is almost equal to that of RSTM-</a:t>
            </a:r>
            <a:r>
              <a:rPr lang="en-US" altLang="zh-TW" dirty="0" err="1"/>
              <a:t>EnKF</a:t>
            </a:r>
            <a:r>
              <a:rPr lang="en-US" altLang="zh-TW" dirty="0"/>
              <a:t>, which means that the different SO algorithms do not affect TC track and intensity forecasts when the prediction time is longer than 2 h.</a:t>
            </a:r>
            <a:endParaRPr lang="zh-TW" altLang="en-US" dirty="0"/>
          </a:p>
        </p:txBody>
      </p:sp>
    </p:spTree>
    <p:extLst>
      <p:ext uri="{BB962C8B-B14F-4D97-AF65-F5344CB8AC3E}">
        <p14:creationId xmlns:p14="http://schemas.microsoft.com/office/powerpoint/2010/main" val="1562304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D3004DC-3BDF-424E-8774-C1286940DAF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861414-C931-4D98-AB9E-E07DC5CF735E}" type="slidenum">
              <a:rPr kumimoji="0" lang="zh-TW" altLang="en-US" sz="1200" b="0" i="0" u="none" strike="noStrike" kern="1200" cap="none" spc="0" normalizeH="0" baseline="0" noProof="0" smtClean="0">
                <a:ln>
                  <a:noFill/>
                </a:ln>
                <a:solidFill>
                  <a:prstClr val="black">
                    <a:tint val="75000"/>
                  </a:prst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lang="zh-TW" altLang="en-US" dirty="0"/>
          </a:p>
        </p:txBody>
      </p:sp>
      <p:sp>
        <p:nvSpPr>
          <p:cNvPr id="3" name="標題 2">
            <a:extLst>
              <a:ext uri="{FF2B5EF4-FFF2-40B4-BE49-F238E27FC236}">
                <a16:creationId xmlns:a16="http://schemas.microsoft.com/office/drawing/2014/main" id="{C0DDDB39-872C-40EC-87AC-04C0679DB977}"/>
              </a:ext>
            </a:extLst>
          </p:cNvPr>
          <p:cNvSpPr>
            <a:spLocks noGrp="1"/>
          </p:cNvSpPr>
          <p:nvPr>
            <p:ph type="title"/>
          </p:nvPr>
        </p:nvSpPr>
        <p:spPr/>
        <p:txBody>
          <a:bodyPr/>
          <a:lstStyle/>
          <a:p>
            <a:r>
              <a:rPr lang="en-US" altLang="zh-TW" dirty="0"/>
              <a:t>Verification</a:t>
            </a:r>
            <a:endParaRPr lang="zh-TW" altLang="en-US" dirty="0"/>
          </a:p>
        </p:txBody>
      </p:sp>
      <p:sp>
        <p:nvSpPr>
          <p:cNvPr id="4" name="文字版面配置區 3">
            <a:extLst>
              <a:ext uri="{FF2B5EF4-FFF2-40B4-BE49-F238E27FC236}">
                <a16:creationId xmlns:a16="http://schemas.microsoft.com/office/drawing/2014/main" id="{319CC89E-76E1-47BD-B689-DC47F0C73FB7}"/>
              </a:ext>
            </a:extLst>
          </p:cNvPr>
          <p:cNvSpPr>
            <a:spLocks noGrp="1"/>
          </p:cNvSpPr>
          <p:nvPr>
            <p:ph type="body" sz="quarter" idx="13"/>
          </p:nvPr>
        </p:nvSpPr>
        <p:spPr/>
        <p:txBody>
          <a:bodyPr/>
          <a:lstStyle/>
          <a:p>
            <a:endParaRPr lang="zh-TW" altLang="en-US"/>
          </a:p>
        </p:txBody>
      </p:sp>
      <p:pic>
        <p:nvPicPr>
          <p:cNvPr id="6" name="圖片 5">
            <a:extLst>
              <a:ext uri="{FF2B5EF4-FFF2-40B4-BE49-F238E27FC236}">
                <a16:creationId xmlns:a16="http://schemas.microsoft.com/office/drawing/2014/main" id="{EA10AC80-FD89-4196-834A-31C6CA7F0C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95" y="1340768"/>
            <a:ext cx="2797179" cy="2403825"/>
          </a:xfrm>
          <a:prstGeom prst="rect">
            <a:avLst/>
          </a:prstGeom>
        </p:spPr>
      </p:pic>
      <p:sp>
        <p:nvSpPr>
          <p:cNvPr id="5" name="矩形 4">
            <a:extLst>
              <a:ext uri="{FF2B5EF4-FFF2-40B4-BE49-F238E27FC236}">
                <a16:creationId xmlns:a16="http://schemas.microsoft.com/office/drawing/2014/main" id="{4A95A5DF-B072-4216-A9DD-9116AF403274}"/>
              </a:ext>
            </a:extLst>
          </p:cNvPr>
          <p:cNvSpPr/>
          <p:nvPr/>
        </p:nvSpPr>
        <p:spPr>
          <a:xfrm>
            <a:off x="57477" y="3929165"/>
            <a:ext cx="2952328" cy="2308324"/>
          </a:xfrm>
          <a:prstGeom prst="rect">
            <a:avLst/>
          </a:prstGeom>
        </p:spPr>
        <p:txBody>
          <a:bodyPr wrap="square">
            <a:spAutoFit/>
          </a:bodyPr>
          <a:lstStyle/>
          <a:p>
            <a:r>
              <a:rPr lang="en-US" altLang="zh-TW" dirty="0"/>
              <a:t>This phenomenon may be partly due to rapid error growth relative to the small-scale motion in the model and indicates that the life expectancy of radar velocity data in model rainfall prediction is up to about 9 h.</a:t>
            </a:r>
            <a:endParaRPr lang="zh-TW" altLang="en-US" dirty="0"/>
          </a:p>
        </p:txBody>
      </p:sp>
      <p:sp>
        <p:nvSpPr>
          <p:cNvPr id="12" name="文字方塊 11">
            <a:extLst>
              <a:ext uri="{FF2B5EF4-FFF2-40B4-BE49-F238E27FC236}">
                <a16:creationId xmlns:a16="http://schemas.microsoft.com/office/drawing/2014/main" id="{2A0799DD-86C6-40B4-81C8-857DD0FDBE3C}"/>
              </a:ext>
            </a:extLst>
          </p:cNvPr>
          <p:cNvSpPr txBox="1"/>
          <p:nvPr/>
        </p:nvSpPr>
        <p:spPr>
          <a:xfrm>
            <a:off x="16654" y="937252"/>
            <a:ext cx="2880276" cy="369332"/>
          </a:xfrm>
          <a:prstGeom prst="rect">
            <a:avLst/>
          </a:prstGeom>
          <a:solidFill>
            <a:schemeClr val="bg1"/>
          </a:solidFill>
          <a:ln w="12700">
            <a:solidFill>
              <a:schemeClr val="tx1"/>
            </a:solidFill>
          </a:ln>
        </p:spPr>
        <p:txBody>
          <a:bodyPr wrap="none" rtlCol="0">
            <a:spAutoFit/>
          </a:bodyPr>
          <a:lstStyle/>
          <a:p>
            <a:r>
              <a:rPr lang="en-US" altLang="zh-TW" dirty="0"/>
              <a:t>Space Correlation coefficient</a:t>
            </a:r>
            <a:endParaRPr lang="zh-TW" altLang="en-US" dirty="0"/>
          </a:p>
        </p:txBody>
      </p:sp>
      <p:grpSp>
        <p:nvGrpSpPr>
          <p:cNvPr id="14" name="群組 13">
            <a:extLst>
              <a:ext uri="{FF2B5EF4-FFF2-40B4-BE49-F238E27FC236}">
                <a16:creationId xmlns:a16="http://schemas.microsoft.com/office/drawing/2014/main" id="{610C9AA4-264A-409B-8368-C7949A89BF5B}"/>
              </a:ext>
            </a:extLst>
          </p:cNvPr>
          <p:cNvGrpSpPr/>
          <p:nvPr/>
        </p:nvGrpSpPr>
        <p:grpSpPr>
          <a:xfrm>
            <a:off x="2977730" y="937252"/>
            <a:ext cx="6108793" cy="5414636"/>
            <a:chOff x="2977730" y="937252"/>
            <a:chExt cx="6108793" cy="5414636"/>
          </a:xfrm>
        </p:grpSpPr>
        <p:pic>
          <p:nvPicPr>
            <p:cNvPr id="8" name="圖片 7">
              <a:extLst>
                <a:ext uri="{FF2B5EF4-FFF2-40B4-BE49-F238E27FC236}">
                  <a16:creationId xmlns:a16="http://schemas.microsoft.com/office/drawing/2014/main" id="{D4FDD755-E3F9-4B65-8AEE-6969DEE531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7730" y="1340768"/>
              <a:ext cx="6108793" cy="5011120"/>
            </a:xfrm>
            <a:prstGeom prst="rect">
              <a:avLst/>
            </a:prstGeom>
          </p:spPr>
        </p:pic>
        <p:sp>
          <p:nvSpPr>
            <p:cNvPr id="7" name="文字方塊 6">
              <a:extLst>
                <a:ext uri="{FF2B5EF4-FFF2-40B4-BE49-F238E27FC236}">
                  <a16:creationId xmlns:a16="http://schemas.microsoft.com/office/drawing/2014/main" id="{767A60E1-0FCA-4409-BF8D-C3466760B9C6}"/>
                </a:ext>
              </a:extLst>
            </p:cNvPr>
            <p:cNvSpPr txBox="1"/>
            <p:nvPr/>
          </p:nvSpPr>
          <p:spPr>
            <a:xfrm>
              <a:off x="6749332" y="1518968"/>
              <a:ext cx="744114" cy="369332"/>
            </a:xfrm>
            <a:prstGeom prst="rect">
              <a:avLst/>
            </a:prstGeom>
            <a:noFill/>
          </p:spPr>
          <p:txBody>
            <a:bodyPr wrap="none" rtlCol="0">
              <a:spAutoFit/>
            </a:bodyPr>
            <a:lstStyle/>
            <a:p>
              <a:r>
                <a:rPr lang="en-US" altLang="zh-TW" b="1" dirty="0"/>
                <a:t>4-6 </a:t>
              </a:r>
              <a:r>
                <a:rPr lang="en-US" altLang="zh-TW" b="1" dirty="0" err="1"/>
                <a:t>hr</a:t>
              </a:r>
              <a:endParaRPr lang="zh-TW" altLang="en-US" b="1" dirty="0"/>
            </a:p>
          </p:txBody>
        </p:sp>
        <p:sp>
          <p:nvSpPr>
            <p:cNvPr id="9" name="文字方塊 8">
              <a:extLst>
                <a:ext uri="{FF2B5EF4-FFF2-40B4-BE49-F238E27FC236}">
                  <a16:creationId xmlns:a16="http://schemas.microsoft.com/office/drawing/2014/main" id="{AC7FC0D2-295F-4F81-8D12-BA5FEC5480A6}"/>
                </a:ext>
              </a:extLst>
            </p:cNvPr>
            <p:cNvSpPr txBox="1"/>
            <p:nvPr/>
          </p:nvSpPr>
          <p:spPr>
            <a:xfrm>
              <a:off x="6766424" y="4105604"/>
              <a:ext cx="978153" cy="369332"/>
            </a:xfrm>
            <a:prstGeom prst="rect">
              <a:avLst/>
            </a:prstGeom>
            <a:noFill/>
          </p:spPr>
          <p:txBody>
            <a:bodyPr wrap="none" rtlCol="0">
              <a:spAutoFit/>
            </a:bodyPr>
            <a:lstStyle/>
            <a:p>
              <a:r>
                <a:rPr lang="en-US" altLang="zh-TW" b="1" dirty="0"/>
                <a:t>10-12 </a:t>
              </a:r>
              <a:r>
                <a:rPr lang="en-US" altLang="zh-TW" b="1" dirty="0" err="1"/>
                <a:t>hr</a:t>
              </a:r>
              <a:endParaRPr lang="zh-TW" altLang="en-US" b="1" dirty="0"/>
            </a:p>
          </p:txBody>
        </p:sp>
        <p:sp>
          <p:nvSpPr>
            <p:cNvPr id="10" name="文字方塊 9">
              <a:extLst>
                <a:ext uri="{FF2B5EF4-FFF2-40B4-BE49-F238E27FC236}">
                  <a16:creationId xmlns:a16="http://schemas.microsoft.com/office/drawing/2014/main" id="{E29BFD10-9F46-4496-9C19-1CF16F2EA6D1}"/>
                </a:ext>
              </a:extLst>
            </p:cNvPr>
            <p:cNvSpPr txBox="1"/>
            <p:nvPr/>
          </p:nvSpPr>
          <p:spPr>
            <a:xfrm>
              <a:off x="3644442" y="4101964"/>
              <a:ext cx="744114" cy="369332"/>
            </a:xfrm>
            <a:prstGeom prst="rect">
              <a:avLst/>
            </a:prstGeom>
            <a:noFill/>
          </p:spPr>
          <p:txBody>
            <a:bodyPr wrap="none" rtlCol="0">
              <a:spAutoFit/>
            </a:bodyPr>
            <a:lstStyle/>
            <a:p>
              <a:r>
                <a:rPr lang="en-US" altLang="zh-TW" b="1" dirty="0"/>
                <a:t>7-9 </a:t>
              </a:r>
              <a:r>
                <a:rPr lang="en-US" altLang="zh-TW" b="1" dirty="0" err="1"/>
                <a:t>hr</a:t>
              </a:r>
              <a:endParaRPr lang="zh-TW" altLang="en-US" b="1" dirty="0"/>
            </a:p>
          </p:txBody>
        </p:sp>
        <p:sp>
          <p:nvSpPr>
            <p:cNvPr id="11" name="文字方塊 10">
              <a:extLst>
                <a:ext uri="{FF2B5EF4-FFF2-40B4-BE49-F238E27FC236}">
                  <a16:creationId xmlns:a16="http://schemas.microsoft.com/office/drawing/2014/main" id="{28DCB5D1-052E-4456-B056-F38561DE928F}"/>
                </a:ext>
              </a:extLst>
            </p:cNvPr>
            <p:cNvSpPr txBox="1"/>
            <p:nvPr/>
          </p:nvSpPr>
          <p:spPr>
            <a:xfrm>
              <a:off x="3644442" y="1530408"/>
              <a:ext cx="744114" cy="369332"/>
            </a:xfrm>
            <a:prstGeom prst="rect">
              <a:avLst/>
            </a:prstGeom>
            <a:noFill/>
          </p:spPr>
          <p:txBody>
            <a:bodyPr wrap="none" rtlCol="0">
              <a:spAutoFit/>
            </a:bodyPr>
            <a:lstStyle/>
            <a:p>
              <a:r>
                <a:rPr lang="en-US" altLang="zh-TW" b="1" dirty="0"/>
                <a:t>1-3 </a:t>
              </a:r>
              <a:r>
                <a:rPr lang="en-US" altLang="zh-TW" b="1" dirty="0" err="1"/>
                <a:t>hr</a:t>
              </a:r>
              <a:endParaRPr lang="zh-TW" altLang="en-US" b="1" dirty="0"/>
            </a:p>
          </p:txBody>
        </p:sp>
        <p:sp>
          <p:nvSpPr>
            <p:cNvPr id="13" name="文字方塊 12">
              <a:extLst>
                <a:ext uri="{FF2B5EF4-FFF2-40B4-BE49-F238E27FC236}">
                  <a16:creationId xmlns:a16="http://schemas.microsoft.com/office/drawing/2014/main" id="{B8BC8E25-3031-436B-909B-725B4480580C}"/>
                </a:ext>
              </a:extLst>
            </p:cNvPr>
            <p:cNvSpPr txBox="1"/>
            <p:nvPr/>
          </p:nvSpPr>
          <p:spPr>
            <a:xfrm>
              <a:off x="6032126" y="937252"/>
              <a:ext cx="513730" cy="369332"/>
            </a:xfrm>
            <a:prstGeom prst="rect">
              <a:avLst/>
            </a:prstGeom>
            <a:solidFill>
              <a:schemeClr val="bg1"/>
            </a:solidFill>
            <a:ln w="12700">
              <a:solidFill>
                <a:schemeClr val="tx1"/>
              </a:solidFill>
            </a:ln>
          </p:spPr>
          <p:txBody>
            <a:bodyPr wrap="none" rtlCol="0">
              <a:spAutoFit/>
            </a:bodyPr>
            <a:lstStyle/>
            <a:p>
              <a:r>
                <a:rPr lang="en-US" altLang="zh-TW" dirty="0"/>
                <a:t>ETS</a:t>
              </a:r>
              <a:endParaRPr lang="zh-TW" altLang="en-US" dirty="0"/>
            </a:p>
          </p:txBody>
        </p:sp>
      </p:grpSp>
    </p:spTree>
    <p:extLst>
      <p:ext uri="{BB962C8B-B14F-4D97-AF65-F5344CB8AC3E}">
        <p14:creationId xmlns:p14="http://schemas.microsoft.com/office/powerpoint/2010/main" val="97876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C776D1C-DF1F-4045-8D4F-01974AA9C10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861414-C931-4D98-AB9E-E07DC5CF735E}" type="slidenum">
              <a:rPr kumimoji="0" lang="zh-TW" altLang="en-US" sz="1200" b="0" i="0" u="none" strike="noStrike" kern="1200" cap="none" spc="0" normalizeH="0" baseline="0" noProof="0" smtClean="0">
                <a:ln>
                  <a:noFill/>
                </a:ln>
                <a:solidFill>
                  <a:prstClr val="black">
                    <a:tint val="75000"/>
                  </a:prst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lang="zh-TW" altLang="en-US" dirty="0"/>
          </a:p>
        </p:txBody>
      </p:sp>
      <p:sp>
        <p:nvSpPr>
          <p:cNvPr id="3" name="標題 2">
            <a:extLst>
              <a:ext uri="{FF2B5EF4-FFF2-40B4-BE49-F238E27FC236}">
                <a16:creationId xmlns:a16="http://schemas.microsoft.com/office/drawing/2014/main" id="{20F708AB-3A4F-4A73-B33F-70DCF0258792}"/>
              </a:ext>
            </a:extLst>
          </p:cNvPr>
          <p:cNvSpPr>
            <a:spLocks noGrp="1"/>
          </p:cNvSpPr>
          <p:nvPr>
            <p:ph type="title"/>
          </p:nvPr>
        </p:nvSpPr>
        <p:spPr/>
        <p:txBody>
          <a:bodyPr/>
          <a:lstStyle/>
          <a:p>
            <a:r>
              <a:rPr lang="en-US" altLang="zh-TW" dirty="0"/>
              <a:t>Track error vs. spatial rainfall pattern</a:t>
            </a:r>
            <a:endParaRPr lang="zh-TW" altLang="en-US" dirty="0"/>
          </a:p>
        </p:txBody>
      </p:sp>
      <p:sp>
        <p:nvSpPr>
          <p:cNvPr id="4" name="文字版面配置區 3">
            <a:extLst>
              <a:ext uri="{FF2B5EF4-FFF2-40B4-BE49-F238E27FC236}">
                <a16:creationId xmlns:a16="http://schemas.microsoft.com/office/drawing/2014/main" id="{5838E3B0-86E4-421D-89B1-87BD0692FE7A}"/>
              </a:ext>
            </a:extLst>
          </p:cNvPr>
          <p:cNvSpPr>
            <a:spLocks noGrp="1"/>
          </p:cNvSpPr>
          <p:nvPr>
            <p:ph type="body" sz="quarter" idx="13"/>
          </p:nvPr>
        </p:nvSpPr>
        <p:spPr/>
        <p:txBody>
          <a:bodyPr/>
          <a:lstStyle/>
          <a:p>
            <a:endParaRPr lang="zh-TW" altLang="en-US"/>
          </a:p>
        </p:txBody>
      </p:sp>
      <p:pic>
        <p:nvPicPr>
          <p:cNvPr id="6" name="圖片 5">
            <a:extLst>
              <a:ext uri="{FF2B5EF4-FFF2-40B4-BE49-F238E27FC236}">
                <a16:creationId xmlns:a16="http://schemas.microsoft.com/office/drawing/2014/main" id="{5A7F27F8-02B5-43AC-8438-24487291B2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005" y="1295399"/>
            <a:ext cx="6000949" cy="4752705"/>
          </a:xfrm>
          <a:prstGeom prst="rect">
            <a:avLst/>
          </a:prstGeom>
        </p:spPr>
      </p:pic>
      <p:sp>
        <p:nvSpPr>
          <p:cNvPr id="5" name="矩形 4">
            <a:extLst>
              <a:ext uri="{FF2B5EF4-FFF2-40B4-BE49-F238E27FC236}">
                <a16:creationId xmlns:a16="http://schemas.microsoft.com/office/drawing/2014/main" id="{EBE2AA16-EB9F-404B-BAC1-1596E54496E6}"/>
              </a:ext>
            </a:extLst>
          </p:cNvPr>
          <p:cNvSpPr/>
          <p:nvPr/>
        </p:nvSpPr>
        <p:spPr>
          <a:xfrm>
            <a:off x="3563888" y="1325191"/>
            <a:ext cx="3021020" cy="369332"/>
          </a:xfrm>
          <a:prstGeom prst="rect">
            <a:avLst/>
          </a:prstGeom>
        </p:spPr>
        <p:txBody>
          <a:bodyPr wrap="none">
            <a:spAutoFit/>
          </a:bodyPr>
          <a:lstStyle/>
          <a:p>
            <a:r>
              <a:rPr lang="en-US" altLang="zh-TW" dirty="0"/>
              <a:t>correlation coefficient = −0.51</a:t>
            </a:r>
            <a:endParaRPr lang="zh-TW" altLang="en-US" dirty="0"/>
          </a:p>
        </p:txBody>
      </p:sp>
      <p:sp>
        <p:nvSpPr>
          <p:cNvPr id="7" name="矩形 6">
            <a:extLst>
              <a:ext uri="{FF2B5EF4-FFF2-40B4-BE49-F238E27FC236}">
                <a16:creationId xmlns:a16="http://schemas.microsoft.com/office/drawing/2014/main" id="{41C7F437-CC35-4BC7-A3A7-B3C74773002E}"/>
              </a:ext>
            </a:extLst>
          </p:cNvPr>
          <p:cNvSpPr/>
          <p:nvPr/>
        </p:nvSpPr>
        <p:spPr>
          <a:xfrm>
            <a:off x="467544" y="6077896"/>
            <a:ext cx="3582144" cy="646331"/>
          </a:xfrm>
          <a:prstGeom prst="rect">
            <a:avLst/>
          </a:prstGeom>
        </p:spPr>
        <p:txBody>
          <a:bodyPr wrap="square">
            <a:spAutoFit/>
          </a:bodyPr>
          <a:lstStyle/>
          <a:p>
            <a:r>
              <a:rPr lang="en-US" altLang="zh-TW" dirty="0"/>
              <a:t>Broader range are needed to correct large-scale atmospheric fields.</a:t>
            </a:r>
            <a:endParaRPr lang="zh-TW" altLang="en-US" dirty="0"/>
          </a:p>
        </p:txBody>
      </p:sp>
    </p:spTree>
    <p:extLst>
      <p:ext uri="{BB962C8B-B14F-4D97-AF65-F5344CB8AC3E}">
        <p14:creationId xmlns:p14="http://schemas.microsoft.com/office/powerpoint/2010/main" val="1921069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Conclusions and discussion (1/2)</a:t>
            </a:r>
            <a:endParaRPr lang="zh-TW" altLang="en-US" dirty="0"/>
          </a:p>
        </p:txBody>
      </p:sp>
      <p:sp>
        <p:nvSpPr>
          <p:cNvPr id="3" name="內容版面配置區 2"/>
          <p:cNvSpPr>
            <a:spLocks noGrp="1"/>
          </p:cNvSpPr>
          <p:nvPr>
            <p:ph idx="1"/>
          </p:nvPr>
        </p:nvSpPr>
        <p:spPr>
          <a:xfrm>
            <a:off x="467544" y="1196751"/>
            <a:ext cx="8229600" cy="5040738"/>
          </a:xfrm>
        </p:spPr>
        <p:txBody>
          <a:bodyPr>
            <a:normAutofit lnSpcReduction="10000"/>
          </a:bodyPr>
          <a:lstStyle/>
          <a:p>
            <a:r>
              <a:rPr lang="en-US" altLang="zh-TW" b="0" dirty="0"/>
              <a:t>A new Doppler radar velocity observation super-observation processing method, the </a:t>
            </a:r>
            <a:r>
              <a:rPr lang="en-US" altLang="zh-TW" b="0" dirty="0">
                <a:solidFill>
                  <a:srgbClr val="0000FF"/>
                </a:solidFill>
              </a:rPr>
              <a:t>evenly spaced thinning method (ESTM)</a:t>
            </a:r>
            <a:r>
              <a:rPr lang="en-US" altLang="zh-TW" b="0" dirty="0"/>
              <a:t>, is demonstrated, in which the density of SOs is almost equal in one radar scanning volume and more information near the TC center is involved.</a:t>
            </a:r>
          </a:p>
          <a:p>
            <a:r>
              <a:rPr lang="en-US" altLang="zh-TW" b="0" dirty="0" err="1"/>
              <a:t>Mujigae’s</a:t>
            </a:r>
            <a:r>
              <a:rPr lang="en-US" altLang="zh-TW" b="0" dirty="0"/>
              <a:t> </a:t>
            </a:r>
            <a:r>
              <a:rPr lang="en-US" altLang="zh-TW" b="0" dirty="0">
                <a:solidFill>
                  <a:srgbClr val="0000FF"/>
                </a:solidFill>
              </a:rPr>
              <a:t>landing position forecast error is reduced by 64% in ESTM </a:t>
            </a:r>
            <a:r>
              <a:rPr lang="en-US" altLang="zh-TW" b="0" dirty="0" err="1">
                <a:solidFill>
                  <a:srgbClr val="0000FF"/>
                </a:solidFill>
              </a:rPr>
              <a:t>EnKF</a:t>
            </a:r>
            <a:r>
              <a:rPr lang="en-US" altLang="zh-TW" b="0" dirty="0"/>
              <a:t> compared to </a:t>
            </a:r>
            <a:r>
              <a:rPr lang="en-US" altLang="zh-TW" b="0" dirty="0" err="1"/>
              <a:t>noDA</a:t>
            </a:r>
            <a:r>
              <a:rPr lang="en-US" altLang="zh-TW" b="0" dirty="0"/>
              <a:t>, which is much higher than that of </a:t>
            </a:r>
            <a:r>
              <a:rPr lang="en-US" altLang="zh-TW" b="0" dirty="0">
                <a:solidFill>
                  <a:srgbClr val="0000FF"/>
                </a:solidFill>
              </a:rPr>
              <a:t>RSTM </a:t>
            </a:r>
            <a:r>
              <a:rPr lang="en-US" altLang="zh-TW" b="0" dirty="0" err="1">
                <a:solidFill>
                  <a:srgbClr val="0000FF"/>
                </a:solidFill>
              </a:rPr>
              <a:t>EnKF</a:t>
            </a:r>
            <a:r>
              <a:rPr lang="en-US" altLang="zh-TW" b="0" dirty="0">
                <a:solidFill>
                  <a:srgbClr val="0000FF"/>
                </a:solidFill>
              </a:rPr>
              <a:t> (~29%)</a:t>
            </a:r>
            <a:r>
              <a:rPr lang="en-US" altLang="zh-TW" b="0" dirty="0"/>
              <a:t>.</a:t>
            </a:r>
          </a:p>
          <a:p>
            <a:r>
              <a:rPr lang="en-US" altLang="zh-TW" b="0" dirty="0"/>
              <a:t>The </a:t>
            </a:r>
            <a:r>
              <a:rPr lang="en-US" altLang="zh-TW" b="0" dirty="0">
                <a:solidFill>
                  <a:srgbClr val="0000FF"/>
                </a:solidFill>
              </a:rPr>
              <a:t>increments</a:t>
            </a:r>
            <a:r>
              <a:rPr lang="en-US" altLang="zh-TW" b="0" dirty="0"/>
              <a:t> in the TC eyewall are </a:t>
            </a:r>
            <a:r>
              <a:rPr lang="en-US" altLang="zh-TW" b="0" dirty="0">
                <a:solidFill>
                  <a:srgbClr val="0000FF"/>
                </a:solidFill>
              </a:rPr>
              <a:t>much larger in the ESTM-</a:t>
            </a:r>
            <a:r>
              <a:rPr lang="en-US" altLang="zh-TW" b="0" dirty="0" err="1">
                <a:solidFill>
                  <a:srgbClr val="0000FF"/>
                </a:solidFill>
              </a:rPr>
              <a:t>EnKF</a:t>
            </a:r>
            <a:r>
              <a:rPr lang="en-US" altLang="zh-TW" b="0" dirty="0">
                <a:solidFill>
                  <a:srgbClr val="0000FF"/>
                </a:solidFill>
              </a:rPr>
              <a:t> </a:t>
            </a:r>
            <a:r>
              <a:rPr lang="en-US" altLang="zh-TW" b="0" dirty="0"/>
              <a:t>experiment, mainly because there are more SOs in the TC inner core, though the total number of SOs is almost equal.</a:t>
            </a:r>
          </a:p>
          <a:p>
            <a:r>
              <a:rPr lang="en-US" altLang="zh-TW" b="0" dirty="0"/>
              <a:t>Eight landfalling TCs in 2017 + </a:t>
            </a:r>
            <a:r>
              <a:rPr lang="en-US" altLang="zh-TW" b="0" dirty="0" err="1"/>
              <a:t>Mujigae</a:t>
            </a:r>
            <a:r>
              <a:rPr lang="en-US" altLang="zh-TW" b="0" dirty="0"/>
              <a:t> (2015)</a:t>
            </a:r>
          </a:p>
          <a:p>
            <a:pPr lvl="1"/>
            <a:r>
              <a:rPr lang="en-US" altLang="zh-TW" dirty="0">
                <a:solidFill>
                  <a:srgbClr val="0000FF"/>
                </a:solidFill>
              </a:rPr>
              <a:t>Landfalling location error is reduced by 33%</a:t>
            </a:r>
            <a:r>
              <a:rPr lang="en-US" altLang="zh-TW" dirty="0"/>
              <a:t> compared with </a:t>
            </a:r>
            <a:r>
              <a:rPr lang="en-US" altLang="zh-TW" dirty="0" err="1"/>
              <a:t>noDA</a:t>
            </a:r>
            <a:r>
              <a:rPr lang="en-US" altLang="zh-TW" dirty="0"/>
              <a:t>.</a:t>
            </a:r>
          </a:p>
          <a:p>
            <a:pPr lvl="1"/>
            <a:r>
              <a:rPr lang="en-US" altLang="zh-TW" dirty="0">
                <a:solidFill>
                  <a:srgbClr val="0000FF"/>
                </a:solidFill>
              </a:rPr>
              <a:t>Intensity error </a:t>
            </a:r>
            <a:r>
              <a:rPr lang="en-US" altLang="zh-TW" dirty="0"/>
              <a:t>is steadily </a:t>
            </a:r>
            <a:r>
              <a:rPr lang="en-US" altLang="zh-TW" dirty="0">
                <a:solidFill>
                  <a:srgbClr val="0000FF"/>
                </a:solidFill>
              </a:rPr>
              <a:t>reduced by about 25%</a:t>
            </a:r>
            <a:r>
              <a:rPr lang="en-US" altLang="zh-TW" dirty="0"/>
              <a:t>.</a:t>
            </a:r>
          </a:p>
        </p:txBody>
      </p:sp>
      <p:sp>
        <p:nvSpPr>
          <p:cNvPr id="4" name="投影片編號版面配置區 3"/>
          <p:cNvSpPr>
            <a:spLocks noGrp="1"/>
          </p:cNvSpPr>
          <p:nvPr>
            <p:ph type="sldNum" sz="quarter" idx="12"/>
          </p:nvPr>
        </p:nvSpPr>
        <p:spPr/>
        <p:txBody>
          <a:bodyPr/>
          <a:lstStyle/>
          <a:p>
            <a:fld id="{B0C996E8-7BC1-44D1-9407-422DEE20CBA7}" type="slidenum">
              <a:rPr lang="zh-TW" altLang="en-US" smtClean="0"/>
              <a:pPr/>
              <a:t>19</a:t>
            </a:fld>
            <a:endParaRPr lang="zh-TW" altLang="en-US"/>
          </a:p>
        </p:txBody>
      </p:sp>
      <p:sp>
        <p:nvSpPr>
          <p:cNvPr id="5" name="文字版面配置區 4"/>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719301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Outline</a:t>
            </a:r>
            <a:endParaRPr lang="zh-TW" altLang="en-US"/>
          </a:p>
        </p:txBody>
      </p:sp>
      <p:sp>
        <p:nvSpPr>
          <p:cNvPr id="3" name="內容版面配置區 2"/>
          <p:cNvSpPr>
            <a:spLocks noGrp="1"/>
          </p:cNvSpPr>
          <p:nvPr>
            <p:ph idx="1"/>
          </p:nvPr>
        </p:nvSpPr>
        <p:spPr>
          <a:xfrm>
            <a:off x="467544" y="1196751"/>
            <a:ext cx="8229600" cy="5472609"/>
          </a:xfrm>
        </p:spPr>
        <p:txBody>
          <a:bodyPr>
            <a:normAutofit fontScale="92500" lnSpcReduction="20000"/>
          </a:bodyPr>
          <a:lstStyle/>
          <a:p>
            <a:r>
              <a:rPr lang="en-US" altLang="zh-TW" dirty="0"/>
              <a:t>Introduction</a:t>
            </a:r>
          </a:p>
          <a:p>
            <a:r>
              <a:rPr lang="en-US" altLang="zh-TW" dirty="0"/>
              <a:t>Methods</a:t>
            </a:r>
          </a:p>
          <a:p>
            <a:pPr lvl="1"/>
            <a:r>
              <a:rPr lang="en-US" altLang="zh-TW" i="1" dirty="0"/>
              <a:t>a. Model and data assimilation configuration</a:t>
            </a:r>
          </a:p>
          <a:p>
            <a:pPr lvl="1"/>
            <a:r>
              <a:rPr lang="en-US" altLang="zh-TW" i="1" dirty="0"/>
              <a:t>b. Radar velocity data of the evenly spaced thinning method (ESTM)</a:t>
            </a:r>
          </a:p>
          <a:p>
            <a:pPr lvl="1"/>
            <a:r>
              <a:rPr lang="en-US" altLang="zh-TW" i="1" dirty="0"/>
              <a:t>c. Experiment design and data description</a:t>
            </a:r>
          </a:p>
          <a:p>
            <a:pPr fontAlgn="base"/>
            <a:r>
              <a:rPr lang="en-US" altLang="zh-TW" dirty="0"/>
              <a:t>Results of the case study—TC </a:t>
            </a:r>
            <a:r>
              <a:rPr lang="en-US" altLang="zh-TW" dirty="0" err="1"/>
              <a:t>Mujigae</a:t>
            </a:r>
            <a:endParaRPr lang="en-US" altLang="zh-TW" dirty="0"/>
          </a:p>
          <a:p>
            <a:pPr lvl="1"/>
            <a:r>
              <a:rPr lang="en-US" altLang="zh-TW" sz="2100" i="1" dirty="0"/>
              <a:t>a. Case overview</a:t>
            </a:r>
          </a:p>
          <a:p>
            <a:pPr lvl="1"/>
            <a:r>
              <a:rPr lang="en-US" altLang="zh-TW" sz="2100" i="1" dirty="0"/>
              <a:t>b. SO characteristics of RSTM and ESTM</a:t>
            </a:r>
          </a:p>
          <a:p>
            <a:pPr lvl="1"/>
            <a:r>
              <a:rPr lang="en-US" altLang="zh-TW" sz="2100" i="1" dirty="0"/>
              <a:t>c. Track and intensity analysis and forecast</a:t>
            </a:r>
          </a:p>
          <a:p>
            <a:pPr lvl="1"/>
            <a:r>
              <a:rPr lang="en-US" altLang="zh-TW" sz="2100" i="1" dirty="0"/>
              <a:t>d. Analysis increments</a:t>
            </a:r>
          </a:p>
          <a:p>
            <a:pPr lvl="1"/>
            <a:r>
              <a:rPr lang="en-US" altLang="zh-TW" sz="2100" i="1" dirty="0"/>
              <a:t>e. Rainfall forecast after TC landfall</a:t>
            </a:r>
          </a:p>
          <a:p>
            <a:r>
              <a:rPr lang="en-US" altLang="zh-TW" dirty="0"/>
              <a:t>Performance of ESTM-</a:t>
            </a:r>
            <a:r>
              <a:rPr lang="en-US" altLang="zh-TW" dirty="0" err="1"/>
              <a:t>EnKF</a:t>
            </a:r>
            <a:r>
              <a:rPr lang="en-US" altLang="zh-TW" dirty="0"/>
              <a:t> and RSTM-</a:t>
            </a:r>
            <a:r>
              <a:rPr lang="en-US" altLang="zh-TW" dirty="0" err="1"/>
              <a:t>EnKF</a:t>
            </a:r>
            <a:r>
              <a:rPr lang="en-US" altLang="zh-TW" dirty="0"/>
              <a:t> with nine </a:t>
            </a:r>
            <a:r>
              <a:rPr lang="en-US" altLang="zh-TW" dirty="0" err="1"/>
              <a:t>landfalling</a:t>
            </a:r>
            <a:r>
              <a:rPr lang="en-US" altLang="zh-TW" dirty="0"/>
              <a:t> TCs</a:t>
            </a:r>
          </a:p>
          <a:p>
            <a:pPr lvl="1"/>
            <a:r>
              <a:rPr lang="en-US" altLang="zh-TW" sz="2100" i="1" dirty="0"/>
              <a:t>a. TC cases and experimental design</a:t>
            </a:r>
          </a:p>
          <a:p>
            <a:pPr lvl="1"/>
            <a:r>
              <a:rPr lang="en-US" altLang="zh-TW" sz="2100" i="1" dirty="0"/>
              <a:t>b. Track and intensity</a:t>
            </a:r>
          </a:p>
          <a:p>
            <a:pPr lvl="1"/>
            <a:r>
              <a:rPr lang="it-IT" altLang="zh-TW" sz="2100" i="1" dirty="0"/>
              <a:t>c. Quantitative precipitation forecasting (QPF)</a:t>
            </a:r>
            <a:endParaRPr lang="en-US" altLang="zh-TW" sz="2100" i="1" dirty="0"/>
          </a:p>
          <a:p>
            <a:r>
              <a:rPr lang="en-US" altLang="zh-TW" dirty="0"/>
              <a:t>Conclusions and discussion</a:t>
            </a:r>
          </a:p>
        </p:txBody>
      </p:sp>
      <p:sp>
        <p:nvSpPr>
          <p:cNvPr id="4" name="投影片編號版面配置區 3"/>
          <p:cNvSpPr>
            <a:spLocks noGrp="1"/>
          </p:cNvSpPr>
          <p:nvPr>
            <p:ph type="sldNum" sz="quarter" idx="12"/>
          </p:nvPr>
        </p:nvSpPr>
        <p:spPr/>
        <p:txBody>
          <a:bodyPr/>
          <a:lstStyle/>
          <a:p>
            <a:fld id="{B0C996E8-7BC1-44D1-9407-422DEE20CBA7}" type="slidenum">
              <a:rPr lang="zh-TW" altLang="en-US" smtClean="0"/>
              <a:pPr/>
              <a:t>2</a:t>
            </a:fld>
            <a:endParaRPr lang="zh-TW" altLang="en-US"/>
          </a:p>
        </p:txBody>
      </p:sp>
      <p:sp>
        <p:nvSpPr>
          <p:cNvPr id="5" name="文字版面配置區 4"/>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3328408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7F73FB-9492-4DFD-A429-54644D016021}"/>
              </a:ext>
            </a:extLst>
          </p:cNvPr>
          <p:cNvSpPr>
            <a:spLocks noGrp="1"/>
          </p:cNvSpPr>
          <p:nvPr>
            <p:ph type="title"/>
          </p:nvPr>
        </p:nvSpPr>
        <p:spPr/>
        <p:txBody>
          <a:bodyPr/>
          <a:lstStyle/>
          <a:p>
            <a:r>
              <a:rPr lang="en-US" altLang="zh-TW" dirty="0"/>
              <a:t>Conclusions and discussion (2/2)</a:t>
            </a:r>
            <a:endParaRPr lang="zh-TW" altLang="en-US" dirty="0"/>
          </a:p>
        </p:txBody>
      </p:sp>
      <p:sp>
        <p:nvSpPr>
          <p:cNvPr id="3" name="內容版面配置區 2">
            <a:extLst>
              <a:ext uri="{FF2B5EF4-FFF2-40B4-BE49-F238E27FC236}">
                <a16:creationId xmlns:a16="http://schemas.microsoft.com/office/drawing/2014/main" id="{C3427C9F-6957-4EC2-A965-A9E0C462B184}"/>
              </a:ext>
            </a:extLst>
          </p:cNvPr>
          <p:cNvSpPr>
            <a:spLocks noGrp="1"/>
          </p:cNvSpPr>
          <p:nvPr>
            <p:ph idx="1"/>
          </p:nvPr>
        </p:nvSpPr>
        <p:spPr/>
        <p:txBody>
          <a:bodyPr>
            <a:normAutofit lnSpcReduction="10000"/>
          </a:bodyPr>
          <a:lstStyle/>
          <a:p>
            <a:r>
              <a:rPr lang="en-US" altLang="zh-TW" b="0" dirty="0"/>
              <a:t>The </a:t>
            </a:r>
            <a:r>
              <a:rPr lang="en-US" altLang="zh-TW" b="0" dirty="0">
                <a:solidFill>
                  <a:srgbClr val="0000FF"/>
                </a:solidFill>
              </a:rPr>
              <a:t>overall spatial correlation coefficients</a:t>
            </a:r>
            <a:r>
              <a:rPr lang="en-US" altLang="zh-TW" b="0" dirty="0"/>
              <a:t> between model forecasts and CMORPH rainfall observations </a:t>
            </a:r>
            <a:r>
              <a:rPr lang="en-US" altLang="zh-TW" b="0" dirty="0">
                <a:solidFill>
                  <a:srgbClr val="0000FF"/>
                </a:solidFill>
              </a:rPr>
              <a:t>are enhanced by 9.0%, 6.8%, and 5.7%</a:t>
            </a:r>
            <a:r>
              <a:rPr lang="en-US" altLang="zh-TW" b="0" dirty="0"/>
              <a:t>, respectively within 1–3, 4–6, and 7–9 h of TC landfall.</a:t>
            </a:r>
          </a:p>
          <a:p>
            <a:r>
              <a:rPr lang="en-US" altLang="zh-TW" b="0" dirty="0"/>
              <a:t>The improvement is reduced with longer forecast lead times, which indicates that the error at small scales grows quickly and the “correcting effect” of radar observations in TC rainfall forecasts can be </a:t>
            </a:r>
            <a:r>
              <a:rPr lang="en-US" altLang="zh-TW" b="0" dirty="0">
                <a:solidFill>
                  <a:srgbClr val="0000FF"/>
                </a:solidFill>
              </a:rPr>
              <a:t>sustained for only about 10 h</a:t>
            </a:r>
            <a:r>
              <a:rPr lang="en-US" altLang="zh-TW" b="0" dirty="0"/>
              <a:t>.</a:t>
            </a:r>
          </a:p>
          <a:p>
            <a:r>
              <a:rPr lang="en-US" altLang="zh-TW" b="0" dirty="0"/>
              <a:t>The results of rainfall ETS show that radar assimilation can </a:t>
            </a:r>
            <a:r>
              <a:rPr lang="en-US" altLang="zh-TW" b="0" dirty="0">
                <a:solidFill>
                  <a:srgbClr val="0000FF"/>
                </a:solidFill>
              </a:rPr>
              <a:t>improve moderate [30 mm (3 h)</a:t>
            </a:r>
            <a:r>
              <a:rPr lang="en-US" altLang="zh-TW" b="0" baseline="30000" dirty="0">
                <a:solidFill>
                  <a:srgbClr val="0000FF"/>
                </a:solidFill>
              </a:rPr>
              <a:t>−1</a:t>
            </a:r>
            <a:r>
              <a:rPr lang="en-US" altLang="zh-TW" b="0" dirty="0">
                <a:solidFill>
                  <a:srgbClr val="0000FF"/>
                </a:solidFill>
              </a:rPr>
              <a:t>] and heavy [80 mm (3 h)</a:t>
            </a:r>
            <a:r>
              <a:rPr lang="en-US" altLang="zh-TW" b="0" baseline="30000" dirty="0">
                <a:solidFill>
                  <a:srgbClr val="0000FF"/>
                </a:solidFill>
              </a:rPr>
              <a:t>−1</a:t>
            </a:r>
            <a:r>
              <a:rPr lang="en-US" altLang="zh-TW" b="0" dirty="0">
                <a:solidFill>
                  <a:srgbClr val="0000FF"/>
                </a:solidFill>
              </a:rPr>
              <a:t>] rainfall forecasts</a:t>
            </a:r>
            <a:r>
              <a:rPr lang="en-US" altLang="zh-TW" b="0" dirty="0"/>
              <a:t>.</a:t>
            </a:r>
          </a:p>
          <a:p>
            <a:r>
              <a:rPr lang="en-US" altLang="zh-TW" b="0" dirty="0"/>
              <a:t>A negative impact on rainfall forecasts in some cases may be derived from the track error.</a:t>
            </a:r>
          </a:p>
        </p:txBody>
      </p:sp>
      <p:sp>
        <p:nvSpPr>
          <p:cNvPr id="4" name="投影片編號版面配置區 3">
            <a:extLst>
              <a:ext uri="{FF2B5EF4-FFF2-40B4-BE49-F238E27FC236}">
                <a16:creationId xmlns:a16="http://schemas.microsoft.com/office/drawing/2014/main" id="{C0D1DA0B-43EE-437F-94A4-AAA116C49EDF}"/>
              </a:ext>
            </a:extLst>
          </p:cNvPr>
          <p:cNvSpPr>
            <a:spLocks noGrp="1"/>
          </p:cNvSpPr>
          <p:nvPr>
            <p:ph type="sldNum" sz="quarter" idx="12"/>
          </p:nvPr>
        </p:nvSpPr>
        <p:spPr/>
        <p:txBody>
          <a:bodyPr/>
          <a:lstStyle/>
          <a:p>
            <a:fld id="{B0C996E8-7BC1-44D1-9407-422DEE20CBA7}" type="slidenum">
              <a:rPr lang="zh-TW" altLang="en-US" smtClean="0"/>
              <a:pPr/>
              <a:t>20</a:t>
            </a:fld>
            <a:endParaRPr lang="zh-TW" altLang="en-US"/>
          </a:p>
        </p:txBody>
      </p:sp>
      <p:sp>
        <p:nvSpPr>
          <p:cNvPr id="5" name="文字版面配置區 4">
            <a:extLst>
              <a:ext uri="{FF2B5EF4-FFF2-40B4-BE49-F238E27FC236}">
                <a16:creationId xmlns:a16="http://schemas.microsoft.com/office/drawing/2014/main" id="{BC31ADDA-638A-4EFD-A9A2-ABF90F0DF87E}"/>
              </a:ext>
            </a:extLst>
          </p:cNvPr>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1617382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861414-C931-4D98-AB9E-E07DC5CF735E}" type="slidenum">
              <a:rPr kumimoji="0" lang="zh-TW" altLang="en-US" sz="1200" b="0" i="0" u="none" strike="noStrike" kern="1200" cap="none" spc="0" normalizeH="0" baseline="0" noProof="0" smtClean="0">
                <a:ln>
                  <a:noFill/>
                </a:ln>
                <a:solidFill>
                  <a:prstClr val="black">
                    <a:tint val="75000"/>
                  </a:prst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lang="zh-TW" altLang="en-US" dirty="0"/>
          </a:p>
        </p:txBody>
      </p:sp>
      <p:sp>
        <p:nvSpPr>
          <p:cNvPr id="5" name="標題 4"/>
          <p:cNvSpPr>
            <a:spLocks noGrp="1"/>
          </p:cNvSpPr>
          <p:nvPr>
            <p:ph type="title"/>
          </p:nvPr>
        </p:nvSpPr>
        <p:spPr/>
        <p:txBody>
          <a:bodyPr>
            <a:normAutofit/>
          </a:bodyPr>
          <a:lstStyle/>
          <a:p>
            <a:r>
              <a:rPr lang="en-US" altLang="zh-TW" dirty="0"/>
              <a:t>Thanks</a:t>
            </a:r>
            <a:endParaRPr lang="zh-TW" altLang="en-US" dirty="0"/>
          </a:p>
        </p:txBody>
      </p:sp>
    </p:spTree>
    <p:extLst>
      <p:ext uri="{BB962C8B-B14F-4D97-AF65-F5344CB8AC3E}">
        <p14:creationId xmlns:p14="http://schemas.microsoft.com/office/powerpoint/2010/main" val="1880753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Introduction(1/2)</a:t>
            </a:r>
            <a:endParaRPr lang="zh-TW" altLang="en-US" dirty="0"/>
          </a:p>
        </p:txBody>
      </p:sp>
      <p:sp>
        <p:nvSpPr>
          <p:cNvPr id="3" name="內容版面配置區 2"/>
          <p:cNvSpPr>
            <a:spLocks noGrp="1"/>
          </p:cNvSpPr>
          <p:nvPr>
            <p:ph idx="1"/>
          </p:nvPr>
        </p:nvSpPr>
        <p:spPr>
          <a:xfrm>
            <a:off x="467544" y="1196751"/>
            <a:ext cx="8229600" cy="4824537"/>
          </a:xfrm>
        </p:spPr>
        <p:txBody>
          <a:bodyPr>
            <a:normAutofit fontScale="85000" lnSpcReduction="10000"/>
          </a:bodyPr>
          <a:lstStyle/>
          <a:p>
            <a:r>
              <a:rPr lang="en-US" altLang="zh-TW" b="0" dirty="0"/>
              <a:t>Currently, </a:t>
            </a:r>
            <a:r>
              <a:rPr lang="en-US" altLang="zh-TW" b="0" dirty="0">
                <a:solidFill>
                  <a:srgbClr val="0000FF"/>
                </a:solidFill>
              </a:rPr>
              <a:t>operational model resolutions are still too coarse</a:t>
            </a:r>
            <a:r>
              <a:rPr lang="en-US" altLang="zh-TW" b="0" dirty="0"/>
              <a:t> compared to the density of raw radar observations, leading to much of the information in raw data creating noise for model backgrounds </a:t>
            </a:r>
            <a:r>
              <a:rPr lang="en-US" altLang="zh-TW" sz="1600" b="0" dirty="0"/>
              <a:t>(</a:t>
            </a:r>
            <a:r>
              <a:rPr lang="en-US" altLang="zh-TW" sz="1600" b="0" dirty="0" err="1"/>
              <a:t>Janjić</a:t>
            </a:r>
            <a:r>
              <a:rPr lang="en-US" altLang="zh-TW" sz="1600" b="0" dirty="0"/>
              <a:t> et al. 2018)</a:t>
            </a:r>
            <a:r>
              <a:rPr lang="en-US" altLang="zh-TW" b="0" dirty="0"/>
              <a:t>.</a:t>
            </a:r>
          </a:p>
          <a:p>
            <a:r>
              <a:rPr lang="en-US" altLang="zh-TW" b="0" dirty="0"/>
              <a:t>Generally, super-observation (SO) processing can </a:t>
            </a:r>
            <a:r>
              <a:rPr lang="en-US" altLang="zh-TW" b="0" dirty="0">
                <a:solidFill>
                  <a:srgbClr val="0000FF"/>
                </a:solidFill>
              </a:rPr>
              <a:t>1) reduce the random instrumental error of raw observations</a:t>
            </a:r>
            <a:r>
              <a:rPr lang="en-US" altLang="zh-TW" b="0" dirty="0"/>
              <a:t>, </a:t>
            </a:r>
            <a:r>
              <a:rPr lang="en-US" altLang="zh-TW" b="0" dirty="0">
                <a:solidFill>
                  <a:srgbClr val="0000FF"/>
                </a:solidFill>
              </a:rPr>
              <a:t>2) partly remove representative error</a:t>
            </a:r>
            <a:r>
              <a:rPr lang="en-US" altLang="zh-TW" b="0" dirty="0"/>
              <a:t> </a:t>
            </a:r>
            <a:r>
              <a:rPr lang="en-US" altLang="zh-TW" sz="1600" b="0" dirty="0"/>
              <a:t>(</a:t>
            </a:r>
            <a:r>
              <a:rPr lang="en-US" altLang="zh-TW" sz="1600" b="0" dirty="0" err="1"/>
              <a:t>Janjić</a:t>
            </a:r>
            <a:r>
              <a:rPr lang="en-US" altLang="zh-TW" sz="1600" b="0" dirty="0"/>
              <a:t> et al. 2018)</a:t>
            </a:r>
            <a:r>
              <a:rPr lang="en-US" altLang="zh-TW" b="0" dirty="0"/>
              <a:t> by decreasing the volume of observations as well as by balancing the spatial distribution of observations and the model background, and </a:t>
            </a:r>
            <a:r>
              <a:rPr lang="en-US" altLang="zh-TW" b="0" dirty="0">
                <a:solidFill>
                  <a:srgbClr val="0000FF"/>
                </a:solidFill>
              </a:rPr>
              <a:t>3) lessen the computational expense</a:t>
            </a:r>
            <a:r>
              <a:rPr lang="en-US" altLang="zh-TW" b="0" dirty="0"/>
              <a:t> </a:t>
            </a:r>
            <a:r>
              <a:rPr lang="en-US" altLang="zh-TW" sz="1600" b="0" dirty="0"/>
              <a:t>(Alpert and Kumar 2007)</a:t>
            </a:r>
            <a:r>
              <a:rPr lang="en-US" altLang="zh-TW" b="0" dirty="0"/>
              <a:t>.</a:t>
            </a:r>
          </a:p>
          <a:p>
            <a:r>
              <a:rPr lang="en-US" altLang="zh-TW" b="0" dirty="0"/>
              <a:t>Various methods to create </a:t>
            </a:r>
            <a:r>
              <a:rPr lang="en-US" altLang="zh-TW" b="0" dirty="0" err="1"/>
              <a:t>Vr</a:t>
            </a:r>
            <a:r>
              <a:rPr lang="en-US" altLang="zh-TW" b="0" dirty="0"/>
              <a:t> SOs have been discussed in the literature, and they can be roughly divided into two categories </a:t>
            </a:r>
            <a:r>
              <a:rPr lang="en-US" altLang="zh-TW" sz="1600" b="0" dirty="0"/>
              <a:t>(Waller et al. 2019)</a:t>
            </a:r>
            <a:r>
              <a:rPr lang="en-US" altLang="zh-TW" b="0" dirty="0"/>
              <a:t>: </a:t>
            </a:r>
            <a:r>
              <a:rPr lang="en-US" altLang="zh-TW" b="0" dirty="0">
                <a:solidFill>
                  <a:srgbClr val="0000FF"/>
                </a:solidFill>
              </a:rPr>
              <a:t>one involves calculating innovation in the model background to modify raw observations, after which these modified raw data are applied in a specific small region</a:t>
            </a:r>
            <a:r>
              <a:rPr lang="en-US" altLang="zh-TW" b="0" dirty="0"/>
              <a:t> </a:t>
            </a:r>
            <a:r>
              <a:rPr lang="en-US" altLang="zh-TW" sz="1600" b="0" dirty="0"/>
              <a:t>(Daley 1993; </a:t>
            </a:r>
            <a:r>
              <a:rPr lang="en-US" altLang="zh-TW" sz="1600" b="0" dirty="0" err="1"/>
              <a:t>Simonin</a:t>
            </a:r>
            <a:r>
              <a:rPr lang="en-US" altLang="zh-TW" sz="1600" b="0" dirty="0"/>
              <a:t> et al. 2014)</a:t>
            </a:r>
            <a:r>
              <a:rPr lang="en-US" altLang="zh-TW" b="0" dirty="0"/>
              <a:t>; the other, which is more commonly used, </a:t>
            </a:r>
            <a:r>
              <a:rPr lang="en-US" altLang="zh-TW" b="0" dirty="0">
                <a:solidFill>
                  <a:srgbClr val="0000FF"/>
                </a:solidFill>
              </a:rPr>
              <a:t>simply averages the observations under some conditions</a:t>
            </a:r>
            <a:r>
              <a:rPr lang="en-US" altLang="zh-TW" b="0" dirty="0"/>
              <a:t> </a:t>
            </a:r>
            <a:r>
              <a:rPr lang="en-US" altLang="zh-TW" sz="1600" b="0" dirty="0"/>
              <a:t>(Xiao et al. 2008; </a:t>
            </a:r>
            <a:r>
              <a:rPr lang="en-US" altLang="zh-TW" sz="1600" b="0" dirty="0" err="1"/>
              <a:t>Salonen</a:t>
            </a:r>
            <a:r>
              <a:rPr lang="en-US" altLang="zh-TW" sz="1600" b="0" dirty="0"/>
              <a:t> et al. 2009; Zhang et al. 2009; </a:t>
            </a:r>
            <a:r>
              <a:rPr lang="en-US" altLang="zh-TW" sz="1600" b="0" dirty="0" err="1"/>
              <a:t>Weng</a:t>
            </a:r>
            <a:r>
              <a:rPr lang="en-US" altLang="zh-TW" sz="1600" b="0" dirty="0"/>
              <a:t> and Zhang 2012; Bick et al. 2016; Lippi et al. 2019; Waller et al. 2019)</a:t>
            </a:r>
            <a:r>
              <a:rPr lang="en-US" altLang="zh-TW" b="0" dirty="0"/>
              <a:t>.</a:t>
            </a:r>
          </a:p>
        </p:txBody>
      </p:sp>
      <p:sp>
        <p:nvSpPr>
          <p:cNvPr id="4" name="投影片編號版面配置區 3"/>
          <p:cNvSpPr>
            <a:spLocks noGrp="1"/>
          </p:cNvSpPr>
          <p:nvPr>
            <p:ph type="sldNum" sz="quarter" idx="12"/>
          </p:nvPr>
        </p:nvSpPr>
        <p:spPr/>
        <p:txBody>
          <a:bodyPr/>
          <a:lstStyle/>
          <a:p>
            <a:fld id="{B0C996E8-7BC1-44D1-9407-422DEE20CBA7}" type="slidenum">
              <a:rPr lang="zh-TW" altLang="en-US" smtClean="0"/>
              <a:pPr/>
              <a:t>3</a:t>
            </a:fld>
            <a:endParaRPr lang="zh-TW" altLang="en-US"/>
          </a:p>
        </p:txBody>
      </p:sp>
      <p:sp>
        <p:nvSpPr>
          <p:cNvPr id="5" name="文字版面配置區 4"/>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2233088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Introduction(2/2)</a:t>
            </a:r>
            <a:endParaRPr lang="zh-TW" altLang="en-US" dirty="0"/>
          </a:p>
        </p:txBody>
      </p:sp>
      <p:sp>
        <p:nvSpPr>
          <p:cNvPr id="3" name="內容版面配置區 2"/>
          <p:cNvSpPr>
            <a:spLocks noGrp="1"/>
          </p:cNvSpPr>
          <p:nvPr>
            <p:ph idx="1"/>
          </p:nvPr>
        </p:nvSpPr>
        <p:spPr>
          <a:xfrm>
            <a:off x="467544" y="1196751"/>
            <a:ext cx="8229600" cy="4824537"/>
          </a:xfrm>
        </p:spPr>
        <p:txBody>
          <a:bodyPr>
            <a:normAutofit fontScale="92500"/>
          </a:bodyPr>
          <a:lstStyle/>
          <a:p>
            <a:r>
              <a:rPr lang="en-US" altLang="zh-TW" b="0" dirty="0"/>
              <a:t>The default SO processing </a:t>
            </a:r>
            <a:r>
              <a:rPr lang="en-US" altLang="zh-TW" sz="1400" b="0" dirty="0"/>
              <a:t>(Alpert and Kumar 2007)</a:t>
            </a:r>
            <a:r>
              <a:rPr lang="en-US" altLang="zh-TW" b="0" dirty="0"/>
              <a:t> in the </a:t>
            </a:r>
            <a:r>
              <a:rPr lang="en-US" altLang="zh-TW" b="0" dirty="0" err="1"/>
              <a:t>Gridpoint</a:t>
            </a:r>
            <a:r>
              <a:rPr lang="en-US" altLang="zh-TW" b="0" dirty="0"/>
              <a:t> Statistical Interpolation system </a:t>
            </a:r>
            <a:r>
              <a:rPr lang="en-US" altLang="zh-TW" sz="1400" b="0" dirty="0"/>
              <a:t>(Shao et al. 2016)</a:t>
            </a:r>
            <a:r>
              <a:rPr lang="en-US" altLang="zh-TW" b="0" dirty="0"/>
              <a:t> was refined by Lippi et al. </a:t>
            </a:r>
            <a:r>
              <a:rPr lang="en-US" altLang="zh-TW" sz="1400" b="0" dirty="0"/>
              <a:t>(Lippi et al. 2019)</a:t>
            </a:r>
            <a:r>
              <a:rPr lang="en-US" altLang="zh-TW" b="0" dirty="0"/>
              <a:t>. They revealed that the operational thinning settings somehow </a:t>
            </a:r>
            <a:r>
              <a:rPr lang="en-US" altLang="zh-TW" b="0" dirty="0" err="1">
                <a:solidFill>
                  <a:srgbClr val="0000FF"/>
                </a:solidFill>
              </a:rPr>
              <a:t>oversmoothed</a:t>
            </a:r>
            <a:r>
              <a:rPr lang="en-US" altLang="zh-TW" b="0" dirty="0">
                <a:solidFill>
                  <a:srgbClr val="0000FF"/>
                </a:solidFill>
              </a:rPr>
              <a:t> the observations and discarded potentially valuable information</a:t>
            </a:r>
            <a:r>
              <a:rPr lang="en-US" altLang="zh-TW" b="0" dirty="0"/>
              <a:t>, and a </a:t>
            </a:r>
            <a:r>
              <a:rPr lang="en-US" altLang="zh-TW" b="0" dirty="0">
                <a:solidFill>
                  <a:srgbClr val="0000FF"/>
                </a:solidFill>
              </a:rPr>
              <a:t>precipitation prediction was enhanced by averaging observations over a smaller spatial box</a:t>
            </a:r>
            <a:r>
              <a:rPr lang="en-US" altLang="zh-TW" b="0" dirty="0"/>
              <a:t>.</a:t>
            </a:r>
          </a:p>
          <a:p>
            <a:r>
              <a:rPr lang="en-US" altLang="zh-TW" b="0" dirty="0"/>
              <a:t>In this study we first use a new SO processing method to generate </a:t>
            </a:r>
            <a:r>
              <a:rPr lang="en-US" altLang="zh-TW" b="0" dirty="0">
                <a:solidFill>
                  <a:srgbClr val="0000FF"/>
                </a:solidFill>
              </a:rPr>
              <a:t>evenly distributed SOs</a:t>
            </a:r>
            <a:r>
              <a:rPr lang="en-US" altLang="zh-TW" b="0" dirty="0"/>
              <a:t>. Then, the differences between the two methods regarding the SO characteristics and their impacts on track, intensity, and rainfall forecasts are analyzed. Moreover, we also investigate the impact of assimilating Chinese Doppler radial wind observations with the new SO processing on </a:t>
            </a:r>
            <a:r>
              <a:rPr lang="en-US" altLang="zh-TW" b="0" dirty="0" err="1"/>
              <a:t>landfalling</a:t>
            </a:r>
            <a:r>
              <a:rPr lang="en-US" altLang="zh-TW" b="0" dirty="0"/>
              <a:t> TC rainfall forecasts with multiple TC cases.</a:t>
            </a:r>
          </a:p>
        </p:txBody>
      </p:sp>
      <p:sp>
        <p:nvSpPr>
          <p:cNvPr id="4" name="投影片編號版面配置區 3"/>
          <p:cNvSpPr>
            <a:spLocks noGrp="1"/>
          </p:cNvSpPr>
          <p:nvPr>
            <p:ph type="sldNum" sz="quarter" idx="12"/>
          </p:nvPr>
        </p:nvSpPr>
        <p:spPr/>
        <p:txBody>
          <a:bodyPr/>
          <a:lstStyle/>
          <a:p>
            <a:fld id="{B0C996E8-7BC1-44D1-9407-422DEE20CBA7}" type="slidenum">
              <a:rPr lang="zh-TW" altLang="en-US" smtClean="0"/>
              <a:pPr/>
              <a:t>4</a:t>
            </a:fld>
            <a:endParaRPr lang="zh-TW" altLang="en-US"/>
          </a:p>
        </p:txBody>
      </p:sp>
      <p:sp>
        <p:nvSpPr>
          <p:cNvPr id="5" name="文字版面配置區 4"/>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2580420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DECF7E00-D340-40A2-A8B8-544D5B27A87C}"/>
              </a:ext>
            </a:extLst>
          </p:cNvPr>
          <p:cNvSpPr>
            <a:spLocks noGrp="1"/>
          </p:cNvSpPr>
          <p:nvPr>
            <p:ph type="title"/>
          </p:nvPr>
        </p:nvSpPr>
        <p:spPr/>
        <p:txBody>
          <a:bodyPr/>
          <a:lstStyle/>
          <a:p>
            <a:endParaRPr lang="zh-TW" altLang="en-US"/>
          </a:p>
        </p:txBody>
      </p:sp>
      <p:sp>
        <p:nvSpPr>
          <p:cNvPr id="4" name="投影片編號版面配置區 3">
            <a:extLst>
              <a:ext uri="{FF2B5EF4-FFF2-40B4-BE49-F238E27FC236}">
                <a16:creationId xmlns:a16="http://schemas.microsoft.com/office/drawing/2014/main" id="{F78EFA79-38FA-4DF6-BCCB-8DC32B2F9E6D}"/>
              </a:ext>
            </a:extLst>
          </p:cNvPr>
          <p:cNvSpPr>
            <a:spLocks noGrp="1"/>
          </p:cNvSpPr>
          <p:nvPr>
            <p:ph type="sldNum" sz="quarter" idx="15"/>
          </p:nvPr>
        </p:nvSpPr>
        <p:spPr/>
        <p:txBody>
          <a:bodyPr/>
          <a:lstStyle/>
          <a:p>
            <a:fld id="{B0C996E8-7BC1-44D1-9407-422DEE20CBA7}" type="slidenum">
              <a:rPr lang="zh-TW" altLang="en-US" smtClean="0"/>
              <a:pPr/>
              <a:t>5</a:t>
            </a:fld>
            <a:endParaRPr lang="zh-TW" altLang="en-US"/>
          </a:p>
        </p:txBody>
      </p:sp>
      <p:pic>
        <p:nvPicPr>
          <p:cNvPr id="7" name="Picture 17" descr="3.png">
            <a:extLst>
              <a:ext uri="{FF2B5EF4-FFF2-40B4-BE49-F238E27FC236}">
                <a16:creationId xmlns:a16="http://schemas.microsoft.com/office/drawing/2014/main" id="{E4A7D347-1E7C-42E9-BFD4-5566F5BF83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6480" y="2589040"/>
            <a:ext cx="3017520" cy="2388490"/>
          </a:xfrm>
          <a:prstGeom prst="rect">
            <a:avLst/>
          </a:prstGeom>
        </p:spPr>
      </p:pic>
      <p:pic>
        <p:nvPicPr>
          <p:cNvPr id="8" name="Picture 15" descr="1.png">
            <a:extLst>
              <a:ext uri="{FF2B5EF4-FFF2-40B4-BE49-F238E27FC236}">
                <a16:creationId xmlns:a16="http://schemas.microsoft.com/office/drawing/2014/main" id="{3201629C-2603-4215-97A9-CF4E2188AC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87644"/>
            <a:ext cx="3017520" cy="2388491"/>
          </a:xfrm>
          <a:prstGeom prst="rect">
            <a:avLst/>
          </a:prstGeom>
        </p:spPr>
      </p:pic>
      <p:sp>
        <p:nvSpPr>
          <p:cNvPr id="9" name="Circular Arrow 11">
            <a:extLst>
              <a:ext uri="{FF2B5EF4-FFF2-40B4-BE49-F238E27FC236}">
                <a16:creationId xmlns:a16="http://schemas.microsoft.com/office/drawing/2014/main" id="{79469851-7108-4059-B2C8-714DCDE9A075}"/>
              </a:ext>
            </a:extLst>
          </p:cNvPr>
          <p:cNvSpPr/>
          <p:nvPr/>
        </p:nvSpPr>
        <p:spPr>
          <a:xfrm flipV="1">
            <a:off x="5611873" y="4603767"/>
            <a:ext cx="1142999" cy="785812"/>
          </a:xfrm>
          <a:prstGeom prst="circular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TextBox 12">
            <a:extLst>
              <a:ext uri="{FF2B5EF4-FFF2-40B4-BE49-F238E27FC236}">
                <a16:creationId xmlns:a16="http://schemas.microsoft.com/office/drawing/2014/main" id="{505C3D44-223E-4560-809F-CBCE76962B47}"/>
              </a:ext>
            </a:extLst>
          </p:cNvPr>
          <p:cNvSpPr txBox="1"/>
          <p:nvPr/>
        </p:nvSpPr>
        <p:spPr>
          <a:xfrm>
            <a:off x="5365808" y="5294326"/>
            <a:ext cx="1980029" cy="369332"/>
          </a:xfrm>
          <a:prstGeom prst="rect">
            <a:avLst/>
          </a:prstGeom>
          <a:noFill/>
        </p:spPr>
        <p:txBody>
          <a:bodyPr wrap="none" rtlCol="0">
            <a:spAutoFit/>
          </a:bodyPr>
          <a:lstStyle/>
          <a:p>
            <a:r>
              <a:rPr lang="en-US" b="1" dirty="0"/>
              <a:t>Filling / smoothing</a:t>
            </a:r>
          </a:p>
        </p:txBody>
      </p:sp>
      <p:sp>
        <p:nvSpPr>
          <p:cNvPr id="11" name="Circular Arrow 13">
            <a:extLst>
              <a:ext uri="{FF2B5EF4-FFF2-40B4-BE49-F238E27FC236}">
                <a16:creationId xmlns:a16="http://schemas.microsoft.com/office/drawing/2014/main" id="{ED746600-3E28-492A-8A0A-909FE29091CD}"/>
              </a:ext>
            </a:extLst>
          </p:cNvPr>
          <p:cNvSpPr/>
          <p:nvPr/>
        </p:nvSpPr>
        <p:spPr>
          <a:xfrm flipV="1">
            <a:off x="2595570" y="4603767"/>
            <a:ext cx="1142999" cy="785812"/>
          </a:xfrm>
          <a:prstGeom prst="circular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TextBox 14">
            <a:extLst>
              <a:ext uri="{FF2B5EF4-FFF2-40B4-BE49-F238E27FC236}">
                <a16:creationId xmlns:a16="http://schemas.microsoft.com/office/drawing/2014/main" id="{AF303743-49A6-4095-80B9-32B067CB76E1}"/>
              </a:ext>
            </a:extLst>
          </p:cNvPr>
          <p:cNvSpPr txBox="1"/>
          <p:nvPr/>
        </p:nvSpPr>
        <p:spPr>
          <a:xfrm>
            <a:off x="2619154" y="5286388"/>
            <a:ext cx="1063112" cy="369332"/>
          </a:xfrm>
          <a:prstGeom prst="rect">
            <a:avLst/>
          </a:prstGeom>
          <a:noFill/>
        </p:spPr>
        <p:txBody>
          <a:bodyPr wrap="none" rtlCol="0">
            <a:spAutoFit/>
          </a:bodyPr>
          <a:lstStyle/>
          <a:p>
            <a:r>
              <a:rPr lang="en-US" b="1" dirty="0"/>
              <a:t>Sampling</a:t>
            </a:r>
          </a:p>
        </p:txBody>
      </p:sp>
      <p:pic>
        <p:nvPicPr>
          <p:cNvPr id="13" name="Picture 16" descr="2.png">
            <a:extLst>
              <a:ext uri="{FF2B5EF4-FFF2-40B4-BE49-F238E27FC236}">
                <a16:creationId xmlns:a16="http://schemas.microsoft.com/office/drawing/2014/main" id="{8FF580D1-23B1-4F9B-8275-2E7B231B9F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3240" y="2589040"/>
            <a:ext cx="3017520" cy="2388490"/>
          </a:xfrm>
          <a:prstGeom prst="rect">
            <a:avLst/>
          </a:prstGeom>
        </p:spPr>
      </p:pic>
    </p:spTree>
    <p:extLst>
      <p:ext uri="{BB962C8B-B14F-4D97-AF65-F5344CB8AC3E}">
        <p14:creationId xmlns:p14="http://schemas.microsoft.com/office/powerpoint/2010/main" val="26370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637E39-795F-4A0F-8CAC-11C5949EB15A}"/>
              </a:ext>
            </a:extLst>
          </p:cNvPr>
          <p:cNvSpPr>
            <a:spLocks noGrp="1"/>
          </p:cNvSpPr>
          <p:nvPr>
            <p:ph type="title"/>
          </p:nvPr>
        </p:nvSpPr>
        <p:spPr>
          <a:xfrm>
            <a:off x="468000" y="7200"/>
            <a:ext cx="7768800" cy="1074976"/>
          </a:xfrm>
        </p:spPr>
        <p:txBody>
          <a:bodyPr>
            <a:normAutofit/>
          </a:bodyPr>
          <a:lstStyle/>
          <a:p>
            <a:r>
              <a:rPr lang="en-US" altLang="zh-TW" dirty="0"/>
              <a:t>Model and data assimilation configuration</a:t>
            </a:r>
          </a:p>
        </p:txBody>
      </p:sp>
      <p:sp>
        <p:nvSpPr>
          <p:cNvPr id="3" name="內容版面配置區 2">
            <a:extLst>
              <a:ext uri="{FF2B5EF4-FFF2-40B4-BE49-F238E27FC236}">
                <a16:creationId xmlns:a16="http://schemas.microsoft.com/office/drawing/2014/main" id="{DD71FBBD-C295-40DB-84E0-F9434B13A45A}"/>
              </a:ext>
            </a:extLst>
          </p:cNvPr>
          <p:cNvSpPr>
            <a:spLocks noGrp="1"/>
          </p:cNvSpPr>
          <p:nvPr>
            <p:ph idx="1"/>
          </p:nvPr>
        </p:nvSpPr>
        <p:spPr/>
        <p:txBody>
          <a:bodyPr>
            <a:normAutofit/>
          </a:bodyPr>
          <a:lstStyle/>
          <a:p>
            <a:r>
              <a:rPr lang="en-US" altLang="zh-TW" b="0" dirty="0"/>
              <a:t>Version 3.8.1</a:t>
            </a:r>
          </a:p>
          <a:p>
            <a:r>
              <a:rPr lang="en-US" altLang="zh-TW" b="0" dirty="0"/>
              <a:t>3</a:t>
            </a:r>
            <a:r>
              <a:rPr lang="zh-TW" altLang="en-US" b="0" dirty="0"/>
              <a:t> </a:t>
            </a:r>
            <a:r>
              <a:rPr lang="en-US" altLang="zh-TW" b="0" dirty="0"/>
              <a:t>two-way nested domains</a:t>
            </a:r>
          </a:p>
          <a:p>
            <a:r>
              <a:rPr lang="en-US" altLang="zh-TW" b="0" dirty="0"/>
              <a:t>Horizontal spacing is </a:t>
            </a:r>
            <a:r>
              <a:rPr lang="en-US" altLang="zh-TW" b="0" dirty="0">
                <a:solidFill>
                  <a:srgbClr val="0000FF"/>
                </a:solidFill>
              </a:rPr>
              <a:t>40.5 km</a:t>
            </a:r>
            <a:r>
              <a:rPr lang="en-US" altLang="zh-TW" b="0" dirty="0"/>
              <a:t> (120×100 grid points), </a:t>
            </a:r>
            <a:r>
              <a:rPr lang="en-US" altLang="zh-TW" b="0" dirty="0">
                <a:solidFill>
                  <a:srgbClr val="0000FF"/>
                </a:solidFill>
              </a:rPr>
              <a:t>13.5 km </a:t>
            </a:r>
            <a:r>
              <a:rPr lang="en-US" altLang="zh-TW" b="0" dirty="0"/>
              <a:t>(151 × 151 grid points), and </a:t>
            </a:r>
            <a:r>
              <a:rPr lang="en-US" altLang="zh-TW" b="0" dirty="0">
                <a:solidFill>
                  <a:srgbClr val="0000FF"/>
                </a:solidFill>
              </a:rPr>
              <a:t>4.5 km </a:t>
            </a:r>
            <a:r>
              <a:rPr lang="en-US" altLang="zh-TW" b="0" dirty="0"/>
              <a:t>(169 × 169 grid points)</a:t>
            </a:r>
          </a:p>
          <a:p>
            <a:r>
              <a:rPr lang="en-US" altLang="zh-TW" b="0" dirty="0">
                <a:solidFill>
                  <a:srgbClr val="0000FF"/>
                </a:solidFill>
              </a:rPr>
              <a:t>43 vertical levels </a:t>
            </a:r>
            <a:r>
              <a:rPr lang="en-US" altLang="zh-TW" b="0" dirty="0"/>
              <a:t>(model top is </a:t>
            </a:r>
            <a:r>
              <a:rPr lang="en-US" altLang="zh-TW" b="0" dirty="0">
                <a:solidFill>
                  <a:srgbClr val="0000FF"/>
                </a:solidFill>
              </a:rPr>
              <a:t>50 </a:t>
            </a:r>
            <a:r>
              <a:rPr lang="en-US" altLang="zh-TW" b="0" dirty="0" err="1">
                <a:solidFill>
                  <a:srgbClr val="0000FF"/>
                </a:solidFill>
              </a:rPr>
              <a:t>hPa</a:t>
            </a:r>
            <a:r>
              <a:rPr lang="en-US" altLang="zh-TW" b="0" dirty="0"/>
              <a:t>)</a:t>
            </a:r>
          </a:p>
          <a:p>
            <a:r>
              <a:rPr lang="en-US" altLang="zh-TW" b="0" dirty="0"/>
              <a:t>Longwave and shortwave radiation scheme: RRTMG</a:t>
            </a:r>
            <a:br>
              <a:rPr lang="en-US" altLang="zh-TW" b="0" dirty="0"/>
            </a:br>
            <a:r>
              <a:rPr lang="en-US" altLang="zh-TW" b="0" dirty="0"/>
              <a:t>PBL scheme: YSU</a:t>
            </a:r>
            <a:br>
              <a:rPr lang="en-US" altLang="zh-TW" b="0" dirty="0"/>
            </a:br>
            <a:r>
              <a:rPr lang="en-US" altLang="zh-TW" b="0" dirty="0"/>
              <a:t>Microphysics scheme: WSM6</a:t>
            </a:r>
            <a:br>
              <a:rPr lang="en-US" altLang="zh-TW" b="0" dirty="0"/>
            </a:br>
            <a:r>
              <a:rPr lang="en-US" altLang="zh-TW" b="0" dirty="0"/>
              <a:t>Cumulus parameterization: Kain–Fritsch scheme (for the outer domain)</a:t>
            </a:r>
            <a:endParaRPr lang="zh-TW" altLang="en-US" b="0" dirty="0"/>
          </a:p>
        </p:txBody>
      </p:sp>
      <p:sp>
        <p:nvSpPr>
          <p:cNvPr id="4" name="投影片編號版面配置區 3">
            <a:extLst>
              <a:ext uri="{FF2B5EF4-FFF2-40B4-BE49-F238E27FC236}">
                <a16:creationId xmlns:a16="http://schemas.microsoft.com/office/drawing/2014/main" id="{7F236A57-DE73-4F31-8EAC-7C71C4A4FF51}"/>
              </a:ext>
            </a:extLst>
          </p:cNvPr>
          <p:cNvSpPr>
            <a:spLocks noGrp="1"/>
          </p:cNvSpPr>
          <p:nvPr>
            <p:ph type="sldNum" sz="quarter" idx="12"/>
          </p:nvPr>
        </p:nvSpPr>
        <p:spPr/>
        <p:txBody>
          <a:bodyPr/>
          <a:lstStyle/>
          <a:p>
            <a:fld id="{B0C996E8-7BC1-44D1-9407-422DEE20CBA7}" type="slidenum">
              <a:rPr lang="zh-TW" altLang="en-US" smtClean="0"/>
              <a:pPr/>
              <a:t>6</a:t>
            </a:fld>
            <a:endParaRPr lang="zh-TW" altLang="en-US"/>
          </a:p>
        </p:txBody>
      </p:sp>
    </p:spTree>
    <p:extLst>
      <p:ext uri="{BB962C8B-B14F-4D97-AF65-F5344CB8AC3E}">
        <p14:creationId xmlns:p14="http://schemas.microsoft.com/office/powerpoint/2010/main" val="568049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B1054B7C-0A6E-4718-B1E3-80FDB8F0341E}"/>
              </a:ext>
            </a:extLst>
          </p:cNvPr>
          <p:cNvSpPr>
            <a:spLocks noGrp="1"/>
          </p:cNvSpPr>
          <p:nvPr>
            <p:ph type="sldNum" sz="quarter" idx="12"/>
          </p:nvPr>
        </p:nvSpPr>
        <p:spPr/>
        <p:txBody>
          <a:bodyPr/>
          <a:lstStyle/>
          <a:p>
            <a:fld id="{B0C996E8-7BC1-44D1-9407-422DEE20CBA7}" type="slidenum">
              <a:rPr lang="zh-TW" altLang="en-US" smtClean="0"/>
              <a:pPr/>
              <a:t>7</a:t>
            </a:fld>
            <a:endParaRPr lang="zh-TW" altLang="en-US"/>
          </a:p>
        </p:txBody>
      </p:sp>
      <p:sp>
        <p:nvSpPr>
          <p:cNvPr id="6" name="標題 5">
            <a:extLst>
              <a:ext uri="{FF2B5EF4-FFF2-40B4-BE49-F238E27FC236}">
                <a16:creationId xmlns:a16="http://schemas.microsoft.com/office/drawing/2014/main" id="{8AD8B392-7705-40E8-BCF3-A80B73FA5B8D}"/>
              </a:ext>
            </a:extLst>
          </p:cNvPr>
          <p:cNvSpPr>
            <a:spLocks noGrp="1"/>
          </p:cNvSpPr>
          <p:nvPr>
            <p:ph type="title"/>
          </p:nvPr>
        </p:nvSpPr>
        <p:spPr/>
        <p:txBody>
          <a:bodyPr/>
          <a:lstStyle/>
          <a:p>
            <a:r>
              <a:rPr lang="en-US" altLang="zh-TW" dirty="0"/>
              <a:t>Data assimilation</a:t>
            </a:r>
            <a:endParaRPr lang="zh-TW" altLang="en-US" dirty="0"/>
          </a:p>
        </p:txBody>
      </p:sp>
      <p:sp>
        <p:nvSpPr>
          <p:cNvPr id="7" name="文字版面配置區 6">
            <a:extLst>
              <a:ext uri="{FF2B5EF4-FFF2-40B4-BE49-F238E27FC236}">
                <a16:creationId xmlns:a16="http://schemas.microsoft.com/office/drawing/2014/main" id="{3CFDC188-9AC5-4027-A263-8B9EAB6D07A1}"/>
              </a:ext>
            </a:extLst>
          </p:cNvPr>
          <p:cNvSpPr>
            <a:spLocks noGrp="1"/>
          </p:cNvSpPr>
          <p:nvPr>
            <p:ph type="body" sz="quarter" idx="13"/>
          </p:nvPr>
        </p:nvSpPr>
        <p:spPr/>
        <p:txBody>
          <a:bodyPr/>
          <a:lstStyle/>
          <a:p>
            <a:endParaRPr lang="zh-TW" altLang="en-US"/>
          </a:p>
        </p:txBody>
      </p:sp>
      <p:pic>
        <p:nvPicPr>
          <p:cNvPr id="3" name="圖片 2"/>
          <p:cNvPicPr>
            <a:picLocks noChangeAspect="1"/>
          </p:cNvPicPr>
          <p:nvPr/>
        </p:nvPicPr>
        <p:blipFill>
          <a:blip r:embed="rId2"/>
          <a:stretch>
            <a:fillRect/>
          </a:stretch>
        </p:blipFill>
        <p:spPr>
          <a:xfrm>
            <a:off x="35496" y="1628800"/>
            <a:ext cx="9073008" cy="2498622"/>
          </a:xfrm>
          <a:prstGeom prst="rect">
            <a:avLst/>
          </a:prstGeom>
        </p:spPr>
      </p:pic>
      <p:sp>
        <p:nvSpPr>
          <p:cNvPr id="8" name="矩形: 圓角 7">
            <a:extLst>
              <a:ext uri="{FF2B5EF4-FFF2-40B4-BE49-F238E27FC236}">
                <a16:creationId xmlns:a16="http://schemas.microsoft.com/office/drawing/2014/main" id="{DFCBE15E-C23F-4F83-8E5C-5A823FF84544}"/>
              </a:ext>
            </a:extLst>
          </p:cNvPr>
          <p:cNvSpPr/>
          <p:nvPr/>
        </p:nvSpPr>
        <p:spPr>
          <a:xfrm>
            <a:off x="3347864" y="2518071"/>
            <a:ext cx="1296144" cy="129614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 name="直線單箭頭接點 4">
            <a:extLst>
              <a:ext uri="{FF2B5EF4-FFF2-40B4-BE49-F238E27FC236}">
                <a16:creationId xmlns:a16="http://schemas.microsoft.com/office/drawing/2014/main" id="{031177B9-084D-4C29-93DD-86CD7A6DAB30}"/>
              </a:ext>
            </a:extLst>
          </p:cNvPr>
          <p:cNvCxnSpPr>
            <a:cxnSpLocks/>
            <a:stCxn id="13" idx="0"/>
            <a:endCxn id="8" idx="1"/>
          </p:cNvCxnSpPr>
          <p:nvPr/>
        </p:nvCxnSpPr>
        <p:spPr>
          <a:xfrm flipV="1">
            <a:off x="2486482" y="3166143"/>
            <a:ext cx="861382" cy="151460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a:extLst>
              <a:ext uri="{FF2B5EF4-FFF2-40B4-BE49-F238E27FC236}">
                <a16:creationId xmlns:a16="http://schemas.microsoft.com/office/drawing/2014/main" id="{284CA470-8B03-4CFD-902B-4B19F27137F2}"/>
              </a:ext>
            </a:extLst>
          </p:cNvPr>
          <p:cNvCxnSpPr>
            <a:cxnSpLocks/>
            <a:stCxn id="14" idx="0"/>
            <a:endCxn id="8" idx="3"/>
          </p:cNvCxnSpPr>
          <p:nvPr/>
        </p:nvCxnSpPr>
        <p:spPr>
          <a:xfrm flipH="1" flipV="1">
            <a:off x="4644008" y="3166143"/>
            <a:ext cx="811112" cy="151460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F6D52E61-6366-4B0F-91DD-672116454A14}"/>
              </a:ext>
            </a:extLst>
          </p:cNvPr>
          <p:cNvSpPr/>
          <p:nvPr/>
        </p:nvSpPr>
        <p:spPr>
          <a:xfrm>
            <a:off x="1121044" y="4680750"/>
            <a:ext cx="2730876" cy="800219"/>
          </a:xfrm>
          <a:prstGeom prst="rect">
            <a:avLst/>
          </a:prstGeom>
        </p:spPr>
        <p:txBody>
          <a:bodyPr wrap="none">
            <a:spAutoFit/>
          </a:bodyPr>
          <a:lstStyle/>
          <a:p>
            <a:pPr algn="ctr"/>
            <a:r>
              <a:rPr lang="en-US" altLang="zh-TW" sz="3200" dirty="0"/>
              <a:t>RSTM</a:t>
            </a:r>
          </a:p>
          <a:p>
            <a:pPr algn="ctr"/>
            <a:r>
              <a:rPr lang="en-US" altLang="zh-TW" sz="1400" dirty="0"/>
              <a:t>(Radially Spaced Thinning Method)</a:t>
            </a:r>
            <a:endParaRPr lang="zh-TW" altLang="en-US" sz="1400" dirty="0"/>
          </a:p>
        </p:txBody>
      </p:sp>
      <p:sp>
        <p:nvSpPr>
          <p:cNvPr id="14" name="矩形 13">
            <a:extLst>
              <a:ext uri="{FF2B5EF4-FFF2-40B4-BE49-F238E27FC236}">
                <a16:creationId xmlns:a16="http://schemas.microsoft.com/office/drawing/2014/main" id="{31B45E19-7535-42BB-B09D-35CD2E947F9A}"/>
              </a:ext>
            </a:extLst>
          </p:cNvPr>
          <p:cNvSpPr/>
          <p:nvPr/>
        </p:nvSpPr>
        <p:spPr>
          <a:xfrm>
            <a:off x="4139952" y="4680750"/>
            <a:ext cx="2630336" cy="800219"/>
          </a:xfrm>
          <a:prstGeom prst="rect">
            <a:avLst/>
          </a:prstGeom>
        </p:spPr>
        <p:txBody>
          <a:bodyPr wrap="none">
            <a:spAutoFit/>
          </a:bodyPr>
          <a:lstStyle/>
          <a:p>
            <a:pPr algn="ctr"/>
            <a:r>
              <a:rPr lang="en-US" altLang="zh-TW" sz="3200" dirty="0"/>
              <a:t>ESTM</a:t>
            </a:r>
          </a:p>
          <a:p>
            <a:pPr algn="ctr"/>
            <a:r>
              <a:rPr lang="en-US" altLang="zh-TW" sz="1400" dirty="0"/>
              <a:t>(Evenly Spaced Thinning Method)</a:t>
            </a:r>
            <a:endParaRPr lang="zh-TW" altLang="en-US" sz="1400" dirty="0"/>
          </a:p>
        </p:txBody>
      </p:sp>
    </p:spTree>
    <p:extLst>
      <p:ext uri="{BB962C8B-B14F-4D97-AF65-F5344CB8AC3E}">
        <p14:creationId xmlns:p14="http://schemas.microsoft.com/office/powerpoint/2010/main" val="234493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fontScale="90000"/>
          </a:bodyPr>
          <a:lstStyle/>
          <a:p>
            <a:r>
              <a:rPr lang="en-US" altLang="zh-TW" dirty="0"/>
              <a:t>Radially Spaced Thinning Method (</a:t>
            </a:r>
            <a:r>
              <a:rPr lang="en-US" altLang="zh-TW" dirty="0">
                <a:solidFill>
                  <a:srgbClr val="0000FF"/>
                </a:solidFill>
              </a:rPr>
              <a:t>RSTM</a:t>
            </a:r>
            <a:r>
              <a:rPr lang="en-US" altLang="zh-TW" dirty="0"/>
              <a:t>)</a:t>
            </a:r>
            <a:endParaRPr lang="zh-TW" altLang="en-US" dirty="0"/>
          </a:p>
        </p:txBody>
      </p:sp>
      <p:sp>
        <p:nvSpPr>
          <p:cNvPr id="5" name="內容版面配置區 4"/>
          <p:cNvSpPr>
            <a:spLocks noGrp="1"/>
          </p:cNvSpPr>
          <p:nvPr>
            <p:ph idx="1"/>
          </p:nvPr>
        </p:nvSpPr>
        <p:spPr/>
        <p:txBody>
          <a:bodyPr>
            <a:normAutofit fontScale="92500" lnSpcReduction="10000"/>
          </a:bodyPr>
          <a:lstStyle/>
          <a:p>
            <a:pPr marL="0" indent="0">
              <a:buNone/>
            </a:pPr>
            <a:r>
              <a:rPr lang="en-US" altLang="zh-TW" b="0" dirty="0"/>
              <a:t>The following measures are implemented to generate an SO with RSTM (Zhang et al. 2009): </a:t>
            </a:r>
          </a:p>
          <a:p>
            <a:pPr marL="457200" indent="-457200">
              <a:buAutoNum type="arabicParenR"/>
            </a:pPr>
            <a:r>
              <a:rPr lang="en-US" altLang="zh-TW" b="0" dirty="0"/>
              <a:t>discount any raw observations with values smaller than 2 m s</a:t>
            </a:r>
            <a:r>
              <a:rPr lang="en-US" altLang="zh-TW" b="0" baseline="30000" dirty="0"/>
              <a:t>−1</a:t>
            </a:r>
            <a:r>
              <a:rPr lang="en-US" altLang="zh-TW" b="0" dirty="0"/>
              <a:t> or greater than 70 m s</a:t>
            </a:r>
            <a:r>
              <a:rPr lang="en-US" altLang="zh-TW" b="0" baseline="30000" dirty="0"/>
              <a:t>−1</a:t>
            </a:r>
            <a:r>
              <a:rPr lang="en-US" altLang="zh-TW" b="0" dirty="0"/>
              <a:t> or a distance from the radar of less than 4 km, </a:t>
            </a:r>
          </a:p>
          <a:p>
            <a:pPr marL="457200" indent="-457200">
              <a:buAutoNum type="arabicParenR"/>
            </a:pPr>
            <a:r>
              <a:rPr lang="en-US" altLang="zh-TW" b="0" dirty="0"/>
              <a:t>if a raw </a:t>
            </a:r>
            <a:r>
              <a:rPr lang="en-US" altLang="zh-TW" b="0" dirty="0" err="1"/>
              <a:t>Vr</a:t>
            </a:r>
            <a:r>
              <a:rPr lang="en-US" altLang="zh-TW" b="0" dirty="0"/>
              <a:t> observation deviates from the average of all raw observations within a bin up to 2 times the standard deviation, discount it,</a:t>
            </a:r>
          </a:p>
          <a:p>
            <a:pPr marL="457200" indent="-457200">
              <a:buAutoNum type="arabicParenR"/>
            </a:pPr>
            <a:r>
              <a:rPr lang="en-US" altLang="zh-TW" b="0" dirty="0"/>
              <a:t>there should be at least four valid </a:t>
            </a:r>
            <a:r>
              <a:rPr lang="en-US" altLang="zh-TW" b="0" dirty="0" err="1"/>
              <a:t>Vr</a:t>
            </a:r>
            <a:r>
              <a:rPr lang="en-US" altLang="zh-TW" b="0" dirty="0"/>
              <a:t> raw observations in an averaging bin,</a:t>
            </a:r>
          </a:p>
          <a:p>
            <a:pPr marL="457200" indent="-457200">
              <a:buAutoNum type="arabicParenR"/>
            </a:pPr>
            <a:r>
              <a:rPr lang="en-US" altLang="zh-TW" b="0" dirty="0"/>
              <a:t>there will be no SO for a bin whose standard deviation is twice the average of the standard deviations in all bins, and </a:t>
            </a:r>
          </a:p>
          <a:p>
            <a:pPr marL="457200" indent="-457200">
              <a:buAutoNum type="arabicParenR"/>
            </a:pPr>
            <a:r>
              <a:rPr lang="en-US" altLang="zh-TW" b="0" dirty="0"/>
              <a:t>the final SO value of the bin will be the average of at most 10 raw observations closest to the center of the bin.</a:t>
            </a:r>
            <a:endParaRPr lang="zh-TW" altLang="en-US" b="0" dirty="0"/>
          </a:p>
        </p:txBody>
      </p:sp>
      <p:sp>
        <p:nvSpPr>
          <p:cNvPr id="2" name="投影片編號版面配置區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861414-C931-4D98-AB9E-E07DC5CF735E}" type="slidenum">
              <a:rPr kumimoji="0" lang="zh-TW" altLang="en-US" sz="1200" b="0" i="0" u="none" strike="noStrike" kern="1200" cap="none" spc="0" normalizeH="0" baseline="0" noProof="0" smtClean="0">
                <a:ln>
                  <a:noFill/>
                </a:ln>
                <a:solidFill>
                  <a:prstClr val="black">
                    <a:tint val="75000"/>
                  </a:prst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lang="zh-TW" altLang="en-US" dirty="0"/>
          </a:p>
        </p:txBody>
      </p:sp>
      <p:sp>
        <p:nvSpPr>
          <p:cNvPr id="6" name="文字版面配置區 5"/>
          <p:cNvSpPr>
            <a:spLocks noGrp="1"/>
          </p:cNvSpPr>
          <p:nvPr>
            <p:ph type="body" sz="quarter" idx="13"/>
          </p:nvPr>
        </p:nvSpPr>
        <p:spPr/>
        <p:txBody>
          <a:bodyPr/>
          <a:lstStyle/>
          <a:p>
            <a:r>
              <a:rPr lang="en-US" altLang="zh-TW" dirty="0"/>
              <a:t>Traditional method</a:t>
            </a:r>
            <a:endParaRPr lang="zh-TW" altLang="en-US" dirty="0"/>
          </a:p>
        </p:txBody>
      </p:sp>
      <p:sp>
        <p:nvSpPr>
          <p:cNvPr id="12" name="文字方塊 11">
            <a:extLst>
              <a:ext uri="{FF2B5EF4-FFF2-40B4-BE49-F238E27FC236}">
                <a16:creationId xmlns:a16="http://schemas.microsoft.com/office/drawing/2014/main" id="{A85B615F-3BAA-456C-B633-1D89377121FB}"/>
              </a:ext>
            </a:extLst>
          </p:cNvPr>
          <p:cNvSpPr txBox="1"/>
          <p:nvPr/>
        </p:nvSpPr>
        <p:spPr>
          <a:xfrm>
            <a:off x="2772457" y="2105561"/>
            <a:ext cx="3599086" cy="2646878"/>
          </a:xfrm>
          <a:prstGeom prst="rect">
            <a:avLst/>
          </a:prstGeom>
          <a:solidFill>
            <a:schemeClr val="bg1"/>
          </a:solidFill>
          <a:ln>
            <a:solidFill>
              <a:schemeClr val="tx1"/>
            </a:solidFill>
          </a:ln>
        </p:spPr>
        <p:txBody>
          <a:bodyPr wrap="square" rtlCol="0">
            <a:spAutoFit/>
          </a:bodyPr>
          <a:lstStyle/>
          <a:p>
            <a:pPr algn="ctr"/>
            <a:r>
              <a:rPr lang="en-US" altLang="zh-TW" sz="16600" dirty="0"/>
              <a:t>QC</a:t>
            </a:r>
            <a:endParaRPr lang="zh-TW" altLang="en-US" sz="16600" dirty="0"/>
          </a:p>
        </p:txBody>
      </p:sp>
    </p:spTree>
    <p:extLst>
      <p:ext uri="{BB962C8B-B14F-4D97-AF65-F5344CB8AC3E}">
        <p14:creationId xmlns:p14="http://schemas.microsoft.com/office/powerpoint/2010/main" val="320304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Evenly Spaced Thinning Method (</a:t>
            </a:r>
            <a:r>
              <a:rPr lang="en-US" altLang="zh-TW" dirty="0">
                <a:solidFill>
                  <a:srgbClr val="0000FF"/>
                </a:solidFill>
              </a:rPr>
              <a:t>ESTM</a:t>
            </a:r>
            <a:r>
              <a:rPr lang="en-US" altLang="zh-TW" dirty="0"/>
              <a:t>)</a:t>
            </a:r>
            <a:endParaRPr lang="zh-TW" altLang="en-US" dirty="0"/>
          </a:p>
        </p:txBody>
      </p:sp>
      <p:sp>
        <p:nvSpPr>
          <p:cNvPr id="3" name="內容版面配置區 2"/>
          <p:cNvSpPr>
            <a:spLocks noGrp="1"/>
          </p:cNvSpPr>
          <p:nvPr>
            <p:ph idx="1"/>
          </p:nvPr>
        </p:nvSpPr>
        <p:spPr/>
        <p:txBody>
          <a:bodyPr>
            <a:normAutofit lnSpcReduction="10000"/>
          </a:bodyPr>
          <a:lstStyle/>
          <a:p>
            <a:pPr marL="457200" indent="-457200">
              <a:buAutoNum type="arabicParenR"/>
            </a:pPr>
            <a:r>
              <a:rPr lang="en-US" altLang="zh-TW" b="0" dirty="0"/>
              <a:t>discount any raw data within 10 km of the radar center or with a value smaller than 4 m s</a:t>
            </a:r>
            <a:r>
              <a:rPr lang="en-US" altLang="zh-TW" b="0" baseline="30000" dirty="0"/>
              <a:t>−1</a:t>
            </a:r>
            <a:r>
              <a:rPr lang="en-US" altLang="zh-TW" b="0" dirty="0"/>
              <a:t>; </a:t>
            </a:r>
          </a:p>
          <a:p>
            <a:pPr marL="457200" indent="-457200">
              <a:buAutoNum type="arabicParenR"/>
            </a:pPr>
            <a:r>
              <a:rPr lang="en-US" altLang="zh-TW" b="0" dirty="0"/>
              <a:t>split one azimuth direction scanning range into many bins whose length is 5 km in the radial direction; </a:t>
            </a:r>
          </a:p>
          <a:p>
            <a:pPr marL="457200" indent="-457200">
              <a:buAutoNum type="arabicParenR"/>
            </a:pPr>
            <a:r>
              <a:rPr lang="en-US" altLang="zh-TW" b="0" dirty="0"/>
              <a:t>discount any bin whose valid raw data number is less than 4; </a:t>
            </a:r>
          </a:p>
          <a:p>
            <a:pPr marL="457200" indent="-457200">
              <a:buAutoNum type="arabicParenR"/>
            </a:pPr>
            <a:r>
              <a:rPr lang="en-US" altLang="zh-TW" b="0" dirty="0"/>
              <a:t>sweep out any raw observation if its deviation from the mean of the data in one bin is greater than twice the standard deviation of all raw valid observations in that bin; </a:t>
            </a:r>
          </a:p>
          <a:p>
            <a:pPr marL="457200" indent="-457200">
              <a:buAutoNum type="arabicParenR"/>
            </a:pPr>
            <a:r>
              <a:rPr lang="en-US" altLang="zh-TW" b="0" dirty="0"/>
              <a:t>calculate the mean of all raw observations now left in the bin;</a:t>
            </a:r>
          </a:p>
          <a:p>
            <a:pPr marL="457200" indent="-457200">
              <a:buAutoNum type="arabicParenR"/>
            </a:pPr>
            <a:r>
              <a:rPr lang="en-US" altLang="zh-TW" b="0" dirty="0"/>
              <a:t>project the averaged observations vertically onto a grid with 5 km × 5 km resolution, and the observation closest to the median of all data in one grid is treated as the SO.</a:t>
            </a:r>
            <a:endParaRPr lang="zh-TW" altLang="en-US" b="0" dirty="0"/>
          </a:p>
        </p:txBody>
      </p:sp>
      <p:sp>
        <p:nvSpPr>
          <p:cNvPr id="4" name="投影片編號版面配置區 3"/>
          <p:cNvSpPr>
            <a:spLocks noGrp="1"/>
          </p:cNvSpPr>
          <p:nvPr>
            <p:ph type="sldNum" sz="quarter" idx="12"/>
          </p:nvPr>
        </p:nvSpPr>
        <p:spPr/>
        <p:txBody>
          <a:bodyPr/>
          <a:lstStyle/>
          <a:p>
            <a:fld id="{B0C996E8-7BC1-44D1-9407-422DEE20CBA7}" type="slidenum">
              <a:rPr lang="zh-TW" altLang="en-US" smtClean="0"/>
              <a:pPr/>
              <a:t>9</a:t>
            </a:fld>
            <a:endParaRPr lang="zh-TW" altLang="en-US"/>
          </a:p>
        </p:txBody>
      </p:sp>
      <p:sp>
        <p:nvSpPr>
          <p:cNvPr id="5" name="文字版面配置區 4"/>
          <p:cNvSpPr>
            <a:spLocks noGrp="1"/>
          </p:cNvSpPr>
          <p:nvPr>
            <p:ph type="body" sz="quarter" idx="13"/>
          </p:nvPr>
        </p:nvSpPr>
        <p:spPr/>
        <p:txBody>
          <a:bodyPr/>
          <a:lstStyle/>
          <a:p>
            <a:r>
              <a:rPr lang="en-US" altLang="zh-TW" dirty="0"/>
              <a:t>new method</a:t>
            </a:r>
            <a:endParaRPr lang="zh-TW" altLang="en-US" dirty="0"/>
          </a:p>
        </p:txBody>
      </p:sp>
      <p:grpSp>
        <p:nvGrpSpPr>
          <p:cNvPr id="12" name="群組 11">
            <a:extLst>
              <a:ext uri="{FF2B5EF4-FFF2-40B4-BE49-F238E27FC236}">
                <a16:creationId xmlns:a16="http://schemas.microsoft.com/office/drawing/2014/main" id="{FBB26038-AA15-42A4-893E-08D64C2F0EF0}"/>
              </a:ext>
            </a:extLst>
          </p:cNvPr>
          <p:cNvGrpSpPr/>
          <p:nvPr/>
        </p:nvGrpSpPr>
        <p:grpSpPr>
          <a:xfrm>
            <a:off x="971600" y="2259348"/>
            <a:ext cx="7421515" cy="3732500"/>
            <a:chOff x="971600" y="2259348"/>
            <a:chExt cx="7421515" cy="3732500"/>
          </a:xfrm>
        </p:grpSpPr>
        <p:pic>
          <p:nvPicPr>
            <p:cNvPr id="7" name="圖片 6">
              <a:extLst>
                <a:ext uri="{FF2B5EF4-FFF2-40B4-BE49-F238E27FC236}">
                  <a16:creationId xmlns:a16="http://schemas.microsoft.com/office/drawing/2014/main" id="{DDE25E3B-27DB-4A90-8A61-42D2B6774026}"/>
                </a:ext>
              </a:extLst>
            </p:cNvPr>
            <p:cNvPicPr>
              <a:picLocks noChangeAspect="1"/>
            </p:cNvPicPr>
            <p:nvPr/>
          </p:nvPicPr>
          <p:blipFill>
            <a:blip r:embed="rId2"/>
            <a:stretch>
              <a:fillRect/>
            </a:stretch>
          </p:blipFill>
          <p:spPr>
            <a:xfrm>
              <a:off x="971600" y="2259348"/>
              <a:ext cx="7421515" cy="3732500"/>
            </a:xfrm>
            <a:prstGeom prst="rect">
              <a:avLst/>
            </a:prstGeom>
          </p:spPr>
        </p:pic>
        <p:sp>
          <p:nvSpPr>
            <p:cNvPr id="9" name="矩形 8">
              <a:extLst>
                <a:ext uri="{FF2B5EF4-FFF2-40B4-BE49-F238E27FC236}">
                  <a16:creationId xmlns:a16="http://schemas.microsoft.com/office/drawing/2014/main" id="{B40BEC95-9331-449B-BA37-DDDCFF2D1A8E}"/>
                </a:ext>
              </a:extLst>
            </p:cNvPr>
            <p:cNvSpPr/>
            <p:nvPr/>
          </p:nvSpPr>
          <p:spPr>
            <a:xfrm>
              <a:off x="4908757" y="2302509"/>
              <a:ext cx="896784" cy="461665"/>
            </a:xfrm>
            <a:prstGeom prst="rect">
              <a:avLst/>
            </a:prstGeom>
            <a:noFill/>
            <a:ln>
              <a:noFill/>
            </a:ln>
          </p:spPr>
          <p:txBody>
            <a:bodyPr wrap="none">
              <a:spAutoFit/>
            </a:bodyPr>
            <a:lstStyle/>
            <a:p>
              <a:r>
                <a:rPr lang="en-US" altLang="zh-TW" sz="2400" b="1" dirty="0">
                  <a:solidFill>
                    <a:srgbClr val="0000FF"/>
                  </a:solidFill>
                </a:rPr>
                <a:t>ESTM</a:t>
              </a:r>
              <a:endParaRPr lang="zh-TW" altLang="en-US" sz="2400" b="1" dirty="0">
                <a:solidFill>
                  <a:srgbClr val="0000FF"/>
                </a:solidFill>
              </a:endParaRPr>
            </a:p>
          </p:txBody>
        </p:sp>
        <p:sp>
          <p:nvSpPr>
            <p:cNvPr id="11" name="矩形 10">
              <a:extLst>
                <a:ext uri="{FF2B5EF4-FFF2-40B4-BE49-F238E27FC236}">
                  <a16:creationId xmlns:a16="http://schemas.microsoft.com/office/drawing/2014/main" id="{25A9D531-51B2-4387-8E47-CC9B092B6374}"/>
                </a:ext>
              </a:extLst>
            </p:cNvPr>
            <p:cNvSpPr/>
            <p:nvPr/>
          </p:nvSpPr>
          <p:spPr>
            <a:xfrm>
              <a:off x="1229090" y="2268325"/>
              <a:ext cx="919226" cy="461665"/>
            </a:xfrm>
            <a:prstGeom prst="rect">
              <a:avLst/>
            </a:prstGeom>
            <a:noFill/>
            <a:ln>
              <a:noFill/>
            </a:ln>
          </p:spPr>
          <p:txBody>
            <a:bodyPr wrap="none">
              <a:spAutoFit/>
            </a:bodyPr>
            <a:lstStyle/>
            <a:p>
              <a:r>
                <a:rPr lang="en-US" altLang="zh-TW" sz="2400" b="1" dirty="0">
                  <a:solidFill>
                    <a:srgbClr val="0000FF"/>
                  </a:solidFill>
                </a:rPr>
                <a:t>RSTM</a:t>
              </a:r>
              <a:endParaRPr lang="zh-TW" altLang="en-US" sz="2400" b="1" dirty="0">
                <a:solidFill>
                  <a:srgbClr val="0000FF"/>
                </a:solidFill>
              </a:endParaRPr>
            </a:p>
          </p:txBody>
        </p:sp>
      </p:grpSp>
    </p:spTree>
    <p:extLst>
      <p:ext uri="{BB962C8B-B14F-4D97-AF65-F5344CB8AC3E}">
        <p14:creationId xmlns:p14="http://schemas.microsoft.com/office/powerpoint/2010/main" val="259903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軟正黑體/Calibri">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28077</TotalTime>
  <Words>1581</Words>
  <Application>Microsoft Office PowerPoint</Application>
  <PresentationFormat>如螢幕大小 (4:3)</PresentationFormat>
  <Paragraphs>141</Paragraphs>
  <Slides>21</Slides>
  <Notes>0</Notes>
  <HiddenSlides>0</HiddenSlides>
  <MMClips>0</MMClips>
  <ScaleCrop>false</ScaleCrop>
  <HeadingPairs>
    <vt:vector size="6" baseType="variant">
      <vt:variant>
        <vt:lpstr>使用字型</vt:lpstr>
      </vt:variant>
      <vt:variant>
        <vt:i4>5</vt:i4>
      </vt:variant>
      <vt:variant>
        <vt:lpstr>佈景主題</vt:lpstr>
      </vt:variant>
      <vt:variant>
        <vt:i4>2</vt:i4>
      </vt:variant>
      <vt:variant>
        <vt:lpstr>投影片標題</vt:lpstr>
      </vt:variant>
      <vt:variant>
        <vt:i4>21</vt:i4>
      </vt:variant>
    </vt:vector>
  </HeadingPairs>
  <TitlesOfParts>
    <vt:vector size="28" baseType="lpstr">
      <vt:lpstr>微軟正黑體</vt:lpstr>
      <vt:lpstr>新細明體</vt:lpstr>
      <vt:lpstr>Arial</vt:lpstr>
      <vt:lpstr>Calibri</vt:lpstr>
      <vt:lpstr>Times New Roman</vt:lpstr>
      <vt:lpstr>Office 佈景主題</vt:lpstr>
      <vt:lpstr>自訂設計</vt:lpstr>
      <vt:lpstr>Improved Prediction of Landfalling Tropical Cyclone in China Based on Assimilation of Radar Radial Winds with New Super-Observation Processing</vt:lpstr>
      <vt:lpstr>Outline</vt:lpstr>
      <vt:lpstr>Introduction(1/2)</vt:lpstr>
      <vt:lpstr>Introduction(2/2)</vt:lpstr>
      <vt:lpstr>PowerPoint 簡報</vt:lpstr>
      <vt:lpstr>Model and data assimilation configuration</vt:lpstr>
      <vt:lpstr>Data assimilation</vt:lpstr>
      <vt:lpstr>Radially Spaced Thinning Method (RSTM)</vt:lpstr>
      <vt:lpstr>Evenly Spaced Thinning Method (ESTM)</vt:lpstr>
      <vt:lpstr>Doppler radar velocity observations</vt:lpstr>
      <vt:lpstr>Observation minus background (OMB)</vt:lpstr>
      <vt:lpstr>Track and intensity</vt:lpstr>
      <vt:lpstr>Analysis increments</vt:lpstr>
      <vt:lpstr>Rainfall forecast after TC landfall</vt:lpstr>
      <vt:lpstr>Rainfall forecast improvement</vt:lpstr>
      <vt:lpstr>Performance (9 landfalling TCs)</vt:lpstr>
      <vt:lpstr>Verification</vt:lpstr>
      <vt:lpstr>Track error vs. spatial rainfall pattern</vt:lpstr>
      <vt:lpstr>Conclusions and discussion (1/2)</vt:lpstr>
      <vt:lpstr>Conclusions and discussion (2/2)</vt:lpstr>
      <vt:lpstr>Thanks</vt:lpstr>
    </vt:vector>
  </TitlesOfParts>
  <Company>Acer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Valued Acer Customer</dc:creator>
  <cp:lastModifiedBy>Tin</cp:lastModifiedBy>
  <cp:revision>3232</cp:revision>
  <cp:lastPrinted>2016-08-10T09:00:02Z</cp:lastPrinted>
  <dcterms:created xsi:type="dcterms:W3CDTF">2014-02-27T05:48:58Z</dcterms:created>
  <dcterms:modified xsi:type="dcterms:W3CDTF">2021-03-16T07:22:57Z</dcterms:modified>
</cp:coreProperties>
</file>