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  <p:sldMasterId id="2147483677" r:id="rId2"/>
  </p:sldMasterIdLst>
  <p:notesMasterIdLst>
    <p:notesMasterId r:id="rId29"/>
  </p:notesMasterIdLst>
  <p:handoutMasterIdLst>
    <p:handoutMasterId r:id="rId30"/>
  </p:handoutMasterIdLst>
  <p:sldIdLst>
    <p:sldId id="643" r:id="rId3"/>
    <p:sldId id="684" r:id="rId4"/>
    <p:sldId id="717" r:id="rId5"/>
    <p:sldId id="923" r:id="rId6"/>
    <p:sldId id="905" r:id="rId7"/>
    <p:sldId id="906" r:id="rId8"/>
    <p:sldId id="907" r:id="rId9"/>
    <p:sldId id="908" r:id="rId10"/>
    <p:sldId id="909" r:id="rId11"/>
    <p:sldId id="910" r:id="rId12"/>
    <p:sldId id="911" r:id="rId13"/>
    <p:sldId id="913" r:id="rId14"/>
    <p:sldId id="912" r:id="rId15"/>
    <p:sldId id="914" r:id="rId16"/>
    <p:sldId id="915" r:id="rId17"/>
    <p:sldId id="916" r:id="rId18"/>
    <p:sldId id="917" r:id="rId19"/>
    <p:sldId id="918" r:id="rId20"/>
    <p:sldId id="919" r:id="rId21"/>
    <p:sldId id="920" r:id="rId22"/>
    <p:sldId id="921" r:id="rId23"/>
    <p:sldId id="922" r:id="rId24"/>
    <p:sldId id="927" r:id="rId25"/>
    <p:sldId id="924" r:id="rId26"/>
    <p:sldId id="925" r:id="rId27"/>
    <p:sldId id="926" r:id="rId28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894B5"/>
    <a:srgbClr val="0099FF"/>
    <a:srgbClr val="025500"/>
    <a:srgbClr val="1D63B9"/>
    <a:srgbClr val="7AF809"/>
    <a:srgbClr val="04EFEF"/>
    <a:srgbClr val="0C6DC5"/>
    <a:srgbClr val="A9D152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93596" autoAdjust="0"/>
  </p:normalViewPr>
  <p:slideViewPr>
    <p:cSldViewPr>
      <p:cViewPr varScale="1">
        <p:scale>
          <a:sx n="98" d="100"/>
          <a:sy n="98" d="100"/>
        </p:scale>
        <p:origin x="8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6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2348"/>
    </p:cViewPr>
  </p:sorterViewPr>
  <p:notesViewPr>
    <p:cSldViewPr>
      <p:cViewPr varScale="1">
        <p:scale>
          <a:sx n="84" d="100"/>
          <a:sy n="84" d="100"/>
        </p:scale>
        <p:origin x="3072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DD24D-0BA5-4F82-A712-5E140A05623C}" type="datetimeFigureOut">
              <a:rPr lang="zh-TW" altLang="en-US" smtClean="0"/>
              <a:pPr/>
              <a:t>2020/12/22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5CA31-8CF6-447F-A94E-215164144F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648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8719-CD52-4668-B3DB-9BFAA683DAE2}" type="datetimeFigureOut">
              <a:rPr lang="zh-TW" altLang="en-US" smtClean="0"/>
              <a:pPr/>
              <a:t>2020/12/22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BC9A-1091-481A-888B-D57AB1E786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23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metsoc.org/view/journals/atsc/77/4/jas-d-18-0355.1.xml?tab_body=fulltext-display#bib3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metsoc.org/view/journals/atsc/77/4/jas-d-18-0355.1.xml?tab_body=fulltext-display#bib71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journals.ametsoc.org/view/journals/atsc/77/4/jas-d-18-0355.1.xml?tab_body=fulltext-display#bib13" TargetMode="External"/><Relationship Id="rId4" Type="http://schemas.openxmlformats.org/officeDocument/2006/relationships/hyperlink" Target="https://journals.ametsoc.org/view/journals/atsc/77/4/jas-d-18-0355.1.xml?tab_body=fulltext-display#bib20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metsoc.org/view/journals/atsc/77/4/jas-d-18-0355.1.xml?tab_body=fulltext-display#fig10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journals.ametsoc.org/view/journals/atsc/77/4/jas-d-18-0355.1.xml?tab_body=fulltext-display#fig9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metsoc.org/view/journals/atsc/77/4/jas-d-18-0355.1.xml?tab_body=fulltext-display#fig4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journals.ametsoc.org/view/journals/atsc/77/4/jas-d-18-0355.1.xml?tab_body=fulltext-display#fig6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Vortex center locations are calculated at 25 vertical model levels throughout the depth of the troposphere in 15-min intervals using a variant of </a:t>
            </a:r>
            <a:r>
              <a:rPr lang="en-US" altLang="zh-TW" dirty="0" smtClean="0">
                <a:hlinkClick r:id="rId3"/>
              </a:rPr>
              <a:t>Nguyen et al.’s (2014)</a:t>
            </a:r>
            <a:r>
              <a:rPr lang="en-US" altLang="zh-TW" dirty="0" smtClean="0"/>
              <a:t> pressure centroid method.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 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day</a:t>
            </a:r>
            <a:r>
              <a:rPr lang="en-US" altLang="zh-TW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−1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15.4 m s</a:t>
            </a:r>
            <a:r>
              <a:rPr lang="en-US" altLang="zh-TW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−1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day</a:t>
            </a:r>
            <a:r>
              <a:rPr lang="en-US" altLang="zh-TW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−1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2BC9A-1091-481A-888B-D57AB1E786D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1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i="1" dirty="0" smtClean="0"/>
              <a:t>ζ</a:t>
            </a:r>
            <a:r>
              <a:rPr lang="en-US" altLang="zh-TW" dirty="0" smtClean="0"/>
              <a:t> budget is calculated within 0–50 km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BC9A-1091-481A-888B-D57AB1E786D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257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inner core refers to 200-km radial averages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BC9A-1091-481A-888B-D57AB1E786D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252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Any grid cell with simulated radar reflectivity that is &gt;40 </a:t>
            </a:r>
            <a:r>
              <a:rPr lang="en-US" altLang="zh-TW" dirty="0" err="1" smtClean="0"/>
              <a:t>dB</a:t>
            </a:r>
            <a:r>
              <a:rPr lang="en-US" altLang="zh-TW" i="1" dirty="0" err="1" smtClean="0"/>
              <a:t>Z</a:t>
            </a:r>
            <a:r>
              <a:rPr lang="en-US" altLang="zh-TW" dirty="0" smtClean="0"/>
              <a:t> at 2.5 km, or sufficiently greater than nearby pixels [defined as “</a:t>
            </a:r>
            <a:r>
              <a:rPr lang="en-US" altLang="zh-TW" dirty="0" err="1" smtClean="0"/>
              <a:t>peakedness</a:t>
            </a:r>
            <a:r>
              <a:rPr lang="en-US" altLang="zh-TW" dirty="0" smtClean="0"/>
              <a:t>” in </a:t>
            </a:r>
            <a:r>
              <a:rPr lang="en-US" altLang="zh-TW" dirty="0" smtClean="0">
                <a:hlinkClick r:id="rId3"/>
              </a:rPr>
              <a:t>Steiner et al. (1995)</a:t>
            </a:r>
            <a:r>
              <a:rPr lang="en-US" altLang="zh-TW" dirty="0" smtClean="0"/>
              <a:t>] is classified as convective.</a:t>
            </a:r>
          </a:p>
          <a:p>
            <a:r>
              <a:rPr lang="en-US" altLang="zh-TW" dirty="0" smtClean="0"/>
              <a:t>Those convective grid cells with a 15-dB</a:t>
            </a:r>
            <a:r>
              <a:rPr lang="en-US" altLang="zh-TW" i="1" dirty="0" smtClean="0"/>
              <a:t>Z</a:t>
            </a:r>
            <a:r>
              <a:rPr lang="en-US" altLang="zh-TW" dirty="0" smtClean="0"/>
              <a:t> echo top of &lt;8.5 km are classified as </a:t>
            </a:r>
            <a:r>
              <a:rPr lang="en-US" altLang="zh-TW" dirty="0" err="1" smtClean="0"/>
              <a:t>congestus</a:t>
            </a:r>
            <a:r>
              <a:rPr lang="en-US" altLang="zh-TW" dirty="0" smtClean="0"/>
              <a:t>, which is similar to shallow to moderate convection defined by </a:t>
            </a:r>
            <a:r>
              <a:rPr lang="en-US" altLang="zh-TW" dirty="0" smtClean="0">
                <a:hlinkClick r:id="rId4"/>
              </a:rPr>
              <a:t>Fritz et al. (2016)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Any </a:t>
            </a:r>
            <a:r>
              <a:rPr lang="en-US" altLang="zh-TW" dirty="0" err="1" smtClean="0"/>
              <a:t>nonconvective</a:t>
            </a:r>
            <a:r>
              <a:rPr lang="en-US" altLang="zh-TW" dirty="0" smtClean="0"/>
              <a:t> grid cell with 2.5-km reflectivity &gt;10 </a:t>
            </a:r>
            <a:r>
              <a:rPr lang="en-US" altLang="zh-TW" dirty="0" err="1" smtClean="0"/>
              <a:t>dB</a:t>
            </a:r>
            <a:r>
              <a:rPr lang="en-US" altLang="zh-TW" i="1" dirty="0" err="1" smtClean="0"/>
              <a:t>Z</a:t>
            </a:r>
            <a:r>
              <a:rPr lang="en-US" altLang="zh-TW" dirty="0" smtClean="0"/>
              <a:t> is classified as </a:t>
            </a:r>
            <a:r>
              <a:rPr lang="en-US" altLang="zh-TW" dirty="0" err="1" smtClean="0"/>
              <a:t>stratiform</a:t>
            </a:r>
            <a:r>
              <a:rPr lang="en-US" altLang="zh-TW" dirty="0" smtClean="0"/>
              <a:t> and any remaining grid cells &lt;10 </a:t>
            </a:r>
            <a:r>
              <a:rPr lang="en-US" altLang="zh-TW" dirty="0" err="1" smtClean="0"/>
              <a:t>dB</a:t>
            </a:r>
            <a:r>
              <a:rPr lang="en-US" altLang="zh-TW" i="1" dirty="0" err="1" smtClean="0"/>
              <a:t>Z</a:t>
            </a:r>
            <a:r>
              <a:rPr lang="en-US" altLang="zh-TW" dirty="0" smtClean="0"/>
              <a:t> at 2.5 km are classified as </a:t>
            </a:r>
            <a:r>
              <a:rPr lang="en-US" altLang="zh-TW" dirty="0" err="1" smtClean="0"/>
              <a:t>nonprecipitating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Following </a:t>
            </a:r>
            <a:r>
              <a:rPr lang="en-US" altLang="zh-TW" dirty="0" smtClean="0">
                <a:hlinkClick r:id="rId5"/>
              </a:rPr>
              <a:t>Feng et al. (2011)</a:t>
            </a:r>
            <a:r>
              <a:rPr lang="en-US" altLang="zh-TW" dirty="0" smtClean="0"/>
              <a:t>, we define the anvil by all </a:t>
            </a:r>
            <a:r>
              <a:rPr lang="en-US" altLang="zh-TW" dirty="0" err="1" smtClean="0"/>
              <a:t>nonprecipitating</a:t>
            </a:r>
            <a:r>
              <a:rPr lang="en-US" altLang="zh-TW" dirty="0" smtClean="0"/>
              <a:t> grid cells with any positive reflectivity top &gt;6 km.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failed composite precipitation increase tends to be more episodic, lacking persistence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larger, more apparent </a:t>
            </a:r>
            <a:r>
              <a:rPr lang="en-US" altLang="zh-TW" dirty="0" err="1" smtClean="0"/>
              <a:t>prealignment</a:t>
            </a:r>
            <a:r>
              <a:rPr lang="en-US" altLang="zh-TW" dirty="0" smtClean="0"/>
              <a:t> differences between successful and failed composites first appear in the </a:t>
            </a:r>
            <a:r>
              <a:rPr lang="en-US" altLang="zh-TW" dirty="0" err="1" smtClean="0"/>
              <a:t>downshear</a:t>
            </a:r>
            <a:r>
              <a:rPr lang="en-US" altLang="zh-TW" dirty="0" smtClean="0"/>
              <a:t> precipitation, followed by differing evolutions (increases) in the anvil and </a:t>
            </a:r>
            <a:r>
              <a:rPr lang="en-US" altLang="zh-TW" dirty="0" err="1" smtClean="0"/>
              <a:t>stratiform</a:t>
            </a:r>
            <a:r>
              <a:rPr lang="en-US" altLang="zh-TW" dirty="0" smtClean="0"/>
              <a:t> precipitation </a:t>
            </a:r>
            <a:r>
              <a:rPr lang="en-US" altLang="zh-TW" dirty="0" err="1" smtClean="0"/>
              <a:t>upshear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BC9A-1091-481A-888B-D57AB1E786D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062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composite within 200 km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BC9A-1091-481A-888B-D57AB1E786D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80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largest differences between the successful and failed composite are initially in the upper troposphere (6–12 km) DSL (15%–30% difference), associated with more persistent deep convection than failed members.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Composite differences USL (10%–25%) are initially maximized in the </a:t>
            </a:r>
            <a:r>
              <a:rPr lang="en-US" altLang="zh-TW" dirty="0" err="1" smtClean="0"/>
              <a:t>midtroposphere</a:t>
            </a:r>
            <a:r>
              <a:rPr lang="en-US" altLang="zh-TW" dirty="0" smtClean="0"/>
              <a:t> (4–8 km) prior to alignment (</a:t>
            </a:r>
            <a:r>
              <a:rPr lang="en-US" altLang="zh-TW" dirty="0" smtClean="0">
                <a:hlinkClick r:id="rId3"/>
              </a:rPr>
              <a:t>Fig. 10g</a:t>
            </a:r>
            <a:r>
              <a:rPr lang="en-US" altLang="zh-TW" dirty="0" smtClean="0"/>
              <a:t>), which likely reflects </a:t>
            </a:r>
            <a:r>
              <a:rPr lang="en-US" altLang="zh-TW" sz="2000" b="1" u="sng" dirty="0" smtClean="0"/>
              <a:t>increased shallower precipitation </a:t>
            </a:r>
            <a:r>
              <a:rPr lang="en-US" altLang="zh-TW" dirty="0" smtClean="0"/>
              <a:t>(e.g., </a:t>
            </a:r>
            <a:r>
              <a:rPr lang="en-US" altLang="zh-TW" dirty="0" err="1" smtClean="0"/>
              <a:t>stratiform</a:t>
            </a:r>
            <a:r>
              <a:rPr lang="en-US" altLang="zh-TW" dirty="0" smtClean="0"/>
              <a:t>) in those quadrants in successful members (</a:t>
            </a:r>
            <a:r>
              <a:rPr lang="en-US" altLang="zh-TW" dirty="0" smtClean="0">
                <a:hlinkClick r:id="rId4"/>
              </a:rPr>
              <a:t>Fig. 9d</a:t>
            </a:r>
            <a:r>
              <a:rPr lang="en-US" altLang="zh-TW" dirty="0" smtClean="0"/>
              <a:t>).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BC9A-1091-481A-888B-D57AB1E786D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096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In our results, evaporation from </a:t>
            </a:r>
            <a:r>
              <a:rPr lang="en-US" altLang="zh-TW" dirty="0" err="1" smtClean="0"/>
              <a:t>stratiform</a:t>
            </a:r>
            <a:r>
              <a:rPr lang="en-US" altLang="zh-TW" dirty="0" smtClean="0"/>
              <a:t> precipitation provides a significantly greater positive </a:t>
            </a:r>
            <a:r>
              <a:rPr lang="en-US" altLang="zh-TW" i="1" dirty="0" err="1" smtClean="0"/>
              <a:t>q</a:t>
            </a:r>
            <a:r>
              <a:rPr lang="en-US" altLang="zh-TW" i="1" baseline="-25000" dirty="0" err="1" smtClean="0"/>
              <a:t>υ</a:t>
            </a:r>
            <a:r>
              <a:rPr lang="en-US" altLang="zh-TW" dirty="0" smtClean="0"/>
              <a:t> contribution below 5 km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 decreasing vortex tilt shown in </a:t>
            </a:r>
            <a:r>
              <a:rPr lang="en-US" altLang="zh-TW" dirty="0" smtClean="0">
                <a:hlinkClick r:id="rId3"/>
              </a:rPr>
              <a:t>Figs. 4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hlinkClick r:id="rId4"/>
              </a:rPr>
              <a:t>6</a:t>
            </a:r>
            <a:r>
              <a:rPr lang="en-US" altLang="zh-TW" dirty="0" smtClean="0"/>
              <a:t> promotes condensate advection from </a:t>
            </a:r>
            <a:r>
              <a:rPr lang="en-US" altLang="zh-TW" dirty="0" err="1" smtClean="0"/>
              <a:t>downshear</a:t>
            </a:r>
            <a:r>
              <a:rPr lang="en-US" altLang="zh-TW" dirty="0" smtClean="0"/>
              <a:t> to </a:t>
            </a:r>
            <a:r>
              <a:rPr lang="en-US" altLang="zh-TW" dirty="0" err="1" smtClean="0"/>
              <a:t>upshear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 humidified environment then favorably allows more sustained convection that propagates farther USL.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BC9A-1091-481A-888B-D57AB1E786D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747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low- to </a:t>
            </a:r>
            <a:r>
              <a:rPr lang="en-US" altLang="zh-TW" dirty="0" err="1" smtClean="0"/>
              <a:t>midtropospheric</a:t>
            </a:r>
            <a:r>
              <a:rPr lang="en-US" altLang="zh-TW" dirty="0" smtClean="0"/>
              <a:t> RH (1–4 km) for a composite of four failed members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BC9A-1091-481A-888B-D57AB1E786D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19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fld id="{C44C6D4C-9397-4377-80EB-8E244A5E3451}" type="datetime1">
              <a:rPr lang="zh-TW" altLang="en-US" smtClean="0"/>
              <a:t>2020/12/22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fld id="{B0C996E8-7BC1-44D1-9407-422DEE20CBA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手繪多邊形 13"/>
          <p:cNvSpPr/>
          <p:nvPr userDrawn="1"/>
        </p:nvSpPr>
        <p:spPr>
          <a:xfrm>
            <a:off x="827584" y="2014718"/>
            <a:ext cx="8316416" cy="2278378"/>
          </a:xfrm>
          <a:custGeom>
            <a:avLst/>
            <a:gdLst>
              <a:gd name="connsiteX0" fmla="*/ 0 w 8316416"/>
              <a:gd name="connsiteY0" fmla="*/ 0 h 1512168"/>
              <a:gd name="connsiteX1" fmla="*/ 8316416 w 8316416"/>
              <a:gd name="connsiteY1" fmla="*/ 0 h 1512168"/>
              <a:gd name="connsiteX2" fmla="*/ 8316416 w 8316416"/>
              <a:gd name="connsiteY2" fmla="*/ 1512168 h 1512168"/>
              <a:gd name="connsiteX3" fmla="*/ 0 w 8316416"/>
              <a:gd name="connsiteY3" fmla="*/ 1512168 h 1512168"/>
              <a:gd name="connsiteX4" fmla="*/ 0 w 8316416"/>
              <a:gd name="connsiteY4" fmla="*/ 0 h 1512168"/>
              <a:gd name="connsiteX0" fmla="*/ 0 w 8316416"/>
              <a:gd name="connsiteY0" fmla="*/ 0 h 1512168"/>
              <a:gd name="connsiteX1" fmla="*/ 8316416 w 8316416"/>
              <a:gd name="connsiteY1" fmla="*/ 0 h 1512168"/>
              <a:gd name="connsiteX2" fmla="*/ 8316416 w 8316416"/>
              <a:gd name="connsiteY2" fmla="*/ 1512168 h 1512168"/>
              <a:gd name="connsiteX3" fmla="*/ 1440160 w 8316416"/>
              <a:gd name="connsiteY3" fmla="*/ 1512168 h 1512168"/>
              <a:gd name="connsiteX4" fmla="*/ 0 w 8316416"/>
              <a:gd name="connsiteY4" fmla="*/ 0 h 1512168"/>
              <a:gd name="connsiteX0" fmla="*/ 0 w 7740352"/>
              <a:gd name="connsiteY0" fmla="*/ 0 h 1512168"/>
              <a:gd name="connsiteX1" fmla="*/ 7740352 w 7740352"/>
              <a:gd name="connsiteY1" fmla="*/ 0 h 1512168"/>
              <a:gd name="connsiteX2" fmla="*/ 7740352 w 7740352"/>
              <a:gd name="connsiteY2" fmla="*/ 1512168 h 1512168"/>
              <a:gd name="connsiteX3" fmla="*/ 864096 w 7740352"/>
              <a:gd name="connsiteY3" fmla="*/ 1512168 h 1512168"/>
              <a:gd name="connsiteX4" fmla="*/ 0 w 7740352"/>
              <a:gd name="connsiteY4" fmla="*/ 0 h 1512168"/>
              <a:gd name="connsiteX0" fmla="*/ 0 w 8172400"/>
              <a:gd name="connsiteY0" fmla="*/ 0 h 1512168"/>
              <a:gd name="connsiteX1" fmla="*/ 8172400 w 8172400"/>
              <a:gd name="connsiteY1" fmla="*/ 0 h 1512168"/>
              <a:gd name="connsiteX2" fmla="*/ 8172400 w 8172400"/>
              <a:gd name="connsiteY2" fmla="*/ 1512168 h 1512168"/>
              <a:gd name="connsiteX3" fmla="*/ 1296144 w 8172400"/>
              <a:gd name="connsiteY3" fmla="*/ 1512168 h 1512168"/>
              <a:gd name="connsiteX4" fmla="*/ 0 w 8172400"/>
              <a:gd name="connsiteY4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2400" h="1512168">
                <a:moveTo>
                  <a:pt x="0" y="0"/>
                </a:moveTo>
                <a:lnTo>
                  <a:pt x="8172400" y="0"/>
                </a:lnTo>
                <a:lnTo>
                  <a:pt x="8172400" y="1512168"/>
                </a:lnTo>
                <a:lnTo>
                  <a:pt x="1296144" y="151216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">
                <a:schemeClr val="bg1">
                  <a:alpha val="0"/>
                </a:schemeClr>
              </a:gs>
              <a:gs pos="45000">
                <a:schemeClr val="bg1"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683568" y="1988840"/>
            <a:ext cx="8424936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12700" dist="127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 userDrawn="1"/>
        </p:nvCxnSpPr>
        <p:spPr>
          <a:xfrm>
            <a:off x="2051720" y="4293096"/>
            <a:ext cx="709228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12700" dist="127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624" y="2276872"/>
            <a:ext cx="7772400" cy="738664"/>
          </a:xfr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contourW="12700" prstMaterial="plastic">
              <a:bevelT w="88900"/>
              <a:extrusionClr>
                <a:schemeClr val="tx1"/>
              </a:extrusionClr>
              <a:contourClr>
                <a:schemeClr val="bg1"/>
              </a:contourClr>
            </a:sp3d>
          </a:bodyPr>
          <a:lstStyle>
            <a:lvl1pPr marL="0" algn="r" defTabSz="914400" rtl="0" eaLnBrk="1" latinLnBrk="0" hangingPunct="1">
              <a:defRPr lang="zh-TW" altLang="en-US" sz="4200" b="1" kern="1200" spc="50" dirty="0">
                <a:ln w="11430"/>
                <a:gradFill>
                  <a:gsLst>
                    <a:gs pos="0">
                      <a:srgbClr val="B00000"/>
                    </a:gs>
                    <a:gs pos="56000">
                      <a:srgbClr val="990000"/>
                    </a:gs>
                    <a:gs pos="100000">
                      <a:srgbClr val="6C0000"/>
                    </a:gs>
                  </a:gsLst>
                  <a:lin ang="18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35696" y="3501008"/>
            <a:ext cx="6400800" cy="477054"/>
          </a:xfr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contourW="6350" prstMaterial="plastic">
              <a:bevelT w="63500" h="38100"/>
              <a:contourClr>
                <a:schemeClr val="tx1"/>
              </a:contourClr>
            </a:sp3d>
          </a:bodyPr>
          <a:lstStyle>
            <a:lvl1pPr marL="0" indent="0" algn="r" defTabSz="914400" rtl="0" eaLnBrk="1" latinLnBrk="0" hangingPunct="1">
              <a:buNone/>
              <a:defRPr lang="zh-TW" altLang="en-US" sz="2500" b="1" kern="1200" dirty="0">
                <a:gradFill>
                  <a:gsLst>
                    <a:gs pos="0">
                      <a:schemeClr val="tx1"/>
                    </a:gs>
                    <a:gs pos="5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00000" scaled="0"/>
                </a:gra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只有標題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926232" y="6356350"/>
            <a:ext cx="21336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28E242AA-BC1D-4E83-86A8-3BA8C45F713A}" type="datetime1">
              <a:rPr lang="zh-TW" altLang="en-US" smtClean="0"/>
              <a:t>2020/12/22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C996E8-7BC1-44D1-9407-422DEE20CBA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4139952" y="2852936"/>
            <a:ext cx="4608512" cy="1143000"/>
          </a:xfr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>
              <a:defRPr kumimoji="0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976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畫面A(雙層標題)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6357982" cy="571504"/>
          </a:xfrm>
        </p:spPr>
        <p:txBody>
          <a:bodyPr/>
          <a:lstStyle>
            <a:lvl1pPr algn="l">
              <a:defRPr lang="zh-TW" altLang="en-US" sz="4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5786" y="1571612"/>
            <a:ext cx="7643866" cy="4625989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b="1">
                <a:effectLst/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buFontTx/>
              <a:buBlip>
                <a:blip r:embed="rId4"/>
              </a:buBlip>
              <a:defRPr/>
            </a:lvl3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2214546" y="857233"/>
            <a:ext cx="6357982" cy="571504"/>
          </a:xfrm>
        </p:spPr>
        <p:txBody>
          <a:bodyPr>
            <a:noAutofit/>
          </a:bodyPr>
          <a:lstStyle>
            <a:lvl1pPr>
              <a:buNone/>
              <a:defRPr sz="320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2CBF7-EFA9-4DB0-9A18-4D6C003644EB}" type="datetime1">
              <a:rPr lang="zh-TW" altLang="en-US" smtClean="0"/>
              <a:t>2020/12/22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BF7EE88-F458-4743-BA39-B131BE45740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729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32AD-42D2-46E6-B027-D19ADBD26FBE}" type="datetime1">
              <a:rPr lang="zh-TW" altLang="en-US" smtClean="0"/>
              <a:t>2020/12/22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483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9361-6696-4004-9D4A-5DF3C7A699A4}" type="datetime1">
              <a:rPr lang="zh-TW" altLang="en-US" smtClean="0"/>
              <a:t>2020/12/22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5E9B-95AB-43C8-B458-DA1B4E10241B}" type="datetime1">
              <a:rPr lang="zh-TW" altLang="en-US" smtClean="0"/>
              <a:t>2020/12/22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5AA5-B5F5-4236-853A-0FF3806BEB5A}" type="datetime1">
              <a:rPr lang="zh-TW" altLang="en-US" smtClean="0"/>
              <a:t>2020/12/22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FE03-753B-4705-87E6-10788BC7FE76}" type="datetime1">
              <a:rPr lang="zh-TW" altLang="en-US" smtClean="0"/>
              <a:t>2020/12/22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F267-68C2-42C8-ADB9-B60051070A2C}" type="datetime1">
              <a:rPr lang="zh-TW" altLang="en-US" smtClean="0"/>
              <a:t>2020/12/22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B4AF-A820-480E-89BA-0F79C3B4B826}" type="datetime1">
              <a:rPr lang="zh-TW" altLang="en-US" smtClean="0"/>
              <a:t>2020/12/22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5273-3327-41DD-9DA1-0793CA69FAD7}" type="datetime1">
              <a:rPr lang="zh-TW" altLang="en-US" smtClean="0"/>
              <a:t>2020/12/22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物件">
    <p:bg>
      <p:bgPr>
        <a:gradFill>
          <a:gsLst>
            <a:gs pos="15000">
              <a:schemeClr val="bg1"/>
            </a:gs>
            <a:gs pos="0">
              <a:srgbClr val="8B9BAF"/>
            </a:gs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橢圓 8"/>
          <p:cNvSpPr/>
          <p:nvPr userDrawn="1"/>
        </p:nvSpPr>
        <p:spPr>
          <a:xfrm>
            <a:off x="8261882" y="6412838"/>
            <a:ext cx="576064" cy="3600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000" y="7200"/>
            <a:ext cx="7768800" cy="6192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6350" contourW="6350" prstMaterial="plastic">
              <a:bevelT w="6350" h="12700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200" b="0" kern="1200">
                <a:ln w="6350"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80520"/>
          </a:xfrm>
        </p:spPr>
        <p:txBody>
          <a:bodyPr/>
          <a:lstStyle>
            <a:lvl1pPr marL="266700" indent="-266700" algn="l">
              <a:buSzPct val="110000"/>
              <a:buFontTx/>
              <a:buBlip>
                <a:blip r:embed="rId2"/>
              </a:buBlip>
              <a:defRPr sz="2400" b="1">
                <a:latin typeface="Calibri" panose="020F0502020204030204" pitchFamily="34" charset="0"/>
                <a:ea typeface="微軟正黑體" pitchFamily="34" charset="-120"/>
                <a:cs typeface="Times New Roman" pitchFamily="18" charset="0"/>
              </a:defRPr>
            </a:lvl1pPr>
            <a:lvl2pPr marL="622300" indent="-266700" algn="l">
              <a:buSzPct val="150000"/>
              <a:buFontTx/>
              <a:buBlip>
                <a:blip r:embed="rId3"/>
              </a:buBlip>
              <a:defRPr sz="2000">
                <a:latin typeface="Calibri" panose="020F0502020204030204" pitchFamily="34" charset="0"/>
                <a:ea typeface="微軟正黑體" pitchFamily="34" charset="-120"/>
                <a:cs typeface="Times New Roman" pitchFamily="18" charset="0"/>
              </a:defRPr>
            </a:lvl2pPr>
            <a:lvl3pPr marL="1079500" indent="-355600" algn="l">
              <a:buSzPct val="180000"/>
              <a:buFontTx/>
              <a:buBlip>
                <a:blip r:embed="rId4"/>
              </a:buBlip>
              <a:defRPr sz="1600">
                <a:latin typeface="Calibri" panose="020F0502020204030204" pitchFamily="34" charset="0"/>
                <a:ea typeface="+mj-ea"/>
                <a:cs typeface="Times New Roman" pitchFamily="18" charset="0"/>
              </a:defRPr>
            </a:lvl3pPr>
            <a:lvl4pPr marL="1435100" indent="-266700" algn="l">
              <a:buSzPct val="150000"/>
              <a:buFontTx/>
              <a:buBlip>
                <a:blip r:embed="rId5"/>
              </a:buBlip>
              <a:defRPr sz="1600">
                <a:latin typeface="Calibri" panose="020F0502020204030204" pitchFamily="34" charset="0"/>
                <a:ea typeface="+mj-ea"/>
                <a:cs typeface="Times New Roman" pitchFamily="18" charset="0"/>
              </a:defRPr>
            </a:lvl4pPr>
            <a:lvl5pPr marL="1790700" indent="-177800" algn="l">
              <a:buFontTx/>
              <a:buBlip>
                <a:blip r:embed="rId6"/>
              </a:buBlip>
              <a:defRPr sz="1600">
                <a:latin typeface="Calibri" panose="020F0502020204030204" pitchFamily="34" charset="0"/>
                <a:ea typeface="+mj-ea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26232" y="6356350"/>
            <a:ext cx="21336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TW" altLang="en-US" sz="12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F2B2FCF-CD10-49D3-8EA3-EE2BC20934F6}" type="datetime1">
              <a:rPr lang="zh-TW" altLang="en-US" smtClean="0"/>
              <a:t>2020/12/22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zh-TW" altLang="en-US" sz="120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文字版面配置區 48"/>
          <p:cNvSpPr>
            <a:spLocks noGrp="1"/>
          </p:cNvSpPr>
          <p:nvPr>
            <p:ph type="body" sz="quarter" idx="13"/>
          </p:nvPr>
        </p:nvSpPr>
        <p:spPr>
          <a:xfrm>
            <a:off x="467544" y="620511"/>
            <a:ext cx="5975350" cy="461665"/>
          </a:xfrm>
        </p:spPr>
        <p:txBody>
          <a:bodyPr vert="horz" lIns="91440" tIns="45720" rIns="91440" bIns="4572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400" kern="12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45C6-B242-4A81-9D1B-E8A39CCD3922}" type="datetime1">
              <a:rPr lang="zh-TW" altLang="en-US" smtClean="0"/>
              <a:t>2020/12/22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32A8-C386-459D-9353-8BDDDAAEFF9C}" type="datetime1">
              <a:rPr lang="zh-TW" altLang="en-US" smtClean="0"/>
              <a:t>2020/12/22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28B-1AC0-4977-BC69-7A32179AB323}" type="datetime1">
              <a:rPr lang="zh-TW" altLang="en-US" smtClean="0"/>
              <a:t>2020/12/22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ED33-60D2-4868-BC22-00BA5B358258}" type="datetime1">
              <a:rPr lang="zh-TW" altLang="en-US" smtClean="0"/>
              <a:t>2020/12/22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兩項物件">
    <p:bg>
      <p:bgPr>
        <a:gradFill>
          <a:gsLst>
            <a:gs pos="15000">
              <a:schemeClr val="bg1"/>
            </a:gs>
            <a:gs pos="0">
              <a:srgbClr val="8B9BAF"/>
            </a:gs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橢圓 11"/>
          <p:cNvSpPr/>
          <p:nvPr userDrawn="1"/>
        </p:nvSpPr>
        <p:spPr>
          <a:xfrm>
            <a:off x="8261882" y="6412838"/>
            <a:ext cx="576064" cy="3600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1414-C931-4D98-AB9E-E07DC5CF73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000" y="7200"/>
            <a:ext cx="7768800" cy="6192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6350" contourW="6350" prstMaterial="plastic">
              <a:bevelT w="6350" h="12700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200" b="0" kern="1200" dirty="0" smtClean="0">
                <a:ln w="6350"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186808" cy="4680520"/>
          </a:xfrm>
        </p:spPr>
        <p:txBody>
          <a:bodyPr/>
          <a:lstStyle>
            <a:lvl1pPr algn="l">
              <a:defRPr lang="zh-TW" altLang="en-US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itchFamily="34" charset="-120"/>
                <a:cs typeface="Times New Roman" pitchFamily="18" charset="0"/>
              </a:defRPr>
            </a:lvl1pPr>
            <a:lvl2pPr algn="l">
              <a:defRPr lang="zh-TW" altLang="en-US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itchFamily="34" charset="-120"/>
                <a:cs typeface="Times New Roman" pitchFamily="18" charset="0"/>
              </a:defRPr>
            </a:lvl2pPr>
            <a:lvl3pPr algn="l">
              <a:defRPr lang="zh-TW" alt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3pPr>
            <a:lvl4pPr algn="l">
              <a:defRPr lang="zh-TW" alt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4pPr>
            <a:lvl5pPr algn="l">
              <a:defRPr lang="zh-TW" alt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66700" lvl="0" indent="-266700" algn="just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2"/>
              </a:buBlip>
            </a:pPr>
            <a:r>
              <a:rPr lang="zh-TW" altLang="en-US" dirty="0"/>
              <a:t>按一下以編輯母片文字樣式</a:t>
            </a:r>
          </a:p>
          <a:p>
            <a:pPr marL="622300" lvl="1" indent="-266700" algn="just" defTabSz="914400" rtl="0" eaLnBrk="1" latinLnBrk="0" hangingPunct="1">
              <a:spcBef>
                <a:spcPct val="20000"/>
              </a:spcBef>
              <a:buSzPct val="150000"/>
              <a:buFontTx/>
              <a:buBlip>
                <a:blip r:embed="rId3"/>
              </a:buBlip>
            </a:pPr>
            <a:r>
              <a:rPr lang="zh-TW" altLang="en-US" dirty="0"/>
              <a:t>第二層</a:t>
            </a:r>
          </a:p>
          <a:p>
            <a:pPr marL="1079500" lvl="2" indent="-355600" algn="just" defTabSz="914400" rtl="0" eaLnBrk="1" latinLnBrk="0" hangingPunct="1">
              <a:spcBef>
                <a:spcPct val="20000"/>
              </a:spcBef>
              <a:buSzPct val="180000"/>
              <a:buFontTx/>
              <a:buBlip>
                <a:blip r:embed="rId4"/>
              </a:buBlip>
            </a:pPr>
            <a:r>
              <a:rPr lang="zh-TW" altLang="en-US" dirty="0"/>
              <a:t>第三層</a:t>
            </a:r>
          </a:p>
          <a:p>
            <a:pPr marL="1435100" lvl="3" indent="-266700" algn="just" defTabSz="914400" rtl="0" eaLnBrk="1" latinLnBrk="0" hangingPunct="1">
              <a:spcBef>
                <a:spcPct val="20000"/>
              </a:spcBef>
              <a:buSzPct val="150000"/>
              <a:buFontTx/>
              <a:buBlip>
                <a:blip r:embed="rId5"/>
              </a:buBlip>
            </a:pPr>
            <a:r>
              <a:rPr lang="zh-TW" altLang="en-US" dirty="0"/>
              <a:t>第四層</a:t>
            </a:r>
          </a:p>
          <a:p>
            <a:pPr marL="1790700" lvl="4" indent="-177800" algn="just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62624" y="1196752"/>
            <a:ext cx="4176464" cy="4525963"/>
          </a:xfrm>
        </p:spPr>
        <p:txBody>
          <a:bodyPr/>
          <a:lstStyle>
            <a:lvl1pPr algn="l">
              <a:defRPr lang="zh-TW" altLang="en-US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itchFamily="34" charset="-120"/>
                <a:cs typeface="Times New Roman" pitchFamily="18" charset="0"/>
              </a:defRPr>
            </a:lvl1pPr>
            <a:lvl2pPr algn="l">
              <a:defRPr lang="zh-TW" altLang="en-US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itchFamily="34" charset="-120"/>
                <a:cs typeface="Times New Roman" pitchFamily="18" charset="0"/>
              </a:defRPr>
            </a:lvl2pPr>
            <a:lvl3pPr algn="l">
              <a:defRPr lang="zh-TW" alt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3pPr>
            <a:lvl4pPr algn="l">
              <a:defRPr lang="zh-TW" alt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4pPr>
            <a:lvl5pPr algn="l">
              <a:defRPr lang="zh-TW" alt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66700" lvl="0" indent="-266700" algn="just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2"/>
              </a:buBlip>
            </a:pPr>
            <a:r>
              <a:rPr lang="zh-TW" altLang="en-US" dirty="0"/>
              <a:t>按一下以編輯母片文字樣式</a:t>
            </a:r>
          </a:p>
          <a:p>
            <a:pPr marL="622300" lvl="1" indent="-266700" algn="just" defTabSz="914400" rtl="0" eaLnBrk="1" latinLnBrk="0" hangingPunct="1">
              <a:spcBef>
                <a:spcPct val="20000"/>
              </a:spcBef>
              <a:buSzPct val="150000"/>
              <a:buFontTx/>
              <a:buBlip>
                <a:blip r:embed="rId3"/>
              </a:buBlip>
            </a:pPr>
            <a:r>
              <a:rPr lang="zh-TW" altLang="en-US" dirty="0"/>
              <a:t>第二層</a:t>
            </a:r>
          </a:p>
          <a:p>
            <a:pPr marL="1079500" lvl="2" indent="-355600" algn="just" defTabSz="914400" rtl="0" eaLnBrk="1" latinLnBrk="0" hangingPunct="1">
              <a:spcBef>
                <a:spcPct val="20000"/>
              </a:spcBef>
              <a:buSzPct val="180000"/>
              <a:buFontTx/>
              <a:buBlip>
                <a:blip r:embed="rId4"/>
              </a:buBlip>
            </a:pPr>
            <a:r>
              <a:rPr lang="zh-TW" altLang="en-US" dirty="0"/>
              <a:t>第三層</a:t>
            </a:r>
          </a:p>
          <a:p>
            <a:pPr marL="1435100" lvl="3" indent="-266700" algn="just" defTabSz="914400" rtl="0" eaLnBrk="1" latinLnBrk="0" hangingPunct="1">
              <a:spcBef>
                <a:spcPct val="20000"/>
              </a:spcBef>
              <a:buSzPct val="150000"/>
              <a:buFontTx/>
              <a:buBlip>
                <a:blip r:embed="rId5"/>
              </a:buBlip>
            </a:pPr>
            <a:r>
              <a:rPr lang="zh-TW" altLang="en-US" dirty="0"/>
              <a:t>第四層</a:t>
            </a:r>
          </a:p>
          <a:p>
            <a:pPr marL="1790700" lvl="4" indent="-177800" algn="just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zh-TW" altLang="en-US" dirty="0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926232" y="6356350"/>
            <a:ext cx="21336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TW" altLang="en-US" sz="12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5747C04-4FED-4E7F-AE16-B1E22EF17D3B}" type="datetime1">
              <a:rPr lang="zh-TW" altLang="en-US" smtClean="0"/>
              <a:t>2020/12/22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zh-TW" altLang="en-US" sz="120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13"/>
          </p:nvPr>
        </p:nvSpPr>
        <p:spPr>
          <a:xfrm>
            <a:off x="468000" y="622156"/>
            <a:ext cx="5976000" cy="461665"/>
          </a:xfrm>
        </p:spPr>
        <p:txBody>
          <a:bodyPr vert="horz" lIns="91440" tIns="45720" rIns="91440" bIns="45720" rtlCol="0" anchor="ctr" anchorCtr="0">
            <a:spAutoFit/>
          </a:bodyPr>
          <a:lstStyle>
            <a:lvl1pPr>
              <a:buNone/>
              <a:defRPr lang="zh-TW" altLang="en-US" sz="2400" kern="12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左文字右圖形">
    <p:bg>
      <p:bgPr>
        <a:gradFill>
          <a:gsLst>
            <a:gs pos="15000">
              <a:schemeClr val="bg1"/>
            </a:gs>
            <a:gs pos="0">
              <a:srgbClr val="8B9BAF"/>
            </a:gs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橢圓 11"/>
          <p:cNvSpPr/>
          <p:nvPr userDrawn="1"/>
        </p:nvSpPr>
        <p:spPr>
          <a:xfrm>
            <a:off x="8261882" y="6412838"/>
            <a:ext cx="576064" cy="3600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000" y="7200"/>
            <a:ext cx="7768800" cy="6192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6350" contourW="6350" prstMaterial="plastic">
              <a:bevelT w="6350" h="12700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200" b="0" kern="1200" dirty="0" smtClean="0">
                <a:ln w="6350"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926232" y="6356350"/>
            <a:ext cx="21336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TW" altLang="en-US" sz="12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391092D-54C5-457E-8D7D-9E792255A491}" type="datetime1">
              <a:rPr lang="zh-TW" altLang="en-US" smtClean="0"/>
              <a:t>2020/12/22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zh-TW" altLang="en-US" sz="120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1414-C931-4D98-AB9E-E07DC5CF735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13"/>
          </p:nvPr>
        </p:nvSpPr>
        <p:spPr>
          <a:xfrm>
            <a:off x="468000" y="622156"/>
            <a:ext cx="5976000" cy="461665"/>
          </a:xfrm>
        </p:spPr>
        <p:txBody>
          <a:bodyPr vert="horz" lIns="91440" tIns="45720" rIns="91440" bIns="45720" rtlCol="0" anchor="ctr" anchorCtr="0">
            <a:spAutoFit/>
          </a:bodyPr>
          <a:lstStyle>
            <a:lvl1pPr>
              <a:buNone/>
              <a:defRPr lang="zh-TW" altLang="en-US" sz="2400" kern="12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TW" altLang="en-US" dirty="0"/>
              <a:t>按一下以編輯母片文字樣式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4608512" cy="4680520"/>
          </a:xfrm>
        </p:spPr>
        <p:txBody>
          <a:bodyPr/>
          <a:lstStyle>
            <a:lvl1pPr marL="266700" indent="-266700" algn="l">
              <a:buSzPct val="110000"/>
              <a:buFontTx/>
              <a:buBlip>
                <a:blip r:embed="rId2"/>
              </a:buBlip>
              <a:defRPr sz="2000" b="1">
                <a:latin typeface="Calibri" panose="020F0502020204030204" pitchFamily="34" charset="0"/>
                <a:ea typeface="微軟正黑體" pitchFamily="34" charset="-120"/>
                <a:cs typeface="Times New Roman" pitchFamily="18" charset="0"/>
              </a:defRPr>
            </a:lvl1pPr>
            <a:lvl2pPr marL="622300" indent="-266700" algn="l">
              <a:buSzPct val="150000"/>
              <a:buFontTx/>
              <a:buBlip>
                <a:blip r:embed="rId3"/>
              </a:buBlip>
              <a:defRPr sz="1800">
                <a:latin typeface="Calibri" panose="020F0502020204030204" pitchFamily="34" charset="0"/>
                <a:ea typeface="微軟正黑體" pitchFamily="34" charset="-120"/>
                <a:cs typeface="Times New Roman" pitchFamily="18" charset="0"/>
              </a:defRPr>
            </a:lvl2pPr>
            <a:lvl3pPr marL="1079500" indent="-355600" algn="l">
              <a:buSzPct val="180000"/>
              <a:buFontTx/>
              <a:buBlip>
                <a:blip r:embed="rId4"/>
              </a:buBlip>
              <a:defRPr sz="1600">
                <a:latin typeface="Calibri" panose="020F0502020204030204" pitchFamily="34" charset="0"/>
                <a:ea typeface="+mj-ea"/>
                <a:cs typeface="Times New Roman" pitchFamily="18" charset="0"/>
              </a:defRPr>
            </a:lvl3pPr>
            <a:lvl4pPr marL="1435100" indent="-266700" algn="l">
              <a:buSzPct val="150000"/>
              <a:buFontTx/>
              <a:buBlip>
                <a:blip r:embed="rId5"/>
              </a:buBlip>
              <a:defRPr sz="1600">
                <a:latin typeface="Calibri" panose="020F0502020204030204" pitchFamily="34" charset="0"/>
                <a:ea typeface="+mj-ea"/>
                <a:cs typeface="Times New Roman" pitchFamily="18" charset="0"/>
              </a:defRPr>
            </a:lvl4pPr>
            <a:lvl5pPr marL="1790700" indent="-177800" algn="l">
              <a:buFontTx/>
              <a:buBlip>
                <a:blip r:embed="rId6"/>
              </a:buBlip>
              <a:defRPr sz="1600">
                <a:latin typeface="Calibri" panose="020F0502020204030204" pitchFamily="34" charset="0"/>
                <a:ea typeface="+mj-ea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bg>
      <p:bgPr>
        <a:gradFill>
          <a:gsLst>
            <a:gs pos="16000">
              <a:schemeClr val="bg1"/>
            </a:gs>
            <a:gs pos="0">
              <a:srgbClr val="8B9BAF"/>
            </a:gs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橢圓 9"/>
          <p:cNvSpPr/>
          <p:nvPr userDrawn="1"/>
        </p:nvSpPr>
        <p:spPr>
          <a:xfrm>
            <a:off x="8261882" y="6412838"/>
            <a:ext cx="576064" cy="3600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36244" y="6433391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861414-C931-4D98-AB9E-E07DC5CF735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926232" y="6356350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6D3462D-3CD8-4123-A295-69E90CA6ACF7}" type="datetime1">
              <a:rPr lang="zh-TW" altLang="en-US" smtClean="0"/>
              <a:t>2020/12/22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33" name="標題 1"/>
          <p:cNvSpPr>
            <a:spLocks noGrp="1"/>
          </p:cNvSpPr>
          <p:nvPr>
            <p:ph type="title"/>
          </p:nvPr>
        </p:nvSpPr>
        <p:spPr>
          <a:xfrm>
            <a:off x="467544" y="8164"/>
            <a:ext cx="7768700" cy="620688"/>
          </a:xfrm>
        </p:spPr>
        <p:txBody>
          <a:bodyPr>
            <a:normAutofit/>
            <a:scene3d>
              <a:camera prst="orthographicFront"/>
              <a:lightRig rig="chilly" dir="t"/>
            </a:scene3d>
            <a:sp3d extrusionH="6350" contourW="6350" prstMaterial="plastic">
              <a:bevelT w="6350" h="12700"/>
            </a:sp3d>
          </a:bodyPr>
          <a:lstStyle>
            <a:lvl1pPr algn="l">
              <a:defRPr sz="3200">
                <a:ln w="6350">
                  <a:noFill/>
                </a:ln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4" name="文字版面配置區 48"/>
          <p:cNvSpPr>
            <a:spLocks noGrp="1"/>
          </p:cNvSpPr>
          <p:nvPr>
            <p:ph type="body" sz="quarter" idx="13"/>
          </p:nvPr>
        </p:nvSpPr>
        <p:spPr>
          <a:xfrm>
            <a:off x="467544" y="620511"/>
            <a:ext cx="5975350" cy="461665"/>
          </a:xfrm>
        </p:spPr>
        <p:txBody>
          <a:bodyPr vert="horz" lIns="91440" tIns="45720" rIns="91440" bIns="4572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400" kern="12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訂版面配置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橢圓 11"/>
          <p:cNvSpPr/>
          <p:nvPr userDrawn="1"/>
        </p:nvSpPr>
        <p:spPr>
          <a:xfrm>
            <a:off x="8214366" y="6372782"/>
            <a:ext cx="576064" cy="3600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5020" y="-13394"/>
            <a:ext cx="8229600" cy="63408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6350" contourW="6350" prstMaterial="plastic">
              <a:bevelT w="6350" h="12700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20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926232" y="6356350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45BB19F-471E-4916-BA43-FA8B0935FF23}" type="datetime1">
              <a:rPr lang="zh-TW" altLang="en-US" smtClean="0"/>
              <a:t>2020/12/22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260736" y="6373164"/>
            <a:ext cx="499540" cy="365125"/>
          </a:xfrm>
        </p:spPr>
        <p:txBody>
          <a:bodyPr/>
          <a:lstStyle/>
          <a:p>
            <a:fld id="{B0C996E8-7BC1-44D1-9407-422DEE20CBA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747412" y="1484784"/>
            <a:ext cx="7633345" cy="576064"/>
          </a:xfrm>
        </p:spPr>
        <p:txBody>
          <a:bodyPr/>
          <a:lstStyle>
            <a:lvl1pPr algn="ctr">
              <a:buFontTx/>
              <a:buNone/>
              <a:defRPr sz="3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1616075" indent="0" algn="l">
              <a:buFontTx/>
              <a:buNone/>
              <a:defRPr sz="3000">
                <a:solidFill>
                  <a:schemeClr val="bg1"/>
                </a:solidFill>
              </a:defRPr>
            </a:lvl2pPr>
            <a:lvl3pPr marL="2244725" indent="0" algn="l">
              <a:buFontTx/>
              <a:buNone/>
              <a:defRPr sz="2600">
                <a:solidFill>
                  <a:schemeClr val="bg1"/>
                </a:solidFill>
              </a:defRPr>
            </a:lvl3pPr>
            <a:lvl4pPr marL="2873375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3405188" indent="0" algn="l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4"/>
          </p:nvPr>
        </p:nvSpPr>
        <p:spPr>
          <a:xfrm>
            <a:off x="1147026" y="2242748"/>
            <a:ext cx="6840538" cy="316865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chilly" dir="t"/>
            </a:scene3d>
            <a:sp3d extrusionH="6350" contourW="6350" prstMaterial="plastic">
              <a:bevelT w="6350" h="12700"/>
            </a:sp3d>
          </a:bodyPr>
          <a:lstStyle>
            <a:lvl1pPr algn="l" defTabSz="914400" rtl="0" eaLnBrk="1" latinLnBrk="0" hangingPunct="1">
              <a:spcBef>
                <a:spcPct val="0"/>
              </a:spcBef>
              <a:spcAft>
                <a:spcPts val="800"/>
              </a:spcAft>
              <a:buNone/>
              <a:defRPr lang="zh-TW" altLang="en-US" sz="320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橢圓 54"/>
          <p:cNvSpPr/>
          <p:nvPr userDrawn="1"/>
        </p:nvSpPr>
        <p:spPr>
          <a:xfrm>
            <a:off x="8188728" y="6348672"/>
            <a:ext cx="576064" cy="3600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標題 1"/>
          <p:cNvSpPr>
            <a:spLocks noGrp="1"/>
          </p:cNvSpPr>
          <p:nvPr>
            <p:ph type="title"/>
          </p:nvPr>
        </p:nvSpPr>
        <p:spPr>
          <a:xfrm>
            <a:off x="467544" y="8164"/>
            <a:ext cx="7768700" cy="620688"/>
          </a:xfrm>
        </p:spPr>
        <p:txBody>
          <a:bodyPr>
            <a:normAutofit/>
            <a:scene3d>
              <a:camera prst="orthographicFront"/>
              <a:lightRig rig="chilly" dir="t"/>
            </a:scene3d>
            <a:sp3d extrusionH="6350" contourW="6350" prstMaterial="plastic">
              <a:bevelT w="6350" h="12700"/>
            </a:sp3d>
          </a:bodyPr>
          <a:lstStyle>
            <a:lvl1pPr algn="l">
              <a:defRPr sz="3200">
                <a:ln w="6350">
                  <a:noFill/>
                </a:ln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8" name="日期版面配置區 57"/>
          <p:cNvSpPr>
            <a:spLocks noGrp="1"/>
          </p:cNvSpPr>
          <p:nvPr>
            <p:ph type="dt" sz="half" idx="14"/>
          </p:nvPr>
        </p:nvSpPr>
        <p:spPr>
          <a:xfrm>
            <a:off x="926232" y="6356350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3960CF5-7005-499E-8E69-909FFD3B2542}" type="datetime1">
              <a:rPr lang="zh-TW" altLang="en-US" smtClean="0"/>
              <a:t>2020/12/22</a:t>
            </a:fld>
            <a:endParaRPr lang="zh-TW" altLang="en-US"/>
          </a:p>
        </p:txBody>
      </p:sp>
      <p:sp>
        <p:nvSpPr>
          <p:cNvPr id="59" name="投影片編號版面配置區 58"/>
          <p:cNvSpPr>
            <a:spLocks noGrp="1"/>
          </p:cNvSpPr>
          <p:nvPr>
            <p:ph type="sldNum" sz="quarter" idx="15"/>
          </p:nvPr>
        </p:nvSpPr>
        <p:spPr>
          <a:xfrm>
            <a:off x="8217736" y="6348186"/>
            <a:ext cx="514400" cy="365125"/>
          </a:xfrm>
        </p:spPr>
        <p:txBody>
          <a:bodyPr/>
          <a:lstStyle>
            <a:lvl1pPr algn="ctr">
              <a:defRPr/>
            </a:lvl1pPr>
          </a:lstStyle>
          <a:p>
            <a:fld id="{B0C996E8-7BC1-44D1-9407-422DEE20CBA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0" name="頁尾版面配置區 5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空白">
    <p:bg>
      <p:bgPr>
        <a:gradFill>
          <a:gsLst>
            <a:gs pos="15000">
              <a:schemeClr val="bg1"/>
            </a:gs>
            <a:gs pos="0">
              <a:srgbClr val="8B9BAF"/>
            </a:gs>
            <a:gs pos="100000">
              <a:schemeClr val="tx2">
                <a:lumMod val="75000"/>
              </a:schemeClr>
            </a:gs>
            <a:gs pos="46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橢圓 54"/>
          <p:cNvSpPr/>
          <p:nvPr userDrawn="1"/>
        </p:nvSpPr>
        <p:spPr>
          <a:xfrm>
            <a:off x="8188728" y="6348672"/>
            <a:ext cx="576064" cy="3600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標題 1"/>
          <p:cNvSpPr>
            <a:spLocks noGrp="1"/>
          </p:cNvSpPr>
          <p:nvPr>
            <p:ph type="title"/>
          </p:nvPr>
        </p:nvSpPr>
        <p:spPr>
          <a:xfrm>
            <a:off x="467544" y="8164"/>
            <a:ext cx="7768700" cy="620688"/>
          </a:xfrm>
        </p:spPr>
        <p:txBody>
          <a:bodyPr>
            <a:normAutofit/>
            <a:scene3d>
              <a:camera prst="orthographicFront"/>
              <a:lightRig rig="chilly" dir="t"/>
            </a:scene3d>
            <a:sp3d extrusionH="6350" contourW="6350" prstMaterial="plastic">
              <a:bevelT w="6350" h="12700"/>
            </a:sp3d>
          </a:bodyPr>
          <a:lstStyle>
            <a:lvl1pPr algn="l">
              <a:defRPr sz="3200">
                <a:ln w="6350">
                  <a:noFill/>
                </a:ln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8" name="日期版面配置區 57"/>
          <p:cNvSpPr>
            <a:spLocks noGrp="1"/>
          </p:cNvSpPr>
          <p:nvPr>
            <p:ph type="dt" sz="half" idx="14"/>
          </p:nvPr>
        </p:nvSpPr>
        <p:spPr>
          <a:xfrm>
            <a:off x="926232" y="6356350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BCBF866-56DD-44CF-857D-8CB19124FEF6}" type="datetime1">
              <a:rPr lang="zh-TW" altLang="en-US" smtClean="0"/>
              <a:t>2020/12/22</a:t>
            </a:fld>
            <a:endParaRPr lang="zh-TW" altLang="en-US"/>
          </a:p>
        </p:txBody>
      </p:sp>
      <p:sp>
        <p:nvSpPr>
          <p:cNvPr id="59" name="投影片編號版面配置區 58"/>
          <p:cNvSpPr>
            <a:spLocks noGrp="1"/>
          </p:cNvSpPr>
          <p:nvPr>
            <p:ph type="sldNum" sz="quarter" idx="15"/>
          </p:nvPr>
        </p:nvSpPr>
        <p:spPr>
          <a:xfrm>
            <a:off x="8217736" y="6348186"/>
            <a:ext cx="514400" cy="365125"/>
          </a:xfrm>
        </p:spPr>
        <p:txBody>
          <a:bodyPr/>
          <a:lstStyle>
            <a:lvl1pPr algn="ctr">
              <a:defRPr/>
            </a:lvl1pPr>
          </a:lstStyle>
          <a:p>
            <a:fld id="{B0C996E8-7BC1-44D1-9407-422DEE20CBA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0" name="頁尾版面配置區 5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617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">
    <p:bg>
      <p:bgPr>
        <a:gradFill>
          <a:gsLst>
            <a:gs pos="0">
              <a:srgbClr val="8B9BAF"/>
            </a:gs>
            <a:gs pos="5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926232" y="6356350"/>
            <a:ext cx="21336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28E242AA-BC1D-4E83-86A8-3BA8C45F713A}" type="datetime1">
              <a:rPr lang="zh-TW" altLang="en-US" smtClean="0"/>
              <a:t>2020/12/22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C996E8-7BC1-44D1-9407-422DEE20CBA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4139952" y="2852936"/>
            <a:ext cx="4608512" cy="1143000"/>
          </a:xfr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>
              <a:defRPr kumimoji="0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內文圖片2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-12020" y="-8165"/>
            <a:ext cx="9180000" cy="6918061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E188-D472-441F-A81A-9856AD4467C2}" type="datetime1">
              <a:rPr lang="zh-TW" altLang="en-US" smtClean="0"/>
              <a:t>2020/12/22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309720" y="6429826"/>
            <a:ext cx="49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996E8-7BC1-44D1-9407-422DEE20CBA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55" r:id="rId5"/>
    <p:sldLayoutId id="2147483676" r:id="rId6"/>
    <p:sldLayoutId id="2147483656" r:id="rId7"/>
    <p:sldLayoutId id="2147483692" r:id="rId8"/>
    <p:sldLayoutId id="2147483654" r:id="rId9"/>
    <p:sldLayoutId id="2147483693" r:id="rId10"/>
    <p:sldLayoutId id="2147483690" r:id="rId11"/>
    <p:sldLayoutId id="214748369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內文圖片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-57148"/>
            <a:ext cx="9152535" cy="694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D1287-EE20-4BA7-A16C-25CAFD4AAE4A}" type="datetime1">
              <a:rPr lang="zh-TW" altLang="en-US" smtClean="0"/>
              <a:t>2020/12/22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69528" y="63726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884D-555C-4B91-897E-F927A9A3D4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ametsoc.org/view/journals/atsc/77/4/jas-d-18-0355.1.xml?tab_body=fulltext-display#bib9" TargetMode="External"/><Relationship Id="rId3" Type="http://schemas.openxmlformats.org/officeDocument/2006/relationships/hyperlink" Target="https://journals.ametsoc.org/view/journals/atsc/77/4/jas-d-18-0355.1.xml?tab_body=fulltext-display#bib6" TargetMode="External"/><Relationship Id="rId7" Type="http://schemas.openxmlformats.org/officeDocument/2006/relationships/hyperlink" Target="https://journals.ametsoc.org/view/journals/atsc/77/4/jas-d-18-0355.1.xml?tab_body=fulltext-display#bib49" TargetMode="External"/><Relationship Id="rId2" Type="http://schemas.openxmlformats.org/officeDocument/2006/relationships/hyperlink" Target="https://journals.ametsoc.org/view/journals/atsc/77/4/jas-d-18-0355.1.xml?tab_body=fulltext-display#bib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ametsoc.org/view/journals/atsc/77/4/jas-d-18-0355.1.xml?tab_body=fulltext-display#bib23" TargetMode="External"/><Relationship Id="rId5" Type="http://schemas.openxmlformats.org/officeDocument/2006/relationships/hyperlink" Target="https://journals.ametsoc.org/view/journals/atsc/77/4/jas-d-18-0355.1.xml?tab_body=fulltext-display#bib84" TargetMode="External"/><Relationship Id="rId10" Type="http://schemas.openxmlformats.org/officeDocument/2006/relationships/hyperlink" Target="https://journals.ametsoc.org/view/journals/atsc/77/4/jas-d-18-0355.1.xml?tab_body=fulltext-display#bib26" TargetMode="External"/><Relationship Id="rId4" Type="http://schemas.openxmlformats.org/officeDocument/2006/relationships/hyperlink" Target="https://journals.ametsoc.org/view/journals/atsc/77/4/jas-d-18-0355.1.xml?tab_body=fulltext-display#bib7" TargetMode="External"/><Relationship Id="rId9" Type="http://schemas.openxmlformats.org/officeDocument/2006/relationships/hyperlink" Target="https://journals.ametsoc.org/view/journals/atsc/77/4/jas-d-18-0355.1.xml?tab_body=fulltext-display#bib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metsoc.org/view/journals/atsc/77/4/jas-d-18-0355.1.xml?tab_body=fulltext-display#bib58" TargetMode="External"/><Relationship Id="rId2" Type="http://schemas.openxmlformats.org/officeDocument/2006/relationships/hyperlink" Target="https://journals.ametsoc.org/view/journals/atsc/77/4/jas-d-18-0355.1.xml?tab_body=fulltext-display#bib86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ametsoc.org/view/journals/atsc/77/4/jas-d-18-0355.1.xml?tab_body=fulltext-display#bib14" TargetMode="External"/><Relationship Id="rId3" Type="http://schemas.openxmlformats.org/officeDocument/2006/relationships/hyperlink" Target="https://journals.ametsoc.org/view/journals/atsc/77/4/jas-d-18-0355.1.xml?tab_body=fulltext-display#bib77" TargetMode="External"/><Relationship Id="rId7" Type="http://schemas.openxmlformats.org/officeDocument/2006/relationships/hyperlink" Target="https://journals.ametsoc.org/view/journals/atsc/77/4/jas-d-18-0355.1.xml?tab_body=fulltext-display#fig2" TargetMode="External"/><Relationship Id="rId2" Type="http://schemas.openxmlformats.org/officeDocument/2006/relationships/hyperlink" Target="https://journals.ametsoc.org/view/journals/atsc/77/4/jas-d-18-0355.1.xml?tab_body=fulltext-display#bib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ametsoc.org/view/journals/atsc/77/4/jas-d-18-0355.1.xml?tab_body=fulltext-display#bib33" TargetMode="External"/><Relationship Id="rId5" Type="http://schemas.openxmlformats.org/officeDocument/2006/relationships/hyperlink" Target="https://journals.ametsoc.org/view/journals/atsc/77/4/jas-d-18-0355.1.xml?tab_body=fulltext-display#bib31" TargetMode="External"/><Relationship Id="rId4" Type="http://schemas.openxmlformats.org/officeDocument/2006/relationships/hyperlink" Target="https://journals.ametsoc.org/view/journals/atsc/77/4/jas-d-18-0355.1.xml?tab_body=fulltext-display#bib3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2046038"/>
            <a:ext cx="8852520" cy="1200329"/>
          </a:xfrm>
        </p:spPr>
        <p:txBody>
          <a:bodyPr/>
          <a:lstStyle/>
          <a:p>
            <a:r>
              <a:rPr lang="en-US" altLang="zh-TW" sz="2400" dirty="0"/>
              <a:t>How Does Hurricane Edouard (2014) Evolve toward Symmetry before Rapid Intensification? A High-Resolution Ensemble Study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35696" y="4020277"/>
            <a:ext cx="6400800" cy="941796"/>
          </a:xfrm>
        </p:spPr>
        <p:txBody>
          <a:bodyPr/>
          <a:lstStyle/>
          <a:p>
            <a:r>
              <a:rPr lang="en-US" altLang="zh-TW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Wei-Ting Fang</a:t>
            </a:r>
          </a:p>
          <a:p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2020.12.22</a:t>
            </a: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259632" y="3306470"/>
            <a:ext cx="7776864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morning" dir="t"/>
            </a:scene3d>
            <a:sp3d contourW="6350" prstMaterial="plastic">
              <a:bevelT w="63500" h="38100"/>
              <a:contourClr>
                <a:schemeClr val="tx1"/>
              </a:contourClr>
            </a:sp3d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500" b="1" kern="1200" dirty="0">
                <a:gradFill>
                  <a:gsLst>
                    <a:gs pos="0">
                      <a:schemeClr val="tx1"/>
                    </a:gs>
                    <a:gs pos="5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00000" scaled="0"/>
                </a:gra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zh-TW" sz="1600" dirty="0"/>
              <a:t>George R. Alvey III , Ed Zipser , and Jonathan Zawislak</a:t>
            </a:r>
            <a:endParaRPr lang="en-US" sz="1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365067" y="1091932"/>
            <a:ext cx="24138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/>
              <a:t>Paper review</a:t>
            </a:r>
          </a:p>
          <a:p>
            <a:pPr algn="ctr"/>
            <a:r>
              <a:rPr lang="en-US" altLang="zh-TW" sz="2400" dirty="0"/>
              <a:t>mainly refer to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7504" y="5085184"/>
            <a:ext cx="89289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Other reference: </a:t>
            </a:r>
          </a:p>
          <a:p>
            <a:r>
              <a:rPr lang="en-US" altLang="zh-TW" sz="1400" dirty="0">
                <a:solidFill>
                  <a:schemeClr val="bg1"/>
                </a:solidFill>
              </a:rPr>
              <a:t>Lin, K. J., S. C. Yang, and S. S. Chen, 2018: Reducing TC position uncertainty in an ensemble data assimilation and </a:t>
            </a:r>
            <a:r>
              <a:rPr lang="en-US" altLang="zh-TW" sz="1400" dirty="0" err="1">
                <a:solidFill>
                  <a:schemeClr val="bg1"/>
                </a:solidFill>
              </a:rPr>
              <a:t>rediction</a:t>
            </a:r>
            <a:r>
              <a:rPr lang="en-US" altLang="zh-TW" sz="1400" dirty="0">
                <a:solidFill>
                  <a:schemeClr val="bg1"/>
                </a:solidFill>
              </a:rPr>
              <a:t> system: A case study of Typhoon </a:t>
            </a:r>
            <a:r>
              <a:rPr lang="en-US" altLang="zh-TW" sz="1400" dirty="0" err="1">
                <a:solidFill>
                  <a:schemeClr val="bg1"/>
                </a:solidFill>
              </a:rPr>
              <a:t>Fanapi</a:t>
            </a:r>
            <a:r>
              <a:rPr lang="en-US" altLang="zh-TW" sz="1400" dirty="0">
                <a:solidFill>
                  <a:schemeClr val="bg1"/>
                </a:solidFill>
              </a:rPr>
              <a:t> (2010). </a:t>
            </a:r>
            <a:r>
              <a:rPr lang="en-US" altLang="zh-TW" sz="1400" i="1" dirty="0" err="1">
                <a:solidFill>
                  <a:schemeClr val="bg1"/>
                </a:solidFill>
              </a:rPr>
              <a:t>Wea</a:t>
            </a:r>
            <a:r>
              <a:rPr lang="en-US" altLang="zh-TW" sz="1400" i="1" dirty="0">
                <a:solidFill>
                  <a:schemeClr val="bg1"/>
                </a:solidFill>
              </a:rPr>
              <a:t>. Forecasting</a:t>
            </a:r>
            <a:r>
              <a:rPr lang="en-US" altLang="zh-TW" sz="1400" dirty="0">
                <a:solidFill>
                  <a:schemeClr val="bg1"/>
                </a:solidFill>
              </a:rPr>
              <a:t>, </a:t>
            </a:r>
            <a:r>
              <a:rPr lang="en-US" altLang="zh-TW" sz="1400" b="1" dirty="0">
                <a:solidFill>
                  <a:schemeClr val="bg1"/>
                </a:solidFill>
              </a:rPr>
              <a:t>33</a:t>
            </a:r>
            <a:r>
              <a:rPr lang="en-US" altLang="zh-TW" sz="1400" dirty="0">
                <a:solidFill>
                  <a:schemeClr val="bg1"/>
                </a:solidFill>
              </a:rPr>
              <a:t>, 561–582.</a:t>
            </a:r>
          </a:p>
        </p:txBody>
      </p:sp>
    </p:spTree>
    <p:extLst>
      <p:ext uri="{BB962C8B-B14F-4D97-AF65-F5344CB8AC3E}">
        <p14:creationId xmlns:p14="http://schemas.microsoft.com/office/powerpoint/2010/main" val="27095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9CA0D7-5A2B-4DE9-9B2C-707F7476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7200"/>
            <a:ext cx="7768800" cy="1117544"/>
          </a:xfrm>
        </p:spPr>
        <p:txBody>
          <a:bodyPr>
            <a:noAutofit/>
          </a:bodyPr>
          <a:lstStyle/>
          <a:p>
            <a:r>
              <a:rPr lang="en-US" altLang="zh-TW" sz="2400" dirty="0"/>
              <a:t>H1: The tilted vortex exhibits horizontal precession toward the </a:t>
            </a:r>
            <a:r>
              <a:rPr lang="en-US" altLang="zh-TW" sz="2400" dirty="0" err="1"/>
              <a:t>upshear</a:t>
            </a:r>
            <a:r>
              <a:rPr lang="en-US" altLang="zh-TW" sz="2400" dirty="0"/>
              <a:t> quadrants</a:t>
            </a:r>
            <a:r>
              <a:rPr lang="en-US" altLang="zh-TW" sz="1200" dirty="0"/>
              <a:t>(</a:t>
            </a:r>
            <a:r>
              <a:rPr lang="en-US" altLang="zh-TW" sz="1200" dirty="0" err="1"/>
              <a:t>Reasor</a:t>
            </a:r>
            <a:r>
              <a:rPr lang="en-US" altLang="zh-TW" sz="1200" dirty="0"/>
              <a:t> et al. 2004)</a:t>
            </a: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58A2B8-B14D-4969-A5BF-831F8EE6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3223D9-3547-41B0-8EDE-E39CD0CAB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4065"/>
            <a:ext cx="8469670" cy="467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4D6F44B5-0BEB-405D-AA47-FAC01980B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" y="2114711"/>
            <a:ext cx="8455676" cy="453266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6607F87-12AF-43E5-9ECD-B3B0729F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Successful member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DA55C0-4DF7-4955-B96B-3713978C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A8D6D67-E77E-4FA0-BAA1-93F250E509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AEBD3CD-BDAF-41AB-9A8B-31AF645D5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24749"/>
            <a:ext cx="8784000" cy="9333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065150" y="4139788"/>
            <a:ext cx="11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92D050"/>
                </a:solidFill>
              </a:rPr>
              <a:t>Alignment</a:t>
            </a:r>
            <a:endParaRPr lang="zh-TW" altLang="en-US" b="1" dirty="0">
              <a:solidFill>
                <a:srgbClr val="92D05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83344" y="4941168"/>
            <a:ext cx="1080120" cy="3600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545400" y="6165304"/>
            <a:ext cx="1080120" cy="14401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6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F097C8A-81DB-4B20-BB62-26DE3460F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8" y="2118134"/>
            <a:ext cx="8449291" cy="452924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6607F87-12AF-43E5-9ECD-B3B0729F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</a:t>
            </a:r>
            <a:r>
              <a:rPr lang="en-US" altLang="zh-TW" dirty="0" smtClean="0"/>
              <a:t>ailed </a:t>
            </a:r>
            <a:r>
              <a:rPr lang="en-US" altLang="zh-TW" dirty="0"/>
              <a:t>member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DA55C0-4DF7-4955-B96B-3713978C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A8D6D67-E77E-4FA0-BAA1-93F250E509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AEBD3CD-BDAF-41AB-9A8B-31AF645D5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24749"/>
            <a:ext cx="8784000" cy="93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A97AAD-AE78-48D0-B241-D1AD3088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7200"/>
            <a:ext cx="7768800" cy="1117544"/>
          </a:xfrm>
        </p:spPr>
        <p:txBody>
          <a:bodyPr>
            <a:noAutofit/>
          </a:bodyPr>
          <a:lstStyle/>
          <a:p>
            <a:r>
              <a:rPr lang="en-US" altLang="zh-TW" sz="2000" dirty="0" smtClean="0"/>
              <a:t>H2: Shallow and moderately deep precipitation USL </a:t>
            </a:r>
            <a:r>
              <a:rPr lang="en-US" altLang="zh-TW" sz="1000" dirty="0" smtClean="0"/>
              <a:t>(Nguyen et al. 2017)</a:t>
            </a:r>
            <a:r>
              <a:rPr lang="en-US" altLang="zh-TW" sz="2000" dirty="0" smtClean="0"/>
              <a:t> transitions into stronger, deep convective updrafts intensifying a vortex through a bottom-up pathway</a:t>
            </a:r>
            <a:r>
              <a:rPr lang="zh-TW" altLang="en-US" sz="2000" dirty="0" smtClean="0"/>
              <a:t> </a:t>
            </a:r>
            <a:r>
              <a:rPr lang="en-US" altLang="zh-TW" sz="1000" dirty="0"/>
              <a:t>(Montgomery et al. 2006)</a:t>
            </a:r>
            <a:endParaRPr lang="zh-TW" altLang="en-US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CCD7382-8C33-426A-B69A-ACD11B4F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24744"/>
            <a:ext cx="5975350" cy="541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Convective </a:t>
            </a:r>
            <a:r>
              <a:rPr lang="en-US" altLang="zh-TW" dirty="0" smtClean="0"/>
              <a:t>asymmetry </a:t>
            </a:r>
            <a:r>
              <a:rPr lang="en-US" altLang="zh-TW" sz="1800" dirty="0" smtClean="0"/>
              <a:t>(</a:t>
            </a:r>
            <a:r>
              <a:rPr lang="en-US" altLang="zh-TW" sz="1600" dirty="0" err="1" smtClean="0"/>
              <a:t>Schecter</a:t>
            </a:r>
            <a:r>
              <a:rPr lang="en-US" altLang="zh-TW" sz="1600" dirty="0" smtClean="0"/>
              <a:t> 2013)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205781"/>
            <a:ext cx="3467100" cy="7905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2963391"/>
            <a:ext cx="8124825" cy="24098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179901" y="1996356"/>
            <a:ext cx="3964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/>
              <a:t>σ</a:t>
            </a:r>
            <a:r>
              <a:rPr lang="en-US" altLang="zh-TW" dirty="0" smtClean="0"/>
              <a:t>: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vertically </a:t>
            </a:r>
            <a:r>
              <a:rPr lang="en-US" altLang="zh-TW" dirty="0"/>
              <a:t>integrated rain mass </a:t>
            </a:r>
            <a:r>
              <a:rPr lang="en-US" altLang="zh-TW" dirty="0" smtClean="0"/>
              <a:t>density</a:t>
            </a:r>
            <a:endParaRPr lang="zh-TW" altLang="en-US" dirty="0"/>
          </a:p>
        </p:txBody>
      </p:sp>
      <p:sp>
        <p:nvSpPr>
          <p:cNvPr id="10" name="乘號 9"/>
          <p:cNvSpPr>
            <a:spLocks noChangeAspect="1"/>
          </p:cNvSpPr>
          <p:nvPr/>
        </p:nvSpPr>
        <p:spPr>
          <a:xfrm>
            <a:off x="6693344" y="1815656"/>
            <a:ext cx="144000" cy="144000"/>
          </a:xfrm>
          <a:prstGeom prst="mathMultiply">
            <a:avLst>
              <a:gd name="adj1" fmla="val 110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乘號 10"/>
          <p:cNvSpPr>
            <a:spLocks noChangeAspect="1"/>
          </p:cNvSpPr>
          <p:nvPr/>
        </p:nvSpPr>
        <p:spPr>
          <a:xfrm>
            <a:off x="6492848" y="1436144"/>
            <a:ext cx="144000" cy="144000"/>
          </a:xfrm>
          <a:prstGeom prst="mathMultiply">
            <a:avLst>
              <a:gd name="adj1" fmla="val 110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190888" y="2267422"/>
            <a:ext cx="3565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numerator: 0.5 </a:t>
            </a:r>
            <a:r>
              <a:rPr lang="en-US" altLang="zh-TW" dirty="0"/>
              <a:t>≤ radius/RMW ≤ </a:t>
            </a:r>
            <a:r>
              <a:rPr lang="en-US" altLang="zh-TW" dirty="0" smtClean="0"/>
              <a:t>1.5</a:t>
            </a:r>
          </a:p>
          <a:p>
            <a:r>
              <a:rPr lang="en-US" altLang="zh-TW" dirty="0"/>
              <a:t>denominator: 0.5 ≤ radius/RMW ≤ 4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62520" y="1287491"/>
            <a:ext cx="4697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This </a:t>
            </a:r>
            <a:r>
              <a:rPr lang="en-US" altLang="zh-TW" dirty="0"/>
              <a:t>metric </a:t>
            </a:r>
            <a:r>
              <a:rPr lang="en-US" altLang="zh-TW" dirty="0" smtClean="0"/>
              <a:t>indicates </a:t>
            </a:r>
            <a:r>
              <a:rPr lang="en-US" altLang="zh-TW" dirty="0"/>
              <a:t>that successful (decrease in asymmetry) and failed (greater asymmetry) composites diverge ~18 h before </a:t>
            </a:r>
            <a:r>
              <a:rPr lang="en-US" altLang="zh-TW" dirty="0" smtClean="0"/>
              <a:t>alignment.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034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Precipitation classification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67544" y="620511"/>
            <a:ext cx="7992888" cy="461665"/>
          </a:xfrm>
        </p:spPr>
        <p:txBody>
          <a:bodyPr/>
          <a:lstStyle/>
          <a:p>
            <a:r>
              <a:rPr lang="en-US" altLang="zh-TW" dirty="0" err="1" smtClean="0"/>
              <a:t>Congestus</a:t>
            </a:r>
            <a:r>
              <a:rPr lang="en-US" altLang="zh-TW" dirty="0"/>
              <a:t>, deep convection, </a:t>
            </a:r>
            <a:r>
              <a:rPr lang="en-US" altLang="zh-TW" dirty="0" err="1" smtClean="0"/>
              <a:t>stratiform</a:t>
            </a:r>
            <a:r>
              <a:rPr lang="en-US" altLang="zh-TW" dirty="0" smtClean="0"/>
              <a:t> and </a:t>
            </a:r>
            <a:r>
              <a:rPr lang="en-US" altLang="zh-TW" dirty="0"/>
              <a:t>anvil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02448"/>
            <a:ext cx="7200800" cy="5492017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 rot="20695932">
            <a:off x="1042480" y="2548235"/>
            <a:ext cx="1656184" cy="360040"/>
          </a:xfrm>
          <a:prstGeom prst="rightArrow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4702376" y="1710536"/>
            <a:ext cx="1656184" cy="360040"/>
          </a:xfrm>
          <a:prstGeom prst="rightArrow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20103868">
            <a:off x="5362792" y="5417526"/>
            <a:ext cx="1656184" cy="360040"/>
          </a:xfrm>
          <a:prstGeom prst="rightArrow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左-右雙向箭號 9"/>
          <p:cNvSpPr/>
          <p:nvPr/>
        </p:nvSpPr>
        <p:spPr>
          <a:xfrm rot="2352472">
            <a:off x="3696407" y="3585859"/>
            <a:ext cx="1216152" cy="466827"/>
          </a:xfrm>
          <a:prstGeom prst="leftRightArrow">
            <a:avLst>
              <a:gd name="adj1" fmla="val 47482"/>
              <a:gd name="adj2" fmla="val 4496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0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000" y="7200"/>
            <a:ext cx="8676000" cy="1117544"/>
          </a:xfrm>
        </p:spPr>
        <p:txBody>
          <a:bodyPr>
            <a:noAutofit/>
          </a:bodyPr>
          <a:lstStyle/>
          <a:p>
            <a:r>
              <a:rPr lang="en-US" altLang="zh-TW" sz="2000" dirty="0"/>
              <a:t>H3: An MLC-ULC with </a:t>
            </a:r>
            <a:r>
              <a:rPr lang="en-US" altLang="zh-TW" sz="2000" dirty="0" err="1"/>
              <a:t>stratiform</a:t>
            </a:r>
            <a:r>
              <a:rPr lang="en-US" altLang="zh-TW" sz="2000" dirty="0"/>
              <a:t> precipitation increases low–</a:t>
            </a:r>
            <a:r>
              <a:rPr lang="en-US" altLang="zh-TW" sz="2000" dirty="0" err="1"/>
              <a:t>midtropospheric</a:t>
            </a:r>
            <a:r>
              <a:rPr lang="en-US" altLang="zh-TW" sz="2000" dirty="0"/>
              <a:t> RH via evaporation and penetrates downward toward the boundary layer through a top-down </a:t>
            </a:r>
            <a:r>
              <a:rPr lang="en-US" altLang="zh-TW" sz="2000" dirty="0" smtClean="0"/>
              <a:t>pathway </a:t>
            </a:r>
            <a:r>
              <a:rPr lang="en-US" altLang="zh-TW" sz="1200" dirty="0" smtClean="0"/>
              <a:t>(</a:t>
            </a:r>
            <a:r>
              <a:rPr lang="en-US" altLang="zh-TW" sz="1200" dirty="0"/>
              <a:t>Bister and Emanuel 1997)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1322752"/>
            <a:ext cx="7560840" cy="52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000" y="7200"/>
            <a:ext cx="8496488" cy="6192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Successful </a:t>
            </a:r>
            <a:r>
              <a:rPr lang="en-US" altLang="zh-TW" dirty="0"/>
              <a:t>minus failed member composites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04" y="1293330"/>
            <a:ext cx="7613052" cy="5292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19672" y="4797152"/>
            <a:ext cx="216024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chemeClr val="tx1"/>
                </a:solidFill>
              </a:rPr>
              <a:t>stratiform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9672" y="1592796"/>
            <a:ext cx="2160240" cy="290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anvil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19672" y="1988840"/>
            <a:ext cx="216024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deep convection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Water </a:t>
            </a:r>
            <a:r>
              <a:rPr lang="en-US" altLang="zh-TW" dirty="0"/>
              <a:t>vapor mixing </a:t>
            </a:r>
            <a:r>
              <a:rPr lang="en-US" altLang="zh-TW" dirty="0" smtClean="0"/>
              <a:t>ratio budge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26400"/>
            <a:ext cx="7200800" cy="551311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1127" y="6211669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Primarily </a:t>
            </a:r>
            <a:r>
              <a:rPr lang="en-US" altLang="zh-TW" dirty="0"/>
              <a:t>resulting from greater areal coverage of convection (Figs. 9a, 11a) and positive horizontal advection of </a:t>
            </a:r>
            <a:r>
              <a:rPr lang="en-US" altLang="zh-TW" dirty="0" err="1"/>
              <a:t>q</a:t>
            </a:r>
            <a:r>
              <a:rPr lang="en-US" altLang="zh-TW" baseline="-25000" dirty="0" err="1"/>
              <a:t>υ</a:t>
            </a:r>
            <a:r>
              <a:rPr lang="en-US" altLang="zh-TW" dirty="0"/>
              <a:t> (Fig. 11d).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44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Propagation </a:t>
            </a:r>
            <a:r>
              <a:rPr lang="en-US" altLang="zh-TW" dirty="0"/>
              <a:t>of lower-</a:t>
            </a:r>
            <a:r>
              <a:rPr lang="el-GR" altLang="zh-TW" i="1" dirty="0"/>
              <a:t>θ</a:t>
            </a:r>
            <a:r>
              <a:rPr lang="en-US" altLang="zh-TW" i="1" baseline="-25000" dirty="0"/>
              <a:t>E</a:t>
            </a:r>
            <a:r>
              <a:rPr lang="en-US" altLang="zh-TW" dirty="0"/>
              <a:t> air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4" y="1144939"/>
            <a:ext cx="8944290" cy="543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Outline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1"/>
            <a:ext cx="8229600" cy="5472609"/>
          </a:xfrm>
        </p:spPr>
        <p:txBody>
          <a:bodyPr>
            <a:normAutofit/>
          </a:bodyPr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/>
              <a:t>Data and methods</a:t>
            </a:r>
          </a:p>
          <a:p>
            <a:r>
              <a:rPr lang="en-US" altLang="zh-TW" dirty="0" smtClean="0"/>
              <a:t>Ensemble </a:t>
            </a:r>
            <a:r>
              <a:rPr lang="en-US" altLang="zh-TW" dirty="0"/>
              <a:t>overview</a:t>
            </a:r>
          </a:p>
          <a:p>
            <a:r>
              <a:rPr lang="en-US" altLang="zh-TW" i="1" dirty="0" smtClean="0"/>
              <a:t>Interconnection </a:t>
            </a:r>
            <a:r>
              <a:rPr lang="en-US" altLang="zh-TW" i="1" dirty="0"/>
              <a:t>of vortex alignment, inner-core precipitation, and humidity</a:t>
            </a:r>
          </a:p>
          <a:p>
            <a:r>
              <a:rPr lang="en-US" altLang="zh-TW" dirty="0" smtClean="0"/>
              <a:t>Summary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4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Postalignment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24653"/>
            <a:ext cx="6119112" cy="55454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5020" y="3429000"/>
            <a:ext cx="8424936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/>
              <a:t>The aligned vortex 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en-US" altLang="zh-TW" dirty="0" smtClean="0"/>
              <a:t>horizontal </a:t>
            </a:r>
            <a:r>
              <a:rPr lang="en-US" altLang="zh-TW" dirty="0"/>
              <a:t>water vapor advection DSL to </a:t>
            </a:r>
            <a:r>
              <a:rPr lang="en-US" altLang="zh-TW" dirty="0" smtClean="0"/>
              <a:t>USL </a:t>
            </a:r>
            <a:br>
              <a:rPr lang="en-US" altLang="zh-TW" dirty="0" smtClean="0"/>
            </a:b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en-US" altLang="zh-TW" dirty="0" smtClean="0"/>
              <a:t>further </a:t>
            </a:r>
            <a:r>
              <a:rPr lang="en-US" altLang="zh-TW" dirty="0"/>
              <a:t>moistening the middle to upper </a:t>
            </a:r>
            <a:r>
              <a:rPr lang="en-US" altLang="zh-TW" dirty="0" smtClean="0"/>
              <a:t>troposphere (</a:t>
            </a:r>
            <a:r>
              <a:rPr lang="en-US" altLang="zh-TW" dirty="0"/>
              <a:t>sublimates and evaporates </a:t>
            </a:r>
            <a:r>
              <a:rPr lang="en-US" altLang="zh-TW" dirty="0" smtClean="0"/>
              <a:t>USL).</a:t>
            </a:r>
            <a:br>
              <a:rPr lang="en-US" altLang="zh-TW" dirty="0" smtClean="0"/>
            </a:b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en-US" altLang="zh-TW" dirty="0" smtClean="0"/>
              <a:t>more </a:t>
            </a:r>
            <a:r>
              <a:rPr lang="en-US" altLang="zh-TW" dirty="0"/>
              <a:t>persistent precipitation.</a:t>
            </a:r>
          </a:p>
        </p:txBody>
      </p:sp>
    </p:spTree>
    <p:extLst>
      <p:ext uri="{BB962C8B-B14F-4D97-AF65-F5344CB8AC3E}">
        <p14:creationId xmlns:p14="http://schemas.microsoft.com/office/powerpoint/2010/main" val="100243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0" dirty="0"/>
              <a:t>The 14-member ensemble results in </a:t>
            </a:r>
            <a:r>
              <a:rPr lang="en-US" altLang="zh-TW" b="0" dirty="0">
                <a:solidFill>
                  <a:srgbClr val="0000FF"/>
                </a:solidFill>
              </a:rPr>
              <a:t>7 members that closely follow the observed intensification</a:t>
            </a:r>
            <a:r>
              <a:rPr lang="en-US" altLang="zh-TW" b="0" dirty="0"/>
              <a:t> and </a:t>
            </a:r>
            <a:r>
              <a:rPr lang="en-US" altLang="zh-TW" b="0" dirty="0">
                <a:solidFill>
                  <a:srgbClr val="0000FF"/>
                </a:solidFill>
              </a:rPr>
              <a:t>7 members that do not</a:t>
            </a:r>
            <a:r>
              <a:rPr lang="en-US" altLang="zh-TW" b="0" dirty="0"/>
              <a:t> reproduce the intensification</a:t>
            </a:r>
            <a:r>
              <a:rPr lang="en-US" altLang="zh-TW" b="0" dirty="0" smtClean="0"/>
              <a:t>.</a:t>
            </a:r>
          </a:p>
          <a:p>
            <a:r>
              <a:rPr lang="en-US" altLang="zh-TW" b="0" dirty="0"/>
              <a:t>One of the key vortex-scale differences between successful and failed members is that </a:t>
            </a:r>
            <a:r>
              <a:rPr lang="en-US" altLang="zh-TW" b="0" dirty="0">
                <a:solidFill>
                  <a:srgbClr val="0000FF"/>
                </a:solidFill>
              </a:rPr>
              <a:t>more persistent convection in successful members</a:t>
            </a:r>
            <a:r>
              <a:rPr lang="en-US" altLang="zh-TW" b="0" dirty="0"/>
              <a:t> increases lower-tropospheric vorticity via </a:t>
            </a:r>
            <a:r>
              <a:rPr lang="en-US" altLang="zh-TW" b="0" dirty="0">
                <a:solidFill>
                  <a:srgbClr val="0000FF"/>
                </a:solidFill>
              </a:rPr>
              <a:t>vortex stretching</a:t>
            </a:r>
            <a:r>
              <a:rPr lang="en-US" altLang="zh-TW" b="0" dirty="0" smtClean="0"/>
              <a:t>.</a:t>
            </a:r>
          </a:p>
          <a:p>
            <a:r>
              <a:rPr lang="en-US" altLang="zh-TW" b="0" dirty="0" smtClean="0"/>
              <a:t>Failed </a:t>
            </a:r>
            <a:r>
              <a:rPr lang="en-US" altLang="zh-TW" b="0" dirty="0"/>
              <a:t>members periodically have deep convection increases </a:t>
            </a:r>
            <a:r>
              <a:rPr lang="en-US" altLang="zh-TW" b="0" dirty="0" err="1"/>
              <a:t>downshear</a:t>
            </a:r>
            <a:r>
              <a:rPr lang="en-US" altLang="zh-TW" b="0" dirty="0"/>
              <a:t> comparable to successful members, but their </a:t>
            </a:r>
            <a:r>
              <a:rPr lang="en-US" altLang="zh-TW" b="0" dirty="0">
                <a:solidFill>
                  <a:srgbClr val="0000FF"/>
                </a:solidFill>
              </a:rPr>
              <a:t>convection is displaced farther </a:t>
            </a:r>
            <a:r>
              <a:rPr lang="en-US" altLang="zh-TW" b="0" dirty="0" err="1">
                <a:solidFill>
                  <a:srgbClr val="0000FF"/>
                </a:solidFill>
              </a:rPr>
              <a:t>downshear</a:t>
            </a:r>
            <a:r>
              <a:rPr lang="en-US" altLang="zh-TW" b="0" dirty="0"/>
              <a:t> with the MLC and is less </a:t>
            </a:r>
            <a:r>
              <a:rPr lang="en-US" altLang="zh-TW" b="0" dirty="0" smtClean="0"/>
              <a:t>persistent.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2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0" dirty="0"/>
              <a:t>Results from this study provide evidence that both </a:t>
            </a:r>
            <a:r>
              <a:rPr lang="en-US" altLang="zh-TW" b="0" dirty="0" err="1">
                <a:solidFill>
                  <a:srgbClr val="0000FF"/>
                </a:solidFill>
              </a:rPr>
              <a:t>stratiform</a:t>
            </a:r>
            <a:r>
              <a:rPr lang="en-US" altLang="zh-TW" b="0" dirty="0">
                <a:solidFill>
                  <a:srgbClr val="0000FF"/>
                </a:solidFill>
              </a:rPr>
              <a:t> precipitation and anvil clouds provide a net moistening</a:t>
            </a:r>
            <a:r>
              <a:rPr lang="en-US" altLang="zh-TW" b="0" dirty="0"/>
              <a:t>, particularly as hydrometeors from DSL deep convection </a:t>
            </a:r>
            <a:r>
              <a:rPr lang="en-US" altLang="zh-TW" b="0" dirty="0" err="1"/>
              <a:t>advect</a:t>
            </a:r>
            <a:r>
              <a:rPr lang="en-US" altLang="zh-TW" b="0" dirty="0"/>
              <a:t> USL and fall out in </a:t>
            </a:r>
            <a:r>
              <a:rPr lang="en-US" altLang="zh-TW" b="0" dirty="0" err="1"/>
              <a:t>stratiform</a:t>
            </a:r>
            <a:r>
              <a:rPr lang="en-US" altLang="zh-TW" b="0" dirty="0"/>
              <a:t>-like precipitation</a:t>
            </a:r>
            <a:r>
              <a:rPr lang="en-US" altLang="zh-TW" b="0" dirty="0" smtClean="0"/>
              <a:t>.</a:t>
            </a:r>
          </a:p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8" y="3068960"/>
            <a:ext cx="8693224" cy="325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24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1"/>
            <a:ext cx="8229600" cy="4824537"/>
          </a:xfrm>
        </p:spPr>
        <p:txBody>
          <a:bodyPr>
            <a:normAutofit/>
          </a:bodyPr>
          <a:lstStyle/>
          <a:p>
            <a:r>
              <a:rPr lang="en-US" altLang="zh-TW" dirty="0"/>
              <a:t>It is well known that vertical shear of the horizontal wind typically forces a wavenumber-1 azimuthal asymmetry in the precipitation distribution in TCs (</a:t>
            </a:r>
            <a:r>
              <a:rPr lang="en-US" altLang="zh-TW" dirty="0">
                <a:hlinkClick r:id="rId2"/>
              </a:rPr>
              <a:t>Frank and Ritchie 1999</a:t>
            </a:r>
            <a:r>
              <a:rPr lang="en-US" altLang="zh-TW" dirty="0"/>
              <a:t>; </a:t>
            </a:r>
            <a:r>
              <a:rPr lang="en-US" altLang="zh-TW" dirty="0" err="1">
                <a:hlinkClick r:id="rId3"/>
              </a:rPr>
              <a:t>Corbosiero</a:t>
            </a:r>
            <a:r>
              <a:rPr lang="en-US" altLang="zh-TW" dirty="0">
                <a:hlinkClick r:id="rId3"/>
              </a:rPr>
              <a:t> and Molinari 2002</a:t>
            </a:r>
            <a:r>
              <a:rPr lang="en-US" altLang="zh-TW" dirty="0"/>
              <a:t>, </a:t>
            </a:r>
            <a:r>
              <a:rPr lang="en-US" altLang="zh-TW" dirty="0">
                <a:hlinkClick r:id="rId4"/>
              </a:rPr>
              <a:t>2003</a:t>
            </a:r>
            <a:r>
              <a:rPr lang="en-US" altLang="zh-TW" dirty="0"/>
              <a:t>; </a:t>
            </a:r>
            <a:r>
              <a:rPr lang="en-US" altLang="zh-TW" dirty="0" err="1">
                <a:hlinkClick r:id="rId5"/>
              </a:rPr>
              <a:t>Wingo</a:t>
            </a:r>
            <a:r>
              <a:rPr lang="en-US" altLang="zh-TW" dirty="0">
                <a:hlinkClick r:id="rId5"/>
              </a:rPr>
              <a:t> and Cecil 2010</a:t>
            </a:r>
            <a:r>
              <a:rPr lang="en-US" altLang="zh-TW" dirty="0"/>
              <a:t>; </a:t>
            </a:r>
            <a:r>
              <a:rPr lang="en-US" altLang="zh-TW" dirty="0">
                <a:hlinkClick r:id="rId6"/>
              </a:rPr>
              <a:t>Hence and </a:t>
            </a:r>
            <a:r>
              <a:rPr lang="en-US" altLang="zh-TW" dirty="0" err="1">
                <a:hlinkClick r:id="rId6"/>
              </a:rPr>
              <a:t>Houze</a:t>
            </a:r>
            <a:r>
              <a:rPr lang="en-US" altLang="zh-TW" dirty="0">
                <a:hlinkClick r:id="rId6"/>
              </a:rPr>
              <a:t> 2011</a:t>
            </a:r>
            <a:r>
              <a:rPr lang="en-US" altLang="zh-TW" dirty="0"/>
              <a:t>; </a:t>
            </a:r>
            <a:r>
              <a:rPr lang="en-US" altLang="zh-TW" dirty="0" err="1">
                <a:hlinkClick r:id="rId7"/>
              </a:rPr>
              <a:t>Reasor</a:t>
            </a:r>
            <a:r>
              <a:rPr lang="en-US" altLang="zh-TW" dirty="0">
                <a:hlinkClick r:id="rId7"/>
              </a:rPr>
              <a:t> et al. 2013</a:t>
            </a:r>
            <a:r>
              <a:rPr lang="en-US" altLang="zh-TW" dirty="0"/>
              <a:t>; </a:t>
            </a:r>
            <a:r>
              <a:rPr lang="en-US" altLang="zh-TW" dirty="0" err="1">
                <a:hlinkClick r:id="rId8"/>
              </a:rPr>
              <a:t>DeHart</a:t>
            </a:r>
            <a:r>
              <a:rPr lang="en-US" altLang="zh-TW" dirty="0">
                <a:hlinkClick r:id="rId8"/>
              </a:rPr>
              <a:t> et al. 2014</a:t>
            </a:r>
            <a:r>
              <a:rPr lang="en-US" altLang="zh-TW" dirty="0"/>
              <a:t>; </a:t>
            </a:r>
            <a:r>
              <a:rPr lang="en-US" altLang="zh-TW" dirty="0" err="1">
                <a:hlinkClick r:id="rId9"/>
              </a:rPr>
              <a:t>Alvey</a:t>
            </a:r>
            <a:r>
              <a:rPr lang="en-US" altLang="zh-TW" dirty="0">
                <a:hlinkClick r:id="rId9"/>
              </a:rPr>
              <a:t> et al. 2015</a:t>
            </a:r>
            <a:r>
              <a:rPr lang="en-US" altLang="zh-TW" dirty="0"/>
              <a:t>). </a:t>
            </a:r>
            <a:endParaRPr lang="en-US" altLang="zh-TW" dirty="0" smtClean="0"/>
          </a:p>
          <a:p>
            <a:r>
              <a:rPr lang="en-US" altLang="zh-TW" dirty="0" smtClean="0"/>
              <a:t>Differential </a:t>
            </a:r>
            <a:r>
              <a:rPr lang="en-US" altLang="zh-TW" dirty="0"/>
              <a:t>advection from vertical wind shear tends to tilt the vortex in the vertical (</a:t>
            </a:r>
            <a:r>
              <a:rPr lang="en-US" altLang="zh-TW" dirty="0">
                <a:hlinkClick r:id="rId10"/>
              </a:rPr>
              <a:t>Jones 2000</a:t>
            </a:r>
            <a:r>
              <a:rPr lang="en-US" altLang="zh-TW" dirty="0"/>
              <a:t>) triggering precipitation initiation </a:t>
            </a:r>
            <a:r>
              <a:rPr lang="en-US" altLang="zh-TW" dirty="0" err="1"/>
              <a:t>downshear</a:t>
            </a:r>
            <a:r>
              <a:rPr lang="en-US" altLang="zh-TW" dirty="0"/>
              <a:t> right (DSR), maxima </a:t>
            </a:r>
            <a:r>
              <a:rPr lang="en-US" altLang="zh-TW" dirty="0" err="1"/>
              <a:t>downshear</a:t>
            </a:r>
            <a:r>
              <a:rPr lang="en-US" altLang="zh-TW" dirty="0"/>
              <a:t> left (DSL), and minima in the </a:t>
            </a:r>
            <a:r>
              <a:rPr lang="en-US" altLang="zh-TW" dirty="0" err="1"/>
              <a:t>upshear</a:t>
            </a:r>
            <a:r>
              <a:rPr lang="en-US" altLang="zh-TW" dirty="0"/>
              <a:t> quadrants (</a:t>
            </a:r>
            <a:r>
              <a:rPr lang="en-US" altLang="zh-TW" dirty="0">
                <a:hlinkClick r:id="rId6"/>
              </a:rPr>
              <a:t>Hence and </a:t>
            </a:r>
            <a:r>
              <a:rPr lang="en-US" altLang="zh-TW" dirty="0" err="1">
                <a:hlinkClick r:id="rId6"/>
              </a:rPr>
              <a:t>Houze</a:t>
            </a:r>
            <a:r>
              <a:rPr lang="en-US" altLang="zh-TW" dirty="0">
                <a:hlinkClick r:id="rId6"/>
              </a:rPr>
              <a:t> 2011</a:t>
            </a:r>
            <a:r>
              <a:rPr lang="en-US" altLang="zh-TW" dirty="0" smtClean="0"/>
              <a:t>).</a:t>
            </a:r>
            <a:endParaRPr lang="en-US" altLang="zh-TW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35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This study will complement the observational approach taken in </a:t>
            </a:r>
            <a:r>
              <a:rPr lang="en-US" altLang="zh-TW" dirty="0" err="1">
                <a:hlinkClick r:id="rId2"/>
              </a:rPr>
              <a:t>Zawislak</a:t>
            </a:r>
            <a:r>
              <a:rPr lang="en-US" altLang="zh-TW" dirty="0">
                <a:hlinkClick r:id="rId2"/>
              </a:rPr>
              <a:t> et al. (2016)</a:t>
            </a:r>
            <a:r>
              <a:rPr lang="en-US" altLang="zh-TW" dirty="0"/>
              <a:t> and </a:t>
            </a:r>
            <a:r>
              <a:rPr lang="en-US" altLang="zh-TW" dirty="0">
                <a:hlinkClick r:id="rId3"/>
              </a:rPr>
              <a:t>Rogers et al. (2016)</a:t>
            </a:r>
            <a:r>
              <a:rPr lang="en-US" altLang="zh-TW" dirty="0"/>
              <a:t> to analyze the processes responsible for Hurricane Edouard’s (2014) intensification in moderate vertical wind shear.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45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???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Rather than analyze TCs with respect to RI onset (</a:t>
            </a:r>
            <a:r>
              <a:rPr lang="en-US" altLang="zh-TW" dirty="0" err="1">
                <a:hlinkClick r:id="rId2"/>
              </a:rPr>
              <a:t>Zagrodnik</a:t>
            </a:r>
            <a:r>
              <a:rPr lang="en-US" altLang="zh-TW" dirty="0">
                <a:hlinkClick r:id="rId2"/>
              </a:rPr>
              <a:t> and Jiang 2014</a:t>
            </a:r>
            <a:r>
              <a:rPr lang="en-US" altLang="zh-TW" dirty="0"/>
              <a:t>; </a:t>
            </a:r>
            <a:r>
              <a:rPr lang="en-US" altLang="zh-TW" dirty="0">
                <a:hlinkClick r:id="rId3"/>
              </a:rPr>
              <a:t>Tao and Jiang 2015</a:t>
            </a:r>
            <a:r>
              <a:rPr lang="en-US" altLang="zh-TW" dirty="0"/>
              <a:t>; </a:t>
            </a:r>
            <a:r>
              <a:rPr lang="en-US" altLang="zh-TW" dirty="0" err="1">
                <a:hlinkClick r:id="rId4"/>
              </a:rPr>
              <a:t>Munsell</a:t>
            </a:r>
            <a:r>
              <a:rPr lang="en-US" altLang="zh-TW" dirty="0">
                <a:hlinkClick r:id="rId4"/>
              </a:rPr>
              <a:t> et al. 2017</a:t>
            </a:r>
            <a:r>
              <a:rPr lang="en-US" altLang="zh-TW" dirty="0"/>
              <a:t>; </a:t>
            </a:r>
            <a:r>
              <a:rPr lang="en-US" altLang="zh-TW" dirty="0">
                <a:hlinkClick r:id="rId5"/>
              </a:rPr>
              <a:t>Leighton et al. 2018</a:t>
            </a:r>
            <a:r>
              <a:rPr lang="en-US" altLang="zh-TW" dirty="0"/>
              <a:t>; </a:t>
            </a:r>
            <a:r>
              <a:rPr lang="en-US" altLang="zh-TW" dirty="0">
                <a:hlinkClick r:id="rId6"/>
              </a:rPr>
              <a:t>Miyamoto and Nolan 2018</a:t>
            </a:r>
            <a:r>
              <a:rPr lang="en-US" altLang="zh-TW" dirty="0"/>
              <a:t>), here, we consider a coherent, relatively aligned vortex a critical characteristic of storms that experience RI. Therefore, analyses focus on the timing relative to the vortex alignment, rather than RI onset.</a:t>
            </a:r>
          </a:p>
          <a:p>
            <a:r>
              <a:rPr lang="en-US" altLang="zh-TW" dirty="0"/>
              <a:t>Though not unique to successful members, we speculate that Edouard’s vertical shear profile, concentrated in the upper troposphere (above ~300–400 </a:t>
            </a:r>
            <a:r>
              <a:rPr lang="en-US" altLang="zh-TW" dirty="0" err="1"/>
              <a:t>hPa</a:t>
            </a:r>
            <a:r>
              <a:rPr lang="en-US" altLang="zh-TW" dirty="0"/>
              <a:t>, </a:t>
            </a:r>
            <a:r>
              <a:rPr lang="en-US" altLang="zh-TW" dirty="0">
                <a:hlinkClick r:id="rId7"/>
              </a:rPr>
              <a:t>Figs. 2b–d</a:t>
            </a:r>
            <a:r>
              <a:rPr lang="en-US" altLang="zh-TW" dirty="0"/>
              <a:t>), may have helped enable intensification (</a:t>
            </a:r>
            <a:r>
              <a:rPr lang="en-US" altLang="zh-TW" dirty="0" err="1">
                <a:hlinkClick r:id="rId8"/>
              </a:rPr>
              <a:t>Finocchio</a:t>
            </a:r>
            <a:r>
              <a:rPr lang="en-US" altLang="zh-TW" dirty="0">
                <a:hlinkClick r:id="rId8"/>
              </a:rPr>
              <a:t> and </a:t>
            </a:r>
            <a:r>
              <a:rPr lang="en-US" altLang="zh-TW" dirty="0" err="1">
                <a:hlinkClick r:id="rId8"/>
              </a:rPr>
              <a:t>Majumdar</a:t>
            </a:r>
            <a:r>
              <a:rPr lang="en-US" altLang="zh-TW" dirty="0">
                <a:hlinkClick r:id="rId8"/>
              </a:rPr>
              <a:t> 2017</a:t>
            </a:r>
            <a:r>
              <a:rPr lang="en-US" altLang="zh-TW" dirty="0"/>
              <a:t>) despite relatively high shear magnitudes (6–12 m s</a:t>
            </a:r>
            <a:r>
              <a:rPr lang="en-US" altLang="zh-TW" baseline="30000" dirty="0"/>
              <a:t>−1</a:t>
            </a:r>
            <a:r>
              <a:rPr lang="en-US" altLang="zh-TW" dirty="0"/>
              <a:t>). Somewhat surprisingly, aside from diurnal variations, the shear also features a clear upward trend throughout the intensification period as Edouard approaches a tropical upper-tropospheric trough (TUTT) to the west in all ensemble members.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34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</a:t>
            </a:r>
            <a:r>
              <a:rPr lang="en-US" altLang="zh-TW" dirty="0"/>
              <a:t>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1"/>
            <a:ext cx="8229600" cy="4824537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b="0" dirty="0"/>
              <a:t>It is well known that </a:t>
            </a:r>
            <a:r>
              <a:rPr lang="en-US" altLang="zh-TW" b="0" dirty="0">
                <a:solidFill>
                  <a:srgbClr val="0000FF"/>
                </a:solidFill>
              </a:rPr>
              <a:t>vertical shear </a:t>
            </a:r>
            <a:r>
              <a:rPr lang="en-US" altLang="zh-TW" b="0" dirty="0"/>
              <a:t>of the horizontal wind typically forces a </a:t>
            </a:r>
            <a:r>
              <a:rPr lang="en-US" altLang="zh-TW" b="0" dirty="0">
                <a:solidFill>
                  <a:srgbClr val="0000FF"/>
                </a:solidFill>
              </a:rPr>
              <a:t>wavenumber-1 azimuthal asymmetry</a:t>
            </a:r>
            <a:r>
              <a:rPr lang="en-US" altLang="zh-TW" b="0" dirty="0"/>
              <a:t> in the precipitation distribution in TCs </a:t>
            </a:r>
            <a:r>
              <a:rPr lang="en-US" altLang="zh-TW" sz="1400" b="0" dirty="0"/>
              <a:t>(Frank and Ritchie 1999; </a:t>
            </a:r>
            <a:r>
              <a:rPr lang="en-US" altLang="zh-TW" sz="1400" b="0" dirty="0" err="1"/>
              <a:t>Corbosiero</a:t>
            </a:r>
            <a:r>
              <a:rPr lang="en-US" altLang="zh-TW" sz="1400" b="0" dirty="0"/>
              <a:t> and Molinari 2002, 2003; </a:t>
            </a:r>
            <a:r>
              <a:rPr lang="en-US" altLang="zh-TW" sz="1400" b="0" dirty="0" err="1"/>
              <a:t>Wingo</a:t>
            </a:r>
            <a:r>
              <a:rPr lang="en-US" altLang="zh-TW" sz="1400" b="0" dirty="0"/>
              <a:t> and Cecil 2010; Hence and </a:t>
            </a:r>
            <a:r>
              <a:rPr lang="en-US" altLang="zh-TW" sz="1400" b="0" dirty="0" err="1"/>
              <a:t>Houze</a:t>
            </a:r>
            <a:r>
              <a:rPr lang="en-US" altLang="zh-TW" sz="1400" b="0" dirty="0"/>
              <a:t> 2011; </a:t>
            </a:r>
            <a:r>
              <a:rPr lang="en-US" altLang="zh-TW" sz="1400" b="0" dirty="0" err="1"/>
              <a:t>Reasor</a:t>
            </a:r>
            <a:r>
              <a:rPr lang="en-US" altLang="zh-TW" sz="1400" b="0" dirty="0"/>
              <a:t> et al. 2013; </a:t>
            </a:r>
            <a:r>
              <a:rPr lang="en-US" altLang="zh-TW" sz="1400" b="0" dirty="0" err="1"/>
              <a:t>DeHart</a:t>
            </a:r>
            <a:r>
              <a:rPr lang="en-US" altLang="zh-TW" sz="1400" b="0" dirty="0"/>
              <a:t> et al. 2014; </a:t>
            </a:r>
            <a:r>
              <a:rPr lang="en-US" altLang="zh-TW" sz="1400" b="0" dirty="0" err="1"/>
              <a:t>Alvey</a:t>
            </a:r>
            <a:r>
              <a:rPr lang="en-US" altLang="zh-TW" sz="1400" b="0" dirty="0"/>
              <a:t> et al. 2015)</a:t>
            </a:r>
            <a:r>
              <a:rPr lang="en-US" altLang="zh-TW" b="0" dirty="0"/>
              <a:t>. </a:t>
            </a:r>
          </a:p>
          <a:p>
            <a:r>
              <a:rPr lang="en-US" altLang="zh-TW" b="0" dirty="0"/>
              <a:t>Differential advection from vertical wind shear tends to tilt the vortex in the vertical </a:t>
            </a:r>
            <a:r>
              <a:rPr lang="en-US" altLang="zh-TW" sz="1400" b="0" dirty="0"/>
              <a:t>(Jones 2000)</a:t>
            </a:r>
            <a:r>
              <a:rPr lang="en-US" altLang="zh-TW" b="0" dirty="0"/>
              <a:t> </a:t>
            </a:r>
            <a:r>
              <a:rPr lang="en-US" altLang="zh-TW" b="0" dirty="0">
                <a:solidFill>
                  <a:srgbClr val="0000FF"/>
                </a:solidFill>
              </a:rPr>
              <a:t>triggering precipitation initiation </a:t>
            </a:r>
            <a:r>
              <a:rPr lang="en-US" altLang="zh-TW" b="0" dirty="0" err="1">
                <a:solidFill>
                  <a:srgbClr val="0000FF"/>
                </a:solidFill>
              </a:rPr>
              <a:t>downshear</a:t>
            </a:r>
            <a:r>
              <a:rPr lang="en-US" altLang="zh-TW" b="0" dirty="0">
                <a:solidFill>
                  <a:srgbClr val="0000FF"/>
                </a:solidFill>
              </a:rPr>
              <a:t> right (DSR)</a:t>
            </a:r>
            <a:r>
              <a:rPr lang="en-US" altLang="zh-TW" b="0" dirty="0"/>
              <a:t>, </a:t>
            </a:r>
            <a:r>
              <a:rPr lang="en-US" altLang="zh-TW" b="0" dirty="0">
                <a:solidFill>
                  <a:srgbClr val="0000FF"/>
                </a:solidFill>
              </a:rPr>
              <a:t>maxima </a:t>
            </a:r>
            <a:r>
              <a:rPr lang="en-US" altLang="zh-TW" b="0" dirty="0" err="1">
                <a:solidFill>
                  <a:srgbClr val="0000FF"/>
                </a:solidFill>
              </a:rPr>
              <a:t>downshear</a:t>
            </a:r>
            <a:r>
              <a:rPr lang="en-US" altLang="zh-TW" b="0" dirty="0">
                <a:solidFill>
                  <a:srgbClr val="0000FF"/>
                </a:solidFill>
              </a:rPr>
              <a:t> left (DSL)</a:t>
            </a:r>
            <a:r>
              <a:rPr lang="en-US" altLang="zh-TW" b="0" dirty="0"/>
              <a:t>, and minima in the </a:t>
            </a:r>
            <a:r>
              <a:rPr lang="en-US" altLang="zh-TW" b="0" dirty="0" err="1"/>
              <a:t>upshear</a:t>
            </a:r>
            <a:r>
              <a:rPr lang="en-US" altLang="zh-TW" b="0" dirty="0"/>
              <a:t> quadrants </a:t>
            </a:r>
            <a:r>
              <a:rPr lang="en-US" altLang="zh-TW" sz="1600" b="0" dirty="0"/>
              <a:t>(Hence and </a:t>
            </a:r>
            <a:r>
              <a:rPr lang="en-US" altLang="zh-TW" sz="1600" b="0" dirty="0" err="1"/>
              <a:t>Houze</a:t>
            </a:r>
            <a:r>
              <a:rPr lang="en-US" altLang="zh-TW" sz="1600" b="0" dirty="0"/>
              <a:t> 2011</a:t>
            </a:r>
            <a:r>
              <a:rPr lang="en-US" altLang="zh-TW" sz="1600" b="0" dirty="0" smtClean="0"/>
              <a:t>)</a:t>
            </a:r>
            <a:r>
              <a:rPr lang="en-US" altLang="zh-TW" b="0" dirty="0" smtClean="0"/>
              <a:t>.</a:t>
            </a:r>
          </a:p>
          <a:p>
            <a:r>
              <a:rPr lang="en-US" altLang="zh-TW" b="0" dirty="0"/>
              <a:t>Sheared TCs often initially have a </a:t>
            </a:r>
            <a:r>
              <a:rPr lang="en-US" altLang="zh-TW" b="0" dirty="0">
                <a:solidFill>
                  <a:srgbClr val="0000FF"/>
                </a:solidFill>
              </a:rPr>
              <a:t>vertically displaced or tilted vortex</a:t>
            </a:r>
            <a:r>
              <a:rPr lang="en-US" altLang="zh-TW" b="0" dirty="0"/>
              <a:t> that for RI cases becomes aligned near onset </a:t>
            </a:r>
            <a:r>
              <a:rPr lang="en-US" altLang="zh-TW" sz="1400" b="0" dirty="0"/>
              <a:t>(</a:t>
            </a:r>
            <a:r>
              <a:rPr lang="en-US" altLang="zh-TW" sz="1400" b="0" dirty="0" err="1"/>
              <a:t>Munsell</a:t>
            </a:r>
            <a:r>
              <a:rPr lang="en-US" altLang="zh-TW" sz="1400" b="0" dirty="0"/>
              <a:t> et al. 2017; Chen et al. 2018; Leighton et al. 2018</a:t>
            </a:r>
            <a:r>
              <a:rPr lang="en-US" altLang="zh-TW" sz="1400" b="0" dirty="0" smtClean="0"/>
              <a:t>)</a:t>
            </a:r>
            <a:r>
              <a:rPr lang="en-US" altLang="zh-TW" b="0" dirty="0" smtClean="0"/>
              <a:t>.</a:t>
            </a:r>
          </a:p>
          <a:p>
            <a:r>
              <a:rPr lang="en-US" altLang="zh-TW" b="0" dirty="0"/>
              <a:t>While several previous modeling and observational airborne studies have placed more focus on the role of </a:t>
            </a:r>
            <a:r>
              <a:rPr lang="en-US" altLang="zh-TW" b="0" dirty="0">
                <a:solidFill>
                  <a:srgbClr val="0000FF"/>
                </a:solidFill>
              </a:rPr>
              <a:t>intense, deep convection</a:t>
            </a:r>
            <a:r>
              <a:rPr lang="en-US" altLang="zh-TW" b="0" dirty="0"/>
              <a:t> </a:t>
            </a:r>
            <a:r>
              <a:rPr lang="en-US" altLang="zh-TW" sz="1500" b="0" dirty="0"/>
              <a:t>(Braun et al. 2006; </a:t>
            </a:r>
            <a:r>
              <a:rPr lang="en-US" altLang="zh-TW" sz="1500" b="0" dirty="0" err="1"/>
              <a:t>Guimond</a:t>
            </a:r>
            <a:r>
              <a:rPr lang="en-US" altLang="zh-TW" sz="1500" b="0" dirty="0"/>
              <a:t> et al. 2010; Molinari and </a:t>
            </a:r>
            <a:r>
              <a:rPr lang="en-US" altLang="zh-TW" sz="1500" b="0" dirty="0" err="1"/>
              <a:t>Vollaro</a:t>
            </a:r>
            <a:r>
              <a:rPr lang="en-US" altLang="zh-TW" sz="1500" b="0" dirty="0"/>
              <a:t> 2010; Molinari et al. 2013; Rogers et al. 2013, 2015, 2016)</a:t>
            </a:r>
            <a:r>
              <a:rPr lang="en-US" altLang="zh-TW" b="0" dirty="0"/>
              <a:t>, satellite-based studies emphasize the role of </a:t>
            </a:r>
            <a:r>
              <a:rPr lang="en-US" altLang="zh-TW" b="0" dirty="0">
                <a:solidFill>
                  <a:srgbClr val="0000FF"/>
                </a:solidFill>
              </a:rPr>
              <a:t>other precipitation modes</a:t>
            </a:r>
            <a:r>
              <a:rPr lang="en-US" altLang="zh-TW" b="0" dirty="0"/>
              <a:t> (i.e., </a:t>
            </a:r>
            <a:r>
              <a:rPr lang="en-US" altLang="zh-TW" b="0" dirty="0" err="1"/>
              <a:t>stratiform</a:t>
            </a:r>
            <a:r>
              <a:rPr lang="en-US" altLang="zh-TW" b="0" dirty="0"/>
              <a:t>, shallow, moderately deep convection) for TC intensification.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0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0" dirty="0"/>
              <a:t>Despite progress in recent years, fundamental questions remain unanswered regarding the </a:t>
            </a:r>
            <a:r>
              <a:rPr lang="en-US" altLang="zh-TW" b="0" dirty="0">
                <a:solidFill>
                  <a:srgbClr val="0000FF"/>
                </a:solidFill>
              </a:rPr>
              <a:t>relationships between precipitation and intensity change</a:t>
            </a:r>
            <a:r>
              <a:rPr lang="en-US" altLang="zh-TW" b="0" dirty="0"/>
              <a:t> when TCs are experiencing at least moderate vertical wind shear.</a:t>
            </a:r>
          </a:p>
          <a:p>
            <a:pPr lvl="1"/>
            <a:r>
              <a:rPr lang="en-US" altLang="zh-TW" dirty="0" smtClean="0"/>
              <a:t>What </a:t>
            </a:r>
            <a:r>
              <a:rPr lang="en-US" altLang="zh-TW" dirty="0"/>
              <a:t>are the </a:t>
            </a:r>
            <a:r>
              <a:rPr lang="en-US" altLang="zh-TW" dirty="0">
                <a:solidFill>
                  <a:srgbClr val="0000FF"/>
                </a:solidFill>
              </a:rPr>
              <a:t>dominant precipitation types</a:t>
            </a:r>
            <a:r>
              <a:rPr lang="en-US" altLang="zh-TW" dirty="0"/>
              <a:t>, their </a:t>
            </a:r>
            <a:r>
              <a:rPr lang="en-US" altLang="zh-TW" dirty="0">
                <a:solidFill>
                  <a:srgbClr val="0000FF"/>
                </a:solidFill>
              </a:rPr>
              <a:t>spatial distributions</a:t>
            </a:r>
            <a:r>
              <a:rPr lang="en-US" altLang="zh-TW" dirty="0"/>
              <a:t>, and the </a:t>
            </a:r>
            <a:r>
              <a:rPr lang="en-US" altLang="zh-TW" dirty="0">
                <a:solidFill>
                  <a:srgbClr val="0000FF"/>
                </a:solidFill>
              </a:rPr>
              <a:t>evolution of these features</a:t>
            </a:r>
            <a:r>
              <a:rPr lang="en-US" altLang="zh-TW" dirty="0"/>
              <a:t> with respect to alignment and TC intensification?</a:t>
            </a:r>
          </a:p>
          <a:p>
            <a:pPr lvl="1"/>
            <a:r>
              <a:rPr lang="en-US" altLang="zh-TW" dirty="0"/>
              <a:t>What causes an </a:t>
            </a:r>
            <a:r>
              <a:rPr lang="en-US" altLang="zh-TW" dirty="0">
                <a:solidFill>
                  <a:srgbClr val="0000FF"/>
                </a:solidFill>
              </a:rPr>
              <a:t>azimuthal increase in precipitation</a:t>
            </a:r>
            <a:r>
              <a:rPr lang="en-US" altLang="zh-TW" dirty="0"/>
              <a:t>, particularly in the </a:t>
            </a:r>
            <a:r>
              <a:rPr lang="en-US" altLang="zh-TW" dirty="0" err="1"/>
              <a:t>upshear</a:t>
            </a:r>
            <a:r>
              <a:rPr lang="en-US" altLang="zh-TW" dirty="0"/>
              <a:t> quadrants?</a:t>
            </a:r>
          </a:p>
          <a:p>
            <a:pPr lvl="1"/>
            <a:r>
              <a:rPr lang="en-US" altLang="zh-TW" dirty="0"/>
              <a:t>What is the relationship between </a:t>
            </a:r>
            <a:r>
              <a:rPr lang="en-US" altLang="zh-TW" dirty="0">
                <a:solidFill>
                  <a:srgbClr val="0000FF"/>
                </a:solidFill>
              </a:rPr>
              <a:t>vortex alignment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0000FF"/>
                </a:solidFill>
              </a:rPr>
              <a:t>increased azimuthal precipitation symmetry</a:t>
            </a:r>
            <a:r>
              <a:rPr lang="en-US" altLang="zh-TW" dirty="0"/>
              <a:t> </a:t>
            </a:r>
            <a:r>
              <a:rPr lang="en-US" altLang="zh-TW" dirty="0" err="1"/>
              <a:t>upshear</a:t>
            </a:r>
            <a:r>
              <a:rPr lang="en-US" altLang="zh-TW" dirty="0" smtClean="0"/>
              <a:t>?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2C4E00-61AE-461D-8A37-AC647E8C2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Edouard (2014) synopsis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68278B-E92E-4695-A766-FC948B339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Edouard reached tropical storm strength at 0000 UTC 12 September. Over the next 24–48 h, Edouard </a:t>
            </a:r>
            <a:r>
              <a:rPr lang="en-US" altLang="zh-TW" dirty="0">
                <a:solidFill>
                  <a:srgbClr val="0000FF"/>
                </a:solidFill>
              </a:rPr>
              <a:t>slowly intensified</a:t>
            </a:r>
            <a:r>
              <a:rPr lang="en-US" altLang="zh-TW" dirty="0"/>
              <a:t> [&lt;7.5 m s</a:t>
            </a:r>
            <a:r>
              <a:rPr lang="en-US" altLang="zh-TW" baseline="30000" dirty="0"/>
              <a:t>−1</a:t>
            </a:r>
            <a:r>
              <a:rPr lang="en-US" altLang="zh-TW" dirty="0"/>
              <a:t> (24 h)</a:t>
            </a:r>
            <a:r>
              <a:rPr lang="en-US" altLang="zh-TW" baseline="30000" dirty="0"/>
              <a:t>−1</a:t>
            </a:r>
            <a:r>
              <a:rPr lang="en-US" altLang="zh-TW" dirty="0"/>
              <a:t>] under the presence of </a:t>
            </a:r>
            <a:r>
              <a:rPr lang="en-US" altLang="zh-TW" dirty="0">
                <a:solidFill>
                  <a:srgbClr val="0000FF"/>
                </a:solidFill>
              </a:rPr>
              <a:t>moderate</a:t>
            </a:r>
            <a:r>
              <a:rPr lang="en-US" altLang="zh-TW" dirty="0"/>
              <a:t> (8–10 m s</a:t>
            </a:r>
            <a:r>
              <a:rPr lang="en-US" altLang="zh-TW" baseline="30000" dirty="0"/>
              <a:t>−1</a:t>
            </a:r>
            <a:r>
              <a:rPr lang="en-US" altLang="zh-TW" dirty="0"/>
              <a:t>) deep-layer </a:t>
            </a:r>
            <a:r>
              <a:rPr lang="en-US" altLang="zh-TW" dirty="0">
                <a:solidFill>
                  <a:srgbClr val="0000FF"/>
                </a:solidFill>
              </a:rPr>
              <a:t>vertical wind shear </a:t>
            </a:r>
            <a:r>
              <a:rPr lang="en-US" altLang="zh-TW" dirty="0"/>
              <a:t>and marginally conducive SSTs </a:t>
            </a:r>
            <a:r>
              <a:rPr lang="en-US" altLang="zh-TW" sz="1600" dirty="0"/>
              <a:t>(</a:t>
            </a:r>
            <a:r>
              <a:rPr lang="en-US" altLang="zh-TW" sz="1600" dirty="0" err="1"/>
              <a:t>Zawislak</a:t>
            </a:r>
            <a:r>
              <a:rPr lang="en-US" altLang="zh-TW" sz="1600" dirty="0"/>
              <a:t> et al. 2016)</a:t>
            </a:r>
            <a:r>
              <a:rPr lang="en-US" altLang="zh-TW" dirty="0"/>
              <a:t>. According to the best track, Edouard experienced a period of </a:t>
            </a:r>
            <a:r>
              <a:rPr lang="en-US" altLang="zh-TW" dirty="0">
                <a:solidFill>
                  <a:srgbClr val="0000FF"/>
                </a:solidFill>
              </a:rPr>
              <a:t>RI</a:t>
            </a:r>
            <a:r>
              <a:rPr lang="en-US" altLang="zh-TW" dirty="0"/>
              <a:t> [13 m s</a:t>
            </a:r>
            <a:r>
              <a:rPr lang="en-US" altLang="zh-TW" baseline="30000" dirty="0"/>
              <a:t>−1</a:t>
            </a:r>
            <a:r>
              <a:rPr lang="en-US" altLang="zh-TW" dirty="0"/>
              <a:t> (24 h)</a:t>
            </a:r>
            <a:r>
              <a:rPr lang="en-US" altLang="zh-TW" baseline="30000" dirty="0"/>
              <a:t>−1</a:t>
            </a:r>
            <a:r>
              <a:rPr lang="en-US" altLang="zh-TW" dirty="0"/>
              <a:t>], from </a:t>
            </a:r>
            <a:r>
              <a:rPr lang="en-US" altLang="zh-TW" dirty="0">
                <a:solidFill>
                  <a:srgbClr val="0000FF"/>
                </a:solidFill>
              </a:rPr>
              <a:t>1200 UTC 13 September through 14 September</a:t>
            </a:r>
            <a:r>
              <a:rPr lang="en-US" altLang="zh-TW" dirty="0" smtClean="0"/>
              <a:t>.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C639F19-E99F-4964-B98B-60F04482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3E1426C-94D5-4849-B693-FB8C19B168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4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2D918C43-90C6-4B4A-8FCF-EAFFE2BAC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39711"/>
            <a:ext cx="4032448" cy="544035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E4BE569-275E-4CCA-8F4C-EF9CB60A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setup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EE3BED-BEDE-4D04-A2AF-3A3A1905C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8" y="1196752"/>
            <a:ext cx="4104456" cy="523307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Initial and lateral boundary conditions from 14 Global Ensemble Forecast System (GEFS) members from the 1200 UTC 11 September</a:t>
            </a:r>
          </a:p>
          <a:p>
            <a:r>
              <a:rPr lang="en-US" altLang="zh-TW" dirty="0"/>
              <a:t>WRF: Version </a:t>
            </a:r>
            <a:r>
              <a:rPr lang="en-US" altLang="zh-TW" dirty="0" smtClean="0"/>
              <a:t>3.7.1</a:t>
            </a:r>
            <a:endParaRPr lang="en-US" altLang="zh-TW" dirty="0"/>
          </a:p>
          <a:p>
            <a:r>
              <a:rPr lang="en-US" altLang="zh-TW" dirty="0"/>
              <a:t>The three two-way nests have a horizontal resolution of 9, 3, and 1 km and 55 vertical </a:t>
            </a:r>
            <a:r>
              <a:rPr lang="en-US" altLang="zh-TW" dirty="0" smtClean="0"/>
              <a:t>levels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/>
              <a:t>27 km </a:t>
            </a:r>
            <a:r>
              <a:rPr lang="en-US" altLang="zh-TW" dirty="0" smtClean="0"/>
              <a:t>Outer domain)</a:t>
            </a:r>
            <a:endParaRPr lang="en-US" altLang="zh-TW" dirty="0"/>
          </a:p>
          <a:p>
            <a:r>
              <a:rPr lang="en-US" altLang="zh-TW" dirty="0"/>
              <a:t>Thompson microphysics scheme </a:t>
            </a:r>
            <a:endParaRPr lang="en-US" altLang="zh-TW" dirty="0" smtClean="0"/>
          </a:p>
          <a:p>
            <a:r>
              <a:rPr lang="en-US" altLang="zh-TW" dirty="0" err="1"/>
              <a:t>Kain</a:t>
            </a:r>
            <a:r>
              <a:rPr lang="en-US" altLang="zh-TW" dirty="0"/>
              <a:t>–Fritsch cumulus scheme </a:t>
            </a:r>
            <a:endParaRPr lang="en-US" altLang="zh-TW" dirty="0" smtClean="0"/>
          </a:p>
          <a:p>
            <a:r>
              <a:rPr lang="en-US" altLang="zh-TW" dirty="0" smtClean="0"/>
              <a:t>YSU </a:t>
            </a:r>
            <a:r>
              <a:rPr lang="en-US" altLang="zh-TW" dirty="0"/>
              <a:t>planetary boundary layer scheme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08ED43E-9EBF-407C-BD5C-E2AB414F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814847B-1956-4D7C-9ABE-348A530473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93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D310D4-D2C7-48A3-AE9D-04F11323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Environmental conditions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032E3EE-88AB-41A4-85E7-F7C8AC72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D7663CF-8BAD-49BC-B444-05A9A9931C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0–500-km vertical wind shear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D00A36B-E882-4621-B0F7-EDA1CD7D8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3" y="1239711"/>
            <a:ext cx="8863174" cy="468259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D904A27-6700-45F0-846D-38F6224E622F}"/>
              </a:ext>
            </a:extLst>
          </p:cNvPr>
          <p:cNvSpPr/>
          <p:nvPr/>
        </p:nvSpPr>
        <p:spPr>
          <a:xfrm>
            <a:off x="467544" y="607984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Deep-layer vertical wind shear alone is not responsible for the success or failure of capturing intensification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0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A17DB5-C5CD-4528-8067-790F3D398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Initial environmental conditions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43F9E9-A814-4F21-94B9-AADAC27A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2212D3E-0B76-40FE-BD5D-4F9A3305FE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D6E7AF7-E694-44EF-A247-758532F05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2" y="1412776"/>
            <a:ext cx="8918416" cy="403244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908DE5A-9428-4D05-A567-02FF841D2C62}"/>
              </a:ext>
            </a:extLst>
          </p:cNvPr>
          <p:cNvSpPr/>
          <p:nvPr/>
        </p:nvSpPr>
        <p:spPr>
          <a:xfrm>
            <a:off x="250206" y="586226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1200 UTC 11 Sep–0000 UTC 12 Sep (first 12 h after initialization)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3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77174" y="532729"/>
            <a:ext cx="258241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1400" dirty="0"/>
              <a:t>for at least 6 consecutive hours</a:t>
            </a:r>
            <a:endParaRPr lang="zh-TW" altLang="en-US" sz="14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1F44D0E-CFE4-40AB-9D1B-CEF6765F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Vortex tilt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43ED465-7707-4C2D-8EE5-8B2A7491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326704A-5B70-4D49-A818-501B80BD7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04EC0E9-9C9F-4AD5-872F-256F3405F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16176"/>
            <a:ext cx="8208912" cy="271759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0FE434A-48AC-4F53-9BF2-6A8F47B5B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5240"/>
            <a:ext cx="8208912" cy="252520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4E08CA8-79F0-41DB-8A35-D03F57235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174" y="94690"/>
            <a:ext cx="2582416" cy="49429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3ECE87D-F74F-41E9-9028-8336301206BB}"/>
              </a:ext>
            </a:extLst>
          </p:cNvPr>
          <p:cNvSpPr/>
          <p:nvPr/>
        </p:nvSpPr>
        <p:spPr>
          <a:xfrm>
            <a:off x="467544" y="6425619"/>
            <a:ext cx="5755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95th percentile of 24-h pressure changes: </a:t>
            </a:r>
            <a:r>
              <a:rPr lang="pt-BR" altLang="zh-TW" dirty="0"/>
              <a:t>&lt;−23 hPa (24 h)</a:t>
            </a:r>
            <a:r>
              <a:rPr lang="pt-BR" altLang="zh-TW" baseline="30000" dirty="0"/>
              <a:t>−1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3648" y="3118276"/>
            <a:ext cx="561662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4894B5"/>
                </a:solidFill>
              </a:rPr>
              <a:t>How </a:t>
            </a:r>
            <a:r>
              <a:rPr lang="en-US" altLang="zh-TW" sz="2400" dirty="0">
                <a:solidFill>
                  <a:srgbClr val="4894B5"/>
                </a:solidFill>
              </a:rPr>
              <a:t>the successful members evolve from a tilted vortex to one that is vertically upright</a:t>
            </a:r>
            <a:endParaRPr lang="zh-TW" altLang="en-US" sz="2400" dirty="0">
              <a:solidFill>
                <a:srgbClr val="4894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2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微軟正黑體/Calibri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28406</TotalTime>
  <Words>1722</Words>
  <Application>Microsoft Office PowerPoint</Application>
  <PresentationFormat>如螢幕大小 (4:3)</PresentationFormat>
  <Paragraphs>132</Paragraphs>
  <Slides>26</Slides>
  <Notes>8</Notes>
  <HiddenSlides>4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26</vt:i4>
      </vt:variant>
    </vt:vector>
  </HeadingPairs>
  <TitlesOfParts>
    <vt:vector size="34" baseType="lpstr">
      <vt:lpstr>微軟正黑體</vt:lpstr>
      <vt:lpstr>新細明體</vt:lpstr>
      <vt:lpstr>Arial</vt:lpstr>
      <vt:lpstr>Calibri</vt:lpstr>
      <vt:lpstr>Times New Roman</vt:lpstr>
      <vt:lpstr>Wingdings</vt:lpstr>
      <vt:lpstr>Office 佈景主題</vt:lpstr>
      <vt:lpstr>自訂設計</vt:lpstr>
      <vt:lpstr>How Does Hurricane Edouard (2014) Evolve toward Symmetry before Rapid Intensification? A High-Resolution Ensemble Study</vt:lpstr>
      <vt:lpstr>Outline</vt:lpstr>
      <vt:lpstr>Introduction (1/2)</vt:lpstr>
      <vt:lpstr>Introduction (2/2)</vt:lpstr>
      <vt:lpstr>Edouard (2014) synopsis</vt:lpstr>
      <vt:lpstr>Experimental setup</vt:lpstr>
      <vt:lpstr>Environmental conditions</vt:lpstr>
      <vt:lpstr>Initial environmental conditions</vt:lpstr>
      <vt:lpstr>Vortex tilt</vt:lpstr>
      <vt:lpstr>H1: The tilted vortex exhibits horizontal precession toward the upshear quadrants(Reasor et al. 2004)</vt:lpstr>
      <vt:lpstr>Successful member</vt:lpstr>
      <vt:lpstr>Failed member</vt:lpstr>
      <vt:lpstr>H2: Shallow and moderately deep precipitation USL (Nguyen et al. 2017) transitions into stronger, deep convective updrafts intensifying a vortex through a bottom-up pathway (Montgomery et al. 2006)</vt:lpstr>
      <vt:lpstr>Convective asymmetry (Schecter 2013)</vt:lpstr>
      <vt:lpstr>Precipitation classification</vt:lpstr>
      <vt:lpstr>H3: An MLC-ULC with stratiform precipitation increases low–midtropospheric RH via evaporation and penetrates downward toward the boundary layer through a top-down pathway (Bister and Emanuel 1997)</vt:lpstr>
      <vt:lpstr>Successful minus failed member composites</vt:lpstr>
      <vt:lpstr>Water vapor mixing ratio budge</vt:lpstr>
      <vt:lpstr>Propagation of lower-θE air</vt:lpstr>
      <vt:lpstr>Postalignment</vt:lpstr>
      <vt:lpstr>Summary(1/2)</vt:lpstr>
      <vt:lpstr>Summary(2/2)</vt:lpstr>
      <vt:lpstr>PowerPoint 簡報</vt:lpstr>
      <vt:lpstr>Introduction(1/2)</vt:lpstr>
      <vt:lpstr>PowerPoint 簡報</vt:lpstr>
      <vt:lpstr>???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Valued Acer Customer</dc:creator>
  <cp:lastModifiedBy>Windows 使用者</cp:lastModifiedBy>
  <cp:revision>3168</cp:revision>
  <cp:lastPrinted>2016-08-10T09:00:02Z</cp:lastPrinted>
  <dcterms:created xsi:type="dcterms:W3CDTF">2014-02-27T05:48:58Z</dcterms:created>
  <dcterms:modified xsi:type="dcterms:W3CDTF">2020-12-22T07:26:17Z</dcterms:modified>
</cp:coreProperties>
</file>