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7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0" r:id="rId12"/>
    <p:sldId id="266" r:id="rId13"/>
    <p:sldId id="268" r:id="rId14"/>
    <p:sldId id="270" r:id="rId15"/>
    <p:sldId id="271" r:id="rId16"/>
    <p:sldId id="269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FE1"/>
    <a:srgbClr val="CB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4751" autoAdjust="0"/>
  </p:normalViewPr>
  <p:slideViewPr>
    <p:cSldViewPr snapToGrid="0">
      <p:cViewPr varScale="1">
        <p:scale>
          <a:sx n="77" d="100"/>
          <a:sy n="77" d="100"/>
        </p:scale>
        <p:origin x="10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55897-DFF3-4920-9454-F6AF0EA603D6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3738E-C53A-4735-82EF-5E00EA4B73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55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</a:t>
            </a:r>
            <a:r>
              <a:rPr lang="zh-TW" altLang="en-US" dirty="0" smtClean="0"/>
              <a:t> 南側下風切處對流增強</a:t>
            </a:r>
            <a:endParaRPr lang="en-US" altLang="zh-TW" dirty="0" smtClean="0"/>
          </a:p>
          <a:p>
            <a:r>
              <a:rPr lang="en-US" altLang="zh-TW" dirty="0" smtClean="0"/>
              <a:t>A-C </a:t>
            </a:r>
            <a:r>
              <a:rPr lang="zh-TW" altLang="en-US" dirty="0" smtClean="0"/>
              <a:t>亮溫下降，眼牆收縮</a:t>
            </a:r>
            <a:endParaRPr lang="en-US" altLang="zh-TW" dirty="0" smtClean="0"/>
          </a:p>
          <a:p>
            <a:r>
              <a:rPr lang="en-US" altLang="zh-TW" dirty="0" smtClean="0"/>
              <a:t>D</a:t>
            </a:r>
            <a:r>
              <a:rPr lang="zh-TW" altLang="en-US" dirty="0" smtClean="0"/>
              <a:t> 雨帶包圍主眼牆</a:t>
            </a:r>
            <a:endParaRPr lang="en-US" altLang="zh-TW" dirty="0" smtClean="0"/>
          </a:p>
          <a:p>
            <a:r>
              <a:rPr lang="en-US" altLang="zh-TW" dirty="0" smtClean="0"/>
              <a:t>E</a:t>
            </a:r>
            <a:r>
              <a:rPr lang="zh-TW" altLang="en-US" dirty="0" smtClean="0"/>
              <a:t> 第一次眼牆置換完成，西北到東南的雨帶形成</a:t>
            </a:r>
            <a:endParaRPr lang="en-US" altLang="zh-TW" dirty="0" smtClean="0"/>
          </a:p>
          <a:p>
            <a:r>
              <a:rPr lang="en-US" altLang="zh-TW" dirty="0" smtClean="0"/>
              <a:t>F</a:t>
            </a:r>
            <a:r>
              <a:rPr lang="zh-TW" altLang="en-US" dirty="0" smtClean="0"/>
              <a:t> 第二次眼牆置換完成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3738E-C53A-4735-82EF-5E00EA4B73E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36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偏弱的內眼牆，</a:t>
            </a:r>
            <a:r>
              <a:rPr lang="en-US" altLang="zh-TW" dirty="0" smtClean="0"/>
              <a:t>8km</a:t>
            </a:r>
            <a:r>
              <a:rPr lang="zh-TW" altLang="en-US" dirty="0" smtClean="0"/>
              <a:t>以下沉降，儘管回波大</a:t>
            </a:r>
            <a:endParaRPr lang="en-US" altLang="zh-TW" dirty="0" smtClean="0"/>
          </a:p>
          <a:p>
            <a:r>
              <a:rPr lang="zh-TW" altLang="en-US" dirty="0" smtClean="0"/>
              <a:t>次</a:t>
            </a:r>
            <a:r>
              <a:rPr lang="en-US" altLang="zh-TW" dirty="0" smtClean="0"/>
              <a:t>W/</a:t>
            </a:r>
            <a:r>
              <a:rPr lang="zh-TW" altLang="en-US" dirty="0" smtClean="0"/>
              <a:t>次</a:t>
            </a:r>
            <a:r>
              <a:rPr lang="en-US" altLang="zh-TW" dirty="0" smtClean="0"/>
              <a:t>VT/</a:t>
            </a:r>
            <a:r>
              <a:rPr lang="zh-TW" altLang="en-US" dirty="0" smtClean="0"/>
              <a:t>下沉入流</a:t>
            </a:r>
            <a:r>
              <a:rPr lang="en-US" altLang="zh-TW" dirty="0" smtClean="0"/>
              <a:t>/</a:t>
            </a:r>
            <a:r>
              <a:rPr lang="zh-TW" altLang="en-US" dirty="0" smtClean="0"/>
              <a:t>輻合一致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沒有下沉入流，入流被超梯度切向風產生的出流減速輻合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3738E-C53A-4735-82EF-5E00EA4B73E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6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DF7E-2AFA-4E28-99CF-DFF10B1D0C8F}" type="datetimeFigureOut">
              <a:rPr lang="zh-TW" altLang="en-US" smtClean="0"/>
              <a:t>2020/12/5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CF9-C765-46E0-A64A-4DD7AA7F8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98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DF7E-2AFA-4E28-99CF-DFF10B1D0C8F}" type="datetimeFigureOut">
              <a:rPr lang="zh-TW" altLang="en-US" smtClean="0"/>
              <a:t>2020/12/5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CF9-C765-46E0-A64A-4DD7AA7F8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2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DF7E-2AFA-4E28-99CF-DFF10B1D0C8F}" type="datetimeFigureOut">
              <a:rPr lang="zh-TW" altLang="en-US" smtClean="0"/>
              <a:t>2020/12/5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CF9-C765-46E0-A64A-4DD7AA7F8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1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DF7E-2AFA-4E28-99CF-DFF10B1D0C8F}" type="datetimeFigureOut">
              <a:rPr lang="zh-TW" altLang="en-US" smtClean="0"/>
              <a:t>2020/12/5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CF9-C765-46E0-A64A-4DD7AA7F8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71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DF7E-2AFA-4E28-99CF-DFF10B1D0C8F}" type="datetimeFigureOut">
              <a:rPr lang="zh-TW" altLang="en-US" smtClean="0"/>
              <a:t>2020/12/5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CF9-C765-46E0-A64A-4DD7AA7F8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68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DF7E-2AFA-4E28-99CF-DFF10B1D0C8F}" type="datetimeFigureOut">
              <a:rPr lang="zh-TW" altLang="en-US" smtClean="0"/>
              <a:t>2020/12/5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CF9-C765-46E0-A64A-4DD7AA7F8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17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DF7E-2AFA-4E28-99CF-DFF10B1D0C8F}" type="datetimeFigureOut">
              <a:rPr lang="zh-TW" altLang="en-US" smtClean="0"/>
              <a:t>2020/12/5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CF9-C765-46E0-A64A-4DD7AA7F8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99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DF7E-2AFA-4E28-99CF-DFF10B1D0C8F}" type="datetimeFigureOut">
              <a:rPr lang="zh-TW" altLang="en-US" smtClean="0"/>
              <a:t>2020/12/5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CF9-C765-46E0-A64A-4DD7AA7F8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27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DF7E-2AFA-4E28-99CF-DFF10B1D0C8F}" type="datetimeFigureOut">
              <a:rPr lang="zh-TW" altLang="en-US" smtClean="0"/>
              <a:t>2020/12/5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CF9-C765-46E0-A64A-4DD7AA7F8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58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DF7E-2AFA-4E28-99CF-DFF10B1D0C8F}" type="datetimeFigureOut">
              <a:rPr lang="zh-TW" altLang="en-US" smtClean="0"/>
              <a:t>2020/12/5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CF9-C765-46E0-A64A-4DD7AA7F8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52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DF7E-2AFA-4E28-99CF-DFF10B1D0C8F}" type="datetimeFigureOut">
              <a:rPr lang="zh-TW" altLang="en-US" smtClean="0"/>
              <a:t>2020/12/5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CF9-C765-46E0-A64A-4DD7AA7F8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4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3DF7E-2AFA-4E28-99CF-DFF10B1D0C8F}" type="datetimeFigureOut">
              <a:rPr lang="zh-TW" altLang="en-US" smtClean="0"/>
              <a:t>2020/12/5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CCF9-C765-46E0-A64A-4DD7AA7F8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7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solidFill>
            <a:srgbClr val="FEDFE1"/>
          </a:solidFill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Andalus" panose="02020603050405020304" pitchFamily="18" charset="-78"/>
                <a:cs typeface="Andalus" panose="02020603050405020304" pitchFamily="18" charset="-78"/>
              </a:rPr>
              <a:t>The Rapid Intensification and Eyewall Replacement Cycles of</a:t>
            </a:r>
            <a:br>
              <a:rPr lang="en-US" altLang="zh-TW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altLang="zh-TW" dirty="0">
                <a:latin typeface="Andalus" panose="02020603050405020304" pitchFamily="18" charset="-78"/>
                <a:cs typeface="Andalus" panose="02020603050405020304" pitchFamily="18" charset="-78"/>
              </a:rPr>
              <a:t>Hurricane Irma (2017</a:t>
            </a:r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endParaRPr lang="zh-TW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>
                <a:latin typeface="Andalus" panose="02020603050405020304" pitchFamily="18" charset="-78"/>
                <a:cs typeface="Andalus" panose="02020603050405020304" pitchFamily="18" charset="-78"/>
              </a:rPr>
              <a:t>Fischer, M. S., R. F. Rogers, and P. D. </a:t>
            </a:r>
            <a:r>
              <a:rPr lang="en-US" altLang="zh-TW" sz="1800" dirty="0" err="1">
                <a:latin typeface="Andalus" panose="02020603050405020304" pitchFamily="18" charset="-78"/>
                <a:cs typeface="Andalus" panose="02020603050405020304" pitchFamily="18" charset="-78"/>
              </a:rPr>
              <a:t>Reasor</a:t>
            </a:r>
            <a:r>
              <a:rPr lang="en-US" altLang="zh-TW" sz="1800" dirty="0">
                <a:latin typeface="Andalus" panose="02020603050405020304" pitchFamily="18" charset="-78"/>
                <a:cs typeface="Andalus" panose="02020603050405020304" pitchFamily="18" charset="-78"/>
              </a:rPr>
              <a:t>, 2020: The rapid intensification and eyewall replacement cycles of Hurricane Irma (2017). </a:t>
            </a:r>
            <a:r>
              <a:rPr lang="en-US" altLang="zh-TW" sz="1800" i="1" dirty="0">
                <a:latin typeface="Andalus" panose="02020603050405020304" pitchFamily="18" charset="-78"/>
                <a:cs typeface="Andalus" panose="02020603050405020304" pitchFamily="18" charset="-78"/>
              </a:rPr>
              <a:t>Mon. </a:t>
            </a:r>
            <a:r>
              <a:rPr lang="en-US" altLang="zh-TW" sz="1800" i="1" dirty="0" err="1">
                <a:latin typeface="Andalus" panose="02020603050405020304" pitchFamily="18" charset="-78"/>
                <a:cs typeface="Andalus" panose="02020603050405020304" pitchFamily="18" charset="-78"/>
              </a:rPr>
              <a:t>Wea</a:t>
            </a:r>
            <a:r>
              <a:rPr lang="en-US" altLang="zh-TW" sz="1800" i="1" dirty="0">
                <a:latin typeface="Andalus" panose="02020603050405020304" pitchFamily="18" charset="-78"/>
                <a:cs typeface="Andalus" panose="02020603050405020304" pitchFamily="18" charset="-78"/>
              </a:rPr>
              <a:t>. Rev.</a:t>
            </a:r>
            <a:r>
              <a:rPr lang="en-US" altLang="zh-TW" sz="1800" dirty="0">
                <a:latin typeface="Andalus" panose="02020603050405020304" pitchFamily="18" charset="-78"/>
                <a:cs typeface="Andalus" panose="02020603050405020304" pitchFamily="18" charset="-78"/>
              </a:rPr>
              <a:t>, </a:t>
            </a:r>
            <a:r>
              <a:rPr lang="en-US" altLang="zh-TW" sz="1800" b="1" dirty="0">
                <a:latin typeface="Andalus" panose="02020603050405020304" pitchFamily="18" charset="-78"/>
                <a:cs typeface="Andalus" panose="02020603050405020304" pitchFamily="18" charset="-78"/>
              </a:rPr>
              <a:t>148</a:t>
            </a:r>
            <a:r>
              <a:rPr lang="en-US" altLang="zh-TW" sz="1800" dirty="0">
                <a:latin typeface="Andalus" panose="02020603050405020304" pitchFamily="18" charset="-78"/>
                <a:cs typeface="Andalus" panose="02020603050405020304" pitchFamily="18" charset="-78"/>
              </a:rPr>
              <a:t>, 981–1004.</a:t>
            </a:r>
            <a:endParaRPr lang="zh-TW" altLang="en-US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391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9829799" y="3598533"/>
            <a:ext cx="797313" cy="582486"/>
          </a:xfrm>
          <a:prstGeom prst="rect">
            <a:avLst/>
          </a:prstGeom>
          <a:solidFill>
            <a:srgbClr val="FE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5" y="342900"/>
            <a:ext cx="7448550" cy="61722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726733" y="311972"/>
            <a:ext cx="4124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Vortex evolution during RI</a:t>
            </a:r>
          </a:p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ERC II</a:t>
            </a:r>
            <a:endParaRPr lang="zh-TW" alt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>
            <a:off x="1624361" y="2631688"/>
            <a:ext cx="869796" cy="3278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H="1" flipV="1">
            <a:off x="1297258" y="2270461"/>
            <a:ext cx="408878" cy="43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H="1">
            <a:off x="4043943" y="2598905"/>
            <a:ext cx="869796" cy="3278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 flipV="1">
            <a:off x="3716840" y="2237678"/>
            <a:ext cx="408878" cy="43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6463525" y="2631688"/>
            <a:ext cx="869796" cy="3278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6136422" y="2270461"/>
            <a:ext cx="408878" cy="43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83533" y="5073804"/>
            <a:ext cx="415423" cy="412595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3051250" y="5176952"/>
            <a:ext cx="665590" cy="20629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6805496" y="3598533"/>
                <a:ext cx="5124223" cy="602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496" y="3598533"/>
                <a:ext cx="5124223" cy="602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/>
          <p:nvPr/>
        </p:nvCxnSpPr>
        <p:spPr>
          <a:xfrm flipV="1">
            <a:off x="8310446" y="3598533"/>
            <a:ext cx="582930" cy="60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11363934" y="3598533"/>
            <a:ext cx="582930" cy="60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796346" y="3569957"/>
            <a:ext cx="1550442" cy="6312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526251" y="4350594"/>
            <a:ext cx="5636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GBR &gt; 0 </a:t>
            </a:r>
            <a:r>
              <a:rPr lang="zh-TW" altLang="en-US" dirty="0" smtClean="0">
                <a:latin typeface="Cambria Math" panose="02040503050406030204" pitchFamily="18" charset="0"/>
              </a:rPr>
              <a:t>→ </a:t>
            </a:r>
            <a:r>
              <a:rPr lang="en-US" altLang="zh-TW" dirty="0" err="1" smtClean="0">
                <a:latin typeface="Cambria Math" panose="02040503050406030204" pitchFamily="18" charset="0"/>
              </a:rPr>
              <a:t>supergradient</a:t>
            </a:r>
            <a:r>
              <a:rPr lang="en-US" altLang="zh-TW" dirty="0" smtClean="0">
                <a:latin typeface="Cambria Math" panose="02040503050406030204" pitchFamily="18" charset="0"/>
              </a:rPr>
              <a:t> wind</a:t>
            </a:r>
            <a:r>
              <a:rPr lang="zh-TW" altLang="en-US" dirty="0" smtClean="0">
                <a:latin typeface="Cambria Math" panose="02040503050406030204" pitchFamily="18" charset="0"/>
              </a:rPr>
              <a:t> →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outward acceleration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GBR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</a:rPr>
              <a:t>→  </a:t>
            </a:r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</a:rPr>
              <a:t>subgradient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</a:rPr>
              <a:t> wind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</a:rPr>
              <a:t>→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inward acceleration</a:t>
            </a:r>
            <a:endParaRPr lang="zh-TW" altLang="en-US" dirty="0">
              <a:solidFill>
                <a:schemeClr val="bg1">
                  <a:lumMod val="7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0281263" y="320062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GBR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9542983" y="4961655"/>
            <a:ext cx="25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Didlake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Houze</a:t>
            </a:r>
            <a:r>
              <a:rPr lang="en-US" altLang="zh-TW" dirty="0" smtClean="0"/>
              <a:t> 2013)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937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0329" t="31334" r="27953" b="8557"/>
          <a:stretch/>
        </p:blipFill>
        <p:spPr>
          <a:xfrm>
            <a:off x="514327" y="789025"/>
            <a:ext cx="6357770" cy="515291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726733" y="311972"/>
            <a:ext cx="4124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Vortex evolution during RI</a:t>
            </a:r>
          </a:p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ERC II</a:t>
            </a:r>
            <a:endParaRPr lang="zh-TW" alt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868274" y="311972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0943 UTC 5 Sep</a:t>
            </a:r>
            <a:endParaRPr lang="zh-TW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336115" y="1706136"/>
            <a:ext cx="46955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1. Double eyewall structure is evident</a:t>
            </a:r>
          </a:p>
          <a:p>
            <a:endParaRPr lang="en-US" altLang="zh-TW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2. Outer eyewall has deeper V</a:t>
            </a:r>
            <a:r>
              <a:rPr lang="en-US" altLang="zh-TW" baseline="-25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and echo </a:t>
            </a:r>
          </a:p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structure than inner</a:t>
            </a:r>
          </a:p>
          <a:p>
            <a:endParaRPr lang="en-US" altLang="zh-TW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3. Lack of pronounced moat (eyewalls merging)</a:t>
            </a:r>
            <a:endParaRPr lang="zh-TW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81441" y="4464610"/>
            <a:ext cx="38972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ERC I &amp; ERC II</a:t>
            </a:r>
          </a:p>
          <a:p>
            <a:endParaRPr lang="en-US" altLang="zh-TW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ERC I </a:t>
            </a:r>
            <a:r>
              <a:rPr lang="zh-TW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→ </a:t>
            </a:r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</a:t>
            </a:r>
            <a:r>
              <a:rPr lang="en-US" altLang="zh-TW" baseline="-25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(traditional ERC)</a:t>
            </a:r>
          </a:p>
          <a:p>
            <a:endParaRPr lang="en-US" altLang="zh-TW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ERC II</a:t>
            </a:r>
            <a:r>
              <a:rPr lang="zh-TW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→ </a:t>
            </a:r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</a:t>
            </a:r>
            <a:r>
              <a:rPr lang="en-US" altLang="zh-TW" baseline="-25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 </a:t>
            </a:r>
            <a:endParaRPr lang="zh-TW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8943277" y="5040351"/>
            <a:ext cx="557561" cy="261468"/>
          </a:xfrm>
          <a:custGeom>
            <a:avLst/>
            <a:gdLst>
              <a:gd name="connsiteX0" fmla="*/ 0 w 512956"/>
              <a:gd name="connsiteY0" fmla="*/ 144966 h 261468"/>
              <a:gd name="connsiteX1" fmla="*/ 234176 w 512956"/>
              <a:gd name="connsiteY1" fmla="*/ 256478 h 261468"/>
              <a:gd name="connsiteX2" fmla="*/ 512956 w 512956"/>
              <a:gd name="connsiteY2" fmla="*/ 0 h 261468"/>
              <a:gd name="connsiteX3" fmla="*/ 512956 w 512956"/>
              <a:gd name="connsiteY3" fmla="*/ 0 h 261468"/>
              <a:gd name="connsiteX4" fmla="*/ 512956 w 512956"/>
              <a:gd name="connsiteY4" fmla="*/ 0 h 26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956" h="261468">
                <a:moveTo>
                  <a:pt x="0" y="144966"/>
                </a:moveTo>
                <a:cubicBezTo>
                  <a:pt x="74341" y="212802"/>
                  <a:pt x="148683" y="280639"/>
                  <a:pt x="234176" y="256478"/>
                </a:cubicBezTo>
                <a:cubicBezTo>
                  <a:pt x="319669" y="232317"/>
                  <a:pt x="512956" y="0"/>
                  <a:pt x="512956" y="0"/>
                </a:cubicBezTo>
                <a:lnTo>
                  <a:pt x="512956" y="0"/>
                </a:lnTo>
                <a:lnTo>
                  <a:pt x="512956" y="0"/>
                </a:lnTo>
              </a:path>
            </a:pathLst>
          </a:custGeom>
          <a:noFill/>
          <a:ln w="57150">
            <a:solidFill>
              <a:srgbClr val="CB404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8943278" y="5575610"/>
            <a:ext cx="557561" cy="301950"/>
          </a:xfrm>
          <a:custGeom>
            <a:avLst/>
            <a:gdLst>
              <a:gd name="connsiteX0" fmla="*/ 0 w 423746"/>
              <a:gd name="connsiteY0" fmla="*/ 245327 h 247472"/>
              <a:gd name="connsiteX1" fmla="*/ 78058 w 423746"/>
              <a:gd name="connsiteY1" fmla="*/ 211873 h 247472"/>
              <a:gd name="connsiteX2" fmla="*/ 423746 w 423746"/>
              <a:gd name="connsiteY2" fmla="*/ 0 h 2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746" h="247472">
                <a:moveTo>
                  <a:pt x="0" y="245327"/>
                </a:moveTo>
                <a:cubicBezTo>
                  <a:pt x="3717" y="249044"/>
                  <a:pt x="7434" y="252761"/>
                  <a:pt x="78058" y="211873"/>
                </a:cubicBezTo>
                <a:cubicBezTo>
                  <a:pt x="148682" y="170985"/>
                  <a:pt x="286214" y="85492"/>
                  <a:pt x="423746" y="0"/>
                </a:cubicBezTo>
              </a:path>
            </a:pathLst>
          </a:custGeom>
          <a:noFill/>
          <a:ln w="57150">
            <a:solidFill>
              <a:srgbClr val="CB404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63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40" y="1516733"/>
            <a:ext cx="4616771" cy="460459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3486" y="311972"/>
            <a:ext cx="822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Potential mechanisms for secondary eyewall formation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r="33679" b="52219"/>
          <a:stretch/>
        </p:blipFill>
        <p:spPr>
          <a:xfrm>
            <a:off x="5196472" y="3640665"/>
            <a:ext cx="6646322" cy="282115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066756" y="1958801"/>
            <a:ext cx="1561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Wind shear</a:t>
            </a:r>
          </a:p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P3: 5-9 m/s</a:t>
            </a:r>
          </a:p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SHIPS: &lt; 5 m/s</a:t>
            </a:r>
            <a:endParaRPr lang="zh-TW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92336" r="38054" b="-226"/>
          <a:stretch/>
        </p:blipFill>
        <p:spPr>
          <a:xfrm>
            <a:off x="5307084" y="6350887"/>
            <a:ext cx="6134070" cy="4603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30580" t="56048" r="18778" b="9435"/>
          <a:stretch/>
        </p:blipFill>
        <p:spPr>
          <a:xfrm>
            <a:off x="5263575" y="954572"/>
            <a:ext cx="6579219" cy="252244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292576" y="4772722"/>
            <a:ext cx="669073" cy="657922"/>
          </a:xfrm>
          <a:prstGeom prst="rect">
            <a:avLst/>
          </a:prstGeom>
          <a:noFill/>
          <a:ln w="57150">
            <a:solidFill>
              <a:srgbClr val="CB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398022" y="422308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</a:t>
            </a:r>
            <a:endParaRPr lang="zh-TW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398022" y="31643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</a:t>
            </a:r>
            <a:endParaRPr lang="zh-TW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393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" y="1334651"/>
            <a:ext cx="6069352" cy="550393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024" y="1322705"/>
            <a:ext cx="6052976" cy="552783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33486" y="311972"/>
            <a:ext cx="10703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Potential mechanisms for secondary eyewall formation</a:t>
            </a:r>
          </a:p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Mesoscale descending inflow jet / unbalanced boundary layer processes</a:t>
            </a:r>
          </a:p>
        </p:txBody>
      </p:sp>
    </p:spTree>
    <p:extLst>
      <p:ext uri="{BB962C8B-B14F-4D97-AF65-F5344CB8AC3E}">
        <p14:creationId xmlns:p14="http://schemas.microsoft.com/office/powerpoint/2010/main" val="414194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0" y="1826097"/>
            <a:ext cx="7120370" cy="417089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840" y="1438507"/>
            <a:ext cx="4869103" cy="21608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33486" y="311972"/>
            <a:ext cx="82253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Potential mechanisms for secondary eyewall formation</a:t>
            </a:r>
          </a:p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Evidence of vortex </a:t>
            </a:r>
            <a:r>
              <a:rPr lang="en-US" altLang="zh-TW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Rossby</a:t>
            </a:r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waves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58637"/>
              </p:ext>
            </p:extLst>
          </p:nvPr>
        </p:nvGraphicFramePr>
        <p:xfrm>
          <a:off x="7794703" y="3911542"/>
          <a:ext cx="4063998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4666">
                  <a:extLst>
                    <a:ext uri="{9D8B030D-6E8A-4147-A177-3AD203B41FA5}">
                      <a16:colId xmlns:a16="http://schemas.microsoft.com/office/drawing/2014/main" val="1191543540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495250037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2675464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SEF I</a:t>
                      </a:r>
                      <a:endParaRPr lang="zh-TW" altLang="en-US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SEF II</a:t>
                      </a:r>
                      <a:endParaRPr lang="zh-TW" altLang="en-US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86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Phase speed</a:t>
                      </a:r>
                      <a:endParaRPr lang="zh-TW" altLang="en-US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26 m/s</a:t>
                      </a:r>
                      <a:endParaRPr lang="zh-TW" altLang="en-US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39 m/s</a:t>
                      </a:r>
                      <a:endParaRPr lang="zh-TW" altLang="en-US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5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V</a:t>
                      </a:r>
                      <a:r>
                        <a:rPr lang="en-US" altLang="zh-TW" baseline="-25000" dirty="0" smtClean="0"/>
                        <a:t>T</a:t>
                      </a:r>
                      <a:endParaRPr lang="zh-TW" altLang="en-US" baseline="-25000" dirty="0" smtClean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49 m/s</a:t>
                      </a:r>
                      <a:endParaRPr lang="zh-TW" altLang="en-US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51 m/s</a:t>
                      </a:r>
                      <a:endParaRPr lang="zh-TW" altLang="en-US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4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28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841" y="892910"/>
            <a:ext cx="8725855" cy="323304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832027" y="4259767"/>
            <a:ext cx="2888166" cy="923330"/>
          </a:xfrm>
          <a:prstGeom prst="rect">
            <a:avLst/>
          </a:prstGeom>
          <a:solidFill>
            <a:srgbClr val="FEDFE1"/>
          </a:solidFill>
          <a:ln w="28575">
            <a:solidFill>
              <a:srgbClr val="CB40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Descending inflow driven by evaporation cooling from stratiform precipitation</a:t>
            </a:r>
            <a:endParaRPr lang="zh-TW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73398" y="4259767"/>
            <a:ext cx="3110739" cy="923330"/>
          </a:xfrm>
          <a:prstGeom prst="rect">
            <a:avLst/>
          </a:prstGeom>
          <a:solidFill>
            <a:srgbClr val="FEDFE1"/>
          </a:solidFill>
          <a:ln w="28575">
            <a:solidFill>
              <a:srgbClr val="CB40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Supergradient</a:t>
            </a:r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flow near top of boundary layer, deeper inflow, more intense TC vortex</a:t>
            </a:r>
            <a:endParaRPr lang="zh-TW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032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33486" y="1288134"/>
            <a:ext cx="112439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Two ERC episodes were observed during the RI 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of Hurricane 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Irma.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b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altLang="zh-TW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first SEF event 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was linked 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to 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lower-tropospheric convergence along </a:t>
            </a:r>
            <a:r>
              <a:rPr lang="en-US" altLang="zh-TW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leading 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edge of a descending inflow jet in the </a:t>
            </a:r>
            <a:r>
              <a:rPr lang="en-US" altLang="zh-TW" sz="2000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downshearleft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quadrant of the TC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. The second SEF event 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appeared to 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have originated from 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lower-tropospheric convergence associated with a presumed </a:t>
            </a:r>
            <a:r>
              <a:rPr lang="en-US" altLang="zh-TW" sz="2000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supergradient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flow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In 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both events, it is plausible SEF was aided by 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altLang="zh-TW" sz="2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axisymmeterization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of 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outward-propagating </a:t>
            </a:r>
            <a:r>
              <a:rPr lang="en-US" altLang="zh-TW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VRWs 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near 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the theoretical stagnation radius.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b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altLang="zh-TW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ERC I exhibited a relatively common vortex evolution, as the inner eyewall decayed at the expense of 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 intensifying 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outer eyewall. Alternatively, during ERC II, the 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two eyewalls appeared to merge together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 prior to the collapse of 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inner 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eyewall, 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with no signs of the vortex </a:t>
            </a:r>
            <a:r>
              <a:rPr lang="en-US" altLang="zh-TW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weakening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altLang="zh-TW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In each ERC, the time elapsed between 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altLang="zh-TW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formation of 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secondary wind maximum to the completion </a:t>
            </a:r>
            <a:r>
              <a:rPr lang="en-US" altLang="zh-TW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the 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ERC was </a:t>
            </a:r>
            <a:r>
              <a:rPr lang="en-US" altLang="zh-TW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&lt;12 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h.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 This time period is significantly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less than the mean ERC duration of </a:t>
            </a:r>
            <a:r>
              <a:rPr lang="en-US" altLang="zh-TW" sz="20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36 h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 (</a:t>
            </a:r>
            <a:r>
              <a:rPr lang="en-US" altLang="zh-TW" sz="2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Sitkowski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et 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al. 2011). Additionally, both ERCs featured a 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relatively small initial displacement between the </a:t>
            </a:r>
            <a:r>
              <a:rPr lang="en-US" altLang="zh-TW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primary and </a:t>
            </a:r>
            <a:r>
              <a:rPr lang="en-US" altLang="zh-TW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secondary eyewall (20–40 km)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, which is substantially less than the climatological mean of </a:t>
            </a:r>
            <a:r>
              <a:rPr lang="en-US" altLang="zh-TW" sz="20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71 km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zh-TW" alt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3486" y="311972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394098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740227" y="926009"/>
            <a:ext cx="4711546" cy="1200329"/>
          </a:xfrm>
          <a:prstGeom prst="rect">
            <a:avLst/>
          </a:prstGeom>
          <a:solidFill>
            <a:srgbClr val="FEDFE1"/>
          </a:solidFill>
          <a:ln w="38100">
            <a:solidFill>
              <a:srgbClr val="CB404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RI -internal dynamic </a:t>
            </a:r>
            <a:r>
              <a:rPr lang="zh-TW" alt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→ </a:t>
            </a:r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ERC </a:t>
            </a:r>
            <a:r>
              <a:rPr lang="zh-TW" alt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→ </a:t>
            </a:r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SEF</a:t>
            </a:r>
          </a:p>
          <a:p>
            <a:r>
              <a:rPr lang="zh-TW" alt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：</a:t>
            </a:r>
            <a:endParaRPr lang="en-US" altLang="zh-TW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zh-TW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zh-TW" alt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：</a:t>
            </a:r>
            <a:endParaRPr lang="zh-TW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9112" y="2422199"/>
            <a:ext cx="10936007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ERC (eyewall replacement cycles)</a:t>
            </a:r>
          </a:p>
          <a:p>
            <a:endParaRPr lang="en-US" altLang="zh-TW" sz="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AutoNum type="arabicPeriod"/>
            </a:pPr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Outer eyewall develops and inner eyewall contracts</a:t>
            </a:r>
          </a:p>
          <a:p>
            <a:pPr marL="457200" indent="-457200">
              <a:buAutoNum type="arabicPeriod"/>
            </a:pPr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Outer eyewall intensifies and inner eyewall decays (temporary period weakening)</a:t>
            </a:r>
          </a:p>
          <a:p>
            <a:pPr marL="457200" indent="-457200">
              <a:buAutoNum type="arabicPeriod"/>
            </a:pPr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Outer eyewall intensifies and contracts (broader TC vortex)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19111" y="4713889"/>
            <a:ext cx="1196192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SEF (secondary eyewall </a:t>
            </a:r>
            <a:r>
              <a:rPr lang="en-US" altLang="zh-TW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formatiom</a:t>
            </a:r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endParaRPr lang="en-US" altLang="zh-TW" sz="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VRW (vortex </a:t>
            </a:r>
            <a:r>
              <a:rPr lang="en-US" altLang="zh-TW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Rossby</a:t>
            </a:r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waves) outward propagation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(Montgomery and </a:t>
            </a:r>
            <a:r>
              <a:rPr lang="en-US" altLang="zh-TW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Kallenbach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1997)</a:t>
            </a:r>
          </a:p>
          <a:p>
            <a:pPr marL="457200" indent="-457200">
              <a:buFont typeface="+mj-lt"/>
              <a:buAutoNum type="alphaLcPeriod"/>
            </a:pPr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Descending inflow associated with stratiform precipitation from </a:t>
            </a:r>
            <a:r>
              <a:rPr lang="en-US" altLang="zh-TW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rainbands</a:t>
            </a:r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(Fang and Zhang 2012) 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Unbalanced boundary layer process with </a:t>
            </a:r>
            <a:r>
              <a:rPr lang="en-US" altLang="zh-TW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agradient</a:t>
            </a:r>
            <a:r>
              <a:rPr lang="en-US" altLang="zh-TW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forcing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(Huang et al. 2012; </a:t>
            </a:r>
            <a:r>
              <a:rPr lang="en-US" altLang="zh-TW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Abarca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Montgomery 2013)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473161" y="3985646"/>
            <a:ext cx="767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Willoughby et al. 1982; Black and Willoughby 1992; </a:t>
            </a:r>
            <a:r>
              <a:rPr lang="en-US" altLang="zh-TW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Sitkowski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et al. 2011; </a:t>
            </a:r>
            <a:r>
              <a:rPr lang="en-US" altLang="zh-TW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Kossin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altLang="zh-TW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DeMaria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2016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33486" y="31197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Introduction</a:t>
            </a:r>
            <a:endParaRPr lang="zh-TW" alt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855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290" y="311972"/>
            <a:ext cx="5487386" cy="301662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3486" y="311972"/>
            <a:ext cx="344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Datasets and methods</a:t>
            </a:r>
            <a:endParaRPr lang="zh-TW" alt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6299" y="1547945"/>
            <a:ext cx="81371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 missions - Air Force WC-130</a:t>
            </a:r>
          </a:p>
          <a:p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 situ</a:t>
            </a:r>
          </a:p>
          <a:p>
            <a:endParaRPr lang="en-US" altLang="zh-TW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5 missions - NOAA WP-P3</a:t>
            </a:r>
          </a:p>
          <a:p>
            <a:r>
              <a:rPr lang="en-US" altLang="zh-TW" sz="20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 situ/C-band LFR/X-band TDR</a:t>
            </a:r>
          </a:p>
          <a:p>
            <a:endParaRPr lang="en-US" altLang="zh-TW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Auto QC and </a:t>
            </a:r>
            <a:r>
              <a:rPr lang="en-US" altLang="zh-TW" sz="2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dealiasing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(Rogers et al. 2012)</a:t>
            </a:r>
          </a:p>
          <a:p>
            <a:r>
              <a:rPr lang="en-US" altLang="zh-TW" sz="2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Variational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technique 3D wind retrieval (Gao et al. 1999; </a:t>
            </a:r>
            <a:r>
              <a:rPr lang="en-US" altLang="zh-TW" sz="2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Reasor</a:t>
            </a:r>
            <a:r>
              <a:rPr lang="en-US" altLang="zh-TW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et al. 2009)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2289718" y="4735121"/>
            <a:ext cx="7612565" cy="1231106"/>
            <a:chOff x="2490439" y="4735121"/>
            <a:chExt cx="7612565" cy="1231106"/>
          </a:xfrm>
        </p:grpSpPr>
        <p:sp>
          <p:nvSpPr>
            <p:cNvPr id="5" name="矩形 4"/>
            <p:cNvSpPr/>
            <p:nvPr/>
          </p:nvSpPr>
          <p:spPr>
            <a:xfrm>
              <a:off x="2490439" y="4735121"/>
              <a:ext cx="3297044" cy="1231106"/>
            </a:xfrm>
            <a:prstGeom prst="rect">
              <a:avLst/>
            </a:prstGeom>
            <a:solidFill>
              <a:srgbClr val="FEDFE1"/>
            </a:solidFill>
            <a:ln w="28575">
              <a:solidFill>
                <a:srgbClr val="CB404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TW" sz="2000" dirty="0">
                  <a:latin typeface="Andalus" panose="02020603050405020304" pitchFamily="18" charset="-78"/>
                  <a:cs typeface="Andalus" panose="02020603050405020304" pitchFamily="18" charset="-78"/>
                </a:rPr>
                <a:t>Cartesian grid</a:t>
              </a:r>
            </a:p>
            <a:p>
              <a:pPr lvl="1"/>
              <a:r>
                <a:rPr lang="el-GR" altLang="zh-TW" dirty="0">
                  <a:latin typeface="Cambria Math" panose="02040503050406030204" pitchFamily="18" charset="0"/>
                  <a:ea typeface="Cambria Math" panose="02040503050406030204" pitchFamily="18" charset="0"/>
                  <a:cs typeface="Andalus" panose="02020603050405020304" pitchFamily="18" charset="-78"/>
                </a:rPr>
                <a:t>Δ</a:t>
              </a:r>
              <a:r>
                <a: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  <a:cs typeface="Andalus" panose="02020603050405020304" pitchFamily="18" charset="-78"/>
                </a:rPr>
                <a:t>x=2-km </a:t>
              </a:r>
            </a:p>
            <a:p>
              <a:pPr lvl="1"/>
              <a:r>
                <a:rPr lang="el-GR" altLang="zh-TW" dirty="0">
                  <a:latin typeface="Cambria Math" panose="02040503050406030204" pitchFamily="18" charset="0"/>
                  <a:ea typeface="Cambria Math" panose="02040503050406030204" pitchFamily="18" charset="0"/>
                  <a:cs typeface="Andalus" panose="02020603050405020304" pitchFamily="18" charset="-78"/>
                </a:rPr>
                <a:t>Δ</a:t>
              </a:r>
              <a:r>
                <a: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  <a:cs typeface="Andalus" panose="02020603050405020304" pitchFamily="18" charset="-78"/>
                </a:rPr>
                <a:t>z=0.5-km </a:t>
              </a:r>
            </a:p>
            <a:p>
              <a:pPr lvl="1"/>
              <a:r>
                <a: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  <a:cs typeface="Andalus" panose="02020603050405020304" pitchFamily="18" charset="-78"/>
                </a:rPr>
                <a:t>Swath=75-100-km</a:t>
              </a:r>
              <a:endParaRPr lang="en-US" altLang="zh-TW" dirty="0">
                <a:latin typeface="Cambria Math" panose="02040503050406030204" pitchFamily="18" charset="0"/>
                <a:ea typeface="Cambria Math" panose="02040503050406030204" pitchFamily="18" charset="0"/>
                <a:cs typeface="Andalus" panose="02020603050405020304" pitchFamily="18" charset="-78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805960" y="4735121"/>
              <a:ext cx="3297044" cy="1231106"/>
            </a:xfrm>
            <a:prstGeom prst="rect">
              <a:avLst/>
            </a:prstGeom>
            <a:solidFill>
              <a:srgbClr val="FEDFE1"/>
            </a:solidFill>
            <a:ln w="28575">
              <a:solidFill>
                <a:srgbClr val="CB404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TW" sz="2000" dirty="0">
                  <a:latin typeface="Andalus" panose="02020603050405020304" pitchFamily="18" charset="-78"/>
                  <a:cs typeface="Andalus" panose="02020603050405020304" pitchFamily="18" charset="-78"/>
                </a:rPr>
                <a:t>TC-centered cylindrical grid</a:t>
              </a:r>
            </a:p>
            <a:p>
              <a:pPr lvl="1"/>
              <a:r>
                <a:rPr lang="el-GR" altLang="zh-TW" dirty="0">
                  <a:latin typeface="Cambria Math" panose="02040503050406030204" pitchFamily="18" charset="0"/>
                  <a:ea typeface="Cambria Math" panose="02040503050406030204" pitchFamily="18" charset="0"/>
                  <a:cs typeface="Andalus" panose="02020603050405020304" pitchFamily="18" charset="-78"/>
                </a:rPr>
                <a:t>Δ</a:t>
              </a:r>
              <a:r>
                <a: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  <a:cs typeface="Andalus" panose="02020603050405020304" pitchFamily="18" charset="-78"/>
                </a:rPr>
                <a:t>r=1-km </a:t>
              </a:r>
            </a:p>
            <a:p>
              <a:pPr lvl="1"/>
              <a:r>
                <a:rPr lang="el-GR" altLang="zh-TW" dirty="0">
                  <a:latin typeface="Cambria Math" panose="02040503050406030204" pitchFamily="18" charset="0"/>
                  <a:ea typeface="Cambria Math" panose="02040503050406030204" pitchFamily="18" charset="0"/>
                  <a:cs typeface="Andalus" panose="02020603050405020304" pitchFamily="18" charset="-78"/>
                </a:rPr>
                <a:t>Δ</a:t>
              </a:r>
              <a:r>
                <a: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  <a:cs typeface="Andalus" panose="02020603050405020304" pitchFamily="18" charset="-78"/>
                </a:rPr>
                <a:t>θ=1-degree </a:t>
              </a:r>
            </a:p>
            <a:p>
              <a:pPr lvl="1"/>
              <a:r>
                <a:rPr lang="el-GR" altLang="zh-TW" dirty="0">
                  <a:latin typeface="Cambria Math" panose="02040503050406030204" pitchFamily="18" charset="0"/>
                  <a:ea typeface="Cambria Math" panose="02040503050406030204" pitchFamily="18" charset="0"/>
                  <a:cs typeface="Andalus" panose="02020603050405020304" pitchFamily="18" charset="-78"/>
                </a:rPr>
                <a:t>Δ</a:t>
              </a:r>
              <a:r>
                <a: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  <a:cs typeface="Andalus" panose="02020603050405020304" pitchFamily="18" charset="-78"/>
                </a:rPr>
                <a:t>z=0.5-km </a:t>
              </a:r>
              <a:endParaRPr lang="en-US" altLang="zh-TW" dirty="0">
                <a:latin typeface="Cambria Math" panose="02040503050406030204" pitchFamily="18" charset="0"/>
                <a:ea typeface="Cambria Math" panose="02040503050406030204" pitchFamily="18" charset="0"/>
                <a:cs typeface="Andalus" panose="02020603050405020304" pitchFamily="18" charset="-78"/>
              </a:endParaRPr>
            </a:p>
          </p:txBody>
        </p:sp>
        <p:cxnSp>
          <p:nvCxnSpPr>
            <p:cNvPr id="8" name="直線單箭頭接點 7"/>
            <p:cNvCxnSpPr>
              <a:stCxn id="5" idx="3"/>
              <a:endCxn id="6" idx="1"/>
            </p:cNvCxnSpPr>
            <p:nvPr/>
          </p:nvCxnSpPr>
          <p:spPr>
            <a:xfrm>
              <a:off x="5787483" y="5350674"/>
              <a:ext cx="1018477" cy="0"/>
            </a:xfrm>
            <a:prstGeom prst="straightConnector1">
              <a:avLst/>
            </a:prstGeom>
            <a:ln w="38100">
              <a:solidFill>
                <a:srgbClr val="CB404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74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8" y="1416522"/>
            <a:ext cx="3824486" cy="282024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5" y="4343400"/>
            <a:ext cx="3957993" cy="23868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42" y="1662627"/>
            <a:ext cx="8156158" cy="480538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33486" y="311972"/>
            <a:ext cx="76226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Synoptic history of Hurricane Irma / </a:t>
            </a:r>
          </a:p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Environmental influences on Irma’s intensification</a:t>
            </a:r>
            <a:endParaRPr lang="zh-TW" alt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540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54" y="920694"/>
            <a:ext cx="8749862" cy="3954265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2068830" y="3920490"/>
            <a:ext cx="1611630" cy="2194560"/>
          </a:xfrm>
          <a:prstGeom prst="line">
            <a:avLst/>
          </a:prstGeom>
          <a:ln w="571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1908810" y="4000500"/>
            <a:ext cx="1977390" cy="2034540"/>
          </a:xfrm>
          <a:prstGeom prst="line">
            <a:avLst/>
          </a:prstGeom>
          <a:ln w="5715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1531620" y="5035637"/>
            <a:ext cx="2731770" cy="11430"/>
          </a:xfrm>
          <a:prstGeom prst="line">
            <a:avLst/>
          </a:prstGeom>
          <a:ln w="571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068830" y="3920490"/>
            <a:ext cx="1817370" cy="8001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3680460" y="5035637"/>
            <a:ext cx="582930" cy="107941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457200" y="5035637"/>
            <a:ext cx="1074420" cy="1582333"/>
          </a:xfrm>
          <a:prstGeom prst="line">
            <a:avLst/>
          </a:prstGeom>
          <a:ln w="5715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457200" y="6035040"/>
            <a:ext cx="1451610" cy="582930"/>
          </a:xfrm>
          <a:prstGeom prst="line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333486" y="311972"/>
            <a:ext cx="412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Vortex evolution during RI</a:t>
            </a:r>
            <a:endParaRPr lang="zh-TW" alt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248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2047" t="19788" r="10024" b="9435"/>
          <a:stretch/>
        </p:blipFill>
        <p:spPr>
          <a:xfrm>
            <a:off x="168167" y="1576552"/>
            <a:ext cx="10124312" cy="517220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51532"/>
          <a:stretch/>
        </p:blipFill>
        <p:spPr>
          <a:xfrm>
            <a:off x="9093346" y="75273"/>
            <a:ext cx="2951510" cy="2752009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9900000" y="1797269"/>
            <a:ext cx="1807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9900000" y="1618592"/>
            <a:ext cx="1807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9900000" y="1213952"/>
            <a:ext cx="1807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9900000" y="762006"/>
            <a:ext cx="1807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9900000" y="583328"/>
            <a:ext cx="1807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9900000" y="362609"/>
            <a:ext cx="1807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9900000" y="2025869"/>
            <a:ext cx="1807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11688408" y="18158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1700430" y="16126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688408" y="14213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691614" y="10206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1714056" y="65153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1694820" y="37165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1688408" y="1779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</a:t>
            </a:r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3741683" y="2543503"/>
            <a:ext cx="0" cy="1292773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89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5" y="338137"/>
            <a:ext cx="7534275" cy="6181725"/>
          </a:xfrm>
          <a:prstGeom prst="rect">
            <a:avLst/>
          </a:prstGeom>
          <a:ln>
            <a:noFill/>
          </a:ln>
        </p:spPr>
      </p:pic>
      <p:sp>
        <p:nvSpPr>
          <p:cNvPr id="3" name="手繪多邊形 2"/>
          <p:cNvSpPr/>
          <p:nvPr/>
        </p:nvSpPr>
        <p:spPr>
          <a:xfrm>
            <a:off x="1347197" y="1438507"/>
            <a:ext cx="492761" cy="1304693"/>
          </a:xfrm>
          <a:custGeom>
            <a:avLst/>
            <a:gdLst>
              <a:gd name="connsiteX0" fmla="*/ 2107 w 492761"/>
              <a:gd name="connsiteY0" fmla="*/ 1304693 h 1304693"/>
              <a:gd name="connsiteX1" fmla="*/ 13259 w 492761"/>
              <a:gd name="connsiteY1" fmla="*/ 869795 h 1304693"/>
              <a:gd name="connsiteX2" fmla="*/ 102468 w 492761"/>
              <a:gd name="connsiteY2" fmla="*/ 591015 h 1304693"/>
              <a:gd name="connsiteX3" fmla="*/ 169376 w 492761"/>
              <a:gd name="connsiteY3" fmla="*/ 379142 h 1304693"/>
              <a:gd name="connsiteX4" fmla="*/ 303190 w 492761"/>
              <a:gd name="connsiteY4" fmla="*/ 234176 h 1304693"/>
              <a:gd name="connsiteX5" fmla="*/ 492761 w 492761"/>
              <a:gd name="connsiteY5" fmla="*/ 0 h 1304693"/>
              <a:gd name="connsiteX6" fmla="*/ 492761 w 492761"/>
              <a:gd name="connsiteY6" fmla="*/ 0 h 130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1" h="1304693">
                <a:moveTo>
                  <a:pt x="2107" y="1304693"/>
                </a:moveTo>
                <a:cubicBezTo>
                  <a:pt x="-681" y="1146717"/>
                  <a:pt x="-3468" y="988741"/>
                  <a:pt x="13259" y="869795"/>
                </a:cubicBezTo>
                <a:cubicBezTo>
                  <a:pt x="29986" y="750849"/>
                  <a:pt x="76449" y="672790"/>
                  <a:pt x="102468" y="591015"/>
                </a:cubicBezTo>
                <a:cubicBezTo>
                  <a:pt x="128488" y="509239"/>
                  <a:pt x="135922" y="438615"/>
                  <a:pt x="169376" y="379142"/>
                </a:cubicBezTo>
                <a:cubicBezTo>
                  <a:pt x="202830" y="319669"/>
                  <a:pt x="249292" y="297366"/>
                  <a:pt x="303190" y="234176"/>
                </a:cubicBezTo>
                <a:cubicBezTo>
                  <a:pt x="357088" y="170986"/>
                  <a:pt x="492761" y="0"/>
                  <a:pt x="492761" y="0"/>
                </a:cubicBezTo>
                <a:lnTo>
                  <a:pt x="492761" y="0"/>
                </a:ln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手繪多邊形 3"/>
          <p:cNvSpPr/>
          <p:nvPr/>
        </p:nvSpPr>
        <p:spPr>
          <a:xfrm>
            <a:off x="3587491" y="968156"/>
            <a:ext cx="335080" cy="1775044"/>
          </a:xfrm>
          <a:custGeom>
            <a:avLst/>
            <a:gdLst>
              <a:gd name="connsiteX0" fmla="*/ 2107 w 492761"/>
              <a:gd name="connsiteY0" fmla="*/ 1304693 h 1304693"/>
              <a:gd name="connsiteX1" fmla="*/ 13259 w 492761"/>
              <a:gd name="connsiteY1" fmla="*/ 869795 h 1304693"/>
              <a:gd name="connsiteX2" fmla="*/ 102468 w 492761"/>
              <a:gd name="connsiteY2" fmla="*/ 591015 h 1304693"/>
              <a:gd name="connsiteX3" fmla="*/ 169376 w 492761"/>
              <a:gd name="connsiteY3" fmla="*/ 379142 h 1304693"/>
              <a:gd name="connsiteX4" fmla="*/ 303190 w 492761"/>
              <a:gd name="connsiteY4" fmla="*/ 234176 h 1304693"/>
              <a:gd name="connsiteX5" fmla="*/ 492761 w 492761"/>
              <a:gd name="connsiteY5" fmla="*/ 0 h 1304693"/>
              <a:gd name="connsiteX6" fmla="*/ 492761 w 492761"/>
              <a:gd name="connsiteY6" fmla="*/ 0 h 1304693"/>
              <a:gd name="connsiteX0" fmla="*/ 2107 w 493682"/>
              <a:gd name="connsiteY0" fmla="*/ 1306726 h 1306726"/>
              <a:gd name="connsiteX1" fmla="*/ 13259 w 493682"/>
              <a:gd name="connsiteY1" fmla="*/ 871828 h 1306726"/>
              <a:gd name="connsiteX2" fmla="*/ 102468 w 493682"/>
              <a:gd name="connsiteY2" fmla="*/ 593048 h 1306726"/>
              <a:gd name="connsiteX3" fmla="*/ 169376 w 493682"/>
              <a:gd name="connsiteY3" fmla="*/ 381175 h 1306726"/>
              <a:gd name="connsiteX4" fmla="*/ 303190 w 493682"/>
              <a:gd name="connsiteY4" fmla="*/ 236209 h 1306726"/>
              <a:gd name="connsiteX5" fmla="*/ 492761 w 493682"/>
              <a:gd name="connsiteY5" fmla="*/ 2033 h 1306726"/>
              <a:gd name="connsiteX6" fmla="*/ 370098 w 493682"/>
              <a:gd name="connsiteY6" fmla="*/ 129812 h 1306726"/>
              <a:gd name="connsiteX0" fmla="*/ 26693 w 518268"/>
              <a:gd name="connsiteY0" fmla="*/ 1306726 h 1306726"/>
              <a:gd name="connsiteX1" fmla="*/ 4392 w 518268"/>
              <a:gd name="connsiteY1" fmla="*/ 972706 h 1306726"/>
              <a:gd name="connsiteX2" fmla="*/ 127054 w 518268"/>
              <a:gd name="connsiteY2" fmla="*/ 593048 h 1306726"/>
              <a:gd name="connsiteX3" fmla="*/ 193962 w 518268"/>
              <a:gd name="connsiteY3" fmla="*/ 381175 h 1306726"/>
              <a:gd name="connsiteX4" fmla="*/ 327776 w 518268"/>
              <a:gd name="connsiteY4" fmla="*/ 236209 h 1306726"/>
              <a:gd name="connsiteX5" fmla="*/ 517347 w 518268"/>
              <a:gd name="connsiteY5" fmla="*/ 2033 h 1306726"/>
              <a:gd name="connsiteX6" fmla="*/ 394684 w 518268"/>
              <a:gd name="connsiteY6" fmla="*/ 129812 h 1306726"/>
              <a:gd name="connsiteX0" fmla="*/ 22703 w 514278"/>
              <a:gd name="connsiteY0" fmla="*/ 1306726 h 1306726"/>
              <a:gd name="connsiteX1" fmla="*/ 402 w 514278"/>
              <a:gd name="connsiteY1" fmla="*/ 972706 h 1306726"/>
              <a:gd name="connsiteX2" fmla="*/ 45005 w 514278"/>
              <a:gd name="connsiteY2" fmla="*/ 707376 h 1306726"/>
              <a:gd name="connsiteX3" fmla="*/ 189972 w 514278"/>
              <a:gd name="connsiteY3" fmla="*/ 381175 h 1306726"/>
              <a:gd name="connsiteX4" fmla="*/ 323786 w 514278"/>
              <a:gd name="connsiteY4" fmla="*/ 236209 h 1306726"/>
              <a:gd name="connsiteX5" fmla="*/ 513357 w 514278"/>
              <a:gd name="connsiteY5" fmla="*/ 2033 h 1306726"/>
              <a:gd name="connsiteX6" fmla="*/ 390694 w 514278"/>
              <a:gd name="connsiteY6" fmla="*/ 129812 h 1306726"/>
              <a:gd name="connsiteX0" fmla="*/ 22703 w 390694"/>
              <a:gd name="connsiteY0" fmla="*/ 1176914 h 1176914"/>
              <a:gd name="connsiteX1" fmla="*/ 402 w 390694"/>
              <a:gd name="connsiteY1" fmla="*/ 842894 h 1176914"/>
              <a:gd name="connsiteX2" fmla="*/ 45005 w 390694"/>
              <a:gd name="connsiteY2" fmla="*/ 577564 h 1176914"/>
              <a:gd name="connsiteX3" fmla="*/ 189972 w 390694"/>
              <a:gd name="connsiteY3" fmla="*/ 251363 h 1176914"/>
              <a:gd name="connsiteX4" fmla="*/ 323786 w 390694"/>
              <a:gd name="connsiteY4" fmla="*/ 106397 h 1176914"/>
              <a:gd name="connsiteX5" fmla="*/ 390694 w 390694"/>
              <a:gd name="connsiteY5" fmla="*/ 0 h 1176914"/>
              <a:gd name="connsiteX0" fmla="*/ 22703 w 323786"/>
              <a:gd name="connsiteY0" fmla="*/ 1070517 h 1070517"/>
              <a:gd name="connsiteX1" fmla="*/ 402 w 323786"/>
              <a:gd name="connsiteY1" fmla="*/ 736497 h 1070517"/>
              <a:gd name="connsiteX2" fmla="*/ 45005 w 323786"/>
              <a:gd name="connsiteY2" fmla="*/ 471167 h 1070517"/>
              <a:gd name="connsiteX3" fmla="*/ 189972 w 323786"/>
              <a:gd name="connsiteY3" fmla="*/ 144966 h 1070517"/>
              <a:gd name="connsiteX4" fmla="*/ 323786 w 323786"/>
              <a:gd name="connsiteY4" fmla="*/ 0 h 1070517"/>
              <a:gd name="connsiteX0" fmla="*/ 22703 w 323786"/>
              <a:gd name="connsiteY0" fmla="*/ 1070517 h 1070517"/>
              <a:gd name="connsiteX1" fmla="*/ 402 w 323786"/>
              <a:gd name="connsiteY1" fmla="*/ 736497 h 1070517"/>
              <a:gd name="connsiteX2" fmla="*/ 45005 w 323786"/>
              <a:gd name="connsiteY2" fmla="*/ 471167 h 1070517"/>
              <a:gd name="connsiteX3" fmla="*/ 123065 w 323786"/>
              <a:gd name="connsiteY3" fmla="*/ 205493 h 1070517"/>
              <a:gd name="connsiteX4" fmla="*/ 323786 w 323786"/>
              <a:gd name="connsiteY4" fmla="*/ 0 h 1070517"/>
              <a:gd name="connsiteX0" fmla="*/ 25150 w 326233"/>
              <a:gd name="connsiteY0" fmla="*/ 1070517 h 1070517"/>
              <a:gd name="connsiteX1" fmla="*/ 2849 w 326233"/>
              <a:gd name="connsiteY1" fmla="*/ 736497 h 1070517"/>
              <a:gd name="connsiteX2" fmla="*/ 13998 w 326233"/>
              <a:gd name="connsiteY2" fmla="*/ 504793 h 1070517"/>
              <a:gd name="connsiteX3" fmla="*/ 125512 w 326233"/>
              <a:gd name="connsiteY3" fmla="*/ 205493 h 1070517"/>
              <a:gd name="connsiteX4" fmla="*/ 326233 w 326233"/>
              <a:gd name="connsiteY4" fmla="*/ 0 h 1070517"/>
              <a:gd name="connsiteX0" fmla="*/ 33997 w 335080"/>
              <a:gd name="connsiteY0" fmla="*/ 1070517 h 1070517"/>
              <a:gd name="connsiteX1" fmla="*/ 545 w 335080"/>
              <a:gd name="connsiteY1" fmla="*/ 850826 h 1070517"/>
              <a:gd name="connsiteX2" fmla="*/ 22845 w 335080"/>
              <a:gd name="connsiteY2" fmla="*/ 504793 h 1070517"/>
              <a:gd name="connsiteX3" fmla="*/ 134359 w 335080"/>
              <a:gd name="connsiteY3" fmla="*/ 205493 h 1070517"/>
              <a:gd name="connsiteX4" fmla="*/ 335080 w 335080"/>
              <a:gd name="connsiteY4" fmla="*/ 0 h 10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80" h="1070517">
                <a:moveTo>
                  <a:pt x="33997" y="1070517"/>
                </a:moveTo>
                <a:cubicBezTo>
                  <a:pt x="31209" y="912541"/>
                  <a:pt x="2404" y="945113"/>
                  <a:pt x="545" y="850826"/>
                </a:cubicBezTo>
                <a:cubicBezTo>
                  <a:pt x="-1314" y="756539"/>
                  <a:pt x="543" y="612348"/>
                  <a:pt x="22845" y="504793"/>
                </a:cubicBezTo>
                <a:cubicBezTo>
                  <a:pt x="45147" y="397238"/>
                  <a:pt x="82320" y="289625"/>
                  <a:pt x="134359" y="205493"/>
                </a:cubicBezTo>
                <a:cubicBezTo>
                  <a:pt x="186398" y="121361"/>
                  <a:pt x="301626" y="41894"/>
                  <a:pt x="335080" y="0"/>
                </a:cubicBez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148261" y="1326995"/>
            <a:ext cx="546409" cy="1416205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519753" y="1326994"/>
            <a:ext cx="891684" cy="1416205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37821" y="3843570"/>
            <a:ext cx="937757" cy="1616811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930566">
            <a:off x="3894772" y="4524474"/>
            <a:ext cx="672791" cy="1042314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6296078" y="3819245"/>
            <a:ext cx="580307" cy="1629985"/>
          </a:xfrm>
          <a:custGeom>
            <a:avLst/>
            <a:gdLst>
              <a:gd name="connsiteX0" fmla="*/ 2107 w 492761"/>
              <a:gd name="connsiteY0" fmla="*/ 1304693 h 1304693"/>
              <a:gd name="connsiteX1" fmla="*/ 13259 w 492761"/>
              <a:gd name="connsiteY1" fmla="*/ 869795 h 1304693"/>
              <a:gd name="connsiteX2" fmla="*/ 102468 w 492761"/>
              <a:gd name="connsiteY2" fmla="*/ 591015 h 1304693"/>
              <a:gd name="connsiteX3" fmla="*/ 169376 w 492761"/>
              <a:gd name="connsiteY3" fmla="*/ 379142 h 1304693"/>
              <a:gd name="connsiteX4" fmla="*/ 303190 w 492761"/>
              <a:gd name="connsiteY4" fmla="*/ 234176 h 1304693"/>
              <a:gd name="connsiteX5" fmla="*/ 492761 w 492761"/>
              <a:gd name="connsiteY5" fmla="*/ 0 h 1304693"/>
              <a:gd name="connsiteX6" fmla="*/ 492761 w 492761"/>
              <a:gd name="connsiteY6" fmla="*/ 0 h 1304693"/>
              <a:gd name="connsiteX0" fmla="*/ 63 w 602229"/>
              <a:gd name="connsiteY0" fmla="*/ 1296275 h 1296275"/>
              <a:gd name="connsiteX1" fmla="*/ 122727 w 602229"/>
              <a:gd name="connsiteY1" fmla="*/ 869795 h 1296275"/>
              <a:gd name="connsiteX2" fmla="*/ 211936 w 602229"/>
              <a:gd name="connsiteY2" fmla="*/ 591015 h 1296275"/>
              <a:gd name="connsiteX3" fmla="*/ 278844 w 602229"/>
              <a:gd name="connsiteY3" fmla="*/ 379142 h 1296275"/>
              <a:gd name="connsiteX4" fmla="*/ 412658 w 602229"/>
              <a:gd name="connsiteY4" fmla="*/ 234176 h 1296275"/>
              <a:gd name="connsiteX5" fmla="*/ 602229 w 602229"/>
              <a:gd name="connsiteY5" fmla="*/ 0 h 1296275"/>
              <a:gd name="connsiteX6" fmla="*/ 602229 w 602229"/>
              <a:gd name="connsiteY6" fmla="*/ 0 h 1296275"/>
              <a:gd name="connsiteX0" fmla="*/ 83 w 602249"/>
              <a:gd name="connsiteY0" fmla="*/ 1296275 h 1296275"/>
              <a:gd name="connsiteX1" fmla="*/ 100445 w 602249"/>
              <a:gd name="connsiteY1" fmla="*/ 852959 h 1296275"/>
              <a:gd name="connsiteX2" fmla="*/ 211956 w 602249"/>
              <a:gd name="connsiteY2" fmla="*/ 591015 h 1296275"/>
              <a:gd name="connsiteX3" fmla="*/ 278864 w 602249"/>
              <a:gd name="connsiteY3" fmla="*/ 379142 h 1296275"/>
              <a:gd name="connsiteX4" fmla="*/ 412678 w 602249"/>
              <a:gd name="connsiteY4" fmla="*/ 234176 h 1296275"/>
              <a:gd name="connsiteX5" fmla="*/ 602249 w 602249"/>
              <a:gd name="connsiteY5" fmla="*/ 0 h 1296275"/>
              <a:gd name="connsiteX6" fmla="*/ 602249 w 602249"/>
              <a:gd name="connsiteY6" fmla="*/ 0 h 1296275"/>
              <a:gd name="connsiteX0" fmla="*/ 83 w 602249"/>
              <a:gd name="connsiteY0" fmla="*/ 1296275 h 1296275"/>
              <a:gd name="connsiteX1" fmla="*/ 100445 w 602249"/>
              <a:gd name="connsiteY1" fmla="*/ 852959 h 1296275"/>
              <a:gd name="connsiteX2" fmla="*/ 211956 w 602249"/>
              <a:gd name="connsiteY2" fmla="*/ 591015 h 1296275"/>
              <a:gd name="connsiteX3" fmla="*/ 278864 w 602249"/>
              <a:gd name="connsiteY3" fmla="*/ 379142 h 1296275"/>
              <a:gd name="connsiteX4" fmla="*/ 412678 w 602249"/>
              <a:gd name="connsiteY4" fmla="*/ 234176 h 1296275"/>
              <a:gd name="connsiteX5" fmla="*/ 602249 w 602249"/>
              <a:gd name="connsiteY5" fmla="*/ 0 h 1296275"/>
              <a:gd name="connsiteX0" fmla="*/ 83 w 412678"/>
              <a:gd name="connsiteY0" fmla="*/ 1062099 h 1062099"/>
              <a:gd name="connsiteX1" fmla="*/ 100445 w 412678"/>
              <a:gd name="connsiteY1" fmla="*/ 618783 h 1062099"/>
              <a:gd name="connsiteX2" fmla="*/ 211956 w 412678"/>
              <a:gd name="connsiteY2" fmla="*/ 356839 h 1062099"/>
              <a:gd name="connsiteX3" fmla="*/ 278864 w 412678"/>
              <a:gd name="connsiteY3" fmla="*/ 144966 h 1062099"/>
              <a:gd name="connsiteX4" fmla="*/ 412678 w 412678"/>
              <a:gd name="connsiteY4" fmla="*/ 0 h 1062099"/>
              <a:gd name="connsiteX0" fmla="*/ 83 w 579946"/>
              <a:gd name="connsiteY0" fmla="*/ 1230457 h 1230457"/>
              <a:gd name="connsiteX1" fmla="*/ 100445 w 579946"/>
              <a:gd name="connsiteY1" fmla="*/ 787141 h 1230457"/>
              <a:gd name="connsiteX2" fmla="*/ 211956 w 579946"/>
              <a:gd name="connsiteY2" fmla="*/ 525197 h 1230457"/>
              <a:gd name="connsiteX3" fmla="*/ 278864 w 579946"/>
              <a:gd name="connsiteY3" fmla="*/ 313324 h 1230457"/>
              <a:gd name="connsiteX4" fmla="*/ 579946 w 579946"/>
              <a:gd name="connsiteY4" fmla="*/ 0 h 1230457"/>
              <a:gd name="connsiteX0" fmla="*/ 83 w 579946"/>
              <a:gd name="connsiteY0" fmla="*/ 1230457 h 1230457"/>
              <a:gd name="connsiteX1" fmla="*/ 100445 w 579946"/>
              <a:gd name="connsiteY1" fmla="*/ 787141 h 1230457"/>
              <a:gd name="connsiteX2" fmla="*/ 211956 w 579946"/>
              <a:gd name="connsiteY2" fmla="*/ 525197 h 1230457"/>
              <a:gd name="connsiteX3" fmla="*/ 312318 w 579946"/>
              <a:gd name="connsiteY3" fmla="*/ 346996 h 1230457"/>
              <a:gd name="connsiteX4" fmla="*/ 579946 w 579946"/>
              <a:gd name="connsiteY4" fmla="*/ 0 h 1230457"/>
              <a:gd name="connsiteX0" fmla="*/ 74 w 579937"/>
              <a:gd name="connsiteY0" fmla="*/ 1230457 h 1230457"/>
              <a:gd name="connsiteX1" fmla="*/ 100436 w 579937"/>
              <a:gd name="connsiteY1" fmla="*/ 787141 h 1230457"/>
              <a:gd name="connsiteX2" fmla="*/ 156190 w 579937"/>
              <a:gd name="connsiteY2" fmla="*/ 617794 h 1230457"/>
              <a:gd name="connsiteX3" fmla="*/ 312309 w 579937"/>
              <a:gd name="connsiteY3" fmla="*/ 346996 h 1230457"/>
              <a:gd name="connsiteX4" fmla="*/ 579937 w 579937"/>
              <a:gd name="connsiteY4" fmla="*/ 0 h 1230457"/>
              <a:gd name="connsiteX0" fmla="*/ 444 w 580307"/>
              <a:gd name="connsiteY0" fmla="*/ 1230457 h 1230457"/>
              <a:gd name="connsiteX1" fmla="*/ 33899 w 580307"/>
              <a:gd name="connsiteY1" fmla="*/ 972336 h 1230457"/>
              <a:gd name="connsiteX2" fmla="*/ 156560 w 580307"/>
              <a:gd name="connsiteY2" fmla="*/ 617794 h 1230457"/>
              <a:gd name="connsiteX3" fmla="*/ 312679 w 580307"/>
              <a:gd name="connsiteY3" fmla="*/ 346996 h 1230457"/>
              <a:gd name="connsiteX4" fmla="*/ 580307 w 580307"/>
              <a:gd name="connsiteY4" fmla="*/ 0 h 123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307" h="1230457">
                <a:moveTo>
                  <a:pt x="444" y="1230457"/>
                </a:moveTo>
                <a:cubicBezTo>
                  <a:pt x="-2344" y="1072481"/>
                  <a:pt x="7880" y="1074446"/>
                  <a:pt x="33899" y="972336"/>
                </a:cubicBezTo>
                <a:cubicBezTo>
                  <a:pt x="59918" y="870226"/>
                  <a:pt x="110097" y="722017"/>
                  <a:pt x="156560" y="617794"/>
                </a:cubicBezTo>
                <a:cubicBezTo>
                  <a:pt x="203023" y="513571"/>
                  <a:pt x="242054" y="449962"/>
                  <a:pt x="312679" y="346996"/>
                </a:cubicBezTo>
                <a:cubicBezTo>
                  <a:pt x="383304" y="244030"/>
                  <a:pt x="526409" y="63190"/>
                  <a:pt x="580307" y="0"/>
                </a:cubicBez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 rot="773326">
            <a:off x="6914339" y="3943872"/>
            <a:ext cx="343475" cy="1416205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726733" y="311972"/>
            <a:ext cx="4124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Vortex evolution during RI</a:t>
            </a:r>
          </a:p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ERC I</a:t>
            </a:r>
            <a:endParaRPr lang="zh-TW" alt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603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8" y="333375"/>
            <a:ext cx="7496175" cy="6191250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H="1">
            <a:off x="4159405" y="1996068"/>
            <a:ext cx="579864" cy="47950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H="1">
            <a:off x="1547522" y="2609385"/>
            <a:ext cx="548907" cy="1858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6753922" y="2235819"/>
            <a:ext cx="579864" cy="47950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 flipV="1">
            <a:off x="3440731" y="5378605"/>
            <a:ext cx="384135" cy="743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540814" y="5179071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6463990" y="5386039"/>
            <a:ext cx="869796" cy="3278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7710144" y="2715322"/>
            <a:ext cx="43877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1. Outer eyewall developed at RMW x (2~3)</a:t>
            </a:r>
          </a:p>
          <a:p>
            <a:endParaRPr lang="en-US" altLang="zh-TW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2. Moat formed between eyewall</a:t>
            </a:r>
          </a:p>
          <a:p>
            <a:endParaRPr lang="en-US" altLang="zh-TW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3. Inner eyewall collapsed with brief V</a:t>
            </a:r>
            <a:r>
              <a:rPr lang="en-US" altLang="zh-TW" baseline="-25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r>
              <a:rPr lang="en-US" altLang="zh-TW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weakening</a:t>
            </a:r>
            <a:endParaRPr lang="zh-TW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726733" y="311972"/>
            <a:ext cx="4124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Vortex evolution during RI</a:t>
            </a:r>
          </a:p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ERC I</a:t>
            </a:r>
            <a:endParaRPr lang="zh-TW" alt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939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9" y="326986"/>
            <a:ext cx="7400925" cy="61817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726733" y="311972"/>
            <a:ext cx="4124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Vortex evolution during RI</a:t>
            </a:r>
          </a:p>
          <a:p>
            <a:r>
              <a:rPr lang="en-US" altLang="zh-TW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ERC II</a:t>
            </a:r>
            <a:endParaRPr lang="zh-TW" alt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1355714" y="1299070"/>
            <a:ext cx="658739" cy="1362355"/>
          </a:xfrm>
          <a:custGeom>
            <a:avLst/>
            <a:gdLst>
              <a:gd name="connsiteX0" fmla="*/ 2107 w 492761"/>
              <a:gd name="connsiteY0" fmla="*/ 1304693 h 1304693"/>
              <a:gd name="connsiteX1" fmla="*/ 13259 w 492761"/>
              <a:gd name="connsiteY1" fmla="*/ 869795 h 1304693"/>
              <a:gd name="connsiteX2" fmla="*/ 102468 w 492761"/>
              <a:gd name="connsiteY2" fmla="*/ 591015 h 1304693"/>
              <a:gd name="connsiteX3" fmla="*/ 169376 w 492761"/>
              <a:gd name="connsiteY3" fmla="*/ 379142 h 1304693"/>
              <a:gd name="connsiteX4" fmla="*/ 303190 w 492761"/>
              <a:gd name="connsiteY4" fmla="*/ 234176 h 1304693"/>
              <a:gd name="connsiteX5" fmla="*/ 492761 w 492761"/>
              <a:gd name="connsiteY5" fmla="*/ 0 h 1304693"/>
              <a:gd name="connsiteX6" fmla="*/ 492761 w 492761"/>
              <a:gd name="connsiteY6" fmla="*/ 0 h 1304693"/>
              <a:gd name="connsiteX0" fmla="*/ 63 w 602229"/>
              <a:gd name="connsiteY0" fmla="*/ 1296275 h 1296275"/>
              <a:gd name="connsiteX1" fmla="*/ 122727 w 602229"/>
              <a:gd name="connsiteY1" fmla="*/ 869795 h 1296275"/>
              <a:gd name="connsiteX2" fmla="*/ 211936 w 602229"/>
              <a:gd name="connsiteY2" fmla="*/ 591015 h 1296275"/>
              <a:gd name="connsiteX3" fmla="*/ 278844 w 602229"/>
              <a:gd name="connsiteY3" fmla="*/ 379142 h 1296275"/>
              <a:gd name="connsiteX4" fmla="*/ 412658 w 602229"/>
              <a:gd name="connsiteY4" fmla="*/ 234176 h 1296275"/>
              <a:gd name="connsiteX5" fmla="*/ 602229 w 602229"/>
              <a:gd name="connsiteY5" fmla="*/ 0 h 1296275"/>
              <a:gd name="connsiteX6" fmla="*/ 602229 w 602229"/>
              <a:gd name="connsiteY6" fmla="*/ 0 h 1296275"/>
              <a:gd name="connsiteX0" fmla="*/ 83 w 602249"/>
              <a:gd name="connsiteY0" fmla="*/ 1296275 h 1296275"/>
              <a:gd name="connsiteX1" fmla="*/ 100445 w 602249"/>
              <a:gd name="connsiteY1" fmla="*/ 852959 h 1296275"/>
              <a:gd name="connsiteX2" fmla="*/ 211956 w 602249"/>
              <a:gd name="connsiteY2" fmla="*/ 591015 h 1296275"/>
              <a:gd name="connsiteX3" fmla="*/ 278864 w 602249"/>
              <a:gd name="connsiteY3" fmla="*/ 379142 h 1296275"/>
              <a:gd name="connsiteX4" fmla="*/ 412678 w 602249"/>
              <a:gd name="connsiteY4" fmla="*/ 234176 h 1296275"/>
              <a:gd name="connsiteX5" fmla="*/ 602249 w 602249"/>
              <a:gd name="connsiteY5" fmla="*/ 0 h 1296275"/>
              <a:gd name="connsiteX6" fmla="*/ 602249 w 602249"/>
              <a:gd name="connsiteY6" fmla="*/ 0 h 1296275"/>
              <a:gd name="connsiteX0" fmla="*/ 83 w 602249"/>
              <a:gd name="connsiteY0" fmla="*/ 1296275 h 1296275"/>
              <a:gd name="connsiteX1" fmla="*/ 100445 w 602249"/>
              <a:gd name="connsiteY1" fmla="*/ 852959 h 1296275"/>
              <a:gd name="connsiteX2" fmla="*/ 211956 w 602249"/>
              <a:gd name="connsiteY2" fmla="*/ 591015 h 1296275"/>
              <a:gd name="connsiteX3" fmla="*/ 278864 w 602249"/>
              <a:gd name="connsiteY3" fmla="*/ 379142 h 1296275"/>
              <a:gd name="connsiteX4" fmla="*/ 412678 w 602249"/>
              <a:gd name="connsiteY4" fmla="*/ 234176 h 1296275"/>
              <a:gd name="connsiteX5" fmla="*/ 602249 w 602249"/>
              <a:gd name="connsiteY5" fmla="*/ 0 h 1296275"/>
              <a:gd name="connsiteX0" fmla="*/ 83 w 412678"/>
              <a:gd name="connsiteY0" fmla="*/ 1062099 h 1062099"/>
              <a:gd name="connsiteX1" fmla="*/ 100445 w 412678"/>
              <a:gd name="connsiteY1" fmla="*/ 618783 h 1062099"/>
              <a:gd name="connsiteX2" fmla="*/ 211956 w 412678"/>
              <a:gd name="connsiteY2" fmla="*/ 356839 h 1062099"/>
              <a:gd name="connsiteX3" fmla="*/ 278864 w 412678"/>
              <a:gd name="connsiteY3" fmla="*/ 144966 h 1062099"/>
              <a:gd name="connsiteX4" fmla="*/ 412678 w 412678"/>
              <a:gd name="connsiteY4" fmla="*/ 0 h 1062099"/>
              <a:gd name="connsiteX0" fmla="*/ 83 w 579946"/>
              <a:gd name="connsiteY0" fmla="*/ 1230457 h 1230457"/>
              <a:gd name="connsiteX1" fmla="*/ 100445 w 579946"/>
              <a:gd name="connsiteY1" fmla="*/ 787141 h 1230457"/>
              <a:gd name="connsiteX2" fmla="*/ 211956 w 579946"/>
              <a:gd name="connsiteY2" fmla="*/ 525197 h 1230457"/>
              <a:gd name="connsiteX3" fmla="*/ 278864 w 579946"/>
              <a:gd name="connsiteY3" fmla="*/ 313324 h 1230457"/>
              <a:gd name="connsiteX4" fmla="*/ 579946 w 579946"/>
              <a:gd name="connsiteY4" fmla="*/ 0 h 1230457"/>
              <a:gd name="connsiteX0" fmla="*/ 83 w 579946"/>
              <a:gd name="connsiteY0" fmla="*/ 1230457 h 1230457"/>
              <a:gd name="connsiteX1" fmla="*/ 100445 w 579946"/>
              <a:gd name="connsiteY1" fmla="*/ 787141 h 1230457"/>
              <a:gd name="connsiteX2" fmla="*/ 211956 w 579946"/>
              <a:gd name="connsiteY2" fmla="*/ 525197 h 1230457"/>
              <a:gd name="connsiteX3" fmla="*/ 312318 w 579946"/>
              <a:gd name="connsiteY3" fmla="*/ 346996 h 1230457"/>
              <a:gd name="connsiteX4" fmla="*/ 579946 w 579946"/>
              <a:gd name="connsiteY4" fmla="*/ 0 h 1230457"/>
              <a:gd name="connsiteX0" fmla="*/ 74 w 579937"/>
              <a:gd name="connsiteY0" fmla="*/ 1230457 h 1230457"/>
              <a:gd name="connsiteX1" fmla="*/ 100436 w 579937"/>
              <a:gd name="connsiteY1" fmla="*/ 787141 h 1230457"/>
              <a:gd name="connsiteX2" fmla="*/ 156190 w 579937"/>
              <a:gd name="connsiteY2" fmla="*/ 617794 h 1230457"/>
              <a:gd name="connsiteX3" fmla="*/ 312309 w 579937"/>
              <a:gd name="connsiteY3" fmla="*/ 346996 h 1230457"/>
              <a:gd name="connsiteX4" fmla="*/ 579937 w 579937"/>
              <a:gd name="connsiteY4" fmla="*/ 0 h 1230457"/>
              <a:gd name="connsiteX0" fmla="*/ 444 w 580307"/>
              <a:gd name="connsiteY0" fmla="*/ 1230457 h 1230457"/>
              <a:gd name="connsiteX1" fmla="*/ 33899 w 580307"/>
              <a:gd name="connsiteY1" fmla="*/ 972336 h 1230457"/>
              <a:gd name="connsiteX2" fmla="*/ 156560 w 580307"/>
              <a:gd name="connsiteY2" fmla="*/ 617794 h 1230457"/>
              <a:gd name="connsiteX3" fmla="*/ 312679 w 580307"/>
              <a:gd name="connsiteY3" fmla="*/ 346996 h 1230457"/>
              <a:gd name="connsiteX4" fmla="*/ 580307 w 580307"/>
              <a:gd name="connsiteY4" fmla="*/ 0 h 1230457"/>
              <a:gd name="connsiteX0" fmla="*/ 3381 w 583244"/>
              <a:gd name="connsiteY0" fmla="*/ 1230457 h 1230457"/>
              <a:gd name="connsiteX1" fmla="*/ 36836 w 583244"/>
              <a:gd name="connsiteY1" fmla="*/ 972336 h 1230457"/>
              <a:gd name="connsiteX2" fmla="*/ 293312 w 583244"/>
              <a:gd name="connsiteY2" fmla="*/ 617794 h 1230457"/>
              <a:gd name="connsiteX3" fmla="*/ 315616 w 583244"/>
              <a:gd name="connsiteY3" fmla="*/ 346996 h 1230457"/>
              <a:gd name="connsiteX4" fmla="*/ 583244 w 583244"/>
              <a:gd name="connsiteY4" fmla="*/ 0 h 1230457"/>
              <a:gd name="connsiteX0" fmla="*/ 3381 w 583244"/>
              <a:gd name="connsiteY0" fmla="*/ 1230457 h 1230457"/>
              <a:gd name="connsiteX1" fmla="*/ 36836 w 583244"/>
              <a:gd name="connsiteY1" fmla="*/ 972336 h 1230457"/>
              <a:gd name="connsiteX2" fmla="*/ 293312 w 583244"/>
              <a:gd name="connsiteY2" fmla="*/ 617794 h 1230457"/>
              <a:gd name="connsiteX3" fmla="*/ 460582 w 583244"/>
              <a:gd name="connsiteY3" fmla="*/ 355414 h 1230457"/>
              <a:gd name="connsiteX4" fmla="*/ 583244 w 583244"/>
              <a:gd name="connsiteY4" fmla="*/ 0 h 1230457"/>
              <a:gd name="connsiteX0" fmla="*/ 3381 w 661302"/>
              <a:gd name="connsiteY0" fmla="*/ 1028426 h 1028426"/>
              <a:gd name="connsiteX1" fmla="*/ 36836 w 661302"/>
              <a:gd name="connsiteY1" fmla="*/ 770305 h 1028426"/>
              <a:gd name="connsiteX2" fmla="*/ 293312 w 661302"/>
              <a:gd name="connsiteY2" fmla="*/ 415763 h 1028426"/>
              <a:gd name="connsiteX3" fmla="*/ 460582 w 661302"/>
              <a:gd name="connsiteY3" fmla="*/ 153383 h 1028426"/>
              <a:gd name="connsiteX4" fmla="*/ 661302 w 661302"/>
              <a:gd name="connsiteY4" fmla="*/ 0 h 1028426"/>
              <a:gd name="connsiteX0" fmla="*/ 3381 w 661302"/>
              <a:gd name="connsiteY0" fmla="*/ 1028426 h 1028426"/>
              <a:gd name="connsiteX1" fmla="*/ 36836 w 661302"/>
              <a:gd name="connsiteY1" fmla="*/ 770305 h 1028426"/>
              <a:gd name="connsiteX2" fmla="*/ 293312 w 661302"/>
              <a:gd name="connsiteY2" fmla="*/ 415763 h 1028426"/>
              <a:gd name="connsiteX3" fmla="*/ 427128 w 661302"/>
              <a:gd name="connsiteY3" fmla="*/ 237562 h 1028426"/>
              <a:gd name="connsiteX4" fmla="*/ 661302 w 661302"/>
              <a:gd name="connsiteY4" fmla="*/ 0 h 1028426"/>
              <a:gd name="connsiteX0" fmla="*/ 2478 w 660399"/>
              <a:gd name="connsiteY0" fmla="*/ 1028426 h 1028426"/>
              <a:gd name="connsiteX1" fmla="*/ 35933 w 660399"/>
              <a:gd name="connsiteY1" fmla="*/ 770305 h 1028426"/>
              <a:gd name="connsiteX2" fmla="*/ 270107 w 660399"/>
              <a:gd name="connsiteY2" fmla="*/ 491524 h 1028426"/>
              <a:gd name="connsiteX3" fmla="*/ 426225 w 660399"/>
              <a:gd name="connsiteY3" fmla="*/ 237562 h 1028426"/>
              <a:gd name="connsiteX4" fmla="*/ 660399 w 660399"/>
              <a:gd name="connsiteY4" fmla="*/ 0 h 1028426"/>
              <a:gd name="connsiteX0" fmla="*/ 82 w 658003"/>
              <a:gd name="connsiteY0" fmla="*/ 1028426 h 1028426"/>
              <a:gd name="connsiteX1" fmla="*/ 111595 w 658003"/>
              <a:gd name="connsiteY1" fmla="*/ 736633 h 1028426"/>
              <a:gd name="connsiteX2" fmla="*/ 267711 w 658003"/>
              <a:gd name="connsiteY2" fmla="*/ 491524 h 1028426"/>
              <a:gd name="connsiteX3" fmla="*/ 423829 w 658003"/>
              <a:gd name="connsiteY3" fmla="*/ 237562 h 1028426"/>
              <a:gd name="connsiteX4" fmla="*/ 658003 w 658003"/>
              <a:gd name="connsiteY4" fmla="*/ 0 h 1028426"/>
              <a:gd name="connsiteX0" fmla="*/ 2477 w 660398"/>
              <a:gd name="connsiteY0" fmla="*/ 1028426 h 1028426"/>
              <a:gd name="connsiteX1" fmla="*/ 35932 w 660398"/>
              <a:gd name="connsiteY1" fmla="*/ 728215 h 1028426"/>
              <a:gd name="connsiteX2" fmla="*/ 270106 w 660398"/>
              <a:gd name="connsiteY2" fmla="*/ 491524 h 1028426"/>
              <a:gd name="connsiteX3" fmla="*/ 426224 w 660398"/>
              <a:gd name="connsiteY3" fmla="*/ 237562 h 1028426"/>
              <a:gd name="connsiteX4" fmla="*/ 660398 w 660398"/>
              <a:gd name="connsiteY4" fmla="*/ 0 h 1028426"/>
              <a:gd name="connsiteX0" fmla="*/ 818 w 658739"/>
              <a:gd name="connsiteY0" fmla="*/ 1028426 h 1028426"/>
              <a:gd name="connsiteX1" fmla="*/ 34273 w 658739"/>
              <a:gd name="connsiteY1" fmla="*/ 728215 h 1028426"/>
              <a:gd name="connsiteX2" fmla="*/ 201540 w 658739"/>
              <a:gd name="connsiteY2" fmla="*/ 449434 h 1028426"/>
              <a:gd name="connsiteX3" fmla="*/ 424565 w 658739"/>
              <a:gd name="connsiteY3" fmla="*/ 237562 h 1028426"/>
              <a:gd name="connsiteX4" fmla="*/ 658739 w 658739"/>
              <a:gd name="connsiteY4" fmla="*/ 0 h 1028426"/>
              <a:gd name="connsiteX0" fmla="*/ 818 w 658739"/>
              <a:gd name="connsiteY0" fmla="*/ 1028426 h 1028426"/>
              <a:gd name="connsiteX1" fmla="*/ 34273 w 658739"/>
              <a:gd name="connsiteY1" fmla="*/ 728215 h 1028426"/>
              <a:gd name="connsiteX2" fmla="*/ 201540 w 658739"/>
              <a:gd name="connsiteY2" fmla="*/ 449434 h 1028426"/>
              <a:gd name="connsiteX3" fmla="*/ 379960 w 658739"/>
              <a:gd name="connsiteY3" fmla="*/ 212309 h 1028426"/>
              <a:gd name="connsiteX4" fmla="*/ 658739 w 658739"/>
              <a:gd name="connsiteY4" fmla="*/ 0 h 102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739" h="1028426">
                <a:moveTo>
                  <a:pt x="818" y="1028426"/>
                </a:moveTo>
                <a:cubicBezTo>
                  <a:pt x="-1970" y="870450"/>
                  <a:pt x="819" y="824714"/>
                  <a:pt x="34273" y="728215"/>
                </a:cubicBezTo>
                <a:cubicBezTo>
                  <a:pt x="67727" y="631716"/>
                  <a:pt x="143926" y="535418"/>
                  <a:pt x="201540" y="449434"/>
                </a:cubicBezTo>
                <a:cubicBezTo>
                  <a:pt x="259154" y="363450"/>
                  <a:pt x="303760" y="287215"/>
                  <a:pt x="379960" y="212309"/>
                </a:cubicBezTo>
                <a:cubicBezTo>
                  <a:pt x="456160" y="137403"/>
                  <a:pt x="604841" y="63190"/>
                  <a:pt x="658739" y="0"/>
                </a:cubicBez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580" y="4229476"/>
            <a:ext cx="3049749" cy="250225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04176" y="1271145"/>
            <a:ext cx="422858" cy="1416205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416756" y="1299070"/>
            <a:ext cx="641965" cy="1416205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305474" y="4772721"/>
            <a:ext cx="872624" cy="412595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905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4685</TotalTime>
  <Words>534</Words>
  <Application>Microsoft Office PowerPoint</Application>
  <PresentationFormat>寬螢幕</PresentationFormat>
  <Paragraphs>114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新細明體</vt:lpstr>
      <vt:lpstr>Andalus</vt:lpstr>
      <vt:lpstr>Arial</vt:lpstr>
      <vt:lpstr>Calibri</vt:lpstr>
      <vt:lpstr>Calibri Light</vt:lpstr>
      <vt:lpstr>Cambria Math</vt:lpstr>
      <vt:lpstr>Office 佈景主題</vt:lpstr>
      <vt:lpstr>The Rapid Intensification and Eyewall Replacement Cycles of Hurricane Irma (2017)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52</cp:revision>
  <dcterms:created xsi:type="dcterms:W3CDTF">2020-12-02T03:00:13Z</dcterms:created>
  <dcterms:modified xsi:type="dcterms:W3CDTF">2020-12-08T07:14:41Z</dcterms:modified>
</cp:coreProperties>
</file>