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48" r:id="rId1"/>
    <p:sldMasterId id="2147483677" r:id="rId2"/>
  </p:sldMasterIdLst>
  <p:notesMasterIdLst>
    <p:notesMasterId r:id="rId22"/>
  </p:notesMasterIdLst>
  <p:handoutMasterIdLst>
    <p:handoutMasterId r:id="rId23"/>
  </p:handoutMasterIdLst>
  <p:sldIdLst>
    <p:sldId id="643" r:id="rId3"/>
    <p:sldId id="684" r:id="rId4"/>
    <p:sldId id="717" r:id="rId5"/>
    <p:sldId id="889" r:id="rId6"/>
    <p:sldId id="890" r:id="rId7"/>
    <p:sldId id="884" r:id="rId8"/>
    <p:sldId id="891" r:id="rId9"/>
    <p:sldId id="892" r:id="rId10"/>
    <p:sldId id="885" r:id="rId11"/>
    <p:sldId id="893" r:id="rId12"/>
    <p:sldId id="887" r:id="rId13"/>
    <p:sldId id="894" r:id="rId14"/>
    <p:sldId id="900" r:id="rId15"/>
    <p:sldId id="897" r:id="rId16"/>
    <p:sldId id="896" r:id="rId17"/>
    <p:sldId id="898" r:id="rId18"/>
    <p:sldId id="733" r:id="rId19"/>
    <p:sldId id="685" r:id="rId20"/>
    <p:sldId id="899" r:id="rId21"/>
  </p:sldIdLst>
  <p:sldSz cx="9144000" cy="6858000" type="screen4x3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25500"/>
    <a:srgbClr val="1D63B9"/>
    <a:srgbClr val="7AF809"/>
    <a:srgbClr val="04EFEF"/>
    <a:srgbClr val="0C6DC5"/>
    <a:srgbClr val="0099FF"/>
    <a:srgbClr val="4894B5"/>
    <a:srgbClr val="A9D152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09" autoAdjust="0"/>
    <p:restoredTop sz="93826" autoAdjust="0"/>
  </p:normalViewPr>
  <p:slideViewPr>
    <p:cSldViewPr>
      <p:cViewPr varScale="1">
        <p:scale>
          <a:sx n="97" d="100"/>
          <a:sy n="97" d="100"/>
        </p:scale>
        <p:origin x="9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46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2348"/>
    </p:cViewPr>
  </p:sorterViewPr>
  <p:notesViewPr>
    <p:cSldViewPr>
      <p:cViewPr varScale="1">
        <p:scale>
          <a:sx n="84" d="100"/>
          <a:sy n="84" d="100"/>
        </p:scale>
        <p:origin x="3072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DD24D-0BA5-4F82-A712-5E140A05623C}" type="datetimeFigureOut">
              <a:rPr lang="zh-TW" altLang="en-US" smtClean="0"/>
              <a:pPr/>
              <a:t>2020/10/20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5CA31-8CF6-447F-A94E-215164144F7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8648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8719-CD52-4668-B3DB-9BFAA683DAE2}" type="datetimeFigureOut">
              <a:rPr lang="zh-TW" altLang="en-US" smtClean="0"/>
              <a:pPr/>
              <a:t>2020/10/20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2BC9A-1091-481A-888B-D57AB1E786D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8237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The north–south cross section of analysis increment of (a) temperature (K), (b) water vapor mixing ratio (g kg</a:t>
            </a:r>
            <a:r>
              <a:rPr lang="en-US" altLang="zh-TW" baseline="30000" dirty="0" smtClean="0"/>
              <a:t>−1</a:t>
            </a:r>
            <a:r>
              <a:rPr lang="en-US" altLang="zh-TW" dirty="0" smtClean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The azimuthal-mean temperature anomaly (K; shading) and water vapor mixing ratio anomaly (g kg</a:t>
            </a:r>
            <a:r>
              <a:rPr lang="en-US" altLang="zh-TW" baseline="30000" dirty="0" smtClean="0"/>
              <a:t>−1</a:t>
            </a:r>
            <a:r>
              <a:rPr lang="en-US" altLang="zh-TW" dirty="0" smtClean="0"/>
              <a:t>; contours)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The anomaly is defined as the deviation with respect to the mean within a 160–240-km annulus around the TC center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In summary, the </a:t>
            </a:r>
            <a:r>
              <a:rPr lang="en-US" altLang="zh-TW" dirty="0" err="1" smtClean="0"/>
              <a:t>dropsondes</a:t>
            </a:r>
            <a:r>
              <a:rPr lang="en-US" altLang="zh-TW" dirty="0" smtClean="0"/>
              <a:t> provide asymmetric information that potentially establishes a more realistic TC structure, and the tangential wind profiles can spin up the vortex structure with strong circulation and a well-developed warm core.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BC9A-1091-481A-888B-D57AB1E786DE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6603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The RI period is quantitatively defined as the intensification rates reaching 1.75 </a:t>
            </a:r>
            <a:r>
              <a:rPr lang="en-US" altLang="zh-TW" dirty="0" err="1" smtClean="0"/>
              <a:t>hPa</a:t>
            </a:r>
            <a:r>
              <a:rPr lang="en-US" altLang="zh-TW" dirty="0" smtClean="0"/>
              <a:t> h</a:t>
            </a:r>
            <a:r>
              <a:rPr lang="en-US" altLang="zh-TW" baseline="30000" dirty="0" smtClean="0"/>
              <a:t>−1</a:t>
            </a:r>
            <a:r>
              <a:rPr lang="en-US" altLang="zh-TW" dirty="0" smtClean="0"/>
              <a:t> (Holliday and Thompson 1979), and we define an additional threshold of its 6-h running mean staying above 1 </a:t>
            </a:r>
            <a:r>
              <a:rPr lang="en-US" altLang="zh-TW" dirty="0" err="1" smtClean="0"/>
              <a:t>hPa</a:t>
            </a:r>
            <a:r>
              <a:rPr lang="en-US" altLang="zh-TW" dirty="0" smtClean="0"/>
              <a:t> h</a:t>
            </a:r>
            <a:r>
              <a:rPr lang="en-US" altLang="zh-TW" baseline="30000" dirty="0" smtClean="0"/>
              <a:t>−1</a:t>
            </a:r>
            <a:r>
              <a:rPr lang="en-US" altLang="zh-TW" dirty="0" smtClean="0"/>
              <a:t> considering that the rapid deepening of MSLP happens intermittently.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BC9A-1091-481A-888B-D57AB1E786DE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5121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averaged over the annulus from 20 to 80 km from the TC center for 2-km water vapor mixing ratio 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From 0100 UTC 15 October to 1200 UTC 16 October, wavenumbers 1–5 contribute 60%–75% of the total perturbation energy and wavenumbers larger than 5 contribute 25%–40% in both experiments (Figs. 13a,b)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BC9A-1091-481A-888B-D57AB1E786DE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2705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(a) The difference of water vapor mixing ratio anomaly (g kg</a:t>
            </a:r>
            <a:r>
              <a:rPr lang="en-US" altLang="zh-TW" baseline="30000" dirty="0" smtClean="0"/>
              <a:t>−1</a:t>
            </a:r>
            <a:r>
              <a:rPr lang="en-US" altLang="zh-TW" dirty="0" smtClean="0"/>
              <a:t>; contours) and equivalent potential temperature anomaly (K; shading)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BC9A-1091-481A-888B-D57AB1E786DE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22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Therefore, we hypothesize that VT lacks the small-scale asymmetries that lead to a condition unfavorable for persistent CB development.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BC9A-1091-481A-888B-D57AB1E786DE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0916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defRPr>
            </a:lvl1pPr>
          </a:lstStyle>
          <a:p>
            <a:fld id="{C44C6D4C-9397-4377-80EB-8E244A5E3451}" type="datetime1">
              <a:rPr lang="zh-TW" altLang="en-US" smtClean="0"/>
              <a:t>2020/10/20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itchFamily="18" charset="0"/>
              </a:defRPr>
            </a:lvl1pPr>
          </a:lstStyle>
          <a:p>
            <a:fld id="{B0C996E8-7BC1-44D1-9407-422DEE20CBA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4" name="手繪多邊形 13"/>
          <p:cNvSpPr/>
          <p:nvPr userDrawn="1"/>
        </p:nvSpPr>
        <p:spPr>
          <a:xfrm>
            <a:off x="827584" y="2014718"/>
            <a:ext cx="8316416" cy="2278378"/>
          </a:xfrm>
          <a:custGeom>
            <a:avLst/>
            <a:gdLst>
              <a:gd name="connsiteX0" fmla="*/ 0 w 8316416"/>
              <a:gd name="connsiteY0" fmla="*/ 0 h 1512168"/>
              <a:gd name="connsiteX1" fmla="*/ 8316416 w 8316416"/>
              <a:gd name="connsiteY1" fmla="*/ 0 h 1512168"/>
              <a:gd name="connsiteX2" fmla="*/ 8316416 w 8316416"/>
              <a:gd name="connsiteY2" fmla="*/ 1512168 h 1512168"/>
              <a:gd name="connsiteX3" fmla="*/ 0 w 8316416"/>
              <a:gd name="connsiteY3" fmla="*/ 1512168 h 1512168"/>
              <a:gd name="connsiteX4" fmla="*/ 0 w 8316416"/>
              <a:gd name="connsiteY4" fmla="*/ 0 h 1512168"/>
              <a:gd name="connsiteX0" fmla="*/ 0 w 8316416"/>
              <a:gd name="connsiteY0" fmla="*/ 0 h 1512168"/>
              <a:gd name="connsiteX1" fmla="*/ 8316416 w 8316416"/>
              <a:gd name="connsiteY1" fmla="*/ 0 h 1512168"/>
              <a:gd name="connsiteX2" fmla="*/ 8316416 w 8316416"/>
              <a:gd name="connsiteY2" fmla="*/ 1512168 h 1512168"/>
              <a:gd name="connsiteX3" fmla="*/ 1440160 w 8316416"/>
              <a:gd name="connsiteY3" fmla="*/ 1512168 h 1512168"/>
              <a:gd name="connsiteX4" fmla="*/ 0 w 8316416"/>
              <a:gd name="connsiteY4" fmla="*/ 0 h 1512168"/>
              <a:gd name="connsiteX0" fmla="*/ 0 w 7740352"/>
              <a:gd name="connsiteY0" fmla="*/ 0 h 1512168"/>
              <a:gd name="connsiteX1" fmla="*/ 7740352 w 7740352"/>
              <a:gd name="connsiteY1" fmla="*/ 0 h 1512168"/>
              <a:gd name="connsiteX2" fmla="*/ 7740352 w 7740352"/>
              <a:gd name="connsiteY2" fmla="*/ 1512168 h 1512168"/>
              <a:gd name="connsiteX3" fmla="*/ 864096 w 7740352"/>
              <a:gd name="connsiteY3" fmla="*/ 1512168 h 1512168"/>
              <a:gd name="connsiteX4" fmla="*/ 0 w 7740352"/>
              <a:gd name="connsiteY4" fmla="*/ 0 h 1512168"/>
              <a:gd name="connsiteX0" fmla="*/ 0 w 8172400"/>
              <a:gd name="connsiteY0" fmla="*/ 0 h 1512168"/>
              <a:gd name="connsiteX1" fmla="*/ 8172400 w 8172400"/>
              <a:gd name="connsiteY1" fmla="*/ 0 h 1512168"/>
              <a:gd name="connsiteX2" fmla="*/ 8172400 w 8172400"/>
              <a:gd name="connsiteY2" fmla="*/ 1512168 h 1512168"/>
              <a:gd name="connsiteX3" fmla="*/ 1296144 w 8172400"/>
              <a:gd name="connsiteY3" fmla="*/ 1512168 h 1512168"/>
              <a:gd name="connsiteX4" fmla="*/ 0 w 81724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2400" h="1512168">
                <a:moveTo>
                  <a:pt x="0" y="0"/>
                </a:moveTo>
                <a:lnTo>
                  <a:pt x="8172400" y="0"/>
                </a:lnTo>
                <a:lnTo>
                  <a:pt x="8172400" y="1512168"/>
                </a:lnTo>
                <a:lnTo>
                  <a:pt x="1296144" y="151216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">
                <a:schemeClr val="bg1">
                  <a:alpha val="0"/>
                </a:schemeClr>
              </a:gs>
              <a:gs pos="45000">
                <a:schemeClr val="bg1"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/>
          <p:cNvCxnSpPr/>
          <p:nvPr userDrawn="1"/>
        </p:nvCxnSpPr>
        <p:spPr>
          <a:xfrm>
            <a:off x="683568" y="1988840"/>
            <a:ext cx="8424936" cy="0"/>
          </a:xfrm>
          <a:prstGeom prst="line">
            <a:avLst/>
          </a:prstGeom>
          <a:ln w="25400">
            <a:solidFill>
              <a:schemeClr val="bg1"/>
            </a:solidFill>
          </a:ln>
          <a:effectLst>
            <a:outerShdw blurRad="12700" dist="12700" dir="5400000" algn="t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 userDrawn="1"/>
        </p:nvCxnSpPr>
        <p:spPr>
          <a:xfrm>
            <a:off x="2051720" y="4293096"/>
            <a:ext cx="7092280" cy="0"/>
          </a:xfrm>
          <a:prstGeom prst="line">
            <a:avLst/>
          </a:prstGeom>
          <a:ln w="25400">
            <a:solidFill>
              <a:schemeClr val="bg1"/>
            </a:solidFill>
          </a:ln>
          <a:effectLst>
            <a:outerShdw blurRad="12700" dist="12700" dir="5400000" algn="t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87624" y="2276872"/>
            <a:ext cx="7772400" cy="738664"/>
          </a:xfr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contourW="12700" prstMaterial="plastic">
              <a:bevelT w="88900"/>
              <a:extrusionClr>
                <a:schemeClr val="tx1"/>
              </a:extrusionClr>
              <a:contourClr>
                <a:schemeClr val="bg1"/>
              </a:contourClr>
            </a:sp3d>
          </a:bodyPr>
          <a:lstStyle>
            <a:lvl1pPr marL="0" algn="r" defTabSz="914400" rtl="0" eaLnBrk="1" latinLnBrk="0" hangingPunct="1">
              <a:defRPr lang="zh-TW" altLang="en-US" sz="4200" b="1" kern="1200" spc="50" dirty="0">
                <a:ln w="11430"/>
                <a:gradFill>
                  <a:gsLst>
                    <a:gs pos="0">
                      <a:srgbClr val="B00000"/>
                    </a:gs>
                    <a:gs pos="56000">
                      <a:srgbClr val="990000"/>
                    </a:gs>
                    <a:gs pos="100000">
                      <a:srgbClr val="6C0000"/>
                    </a:gs>
                  </a:gsLst>
                  <a:lin ang="18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35696" y="3501008"/>
            <a:ext cx="6400800" cy="477054"/>
          </a:xfr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contourW="6350" prstMaterial="plastic">
              <a:bevelT w="63500" h="38100"/>
              <a:contourClr>
                <a:schemeClr val="tx1"/>
              </a:contourClr>
            </a:sp3d>
          </a:bodyPr>
          <a:lstStyle>
            <a:lvl1pPr marL="0" indent="0" algn="r" defTabSz="914400" rtl="0" eaLnBrk="1" latinLnBrk="0" hangingPunct="1">
              <a:buNone/>
              <a:defRPr lang="zh-TW" altLang="en-US" sz="2500" b="1" kern="1200" dirty="0">
                <a:gradFill>
                  <a:gsLst>
                    <a:gs pos="0">
                      <a:schemeClr val="tx1"/>
                    </a:gs>
                    <a:gs pos="5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800000" scaled="0"/>
                </a:gra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只有標題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28E242AA-BC1D-4E83-86A8-3BA8C45F713A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0C996E8-7BC1-44D1-9407-422DEE20CB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4139952" y="2852936"/>
            <a:ext cx="4608512" cy="1143000"/>
          </a:xfr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>
              <a:def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9768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畫面A(雙層標題)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28794" y="285728"/>
            <a:ext cx="6357982" cy="571504"/>
          </a:xfrm>
        </p:spPr>
        <p:txBody>
          <a:bodyPr/>
          <a:lstStyle>
            <a:lvl1pPr algn="l">
              <a:defRPr lang="zh-TW" altLang="en-US" sz="4000" b="1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85786" y="1571612"/>
            <a:ext cx="7643866" cy="4625989"/>
          </a:xfrm>
        </p:spPr>
        <p:txBody>
          <a:bodyPr/>
          <a:lstStyle>
            <a:lvl1pPr>
              <a:buSzPct val="100000"/>
              <a:buFontTx/>
              <a:buBlip>
                <a:blip r:embed="rId2"/>
              </a:buBlip>
              <a:defRPr b="1">
                <a:effectLst/>
              </a:defRPr>
            </a:lvl1pPr>
            <a:lvl2pPr>
              <a:buFontTx/>
              <a:buBlip>
                <a:blip r:embed="rId3"/>
              </a:buBlip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buFontTx/>
              <a:buBlip>
                <a:blip r:embed="rId4"/>
              </a:buBlip>
              <a:defRPr/>
            </a:lvl3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3"/>
          </p:nvPr>
        </p:nvSpPr>
        <p:spPr>
          <a:xfrm>
            <a:off x="2214546" y="857233"/>
            <a:ext cx="6357982" cy="571504"/>
          </a:xfrm>
        </p:spPr>
        <p:txBody>
          <a:bodyPr>
            <a:noAutofit/>
          </a:bodyPr>
          <a:lstStyle>
            <a:lvl1pPr>
              <a:buNone/>
              <a:defRPr sz="3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2CBF7-EFA9-4DB0-9A18-4D6C003644EB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BF7EE88-F458-4743-BA39-B131BE45740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729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32AD-42D2-46E6-B027-D19ADBD26FBE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1483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79361-6696-4004-9D4A-5DF3C7A699A4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5E9B-95AB-43C8-B458-DA1B4E10241B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65AA5-B5F5-4236-853A-0FF3806BEB5A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3FE03-753B-4705-87E6-10788BC7FE76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4F267-68C2-42C8-ADB9-B60051070A2C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2B4AF-A820-480E-89BA-0F79C3B4B826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5273-3327-41DD-9DA1-0793CA69FAD7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及物件">
    <p:bg>
      <p:bgPr>
        <a:gradFill>
          <a:gsLst>
            <a:gs pos="15000">
              <a:schemeClr val="bg1"/>
            </a:gs>
            <a:gs pos="0">
              <a:srgbClr val="8B9BAF"/>
            </a:gs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橢圓 8"/>
          <p:cNvSpPr/>
          <p:nvPr userDrawn="1"/>
        </p:nvSpPr>
        <p:spPr>
          <a:xfrm>
            <a:off x="8261882" y="6412838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000" y="7200"/>
            <a:ext cx="7768800" cy="6192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3200" b="0" kern="1200">
                <a:ln w="6350">
                  <a:noFill/>
                </a:ln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680520"/>
          </a:xfrm>
        </p:spPr>
        <p:txBody>
          <a:bodyPr/>
          <a:lstStyle>
            <a:lvl1pPr marL="266700" indent="-266700" algn="l">
              <a:buSzPct val="110000"/>
              <a:buFontTx/>
              <a:buBlip>
                <a:blip r:embed="rId2"/>
              </a:buBlip>
              <a:defRPr sz="2400" b="1">
                <a:latin typeface="Calibri" panose="020F0502020204030204" pitchFamily="34" charset="0"/>
                <a:ea typeface="微軟正黑體" pitchFamily="34" charset="-120"/>
                <a:cs typeface="Times New Roman" pitchFamily="18" charset="0"/>
              </a:defRPr>
            </a:lvl1pPr>
            <a:lvl2pPr marL="622300" indent="-266700" algn="l">
              <a:buSzPct val="150000"/>
              <a:buFontTx/>
              <a:buBlip>
                <a:blip r:embed="rId3"/>
              </a:buBlip>
              <a:defRPr sz="2000">
                <a:latin typeface="Calibri" panose="020F0502020204030204" pitchFamily="34" charset="0"/>
                <a:ea typeface="微軟正黑體" pitchFamily="34" charset="-120"/>
                <a:cs typeface="Times New Roman" pitchFamily="18" charset="0"/>
              </a:defRPr>
            </a:lvl2pPr>
            <a:lvl3pPr marL="1079500" indent="-355600" algn="l">
              <a:buSzPct val="180000"/>
              <a:buFontTx/>
              <a:buBlip>
                <a:blip r:embed="rId4"/>
              </a:buBlip>
              <a:defRPr sz="1600">
                <a:latin typeface="Calibri" panose="020F0502020204030204" pitchFamily="34" charset="0"/>
                <a:ea typeface="+mj-ea"/>
                <a:cs typeface="Times New Roman" pitchFamily="18" charset="0"/>
              </a:defRPr>
            </a:lvl3pPr>
            <a:lvl4pPr marL="1435100" indent="-266700" algn="l">
              <a:buSzPct val="150000"/>
              <a:buFontTx/>
              <a:buBlip>
                <a:blip r:embed="rId5"/>
              </a:buBlip>
              <a:defRPr sz="1600">
                <a:latin typeface="Calibri" panose="020F0502020204030204" pitchFamily="34" charset="0"/>
                <a:ea typeface="+mj-ea"/>
                <a:cs typeface="Times New Roman" pitchFamily="18" charset="0"/>
              </a:defRPr>
            </a:lvl4pPr>
            <a:lvl5pPr marL="1790700" indent="-177800" algn="l">
              <a:buFontTx/>
              <a:buBlip>
                <a:blip r:embed="rId6"/>
              </a:buBlip>
              <a:defRPr sz="1600">
                <a:latin typeface="Calibri" panose="020F0502020204030204" pitchFamily="34" charset="0"/>
                <a:ea typeface="+mj-ea"/>
                <a:cs typeface="Times New Roman" pitchFamily="18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zh-TW" altLang="en-US" sz="1200" kern="120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F2B2FCF-CD10-49D3-8EA3-EE2BC20934F6}" type="datetime1">
              <a:rPr lang="zh-TW" altLang="en-US" smtClean="0"/>
              <a:t>2020/10/20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lang="zh-TW" altLang="en-US" sz="12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文字版面配置區 48"/>
          <p:cNvSpPr>
            <a:spLocks noGrp="1"/>
          </p:cNvSpPr>
          <p:nvPr>
            <p:ph type="body" sz="quarter" idx="13"/>
          </p:nvPr>
        </p:nvSpPr>
        <p:spPr>
          <a:xfrm>
            <a:off x="467544" y="620511"/>
            <a:ext cx="5975350" cy="461665"/>
          </a:xfrm>
        </p:spPr>
        <p:txBody>
          <a:bodyPr vert="horz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TW" altLang="en-US" sz="2400" kern="12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45C6-B242-4A81-9D1B-E8A39CCD3922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C32A8-C386-459D-9353-8BDDDAAEFF9C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128B-1AC0-4977-BC69-7A32179AB323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>
      <p:bgPr>
        <a:gradFill>
          <a:gsLst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5ED33-60D2-4868-BC22-00BA5B358258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兩項物件">
    <p:bg>
      <p:bgPr>
        <a:gradFill>
          <a:gsLst>
            <a:gs pos="15000">
              <a:schemeClr val="bg1"/>
            </a:gs>
            <a:gs pos="0">
              <a:srgbClr val="8B9BAF"/>
            </a:gs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橢圓 11"/>
          <p:cNvSpPr/>
          <p:nvPr userDrawn="1"/>
        </p:nvSpPr>
        <p:spPr>
          <a:xfrm>
            <a:off x="8261882" y="6412838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1414-C931-4D98-AB9E-E07DC5CF735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000" y="7200"/>
            <a:ext cx="7768800" cy="6192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3200" b="0" kern="1200" dirty="0" smtClean="0">
                <a:ln w="6350">
                  <a:noFill/>
                </a:ln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186808" cy="4680520"/>
          </a:xfrm>
        </p:spPr>
        <p:txBody>
          <a:bodyPr/>
          <a:lstStyle>
            <a:lvl1pPr algn="l">
              <a:defRPr lang="zh-TW" altLang="en-US" sz="20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itchFamily="34" charset="-120"/>
                <a:cs typeface="Times New Roman" pitchFamily="18" charset="0"/>
              </a:defRPr>
            </a:lvl1pPr>
            <a:lvl2pPr algn="l">
              <a:defRPr lang="zh-TW" altLang="en-US" sz="18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itchFamily="34" charset="-120"/>
                <a:cs typeface="Times New Roman" pitchFamily="18" charset="0"/>
              </a:defRPr>
            </a:lvl2pPr>
            <a:lvl3pPr algn="l">
              <a:defRPr lang="zh-TW" altLang="en-US" sz="16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defRPr>
            </a:lvl3pPr>
            <a:lvl4pPr algn="l">
              <a:defRPr lang="zh-TW" altLang="en-US" sz="16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defRPr>
            </a:lvl4pPr>
            <a:lvl5pPr algn="l">
              <a:defRPr lang="zh-TW" altLang="en-US" sz="16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66700" lvl="0" indent="-266700" algn="just" defTabSz="914400" rtl="0" eaLnBrk="1" latinLnBrk="0" hangingPunct="1">
              <a:spcBef>
                <a:spcPct val="20000"/>
              </a:spcBef>
              <a:buSzPct val="110000"/>
              <a:buFontTx/>
              <a:buBlip>
                <a:blip r:embed="rId2"/>
              </a:buBlip>
            </a:pPr>
            <a:r>
              <a:rPr lang="zh-TW" altLang="en-US" dirty="0"/>
              <a:t>按一下以編輯母片文字樣式</a:t>
            </a:r>
          </a:p>
          <a:p>
            <a:pPr marL="622300" lvl="1" indent="-266700" algn="just" defTabSz="914400" rtl="0" eaLnBrk="1" latinLnBrk="0" hangingPunct="1">
              <a:spcBef>
                <a:spcPct val="20000"/>
              </a:spcBef>
              <a:buSzPct val="150000"/>
              <a:buFontTx/>
              <a:buBlip>
                <a:blip r:embed="rId3"/>
              </a:buBlip>
            </a:pPr>
            <a:r>
              <a:rPr lang="zh-TW" altLang="en-US" dirty="0"/>
              <a:t>第二層</a:t>
            </a:r>
          </a:p>
          <a:p>
            <a:pPr marL="1079500" lvl="2" indent="-355600" algn="just" defTabSz="914400" rtl="0" eaLnBrk="1" latinLnBrk="0" hangingPunct="1">
              <a:spcBef>
                <a:spcPct val="20000"/>
              </a:spcBef>
              <a:buSzPct val="180000"/>
              <a:buFontTx/>
              <a:buBlip>
                <a:blip r:embed="rId4"/>
              </a:buBlip>
            </a:pPr>
            <a:r>
              <a:rPr lang="zh-TW" altLang="en-US" dirty="0"/>
              <a:t>第三層</a:t>
            </a:r>
          </a:p>
          <a:p>
            <a:pPr marL="1435100" lvl="3" indent="-266700" algn="just" defTabSz="914400" rtl="0" eaLnBrk="1" latinLnBrk="0" hangingPunct="1">
              <a:spcBef>
                <a:spcPct val="20000"/>
              </a:spcBef>
              <a:buSzPct val="150000"/>
              <a:buFontTx/>
              <a:buBlip>
                <a:blip r:embed="rId5"/>
              </a:buBlip>
            </a:pPr>
            <a:r>
              <a:rPr lang="zh-TW" altLang="en-US" dirty="0"/>
              <a:t>第四層</a:t>
            </a:r>
          </a:p>
          <a:p>
            <a:pPr marL="1790700" lvl="4" indent="-177800" algn="just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</a:pPr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62624" y="1196752"/>
            <a:ext cx="4176464" cy="4525963"/>
          </a:xfrm>
        </p:spPr>
        <p:txBody>
          <a:bodyPr/>
          <a:lstStyle>
            <a:lvl1pPr algn="l">
              <a:defRPr lang="zh-TW" altLang="en-US" sz="20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itchFamily="34" charset="-120"/>
                <a:cs typeface="Times New Roman" pitchFamily="18" charset="0"/>
              </a:defRPr>
            </a:lvl1pPr>
            <a:lvl2pPr algn="l">
              <a:defRPr lang="zh-TW" altLang="en-US" sz="18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微軟正黑體" pitchFamily="34" charset="-120"/>
                <a:cs typeface="Times New Roman" pitchFamily="18" charset="0"/>
              </a:defRPr>
            </a:lvl2pPr>
            <a:lvl3pPr algn="l">
              <a:defRPr lang="zh-TW" altLang="en-US" sz="16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defRPr>
            </a:lvl3pPr>
            <a:lvl4pPr algn="l">
              <a:defRPr lang="zh-TW" altLang="en-US" sz="16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defRPr>
            </a:lvl4pPr>
            <a:lvl5pPr algn="l">
              <a:defRPr lang="zh-TW" altLang="en-US" sz="16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66700" lvl="0" indent="-266700" algn="just" defTabSz="914400" rtl="0" eaLnBrk="1" latinLnBrk="0" hangingPunct="1">
              <a:spcBef>
                <a:spcPct val="20000"/>
              </a:spcBef>
              <a:buSzPct val="110000"/>
              <a:buFontTx/>
              <a:buBlip>
                <a:blip r:embed="rId2"/>
              </a:buBlip>
            </a:pPr>
            <a:r>
              <a:rPr lang="zh-TW" altLang="en-US" dirty="0"/>
              <a:t>按一下以編輯母片文字樣式</a:t>
            </a:r>
          </a:p>
          <a:p>
            <a:pPr marL="622300" lvl="1" indent="-266700" algn="just" defTabSz="914400" rtl="0" eaLnBrk="1" latinLnBrk="0" hangingPunct="1">
              <a:spcBef>
                <a:spcPct val="20000"/>
              </a:spcBef>
              <a:buSzPct val="150000"/>
              <a:buFontTx/>
              <a:buBlip>
                <a:blip r:embed="rId3"/>
              </a:buBlip>
            </a:pPr>
            <a:r>
              <a:rPr lang="zh-TW" altLang="en-US" dirty="0"/>
              <a:t>第二層</a:t>
            </a:r>
          </a:p>
          <a:p>
            <a:pPr marL="1079500" lvl="2" indent="-355600" algn="just" defTabSz="914400" rtl="0" eaLnBrk="1" latinLnBrk="0" hangingPunct="1">
              <a:spcBef>
                <a:spcPct val="20000"/>
              </a:spcBef>
              <a:buSzPct val="180000"/>
              <a:buFontTx/>
              <a:buBlip>
                <a:blip r:embed="rId4"/>
              </a:buBlip>
            </a:pPr>
            <a:r>
              <a:rPr lang="zh-TW" altLang="en-US" dirty="0"/>
              <a:t>第三層</a:t>
            </a:r>
          </a:p>
          <a:p>
            <a:pPr marL="1435100" lvl="3" indent="-266700" algn="just" defTabSz="914400" rtl="0" eaLnBrk="1" latinLnBrk="0" hangingPunct="1">
              <a:spcBef>
                <a:spcPct val="20000"/>
              </a:spcBef>
              <a:buSzPct val="150000"/>
              <a:buFontTx/>
              <a:buBlip>
                <a:blip r:embed="rId5"/>
              </a:buBlip>
            </a:pPr>
            <a:r>
              <a:rPr lang="zh-TW" altLang="en-US" dirty="0"/>
              <a:t>第四層</a:t>
            </a:r>
          </a:p>
          <a:p>
            <a:pPr marL="1790700" lvl="4" indent="-177800" algn="just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</a:pPr>
            <a:r>
              <a:rPr lang="zh-TW" altLang="en-US" dirty="0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zh-TW" altLang="en-US" sz="1200" kern="120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5747C04-4FED-4E7F-AE16-B1E22EF17D3B}" type="datetime1">
              <a:rPr lang="zh-TW" altLang="en-US" smtClean="0"/>
              <a:t>2020/10/20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lang="zh-TW" altLang="en-US" sz="12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TW" altLang="en-US"/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13"/>
          </p:nvPr>
        </p:nvSpPr>
        <p:spPr>
          <a:xfrm>
            <a:off x="468000" y="622156"/>
            <a:ext cx="5976000" cy="461665"/>
          </a:xfrm>
        </p:spPr>
        <p:txBody>
          <a:bodyPr vert="horz" lIns="91440" tIns="45720" rIns="91440" bIns="45720" rtlCol="0" anchor="ctr" anchorCtr="0">
            <a:spAutoFit/>
          </a:bodyPr>
          <a:lstStyle>
            <a:lvl1pPr>
              <a:buNone/>
              <a:defRPr lang="zh-TW" altLang="en-US" sz="2400" kern="12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左文字右圖形">
    <p:bg>
      <p:bgPr>
        <a:gradFill>
          <a:gsLst>
            <a:gs pos="15000">
              <a:schemeClr val="bg1"/>
            </a:gs>
            <a:gs pos="0">
              <a:srgbClr val="8B9BAF"/>
            </a:gs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橢圓 11"/>
          <p:cNvSpPr/>
          <p:nvPr userDrawn="1"/>
        </p:nvSpPr>
        <p:spPr>
          <a:xfrm>
            <a:off x="8261882" y="6412838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000" y="7200"/>
            <a:ext cx="7768800" cy="6192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3200" b="0" kern="1200" dirty="0" smtClean="0">
                <a:ln w="6350">
                  <a:noFill/>
                </a:ln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zh-TW" altLang="en-US" sz="1200" kern="120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391092D-54C5-457E-8D7D-9E792255A491}" type="datetime1">
              <a:rPr lang="zh-TW" altLang="en-US" smtClean="0"/>
              <a:t>2020/10/20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lang="zh-TW" altLang="en-US" sz="12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1414-C931-4D98-AB9E-E07DC5CF735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13"/>
          </p:nvPr>
        </p:nvSpPr>
        <p:spPr>
          <a:xfrm>
            <a:off x="468000" y="622156"/>
            <a:ext cx="5976000" cy="461665"/>
          </a:xfrm>
        </p:spPr>
        <p:txBody>
          <a:bodyPr vert="horz" lIns="91440" tIns="45720" rIns="91440" bIns="45720" rtlCol="0" anchor="ctr" anchorCtr="0">
            <a:spAutoFit/>
          </a:bodyPr>
          <a:lstStyle>
            <a:lvl1pPr>
              <a:buNone/>
              <a:defRPr lang="zh-TW" altLang="en-US" sz="2400" kern="12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zh-TW" altLang="en-US" dirty="0"/>
              <a:t>按一下以編輯母片文字樣式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4608512" cy="4680520"/>
          </a:xfrm>
        </p:spPr>
        <p:txBody>
          <a:bodyPr/>
          <a:lstStyle>
            <a:lvl1pPr marL="266700" indent="-266700" algn="l">
              <a:buSzPct val="110000"/>
              <a:buFontTx/>
              <a:buBlip>
                <a:blip r:embed="rId2"/>
              </a:buBlip>
              <a:defRPr sz="2000" b="1">
                <a:latin typeface="Calibri" panose="020F0502020204030204" pitchFamily="34" charset="0"/>
                <a:ea typeface="微軟正黑體" pitchFamily="34" charset="-120"/>
                <a:cs typeface="Times New Roman" pitchFamily="18" charset="0"/>
              </a:defRPr>
            </a:lvl1pPr>
            <a:lvl2pPr marL="622300" indent="-266700" algn="l">
              <a:buSzPct val="150000"/>
              <a:buFontTx/>
              <a:buBlip>
                <a:blip r:embed="rId3"/>
              </a:buBlip>
              <a:defRPr sz="1800">
                <a:latin typeface="Calibri" panose="020F0502020204030204" pitchFamily="34" charset="0"/>
                <a:ea typeface="微軟正黑體" pitchFamily="34" charset="-120"/>
                <a:cs typeface="Times New Roman" pitchFamily="18" charset="0"/>
              </a:defRPr>
            </a:lvl2pPr>
            <a:lvl3pPr marL="1079500" indent="-355600" algn="l">
              <a:buSzPct val="180000"/>
              <a:buFontTx/>
              <a:buBlip>
                <a:blip r:embed="rId4"/>
              </a:buBlip>
              <a:defRPr sz="1600">
                <a:latin typeface="Calibri" panose="020F0502020204030204" pitchFamily="34" charset="0"/>
                <a:ea typeface="+mj-ea"/>
                <a:cs typeface="Times New Roman" pitchFamily="18" charset="0"/>
              </a:defRPr>
            </a:lvl3pPr>
            <a:lvl4pPr marL="1435100" indent="-266700" algn="l">
              <a:buSzPct val="150000"/>
              <a:buFontTx/>
              <a:buBlip>
                <a:blip r:embed="rId5"/>
              </a:buBlip>
              <a:defRPr sz="1600">
                <a:latin typeface="Calibri" panose="020F0502020204030204" pitchFamily="34" charset="0"/>
                <a:ea typeface="+mj-ea"/>
                <a:cs typeface="Times New Roman" pitchFamily="18" charset="0"/>
              </a:defRPr>
            </a:lvl4pPr>
            <a:lvl5pPr marL="1790700" indent="-177800" algn="l">
              <a:buFontTx/>
              <a:buBlip>
                <a:blip r:embed="rId6"/>
              </a:buBlip>
              <a:defRPr sz="1600">
                <a:latin typeface="Calibri" panose="020F0502020204030204" pitchFamily="34" charset="0"/>
                <a:ea typeface="+mj-ea"/>
                <a:cs typeface="Times New Roman" pitchFamily="18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bg>
      <p:bgPr>
        <a:gradFill>
          <a:gsLst>
            <a:gs pos="16000">
              <a:schemeClr val="bg1"/>
            </a:gs>
            <a:gs pos="0">
              <a:srgbClr val="8B9BAF"/>
            </a:gs>
            <a:gs pos="4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橢圓 9"/>
          <p:cNvSpPr/>
          <p:nvPr userDrawn="1"/>
        </p:nvSpPr>
        <p:spPr>
          <a:xfrm>
            <a:off x="8261882" y="6412838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236244" y="6433391"/>
            <a:ext cx="648072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6D3462D-3CD8-4123-A295-69E90CA6ACF7}" type="datetime1">
              <a:rPr lang="zh-TW" altLang="en-US" smtClean="0"/>
              <a:t>2020/10/20</a:t>
            </a:fld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33" name="標題 1"/>
          <p:cNvSpPr>
            <a:spLocks noGrp="1"/>
          </p:cNvSpPr>
          <p:nvPr>
            <p:ph type="title"/>
          </p:nvPr>
        </p:nvSpPr>
        <p:spPr>
          <a:xfrm>
            <a:off x="467544" y="8164"/>
            <a:ext cx="7768700" cy="62068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>
              <a:defRPr sz="3200">
                <a:ln w="6350">
                  <a:noFill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4" name="文字版面配置區 48"/>
          <p:cNvSpPr>
            <a:spLocks noGrp="1"/>
          </p:cNvSpPr>
          <p:nvPr>
            <p:ph type="body" sz="quarter" idx="13"/>
          </p:nvPr>
        </p:nvSpPr>
        <p:spPr>
          <a:xfrm>
            <a:off x="467544" y="620511"/>
            <a:ext cx="5975350" cy="461665"/>
          </a:xfrm>
        </p:spPr>
        <p:txBody>
          <a:bodyPr vert="horz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TW" altLang="en-US" sz="2400" kern="12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訂版面配置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橢圓 11"/>
          <p:cNvSpPr/>
          <p:nvPr userDrawn="1"/>
        </p:nvSpPr>
        <p:spPr>
          <a:xfrm>
            <a:off x="8214366" y="6372782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5020" y="-13394"/>
            <a:ext cx="8229600" cy="634082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320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E45BB19F-471E-4916-BA43-FA8B0935FF23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260736" y="6373164"/>
            <a:ext cx="499540" cy="365125"/>
          </a:xfrm>
        </p:spPr>
        <p:txBody>
          <a:bodyPr/>
          <a:lstStyle/>
          <a:p>
            <a:fld id="{B0C996E8-7BC1-44D1-9407-422DEE20CB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3"/>
          </p:nvPr>
        </p:nvSpPr>
        <p:spPr>
          <a:xfrm>
            <a:off x="747412" y="1484784"/>
            <a:ext cx="7633345" cy="576064"/>
          </a:xfrm>
        </p:spPr>
        <p:txBody>
          <a:bodyPr/>
          <a:lstStyle>
            <a:lvl1pPr algn="ctr">
              <a:buFontTx/>
              <a:buNone/>
              <a:defRPr sz="3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1616075" indent="0" algn="l">
              <a:buFontTx/>
              <a:buNone/>
              <a:defRPr sz="3000">
                <a:solidFill>
                  <a:schemeClr val="bg1"/>
                </a:solidFill>
              </a:defRPr>
            </a:lvl2pPr>
            <a:lvl3pPr marL="2244725" indent="0" algn="l">
              <a:buFontTx/>
              <a:buNone/>
              <a:defRPr sz="2600">
                <a:solidFill>
                  <a:schemeClr val="bg1"/>
                </a:solidFill>
              </a:defRPr>
            </a:lvl3pPr>
            <a:lvl4pPr marL="2873375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3405188" indent="0" algn="l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4"/>
          </p:nvPr>
        </p:nvSpPr>
        <p:spPr>
          <a:xfrm>
            <a:off x="1147026" y="2242748"/>
            <a:ext cx="6840538" cy="3168650"/>
          </a:xfrm>
        </p:spPr>
        <p:txBody>
          <a:bodyPr vert="horz" lIns="91440" tIns="45720" rIns="91440" bIns="45720" rtlCol="0" anchor="t" anchorCtr="0"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spcAft>
                <a:spcPts val="800"/>
              </a:spcAft>
              <a:buNone/>
              <a:defRPr lang="zh-TW" altLang="en-US" sz="320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空白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橢圓 54"/>
          <p:cNvSpPr/>
          <p:nvPr userDrawn="1"/>
        </p:nvSpPr>
        <p:spPr>
          <a:xfrm>
            <a:off x="8188728" y="6348672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標題 1"/>
          <p:cNvSpPr>
            <a:spLocks noGrp="1"/>
          </p:cNvSpPr>
          <p:nvPr>
            <p:ph type="title"/>
          </p:nvPr>
        </p:nvSpPr>
        <p:spPr>
          <a:xfrm>
            <a:off x="467544" y="8164"/>
            <a:ext cx="7768700" cy="62068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>
              <a:defRPr sz="3200">
                <a:ln w="6350">
                  <a:noFill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58" name="日期版面配置區 57"/>
          <p:cNvSpPr>
            <a:spLocks noGrp="1"/>
          </p:cNvSpPr>
          <p:nvPr>
            <p:ph type="dt" sz="half" idx="14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3960CF5-7005-499E-8E69-909FFD3B2542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59" name="投影片編號版面配置區 58"/>
          <p:cNvSpPr>
            <a:spLocks noGrp="1"/>
          </p:cNvSpPr>
          <p:nvPr>
            <p:ph type="sldNum" sz="quarter" idx="15"/>
          </p:nvPr>
        </p:nvSpPr>
        <p:spPr>
          <a:xfrm>
            <a:off x="8217736" y="6348186"/>
            <a:ext cx="514400" cy="365125"/>
          </a:xfrm>
        </p:spPr>
        <p:txBody>
          <a:bodyPr/>
          <a:lstStyle>
            <a:lvl1pPr algn="ctr">
              <a:defRPr/>
            </a:lvl1pPr>
          </a:lstStyle>
          <a:p>
            <a:fld id="{B0C996E8-7BC1-44D1-9407-422DEE20CB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0" name="頁尾版面配置區 5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空白">
    <p:bg>
      <p:bgPr>
        <a:gradFill>
          <a:gsLst>
            <a:gs pos="15000">
              <a:schemeClr val="bg1"/>
            </a:gs>
            <a:gs pos="0">
              <a:srgbClr val="8B9BAF"/>
            </a:gs>
            <a:gs pos="100000">
              <a:schemeClr val="tx2">
                <a:lumMod val="75000"/>
              </a:schemeClr>
            </a:gs>
            <a:gs pos="46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橢圓 54"/>
          <p:cNvSpPr/>
          <p:nvPr userDrawn="1"/>
        </p:nvSpPr>
        <p:spPr>
          <a:xfrm>
            <a:off x="8188728" y="6348672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標題 1"/>
          <p:cNvSpPr>
            <a:spLocks noGrp="1"/>
          </p:cNvSpPr>
          <p:nvPr>
            <p:ph type="title"/>
          </p:nvPr>
        </p:nvSpPr>
        <p:spPr>
          <a:xfrm>
            <a:off x="467544" y="8164"/>
            <a:ext cx="7768700" cy="62068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>
              <a:defRPr sz="3200">
                <a:ln w="6350">
                  <a:noFill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58" name="日期版面配置區 57"/>
          <p:cNvSpPr>
            <a:spLocks noGrp="1"/>
          </p:cNvSpPr>
          <p:nvPr>
            <p:ph type="dt" sz="half" idx="14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BCBF866-56DD-44CF-857D-8CB19124FEF6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59" name="投影片編號版面配置區 58"/>
          <p:cNvSpPr>
            <a:spLocks noGrp="1"/>
          </p:cNvSpPr>
          <p:nvPr>
            <p:ph type="sldNum" sz="quarter" idx="15"/>
          </p:nvPr>
        </p:nvSpPr>
        <p:spPr>
          <a:xfrm>
            <a:off x="8217736" y="6348186"/>
            <a:ext cx="514400" cy="365125"/>
          </a:xfrm>
        </p:spPr>
        <p:txBody>
          <a:bodyPr/>
          <a:lstStyle>
            <a:lvl1pPr algn="ctr">
              <a:defRPr/>
            </a:lvl1pPr>
          </a:lstStyle>
          <a:p>
            <a:fld id="{B0C996E8-7BC1-44D1-9407-422DEE20CB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0" name="頁尾版面配置區 5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6170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只有標題">
    <p:bg>
      <p:bgPr>
        <a:gradFill>
          <a:gsLst>
            <a:gs pos="0">
              <a:srgbClr val="8B9BAF"/>
            </a:gs>
            <a:gs pos="5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tx2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28E242AA-BC1D-4E83-86A8-3BA8C45F713A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0C996E8-7BC1-44D1-9407-422DEE20CBA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4139952" y="2852936"/>
            <a:ext cx="4608512" cy="1143000"/>
          </a:xfr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>
              <a:def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內文圖片2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-12020" y="-8165"/>
            <a:ext cx="9180000" cy="6918061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2E188-D472-441F-A81A-9856AD4467C2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309720" y="6429826"/>
            <a:ext cx="4995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996E8-7BC1-44D1-9407-422DEE20CBA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5" r:id="rId4"/>
    <p:sldLayoutId id="2147483655" r:id="rId5"/>
    <p:sldLayoutId id="2147483676" r:id="rId6"/>
    <p:sldLayoutId id="2147483656" r:id="rId7"/>
    <p:sldLayoutId id="2147483692" r:id="rId8"/>
    <p:sldLayoutId id="2147483654" r:id="rId9"/>
    <p:sldLayoutId id="2147483693" r:id="rId10"/>
    <p:sldLayoutId id="2147483690" r:id="rId11"/>
    <p:sldLayoutId id="2147483691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內文圖片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-57148"/>
            <a:ext cx="9152535" cy="694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D1287-EE20-4BA7-A16C-25CAFD4AAE4A}" type="datetime1">
              <a:rPr lang="zh-TW" altLang="en-US" smtClean="0"/>
              <a:t>2020/10/20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69528" y="63726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D884D-555C-4B91-897E-F927A9A3D44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7504" y="2046038"/>
            <a:ext cx="8852520" cy="1200329"/>
          </a:xfrm>
        </p:spPr>
        <p:txBody>
          <a:bodyPr/>
          <a:lstStyle/>
          <a:p>
            <a:r>
              <a:rPr lang="en-US" altLang="zh-TW" sz="2400" dirty="0">
                <a:effectLst/>
              </a:rPr>
              <a:t>Impact of Tropical Cyclone Initialization on Its Convection Development and Intensity: </a:t>
            </a:r>
            <a:br>
              <a:rPr lang="en-US" altLang="zh-TW" sz="2400" dirty="0">
                <a:effectLst/>
              </a:rPr>
            </a:br>
            <a:r>
              <a:rPr lang="en-US" altLang="zh-TW" sz="2400" dirty="0">
                <a:effectLst/>
              </a:rPr>
              <a:t>A Case Study of Typhoon </a:t>
            </a:r>
            <a:r>
              <a:rPr lang="en-US" altLang="zh-TW" sz="2400" dirty="0" err="1">
                <a:effectLst/>
              </a:rPr>
              <a:t>Megi</a:t>
            </a:r>
            <a:r>
              <a:rPr lang="en-US" altLang="zh-TW" sz="2400" dirty="0">
                <a:effectLst/>
              </a:rPr>
              <a:t> (2010)</a:t>
            </a:r>
            <a:endParaRPr lang="en-US" altLang="zh-TW" sz="1400" dirty="0">
              <a:effectLst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35696" y="4020277"/>
            <a:ext cx="6400800" cy="941796"/>
          </a:xfrm>
        </p:spPr>
        <p:txBody>
          <a:bodyPr/>
          <a:lstStyle/>
          <a:p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Wei-Ting Fang</a:t>
            </a:r>
          </a:p>
          <a:p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altLang="zh-TW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2020.10.20</a:t>
            </a: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1259632" y="3306470"/>
            <a:ext cx="7776864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  <a:scene3d>
              <a:camera prst="orthographicFront"/>
              <a:lightRig rig="morning" dir="t"/>
            </a:scene3d>
            <a:sp3d contourW="6350" prstMaterial="plastic">
              <a:bevelT w="63500" h="38100"/>
              <a:contourClr>
                <a:schemeClr val="tx1"/>
              </a:contourClr>
            </a:sp3d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TW" altLang="en-US" sz="2500" b="1" kern="1200" dirty="0">
                <a:gradFill>
                  <a:gsLst>
                    <a:gs pos="0">
                      <a:schemeClr val="tx1"/>
                    </a:gs>
                    <a:gs pos="5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800000" scaled="0"/>
                </a:gra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zh-TW" sz="1600" dirty="0"/>
              <a:t>Yi-Pin Chang; Shu-Chih Yang; Kuan-Jen Lin; Guo-Yuan Lien; Chien-Ming Wu</a:t>
            </a:r>
            <a:endParaRPr lang="en-US" sz="1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365067" y="1091932"/>
            <a:ext cx="24138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/>
              <a:t>Paper review</a:t>
            </a:r>
          </a:p>
          <a:p>
            <a:pPr algn="ctr"/>
            <a:r>
              <a:rPr lang="en-US" altLang="zh-TW" sz="2400" dirty="0"/>
              <a:t>mainly refer to</a:t>
            </a:r>
            <a:endParaRPr lang="zh-TW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107504" y="5085184"/>
            <a:ext cx="89289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Other reference: </a:t>
            </a:r>
          </a:p>
          <a:p>
            <a:r>
              <a:rPr lang="en-US" altLang="zh-TW" sz="1400" dirty="0"/>
              <a:t>Lin, K. J., S. C. Yang, and S. S. Chen, 2018: Reducing TC position uncertainty in an ensemble data assimilation and </a:t>
            </a:r>
            <a:r>
              <a:rPr lang="en-US" altLang="zh-TW" sz="1400" dirty="0" err="1"/>
              <a:t>rediction</a:t>
            </a:r>
            <a:r>
              <a:rPr lang="en-US" altLang="zh-TW" sz="1400" dirty="0"/>
              <a:t> system: A case study of Typhoon </a:t>
            </a:r>
            <a:r>
              <a:rPr lang="en-US" altLang="zh-TW" sz="1400" dirty="0" err="1"/>
              <a:t>Fanapi</a:t>
            </a:r>
            <a:r>
              <a:rPr lang="en-US" altLang="zh-TW" sz="1400" dirty="0"/>
              <a:t> (2010). </a:t>
            </a:r>
            <a:r>
              <a:rPr lang="en-US" altLang="zh-TW" sz="1400" i="1" dirty="0" err="1"/>
              <a:t>Wea</a:t>
            </a:r>
            <a:r>
              <a:rPr lang="en-US" altLang="zh-TW" sz="1400" i="1" dirty="0"/>
              <a:t>. Forecasting</a:t>
            </a:r>
            <a:r>
              <a:rPr lang="en-US" altLang="zh-TW" sz="1400" dirty="0"/>
              <a:t>, </a:t>
            </a:r>
            <a:r>
              <a:rPr lang="en-US" altLang="zh-TW" sz="1400" b="1" dirty="0"/>
              <a:t>33</a:t>
            </a:r>
            <a:r>
              <a:rPr lang="en-US" altLang="zh-TW" sz="1400" dirty="0"/>
              <a:t>, 561–582.</a:t>
            </a:r>
          </a:p>
        </p:txBody>
      </p:sp>
    </p:spTree>
    <p:extLst>
      <p:ext uri="{BB962C8B-B14F-4D97-AF65-F5344CB8AC3E}">
        <p14:creationId xmlns:p14="http://schemas.microsoft.com/office/powerpoint/2010/main" val="270957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5BBA9DB-DF6F-4FEA-A3A1-A3BDF95D6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A858ADBE-4C78-4CBE-BDAD-A4E87A20E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Vertical </a:t>
            </a:r>
            <a:r>
              <a:rPr lang="en-US" altLang="zh-TW" dirty="0"/>
              <a:t>structures</a:t>
            </a:r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7883750-E7E7-409D-B40D-8F7C49412F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BE4190A-AADC-4F36-8EE6-9B1EEC3CC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96845"/>
            <a:ext cx="3779912" cy="541653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54A46B5-E4DA-4A6B-ACC2-E6247C9B56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96845"/>
            <a:ext cx="4533294" cy="540448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718667" y="799334"/>
            <a:ext cx="1944334" cy="40011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/>
              <a:t>Azimuthal-mean</a:t>
            </a:r>
            <a:endParaRPr lang="zh-TW" altLang="en-US" sz="2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12756" y="645446"/>
            <a:ext cx="3024478" cy="707886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/>
              <a:t>North–south </a:t>
            </a:r>
            <a:r>
              <a:rPr lang="en-US" altLang="zh-TW" sz="2000" dirty="0"/>
              <a:t>cross section of analysis increment</a:t>
            </a:r>
            <a:endParaRPr lang="zh-TW" altLang="en-US" sz="2000" dirty="0"/>
          </a:p>
        </p:txBody>
      </p:sp>
      <p:sp>
        <p:nvSpPr>
          <p:cNvPr id="7" name="向左箭號 6"/>
          <p:cNvSpPr/>
          <p:nvPr/>
        </p:nvSpPr>
        <p:spPr>
          <a:xfrm>
            <a:off x="6660232" y="3429000"/>
            <a:ext cx="504056" cy="432048"/>
          </a:xfrm>
          <a:prstGeom prst="leftArrow">
            <a:avLst/>
          </a:prstGeom>
          <a:solidFill>
            <a:schemeClr val="dk1">
              <a:alpha val="50000"/>
            </a:schemeClr>
          </a:solidFill>
          <a:ln>
            <a:solidFill>
              <a:schemeClr val="dk1">
                <a:shade val="50000"/>
                <a:alpha val="6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左-右雙向箭號 9"/>
          <p:cNvSpPr/>
          <p:nvPr/>
        </p:nvSpPr>
        <p:spPr>
          <a:xfrm>
            <a:off x="4794436" y="3471512"/>
            <a:ext cx="864096" cy="288032"/>
          </a:xfrm>
          <a:prstGeom prst="leftRightArrow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上-下雙向箭號 10"/>
          <p:cNvSpPr/>
          <p:nvPr/>
        </p:nvSpPr>
        <p:spPr>
          <a:xfrm>
            <a:off x="6335688" y="3059128"/>
            <a:ext cx="304880" cy="720080"/>
          </a:xfrm>
          <a:prstGeom prst="upDownArrow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6660232" y="1907504"/>
            <a:ext cx="576064" cy="360040"/>
          </a:xfrm>
          <a:prstGeom prst="rightArrow">
            <a:avLst/>
          </a:prstGeom>
          <a:solidFill>
            <a:schemeClr val="dk1">
              <a:alpha val="50000"/>
            </a:schemeClr>
          </a:solidFill>
          <a:ln>
            <a:solidFill>
              <a:schemeClr val="dk1">
                <a:shade val="50000"/>
                <a:alpha val="6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>
            <a:off x="5226484" y="1739754"/>
            <a:ext cx="576064" cy="360040"/>
          </a:xfrm>
          <a:prstGeom prst="rightArrow">
            <a:avLst/>
          </a:prstGeom>
          <a:solidFill>
            <a:schemeClr val="dk1">
              <a:alpha val="50000"/>
            </a:schemeClr>
          </a:solidFill>
          <a:ln>
            <a:solidFill>
              <a:schemeClr val="dk1">
                <a:shade val="50000"/>
                <a:alpha val="6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單箭頭接點 14"/>
          <p:cNvCxnSpPr/>
          <p:nvPr/>
        </p:nvCxnSpPr>
        <p:spPr>
          <a:xfrm>
            <a:off x="4351894" y="3059128"/>
            <a:ext cx="364122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5784782" y="2619580"/>
            <a:ext cx="364122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52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1513B95-8E25-4EFE-A407-C6B3AC4B1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744851" cy="484504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8164"/>
            <a:ext cx="7768700" cy="1074012"/>
          </a:xfrm>
        </p:spPr>
        <p:txBody>
          <a:bodyPr>
            <a:normAutofit/>
          </a:bodyPr>
          <a:lstStyle/>
          <a:p>
            <a:r>
              <a:rPr lang="en-US" altLang="zh-TW" dirty="0"/>
              <a:t>The convection development and TC intensification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45913" y="6093296"/>
            <a:ext cx="7822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CBs: The </a:t>
            </a:r>
            <a:r>
              <a:rPr lang="en-US" altLang="zh-TW" dirty="0"/>
              <a:t>maximum vertical velocity from 8 to 16 km larger than 5 m s</a:t>
            </a:r>
            <a:r>
              <a:rPr lang="en-US" altLang="zh-TW" baseline="30000" dirty="0"/>
              <a:t>−1</a:t>
            </a:r>
            <a:r>
              <a:rPr lang="en-US" altLang="zh-TW" dirty="0"/>
              <a:t> and the averaged reflectivity from 8 to 14 km larger than 20 </a:t>
            </a:r>
            <a:r>
              <a:rPr lang="en-US" altLang="zh-TW" dirty="0" err="1"/>
              <a:t>dBZ</a:t>
            </a:r>
            <a:r>
              <a:rPr lang="en-US" altLang="zh-TW" dirty="0"/>
              <a:t>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044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73063CE-5353-479F-9A00-706005DA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CA24174D-0F3F-4ACF-9018-C37292BDE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Midlevel and high-level Warm </a:t>
            </a:r>
            <a:r>
              <a:rPr lang="en-US" altLang="zh-TW" dirty="0"/>
              <a:t>core</a:t>
            </a:r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ECECD62-85FC-43A7-87E4-70D5FF5D51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19F98A7-40E1-456A-8658-AF002F2200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881"/>
            <a:ext cx="9144000" cy="42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2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46C254C-D69F-405C-9097-F674A52F9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57F29ABB-4F38-424A-9284-7FBECE9B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</a:t>
            </a:r>
            <a:r>
              <a:rPr lang="en-US" altLang="zh-TW" dirty="0" smtClean="0"/>
              <a:t>mall-scale </a:t>
            </a:r>
            <a:r>
              <a:rPr lang="en-US" altLang="zh-TW" dirty="0"/>
              <a:t>features</a:t>
            </a:r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21DE8FE-557F-4F3C-B4E3-3F5CF1902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F37C815-BB7F-4C75-BC66-A10D04E5C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6079899" cy="552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5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5A5EEA2-24E8-4FC3-A3A4-1B20B4510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268886E3-1B70-4891-BBAA-179400911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Fourier decomposition</a:t>
            </a:r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D989E58-5CB1-4489-B9AC-5919A1AA4B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1C3C7B1-6274-4EEF-8A8E-69F7363514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3" y="1171074"/>
            <a:ext cx="8388424" cy="55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8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3D224AE-C1E6-486E-8490-80BFBD15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64D4D148-F80C-48EF-8E78-3E1C699CB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Reflectivities</a:t>
            </a:r>
            <a:r>
              <a:rPr lang="en-US" altLang="zh-TW" dirty="0"/>
              <a:t> </a:t>
            </a:r>
            <a:r>
              <a:rPr lang="en-US" altLang="zh-TW" dirty="0" smtClean="0"/>
              <a:t>at </a:t>
            </a:r>
            <a:r>
              <a:rPr lang="en-US" altLang="zh-TW" dirty="0"/>
              <a:t>3-km</a:t>
            </a:r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CC828AC-AB23-453E-92B2-3D296669D0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9654618-8A17-485D-AF1C-1F073C40C5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039"/>
            <a:ext cx="9144000" cy="533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6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72DB623-65BF-482A-8FE6-E8535D904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D99E5574-5AC9-4328-BAA1-4C1C917F9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Differences </a:t>
            </a:r>
            <a:r>
              <a:rPr lang="en-US" altLang="zh-TW" dirty="0"/>
              <a:t>in thermal fields</a:t>
            </a:r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D4EF9E3-0E10-4E7A-AFD4-E9E04516B7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dirty="0"/>
              <a:t>0000 UTC 17 October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3F45791-6B69-4E7C-92E6-D89607ECF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1073925"/>
            <a:ext cx="6003369" cy="571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9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1"/>
            <a:ext cx="8229600" cy="5598200"/>
          </a:xfrm>
        </p:spPr>
        <p:txBody>
          <a:bodyPr>
            <a:normAutofit fontScale="85000" lnSpcReduction="10000"/>
          </a:bodyPr>
          <a:lstStyle/>
          <a:p>
            <a:r>
              <a:rPr lang="en-US" altLang="zh-TW" b="0" dirty="0"/>
              <a:t>This study investigates the impact of assimilating different types of inner-core observations, including </a:t>
            </a:r>
            <a:r>
              <a:rPr lang="en-US" altLang="zh-TW" b="0" dirty="0" err="1">
                <a:solidFill>
                  <a:srgbClr val="0000FF"/>
                </a:solidFill>
              </a:rPr>
              <a:t>dropsondes</a:t>
            </a:r>
            <a:r>
              <a:rPr lang="en-US" altLang="zh-TW" b="0" dirty="0"/>
              <a:t> and </a:t>
            </a:r>
            <a:r>
              <a:rPr lang="en-US" altLang="zh-TW" b="0" dirty="0">
                <a:solidFill>
                  <a:srgbClr val="0000FF"/>
                </a:solidFill>
              </a:rPr>
              <a:t>tangential wind </a:t>
            </a:r>
            <a:r>
              <a:rPr lang="en-US" altLang="zh-TW" b="0" dirty="0" smtClean="0">
                <a:solidFill>
                  <a:srgbClr val="0000FF"/>
                </a:solidFill>
              </a:rPr>
              <a:t>profiles</a:t>
            </a:r>
            <a:r>
              <a:rPr lang="en-US" altLang="zh-TW" b="0" dirty="0" smtClean="0"/>
              <a:t>, </a:t>
            </a:r>
            <a:r>
              <a:rPr lang="en-US" altLang="zh-TW" b="0" dirty="0"/>
              <a:t>on predicting RI with a case study of Typhoon </a:t>
            </a:r>
            <a:r>
              <a:rPr lang="en-US" altLang="zh-TW" b="0" dirty="0" err="1"/>
              <a:t>Megi</a:t>
            </a:r>
            <a:r>
              <a:rPr lang="en-US" altLang="zh-TW" b="0" dirty="0"/>
              <a:t> (2010) under the WRF TCC-LETKF </a:t>
            </a:r>
            <a:r>
              <a:rPr lang="en-US" altLang="zh-TW" b="0" dirty="0" smtClean="0"/>
              <a:t>framework.</a:t>
            </a:r>
            <a:endParaRPr lang="en-US" altLang="zh-TW" b="0" dirty="0"/>
          </a:p>
          <a:p>
            <a:r>
              <a:rPr lang="en-US" altLang="zh-TW" b="0" dirty="0" smtClean="0"/>
              <a:t>Asymmetry </a:t>
            </a:r>
            <a:r>
              <a:rPr lang="en-US" altLang="zh-TW" b="0" dirty="0"/>
              <a:t>information not only helps maintain the realness of the TC structure, but it also leads to </a:t>
            </a:r>
            <a:r>
              <a:rPr lang="en-US" altLang="zh-TW" b="0" dirty="0">
                <a:solidFill>
                  <a:srgbClr val="0000FF"/>
                </a:solidFill>
              </a:rPr>
              <a:t>scattered convergence areas</a:t>
            </a:r>
            <a:r>
              <a:rPr lang="en-US" altLang="zh-TW" b="0" dirty="0"/>
              <a:t> and affects the distribution of CBs, which is </a:t>
            </a:r>
            <a:r>
              <a:rPr lang="en-US" altLang="zh-TW" b="0" dirty="0">
                <a:solidFill>
                  <a:srgbClr val="0000FF"/>
                </a:solidFill>
              </a:rPr>
              <a:t>critical for </a:t>
            </a:r>
            <a:r>
              <a:rPr lang="en-US" altLang="zh-TW" b="0" dirty="0" err="1">
                <a:solidFill>
                  <a:srgbClr val="0000FF"/>
                </a:solidFill>
              </a:rPr>
              <a:t>Megi’s</a:t>
            </a:r>
            <a:r>
              <a:rPr lang="en-US" altLang="zh-TW" b="0" dirty="0">
                <a:solidFill>
                  <a:srgbClr val="0000FF"/>
                </a:solidFill>
              </a:rPr>
              <a:t> intensification</a:t>
            </a:r>
            <a:r>
              <a:rPr lang="en-US" altLang="zh-TW" b="0" dirty="0" smtClean="0"/>
              <a:t>.</a:t>
            </a:r>
          </a:p>
          <a:p>
            <a:r>
              <a:rPr lang="en-US" altLang="zh-TW" b="0" dirty="0" smtClean="0"/>
              <a:t>The </a:t>
            </a:r>
            <a:r>
              <a:rPr lang="en-US" altLang="zh-TW" b="0" dirty="0"/>
              <a:t>assimilation of tangential wind profiles efficiently </a:t>
            </a:r>
            <a:r>
              <a:rPr lang="en-US" altLang="zh-TW" b="0" dirty="0">
                <a:solidFill>
                  <a:srgbClr val="0000FF"/>
                </a:solidFill>
              </a:rPr>
              <a:t>enhances the axisymmetric component of the TC, including the symmetric circulation, the secondary circulation, and the MWC</a:t>
            </a:r>
            <a:r>
              <a:rPr lang="en-US" altLang="zh-TW" b="0" dirty="0"/>
              <a:t>, and thus the TC spins up to an intensity close to the advisory data</a:t>
            </a:r>
            <a:r>
              <a:rPr lang="en-US" altLang="zh-TW" b="0" dirty="0" smtClean="0"/>
              <a:t>.</a:t>
            </a:r>
          </a:p>
          <a:p>
            <a:r>
              <a:rPr lang="en-US" altLang="zh-TW" b="0" dirty="0"/>
              <a:t>For the DP experiment, although the TC intensity is initially weaker than the advisory data, the </a:t>
            </a:r>
            <a:r>
              <a:rPr lang="en-US" altLang="zh-TW" b="0" dirty="0">
                <a:solidFill>
                  <a:srgbClr val="0000FF"/>
                </a:solidFill>
              </a:rPr>
              <a:t>gradual CB development</a:t>
            </a:r>
            <a:r>
              <a:rPr lang="en-US" altLang="zh-TW" b="0" dirty="0"/>
              <a:t> gives rise to persistent RI for </a:t>
            </a:r>
            <a:r>
              <a:rPr lang="en-US" altLang="zh-TW" b="0" dirty="0">
                <a:solidFill>
                  <a:srgbClr val="0000FF"/>
                </a:solidFill>
              </a:rPr>
              <a:t>1.5 days</a:t>
            </a:r>
            <a:r>
              <a:rPr lang="en-US" altLang="zh-TW" b="0" dirty="0" smtClean="0"/>
              <a:t>.</a:t>
            </a:r>
          </a:p>
          <a:p>
            <a:r>
              <a:rPr lang="en-US" altLang="zh-TW" b="0" dirty="0"/>
              <a:t>For the VT experiment</a:t>
            </a:r>
            <a:r>
              <a:rPr lang="en-US" altLang="zh-TW" b="0" dirty="0" smtClean="0"/>
              <a:t>,</a:t>
            </a:r>
            <a:r>
              <a:rPr lang="zh-TW" altLang="en-US" b="0" dirty="0" smtClean="0"/>
              <a:t> </a:t>
            </a:r>
            <a:r>
              <a:rPr lang="en-US" altLang="zh-TW" b="0" dirty="0" smtClean="0"/>
              <a:t>large </a:t>
            </a:r>
            <a:r>
              <a:rPr lang="en-US" altLang="zh-TW" b="0" dirty="0"/>
              <a:t>convergences and abundant moisture near RMW contribute to </a:t>
            </a:r>
            <a:r>
              <a:rPr lang="en-US" altLang="zh-TW" b="0" dirty="0">
                <a:solidFill>
                  <a:srgbClr val="0000FF"/>
                </a:solidFill>
              </a:rPr>
              <a:t>exploding occurrences of CBs</a:t>
            </a:r>
            <a:r>
              <a:rPr lang="en-US" altLang="zh-TW" b="0" dirty="0"/>
              <a:t> at forecast initial time. As the excessive coverage of CBs forms an early HWC, the CB activities near RMW are suppressed, and therefore the </a:t>
            </a:r>
            <a:r>
              <a:rPr lang="en-US" altLang="zh-TW" b="0" dirty="0">
                <a:solidFill>
                  <a:srgbClr val="0000FF"/>
                </a:solidFill>
              </a:rPr>
              <a:t>intensification process slows down within 6 h</a:t>
            </a:r>
            <a:r>
              <a:rPr lang="en-US" altLang="zh-TW" b="0" dirty="0"/>
              <a:t>.</a:t>
            </a:r>
            <a:endParaRPr lang="en-US" altLang="zh-TW" b="0" dirty="0" smtClean="0"/>
          </a:p>
          <a:p>
            <a:endParaRPr lang="en-US" altLang="zh-TW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17</a:t>
            </a:fld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930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Thanks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07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241CB95-500F-4743-809B-226C3CD70A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62" y="1298774"/>
            <a:ext cx="7452320" cy="4464694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61414-C931-4D98-AB9E-E07DC5CF735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192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1"/>
            <a:ext cx="8229600" cy="5472609"/>
          </a:xfrm>
        </p:spPr>
        <p:txBody>
          <a:bodyPr>
            <a:normAutofit lnSpcReduction="10000"/>
          </a:bodyPr>
          <a:lstStyle/>
          <a:p>
            <a:r>
              <a:rPr lang="en-US" altLang="zh-TW" dirty="0"/>
              <a:t>Introduction</a:t>
            </a:r>
          </a:p>
          <a:p>
            <a:pPr fontAlgn="base"/>
            <a:r>
              <a:rPr lang="en-US" altLang="zh-TW" dirty="0"/>
              <a:t>Overview of Typhoon </a:t>
            </a:r>
            <a:r>
              <a:rPr lang="en-US" altLang="zh-TW" dirty="0" err="1"/>
              <a:t>Megi</a:t>
            </a:r>
            <a:r>
              <a:rPr lang="en-US" altLang="zh-TW" dirty="0"/>
              <a:t> (2010)</a:t>
            </a:r>
          </a:p>
          <a:p>
            <a:r>
              <a:rPr lang="en-US" altLang="zh-TW" dirty="0"/>
              <a:t>Methodology</a:t>
            </a:r>
          </a:p>
          <a:p>
            <a:pPr lvl="1"/>
            <a:r>
              <a:rPr lang="en-US" altLang="zh-TW" i="1" dirty="0"/>
              <a:t>WRF TCC-LETKF system</a:t>
            </a:r>
          </a:p>
          <a:p>
            <a:pPr lvl="1"/>
            <a:r>
              <a:rPr lang="en-US" altLang="zh-TW" i="1" dirty="0"/>
              <a:t>The dropsondes</a:t>
            </a:r>
          </a:p>
          <a:p>
            <a:pPr lvl="1"/>
            <a:r>
              <a:rPr lang="en-US" altLang="zh-TW" i="1" dirty="0"/>
              <a:t>The axisymmetric surface wind structure</a:t>
            </a:r>
          </a:p>
          <a:p>
            <a:pPr fontAlgn="base"/>
            <a:r>
              <a:rPr lang="en-US" altLang="zh-TW" dirty="0"/>
              <a:t>Experiment settings and design</a:t>
            </a:r>
          </a:p>
          <a:p>
            <a:pPr lvl="1"/>
            <a:r>
              <a:rPr lang="en-US" altLang="zh-TW" i="1" dirty="0"/>
              <a:t>WRF Model configuration and settings of the DA system</a:t>
            </a:r>
          </a:p>
          <a:p>
            <a:pPr lvl="1"/>
            <a:r>
              <a:rPr lang="en-US" altLang="zh-TW" i="1" dirty="0"/>
              <a:t>Experiment design</a:t>
            </a:r>
          </a:p>
          <a:p>
            <a:r>
              <a:rPr lang="en-US" altLang="zh-TW" dirty="0"/>
              <a:t>Results</a:t>
            </a:r>
          </a:p>
          <a:p>
            <a:pPr lvl="1"/>
            <a:r>
              <a:rPr lang="en-US" altLang="zh-TW" i="1" dirty="0"/>
              <a:t>The TC intensity and track</a:t>
            </a:r>
          </a:p>
          <a:p>
            <a:pPr lvl="1"/>
            <a:r>
              <a:rPr lang="en-US" altLang="zh-TW" i="1" dirty="0"/>
              <a:t>The analyzed TC structure</a:t>
            </a:r>
          </a:p>
          <a:p>
            <a:pPr lvl="1"/>
            <a:r>
              <a:rPr lang="en-US" altLang="zh-TW" i="1" dirty="0"/>
              <a:t>The convection development and TC intensification</a:t>
            </a:r>
          </a:p>
          <a:p>
            <a:pPr lvl="1"/>
            <a:r>
              <a:rPr lang="en-US" altLang="zh-TW" i="1" dirty="0"/>
              <a:t>The BOTH experiment</a:t>
            </a:r>
          </a:p>
          <a:p>
            <a:r>
              <a:rPr lang="en-US" altLang="zh-TW" dirty="0"/>
              <a:t>Summary and conclusions</a:t>
            </a:r>
            <a:endParaRPr lang="en-US" altLang="zh-TW" b="0" i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2</a:t>
            </a:fld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84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Introduction(1/2)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1"/>
            <a:ext cx="8229600" cy="4824537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b="0" dirty="0"/>
              <a:t>TC intensity prediction remains challenging, especially for cases undergoing </a:t>
            </a:r>
            <a:r>
              <a:rPr lang="en-US" altLang="zh-TW" b="0" dirty="0">
                <a:solidFill>
                  <a:srgbClr val="0000FF"/>
                </a:solidFill>
              </a:rPr>
              <a:t>rapid intensification (RI)</a:t>
            </a:r>
            <a:r>
              <a:rPr lang="en-US" altLang="zh-TW" b="0" dirty="0"/>
              <a:t>, which is defined as an intensification rate of at least </a:t>
            </a:r>
            <a:r>
              <a:rPr lang="en-US" altLang="zh-TW" b="0" dirty="0">
                <a:solidFill>
                  <a:srgbClr val="0000FF"/>
                </a:solidFill>
              </a:rPr>
              <a:t>42 </a:t>
            </a:r>
            <a:r>
              <a:rPr lang="en-US" altLang="zh-TW" b="0" dirty="0" err="1">
                <a:solidFill>
                  <a:srgbClr val="0000FF"/>
                </a:solidFill>
              </a:rPr>
              <a:t>hPa</a:t>
            </a:r>
            <a:r>
              <a:rPr lang="en-US" altLang="zh-TW" b="0" dirty="0">
                <a:solidFill>
                  <a:srgbClr val="0000FF"/>
                </a:solidFill>
              </a:rPr>
              <a:t> day</a:t>
            </a:r>
            <a:r>
              <a:rPr lang="en-US" altLang="zh-TW" b="0" baseline="30000" dirty="0">
                <a:solidFill>
                  <a:srgbClr val="0000FF"/>
                </a:solidFill>
              </a:rPr>
              <a:t>−1</a:t>
            </a:r>
            <a:r>
              <a:rPr lang="en-US" altLang="zh-TW" b="0" dirty="0">
                <a:solidFill>
                  <a:srgbClr val="0000FF"/>
                </a:solidFill>
              </a:rPr>
              <a:t> </a:t>
            </a:r>
            <a:r>
              <a:rPr lang="en-US" altLang="zh-TW" b="0" dirty="0"/>
              <a:t>(or </a:t>
            </a:r>
            <a:r>
              <a:rPr lang="en-US" altLang="zh-TW" b="0" dirty="0">
                <a:solidFill>
                  <a:srgbClr val="0000FF"/>
                </a:solidFill>
              </a:rPr>
              <a:t>1.75 </a:t>
            </a:r>
            <a:r>
              <a:rPr lang="en-US" altLang="zh-TW" b="0" dirty="0" err="1">
                <a:solidFill>
                  <a:srgbClr val="0000FF"/>
                </a:solidFill>
              </a:rPr>
              <a:t>hPa</a:t>
            </a:r>
            <a:r>
              <a:rPr lang="en-US" altLang="zh-TW" b="0" dirty="0">
                <a:solidFill>
                  <a:srgbClr val="0000FF"/>
                </a:solidFill>
              </a:rPr>
              <a:t> h</a:t>
            </a:r>
            <a:r>
              <a:rPr lang="en-US" altLang="zh-TW" b="0" baseline="30000" dirty="0">
                <a:solidFill>
                  <a:srgbClr val="0000FF"/>
                </a:solidFill>
              </a:rPr>
              <a:t>−1</a:t>
            </a:r>
            <a:r>
              <a:rPr lang="en-US" altLang="zh-TW" b="0" dirty="0"/>
              <a:t>) in minimum sea level pressure (MSLP) by Holliday and Thompson (1979) for western Pacific TCs and </a:t>
            </a:r>
            <a:r>
              <a:rPr lang="en-US" altLang="zh-TW" b="0" dirty="0">
                <a:solidFill>
                  <a:srgbClr val="0000FF"/>
                </a:solidFill>
              </a:rPr>
              <a:t>15.4 m s</a:t>
            </a:r>
            <a:r>
              <a:rPr lang="en-US" altLang="zh-TW" b="0" baseline="30000" dirty="0">
                <a:solidFill>
                  <a:srgbClr val="0000FF"/>
                </a:solidFill>
              </a:rPr>
              <a:t>−1</a:t>
            </a:r>
            <a:r>
              <a:rPr lang="en-US" altLang="zh-TW" b="0" dirty="0">
                <a:solidFill>
                  <a:srgbClr val="0000FF"/>
                </a:solidFill>
              </a:rPr>
              <a:t> day</a:t>
            </a:r>
            <a:r>
              <a:rPr lang="en-US" altLang="zh-TW" b="0" baseline="30000" dirty="0">
                <a:solidFill>
                  <a:srgbClr val="0000FF"/>
                </a:solidFill>
              </a:rPr>
              <a:t>−1</a:t>
            </a:r>
            <a:r>
              <a:rPr lang="en-US" altLang="zh-TW" b="0" dirty="0"/>
              <a:t> in maximum wind speed (VMAX) for Atlantic TCs by Kaplan and </a:t>
            </a:r>
            <a:r>
              <a:rPr lang="en-US" altLang="zh-TW" b="0" dirty="0" err="1"/>
              <a:t>DeMaria</a:t>
            </a:r>
            <a:r>
              <a:rPr lang="en-US" altLang="zh-TW" b="0" dirty="0"/>
              <a:t> (2003).</a:t>
            </a:r>
          </a:p>
          <a:p>
            <a:r>
              <a:rPr lang="en-US" altLang="zh-TW" b="0" dirty="0"/>
              <a:t>The weak-to-moderate convection and the positive feedback between primary circulation and secondary circulation could give rise to the onset of RI </a:t>
            </a:r>
            <a:r>
              <a:rPr lang="en-US" altLang="zh-TW" sz="1800" b="0" dirty="0"/>
              <a:t>(Miyamoto and </a:t>
            </a:r>
            <a:r>
              <a:rPr lang="en-US" altLang="zh-TW" sz="1800" b="0" dirty="0" err="1"/>
              <a:t>Takemi</a:t>
            </a:r>
            <a:r>
              <a:rPr lang="en-US" altLang="zh-TW" sz="1800" b="0" dirty="0"/>
              <a:t> 2013; Chang and Wu 2017)</a:t>
            </a:r>
            <a:r>
              <a:rPr lang="en-US" altLang="zh-TW" b="0" dirty="0"/>
              <a:t>.</a:t>
            </a:r>
          </a:p>
          <a:p>
            <a:r>
              <a:rPr lang="en-US" altLang="zh-TW" b="0" dirty="0"/>
              <a:t>Difficulties in predicting RI may result from the poor representation of </a:t>
            </a:r>
            <a:r>
              <a:rPr lang="en-US" altLang="zh-TW" sz="2600" b="0" u="sng" dirty="0">
                <a:solidFill>
                  <a:srgbClr val="0000FF"/>
                </a:solidFill>
                <a:highlight>
                  <a:srgbClr val="FFFF00"/>
                </a:highlight>
              </a:rPr>
              <a:t>TCs’ inner-core structure</a:t>
            </a:r>
            <a:r>
              <a:rPr lang="en-US" altLang="zh-TW" b="0" dirty="0"/>
              <a:t> </a:t>
            </a:r>
            <a:r>
              <a:rPr lang="en-US" altLang="zh-TW" sz="1800" b="0" dirty="0"/>
              <a:t>(Emanuel and Zhang 2016, 2017)</a:t>
            </a:r>
            <a:r>
              <a:rPr lang="en-US" altLang="zh-TW" b="0" dirty="0"/>
              <a:t> and the </a:t>
            </a:r>
            <a:r>
              <a:rPr lang="en-US" altLang="zh-TW" b="0" dirty="0">
                <a:solidFill>
                  <a:srgbClr val="0000FF"/>
                </a:solidFill>
              </a:rPr>
              <a:t>environmental condition</a:t>
            </a:r>
            <a:r>
              <a:rPr lang="en-US" altLang="zh-TW" b="0" dirty="0"/>
              <a:t> </a:t>
            </a:r>
            <a:r>
              <a:rPr lang="en-US" altLang="zh-TW" sz="1800" b="0" dirty="0"/>
              <a:t>(Wang and Wu 2004)</a:t>
            </a:r>
            <a:r>
              <a:rPr lang="en-US" altLang="zh-TW" b="0" dirty="0"/>
              <a:t> in the </a:t>
            </a:r>
            <a:r>
              <a:rPr lang="en-US" altLang="zh-TW" b="0" dirty="0">
                <a:solidFill>
                  <a:srgbClr val="0000FF"/>
                </a:solidFill>
              </a:rPr>
              <a:t>model initial state</a:t>
            </a:r>
            <a:r>
              <a:rPr lang="en-US" altLang="zh-TW" b="0" dirty="0"/>
              <a:t>, the complex interaction among </a:t>
            </a:r>
            <a:r>
              <a:rPr lang="en-US" altLang="zh-TW" b="0" dirty="0">
                <a:solidFill>
                  <a:srgbClr val="0000FF"/>
                </a:solidFill>
              </a:rPr>
              <a:t>multiscale dynamics </a:t>
            </a:r>
            <a:r>
              <a:rPr lang="en-US" altLang="zh-TW" sz="1800" b="0" dirty="0"/>
              <a:t>(</a:t>
            </a:r>
            <a:r>
              <a:rPr lang="en-US" altLang="zh-TW" sz="1800" b="0" dirty="0" err="1"/>
              <a:t>Judt</a:t>
            </a:r>
            <a:r>
              <a:rPr lang="en-US" altLang="zh-TW" sz="1800" b="0" dirty="0"/>
              <a:t> et al. 2016; </a:t>
            </a:r>
            <a:r>
              <a:rPr lang="en-US" altLang="zh-TW" sz="1800" b="0" dirty="0" err="1"/>
              <a:t>Judt</a:t>
            </a:r>
            <a:r>
              <a:rPr lang="en-US" altLang="zh-TW" sz="1800" b="0" dirty="0"/>
              <a:t> and Chen 2016)</a:t>
            </a:r>
            <a:r>
              <a:rPr lang="en-US" altLang="zh-TW" b="0" dirty="0"/>
              <a:t>, and the improper </a:t>
            </a:r>
            <a:r>
              <a:rPr lang="en-US" altLang="zh-TW" b="0" dirty="0">
                <a:solidFill>
                  <a:srgbClr val="0000FF"/>
                </a:solidFill>
              </a:rPr>
              <a:t>parameterization of physics processes or boundary layer processes</a:t>
            </a:r>
            <a:r>
              <a:rPr lang="en-US" altLang="zh-TW" b="0" dirty="0"/>
              <a:t> </a:t>
            </a:r>
            <a:r>
              <a:rPr lang="en-US" altLang="zh-TW" sz="1800" b="0" dirty="0"/>
              <a:t>(Li and Pu 2008)</a:t>
            </a:r>
            <a:r>
              <a:rPr lang="en-US" altLang="zh-TW" b="0" dirty="0"/>
              <a:t>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3</a:t>
            </a:fld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308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Introduction(2/2)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1"/>
            <a:ext cx="8229600" cy="4824537"/>
          </a:xfrm>
        </p:spPr>
        <p:txBody>
          <a:bodyPr>
            <a:normAutofit/>
          </a:bodyPr>
          <a:lstStyle/>
          <a:p>
            <a:r>
              <a:rPr lang="en-US" altLang="zh-TW" b="0" dirty="0"/>
              <a:t>TC vortex initialization methods</a:t>
            </a:r>
          </a:p>
          <a:p>
            <a:pPr lvl="1"/>
            <a:r>
              <a:rPr lang="en-US" altLang="zh-TW" dirty="0"/>
              <a:t>Vortex </a:t>
            </a:r>
            <a:r>
              <a:rPr lang="en-US" altLang="zh-TW" dirty="0" err="1"/>
              <a:t>bogusing</a:t>
            </a:r>
            <a:r>
              <a:rPr lang="en-US" altLang="zh-TW" dirty="0"/>
              <a:t> </a:t>
            </a:r>
            <a:r>
              <a:rPr lang="en-US" altLang="zh-TW" sz="1400" dirty="0"/>
              <a:t>(Ueno 1989; Leslie and Holland 1995; Pu and Braun 2001)</a:t>
            </a:r>
            <a:endParaRPr lang="en-US" altLang="zh-TW" dirty="0"/>
          </a:p>
          <a:p>
            <a:pPr lvl="1"/>
            <a:r>
              <a:rPr lang="en-US" altLang="zh-TW" dirty="0"/>
              <a:t>Dynamical initialization </a:t>
            </a:r>
            <a:r>
              <a:rPr lang="en-US" altLang="zh-TW" sz="1400" dirty="0"/>
              <a:t>(</a:t>
            </a:r>
            <a:r>
              <a:rPr lang="en-US" altLang="zh-TW" sz="1400" dirty="0" err="1"/>
              <a:t>Kurihara</a:t>
            </a:r>
            <a:r>
              <a:rPr lang="en-US" altLang="zh-TW" sz="1400" dirty="0"/>
              <a:t> et al. 1993, 1995, 1998; Nguyen and Chen 2011)</a:t>
            </a:r>
            <a:endParaRPr lang="en-US" altLang="zh-TW" dirty="0"/>
          </a:p>
          <a:p>
            <a:pPr lvl="1"/>
            <a:r>
              <a:rPr lang="fr-FR" altLang="zh-TW" dirty="0">
                <a:solidFill>
                  <a:srgbClr val="0000FF"/>
                </a:solidFill>
              </a:rPr>
              <a:t>Vortex relocation</a:t>
            </a:r>
            <a:r>
              <a:rPr lang="fr-FR" altLang="zh-TW" dirty="0"/>
              <a:t> </a:t>
            </a:r>
            <a:r>
              <a:rPr lang="fr-FR" altLang="zh-TW" sz="1400" dirty="0"/>
              <a:t>(Liu et al. 2000; Hsiao et al. 2010)</a:t>
            </a:r>
            <a:endParaRPr lang="fr-FR" altLang="zh-TW" dirty="0"/>
          </a:p>
          <a:p>
            <a:pPr lvl="1"/>
            <a:r>
              <a:rPr lang="en-US" altLang="zh-TW" dirty="0">
                <a:solidFill>
                  <a:srgbClr val="0000FF"/>
                </a:solidFill>
              </a:rPr>
              <a:t>Data assimilation (DA)</a:t>
            </a:r>
            <a:r>
              <a:rPr lang="en-US" altLang="zh-TW" dirty="0"/>
              <a:t>: the only method that uses observations</a:t>
            </a:r>
            <a:br>
              <a:rPr lang="en-US" altLang="zh-TW" dirty="0"/>
            </a:br>
            <a:r>
              <a:rPr lang="en-US" altLang="zh-TW" sz="1400" dirty="0"/>
              <a:t>(Zou and Xiao 2000; Chen and Snyder 2007; Torn and Hakim 2009; Zhang et al. 2011</a:t>
            </a:r>
            <a:r>
              <a:rPr lang="en-US" altLang="zh-TW" sz="1400" dirty="0" smtClean="0"/>
              <a:t>)</a:t>
            </a:r>
            <a:endParaRPr lang="en-US" altLang="zh-TW" b="0" dirty="0"/>
          </a:p>
          <a:p>
            <a:r>
              <a:rPr lang="en-US" altLang="zh-TW" b="0" dirty="0"/>
              <a:t>Although assimilating real in situ observations </a:t>
            </a:r>
            <a:r>
              <a:rPr lang="en-US" altLang="zh-TW" sz="1700" b="0" dirty="0"/>
              <a:t>(Lin et al.</a:t>
            </a:r>
            <a:r>
              <a:rPr lang="zh-TW" altLang="en-US" sz="1700" b="0" dirty="0"/>
              <a:t> </a:t>
            </a:r>
            <a:r>
              <a:rPr lang="en-US" altLang="zh-TW" sz="1700" b="0" dirty="0"/>
              <a:t>2018)</a:t>
            </a:r>
            <a:r>
              <a:rPr lang="en-US" altLang="zh-TW" b="0" dirty="0"/>
              <a:t> and synthetic vortex observations </a:t>
            </a:r>
            <a:r>
              <a:rPr lang="en-US" altLang="zh-TW" sz="1700" b="0" dirty="0"/>
              <a:t>(Wu et al. 2010)</a:t>
            </a:r>
            <a:r>
              <a:rPr lang="en-US" altLang="zh-TW" b="0" dirty="0"/>
              <a:t> in TC inner cores both showed promising results for TC intensity forecast, it is unclear how these two approaches take effect to benefit the prediction of TC intensity and RI.</a:t>
            </a:r>
          </a:p>
          <a:p>
            <a:endParaRPr lang="en-US" altLang="zh-TW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042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77A34A-F362-480B-83D8-BAEC8EFAE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Overview of Typhoon </a:t>
            </a:r>
            <a:r>
              <a:rPr lang="en-US" altLang="zh-TW" dirty="0" err="1"/>
              <a:t>Megi</a:t>
            </a:r>
            <a:r>
              <a:rPr lang="en-US" altLang="zh-TW" dirty="0"/>
              <a:t> (2010)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F20512-BF47-4F00-940D-2AE844EE4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0" dirty="0"/>
              <a:t>Rapidly intensify at 0000 UTC 16 October [MSLP dropped 45 </a:t>
            </a:r>
            <a:r>
              <a:rPr lang="en-US" altLang="zh-TW" b="0" dirty="0" err="1"/>
              <a:t>hPa</a:t>
            </a:r>
            <a:r>
              <a:rPr lang="en-US" altLang="zh-TW" b="0" dirty="0"/>
              <a:t> in 1 day according to the Japan Meteorological Agency (JMA).</a:t>
            </a:r>
          </a:p>
          <a:p>
            <a:r>
              <a:rPr lang="en-US" altLang="zh-TW" b="0" dirty="0"/>
              <a:t>Reached its peak intensity around 0000 UTC 18 October before it made landfall at the Philippines.</a:t>
            </a:r>
          </a:p>
          <a:p>
            <a:endParaRPr lang="zh-TW" altLang="en-US" b="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AC7AF1B-3560-4CDD-8C32-8D500CBC9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2C3E69D-7425-44CC-8331-B91FDCAE92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C423393-7519-4A17-9AE1-72D2E526ED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64" y="3406160"/>
            <a:ext cx="5697728" cy="2975168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E3D7E8C1-F21B-4622-AC2C-72EA7277F403}"/>
              </a:ext>
            </a:extLst>
          </p:cNvPr>
          <p:cNvCxnSpPr/>
          <p:nvPr/>
        </p:nvCxnSpPr>
        <p:spPr>
          <a:xfrm>
            <a:off x="3407432" y="3429000"/>
            <a:ext cx="0" cy="252028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89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BDD876-CF51-4544-AC29-A8F50AC3A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Methodology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1C3955-97CD-4B33-BCA5-BEAD8BA82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i="1" dirty="0"/>
              <a:t>WRF TCC-LETKF system</a:t>
            </a:r>
          </a:p>
          <a:p>
            <a:r>
              <a:rPr lang="en-US" altLang="zh-TW" i="1" dirty="0"/>
              <a:t>The </a:t>
            </a:r>
            <a:r>
              <a:rPr lang="en-US" altLang="zh-TW" i="1" dirty="0" err="1" smtClean="0"/>
              <a:t>dropsondes</a:t>
            </a:r>
            <a:endParaRPr lang="en-US" altLang="zh-TW" i="1" dirty="0" smtClean="0"/>
          </a:p>
          <a:p>
            <a:pPr lvl="1"/>
            <a:r>
              <a:rPr lang="en-US" altLang="zh-TW" dirty="0" smtClean="0"/>
              <a:t>Every </a:t>
            </a:r>
            <a:r>
              <a:rPr lang="en-US" altLang="zh-TW" dirty="0"/>
              <a:t>0.5 s with a vertical resolution of 5–10 </a:t>
            </a:r>
            <a:r>
              <a:rPr lang="en-US" altLang="zh-TW" dirty="0" smtClean="0"/>
              <a:t>m</a:t>
            </a:r>
            <a:r>
              <a:rPr lang="zh-TW" altLang="en-US" dirty="0" smtClean="0"/>
              <a:t> </a:t>
            </a:r>
            <a:r>
              <a:rPr lang="en-US" altLang="zh-TW" dirty="0" smtClean="0"/>
              <a:t>(two to four data points are assimilated at each model level)</a:t>
            </a:r>
          </a:p>
          <a:p>
            <a:pPr lvl="1"/>
            <a:r>
              <a:rPr lang="en-US" altLang="zh-TW" dirty="0"/>
              <a:t>O</a:t>
            </a:r>
            <a:r>
              <a:rPr lang="en-US" altLang="zh-TW" dirty="0" smtClean="0"/>
              <a:t>bservation </a:t>
            </a:r>
            <a:r>
              <a:rPr lang="en-US" altLang="zh-TW" dirty="0"/>
              <a:t>error for the wind is 2.2 m s</a:t>
            </a:r>
            <a:r>
              <a:rPr lang="en-US" altLang="zh-TW" baseline="30000" dirty="0"/>
              <a:t>−1</a:t>
            </a:r>
            <a:r>
              <a:rPr lang="en-US" altLang="zh-TW" dirty="0"/>
              <a:t> from the surface to 800 </a:t>
            </a:r>
            <a:r>
              <a:rPr lang="en-US" altLang="zh-TW" dirty="0" err="1"/>
              <a:t>hPa</a:t>
            </a:r>
            <a:r>
              <a:rPr lang="en-US" altLang="zh-TW" dirty="0"/>
              <a:t> and increases to 2.8 m s</a:t>
            </a:r>
            <a:r>
              <a:rPr lang="en-US" altLang="zh-TW" baseline="30000" dirty="0"/>
              <a:t>−1</a:t>
            </a:r>
            <a:r>
              <a:rPr lang="en-US" altLang="zh-TW" dirty="0"/>
              <a:t> at 700 </a:t>
            </a:r>
            <a:r>
              <a:rPr lang="en-US" altLang="zh-TW" dirty="0" err="1"/>
              <a:t>hPa</a:t>
            </a:r>
            <a:r>
              <a:rPr lang="en-US" altLang="zh-TW" dirty="0"/>
              <a:t>, 1 K for the temperature, and 10% for the relative humidity</a:t>
            </a:r>
            <a:r>
              <a:rPr lang="en-US" altLang="zh-TW" dirty="0" smtClean="0"/>
              <a:t>.</a:t>
            </a:r>
            <a:endParaRPr lang="en-US" altLang="zh-TW" i="1" dirty="0"/>
          </a:p>
          <a:p>
            <a:r>
              <a:rPr lang="en-US" altLang="zh-TW" i="1" dirty="0"/>
              <a:t>The axisymmetric surface wind </a:t>
            </a:r>
            <a:r>
              <a:rPr lang="en-US" altLang="zh-TW" i="1" dirty="0" smtClean="0"/>
              <a:t>structure</a:t>
            </a:r>
            <a:endParaRPr lang="en-US" altLang="zh-TW" b="0" dirty="0" smtClean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8194639-0416-4044-A677-A545F55A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7667C87-34AD-406F-8797-C70E53D2B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250686"/>
            <a:ext cx="4824536" cy="254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637E39-795F-4A0F-8CAC-11C5949E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7200"/>
            <a:ext cx="7768800" cy="1074976"/>
          </a:xfrm>
        </p:spPr>
        <p:txBody>
          <a:bodyPr>
            <a:normAutofit/>
          </a:bodyPr>
          <a:lstStyle/>
          <a:p>
            <a:r>
              <a:rPr lang="en-US" altLang="zh-TW" dirty="0"/>
              <a:t>WRF Model configuration and </a:t>
            </a:r>
            <a:br>
              <a:rPr lang="en-US" altLang="zh-TW" dirty="0"/>
            </a:br>
            <a:r>
              <a:rPr lang="en-US" altLang="zh-TW" dirty="0"/>
              <a:t>settings of the DA system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71FBBD-C295-40DB-84E0-F9434B13A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b="0" dirty="0"/>
              <a:t>Version 3.6.1</a:t>
            </a:r>
          </a:p>
          <a:p>
            <a:r>
              <a:rPr lang="en-US" altLang="zh-TW" b="0" dirty="0"/>
              <a:t>Two-way vortex-following nested domains</a:t>
            </a:r>
          </a:p>
          <a:p>
            <a:r>
              <a:rPr lang="en-US" altLang="zh-TW" b="0" dirty="0"/>
              <a:t>Horizontal spacing is </a:t>
            </a:r>
            <a:r>
              <a:rPr lang="en-US" altLang="zh-TW" b="0" dirty="0">
                <a:solidFill>
                  <a:srgbClr val="0000FF"/>
                </a:solidFill>
              </a:rPr>
              <a:t>18 km</a:t>
            </a:r>
            <a:r>
              <a:rPr lang="en-US" altLang="zh-TW" b="0" dirty="0"/>
              <a:t> (301 × 221 grid points, from 3°S to 33°N and from 110° to 158°E) and </a:t>
            </a:r>
            <a:r>
              <a:rPr lang="en-US" altLang="zh-TW" b="0" dirty="0">
                <a:solidFill>
                  <a:srgbClr val="0000FF"/>
                </a:solidFill>
              </a:rPr>
              <a:t>6 km </a:t>
            </a:r>
            <a:r>
              <a:rPr lang="en-US" altLang="zh-TW" b="0" dirty="0"/>
              <a:t>(121 × 121 grid points) during the DA period.</a:t>
            </a:r>
          </a:p>
          <a:p>
            <a:r>
              <a:rPr lang="en-US" altLang="zh-TW" b="0" dirty="0"/>
              <a:t>An additional nested domain with a </a:t>
            </a:r>
            <a:r>
              <a:rPr lang="en-US" altLang="zh-TW" b="0" dirty="0">
                <a:solidFill>
                  <a:srgbClr val="0000FF"/>
                </a:solidFill>
              </a:rPr>
              <a:t>2-km</a:t>
            </a:r>
            <a:r>
              <a:rPr lang="en-US" altLang="zh-TW" b="0" dirty="0"/>
              <a:t> grid spacing (277 × 277 grid points) is included during the forecast period.</a:t>
            </a:r>
          </a:p>
          <a:p>
            <a:r>
              <a:rPr lang="en-US" altLang="zh-TW" b="0" dirty="0">
                <a:solidFill>
                  <a:srgbClr val="0000FF"/>
                </a:solidFill>
              </a:rPr>
              <a:t>36 vertical </a:t>
            </a:r>
            <a:r>
              <a:rPr lang="en-US" altLang="zh-TW" b="0" dirty="0"/>
              <a:t>sigma layers (model top is </a:t>
            </a:r>
            <a:r>
              <a:rPr lang="en-US" altLang="zh-TW" b="0" dirty="0">
                <a:solidFill>
                  <a:srgbClr val="0000FF"/>
                </a:solidFill>
              </a:rPr>
              <a:t>50 </a:t>
            </a:r>
            <a:r>
              <a:rPr lang="en-US" altLang="zh-TW" b="0" dirty="0" err="1">
                <a:solidFill>
                  <a:srgbClr val="0000FF"/>
                </a:solidFill>
              </a:rPr>
              <a:t>hPa</a:t>
            </a:r>
            <a:r>
              <a:rPr lang="en-US" altLang="zh-TW" b="0" dirty="0"/>
              <a:t>)</a:t>
            </a:r>
          </a:p>
          <a:p>
            <a:r>
              <a:rPr lang="en-US" altLang="zh-TW" b="0" dirty="0"/>
              <a:t>Longwave and shortwave radiation scheme: RRTMG</a:t>
            </a:r>
            <a:br>
              <a:rPr lang="en-US" altLang="zh-TW" b="0" dirty="0"/>
            </a:br>
            <a:r>
              <a:rPr lang="en-US" altLang="zh-TW" b="0" dirty="0"/>
              <a:t>PBL scheme: YSU</a:t>
            </a:r>
            <a:br>
              <a:rPr lang="en-US" altLang="zh-TW" b="0" dirty="0"/>
            </a:br>
            <a:r>
              <a:rPr lang="en-US" altLang="zh-TW" b="0" dirty="0"/>
              <a:t>Microphysics scheme: WSM5</a:t>
            </a:r>
            <a:br>
              <a:rPr lang="en-US" altLang="zh-TW" b="0" dirty="0"/>
            </a:br>
            <a:r>
              <a:rPr lang="en-US" altLang="zh-TW" b="0" dirty="0"/>
              <a:t>Cumulus parameterization: Kain–Fritsch scheme (for in the outer domain)</a:t>
            </a:r>
            <a:endParaRPr lang="zh-TW" altLang="en-US" b="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F236A57-DE73-4F31-8EAC-7C71C4A4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804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1054B7C-0A6E-4718-B1E3-80FDB8F03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8AD8B392-7705-40E8-BCF3-A80B73FA5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TC intensity and track</a:t>
            </a:r>
            <a:endParaRPr lang="zh-TW" altLang="en-US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3CFDC188-9AC5-4027-A263-8B9EAB6D07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41A7353-D842-4969-BD8A-3948A8EA34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776"/>
            <a:ext cx="9144000" cy="4502448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0AF2DDE-F77D-48A9-8E75-2C7337BF24AC}"/>
              </a:ext>
            </a:extLst>
          </p:cNvPr>
          <p:cNvSpPr txBox="1"/>
          <p:nvPr/>
        </p:nvSpPr>
        <p:spPr>
          <a:xfrm>
            <a:off x="610998" y="5377464"/>
            <a:ext cx="111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Every 3 </a:t>
            </a:r>
            <a:r>
              <a:rPr lang="en-US" altLang="zh-TW" dirty="0" err="1"/>
              <a:t>hr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493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996E8-7BC1-44D1-9407-422DEE20CBA7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analyzed TC structure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8852"/>
            <a:ext cx="6480720" cy="386308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67544" y="4424339"/>
            <a:ext cx="81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The </a:t>
            </a:r>
            <a:r>
              <a:rPr lang="en-US" altLang="zh-TW" b="1" dirty="0"/>
              <a:t>symmetry</a:t>
            </a:r>
            <a:r>
              <a:rPr lang="en-US" altLang="zh-TW" dirty="0"/>
              <a:t> and </a:t>
            </a:r>
            <a:r>
              <a:rPr lang="en-US" altLang="zh-TW" b="1" dirty="0"/>
              <a:t>asymmetry</a:t>
            </a:r>
            <a:r>
              <a:rPr lang="en-US" altLang="zh-TW" dirty="0"/>
              <a:t> of the TC are defined as the mean and standard deviation of the wind structure (at a 36-km radius).</a:t>
            </a:r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6A83C21-01EE-4C69-A734-07C2C91D75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3" y="5070670"/>
            <a:ext cx="6935486" cy="179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7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微軟正黑體/Calibri">
      <a:majorFont>
        <a:latin typeface="Calibri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27017</TotalTime>
  <Words>1121</Words>
  <Application>Microsoft Office PowerPoint</Application>
  <PresentationFormat>如螢幕大小 (4:3)</PresentationFormat>
  <Paragraphs>108</Paragraphs>
  <Slides>19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19</vt:i4>
      </vt:variant>
    </vt:vector>
  </HeadingPairs>
  <TitlesOfParts>
    <vt:vector size="26" baseType="lpstr">
      <vt:lpstr>微軟正黑體</vt:lpstr>
      <vt:lpstr>新細明體</vt:lpstr>
      <vt:lpstr>Arial</vt:lpstr>
      <vt:lpstr>Calibri</vt:lpstr>
      <vt:lpstr>Times New Roman</vt:lpstr>
      <vt:lpstr>Office 佈景主題</vt:lpstr>
      <vt:lpstr>自訂設計</vt:lpstr>
      <vt:lpstr>Impact of Tropical Cyclone Initialization on Its Convection Development and Intensity:  A Case Study of Typhoon Megi (2010)</vt:lpstr>
      <vt:lpstr>Outline</vt:lpstr>
      <vt:lpstr>Introduction(1/2)</vt:lpstr>
      <vt:lpstr>Introduction(2/2)</vt:lpstr>
      <vt:lpstr>Overview of Typhoon Megi (2010)</vt:lpstr>
      <vt:lpstr>Methodology</vt:lpstr>
      <vt:lpstr>WRF Model configuration and  settings of the DA system</vt:lpstr>
      <vt:lpstr>The TC intensity and track</vt:lpstr>
      <vt:lpstr>The analyzed TC structure</vt:lpstr>
      <vt:lpstr>Vertical structures</vt:lpstr>
      <vt:lpstr>The convection development and TC intensification</vt:lpstr>
      <vt:lpstr>Midlevel and high-level Warm core</vt:lpstr>
      <vt:lpstr>Small-scale features</vt:lpstr>
      <vt:lpstr>Fourier decomposition</vt:lpstr>
      <vt:lpstr>Reflectivities at 3-km</vt:lpstr>
      <vt:lpstr>Differences in thermal fields</vt:lpstr>
      <vt:lpstr>Conclusions</vt:lpstr>
      <vt:lpstr>Thanks</vt:lpstr>
      <vt:lpstr>PowerPoint 簡報</vt:lpstr>
    </vt:vector>
  </TitlesOfParts>
  <Company>Acer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Valued Acer Customer</dc:creator>
  <cp:lastModifiedBy>Windows 使用者</cp:lastModifiedBy>
  <cp:revision>3010</cp:revision>
  <cp:lastPrinted>2016-08-10T09:00:02Z</cp:lastPrinted>
  <dcterms:created xsi:type="dcterms:W3CDTF">2014-02-27T05:48:58Z</dcterms:created>
  <dcterms:modified xsi:type="dcterms:W3CDTF">2020-10-20T07:21:44Z</dcterms:modified>
</cp:coreProperties>
</file>