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284" autoAdjust="0"/>
  </p:normalViewPr>
  <p:slideViewPr>
    <p:cSldViewPr snapToGrid="0">
      <p:cViewPr varScale="1">
        <p:scale>
          <a:sx n="76" d="100"/>
          <a:sy n="76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DF31D-2F5A-4DDB-BEC0-3BFD7D5136B4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1A13-2F46-4A24-BA75-2568DE6227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7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FKS CZC</a:t>
            </a:r>
            <a:r>
              <a:rPr lang="zh-TW" altLang="en-US" dirty="0" smtClean="0"/>
              <a:t>地形前方迎風面</a:t>
            </a:r>
            <a:endParaRPr lang="en-US" altLang="zh-TW" dirty="0" smtClean="0"/>
          </a:p>
          <a:p>
            <a:r>
              <a:rPr lang="en-US" altLang="zh-TW" dirty="0" smtClean="0"/>
              <a:t>TDE</a:t>
            </a:r>
            <a:r>
              <a:rPr lang="zh-TW" altLang="en-US" dirty="0" smtClean="0"/>
              <a:t>距海岸</a:t>
            </a:r>
            <a:r>
              <a:rPr lang="en-US" altLang="zh-TW" dirty="0" smtClean="0"/>
              <a:t>160km</a:t>
            </a:r>
            <a:r>
              <a:rPr lang="zh-TW" altLang="en-US" dirty="0" smtClean="0"/>
              <a:t>遠，</a:t>
            </a:r>
            <a:r>
              <a:rPr lang="en-US" altLang="zh-TW" dirty="0" smtClean="0"/>
              <a:t>Cascade</a:t>
            </a:r>
            <a:r>
              <a:rPr lang="zh-TW" altLang="en-US" dirty="0" smtClean="0"/>
              <a:t>迎風面</a:t>
            </a:r>
            <a:endParaRPr lang="en-US" altLang="zh-TW" dirty="0" smtClean="0"/>
          </a:p>
          <a:p>
            <a:r>
              <a:rPr lang="en-US" altLang="zh-TW" dirty="0" smtClean="0"/>
              <a:t>BBY(</a:t>
            </a:r>
            <a:r>
              <a:rPr lang="zh-TW" altLang="en-US" dirty="0" smtClean="0"/>
              <a:t>相當於無地形抬升的</a:t>
            </a:r>
            <a:r>
              <a:rPr lang="en-US" altLang="zh-TW" dirty="0" smtClean="0"/>
              <a:t>CZC)</a:t>
            </a:r>
          </a:p>
          <a:p>
            <a:r>
              <a:rPr lang="en-US" altLang="zh-TW" dirty="0" smtClean="0"/>
              <a:t>CCO</a:t>
            </a:r>
            <a:r>
              <a:rPr lang="zh-TW" altLang="en-US" dirty="0" smtClean="0"/>
              <a:t>加洲谷地</a:t>
            </a:r>
            <a:endParaRPr lang="en-US" altLang="zh-TW" dirty="0" smtClean="0"/>
          </a:p>
          <a:p>
            <a:r>
              <a:rPr lang="en-US" altLang="zh-TW" dirty="0" smtClean="0"/>
              <a:t>WCO</a:t>
            </a:r>
            <a:r>
              <a:rPr lang="zh-TW" altLang="en-US" dirty="0" smtClean="0"/>
              <a:t>位於</a:t>
            </a:r>
            <a:r>
              <a:rPr lang="en-US" altLang="zh-TW" dirty="0" smtClean="0"/>
              <a:t>Cascade</a:t>
            </a:r>
            <a:r>
              <a:rPr lang="zh-TW" altLang="en-US" dirty="0" smtClean="0"/>
              <a:t>背風側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0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8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第一組</a:t>
            </a:r>
            <a:r>
              <a:rPr lang="en-US" altLang="zh-TW" dirty="0" smtClean="0"/>
              <a:t>(RAP/HRRR</a:t>
            </a:r>
            <a:r>
              <a:rPr lang="zh-TW" altLang="en-US" dirty="0" smtClean="0"/>
              <a:t>都低估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FKS/AST/CZC/CCO)</a:t>
            </a:r>
          </a:p>
          <a:p>
            <a:r>
              <a:rPr lang="en-US" altLang="zh-TW" dirty="0" smtClean="0"/>
              <a:t>ME</a:t>
            </a:r>
            <a:r>
              <a:rPr lang="zh-TW" altLang="en-US" dirty="0" smtClean="0"/>
              <a:t>都是負值，</a:t>
            </a:r>
            <a:r>
              <a:rPr lang="en-US" altLang="zh-TW" dirty="0" smtClean="0"/>
              <a:t>CZC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RMSE</a:t>
            </a:r>
            <a:r>
              <a:rPr lang="zh-TW" altLang="en-US" dirty="0" smtClean="0"/>
              <a:t>最大。</a:t>
            </a:r>
            <a:r>
              <a:rPr lang="en-US" altLang="zh-TW" dirty="0" smtClean="0"/>
              <a:t>FKS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RAP</a:t>
            </a:r>
            <a:r>
              <a:rPr lang="zh-TW" altLang="en-US" dirty="0" smtClean="0"/>
              <a:t>預報符合</a:t>
            </a:r>
            <a:r>
              <a:rPr lang="en-US" altLang="zh-TW" dirty="0" smtClean="0"/>
              <a:t>K&amp;A</a:t>
            </a:r>
            <a:r>
              <a:rPr lang="zh-TW" altLang="en-US" dirty="0" smtClean="0"/>
              <a:t>標準</a:t>
            </a:r>
            <a:endParaRPr lang="en-US" altLang="zh-TW" dirty="0" smtClean="0"/>
          </a:p>
          <a:p>
            <a:r>
              <a:rPr lang="en-US" altLang="zh-TW" dirty="0" smtClean="0"/>
              <a:t>FBS</a:t>
            </a:r>
            <a:r>
              <a:rPr lang="zh-TW" altLang="en-US" dirty="0" smtClean="0"/>
              <a:t>在雨量門檻提升之後都低估，</a:t>
            </a:r>
            <a:r>
              <a:rPr lang="en-US" altLang="zh-TW" dirty="0" smtClean="0"/>
              <a:t>FKS</a:t>
            </a:r>
            <a:r>
              <a:rPr lang="zh-TW" altLang="en-US" dirty="0" smtClean="0"/>
              <a:t>達到</a:t>
            </a:r>
            <a:r>
              <a:rPr lang="en-US" altLang="zh-TW" dirty="0" smtClean="0"/>
              <a:t>K&amp;A</a:t>
            </a:r>
            <a:r>
              <a:rPr lang="zh-TW" altLang="en-US" dirty="0" smtClean="0"/>
              <a:t>標準是因為小雨的</a:t>
            </a:r>
            <a:r>
              <a:rPr lang="en-US" altLang="zh-TW" dirty="0" smtClean="0"/>
              <a:t>FBS=1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第二組</a:t>
            </a:r>
            <a:r>
              <a:rPr lang="en-US" altLang="zh-TW" dirty="0" smtClean="0"/>
              <a:t>(RAP</a:t>
            </a:r>
            <a:r>
              <a:rPr lang="zh-TW" altLang="en-US" dirty="0" smtClean="0"/>
              <a:t>高估</a:t>
            </a:r>
            <a:r>
              <a:rPr lang="en-US" altLang="zh-TW" dirty="0" smtClean="0"/>
              <a:t>/HRRR</a:t>
            </a:r>
            <a:r>
              <a:rPr lang="zh-TW" altLang="en-US" dirty="0" smtClean="0"/>
              <a:t>低估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OTH/TDE)</a:t>
            </a:r>
          </a:p>
          <a:p>
            <a:r>
              <a:rPr lang="en-US" altLang="zh-TW" dirty="0" smtClean="0"/>
              <a:t>RAP-ME</a:t>
            </a:r>
            <a:r>
              <a:rPr lang="zh-TW" altLang="en-US" dirty="0" smtClean="0"/>
              <a:t>正值，</a:t>
            </a:r>
            <a:r>
              <a:rPr lang="en-US" altLang="zh-TW" dirty="0" smtClean="0"/>
              <a:t>HRRR-ME</a:t>
            </a:r>
            <a:r>
              <a:rPr lang="zh-TW" altLang="en-US" dirty="0" smtClean="0"/>
              <a:t>負值</a:t>
            </a:r>
            <a:endParaRPr lang="en-US" altLang="zh-TW" dirty="0" smtClean="0"/>
          </a:p>
          <a:p>
            <a:r>
              <a:rPr lang="en-US" altLang="zh-TW" dirty="0" smtClean="0"/>
              <a:t>RAP-FBS</a:t>
            </a:r>
            <a:r>
              <a:rPr lang="zh-TW" altLang="en-US" dirty="0" smtClean="0"/>
              <a:t>在小雨門檻有高估雨量的情形，</a:t>
            </a:r>
            <a:r>
              <a:rPr lang="en-US" altLang="zh-TW" dirty="0" smtClean="0"/>
              <a:t>HRRR-FBS</a:t>
            </a:r>
            <a:r>
              <a:rPr lang="zh-TW" altLang="en-US" dirty="0" smtClean="0"/>
              <a:t>多數時候低估雨量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第三組</a:t>
            </a:r>
            <a:r>
              <a:rPr lang="en-US" altLang="zh-TW" dirty="0" smtClean="0"/>
              <a:t>(RAP/HRRR</a:t>
            </a:r>
            <a:r>
              <a:rPr lang="zh-TW" altLang="en-US" dirty="0" smtClean="0"/>
              <a:t>都高估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BBY/WCO)</a:t>
            </a:r>
          </a:p>
          <a:p>
            <a:r>
              <a:rPr lang="en-US" altLang="zh-TW" dirty="0" smtClean="0"/>
              <a:t>ME</a:t>
            </a:r>
            <a:r>
              <a:rPr lang="zh-TW" altLang="en-US" dirty="0" smtClean="0"/>
              <a:t>都是正值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RAP</a:t>
            </a:r>
            <a:r>
              <a:rPr lang="zh-TW" altLang="en-US" dirty="0" smtClean="0"/>
              <a:t>傾向高估降雨，</a:t>
            </a:r>
            <a:r>
              <a:rPr lang="en-US" altLang="zh-TW" dirty="0" smtClean="0"/>
              <a:t>HRRR</a:t>
            </a:r>
            <a:r>
              <a:rPr lang="zh-TW" altLang="en-US" dirty="0" smtClean="0"/>
              <a:t>低估降雨</a:t>
            </a:r>
            <a:endParaRPr lang="en-US" altLang="zh-TW" dirty="0" smtClean="0"/>
          </a:p>
          <a:p>
            <a:r>
              <a:rPr lang="zh-TW" altLang="en-US" dirty="0" smtClean="0"/>
              <a:t>多數測站沒有達到</a:t>
            </a:r>
            <a:r>
              <a:rPr lang="en-US" altLang="zh-TW" dirty="0" smtClean="0"/>
              <a:t>K&amp;A</a:t>
            </a:r>
            <a:r>
              <a:rPr lang="zh-TW" altLang="en-US" dirty="0" smtClean="0"/>
              <a:t>標準，因為</a:t>
            </a:r>
            <a:r>
              <a:rPr lang="en-US" altLang="zh-TW" dirty="0" smtClean="0"/>
              <a:t>RMSE</a:t>
            </a:r>
            <a:r>
              <a:rPr lang="zh-TW" altLang="en-US" dirty="0" smtClean="0"/>
              <a:t>相對於標準差太大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60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Sierra barrier jet</a:t>
            </a:r>
            <a:r>
              <a:rPr lang="zh-TW" altLang="en-US" sz="1200" baseline="0" dirty="0" smtClean="0"/>
              <a:t> 讓</a:t>
            </a:r>
            <a:r>
              <a:rPr lang="en-US" altLang="zh-TW" sz="1200" baseline="0" dirty="0" smtClean="0"/>
              <a:t>CCO</a:t>
            </a:r>
            <a:r>
              <a:rPr lang="zh-TW" altLang="en-US" sz="1200" baseline="0" dirty="0" smtClean="0"/>
              <a:t>的</a:t>
            </a:r>
            <a:r>
              <a:rPr lang="en-US" altLang="zh-TW" sz="1200" baseline="0" dirty="0" smtClean="0"/>
              <a:t>u</a:t>
            </a:r>
            <a:r>
              <a:rPr lang="zh-TW" altLang="en-US" sz="1200" baseline="0" dirty="0" smtClean="0"/>
              <a:t>高估</a:t>
            </a:r>
            <a:r>
              <a:rPr lang="en-US" altLang="zh-TW" sz="1200" baseline="0" dirty="0" smtClean="0"/>
              <a:t>v</a:t>
            </a:r>
            <a:r>
              <a:rPr lang="zh-TW" altLang="en-US" sz="1200" baseline="0" dirty="0" smtClean="0"/>
              <a:t>低估</a:t>
            </a:r>
            <a:endParaRPr lang="en-US" altLang="zh-TW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aseline="0" dirty="0" smtClean="0"/>
              <a:t>模式不能有效解析地形，讓</a:t>
            </a:r>
            <a:r>
              <a:rPr lang="en-US" altLang="zh-TW" sz="1200" baseline="0" dirty="0" smtClean="0"/>
              <a:t>TDE</a:t>
            </a:r>
            <a:r>
              <a:rPr lang="zh-TW" altLang="en-US" sz="1200" baseline="0" dirty="0" smtClean="0"/>
              <a:t>沒有報出低層的</a:t>
            </a:r>
            <a:r>
              <a:rPr lang="en-US" altLang="zh-TW" sz="1200" baseline="0" dirty="0" smtClean="0"/>
              <a:t>gap wind(</a:t>
            </a:r>
            <a:r>
              <a:rPr lang="zh-TW" altLang="en-US" sz="1200" baseline="0" dirty="0" smtClean="0"/>
              <a:t>東風</a:t>
            </a:r>
            <a:r>
              <a:rPr lang="en-US" altLang="zh-TW" sz="1200" baseline="0" dirty="0" smtClean="0"/>
              <a:t>)</a:t>
            </a: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4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IWV flux = Controlling wind layer x IWV</a:t>
            </a:r>
          </a:p>
          <a:p>
            <a:r>
              <a:rPr lang="en-US" altLang="zh-TW" dirty="0" smtClean="0"/>
              <a:t>FKS/AST: IWV-ME</a:t>
            </a:r>
            <a:r>
              <a:rPr lang="zh-TW" altLang="en-US" dirty="0" smtClean="0"/>
              <a:t>負，</a:t>
            </a:r>
            <a:r>
              <a:rPr lang="en-US" altLang="zh-TW" dirty="0" smtClean="0"/>
              <a:t>UV-ME</a:t>
            </a:r>
            <a:r>
              <a:rPr lang="zh-TW" altLang="en-US" dirty="0" smtClean="0"/>
              <a:t>正，</a:t>
            </a:r>
            <a:r>
              <a:rPr lang="en-US" altLang="zh-TW" dirty="0" smtClean="0"/>
              <a:t>flux-ME~0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TDE: IWV-ME</a:t>
            </a:r>
            <a:r>
              <a:rPr lang="zh-TW" altLang="en-US" dirty="0" smtClean="0"/>
              <a:t>負，</a:t>
            </a:r>
            <a:r>
              <a:rPr lang="en-US" altLang="zh-TW" dirty="0" smtClean="0"/>
              <a:t>UV-ME</a:t>
            </a:r>
            <a:r>
              <a:rPr lang="zh-TW" altLang="en-US" dirty="0" smtClean="0"/>
              <a:t>正，</a:t>
            </a:r>
            <a:r>
              <a:rPr lang="en-US" altLang="zh-TW" dirty="0" smtClean="0"/>
              <a:t>flux-ME</a:t>
            </a:r>
            <a:r>
              <a:rPr lang="zh-TW" altLang="en-US" dirty="0" smtClean="0"/>
              <a:t>正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各個測站的</a:t>
            </a:r>
            <a:r>
              <a:rPr lang="en-US" altLang="zh-TW" dirty="0" smtClean="0"/>
              <a:t>RMSE</a:t>
            </a:r>
            <a:r>
              <a:rPr lang="zh-TW" altLang="en-US" dirty="0" smtClean="0"/>
              <a:t>都小，但未達</a:t>
            </a:r>
            <a:r>
              <a:rPr lang="en-US" altLang="zh-TW" dirty="0" smtClean="0"/>
              <a:t>K&amp;A</a:t>
            </a:r>
            <a:r>
              <a:rPr lang="zh-TW" altLang="en-US" dirty="0" smtClean="0"/>
              <a:t>標準的</a:t>
            </a:r>
            <a:r>
              <a:rPr lang="en-US" altLang="zh-TW" dirty="0" smtClean="0"/>
              <a:t>OTH/TDE/WCO</a:t>
            </a:r>
            <a:r>
              <a:rPr lang="zh-TW" altLang="en-US" dirty="0" smtClean="0"/>
              <a:t>是因為</a:t>
            </a:r>
            <a:r>
              <a:rPr lang="en-US" altLang="zh-TW" dirty="0" smtClean="0"/>
              <a:t>RAP</a:t>
            </a:r>
            <a:r>
              <a:rPr lang="zh-TW" altLang="en-US" dirty="0" smtClean="0"/>
              <a:t>預報結果的</a:t>
            </a:r>
            <a:r>
              <a:rPr lang="en-US" altLang="zh-TW" dirty="0" smtClean="0"/>
              <a:t>spread</a:t>
            </a:r>
            <a:r>
              <a:rPr lang="zh-TW" altLang="en-US" dirty="0" smtClean="0"/>
              <a:t>太大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模式預報過少的水氣，過強的風，產生過多的</a:t>
            </a:r>
            <a:r>
              <a:rPr lang="en-US" altLang="zh-TW" dirty="0" smtClean="0"/>
              <a:t>flux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1A13-2F46-4A24-BA75-2568DE62276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05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04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5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8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4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4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6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1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0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0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00FB-A893-4A9A-A296-6ACF3275F7B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72DB-63E7-4816-A02D-DBFF388F9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91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latin typeface="Arial Narrow" panose="020B0606020202030204" pitchFamily="34" charset="0"/>
              </a:rPr>
              <a:t>An Evaluation of Integrated Water Vapor, Wind, and Precipitation Forecasts</a:t>
            </a:r>
            <a:br>
              <a:rPr lang="en-US" altLang="zh-TW" sz="3200" b="1" dirty="0">
                <a:latin typeface="Arial Narrow" panose="020B0606020202030204" pitchFamily="34" charset="0"/>
              </a:rPr>
            </a:br>
            <a:r>
              <a:rPr lang="en-US" altLang="zh-TW" sz="3200" b="1" dirty="0">
                <a:latin typeface="Arial Narrow" panose="020B0606020202030204" pitchFamily="34" charset="0"/>
              </a:rPr>
              <a:t>Using Water Vapor Flux Observations in the Western United States</a:t>
            </a:r>
            <a:r>
              <a:rPr lang="en-US" altLang="zh-TW" sz="3200" b="1" dirty="0" smtClean="0">
                <a:latin typeface="Arial Narrow" panose="020B0606020202030204" pitchFamily="34" charset="0"/>
              </a:rPr>
              <a:t> </a:t>
            </a:r>
            <a:endParaRPr lang="zh-TW" alt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altLang="zh-TW" b="1" dirty="0" smtClean="0">
                <a:latin typeface="Arial Narrow" panose="020B0606020202030204" pitchFamily="34" charset="0"/>
              </a:rPr>
              <a:t>Darby L. S., A. B. White, D. J. </a:t>
            </a:r>
            <a:r>
              <a:rPr lang="en-US" altLang="zh-TW" b="1" dirty="0" err="1" smtClean="0">
                <a:latin typeface="Arial Narrow" panose="020B0606020202030204" pitchFamily="34" charset="0"/>
              </a:rPr>
              <a:t>Gottas</a:t>
            </a:r>
            <a:r>
              <a:rPr lang="en-US" altLang="zh-TW" b="1" dirty="0" smtClean="0">
                <a:latin typeface="Arial Narrow" panose="020B0606020202030204" pitchFamily="34" charset="0"/>
              </a:rPr>
              <a:t>, and T. Coleman</a:t>
            </a:r>
            <a:endParaRPr lang="zh-TW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8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59218"/>
          <a:stretch/>
        </p:blipFill>
        <p:spPr>
          <a:xfrm>
            <a:off x="304800" y="175279"/>
            <a:ext cx="5043389" cy="284281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04" y="3117085"/>
            <a:ext cx="4268335" cy="3450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42288"/>
          <a:stretch/>
        </p:blipFill>
        <p:spPr>
          <a:xfrm>
            <a:off x="5126972" y="853441"/>
            <a:ext cx="6896338" cy="55009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3404" y="65021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Arial Black" panose="020B0A04020102020204" pitchFamily="34" charset="0"/>
              </a:rPr>
              <a:t>IWV flux</a:t>
            </a:r>
            <a:endParaRPr lang="zh-TW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向右箭號 8"/>
          <p:cNvSpPr/>
          <p:nvPr/>
        </p:nvSpPr>
        <p:spPr>
          <a:xfrm rot="3330430">
            <a:off x="10835640" y="1055086"/>
            <a:ext cx="6096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9643048">
            <a:off x="9540115" y="1482383"/>
            <a:ext cx="6096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6838420">
            <a:off x="10131185" y="1530189"/>
            <a:ext cx="6096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606985" y="4657769"/>
            <a:ext cx="165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overpredictions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H="1">
            <a:off x="6995160" y="853441"/>
            <a:ext cx="15240" cy="550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70760" y="6321349"/>
            <a:ext cx="304800" cy="155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270760" y="5577841"/>
            <a:ext cx="304800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7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0520" y="228600"/>
            <a:ext cx="226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Arial Black" panose="020B0A04020102020204" pitchFamily="34" charset="0"/>
              </a:rPr>
              <a:t>summary</a:t>
            </a:r>
            <a:endParaRPr lang="zh-TW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8680" y="1044416"/>
            <a:ext cx="1051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the paper was to characterize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quantify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errors in the tool forecasts, with a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 interest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operational RAP and HRRR 3-h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lead-time 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forecasts.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precipitation forecasts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shown in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the WVFT are likely to be </a:t>
            </a:r>
            <a:r>
              <a:rPr lang="en-US" altLang="zh-TW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underpredictions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TW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hourly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of precipitation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despite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IWV flux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forecasts that approximately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equaled or exceeded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the observed in most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cases.</a:t>
            </a:r>
          </a:p>
          <a:p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Precipitation forecasts only met the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K&amp;A criteria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at one site, whereas the winds, IWV, and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IWV flux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met the criteria at most or all sites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underforecast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IWV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had a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impact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on the accuracy of the precipitation forecast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 the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resultant IWV flux forecast at these stations.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0" y="101982"/>
            <a:ext cx="7310219" cy="664040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27268" y="2610974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wind profiler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179472" y="5555703"/>
            <a:ext cx="1504579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hourly rainfall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642259" y="4049486"/>
            <a:ext cx="57900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IWV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47994" y="4400155"/>
            <a:ext cx="176753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total wind speed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43487" y="5136801"/>
            <a:ext cx="97654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IWV flux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05387" y="679269"/>
            <a:ext cx="1645920" cy="5577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5205387" y="3020291"/>
            <a:ext cx="620129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5205387" y="3311237"/>
            <a:ext cx="6201295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199386" y="173483"/>
            <a:ext cx="2389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/>
              <a:t>NOAA ESRL WVFT</a:t>
            </a:r>
          </a:p>
          <a:p>
            <a:pPr algn="ctr"/>
            <a:r>
              <a:rPr lang="en-US" altLang="zh-TW" sz="2000" dirty="0" smtClean="0"/>
              <a:t>Water vapor flux tool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5848" y="1083863"/>
            <a:ext cx="3853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California Land-falling Jets Experiments </a:t>
            </a:r>
          </a:p>
          <a:p>
            <a:r>
              <a:rPr lang="en-US" altLang="zh-TW" dirty="0" smtClean="0"/>
              <a:t>(CALJET) </a:t>
            </a:r>
          </a:p>
          <a:p>
            <a:r>
              <a:rPr lang="en-US" altLang="zh-TW" dirty="0" smtClean="0"/>
              <a:t>Pacific </a:t>
            </a:r>
            <a:r>
              <a:rPr lang="en-US" altLang="zh-TW" dirty="0"/>
              <a:t>Land-falling Jets </a:t>
            </a:r>
            <a:r>
              <a:rPr lang="en-US" altLang="zh-TW" dirty="0" smtClean="0"/>
              <a:t>Experiments </a:t>
            </a:r>
          </a:p>
          <a:p>
            <a:r>
              <a:rPr lang="en-US" altLang="zh-TW" dirty="0" smtClean="0"/>
              <a:t>(PACJET 2001-03)</a:t>
            </a:r>
            <a:endParaRPr lang="en-US" altLang="zh-TW" dirty="0"/>
          </a:p>
          <a:p>
            <a:r>
              <a:rPr lang="en-US" altLang="zh-TW" dirty="0" smtClean="0"/>
              <a:t>Hydrometeorology Testbed-West</a:t>
            </a:r>
          </a:p>
          <a:p>
            <a:r>
              <a:rPr lang="en-US" altLang="zh-TW" dirty="0" smtClean="0"/>
              <a:t>(HMT-WEST 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5848" y="3844139"/>
            <a:ext cx="3216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Instruments:</a:t>
            </a:r>
          </a:p>
          <a:p>
            <a:r>
              <a:rPr lang="en-US" altLang="zh-TW" dirty="0" smtClean="0"/>
              <a:t>Radar wind profiler</a:t>
            </a:r>
          </a:p>
          <a:p>
            <a:r>
              <a:rPr lang="en-US" altLang="zh-TW" dirty="0" smtClean="0"/>
              <a:t>Snow-level radar</a:t>
            </a:r>
          </a:p>
          <a:p>
            <a:r>
              <a:rPr lang="en-US" altLang="zh-TW" dirty="0" smtClean="0"/>
              <a:t>GPS for IWV</a:t>
            </a:r>
          </a:p>
          <a:p>
            <a:r>
              <a:rPr lang="en-US" altLang="zh-TW" dirty="0" smtClean="0"/>
              <a:t>Standard surface measurements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73363" y="3024536"/>
            <a:ext cx="3743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Controlling wind layer (upslope wind layer)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19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61" y="6795"/>
            <a:ext cx="3352800" cy="426958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68" y="158607"/>
            <a:ext cx="2688749" cy="39761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903" y="4217933"/>
            <a:ext cx="8653278" cy="25980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158607"/>
            <a:ext cx="2152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Observations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8922066" y="158607"/>
            <a:ext cx="32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Dec 2015 – Mar 2016 (4 months)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146" y="909439"/>
            <a:ext cx="3730352" cy="31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8607"/>
            <a:ext cx="1575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Forecasts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8" y="886350"/>
            <a:ext cx="5129401" cy="4149071"/>
          </a:xfrm>
          <a:prstGeom prst="rect">
            <a:avLst/>
          </a:prstGeom>
        </p:spPr>
      </p:pic>
      <p:cxnSp>
        <p:nvCxnSpPr>
          <p:cNvPr id="5" name="直線單箭頭接點 4"/>
          <p:cNvCxnSpPr>
            <a:endCxn id="6" idx="1"/>
          </p:cNvCxnSpPr>
          <p:nvPr/>
        </p:nvCxnSpPr>
        <p:spPr>
          <a:xfrm flipV="1">
            <a:off x="4100945" y="1035770"/>
            <a:ext cx="2737049" cy="134515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837994" y="681827"/>
            <a:ext cx="158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5"/>
                </a:solidFill>
              </a:rPr>
              <a:t>RAP (RAP v2)</a:t>
            </a:r>
          </a:p>
          <a:p>
            <a:r>
              <a:rPr lang="en-US" altLang="zh-TW" sz="2000" b="1" dirty="0" err="1">
                <a:solidFill>
                  <a:schemeClr val="accent5"/>
                </a:solidFill>
              </a:rPr>
              <a:t>Δ</a:t>
            </a:r>
            <a:r>
              <a:rPr lang="en-US" altLang="zh-TW" sz="2000" b="1" dirty="0" err="1" smtClean="0">
                <a:solidFill>
                  <a:schemeClr val="accent5"/>
                </a:solidFill>
              </a:rPr>
              <a:t>x</a:t>
            </a:r>
            <a:r>
              <a:rPr lang="en-US" altLang="zh-TW" sz="2000" b="1" dirty="0" smtClean="0">
                <a:solidFill>
                  <a:schemeClr val="accent5"/>
                </a:solidFill>
              </a:rPr>
              <a:t> = 13 km</a:t>
            </a:r>
            <a:endParaRPr lang="zh-TW" altLang="en-US" sz="2000" b="1" dirty="0">
              <a:solidFill>
                <a:schemeClr val="accent5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08826" y="1734594"/>
            <a:ext cx="159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HRRR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en-US" altLang="zh-TW" b="1" dirty="0" err="1">
                <a:solidFill>
                  <a:srgbClr val="00B050"/>
                </a:solidFill>
              </a:rPr>
              <a:t>Δx</a:t>
            </a:r>
            <a:r>
              <a:rPr lang="en-US" altLang="zh-TW" b="1" dirty="0">
                <a:solidFill>
                  <a:srgbClr val="00B050"/>
                </a:solidFill>
              </a:rPr>
              <a:t> = </a:t>
            </a:r>
            <a:r>
              <a:rPr lang="en-US" altLang="zh-TW" b="1" dirty="0" smtClean="0">
                <a:solidFill>
                  <a:srgbClr val="00B050"/>
                </a:solidFill>
              </a:rPr>
              <a:t>3 </a:t>
            </a:r>
            <a:r>
              <a:rPr lang="en-US" altLang="zh-TW" b="1" dirty="0">
                <a:solidFill>
                  <a:srgbClr val="00B050"/>
                </a:solidFill>
              </a:rPr>
              <a:t>km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10" name="直線單箭頭接點 9"/>
          <p:cNvCxnSpPr>
            <a:endCxn id="8" idx="1"/>
          </p:cNvCxnSpPr>
          <p:nvPr/>
        </p:nvCxnSpPr>
        <p:spPr>
          <a:xfrm flipV="1">
            <a:off x="3671455" y="2057760"/>
            <a:ext cx="3237371" cy="127245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62523" y="3048860"/>
            <a:ext cx="627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NOAA </a:t>
            </a:r>
            <a:r>
              <a:rPr lang="en-US" altLang="zh-TW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Gridpoint</a:t>
            </a:r>
            <a:r>
              <a:rPr lang="en-US" altLang="zh-TW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Statistical Interpolation (GSI) analysis system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368" y="3444581"/>
            <a:ext cx="6972300" cy="276225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813999" y="389692"/>
            <a:ext cx="2149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4472C4"/>
                </a:solidFill>
              </a:rPr>
              <a:t>Rapid Refresh</a:t>
            </a:r>
            <a:endParaRPr lang="zh-TW" altLang="en-US" sz="2000" b="1" dirty="0">
              <a:solidFill>
                <a:srgbClr val="4472C4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08826" y="1402317"/>
            <a:ext cx="3648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B050"/>
                </a:solidFill>
              </a:rPr>
              <a:t>High Resolution </a:t>
            </a:r>
            <a:r>
              <a:rPr lang="en-US" altLang="zh-TW" sz="2000" b="1" dirty="0">
                <a:solidFill>
                  <a:srgbClr val="00B050"/>
                </a:solidFill>
              </a:rPr>
              <a:t>Rapid Refresh 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42798" y="5184722"/>
            <a:ext cx="237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(Benjamin et al. 2016b)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615098" y="6233220"/>
            <a:ext cx="237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(Benjamin et al. 2016b)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80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8867" y="900545"/>
            <a:ext cx="5870710" cy="20774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0" y="158607"/>
            <a:ext cx="3479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Metrics for evaluation</a:t>
            </a:r>
            <a:endParaRPr lang="zh-TW" altLang="en-US" sz="28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78867" y="900545"/>
            <a:ext cx="587071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RMSE (root-mean-squared error)</a:t>
            </a:r>
          </a:p>
          <a:p>
            <a:endParaRPr lang="en-US" altLang="zh-TW" sz="2400" b="1" dirty="0"/>
          </a:p>
          <a:p>
            <a:r>
              <a:rPr lang="en-US" altLang="zh-TW" sz="2400" b="1" dirty="0" smtClean="0"/>
              <a:t>RMSE</a:t>
            </a:r>
            <a:r>
              <a:rPr lang="en-US" altLang="zh-TW" sz="2400" b="1" baseline="-25000" dirty="0" smtClean="0"/>
              <a:t>UB</a:t>
            </a:r>
            <a:r>
              <a:rPr lang="en-US" altLang="zh-TW" sz="2400" b="1" dirty="0" smtClean="0"/>
              <a:t> (unbiased </a:t>
            </a:r>
            <a:r>
              <a:rPr lang="en-US" altLang="zh-TW" sz="2400" b="1" dirty="0"/>
              <a:t>root-mean-squared error</a:t>
            </a:r>
            <a:r>
              <a:rPr lang="en-US" altLang="zh-TW" sz="2400" b="1" dirty="0" smtClean="0"/>
              <a:t>)</a:t>
            </a:r>
          </a:p>
          <a:p>
            <a:endParaRPr lang="en-US" altLang="zh-TW" sz="2400" b="1" dirty="0" smtClean="0"/>
          </a:p>
          <a:p>
            <a:r>
              <a:rPr lang="el-GR" altLang="zh-TW" sz="2400" b="1" dirty="0" smtClean="0"/>
              <a:t>σ</a:t>
            </a:r>
            <a:r>
              <a:rPr lang="en-US" altLang="zh-TW" sz="2400" b="1" baseline="-25000" dirty="0" smtClean="0"/>
              <a:t>obs</a:t>
            </a:r>
            <a:r>
              <a:rPr lang="en-US" altLang="zh-TW" sz="2400" b="1" dirty="0" smtClean="0"/>
              <a:t>, </a:t>
            </a:r>
            <a:r>
              <a:rPr lang="el-GR" altLang="zh-TW" sz="2400" b="1" dirty="0" smtClean="0"/>
              <a:t>σ</a:t>
            </a:r>
            <a:r>
              <a:rPr lang="en-US" altLang="zh-TW" sz="2400" b="1" baseline="-25000" dirty="0" smtClean="0"/>
              <a:t>f</a:t>
            </a:r>
            <a:r>
              <a:rPr lang="en-US" altLang="zh-TW" sz="2400" b="1" dirty="0" smtClean="0"/>
              <a:t> (standard deviation)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en-US" altLang="zh-TW" sz="2400" b="1" dirty="0" smtClean="0"/>
              <a:t>ME (mean error)</a:t>
            </a:r>
          </a:p>
          <a:p>
            <a:endParaRPr lang="en-US" altLang="zh-TW" sz="2400" b="1" dirty="0"/>
          </a:p>
          <a:p>
            <a:r>
              <a:rPr lang="en-US" altLang="zh-TW" sz="2400" b="1" dirty="0" smtClean="0"/>
              <a:t>FBS (frequency bias scores)</a:t>
            </a:r>
          </a:p>
          <a:p>
            <a:endParaRPr lang="en-US" altLang="zh-TW" sz="2400" b="1" dirty="0"/>
          </a:p>
          <a:p>
            <a:r>
              <a:rPr lang="en-US" altLang="zh-TW" sz="2400" b="1" dirty="0" smtClean="0"/>
              <a:t>ETS (equitable threat score)</a:t>
            </a:r>
            <a:endParaRPr lang="zh-TW" altLang="en-US" sz="24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401785" y="5203833"/>
            <a:ext cx="4210486" cy="1569660"/>
            <a:chOff x="401785" y="5203833"/>
            <a:chExt cx="4210486" cy="1569660"/>
          </a:xfrm>
        </p:grpSpPr>
        <p:sp>
          <p:nvSpPr>
            <p:cNvPr id="7" name="矩形 6"/>
            <p:cNvSpPr/>
            <p:nvPr/>
          </p:nvSpPr>
          <p:spPr>
            <a:xfrm>
              <a:off x="401785" y="5245397"/>
              <a:ext cx="4210486" cy="14729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01785" y="5203833"/>
              <a:ext cx="4210486" cy="1569660"/>
              <a:chOff x="1801099" y="5274247"/>
              <a:chExt cx="4210486" cy="1569660"/>
            </a:xfrm>
          </p:grpSpPr>
          <p:sp>
            <p:nvSpPr>
              <p:cNvPr id="4" name="文字方塊 3"/>
              <p:cNvSpPr txBox="1"/>
              <p:nvPr/>
            </p:nvSpPr>
            <p:spPr>
              <a:xfrm>
                <a:off x="1939636" y="5274247"/>
                <a:ext cx="40719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b="1" dirty="0"/>
                  <a:t>	</a:t>
                </a:r>
                <a:r>
                  <a:rPr lang="en-US" altLang="zh-TW" sz="2400" b="1" dirty="0" smtClean="0"/>
                  <a:t>	       </a:t>
                </a:r>
                <a:r>
                  <a:rPr lang="en-US" altLang="zh-TW" sz="2400" b="1" dirty="0" err="1" smtClean="0"/>
                  <a:t>Obs</a:t>
                </a:r>
                <a:endParaRPr lang="en-US" altLang="zh-TW" sz="2400" b="1" dirty="0" smtClean="0"/>
              </a:p>
              <a:p>
                <a:r>
                  <a:rPr lang="en-US" altLang="zh-TW" sz="2400" b="1" dirty="0" err="1" smtClean="0"/>
                  <a:t>Fcst</a:t>
                </a:r>
                <a:r>
                  <a:rPr lang="en-US" altLang="zh-TW" sz="2400" b="1" dirty="0" smtClean="0"/>
                  <a:t>		Rain	No Rain</a:t>
                </a:r>
              </a:p>
              <a:p>
                <a:r>
                  <a:rPr lang="en-US" altLang="zh-TW" sz="2400" b="1" dirty="0" smtClean="0"/>
                  <a:t>Rain		A	B</a:t>
                </a:r>
              </a:p>
              <a:p>
                <a:r>
                  <a:rPr lang="en-US" altLang="zh-TW" sz="2400" b="1" dirty="0" smtClean="0"/>
                  <a:t>No Rain	C	D</a:t>
                </a:r>
                <a:endParaRPr lang="zh-TW" altLang="en-US" sz="2400" b="1" dirty="0"/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>
                <a:off x="1801099" y="6046806"/>
                <a:ext cx="4177747" cy="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3325095" y="5315812"/>
                <a:ext cx="0" cy="1472917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533244" y="5585934"/>
                <a:ext cx="2923044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𝐸𝑇𝑆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44" y="5585934"/>
                <a:ext cx="2923044" cy="700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091540" y="3979366"/>
                <a:ext cx="5337487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𝐹𝐵𝑆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𝑓𝑜𝑟𝑒𝑐𝑎𝑠𝑡𝑠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𝑡h𝑟𝑒𝑠h𝑜𝑙𝑑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𝑜𝑏𝑠𝑒𝑟𝑣𝑎𝑡𝑖𝑜𝑛𝑠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𝑡h𝑟𝑒𝑠h𝑜𝑙𝑑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0" y="3979366"/>
                <a:ext cx="5337487" cy="766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91540" y="3419938"/>
                <a:ext cx="2137508" cy="405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40" y="3419938"/>
                <a:ext cx="2137508" cy="405817"/>
              </a:xfrm>
              <a:prstGeom prst="rect">
                <a:avLst/>
              </a:prstGeom>
              <a:blipFill>
                <a:blip r:embed="rId4"/>
                <a:stretch>
                  <a:fillRect l="-2849" r="-855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723320" y="1191618"/>
                <a:ext cx="1635576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320" y="1191618"/>
                <a:ext cx="1635576" cy="398955"/>
              </a:xfrm>
              <a:prstGeom prst="rect">
                <a:avLst/>
              </a:prstGeom>
              <a:blipFill>
                <a:blip r:embed="rId5"/>
                <a:stretch>
                  <a:fillRect l="-2239" r="-4104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190225" y="1750195"/>
                <a:ext cx="2168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25" y="1750195"/>
                <a:ext cx="2168671" cy="369332"/>
              </a:xfrm>
              <a:prstGeom prst="rect">
                <a:avLst/>
              </a:prstGeom>
              <a:blipFill>
                <a:blip r:embed="rId6"/>
                <a:stretch>
                  <a:fillRect l="-2809" r="-309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85847" y="2354706"/>
                <a:ext cx="24730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𝑅𝑀𝑆𝐸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47" y="2354706"/>
                <a:ext cx="2473049" cy="369332"/>
              </a:xfrm>
              <a:prstGeom prst="rect">
                <a:avLst/>
              </a:prstGeom>
              <a:blipFill>
                <a:blip r:embed="rId7"/>
                <a:stretch>
                  <a:fillRect l="-2716" r="-246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大括弧 19"/>
          <p:cNvSpPr/>
          <p:nvPr/>
        </p:nvSpPr>
        <p:spPr>
          <a:xfrm>
            <a:off x="9282545" y="1182286"/>
            <a:ext cx="394480" cy="1676273"/>
          </a:xfrm>
          <a:prstGeom prst="rightBrac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0039414" y="1789589"/>
            <a:ext cx="173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K&amp;A criteria</a:t>
            </a:r>
            <a:endParaRPr lang="zh-TW" altLang="en-US" sz="24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9615259" y="2261649"/>
            <a:ext cx="25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Keyser and </a:t>
            </a:r>
            <a:r>
              <a:rPr lang="en-US" altLang="zh-TW" dirty="0" err="1" smtClean="0"/>
              <a:t>Anthes</a:t>
            </a:r>
            <a:r>
              <a:rPr lang="en-US" altLang="zh-TW" dirty="0" smtClean="0"/>
              <a:t> (1977)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72370" y="3105386"/>
            <a:ext cx="340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</a:p>
          <a:p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</a:p>
          <a:p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4" y="649796"/>
            <a:ext cx="4471786" cy="26034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68" y="853440"/>
            <a:ext cx="7562632" cy="57526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64" y="3498781"/>
            <a:ext cx="3853066" cy="31073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3404" y="65021"/>
            <a:ext cx="3060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Arial Black" panose="020B0A04020102020204" pitchFamily="34" charset="0"/>
              </a:rPr>
              <a:t>precipitation</a:t>
            </a:r>
            <a:endParaRPr lang="zh-TW" alt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07" y="1299259"/>
            <a:ext cx="5601653" cy="434049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48571" y="776039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ETS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(precipitation)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51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4" y="314184"/>
            <a:ext cx="4832656" cy="29199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77" y="829385"/>
            <a:ext cx="6797023" cy="55485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22" y="3234150"/>
            <a:ext cx="4390678" cy="35381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3404" y="65021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Arial Black" panose="020B0A04020102020204" pitchFamily="34" charset="0"/>
              </a:rPr>
              <a:t>IWV</a:t>
            </a:r>
            <a:endParaRPr lang="zh-TW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7040880" y="649796"/>
            <a:ext cx="0" cy="572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2" y="538327"/>
            <a:ext cx="4171950" cy="58864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018" y="365892"/>
            <a:ext cx="4191000" cy="61245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r="50177"/>
          <a:stretch/>
        </p:blipFill>
        <p:spPr>
          <a:xfrm>
            <a:off x="8601896" y="452276"/>
            <a:ext cx="3578424" cy="29005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l="50619"/>
          <a:stretch/>
        </p:blipFill>
        <p:spPr>
          <a:xfrm>
            <a:off x="8625090" y="3721482"/>
            <a:ext cx="3531801" cy="28883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779341" y="95754"/>
            <a:ext cx="14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 component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72773" y="3352800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</a:t>
            </a:r>
            <a:r>
              <a:rPr lang="en-US" altLang="zh-TW" dirty="0" smtClean="0"/>
              <a:t> component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3404" y="65021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Arial Black" panose="020B0A04020102020204" pitchFamily="34" charset="0"/>
              </a:rPr>
              <a:t>U/V</a:t>
            </a:r>
            <a:endParaRPr lang="zh-TW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3276600" y="3048000"/>
            <a:ext cx="0" cy="337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751320" y="3017520"/>
            <a:ext cx="0" cy="337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099560" y="-11924"/>
            <a:ext cx="222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Sierra barrier jet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stCxn id="12" idx="1"/>
          </p:cNvCxnSpPr>
          <p:nvPr/>
        </p:nvCxnSpPr>
        <p:spPr>
          <a:xfrm flipH="1">
            <a:off x="3718430" y="218909"/>
            <a:ext cx="381130" cy="81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7539138" y="280420"/>
            <a:ext cx="309462" cy="36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2" idx="3"/>
          </p:cNvCxnSpPr>
          <p:nvPr/>
        </p:nvCxnSpPr>
        <p:spPr>
          <a:xfrm>
            <a:off x="6328119" y="218909"/>
            <a:ext cx="1211019" cy="6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向右箭號 22"/>
          <p:cNvSpPr/>
          <p:nvPr/>
        </p:nvSpPr>
        <p:spPr>
          <a:xfrm rot="2471777">
            <a:off x="2364827" y="3628906"/>
            <a:ext cx="393613" cy="18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2471777">
            <a:off x="2436402" y="5272512"/>
            <a:ext cx="393613" cy="18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13305369">
            <a:off x="7443705" y="4444678"/>
            <a:ext cx="393613" cy="18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3305369">
            <a:off x="7443705" y="6145056"/>
            <a:ext cx="393613" cy="18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9921240" y="4690669"/>
            <a:ext cx="304800" cy="155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9936480" y="5909869"/>
            <a:ext cx="304800" cy="155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523</Words>
  <Application>Microsoft Office PowerPoint</Application>
  <PresentationFormat>寬螢幕</PresentationFormat>
  <Paragraphs>110</Paragraphs>
  <Slides>11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新細明體</vt:lpstr>
      <vt:lpstr>Arial</vt:lpstr>
      <vt:lpstr>Arial Black</vt:lpstr>
      <vt:lpstr>Arial Narrow</vt:lpstr>
      <vt:lpstr>Calibri</vt:lpstr>
      <vt:lpstr>Calibri Light</vt:lpstr>
      <vt:lpstr>Cambria Math</vt:lpstr>
      <vt:lpstr>Office 佈景主題</vt:lpstr>
      <vt:lpstr>An Evaluation of Integrated Water Vapor, Wind, and Precipitation Forecasts Using Water Vapor Flux Observations in the Western United States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Integrated Water Vapor, Wind, and Precipitation Forecasts Using Water Vapor Flux Observations in the Western United States</dc:title>
  <dc:creator>admin</dc:creator>
  <cp:lastModifiedBy>admin</cp:lastModifiedBy>
  <cp:revision>39</cp:revision>
  <dcterms:created xsi:type="dcterms:W3CDTF">2020-06-01T01:30:45Z</dcterms:created>
  <dcterms:modified xsi:type="dcterms:W3CDTF">2020-06-02T09:08:41Z</dcterms:modified>
</cp:coreProperties>
</file>