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6" r:id="rId3"/>
    <p:sldId id="278" r:id="rId4"/>
    <p:sldId id="279" r:id="rId5"/>
    <p:sldId id="261" r:id="rId6"/>
    <p:sldId id="280" r:id="rId7"/>
    <p:sldId id="264" r:id="rId8"/>
    <p:sldId id="265" r:id="rId9"/>
    <p:sldId id="266" r:id="rId10"/>
    <p:sldId id="267" r:id="rId11"/>
    <p:sldId id="268" r:id="rId12"/>
    <p:sldId id="270" r:id="rId13"/>
    <p:sldId id="271" r:id="rId14"/>
    <p:sldId id="282" r:id="rId15"/>
    <p:sldId id="272" r:id="rId16"/>
    <p:sldId id="273" r:id="rId17"/>
    <p:sldId id="274" r:id="rId18"/>
    <p:sldId id="275" r:id="rId19"/>
    <p:sldId id="283" r:id="rId20"/>
    <p:sldId id="285" r:id="rId21"/>
    <p:sldId id="284" r:id="rId22"/>
    <p:sldId id="263" r:id="rId23"/>
    <p:sldId id="257"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27" autoAdjust="0"/>
  </p:normalViewPr>
  <p:slideViewPr>
    <p:cSldViewPr snapToGrid="0">
      <p:cViewPr varScale="1">
        <p:scale>
          <a:sx n="49" d="100"/>
          <a:sy n="49" d="100"/>
        </p:scale>
        <p:origin x="1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CC465-DA3B-42B7-B315-D41B11FD3780}" type="datetimeFigureOut">
              <a:rPr lang="zh-TW" altLang="en-US" smtClean="0"/>
              <a:t>2020/4/28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7CE4D-BF52-4F14-814A-881ABDBF7FDE}" type="slidenum">
              <a:rPr lang="zh-TW" altLang="en-US" smtClean="0"/>
              <a:t>‹#›</a:t>
            </a:fld>
            <a:endParaRPr lang="zh-TW" altLang="en-US"/>
          </a:p>
        </p:txBody>
      </p:sp>
    </p:spTree>
    <p:extLst>
      <p:ext uri="{BB962C8B-B14F-4D97-AF65-F5344CB8AC3E}">
        <p14:creationId xmlns:p14="http://schemas.microsoft.com/office/powerpoint/2010/main" val="15812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a:t>
            </a:fld>
            <a:endParaRPr lang="zh-TW" altLang="en-US"/>
          </a:p>
        </p:txBody>
      </p:sp>
    </p:spTree>
    <p:extLst>
      <p:ext uri="{BB962C8B-B14F-4D97-AF65-F5344CB8AC3E}">
        <p14:creationId xmlns:p14="http://schemas.microsoft.com/office/powerpoint/2010/main" val="363202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precipitation from the WRF runs using </a:t>
            </a:r>
            <a:r>
              <a:rPr lang="de-DE" altLang="zh-TW" sz="1200" b="0" i="0" u="none" strike="noStrike" kern="1200" baseline="0" dirty="0">
                <a:solidFill>
                  <a:schemeClr val="tx1"/>
                </a:solidFill>
                <a:latin typeface="+mn-lt"/>
                <a:ea typeface="+mn-ea"/>
                <a:cs typeface="+mn-cs"/>
              </a:rPr>
              <a:t>GF, KF, and msKF </a:t>
            </a:r>
            <a:r>
              <a:rPr lang="en-US" altLang="zh-TW" sz="1200" b="0" i="0" u="none" strike="noStrike" kern="1200" baseline="0" dirty="0">
                <a:solidFill>
                  <a:schemeClr val="tx1"/>
                </a:solidFill>
                <a:latin typeface="+mn-lt"/>
                <a:ea typeface="+mn-ea"/>
                <a:cs typeface="+mn-cs"/>
              </a:rPr>
              <a:t>comes exclusively from the cumulus scheme at the 27-km grid scale. </a:t>
            </a:r>
          </a:p>
          <a:p>
            <a:r>
              <a:rPr lang="en-US" altLang="zh-TW" sz="1200" b="0" i="0" u="none" strike="noStrike" kern="1200" baseline="0" dirty="0">
                <a:solidFill>
                  <a:schemeClr val="tx1"/>
                </a:solidFill>
                <a:latin typeface="+mn-lt"/>
                <a:ea typeface="+mn-ea"/>
                <a:cs typeface="+mn-cs"/>
              </a:rPr>
              <a:t>As grid length decreases below 9 km, Kain–Fritsch’s total precipitation gradually includes more contributions from the microphysics scheme. </a:t>
            </a:r>
          </a:p>
          <a:p>
            <a:r>
              <a:rPr lang="en-US" altLang="zh-TW" sz="1200" b="0" i="0" u="none" strike="noStrike" kern="1200" baseline="0" dirty="0">
                <a:solidFill>
                  <a:schemeClr val="tx1"/>
                </a:solidFill>
                <a:latin typeface="+mn-lt"/>
                <a:ea typeface="+mn-ea"/>
                <a:cs typeface="+mn-cs"/>
              </a:rPr>
              <a:t>The </a:t>
            </a:r>
            <a:r>
              <a:rPr lang="en-US" altLang="zh-TW" sz="1200" b="0" i="0" u="none" strike="noStrike" kern="1200" baseline="0" dirty="0" err="1">
                <a:solidFill>
                  <a:schemeClr val="tx1"/>
                </a:solidFill>
                <a:latin typeface="+mn-lt"/>
                <a:ea typeface="+mn-ea"/>
                <a:cs typeface="+mn-cs"/>
              </a:rPr>
              <a:t>scaleaware</a:t>
            </a:r>
            <a:r>
              <a:rPr lang="en-US" altLang="zh-TW" sz="1200" b="0" i="0" u="none" strike="noStrike" kern="1200" baseline="0" dirty="0">
                <a:solidFill>
                  <a:schemeClr val="tx1"/>
                </a:solidFill>
                <a:latin typeface="+mn-lt"/>
                <a:ea typeface="+mn-ea"/>
                <a:cs typeface="+mn-cs"/>
              </a:rPr>
              <a:t> schemes (especially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on the other hand, show a far more rapid change toward a </a:t>
            </a:r>
            <a:r>
              <a:rPr lang="en-US" altLang="zh-TW" sz="1200" b="0" i="0" u="none" strike="noStrike" kern="1200" baseline="0" dirty="0" err="1">
                <a:solidFill>
                  <a:schemeClr val="tx1"/>
                </a:solidFill>
                <a:latin typeface="+mn-lt"/>
                <a:ea typeface="+mn-ea"/>
                <a:cs typeface="+mn-cs"/>
              </a:rPr>
              <a:t>resolvedscale</a:t>
            </a:r>
            <a:r>
              <a:rPr lang="en-US" altLang="zh-TW" sz="1200" b="0" i="0" u="none" strike="noStrike" kern="1200" baseline="0" dirty="0">
                <a:solidFill>
                  <a:schemeClr val="tx1"/>
                </a:solidFill>
                <a:latin typeface="+mn-lt"/>
                <a:ea typeface="+mn-ea"/>
                <a:cs typeface="+mn-cs"/>
              </a:rPr>
              <a:t>- dominated precipitation at 3 km and below.</a:t>
            </a:r>
          </a:p>
          <a:p>
            <a:r>
              <a:rPr lang="en-US" altLang="zh-TW" sz="1200" b="0" i="0" u="none" strike="noStrike" kern="1200" baseline="0" dirty="0">
                <a:solidFill>
                  <a:schemeClr val="tx1"/>
                </a:solidFill>
                <a:latin typeface="+mn-lt"/>
                <a:ea typeface="+mn-ea"/>
                <a:cs typeface="+mn-cs"/>
              </a:rPr>
              <a:t>BMJ shows a similar </a:t>
            </a:r>
            <a:r>
              <a:rPr lang="en-US" altLang="zh-TW" sz="1200" b="0" i="0" u="none" strike="noStrike" kern="1200" baseline="0" dirty="0" err="1">
                <a:solidFill>
                  <a:schemeClr val="tx1"/>
                </a:solidFill>
                <a:latin typeface="+mn-lt"/>
                <a:ea typeface="+mn-ea"/>
                <a:cs typeface="+mn-cs"/>
              </a:rPr>
              <a:t>gridscale</a:t>
            </a:r>
            <a:r>
              <a:rPr lang="en-US" altLang="zh-TW" sz="1200" b="0" i="0" u="none" strike="noStrike" kern="1200" baseline="0" dirty="0">
                <a:solidFill>
                  <a:schemeClr val="tx1"/>
                </a:solidFill>
                <a:latin typeface="+mn-lt"/>
                <a:ea typeface="+mn-ea"/>
                <a:cs typeface="+mn-cs"/>
              </a:rPr>
              <a:t> dependency to that of Kain– Fritsch, although it contains microphysics precipitation even at the coarsest resolutions. Tiedtke yields the opposite </a:t>
            </a:r>
            <a:r>
              <a:rPr lang="en-US" altLang="zh-TW" sz="1200" b="0" i="0" u="none" strike="noStrike" kern="1200" baseline="0" dirty="0" err="1">
                <a:solidFill>
                  <a:schemeClr val="tx1"/>
                </a:solidFill>
                <a:latin typeface="+mn-lt"/>
                <a:ea typeface="+mn-ea"/>
                <a:cs typeface="+mn-cs"/>
              </a:rPr>
              <a:t>gridscale</a:t>
            </a:r>
            <a:r>
              <a:rPr lang="en-US" altLang="zh-TW" sz="1200" b="0" i="0" u="none" strike="noStrike" kern="1200" baseline="0" dirty="0">
                <a:solidFill>
                  <a:schemeClr val="tx1"/>
                </a:solidFill>
                <a:latin typeface="+mn-lt"/>
                <a:ea typeface="+mn-ea"/>
                <a:cs typeface="+mn-cs"/>
              </a:rPr>
              <a:t> dependency in this case, with a higher convective precipitation contribution at finer resolutions.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This could be a result of the small sample size of grid points used to estimate the average value at coarse resolutions (5 X 5 grid points of the 27-km grid over a 10-h evaluation period).</a:t>
            </a:r>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11</a:t>
            </a:fld>
            <a:endParaRPr lang="zh-TW" altLang="en-US"/>
          </a:p>
        </p:txBody>
      </p:sp>
    </p:spTree>
    <p:extLst>
      <p:ext uri="{BB962C8B-B14F-4D97-AF65-F5344CB8AC3E}">
        <p14:creationId xmlns:p14="http://schemas.microsoft.com/office/powerpoint/2010/main" val="31969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In summary, all convective cumulus schemes show poor agreement with observations at coarser resolutions (27–9 km). </a:t>
            </a:r>
          </a:p>
          <a:p>
            <a:r>
              <a:rPr lang="en-US" altLang="zh-TW" sz="1200" b="0" i="0" u="none" strike="noStrike" kern="1200" baseline="0" dirty="0">
                <a:solidFill>
                  <a:schemeClr val="tx1"/>
                </a:solidFill>
                <a:latin typeface="+mn-lt"/>
                <a:ea typeface="+mn-ea"/>
                <a:cs typeface="+mn-cs"/>
              </a:rPr>
              <a:t>For finer resolutions,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shows the best agreement with observations. </a:t>
            </a:r>
          </a:p>
          <a:p>
            <a:r>
              <a:rPr lang="en-US" altLang="zh-TW" sz="1200" b="0" i="0" u="none" strike="noStrike" kern="1200" baseline="0" dirty="0">
                <a:solidFill>
                  <a:schemeClr val="tx1"/>
                </a:solidFill>
                <a:latin typeface="+mn-lt"/>
                <a:ea typeface="+mn-ea"/>
                <a:cs typeface="+mn-cs"/>
              </a:rPr>
              <a:t>Since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reduces its convective precipitation component significantly at fine resolutions, it appears logical that other runs using schemes that do not reduce their convective component automatically (because they are not scale aware) perform better when turned off manually. </a:t>
            </a:r>
          </a:p>
          <a:p>
            <a:r>
              <a:rPr lang="en-US" altLang="zh-TW" sz="1200" b="0" i="0" u="none" strike="noStrike" kern="1200" baseline="0" dirty="0">
                <a:solidFill>
                  <a:schemeClr val="tx1"/>
                </a:solidFill>
                <a:latin typeface="+mn-lt"/>
                <a:ea typeface="+mn-ea"/>
                <a:cs typeface="+mn-cs"/>
              </a:rPr>
              <a:t>The conventional convective (mass-flux) parameterization formulations balance updrafts with subsidence within the same grid cell. </a:t>
            </a:r>
          </a:p>
          <a:p>
            <a:r>
              <a:rPr lang="en-US" altLang="zh-TW" sz="1200" b="0" i="0" u="none" strike="noStrike" kern="1200" baseline="0" dirty="0">
                <a:solidFill>
                  <a:schemeClr val="tx1"/>
                </a:solidFill>
                <a:latin typeface="+mn-lt"/>
                <a:ea typeface="+mn-ea"/>
                <a:cs typeface="+mn-cs"/>
              </a:rPr>
              <a:t>This can suppress the full convective development at fine resolutions, when updrafts cover a considerable portion of the </a:t>
            </a:r>
            <a:r>
              <a:rPr lang="en-US" altLang="zh-TW" sz="1200" b="0" i="0" u="none" strike="noStrike" kern="1200" baseline="0" dirty="0" err="1">
                <a:solidFill>
                  <a:schemeClr val="tx1"/>
                </a:solidFill>
                <a:latin typeface="+mn-lt"/>
                <a:ea typeface="+mn-ea"/>
                <a:cs typeface="+mn-cs"/>
              </a:rPr>
              <a:t>gridcell</a:t>
            </a:r>
            <a:r>
              <a:rPr lang="en-US" altLang="zh-TW" sz="1200" b="0" i="0" u="none" strike="noStrike" kern="1200" baseline="0" dirty="0">
                <a:solidFill>
                  <a:schemeClr val="tx1"/>
                </a:solidFill>
                <a:latin typeface="+mn-lt"/>
                <a:ea typeface="+mn-ea"/>
                <a:cs typeface="+mn-cs"/>
              </a:rPr>
              <a:t> area and the downdrafts of the convective movement should instead be redistributed over neighboring grid points.</a:t>
            </a:r>
          </a:p>
          <a:p>
            <a:r>
              <a:rPr lang="en-US" altLang="zh-TW" sz="1200" b="0" i="0" u="none" strike="noStrike" kern="1200" baseline="0" dirty="0">
                <a:solidFill>
                  <a:schemeClr val="tx1"/>
                </a:solidFill>
                <a:latin typeface="+mn-lt"/>
                <a:ea typeface="+mn-ea"/>
                <a:cs typeface="+mn-cs"/>
              </a:rPr>
              <a:t>Turning conventional schemes off at the critical resolution (here 3km) can help to minimize this problem.</a:t>
            </a:r>
          </a:p>
          <a:p>
            <a:r>
              <a:rPr lang="en-US" altLang="zh-TW" sz="1200" b="0" i="0" u="none" strike="noStrike" kern="1200" baseline="0" dirty="0">
                <a:solidFill>
                  <a:schemeClr val="tx1"/>
                </a:solidFill>
                <a:latin typeface="+mn-lt"/>
                <a:ea typeface="+mn-ea"/>
                <a:cs typeface="+mn-cs"/>
              </a:rPr>
              <a:t>However, the gray zone problem suggests that the necessary transition cannot be represented by a single grid length.</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12</a:t>
            </a:fld>
            <a:endParaRPr lang="zh-TW" altLang="en-US"/>
          </a:p>
        </p:txBody>
      </p:sp>
    </p:spTree>
    <p:extLst>
      <p:ext uri="{BB962C8B-B14F-4D97-AF65-F5344CB8AC3E}">
        <p14:creationId xmlns:p14="http://schemas.microsoft.com/office/powerpoint/2010/main" val="3810196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with the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scheme turned on throughout all resolutions, took 13 h and 19 min of run time (using 2 full compute nodes) and was the longest of all executed runs (see yellow bars in Fig. 8).</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13</a:t>
            </a:fld>
            <a:endParaRPr lang="zh-TW" altLang="en-US"/>
          </a:p>
        </p:txBody>
      </p:sp>
    </p:spTree>
    <p:extLst>
      <p:ext uri="{BB962C8B-B14F-4D97-AF65-F5344CB8AC3E}">
        <p14:creationId xmlns:p14="http://schemas.microsoft.com/office/powerpoint/2010/main" val="38239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case investigates an area of stratiform precipitation</a:t>
            </a:r>
          </a:p>
          <a:p>
            <a:r>
              <a:rPr lang="en-US" altLang="zh-TW" sz="1200" b="0" i="0" u="none" strike="noStrike" kern="1200" baseline="0" dirty="0">
                <a:solidFill>
                  <a:schemeClr val="tx1"/>
                </a:solidFill>
                <a:latin typeface="+mn-lt"/>
                <a:ea typeface="+mn-ea"/>
                <a:cs typeface="+mn-cs"/>
              </a:rPr>
              <a:t>with embedded convection associated with an inverted</a:t>
            </a:r>
          </a:p>
          <a:p>
            <a:r>
              <a:rPr lang="en-US" altLang="zh-TW" sz="1200" b="0" i="0" u="none" strike="noStrike" kern="1200" baseline="0" dirty="0">
                <a:solidFill>
                  <a:schemeClr val="tx1"/>
                </a:solidFill>
                <a:latin typeface="+mn-lt"/>
                <a:ea typeface="+mn-ea"/>
                <a:cs typeface="+mn-cs"/>
              </a:rPr>
              <a:t>trough extending northward from a surface</a:t>
            </a:r>
          </a:p>
          <a:p>
            <a:r>
              <a:rPr lang="en-US" altLang="zh-TW" sz="1200" b="0" i="0" u="none" strike="noStrike" kern="1200" baseline="0" dirty="0">
                <a:solidFill>
                  <a:schemeClr val="tx1"/>
                </a:solidFill>
                <a:latin typeface="+mn-lt"/>
                <a:ea typeface="+mn-ea"/>
                <a:cs typeface="+mn-cs"/>
              </a:rPr>
              <a:t>low. The band of light to moderate precipitation moved</a:t>
            </a:r>
          </a:p>
          <a:p>
            <a:r>
              <a:rPr lang="en-US" altLang="zh-TW" sz="1200" b="0" i="0" u="none" strike="noStrike" kern="1200" baseline="0" dirty="0">
                <a:solidFill>
                  <a:schemeClr val="tx1"/>
                </a:solidFill>
                <a:latin typeface="+mn-lt"/>
                <a:ea typeface="+mn-ea"/>
                <a:cs typeface="+mn-cs"/>
              </a:rPr>
              <a:t>across the high-resolution WRF domains from 0000 to</a:t>
            </a:r>
          </a:p>
          <a:p>
            <a:r>
              <a:rPr lang="en-US" altLang="zh-TW" sz="1200" b="0" i="0" u="none" strike="noStrike" kern="1200" baseline="0" dirty="0">
                <a:solidFill>
                  <a:schemeClr val="tx1"/>
                </a:solidFill>
                <a:latin typeface="+mn-lt"/>
                <a:ea typeface="+mn-ea"/>
                <a:cs typeface="+mn-cs"/>
              </a:rPr>
              <a:t>1000 UTC (Fig. 9).</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14</a:t>
            </a:fld>
            <a:endParaRPr lang="zh-TW" altLang="en-US"/>
          </a:p>
        </p:txBody>
      </p:sp>
    </p:spTree>
    <p:extLst>
      <p:ext uri="{BB962C8B-B14F-4D97-AF65-F5344CB8AC3E}">
        <p14:creationId xmlns:p14="http://schemas.microsoft.com/office/powerpoint/2010/main" val="158655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case investigates an area of stratiform precipitation</a:t>
            </a:r>
          </a:p>
          <a:p>
            <a:r>
              <a:rPr lang="en-US" altLang="zh-TW" sz="1200" b="0" i="0" u="none" strike="noStrike" kern="1200" baseline="0" dirty="0">
                <a:solidFill>
                  <a:schemeClr val="tx1"/>
                </a:solidFill>
                <a:latin typeface="+mn-lt"/>
                <a:ea typeface="+mn-ea"/>
                <a:cs typeface="+mn-cs"/>
              </a:rPr>
              <a:t>with embedded convection associated with an inverted</a:t>
            </a:r>
          </a:p>
          <a:p>
            <a:r>
              <a:rPr lang="en-US" altLang="zh-TW" sz="1200" b="0" i="0" u="none" strike="noStrike" kern="1200" baseline="0" dirty="0">
                <a:solidFill>
                  <a:schemeClr val="tx1"/>
                </a:solidFill>
                <a:latin typeface="+mn-lt"/>
                <a:ea typeface="+mn-ea"/>
                <a:cs typeface="+mn-cs"/>
              </a:rPr>
              <a:t>trough extending northward from a surface</a:t>
            </a:r>
          </a:p>
          <a:p>
            <a:r>
              <a:rPr lang="en-US" altLang="zh-TW" sz="1200" b="0" i="0" u="none" strike="noStrike" kern="1200" baseline="0" dirty="0">
                <a:solidFill>
                  <a:schemeClr val="tx1"/>
                </a:solidFill>
                <a:latin typeface="+mn-lt"/>
                <a:ea typeface="+mn-ea"/>
                <a:cs typeface="+mn-cs"/>
              </a:rPr>
              <a:t>low. The band of light to moderate precipitation moved</a:t>
            </a:r>
          </a:p>
          <a:p>
            <a:r>
              <a:rPr lang="en-US" altLang="zh-TW" sz="1200" b="0" i="0" u="none" strike="noStrike" kern="1200" baseline="0" dirty="0">
                <a:solidFill>
                  <a:schemeClr val="tx1"/>
                </a:solidFill>
                <a:latin typeface="+mn-lt"/>
                <a:ea typeface="+mn-ea"/>
                <a:cs typeface="+mn-cs"/>
              </a:rPr>
              <a:t>across the high-resolution WRF domains from 0000 to</a:t>
            </a:r>
          </a:p>
          <a:p>
            <a:r>
              <a:rPr lang="en-US" altLang="zh-TW" sz="1200" b="0" i="0" u="none" strike="noStrike" kern="1200" baseline="0" dirty="0">
                <a:solidFill>
                  <a:schemeClr val="tx1"/>
                </a:solidFill>
                <a:latin typeface="+mn-lt"/>
                <a:ea typeface="+mn-ea"/>
                <a:cs typeface="+mn-cs"/>
              </a:rPr>
              <a:t>1000 UTC (Fig. 9).</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15</a:t>
            </a:fld>
            <a:endParaRPr lang="zh-TW" altLang="en-US"/>
          </a:p>
        </p:txBody>
      </p:sp>
    </p:spTree>
    <p:extLst>
      <p:ext uri="{BB962C8B-B14F-4D97-AF65-F5344CB8AC3E}">
        <p14:creationId xmlns:p14="http://schemas.microsoft.com/office/powerpoint/2010/main" val="89262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It becomes evident that the choice of the microphysical parameterization makes little difference to the precipitation field, whereas the</a:t>
            </a:r>
          </a:p>
          <a:p>
            <a:r>
              <a:rPr lang="en-US" altLang="zh-TW" sz="1200" b="0" i="0" u="none" strike="noStrike" kern="1200" baseline="0" dirty="0">
                <a:solidFill>
                  <a:schemeClr val="tx1"/>
                </a:solidFill>
                <a:latin typeface="+mn-lt"/>
                <a:ea typeface="+mn-ea"/>
                <a:cs typeface="+mn-cs"/>
              </a:rPr>
              <a:t>grid spacing and the cumulus scheme (not shown) have a larger impact.</a:t>
            </a:r>
          </a:p>
          <a:p>
            <a:r>
              <a:rPr lang="en-US" altLang="zh-TW" sz="1200" b="0" i="0" u="none" strike="noStrike" kern="1200" baseline="0" dirty="0">
                <a:solidFill>
                  <a:schemeClr val="tx1"/>
                </a:solidFill>
                <a:latin typeface="+mn-lt"/>
                <a:ea typeface="+mn-ea"/>
                <a:cs typeface="+mn-cs"/>
              </a:rPr>
              <a:t>The modeled precipitation fields look more and more fissured with increasing resolution using both Kain–Fritsch (not shown) and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for the</a:t>
            </a:r>
          </a:p>
          <a:p>
            <a:r>
              <a:rPr lang="en-US" altLang="zh-TW" sz="1200" b="0" i="0" u="none" strike="noStrike" kern="1200" baseline="0" dirty="0">
                <a:solidFill>
                  <a:schemeClr val="tx1"/>
                </a:solidFill>
                <a:latin typeface="+mn-lt"/>
                <a:ea typeface="+mn-ea"/>
                <a:cs typeface="+mn-cs"/>
              </a:rPr>
              <a:t>convective parameterization.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smoothness of the observed precipitation is best represented by the simulations for the 9- and 3-km grid. </a:t>
            </a:r>
          </a:p>
          <a:p>
            <a:r>
              <a:rPr lang="en-US" altLang="zh-TW" sz="1200" b="0" i="0" u="none" strike="noStrike" kern="1200" baseline="0" dirty="0">
                <a:solidFill>
                  <a:schemeClr val="tx1"/>
                </a:solidFill>
                <a:latin typeface="+mn-lt"/>
                <a:ea typeface="+mn-ea"/>
                <a:cs typeface="+mn-cs"/>
              </a:rPr>
              <a:t>The 27-km domain washes out the details seen in the observed fields, while the finer-resolution domains produce a rough structure with jagged edges</a:t>
            </a:r>
          </a:p>
          <a:p>
            <a:r>
              <a:rPr lang="en-US" altLang="zh-TW" sz="1200" b="0" i="0" u="none" strike="noStrike" kern="1200" baseline="0" dirty="0">
                <a:solidFill>
                  <a:schemeClr val="tx1"/>
                </a:solidFill>
                <a:latin typeface="+mn-lt"/>
                <a:ea typeface="+mn-ea"/>
                <a:cs typeface="+mn-cs"/>
              </a:rPr>
              <a:t>and embedded cells of much higher rainfall rates than observed.</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16</a:t>
            </a:fld>
            <a:endParaRPr lang="zh-TW" altLang="en-US"/>
          </a:p>
        </p:txBody>
      </p:sp>
    </p:spTree>
    <p:extLst>
      <p:ext uri="{BB962C8B-B14F-4D97-AF65-F5344CB8AC3E}">
        <p14:creationId xmlns:p14="http://schemas.microsoft.com/office/powerpoint/2010/main" val="143629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Kain–Fritsch simulation errors have no significant grid-length dependence, whereas the scale-aware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errors do (Fig. 12). </a:t>
            </a:r>
          </a:p>
          <a:p>
            <a:r>
              <a:rPr lang="en-US" altLang="zh-TW" sz="1200" b="0" i="0" u="none" strike="noStrike" kern="1200" baseline="0" dirty="0">
                <a:solidFill>
                  <a:schemeClr val="tx1"/>
                </a:solidFill>
                <a:latin typeface="+mn-lt"/>
                <a:ea typeface="+mn-ea"/>
                <a:cs typeface="+mn-cs"/>
              </a:rPr>
              <a:t>The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runs have a slightly worse MAE than Kain–Fritsch at 27 km, but are generally better at all finer-resolution domains.</a:t>
            </a:r>
          </a:p>
          <a:p>
            <a:r>
              <a:rPr lang="en-US" altLang="zh-TW" sz="1200" b="0" i="0" u="none" strike="noStrike" kern="1200" baseline="0" dirty="0">
                <a:solidFill>
                  <a:schemeClr val="tx1"/>
                </a:solidFill>
                <a:latin typeface="+mn-lt"/>
                <a:ea typeface="+mn-ea"/>
                <a:cs typeface="+mn-cs"/>
              </a:rPr>
              <a:t>The exception is when precipitation is first accumulated over time (Figs. 12e and 12f).</a:t>
            </a:r>
          </a:p>
          <a:p>
            <a:r>
              <a:rPr lang="en-US" altLang="zh-TW" sz="1200" b="0" i="0" u="none" strike="noStrike" kern="1200" baseline="0" dirty="0">
                <a:solidFill>
                  <a:schemeClr val="tx1"/>
                </a:solidFill>
                <a:latin typeface="+mn-lt"/>
                <a:ea typeface="+mn-ea"/>
                <a:cs typeface="+mn-cs"/>
              </a:rPr>
              <a:t>This suggests that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errors result more from location than timing of precipitation features for this case. </a:t>
            </a:r>
          </a:p>
          <a:p>
            <a:r>
              <a:rPr lang="en-US" altLang="zh-TW" sz="1200" b="0" i="0" u="none" strike="noStrike" kern="1200" baseline="0" dirty="0">
                <a:solidFill>
                  <a:schemeClr val="tx1"/>
                </a:solidFill>
                <a:latin typeface="+mn-lt"/>
                <a:ea typeface="+mn-ea"/>
                <a:cs typeface="+mn-cs"/>
              </a:rPr>
              <a:t>Two exceptions to the similar performance of all microphysics schemes are as follows: </a:t>
            </a:r>
          </a:p>
          <a:p>
            <a:pPr marL="228600" indent="-228600">
              <a:buAutoNum type="arabicParenR"/>
            </a:pPr>
            <a:r>
              <a:rPr lang="en-US" altLang="zh-TW" sz="1200" b="0" i="0" u="none" strike="noStrike" kern="1200" baseline="0" dirty="0">
                <a:solidFill>
                  <a:schemeClr val="tx1"/>
                </a:solidFill>
                <a:latin typeface="+mn-lt"/>
                <a:ea typeface="+mn-ea"/>
                <a:cs typeface="+mn-cs"/>
              </a:rPr>
              <a:t>the WSM5 scheme has a particularly large spatial error using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a:t>
            </a:r>
          </a:p>
          <a:p>
            <a:pPr marL="228600" indent="-228600">
              <a:buAutoNum type="arabicParenR"/>
            </a:pPr>
            <a:r>
              <a:rPr lang="en-US" altLang="zh-TW" sz="1200" b="0" i="0" u="none" strike="noStrike" kern="1200" baseline="0" dirty="0">
                <a:solidFill>
                  <a:schemeClr val="tx1"/>
                </a:solidFill>
                <a:latin typeface="+mn-lt"/>
                <a:ea typeface="+mn-ea"/>
                <a:cs typeface="+mn-cs"/>
              </a:rPr>
              <a:t>the Morrison scheme exhibits noticeably larger errors when using the Kain–Fritsch at finer resolutions.</a:t>
            </a:r>
          </a:p>
          <a:p>
            <a:pPr marL="228600" indent="-228600">
              <a:buAutoNum type="arabicParenR"/>
            </a:pP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Overall, the Thompson microphysics parameterization seems to perform slightly better than the other schemes at finer resolutions when using Kain–Fritsch for the cumulus parameterization (Figs. 12a and 12c).</a:t>
            </a:r>
          </a:p>
          <a:p>
            <a:r>
              <a:rPr lang="en-US" altLang="zh-TW" sz="1200" b="0" i="0" u="none" strike="noStrike" kern="1200" baseline="0" dirty="0">
                <a:solidFill>
                  <a:schemeClr val="tx1"/>
                </a:solidFill>
                <a:latin typeface="+mn-lt"/>
                <a:ea typeface="+mn-ea"/>
                <a:cs typeface="+mn-cs"/>
              </a:rPr>
              <a:t>The Thompson scheme also gives comparatively small spatial errors for the accumulated precipitation using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(Fig. 12f). However, the spatially averaged rainfall rates using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(Fig. 12d) show a higher temporal error for Thompson. </a:t>
            </a:r>
          </a:p>
          <a:p>
            <a:r>
              <a:rPr lang="en-US" altLang="zh-TW" sz="1200" b="0" i="0" u="none" strike="noStrike" kern="1200" baseline="0" dirty="0">
                <a:solidFill>
                  <a:schemeClr val="tx1"/>
                </a:solidFill>
                <a:latin typeface="+mn-lt"/>
                <a:ea typeface="+mn-ea"/>
                <a:cs typeface="+mn-cs"/>
              </a:rPr>
              <a:t>In the fine resolution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domains, the Morrison scheme performs best compared to all other microphysics schemes.</a:t>
            </a:r>
          </a:p>
          <a:p>
            <a:r>
              <a:rPr lang="en-US" altLang="zh-TW" sz="1200" b="0" i="0" u="none" strike="noStrike" kern="1200" baseline="0" dirty="0">
                <a:solidFill>
                  <a:schemeClr val="tx1"/>
                </a:solidFill>
                <a:latin typeface="+mn-lt"/>
                <a:ea typeface="+mn-ea"/>
                <a:cs typeface="+mn-cs"/>
              </a:rPr>
              <a:t>For the fine-resolution Kain–Fritsch domains, however, Morrison performs worse than the other microphysics scheme.</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17</a:t>
            </a:fld>
            <a:endParaRPr lang="zh-TW" altLang="en-US"/>
          </a:p>
        </p:txBody>
      </p:sp>
    </p:spTree>
    <p:extLst>
      <p:ext uri="{BB962C8B-B14F-4D97-AF65-F5344CB8AC3E}">
        <p14:creationId xmlns:p14="http://schemas.microsoft.com/office/powerpoint/2010/main" val="222702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most time-consuming simulations were the configurations using the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cumulus scheme with either Thompson or Morrison for the microphysics scheme (Fig. 13). </a:t>
            </a:r>
          </a:p>
          <a:p>
            <a:r>
              <a:rPr lang="en-US" altLang="zh-TW" sz="1200" b="0" i="0" u="none" strike="noStrike" kern="1200" baseline="0" dirty="0">
                <a:solidFill>
                  <a:schemeClr val="tx1"/>
                </a:solidFill>
                <a:latin typeface="+mn-lt"/>
                <a:ea typeface="+mn-ea"/>
                <a:cs typeface="+mn-cs"/>
              </a:rPr>
              <a:t>Both runs, simulating 27 forecast hours (including 15 h of time-staggered spinup time), took 10 h and 5min to run. Interestingly, the quickest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run was also using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although this time combined with the single-moment WSM5 microphysics scheme. </a:t>
            </a:r>
          </a:p>
          <a:p>
            <a:r>
              <a:rPr lang="en-US" altLang="zh-TW" sz="1200" b="0" i="0" u="none" strike="noStrike" kern="1200" baseline="0" dirty="0">
                <a:solidFill>
                  <a:schemeClr val="tx1"/>
                </a:solidFill>
                <a:latin typeface="+mn-lt"/>
                <a:ea typeface="+mn-ea"/>
                <a:cs typeface="+mn-cs"/>
              </a:rPr>
              <a:t>This run would save 46% of the run time versus the more advanced microphysics schemes.</a:t>
            </a:r>
          </a:p>
          <a:p>
            <a:r>
              <a:rPr lang="en-US" altLang="zh-TW" sz="1200" b="0" i="0" u="none" strike="noStrike" kern="1200" baseline="0" dirty="0">
                <a:solidFill>
                  <a:schemeClr val="tx1"/>
                </a:solidFill>
                <a:latin typeface="+mn-lt"/>
                <a:ea typeface="+mn-ea"/>
                <a:cs typeface="+mn-cs"/>
              </a:rPr>
              <a:t>Considering the large differences in run time depending on the choice of microphysics parameterization together  with the small difference in forecast performance seen in this case study, this suggests that more sophisticated schemes are not always worth their computational expense.</a:t>
            </a:r>
          </a:p>
          <a:p>
            <a:r>
              <a:rPr lang="en-US" altLang="zh-TW" sz="1200" b="0" i="0" u="none" strike="noStrike" kern="1200" baseline="0" dirty="0">
                <a:solidFill>
                  <a:schemeClr val="tx1"/>
                </a:solidFill>
                <a:latin typeface="+mn-lt"/>
                <a:ea typeface="+mn-ea"/>
                <a:cs typeface="+mn-cs"/>
              </a:rPr>
              <a:t>The costly Thompson and Morrison schemes showed different errors behavior depending on the applied cumulus scheme. </a:t>
            </a:r>
          </a:p>
          <a:p>
            <a:r>
              <a:rPr lang="en-US" altLang="zh-TW" sz="1200" b="0" i="0" u="none" strike="noStrike" kern="1200" baseline="0" dirty="0">
                <a:solidFill>
                  <a:schemeClr val="tx1"/>
                </a:solidFill>
                <a:latin typeface="+mn-lt"/>
                <a:ea typeface="+mn-ea"/>
                <a:cs typeface="+mn-cs"/>
              </a:rPr>
              <a:t>The simpler WSM5 and WDM5 microphysics schemes did not stand out, but neither did they disappoint in their performance. </a:t>
            </a:r>
          </a:p>
          <a:p>
            <a:r>
              <a:rPr lang="en-US" altLang="zh-TW" sz="1200" b="0" i="0" u="none" strike="noStrike" kern="1200" baseline="0" dirty="0">
                <a:solidFill>
                  <a:schemeClr val="tx1"/>
                </a:solidFill>
                <a:latin typeface="+mn-lt"/>
                <a:ea typeface="+mn-ea"/>
                <a:cs typeface="+mn-cs"/>
              </a:rPr>
              <a:t>Considering the significant run-time savings, these schemes could offer sufficient accuracy in a time-sensitive (e.g., operational) framework. </a:t>
            </a:r>
          </a:p>
          <a:p>
            <a:r>
              <a:rPr lang="en-US" altLang="zh-TW" sz="1200" b="0" i="0" u="none" strike="noStrike" kern="1200" baseline="0" dirty="0">
                <a:solidFill>
                  <a:schemeClr val="tx1"/>
                </a:solidFill>
                <a:latin typeface="+mn-lt"/>
                <a:ea typeface="+mn-ea"/>
                <a:cs typeface="+mn-cs"/>
              </a:rPr>
              <a:t>Additionally, no definite correlation between the performance of the microphysics schemes and grid spacing was found.</a:t>
            </a:r>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18</a:t>
            </a:fld>
            <a:endParaRPr lang="zh-TW" altLang="en-US"/>
          </a:p>
        </p:txBody>
      </p:sp>
    </p:spTree>
    <p:extLst>
      <p:ext uri="{BB962C8B-B14F-4D97-AF65-F5344CB8AC3E}">
        <p14:creationId xmlns:p14="http://schemas.microsoft.com/office/powerpoint/2010/main" val="91621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Although the differences between different microphysics options are small and the results are based on a single case study only, we found that lowest</a:t>
            </a:r>
          </a:p>
          <a:p>
            <a:r>
              <a:rPr lang="en-US" altLang="zh-TW" sz="1200" b="0" i="0" u="none" strike="noStrike" kern="1200" baseline="0" dirty="0">
                <a:solidFill>
                  <a:schemeClr val="tx1"/>
                </a:solidFill>
                <a:latin typeface="+mn-lt"/>
                <a:ea typeface="+mn-ea"/>
                <a:cs typeface="+mn-cs"/>
              </a:rPr>
              <a:t>MAEs were associated with the Kain–Fritsch cumulus scheme in combination with the Thompson microphysics scheme at fine resolutions. </a:t>
            </a:r>
          </a:p>
          <a:p>
            <a:r>
              <a:rPr lang="en-US" altLang="zh-TW" sz="1200" b="0" i="0" u="none" strike="noStrike" kern="1200" baseline="0" dirty="0">
                <a:solidFill>
                  <a:schemeClr val="tx1"/>
                </a:solidFill>
                <a:latin typeface="+mn-lt"/>
                <a:ea typeface="+mn-ea"/>
                <a:cs typeface="+mn-cs"/>
              </a:rPr>
              <a:t>The lowest MAEs with the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scheme are found at fine resolutions when it is combined with the Morrison scheme.</a:t>
            </a:r>
          </a:p>
          <a:p>
            <a:r>
              <a:rPr lang="en-US" altLang="zh-TW" sz="1200" b="0" i="0" u="none" strike="noStrike" kern="1200" baseline="0" dirty="0">
                <a:solidFill>
                  <a:schemeClr val="tx1"/>
                </a:solidFill>
                <a:latin typeface="+mn-lt"/>
                <a:ea typeface="+mn-ea"/>
                <a:cs typeface="+mn-cs"/>
              </a:rPr>
              <a:t>However, when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is chosen, the cumulus scheme is rarely triggered, so the vast majority of precipitation is produced by the microphysics scheme. </a:t>
            </a:r>
          </a:p>
          <a:p>
            <a:r>
              <a:rPr lang="en-US" altLang="zh-TW" sz="1200" b="0" i="0" u="none" strike="noStrike" kern="1200" baseline="0" dirty="0">
                <a:solidFill>
                  <a:schemeClr val="tx1"/>
                </a:solidFill>
                <a:latin typeface="+mn-lt"/>
                <a:ea typeface="+mn-ea"/>
                <a:cs typeface="+mn-cs"/>
              </a:rPr>
              <a:t>Precipitation errors associated with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runs had a greater dependence on grid spacing because the microphysics scheme is more active in producing precipitation</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19</a:t>
            </a:fld>
            <a:endParaRPr lang="zh-TW" altLang="en-US"/>
          </a:p>
        </p:txBody>
      </p:sp>
    </p:spTree>
    <p:extLst>
      <p:ext uri="{BB962C8B-B14F-4D97-AF65-F5344CB8AC3E}">
        <p14:creationId xmlns:p14="http://schemas.microsoft.com/office/powerpoint/2010/main" val="1270127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Morrison scheme simulates more graupel than Thompson scheme</a:t>
            </a:r>
          </a:p>
          <a:p>
            <a:r>
              <a:rPr lang="en-US" altLang="zh-TW" dirty="0"/>
              <a:t>Thompson scheme produces the largest snow mixing ratios but rarely indicates any cloud ice.</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21</a:t>
            </a:fld>
            <a:endParaRPr lang="zh-TW" altLang="en-US"/>
          </a:p>
        </p:txBody>
      </p:sp>
    </p:spTree>
    <p:extLst>
      <p:ext uri="{BB962C8B-B14F-4D97-AF65-F5344CB8AC3E}">
        <p14:creationId xmlns:p14="http://schemas.microsoft.com/office/powerpoint/2010/main" val="85580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2</a:t>
            </a:fld>
            <a:endParaRPr lang="zh-TW" altLang="en-US"/>
          </a:p>
        </p:txBody>
      </p:sp>
    </p:spTree>
    <p:extLst>
      <p:ext uri="{BB962C8B-B14F-4D97-AF65-F5344CB8AC3E}">
        <p14:creationId xmlns:p14="http://schemas.microsoft.com/office/powerpoint/2010/main" val="791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experiments investigate how conventional parameterization schemes designed for coarser resolutions compare to new scale-aware schemes as we</a:t>
            </a:r>
          </a:p>
          <a:p>
            <a:r>
              <a:rPr lang="en-US" altLang="zh-TW" sz="1200" b="0" i="0" u="none" strike="noStrike" kern="1200" baseline="0" dirty="0">
                <a:solidFill>
                  <a:schemeClr val="tx1"/>
                </a:solidFill>
                <a:latin typeface="+mn-lt"/>
                <a:ea typeface="+mn-ea"/>
                <a:cs typeface="+mn-cs"/>
              </a:rPr>
              <a:t>approach higher resolutions and enter the convective</a:t>
            </a:r>
          </a:p>
          <a:p>
            <a:r>
              <a:rPr lang="en-US" altLang="zh-TW" sz="1200" b="0" i="0" u="none" strike="noStrike" kern="1200" baseline="0" dirty="0">
                <a:solidFill>
                  <a:schemeClr val="tx1"/>
                </a:solidFill>
                <a:latin typeface="+mn-lt"/>
                <a:ea typeface="+mn-ea"/>
                <a:cs typeface="+mn-cs"/>
              </a:rPr>
              <a:t>gray zone, where scale-aware schemes are expected</a:t>
            </a:r>
          </a:p>
          <a:p>
            <a:r>
              <a:rPr lang="en-US" altLang="zh-TW" sz="1200" b="0" i="0" u="none" strike="noStrike" kern="1200" baseline="0" dirty="0">
                <a:solidFill>
                  <a:schemeClr val="tx1"/>
                </a:solidFill>
                <a:latin typeface="+mn-lt"/>
                <a:ea typeface="+mn-ea"/>
                <a:cs typeface="+mn-cs"/>
              </a:rPr>
              <a:t>to outperform traditional approaches. The different</a:t>
            </a:r>
          </a:p>
          <a:p>
            <a:r>
              <a:rPr lang="en-US" altLang="zh-TW" sz="1200" b="0" i="0" u="none" strike="noStrike" kern="1200" baseline="0" dirty="0">
                <a:solidFill>
                  <a:schemeClr val="tx1"/>
                </a:solidFill>
                <a:latin typeface="+mn-lt"/>
                <a:ea typeface="+mn-ea"/>
                <a:cs typeface="+mn-cs"/>
              </a:rPr>
              <a:t>levels of complexity of the tested schemes also</a:t>
            </a:r>
          </a:p>
          <a:p>
            <a:r>
              <a:rPr lang="en-US" altLang="zh-TW" sz="1200" b="0" i="0" u="none" strike="noStrike" kern="1200" baseline="0" dirty="0">
                <a:solidFill>
                  <a:schemeClr val="tx1"/>
                </a:solidFill>
                <a:latin typeface="+mn-lt"/>
                <a:ea typeface="+mn-ea"/>
                <a:cs typeface="+mn-cs"/>
              </a:rPr>
              <a:t>translate to different run times, and we discuss</a:t>
            </a:r>
          </a:p>
          <a:p>
            <a:r>
              <a:rPr lang="en-US" altLang="zh-TW" sz="1200" b="0" i="0" u="none" strike="noStrike" kern="1200" baseline="0" dirty="0">
                <a:solidFill>
                  <a:schemeClr val="tx1"/>
                </a:solidFill>
                <a:latin typeface="+mn-lt"/>
                <a:ea typeface="+mn-ea"/>
                <a:cs typeface="+mn-cs"/>
              </a:rPr>
              <a:t>whether their performance justifies their computational</a:t>
            </a:r>
          </a:p>
          <a:p>
            <a:r>
              <a:rPr lang="en-US" altLang="zh-TW" sz="1200" b="0" i="0" u="none" strike="noStrike" kern="1200" baseline="0" dirty="0">
                <a:solidFill>
                  <a:schemeClr val="tx1"/>
                </a:solidFill>
                <a:latin typeface="+mn-lt"/>
                <a:ea typeface="+mn-ea"/>
                <a:cs typeface="+mn-cs"/>
              </a:rPr>
              <a:t>expense. Hence, this study contributes to the</a:t>
            </a:r>
          </a:p>
          <a:p>
            <a:r>
              <a:rPr lang="en-US" altLang="zh-TW" sz="1200" b="0" i="0" u="none" strike="noStrike" kern="1200" baseline="0" dirty="0">
                <a:solidFill>
                  <a:schemeClr val="tx1"/>
                </a:solidFill>
                <a:latin typeface="+mn-lt"/>
                <a:ea typeface="+mn-ea"/>
                <a:cs typeface="+mn-cs"/>
              </a:rPr>
              <a:t>body of knowledge on the benefits and usefulness of</a:t>
            </a:r>
          </a:p>
          <a:p>
            <a:r>
              <a:rPr lang="en-US" altLang="zh-TW" sz="1200" b="0" i="0" u="none" strike="noStrike" kern="1200" baseline="0" dirty="0">
                <a:solidFill>
                  <a:schemeClr val="tx1"/>
                </a:solidFill>
                <a:latin typeface="+mn-lt"/>
                <a:ea typeface="+mn-ea"/>
                <a:cs typeface="+mn-cs"/>
              </a:rPr>
              <a:t>scale-aware cumulus schemes and sophisticated</a:t>
            </a:r>
          </a:p>
          <a:p>
            <a:r>
              <a:rPr lang="en-US" altLang="zh-TW" sz="1200" b="0" i="0" u="none" strike="noStrike" kern="1200" baseline="0" dirty="0">
                <a:solidFill>
                  <a:schemeClr val="tx1"/>
                </a:solidFill>
                <a:latin typeface="+mn-lt"/>
                <a:ea typeface="+mn-ea"/>
                <a:cs typeface="+mn-cs"/>
              </a:rPr>
              <a:t>microphysics</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3</a:t>
            </a:fld>
            <a:endParaRPr lang="zh-TW" altLang="en-US"/>
          </a:p>
        </p:txBody>
      </p:sp>
    </p:spTree>
    <p:extLst>
      <p:ext uri="{BB962C8B-B14F-4D97-AF65-F5344CB8AC3E}">
        <p14:creationId xmlns:p14="http://schemas.microsoft.com/office/powerpoint/2010/main" val="342057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4</a:t>
            </a:fld>
            <a:endParaRPr lang="zh-TW" altLang="en-US"/>
          </a:p>
        </p:txBody>
      </p:sp>
    </p:spTree>
    <p:extLst>
      <p:ext uri="{BB962C8B-B14F-4D97-AF65-F5344CB8AC3E}">
        <p14:creationId xmlns:p14="http://schemas.microsoft.com/office/powerpoint/2010/main" val="291457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5</a:t>
            </a:fld>
            <a:endParaRPr lang="zh-TW" altLang="en-US"/>
          </a:p>
        </p:txBody>
      </p:sp>
    </p:spTree>
    <p:extLst>
      <p:ext uri="{BB962C8B-B14F-4D97-AF65-F5344CB8AC3E}">
        <p14:creationId xmlns:p14="http://schemas.microsoft.com/office/powerpoint/2010/main" val="342966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In the afternoon (local time) on 3 July 2017, a mesoscale convective system (MCS) was initiated by a shortwave just behind a surface low pressure trough.</a:t>
            </a:r>
          </a:p>
          <a:p>
            <a:r>
              <a:rPr lang="en-US" altLang="zh-TW" sz="1200" b="0" i="0" u="none" strike="noStrike" kern="1200" baseline="0" dirty="0">
                <a:solidFill>
                  <a:schemeClr val="tx1"/>
                </a:solidFill>
                <a:latin typeface="+mn-lt"/>
                <a:ea typeface="+mn-ea"/>
                <a:cs typeface="+mn-cs"/>
              </a:rPr>
              <a:t>As the MCS moved southeast across the Southern Great Plains, it intensified, forming a bowlike structure (Fig. 2) and reaching a spatial extent of approximately 300 km X 150 km. </a:t>
            </a:r>
          </a:p>
          <a:p>
            <a:r>
              <a:rPr lang="en-US" altLang="zh-TW" sz="1200" b="0" i="0" u="none" strike="noStrike" kern="1200" baseline="0" dirty="0">
                <a:solidFill>
                  <a:schemeClr val="tx1"/>
                </a:solidFill>
                <a:latin typeface="+mn-lt"/>
                <a:ea typeface="+mn-ea"/>
                <a:cs typeface="+mn-cs"/>
              </a:rPr>
              <a:t>Embedded convective cells caused high local precipitation rates. </a:t>
            </a:r>
          </a:p>
          <a:p>
            <a:r>
              <a:rPr lang="en-US" altLang="zh-TW" sz="1200" b="0" i="0" u="none" strike="noStrike" kern="1200" baseline="0" dirty="0">
                <a:solidFill>
                  <a:schemeClr val="tx1"/>
                </a:solidFill>
                <a:latin typeface="+mn-lt"/>
                <a:ea typeface="+mn-ea"/>
                <a:cs typeface="+mn-cs"/>
              </a:rPr>
              <a:t>The quality controlled ARM ground stations available within the  smallest WRF domain (0.33-km grid spacing) recorded the highest rainfall rates of about 35mmh21 at a site in the 0000–0300 UTC period (not shown). </a:t>
            </a:r>
          </a:p>
          <a:p>
            <a:r>
              <a:rPr lang="en-US" altLang="zh-TW" sz="1200" b="0" i="0" u="none" strike="noStrike" kern="1200" baseline="0" dirty="0">
                <a:solidFill>
                  <a:schemeClr val="tx1"/>
                </a:solidFill>
                <a:latin typeface="+mn-lt"/>
                <a:ea typeface="+mn-ea"/>
                <a:cs typeface="+mn-cs"/>
              </a:rPr>
              <a:t>The MPE analyzed local rainfall rates over 80mmh-1.</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7</a:t>
            </a:fld>
            <a:endParaRPr lang="zh-TW" altLang="en-US"/>
          </a:p>
        </p:txBody>
      </p:sp>
    </p:spTree>
    <p:extLst>
      <p:ext uri="{BB962C8B-B14F-4D97-AF65-F5344CB8AC3E}">
        <p14:creationId xmlns:p14="http://schemas.microsoft.com/office/powerpoint/2010/main" val="314067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coarser-resolution runs (especially the 27-km grid) are insufficient to represent the convective development at the correct location or intensity.</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At a grid spacing of 3 km, the convective structure becomes resolved with individual embedded updrafts similar to those observed.</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Simulations using a grid spacing of 3 km and finer seem to agree with each other better than the coarser 27- and 9-km results.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GF and the </a:t>
            </a:r>
            <a:r>
              <a:rPr lang="en-US" altLang="zh-TW" sz="1200" b="0" i="0" u="none" strike="noStrike" kern="1200" baseline="0" dirty="0" err="1">
                <a:solidFill>
                  <a:schemeClr val="tx1"/>
                </a:solidFill>
                <a:latin typeface="+mn-lt"/>
                <a:ea typeface="+mn-ea"/>
                <a:cs typeface="+mn-cs"/>
              </a:rPr>
              <a:t>msKF</a:t>
            </a:r>
            <a:r>
              <a:rPr lang="en-US" altLang="zh-TW" sz="1200" b="0" i="0" u="none" strike="noStrike" kern="1200" baseline="0" dirty="0">
                <a:solidFill>
                  <a:schemeClr val="tx1"/>
                </a:solidFill>
                <a:latin typeface="+mn-lt"/>
                <a:ea typeface="+mn-ea"/>
                <a:cs typeface="+mn-cs"/>
              </a:rPr>
              <a:t> match the MPE (Fig. 4) best for location, shape and intensity of the precipitation. </a:t>
            </a:r>
          </a:p>
          <a:p>
            <a:r>
              <a:rPr lang="en-US" altLang="zh-TW" sz="1200" b="0" i="0" u="none" strike="noStrike" kern="1200" baseline="0" dirty="0">
                <a:solidFill>
                  <a:schemeClr val="tx1"/>
                </a:solidFill>
                <a:latin typeface="+mn-lt"/>
                <a:ea typeface="+mn-ea"/>
                <a:cs typeface="+mn-cs"/>
              </a:rPr>
              <a:t>KF develops a weaker precipitation feature, which is delayed in time and therefore offset to the northwest of the location of the observed rainfall at the displayed time step. </a:t>
            </a:r>
          </a:p>
          <a:p>
            <a:r>
              <a:rPr lang="en-US" altLang="zh-TW" sz="1200" b="0" i="0" u="none" strike="noStrike" kern="1200" baseline="0" dirty="0">
                <a:solidFill>
                  <a:schemeClr val="tx1"/>
                </a:solidFill>
                <a:latin typeface="+mn-lt"/>
                <a:ea typeface="+mn-ea"/>
                <a:cs typeface="+mn-cs"/>
              </a:rPr>
              <a:t>BMJ and Tiedtke trigger the convection at finer resolutions too early (hence a shift toward the southeast), and simulate a second minor precipitation area behind it.</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8</a:t>
            </a:fld>
            <a:endParaRPr lang="zh-TW" altLang="en-US"/>
          </a:p>
        </p:txBody>
      </p:sp>
    </p:spTree>
    <p:extLst>
      <p:ext uri="{BB962C8B-B14F-4D97-AF65-F5344CB8AC3E}">
        <p14:creationId xmlns:p14="http://schemas.microsoft.com/office/powerpoint/2010/main" val="258185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GF high-resolution results (&lt;3 km) follow the averaged MPE analysis (black) curve best, the 27-km domain barely produces any precipitation.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1- and 0.33-km domains of the Tiedtke scheme produce slightly lower rainfall rate averages, however, they do so 2–3 h too early. </a:t>
            </a:r>
          </a:p>
          <a:p>
            <a:r>
              <a:rPr lang="en-US" altLang="zh-TW" sz="1200" b="0" i="0" u="none" strike="noStrike" kern="1200" baseline="0" dirty="0" err="1">
                <a:solidFill>
                  <a:schemeClr val="tx1"/>
                </a:solidFill>
                <a:latin typeface="+mn-lt"/>
                <a:ea typeface="+mn-ea"/>
                <a:cs typeface="+mn-cs"/>
              </a:rPr>
              <a:t>Tiedtke’s</a:t>
            </a:r>
            <a:r>
              <a:rPr lang="en-US" altLang="zh-TW" sz="1200" b="0" i="0" u="none" strike="noStrike" kern="1200" baseline="0" dirty="0">
                <a:solidFill>
                  <a:schemeClr val="tx1"/>
                </a:solidFill>
                <a:latin typeface="+mn-lt"/>
                <a:ea typeface="+mn-ea"/>
                <a:cs typeface="+mn-cs"/>
              </a:rPr>
              <a:t> coarser resolution simulations miss the first convective shower and produce increasing rainfall after the actual event.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 similar pattern is seen using the BMJ parameterization.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conventional Kain–Fritsch scheme yields the smallest averaged precipitation rates overall. </a:t>
            </a:r>
          </a:p>
          <a:p>
            <a:r>
              <a:rPr lang="en-US" altLang="zh-TW" sz="1200" b="0" i="0" u="none" strike="noStrike" kern="1200" baseline="0" dirty="0">
                <a:solidFill>
                  <a:schemeClr val="tx1"/>
                </a:solidFill>
                <a:latin typeface="+mn-lt"/>
                <a:ea typeface="+mn-ea"/>
                <a:cs typeface="+mn-cs"/>
              </a:rPr>
              <a:t>Its better organized fine resolution results give precipitation 1–2 h too late and too weak, while coarse-resolution domains show reduced precipitation intensity and earlier triggering.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multiscale Kain–Fritsch version exhibits significant improvement in precipitation intensity at high resolutions (&lt;1 km) compared to its conventional equivalent.</a:t>
            </a:r>
          </a:p>
          <a:p>
            <a:r>
              <a:rPr lang="en-US" altLang="zh-TW" sz="1200" b="0" i="0" u="none" strike="noStrike" kern="1200" baseline="0" dirty="0">
                <a:solidFill>
                  <a:schemeClr val="tx1"/>
                </a:solidFill>
                <a:latin typeface="+mn-lt"/>
                <a:ea typeface="+mn-ea"/>
                <a:cs typeface="+mn-cs"/>
              </a:rPr>
              <a:t>However, its 3-km solutions overestimate the domain precipitation intensity, and the temporal offset seen for Kain–Fritsch is still present for all grids using the multiscale version.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Although the time shift is still present, the domain-averaged precipitation amounts are generally improved. </a:t>
            </a:r>
          </a:p>
          <a:p>
            <a:r>
              <a:rPr lang="en-US" altLang="zh-TW" sz="1200" b="0" i="0" u="none" strike="noStrike" kern="1200" baseline="0" dirty="0">
                <a:solidFill>
                  <a:schemeClr val="tx1"/>
                </a:solidFill>
                <a:latin typeface="+mn-lt"/>
                <a:ea typeface="+mn-ea"/>
                <a:cs typeface="+mn-cs"/>
              </a:rPr>
              <a:t>The peak precipitation intensity (which is often too low with the cumulus schemes turned on) becomes slightly higher for all fine-resolution runs. </a:t>
            </a:r>
          </a:p>
          <a:p>
            <a:r>
              <a:rPr lang="en-US" altLang="zh-TW" sz="1200" b="0" i="0" u="none" strike="noStrike" kern="1200" baseline="0" dirty="0">
                <a:solidFill>
                  <a:schemeClr val="tx1"/>
                </a:solidFill>
                <a:latin typeface="+mn-lt"/>
                <a:ea typeface="+mn-ea"/>
                <a:cs typeface="+mn-cs"/>
              </a:rPr>
              <a:t>The 3-km BMJ solution experiences significant improvement.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Notably, the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 Freitas simulation, which already performed well, matches the MPE data (black curve) even better. </a:t>
            </a:r>
          </a:p>
          <a:p>
            <a:r>
              <a:rPr lang="en-US" altLang="zh-TW" sz="1200" b="0" i="0" u="none" strike="noStrike" kern="1200" baseline="0" dirty="0">
                <a:solidFill>
                  <a:schemeClr val="tx1"/>
                </a:solidFill>
                <a:latin typeface="+mn-lt"/>
                <a:ea typeface="+mn-ea"/>
                <a:cs typeface="+mn-cs"/>
              </a:rPr>
              <a:t>This is because the </a:t>
            </a:r>
            <a:r>
              <a:rPr lang="en-US" altLang="zh-TW" sz="1200" b="0" i="0" u="none" strike="noStrike" kern="1200" baseline="0" dirty="0" err="1">
                <a:solidFill>
                  <a:schemeClr val="tx1"/>
                </a:solidFill>
                <a:latin typeface="+mn-lt"/>
                <a:ea typeface="+mn-ea"/>
                <a:cs typeface="+mn-cs"/>
              </a:rPr>
              <a:t>Grell</a:t>
            </a:r>
            <a:r>
              <a:rPr lang="en-US" altLang="zh-TW" sz="1200" b="0" i="0" u="none" strike="noStrike" kern="1200" baseline="0" dirty="0">
                <a:solidFill>
                  <a:schemeClr val="tx1"/>
                </a:solidFill>
                <a:latin typeface="+mn-lt"/>
                <a:ea typeface="+mn-ea"/>
                <a:cs typeface="+mn-cs"/>
              </a:rPr>
              <a:t>–Freitas scheme in WRF uses a maximum threshold of 0.9 for the convective coverage of a grid cell. </a:t>
            </a:r>
          </a:p>
          <a:p>
            <a:r>
              <a:rPr lang="en-US" altLang="zh-TW" sz="1200" b="0" i="0" u="none" strike="noStrike" kern="1200" baseline="0" dirty="0">
                <a:solidFill>
                  <a:schemeClr val="tx1"/>
                </a:solidFill>
                <a:latin typeface="+mn-lt"/>
                <a:ea typeface="+mn-ea"/>
                <a:cs typeface="+mn-cs"/>
              </a:rPr>
              <a:t>This prevents the scheme from turning itself off entirely, which for this case seems to be the better practice at these grids.</a:t>
            </a:r>
          </a:p>
          <a:p>
            <a:r>
              <a:rPr lang="en-US" altLang="zh-TW" sz="1200" b="0" i="0" u="none" strike="noStrike" kern="1200" baseline="0" dirty="0">
                <a:solidFill>
                  <a:schemeClr val="tx1"/>
                </a:solidFill>
                <a:latin typeface="+mn-lt"/>
                <a:ea typeface="+mn-ea"/>
                <a:cs typeface="+mn-cs"/>
              </a:rPr>
              <a:t>The only convection-permitting simulations for which hourly precipitation intensity is not improved is the multiscale Kain–Fritsch.</a:t>
            </a:r>
          </a:p>
          <a:p>
            <a:r>
              <a:rPr lang="en-US" altLang="zh-TW" sz="1200" b="0" i="0" u="none" strike="noStrike" kern="1200" baseline="0" dirty="0">
                <a:solidFill>
                  <a:schemeClr val="tx1"/>
                </a:solidFill>
                <a:latin typeface="+mn-lt"/>
                <a:ea typeface="+mn-ea"/>
                <a:cs typeface="+mn-cs"/>
              </a:rPr>
              <a:t>In these runs the precipitation lasts longer, which results in higher accumulations and reduced forecast skill.</a:t>
            </a:r>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9</a:t>
            </a:fld>
            <a:endParaRPr lang="zh-TW" altLang="en-US"/>
          </a:p>
        </p:txBody>
      </p:sp>
    </p:spTree>
    <p:extLst>
      <p:ext uri="{BB962C8B-B14F-4D97-AF65-F5344CB8AC3E}">
        <p14:creationId xmlns:p14="http://schemas.microsoft.com/office/powerpoint/2010/main" val="128935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center of the convective system yields precipitation mainly from the microphysics scheme (purple) due to grid-cell saturation.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This is embedded in an outer zone of </a:t>
            </a:r>
            <a:r>
              <a:rPr lang="en-US" altLang="zh-TW" sz="1200" b="0" i="0" u="none" strike="noStrike" kern="1200" baseline="0" dirty="0" err="1">
                <a:solidFill>
                  <a:schemeClr val="tx1"/>
                </a:solidFill>
                <a:latin typeface="+mn-lt"/>
                <a:ea typeface="+mn-ea"/>
                <a:cs typeface="+mn-cs"/>
              </a:rPr>
              <a:t>subgrid</a:t>
            </a:r>
            <a:r>
              <a:rPr lang="en-US" altLang="zh-TW" sz="1200" b="0" i="0" u="none" strike="noStrike" kern="1200" baseline="0" dirty="0">
                <a:solidFill>
                  <a:schemeClr val="tx1"/>
                </a:solidFill>
                <a:latin typeface="+mn-lt"/>
                <a:ea typeface="+mn-ea"/>
                <a:cs typeface="+mn-cs"/>
              </a:rPr>
              <a:t>-scale convective updrafts where precipitation is increasingly dominated by the cumulus scheme.</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While the total precipitation from the Kain–Fritsch simulation is dominated by the convective component almost, </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precipitation areas from GF and the </a:t>
            </a:r>
            <a:r>
              <a:rPr lang="en-US" altLang="zh-TW" sz="1200" b="0" i="0" u="none" strike="noStrike" kern="1200" baseline="0" dirty="0" err="1">
                <a:solidFill>
                  <a:schemeClr val="tx1"/>
                </a:solidFill>
                <a:latin typeface="+mn-lt"/>
                <a:ea typeface="+mn-ea"/>
                <a:cs typeface="+mn-cs"/>
              </a:rPr>
              <a:t>msKF</a:t>
            </a:r>
            <a:r>
              <a:rPr lang="en-US" altLang="zh-TW" sz="1200" b="0" i="0" u="none" strike="noStrike" kern="1200" baseline="0" dirty="0">
                <a:solidFill>
                  <a:schemeClr val="tx1"/>
                </a:solidFill>
                <a:latin typeface="+mn-lt"/>
                <a:ea typeface="+mn-ea"/>
                <a:cs typeface="+mn-cs"/>
              </a:rPr>
              <a:t> transition more smoothly from green to purple as the resolution increases. </a:t>
            </a:r>
          </a:p>
          <a:p>
            <a:r>
              <a:rPr lang="en-US" altLang="zh-TW" sz="1200" b="0" i="0" u="none" strike="noStrike" kern="1200" baseline="0" dirty="0">
                <a:solidFill>
                  <a:schemeClr val="tx1"/>
                </a:solidFill>
                <a:latin typeface="+mn-lt"/>
                <a:ea typeface="+mn-ea"/>
                <a:cs typeface="+mn-cs"/>
              </a:rPr>
              <a:t>The BMJ scheme shows a similar development, with more cumulus scheme precipitation (green) than seen for the scale-aware schemes.</a:t>
            </a:r>
          </a:p>
          <a:p>
            <a:r>
              <a:rPr lang="en-US" altLang="zh-TW" sz="1200" b="0" i="0" u="none" strike="noStrike" kern="1200" baseline="0" dirty="0" err="1">
                <a:solidFill>
                  <a:schemeClr val="tx1"/>
                </a:solidFill>
                <a:latin typeface="+mn-lt"/>
                <a:ea typeface="+mn-ea"/>
                <a:cs typeface="+mn-cs"/>
              </a:rPr>
              <a:t>Tiedtke’s</a:t>
            </a:r>
            <a:r>
              <a:rPr lang="en-US" altLang="zh-TW" sz="1200" b="0" i="0" u="none" strike="noStrike" kern="1200" baseline="0" dirty="0">
                <a:solidFill>
                  <a:schemeClr val="tx1"/>
                </a:solidFill>
                <a:latin typeface="+mn-lt"/>
                <a:ea typeface="+mn-ea"/>
                <a:cs typeface="+mn-cs"/>
              </a:rPr>
              <a:t> total precipitation has the largest contribution from resolved-scale precipitation (purple) at coarse resolutions compared, and its convective precipitation areas (green) does not shrink at finer resolutions.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Averaged over the 0.33-km domain area and the time span of the case study (10 h from 2000 UTC</a:t>
            </a:r>
          </a:p>
          <a:p>
            <a:r>
              <a:rPr lang="en-US" altLang="zh-TW" sz="1200" b="0" i="0" u="none" strike="noStrike" kern="1200" baseline="0" dirty="0">
                <a:solidFill>
                  <a:schemeClr val="tx1"/>
                </a:solidFill>
                <a:latin typeface="+mn-lt"/>
                <a:ea typeface="+mn-ea"/>
                <a:cs typeface="+mn-cs"/>
              </a:rPr>
              <a:t>3 July 2017 to 0500 UTC 4 July 2017), </a:t>
            </a:r>
          </a:p>
          <a:p>
            <a:endParaRPr lang="zh-TW" altLang="en-US" dirty="0"/>
          </a:p>
        </p:txBody>
      </p:sp>
      <p:sp>
        <p:nvSpPr>
          <p:cNvPr id="4" name="投影片編號版面配置區 3"/>
          <p:cNvSpPr>
            <a:spLocks noGrp="1"/>
          </p:cNvSpPr>
          <p:nvPr>
            <p:ph type="sldNum" sz="quarter" idx="5"/>
          </p:nvPr>
        </p:nvSpPr>
        <p:spPr/>
        <p:txBody>
          <a:bodyPr/>
          <a:lstStyle/>
          <a:p>
            <a:fld id="{9127CE4D-BF52-4F14-814A-881ABDBF7FDE}" type="slidenum">
              <a:rPr lang="zh-TW" altLang="en-US" smtClean="0"/>
              <a:t>10</a:t>
            </a:fld>
            <a:endParaRPr lang="zh-TW" altLang="en-US"/>
          </a:p>
        </p:txBody>
      </p:sp>
    </p:spTree>
    <p:extLst>
      <p:ext uri="{BB962C8B-B14F-4D97-AF65-F5344CB8AC3E}">
        <p14:creationId xmlns:p14="http://schemas.microsoft.com/office/powerpoint/2010/main" val="238019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C276B6-A814-4481-9E18-13F44FC84A2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79138DE8-16EE-41B7-9390-543EAE50B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98AC47A-30E7-445D-85DB-2A7B2E857292}"/>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5" name="頁尾版面配置區 4">
            <a:extLst>
              <a:ext uri="{FF2B5EF4-FFF2-40B4-BE49-F238E27FC236}">
                <a16:creationId xmlns:a16="http://schemas.microsoft.com/office/drawing/2014/main" id="{85EDF708-5F51-4250-8647-A44DAA3F95B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7BF844B-2678-47E2-A398-52781EF5A10C}"/>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221135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57C079-22A0-4D58-808E-534F076F892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6EC026C-B831-474F-A8C2-192F0413F06A}"/>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F9902E8-2F16-45EE-A861-40ED3EEF980F}"/>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5" name="頁尾版面配置區 4">
            <a:extLst>
              <a:ext uri="{FF2B5EF4-FFF2-40B4-BE49-F238E27FC236}">
                <a16:creationId xmlns:a16="http://schemas.microsoft.com/office/drawing/2014/main" id="{BB75DE79-456F-4397-A134-D17ACBF065E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9D32598-43DA-4F2D-BD44-C0778FC46F2C}"/>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191312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2533E78-DF8D-4DB6-930C-E11159867FE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D9E6E38-6DF8-4114-AEA4-5476F70CECD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A532109-94D0-4470-B779-6CFBEE375819}"/>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5" name="頁尾版面配置區 4">
            <a:extLst>
              <a:ext uri="{FF2B5EF4-FFF2-40B4-BE49-F238E27FC236}">
                <a16:creationId xmlns:a16="http://schemas.microsoft.com/office/drawing/2014/main" id="{94EF7294-A9F3-4423-8ABD-5877D73486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0BD9A8-7FB5-446B-B58D-EF4D5F92C129}"/>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41180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74A726-7CCD-490F-99F9-70CDD322EE7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5D62EA0-B1E3-43B7-9470-081B9EA13616}"/>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B27235B-0B0C-4270-961D-BF78F69AA5A0}"/>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5" name="頁尾版面配置區 4">
            <a:extLst>
              <a:ext uri="{FF2B5EF4-FFF2-40B4-BE49-F238E27FC236}">
                <a16:creationId xmlns:a16="http://schemas.microsoft.com/office/drawing/2014/main" id="{9D7F4E1C-A0F4-4828-83DF-C6287195BED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03FE632-1062-470E-93CC-C88DD1B6CC06}"/>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125827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E37483-534F-4608-89EE-C31E65EB3C8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D3EFFD7-9651-415D-9166-A4D3065530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2671CC-D3E5-4DC2-8E59-62154659269C}"/>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5" name="頁尾版面配置區 4">
            <a:extLst>
              <a:ext uri="{FF2B5EF4-FFF2-40B4-BE49-F238E27FC236}">
                <a16:creationId xmlns:a16="http://schemas.microsoft.com/office/drawing/2014/main" id="{3B05D365-885A-4717-ABA7-4B776FC8469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61415F-028E-4396-9749-07E4BA34F07B}"/>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361533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DEB27E-D439-406C-A43E-382F211D8C4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8D21092-6E25-4C3E-BC6F-E363C65759D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2FAAAF0-72F6-4AC8-8D70-2E2CED7873E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E67F875-0C4A-4BB6-BF01-099C96D3CAD9}"/>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6" name="頁尾版面配置區 5">
            <a:extLst>
              <a:ext uri="{FF2B5EF4-FFF2-40B4-BE49-F238E27FC236}">
                <a16:creationId xmlns:a16="http://schemas.microsoft.com/office/drawing/2014/main" id="{BC5887B1-F33F-47D9-AE40-FAD639EC489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455E8F4-4ED3-4243-9BDC-4DAB94341D88}"/>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139905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05E3C0-86D4-47AF-9FFA-DFBC0C533FF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2B3BF24-07A0-4CF9-AC03-20AF83E07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BD83CD-C2E9-48A3-B4C7-DE53A7213B9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0E99C9A-FD01-4D54-8715-65C566C94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70CDBFA-BE88-4D63-AE80-692C2040926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180DDC4-6273-4495-B9C2-D8E68F4D33B5}"/>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8" name="頁尾版面配置區 7">
            <a:extLst>
              <a:ext uri="{FF2B5EF4-FFF2-40B4-BE49-F238E27FC236}">
                <a16:creationId xmlns:a16="http://schemas.microsoft.com/office/drawing/2014/main" id="{78B953FE-E0C7-48E5-8FAE-47412F494AE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185D130-A9EC-4B57-BFC6-1C52E293AC8D}"/>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172664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0ABDA0-6757-4FBF-BB17-5941C297BA9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CBFC06A-8ED2-4FE8-96DB-25FAB768D447}"/>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4" name="頁尾版面配置區 3">
            <a:extLst>
              <a:ext uri="{FF2B5EF4-FFF2-40B4-BE49-F238E27FC236}">
                <a16:creationId xmlns:a16="http://schemas.microsoft.com/office/drawing/2014/main" id="{C14A9D48-B9DC-48F9-9B7F-7C9482BC39C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68D6033-7E4E-4EC2-AF20-AB982B8F4540}"/>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115001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7CD6C9A-7B25-4FBA-A041-BEB0B4553F85}"/>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3" name="頁尾版面配置區 2">
            <a:extLst>
              <a:ext uri="{FF2B5EF4-FFF2-40B4-BE49-F238E27FC236}">
                <a16:creationId xmlns:a16="http://schemas.microsoft.com/office/drawing/2014/main" id="{4F0F860C-3D42-47A3-8CC3-A4555A1FE79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14521FB-E685-49FB-8F6E-AF4E116340D4}"/>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3910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B813E9-775C-4566-A27F-6848431D51B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767C007-9ECD-46D8-B87B-83403FDC4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D4EE63FB-7AE5-41A7-809B-AFED0D2BB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B42F34C-81C4-468B-99D6-AC10F11B956F}"/>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6" name="頁尾版面配置區 5">
            <a:extLst>
              <a:ext uri="{FF2B5EF4-FFF2-40B4-BE49-F238E27FC236}">
                <a16:creationId xmlns:a16="http://schemas.microsoft.com/office/drawing/2014/main" id="{208DACC9-3B7C-4BC1-ABDC-D3CCB571801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9FD153F-DB75-4AAB-A314-2A273C0D3846}"/>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63766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B0DAE6-A946-4AB8-99C7-74D9DD3C1BD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C2EE0FFF-EDBA-4782-8C63-40995CB83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A2F961C-D64E-4A94-93DF-DA88EAF93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EB8EE73-2E17-402B-97A1-7D1F668F1ACD}"/>
              </a:ext>
            </a:extLst>
          </p:cNvPr>
          <p:cNvSpPr>
            <a:spLocks noGrp="1"/>
          </p:cNvSpPr>
          <p:nvPr>
            <p:ph type="dt" sz="half" idx="10"/>
          </p:nvPr>
        </p:nvSpPr>
        <p:spPr/>
        <p:txBody>
          <a:bodyPr/>
          <a:lstStyle/>
          <a:p>
            <a:fld id="{68962D3C-3164-4FB4-8085-06B178D87A38}" type="datetimeFigureOut">
              <a:rPr lang="zh-TW" altLang="en-US" smtClean="0"/>
              <a:t>2020/4/28</a:t>
            </a:fld>
            <a:endParaRPr lang="zh-TW" altLang="en-US"/>
          </a:p>
        </p:txBody>
      </p:sp>
      <p:sp>
        <p:nvSpPr>
          <p:cNvPr id="6" name="頁尾版面配置區 5">
            <a:extLst>
              <a:ext uri="{FF2B5EF4-FFF2-40B4-BE49-F238E27FC236}">
                <a16:creationId xmlns:a16="http://schemas.microsoft.com/office/drawing/2014/main" id="{169C7689-3ACC-41BD-8BE0-8DBB47C31EC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8571284-CFE2-4669-8F96-5980551A99CA}"/>
              </a:ext>
            </a:extLst>
          </p:cNvPr>
          <p:cNvSpPr>
            <a:spLocks noGrp="1"/>
          </p:cNvSpPr>
          <p:nvPr>
            <p:ph type="sldNum" sz="quarter" idx="12"/>
          </p:nvPr>
        </p:nvSpPr>
        <p:spPr/>
        <p:txBody>
          <a:body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222878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B0026C0-EE84-4BBD-A1C7-DED0312C2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B59D690-753B-4461-A0F6-55ADB0382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99D929C-60C0-4EC4-8406-FC2CAAD32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62D3C-3164-4FB4-8085-06B178D87A38}" type="datetimeFigureOut">
              <a:rPr lang="zh-TW" altLang="en-US" smtClean="0"/>
              <a:t>2020/4/28</a:t>
            </a:fld>
            <a:endParaRPr lang="zh-TW" altLang="en-US"/>
          </a:p>
        </p:txBody>
      </p:sp>
      <p:sp>
        <p:nvSpPr>
          <p:cNvPr id="5" name="頁尾版面配置區 4">
            <a:extLst>
              <a:ext uri="{FF2B5EF4-FFF2-40B4-BE49-F238E27FC236}">
                <a16:creationId xmlns:a16="http://schemas.microsoft.com/office/drawing/2014/main" id="{676B5EE0-3838-4C42-A098-0DEDE8390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9CB43ADE-246C-49EC-9E31-D9789FE6C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7EAFC-483F-4231-B71E-54BB94DCBF3D}" type="slidenum">
              <a:rPr lang="zh-TW" altLang="en-US" smtClean="0"/>
              <a:t>‹#›</a:t>
            </a:fld>
            <a:endParaRPr lang="zh-TW" altLang="en-US"/>
          </a:p>
        </p:txBody>
      </p:sp>
    </p:spTree>
    <p:extLst>
      <p:ext uri="{BB962C8B-B14F-4D97-AF65-F5344CB8AC3E}">
        <p14:creationId xmlns:p14="http://schemas.microsoft.com/office/powerpoint/2010/main" val="1989512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7193DF-FD45-4115-BCDD-76166C399F89}"/>
              </a:ext>
            </a:extLst>
          </p:cNvPr>
          <p:cNvSpPr>
            <a:spLocks noGrp="1"/>
          </p:cNvSpPr>
          <p:nvPr>
            <p:ph type="ctrTitle"/>
          </p:nvPr>
        </p:nvSpPr>
        <p:spPr/>
        <p:txBody>
          <a:bodyPr>
            <a:normAutofit/>
          </a:bodyPr>
          <a:lstStyle/>
          <a:p>
            <a:r>
              <a:rPr lang="en-US" altLang="zh-TW" sz="4400" dirty="0"/>
              <a:t>Evaluation of Cumulus and Microphysics Parameterizations in</a:t>
            </a:r>
            <a:br>
              <a:rPr lang="en-US" altLang="zh-TW" sz="4400" dirty="0"/>
            </a:br>
            <a:r>
              <a:rPr lang="en-US" altLang="zh-TW" sz="4400" dirty="0"/>
              <a:t>WRF across the Convective Gray Zone</a:t>
            </a:r>
            <a:endParaRPr lang="zh-TW" altLang="en-US" sz="4400" dirty="0"/>
          </a:p>
        </p:txBody>
      </p:sp>
      <p:sp>
        <p:nvSpPr>
          <p:cNvPr id="3" name="副標題 2">
            <a:extLst>
              <a:ext uri="{FF2B5EF4-FFF2-40B4-BE49-F238E27FC236}">
                <a16:creationId xmlns:a16="http://schemas.microsoft.com/office/drawing/2014/main" id="{267F6D3F-FAD7-40A2-97BD-4B5E489AFCDB}"/>
              </a:ext>
            </a:extLst>
          </p:cNvPr>
          <p:cNvSpPr>
            <a:spLocks noGrp="1"/>
          </p:cNvSpPr>
          <p:nvPr>
            <p:ph type="subTitle" idx="1"/>
          </p:nvPr>
        </p:nvSpPr>
        <p:spPr>
          <a:xfrm>
            <a:off x="1524000" y="4649788"/>
            <a:ext cx="9144000" cy="1655762"/>
          </a:xfrm>
        </p:spPr>
        <p:txBody>
          <a:bodyPr/>
          <a:lstStyle/>
          <a:p>
            <a:pPr algn="just"/>
            <a:r>
              <a:rPr lang="en-US" altLang="zh-TW" dirty="0"/>
              <a:t>Chen, J.‐H., S.‐J. Lin, L. Zhou, X. Chen, S. Rees, M. Bender, and M. Morin, 2019: Evaluation of tropical cyclone forecasts in the next‐generation global prediction system. </a:t>
            </a:r>
            <a:r>
              <a:rPr lang="en-US" altLang="zh-TW" i="1" dirty="0"/>
              <a:t>Mon. Wea. Rev.,</a:t>
            </a:r>
            <a:r>
              <a:rPr lang="en-US" altLang="zh-TW" dirty="0"/>
              <a:t> 1</a:t>
            </a:r>
            <a:r>
              <a:rPr lang="en-US" altLang="zh-TW" b="1" dirty="0"/>
              <a:t>47</a:t>
            </a:r>
            <a:r>
              <a:rPr lang="en-US" altLang="zh-TW" dirty="0"/>
              <a:t>, 3409–3428.</a:t>
            </a:r>
            <a:endParaRPr lang="zh-TW" altLang="en-US" dirty="0"/>
          </a:p>
        </p:txBody>
      </p:sp>
    </p:spTree>
    <p:extLst>
      <p:ext uri="{BB962C8B-B14F-4D97-AF65-F5344CB8AC3E}">
        <p14:creationId xmlns:p14="http://schemas.microsoft.com/office/powerpoint/2010/main" val="385551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8B1FF18-317C-4C20-B4C4-834C01593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287" y="0"/>
            <a:ext cx="8297426" cy="6858000"/>
          </a:xfrm>
          <a:prstGeom prst="rect">
            <a:avLst/>
          </a:prstGeom>
        </p:spPr>
      </p:pic>
    </p:spTree>
    <p:extLst>
      <p:ext uri="{BB962C8B-B14F-4D97-AF65-F5344CB8AC3E}">
        <p14:creationId xmlns:p14="http://schemas.microsoft.com/office/powerpoint/2010/main" val="175124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1614F8D-7BBF-409D-952E-012CCA810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470" y="1218891"/>
            <a:ext cx="5087060" cy="4420217"/>
          </a:xfrm>
          <a:prstGeom prst="rect">
            <a:avLst/>
          </a:prstGeom>
        </p:spPr>
      </p:pic>
      <p:sp>
        <p:nvSpPr>
          <p:cNvPr id="2" name="矩形 1">
            <a:extLst>
              <a:ext uri="{FF2B5EF4-FFF2-40B4-BE49-F238E27FC236}">
                <a16:creationId xmlns:a16="http://schemas.microsoft.com/office/drawing/2014/main" id="{391B4ABB-98FD-4B5E-8D5B-626A2DFC45E3}"/>
              </a:ext>
            </a:extLst>
          </p:cNvPr>
          <p:cNvSpPr/>
          <p:nvPr/>
        </p:nvSpPr>
        <p:spPr>
          <a:xfrm>
            <a:off x="2691539" y="5794091"/>
            <a:ext cx="7800813" cy="646331"/>
          </a:xfrm>
          <a:prstGeom prst="rect">
            <a:avLst/>
          </a:prstGeom>
        </p:spPr>
        <p:txBody>
          <a:bodyPr wrap="square">
            <a:spAutoFit/>
          </a:bodyPr>
          <a:lstStyle/>
          <a:p>
            <a:r>
              <a:rPr lang="en-US" altLang="zh-TW" dirty="0"/>
              <a:t>Averaged over the 0.33-km domain area and the time span of the case study (10 h from 2000 UTC 3 July 2017 to 0500 UTC 4 July 2017), </a:t>
            </a:r>
          </a:p>
        </p:txBody>
      </p:sp>
    </p:spTree>
    <p:extLst>
      <p:ext uri="{BB962C8B-B14F-4D97-AF65-F5344CB8AC3E}">
        <p14:creationId xmlns:p14="http://schemas.microsoft.com/office/powerpoint/2010/main" val="179479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BC09FB9-001E-4BB6-8B19-B309FA402795}"/>
              </a:ext>
            </a:extLst>
          </p:cNvPr>
          <p:cNvSpPr>
            <a:spLocks noGrp="1"/>
          </p:cNvSpPr>
          <p:nvPr>
            <p:ph idx="1"/>
          </p:nvPr>
        </p:nvSpPr>
        <p:spPr>
          <a:xfrm>
            <a:off x="838200" y="759417"/>
            <a:ext cx="10515600" cy="5417546"/>
          </a:xfrm>
        </p:spPr>
        <p:txBody>
          <a:bodyPr>
            <a:normAutofit/>
          </a:bodyPr>
          <a:lstStyle/>
          <a:p>
            <a:pPr algn="just"/>
            <a:r>
              <a:rPr lang="en-US" altLang="zh-TW" dirty="0" err="1"/>
              <a:t>Grell</a:t>
            </a:r>
            <a:r>
              <a:rPr lang="en-US" altLang="zh-TW" dirty="0"/>
              <a:t>–Freitas shows the best agreement with observations since it reduces its convective precipitation component significantly at fine resolutions.</a:t>
            </a:r>
          </a:p>
          <a:p>
            <a:pPr algn="just"/>
            <a:r>
              <a:rPr lang="en-US" altLang="zh-TW" dirty="0"/>
              <a:t>The conventional convective (mass-flux) parameterization formulations balance updrafts with subsidence within the same grid cell. </a:t>
            </a:r>
          </a:p>
          <a:p>
            <a:pPr algn="just"/>
            <a:r>
              <a:rPr lang="en-US" altLang="zh-TW" dirty="0"/>
              <a:t>This can suppress the full convective development at fine resolutions, when updrafts cover a considerable portion of the grid cell area and the downdrafts of the convective movement should instead be redistributed over neighboring grid points.</a:t>
            </a:r>
          </a:p>
          <a:p>
            <a:pPr algn="just"/>
            <a:r>
              <a:rPr lang="en-US" altLang="zh-TW" dirty="0"/>
              <a:t>Turning conventional schemes off at the critical resolution (here 3km) can help to minimize this problem.</a:t>
            </a:r>
          </a:p>
          <a:p>
            <a:endParaRPr lang="zh-TW" altLang="en-US" dirty="0"/>
          </a:p>
        </p:txBody>
      </p:sp>
    </p:spTree>
    <p:extLst>
      <p:ext uri="{BB962C8B-B14F-4D97-AF65-F5344CB8AC3E}">
        <p14:creationId xmlns:p14="http://schemas.microsoft.com/office/powerpoint/2010/main" val="20858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600FCE3-FE8F-4942-8D47-131A72AFF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746" y="977299"/>
            <a:ext cx="5229955" cy="4553585"/>
          </a:xfrm>
          <a:prstGeom prst="rect">
            <a:avLst/>
          </a:prstGeom>
        </p:spPr>
      </p:pic>
      <p:sp>
        <p:nvSpPr>
          <p:cNvPr id="5" name="矩形 4">
            <a:extLst>
              <a:ext uri="{FF2B5EF4-FFF2-40B4-BE49-F238E27FC236}">
                <a16:creationId xmlns:a16="http://schemas.microsoft.com/office/drawing/2014/main" id="{3588D464-7BA0-4091-9DDF-7E2EBECCE06C}"/>
              </a:ext>
            </a:extLst>
          </p:cNvPr>
          <p:cNvSpPr/>
          <p:nvPr/>
        </p:nvSpPr>
        <p:spPr>
          <a:xfrm>
            <a:off x="423746" y="1327116"/>
            <a:ext cx="6096000" cy="4524315"/>
          </a:xfrm>
          <a:prstGeom prst="rect">
            <a:avLst/>
          </a:prstGeom>
        </p:spPr>
        <p:txBody>
          <a:bodyPr>
            <a:spAutoFit/>
          </a:bodyPr>
          <a:lstStyle/>
          <a:p>
            <a:pPr marL="285750" indent="-285750" algn="just">
              <a:buFont typeface="Arial" panose="020B0604020202020204" pitchFamily="34" charset="0"/>
              <a:buChar char="•"/>
            </a:pPr>
            <a:r>
              <a:rPr lang="en-US" altLang="zh-TW" dirty="0"/>
              <a:t>the Intel-compiled WRF code was run on an HPC cluster</a:t>
            </a:r>
            <a:endParaRPr lang="zh-TW" altLang="en-US" dirty="0"/>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a:t>using Open MPI and no hyperthreading on two Intel Xeon CPU E5–2683 v4 (2.10GHz) compute nodes, which each has 32 cores. </a:t>
            </a:r>
          </a:p>
          <a:p>
            <a:pPr algn="just"/>
            <a:endParaRPr lang="en-US" altLang="zh-TW" dirty="0"/>
          </a:p>
          <a:p>
            <a:pPr marL="285750" indent="-285750" algn="just">
              <a:buFont typeface="Arial" panose="020B0604020202020204" pitchFamily="34" charset="0"/>
              <a:buChar char="•"/>
            </a:pPr>
            <a:r>
              <a:rPr lang="en-US" altLang="zh-TW" dirty="0"/>
              <a:t>The WRF run of 36 model forecast hours on a total of 64 cores</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err="1"/>
              <a:t>Grell</a:t>
            </a:r>
            <a:r>
              <a:rPr lang="en-US" altLang="zh-TW" dirty="0"/>
              <a:t>–Freitas, which shows the strongest convective development with higher horizontal wind speeds and vertical updrafts requires a smaller time step to avoid numerical instability</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err="1"/>
              <a:t>Grell</a:t>
            </a:r>
            <a:r>
              <a:rPr lang="en-US" altLang="zh-TW" dirty="0"/>
              <a:t>–Freitas requires about 17% more computational time than Kain–Fritsch per numerical time step</a:t>
            </a:r>
            <a:endParaRPr lang="zh-TW" altLang="en-US" dirty="0"/>
          </a:p>
        </p:txBody>
      </p:sp>
    </p:spTree>
    <p:extLst>
      <p:ext uri="{BB962C8B-B14F-4D97-AF65-F5344CB8AC3E}">
        <p14:creationId xmlns:p14="http://schemas.microsoft.com/office/powerpoint/2010/main" val="71904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EC2BAB-3BF2-4C47-BD8E-370C543479A9}"/>
              </a:ext>
            </a:extLst>
          </p:cNvPr>
          <p:cNvSpPr>
            <a:spLocks noGrp="1"/>
          </p:cNvSpPr>
          <p:nvPr>
            <p:ph type="title"/>
          </p:nvPr>
        </p:nvSpPr>
        <p:spPr/>
        <p:txBody>
          <a:bodyPr>
            <a:normAutofit/>
          </a:bodyPr>
          <a:lstStyle/>
          <a:p>
            <a:r>
              <a:rPr lang="en-US" altLang="zh-TW" sz="3200" b="1" dirty="0"/>
              <a:t>Case study 2: Microphysics parameterization in the convective gray zone</a:t>
            </a:r>
            <a:endParaRPr lang="zh-TW" altLang="en-US" sz="3200" b="1" dirty="0"/>
          </a:p>
        </p:txBody>
      </p:sp>
      <p:sp>
        <p:nvSpPr>
          <p:cNvPr id="3" name="內容版面配置區 2">
            <a:extLst>
              <a:ext uri="{FF2B5EF4-FFF2-40B4-BE49-F238E27FC236}">
                <a16:creationId xmlns:a16="http://schemas.microsoft.com/office/drawing/2014/main" id="{A3BD6636-534C-4A3A-9488-EDD2191370AE}"/>
              </a:ext>
            </a:extLst>
          </p:cNvPr>
          <p:cNvSpPr>
            <a:spLocks noGrp="1"/>
          </p:cNvSpPr>
          <p:nvPr>
            <p:ph idx="1"/>
          </p:nvPr>
        </p:nvSpPr>
        <p:spPr>
          <a:xfrm>
            <a:off x="777012" y="1690688"/>
            <a:ext cx="10515600" cy="1738312"/>
          </a:xfrm>
        </p:spPr>
        <p:txBody>
          <a:bodyPr>
            <a:normAutofit/>
          </a:bodyPr>
          <a:lstStyle/>
          <a:p>
            <a:r>
              <a:rPr lang="en-US" altLang="zh-TW" dirty="0"/>
              <a:t>Four microphysics parameterization schemes of different complexity using single or double moments and 5 or 6 classes of hydrometeors were tested for 15–16 January 2017. </a:t>
            </a:r>
          </a:p>
          <a:p>
            <a:endParaRPr lang="zh-TW" altLang="en-US" dirty="0"/>
          </a:p>
        </p:txBody>
      </p:sp>
      <p:grpSp>
        <p:nvGrpSpPr>
          <p:cNvPr id="6" name="群組 5">
            <a:extLst>
              <a:ext uri="{FF2B5EF4-FFF2-40B4-BE49-F238E27FC236}">
                <a16:creationId xmlns:a16="http://schemas.microsoft.com/office/drawing/2014/main" id="{E5148685-66AF-436A-95CF-8605D258B8B6}"/>
              </a:ext>
            </a:extLst>
          </p:cNvPr>
          <p:cNvGrpSpPr/>
          <p:nvPr/>
        </p:nvGrpSpPr>
        <p:grpSpPr>
          <a:xfrm>
            <a:off x="0" y="3016251"/>
            <a:ext cx="12192000" cy="3808888"/>
            <a:chOff x="0" y="1339361"/>
            <a:chExt cx="12192000" cy="3808888"/>
          </a:xfrm>
        </p:grpSpPr>
        <p:pic>
          <p:nvPicPr>
            <p:cNvPr id="7" name="圖片 6">
              <a:extLst>
                <a:ext uri="{FF2B5EF4-FFF2-40B4-BE49-F238E27FC236}">
                  <a16:creationId xmlns:a16="http://schemas.microsoft.com/office/drawing/2014/main" id="{1563E17B-3F79-4DE6-B6E2-656D70FA0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9361"/>
              <a:ext cx="12192000" cy="3808888"/>
            </a:xfrm>
            <a:prstGeom prst="rect">
              <a:avLst/>
            </a:prstGeom>
          </p:spPr>
        </p:pic>
        <p:sp>
          <p:nvSpPr>
            <p:cNvPr id="8" name="矩形 7">
              <a:extLst>
                <a:ext uri="{FF2B5EF4-FFF2-40B4-BE49-F238E27FC236}">
                  <a16:creationId xmlns:a16="http://schemas.microsoft.com/office/drawing/2014/main" id="{8A569FEE-4A9F-46CE-825B-CC68DEA5CB90}"/>
                </a:ext>
              </a:extLst>
            </p:cNvPr>
            <p:cNvSpPr/>
            <p:nvPr/>
          </p:nvSpPr>
          <p:spPr>
            <a:xfrm>
              <a:off x="0" y="2301668"/>
              <a:ext cx="8218025" cy="126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00350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8ECC292-0123-4AA0-AF47-F2ABCC25A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47" y="1237569"/>
            <a:ext cx="10393225" cy="3877216"/>
          </a:xfrm>
          <a:prstGeom prst="rect">
            <a:avLst/>
          </a:prstGeom>
        </p:spPr>
      </p:pic>
      <p:sp>
        <p:nvSpPr>
          <p:cNvPr id="9" name="矩形 8">
            <a:extLst>
              <a:ext uri="{FF2B5EF4-FFF2-40B4-BE49-F238E27FC236}">
                <a16:creationId xmlns:a16="http://schemas.microsoft.com/office/drawing/2014/main" id="{CDE2938C-67D8-47B9-9377-BF2689EA99FE}"/>
              </a:ext>
            </a:extLst>
          </p:cNvPr>
          <p:cNvSpPr/>
          <p:nvPr/>
        </p:nvSpPr>
        <p:spPr>
          <a:xfrm>
            <a:off x="807947" y="5305586"/>
            <a:ext cx="10393224" cy="646331"/>
          </a:xfrm>
          <a:prstGeom prst="rect">
            <a:avLst/>
          </a:prstGeom>
        </p:spPr>
        <p:txBody>
          <a:bodyPr wrap="square">
            <a:spAutoFit/>
          </a:bodyPr>
          <a:lstStyle/>
          <a:p>
            <a:r>
              <a:rPr lang="en-US" altLang="zh-TW" dirty="0"/>
              <a:t>The band of light to moderate precipitation moved across the high-resolution WRF domains from 0000 to</a:t>
            </a:r>
          </a:p>
          <a:p>
            <a:r>
              <a:rPr lang="en-US" altLang="zh-TW" dirty="0"/>
              <a:t>1000 UTC </a:t>
            </a:r>
            <a:endParaRPr lang="zh-TW" altLang="en-US" dirty="0"/>
          </a:p>
        </p:txBody>
      </p:sp>
      <p:sp>
        <p:nvSpPr>
          <p:cNvPr id="2" name="矩形 1">
            <a:extLst>
              <a:ext uri="{FF2B5EF4-FFF2-40B4-BE49-F238E27FC236}">
                <a16:creationId xmlns:a16="http://schemas.microsoft.com/office/drawing/2014/main" id="{1C0157AD-1B0E-453D-843F-4AEB9D45CBF4}"/>
              </a:ext>
            </a:extLst>
          </p:cNvPr>
          <p:cNvSpPr/>
          <p:nvPr/>
        </p:nvSpPr>
        <p:spPr>
          <a:xfrm>
            <a:off x="4663070" y="675250"/>
            <a:ext cx="2682979" cy="461665"/>
          </a:xfrm>
          <a:prstGeom prst="rect">
            <a:avLst/>
          </a:prstGeom>
        </p:spPr>
        <p:txBody>
          <a:bodyPr wrap="none">
            <a:spAutoFit/>
          </a:bodyPr>
          <a:lstStyle/>
          <a:p>
            <a:r>
              <a:rPr lang="en-US" altLang="zh-TW" sz="2400" b="1" dirty="0"/>
              <a:t>warm frontal zone </a:t>
            </a:r>
            <a:endParaRPr lang="zh-TW" altLang="en-US" sz="2400" b="1" dirty="0"/>
          </a:p>
        </p:txBody>
      </p:sp>
    </p:spTree>
    <p:extLst>
      <p:ext uri="{BB962C8B-B14F-4D97-AF65-F5344CB8AC3E}">
        <p14:creationId xmlns:p14="http://schemas.microsoft.com/office/powerpoint/2010/main" val="181838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929B360-BCA8-4533-B1DA-094D760F2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457" y="0"/>
            <a:ext cx="7330061" cy="6858000"/>
          </a:xfrm>
          <a:prstGeom prst="rect">
            <a:avLst/>
          </a:prstGeom>
        </p:spPr>
      </p:pic>
      <p:pic>
        <p:nvPicPr>
          <p:cNvPr id="7" name="圖片 6">
            <a:extLst>
              <a:ext uri="{FF2B5EF4-FFF2-40B4-BE49-F238E27FC236}">
                <a16:creationId xmlns:a16="http://schemas.microsoft.com/office/drawing/2014/main" id="{AA2E5979-0DEB-462A-8951-5F429D1EB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02" y="414034"/>
            <a:ext cx="3932933" cy="3315004"/>
          </a:xfrm>
          <a:prstGeom prst="rect">
            <a:avLst/>
          </a:prstGeom>
        </p:spPr>
      </p:pic>
      <p:sp>
        <p:nvSpPr>
          <p:cNvPr id="2" name="文字方塊 1">
            <a:extLst>
              <a:ext uri="{FF2B5EF4-FFF2-40B4-BE49-F238E27FC236}">
                <a16:creationId xmlns:a16="http://schemas.microsoft.com/office/drawing/2014/main" id="{CAE7324E-FD2B-4999-BBAC-8602950FAD59}"/>
              </a:ext>
            </a:extLst>
          </p:cNvPr>
          <p:cNvSpPr txBox="1"/>
          <p:nvPr/>
        </p:nvSpPr>
        <p:spPr>
          <a:xfrm>
            <a:off x="293770" y="4143072"/>
            <a:ext cx="3865161" cy="369332"/>
          </a:xfrm>
          <a:prstGeom prst="rect">
            <a:avLst/>
          </a:prstGeom>
          <a:noFill/>
        </p:spPr>
        <p:txBody>
          <a:bodyPr wrap="none" rtlCol="0">
            <a:spAutoFit/>
          </a:bodyPr>
          <a:lstStyle/>
          <a:p>
            <a:pPr marL="285750" indent="-285750">
              <a:buFont typeface="Arial" panose="020B0604020202020204" pitchFamily="34" charset="0"/>
              <a:buChar char="•"/>
            </a:pPr>
            <a:r>
              <a:rPr lang="en-US" altLang="zh-TW" dirty="0"/>
              <a:t>Using GF scheme for all simulations</a:t>
            </a:r>
            <a:endParaRPr lang="zh-TW" altLang="en-US" dirty="0"/>
          </a:p>
        </p:txBody>
      </p:sp>
    </p:spTree>
    <p:extLst>
      <p:ext uri="{BB962C8B-B14F-4D97-AF65-F5344CB8AC3E}">
        <p14:creationId xmlns:p14="http://schemas.microsoft.com/office/powerpoint/2010/main" val="352923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8D28431-7725-4D3B-872E-FEBC929BD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100" y="491016"/>
            <a:ext cx="7543804" cy="6366984"/>
          </a:xfrm>
          <a:prstGeom prst="rect">
            <a:avLst/>
          </a:prstGeom>
        </p:spPr>
      </p:pic>
      <p:sp>
        <p:nvSpPr>
          <p:cNvPr id="2" name="文字方塊 1">
            <a:extLst>
              <a:ext uri="{FF2B5EF4-FFF2-40B4-BE49-F238E27FC236}">
                <a16:creationId xmlns:a16="http://schemas.microsoft.com/office/drawing/2014/main" id="{94F062E1-FB0D-4345-A721-ABEDEE9D3408}"/>
              </a:ext>
            </a:extLst>
          </p:cNvPr>
          <p:cNvSpPr txBox="1"/>
          <p:nvPr/>
        </p:nvSpPr>
        <p:spPr>
          <a:xfrm>
            <a:off x="358131" y="595784"/>
            <a:ext cx="1838965" cy="369332"/>
          </a:xfrm>
          <a:prstGeom prst="rect">
            <a:avLst/>
          </a:prstGeom>
          <a:noFill/>
        </p:spPr>
        <p:txBody>
          <a:bodyPr wrap="none" rtlCol="0">
            <a:spAutoFit/>
          </a:bodyPr>
          <a:lstStyle/>
          <a:p>
            <a:r>
              <a:rPr lang="en-US" altLang="zh-TW" dirty="0"/>
              <a:t>Using KF scheme</a:t>
            </a:r>
            <a:endParaRPr lang="zh-TW" altLang="en-US" dirty="0"/>
          </a:p>
        </p:txBody>
      </p:sp>
      <p:sp>
        <p:nvSpPr>
          <p:cNvPr id="4" name="文字方塊 3">
            <a:extLst>
              <a:ext uri="{FF2B5EF4-FFF2-40B4-BE49-F238E27FC236}">
                <a16:creationId xmlns:a16="http://schemas.microsoft.com/office/drawing/2014/main" id="{89C64B07-7E51-4D34-8B4C-48450C916241}"/>
              </a:ext>
            </a:extLst>
          </p:cNvPr>
          <p:cNvSpPr txBox="1"/>
          <p:nvPr/>
        </p:nvSpPr>
        <p:spPr>
          <a:xfrm>
            <a:off x="9994904" y="595784"/>
            <a:ext cx="1838965" cy="369332"/>
          </a:xfrm>
          <a:prstGeom prst="rect">
            <a:avLst/>
          </a:prstGeom>
          <a:noFill/>
        </p:spPr>
        <p:txBody>
          <a:bodyPr wrap="none" rtlCol="0">
            <a:spAutoFit/>
          </a:bodyPr>
          <a:lstStyle/>
          <a:p>
            <a:r>
              <a:rPr lang="en-US" altLang="zh-TW" dirty="0"/>
              <a:t>Using GF scheme</a:t>
            </a:r>
            <a:endParaRPr lang="zh-TW" altLang="en-US" dirty="0"/>
          </a:p>
        </p:txBody>
      </p:sp>
      <p:sp>
        <p:nvSpPr>
          <p:cNvPr id="7" name="矩形 6">
            <a:extLst>
              <a:ext uri="{FF2B5EF4-FFF2-40B4-BE49-F238E27FC236}">
                <a16:creationId xmlns:a16="http://schemas.microsoft.com/office/drawing/2014/main" id="{B0D990F1-F36C-484A-A125-BB10E661D771}"/>
              </a:ext>
            </a:extLst>
          </p:cNvPr>
          <p:cNvSpPr/>
          <p:nvPr/>
        </p:nvSpPr>
        <p:spPr>
          <a:xfrm>
            <a:off x="4171799" y="226452"/>
            <a:ext cx="4102405" cy="369332"/>
          </a:xfrm>
          <a:prstGeom prst="rect">
            <a:avLst/>
          </a:prstGeom>
        </p:spPr>
        <p:txBody>
          <a:bodyPr wrap="none">
            <a:spAutoFit/>
          </a:bodyPr>
          <a:lstStyle/>
          <a:p>
            <a:r>
              <a:rPr lang="en-US" altLang="zh-TW" dirty="0"/>
              <a:t>each grid point inside the 0.33-km domain</a:t>
            </a:r>
            <a:endParaRPr lang="zh-TW" altLang="en-US" dirty="0"/>
          </a:p>
        </p:txBody>
      </p:sp>
      <p:sp>
        <p:nvSpPr>
          <p:cNvPr id="8" name="文字方塊 7">
            <a:extLst>
              <a:ext uri="{FF2B5EF4-FFF2-40B4-BE49-F238E27FC236}">
                <a16:creationId xmlns:a16="http://schemas.microsoft.com/office/drawing/2014/main" id="{1A688038-F1E3-4880-A1D2-367C9B347229}"/>
              </a:ext>
            </a:extLst>
          </p:cNvPr>
          <p:cNvSpPr txBox="1"/>
          <p:nvPr/>
        </p:nvSpPr>
        <p:spPr>
          <a:xfrm>
            <a:off x="10312400" y="2822609"/>
            <a:ext cx="1726691" cy="369332"/>
          </a:xfrm>
          <a:prstGeom prst="rect">
            <a:avLst/>
          </a:prstGeom>
          <a:noFill/>
        </p:spPr>
        <p:txBody>
          <a:bodyPr wrap="none" rtlCol="0">
            <a:spAutoFit/>
          </a:bodyPr>
          <a:lstStyle/>
          <a:p>
            <a:r>
              <a:rPr lang="en-US" altLang="zh-TW" dirty="0"/>
              <a:t>(Temporal error)</a:t>
            </a:r>
            <a:endParaRPr lang="zh-TW" altLang="en-US" dirty="0"/>
          </a:p>
        </p:txBody>
      </p:sp>
      <p:sp>
        <p:nvSpPr>
          <p:cNvPr id="9" name="文字方塊 8">
            <a:extLst>
              <a:ext uri="{FF2B5EF4-FFF2-40B4-BE49-F238E27FC236}">
                <a16:creationId xmlns:a16="http://schemas.microsoft.com/office/drawing/2014/main" id="{65C14FDA-1133-4342-BA6E-FAC886577968}"/>
              </a:ext>
            </a:extLst>
          </p:cNvPr>
          <p:cNvSpPr txBox="1"/>
          <p:nvPr/>
        </p:nvSpPr>
        <p:spPr>
          <a:xfrm>
            <a:off x="10312400" y="5257800"/>
            <a:ext cx="1486304" cy="369332"/>
          </a:xfrm>
          <a:prstGeom prst="rect">
            <a:avLst/>
          </a:prstGeom>
          <a:noFill/>
        </p:spPr>
        <p:txBody>
          <a:bodyPr wrap="none" rtlCol="0">
            <a:spAutoFit/>
          </a:bodyPr>
          <a:lstStyle/>
          <a:p>
            <a:r>
              <a:rPr lang="en-US" altLang="zh-TW" dirty="0"/>
              <a:t>(Spatial error)</a:t>
            </a:r>
            <a:endParaRPr lang="zh-TW" altLang="en-US" dirty="0"/>
          </a:p>
        </p:txBody>
      </p:sp>
      <p:sp>
        <p:nvSpPr>
          <p:cNvPr id="5" name="文字方塊 4">
            <a:extLst>
              <a:ext uri="{FF2B5EF4-FFF2-40B4-BE49-F238E27FC236}">
                <a16:creationId xmlns:a16="http://schemas.microsoft.com/office/drawing/2014/main" id="{D52A8E21-47AA-41A6-B283-BC84A0EFD3D6}"/>
              </a:ext>
            </a:extLst>
          </p:cNvPr>
          <p:cNvSpPr txBox="1"/>
          <p:nvPr/>
        </p:nvSpPr>
        <p:spPr>
          <a:xfrm>
            <a:off x="10312400" y="4611469"/>
            <a:ext cx="1832553" cy="646331"/>
          </a:xfrm>
          <a:prstGeom prst="rect">
            <a:avLst/>
          </a:prstGeom>
          <a:noFill/>
        </p:spPr>
        <p:txBody>
          <a:bodyPr wrap="none" rtlCol="0">
            <a:spAutoFit/>
          </a:bodyPr>
          <a:lstStyle/>
          <a:p>
            <a:r>
              <a:rPr lang="en-US" altLang="zh-TW" dirty="0"/>
              <a:t>12-h accumulated</a:t>
            </a:r>
          </a:p>
          <a:p>
            <a:r>
              <a:rPr lang="en-US" altLang="zh-TW" dirty="0"/>
              <a:t>precipitation </a:t>
            </a:r>
            <a:endParaRPr lang="zh-TW" altLang="en-US" dirty="0"/>
          </a:p>
        </p:txBody>
      </p:sp>
    </p:spTree>
    <p:extLst>
      <p:ext uri="{BB962C8B-B14F-4D97-AF65-F5344CB8AC3E}">
        <p14:creationId xmlns:p14="http://schemas.microsoft.com/office/powerpoint/2010/main" val="404934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68DBB56-6113-41E0-9714-D8CCCDF70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806" y="2557224"/>
            <a:ext cx="5277587" cy="3419952"/>
          </a:xfrm>
          <a:prstGeom prst="rect">
            <a:avLst/>
          </a:prstGeom>
        </p:spPr>
      </p:pic>
      <p:sp>
        <p:nvSpPr>
          <p:cNvPr id="2" name="矩形 1">
            <a:extLst>
              <a:ext uri="{FF2B5EF4-FFF2-40B4-BE49-F238E27FC236}">
                <a16:creationId xmlns:a16="http://schemas.microsoft.com/office/drawing/2014/main" id="{7668AF41-5A06-4944-96FC-280F007A53D9}"/>
              </a:ext>
            </a:extLst>
          </p:cNvPr>
          <p:cNvSpPr/>
          <p:nvPr/>
        </p:nvSpPr>
        <p:spPr>
          <a:xfrm>
            <a:off x="464037" y="767834"/>
            <a:ext cx="7143264" cy="2862322"/>
          </a:xfrm>
          <a:prstGeom prst="rect">
            <a:avLst/>
          </a:prstGeom>
        </p:spPr>
        <p:txBody>
          <a:bodyPr wrap="square">
            <a:spAutoFit/>
          </a:bodyPr>
          <a:lstStyle/>
          <a:p>
            <a:pPr marL="285750" indent="-285750">
              <a:buFont typeface="Arial" panose="020B0604020202020204" pitchFamily="34" charset="0"/>
              <a:buChar char="•"/>
            </a:pPr>
            <a:r>
              <a:rPr lang="en-US" altLang="zh-TW" dirty="0"/>
              <a:t>most time-consuming simulations: GF + Morrison, GF + Thompson</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quickest</a:t>
            </a:r>
            <a:r>
              <a:rPr lang="zh-TW" altLang="en-US" dirty="0"/>
              <a:t> </a:t>
            </a:r>
            <a:r>
              <a:rPr lang="en-US" altLang="zh-TW" dirty="0"/>
              <a:t>run: GF + WSM5 (save 46% of the run time)</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more sophisticated schemes are not always worth their computational expense </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The costly Thompson and Morrison schemes showed different errors behavior depending on the applied cumulus scheme</a:t>
            </a:r>
          </a:p>
          <a:p>
            <a:pPr marL="285750" indent="-285750">
              <a:buFont typeface="Arial" panose="020B0604020202020204" pitchFamily="34" charset="0"/>
              <a:buChar char="•"/>
            </a:pPr>
            <a:endParaRPr lang="en-US" altLang="zh-TW" dirty="0"/>
          </a:p>
        </p:txBody>
      </p:sp>
      <p:sp>
        <p:nvSpPr>
          <p:cNvPr id="4" name="矩形 3">
            <a:extLst>
              <a:ext uri="{FF2B5EF4-FFF2-40B4-BE49-F238E27FC236}">
                <a16:creationId xmlns:a16="http://schemas.microsoft.com/office/drawing/2014/main" id="{4116221E-DD05-4C82-B421-A4A7624889A8}"/>
              </a:ext>
            </a:extLst>
          </p:cNvPr>
          <p:cNvSpPr/>
          <p:nvPr/>
        </p:nvSpPr>
        <p:spPr>
          <a:xfrm>
            <a:off x="8029056" y="2075934"/>
            <a:ext cx="2864887" cy="369332"/>
          </a:xfrm>
          <a:prstGeom prst="rect">
            <a:avLst/>
          </a:prstGeom>
        </p:spPr>
        <p:txBody>
          <a:bodyPr wrap="none">
            <a:spAutoFit/>
          </a:bodyPr>
          <a:lstStyle/>
          <a:p>
            <a:r>
              <a:rPr lang="en-US" altLang="zh-TW" dirty="0"/>
              <a:t>simulating 27 forecast hours </a:t>
            </a:r>
            <a:endParaRPr lang="zh-TW" altLang="en-US" dirty="0"/>
          </a:p>
        </p:txBody>
      </p:sp>
      <p:sp>
        <p:nvSpPr>
          <p:cNvPr id="5" name="矩形 4">
            <a:extLst>
              <a:ext uri="{FF2B5EF4-FFF2-40B4-BE49-F238E27FC236}">
                <a16:creationId xmlns:a16="http://schemas.microsoft.com/office/drawing/2014/main" id="{07E31078-3F1C-48A2-BF56-5161B5F5B3F8}"/>
              </a:ext>
            </a:extLst>
          </p:cNvPr>
          <p:cNvSpPr/>
          <p:nvPr/>
        </p:nvSpPr>
        <p:spPr>
          <a:xfrm>
            <a:off x="464037" y="3742114"/>
            <a:ext cx="6015769" cy="1754326"/>
          </a:xfrm>
          <a:prstGeom prst="rect">
            <a:avLst/>
          </a:prstGeom>
        </p:spPr>
        <p:txBody>
          <a:bodyPr wrap="square">
            <a:spAutoFit/>
          </a:bodyPr>
          <a:lstStyle/>
          <a:p>
            <a:pPr marL="285750" indent="-285750" algn="just">
              <a:buFont typeface="Arial" panose="020B0604020202020204" pitchFamily="34" charset="0"/>
              <a:buChar char="•"/>
            </a:pPr>
            <a:r>
              <a:rPr lang="en-US" altLang="zh-TW" dirty="0"/>
              <a:t>more case study analyses are necessary to discover the dependency and interaction between convection and microphysics parameterizations.</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a:t>no definite correlation between the performance of the microphysics schemes and grid spacing was found.</a:t>
            </a:r>
            <a:endParaRPr lang="zh-TW" altLang="en-US" dirty="0"/>
          </a:p>
        </p:txBody>
      </p:sp>
    </p:spTree>
    <p:extLst>
      <p:ext uri="{BB962C8B-B14F-4D97-AF65-F5344CB8AC3E}">
        <p14:creationId xmlns:p14="http://schemas.microsoft.com/office/powerpoint/2010/main" val="128164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83B58D-638D-4715-A954-42699937CE4C}"/>
              </a:ext>
            </a:extLst>
          </p:cNvPr>
          <p:cNvSpPr>
            <a:spLocks noGrp="1"/>
          </p:cNvSpPr>
          <p:nvPr>
            <p:ph type="title"/>
          </p:nvPr>
        </p:nvSpPr>
        <p:spPr/>
        <p:txBody>
          <a:bodyPr/>
          <a:lstStyle/>
          <a:p>
            <a:r>
              <a:rPr lang="en-US" altLang="zh-TW" dirty="0"/>
              <a:t>Summary and conclusions</a:t>
            </a:r>
            <a:endParaRPr lang="zh-TW" altLang="en-US" dirty="0"/>
          </a:p>
        </p:txBody>
      </p:sp>
      <p:sp>
        <p:nvSpPr>
          <p:cNvPr id="3" name="內容版面配置區 2">
            <a:extLst>
              <a:ext uri="{FF2B5EF4-FFF2-40B4-BE49-F238E27FC236}">
                <a16:creationId xmlns:a16="http://schemas.microsoft.com/office/drawing/2014/main" id="{D598FBED-5CFA-4DBA-901A-054EC3B94863}"/>
              </a:ext>
            </a:extLst>
          </p:cNvPr>
          <p:cNvSpPr>
            <a:spLocks noGrp="1"/>
          </p:cNvSpPr>
          <p:nvPr>
            <p:ph idx="1"/>
          </p:nvPr>
        </p:nvSpPr>
        <p:spPr/>
        <p:txBody>
          <a:bodyPr>
            <a:normAutofit fontScale="92500" lnSpcReduction="10000"/>
          </a:bodyPr>
          <a:lstStyle/>
          <a:p>
            <a:pPr algn="just"/>
            <a:r>
              <a:rPr lang="en-US" altLang="zh-TW" dirty="0"/>
              <a:t>The scale-aware schemes (especially </a:t>
            </a:r>
            <a:r>
              <a:rPr lang="en-US" altLang="zh-TW" dirty="0" err="1"/>
              <a:t>Grell</a:t>
            </a:r>
            <a:r>
              <a:rPr lang="en-US" altLang="zh-TW" dirty="0"/>
              <a:t>–Freitas) produced the smallest errors, outperforming other conventional cumulus schemes in timing and intensity of the precipitation. </a:t>
            </a:r>
          </a:p>
          <a:p>
            <a:pPr lvl="1" algn="just"/>
            <a:r>
              <a:rPr lang="en-US" altLang="zh-TW" dirty="0"/>
              <a:t>resulted from their smooth transition from </a:t>
            </a:r>
            <a:r>
              <a:rPr lang="en-US" altLang="zh-TW" dirty="0" err="1"/>
              <a:t>subgrid</a:t>
            </a:r>
            <a:r>
              <a:rPr lang="en-US" altLang="zh-TW" dirty="0"/>
              <a:t> (cumulus) to resolved-scale (microphysics) precipitation. </a:t>
            </a:r>
          </a:p>
          <a:p>
            <a:pPr algn="just"/>
            <a:r>
              <a:rPr lang="en-US" altLang="zh-TW" dirty="0"/>
              <a:t>the best-performing </a:t>
            </a:r>
            <a:r>
              <a:rPr lang="en-US" altLang="zh-TW" dirty="0" err="1"/>
              <a:t>Grell</a:t>
            </a:r>
            <a:r>
              <a:rPr lang="en-US" altLang="zh-TW" dirty="0"/>
              <a:t>–Freitas scheme was also the most time-consuming scheme</a:t>
            </a:r>
          </a:p>
          <a:p>
            <a:pPr algn="just"/>
            <a:r>
              <a:rPr lang="en-US" altLang="zh-TW" dirty="0"/>
              <a:t>The microphysics option by itself did not make a considerable difference for the stratiform precipitation event</a:t>
            </a:r>
          </a:p>
          <a:p>
            <a:pPr algn="just"/>
            <a:r>
              <a:rPr lang="en-US" altLang="zh-TW" dirty="0"/>
              <a:t>For convective cases where the microphysics scheme produces most of the heavy precipitation in the center of the system, scheme choice may have more of an impact. </a:t>
            </a:r>
            <a:endParaRPr lang="zh-TW" altLang="en-US" dirty="0"/>
          </a:p>
        </p:txBody>
      </p:sp>
    </p:spTree>
    <p:extLst>
      <p:ext uri="{BB962C8B-B14F-4D97-AF65-F5344CB8AC3E}">
        <p14:creationId xmlns:p14="http://schemas.microsoft.com/office/powerpoint/2010/main" val="353529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81910F-7651-4545-845A-0F30952EC3F6}"/>
              </a:ext>
            </a:extLst>
          </p:cNvPr>
          <p:cNvSpPr>
            <a:spLocks noGrp="1"/>
          </p:cNvSpPr>
          <p:nvPr>
            <p:ph type="title"/>
          </p:nvPr>
        </p:nvSpPr>
        <p:spPr/>
        <p:txBody>
          <a:bodyPr/>
          <a:lstStyle/>
          <a:p>
            <a:r>
              <a:rPr lang="en-US" altLang="zh-TW" dirty="0"/>
              <a:t>Background and introduction</a:t>
            </a:r>
            <a:endParaRPr lang="zh-TW" altLang="en-US" dirty="0"/>
          </a:p>
        </p:txBody>
      </p:sp>
      <p:sp>
        <p:nvSpPr>
          <p:cNvPr id="3" name="內容版面配置區 2">
            <a:extLst>
              <a:ext uri="{FF2B5EF4-FFF2-40B4-BE49-F238E27FC236}">
                <a16:creationId xmlns:a16="http://schemas.microsoft.com/office/drawing/2014/main" id="{E7D6B20D-404E-4255-99A1-05C4BA8761DC}"/>
              </a:ext>
            </a:extLst>
          </p:cNvPr>
          <p:cNvSpPr>
            <a:spLocks noGrp="1"/>
          </p:cNvSpPr>
          <p:nvPr>
            <p:ph idx="1"/>
          </p:nvPr>
        </p:nvSpPr>
        <p:spPr/>
        <p:txBody>
          <a:bodyPr>
            <a:normAutofit fontScale="92500" lnSpcReduction="10000"/>
          </a:bodyPr>
          <a:lstStyle/>
          <a:p>
            <a:pPr algn="just"/>
            <a:r>
              <a:rPr lang="en-US" altLang="zh-TW" dirty="0"/>
              <a:t>Traditional cumulus parameterization scheme:</a:t>
            </a:r>
          </a:p>
          <a:p>
            <a:pPr lvl="1" algn="just"/>
            <a:r>
              <a:rPr lang="en-US" altLang="zh-TW" dirty="0"/>
              <a:t>designed to represent the </a:t>
            </a:r>
            <a:r>
              <a:rPr lang="en-US" altLang="zh-TW" dirty="0" err="1"/>
              <a:t>subgrid</a:t>
            </a:r>
            <a:r>
              <a:rPr lang="en-US" altLang="zh-TW" dirty="0"/>
              <a:t>-scale processes that are not explicitly resolved.</a:t>
            </a:r>
          </a:p>
          <a:p>
            <a:pPr lvl="1" algn="just"/>
            <a:r>
              <a:rPr lang="en-US" altLang="zh-TW" dirty="0"/>
              <a:t>the convective updrafts balanced by downdrafts within the same grid box, and require the updrafts to cover only a small fraction (less than about 10%) of the grid box area </a:t>
            </a:r>
            <a:r>
              <a:rPr lang="en-US" altLang="zh-TW" dirty="0">
                <a:solidFill>
                  <a:schemeClr val="bg1">
                    <a:lumMod val="50000"/>
                  </a:schemeClr>
                </a:solidFill>
              </a:rPr>
              <a:t>(e.g., Arakawa and </a:t>
            </a:r>
            <a:r>
              <a:rPr lang="de-DE" altLang="zh-TW" dirty="0">
                <a:solidFill>
                  <a:schemeClr val="bg1">
                    <a:lumMod val="50000"/>
                  </a:schemeClr>
                </a:solidFill>
              </a:rPr>
              <a:t>Schubert 1974; Tiedtke 1989; Kain and Fritsch 1990).</a:t>
            </a:r>
          </a:p>
          <a:p>
            <a:pPr algn="just"/>
            <a:r>
              <a:rPr lang="en-US" altLang="zh-TW" dirty="0"/>
              <a:t>when decreasing the grid spacing below a certain value, previously unresolved scales become partially resolved and conventional closure assumptions break down</a:t>
            </a:r>
          </a:p>
          <a:p>
            <a:r>
              <a:rPr lang="en-US" altLang="zh-TW" dirty="0"/>
              <a:t>The gradually reduced cumulus activity in scale-aware schemes adjusts to this transition of scales and several studies </a:t>
            </a:r>
            <a:r>
              <a:rPr lang="en-US" altLang="zh-TW" dirty="0">
                <a:solidFill>
                  <a:schemeClr val="bg1">
                    <a:lumMod val="50000"/>
                  </a:schemeClr>
                </a:solidFill>
              </a:rPr>
              <a:t>(e.g., Mahoney 2016; Field et al. 2017; Hu et al. 2018) </a:t>
            </a:r>
            <a:r>
              <a:rPr lang="en-US" altLang="zh-TW" dirty="0"/>
              <a:t>have shown superior performance in precipitation development when using such schemes. </a:t>
            </a:r>
          </a:p>
        </p:txBody>
      </p:sp>
    </p:spTree>
    <p:extLst>
      <p:ext uri="{BB962C8B-B14F-4D97-AF65-F5344CB8AC3E}">
        <p14:creationId xmlns:p14="http://schemas.microsoft.com/office/powerpoint/2010/main" val="76837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3F5ABB-932E-4003-BC98-9330363078A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FC19BD0-8BBB-48FB-9B09-E3E618D6F8ED}"/>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100097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BF80E5-D248-461F-A16B-E241957C208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B20B256-D3F3-401F-8F6B-8E0BB4B10B95}"/>
              </a:ext>
            </a:extLst>
          </p:cNvPr>
          <p:cNvSpPr>
            <a:spLocks noGrp="1"/>
          </p:cNvSpPr>
          <p:nvPr>
            <p:ph idx="1"/>
          </p:nvPr>
        </p:nvSpPr>
        <p:spPr/>
        <p:txBody>
          <a:bodyPr>
            <a:normAutofit fontScale="85000" lnSpcReduction="20000"/>
          </a:bodyPr>
          <a:lstStyle/>
          <a:p>
            <a:r>
              <a:rPr lang="en-US" altLang="zh-TW" dirty="0"/>
              <a:t>Only 6-class microphysics schemes are able to represent graupel. Hence, both (single- and double moment) WSM5 andWDM5 schemes are missing this species. </a:t>
            </a:r>
          </a:p>
          <a:p>
            <a:r>
              <a:rPr lang="en-US" altLang="zh-TW" dirty="0"/>
              <a:t>The time- and space-averaged mixing ratios of the hydrometeors in the vertical column (not shown) shows that the Morrison scheme simulates more graupel than Thompson, and the graupel content increases with higher resolutions. </a:t>
            </a:r>
          </a:p>
          <a:p>
            <a:r>
              <a:rPr lang="en-US" altLang="zh-TW" dirty="0"/>
              <a:t>The Thompson microphysics scheme produces the largest snow mixing ratios at all grid lengths and for both cumulus schemes. </a:t>
            </a:r>
          </a:p>
          <a:p>
            <a:r>
              <a:rPr lang="en-US" altLang="zh-TW" dirty="0"/>
              <a:t>However, it rarely indicates any cloud ice, which all other schemes produce at the top of the  cloud.</a:t>
            </a:r>
          </a:p>
          <a:p>
            <a:r>
              <a:rPr lang="en-US" altLang="zh-TW" dirty="0"/>
              <a:t>While the cloud ice average from the WSM5 schemes reaches down to a pressure level of about 700 hPa, the Morrison scheme restricts it to higher altitudes (above approximately 400 hPa). </a:t>
            </a:r>
          </a:p>
          <a:p>
            <a:r>
              <a:rPr lang="en-US" altLang="zh-TW" dirty="0"/>
              <a:t>The WSM5 and WDM5 schemes produce generally very similar vertical structures.</a:t>
            </a:r>
            <a:endParaRPr lang="zh-TW" altLang="en-US" dirty="0"/>
          </a:p>
        </p:txBody>
      </p:sp>
    </p:spTree>
    <p:extLst>
      <p:ext uri="{BB962C8B-B14F-4D97-AF65-F5344CB8AC3E}">
        <p14:creationId xmlns:p14="http://schemas.microsoft.com/office/powerpoint/2010/main" val="31645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B4B838-F382-4778-A01D-AB952CFB368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B77489B-637D-42B7-8323-283FA5B9E934}"/>
              </a:ext>
            </a:extLst>
          </p:cNvPr>
          <p:cNvSpPr>
            <a:spLocks noGrp="1"/>
          </p:cNvSpPr>
          <p:nvPr>
            <p:ph idx="1"/>
          </p:nvPr>
        </p:nvSpPr>
        <p:spPr/>
        <p:txBody>
          <a:bodyPr/>
          <a:lstStyle/>
          <a:p>
            <a:r>
              <a:rPr lang="en-US" altLang="zh-TW" dirty="0"/>
              <a:t>The bias and mean absolute error (MAE) are calculated from quality-controlled ARM station data, soundings, and from 4-km gridded analysis fields based on </a:t>
            </a:r>
            <a:r>
              <a:rPr lang="en-US" altLang="zh-TW" dirty="0" err="1"/>
              <a:t>multisensor</a:t>
            </a:r>
            <a:r>
              <a:rPr lang="en-US" altLang="zh-TW" dirty="0"/>
              <a:t> precipitation estimates (MPE, where applicable) (Lin 2011).</a:t>
            </a:r>
            <a:endParaRPr lang="zh-TW" altLang="en-US" dirty="0"/>
          </a:p>
        </p:txBody>
      </p:sp>
    </p:spTree>
    <p:extLst>
      <p:ext uri="{BB962C8B-B14F-4D97-AF65-F5344CB8AC3E}">
        <p14:creationId xmlns:p14="http://schemas.microsoft.com/office/powerpoint/2010/main" val="276799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6281A-E961-4C9F-9809-3140748A0863}"/>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DDA6345E-107D-41FD-B418-C14D7E79A5F3}"/>
              </a:ext>
            </a:extLst>
          </p:cNvPr>
          <p:cNvSpPr>
            <a:spLocks noGrp="1"/>
          </p:cNvSpPr>
          <p:nvPr>
            <p:ph idx="1"/>
          </p:nvPr>
        </p:nvSpPr>
        <p:spPr/>
        <p:txBody>
          <a:bodyPr>
            <a:normAutofit fontScale="55000" lnSpcReduction="20000"/>
          </a:bodyPr>
          <a:lstStyle/>
          <a:p>
            <a:pPr algn="just"/>
            <a:r>
              <a:rPr lang="en-US" altLang="zh-TW" dirty="0"/>
              <a:t>The aim is to investigate the ability of different cumulus and microphysics parameterization schemes to represent precipitation processes throughout the transition between parameterized and resolved convective scales (e.g., the gray zone).</a:t>
            </a:r>
          </a:p>
          <a:p>
            <a:r>
              <a:rPr lang="en-US" altLang="zh-TW" dirty="0"/>
              <a:t>The cases include the following: </a:t>
            </a:r>
          </a:p>
          <a:p>
            <a:pPr lvl="1"/>
            <a:r>
              <a:rPr lang="en-US" altLang="zh-TW" dirty="0"/>
              <a:t>1) a mesoscale convective system causing intense local precipitation</a:t>
            </a:r>
          </a:p>
          <a:p>
            <a:pPr lvl="1"/>
            <a:r>
              <a:rPr lang="en-US" altLang="zh-TW" dirty="0"/>
              <a:t>2) a frontal passage with light but continuous rainfall. </a:t>
            </a:r>
          </a:p>
          <a:p>
            <a:pPr lvl="1"/>
            <a:endParaRPr lang="en-US" altLang="zh-TW" dirty="0"/>
          </a:p>
          <a:p>
            <a:r>
              <a:rPr lang="en-US" altLang="zh-TW" dirty="0"/>
              <a:t>different microphysics schemes produce very similar outcomes, yet some of the more sophisticated schemes have substantially longer run times. </a:t>
            </a:r>
          </a:p>
          <a:p>
            <a:r>
              <a:rPr lang="en-US" altLang="zh-TW" dirty="0"/>
              <a:t>This suggests that this additional computational expense does not necessarily provide meaningful forecast improvements, and those looking to run such schemes should perform their own evaluation to determine if this expense is warranted for their application. </a:t>
            </a:r>
          </a:p>
          <a:p>
            <a:r>
              <a:rPr lang="en-US" altLang="zh-TW" dirty="0"/>
              <a:t>The best performing cumulus scheme overall for the two cases studies here was the scale-aware </a:t>
            </a:r>
            <a:r>
              <a:rPr lang="en-US" altLang="zh-TW" dirty="0" err="1"/>
              <a:t>Grell</a:t>
            </a:r>
            <a:r>
              <a:rPr lang="en-US" altLang="zh-TW" dirty="0"/>
              <a:t>–Freitas cumulus scheme. </a:t>
            </a:r>
          </a:p>
          <a:p>
            <a:r>
              <a:rPr lang="en-US" altLang="zh-TW" dirty="0"/>
              <a:t>It was able to reproduce a smooth transition from </a:t>
            </a:r>
            <a:r>
              <a:rPr lang="en-US" altLang="zh-TW" dirty="0" err="1"/>
              <a:t>subgrid</a:t>
            </a:r>
            <a:r>
              <a:rPr lang="en-US" altLang="zh-TW" dirty="0"/>
              <a:t>- (cumulus) to resolved-scale (microphysics) precipitation with increasing resolution.</a:t>
            </a:r>
          </a:p>
          <a:p>
            <a:r>
              <a:rPr lang="en-US" altLang="zh-TW" dirty="0"/>
              <a:t>It also produced the smallest errors for the convective event, outperforming the other cumulus schemes in predicting the timing and intensity of the precipitation.</a:t>
            </a:r>
            <a:endParaRPr lang="zh-TW" altLang="en-US" dirty="0"/>
          </a:p>
        </p:txBody>
      </p:sp>
    </p:spTree>
    <p:extLst>
      <p:ext uri="{BB962C8B-B14F-4D97-AF65-F5344CB8AC3E}">
        <p14:creationId xmlns:p14="http://schemas.microsoft.com/office/powerpoint/2010/main" val="34388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D2AFB8D-26B2-4A6F-AF60-73F936C68D50}"/>
              </a:ext>
            </a:extLst>
          </p:cNvPr>
          <p:cNvSpPr>
            <a:spLocks noGrp="1"/>
          </p:cNvSpPr>
          <p:nvPr>
            <p:ph idx="1"/>
          </p:nvPr>
        </p:nvSpPr>
        <p:spPr>
          <a:xfrm>
            <a:off x="838200" y="482600"/>
            <a:ext cx="10515600" cy="5694363"/>
          </a:xfrm>
        </p:spPr>
        <p:txBody>
          <a:bodyPr>
            <a:normAutofit/>
          </a:bodyPr>
          <a:lstStyle/>
          <a:p>
            <a:pPr algn="just"/>
            <a:r>
              <a:rPr lang="en-US" altLang="zh-TW" dirty="0"/>
              <a:t>microphysics parameterization scheme: </a:t>
            </a:r>
          </a:p>
          <a:p>
            <a:pPr lvl="1" algn="just"/>
            <a:r>
              <a:rPr lang="en-US" altLang="zh-TW" dirty="0"/>
              <a:t>an expensive scheme is not needed for grid spacings coarser than about 10 km, while finer resolutions (starting with the convective gray zone) require enhanced complexity including the prediction of mixed phases (6-class schemes, including graupel) and number concentrations (double-moment schemes) </a:t>
            </a:r>
            <a:r>
              <a:rPr lang="en-US" altLang="zh-TW" dirty="0">
                <a:solidFill>
                  <a:schemeClr val="bg1">
                    <a:lumMod val="50000"/>
                  </a:schemeClr>
                </a:solidFill>
              </a:rPr>
              <a:t>(Bryan and Morrison 2012; Hong and </a:t>
            </a:r>
            <a:r>
              <a:rPr lang="en-US" altLang="zh-TW" dirty="0" err="1">
                <a:solidFill>
                  <a:schemeClr val="bg1">
                    <a:lumMod val="50000"/>
                  </a:schemeClr>
                </a:solidFill>
              </a:rPr>
              <a:t>Dudhia</a:t>
            </a:r>
            <a:r>
              <a:rPr lang="en-US" altLang="zh-TW" dirty="0">
                <a:solidFill>
                  <a:schemeClr val="bg1">
                    <a:lumMod val="50000"/>
                  </a:schemeClr>
                </a:solidFill>
              </a:rPr>
              <a:t> 2012; Han et al. 2019).</a:t>
            </a:r>
          </a:p>
          <a:p>
            <a:endParaRPr lang="en-US" altLang="zh-TW" dirty="0"/>
          </a:p>
          <a:p>
            <a:r>
              <a:rPr lang="en-US" altLang="zh-TW" dirty="0"/>
              <a:t>this study contributes to the body of knowledge on the benefits and usefulness of scale-aware cumulus schemes and sophisticated microphysics.</a:t>
            </a:r>
            <a:endParaRPr lang="zh-TW" altLang="en-US" dirty="0"/>
          </a:p>
          <a:p>
            <a:pPr algn="just"/>
            <a:endParaRPr lang="en-US" altLang="zh-TW" dirty="0">
              <a:solidFill>
                <a:schemeClr val="bg1">
                  <a:lumMod val="50000"/>
                </a:schemeClr>
              </a:solidFill>
            </a:endParaRPr>
          </a:p>
        </p:txBody>
      </p:sp>
    </p:spTree>
    <p:extLst>
      <p:ext uri="{BB962C8B-B14F-4D97-AF65-F5344CB8AC3E}">
        <p14:creationId xmlns:p14="http://schemas.microsoft.com/office/powerpoint/2010/main" val="112535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BEFD6B-260A-429F-98AE-3DCA43CEE6BB}"/>
              </a:ext>
            </a:extLst>
          </p:cNvPr>
          <p:cNvSpPr>
            <a:spLocks noGrp="1"/>
          </p:cNvSpPr>
          <p:nvPr>
            <p:ph type="title"/>
          </p:nvPr>
        </p:nvSpPr>
        <p:spPr/>
        <p:txBody>
          <a:bodyPr/>
          <a:lstStyle/>
          <a:p>
            <a:r>
              <a:rPr lang="en-US" altLang="zh-TW" dirty="0"/>
              <a:t>Model setup</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DBB32E2-DBC5-48BD-B4A8-D8BAEDB88DAF}"/>
                  </a:ext>
                </a:extLst>
              </p:cNvPr>
              <p:cNvSpPr>
                <a:spLocks noGrp="1"/>
              </p:cNvSpPr>
              <p:nvPr>
                <p:ph idx="1"/>
              </p:nvPr>
            </p:nvSpPr>
            <p:spPr>
              <a:xfrm>
                <a:off x="838200" y="1825624"/>
                <a:ext cx="5597324" cy="4808538"/>
              </a:xfrm>
            </p:spPr>
            <p:txBody>
              <a:bodyPr>
                <a:normAutofit fontScale="70000" lnSpcReduction="20000"/>
              </a:bodyPr>
              <a:lstStyle/>
              <a:p>
                <a:pPr algn="just"/>
                <a:r>
                  <a:rPr lang="en-US" altLang="zh-TW" dirty="0"/>
                  <a:t>WRF-ARW model (version 3.9.1.1)</a:t>
                </a:r>
              </a:p>
              <a:p>
                <a:pPr algn="just"/>
                <a:r>
                  <a:rPr lang="en-US" altLang="zh-TW" dirty="0"/>
                  <a:t>initial and boundary conditions: </a:t>
                </a:r>
                <a14:m>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0.58</m:t>
                        </m:r>
                      </m:e>
                      <m:sup>
                        <m:r>
                          <a:rPr lang="zh-TW" altLang="en-US" i="1" smtClean="0">
                            <a:latin typeface="Cambria Math" panose="02040503050406030204" pitchFamily="18" charset="0"/>
                          </a:rPr>
                          <m:t>°</m:t>
                        </m:r>
                      </m:sup>
                    </m:sSup>
                    <m:r>
                      <a:rPr lang="en-US" altLang="zh-TW" b="0"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0.58</m:t>
                        </m:r>
                      </m:e>
                      <m:sup>
                        <m:r>
                          <a:rPr lang="zh-TW" altLang="en-US" i="1">
                            <a:latin typeface="Cambria Math" panose="02040503050406030204" pitchFamily="18" charset="0"/>
                          </a:rPr>
                          <m:t>°</m:t>
                        </m:r>
                      </m:sup>
                    </m:sSup>
                  </m:oMath>
                </a14:m>
                <a:r>
                  <a:rPr lang="en-US" altLang="zh-TW" dirty="0"/>
                  <a:t> Global Forecast System (GFS) analysis data, every 3 h</a:t>
                </a:r>
              </a:p>
              <a:p>
                <a:pPr algn="just"/>
                <a:r>
                  <a:rPr lang="en-US" altLang="zh-TW" dirty="0"/>
                  <a:t>Vertical levels: model top at 50hPa, 51 levels</a:t>
                </a:r>
              </a:p>
              <a:p>
                <a:pPr algn="just"/>
                <a:r>
                  <a:rPr lang="en-US" altLang="zh-TW" dirty="0"/>
                  <a:t>3 h time-staggered spinup, adding up to 15 h of total spinup time</a:t>
                </a:r>
              </a:p>
              <a:p>
                <a:pPr algn="just"/>
                <a:r>
                  <a:rPr lang="en-US" altLang="zh-TW" dirty="0"/>
                  <a:t>The cases chosen are:</a:t>
                </a:r>
              </a:p>
              <a:p>
                <a:pPr marL="514350" indent="-514350" algn="just">
                  <a:buFont typeface="+mj-lt"/>
                  <a:buAutoNum type="arabicParenR"/>
                </a:pPr>
                <a:r>
                  <a:rPr lang="en-US" altLang="zh-TW" dirty="0"/>
                  <a:t>a mesoscale convective system to evaluate convective cumulus schemes</a:t>
                </a:r>
              </a:p>
              <a:p>
                <a:pPr marL="514350" indent="-514350" algn="just">
                  <a:buFont typeface="+mj-lt"/>
                  <a:buAutoNum type="arabicParenR"/>
                </a:pPr>
                <a:r>
                  <a:rPr lang="en-US" altLang="zh-TW" dirty="0"/>
                  <a:t>a warm frontal zone with stratiform precipitation to evaluate microphysics schemes.</a:t>
                </a:r>
              </a:p>
              <a:p>
                <a:pPr algn="just"/>
                <a:r>
                  <a:rPr lang="en-US" altLang="zh-TW" dirty="0"/>
                  <a:t>OBS: the Atmospheric Radiation Measurement (ARM) Climate Research Facility, </a:t>
                </a:r>
                <a:r>
                  <a:rPr lang="en-US" altLang="zh-TW" dirty="0" err="1"/>
                  <a:t>multisensor</a:t>
                </a:r>
                <a:r>
                  <a:rPr lang="en-US" altLang="zh-TW" dirty="0"/>
                  <a:t> precipitation estimates (MPE) (4-km gridded analysis fields)</a:t>
                </a:r>
                <a:endParaRPr lang="zh-TW" altLang="en-US" dirty="0"/>
              </a:p>
              <a:p>
                <a:pPr algn="just"/>
                <a:endParaRPr lang="en-US" altLang="zh-TW" dirty="0"/>
              </a:p>
              <a:p>
                <a:pPr algn="just"/>
                <a:endParaRPr lang="zh-TW" altLang="en-US" dirty="0"/>
              </a:p>
            </p:txBody>
          </p:sp>
        </mc:Choice>
        <mc:Fallback xmlns="">
          <p:sp>
            <p:nvSpPr>
              <p:cNvPr id="3" name="內容版面配置區 2">
                <a:extLst>
                  <a:ext uri="{FF2B5EF4-FFF2-40B4-BE49-F238E27FC236}">
                    <a16:creationId xmlns:a16="http://schemas.microsoft.com/office/drawing/2014/main" id="{3DBB32E2-DBC5-48BD-B4A8-D8BAEDB88DAF}"/>
                  </a:ext>
                </a:extLst>
              </p:cNvPr>
              <p:cNvSpPr>
                <a:spLocks noGrp="1" noRot="1" noChangeAspect="1" noMove="1" noResize="1" noEditPoints="1" noAdjustHandles="1" noChangeArrowheads="1" noChangeShapeType="1" noTextEdit="1"/>
              </p:cNvSpPr>
              <p:nvPr>
                <p:ph idx="1"/>
              </p:nvPr>
            </p:nvSpPr>
            <p:spPr>
              <a:xfrm>
                <a:off x="838200" y="1825624"/>
                <a:ext cx="5597324" cy="4808538"/>
              </a:xfrm>
              <a:blipFill>
                <a:blip r:embed="rId3"/>
                <a:stretch>
                  <a:fillRect l="-980" t="-2408" r="-1089"/>
                </a:stretch>
              </a:blipFill>
            </p:spPr>
            <p:txBody>
              <a:bodyPr/>
              <a:lstStyle/>
              <a:p>
                <a:r>
                  <a:rPr lang="zh-TW" altLang="en-US">
                    <a:noFill/>
                  </a:rPr>
                  <a:t> </a:t>
                </a:r>
              </a:p>
            </p:txBody>
          </p:sp>
        </mc:Fallback>
      </mc:AlternateContent>
      <p:pic>
        <p:nvPicPr>
          <p:cNvPr id="4" name="內容版面配置區 4">
            <a:extLst>
              <a:ext uri="{FF2B5EF4-FFF2-40B4-BE49-F238E27FC236}">
                <a16:creationId xmlns:a16="http://schemas.microsoft.com/office/drawing/2014/main" id="{2142C5C0-5FCD-4084-9CF4-5ABA13A19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869" y="1368425"/>
            <a:ext cx="5050985" cy="4808538"/>
          </a:xfrm>
          <a:prstGeom prst="rect">
            <a:avLst/>
          </a:prstGeom>
        </p:spPr>
      </p:pic>
      <p:sp>
        <p:nvSpPr>
          <p:cNvPr id="5" name="矩形 4">
            <a:extLst>
              <a:ext uri="{FF2B5EF4-FFF2-40B4-BE49-F238E27FC236}">
                <a16:creationId xmlns:a16="http://schemas.microsoft.com/office/drawing/2014/main" id="{D9643E61-A846-4F6A-A7C8-F4C2E5A8D797}"/>
              </a:ext>
            </a:extLst>
          </p:cNvPr>
          <p:cNvSpPr/>
          <p:nvPr/>
        </p:nvSpPr>
        <p:spPr>
          <a:xfrm>
            <a:off x="7380122" y="647534"/>
            <a:ext cx="4226478" cy="369332"/>
          </a:xfrm>
          <a:prstGeom prst="rect">
            <a:avLst/>
          </a:prstGeom>
        </p:spPr>
        <p:txBody>
          <a:bodyPr wrap="none">
            <a:spAutoFit/>
          </a:bodyPr>
          <a:lstStyle/>
          <a:p>
            <a:r>
              <a:rPr lang="en-US" altLang="zh-TW" dirty="0"/>
              <a:t>five one-way-nested WRF Model domains </a:t>
            </a:r>
            <a:endParaRPr lang="zh-TW" altLang="en-US" dirty="0"/>
          </a:p>
        </p:txBody>
      </p:sp>
      <p:sp>
        <p:nvSpPr>
          <p:cNvPr id="6" name="矩形 5">
            <a:extLst>
              <a:ext uri="{FF2B5EF4-FFF2-40B4-BE49-F238E27FC236}">
                <a16:creationId xmlns:a16="http://schemas.microsoft.com/office/drawing/2014/main" id="{E8B1DCCB-63B6-4617-8D24-E61BEB762F8B}"/>
              </a:ext>
            </a:extLst>
          </p:cNvPr>
          <p:cNvSpPr/>
          <p:nvPr/>
        </p:nvSpPr>
        <p:spPr>
          <a:xfrm>
            <a:off x="7301094" y="1016865"/>
            <a:ext cx="4384534" cy="369332"/>
          </a:xfrm>
          <a:prstGeom prst="rect">
            <a:avLst/>
          </a:prstGeom>
        </p:spPr>
        <p:txBody>
          <a:bodyPr wrap="none">
            <a:spAutoFit/>
          </a:bodyPr>
          <a:lstStyle/>
          <a:p>
            <a:r>
              <a:rPr lang="en-US" altLang="zh-TW" dirty="0"/>
              <a:t>centered over the U.S. Southern Great Plains </a:t>
            </a:r>
            <a:endParaRPr lang="zh-TW" altLang="en-US" dirty="0"/>
          </a:p>
        </p:txBody>
      </p:sp>
    </p:spTree>
    <p:extLst>
      <p:ext uri="{BB962C8B-B14F-4D97-AF65-F5344CB8AC3E}">
        <p14:creationId xmlns:p14="http://schemas.microsoft.com/office/powerpoint/2010/main" val="20892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DE8FD15-BB5F-4626-BEEC-2A20FFF50E8E}"/>
              </a:ext>
            </a:extLst>
          </p:cNvPr>
          <p:cNvSpPr/>
          <p:nvPr/>
        </p:nvSpPr>
        <p:spPr>
          <a:xfrm>
            <a:off x="281650" y="4511641"/>
            <a:ext cx="11605549" cy="1477328"/>
          </a:xfrm>
          <a:prstGeom prst="rect">
            <a:avLst/>
          </a:prstGeom>
        </p:spPr>
        <p:txBody>
          <a:bodyPr wrap="square">
            <a:spAutoFit/>
          </a:bodyPr>
          <a:lstStyle/>
          <a:p>
            <a:pPr marL="285750" indent="-285750">
              <a:buFont typeface="Arial" panose="020B0604020202020204" pitchFamily="34" charset="0"/>
              <a:buChar char="•"/>
            </a:pPr>
            <a:r>
              <a:rPr lang="en-US" altLang="zh-TW" dirty="0"/>
              <a:t>Two scale-aware cumulus schemes: </a:t>
            </a:r>
            <a:r>
              <a:rPr lang="en-US" altLang="zh-TW" dirty="0" err="1"/>
              <a:t>Grell</a:t>
            </a:r>
            <a:r>
              <a:rPr lang="en-US" altLang="zh-TW" dirty="0"/>
              <a:t>–Freitas and the multiscale Kain–Fritsch</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err="1"/>
              <a:t>Grell</a:t>
            </a:r>
            <a:r>
              <a:rPr lang="en-US" altLang="zh-TW" dirty="0"/>
              <a:t> and Freitas (2014): adapts the scale awareness to the </a:t>
            </a:r>
            <a:r>
              <a:rPr lang="en-US" altLang="zh-TW" dirty="0">
                <a:solidFill>
                  <a:srgbClr val="C00000"/>
                </a:solidFill>
              </a:rPr>
              <a:t>convective eddy transport equation</a:t>
            </a:r>
          </a:p>
          <a:p>
            <a:pPr marL="285750" indent="-285750">
              <a:buFont typeface="Arial" panose="020B0604020202020204" pitchFamily="34" charset="0"/>
              <a:buChar char="•"/>
            </a:pPr>
            <a:r>
              <a:rPr lang="en-US" altLang="zh-TW" dirty="0"/>
              <a:t>multiscale Kain–Fritsch scheme: </a:t>
            </a:r>
            <a:r>
              <a:rPr lang="en-US" altLang="zh-TW" dirty="0">
                <a:solidFill>
                  <a:srgbClr val="C00000"/>
                </a:solidFill>
              </a:rPr>
              <a:t>lifting condensation level–based entrainment methodology </a:t>
            </a:r>
            <a:r>
              <a:rPr lang="en-US" altLang="zh-TW" dirty="0"/>
              <a:t>that includes scale dependency.</a:t>
            </a:r>
            <a:endParaRPr lang="zh-TW" altLang="en-US" dirty="0"/>
          </a:p>
        </p:txBody>
      </p:sp>
      <p:grpSp>
        <p:nvGrpSpPr>
          <p:cNvPr id="4" name="群組 3">
            <a:extLst>
              <a:ext uri="{FF2B5EF4-FFF2-40B4-BE49-F238E27FC236}">
                <a16:creationId xmlns:a16="http://schemas.microsoft.com/office/drawing/2014/main" id="{C27E7CE5-A3BB-4675-8BEF-6C33A90518EB}"/>
              </a:ext>
            </a:extLst>
          </p:cNvPr>
          <p:cNvGrpSpPr/>
          <p:nvPr/>
        </p:nvGrpSpPr>
        <p:grpSpPr>
          <a:xfrm>
            <a:off x="0" y="702753"/>
            <a:ext cx="12192000" cy="3808888"/>
            <a:chOff x="0" y="1339361"/>
            <a:chExt cx="12192000" cy="3808888"/>
          </a:xfrm>
        </p:grpSpPr>
        <p:pic>
          <p:nvPicPr>
            <p:cNvPr id="5" name="圖片 4">
              <a:extLst>
                <a:ext uri="{FF2B5EF4-FFF2-40B4-BE49-F238E27FC236}">
                  <a16:creationId xmlns:a16="http://schemas.microsoft.com/office/drawing/2014/main" id="{BC2C27ED-11E0-4708-B9B1-C2C3CB159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9361"/>
              <a:ext cx="12192000" cy="3808888"/>
            </a:xfrm>
            <a:prstGeom prst="rect">
              <a:avLst/>
            </a:prstGeom>
          </p:spPr>
        </p:pic>
        <p:sp>
          <p:nvSpPr>
            <p:cNvPr id="3" name="矩形 2">
              <a:extLst>
                <a:ext uri="{FF2B5EF4-FFF2-40B4-BE49-F238E27FC236}">
                  <a16:creationId xmlns:a16="http://schemas.microsoft.com/office/drawing/2014/main" id="{EDC4E9DE-49B0-4373-9708-A46A8F7B4A08}"/>
                </a:ext>
              </a:extLst>
            </p:cNvPr>
            <p:cNvSpPr/>
            <p:nvPr/>
          </p:nvSpPr>
          <p:spPr>
            <a:xfrm>
              <a:off x="0" y="4085863"/>
              <a:ext cx="8218025" cy="79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64662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B84E0F0-78F2-49FF-A787-F26C6B29C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9384"/>
            <a:ext cx="12192000" cy="5519231"/>
          </a:xfrm>
          <a:prstGeom prst="rect">
            <a:avLst/>
          </a:prstGeom>
        </p:spPr>
      </p:pic>
    </p:spTree>
    <p:extLst>
      <p:ext uri="{BB962C8B-B14F-4D97-AF65-F5344CB8AC3E}">
        <p14:creationId xmlns:p14="http://schemas.microsoft.com/office/powerpoint/2010/main" val="363242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9DB62C-B54D-4E18-82AC-A4B5833D9511}"/>
              </a:ext>
            </a:extLst>
          </p:cNvPr>
          <p:cNvSpPr>
            <a:spLocks noGrp="1"/>
          </p:cNvSpPr>
          <p:nvPr>
            <p:ph type="title"/>
          </p:nvPr>
        </p:nvSpPr>
        <p:spPr/>
        <p:txBody>
          <a:bodyPr>
            <a:noAutofit/>
          </a:bodyPr>
          <a:lstStyle/>
          <a:p>
            <a:r>
              <a:rPr lang="en-US" altLang="zh-TW" sz="3200" dirty="0"/>
              <a:t>Results and discussion</a:t>
            </a:r>
            <a:br>
              <a:rPr lang="en-US" altLang="zh-TW" sz="3200" dirty="0"/>
            </a:br>
            <a:r>
              <a:rPr lang="en-US" altLang="zh-TW" sz="3200" dirty="0"/>
              <a:t>a. Case study 1: Cumulus parameterization in the</a:t>
            </a:r>
            <a:br>
              <a:rPr lang="en-US" altLang="zh-TW" sz="3200" dirty="0"/>
            </a:br>
            <a:r>
              <a:rPr lang="en-US" altLang="zh-TW" sz="3200" dirty="0"/>
              <a:t>convective gray zone</a:t>
            </a:r>
            <a:endParaRPr lang="zh-TW" altLang="en-US" sz="3200" dirty="0"/>
          </a:p>
        </p:txBody>
      </p:sp>
      <p:pic>
        <p:nvPicPr>
          <p:cNvPr id="9" name="內容版面配置區 8">
            <a:extLst>
              <a:ext uri="{FF2B5EF4-FFF2-40B4-BE49-F238E27FC236}">
                <a16:creationId xmlns:a16="http://schemas.microsoft.com/office/drawing/2014/main" id="{B149BF49-E3FE-448D-B2C0-689FD974F5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515600" cy="3918331"/>
          </a:xfrm>
        </p:spPr>
      </p:pic>
      <p:sp>
        <p:nvSpPr>
          <p:cNvPr id="3" name="矩形 2">
            <a:extLst>
              <a:ext uri="{FF2B5EF4-FFF2-40B4-BE49-F238E27FC236}">
                <a16:creationId xmlns:a16="http://schemas.microsoft.com/office/drawing/2014/main" id="{C6116AD9-4DEB-48BC-A2C6-728AA5E2BA20}"/>
              </a:ext>
            </a:extLst>
          </p:cNvPr>
          <p:cNvSpPr/>
          <p:nvPr/>
        </p:nvSpPr>
        <p:spPr>
          <a:xfrm>
            <a:off x="838200" y="5609019"/>
            <a:ext cx="10754532" cy="646331"/>
          </a:xfrm>
          <a:prstGeom prst="rect">
            <a:avLst/>
          </a:prstGeom>
        </p:spPr>
        <p:txBody>
          <a:bodyPr wrap="square">
            <a:spAutoFit/>
          </a:bodyPr>
          <a:lstStyle/>
          <a:p>
            <a:pPr marL="285750" indent="-285750">
              <a:buFont typeface="Arial" panose="020B0604020202020204" pitchFamily="34" charset="0"/>
              <a:buChar char="•"/>
            </a:pPr>
            <a:r>
              <a:rPr lang="en-US" altLang="zh-TW" dirty="0"/>
              <a:t>The quality controlled ARM ground stations available within the  smallest WRF domain (0.33-km grid spacing) recorded the highest rainfall rates of about 35 mmh</a:t>
            </a:r>
            <a:r>
              <a:rPr lang="en-US" altLang="zh-TW" baseline="30000" dirty="0"/>
              <a:t>-1</a:t>
            </a:r>
            <a:r>
              <a:rPr lang="en-US" altLang="zh-TW" dirty="0"/>
              <a:t> at a site in the 0000–0300 UTC period. </a:t>
            </a:r>
          </a:p>
        </p:txBody>
      </p:sp>
    </p:spTree>
    <p:extLst>
      <p:ext uri="{BB962C8B-B14F-4D97-AF65-F5344CB8AC3E}">
        <p14:creationId xmlns:p14="http://schemas.microsoft.com/office/powerpoint/2010/main" val="299991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0703A8EB-6235-42A0-AF8D-770AB03AFF6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185818" y="177006"/>
            <a:ext cx="7854140" cy="6503988"/>
          </a:xfrm>
        </p:spPr>
      </p:pic>
      <p:pic>
        <p:nvPicPr>
          <p:cNvPr id="7" name="圖片 6">
            <a:extLst>
              <a:ext uri="{FF2B5EF4-FFF2-40B4-BE49-F238E27FC236}">
                <a16:creationId xmlns:a16="http://schemas.microsoft.com/office/drawing/2014/main" id="{6566617B-2DA8-449E-93E9-08105C1E8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43" y="604539"/>
            <a:ext cx="4044452" cy="3381674"/>
          </a:xfrm>
          <a:prstGeom prst="rect">
            <a:avLst/>
          </a:prstGeom>
        </p:spPr>
      </p:pic>
      <p:sp>
        <p:nvSpPr>
          <p:cNvPr id="2" name="矩形 1">
            <a:extLst>
              <a:ext uri="{FF2B5EF4-FFF2-40B4-BE49-F238E27FC236}">
                <a16:creationId xmlns:a16="http://schemas.microsoft.com/office/drawing/2014/main" id="{05BE154B-C360-4DB4-B08D-AC667F2B0BE1}"/>
              </a:ext>
            </a:extLst>
          </p:cNvPr>
          <p:cNvSpPr/>
          <p:nvPr/>
        </p:nvSpPr>
        <p:spPr>
          <a:xfrm>
            <a:off x="152042" y="4090580"/>
            <a:ext cx="4033776" cy="646331"/>
          </a:xfrm>
          <a:prstGeom prst="rect">
            <a:avLst/>
          </a:prstGeom>
        </p:spPr>
        <p:txBody>
          <a:bodyPr wrap="square">
            <a:spAutoFit/>
          </a:bodyPr>
          <a:lstStyle/>
          <a:p>
            <a:pPr algn="just"/>
            <a:r>
              <a:rPr lang="en-US" altLang="zh-TW" dirty="0"/>
              <a:t>the time of the observed highest</a:t>
            </a:r>
          </a:p>
          <a:p>
            <a:pPr algn="just"/>
            <a:r>
              <a:rPr lang="en-US" altLang="zh-TW" dirty="0"/>
              <a:t>precipitation rate (0200 UTC 4 July 2017)</a:t>
            </a:r>
            <a:endParaRPr lang="zh-TW" altLang="en-US" dirty="0"/>
          </a:p>
        </p:txBody>
      </p:sp>
    </p:spTree>
    <p:extLst>
      <p:ext uri="{BB962C8B-B14F-4D97-AF65-F5344CB8AC3E}">
        <p14:creationId xmlns:p14="http://schemas.microsoft.com/office/powerpoint/2010/main" val="200812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D17FDC8-C303-4957-9910-188E170AD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208" y="0"/>
            <a:ext cx="8431026" cy="6858000"/>
          </a:xfrm>
          <a:prstGeom prst="rect">
            <a:avLst/>
          </a:prstGeom>
        </p:spPr>
      </p:pic>
      <p:sp>
        <p:nvSpPr>
          <p:cNvPr id="2" name="矩形 1">
            <a:extLst>
              <a:ext uri="{FF2B5EF4-FFF2-40B4-BE49-F238E27FC236}">
                <a16:creationId xmlns:a16="http://schemas.microsoft.com/office/drawing/2014/main" id="{D92C09D7-AE8E-4FC5-9FBE-565643C6DC90}"/>
              </a:ext>
            </a:extLst>
          </p:cNvPr>
          <p:cNvSpPr/>
          <p:nvPr/>
        </p:nvSpPr>
        <p:spPr>
          <a:xfrm>
            <a:off x="176164" y="408143"/>
            <a:ext cx="2861504" cy="646331"/>
          </a:xfrm>
          <a:prstGeom prst="rect">
            <a:avLst/>
          </a:prstGeom>
        </p:spPr>
        <p:txBody>
          <a:bodyPr wrap="square">
            <a:spAutoFit/>
          </a:bodyPr>
          <a:lstStyle/>
          <a:p>
            <a:r>
              <a:rPr lang="en-US" altLang="zh-TW" dirty="0"/>
              <a:t>time series of domain-averaged precipitation rates </a:t>
            </a:r>
            <a:endParaRPr lang="zh-TW" altLang="en-US" dirty="0"/>
          </a:p>
        </p:txBody>
      </p:sp>
    </p:spTree>
    <p:extLst>
      <p:ext uri="{BB962C8B-B14F-4D97-AF65-F5344CB8AC3E}">
        <p14:creationId xmlns:p14="http://schemas.microsoft.com/office/powerpoint/2010/main" val="243050981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3517</Words>
  <Application>Microsoft Office PowerPoint</Application>
  <PresentationFormat>寬螢幕</PresentationFormat>
  <Paragraphs>233</Paragraphs>
  <Slides>23</Slides>
  <Notes>19</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23</vt:i4>
      </vt:variant>
    </vt:vector>
  </HeadingPairs>
  <TitlesOfParts>
    <vt:vector size="28" baseType="lpstr">
      <vt:lpstr>Arial</vt:lpstr>
      <vt:lpstr>Calibri</vt:lpstr>
      <vt:lpstr>Cambria Math</vt:lpstr>
      <vt:lpstr>Times New Roman</vt:lpstr>
      <vt:lpstr>Office 佈景主題</vt:lpstr>
      <vt:lpstr>Evaluation of Cumulus and Microphysics Parameterizations in WRF across the Convective Gray Zone</vt:lpstr>
      <vt:lpstr>Background and introduction</vt:lpstr>
      <vt:lpstr>PowerPoint 簡報</vt:lpstr>
      <vt:lpstr>Model setup</vt:lpstr>
      <vt:lpstr>PowerPoint 簡報</vt:lpstr>
      <vt:lpstr>PowerPoint 簡報</vt:lpstr>
      <vt:lpstr>Results and discussion a. Case study 1: Cumulus parameterization in the convective gray zone</vt:lpstr>
      <vt:lpstr>PowerPoint 簡報</vt:lpstr>
      <vt:lpstr>PowerPoint 簡報</vt:lpstr>
      <vt:lpstr>PowerPoint 簡報</vt:lpstr>
      <vt:lpstr>PowerPoint 簡報</vt:lpstr>
      <vt:lpstr>PowerPoint 簡報</vt:lpstr>
      <vt:lpstr>PowerPoint 簡報</vt:lpstr>
      <vt:lpstr>Case study 2: Microphysics parameterization in the convective gray zone</vt:lpstr>
      <vt:lpstr>PowerPoint 簡報</vt:lpstr>
      <vt:lpstr>PowerPoint 簡報</vt:lpstr>
      <vt:lpstr>PowerPoint 簡報</vt:lpstr>
      <vt:lpstr>PowerPoint 簡報</vt:lpstr>
      <vt:lpstr>Summary and conclusions</vt:lpstr>
      <vt:lpstr>PowerPoint 簡報</vt:lpstr>
      <vt:lpstr>PowerPoint 簡報</vt:lpstr>
      <vt:lpstr>PowerPoint 簡報</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Cumulus and Microphysics Parameterizations in WRF across the Convective Gray Zone</dc:title>
  <dc:creator>Chang-Hung Lin</dc:creator>
  <cp:lastModifiedBy>Chang-Hung Lin</cp:lastModifiedBy>
  <cp:revision>74</cp:revision>
  <dcterms:created xsi:type="dcterms:W3CDTF">2020-04-14T01:26:44Z</dcterms:created>
  <dcterms:modified xsi:type="dcterms:W3CDTF">2020-04-28T06:05:34Z</dcterms:modified>
</cp:coreProperties>
</file>