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1aef97c94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1aef97c94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1ccbc02c7_1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1ccbc02c7_1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1aef97c94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1aef97c94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1aef97c9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1aef97c9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1ccbc02c7_1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1ccbc02c7_1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1ccbc02c7_1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1ccbc02c7_1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1aef97c94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1aef97c94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1ccbc02c7_1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1ccbc02c7_1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Maximum in flash floods in midwest and plain is due to mcs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1ccbc02c7_1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1ccbc02c7_1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1ccbc02c7_1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1ccbc02c7_1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1aef97c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1aef97c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1ccbc02c7_1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71ccbc02c7_1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1aef97c94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71aef97c94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frequently occur in Miss and Ohio RIver valleys, also highest avg rainfall accumulation, largest average area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Missouri and arkansas also hotspots bc of MCS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SW asso with long lived storms (jan, July-Oct), terrain enhanced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71ccbc02c7_1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71ccbc02c7_1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NE, ohio riv valley, midwest, most frequent, highest avg accumulation, largest area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DUration synoptic, long lived MCS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 duration (&gt;250 hours), great plains and miss riv; MCS and rain on snow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Cool season synoptic cyclones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Modreate in PNW bc of ARs and rain on snow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71ccbc02c7_1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71ccbc02c7_1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71ccbc02c7_1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71ccbc02c7_1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Ohio riv valley and mid atlantic, location of max slow rise anf flash floods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Highest avg rainfall accumulation, are largest, mod durations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Hybrid floods were often obvsered by storm reports- likely long lived convection, tropical cyclones, frontal passages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Longest hybrid in gulf coast likely from slow moving TCs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1aef97c94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71aef97c94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Flash floods, shortest duration, smallest area, transient nature, max rain rates lower than hybrid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Hybrid have convective characteristics of flash, but lifetime of slow rise, longer duration and larger area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Slow rise have lower max rain rate, longer duration and similar sizze to hybrid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71ccbc02c7_1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71ccbc02c7_1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1aef97c9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71aef97c9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1aef97c9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1aef97c9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1aef97c9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1aef97c9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1aef97c94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1aef97c94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1aef97c94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1aef97c9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1ccbc02c7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1ccbc02c7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1ccbc02c7_1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1ccbc02c7_1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1aef97c94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1aef97c94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4397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Climatology of Flood-Producing Storms and Their Associated Rainfall Characteristics in the United States </a:t>
            </a:r>
            <a:endParaRPr sz="35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6055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Erin Dougherty and Kristen L. Rasmussen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Cidny Ramirez</a:t>
            </a:r>
            <a:endParaRPr sz="1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Merging Storm Reports with the Shen et al. (2017) database</a:t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Comprehensive flood database over CONUS from 2002 to 2013 using characteristic point method (CPM)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CPM: automated method to identify flood events by rising and recessing branches of hydrograph using instantaneous USGS streamflow values</a:t>
            </a:r>
            <a:endParaRPr/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Only values over 80th percentile used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Basin averaged Stage IV precipitation to associate peak in streamflow with flood triggering precipitation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279200" y="4016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Three day period chosen to account for a lag between start times in Shen et al. (2017) and NCEI databases</a:t>
            </a:r>
            <a:endParaRPr sz="1200"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200km buffer was selected based on average distances across various river basins providing confidence that river basins in both databases were the same (and same event)</a:t>
            </a:r>
            <a:endParaRPr sz="1200"/>
          </a:p>
          <a:p>
            <a:pPr indent="-304800" lvl="1" marL="914400" rtl="0" algn="l">
              <a:spcBef>
                <a:spcPts val="100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South Platte (CO), Wabash (IN), Willamette (OR) basins  </a:t>
            </a:r>
            <a:endParaRPr sz="1200"/>
          </a:p>
          <a:p>
            <a:pPr indent="-304800" lvl="0" marL="457200" rtl="0" algn="l">
              <a:spcBef>
                <a:spcPts val="1000"/>
              </a:spcBef>
              <a:spcAft>
                <a:spcPts val="1000"/>
              </a:spcAft>
              <a:buSzPts val="1200"/>
              <a:buChar char="●"/>
            </a:pPr>
            <a:r>
              <a:rPr lang="en" sz="1200"/>
              <a:t>In Table 1 of the hybrid floods, 61% were labeled as flash floods and 39%were labeled as slow floods</a:t>
            </a:r>
            <a:endParaRPr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2632278"/>
            <a:ext cx="4571999" cy="240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Stage IV Precipitation Data</a:t>
            </a:r>
            <a:endParaRPr/>
          </a:p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Data available at 4-km hourly resolution since 2001 multisensor (radar estimated rainfall combined with rain gauge data) precipitation analysis (MPE) produced by twelve River Forecast Centers (RFCs) over CONUS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Considered the benchmark precipitation estimate over CONUS used to validate other precipitation data and high resolution simulations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/>
              <a:t>Necessary for transient, small scale events like flash floods</a:t>
            </a:r>
            <a:endParaRPr sz="1200"/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975" y="3918993"/>
            <a:ext cx="9143998" cy="1224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4883500" y="140225"/>
            <a:ext cx="3948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Stage IV </a:t>
            </a:r>
            <a:endParaRPr/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4652300" y="771475"/>
            <a:ext cx="417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Centroid of each flood episode was calculated based on geographic information obtained from merging storm reports with county shapefiles</a:t>
            </a:r>
            <a:endParaRPr sz="1200"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Hourly Stage IV rainfall data for radius of +/- 5º radius from the episode centroid for flash and hybrid floods</a:t>
            </a:r>
            <a:endParaRPr sz="1200"/>
          </a:p>
          <a:p>
            <a:pPr indent="-304800" lvl="1" marL="914400" rtl="0" algn="l">
              <a:spcBef>
                <a:spcPts val="100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Every three hours for slow-rise floods</a:t>
            </a:r>
            <a:endParaRPr sz="1200"/>
          </a:p>
          <a:p>
            <a:pPr indent="-304800" lvl="1" marL="914400" rtl="0" algn="l">
              <a:spcBef>
                <a:spcPts val="100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When hourly files not available (PNW), six hourly files used</a:t>
            </a:r>
            <a:endParaRPr sz="1200"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Buffer of +/- 1 hours for flash floods</a:t>
            </a:r>
            <a:endParaRPr sz="1200"/>
          </a:p>
          <a:p>
            <a:pPr indent="-304800" lvl="1" marL="914400" rtl="0" algn="l">
              <a:spcBef>
                <a:spcPts val="100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6 hours for slow and hybrid floods</a:t>
            </a:r>
            <a:endParaRPr sz="1200"/>
          </a:p>
          <a:p>
            <a:pPr indent="-304800" lvl="0" marL="457200" rtl="0" algn="l">
              <a:spcBef>
                <a:spcPts val="1000"/>
              </a:spcBef>
              <a:spcAft>
                <a:spcPts val="1000"/>
              </a:spcAft>
              <a:buSzPts val="1200"/>
              <a:buChar char="●"/>
            </a:pPr>
            <a:r>
              <a:rPr lang="en" sz="1200"/>
              <a:t>Python </a:t>
            </a:r>
            <a:r>
              <a:rPr lang="en" sz="1200"/>
              <a:t>identifier</a:t>
            </a:r>
            <a:r>
              <a:rPr lang="en" sz="1200"/>
              <a:t> allows isolated convective, as well as larger scale synoptic (MCS, fronts, extratropical) </a:t>
            </a:r>
            <a:r>
              <a:rPr lang="en" sz="1200"/>
              <a:t>rainfall to be captured</a:t>
            </a:r>
            <a:endParaRPr sz="1200"/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" y="0"/>
            <a:ext cx="465232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Accumulated rainfall, area, and duration of largest contiguous rainfall area exceeding 75th percentile of accumulation, averaged over 12 year period for </a:t>
            </a:r>
            <a:endParaRPr sz="1200"/>
          </a:p>
          <a:p>
            <a:pPr indent="-304800" lvl="1" marL="914400" rtl="0" algn="l">
              <a:spcBef>
                <a:spcPts val="100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Each Stage IV 4-km grid cell </a:t>
            </a:r>
            <a:endParaRPr sz="1200"/>
          </a:p>
          <a:p>
            <a:pPr indent="-304800" lvl="1" marL="914400" rtl="0" algn="l">
              <a:spcBef>
                <a:spcPts val="100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All episodes by flood type</a:t>
            </a:r>
            <a:endParaRPr sz="1200"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Number of floods per grid cell also summoned over 12 year period to find episode frequency</a:t>
            </a:r>
            <a:endParaRPr sz="1200"/>
          </a:p>
          <a:p>
            <a:pPr indent="-304800" lvl="0" marL="457200" rtl="0" algn="l">
              <a:spcBef>
                <a:spcPts val="1000"/>
              </a:spcBef>
              <a:spcAft>
                <a:spcPts val="1000"/>
              </a:spcAft>
              <a:buSzPts val="1200"/>
              <a:buChar char="●"/>
            </a:pPr>
            <a:r>
              <a:rPr lang="en" sz="1200"/>
              <a:t>Variables were </a:t>
            </a:r>
            <a:r>
              <a:rPr lang="en" sz="1200"/>
              <a:t>multiplied</a:t>
            </a:r>
            <a:r>
              <a:rPr lang="en" sz="1200"/>
              <a:t> by scaling factor, Nf is number of flood episodes per Stage IV grid cell, Nt is total number of flood episodes over CONUS</a:t>
            </a:r>
            <a:endParaRPr sz="1200"/>
          </a:p>
        </p:txBody>
      </p:sp>
      <p:pic>
        <p:nvPicPr>
          <p:cNvPr id="145" name="Google Shape;1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8525" y="3197700"/>
            <a:ext cx="2351000" cy="124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Seasonal and Geographical Distribution of Floods</a:t>
            </a:r>
            <a:endParaRPr/>
          </a:p>
        </p:txBody>
      </p:sp>
      <p:pic>
        <p:nvPicPr>
          <p:cNvPr id="156" name="Google Shape;15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7604" y="812850"/>
            <a:ext cx="2982074" cy="282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7001" y="3789001"/>
            <a:ext cx="5773002" cy="147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8"/>
          <p:cNvSpPr/>
          <p:nvPr/>
        </p:nvSpPr>
        <p:spPr>
          <a:xfrm>
            <a:off x="1136000" y="885925"/>
            <a:ext cx="1264800" cy="8541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8"/>
          <p:cNvSpPr txBox="1"/>
          <p:nvPr/>
        </p:nvSpPr>
        <p:spPr>
          <a:xfrm>
            <a:off x="1171600" y="1052125"/>
            <a:ext cx="11586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Warm season maximum</a:t>
            </a:r>
            <a:endParaRPr sz="1200"/>
          </a:p>
        </p:txBody>
      </p:sp>
      <p:sp>
        <p:nvSpPr>
          <p:cNvPr id="160" name="Google Shape;160;p28"/>
          <p:cNvSpPr/>
          <p:nvPr/>
        </p:nvSpPr>
        <p:spPr>
          <a:xfrm>
            <a:off x="1136000" y="1876525"/>
            <a:ext cx="1264800" cy="8541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8"/>
          <p:cNvSpPr txBox="1"/>
          <p:nvPr/>
        </p:nvSpPr>
        <p:spPr>
          <a:xfrm>
            <a:off x="1171600" y="2042725"/>
            <a:ext cx="11586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Rain-on-snow events</a:t>
            </a:r>
            <a:endParaRPr sz="1200"/>
          </a:p>
        </p:txBody>
      </p:sp>
      <p:sp>
        <p:nvSpPr>
          <p:cNvPr id="162" name="Google Shape;162;p28"/>
          <p:cNvSpPr/>
          <p:nvPr/>
        </p:nvSpPr>
        <p:spPr>
          <a:xfrm>
            <a:off x="6774800" y="1038325"/>
            <a:ext cx="1264800" cy="8541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8"/>
          <p:cNvSpPr txBox="1"/>
          <p:nvPr/>
        </p:nvSpPr>
        <p:spPr>
          <a:xfrm>
            <a:off x="6810400" y="1204525"/>
            <a:ext cx="12648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Synoptic rainfall MCS</a:t>
            </a:r>
            <a:endParaRPr sz="1200"/>
          </a:p>
        </p:txBody>
      </p:sp>
      <p:cxnSp>
        <p:nvCxnSpPr>
          <p:cNvPr id="164" name="Google Shape;164;p28"/>
          <p:cNvCxnSpPr/>
          <p:nvPr/>
        </p:nvCxnSpPr>
        <p:spPr>
          <a:xfrm>
            <a:off x="2330200" y="1315975"/>
            <a:ext cx="2354100" cy="56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" name="Google Shape;165;p28"/>
          <p:cNvCxnSpPr>
            <a:stCxn id="161" idx="3"/>
          </p:cNvCxnSpPr>
          <p:nvPr/>
        </p:nvCxnSpPr>
        <p:spPr>
          <a:xfrm flipH="1" rot="10800000">
            <a:off x="2330200" y="2275075"/>
            <a:ext cx="1435800" cy="3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" name="Google Shape;166;p28"/>
          <p:cNvCxnSpPr/>
          <p:nvPr/>
        </p:nvCxnSpPr>
        <p:spPr>
          <a:xfrm flipH="1">
            <a:off x="4595925" y="1636300"/>
            <a:ext cx="2238000" cy="4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01" y="0"/>
            <a:ext cx="80423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9"/>
          <p:cNvSpPr/>
          <p:nvPr/>
        </p:nvSpPr>
        <p:spPr>
          <a:xfrm rot="-1252690">
            <a:off x="3106769" y="1733756"/>
            <a:ext cx="193613" cy="341649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 cap="flat" cmpd="sng" w="9525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9"/>
          <p:cNvSpPr/>
          <p:nvPr/>
        </p:nvSpPr>
        <p:spPr>
          <a:xfrm>
            <a:off x="1059800" y="1260475"/>
            <a:ext cx="584700" cy="3882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9"/>
          <p:cNvSpPr txBox="1"/>
          <p:nvPr/>
        </p:nvSpPr>
        <p:spPr>
          <a:xfrm>
            <a:off x="1031002" y="1260474"/>
            <a:ext cx="6423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AR</a:t>
            </a:r>
            <a:endParaRPr sz="1200"/>
          </a:p>
        </p:txBody>
      </p:sp>
      <p:sp>
        <p:nvSpPr>
          <p:cNvPr id="177" name="Google Shape;177;p29"/>
          <p:cNvSpPr/>
          <p:nvPr/>
        </p:nvSpPr>
        <p:spPr>
          <a:xfrm>
            <a:off x="7841600" y="504925"/>
            <a:ext cx="1264800" cy="854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9"/>
          <p:cNvSpPr txBox="1"/>
          <p:nvPr/>
        </p:nvSpPr>
        <p:spPr>
          <a:xfrm>
            <a:off x="7894700" y="624775"/>
            <a:ext cx="11586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Warm season convection,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MCS</a:t>
            </a:r>
            <a:endParaRPr sz="1200"/>
          </a:p>
        </p:txBody>
      </p:sp>
      <p:sp>
        <p:nvSpPr>
          <p:cNvPr id="179" name="Google Shape;179;p29"/>
          <p:cNvSpPr/>
          <p:nvPr/>
        </p:nvSpPr>
        <p:spPr>
          <a:xfrm>
            <a:off x="1059800" y="3545125"/>
            <a:ext cx="919500" cy="5727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9"/>
          <p:cNvSpPr txBox="1"/>
          <p:nvPr/>
        </p:nvSpPr>
        <p:spPr>
          <a:xfrm>
            <a:off x="1085682" y="3540120"/>
            <a:ext cx="8424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NA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Monsoon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111" y="0"/>
            <a:ext cx="799377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0"/>
          <p:cNvSpPr/>
          <p:nvPr/>
        </p:nvSpPr>
        <p:spPr>
          <a:xfrm>
            <a:off x="3738100" y="877775"/>
            <a:ext cx="1264800" cy="854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0"/>
          <p:cNvSpPr txBox="1"/>
          <p:nvPr/>
        </p:nvSpPr>
        <p:spPr>
          <a:xfrm>
            <a:off x="3791200" y="941525"/>
            <a:ext cx="11586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Fronts and extratropical cyclones</a:t>
            </a:r>
            <a:endParaRPr sz="1200"/>
          </a:p>
        </p:txBody>
      </p:sp>
      <p:sp>
        <p:nvSpPr>
          <p:cNvPr id="190" name="Google Shape;190;p30"/>
          <p:cNvSpPr/>
          <p:nvPr/>
        </p:nvSpPr>
        <p:spPr>
          <a:xfrm>
            <a:off x="-83200" y="672675"/>
            <a:ext cx="1264800" cy="854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0"/>
          <p:cNvSpPr txBox="1"/>
          <p:nvPr/>
        </p:nvSpPr>
        <p:spPr>
          <a:xfrm>
            <a:off x="-219950" y="624775"/>
            <a:ext cx="14616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AR,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rain-on-snow,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Extratropical cyclones</a:t>
            </a:r>
            <a:endParaRPr sz="1200"/>
          </a:p>
        </p:txBody>
      </p:sp>
      <p:sp>
        <p:nvSpPr>
          <p:cNvPr id="192" name="Google Shape;192;p30"/>
          <p:cNvSpPr/>
          <p:nvPr/>
        </p:nvSpPr>
        <p:spPr>
          <a:xfrm>
            <a:off x="6698600" y="47725"/>
            <a:ext cx="1264800" cy="854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0"/>
          <p:cNvSpPr txBox="1"/>
          <p:nvPr/>
        </p:nvSpPr>
        <p:spPr>
          <a:xfrm>
            <a:off x="6666050" y="97075"/>
            <a:ext cx="13299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Rain-on-snow, 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Synoptic systems</a:t>
            </a:r>
            <a:endParaRPr sz="1200"/>
          </a:p>
        </p:txBody>
      </p:sp>
      <p:sp>
        <p:nvSpPr>
          <p:cNvPr id="194" name="Google Shape;194;p30"/>
          <p:cNvSpPr/>
          <p:nvPr/>
        </p:nvSpPr>
        <p:spPr>
          <a:xfrm>
            <a:off x="3661900" y="3033700"/>
            <a:ext cx="1264800" cy="854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0"/>
          <p:cNvSpPr txBox="1"/>
          <p:nvPr/>
        </p:nvSpPr>
        <p:spPr>
          <a:xfrm>
            <a:off x="3563500" y="3114775"/>
            <a:ext cx="14616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TC,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Synoptic systems, MCS</a:t>
            </a:r>
            <a:endParaRPr sz="1200"/>
          </a:p>
        </p:txBody>
      </p:sp>
      <p:sp>
        <p:nvSpPr>
          <p:cNvPr id="196" name="Google Shape;196;p30"/>
          <p:cNvSpPr/>
          <p:nvPr/>
        </p:nvSpPr>
        <p:spPr>
          <a:xfrm>
            <a:off x="-83200" y="2486125"/>
            <a:ext cx="1264800" cy="854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0"/>
          <p:cNvSpPr txBox="1"/>
          <p:nvPr/>
        </p:nvSpPr>
        <p:spPr>
          <a:xfrm>
            <a:off x="-30100" y="2596825"/>
            <a:ext cx="11586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Rain-on-snow, upslope convection</a:t>
            </a:r>
            <a:endParaRPr sz="1200"/>
          </a:p>
        </p:txBody>
      </p:sp>
      <p:sp>
        <p:nvSpPr>
          <p:cNvPr id="198" name="Google Shape;198;p30"/>
          <p:cNvSpPr/>
          <p:nvPr/>
        </p:nvSpPr>
        <p:spPr>
          <a:xfrm>
            <a:off x="4488800" y="2479675"/>
            <a:ext cx="584700" cy="3882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0"/>
          <p:cNvSpPr txBox="1"/>
          <p:nvPr/>
        </p:nvSpPr>
        <p:spPr>
          <a:xfrm>
            <a:off x="4460002" y="2479674"/>
            <a:ext cx="6423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AR</a:t>
            </a:r>
            <a:endParaRPr sz="1200"/>
          </a:p>
        </p:txBody>
      </p:sp>
      <p:sp>
        <p:nvSpPr>
          <p:cNvPr id="200" name="Google Shape;200;p30"/>
          <p:cNvSpPr/>
          <p:nvPr/>
        </p:nvSpPr>
        <p:spPr>
          <a:xfrm>
            <a:off x="7471900" y="2935175"/>
            <a:ext cx="1264800" cy="854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0"/>
          <p:cNvSpPr txBox="1"/>
          <p:nvPr/>
        </p:nvSpPr>
        <p:spPr>
          <a:xfrm>
            <a:off x="7525000" y="2998925"/>
            <a:ext cx="11586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Fronts and extratropical cyclones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8" name="Google Shape;20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863" y="0"/>
            <a:ext cx="82962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1"/>
          <p:cNvSpPr/>
          <p:nvPr/>
        </p:nvSpPr>
        <p:spPr>
          <a:xfrm rot="-1252690">
            <a:off x="2858819" y="1946306"/>
            <a:ext cx="193613" cy="341649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4CCCC"/>
          </a:solidFill>
          <a:ln cap="flat" cmpd="sng" w="9525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1"/>
          <p:cNvSpPr/>
          <p:nvPr/>
        </p:nvSpPr>
        <p:spPr>
          <a:xfrm>
            <a:off x="831200" y="1565275"/>
            <a:ext cx="584700" cy="3882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1"/>
          <p:cNvSpPr txBox="1"/>
          <p:nvPr/>
        </p:nvSpPr>
        <p:spPr>
          <a:xfrm>
            <a:off x="802402" y="1565274"/>
            <a:ext cx="6423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AR</a:t>
            </a:r>
            <a:endParaRPr sz="1200"/>
          </a:p>
        </p:txBody>
      </p:sp>
      <p:sp>
        <p:nvSpPr>
          <p:cNvPr id="212" name="Google Shape;212;p31"/>
          <p:cNvSpPr/>
          <p:nvPr/>
        </p:nvSpPr>
        <p:spPr>
          <a:xfrm>
            <a:off x="4793600" y="1641475"/>
            <a:ext cx="584700" cy="3882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1"/>
          <p:cNvSpPr txBox="1"/>
          <p:nvPr/>
        </p:nvSpPr>
        <p:spPr>
          <a:xfrm>
            <a:off x="4764802" y="1641474"/>
            <a:ext cx="6423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AR</a:t>
            </a:r>
            <a:endParaRPr sz="1200"/>
          </a:p>
        </p:txBody>
      </p:sp>
      <p:sp>
        <p:nvSpPr>
          <p:cNvPr id="214" name="Google Shape;214;p31"/>
          <p:cNvSpPr/>
          <p:nvPr/>
        </p:nvSpPr>
        <p:spPr>
          <a:xfrm>
            <a:off x="6698600" y="47725"/>
            <a:ext cx="1264800" cy="854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1"/>
          <p:cNvSpPr txBox="1"/>
          <p:nvPr/>
        </p:nvSpPr>
        <p:spPr>
          <a:xfrm>
            <a:off x="6666050" y="173275"/>
            <a:ext cx="13299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Rain-on-snow, 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Warm season</a:t>
            </a:r>
            <a:endParaRPr sz="1200"/>
          </a:p>
        </p:txBody>
      </p:sp>
      <p:sp>
        <p:nvSpPr>
          <p:cNvPr id="216" name="Google Shape;216;p31"/>
          <p:cNvSpPr/>
          <p:nvPr/>
        </p:nvSpPr>
        <p:spPr>
          <a:xfrm>
            <a:off x="3661900" y="3033700"/>
            <a:ext cx="1264800" cy="8541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1"/>
          <p:cNvSpPr txBox="1"/>
          <p:nvPr/>
        </p:nvSpPr>
        <p:spPr>
          <a:xfrm>
            <a:off x="3563500" y="3114775"/>
            <a:ext cx="14616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TC,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Synoptic systems, MCS</a:t>
            </a:r>
            <a:endParaRPr sz="1200"/>
          </a:p>
        </p:txBody>
      </p:sp>
      <p:sp>
        <p:nvSpPr>
          <p:cNvPr id="218" name="Google Shape;218;p31"/>
          <p:cNvSpPr/>
          <p:nvPr/>
        </p:nvSpPr>
        <p:spPr>
          <a:xfrm>
            <a:off x="7452875" y="3151325"/>
            <a:ext cx="978900" cy="7143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1"/>
          <p:cNvSpPr txBox="1"/>
          <p:nvPr/>
        </p:nvSpPr>
        <p:spPr>
          <a:xfrm>
            <a:off x="7372600" y="3303725"/>
            <a:ext cx="11586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Fronts,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TC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Previous studies looked at “ingredients-based approach” (Doswell et al. 1996)</a:t>
            </a:r>
            <a:endParaRPr sz="1200"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P = RD (P: rainfall accumulation, R: average rainfall rate, D: rainfall duration)</a:t>
            </a:r>
            <a:endParaRPr sz="1200"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High rain rate due to precipitation efficiency enhancement (ample moisture, lifting mechanisms)</a:t>
            </a:r>
            <a:endParaRPr sz="1200"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Long duration can be due to quasi-stationary convective/ synoptic systems</a:t>
            </a:r>
            <a:endParaRPr sz="1200"/>
          </a:p>
          <a:p>
            <a:pPr indent="-304800" lvl="0" marL="457200" rtl="0" algn="l">
              <a:spcBef>
                <a:spcPts val="1000"/>
              </a:spcBef>
              <a:spcAft>
                <a:spcPts val="1000"/>
              </a:spcAft>
              <a:buSzPts val="1200"/>
              <a:buChar char="●"/>
            </a:pPr>
            <a:r>
              <a:rPr lang="en" sz="1200"/>
              <a:t>Characteristics present at extreme events and majority of urban flash floods over CONUS</a:t>
            </a:r>
            <a:endParaRPr sz="1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4523" y="0"/>
            <a:ext cx="281495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2"/>
          <p:cNvSpPr/>
          <p:nvPr/>
        </p:nvSpPr>
        <p:spPr>
          <a:xfrm>
            <a:off x="6252700" y="268175"/>
            <a:ext cx="1503600" cy="9831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2"/>
          <p:cNvSpPr txBox="1"/>
          <p:nvPr/>
        </p:nvSpPr>
        <p:spPr>
          <a:xfrm>
            <a:off x="6347350" y="331925"/>
            <a:ext cx="13143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Warm season convective and monsoon signals</a:t>
            </a:r>
            <a:endParaRPr sz="1200"/>
          </a:p>
        </p:txBody>
      </p:sp>
      <p:sp>
        <p:nvSpPr>
          <p:cNvPr id="227" name="Google Shape;227;p32"/>
          <p:cNvSpPr/>
          <p:nvPr/>
        </p:nvSpPr>
        <p:spPr>
          <a:xfrm>
            <a:off x="1680700" y="1792175"/>
            <a:ext cx="1264800" cy="8541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2"/>
          <p:cNvSpPr txBox="1"/>
          <p:nvPr/>
        </p:nvSpPr>
        <p:spPr>
          <a:xfrm>
            <a:off x="1733800" y="1955375"/>
            <a:ext cx="11586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Rain-on-snow, and ARs</a:t>
            </a:r>
            <a:endParaRPr sz="1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Rainfall Characteristics of Flood-Producing Storms</a:t>
            </a:r>
            <a:endParaRPr/>
          </a:p>
        </p:txBody>
      </p:sp>
      <p:sp>
        <p:nvSpPr>
          <p:cNvPr id="234" name="Google Shape;234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5" name="Google Shape;23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2874" y="755575"/>
            <a:ext cx="7249099" cy="453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42" name="Google Shape;24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384" y="0"/>
            <a:ext cx="891123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49" name="Google Shape;24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775" y="692351"/>
            <a:ext cx="8004775" cy="404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56" name="Google Shape;25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547" y="0"/>
            <a:ext cx="865690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Comparison of Rainfall Characteristics in Flood-Producing Storms</a:t>
            </a:r>
            <a:endParaRPr/>
          </a:p>
        </p:txBody>
      </p:sp>
      <p:sp>
        <p:nvSpPr>
          <p:cNvPr id="262" name="Google Shape;262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63" name="Google Shape;26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375" y="1093000"/>
            <a:ext cx="5032225" cy="394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1323" y="1150525"/>
            <a:ext cx="3332727" cy="386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76" name="Google Shape;276;p39"/>
          <p:cNvPicPr preferRelativeResize="0"/>
          <p:nvPr/>
        </p:nvPicPr>
        <p:blipFill rotWithShape="1">
          <a:blip r:embed="rId3">
            <a:alphaModFix/>
          </a:blip>
          <a:srcRect b="7910" l="0" r="0" t="0"/>
          <a:stretch/>
        </p:blipFill>
        <p:spPr>
          <a:xfrm>
            <a:off x="0" y="0"/>
            <a:ext cx="4024624" cy="246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6975" y="1434900"/>
            <a:ext cx="3890700" cy="208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681050"/>
            <a:ext cx="3707069" cy="246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238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Rainfall peaks in summer CONUS because of: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3">
            <a:alphaModFix/>
          </a:blip>
          <a:srcRect b="1829" l="0" r="0" t="1345"/>
          <a:stretch/>
        </p:blipFill>
        <p:spPr>
          <a:xfrm>
            <a:off x="1555575" y="1036100"/>
            <a:ext cx="6032851" cy="37889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/>
          <p:nvPr/>
        </p:nvSpPr>
        <p:spPr>
          <a:xfrm>
            <a:off x="1741100" y="1285050"/>
            <a:ext cx="1264800" cy="854100"/>
          </a:xfrm>
          <a:prstGeom prst="ellipse">
            <a:avLst/>
          </a:prstGeom>
          <a:solidFill>
            <a:srgbClr val="F3F3F3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/>
          <p:nvPr/>
        </p:nvSpPr>
        <p:spPr>
          <a:xfrm>
            <a:off x="4700975" y="2551850"/>
            <a:ext cx="1210200" cy="854100"/>
          </a:xfrm>
          <a:prstGeom prst="ellipse">
            <a:avLst/>
          </a:prstGeom>
          <a:solidFill>
            <a:srgbClr val="F3F3F3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2482475" y="2989750"/>
            <a:ext cx="1210200" cy="878700"/>
          </a:xfrm>
          <a:prstGeom prst="ellipse">
            <a:avLst/>
          </a:prstGeom>
          <a:solidFill>
            <a:srgbClr val="F3F3F3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4992475" y="3968100"/>
            <a:ext cx="1210200" cy="817200"/>
          </a:xfrm>
          <a:prstGeom prst="ellipse">
            <a:avLst/>
          </a:prstGeom>
          <a:solidFill>
            <a:srgbClr val="F3F3F3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1739300" y="1491950"/>
            <a:ext cx="14496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Extra-TCs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4885225" y="2726150"/>
            <a:ext cx="10002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MCSs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5301500" y="4124575"/>
            <a:ext cx="14496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TCs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2501300" y="3244550"/>
            <a:ext cx="14496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0000"/>
                </a:solidFill>
              </a:rPr>
              <a:t>Monsoon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466675"/>
            <a:ext cx="85206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Gourley et al. (2013) created FLASH: Flooded Locations and Simulated Hydrographs</a:t>
            </a:r>
            <a:endParaRPr sz="1200"/>
          </a:p>
          <a:p>
            <a:pPr indent="-304800" lvl="1" marL="914400" rtl="0" algn="l">
              <a:spcBef>
                <a:spcPts val="100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USGS streamflow observations, NWS storm reports, two years survey responses documenting flash floods</a:t>
            </a:r>
            <a:endParaRPr sz="1200"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Shen et al. (2017) created comprehensive database of over 0.5 million floods over CONUS from 2002 to 2013</a:t>
            </a:r>
            <a:endParaRPr sz="1200"/>
          </a:p>
          <a:p>
            <a:pPr indent="-304800" lvl="1" marL="914400" rtl="0" algn="l">
              <a:spcBef>
                <a:spcPts val="1000"/>
              </a:spcBef>
              <a:spcAft>
                <a:spcPts val="1000"/>
              </a:spcAft>
              <a:buSzPts val="1200"/>
              <a:buChar char="○"/>
            </a:pPr>
            <a:r>
              <a:rPr lang="en" sz="1200"/>
              <a:t>USGS streamflow measurements and Stage IV rainfall data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2355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Flood patterns over CONUS</a:t>
            </a:r>
            <a:endParaRPr/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159300" y="1000075"/>
            <a:ext cx="3430200" cy="36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East: 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High discharge and precipitation associated with warm-season convective rainfall or hurricanes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West: 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Occur in steeper </a:t>
            </a:r>
            <a:r>
              <a:rPr lang="en" sz="1200"/>
              <a:t>sloped</a:t>
            </a:r>
            <a:r>
              <a:rPr lang="en" sz="1200"/>
              <a:t> basins in West Coast winter due to extratropical cyclones</a:t>
            </a:r>
            <a:endParaRPr sz="1200"/>
          </a:p>
          <a:p>
            <a:pPr indent="-304800" lvl="0" marL="457200" rtl="0" algn="l">
              <a:spcBef>
                <a:spcPts val="1000"/>
              </a:spcBef>
              <a:spcAft>
                <a:spcPts val="1000"/>
              </a:spcAft>
              <a:buSzPts val="1200"/>
              <a:buChar char="●"/>
            </a:pPr>
            <a:r>
              <a:rPr lang="en" sz="1200"/>
              <a:t>Southwest summer due to monsoon</a:t>
            </a:r>
            <a:endParaRPr sz="1200"/>
          </a:p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b="1829" l="0" r="0" t="1345"/>
          <a:stretch/>
        </p:blipFill>
        <p:spPr>
          <a:xfrm>
            <a:off x="4312625" y="1355700"/>
            <a:ext cx="4792526" cy="300995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/>
          <p:nvPr/>
        </p:nvSpPr>
        <p:spPr>
          <a:xfrm>
            <a:off x="8140325" y="2634075"/>
            <a:ext cx="492600" cy="4701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E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5103950" y="3096450"/>
            <a:ext cx="878700" cy="4701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SW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90" name="Google Shape;90;p17"/>
          <p:cNvSpPr/>
          <p:nvPr/>
        </p:nvSpPr>
        <p:spPr>
          <a:xfrm>
            <a:off x="4495800" y="2316375"/>
            <a:ext cx="492600" cy="470100"/>
          </a:xfrm>
          <a:prstGeom prst="star7">
            <a:avLst>
              <a:gd fmla="val 34601" name="adj"/>
              <a:gd fmla="val 102572" name="hf"/>
              <a:gd fmla="val 105210" name="vf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W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304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Goal is to produce climatology of rainfall characteristics in </a:t>
            </a:r>
            <a:r>
              <a:rPr i="1" lang="en" sz="1200"/>
              <a:t>flood-producing storms</a:t>
            </a:r>
            <a:r>
              <a:rPr lang="en" sz="1200"/>
              <a:t> in CONUS using NCEI Storm Events Database</a:t>
            </a:r>
            <a:endParaRPr sz="1200"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Most previous studies look at hydrological processes, or only consider flash floods</a:t>
            </a:r>
            <a:endParaRPr sz="1200"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Fill gaps in rainfall characteristics using NCEI which identifies where flooding occured and groups floods by associated meteorological system</a:t>
            </a:r>
            <a:endParaRPr sz="1200"/>
          </a:p>
          <a:p>
            <a:pPr indent="-304800" lvl="0" marL="457200" rtl="0" algn="l">
              <a:spcBef>
                <a:spcPts val="10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Shen et al. (2017) for gauge identified floods and Stage IV precipitation</a:t>
            </a:r>
            <a:endParaRPr sz="1200"/>
          </a:p>
          <a:p>
            <a:pPr indent="-304800" lvl="0" marL="457200" rtl="0" algn="l">
              <a:spcBef>
                <a:spcPts val="1000"/>
              </a:spcBef>
              <a:spcAft>
                <a:spcPts val="1000"/>
              </a:spcAft>
              <a:buSzPts val="1200"/>
              <a:buChar char="●"/>
            </a:pPr>
            <a:r>
              <a:rPr lang="en" sz="1200"/>
              <a:t>Provides first step in understanding overall climatology for future research 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and Methods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According to National Weather Service (NWS, 2007)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A flood is “the inundation (泛藍) of normally dry area caused by an increased water level in an established watercourse, or ponding (積水) of water, generally occurring </a:t>
            </a:r>
            <a:r>
              <a:rPr i="1" lang="en" sz="1200"/>
              <a:t>more</a:t>
            </a:r>
            <a:r>
              <a:rPr lang="en" sz="1200"/>
              <a:t> than six hours after the causative event, that poses a threat to life and property.”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	The paper then on refers to flood as slow-rise floods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A flash flood is “a rapid and extreme flow of high water into a normally dry area, or rapid water level rise in a stream or creek above a predetermined flood level, beginning </a:t>
            </a:r>
            <a:r>
              <a:rPr i="1" lang="en" sz="1200"/>
              <a:t>within</a:t>
            </a:r>
            <a:r>
              <a:rPr lang="en" sz="1200"/>
              <a:t> six hours of the causative event (e.g. intense rainfall, dam failure, ice jam–related)”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Hybrid Floods: when reports (or events) within the same episode were labeled as both flash and slow-rise floods</a:t>
            </a: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831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NCEI Storm Events Database</a:t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83100" y="923875"/>
            <a:ext cx="8587800" cy="3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NCEI: National Centers for Environment Information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Receives details on location, date, time of events from NWS and other sources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Full database includes other events like blizzards, hurricanes, etc. 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Study uses flood reports from 2002 to 2013</a:t>
            </a:r>
            <a:endParaRPr sz="1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Cases were then matched to Shen et al. (2017) to associate flood reports to streamflow-identified floods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