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86" autoAdjust="0"/>
  </p:normalViewPr>
  <p:slideViewPr>
    <p:cSldViewPr snapToGrid="0">
      <p:cViewPr varScale="1">
        <p:scale>
          <a:sx n="68" d="100"/>
          <a:sy n="68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859-6304-4B8A-ADB8-F9B3A01E4A9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26CB-B8AB-41F8-AB68-2F2E0F947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4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題目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理想模擬颮線個案中，比較</a:t>
            </a:r>
            <a:r>
              <a:rPr lang="en-US" altLang="zh-TW" dirty="0" smtClean="0"/>
              <a:t>WRF</a:t>
            </a:r>
            <a:r>
              <a:rPr lang="zh-TW" altLang="en-US" dirty="0" smtClean="0"/>
              <a:t>中不同雲微物理方案的研究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28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Thompson</a:t>
            </a:r>
            <a:r>
              <a:rPr lang="zh-TW" altLang="en-US" dirty="0" smtClean="0"/>
              <a:t>在數量濃度當中是最多的，這也暗示著先前提到的，其雨水粒徑較小，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之所以有那麼多小粒子主要是因為</a:t>
            </a:r>
            <a:r>
              <a:rPr lang="en-US" altLang="zh-TW" dirty="0" smtClean="0"/>
              <a:t>shedding(</a:t>
            </a:r>
            <a:r>
              <a:rPr lang="zh-TW" altLang="en-US" dirty="0" smtClean="0"/>
              <a:t>雨水在收集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時造成的破碎</a:t>
            </a:r>
            <a:r>
              <a:rPr lang="en-US" altLang="zh-TW" dirty="0" smtClean="0"/>
              <a:t>(8))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-&gt;</a:t>
            </a:r>
            <a:r>
              <a:rPr lang="zh-TW" altLang="en-US" dirty="0" smtClean="0"/>
              <a:t>小結</a:t>
            </a:r>
            <a:r>
              <a:rPr lang="en-US" altLang="zh-TW" dirty="0" smtClean="0"/>
              <a:t>:</a:t>
            </a:r>
            <a:r>
              <a:rPr lang="zh-TW" altLang="en-US" dirty="0" smtClean="0"/>
              <a:t>總之就是在解釋為什麼湯姆森為什麼在前兩小時會有較</a:t>
            </a:r>
            <a:r>
              <a:rPr lang="zh-TW" altLang="en-US" smtClean="0"/>
              <a:t>強的低層蒸發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軟雹的趨勢方程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1.(10</a:t>
            </a:r>
            <a:r>
              <a:rPr lang="zh-TW" altLang="en-US" dirty="0" smtClean="0"/>
              <a:t>號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可以發現軟雹融化項在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內可以來到地面附近，而</a:t>
            </a:r>
            <a:r>
              <a:rPr lang="en-US" altLang="zh-TW" dirty="0" smtClean="0"/>
              <a:t>WSM6(14)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Morrison(16)</a:t>
            </a:r>
            <a:r>
              <a:rPr lang="zh-TW" altLang="en-US" dirty="0" smtClean="0"/>
              <a:t>則在上層就融化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此處可以注意到在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內，</a:t>
            </a:r>
            <a:r>
              <a:rPr lang="en-US" altLang="zh-TW" dirty="0" smtClean="0"/>
              <a:t>rainwater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collect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很強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所以產生較多雨水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較強冷池</a:t>
            </a:r>
            <a:endParaRPr lang="en-US" altLang="zh-TW" dirty="0" smtClean="0"/>
          </a:p>
          <a:p>
            <a:r>
              <a:rPr lang="en-US" altLang="zh-TW" dirty="0" smtClean="0"/>
              <a:t>3.Thompson</a:t>
            </a:r>
            <a:r>
              <a:rPr lang="zh-TW" altLang="en-US" dirty="0" smtClean="0"/>
              <a:t> </a:t>
            </a:r>
            <a:r>
              <a:rPr lang="en-US" altLang="zh-TW" dirty="0" smtClean="0"/>
              <a:t>scheme</a:t>
            </a:r>
            <a:r>
              <a:rPr lang="zh-TW" altLang="en-US" dirty="0" smtClean="0"/>
              <a:t>，在低層有較多的軟雹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意味著在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裡，軟雹較大顆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15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發現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有較多大顆的軟雹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43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較大顆的軟雹有較強的落速，因此軟雹在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方案中可以降落到地面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04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雨水越小，越容易蒸發，冷池越強，颮線發展越強</a:t>
            </a:r>
            <a:endParaRPr lang="en-US" altLang="zh-TW" dirty="0" smtClean="0"/>
          </a:p>
          <a:p>
            <a:r>
              <a:rPr lang="en-US" altLang="zh-TW" dirty="0" smtClean="0"/>
              <a:t>2.Graupel</a:t>
            </a:r>
            <a:r>
              <a:rPr lang="zh-TW" altLang="en-US" dirty="0" smtClean="0"/>
              <a:t>越大能形成越多</a:t>
            </a:r>
            <a:r>
              <a:rPr lang="en-US" altLang="zh-TW" dirty="0" smtClean="0"/>
              <a:t>“</a:t>
            </a:r>
            <a:r>
              <a:rPr lang="zh-TW" altLang="en-US" dirty="0" smtClean="0"/>
              <a:t>軟颮融化成雨水的過程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703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此時</a:t>
            </a:r>
            <a:r>
              <a:rPr lang="en-US" altLang="zh-TW" dirty="0" smtClean="0"/>
              <a:t>WSM6(6)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morrison</a:t>
            </a:r>
            <a:r>
              <a:rPr lang="en-US" altLang="zh-TW" dirty="0" smtClean="0"/>
              <a:t>(11)</a:t>
            </a:r>
            <a:r>
              <a:rPr lang="zh-TW" altLang="en-US" dirty="0" smtClean="0"/>
              <a:t>的蒸發已經趕上</a:t>
            </a:r>
            <a:r>
              <a:rPr lang="en-US" altLang="zh-TW" dirty="0" err="1" smtClean="0"/>
              <a:t>thompson</a:t>
            </a:r>
            <a:r>
              <a:rPr lang="en-US" altLang="zh-TW" dirty="0" smtClean="0"/>
              <a:t>(3)</a:t>
            </a:r>
            <a:r>
              <a:rPr lang="zh-TW" altLang="en-US" dirty="0" smtClean="0"/>
              <a:t>，是因為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Morrison</a:t>
            </a:r>
            <a:r>
              <a:rPr lang="zh-TW" altLang="en-US" dirty="0" smtClean="0"/>
              <a:t>較小的冰相粒子</a:t>
            </a:r>
            <a:r>
              <a:rPr lang="en-US" altLang="zh-TW" dirty="0" smtClean="0"/>
              <a:t>(snow and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)</a:t>
            </a:r>
            <a:r>
              <a:rPr lang="zh-TW" altLang="en-US" dirty="0" smtClean="0"/>
              <a:t>開始降落到溶解層以下，開始融解，增強蒸發效率。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此時的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morrison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meltin</a:t>
            </a:r>
            <a:r>
              <a:rPr lang="zh-TW" altLang="en-US" dirty="0" smtClean="0"/>
              <a:t>開始增強</a:t>
            </a:r>
            <a:r>
              <a:rPr lang="en-US" altLang="zh-TW" dirty="0" smtClean="0"/>
              <a:t>(</a:t>
            </a:r>
            <a:r>
              <a:rPr lang="zh-TW" altLang="en-US" dirty="0" smtClean="0"/>
              <a:t>但</a:t>
            </a:r>
            <a:r>
              <a:rPr lang="en-US" altLang="zh-TW" dirty="0" err="1" smtClean="0"/>
              <a:t>thopmpson</a:t>
            </a:r>
            <a:r>
              <a:rPr lang="zh-TW" altLang="en-US" dirty="0" smtClean="0"/>
              <a:t>已經沒有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 </a:t>
            </a:r>
            <a:r>
              <a:rPr lang="en-US" altLang="zh-TW" dirty="0" smtClean="0"/>
              <a:t>melting)</a:t>
            </a:r>
          </a:p>
          <a:p>
            <a:r>
              <a:rPr lang="zh-TW" altLang="en-US" dirty="0" smtClean="0"/>
              <a:t>此時的</a:t>
            </a:r>
            <a:r>
              <a:rPr lang="en-US" altLang="zh-TW" dirty="0" err="1" smtClean="0"/>
              <a:t>thompson</a:t>
            </a:r>
            <a:r>
              <a:rPr lang="zh-TW" altLang="en-US" dirty="0" smtClean="0"/>
              <a:t>已經轉為融化雪為主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642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i="0" dirty="0" smtClean="0"/>
              <a:t>到了後期由於</a:t>
            </a:r>
            <a:r>
              <a:rPr lang="en-US" altLang="zh-TW" i="0" dirty="0" smtClean="0"/>
              <a:t>Thompson</a:t>
            </a:r>
            <a:r>
              <a:rPr lang="zh-TW" altLang="en-US" i="0" dirty="0" smtClean="0"/>
              <a:t>內的雪長的夠大了，於是開始轉為</a:t>
            </a:r>
            <a:r>
              <a:rPr lang="en-US" altLang="zh-TW" i="0" dirty="0" smtClean="0"/>
              <a:t>snow melting</a:t>
            </a:r>
            <a:r>
              <a:rPr lang="zh-TW" altLang="en-US" i="0" dirty="0" smtClean="0"/>
              <a:t>為主，所以</a:t>
            </a:r>
            <a:r>
              <a:rPr lang="en-US" altLang="zh-TW" i="0" dirty="0" smtClean="0"/>
              <a:t>Thompson</a:t>
            </a:r>
            <a:r>
              <a:rPr lang="zh-TW" altLang="en-US" i="0" dirty="0" smtClean="0"/>
              <a:t>內的雨水又開始變成最多的</a:t>
            </a:r>
            <a:endParaRPr lang="en-US" altLang="zh-TW" i="0" dirty="0" smtClean="0"/>
          </a:p>
          <a:p>
            <a:r>
              <a:rPr lang="en-US" altLang="zh-TW" i="0" dirty="0" smtClean="0"/>
              <a:t>-&gt;</a:t>
            </a:r>
            <a:r>
              <a:rPr lang="zh-TW" altLang="en-US" i="0" dirty="0" smtClean="0"/>
              <a:t>因此，雨水蒸發</a:t>
            </a:r>
            <a:r>
              <a:rPr lang="en-US" altLang="zh-TW" i="0" dirty="0" smtClean="0"/>
              <a:t>+</a:t>
            </a:r>
            <a:r>
              <a:rPr lang="zh-TW" altLang="en-US" i="0" dirty="0" smtClean="0"/>
              <a:t>雪的溶化使</a:t>
            </a:r>
            <a:r>
              <a:rPr lang="en-US" altLang="zh-TW" i="0" dirty="0" smtClean="0"/>
              <a:t>Thompson</a:t>
            </a:r>
            <a:r>
              <a:rPr lang="zh-TW" altLang="en-US" i="0" dirty="0" smtClean="0"/>
              <a:t>內的冷池又開始增強，開始又追上</a:t>
            </a:r>
            <a:r>
              <a:rPr lang="en-US" altLang="zh-TW" i="0" dirty="0" smtClean="0"/>
              <a:t>WSM6</a:t>
            </a:r>
            <a:r>
              <a:rPr lang="zh-TW" altLang="en-US" i="0" dirty="0" smtClean="0"/>
              <a:t>和</a:t>
            </a:r>
            <a:r>
              <a:rPr lang="en-US" altLang="zh-TW" i="0" dirty="0" smtClean="0"/>
              <a:t>Morrison</a:t>
            </a:r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846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Thompson</a:t>
            </a:r>
            <a:r>
              <a:rPr lang="zh-TW" altLang="en-US" dirty="0" smtClean="0"/>
              <a:t>在一開始有最強的</a:t>
            </a:r>
            <a:r>
              <a:rPr lang="en-US" altLang="zh-TW" dirty="0" smtClean="0"/>
              <a:t>cooling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effect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due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evaporation</a:t>
            </a:r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melting(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在湯姆森裡面較大，要花較多時間融化</a:t>
            </a:r>
            <a:r>
              <a:rPr lang="en-US" altLang="zh-TW" dirty="0" smtClean="0"/>
              <a:t>)</a:t>
            </a:r>
            <a:r>
              <a:rPr lang="zh-TW" altLang="en-US" dirty="0" smtClean="0"/>
              <a:t>在</a:t>
            </a:r>
            <a:r>
              <a:rPr lang="en-US" altLang="zh-TW" dirty="0" smtClean="0"/>
              <a:t>Thompson-&gt;</a:t>
            </a:r>
            <a:r>
              <a:rPr lang="zh-TW" altLang="en-US" dirty="0" smtClean="0"/>
              <a:t>導致</a:t>
            </a:r>
            <a:r>
              <a:rPr lang="en-US" altLang="zh-TW" dirty="0" smtClean="0"/>
              <a:t>evaporation cooling</a:t>
            </a:r>
            <a:r>
              <a:rPr lang="zh-TW" altLang="en-US" dirty="0" smtClean="0"/>
              <a:t>在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裡面很顯著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516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此時對於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來說，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的量變多了，</a:t>
            </a:r>
            <a:r>
              <a:rPr lang="en-US" altLang="zh-TW" dirty="0" smtClean="0"/>
              <a:t>melting</a:t>
            </a:r>
            <a:r>
              <a:rPr lang="zh-TW" altLang="en-US" dirty="0" smtClean="0"/>
              <a:t>主要是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的效應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Morrison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melting</a:t>
            </a:r>
            <a:r>
              <a:rPr lang="zh-TW" altLang="en-US" dirty="0" smtClean="0"/>
              <a:t>之所以較多是因為原本落速較慢的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和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現在才開始融化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748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模擬的理想颮線對於軟雹</a:t>
            </a:r>
            <a:r>
              <a:rPr lang="en-US" altLang="zh-TW" dirty="0" smtClean="0"/>
              <a:t>/</a:t>
            </a:r>
            <a:r>
              <a:rPr lang="zh-TW" altLang="en-US" dirty="0" smtClean="0"/>
              <a:t>雪</a:t>
            </a:r>
            <a:r>
              <a:rPr lang="en-US" altLang="zh-TW" dirty="0" smtClean="0"/>
              <a:t>/</a:t>
            </a:r>
            <a:r>
              <a:rPr lang="zh-TW" altLang="en-US" dirty="0" smtClean="0"/>
              <a:t>雨水的粒徑大小最為敏感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前兩小時內，因為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裡面的軟雹粒徑較大且雨水粒徑較小，所以能夠產生較多的雨水蒸發，較強冷池，較強颮線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5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1.1M(</a:t>
            </a:r>
            <a:r>
              <a:rPr lang="zh-TW" altLang="en-US" dirty="0" smtClean="0"/>
              <a:t>單矩量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只預報混合比 ，而</a:t>
            </a:r>
            <a:r>
              <a:rPr lang="en-US" altLang="zh-TW" dirty="0" smtClean="0"/>
              <a:t>2M(</a:t>
            </a:r>
            <a:r>
              <a:rPr lang="zh-TW" altLang="en-US" dirty="0" smtClean="0"/>
              <a:t>雙矩量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則還能預報粒子數量濃度分佈等</a:t>
            </a:r>
            <a:endParaRPr lang="en-US" altLang="zh-TW" dirty="0" smtClean="0"/>
          </a:p>
          <a:p>
            <a:r>
              <a:rPr lang="en-US" altLang="zh-TW" dirty="0" smtClean="0"/>
              <a:t>2.1M(</a:t>
            </a:r>
            <a:r>
              <a:rPr lang="zh-TW" altLang="en-US" dirty="0" smtClean="0"/>
              <a:t>單矩量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</a:t>
            </a:r>
            <a:r>
              <a:rPr lang="en-US" altLang="zh-TW" dirty="0" smtClean="0"/>
              <a:t>2M(</a:t>
            </a:r>
            <a:r>
              <a:rPr lang="zh-TW" altLang="en-US" dirty="0" smtClean="0"/>
              <a:t>雙矩量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會產生不同的雨滴大小分佈，造成雨水蒸發冷卻的不同，進而影響颮線強度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45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兩小時之後，由於原本在</a:t>
            </a:r>
            <a:r>
              <a:rPr lang="en-US" altLang="zh-TW" dirty="0" smtClean="0"/>
              <a:t>WSM6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Morrison</a:t>
            </a:r>
            <a:r>
              <a:rPr lang="zh-TW" altLang="en-US" dirty="0" smtClean="0"/>
              <a:t>裡面粒徑較小的軟雹和雪已經開始降到溶解層以下，開始融解，所以增加雨水含量，同時增加蒸發率，其冷池強度趕上</a:t>
            </a:r>
            <a:r>
              <a:rPr lang="en-US" altLang="zh-TW" dirty="0" smtClean="0"/>
              <a:t>Thompson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在此同時，由於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裡面一開始已經融化較多的軟雹，所以軟雹的貢獻度開始降低。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 反而是雪的部分開始增長而導致雪的貢獻度開始提升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718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由於軟雹在三個方案的密度差不多，影響其差異的為軟雹粒徑大小與落速，而越大的軟雹越快掉落到溶解層以下，</a:t>
            </a:r>
            <a:endParaRPr lang="en-US" altLang="zh-TW" dirty="0" smtClean="0"/>
          </a:p>
          <a:p>
            <a:r>
              <a:rPr lang="zh-TW" altLang="en-US" dirty="0" smtClean="0"/>
              <a:t>融化且變成雨水，增強低層蒸發效應。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由於在現實生活中無法正確的觀測到</a:t>
            </a:r>
            <a:r>
              <a:rPr lang="zh-TW" altLang="en-US" smtClean="0"/>
              <a:t>水物趨勢方程內的各項，</a:t>
            </a:r>
            <a:r>
              <a:rPr lang="zh-TW" altLang="en-US" dirty="0" smtClean="0"/>
              <a:t>所以無法從觀測上驗證此篇的</a:t>
            </a:r>
            <a:r>
              <a:rPr lang="zh-TW" altLang="en-US" smtClean="0"/>
              <a:t>一些理論</a:t>
            </a:r>
            <a:r>
              <a:rPr lang="zh-TW" altLang="en-US" sz="1100" smtClean="0"/>
              <a:t>，結論就是雲微物理在模式當中還是相當複雜值得探討。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00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他們發現模擬颮線時，</a:t>
            </a:r>
            <a:r>
              <a:rPr lang="en-US" altLang="zh-TW" dirty="0" smtClean="0"/>
              <a:t>2M</a:t>
            </a:r>
            <a:r>
              <a:rPr lang="zh-TW" altLang="en-US" dirty="0" smtClean="0"/>
              <a:t>比</a:t>
            </a:r>
            <a:r>
              <a:rPr lang="en-US" altLang="zh-TW" dirty="0" smtClean="0"/>
              <a:t>1M</a:t>
            </a:r>
            <a:r>
              <a:rPr lang="zh-TW" altLang="en-US" dirty="0" smtClean="0"/>
              <a:t>模擬的還來的好，主要是因為</a:t>
            </a:r>
            <a:r>
              <a:rPr lang="en-US" altLang="zh-TW" dirty="0" smtClean="0"/>
              <a:t>2M</a:t>
            </a:r>
            <a:r>
              <a:rPr lang="zh-TW" altLang="en-US" dirty="0" smtClean="0"/>
              <a:t>改善了整體雨水蒸發的表現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雨水的粒徑分佈以及冰相粒子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軟雹或者冰雹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落速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密度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是影響颮線結構最深的因素。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59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本篇的目的就是比較不同雲微物理方案對颮線的發展，其中又藉由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水物混合比的趨勢方程式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水物的粒徑分佈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58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1.60</a:t>
            </a:r>
            <a:r>
              <a:rPr lang="zh-TW" altLang="en-US" dirty="0" smtClean="0"/>
              <a:t>分鐘之前，只有湯姆森達到成熟時期，另外兩個還沒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到了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分鐘之後大家都達成熟時期了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這裡主要是要強調第二小時之前，湯姆森發展最快</a:t>
            </a:r>
            <a:endParaRPr lang="en-US" altLang="zh-TW" dirty="0" smtClean="0"/>
          </a:p>
          <a:p>
            <a:r>
              <a:rPr lang="zh-TW" altLang="en-US" dirty="0" smtClean="0"/>
              <a:t>顏色，位溫。</a:t>
            </a:r>
            <a:endParaRPr lang="en-US" altLang="zh-TW" dirty="0" smtClean="0"/>
          </a:p>
          <a:p>
            <a:r>
              <a:rPr lang="zh-TW" altLang="en-US" dirty="0" smtClean="0"/>
              <a:t>白色，位溫擾動</a:t>
            </a:r>
            <a:r>
              <a:rPr lang="en-US" altLang="zh-TW" dirty="0" smtClean="0"/>
              <a:t>(-1K/interval</a:t>
            </a:r>
            <a:r>
              <a:rPr lang="en-US" altLang="zh-TW" baseline="0" dirty="0" smtClean="0"/>
              <a:t> 2K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風場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6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這邊一樣是要強調前兩小時湯姆森發展最快，接下來就是要解釋為什麼湯姆森比較快</a:t>
            </a:r>
            <a:endParaRPr lang="en-US" altLang="zh-TW" dirty="0" smtClean="0"/>
          </a:p>
          <a:p>
            <a:r>
              <a:rPr lang="zh-TW" altLang="en-US" dirty="0" smtClean="0"/>
              <a:t>降水為</a:t>
            </a:r>
            <a:r>
              <a:rPr lang="en-US" altLang="zh-TW" dirty="0" smtClean="0"/>
              <a:t>domain</a:t>
            </a:r>
            <a:r>
              <a:rPr lang="zh-TW" altLang="en-US" dirty="0" smtClean="0"/>
              <a:t>平均然後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分鐘平均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87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所以就從分析不同水物的趨勢方程來找出為什麼有不同的冷池強度，導致不同的颮線發展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8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Rainwater</a:t>
            </a:r>
            <a:r>
              <a:rPr lang="zh-TW" altLang="en-US" baseline="0" dirty="0" smtClean="0"/>
              <a:t>的趨勢方程</a:t>
            </a:r>
            <a:r>
              <a:rPr lang="en-US" altLang="zh-TW" baseline="0" dirty="0" smtClean="0"/>
              <a:t>:</a:t>
            </a:r>
          </a:p>
          <a:p>
            <a:r>
              <a:rPr lang="en-US" altLang="zh-TW" baseline="0" dirty="0" smtClean="0"/>
              <a:t>1.</a:t>
            </a:r>
            <a:r>
              <a:rPr lang="zh-TW" altLang="en-US" baseline="0" dirty="0" smtClean="0"/>
              <a:t>三個方案中，雨水收集雲滴皆為最大項，又以</a:t>
            </a:r>
            <a:r>
              <a:rPr lang="en-US" altLang="zh-TW" baseline="0" dirty="0" smtClean="0"/>
              <a:t>Thompson</a:t>
            </a:r>
            <a:r>
              <a:rPr lang="zh-TW" altLang="en-US" baseline="0" dirty="0" smtClean="0"/>
              <a:t>最大。    </a:t>
            </a:r>
            <a:r>
              <a:rPr lang="en-US" altLang="zh-TW" baseline="0" dirty="0" smtClean="0"/>
              <a:t>((</a:t>
            </a:r>
            <a:r>
              <a:rPr lang="zh-TW" altLang="en-US" baseline="0" dirty="0" smtClean="0"/>
              <a:t>但其雨水的</a:t>
            </a:r>
            <a:r>
              <a:rPr lang="en-US" altLang="zh-TW" baseline="0" dirty="0" smtClean="0"/>
              <a:t>sedimentation</a:t>
            </a:r>
            <a:r>
              <a:rPr lang="zh-TW" altLang="en-US" baseline="0" dirty="0" smtClean="0"/>
              <a:t>並非最大，導致其雨水能夠在溶解層以上存活較久</a:t>
            </a:r>
            <a:endParaRPr lang="en-US" altLang="zh-TW" baseline="0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此外也能注意到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melting</a:t>
            </a:r>
            <a:r>
              <a:rPr lang="zh-TW" altLang="en-US" dirty="0" smtClean="0"/>
              <a:t>的位置，</a:t>
            </a:r>
            <a:r>
              <a:rPr lang="en-US" altLang="zh-TW" dirty="0" err="1" smtClean="0"/>
              <a:t>thompson</a:t>
            </a:r>
            <a:r>
              <a:rPr lang="zh-TW" altLang="en-US" dirty="0" smtClean="0"/>
              <a:t>深度較廣和其他兩者差距很多，意味著其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粒徑大小和另外兩者大相逕庭</a:t>
            </a:r>
            <a:endParaRPr lang="en-US" altLang="zh-TW" dirty="0" smtClean="0"/>
          </a:p>
          <a:p>
            <a:r>
              <a:rPr lang="en-US" altLang="zh-TW" baseline="0" dirty="0" smtClean="0"/>
              <a:t>3.</a:t>
            </a:r>
            <a:r>
              <a:rPr lang="zh-TW" altLang="en-US" baseline="0" dirty="0" smtClean="0"/>
              <a:t> 可以注意到</a:t>
            </a:r>
            <a:r>
              <a:rPr lang="en-US" altLang="zh-TW" baseline="0" dirty="0" smtClean="0"/>
              <a:t>Thompson</a:t>
            </a:r>
            <a:r>
              <a:rPr lang="zh-TW" altLang="en-US" baseline="0" dirty="0" smtClean="0"/>
              <a:t>的蒸發項是裡面最大的</a:t>
            </a:r>
            <a:r>
              <a:rPr lang="en-US" altLang="zh-TW" baseline="0" dirty="0" smtClean="0"/>
              <a:t>-&gt;</a:t>
            </a:r>
            <a:r>
              <a:rPr lang="zh-TW" altLang="en-US" baseline="0" dirty="0" smtClean="0"/>
              <a:t>也意味著湯姆森裡面的雨滴較小。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err="1" smtClean="0"/>
              <a:t>Qr</a:t>
            </a:r>
            <a:r>
              <a:rPr lang="en-US" altLang="zh-TW" sz="1200" b="1" dirty="0" smtClean="0"/>
              <a:t> tendency (averaged over domain and during the first 2h) </a:t>
            </a:r>
            <a:endParaRPr lang="zh-TW" altLang="en-US" sz="12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2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為前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小時內所有粒子的總量  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雲水含量</a:t>
            </a:r>
            <a:r>
              <a:rPr lang="en-US" altLang="zh-TW" dirty="0" smtClean="0"/>
              <a:t>(g/m3)</a:t>
            </a:r>
            <a:r>
              <a:rPr lang="zh-TW" altLang="en-US" dirty="0" smtClean="0"/>
              <a:t>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數量濃度分佈 </a:t>
            </a:r>
            <a:r>
              <a:rPr lang="en-US" altLang="zh-TW" dirty="0" smtClean="0"/>
              <a:t>3.</a:t>
            </a:r>
            <a:r>
              <a:rPr lang="zh-TW" altLang="en-US" dirty="0" smtClean="0"/>
              <a:t>有效蒸發面積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至於為什麼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有一個</a:t>
            </a:r>
            <a:r>
              <a:rPr lang="en-US" altLang="zh-TW" dirty="0" smtClean="0"/>
              <a:t>1250um</a:t>
            </a:r>
            <a:r>
              <a:rPr lang="zh-TW" altLang="en-US" dirty="0" smtClean="0"/>
              <a:t>的界線是因為他模式設定有一定值</a:t>
            </a:r>
            <a:endParaRPr lang="en-US" altLang="zh-TW" dirty="0" smtClean="0"/>
          </a:p>
          <a:p>
            <a:r>
              <a:rPr lang="zh-TW" altLang="en-US" dirty="0" smtClean="0"/>
              <a:t>越強的蒸發就會造成越強的冷池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颮線發展較快</a:t>
            </a:r>
            <a:endParaRPr lang="en-US" altLang="zh-TW" dirty="0" smtClean="0"/>
          </a:p>
          <a:p>
            <a:r>
              <a:rPr lang="en-US" altLang="zh-TW" dirty="0" smtClean="0"/>
              <a:t>Thompson</a:t>
            </a:r>
            <a:r>
              <a:rPr lang="zh-TW" altLang="en-US" dirty="0" smtClean="0"/>
              <a:t>因為有較多小粒徑粒子，所以會有較強的有效蒸發區域</a:t>
            </a:r>
            <a:r>
              <a:rPr lang="en-US" altLang="zh-TW" dirty="0" smtClean="0"/>
              <a:t>evaporation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26CB-B8AB-41F8-AB68-2F2E0F947F0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35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7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8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9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4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49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9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7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64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9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650D-3CEC-4AF1-B257-D136826DB90D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3EDF-198F-4EC9-BEC6-06BE9039A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61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8363" y="1002290"/>
            <a:ext cx="9975273" cy="2387600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>Microphysical Process Comparison of Three Microphysics Parameterization Schemes in the WRF Model for an Idealized Squall-Line Case Study</a:t>
            </a:r>
            <a:endParaRPr lang="zh-TW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3999" y="4350327"/>
            <a:ext cx="9144000" cy="141547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Speaker:</a:t>
            </a:r>
            <a:r>
              <a:rPr lang="zh-TW" altLang="en-US" dirty="0" smtClean="0"/>
              <a:t> </a:t>
            </a:r>
            <a:r>
              <a:rPr lang="en-US" altLang="zh-TW" dirty="0" smtClean="0"/>
              <a:t>Yu-Tai Pan</a:t>
            </a:r>
          </a:p>
          <a:p>
            <a:r>
              <a:rPr lang="en-US" altLang="zh-TW" dirty="0" smtClean="0"/>
              <a:t>4/14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8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61154" y="2444269"/>
            <a:ext cx="111308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Analyze the tendency equation of Qc/</a:t>
            </a:r>
            <a:r>
              <a:rPr lang="en-US" altLang="zh-TW" sz="3600" b="1" dirty="0" err="1" smtClean="0"/>
              <a:t>Qr</a:t>
            </a:r>
            <a:r>
              <a:rPr lang="en-US" altLang="zh-TW" sz="3600" b="1" dirty="0" smtClean="0"/>
              <a:t>/Qi/Qs/</a:t>
            </a:r>
            <a:r>
              <a:rPr lang="en-US" altLang="zh-TW" sz="3600" b="1" dirty="0" err="1" smtClean="0"/>
              <a:t>Qg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en-US" altLang="zh-TW" sz="3600" b="1" dirty="0" smtClean="0"/>
              <a:t>I.e. </a:t>
            </a:r>
            <a:r>
              <a:rPr lang="en-US" altLang="zh-TW" sz="3600" b="1" dirty="0" err="1" smtClean="0"/>
              <a:t>dQ</a:t>
            </a:r>
            <a:r>
              <a:rPr lang="en-US" altLang="zh-TW" sz="3600" b="1" dirty="0" err="1" smtClean="0">
                <a:solidFill>
                  <a:srgbClr val="FF0000"/>
                </a:solidFill>
              </a:rPr>
              <a:t>x</a:t>
            </a:r>
            <a:r>
              <a:rPr lang="en-US" altLang="zh-TW" sz="3600" b="1" dirty="0" smtClean="0"/>
              <a:t>/</a:t>
            </a:r>
            <a:r>
              <a:rPr lang="en-US" altLang="zh-TW" sz="3600" b="1" dirty="0" err="1" smtClean="0"/>
              <a:t>dt</a:t>
            </a:r>
            <a:r>
              <a:rPr lang="en-US" altLang="zh-TW" sz="3600" b="1" dirty="0" smtClean="0"/>
              <a:t>,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x</a:t>
            </a:r>
            <a:r>
              <a:rPr lang="en-US" altLang="zh-TW" sz="3600" b="1" dirty="0" smtClean="0"/>
              <a:t> denotes the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different hydrometeors</a:t>
            </a:r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                                          (</a:t>
            </a:r>
            <a:r>
              <a:rPr lang="en-US" altLang="zh-TW" sz="3600" b="1" dirty="0" err="1" smtClean="0">
                <a:solidFill>
                  <a:srgbClr val="FF0000"/>
                </a:solidFill>
              </a:rPr>
              <a:t>cloud,rain,ice,snow,graupel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192" b="3702"/>
          <a:stretch/>
        </p:blipFill>
        <p:spPr>
          <a:xfrm>
            <a:off x="0" y="0"/>
            <a:ext cx="6114770" cy="681585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80103" y="54035"/>
            <a:ext cx="5682920" cy="68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22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arm rain processes in </a:t>
            </a:r>
            <a:br>
              <a:rPr lang="en-US" altLang="zh-TW" dirty="0" smtClean="0"/>
            </a:br>
            <a:r>
              <a:rPr lang="en-US" altLang="zh-TW" dirty="0" smtClean="0"/>
              <a:t>the first 2 h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858933" y="1825625"/>
            <a:ext cx="5494866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889" y="435047"/>
            <a:ext cx="6082771" cy="642295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028267" y="21402"/>
            <a:ext cx="585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/>
              <a:t>Qrain</a:t>
            </a:r>
            <a:r>
              <a:rPr lang="en-US" altLang="zh-TW" sz="2400" b="1" dirty="0" smtClean="0"/>
              <a:t> tendency (averaged space and first 2h)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4756" y="2296083"/>
            <a:ext cx="4741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Thompson: </a:t>
            </a:r>
            <a:r>
              <a:rPr lang="en-US" altLang="zh-TW" sz="2000" dirty="0" smtClean="0">
                <a:solidFill>
                  <a:srgbClr val="FF0000"/>
                </a:solidFill>
              </a:rPr>
              <a:t>rain collecting cloud water,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melting</a:t>
            </a:r>
            <a:r>
              <a:rPr lang="en-US" altLang="zh-TW" sz="2000" dirty="0" smtClean="0"/>
              <a:t>, rain collecting </a:t>
            </a:r>
            <a:r>
              <a:rPr lang="en-US" altLang="zh-TW" sz="2000" dirty="0" err="1" smtClean="0"/>
              <a:t>graupel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autoconversion</a:t>
            </a:r>
            <a:endParaRPr lang="en-US" altLang="zh-TW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Morrison and WSM6: </a:t>
            </a:r>
            <a:r>
              <a:rPr lang="en-US" altLang="zh-TW" sz="2000" dirty="0" smtClean="0">
                <a:solidFill>
                  <a:srgbClr val="FF0000"/>
                </a:solidFill>
              </a:rPr>
              <a:t>rain collecting cloud water and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melting </a:t>
            </a:r>
            <a:r>
              <a:rPr lang="en-US" altLang="zh-TW" sz="2000" dirty="0" smtClean="0"/>
              <a:t>are similarly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The rain collecting cloud water process is the most important part!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The higher evaporation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rates in Thompson suggests </a:t>
            </a:r>
            <a:r>
              <a:rPr lang="en-US" altLang="zh-TW" sz="2000" dirty="0" smtClean="0">
                <a:solidFill>
                  <a:srgbClr val="FF0000"/>
                </a:solidFill>
              </a:rPr>
              <a:t>smaller rain drop mean size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051822" y="1862666"/>
            <a:ext cx="279399" cy="22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9627924" y="2920356"/>
            <a:ext cx="227276" cy="214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1051822" y="5362222"/>
            <a:ext cx="832556" cy="1049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91911" y="1968705"/>
            <a:ext cx="291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Main production terms(+):</a:t>
            </a:r>
            <a:endParaRPr lang="zh-TW" altLang="en-US" sz="2000" b="1" dirty="0"/>
          </a:p>
        </p:txBody>
      </p:sp>
      <p:sp>
        <p:nvSpPr>
          <p:cNvPr id="14" name="橢圓 13"/>
          <p:cNvSpPr/>
          <p:nvPr/>
        </p:nvSpPr>
        <p:spPr>
          <a:xfrm>
            <a:off x="11188701" y="2920356"/>
            <a:ext cx="279399" cy="22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8332611" y="3010279"/>
            <a:ext cx="279399" cy="22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332611" y="5362222"/>
            <a:ext cx="279399" cy="22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>
            <a:off x="11353800" y="1825625"/>
            <a:ext cx="138290" cy="79339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978"/>
          <a:stretch/>
        </p:blipFill>
        <p:spPr>
          <a:xfrm>
            <a:off x="4712220" y="51277"/>
            <a:ext cx="6779870" cy="680672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48884" y="819697"/>
            <a:ext cx="30859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Rain water content</a:t>
            </a:r>
            <a:endParaRPr lang="en-US" altLang="zh-TW" sz="2400" b="1" dirty="0"/>
          </a:p>
          <a:p>
            <a:pPr algn="ctr"/>
            <a:r>
              <a:rPr lang="en-US" altLang="zh-TW" sz="2400" b="1" dirty="0" smtClean="0"/>
              <a:t>(g/m3)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7913511" y="913755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Smallest</a:t>
            </a:r>
          </a:p>
          <a:p>
            <a:r>
              <a:rPr lang="en-US" altLang="zh-TW" dirty="0" smtClean="0"/>
              <a:t>MVD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23723" y="5426839"/>
            <a:ext cx="2519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Effective total evaporation area</a:t>
            </a:r>
          </a:p>
          <a:p>
            <a:pPr algn="ctr"/>
            <a:r>
              <a:rPr lang="en-US" altLang="zh-TW" sz="2400" b="1" dirty="0" smtClean="0"/>
              <a:t>(um2/m3)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42394" y="3143265"/>
            <a:ext cx="27698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Number concentration(1/m3)</a:t>
            </a:r>
            <a:endParaRPr lang="zh-TW" altLang="en-US" sz="2400" b="1" dirty="0"/>
          </a:p>
        </p:txBody>
      </p:sp>
      <p:sp>
        <p:nvSpPr>
          <p:cNvPr id="10" name="橢圓 9"/>
          <p:cNvSpPr/>
          <p:nvPr/>
        </p:nvSpPr>
        <p:spPr>
          <a:xfrm>
            <a:off x="7913511" y="0"/>
            <a:ext cx="711200" cy="25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9929" y="1744752"/>
            <a:ext cx="3063337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Thompson: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Smaller rain drop size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-&gt;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stonger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evaporation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374801" y="323120"/>
            <a:ext cx="259645" cy="54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311" y="16354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Number concentration</a:t>
            </a:r>
            <a:endParaRPr lang="zh-TW" altLang="en-US" sz="36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0402" y="3710821"/>
            <a:ext cx="3542418" cy="31548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1245" y="2176289"/>
            <a:ext cx="4199467" cy="40626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Thompson:</a:t>
            </a:r>
          </a:p>
          <a:p>
            <a:r>
              <a:rPr lang="en-US" altLang="zh-TW" sz="2400" dirty="0" smtClean="0"/>
              <a:t>More smaller rain drop</a:t>
            </a:r>
          </a:p>
          <a:p>
            <a:r>
              <a:rPr lang="en-US" altLang="zh-TW" sz="2400" dirty="0" smtClean="0"/>
              <a:t>-&gt;Large number concentration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Note that:</a:t>
            </a:r>
          </a:p>
          <a:p>
            <a:r>
              <a:rPr lang="en-US" altLang="zh-TW" sz="2400" dirty="0" smtClean="0"/>
              <a:t>All these explain why there is more evaporation below 1 km in the Thompson than in the other two runs.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033" y="39700"/>
            <a:ext cx="6846612" cy="367112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7687734" y="2016114"/>
            <a:ext cx="293510" cy="32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9031111" y="5294489"/>
            <a:ext cx="1286933" cy="1309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178" y="17321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old rain processes in </a:t>
            </a:r>
            <a:br>
              <a:rPr lang="en-US" altLang="zh-TW" dirty="0" smtClean="0"/>
            </a:br>
            <a:r>
              <a:rPr lang="en-US" altLang="zh-TW" dirty="0" smtClean="0"/>
              <a:t>the first 2 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>
            <a:off x="11319933" y="1872676"/>
            <a:ext cx="755872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773" b="-1"/>
          <a:stretch/>
        </p:blipFill>
        <p:spPr>
          <a:xfrm>
            <a:off x="6394098" y="880533"/>
            <a:ext cx="5681707" cy="571738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753600" y="2494844"/>
            <a:ext cx="191911" cy="316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0267" y="2494844"/>
            <a:ext cx="47864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Thompson: collection of cloud water by </a:t>
            </a:r>
            <a:r>
              <a:rPr lang="en-US" altLang="zh-TW" sz="2000" b="1" dirty="0" err="1" smtClean="0"/>
              <a:t>graupel</a:t>
            </a:r>
            <a:r>
              <a:rPr lang="en-US" altLang="zh-TW" sz="2000" b="1" dirty="0" smtClean="0"/>
              <a:t>, freezing of rainwater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Morrison: collection of cloud and rainwater by </a:t>
            </a:r>
            <a:r>
              <a:rPr lang="en-US" altLang="zh-TW" sz="2000" b="1" dirty="0" err="1" smtClean="0"/>
              <a:t>graupel</a:t>
            </a:r>
            <a:r>
              <a:rPr lang="en-US" altLang="zh-TW" sz="2000" b="1" dirty="0" smtClean="0"/>
              <a:t>, collection of snow by rainwater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WSM6: </a:t>
            </a:r>
            <a:r>
              <a:rPr lang="en-US" altLang="zh-TW" sz="2000" b="1" dirty="0" err="1" smtClean="0"/>
              <a:t>graupel</a:t>
            </a:r>
            <a:r>
              <a:rPr lang="en-US" altLang="zh-TW" sz="2000" b="1" dirty="0" smtClean="0"/>
              <a:t> and snow collecting cloud water, rain collecting snow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The Thompson has a greater reduction pathway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of rainwater collecting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graupel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/>
              <a:t>                 (-&gt;more rainwater) 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6465955" y="128147"/>
            <a:ext cx="5537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/>
              <a:t>Qg</a:t>
            </a:r>
            <a:r>
              <a:rPr lang="en-US" altLang="zh-TW" sz="2400" b="1" dirty="0" smtClean="0"/>
              <a:t> </a:t>
            </a:r>
            <a:r>
              <a:rPr lang="en-US" altLang="zh-TW" sz="2400" b="1" dirty="0"/>
              <a:t>tendency (averaged space and first 2h</a:t>
            </a:r>
            <a:r>
              <a:rPr lang="en-US" altLang="zh-TW" sz="2400" b="1" dirty="0" smtClean="0"/>
              <a:t>)</a:t>
            </a:r>
          </a:p>
          <a:p>
            <a:r>
              <a:rPr lang="en-US" altLang="zh-TW" sz="2400" b="1" dirty="0" smtClean="0"/>
              <a:t> (</a:t>
            </a:r>
            <a:r>
              <a:rPr lang="en-US" altLang="zh-TW" sz="2400" b="1" dirty="0" err="1" smtClean="0"/>
              <a:t>graupel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1178" y="1872676"/>
            <a:ext cx="291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Main production terms(+):</a:t>
            </a:r>
            <a:endParaRPr lang="zh-TW" altLang="en-US" sz="2000" b="1" dirty="0"/>
          </a:p>
        </p:txBody>
      </p:sp>
      <p:sp>
        <p:nvSpPr>
          <p:cNvPr id="10" name="橢圓 9"/>
          <p:cNvSpPr/>
          <p:nvPr/>
        </p:nvSpPr>
        <p:spPr>
          <a:xfrm>
            <a:off x="9849555" y="2974358"/>
            <a:ext cx="191911" cy="316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9849555" y="5644444"/>
            <a:ext cx="615245" cy="579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002816" y="2557844"/>
            <a:ext cx="191911" cy="316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002816" y="5644444"/>
            <a:ext cx="191911" cy="316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7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82" y="557036"/>
            <a:ext cx="7996618" cy="59261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72943" y="840430"/>
            <a:ext cx="147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More large size </a:t>
            </a:r>
            <a:r>
              <a:rPr lang="en-US" altLang="zh-TW" b="1" dirty="0" err="1" smtClean="0"/>
              <a:t>graupel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94677" y="98601"/>
            <a:ext cx="356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For </a:t>
            </a:r>
            <a:r>
              <a:rPr lang="en-US" altLang="zh-TW" sz="2000" b="1" dirty="0" err="1"/>
              <a:t>g</a:t>
            </a:r>
            <a:r>
              <a:rPr lang="en-US" altLang="zh-TW" sz="2000" b="1" dirty="0" err="1" smtClean="0"/>
              <a:t>raupel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493" y="1690688"/>
            <a:ext cx="30859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Rain water content</a:t>
            </a:r>
            <a:endParaRPr lang="en-US" altLang="zh-TW" sz="2400" b="1" dirty="0"/>
          </a:p>
          <a:p>
            <a:pPr algn="ctr"/>
            <a:r>
              <a:rPr lang="en-US" altLang="zh-TW" sz="2400" b="1" dirty="0" smtClean="0"/>
              <a:t>(g/m3)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9334" y="4427673"/>
            <a:ext cx="29052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Number concentration(1/m3)</a:t>
            </a:r>
            <a:endParaRPr lang="zh-TW" altLang="en-US" sz="2400" b="1" dirty="0"/>
          </a:p>
        </p:txBody>
      </p:sp>
      <p:sp>
        <p:nvSpPr>
          <p:cNvPr id="10" name="橢圓 9"/>
          <p:cNvSpPr/>
          <p:nvPr/>
        </p:nvSpPr>
        <p:spPr>
          <a:xfrm>
            <a:off x="7608277" y="4859050"/>
            <a:ext cx="621323" cy="799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08276" y="1365968"/>
            <a:ext cx="621323" cy="799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8" y="1329542"/>
            <a:ext cx="10321802" cy="42097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H="1">
            <a:off x="2138154" y="370000"/>
            <a:ext cx="8006212" cy="844392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/>
              <a:t>Fall speed of </a:t>
            </a:r>
            <a:r>
              <a:rPr lang="en-US" altLang="zh-TW" b="1" dirty="0" err="1" smtClean="0"/>
              <a:t>graupel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 flipV="1">
            <a:off x="11353799" y="984738"/>
            <a:ext cx="45719" cy="840887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25783" y="5595749"/>
            <a:ext cx="84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The larger </a:t>
            </a:r>
            <a:r>
              <a:rPr lang="en-US" altLang="zh-TW" sz="2800" b="1" dirty="0" err="1" smtClean="0"/>
              <a:t>graupel</a:t>
            </a:r>
            <a:r>
              <a:rPr lang="en-US" altLang="zh-TW" sz="2800" b="1" dirty="0" smtClean="0"/>
              <a:t> in Thompson scheme fall faster, and </a:t>
            </a:r>
          </a:p>
          <a:p>
            <a:r>
              <a:rPr lang="en-US" altLang="zh-TW" sz="2800" b="1" dirty="0" smtClean="0"/>
              <a:t>the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can reach ground before melting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042400" y="437235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*1000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271846" y="1616917"/>
            <a:ext cx="996461" cy="2548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Overall, during the first 2h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8733" y="2167240"/>
            <a:ext cx="8576733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Thompson scheme: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 Smallest dominant size of rainwater particles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Largest dominant size of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particles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30133" y="5147734"/>
            <a:ext cx="411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Produce the most intense squall line with the greatest propagation speed</a:t>
            </a:r>
            <a:endParaRPr lang="zh-TW" altLang="en-US" sz="2000" b="1" dirty="0"/>
          </a:p>
        </p:txBody>
      </p:sp>
      <p:sp>
        <p:nvSpPr>
          <p:cNvPr id="6" name="向右箭號 5"/>
          <p:cNvSpPr/>
          <p:nvPr/>
        </p:nvSpPr>
        <p:spPr>
          <a:xfrm>
            <a:off x="3251200" y="5309316"/>
            <a:ext cx="67733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2" y="75752"/>
            <a:ext cx="6347707" cy="678224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50756" y="462844"/>
            <a:ext cx="506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/>
              <a:t>Qr</a:t>
            </a:r>
            <a:r>
              <a:rPr lang="en-US" altLang="zh-TW" sz="2800" b="1" dirty="0" smtClean="0"/>
              <a:t> tendency</a:t>
            </a:r>
          </a:p>
          <a:p>
            <a:r>
              <a:rPr lang="en-US" altLang="zh-TW" sz="2800" b="1" dirty="0"/>
              <a:t>(</a:t>
            </a:r>
            <a:r>
              <a:rPr lang="en-US" altLang="zh-TW" sz="2800" b="1" dirty="0" smtClean="0"/>
              <a:t>Averaged over 2-4 h)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65057" y="1788407"/>
            <a:ext cx="4873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The evaporation rate of WSM6 and Morrison catch up the Thompson(6/3/11).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This is due to the smaller </a:t>
            </a:r>
            <a:r>
              <a:rPr lang="en-US" altLang="zh-TW" sz="2400" b="1" dirty="0" err="1" smtClean="0"/>
              <a:t>graupel</a:t>
            </a:r>
            <a:r>
              <a:rPr lang="en-US" altLang="zh-TW" sz="2400" b="1" dirty="0" smtClean="0"/>
              <a:t> and snow in WSM6 and Morrison runs falling below the freezing level and melting, enhancing evaporation.(8/6/13)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The </a:t>
            </a:r>
            <a:r>
              <a:rPr lang="en-US" altLang="zh-TW" sz="2400" b="1" dirty="0" err="1" smtClean="0"/>
              <a:t>graupel</a:t>
            </a:r>
            <a:r>
              <a:rPr lang="en-US" altLang="zh-TW" sz="2400" b="1" dirty="0" smtClean="0"/>
              <a:t> melting in Thompson reduced a lot, and the snow melting increased(through riming)</a:t>
            </a:r>
            <a:endParaRPr lang="zh-TW" altLang="en-US" sz="2400" b="1" dirty="0"/>
          </a:p>
        </p:txBody>
      </p:sp>
      <p:sp>
        <p:nvSpPr>
          <p:cNvPr id="8" name="橢圓 7"/>
          <p:cNvSpPr/>
          <p:nvPr/>
        </p:nvSpPr>
        <p:spPr>
          <a:xfrm>
            <a:off x="1247422" y="2708995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320800" y="5991130"/>
            <a:ext cx="180622" cy="261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374444" y="2675467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768621" y="2483217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980267" y="2568223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06889" y="5991130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9" y="140847"/>
            <a:ext cx="6313842" cy="66019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2042" y="365125"/>
            <a:ext cx="3384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err="1" smtClean="0"/>
              <a:t>Qr</a:t>
            </a:r>
            <a:r>
              <a:rPr lang="en-US" altLang="zh-TW" sz="2800" b="1" dirty="0" smtClean="0"/>
              <a:t> tendency</a:t>
            </a:r>
          </a:p>
          <a:p>
            <a:r>
              <a:rPr lang="en-US" altLang="zh-TW" sz="2800" b="1" dirty="0" smtClean="0"/>
              <a:t>(Averaged </a:t>
            </a:r>
            <a:r>
              <a:rPr lang="en-US" altLang="zh-TW" sz="2800" b="1" dirty="0"/>
              <a:t>over </a:t>
            </a:r>
            <a:r>
              <a:rPr lang="en-US" altLang="zh-TW" sz="2800" b="1" dirty="0" smtClean="0"/>
              <a:t>4-6 h)</a:t>
            </a:r>
            <a:endParaRPr lang="zh-TW" altLang="en-US" sz="2800" b="1" dirty="0"/>
          </a:p>
        </p:txBody>
      </p:sp>
      <p:sp>
        <p:nvSpPr>
          <p:cNvPr id="6" name="橢圓 5"/>
          <p:cNvSpPr/>
          <p:nvPr/>
        </p:nvSpPr>
        <p:spPr>
          <a:xfrm>
            <a:off x="1698978" y="2675467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591734" y="5915378"/>
            <a:ext cx="180622" cy="261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35689" y="2675467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05023" y="5458178"/>
            <a:ext cx="1614311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889575" y="1914966"/>
            <a:ext cx="446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 smtClean="0"/>
              <a:t>The melting of snow in Thompson increases significantly because the snow particles grow large enough to fall below the freezing level and melt </a:t>
            </a:r>
            <a:endParaRPr lang="zh-TW" altLang="en-US" b="1" dirty="0"/>
          </a:p>
        </p:txBody>
      </p:sp>
      <p:sp>
        <p:nvSpPr>
          <p:cNvPr id="12" name="橢圓 11"/>
          <p:cNvSpPr/>
          <p:nvPr/>
        </p:nvSpPr>
        <p:spPr>
          <a:xfrm>
            <a:off x="6175023" y="1869810"/>
            <a:ext cx="146756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 flipH="1">
            <a:off x="278869" y="5271911"/>
            <a:ext cx="559331" cy="90505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82" y="3282794"/>
            <a:ext cx="3516152" cy="3460044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 flipV="1">
            <a:off x="9632413" y="3441842"/>
            <a:ext cx="0" cy="2735121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8672858" y="3441842"/>
            <a:ext cx="0" cy="2735121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8466932" y="3115295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 h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327613" y="3115295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4</a:t>
            </a:r>
            <a:r>
              <a:rPr lang="en-US" altLang="zh-TW" b="1" dirty="0" smtClean="0">
                <a:solidFill>
                  <a:srgbClr val="FF0000"/>
                </a:solidFill>
              </a:rPr>
              <a:t> h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260142" y="3115295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6 h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88" y="489302"/>
            <a:ext cx="7681623" cy="59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922"/>
            <a:ext cx="9757656" cy="674583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6399" y="5655684"/>
            <a:ext cx="571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Temperature tendency equation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2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Temperature tendency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(0-2 h)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605867" y="5034845"/>
            <a:ext cx="169333" cy="34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4" y="1825625"/>
            <a:ext cx="11994526" cy="4235639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113867" y="5147733"/>
            <a:ext cx="507999" cy="643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690533" y="5983997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Stronger cooling due to rainwater evaporation</a:t>
            </a:r>
            <a:endParaRPr lang="zh-TW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5791200" y="1825624"/>
            <a:ext cx="1219200" cy="488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Temperature tendency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(2-4 h)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29612" cy="419723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854223" y="4696178"/>
            <a:ext cx="2709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02733" y="4267200"/>
            <a:ext cx="2709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706555" y="4696178"/>
            <a:ext cx="2709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5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1422"/>
            <a:ext cx="10515600" cy="4675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 The simulated squall-line structure is most sensitive to the </a:t>
            </a:r>
            <a:r>
              <a:rPr lang="en-US" altLang="zh-TW" dirty="0" smtClean="0">
                <a:solidFill>
                  <a:srgbClr val="FF0000"/>
                </a:solidFill>
              </a:rPr>
              <a:t>sizes of </a:t>
            </a:r>
            <a:r>
              <a:rPr lang="en-US" altLang="zh-TW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dirty="0" smtClean="0">
                <a:solidFill>
                  <a:srgbClr val="FF0000"/>
                </a:solidFill>
              </a:rPr>
              <a:t>, snow, and rainwater particles</a:t>
            </a:r>
            <a:r>
              <a:rPr lang="en-US" altLang="zh-TW" dirty="0" smtClean="0"/>
              <a:t> and the pathways to their production/reduction.</a:t>
            </a:r>
          </a:p>
          <a:p>
            <a:pPr marL="0" indent="0">
              <a:buNone/>
            </a:pPr>
            <a:r>
              <a:rPr lang="en-US" altLang="zh-TW" dirty="0" smtClean="0"/>
              <a:t>(consistent with previous studies</a:t>
            </a:r>
            <a:r>
              <a:rPr lang="en-US" altLang="zh-TW" dirty="0"/>
              <a:t>(e.g., </a:t>
            </a:r>
            <a:r>
              <a:rPr lang="en-US" altLang="zh-TW" dirty="0" err="1"/>
              <a:t>Fovell</a:t>
            </a:r>
            <a:r>
              <a:rPr lang="en-US" altLang="zh-TW" dirty="0"/>
              <a:t> and Ogura 1988, Rutledge and </a:t>
            </a:r>
            <a:r>
              <a:rPr lang="en-US" altLang="zh-TW" dirty="0" err="1"/>
              <a:t>Houze</a:t>
            </a:r>
            <a:r>
              <a:rPr lang="en-US" altLang="zh-TW" dirty="0"/>
              <a:t> 1987, and Wu et al. 2013)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2. The </a:t>
            </a:r>
            <a:r>
              <a:rPr lang="en-US" altLang="zh-TW" dirty="0" smtClean="0">
                <a:solidFill>
                  <a:srgbClr val="FF0000"/>
                </a:solidFill>
              </a:rPr>
              <a:t>Thompson run has the most intense squall line at first 2h </a:t>
            </a:r>
            <a:r>
              <a:rPr lang="en-US" altLang="zh-TW" dirty="0" smtClean="0"/>
              <a:t>because it </a:t>
            </a:r>
            <a:r>
              <a:rPr lang="en-US" altLang="zh-TW" dirty="0" smtClean="0">
                <a:solidFill>
                  <a:srgbClr val="FF0000"/>
                </a:solidFill>
              </a:rPr>
              <a:t>produces </a:t>
            </a:r>
            <a:r>
              <a:rPr lang="en-US" altLang="zh-TW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dirty="0" smtClean="0">
                <a:solidFill>
                  <a:srgbClr val="FF0000"/>
                </a:solidFill>
              </a:rPr>
              <a:t> with larger dominant size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FF0000"/>
                </a:solidFill>
              </a:rPr>
              <a:t>rainwater particles with smaller dominant size.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-&gt;</a:t>
            </a:r>
            <a:r>
              <a:rPr lang="en-US" altLang="zh-TW" dirty="0" smtClean="0"/>
              <a:t>Result in more production of rain through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melting and thus more evaporation of rainwater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4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138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 After 2h, WSM6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Morrison catch up Thompson scheme because the </a:t>
            </a:r>
            <a:r>
              <a:rPr lang="en-US" altLang="zh-TW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dirty="0" smtClean="0">
                <a:solidFill>
                  <a:srgbClr val="FF0000"/>
                </a:solidFill>
              </a:rPr>
              <a:t> particles of smaller dominant size and snow particles </a:t>
            </a:r>
            <a:r>
              <a:rPr lang="en-US" altLang="zh-TW" dirty="0" smtClean="0"/>
              <a:t>fall below the freezing level and start to enhance the rainwater production and its evaporative cooling.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4. Meanwhile, after 2 h, the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production in the </a:t>
            </a:r>
            <a:r>
              <a:rPr lang="en-US" altLang="zh-TW" dirty="0" smtClean="0">
                <a:solidFill>
                  <a:srgbClr val="FF0000"/>
                </a:solidFill>
              </a:rPr>
              <a:t>Thompson </a:t>
            </a:r>
            <a:r>
              <a:rPr lang="en-US" altLang="zh-TW" dirty="0" smtClean="0"/>
              <a:t>run slows down, resulting in less rainwater production and evaporation.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5. As the </a:t>
            </a:r>
            <a:r>
              <a:rPr lang="en-US" altLang="zh-TW" dirty="0" smtClean="0">
                <a:solidFill>
                  <a:srgbClr val="FF0000"/>
                </a:solidFill>
              </a:rPr>
              <a:t>snow particles </a:t>
            </a:r>
            <a:r>
              <a:rPr lang="en-US" altLang="zh-TW" dirty="0" smtClean="0"/>
              <a:t>in the </a:t>
            </a:r>
            <a:r>
              <a:rPr lang="en-US" altLang="zh-TW" dirty="0" smtClean="0">
                <a:solidFill>
                  <a:srgbClr val="FF0000"/>
                </a:solidFill>
              </a:rPr>
              <a:t>Thompson run </a:t>
            </a:r>
            <a:r>
              <a:rPr lang="en-US" altLang="zh-TW" dirty="0" smtClean="0"/>
              <a:t>grow large enough to fall below the freezing level and melt, the rainwater production increases again.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8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35224"/>
            <a:ext cx="10515600" cy="36607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6. The density difference of the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is small between the schemes, it is the differences in the simulated </a:t>
            </a:r>
            <a:r>
              <a:rPr lang="en-US" altLang="zh-TW" dirty="0" smtClean="0">
                <a:solidFill>
                  <a:srgbClr val="FF0000"/>
                </a:solidFill>
              </a:rPr>
              <a:t>dominant size and fall speed of </a:t>
            </a:r>
            <a:r>
              <a:rPr lang="en-US" altLang="zh-TW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dirty="0" smtClean="0">
                <a:solidFill>
                  <a:srgbClr val="FF0000"/>
                </a:solidFill>
              </a:rPr>
              <a:t> particles </a:t>
            </a:r>
            <a:r>
              <a:rPr lang="en-US" altLang="zh-TW" dirty="0" smtClean="0"/>
              <a:t>that lead to differences in the amounts of rainwater evaporation during the first 2 h in this idealized case.</a:t>
            </a:r>
          </a:p>
          <a:p>
            <a:endParaRPr lang="en-US" altLang="zh-TW" dirty="0"/>
          </a:p>
          <a:p>
            <a:r>
              <a:rPr lang="en-US" altLang="zh-TW" dirty="0"/>
              <a:t>7. Since it remains difficult to measure hydrometeor production processes </a:t>
            </a:r>
            <a:r>
              <a:rPr lang="en-US" altLang="zh-TW" dirty="0">
                <a:solidFill>
                  <a:srgbClr val="FF0000"/>
                </a:solidFill>
              </a:rPr>
              <a:t>in nature</a:t>
            </a:r>
            <a:r>
              <a:rPr lang="en-US" altLang="zh-TW" dirty="0"/>
              <a:t>, it is impossible to </a:t>
            </a:r>
            <a:r>
              <a:rPr lang="en-US" altLang="zh-TW" dirty="0">
                <a:solidFill>
                  <a:srgbClr val="FF0000"/>
                </a:solidFill>
              </a:rPr>
              <a:t>observationally validate </a:t>
            </a:r>
            <a:r>
              <a:rPr lang="en-US" altLang="zh-TW" dirty="0"/>
              <a:t>the individual production processes compared in this study.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29689" y="1419562"/>
            <a:ext cx="617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       </a:t>
            </a:r>
            <a:r>
              <a:rPr lang="en-US" altLang="zh-TW" sz="2000" b="1" dirty="0" err="1" smtClean="0"/>
              <a:t>Graupel</a:t>
            </a:r>
            <a:r>
              <a:rPr lang="en-US" altLang="zh-TW" sz="2000" b="1" dirty="0" smtClean="0"/>
              <a:t> density </a:t>
            </a:r>
          </a:p>
          <a:p>
            <a:r>
              <a:rPr lang="en-US" altLang="zh-TW" sz="2000" b="1" dirty="0" smtClean="0"/>
              <a:t>Thompson &amp; WSM6:  500 kg/m3</a:t>
            </a:r>
          </a:p>
          <a:p>
            <a:r>
              <a:rPr lang="en-US" altLang="zh-TW" sz="2000" b="1" dirty="0" smtClean="0"/>
              <a:t>          Morrison          :  400 kg/m3 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76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ingle-moment (1M) scheme </a:t>
            </a:r>
            <a:r>
              <a:rPr lang="en-US" altLang="zh-TW" dirty="0" smtClean="0"/>
              <a:t>includes prognostic equations for the </a:t>
            </a:r>
            <a:r>
              <a:rPr lang="en-US" altLang="zh-TW" dirty="0" smtClean="0">
                <a:solidFill>
                  <a:srgbClr val="FF0000"/>
                </a:solidFill>
              </a:rPr>
              <a:t>mass mixing ratio</a:t>
            </a:r>
            <a:r>
              <a:rPr lang="en-US" altLang="zh-TW" dirty="0" smtClean="0"/>
              <a:t>, while a </a:t>
            </a:r>
            <a:r>
              <a:rPr lang="en-US" altLang="zh-TW" dirty="0" smtClean="0">
                <a:solidFill>
                  <a:srgbClr val="FF0000"/>
                </a:solidFill>
              </a:rPr>
              <a:t>double-moment (2M) scheme </a:t>
            </a:r>
            <a:r>
              <a:rPr lang="en-US" altLang="zh-TW" dirty="0" smtClean="0"/>
              <a:t>will have prognostic equations for the </a:t>
            </a:r>
            <a:r>
              <a:rPr lang="en-US" altLang="zh-TW" dirty="0" smtClean="0">
                <a:solidFill>
                  <a:srgbClr val="FF0000"/>
                </a:solidFill>
              </a:rPr>
              <a:t>number concentration </a:t>
            </a:r>
            <a:r>
              <a:rPr lang="en-US" altLang="zh-TW" dirty="0" smtClean="0"/>
              <a:t>and number mixing ratio.</a:t>
            </a:r>
          </a:p>
          <a:p>
            <a:endParaRPr lang="en-US" altLang="zh-TW" dirty="0"/>
          </a:p>
          <a:p>
            <a:r>
              <a:rPr lang="en-US" altLang="zh-TW" dirty="0"/>
              <a:t>D</a:t>
            </a:r>
            <a:r>
              <a:rPr lang="en-US" altLang="zh-TW" dirty="0" smtClean="0"/>
              <a:t>ifferences in the </a:t>
            </a:r>
            <a:r>
              <a:rPr lang="en-US" altLang="zh-TW" dirty="0" smtClean="0">
                <a:solidFill>
                  <a:srgbClr val="FF0000"/>
                </a:solidFill>
              </a:rPr>
              <a:t>rain drop size distributions between the 1M and 2M schemes </a:t>
            </a:r>
            <a:r>
              <a:rPr lang="en-US" altLang="zh-TW" dirty="0" smtClean="0"/>
              <a:t>led to different rates </a:t>
            </a:r>
            <a:r>
              <a:rPr lang="en-US" altLang="zh-TW" dirty="0" smtClean="0">
                <a:solidFill>
                  <a:srgbClr val="FF0000"/>
                </a:solidFill>
              </a:rPr>
              <a:t>of rainwater evaporation</a:t>
            </a:r>
            <a:r>
              <a:rPr lang="en-US" altLang="zh-TW" dirty="0" smtClean="0"/>
              <a:t>, produce different surface precipitation rates in the trailing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 region, and result in different intensity of cold pools behind the surface gust front. </a:t>
            </a:r>
          </a:p>
          <a:p>
            <a:pPr marL="0" indent="0">
              <a:buNone/>
            </a:pPr>
            <a:r>
              <a:rPr lang="en-US" altLang="zh-TW" dirty="0" smtClean="0"/>
              <a:t>(Morrison et al. (2009) and Van </a:t>
            </a:r>
            <a:r>
              <a:rPr lang="en-US" altLang="zh-TW" dirty="0" err="1" smtClean="0"/>
              <a:t>Weverberg</a:t>
            </a:r>
            <a:r>
              <a:rPr lang="en-US" altLang="zh-TW" dirty="0" smtClean="0"/>
              <a:t> et al. (2012))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68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Bryan and Morrison (2012) showed that the use of the </a:t>
            </a:r>
            <a:r>
              <a:rPr lang="en-US" altLang="zh-TW" dirty="0" smtClean="0">
                <a:solidFill>
                  <a:srgbClr val="FF0000"/>
                </a:solidFill>
              </a:rPr>
              <a:t>2M schemes </a:t>
            </a:r>
            <a:r>
              <a:rPr lang="en-US" altLang="zh-TW" dirty="0" smtClean="0"/>
              <a:t>in the WRF Model overall improved the idealized squall-line simulation compared to observations </a:t>
            </a:r>
            <a:r>
              <a:rPr lang="en-US" altLang="zh-TW" dirty="0" smtClean="0">
                <a:solidFill>
                  <a:srgbClr val="FF0000"/>
                </a:solidFill>
              </a:rPr>
              <a:t>by improving the overall rainwater evaporation</a:t>
            </a:r>
            <a:r>
              <a:rPr lang="en-US" altLang="zh-TW" dirty="0" smtClean="0"/>
              <a:t> which is critical to the squall-line development.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ain drop size distribution </a:t>
            </a:r>
            <a:r>
              <a:rPr lang="en-US" altLang="zh-TW" dirty="0" smtClean="0"/>
              <a:t>and the properties of rimed ice (either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or hail) in terms of </a:t>
            </a:r>
            <a:r>
              <a:rPr lang="en-US" altLang="zh-TW" dirty="0" smtClean="0">
                <a:solidFill>
                  <a:srgbClr val="FF0000"/>
                </a:solidFill>
              </a:rPr>
              <a:t>density and fall speed </a:t>
            </a:r>
            <a:r>
              <a:rPr lang="en-US" altLang="zh-TW" dirty="0" smtClean="0"/>
              <a:t>were the two microphysical processes that affect the squall-line structure the most.</a:t>
            </a:r>
          </a:p>
          <a:p>
            <a:pPr marL="0" indent="0">
              <a:buNone/>
            </a:pPr>
            <a:r>
              <a:rPr lang="en-US" altLang="zh-TW" dirty="0" smtClean="0"/>
              <a:t>(Bryan and Morrison (2012)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69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136" y="106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Purpose of this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6085" y="2113077"/>
            <a:ext cx="10051473" cy="1251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600" dirty="0" smtClean="0"/>
              <a:t>Compare the squall line development using different microphysical schemes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93333" y="4199467"/>
            <a:ext cx="94284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800" b="1" dirty="0" smtClean="0"/>
              <a:t>The hydrometeor </a:t>
            </a:r>
            <a:r>
              <a:rPr lang="en-US" altLang="zh-TW" sz="2800" b="1" dirty="0"/>
              <a:t>mixing ratio tendency equations </a:t>
            </a:r>
          </a:p>
          <a:p>
            <a:pPr marL="457200" indent="-457200">
              <a:buAutoNum type="arabicPeriod"/>
            </a:pPr>
            <a:r>
              <a:rPr lang="en-US" altLang="zh-TW" sz="2800" b="1" dirty="0" smtClean="0"/>
              <a:t>The size distribution of the simulated hydrometeors</a:t>
            </a:r>
            <a:endParaRPr lang="zh-TW" altLang="en-US" sz="28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3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8868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WRFV3.7, </a:t>
            </a:r>
            <a:r>
              <a:rPr lang="en-US" altLang="zh-TW" dirty="0" smtClean="0">
                <a:solidFill>
                  <a:srgbClr val="FF0000"/>
                </a:solidFill>
              </a:rPr>
              <a:t>2D</a:t>
            </a:r>
            <a:r>
              <a:rPr lang="en-US" altLang="zh-TW" dirty="0" smtClean="0"/>
              <a:t> idealized squall line 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Grid size: 1 km </a:t>
            </a:r>
            <a:r>
              <a:rPr lang="en-US" altLang="zh-TW" dirty="0" smtClean="0"/>
              <a:t>for x direction(600 km)</a:t>
            </a:r>
          </a:p>
          <a:p>
            <a:endParaRPr lang="en-US" altLang="zh-TW" dirty="0"/>
          </a:p>
          <a:p>
            <a:r>
              <a:rPr lang="en-US" altLang="zh-TW" dirty="0" smtClean="0"/>
              <a:t>Time step: 3 s</a:t>
            </a:r>
          </a:p>
          <a:p>
            <a:endParaRPr lang="en-US" altLang="zh-TW" dirty="0"/>
          </a:p>
          <a:p>
            <a:r>
              <a:rPr lang="en-US" altLang="zh-TW" dirty="0" smtClean="0"/>
              <a:t>Vertical layer: </a:t>
            </a:r>
            <a:r>
              <a:rPr lang="en-US" altLang="zh-TW" dirty="0"/>
              <a:t>8</a:t>
            </a:r>
            <a:r>
              <a:rPr lang="en-US" altLang="zh-TW" dirty="0" smtClean="0"/>
              <a:t>0 levels</a:t>
            </a:r>
          </a:p>
          <a:p>
            <a:endParaRPr lang="en-US" altLang="zh-TW" dirty="0"/>
          </a:p>
          <a:p>
            <a:r>
              <a:rPr lang="en-US" altLang="zh-TW" dirty="0" smtClean="0"/>
              <a:t>Boundary: open boundary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How to initiate squall line: +3K warm bubble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3289" y="2047298"/>
            <a:ext cx="3239911" cy="267765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Compare between</a:t>
            </a:r>
          </a:p>
          <a:p>
            <a:endParaRPr lang="en-US" altLang="zh-TW" sz="2400" dirty="0"/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1. WSM6 (1M)</a:t>
            </a: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2. Thompson(2M)</a:t>
            </a: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3. Morrison(2M)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79"/>
            <a:ext cx="12192000" cy="6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178" y="1842799"/>
            <a:ext cx="105156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74" y="56308"/>
            <a:ext cx="7112720" cy="68016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451273" y="548014"/>
            <a:ext cx="9328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Upshear</a:t>
            </a:r>
            <a:endParaRPr lang="zh-TW" altLang="en-US" sz="1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3608" y="517236"/>
            <a:ext cx="11695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Downshear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46982" y="548014"/>
            <a:ext cx="11453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Downshear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4027055" y="3297379"/>
            <a:ext cx="816494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59178" y="2785122"/>
            <a:ext cx="427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All become mature, </a:t>
            </a:r>
            <a:r>
              <a:rPr lang="en-US" altLang="zh-TW" sz="2400" b="1" dirty="0" err="1" smtClean="0"/>
              <a:t>upshear</a:t>
            </a:r>
            <a:r>
              <a:rPr lang="en-US" altLang="zh-TW" sz="2400" b="1" dirty="0" smtClean="0"/>
              <a:t> tilt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1556" y="3894667"/>
            <a:ext cx="4138918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The Thompson scheme developed faster than the others at first 2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/>
              <a:t>After 2h, WSM6 and Morrison catch up the intensity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04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78" y="135996"/>
            <a:ext cx="3469942" cy="6722004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8816622" y="259644"/>
            <a:ext cx="0" cy="6084712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099712" y="1388825"/>
            <a:ext cx="1734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Cold pool speed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74215" y="2106951"/>
            <a:ext cx="421922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First 2h ,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Thompson</a:t>
            </a:r>
            <a:r>
              <a:rPr lang="en-US" altLang="zh-TW" sz="2400" b="1" dirty="0" smtClean="0"/>
              <a:t> scheme showed a stronger squall line.</a:t>
            </a:r>
            <a:endParaRPr lang="en-US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27460" y="4240551"/>
            <a:ext cx="5529438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The reason why the Thompson developed faster is the different cold pool intensity</a:t>
            </a:r>
          </a:p>
          <a:p>
            <a:r>
              <a:rPr lang="en-US" altLang="zh-TW" sz="2400" b="1" dirty="0" smtClean="0"/>
              <a:t>(different hydrometeors process)</a:t>
            </a:r>
            <a:endParaRPr lang="en-US" altLang="zh-TW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766689" y="2522449"/>
            <a:ext cx="66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2 h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2281</Words>
  <Application>Microsoft Office PowerPoint</Application>
  <PresentationFormat>寬螢幕</PresentationFormat>
  <Paragraphs>226</Paragraphs>
  <Slides>25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Office 佈景主題</vt:lpstr>
      <vt:lpstr>Microphysical Process Comparison of Three Microphysics Parameterization Schemes in the WRF Model for an Idealized Squall-Line Case Study</vt:lpstr>
      <vt:lpstr>PowerPoint 簡報</vt:lpstr>
      <vt:lpstr>Introduction</vt:lpstr>
      <vt:lpstr>Introduction</vt:lpstr>
      <vt:lpstr>Purpose of this study</vt:lpstr>
      <vt:lpstr>Model setting</vt:lpstr>
      <vt:lpstr>PowerPoint 簡報</vt:lpstr>
      <vt:lpstr>Results</vt:lpstr>
      <vt:lpstr>PowerPoint 簡報</vt:lpstr>
      <vt:lpstr>PowerPoint 簡報</vt:lpstr>
      <vt:lpstr>Warm rain processes in  the first 2 h</vt:lpstr>
      <vt:lpstr>PowerPoint 簡報</vt:lpstr>
      <vt:lpstr>Number concentration</vt:lpstr>
      <vt:lpstr>Cold rain processes in  the first 2 h</vt:lpstr>
      <vt:lpstr>PowerPoint 簡報</vt:lpstr>
      <vt:lpstr>Fall speed of graupel</vt:lpstr>
      <vt:lpstr>Overall, during the first 2h</vt:lpstr>
      <vt:lpstr>PowerPoint 簡報</vt:lpstr>
      <vt:lpstr>PowerPoint 簡報</vt:lpstr>
      <vt:lpstr>PowerPoint 簡報</vt:lpstr>
      <vt:lpstr>Temperature tendency (0-2 h)</vt:lpstr>
      <vt:lpstr>Temperature tendency (2-4 h)</vt:lpstr>
      <vt:lpstr>Conclusions</vt:lpstr>
      <vt:lpstr>Conclusions</vt:lpstr>
      <vt:lpstr>Conclusions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Microphysical Process Comparison of Three Microphysics Parameterization Schemes in the WRF Model for an Idealized Squall-Line Case Study</dc:title>
  <dc:creator>HP</dc:creator>
  <cp:lastModifiedBy>HP</cp:lastModifiedBy>
  <cp:revision>171</cp:revision>
  <dcterms:created xsi:type="dcterms:W3CDTF">2020-04-08T05:26:18Z</dcterms:created>
  <dcterms:modified xsi:type="dcterms:W3CDTF">2020-04-14T06:34:51Z</dcterms:modified>
</cp:coreProperties>
</file>