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9" r:id="rId13"/>
    <p:sldId id="266" r:id="rId14"/>
    <p:sldId id="272" r:id="rId15"/>
    <p:sldId id="273" r:id="rId16"/>
    <p:sldId id="271" r:id="rId17"/>
    <p:sldId id="270" r:id="rId18"/>
    <p:sldId id="274" r:id="rId19"/>
    <p:sldId id="275" r:id="rId20"/>
    <p:sldId id="276" r:id="rId21"/>
    <p:sldId id="279" r:id="rId22"/>
    <p:sldId id="280" r:id="rId23"/>
    <p:sldId id="281" r:id="rId24"/>
    <p:sldId id="286" r:id="rId25"/>
    <p:sldId id="282" r:id="rId26"/>
    <p:sldId id="284" r:id="rId27"/>
    <p:sldId id="285" r:id="rId28"/>
    <p:sldId id="283" r:id="rId29"/>
    <p:sldId id="287" r:id="rId30"/>
    <p:sldId id="288" r:id="rId31"/>
    <p:sldId id="289" r:id="rId32"/>
    <p:sldId id="293" r:id="rId33"/>
    <p:sldId id="290" r:id="rId34"/>
    <p:sldId id="291" r:id="rId35"/>
    <p:sldId id="292" r:id="rId36"/>
    <p:sldId id="294" r:id="rId37"/>
    <p:sldId id="300" r:id="rId38"/>
    <p:sldId id="296" r:id="rId39"/>
    <p:sldId id="297" r:id="rId40"/>
    <p:sldId id="298" r:id="rId41"/>
    <p:sldId id="299" r:id="rId4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79F8A-1660-4ADC-B31C-1CB879EBFCD9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DE363-57A8-4B09-B0CF-54D7FE076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60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DE363-57A8-4B09-B0CF-54D7FE0766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96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DE363-57A8-4B09-B0CF-54D7FE07661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14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DE363-57A8-4B09-B0CF-54D7FE07661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7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DE363-57A8-4B09-B0CF-54D7FE0766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54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DE363-57A8-4B09-B0CF-54D7FE0766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47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DE363-57A8-4B09-B0CF-54D7FE0766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47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DE363-57A8-4B09-B0CF-54D7FE07661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88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DE363-57A8-4B09-B0CF-54D7FE07661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54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DE363-57A8-4B09-B0CF-54D7FE07661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36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DE363-57A8-4B09-B0CF-54D7FE07661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11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DE363-57A8-4B09-B0CF-54D7FE07661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19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2020/4/2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2020/4/2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2020/4/2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2020/4/2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2020/4/2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2020/4/2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2020/4/2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2020/4/2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2020/4/2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2020/4/2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2020/4/2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75000"/>
              </a:schemeClr>
            </a:gs>
            <a:gs pos="50000">
              <a:schemeClr val="bg2">
                <a:lumMod val="88000"/>
              </a:schemeClr>
            </a:gs>
            <a:gs pos="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2020/4/2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Diurnal Variations of low-level winds and precipitation response to large-scale circulations during a heavy rainfall event</a:t>
            </a:r>
            <a:endParaRPr 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18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WRF version 3.8</a:t>
            </a:r>
          </a:p>
          <a:p>
            <a:r>
              <a:rPr lang="en-US" sz="2800" dirty="0" smtClean="0"/>
              <a:t>300x300 grids with 9km grid size</a:t>
            </a:r>
          </a:p>
          <a:p>
            <a:r>
              <a:rPr lang="en-US" sz="2800" dirty="0" smtClean="0"/>
              <a:t>2000 LT23 October - 0800 LT01 November </a:t>
            </a:r>
          </a:p>
          <a:p>
            <a:r>
              <a:rPr lang="en-US" sz="2800" dirty="0" smtClean="0"/>
              <a:t>New Thompson microphysics scheme</a:t>
            </a:r>
          </a:p>
          <a:p>
            <a:r>
              <a:rPr lang="en-US" sz="2800" dirty="0" err="1" smtClean="0"/>
              <a:t>Kain</a:t>
            </a:r>
            <a:r>
              <a:rPr lang="en-US" sz="2800" dirty="0" smtClean="0"/>
              <a:t>-Fritsch scheme</a:t>
            </a:r>
          </a:p>
          <a:p>
            <a:r>
              <a:rPr lang="en-US" sz="2800" dirty="0" err="1" smtClean="0"/>
              <a:t>Yonsei</a:t>
            </a:r>
            <a:r>
              <a:rPr lang="en-US" sz="2800" dirty="0" smtClean="0"/>
              <a:t>-University boundary layer scheme</a:t>
            </a:r>
          </a:p>
          <a:p>
            <a:r>
              <a:rPr lang="en-US" sz="2800" dirty="0" smtClean="0"/>
              <a:t>RRTMG radiation scheme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62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Charateristics</a:t>
            </a:r>
            <a:r>
              <a:rPr lang="en-US" dirty="0"/>
              <a:t> of heavy rainfall and associated atmosphere conditions</a:t>
            </a:r>
          </a:p>
        </p:txBody>
      </p:sp>
      <p:pic>
        <p:nvPicPr>
          <p:cNvPr id="13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18172" r="57440" b="48149"/>
          <a:stretch/>
        </p:blipFill>
        <p:spPr bwMode="auto">
          <a:xfrm>
            <a:off x="457200" y="2169605"/>
            <a:ext cx="4038600" cy="338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51851" r="57440" b="14470"/>
          <a:stretch/>
        </p:blipFill>
        <p:spPr bwMode="auto">
          <a:xfrm>
            <a:off x="4648200" y="2169605"/>
            <a:ext cx="4038600" cy="338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584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1" t="26184" r="37075" b="26640"/>
          <a:stretch/>
        </p:blipFill>
        <p:spPr bwMode="auto">
          <a:xfrm>
            <a:off x="1235581" y="1600200"/>
            <a:ext cx="66728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Time-series</a:t>
            </a:r>
            <a:endParaRPr lang="en-US" sz="36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7" t="20917" r="38576" b="42966"/>
          <a:stretch/>
        </p:blipFill>
        <p:spPr bwMode="auto">
          <a:xfrm>
            <a:off x="1390162" y="2005503"/>
            <a:ext cx="6363675" cy="371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627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Synoptic</a:t>
            </a:r>
            <a:endParaRPr lang="en-US" sz="36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0" t="25480" r="56706" b="44355"/>
          <a:stretch/>
        </p:blipFill>
        <p:spPr bwMode="auto">
          <a:xfrm>
            <a:off x="680252" y="2311644"/>
            <a:ext cx="3592495" cy="310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5" t="25480" r="36037" b="44355"/>
          <a:stretch/>
        </p:blipFill>
        <p:spPr bwMode="auto">
          <a:xfrm>
            <a:off x="4762987" y="2311644"/>
            <a:ext cx="3809025" cy="310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925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0" t="56302" r="56779" b="21870"/>
          <a:stretch/>
        </p:blipFill>
        <p:spPr bwMode="auto">
          <a:xfrm>
            <a:off x="686928" y="2740458"/>
            <a:ext cx="3579144" cy="224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7" t="56302" r="36037" b="21870"/>
          <a:stretch/>
        </p:blipFill>
        <p:spPr bwMode="auto">
          <a:xfrm>
            <a:off x="4824435" y="2740458"/>
            <a:ext cx="3686129" cy="224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344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Daily mean</a:t>
            </a:r>
            <a:endParaRPr lang="en-US" sz="3600" dirty="0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7" t="22982" r="41193" b="35733"/>
          <a:stretch/>
        </p:blipFill>
        <p:spPr bwMode="auto">
          <a:xfrm>
            <a:off x="1765706" y="1739687"/>
            <a:ext cx="5612587" cy="42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163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8" t="29031" r="41375" b="10125"/>
          <a:stretch/>
        </p:blipFill>
        <p:spPr bwMode="auto">
          <a:xfrm>
            <a:off x="1729191" y="332656"/>
            <a:ext cx="5579113" cy="625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465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Meridional wind</a:t>
            </a:r>
            <a:endParaRPr lang="en-US" sz="36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t="14251" r="41461" b="47410"/>
          <a:stretch/>
        </p:blipFill>
        <p:spPr bwMode="auto">
          <a:xfrm>
            <a:off x="1767078" y="1891215"/>
            <a:ext cx="5609844" cy="394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767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Zonal wind</a:t>
            </a:r>
            <a:endParaRPr lang="en-US" sz="36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t="52590" r="41461" b="9071"/>
          <a:stretch/>
        </p:blipFill>
        <p:spPr bwMode="auto">
          <a:xfrm>
            <a:off x="1767078" y="1891215"/>
            <a:ext cx="5609844" cy="394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982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smtClean="0"/>
              <a:t>Diurnal variations of rainfall and winds are important signature in East Asia.</a:t>
            </a:r>
          </a:p>
          <a:p>
            <a:pPr algn="just"/>
            <a:r>
              <a:rPr lang="en-US" sz="2800" dirty="0" smtClean="0"/>
              <a:t>The diurnal amplitude in warm season is larger than cold season because of solar heating and general circulation.</a:t>
            </a:r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5066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Mechanisms governing the diurnal variations of low-level winds under changing large-scale conditions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/>
              <a:t>Pressure due to differential heating</a:t>
            </a:r>
          </a:p>
          <a:p>
            <a:pPr algn="just"/>
            <a:r>
              <a:rPr lang="en-US" sz="2800" dirty="0" smtClean="0"/>
              <a:t>Inertial oscillation induced by varying friction effect</a:t>
            </a:r>
          </a:p>
          <a:p>
            <a:pPr algn="just"/>
            <a:r>
              <a:rPr lang="en-US" sz="2800" dirty="0" smtClean="0"/>
              <a:t>The former represents the geostrophic wind and the latter is </a:t>
            </a:r>
            <a:r>
              <a:rPr lang="en-US" sz="2800" dirty="0" err="1" smtClean="0"/>
              <a:t>ageostrophic</a:t>
            </a:r>
            <a:r>
              <a:rPr lang="en-US" sz="2800" dirty="0" smtClean="0"/>
              <a:t> component</a:t>
            </a:r>
          </a:p>
          <a:p>
            <a:pPr algn="just"/>
            <a:r>
              <a:rPr lang="en-US" sz="2800" dirty="0" smtClean="0"/>
              <a:t>Barnes filter was used to filter the convective scale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19442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Geostrophic wind</a:t>
            </a:r>
            <a:endParaRPr 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2" t="20162" r="56677" b="45563"/>
          <a:stretch/>
        </p:blipFill>
        <p:spPr bwMode="auto">
          <a:xfrm>
            <a:off x="827584" y="1631302"/>
            <a:ext cx="33062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2" t="54437" r="56677" b="11289"/>
          <a:stretch/>
        </p:blipFill>
        <p:spPr bwMode="auto">
          <a:xfrm>
            <a:off x="5004048" y="1628800"/>
            <a:ext cx="33062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630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2" t="20162" r="56677" b="45563"/>
          <a:stretch/>
        </p:blipFill>
        <p:spPr bwMode="auto">
          <a:xfrm>
            <a:off x="827584" y="1631302"/>
            <a:ext cx="33062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2" t="54437" r="56677" b="11289"/>
          <a:stretch/>
        </p:blipFill>
        <p:spPr bwMode="auto">
          <a:xfrm>
            <a:off x="5004048" y="1628800"/>
            <a:ext cx="33062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0" t="20162" r="41186" b="45563"/>
          <a:stretch/>
        </p:blipFill>
        <p:spPr bwMode="auto">
          <a:xfrm>
            <a:off x="827583" y="1631302"/>
            <a:ext cx="338386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0" t="54437" r="41186" b="11289"/>
          <a:stretch/>
        </p:blipFill>
        <p:spPr bwMode="auto">
          <a:xfrm>
            <a:off x="5004048" y="1631302"/>
            <a:ext cx="338386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71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/>
              <a:t>Geostrophic wind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0" t="13620" r="55747" b="59667"/>
          <a:stretch/>
        </p:blipFill>
        <p:spPr bwMode="auto">
          <a:xfrm>
            <a:off x="1907704" y="1741714"/>
            <a:ext cx="5577840" cy="34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83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0" t="40618" r="55521" b="32860"/>
          <a:stretch/>
        </p:blipFill>
        <p:spPr bwMode="auto">
          <a:xfrm>
            <a:off x="1907704" y="1772816"/>
            <a:ext cx="5577840" cy="33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9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0" t="67274" r="55446" b="3861"/>
          <a:stretch/>
        </p:blipFill>
        <p:spPr bwMode="auto">
          <a:xfrm>
            <a:off x="1907704" y="1754817"/>
            <a:ext cx="557632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14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9" t="14055" r="32821" b="59656"/>
          <a:stretch/>
        </p:blipFill>
        <p:spPr bwMode="auto">
          <a:xfrm>
            <a:off x="1894880" y="1772816"/>
            <a:ext cx="5577840" cy="366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936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9" t="40467" r="32744" b="32874"/>
          <a:stretch/>
        </p:blipFill>
        <p:spPr bwMode="auto">
          <a:xfrm>
            <a:off x="1907704" y="1772816"/>
            <a:ext cx="5577840" cy="367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78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4" t="67006" r="32821" b="3860"/>
          <a:stretch/>
        </p:blipFill>
        <p:spPr bwMode="auto">
          <a:xfrm>
            <a:off x="1907704" y="1772816"/>
            <a:ext cx="5577840" cy="401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70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Momentum budget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just"/>
                <a:r>
                  <a:rPr lang="en-US" sz="2800" dirty="0" smtClean="0"/>
                  <a:t>Used to analyze nocturnal low-level jet</a:t>
                </a:r>
              </a:p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𝑉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𝑡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</a:rPr>
                      <m:t>=−</m:t>
                    </m:r>
                    <m:r>
                      <a:rPr lang="en-US" sz="2800" b="0" i="1" smtClean="0">
                        <a:latin typeface="Cambria Math"/>
                      </a:rPr>
                      <m:t>𝑉</m:t>
                    </m:r>
                    <m:r>
                      <a:rPr lang="en-US" sz="2800" b="0" i="1" smtClean="0">
                        <a:latin typeface="Cambria Math"/>
                      </a:rPr>
                      <m:t>∙</m:t>
                    </m:r>
                    <m:r>
                      <a:rPr lang="en-US" sz="2800" b="0" i="0" smtClean="0">
                        <a:latin typeface="Cambria Math"/>
                      </a:rPr>
                      <m:t>∇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</a:rPr>
                      <m:t>V</m:t>
                    </m:r>
                    <m:r>
                      <a:rPr lang="en-US" sz="2800" b="0" i="0" smtClean="0">
                        <a:latin typeface="Cambria Math"/>
                      </a:rPr>
                      <m:t>−</m:t>
                    </m:r>
                    <m:r>
                      <a:rPr lang="en-US" sz="2800" b="0" i="1" smtClean="0">
                        <a:latin typeface="Cambria Math"/>
                      </a:rPr>
                      <m:t>𝜔</m:t>
                    </m:r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𝑉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𝑃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</a:rPr>
                      <m:t>−</m:t>
                    </m:r>
                    <m:r>
                      <a:rPr lang="en-US" sz="2800" b="0" i="0" smtClean="0">
                        <a:latin typeface="Cambria Math"/>
                      </a:rPr>
                      <m:t>∇</m:t>
                    </m:r>
                    <m:r>
                      <a:rPr lang="en-US" sz="2800" b="0" i="1" smtClean="0">
                        <a:latin typeface="Cambria Math"/>
                      </a:rPr>
                      <m:t>𝜙</m:t>
                    </m:r>
                    <m:r>
                      <a:rPr lang="en-US" sz="2800" b="0" i="1" smtClean="0">
                        <a:latin typeface="Cambria Math"/>
                      </a:rPr>
                      <m:t>−</m:t>
                    </m:r>
                    <m:r>
                      <a:rPr lang="en-US" sz="2800" b="0" i="1" smtClean="0">
                        <a:latin typeface="Cambria Math"/>
                      </a:rPr>
                      <m:t>𝑓𝑘</m:t>
                    </m:r>
                    <m:r>
                      <a:rPr lang="en-US" sz="2800" b="0" i="1" smtClean="0">
                        <a:latin typeface="Cambria Math"/>
                      </a:rPr>
                      <m:t>×</m:t>
                    </m:r>
                    <m:r>
                      <a:rPr lang="en-US" sz="2800" b="0" i="1" smtClean="0">
                        <a:latin typeface="Cambria Math"/>
                      </a:rPr>
                      <m:t>𝑉</m:t>
                    </m:r>
                    <m:r>
                      <a:rPr lang="en-US" sz="2800" b="0" i="1" smtClean="0">
                        <a:latin typeface="Cambria Math"/>
                      </a:rPr>
                      <m:t>+</m:t>
                    </m:r>
                    <m:r>
                      <a:rPr lang="en-US" sz="2800" b="0" i="1" smtClean="0">
                        <a:latin typeface="Cambria Math"/>
                      </a:rPr>
                      <m:t>𝐹</m:t>
                    </m:r>
                  </m:oMath>
                </a14:m>
                <a:r>
                  <a:rPr lang="en-US" sz="2800" dirty="0" smtClean="0"/>
                  <a:t> </a:t>
                </a:r>
              </a:p>
              <a:p>
                <a:pPr algn="just"/>
                <a:r>
                  <a:rPr lang="en-US" sz="2800" dirty="0" smtClean="0"/>
                  <a:t>Frictional effect was estimated by residual </a:t>
                </a:r>
                <a:endParaRPr lang="en-US" sz="2800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259" t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718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smtClean="0"/>
              <a:t>The wind maxima tend to appear at night and even form a nocturnal low-level jet (NLLJ) </a:t>
            </a:r>
          </a:p>
          <a:p>
            <a:pPr marL="0" indent="0" algn="just">
              <a:buNone/>
            </a:pPr>
            <a:r>
              <a:rPr lang="en-US" sz="2800" dirty="0"/>
              <a:t> </a:t>
            </a:r>
            <a:r>
              <a:rPr lang="en-US" sz="2800" dirty="0" smtClean="0"/>
              <a:t>   (Rife et al. 2010; Du et al. 2014)</a:t>
            </a:r>
          </a:p>
          <a:p>
            <a:pPr algn="just"/>
            <a:r>
              <a:rPr lang="en-US" sz="2800" dirty="0" smtClean="0"/>
              <a:t>The wind diurnal variations may be due to the inertial oscillation(</a:t>
            </a:r>
            <a:r>
              <a:rPr lang="en-US" sz="2800" dirty="0" err="1" smtClean="0"/>
              <a:t>Blackadar’s</a:t>
            </a:r>
            <a:r>
              <a:rPr lang="en-US" sz="2800" dirty="0" smtClean="0"/>
              <a:t> 1957) in the boundary layer or varying pressure gradient force(Holton 1967; Parish and </a:t>
            </a:r>
            <a:r>
              <a:rPr lang="en-US" sz="2800" dirty="0" err="1" smtClean="0"/>
              <a:t>Oolman</a:t>
            </a:r>
            <a:r>
              <a:rPr lang="en-US" sz="2800" dirty="0" smtClean="0"/>
              <a:t> 2010).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3844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Upstream region</a:t>
            </a:r>
            <a:endParaRPr lang="en-US" sz="36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8" t="28072" r="37921" b="18624"/>
          <a:stretch/>
        </p:blipFill>
        <p:spPr bwMode="auto">
          <a:xfrm>
            <a:off x="1709942" y="1600200"/>
            <a:ext cx="572411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57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Downstream region</a:t>
            </a:r>
            <a:endParaRPr lang="en-US" sz="36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36813" r="38240" b="11105"/>
          <a:stretch/>
        </p:blipFill>
        <p:spPr bwMode="auto">
          <a:xfrm>
            <a:off x="1680253" y="1600200"/>
            <a:ext cx="578349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0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Dynamic mechanism</a:t>
            </a:r>
            <a:endParaRPr 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 to synoptic system</a:t>
            </a:r>
          </a:p>
          <a:p>
            <a:r>
              <a:rPr lang="en-US" dirty="0" smtClean="0"/>
              <a:t>Discuss the effect of LLJ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75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2" t="15916" r="37223" b="10111"/>
          <a:stretch/>
        </p:blipFill>
        <p:spPr bwMode="auto">
          <a:xfrm>
            <a:off x="1839050" y="366696"/>
            <a:ext cx="5541262" cy="601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3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6802" r="35275" b="7134"/>
          <a:stretch/>
        </p:blipFill>
        <p:spPr bwMode="auto">
          <a:xfrm>
            <a:off x="1606518" y="371797"/>
            <a:ext cx="6061826" cy="586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98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Impacts of wind diurnal variations on </a:t>
            </a:r>
            <a:r>
              <a:rPr lang="en-US" dirty="0" smtClean="0"/>
              <a:t>the development </a:t>
            </a:r>
            <a:r>
              <a:rPr lang="en-US" dirty="0"/>
              <a:t>of nocturnal MCSs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Advection affect the environment condition in downstream area</a:t>
            </a:r>
          </a:p>
          <a:p>
            <a:pPr lvl="1" algn="just"/>
            <a:r>
              <a:rPr lang="en-US" dirty="0" smtClean="0"/>
              <a:t>Moisture flux</a:t>
            </a:r>
          </a:p>
          <a:p>
            <a:pPr lvl="1" algn="just"/>
            <a:r>
              <a:rPr lang="en-US" dirty="0" smtClean="0"/>
              <a:t>Stability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80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9" t="13208" r="33134" b="9503"/>
          <a:stretch/>
        </p:blipFill>
        <p:spPr bwMode="auto">
          <a:xfrm>
            <a:off x="1699891" y="724414"/>
            <a:ext cx="5824437" cy="540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48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8" t="13097" r="34487" b="32361"/>
          <a:stretch/>
        </p:blipFill>
        <p:spPr bwMode="auto">
          <a:xfrm>
            <a:off x="611560" y="1124744"/>
            <a:ext cx="3986784" cy="561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8" t="67876" r="34487" b="4823"/>
          <a:stretch/>
        </p:blipFill>
        <p:spPr bwMode="auto">
          <a:xfrm>
            <a:off x="4676394" y="2458954"/>
            <a:ext cx="3982212" cy="280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22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8" t="14285" r="28867" b="17787"/>
          <a:stretch/>
        </p:blipFill>
        <p:spPr bwMode="auto">
          <a:xfrm>
            <a:off x="1290604" y="1600200"/>
            <a:ext cx="656279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82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process rainfall event</a:t>
            </a:r>
          </a:p>
          <a:p>
            <a:r>
              <a:rPr lang="en-US" dirty="0" smtClean="0"/>
              <a:t>The mechanism inducing NLLJ</a:t>
            </a:r>
          </a:p>
          <a:p>
            <a:r>
              <a:rPr lang="en-US" dirty="0" smtClean="0"/>
              <a:t>The influence of NLLJ</a:t>
            </a:r>
          </a:p>
          <a:p>
            <a:r>
              <a:rPr lang="en-US" dirty="0" smtClean="0"/>
              <a:t>Radiative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27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800" dirty="0" smtClean="0"/>
              <a:t>In China, the rainfall usually maximizes at night in the eastern slope of Tibetan Plateau and in the morning over the eastern plains during warm season(Yu et al. 2007; </a:t>
            </a:r>
            <a:r>
              <a:rPr lang="en-US" sz="2800" dirty="0" err="1" smtClean="0"/>
              <a:t>Geng</a:t>
            </a:r>
            <a:r>
              <a:rPr lang="en-US" sz="2800" dirty="0" smtClean="0"/>
              <a:t> and Yamada 2007).</a:t>
            </a:r>
          </a:p>
          <a:p>
            <a:pPr algn="just"/>
            <a:r>
              <a:rPr lang="en-US" sz="2800" dirty="0" smtClean="0"/>
              <a:t>During the cold season, the rainfall mostly occurs in the eastern slopes of Tibetan Plateau with a maximum after midnight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1833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4" t="12741" r="40733" b="6859"/>
          <a:stretch/>
        </p:blipFill>
        <p:spPr bwMode="auto">
          <a:xfrm>
            <a:off x="2627784" y="717528"/>
            <a:ext cx="3838127" cy="540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51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3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smtClean="0"/>
              <a:t>Most of researches about diurnal cycle focus on the fix synoptic condition.</a:t>
            </a:r>
          </a:p>
          <a:p>
            <a:pPr algn="just"/>
            <a:r>
              <a:rPr lang="en-US" sz="2800" dirty="0" smtClean="0"/>
              <a:t>This research discuss the diurnal cycle of rainfall systems with realistic shifting large-scale condition.</a:t>
            </a:r>
          </a:p>
          <a:p>
            <a:pPr algn="just"/>
            <a:r>
              <a:rPr lang="en-US" sz="2800" dirty="0" smtClean="0"/>
              <a:t>The case they focused is a long-duration heavy rainfall event from 24 October to 31 October 2016.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63855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nertial oscillation(</a:t>
            </a:r>
            <a:r>
              <a:rPr lang="en-US" dirty="0" err="1" smtClean="0"/>
              <a:t>Blackadar</a:t>
            </a:r>
            <a:r>
              <a:rPr lang="en-US" dirty="0" smtClean="0"/>
              <a:t> 1957)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just"/>
                <a:r>
                  <a:rPr lang="en-US" sz="2800" dirty="0" smtClean="0"/>
                  <a:t>Assume the synoptic conditions fixing during cycle</a:t>
                </a:r>
              </a:p>
              <a:p>
                <a:pPr algn="just"/>
                <a:r>
                  <a:rPr lang="en-US" sz="2800" dirty="0" smtClean="0"/>
                  <a:t>The signature is clockwise rotation with</a:t>
                </a:r>
                <a:r>
                  <a:rPr lang="en-US" sz="2800" dirty="0"/>
                  <a:t> </a:t>
                </a:r>
                <a:r>
                  <a:rPr lang="en-US" sz="2800" dirty="0" smtClean="0"/>
                  <a:t>period about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0" smtClean="0">
                            <a:latin typeface="Cambria Math"/>
                          </a:rPr>
                          <m:t>2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𝑓</m:t>
                        </m:r>
                      </m:den>
                    </m:f>
                  </m:oMath>
                </a14:m>
                <a:endParaRPr lang="en-US" sz="2800" dirty="0" smtClean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213" r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8160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 smtClean="0"/>
                  <a:t>Proof: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 i="1">
                          <a:latin typeface="Cambria Math"/>
                        </a:rPr>
                        <m:t>𝑓</m:t>
                      </m:r>
                      <m:r>
                        <a:rPr lang="en-US" sz="2400" i="1">
                          <a:latin typeface="Cambria Math"/>
                        </a:rPr>
                        <m:t>(</m:t>
                      </m:r>
                      <m:r>
                        <a:rPr lang="en-US" sz="2400" i="1" smtClean="0">
                          <a:latin typeface="Cambria Math"/>
                        </a:rPr>
                        <m:t>𝑣</m:t>
                      </m:r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𝑣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r>
                        <a:rPr lang="en-US" sz="2400" i="1">
                          <a:latin typeface="Cambria Math"/>
                        </a:rPr>
                        <m:t>𝑓</m:t>
                      </m:r>
                      <m:r>
                        <a:rPr lang="en-US" sz="2400" i="1">
                          <a:latin typeface="Cambria Math"/>
                        </a:rPr>
                        <m:t>(</m:t>
                      </m:r>
                      <m:r>
                        <a:rPr lang="en-US" sz="2400" b="0" i="1" smtClean="0">
                          <a:latin typeface="Cambria Math"/>
                        </a:rPr>
                        <m:t>𝑢</m:t>
                      </m:r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𝑙𝑒𝑡</m:t>
                      </m:r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r>
                        <a:rPr lang="en-US" sz="2400" b="0" i="1" smtClean="0">
                          <a:latin typeface="Cambria Math"/>
                        </a:rPr>
                        <m:t>𝐴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𝑢</m:t>
                          </m:r>
                          <m:r>
                            <a:rPr lang="en-US" sz="24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𝑖</m:t>
                      </m:r>
                      <m:r>
                        <a:rPr lang="en-US" sz="2400" b="0" i="1" smtClean="0">
                          <a:latin typeface="Cambria Math"/>
                        </a:rPr>
                        <m:t>(</m:t>
                      </m:r>
                      <m:r>
                        <a:rPr lang="en-US" sz="2400" b="0" i="1" smtClean="0">
                          <a:latin typeface="Cambria Math"/>
                        </a:rPr>
                        <m:t>𝑣</m:t>
                      </m:r>
                      <m:r>
                        <a:rPr lang="en-US" sz="24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 smtClean="0"/>
              </a:p>
              <a:p>
                <a:pPr marL="0" indent="0" algn="ctr">
                  <a:buNone/>
                </a:pPr>
                <a:r>
                  <a:rPr lang="en-US" sz="2800" dirty="0" smtClean="0"/>
                  <a:t>A represent the </a:t>
                </a:r>
                <a:r>
                  <a:rPr lang="en-US" sz="2800" dirty="0" err="1" smtClean="0"/>
                  <a:t>ageostrophic</a:t>
                </a:r>
                <a:r>
                  <a:rPr lang="en-US" sz="2800" dirty="0" smtClean="0"/>
                  <a:t> flow</a:t>
                </a:r>
                <a:endParaRPr lang="en-US" sz="280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4786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𝑑𝐴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=−</m:t>
                      </m:r>
                      <m:r>
                        <a:rPr lang="en-US" sz="2400" b="0" i="1" smtClean="0">
                          <a:latin typeface="Cambria Math"/>
                        </a:rPr>
                        <m:t>𝑖𝑓𝐴</m:t>
                      </m:r>
                    </m:oMath>
                  </m:oMathPara>
                </a14:m>
                <a:endParaRPr lang="en-US" sz="2400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𝐴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𝑖𝑓𝑡</m:t>
                          </m:r>
                        </m:sup>
                      </m:sSup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2257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and methods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 smtClean="0"/>
              <a:t>The satellite data of Climate Prediction Center morphing technique (CMORPH) was used to identify the rainfall system</a:t>
            </a:r>
          </a:p>
          <a:p>
            <a:pPr algn="just"/>
            <a:r>
              <a:rPr lang="en-US" sz="2800" dirty="0" smtClean="0"/>
              <a:t>The reanalysis data from 55-yr Japanese Reanalysis Project (JRA-55)</a:t>
            </a:r>
          </a:p>
          <a:p>
            <a:pPr algn="just"/>
            <a:r>
              <a:rPr lang="en-US" sz="2800" dirty="0" smtClean="0"/>
              <a:t>The reanalysis data from Final Global Data Assimilation System (FNL)</a:t>
            </a:r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0054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17385</TotalTime>
  <Words>571</Words>
  <Application>Microsoft Office PowerPoint</Application>
  <PresentationFormat>如螢幕大小 (4:3)</PresentationFormat>
  <Paragraphs>77</Paragraphs>
  <Slides>41</Slides>
  <Notes>11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2" baseType="lpstr">
      <vt:lpstr>Office 佈景主題</vt:lpstr>
      <vt:lpstr>Diurnal Variations of low-level winds and precipitation response to large-scale circulations during a heavy rainfall event</vt:lpstr>
      <vt:lpstr>Introduction</vt:lpstr>
      <vt:lpstr>PowerPoint 簡報</vt:lpstr>
      <vt:lpstr>PowerPoint 簡報</vt:lpstr>
      <vt:lpstr>PowerPoint 簡報</vt:lpstr>
      <vt:lpstr>Inertial oscillation(Blackadar 1957)</vt:lpstr>
      <vt:lpstr>PowerPoint 簡報</vt:lpstr>
      <vt:lpstr>PowerPoint 簡報</vt:lpstr>
      <vt:lpstr>Data and methods</vt:lpstr>
      <vt:lpstr>PowerPoint 簡報</vt:lpstr>
      <vt:lpstr>Charateristics of heavy rainfall and associated atmosphere conditions</vt:lpstr>
      <vt:lpstr>PowerPoint 簡報</vt:lpstr>
      <vt:lpstr>Time-series</vt:lpstr>
      <vt:lpstr>Synoptic</vt:lpstr>
      <vt:lpstr>PowerPoint 簡報</vt:lpstr>
      <vt:lpstr>Daily mean</vt:lpstr>
      <vt:lpstr>PowerPoint 簡報</vt:lpstr>
      <vt:lpstr>Meridional wind</vt:lpstr>
      <vt:lpstr>Zonal wind</vt:lpstr>
      <vt:lpstr>Mechanisms governing the diurnal variations of low-level winds under changing large-scale conditions</vt:lpstr>
      <vt:lpstr>Geostrophic wind</vt:lpstr>
      <vt:lpstr>PowerPoint 簡報</vt:lpstr>
      <vt:lpstr>Geostrophic wind</vt:lpstr>
      <vt:lpstr>PowerPoint 簡報</vt:lpstr>
      <vt:lpstr>PowerPoint 簡報</vt:lpstr>
      <vt:lpstr>PowerPoint 簡報</vt:lpstr>
      <vt:lpstr>PowerPoint 簡報</vt:lpstr>
      <vt:lpstr>PowerPoint 簡報</vt:lpstr>
      <vt:lpstr>Momentum budget</vt:lpstr>
      <vt:lpstr>Upstream region</vt:lpstr>
      <vt:lpstr>Downstream region</vt:lpstr>
      <vt:lpstr>Dynamic mechanism</vt:lpstr>
      <vt:lpstr>PowerPoint 簡報</vt:lpstr>
      <vt:lpstr>PowerPoint 簡報</vt:lpstr>
      <vt:lpstr>Impacts of wind diurnal variations on the development of nocturnal MCSs</vt:lpstr>
      <vt:lpstr>PowerPoint 簡報</vt:lpstr>
      <vt:lpstr>PowerPoint 簡報</vt:lpstr>
      <vt:lpstr>PowerPoint 簡報</vt:lpstr>
      <vt:lpstr>Summary</vt:lpstr>
      <vt:lpstr>PowerPoint 簡報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Assimilation</dc:title>
  <cp:lastModifiedBy>Yulai</cp:lastModifiedBy>
  <cp:revision>248</cp:revision>
  <dcterms:modified xsi:type="dcterms:W3CDTF">2020-04-07T01:59:35Z</dcterms:modified>
</cp:coreProperties>
</file>